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50"/>
  </p:notesMasterIdLst>
  <p:handoutMasterIdLst>
    <p:handoutMasterId r:id="rId51"/>
  </p:handoutMasterIdLst>
  <p:sldIdLst>
    <p:sldId id="289" r:id="rId2"/>
    <p:sldId id="778" r:id="rId3"/>
    <p:sldId id="779" r:id="rId4"/>
    <p:sldId id="711" r:id="rId5"/>
    <p:sldId id="684" r:id="rId6"/>
    <p:sldId id="665" r:id="rId7"/>
    <p:sldId id="783" r:id="rId8"/>
    <p:sldId id="784" r:id="rId9"/>
    <p:sldId id="785" r:id="rId10"/>
    <p:sldId id="786" r:id="rId11"/>
    <p:sldId id="787" r:id="rId12"/>
    <p:sldId id="788" r:id="rId13"/>
    <p:sldId id="670" r:id="rId14"/>
    <p:sldId id="790" r:id="rId15"/>
    <p:sldId id="699" r:id="rId16"/>
    <p:sldId id="792" r:id="rId17"/>
    <p:sldId id="793" r:id="rId18"/>
    <p:sldId id="794" r:id="rId19"/>
    <p:sldId id="703" r:id="rId20"/>
    <p:sldId id="760" r:id="rId21"/>
    <p:sldId id="796" r:id="rId22"/>
    <p:sldId id="797" r:id="rId23"/>
    <p:sldId id="799" r:id="rId24"/>
    <p:sldId id="800" r:id="rId25"/>
    <p:sldId id="801" r:id="rId26"/>
    <p:sldId id="802" r:id="rId27"/>
    <p:sldId id="803" r:id="rId28"/>
    <p:sldId id="804" r:id="rId29"/>
    <p:sldId id="805" r:id="rId30"/>
    <p:sldId id="806" r:id="rId31"/>
    <p:sldId id="807" r:id="rId32"/>
    <p:sldId id="770" r:id="rId33"/>
    <p:sldId id="771" r:id="rId34"/>
    <p:sldId id="814" r:id="rId35"/>
    <p:sldId id="815" r:id="rId36"/>
    <p:sldId id="690" r:id="rId37"/>
    <p:sldId id="691" r:id="rId38"/>
    <p:sldId id="818" r:id="rId39"/>
    <p:sldId id="693" r:id="rId40"/>
    <p:sldId id="820" r:id="rId41"/>
    <p:sldId id="821" r:id="rId42"/>
    <p:sldId id="822" r:id="rId43"/>
    <p:sldId id="823" r:id="rId44"/>
    <p:sldId id="854" r:id="rId45"/>
    <p:sldId id="855" r:id="rId46"/>
    <p:sldId id="856" r:id="rId47"/>
    <p:sldId id="859" r:id="rId48"/>
    <p:sldId id="706" r:id="rId49"/>
  </p:sldIdLst>
  <p:sldSz cx="9144000" cy="6858000" type="screen4x3"/>
  <p:notesSz cx="6997700" cy="9271000"/>
  <p:custDataLst>
    <p:tags r:id="rId5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DDDDD"/>
    <a:srgbClr val="F6C700"/>
    <a:srgbClr val="FFFF01"/>
    <a:srgbClr val="FFFF99"/>
    <a:srgbClr val="CCFFFF"/>
    <a:srgbClr val="009900"/>
    <a:srgbClr val="FF0080"/>
    <a:srgbClr val="005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0702" autoAdjust="0"/>
  </p:normalViewPr>
  <p:slideViewPr>
    <p:cSldViewPr>
      <p:cViewPr>
        <p:scale>
          <a:sx n="100" d="100"/>
          <a:sy n="100" d="100"/>
        </p:scale>
        <p:origin x="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189D8-9FB0-AE49-83D0-82F9106E59CD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4B6BF1-FFA8-5A44-952A-43A3880C92F1}">
      <dgm:prSet phldrT="[Text]" custT="1"/>
      <dgm:spPr/>
      <dgm:t>
        <a:bodyPr/>
        <a:lstStyle/>
        <a:p>
          <a:r>
            <a:rPr lang="en-US" sz="2800" b="1" dirty="0" smtClean="0"/>
            <a:t>Query</a:t>
          </a:r>
          <a:br>
            <a:rPr lang="en-US" sz="2800" b="1" dirty="0" smtClean="0"/>
          </a:br>
          <a:r>
            <a:rPr lang="en-US" sz="1000" b="1" dirty="0" smtClean="0"/>
            <a:t/>
          </a:r>
          <a:br>
            <a:rPr lang="en-US" sz="1000" b="1" dirty="0" smtClean="0"/>
          </a:br>
          <a:r>
            <a:rPr lang="en-US" sz="2800" b="1" dirty="0" smtClean="0"/>
            <a:t>Fact or Fiction?</a:t>
          </a:r>
          <a:endParaRPr lang="en-US" sz="2800" b="1" dirty="0"/>
        </a:p>
      </dgm:t>
    </dgm:pt>
    <dgm:pt modelId="{ACDCAC11-1FE1-D347-AC46-EA68F061E761}" type="parTrans" cxnId="{2FC728E8-EB78-5841-9BF0-15F908FE0F5C}">
      <dgm:prSet/>
      <dgm:spPr/>
      <dgm:t>
        <a:bodyPr/>
        <a:lstStyle/>
        <a:p>
          <a:endParaRPr lang="en-US" sz="1050"/>
        </a:p>
      </dgm:t>
    </dgm:pt>
    <dgm:pt modelId="{FF4CA35E-D9DF-F649-BDC3-1553179DA14E}" type="sibTrans" cxnId="{2FC728E8-EB78-5841-9BF0-15F908FE0F5C}">
      <dgm:prSet/>
      <dgm:spPr/>
      <dgm:t>
        <a:bodyPr/>
        <a:lstStyle/>
        <a:p>
          <a:endParaRPr lang="en-US" sz="1050"/>
        </a:p>
      </dgm:t>
    </dgm:pt>
    <dgm:pt modelId="{D0D436D5-312D-A249-BF85-B6D056DE477D}" type="pres">
      <dgm:prSet presAssocID="{026189D8-9FB0-AE49-83D0-82F9106E59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1A93E9-66BE-754C-B1BB-764EF5DC5788}" type="pres">
      <dgm:prSet presAssocID="{C44B6BF1-FFA8-5A44-952A-43A3880C92F1}" presName="node" presStyleLbl="node1" presStyleIdx="0" presStyleCnt="1" custScaleY="298271" custLinFactNeighborY="29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46FE80-346C-4843-8A25-2F019326F4FB}" type="presOf" srcId="{C44B6BF1-FFA8-5A44-952A-43A3880C92F1}" destId="{F01A93E9-66BE-754C-B1BB-764EF5DC5788}" srcOrd="0" destOrd="0" presId="urn:microsoft.com/office/officeart/2005/8/layout/default"/>
    <dgm:cxn modelId="{4D491EA9-D9D6-3F49-92E1-D8D6522E0172}" type="presOf" srcId="{026189D8-9FB0-AE49-83D0-82F9106E59CD}" destId="{D0D436D5-312D-A249-BF85-B6D056DE477D}" srcOrd="0" destOrd="0" presId="urn:microsoft.com/office/officeart/2005/8/layout/default"/>
    <dgm:cxn modelId="{2FC728E8-EB78-5841-9BF0-15F908FE0F5C}" srcId="{026189D8-9FB0-AE49-83D0-82F9106E59CD}" destId="{C44B6BF1-FFA8-5A44-952A-43A3880C92F1}" srcOrd="0" destOrd="0" parTransId="{ACDCAC11-1FE1-D347-AC46-EA68F061E761}" sibTransId="{FF4CA35E-D9DF-F649-BDC3-1553179DA14E}"/>
    <dgm:cxn modelId="{2A9A323B-BC78-824A-AFFA-6BBA7AD88E89}" type="presParOf" srcId="{D0D436D5-312D-A249-BF85-B6D056DE477D}" destId="{F01A93E9-66BE-754C-B1BB-764EF5DC5788}" srcOrd="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189D8-9FB0-AE49-83D0-82F9106E59CD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4B6BF1-FFA8-5A44-952A-43A3880C92F1}">
      <dgm:prSet phldrT="[Text]" custT="1"/>
      <dgm:spPr/>
      <dgm:t>
        <a:bodyPr/>
        <a:lstStyle/>
        <a:p>
          <a:r>
            <a:rPr lang="en-US" sz="2800" b="1" dirty="0" smtClean="0"/>
            <a:t>Conclusion and Justification</a:t>
          </a:r>
          <a:endParaRPr lang="en-US" sz="2800" b="1" dirty="0"/>
        </a:p>
      </dgm:t>
    </dgm:pt>
    <dgm:pt modelId="{ACDCAC11-1FE1-D347-AC46-EA68F061E761}" type="parTrans" cxnId="{2FC728E8-EB78-5841-9BF0-15F908FE0F5C}">
      <dgm:prSet/>
      <dgm:spPr/>
      <dgm:t>
        <a:bodyPr/>
        <a:lstStyle/>
        <a:p>
          <a:endParaRPr lang="en-US" sz="1050"/>
        </a:p>
      </dgm:t>
    </dgm:pt>
    <dgm:pt modelId="{FF4CA35E-D9DF-F649-BDC3-1553179DA14E}" type="sibTrans" cxnId="{2FC728E8-EB78-5841-9BF0-15F908FE0F5C}">
      <dgm:prSet/>
      <dgm:spPr/>
      <dgm:t>
        <a:bodyPr/>
        <a:lstStyle/>
        <a:p>
          <a:endParaRPr lang="en-US" sz="1050"/>
        </a:p>
      </dgm:t>
    </dgm:pt>
    <dgm:pt modelId="{D0D436D5-312D-A249-BF85-B6D056DE477D}" type="pres">
      <dgm:prSet presAssocID="{026189D8-9FB0-AE49-83D0-82F9106E59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1A93E9-66BE-754C-B1BB-764EF5DC5788}" type="pres">
      <dgm:prSet presAssocID="{C44B6BF1-FFA8-5A44-952A-43A3880C92F1}" presName="node" presStyleLbl="node1" presStyleIdx="0" presStyleCnt="1" custScaleX="108167" custScaleY="298271" custLinFactNeighborY="20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DFB406-F975-3541-A42B-3176F2FCF318}" type="presOf" srcId="{026189D8-9FB0-AE49-83D0-82F9106E59CD}" destId="{D0D436D5-312D-A249-BF85-B6D056DE477D}" srcOrd="0" destOrd="0" presId="urn:microsoft.com/office/officeart/2005/8/layout/default"/>
    <dgm:cxn modelId="{2FC728E8-EB78-5841-9BF0-15F908FE0F5C}" srcId="{026189D8-9FB0-AE49-83D0-82F9106E59CD}" destId="{C44B6BF1-FFA8-5A44-952A-43A3880C92F1}" srcOrd="0" destOrd="0" parTransId="{ACDCAC11-1FE1-D347-AC46-EA68F061E761}" sibTransId="{FF4CA35E-D9DF-F649-BDC3-1553179DA14E}"/>
    <dgm:cxn modelId="{70EF92B0-54AA-A548-9EE6-CFB6C71FA5CE}" type="presOf" srcId="{C44B6BF1-FFA8-5A44-952A-43A3880C92F1}" destId="{F01A93E9-66BE-754C-B1BB-764EF5DC5788}" srcOrd="0" destOrd="0" presId="urn:microsoft.com/office/officeart/2005/8/layout/default"/>
    <dgm:cxn modelId="{630E575D-5F89-A144-A93D-564B9C1D2033}" type="presParOf" srcId="{D0D436D5-312D-A249-BF85-B6D056DE477D}" destId="{F01A93E9-66BE-754C-B1BB-764EF5DC5788}" srcOrd="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189D8-9FB0-AE49-83D0-82F9106E59C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B03B3E-EE12-2A4D-A1F8-70974852A001}">
      <dgm:prSet phldrT="[Text]" custT="1"/>
      <dgm:spPr>
        <a:noFill/>
      </dgm:spPr>
      <dgm:t>
        <a:bodyPr/>
        <a:lstStyle/>
        <a:p>
          <a:endParaRPr lang="en-US" sz="2800" dirty="0"/>
        </a:p>
      </dgm:t>
    </dgm:pt>
    <dgm:pt modelId="{DF7EC8D5-00A6-124F-A36A-A615D91230A1}" type="sibTrans" cxnId="{AA98CD28-41AE-EC48-BAA2-8DA6B9A11185}">
      <dgm:prSet/>
      <dgm:spPr/>
      <dgm:t>
        <a:bodyPr/>
        <a:lstStyle/>
        <a:p>
          <a:endParaRPr lang="en-US"/>
        </a:p>
      </dgm:t>
    </dgm:pt>
    <dgm:pt modelId="{2E22A1B2-90BA-B441-99F4-C92051108CAE}" type="parTrans" cxnId="{AA98CD28-41AE-EC48-BAA2-8DA6B9A11185}">
      <dgm:prSet/>
      <dgm:spPr/>
      <dgm:t>
        <a:bodyPr/>
        <a:lstStyle/>
        <a:p>
          <a:endParaRPr lang="en-US"/>
        </a:p>
      </dgm:t>
    </dgm:pt>
    <dgm:pt modelId="{C44B6BF1-FFA8-5A44-952A-43A3880C92F1}">
      <dgm:prSet phldrT="[Text]" custT="1"/>
      <dgm:spPr/>
      <dgm:t>
        <a:bodyPr/>
        <a:lstStyle/>
        <a:p>
          <a:r>
            <a:rPr lang="en-US" sz="2800" b="1" dirty="0" smtClean="0"/>
            <a:t>Active user feedback on sources and proof</a:t>
          </a:r>
          <a:endParaRPr lang="en-US" sz="2800" b="1" dirty="0"/>
        </a:p>
      </dgm:t>
    </dgm:pt>
    <dgm:pt modelId="{FF4CA35E-D9DF-F649-BDC3-1553179DA14E}" type="sibTrans" cxnId="{2FC728E8-EB78-5841-9BF0-15F908FE0F5C}">
      <dgm:prSet/>
      <dgm:spPr/>
      <dgm:t>
        <a:bodyPr/>
        <a:lstStyle/>
        <a:p>
          <a:endParaRPr lang="en-US" sz="1050"/>
        </a:p>
      </dgm:t>
    </dgm:pt>
    <dgm:pt modelId="{ACDCAC11-1FE1-D347-AC46-EA68F061E761}" type="parTrans" cxnId="{2FC728E8-EB78-5841-9BF0-15F908FE0F5C}">
      <dgm:prSet/>
      <dgm:spPr/>
      <dgm:t>
        <a:bodyPr/>
        <a:lstStyle/>
        <a:p>
          <a:endParaRPr lang="en-US" sz="1050"/>
        </a:p>
      </dgm:t>
    </dgm:pt>
    <dgm:pt modelId="{4C0E80AD-29CD-6142-96B1-6CABD86EAA3B}" type="pres">
      <dgm:prSet presAssocID="{026189D8-9FB0-AE49-83D0-82F9106E5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C2DA3C-552A-D143-8EDD-97299FB6356D}" type="pres">
      <dgm:prSet presAssocID="{A9B03B3E-EE12-2A4D-A1F8-70974852A00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FCDEA-5868-6143-8AA0-111C537ADEBB}" type="pres">
      <dgm:prSet presAssocID="{DF7EC8D5-00A6-124F-A36A-A615D91230A1}" presName="spacer" presStyleCnt="0"/>
      <dgm:spPr/>
    </dgm:pt>
    <dgm:pt modelId="{B1EA2EBB-9752-8D4E-873A-55EDFEEBA0C6}" type="pres">
      <dgm:prSet presAssocID="{C44B6BF1-FFA8-5A44-952A-43A3880C92F1}" presName="parentText" presStyleLbl="node1" presStyleIdx="1" presStyleCnt="2" custLinFactY="45809" custLinFactNeighborX="181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FCA5F-3388-0D47-89AA-C3989F50CEDC}" type="presOf" srcId="{A9B03B3E-EE12-2A4D-A1F8-70974852A001}" destId="{52C2DA3C-552A-D143-8EDD-97299FB6356D}" srcOrd="0" destOrd="0" presId="urn:microsoft.com/office/officeart/2005/8/layout/vList2"/>
    <dgm:cxn modelId="{A809164D-9990-2E48-B3B4-DDCB0B996E1E}" type="presOf" srcId="{C44B6BF1-FFA8-5A44-952A-43A3880C92F1}" destId="{B1EA2EBB-9752-8D4E-873A-55EDFEEBA0C6}" srcOrd="0" destOrd="0" presId="urn:microsoft.com/office/officeart/2005/8/layout/vList2"/>
    <dgm:cxn modelId="{57DCF029-9924-F54D-B64F-7BE5AD0C6C70}" type="presOf" srcId="{026189D8-9FB0-AE49-83D0-82F9106E59CD}" destId="{4C0E80AD-29CD-6142-96B1-6CABD86EAA3B}" srcOrd="0" destOrd="0" presId="urn:microsoft.com/office/officeart/2005/8/layout/vList2"/>
    <dgm:cxn modelId="{2FC728E8-EB78-5841-9BF0-15F908FE0F5C}" srcId="{026189D8-9FB0-AE49-83D0-82F9106E59CD}" destId="{C44B6BF1-FFA8-5A44-952A-43A3880C92F1}" srcOrd="1" destOrd="0" parTransId="{ACDCAC11-1FE1-D347-AC46-EA68F061E761}" sibTransId="{FF4CA35E-D9DF-F649-BDC3-1553179DA14E}"/>
    <dgm:cxn modelId="{AA98CD28-41AE-EC48-BAA2-8DA6B9A11185}" srcId="{026189D8-9FB0-AE49-83D0-82F9106E59CD}" destId="{A9B03B3E-EE12-2A4D-A1F8-70974852A001}" srcOrd="0" destOrd="0" parTransId="{2E22A1B2-90BA-B441-99F4-C92051108CAE}" sibTransId="{DF7EC8D5-00A6-124F-A36A-A615D91230A1}"/>
    <dgm:cxn modelId="{712E1E38-2CAE-6A4B-BD6D-8995F301B7F9}" type="presParOf" srcId="{4C0E80AD-29CD-6142-96B1-6CABD86EAA3B}" destId="{52C2DA3C-552A-D143-8EDD-97299FB6356D}" srcOrd="0" destOrd="0" presId="urn:microsoft.com/office/officeart/2005/8/layout/vList2"/>
    <dgm:cxn modelId="{1CE75142-1F5C-174C-9B8B-78FF0D25FEC9}" type="presParOf" srcId="{4C0E80AD-29CD-6142-96B1-6CABD86EAA3B}" destId="{6C7FCDEA-5868-6143-8AA0-111C537ADEBB}" srcOrd="1" destOrd="0" presId="urn:microsoft.com/office/officeart/2005/8/layout/vList2"/>
    <dgm:cxn modelId="{35F39AA5-C580-784E-90C9-DAD5809D7ABD}" type="presParOf" srcId="{4C0E80AD-29CD-6142-96B1-6CABD86EAA3B}" destId="{B1EA2EBB-9752-8D4E-873A-55EDFEEBA0C6}" srcOrd="2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189D8-9FB0-AE49-83D0-82F9106E59CD}" type="doc">
      <dgm:prSet loTypeId="urn:microsoft.com/office/officeart/2005/8/layout/gear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4B6BF1-FFA8-5A44-952A-43A3880C92F1}">
      <dgm:prSet phldrT="[Text]" custT="1"/>
      <dgm:spPr/>
      <dgm:t>
        <a:bodyPr/>
        <a:lstStyle/>
        <a:p>
          <a:r>
            <a:rPr lang="en-US" sz="1600" dirty="0" smtClean="0"/>
            <a:t>Web</a:t>
          </a:r>
          <a:endParaRPr lang="en-US" sz="1600" dirty="0"/>
        </a:p>
      </dgm:t>
    </dgm:pt>
    <dgm:pt modelId="{ACDCAC11-1FE1-D347-AC46-EA68F061E761}" type="parTrans" cxnId="{2FC728E8-EB78-5841-9BF0-15F908FE0F5C}">
      <dgm:prSet/>
      <dgm:spPr/>
      <dgm:t>
        <a:bodyPr/>
        <a:lstStyle/>
        <a:p>
          <a:endParaRPr lang="en-US" sz="2400"/>
        </a:p>
      </dgm:t>
    </dgm:pt>
    <dgm:pt modelId="{FF4CA35E-D9DF-F649-BDC3-1553179DA14E}" type="sibTrans" cxnId="{2FC728E8-EB78-5841-9BF0-15F908FE0F5C}">
      <dgm:prSet/>
      <dgm:spPr/>
      <dgm:t>
        <a:bodyPr/>
        <a:lstStyle/>
        <a:p>
          <a:endParaRPr lang="en-US" sz="2400"/>
        </a:p>
      </dgm:t>
    </dgm:pt>
    <dgm:pt modelId="{E0CE4C89-5E91-AD43-9728-B3436B2B640C}">
      <dgm:prSet phldrT="[Text]" custT="1"/>
      <dgm:spPr/>
      <dgm:t>
        <a:bodyPr/>
        <a:lstStyle/>
        <a:p>
          <a:r>
            <a:rPr lang="en-US" sz="1600" dirty="0" smtClean="0"/>
            <a:t>Models</a:t>
          </a:r>
          <a:endParaRPr lang="en-US" sz="1600" dirty="0"/>
        </a:p>
      </dgm:t>
    </dgm:pt>
    <dgm:pt modelId="{01BFE526-D3D7-AA48-A233-BB01C21F1511}" type="parTrans" cxnId="{F91FC69E-BAF5-4940-924F-A733D6ABCADF}">
      <dgm:prSet/>
      <dgm:spPr/>
      <dgm:t>
        <a:bodyPr/>
        <a:lstStyle/>
        <a:p>
          <a:endParaRPr lang="en-US" sz="2400"/>
        </a:p>
      </dgm:t>
    </dgm:pt>
    <dgm:pt modelId="{EACDD822-A479-D041-9D71-D0274879E689}" type="sibTrans" cxnId="{F91FC69E-BAF5-4940-924F-A733D6ABCADF}">
      <dgm:prSet/>
      <dgm:spPr/>
      <dgm:t>
        <a:bodyPr/>
        <a:lstStyle/>
        <a:p>
          <a:endParaRPr lang="en-US" sz="2400"/>
        </a:p>
      </dgm:t>
    </dgm:pt>
    <dgm:pt modelId="{0EC1518A-AEA7-1A4C-8F3C-C3523D3E58A0}">
      <dgm:prSet phldrT="[Text]" custT="1"/>
      <dgm:spPr/>
      <dgm:t>
        <a:bodyPr/>
        <a:lstStyle/>
        <a:p>
          <a:r>
            <a:rPr lang="en-US" sz="1600" dirty="0" smtClean="0"/>
            <a:t>Inference</a:t>
          </a:r>
          <a:endParaRPr lang="en-US" sz="1600" dirty="0"/>
        </a:p>
      </dgm:t>
    </dgm:pt>
    <dgm:pt modelId="{F9D82D5E-BEE7-1849-8335-79558FCE7DF8}" type="parTrans" cxnId="{A849B9AB-DA2E-DE4E-9F35-9F81A59449D5}">
      <dgm:prSet/>
      <dgm:spPr/>
      <dgm:t>
        <a:bodyPr/>
        <a:lstStyle/>
        <a:p>
          <a:endParaRPr lang="en-US" sz="2400"/>
        </a:p>
      </dgm:t>
    </dgm:pt>
    <dgm:pt modelId="{70001F22-1625-4C49-81EB-431470E5721C}" type="sibTrans" cxnId="{A849B9AB-DA2E-DE4E-9F35-9F81A59449D5}">
      <dgm:prSet/>
      <dgm:spPr/>
      <dgm:t>
        <a:bodyPr/>
        <a:lstStyle/>
        <a:p>
          <a:endParaRPr lang="en-US" sz="2400"/>
        </a:p>
      </dgm:t>
    </dgm:pt>
    <dgm:pt modelId="{2E89DD65-3F6D-5644-A863-10F7743E110F}" type="pres">
      <dgm:prSet presAssocID="{026189D8-9FB0-AE49-83D0-82F9106E59C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813170-C960-7F42-9168-0B12B954235D}" type="pres">
      <dgm:prSet presAssocID="{C44B6BF1-FFA8-5A44-952A-43A3880C92F1}" presName="gear1" presStyleLbl="node1" presStyleIdx="0" presStyleCnt="3" custAng="20984954" custScaleX="97312" custScaleY="97312" custLinFactNeighborX="-98" custLinFactNeighborY="-27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B8427-59AC-FE46-8DDF-E445F7C1F894}" type="pres">
      <dgm:prSet presAssocID="{C44B6BF1-FFA8-5A44-952A-43A3880C92F1}" presName="gear1srcNode" presStyleLbl="node1" presStyleIdx="0" presStyleCnt="3"/>
      <dgm:spPr/>
      <dgm:t>
        <a:bodyPr/>
        <a:lstStyle/>
        <a:p>
          <a:endParaRPr lang="en-US"/>
        </a:p>
      </dgm:t>
    </dgm:pt>
    <dgm:pt modelId="{10B3FDCA-5C63-8945-B84B-581945CF327C}" type="pres">
      <dgm:prSet presAssocID="{C44B6BF1-FFA8-5A44-952A-43A3880C92F1}" presName="gear1dstNode" presStyleLbl="node1" presStyleIdx="0" presStyleCnt="3"/>
      <dgm:spPr/>
      <dgm:t>
        <a:bodyPr/>
        <a:lstStyle/>
        <a:p>
          <a:endParaRPr lang="en-US"/>
        </a:p>
      </dgm:t>
    </dgm:pt>
    <dgm:pt modelId="{43757448-AC72-294C-A6EC-521F78F9926F}" type="pres">
      <dgm:prSet presAssocID="{E0CE4C89-5E91-AD43-9728-B3436B2B640C}" presName="gear2" presStyleLbl="node1" presStyleIdx="1" presStyleCnt="3" custLinFactNeighborX="-1667" custLinFactNeighborY="58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22D37-BD40-6141-80AC-579BF919E288}" type="pres">
      <dgm:prSet presAssocID="{E0CE4C89-5E91-AD43-9728-B3436B2B640C}" presName="gear2srcNode" presStyleLbl="node1" presStyleIdx="1" presStyleCnt="3"/>
      <dgm:spPr/>
      <dgm:t>
        <a:bodyPr/>
        <a:lstStyle/>
        <a:p>
          <a:endParaRPr lang="en-US"/>
        </a:p>
      </dgm:t>
    </dgm:pt>
    <dgm:pt modelId="{FEA31A78-D149-2741-8BD0-F846317937B1}" type="pres">
      <dgm:prSet presAssocID="{E0CE4C89-5E91-AD43-9728-B3436B2B640C}" presName="gear2dstNode" presStyleLbl="node1" presStyleIdx="1" presStyleCnt="3"/>
      <dgm:spPr/>
      <dgm:t>
        <a:bodyPr/>
        <a:lstStyle/>
        <a:p>
          <a:endParaRPr lang="en-US"/>
        </a:p>
      </dgm:t>
    </dgm:pt>
    <dgm:pt modelId="{8418E094-BC94-0244-B5C5-720801C8390A}" type="pres">
      <dgm:prSet presAssocID="{0EC1518A-AEA7-1A4C-8F3C-C3523D3E58A0}" presName="gear3" presStyleLbl="node1" presStyleIdx="2" presStyleCnt="3" custScaleX="117627" custScaleY="117627" custLinFactNeighborX="2332" custLinFactNeighborY="1751"/>
      <dgm:spPr/>
      <dgm:t>
        <a:bodyPr/>
        <a:lstStyle/>
        <a:p>
          <a:endParaRPr lang="en-US"/>
        </a:p>
      </dgm:t>
    </dgm:pt>
    <dgm:pt modelId="{808258AD-5285-B94B-876F-DD6BB10E57D0}" type="pres">
      <dgm:prSet presAssocID="{0EC1518A-AEA7-1A4C-8F3C-C3523D3E58A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B93E8-E8D6-B140-8536-C35905B75CB5}" type="pres">
      <dgm:prSet presAssocID="{0EC1518A-AEA7-1A4C-8F3C-C3523D3E58A0}" presName="gear3srcNode" presStyleLbl="node1" presStyleIdx="2" presStyleCnt="3"/>
      <dgm:spPr/>
      <dgm:t>
        <a:bodyPr/>
        <a:lstStyle/>
        <a:p>
          <a:endParaRPr lang="en-US"/>
        </a:p>
      </dgm:t>
    </dgm:pt>
    <dgm:pt modelId="{6A00D701-2798-0044-8A81-131B755BAEEF}" type="pres">
      <dgm:prSet presAssocID="{0EC1518A-AEA7-1A4C-8F3C-C3523D3E58A0}" presName="gear3dstNode" presStyleLbl="node1" presStyleIdx="2" presStyleCnt="3"/>
      <dgm:spPr/>
      <dgm:t>
        <a:bodyPr/>
        <a:lstStyle/>
        <a:p>
          <a:endParaRPr lang="en-US"/>
        </a:p>
      </dgm:t>
    </dgm:pt>
    <dgm:pt modelId="{8D39D0FC-E7A5-E647-9193-E6F96EE1C220}" type="pres">
      <dgm:prSet presAssocID="{FF4CA35E-D9DF-F649-BDC3-1553179DA14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5C67C9C-C24C-F242-B678-D245EEB7E539}" type="pres">
      <dgm:prSet presAssocID="{EACDD822-A479-D041-9D71-D0274879E68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70494A3-968D-0542-94E1-B41511C037C7}" type="pres">
      <dgm:prSet presAssocID="{70001F22-1625-4C49-81EB-431470E5721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DAD872D-8548-DE4C-8E9F-749C792E7318}" type="presOf" srcId="{E0CE4C89-5E91-AD43-9728-B3436B2B640C}" destId="{2D122D37-BD40-6141-80AC-579BF919E288}" srcOrd="1" destOrd="0" presId="urn:microsoft.com/office/officeart/2005/8/layout/gear1"/>
    <dgm:cxn modelId="{2FC728E8-EB78-5841-9BF0-15F908FE0F5C}" srcId="{026189D8-9FB0-AE49-83D0-82F9106E59CD}" destId="{C44B6BF1-FFA8-5A44-952A-43A3880C92F1}" srcOrd="0" destOrd="0" parTransId="{ACDCAC11-1FE1-D347-AC46-EA68F061E761}" sibTransId="{FF4CA35E-D9DF-F649-BDC3-1553179DA14E}"/>
    <dgm:cxn modelId="{AA7C9F9B-938F-C84A-A706-A4DEEFF11037}" type="presOf" srcId="{0EC1518A-AEA7-1A4C-8F3C-C3523D3E58A0}" destId="{8418E094-BC94-0244-B5C5-720801C8390A}" srcOrd="0" destOrd="0" presId="urn:microsoft.com/office/officeart/2005/8/layout/gear1"/>
    <dgm:cxn modelId="{1929D8F9-DDA3-0C4B-BBCC-1D52EA34EA47}" type="presOf" srcId="{0EC1518A-AEA7-1A4C-8F3C-C3523D3E58A0}" destId="{765B93E8-E8D6-B140-8536-C35905B75CB5}" srcOrd="2" destOrd="0" presId="urn:microsoft.com/office/officeart/2005/8/layout/gear1"/>
    <dgm:cxn modelId="{F37E9033-FD9B-C54E-9639-8BFFEDE4DB20}" type="presOf" srcId="{0EC1518A-AEA7-1A4C-8F3C-C3523D3E58A0}" destId="{808258AD-5285-B94B-876F-DD6BB10E57D0}" srcOrd="1" destOrd="0" presId="urn:microsoft.com/office/officeart/2005/8/layout/gear1"/>
    <dgm:cxn modelId="{BC7CF4D6-8B7A-8C40-AB62-518305A419FB}" type="presOf" srcId="{70001F22-1625-4C49-81EB-431470E5721C}" destId="{770494A3-968D-0542-94E1-B41511C037C7}" srcOrd="0" destOrd="0" presId="urn:microsoft.com/office/officeart/2005/8/layout/gear1"/>
    <dgm:cxn modelId="{C81F9B32-2659-0845-A865-7664A3DF8BBB}" type="presOf" srcId="{EACDD822-A479-D041-9D71-D0274879E689}" destId="{B5C67C9C-C24C-F242-B678-D245EEB7E539}" srcOrd="0" destOrd="0" presId="urn:microsoft.com/office/officeart/2005/8/layout/gear1"/>
    <dgm:cxn modelId="{8C90972B-3B63-1747-8C16-17A0E81C2971}" type="presOf" srcId="{E0CE4C89-5E91-AD43-9728-B3436B2B640C}" destId="{43757448-AC72-294C-A6EC-521F78F9926F}" srcOrd="0" destOrd="0" presId="urn:microsoft.com/office/officeart/2005/8/layout/gear1"/>
    <dgm:cxn modelId="{C40DF215-00B5-754F-92E7-D7B1CC30D369}" type="presOf" srcId="{C44B6BF1-FFA8-5A44-952A-43A3880C92F1}" destId="{88813170-C960-7F42-9168-0B12B954235D}" srcOrd="0" destOrd="0" presId="urn:microsoft.com/office/officeart/2005/8/layout/gear1"/>
    <dgm:cxn modelId="{B962673D-C419-4D4C-98B3-E95E006255F7}" type="presOf" srcId="{C44B6BF1-FFA8-5A44-952A-43A3880C92F1}" destId="{10B3FDCA-5C63-8945-B84B-581945CF327C}" srcOrd="2" destOrd="0" presId="urn:microsoft.com/office/officeart/2005/8/layout/gear1"/>
    <dgm:cxn modelId="{AB99A613-9C15-0748-B7EF-AD274D7A6782}" type="presOf" srcId="{FF4CA35E-D9DF-F649-BDC3-1553179DA14E}" destId="{8D39D0FC-E7A5-E647-9193-E6F96EE1C220}" srcOrd="0" destOrd="0" presId="urn:microsoft.com/office/officeart/2005/8/layout/gear1"/>
    <dgm:cxn modelId="{CB81BE98-5354-284A-93E7-14A931619FA2}" type="presOf" srcId="{026189D8-9FB0-AE49-83D0-82F9106E59CD}" destId="{2E89DD65-3F6D-5644-A863-10F7743E110F}" srcOrd="0" destOrd="0" presId="urn:microsoft.com/office/officeart/2005/8/layout/gear1"/>
    <dgm:cxn modelId="{A849B9AB-DA2E-DE4E-9F35-9F81A59449D5}" srcId="{026189D8-9FB0-AE49-83D0-82F9106E59CD}" destId="{0EC1518A-AEA7-1A4C-8F3C-C3523D3E58A0}" srcOrd="2" destOrd="0" parTransId="{F9D82D5E-BEE7-1849-8335-79558FCE7DF8}" sibTransId="{70001F22-1625-4C49-81EB-431470E5721C}"/>
    <dgm:cxn modelId="{F91FC69E-BAF5-4940-924F-A733D6ABCADF}" srcId="{026189D8-9FB0-AE49-83D0-82F9106E59CD}" destId="{E0CE4C89-5E91-AD43-9728-B3436B2B640C}" srcOrd="1" destOrd="0" parTransId="{01BFE526-D3D7-AA48-A233-BB01C21F1511}" sibTransId="{EACDD822-A479-D041-9D71-D0274879E689}"/>
    <dgm:cxn modelId="{612885D0-D859-2D49-B95D-352D113ED94F}" type="presOf" srcId="{0EC1518A-AEA7-1A4C-8F3C-C3523D3E58A0}" destId="{6A00D701-2798-0044-8A81-131B755BAEEF}" srcOrd="3" destOrd="0" presId="urn:microsoft.com/office/officeart/2005/8/layout/gear1"/>
    <dgm:cxn modelId="{0CF9E036-8B81-8E4B-AA3F-BA55FE4B9E1F}" type="presOf" srcId="{C44B6BF1-FFA8-5A44-952A-43A3880C92F1}" destId="{DA8B8427-59AC-FE46-8DDF-E445F7C1F894}" srcOrd="1" destOrd="0" presId="urn:microsoft.com/office/officeart/2005/8/layout/gear1"/>
    <dgm:cxn modelId="{2E680438-51BB-9846-B0FC-5C52C0EE47B2}" type="presOf" srcId="{E0CE4C89-5E91-AD43-9728-B3436B2B640C}" destId="{FEA31A78-D149-2741-8BD0-F846317937B1}" srcOrd="2" destOrd="0" presId="urn:microsoft.com/office/officeart/2005/8/layout/gear1"/>
    <dgm:cxn modelId="{A8EADC12-1179-9241-BAC9-3FCE4B09E7FB}" type="presParOf" srcId="{2E89DD65-3F6D-5644-A863-10F7743E110F}" destId="{88813170-C960-7F42-9168-0B12B954235D}" srcOrd="0" destOrd="0" presId="urn:microsoft.com/office/officeart/2005/8/layout/gear1"/>
    <dgm:cxn modelId="{991E3FEA-49DD-3347-AAE0-9ED5DFC121EA}" type="presParOf" srcId="{2E89DD65-3F6D-5644-A863-10F7743E110F}" destId="{DA8B8427-59AC-FE46-8DDF-E445F7C1F894}" srcOrd="1" destOrd="0" presId="urn:microsoft.com/office/officeart/2005/8/layout/gear1"/>
    <dgm:cxn modelId="{F2C99AA7-E811-ED44-A7BC-D02482DE76E0}" type="presParOf" srcId="{2E89DD65-3F6D-5644-A863-10F7743E110F}" destId="{10B3FDCA-5C63-8945-B84B-581945CF327C}" srcOrd="2" destOrd="0" presId="urn:microsoft.com/office/officeart/2005/8/layout/gear1"/>
    <dgm:cxn modelId="{93E0CDF8-10F7-F946-A150-B61F066F1863}" type="presParOf" srcId="{2E89DD65-3F6D-5644-A863-10F7743E110F}" destId="{43757448-AC72-294C-A6EC-521F78F9926F}" srcOrd="3" destOrd="0" presId="urn:microsoft.com/office/officeart/2005/8/layout/gear1"/>
    <dgm:cxn modelId="{9EB7EF7B-6F8C-EB47-99FD-C8FD26E1581E}" type="presParOf" srcId="{2E89DD65-3F6D-5644-A863-10F7743E110F}" destId="{2D122D37-BD40-6141-80AC-579BF919E288}" srcOrd="4" destOrd="0" presId="urn:microsoft.com/office/officeart/2005/8/layout/gear1"/>
    <dgm:cxn modelId="{96855800-59C7-A241-867A-0694B52BC575}" type="presParOf" srcId="{2E89DD65-3F6D-5644-A863-10F7743E110F}" destId="{FEA31A78-D149-2741-8BD0-F846317937B1}" srcOrd="5" destOrd="0" presId="urn:microsoft.com/office/officeart/2005/8/layout/gear1"/>
    <dgm:cxn modelId="{D522D293-4D14-A144-8F54-7C76A1A1B25F}" type="presParOf" srcId="{2E89DD65-3F6D-5644-A863-10F7743E110F}" destId="{8418E094-BC94-0244-B5C5-720801C8390A}" srcOrd="6" destOrd="0" presId="urn:microsoft.com/office/officeart/2005/8/layout/gear1"/>
    <dgm:cxn modelId="{E5ED5E93-1C8B-2F4B-9D9C-0F1E8ADA78C0}" type="presParOf" srcId="{2E89DD65-3F6D-5644-A863-10F7743E110F}" destId="{808258AD-5285-B94B-876F-DD6BB10E57D0}" srcOrd="7" destOrd="0" presId="urn:microsoft.com/office/officeart/2005/8/layout/gear1"/>
    <dgm:cxn modelId="{CFCEDBE3-0B02-0549-B8DA-19A437B8ABB2}" type="presParOf" srcId="{2E89DD65-3F6D-5644-A863-10F7743E110F}" destId="{765B93E8-E8D6-B140-8536-C35905B75CB5}" srcOrd="8" destOrd="0" presId="urn:microsoft.com/office/officeart/2005/8/layout/gear1"/>
    <dgm:cxn modelId="{93152DAA-67BD-204D-B8A3-67E1B5F17000}" type="presParOf" srcId="{2E89DD65-3F6D-5644-A863-10F7743E110F}" destId="{6A00D701-2798-0044-8A81-131B755BAEEF}" srcOrd="9" destOrd="0" presId="urn:microsoft.com/office/officeart/2005/8/layout/gear1"/>
    <dgm:cxn modelId="{6F4B4AAF-5AD2-C241-BC4D-E61F3E82AD19}" type="presParOf" srcId="{2E89DD65-3F6D-5644-A863-10F7743E110F}" destId="{8D39D0FC-E7A5-E647-9193-E6F96EE1C220}" srcOrd="10" destOrd="0" presId="urn:microsoft.com/office/officeart/2005/8/layout/gear1"/>
    <dgm:cxn modelId="{7C536949-F7CB-6540-B02C-979E345CCCEB}" type="presParOf" srcId="{2E89DD65-3F6D-5644-A863-10F7743E110F}" destId="{B5C67C9C-C24C-F242-B678-D245EEB7E539}" srcOrd="11" destOrd="0" presId="urn:microsoft.com/office/officeart/2005/8/layout/gear1"/>
    <dgm:cxn modelId="{94EC012F-46D4-0E4F-BD98-912ACEF49F28}" type="presParOf" srcId="{2E89DD65-3F6D-5644-A863-10F7743E110F}" destId="{770494A3-968D-0542-94E1-B41511C037C7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 b="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 b="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pitchFamily="-112" charset="0"/>
              </a:defRPr>
            </a:lvl1pPr>
          </a:lstStyle>
          <a:p>
            <a:pPr>
              <a:defRPr/>
            </a:pPr>
            <a:fld id="{04173D09-95DE-6744-B00E-B910B9559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 b="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 b="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pitchFamily="-112" charset="0"/>
              </a:defRPr>
            </a:lvl1pPr>
          </a:lstStyle>
          <a:p>
            <a:pPr>
              <a:defRPr/>
            </a:pPr>
            <a:fld id="{67CED716-A013-1041-BE5A-54C023223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3D0A9-616A-C445-9A74-12521FED1447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C09C9-C4B1-E147-8E42-8D48BD8A130C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DF134-16BD-1C47-A24C-95661D330557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A4D3A-73D9-004D-BC2C-55260AD9C962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5313"/>
            <a:ext cx="5130800" cy="41703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47" tIns="44774" rIns="89547" bIns="4477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2807E-D0F7-4248-9E1F-48E571CFA77B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6BA5C-D628-7342-B480-3963BBB927C7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5313"/>
            <a:ext cx="5130800" cy="41703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47" tIns="44774" rIns="89547" bIns="4477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164A2-A623-3F48-BC58-C4942A1B1B5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69BD7-FA89-0C49-BD3D-E0CB5EBF6BA1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0462B-6243-C84A-B3A9-63CC7DDD03AA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3F2EF-1BCD-CC42-9533-6D4204C41BA2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5313"/>
            <a:ext cx="5130800" cy="41703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47" tIns="44774" rIns="89547" bIns="4477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494A0-34C4-484B-9E8E-5DD18C423C2E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75990-D971-B445-9BE8-9F6CD4A96341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2FDC0-9641-C547-9AA0-0C3B7C47DF5A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D57DB-6C6B-B24C-B31F-9A8382EB0959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05313"/>
            <a:ext cx="5594350" cy="417036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33994-715C-1E4A-AEE0-ECD99967661E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05313"/>
            <a:ext cx="5594350" cy="417036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9339D-500C-6846-B46C-7CA69A4E1A0B}" type="slidenum">
              <a:rPr lang="en-US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05313"/>
            <a:ext cx="5594350" cy="417036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E7492-D12E-E14B-8FF6-DBA94F86272E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12C74-5D0D-AF4A-81CE-6833BA4DA612}" type="slidenum">
              <a:rPr lang="en-US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ADCF0-332C-4547-B1BB-D69C9CAC4130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43695-629D-CE41-B335-7B7EF96DE395}" type="slidenum">
              <a:rPr lang="en-US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BA683-233B-2941-BA20-3ADF803C5B30}" type="slidenum">
              <a:rPr lang="en-US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11366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89EFE-8A07-1040-B14F-C40A6E1BE7EE}" type="slidenum">
              <a:rPr lang="en-US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52917-2D85-7B4A-949C-F0CC588FC5FF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1249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05313"/>
            <a:ext cx="5594350" cy="41703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939" tIns="46470" rIns="92939" bIns="46470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4933" name="Slide Number Placeholder 3"/>
          <p:cNvSpPr txBox="1">
            <a:spLocks noGrp="1"/>
          </p:cNvSpPr>
          <p:nvPr/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9" tIns="46470" rIns="92939" bIns="46470" anchor="b">
            <a:prstTxWarp prst="textNoShape">
              <a:avLst/>
            </a:prstTxWarp>
          </a:bodyPr>
          <a:lstStyle/>
          <a:p>
            <a:pPr algn="r" defTabSz="930275"/>
            <a:fld id="{F94C4629-AECA-9F46-A3CE-7868944D4648}" type="slidenum">
              <a:rPr lang="en-US" sz="1200" b="0">
                <a:latin typeface="Calibri" charset="0"/>
              </a:rPr>
              <a:pPr algn="r" defTabSz="930275"/>
              <a:t>36</a:t>
            </a:fld>
            <a:endParaRPr lang="en-US" sz="1200" b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1E9F4-07AB-2648-B05A-62D0D40041E1}" type="slidenum">
              <a:rPr lang="en-US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5313"/>
            <a:ext cx="5130800" cy="41703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47" tIns="44774" rIns="89547" bIns="44774"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7A8F0-0B23-EF48-8733-A577A9AB8D47}" type="slidenum">
              <a:rPr lang="en-US">
                <a:latin typeface="Arial" charset="0"/>
              </a:rPr>
              <a:pPr/>
              <a:t>39</a:t>
            </a:fld>
            <a:endParaRPr lang="en-US">
              <a:latin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5313"/>
            <a:ext cx="5130800" cy="41703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47" tIns="44774" rIns="89547" bIns="44774"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32005-5A02-9747-B426-3930BF96DECC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5313"/>
            <a:ext cx="5130800" cy="41703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47" tIns="44774" rIns="89547" bIns="4477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62372-9445-0940-90C3-3B872C3BE2B7}" type="slidenum">
              <a:rPr lang="en-US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EF3CA-2EE2-384B-8957-AFBDC258424E}" type="slidenum">
              <a:rPr lang="en-US">
                <a:latin typeface="Arial" charset="0"/>
              </a:rPr>
              <a:pPr/>
              <a:t>42</a:t>
            </a:fld>
            <a:endParaRPr lang="en-US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66F8A-8757-854B-B47D-EEE5BA3F6BE7}" type="slidenum">
              <a:rPr lang="en-US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2047B-B2B5-8F48-881F-90969B01934A}" type="slidenum">
              <a:rPr lang="en-US">
                <a:latin typeface="Arial" charset="0"/>
              </a:rPr>
              <a:pPr/>
              <a:t>48</a:t>
            </a:fld>
            <a:endParaRPr lang="en-US">
              <a:latin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4B47E-5C63-F940-97BA-D5798BF15C2E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5313"/>
            <a:ext cx="5130800" cy="41703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47" tIns="44774" rIns="89547" bIns="4477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D786F-E144-8045-988E-34A0D83CBD8F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5313"/>
            <a:ext cx="5130800" cy="41703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47" tIns="44774" rIns="89547" bIns="4477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5607C-37E3-3E4A-B1B1-4A8DB98CD571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2BF88-7CF7-4E45-8FB1-C8FB78179958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D716-A013-1041-BE5A-54C0232234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lect-lab-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45238" y="6262688"/>
            <a:ext cx="2722562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630000"/>
                </a:solidFill>
                <a:latin typeface="Times" pitchFamily="-112" charset="0"/>
              </a:rPr>
              <a:t>Carnegie Mellon</a:t>
            </a:r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F5EF-2BA9-9542-A2EC-90AD5CE7D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95500" cy="6056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134100" cy="6056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C8A9-817E-644E-8291-64580E8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76200"/>
            <a:ext cx="74961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2BBE-B266-894D-97D9-E6A60E40A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7467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76700" cy="2493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36963"/>
            <a:ext cx="40767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B4249-7110-8645-9500-1B4280A23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7467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6BD5-9EC3-F841-A735-9E440C5A7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03AD5-D3AA-274A-A532-A8D22768D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E468-C961-C847-8CCD-4B31A6205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E02A5-7888-4C4A-85B2-038BA90AD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6C6D8-CAB8-4A4B-9592-DD4C47B3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9C11-39F4-0A40-8123-25654FF12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104C-778B-3649-8F5D-37BA4ADE1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8C2E9-E3C4-9C4F-918D-062B1E545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A251-94AC-DC45-B6FF-FD2FF14AC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0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ahom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0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Tahom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0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ahoma" pitchFamily="-112" charset="0"/>
              </a:defRPr>
            </a:lvl1pPr>
          </a:lstStyle>
          <a:p>
            <a:pPr>
              <a:defRPr/>
            </a:pPr>
            <a:fld id="{04076032-36BA-AF46-BB32-CD42D3472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logo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87325"/>
            <a:ext cx="10668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>
            <a:lum bright="14000"/>
          </a:blip>
          <a:srcRect/>
          <a:stretch>
            <a:fillRect/>
          </a:stretch>
        </p:blipFill>
        <p:spPr bwMode="auto">
          <a:xfrm>
            <a:off x="76200" y="838200"/>
            <a:ext cx="8991600" cy="84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9" r:id="rId13"/>
    <p:sldLayoutId id="2147483820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Blip>
          <a:blip r:embed="rId18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7388" indent="-2301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Blip>
          <a:blip r:embed="rId19"/>
        </a:buBlip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Blip>
          <a:blip r:embed="rId20"/>
        </a:buBlip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546225" indent="-1746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Blip>
          <a:blip r:embed="rId21"/>
        </a:buBlip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995488" indent="-166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charset="2"/>
        <a:buBlip>
          <a:blip r:embed="rId22"/>
        </a:buBlip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4526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112" charset="2"/>
        <a:buBlip>
          <a:blip r:embed="rId22"/>
        </a:buBlip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098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112" charset="2"/>
        <a:buBlip>
          <a:blip r:embed="rId22"/>
        </a:buBlip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3670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112" charset="2"/>
        <a:buBlip>
          <a:blip r:embed="rId22"/>
        </a:buBlip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242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112" charset="2"/>
        <a:buBlip>
          <a:blip r:embed="rId22"/>
        </a:buBlip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.xml"/><Relationship Id="rId7" Type="http://schemas.openxmlformats.org/officeDocument/2006/relationships/image" Target="../media/image38.png"/><Relationship Id="rId12" Type="http://schemas.openxmlformats.org/officeDocument/2006/relationships/image" Target="../media/image2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11" Type="http://schemas.openxmlformats.org/officeDocument/2006/relationships/image" Target="../media/image26.jpe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wmf"/><Relationship Id="rId12" Type="http://schemas.openxmlformats.org/officeDocument/2006/relationships/image" Target="../media/image30.w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9.wmf"/><Relationship Id="rId11" Type="http://schemas.openxmlformats.org/officeDocument/2006/relationships/image" Target="../media/image43.wmf"/><Relationship Id="rId5" Type="http://schemas.openxmlformats.org/officeDocument/2006/relationships/image" Target="../media/image28.wmf"/><Relationship Id="rId10" Type="http://schemas.openxmlformats.org/officeDocument/2006/relationships/image" Target="../media/image42.wm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1.wmf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7.wmf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0.jpe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9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6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6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0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5.png"/><Relationship Id="rId5" Type="http://schemas.openxmlformats.org/officeDocument/2006/relationships/tags" Target="../tags/tag35.xml"/><Relationship Id="rId10" Type="http://schemas.openxmlformats.org/officeDocument/2006/relationships/image" Target="../media/image64.png"/><Relationship Id="rId4" Type="http://schemas.openxmlformats.org/officeDocument/2006/relationships/tags" Target="../tags/tag34.xml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6.xml"/><Relationship Id="rId6" Type="http://schemas.openxmlformats.org/officeDocument/2006/relationships/image" Target="../media/image59.wmf"/><Relationship Id="rId5" Type="http://schemas.openxmlformats.org/officeDocument/2006/relationships/image" Target="../media/image57.wmf"/><Relationship Id="rId4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71.wmf"/><Relationship Id="rId17" Type="http://schemas.openxmlformats.org/officeDocument/2006/relationships/image" Target="../media/image76.png"/><Relationship Id="rId2" Type="http://schemas.openxmlformats.org/officeDocument/2006/relationships/video" Target="NULL" TargetMode="External"/><Relationship Id="rId16" Type="http://schemas.openxmlformats.org/officeDocument/2006/relationships/image" Target="../media/image75.wmf"/><Relationship Id="rId1" Type="http://schemas.openxmlformats.org/officeDocument/2006/relationships/tags" Target="../tags/tag37.xml"/><Relationship Id="rId6" Type="http://schemas.openxmlformats.org/officeDocument/2006/relationships/image" Target="../media/image67.wmf"/><Relationship Id="rId11" Type="http://schemas.openxmlformats.org/officeDocument/2006/relationships/image" Target="../media/image70.png"/><Relationship Id="rId5" Type="http://schemas.openxmlformats.org/officeDocument/2006/relationships/image" Target="../media/image66.wmf"/><Relationship Id="rId15" Type="http://schemas.openxmlformats.org/officeDocument/2006/relationships/image" Target="../media/image74.png"/><Relationship Id="rId10" Type="http://schemas.openxmlformats.org/officeDocument/2006/relationships/image" Target="../media/image69.wmf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68.png"/><Relationship Id="rId14" Type="http://schemas.openxmlformats.org/officeDocument/2006/relationships/image" Target="../media/image7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tags" Target="../tags/tag41.xml"/><Relationship Id="rId7" Type="http://schemas.openxmlformats.org/officeDocument/2006/relationships/image" Target="../media/image78.wm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notesSlide" Target="../notesSlides/notesSlide29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9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12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4.jpe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4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23.png"/><Relationship Id="rId11" Type="http://schemas.openxmlformats.org/officeDocument/2006/relationships/image" Target="../media/image93.png"/><Relationship Id="rId5" Type="http://schemas.openxmlformats.org/officeDocument/2006/relationships/image" Target="../media/image22.png"/><Relationship Id="rId10" Type="http://schemas.openxmlformats.org/officeDocument/2006/relationships/image" Target="../media/image92.png"/><Relationship Id="rId4" Type="http://schemas.openxmlformats.org/officeDocument/2006/relationships/image" Target="../media/image90.png"/><Relationship Id="rId9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22.png"/><Relationship Id="rId11" Type="http://schemas.openxmlformats.org/officeDocument/2006/relationships/image" Target="../media/image96.png"/><Relationship Id="rId5" Type="http://schemas.openxmlformats.org/officeDocument/2006/relationships/image" Target="../media/image21.png"/><Relationship Id="rId10" Type="http://schemas.openxmlformats.org/officeDocument/2006/relationships/image" Target="../media/image95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101.pdf"/><Relationship Id="rId5" Type="http://schemas.openxmlformats.org/officeDocument/2006/relationships/image" Target="../media/image97.png"/><Relationship Id="rId4" Type="http://schemas.openxmlformats.org/officeDocument/2006/relationships/image" Target="../media/image99.pd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d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7.pd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9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6.png"/><Relationship Id="rId5" Type="http://schemas.openxmlformats.org/officeDocument/2006/relationships/image" Target="../media/image99.wmf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2.jpe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100.png"/><Relationship Id="rId11" Type="http://schemas.openxmlformats.org/officeDocument/2006/relationships/image" Target="../media/image24.png"/><Relationship Id="rId5" Type="http://schemas.openxmlformats.org/officeDocument/2006/relationships/image" Target="../media/image20.jpe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" Type="http://schemas.openxmlformats.org/officeDocument/2006/relationships/notesSlide" Target="../notesSlides/notesSlide47.xml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89.png"/><Relationship Id="rId5" Type="http://schemas.openxmlformats.org/officeDocument/2006/relationships/image" Target="../media/image12.jpe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1676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charset="-128"/>
                <a:cs typeface="ＭＳ Ｐゴシック" charset="-128"/>
              </a:rPr>
              <a:t>AI, Sensing, and Optimized Information Gathering: 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1800" b="1" dirty="0" smtClean="0">
                <a:ea typeface="ＭＳ Ｐゴシック" charset="-128"/>
                <a:cs typeface="ＭＳ Ｐゴシック" charset="-128"/>
              </a:rPr>
            </a:br>
            <a:r>
              <a:rPr lang="en-US" sz="900" b="1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900" b="1" dirty="0" smtClean="0">
                <a:ea typeface="ＭＳ Ｐゴシック" charset="-128"/>
                <a:cs typeface="ＭＳ Ｐゴシック" charset="-128"/>
              </a:rPr>
            </a:br>
            <a:r>
              <a:rPr lang="en-US" sz="4000" b="1" i="1" dirty="0" smtClean="0">
                <a:ea typeface="ＭＳ Ｐゴシック" charset="-128"/>
                <a:cs typeface="ＭＳ Ｐゴシック" charset="-128"/>
              </a:rPr>
              <a:t>Trends and Directions</a:t>
            </a:r>
            <a:endParaRPr lang="en-US" sz="4400" b="1" i="1" dirty="0">
              <a:solidFill>
                <a:srgbClr val="FF66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819400"/>
            <a:ext cx="89916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3600" dirty="0">
                <a:ea typeface="ＭＳ Ｐゴシック" charset="-128"/>
                <a:cs typeface="ＭＳ Ｐゴシック" charset="-128"/>
              </a:rPr>
              <a:t>Carlos Guestrin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joint work with:</a:t>
            </a:r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36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800" smtClean="0">
                <a:ea typeface="ＭＳ Ｐゴシック" charset="-128"/>
                <a:cs typeface="ＭＳ Ｐゴシック" charset="-128"/>
              </a:rPr>
              <a:t>and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3200" dirty="0" err="1">
                <a:ea typeface="ＭＳ Ｐゴシック" charset="-128"/>
                <a:cs typeface="ＭＳ Ｐゴシック" charset="-128"/>
              </a:rPr>
              <a:t>Anupam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 Gupta, Jon Kleinberg, </a:t>
            </a:r>
            <a:br>
              <a:rPr lang="en-US" sz="3200" dirty="0">
                <a:ea typeface="ＭＳ Ｐゴシック" charset="-128"/>
                <a:cs typeface="ＭＳ Ｐゴシック" charset="-128"/>
              </a:rPr>
            </a:br>
            <a:r>
              <a:rPr lang="en-US" sz="3200" dirty="0">
                <a:ea typeface="ＭＳ Ｐゴシック" charset="-128"/>
                <a:cs typeface="ＭＳ Ｐゴシック" charset="-128"/>
              </a:rPr>
              <a:t>Brendan McMahan, </a:t>
            </a:r>
            <a:r>
              <a:rPr lang="en-US" sz="3200" dirty="0" err="1">
                <a:ea typeface="ＭＳ Ｐゴシック" charset="-128"/>
                <a:cs typeface="ＭＳ Ｐゴシック" charset="-128"/>
              </a:rPr>
              <a:t>Ajit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 Singh, and others…</a:t>
            </a:r>
          </a:p>
        </p:txBody>
      </p:sp>
    </p:spTree>
  </p:cSld>
  <p:clrMapOvr>
    <a:masterClrMapping/>
  </p:clrMapOvr>
  <p:transition advTm="3937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848" name="Rectangle 56"/>
          <p:cNvSpPr>
            <a:spLocks noChangeArrowheads="1"/>
          </p:cNvSpPr>
          <p:nvPr/>
        </p:nvSpPr>
        <p:spPr bwMode="auto">
          <a:xfrm>
            <a:off x="698500" y="1143000"/>
            <a:ext cx="2120900" cy="457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49" name="Rectangle 57"/>
          <p:cNvSpPr>
            <a:spLocks noChangeArrowheads="1"/>
          </p:cNvSpPr>
          <p:nvPr/>
        </p:nvSpPr>
        <p:spPr bwMode="auto">
          <a:xfrm>
            <a:off x="850900" y="2209800"/>
            <a:ext cx="1892300" cy="457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51" name="Rectangle 59"/>
          <p:cNvSpPr>
            <a:spLocks noChangeArrowheads="1"/>
          </p:cNvSpPr>
          <p:nvPr/>
        </p:nvSpPr>
        <p:spPr bwMode="auto">
          <a:xfrm>
            <a:off x="5486400" y="1066800"/>
            <a:ext cx="2362200" cy="457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24" name="Rectangle 32"/>
          <p:cNvSpPr>
            <a:spLocks noChangeArrowheads="1"/>
          </p:cNvSpPr>
          <p:nvPr/>
        </p:nvSpPr>
        <p:spPr bwMode="auto">
          <a:xfrm>
            <a:off x="3943350" y="1600200"/>
            <a:ext cx="373063" cy="457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25" name="Rectangle 33"/>
          <p:cNvSpPr>
            <a:spLocks noChangeArrowheads="1"/>
          </p:cNvSpPr>
          <p:nvPr/>
        </p:nvSpPr>
        <p:spPr bwMode="auto">
          <a:xfrm>
            <a:off x="3970338" y="2543175"/>
            <a:ext cx="373062" cy="457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26" name="Rectangle 34"/>
          <p:cNvSpPr>
            <a:spLocks noChangeArrowheads="1"/>
          </p:cNvSpPr>
          <p:nvPr/>
        </p:nvSpPr>
        <p:spPr bwMode="auto">
          <a:xfrm>
            <a:off x="4419600" y="1619250"/>
            <a:ext cx="373063" cy="457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35" name="Rectangle 43"/>
          <p:cNvSpPr>
            <a:spLocks noChangeArrowheads="1"/>
          </p:cNvSpPr>
          <p:nvPr/>
        </p:nvSpPr>
        <p:spPr bwMode="auto">
          <a:xfrm>
            <a:off x="2590800" y="4391025"/>
            <a:ext cx="2819400" cy="457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27" name="Rectangle 35"/>
          <p:cNvSpPr>
            <a:spLocks noChangeArrowheads="1"/>
          </p:cNvSpPr>
          <p:nvPr/>
        </p:nvSpPr>
        <p:spPr bwMode="auto">
          <a:xfrm>
            <a:off x="838200" y="5238750"/>
            <a:ext cx="2362200" cy="457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28" name="Rectangle 36"/>
          <p:cNvSpPr>
            <a:spLocks noChangeArrowheads="1"/>
          </p:cNvSpPr>
          <p:nvPr/>
        </p:nvSpPr>
        <p:spPr bwMode="auto">
          <a:xfrm>
            <a:off x="4419600" y="5257800"/>
            <a:ext cx="3200400" cy="457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29" name="Rectangle 37"/>
          <p:cNvSpPr>
            <a:spLocks noChangeArrowheads="1"/>
          </p:cNvSpPr>
          <p:nvPr/>
        </p:nvSpPr>
        <p:spPr bwMode="auto">
          <a:xfrm>
            <a:off x="2362200" y="5867400"/>
            <a:ext cx="3200400" cy="457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13" name="Text Box 21"/>
          <p:cNvSpPr txBox="1">
            <a:spLocks noChangeArrowheads="1"/>
          </p:cNvSpPr>
          <p:nvPr/>
        </p:nvSpPr>
        <p:spPr bwMode="auto">
          <a:xfrm>
            <a:off x="838200" y="5195888"/>
            <a:ext cx="2357438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Robust sensing</a:t>
            </a:r>
          </a:p>
        </p:txBody>
      </p:sp>
      <p:sp>
        <p:nvSpPr>
          <p:cNvPr id="1185814" name="Text Box 22"/>
          <p:cNvSpPr txBox="1">
            <a:spLocks noChangeArrowheads="1"/>
          </p:cNvSpPr>
          <p:nvPr/>
        </p:nvSpPr>
        <p:spPr bwMode="auto">
          <a:xfrm>
            <a:off x="3886200" y="5195888"/>
            <a:ext cx="427672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Complex constraints</a:t>
            </a:r>
          </a:p>
        </p:txBody>
      </p:sp>
      <p:sp>
        <p:nvSpPr>
          <p:cNvPr id="1185818" name="Text Box 26"/>
          <p:cNvSpPr txBox="1">
            <a:spLocks noChangeArrowheads="1"/>
          </p:cNvSpPr>
          <p:nvPr/>
        </p:nvSpPr>
        <p:spPr bwMode="auto">
          <a:xfrm>
            <a:off x="2514600" y="5805488"/>
            <a:ext cx="2871788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Sequential sensing</a:t>
            </a: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Optimizing sensing / Outline</a:t>
            </a:r>
          </a:p>
        </p:txBody>
      </p:sp>
      <p:pic>
        <p:nvPicPr>
          <p:cNvPr id="34832" name="Picture 4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9600" y="1641475"/>
            <a:ext cx="1735138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4833" name="Picture 4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6138" y="2600325"/>
            <a:ext cx="3673475" cy="444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648200" y="1066800"/>
            <a:ext cx="3275013" cy="530225"/>
            <a:chOff x="2928" y="672"/>
            <a:chExt cx="2063" cy="334"/>
          </a:xfrm>
        </p:grpSpPr>
        <p:sp>
          <p:nvSpPr>
            <p:cNvPr id="34856" name="Freeform 8"/>
            <p:cNvSpPr>
              <a:spLocks/>
            </p:cNvSpPr>
            <p:nvPr/>
          </p:nvSpPr>
          <p:spPr bwMode="auto">
            <a:xfrm>
              <a:off x="2928" y="810"/>
              <a:ext cx="470" cy="196"/>
            </a:xfrm>
            <a:custGeom>
              <a:avLst/>
              <a:gdLst>
                <a:gd name="T0" fmla="*/ 470 w 470"/>
                <a:gd name="T1" fmla="*/ 12 h 196"/>
                <a:gd name="T2" fmla="*/ 146 w 470"/>
                <a:gd name="T3" fmla="*/ 31 h 196"/>
                <a:gd name="T4" fmla="*/ 0 w 470"/>
                <a:gd name="T5" fmla="*/ 196 h 196"/>
                <a:gd name="T6" fmla="*/ 0 60000 65536"/>
                <a:gd name="T7" fmla="*/ 0 60000 65536"/>
                <a:gd name="T8" fmla="*/ 0 60000 65536"/>
                <a:gd name="T9" fmla="*/ 0 w 470"/>
                <a:gd name="T10" fmla="*/ 0 h 196"/>
                <a:gd name="T11" fmla="*/ 470 w 470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0" h="196">
                  <a:moveTo>
                    <a:pt x="470" y="12"/>
                  </a:moveTo>
                  <a:cubicBezTo>
                    <a:pt x="416" y="14"/>
                    <a:pt x="224" y="0"/>
                    <a:pt x="146" y="31"/>
                  </a:cubicBezTo>
                  <a:cubicBezTo>
                    <a:pt x="66" y="55"/>
                    <a:pt x="30" y="162"/>
                    <a:pt x="0" y="196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857" name="Text Box 9"/>
            <p:cNvSpPr txBox="1">
              <a:spLocks noChangeArrowheads="1"/>
            </p:cNvSpPr>
            <p:nvPr/>
          </p:nvSpPr>
          <p:spPr bwMode="auto">
            <a:xfrm>
              <a:off x="3456" y="672"/>
              <a:ext cx="1535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Sensing locations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628650" y="1108075"/>
            <a:ext cx="3257550" cy="539750"/>
            <a:chOff x="432" y="716"/>
            <a:chExt cx="2052" cy="340"/>
          </a:xfrm>
        </p:grpSpPr>
        <p:sp>
          <p:nvSpPr>
            <p:cNvPr id="34854" name="Freeform 10"/>
            <p:cNvSpPr>
              <a:spLocks/>
            </p:cNvSpPr>
            <p:nvPr/>
          </p:nvSpPr>
          <p:spPr bwMode="auto">
            <a:xfrm>
              <a:off x="1716" y="835"/>
              <a:ext cx="768" cy="221"/>
            </a:xfrm>
            <a:custGeom>
              <a:avLst/>
              <a:gdLst>
                <a:gd name="T0" fmla="*/ 0 w 768"/>
                <a:gd name="T1" fmla="*/ 31 h 221"/>
                <a:gd name="T2" fmla="*/ 484 w 768"/>
                <a:gd name="T3" fmla="*/ 32 h 221"/>
                <a:gd name="T4" fmla="*/ 768 w 768"/>
                <a:gd name="T5" fmla="*/ 221 h 221"/>
                <a:gd name="T6" fmla="*/ 0 60000 65536"/>
                <a:gd name="T7" fmla="*/ 0 60000 65536"/>
                <a:gd name="T8" fmla="*/ 0 60000 65536"/>
                <a:gd name="T9" fmla="*/ 0 w 768"/>
                <a:gd name="T10" fmla="*/ 0 h 221"/>
                <a:gd name="T11" fmla="*/ 768 w 768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21">
                  <a:moveTo>
                    <a:pt x="0" y="31"/>
                  </a:moveTo>
                  <a:cubicBezTo>
                    <a:pt x="81" y="31"/>
                    <a:pt x="356" y="0"/>
                    <a:pt x="484" y="32"/>
                  </a:cubicBezTo>
                  <a:cubicBezTo>
                    <a:pt x="612" y="64"/>
                    <a:pt x="709" y="182"/>
                    <a:pt x="768" y="221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855" name="Text Box 11"/>
            <p:cNvSpPr txBox="1">
              <a:spLocks noChangeArrowheads="1"/>
            </p:cNvSpPr>
            <p:nvPr/>
          </p:nvSpPr>
          <p:spPr bwMode="auto">
            <a:xfrm>
              <a:off x="432" y="716"/>
              <a:ext cx="1368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Sensing quality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5851525" y="2282825"/>
            <a:ext cx="3246438" cy="457200"/>
            <a:chOff x="3686" y="1438"/>
            <a:chExt cx="2045" cy="288"/>
          </a:xfrm>
        </p:grpSpPr>
        <p:sp>
          <p:nvSpPr>
            <p:cNvPr id="34852" name="Freeform 12"/>
            <p:cNvSpPr>
              <a:spLocks/>
            </p:cNvSpPr>
            <p:nvPr/>
          </p:nvSpPr>
          <p:spPr bwMode="auto">
            <a:xfrm>
              <a:off x="3686" y="1588"/>
              <a:ext cx="683" cy="138"/>
            </a:xfrm>
            <a:custGeom>
              <a:avLst/>
              <a:gdLst>
                <a:gd name="T0" fmla="*/ 683 w 683"/>
                <a:gd name="T1" fmla="*/ 0 h 138"/>
                <a:gd name="T2" fmla="*/ 288 w 683"/>
                <a:gd name="T3" fmla="*/ 24 h 138"/>
                <a:gd name="T4" fmla="*/ 0 w 683"/>
                <a:gd name="T5" fmla="*/ 138 h 138"/>
                <a:gd name="T6" fmla="*/ 0 60000 65536"/>
                <a:gd name="T7" fmla="*/ 0 60000 65536"/>
                <a:gd name="T8" fmla="*/ 0 60000 65536"/>
                <a:gd name="T9" fmla="*/ 0 w 683"/>
                <a:gd name="T10" fmla="*/ 0 h 138"/>
                <a:gd name="T11" fmla="*/ 683 w 683"/>
                <a:gd name="T12" fmla="*/ 138 h 1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3" h="138">
                  <a:moveTo>
                    <a:pt x="683" y="0"/>
                  </a:moveTo>
                  <a:cubicBezTo>
                    <a:pt x="617" y="4"/>
                    <a:pt x="402" y="1"/>
                    <a:pt x="288" y="24"/>
                  </a:cubicBezTo>
                  <a:cubicBezTo>
                    <a:pt x="174" y="47"/>
                    <a:pt x="60" y="114"/>
                    <a:pt x="0" y="138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853" name="Text Box 13"/>
            <p:cNvSpPr txBox="1">
              <a:spLocks noChangeArrowheads="1"/>
            </p:cNvSpPr>
            <p:nvPr/>
          </p:nvSpPr>
          <p:spPr bwMode="auto">
            <a:xfrm>
              <a:off x="4357" y="1438"/>
              <a:ext cx="1374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Sensing budget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942975" y="2209800"/>
            <a:ext cx="3068638" cy="420688"/>
            <a:chOff x="576" y="1344"/>
            <a:chExt cx="1933" cy="265"/>
          </a:xfrm>
        </p:grpSpPr>
        <p:sp>
          <p:nvSpPr>
            <p:cNvPr id="34850" name="Freeform 14"/>
            <p:cNvSpPr>
              <a:spLocks/>
            </p:cNvSpPr>
            <p:nvPr/>
          </p:nvSpPr>
          <p:spPr bwMode="auto">
            <a:xfrm>
              <a:off x="1699" y="1481"/>
              <a:ext cx="810" cy="128"/>
            </a:xfrm>
            <a:custGeom>
              <a:avLst/>
              <a:gdLst>
                <a:gd name="T0" fmla="*/ 0 w 810"/>
                <a:gd name="T1" fmla="*/ 7 h 128"/>
                <a:gd name="T2" fmla="*/ 592 w 810"/>
                <a:gd name="T3" fmla="*/ 20 h 128"/>
                <a:gd name="T4" fmla="*/ 810 w 810"/>
                <a:gd name="T5" fmla="*/ 128 h 128"/>
                <a:gd name="T6" fmla="*/ 0 60000 65536"/>
                <a:gd name="T7" fmla="*/ 0 60000 65536"/>
                <a:gd name="T8" fmla="*/ 0 60000 65536"/>
                <a:gd name="T9" fmla="*/ 0 w 810"/>
                <a:gd name="T10" fmla="*/ 0 h 128"/>
                <a:gd name="T11" fmla="*/ 810 w 810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0" h="128">
                  <a:moveTo>
                    <a:pt x="0" y="7"/>
                  </a:moveTo>
                  <a:cubicBezTo>
                    <a:pt x="99" y="9"/>
                    <a:pt x="457" y="0"/>
                    <a:pt x="592" y="20"/>
                  </a:cubicBezTo>
                  <a:cubicBezTo>
                    <a:pt x="727" y="40"/>
                    <a:pt x="765" y="105"/>
                    <a:pt x="810" y="128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851" name="Text Box 15"/>
            <p:cNvSpPr txBox="1">
              <a:spLocks noChangeArrowheads="1"/>
            </p:cNvSpPr>
            <p:nvPr/>
          </p:nvSpPr>
          <p:spPr bwMode="auto">
            <a:xfrm>
              <a:off x="576" y="1344"/>
              <a:ext cx="1138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Sensing cost</a:t>
              </a:r>
            </a:p>
          </p:txBody>
        </p:sp>
      </p:grpSp>
      <p:sp>
        <p:nvSpPr>
          <p:cNvPr id="1185812" name="Text Box 20"/>
          <p:cNvSpPr txBox="1">
            <a:spLocks noChangeArrowheads="1"/>
          </p:cNvSpPr>
          <p:nvPr/>
        </p:nvSpPr>
        <p:spPr bwMode="auto">
          <a:xfrm>
            <a:off x="2590800" y="4338638"/>
            <a:ext cx="277495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Sensor placement</a:t>
            </a:r>
            <a:endParaRPr lang="en-US">
              <a:solidFill>
                <a:srgbClr val="336600"/>
              </a:solidFill>
            </a:endParaRPr>
          </a:p>
        </p:txBody>
      </p:sp>
      <p:pic>
        <p:nvPicPr>
          <p:cNvPr id="1185815" name="Picture 23" descr="waternet-fin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79" t="8333" r="10976" b="11856"/>
          <a:stretch>
            <a:fillRect/>
          </a:stretch>
        </p:blipFill>
        <p:spPr bwMode="auto">
          <a:xfrm>
            <a:off x="1143000" y="4114800"/>
            <a:ext cx="121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5816" name="Picture 24" descr="Our_Solution"/>
          <p:cNvPicPr>
            <a:picLocks noChangeAspect="1" noChangeArrowheads="1"/>
          </p:cNvPicPr>
          <p:nvPr/>
        </p:nvPicPr>
        <p:blipFill>
          <a:blip r:embed="rId9"/>
          <a:srcRect l="7178" r="6999"/>
          <a:stretch>
            <a:fillRect/>
          </a:stretch>
        </p:blipFill>
        <p:spPr bwMode="auto">
          <a:xfrm>
            <a:off x="2590800" y="3200400"/>
            <a:ext cx="12954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5819" name="Line 27"/>
          <p:cNvSpPr>
            <a:spLocks noChangeShapeType="1"/>
          </p:cNvSpPr>
          <p:nvPr/>
        </p:nvSpPr>
        <p:spPr bwMode="auto">
          <a:xfrm flipH="1">
            <a:off x="2819400" y="4800600"/>
            <a:ext cx="46672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20" name="Line 28"/>
          <p:cNvSpPr>
            <a:spLocks noChangeShapeType="1"/>
          </p:cNvSpPr>
          <p:nvPr/>
        </p:nvSpPr>
        <p:spPr bwMode="auto">
          <a:xfrm flipH="1" flipV="1">
            <a:off x="4724400" y="4800600"/>
            <a:ext cx="23495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21" name="Line 29"/>
          <p:cNvSpPr>
            <a:spLocks noChangeShapeType="1"/>
          </p:cNvSpPr>
          <p:nvPr/>
        </p:nvSpPr>
        <p:spPr bwMode="auto">
          <a:xfrm flipH="1" flipV="1">
            <a:off x="3962400" y="4800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85822" name="Picture 30" descr="nimsaq_lak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276600"/>
            <a:ext cx="14382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6324600" y="4038600"/>
            <a:ext cx="1587500" cy="1066800"/>
            <a:chOff x="4738450" y="4997297"/>
            <a:chExt cx="1295400" cy="870103"/>
          </a:xfrm>
        </p:grpSpPr>
        <p:pic>
          <p:nvPicPr>
            <p:cNvPr id="34846" name="Picture 43" descr="iw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38450" y="4997297"/>
              <a:ext cx="1295400" cy="8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7" name="Picture 16"/>
            <p:cNvPicPr>
              <a:picLocks noChangeAspect="1" noChangeArrowheads="1"/>
            </p:cNvPicPr>
            <p:nvPr/>
          </p:nvPicPr>
          <p:blipFill>
            <a:blip r:embed="rId12">
              <a:lum bright="12000"/>
            </a:blip>
            <a:srcRect r="37077"/>
            <a:stretch>
              <a:fillRect/>
            </a:stretch>
          </p:blipFill>
          <p:spPr bwMode="auto">
            <a:xfrm>
              <a:off x="4953000" y="5334000"/>
              <a:ext cx="198138" cy="19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8" name="Picture 17"/>
            <p:cNvPicPr>
              <a:picLocks noChangeAspect="1" noChangeArrowheads="1"/>
            </p:cNvPicPr>
            <p:nvPr/>
          </p:nvPicPr>
          <p:blipFill>
            <a:blip r:embed="rId12">
              <a:lum bright="12000"/>
            </a:blip>
            <a:srcRect r="37077"/>
            <a:stretch>
              <a:fillRect/>
            </a:stretch>
          </p:blipFill>
          <p:spPr bwMode="auto">
            <a:xfrm>
              <a:off x="5410200" y="5486400"/>
              <a:ext cx="198138" cy="19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9" name="Picture 18"/>
            <p:cNvPicPr>
              <a:picLocks noChangeAspect="1" noChangeArrowheads="1"/>
            </p:cNvPicPr>
            <p:nvPr/>
          </p:nvPicPr>
          <p:blipFill>
            <a:blip r:embed="rId12">
              <a:lum bright="12000"/>
            </a:blip>
            <a:srcRect r="37077"/>
            <a:stretch>
              <a:fillRect/>
            </a:stretch>
          </p:blipFill>
          <p:spPr bwMode="auto">
            <a:xfrm>
              <a:off x="5791200" y="5257800"/>
              <a:ext cx="198138" cy="19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43"/>
          <p:cNvGrpSpPr/>
          <p:nvPr/>
        </p:nvGrpSpPr>
        <p:grpSpPr>
          <a:xfrm>
            <a:off x="76200" y="3962400"/>
            <a:ext cx="5715000" cy="2133600"/>
            <a:chOff x="76200" y="3962400"/>
            <a:chExt cx="5715000" cy="2133600"/>
          </a:xfrm>
        </p:grpSpPr>
        <p:sp>
          <p:nvSpPr>
            <p:cNvPr id="42" name="Oval 41"/>
            <p:cNvSpPr/>
            <p:nvPr/>
          </p:nvSpPr>
          <p:spPr bwMode="auto">
            <a:xfrm>
              <a:off x="2209800" y="3962400"/>
              <a:ext cx="3581400" cy="1143000"/>
            </a:xfrm>
            <a:prstGeom prst="ellipse">
              <a:avLst/>
            </a:prstGeom>
            <a:noFill/>
            <a:ln w="762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76200" y="4953000"/>
              <a:ext cx="3581400" cy="1143000"/>
            </a:xfrm>
            <a:prstGeom prst="ellipse">
              <a:avLst/>
            </a:prstGeom>
            <a:noFill/>
            <a:ln w="762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76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8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85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8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8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85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8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85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8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8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8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85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85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8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8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8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848" grpId="0" animBg="1"/>
      <p:bldP spid="1185848" grpId="1" animBg="1"/>
      <p:bldP spid="1185849" grpId="0" animBg="1"/>
      <p:bldP spid="1185849" grpId="1" animBg="1"/>
      <p:bldP spid="1185851" grpId="0" animBg="1"/>
      <p:bldP spid="1185824" grpId="0" animBg="1"/>
      <p:bldP spid="1185824" grpId="1" animBg="1"/>
      <p:bldP spid="1185825" grpId="0" animBg="1"/>
      <p:bldP spid="1185825" grpId="1" animBg="1"/>
      <p:bldP spid="1185826" grpId="0" animBg="1"/>
      <p:bldP spid="1185835" grpId="0" animBg="1"/>
      <p:bldP spid="1185835" grpId="1" animBg="1"/>
      <p:bldP spid="1185827" grpId="0" animBg="1"/>
      <p:bldP spid="1185827" grpId="1" animBg="1"/>
      <p:bldP spid="1185828" grpId="0" animBg="1"/>
      <p:bldP spid="1185828" grpId="1" animBg="1"/>
      <p:bldP spid="1185829" grpId="0" animBg="1"/>
      <p:bldP spid="1185813" grpId="0"/>
      <p:bldP spid="1185814" grpId="0"/>
      <p:bldP spid="1185818" grpId="0"/>
      <p:bldP spid="1185812" grpId="0"/>
      <p:bldP spid="1185819" grpId="0" animBg="1"/>
      <p:bldP spid="1185820" grpId="0" animBg="1"/>
      <p:bldP spid="11858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00213"/>
            <a:ext cx="4608513" cy="3455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36984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704975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36985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704975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36987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704975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36988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704975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36990" name="Picture 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706563"/>
            <a:ext cx="4608513" cy="3455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36991" name="Picture 3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704975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36993" name="Picture 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704975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36994" name="Picture 3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704975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36996" name="Picture 3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704975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36997" name="Picture 3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1704975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36999" name="Picture 3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1704975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68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Sensor placement</a:t>
            </a:r>
          </a:p>
        </p:txBody>
      </p:sp>
      <p:sp>
        <p:nvSpPr>
          <p:cNvPr id="936964" name="Rectangle 4"/>
          <p:cNvSpPr>
            <a:spLocks noChangeArrowheads="1"/>
          </p:cNvSpPr>
          <p:nvPr/>
        </p:nvSpPr>
        <p:spPr bwMode="auto">
          <a:xfrm>
            <a:off x="152400" y="1143000"/>
            <a:ext cx="8991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13"/>
              </a:buBlip>
            </a:pPr>
            <a:r>
              <a:rPr lang="en-US" dirty="0"/>
              <a:t>Given: finite set V of locations, sensing quality F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13"/>
              </a:buBlip>
            </a:pPr>
            <a:r>
              <a:rPr lang="en-US" dirty="0"/>
              <a:t>Want:       A</a:t>
            </a:r>
            <a:r>
              <a:rPr lang="en-US" baseline="30000" dirty="0"/>
              <a:t>*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Í</a:t>
            </a:r>
            <a:r>
              <a:rPr lang="en-US" dirty="0"/>
              <a:t> V such that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endParaRPr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endParaRPr lang="en-US" sz="1400" dirty="0">
              <a:solidFill>
                <a:schemeClr val="hlink"/>
              </a:solidFill>
            </a:endParaRP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endParaRPr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1800" dirty="0" smtClean="0">
                <a:solidFill>
                  <a:schemeClr val="hlink"/>
                </a:solidFill>
              </a:rPr>
              <a:t>Typically </a:t>
            </a:r>
            <a:r>
              <a:rPr lang="en-US" sz="1800" dirty="0">
                <a:solidFill>
                  <a:schemeClr val="hlink"/>
                </a:solidFill>
              </a:rPr>
              <a:t>NP-hard!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endParaRPr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endParaRPr lang="en-US" dirty="0"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endParaRPr lang="en-US" dirty="0"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endParaRPr lang="en-US" dirty="0"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13"/>
              </a:buBlip>
            </a:pPr>
            <a:endParaRPr lang="en-US" dirty="0"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13"/>
              </a:buBlip>
            </a:pPr>
            <a:endParaRPr lang="en-US" dirty="0"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13"/>
              </a:buBlip>
            </a:pPr>
            <a:endParaRPr lang="en-US" sz="3200" dirty="0"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800" dirty="0"/>
              <a:t>How well can this simple heuristic do?</a:t>
            </a:r>
          </a:p>
        </p:txBody>
      </p:sp>
      <p:sp>
        <p:nvSpPr>
          <p:cNvPr id="936986" name="Freeform 26"/>
          <p:cNvSpPr>
            <a:spLocks/>
          </p:cNvSpPr>
          <p:nvPr/>
        </p:nvSpPr>
        <p:spPr bwMode="auto">
          <a:xfrm>
            <a:off x="6985000" y="2519363"/>
            <a:ext cx="842963" cy="828675"/>
          </a:xfrm>
          <a:custGeom>
            <a:avLst/>
            <a:gdLst>
              <a:gd name="T0" fmla="*/ 0 w 531"/>
              <a:gd name="T1" fmla="*/ 2147483647 h 522"/>
              <a:gd name="T2" fmla="*/ 2147483647 w 531"/>
              <a:gd name="T3" fmla="*/ 2147483647 h 522"/>
              <a:gd name="T4" fmla="*/ 2147483647 w 531"/>
              <a:gd name="T5" fmla="*/ 2147483647 h 522"/>
              <a:gd name="T6" fmla="*/ 2147483647 w 531"/>
              <a:gd name="T7" fmla="*/ 2147483647 h 522"/>
              <a:gd name="T8" fmla="*/ 2147483647 w 531"/>
              <a:gd name="T9" fmla="*/ 2147483647 h 522"/>
              <a:gd name="T10" fmla="*/ 2147483647 w 531"/>
              <a:gd name="T11" fmla="*/ 2147483647 h 522"/>
              <a:gd name="T12" fmla="*/ 2147483647 w 531"/>
              <a:gd name="T13" fmla="*/ 0 h 522"/>
              <a:gd name="T14" fmla="*/ 0 w 531"/>
              <a:gd name="T15" fmla="*/ 2147483647 h 5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1"/>
              <a:gd name="T25" fmla="*/ 0 h 522"/>
              <a:gd name="T26" fmla="*/ 531 w 531"/>
              <a:gd name="T27" fmla="*/ 522 h 5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1" h="522">
                <a:moveTo>
                  <a:pt x="0" y="43"/>
                </a:moveTo>
                <a:lnTo>
                  <a:pt x="160" y="340"/>
                </a:lnTo>
                <a:lnTo>
                  <a:pt x="352" y="522"/>
                </a:lnTo>
                <a:lnTo>
                  <a:pt x="522" y="428"/>
                </a:lnTo>
                <a:lnTo>
                  <a:pt x="531" y="224"/>
                </a:lnTo>
                <a:lnTo>
                  <a:pt x="488" y="34"/>
                </a:lnTo>
                <a:lnTo>
                  <a:pt x="104" y="0"/>
                </a:lnTo>
                <a:lnTo>
                  <a:pt x="0" y="43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989" name="Freeform 29"/>
          <p:cNvSpPr>
            <a:spLocks/>
          </p:cNvSpPr>
          <p:nvPr/>
        </p:nvSpPr>
        <p:spPr bwMode="auto">
          <a:xfrm>
            <a:off x="6186488" y="2655888"/>
            <a:ext cx="1042987" cy="806450"/>
          </a:xfrm>
          <a:custGeom>
            <a:avLst/>
            <a:gdLst>
              <a:gd name="T0" fmla="*/ 2147483647 w 657"/>
              <a:gd name="T1" fmla="*/ 2147483647 h 508"/>
              <a:gd name="T2" fmla="*/ 0 w 657"/>
              <a:gd name="T3" fmla="*/ 2147483647 h 508"/>
              <a:gd name="T4" fmla="*/ 2147483647 w 657"/>
              <a:gd name="T5" fmla="*/ 2147483647 h 508"/>
              <a:gd name="T6" fmla="*/ 2147483647 w 657"/>
              <a:gd name="T7" fmla="*/ 2147483647 h 508"/>
              <a:gd name="T8" fmla="*/ 2147483647 w 657"/>
              <a:gd name="T9" fmla="*/ 2147483647 h 508"/>
              <a:gd name="T10" fmla="*/ 2147483647 w 657"/>
              <a:gd name="T11" fmla="*/ 0 h 508"/>
              <a:gd name="T12" fmla="*/ 2147483647 w 657"/>
              <a:gd name="T13" fmla="*/ 0 h 508"/>
              <a:gd name="T14" fmla="*/ 2147483647 w 657"/>
              <a:gd name="T15" fmla="*/ 2147483647 h 5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57"/>
              <a:gd name="T25" fmla="*/ 0 h 508"/>
              <a:gd name="T26" fmla="*/ 657 w 657"/>
              <a:gd name="T27" fmla="*/ 508 h 5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7" h="508">
                <a:moveTo>
                  <a:pt x="110" y="98"/>
                </a:moveTo>
                <a:lnTo>
                  <a:pt x="0" y="398"/>
                </a:lnTo>
                <a:lnTo>
                  <a:pt x="80" y="508"/>
                </a:lnTo>
                <a:lnTo>
                  <a:pt x="576" y="484"/>
                </a:lnTo>
                <a:lnTo>
                  <a:pt x="657" y="330"/>
                </a:lnTo>
                <a:lnTo>
                  <a:pt x="601" y="0"/>
                </a:lnTo>
                <a:lnTo>
                  <a:pt x="386" y="0"/>
                </a:lnTo>
                <a:lnTo>
                  <a:pt x="110" y="98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992" name="Freeform 32"/>
          <p:cNvSpPr>
            <a:spLocks/>
          </p:cNvSpPr>
          <p:nvPr/>
        </p:nvSpPr>
        <p:spPr bwMode="auto">
          <a:xfrm>
            <a:off x="6564313" y="2286000"/>
            <a:ext cx="588962" cy="923925"/>
          </a:xfrm>
          <a:custGeom>
            <a:avLst/>
            <a:gdLst>
              <a:gd name="T0" fmla="*/ 2147483647 w 371"/>
              <a:gd name="T1" fmla="*/ 2147483647 h 582"/>
              <a:gd name="T2" fmla="*/ 0 w 371"/>
              <a:gd name="T3" fmla="*/ 2147483647 h 582"/>
              <a:gd name="T4" fmla="*/ 2147483647 w 371"/>
              <a:gd name="T5" fmla="*/ 2147483647 h 582"/>
              <a:gd name="T6" fmla="*/ 2147483647 w 371"/>
              <a:gd name="T7" fmla="*/ 2147483647 h 582"/>
              <a:gd name="T8" fmla="*/ 2147483647 w 371"/>
              <a:gd name="T9" fmla="*/ 2147483647 h 582"/>
              <a:gd name="T10" fmla="*/ 2147483647 w 371"/>
              <a:gd name="T11" fmla="*/ 2147483647 h 582"/>
              <a:gd name="T12" fmla="*/ 2147483647 w 371"/>
              <a:gd name="T13" fmla="*/ 0 h 582"/>
              <a:gd name="T14" fmla="*/ 2147483647 w 371"/>
              <a:gd name="T15" fmla="*/ 2147483647 h 5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1"/>
              <a:gd name="T25" fmla="*/ 0 h 582"/>
              <a:gd name="T26" fmla="*/ 371 w 371"/>
              <a:gd name="T27" fmla="*/ 582 h 5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1" h="582">
                <a:moveTo>
                  <a:pt x="179" y="49"/>
                </a:moveTo>
                <a:lnTo>
                  <a:pt x="0" y="400"/>
                </a:lnTo>
                <a:lnTo>
                  <a:pt x="192" y="582"/>
                </a:lnTo>
                <a:lnTo>
                  <a:pt x="362" y="488"/>
                </a:lnTo>
                <a:lnTo>
                  <a:pt x="371" y="284"/>
                </a:lnTo>
                <a:lnTo>
                  <a:pt x="328" y="94"/>
                </a:lnTo>
                <a:lnTo>
                  <a:pt x="295" y="0"/>
                </a:lnTo>
                <a:lnTo>
                  <a:pt x="179" y="49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995" name="Freeform 35"/>
          <p:cNvSpPr>
            <a:spLocks/>
          </p:cNvSpPr>
          <p:nvPr/>
        </p:nvSpPr>
        <p:spPr bwMode="auto">
          <a:xfrm>
            <a:off x="5181600" y="3336925"/>
            <a:ext cx="927100" cy="549275"/>
          </a:xfrm>
          <a:custGeom>
            <a:avLst/>
            <a:gdLst>
              <a:gd name="T0" fmla="*/ 2147483647 w 584"/>
              <a:gd name="T1" fmla="*/ 2147483647 h 346"/>
              <a:gd name="T2" fmla="*/ 0 w 584"/>
              <a:gd name="T3" fmla="*/ 2147483647 h 346"/>
              <a:gd name="T4" fmla="*/ 2147483647 w 584"/>
              <a:gd name="T5" fmla="*/ 2147483647 h 346"/>
              <a:gd name="T6" fmla="*/ 2147483647 w 584"/>
              <a:gd name="T7" fmla="*/ 2147483647 h 346"/>
              <a:gd name="T8" fmla="*/ 2147483647 w 584"/>
              <a:gd name="T9" fmla="*/ 2147483647 h 346"/>
              <a:gd name="T10" fmla="*/ 2147483647 w 584"/>
              <a:gd name="T11" fmla="*/ 2147483647 h 346"/>
              <a:gd name="T12" fmla="*/ 2147483647 w 584"/>
              <a:gd name="T13" fmla="*/ 0 h 346"/>
              <a:gd name="T14" fmla="*/ 2147483647 w 584"/>
              <a:gd name="T15" fmla="*/ 2147483647 h 3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4"/>
              <a:gd name="T25" fmla="*/ 0 h 346"/>
              <a:gd name="T26" fmla="*/ 584 w 584"/>
              <a:gd name="T27" fmla="*/ 346 h 3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4" h="346">
                <a:moveTo>
                  <a:pt x="204" y="6"/>
                </a:moveTo>
                <a:lnTo>
                  <a:pt x="0" y="164"/>
                </a:lnTo>
                <a:lnTo>
                  <a:pt x="192" y="346"/>
                </a:lnTo>
                <a:lnTo>
                  <a:pt x="362" y="252"/>
                </a:lnTo>
                <a:lnTo>
                  <a:pt x="315" y="92"/>
                </a:lnTo>
                <a:lnTo>
                  <a:pt x="584" y="79"/>
                </a:lnTo>
                <a:lnTo>
                  <a:pt x="566" y="0"/>
                </a:lnTo>
                <a:lnTo>
                  <a:pt x="204" y="6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998" name="Freeform 38"/>
          <p:cNvSpPr>
            <a:spLocks/>
          </p:cNvSpPr>
          <p:nvPr/>
        </p:nvSpPr>
        <p:spPr bwMode="auto">
          <a:xfrm>
            <a:off x="7315200" y="2743200"/>
            <a:ext cx="588963" cy="681038"/>
          </a:xfrm>
          <a:custGeom>
            <a:avLst/>
            <a:gdLst>
              <a:gd name="T0" fmla="*/ 2147483647 w 371"/>
              <a:gd name="T1" fmla="*/ 0 h 429"/>
              <a:gd name="T2" fmla="*/ 0 w 371"/>
              <a:gd name="T3" fmla="*/ 2147483647 h 429"/>
              <a:gd name="T4" fmla="*/ 2147483647 w 371"/>
              <a:gd name="T5" fmla="*/ 2147483647 h 429"/>
              <a:gd name="T6" fmla="*/ 2147483647 w 371"/>
              <a:gd name="T7" fmla="*/ 2147483647 h 429"/>
              <a:gd name="T8" fmla="*/ 2147483647 w 371"/>
              <a:gd name="T9" fmla="*/ 2147483647 h 429"/>
              <a:gd name="T10" fmla="*/ 2147483647 w 371"/>
              <a:gd name="T11" fmla="*/ 2147483647 h 429"/>
              <a:gd name="T12" fmla="*/ 2147483647 w 371"/>
              <a:gd name="T13" fmla="*/ 2147483647 h 429"/>
              <a:gd name="T14" fmla="*/ 2147483647 w 371"/>
              <a:gd name="T15" fmla="*/ 0 h 4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1"/>
              <a:gd name="T25" fmla="*/ 0 h 429"/>
              <a:gd name="T26" fmla="*/ 371 w 371"/>
              <a:gd name="T27" fmla="*/ 429 h 4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1" h="429">
                <a:moveTo>
                  <a:pt x="159" y="0"/>
                </a:moveTo>
                <a:lnTo>
                  <a:pt x="0" y="247"/>
                </a:lnTo>
                <a:lnTo>
                  <a:pt x="192" y="429"/>
                </a:lnTo>
                <a:lnTo>
                  <a:pt x="362" y="335"/>
                </a:lnTo>
                <a:lnTo>
                  <a:pt x="371" y="131"/>
                </a:lnTo>
                <a:lnTo>
                  <a:pt x="319" y="74"/>
                </a:lnTo>
                <a:lnTo>
                  <a:pt x="270" y="43"/>
                </a:lnTo>
                <a:lnTo>
                  <a:pt x="159" y="0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000" name="Freeform 40"/>
          <p:cNvSpPr>
            <a:spLocks/>
          </p:cNvSpPr>
          <p:nvPr/>
        </p:nvSpPr>
        <p:spPr bwMode="auto">
          <a:xfrm>
            <a:off x="5715000" y="2976563"/>
            <a:ext cx="598488" cy="1290637"/>
          </a:xfrm>
          <a:custGeom>
            <a:avLst/>
            <a:gdLst>
              <a:gd name="T0" fmla="*/ 2147483647 w 377"/>
              <a:gd name="T1" fmla="*/ 0 h 813"/>
              <a:gd name="T2" fmla="*/ 0 w 377"/>
              <a:gd name="T3" fmla="*/ 2147483647 h 813"/>
              <a:gd name="T4" fmla="*/ 2147483647 w 377"/>
              <a:gd name="T5" fmla="*/ 2147483647 h 813"/>
              <a:gd name="T6" fmla="*/ 2147483647 w 377"/>
              <a:gd name="T7" fmla="*/ 2147483647 h 813"/>
              <a:gd name="T8" fmla="*/ 2147483647 w 377"/>
              <a:gd name="T9" fmla="*/ 2147483647 h 813"/>
              <a:gd name="T10" fmla="*/ 2147483647 w 377"/>
              <a:gd name="T11" fmla="*/ 2147483647 h 813"/>
              <a:gd name="T12" fmla="*/ 2147483647 w 377"/>
              <a:gd name="T13" fmla="*/ 2147483647 h 813"/>
              <a:gd name="T14" fmla="*/ 2147483647 w 377"/>
              <a:gd name="T15" fmla="*/ 0 h 8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7"/>
              <a:gd name="T25" fmla="*/ 0 h 813"/>
              <a:gd name="T26" fmla="*/ 377 w 377"/>
              <a:gd name="T27" fmla="*/ 813 h 8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7" h="813">
                <a:moveTo>
                  <a:pt x="316" y="0"/>
                </a:moveTo>
                <a:lnTo>
                  <a:pt x="0" y="631"/>
                </a:lnTo>
                <a:lnTo>
                  <a:pt x="192" y="813"/>
                </a:lnTo>
                <a:lnTo>
                  <a:pt x="362" y="719"/>
                </a:lnTo>
                <a:lnTo>
                  <a:pt x="371" y="515"/>
                </a:lnTo>
                <a:lnTo>
                  <a:pt x="328" y="325"/>
                </a:lnTo>
                <a:lnTo>
                  <a:pt x="377" y="55"/>
                </a:lnTo>
                <a:lnTo>
                  <a:pt x="316" y="0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001" name="Oval 41"/>
          <p:cNvSpPr>
            <a:spLocks noChangeArrowheads="1"/>
          </p:cNvSpPr>
          <p:nvPr/>
        </p:nvSpPr>
        <p:spPr bwMode="auto">
          <a:xfrm>
            <a:off x="7305675" y="2819400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  <a:r>
              <a:rPr lang="en-US" sz="1200"/>
              <a:t>1</a:t>
            </a:r>
          </a:p>
        </p:txBody>
      </p:sp>
      <p:sp>
        <p:nvSpPr>
          <p:cNvPr id="937002" name="Oval 42"/>
          <p:cNvSpPr>
            <a:spLocks noChangeArrowheads="1"/>
          </p:cNvSpPr>
          <p:nvPr/>
        </p:nvSpPr>
        <p:spPr bwMode="auto">
          <a:xfrm>
            <a:off x="6762750" y="3200400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  <a:r>
              <a:rPr lang="en-US" sz="1200"/>
              <a:t>2</a:t>
            </a:r>
          </a:p>
        </p:txBody>
      </p:sp>
      <p:sp>
        <p:nvSpPr>
          <p:cNvPr id="937003" name="Oval 43"/>
          <p:cNvSpPr>
            <a:spLocks noChangeArrowheads="1"/>
          </p:cNvSpPr>
          <p:nvPr/>
        </p:nvSpPr>
        <p:spPr bwMode="auto">
          <a:xfrm>
            <a:off x="6810375" y="2771775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  <a:r>
              <a:rPr lang="en-US" sz="1200"/>
              <a:t>3</a:t>
            </a:r>
          </a:p>
        </p:txBody>
      </p:sp>
      <p:sp>
        <p:nvSpPr>
          <p:cNvPr id="937004" name="Oval 44"/>
          <p:cNvSpPr>
            <a:spLocks noChangeArrowheads="1"/>
          </p:cNvSpPr>
          <p:nvPr/>
        </p:nvSpPr>
        <p:spPr bwMode="auto">
          <a:xfrm>
            <a:off x="5334000" y="3533775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  <a:r>
              <a:rPr lang="en-US" sz="1200"/>
              <a:t>4</a:t>
            </a:r>
          </a:p>
        </p:txBody>
      </p:sp>
      <p:sp>
        <p:nvSpPr>
          <p:cNvPr id="937005" name="Oval 45"/>
          <p:cNvSpPr>
            <a:spLocks noChangeArrowheads="1"/>
          </p:cNvSpPr>
          <p:nvPr/>
        </p:nvSpPr>
        <p:spPr bwMode="auto">
          <a:xfrm>
            <a:off x="7543800" y="3048000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  <a:r>
              <a:rPr lang="en-US" sz="1200"/>
              <a:t>5</a:t>
            </a:r>
          </a:p>
        </p:txBody>
      </p:sp>
      <p:sp>
        <p:nvSpPr>
          <p:cNvPr id="937006" name="Oval 46"/>
          <p:cNvSpPr>
            <a:spLocks noChangeArrowheads="1"/>
          </p:cNvSpPr>
          <p:nvPr/>
        </p:nvSpPr>
        <p:spPr bwMode="auto">
          <a:xfrm>
            <a:off x="5867400" y="3886200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  <a:r>
              <a:rPr lang="en-US" sz="1200"/>
              <a:t>6</a:t>
            </a:r>
          </a:p>
        </p:txBody>
      </p:sp>
      <p:pic>
        <p:nvPicPr>
          <p:cNvPr id="937008" name="Picture 4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676400" y="2133600"/>
            <a:ext cx="2671763" cy="611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37009" name="Rectangle 49"/>
          <p:cNvSpPr>
            <a:spLocks noChangeArrowheads="1"/>
          </p:cNvSpPr>
          <p:nvPr/>
        </p:nvSpPr>
        <p:spPr bwMode="auto">
          <a:xfrm>
            <a:off x="1504950" y="1955800"/>
            <a:ext cx="2971800" cy="1320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012" name="Rectangle 52"/>
          <p:cNvSpPr>
            <a:spLocks noChangeArrowheads="1"/>
          </p:cNvSpPr>
          <p:nvPr/>
        </p:nvSpPr>
        <p:spPr bwMode="auto">
          <a:xfrm>
            <a:off x="381000" y="3657600"/>
            <a:ext cx="4429125" cy="184626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1800" u="sng"/>
              <a:t>Greedy algorithm:</a:t>
            </a: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/>
              <a:t>Start with A =Ø </a:t>
            </a:r>
            <a:r>
              <a:rPr lang="en-US">
                <a:latin typeface="cmsy10" pitchFamily="-112" charset="0"/>
              </a:rPr>
              <a:t>;</a:t>
            </a: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/>
              <a:t>For i = 1 to k</a:t>
            </a:r>
          </a:p>
          <a:p>
            <a:pPr lvl="2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/>
              <a:t>s* := argmax</a:t>
            </a:r>
            <a:r>
              <a:rPr lang="en-US" baseline="-25000"/>
              <a:t>s</a:t>
            </a:r>
            <a:r>
              <a:rPr lang="en-US"/>
              <a:t> F(A </a:t>
            </a:r>
            <a:r>
              <a:rPr lang="en-US">
                <a:latin typeface="cmsy10" pitchFamily="-112" charset="0"/>
                <a:sym typeface="Symbol" charset="2"/>
              </a:rPr>
              <a:t></a:t>
            </a:r>
            <a:r>
              <a:rPr lang="en-US"/>
              <a:t> {s})</a:t>
            </a:r>
          </a:p>
          <a:p>
            <a:pPr lvl="2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/>
              <a:t>A := A </a:t>
            </a:r>
            <a:r>
              <a:rPr lang="en-US">
                <a:latin typeface="cmsy10" pitchFamily="-112" charset="0"/>
                <a:sym typeface="Symbol" charset="2"/>
              </a:rPr>
              <a:t></a:t>
            </a:r>
            <a:r>
              <a:rPr lang="en-US"/>
              <a:t>{s*}</a:t>
            </a:r>
          </a:p>
        </p:txBody>
      </p:sp>
    </p:spTree>
    <p:custDataLst>
      <p:tags r:id="rId1"/>
    </p:custDataLst>
  </p:cSld>
  <p:clrMapOvr>
    <a:masterClrMapping/>
  </p:clrMapOvr>
  <p:transition advTm="58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3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7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86" grpId="0" animBg="1"/>
      <p:bldP spid="936986" grpId="1" animBg="1"/>
      <p:bldP spid="936989" grpId="0" animBg="1"/>
      <p:bldP spid="936989" grpId="1" animBg="1"/>
      <p:bldP spid="936992" grpId="0" animBg="1"/>
      <p:bldP spid="936992" grpId="1" animBg="1"/>
      <p:bldP spid="936995" grpId="0" animBg="1"/>
      <p:bldP spid="936995" grpId="1" animBg="1"/>
      <p:bldP spid="936998" grpId="0" animBg="1"/>
      <p:bldP spid="936998" grpId="1" animBg="1"/>
      <p:bldP spid="937000" grpId="0" animBg="1"/>
      <p:bldP spid="937000" grpId="1" animBg="1"/>
      <p:bldP spid="937001" grpId="0" animBg="1"/>
      <p:bldP spid="937002" grpId="0" animBg="1"/>
      <p:bldP spid="937003" grpId="0" animBg="1"/>
      <p:bldP spid="937004" grpId="0" animBg="1"/>
      <p:bldP spid="937005" grpId="0" animBg="1"/>
      <p:bldP spid="937006" grpId="0" animBg="1"/>
      <p:bldP spid="937009" grpId="0" animBg="1"/>
      <p:bldP spid="9370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6475" y="960438"/>
            <a:ext cx="6096000" cy="449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8486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Performance of greedy algorithm</a:t>
            </a:r>
          </a:p>
        </p:txBody>
      </p:sp>
      <p:sp>
        <p:nvSpPr>
          <p:cNvPr id="938046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228600" y="5791200"/>
            <a:ext cx="8763000" cy="762000"/>
          </a:xfrm>
          <a:noFill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Greedy score empirically close to optimal. Why?</a:t>
            </a:r>
          </a:p>
        </p:txBody>
      </p:sp>
      <p:sp>
        <p:nvSpPr>
          <p:cNvPr id="38917" name="Text Box 63"/>
          <p:cNvSpPr txBox="1">
            <a:spLocks noChangeArrowheads="1"/>
          </p:cNvSpPr>
          <p:nvPr/>
        </p:nvSpPr>
        <p:spPr bwMode="auto">
          <a:xfrm>
            <a:off x="6813550" y="2979738"/>
            <a:ext cx="2254250" cy="101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Small subset of </a:t>
            </a:r>
            <a:br>
              <a:rPr lang="en-US"/>
            </a:br>
            <a:r>
              <a:rPr lang="en-US"/>
              <a:t>Water networks </a:t>
            </a:r>
            <a:br>
              <a:rPr lang="en-US"/>
            </a:br>
            <a:r>
              <a:rPr lang="en-US"/>
              <a:t>data</a:t>
            </a:r>
          </a:p>
        </p:txBody>
      </p:sp>
      <p:pic>
        <p:nvPicPr>
          <p:cNvPr id="38918" name="Picture 64" descr="waternet"/>
          <p:cNvPicPr>
            <a:picLocks noChangeAspect="1" noChangeArrowheads="1"/>
          </p:cNvPicPr>
          <p:nvPr/>
        </p:nvPicPr>
        <p:blipFill>
          <a:blip r:embed="rId5"/>
          <a:srcRect l="13832" t="8824" r="11197" b="12354"/>
          <a:stretch>
            <a:fillRect/>
          </a:stretch>
        </p:blipFill>
        <p:spPr bwMode="auto">
          <a:xfrm>
            <a:off x="7278688" y="1905000"/>
            <a:ext cx="13716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8055" name="Picture 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6475" y="955675"/>
            <a:ext cx="6096000" cy="449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8920" name="Text Box 66"/>
          <p:cNvSpPr txBox="1">
            <a:spLocks noChangeArrowheads="1"/>
          </p:cNvSpPr>
          <p:nvPr/>
        </p:nvSpPr>
        <p:spPr bwMode="auto">
          <a:xfrm>
            <a:off x="4130675" y="2371725"/>
            <a:ext cx="11382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Greedy</a:t>
            </a:r>
          </a:p>
        </p:txBody>
      </p:sp>
      <p:sp>
        <p:nvSpPr>
          <p:cNvPr id="38921" name="Line 67"/>
          <p:cNvSpPr>
            <a:spLocks noChangeShapeType="1"/>
          </p:cNvSpPr>
          <p:nvPr/>
        </p:nvSpPr>
        <p:spPr bwMode="auto">
          <a:xfrm flipH="1" flipV="1">
            <a:off x="4545013" y="1981200"/>
            <a:ext cx="155575" cy="54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052" name="Line 68"/>
          <p:cNvSpPr>
            <a:spLocks noChangeShapeType="1"/>
          </p:cNvSpPr>
          <p:nvPr/>
        </p:nvSpPr>
        <p:spPr bwMode="auto">
          <a:xfrm>
            <a:off x="3251200" y="1946275"/>
            <a:ext cx="542925" cy="155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053" name="Text Box 69"/>
          <p:cNvSpPr txBox="1">
            <a:spLocks noChangeArrowheads="1"/>
          </p:cNvSpPr>
          <p:nvPr/>
        </p:nvSpPr>
        <p:spPr bwMode="auto">
          <a:xfrm>
            <a:off x="1965325" y="1524000"/>
            <a:ext cx="1225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Optimal</a:t>
            </a:r>
          </a:p>
        </p:txBody>
      </p:sp>
      <p:sp>
        <p:nvSpPr>
          <p:cNvPr id="38924" name="Rectangle 73"/>
          <p:cNvSpPr>
            <a:spLocks noChangeArrowheads="1"/>
          </p:cNvSpPr>
          <p:nvPr/>
        </p:nvSpPr>
        <p:spPr bwMode="auto">
          <a:xfrm>
            <a:off x="854075" y="1295400"/>
            <a:ext cx="514350" cy="41957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5" name="Line 74"/>
          <p:cNvSpPr>
            <a:spLocks noChangeShapeType="1"/>
          </p:cNvSpPr>
          <p:nvPr/>
        </p:nvSpPr>
        <p:spPr bwMode="auto">
          <a:xfrm flipV="1">
            <a:off x="1317625" y="1295400"/>
            <a:ext cx="0" cy="3581400"/>
          </a:xfrm>
          <a:prstGeom prst="line">
            <a:avLst/>
          </a:prstGeom>
          <a:noFill/>
          <a:ln w="63500">
            <a:solidFill>
              <a:srgbClr val="33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6" name="Text Box 75"/>
          <p:cNvSpPr txBox="1">
            <a:spLocks noChangeArrowheads="1"/>
          </p:cNvSpPr>
          <p:nvPr/>
        </p:nvSpPr>
        <p:spPr bwMode="auto">
          <a:xfrm rot="-5400000">
            <a:off x="-407194" y="2788444"/>
            <a:ext cx="25828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6600"/>
                </a:solidFill>
              </a:rPr>
              <a:t>Population protected </a:t>
            </a:r>
            <a:br>
              <a:rPr lang="en-US">
                <a:solidFill>
                  <a:srgbClr val="336600"/>
                </a:solidFill>
              </a:rPr>
            </a:br>
            <a:r>
              <a:rPr lang="en-US">
                <a:solidFill>
                  <a:srgbClr val="336600"/>
                </a:solidFill>
              </a:rPr>
              <a:t>(higher is better)</a:t>
            </a:r>
          </a:p>
        </p:txBody>
      </p:sp>
      <p:sp>
        <p:nvSpPr>
          <p:cNvPr id="38927" name="Rectangle 76"/>
          <p:cNvSpPr>
            <a:spLocks noChangeArrowheads="1"/>
          </p:cNvSpPr>
          <p:nvPr/>
        </p:nvSpPr>
        <p:spPr bwMode="auto">
          <a:xfrm rot="5400000">
            <a:off x="4040981" y="3218657"/>
            <a:ext cx="339725" cy="419576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8" name="Line 77"/>
          <p:cNvSpPr>
            <a:spLocks noChangeShapeType="1"/>
          </p:cNvSpPr>
          <p:nvPr/>
        </p:nvSpPr>
        <p:spPr bwMode="auto">
          <a:xfrm rot="5400000" flipV="1">
            <a:off x="4129881" y="2939257"/>
            <a:ext cx="1587" cy="4572000"/>
          </a:xfrm>
          <a:prstGeom prst="line">
            <a:avLst/>
          </a:prstGeom>
          <a:noFill/>
          <a:ln w="63500">
            <a:solidFill>
              <a:srgbClr val="33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9" name="Text Box 78"/>
          <p:cNvSpPr txBox="1">
            <a:spLocks noChangeArrowheads="1"/>
          </p:cNvSpPr>
          <p:nvPr/>
        </p:nvSpPr>
        <p:spPr bwMode="auto">
          <a:xfrm>
            <a:off x="2406650" y="5257800"/>
            <a:ext cx="30956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6600"/>
                </a:solidFill>
              </a:rPr>
              <a:t>Number of sensors placed</a:t>
            </a:r>
          </a:p>
        </p:txBody>
      </p:sp>
    </p:spTree>
    <p:custDataLst>
      <p:tags r:id="rId1"/>
    </p:custDataLst>
  </p:cSld>
  <p:clrMapOvr>
    <a:masterClrMapping/>
  </p:clrMapOvr>
  <p:transition advTm="44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046" grpId="0" build="p"/>
      <p:bldP spid="938052" grpId="0" animBg="1"/>
      <p:bldP spid="9380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0" name="Picture 2" descr="waternet-fine"/>
          <p:cNvPicPr>
            <a:picLocks noChangeAspect="1" noChangeArrowheads="1"/>
          </p:cNvPicPr>
          <p:nvPr/>
        </p:nvPicPr>
        <p:blipFill>
          <a:blip r:embed="rId4">
            <a:lum bright="36000"/>
          </a:blip>
          <a:srcRect l="14279" t="8333" r="10976" b="11856"/>
          <a:stretch>
            <a:fillRect/>
          </a:stretch>
        </p:blipFill>
        <p:spPr bwMode="auto">
          <a:xfrm>
            <a:off x="4911725" y="1327150"/>
            <a:ext cx="400367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9491" name="Freeform 3"/>
          <p:cNvSpPr>
            <a:spLocks/>
          </p:cNvSpPr>
          <p:nvPr/>
        </p:nvSpPr>
        <p:spPr bwMode="auto">
          <a:xfrm>
            <a:off x="6956425" y="1711325"/>
            <a:ext cx="979488" cy="117475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528"/>
              </a:cxn>
              <a:cxn ang="0">
                <a:pos x="155" y="864"/>
              </a:cxn>
              <a:cxn ang="0">
                <a:pos x="720" y="720"/>
              </a:cxn>
              <a:cxn ang="0">
                <a:pos x="576" y="240"/>
              </a:cxn>
              <a:cxn ang="0">
                <a:pos x="192" y="0"/>
              </a:cxn>
            </a:cxnLst>
            <a:rect l="0" t="0" r="r" b="b"/>
            <a:pathLst>
              <a:path w="720" h="864">
                <a:moveTo>
                  <a:pt x="192" y="0"/>
                </a:moveTo>
                <a:lnTo>
                  <a:pt x="0" y="528"/>
                </a:lnTo>
                <a:lnTo>
                  <a:pt x="155" y="864"/>
                </a:lnTo>
                <a:lnTo>
                  <a:pt x="720" y="720"/>
                </a:lnTo>
                <a:lnTo>
                  <a:pt x="576" y="240"/>
                </a:lnTo>
                <a:lnTo>
                  <a:pt x="192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959492" name="Oval 4"/>
          <p:cNvSpPr>
            <a:spLocks noChangeArrowheads="1"/>
          </p:cNvSpPr>
          <p:nvPr/>
        </p:nvSpPr>
        <p:spPr bwMode="auto">
          <a:xfrm>
            <a:off x="7307263" y="2192338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/>
              <a:t>S</a:t>
            </a:r>
            <a:r>
              <a:rPr lang="en-US" sz="1200" b="0"/>
              <a:t>2</a:t>
            </a:r>
          </a:p>
        </p:txBody>
      </p:sp>
      <p:sp>
        <p:nvSpPr>
          <p:cNvPr id="959493" name="Freeform 5"/>
          <p:cNvSpPr>
            <a:spLocks/>
          </p:cNvSpPr>
          <p:nvPr/>
        </p:nvSpPr>
        <p:spPr bwMode="auto">
          <a:xfrm>
            <a:off x="5845175" y="1393825"/>
            <a:ext cx="1112838" cy="1708150"/>
          </a:xfrm>
          <a:custGeom>
            <a:avLst/>
            <a:gdLst/>
            <a:ahLst/>
            <a:cxnLst>
              <a:cxn ang="0">
                <a:pos x="192" y="329"/>
              </a:cxn>
              <a:cxn ang="0">
                <a:pos x="0" y="857"/>
              </a:cxn>
              <a:cxn ang="0">
                <a:pos x="316" y="1256"/>
              </a:cxn>
              <a:cxn ang="0">
                <a:pos x="818" y="1036"/>
              </a:cxn>
              <a:cxn ang="0">
                <a:pos x="702" y="0"/>
              </a:cxn>
              <a:cxn ang="0">
                <a:pos x="192" y="329"/>
              </a:cxn>
            </a:cxnLst>
            <a:rect l="0" t="0" r="r" b="b"/>
            <a:pathLst>
              <a:path w="818" h="1256">
                <a:moveTo>
                  <a:pt x="192" y="329"/>
                </a:moveTo>
                <a:lnTo>
                  <a:pt x="0" y="857"/>
                </a:lnTo>
                <a:lnTo>
                  <a:pt x="316" y="1256"/>
                </a:lnTo>
                <a:lnTo>
                  <a:pt x="818" y="1036"/>
                </a:lnTo>
                <a:lnTo>
                  <a:pt x="702" y="0"/>
                </a:lnTo>
                <a:lnTo>
                  <a:pt x="192" y="329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959494" name="Oval 6"/>
          <p:cNvSpPr>
            <a:spLocks noChangeArrowheads="1"/>
          </p:cNvSpPr>
          <p:nvPr/>
        </p:nvSpPr>
        <p:spPr bwMode="auto">
          <a:xfrm>
            <a:off x="6197600" y="2322513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/>
              <a:t>S</a:t>
            </a:r>
            <a:r>
              <a:rPr lang="en-US" sz="1200" b="0"/>
              <a:t>3</a:t>
            </a:r>
          </a:p>
        </p:txBody>
      </p:sp>
      <p:sp>
        <p:nvSpPr>
          <p:cNvPr id="959495" name="Freeform 7"/>
          <p:cNvSpPr>
            <a:spLocks/>
          </p:cNvSpPr>
          <p:nvPr/>
        </p:nvSpPr>
        <p:spPr bwMode="auto">
          <a:xfrm>
            <a:off x="6237288" y="2470150"/>
            <a:ext cx="979487" cy="1330325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0" y="738"/>
              </a:cxn>
              <a:cxn ang="0">
                <a:pos x="288" y="978"/>
              </a:cxn>
              <a:cxn ang="0">
                <a:pos x="720" y="930"/>
              </a:cxn>
              <a:cxn ang="0">
                <a:pos x="665" y="312"/>
              </a:cxn>
              <a:cxn ang="0">
                <a:pos x="426" y="0"/>
              </a:cxn>
            </a:cxnLst>
            <a:rect l="0" t="0" r="r" b="b"/>
            <a:pathLst>
              <a:path w="720" h="978">
                <a:moveTo>
                  <a:pt x="426" y="0"/>
                </a:moveTo>
                <a:lnTo>
                  <a:pt x="0" y="738"/>
                </a:lnTo>
                <a:lnTo>
                  <a:pt x="288" y="978"/>
                </a:lnTo>
                <a:lnTo>
                  <a:pt x="720" y="930"/>
                </a:lnTo>
                <a:lnTo>
                  <a:pt x="665" y="312"/>
                </a:lnTo>
                <a:lnTo>
                  <a:pt x="426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959496" name="Freeform 8"/>
          <p:cNvSpPr>
            <a:spLocks/>
          </p:cNvSpPr>
          <p:nvPr/>
        </p:nvSpPr>
        <p:spPr bwMode="auto">
          <a:xfrm>
            <a:off x="6324600" y="2241550"/>
            <a:ext cx="1143000" cy="12192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528"/>
              </a:cxn>
              <a:cxn ang="0">
                <a:pos x="288" y="768"/>
              </a:cxn>
              <a:cxn ang="0">
                <a:pos x="720" y="720"/>
              </a:cxn>
              <a:cxn ang="0">
                <a:pos x="576" y="240"/>
              </a:cxn>
              <a:cxn ang="0">
                <a:pos x="192" y="0"/>
              </a:cxn>
            </a:cxnLst>
            <a:rect l="0" t="0" r="r" b="b"/>
            <a:pathLst>
              <a:path w="720" h="768">
                <a:moveTo>
                  <a:pt x="192" y="0"/>
                </a:moveTo>
                <a:lnTo>
                  <a:pt x="0" y="528"/>
                </a:lnTo>
                <a:lnTo>
                  <a:pt x="288" y="768"/>
                </a:lnTo>
                <a:lnTo>
                  <a:pt x="720" y="720"/>
                </a:lnTo>
                <a:lnTo>
                  <a:pt x="576" y="240"/>
                </a:lnTo>
                <a:lnTo>
                  <a:pt x="192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959497" name="Oval 9"/>
          <p:cNvSpPr>
            <a:spLocks noChangeArrowheads="1"/>
          </p:cNvSpPr>
          <p:nvPr/>
        </p:nvSpPr>
        <p:spPr bwMode="auto">
          <a:xfrm>
            <a:off x="6588125" y="3236913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/>
              <a:t>S</a:t>
            </a:r>
            <a:r>
              <a:rPr lang="en-US" sz="1200" b="0"/>
              <a:t>4</a:t>
            </a:r>
          </a:p>
        </p:txBody>
      </p:sp>
      <p:sp>
        <p:nvSpPr>
          <p:cNvPr id="959498" name="Freeform 10"/>
          <p:cNvSpPr>
            <a:spLocks/>
          </p:cNvSpPr>
          <p:nvPr/>
        </p:nvSpPr>
        <p:spPr bwMode="auto">
          <a:xfrm>
            <a:off x="4800600" y="2486025"/>
            <a:ext cx="1274763" cy="1119188"/>
          </a:xfrm>
          <a:custGeom>
            <a:avLst/>
            <a:gdLst/>
            <a:ahLst/>
            <a:cxnLst>
              <a:cxn ang="0">
                <a:pos x="275" y="0"/>
              </a:cxn>
              <a:cxn ang="0">
                <a:pos x="0" y="582"/>
              </a:cxn>
              <a:cxn ang="0">
                <a:pos x="288" y="822"/>
              </a:cxn>
              <a:cxn ang="0">
                <a:pos x="544" y="698"/>
              </a:cxn>
              <a:cxn ang="0">
                <a:pos x="557" y="429"/>
              </a:cxn>
              <a:cxn ang="0">
                <a:pos x="882" y="398"/>
              </a:cxn>
              <a:cxn ang="0">
                <a:pos x="937" y="282"/>
              </a:cxn>
              <a:cxn ang="0">
                <a:pos x="275" y="0"/>
              </a:cxn>
            </a:cxnLst>
            <a:rect l="0" t="0" r="r" b="b"/>
            <a:pathLst>
              <a:path w="937" h="822">
                <a:moveTo>
                  <a:pt x="275" y="0"/>
                </a:moveTo>
                <a:lnTo>
                  <a:pt x="0" y="582"/>
                </a:lnTo>
                <a:lnTo>
                  <a:pt x="288" y="822"/>
                </a:lnTo>
                <a:lnTo>
                  <a:pt x="544" y="698"/>
                </a:lnTo>
                <a:lnTo>
                  <a:pt x="557" y="429"/>
                </a:lnTo>
                <a:lnTo>
                  <a:pt x="882" y="398"/>
                </a:lnTo>
                <a:lnTo>
                  <a:pt x="937" y="282"/>
                </a:lnTo>
                <a:lnTo>
                  <a:pt x="275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959499" name="Oval 11"/>
          <p:cNvSpPr>
            <a:spLocks noChangeArrowheads="1"/>
          </p:cNvSpPr>
          <p:nvPr/>
        </p:nvSpPr>
        <p:spPr bwMode="auto">
          <a:xfrm>
            <a:off x="5151438" y="3041650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/>
              <a:t>S</a:t>
            </a:r>
            <a:r>
              <a:rPr lang="en-US" sz="1200" b="0"/>
              <a:t>1</a:t>
            </a:r>
          </a:p>
        </p:txBody>
      </p:sp>
      <p:pic>
        <p:nvPicPr>
          <p:cNvPr id="39948" name="Picture 12" descr="waternet-fine"/>
          <p:cNvPicPr>
            <a:picLocks noChangeAspect="1" noChangeArrowheads="1"/>
          </p:cNvPicPr>
          <p:nvPr/>
        </p:nvPicPr>
        <p:blipFill>
          <a:blip r:embed="rId4">
            <a:lum bright="36000"/>
          </a:blip>
          <a:srcRect l="14279" t="8333" r="10976" b="11856"/>
          <a:stretch>
            <a:fillRect/>
          </a:stretch>
        </p:blipFill>
        <p:spPr bwMode="auto">
          <a:xfrm>
            <a:off x="339725" y="1327150"/>
            <a:ext cx="400367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Rectangle 13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800975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Key property: Diminishing returns</a:t>
            </a:r>
          </a:p>
        </p:txBody>
      </p:sp>
      <p:sp>
        <p:nvSpPr>
          <p:cNvPr id="959502" name="Freeform 14"/>
          <p:cNvSpPr>
            <a:spLocks/>
          </p:cNvSpPr>
          <p:nvPr/>
        </p:nvSpPr>
        <p:spPr bwMode="auto">
          <a:xfrm>
            <a:off x="2384425" y="1711325"/>
            <a:ext cx="979488" cy="117475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528"/>
              </a:cxn>
              <a:cxn ang="0">
                <a:pos x="155" y="864"/>
              </a:cxn>
              <a:cxn ang="0">
                <a:pos x="720" y="720"/>
              </a:cxn>
              <a:cxn ang="0">
                <a:pos x="576" y="240"/>
              </a:cxn>
              <a:cxn ang="0">
                <a:pos x="192" y="0"/>
              </a:cxn>
            </a:cxnLst>
            <a:rect l="0" t="0" r="r" b="b"/>
            <a:pathLst>
              <a:path w="720" h="864">
                <a:moveTo>
                  <a:pt x="192" y="0"/>
                </a:moveTo>
                <a:lnTo>
                  <a:pt x="0" y="528"/>
                </a:lnTo>
                <a:lnTo>
                  <a:pt x="155" y="864"/>
                </a:lnTo>
                <a:lnTo>
                  <a:pt x="720" y="720"/>
                </a:lnTo>
                <a:lnTo>
                  <a:pt x="576" y="240"/>
                </a:lnTo>
                <a:lnTo>
                  <a:pt x="192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2735263" y="2192338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/>
              <a:t>S</a:t>
            </a:r>
            <a:r>
              <a:rPr lang="en-US" sz="1200" b="0"/>
              <a:t>2</a:t>
            </a:r>
          </a:p>
        </p:txBody>
      </p:sp>
      <p:sp>
        <p:nvSpPr>
          <p:cNvPr id="959504" name="Freeform 16"/>
          <p:cNvSpPr>
            <a:spLocks/>
          </p:cNvSpPr>
          <p:nvPr/>
        </p:nvSpPr>
        <p:spPr bwMode="auto">
          <a:xfrm>
            <a:off x="228600" y="2486025"/>
            <a:ext cx="1274763" cy="1119188"/>
          </a:xfrm>
          <a:custGeom>
            <a:avLst/>
            <a:gdLst/>
            <a:ahLst/>
            <a:cxnLst>
              <a:cxn ang="0">
                <a:pos x="275" y="0"/>
              </a:cxn>
              <a:cxn ang="0">
                <a:pos x="0" y="582"/>
              </a:cxn>
              <a:cxn ang="0">
                <a:pos x="288" y="822"/>
              </a:cxn>
              <a:cxn ang="0">
                <a:pos x="544" y="698"/>
              </a:cxn>
              <a:cxn ang="0">
                <a:pos x="557" y="429"/>
              </a:cxn>
              <a:cxn ang="0">
                <a:pos x="882" y="398"/>
              </a:cxn>
              <a:cxn ang="0">
                <a:pos x="937" y="282"/>
              </a:cxn>
              <a:cxn ang="0">
                <a:pos x="275" y="0"/>
              </a:cxn>
            </a:cxnLst>
            <a:rect l="0" t="0" r="r" b="b"/>
            <a:pathLst>
              <a:path w="937" h="822">
                <a:moveTo>
                  <a:pt x="275" y="0"/>
                </a:moveTo>
                <a:lnTo>
                  <a:pt x="0" y="582"/>
                </a:lnTo>
                <a:lnTo>
                  <a:pt x="288" y="822"/>
                </a:lnTo>
                <a:lnTo>
                  <a:pt x="544" y="698"/>
                </a:lnTo>
                <a:lnTo>
                  <a:pt x="557" y="429"/>
                </a:lnTo>
                <a:lnTo>
                  <a:pt x="882" y="398"/>
                </a:lnTo>
                <a:lnTo>
                  <a:pt x="937" y="282"/>
                </a:lnTo>
                <a:lnTo>
                  <a:pt x="275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579438" y="3041650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/>
              <a:t>S</a:t>
            </a:r>
            <a:r>
              <a:rPr lang="en-US" sz="1200" b="0"/>
              <a:t>1</a:t>
            </a:r>
            <a:endParaRPr lang="en-US" sz="1200" b="0" baseline="-25000"/>
          </a:p>
        </p:txBody>
      </p:sp>
      <p:sp>
        <p:nvSpPr>
          <p:cNvPr id="959506" name="Freeform 18"/>
          <p:cNvSpPr>
            <a:spLocks/>
          </p:cNvSpPr>
          <p:nvPr/>
        </p:nvSpPr>
        <p:spPr bwMode="auto">
          <a:xfrm>
            <a:off x="1676400" y="2241550"/>
            <a:ext cx="1143000" cy="12192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528"/>
              </a:cxn>
              <a:cxn ang="0">
                <a:pos x="288" y="768"/>
              </a:cxn>
              <a:cxn ang="0">
                <a:pos x="720" y="720"/>
              </a:cxn>
              <a:cxn ang="0">
                <a:pos x="576" y="240"/>
              </a:cxn>
              <a:cxn ang="0">
                <a:pos x="192" y="0"/>
              </a:cxn>
            </a:cxnLst>
            <a:rect l="0" t="0" r="r" b="b"/>
            <a:pathLst>
              <a:path w="720" h="768">
                <a:moveTo>
                  <a:pt x="192" y="0"/>
                </a:moveTo>
                <a:lnTo>
                  <a:pt x="0" y="528"/>
                </a:lnTo>
                <a:lnTo>
                  <a:pt x="288" y="768"/>
                </a:lnTo>
                <a:lnTo>
                  <a:pt x="720" y="720"/>
                </a:lnTo>
                <a:lnTo>
                  <a:pt x="576" y="240"/>
                </a:lnTo>
                <a:lnTo>
                  <a:pt x="192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959507" name="Oval 19"/>
          <p:cNvSpPr>
            <a:spLocks noChangeArrowheads="1"/>
          </p:cNvSpPr>
          <p:nvPr/>
        </p:nvSpPr>
        <p:spPr bwMode="auto">
          <a:xfrm>
            <a:off x="4146550" y="3886200"/>
            <a:ext cx="317500" cy="317500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/>
              <a:t>S’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604838" y="914400"/>
            <a:ext cx="326548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latin typeface="Calibri" charset="0"/>
              </a:rPr>
              <a:t>Placement A = {S</a:t>
            </a:r>
            <a:r>
              <a:rPr lang="en-US" sz="2400" b="0" baseline="-25000">
                <a:latin typeface="Calibri" charset="0"/>
              </a:rPr>
              <a:t>1</a:t>
            </a:r>
            <a:r>
              <a:rPr lang="en-US" sz="2400" b="0">
                <a:latin typeface="Calibri" charset="0"/>
              </a:rPr>
              <a:t>, S</a:t>
            </a:r>
            <a:r>
              <a:rPr lang="en-US" sz="2400" b="0" baseline="-25000">
                <a:latin typeface="Calibri" charset="0"/>
              </a:rPr>
              <a:t>2</a:t>
            </a:r>
            <a:r>
              <a:rPr lang="en-US" sz="2400" b="0">
                <a:latin typeface="Calibri" charset="0"/>
              </a:rPr>
              <a:t>}</a:t>
            </a:r>
          </a:p>
        </p:txBody>
      </p:sp>
      <p:sp>
        <p:nvSpPr>
          <p:cNvPr id="959509" name="Text Box 21"/>
          <p:cNvSpPr txBox="1">
            <a:spLocks noChangeArrowheads="1"/>
          </p:cNvSpPr>
          <p:nvPr/>
        </p:nvSpPr>
        <p:spPr bwMode="auto">
          <a:xfrm>
            <a:off x="4487863" y="915988"/>
            <a:ext cx="42370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latin typeface="Calibri" charset="0"/>
              </a:rPr>
              <a:t>Placement B = {S</a:t>
            </a:r>
            <a:r>
              <a:rPr lang="en-US" sz="2400" b="0" baseline="-25000">
                <a:latin typeface="Calibri" charset="0"/>
              </a:rPr>
              <a:t>1</a:t>
            </a:r>
            <a:r>
              <a:rPr lang="en-US" sz="2400" b="0">
                <a:latin typeface="Calibri" charset="0"/>
              </a:rPr>
              <a:t>, S</a:t>
            </a:r>
            <a:r>
              <a:rPr lang="en-US" sz="2400" b="0" baseline="-25000">
                <a:latin typeface="Calibri" charset="0"/>
              </a:rPr>
              <a:t>2</a:t>
            </a:r>
            <a:r>
              <a:rPr lang="en-US" sz="2400" b="0">
                <a:latin typeface="Calibri" charset="0"/>
              </a:rPr>
              <a:t>, S</a:t>
            </a:r>
            <a:r>
              <a:rPr lang="en-US" sz="2400" b="0" baseline="-25000">
                <a:latin typeface="Calibri" charset="0"/>
              </a:rPr>
              <a:t>3</a:t>
            </a:r>
            <a:r>
              <a:rPr lang="en-US" sz="2400" b="0">
                <a:latin typeface="Calibri" charset="0"/>
              </a:rPr>
              <a:t>, S</a:t>
            </a:r>
            <a:r>
              <a:rPr lang="en-US" sz="2400" b="0" baseline="-25000">
                <a:latin typeface="Calibri" charset="0"/>
              </a:rPr>
              <a:t>4</a:t>
            </a:r>
            <a:r>
              <a:rPr lang="en-US" sz="2400" b="0">
                <a:latin typeface="Calibri" charset="0"/>
              </a:rPr>
              <a:t>}</a:t>
            </a:r>
          </a:p>
        </p:txBody>
      </p:sp>
      <p:sp>
        <p:nvSpPr>
          <p:cNvPr id="959510" name="Text Box 22"/>
          <p:cNvSpPr txBox="1">
            <a:spLocks noChangeArrowheads="1"/>
          </p:cNvSpPr>
          <p:nvPr/>
        </p:nvSpPr>
        <p:spPr bwMode="auto">
          <a:xfrm>
            <a:off x="1301750" y="3733800"/>
            <a:ext cx="2014538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latin typeface="Calibri" charset="0"/>
              </a:rPr>
              <a:t>Adding S’ </a:t>
            </a:r>
            <a:br>
              <a:rPr lang="en-US" sz="2400" b="0">
                <a:latin typeface="Calibri" charset="0"/>
              </a:rPr>
            </a:br>
            <a:r>
              <a:rPr lang="en-US" sz="2400" b="0">
                <a:latin typeface="Calibri" charset="0"/>
              </a:rPr>
              <a:t>will help a lot!</a:t>
            </a:r>
          </a:p>
        </p:txBody>
      </p:sp>
      <p:sp>
        <p:nvSpPr>
          <p:cNvPr id="959511" name="Text Box 23"/>
          <p:cNvSpPr txBox="1">
            <a:spLocks noChangeArrowheads="1"/>
          </p:cNvSpPr>
          <p:nvPr/>
        </p:nvSpPr>
        <p:spPr bwMode="auto">
          <a:xfrm>
            <a:off x="5638800" y="3749675"/>
            <a:ext cx="38862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>
                <a:latin typeface="Calibri" charset="0"/>
              </a:rPr>
              <a:t>Adding S’ </a:t>
            </a:r>
            <a:br>
              <a:rPr lang="en-US" sz="2400" b="0">
                <a:latin typeface="Calibri" charset="0"/>
              </a:rPr>
            </a:br>
            <a:r>
              <a:rPr lang="en-US" sz="2400" b="0">
                <a:latin typeface="Calibri" charset="0"/>
              </a:rPr>
              <a:t>doesn’t help much</a:t>
            </a:r>
          </a:p>
        </p:txBody>
      </p:sp>
      <p:sp>
        <p:nvSpPr>
          <p:cNvPr id="959512" name="Text Box 24"/>
          <p:cNvSpPr txBox="1">
            <a:spLocks noChangeArrowheads="1"/>
          </p:cNvSpPr>
          <p:nvPr/>
        </p:nvSpPr>
        <p:spPr bwMode="auto">
          <a:xfrm>
            <a:off x="3725863" y="4206875"/>
            <a:ext cx="145415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latin typeface="Calibri" charset="0"/>
              </a:rPr>
              <a:t>New </a:t>
            </a:r>
            <a:br>
              <a:rPr lang="en-US" sz="2400" b="0">
                <a:latin typeface="Calibri" charset="0"/>
              </a:rPr>
            </a:br>
            <a:r>
              <a:rPr lang="en-US" sz="2400" b="0">
                <a:latin typeface="Calibri" charset="0"/>
              </a:rPr>
              <a:t>sensor S’</a:t>
            </a:r>
          </a:p>
        </p:txBody>
      </p:sp>
      <p:sp>
        <p:nvSpPr>
          <p:cNvPr id="959513" name="Oval 25"/>
          <p:cNvSpPr>
            <a:spLocks noChangeArrowheads="1"/>
          </p:cNvSpPr>
          <p:nvPr/>
        </p:nvSpPr>
        <p:spPr bwMode="auto">
          <a:xfrm>
            <a:off x="2571750" y="4986338"/>
            <a:ext cx="1447800" cy="762000"/>
          </a:xfrm>
          <a:prstGeom prst="ellipse">
            <a:avLst/>
          </a:prstGeom>
          <a:solidFill>
            <a:srgbClr val="CC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 b="0">
                <a:latin typeface="Calibri" charset="0"/>
              </a:rPr>
              <a:t>B </a:t>
            </a:r>
            <a:r>
              <a:rPr lang="en-US" sz="100" b="0">
                <a:latin typeface="Calibri" charset="0"/>
              </a:rPr>
              <a:t>. . . </a:t>
            </a:r>
            <a:r>
              <a:rPr lang="en-US" sz="800" b="0">
                <a:latin typeface="Calibri" charset="0"/>
              </a:rPr>
              <a:t>. . </a:t>
            </a:r>
          </a:p>
        </p:txBody>
      </p:sp>
      <p:sp>
        <p:nvSpPr>
          <p:cNvPr id="959514" name="Oval 26"/>
          <p:cNvSpPr>
            <a:spLocks noChangeArrowheads="1"/>
          </p:cNvSpPr>
          <p:nvPr/>
        </p:nvSpPr>
        <p:spPr bwMode="auto">
          <a:xfrm>
            <a:off x="3314700" y="5091113"/>
            <a:ext cx="533400" cy="533400"/>
          </a:xfrm>
          <a:prstGeom prst="ellipse">
            <a:avLst/>
          </a:prstGeom>
          <a:solidFill>
            <a:srgbClr val="FF8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 b="0">
                <a:latin typeface="Calibri" charset="0"/>
              </a:rPr>
              <a:t>A</a:t>
            </a:r>
          </a:p>
        </p:txBody>
      </p:sp>
      <p:sp>
        <p:nvSpPr>
          <p:cNvPr id="959515" name="Oval 27"/>
          <p:cNvSpPr>
            <a:spLocks noChangeArrowheads="1"/>
          </p:cNvSpPr>
          <p:nvPr/>
        </p:nvSpPr>
        <p:spPr bwMode="auto">
          <a:xfrm>
            <a:off x="5888038" y="520065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9516" name="Oval 28"/>
          <p:cNvSpPr>
            <a:spLocks noChangeArrowheads="1"/>
          </p:cNvSpPr>
          <p:nvPr/>
        </p:nvSpPr>
        <p:spPr bwMode="auto">
          <a:xfrm>
            <a:off x="5888038" y="5824538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9517" name="Text Box 29"/>
          <p:cNvSpPr txBox="1">
            <a:spLocks noChangeArrowheads="1"/>
          </p:cNvSpPr>
          <p:nvPr/>
        </p:nvSpPr>
        <p:spPr bwMode="auto">
          <a:xfrm>
            <a:off x="5911850" y="4976813"/>
            <a:ext cx="500063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Calibri" charset="0"/>
              </a:rPr>
              <a:t>S’</a:t>
            </a:r>
          </a:p>
        </p:txBody>
      </p:sp>
      <p:sp>
        <p:nvSpPr>
          <p:cNvPr id="959518" name="Text Box 30"/>
          <p:cNvSpPr txBox="1">
            <a:spLocks noChangeArrowheads="1"/>
          </p:cNvSpPr>
          <p:nvPr/>
        </p:nvSpPr>
        <p:spPr bwMode="auto">
          <a:xfrm>
            <a:off x="5911850" y="5600700"/>
            <a:ext cx="50006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Calibri" charset="0"/>
              </a:rPr>
              <a:t>S’</a:t>
            </a:r>
          </a:p>
        </p:txBody>
      </p:sp>
      <p:sp>
        <p:nvSpPr>
          <p:cNvPr id="959519" name="Text Box 31"/>
          <p:cNvSpPr txBox="1">
            <a:spLocks noChangeArrowheads="1"/>
          </p:cNvSpPr>
          <p:nvPr/>
        </p:nvSpPr>
        <p:spPr bwMode="auto">
          <a:xfrm>
            <a:off x="5453063" y="4953000"/>
            <a:ext cx="39211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Calibri" charset="0"/>
              </a:rPr>
              <a:t>+</a:t>
            </a:r>
          </a:p>
        </p:txBody>
      </p:sp>
      <p:sp>
        <p:nvSpPr>
          <p:cNvPr id="959520" name="Text Box 32"/>
          <p:cNvSpPr txBox="1">
            <a:spLocks noChangeArrowheads="1"/>
          </p:cNvSpPr>
          <p:nvPr/>
        </p:nvSpPr>
        <p:spPr bwMode="auto">
          <a:xfrm>
            <a:off x="5454650" y="5581650"/>
            <a:ext cx="3921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Calibri" charset="0"/>
              </a:rPr>
              <a:t>+</a:t>
            </a:r>
          </a:p>
        </p:txBody>
      </p:sp>
      <p:sp>
        <p:nvSpPr>
          <p:cNvPr id="959521" name="AutoShape 33"/>
          <p:cNvSpPr>
            <a:spLocks noChangeArrowheads="1"/>
          </p:cNvSpPr>
          <p:nvPr/>
        </p:nvSpPr>
        <p:spPr bwMode="auto">
          <a:xfrm>
            <a:off x="6381750" y="4991100"/>
            <a:ext cx="2686050" cy="604838"/>
          </a:xfrm>
          <a:prstGeom prst="leftArrow">
            <a:avLst>
              <a:gd name="adj1" fmla="val 57481"/>
              <a:gd name="adj2" fmla="val 593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200" b="0">
                <a:latin typeface="Calibri" charset="0"/>
              </a:rPr>
              <a:t>Large improvement</a:t>
            </a:r>
          </a:p>
        </p:txBody>
      </p:sp>
      <p:sp>
        <p:nvSpPr>
          <p:cNvPr id="959522" name="AutoShape 34"/>
          <p:cNvSpPr>
            <a:spLocks noChangeArrowheads="1"/>
          </p:cNvSpPr>
          <p:nvPr/>
        </p:nvSpPr>
        <p:spPr bwMode="auto">
          <a:xfrm>
            <a:off x="6381750" y="5672138"/>
            <a:ext cx="2152650" cy="433387"/>
          </a:xfrm>
          <a:prstGeom prst="leftArrow">
            <a:avLst>
              <a:gd name="adj1" fmla="val 71657"/>
              <a:gd name="adj2" fmla="val 809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Calibri" charset="0"/>
              </a:rPr>
              <a:t>Small improvement</a:t>
            </a:r>
          </a:p>
        </p:txBody>
      </p:sp>
      <p:sp>
        <p:nvSpPr>
          <p:cNvPr id="959523" name="Rectangle 35"/>
          <p:cNvSpPr>
            <a:spLocks noChangeArrowheads="1"/>
          </p:cNvSpPr>
          <p:nvPr/>
        </p:nvSpPr>
        <p:spPr bwMode="auto">
          <a:xfrm>
            <a:off x="381000" y="6210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</a:pPr>
            <a:r>
              <a:rPr lang="en-US" sz="2800" b="0">
                <a:solidFill>
                  <a:srgbClr val="336600"/>
                </a:solidFill>
              </a:rPr>
              <a:t>For A</a:t>
            </a:r>
            <a:r>
              <a:rPr lang="en-US" sz="2400" b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Í</a:t>
            </a:r>
            <a:r>
              <a:rPr lang="en-US" sz="2800" b="0">
                <a:solidFill>
                  <a:srgbClr val="336600"/>
                </a:solidFill>
              </a:rPr>
              <a:t>B, F(A </a:t>
            </a:r>
            <a:r>
              <a:rPr lang="en-US" sz="2800">
                <a:latin typeface="cmsy10" pitchFamily="-112" charset="0"/>
                <a:sym typeface="Symbol" charset="2"/>
              </a:rPr>
              <a:t></a:t>
            </a:r>
            <a:r>
              <a:rPr lang="en-US" sz="2800" b="0">
                <a:solidFill>
                  <a:srgbClr val="336600"/>
                </a:solidFill>
              </a:rPr>
              <a:t> {S’}) – F(A) </a:t>
            </a:r>
            <a:r>
              <a:rPr lang="en-US" sz="2800" b="0">
                <a:solidFill>
                  <a:srgbClr val="336600"/>
                </a:solidFill>
                <a:latin typeface="cmsy10" pitchFamily="-112" charset="0"/>
              </a:rPr>
              <a:t>≥</a:t>
            </a:r>
            <a:r>
              <a:rPr lang="en-US" sz="2800" b="0">
                <a:solidFill>
                  <a:srgbClr val="336600"/>
                </a:solidFill>
              </a:rPr>
              <a:t> F(B </a:t>
            </a:r>
            <a:r>
              <a:rPr lang="en-US" sz="2800">
                <a:latin typeface="cmsy10" pitchFamily="-112" charset="0"/>
                <a:sym typeface="Symbol" charset="2"/>
              </a:rPr>
              <a:t></a:t>
            </a:r>
            <a:r>
              <a:rPr lang="en-US" sz="2800" b="0">
                <a:solidFill>
                  <a:srgbClr val="336600"/>
                </a:solidFill>
              </a:rPr>
              <a:t> {S’}) – F(B)</a:t>
            </a:r>
          </a:p>
        </p:txBody>
      </p:sp>
      <p:sp>
        <p:nvSpPr>
          <p:cNvPr id="959524" name="Rectangle 36"/>
          <p:cNvSpPr>
            <a:spLocks noChangeArrowheads="1"/>
          </p:cNvSpPr>
          <p:nvPr/>
        </p:nvSpPr>
        <p:spPr bwMode="auto">
          <a:xfrm>
            <a:off x="-19050" y="5103813"/>
            <a:ext cx="2605088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rgbClr val="336600"/>
                </a:solidFill>
                <a:latin typeface="Calibri" charset="0"/>
              </a:rPr>
              <a:t>Submodularity:</a:t>
            </a: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155575" y="3284538"/>
            <a:ext cx="8836025" cy="12112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>
                <a:solidFill>
                  <a:srgbClr val="336600"/>
                </a:solidFill>
              </a:rPr>
              <a:t>Theorem </a:t>
            </a:r>
            <a:r>
              <a:rPr lang="en-US" sz="1400">
                <a:solidFill>
                  <a:srgbClr val="336600"/>
                </a:solidFill>
              </a:rPr>
              <a:t>[Krause, Leskovec, G., Faloutsos, VanBriesen ’08]</a:t>
            </a:r>
            <a:r>
              <a:rPr lang="en-US" sz="2400">
                <a:solidFill>
                  <a:srgbClr val="336600"/>
                </a:solidFill>
              </a:rPr>
              <a:t>: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>
                <a:solidFill>
                  <a:srgbClr val="336600"/>
                </a:solidFill>
              </a:rPr>
              <a:t>Sensing quality F(A) in water networks is submodular! </a:t>
            </a:r>
          </a:p>
        </p:txBody>
      </p:sp>
    </p:spTree>
    <p:custDataLst>
      <p:tags r:id="rId1"/>
    </p:custDataLst>
  </p:cSld>
  <p:clrMapOvr>
    <a:masterClrMapping/>
  </p:clrMapOvr>
  <p:transition advTm="725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9456E-6 L -0.22916 -0.1785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16 -0.17858 C -0.16666 -0.11335 -0.10416 -0.04812 -0.02083 -0.04927 C 0.0625 -0.0502 0.22223 -0.1617 0.27084 -0.18413 " pathEditMode="relative" rAng="0" ptsTypes="aaA">
                                      <p:cBhvr>
                                        <p:cTn id="49" dur="500" fill="hold"/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6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59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4455E-6 L 0.13125 0.07633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959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3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696E-6 L 0.13125 -0.02221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959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5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5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5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animBg="1"/>
      <p:bldP spid="959492" grpId="0" animBg="1"/>
      <p:bldP spid="959493" grpId="0" animBg="1"/>
      <p:bldP spid="959494" grpId="0" animBg="1"/>
      <p:bldP spid="959495" grpId="0" animBg="1"/>
      <p:bldP spid="959496" grpId="0" animBg="1"/>
      <p:bldP spid="959497" grpId="0" animBg="1"/>
      <p:bldP spid="959498" grpId="0" animBg="1"/>
      <p:bldP spid="959499" grpId="0" animBg="1"/>
      <p:bldP spid="959506" grpId="0" animBg="1"/>
      <p:bldP spid="959506" grpId="1" animBg="1"/>
      <p:bldP spid="959507" grpId="0" animBg="1"/>
      <p:bldP spid="959507" grpId="1" animBg="1"/>
      <p:bldP spid="959507" grpId="2" animBg="1"/>
      <p:bldP spid="959509" grpId="0"/>
      <p:bldP spid="959510" grpId="0"/>
      <p:bldP spid="959511" grpId="0"/>
      <p:bldP spid="959512" grpId="0"/>
      <p:bldP spid="959512" grpId="1"/>
      <p:bldP spid="959513" grpId="0" animBg="1"/>
      <p:bldP spid="959514" grpId="0" animBg="1"/>
      <p:bldP spid="959515" grpId="0" animBg="1"/>
      <p:bldP spid="959516" grpId="0" animBg="1"/>
      <p:bldP spid="959517" grpId="0"/>
      <p:bldP spid="959518" grpId="0"/>
      <p:bldP spid="959519" grpId="0"/>
      <p:bldP spid="959520" grpId="0"/>
      <p:bldP spid="959521" grpId="0" animBg="1"/>
      <p:bldP spid="959522" grpId="0" animBg="1"/>
      <p:bldP spid="959523" grpId="0"/>
      <p:bldP spid="959524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charset="-128"/>
                <a:cs typeface="ＭＳ Ｐゴシック" charset="-128"/>
              </a:rPr>
              <a:t>One reason submodularity is useful</a:t>
            </a:r>
          </a:p>
        </p:txBody>
      </p:sp>
      <p:sp>
        <p:nvSpPr>
          <p:cNvPr id="9400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8600" y="1409700"/>
            <a:ext cx="8991600" cy="4838700"/>
          </a:xfrm>
          <a:noFill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b="1">
                <a:solidFill>
                  <a:srgbClr val="336600"/>
                </a:solidFill>
                <a:ea typeface="ＭＳ Ｐゴシック" charset="-128"/>
                <a:cs typeface="ＭＳ Ｐゴシック" charset="-128"/>
              </a:rPr>
              <a:t>	Theorem</a:t>
            </a:r>
            <a:r>
              <a:rPr lang="en-US" sz="1600">
                <a:solidFill>
                  <a:srgbClr val="336600"/>
                </a:solidFill>
                <a:ea typeface="ＭＳ Ｐゴシック" charset="-128"/>
                <a:cs typeface="ＭＳ Ｐゴシック" charset="-128"/>
              </a:rPr>
              <a:t>[Nemhauser et al ‘78]</a:t>
            </a:r>
            <a:endParaRPr lang="en-US">
              <a:solidFill>
                <a:srgbClr val="3366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sz="2400">
                <a:solidFill>
                  <a:srgbClr val="336600"/>
                </a:solidFill>
                <a:ea typeface="ＭＳ Ｐゴシック" charset="-128"/>
                <a:cs typeface="ＭＳ Ｐゴシック" charset="-128"/>
              </a:rPr>
              <a:t>Greedy algorithm gives constant factor approximation</a:t>
            </a:r>
            <a:endParaRPr lang="en-US">
              <a:solidFill>
                <a:srgbClr val="3366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>
                <a:solidFill>
                  <a:srgbClr val="336600"/>
                </a:solidFill>
                <a:ea typeface="ＭＳ Ｐゴシック" charset="-128"/>
                <a:cs typeface="ＭＳ Ｐゴシック" charset="-128"/>
              </a:rPr>
              <a:t>		F(A</a:t>
            </a:r>
            <a:r>
              <a:rPr lang="en-US" baseline="-25000">
                <a:solidFill>
                  <a:srgbClr val="336600"/>
                </a:solidFill>
                <a:ea typeface="ＭＳ Ｐゴシック" charset="-128"/>
                <a:cs typeface="ＭＳ Ｐゴシック" charset="-128"/>
              </a:rPr>
              <a:t>greedy</a:t>
            </a:r>
            <a:r>
              <a:rPr lang="en-US">
                <a:solidFill>
                  <a:srgbClr val="336600"/>
                </a:solidFill>
                <a:ea typeface="ＭＳ Ｐゴシック" charset="-128"/>
                <a:cs typeface="ＭＳ Ｐゴシック" charset="-128"/>
              </a:rPr>
              <a:t>)</a:t>
            </a:r>
            <a:r>
              <a:rPr lang="en-US" smtClean="0">
                <a:solidFill>
                  <a:srgbClr val="336600"/>
                </a:solidFill>
                <a:latin typeface="cmsy10" pitchFamily="-112" charset="0"/>
                <a:ea typeface="ＭＳ Ｐゴシック" charset="-128"/>
                <a:cs typeface="ＭＳ Ｐゴシック" charset="-128"/>
              </a:rPr>
              <a:t>≥ </a:t>
            </a:r>
            <a:r>
              <a:rPr lang="en-US">
                <a:solidFill>
                  <a:srgbClr val="336600"/>
                </a:solidFill>
                <a:ea typeface="ＭＳ Ｐゴシック" charset="-128"/>
                <a:cs typeface="ＭＳ Ｐゴシック" charset="-128"/>
              </a:rPr>
              <a:t>(1-1/e) F(A</a:t>
            </a:r>
            <a:r>
              <a:rPr lang="en-US" baseline="-25000">
                <a:solidFill>
                  <a:srgbClr val="336600"/>
                </a:solidFill>
                <a:ea typeface="ＭＳ Ｐゴシック" charset="-128"/>
                <a:cs typeface="ＭＳ Ｐゴシック" charset="-128"/>
              </a:rPr>
              <a:t>opt</a:t>
            </a:r>
            <a:r>
              <a:rPr lang="en-US">
                <a:solidFill>
                  <a:srgbClr val="336600"/>
                </a:solidFill>
                <a:ea typeface="ＭＳ Ｐゴシック" charset="-128"/>
                <a:cs typeface="ＭＳ Ｐゴシック" charset="-128"/>
              </a:rPr>
              <a:t>)</a:t>
            </a:r>
          </a:p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400">
                <a:ea typeface="ＭＳ Ｐゴシック" charset="-128"/>
                <a:cs typeface="ＭＳ Ｐゴシック" charset="-128"/>
              </a:rPr>
              <a:t>Greedy algorithm gives near-optimal solution!</a:t>
            </a:r>
          </a:p>
          <a:p>
            <a:pPr eaLnBrk="1" hangingPunct="1"/>
            <a:r>
              <a:rPr lang="en-US" sz="2400">
                <a:ea typeface="ＭＳ Ｐゴシック" charset="-128"/>
                <a:cs typeface="ＭＳ Ｐゴシック" charset="-128"/>
              </a:rPr>
              <a:t>Guarantees best possible unless P = NP!</a:t>
            </a:r>
          </a:p>
          <a:p>
            <a:pPr eaLnBrk="1" hangingPunct="1">
              <a:buFont typeface="Wingdings" charset="2"/>
              <a:buNone/>
            </a:pPr>
            <a:endParaRPr lang="en-US" sz="2400" b="1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sz="3200" b="1">
                <a:ea typeface="ＭＳ Ｐゴシック" charset="-128"/>
                <a:cs typeface="ＭＳ Ｐゴシック" charset="-128"/>
              </a:rPr>
              <a:t>Many more reasons, sit back and relax…</a:t>
            </a:r>
          </a:p>
        </p:txBody>
      </p:sp>
      <p:sp>
        <p:nvSpPr>
          <p:cNvPr id="41988" name="Rectangle 11"/>
          <p:cNvSpPr>
            <a:spLocks noChangeArrowheads="1"/>
          </p:cNvSpPr>
          <p:nvPr/>
        </p:nvSpPr>
        <p:spPr bwMode="auto">
          <a:xfrm>
            <a:off x="323850" y="1371600"/>
            <a:ext cx="8362950" cy="167640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0" y="2971800"/>
            <a:ext cx="1233488" cy="762000"/>
            <a:chOff x="1719" y="2016"/>
            <a:chExt cx="777" cy="480"/>
          </a:xfrm>
        </p:grpSpPr>
        <p:sp>
          <p:nvSpPr>
            <p:cNvPr id="41990" name="Text Box 13"/>
            <p:cNvSpPr txBox="1">
              <a:spLocks noChangeArrowheads="1"/>
            </p:cNvSpPr>
            <p:nvPr/>
          </p:nvSpPr>
          <p:spPr bwMode="auto">
            <a:xfrm>
              <a:off x="1749" y="2208"/>
              <a:ext cx="74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8300"/>
                  </a:solidFill>
                </a:rPr>
                <a:t>~63%</a:t>
              </a:r>
            </a:p>
          </p:txBody>
        </p:sp>
        <p:sp>
          <p:nvSpPr>
            <p:cNvPr id="41991" name="AutoShape 14"/>
            <p:cNvSpPr>
              <a:spLocks/>
            </p:cNvSpPr>
            <p:nvPr/>
          </p:nvSpPr>
          <p:spPr bwMode="auto">
            <a:xfrm rot="5400000">
              <a:off x="2010" y="1725"/>
              <a:ext cx="190" cy="772"/>
            </a:xfrm>
            <a:prstGeom prst="rightBrace">
              <a:avLst>
                <a:gd name="adj1" fmla="val 33860"/>
                <a:gd name="adj2" fmla="val 50000"/>
              </a:avLst>
            </a:prstGeom>
            <a:noFill/>
            <a:ln w="5715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5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0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4343400" cy="5141913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People sit a lot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Activity recognition in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assistive technologies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Seating pressure as 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user interface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936625"/>
            <a:ext cx="46228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99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657600"/>
            <a:ext cx="2355850" cy="2895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019909" name="Line 5"/>
          <p:cNvSpPr>
            <a:spLocks noChangeShapeType="1"/>
          </p:cNvSpPr>
          <p:nvPr/>
        </p:nvSpPr>
        <p:spPr bwMode="auto">
          <a:xfrm flipH="1">
            <a:off x="2438400" y="4227513"/>
            <a:ext cx="784225" cy="2619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9910" name="Text Box 6"/>
          <p:cNvSpPr txBox="1">
            <a:spLocks noChangeArrowheads="1"/>
          </p:cNvSpPr>
          <p:nvPr/>
        </p:nvSpPr>
        <p:spPr bwMode="auto">
          <a:xfrm>
            <a:off x="3124200" y="3733800"/>
            <a:ext cx="28956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008000"/>
                </a:solidFill>
                <a:latin typeface="Calibri" charset="0"/>
              </a:rPr>
              <a:t>Equipped with </a:t>
            </a:r>
            <a:br>
              <a:rPr lang="en-US" sz="2400" b="0">
                <a:solidFill>
                  <a:srgbClr val="008000"/>
                </a:solidFill>
                <a:latin typeface="Calibri" charset="0"/>
              </a:rPr>
            </a:br>
            <a:r>
              <a:rPr lang="en-US" sz="2400" b="0">
                <a:solidFill>
                  <a:srgbClr val="008000"/>
                </a:solidFill>
                <a:latin typeface="Calibri" charset="0"/>
              </a:rPr>
              <a:t>1 sensor per cm</a:t>
            </a:r>
            <a:r>
              <a:rPr lang="en-US" sz="2400" b="0" baseline="30000">
                <a:solidFill>
                  <a:srgbClr val="008000"/>
                </a:solidFill>
                <a:latin typeface="Calibri" charset="0"/>
              </a:rPr>
              <a:t>2</a:t>
            </a:r>
            <a:r>
              <a:rPr lang="en-US" sz="2400" b="0">
                <a:solidFill>
                  <a:srgbClr val="008000"/>
                </a:solidFill>
                <a:latin typeface="Calibri" charset="0"/>
              </a:rPr>
              <a:t>!</a:t>
            </a:r>
          </a:p>
        </p:txBody>
      </p:sp>
      <p:sp>
        <p:nvSpPr>
          <p:cNvPr id="1019911" name="Line 7"/>
          <p:cNvSpPr>
            <a:spLocks noChangeShapeType="1"/>
          </p:cNvSpPr>
          <p:nvPr/>
        </p:nvSpPr>
        <p:spPr bwMode="auto">
          <a:xfrm flipH="1" flipV="1">
            <a:off x="2438400" y="4816475"/>
            <a:ext cx="838200" cy="2127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9912" name="Text Box 8"/>
          <p:cNvSpPr txBox="1">
            <a:spLocks noChangeArrowheads="1"/>
          </p:cNvSpPr>
          <p:nvPr/>
        </p:nvSpPr>
        <p:spPr bwMode="auto">
          <a:xfrm>
            <a:off x="3200400" y="4800600"/>
            <a:ext cx="2743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  <a:latin typeface="Calibri" charset="0"/>
              </a:rPr>
              <a:t>Costs $16,000! </a:t>
            </a:r>
            <a:r>
              <a:rPr lang="en-US" sz="2400" b="0">
                <a:solidFill>
                  <a:schemeClr val="hlink"/>
                </a:solidFill>
                <a:latin typeface="Calibri" charset="0"/>
                <a:sym typeface="Wingdings" charset="2"/>
              </a:rPr>
              <a:t></a:t>
            </a:r>
            <a:endParaRPr lang="en-US" sz="2400" b="0">
              <a:solidFill>
                <a:schemeClr val="hlink"/>
              </a:solidFill>
              <a:latin typeface="Calibri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" y="3505200"/>
            <a:ext cx="2438400" cy="2971800"/>
            <a:chOff x="384" y="1824"/>
            <a:chExt cx="1536" cy="1872"/>
          </a:xfrm>
        </p:grpSpPr>
        <p:sp>
          <p:nvSpPr>
            <p:cNvPr id="44068" name="Line 10"/>
            <p:cNvSpPr>
              <a:spLocks noChangeShapeType="1"/>
            </p:cNvSpPr>
            <p:nvPr/>
          </p:nvSpPr>
          <p:spPr bwMode="auto">
            <a:xfrm>
              <a:off x="576" y="1872"/>
              <a:ext cx="1344" cy="1824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9" name="Line 11"/>
            <p:cNvSpPr>
              <a:spLocks noChangeShapeType="1"/>
            </p:cNvSpPr>
            <p:nvPr/>
          </p:nvSpPr>
          <p:spPr bwMode="auto">
            <a:xfrm flipV="1">
              <a:off x="384" y="1824"/>
              <a:ext cx="1536" cy="1776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9916" name="Line 12"/>
          <p:cNvSpPr>
            <a:spLocks noChangeShapeType="1"/>
          </p:cNvSpPr>
          <p:nvPr/>
        </p:nvSpPr>
        <p:spPr bwMode="auto">
          <a:xfrm flipH="1" flipV="1">
            <a:off x="2438400" y="4953000"/>
            <a:ext cx="863600" cy="6651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9917" name="Text Box 13"/>
          <p:cNvSpPr txBox="1">
            <a:spLocks noChangeArrowheads="1"/>
          </p:cNvSpPr>
          <p:nvPr/>
        </p:nvSpPr>
        <p:spPr bwMode="auto">
          <a:xfrm>
            <a:off x="2333625" y="5619750"/>
            <a:ext cx="3030538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008000"/>
                </a:solidFill>
                <a:latin typeface="Calibri" charset="0"/>
              </a:rPr>
              <a:t>Can we get similar </a:t>
            </a:r>
            <a:br>
              <a:rPr lang="en-US" sz="2400" b="0">
                <a:solidFill>
                  <a:srgbClr val="008000"/>
                </a:solidFill>
                <a:latin typeface="Calibri" charset="0"/>
              </a:rPr>
            </a:br>
            <a:r>
              <a:rPr lang="en-US" sz="2400" b="0">
                <a:solidFill>
                  <a:srgbClr val="008000"/>
                </a:solidFill>
                <a:latin typeface="Calibri" charset="0"/>
              </a:rPr>
              <a:t>accuracy with fewer, </a:t>
            </a:r>
            <a:br>
              <a:rPr lang="en-US" sz="2400" b="0">
                <a:solidFill>
                  <a:srgbClr val="008000"/>
                </a:solidFill>
                <a:latin typeface="Calibri" charset="0"/>
              </a:rPr>
            </a:br>
            <a:r>
              <a:rPr lang="en-US" sz="2400" b="0">
                <a:solidFill>
                  <a:srgbClr val="008000"/>
                </a:solidFill>
                <a:latin typeface="Calibri" charset="0"/>
              </a:rPr>
              <a:t>cheaper sensors?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923088" y="3597275"/>
            <a:ext cx="1200150" cy="2360613"/>
            <a:chOff x="3749" y="2112"/>
            <a:chExt cx="756" cy="1487"/>
          </a:xfrm>
        </p:grpSpPr>
        <p:pic>
          <p:nvPicPr>
            <p:cNvPr id="44066" name="Picture 15" descr="posture_0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87" y="2112"/>
              <a:ext cx="577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67" name="Text Box 16"/>
            <p:cNvSpPr txBox="1">
              <a:spLocks noChangeArrowheads="1"/>
            </p:cNvSpPr>
            <p:nvPr/>
          </p:nvSpPr>
          <p:spPr bwMode="auto">
            <a:xfrm>
              <a:off x="3749" y="3081"/>
              <a:ext cx="756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latin typeface="Calibri" charset="0"/>
                </a:rPr>
                <a:t>Lean</a:t>
              </a:r>
              <a:br>
                <a:rPr lang="en-US" sz="2400" b="0">
                  <a:latin typeface="Calibri" charset="0"/>
                </a:rPr>
              </a:br>
              <a:r>
                <a:rPr lang="en-US" sz="2400" b="0">
                  <a:latin typeface="Calibri" charset="0"/>
                </a:rPr>
                <a:t>forward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012113" y="3597275"/>
            <a:ext cx="1116012" cy="1998663"/>
            <a:chOff x="5047" y="2112"/>
            <a:chExt cx="703" cy="1259"/>
          </a:xfrm>
        </p:grpSpPr>
        <p:pic>
          <p:nvPicPr>
            <p:cNvPr id="44064" name="Picture 18" descr="posture_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35" y="2112"/>
              <a:ext cx="577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65" name="Text Box 19"/>
            <p:cNvSpPr txBox="1">
              <a:spLocks noChangeArrowheads="1"/>
            </p:cNvSpPr>
            <p:nvPr/>
          </p:nvSpPr>
          <p:spPr bwMode="auto">
            <a:xfrm>
              <a:off x="5047" y="3083"/>
              <a:ext cx="70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latin typeface="Calibri" charset="0"/>
                </a:rPr>
                <a:t>Slouch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088063" y="3597275"/>
            <a:ext cx="965200" cy="2363788"/>
            <a:chOff x="4480" y="2112"/>
            <a:chExt cx="608" cy="1489"/>
          </a:xfrm>
        </p:grpSpPr>
        <p:sp>
          <p:nvSpPr>
            <p:cNvPr id="44062" name="Text Box 21"/>
            <p:cNvSpPr txBox="1">
              <a:spLocks noChangeArrowheads="1"/>
            </p:cNvSpPr>
            <p:nvPr/>
          </p:nvSpPr>
          <p:spPr bwMode="auto">
            <a:xfrm>
              <a:off x="4480" y="3083"/>
              <a:ext cx="543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latin typeface="Calibri" charset="0"/>
                </a:rPr>
                <a:t>Lean</a:t>
              </a:r>
              <a:br>
                <a:rPr lang="en-US" sz="2400" b="0">
                  <a:latin typeface="Calibri" charset="0"/>
                </a:rPr>
              </a:br>
              <a:r>
                <a:rPr lang="en-US" sz="2400" b="0">
                  <a:latin typeface="Calibri" charset="0"/>
                </a:rPr>
                <a:t>left</a:t>
              </a:r>
            </a:p>
          </p:txBody>
        </p:sp>
        <p:pic>
          <p:nvPicPr>
            <p:cNvPr id="44063" name="Picture 22" descr="posture_0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1" y="2112"/>
              <a:ext cx="577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19927" name="Rectangle 23"/>
          <p:cNvSpPr>
            <a:spLocks noChangeArrowheads="1"/>
          </p:cNvSpPr>
          <p:nvPr/>
        </p:nvSpPr>
        <p:spPr bwMode="auto">
          <a:xfrm>
            <a:off x="5686425" y="914400"/>
            <a:ext cx="1897063" cy="1524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9928" name="Rectangle 24"/>
          <p:cNvSpPr>
            <a:spLocks noChangeArrowheads="1"/>
          </p:cNvSpPr>
          <p:nvPr/>
        </p:nvSpPr>
        <p:spPr bwMode="auto">
          <a:xfrm>
            <a:off x="7543800" y="914400"/>
            <a:ext cx="1585913" cy="1524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9929" name="Rectangle 25"/>
          <p:cNvSpPr>
            <a:spLocks noChangeArrowheads="1"/>
          </p:cNvSpPr>
          <p:nvPr/>
        </p:nvSpPr>
        <p:spPr bwMode="auto">
          <a:xfrm>
            <a:off x="4475163" y="2419350"/>
            <a:ext cx="3108325" cy="123825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9930" name="Rectangle 26"/>
          <p:cNvSpPr>
            <a:spLocks noChangeArrowheads="1"/>
          </p:cNvSpPr>
          <p:nvPr/>
        </p:nvSpPr>
        <p:spPr bwMode="auto">
          <a:xfrm>
            <a:off x="7591425" y="2419350"/>
            <a:ext cx="1552575" cy="11303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9931" name="Rectangle 27"/>
          <p:cNvSpPr>
            <a:spLocks noChangeArrowheads="1"/>
          </p:cNvSpPr>
          <p:nvPr/>
        </p:nvSpPr>
        <p:spPr bwMode="auto">
          <a:xfrm>
            <a:off x="5638800" y="5867400"/>
            <a:ext cx="392747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>
                <a:solidFill>
                  <a:srgbClr val="336600"/>
                </a:solidFill>
                <a:latin typeface="Calibri" charset="0"/>
              </a:rPr>
              <a:t>82% accuracy on               </a:t>
            </a:r>
            <a:br>
              <a:rPr lang="en-US" sz="2400">
                <a:solidFill>
                  <a:srgbClr val="336600"/>
                </a:solidFill>
                <a:latin typeface="Calibri" charset="0"/>
              </a:rPr>
            </a:br>
            <a:r>
              <a:rPr lang="en-US" sz="2400">
                <a:solidFill>
                  <a:srgbClr val="336600"/>
                </a:solidFill>
                <a:latin typeface="Calibri" charset="0"/>
              </a:rPr>
              <a:t>10 postures! </a:t>
            </a:r>
            <a:r>
              <a:rPr lang="en-US" b="0">
                <a:solidFill>
                  <a:srgbClr val="336600"/>
                </a:solidFill>
                <a:latin typeface="Calibri" charset="0"/>
                <a:sym typeface="Wingdings" charset="2"/>
              </a:rPr>
              <a:t>[Zhu et al]</a:t>
            </a:r>
          </a:p>
        </p:txBody>
      </p:sp>
      <p:sp>
        <p:nvSpPr>
          <p:cNvPr id="44052" name="Rectangle 28"/>
          <p:cNvSpPr>
            <a:spLocks noChangeArrowheads="1"/>
          </p:cNvSpPr>
          <p:nvPr/>
        </p:nvSpPr>
        <p:spPr bwMode="auto">
          <a:xfrm>
            <a:off x="1190625" y="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</a:pPr>
            <a:r>
              <a:rPr lang="en-US" sz="4000" b="0">
                <a:solidFill>
                  <a:schemeClr val="tx2"/>
                </a:solidFill>
              </a:rPr>
              <a:t>Building a Sensing Chair </a:t>
            </a:r>
          </a:p>
          <a:p>
            <a:pPr algn="l">
              <a:lnSpc>
                <a:spcPct val="80000"/>
              </a:lnSpc>
            </a:pPr>
            <a:r>
              <a:rPr lang="en-US" sz="1600" b="0">
                <a:solidFill>
                  <a:schemeClr val="tx2"/>
                </a:solidFill>
              </a:rPr>
              <a:t>[Mutlu, Krause, Forlizzi, G., Hodgins ‘07]</a:t>
            </a:r>
            <a:endParaRPr lang="en-US" sz="2400" b="0">
              <a:solidFill>
                <a:schemeClr val="tx2"/>
              </a:solidFill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57200" y="4038600"/>
            <a:ext cx="1546225" cy="1470025"/>
            <a:chOff x="288" y="2544"/>
            <a:chExt cx="974" cy="926"/>
          </a:xfrm>
        </p:grpSpPr>
        <p:sp>
          <p:nvSpPr>
            <p:cNvPr id="44054" name="Oval 30"/>
            <p:cNvSpPr>
              <a:spLocks noChangeArrowheads="1"/>
            </p:cNvSpPr>
            <p:nvPr/>
          </p:nvSpPr>
          <p:spPr bwMode="auto">
            <a:xfrm>
              <a:off x="864" y="2544"/>
              <a:ext cx="110" cy="11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Oval 31"/>
            <p:cNvSpPr>
              <a:spLocks noChangeArrowheads="1"/>
            </p:cNvSpPr>
            <p:nvPr/>
          </p:nvSpPr>
          <p:spPr bwMode="auto">
            <a:xfrm>
              <a:off x="1152" y="2592"/>
              <a:ext cx="110" cy="11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Oval 32"/>
            <p:cNvSpPr>
              <a:spLocks noChangeArrowheads="1"/>
            </p:cNvSpPr>
            <p:nvPr/>
          </p:nvSpPr>
          <p:spPr bwMode="auto">
            <a:xfrm>
              <a:off x="816" y="2928"/>
              <a:ext cx="110" cy="11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7" name="Oval 33"/>
            <p:cNvSpPr>
              <a:spLocks noChangeArrowheads="1"/>
            </p:cNvSpPr>
            <p:nvPr/>
          </p:nvSpPr>
          <p:spPr bwMode="auto">
            <a:xfrm>
              <a:off x="720" y="3216"/>
              <a:ext cx="111" cy="11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Oval 34"/>
            <p:cNvSpPr>
              <a:spLocks noChangeArrowheads="1"/>
            </p:cNvSpPr>
            <p:nvPr/>
          </p:nvSpPr>
          <p:spPr bwMode="auto">
            <a:xfrm>
              <a:off x="1056" y="2976"/>
              <a:ext cx="110" cy="11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Oval 35"/>
            <p:cNvSpPr>
              <a:spLocks noChangeArrowheads="1"/>
            </p:cNvSpPr>
            <p:nvPr/>
          </p:nvSpPr>
          <p:spPr bwMode="auto">
            <a:xfrm>
              <a:off x="288" y="3216"/>
              <a:ext cx="110" cy="11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0" name="Oval 36"/>
            <p:cNvSpPr>
              <a:spLocks noChangeArrowheads="1"/>
            </p:cNvSpPr>
            <p:nvPr/>
          </p:nvSpPr>
          <p:spPr bwMode="auto">
            <a:xfrm>
              <a:off x="426" y="3288"/>
              <a:ext cx="111" cy="11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1" name="Oval 37"/>
            <p:cNvSpPr>
              <a:spLocks noChangeArrowheads="1"/>
            </p:cNvSpPr>
            <p:nvPr/>
          </p:nvSpPr>
          <p:spPr bwMode="auto">
            <a:xfrm>
              <a:off x="576" y="3360"/>
              <a:ext cx="110" cy="11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137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19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19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19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19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9" grpId="0" animBg="1"/>
      <p:bldP spid="1019910" grpId="0"/>
      <p:bldP spid="1019911" grpId="0" animBg="1"/>
      <p:bldP spid="1019912" grpId="0"/>
      <p:bldP spid="1019916" grpId="0" animBg="1"/>
      <p:bldP spid="1019917" grpId="0"/>
      <p:bldP spid="1019927" grpId="0" animBg="1"/>
      <p:bldP spid="1019928" grpId="0" animBg="1"/>
      <p:bldP spid="1019929" grpId="0" animBg="1"/>
      <p:bldP spid="1019930" grpId="0" animBg="1"/>
      <p:bldP spid="10199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215" name="Picture 12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41713" y="2773363"/>
            <a:ext cx="4230687" cy="8112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6083" name="Picture 5" descr="Our_Solution"/>
          <p:cNvPicPr>
            <a:picLocks noChangeAspect="1" noChangeArrowheads="1"/>
          </p:cNvPicPr>
          <p:nvPr/>
        </p:nvPicPr>
        <p:blipFill>
          <a:blip r:embed="rId6"/>
          <a:srcRect l="50859" r="5785"/>
          <a:stretch>
            <a:fillRect/>
          </a:stretch>
        </p:blipFill>
        <p:spPr bwMode="auto">
          <a:xfrm>
            <a:off x="441325" y="3124200"/>
            <a:ext cx="19558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76200"/>
            <a:ext cx="7800975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How to place sensors on a chair?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141913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Sensor readings at locations V as random variables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Predict posture Y using probabilistic model P(Y,V)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Pick sensor locations A*</a:t>
            </a:r>
            <a:r>
              <a:rPr lang="en-US" smtClean="0">
                <a:latin typeface="Symbol" charset="2"/>
                <a:ea typeface="Symbol" charset="2"/>
                <a:cs typeface="Symbol" charset="2"/>
              </a:rPr>
              <a:t>Í</a:t>
            </a:r>
            <a:r>
              <a:rPr lang="en-US">
                <a:ea typeface="ＭＳ Ｐゴシック" charset="-128"/>
                <a:cs typeface="ＭＳ Ｐゴシック" charset="-128"/>
              </a:rPr>
              <a:t>V to minimize entropy:</a:t>
            </a:r>
          </a:p>
        </p:txBody>
      </p:sp>
      <p:pic>
        <p:nvPicPr>
          <p:cNvPr id="985094" name="Picture 6" descr="Our_Solution"/>
          <p:cNvPicPr>
            <a:picLocks noChangeAspect="1" noChangeArrowheads="1"/>
          </p:cNvPicPr>
          <p:nvPr/>
        </p:nvPicPr>
        <p:blipFill>
          <a:blip r:embed="rId6"/>
          <a:srcRect l="7178" r="49060"/>
          <a:stretch>
            <a:fillRect/>
          </a:stretch>
        </p:blipFill>
        <p:spPr bwMode="auto">
          <a:xfrm>
            <a:off x="441325" y="3124200"/>
            <a:ext cx="197326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717550" y="3700463"/>
            <a:ext cx="1227138" cy="1347787"/>
            <a:chOff x="768" y="2688"/>
            <a:chExt cx="672" cy="738"/>
          </a:xfrm>
        </p:grpSpPr>
        <p:sp>
          <p:nvSpPr>
            <p:cNvPr id="46126" name="Oval 7"/>
            <p:cNvSpPr>
              <a:spLocks noChangeArrowheads="1"/>
            </p:cNvSpPr>
            <p:nvPr/>
          </p:nvSpPr>
          <p:spPr bwMode="auto">
            <a:xfrm>
              <a:off x="912" y="268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7" name="Oval 8"/>
            <p:cNvSpPr>
              <a:spLocks noChangeArrowheads="1"/>
            </p:cNvSpPr>
            <p:nvPr/>
          </p:nvSpPr>
          <p:spPr bwMode="auto">
            <a:xfrm>
              <a:off x="1008" y="268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8" name="Oval 9"/>
            <p:cNvSpPr>
              <a:spLocks noChangeArrowheads="1"/>
            </p:cNvSpPr>
            <p:nvPr/>
          </p:nvSpPr>
          <p:spPr bwMode="auto">
            <a:xfrm>
              <a:off x="1104" y="268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9" name="Oval 10"/>
            <p:cNvSpPr>
              <a:spLocks noChangeArrowheads="1"/>
            </p:cNvSpPr>
            <p:nvPr/>
          </p:nvSpPr>
          <p:spPr bwMode="auto">
            <a:xfrm>
              <a:off x="1200" y="268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0" name="Oval 11"/>
            <p:cNvSpPr>
              <a:spLocks noChangeArrowheads="1"/>
            </p:cNvSpPr>
            <p:nvPr/>
          </p:nvSpPr>
          <p:spPr bwMode="auto">
            <a:xfrm>
              <a:off x="1296" y="268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1" name="Oval 12"/>
            <p:cNvSpPr>
              <a:spLocks noChangeArrowheads="1"/>
            </p:cNvSpPr>
            <p:nvPr/>
          </p:nvSpPr>
          <p:spPr bwMode="auto">
            <a:xfrm>
              <a:off x="1392" y="268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2" name="Oval 13"/>
            <p:cNvSpPr>
              <a:spLocks noChangeArrowheads="1"/>
            </p:cNvSpPr>
            <p:nvPr/>
          </p:nvSpPr>
          <p:spPr bwMode="auto">
            <a:xfrm>
              <a:off x="912" y="2784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3" name="Oval 14"/>
            <p:cNvSpPr>
              <a:spLocks noChangeArrowheads="1"/>
            </p:cNvSpPr>
            <p:nvPr/>
          </p:nvSpPr>
          <p:spPr bwMode="auto">
            <a:xfrm>
              <a:off x="1008" y="2784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4" name="Oval 15"/>
            <p:cNvSpPr>
              <a:spLocks noChangeArrowheads="1"/>
            </p:cNvSpPr>
            <p:nvPr/>
          </p:nvSpPr>
          <p:spPr bwMode="auto">
            <a:xfrm>
              <a:off x="1104" y="2784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5" name="Oval 16"/>
            <p:cNvSpPr>
              <a:spLocks noChangeArrowheads="1"/>
            </p:cNvSpPr>
            <p:nvPr/>
          </p:nvSpPr>
          <p:spPr bwMode="auto">
            <a:xfrm>
              <a:off x="1200" y="2784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6" name="Oval 17"/>
            <p:cNvSpPr>
              <a:spLocks noChangeArrowheads="1"/>
            </p:cNvSpPr>
            <p:nvPr/>
          </p:nvSpPr>
          <p:spPr bwMode="auto">
            <a:xfrm>
              <a:off x="1296" y="2784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7" name="Oval 18"/>
            <p:cNvSpPr>
              <a:spLocks noChangeArrowheads="1"/>
            </p:cNvSpPr>
            <p:nvPr/>
          </p:nvSpPr>
          <p:spPr bwMode="auto">
            <a:xfrm>
              <a:off x="1392" y="2784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8" name="Oval 19"/>
            <p:cNvSpPr>
              <a:spLocks noChangeArrowheads="1"/>
            </p:cNvSpPr>
            <p:nvPr/>
          </p:nvSpPr>
          <p:spPr bwMode="auto">
            <a:xfrm>
              <a:off x="912" y="2880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9" name="Oval 20"/>
            <p:cNvSpPr>
              <a:spLocks noChangeArrowheads="1"/>
            </p:cNvSpPr>
            <p:nvPr/>
          </p:nvSpPr>
          <p:spPr bwMode="auto">
            <a:xfrm>
              <a:off x="1008" y="2880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0" name="Oval 21"/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1" name="Oval 22"/>
            <p:cNvSpPr>
              <a:spLocks noChangeArrowheads="1"/>
            </p:cNvSpPr>
            <p:nvPr/>
          </p:nvSpPr>
          <p:spPr bwMode="auto">
            <a:xfrm>
              <a:off x="1200" y="2880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2" name="Oval 23"/>
            <p:cNvSpPr>
              <a:spLocks noChangeArrowheads="1"/>
            </p:cNvSpPr>
            <p:nvPr/>
          </p:nvSpPr>
          <p:spPr bwMode="auto">
            <a:xfrm>
              <a:off x="1296" y="2880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3" name="Oval 24"/>
            <p:cNvSpPr>
              <a:spLocks noChangeArrowheads="1"/>
            </p:cNvSpPr>
            <p:nvPr/>
          </p:nvSpPr>
          <p:spPr bwMode="auto">
            <a:xfrm>
              <a:off x="1392" y="2880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4" name="Oval 25"/>
            <p:cNvSpPr>
              <a:spLocks noChangeArrowheads="1"/>
            </p:cNvSpPr>
            <p:nvPr/>
          </p:nvSpPr>
          <p:spPr bwMode="auto">
            <a:xfrm>
              <a:off x="912" y="2976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5" name="Oval 26"/>
            <p:cNvSpPr>
              <a:spLocks noChangeArrowheads="1"/>
            </p:cNvSpPr>
            <p:nvPr/>
          </p:nvSpPr>
          <p:spPr bwMode="auto">
            <a:xfrm>
              <a:off x="1008" y="2976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6" name="Oval 27"/>
            <p:cNvSpPr>
              <a:spLocks noChangeArrowheads="1"/>
            </p:cNvSpPr>
            <p:nvPr/>
          </p:nvSpPr>
          <p:spPr bwMode="auto">
            <a:xfrm>
              <a:off x="1104" y="2976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7" name="Oval 28"/>
            <p:cNvSpPr>
              <a:spLocks noChangeArrowheads="1"/>
            </p:cNvSpPr>
            <p:nvPr/>
          </p:nvSpPr>
          <p:spPr bwMode="auto">
            <a:xfrm>
              <a:off x="1200" y="2976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8" name="Oval 29"/>
            <p:cNvSpPr>
              <a:spLocks noChangeArrowheads="1"/>
            </p:cNvSpPr>
            <p:nvPr/>
          </p:nvSpPr>
          <p:spPr bwMode="auto">
            <a:xfrm>
              <a:off x="1296" y="2976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9" name="Oval 30"/>
            <p:cNvSpPr>
              <a:spLocks noChangeArrowheads="1"/>
            </p:cNvSpPr>
            <p:nvPr/>
          </p:nvSpPr>
          <p:spPr bwMode="auto">
            <a:xfrm>
              <a:off x="1392" y="2976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0" name="Oval 31"/>
            <p:cNvSpPr>
              <a:spLocks noChangeArrowheads="1"/>
            </p:cNvSpPr>
            <p:nvPr/>
          </p:nvSpPr>
          <p:spPr bwMode="auto">
            <a:xfrm>
              <a:off x="912" y="307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1" name="Oval 32"/>
            <p:cNvSpPr>
              <a:spLocks noChangeArrowheads="1"/>
            </p:cNvSpPr>
            <p:nvPr/>
          </p:nvSpPr>
          <p:spPr bwMode="auto">
            <a:xfrm>
              <a:off x="1008" y="307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2" name="Oval 33"/>
            <p:cNvSpPr>
              <a:spLocks noChangeArrowheads="1"/>
            </p:cNvSpPr>
            <p:nvPr/>
          </p:nvSpPr>
          <p:spPr bwMode="auto">
            <a:xfrm>
              <a:off x="1104" y="307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3" name="Oval 34"/>
            <p:cNvSpPr>
              <a:spLocks noChangeArrowheads="1"/>
            </p:cNvSpPr>
            <p:nvPr/>
          </p:nvSpPr>
          <p:spPr bwMode="auto">
            <a:xfrm>
              <a:off x="1200" y="307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4" name="Oval 35"/>
            <p:cNvSpPr>
              <a:spLocks noChangeArrowheads="1"/>
            </p:cNvSpPr>
            <p:nvPr/>
          </p:nvSpPr>
          <p:spPr bwMode="auto">
            <a:xfrm>
              <a:off x="1296" y="307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5" name="Oval 36"/>
            <p:cNvSpPr>
              <a:spLocks noChangeArrowheads="1"/>
            </p:cNvSpPr>
            <p:nvPr/>
          </p:nvSpPr>
          <p:spPr bwMode="auto">
            <a:xfrm>
              <a:off x="1392" y="307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6" name="Oval 37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7" name="Oval 38"/>
            <p:cNvSpPr>
              <a:spLocks noChangeArrowheads="1"/>
            </p:cNvSpPr>
            <p:nvPr/>
          </p:nvSpPr>
          <p:spPr bwMode="auto">
            <a:xfrm>
              <a:off x="1008" y="316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8" name="Oval 39"/>
            <p:cNvSpPr>
              <a:spLocks noChangeArrowheads="1"/>
            </p:cNvSpPr>
            <p:nvPr/>
          </p:nvSpPr>
          <p:spPr bwMode="auto">
            <a:xfrm>
              <a:off x="1104" y="316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9" name="Oval 40"/>
            <p:cNvSpPr>
              <a:spLocks noChangeArrowheads="1"/>
            </p:cNvSpPr>
            <p:nvPr/>
          </p:nvSpPr>
          <p:spPr bwMode="auto">
            <a:xfrm>
              <a:off x="1200" y="316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0" name="Oval 41"/>
            <p:cNvSpPr>
              <a:spLocks noChangeArrowheads="1"/>
            </p:cNvSpPr>
            <p:nvPr/>
          </p:nvSpPr>
          <p:spPr bwMode="auto">
            <a:xfrm>
              <a:off x="1296" y="316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1" name="Oval 42"/>
            <p:cNvSpPr>
              <a:spLocks noChangeArrowheads="1"/>
            </p:cNvSpPr>
            <p:nvPr/>
          </p:nvSpPr>
          <p:spPr bwMode="auto">
            <a:xfrm>
              <a:off x="1392" y="316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2" name="Oval 43"/>
            <p:cNvSpPr>
              <a:spLocks noChangeArrowheads="1"/>
            </p:cNvSpPr>
            <p:nvPr/>
          </p:nvSpPr>
          <p:spPr bwMode="auto">
            <a:xfrm>
              <a:off x="864" y="3240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3" name="Oval 44"/>
            <p:cNvSpPr>
              <a:spLocks noChangeArrowheads="1"/>
            </p:cNvSpPr>
            <p:nvPr/>
          </p:nvSpPr>
          <p:spPr bwMode="auto">
            <a:xfrm>
              <a:off x="960" y="3240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4" name="Oval 45"/>
            <p:cNvSpPr>
              <a:spLocks noChangeArrowheads="1"/>
            </p:cNvSpPr>
            <p:nvPr/>
          </p:nvSpPr>
          <p:spPr bwMode="auto">
            <a:xfrm>
              <a:off x="1056" y="3240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5" name="Oval 46"/>
            <p:cNvSpPr>
              <a:spLocks noChangeArrowheads="1"/>
            </p:cNvSpPr>
            <p:nvPr/>
          </p:nvSpPr>
          <p:spPr bwMode="auto">
            <a:xfrm>
              <a:off x="1152" y="3240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6" name="Oval 47"/>
            <p:cNvSpPr>
              <a:spLocks noChangeArrowheads="1"/>
            </p:cNvSpPr>
            <p:nvPr/>
          </p:nvSpPr>
          <p:spPr bwMode="auto">
            <a:xfrm>
              <a:off x="1248" y="3240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7" name="Oval 48"/>
            <p:cNvSpPr>
              <a:spLocks noChangeArrowheads="1"/>
            </p:cNvSpPr>
            <p:nvPr/>
          </p:nvSpPr>
          <p:spPr bwMode="auto">
            <a:xfrm>
              <a:off x="1344" y="3240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Oval 49"/>
            <p:cNvSpPr>
              <a:spLocks noChangeArrowheads="1"/>
            </p:cNvSpPr>
            <p:nvPr/>
          </p:nvSpPr>
          <p:spPr bwMode="auto">
            <a:xfrm>
              <a:off x="816" y="331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9" name="Oval 50"/>
            <p:cNvSpPr>
              <a:spLocks noChangeArrowheads="1"/>
            </p:cNvSpPr>
            <p:nvPr/>
          </p:nvSpPr>
          <p:spPr bwMode="auto">
            <a:xfrm>
              <a:off x="912" y="331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Oval 51"/>
            <p:cNvSpPr>
              <a:spLocks noChangeArrowheads="1"/>
            </p:cNvSpPr>
            <p:nvPr/>
          </p:nvSpPr>
          <p:spPr bwMode="auto">
            <a:xfrm>
              <a:off x="1008" y="331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1" name="Oval 52"/>
            <p:cNvSpPr>
              <a:spLocks noChangeArrowheads="1"/>
            </p:cNvSpPr>
            <p:nvPr/>
          </p:nvSpPr>
          <p:spPr bwMode="auto">
            <a:xfrm>
              <a:off x="1104" y="331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Oval 53"/>
            <p:cNvSpPr>
              <a:spLocks noChangeArrowheads="1"/>
            </p:cNvSpPr>
            <p:nvPr/>
          </p:nvSpPr>
          <p:spPr bwMode="auto">
            <a:xfrm>
              <a:off x="1200" y="331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3" name="Oval 54"/>
            <p:cNvSpPr>
              <a:spLocks noChangeArrowheads="1"/>
            </p:cNvSpPr>
            <p:nvPr/>
          </p:nvSpPr>
          <p:spPr bwMode="auto">
            <a:xfrm>
              <a:off x="1296" y="331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Oval 55"/>
            <p:cNvSpPr>
              <a:spLocks noChangeArrowheads="1"/>
            </p:cNvSpPr>
            <p:nvPr/>
          </p:nvSpPr>
          <p:spPr bwMode="auto">
            <a:xfrm>
              <a:off x="768" y="337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5" name="Oval 56"/>
            <p:cNvSpPr>
              <a:spLocks noChangeArrowheads="1"/>
            </p:cNvSpPr>
            <p:nvPr/>
          </p:nvSpPr>
          <p:spPr bwMode="auto">
            <a:xfrm>
              <a:off x="864" y="337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Oval 57"/>
            <p:cNvSpPr>
              <a:spLocks noChangeArrowheads="1"/>
            </p:cNvSpPr>
            <p:nvPr/>
          </p:nvSpPr>
          <p:spPr bwMode="auto">
            <a:xfrm>
              <a:off x="960" y="337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7" name="Oval 58"/>
            <p:cNvSpPr>
              <a:spLocks noChangeArrowheads="1"/>
            </p:cNvSpPr>
            <p:nvPr/>
          </p:nvSpPr>
          <p:spPr bwMode="auto">
            <a:xfrm>
              <a:off x="1056" y="337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8" name="Oval 59"/>
            <p:cNvSpPr>
              <a:spLocks noChangeArrowheads="1"/>
            </p:cNvSpPr>
            <p:nvPr/>
          </p:nvSpPr>
          <p:spPr bwMode="auto">
            <a:xfrm>
              <a:off x="1152" y="337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9" name="Oval 60"/>
            <p:cNvSpPr>
              <a:spLocks noChangeArrowheads="1"/>
            </p:cNvSpPr>
            <p:nvPr/>
          </p:nvSpPr>
          <p:spPr bwMode="auto">
            <a:xfrm>
              <a:off x="1248" y="337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5150" name="Text Box 62"/>
          <p:cNvSpPr txBox="1">
            <a:spLocks noChangeArrowheads="1"/>
          </p:cNvSpPr>
          <p:nvPr/>
        </p:nvSpPr>
        <p:spPr bwMode="auto">
          <a:xfrm>
            <a:off x="219075" y="3144838"/>
            <a:ext cx="23923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Possible locations V</a:t>
            </a:r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908050" y="3671888"/>
            <a:ext cx="1073150" cy="1412875"/>
            <a:chOff x="882" y="2664"/>
            <a:chExt cx="588" cy="774"/>
          </a:xfrm>
        </p:grpSpPr>
        <p:sp>
          <p:nvSpPr>
            <p:cNvPr id="46115" name="Oval 64"/>
            <p:cNvSpPr>
              <a:spLocks noChangeArrowheads="1"/>
            </p:cNvSpPr>
            <p:nvPr/>
          </p:nvSpPr>
          <p:spPr bwMode="auto">
            <a:xfrm>
              <a:off x="882" y="2766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6" name="Oval 65"/>
            <p:cNvSpPr>
              <a:spLocks noChangeArrowheads="1"/>
            </p:cNvSpPr>
            <p:nvPr/>
          </p:nvSpPr>
          <p:spPr bwMode="auto">
            <a:xfrm>
              <a:off x="990" y="2766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7" name="Oval 66"/>
            <p:cNvSpPr>
              <a:spLocks noChangeArrowheads="1"/>
            </p:cNvSpPr>
            <p:nvPr/>
          </p:nvSpPr>
          <p:spPr bwMode="auto">
            <a:xfrm>
              <a:off x="1176" y="2664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8" name="Oval 67"/>
            <p:cNvSpPr>
              <a:spLocks noChangeArrowheads="1"/>
            </p:cNvSpPr>
            <p:nvPr/>
          </p:nvSpPr>
          <p:spPr bwMode="auto">
            <a:xfrm>
              <a:off x="1374" y="2670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9" name="Oval 68"/>
            <p:cNvSpPr>
              <a:spLocks noChangeArrowheads="1"/>
            </p:cNvSpPr>
            <p:nvPr/>
          </p:nvSpPr>
          <p:spPr bwMode="auto">
            <a:xfrm>
              <a:off x="888" y="2952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0" name="Oval 69"/>
            <p:cNvSpPr>
              <a:spLocks noChangeArrowheads="1"/>
            </p:cNvSpPr>
            <p:nvPr/>
          </p:nvSpPr>
          <p:spPr bwMode="auto">
            <a:xfrm>
              <a:off x="984" y="3054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1" name="Oval 70"/>
            <p:cNvSpPr>
              <a:spLocks noChangeArrowheads="1"/>
            </p:cNvSpPr>
            <p:nvPr/>
          </p:nvSpPr>
          <p:spPr bwMode="auto">
            <a:xfrm>
              <a:off x="1254" y="2934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2" name="Oval 71"/>
            <p:cNvSpPr>
              <a:spLocks noChangeArrowheads="1"/>
            </p:cNvSpPr>
            <p:nvPr/>
          </p:nvSpPr>
          <p:spPr bwMode="auto">
            <a:xfrm>
              <a:off x="1188" y="3132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3" name="Oval 72"/>
            <p:cNvSpPr>
              <a:spLocks noChangeArrowheads="1"/>
            </p:cNvSpPr>
            <p:nvPr/>
          </p:nvSpPr>
          <p:spPr bwMode="auto">
            <a:xfrm>
              <a:off x="936" y="3342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4" name="Oval 73"/>
            <p:cNvSpPr>
              <a:spLocks noChangeArrowheads="1"/>
            </p:cNvSpPr>
            <p:nvPr/>
          </p:nvSpPr>
          <p:spPr bwMode="auto">
            <a:xfrm>
              <a:off x="1038" y="3342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5" name="Oval 74"/>
            <p:cNvSpPr>
              <a:spLocks noChangeArrowheads="1"/>
            </p:cNvSpPr>
            <p:nvPr/>
          </p:nvSpPr>
          <p:spPr bwMode="auto">
            <a:xfrm>
              <a:off x="1134" y="3342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5172" name="Text Box 84"/>
          <p:cNvSpPr txBox="1">
            <a:spLocks noChangeArrowheads="1"/>
          </p:cNvSpPr>
          <p:nvPr/>
        </p:nvSpPr>
        <p:spPr bwMode="auto">
          <a:xfrm>
            <a:off x="4011613" y="3913188"/>
            <a:ext cx="4143375" cy="9842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6600"/>
                </a:solidFill>
              </a:rPr>
              <a:t>Theorem: Information gain</a:t>
            </a:r>
          </a:p>
          <a:p>
            <a:r>
              <a:rPr lang="en-US">
                <a:solidFill>
                  <a:srgbClr val="336600"/>
                </a:solidFill>
              </a:rPr>
              <a:t>is submodular!</a:t>
            </a:r>
            <a:r>
              <a:rPr lang="en-US" sz="2400" baseline="30000">
                <a:solidFill>
                  <a:srgbClr val="336600"/>
                </a:solidFill>
              </a:rPr>
              <a:t>*</a:t>
            </a:r>
            <a:r>
              <a:rPr lang="en-US">
                <a:solidFill>
                  <a:srgbClr val="336600"/>
                </a:solidFill>
                <a:sym typeface="Wingdings" charset="2"/>
              </a:rPr>
              <a:t>[UAI’05]</a:t>
            </a:r>
          </a:p>
        </p:txBody>
      </p:sp>
      <p:sp>
        <p:nvSpPr>
          <p:cNvPr id="985173" name="Text Box 85"/>
          <p:cNvSpPr txBox="1">
            <a:spLocks noChangeArrowheads="1"/>
          </p:cNvSpPr>
          <p:nvPr/>
        </p:nvSpPr>
        <p:spPr bwMode="auto">
          <a:xfrm>
            <a:off x="6048375" y="6248400"/>
            <a:ext cx="2654300" cy="369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336600"/>
                </a:solidFill>
              </a:rPr>
              <a:t>*See store for details</a:t>
            </a:r>
          </a:p>
        </p:txBody>
      </p:sp>
      <p:graphicFrame>
        <p:nvGraphicFramePr>
          <p:cNvPr id="985202" name="Group 114"/>
          <p:cNvGraphicFramePr>
            <a:graphicFrameLocks noGrp="1"/>
          </p:cNvGraphicFramePr>
          <p:nvPr/>
        </p:nvGraphicFramePr>
        <p:xfrm>
          <a:off x="4114800" y="4375150"/>
          <a:ext cx="4114800" cy="1371600"/>
        </p:xfrm>
        <a:graphic>
          <a:graphicData uri="http://schemas.openxmlformats.org/drawingml/2006/table">
            <a:tbl>
              <a:tblPr/>
              <a:tblGrid>
                <a:gridCol w="1066800"/>
                <a:gridCol w="1371600"/>
                <a:gridCol w="1676400"/>
              </a:tblGrid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Before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-112" charset="0"/>
                        </a:rPr>
                        <a:t>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-112" charset="0"/>
                        </a:rPr>
                        <a:t>$16,000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-112" charset="0"/>
                          <a:sym typeface="Wingdings" pitchFamily="-112" charset="2"/>
                        </a:rPr>
                        <a:t>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After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-112" charset="0"/>
                        </a:rPr>
                        <a:t>79%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-112" charset="0"/>
                        </a:rPr>
                        <a:t>$100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-112" charset="0"/>
                          <a:sym typeface="Wingdings" pitchFamily="-112" charset="2"/>
                        </a:rPr>
                        <a:t>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5200" name="Text Box 112"/>
          <p:cNvSpPr txBox="1">
            <a:spLocks noChangeArrowheads="1"/>
          </p:cNvSpPr>
          <p:nvPr/>
        </p:nvSpPr>
        <p:spPr bwMode="auto">
          <a:xfrm>
            <a:off x="3581400" y="3622675"/>
            <a:ext cx="49530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Placed sensors, did a user study:</a:t>
            </a:r>
          </a:p>
        </p:txBody>
      </p:sp>
      <p:sp>
        <p:nvSpPr>
          <p:cNvPr id="985203" name="Text Box 115"/>
          <p:cNvSpPr txBox="1">
            <a:spLocks noChangeArrowheads="1"/>
          </p:cNvSpPr>
          <p:nvPr/>
        </p:nvSpPr>
        <p:spPr bwMode="auto">
          <a:xfrm>
            <a:off x="2957513" y="6019800"/>
            <a:ext cx="6110287" cy="5238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rgbClr val="006600"/>
                </a:solidFill>
              </a:rPr>
              <a:t>Similar accuracy at &lt;1% of cost!</a:t>
            </a:r>
          </a:p>
        </p:txBody>
      </p:sp>
      <p:sp>
        <p:nvSpPr>
          <p:cNvPr id="985211" name="Rectangle 123"/>
          <p:cNvSpPr>
            <a:spLocks noChangeArrowheads="1"/>
          </p:cNvSpPr>
          <p:nvPr/>
        </p:nvSpPr>
        <p:spPr bwMode="auto">
          <a:xfrm>
            <a:off x="5181600" y="5260975"/>
            <a:ext cx="1339850" cy="42862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5213" name="Rectangle 125"/>
          <p:cNvSpPr>
            <a:spLocks noChangeArrowheads="1"/>
          </p:cNvSpPr>
          <p:nvPr/>
        </p:nvSpPr>
        <p:spPr bwMode="auto">
          <a:xfrm>
            <a:off x="6553200" y="5257800"/>
            <a:ext cx="1654175" cy="44132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5214" name="Line 126"/>
          <p:cNvSpPr>
            <a:spLocks noChangeShapeType="1"/>
          </p:cNvSpPr>
          <p:nvPr/>
        </p:nvSpPr>
        <p:spPr bwMode="auto">
          <a:xfrm flipH="1">
            <a:off x="2514600" y="3913188"/>
            <a:ext cx="990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806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8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85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85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150" grpId="0"/>
      <p:bldP spid="985150" grpId="1"/>
      <p:bldP spid="985172" grpId="0" animBg="1"/>
      <p:bldP spid="985172" grpId="1" animBg="1"/>
      <p:bldP spid="985173" grpId="0"/>
      <p:bldP spid="985173" grpId="1"/>
      <p:bldP spid="985200" grpId="0"/>
      <p:bldP spid="985203" grpId="0" animBg="1"/>
      <p:bldP spid="985211" grpId="0" animBg="1"/>
      <p:bldP spid="985211" grpId="1" animBg="1"/>
      <p:bldP spid="985213" grpId="0" animBg="1"/>
      <p:bldP spid="985213" grpId="1" animBg="1"/>
      <p:bldP spid="9852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charset="-128"/>
                <a:cs typeface="ＭＳ Ｐゴシック" charset="-128"/>
              </a:rPr>
              <a:t>Battle of the Water Sensor Networks Competition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9067800" cy="5715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Real metropolitan area network (12,527 nodes)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Water flow simulator provided by EPA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3.6 million contamination events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Multiple objectives: Detection time, affected population, …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Place sensors that detect well “on average”</a:t>
            </a:r>
          </a:p>
          <a:p>
            <a:pPr eaLnBrk="1" hangingPunct="1">
              <a:buFont typeface="Wingdings" charset="2"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8132" name="Picture 4" descr="waternet-fi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79" t="8333" r="10976" b="11856"/>
          <a:stretch>
            <a:fillRect/>
          </a:stretch>
        </p:blipFill>
        <p:spPr bwMode="auto">
          <a:xfrm>
            <a:off x="2405063" y="4038600"/>
            <a:ext cx="36147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1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BWSN Competition results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13 participants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Performance measured in 30 different criteria</a:t>
            </a: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430213" y="2895600"/>
            <a:ext cx="8228012" cy="2590800"/>
            <a:chOff x="271" y="1920"/>
            <a:chExt cx="5183" cy="1632"/>
          </a:xfrm>
        </p:grpSpPr>
        <p:grpSp>
          <p:nvGrpSpPr>
            <p:cNvPr id="50241" name="Group 5"/>
            <p:cNvGrpSpPr>
              <a:grpSpLocks/>
            </p:cNvGrpSpPr>
            <p:nvPr/>
          </p:nvGrpSpPr>
          <p:grpSpPr bwMode="auto">
            <a:xfrm>
              <a:off x="1093" y="1934"/>
              <a:ext cx="4361" cy="1359"/>
              <a:chOff x="1093" y="1934"/>
              <a:chExt cx="4361" cy="1359"/>
            </a:xfrm>
          </p:grpSpPr>
          <p:sp>
            <p:nvSpPr>
              <p:cNvPr id="50244" name="Rectangle 6"/>
              <p:cNvSpPr>
                <a:spLocks noChangeArrowheads="1"/>
              </p:cNvSpPr>
              <p:nvPr/>
            </p:nvSpPr>
            <p:spPr bwMode="auto">
              <a:xfrm>
                <a:off x="1093" y="2015"/>
                <a:ext cx="4051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5" name="Line 7"/>
              <p:cNvSpPr>
                <a:spLocks noChangeShapeType="1"/>
              </p:cNvSpPr>
              <p:nvPr/>
            </p:nvSpPr>
            <p:spPr bwMode="auto">
              <a:xfrm>
                <a:off x="1093" y="3035"/>
                <a:ext cx="40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6" name="Line 8"/>
              <p:cNvSpPr>
                <a:spLocks noChangeShapeType="1"/>
              </p:cNvSpPr>
              <p:nvPr/>
            </p:nvSpPr>
            <p:spPr bwMode="auto">
              <a:xfrm>
                <a:off x="1093" y="2830"/>
                <a:ext cx="40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7" name="Line 9"/>
              <p:cNvSpPr>
                <a:spLocks noChangeShapeType="1"/>
              </p:cNvSpPr>
              <p:nvPr/>
            </p:nvSpPr>
            <p:spPr bwMode="auto">
              <a:xfrm>
                <a:off x="1093" y="2629"/>
                <a:ext cx="40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8" name="Line 10"/>
              <p:cNvSpPr>
                <a:spLocks noChangeShapeType="1"/>
              </p:cNvSpPr>
              <p:nvPr/>
            </p:nvSpPr>
            <p:spPr bwMode="auto">
              <a:xfrm>
                <a:off x="1093" y="2424"/>
                <a:ext cx="40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9" name="Line 11"/>
              <p:cNvSpPr>
                <a:spLocks noChangeShapeType="1"/>
              </p:cNvSpPr>
              <p:nvPr/>
            </p:nvSpPr>
            <p:spPr bwMode="auto">
              <a:xfrm>
                <a:off x="1093" y="2219"/>
                <a:ext cx="40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0" name="Line 12"/>
              <p:cNvSpPr>
                <a:spLocks noChangeShapeType="1"/>
              </p:cNvSpPr>
              <p:nvPr/>
            </p:nvSpPr>
            <p:spPr bwMode="auto">
              <a:xfrm>
                <a:off x="1093" y="2015"/>
                <a:ext cx="40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1" name="Rectangle 13"/>
              <p:cNvSpPr>
                <a:spLocks noChangeArrowheads="1"/>
              </p:cNvSpPr>
              <p:nvPr/>
            </p:nvSpPr>
            <p:spPr bwMode="auto">
              <a:xfrm>
                <a:off x="1093" y="2015"/>
                <a:ext cx="4051" cy="1224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2" name="Line 14"/>
              <p:cNvSpPr>
                <a:spLocks noChangeShapeType="1"/>
              </p:cNvSpPr>
              <p:nvPr/>
            </p:nvSpPr>
            <p:spPr bwMode="auto">
              <a:xfrm>
                <a:off x="5144" y="2015"/>
                <a:ext cx="0" cy="12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3" name="Line 15"/>
              <p:cNvSpPr>
                <a:spLocks noChangeShapeType="1"/>
              </p:cNvSpPr>
              <p:nvPr/>
            </p:nvSpPr>
            <p:spPr bwMode="auto">
              <a:xfrm>
                <a:off x="5144" y="3239"/>
                <a:ext cx="4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4" name="Line 16"/>
              <p:cNvSpPr>
                <a:spLocks noChangeShapeType="1"/>
              </p:cNvSpPr>
              <p:nvPr/>
            </p:nvSpPr>
            <p:spPr bwMode="auto">
              <a:xfrm>
                <a:off x="5144" y="3035"/>
                <a:ext cx="4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5" name="Line 17"/>
              <p:cNvSpPr>
                <a:spLocks noChangeShapeType="1"/>
              </p:cNvSpPr>
              <p:nvPr/>
            </p:nvSpPr>
            <p:spPr bwMode="auto">
              <a:xfrm>
                <a:off x="5144" y="2830"/>
                <a:ext cx="4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6" name="Line 18"/>
              <p:cNvSpPr>
                <a:spLocks noChangeShapeType="1"/>
              </p:cNvSpPr>
              <p:nvPr/>
            </p:nvSpPr>
            <p:spPr bwMode="auto">
              <a:xfrm>
                <a:off x="5144" y="2629"/>
                <a:ext cx="4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7" name="Line 19"/>
              <p:cNvSpPr>
                <a:spLocks noChangeShapeType="1"/>
              </p:cNvSpPr>
              <p:nvPr/>
            </p:nvSpPr>
            <p:spPr bwMode="auto">
              <a:xfrm>
                <a:off x="5144" y="2424"/>
                <a:ext cx="4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8" name="Line 20"/>
              <p:cNvSpPr>
                <a:spLocks noChangeShapeType="1"/>
              </p:cNvSpPr>
              <p:nvPr/>
            </p:nvSpPr>
            <p:spPr bwMode="auto">
              <a:xfrm>
                <a:off x="5144" y="2219"/>
                <a:ext cx="4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9" name="Line 21"/>
              <p:cNvSpPr>
                <a:spLocks noChangeShapeType="1"/>
              </p:cNvSpPr>
              <p:nvPr/>
            </p:nvSpPr>
            <p:spPr bwMode="auto">
              <a:xfrm>
                <a:off x="5144" y="2015"/>
                <a:ext cx="4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0" name="Line 22"/>
              <p:cNvSpPr>
                <a:spLocks noChangeShapeType="1"/>
              </p:cNvSpPr>
              <p:nvPr/>
            </p:nvSpPr>
            <p:spPr bwMode="auto">
              <a:xfrm>
                <a:off x="1093" y="3239"/>
                <a:ext cx="40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1" name="Line 23"/>
              <p:cNvSpPr>
                <a:spLocks noChangeShapeType="1"/>
              </p:cNvSpPr>
              <p:nvPr/>
            </p:nvSpPr>
            <p:spPr bwMode="auto">
              <a:xfrm flipV="1">
                <a:off x="5144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2" name="Line 24"/>
              <p:cNvSpPr>
                <a:spLocks noChangeShapeType="1"/>
              </p:cNvSpPr>
              <p:nvPr/>
            </p:nvSpPr>
            <p:spPr bwMode="auto">
              <a:xfrm flipV="1">
                <a:off x="4831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3" name="Line 25"/>
              <p:cNvSpPr>
                <a:spLocks noChangeShapeType="1"/>
              </p:cNvSpPr>
              <p:nvPr/>
            </p:nvSpPr>
            <p:spPr bwMode="auto">
              <a:xfrm flipV="1">
                <a:off x="4522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4" name="Line 26"/>
              <p:cNvSpPr>
                <a:spLocks noChangeShapeType="1"/>
              </p:cNvSpPr>
              <p:nvPr/>
            </p:nvSpPr>
            <p:spPr bwMode="auto">
              <a:xfrm flipV="1">
                <a:off x="4208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5" name="Line 27"/>
              <p:cNvSpPr>
                <a:spLocks noChangeShapeType="1"/>
              </p:cNvSpPr>
              <p:nvPr/>
            </p:nvSpPr>
            <p:spPr bwMode="auto">
              <a:xfrm flipV="1">
                <a:off x="3899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6" name="Line 28"/>
              <p:cNvSpPr>
                <a:spLocks noChangeShapeType="1"/>
              </p:cNvSpPr>
              <p:nvPr/>
            </p:nvSpPr>
            <p:spPr bwMode="auto">
              <a:xfrm flipV="1">
                <a:off x="3585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7" name="Line 29"/>
              <p:cNvSpPr>
                <a:spLocks noChangeShapeType="1"/>
              </p:cNvSpPr>
              <p:nvPr/>
            </p:nvSpPr>
            <p:spPr bwMode="auto">
              <a:xfrm flipV="1">
                <a:off x="3276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8" name="Line 30"/>
              <p:cNvSpPr>
                <a:spLocks noChangeShapeType="1"/>
              </p:cNvSpPr>
              <p:nvPr/>
            </p:nvSpPr>
            <p:spPr bwMode="auto">
              <a:xfrm flipV="1">
                <a:off x="2962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9" name="Line 31"/>
              <p:cNvSpPr>
                <a:spLocks noChangeShapeType="1"/>
              </p:cNvSpPr>
              <p:nvPr/>
            </p:nvSpPr>
            <p:spPr bwMode="auto">
              <a:xfrm flipV="1">
                <a:off x="2653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70" name="Line 32"/>
              <p:cNvSpPr>
                <a:spLocks noChangeShapeType="1"/>
              </p:cNvSpPr>
              <p:nvPr/>
            </p:nvSpPr>
            <p:spPr bwMode="auto">
              <a:xfrm flipV="1">
                <a:off x="2339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71" name="Line 33"/>
              <p:cNvSpPr>
                <a:spLocks noChangeShapeType="1"/>
              </p:cNvSpPr>
              <p:nvPr/>
            </p:nvSpPr>
            <p:spPr bwMode="auto">
              <a:xfrm flipV="1">
                <a:off x="2030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72" name="Line 34"/>
              <p:cNvSpPr>
                <a:spLocks noChangeShapeType="1"/>
              </p:cNvSpPr>
              <p:nvPr/>
            </p:nvSpPr>
            <p:spPr bwMode="auto">
              <a:xfrm flipV="1">
                <a:off x="1716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73" name="Line 35"/>
              <p:cNvSpPr>
                <a:spLocks noChangeShapeType="1"/>
              </p:cNvSpPr>
              <p:nvPr/>
            </p:nvSpPr>
            <p:spPr bwMode="auto">
              <a:xfrm flipV="1">
                <a:off x="1407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74" name="Line 36"/>
              <p:cNvSpPr>
                <a:spLocks noChangeShapeType="1"/>
              </p:cNvSpPr>
              <p:nvPr/>
            </p:nvSpPr>
            <p:spPr bwMode="auto">
              <a:xfrm flipV="1">
                <a:off x="1093" y="3239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75" name="Rectangle 37"/>
              <p:cNvSpPr>
                <a:spLocks noChangeArrowheads="1"/>
              </p:cNvSpPr>
              <p:nvPr/>
            </p:nvSpPr>
            <p:spPr bwMode="auto">
              <a:xfrm>
                <a:off x="5321" y="3159"/>
                <a:ext cx="6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50276" name="Rectangle 38"/>
              <p:cNvSpPr>
                <a:spLocks noChangeArrowheads="1"/>
              </p:cNvSpPr>
              <p:nvPr/>
            </p:nvSpPr>
            <p:spPr bwMode="auto">
              <a:xfrm>
                <a:off x="5321" y="2954"/>
                <a:ext cx="6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solidFill>
                      <a:srgbClr val="000000"/>
                    </a:solidFill>
                  </a:rPr>
                  <a:t>5</a:t>
                </a:r>
                <a:endParaRPr lang="en-US"/>
              </a:p>
            </p:txBody>
          </p:sp>
          <p:sp>
            <p:nvSpPr>
              <p:cNvPr id="50277" name="Rectangle 39"/>
              <p:cNvSpPr>
                <a:spLocks noChangeArrowheads="1"/>
              </p:cNvSpPr>
              <p:nvPr/>
            </p:nvSpPr>
            <p:spPr bwMode="auto">
              <a:xfrm>
                <a:off x="5332" y="2750"/>
                <a:ext cx="12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50278" name="Rectangle 40"/>
              <p:cNvSpPr>
                <a:spLocks noChangeArrowheads="1"/>
              </p:cNvSpPr>
              <p:nvPr/>
            </p:nvSpPr>
            <p:spPr bwMode="auto">
              <a:xfrm>
                <a:off x="5332" y="2549"/>
                <a:ext cx="12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solidFill>
                      <a:srgbClr val="000000"/>
                    </a:solidFill>
                  </a:rPr>
                  <a:t>15</a:t>
                </a:r>
                <a:endParaRPr lang="en-US"/>
              </a:p>
            </p:txBody>
          </p:sp>
          <p:sp>
            <p:nvSpPr>
              <p:cNvPr id="50279" name="Rectangle 41"/>
              <p:cNvSpPr>
                <a:spLocks noChangeArrowheads="1"/>
              </p:cNvSpPr>
              <p:nvPr/>
            </p:nvSpPr>
            <p:spPr bwMode="auto">
              <a:xfrm>
                <a:off x="5332" y="2344"/>
                <a:ext cx="12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solidFill>
                      <a:srgbClr val="000000"/>
                    </a:solidFill>
                  </a:rPr>
                  <a:t>20</a:t>
                </a:r>
                <a:endParaRPr lang="en-US"/>
              </a:p>
            </p:txBody>
          </p:sp>
          <p:sp>
            <p:nvSpPr>
              <p:cNvPr id="50280" name="Rectangle 42"/>
              <p:cNvSpPr>
                <a:spLocks noChangeArrowheads="1"/>
              </p:cNvSpPr>
              <p:nvPr/>
            </p:nvSpPr>
            <p:spPr bwMode="auto">
              <a:xfrm>
                <a:off x="5332" y="2139"/>
                <a:ext cx="12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solidFill>
                      <a:srgbClr val="000000"/>
                    </a:solidFill>
                  </a:rPr>
                  <a:t>25</a:t>
                </a:r>
                <a:endParaRPr lang="en-US"/>
              </a:p>
            </p:txBody>
          </p:sp>
          <p:sp>
            <p:nvSpPr>
              <p:cNvPr id="50281" name="Rectangle 43"/>
              <p:cNvSpPr>
                <a:spLocks noChangeArrowheads="1"/>
              </p:cNvSpPr>
              <p:nvPr/>
            </p:nvSpPr>
            <p:spPr bwMode="auto">
              <a:xfrm>
                <a:off x="5332" y="1934"/>
                <a:ext cx="12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solidFill>
                      <a:srgbClr val="000000"/>
                    </a:solidFill>
                  </a:rPr>
                  <a:t>30</a:t>
                </a:r>
                <a:endParaRPr lang="en-US"/>
              </a:p>
            </p:txBody>
          </p:sp>
        </p:grpSp>
        <p:sp>
          <p:nvSpPr>
            <p:cNvPr id="50242" name="Line 44"/>
            <p:cNvSpPr>
              <a:spLocks noChangeShapeType="1"/>
            </p:cNvSpPr>
            <p:nvPr/>
          </p:nvSpPr>
          <p:spPr bwMode="auto">
            <a:xfrm flipV="1">
              <a:off x="816" y="1920"/>
              <a:ext cx="0" cy="1632"/>
            </a:xfrm>
            <a:prstGeom prst="line">
              <a:avLst/>
            </a:prstGeom>
            <a:noFill/>
            <a:ln w="63500">
              <a:solidFill>
                <a:srgbClr val="3366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Text Box 45"/>
            <p:cNvSpPr txBox="1">
              <a:spLocks noChangeArrowheads="1"/>
            </p:cNvSpPr>
            <p:nvPr/>
          </p:nvSpPr>
          <p:spPr bwMode="auto">
            <a:xfrm rot="-5400000">
              <a:off x="-68" y="2556"/>
              <a:ext cx="1101" cy="42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Total Score</a:t>
              </a:r>
              <a:br>
                <a:rPr lang="en-US">
                  <a:solidFill>
                    <a:srgbClr val="336600"/>
                  </a:solidFill>
                </a:rPr>
              </a:br>
              <a:r>
                <a:rPr lang="en-US" sz="1800">
                  <a:solidFill>
                    <a:srgbClr val="336600"/>
                  </a:solidFill>
                </a:rPr>
                <a:t>Higher is better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269163" y="3306763"/>
            <a:ext cx="750887" cy="3074987"/>
            <a:chOff x="4579" y="2179"/>
            <a:chExt cx="473" cy="1937"/>
          </a:xfrm>
        </p:grpSpPr>
        <p:sp>
          <p:nvSpPr>
            <p:cNvPr id="50239" name="Rectangle 47"/>
            <p:cNvSpPr>
              <a:spLocks noChangeArrowheads="1"/>
            </p:cNvSpPr>
            <p:nvPr/>
          </p:nvSpPr>
          <p:spPr bwMode="auto">
            <a:xfrm>
              <a:off x="4923" y="2179"/>
              <a:ext cx="129" cy="1060"/>
            </a:xfrm>
            <a:prstGeom prst="rect">
              <a:avLst/>
            </a:prstGeom>
            <a:solidFill>
              <a:srgbClr val="00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0" name="Rectangle 48"/>
            <p:cNvSpPr>
              <a:spLocks noChangeArrowheads="1"/>
            </p:cNvSpPr>
            <p:nvPr/>
          </p:nvSpPr>
          <p:spPr bwMode="auto">
            <a:xfrm rot="-2760000">
              <a:off x="4218" y="3601"/>
              <a:ext cx="8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>
                  <a:solidFill>
                    <a:srgbClr val="000000"/>
                  </a:solidFill>
                </a:rPr>
                <a:t>Our approach</a:t>
              </a:r>
              <a:endParaRPr lang="en-US" sz="1600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964363" y="3632200"/>
            <a:ext cx="558800" cy="2274888"/>
            <a:chOff x="4387" y="2384"/>
            <a:chExt cx="352" cy="1433"/>
          </a:xfrm>
        </p:grpSpPr>
        <p:sp>
          <p:nvSpPr>
            <p:cNvPr id="50237" name="Rectangle 50"/>
            <p:cNvSpPr>
              <a:spLocks noChangeArrowheads="1"/>
            </p:cNvSpPr>
            <p:nvPr/>
          </p:nvSpPr>
          <p:spPr bwMode="auto">
            <a:xfrm>
              <a:off x="4614" y="2384"/>
              <a:ext cx="125" cy="855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8" name="Rectangle 51"/>
            <p:cNvSpPr>
              <a:spLocks noChangeArrowheads="1"/>
            </p:cNvSpPr>
            <p:nvPr/>
          </p:nvSpPr>
          <p:spPr bwMode="auto">
            <a:xfrm rot="-2760000">
              <a:off x="4180" y="3485"/>
              <a:ext cx="53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300">
                  <a:solidFill>
                    <a:srgbClr val="000000"/>
                  </a:solidFill>
                </a:rPr>
                <a:t>Berry et. al.</a:t>
              </a:r>
              <a:endParaRPr lang="en-US"/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6450013" y="3695700"/>
            <a:ext cx="581025" cy="2247900"/>
            <a:chOff x="4063" y="2424"/>
            <a:chExt cx="366" cy="1416"/>
          </a:xfrm>
        </p:grpSpPr>
        <p:sp>
          <p:nvSpPr>
            <p:cNvPr id="50235" name="Rectangle 53"/>
            <p:cNvSpPr>
              <a:spLocks noChangeArrowheads="1"/>
            </p:cNvSpPr>
            <p:nvPr/>
          </p:nvSpPr>
          <p:spPr bwMode="auto">
            <a:xfrm>
              <a:off x="4301" y="2424"/>
              <a:ext cx="128" cy="815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6" name="Rectangle 54"/>
            <p:cNvSpPr>
              <a:spLocks noChangeArrowheads="1"/>
            </p:cNvSpPr>
            <p:nvPr/>
          </p:nvSpPr>
          <p:spPr bwMode="auto">
            <a:xfrm rot="-2760000">
              <a:off x="3842" y="3494"/>
              <a:ext cx="56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300">
                  <a:solidFill>
                    <a:srgbClr val="000000"/>
                  </a:solidFill>
                </a:rPr>
                <a:t>Dorini et. al.</a:t>
              </a:r>
              <a:endParaRPr 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5956300" y="3759200"/>
            <a:ext cx="577850" cy="2203450"/>
            <a:chOff x="3752" y="2464"/>
            <a:chExt cx="364" cy="1388"/>
          </a:xfrm>
        </p:grpSpPr>
        <p:sp>
          <p:nvSpPr>
            <p:cNvPr id="50233" name="Rectangle 56"/>
            <p:cNvSpPr>
              <a:spLocks noChangeArrowheads="1"/>
            </p:cNvSpPr>
            <p:nvPr/>
          </p:nvSpPr>
          <p:spPr bwMode="auto">
            <a:xfrm>
              <a:off x="3991" y="2464"/>
              <a:ext cx="125" cy="775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4" name="Rectangle 57"/>
            <p:cNvSpPr>
              <a:spLocks noChangeArrowheads="1"/>
            </p:cNvSpPr>
            <p:nvPr/>
          </p:nvSpPr>
          <p:spPr bwMode="auto">
            <a:xfrm rot="-2760000">
              <a:off x="3523" y="3498"/>
              <a:ext cx="58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300">
                  <a:solidFill>
                    <a:srgbClr val="000000"/>
                  </a:solidFill>
                </a:rPr>
                <a:t>Wu &amp; Walski</a:t>
              </a:r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80025" y="4084638"/>
            <a:ext cx="762000" cy="2322512"/>
            <a:chOff x="3326" y="2669"/>
            <a:chExt cx="480" cy="1463"/>
          </a:xfrm>
        </p:grpSpPr>
        <p:sp>
          <p:nvSpPr>
            <p:cNvPr id="50231" name="Rectangle 59"/>
            <p:cNvSpPr>
              <a:spLocks noChangeArrowheads="1"/>
            </p:cNvSpPr>
            <p:nvPr/>
          </p:nvSpPr>
          <p:spPr bwMode="auto">
            <a:xfrm>
              <a:off x="3678" y="2669"/>
              <a:ext cx="128" cy="570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2" name="Rectangle 60"/>
            <p:cNvSpPr>
              <a:spLocks noChangeArrowheads="1"/>
            </p:cNvSpPr>
            <p:nvPr/>
          </p:nvSpPr>
          <p:spPr bwMode="auto">
            <a:xfrm rot="-2760000">
              <a:off x="2939" y="3619"/>
              <a:ext cx="90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300">
                  <a:solidFill>
                    <a:srgbClr val="000000"/>
                  </a:solidFill>
                </a:rPr>
                <a:t>Ostfeld &amp; Salomons</a:t>
              </a:r>
              <a:endParaRPr lang="en-US"/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4878388" y="4213225"/>
            <a:ext cx="666750" cy="1936750"/>
            <a:chOff x="3073" y="2750"/>
            <a:chExt cx="420" cy="1220"/>
          </a:xfrm>
        </p:grpSpPr>
        <p:sp>
          <p:nvSpPr>
            <p:cNvPr id="50229" name="Rectangle 62"/>
            <p:cNvSpPr>
              <a:spLocks noChangeArrowheads="1"/>
            </p:cNvSpPr>
            <p:nvPr/>
          </p:nvSpPr>
          <p:spPr bwMode="auto">
            <a:xfrm>
              <a:off x="3368" y="2750"/>
              <a:ext cx="125" cy="489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0" name="Rectangle 63"/>
            <p:cNvSpPr>
              <a:spLocks noChangeArrowheads="1"/>
            </p:cNvSpPr>
            <p:nvPr/>
          </p:nvSpPr>
          <p:spPr bwMode="auto">
            <a:xfrm rot="-2760000">
              <a:off x="2781" y="3552"/>
              <a:ext cx="71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300">
                  <a:solidFill>
                    <a:srgbClr val="000000"/>
                  </a:solidFill>
                </a:rPr>
                <a:t>Propato &amp; Piller</a:t>
              </a:r>
              <a:endParaRPr lang="en-US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4244975" y="4276725"/>
            <a:ext cx="808038" cy="2214563"/>
            <a:chOff x="2674" y="2790"/>
            <a:chExt cx="509" cy="1395"/>
          </a:xfrm>
        </p:grpSpPr>
        <p:sp>
          <p:nvSpPr>
            <p:cNvPr id="50227" name="Rectangle 65"/>
            <p:cNvSpPr>
              <a:spLocks noChangeArrowheads="1"/>
            </p:cNvSpPr>
            <p:nvPr/>
          </p:nvSpPr>
          <p:spPr bwMode="auto">
            <a:xfrm>
              <a:off x="3055" y="2790"/>
              <a:ext cx="128" cy="449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Rectangle 66"/>
            <p:cNvSpPr>
              <a:spLocks noChangeArrowheads="1"/>
            </p:cNvSpPr>
            <p:nvPr/>
          </p:nvSpPr>
          <p:spPr bwMode="auto">
            <a:xfrm rot="-2760000">
              <a:off x="2259" y="3645"/>
              <a:ext cx="9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300">
                  <a:solidFill>
                    <a:srgbClr val="000000"/>
                  </a:solidFill>
                </a:rPr>
                <a:t>Eliades &amp; Polycarpou</a:t>
              </a:r>
              <a:endParaRPr lang="en-US"/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3959225" y="4537075"/>
            <a:ext cx="596900" cy="1446213"/>
            <a:chOff x="2494" y="2954"/>
            <a:chExt cx="376" cy="911"/>
          </a:xfrm>
        </p:grpSpPr>
        <p:sp>
          <p:nvSpPr>
            <p:cNvPr id="50225" name="Rectangle 68"/>
            <p:cNvSpPr>
              <a:spLocks noChangeArrowheads="1"/>
            </p:cNvSpPr>
            <p:nvPr/>
          </p:nvSpPr>
          <p:spPr bwMode="auto">
            <a:xfrm>
              <a:off x="2745" y="2954"/>
              <a:ext cx="125" cy="285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Rectangle 69"/>
            <p:cNvSpPr>
              <a:spLocks noChangeArrowheads="1"/>
            </p:cNvSpPr>
            <p:nvPr/>
          </p:nvSpPr>
          <p:spPr bwMode="auto">
            <a:xfrm rot="-2760000">
              <a:off x="2259" y="3505"/>
              <a:ext cx="5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300">
                  <a:solidFill>
                    <a:srgbClr val="000000"/>
                  </a:solidFill>
                </a:rPr>
                <a:t>Huang et. al.</a:t>
              </a:r>
              <a:endParaRPr lang="en-US"/>
            </a:p>
          </p:txBody>
        </p:sp>
      </p:grp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3503613" y="4729163"/>
            <a:ext cx="560387" cy="1171575"/>
            <a:chOff x="2207" y="3075"/>
            <a:chExt cx="353" cy="738"/>
          </a:xfrm>
        </p:grpSpPr>
        <p:sp>
          <p:nvSpPr>
            <p:cNvPr id="50223" name="Rectangle 71"/>
            <p:cNvSpPr>
              <a:spLocks noChangeArrowheads="1"/>
            </p:cNvSpPr>
            <p:nvPr/>
          </p:nvSpPr>
          <p:spPr bwMode="auto">
            <a:xfrm>
              <a:off x="2432" y="3075"/>
              <a:ext cx="128" cy="164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4" name="Rectangle 72"/>
            <p:cNvSpPr>
              <a:spLocks noChangeArrowheads="1"/>
            </p:cNvSpPr>
            <p:nvPr/>
          </p:nvSpPr>
          <p:spPr bwMode="auto">
            <a:xfrm rot="-2760000">
              <a:off x="2001" y="3482"/>
              <a:ext cx="53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300">
                  <a:solidFill>
                    <a:srgbClr val="000000"/>
                  </a:solidFill>
                </a:rPr>
                <a:t>Guan et. al.</a:t>
              </a:r>
              <a:endParaRPr lang="en-US"/>
            </a:p>
          </p:txBody>
        </p:sp>
      </p:grp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2811463" y="4799013"/>
            <a:ext cx="755650" cy="1555750"/>
            <a:chOff x="1771" y="3119"/>
            <a:chExt cx="476" cy="980"/>
          </a:xfrm>
        </p:grpSpPr>
        <p:sp>
          <p:nvSpPr>
            <p:cNvPr id="50221" name="Rectangle 74"/>
            <p:cNvSpPr>
              <a:spLocks noChangeArrowheads="1"/>
            </p:cNvSpPr>
            <p:nvPr/>
          </p:nvSpPr>
          <p:spPr bwMode="auto">
            <a:xfrm>
              <a:off x="2122" y="3119"/>
              <a:ext cx="125" cy="120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Rectangle 75"/>
            <p:cNvSpPr>
              <a:spLocks noChangeArrowheads="1"/>
            </p:cNvSpPr>
            <p:nvPr/>
          </p:nvSpPr>
          <p:spPr bwMode="auto">
            <a:xfrm rot="-2760000">
              <a:off x="1406" y="3608"/>
              <a:ext cx="8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300">
                  <a:solidFill>
                    <a:srgbClr val="000000"/>
                  </a:solidFill>
                </a:rPr>
                <a:t>Ghimire &amp; Barkdoll</a:t>
              </a:r>
              <a:endParaRPr lang="en-US"/>
            </a:p>
          </p:txBody>
        </p: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2528888" y="4862513"/>
            <a:ext cx="546100" cy="984250"/>
            <a:chOff x="1593" y="3159"/>
            <a:chExt cx="344" cy="620"/>
          </a:xfrm>
        </p:grpSpPr>
        <p:sp>
          <p:nvSpPr>
            <p:cNvPr id="50219" name="Rectangle 77"/>
            <p:cNvSpPr>
              <a:spLocks noChangeArrowheads="1"/>
            </p:cNvSpPr>
            <p:nvPr/>
          </p:nvSpPr>
          <p:spPr bwMode="auto">
            <a:xfrm>
              <a:off x="1809" y="3159"/>
              <a:ext cx="128" cy="80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0" name="Rectangle 78"/>
            <p:cNvSpPr>
              <a:spLocks noChangeArrowheads="1"/>
            </p:cNvSpPr>
            <p:nvPr/>
          </p:nvSpPr>
          <p:spPr bwMode="auto">
            <a:xfrm rot="-2760000">
              <a:off x="1409" y="3469"/>
              <a:ext cx="49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300">
                  <a:solidFill>
                    <a:srgbClr val="000000"/>
                  </a:solidFill>
                </a:rPr>
                <a:t>Trachtman</a:t>
              </a:r>
              <a:endParaRPr lang="en-US"/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2184400" y="4862513"/>
            <a:ext cx="393700" cy="623887"/>
            <a:chOff x="1376" y="3159"/>
            <a:chExt cx="248" cy="393"/>
          </a:xfrm>
        </p:grpSpPr>
        <p:sp>
          <p:nvSpPr>
            <p:cNvPr id="50217" name="Rectangle 80"/>
            <p:cNvSpPr>
              <a:spLocks noChangeArrowheads="1"/>
            </p:cNvSpPr>
            <p:nvPr/>
          </p:nvSpPr>
          <p:spPr bwMode="auto">
            <a:xfrm>
              <a:off x="1499" y="3159"/>
              <a:ext cx="125" cy="80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8" name="Rectangle 81"/>
            <p:cNvSpPr>
              <a:spLocks noChangeArrowheads="1"/>
            </p:cNvSpPr>
            <p:nvPr/>
          </p:nvSpPr>
          <p:spPr bwMode="auto">
            <a:xfrm rot="-2760000">
              <a:off x="1324" y="3374"/>
              <a:ext cx="2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300">
                  <a:solidFill>
                    <a:srgbClr val="000000"/>
                  </a:solidFill>
                </a:rPr>
                <a:t>Gueli</a:t>
              </a:r>
              <a:endParaRPr lang="en-US"/>
            </a:p>
          </p:txBody>
        </p:sp>
      </p:grpSp>
      <p:grpSp>
        <p:nvGrpSpPr>
          <p:cNvPr id="16" name="Group 82"/>
          <p:cNvGrpSpPr>
            <a:grpSpLocks/>
          </p:cNvGrpSpPr>
          <p:nvPr/>
        </p:nvGrpSpPr>
        <p:grpSpPr bwMode="auto">
          <a:xfrm>
            <a:off x="1431925" y="4926013"/>
            <a:ext cx="654050" cy="1179512"/>
            <a:chOff x="902" y="3199"/>
            <a:chExt cx="412" cy="743"/>
          </a:xfrm>
        </p:grpSpPr>
        <p:sp>
          <p:nvSpPr>
            <p:cNvPr id="50215" name="Rectangle 83"/>
            <p:cNvSpPr>
              <a:spLocks noChangeArrowheads="1"/>
            </p:cNvSpPr>
            <p:nvPr/>
          </p:nvSpPr>
          <p:spPr bwMode="auto">
            <a:xfrm>
              <a:off x="1186" y="3199"/>
              <a:ext cx="128" cy="40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6" name="Rectangle 84"/>
            <p:cNvSpPr>
              <a:spLocks noChangeArrowheads="1"/>
            </p:cNvSpPr>
            <p:nvPr/>
          </p:nvSpPr>
          <p:spPr bwMode="auto">
            <a:xfrm rot="-2760000">
              <a:off x="625" y="3540"/>
              <a:ext cx="67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300">
                  <a:solidFill>
                    <a:srgbClr val="000000"/>
                  </a:solidFill>
                </a:rPr>
                <a:t>Preis &amp; Ostfeld</a:t>
              </a:r>
              <a:endParaRPr lang="en-US"/>
            </a:p>
          </p:txBody>
        </p:sp>
      </p:grpSp>
      <p:grpSp>
        <p:nvGrpSpPr>
          <p:cNvPr id="17" name="Group 106"/>
          <p:cNvGrpSpPr>
            <a:grpSpLocks/>
          </p:cNvGrpSpPr>
          <p:nvPr/>
        </p:nvGrpSpPr>
        <p:grpSpPr bwMode="auto">
          <a:xfrm>
            <a:off x="5268913" y="3200400"/>
            <a:ext cx="2305050" cy="992188"/>
            <a:chOff x="3319" y="2112"/>
            <a:chExt cx="1452" cy="625"/>
          </a:xfrm>
        </p:grpSpPr>
        <p:sp>
          <p:nvSpPr>
            <p:cNvPr id="50213" name="Text Box 87"/>
            <p:cNvSpPr txBox="1">
              <a:spLocks noChangeArrowheads="1"/>
            </p:cNvSpPr>
            <p:nvPr/>
          </p:nvSpPr>
          <p:spPr bwMode="auto">
            <a:xfrm>
              <a:off x="3319" y="244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E</a:t>
              </a:r>
            </a:p>
          </p:txBody>
        </p:sp>
        <p:sp>
          <p:nvSpPr>
            <p:cNvPr id="50214" name="Text Box 91"/>
            <p:cNvSpPr txBox="1">
              <a:spLocks noChangeArrowheads="1"/>
            </p:cNvSpPr>
            <p:nvPr/>
          </p:nvSpPr>
          <p:spPr bwMode="auto">
            <a:xfrm>
              <a:off x="4561" y="2112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E</a:t>
              </a:r>
            </a:p>
          </p:txBody>
        </p:sp>
      </p:grpSp>
      <p:grpSp>
        <p:nvGrpSpPr>
          <p:cNvPr id="18" name="Group 105"/>
          <p:cNvGrpSpPr>
            <a:grpSpLocks/>
          </p:cNvGrpSpPr>
          <p:nvPr/>
        </p:nvGrpSpPr>
        <p:grpSpPr bwMode="auto">
          <a:xfrm>
            <a:off x="2768600" y="4387850"/>
            <a:ext cx="896938" cy="495300"/>
            <a:chOff x="1744" y="2860"/>
            <a:chExt cx="565" cy="312"/>
          </a:xfrm>
        </p:grpSpPr>
        <p:sp>
          <p:nvSpPr>
            <p:cNvPr id="50211" name="Text Box 88"/>
            <p:cNvSpPr txBox="1">
              <a:spLocks noChangeArrowheads="1"/>
            </p:cNvSpPr>
            <p:nvPr/>
          </p:nvSpPr>
          <p:spPr bwMode="auto">
            <a:xfrm>
              <a:off x="1744" y="2884"/>
              <a:ext cx="23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FF8000"/>
                  </a:solidFill>
                </a:rPr>
                <a:t>D</a:t>
              </a:r>
            </a:p>
          </p:txBody>
        </p:sp>
        <p:sp>
          <p:nvSpPr>
            <p:cNvPr id="50212" name="Text Box 92"/>
            <p:cNvSpPr txBox="1">
              <a:spLocks noChangeArrowheads="1"/>
            </p:cNvSpPr>
            <p:nvPr/>
          </p:nvSpPr>
          <p:spPr bwMode="auto">
            <a:xfrm>
              <a:off x="2075" y="2860"/>
              <a:ext cx="23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FF8000"/>
                  </a:solidFill>
                </a:rPr>
                <a:t>D</a:t>
              </a:r>
            </a:p>
          </p:txBody>
        </p:sp>
      </p:grpSp>
      <p:grpSp>
        <p:nvGrpSpPr>
          <p:cNvPr id="19" name="Group 103"/>
          <p:cNvGrpSpPr>
            <a:grpSpLocks/>
          </p:cNvGrpSpPr>
          <p:nvPr/>
        </p:nvGrpSpPr>
        <p:grpSpPr bwMode="auto">
          <a:xfrm>
            <a:off x="1768475" y="3325813"/>
            <a:ext cx="4846638" cy="1614487"/>
            <a:chOff x="1114" y="2191"/>
            <a:chExt cx="3053" cy="1017"/>
          </a:xfrm>
        </p:grpSpPr>
        <p:sp>
          <p:nvSpPr>
            <p:cNvPr id="50206" name="Text Box 85"/>
            <p:cNvSpPr txBox="1">
              <a:spLocks noChangeArrowheads="1"/>
            </p:cNvSpPr>
            <p:nvPr/>
          </p:nvSpPr>
          <p:spPr bwMode="auto">
            <a:xfrm>
              <a:off x="1114" y="2920"/>
              <a:ext cx="23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</a:rPr>
                <a:t>G</a:t>
              </a:r>
            </a:p>
          </p:txBody>
        </p:sp>
        <p:sp>
          <p:nvSpPr>
            <p:cNvPr id="50207" name="Text Box 86"/>
            <p:cNvSpPr txBox="1">
              <a:spLocks noChangeArrowheads="1"/>
            </p:cNvSpPr>
            <p:nvPr/>
          </p:nvSpPr>
          <p:spPr bwMode="auto">
            <a:xfrm>
              <a:off x="3610" y="2383"/>
              <a:ext cx="23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</a:rPr>
                <a:t>G</a:t>
              </a:r>
            </a:p>
          </p:txBody>
        </p:sp>
        <p:sp>
          <p:nvSpPr>
            <p:cNvPr id="50208" name="Text Box 89"/>
            <p:cNvSpPr txBox="1">
              <a:spLocks noChangeArrowheads="1"/>
            </p:cNvSpPr>
            <p:nvPr/>
          </p:nvSpPr>
          <p:spPr bwMode="auto">
            <a:xfrm>
              <a:off x="3930" y="2191"/>
              <a:ext cx="23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</a:rPr>
                <a:t>G</a:t>
              </a:r>
            </a:p>
          </p:txBody>
        </p:sp>
        <p:sp>
          <p:nvSpPr>
            <p:cNvPr id="50209" name="Text Box 93"/>
            <p:cNvSpPr txBox="1">
              <a:spLocks noChangeArrowheads="1"/>
            </p:cNvSpPr>
            <p:nvPr/>
          </p:nvSpPr>
          <p:spPr bwMode="auto">
            <a:xfrm>
              <a:off x="2382" y="2815"/>
              <a:ext cx="23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</a:rPr>
                <a:t>G</a:t>
              </a:r>
            </a:p>
          </p:txBody>
        </p:sp>
        <p:sp>
          <p:nvSpPr>
            <p:cNvPr id="50210" name="Text Box 95"/>
            <p:cNvSpPr txBox="1">
              <a:spLocks noChangeArrowheads="1"/>
            </p:cNvSpPr>
            <p:nvPr/>
          </p:nvSpPr>
          <p:spPr bwMode="auto">
            <a:xfrm>
              <a:off x="2682" y="2671"/>
              <a:ext cx="23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</a:rPr>
                <a:t>G</a:t>
              </a:r>
            </a:p>
          </p:txBody>
        </p:sp>
      </p:grpSp>
      <p:grpSp>
        <p:nvGrpSpPr>
          <p:cNvPr id="20" name="Group 104"/>
          <p:cNvGrpSpPr>
            <a:grpSpLocks/>
          </p:cNvGrpSpPr>
          <p:nvPr/>
        </p:nvGrpSpPr>
        <p:grpSpPr bwMode="auto">
          <a:xfrm>
            <a:off x="2276475" y="3292475"/>
            <a:ext cx="4832350" cy="1557338"/>
            <a:chOff x="1434" y="2170"/>
            <a:chExt cx="3044" cy="981"/>
          </a:xfrm>
        </p:grpSpPr>
        <p:sp>
          <p:nvSpPr>
            <p:cNvPr id="50203" name="Text Box 94"/>
            <p:cNvSpPr txBox="1">
              <a:spLocks noChangeArrowheads="1"/>
            </p:cNvSpPr>
            <p:nvPr/>
          </p:nvSpPr>
          <p:spPr bwMode="auto">
            <a:xfrm>
              <a:off x="1434" y="2863"/>
              <a:ext cx="23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folHlink"/>
                  </a:solidFill>
                </a:rPr>
                <a:t>H</a:t>
              </a:r>
            </a:p>
          </p:txBody>
        </p:sp>
        <p:sp>
          <p:nvSpPr>
            <p:cNvPr id="50204" name="Text Box 96"/>
            <p:cNvSpPr txBox="1">
              <a:spLocks noChangeArrowheads="1"/>
            </p:cNvSpPr>
            <p:nvPr/>
          </p:nvSpPr>
          <p:spPr bwMode="auto">
            <a:xfrm>
              <a:off x="2998" y="2536"/>
              <a:ext cx="23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folHlink"/>
                  </a:solidFill>
                </a:rPr>
                <a:t>H</a:t>
              </a:r>
            </a:p>
          </p:txBody>
        </p:sp>
        <p:sp>
          <p:nvSpPr>
            <p:cNvPr id="50205" name="Text Box 97"/>
            <p:cNvSpPr txBox="1">
              <a:spLocks noChangeArrowheads="1"/>
            </p:cNvSpPr>
            <p:nvPr/>
          </p:nvSpPr>
          <p:spPr bwMode="auto">
            <a:xfrm>
              <a:off x="4242" y="2170"/>
              <a:ext cx="23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folHlink"/>
                  </a:solidFill>
                </a:rPr>
                <a:t>H</a:t>
              </a:r>
            </a:p>
          </p:txBody>
        </p:sp>
      </p:grpSp>
      <p:sp>
        <p:nvSpPr>
          <p:cNvPr id="942178" name="Text Box 98"/>
          <p:cNvSpPr txBox="1">
            <a:spLocks noChangeArrowheads="1"/>
          </p:cNvSpPr>
          <p:nvPr/>
        </p:nvSpPr>
        <p:spPr bwMode="auto">
          <a:xfrm>
            <a:off x="1057275" y="1957388"/>
            <a:ext cx="3179763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8000"/>
                </a:solidFill>
              </a:rPr>
              <a:t>G: Genetic algorithm</a:t>
            </a:r>
          </a:p>
        </p:txBody>
      </p:sp>
      <p:sp>
        <p:nvSpPr>
          <p:cNvPr id="942179" name="Text Box 99"/>
          <p:cNvSpPr txBox="1">
            <a:spLocks noChangeArrowheads="1"/>
          </p:cNvSpPr>
          <p:nvPr/>
        </p:nvSpPr>
        <p:spPr bwMode="auto">
          <a:xfrm>
            <a:off x="1068388" y="2405063"/>
            <a:ext cx="2751137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folHlink"/>
                </a:solidFill>
              </a:rPr>
              <a:t>H: Other heuristic</a:t>
            </a:r>
          </a:p>
        </p:txBody>
      </p:sp>
      <p:sp>
        <p:nvSpPr>
          <p:cNvPr id="942180" name="Text Box 100"/>
          <p:cNvSpPr txBox="1">
            <a:spLocks noChangeArrowheads="1"/>
          </p:cNvSpPr>
          <p:nvPr/>
        </p:nvSpPr>
        <p:spPr bwMode="auto">
          <a:xfrm>
            <a:off x="4548188" y="1966913"/>
            <a:ext cx="3367087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FF8000"/>
                </a:solidFill>
              </a:rPr>
              <a:t>D: Domain knowledge</a:t>
            </a:r>
          </a:p>
        </p:txBody>
      </p:sp>
      <p:sp>
        <p:nvSpPr>
          <p:cNvPr id="942181" name="Text Box 101"/>
          <p:cNvSpPr txBox="1">
            <a:spLocks noChangeArrowheads="1"/>
          </p:cNvSpPr>
          <p:nvPr/>
        </p:nvSpPr>
        <p:spPr bwMode="auto">
          <a:xfrm>
            <a:off x="4557713" y="2400300"/>
            <a:ext cx="36957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E: “Exact” method (MIP)</a:t>
            </a:r>
          </a:p>
        </p:txBody>
      </p:sp>
      <p:sp>
        <p:nvSpPr>
          <p:cNvPr id="942187" name="Text Box 107"/>
          <p:cNvSpPr txBox="1">
            <a:spLocks noChangeArrowheads="1"/>
          </p:cNvSpPr>
          <p:nvPr/>
        </p:nvSpPr>
        <p:spPr bwMode="auto">
          <a:xfrm>
            <a:off x="871538" y="5707063"/>
            <a:ext cx="7967662" cy="954087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6600"/>
                </a:solidFill>
              </a:rPr>
              <a:t>24% better performance than runner-up! </a:t>
            </a:r>
            <a:r>
              <a:rPr lang="en-US" sz="2800">
                <a:solidFill>
                  <a:srgbClr val="006600"/>
                </a:solidFill>
                <a:sym typeface="Wingdings" charset="2"/>
              </a:rPr>
              <a:t></a:t>
            </a:r>
            <a:endParaRPr lang="en-US" sz="2800">
              <a:solidFill>
                <a:srgbClr val="0066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9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4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8" grpId="0"/>
      <p:bldP spid="942179" grpId="0"/>
      <p:bldP spid="942180" grpId="0"/>
      <p:bldP spid="942181" grpId="0"/>
      <p:bldP spid="9421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ChangeArrowheads="1"/>
          </p:cNvSpPr>
          <p:nvPr/>
        </p:nvSpPr>
        <p:spPr bwMode="auto">
          <a:xfrm>
            <a:off x="76200" y="1066800"/>
            <a:ext cx="9420225" cy="13477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 b="0">
                <a:latin typeface="Calibri" charset="0"/>
              </a:rPr>
              <a:t>Simulated all                                          on 2 weeks / 40 processors</a:t>
            </a:r>
          </a:p>
          <a:p>
            <a:pPr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 b="0">
                <a:latin typeface="Calibri" charset="0"/>
              </a:rPr>
              <a:t>152 GB data on disk</a:t>
            </a:r>
          </a:p>
          <a:p>
            <a:pPr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 b="0">
                <a:latin typeface="Calibri" charset="0"/>
                <a:sym typeface="Wingdings" charset="2"/>
              </a:rPr>
              <a:t> </a:t>
            </a:r>
            <a:r>
              <a:rPr lang="en-US" sz="2400" b="0">
                <a:solidFill>
                  <a:srgbClr val="006600"/>
                </a:solidFill>
                <a:latin typeface="Calibri" charset="0"/>
                <a:sym typeface="Wingdings" charset="2"/>
              </a:rPr>
              <a:t>Very accurate sensing quality </a:t>
            </a:r>
            <a:endParaRPr lang="en-US" sz="2400" b="0">
              <a:solidFill>
                <a:srgbClr val="006600"/>
              </a:solidFill>
              <a:latin typeface="Calibri" charset="0"/>
            </a:endParaRPr>
          </a:p>
        </p:txBody>
      </p:sp>
      <p:sp>
        <p:nvSpPr>
          <p:cNvPr id="1028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562225" y="666750"/>
            <a:ext cx="7724775" cy="12954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16 GB in main memory (compressed)</a:t>
            </a:r>
          </a:p>
        </p:txBody>
      </p:sp>
      <p:sp>
        <p:nvSpPr>
          <p:cNvPr id="1028099" name="Text Box 3"/>
          <p:cNvSpPr txBox="1">
            <a:spLocks noChangeArrowheads="1"/>
          </p:cNvSpPr>
          <p:nvPr/>
        </p:nvSpPr>
        <p:spPr bwMode="auto">
          <a:xfrm>
            <a:off x="5410200" y="5075238"/>
            <a:ext cx="3665538" cy="1249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>
                <a:solidFill>
                  <a:srgbClr val="336600"/>
                </a:solidFill>
                <a:latin typeface="Calibri" charset="0"/>
              </a:rPr>
              <a:t>Using “lazy evaluations”:</a:t>
            </a:r>
            <a:br>
              <a:rPr lang="en-US" sz="2400" b="0">
                <a:solidFill>
                  <a:srgbClr val="336600"/>
                </a:solidFill>
                <a:latin typeface="Calibri" charset="0"/>
              </a:rPr>
            </a:br>
            <a:r>
              <a:rPr lang="en-US" sz="2400" b="0">
                <a:solidFill>
                  <a:srgbClr val="336600"/>
                </a:solidFill>
                <a:latin typeface="Calibri" charset="0"/>
              </a:rPr>
              <a:t>1 hour/20 sensors</a:t>
            </a:r>
            <a:endParaRPr lang="en-US" sz="2400" b="0">
              <a:solidFill>
                <a:srgbClr val="336600"/>
              </a:solidFill>
              <a:latin typeface="Calibri" charset="0"/>
              <a:sym typeface="Wingdings" charset="2"/>
            </a:endParaRPr>
          </a:p>
          <a:p>
            <a:pPr algn="l"/>
            <a:r>
              <a:rPr lang="en-US" sz="2800">
                <a:solidFill>
                  <a:srgbClr val="336600"/>
                </a:solidFill>
                <a:latin typeface="Calibri" charset="0"/>
                <a:sym typeface="Wingdings" charset="2"/>
              </a:rPr>
              <a:t>Done after 2 days! </a:t>
            </a:r>
            <a:r>
              <a:rPr lang="en-US" sz="2800">
                <a:solidFill>
                  <a:srgbClr val="336600"/>
                </a:solidFill>
                <a:sym typeface="Wingdings" charset="2"/>
              </a:rPr>
              <a:t></a:t>
            </a:r>
          </a:p>
        </p:txBody>
      </p:sp>
      <p:sp>
        <p:nvSpPr>
          <p:cNvPr id="1028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5880100"/>
            <a:ext cx="7924800" cy="609600"/>
          </a:xfr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Advantage through theory and engineering!</a:t>
            </a:r>
          </a:p>
        </p:txBody>
      </p:sp>
      <p:sp>
        <p:nvSpPr>
          <p:cNvPr id="1028102" name="Text Box 6"/>
          <p:cNvSpPr txBox="1">
            <a:spLocks noChangeArrowheads="1"/>
          </p:cNvSpPr>
          <p:nvPr/>
        </p:nvSpPr>
        <p:spPr bwMode="auto">
          <a:xfrm rot="-5400000">
            <a:off x="-565150" y="3617913"/>
            <a:ext cx="2197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/>
              <a:t>Lower is better</a:t>
            </a:r>
          </a:p>
        </p:txBody>
      </p:sp>
      <p:sp>
        <p:nvSpPr>
          <p:cNvPr id="1028103" name="Line 7"/>
          <p:cNvSpPr>
            <a:spLocks noChangeShapeType="1"/>
          </p:cNvSpPr>
          <p:nvPr/>
        </p:nvSpPr>
        <p:spPr bwMode="auto">
          <a:xfrm>
            <a:off x="762000" y="2686050"/>
            <a:ext cx="0" cy="2514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04" name="Text Box 8"/>
          <p:cNvSpPr txBox="1">
            <a:spLocks noChangeArrowheads="1"/>
          </p:cNvSpPr>
          <p:nvPr/>
        </p:nvSpPr>
        <p:spPr bwMode="auto">
          <a:xfrm>
            <a:off x="5734050" y="2457450"/>
            <a:ext cx="3105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>
                <a:solidFill>
                  <a:schemeClr val="hlink"/>
                </a:solidFill>
                <a:latin typeface="Calibri" charset="0"/>
              </a:rPr>
              <a:t>30 hours/20 sensors</a:t>
            </a:r>
            <a:endParaRPr lang="en-US" sz="2400" b="0">
              <a:solidFill>
                <a:schemeClr val="hlink"/>
              </a:solidFill>
              <a:latin typeface="Calibri" charset="0"/>
              <a:sym typeface="Wingdings" charset="2"/>
            </a:endParaRPr>
          </a:p>
        </p:txBody>
      </p:sp>
      <p:sp>
        <p:nvSpPr>
          <p:cNvPr id="1028105" name="Text Box 9"/>
          <p:cNvSpPr txBox="1">
            <a:spLocks noChangeArrowheads="1"/>
          </p:cNvSpPr>
          <p:nvPr/>
        </p:nvSpPr>
        <p:spPr bwMode="auto">
          <a:xfrm>
            <a:off x="5962650" y="2863850"/>
            <a:ext cx="310515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chemeClr val="hlink"/>
                </a:solidFill>
                <a:latin typeface="Calibri" charset="0"/>
              </a:rPr>
              <a:t>6 weeks for all</a:t>
            </a:r>
            <a:br>
              <a:rPr lang="en-US" sz="2800">
                <a:solidFill>
                  <a:schemeClr val="hlink"/>
                </a:solidFill>
                <a:latin typeface="Calibri" charset="0"/>
              </a:rPr>
            </a:br>
            <a:r>
              <a:rPr lang="en-US" sz="2800">
                <a:solidFill>
                  <a:schemeClr val="hlink"/>
                </a:solidFill>
                <a:latin typeface="Calibri" charset="0"/>
              </a:rPr>
              <a:t>30 settings </a:t>
            </a:r>
            <a:r>
              <a:rPr lang="en-US" sz="2800">
                <a:solidFill>
                  <a:schemeClr val="hlink"/>
                </a:solidFill>
                <a:sym typeface="Wingdings" charset="2"/>
              </a:rPr>
              <a:t>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1752600" y="1066800"/>
            <a:ext cx="3505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>
                <a:latin typeface="Calibri" charset="0"/>
              </a:rPr>
              <a:t>3.6M contaminations</a:t>
            </a:r>
          </a:p>
        </p:txBody>
      </p:sp>
      <p:sp>
        <p:nvSpPr>
          <p:cNvPr id="1028107" name="Rectangle 11"/>
          <p:cNvSpPr>
            <a:spLocks noChangeArrowheads="1"/>
          </p:cNvSpPr>
          <p:nvPr/>
        </p:nvSpPr>
        <p:spPr bwMode="auto">
          <a:xfrm>
            <a:off x="4883150" y="1943100"/>
            <a:ext cx="43370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 b="0">
                <a:solidFill>
                  <a:schemeClr val="hlink"/>
                </a:solidFill>
                <a:latin typeface="Calibri" charset="0"/>
                <a:sym typeface="Wingdings" charset="2"/>
              </a:rPr>
              <a:t>Very slow evaluation of F(A) 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77900" y="2655888"/>
            <a:ext cx="4335463" cy="3211512"/>
            <a:chOff x="712" y="1607"/>
            <a:chExt cx="2731" cy="2023"/>
          </a:xfrm>
        </p:grpSpPr>
        <p:sp>
          <p:nvSpPr>
            <p:cNvPr id="52284" name="Rectangle 13"/>
            <p:cNvSpPr>
              <a:spLocks noChangeArrowheads="1"/>
            </p:cNvSpPr>
            <p:nvPr/>
          </p:nvSpPr>
          <p:spPr bwMode="auto">
            <a:xfrm>
              <a:off x="1189" y="1649"/>
              <a:ext cx="2131" cy="162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5" name="Line 14"/>
            <p:cNvSpPr>
              <a:spLocks noChangeShapeType="1"/>
            </p:cNvSpPr>
            <p:nvPr/>
          </p:nvSpPr>
          <p:spPr bwMode="auto">
            <a:xfrm>
              <a:off x="1189" y="1649"/>
              <a:ext cx="21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6" name="Freeform 15"/>
            <p:cNvSpPr>
              <a:spLocks/>
            </p:cNvSpPr>
            <p:nvPr/>
          </p:nvSpPr>
          <p:spPr bwMode="auto">
            <a:xfrm>
              <a:off x="1189" y="1649"/>
              <a:ext cx="2131" cy="1627"/>
            </a:xfrm>
            <a:custGeom>
              <a:avLst/>
              <a:gdLst>
                <a:gd name="T0" fmla="*/ 0 w 411"/>
                <a:gd name="T1" fmla="*/ 31485735 h 314"/>
                <a:gd name="T2" fmla="*/ 41402795 w 411"/>
                <a:gd name="T3" fmla="*/ 31485735 h 314"/>
                <a:gd name="T4" fmla="*/ 41402795 w 411"/>
                <a:gd name="T5" fmla="*/ 0 h 314"/>
                <a:gd name="T6" fmla="*/ 0 60000 65536"/>
                <a:gd name="T7" fmla="*/ 0 60000 65536"/>
                <a:gd name="T8" fmla="*/ 0 60000 65536"/>
                <a:gd name="T9" fmla="*/ 0 w 411"/>
                <a:gd name="T10" fmla="*/ 0 h 314"/>
                <a:gd name="T11" fmla="*/ 411 w 411"/>
                <a:gd name="T12" fmla="*/ 314 h 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1" h="314">
                  <a:moveTo>
                    <a:pt x="0" y="314"/>
                  </a:moveTo>
                  <a:lnTo>
                    <a:pt x="411" y="314"/>
                  </a:lnTo>
                  <a:lnTo>
                    <a:pt x="4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Line 16"/>
            <p:cNvSpPr>
              <a:spLocks noChangeShapeType="1"/>
            </p:cNvSpPr>
            <p:nvPr/>
          </p:nvSpPr>
          <p:spPr bwMode="auto">
            <a:xfrm flipV="1">
              <a:off x="1189" y="1649"/>
              <a:ext cx="0" cy="16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8" name="Line 17"/>
            <p:cNvSpPr>
              <a:spLocks noChangeShapeType="1"/>
            </p:cNvSpPr>
            <p:nvPr/>
          </p:nvSpPr>
          <p:spPr bwMode="auto">
            <a:xfrm>
              <a:off x="1189" y="3276"/>
              <a:ext cx="21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9" name="Line 18"/>
            <p:cNvSpPr>
              <a:spLocks noChangeShapeType="1"/>
            </p:cNvSpPr>
            <p:nvPr/>
          </p:nvSpPr>
          <p:spPr bwMode="auto">
            <a:xfrm flipV="1">
              <a:off x="1189" y="1649"/>
              <a:ext cx="0" cy="16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0" name="Line 19"/>
            <p:cNvSpPr>
              <a:spLocks noChangeShapeType="1"/>
            </p:cNvSpPr>
            <p:nvPr/>
          </p:nvSpPr>
          <p:spPr bwMode="auto">
            <a:xfrm flipV="1">
              <a:off x="1298" y="3219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1" name="Line 20"/>
            <p:cNvSpPr>
              <a:spLocks noChangeShapeType="1"/>
            </p:cNvSpPr>
            <p:nvPr/>
          </p:nvSpPr>
          <p:spPr bwMode="auto">
            <a:xfrm>
              <a:off x="1298" y="1649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2" name="Rectangle 21"/>
            <p:cNvSpPr>
              <a:spLocks noChangeArrowheads="1"/>
            </p:cNvSpPr>
            <p:nvPr/>
          </p:nvSpPr>
          <p:spPr bwMode="auto">
            <a:xfrm>
              <a:off x="1289" y="3292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1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293" name="Line 22"/>
            <p:cNvSpPr>
              <a:spLocks noChangeShapeType="1"/>
            </p:cNvSpPr>
            <p:nvPr/>
          </p:nvSpPr>
          <p:spPr bwMode="auto">
            <a:xfrm flipV="1">
              <a:off x="1526" y="3219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4" name="Line 23"/>
            <p:cNvSpPr>
              <a:spLocks noChangeShapeType="1"/>
            </p:cNvSpPr>
            <p:nvPr/>
          </p:nvSpPr>
          <p:spPr bwMode="auto">
            <a:xfrm>
              <a:off x="1526" y="1649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Rectangle 24"/>
            <p:cNvSpPr>
              <a:spLocks noChangeArrowheads="1"/>
            </p:cNvSpPr>
            <p:nvPr/>
          </p:nvSpPr>
          <p:spPr bwMode="auto">
            <a:xfrm>
              <a:off x="1517" y="3292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2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296" name="Line 25"/>
            <p:cNvSpPr>
              <a:spLocks noChangeShapeType="1"/>
            </p:cNvSpPr>
            <p:nvPr/>
          </p:nvSpPr>
          <p:spPr bwMode="auto">
            <a:xfrm flipV="1">
              <a:off x="1749" y="3219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26"/>
            <p:cNvSpPr>
              <a:spLocks noChangeShapeType="1"/>
            </p:cNvSpPr>
            <p:nvPr/>
          </p:nvSpPr>
          <p:spPr bwMode="auto">
            <a:xfrm>
              <a:off x="1749" y="1649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Rectangle 27"/>
            <p:cNvSpPr>
              <a:spLocks noChangeArrowheads="1"/>
            </p:cNvSpPr>
            <p:nvPr/>
          </p:nvSpPr>
          <p:spPr bwMode="auto">
            <a:xfrm>
              <a:off x="1740" y="3292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3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299" name="Line 28"/>
            <p:cNvSpPr>
              <a:spLocks noChangeShapeType="1"/>
            </p:cNvSpPr>
            <p:nvPr/>
          </p:nvSpPr>
          <p:spPr bwMode="auto">
            <a:xfrm flipV="1">
              <a:off x="1972" y="3219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Line 29"/>
            <p:cNvSpPr>
              <a:spLocks noChangeShapeType="1"/>
            </p:cNvSpPr>
            <p:nvPr/>
          </p:nvSpPr>
          <p:spPr bwMode="auto">
            <a:xfrm>
              <a:off x="1972" y="1649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1" name="Rectangle 30"/>
            <p:cNvSpPr>
              <a:spLocks noChangeArrowheads="1"/>
            </p:cNvSpPr>
            <p:nvPr/>
          </p:nvSpPr>
          <p:spPr bwMode="auto">
            <a:xfrm>
              <a:off x="1963" y="3292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4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02" name="Line 31"/>
            <p:cNvSpPr>
              <a:spLocks noChangeShapeType="1"/>
            </p:cNvSpPr>
            <p:nvPr/>
          </p:nvSpPr>
          <p:spPr bwMode="auto">
            <a:xfrm flipV="1">
              <a:off x="2200" y="3219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3" name="Line 32"/>
            <p:cNvSpPr>
              <a:spLocks noChangeShapeType="1"/>
            </p:cNvSpPr>
            <p:nvPr/>
          </p:nvSpPr>
          <p:spPr bwMode="auto">
            <a:xfrm>
              <a:off x="2200" y="1649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4" name="Rectangle 33"/>
            <p:cNvSpPr>
              <a:spLocks noChangeArrowheads="1"/>
            </p:cNvSpPr>
            <p:nvPr/>
          </p:nvSpPr>
          <p:spPr bwMode="auto">
            <a:xfrm>
              <a:off x="2191" y="3292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5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05" name="Line 34"/>
            <p:cNvSpPr>
              <a:spLocks noChangeShapeType="1"/>
            </p:cNvSpPr>
            <p:nvPr/>
          </p:nvSpPr>
          <p:spPr bwMode="auto">
            <a:xfrm flipV="1">
              <a:off x="2423" y="3219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6" name="Line 35"/>
            <p:cNvSpPr>
              <a:spLocks noChangeShapeType="1"/>
            </p:cNvSpPr>
            <p:nvPr/>
          </p:nvSpPr>
          <p:spPr bwMode="auto">
            <a:xfrm>
              <a:off x="2423" y="1649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7" name="Rectangle 36"/>
            <p:cNvSpPr>
              <a:spLocks noChangeArrowheads="1"/>
            </p:cNvSpPr>
            <p:nvPr/>
          </p:nvSpPr>
          <p:spPr bwMode="auto">
            <a:xfrm>
              <a:off x="2414" y="3292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6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08" name="Line 37"/>
            <p:cNvSpPr>
              <a:spLocks noChangeShapeType="1"/>
            </p:cNvSpPr>
            <p:nvPr/>
          </p:nvSpPr>
          <p:spPr bwMode="auto">
            <a:xfrm flipV="1">
              <a:off x="2646" y="3219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9" name="Line 38"/>
            <p:cNvSpPr>
              <a:spLocks noChangeShapeType="1"/>
            </p:cNvSpPr>
            <p:nvPr/>
          </p:nvSpPr>
          <p:spPr bwMode="auto">
            <a:xfrm>
              <a:off x="2646" y="1649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0" name="Rectangle 39"/>
            <p:cNvSpPr>
              <a:spLocks noChangeArrowheads="1"/>
            </p:cNvSpPr>
            <p:nvPr/>
          </p:nvSpPr>
          <p:spPr bwMode="auto">
            <a:xfrm>
              <a:off x="2637" y="3292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7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11" name="Line 40"/>
            <p:cNvSpPr>
              <a:spLocks noChangeShapeType="1"/>
            </p:cNvSpPr>
            <p:nvPr/>
          </p:nvSpPr>
          <p:spPr bwMode="auto">
            <a:xfrm flipV="1">
              <a:off x="2874" y="3219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2" name="Line 41"/>
            <p:cNvSpPr>
              <a:spLocks noChangeShapeType="1"/>
            </p:cNvSpPr>
            <p:nvPr/>
          </p:nvSpPr>
          <p:spPr bwMode="auto">
            <a:xfrm>
              <a:off x="2874" y="1649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Rectangle 42"/>
            <p:cNvSpPr>
              <a:spLocks noChangeArrowheads="1"/>
            </p:cNvSpPr>
            <p:nvPr/>
          </p:nvSpPr>
          <p:spPr bwMode="auto">
            <a:xfrm>
              <a:off x="2865" y="3292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8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14" name="Line 43"/>
            <p:cNvSpPr>
              <a:spLocks noChangeShapeType="1"/>
            </p:cNvSpPr>
            <p:nvPr/>
          </p:nvSpPr>
          <p:spPr bwMode="auto">
            <a:xfrm flipV="1">
              <a:off x="3097" y="3219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44"/>
            <p:cNvSpPr>
              <a:spLocks noChangeShapeType="1"/>
            </p:cNvSpPr>
            <p:nvPr/>
          </p:nvSpPr>
          <p:spPr bwMode="auto">
            <a:xfrm>
              <a:off x="3097" y="1649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Rectangle 45"/>
            <p:cNvSpPr>
              <a:spLocks noChangeArrowheads="1"/>
            </p:cNvSpPr>
            <p:nvPr/>
          </p:nvSpPr>
          <p:spPr bwMode="auto">
            <a:xfrm>
              <a:off x="3088" y="3292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9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17" name="Line 46"/>
            <p:cNvSpPr>
              <a:spLocks noChangeShapeType="1"/>
            </p:cNvSpPr>
            <p:nvPr/>
          </p:nvSpPr>
          <p:spPr bwMode="auto">
            <a:xfrm flipV="1">
              <a:off x="3325" y="3219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Line 47"/>
            <p:cNvSpPr>
              <a:spLocks noChangeShapeType="1"/>
            </p:cNvSpPr>
            <p:nvPr/>
          </p:nvSpPr>
          <p:spPr bwMode="auto">
            <a:xfrm>
              <a:off x="3325" y="1649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9" name="Rectangle 48"/>
            <p:cNvSpPr>
              <a:spLocks noChangeArrowheads="1"/>
            </p:cNvSpPr>
            <p:nvPr/>
          </p:nvSpPr>
          <p:spPr bwMode="auto">
            <a:xfrm>
              <a:off x="3274" y="3292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10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20" name="Line 49"/>
            <p:cNvSpPr>
              <a:spLocks noChangeShapeType="1"/>
            </p:cNvSpPr>
            <p:nvPr/>
          </p:nvSpPr>
          <p:spPr bwMode="auto">
            <a:xfrm>
              <a:off x="1189" y="3225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1" name="Rectangle 50"/>
            <p:cNvSpPr>
              <a:spLocks noChangeArrowheads="1"/>
            </p:cNvSpPr>
            <p:nvPr/>
          </p:nvSpPr>
          <p:spPr bwMode="auto">
            <a:xfrm>
              <a:off x="1094" y="3137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0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22" name="Line 51"/>
            <p:cNvSpPr>
              <a:spLocks noChangeShapeType="1"/>
            </p:cNvSpPr>
            <p:nvPr/>
          </p:nvSpPr>
          <p:spPr bwMode="auto">
            <a:xfrm>
              <a:off x="1189" y="2753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3" name="Line 52"/>
            <p:cNvSpPr>
              <a:spLocks noChangeShapeType="1"/>
            </p:cNvSpPr>
            <p:nvPr/>
          </p:nvSpPr>
          <p:spPr bwMode="auto">
            <a:xfrm flipH="1">
              <a:off x="3268" y="2753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4" name="Rectangle 53"/>
            <p:cNvSpPr>
              <a:spLocks noChangeArrowheads="1"/>
            </p:cNvSpPr>
            <p:nvPr/>
          </p:nvSpPr>
          <p:spPr bwMode="auto">
            <a:xfrm>
              <a:off x="919" y="2665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100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25" name="Line 54"/>
            <p:cNvSpPr>
              <a:spLocks noChangeShapeType="1"/>
            </p:cNvSpPr>
            <p:nvPr/>
          </p:nvSpPr>
          <p:spPr bwMode="auto">
            <a:xfrm>
              <a:off x="1189" y="2276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6" name="Line 55"/>
            <p:cNvSpPr>
              <a:spLocks noChangeShapeType="1"/>
            </p:cNvSpPr>
            <p:nvPr/>
          </p:nvSpPr>
          <p:spPr bwMode="auto">
            <a:xfrm flipH="1">
              <a:off x="3268" y="2276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56"/>
            <p:cNvSpPr>
              <a:spLocks noChangeArrowheads="1"/>
            </p:cNvSpPr>
            <p:nvPr/>
          </p:nvSpPr>
          <p:spPr bwMode="auto">
            <a:xfrm>
              <a:off x="919" y="2188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200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28" name="Line 57"/>
            <p:cNvSpPr>
              <a:spLocks noChangeShapeType="1"/>
            </p:cNvSpPr>
            <p:nvPr/>
          </p:nvSpPr>
          <p:spPr bwMode="auto">
            <a:xfrm>
              <a:off x="1189" y="1804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Line 58"/>
            <p:cNvSpPr>
              <a:spLocks noChangeShapeType="1"/>
            </p:cNvSpPr>
            <p:nvPr/>
          </p:nvSpPr>
          <p:spPr bwMode="auto">
            <a:xfrm flipH="1">
              <a:off x="3268" y="1804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" name="Rectangle 59"/>
            <p:cNvSpPr>
              <a:spLocks noChangeArrowheads="1"/>
            </p:cNvSpPr>
            <p:nvPr/>
          </p:nvSpPr>
          <p:spPr bwMode="auto">
            <a:xfrm>
              <a:off x="919" y="1716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300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31" name="Line 60"/>
            <p:cNvSpPr>
              <a:spLocks noChangeShapeType="1"/>
            </p:cNvSpPr>
            <p:nvPr/>
          </p:nvSpPr>
          <p:spPr bwMode="auto">
            <a:xfrm>
              <a:off x="1189" y="1649"/>
              <a:ext cx="21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" name="Freeform 61"/>
            <p:cNvSpPr>
              <a:spLocks/>
            </p:cNvSpPr>
            <p:nvPr/>
          </p:nvSpPr>
          <p:spPr bwMode="auto">
            <a:xfrm>
              <a:off x="1189" y="1649"/>
              <a:ext cx="2131" cy="1627"/>
            </a:xfrm>
            <a:custGeom>
              <a:avLst/>
              <a:gdLst>
                <a:gd name="T0" fmla="*/ 0 w 411"/>
                <a:gd name="T1" fmla="*/ 31485735 h 314"/>
                <a:gd name="T2" fmla="*/ 41402795 w 411"/>
                <a:gd name="T3" fmla="*/ 31485735 h 314"/>
                <a:gd name="T4" fmla="*/ 41402795 w 411"/>
                <a:gd name="T5" fmla="*/ 0 h 314"/>
                <a:gd name="T6" fmla="*/ 0 60000 65536"/>
                <a:gd name="T7" fmla="*/ 0 60000 65536"/>
                <a:gd name="T8" fmla="*/ 0 60000 65536"/>
                <a:gd name="T9" fmla="*/ 0 w 411"/>
                <a:gd name="T10" fmla="*/ 0 h 314"/>
                <a:gd name="T11" fmla="*/ 411 w 411"/>
                <a:gd name="T12" fmla="*/ 314 h 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1" h="314">
                  <a:moveTo>
                    <a:pt x="0" y="314"/>
                  </a:moveTo>
                  <a:lnTo>
                    <a:pt x="411" y="314"/>
                  </a:lnTo>
                  <a:lnTo>
                    <a:pt x="4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Line 62"/>
            <p:cNvSpPr>
              <a:spLocks noChangeShapeType="1"/>
            </p:cNvSpPr>
            <p:nvPr/>
          </p:nvSpPr>
          <p:spPr bwMode="auto">
            <a:xfrm flipV="1">
              <a:off x="1189" y="1649"/>
              <a:ext cx="0" cy="16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" name="Rectangle 63"/>
            <p:cNvSpPr>
              <a:spLocks noChangeArrowheads="1"/>
            </p:cNvSpPr>
            <p:nvPr/>
          </p:nvSpPr>
          <p:spPr bwMode="auto">
            <a:xfrm>
              <a:off x="1340" y="3448"/>
              <a:ext cx="189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Number of sensors selected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35" name="Rectangle 64"/>
            <p:cNvSpPr>
              <a:spLocks noChangeArrowheads="1"/>
            </p:cNvSpPr>
            <p:nvPr/>
          </p:nvSpPr>
          <p:spPr bwMode="auto">
            <a:xfrm rot="-5400000">
              <a:off x="17" y="2334"/>
              <a:ext cx="157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Calibri" charset="0"/>
                </a:rPr>
                <a:t>Running time (minutes)</a:t>
              </a:r>
              <a:endParaRPr lang="en-US" sz="2800" b="0">
                <a:latin typeface="Calibri" charset="0"/>
              </a:endParaRPr>
            </a:p>
          </p:txBody>
        </p:sp>
        <p:sp>
          <p:nvSpPr>
            <p:cNvPr id="52336" name="Rectangle 65"/>
            <p:cNvSpPr>
              <a:spLocks noChangeArrowheads="1"/>
            </p:cNvSpPr>
            <p:nvPr/>
          </p:nvSpPr>
          <p:spPr bwMode="auto">
            <a:xfrm>
              <a:off x="1196" y="3240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2800" b="0">
                <a:latin typeface="Calibri" charset="0"/>
              </a:endParaRPr>
            </a:p>
          </p:txBody>
        </p:sp>
        <p:sp>
          <p:nvSpPr>
            <p:cNvPr id="52337" name="Rectangle 66"/>
            <p:cNvSpPr>
              <a:spLocks noChangeArrowheads="1"/>
            </p:cNvSpPr>
            <p:nvPr/>
          </p:nvSpPr>
          <p:spPr bwMode="auto">
            <a:xfrm>
              <a:off x="3337" y="1607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2800" b="0">
                <a:latin typeface="Calibri" charset="0"/>
              </a:endParaRPr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1866900" y="2722563"/>
            <a:ext cx="82550" cy="2517775"/>
            <a:chOff x="1272" y="1649"/>
            <a:chExt cx="52" cy="1586"/>
          </a:xfrm>
        </p:grpSpPr>
        <p:sp>
          <p:nvSpPr>
            <p:cNvPr id="52282" name="Line 68"/>
            <p:cNvSpPr>
              <a:spLocks noChangeShapeType="1"/>
            </p:cNvSpPr>
            <p:nvPr/>
          </p:nvSpPr>
          <p:spPr bwMode="auto">
            <a:xfrm flipV="1">
              <a:off x="1298" y="1649"/>
              <a:ext cx="6" cy="157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3" name="Freeform 69"/>
            <p:cNvSpPr>
              <a:spLocks/>
            </p:cNvSpPr>
            <p:nvPr/>
          </p:nvSpPr>
          <p:spPr bwMode="auto">
            <a:xfrm>
              <a:off x="1272" y="3194"/>
              <a:ext cx="52" cy="41"/>
            </a:xfrm>
            <a:custGeom>
              <a:avLst/>
              <a:gdLst>
                <a:gd name="T0" fmla="*/ 0 w 52"/>
                <a:gd name="T1" fmla="*/ 41 h 41"/>
                <a:gd name="T2" fmla="*/ 52 w 52"/>
                <a:gd name="T3" fmla="*/ 41 h 41"/>
                <a:gd name="T4" fmla="*/ 26 w 52"/>
                <a:gd name="T5" fmla="*/ 0 h 41"/>
                <a:gd name="T6" fmla="*/ 0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0" y="41"/>
                  </a:moveTo>
                  <a:lnTo>
                    <a:pt x="52" y="41"/>
                  </a:lnTo>
                  <a:lnTo>
                    <a:pt x="26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941513" y="3051175"/>
            <a:ext cx="1943100" cy="428625"/>
            <a:chOff x="1319" y="1856"/>
            <a:chExt cx="1224" cy="270"/>
          </a:xfrm>
        </p:grpSpPr>
        <p:sp>
          <p:nvSpPr>
            <p:cNvPr id="52278" name="Line 71"/>
            <p:cNvSpPr>
              <a:spLocks noChangeShapeType="1"/>
            </p:cNvSpPr>
            <p:nvPr/>
          </p:nvSpPr>
          <p:spPr bwMode="auto">
            <a:xfrm flipH="1">
              <a:off x="1361" y="1986"/>
              <a:ext cx="212" cy="1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Freeform 72"/>
            <p:cNvSpPr>
              <a:spLocks/>
            </p:cNvSpPr>
            <p:nvPr/>
          </p:nvSpPr>
          <p:spPr bwMode="auto">
            <a:xfrm>
              <a:off x="1319" y="2069"/>
              <a:ext cx="78" cy="57"/>
            </a:xfrm>
            <a:custGeom>
              <a:avLst/>
              <a:gdLst>
                <a:gd name="T0" fmla="*/ 78 w 78"/>
                <a:gd name="T1" fmla="*/ 41 h 57"/>
                <a:gd name="T2" fmla="*/ 0 w 78"/>
                <a:gd name="T3" fmla="*/ 57 h 57"/>
                <a:gd name="T4" fmla="*/ 52 w 78"/>
                <a:gd name="T5" fmla="*/ 0 h 57"/>
                <a:gd name="T6" fmla="*/ 42 w 78"/>
                <a:gd name="T7" fmla="*/ 31 h 57"/>
                <a:gd name="T8" fmla="*/ 78 w 78"/>
                <a:gd name="T9" fmla="*/ 41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7"/>
                <a:gd name="T17" fmla="*/ 78 w 7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7">
                  <a:moveTo>
                    <a:pt x="78" y="41"/>
                  </a:moveTo>
                  <a:lnTo>
                    <a:pt x="0" y="57"/>
                  </a:lnTo>
                  <a:lnTo>
                    <a:pt x="52" y="0"/>
                  </a:lnTo>
                  <a:lnTo>
                    <a:pt x="42" y="3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Rectangle 73"/>
            <p:cNvSpPr>
              <a:spLocks noChangeArrowheads="1"/>
            </p:cNvSpPr>
            <p:nvPr/>
          </p:nvSpPr>
          <p:spPr bwMode="auto">
            <a:xfrm>
              <a:off x="1628" y="1856"/>
              <a:ext cx="91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Exhaustive search</a:t>
              </a:r>
              <a:endParaRPr lang="en-US" sz="2800" b="0"/>
            </a:p>
          </p:txBody>
        </p:sp>
        <p:sp>
          <p:nvSpPr>
            <p:cNvPr id="52281" name="Rectangle 74"/>
            <p:cNvSpPr>
              <a:spLocks noChangeArrowheads="1"/>
            </p:cNvSpPr>
            <p:nvPr/>
          </p:nvSpPr>
          <p:spPr bwMode="auto">
            <a:xfrm>
              <a:off x="1763" y="1986"/>
              <a:ext cx="6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(All subsets)</a:t>
              </a:r>
              <a:endParaRPr lang="en-US" sz="2800" b="0"/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1876425" y="2870200"/>
            <a:ext cx="3275013" cy="2378075"/>
            <a:chOff x="1278" y="1742"/>
            <a:chExt cx="2063" cy="1498"/>
          </a:xfrm>
        </p:grpSpPr>
        <p:sp>
          <p:nvSpPr>
            <p:cNvPr id="52267" name="Freeform 76"/>
            <p:cNvSpPr>
              <a:spLocks/>
            </p:cNvSpPr>
            <p:nvPr/>
          </p:nvSpPr>
          <p:spPr bwMode="auto">
            <a:xfrm>
              <a:off x="1298" y="1763"/>
              <a:ext cx="2022" cy="1456"/>
            </a:xfrm>
            <a:custGeom>
              <a:avLst/>
              <a:gdLst>
                <a:gd name="T0" fmla="*/ 0 w 2022"/>
                <a:gd name="T1" fmla="*/ 1456 h 1456"/>
                <a:gd name="T2" fmla="*/ 228 w 2022"/>
                <a:gd name="T3" fmla="*/ 1410 h 1456"/>
                <a:gd name="T4" fmla="*/ 451 w 2022"/>
                <a:gd name="T5" fmla="*/ 1322 h 1456"/>
                <a:gd name="T6" fmla="*/ 674 w 2022"/>
                <a:gd name="T7" fmla="*/ 1182 h 1456"/>
                <a:gd name="T8" fmla="*/ 902 w 2022"/>
                <a:gd name="T9" fmla="*/ 1016 h 1456"/>
                <a:gd name="T10" fmla="*/ 1125 w 2022"/>
                <a:gd name="T11" fmla="*/ 840 h 1456"/>
                <a:gd name="T12" fmla="*/ 1348 w 2022"/>
                <a:gd name="T13" fmla="*/ 648 h 1456"/>
                <a:gd name="T14" fmla="*/ 1576 w 2022"/>
                <a:gd name="T15" fmla="*/ 451 h 1456"/>
                <a:gd name="T16" fmla="*/ 1799 w 2022"/>
                <a:gd name="T17" fmla="*/ 228 h 1456"/>
                <a:gd name="T18" fmla="*/ 2022 w 2022"/>
                <a:gd name="T19" fmla="*/ 0 h 14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2"/>
                <a:gd name="T31" fmla="*/ 0 h 1456"/>
                <a:gd name="T32" fmla="*/ 2022 w 2022"/>
                <a:gd name="T33" fmla="*/ 1456 h 14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2" h="1456">
                  <a:moveTo>
                    <a:pt x="0" y="1456"/>
                  </a:moveTo>
                  <a:lnTo>
                    <a:pt x="228" y="1410"/>
                  </a:lnTo>
                  <a:lnTo>
                    <a:pt x="451" y="1322"/>
                  </a:lnTo>
                  <a:lnTo>
                    <a:pt x="674" y="1182"/>
                  </a:lnTo>
                  <a:lnTo>
                    <a:pt x="902" y="1016"/>
                  </a:lnTo>
                  <a:lnTo>
                    <a:pt x="1125" y="840"/>
                  </a:lnTo>
                  <a:lnTo>
                    <a:pt x="1348" y="648"/>
                  </a:lnTo>
                  <a:lnTo>
                    <a:pt x="1576" y="451"/>
                  </a:lnTo>
                  <a:lnTo>
                    <a:pt x="1799" y="228"/>
                  </a:lnTo>
                  <a:lnTo>
                    <a:pt x="2022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ys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8" name="Rectangle 77"/>
            <p:cNvSpPr>
              <a:spLocks noChangeArrowheads="1"/>
            </p:cNvSpPr>
            <p:nvPr/>
          </p:nvSpPr>
          <p:spPr bwMode="auto">
            <a:xfrm>
              <a:off x="1278" y="3199"/>
              <a:ext cx="41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9" name="Rectangle 78"/>
            <p:cNvSpPr>
              <a:spLocks noChangeArrowheads="1"/>
            </p:cNvSpPr>
            <p:nvPr/>
          </p:nvSpPr>
          <p:spPr bwMode="auto">
            <a:xfrm>
              <a:off x="1506" y="3152"/>
              <a:ext cx="41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0" name="Rectangle 79"/>
            <p:cNvSpPr>
              <a:spLocks noChangeArrowheads="1"/>
            </p:cNvSpPr>
            <p:nvPr/>
          </p:nvSpPr>
          <p:spPr bwMode="auto">
            <a:xfrm>
              <a:off x="1729" y="3064"/>
              <a:ext cx="41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1" name="Rectangle 80"/>
            <p:cNvSpPr>
              <a:spLocks noChangeArrowheads="1"/>
            </p:cNvSpPr>
            <p:nvPr/>
          </p:nvSpPr>
          <p:spPr bwMode="auto">
            <a:xfrm>
              <a:off x="1952" y="2924"/>
              <a:ext cx="41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2" name="Rectangle 81"/>
            <p:cNvSpPr>
              <a:spLocks noChangeArrowheads="1"/>
            </p:cNvSpPr>
            <p:nvPr/>
          </p:nvSpPr>
          <p:spPr bwMode="auto">
            <a:xfrm>
              <a:off x="2180" y="2758"/>
              <a:ext cx="41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3" name="Rectangle 82"/>
            <p:cNvSpPr>
              <a:spLocks noChangeArrowheads="1"/>
            </p:cNvSpPr>
            <p:nvPr/>
          </p:nvSpPr>
          <p:spPr bwMode="auto">
            <a:xfrm>
              <a:off x="2403" y="2582"/>
              <a:ext cx="41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Rectangle 83"/>
            <p:cNvSpPr>
              <a:spLocks noChangeArrowheads="1"/>
            </p:cNvSpPr>
            <p:nvPr/>
          </p:nvSpPr>
          <p:spPr bwMode="auto">
            <a:xfrm>
              <a:off x="2625" y="2390"/>
              <a:ext cx="42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Rectangle 84"/>
            <p:cNvSpPr>
              <a:spLocks noChangeArrowheads="1"/>
            </p:cNvSpPr>
            <p:nvPr/>
          </p:nvSpPr>
          <p:spPr bwMode="auto">
            <a:xfrm>
              <a:off x="2854" y="2193"/>
              <a:ext cx="41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6" name="Rectangle 85"/>
            <p:cNvSpPr>
              <a:spLocks noChangeArrowheads="1"/>
            </p:cNvSpPr>
            <p:nvPr/>
          </p:nvSpPr>
          <p:spPr bwMode="auto">
            <a:xfrm>
              <a:off x="3076" y="1970"/>
              <a:ext cx="42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7" name="Rectangle 86"/>
            <p:cNvSpPr>
              <a:spLocks noChangeArrowheads="1"/>
            </p:cNvSpPr>
            <p:nvPr/>
          </p:nvSpPr>
          <p:spPr bwMode="auto">
            <a:xfrm>
              <a:off x="3299" y="1742"/>
              <a:ext cx="42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3094038" y="3702050"/>
            <a:ext cx="912812" cy="420688"/>
            <a:chOff x="2045" y="2266"/>
            <a:chExt cx="575" cy="265"/>
          </a:xfrm>
        </p:grpSpPr>
        <p:sp>
          <p:nvSpPr>
            <p:cNvPr id="52263" name="Line 88"/>
            <p:cNvSpPr>
              <a:spLocks noChangeShapeType="1"/>
            </p:cNvSpPr>
            <p:nvPr/>
          </p:nvSpPr>
          <p:spPr bwMode="auto">
            <a:xfrm>
              <a:off x="2330" y="2395"/>
              <a:ext cx="244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4" name="Freeform 89"/>
            <p:cNvSpPr>
              <a:spLocks/>
            </p:cNvSpPr>
            <p:nvPr/>
          </p:nvSpPr>
          <p:spPr bwMode="auto">
            <a:xfrm>
              <a:off x="2548" y="2400"/>
              <a:ext cx="72" cy="52"/>
            </a:xfrm>
            <a:custGeom>
              <a:avLst/>
              <a:gdLst>
                <a:gd name="T0" fmla="*/ 5 w 72"/>
                <a:gd name="T1" fmla="*/ 0 h 52"/>
                <a:gd name="T2" fmla="*/ 72 w 72"/>
                <a:gd name="T3" fmla="*/ 42 h 52"/>
                <a:gd name="T4" fmla="*/ 0 w 72"/>
                <a:gd name="T5" fmla="*/ 52 h 52"/>
                <a:gd name="T6" fmla="*/ 26 w 72"/>
                <a:gd name="T7" fmla="*/ 31 h 52"/>
                <a:gd name="T8" fmla="*/ 5 w 7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52"/>
                <a:gd name="T17" fmla="*/ 72 w 7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52">
                  <a:moveTo>
                    <a:pt x="5" y="0"/>
                  </a:moveTo>
                  <a:lnTo>
                    <a:pt x="72" y="42"/>
                  </a:lnTo>
                  <a:lnTo>
                    <a:pt x="0" y="52"/>
                  </a:lnTo>
                  <a:lnTo>
                    <a:pt x="26" y="3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5" name="Rectangle 90"/>
            <p:cNvSpPr>
              <a:spLocks noChangeArrowheads="1"/>
            </p:cNvSpPr>
            <p:nvPr/>
          </p:nvSpPr>
          <p:spPr bwMode="auto">
            <a:xfrm>
              <a:off x="2045" y="2266"/>
              <a:ext cx="2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Naive</a:t>
              </a:r>
              <a:endParaRPr lang="en-US" sz="2800" b="0"/>
            </a:p>
          </p:txBody>
        </p:sp>
        <p:sp>
          <p:nvSpPr>
            <p:cNvPr id="52266" name="Rectangle 91"/>
            <p:cNvSpPr>
              <a:spLocks noChangeArrowheads="1"/>
            </p:cNvSpPr>
            <p:nvPr/>
          </p:nvSpPr>
          <p:spPr bwMode="auto">
            <a:xfrm>
              <a:off x="2046" y="2395"/>
              <a:ext cx="3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Greedy</a:t>
              </a:r>
              <a:endParaRPr lang="en-US" sz="2800" b="0"/>
            </a:p>
          </p:txBody>
        </p:sp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1876425" y="4919663"/>
            <a:ext cx="3275013" cy="336550"/>
            <a:chOff x="1278" y="3033"/>
            <a:chExt cx="2063" cy="212"/>
          </a:xfrm>
        </p:grpSpPr>
        <p:sp>
          <p:nvSpPr>
            <p:cNvPr id="52251" name="Line 93"/>
            <p:cNvSpPr>
              <a:spLocks noChangeShapeType="1"/>
            </p:cNvSpPr>
            <p:nvPr/>
          </p:nvSpPr>
          <p:spPr bwMode="auto">
            <a:xfrm flipH="1">
              <a:off x="3312" y="3225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2" name="Freeform 94"/>
            <p:cNvSpPr>
              <a:spLocks/>
            </p:cNvSpPr>
            <p:nvPr/>
          </p:nvSpPr>
          <p:spPr bwMode="auto">
            <a:xfrm>
              <a:off x="1298" y="3059"/>
              <a:ext cx="2022" cy="160"/>
            </a:xfrm>
            <a:custGeom>
              <a:avLst/>
              <a:gdLst>
                <a:gd name="T0" fmla="*/ 0 w 2022"/>
                <a:gd name="T1" fmla="*/ 160 h 160"/>
                <a:gd name="T2" fmla="*/ 228 w 2022"/>
                <a:gd name="T3" fmla="*/ 155 h 160"/>
                <a:gd name="T4" fmla="*/ 451 w 2022"/>
                <a:gd name="T5" fmla="*/ 135 h 160"/>
                <a:gd name="T6" fmla="*/ 674 w 2022"/>
                <a:gd name="T7" fmla="*/ 119 h 160"/>
                <a:gd name="T8" fmla="*/ 902 w 2022"/>
                <a:gd name="T9" fmla="*/ 78 h 160"/>
                <a:gd name="T10" fmla="*/ 1125 w 2022"/>
                <a:gd name="T11" fmla="*/ 46 h 160"/>
                <a:gd name="T12" fmla="*/ 1348 w 2022"/>
                <a:gd name="T13" fmla="*/ 41 h 160"/>
                <a:gd name="T14" fmla="*/ 1576 w 2022"/>
                <a:gd name="T15" fmla="*/ 41 h 160"/>
                <a:gd name="T16" fmla="*/ 1799 w 2022"/>
                <a:gd name="T17" fmla="*/ 31 h 160"/>
                <a:gd name="T18" fmla="*/ 2022 w 2022"/>
                <a:gd name="T19" fmla="*/ 0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2"/>
                <a:gd name="T31" fmla="*/ 0 h 160"/>
                <a:gd name="T32" fmla="*/ 2022 w 2022"/>
                <a:gd name="T33" fmla="*/ 160 h 1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2" h="160">
                  <a:moveTo>
                    <a:pt x="0" y="160"/>
                  </a:moveTo>
                  <a:lnTo>
                    <a:pt x="228" y="155"/>
                  </a:lnTo>
                  <a:lnTo>
                    <a:pt x="451" y="135"/>
                  </a:lnTo>
                  <a:lnTo>
                    <a:pt x="674" y="119"/>
                  </a:lnTo>
                  <a:lnTo>
                    <a:pt x="902" y="78"/>
                  </a:lnTo>
                  <a:lnTo>
                    <a:pt x="1125" y="46"/>
                  </a:lnTo>
                  <a:lnTo>
                    <a:pt x="1348" y="41"/>
                  </a:lnTo>
                  <a:lnTo>
                    <a:pt x="1576" y="41"/>
                  </a:lnTo>
                  <a:lnTo>
                    <a:pt x="1799" y="31"/>
                  </a:lnTo>
                  <a:lnTo>
                    <a:pt x="2022" y="0"/>
                  </a:lnTo>
                </a:path>
              </a:pathLst>
            </a:cu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3" name="Freeform 95"/>
            <p:cNvSpPr>
              <a:spLocks/>
            </p:cNvSpPr>
            <p:nvPr/>
          </p:nvSpPr>
          <p:spPr bwMode="auto">
            <a:xfrm>
              <a:off x="1278" y="3194"/>
              <a:ext cx="41" cy="51"/>
            </a:xfrm>
            <a:custGeom>
              <a:avLst/>
              <a:gdLst>
                <a:gd name="T0" fmla="*/ 20 w 41"/>
                <a:gd name="T1" fmla="*/ 51 h 51"/>
                <a:gd name="T2" fmla="*/ 41 w 41"/>
                <a:gd name="T3" fmla="*/ 25 h 51"/>
                <a:gd name="T4" fmla="*/ 20 w 41"/>
                <a:gd name="T5" fmla="*/ 0 h 51"/>
                <a:gd name="T6" fmla="*/ 0 w 41"/>
                <a:gd name="T7" fmla="*/ 25 h 51"/>
                <a:gd name="T8" fmla="*/ 20 w 41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1"/>
                <a:gd name="T17" fmla="*/ 41 w 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1">
                  <a:moveTo>
                    <a:pt x="20" y="51"/>
                  </a:moveTo>
                  <a:lnTo>
                    <a:pt x="41" y="25"/>
                  </a:lnTo>
                  <a:lnTo>
                    <a:pt x="20" y="0"/>
                  </a:lnTo>
                  <a:lnTo>
                    <a:pt x="0" y="25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4" name="Freeform 96"/>
            <p:cNvSpPr>
              <a:spLocks/>
            </p:cNvSpPr>
            <p:nvPr/>
          </p:nvSpPr>
          <p:spPr bwMode="auto">
            <a:xfrm>
              <a:off x="1506" y="3188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5" name="Freeform 97"/>
            <p:cNvSpPr>
              <a:spLocks/>
            </p:cNvSpPr>
            <p:nvPr/>
          </p:nvSpPr>
          <p:spPr bwMode="auto">
            <a:xfrm>
              <a:off x="1729" y="3168"/>
              <a:ext cx="41" cy="51"/>
            </a:xfrm>
            <a:custGeom>
              <a:avLst/>
              <a:gdLst>
                <a:gd name="T0" fmla="*/ 20 w 41"/>
                <a:gd name="T1" fmla="*/ 51 h 51"/>
                <a:gd name="T2" fmla="*/ 41 w 41"/>
                <a:gd name="T3" fmla="*/ 26 h 51"/>
                <a:gd name="T4" fmla="*/ 20 w 41"/>
                <a:gd name="T5" fmla="*/ 0 h 51"/>
                <a:gd name="T6" fmla="*/ 0 w 41"/>
                <a:gd name="T7" fmla="*/ 26 h 51"/>
                <a:gd name="T8" fmla="*/ 20 w 41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1"/>
                <a:gd name="T17" fmla="*/ 41 w 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1">
                  <a:moveTo>
                    <a:pt x="20" y="51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6" name="Freeform 98"/>
            <p:cNvSpPr>
              <a:spLocks/>
            </p:cNvSpPr>
            <p:nvPr/>
          </p:nvSpPr>
          <p:spPr bwMode="auto">
            <a:xfrm>
              <a:off x="1952" y="3152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7" name="Freeform 99"/>
            <p:cNvSpPr>
              <a:spLocks/>
            </p:cNvSpPr>
            <p:nvPr/>
          </p:nvSpPr>
          <p:spPr bwMode="auto">
            <a:xfrm>
              <a:off x="2180" y="3111"/>
              <a:ext cx="41" cy="51"/>
            </a:xfrm>
            <a:custGeom>
              <a:avLst/>
              <a:gdLst>
                <a:gd name="T0" fmla="*/ 20 w 41"/>
                <a:gd name="T1" fmla="*/ 51 h 51"/>
                <a:gd name="T2" fmla="*/ 41 w 41"/>
                <a:gd name="T3" fmla="*/ 26 h 51"/>
                <a:gd name="T4" fmla="*/ 20 w 41"/>
                <a:gd name="T5" fmla="*/ 0 h 51"/>
                <a:gd name="T6" fmla="*/ 0 w 41"/>
                <a:gd name="T7" fmla="*/ 26 h 51"/>
                <a:gd name="T8" fmla="*/ 20 w 41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1"/>
                <a:gd name="T17" fmla="*/ 41 w 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1">
                  <a:moveTo>
                    <a:pt x="20" y="51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8" name="Freeform 100"/>
            <p:cNvSpPr>
              <a:spLocks/>
            </p:cNvSpPr>
            <p:nvPr/>
          </p:nvSpPr>
          <p:spPr bwMode="auto">
            <a:xfrm>
              <a:off x="2403" y="3079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9" name="Freeform 101"/>
            <p:cNvSpPr>
              <a:spLocks/>
            </p:cNvSpPr>
            <p:nvPr/>
          </p:nvSpPr>
          <p:spPr bwMode="auto">
            <a:xfrm>
              <a:off x="2625" y="3074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0" name="Freeform 102"/>
            <p:cNvSpPr>
              <a:spLocks/>
            </p:cNvSpPr>
            <p:nvPr/>
          </p:nvSpPr>
          <p:spPr bwMode="auto">
            <a:xfrm>
              <a:off x="2854" y="3074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1" name="Freeform 103"/>
            <p:cNvSpPr>
              <a:spLocks/>
            </p:cNvSpPr>
            <p:nvPr/>
          </p:nvSpPr>
          <p:spPr bwMode="auto">
            <a:xfrm>
              <a:off x="3076" y="3064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2" name="Freeform 104"/>
            <p:cNvSpPr>
              <a:spLocks/>
            </p:cNvSpPr>
            <p:nvPr/>
          </p:nvSpPr>
          <p:spPr bwMode="auto">
            <a:xfrm>
              <a:off x="3299" y="3033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10"/>
          <p:cNvGrpSpPr>
            <a:grpSpLocks/>
          </p:cNvGrpSpPr>
          <p:nvPr/>
        </p:nvGrpSpPr>
        <p:grpSpPr bwMode="auto">
          <a:xfrm>
            <a:off x="5657850" y="3886200"/>
            <a:ext cx="3181350" cy="1047750"/>
            <a:chOff x="3564" y="2448"/>
            <a:chExt cx="2004" cy="660"/>
          </a:xfrm>
        </p:grpSpPr>
        <p:pic>
          <p:nvPicPr>
            <p:cNvPr id="52249" name="Picture 1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64" y="2448"/>
              <a:ext cx="561" cy="44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52250" name="Text Box 112"/>
            <p:cNvSpPr txBox="1">
              <a:spLocks noChangeArrowheads="1"/>
            </p:cNvSpPr>
            <p:nvPr/>
          </p:nvSpPr>
          <p:spPr bwMode="auto">
            <a:xfrm>
              <a:off x="3662" y="2512"/>
              <a:ext cx="1906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0">
                  <a:latin typeface="Calibri" charset="0"/>
                </a:rPr>
                <a:t>      ubmodularity </a:t>
              </a:r>
              <a:br>
                <a:rPr lang="en-US" sz="2800" b="0">
                  <a:latin typeface="Calibri" charset="0"/>
                </a:rPr>
              </a:br>
              <a:r>
                <a:rPr lang="en-US" sz="2800" b="0">
                  <a:latin typeface="Calibri" charset="0"/>
                </a:rPr>
                <a:t>   to the rescue:</a:t>
              </a:r>
            </a:p>
          </p:txBody>
        </p:sp>
      </p:grpSp>
      <p:sp>
        <p:nvSpPr>
          <p:cNvPr id="52243" name="Rectangle 113"/>
          <p:cNvSpPr>
            <a:spLocks noChangeArrowheads="1"/>
          </p:cNvSpPr>
          <p:nvPr/>
        </p:nvSpPr>
        <p:spPr bwMode="auto">
          <a:xfrm>
            <a:off x="1143000" y="762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l"/>
            <a:r>
              <a:rPr lang="en-US" sz="4400" b="0">
                <a:solidFill>
                  <a:schemeClr val="tx2"/>
                </a:solidFill>
              </a:rPr>
              <a:t>What was the trick?</a:t>
            </a:r>
          </a:p>
        </p:txBody>
      </p: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3810000" y="4437063"/>
            <a:ext cx="1270000" cy="614362"/>
            <a:chOff x="2496" y="2729"/>
            <a:chExt cx="800" cy="387"/>
          </a:xfrm>
        </p:grpSpPr>
        <p:sp>
          <p:nvSpPr>
            <p:cNvPr id="52245" name="Rectangle 106"/>
            <p:cNvSpPr>
              <a:spLocks noChangeArrowheads="1"/>
            </p:cNvSpPr>
            <p:nvPr/>
          </p:nvSpPr>
          <p:spPr bwMode="auto">
            <a:xfrm>
              <a:off x="2544" y="2790"/>
              <a:ext cx="542" cy="154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6" name="Line 107"/>
            <p:cNvSpPr>
              <a:spLocks noChangeShapeType="1"/>
            </p:cNvSpPr>
            <p:nvPr/>
          </p:nvSpPr>
          <p:spPr bwMode="auto">
            <a:xfrm flipH="1">
              <a:off x="2790" y="2940"/>
              <a:ext cx="58" cy="1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7" name="Freeform 108"/>
            <p:cNvSpPr>
              <a:spLocks/>
            </p:cNvSpPr>
            <p:nvPr/>
          </p:nvSpPr>
          <p:spPr bwMode="auto">
            <a:xfrm>
              <a:off x="2776" y="3038"/>
              <a:ext cx="46" cy="78"/>
            </a:xfrm>
            <a:custGeom>
              <a:avLst/>
              <a:gdLst>
                <a:gd name="T0" fmla="*/ 46 w 46"/>
                <a:gd name="T1" fmla="*/ 21 h 78"/>
                <a:gd name="T2" fmla="*/ 0 w 46"/>
                <a:gd name="T3" fmla="*/ 78 h 78"/>
                <a:gd name="T4" fmla="*/ 0 w 46"/>
                <a:gd name="T5" fmla="*/ 0 h 78"/>
                <a:gd name="T6" fmla="*/ 15 w 46"/>
                <a:gd name="T7" fmla="*/ 31 h 78"/>
                <a:gd name="T8" fmla="*/ 46 w 46"/>
                <a:gd name="T9" fmla="*/ 2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8"/>
                <a:gd name="T17" fmla="*/ 46 w 46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8">
                  <a:moveTo>
                    <a:pt x="46" y="21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15" y="3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8" name="Rectangle 109"/>
            <p:cNvSpPr>
              <a:spLocks noChangeArrowheads="1"/>
            </p:cNvSpPr>
            <p:nvPr/>
          </p:nvSpPr>
          <p:spPr bwMode="auto">
            <a:xfrm>
              <a:off x="2496" y="2729"/>
              <a:ext cx="800" cy="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Fast Greedy</a:t>
              </a:r>
              <a:endParaRPr lang="en-US" sz="2800" b="0"/>
            </a:p>
          </p:txBody>
        </p:sp>
      </p:grpSp>
    </p:spTree>
    <p:custDataLst>
      <p:tags r:id="rId1"/>
    </p:custDataLst>
  </p:cSld>
  <p:clrMapOvr>
    <a:masterClrMapping/>
  </p:clrMapOvr>
  <p:transition advTm="134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0280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102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028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102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028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102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098" grpId="0" build="allAtOnce"/>
      <p:bldP spid="1028100" grpId="0"/>
      <p:bldP spid="1028099" grpId="0"/>
      <p:bldP spid="1028099" grpId="1"/>
      <p:bldP spid="1028101" grpId="0" build="p" animBg="1"/>
      <p:bldP spid="1028102" grpId="0"/>
      <p:bldP spid="1028103" grpId="0" animBg="1"/>
      <p:bldP spid="1028104" grpId="0"/>
      <p:bldP spid="1028104" grpId="1"/>
      <p:bldP spid="1028105" grpId="0"/>
      <p:bldP spid="1028105" grpId="1"/>
      <p:bldP spid="10281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4"/>
          <a:srcRect l="32132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496175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Monitoring algal blooms</a:t>
            </a:r>
          </a:p>
        </p:txBody>
      </p:sp>
      <p:sp>
        <p:nvSpPr>
          <p:cNvPr id="1216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3733800"/>
          </a:xfrm>
          <a:solidFill>
            <a:schemeClr val="tx1">
              <a:alpha val="83920"/>
            </a:schemeClr>
          </a:solidFill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Algal blooms threaten freshwater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b="1">
                <a:solidFill>
                  <a:schemeClr val="bg1"/>
                </a:solidFill>
              </a:rPr>
              <a:t>4 million people </a:t>
            </a:r>
            <a:r>
              <a:rPr lang="en-US" sz="2000">
                <a:solidFill>
                  <a:schemeClr val="bg1"/>
                </a:solidFill>
              </a:rPr>
              <a:t>without water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b="1">
                <a:solidFill>
                  <a:schemeClr val="bg1"/>
                </a:solidFill>
              </a:rPr>
              <a:t>1300 factories </a:t>
            </a:r>
            <a:r>
              <a:rPr lang="en-US" sz="2000">
                <a:solidFill>
                  <a:schemeClr val="bg1"/>
                </a:solidFill>
              </a:rPr>
              <a:t>shut down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b="1">
                <a:solidFill>
                  <a:schemeClr val="bg1"/>
                </a:solidFill>
              </a:rPr>
              <a:t>$14.5 billion </a:t>
            </a:r>
            <a:r>
              <a:rPr lang="en-US" sz="2000">
                <a:solidFill>
                  <a:schemeClr val="bg1"/>
                </a:solidFill>
              </a:rPr>
              <a:t>to clean up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>
                <a:solidFill>
                  <a:schemeClr val="bg1"/>
                </a:solidFill>
              </a:rPr>
              <a:t>Other occurrences in Australia, Japan, Canada, 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>
                <a:solidFill>
                  <a:schemeClr val="bg1"/>
                </a:solidFill>
              </a:rPr>
              <a:t>Brazil, Mexico, Great Britain, Portugal, Germany  …</a:t>
            </a:r>
          </a:p>
          <a:p>
            <a:pPr eaLnBrk="1" hangingPunct="1">
              <a:buFont typeface="Wingdings" charset="2"/>
              <a:buNone/>
            </a:pPr>
            <a:r>
              <a:rPr lang="en-US" sz="24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Growth processes still unclear [Carmichael]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b="1">
                <a:solidFill>
                  <a:schemeClr val="bg1"/>
                </a:solidFill>
              </a:rPr>
              <a:t>Need to characterize growth in the lakes, not in the lab!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194550" y="6059488"/>
            <a:ext cx="1873250" cy="646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Tai Lake China</a:t>
            </a:r>
          </a:p>
          <a:p>
            <a:r>
              <a:rPr lang="en-US" sz="1800">
                <a:solidFill>
                  <a:schemeClr val="bg1"/>
                </a:solidFill>
              </a:rPr>
              <a:t>10/07 MSNBC</a:t>
            </a:r>
          </a:p>
        </p:txBody>
      </p:sp>
    </p:spTree>
    <p:custDataLst>
      <p:tags r:id="rId1"/>
    </p:custDataLst>
  </p:cSld>
  <p:clrMapOvr>
    <a:masterClrMapping/>
  </p:clrMapOvr>
  <p:transition advTm="504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65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6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6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6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1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0"/>
            <a:ext cx="8029575" cy="8001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Robustness against adversaries 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67100"/>
            <a:ext cx="83058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  <a:cs typeface="ＭＳ Ｐゴシック" charset="-128"/>
              </a:rPr>
              <a:t>Unified 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Robustness to change in parameters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Robust experimental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Robustness to adversaries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5B00"/>
                </a:solidFill>
                <a:ea typeface="ＭＳ Ｐゴシック" charset="-128"/>
                <a:cs typeface="ＭＳ Ｐゴシック" charset="-128"/>
              </a:rPr>
              <a:t>SATURATE</a:t>
            </a:r>
            <a:r>
              <a:rPr lang="en-US" sz="2400" b="1">
                <a:solidFill>
                  <a:srgbClr val="005B00"/>
                </a:solidFill>
                <a:ea typeface="ＭＳ Ｐゴシック" charset="-128"/>
                <a:cs typeface="ＭＳ Ｐゴシック" charset="-128"/>
              </a:rPr>
              <a:t>: A simple, but very effective algorithm for robust sensor placement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141787" y="1790700"/>
            <a:ext cx="1905000" cy="1550988"/>
            <a:chOff x="3552" y="1728"/>
            <a:chExt cx="1200" cy="977"/>
          </a:xfrm>
        </p:grpSpPr>
        <p:pic>
          <p:nvPicPr>
            <p:cNvPr id="90152" name="Picture 9"/>
            <p:cNvPicPr>
              <a:picLocks noChangeAspect="1" noChangeArrowheads="1"/>
            </p:cNvPicPr>
            <p:nvPr/>
          </p:nvPicPr>
          <p:blipFill>
            <a:blip r:embed="rId3"/>
            <a:srcRect b="34300"/>
            <a:stretch>
              <a:fillRect/>
            </a:stretch>
          </p:blipFill>
          <p:spPr bwMode="auto">
            <a:xfrm>
              <a:off x="3552" y="1728"/>
              <a:ext cx="1200" cy="9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76202" name="Oval 10"/>
            <p:cNvSpPr>
              <a:spLocks noChangeArrowheads="1"/>
            </p:cNvSpPr>
            <p:nvPr/>
          </p:nvSpPr>
          <p:spPr bwMode="auto">
            <a:xfrm>
              <a:off x="3744" y="2304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112" charset="0"/>
              </a:endParaRPr>
            </a:p>
          </p:txBody>
        </p:sp>
        <p:sp>
          <p:nvSpPr>
            <p:cNvPr id="776203" name="Oval 11"/>
            <p:cNvSpPr>
              <a:spLocks noChangeArrowheads="1"/>
            </p:cNvSpPr>
            <p:nvPr/>
          </p:nvSpPr>
          <p:spPr bwMode="auto">
            <a:xfrm>
              <a:off x="4272" y="2208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112" charset="0"/>
              </a:endParaRPr>
            </a:p>
          </p:txBody>
        </p:sp>
        <p:sp>
          <p:nvSpPr>
            <p:cNvPr id="776204" name="Oval 12"/>
            <p:cNvSpPr>
              <a:spLocks noChangeArrowheads="1"/>
            </p:cNvSpPr>
            <p:nvPr/>
          </p:nvSpPr>
          <p:spPr bwMode="auto">
            <a:xfrm>
              <a:off x="4416" y="2448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112" charset="0"/>
              </a:endParaRPr>
            </a:p>
          </p:txBody>
        </p:sp>
        <p:sp>
          <p:nvSpPr>
            <p:cNvPr id="776205" name="Oval 13"/>
            <p:cNvSpPr>
              <a:spLocks noChangeArrowheads="1"/>
            </p:cNvSpPr>
            <p:nvPr/>
          </p:nvSpPr>
          <p:spPr bwMode="auto">
            <a:xfrm>
              <a:off x="4464" y="2112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112" charset="0"/>
              </a:endParaRPr>
            </a:p>
          </p:txBody>
        </p:sp>
        <p:sp>
          <p:nvSpPr>
            <p:cNvPr id="776206" name="Oval 14"/>
            <p:cNvSpPr>
              <a:spLocks noChangeArrowheads="1"/>
            </p:cNvSpPr>
            <p:nvPr/>
          </p:nvSpPr>
          <p:spPr bwMode="auto">
            <a:xfrm>
              <a:off x="3888" y="2544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112" charset="0"/>
              </a:endParaRPr>
            </a:p>
          </p:txBody>
        </p:sp>
        <p:sp>
          <p:nvSpPr>
            <p:cNvPr id="776207" name="Oval 15"/>
            <p:cNvSpPr>
              <a:spLocks noChangeArrowheads="1"/>
            </p:cNvSpPr>
            <p:nvPr/>
          </p:nvSpPr>
          <p:spPr bwMode="auto">
            <a:xfrm>
              <a:off x="4080" y="2064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112" charset="0"/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371600" y="952500"/>
            <a:ext cx="4864100" cy="1371600"/>
            <a:chOff x="2335" y="1008"/>
            <a:chExt cx="3064" cy="864"/>
          </a:xfrm>
        </p:grpSpPr>
        <p:grpSp>
          <p:nvGrpSpPr>
            <p:cNvPr id="90121" name="Group 47"/>
            <p:cNvGrpSpPr>
              <a:grpSpLocks/>
            </p:cNvGrpSpPr>
            <p:nvPr/>
          </p:nvGrpSpPr>
          <p:grpSpPr bwMode="auto">
            <a:xfrm>
              <a:off x="4896" y="1200"/>
              <a:ext cx="503" cy="672"/>
              <a:chOff x="4368" y="1392"/>
              <a:chExt cx="503" cy="672"/>
            </a:xfrm>
          </p:grpSpPr>
          <p:grpSp>
            <p:nvGrpSpPr>
              <p:cNvPr id="90123" name="Group 17"/>
              <p:cNvGrpSpPr>
                <a:grpSpLocks/>
              </p:cNvGrpSpPr>
              <p:nvPr/>
            </p:nvGrpSpPr>
            <p:grpSpPr bwMode="auto">
              <a:xfrm rot="740641">
                <a:off x="4368" y="1536"/>
                <a:ext cx="250" cy="528"/>
                <a:chOff x="1200" y="2722"/>
                <a:chExt cx="577" cy="1262"/>
              </a:xfrm>
            </p:grpSpPr>
            <p:sp>
              <p:nvSpPr>
                <p:cNvPr id="90125" name="Picture 18" descr="MCj03403540000[1]"/>
                <p:cNvSpPr>
                  <a:spLocks noChangeAspect="1" noChangeArrowheads="1"/>
                </p:cNvSpPr>
                <p:nvPr/>
              </p:nvSpPr>
              <p:spPr bwMode="auto">
                <a:xfrm rot="-950719">
                  <a:off x="1200" y="3312"/>
                  <a:ext cx="460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6" name="Freeform 19"/>
                <p:cNvSpPr>
                  <a:spLocks/>
                </p:cNvSpPr>
                <p:nvPr/>
              </p:nvSpPr>
              <p:spPr bwMode="auto">
                <a:xfrm>
                  <a:off x="1315" y="2972"/>
                  <a:ext cx="148" cy="227"/>
                </a:xfrm>
                <a:custGeom>
                  <a:avLst/>
                  <a:gdLst>
                    <a:gd name="T0" fmla="*/ 1 w 294"/>
                    <a:gd name="T1" fmla="*/ 1 h 452"/>
                    <a:gd name="T2" fmla="*/ 1 w 294"/>
                    <a:gd name="T3" fmla="*/ 1 h 452"/>
                    <a:gd name="T4" fmla="*/ 0 w 294"/>
                    <a:gd name="T5" fmla="*/ 1 h 452"/>
                    <a:gd name="T6" fmla="*/ 0 w 294"/>
                    <a:gd name="T7" fmla="*/ 1 h 452"/>
                    <a:gd name="T8" fmla="*/ 0 w 294"/>
                    <a:gd name="T9" fmla="*/ 1 h 452"/>
                    <a:gd name="T10" fmla="*/ 1 w 294"/>
                    <a:gd name="T11" fmla="*/ 2 h 452"/>
                    <a:gd name="T12" fmla="*/ 1 w 294"/>
                    <a:gd name="T13" fmla="*/ 2 h 452"/>
                    <a:gd name="T14" fmla="*/ 1 w 294"/>
                    <a:gd name="T15" fmla="*/ 2 h 452"/>
                    <a:gd name="T16" fmla="*/ 1 w 294"/>
                    <a:gd name="T17" fmla="*/ 2 h 452"/>
                    <a:gd name="T18" fmla="*/ 1 w 294"/>
                    <a:gd name="T19" fmla="*/ 2 h 452"/>
                    <a:gd name="T20" fmla="*/ 1 w 294"/>
                    <a:gd name="T21" fmla="*/ 2 h 452"/>
                    <a:gd name="T22" fmla="*/ 1 w 294"/>
                    <a:gd name="T23" fmla="*/ 3 h 452"/>
                    <a:gd name="T24" fmla="*/ 1 w 294"/>
                    <a:gd name="T25" fmla="*/ 3 h 452"/>
                    <a:gd name="T26" fmla="*/ 1 w 294"/>
                    <a:gd name="T27" fmla="*/ 3 h 452"/>
                    <a:gd name="T28" fmla="*/ 1 w 294"/>
                    <a:gd name="T29" fmla="*/ 3 h 452"/>
                    <a:gd name="T30" fmla="*/ 1 w 294"/>
                    <a:gd name="T31" fmla="*/ 3 h 452"/>
                    <a:gd name="T32" fmla="*/ 2 w 294"/>
                    <a:gd name="T33" fmla="*/ 3 h 452"/>
                    <a:gd name="T34" fmla="*/ 2 w 294"/>
                    <a:gd name="T35" fmla="*/ 3 h 452"/>
                    <a:gd name="T36" fmla="*/ 2 w 294"/>
                    <a:gd name="T37" fmla="*/ 3 h 452"/>
                    <a:gd name="T38" fmla="*/ 2 w 294"/>
                    <a:gd name="T39" fmla="*/ 3 h 452"/>
                    <a:gd name="T40" fmla="*/ 2 w 294"/>
                    <a:gd name="T41" fmla="*/ 3 h 452"/>
                    <a:gd name="T42" fmla="*/ 1 w 294"/>
                    <a:gd name="T43" fmla="*/ 3 h 452"/>
                    <a:gd name="T44" fmla="*/ 1 w 294"/>
                    <a:gd name="T45" fmla="*/ 2 h 452"/>
                    <a:gd name="T46" fmla="*/ 1 w 294"/>
                    <a:gd name="T47" fmla="*/ 2 h 452"/>
                    <a:gd name="T48" fmla="*/ 1 w 294"/>
                    <a:gd name="T49" fmla="*/ 2 h 452"/>
                    <a:gd name="T50" fmla="*/ 1 w 294"/>
                    <a:gd name="T51" fmla="*/ 2 h 452"/>
                    <a:gd name="T52" fmla="*/ 1 w 294"/>
                    <a:gd name="T53" fmla="*/ 2 h 452"/>
                    <a:gd name="T54" fmla="*/ 1 w 294"/>
                    <a:gd name="T55" fmla="*/ 2 h 452"/>
                    <a:gd name="T56" fmla="*/ 1 w 294"/>
                    <a:gd name="T57" fmla="*/ 2 h 452"/>
                    <a:gd name="T58" fmla="*/ 1 w 294"/>
                    <a:gd name="T59" fmla="*/ 2 h 452"/>
                    <a:gd name="T60" fmla="*/ 1 w 294"/>
                    <a:gd name="T61" fmla="*/ 2 h 452"/>
                    <a:gd name="T62" fmla="*/ 2 w 294"/>
                    <a:gd name="T63" fmla="*/ 2 h 452"/>
                    <a:gd name="T64" fmla="*/ 2 w 294"/>
                    <a:gd name="T65" fmla="*/ 2 h 452"/>
                    <a:gd name="T66" fmla="*/ 2 w 294"/>
                    <a:gd name="T67" fmla="*/ 2 h 452"/>
                    <a:gd name="T68" fmla="*/ 2 w 294"/>
                    <a:gd name="T69" fmla="*/ 3 h 452"/>
                    <a:gd name="T70" fmla="*/ 2 w 294"/>
                    <a:gd name="T71" fmla="*/ 3 h 452"/>
                    <a:gd name="T72" fmla="*/ 2 w 294"/>
                    <a:gd name="T73" fmla="*/ 3 h 452"/>
                    <a:gd name="T74" fmla="*/ 2 w 294"/>
                    <a:gd name="T75" fmla="*/ 3 h 452"/>
                    <a:gd name="T76" fmla="*/ 2 w 294"/>
                    <a:gd name="T77" fmla="*/ 4 h 452"/>
                    <a:gd name="T78" fmla="*/ 2 w 294"/>
                    <a:gd name="T79" fmla="*/ 4 h 452"/>
                    <a:gd name="T80" fmla="*/ 3 w 294"/>
                    <a:gd name="T81" fmla="*/ 2 h 452"/>
                    <a:gd name="T82" fmla="*/ 3 w 294"/>
                    <a:gd name="T83" fmla="*/ 2 h 452"/>
                    <a:gd name="T84" fmla="*/ 3 w 294"/>
                    <a:gd name="T85" fmla="*/ 2 h 452"/>
                    <a:gd name="T86" fmla="*/ 3 w 294"/>
                    <a:gd name="T87" fmla="*/ 2 h 452"/>
                    <a:gd name="T88" fmla="*/ 2 w 294"/>
                    <a:gd name="T89" fmla="*/ 2 h 452"/>
                    <a:gd name="T90" fmla="*/ 2 w 294"/>
                    <a:gd name="T91" fmla="*/ 2 h 452"/>
                    <a:gd name="T92" fmla="*/ 2 w 294"/>
                    <a:gd name="T93" fmla="*/ 2 h 452"/>
                    <a:gd name="T94" fmla="*/ 2 w 294"/>
                    <a:gd name="T95" fmla="*/ 1 h 452"/>
                    <a:gd name="T96" fmla="*/ 2 w 294"/>
                    <a:gd name="T97" fmla="*/ 1 h 452"/>
                    <a:gd name="T98" fmla="*/ 2 w 294"/>
                    <a:gd name="T99" fmla="*/ 1 h 452"/>
                    <a:gd name="T100" fmla="*/ 2 w 294"/>
                    <a:gd name="T101" fmla="*/ 1 h 452"/>
                    <a:gd name="T102" fmla="*/ 2 w 294"/>
                    <a:gd name="T103" fmla="*/ 1 h 452"/>
                    <a:gd name="T104" fmla="*/ 2 w 294"/>
                    <a:gd name="T105" fmla="*/ 1 h 452"/>
                    <a:gd name="T106" fmla="*/ 2 w 294"/>
                    <a:gd name="T107" fmla="*/ 1 h 452"/>
                    <a:gd name="T108" fmla="*/ 1 w 294"/>
                    <a:gd name="T109" fmla="*/ 1 h 452"/>
                    <a:gd name="T110" fmla="*/ 1 w 294"/>
                    <a:gd name="T111" fmla="*/ 0 h 45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94"/>
                    <a:gd name="T169" fmla="*/ 0 h 452"/>
                    <a:gd name="T170" fmla="*/ 294 w 294"/>
                    <a:gd name="T171" fmla="*/ 452 h 45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94" h="452">
                      <a:moveTo>
                        <a:pt x="13" y="24"/>
                      </a:moveTo>
                      <a:lnTo>
                        <a:pt x="13" y="24"/>
                      </a:lnTo>
                      <a:lnTo>
                        <a:pt x="13" y="26"/>
                      </a:lnTo>
                      <a:lnTo>
                        <a:pt x="11" y="28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8" y="36"/>
                      </a:lnTo>
                      <a:lnTo>
                        <a:pt x="8" y="38"/>
                      </a:lnTo>
                      <a:lnTo>
                        <a:pt x="6" y="40"/>
                      </a:lnTo>
                      <a:lnTo>
                        <a:pt x="6" y="43"/>
                      </a:lnTo>
                      <a:lnTo>
                        <a:pt x="4" y="45"/>
                      </a:lnTo>
                      <a:lnTo>
                        <a:pt x="4" y="49"/>
                      </a:lnTo>
                      <a:lnTo>
                        <a:pt x="4" y="53"/>
                      </a:lnTo>
                      <a:lnTo>
                        <a:pt x="2" y="57"/>
                      </a:lnTo>
                      <a:lnTo>
                        <a:pt x="2" y="61"/>
                      </a:lnTo>
                      <a:lnTo>
                        <a:pt x="0" y="66"/>
                      </a:ln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99"/>
                      </a:lnTo>
                      <a:lnTo>
                        <a:pt x="0" y="102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0" y="112"/>
                      </a:lnTo>
                      <a:lnTo>
                        <a:pt x="0" y="116"/>
                      </a:lnTo>
                      <a:lnTo>
                        <a:pt x="2" y="120"/>
                      </a:lnTo>
                      <a:lnTo>
                        <a:pt x="2" y="123"/>
                      </a:lnTo>
                      <a:lnTo>
                        <a:pt x="2" y="127"/>
                      </a:lnTo>
                      <a:lnTo>
                        <a:pt x="2" y="131"/>
                      </a:lnTo>
                      <a:lnTo>
                        <a:pt x="4" y="135"/>
                      </a:lnTo>
                      <a:lnTo>
                        <a:pt x="4" y="139"/>
                      </a:lnTo>
                      <a:lnTo>
                        <a:pt x="6" y="142"/>
                      </a:lnTo>
                      <a:lnTo>
                        <a:pt x="6" y="148"/>
                      </a:lnTo>
                      <a:lnTo>
                        <a:pt x="8" y="152"/>
                      </a:lnTo>
                      <a:lnTo>
                        <a:pt x="8" y="156"/>
                      </a:lnTo>
                      <a:lnTo>
                        <a:pt x="9" y="159"/>
                      </a:lnTo>
                      <a:lnTo>
                        <a:pt x="9" y="163"/>
                      </a:lnTo>
                      <a:lnTo>
                        <a:pt x="11" y="169"/>
                      </a:lnTo>
                      <a:lnTo>
                        <a:pt x="11" y="173"/>
                      </a:lnTo>
                      <a:lnTo>
                        <a:pt x="13" y="177"/>
                      </a:lnTo>
                      <a:lnTo>
                        <a:pt x="13" y="180"/>
                      </a:lnTo>
                      <a:lnTo>
                        <a:pt x="15" y="186"/>
                      </a:lnTo>
                      <a:lnTo>
                        <a:pt x="15" y="190"/>
                      </a:lnTo>
                      <a:lnTo>
                        <a:pt x="17" y="194"/>
                      </a:lnTo>
                      <a:lnTo>
                        <a:pt x="17" y="198"/>
                      </a:lnTo>
                      <a:lnTo>
                        <a:pt x="19" y="201"/>
                      </a:lnTo>
                      <a:lnTo>
                        <a:pt x="21" y="205"/>
                      </a:lnTo>
                      <a:lnTo>
                        <a:pt x="23" y="209"/>
                      </a:lnTo>
                      <a:lnTo>
                        <a:pt x="23" y="213"/>
                      </a:lnTo>
                      <a:lnTo>
                        <a:pt x="25" y="217"/>
                      </a:lnTo>
                      <a:lnTo>
                        <a:pt x="27" y="220"/>
                      </a:lnTo>
                      <a:lnTo>
                        <a:pt x="27" y="224"/>
                      </a:lnTo>
                      <a:lnTo>
                        <a:pt x="28" y="228"/>
                      </a:lnTo>
                      <a:lnTo>
                        <a:pt x="30" y="232"/>
                      </a:lnTo>
                      <a:lnTo>
                        <a:pt x="32" y="236"/>
                      </a:lnTo>
                      <a:lnTo>
                        <a:pt x="32" y="239"/>
                      </a:lnTo>
                      <a:lnTo>
                        <a:pt x="34" y="243"/>
                      </a:lnTo>
                      <a:lnTo>
                        <a:pt x="36" y="247"/>
                      </a:lnTo>
                      <a:lnTo>
                        <a:pt x="38" y="249"/>
                      </a:lnTo>
                      <a:lnTo>
                        <a:pt x="40" y="253"/>
                      </a:lnTo>
                      <a:lnTo>
                        <a:pt x="40" y="256"/>
                      </a:lnTo>
                      <a:lnTo>
                        <a:pt x="44" y="260"/>
                      </a:lnTo>
                      <a:lnTo>
                        <a:pt x="44" y="262"/>
                      </a:lnTo>
                      <a:lnTo>
                        <a:pt x="46" y="266"/>
                      </a:lnTo>
                      <a:lnTo>
                        <a:pt x="47" y="270"/>
                      </a:lnTo>
                      <a:lnTo>
                        <a:pt x="49" y="274"/>
                      </a:lnTo>
                      <a:lnTo>
                        <a:pt x="51" y="275"/>
                      </a:lnTo>
                      <a:lnTo>
                        <a:pt x="53" y="279"/>
                      </a:lnTo>
                      <a:lnTo>
                        <a:pt x="55" y="283"/>
                      </a:lnTo>
                      <a:lnTo>
                        <a:pt x="57" y="285"/>
                      </a:lnTo>
                      <a:lnTo>
                        <a:pt x="57" y="289"/>
                      </a:lnTo>
                      <a:lnTo>
                        <a:pt x="59" y="291"/>
                      </a:lnTo>
                      <a:lnTo>
                        <a:pt x="61" y="295"/>
                      </a:lnTo>
                      <a:lnTo>
                        <a:pt x="63" y="296"/>
                      </a:lnTo>
                      <a:lnTo>
                        <a:pt x="66" y="302"/>
                      </a:lnTo>
                      <a:lnTo>
                        <a:pt x="70" y="306"/>
                      </a:lnTo>
                      <a:lnTo>
                        <a:pt x="74" y="312"/>
                      </a:lnTo>
                      <a:lnTo>
                        <a:pt x="78" y="317"/>
                      </a:lnTo>
                      <a:lnTo>
                        <a:pt x="82" y="321"/>
                      </a:lnTo>
                      <a:lnTo>
                        <a:pt x="85" y="325"/>
                      </a:lnTo>
                      <a:lnTo>
                        <a:pt x="89" y="329"/>
                      </a:lnTo>
                      <a:lnTo>
                        <a:pt x="93" y="333"/>
                      </a:lnTo>
                      <a:lnTo>
                        <a:pt x="97" y="334"/>
                      </a:lnTo>
                      <a:lnTo>
                        <a:pt x="101" y="338"/>
                      </a:lnTo>
                      <a:lnTo>
                        <a:pt x="104" y="340"/>
                      </a:lnTo>
                      <a:lnTo>
                        <a:pt x="108" y="344"/>
                      </a:lnTo>
                      <a:lnTo>
                        <a:pt x="112" y="346"/>
                      </a:lnTo>
                      <a:lnTo>
                        <a:pt x="116" y="348"/>
                      </a:lnTo>
                      <a:lnTo>
                        <a:pt x="118" y="348"/>
                      </a:lnTo>
                      <a:lnTo>
                        <a:pt x="122" y="350"/>
                      </a:lnTo>
                      <a:lnTo>
                        <a:pt x="123" y="350"/>
                      </a:lnTo>
                      <a:lnTo>
                        <a:pt x="127" y="350"/>
                      </a:lnTo>
                      <a:lnTo>
                        <a:pt x="129" y="350"/>
                      </a:lnTo>
                      <a:lnTo>
                        <a:pt x="131" y="350"/>
                      </a:lnTo>
                      <a:lnTo>
                        <a:pt x="135" y="348"/>
                      </a:lnTo>
                      <a:lnTo>
                        <a:pt x="139" y="346"/>
                      </a:lnTo>
                      <a:lnTo>
                        <a:pt x="141" y="342"/>
                      </a:lnTo>
                      <a:lnTo>
                        <a:pt x="144" y="338"/>
                      </a:lnTo>
                      <a:lnTo>
                        <a:pt x="144" y="336"/>
                      </a:lnTo>
                      <a:lnTo>
                        <a:pt x="146" y="334"/>
                      </a:lnTo>
                      <a:lnTo>
                        <a:pt x="146" y="331"/>
                      </a:lnTo>
                      <a:lnTo>
                        <a:pt x="146" y="329"/>
                      </a:lnTo>
                      <a:lnTo>
                        <a:pt x="146" y="327"/>
                      </a:lnTo>
                      <a:lnTo>
                        <a:pt x="146" y="323"/>
                      </a:lnTo>
                      <a:lnTo>
                        <a:pt x="146" y="321"/>
                      </a:lnTo>
                      <a:lnTo>
                        <a:pt x="148" y="317"/>
                      </a:lnTo>
                      <a:lnTo>
                        <a:pt x="146" y="315"/>
                      </a:lnTo>
                      <a:lnTo>
                        <a:pt x="146" y="312"/>
                      </a:lnTo>
                      <a:lnTo>
                        <a:pt x="146" y="310"/>
                      </a:lnTo>
                      <a:lnTo>
                        <a:pt x="146" y="306"/>
                      </a:lnTo>
                      <a:lnTo>
                        <a:pt x="144" y="302"/>
                      </a:lnTo>
                      <a:lnTo>
                        <a:pt x="144" y="296"/>
                      </a:lnTo>
                      <a:lnTo>
                        <a:pt x="142" y="295"/>
                      </a:lnTo>
                      <a:lnTo>
                        <a:pt x="141" y="291"/>
                      </a:lnTo>
                      <a:lnTo>
                        <a:pt x="141" y="289"/>
                      </a:lnTo>
                      <a:lnTo>
                        <a:pt x="139" y="287"/>
                      </a:lnTo>
                      <a:lnTo>
                        <a:pt x="139" y="283"/>
                      </a:lnTo>
                      <a:lnTo>
                        <a:pt x="137" y="279"/>
                      </a:lnTo>
                      <a:lnTo>
                        <a:pt x="135" y="277"/>
                      </a:lnTo>
                      <a:lnTo>
                        <a:pt x="135" y="274"/>
                      </a:lnTo>
                      <a:lnTo>
                        <a:pt x="133" y="270"/>
                      </a:lnTo>
                      <a:lnTo>
                        <a:pt x="131" y="268"/>
                      </a:lnTo>
                      <a:lnTo>
                        <a:pt x="129" y="264"/>
                      </a:lnTo>
                      <a:lnTo>
                        <a:pt x="127" y="260"/>
                      </a:lnTo>
                      <a:lnTo>
                        <a:pt x="125" y="256"/>
                      </a:lnTo>
                      <a:lnTo>
                        <a:pt x="123" y="253"/>
                      </a:lnTo>
                      <a:lnTo>
                        <a:pt x="122" y="251"/>
                      </a:lnTo>
                      <a:lnTo>
                        <a:pt x="120" y="247"/>
                      </a:lnTo>
                      <a:lnTo>
                        <a:pt x="118" y="243"/>
                      </a:lnTo>
                      <a:lnTo>
                        <a:pt x="116" y="239"/>
                      </a:lnTo>
                      <a:lnTo>
                        <a:pt x="114" y="234"/>
                      </a:lnTo>
                      <a:lnTo>
                        <a:pt x="110" y="232"/>
                      </a:lnTo>
                      <a:lnTo>
                        <a:pt x="108" y="228"/>
                      </a:lnTo>
                      <a:lnTo>
                        <a:pt x="104" y="224"/>
                      </a:lnTo>
                      <a:lnTo>
                        <a:pt x="103" y="218"/>
                      </a:lnTo>
                      <a:lnTo>
                        <a:pt x="101" y="217"/>
                      </a:lnTo>
                      <a:lnTo>
                        <a:pt x="97" y="211"/>
                      </a:lnTo>
                      <a:lnTo>
                        <a:pt x="93" y="207"/>
                      </a:lnTo>
                      <a:lnTo>
                        <a:pt x="89" y="203"/>
                      </a:lnTo>
                      <a:lnTo>
                        <a:pt x="87" y="201"/>
                      </a:lnTo>
                      <a:lnTo>
                        <a:pt x="84" y="196"/>
                      </a:lnTo>
                      <a:lnTo>
                        <a:pt x="80" y="192"/>
                      </a:lnTo>
                      <a:lnTo>
                        <a:pt x="76" y="188"/>
                      </a:lnTo>
                      <a:lnTo>
                        <a:pt x="72" y="186"/>
                      </a:lnTo>
                      <a:lnTo>
                        <a:pt x="68" y="180"/>
                      </a:lnTo>
                      <a:lnTo>
                        <a:pt x="66" y="177"/>
                      </a:lnTo>
                      <a:lnTo>
                        <a:pt x="63" y="173"/>
                      </a:lnTo>
                      <a:lnTo>
                        <a:pt x="61" y="171"/>
                      </a:lnTo>
                      <a:lnTo>
                        <a:pt x="59" y="167"/>
                      </a:lnTo>
                      <a:lnTo>
                        <a:pt x="57" y="163"/>
                      </a:lnTo>
                      <a:lnTo>
                        <a:pt x="55" y="161"/>
                      </a:lnTo>
                      <a:lnTo>
                        <a:pt x="55" y="159"/>
                      </a:lnTo>
                      <a:lnTo>
                        <a:pt x="53" y="156"/>
                      </a:lnTo>
                      <a:lnTo>
                        <a:pt x="53" y="154"/>
                      </a:lnTo>
                      <a:lnTo>
                        <a:pt x="53" y="152"/>
                      </a:lnTo>
                      <a:lnTo>
                        <a:pt x="55" y="150"/>
                      </a:lnTo>
                      <a:lnTo>
                        <a:pt x="57" y="146"/>
                      </a:lnTo>
                      <a:lnTo>
                        <a:pt x="61" y="144"/>
                      </a:lnTo>
                      <a:lnTo>
                        <a:pt x="63" y="142"/>
                      </a:lnTo>
                      <a:lnTo>
                        <a:pt x="68" y="140"/>
                      </a:lnTo>
                      <a:lnTo>
                        <a:pt x="70" y="140"/>
                      </a:lnTo>
                      <a:lnTo>
                        <a:pt x="74" y="140"/>
                      </a:lnTo>
                      <a:lnTo>
                        <a:pt x="76" y="142"/>
                      </a:lnTo>
                      <a:lnTo>
                        <a:pt x="80" y="142"/>
                      </a:lnTo>
                      <a:lnTo>
                        <a:pt x="84" y="144"/>
                      </a:lnTo>
                      <a:lnTo>
                        <a:pt x="87" y="144"/>
                      </a:lnTo>
                      <a:lnTo>
                        <a:pt x="89" y="146"/>
                      </a:lnTo>
                      <a:lnTo>
                        <a:pt x="95" y="148"/>
                      </a:lnTo>
                      <a:lnTo>
                        <a:pt x="99" y="150"/>
                      </a:lnTo>
                      <a:lnTo>
                        <a:pt x="103" y="154"/>
                      </a:lnTo>
                      <a:lnTo>
                        <a:pt x="106" y="156"/>
                      </a:lnTo>
                      <a:lnTo>
                        <a:pt x="110" y="159"/>
                      </a:lnTo>
                      <a:lnTo>
                        <a:pt x="114" y="163"/>
                      </a:lnTo>
                      <a:lnTo>
                        <a:pt x="118" y="167"/>
                      </a:lnTo>
                      <a:lnTo>
                        <a:pt x="120" y="169"/>
                      </a:lnTo>
                      <a:lnTo>
                        <a:pt x="122" y="171"/>
                      </a:lnTo>
                      <a:lnTo>
                        <a:pt x="123" y="175"/>
                      </a:lnTo>
                      <a:lnTo>
                        <a:pt x="125" y="177"/>
                      </a:lnTo>
                      <a:lnTo>
                        <a:pt x="127" y="180"/>
                      </a:lnTo>
                      <a:lnTo>
                        <a:pt x="129" y="182"/>
                      </a:lnTo>
                      <a:lnTo>
                        <a:pt x="131" y="186"/>
                      </a:lnTo>
                      <a:lnTo>
                        <a:pt x="133" y="190"/>
                      </a:lnTo>
                      <a:lnTo>
                        <a:pt x="135" y="192"/>
                      </a:lnTo>
                      <a:lnTo>
                        <a:pt x="137" y="196"/>
                      </a:lnTo>
                      <a:lnTo>
                        <a:pt x="139" y="199"/>
                      </a:lnTo>
                      <a:lnTo>
                        <a:pt x="141" y="203"/>
                      </a:lnTo>
                      <a:lnTo>
                        <a:pt x="142" y="207"/>
                      </a:lnTo>
                      <a:lnTo>
                        <a:pt x="144" y="211"/>
                      </a:lnTo>
                      <a:lnTo>
                        <a:pt x="146" y="215"/>
                      </a:lnTo>
                      <a:lnTo>
                        <a:pt x="148" y="218"/>
                      </a:lnTo>
                      <a:lnTo>
                        <a:pt x="148" y="222"/>
                      </a:lnTo>
                      <a:lnTo>
                        <a:pt x="150" y="226"/>
                      </a:lnTo>
                      <a:lnTo>
                        <a:pt x="152" y="232"/>
                      </a:lnTo>
                      <a:lnTo>
                        <a:pt x="156" y="236"/>
                      </a:lnTo>
                      <a:lnTo>
                        <a:pt x="156" y="239"/>
                      </a:lnTo>
                      <a:lnTo>
                        <a:pt x="158" y="245"/>
                      </a:lnTo>
                      <a:lnTo>
                        <a:pt x="160" y="249"/>
                      </a:lnTo>
                      <a:lnTo>
                        <a:pt x="161" y="255"/>
                      </a:lnTo>
                      <a:lnTo>
                        <a:pt x="161" y="258"/>
                      </a:lnTo>
                      <a:lnTo>
                        <a:pt x="163" y="264"/>
                      </a:lnTo>
                      <a:lnTo>
                        <a:pt x="165" y="268"/>
                      </a:lnTo>
                      <a:lnTo>
                        <a:pt x="167" y="274"/>
                      </a:lnTo>
                      <a:lnTo>
                        <a:pt x="167" y="277"/>
                      </a:lnTo>
                      <a:lnTo>
                        <a:pt x="169" y="283"/>
                      </a:lnTo>
                      <a:lnTo>
                        <a:pt x="169" y="289"/>
                      </a:lnTo>
                      <a:lnTo>
                        <a:pt x="171" y="295"/>
                      </a:lnTo>
                      <a:lnTo>
                        <a:pt x="171" y="298"/>
                      </a:lnTo>
                      <a:lnTo>
                        <a:pt x="171" y="304"/>
                      </a:lnTo>
                      <a:lnTo>
                        <a:pt x="173" y="310"/>
                      </a:lnTo>
                      <a:lnTo>
                        <a:pt x="173" y="315"/>
                      </a:lnTo>
                      <a:lnTo>
                        <a:pt x="173" y="321"/>
                      </a:lnTo>
                      <a:lnTo>
                        <a:pt x="175" y="327"/>
                      </a:lnTo>
                      <a:lnTo>
                        <a:pt x="175" y="331"/>
                      </a:lnTo>
                      <a:lnTo>
                        <a:pt x="175" y="336"/>
                      </a:lnTo>
                      <a:lnTo>
                        <a:pt x="175" y="342"/>
                      </a:lnTo>
                      <a:lnTo>
                        <a:pt x="175" y="348"/>
                      </a:lnTo>
                      <a:lnTo>
                        <a:pt x="175" y="353"/>
                      </a:lnTo>
                      <a:lnTo>
                        <a:pt x="175" y="359"/>
                      </a:lnTo>
                      <a:lnTo>
                        <a:pt x="175" y="365"/>
                      </a:lnTo>
                      <a:lnTo>
                        <a:pt x="175" y="371"/>
                      </a:lnTo>
                      <a:lnTo>
                        <a:pt x="175" y="376"/>
                      </a:lnTo>
                      <a:lnTo>
                        <a:pt x="173" y="382"/>
                      </a:lnTo>
                      <a:lnTo>
                        <a:pt x="173" y="388"/>
                      </a:lnTo>
                      <a:lnTo>
                        <a:pt x="173" y="393"/>
                      </a:lnTo>
                      <a:lnTo>
                        <a:pt x="171" y="399"/>
                      </a:lnTo>
                      <a:lnTo>
                        <a:pt x="171" y="407"/>
                      </a:lnTo>
                      <a:lnTo>
                        <a:pt x="169" y="412"/>
                      </a:lnTo>
                      <a:lnTo>
                        <a:pt x="167" y="418"/>
                      </a:lnTo>
                      <a:lnTo>
                        <a:pt x="167" y="424"/>
                      </a:lnTo>
                      <a:lnTo>
                        <a:pt x="165" y="430"/>
                      </a:lnTo>
                      <a:lnTo>
                        <a:pt x="163" y="435"/>
                      </a:lnTo>
                      <a:lnTo>
                        <a:pt x="161" y="441"/>
                      </a:lnTo>
                      <a:lnTo>
                        <a:pt x="160" y="447"/>
                      </a:lnTo>
                      <a:lnTo>
                        <a:pt x="160" y="452"/>
                      </a:lnTo>
                      <a:lnTo>
                        <a:pt x="294" y="357"/>
                      </a:lnTo>
                      <a:lnTo>
                        <a:pt x="287" y="256"/>
                      </a:lnTo>
                      <a:lnTo>
                        <a:pt x="285" y="256"/>
                      </a:lnTo>
                      <a:lnTo>
                        <a:pt x="285" y="255"/>
                      </a:lnTo>
                      <a:lnTo>
                        <a:pt x="285" y="253"/>
                      </a:lnTo>
                      <a:lnTo>
                        <a:pt x="283" y="251"/>
                      </a:lnTo>
                      <a:lnTo>
                        <a:pt x="283" y="247"/>
                      </a:lnTo>
                      <a:lnTo>
                        <a:pt x="281" y="243"/>
                      </a:lnTo>
                      <a:lnTo>
                        <a:pt x="279" y="237"/>
                      </a:lnTo>
                      <a:lnTo>
                        <a:pt x="277" y="234"/>
                      </a:lnTo>
                      <a:lnTo>
                        <a:pt x="275" y="232"/>
                      </a:lnTo>
                      <a:lnTo>
                        <a:pt x="275" y="228"/>
                      </a:lnTo>
                      <a:lnTo>
                        <a:pt x="274" y="224"/>
                      </a:lnTo>
                      <a:lnTo>
                        <a:pt x="274" y="222"/>
                      </a:lnTo>
                      <a:lnTo>
                        <a:pt x="272" y="218"/>
                      </a:lnTo>
                      <a:lnTo>
                        <a:pt x="270" y="217"/>
                      </a:lnTo>
                      <a:lnTo>
                        <a:pt x="270" y="213"/>
                      </a:lnTo>
                      <a:lnTo>
                        <a:pt x="268" y="211"/>
                      </a:lnTo>
                      <a:lnTo>
                        <a:pt x="268" y="207"/>
                      </a:lnTo>
                      <a:lnTo>
                        <a:pt x="266" y="203"/>
                      </a:lnTo>
                      <a:lnTo>
                        <a:pt x="264" y="199"/>
                      </a:lnTo>
                      <a:lnTo>
                        <a:pt x="264" y="198"/>
                      </a:lnTo>
                      <a:lnTo>
                        <a:pt x="262" y="194"/>
                      </a:lnTo>
                      <a:lnTo>
                        <a:pt x="260" y="190"/>
                      </a:lnTo>
                      <a:lnTo>
                        <a:pt x="260" y="186"/>
                      </a:lnTo>
                      <a:lnTo>
                        <a:pt x="258" y="184"/>
                      </a:lnTo>
                      <a:lnTo>
                        <a:pt x="258" y="178"/>
                      </a:lnTo>
                      <a:lnTo>
                        <a:pt x="256" y="177"/>
                      </a:lnTo>
                      <a:lnTo>
                        <a:pt x="255" y="173"/>
                      </a:lnTo>
                      <a:lnTo>
                        <a:pt x="253" y="169"/>
                      </a:lnTo>
                      <a:lnTo>
                        <a:pt x="251" y="165"/>
                      </a:lnTo>
                      <a:lnTo>
                        <a:pt x="251" y="161"/>
                      </a:lnTo>
                      <a:lnTo>
                        <a:pt x="249" y="158"/>
                      </a:lnTo>
                      <a:lnTo>
                        <a:pt x="249" y="156"/>
                      </a:lnTo>
                      <a:lnTo>
                        <a:pt x="247" y="152"/>
                      </a:lnTo>
                      <a:lnTo>
                        <a:pt x="245" y="148"/>
                      </a:lnTo>
                      <a:lnTo>
                        <a:pt x="245" y="144"/>
                      </a:lnTo>
                      <a:lnTo>
                        <a:pt x="243" y="142"/>
                      </a:lnTo>
                      <a:lnTo>
                        <a:pt x="241" y="139"/>
                      </a:lnTo>
                      <a:lnTo>
                        <a:pt x="241" y="135"/>
                      </a:lnTo>
                      <a:lnTo>
                        <a:pt x="239" y="133"/>
                      </a:lnTo>
                      <a:lnTo>
                        <a:pt x="239" y="131"/>
                      </a:lnTo>
                      <a:lnTo>
                        <a:pt x="237" y="127"/>
                      </a:lnTo>
                      <a:lnTo>
                        <a:pt x="237" y="125"/>
                      </a:lnTo>
                      <a:lnTo>
                        <a:pt x="236" y="121"/>
                      </a:lnTo>
                      <a:lnTo>
                        <a:pt x="236" y="120"/>
                      </a:lnTo>
                      <a:lnTo>
                        <a:pt x="234" y="116"/>
                      </a:lnTo>
                      <a:lnTo>
                        <a:pt x="232" y="112"/>
                      </a:lnTo>
                      <a:lnTo>
                        <a:pt x="232" y="108"/>
                      </a:lnTo>
                      <a:lnTo>
                        <a:pt x="230" y="104"/>
                      </a:lnTo>
                      <a:lnTo>
                        <a:pt x="230" y="102"/>
                      </a:lnTo>
                      <a:lnTo>
                        <a:pt x="228" y="101"/>
                      </a:lnTo>
                      <a:lnTo>
                        <a:pt x="228" y="99"/>
                      </a:lnTo>
                      <a:lnTo>
                        <a:pt x="224" y="97"/>
                      </a:lnTo>
                      <a:lnTo>
                        <a:pt x="222" y="95"/>
                      </a:lnTo>
                      <a:lnTo>
                        <a:pt x="218" y="91"/>
                      </a:lnTo>
                      <a:lnTo>
                        <a:pt x="215" y="89"/>
                      </a:lnTo>
                      <a:lnTo>
                        <a:pt x="211" y="85"/>
                      </a:lnTo>
                      <a:lnTo>
                        <a:pt x="207" y="81"/>
                      </a:lnTo>
                      <a:lnTo>
                        <a:pt x="203" y="80"/>
                      </a:lnTo>
                      <a:lnTo>
                        <a:pt x="201" y="78"/>
                      </a:lnTo>
                      <a:lnTo>
                        <a:pt x="199" y="74"/>
                      </a:lnTo>
                      <a:lnTo>
                        <a:pt x="196" y="72"/>
                      </a:lnTo>
                      <a:lnTo>
                        <a:pt x="194" y="70"/>
                      </a:lnTo>
                      <a:lnTo>
                        <a:pt x="190" y="68"/>
                      </a:lnTo>
                      <a:lnTo>
                        <a:pt x="188" y="66"/>
                      </a:lnTo>
                      <a:lnTo>
                        <a:pt x="186" y="64"/>
                      </a:lnTo>
                      <a:lnTo>
                        <a:pt x="182" y="62"/>
                      </a:lnTo>
                      <a:lnTo>
                        <a:pt x="179" y="59"/>
                      </a:lnTo>
                      <a:lnTo>
                        <a:pt x="177" y="57"/>
                      </a:lnTo>
                      <a:lnTo>
                        <a:pt x="173" y="55"/>
                      </a:lnTo>
                      <a:lnTo>
                        <a:pt x="169" y="53"/>
                      </a:lnTo>
                      <a:lnTo>
                        <a:pt x="167" y="51"/>
                      </a:lnTo>
                      <a:lnTo>
                        <a:pt x="163" y="49"/>
                      </a:lnTo>
                      <a:lnTo>
                        <a:pt x="161" y="47"/>
                      </a:lnTo>
                      <a:lnTo>
                        <a:pt x="158" y="43"/>
                      </a:lnTo>
                      <a:lnTo>
                        <a:pt x="154" y="42"/>
                      </a:lnTo>
                      <a:lnTo>
                        <a:pt x="150" y="38"/>
                      </a:lnTo>
                      <a:lnTo>
                        <a:pt x="148" y="38"/>
                      </a:lnTo>
                      <a:lnTo>
                        <a:pt x="146" y="34"/>
                      </a:lnTo>
                      <a:lnTo>
                        <a:pt x="142" y="32"/>
                      </a:lnTo>
                      <a:lnTo>
                        <a:pt x="139" y="30"/>
                      </a:lnTo>
                      <a:lnTo>
                        <a:pt x="137" y="28"/>
                      </a:lnTo>
                      <a:lnTo>
                        <a:pt x="133" y="26"/>
                      </a:lnTo>
                      <a:lnTo>
                        <a:pt x="131" y="24"/>
                      </a:lnTo>
                      <a:lnTo>
                        <a:pt x="127" y="21"/>
                      </a:lnTo>
                      <a:lnTo>
                        <a:pt x="125" y="21"/>
                      </a:lnTo>
                      <a:lnTo>
                        <a:pt x="120" y="17"/>
                      </a:lnTo>
                      <a:lnTo>
                        <a:pt x="116" y="13"/>
                      </a:lnTo>
                      <a:lnTo>
                        <a:pt x="110" y="9"/>
                      </a:lnTo>
                      <a:lnTo>
                        <a:pt x="106" y="7"/>
                      </a:lnTo>
                      <a:lnTo>
                        <a:pt x="104" y="4"/>
                      </a:lnTo>
                      <a:lnTo>
                        <a:pt x="101" y="4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FFE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7" name="Freeform 20"/>
                <p:cNvSpPr>
                  <a:spLocks/>
                </p:cNvSpPr>
                <p:nvPr/>
              </p:nvSpPr>
              <p:spPr bwMode="auto">
                <a:xfrm>
                  <a:off x="1310" y="2962"/>
                  <a:ext cx="176" cy="229"/>
                </a:xfrm>
                <a:custGeom>
                  <a:avLst/>
                  <a:gdLst>
                    <a:gd name="T0" fmla="*/ 2 w 352"/>
                    <a:gd name="T1" fmla="*/ 4 h 458"/>
                    <a:gd name="T2" fmla="*/ 2 w 352"/>
                    <a:gd name="T3" fmla="*/ 4 h 458"/>
                    <a:gd name="T4" fmla="*/ 2 w 352"/>
                    <a:gd name="T5" fmla="*/ 4 h 458"/>
                    <a:gd name="T6" fmla="*/ 2 w 352"/>
                    <a:gd name="T7" fmla="*/ 3 h 458"/>
                    <a:gd name="T8" fmla="*/ 2 w 352"/>
                    <a:gd name="T9" fmla="*/ 3 h 458"/>
                    <a:gd name="T10" fmla="*/ 2 w 352"/>
                    <a:gd name="T11" fmla="*/ 3 h 458"/>
                    <a:gd name="T12" fmla="*/ 2 w 352"/>
                    <a:gd name="T13" fmla="*/ 3 h 458"/>
                    <a:gd name="T14" fmla="*/ 2 w 352"/>
                    <a:gd name="T15" fmla="*/ 3 h 458"/>
                    <a:gd name="T16" fmla="*/ 2 w 352"/>
                    <a:gd name="T17" fmla="*/ 2 h 458"/>
                    <a:gd name="T18" fmla="*/ 2 w 352"/>
                    <a:gd name="T19" fmla="*/ 2 h 458"/>
                    <a:gd name="T20" fmla="*/ 2 w 352"/>
                    <a:gd name="T21" fmla="*/ 2 h 458"/>
                    <a:gd name="T22" fmla="*/ 2 w 352"/>
                    <a:gd name="T23" fmla="*/ 2 h 458"/>
                    <a:gd name="T24" fmla="*/ 2 w 352"/>
                    <a:gd name="T25" fmla="*/ 2 h 458"/>
                    <a:gd name="T26" fmla="*/ 2 w 352"/>
                    <a:gd name="T27" fmla="*/ 2 h 458"/>
                    <a:gd name="T28" fmla="*/ 2 w 352"/>
                    <a:gd name="T29" fmla="*/ 2 h 458"/>
                    <a:gd name="T30" fmla="*/ 2 w 352"/>
                    <a:gd name="T31" fmla="*/ 2 h 458"/>
                    <a:gd name="T32" fmla="*/ 2 w 352"/>
                    <a:gd name="T33" fmla="*/ 2 h 458"/>
                    <a:gd name="T34" fmla="*/ 2 w 352"/>
                    <a:gd name="T35" fmla="*/ 2 h 458"/>
                    <a:gd name="T36" fmla="*/ 2 w 352"/>
                    <a:gd name="T37" fmla="*/ 2 h 458"/>
                    <a:gd name="T38" fmla="*/ 2 w 352"/>
                    <a:gd name="T39" fmla="*/ 2 h 458"/>
                    <a:gd name="T40" fmla="*/ 2 w 352"/>
                    <a:gd name="T41" fmla="*/ 2 h 458"/>
                    <a:gd name="T42" fmla="*/ 2 w 352"/>
                    <a:gd name="T43" fmla="*/ 3 h 458"/>
                    <a:gd name="T44" fmla="*/ 2 w 352"/>
                    <a:gd name="T45" fmla="*/ 3 h 458"/>
                    <a:gd name="T46" fmla="*/ 3 w 352"/>
                    <a:gd name="T47" fmla="*/ 3 h 458"/>
                    <a:gd name="T48" fmla="*/ 3 w 352"/>
                    <a:gd name="T49" fmla="*/ 3 h 458"/>
                    <a:gd name="T50" fmla="*/ 3 w 352"/>
                    <a:gd name="T51" fmla="*/ 2 h 458"/>
                    <a:gd name="T52" fmla="*/ 2 w 352"/>
                    <a:gd name="T53" fmla="*/ 2 h 458"/>
                    <a:gd name="T54" fmla="*/ 2 w 352"/>
                    <a:gd name="T55" fmla="*/ 2 h 458"/>
                    <a:gd name="T56" fmla="*/ 2 w 352"/>
                    <a:gd name="T57" fmla="*/ 2 h 458"/>
                    <a:gd name="T58" fmla="*/ 2 w 352"/>
                    <a:gd name="T59" fmla="*/ 2 h 458"/>
                    <a:gd name="T60" fmla="*/ 2 w 352"/>
                    <a:gd name="T61" fmla="*/ 2 h 458"/>
                    <a:gd name="T62" fmla="*/ 2 w 352"/>
                    <a:gd name="T63" fmla="*/ 1 h 458"/>
                    <a:gd name="T64" fmla="*/ 2 w 352"/>
                    <a:gd name="T65" fmla="*/ 1 h 458"/>
                    <a:gd name="T66" fmla="*/ 1 w 352"/>
                    <a:gd name="T67" fmla="*/ 1 h 458"/>
                    <a:gd name="T68" fmla="*/ 1 w 352"/>
                    <a:gd name="T69" fmla="*/ 1 h 458"/>
                    <a:gd name="T70" fmla="*/ 1 w 352"/>
                    <a:gd name="T71" fmla="*/ 1 h 458"/>
                    <a:gd name="T72" fmla="*/ 1 w 352"/>
                    <a:gd name="T73" fmla="*/ 1 h 458"/>
                    <a:gd name="T74" fmla="*/ 1 w 352"/>
                    <a:gd name="T75" fmla="*/ 1 h 458"/>
                    <a:gd name="T76" fmla="*/ 1 w 352"/>
                    <a:gd name="T77" fmla="*/ 1 h 458"/>
                    <a:gd name="T78" fmla="*/ 1 w 352"/>
                    <a:gd name="T79" fmla="*/ 1 h 458"/>
                    <a:gd name="T80" fmla="*/ 0 w 352"/>
                    <a:gd name="T81" fmla="*/ 1 h 458"/>
                    <a:gd name="T82" fmla="*/ 1 w 352"/>
                    <a:gd name="T83" fmla="*/ 1 h 458"/>
                    <a:gd name="T84" fmla="*/ 1 w 352"/>
                    <a:gd name="T85" fmla="*/ 1 h 458"/>
                    <a:gd name="T86" fmla="*/ 1 w 352"/>
                    <a:gd name="T87" fmla="*/ 1 h 458"/>
                    <a:gd name="T88" fmla="*/ 1 w 352"/>
                    <a:gd name="T89" fmla="*/ 1 h 458"/>
                    <a:gd name="T90" fmla="*/ 1 w 352"/>
                    <a:gd name="T91" fmla="*/ 1 h 458"/>
                    <a:gd name="T92" fmla="*/ 2 w 352"/>
                    <a:gd name="T93" fmla="*/ 1 h 458"/>
                    <a:gd name="T94" fmla="*/ 2 w 352"/>
                    <a:gd name="T95" fmla="*/ 1 h 458"/>
                    <a:gd name="T96" fmla="*/ 2 w 352"/>
                    <a:gd name="T97" fmla="*/ 1 h 458"/>
                    <a:gd name="T98" fmla="*/ 2 w 352"/>
                    <a:gd name="T99" fmla="*/ 1 h 458"/>
                    <a:gd name="T100" fmla="*/ 2 w 352"/>
                    <a:gd name="T101" fmla="*/ 1 h 458"/>
                    <a:gd name="T102" fmla="*/ 2 w 352"/>
                    <a:gd name="T103" fmla="*/ 1 h 458"/>
                    <a:gd name="T104" fmla="*/ 3 w 352"/>
                    <a:gd name="T105" fmla="*/ 2 h 45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52"/>
                    <a:gd name="T160" fmla="*/ 0 h 458"/>
                    <a:gd name="T161" fmla="*/ 352 w 352"/>
                    <a:gd name="T162" fmla="*/ 458 h 45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52" h="458">
                      <a:moveTo>
                        <a:pt x="173" y="458"/>
                      </a:moveTo>
                      <a:lnTo>
                        <a:pt x="173" y="458"/>
                      </a:lnTo>
                      <a:lnTo>
                        <a:pt x="175" y="454"/>
                      </a:lnTo>
                      <a:lnTo>
                        <a:pt x="175" y="452"/>
                      </a:lnTo>
                      <a:lnTo>
                        <a:pt x="177" y="451"/>
                      </a:lnTo>
                      <a:lnTo>
                        <a:pt x="179" y="449"/>
                      </a:lnTo>
                      <a:lnTo>
                        <a:pt x="181" y="445"/>
                      </a:lnTo>
                      <a:lnTo>
                        <a:pt x="181" y="443"/>
                      </a:lnTo>
                      <a:lnTo>
                        <a:pt x="183" y="439"/>
                      </a:lnTo>
                      <a:lnTo>
                        <a:pt x="185" y="433"/>
                      </a:lnTo>
                      <a:lnTo>
                        <a:pt x="187" y="430"/>
                      </a:lnTo>
                      <a:lnTo>
                        <a:pt x="189" y="426"/>
                      </a:lnTo>
                      <a:lnTo>
                        <a:pt x="191" y="420"/>
                      </a:lnTo>
                      <a:lnTo>
                        <a:pt x="192" y="416"/>
                      </a:lnTo>
                      <a:lnTo>
                        <a:pt x="196" y="411"/>
                      </a:lnTo>
                      <a:lnTo>
                        <a:pt x="196" y="407"/>
                      </a:lnTo>
                      <a:lnTo>
                        <a:pt x="196" y="405"/>
                      </a:lnTo>
                      <a:lnTo>
                        <a:pt x="198" y="401"/>
                      </a:lnTo>
                      <a:lnTo>
                        <a:pt x="198" y="399"/>
                      </a:lnTo>
                      <a:lnTo>
                        <a:pt x="198" y="395"/>
                      </a:lnTo>
                      <a:lnTo>
                        <a:pt x="200" y="392"/>
                      </a:lnTo>
                      <a:lnTo>
                        <a:pt x="200" y="388"/>
                      </a:lnTo>
                      <a:lnTo>
                        <a:pt x="202" y="386"/>
                      </a:lnTo>
                      <a:lnTo>
                        <a:pt x="202" y="382"/>
                      </a:lnTo>
                      <a:lnTo>
                        <a:pt x="204" y="378"/>
                      </a:lnTo>
                      <a:lnTo>
                        <a:pt x="204" y="374"/>
                      </a:lnTo>
                      <a:lnTo>
                        <a:pt x="204" y="371"/>
                      </a:lnTo>
                      <a:lnTo>
                        <a:pt x="206" y="367"/>
                      </a:lnTo>
                      <a:lnTo>
                        <a:pt x="206" y="363"/>
                      </a:lnTo>
                      <a:lnTo>
                        <a:pt x="206" y="359"/>
                      </a:lnTo>
                      <a:lnTo>
                        <a:pt x="208" y="355"/>
                      </a:lnTo>
                      <a:lnTo>
                        <a:pt x="208" y="352"/>
                      </a:lnTo>
                      <a:lnTo>
                        <a:pt x="208" y="348"/>
                      </a:lnTo>
                      <a:lnTo>
                        <a:pt x="208" y="342"/>
                      </a:lnTo>
                      <a:lnTo>
                        <a:pt x="208" y="338"/>
                      </a:lnTo>
                      <a:lnTo>
                        <a:pt x="208" y="335"/>
                      </a:lnTo>
                      <a:lnTo>
                        <a:pt x="208" y="331"/>
                      </a:lnTo>
                      <a:lnTo>
                        <a:pt x="208" y="325"/>
                      </a:lnTo>
                      <a:lnTo>
                        <a:pt x="208" y="321"/>
                      </a:lnTo>
                      <a:lnTo>
                        <a:pt x="208" y="317"/>
                      </a:lnTo>
                      <a:lnTo>
                        <a:pt x="208" y="312"/>
                      </a:lnTo>
                      <a:lnTo>
                        <a:pt x="206" y="308"/>
                      </a:lnTo>
                      <a:lnTo>
                        <a:pt x="206" y="304"/>
                      </a:lnTo>
                      <a:lnTo>
                        <a:pt x="206" y="298"/>
                      </a:lnTo>
                      <a:lnTo>
                        <a:pt x="206" y="293"/>
                      </a:lnTo>
                      <a:lnTo>
                        <a:pt x="204" y="289"/>
                      </a:lnTo>
                      <a:lnTo>
                        <a:pt x="204" y="285"/>
                      </a:lnTo>
                      <a:lnTo>
                        <a:pt x="202" y="279"/>
                      </a:lnTo>
                      <a:lnTo>
                        <a:pt x="202" y="274"/>
                      </a:lnTo>
                      <a:lnTo>
                        <a:pt x="200" y="270"/>
                      </a:lnTo>
                      <a:lnTo>
                        <a:pt x="200" y="266"/>
                      </a:lnTo>
                      <a:lnTo>
                        <a:pt x="198" y="260"/>
                      </a:lnTo>
                      <a:lnTo>
                        <a:pt x="198" y="257"/>
                      </a:lnTo>
                      <a:lnTo>
                        <a:pt x="196" y="253"/>
                      </a:lnTo>
                      <a:lnTo>
                        <a:pt x="196" y="249"/>
                      </a:lnTo>
                      <a:lnTo>
                        <a:pt x="194" y="243"/>
                      </a:lnTo>
                      <a:lnTo>
                        <a:pt x="194" y="239"/>
                      </a:lnTo>
                      <a:lnTo>
                        <a:pt x="192" y="236"/>
                      </a:lnTo>
                      <a:lnTo>
                        <a:pt x="192" y="232"/>
                      </a:lnTo>
                      <a:lnTo>
                        <a:pt x="192" y="228"/>
                      </a:lnTo>
                      <a:lnTo>
                        <a:pt x="191" y="226"/>
                      </a:lnTo>
                      <a:lnTo>
                        <a:pt x="191" y="222"/>
                      </a:lnTo>
                      <a:lnTo>
                        <a:pt x="189" y="219"/>
                      </a:lnTo>
                      <a:lnTo>
                        <a:pt x="189" y="217"/>
                      </a:lnTo>
                      <a:lnTo>
                        <a:pt x="187" y="213"/>
                      </a:lnTo>
                      <a:lnTo>
                        <a:pt x="187" y="209"/>
                      </a:lnTo>
                      <a:lnTo>
                        <a:pt x="185" y="207"/>
                      </a:lnTo>
                      <a:lnTo>
                        <a:pt x="185" y="203"/>
                      </a:lnTo>
                      <a:lnTo>
                        <a:pt x="183" y="201"/>
                      </a:lnTo>
                      <a:lnTo>
                        <a:pt x="183" y="198"/>
                      </a:lnTo>
                      <a:lnTo>
                        <a:pt x="181" y="196"/>
                      </a:lnTo>
                      <a:lnTo>
                        <a:pt x="179" y="190"/>
                      </a:lnTo>
                      <a:lnTo>
                        <a:pt x="177" y="186"/>
                      </a:lnTo>
                      <a:lnTo>
                        <a:pt x="177" y="182"/>
                      </a:lnTo>
                      <a:lnTo>
                        <a:pt x="175" y="179"/>
                      </a:lnTo>
                      <a:lnTo>
                        <a:pt x="173" y="173"/>
                      </a:lnTo>
                      <a:lnTo>
                        <a:pt x="172" y="171"/>
                      </a:lnTo>
                      <a:lnTo>
                        <a:pt x="170" y="167"/>
                      </a:lnTo>
                      <a:lnTo>
                        <a:pt x="168" y="163"/>
                      </a:lnTo>
                      <a:lnTo>
                        <a:pt x="166" y="161"/>
                      </a:lnTo>
                      <a:lnTo>
                        <a:pt x="164" y="158"/>
                      </a:lnTo>
                      <a:lnTo>
                        <a:pt x="162" y="156"/>
                      </a:lnTo>
                      <a:lnTo>
                        <a:pt x="162" y="154"/>
                      </a:lnTo>
                      <a:lnTo>
                        <a:pt x="158" y="148"/>
                      </a:lnTo>
                      <a:lnTo>
                        <a:pt x="156" y="146"/>
                      </a:lnTo>
                      <a:lnTo>
                        <a:pt x="153" y="142"/>
                      </a:lnTo>
                      <a:lnTo>
                        <a:pt x="153" y="141"/>
                      </a:lnTo>
                      <a:lnTo>
                        <a:pt x="149" y="135"/>
                      </a:lnTo>
                      <a:lnTo>
                        <a:pt x="151" y="131"/>
                      </a:lnTo>
                      <a:lnTo>
                        <a:pt x="154" y="131"/>
                      </a:lnTo>
                      <a:lnTo>
                        <a:pt x="158" y="131"/>
                      </a:lnTo>
                      <a:lnTo>
                        <a:pt x="160" y="131"/>
                      </a:lnTo>
                      <a:lnTo>
                        <a:pt x="166" y="133"/>
                      </a:lnTo>
                      <a:lnTo>
                        <a:pt x="170" y="133"/>
                      </a:lnTo>
                      <a:lnTo>
                        <a:pt x="172" y="135"/>
                      </a:lnTo>
                      <a:lnTo>
                        <a:pt x="173" y="135"/>
                      </a:lnTo>
                      <a:lnTo>
                        <a:pt x="177" y="139"/>
                      </a:lnTo>
                      <a:lnTo>
                        <a:pt x="181" y="141"/>
                      </a:lnTo>
                      <a:lnTo>
                        <a:pt x="183" y="142"/>
                      </a:lnTo>
                      <a:lnTo>
                        <a:pt x="187" y="144"/>
                      </a:lnTo>
                      <a:lnTo>
                        <a:pt x="191" y="148"/>
                      </a:lnTo>
                      <a:lnTo>
                        <a:pt x="192" y="152"/>
                      </a:lnTo>
                      <a:lnTo>
                        <a:pt x="196" y="156"/>
                      </a:lnTo>
                      <a:lnTo>
                        <a:pt x="200" y="161"/>
                      </a:lnTo>
                      <a:lnTo>
                        <a:pt x="204" y="165"/>
                      </a:lnTo>
                      <a:lnTo>
                        <a:pt x="206" y="169"/>
                      </a:lnTo>
                      <a:lnTo>
                        <a:pt x="208" y="171"/>
                      </a:lnTo>
                      <a:lnTo>
                        <a:pt x="210" y="175"/>
                      </a:lnTo>
                      <a:lnTo>
                        <a:pt x="211" y="177"/>
                      </a:lnTo>
                      <a:lnTo>
                        <a:pt x="213" y="180"/>
                      </a:lnTo>
                      <a:lnTo>
                        <a:pt x="215" y="182"/>
                      </a:lnTo>
                      <a:lnTo>
                        <a:pt x="217" y="186"/>
                      </a:lnTo>
                      <a:lnTo>
                        <a:pt x="219" y="190"/>
                      </a:lnTo>
                      <a:lnTo>
                        <a:pt x="221" y="196"/>
                      </a:lnTo>
                      <a:lnTo>
                        <a:pt x="223" y="199"/>
                      </a:lnTo>
                      <a:lnTo>
                        <a:pt x="225" y="205"/>
                      </a:lnTo>
                      <a:lnTo>
                        <a:pt x="229" y="211"/>
                      </a:lnTo>
                      <a:lnTo>
                        <a:pt x="230" y="215"/>
                      </a:lnTo>
                      <a:lnTo>
                        <a:pt x="232" y="219"/>
                      </a:lnTo>
                      <a:lnTo>
                        <a:pt x="234" y="224"/>
                      </a:lnTo>
                      <a:lnTo>
                        <a:pt x="236" y="228"/>
                      </a:lnTo>
                      <a:lnTo>
                        <a:pt x="236" y="232"/>
                      </a:lnTo>
                      <a:lnTo>
                        <a:pt x="238" y="236"/>
                      </a:lnTo>
                      <a:lnTo>
                        <a:pt x="240" y="241"/>
                      </a:lnTo>
                      <a:lnTo>
                        <a:pt x="242" y="245"/>
                      </a:lnTo>
                      <a:lnTo>
                        <a:pt x="242" y="249"/>
                      </a:lnTo>
                      <a:lnTo>
                        <a:pt x="244" y="253"/>
                      </a:lnTo>
                      <a:lnTo>
                        <a:pt x="244" y="257"/>
                      </a:lnTo>
                      <a:lnTo>
                        <a:pt x="246" y="260"/>
                      </a:lnTo>
                      <a:lnTo>
                        <a:pt x="246" y="264"/>
                      </a:lnTo>
                      <a:lnTo>
                        <a:pt x="248" y="268"/>
                      </a:lnTo>
                      <a:lnTo>
                        <a:pt x="248" y="270"/>
                      </a:lnTo>
                      <a:lnTo>
                        <a:pt x="249" y="274"/>
                      </a:lnTo>
                      <a:lnTo>
                        <a:pt x="249" y="276"/>
                      </a:lnTo>
                      <a:lnTo>
                        <a:pt x="249" y="279"/>
                      </a:lnTo>
                      <a:lnTo>
                        <a:pt x="249" y="281"/>
                      </a:lnTo>
                      <a:lnTo>
                        <a:pt x="251" y="283"/>
                      </a:lnTo>
                      <a:lnTo>
                        <a:pt x="251" y="287"/>
                      </a:lnTo>
                      <a:lnTo>
                        <a:pt x="253" y="291"/>
                      </a:lnTo>
                      <a:lnTo>
                        <a:pt x="253" y="293"/>
                      </a:lnTo>
                      <a:lnTo>
                        <a:pt x="255" y="293"/>
                      </a:lnTo>
                      <a:lnTo>
                        <a:pt x="257" y="293"/>
                      </a:lnTo>
                      <a:lnTo>
                        <a:pt x="261" y="291"/>
                      </a:lnTo>
                      <a:lnTo>
                        <a:pt x="261" y="287"/>
                      </a:lnTo>
                      <a:lnTo>
                        <a:pt x="263" y="285"/>
                      </a:lnTo>
                      <a:lnTo>
                        <a:pt x="263" y="281"/>
                      </a:lnTo>
                      <a:lnTo>
                        <a:pt x="263" y="277"/>
                      </a:lnTo>
                      <a:lnTo>
                        <a:pt x="263" y="274"/>
                      </a:lnTo>
                      <a:lnTo>
                        <a:pt x="263" y="272"/>
                      </a:lnTo>
                      <a:lnTo>
                        <a:pt x="263" y="270"/>
                      </a:lnTo>
                      <a:lnTo>
                        <a:pt x="263" y="266"/>
                      </a:lnTo>
                      <a:lnTo>
                        <a:pt x="263" y="264"/>
                      </a:lnTo>
                      <a:lnTo>
                        <a:pt x="261" y="260"/>
                      </a:lnTo>
                      <a:lnTo>
                        <a:pt x="261" y="258"/>
                      </a:lnTo>
                      <a:lnTo>
                        <a:pt x="261" y="255"/>
                      </a:lnTo>
                      <a:lnTo>
                        <a:pt x="261" y="251"/>
                      </a:lnTo>
                      <a:lnTo>
                        <a:pt x="259" y="247"/>
                      </a:lnTo>
                      <a:lnTo>
                        <a:pt x="259" y="243"/>
                      </a:lnTo>
                      <a:lnTo>
                        <a:pt x="259" y="241"/>
                      </a:lnTo>
                      <a:lnTo>
                        <a:pt x="257" y="238"/>
                      </a:lnTo>
                      <a:lnTo>
                        <a:pt x="257" y="234"/>
                      </a:lnTo>
                      <a:lnTo>
                        <a:pt x="255" y="230"/>
                      </a:lnTo>
                      <a:lnTo>
                        <a:pt x="255" y="226"/>
                      </a:lnTo>
                      <a:lnTo>
                        <a:pt x="253" y="222"/>
                      </a:lnTo>
                      <a:lnTo>
                        <a:pt x="251" y="219"/>
                      </a:lnTo>
                      <a:lnTo>
                        <a:pt x="251" y="215"/>
                      </a:lnTo>
                      <a:lnTo>
                        <a:pt x="249" y="211"/>
                      </a:lnTo>
                      <a:lnTo>
                        <a:pt x="248" y="205"/>
                      </a:lnTo>
                      <a:lnTo>
                        <a:pt x="246" y="201"/>
                      </a:lnTo>
                      <a:lnTo>
                        <a:pt x="244" y="198"/>
                      </a:lnTo>
                      <a:lnTo>
                        <a:pt x="242" y="194"/>
                      </a:lnTo>
                      <a:lnTo>
                        <a:pt x="240" y="188"/>
                      </a:lnTo>
                      <a:lnTo>
                        <a:pt x="238" y="184"/>
                      </a:lnTo>
                      <a:lnTo>
                        <a:pt x="236" y="180"/>
                      </a:lnTo>
                      <a:lnTo>
                        <a:pt x="234" y="177"/>
                      </a:lnTo>
                      <a:lnTo>
                        <a:pt x="230" y="173"/>
                      </a:lnTo>
                      <a:lnTo>
                        <a:pt x="229" y="167"/>
                      </a:lnTo>
                      <a:lnTo>
                        <a:pt x="227" y="163"/>
                      </a:lnTo>
                      <a:lnTo>
                        <a:pt x="225" y="160"/>
                      </a:lnTo>
                      <a:lnTo>
                        <a:pt x="221" y="156"/>
                      </a:lnTo>
                      <a:lnTo>
                        <a:pt x="217" y="152"/>
                      </a:lnTo>
                      <a:lnTo>
                        <a:pt x="215" y="146"/>
                      </a:lnTo>
                      <a:lnTo>
                        <a:pt x="211" y="142"/>
                      </a:lnTo>
                      <a:lnTo>
                        <a:pt x="208" y="139"/>
                      </a:lnTo>
                      <a:lnTo>
                        <a:pt x="204" y="135"/>
                      </a:lnTo>
                      <a:lnTo>
                        <a:pt x="200" y="131"/>
                      </a:lnTo>
                      <a:lnTo>
                        <a:pt x="198" y="127"/>
                      </a:lnTo>
                      <a:lnTo>
                        <a:pt x="194" y="122"/>
                      </a:lnTo>
                      <a:lnTo>
                        <a:pt x="191" y="120"/>
                      </a:lnTo>
                      <a:lnTo>
                        <a:pt x="185" y="114"/>
                      </a:lnTo>
                      <a:lnTo>
                        <a:pt x="181" y="112"/>
                      </a:lnTo>
                      <a:lnTo>
                        <a:pt x="177" y="108"/>
                      </a:lnTo>
                      <a:lnTo>
                        <a:pt x="173" y="104"/>
                      </a:lnTo>
                      <a:lnTo>
                        <a:pt x="168" y="101"/>
                      </a:lnTo>
                      <a:lnTo>
                        <a:pt x="164" y="97"/>
                      </a:lnTo>
                      <a:lnTo>
                        <a:pt x="158" y="95"/>
                      </a:lnTo>
                      <a:lnTo>
                        <a:pt x="154" y="91"/>
                      </a:lnTo>
                      <a:lnTo>
                        <a:pt x="151" y="89"/>
                      </a:lnTo>
                      <a:lnTo>
                        <a:pt x="145" y="85"/>
                      </a:lnTo>
                      <a:lnTo>
                        <a:pt x="141" y="83"/>
                      </a:lnTo>
                      <a:lnTo>
                        <a:pt x="137" y="82"/>
                      </a:lnTo>
                      <a:lnTo>
                        <a:pt x="134" y="78"/>
                      </a:lnTo>
                      <a:lnTo>
                        <a:pt x="130" y="76"/>
                      </a:lnTo>
                      <a:lnTo>
                        <a:pt x="124" y="74"/>
                      </a:lnTo>
                      <a:lnTo>
                        <a:pt x="120" y="72"/>
                      </a:lnTo>
                      <a:lnTo>
                        <a:pt x="116" y="70"/>
                      </a:lnTo>
                      <a:lnTo>
                        <a:pt x="113" y="70"/>
                      </a:lnTo>
                      <a:lnTo>
                        <a:pt x="109" y="68"/>
                      </a:lnTo>
                      <a:lnTo>
                        <a:pt x="105" y="66"/>
                      </a:lnTo>
                      <a:lnTo>
                        <a:pt x="101" y="64"/>
                      </a:lnTo>
                      <a:lnTo>
                        <a:pt x="97" y="64"/>
                      </a:lnTo>
                      <a:lnTo>
                        <a:pt x="94" y="63"/>
                      </a:lnTo>
                      <a:lnTo>
                        <a:pt x="92" y="61"/>
                      </a:lnTo>
                      <a:lnTo>
                        <a:pt x="88" y="61"/>
                      </a:lnTo>
                      <a:lnTo>
                        <a:pt x="84" y="59"/>
                      </a:lnTo>
                      <a:lnTo>
                        <a:pt x="80" y="59"/>
                      </a:lnTo>
                      <a:lnTo>
                        <a:pt x="77" y="59"/>
                      </a:lnTo>
                      <a:lnTo>
                        <a:pt x="75" y="59"/>
                      </a:lnTo>
                      <a:lnTo>
                        <a:pt x="71" y="59"/>
                      </a:lnTo>
                      <a:lnTo>
                        <a:pt x="69" y="57"/>
                      </a:lnTo>
                      <a:lnTo>
                        <a:pt x="65" y="57"/>
                      </a:lnTo>
                      <a:lnTo>
                        <a:pt x="61" y="57"/>
                      </a:lnTo>
                      <a:lnTo>
                        <a:pt x="59" y="57"/>
                      </a:lnTo>
                      <a:lnTo>
                        <a:pt x="58" y="57"/>
                      </a:lnTo>
                      <a:lnTo>
                        <a:pt x="54" y="57"/>
                      </a:lnTo>
                      <a:lnTo>
                        <a:pt x="52" y="57"/>
                      </a:lnTo>
                      <a:lnTo>
                        <a:pt x="50" y="57"/>
                      </a:lnTo>
                      <a:lnTo>
                        <a:pt x="44" y="57"/>
                      </a:lnTo>
                      <a:lnTo>
                        <a:pt x="40" y="57"/>
                      </a:lnTo>
                      <a:lnTo>
                        <a:pt x="35" y="57"/>
                      </a:lnTo>
                      <a:lnTo>
                        <a:pt x="33" y="59"/>
                      </a:lnTo>
                      <a:lnTo>
                        <a:pt x="27" y="59"/>
                      </a:lnTo>
                      <a:lnTo>
                        <a:pt x="25" y="59"/>
                      </a:lnTo>
                      <a:lnTo>
                        <a:pt x="21" y="61"/>
                      </a:lnTo>
                      <a:lnTo>
                        <a:pt x="20" y="61"/>
                      </a:lnTo>
                      <a:lnTo>
                        <a:pt x="16" y="63"/>
                      </a:lnTo>
                      <a:lnTo>
                        <a:pt x="12" y="64"/>
                      </a:lnTo>
                      <a:lnTo>
                        <a:pt x="10" y="66"/>
                      </a:lnTo>
                      <a:lnTo>
                        <a:pt x="8" y="64"/>
                      </a:lnTo>
                      <a:lnTo>
                        <a:pt x="4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2" y="40"/>
                      </a:lnTo>
                      <a:lnTo>
                        <a:pt x="4" y="34"/>
                      </a:lnTo>
                      <a:lnTo>
                        <a:pt x="8" y="30"/>
                      </a:lnTo>
                      <a:lnTo>
                        <a:pt x="12" y="26"/>
                      </a:lnTo>
                      <a:lnTo>
                        <a:pt x="14" y="25"/>
                      </a:lnTo>
                      <a:lnTo>
                        <a:pt x="18" y="21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7" y="15"/>
                      </a:lnTo>
                      <a:lnTo>
                        <a:pt x="29" y="13"/>
                      </a:lnTo>
                      <a:lnTo>
                        <a:pt x="33" y="13"/>
                      </a:lnTo>
                      <a:lnTo>
                        <a:pt x="35" y="11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4" y="5"/>
                      </a:lnTo>
                      <a:lnTo>
                        <a:pt x="48" y="4"/>
                      </a:lnTo>
                      <a:lnTo>
                        <a:pt x="50" y="4"/>
                      </a:lnTo>
                      <a:lnTo>
                        <a:pt x="54" y="2"/>
                      </a:lnTo>
                      <a:lnTo>
                        <a:pt x="59" y="2"/>
                      </a:lnTo>
                      <a:lnTo>
                        <a:pt x="61" y="2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5" y="2"/>
                      </a:lnTo>
                      <a:lnTo>
                        <a:pt x="78" y="2"/>
                      </a:lnTo>
                      <a:lnTo>
                        <a:pt x="82" y="2"/>
                      </a:lnTo>
                      <a:lnTo>
                        <a:pt x="86" y="2"/>
                      </a:lnTo>
                      <a:lnTo>
                        <a:pt x="90" y="4"/>
                      </a:lnTo>
                      <a:lnTo>
                        <a:pt x="94" y="4"/>
                      </a:lnTo>
                      <a:lnTo>
                        <a:pt x="99" y="5"/>
                      </a:lnTo>
                      <a:lnTo>
                        <a:pt x="103" y="7"/>
                      </a:lnTo>
                      <a:lnTo>
                        <a:pt x="107" y="9"/>
                      </a:lnTo>
                      <a:lnTo>
                        <a:pt x="113" y="11"/>
                      </a:lnTo>
                      <a:lnTo>
                        <a:pt x="116" y="13"/>
                      </a:lnTo>
                      <a:lnTo>
                        <a:pt x="120" y="15"/>
                      </a:lnTo>
                      <a:lnTo>
                        <a:pt x="124" y="17"/>
                      </a:lnTo>
                      <a:lnTo>
                        <a:pt x="130" y="19"/>
                      </a:lnTo>
                      <a:lnTo>
                        <a:pt x="134" y="21"/>
                      </a:lnTo>
                      <a:lnTo>
                        <a:pt x="137" y="25"/>
                      </a:lnTo>
                      <a:lnTo>
                        <a:pt x="143" y="26"/>
                      </a:lnTo>
                      <a:lnTo>
                        <a:pt x="147" y="28"/>
                      </a:lnTo>
                      <a:lnTo>
                        <a:pt x="151" y="32"/>
                      </a:lnTo>
                      <a:lnTo>
                        <a:pt x="156" y="34"/>
                      </a:lnTo>
                      <a:lnTo>
                        <a:pt x="160" y="38"/>
                      </a:lnTo>
                      <a:lnTo>
                        <a:pt x="164" y="40"/>
                      </a:lnTo>
                      <a:lnTo>
                        <a:pt x="170" y="44"/>
                      </a:lnTo>
                      <a:lnTo>
                        <a:pt x="173" y="47"/>
                      </a:lnTo>
                      <a:lnTo>
                        <a:pt x="177" y="49"/>
                      </a:lnTo>
                      <a:lnTo>
                        <a:pt x="181" y="53"/>
                      </a:lnTo>
                      <a:lnTo>
                        <a:pt x="185" y="57"/>
                      </a:lnTo>
                      <a:lnTo>
                        <a:pt x="189" y="59"/>
                      </a:lnTo>
                      <a:lnTo>
                        <a:pt x="194" y="61"/>
                      </a:lnTo>
                      <a:lnTo>
                        <a:pt x="196" y="64"/>
                      </a:lnTo>
                      <a:lnTo>
                        <a:pt x="200" y="68"/>
                      </a:lnTo>
                      <a:lnTo>
                        <a:pt x="204" y="70"/>
                      </a:lnTo>
                      <a:lnTo>
                        <a:pt x="208" y="74"/>
                      </a:lnTo>
                      <a:lnTo>
                        <a:pt x="211" y="78"/>
                      </a:lnTo>
                      <a:lnTo>
                        <a:pt x="215" y="80"/>
                      </a:lnTo>
                      <a:lnTo>
                        <a:pt x="219" y="83"/>
                      </a:lnTo>
                      <a:lnTo>
                        <a:pt x="223" y="85"/>
                      </a:lnTo>
                      <a:lnTo>
                        <a:pt x="225" y="87"/>
                      </a:lnTo>
                      <a:lnTo>
                        <a:pt x="229" y="91"/>
                      </a:lnTo>
                      <a:lnTo>
                        <a:pt x="230" y="93"/>
                      </a:lnTo>
                      <a:lnTo>
                        <a:pt x="234" y="97"/>
                      </a:lnTo>
                      <a:lnTo>
                        <a:pt x="240" y="101"/>
                      </a:lnTo>
                      <a:lnTo>
                        <a:pt x="244" y="104"/>
                      </a:lnTo>
                      <a:lnTo>
                        <a:pt x="248" y="110"/>
                      </a:lnTo>
                      <a:lnTo>
                        <a:pt x="251" y="112"/>
                      </a:lnTo>
                      <a:lnTo>
                        <a:pt x="253" y="116"/>
                      </a:lnTo>
                      <a:lnTo>
                        <a:pt x="255" y="118"/>
                      </a:lnTo>
                      <a:lnTo>
                        <a:pt x="257" y="118"/>
                      </a:lnTo>
                      <a:lnTo>
                        <a:pt x="257" y="120"/>
                      </a:lnTo>
                      <a:lnTo>
                        <a:pt x="318" y="222"/>
                      </a:lnTo>
                      <a:lnTo>
                        <a:pt x="352" y="338"/>
                      </a:lnTo>
                      <a:lnTo>
                        <a:pt x="346" y="382"/>
                      </a:lnTo>
                      <a:lnTo>
                        <a:pt x="249" y="426"/>
                      </a:lnTo>
                      <a:lnTo>
                        <a:pt x="173" y="458"/>
                      </a:lnTo>
                      <a:close/>
                    </a:path>
                  </a:pathLst>
                </a:custGeom>
                <a:solidFill>
                  <a:srgbClr val="FF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8" name="Freeform 21"/>
                <p:cNvSpPr>
                  <a:spLocks/>
                </p:cNvSpPr>
                <p:nvPr/>
              </p:nvSpPr>
              <p:spPr bwMode="auto">
                <a:xfrm>
                  <a:off x="1318" y="3438"/>
                  <a:ext cx="218" cy="68"/>
                </a:xfrm>
                <a:custGeom>
                  <a:avLst/>
                  <a:gdLst>
                    <a:gd name="T0" fmla="*/ 3 w 435"/>
                    <a:gd name="T1" fmla="*/ 1 h 135"/>
                    <a:gd name="T2" fmla="*/ 3 w 435"/>
                    <a:gd name="T3" fmla="*/ 1 h 135"/>
                    <a:gd name="T4" fmla="*/ 3 w 435"/>
                    <a:gd name="T5" fmla="*/ 1 h 135"/>
                    <a:gd name="T6" fmla="*/ 3 w 435"/>
                    <a:gd name="T7" fmla="*/ 1 h 135"/>
                    <a:gd name="T8" fmla="*/ 2 w 435"/>
                    <a:gd name="T9" fmla="*/ 1 h 135"/>
                    <a:gd name="T10" fmla="*/ 2 w 435"/>
                    <a:gd name="T11" fmla="*/ 1 h 135"/>
                    <a:gd name="T12" fmla="*/ 2 w 435"/>
                    <a:gd name="T13" fmla="*/ 1 h 135"/>
                    <a:gd name="T14" fmla="*/ 2 w 435"/>
                    <a:gd name="T15" fmla="*/ 1 h 135"/>
                    <a:gd name="T16" fmla="*/ 2 w 435"/>
                    <a:gd name="T17" fmla="*/ 1 h 135"/>
                    <a:gd name="T18" fmla="*/ 1 w 435"/>
                    <a:gd name="T19" fmla="*/ 1 h 135"/>
                    <a:gd name="T20" fmla="*/ 1 w 435"/>
                    <a:gd name="T21" fmla="*/ 1 h 135"/>
                    <a:gd name="T22" fmla="*/ 1 w 435"/>
                    <a:gd name="T23" fmla="*/ 1 h 135"/>
                    <a:gd name="T24" fmla="*/ 1 w 435"/>
                    <a:gd name="T25" fmla="*/ 1 h 135"/>
                    <a:gd name="T26" fmla="*/ 1 w 435"/>
                    <a:gd name="T27" fmla="*/ 1 h 135"/>
                    <a:gd name="T28" fmla="*/ 1 w 435"/>
                    <a:gd name="T29" fmla="*/ 1 h 135"/>
                    <a:gd name="T30" fmla="*/ 0 w 435"/>
                    <a:gd name="T31" fmla="*/ 1 h 135"/>
                    <a:gd name="T32" fmla="*/ 1 w 435"/>
                    <a:gd name="T33" fmla="*/ 1 h 135"/>
                    <a:gd name="T34" fmla="*/ 1 w 435"/>
                    <a:gd name="T35" fmla="*/ 1 h 135"/>
                    <a:gd name="T36" fmla="*/ 1 w 435"/>
                    <a:gd name="T37" fmla="*/ 1 h 135"/>
                    <a:gd name="T38" fmla="*/ 1 w 435"/>
                    <a:gd name="T39" fmla="*/ 1 h 135"/>
                    <a:gd name="T40" fmla="*/ 1 w 435"/>
                    <a:gd name="T41" fmla="*/ 1 h 135"/>
                    <a:gd name="T42" fmla="*/ 1 w 435"/>
                    <a:gd name="T43" fmla="*/ 1 h 135"/>
                    <a:gd name="T44" fmla="*/ 1 w 435"/>
                    <a:gd name="T45" fmla="*/ 1 h 135"/>
                    <a:gd name="T46" fmla="*/ 1 w 435"/>
                    <a:gd name="T47" fmla="*/ 1 h 135"/>
                    <a:gd name="T48" fmla="*/ 2 w 435"/>
                    <a:gd name="T49" fmla="*/ 1 h 135"/>
                    <a:gd name="T50" fmla="*/ 2 w 435"/>
                    <a:gd name="T51" fmla="*/ 1 h 135"/>
                    <a:gd name="T52" fmla="*/ 2 w 435"/>
                    <a:gd name="T53" fmla="*/ 1 h 135"/>
                    <a:gd name="T54" fmla="*/ 1 w 435"/>
                    <a:gd name="T55" fmla="*/ 1 h 135"/>
                    <a:gd name="T56" fmla="*/ 1 w 435"/>
                    <a:gd name="T57" fmla="*/ 1 h 135"/>
                    <a:gd name="T58" fmla="*/ 1 w 435"/>
                    <a:gd name="T59" fmla="*/ 1 h 135"/>
                    <a:gd name="T60" fmla="*/ 1 w 435"/>
                    <a:gd name="T61" fmla="*/ 1 h 135"/>
                    <a:gd name="T62" fmla="*/ 2 w 435"/>
                    <a:gd name="T63" fmla="*/ 1 h 135"/>
                    <a:gd name="T64" fmla="*/ 2 w 435"/>
                    <a:gd name="T65" fmla="*/ 1 h 135"/>
                    <a:gd name="T66" fmla="*/ 2 w 435"/>
                    <a:gd name="T67" fmla="*/ 1 h 135"/>
                    <a:gd name="T68" fmla="*/ 2 w 435"/>
                    <a:gd name="T69" fmla="*/ 2 h 135"/>
                    <a:gd name="T70" fmla="*/ 2 w 435"/>
                    <a:gd name="T71" fmla="*/ 2 h 135"/>
                    <a:gd name="T72" fmla="*/ 2 w 435"/>
                    <a:gd name="T73" fmla="*/ 2 h 135"/>
                    <a:gd name="T74" fmla="*/ 3 w 435"/>
                    <a:gd name="T75" fmla="*/ 2 h 135"/>
                    <a:gd name="T76" fmla="*/ 3 w 435"/>
                    <a:gd name="T77" fmla="*/ 2 h 135"/>
                    <a:gd name="T78" fmla="*/ 3 w 435"/>
                    <a:gd name="T79" fmla="*/ 2 h 135"/>
                    <a:gd name="T80" fmla="*/ 3 w 435"/>
                    <a:gd name="T81" fmla="*/ 2 h 135"/>
                    <a:gd name="T82" fmla="*/ 3 w 435"/>
                    <a:gd name="T83" fmla="*/ 1 h 135"/>
                    <a:gd name="T84" fmla="*/ 4 w 435"/>
                    <a:gd name="T85" fmla="*/ 1 h 135"/>
                    <a:gd name="T86" fmla="*/ 4 w 435"/>
                    <a:gd name="T87" fmla="*/ 1 h 135"/>
                    <a:gd name="T88" fmla="*/ 4 w 435"/>
                    <a:gd name="T89" fmla="*/ 1 h 135"/>
                    <a:gd name="T90" fmla="*/ 4 w 435"/>
                    <a:gd name="T91" fmla="*/ 1 h 135"/>
                    <a:gd name="T92" fmla="*/ 4 w 435"/>
                    <a:gd name="T93" fmla="*/ 1 h 135"/>
                    <a:gd name="T94" fmla="*/ 4 w 435"/>
                    <a:gd name="T95" fmla="*/ 1 h 135"/>
                    <a:gd name="T96" fmla="*/ 4 w 435"/>
                    <a:gd name="T97" fmla="*/ 1 h 135"/>
                    <a:gd name="T98" fmla="*/ 4 w 435"/>
                    <a:gd name="T99" fmla="*/ 1 h 135"/>
                    <a:gd name="T100" fmla="*/ 4 w 435"/>
                    <a:gd name="T101" fmla="*/ 1 h 13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35"/>
                    <a:gd name="T154" fmla="*/ 0 h 135"/>
                    <a:gd name="T155" fmla="*/ 435 w 435"/>
                    <a:gd name="T156" fmla="*/ 135 h 13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35" h="135">
                      <a:moveTo>
                        <a:pt x="332" y="38"/>
                      </a:moveTo>
                      <a:lnTo>
                        <a:pt x="330" y="38"/>
                      </a:lnTo>
                      <a:lnTo>
                        <a:pt x="328" y="40"/>
                      </a:lnTo>
                      <a:lnTo>
                        <a:pt x="325" y="40"/>
                      </a:lnTo>
                      <a:lnTo>
                        <a:pt x="321" y="40"/>
                      </a:lnTo>
                      <a:lnTo>
                        <a:pt x="319" y="42"/>
                      </a:lnTo>
                      <a:lnTo>
                        <a:pt x="313" y="42"/>
                      </a:lnTo>
                      <a:lnTo>
                        <a:pt x="309" y="42"/>
                      </a:lnTo>
                      <a:lnTo>
                        <a:pt x="304" y="43"/>
                      </a:lnTo>
                      <a:lnTo>
                        <a:pt x="302" y="43"/>
                      </a:lnTo>
                      <a:lnTo>
                        <a:pt x="298" y="43"/>
                      </a:lnTo>
                      <a:lnTo>
                        <a:pt x="296" y="43"/>
                      </a:lnTo>
                      <a:lnTo>
                        <a:pt x="292" y="45"/>
                      </a:lnTo>
                      <a:lnTo>
                        <a:pt x="288" y="45"/>
                      </a:lnTo>
                      <a:lnTo>
                        <a:pt x="285" y="45"/>
                      </a:lnTo>
                      <a:lnTo>
                        <a:pt x="283" y="45"/>
                      </a:lnTo>
                      <a:lnTo>
                        <a:pt x="279" y="47"/>
                      </a:lnTo>
                      <a:lnTo>
                        <a:pt x="275" y="47"/>
                      </a:lnTo>
                      <a:lnTo>
                        <a:pt x="271" y="47"/>
                      </a:lnTo>
                      <a:lnTo>
                        <a:pt x="268" y="47"/>
                      </a:lnTo>
                      <a:lnTo>
                        <a:pt x="264" y="49"/>
                      </a:lnTo>
                      <a:lnTo>
                        <a:pt x="260" y="49"/>
                      </a:lnTo>
                      <a:lnTo>
                        <a:pt x="254" y="49"/>
                      </a:lnTo>
                      <a:lnTo>
                        <a:pt x="250" y="49"/>
                      </a:lnTo>
                      <a:lnTo>
                        <a:pt x="247" y="49"/>
                      </a:lnTo>
                      <a:lnTo>
                        <a:pt x="241" y="49"/>
                      </a:lnTo>
                      <a:lnTo>
                        <a:pt x="237" y="49"/>
                      </a:lnTo>
                      <a:lnTo>
                        <a:pt x="231" y="49"/>
                      </a:lnTo>
                      <a:lnTo>
                        <a:pt x="228" y="49"/>
                      </a:lnTo>
                      <a:lnTo>
                        <a:pt x="222" y="49"/>
                      </a:lnTo>
                      <a:lnTo>
                        <a:pt x="218" y="49"/>
                      </a:lnTo>
                      <a:lnTo>
                        <a:pt x="212" y="49"/>
                      </a:lnTo>
                      <a:lnTo>
                        <a:pt x="209" y="49"/>
                      </a:lnTo>
                      <a:lnTo>
                        <a:pt x="201" y="49"/>
                      </a:lnTo>
                      <a:lnTo>
                        <a:pt x="197" y="49"/>
                      </a:lnTo>
                      <a:lnTo>
                        <a:pt x="192" y="49"/>
                      </a:lnTo>
                      <a:lnTo>
                        <a:pt x="186" y="49"/>
                      </a:lnTo>
                      <a:lnTo>
                        <a:pt x="180" y="47"/>
                      </a:lnTo>
                      <a:lnTo>
                        <a:pt x="174" y="47"/>
                      </a:lnTo>
                      <a:lnTo>
                        <a:pt x="169" y="47"/>
                      </a:lnTo>
                      <a:lnTo>
                        <a:pt x="163" y="45"/>
                      </a:lnTo>
                      <a:lnTo>
                        <a:pt x="157" y="45"/>
                      </a:lnTo>
                      <a:lnTo>
                        <a:pt x="152" y="45"/>
                      </a:lnTo>
                      <a:lnTo>
                        <a:pt x="146" y="43"/>
                      </a:lnTo>
                      <a:lnTo>
                        <a:pt x="140" y="43"/>
                      </a:lnTo>
                      <a:lnTo>
                        <a:pt x="133" y="42"/>
                      </a:lnTo>
                      <a:lnTo>
                        <a:pt x="127" y="42"/>
                      </a:lnTo>
                      <a:lnTo>
                        <a:pt x="121" y="40"/>
                      </a:lnTo>
                      <a:lnTo>
                        <a:pt x="114" y="40"/>
                      </a:lnTo>
                      <a:lnTo>
                        <a:pt x="108" y="38"/>
                      </a:lnTo>
                      <a:lnTo>
                        <a:pt x="102" y="36"/>
                      </a:lnTo>
                      <a:lnTo>
                        <a:pt x="95" y="34"/>
                      </a:lnTo>
                      <a:lnTo>
                        <a:pt x="89" y="34"/>
                      </a:lnTo>
                      <a:lnTo>
                        <a:pt x="85" y="32"/>
                      </a:lnTo>
                      <a:lnTo>
                        <a:pt x="81" y="32"/>
                      </a:lnTo>
                      <a:lnTo>
                        <a:pt x="78" y="30"/>
                      </a:lnTo>
                      <a:lnTo>
                        <a:pt x="76" y="30"/>
                      </a:lnTo>
                      <a:lnTo>
                        <a:pt x="72" y="28"/>
                      </a:lnTo>
                      <a:lnTo>
                        <a:pt x="68" y="28"/>
                      </a:lnTo>
                      <a:lnTo>
                        <a:pt x="64" y="26"/>
                      </a:lnTo>
                      <a:lnTo>
                        <a:pt x="60" y="26"/>
                      </a:lnTo>
                      <a:lnTo>
                        <a:pt x="57" y="24"/>
                      </a:lnTo>
                      <a:lnTo>
                        <a:pt x="55" y="23"/>
                      </a:lnTo>
                      <a:lnTo>
                        <a:pt x="51" y="23"/>
                      </a:lnTo>
                      <a:lnTo>
                        <a:pt x="47" y="21"/>
                      </a:lnTo>
                      <a:lnTo>
                        <a:pt x="43" y="19"/>
                      </a:lnTo>
                      <a:lnTo>
                        <a:pt x="40" y="19"/>
                      </a:lnTo>
                      <a:lnTo>
                        <a:pt x="36" y="17"/>
                      </a:lnTo>
                      <a:lnTo>
                        <a:pt x="32" y="17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2" y="13"/>
                      </a:lnTo>
                      <a:lnTo>
                        <a:pt x="21" y="11"/>
                      </a:lnTo>
                      <a:lnTo>
                        <a:pt x="15" y="9"/>
                      </a:lnTo>
                      <a:lnTo>
                        <a:pt x="11" y="9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3" y="24"/>
                      </a:lnTo>
                      <a:lnTo>
                        <a:pt x="5" y="28"/>
                      </a:lnTo>
                      <a:lnTo>
                        <a:pt x="7" y="34"/>
                      </a:lnTo>
                      <a:lnTo>
                        <a:pt x="9" y="36"/>
                      </a:lnTo>
                      <a:lnTo>
                        <a:pt x="11" y="38"/>
                      </a:lnTo>
                      <a:lnTo>
                        <a:pt x="15" y="42"/>
                      </a:lnTo>
                      <a:lnTo>
                        <a:pt x="17" y="43"/>
                      </a:lnTo>
                      <a:lnTo>
                        <a:pt x="21" y="45"/>
                      </a:lnTo>
                      <a:lnTo>
                        <a:pt x="22" y="49"/>
                      </a:lnTo>
                      <a:lnTo>
                        <a:pt x="26" y="51"/>
                      </a:lnTo>
                      <a:lnTo>
                        <a:pt x="32" y="55"/>
                      </a:lnTo>
                      <a:lnTo>
                        <a:pt x="36" y="57"/>
                      </a:lnTo>
                      <a:lnTo>
                        <a:pt x="41" y="61"/>
                      </a:lnTo>
                      <a:lnTo>
                        <a:pt x="43" y="62"/>
                      </a:lnTo>
                      <a:lnTo>
                        <a:pt x="45" y="64"/>
                      </a:lnTo>
                      <a:lnTo>
                        <a:pt x="49" y="64"/>
                      </a:lnTo>
                      <a:lnTo>
                        <a:pt x="53" y="68"/>
                      </a:lnTo>
                      <a:lnTo>
                        <a:pt x="55" y="68"/>
                      </a:lnTo>
                      <a:lnTo>
                        <a:pt x="57" y="70"/>
                      </a:lnTo>
                      <a:lnTo>
                        <a:pt x="60" y="72"/>
                      </a:lnTo>
                      <a:lnTo>
                        <a:pt x="62" y="72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6"/>
                      </a:lnTo>
                      <a:lnTo>
                        <a:pt x="74" y="78"/>
                      </a:lnTo>
                      <a:lnTo>
                        <a:pt x="78" y="80"/>
                      </a:lnTo>
                      <a:lnTo>
                        <a:pt x="83" y="81"/>
                      </a:lnTo>
                      <a:lnTo>
                        <a:pt x="85" y="81"/>
                      </a:lnTo>
                      <a:lnTo>
                        <a:pt x="89" y="83"/>
                      </a:lnTo>
                      <a:lnTo>
                        <a:pt x="91" y="83"/>
                      </a:lnTo>
                      <a:lnTo>
                        <a:pt x="95" y="85"/>
                      </a:lnTo>
                      <a:lnTo>
                        <a:pt x="98" y="85"/>
                      </a:lnTo>
                      <a:lnTo>
                        <a:pt x="102" y="87"/>
                      </a:lnTo>
                      <a:lnTo>
                        <a:pt x="108" y="89"/>
                      </a:lnTo>
                      <a:lnTo>
                        <a:pt x="112" y="91"/>
                      </a:lnTo>
                      <a:lnTo>
                        <a:pt x="116" y="91"/>
                      </a:lnTo>
                      <a:lnTo>
                        <a:pt x="119" y="93"/>
                      </a:lnTo>
                      <a:lnTo>
                        <a:pt x="123" y="93"/>
                      </a:lnTo>
                      <a:lnTo>
                        <a:pt x="127" y="95"/>
                      </a:lnTo>
                      <a:lnTo>
                        <a:pt x="129" y="95"/>
                      </a:lnTo>
                      <a:lnTo>
                        <a:pt x="133" y="95"/>
                      </a:lnTo>
                      <a:lnTo>
                        <a:pt x="135" y="95"/>
                      </a:lnTo>
                      <a:lnTo>
                        <a:pt x="136" y="97"/>
                      </a:lnTo>
                      <a:lnTo>
                        <a:pt x="140" y="97"/>
                      </a:lnTo>
                      <a:lnTo>
                        <a:pt x="144" y="99"/>
                      </a:lnTo>
                      <a:lnTo>
                        <a:pt x="146" y="101"/>
                      </a:lnTo>
                      <a:lnTo>
                        <a:pt x="144" y="102"/>
                      </a:lnTo>
                      <a:lnTo>
                        <a:pt x="140" y="102"/>
                      </a:lnTo>
                      <a:lnTo>
                        <a:pt x="138" y="104"/>
                      </a:lnTo>
                      <a:lnTo>
                        <a:pt x="133" y="104"/>
                      </a:lnTo>
                      <a:lnTo>
                        <a:pt x="129" y="104"/>
                      </a:lnTo>
                      <a:lnTo>
                        <a:pt x="125" y="106"/>
                      </a:lnTo>
                      <a:lnTo>
                        <a:pt x="119" y="106"/>
                      </a:lnTo>
                      <a:lnTo>
                        <a:pt x="116" y="106"/>
                      </a:lnTo>
                      <a:lnTo>
                        <a:pt x="110" y="108"/>
                      </a:lnTo>
                      <a:lnTo>
                        <a:pt x="106" y="108"/>
                      </a:lnTo>
                      <a:lnTo>
                        <a:pt x="102" y="108"/>
                      </a:lnTo>
                      <a:lnTo>
                        <a:pt x="97" y="108"/>
                      </a:lnTo>
                      <a:lnTo>
                        <a:pt x="95" y="110"/>
                      </a:lnTo>
                      <a:lnTo>
                        <a:pt x="91" y="110"/>
                      </a:lnTo>
                      <a:lnTo>
                        <a:pt x="89" y="110"/>
                      </a:lnTo>
                      <a:lnTo>
                        <a:pt x="87" y="110"/>
                      </a:lnTo>
                      <a:lnTo>
                        <a:pt x="91" y="112"/>
                      </a:lnTo>
                      <a:lnTo>
                        <a:pt x="95" y="112"/>
                      </a:lnTo>
                      <a:lnTo>
                        <a:pt x="97" y="112"/>
                      </a:lnTo>
                      <a:lnTo>
                        <a:pt x="100" y="114"/>
                      </a:lnTo>
                      <a:lnTo>
                        <a:pt x="104" y="114"/>
                      </a:lnTo>
                      <a:lnTo>
                        <a:pt x="110" y="116"/>
                      </a:lnTo>
                      <a:lnTo>
                        <a:pt x="114" y="116"/>
                      </a:lnTo>
                      <a:lnTo>
                        <a:pt x="117" y="116"/>
                      </a:lnTo>
                      <a:lnTo>
                        <a:pt x="119" y="118"/>
                      </a:lnTo>
                      <a:lnTo>
                        <a:pt x="123" y="118"/>
                      </a:lnTo>
                      <a:lnTo>
                        <a:pt x="125" y="120"/>
                      </a:lnTo>
                      <a:lnTo>
                        <a:pt x="129" y="120"/>
                      </a:lnTo>
                      <a:lnTo>
                        <a:pt x="131" y="120"/>
                      </a:lnTo>
                      <a:lnTo>
                        <a:pt x="135" y="121"/>
                      </a:lnTo>
                      <a:lnTo>
                        <a:pt x="138" y="121"/>
                      </a:lnTo>
                      <a:lnTo>
                        <a:pt x="142" y="121"/>
                      </a:lnTo>
                      <a:lnTo>
                        <a:pt x="146" y="123"/>
                      </a:lnTo>
                      <a:lnTo>
                        <a:pt x="150" y="123"/>
                      </a:lnTo>
                      <a:lnTo>
                        <a:pt x="154" y="125"/>
                      </a:lnTo>
                      <a:lnTo>
                        <a:pt x="157" y="125"/>
                      </a:lnTo>
                      <a:lnTo>
                        <a:pt x="161" y="125"/>
                      </a:lnTo>
                      <a:lnTo>
                        <a:pt x="165" y="125"/>
                      </a:lnTo>
                      <a:lnTo>
                        <a:pt x="171" y="127"/>
                      </a:lnTo>
                      <a:lnTo>
                        <a:pt x="174" y="127"/>
                      </a:lnTo>
                      <a:lnTo>
                        <a:pt x="178" y="127"/>
                      </a:lnTo>
                      <a:lnTo>
                        <a:pt x="182" y="127"/>
                      </a:lnTo>
                      <a:lnTo>
                        <a:pt x="188" y="129"/>
                      </a:lnTo>
                      <a:lnTo>
                        <a:pt x="192" y="129"/>
                      </a:lnTo>
                      <a:lnTo>
                        <a:pt x="197" y="129"/>
                      </a:lnTo>
                      <a:lnTo>
                        <a:pt x="201" y="129"/>
                      </a:lnTo>
                      <a:lnTo>
                        <a:pt x="207" y="131"/>
                      </a:lnTo>
                      <a:lnTo>
                        <a:pt x="211" y="131"/>
                      </a:lnTo>
                      <a:lnTo>
                        <a:pt x="216" y="131"/>
                      </a:lnTo>
                      <a:lnTo>
                        <a:pt x="222" y="131"/>
                      </a:lnTo>
                      <a:lnTo>
                        <a:pt x="228" y="133"/>
                      </a:lnTo>
                      <a:lnTo>
                        <a:pt x="231" y="133"/>
                      </a:lnTo>
                      <a:lnTo>
                        <a:pt x="237" y="133"/>
                      </a:lnTo>
                      <a:lnTo>
                        <a:pt x="241" y="133"/>
                      </a:lnTo>
                      <a:lnTo>
                        <a:pt x="247" y="133"/>
                      </a:lnTo>
                      <a:lnTo>
                        <a:pt x="252" y="133"/>
                      </a:lnTo>
                      <a:lnTo>
                        <a:pt x="258" y="135"/>
                      </a:lnTo>
                      <a:lnTo>
                        <a:pt x="264" y="135"/>
                      </a:lnTo>
                      <a:lnTo>
                        <a:pt x="269" y="135"/>
                      </a:lnTo>
                      <a:lnTo>
                        <a:pt x="275" y="135"/>
                      </a:lnTo>
                      <a:lnTo>
                        <a:pt x="281" y="135"/>
                      </a:lnTo>
                      <a:lnTo>
                        <a:pt x="287" y="135"/>
                      </a:lnTo>
                      <a:lnTo>
                        <a:pt x="292" y="135"/>
                      </a:lnTo>
                      <a:lnTo>
                        <a:pt x="298" y="135"/>
                      </a:lnTo>
                      <a:lnTo>
                        <a:pt x="304" y="135"/>
                      </a:lnTo>
                      <a:lnTo>
                        <a:pt x="309" y="135"/>
                      </a:lnTo>
                      <a:lnTo>
                        <a:pt x="317" y="135"/>
                      </a:lnTo>
                      <a:lnTo>
                        <a:pt x="321" y="133"/>
                      </a:lnTo>
                      <a:lnTo>
                        <a:pt x="326" y="133"/>
                      </a:lnTo>
                      <a:lnTo>
                        <a:pt x="332" y="133"/>
                      </a:lnTo>
                      <a:lnTo>
                        <a:pt x="338" y="131"/>
                      </a:lnTo>
                      <a:lnTo>
                        <a:pt x="342" y="131"/>
                      </a:lnTo>
                      <a:lnTo>
                        <a:pt x="347" y="129"/>
                      </a:lnTo>
                      <a:lnTo>
                        <a:pt x="351" y="127"/>
                      </a:lnTo>
                      <a:lnTo>
                        <a:pt x="357" y="127"/>
                      </a:lnTo>
                      <a:lnTo>
                        <a:pt x="361" y="125"/>
                      </a:lnTo>
                      <a:lnTo>
                        <a:pt x="365" y="123"/>
                      </a:lnTo>
                      <a:lnTo>
                        <a:pt x="368" y="121"/>
                      </a:lnTo>
                      <a:lnTo>
                        <a:pt x="372" y="120"/>
                      </a:lnTo>
                      <a:lnTo>
                        <a:pt x="376" y="118"/>
                      </a:lnTo>
                      <a:lnTo>
                        <a:pt x="380" y="116"/>
                      </a:lnTo>
                      <a:lnTo>
                        <a:pt x="384" y="112"/>
                      </a:lnTo>
                      <a:lnTo>
                        <a:pt x="387" y="112"/>
                      </a:lnTo>
                      <a:lnTo>
                        <a:pt x="389" y="108"/>
                      </a:lnTo>
                      <a:lnTo>
                        <a:pt x="393" y="106"/>
                      </a:lnTo>
                      <a:lnTo>
                        <a:pt x="395" y="102"/>
                      </a:lnTo>
                      <a:lnTo>
                        <a:pt x="399" y="101"/>
                      </a:lnTo>
                      <a:lnTo>
                        <a:pt x="401" y="99"/>
                      </a:lnTo>
                      <a:lnTo>
                        <a:pt x="403" y="95"/>
                      </a:lnTo>
                      <a:lnTo>
                        <a:pt x="406" y="93"/>
                      </a:lnTo>
                      <a:lnTo>
                        <a:pt x="408" y="89"/>
                      </a:lnTo>
                      <a:lnTo>
                        <a:pt x="410" y="87"/>
                      </a:lnTo>
                      <a:lnTo>
                        <a:pt x="412" y="83"/>
                      </a:lnTo>
                      <a:lnTo>
                        <a:pt x="414" y="81"/>
                      </a:lnTo>
                      <a:lnTo>
                        <a:pt x="416" y="78"/>
                      </a:lnTo>
                      <a:lnTo>
                        <a:pt x="418" y="74"/>
                      </a:lnTo>
                      <a:lnTo>
                        <a:pt x="420" y="72"/>
                      </a:lnTo>
                      <a:lnTo>
                        <a:pt x="422" y="68"/>
                      </a:lnTo>
                      <a:lnTo>
                        <a:pt x="423" y="66"/>
                      </a:lnTo>
                      <a:lnTo>
                        <a:pt x="423" y="62"/>
                      </a:lnTo>
                      <a:lnTo>
                        <a:pt x="425" y="59"/>
                      </a:lnTo>
                      <a:lnTo>
                        <a:pt x="425" y="57"/>
                      </a:lnTo>
                      <a:lnTo>
                        <a:pt x="427" y="53"/>
                      </a:lnTo>
                      <a:lnTo>
                        <a:pt x="427" y="51"/>
                      </a:lnTo>
                      <a:lnTo>
                        <a:pt x="429" y="47"/>
                      </a:lnTo>
                      <a:lnTo>
                        <a:pt x="429" y="45"/>
                      </a:lnTo>
                      <a:lnTo>
                        <a:pt x="431" y="42"/>
                      </a:lnTo>
                      <a:lnTo>
                        <a:pt x="431" y="40"/>
                      </a:lnTo>
                      <a:lnTo>
                        <a:pt x="431" y="36"/>
                      </a:lnTo>
                      <a:lnTo>
                        <a:pt x="431" y="34"/>
                      </a:lnTo>
                      <a:lnTo>
                        <a:pt x="433" y="30"/>
                      </a:lnTo>
                      <a:lnTo>
                        <a:pt x="433" y="28"/>
                      </a:lnTo>
                      <a:lnTo>
                        <a:pt x="433" y="26"/>
                      </a:lnTo>
                      <a:lnTo>
                        <a:pt x="433" y="23"/>
                      </a:lnTo>
                      <a:lnTo>
                        <a:pt x="435" y="21"/>
                      </a:lnTo>
                      <a:lnTo>
                        <a:pt x="435" y="17"/>
                      </a:lnTo>
                      <a:lnTo>
                        <a:pt x="435" y="13"/>
                      </a:lnTo>
                      <a:lnTo>
                        <a:pt x="435" y="9"/>
                      </a:lnTo>
                      <a:lnTo>
                        <a:pt x="435" y="7"/>
                      </a:lnTo>
                      <a:lnTo>
                        <a:pt x="435" y="2"/>
                      </a:lnTo>
                      <a:lnTo>
                        <a:pt x="384" y="0"/>
                      </a:lnTo>
                      <a:lnTo>
                        <a:pt x="387" y="17"/>
                      </a:lnTo>
                      <a:lnTo>
                        <a:pt x="332" y="38"/>
                      </a:lnTo>
                      <a:close/>
                    </a:path>
                  </a:pathLst>
                </a:custGeom>
                <a:solidFill>
                  <a:srgbClr val="FFE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9" name="Freeform 22"/>
                <p:cNvSpPr>
                  <a:spLocks/>
                </p:cNvSpPr>
                <p:nvPr/>
              </p:nvSpPr>
              <p:spPr bwMode="auto">
                <a:xfrm>
                  <a:off x="1357" y="3173"/>
                  <a:ext cx="132" cy="276"/>
                </a:xfrm>
                <a:custGeom>
                  <a:avLst/>
                  <a:gdLst>
                    <a:gd name="T0" fmla="*/ 2 w 264"/>
                    <a:gd name="T1" fmla="*/ 5 h 552"/>
                    <a:gd name="T2" fmla="*/ 2 w 264"/>
                    <a:gd name="T3" fmla="*/ 5 h 552"/>
                    <a:gd name="T4" fmla="*/ 2 w 264"/>
                    <a:gd name="T5" fmla="*/ 5 h 552"/>
                    <a:gd name="T6" fmla="*/ 2 w 264"/>
                    <a:gd name="T7" fmla="*/ 5 h 552"/>
                    <a:gd name="T8" fmla="*/ 2 w 264"/>
                    <a:gd name="T9" fmla="*/ 5 h 552"/>
                    <a:gd name="T10" fmla="*/ 2 w 264"/>
                    <a:gd name="T11" fmla="*/ 5 h 552"/>
                    <a:gd name="T12" fmla="*/ 2 w 264"/>
                    <a:gd name="T13" fmla="*/ 5 h 552"/>
                    <a:gd name="T14" fmla="*/ 1 w 264"/>
                    <a:gd name="T15" fmla="*/ 5 h 552"/>
                    <a:gd name="T16" fmla="*/ 1 w 264"/>
                    <a:gd name="T17" fmla="*/ 5 h 552"/>
                    <a:gd name="T18" fmla="*/ 1 w 264"/>
                    <a:gd name="T19" fmla="*/ 5 h 552"/>
                    <a:gd name="T20" fmla="*/ 1 w 264"/>
                    <a:gd name="T21" fmla="*/ 5 h 552"/>
                    <a:gd name="T22" fmla="*/ 1 w 264"/>
                    <a:gd name="T23" fmla="*/ 5 h 552"/>
                    <a:gd name="T24" fmla="*/ 1 w 264"/>
                    <a:gd name="T25" fmla="*/ 5 h 552"/>
                    <a:gd name="T26" fmla="*/ 1 w 264"/>
                    <a:gd name="T27" fmla="*/ 5 h 552"/>
                    <a:gd name="T28" fmla="*/ 1 w 264"/>
                    <a:gd name="T29" fmla="*/ 5 h 552"/>
                    <a:gd name="T30" fmla="*/ 1 w 264"/>
                    <a:gd name="T31" fmla="*/ 5 h 552"/>
                    <a:gd name="T32" fmla="*/ 1 w 264"/>
                    <a:gd name="T33" fmla="*/ 4 h 552"/>
                    <a:gd name="T34" fmla="*/ 1 w 264"/>
                    <a:gd name="T35" fmla="*/ 4 h 552"/>
                    <a:gd name="T36" fmla="*/ 1 w 264"/>
                    <a:gd name="T37" fmla="*/ 4 h 552"/>
                    <a:gd name="T38" fmla="*/ 1 w 264"/>
                    <a:gd name="T39" fmla="*/ 4 h 552"/>
                    <a:gd name="T40" fmla="*/ 1 w 264"/>
                    <a:gd name="T41" fmla="*/ 4 h 552"/>
                    <a:gd name="T42" fmla="*/ 1 w 264"/>
                    <a:gd name="T43" fmla="*/ 4 h 552"/>
                    <a:gd name="T44" fmla="*/ 1 w 264"/>
                    <a:gd name="T45" fmla="*/ 4 h 552"/>
                    <a:gd name="T46" fmla="*/ 1 w 264"/>
                    <a:gd name="T47" fmla="*/ 4 h 552"/>
                    <a:gd name="T48" fmla="*/ 1 w 264"/>
                    <a:gd name="T49" fmla="*/ 4 h 552"/>
                    <a:gd name="T50" fmla="*/ 1 w 264"/>
                    <a:gd name="T51" fmla="*/ 3 h 552"/>
                    <a:gd name="T52" fmla="*/ 1 w 264"/>
                    <a:gd name="T53" fmla="*/ 3 h 552"/>
                    <a:gd name="T54" fmla="*/ 1 w 264"/>
                    <a:gd name="T55" fmla="*/ 3 h 552"/>
                    <a:gd name="T56" fmla="*/ 1 w 264"/>
                    <a:gd name="T57" fmla="*/ 3 h 552"/>
                    <a:gd name="T58" fmla="*/ 1 w 264"/>
                    <a:gd name="T59" fmla="*/ 3 h 552"/>
                    <a:gd name="T60" fmla="*/ 1 w 264"/>
                    <a:gd name="T61" fmla="*/ 3 h 552"/>
                    <a:gd name="T62" fmla="*/ 1 w 264"/>
                    <a:gd name="T63" fmla="*/ 2 h 552"/>
                    <a:gd name="T64" fmla="*/ 1 w 264"/>
                    <a:gd name="T65" fmla="*/ 2 h 552"/>
                    <a:gd name="T66" fmla="*/ 1 w 264"/>
                    <a:gd name="T67" fmla="*/ 2 h 552"/>
                    <a:gd name="T68" fmla="*/ 1 w 264"/>
                    <a:gd name="T69" fmla="*/ 2 h 552"/>
                    <a:gd name="T70" fmla="*/ 1 w 264"/>
                    <a:gd name="T71" fmla="*/ 2 h 552"/>
                    <a:gd name="T72" fmla="*/ 1 w 264"/>
                    <a:gd name="T73" fmla="*/ 2 h 552"/>
                    <a:gd name="T74" fmla="*/ 1 w 264"/>
                    <a:gd name="T75" fmla="*/ 2 h 552"/>
                    <a:gd name="T76" fmla="*/ 1 w 264"/>
                    <a:gd name="T77" fmla="*/ 2 h 552"/>
                    <a:gd name="T78" fmla="*/ 1 w 264"/>
                    <a:gd name="T79" fmla="*/ 1 h 552"/>
                    <a:gd name="T80" fmla="*/ 1 w 264"/>
                    <a:gd name="T81" fmla="*/ 1 h 552"/>
                    <a:gd name="T82" fmla="*/ 1 w 264"/>
                    <a:gd name="T83" fmla="*/ 1 h 552"/>
                    <a:gd name="T84" fmla="*/ 1 w 264"/>
                    <a:gd name="T85" fmla="*/ 1 h 552"/>
                    <a:gd name="T86" fmla="*/ 2 w 264"/>
                    <a:gd name="T87" fmla="*/ 1 h 552"/>
                    <a:gd name="T88" fmla="*/ 2 w 264"/>
                    <a:gd name="T89" fmla="*/ 1 h 552"/>
                    <a:gd name="T90" fmla="*/ 2 w 264"/>
                    <a:gd name="T91" fmla="*/ 1 h 552"/>
                    <a:gd name="T92" fmla="*/ 2 w 264"/>
                    <a:gd name="T93" fmla="*/ 1 h 552"/>
                    <a:gd name="T94" fmla="*/ 2 w 264"/>
                    <a:gd name="T95" fmla="*/ 1 h 552"/>
                    <a:gd name="T96" fmla="*/ 2 w 264"/>
                    <a:gd name="T97" fmla="*/ 1 h 552"/>
                    <a:gd name="T98" fmla="*/ 2 w 264"/>
                    <a:gd name="T99" fmla="*/ 1 h 552"/>
                    <a:gd name="T100" fmla="*/ 2 w 264"/>
                    <a:gd name="T101" fmla="*/ 1 h 552"/>
                    <a:gd name="T102" fmla="*/ 2 w 264"/>
                    <a:gd name="T103" fmla="*/ 1 h 552"/>
                    <a:gd name="T104" fmla="*/ 2 w 264"/>
                    <a:gd name="T105" fmla="*/ 1 h 552"/>
                    <a:gd name="T106" fmla="*/ 3 w 264"/>
                    <a:gd name="T107" fmla="*/ 0 h 552"/>
                    <a:gd name="T108" fmla="*/ 1 w 264"/>
                    <a:gd name="T109" fmla="*/ 3 h 55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64"/>
                    <a:gd name="T166" fmla="*/ 0 h 552"/>
                    <a:gd name="T167" fmla="*/ 264 w 264"/>
                    <a:gd name="T168" fmla="*/ 552 h 55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64" h="552">
                      <a:moveTo>
                        <a:pt x="226" y="552"/>
                      </a:moveTo>
                      <a:lnTo>
                        <a:pt x="224" y="552"/>
                      </a:lnTo>
                      <a:lnTo>
                        <a:pt x="222" y="552"/>
                      </a:lnTo>
                      <a:lnTo>
                        <a:pt x="218" y="552"/>
                      </a:lnTo>
                      <a:lnTo>
                        <a:pt x="216" y="552"/>
                      </a:lnTo>
                      <a:lnTo>
                        <a:pt x="212" y="552"/>
                      </a:lnTo>
                      <a:lnTo>
                        <a:pt x="209" y="552"/>
                      </a:lnTo>
                      <a:lnTo>
                        <a:pt x="203" y="552"/>
                      </a:lnTo>
                      <a:lnTo>
                        <a:pt x="199" y="552"/>
                      </a:lnTo>
                      <a:lnTo>
                        <a:pt x="195" y="552"/>
                      </a:lnTo>
                      <a:lnTo>
                        <a:pt x="190" y="552"/>
                      </a:lnTo>
                      <a:lnTo>
                        <a:pt x="188" y="552"/>
                      </a:lnTo>
                      <a:lnTo>
                        <a:pt x="184" y="552"/>
                      </a:lnTo>
                      <a:lnTo>
                        <a:pt x="180" y="552"/>
                      </a:lnTo>
                      <a:lnTo>
                        <a:pt x="178" y="552"/>
                      </a:lnTo>
                      <a:lnTo>
                        <a:pt x="176" y="552"/>
                      </a:lnTo>
                      <a:lnTo>
                        <a:pt x="172" y="552"/>
                      </a:lnTo>
                      <a:lnTo>
                        <a:pt x="169" y="552"/>
                      </a:lnTo>
                      <a:lnTo>
                        <a:pt x="167" y="552"/>
                      </a:lnTo>
                      <a:lnTo>
                        <a:pt x="163" y="552"/>
                      </a:lnTo>
                      <a:lnTo>
                        <a:pt x="159" y="552"/>
                      </a:lnTo>
                      <a:lnTo>
                        <a:pt x="157" y="552"/>
                      </a:lnTo>
                      <a:lnTo>
                        <a:pt x="153" y="552"/>
                      </a:lnTo>
                      <a:lnTo>
                        <a:pt x="150" y="552"/>
                      </a:lnTo>
                      <a:lnTo>
                        <a:pt x="148" y="552"/>
                      </a:lnTo>
                      <a:lnTo>
                        <a:pt x="144" y="552"/>
                      </a:lnTo>
                      <a:lnTo>
                        <a:pt x="140" y="552"/>
                      </a:lnTo>
                      <a:lnTo>
                        <a:pt x="138" y="552"/>
                      </a:lnTo>
                      <a:lnTo>
                        <a:pt x="134" y="552"/>
                      </a:lnTo>
                      <a:lnTo>
                        <a:pt x="131" y="552"/>
                      </a:lnTo>
                      <a:lnTo>
                        <a:pt x="129" y="552"/>
                      </a:lnTo>
                      <a:lnTo>
                        <a:pt x="125" y="552"/>
                      </a:lnTo>
                      <a:lnTo>
                        <a:pt x="121" y="552"/>
                      </a:lnTo>
                      <a:lnTo>
                        <a:pt x="119" y="552"/>
                      </a:lnTo>
                      <a:lnTo>
                        <a:pt x="115" y="552"/>
                      </a:lnTo>
                      <a:lnTo>
                        <a:pt x="112" y="550"/>
                      </a:lnTo>
                      <a:lnTo>
                        <a:pt x="108" y="550"/>
                      </a:lnTo>
                      <a:lnTo>
                        <a:pt x="106" y="550"/>
                      </a:lnTo>
                      <a:lnTo>
                        <a:pt x="102" y="550"/>
                      </a:lnTo>
                      <a:lnTo>
                        <a:pt x="100" y="550"/>
                      </a:lnTo>
                      <a:lnTo>
                        <a:pt x="96" y="550"/>
                      </a:lnTo>
                      <a:lnTo>
                        <a:pt x="95" y="550"/>
                      </a:lnTo>
                      <a:lnTo>
                        <a:pt x="91" y="550"/>
                      </a:lnTo>
                      <a:lnTo>
                        <a:pt x="89" y="548"/>
                      </a:lnTo>
                      <a:lnTo>
                        <a:pt x="85" y="548"/>
                      </a:lnTo>
                      <a:lnTo>
                        <a:pt x="83" y="548"/>
                      </a:lnTo>
                      <a:lnTo>
                        <a:pt x="79" y="548"/>
                      </a:lnTo>
                      <a:lnTo>
                        <a:pt x="76" y="546"/>
                      </a:lnTo>
                      <a:lnTo>
                        <a:pt x="70" y="546"/>
                      </a:lnTo>
                      <a:lnTo>
                        <a:pt x="66" y="544"/>
                      </a:lnTo>
                      <a:lnTo>
                        <a:pt x="62" y="544"/>
                      </a:lnTo>
                      <a:lnTo>
                        <a:pt x="57" y="542"/>
                      </a:lnTo>
                      <a:lnTo>
                        <a:pt x="53" y="540"/>
                      </a:lnTo>
                      <a:lnTo>
                        <a:pt x="49" y="540"/>
                      </a:lnTo>
                      <a:lnTo>
                        <a:pt x="45" y="538"/>
                      </a:lnTo>
                      <a:lnTo>
                        <a:pt x="41" y="536"/>
                      </a:lnTo>
                      <a:lnTo>
                        <a:pt x="38" y="535"/>
                      </a:lnTo>
                      <a:lnTo>
                        <a:pt x="34" y="533"/>
                      </a:lnTo>
                      <a:lnTo>
                        <a:pt x="30" y="533"/>
                      </a:lnTo>
                      <a:lnTo>
                        <a:pt x="28" y="531"/>
                      </a:lnTo>
                      <a:lnTo>
                        <a:pt x="24" y="529"/>
                      </a:lnTo>
                      <a:lnTo>
                        <a:pt x="22" y="527"/>
                      </a:lnTo>
                      <a:lnTo>
                        <a:pt x="19" y="525"/>
                      </a:lnTo>
                      <a:lnTo>
                        <a:pt x="17" y="523"/>
                      </a:lnTo>
                      <a:lnTo>
                        <a:pt x="15" y="523"/>
                      </a:lnTo>
                      <a:lnTo>
                        <a:pt x="9" y="519"/>
                      </a:lnTo>
                      <a:lnTo>
                        <a:pt x="5" y="515"/>
                      </a:lnTo>
                      <a:lnTo>
                        <a:pt x="3" y="512"/>
                      </a:lnTo>
                      <a:lnTo>
                        <a:pt x="1" y="508"/>
                      </a:lnTo>
                      <a:lnTo>
                        <a:pt x="0" y="504"/>
                      </a:lnTo>
                      <a:lnTo>
                        <a:pt x="0" y="500"/>
                      </a:lnTo>
                      <a:lnTo>
                        <a:pt x="1" y="496"/>
                      </a:lnTo>
                      <a:lnTo>
                        <a:pt x="3" y="493"/>
                      </a:lnTo>
                      <a:lnTo>
                        <a:pt x="5" y="489"/>
                      </a:lnTo>
                      <a:lnTo>
                        <a:pt x="9" y="485"/>
                      </a:lnTo>
                      <a:lnTo>
                        <a:pt x="11" y="481"/>
                      </a:lnTo>
                      <a:lnTo>
                        <a:pt x="15" y="479"/>
                      </a:lnTo>
                      <a:lnTo>
                        <a:pt x="17" y="476"/>
                      </a:lnTo>
                      <a:lnTo>
                        <a:pt x="20" y="472"/>
                      </a:lnTo>
                      <a:lnTo>
                        <a:pt x="22" y="468"/>
                      </a:lnTo>
                      <a:lnTo>
                        <a:pt x="26" y="466"/>
                      </a:lnTo>
                      <a:lnTo>
                        <a:pt x="28" y="462"/>
                      </a:lnTo>
                      <a:lnTo>
                        <a:pt x="30" y="458"/>
                      </a:lnTo>
                      <a:lnTo>
                        <a:pt x="34" y="455"/>
                      </a:lnTo>
                      <a:lnTo>
                        <a:pt x="36" y="453"/>
                      </a:lnTo>
                      <a:lnTo>
                        <a:pt x="38" y="449"/>
                      </a:lnTo>
                      <a:lnTo>
                        <a:pt x="41" y="445"/>
                      </a:lnTo>
                      <a:lnTo>
                        <a:pt x="43" y="441"/>
                      </a:lnTo>
                      <a:lnTo>
                        <a:pt x="47" y="437"/>
                      </a:lnTo>
                      <a:lnTo>
                        <a:pt x="49" y="432"/>
                      </a:lnTo>
                      <a:lnTo>
                        <a:pt x="51" y="428"/>
                      </a:lnTo>
                      <a:lnTo>
                        <a:pt x="53" y="422"/>
                      </a:lnTo>
                      <a:lnTo>
                        <a:pt x="57" y="418"/>
                      </a:lnTo>
                      <a:lnTo>
                        <a:pt x="57" y="415"/>
                      </a:lnTo>
                      <a:lnTo>
                        <a:pt x="58" y="411"/>
                      </a:lnTo>
                      <a:lnTo>
                        <a:pt x="58" y="409"/>
                      </a:lnTo>
                      <a:lnTo>
                        <a:pt x="60" y="407"/>
                      </a:lnTo>
                      <a:lnTo>
                        <a:pt x="60" y="403"/>
                      </a:lnTo>
                      <a:lnTo>
                        <a:pt x="62" y="399"/>
                      </a:lnTo>
                      <a:lnTo>
                        <a:pt x="62" y="396"/>
                      </a:lnTo>
                      <a:lnTo>
                        <a:pt x="64" y="394"/>
                      </a:lnTo>
                      <a:lnTo>
                        <a:pt x="64" y="390"/>
                      </a:lnTo>
                      <a:lnTo>
                        <a:pt x="66" y="386"/>
                      </a:lnTo>
                      <a:lnTo>
                        <a:pt x="66" y="380"/>
                      </a:lnTo>
                      <a:lnTo>
                        <a:pt x="68" y="377"/>
                      </a:lnTo>
                      <a:lnTo>
                        <a:pt x="68" y="373"/>
                      </a:lnTo>
                      <a:lnTo>
                        <a:pt x="68" y="369"/>
                      </a:lnTo>
                      <a:lnTo>
                        <a:pt x="70" y="365"/>
                      </a:lnTo>
                      <a:lnTo>
                        <a:pt x="70" y="361"/>
                      </a:lnTo>
                      <a:lnTo>
                        <a:pt x="72" y="356"/>
                      </a:lnTo>
                      <a:lnTo>
                        <a:pt x="72" y="350"/>
                      </a:lnTo>
                      <a:lnTo>
                        <a:pt x="72" y="346"/>
                      </a:lnTo>
                      <a:lnTo>
                        <a:pt x="74" y="340"/>
                      </a:lnTo>
                      <a:lnTo>
                        <a:pt x="74" y="335"/>
                      </a:lnTo>
                      <a:lnTo>
                        <a:pt x="74" y="331"/>
                      </a:lnTo>
                      <a:lnTo>
                        <a:pt x="74" y="325"/>
                      </a:lnTo>
                      <a:lnTo>
                        <a:pt x="76" y="320"/>
                      </a:lnTo>
                      <a:lnTo>
                        <a:pt x="76" y="312"/>
                      </a:lnTo>
                      <a:lnTo>
                        <a:pt x="76" y="306"/>
                      </a:lnTo>
                      <a:lnTo>
                        <a:pt x="76" y="301"/>
                      </a:lnTo>
                      <a:lnTo>
                        <a:pt x="76" y="295"/>
                      </a:lnTo>
                      <a:lnTo>
                        <a:pt x="76" y="289"/>
                      </a:lnTo>
                      <a:lnTo>
                        <a:pt x="76" y="283"/>
                      </a:lnTo>
                      <a:lnTo>
                        <a:pt x="77" y="278"/>
                      </a:lnTo>
                      <a:lnTo>
                        <a:pt x="77" y="272"/>
                      </a:lnTo>
                      <a:lnTo>
                        <a:pt x="77" y="266"/>
                      </a:lnTo>
                      <a:lnTo>
                        <a:pt x="77" y="261"/>
                      </a:lnTo>
                      <a:lnTo>
                        <a:pt x="77" y="255"/>
                      </a:lnTo>
                      <a:lnTo>
                        <a:pt x="79" y="251"/>
                      </a:lnTo>
                      <a:lnTo>
                        <a:pt x="79" y="245"/>
                      </a:lnTo>
                      <a:lnTo>
                        <a:pt x="79" y="240"/>
                      </a:lnTo>
                      <a:lnTo>
                        <a:pt x="81" y="236"/>
                      </a:lnTo>
                      <a:lnTo>
                        <a:pt x="81" y="230"/>
                      </a:lnTo>
                      <a:lnTo>
                        <a:pt x="81" y="226"/>
                      </a:lnTo>
                      <a:lnTo>
                        <a:pt x="83" y="221"/>
                      </a:lnTo>
                      <a:lnTo>
                        <a:pt x="83" y="217"/>
                      </a:lnTo>
                      <a:lnTo>
                        <a:pt x="83" y="211"/>
                      </a:lnTo>
                      <a:lnTo>
                        <a:pt x="85" y="207"/>
                      </a:lnTo>
                      <a:lnTo>
                        <a:pt x="85" y="204"/>
                      </a:lnTo>
                      <a:lnTo>
                        <a:pt x="85" y="198"/>
                      </a:lnTo>
                      <a:lnTo>
                        <a:pt x="87" y="194"/>
                      </a:lnTo>
                      <a:lnTo>
                        <a:pt x="87" y="190"/>
                      </a:lnTo>
                      <a:lnTo>
                        <a:pt x="89" y="186"/>
                      </a:lnTo>
                      <a:lnTo>
                        <a:pt x="89" y="183"/>
                      </a:lnTo>
                      <a:lnTo>
                        <a:pt x="89" y="179"/>
                      </a:lnTo>
                      <a:lnTo>
                        <a:pt x="91" y="175"/>
                      </a:lnTo>
                      <a:lnTo>
                        <a:pt x="91" y="171"/>
                      </a:lnTo>
                      <a:lnTo>
                        <a:pt x="91" y="167"/>
                      </a:lnTo>
                      <a:lnTo>
                        <a:pt x="93" y="164"/>
                      </a:lnTo>
                      <a:lnTo>
                        <a:pt x="93" y="160"/>
                      </a:lnTo>
                      <a:lnTo>
                        <a:pt x="95" y="156"/>
                      </a:lnTo>
                      <a:lnTo>
                        <a:pt x="95" y="152"/>
                      </a:lnTo>
                      <a:lnTo>
                        <a:pt x="96" y="148"/>
                      </a:lnTo>
                      <a:lnTo>
                        <a:pt x="96" y="145"/>
                      </a:lnTo>
                      <a:lnTo>
                        <a:pt x="98" y="143"/>
                      </a:lnTo>
                      <a:lnTo>
                        <a:pt x="98" y="139"/>
                      </a:lnTo>
                      <a:lnTo>
                        <a:pt x="100" y="137"/>
                      </a:lnTo>
                      <a:lnTo>
                        <a:pt x="100" y="133"/>
                      </a:lnTo>
                      <a:lnTo>
                        <a:pt x="100" y="129"/>
                      </a:lnTo>
                      <a:lnTo>
                        <a:pt x="102" y="127"/>
                      </a:lnTo>
                      <a:lnTo>
                        <a:pt x="102" y="124"/>
                      </a:lnTo>
                      <a:lnTo>
                        <a:pt x="104" y="120"/>
                      </a:lnTo>
                      <a:lnTo>
                        <a:pt x="108" y="114"/>
                      </a:lnTo>
                      <a:lnTo>
                        <a:pt x="108" y="110"/>
                      </a:lnTo>
                      <a:lnTo>
                        <a:pt x="110" y="108"/>
                      </a:lnTo>
                      <a:lnTo>
                        <a:pt x="110" y="107"/>
                      </a:lnTo>
                      <a:lnTo>
                        <a:pt x="112" y="105"/>
                      </a:lnTo>
                      <a:lnTo>
                        <a:pt x="114" y="99"/>
                      </a:lnTo>
                      <a:lnTo>
                        <a:pt x="115" y="95"/>
                      </a:lnTo>
                      <a:lnTo>
                        <a:pt x="117" y="91"/>
                      </a:lnTo>
                      <a:lnTo>
                        <a:pt x="119" y="88"/>
                      </a:lnTo>
                      <a:lnTo>
                        <a:pt x="123" y="84"/>
                      </a:lnTo>
                      <a:lnTo>
                        <a:pt x="125" y="82"/>
                      </a:lnTo>
                      <a:lnTo>
                        <a:pt x="127" y="78"/>
                      </a:lnTo>
                      <a:lnTo>
                        <a:pt x="131" y="74"/>
                      </a:lnTo>
                      <a:lnTo>
                        <a:pt x="134" y="70"/>
                      </a:lnTo>
                      <a:lnTo>
                        <a:pt x="138" y="67"/>
                      </a:lnTo>
                      <a:lnTo>
                        <a:pt x="142" y="63"/>
                      </a:lnTo>
                      <a:lnTo>
                        <a:pt x="148" y="59"/>
                      </a:lnTo>
                      <a:lnTo>
                        <a:pt x="150" y="57"/>
                      </a:lnTo>
                      <a:lnTo>
                        <a:pt x="152" y="55"/>
                      </a:lnTo>
                      <a:lnTo>
                        <a:pt x="153" y="53"/>
                      </a:lnTo>
                      <a:lnTo>
                        <a:pt x="157" y="53"/>
                      </a:lnTo>
                      <a:lnTo>
                        <a:pt x="159" y="51"/>
                      </a:lnTo>
                      <a:lnTo>
                        <a:pt x="163" y="49"/>
                      </a:lnTo>
                      <a:lnTo>
                        <a:pt x="165" y="48"/>
                      </a:lnTo>
                      <a:lnTo>
                        <a:pt x="169" y="46"/>
                      </a:lnTo>
                      <a:lnTo>
                        <a:pt x="171" y="44"/>
                      </a:lnTo>
                      <a:lnTo>
                        <a:pt x="174" y="42"/>
                      </a:lnTo>
                      <a:lnTo>
                        <a:pt x="176" y="40"/>
                      </a:lnTo>
                      <a:lnTo>
                        <a:pt x="180" y="38"/>
                      </a:lnTo>
                      <a:lnTo>
                        <a:pt x="182" y="36"/>
                      </a:lnTo>
                      <a:lnTo>
                        <a:pt x="186" y="36"/>
                      </a:lnTo>
                      <a:lnTo>
                        <a:pt x="188" y="34"/>
                      </a:lnTo>
                      <a:lnTo>
                        <a:pt x="191" y="32"/>
                      </a:lnTo>
                      <a:lnTo>
                        <a:pt x="193" y="30"/>
                      </a:lnTo>
                      <a:lnTo>
                        <a:pt x="197" y="29"/>
                      </a:lnTo>
                      <a:lnTo>
                        <a:pt x="201" y="29"/>
                      </a:lnTo>
                      <a:lnTo>
                        <a:pt x="203" y="27"/>
                      </a:lnTo>
                      <a:lnTo>
                        <a:pt x="207" y="25"/>
                      </a:lnTo>
                      <a:lnTo>
                        <a:pt x="209" y="23"/>
                      </a:lnTo>
                      <a:lnTo>
                        <a:pt x="212" y="21"/>
                      </a:lnTo>
                      <a:lnTo>
                        <a:pt x="214" y="21"/>
                      </a:lnTo>
                      <a:lnTo>
                        <a:pt x="218" y="19"/>
                      </a:lnTo>
                      <a:lnTo>
                        <a:pt x="220" y="17"/>
                      </a:lnTo>
                      <a:lnTo>
                        <a:pt x="224" y="15"/>
                      </a:lnTo>
                      <a:lnTo>
                        <a:pt x="226" y="15"/>
                      </a:lnTo>
                      <a:lnTo>
                        <a:pt x="231" y="11"/>
                      </a:lnTo>
                      <a:lnTo>
                        <a:pt x="235" y="10"/>
                      </a:lnTo>
                      <a:lnTo>
                        <a:pt x="241" y="8"/>
                      </a:lnTo>
                      <a:lnTo>
                        <a:pt x="245" y="6"/>
                      </a:lnTo>
                      <a:lnTo>
                        <a:pt x="248" y="4"/>
                      </a:lnTo>
                      <a:lnTo>
                        <a:pt x="252" y="4"/>
                      </a:lnTo>
                      <a:lnTo>
                        <a:pt x="256" y="2"/>
                      </a:lnTo>
                      <a:lnTo>
                        <a:pt x="258" y="0"/>
                      </a:lnTo>
                      <a:lnTo>
                        <a:pt x="262" y="0"/>
                      </a:lnTo>
                      <a:lnTo>
                        <a:pt x="264" y="0"/>
                      </a:lnTo>
                      <a:lnTo>
                        <a:pt x="239" y="59"/>
                      </a:lnTo>
                      <a:lnTo>
                        <a:pt x="159" y="101"/>
                      </a:lnTo>
                      <a:lnTo>
                        <a:pt x="89" y="363"/>
                      </a:lnTo>
                      <a:lnTo>
                        <a:pt x="214" y="517"/>
                      </a:lnTo>
                      <a:lnTo>
                        <a:pt x="226" y="552"/>
                      </a:lnTo>
                      <a:close/>
                    </a:path>
                  </a:pathLst>
                </a:custGeom>
                <a:solidFill>
                  <a:srgbClr val="FFE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0" name="Freeform 23"/>
                <p:cNvSpPr>
                  <a:spLocks/>
                </p:cNvSpPr>
                <p:nvPr/>
              </p:nvSpPr>
              <p:spPr bwMode="auto">
                <a:xfrm>
                  <a:off x="1401" y="3190"/>
                  <a:ext cx="172" cy="312"/>
                </a:xfrm>
                <a:custGeom>
                  <a:avLst/>
                  <a:gdLst>
                    <a:gd name="T0" fmla="*/ 2 w 344"/>
                    <a:gd name="T1" fmla="*/ 1 h 624"/>
                    <a:gd name="T2" fmla="*/ 1 w 344"/>
                    <a:gd name="T3" fmla="*/ 1 h 624"/>
                    <a:gd name="T4" fmla="*/ 1 w 344"/>
                    <a:gd name="T5" fmla="*/ 1 h 624"/>
                    <a:gd name="T6" fmla="*/ 1 w 344"/>
                    <a:gd name="T7" fmla="*/ 2 h 624"/>
                    <a:gd name="T8" fmla="*/ 1 w 344"/>
                    <a:gd name="T9" fmla="*/ 2 h 624"/>
                    <a:gd name="T10" fmla="*/ 1 w 344"/>
                    <a:gd name="T11" fmla="*/ 2 h 624"/>
                    <a:gd name="T12" fmla="*/ 1 w 344"/>
                    <a:gd name="T13" fmla="*/ 3 h 624"/>
                    <a:gd name="T14" fmla="*/ 1 w 344"/>
                    <a:gd name="T15" fmla="*/ 3 h 624"/>
                    <a:gd name="T16" fmla="*/ 1 w 344"/>
                    <a:gd name="T17" fmla="*/ 4 h 624"/>
                    <a:gd name="T18" fmla="*/ 1 w 344"/>
                    <a:gd name="T19" fmla="*/ 4 h 624"/>
                    <a:gd name="T20" fmla="*/ 2 w 344"/>
                    <a:gd name="T21" fmla="*/ 4 h 624"/>
                    <a:gd name="T22" fmla="*/ 2 w 344"/>
                    <a:gd name="T23" fmla="*/ 4 h 624"/>
                    <a:gd name="T24" fmla="*/ 2 w 344"/>
                    <a:gd name="T25" fmla="*/ 4 h 624"/>
                    <a:gd name="T26" fmla="*/ 2 w 344"/>
                    <a:gd name="T27" fmla="*/ 4 h 624"/>
                    <a:gd name="T28" fmla="*/ 2 w 344"/>
                    <a:gd name="T29" fmla="*/ 4 h 624"/>
                    <a:gd name="T30" fmla="*/ 3 w 344"/>
                    <a:gd name="T31" fmla="*/ 4 h 624"/>
                    <a:gd name="T32" fmla="*/ 3 w 344"/>
                    <a:gd name="T33" fmla="*/ 4 h 624"/>
                    <a:gd name="T34" fmla="*/ 3 w 344"/>
                    <a:gd name="T35" fmla="*/ 4 h 624"/>
                    <a:gd name="T36" fmla="*/ 3 w 344"/>
                    <a:gd name="T37" fmla="*/ 4 h 624"/>
                    <a:gd name="T38" fmla="*/ 3 w 344"/>
                    <a:gd name="T39" fmla="*/ 5 h 624"/>
                    <a:gd name="T40" fmla="*/ 3 w 344"/>
                    <a:gd name="T41" fmla="*/ 5 h 624"/>
                    <a:gd name="T42" fmla="*/ 3 w 344"/>
                    <a:gd name="T43" fmla="*/ 5 h 624"/>
                    <a:gd name="T44" fmla="*/ 2 w 344"/>
                    <a:gd name="T45" fmla="*/ 5 h 624"/>
                    <a:gd name="T46" fmla="*/ 2 w 344"/>
                    <a:gd name="T47" fmla="*/ 5 h 624"/>
                    <a:gd name="T48" fmla="*/ 2 w 344"/>
                    <a:gd name="T49" fmla="*/ 5 h 624"/>
                    <a:gd name="T50" fmla="*/ 2 w 344"/>
                    <a:gd name="T51" fmla="*/ 5 h 624"/>
                    <a:gd name="T52" fmla="*/ 2 w 344"/>
                    <a:gd name="T53" fmla="*/ 5 h 624"/>
                    <a:gd name="T54" fmla="*/ 2 w 344"/>
                    <a:gd name="T55" fmla="*/ 5 h 624"/>
                    <a:gd name="T56" fmla="*/ 2 w 344"/>
                    <a:gd name="T57" fmla="*/ 5 h 624"/>
                    <a:gd name="T58" fmla="*/ 1 w 344"/>
                    <a:gd name="T59" fmla="*/ 5 h 624"/>
                    <a:gd name="T60" fmla="*/ 1 w 344"/>
                    <a:gd name="T61" fmla="*/ 5 h 624"/>
                    <a:gd name="T62" fmla="*/ 1 w 344"/>
                    <a:gd name="T63" fmla="*/ 5 h 624"/>
                    <a:gd name="T64" fmla="*/ 1 w 344"/>
                    <a:gd name="T65" fmla="*/ 5 h 624"/>
                    <a:gd name="T66" fmla="*/ 1 w 344"/>
                    <a:gd name="T67" fmla="*/ 5 h 624"/>
                    <a:gd name="T68" fmla="*/ 1 w 344"/>
                    <a:gd name="T69" fmla="*/ 5 h 624"/>
                    <a:gd name="T70" fmla="*/ 1 w 344"/>
                    <a:gd name="T71" fmla="*/ 5 h 624"/>
                    <a:gd name="T72" fmla="*/ 2 w 344"/>
                    <a:gd name="T73" fmla="*/ 5 h 624"/>
                    <a:gd name="T74" fmla="*/ 2 w 344"/>
                    <a:gd name="T75" fmla="*/ 5 h 624"/>
                    <a:gd name="T76" fmla="*/ 2 w 344"/>
                    <a:gd name="T77" fmla="*/ 5 h 624"/>
                    <a:gd name="T78" fmla="*/ 2 w 344"/>
                    <a:gd name="T79" fmla="*/ 4 h 624"/>
                    <a:gd name="T80" fmla="*/ 2 w 344"/>
                    <a:gd name="T81" fmla="*/ 4 h 624"/>
                    <a:gd name="T82" fmla="*/ 2 w 344"/>
                    <a:gd name="T83" fmla="*/ 4 h 624"/>
                    <a:gd name="T84" fmla="*/ 1 w 344"/>
                    <a:gd name="T85" fmla="*/ 4 h 624"/>
                    <a:gd name="T86" fmla="*/ 1 w 344"/>
                    <a:gd name="T87" fmla="*/ 4 h 624"/>
                    <a:gd name="T88" fmla="*/ 1 w 344"/>
                    <a:gd name="T89" fmla="*/ 4 h 624"/>
                    <a:gd name="T90" fmla="*/ 1 w 344"/>
                    <a:gd name="T91" fmla="*/ 4 h 624"/>
                    <a:gd name="T92" fmla="*/ 1 w 344"/>
                    <a:gd name="T93" fmla="*/ 4 h 624"/>
                    <a:gd name="T94" fmla="*/ 1 w 344"/>
                    <a:gd name="T95" fmla="*/ 4 h 624"/>
                    <a:gd name="T96" fmla="*/ 0 w 344"/>
                    <a:gd name="T97" fmla="*/ 3 h 624"/>
                    <a:gd name="T98" fmla="*/ 0 w 344"/>
                    <a:gd name="T99" fmla="*/ 3 h 624"/>
                    <a:gd name="T100" fmla="*/ 1 w 344"/>
                    <a:gd name="T101" fmla="*/ 2 h 624"/>
                    <a:gd name="T102" fmla="*/ 1 w 344"/>
                    <a:gd name="T103" fmla="*/ 2 h 624"/>
                    <a:gd name="T104" fmla="*/ 1 w 344"/>
                    <a:gd name="T105" fmla="*/ 2 h 624"/>
                    <a:gd name="T106" fmla="*/ 1 w 344"/>
                    <a:gd name="T107" fmla="*/ 1 h 624"/>
                    <a:gd name="T108" fmla="*/ 1 w 344"/>
                    <a:gd name="T109" fmla="*/ 1 h 624"/>
                    <a:gd name="T110" fmla="*/ 1 w 344"/>
                    <a:gd name="T111" fmla="*/ 1 h 624"/>
                    <a:gd name="T112" fmla="*/ 1 w 344"/>
                    <a:gd name="T113" fmla="*/ 1 h 624"/>
                    <a:gd name="T114" fmla="*/ 1 w 344"/>
                    <a:gd name="T115" fmla="*/ 1 h 624"/>
                    <a:gd name="T116" fmla="*/ 2 w 344"/>
                    <a:gd name="T117" fmla="*/ 0 h 624"/>
                    <a:gd name="T118" fmla="*/ 2 w 344"/>
                    <a:gd name="T119" fmla="*/ 1 h 624"/>
                    <a:gd name="T120" fmla="*/ 2 w 344"/>
                    <a:gd name="T121" fmla="*/ 1 h 62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4"/>
                    <a:gd name="T184" fmla="*/ 0 h 624"/>
                    <a:gd name="T185" fmla="*/ 344 w 344"/>
                    <a:gd name="T186" fmla="*/ 624 h 62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4" h="624">
                      <a:moveTo>
                        <a:pt x="152" y="57"/>
                      </a:moveTo>
                      <a:lnTo>
                        <a:pt x="152" y="55"/>
                      </a:lnTo>
                      <a:lnTo>
                        <a:pt x="150" y="55"/>
                      </a:lnTo>
                      <a:lnTo>
                        <a:pt x="146" y="55"/>
                      </a:lnTo>
                      <a:lnTo>
                        <a:pt x="144" y="57"/>
                      </a:lnTo>
                      <a:lnTo>
                        <a:pt x="139" y="57"/>
                      </a:lnTo>
                      <a:lnTo>
                        <a:pt x="135" y="57"/>
                      </a:lnTo>
                      <a:lnTo>
                        <a:pt x="131" y="57"/>
                      </a:lnTo>
                      <a:lnTo>
                        <a:pt x="129" y="59"/>
                      </a:lnTo>
                      <a:lnTo>
                        <a:pt x="127" y="59"/>
                      </a:lnTo>
                      <a:lnTo>
                        <a:pt x="123" y="61"/>
                      </a:lnTo>
                      <a:lnTo>
                        <a:pt x="122" y="63"/>
                      </a:lnTo>
                      <a:lnTo>
                        <a:pt x="118" y="63"/>
                      </a:lnTo>
                      <a:lnTo>
                        <a:pt x="114" y="65"/>
                      </a:lnTo>
                      <a:lnTo>
                        <a:pt x="112" y="67"/>
                      </a:lnTo>
                      <a:lnTo>
                        <a:pt x="108" y="69"/>
                      </a:lnTo>
                      <a:lnTo>
                        <a:pt x="106" y="71"/>
                      </a:lnTo>
                      <a:lnTo>
                        <a:pt x="103" y="74"/>
                      </a:lnTo>
                      <a:lnTo>
                        <a:pt x="101" y="76"/>
                      </a:lnTo>
                      <a:lnTo>
                        <a:pt x="97" y="80"/>
                      </a:lnTo>
                      <a:lnTo>
                        <a:pt x="93" y="84"/>
                      </a:lnTo>
                      <a:lnTo>
                        <a:pt x="91" y="88"/>
                      </a:lnTo>
                      <a:lnTo>
                        <a:pt x="89" y="92"/>
                      </a:lnTo>
                      <a:lnTo>
                        <a:pt x="85" y="95"/>
                      </a:lnTo>
                      <a:lnTo>
                        <a:pt x="84" y="101"/>
                      </a:lnTo>
                      <a:lnTo>
                        <a:pt x="82" y="103"/>
                      </a:lnTo>
                      <a:lnTo>
                        <a:pt x="80" y="107"/>
                      </a:lnTo>
                      <a:lnTo>
                        <a:pt x="80" y="109"/>
                      </a:lnTo>
                      <a:lnTo>
                        <a:pt x="78" y="112"/>
                      </a:lnTo>
                      <a:lnTo>
                        <a:pt x="78" y="114"/>
                      </a:lnTo>
                      <a:lnTo>
                        <a:pt x="76" y="118"/>
                      </a:lnTo>
                      <a:lnTo>
                        <a:pt x="74" y="120"/>
                      </a:lnTo>
                      <a:lnTo>
                        <a:pt x="74" y="126"/>
                      </a:lnTo>
                      <a:lnTo>
                        <a:pt x="72" y="128"/>
                      </a:lnTo>
                      <a:lnTo>
                        <a:pt x="72" y="133"/>
                      </a:lnTo>
                      <a:lnTo>
                        <a:pt x="72" y="137"/>
                      </a:lnTo>
                      <a:lnTo>
                        <a:pt x="72" y="143"/>
                      </a:lnTo>
                      <a:lnTo>
                        <a:pt x="70" y="147"/>
                      </a:lnTo>
                      <a:lnTo>
                        <a:pt x="70" y="152"/>
                      </a:lnTo>
                      <a:lnTo>
                        <a:pt x="68" y="156"/>
                      </a:lnTo>
                      <a:lnTo>
                        <a:pt x="68" y="162"/>
                      </a:lnTo>
                      <a:lnTo>
                        <a:pt x="68" y="168"/>
                      </a:lnTo>
                      <a:lnTo>
                        <a:pt x="68" y="173"/>
                      </a:lnTo>
                      <a:lnTo>
                        <a:pt x="68" y="179"/>
                      </a:lnTo>
                      <a:lnTo>
                        <a:pt x="68" y="185"/>
                      </a:lnTo>
                      <a:lnTo>
                        <a:pt x="68" y="190"/>
                      </a:lnTo>
                      <a:lnTo>
                        <a:pt x="68" y="196"/>
                      </a:lnTo>
                      <a:lnTo>
                        <a:pt x="68" y="204"/>
                      </a:lnTo>
                      <a:lnTo>
                        <a:pt x="68" y="209"/>
                      </a:lnTo>
                      <a:lnTo>
                        <a:pt x="68" y="215"/>
                      </a:lnTo>
                      <a:lnTo>
                        <a:pt x="68" y="223"/>
                      </a:lnTo>
                      <a:lnTo>
                        <a:pt x="68" y="229"/>
                      </a:lnTo>
                      <a:lnTo>
                        <a:pt x="68" y="236"/>
                      </a:lnTo>
                      <a:lnTo>
                        <a:pt x="68" y="242"/>
                      </a:lnTo>
                      <a:lnTo>
                        <a:pt x="70" y="249"/>
                      </a:lnTo>
                      <a:lnTo>
                        <a:pt x="70" y="255"/>
                      </a:lnTo>
                      <a:lnTo>
                        <a:pt x="70" y="263"/>
                      </a:lnTo>
                      <a:lnTo>
                        <a:pt x="70" y="270"/>
                      </a:lnTo>
                      <a:lnTo>
                        <a:pt x="72" y="278"/>
                      </a:lnTo>
                      <a:lnTo>
                        <a:pt x="72" y="284"/>
                      </a:lnTo>
                      <a:lnTo>
                        <a:pt x="74" y="291"/>
                      </a:lnTo>
                      <a:lnTo>
                        <a:pt x="74" y="299"/>
                      </a:lnTo>
                      <a:lnTo>
                        <a:pt x="76" y="305"/>
                      </a:lnTo>
                      <a:lnTo>
                        <a:pt x="76" y="312"/>
                      </a:lnTo>
                      <a:lnTo>
                        <a:pt x="76" y="318"/>
                      </a:lnTo>
                      <a:lnTo>
                        <a:pt x="78" y="326"/>
                      </a:lnTo>
                      <a:lnTo>
                        <a:pt x="78" y="331"/>
                      </a:lnTo>
                      <a:lnTo>
                        <a:pt x="80" y="339"/>
                      </a:lnTo>
                      <a:lnTo>
                        <a:pt x="82" y="346"/>
                      </a:lnTo>
                      <a:lnTo>
                        <a:pt x="82" y="352"/>
                      </a:lnTo>
                      <a:lnTo>
                        <a:pt x="84" y="358"/>
                      </a:lnTo>
                      <a:lnTo>
                        <a:pt x="85" y="364"/>
                      </a:lnTo>
                      <a:lnTo>
                        <a:pt x="87" y="371"/>
                      </a:lnTo>
                      <a:lnTo>
                        <a:pt x="87" y="377"/>
                      </a:lnTo>
                      <a:lnTo>
                        <a:pt x="89" y="383"/>
                      </a:lnTo>
                      <a:lnTo>
                        <a:pt x="91" y="388"/>
                      </a:lnTo>
                      <a:lnTo>
                        <a:pt x="93" y="394"/>
                      </a:lnTo>
                      <a:lnTo>
                        <a:pt x="93" y="400"/>
                      </a:lnTo>
                      <a:lnTo>
                        <a:pt x="95" y="405"/>
                      </a:lnTo>
                      <a:lnTo>
                        <a:pt x="97" y="411"/>
                      </a:lnTo>
                      <a:lnTo>
                        <a:pt x="99" y="415"/>
                      </a:lnTo>
                      <a:lnTo>
                        <a:pt x="101" y="421"/>
                      </a:lnTo>
                      <a:lnTo>
                        <a:pt x="103" y="424"/>
                      </a:lnTo>
                      <a:lnTo>
                        <a:pt x="104" y="430"/>
                      </a:lnTo>
                      <a:lnTo>
                        <a:pt x="106" y="434"/>
                      </a:lnTo>
                      <a:lnTo>
                        <a:pt x="108" y="438"/>
                      </a:lnTo>
                      <a:lnTo>
                        <a:pt x="110" y="442"/>
                      </a:lnTo>
                      <a:lnTo>
                        <a:pt x="112" y="445"/>
                      </a:lnTo>
                      <a:lnTo>
                        <a:pt x="114" y="449"/>
                      </a:lnTo>
                      <a:lnTo>
                        <a:pt x="116" y="451"/>
                      </a:lnTo>
                      <a:lnTo>
                        <a:pt x="118" y="455"/>
                      </a:lnTo>
                      <a:lnTo>
                        <a:pt x="120" y="457"/>
                      </a:lnTo>
                      <a:lnTo>
                        <a:pt x="123" y="459"/>
                      </a:lnTo>
                      <a:lnTo>
                        <a:pt x="127" y="462"/>
                      </a:lnTo>
                      <a:lnTo>
                        <a:pt x="131" y="466"/>
                      </a:lnTo>
                      <a:lnTo>
                        <a:pt x="133" y="468"/>
                      </a:lnTo>
                      <a:lnTo>
                        <a:pt x="135" y="470"/>
                      </a:lnTo>
                      <a:lnTo>
                        <a:pt x="139" y="470"/>
                      </a:lnTo>
                      <a:lnTo>
                        <a:pt x="142" y="472"/>
                      </a:lnTo>
                      <a:lnTo>
                        <a:pt x="144" y="472"/>
                      </a:lnTo>
                      <a:lnTo>
                        <a:pt x="146" y="474"/>
                      </a:lnTo>
                      <a:lnTo>
                        <a:pt x="148" y="474"/>
                      </a:lnTo>
                      <a:lnTo>
                        <a:pt x="152" y="476"/>
                      </a:lnTo>
                      <a:lnTo>
                        <a:pt x="156" y="476"/>
                      </a:lnTo>
                      <a:lnTo>
                        <a:pt x="158" y="478"/>
                      </a:lnTo>
                      <a:lnTo>
                        <a:pt x="161" y="478"/>
                      </a:lnTo>
                      <a:lnTo>
                        <a:pt x="163" y="478"/>
                      </a:lnTo>
                      <a:lnTo>
                        <a:pt x="167" y="478"/>
                      </a:lnTo>
                      <a:lnTo>
                        <a:pt x="169" y="480"/>
                      </a:lnTo>
                      <a:lnTo>
                        <a:pt x="173" y="480"/>
                      </a:lnTo>
                      <a:lnTo>
                        <a:pt x="175" y="480"/>
                      </a:lnTo>
                      <a:lnTo>
                        <a:pt x="179" y="480"/>
                      </a:lnTo>
                      <a:lnTo>
                        <a:pt x="181" y="480"/>
                      </a:lnTo>
                      <a:lnTo>
                        <a:pt x="184" y="480"/>
                      </a:lnTo>
                      <a:lnTo>
                        <a:pt x="188" y="480"/>
                      </a:lnTo>
                      <a:lnTo>
                        <a:pt x="190" y="480"/>
                      </a:lnTo>
                      <a:lnTo>
                        <a:pt x="194" y="478"/>
                      </a:lnTo>
                      <a:lnTo>
                        <a:pt x="198" y="478"/>
                      </a:lnTo>
                      <a:lnTo>
                        <a:pt x="201" y="478"/>
                      </a:lnTo>
                      <a:lnTo>
                        <a:pt x="203" y="478"/>
                      </a:lnTo>
                      <a:lnTo>
                        <a:pt x="207" y="478"/>
                      </a:lnTo>
                      <a:lnTo>
                        <a:pt x="211" y="478"/>
                      </a:lnTo>
                      <a:lnTo>
                        <a:pt x="213" y="478"/>
                      </a:lnTo>
                      <a:lnTo>
                        <a:pt x="217" y="476"/>
                      </a:lnTo>
                      <a:lnTo>
                        <a:pt x="219" y="476"/>
                      </a:lnTo>
                      <a:lnTo>
                        <a:pt x="222" y="474"/>
                      </a:lnTo>
                      <a:lnTo>
                        <a:pt x="226" y="474"/>
                      </a:lnTo>
                      <a:lnTo>
                        <a:pt x="228" y="472"/>
                      </a:lnTo>
                      <a:lnTo>
                        <a:pt x="232" y="472"/>
                      </a:lnTo>
                      <a:lnTo>
                        <a:pt x="234" y="472"/>
                      </a:lnTo>
                      <a:lnTo>
                        <a:pt x="238" y="472"/>
                      </a:lnTo>
                      <a:lnTo>
                        <a:pt x="241" y="470"/>
                      </a:lnTo>
                      <a:lnTo>
                        <a:pt x="243" y="470"/>
                      </a:lnTo>
                      <a:lnTo>
                        <a:pt x="247" y="468"/>
                      </a:lnTo>
                      <a:lnTo>
                        <a:pt x="249" y="468"/>
                      </a:lnTo>
                      <a:lnTo>
                        <a:pt x="253" y="468"/>
                      </a:lnTo>
                      <a:lnTo>
                        <a:pt x="255" y="466"/>
                      </a:lnTo>
                      <a:lnTo>
                        <a:pt x="258" y="466"/>
                      </a:lnTo>
                      <a:lnTo>
                        <a:pt x="260" y="464"/>
                      </a:lnTo>
                      <a:lnTo>
                        <a:pt x="264" y="464"/>
                      </a:lnTo>
                      <a:lnTo>
                        <a:pt x="266" y="464"/>
                      </a:lnTo>
                      <a:lnTo>
                        <a:pt x="270" y="462"/>
                      </a:lnTo>
                      <a:lnTo>
                        <a:pt x="272" y="462"/>
                      </a:lnTo>
                      <a:lnTo>
                        <a:pt x="277" y="461"/>
                      </a:lnTo>
                      <a:lnTo>
                        <a:pt x="281" y="461"/>
                      </a:lnTo>
                      <a:lnTo>
                        <a:pt x="287" y="459"/>
                      </a:lnTo>
                      <a:lnTo>
                        <a:pt x="291" y="459"/>
                      </a:lnTo>
                      <a:lnTo>
                        <a:pt x="295" y="457"/>
                      </a:lnTo>
                      <a:lnTo>
                        <a:pt x="300" y="457"/>
                      </a:lnTo>
                      <a:lnTo>
                        <a:pt x="302" y="457"/>
                      </a:lnTo>
                      <a:lnTo>
                        <a:pt x="306" y="455"/>
                      </a:lnTo>
                      <a:lnTo>
                        <a:pt x="310" y="455"/>
                      </a:lnTo>
                      <a:lnTo>
                        <a:pt x="314" y="455"/>
                      </a:lnTo>
                      <a:lnTo>
                        <a:pt x="315" y="455"/>
                      </a:lnTo>
                      <a:lnTo>
                        <a:pt x="319" y="455"/>
                      </a:lnTo>
                      <a:lnTo>
                        <a:pt x="321" y="455"/>
                      </a:lnTo>
                      <a:lnTo>
                        <a:pt x="323" y="457"/>
                      </a:lnTo>
                      <a:lnTo>
                        <a:pt x="329" y="457"/>
                      </a:lnTo>
                      <a:lnTo>
                        <a:pt x="333" y="459"/>
                      </a:lnTo>
                      <a:lnTo>
                        <a:pt x="336" y="461"/>
                      </a:lnTo>
                      <a:lnTo>
                        <a:pt x="338" y="464"/>
                      </a:lnTo>
                      <a:lnTo>
                        <a:pt x="340" y="468"/>
                      </a:lnTo>
                      <a:lnTo>
                        <a:pt x="342" y="472"/>
                      </a:lnTo>
                      <a:lnTo>
                        <a:pt x="344" y="476"/>
                      </a:lnTo>
                      <a:lnTo>
                        <a:pt x="344" y="481"/>
                      </a:lnTo>
                      <a:lnTo>
                        <a:pt x="344" y="483"/>
                      </a:lnTo>
                      <a:lnTo>
                        <a:pt x="344" y="485"/>
                      </a:lnTo>
                      <a:lnTo>
                        <a:pt x="344" y="489"/>
                      </a:lnTo>
                      <a:lnTo>
                        <a:pt x="344" y="491"/>
                      </a:lnTo>
                      <a:lnTo>
                        <a:pt x="344" y="495"/>
                      </a:lnTo>
                      <a:lnTo>
                        <a:pt x="344" y="497"/>
                      </a:lnTo>
                      <a:lnTo>
                        <a:pt x="344" y="501"/>
                      </a:lnTo>
                      <a:lnTo>
                        <a:pt x="342" y="504"/>
                      </a:lnTo>
                      <a:lnTo>
                        <a:pt x="340" y="506"/>
                      </a:lnTo>
                      <a:lnTo>
                        <a:pt x="340" y="508"/>
                      </a:lnTo>
                      <a:lnTo>
                        <a:pt x="336" y="512"/>
                      </a:lnTo>
                      <a:lnTo>
                        <a:pt x="334" y="514"/>
                      </a:lnTo>
                      <a:lnTo>
                        <a:pt x="331" y="518"/>
                      </a:lnTo>
                      <a:lnTo>
                        <a:pt x="327" y="520"/>
                      </a:lnTo>
                      <a:lnTo>
                        <a:pt x="321" y="521"/>
                      </a:lnTo>
                      <a:lnTo>
                        <a:pt x="317" y="525"/>
                      </a:lnTo>
                      <a:lnTo>
                        <a:pt x="314" y="525"/>
                      </a:lnTo>
                      <a:lnTo>
                        <a:pt x="312" y="525"/>
                      </a:lnTo>
                      <a:lnTo>
                        <a:pt x="308" y="527"/>
                      </a:lnTo>
                      <a:lnTo>
                        <a:pt x="306" y="527"/>
                      </a:lnTo>
                      <a:lnTo>
                        <a:pt x="304" y="529"/>
                      </a:lnTo>
                      <a:lnTo>
                        <a:pt x="300" y="529"/>
                      </a:lnTo>
                      <a:lnTo>
                        <a:pt x="298" y="531"/>
                      </a:lnTo>
                      <a:lnTo>
                        <a:pt x="295" y="531"/>
                      </a:lnTo>
                      <a:lnTo>
                        <a:pt x="291" y="533"/>
                      </a:lnTo>
                      <a:lnTo>
                        <a:pt x="289" y="533"/>
                      </a:lnTo>
                      <a:lnTo>
                        <a:pt x="285" y="533"/>
                      </a:lnTo>
                      <a:lnTo>
                        <a:pt x="283" y="535"/>
                      </a:lnTo>
                      <a:lnTo>
                        <a:pt x="279" y="535"/>
                      </a:lnTo>
                      <a:lnTo>
                        <a:pt x="277" y="537"/>
                      </a:lnTo>
                      <a:lnTo>
                        <a:pt x="274" y="537"/>
                      </a:lnTo>
                      <a:lnTo>
                        <a:pt x="272" y="539"/>
                      </a:lnTo>
                      <a:lnTo>
                        <a:pt x="268" y="539"/>
                      </a:lnTo>
                      <a:lnTo>
                        <a:pt x="264" y="539"/>
                      </a:lnTo>
                      <a:lnTo>
                        <a:pt x="260" y="539"/>
                      </a:lnTo>
                      <a:lnTo>
                        <a:pt x="258" y="540"/>
                      </a:lnTo>
                      <a:lnTo>
                        <a:pt x="255" y="540"/>
                      </a:lnTo>
                      <a:lnTo>
                        <a:pt x="253" y="540"/>
                      </a:lnTo>
                      <a:lnTo>
                        <a:pt x="249" y="540"/>
                      </a:lnTo>
                      <a:lnTo>
                        <a:pt x="247" y="542"/>
                      </a:lnTo>
                      <a:lnTo>
                        <a:pt x="243" y="542"/>
                      </a:lnTo>
                      <a:lnTo>
                        <a:pt x="241" y="542"/>
                      </a:lnTo>
                      <a:lnTo>
                        <a:pt x="238" y="542"/>
                      </a:lnTo>
                      <a:lnTo>
                        <a:pt x="236" y="544"/>
                      </a:lnTo>
                      <a:lnTo>
                        <a:pt x="232" y="544"/>
                      </a:lnTo>
                      <a:lnTo>
                        <a:pt x="230" y="544"/>
                      </a:lnTo>
                      <a:lnTo>
                        <a:pt x="228" y="546"/>
                      </a:lnTo>
                      <a:lnTo>
                        <a:pt x="226" y="546"/>
                      </a:lnTo>
                      <a:lnTo>
                        <a:pt x="220" y="546"/>
                      </a:lnTo>
                      <a:lnTo>
                        <a:pt x="217" y="548"/>
                      </a:lnTo>
                      <a:lnTo>
                        <a:pt x="215" y="548"/>
                      </a:lnTo>
                      <a:lnTo>
                        <a:pt x="211" y="550"/>
                      </a:lnTo>
                      <a:lnTo>
                        <a:pt x="207" y="550"/>
                      </a:lnTo>
                      <a:lnTo>
                        <a:pt x="207" y="552"/>
                      </a:lnTo>
                      <a:lnTo>
                        <a:pt x="207" y="554"/>
                      </a:lnTo>
                      <a:lnTo>
                        <a:pt x="209" y="556"/>
                      </a:lnTo>
                      <a:lnTo>
                        <a:pt x="211" y="556"/>
                      </a:lnTo>
                      <a:lnTo>
                        <a:pt x="213" y="558"/>
                      </a:lnTo>
                      <a:lnTo>
                        <a:pt x="217" y="559"/>
                      </a:lnTo>
                      <a:lnTo>
                        <a:pt x="220" y="561"/>
                      </a:lnTo>
                      <a:lnTo>
                        <a:pt x="224" y="563"/>
                      </a:lnTo>
                      <a:lnTo>
                        <a:pt x="228" y="565"/>
                      </a:lnTo>
                      <a:lnTo>
                        <a:pt x="232" y="567"/>
                      </a:lnTo>
                      <a:lnTo>
                        <a:pt x="236" y="569"/>
                      </a:lnTo>
                      <a:lnTo>
                        <a:pt x="238" y="573"/>
                      </a:lnTo>
                      <a:lnTo>
                        <a:pt x="241" y="575"/>
                      </a:lnTo>
                      <a:lnTo>
                        <a:pt x="241" y="578"/>
                      </a:lnTo>
                      <a:lnTo>
                        <a:pt x="243" y="580"/>
                      </a:lnTo>
                      <a:lnTo>
                        <a:pt x="243" y="584"/>
                      </a:lnTo>
                      <a:lnTo>
                        <a:pt x="241" y="588"/>
                      </a:lnTo>
                      <a:lnTo>
                        <a:pt x="239" y="592"/>
                      </a:lnTo>
                      <a:lnTo>
                        <a:pt x="236" y="596"/>
                      </a:lnTo>
                      <a:lnTo>
                        <a:pt x="232" y="596"/>
                      </a:lnTo>
                      <a:lnTo>
                        <a:pt x="230" y="598"/>
                      </a:lnTo>
                      <a:lnTo>
                        <a:pt x="228" y="599"/>
                      </a:lnTo>
                      <a:lnTo>
                        <a:pt x="224" y="601"/>
                      </a:lnTo>
                      <a:lnTo>
                        <a:pt x="220" y="601"/>
                      </a:lnTo>
                      <a:lnTo>
                        <a:pt x="217" y="603"/>
                      </a:lnTo>
                      <a:lnTo>
                        <a:pt x="213" y="605"/>
                      </a:lnTo>
                      <a:lnTo>
                        <a:pt x="209" y="605"/>
                      </a:lnTo>
                      <a:lnTo>
                        <a:pt x="205" y="607"/>
                      </a:lnTo>
                      <a:lnTo>
                        <a:pt x="201" y="609"/>
                      </a:lnTo>
                      <a:lnTo>
                        <a:pt x="198" y="609"/>
                      </a:lnTo>
                      <a:lnTo>
                        <a:pt x="194" y="611"/>
                      </a:lnTo>
                      <a:lnTo>
                        <a:pt x="188" y="611"/>
                      </a:lnTo>
                      <a:lnTo>
                        <a:pt x="184" y="613"/>
                      </a:lnTo>
                      <a:lnTo>
                        <a:pt x="179" y="613"/>
                      </a:lnTo>
                      <a:lnTo>
                        <a:pt x="175" y="615"/>
                      </a:lnTo>
                      <a:lnTo>
                        <a:pt x="169" y="615"/>
                      </a:lnTo>
                      <a:lnTo>
                        <a:pt x="165" y="615"/>
                      </a:lnTo>
                      <a:lnTo>
                        <a:pt x="161" y="617"/>
                      </a:lnTo>
                      <a:lnTo>
                        <a:pt x="156" y="618"/>
                      </a:lnTo>
                      <a:lnTo>
                        <a:pt x="152" y="618"/>
                      </a:lnTo>
                      <a:lnTo>
                        <a:pt x="146" y="618"/>
                      </a:lnTo>
                      <a:lnTo>
                        <a:pt x="142" y="618"/>
                      </a:lnTo>
                      <a:lnTo>
                        <a:pt x="139" y="620"/>
                      </a:lnTo>
                      <a:lnTo>
                        <a:pt x="135" y="620"/>
                      </a:lnTo>
                      <a:lnTo>
                        <a:pt x="129" y="620"/>
                      </a:lnTo>
                      <a:lnTo>
                        <a:pt x="125" y="622"/>
                      </a:lnTo>
                      <a:lnTo>
                        <a:pt x="123" y="622"/>
                      </a:lnTo>
                      <a:lnTo>
                        <a:pt x="118" y="622"/>
                      </a:lnTo>
                      <a:lnTo>
                        <a:pt x="114" y="622"/>
                      </a:lnTo>
                      <a:lnTo>
                        <a:pt x="110" y="622"/>
                      </a:lnTo>
                      <a:lnTo>
                        <a:pt x="106" y="624"/>
                      </a:lnTo>
                      <a:lnTo>
                        <a:pt x="101" y="624"/>
                      </a:lnTo>
                      <a:lnTo>
                        <a:pt x="97" y="624"/>
                      </a:lnTo>
                      <a:lnTo>
                        <a:pt x="91" y="624"/>
                      </a:lnTo>
                      <a:lnTo>
                        <a:pt x="87" y="624"/>
                      </a:lnTo>
                      <a:lnTo>
                        <a:pt x="82" y="624"/>
                      </a:lnTo>
                      <a:lnTo>
                        <a:pt x="76" y="624"/>
                      </a:lnTo>
                      <a:lnTo>
                        <a:pt x="72" y="622"/>
                      </a:lnTo>
                      <a:lnTo>
                        <a:pt x="66" y="622"/>
                      </a:lnTo>
                      <a:lnTo>
                        <a:pt x="63" y="622"/>
                      </a:lnTo>
                      <a:lnTo>
                        <a:pt x="57" y="622"/>
                      </a:lnTo>
                      <a:lnTo>
                        <a:pt x="53" y="622"/>
                      </a:lnTo>
                      <a:lnTo>
                        <a:pt x="49" y="622"/>
                      </a:lnTo>
                      <a:lnTo>
                        <a:pt x="44" y="620"/>
                      </a:lnTo>
                      <a:lnTo>
                        <a:pt x="40" y="620"/>
                      </a:lnTo>
                      <a:lnTo>
                        <a:pt x="36" y="618"/>
                      </a:lnTo>
                      <a:lnTo>
                        <a:pt x="32" y="618"/>
                      </a:lnTo>
                      <a:lnTo>
                        <a:pt x="28" y="617"/>
                      </a:lnTo>
                      <a:lnTo>
                        <a:pt x="25" y="615"/>
                      </a:lnTo>
                      <a:lnTo>
                        <a:pt x="23" y="613"/>
                      </a:lnTo>
                      <a:lnTo>
                        <a:pt x="21" y="613"/>
                      </a:lnTo>
                      <a:lnTo>
                        <a:pt x="17" y="611"/>
                      </a:lnTo>
                      <a:lnTo>
                        <a:pt x="15" y="609"/>
                      </a:lnTo>
                      <a:lnTo>
                        <a:pt x="13" y="607"/>
                      </a:lnTo>
                      <a:lnTo>
                        <a:pt x="11" y="605"/>
                      </a:lnTo>
                      <a:lnTo>
                        <a:pt x="11" y="601"/>
                      </a:lnTo>
                      <a:lnTo>
                        <a:pt x="11" y="596"/>
                      </a:lnTo>
                      <a:lnTo>
                        <a:pt x="11" y="594"/>
                      </a:lnTo>
                      <a:lnTo>
                        <a:pt x="13" y="592"/>
                      </a:lnTo>
                      <a:lnTo>
                        <a:pt x="15" y="590"/>
                      </a:lnTo>
                      <a:lnTo>
                        <a:pt x="19" y="588"/>
                      </a:lnTo>
                      <a:lnTo>
                        <a:pt x="21" y="586"/>
                      </a:lnTo>
                      <a:lnTo>
                        <a:pt x="25" y="586"/>
                      </a:lnTo>
                      <a:lnTo>
                        <a:pt x="28" y="584"/>
                      </a:lnTo>
                      <a:lnTo>
                        <a:pt x="34" y="584"/>
                      </a:lnTo>
                      <a:lnTo>
                        <a:pt x="38" y="584"/>
                      </a:lnTo>
                      <a:lnTo>
                        <a:pt x="44" y="584"/>
                      </a:lnTo>
                      <a:lnTo>
                        <a:pt x="47" y="584"/>
                      </a:lnTo>
                      <a:lnTo>
                        <a:pt x="53" y="584"/>
                      </a:lnTo>
                      <a:lnTo>
                        <a:pt x="55" y="584"/>
                      </a:lnTo>
                      <a:lnTo>
                        <a:pt x="59" y="584"/>
                      </a:lnTo>
                      <a:lnTo>
                        <a:pt x="61" y="584"/>
                      </a:lnTo>
                      <a:lnTo>
                        <a:pt x="65" y="584"/>
                      </a:lnTo>
                      <a:lnTo>
                        <a:pt x="66" y="584"/>
                      </a:lnTo>
                      <a:lnTo>
                        <a:pt x="70" y="584"/>
                      </a:lnTo>
                      <a:lnTo>
                        <a:pt x="72" y="584"/>
                      </a:lnTo>
                      <a:lnTo>
                        <a:pt x="76" y="584"/>
                      </a:lnTo>
                      <a:lnTo>
                        <a:pt x="78" y="584"/>
                      </a:lnTo>
                      <a:lnTo>
                        <a:pt x="80" y="584"/>
                      </a:lnTo>
                      <a:lnTo>
                        <a:pt x="84" y="584"/>
                      </a:lnTo>
                      <a:lnTo>
                        <a:pt x="85" y="584"/>
                      </a:lnTo>
                      <a:lnTo>
                        <a:pt x="89" y="584"/>
                      </a:lnTo>
                      <a:lnTo>
                        <a:pt x="91" y="584"/>
                      </a:lnTo>
                      <a:lnTo>
                        <a:pt x="93" y="584"/>
                      </a:lnTo>
                      <a:lnTo>
                        <a:pt x="97" y="584"/>
                      </a:lnTo>
                      <a:lnTo>
                        <a:pt x="103" y="582"/>
                      </a:lnTo>
                      <a:lnTo>
                        <a:pt x="106" y="582"/>
                      </a:lnTo>
                      <a:lnTo>
                        <a:pt x="112" y="582"/>
                      </a:lnTo>
                      <a:lnTo>
                        <a:pt x="116" y="582"/>
                      </a:lnTo>
                      <a:lnTo>
                        <a:pt x="120" y="580"/>
                      </a:lnTo>
                      <a:lnTo>
                        <a:pt x="123" y="580"/>
                      </a:lnTo>
                      <a:lnTo>
                        <a:pt x="125" y="578"/>
                      </a:lnTo>
                      <a:lnTo>
                        <a:pt x="129" y="577"/>
                      </a:lnTo>
                      <a:lnTo>
                        <a:pt x="131" y="575"/>
                      </a:lnTo>
                      <a:lnTo>
                        <a:pt x="133" y="573"/>
                      </a:lnTo>
                      <a:lnTo>
                        <a:pt x="135" y="571"/>
                      </a:lnTo>
                      <a:lnTo>
                        <a:pt x="137" y="569"/>
                      </a:lnTo>
                      <a:lnTo>
                        <a:pt x="137" y="565"/>
                      </a:lnTo>
                      <a:lnTo>
                        <a:pt x="137" y="561"/>
                      </a:lnTo>
                      <a:lnTo>
                        <a:pt x="137" y="559"/>
                      </a:lnTo>
                      <a:lnTo>
                        <a:pt x="139" y="558"/>
                      </a:lnTo>
                      <a:lnTo>
                        <a:pt x="142" y="552"/>
                      </a:lnTo>
                      <a:lnTo>
                        <a:pt x="146" y="548"/>
                      </a:lnTo>
                      <a:lnTo>
                        <a:pt x="148" y="544"/>
                      </a:lnTo>
                      <a:lnTo>
                        <a:pt x="152" y="542"/>
                      </a:lnTo>
                      <a:lnTo>
                        <a:pt x="154" y="540"/>
                      </a:lnTo>
                      <a:lnTo>
                        <a:pt x="158" y="539"/>
                      </a:lnTo>
                      <a:lnTo>
                        <a:pt x="160" y="537"/>
                      </a:lnTo>
                      <a:lnTo>
                        <a:pt x="163" y="535"/>
                      </a:lnTo>
                      <a:lnTo>
                        <a:pt x="165" y="535"/>
                      </a:lnTo>
                      <a:lnTo>
                        <a:pt x="169" y="533"/>
                      </a:lnTo>
                      <a:lnTo>
                        <a:pt x="171" y="531"/>
                      </a:lnTo>
                      <a:lnTo>
                        <a:pt x="175" y="529"/>
                      </a:lnTo>
                      <a:lnTo>
                        <a:pt x="177" y="527"/>
                      </a:lnTo>
                      <a:lnTo>
                        <a:pt x="181" y="525"/>
                      </a:lnTo>
                      <a:lnTo>
                        <a:pt x="182" y="523"/>
                      </a:lnTo>
                      <a:lnTo>
                        <a:pt x="184" y="523"/>
                      </a:lnTo>
                      <a:lnTo>
                        <a:pt x="186" y="521"/>
                      </a:lnTo>
                      <a:lnTo>
                        <a:pt x="190" y="520"/>
                      </a:lnTo>
                      <a:lnTo>
                        <a:pt x="194" y="516"/>
                      </a:lnTo>
                      <a:lnTo>
                        <a:pt x="198" y="512"/>
                      </a:lnTo>
                      <a:lnTo>
                        <a:pt x="201" y="510"/>
                      </a:lnTo>
                      <a:lnTo>
                        <a:pt x="201" y="506"/>
                      </a:lnTo>
                      <a:lnTo>
                        <a:pt x="201" y="502"/>
                      </a:lnTo>
                      <a:lnTo>
                        <a:pt x="198" y="501"/>
                      </a:lnTo>
                      <a:lnTo>
                        <a:pt x="196" y="501"/>
                      </a:lnTo>
                      <a:lnTo>
                        <a:pt x="194" y="501"/>
                      </a:lnTo>
                      <a:lnTo>
                        <a:pt x="190" y="501"/>
                      </a:lnTo>
                      <a:lnTo>
                        <a:pt x="186" y="501"/>
                      </a:lnTo>
                      <a:lnTo>
                        <a:pt x="182" y="501"/>
                      </a:lnTo>
                      <a:lnTo>
                        <a:pt x="179" y="501"/>
                      </a:lnTo>
                      <a:lnTo>
                        <a:pt x="175" y="501"/>
                      </a:lnTo>
                      <a:lnTo>
                        <a:pt x="169" y="502"/>
                      </a:lnTo>
                      <a:lnTo>
                        <a:pt x="167" y="502"/>
                      </a:lnTo>
                      <a:lnTo>
                        <a:pt x="163" y="502"/>
                      </a:lnTo>
                      <a:lnTo>
                        <a:pt x="161" y="502"/>
                      </a:lnTo>
                      <a:lnTo>
                        <a:pt x="160" y="502"/>
                      </a:lnTo>
                      <a:lnTo>
                        <a:pt x="156" y="502"/>
                      </a:lnTo>
                      <a:lnTo>
                        <a:pt x="154" y="502"/>
                      </a:lnTo>
                      <a:lnTo>
                        <a:pt x="150" y="504"/>
                      </a:lnTo>
                      <a:lnTo>
                        <a:pt x="148" y="504"/>
                      </a:lnTo>
                      <a:lnTo>
                        <a:pt x="144" y="504"/>
                      </a:lnTo>
                      <a:lnTo>
                        <a:pt x="141" y="504"/>
                      </a:lnTo>
                      <a:lnTo>
                        <a:pt x="137" y="504"/>
                      </a:lnTo>
                      <a:lnTo>
                        <a:pt x="135" y="504"/>
                      </a:lnTo>
                      <a:lnTo>
                        <a:pt x="131" y="504"/>
                      </a:lnTo>
                      <a:lnTo>
                        <a:pt x="129" y="504"/>
                      </a:lnTo>
                      <a:lnTo>
                        <a:pt x="125" y="504"/>
                      </a:lnTo>
                      <a:lnTo>
                        <a:pt x="122" y="506"/>
                      </a:lnTo>
                      <a:lnTo>
                        <a:pt x="118" y="506"/>
                      </a:lnTo>
                      <a:lnTo>
                        <a:pt x="116" y="506"/>
                      </a:lnTo>
                      <a:lnTo>
                        <a:pt x="112" y="506"/>
                      </a:lnTo>
                      <a:lnTo>
                        <a:pt x="108" y="506"/>
                      </a:lnTo>
                      <a:lnTo>
                        <a:pt x="104" y="506"/>
                      </a:lnTo>
                      <a:lnTo>
                        <a:pt x="103" y="506"/>
                      </a:lnTo>
                      <a:lnTo>
                        <a:pt x="99" y="506"/>
                      </a:lnTo>
                      <a:lnTo>
                        <a:pt x="95" y="506"/>
                      </a:lnTo>
                      <a:lnTo>
                        <a:pt x="91" y="504"/>
                      </a:lnTo>
                      <a:lnTo>
                        <a:pt x="89" y="504"/>
                      </a:lnTo>
                      <a:lnTo>
                        <a:pt x="85" y="504"/>
                      </a:lnTo>
                      <a:lnTo>
                        <a:pt x="82" y="504"/>
                      </a:lnTo>
                      <a:lnTo>
                        <a:pt x="78" y="502"/>
                      </a:lnTo>
                      <a:lnTo>
                        <a:pt x="76" y="502"/>
                      </a:lnTo>
                      <a:lnTo>
                        <a:pt x="72" y="502"/>
                      </a:lnTo>
                      <a:lnTo>
                        <a:pt x="68" y="502"/>
                      </a:lnTo>
                      <a:lnTo>
                        <a:pt x="66" y="501"/>
                      </a:lnTo>
                      <a:lnTo>
                        <a:pt x="63" y="501"/>
                      </a:lnTo>
                      <a:lnTo>
                        <a:pt x="59" y="499"/>
                      </a:lnTo>
                      <a:lnTo>
                        <a:pt x="57" y="499"/>
                      </a:lnTo>
                      <a:lnTo>
                        <a:pt x="53" y="497"/>
                      </a:lnTo>
                      <a:lnTo>
                        <a:pt x="51" y="497"/>
                      </a:lnTo>
                      <a:lnTo>
                        <a:pt x="47" y="495"/>
                      </a:lnTo>
                      <a:lnTo>
                        <a:pt x="46" y="495"/>
                      </a:lnTo>
                      <a:lnTo>
                        <a:pt x="42" y="493"/>
                      </a:lnTo>
                      <a:lnTo>
                        <a:pt x="40" y="491"/>
                      </a:lnTo>
                      <a:lnTo>
                        <a:pt x="36" y="489"/>
                      </a:lnTo>
                      <a:lnTo>
                        <a:pt x="34" y="487"/>
                      </a:lnTo>
                      <a:lnTo>
                        <a:pt x="32" y="483"/>
                      </a:lnTo>
                      <a:lnTo>
                        <a:pt x="30" y="481"/>
                      </a:lnTo>
                      <a:lnTo>
                        <a:pt x="27" y="478"/>
                      </a:lnTo>
                      <a:lnTo>
                        <a:pt x="25" y="476"/>
                      </a:lnTo>
                      <a:lnTo>
                        <a:pt x="23" y="472"/>
                      </a:lnTo>
                      <a:lnTo>
                        <a:pt x="21" y="468"/>
                      </a:lnTo>
                      <a:lnTo>
                        <a:pt x="19" y="464"/>
                      </a:lnTo>
                      <a:lnTo>
                        <a:pt x="17" y="461"/>
                      </a:lnTo>
                      <a:lnTo>
                        <a:pt x="15" y="457"/>
                      </a:lnTo>
                      <a:lnTo>
                        <a:pt x="15" y="451"/>
                      </a:lnTo>
                      <a:lnTo>
                        <a:pt x="13" y="447"/>
                      </a:lnTo>
                      <a:lnTo>
                        <a:pt x="11" y="443"/>
                      </a:lnTo>
                      <a:lnTo>
                        <a:pt x="11" y="438"/>
                      </a:lnTo>
                      <a:lnTo>
                        <a:pt x="9" y="432"/>
                      </a:lnTo>
                      <a:lnTo>
                        <a:pt x="8" y="428"/>
                      </a:lnTo>
                      <a:lnTo>
                        <a:pt x="8" y="423"/>
                      </a:lnTo>
                      <a:lnTo>
                        <a:pt x="6" y="417"/>
                      </a:lnTo>
                      <a:lnTo>
                        <a:pt x="6" y="411"/>
                      </a:lnTo>
                      <a:lnTo>
                        <a:pt x="4" y="405"/>
                      </a:lnTo>
                      <a:lnTo>
                        <a:pt x="4" y="400"/>
                      </a:lnTo>
                      <a:lnTo>
                        <a:pt x="4" y="394"/>
                      </a:lnTo>
                      <a:lnTo>
                        <a:pt x="2" y="388"/>
                      </a:lnTo>
                      <a:lnTo>
                        <a:pt x="2" y="383"/>
                      </a:lnTo>
                      <a:lnTo>
                        <a:pt x="2" y="375"/>
                      </a:lnTo>
                      <a:lnTo>
                        <a:pt x="2" y="369"/>
                      </a:lnTo>
                      <a:lnTo>
                        <a:pt x="0" y="364"/>
                      </a:lnTo>
                      <a:lnTo>
                        <a:pt x="0" y="356"/>
                      </a:lnTo>
                      <a:lnTo>
                        <a:pt x="0" y="350"/>
                      </a:lnTo>
                      <a:lnTo>
                        <a:pt x="0" y="343"/>
                      </a:lnTo>
                      <a:lnTo>
                        <a:pt x="0" y="337"/>
                      </a:lnTo>
                      <a:lnTo>
                        <a:pt x="0" y="329"/>
                      </a:lnTo>
                      <a:lnTo>
                        <a:pt x="0" y="324"/>
                      </a:lnTo>
                      <a:lnTo>
                        <a:pt x="0" y="316"/>
                      </a:lnTo>
                      <a:lnTo>
                        <a:pt x="0" y="310"/>
                      </a:lnTo>
                      <a:lnTo>
                        <a:pt x="0" y="303"/>
                      </a:lnTo>
                      <a:lnTo>
                        <a:pt x="0" y="297"/>
                      </a:lnTo>
                      <a:lnTo>
                        <a:pt x="0" y="289"/>
                      </a:lnTo>
                      <a:lnTo>
                        <a:pt x="0" y="284"/>
                      </a:lnTo>
                      <a:lnTo>
                        <a:pt x="2" y="276"/>
                      </a:lnTo>
                      <a:lnTo>
                        <a:pt x="2" y="270"/>
                      </a:lnTo>
                      <a:lnTo>
                        <a:pt x="2" y="263"/>
                      </a:lnTo>
                      <a:lnTo>
                        <a:pt x="2" y="257"/>
                      </a:lnTo>
                      <a:lnTo>
                        <a:pt x="4" y="249"/>
                      </a:lnTo>
                      <a:lnTo>
                        <a:pt x="4" y="244"/>
                      </a:lnTo>
                      <a:lnTo>
                        <a:pt x="4" y="236"/>
                      </a:lnTo>
                      <a:lnTo>
                        <a:pt x="6" y="230"/>
                      </a:lnTo>
                      <a:lnTo>
                        <a:pt x="6" y="223"/>
                      </a:lnTo>
                      <a:lnTo>
                        <a:pt x="6" y="217"/>
                      </a:lnTo>
                      <a:lnTo>
                        <a:pt x="8" y="211"/>
                      </a:lnTo>
                      <a:lnTo>
                        <a:pt x="8" y="204"/>
                      </a:lnTo>
                      <a:lnTo>
                        <a:pt x="8" y="198"/>
                      </a:lnTo>
                      <a:lnTo>
                        <a:pt x="9" y="192"/>
                      </a:lnTo>
                      <a:lnTo>
                        <a:pt x="9" y="187"/>
                      </a:lnTo>
                      <a:lnTo>
                        <a:pt x="11" y="181"/>
                      </a:lnTo>
                      <a:lnTo>
                        <a:pt x="11" y="175"/>
                      </a:lnTo>
                      <a:lnTo>
                        <a:pt x="13" y="170"/>
                      </a:lnTo>
                      <a:lnTo>
                        <a:pt x="13" y="164"/>
                      </a:lnTo>
                      <a:lnTo>
                        <a:pt x="15" y="158"/>
                      </a:lnTo>
                      <a:lnTo>
                        <a:pt x="15" y="154"/>
                      </a:lnTo>
                      <a:lnTo>
                        <a:pt x="17" y="149"/>
                      </a:lnTo>
                      <a:lnTo>
                        <a:pt x="17" y="145"/>
                      </a:lnTo>
                      <a:lnTo>
                        <a:pt x="19" y="139"/>
                      </a:lnTo>
                      <a:lnTo>
                        <a:pt x="19" y="135"/>
                      </a:lnTo>
                      <a:lnTo>
                        <a:pt x="21" y="130"/>
                      </a:lnTo>
                      <a:lnTo>
                        <a:pt x="21" y="126"/>
                      </a:lnTo>
                      <a:lnTo>
                        <a:pt x="23" y="122"/>
                      </a:lnTo>
                      <a:lnTo>
                        <a:pt x="23" y="118"/>
                      </a:lnTo>
                      <a:lnTo>
                        <a:pt x="25" y="114"/>
                      </a:lnTo>
                      <a:lnTo>
                        <a:pt x="25" y="109"/>
                      </a:lnTo>
                      <a:lnTo>
                        <a:pt x="27" y="107"/>
                      </a:lnTo>
                      <a:lnTo>
                        <a:pt x="27" y="103"/>
                      </a:lnTo>
                      <a:lnTo>
                        <a:pt x="28" y="99"/>
                      </a:lnTo>
                      <a:lnTo>
                        <a:pt x="30" y="95"/>
                      </a:lnTo>
                      <a:lnTo>
                        <a:pt x="30" y="93"/>
                      </a:lnTo>
                      <a:lnTo>
                        <a:pt x="32" y="90"/>
                      </a:lnTo>
                      <a:lnTo>
                        <a:pt x="32" y="86"/>
                      </a:lnTo>
                      <a:lnTo>
                        <a:pt x="34" y="84"/>
                      </a:lnTo>
                      <a:lnTo>
                        <a:pt x="34" y="80"/>
                      </a:lnTo>
                      <a:lnTo>
                        <a:pt x="36" y="78"/>
                      </a:lnTo>
                      <a:lnTo>
                        <a:pt x="38" y="74"/>
                      </a:lnTo>
                      <a:lnTo>
                        <a:pt x="40" y="73"/>
                      </a:lnTo>
                      <a:lnTo>
                        <a:pt x="40" y="69"/>
                      </a:lnTo>
                      <a:lnTo>
                        <a:pt x="42" y="67"/>
                      </a:lnTo>
                      <a:lnTo>
                        <a:pt x="44" y="65"/>
                      </a:lnTo>
                      <a:lnTo>
                        <a:pt x="46" y="61"/>
                      </a:lnTo>
                      <a:lnTo>
                        <a:pt x="49" y="55"/>
                      </a:lnTo>
                      <a:lnTo>
                        <a:pt x="53" y="52"/>
                      </a:lnTo>
                      <a:lnTo>
                        <a:pt x="57" y="50"/>
                      </a:lnTo>
                      <a:lnTo>
                        <a:pt x="61" y="44"/>
                      </a:lnTo>
                      <a:lnTo>
                        <a:pt x="65" y="42"/>
                      </a:lnTo>
                      <a:lnTo>
                        <a:pt x="68" y="38"/>
                      </a:lnTo>
                      <a:lnTo>
                        <a:pt x="72" y="35"/>
                      </a:lnTo>
                      <a:lnTo>
                        <a:pt x="78" y="33"/>
                      </a:lnTo>
                      <a:lnTo>
                        <a:pt x="84" y="29"/>
                      </a:lnTo>
                      <a:lnTo>
                        <a:pt x="85" y="29"/>
                      </a:lnTo>
                      <a:lnTo>
                        <a:pt x="89" y="27"/>
                      </a:lnTo>
                      <a:lnTo>
                        <a:pt x="91" y="25"/>
                      </a:lnTo>
                      <a:lnTo>
                        <a:pt x="95" y="23"/>
                      </a:lnTo>
                      <a:lnTo>
                        <a:pt x="99" y="23"/>
                      </a:lnTo>
                      <a:lnTo>
                        <a:pt x="101" y="21"/>
                      </a:lnTo>
                      <a:lnTo>
                        <a:pt x="104" y="19"/>
                      </a:lnTo>
                      <a:lnTo>
                        <a:pt x="108" y="17"/>
                      </a:lnTo>
                      <a:lnTo>
                        <a:pt x="110" y="17"/>
                      </a:lnTo>
                      <a:lnTo>
                        <a:pt x="114" y="15"/>
                      </a:lnTo>
                      <a:lnTo>
                        <a:pt x="118" y="14"/>
                      </a:lnTo>
                      <a:lnTo>
                        <a:pt x="122" y="12"/>
                      </a:lnTo>
                      <a:lnTo>
                        <a:pt x="125" y="10"/>
                      </a:lnTo>
                      <a:lnTo>
                        <a:pt x="129" y="10"/>
                      </a:lnTo>
                      <a:lnTo>
                        <a:pt x="133" y="8"/>
                      </a:lnTo>
                      <a:lnTo>
                        <a:pt x="137" y="6"/>
                      </a:lnTo>
                      <a:lnTo>
                        <a:pt x="142" y="4"/>
                      </a:lnTo>
                      <a:lnTo>
                        <a:pt x="146" y="4"/>
                      </a:lnTo>
                      <a:lnTo>
                        <a:pt x="152" y="2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1" y="0"/>
                      </a:lnTo>
                      <a:lnTo>
                        <a:pt x="163" y="2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63" y="15"/>
                      </a:lnTo>
                      <a:lnTo>
                        <a:pt x="163" y="17"/>
                      </a:lnTo>
                      <a:lnTo>
                        <a:pt x="163" y="19"/>
                      </a:lnTo>
                      <a:lnTo>
                        <a:pt x="163" y="23"/>
                      </a:lnTo>
                      <a:lnTo>
                        <a:pt x="161" y="25"/>
                      </a:lnTo>
                      <a:lnTo>
                        <a:pt x="161" y="29"/>
                      </a:lnTo>
                      <a:lnTo>
                        <a:pt x="160" y="31"/>
                      </a:lnTo>
                      <a:lnTo>
                        <a:pt x="160" y="33"/>
                      </a:lnTo>
                      <a:lnTo>
                        <a:pt x="160" y="36"/>
                      </a:lnTo>
                      <a:lnTo>
                        <a:pt x="158" y="38"/>
                      </a:lnTo>
                      <a:lnTo>
                        <a:pt x="158" y="42"/>
                      </a:lnTo>
                      <a:lnTo>
                        <a:pt x="156" y="44"/>
                      </a:lnTo>
                      <a:lnTo>
                        <a:pt x="156" y="46"/>
                      </a:lnTo>
                      <a:lnTo>
                        <a:pt x="154" y="50"/>
                      </a:lnTo>
                      <a:lnTo>
                        <a:pt x="154" y="54"/>
                      </a:lnTo>
                      <a:lnTo>
                        <a:pt x="152" y="55"/>
                      </a:lnTo>
                      <a:lnTo>
                        <a:pt x="152" y="57"/>
                      </a:lnTo>
                      <a:close/>
                    </a:path>
                  </a:pathLst>
                </a:custGeom>
                <a:solidFill>
                  <a:srgbClr val="FF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1" name="Freeform 24"/>
                <p:cNvSpPr>
                  <a:spLocks/>
                </p:cNvSpPr>
                <p:nvPr/>
              </p:nvSpPr>
              <p:spPr bwMode="auto">
                <a:xfrm>
                  <a:off x="1432" y="2878"/>
                  <a:ext cx="329" cy="359"/>
                </a:xfrm>
                <a:custGeom>
                  <a:avLst/>
                  <a:gdLst>
                    <a:gd name="T0" fmla="*/ 1 w 657"/>
                    <a:gd name="T1" fmla="*/ 2 h 717"/>
                    <a:gd name="T2" fmla="*/ 1 w 657"/>
                    <a:gd name="T3" fmla="*/ 2 h 717"/>
                    <a:gd name="T4" fmla="*/ 1 w 657"/>
                    <a:gd name="T5" fmla="*/ 3 h 717"/>
                    <a:gd name="T6" fmla="*/ 1 w 657"/>
                    <a:gd name="T7" fmla="*/ 3 h 717"/>
                    <a:gd name="T8" fmla="*/ 2 w 657"/>
                    <a:gd name="T9" fmla="*/ 4 h 717"/>
                    <a:gd name="T10" fmla="*/ 2 w 657"/>
                    <a:gd name="T11" fmla="*/ 4 h 717"/>
                    <a:gd name="T12" fmla="*/ 2 w 657"/>
                    <a:gd name="T13" fmla="*/ 4 h 717"/>
                    <a:gd name="T14" fmla="*/ 2 w 657"/>
                    <a:gd name="T15" fmla="*/ 5 h 717"/>
                    <a:gd name="T16" fmla="*/ 2 w 657"/>
                    <a:gd name="T17" fmla="*/ 5 h 717"/>
                    <a:gd name="T18" fmla="*/ 2 w 657"/>
                    <a:gd name="T19" fmla="*/ 5 h 717"/>
                    <a:gd name="T20" fmla="*/ 2 w 657"/>
                    <a:gd name="T21" fmla="*/ 5 h 717"/>
                    <a:gd name="T22" fmla="*/ 2 w 657"/>
                    <a:gd name="T23" fmla="*/ 6 h 717"/>
                    <a:gd name="T24" fmla="*/ 2 w 657"/>
                    <a:gd name="T25" fmla="*/ 6 h 717"/>
                    <a:gd name="T26" fmla="*/ 2 w 657"/>
                    <a:gd name="T27" fmla="*/ 6 h 717"/>
                    <a:gd name="T28" fmla="*/ 2 w 657"/>
                    <a:gd name="T29" fmla="*/ 6 h 717"/>
                    <a:gd name="T30" fmla="*/ 2 w 657"/>
                    <a:gd name="T31" fmla="*/ 5 h 717"/>
                    <a:gd name="T32" fmla="*/ 3 w 657"/>
                    <a:gd name="T33" fmla="*/ 5 h 717"/>
                    <a:gd name="T34" fmla="*/ 3 w 657"/>
                    <a:gd name="T35" fmla="*/ 5 h 717"/>
                    <a:gd name="T36" fmla="*/ 3 w 657"/>
                    <a:gd name="T37" fmla="*/ 5 h 717"/>
                    <a:gd name="T38" fmla="*/ 4 w 657"/>
                    <a:gd name="T39" fmla="*/ 5 h 717"/>
                    <a:gd name="T40" fmla="*/ 4 w 657"/>
                    <a:gd name="T41" fmla="*/ 5 h 717"/>
                    <a:gd name="T42" fmla="*/ 4 w 657"/>
                    <a:gd name="T43" fmla="*/ 4 h 717"/>
                    <a:gd name="T44" fmla="*/ 5 w 657"/>
                    <a:gd name="T45" fmla="*/ 4 h 717"/>
                    <a:gd name="T46" fmla="*/ 5 w 657"/>
                    <a:gd name="T47" fmla="*/ 4 h 717"/>
                    <a:gd name="T48" fmla="*/ 5 w 657"/>
                    <a:gd name="T49" fmla="*/ 4 h 717"/>
                    <a:gd name="T50" fmla="*/ 5 w 657"/>
                    <a:gd name="T51" fmla="*/ 3 h 717"/>
                    <a:gd name="T52" fmla="*/ 6 w 657"/>
                    <a:gd name="T53" fmla="*/ 3 h 717"/>
                    <a:gd name="T54" fmla="*/ 6 w 657"/>
                    <a:gd name="T55" fmla="*/ 2 h 717"/>
                    <a:gd name="T56" fmla="*/ 5 w 657"/>
                    <a:gd name="T57" fmla="*/ 2 h 717"/>
                    <a:gd name="T58" fmla="*/ 5 w 657"/>
                    <a:gd name="T59" fmla="*/ 1 h 717"/>
                    <a:gd name="T60" fmla="*/ 5 w 657"/>
                    <a:gd name="T61" fmla="*/ 1 h 717"/>
                    <a:gd name="T62" fmla="*/ 5 w 657"/>
                    <a:gd name="T63" fmla="*/ 1 h 717"/>
                    <a:gd name="T64" fmla="*/ 4 w 657"/>
                    <a:gd name="T65" fmla="*/ 1 h 717"/>
                    <a:gd name="T66" fmla="*/ 4 w 657"/>
                    <a:gd name="T67" fmla="*/ 1 h 717"/>
                    <a:gd name="T68" fmla="*/ 4 w 657"/>
                    <a:gd name="T69" fmla="*/ 0 h 717"/>
                    <a:gd name="T70" fmla="*/ 4 w 657"/>
                    <a:gd name="T71" fmla="*/ 1 h 717"/>
                    <a:gd name="T72" fmla="*/ 3 w 657"/>
                    <a:gd name="T73" fmla="*/ 1 h 717"/>
                    <a:gd name="T74" fmla="*/ 4 w 657"/>
                    <a:gd name="T75" fmla="*/ 1 h 717"/>
                    <a:gd name="T76" fmla="*/ 4 w 657"/>
                    <a:gd name="T77" fmla="*/ 2 h 717"/>
                    <a:gd name="T78" fmla="*/ 4 w 657"/>
                    <a:gd name="T79" fmla="*/ 2 h 717"/>
                    <a:gd name="T80" fmla="*/ 4 w 657"/>
                    <a:gd name="T81" fmla="*/ 2 h 717"/>
                    <a:gd name="T82" fmla="*/ 4 w 657"/>
                    <a:gd name="T83" fmla="*/ 3 h 717"/>
                    <a:gd name="T84" fmla="*/ 4 w 657"/>
                    <a:gd name="T85" fmla="*/ 3 h 717"/>
                    <a:gd name="T86" fmla="*/ 4 w 657"/>
                    <a:gd name="T87" fmla="*/ 3 h 717"/>
                    <a:gd name="T88" fmla="*/ 3 w 657"/>
                    <a:gd name="T89" fmla="*/ 3 h 717"/>
                    <a:gd name="T90" fmla="*/ 3 w 657"/>
                    <a:gd name="T91" fmla="*/ 3 h 717"/>
                    <a:gd name="T92" fmla="*/ 3 w 657"/>
                    <a:gd name="T93" fmla="*/ 3 h 717"/>
                    <a:gd name="T94" fmla="*/ 3 w 657"/>
                    <a:gd name="T95" fmla="*/ 3 h 717"/>
                    <a:gd name="T96" fmla="*/ 2 w 657"/>
                    <a:gd name="T97" fmla="*/ 2 h 717"/>
                    <a:gd name="T98" fmla="*/ 2 w 657"/>
                    <a:gd name="T99" fmla="*/ 2 h 717"/>
                    <a:gd name="T100" fmla="*/ 2 w 657"/>
                    <a:gd name="T101" fmla="*/ 2 h 717"/>
                    <a:gd name="T102" fmla="*/ 2 w 657"/>
                    <a:gd name="T103" fmla="*/ 2 h 717"/>
                    <a:gd name="T104" fmla="*/ 2 w 657"/>
                    <a:gd name="T105" fmla="*/ 2 h 717"/>
                    <a:gd name="T106" fmla="*/ 2 w 657"/>
                    <a:gd name="T107" fmla="*/ 2 h 717"/>
                    <a:gd name="T108" fmla="*/ 2 w 657"/>
                    <a:gd name="T109" fmla="*/ 3 h 717"/>
                    <a:gd name="T110" fmla="*/ 2 w 657"/>
                    <a:gd name="T111" fmla="*/ 3 h 717"/>
                    <a:gd name="T112" fmla="*/ 2 w 657"/>
                    <a:gd name="T113" fmla="*/ 4 h 717"/>
                    <a:gd name="T114" fmla="*/ 2 w 657"/>
                    <a:gd name="T115" fmla="*/ 4 h 717"/>
                    <a:gd name="T116" fmla="*/ 2 w 657"/>
                    <a:gd name="T117" fmla="*/ 4 h 717"/>
                    <a:gd name="T118" fmla="*/ 2 w 657"/>
                    <a:gd name="T119" fmla="*/ 5 h 71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57"/>
                    <a:gd name="T181" fmla="*/ 0 h 717"/>
                    <a:gd name="T182" fmla="*/ 657 w 657"/>
                    <a:gd name="T183" fmla="*/ 717 h 71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57" h="717">
                      <a:moveTo>
                        <a:pt x="2" y="149"/>
                      </a:moveTo>
                      <a:lnTo>
                        <a:pt x="0" y="153"/>
                      </a:lnTo>
                      <a:lnTo>
                        <a:pt x="2" y="156"/>
                      </a:lnTo>
                      <a:lnTo>
                        <a:pt x="2" y="160"/>
                      </a:lnTo>
                      <a:lnTo>
                        <a:pt x="3" y="164"/>
                      </a:lnTo>
                      <a:lnTo>
                        <a:pt x="5" y="170"/>
                      </a:lnTo>
                      <a:lnTo>
                        <a:pt x="9" y="173"/>
                      </a:lnTo>
                      <a:lnTo>
                        <a:pt x="11" y="179"/>
                      </a:lnTo>
                      <a:lnTo>
                        <a:pt x="15" y="183"/>
                      </a:lnTo>
                      <a:lnTo>
                        <a:pt x="19" y="187"/>
                      </a:lnTo>
                      <a:lnTo>
                        <a:pt x="22" y="193"/>
                      </a:lnTo>
                      <a:lnTo>
                        <a:pt x="24" y="194"/>
                      </a:lnTo>
                      <a:lnTo>
                        <a:pt x="26" y="198"/>
                      </a:lnTo>
                      <a:lnTo>
                        <a:pt x="28" y="200"/>
                      </a:lnTo>
                      <a:lnTo>
                        <a:pt x="32" y="204"/>
                      </a:lnTo>
                      <a:lnTo>
                        <a:pt x="34" y="206"/>
                      </a:lnTo>
                      <a:lnTo>
                        <a:pt x="36" y="210"/>
                      </a:lnTo>
                      <a:lnTo>
                        <a:pt x="40" y="212"/>
                      </a:lnTo>
                      <a:lnTo>
                        <a:pt x="41" y="215"/>
                      </a:lnTo>
                      <a:lnTo>
                        <a:pt x="45" y="217"/>
                      </a:lnTo>
                      <a:lnTo>
                        <a:pt x="47" y="221"/>
                      </a:lnTo>
                      <a:lnTo>
                        <a:pt x="51" y="225"/>
                      </a:lnTo>
                      <a:lnTo>
                        <a:pt x="53" y="229"/>
                      </a:lnTo>
                      <a:lnTo>
                        <a:pt x="55" y="232"/>
                      </a:lnTo>
                      <a:lnTo>
                        <a:pt x="59" y="234"/>
                      </a:lnTo>
                      <a:lnTo>
                        <a:pt x="60" y="238"/>
                      </a:lnTo>
                      <a:lnTo>
                        <a:pt x="64" y="242"/>
                      </a:lnTo>
                      <a:lnTo>
                        <a:pt x="66" y="246"/>
                      </a:lnTo>
                      <a:lnTo>
                        <a:pt x="70" y="250"/>
                      </a:lnTo>
                      <a:lnTo>
                        <a:pt x="72" y="253"/>
                      </a:lnTo>
                      <a:lnTo>
                        <a:pt x="76" y="257"/>
                      </a:lnTo>
                      <a:lnTo>
                        <a:pt x="79" y="261"/>
                      </a:lnTo>
                      <a:lnTo>
                        <a:pt x="81" y="267"/>
                      </a:lnTo>
                      <a:lnTo>
                        <a:pt x="83" y="270"/>
                      </a:lnTo>
                      <a:lnTo>
                        <a:pt x="87" y="276"/>
                      </a:lnTo>
                      <a:lnTo>
                        <a:pt x="91" y="280"/>
                      </a:lnTo>
                      <a:lnTo>
                        <a:pt x="93" y="284"/>
                      </a:lnTo>
                      <a:lnTo>
                        <a:pt x="97" y="290"/>
                      </a:lnTo>
                      <a:lnTo>
                        <a:pt x="98" y="295"/>
                      </a:lnTo>
                      <a:lnTo>
                        <a:pt x="102" y="299"/>
                      </a:lnTo>
                      <a:lnTo>
                        <a:pt x="104" y="305"/>
                      </a:lnTo>
                      <a:lnTo>
                        <a:pt x="106" y="309"/>
                      </a:lnTo>
                      <a:lnTo>
                        <a:pt x="110" y="314"/>
                      </a:lnTo>
                      <a:lnTo>
                        <a:pt x="112" y="322"/>
                      </a:lnTo>
                      <a:lnTo>
                        <a:pt x="116" y="326"/>
                      </a:lnTo>
                      <a:lnTo>
                        <a:pt x="118" y="333"/>
                      </a:lnTo>
                      <a:lnTo>
                        <a:pt x="119" y="339"/>
                      </a:lnTo>
                      <a:lnTo>
                        <a:pt x="121" y="345"/>
                      </a:lnTo>
                      <a:lnTo>
                        <a:pt x="125" y="350"/>
                      </a:lnTo>
                      <a:lnTo>
                        <a:pt x="127" y="356"/>
                      </a:lnTo>
                      <a:lnTo>
                        <a:pt x="129" y="364"/>
                      </a:lnTo>
                      <a:lnTo>
                        <a:pt x="131" y="369"/>
                      </a:lnTo>
                      <a:lnTo>
                        <a:pt x="133" y="377"/>
                      </a:lnTo>
                      <a:lnTo>
                        <a:pt x="137" y="385"/>
                      </a:lnTo>
                      <a:lnTo>
                        <a:pt x="138" y="392"/>
                      </a:lnTo>
                      <a:lnTo>
                        <a:pt x="138" y="396"/>
                      </a:lnTo>
                      <a:lnTo>
                        <a:pt x="140" y="402"/>
                      </a:lnTo>
                      <a:lnTo>
                        <a:pt x="140" y="407"/>
                      </a:lnTo>
                      <a:lnTo>
                        <a:pt x="142" y="411"/>
                      </a:lnTo>
                      <a:lnTo>
                        <a:pt x="144" y="417"/>
                      </a:lnTo>
                      <a:lnTo>
                        <a:pt x="144" y="421"/>
                      </a:lnTo>
                      <a:lnTo>
                        <a:pt x="146" y="426"/>
                      </a:lnTo>
                      <a:lnTo>
                        <a:pt x="148" y="432"/>
                      </a:lnTo>
                      <a:lnTo>
                        <a:pt x="148" y="436"/>
                      </a:lnTo>
                      <a:lnTo>
                        <a:pt x="150" y="440"/>
                      </a:lnTo>
                      <a:lnTo>
                        <a:pt x="150" y="444"/>
                      </a:lnTo>
                      <a:lnTo>
                        <a:pt x="152" y="449"/>
                      </a:lnTo>
                      <a:lnTo>
                        <a:pt x="152" y="453"/>
                      </a:lnTo>
                      <a:lnTo>
                        <a:pt x="154" y="457"/>
                      </a:lnTo>
                      <a:lnTo>
                        <a:pt x="154" y="461"/>
                      </a:lnTo>
                      <a:lnTo>
                        <a:pt x="156" y="464"/>
                      </a:lnTo>
                      <a:lnTo>
                        <a:pt x="156" y="468"/>
                      </a:lnTo>
                      <a:lnTo>
                        <a:pt x="156" y="472"/>
                      </a:lnTo>
                      <a:lnTo>
                        <a:pt x="157" y="476"/>
                      </a:lnTo>
                      <a:lnTo>
                        <a:pt x="157" y="480"/>
                      </a:lnTo>
                      <a:lnTo>
                        <a:pt x="157" y="482"/>
                      </a:lnTo>
                      <a:lnTo>
                        <a:pt x="159" y="485"/>
                      </a:lnTo>
                      <a:lnTo>
                        <a:pt x="159" y="489"/>
                      </a:lnTo>
                      <a:lnTo>
                        <a:pt x="161" y="493"/>
                      </a:lnTo>
                      <a:lnTo>
                        <a:pt x="161" y="495"/>
                      </a:lnTo>
                      <a:lnTo>
                        <a:pt x="161" y="499"/>
                      </a:lnTo>
                      <a:lnTo>
                        <a:pt x="161" y="501"/>
                      </a:lnTo>
                      <a:lnTo>
                        <a:pt x="163" y="504"/>
                      </a:lnTo>
                      <a:lnTo>
                        <a:pt x="163" y="506"/>
                      </a:lnTo>
                      <a:lnTo>
                        <a:pt x="163" y="510"/>
                      </a:lnTo>
                      <a:lnTo>
                        <a:pt x="163" y="514"/>
                      </a:lnTo>
                      <a:lnTo>
                        <a:pt x="165" y="516"/>
                      </a:lnTo>
                      <a:lnTo>
                        <a:pt x="165" y="522"/>
                      </a:lnTo>
                      <a:lnTo>
                        <a:pt x="165" y="527"/>
                      </a:lnTo>
                      <a:lnTo>
                        <a:pt x="165" y="529"/>
                      </a:lnTo>
                      <a:lnTo>
                        <a:pt x="167" y="531"/>
                      </a:lnTo>
                      <a:lnTo>
                        <a:pt x="167" y="535"/>
                      </a:lnTo>
                      <a:lnTo>
                        <a:pt x="167" y="537"/>
                      </a:lnTo>
                      <a:lnTo>
                        <a:pt x="167" y="541"/>
                      </a:lnTo>
                      <a:lnTo>
                        <a:pt x="167" y="546"/>
                      </a:lnTo>
                      <a:lnTo>
                        <a:pt x="169" y="550"/>
                      </a:lnTo>
                      <a:lnTo>
                        <a:pt x="169" y="556"/>
                      </a:lnTo>
                      <a:lnTo>
                        <a:pt x="169" y="560"/>
                      </a:lnTo>
                      <a:lnTo>
                        <a:pt x="169" y="565"/>
                      </a:lnTo>
                      <a:lnTo>
                        <a:pt x="169" y="571"/>
                      </a:lnTo>
                      <a:lnTo>
                        <a:pt x="169" y="575"/>
                      </a:lnTo>
                      <a:lnTo>
                        <a:pt x="169" y="581"/>
                      </a:lnTo>
                      <a:lnTo>
                        <a:pt x="169" y="586"/>
                      </a:lnTo>
                      <a:lnTo>
                        <a:pt x="169" y="588"/>
                      </a:lnTo>
                      <a:lnTo>
                        <a:pt x="169" y="590"/>
                      </a:lnTo>
                      <a:lnTo>
                        <a:pt x="169" y="594"/>
                      </a:lnTo>
                      <a:lnTo>
                        <a:pt x="169" y="596"/>
                      </a:lnTo>
                      <a:lnTo>
                        <a:pt x="169" y="600"/>
                      </a:lnTo>
                      <a:lnTo>
                        <a:pt x="167" y="601"/>
                      </a:lnTo>
                      <a:lnTo>
                        <a:pt x="167" y="605"/>
                      </a:lnTo>
                      <a:lnTo>
                        <a:pt x="167" y="609"/>
                      </a:lnTo>
                      <a:lnTo>
                        <a:pt x="167" y="611"/>
                      </a:lnTo>
                      <a:lnTo>
                        <a:pt x="167" y="613"/>
                      </a:lnTo>
                      <a:lnTo>
                        <a:pt x="165" y="617"/>
                      </a:lnTo>
                      <a:lnTo>
                        <a:pt x="165" y="620"/>
                      </a:lnTo>
                      <a:lnTo>
                        <a:pt x="165" y="622"/>
                      </a:lnTo>
                      <a:lnTo>
                        <a:pt x="165" y="626"/>
                      </a:lnTo>
                      <a:lnTo>
                        <a:pt x="165" y="628"/>
                      </a:lnTo>
                      <a:lnTo>
                        <a:pt x="165" y="632"/>
                      </a:lnTo>
                      <a:lnTo>
                        <a:pt x="163" y="634"/>
                      </a:lnTo>
                      <a:lnTo>
                        <a:pt x="163" y="636"/>
                      </a:lnTo>
                      <a:lnTo>
                        <a:pt x="163" y="639"/>
                      </a:lnTo>
                      <a:lnTo>
                        <a:pt x="163" y="641"/>
                      </a:lnTo>
                      <a:lnTo>
                        <a:pt x="163" y="647"/>
                      </a:lnTo>
                      <a:lnTo>
                        <a:pt x="161" y="651"/>
                      </a:lnTo>
                      <a:lnTo>
                        <a:pt x="161" y="657"/>
                      </a:lnTo>
                      <a:lnTo>
                        <a:pt x="161" y="660"/>
                      </a:lnTo>
                      <a:lnTo>
                        <a:pt x="159" y="664"/>
                      </a:lnTo>
                      <a:lnTo>
                        <a:pt x="159" y="670"/>
                      </a:lnTo>
                      <a:lnTo>
                        <a:pt x="157" y="674"/>
                      </a:lnTo>
                      <a:lnTo>
                        <a:pt x="157" y="678"/>
                      </a:lnTo>
                      <a:lnTo>
                        <a:pt x="157" y="681"/>
                      </a:lnTo>
                      <a:lnTo>
                        <a:pt x="156" y="683"/>
                      </a:lnTo>
                      <a:lnTo>
                        <a:pt x="156" y="687"/>
                      </a:lnTo>
                      <a:lnTo>
                        <a:pt x="156" y="691"/>
                      </a:lnTo>
                      <a:lnTo>
                        <a:pt x="154" y="693"/>
                      </a:lnTo>
                      <a:lnTo>
                        <a:pt x="154" y="695"/>
                      </a:lnTo>
                      <a:lnTo>
                        <a:pt x="154" y="698"/>
                      </a:lnTo>
                      <a:lnTo>
                        <a:pt x="154" y="700"/>
                      </a:lnTo>
                      <a:lnTo>
                        <a:pt x="152" y="704"/>
                      </a:lnTo>
                      <a:lnTo>
                        <a:pt x="152" y="708"/>
                      </a:lnTo>
                      <a:lnTo>
                        <a:pt x="152" y="710"/>
                      </a:lnTo>
                      <a:lnTo>
                        <a:pt x="154" y="712"/>
                      </a:lnTo>
                      <a:lnTo>
                        <a:pt x="156" y="716"/>
                      </a:lnTo>
                      <a:lnTo>
                        <a:pt x="159" y="717"/>
                      </a:lnTo>
                      <a:lnTo>
                        <a:pt x="161" y="717"/>
                      </a:lnTo>
                      <a:lnTo>
                        <a:pt x="167" y="716"/>
                      </a:lnTo>
                      <a:lnTo>
                        <a:pt x="171" y="712"/>
                      </a:lnTo>
                      <a:lnTo>
                        <a:pt x="175" y="710"/>
                      </a:lnTo>
                      <a:lnTo>
                        <a:pt x="178" y="706"/>
                      </a:lnTo>
                      <a:lnTo>
                        <a:pt x="180" y="704"/>
                      </a:lnTo>
                      <a:lnTo>
                        <a:pt x="184" y="702"/>
                      </a:lnTo>
                      <a:lnTo>
                        <a:pt x="186" y="700"/>
                      </a:lnTo>
                      <a:lnTo>
                        <a:pt x="188" y="697"/>
                      </a:lnTo>
                      <a:lnTo>
                        <a:pt x="192" y="693"/>
                      </a:lnTo>
                      <a:lnTo>
                        <a:pt x="195" y="691"/>
                      </a:lnTo>
                      <a:lnTo>
                        <a:pt x="197" y="687"/>
                      </a:lnTo>
                      <a:lnTo>
                        <a:pt x="201" y="685"/>
                      </a:lnTo>
                      <a:lnTo>
                        <a:pt x="203" y="681"/>
                      </a:lnTo>
                      <a:lnTo>
                        <a:pt x="207" y="679"/>
                      </a:lnTo>
                      <a:lnTo>
                        <a:pt x="211" y="676"/>
                      </a:lnTo>
                      <a:lnTo>
                        <a:pt x="213" y="672"/>
                      </a:lnTo>
                      <a:lnTo>
                        <a:pt x="216" y="670"/>
                      </a:lnTo>
                      <a:lnTo>
                        <a:pt x="218" y="666"/>
                      </a:lnTo>
                      <a:lnTo>
                        <a:pt x="222" y="664"/>
                      </a:lnTo>
                      <a:lnTo>
                        <a:pt x="224" y="660"/>
                      </a:lnTo>
                      <a:lnTo>
                        <a:pt x="228" y="657"/>
                      </a:lnTo>
                      <a:lnTo>
                        <a:pt x="232" y="655"/>
                      </a:lnTo>
                      <a:lnTo>
                        <a:pt x="233" y="653"/>
                      </a:lnTo>
                      <a:lnTo>
                        <a:pt x="237" y="649"/>
                      </a:lnTo>
                      <a:lnTo>
                        <a:pt x="241" y="645"/>
                      </a:lnTo>
                      <a:lnTo>
                        <a:pt x="245" y="641"/>
                      </a:lnTo>
                      <a:lnTo>
                        <a:pt x="249" y="638"/>
                      </a:lnTo>
                      <a:lnTo>
                        <a:pt x="251" y="634"/>
                      </a:lnTo>
                      <a:lnTo>
                        <a:pt x="254" y="630"/>
                      </a:lnTo>
                      <a:lnTo>
                        <a:pt x="256" y="626"/>
                      </a:lnTo>
                      <a:lnTo>
                        <a:pt x="260" y="622"/>
                      </a:lnTo>
                      <a:lnTo>
                        <a:pt x="262" y="619"/>
                      </a:lnTo>
                      <a:lnTo>
                        <a:pt x="264" y="615"/>
                      </a:lnTo>
                      <a:lnTo>
                        <a:pt x="266" y="613"/>
                      </a:lnTo>
                      <a:lnTo>
                        <a:pt x="270" y="609"/>
                      </a:lnTo>
                      <a:lnTo>
                        <a:pt x="271" y="605"/>
                      </a:lnTo>
                      <a:lnTo>
                        <a:pt x="273" y="601"/>
                      </a:lnTo>
                      <a:lnTo>
                        <a:pt x="277" y="598"/>
                      </a:lnTo>
                      <a:lnTo>
                        <a:pt x="279" y="594"/>
                      </a:lnTo>
                      <a:lnTo>
                        <a:pt x="281" y="590"/>
                      </a:lnTo>
                      <a:lnTo>
                        <a:pt x="285" y="588"/>
                      </a:lnTo>
                      <a:lnTo>
                        <a:pt x="287" y="584"/>
                      </a:lnTo>
                      <a:lnTo>
                        <a:pt x="290" y="581"/>
                      </a:lnTo>
                      <a:lnTo>
                        <a:pt x="294" y="577"/>
                      </a:lnTo>
                      <a:lnTo>
                        <a:pt x="298" y="575"/>
                      </a:lnTo>
                      <a:lnTo>
                        <a:pt x="304" y="571"/>
                      </a:lnTo>
                      <a:lnTo>
                        <a:pt x="308" y="569"/>
                      </a:lnTo>
                      <a:lnTo>
                        <a:pt x="311" y="565"/>
                      </a:lnTo>
                      <a:lnTo>
                        <a:pt x="317" y="563"/>
                      </a:lnTo>
                      <a:lnTo>
                        <a:pt x="319" y="562"/>
                      </a:lnTo>
                      <a:lnTo>
                        <a:pt x="323" y="560"/>
                      </a:lnTo>
                      <a:lnTo>
                        <a:pt x="325" y="558"/>
                      </a:lnTo>
                      <a:lnTo>
                        <a:pt x="328" y="558"/>
                      </a:lnTo>
                      <a:lnTo>
                        <a:pt x="332" y="556"/>
                      </a:lnTo>
                      <a:lnTo>
                        <a:pt x="334" y="554"/>
                      </a:lnTo>
                      <a:lnTo>
                        <a:pt x="338" y="554"/>
                      </a:lnTo>
                      <a:lnTo>
                        <a:pt x="342" y="552"/>
                      </a:lnTo>
                      <a:lnTo>
                        <a:pt x="346" y="552"/>
                      </a:lnTo>
                      <a:lnTo>
                        <a:pt x="349" y="550"/>
                      </a:lnTo>
                      <a:lnTo>
                        <a:pt x="353" y="550"/>
                      </a:lnTo>
                      <a:lnTo>
                        <a:pt x="357" y="548"/>
                      </a:lnTo>
                      <a:lnTo>
                        <a:pt x="361" y="548"/>
                      </a:lnTo>
                      <a:lnTo>
                        <a:pt x="363" y="546"/>
                      </a:lnTo>
                      <a:lnTo>
                        <a:pt x="366" y="546"/>
                      </a:lnTo>
                      <a:lnTo>
                        <a:pt x="370" y="544"/>
                      </a:lnTo>
                      <a:lnTo>
                        <a:pt x="372" y="544"/>
                      </a:lnTo>
                      <a:lnTo>
                        <a:pt x="376" y="542"/>
                      </a:lnTo>
                      <a:lnTo>
                        <a:pt x="380" y="542"/>
                      </a:lnTo>
                      <a:lnTo>
                        <a:pt x="384" y="541"/>
                      </a:lnTo>
                      <a:lnTo>
                        <a:pt x="385" y="541"/>
                      </a:lnTo>
                      <a:lnTo>
                        <a:pt x="389" y="539"/>
                      </a:lnTo>
                      <a:lnTo>
                        <a:pt x="393" y="537"/>
                      </a:lnTo>
                      <a:lnTo>
                        <a:pt x="397" y="537"/>
                      </a:lnTo>
                      <a:lnTo>
                        <a:pt x="399" y="535"/>
                      </a:lnTo>
                      <a:lnTo>
                        <a:pt x="403" y="535"/>
                      </a:lnTo>
                      <a:lnTo>
                        <a:pt x="406" y="533"/>
                      </a:lnTo>
                      <a:lnTo>
                        <a:pt x="410" y="533"/>
                      </a:lnTo>
                      <a:lnTo>
                        <a:pt x="414" y="531"/>
                      </a:lnTo>
                      <a:lnTo>
                        <a:pt x="418" y="529"/>
                      </a:lnTo>
                      <a:lnTo>
                        <a:pt x="422" y="527"/>
                      </a:lnTo>
                      <a:lnTo>
                        <a:pt x="425" y="527"/>
                      </a:lnTo>
                      <a:lnTo>
                        <a:pt x="429" y="525"/>
                      </a:lnTo>
                      <a:lnTo>
                        <a:pt x="433" y="523"/>
                      </a:lnTo>
                      <a:lnTo>
                        <a:pt x="437" y="522"/>
                      </a:lnTo>
                      <a:lnTo>
                        <a:pt x="441" y="522"/>
                      </a:lnTo>
                      <a:lnTo>
                        <a:pt x="444" y="520"/>
                      </a:lnTo>
                      <a:lnTo>
                        <a:pt x="448" y="518"/>
                      </a:lnTo>
                      <a:lnTo>
                        <a:pt x="452" y="516"/>
                      </a:lnTo>
                      <a:lnTo>
                        <a:pt x="456" y="516"/>
                      </a:lnTo>
                      <a:lnTo>
                        <a:pt x="460" y="514"/>
                      </a:lnTo>
                      <a:lnTo>
                        <a:pt x="463" y="512"/>
                      </a:lnTo>
                      <a:lnTo>
                        <a:pt x="467" y="510"/>
                      </a:lnTo>
                      <a:lnTo>
                        <a:pt x="473" y="508"/>
                      </a:lnTo>
                      <a:lnTo>
                        <a:pt x="475" y="506"/>
                      </a:lnTo>
                      <a:lnTo>
                        <a:pt x="479" y="504"/>
                      </a:lnTo>
                      <a:lnTo>
                        <a:pt x="482" y="503"/>
                      </a:lnTo>
                      <a:lnTo>
                        <a:pt x="486" y="501"/>
                      </a:lnTo>
                      <a:lnTo>
                        <a:pt x="490" y="499"/>
                      </a:lnTo>
                      <a:lnTo>
                        <a:pt x="494" y="497"/>
                      </a:lnTo>
                      <a:lnTo>
                        <a:pt x="498" y="495"/>
                      </a:lnTo>
                      <a:lnTo>
                        <a:pt x="501" y="495"/>
                      </a:lnTo>
                      <a:lnTo>
                        <a:pt x="505" y="493"/>
                      </a:lnTo>
                      <a:lnTo>
                        <a:pt x="509" y="491"/>
                      </a:lnTo>
                      <a:lnTo>
                        <a:pt x="513" y="489"/>
                      </a:lnTo>
                      <a:lnTo>
                        <a:pt x="517" y="487"/>
                      </a:lnTo>
                      <a:lnTo>
                        <a:pt x="520" y="485"/>
                      </a:lnTo>
                      <a:lnTo>
                        <a:pt x="522" y="484"/>
                      </a:lnTo>
                      <a:lnTo>
                        <a:pt x="526" y="482"/>
                      </a:lnTo>
                      <a:lnTo>
                        <a:pt x="530" y="480"/>
                      </a:lnTo>
                      <a:lnTo>
                        <a:pt x="534" y="478"/>
                      </a:lnTo>
                      <a:lnTo>
                        <a:pt x="538" y="476"/>
                      </a:lnTo>
                      <a:lnTo>
                        <a:pt x="539" y="474"/>
                      </a:lnTo>
                      <a:lnTo>
                        <a:pt x="543" y="472"/>
                      </a:lnTo>
                      <a:lnTo>
                        <a:pt x="545" y="470"/>
                      </a:lnTo>
                      <a:lnTo>
                        <a:pt x="549" y="468"/>
                      </a:lnTo>
                      <a:lnTo>
                        <a:pt x="553" y="464"/>
                      </a:lnTo>
                      <a:lnTo>
                        <a:pt x="555" y="464"/>
                      </a:lnTo>
                      <a:lnTo>
                        <a:pt x="558" y="461"/>
                      </a:lnTo>
                      <a:lnTo>
                        <a:pt x="560" y="459"/>
                      </a:lnTo>
                      <a:lnTo>
                        <a:pt x="564" y="457"/>
                      </a:lnTo>
                      <a:lnTo>
                        <a:pt x="566" y="455"/>
                      </a:lnTo>
                      <a:lnTo>
                        <a:pt x="570" y="453"/>
                      </a:lnTo>
                      <a:lnTo>
                        <a:pt x="572" y="451"/>
                      </a:lnTo>
                      <a:lnTo>
                        <a:pt x="576" y="449"/>
                      </a:lnTo>
                      <a:lnTo>
                        <a:pt x="577" y="447"/>
                      </a:lnTo>
                      <a:lnTo>
                        <a:pt x="583" y="444"/>
                      </a:lnTo>
                      <a:lnTo>
                        <a:pt x="587" y="438"/>
                      </a:lnTo>
                      <a:lnTo>
                        <a:pt x="593" y="432"/>
                      </a:lnTo>
                      <a:lnTo>
                        <a:pt x="596" y="428"/>
                      </a:lnTo>
                      <a:lnTo>
                        <a:pt x="602" y="423"/>
                      </a:lnTo>
                      <a:lnTo>
                        <a:pt x="606" y="417"/>
                      </a:lnTo>
                      <a:lnTo>
                        <a:pt x="610" y="411"/>
                      </a:lnTo>
                      <a:lnTo>
                        <a:pt x="614" y="407"/>
                      </a:lnTo>
                      <a:lnTo>
                        <a:pt x="617" y="402"/>
                      </a:lnTo>
                      <a:lnTo>
                        <a:pt x="621" y="396"/>
                      </a:lnTo>
                      <a:lnTo>
                        <a:pt x="625" y="390"/>
                      </a:lnTo>
                      <a:lnTo>
                        <a:pt x="629" y="385"/>
                      </a:lnTo>
                      <a:lnTo>
                        <a:pt x="631" y="379"/>
                      </a:lnTo>
                      <a:lnTo>
                        <a:pt x="634" y="373"/>
                      </a:lnTo>
                      <a:lnTo>
                        <a:pt x="636" y="367"/>
                      </a:lnTo>
                      <a:lnTo>
                        <a:pt x="640" y="362"/>
                      </a:lnTo>
                      <a:lnTo>
                        <a:pt x="642" y="356"/>
                      </a:lnTo>
                      <a:lnTo>
                        <a:pt x="644" y="350"/>
                      </a:lnTo>
                      <a:lnTo>
                        <a:pt x="646" y="343"/>
                      </a:lnTo>
                      <a:lnTo>
                        <a:pt x="648" y="337"/>
                      </a:lnTo>
                      <a:lnTo>
                        <a:pt x="648" y="331"/>
                      </a:lnTo>
                      <a:lnTo>
                        <a:pt x="650" y="326"/>
                      </a:lnTo>
                      <a:lnTo>
                        <a:pt x="652" y="320"/>
                      </a:lnTo>
                      <a:lnTo>
                        <a:pt x="653" y="314"/>
                      </a:lnTo>
                      <a:lnTo>
                        <a:pt x="653" y="307"/>
                      </a:lnTo>
                      <a:lnTo>
                        <a:pt x="653" y="301"/>
                      </a:lnTo>
                      <a:lnTo>
                        <a:pt x="655" y="295"/>
                      </a:lnTo>
                      <a:lnTo>
                        <a:pt x="655" y="290"/>
                      </a:lnTo>
                      <a:lnTo>
                        <a:pt x="655" y="282"/>
                      </a:lnTo>
                      <a:lnTo>
                        <a:pt x="655" y="276"/>
                      </a:lnTo>
                      <a:lnTo>
                        <a:pt x="655" y="269"/>
                      </a:lnTo>
                      <a:lnTo>
                        <a:pt x="657" y="263"/>
                      </a:lnTo>
                      <a:lnTo>
                        <a:pt x="655" y="257"/>
                      </a:lnTo>
                      <a:lnTo>
                        <a:pt x="655" y="251"/>
                      </a:lnTo>
                      <a:lnTo>
                        <a:pt x="655" y="244"/>
                      </a:lnTo>
                      <a:lnTo>
                        <a:pt x="655" y="238"/>
                      </a:lnTo>
                      <a:lnTo>
                        <a:pt x="653" y="232"/>
                      </a:lnTo>
                      <a:lnTo>
                        <a:pt x="653" y="227"/>
                      </a:lnTo>
                      <a:lnTo>
                        <a:pt x="652" y="219"/>
                      </a:lnTo>
                      <a:lnTo>
                        <a:pt x="652" y="213"/>
                      </a:lnTo>
                      <a:lnTo>
                        <a:pt x="650" y="208"/>
                      </a:lnTo>
                      <a:lnTo>
                        <a:pt x="648" y="200"/>
                      </a:lnTo>
                      <a:lnTo>
                        <a:pt x="646" y="194"/>
                      </a:lnTo>
                      <a:lnTo>
                        <a:pt x="646" y="189"/>
                      </a:lnTo>
                      <a:lnTo>
                        <a:pt x="644" y="183"/>
                      </a:lnTo>
                      <a:lnTo>
                        <a:pt x="642" y="175"/>
                      </a:lnTo>
                      <a:lnTo>
                        <a:pt x="640" y="170"/>
                      </a:lnTo>
                      <a:lnTo>
                        <a:pt x="638" y="164"/>
                      </a:lnTo>
                      <a:lnTo>
                        <a:pt x="634" y="158"/>
                      </a:lnTo>
                      <a:lnTo>
                        <a:pt x="633" y="153"/>
                      </a:lnTo>
                      <a:lnTo>
                        <a:pt x="631" y="147"/>
                      </a:lnTo>
                      <a:lnTo>
                        <a:pt x="629" y="141"/>
                      </a:lnTo>
                      <a:lnTo>
                        <a:pt x="625" y="135"/>
                      </a:lnTo>
                      <a:lnTo>
                        <a:pt x="623" y="130"/>
                      </a:lnTo>
                      <a:lnTo>
                        <a:pt x="621" y="124"/>
                      </a:lnTo>
                      <a:lnTo>
                        <a:pt x="617" y="118"/>
                      </a:lnTo>
                      <a:lnTo>
                        <a:pt x="615" y="113"/>
                      </a:lnTo>
                      <a:lnTo>
                        <a:pt x="612" y="107"/>
                      </a:lnTo>
                      <a:lnTo>
                        <a:pt x="610" y="103"/>
                      </a:lnTo>
                      <a:lnTo>
                        <a:pt x="606" y="97"/>
                      </a:lnTo>
                      <a:lnTo>
                        <a:pt x="604" y="92"/>
                      </a:lnTo>
                      <a:lnTo>
                        <a:pt x="600" y="88"/>
                      </a:lnTo>
                      <a:lnTo>
                        <a:pt x="598" y="82"/>
                      </a:lnTo>
                      <a:lnTo>
                        <a:pt x="595" y="76"/>
                      </a:lnTo>
                      <a:lnTo>
                        <a:pt x="593" y="75"/>
                      </a:lnTo>
                      <a:lnTo>
                        <a:pt x="591" y="71"/>
                      </a:lnTo>
                      <a:lnTo>
                        <a:pt x="587" y="69"/>
                      </a:lnTo>
                      <a:lnTo>
                        <a:pt x="585" y="65"/>
                      </a:lnTo>
                      <a:lnTo>
                        <a:pt x="583" y="63"/>
                      </a:lnTo>
                      <a:lnTo>
                        <a:pt x="581" y="61"/>
                      </a:lnTo>
                      <a:lnTo>
                        <a:pt x="577" y="57"/>
                      </a:lnTo>
                      <a:lnTo>
                        <a:pt x="576" y="56"/>
                      </a:lnTo>
                      <a:lnTo>
                        <a:pt x="574" y="54"/>
                      </a:lnTo>
                      <a:lnTo>
                        <a:pt x="570" y="50"/>
                      </a:lnTo>
                      <a:lnTo>
                        <a:pt x="566" y="48"/>
                      </a:lnTo>
                      <a:lnTo>
                        <a:pt x="564" y="46"/>
                      </a:lnTo>
                      <a:lnTo>
                        <a:pt x="560" y="44"/>
                      </a:lnTo>
                      <a:lnTo>
                        <a:pt x="557" y="42"/>
                      </a:lnTo>
                      <a:lnTo>
                        <a:pt x="555" y="38"/>
                      </a:lnTo>
                      <a:lnTo>
                        <a:pt x="551" y="37"/>
                      </a:lnTo>
                      <a:lnTo>
                        <a:pt x="547" y="35"/>
                      </a:lnTo>
                      <a:lnTo>
                        <a:pt x="543" y="33"/>
                      </a:lnTo>
                      <a:lnTo>
                        <a:pt x="539" y="31"/>
                      </a:lnTo>
                      <a:lnTo>
                        <a:pt x="538" y="29"/>
                      </a:lnTo>
                      <a:lnTo>
                        <a:pt x="534" y="27"/>
                      </a:lnTo>
                      <a:lnTo>
                        <a:pt x="530" y="25"/>
                      </a:lnTo>
                      <a:lnTo>
                        <a:pt x="526" y="23"/>
                      </a:lnTo>
                      <a:lnTo>
                        <a:pt x="522" y="21"/>
                      </a:lnTo>
                      <a:lnTo>
                        <a:pt x="519" y="19"/>
                      </a:lnTo>
                      <a:lnTo>
                        <a:pt x="515" y="18"/>
                      </a:lnTo>
                      <a:lnTo>
                        <a:pt x="511" y="16"/>
                      </a:lnTo>
                      <a:lnTo>
                        <a:pt x="507" y="14"/>
                      </a:lnTo>
                      <a:lnTo>
                        <a:pt x="503" y="14"/>
                      </a:lnTo>
                      <a:lnTo>
                        <a:pt x="500" y="12"/>
                      </a:lnTo>
                      <a:lnTo>
                        <a:pt x="496" y="10"/>
                      </a:lnTo>
                      <a:lnTo>
                        <a:pt x="492" y="10"/>
                      </a:lnTo>
                      <a:lnTo>
                        <a:pt x="488" y="8"/>
                      </a:lnTo>
                      <a:lnTo>
                        <a:pt x="484" y="6"/>
                      </a:lnTo>
                      <a:lnTo>
                        <a:pt x="481" y="6"/>
                      </a:lnTo>
                      <a:lnTo>
                        <a:pt x="477" y="6"/>
                      </a:lnTo>
                      <a:lnTo>
                        <a:pt x="473" y="4"/>
                      </a:lnTo>
                      <a:lnTo>
                        <a:pt x="469" y="4"/>
                      </a:lnTo>
                      <a:lnTo>
                        <a:pt x="465" y="2"/>
                      </a:lnTo>
                      <a:lnTo>
                        <a:pt x="462" y="2"/>
                      </a:lnTo>
                      <a:lnTo>
                        <a:pt x="458" y="2"/>
                      </a:lnTo>
                      <a:lnTo>
                        <a:pt x="454" y="0"/>
                      </a:lnTo>
                      <a:lnTo>
                        <a:pt x="450" y="0"/>
                      </a:lnTo>
                      <a:lnTo>
                        <a:pt x="446" y="0"/>
                      </a:lnTo>
                      <a:lnTo>
                        <a:pt x="443" y="0"/>
                      </a:lnTo>
                      <a:lnTo>
                        <a:pt x="439" y="0"/>
                      </a:lnTo>
                      <a:lnTo>
                        <a:pt x="435" y="0"/>
                      </a:lnTo>
                      <a:lnTo>
                        <a:pt x="433" y="0"/>
                      </a:lnTo>
                      <a:lnTo>
                        <a:pt x="429" y="0"/>
                      </a:lnTo>
                      <a:lnTo>
                        <a:pt x="425" y="0"/>
                      </a:lnTo>
                      <a:lnTo>
                        <a:pt x="423" y="2"/>
                      </a:lnTo>
                      <a:lnTo>
                        <a:pt x="420" y="2"/>
                      </a:lnTo>
                      <a:lnTo>
                        <a:pt x="416" y="2"/>
                      </a:lnTo>
                      <a:lnTo>
                        <a:pt x="414" y="4"/>
                      </a:lnTo>
                      <a:lnTo>
                        <a:pt x="410" y="4"/>
                      </a:lnTo>
                      <a:lnTo>
                        <a:pt x="408" y="6"/>
                      </a:lnTo>
                      <a:lnTo>
                        <a:pt x="406" y="6"/>
                      </a:lnTo>
                      <a:lnTo>
                        <a:pt x="403" y="8"/>
                      </a:lnTo>
                      <a:lnTo>
                        <a:pt x="399" y="10"/>
                      </a:lnTo>
                      <a:lnTo>
                        <a:pt x="397" y="12"/>
                      </a:lnTo>
                      <a:lnTo>
                        <a:pt x="393" y="14"/>
                      </a:lnTo>
                      <a:lnTo>
                        <a:pt x="389" y="18"/>
                      </a:lnTo>
                      <a:lnTo>
                        <a:pt x="385" y="21"/>
                      </a:lnTo>
                      <a:lnTo>
                        <a:pt x="384" y="25"/>
                      </a:lnTo>
                      <a:lnTo>
                        <a:pt x="380" y="29"/>
                      </a:lnTo>
                      <a:lnTo>
                        <a:pt x="380" y="33"/>
                      </a:lnTo>
                      <a:lnTo>
                        <a:pt x="378" y="37"/>
                      </a:lnTo>
                      <a:lnTo>
                        <a:pt x="376" y="40"/>
                      </a:lnTo>
                      <a:lnTo>
                        <a:pt x="374" y="44"/>
                      </a:lnTo>
                      <a:lnTo>
                        <a:pt x="374" y="48"/>
                      </a:lnTo>
                      <a:lnTo>
                        <a:pt x="374" y="52"/>
                      </a:lnTo>
                      <a:lnTo>
                        <a:pt x="374" y="56"/>
                      </a:lnTo>
                      <a:lnTo>
                        <a:pt x="374" y="61"/>
                      </a:lnTo>
                      <a:lnTo>
                        <a:pt x="376" y="65"/>
                      </a:lnTo>
                      <a:lnTo>
                        <a:pt x="376" y="69"/>
                      </a:lnTo>
                      <a:lnTo>
                        <a:pt x="378" y="73"/>
                      </a:lnTo>
                      <a:lnTo>
                        <a:pt x="378" y="78"/>
                      </a:lnTo>
                      <a:lnTo>
                        <a:pt x="380" y="82"/>
                      </a:lnTo>
                      <a:lnTo>
                        <a:pt x="382" y="88"/>
                      </a:lnTo>
                      <a:lnTo>
                        <a:pt x="384" y="92"/>
                      </a:lnTo>
                      <a:lnTo>
                        <a:pt x="385" y="96"/>
                      </a:lnTo>
                      <a:lnTo>
                        <a:pt x="387" y="101"/>
                      </a:lnTo>
                      <a:lnTo>
                        <a:pt x="389" y="105"/>
                      </a:lnTo>
                      <a:lnTo>
                        <a:pt x="391" y="111"/>
                      </a:lnTo>
                      <a:lnTo>
                        <a:pt x="393" y="115"/>
                      </a:lnTo>
                      <a:lnTo>
                        <a:pt x="395" y="120"/>
                      </a:lnTo>
                      <a:lnTo>
                        <a:pt x="397" y="126"/>
                      </a:lnTo>
                      <a:lnTo>
                        <a:pt x="401" y="130"/>
                      </a:lnTo>
                      <a:lnTo>
                        <a:pt x="401" y="134"/>
                      </a:lnTo>
                      <a:lnTo>
                        <a:pt x="403" y="135"/>
                      </a:lnTo>
                      <a:lnTo>
                        <a:pt x="403" y="139"/>
                      </a:lnTo>
                      <a:lnTo>
                        <a:pt x="404" y="141"/>
                      </a:lnTo>
                      <a:lnTo>
                        <a:pt x="406" y="143"/>
                      </a:lnTo>
                      <a:lnTo>
                        <a:pt x="406" y="147"/>
                      </a:lnTo>
                      <a:lnTo>
                        <a:pt x="408" y="149"/>
                      </a:lnTo>
                      <a:lnTo>
                        <a:pt x="408" y="153"/>
                      </a:lnTo>
                      <a:lnTo>
                        <a:pt x="410" y="154"/>
                      </a:lnTo>
                      <a:lnTo>
                        <a:pt x="412" y="158"/>
                      </a:lnTo>
                      <a:lnTo>
                        <a:pt x="412" y="160"/>
                      </a:lnTo>
                      <a:lnTo>
                        <a:pt x="414" y="164"/>
                      </a:lnTo>
                      <a:lnTo>
                        <a:pt x="416" y="168"/>
                      </a:lnTo>
                      <a:lnTo>
                        <a:pt x="416" y="172"/>
                      </a:lnTo>
                      <a:lnTo>
                        <a:pt x="418" y="175"/>
                      </a:lnTo>
                      <a:lnTo>
                        <a:pt x="420" y="179"/>
                      </a:lnTo>
                      <a:lnTo>
                        <a:pt x="420" y="183"/>
                      </a:lnTo>
                      <a:lnTo>
                        <a:pt x="422" y="187"/>
                      </a:lnTo>
                      <a:lnTo>
                        <a:pt x="422" y="191"/>
                      </a:lnTo>
                      <a:lnTo>
                        <a:pt x="423" y="194"/>
                      </a:lnTo>
                      <a:lnTo>
                        <a:pt x="423" y="198"/>
                      </a:lnTo>
                      <a:lnTo>
                        <a:pt x="425" y="200"/>
                      </a:lnTo>
                      <a:lnTo>
                        <a:pt x="425" y="204"/>
                      </a:lnTo>
                      <a:lnTo>
                        <a:pt x="427" y="208"/>
                      </a:lnTo>
                      <a:lnTo>
                        <a:pt x="427" y="212"/>
                      </a:lnTo>
                      <a:lnTo>
                        <a:pt x="429" y="213"/>
                      </a:lnTo>
                      <a:lnTo>
                        <a:pt x="429" y="217"/>
                      </a:lnTo>
                      <a:lnTo>
                        <a:pt x="431" y="221"/>
                      </a:lnTo>
                      <a:lnTo>
                        <a:pt x="431" y="223"/>
                      </a:lnTo>
                      <a:lnTo>
                        <a:pt x="431" y="227"/>
                      </a:lnTo>
                      <a:lnTo>
                        <a:pt x="433" y="229"/>
                      </a:lnTo>
                      <a:lnTo>
                        <a:pt x="433" y="232"/>
                      </a:lnTo>
                      <a:lnTo>
                        <a:pt x="433" y="234"/>
                      </a:lnTo>
                      <a:lnTo>
                        <a:pt x="433" y="238"/>
                      </a:lnTo>
                      <a:lnTo>
                        <a:pt x="435" y="240"/>
                      </a:lnTo>
                      <a:lnTo>
                        <a:pt x="435" y="242"/>
                      </a:lnTo>
                      <a:lnTo>
                        <a:pt x="435" y="248"/>
                      </a:lnTo>
                      <a:lnTo>
                        <a:pt x="435" y="253"/>
                      </a:lnTo>
                      <a:lnTo>
                        <a:pt x="435" y="257"/>
                      </a:lnTo>
                      <a:lnTo>
                        <a:pt x="437" y="261"/>
                      </a:lnTo>
                      <a:lnTo>
                        <a:pt x="435" y="265"/>
                      </a:lnTo>
                      <a:lnTo>
                        <a:pt x="435" y="269"/>
                      </a:lnTo>
                      <a:lnTo>
                        <a:pt x="435" y="272"/>
                      </a:lnTo>
                      <a:lnTo>
                        <a:pt x="435" y="276"/>
                      </a:lnTo>
                      <a:lnTo>
                        <a:pt x="433" y="280"/>
                      </a:lnTo>
                      <a:lnTo>
                        <a:pt x="433" y="284"/>
                      </a:lnTo>
                      <a:lnTo>
                        <a:pt x="431" y="286"/>
                      </a:lnTo>
                      <a:lnTo>
                        <a:pt x="431" y="290"/>
                      </a:lnTo>
                      <a:lnTo>
                        <a:pt x="429" y="291"/>
                      </a:lnTo>
                      <a:lnTo>
                        <a:pt x="427" y="295"/>
                      </a:lnTo>
                      <a:lnTo>
                        <a:pt x="425" y="297"/>
                      </a:lnTo>
                      <a:lnTo>
                        <a:pt x="423" y="299"/>
                      </a:lnTo>
                      <a:lnTo>
                        <a:pt x="420" y="303"/>
                      </a:lnTo>
                      <a:lnTo>
                        <a:pt x="416" y="309"/>
                      </a:lnTo>
                      <a:lnTo>
                        <a:pt x="414" y="310"/>
                      </a:lnTo>
                      <a:lnTo>
                        <a:pt x="410" y="312"/>
                      </a:lnTo>
                      <a:lnTo>
                        <a:pt x="406" y="314"/>
                      </a:lnTo>
                      <a:lnTo>
                        <a:pt x="403" y="316"/>
                      </a:lnTo>
                      <a:lnTo>
                        <a:pt x="399" y="318"/>
                      </a:lnTo>
                      <a:lnTo>
                        <a:pt x="395" y="320"/>
                      </a:lnTo>
                      <a:lnTo>
                        <a:pt x="391" y="322"/>
                      </a:lnTo>
                      <a:lnTo>
                        <a:pt x="387" y="324"/>
                      </a:lnTo>
                      <a:lnTo>
                        <a:pt x="382" y="326"/>
                      </a:lnTo>
                      <a:lnTo>
                        <a:pt x="376" y="328"/>
                      </a:lnTo>
                      <a:lnTo>
                        <a:pt x="372" y="329"/>
                      </a:lnTo>
                      <a:lnTo>
                        <a:pt x="366" y="331"/>
                      </a:lnTo>
                      <a:lnTo>
                        <a:pt x="365" y="331"/>
                      </a:lnTo>
                      <a:lnTo>
                        <a:pt x="361" y="331"/>
                      </a:lnTo>
                      <a:lnTo>
                        <a:pt x="359" y="331"/>
                      </a:lnTo>
                      <a:lnTo>
                        <a:pt x="355" y="333"/>
                      </a:lnTo>
                      <a:lnTo>
                        <a:pt x="353" y="333"/>
                      </a:lnTo>
                      <a:lnTo>
                        <a:pt x="351" y="333"/>
                      </a:lnTo>
                      <a:lnTo>
                        <a:pt x="347" y="333"/>
                      </a:lnTo>
                      <a:lnTo>
                        <a:pt x="346" y="335"/>
                      </a:lnTo>
                      <a:lnTo>
                        <a:pt x="342" y="335"/>
                      </a:lnTo>
                      <a:lnTo>
                        <a:pt x="340" y="335"/>
                      </a:lnTo>
                      <a:lnTo>
                        <a:pt x="336" y="335"/>
                      </a:lnTo>
                      <a:lnTo>
                        <a:pt x="334" y="335"/>
                      </a:lnTo>
                      <a:lnTo>
                        <a:pt x="330" y="335"/>
                      </a:lnTo>
                      <a:lnTo>
                        <a:pt x="328" y="335"/>
                      </a:lnTo>
                      <a:lnTo>
                        <a:pt x="325" y="335"/>
                      </a:lnTo>
                      <a:lnTo>
                        <a:pt x="323" y="335"/>
                      </a:lnTo>
                      <a:lnTo>
                        <a:pt x="321" y="335"/>
                      </a:lnTo>
                      <a:lnTo>
                        <a:pt x="317" y="335"/>
                      </a:lnTo>
                      <a:lnTo>
                        <a:pt x="315" y="333"/>
                      </a:lnTo>
                      <a:lnTo>
                        <a:pt x="311" y="333"/>
                      </a:lnTo>
                      <a:lnTo>
                        <a:pt x="308" y="333"/>
                      </a:lnTo>
                      <a:lnTo>
                        <a:pt x="302" y="331"/>
                      </a:lnTo>
                      <a:lnTo>
                        <a:pt x="296" y="329"/>
                      </a:lnTo>
                      <a:lnTo>
                        <a:pt x="292" y="328"/>
                      </a:lnTo>
                      <a:lnTo>
                        <a:pt x="289" y="324"/>
                      </a:lnTo>
                      <a:lnTo>
                        <a:pt x="285" y="322"/>
                      </a:lnTo>
                      <a:lnTo>
                        <a:pt x="281" y="318"/>
                      </a:lnTo>
                      <a:lnTo>
                        <a:pt x="277" y="314"/>
                      </a:lnTo>
                      <a:lnTo>
                        <a:pt x="273" y="310"/>
                      </a:lnTo>
                      <a:lnTo>
                        <a:pt x="271" y="307"/>
                      </a:lnTo>
                      <a:lnTo>
                        <a:pt x="270" y="303"/>
                      </a:lnTo>
                      <a:lnTo>
                        <a:pt x="268" y="301"/>
                      </a:lnTo>
                      <a:lnTo>
                        <a:pt x="268" y="295"/>
                      </a:lnTo>
                      <a:lnTo>
                        <a:pt x="266" y="291"/>
                      </a:lnTo>
                      <a:lnTo>
                        <a:pt x="264" y="286"/>
                      </a:lnTo>
                      <a:lnTo>
                        <a:pt x="262" y="282"/>
                      </a:lnTo>
                      <a:lnTo>
                        <a:pt x="262" y="278"/>
                      </a:lnTo>
                      <a:lnTo>
                        <a:pt x="262" y="276"/>
                      </a:lnTo>
                      <a:lnTo>
                        <a:pt x="260" y="272"/>
                      </a:lnTo>
                      <a:lnTo>
                        <a:pt x="260" y="270"/>
                      </a:lnTo>
                      <a:lnTo>
                        <a:pt x="260" y="267"/>
                      </a:lnTo>
                      <a:lnTo>
                        <a:pt x="258" y="265"/>
                      </a:lnTo>
                      <a:lnTo>
                        <a:pt x="258" y="261"/>
                      </a:lnTo>
                      <a:lnTo>
                        <a:pt x="258" y="259"/>
                      </a:lnTo>
                      <a:lnTo>
                        <a:pt x="256" y="255"/>
                      </a:lnTo>
                      <a:lnTo>
                        <a:pt x="256" y="253"/>
                      </a:lnTo>
                      <a:lnTo>
                        <a:pt x="256" y="250"/>
                      </a:lnTo>
                      <a:lnTo>
                        <a:pt x="256" y="248"/>
                      </a:lnTo>
                      <a:lnTo>
                        <a:pt x="256" y="244"/>
                      </a:lnTo>
                      <a:lnTo>
                        <a:pt x="254" y="240"/>
                      </a:lnTo>
                      <a:lnTo>
                        <a:pt x="254" y="238"/>
                      </a:lnTo>
                      <a:lnTo>
                        <a:pt x="254" y="234"/>
                      </a:lnTo>
                      <a:lnTo>
                        <a:pt x="254" y="232"/>
                      </a:lnTo>
                      <a:lnTo>
                        <a:pt x="254" y="229"/>
                      </a:lnTo>
                      <a:lnTo>
                        <a:pt x="252" y="227"/>
                      </a:lnTo>
                      <a:lnTo>
                        <a:pt x="252" y="223"/>
                      </a:lnTo>
                      <a:lnTo>
                        <a:pt x="252" y="219"/>
                      </a:lnTo>
                      <a:lnTo>
                        <a:pt x="252" y="217"/>
                      </a:lnTo>
                      <a:lnTo>
                        <a:pt x="252" y="213"/>
                      </a:lnTo>
                      <a:lnTo>
                        <a:pt x="252" y="210"/>
                      </a:lnTo>
                      <a:lnTo>
                        <a:pt x="251" y="208"/>
                      </a:lnTo>
                      <a:lnTo>
                        <a:pt x="251" y="204"/>
                      </a:lnTo>
                      <a:lnTo>
                        <a:pt x="251" y="202"/>
                      </a:lnTo>
                      <a:lnTo>
                        <a:pt x="251" y="200"/>
                      </a:lnTo>
                      <a:lnTo>
                        <a:pt x="251" y="196"/>
                      </a:lnTo>
                      <a:lnTo>
                        <a:pt x="251" y="194"/>
                      </a:lnTo>
                      <a:lnTo>
                        <a:pt x="249" y="191"/>
                      </a:lnTo>
                      <a:lnTo>
                        <a:pt x="249" y="189"/>
                      </a:lnTo>
                      <a:lnTo>
                        <a:pt x="249" y="185"/>
                      </a:lnTo>
                      <a:lnTo>
                        <a:pt x="249" y="181"/>
                      </a:lnTo>
                      <a:lnTo>
                        <a:pt x="249" y="175"/>
                      </a:lnTo>
                      <a:lnTo>
                        <a:pt x="249" y="172"/>
                      </a:lnTo>
                      <a:lnTo>
                        <a:pt x="249" y="170"/>
                      </a:lnTo>
                      <a:lnTo>
                        <a:pt x="249" y="166"/>
                      </a:lnTo>
                      <a:lnTo>
                        <a:pt x="249" y="162"/>
                      </a:lnTo>
                      <a:lnTo>
                        <a:pt x="247" y="162"/>
                      </a:lnTo>
                      <a:lnTo>
                        <a:pt x="243" y="164"/>
                      </a:lnTo>
                      <a:lnTo>
                        <a:pt x="241" y="164"/>
                      </a:lnTo>
                      <a:lnTo>
                        <a:pt x="237" y="166"/>
                      </a:lnTo>
                      <a:lnTo>
                        <a:pt x="235" y="166"/>
                      </a:lnTo>
                      <a:lnTo>
                        <a:pt x="232" y="170"/>
                      </a:lnTo>
                      <a:lnTo>
                        <a:pt x="228" y="170"/>
                      </a:lnTo>
                      <a:lnTo>
                        <a:pt x="226" y="173"/>
                      </a:lnTo>
                      <a:lnTo>
                        <a:pt x="222" y="175"/>
                      </a:lnTo>
                      <a:lnTo>
                        <a:pt x="218" y="179"/>
                      </a:lnTo>
                      <a:lnTo>
                        <a:pt x="214" y="183"/>
                      </a:lnTo>
                      <a:lnTo>
                        <a:pt x="211" y="187"/>
                      </a:lnTo>
                      <a:lnTo>
                        <a:pt x="207" y="191"/>
                      </a:lnTo>
                      <a:lnTo>
                        <a:pt x="203" y="194"/>
                      </a:lnTo>
                      <a:lnTo>
                        <a:pt x="199" y="198"/>
                      </a:lnTo>
                      <a:lnTo>
                        <a:pt x="197" y="204"/>
                      </a:lnTo>
                      <a:lnTo>
                        <a:pt x="195" y="206"/>
                      </a:lnTo>
                      <a:lnTo>
                        <a:pt x="194" y="208"/>
                      </a:lnTo>
                      <a:lnTo>
                        <a:pt x="192" y="212"/>
                      </a:lnTo>
                      <a:lnTo>
                        <a:pt x="192" y="213"/>
                      </a:lnTo>
                      <a:lnTo>
                        <a:pt x="190" y="217"/>
                      </a:lnTo>
                      <a:lnTo>
                        <a:pt x="188" y="219"/>
                      </a:lnTo>
                      <a:lnTo>
                        <a:pt x="188" y="223"/>
                      </a:lnTo>
                      <a:lnTo>
                        <a:pt x="186" y="227"/>
                      </a:lnTo>
                      <a:lnTo>
                        <a:pt x="186" y="229"/>
                      </a:lnTo>
                      <a:lnTo>
                        <a:pt x="186" y="232"/>
                      </a:lnTo>
                      <a:lnTo>
                        <a:pt x="184" y="236"/>
                      </a:lnTo>
                      <a:lnTo>
                        <a:pt x="184" y="240"/>
                      </a:lnTo>
                      <a:lnTo>
                        <a:pt x="184" y="244"/>
                      </a:lnTo>
                      <a:lnTo>
                        <a:pt x="184" y="248"/>
                      </a:lnTo>
                      <a:lnTo>
                        <a:pt x="184" y="250"/>
                      </a:lnTo>
                      <a:lnTo>
                        <a:pt x="184" y="255"/>
                      </a:lnTo>
                      <a:lnTo>
                        <a:pt x="184" y="259"/>
                      </a:lnTo>
                      <a:lnTo>
                        <a:pt x="186" y="263"/>
                      </a:lnTo>
                      <a:lnTo>
                        <a:pt x="186" y="267"/>
                      </a:lnTo>
                      <a:lnTo>
                        <a:pt x="188" y="270"/>
                      </a:lnTo>
                      <a:lnTo>
                        <a:pt x="188" y="276"/>
                      </a:lnTo>
                      <a:lnTo>
                        <a:pt x="190" y="280"/>
                      </a:lnTo>
                      <a:lnTo>
                        <a:pt x="192" y="284"/>
                      </a:lnTo>
                      <a:lnTo>
                        <a:pt x="194" y="290"/>
                      </a:lnTo>
                      <a:lnTo>
                        <a:pt x="195" y="293"/>
                      </a:lnTo>
                      <a:lnTo>
                        <a:pt x="197" y="299"/>
                      </a:lnTo>
                      <a:lnTo>
                        <a:pt x="199" y="305"/>
                      </a:lnTo>
                      <a:lnTo>
                        <a:pt x="203" y="310"/>
                      </a:lnTo>
                      <a:lnTo>
                        <a:pt x="205" y="314"/>
                      </a:lnTo>
                      <a:lnTo>
                        <a:pt x="207" y="320"/>
                      </a:lnTo>
                      <a:lnTo>
                        <a:pt x="209" y="326"/>
                      </a:lnTo>
                      <a:lnTo>
                        <a:pt x="213" y="331"/>
                      </a:lnTo>
                      <a:lnTo>
                        <a:pt x="214" y="335"/>
                      </a:lnTo>
                      <a:lnTo>
                        <a:pt x="216" y="341"/>
                      </a:lnTo>
                      <a:lnTo>
                        <a:pt x="218" y="347"/>
                      </a:lnTo>
                      <a:lnTo>
                        <a:pt x="220" y="352"/>
                      </a:lnTo>
                      <a:lnTo>
                        <a:pt x="222" y="356"/>
                      </a:lnTo>
                      <a:lnTo>
                        <a:pt x="224" y="362"/>
                      </a:lnTo>
                      <a:lnTo>
                        <a:pt x="226" y="366"/>
                      </a:lnTo>
                      <a:lnTo>
                        <a:pt x="228" y="371"/>
                      </a:lnTo>
                      <a:lnTo>
                        <a:pt x="228" y="377"/>
                      </a:lnTo>
                      <a:lnTo>
                        <a:pt x="230" y="381"/>
                      </a:lnTo>
                      <a:lnTo>
                        <a:pt x="232" y="387"/>
                      </a:lnTo>
                      <a:lnTo>
                        <a:pt x="232" y="390"/>
                      </a:lnTo>
                      <a:lnTo>
                        <a:pt x="233" y="396"/>
                      </a:lnTo>
                      <a:lnTo>
                        <a:pt x="233" y="400"/>
                      </a:lnTo>
                      <a:lnTo>
                        <a:pt x="235" y="404"/>
                      </a:lnTo>
                      <a:lnTo>
                        <a:pt x="235" y="409"/>
                      </a:lnTo>
                      <a:lnTo>
                        <a:pt x="237" y="413"/>
                      </a:lnTo>
                      <a:lnTo>
                        <a:pt x="237" y="419"/>
                      </a:lnTo>
                      <a:lnTo>
                        <a:pt x="237" y="423"/>
                      </a:lnTo>
                      <a:lnTo>
                        <a:pt x="239" y="426"/>
                      </a:lnTo>
                      <a:lnTo>
                        <a:pt x="239" y="430"/>
                      </a:lnTo>
                      <a:lnTo>
                        <a:pt x="239" y="436"/>
                      </a:lnTo>
                      <a:lnTo>
                        <a:pt x="239" y="440"/>
                      </a:lnTo>
                      <a:lnTo>
                        <a:pt x="241" y="444"/>
                      </a:lnTo>
                      <a:lnTo>
                        <a:pt x="241" y="447"/>
                      </a:lnTo>
                      <a:lnTo>
                        <a:pt x="241" y="451"/>
                      </a:lnTo>
                      <a:lnTo>
                        <a:pt x="241" y="455"/>
                      </a:lnTo>
                      <a:lnTo>
                        <a:pt x="241" y="459"/>
                      </a:lnTo>
                      <a:lnTo>
                        <a:pt x="241" y="463"/>
                      </a:lnTo>
                      <a:lnTo>
                        <a:pt x="241" y="466"/>
                      </a:lnTo>
                      <a:lnTo>
                        <a:pt x="241" y="470"/>
                      </a:lnTo>
                      <a:lnTo>
                        <a:pt x="241" y="474"/>
                      </a:lnTo>
                      <a:lnTo>
                        <a:pt x="239" y="478"/>
                      </a:lnTo>
                      <a:lnTo>
                        <a:pt x="239" y="480"/>
                      </a:lnTo>
                      <a:lnTo>
                        <a:pt x="239" y="484"/>
                      </a:lnTo>
                      <a:lnTo>
                        <a:pt x="239" y="487"/>
                      </a:lnTo>
                      <a:lnTo>
                        <a:pt x="239" y="489"/>
                      </a:lnTo>
                      <a:lnTo>
                        <a:pt x="237" y="493"/>
                      </a:lnTo>
                      <a:lnTo>
                        <a:pt x="237" y="495"/>
                      </a:lnTo>
                      <a:lnTo>
                        <a:pt x="237" y="499"/>
                      </a:lnTo>
                      <a:lnTo>
                        <a:pt x="235" y="501"/>
                      </a:lnTo>
                      <a:lnTo>
                        <a:pt x="235" y="504"/>
                      </a:lnTo>
                      <a:lnTo>
                        <a:pt x="235" y="506"/>
                      </a:lnTo>
                      <a:lnTo>
                        <a:pt x="235" y="510"/>
                      </a:lnTo>
                      <a:lnTo>
                        <a:pt x="233" y="514"/>
                      </a:lnTo>
                      <a:lnTo>
                        <a:pt x="232" y="520"/>
                      </a:lnTo>
                      <a:lnTo>
                        <a:pt x="230" y="523"/>
                      </a:lnTo>
                      <a:lnTo>
                        <a:pt x="228" y="527"/>
                      </a:lnTo>
                      <a:lnTo>
                        <a:pt x="226" y="529"/>
                      </a:lnTo>
                      <a:lnTo>
                        <a:pt x="224" y="533"/>
                      </a:lnTo>
                      <a:lnTo>
                        <a:pt x="222" y="535"/>
                      </a:lnTo>
                      <a:lnTo>
                        <a:pt x="220" y="539"/>
                      </a:lnTo>
                      <a:lnTo>
                        <a:pt x="190" y="398"/>
                      </a:lnTo>
                      <a:lnTo>
                        <a:pt x="125" y="242"/>
                      </a:lnTo>
                      <a:lnTo>
                        <a:pt x="2" y="149"/>
                      </a:lnTo>
                      <a:close/>
                    </a:path>
                  </a:pathLst>
                </a:custGeom>
                <a:solidFill>
                  <a:srgbClr val="A1A1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2" name="Freeform 25"/>
                <p:cNvSpPr>
                  <a:spLocks/>
                </p:cNvSpPr>
                <p:nvPr/>
              </p:nvSpPr>
              <p:spPr bwMode="auto">
                <a:xfrm>
                  <a:off x="1497" y="2725"/>
                  <a:ext cx="22" cy="85"/>
                </a:xfrm>
                <a:custGeom>
                  <a:avLst/>
                  <a:gdLst>
                    <a:gd name="T0" fmla="*/ 1 w 44"/>
                    <a:gd name="T1" fmla="*/ 0 h 169"/>
                    <a:gd name="T2" fmla="*/ 1 w 44"/>
                    <a:gd name="T3" fmla="*/ 0 h 169"/>
                    <a:gd name="T4" fmla="*/ 1 w 44"/>
                    <a:gd name="T5" fmla="*/ 0 h 169"/>
                    <a:gd name="T6" fmla="*/ 1 w 44"/>
                    <a:gd name="T7" fmla="*/ 1 h 169"/>
                    <a:gd name="T8" fmla="*/ 1 w 44"/>
                    <a:gd name="T9" fmla="*/ 1 h 169"/>
                    <a:gd name="T10" fmla="*/ 1 w 44"/>
                    <a:gd name="T11" fmla="*/ 1 h 169"/>
                    <a:gd name="T12" fmla="*/ 1 w 44"/>
                    <a:gd name="T13" fmla="*/ 1 h 169"/>
                    <a:gd name="T14" fmla="*/ 1 w 44"/>
                    <a:gd name="T15" fmla="*/ 1 h 169"/>
                    <a:gd name="T16" fmla="*/ 1 w 44"/>
                    <a:gd name="T17" fmla="*/ 1 h 169"/>
                    <a:gd name="T18" fmla="*/ 1 w 44"/>
                    <a:gd name="T19" fmla="*/ 1 h 169"/>
                    <a:gd name="T20" fmla="*/ 1 w 44"/>
                    <a:gd name="T21" fmla="*/ 1 h 169"/>
                    <a:gd name="T22" fmla="*/ 1 w 44"/>
                    <a:gd name="T23" fmla="*/ 1 h 169"/>
                    <a:gd name="T24" fmla="*/ 1 w 44"/>
                    <a:gd name="T25" fmla="*/ 1 h 169"/>
                    <a:gd name="T26" fmla="*/ 1 w 44"/>
                    <a:gd name="T27" fmla="*/ 1 h 169"/>
                    <a:gd name="T28" fmla="*/ 1 w 44"/>
                    <a:gd name="T29" fmla="*/ 1 h 169"/>
                    <a:gd name="T30" fmla="*/ 1 w 44"/>
                    <a:gd name="T31" fmla="*/ 1 h 169"/>
                    <a:gd name="T32" fmla="*/ 1 w 44"/>
                    <a:gd name="T33" fmla="*/ 1 h 169"/>
                    <a:gd name="T34" fmla="*/ 1 w 44"/>
                    <a:gd name="T35" fmla="*/ 1 h 169"/>
                    <a:gd name="T36" fmla="*/ 0 w 44"/>
                    <a:gd name="T37" fmla="*/ 1 h 169"/>
                    <a:gd name="T38" fmla="*/ 0 w 44"/>
                    <a:gd name="T39" fmla="*/ 1 h 169"/>
                    <a:gd name="T40" fmla="*/ 0 w 44"/>
                    <a:gd name="T41" fmla="*/ 1 h 169"/>
                    <a:gd name="T42" fmla="*/ 0 w 44"/>
                    <a:gd name="T43" fmla="*/ 1 h 169"/>
                    <a:gd name="T44" fmla="*/ 0 w 44"/>
                    <a:gd name="T45" fmla="*/ 1 h 169"/>
                    <a:gd name="T46" fmla="*/ 0 w 44"/>
                    <a:gd name="T47" fmla="*/ 1 h 169"/>
                    <a:gd name="T48" fmla="*/ 0 w 44"/>
                    <a:gd name="T49" fmla="*/ 1 h 169"/>
                    <a:gd name="T50" fmla="*/ 0 w 44"/>
                    <a:gd name="T51" fmla="*/ 1 h 169"/>
                    <a:gd name="T52" fmla="*/ 0 w 44"/>
                    <a:gd name="T53" fmla="*/ 1 h 169"/>
                    <a:gd name="T54" fmla="*/ 0 w 44"/>
                    <a:gd name="T55" fmla="*/ 1 h 169"/>
                    <a:gd name="T56" fmla="*/ 0 w 44"/>
                    <a:gd name="T57" fmla="*/ 1 h 169"/>
                    <a:gd name="T58" fmla="*/ 0 w 44"/>
                    <a:gd name="T59" fmla="*/ 1 h 169"/>
                    <a:gd name="T60" fmla="*/ 0 w 44"/>
                    <a:gd name="T61" fmla="*/ 1 h 169"/>
                    <a:gd name="T62" fmla="*/ 0 w 44"/>
                    <a:gd name="T63" fmla="*/ 1 h 169"/>
                    <a:gd name="T64" fmla="*/ 0 w 44"/>
                    <a:gd name="T65" fmla="*/ 1 h 169"/>
                    <a:gd name="T66" fmla="*/ 0 w 44"/>
                    <a:gd name="T67" fmla="*/ 1 h 169"/>
                    <a:gd name="T68" fmla="*/ 1 w 44"/>
                    <a:gd name="T69" fmla="*/ 1 h 169"/>
                    <a:gd name="T70" fmla="*/ 1 w 44"/>
                    <a:gd name="T71" fmla="*/ 1 h 169"/>
                    <a:gd name="T72" fmla="*/ 1 w 44"/>
                    <a:gd name="T73" fmla="*/ 1 h 169"/>
                    <a:gd name="T74" fmla="*/ 1 w 44"/>
                    <a:gd name="T75" fmla="*/ 1 h 169"/>
                    <a:gd name="T76" fmla="*/ 1 w 44"/>
                    <a:gd name="T77" fmla="*/ 1 h 169"/>
                    <a:gd name="T78" fmla="*/ 1 w 44"/>
                    <a:gd name="T79" fmla="*/ 1 h 169"/>
                    <a:gd name="T80" fmla="*/ 1 w 44"/>
                    <a:gd name="T81" fmla="*/ 1 h 169"/>
                    <a:gd name="T82" fmla="*/ 1 w 44"/>
                    <a:gd name="T83" fmla="*/ 1 h 169"/>
                    <a:gd name="T84" fmla="*/ 1 w 44"/>
                    <a:gd name="T85" fmla="*/ 1 h 169"/>
                    <a:gd name="T86" fmla="*/ 1 w 44"/>
                    <a:gd name="T87" fmla="*/ 1 h 169"/>
                    <a:gd name="T88" fmla="*/ 1 w 44"/>
                    <a:gd name="T89" fmla="*/ 1 h 169"/>
                    <a:gd name="T90" fmla="*/ 1 w 44"/>
                    <a:gd name="T91" fmla="*/ 1 h 169"/>
                    <a:gd name="T92" fmla="*/ 1 w 44"/>
                    <a:gd name="T93" fmla="*/ 1 h 169"/>
                    <a:gd name="T94" fmla="*/ 1 w 44"/>
                    <a:gd name="T95" fmla="*/ 2 h 169"/>
                    <a:gd name="T96" fmla="*/ 1 w 44"/>
                    <a:gd name="T97" fmla="*/ 2 h 169"/>
                    <a:gd name="T98" fmla="*/ 1 w 44"/>
                    <a:gd name="T99" fmla="*/ 2 h 169"/>
                    <a:gd name="T100" fmla="*/ 1 w 44"/>
                    <a:gd name="T101" fmla="*/ 2 h 169"/>
                    <a:gd name="T102" fmla="*/ 1 w 44"/>
                    <a:gd name="T103" fmla="*/ 2 h 169"/>
                    <a:gd name="T104" fmla="*/ 1 w 44"/>
                    <a:gd name="T105" fmla="*/ 2 h 169"/>
                    <a:gd name="T106" fmla="*/ 1 w 44"/>
                    <a:gd name="T107" fmla="*/ 2 h 169"/>
                    <a:gd name="T108" fmla="*/ 1 w 44"/>
                    <a:gd name="T109" fmla="*/ 2 h 169"/>
                    <a:gd name="T110" fmla="*/ 1 w 44"/>
                    <a:gd name="T111" fmla="*/ 2 h 169"/>
                    <a:gd name="T112" fmla="*/ 1 w 44"/>
                    <a:gd name="T113" fmla="*/ 2 h 169"/>
                    <a:gd name="T114" fmla="*/ 1 w 44"/>
                    <a:gd name="T115" fmla="*/ 2 h 169"/>
                    <a:gd name="T116" fmla="*/ 1 w 44"/>
                    <a:gd name="T117" fmla="*/ 2 h 169"/>
                    <a:gd name="T118" fmla="*/ 1 w 44"/>
                    <a:gd name="T119" fmla="*/ 2 h 169"/>
                    <a:gd name="T120" fmla="*/ 1 w 44"/>
                    <a:gd name="T121" fmla="*/ 0 h 169"/>
                    <a:gd name="T122" fmla="*/ 1 w 44"/>
                    <a:gd name="T123" fmla="*/ 0 h 16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4"/>
                    <a:gd name="T187" fmla="*/ 0 h 169"/>
                    <a:gd name="T188" fmla="*/ 44 w 44"/>
                    <a:gd name="T189" fmla="*/ 169 h 16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4" h="169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0" y="2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5" y="12"/>
                      </a:lnTo>
                      <a:lnTo>
                        <a:pt x="13" y="15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8" y="23"/>
                      </a:lnTo>
                      <a:lnTo>
                        <a:pt x="6" y="27"/>
                      </a:lnTo>
                      <a:lnTo>
                        <a:pt x="4" y="29"/>
                      </a:lnTo>
                      <a:lnTo>
                        <a:pt x="4" y="31"/>
                      </a:lnTo>
                      <a:lnTo>
                        <a:pt x="2" y="34"/>
                      </a:lnTo>
                      <a:lnTo>
                        <a:pt x="2" y="38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0" y="52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6"/>
                      </a:lnTo>
                      <a:lnTo>
                        <a:pt x="0" y="80"/>
                      </a:lnTo>
                      <a:lnTo>
                        <a:pt x="0" y="82"/>
                      </a:lnTo>
                      <a:lnTo>
                        <a:pt x="0" y="86"/>
                      </a:lnTo>
                      <a:lnTo>
                        <a:pt x="0" y="88"/>
                      </a:lnTo>
                      <a:lnTo>
                        <a:pt x="2" y="91"/>
                      </a:lnTo>
                      <a:lnTo>
                        <a:pt x="2" y="93"/>
                      </a:lnTo>
                      <a:lnTo>
                        <a:pt x="2" y="97"/>
                      </a:lnTo>
                      <a:lnTo>
                        <a:pt x="2" y="101"/>
                      </a:lnTo>
                      <a:lnTo>
                        <a:pt x="2" y="105"/>
                      </a:lnTo>
                      <a:lnTo>
                        <a:pt x="4" y="107"/>
                      </a:lnTo>
                      <a:lnTo>
                        <a:pt x="4" y="110"/>
                      </a:lnTo>
                      <a:lnTo>
                        <a:pt x="4" y="112"/>
                      </a:lnTo>
                      <a:lnTo>
                        <a:pt x="4" y="116"/>
                      </a:lnTo>
                      <a:lnTo>
                        <a:pt x="4" y="118"/>
                      </a:lnTo>
                      <a:lnTo>
                        <a:pt x="4" y="122"/>
                      </a:lnTo>
                      <a:lnTo>
                        <a:pt x="4" y="124"/>
                      </a:lnTo>
                      <a:lnTo>
                        <a:pt x="6" y="128"/>
                      </a:lnTo>
                      <a:lnTo>
                        <a:pt x="6" y="130"/>
                      </a:lnTo>
                      <a:lnTo>
                        <a:pt x="6" y="133"/>
                      </a:lnTo>
                      <a:lnTo>
                        <a:pt x="8" y="137"/>
                      </a:lnTo>
                      <a:lnTo>
                        <a:pt x="8" y="143"/>
                      </a:lnTo>
                      <a:lnTo>
                        <a:pt x="9" y="147"/>
                      </a:lnTo>
                      <a:lnTo>
                        <a:pt x="9" y="152"/>
                      </a:lnTo>
                      <a:lnTo>
                        <a:pt x="9" y="156"/>
                      </a:lnTo>
                      <a:lnTo>
                        <a:pt x="11" y="160"/>
                      </a:lnTo>
                      <a:lnTo>
                        <a:pt x="11" y="162"/>
                      </a:lnTo>
                      <a:lnTo>
                        <a:pt x="11" y="166"/>
                      </a:lnTo>
                      <a:lnTo>
                        <a:pt x="11" y="169"/>
                      </a:lnTo>
                      <a:lnTo>
                        <a:pt x="13" y="169"/>
                      </a:lnTo>
                      <a:lnTo>
                        <a:pt x="44" y="168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7D7D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3" name="Freeform 26"/>
                <p:cNvSpPr>
                  <a:spLocks/>
                </p:cNvSpPr>
                <p:nvPr/>
              </p:nvSpPr>
              <p:spPr bwMode="auto">
                <a:xfrm>
                  <a:off x="1407" y="2811"/>
                  <a:ext cx="210" cy="221"/>
                </a:xfrm>
                <a:custGeom>
                  <a:avLst/>
                  <a:gdLst>
                    <a:gd name="T0" fmla="*/ 1 w 420"/>
                    <a:gd name="T1" fmla="*/ 1 h 444"/>
                    <a:gd name="T2" fmla="*/ 1 w 420"/>
                    <a:gd name="T3" fmla="*/ 1 h 444"/>
                    <a:gd name="T4" fmla="*/ 1 w 420"/>
                    <a:gd name="T5" fmla="*/ 1 h 444"/>
                    <a:gd name="T6" fmla="*/ 1 w 420"/>
                    <a:gd name="T7" fmla="*/ 0 h 444"/>
                    <a:gd name="T8" fmla="*/ 1 w 420"/>
                    <a:gd name="T9" fmla="*/ 0 h 444"/>
                    <a:gd name="T10" fmla="*/ 1 w 420"/>
                    <a:gd name="T11" fmla="*/ 0 h 444"/>
                    <a:gd name="T12" fmla="*/ 1 w 420"/>
                    <a:gd name="T13" fmla="*/ 0 h 444"/>
                    <a:gd name="T14" fmla="*/ 1 w 420"/>
                    <a:gd name="T15" fmla="*/ 0 h 444"/>
                    <a:gd name="T16" fmla="*/ 2 w 420"/>
                    <a:gd name="T17" fmla="*/ 0 h 444"/>
                    <a:gd name="T18" fmla="*/ 2 w 420"/>
                    <a:gd name="T19" fmla="*/ 0 h 444"/>
                    <a:gd name="T20" fmla="*/ 2 w 420"/>
                    <a:gd name="T21" fmla="*/ 0 h 444"/>
                    <a:gd name="T22" fmla="*/ 2 w 420"/>
                    <a:gd name="T23" fmla="*/ 0 h 444"/>
                    <a:gd name="T24" fmla="*/ 2 w 420"/>
                    <a:gd name="T25" fmla="*/ 0 h 444"/>
                    <a:gd name="T26" fmla="*/ 3 w 420"/>
                    <a:gd name="T27" fmla="*/ 0 h 444"/>
                    <a:gd name="T28" fmla="*/ 3 w 420"/>
                    <a:gd name="T29" fmla="*/ 0 h 444"/>
                    <a:gd name="T30" fmla="*/ 3 w 420"/>
                    <a:gd name="T31" fmla="*/ 0 h 444"/>
                    <a:gd name="T32" fmla="*/ 3 w 420"/>
                    <a:gd name="T33" fmla="*/ 0 h 444"/>
                    <a:gd name="T34" fmla="*/ 3 w 420"/>
                    <a:gd name="T35" fmla="*/ 0 h 444"/>
                    <a:gd name="T36" fmla="*/ 3 w 420"/>
                    <a:gd name="T37" fmla="*/ 1 h 444"/>
                    <a:gd name="T38" fmla="*/ 3 w 420"/>
                    <a:gd name="T39" fmla="*/ 1 h 444"/>
                    <a:gd name="T40" fmla="*/ 3 w 420"/>
                    <a:gd name="T41" fmla="*/ 1 h 444"/>
                    <a:gd name="T42" fmla="*/ 3 w 420"/>
                    <a:gd name="T43" fmla="*/ 1 h 444"/>
                    <a:gd name="T44" fmla="*/ 3 w 420"/>
                    <a:gd name="T45" fmla="*/ 1 h 444"/>
                    <a:gd name="T46" fmla="*/ 3 w 420"/>
                    <a:gd name="T47" fmla="*/ 1 h 444"/>
                    <a:gd name="T48" fmla="*/ 3 w 420"/>
                    <a:gd name="T49" fmla="*/ 2 h 444"/>
                    <a:gd name="T50" fmla="*/ 3 w 420"/>
                    <a:gd name="T51" fmla="*/ 2 h 444"/>
                    <a:gd name="T52" fmla="*/ 3 w 420"/>
                    <a:gd name="T53" fmla="*/ 2 h 444"/>
                    <a:gd name="T54" fmla="*/ 3 w 420"/>
                    <a:gd name="T55" fmla="*/ 2 h 444"/>
                    <a:gd name="T56" fmla="*/ 3 w 420"/>
                    <a:gd name="T57" fmla="*/ 2 h 444"/>
                    <a:gd name="T58" fmla="*/ 3 w 420"/>
                    <a:gd name="T59" fmla="*/ 3 h 444"/>
                    <a:gd name="T60" fmla="*/ 3 w 420"/>
                    <a:gd name="T61" fmla="*/ 3 h 444"/>
                    <a:gd name="T62" fmla="*/ 4 w 420"/>
                    <a:gd name="T63" fmla="*/ 3 h 444"/>
                    <a:gd name="T64" fmla="*/ 4 w 420"/>
                    <a:gd name="T65" fmla="*/ 3 h 444"/>
                    <a:gd name="T66" fmla="*/ 4 w 420"/>
                    <a:gd name="T67" fmla="*/ 3 h 444"/>
                    <a:gd name="T68" fmla="*/ 4 w 420"/>
                    <a:gd name="T69" fmla="*/ 3 h 444"/>
                    <a:gd name="T70" fmla="*/ 4 w 420"/>
                    <a:gd name="T71" fmla="*/ 3 h 444"/>
                    <a:gd name="T72" fmla="*/ 4 w 420"/>
                    <a:gd name="T73" fmla="*/ 2 h 444"/>
                    <a:gd name="T74" fmla="*/ 4 w 420"/>
                    <a:gd name="T75" fmla="*/ 2 h 444"/>
                    <a:gd name="T76" fmla="*/ 4 w 420"/>
                    <a:gd name="T77" fmla="*/ 2 h 444"/>
                    <a:gd name="T78" fmla="*/ 4 w 420"/>
                    <a:gd name="T79" fmla="*/ 2 h 444"/>
                    <a:gd name="T80" fmla="*/ 4 w 420"/>
                    <a:gd name="T81" fmla="*/ 2 h 444"/>
                    <a:gd name="T82" fmla="*/ 4 w 420"/>
                    <a:gd name="T83" fmla="*/ 1 h 444"/>
                    <a:gd name="T84" fmla="*/ 3 w 420"/>
                    <a:gd name="T85" fmla="*/ 0 h 444"/>
                    <a:gd name="T86" fmla="*/ 3 w 420"/>
                    <a:gd name="T87" fmla="*/ 0 h 444"/>
                    <a:gd name="T88" fmla="*/ 3 w 420"/>
                    <a:gd name="T89" fmla="*/ 0 h 444"/>
                    <a:gd name="T90" fmla="*/ 3 w 420"/>
                    <a:gd name="T91" fmla="*/ 0 h 444"/>
                    <a:gd name="T92" fmla="*/ 3 w 420"/>
                    <a:gd name="T93" fmla="*/ 0 h 444"/>
                    <a:gd name="T94" fmla="*/ 3 w 420"/>
                    <a:gd name="T95" fmla="*/ 0 h 444"/>
                    <a:gd name="T96" fmla="*/ 3 w 420"/>
                    <a:gd name="T97" fmla="*/ 0 h 444"/>
                    <a:gd name="T98" fmla="*/ 2 w 420"/>
                    <a:gd name="T99" fmla="*/ 0 h 444"/>
                    <a:gd name="T100" fmla="*/ 2 w 420"/>
                    <a:gd name="T101" fmla="*/ 0 h 444"/>
                    <a:gd name="T102" fmla="*/ 2 w 420"/>
                    <a:gd name="T103" fmla="*/ 0 h 444"/>
                    <a:gd name="T104" fmla="*/ 2 w 420"/>
                    <a:gd name="T105" fmla="*/ 0 h 444"/>
                    <a:gd name="T106" fmla="*/ 2 w 420"/>
                    <a:gd name="T107" fmla="*/ 0 h 444"/>
                    <a:gd name="T108" fmla="*/ 1 w 420"/>
                    <a:gd name="T109" fmla="*/ 0 h 444"/>
                    <a:gd name="T110" fmla="*/ 1 w 420"/>
                    <a:gd name="T111" fmla="*/ 0 h 444"/>
                    <a:gd name="T112" fmla="*/ 1 w 420"/>
                    <a:gd name="T113" fmla="*/ 0 h 444"/>
                    <a:gd name="T114" fmla="*/ 1 w 420"/>
                    <a:gd name="T115" fmla="*/ 0 h 444"/>
                    <a:gd name="T116" fmla="*/ 1 w 420"/>
                    <a:gd name="T117" fmla="*/ 0 h 444"/>
                    <a:gd name="T118" fmla="*/ 1 w 420"/>
                    <a:gd name="T119" fmla="*/ 0 h 444"/>
                    <a:gd name="T120" fmla="*/ 1 w 420"/>
                    <a:gd name="T121" fmla="*/ 0 h 444"/>
                    <a:gd name="T122" fmla="*/ 1 w 420"/>
                    <a:gd name="T123" fmla="*/ 0 h 444"/>
                    <a:gd name="T124" fmla="*/ 1 w 420"/>
                    <a:gd name="T125" fmla="*/ 1 h 44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20"/>
                    <a:gd name="T190" fmla="*/ 0 h 444"/>
                    <a:gd name="T191" fmla="*/ 420 w 420"/>
                    <a:gd name="T192" fmla="*/ 444 h 44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20" h="444">
                      <a:moveTo>
                        <a:pt x="8" y="187"/>
                      </a:moveTo>
                      <a:lnTo>
                        <a:pt x="8" y="187"/>
                      </a:lnTo>
                      <a:lnTo>
                        <a:pt x="10" y="187"/>
                      </a:lnTo>
                      <a:lnTo>
                        <a:pt x="14" y="185"/>
                      </a:lnTo>
                      <a:lnTo>
                        <a:pt x="19" y="183"/>
                      </a:lnTo>
                      <a:lnTo>
                        <a:pt x="21" y="179"/>
                      </a:lnTo>
                      <a:lnTo>
                        <a:pt x="23" y="177"/>
                      </a:lnTo>
                      <a:lnTo>
                        <a:pt x="23" y="173"/>
                      </a:lnTo>
                      <a:lnTo>
                        <a:pt x="25" y="172"/>
                      </a:lnTo>
                      <a:lnTo>
                        <a:pt x="27" y="170"/>
                      </a:lnTo>
                      <a:lnTo>
                        <a:pt x="29" y="168"/>
                      </a:lnTo>
                      <a:lnTo>
                        <a:pt x="29" y="164"/>
                      </a:lnTo>
                      <a:lnTo>
                        <a:pt x="31" y="160"/>
                      </a:lnTo>
                      <a:lnTo>
                        <a:pt x="31" y="156"/>
                      </a:lnTo>
                      <a:lnTo>
                        <a:pt x="33" y="154"/>
                      </a:lnTo>
                      <a:lnTo>
                        <a:pt x="35" y="149"/>
                      </a:lnTo>
                      <a:lnTo>
                        <a:pt x="35" y="145"/>
                      </a:lnTo>
                      <a:lnTo>
                        <a:pt x="36" y="141"/>
                      </a:lnTo>
                      <a:lnTo>
                        <a:pt x="36" y="135"/>
                      </a:lnTo>
                      <a:lnTo>
                        <a:pt x="36" y="134"/>
                      </a:lnTo>
                      <a:lnTo>
                        <a:pt x="38" y="130"/>
                      </a:lnTo>
                      <a:lnTo>
                        <a:pt x="38" y="128"/>
                      </a:lnTo>
                      <a:lnTo>
                        <a:pt x="38" y="126"/>
                      </a:lnTo>
                      <a:lnTo>
                        <a:pt x="40" y="120"/>
                      </a:lnTo>
                      <a:lnTo>
                        <a:pt x="42" y="114"/>
                      </a:lnTo>
                      <a:lnTo>
                        <a:pt x="44" y="113"/>
                      </a:lnTo>
                      <a:lnTo>
                        <a:pt x="44" y="109"/>
                      </a:lnTo>
                      <a:lnTo>
                        <a:pt x="46" y="107"/>
                      </a:lnTo>
                      <a:lnTo>
                        <a:pt x="48" y="105"/>
                      </a:lnTo>
                      <a:lnTo>
                        <a:pt x="52" y="99"/>
                      </a:lnTo>
                      <a:lnTo>
                        <a:pt x="55" y="95"/>
                      </a:lnTo>
                      <a:lnTo>
                        <a:pt x="57" y="90"/>
                      </a:lnTo>
                      <a:lnTo>
                        <a:pt x="63" y="86"/>
                      </a:lnTo>
                      <a:lnTo>
                        <a:pt x="67" y="82"/>
                      </a:lnTo>
                      <a:lnTo>
                        <a:pt x="71" y="78"/>
                      </a:lnTo>
                      <a:lnTo>
                        <a:pt x="76" y="73"/>
                      </a:lnTo>
                      <a:lnTo>
                        <a:pt x="82" y="71"/>
                      </a:lnTo>
                      <a:lnTo>
                        <a:pt x="84" y="69"/>
                      </a:lnTo>
                      <a:lnTo>
                        <a:pt x="88" y="65"/>
                      </a:lnTo>
                      <a:lnTo>
                        <a:pt x="90" y="65"/>
                      </a:lnTo>
                      <a:lnTo>
                        <a:pt x="93" y="63"/>
                      </a:lnTo>
                      <a:lnTo>
                        <a:pt x="97" y="61"/>
                      </a:lnTo>
                      <a:lnTo>
                        <a:pt x="99" y="59"/>
                      </a:lnTo>
                      <a:lnTo>
                        <a:pt x="103" y="57"/>
                      </a:lnTo>
                      <a:lnTo>
                        <a:pt x="105" y="56"/>
                      </a:lnTo>
                      <a:lnTo>
                        <a:pt x="109" y="56"/>
                      </a:lnTo>
                      <a:lnTo>
                        <a:pt x="112" y="54"/>
                      </a:lnTo>
                      <a:lnTo>
                        <a:pt x="116" y="52"/>
                      </a:lnTo>
                      <a:lnTo>
                        <a:pt x="120" y="52"/>
                      </a:lnTo>
                      <a:lnTo>
                        <a:pt x="122" y="50"/>
                      </a:lnTo>
                      <a:lnTo>
                        <a:pt x="126" y="48"/>
                      </a:lnTo>
                      <a:lnTo>
                        <a:pt x="130" y="48"/>
                      </a:lnTo>
                      <a:lnTo>
                        <a:pt x="133" y="46"/>
                      </a:lnTo>
                      <a:lnTo>
                        <a:pt x="137" y="44"/>
                      </a:lnTo>
                      <a:lnTo>
                        <a:pt x="141" y="44"/>
                      </a:lnTo>
                      <a:lnTo>
                        <a:pt x="145" y="44"/>
                      </a:lnTo>
                      <a:lnTo>
                        <a:pt x="150" y="42"/>
                      </a:lnTo>
                      <a:lnTo>
                        <a:pt x="154" y="42"/>
                      </a:lnTo>
                      <a:lnTo>
                        <a:pt x="158" y="40"/>
                      </a:lnTo>
                      <a:lnTo>
                        <a:pt x="162" y="40"/>
                      </a:lnTo>
                      <a:lnTo>
                        <a:pt x="166" y="40"/>
                      </a:lnTo>
                      <a:lnTo>
                        <a:pt x="170" y="38"/>
                      </a:lnTo>
                      <a:lnTo>
                        <a:pt x="175" y="38"/>
                      </a:lnTo>
                      <a:lnTo>
                        <a:pt x="179" y="38"/>
                      </a:lnTo>
                      <a:lnTo>
                        <a:pt x="183" y="38"/>
                      </a:lnTo>
                      <a:lnTo>
                        <a:pt x="189" y="38"/>
                      </a:lnTo>
                      <a:lnTo>
                        <a:pt x="192" y="38"/>
                      </a:lnTo>
                      <a:lnTo>
                        <a:pt x="196" y="38"/>
                      </a:lnTo>
                      <a:lnTo>
                        <a:pt x="202" y="38"/>
                      </a:lnTo>
                      <a:lnTo>
                        <a:pt x="206" y="38"/>
                      </a:lnTo>
                      <a:lnTo>
                        <a:pt x="211" y="38"/>
                      </a:lnTo>
                      <a:lnTo>
                        <a:pt x="215" y="38"/>
                      </a:lnTo>
                      <a:lnTo>
                        <a:pt x="221" y="38"/>
                      </a:lnTo>
                      <a:lnTo>
                        <a:pt x="225" y="38"/>
                      </a:lnTo>
                      <a:lnTo>
                        <a:pt x="228" y="40"/>
                      </a:lnTo>
                      <a:lnTo>
                        <a:pt x="234" y="40"/>
                      </a:lnTo>
                      <a:lnTo>
                        <a:pt x="238" y="40"/>
                      </a:lnTo>
                      <a:lnTo>
                        <a:pt x="242" y="42"/>
                      </a:lnTo>
                      <a:lnTo>
                        <a:pt x="247" y="42"/>
                      </a:lnTo>
                      <a:lnTo>
                        <a:pt x="249" y="44"/>
                      </a:lnTo>
                      <a:lnTo>
                        <a:pt x="255" y="46"/>
                      </a:lnTo>
                      <a:lnTo>
                        <a:pt x="257" y="46"/>
                      </a:lnTo>
                      <a:lnTo>
                        <a:pt x="261" y="48"/>
                      </a:lnTo>
                      <a:lnTo>
                        <a:pt x="265" y="48"/>
                      </a:lnTo>
                      <a:lnTo>
                        <a:pt x="268" y="50"/>
                      </a:lnTo>
                      <a:lnTo>
                        <a:pt x="270" y="52"/>
                      </a:lnTo>
                      <a:lnTo>
                        <a:pt x="274" y="54"/>
                      </a:lnTo>
                      <a:lnTo>
                        <a:pt x="278" y="56"/>
                      </a:lnTo>
                      <a:lnTo>
                        <a:pt x="280" y="57"/>
                      </a:lnTo>
                      <a:lnTo>
                        <a:pt x="284" y="59"/>
                      </a:lnTo>
                      <a:lnTo>
                        <a:pt x="285" y="61"/>
                      </a:lnTo>
                      <a:lnTo>
                        <a:pt x="287" y="63"/>
                      </a:lnTo>
                      <a:lnTo>
                        <a:pt x="291" y="65"/>
                      </a:lnTo>
                      <a:lnTo>
                        <a:pt x="295" y="69"/>
                      </a:lnTo>
                      <a:lnTo>
                        <a:pt x="301" y="75"/>
                      </a:lnTo>
                      <a:lnTo>
                        <a:pt x="304" y="78"/>
                      </a:lnTo>
                      <a:lnTo>
                        <a:pt x="308" y="84"/>
                      </a:lnTo>
                      <a:lnTo>
                        <a:pt x="310" y="86"/>
                      </a:lnTo>
                      <a:lnTo>
                        <a:pt x="312" y="90"/>
                      </a:lnTo>
                      <a:lnTo>
                        <a:pt x="312" y="92"/>
                      </a:lnTo>
                      <a:lnTo>
                        <a:pt x="314" y="95"/>
                      </a:lnTo>
                      <a:lnTo>
                        <a:pt x="318" y="99"/>
                      </a:lnTo>
                      <a:lnTo>
                        <a:pt x="320" y="105"/>
                      </a:lnTo>
                      <a:lnTo>
                        <a:pt x="320" y="107"/>
                      </a:lnTo>
                      <a:lnTo>
                        <a:pt x="322" y="111"/>
                      </a:lnTo>
                      <a:lnTo>
                        <a:pt x="322" y="113"/>
                      </a:lnTo>
                      <a:lnTo>
                        <a:pt x="323" y="116"/>
                      </a:lnTo>
                      <a:lnTo>
                        <a:pt x="323" y="118"/>
                      </a:lnTo>
                      <a:lnTo>
                        <a:pt x="325" y="122"/>
                      </a:lnTo>
                      <a:lnTo>
                        <a:pt x="325" y="124"/>
                      </a:lnTo>
                      <a:lnTo>
                        <a:pt x="327" y="128"/>
                      </a:lnTo>
                      <a:lnTo>
                        <a:pt x="327" y="130"/>
                      </a:lnTo>
                      <a:lnTo>
                        <a:pt x="327" y="134"/>
                      </a:lnTo>
                      <a:lnTo>
                        <a:pt x="329" y="135"/>
                      </a:lnTo>
                      <a:lnTo>
                        <a:pt x="329" y="139"/>
                      </a:lnTo>
                      <a:lnTo>
                        <a:pt x="329" y="141"/>
                      </a:lnTo>
                      <a:lnTo>
                        <a:pt x="329" y="145"/>
                      </a:lnTo>
                      <a:lnTo>
                        <a:pt x="331" y="147"/>
                      </a:lnTo>
                      <a:lnTo>
                        <a:pt x="331" y="149"/>
                      </a:lnTo>
                      <a:lnTo>
                        <a:pt x="331" y="153"/>
                      </a:lnTo>
                      <a:lnTo>
                        <a:pt x="331" y="154"/>
                      </a:lnTo>
                      <a:lnTo>
                        <a:pt x="333" y="158"/>
                      </a:lnTo>
                      <a:lnTo>
                        <a:pt x="333" y="160"/>
                      </a:lnTo>
                      <a:lnTo>
                        <a:pt x="333" y="166"/>
                      </a:lnTo>
                      <a:lnTo>
                        <a:pt x="333" y="170"/>
                      </a:lnTo>
                      <a:lnTo>
                        <a:pt x="335" y="175"/>
                      </a:lnTo>
                      <a:lnTo>
                        <a:pt x="335" y="181"/>
                      </a:lnTo>
                      <a:lnTo>
                        <a:pt x="335" y="185"/>
                      </a:lnTo>
                      <a:lnTo>
                        <a:pt x="335" y="191"/>
                      </a:lnTo>
                      <a:lnTo>
                        <a:pt x="335" y="192"/>
                      </a:lnTo>
                      <a:lnTo>
                        <a:pt x="335" y="196"/>
                      </a:lnTo>
                      <a:lnTo>
                        <a:pt x="335" y="198"/>
                      </a:lnTo>
                      <a:lnTo>
                        <a:pt x="335" y="202"/>
                      </a:lnTo>
                      <a:lnTo>
                        <a:pt x="335" y="206"/>
                      </a:lnTo>
                      <a:lnTo>
                        <a:pt x="335" y="210"/>
                      </a:lnTo>
                      <a:lnTo>
                        <a:pt x="335" y="211"/>
                      </a:lnTo>
                      <a:lnTo>
                        <a:pt x="335" y="217"/>
                      </a:lnTo>
                      <a:lnTo>
                        <a:pt x="335" y="221"/>
                      </a:lnTo>
                      <a:lnTo>
                        <a:pt x="335" y="225"/>
                      </a:lnTo>
                      <a:lnTo>
                        <a:pt x="335" y="229"/>
                      </a:lnTo>
                      <a:lnTo>
                        <a:pt x="337" y="234"/>
                      </a:lnTo>
                      <a:lnTo>
                        <a:pt x="337" y="238"/>
                      </a:lnTo>
                      <a:lnTo>
                        <a:pt x="337" y="242"/>
                      </a:lnTo>
                      <a:lnTo>
                        <a:pt x="337" y="246"/>
                      </a:lnTo>
                      <a:lnTo>
                        <a:pt x="337" y="250"/>
                      </a:lnTo>
                      <a:lnTo>
                        <a:pt x="337" y="255"/>
                      </a:lnTo>
                      <a:lnTo>
                        <a:pt x="337" y="259"/>
                      </a:lnTo>
                      <a:lnTo>
                        <a:pt x="337" y="265"/>
                      </a:lnTo>
                      <a:lnTo>
                        <a:pt x="337" y="269"/>
                      </a:lnTo>
                      <a:lnTo>
                        <a:pt x="337" y="274"/>
                      </a:lnTo>
                      <a:lnTo>
                        <a:pt x="337" y="278"/>
                      </a:lnTo>
                      <a:lnTo>
                        <a:pt x="337" y="284"/>
                      </a:lnTo>
                      <a:lnTo>
                        <a:pt x="337" y="288"/>
                      </a:lnTo>
                      <a:lnTo>
                        <a:pt x="337" y="293"/>
                      </a:lnTo>
                      <a:lnTo>
                        <a:pt x="337" y="297"/>
                      </a:lnTo>
                      <a:lnTo>
                        <a:pt x="339" y="303"/>
                      </a:lnTo>
                      <a:lnTo>
                        <a:pt x="339" y="307"/>
                      </a:lnTo>
                      <a:lnTo>
                        <a:pt x="339" y="312"/>
                      </a:lnTo>
                      <a:lnTo>
                        <a:pt x="339" y="316"/>
                      </a:lnTo>
                      <a:lnTo>
                        <a:pt x="339" y="322"/>
                      </a:lnTo>
                      <a:lnTo>
                        <a:pt x="339" y="326"/>
                      </a:lnTo>
                      <a:lnTo>
                        <a:pt x="339" y="329"/>
                      </a:lnTo>
                      <a:lnTo>
                        <a:pt x="339" y="335"/>
                      </a:lnTo>
                      <a:lnTo>
                        <a:pt x="341" y="339"/>
                      </a:lnTo>
                      <a:lnTo>
                        <a:pt x="341" y="345"/>
                      </a:lnTo>
                      <a:lnTo>
                        <a:pt x="341" y="348"/>
                      </a:lnTo>
                      <a:lnTo>
                        <a:pt x="341" y="352"/>
                      </a:lnTo>
                      <a:lnTo>
                        <a:pt x="341" y="358"/>
                      </a:lnTo>
                      <a:lnTo>
                        <a:pt x="342" y="362"/>
                      </a:lnTo>
                      <a:lnTo>
                        <a:pt x="342" y="366"/>
                      </a:lnTo>
                      <a:lnTo>
                        <a:pt x="342" y="369"/>
                      </a:lnTo>
                      <a:lnTo>
                        <a:pt x="342" y="373"/>
                      </a:lnTo>
                      <a:lnTo>
                        <a:pt x="344" y="377"/>
                      </a:lnTo>
                      <a:lnTo>
                        <a:pt x="344" y="381"/>
                      </a:lnTo>
                      <a:lnTo>
                        <a:pt x="346" y="385"/>
                      </a:lnTo>
                      <a:lnTo>
                        <a:pt x="346" y="388"/>
                      </a:lnTo>
                      <a:lnTo>
                        <a:pt x="346" y="392"/>
                      </a:lnTo>
                      <a:lnTo>
                        <a:pt x="346" y="394"/>
                      </a:lnTo>
                      <a:lnTo>
                        <a:pt x="348" y="398"/>
                      </a:lnTo>
                      <a:lnTo>
                        <a:pt x="348" y="400"/>
                      </a:lnTo>
                      <a:lnTo>
                        <a:pt x="350" y="404"/>
                      </a:lnTo>
                      <a:lnTo>
                        <a:pt x="352" y="409"/>
                      </a:lnTo>
                      <a:lnTo>
                        <a:pt x="354" y="413"/>
                      </a:lnTo>
                      <a:lnTo>
                        <a:pt x="356" y="417"/>
                      </a:lnTo>
                      <a:lnTo>
                        <a:pt x="360" y="421"/>
                      </a:lnTo>
                      <a:lnTo>
                        <a:pt x="363" y="425"/>
                      </a:lnTo>
                      <a:lnTo>
                        <a:pt x="367" y="430"/>
                      </a:lnTo>
                      <a:lnTo>
                        <a:pt x="373" y="432"/>
                      </a:lnTo>
                      <a:lnTo>
                        <a:pt x="377" y="436"/>
                      </a:lnTo>
                      <a:lnTo>
                        <a:pt x="382" y="438"/>
                      </a:lnTo>
                      <a:lnTo>
                        <a:pt x="386" y="440"/>
                      </a:lnTo>
                      <a:lnTo>
                        <a:pt x="392" y="442"/>
                      </a:lnTo>
                      <a:lnTo>
                        <a:pt x="396" y="444"/>
                      </a:lnTo>
                      <a:lnTo>
                        <a:pt x="399" y="444"/>
                      </a:lnTo>
                      <a:lnTo>
                        <a:pt x="403" y="444"/>
                      </a:lnTo>
                      <a:lnTo>
                        <a:pt x="407" y="442"/>
                      </a:lnTo>
                      <a:lnTo>
                        <a:pt x="411" y="442"/>
                      </a:lnTo>
                      <a:lnTo>
                        <a:pt x="413" y="440"/>
                      </a:lnTo>
                      <a:lnTo>
                        <a:pt x="417" y="440"/>
                      </a:lnTo>
                      <a:lnTo>
                        <a:pt x="418" y="438"/>
                      </a:lnTo>
                      <a:lnTo>
                        <a:pt x="420" y="436"/>
                      </a:lnTo>
                      <a:lnTo>
                        <a:pt x="420" y="432"/>
                      </a:lnTo>
                      <a:lnTo>
                        <a:pt x="420" y="428"/>
                      </a:lnTo>
                      <a:lnTo>
                        <a:pt x="420" y="425"/>
                      </a:lnTo>
                      <a:lnTo>
                        <a:pt x="420" y="423"/>
                      </a:lnTo>
                      <a:lnTo>
                        <a:pt x="420" y="421"/>
                      </a:lnTo>
                      <a:lnTo>
                        <a:pt x="420" y="417"/>
                      </a:lnTo>
                      <a:lnTo>
                        <a:pt x="420" y="415"/>
                      </a:lnTo>
                      <a:lnTo>
                        <a:pt x="420" y="411"/>
                      </a:lnTo>
                      <a:lnTo>
                        <a:pt x="418" y="407"/>
                      </a:lnTo>
                      <a:lnTo>
                        <a:pt x="418" y="404"/>
                      </a:lnTo>
                      <a:lnTo>
                        <a:pt x="418" y="402"/>
                      </a:lnTo>
                      <a:lnTo>
                        <a:pt x="418" y="396"/>
                      </a:lnTo>
                      <a:lnTo>
                        <a:pt x="417" y="392"/>
                      </a:lnTo>
                      <a:lnTo>
                        <a:pt x="417" y="388"/>
                      </a:lnTo>
                      <a:lnTo>
                        <a:pt x="417" y="385"/>
                      </a:lnTo>
                      <a:lnTo>
                        <a:pt x="415" y="381"/>
                      </a:lnTo>
                      <a:lnTo>
                        <a:pt x="415" y="377"/>
                      </a:lnTo>
                      <a:lnTo>
                        <a:pt x="413" y="373"/>
                      </a:lnTo>
                      <a:lnTo>
                        <a:pt x="413" y="367"/>
                      </a:lnTo>
                      <a:lnTo>
                        <a:pt x="413" y="364"/>
                      </a:lnTo>
                      <a:lnTo>
                        <a:pt x="411" y="358"/>
                      </a:lnTo>
                      <a:lnTo>
                        <a:pt x="411" y="354"/>
                      </a:lnTo>
                      <a:lnTo>
                        <a:pt x="409" y="348"/>
                      </a:lnTo>
                      <a:lnTo>
                        <a:pt x="409" y="345"/>
                      </a:lnTo>
                      <a:lnTo>
                        <a:pt x="407" y="341"/>
                      </a:lnTo>
                      <a:lnTo>
                        <a:pt x="407" y="335"/>
                      </a:lnTo>
                      <a:lnTo>
                        <a:pt x="405" y="331"/>
                      </a:lnTo>
                      <a:lnTo>
                        <a:pt x="405" y="326"/>
                      </a:lnTo>
                      <a:lnTo>
                        <a:pt x="403" y="322"/>
                      </a:lnTo>
                      <a:lnTo>
                        <a:pt x="403" y="316"/>
                      </a:lnTo>
                      <a:lnTo>
                        <a:pt x="403" y="312"/>
                      </a:lnTo>
                      <a:lnTo>
                        <a:pt x="401" y="307"/>
                      </a:lnTo>
                      <a:lnTo>
                        <a:pt x="399" y="303"/>
                      </a:lnTo>
                      <a:lnTo>
                        <a:pt x="399" y="297"/>
                      </a:lnTo>
                      <a:lnTo>
                        <a:pt x="398" y="293"/>
                      </a:lnTo>
                      <a:lnTo>
                        <a:pt x="398" y="289"/>
                      </a:lnTo>
                      <a:lnTo>
                        <a:pt x="396" y="286"/>
                      </a:lnTo>
                      <a:lnTo>
                        <a:pt x="396" y="280"/>
                      </a:lnTo>
                      <a:lnTo>
                        <a:pt x="396" y="276"/>
                      </a:lnTo>
                      <a:lnTo>
                        <a:pt x="394" y="272"/>
                      </a:lnTo>
                      <a:lnTo>
                        <a:pt x="394" y="269"/>
                      </a:lnTo>
                      <a:lnTo>
                        <a:pt x="392" y="265"/>
                      </a:lnTo>
                      <a:lnTo>
                        <a:pt x="392" y="263"/>
                      </a:lnTo>
                      <a:lnTo>
                        <a:pt x="390" y="257"/>
                      </a:lnTo>
                      <a:lnTo>
                        <a:pt x="390" y="255"/>
                      </a:lnTo>
                      <a:lnTo>
                        <a:pt x="390" y="251"/>
                      </a:lnTo>
                      <a:lnTo>
                        <a:pt x="388" y="250"/>
                      </a:lnTo>
                      <a:lnTo>
                        <a:pt x="388" y="246"/>
                      </a:lnTo>
                      <a:lnTo>
                        <a:pt x="388" y="244"/>
                      </a:lnTo>
                      <a:lnTo>
                        <a:pt x="386" y="240"/>
                      </a:lnTo>
                      <a:lnTo>
                        <a:pt x="386" y="236"/>
                      </a:lnTo>
                      <a:lnTo>
                        <a:pt x="386" y="232"/>
                      </a:lnTo>
                      <a:lnTo>
                        <a:pt x="386" y="231"/>
                      </a:lnTo>
                      <a:lnTo>
                        <a:pt x="373" y="111"/>
                      </a:lnTo>
                      <a:lnTo>
                        <a:pt x="373" y="107"/>
                      </a:lnTo>
                      <a:lnTo>
                        <a:pt x="371" y="105"/>
                      </a:lnTo>
                      <a:lnTo>
                        <a:pt x="371" y="103"/>
                      </a:lnTo>
                      <a:lnTo>
                        <a:pt x="369" y="99"/>
                      </a:lnTo>
                      <a:lnTo>
                        <a:pt x="367" y="97"/>
                      </a:lnTo>
                      <a:lnTo>
                        <a:pt x="365" y="94"/>
                      </a:lnTo>
                      <a:lnTo>
                        <a:pt x="365" y="90"/>
                      </a:lnTo>
                      <a:lnTo>
                        <a:pt x="363" y="86"/>
                      </a:lnTo>
                      <a:lnTo>
                        <a:pt x="361" y="82"/>
                      </a:lnTo>
                      <a:lnTo>
                        <a:pt x="358" y="78"/>
                      </a:lnTo>
                      <a:lnTo>
                        <a:pt x="356" y="73"/>
                      </a:lnTo>
                      <a:lnTo>
                        <a:pt x="354" y="69"/>
                      </a:lnTo>
                      <a:lnTo>
                        <a:pt x="350" y="65"/>
                      </a:lnTo>
                      <a:lnTo>
                        <a:pt x="348" y="59"/>
                      </a:lnTo>
                      <a:lnTo>
                        <a:pt x="344" y="56"/>
                      </a:lnTo>
                      <a:lnTo>
                        <a:pt x="341" y="50"/>
                      </a:lnTo>
                      <a:lnTo>
                        <a:pt x="337" y="46"/>
                      </a:lnTo>
                      <a:lnTo>
                        <a:pt x="333" y="40"/>
                      </a:lnTo>
                      <a:lnTo>
                        <a:pt x="329" y="36"/>
                      </a:lnTo>
                      <a:lnTo>
                        <a:pt x="323" y="33"/>
                      </a:lnTo>
                      <a:lnTo>
                        <a:pt x="320" y="29"/>
                      </a:lnTo>
                      <a:lnTo>
                        <a:pt x="314" y="25"/>
                      </a:lnTo>
                      <a:lnTo>
                        <a:pt x="310" y="21"/>
                      </a:lnTo>
                      <a:lnTo>
                        <a:pt x="306" y="19"/>
                      </a:lnTo>
                      <a:lnTo>
                        <a:pt x="304" y="17"/>
                      </a:lnTo>
                      <a:lnTo>
                        <a:pt x="301" y="16"/>
                      </a:lnTo>
                      <a:lnTo>
                        <a:pt x="299" y="14"/>
                      </a:lnTo>
                      <a:lnTo>
                        <a:pt x="295" y="14"/>
                      </a:lnTo>
                      <a:lnTo>
                        <a:pt x="293" y="12"/>
                      </a:lnTo>
                      <a:lnTo>
                        <a:pt x="289" y="10"/>
                      </a:lnTo>
                      <a:lnTo>
                        <a:pt x="287" y="10"/>
                      </a:lnTo>
                      <a:lnTo>
                        <a:pt x="284" y="8"/>
                      </a:lnTo>
                      <a:lnTo>
                        <a:pt x="280" y="8"/>
                      </a:lnTo>
                      <a:lnTo>
                        <a:pt x="278" y="6"/>
                      </a:lnTo>
                      <a:lnTo>
                        <a:pt x="274" y="6"/>
                      </a:lnTo>
                      <a:lnTo>
                        <a:pt x="270" y="4"/>
                      </a:lnTo>
                      <a:lnTo>
                        <a:pt x="266" y="4"/>
                      </a:lnTo>
                      <a:lnTo>
                        <a:pt x="263" y="2"/>
                      </a:lnTo>
                      <a:lnTo>
                        <a:pt x="261" y="2"/>
                      </a:lnTo>
                      <a:lnTo>
                        <a:pt x="255" y="2"/>
                      </a:lnTo>
                      <a:lnTo>
                        <a:pt x="253" y="2"/>
                      </a:lnTo>
                      <a:lnTo>
                        <a:pt x="247" y="0"/>
                      </a:lnTo>
                      <a:lnTo>
                        <a:pt x="246" y="0"/>
                      </a:lnTo>
                      <a:lnTo>
                        <a:pt x="240" y="0"/>
                      </a:lnTo>
                      <a:lnTo>
                        <a:pt x="236" y="0"/>
                      </a:lnTo>
                      <a:lnTo>
                        <a:pt x="232" y="0"/>
                      </a:lnTo>
                      <a:lnTo>
                        <a:pt x="228" y="0"/>
                      </a:lnTo>
                      <a:lnTo>
                        <a:pt x="225" y="0"/>
                      </a:lnTo>
                      <a:lnTo>
                        <a:pt x="219" y="0"/>
                      </a:lnTo>
                      <a:lnTo>
                        <a:pt x="215" y="0"/>
                      </a:lnTo>
                      <a:lnTo>
                        <a:pt x="211" y="0"/>
                      </a:lnTo>
                      <a:lnTo>
                        <a:pt x="208" y="0"/>
                      </a:lnTo>
                      <a:lnTo>
                        <a:pt x="204" y="0"/>
                      </a:lnTo>
                      <a:lnTo>
                        <a:pt x="198" y="0"/>
                      </a:lnTo>
                      <a:lnTo>
                        <a:pt x="194" y="0"/>
                      </a:lnTo>
                      <a:lnTo>
                        <a:pt x="190" y="0"/>
                      </a:lnTo>
                      <a:lnTo>
                        <a:pt x="185" y="2"/>
                      </a:lnTo>
                      <a:lnTo>
                        <a:pt x="181" y="2"/>
                      </a:lnTo>
                      <a:lnTo>
                        <a:pt x="177" y="2"/>
                      </a:lnTo>
                      <a:lnTo>
                        <a:pt x="173" y="2"/>
                      </a:lnTo>
                      <a:lnTo>
                        <a:pt x="168" y="4"/>
                      </a:lnTo>
                      <a:lnTo>
                        <a:pt x="164" y="4"/>
                      </a:lnTo>
                      <a:lnTo>
                        <a:pt x="160" y="4"/>
                      </a:lnTo>
                      <a:lnTo>
                        <a:pt x="156" y="6"/>
                      </a:lnTo>
                      <a:lnTo>
                        <a:pt x="152" y="6"/>
                      </a:lnTo>
                      <a:lnTo>
                        <a:pt x="147" y="6"/>
                      </a:lnTo>
                      <a:lnTo>
                        <a:pt x="143" y="8"/>
                      </a:lnTo>
                      <a:lnTo>
                        <a:pt x="139" y="8"/>
                      </a:lnTo>
                      <a:lnTo>
                        <a:pt x="135" y="10"/>
                      </a:lnTo>
                      <a:lnTo>
                        <a:pt x="131" y="10"/>
                      </a:lnTo>
                      <a:lnTo>
                        <a:pt x="126" y="12"/>
                      </a:lnTo>
                      <a:lnTo>
                        <a:pt x="122" y="12"/>
                      </a:lnTo>
                      <a:lnTo>
                        <a:pt x="118" y="14"/>
                      </a:lnTo>
                      <a:lnTo>
                        <a:pt x="114" y="14"/>
                      </a:lnTo>
                      <a:lnTo>
                        <a:pt x="111" y="16"/>
                      </a:lnTo>
                      <a:lnTo>
                        <a:pt x="107" y="16"/>
                      </a:lnTo>
                      <a:lnTo>
                        <a:pt x="105" y="17"/>
                      </a:lnTo>
                      <a:lnTo>
                        <a:pt x="101" y="17"/>
                      </a:lnTo>
                      <a:lnTo>
                        <a:pt x="97" y="19"/>
                      </a:lnTo>
                      <a:lnTo>
                        <a:pt x="93" y="19"/>
                      </a:lnTo>
                      <a:lnTo>
                        <a:pt x="90" y="21"/>
                      </a:lnTo>
                      <a:lnTo>
                        <a:pt x="88" y="23"/>
                      </a:lnTo>
                      <a:lnTo>
                        <a:pt x="84" y="25"/>
                      </a:lnTo>
                      <a:lnTo>
                        <a:pt x="80" y="25"/>
                      </a:lnTo>
                      <a:lnTo>
                        <a:pt x="78" y="27"/>
                      </a:lnTo>
                      <a:lnTo>
                        <a:pt x="74" y="27"/>
                      </a:lnTo>
                      <a:lnTo>
                        <a:pt x="73" y="29"/>
                      </a:lnTo>
                      <a:lnTo>
                        <a:pt x="69" y="31"/>
                      </a:lnTo>
                      <a:lnTo>
                        <a:pt x="67" y="31"/>
                      </a:lnTo>
                      <a:lnTo>
                        <a:pt x="63" y="33"/>
                      </a:lnTo>
                      <a:lnTo>
                        <a:pt x="61" y="35"/>
                      </a:lnTo>
                      <a:lnTo>
                        <a:pt x="57" y="36"/>
                      </a:lnTo>
                      <a:lnTo>
                        <a:pt x="54" y="40"/>
                      </a:lnTo>
                      <a:lnTo>
                        <a:pt x="50" y="42"/>
                      </a:lnTo>
                      <a:lnTo>
                        <a:pt x="48" y="46"/>
                      </a:lnTo>
                      <a:lnTo>
                        <a:pt x="44" y="48"/>
                      </a:lnTo>
                      <a:lnTo>
                        <a:pt x="42" y="52"/>
                      </a:lnTo>
                      <a:lnTo>
                        <a:pt x="40" y="54"/>
                      </a:lnTo>
                      <a:lnTo>
                        <a:pt x="38" y="57"/>
                      </a:lnTo>
                      <a:lnTo>
                        <a:pt x="35" y="59"/>
                      </a:lnTo>
                      <a:lnTo>
                        <a:pt x="33" y="63"/>
                      </a:lnTo>
                      <a:lnTo>
                        <a:pt x="31" y="65"/>
                      </a:lnTo>
                      <a:lnTo>
                        <a:pt x="29" y="69"/>
                      </a:lnTo>
                      <a:lnTo>
                        <a:pt x="25" y="71"/>
                      </a:lnTo>
                      <a:lnTo>
                        <a:pt x="23" y="75"/>
                      </a:lnTo>
                      <a:lnTo>
                        <a:pt x="21" y="76"/>
                      </a:lnTo>
                      <a:lnTo>
                        <a:pt x="21" y="80"/>
                      </a:lnTo>
                      <a:lnTo>
                        <a:pt x="19" y="82"/>
                      </a:lnTo>
                      <a:lnTo>
                        <a:pt x="17" y="86"/>
                      </a:lnTo>
                      <a:lnTo>
                        <a:pt x="16" y="88"/>
                      </a:lnTo>
                      <a:lnTo>
                        <a:pt x="14" y="90"/>
                      </a:lnTo>
                      <a:lnTo>
                        <a:pt x="10" y="95"/>
                      </a:lnTo>
                      <a:lnTo>
                        <a:pt x="8" y="99"/>
                      </a:lnTo>
                      <a:lnTo>
                        <a:pt x="6" y="103"/>
                      </a:lnTo>
                      <a:lnTo>
                        <a:pt x="4" y="107"/>
                      </a:lnTo>
                      <a:lnTo>
                        <a:pt x="2" y="109"/>
                      </a:lnTo>
                      <a:lnTo>
                        <a:pt x="0" y="111"/>
                      </a:lnTo>
                      <a:lnTo>
                        <a:pt x="0" y="113"/>
                      </a:lnTo>
                      <a:lnTo>
                        <a:pt x="8" y="187"/>
                      </a:lnTo>
                      <a:close/>
                    </a:path>
                  </a:pathLst>
                </a:custGeom>
                <a:solidFill>
                  <a:srgbClr val="A1A1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4" name="Freeform 27"/>
                <p:cNvSpPr>
                  <a:spLocks/>
                </p:cNvSpPr>
                <p:nvPr/>
              </p:nvSpPr>
              <p:spPr bwMode="auto">
                <a:xfrm>
                  <a:off x="1401" y="2804"/>
                  <a:ext cx="230" cy="228"/>
                </a:xfrm>
                <a:custGeom>
                  <a:avLst/>
                  <a:gdLst>
                    <a:gd name="T0" fmla="*/ 1 w 460"/>
                    <a:gd name="T1" fmla="*/ 1 h 457"/>
                    <a:gd name="T2" fmla="*/ 1 w 460"/>
                    <a:gd name="T3" fmla="*/ 1 h 457"/>
                    <a:gd name="T4" fmla="*/ 1 w 460"/>
                    <a:gd name="T5" fmla="*/ 0 h 457"/>
                    <a:gd name="T6" fmla="*/ 1 w 460"/>
                    <a:gd name="T7" fmla="*/ 0 h 457"/>
                    <a:gd name="T8" fmla="*/ 1 w 460"/>
                    <a:gd name="T9" fmla="*/ 0 h 457"/>
                    <a:gd name="T10" fmla="*/ 1 w 460"/>
                    <a:gd name="T11" fmla="*/ 0 h 457"/>
                    <a:gd name="T12" fmla="*/ 2 w 460"/>
                    <a:gd name="T13" fmla="*/ 0 h 457"/>
                    <a:gd name="T14" fmla="*/ 2 w 460"/>
                    <a:gd name="T15" fmla="*/ 0 h 457"/>
                    <a:gd name="T16" fmla="*/ 2 w 460"/>
                    <a:gd name="T17" fmla="*/ 0 h 457"/>
                    <a:gd name="T18" fmla="*/ 2 w 460"/>
                    <a:gd name="T19" fmla="*/ 0 h 457"/>
                    <a:gd name="T20" fmla="*/ 3 w 460"/>
                    <a:gd name="T21" fmla="*/ 0 h 457"/>
                    <a:gd name="T22" fmla="*/ 3 w 460"/>
                    <a:gd name="T23" fmla="*/ 0 h 457"/>
                    <a:gd name="T24" fmla="*/ 3 w 460"/>
                    <a:gd name="T25" fmla="*/ 0 h 457"/>
                    <a:gd name="T26" fmla="*/ 3 w 460"/>
                    <a:gd name="T27" fmla="*/ 0 h 457"/>
                    <a:gd name="T28" fmla="*/ 3 w 460"/>
                    <a:gd name="T29" fmla="*/ 0 h 457"/>
                    <a:gd name="T30" fmla="*/ 3 w 460"/>
                    <a:gd name="T31" fmla="*/ 1 h 457"/>
                    <a:gd name="T32" fmla="*/ 3 w 460"/>
                    <a:gd name="T33" fmla="*/ 1 h 457"/>
                    <a:gd name="T34" fmla="*/ 3 w 460"/>
                    <a:gd name="T35" fmla="*/ 1 h 457"/>
                    <a:gd name="T36" fmla="*/ 3 w 460"/>
                    <a:gd name="T37" fmla="*/ 2 h 457"/>
                    <a:gd name="T38" fmla="*/ 4 w 460"/>
                    <a:gd name="T39" fmla="*/ 2 h 457"/>
                    <a:gd name="T40" fmla="*/ 4 w 460"/>
                    <a:gd name="T41" fmla="*/ 2 h 457"/>
                    <a:gd name="T42" fmla="*/ 4 w 460"/>
                    <a:gd name="T43" fmla="*/ 2 h 457"/>
                    <a:gd name="T44" fmla="*/ 4 w 460"/>
                    <a:gd name="T45" fmla="*/ 3 h 457"/>
                    <a:gd name="T46" fmla="*/ 4 w 460"/>
                    <a:gd name="T47" fmla="*/ 3 h 457"/>
                    <a:gd name="T48" fmla="*/ 4 w 460"/>
                    <a:gd name="T49" fmla="*/ 3 h 457"/>
                    <a:gd name="T50" fmla="*/ 4 w 460"/>
                    <a:gd name="T51" fmla="*/ 3 h 457"/>
                    <a:gd name="T52" fmla="*/ 4 w 460"/>
                    <a:gd name="T53" fmla="*/ 3 h 457"/>
                    <a:gd name="T54" fmla="*/ 4 w 460"/>
                    <a:gd name="T55" fmla="*/ 3 h 457"/>
                    <a:gd name="T56" fmla="*/ 4 w 460"/>
                    <a:gd name="T57" fmla="*/ 2 h 457"/>
                    <a:gd name="T58" fmla="*/ 4 w 460"/>
                    <a:gd name="T59" fmla="*/ 2 h 457"/>
                    <a:gd name="T60" fmla="*/ 4 w 460"/>
                    <a:gd name="T61" fmla="*/ 2 h 457"/>
                    <a:gd name="T62" fmla="*/ 4 w 460"/>
                    <a:gd name="T63" fmla="*/ 2 h 457"/>
                    <a:gd name="T64" fmla="*/ 4 w 460"/>
                    <a:gd name="T65" fmla="*/ 2 h 457"/>
                    <a:gd name="T66" fmla="*/ 4 w 460"/>
                    <a:gd name="T67" fmla="*/ 1 h 457"/>
                    <a:gd name="T68" fmla="*/ 4 w 460"/>
                    <a:gd name="T69" fmla="*/ 1 h 457"/>
                    <a:gd name="T70" fmla="*/ 4 w 460"/>
                    <a:gd name="T71" fmla="*/ 1 h 457"/>
                    <a:gd name="T72" fmla="*/ 4 w 460"/>
                    <a:gd name="T73" fmla="*/ 1 h 457"/>
                    <a:gd name="T74" fmla="*/ 4 w 460"/>
                    <a:gd name="T75" fmla="*/ 0 h 457"/>
                    <a:gd name="T76" fmla="*/ 4 w 460"/>
                    <a:gd name="T77" fmla="*/ 0 h 457"/>
                    <a:gd name="T78" fmla="*/ 3 w 460"/>
                    <a:gd name="T79" fmla="*/ 0 h 457"/>
                    <a:gd name="T80" fmla="*/ 3 w 460"/>
                    <a:gd name="T81" fmla="*/ 0 h 457"/>
                    <a:gd name="T82" fmla="*/ 3 w 460"/>
                    <a:gd name="T83" fmla="*/ 0 h 457"/>
                    <a:gd name="T84" fmla="*/ 3 w 460"/>
                    <a:gd name="T85" fmla="*/ 0 h 457"/>
                    <a:gd name="T86" fmla="*/ 2 w 460"/>
                    <a:gd name="T87" fmla="*/ 0 h 457"/>
                    <a:gd name="T88" fmla="*/ 2 w 460"/>
                    <a:gd name="T89" fmla="*/ 0 h 457"/>
                    <a:gd name="T90" fmla="*/ 2 w 460"/>
                    <a:gd name="T91" fmla="*/ 0 h 457"/>
                    <a:gd name="T92" fmla="*/ 1 w 460"/>
                    <a:gd name="T93" fmla="*/ 0 h 457"/>
                    <a:gd name="T94" fmla="*/ 1 w 460"/>
                    <a:gd name="T95" fmla="*/ 0 h 457"/>
                    <a:gd name="T96" fmla="*/ 1 w 460"/>
                    <a:gd name="T97" fmla="*/ 0 h 457"/>
                    <a:gd name="T98" fmla="*/ 1 w 460"/>
                    <a:gd name="T99" fmla="*/ 0 h 457"/>
                    <a:gd name="T100" fmla="*/ 1 w 460"/>
                    <a:gd name="T101" fmla="*/ 0 h 457"/>
                    <a:gd name="T102" fmla="*/ 1 w 460"/>
                    <a:gd name="T103" fmla="*/ 0 h 457"/>
                    <a:gd name="T104" fmla="*/ 0 w 460"/>
                    <a:gd name="T105" fmla="*/ 1 h 457"/>
                    <a:gd name="T106" fmla="*/ 1 w 460"/>
                    <a:gd name="T107" fmla="*/ 1 h 457"/>
                    <a:gd name="T108" fmla="*/ 1 w 460"/>
                    <a:gd name="T109" fmla="*/ 1 h 457"/>
                    <a:gd name="T110" fmla="*/ 1 w 460"/>
                    <a:gd name="T111" fmla="*/ 1 h 45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60"/>
                    <a:gd name="T169" fmla="*/ 0 h 457"/>
                    <a:gd name="T170" fmla="*/ 460 w 460"/>
                    <a:gd name="T171" fmla="*/ 457 h 45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60" h="457">
                      <a:moveTo>
                        <a:pt x="23" y="204"/>
                      </a:moveTo>
                      <a:lnTo>
                        <a:pt x="23" y="200"/>
                      </a:lnTo>
                      <a:lnTo>
                        <a:pt x="23" y="198"/>
                      </a:lnTo>
                      <a:lnTo>
                        <a:pt x="25" y="196"/>
                      </a:lnTo>
                      <a:lnTo>
                        <a:pt x="25" y="192"/>
                      </a:lnTo>
                      <a:lnTo>
                        <a:pt x="25" y="190"/>
                      </a:lnTo>
                      <a:lnTo>
                        <a:pt x="25" y="186"/>
                      </a:lnTo>
                      <a:lnTo>
                        <a:pt x="25" y="183"/>
                      </a:lnTo>
                      <a:lnTo>
                        <a:pt x="25" y="179"/>
                      </a:lnTo>
                      <a:lnTo>
                        <a:pt x="25" y="175"/>
                      </a:lnTo>
                      <a:lnTo>
                        <a:pt x="25" y="171"/>
                      </a:lnTo>
                      <a:lnTo>
                        <a:pt x="25" y="167"/>
                      </a:lnTo>
                      <a:lnTo>
                        <a:pt x="25" y="162"/>
                      </a:lnTo>
                      <a:lnTo>
                        <a:pt x="25" y="158"/>
                      </a:lnTo>
                      <a:lnTo>
                        <a:pt x="25" y="154"/>
                      </a:lnTo>
                      <a:lnTo>
                        <a:pt x="25" y="148"/>
                      </a:lnTo>
                      <a:lnTo>
                        <a:pt x="25" y="145"/>
                      </a:lnTo>
                      <a:lnTo>
                        <a:pt x="25" y="139"/>
                      </a:lnTo>
                      <a:lnTo>
                        <a:pt x="25" y="135"/>
                      </a:lnTo>
                      <a:lnTo>
                        <a:pt x="25" y="129"/>
                      </a:lnTo>
                      <a:lnTo>
                        <a:pt x="27" y="126"/>
                      </a:lnTo>
                      <a:lnTo>
                        <a:pt x="27" y="120"/>
                      </a:lnTo>
                      <a:lnTo>
                        <a:pt x="28" y="116"/>
                      </a:lnTo>
                      <a:lnTo>
                        <a:pt x="30" y="110"/>
                      </a:lnTo>
                      <a:lnTo>
                        <a:pt x="32" y="107"/>
                      </a:lnTo>
                      <a:lnTo>
                        <a:pt x="34" y="103"/>
                      </a:lnTo>
                      <a:lnTo>
                        <a:pt x="38" y="97"/>
                      </a:lnTo>
                      <a:lnTo>
                        <a:pt x="40" y="93"/>
                      </a:lnTo>
                      <a:lnTo>
                        <a:pt x="44" y="88"/>
                      </a:lnTo>
                      <a:lnTo>
                        <a:pt x="47" y="84"/>
                      </a:lnTo>
                      <a:lnTo>
                        <a:pt x="51" y="80"/>
                      </a:lnTo>
                      <a:lnTo>
                        <a:pt x="53" y="78"/>
                      </a:lnTo>
                      <a:lnTo>
                        <a:pt x="55" y="76"/>
                      </a:lnTo>
                      <a:lnTo>
                        <a:pt x="59" y="74"/>
                      </a:lnTo>
                      <a:lnTo>
                        <a:pt x="61" y="74"/>
                      </a:lnTo>
                      <a:lnTo>
                        <a:pt x="65" y="70"/>
                      </a:lnTo>
                      <a:lnTo>
                        <a:pt x="68" y="69"/>
                      </a:lnTo>
                      <a:lnTo>
                        <a:pt x="72" y="67"/>
                      </a:lnTo>
                      <a:lnTo>
                        <a:pt x="76" y="65"/>
                      </a:lnTo>
                      <a:lnTo>
                        <a:pt x="80" y="61"/>
                      </a:lnTo>
                      <a:lnTo>
                        <a:pt x="84" y="59"/>
                      </a:lnTo>
                      <a:lnTo>
                        <a:pt x="87" y="57"/>
                      </a:lnTo>
                      <a:lnTo>
                        <a:pt x="91" y="55"/>
                      </a:lnTo>
                      <a:lnTo>
                        <a:pt x="97" y="53"/>
                      </a:lnTo>
                      <a:lnTo>
                        <a:pt x="101" y="51"/>
                      </a:lnTo>
                      <a:lnTo>
                        <a:pt x="104" y="51"/>
                      </a:lnTo>
                      <a:lnTo>
                        <a:pt x="108" y="49"/>
                      </a:lnTo>
                      <a:lnTo>
                        <a:pt x="112" y="48"/>
                      </a:lnTo>
                      <a:lnTo>
                        <a:pt x="116" y="46"/>
                      </a:lnTo>
                      <a:lnTo>
                        <a:pt x="120" y="46"/>
                      </a:lnTo>
                      <a:lnTo>
                        <a:pt x="125" y="44"/>
                      </a:lnTo>
                      <a:lnTo>
                        <a:pt x="129" y="44"/>
                      </a:lnTo>
                      <a:lnTo>
                        <a:pt x="133" y="42"/>
                      </a:lnTo>
                      <a:lnTo>
                        <a:pt x="137" y="40"/>
                      </a:lnTo>
                      <a:lnTo>
                        <a:pt x="142" y="40"/>
                      </a:lnTo>
                      <a:lnTo>
                        <a:pt x="146" y="38"/>
                      </a:lnTo>
                      <a:lnTo>
                        <a:pt x="150" y="38"/>
                      </a:lnTo>
                      <a:lnTo>
                        <a:pt x="154" y="36"/>
                      </a:lnTo>
                      <a:lnTo>
                        <a:pt x="158" y="36"/>
                      </a:lnTo>
                      <a:lnTo>
                        <a:pt x="161" y="36"/>
                      </a:lnTo>
                      <a:lnTo>
                        <a:pt x="167" y="34"/>
                      </a:lnTo>
                      <a:lnTo>
                        <a:pt x="171" y="34"/>
                      </a:lnTo>
                      <a:lnTo>
                        <a:pt x="175" y="34"/>
                      </a:lnTo>
                      <a:lnTo>
                        <a:pt x="179" y="34"/>
                      </a:lnTo>
                      <a:lnTo>
                        <a:pt x="184" y="32"/>
                      </a:lnTo>
                      <a:lnTo>
                        <a:pt x="188" y="32"/>
                      </a:lnTo>
                      <a:lnTo>
                        <a:pt x="192" y="32"/>
                      </a:lnTo>
                      <a:lnTo>
                        <a:pt x="196" y="32"/>
                      </a:lnTo>
                      <a:lnTo>
                        <a:pt x="200" y="32"/>
                      </a:lnTo>
                      <a:lnTo>
                        <a:pt x="203" y="32"/>
                      </a:lnTo>
                      <a:lnTo>
                        <a:pt x="209" y="32"/>
                      </a:lnTo>
                      <a:lnTo>
                        <a:pt x="213" y="32"/>
                      </a:lnTo>
                      <a:lnTo>
                        <a:pt x="217" y="32"/>
                      </a:lnTo>
                      <a:lnTo>
                        <a:pt x="220" y="32"/>
                      </a:lnTo>
                      <a:lnTo>
                        <a:pt x="224" y="32"/>
                      </a:lnTo>
                      <a:lnTo>
                        <a:pt x="228" y="32"/>
                      </a:lnTo>
                      <a:lnTo>
                        <a:pt x="232" y="32"/>
                      </a:lnTo>
                      <a:lnTo>
                        <a:pt x="236" y="34"/>
                      </a:lnTo>
                      <a:lnTo>
                        <a:pt x="239" y="34"/>
                      </a:lnTo>
                      <a:lnTo>
                        <a:pt x="243" y="34"/>
                      </a:lnTo>
                      <a:lnTo>
                        <a:pt x="247" y="34"/>
                      </a:lnTo>
                      <a:lnTo>
                        <a:pt x="251" y="36"/>
                      </a:lnTo>
                      <a:lnTo>
                        <a:pt x="255" y="36"/>
                      </a:lnTo>
                      <a:lnTo>
                        <a:pt x="258" y="36"/>
                      </a:lnTo>
                      <a:lnTo>
                        <a:pt x="260" y="38"/>
                      </a:lnTo>
                      <a:lnTo>
                        <a:pt x="264" y="38"/>
                      </a:lnTo>
                      <a:lnTo>
                        <a:pt x="268" y="40"/>
                      </a:lnTo>
                      <a:lnTo>
                        <a:pt x="272" y="40"/>
                      </a:lnTo>
                      <a:lnTo>
                        <a:pt x="276" y="42"/>
                      </a:lnTo>
                      <a:lnTo>
                        <a:pt x="277" y="42"/>
                      </a:lnTo>
                      <a:lnTo>
                        <a:pt x="281" y="44"/>
                      </a:lnTo>
                      <a:lnTo>
                        <a:pt x="285" y="44"/>
                      </a:lnTo>
                      <a:lnTo>
                        <a:pt x="287" y="44"/>
                      </a:lnTo>
                      <a:lnTo>
                        <a:pt x="291" y="46"/>
                      </a:lnTo>
                      <a:lnTo>
                        <a:pt x="295" y="48"/>
                      </a:lnTo>
                      <a:lnTo>
                        <a:pt x="296" y="48"/>
                      </a:lnTo>
                      <a:lnTo>
                        <a:pt x="300" y="49"/>
                      </a:lnTo>
                      <a:lnTo>
                        <a:pt x="302" y="51"/>
                      </a:lnTo>
                      <a:lnTo>
                        <a:pt x="306" y="51"/>
                      </a:lnTo>
                      <a:lnTo>
                        <a:pt x="310" y="53"/>
                      </a:lnTo>
                      <a:lnTo>
                        <a:pt x="315" y="57"/>
                      </a:lnTo>
                      <a:lnTo>
                        <a:pt x="319" y="61"/>
                      </a:lnTo>
                      <a:lnTo>
                        <a:pt x="323" y="65"/>
                      </a:lnTo>
                      <a:lnTo>
                        <a:pt x="327" y="69"/>
                      </a:lnTo>
                      <a:lnTo>
                        <a:pt x="333" y="74"/>
                      </a:lnTo>
                      <a:lnTo>
                        <a:pt x="333" y="76"/>
                      </a:lnTo>
                      <a:lnTo>
                        <a:pt x="336" y="78"/>
                      </a:lnTo>
                      <a:lnTo>
                        <a:pt x="336" y="82"/>
                      </a:lnTo>
                      <a:lnTo>
                        <a:pt x="340" y="86"/>
                      </a:lnTo>
                      <a:lnTo>
                        <a:pt x="340" y="88"/>
                      </a:lnTo>
                      <a:lnTo>
                        <a:pt x="342" y="89"/>
                      </a:lnTo>
                      <a:lnTo>
                        <a:pt x="344" y="93"/>
                      </a:lnTo>
                      <a:lnTo>
                        <a:pt x="346" y="97"/>
                      </a:lnTo>
                      <a:lnTo>
                        <a:pt x="348" y="99"/>
                      </a:lnTo>
                      <a:lnTo>
                        <a:pt x="350" y="103"/>
                      </a:lnTo>
                      <a:lnTo>
                        <a:pt x="350" y="107"/>
                      </a:lnTo>
                      <a:lnTo>
                        <a:pt x="352" y="110"/>
                      </a:lnTo>
                      <a:lnTo>
                        <a:pt x="353" y="112"/>
                      </a:lnTo>
                      <a:lnTo>
                        <a:pt x="355" y="116"/>
                      </a:lnTo>
                      <a:lnTo>
                        <a:pt x="357" y="120"/>
                      </a:lnTo>
                      <a:lnTo>
                        <a:pt x="357" y="124"/>
                      </a:lnTo>
                      <a:lnTo>
                        <a:pt x="359" y="127"/>
                      </a:lnTo>
                      <a:lnTo>
                        <a:pt x="359" y="131"/>
                      </a:lnTo>
                      <a:lnTo>
                        <a:pt x="361" y="135"/>
                      </a:lnTo>
                      <a:lnTo>
                        <a:pt x="363" y="139"/>
                      </a:lnTo>
                      <a:lnTo>
                        <a:pt x="363" y="143"/>
                      </a:lnTo>
                      <a:lnTo>
                        <a:pt x="365" y="147"/>
                      </a:lnTo>
                      <a:lnTo>
                        <a:pt x="367" y="150"/>
                      </a:lnTo>
                      <a:lnTo>
                        <a:pt x="367" y="156"/>
                      </a:lnTo>
                      <a:lnTo>
                        <a:pt x="369" y="160"/>
                      </a:lnTo>
                      <a:lnTo>
                        <a:pt x="369" y="164"/>
                      </a:lnTo>
                      <a:lnTo>
                        <a:pt x="371" y="167"/>
                      </a:lnTo>
                      <a:lnTo>
                        <a:pt x="371" y="173"/>
                      </a:lnTo>
                      <a:lnTo>
                        <a:pt x="372" y="177"/>
                      </a:lnTo>
                      <a:lnTo>
                        <a:pt x="372" y="181"/>
                      </a:lnTo>
                      <a:lnTo>
                        <a:pt x="374" y="186"/>
                      </a:lnTo>
                      <a:lnTo>
                        <a:pt x="374" y="190"/>
                      </a:lnTo>
                      <a:lnTo>
                        <a:pt x="374" y="196"/>
                      </a:lnTo>
                      <a:lnTo>
                        <a:pt x="376" y="200"/>
                      </a:lnTo>
                      <a:lnTo>
                        <a:pt x="376" y="205"/>
                      </a:lnTo>
                      <a:lnTo>
                        <a:pt x="378" y="209"/>
                      </a:lnTo>
                      <a:lnTo>
                        <a:pt x="378" y="213"/>
                      </a:lnTo>
                      <a:lnTo>
                        <a:pt x="378" y="219"/>
                      </a:lnTo>
                      <a:lnTo>
                        <a:pt x="380" y="223"/>
                      </a:lnTo>
                      <a:lnTo>
                        <a:pt x="380" y="228"/>
                      </a:lnTo>
                      <a:lnTo>
                        <a:pt x="380" y="234"/>
                      </a:lnTo>
                      <a:lnTo>
                        <a:pt x="382" y="238"/>
                      </a:lnTo>
                      <a:lnTo>
                        <a:pt x="382" y="244"/>
                      </a:lnTo>
                      <a:lnTo>
                        <a:pt x="382" y="249"/>
                      </a:lnTo>
                      <a:lnTo>
                        <a:pt x="382" y="253"/>
                      </a:lnTo>
                      <a:lnTo>
                        <a:pt x="384" y="259"/>
                      </a:lnTo>
                      <a:lnTo>
                        <a:pt x="384" y="263"/>
                      </a:lnTo>
                      <a:lnTo>
                        <a:pt x="384" y="268"/>
                      </a:lnTo>
                      <a:lnTo>
                        <a:pt x="386" y="274"/>
                      </a:lnTo>
                      <a:lnTo>
                        <a:pt x="386" y="278"/>
                      </a:lnTo>
                      <a:lnTo>
                        <a:pt x="386" y="283"/>
                      </a:lnTo>
                      <a:lnTo>
                        <a:pt x="388" y="289"/>
                      </a:lnTo>
                      <a:lnTo>
                        <a:pt x="388" y="293"/>
                      </a:lnTo>
                      <a:lnTo>
                        <a:pt x="388" y="299"/>
                      </a:lnTo>
                      <a:lnTo>
                        <a:pt x="388" y="302"/>
                      </a:lnTo>
                      <a:lnTo>
                        <a:pt x="388" y="308"/>
                      </a:lnTo>
                      <a:lnTo>
                        <a:pt x="388" y="312"/>
                      </a:lnTo>
                      <a:lnTo>
                        <a:pt x="390" y="318"/>
                      </a:lnTo>
                      <a:lnTo>
                        <a:pt x="390" y="321"/>
                      </a:lnTo>
                      <a:lnTo>
                        <a:pt x="390" y="327"/>
                      </a:lnTo>
                      <a:lnTo>
                        <a:pt x="390" y="331"/>
                      </a:lnTo>
                      <a:lnTo>
                        <a:pt x="391" y="335"/>
                      </a:lnTo>
                      <a:lnTo>
                        <a:pt x="391" y="341"/>
                      </a:lnTo>
                      <a:lnTo>
                        <a:pt x="391" y="344"/>
                      </a:lnTo>
                      <a:lnTo>
                        <a:pt x="391" y="348"/>
                      </a:lnTo>
                      <a:lnTo>
                        <a:pt x="393" y="352"/>
                      </a:lnTo>
                      <a:lnTo>
                        <a:pt x="393" y="356"/>
                      </a:lnTo>
                      <a:lnTo>
                        <a:pt x="393" y="361"/>
                      </a:lnTo>
                      <a:lnTo>
                        <a:pt x="393" y="363"/>
                      </a:lnTo>
                      <a:lnTo>
                        <a:pt x="395" y="369"/>
                      </a:lnTo>
                      <a:lnTo>
                        <a:pt x="395" y="373"/>
                      </a:lnTo>
                      <a:lnTo>
                        <a:pt x="395" y="377"/>
                      </a:lnTo>
                      <a:lnTo>
                        <a:pt x="397" y="380"/>
                      </a:lnTo>
                      <a:lnTo>
                        <a:pt x="397" y="384"/>
                      </a:lnTo>
                      <a:lnTo>
                        <a:pt x="397" y="386"/>
                      </a:lnTo>
                      <a:lnTo>
                        <a:pt x="399" y="390"/>
                      </a:lnTo>
                      <a:lnTo>
                        <a:pt x="399" y="394"/>
                      </a:lnTo>
                      <a:lnTo>
                        <a:pt x="399" y="398"/>
                      </a:lnTo>
                      <a:lnTo>
                        <a:pt x="399" y="399"/>
                      </a:lnTo>
                      <a:lnTo>
                        <a:pt x="401" y="403"/>
                      </a:lnTo>
                      <a:lnTo>
                        <a:pt x="401" y="407"/>
                      </a:lnTo>
                      <a:lnTo>
                        <a:pt x="403" y="409"/>
                      </a:lnTo>
                      <a:lnTo>
                        <a:pt x="403" y="413"/>
                      </a:lnTo>
                      <a:lnTo>
                        <a:pt x="405" y="415"/>
                      </a:lnTo>
                      <a:lnTo>
                        <a:pt x="405" y="420"/>
                      </a:lnTo>
                      <a:lnTo>
                        <a:pt x="407" y="426"/>
                      </a:lnTo>
                      <a:lnTo>
                        <a:pt x="409" y="430"/>
                      </a:lnTo>
                      <a:lnTo>
                        <a:pt x="410" y="434"/>
                      </a:lnTo>
                      <a:lnTo>
                        <a:pt x="412" y="438"/>
                      </a:lnTo>
                      <a:lnTo>
                        <a:pt x="414" y="441"/>
                      </a:lnTo>
                      <a:lnTo>
                        <a:pt x="416" y="445"/>
                      </a:lnTo>
                      <a:lnTo>
                        <a:pt x="420" y="447"/>
                      </a:lnTo>
                      <a:lnTo>
                        <a:pt x="422" y="449"/>
                      </a:lnTo>
                      <a:lnTo>
                        <a:pt x="424" y="453"/>
                      </a:lnTo>
                      <a:lnTo>
                        <a:pt x="428" y="453"/>
                      </a:lnTo>
                      <a:lnTo>
                        <a:pt x="429" y="455"/>
                      </a:lnTo>
                      <a:lnTo>
                        <a:pt x="433" y="455"/>
                      </a:lnTo>
                      <a:lnTo>
                        <a:pt x="437" y="457"/>
                      </a:lnTo>
                      <a:lnTo>
                        <a:pt x="439" y="455"/>
                      </a:lnTo>
                      <a:lnTo>
                        <a:pt x="443" y="455"/>
                      </a:lnTo>
                      <a:lnTo>
                        <a:pt x="447" y="455"/>
                      </a:lnTo>
                      <a:lnTo>
                        <a:pt x="448" y="453"/>
                      </a:lnTo>
                      <a:lnTo>
                        <a:pt x="450" y="451"/>
                      </a:lnTo>
                      <a:lnTo>
                        <a:pt x="454" y="451"/>
                      </a:lnTo>
                      <a:lnTo>
                        <a:pt x="456" y="447"/>
                      </a:lnTo>
                      <a:lnTo>
                        <a:pt x="458" y="445"/>
                      </a:lnTo>
                      <a:lnTo>
                        <a:pt x="460" y="439"/>
                      </a:lnTo>
                      <a:lnTo>
                        <a:pt x="460" y="436"/>
                      </a:lnTo>
                      <a:lnTo>
                        <a:pt x="460" y="432"/>
                      </a:lnTo>
                      <a:lnTo>
                        <a:pt x="460" y="426"/>
                      </a:lnTo>
                      <a:lnTo>
                        <a:pt x="458" y="424"/>
                      </a:lnTo>
                      <a:lnTo>
                        <a:pt x="458" y="420"/>
                      </a:lnTo>
                      <a:lnTo>
                        <a:pt x="456" y="417"/>
                      </a:lnTo>
                      <a:lnTo>
                        <a:pt x="456" y="415"/>
                      </a:lnTo>
                      <a:lnTo>
                        <a:pt x="454" y="411"/>
                      </a:lnTo>
                      <a:lnTo>
                        <a:pt x="452" y="409"/>
                      </a:lnTo>
                      <a:lnTo>
                        <a:pt x="452" y="405"/>
                      </a:lnTo>
                      <a:lnTo>
                        <a:pt x="450" y="403"/>
                      </a:lnTo>
                      <a:lnTo>
                        <a:pt x="450" y="399"/>
                      </a:lnTo>
                      <a:lnTo>
                        <a:pt x="448" y="398"/>
                      </a:lnTo>
                      <a:lnTo>
                        <a:pt x="448" y="394"/>
                      </a:lnTo>
                      <a:lnTo>
                        <a:pt x="447" y="392"/>
                      </a:lnTo>
                      <a:lnTo>
                        <a:pt x="445" y="388"/>
                      </a:lnTo>
                      <a:lnTo>
                        <a:pt x="445" y="386"/>
                      </a:lnTo>
                      <a:lnTo>
                        <a:pt x="445" y="382"/>
                      </a:lnTo>
                      <a:lnTo>
                        <a:pt x="443" y="380"/>
                      </a:lnTo>
                      <a:lnTo>
                        <a:pt x="443" y="377"/>
                      </a:lnTo>
                      <a:lnTo>
                        <a:pt x="443" y="375"/>
                      </a:lnTo>
                      <a:lnTo>
                        <a:pt x="441" y="371"/>
                      </a:lnTo>
                      <a:lnTo>
                        <a:pt x="441" y="369"/>
                      </a:lnTo>
                      <a:lnTo>
                        <a:pt x="439" y="363"/>
                      </a:lnTo>
                      <a:lnTo>
                        <a:pt x="439" y="360"/>
                      </a:lnTo>
                      <a:lnTo>
                        <a:pt x="437" y="356"/>
                      </a:lnTo>
                      <a:lnTo>
                        <a:pt x="437" y="354"/>
                      </a:lnTo>
                      <a:lnTo>
                        <a:pt x="435" y="350"/>
                      </a:lnTo>
                      <a:lnTo>
                        <a:pt x="435" y="348"/>
                      </a:lnTo>
                      <a:lnTo>
                        <a:pt x="435" y="344"/>
                      </a:lnTo>
                      <a:lnTo>
                        <a:pt x="433" y="342"/>
                      </a:lnTo>
                      <a:lnTo>
                        <a:pt x="433" y="339"/>
                      </a:lnTo>
                      <a:lnTo>
                        <a:pt x="433" y="337"/>
                      </a:lnTo>
                      <a:lnTo>
                        <a:pt x="431" y="333"/>
                      </a:lnTo>
                      <a:lnTo>
                        <a:pt x="431" y="329"/>
                      </a:lnTo>
                      <a:lnTo>
                        <a:pt x="431" y="325"/>
                      </a:lnTo>
                      <a:lnTo>
                        <a:pt x="429" y="321"/>
                      </a:lnTo>
                      <a:lnTo>
                        <a:pt x="429" y="318"/>
                      </a:lnTo>
                      <a:lnTo>
                        <a:pt x="429" y="314"/>
                      </a:lnTo>
                      <a:lnTo>
                        <a:pt x="428" y="310"/>
                      </a:lnTo>
                      <a:lnTo>
                        <a:pt x="428" y="306"/>
                      </a:lnTo>
                      <a:lnTo>
                        <a:pt x="426" y="301"/>
                      </a:lnTo>
                      <a:lnTo>
                        <a:pt x="426" y="297"/>
                      </a:lnTo>
                      <a:lnTo>
                        <a:pt x="426" y="291"/>
                      </a:lnTo>
                      <a:lnTo>
                        <a:pt x="424" y="285"/>
                      </a:lnTo>
                      <a:lnTo>
                        <a:pt x="424" y="283"/>
                      </a:lnTo>
                      <a:lnTo>
                        <a:pt x="424" y="280"/>
                      </a:lnTo>
                      <a:lnTo>
                        <a:pt x="424" y="278"/>
                      </a:lnTo>
                      <a:lnTo>
                        <a:pt x="424" y="274"/>
                      </a:lnTo>
                      <a:lnTo>
                        <a:pt x="422" y="270"/>
                      </a:lnTo>
                      <a:lnTo>
                        <a:pt x="422" y="268"/>
                      </a:lnTo>
                      <a:lnTo>
                        <a:pt x="422" y="264"/>
                      </a:lnTo>
                      <a:lnTo>
                        <a:pt x="422" y="263"/>
                      </a:lnTo>
                      <a:lnTo>
                        <a:pt x="422" y="259"/>
                      </a:lnTo>
                      <a:lnTo>
                        <a:pt x="420" y="255"/>
                      </a:lnTo>
                      <a:lnTo>
                        <a:pt x="420" y="251"/>
                      </a:lnTo>
                      <a:lnTo>
                        <a:pt x="420" y="249"/>
                      </a:lnTo>
                      <a:lnTo>
                        <a:pt x="420" y="245"/>
                      </a:lnTo>
                      <a:lnTo>
                        <a:pt x="418" y="242"/>
                      </a:lnTo>
                      <a:lnTo>
                        <a:pt x="418" y="240"/>
                      </a:lnTo>
                      <a:lnTo>
                        <a:pt x="418" y="236"/>
                      </a:lnTo>
                      <a:lnTo>
                        <a:pt x="418" y="234"/>
                      </a:lnTo>
                      <a:lnTo>
                        <a:pt x="418" y="230"/>
                      </a:lnTo>
                      <a:lnTo>
                        <a:pt x="416" y="226"/>
                      </a:lnTo>
                      <a:lnTo>
                        <a:pt x="416" y="224"/>
                      </a:lnTo>
                      <a:lnTo>
                        <a:pt x="416" y="221"/>
                      </a:lnTo>
                      <a:lnTo>
                        <a:pt x="416" y="219"/>
                      </a:lnTo>
                      <a:lnTo>
                        <a:pt x="416" y="215"/>
                      </a:lnTo>
                      <a:lnTo>
                        <a:pt x="416" y="213"/>
                      </a:lnTo>
                      <a:lnTo>
                        <a:pt x="416" y="211"/>
                      </a:lnTo>
                      <a:lnTo>
                        <a:pt x="414" y="207"/>
                      </a:lnTo>
                      <a:lnTo>
                        <a:pt x="414" y="205"/>
                      </a:lnTo>
                      <a:lnTo>
                        <a:pt x="414" y="202"/>
                      </a:lnTo>
                      <a:lnTo>
                        <a:pt x="414" y="198"/>
                      </a:lnTo>
                      <a:lnTo>
                        <a:pt x="414" y="192"/>
                      </a:lnTo>
                      <a:lnTo>
                        <a:pt x="412" y="186"/>
                      </a:lnTo>
                      <a:lnTo>
                        <a:pt x="412" y="183"/>
                      </a:lnTo>
                      <a:lnTo>
                        <a:pt x="412" y="177"/>
                      </a:lnTo>
                      <a:lnTo>
                        <a:pt x="412" y="173"/>
                      </a:lnTo>
                      <a:lnTo>
                        <a:pt x="410" y="167"/>
                      </a:lnTo>
                      <a:lnTo>
                        <a:pt x="410" y="164"/>
                      </a:lnTo>
                      <a:lnTo>
                        <a:pt x="409" y="158"/>
                      </a:lnTo>
                      <a:lnTo>
                        <a:pt x="409" y="154"/>
                      </a:lnTo>
                      <a:lnTo>
                        <a:pt x="409" y="150"/>
                      </a:lnTo>
                      <a:lnTo>
                        <a:pt x="407" y="147"/>
                      </a:lnTo>
                      <a:lnTo>
                        <a:pt x="407" y="141"/>
                      </a:lnTo>
                      <a:lnTo>
                        <a:pt x="407" y="137"/>
                      </a:lnTo>
                      <a:lnTo>
                        <a:pt x="405" y="131"/>
                      </a:lnTo>
                      <a:lnTo>
                        <a:pt x="403" y="127"/>
                      </a:lnTo>
                      <a:lnTo>
                        <a:pt x="403" y="124"/>
                      </a:lnTo>
                      <a:lnTo>
                        <a:pt x="401" y="120"/>
                      </a:lnTo>
                      <a:lnTo>
                        <a:pt x="401" y="114"/>
                      </a:lnTo>
                      <a:lnTo>
                        <a:pt x="399" y="110"/>
                      </a:lnTo>
                      <a:lnTo>
                        <a:pt x="397" y="107"/>
                      </a:lnTo>
                      <a:lnTo>
                        <a:pt x="397" y="103"/>
                      </a:lnTo>
                      <a:lnTo>
                        <a:pt x="393" y="97"/>
                      </a:lnTo>
                      <a:lnTo>
                        <a:pt x="391" y="93"/>
                      </a:lnTo>
                      <a:lnTo>
                        <a:pt x="390" y="88"/>
                      </a:lnTo>
                      <a:lnTo>
                        <a:pt x="388" y="84"/>
                      </a:lnTo>
                      <a:lnTo>
                        <a:pt x="386" y="78"/>
                      </a:lnTo>
                      <a:lnTo>
                        <a:pt x="382" y="74"/>
                      </a:lnTo>
                      <a:lnTo>
                        <a:pt x="380" y="69"/>
                      </a:lnTo>
                      <a:lnTo>
                        <a:pt x="378" y="65"/>
                      </a:lnTo>
                      <a:lnTo>
                        <a:pt x="374" y="61"/>
                      </a:lnTo>
                      <a:lnTo>
                        <a:pt x="371" y="55"/>
                      </a:lnTo>
                      <a:lnTo>
                        <a:pt x="367" y="51"/>
                      </a:lnTo>
                      <a:lnTo>
                        <a:pt x="363" y="48"/>
                      </a:lnTo>
                      <a:lnTo>
                        <a:pt x="359" y="44"/>
                      </a:lnTo>
                      <a:lnTo>
                        <a:pt x="355" y="38"/>
                      </a:lnTo>
                      <a:lnTo>
                        <a:pt x="352" y="34"/>
                      </a:lnTo>
                      <a:lnTo>
                        <a:pt x="346" y="30"/>
                      </a:lnTo>
                      <a:lnTo>
                        <a:pt x="344" y="29"/>
                      </a:lnTo>
                      <a:lnTo>
                        <a:pt x="340" y="27"/>
                      </a:lnTo>
                      <a:lnTo>
                        <a:pt x="338" y="25"/>
                      </a:lnTo>
                      <a:lnTo>
                        <a:pt x="336" y="23"/>
                      </a:lnTo>
                      <a:lnTo>
                        <a:pt x="333" y="21"/>
                      </a:lnTo>
                      <a:lnTo>
                        <a:pt x="331" y="21"/>
                      </a:lnTo>
                      <a:lnTo>
                        <a:pt x="327" y="19"/>
                      </a:lnTo>
                      <a:lnTo>
                        <a:pt x="325" y="17"/>
                      </a:lnTo>
                      <a:lnTo>
                        <a:pt x="321" y="15"/>
                      </a:lnTo>
                      <a:lnTo>
                        <a:pt x="317" y="15"/>
                      </a:lnTo>
                      <a:lnTo>
                        <a:pt x="314" y="13"/>
                      </a:lnTo>
                      <a:lnTo>
                        <a:pt x="312" y="11"/>
                      </a:lnTo>
                      <a:lnTo>
                        <a:pt x="308" y="10"/>
                      </a:lnTo>
                      <a:lnTo>
                        <a:pt x="304" y="10"/>
                      </a:lnTo>
                      <a:lnTo>
                        <a:pt x="300" y="8"/>
                      </a:lnTo>
                      <a:lnTo>
                        <a:pt x="296" y="8"/>
                      </a:lnTo>
                      <a:lnTo>
                        <a:pt x="293" y="6"/>
                      </a:lnTo>
                      <a:lnTo>
                        <a:pt x="289" y="6"/>
                      </a:lnTo>
                      <a:lnTo>
                        <a:pt x="285" y="4"/>
                      </a:lnTo>
                      <a:lnTo>
                        <a:pt x="281" y="4"/>
                      </a:lnTo>
                      <a:lnTo>
                        <a:pt x="277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4" y="0"/>
                      </a:lnTo>
                      <a:lnTo>
                        <a:pt x="260" y="0"/>
                      </a:lnTo>
                      <a:lnTo>
                        <a:pt x="255" y="0"/>
                      </a:lnTo>
                      <a:lnTo>
                        <a:pt x="251" y="0"/>
                      </a:lnTo>
                      <a:lnTo>
                        <a:pt x="245" y="0"/>
                      </a:lnTo>
                      <a:lnTo>
                        <a:pt x="241" y="0"/>
                      </a:lnTo>
                      <a:lnTo>
                        <a:pt x="236" y="0"/>
                      </a:lnTo>
                      <a:lnTo>
                        <a:pt x="232" y="0"/>
                      </a:lnTo>
                      <a:lnTo>
                        <a:pt x="226" y="0"/>
                      </a:lnTo>
                      <a:lnTo>
                        <a:pt x="220" y="0"/>
                      </a:lnTo>
                      <a:lnTo>
                        <a:pt x="215" y="0"/>
                      </a:lnTo>
                      <a:lnTo>
                        <a:pt x="211" y="0"/>
                      </a:lnTo>
                      <a:lnTo>
                        <a:pt x="205" y="0"/>
                      </a:lnTo>
                      <a:lnTo>
                        <a:pt x="200" y="0"/>
                      </a:lnTo>
                      <a:lnTo>
                        <a:pt x="196" y="2"/>
                      </a:lnTo>
                      <a:lnTo>
                        <a:pt x="190" y="2"/>
                      </a:lnTo>
                      <a:lnTo>
                        <a:pt x="186" y="2"/>
                      </a:lnTo>
                      <a:lnTo>
                        <a:pt x="181" y="2"/>
                      </a:lnTo>
                      <a:lnTo>
                        <a:pt x="175" y="4"/>
                      </a:lnTo>
                      <a:lnTo>
                        <a:pt x="171" y="4"/>
                      </a:lnTo>
                      <a:lnTo>
                        <a:pt x="167" y="6"/>
                      </a:lnTo>
                      <a:lnTo>
                        <a:pt x="161" y="6"/>
                      </a:lnTo>
                      <a:lnTo>
                        <a:pt x="158" y="8"/>
                      </a:lnTo>
                      <a:lnTo>
                        <a:pt x="154" y="8"/>
                      </a:lnTo>
                      <a:lnTo>
                        <a:pt x="150" y="10"/>
                      </a:lnTo>
                      <a:lnTo>
                        <a:pt x="146" y="10"/>
                      </a:lnTo>
                      <a:lnTo>
                        <a:pt x="141" y="10"/>
                      </a:lnTo>
                      <a:lnTo>
                        <a:pt x="137" y="11"/>
                      </a:lnTo>
                      <a:lnTo>
                        <a:pt x="133" y="13"/>
                      </a:lnTo>
                      <a:lnTo>
                        <a:pt x="127" y="13"/>
                      </a:lnTo>
                      <a:lnTo>
                        <a:pt x="123" y="15"/>
                      </a:lnTo>
                      <a:lnTo>
                        <a:pt x="120" y="15"/>
                      </a:lnTo>
                      <a:lnTo>
                        <a:pt x="118" y="17"/>
                      </a:lnTo>
                      <a:lnTo>
                        <a:pt x="112" y="19"/>
                      </a:lnTo>
                      <a:lnTo>
                        <a:pt x="110" y="19"/>
                      </a:lnTo>
                      <a:lnTo>
                        <a:pt x="106" y="21"/>
                      </a:lnTo>
                      <a:lnTo>
                        <a:pt x="103" y="23"/>
                      </a:lnTo>
                      <a:lnTo>
                        <a:pt x="99" y="25"/>
                      </a:lnTo>
                      <a:lnTo>
                        <a:pt x="95" y="25"/>
                      </a:lnTo>
                      <a:lnTo>
                        <a:pt x="91" y="27"/>
                      </a:lnTo>
                      <a:lnTo>
                        <a:pt x="89" y="29"/>
                      </a:lnTo>
                      <a:lnTo>
                        <a:pt x="85" y="29"/>
                      </a:lnTo>
                      <a:lnTo>
                        <a:pt x="82" y="30"/>
                      </a:lnTo>
                      <a:lnTo>
                        <a:pt x="80" y="32"/>
                      </a:lnTo>
                      <a:lnTo>
                        <a:pt x="76" y="34"/>
                      </a:lnTo>
                      <a:lnTo>
                        <a:pt x="72" y="34"/>
                      </a:lnTo>
                      <a:lnTo>
                        <a:pt x="70" y="36"/>
                      </a:lnTo>
                      <a:lnTo>
                        <a:pt x="66" y="38"/>
                      </a:lnTo>
                      <a:lnTo>
                        <a:pt x="65" y="40"/>
                      </a:lnTo>
                      <a:lnTo>
                        <a:pt x="63" y="42"/>
                      </a:lnTo>
                      <a:lnTo>
                        <a:pt x="59" y="44"/>
                      </a:lnTo>
                      <a:lnTo>
                        <a:pt x="57" y="44"/>
                      </a:lnTo>
                      <a:lnTo>
                        <a:pt x="53" y="46"/>
                      </a:lnTo>
                      <a:lnTo>
                        <a:pt x="49" y="49"/>
                      </a:lnTo>
                      <a:lnTo>
                        <a:pt x="46" y="53"/>
                      </a:lnTo>
                      <a:lnTo>
                        <a:pt x="40" y="55"/>
                      </a:lnTo>
                      <a:lnTo>
                        <a:pt x="36" y="59"/>
                      </a:lnTo>
                      <a:lnTo>
                        <a:pt x="32" y="63"/>
                      </a:lnTo>
                      <a:lnTo>
                        <a:pt x="28" y="67"/>
                      </a:lnTo>
                      <a:lnTo>
                        <a:pt x="25" y="70"/>
                      </a:lnTo>
                      <a:lnTo>
                        <a:pt x="23" y="72"/>
                      </a:lnTo>
                      <a:lnTo>
                        <a:pt x="19" y="76"/>
                      </a:lnTo>
                      <a:lnTo>
                        <a:pt x="17" y="80"/>
                      </a:lnTo>
                      <a:lnTo>
                        <a:pt x="13" y="84"/>
                      </a:lnTo>
                      <a:lnTo>
                        <a:pt x="11" y="88"/>
                      </a:lnTo>
                      <a:lnTo>
                        <a:pt x="9" y="91"/>
                      </a:lnTo>
                      <a:lnTo>
                        <a:pt x="9" y="95"/>
                      </a:lnTo>
                      <a:lnTo>
                        <a:pt x="8" y="99"/>
                      </a:lnTo>
                      <a:lnTo>
                        <a:pt x="6" y="103"/>
                      </a:lnTo>
                      <a:lnTo>
                        <a:pt x="4" y="108"/>
                      </a:lnTo>
                      <a:lnTo>
                        <a:pt x="4" y="112"/>
                      </a:lnTo>
                      <a:lnTo>
                        <a:pt x="2" y="116"/>
                      </a:lnTo>
                      <a:lnTo>
                        <a:pt x="2" y="122"/>
                      </a:lnTo>
                      <a:lnTo>
                        <a:pt x="2" y="126"/>
                      </a:lnTo>
                      <a:lnTo>
                        <a:pt x="2" y="131"/>
                      </a:lnTo>
                      <a:lnTo>
                        <a:pt x="0" y="135"/>
                      </a:lnTo>
                      <a:lnTo>
                        <a:pt x="0" y="141"/>
                      </a:lnTo>
                      <a:lnTo>
                        <a:pt x="0" y="145"/>
                      </a:lnTo>
                      <a:lnTo>
                        <a:pt x="0" y="150"/>
                      </a:lnTo>
                      <a:lnTo>
                        <a:pt x="0" y="154"/>
                      </a:lnTo>
                      <a:lnTo>
                        <a:pt x="0" y="158"/>
                      </a:lnTo>
                      <a:lnTo>
                        <a:pt x="0" y="162"/>
                      </a:lnTo>
                      <a:lnTo>
                        <a:pt x="2" y="166"/>
                      </a:lnTo>
                      <a:lnTo>
                        <a:pt x="2" y="169"/>
                      </a:lnTo>
                      <a:lnTo>
                        <a:pt x="2" y="173"/>
                      </a:lnTo>
                      <a:lnTo>
                        <a:pt x="2" y="179"/>
                      </a:lnTo>
                      <a:lnTo>
                        <a:pt x="2" y="181"/>
                      </a:lnTo>
                      <a:lnTo>
                        <a:pt x="2" y="185"/>
                      </a:lnTo>
                      <a:lnTo>
                        <a:pt x="4" y="188"/>
                      </a:lnTo>
                      <a:lnTo>
                        <a:pt x="4" y="190"/>
                      </a:lnTo>
                      <a:lnTo>
                        <a:pt x="4" y="192"/>
                      </a:lnTo>
                      <a:lnTo>
                        <a:pt x="6" y="198"/>
                      </a:lnTo>
                      <a:lnTo>
                        <a:pt x="6" y="200"/>
                      </a:lnTo>
                      <a:lnTo>
                        <a:pt x="8" y="204"/>
                      </a:lnTo>
                      <a:lnTo>
                        <a:pt x="9" y="205"/>
                      </a:lnTo>
                      <a:lnTo>
                        <a:pt x="11" y="207"/>
                      </a:lnTo>
                      <a:lnTo>
                        <a:pt x="13" y="209"/>
                      </a:lnTo>
                      <a:lnTo>
                        <a:pt x="15" y="209"/>
                      </a:lnTo>
                      <a:lnTo>
                        <a:pt x="17" y="207"/>
                      </a:lnTo>
                      <a:lnTo>
                        <a:pt x="19" y="205"/>
                      </a:lnTo>
                      <a:lnTo>
                        <a:pt x="23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5" name="Freeform 28"/>
                <p:cNvSpPr>
                  <a:spLocks/>
                </p:cNvSpPr>
                <p:nvPr/>
              </p:nvSpPr>
              <p:spPr bwMode="auto">
                <a:xfrm>
                  <a:off x="1508" y="2722"/>
                  <a:ext cx="25" cy="85"/>
                </a:xfrm>
                <a:custGeom>
                  <a:avLst/>
                  <a:gdLst>
                    <a:gd name="T0" fmla="*/ 0 w 49"/>
                    <a:gd name="T1" fmla="*/ 2 h 170"/>
                    <a:gd name="T2" fmla="*/ 0 w 49"/>
                    <a:gd name="T3" fmla="*/ 2 h 170"/>
                    <a:gd name="T4" fmla="*/ 0 w 49"/>
                    <a:gd name="T5" fmla="*/ 2 h 170"/>
                    <a:gd name="T6" fmla="*/ 0 w 49"/>
                    <a:gd name="T7" fmla="*/ 2 h 170"/>
                    <a:gd name="T8" fmla="*/ 0 w 49"/>
                    <a:gd name="T9" fmla="*/ 2 h 170"/>
                    <a:gd name="T10" fmla="*/ 0 w 49"/>
                    <a:gd name="T11" fmla="*/ 2 h 170"/>
                    <a:gd name="T12" fmla="*/ 0 w 49"/>
                    <a:gd name="T13" fmla="*/ 1 h 170"/>
                    <a:gd name="T14" fmla="*/ 1 w 49"/>
                    <a:gd name="T15" fmla="*/ 1 h 170"/>
                    <a:gd name="T16" fmla="*/ 1 w 49"/>
                    <a:gd name="T17" fmla="*/ 1 h 170"/>
                    <a:gd name="T18" fmla="*/ 1 w 49"/>
                    <a:gd name="T19" fmla="*/ 1 h 170"/>
                    <a:gd name="T20" fmla="*/ 1 w 49"/>
                    <a:gd name="T21" fmla="*/ 1 h 170"/>
                    <a:gd name="T22" fmla="*/ 1 w 49"/>
                    <a:gd name="T23" fmla="*/ 1 h 170"/>
                    <a:gd name="T24" fmla="*/ 1 w 49"/>
                    <a:gd name="T25" fmla="*/ 1 h 170"/>
                    <a:gd name="T26" fmla="*/ 1 w 49"/>
                    <a:gd name="T27" fmla="*/ 1 h 170"/>
                    <a:gd name="T28" fmla="*/ 1 w 49"/>
                    <a:gd name="T29" fmla="*/ 1 h 170"/>
                    <a:gd name="T30" fmla="*/ 1 w 49"/>
                    <a:gd name="T31" fmla="*/ 1 h 170"/>
                    <a:gd name="T32" fmla="*/ 1 w 49"/>
                    <a:gd name="T33" fmla="*/ 1 h 170"/>
                    <a:gd name="T34" fmla="*/ 1 w 49"/>
                    <a:gd name="T35" fmla="*/ 1 h 170"/>
                    <a:gd name="T36" fmla="*/ 1 w 49"/>
                    <a:gd name="T37" fmla="*/ 1 h 170"/>
                    <a:gd name="T38" fmla="*/ 1 w 49"/>
                    <a:gd name="T39" fmla="*/ 1 h 170"/>
                    <a:gd name="T40" fmla="*/ 1 w 49"/>
                    <a:gd name="T41" fmla="*/ 1 h 170"/>
                    <a:gd name="T42" fmla="*/ 1 w 49"/>
                    <a:gd name="T43" fmla="*/ 1 h 170"/>
                    <a:gd name="T44" fmla="*/ 1 w 49"/>
                    <a:gd name="T45" fmla="*/ 1 h 170"/>
                    <a:gd name="T46" fmla="*/ 1 w 49"/>
                    <a:gd name="T47" fmla="*/ 1 h 170"/>
                    <a:gd name="T48" fmla="*/ 1 w 49"/>
                    <a:gd name="T49" fmla="*/ 1 h 170"/>
                    <a:gd name="T50" fmla="*/ 1 w 49"/>
                    <a:gd name="T51" fmla="*/ 1 h 170"/>
                    <a:gd name="T52" fmla="*/ 1 w 49"/>
                    <a:gd name="T53" fmla="*/ 1 h 170"/>
                    <a:gd name="T54" fmla="*/ 1 w 49"/>
                    <a:gd name="T55" fmla="*/ 0 h 170"/>
                    <a:gd name="T56" fmla="*/ 1 w 49"/>
                    <a:gd name="T57" fmla="*/ 0 h 170"/>
                    <a:gd name="T58" fmla="*/ 1 w 49"/>
                    <a:gd name="T59" fmla="*/ 1 h 170"/>
                    <a:gd name="T60" fmla="*/ 1 w 49"/>
                    <a:gd name="T61" fmla="*/ 1 h 170"/>
                    <a:gd name="T62" fmla="*/ 1 w 49"/>
                    <a:gd name="T63" fmla="*/ 1 h 170"/>
                    <a:gd name="T64" fmla="*/ 1 w 49"/>
                    <a:gd name="T65" fmla="*/ 1 h 170"/>
                    <a:gd name="T66" fmla="*/ 1 w 49"/>
                    <a:gd name="T67" fmla="*/ 1 h 170"/>
                    <a:gd name="T68" fmla="*/ 1 w 49"/>
                    <a:gd name="T69" fmla="*/ 1 h 170"/>
                    <a:gd name="T70" fmla="*/ 1 w 49"/>
                    <a:gd name="T71" fmla="*/ 1 h 170"/>
                    <a:gd name="T72" fmla="*/ 1 w 49"/>
                    <a:gd name="T73" fmla="*/ 1 h 170"/>
                    <a:gd name="T74" fmla="*/ 1 w 49"/>
                    <a:gd name="T75" fmla="*/ 1 h 170"/>
                    <a:gd name="T76" fmla="*/ 1 w 49"/>
                    <a:gd name="T77" fmla="*/ 1 h 170"/>
                    <a:gd name="T78" fmla="*/ 1 w 49"/>
                    <a:gd name="T79" fmla="*/ 1 h 170"/>
                    <a:gd name="T80" fmla="*/ 1 w 49"/>
                    <a:gd name="T81" fmla="*/ 1 h 170"/>
                    <a:gd name="T82" fmla="*/ 1 w 49"/>
                    <a:gd name="T83" fmla="*/ 1 h 170"/>
                    <a:gd name="T84" fmla="*/ 1 w 49"/>
                    <a:gd name="T85" fmla="*/ 1 h 170"/>
                    <a:gd name="T86" fmla="*/ 1 w 49"/>
                    <a:gd name="T87" fmla="*/ 1 h 170"/>
                    <a:gd name="T88" fmla="*/ 1 w 49"/>
                    <a:gd name="T89" fmla="*/ 1 h 170"/>
                    <a:gd name="T90" fmla="*/ 1 w 49"/>
                    <a:gd name="T91" fmla="*/ 1 h 170"/>
                    <a:gd name="T92" fmla="*/ 1 w 49"/>
                    <a:gd name="T93" fmla="*/ 1 h 170"/>
                    <a:gd name="T94" fmla="*/ 1 w 49"/>
                    <a:gd name="T95" fmla="*/ 1 h 170"/>
                    <a:gd name="T96" fmla="*/ 1 w 49"/>
                    <a:gd name="T97" fmla="*/ 2 h 170"/>
                    <a:gd name="T98" fmla="*/ 1 w 49"/>
                    <a:gd name="T99" fmla="*/ 2 h 170"/>
                    <a:gd name="T100" fmla="*/ 1 w 49"/>
                    <a:gd name="T101" fmla="*/ 2 h 170"/>
                    <a:gd name="T102" fmla="*/ 1 w 49"/>
                    <a:gd name="T103" fmla="*/ 2 h 170"/>
                    <a:gd name="T104" fmla="*/ 1 w 49"/>
                    <a:gd name="T105" fmla="*/ 2 h 170"/>
                    <a:gd name="T106" fmla="*/ 1 w 49"/>
                    <a:gd name="T107" fmla="*/ 2 h 170"/>
                    <a:gd name="T108" fmla="*/ 1 w 49"/>
                    <a:gd name="T109" fmla="*/ 2 h 170"/>
                    <a:gd name="T110" fmla="*/ 0 w 49"/>
                    <a:gd name="T111" fmla="*/ 2 h 1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9"/>
                    <a:gd name="T169" fmla="*/ 0 h 170"/>
                    <a:gd name="T170" fmla="*/ 49 w 49"/>
                    <a:gd name="T171" fmla="*/ 170 h 17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9" h="170">
                      <a:moveTo>
                        <a:pt x="0" y="168"/>
                      </a:moveTo>
                      <a:lnTo>
                        <a:pt x="0" y="166"/>
                      </a:lnTo>
                      <a:lnTo>
                        <a:pt x="0" y="162"/>
                      </a:lnTo>
                      <a:lnTo>
                        <a:pt x="0" y="158"/>
                      </a:lnTo>
                      <a:lnTo>
                        <a:pt x="0" y="155"/>
                      </a:lnTo>
                      <a:lnTo>
                        <a:pt x="0" y="151"/>
                      </a:lnTo>
                      <a:lnTo>
                        <a:pt x="0" y="147"/>
                      </a:lnTo>
                      <a:lnTo>
                        <a:pt x="0" y="145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28"/>
                      </a:lnTo>
                      <a:lnTo>
                        <a:pt x="2" y="126"/>
                      </a:lnTo>
                      <a:lnTo>
                        <a:pt x="2" y="122"/>
                      </a:lnTo>
                      <a:lnTo>
                        <a:pt x="2" y="120"/>
                      </a:lnTo>
                      <a:lnTo>
                        <a:pt x="2" y="116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7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2" y="94"/>
                      </a:lnTo>
                      <a:lnTo>
                        <a:pt x="2" y="90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0"/>
                      </a:lnTo>
                      <a:lnTo>
                        <a:pt x="2" y="77"/>
                      </a:lnTo>
                      <a:lnTo>
                        <a:pt x="2" y="75"/>
                      </a:lnTo>
                      <a:lnTo>
                        <a:pt x="2" y="71"/>
                      </a:lnTo>
                      <a:lnTo>
                        <a:pt x="2" y="67"/>
                      </a:lnTo>
                      <a:lnTo>
                        <a:pt x="2" y="63"/>
                      </a:lnTo>
                      <a:lnTo>
                        <a:pt x="2" y="61"/>
                      </a:lnTo>
                      <a:lnTo>
                        <a:pt x="2" y="58"/>
                      </a:lnTo>
                      <a:lnTo>
                        <a:pt x="2" y="56"/>
                      </a:lnTo>
                      <a:lnTo>
                        <a:pt x="2" y="52"/>
                      </a:lnTo>
                      <a:lnTo>
                        <a:pt x="2" y="50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5"/>
                      </a:lnTo>
                      <a:lnTo>
                        <a:pt x="4" y="31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4" y="19"/>
                      </a:lnTo>
                      <a:lnTo>
                        <a:pt x="4" y="18"/>
                      </a:lnTo>
                      <a:lnTo>
                        <a:pt x="4" y="14"/>
                      </a:lnTo>
                      <a:lnTo>
                        <a:pt x="4" y="10"/>
                      </a:lnTo>
                      <a:lnTo>
                        <a:pt x="5" y="6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6" y="2"/>
                      </a:lnTo>
                      <a:lnTo>
                        <a:pt x="28" y="6"/>
                      </a:lnTo>
                      <a:lnTo>
                        <a:pt x="30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4" y="19"/>
                      </a:lnTo>
                      <a:lnTo>
                        <a:pt x="34" y="23"/>
                      </a:lnTo>
                      <a:lnTo>
                        <a:pt x="34" y="27"/>
                      </a:lnTo>
                      <a:lnTo>
                        <a:pt x="34" y="31"/>
                      </a:lnTo>
                      <a:lnTo>
                        <a:pt x="34" y="35"/>
                      </a:lnTo>
                      <a:lnTo>
                        <a:pt x="36" y="40"/>
                      </a:lnTo>
                      <a:lnTo>
                        <a:pt x="34" y="44"/>
                      </a:lnTo>
                      <a:lnTo>
                        <a:pt x="34" y="50"/>
                      </a:lnTo>
                      <a:lnTo>
                        <a:pt x="34" y="54"/>
                      </a:lnTo>
                      <a:lnTo>
                        <a:pt x="34" y="56"/>
                      </a:lnTo>
                      <a:lnTo>
                        <a:pt x="34" y="58"/>
                      </a:lnTo>
                      <a:lnTo>
                        <a:pt x="34" y="61"/>
                      </a:lnTo>
                      <a:lnTo>
                        <a:pt x="34" y="63"/>
                      </a:lnTo>
                      <a:lnTo>
                        <a:pt x="34" y="67"/>
                      </a:lnTo>
                      <a:lnTo>
                        <a:pt x="34" y="69"/>
                      </a:lnTo>
                      <a:lnTo>
                        <a:pt x="34" y="71"/>
                      </a:lnTo>
                      <a:lnTo>
                        <a:pt x="34" y="75"/>
                      </a:lnTo>
                      <a:lnTo>
                        <a:pt x="36" y="77"/>
                      </a:lnTo>
                      <a:lnTo>
                        <a:pt x="36" y="80"/>
                      </a:lnTo>
                      <a:lnTo>
                        <a:pt x="36" y="82"/>
                      </a:lnTo>
                      <a:lnTo>
                        <a:pt x="36" y="86"/>
                      </a:lnTo>
                      <a:lnTo>
                        <a:pt x="36" y="88"/>
                      </a:lnTo>
                      <a:lnTo>
                        <a:pt x="36" y="90"/>
                      </a:lnTo>
                      <a:lnTo>
                        <a:pt x="36" y="94"/>
                      </a:lnTo>
                      <a:lnTo>
                        <a:pt x="36" y="96"/>
                      </a:lnTo>
                      <a:lnTo>
                        <a:pt x="36" y="99"/>
                      </a:lnTo>
                      <a:lnTo>
                        <a:pt x="38" y="101"/>
                      </a:lnTo>
                      <a:lnTo>
                        <a:pt x="38" y="105"/>
                      </a:lnTo>
                      <a:lnTo>
                        <a:pt x="38" y="109"/>
                      </a:lnTo>
                      <a:lnTo>
                        <a:pt x="40" y="115"/>
                      </a:lnTo>
                      <a:lnTo>
                        <a:pt x="40" y="116"/>
                      </a:lnTo>
                      <a:lnTo>
                        <a:pt x="40" y="120"/>
                      </a:lnTo>
                      <a:lnTo>
                        <a:pt x="40" y="122"/>
                      </a:lnTo>
                      <a:lnTo>
                        <a:pt x="42" y="126"/>
                      </a:lnTo>
                      <a:lnTo>
                        <a:pt x="42" y="130"/>
                      </a:lnTo>
                      <a:lnTo>
                        <a:pt x="42" y="134"/>
                      </a:lnTo>
                      <a:lnTo>
                        <a:pt x="42" y="139"/>
                      </a:lnTo>
                      <a:lnTo>
                        <a:pt x="43" y="143"/>
                      </a:lnTo>
                      <a:lnTo>
                        <a:pt x="43" y="147"/>
                      </a:lnTo>
                      <a:lnTo>
                        <a:pt x="45" y="151"/>
                      </a:lnTo>
                      <a:lnTo>
                        <a:pt x="45" y="153"/>
                      </a:lnTo>
                      <a:lnTo>
                        <a:pt x="45" y="158"/>
                      </a:lnTo>
                      <a:lnTo>
                        <a:pt x="45" y="160"/>
                      </a:lnTo>
                      <a:lnTo>
                        <a:pt x="47" y="162"/>
                      </a:lnTo>
                      <a:lnTo>
                        <a:pt x="47" y="164"/>
                      </a:lnTo>
                      <a:lnTo>
                        <a:pt x="47" y="166"/>
                      </a:lnTo>
                      <a:lnTo>
                        <a:pt x="49" y="170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6" name="Freeform 29"/>
                <p:cNvSpPr>
                  <a:spLocks/>
                </p:cNvSpPr>
                <p:nvPr/>
              </p:nvSpPr>
              <p:spPr bwMode="auto">
                <a:xfrm>
                  <a:off x="1476" y="2735"/>
                  <a:ext cx="15" cy="77"/>
                </a:xfrm>
                <a:custGeom>
                  <a:avLst/>
                  <a:gdLst>
                    <a:gd name="T0" fmla="*/ 0 w 31"/>
                    <a:gd name="T1" fmla="*/ 2 h 154"/>
                    <a:gd name="T2" fmla="*/ 0 w 31"/>
                    <a:gd name="T3" fmla="*/ 2 h 154"/>
                    <a:gd name="T4" fmla="*/ 0 w 31"/>
                    <a:gd name="T5" fmla="*/ 2 h 154"/>
                    <a:gd name="T6" fmla="*/ 0 w 31"/>
                    <a:gd name="T7" fmla="*/ 2 h 154"/>
                    <a:gd name="T8" fmla="*/ 0 w 31"/>
                    <a:gd name="T9" fmla="*/ 2 h 154"/>
                    <a:gd name="T10" fmla="*/ 0 w 31"/>
                    <a:gd name="T11" fmla="*/ 1 h 154"/>
                    <a:gd name="T12" fmla="*/ 0 w 31"/>
                    <a:gd name="T13" fmla="*/ 1 h 154"/>
                    <a:gd name="T14" fmla="*/ 0 w 31"/>
                    <a:gd name="T15" fmla="*/ 1 h 154"/>
                    <a:gd name="T16" fmla="*/ 0 w 31"/>
                    <a:gd name="T17" fmla="*/ 1 h 154"/>
                    <a:gd name="T18" fmla="*/ 0 w 31"/>
                    <a:gd name="T19" fmla="*/ 1 h 154"/>
                    <a:gd name="T20" fmla="*/ 0 w 31"/>
                    <a:gd name="T21" fmla="*/ 1 h 154"/>
                    <a:gd name="T22" fmla="*/ 0 w 31"/>
                    <a:gd name="T23" fmla="*/ 1 h 154"/>
                    <a:gd name="T24" fmla="*/ 0 w 31"/>
                    <a:gd name="T25" fmla="*/ 1 h 154"/>
                    <a:gd name="T26" fmla="*/ 0 w 31"/>
                    <a:gd name="T27" fmla="*/ 1 h 154"/>
                    <a:gd name="T28" fmla="*/ 0 w 31"/>
                    <a:gd name="T29" fmla="*/ 1 h 154"/>
                    <a:gd name="T30" fmla="*/ 0 w 31"/>
                    <a:gd name="T31" fmla="*/ 1 h 154"/>
                    <a:gd name="T32" fmla="*/ 0 w 31"/>
                    <a:gd name="T33" fmla="*/ 1 h 154"/>
                    <a:gd name="T34" fmla="*/ 0 w 31"/>
                    <a:gd name="T35" fmla="*/ 1 h 154"/>
                    <a:gd name="T36" fmla="*/ 0 w 31"/>
                    <a:gd name="T37" fmla="*/ 1 h 154"/>
                    <a:gd name="T38" fmla="*/ 0 w 31"/>
                    <a:gd name="T39" fmla="*/ 1 h 154"/>
                    <a:gd name="T40" fmla="*/ 0 w 31"/>
                    <a:gd name="T41" fmla="*/ 1 h 154"/>
                    <a:gd name="T42" fmla="*/ 0 w 31"/>
                    <a:gd name="T43" fmla="*/ 1 h 154"/>
                    <a:gd name="T44" fmla="*/ 0 w 31"/>
                    <a:gd name="T45" fmla="*/ 0 h 154"/>
                    <a:gd name="T46" fmla="*/ 0 w 31"/>
                    <a:gd name="T47" fmla="*/ 0 h 154"/>
                    <a:gd name="T48" fmla="*/ 0 w 31"/>
                    <a:gd name="T49" fmla="*/ 1 h 154"/>
                    <a:gd name="T50" fmla="*/ 0 w 31"/>
                    <a:gd name="T51" fmla="*/ 1 h 154"/>
                    <a:gd name="T52" fmla="*/ 0 w 31"/>
                    <a:gd name="T53" fmla="*/ 1 h 154"/>
                    <a:gd name="T54" fmla="*/ 0 w 31"/>
                    <a:gd name="T55" fmla="*/ 1 h 154"/>
                    <a:gd name="T56" fmla="*/ 0 w 31"/>
                    <a:gd name="T57" fmla="*/ 1 h 154"/>
                    <a:gd name="T58" fmla="*/ 0 w 31"/>
                    <a:gd name="T59" fmla="*/ 1 h 154"/>
                    <a:gd name="T60" fmla="*/ 0 w 31"/>
                    <a:gd name="T61" fmla="*/ 1 h 154"/>
                    <a:gd name="T62" fmla="*/ 0 w 31"/>
                    <a:gd name="T63" fmla="*/ 1 h 154"/>
                    <a:gd name="T64" fmla="*/ 0 w 31"/>
                    <a:gd name="T65" fmla="*/ 1 h 154"/>
                    <a:gd name="T66" fmla="*/ 0 w 31"/>
                    <a:gd name="T67" fmla="*/ 1 h 154"/>
                    <a:gd name="T68" fmla="*/ 0 w 31"/>
                    <a:gd name="T69" fmla="*/ 1 h 154"/>
                    <a:gd name="T70" fmla="*/ 0 w 31"/>
                    <a:gd name="T71" fmla="*/ 1 h 154"/>
                    <a:gd name="T72" fmla="*/ 0 w 31"/>
                    <a:gd name="T73" fmla="*/ 1 h 154"/>
                    <a:gd name="T74" fmla="*/ 0 w 31"/>
                    <a:gd name="T75" fmla="*/ 1 h 154"/>
                    <a:gd name="T76" fmla="*/ 0 w 31"/>
                    <a:gd name="T77" fmla="*/ 1 h 154"/>
                    <a:gd name="T78" fmla="*/ 0 w 31"/>
                    <a:gd name="T79" fmla="*/ 1 h 154"/>
                    <a:gd name="T80" fmla="*/ 0 w 31"/>
                    <a:gd name="T81" fmla="*/ 2 h 154"/>
                    <a:gd name="T82" fmla="*/ 0 w 31"/>
                    <a:gd name="T83" fmla="*/ 2 h 154"/>
                    <a:gd name="T84" fmla="*/ 0 w 31"/>
                    <a:gd name="T85" fmla="*/ 2 h 154"/>
                    <a:gd name="T86" fmla="*/ 0 w 31"/>
                    <a:gd name="T87" fmla="*/ 2 h 154"/>
                    <a:gd name="T88" fmla="*/ 0 w 31"/>
                    <a:gd name="T89" fmla="*/ 2 h 154"/>
                    <a:gd name="T90" fmla="*/ 0 w 31"/>
                    <a:gd name="T91" fmla="*/ 2 h 15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1"/>
                    <a:gd name="T139" fmla="*/ 0 h 154"/>
                    <a:gd name="T140" fmla="*/ 31 w 31"/>
                    <a:gd name="T141" fmla="*/ 154 h 15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1" h="154">
                      <a:moveTo>
                        <a:pt x="0" y="154"/>
                      </a:moveTo>
                      <a:lnTo>
                        <a:pt x="0" y="154"/>
                      </a:lnTo>
                      <a:lnTo>
                        <a:pt x="0" y="150"/>
                      </a:lnTo>
                      <a:lnTo>
                        <a:pt x="0" y="149"/>
                      </a:lnTo>
                      <a:lnTo>
                        <a:pt x="0" y="147"/>
                      </a:lnTo>
                      <a:lnTo>
                        <a:pt x="0" y="145"/>
                      </a:lnTo>
                      <a:lnTo>
                        <a:pt x="0" y="143"/>
                      </a:lnTo>
                      <a:lnTo>
                        <a:pt x="0" y="139"/>
                      </a:lnTo>
                      <a:lnTo>
                        <a:pt x="0" y="135"/>
                      </a:lnTo>
                      <a:lnTo>
                        <a:pt x="0" y="131"/>
                      </a:lnTo>
                      <a:lnTo>
                        <a:pt x="0" y="128"/>
                      </a:lnTo>
                      <a:lnTo>
                        <a:pt x="0" y="124"/>
                      </a:lnTo>
                      <a:lnTo>
                        <a:pt x="0" y="120"/>
                      </a:lnTo>
                      <a:lnTo>
                        <a:pt x="0" y="116"/>
                      </a:lnTo>
                      <a:lnTo>
                        <a:pt x="2" y="112"/>
                      </a:lnTo>
                      <a:lnTo>
                        <a:pt x="2" y="107"/>
                      </a:lnTo>
                      <a:lnTo>
                        <a:pt x="2" y="103"/>
                      </a:lnTo>
                      <a:lnTo>
                        <a:pt x="2" y="97"/>
                      </a:lnTo>
                      <a:lnTo>
                        <a:pt x="2" y="93"/>
                      </a:lnTo>
                      <a:lnTo>
                        <a:pt x="2" y="88"/>
                      </a:lnTo>
                      <a:lnTo>
                        <a:pt x="2" y="84"/>
                      </a:lnTo>
                      <a:lnTo>
                        <a:pt x="2" y="80"/>
                      </a:lnTo>
                      <a:lnTo>
                        <a:pt x="2" y="74"/>
                      </a:lnTo>
                      <a:lnTo>
                        <a:pt x="2" y="71"/>
                      </a:lnTo>
                      <a:lnTo>
                        <a:pt x="2" y="65"/>
                      </a:lnTo>
                      <a:lnTo>
                        <a:pt x="2" y="61"/>
                      </a:lnTo>
                      <a:lnTo>
                        <a:pt x="2" y="57"/>
                      </a:lnTo>
                      <a:lnTo>
                        <a:pt x="2" y="53"/>
                      </a:lnTo>
                      <a:lnTo>
                        <a:pt x="2" y="50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2" y="40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1"/>
                      </a:lnTo>
                      <a:lnTo>
                        <a:pt x="2" y="29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4" y="21"/>
                      </a:lnTo>
                      <a:lnTo>
                        <a:pt x="4" y="17"/>
                      </a:lnTo>
                      <a:lnTo>
                        <a:pt x="6" y="14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5" y="12"/>
                      </a:lnTo>
                      <a:lnTo>
                        <a:pt x="25" y="15"/>
                      </a:lnTo>
                      <a:lnTo>
                        <a:pt x="27" y="19"/>
                      </a:lnTo>
                      <a:lnTo>
                        <a:pt x="27" y="23"/>
                      </a:lnTo>
                      <a:lnTo>
                        <a:pt x="27" y="29"/>
                      </a:lnTo>
                      <a:lnTo>
                        <a:pt x="27" y="34"/>
                      </a:lnTo>
                      <a:lnTo>
                        <a:pt x="27" y="38"/>
                      </a:lnTo>
                      <a:lnTo>
                        <a:pt x="27" y="44"/>
                      </a:lnTo>
                      <a:lnTo>
                        <a:pt x="27" y="48"/>
                      </a:lnTo>
                      <a:lnTo>
                        <a:pt x="27" y="53"/>
                      </a:lnTo>
                      <a:lnTo>
                        <a:pt x="27" y="59"/>
                      </a:lnTo>
                      <a:lnTo>
                        <a:pt x="27" y="63"/>
                      </a:lnTo>
                      <a:lnTo>
                        <a:pt x="27" y="69"/>
                      </a:lnTo>
                      <a:lnTo>
                        <a:pt x="29" y="72"/>
                      </a:lnTo>
                      <a:lnTo>
                        <a:pt x="29" y="76"/>
                      </a:lnTo>
                      <a:lnTo>
                        <a:pt x="29" y="82"/>
                      </a:lnTo>
                      <a:lnTo>
                        <a:pt x="29" y="86"/>
                      </a:lnTo>
                      <a:lnTo>
                        <a:pt x="29" y="88"/>
                      </a:lnTo>
                      <a:lnTo>
                        <a:pt x="29" y="91"/>
                      </a:lnTo>
                      <a:lnTo>
                        <a:pt x="29" y="95"/>
                      </a:lnTo>
                      <a:lnTo>
                        <a:pt x="29" y="97"/>
                      </a:lnTo>
                      <a:lnTo>
                        <a:pt x="29" y="101"/>
                      </a:lnTo>
                      <a:lnTo>
                        <a:pt x="29" y="105"/>
                      </a:lnTo>
                      <a:lnTo>
                        <a:pt x="29" y="107"/>
                      </a:lnTo>
                      <a:lnTo>
                        <a:pt x="29" y="111"/>
                      </a:lnTo>
                      <a:lnTo>
                        <a:pt x="29" y="114"/>
                      </a:lnTo>
                      <a:lnTo>
                        <a:pt x="29" y="116"/>
                      </a:lnTo>
                      <a:lnTo>
                        <a:pt x="29" y="120"/>
                      </a:lnTo>
                      <a:lnTo>
                        <a:pt x="29" y="124"/>
                      </a:lnTo>
                      <a:lnTo>
                        <a:pt x="29" y="128"/>
                      </a:lnTo>
                      <a:lnTo>
                        <a:pt x="29" y="130"/>
                      </a:lnTo>
                      <a:lnTo>
                        <a:pt x="29" y="133"/>
                      </a:lnTo>
                      <a:lnTo>
                        <a:pt x="29" y="135"/>
                      </a:lnTo>
                      <a:lnTo>
                        <a:pt x="29" y="137"/>
                      </a:lnTo>
                      <a:lnTo>
                        <a:pt x="29" y="141"/>
                      </a:lnTo>
                      <a:lnTo>
                        <a:pt x="31" y="143"/>
                      </a:lnTo>
                      <a:lnTo>
                        <a:pt x="31" y="147"/>
                      </a:lnTo>
                      <a:lnTo>
                        <a:pt x="31" y="149"/>
                      </a:lnTo>
                      <a:lnTo>
                        <a:pt x="31" y="150"/>
                      </a:lnTo>
                      <a:lnTo>
                        <a:pt x="31" y="152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7" name="Freeform 30"/>
                <p:cNvSpPr>
                  <a:spLocks/>
                </p:cNvSpPr>
                <p:nvPr/>
              </p:nvSpPr>
              <p:spPr bwMode="auto">
                <a:xfrm>
                  <a:off x="1434" y="2843"/>
                  <a:ext cx="129" cy="170"/>
                </a:xfrm>
                <a:custGeom>
                  <a:avLst/>
                  <a:gdLst>
                    <a:gd name="T0" fmla="*/ 0 w 259"/>
                    <a:gd name="T1" fmla="*/ 1 h 340"/>
                    <a:gd name="T2" fmla="*/ 0 w 259"/>
                    <a:gd name="T3" fmla="*/ 1 h 340"/>
                    <a:gd name="T4" fmla="*/ 0 w 259"/>
                    <a:gd name="T5" fmla="*/ 1 h 340"/>
                    <a:gd name="T6" fmla="*/ 0 w 259"/>
                    <a:gd name="T7" fmla="*/ 1 h 340"/>
                    <a:gd name="T8" fmla="*/ 0 w 259"/>
                    <a:gd name="T9" fmla="*/ 1 h 340"/>
                    <a:gd name="T10" fmla="*/ 0 w 259"/>
                    <a:gd name="T11" fmla="*/ 1 h 340"/>
                    <a:gd name="T12" fmla="*/ 0 w 259"/>
                    <a:gd name="T13" fmla="*/ 1 h 340"/>
                    <a:gd name="T14" fmla="*/ 0 w 259"/>
                    <a:gd name="T15" fmla="*/ 1 h 340"/>
                    <a:gd name="T16" fmla="*/ 1 w 259"/>
                    <a:gd name="T17" fmla="*/ 0 h 340"/>
                    <a:gd name="T18" fmla="*/ 1 w 259"/>
                    <a:gd name="T19" fmla="*/ 0 h 340"/>
                    <a:gd name="T20" fmla="*/ 1 w 259"/>
                    <a:gd name="T21" fmla="*/ 0 h 340"/>
                    <a:gd name="T22" fmla="*/ 1 w 259"/>
                    <a:gd name="T23" fmla="*/ 1 h 340"/>
                    <a:gd name="T24" fmla="*/ 1 w 259"/>
                    <a:gd name="T25" fmla="*/ 1 h 340"/>
                    <a:gd name="T26" fmla="*/ 1 w 259"/>
                    <a:gd name="T27" fmla="*/ 1 h 340"/>
                    <a:gd name="T28" fmla="*/ 1 w 259"/>
                    <a:gd name="T29" fmla="*/ 1 h 340"/>
                    <a:gd name="T30" fmla="*/ 1 w 259"/>
                    <a:gd name="T31" fmla="*/ 1 h 340"/>
                    <a:gd name="T32" fmla="*/ 1 w 259"/>
                    <a:gd name="T33" fmla="*/ 1 h 340"/>
                    <a:gd name="T34" fmla="*/ 1 w 259"/>
                    <a:gd name="T35" fmla="*/ 1 h 340"/>
                    <a:gd name="T36" fmla="*/ 1 w 259"/>
                    <a:gd name="T37" fmla="*/ 1 h 340"/>
                    <a:gd name="T38" fmla="*/ 1 w 259"/>
                    <a:gd name="T39" fmla="*/ 2 h 340"/>
                    <a:gd name="T40" fmla="*/ 1 w 259"/>
                    <a:gd name="T41" fmla="*/ 2 h 340"/>
                    <a:gd name="T42" fmla="*/ 1 w 259"/>
                    <a:gd name="T43" fmla="*/ 2 h 340"/>
                    <a:gd name="T44" fmla="*/ 1 w 259"/>
                    <a:gd name="T45" fmla="*/ 2 h 340"/>
                    <a:gd name="T46" fmla="*/ 1 w 259"/>
                    <a:gd name="T47" fmla="*/ 2 h 340"/>
                    <a:gd name="T48" fmla="*/ 2 w 259"/>
                    <a:gd name="T49" fmla="*/ 2 h 340"/>
                    <a:gd name="T50" fmla="*/ 2 w 259"/>
                    <a:gd name="T51" fmla="*/ 2 h 340"/>
                    <a:gd name="T52" fmla="*/ 2 w 259"/>
                    <a:gd name="T53" fmla="*/ 2 h 340"/>
                    <a:gd name="T54" fmla="*/ 2 w 259"/>
                    <a:gd name="T55" fmla="*/ 3 h 340"/>
                    <a:gd name="T56" fmla="*/ 2 w 259"/>
                    <a:gd name="T57" fmla="*/ 3 h 340"/>
                    <a:gd name="T58" fmla="*/ 2 w 259"/>
                    <a:gd name="T59" fmla="*/ 3 h 340"/>
                    <a:gd name="T60" fmla="*/ 2 w 259"/>
                    <a:gd name="T61" fmla="*/ 3 h 340"/>
                    <a:gd name="T62" fmla="*/ 2 w 259"/>
                    <a:gd name="T63" fmla="*/ 3 h 340"/>
                    <a:gd name="T64" fmla="*/ 1 w 259"/>
                    <a:gd name="T65" fmla="*/ 3 h 340"/>
                    <a:gd name="T66" fmla="*/ 1 w 259"/>
                    <a:gd name="T67" fmla="*/ 3 h 340"/>
                    <a:gd name="T68" fmla="*/ 1 w 259"/>
                    <a:gd name="T69" fmla="*/ 3 h 340"/>
                    <a:gd name="T70" fmla="*/ 1 w 259"/>
                    <a:gd name="T71" fmla="*/ 3 h 340"/>
                    <a:gd name="T72" fmla="*/ 1 w 259"/>
                    <a:gd name="T73" fmla="*/ 3 h 340"/>
                    <a:gd name="T74" fmla="*/ 1 w 259"/>
                    <a:gd name="T75" fmla="*/ 2 h 340"/>
                    <a:gd name="T76" fmla="*/ 1 w 259"/>
                    <a:gd name="T77" fmla="*/ 2 h 340"/>
                    <a:gd name="T78" fmla="*/ 1 w 259"/>
                    <a:gd name="T79" fmla="*/ 2 h 340"/>
                    <a:gd name="T80" fmla="*/ 1 w 259"/>
                    <a:gd name="T81" fmla="*/ 2 h 340"/>
                    <a:gd name="T82" fmla="*/ 1 w 259"/>
                    <a:gd name="T83" fmla="*/ 2 h 340"/>
                    <a:gd name="T84" fmla="*/ 1 w 259"/>
                    <a:gd name="T85" fmla="*/ 2 h 340"/>
                    <a:gd name="T86" fmla="*/ 1 w 259"/>
                    <a:gd name="T87" fmla="*/ 2 h 340"/>
                    <a:gd name="T88" fmla="*/ 1 w 259"/>
                    <a:gd name="T89" fmla="*/ 1 h 340"/>
                    <a:gd name="T90" fmla="*/ 1 w 259"/>
                    <a:gd name="T91" fmla="*/ 1 h 340"/>
                    <a:gd name="T92" fmla="*/ 1 w 259"/>
                    <a:gd name="T93" fmla="*/ 1 h 340"/>
                    <a:gd name="T94" fmla="*/ 1 w 259"/>
                    <a:gd name="T95" fmla="*/ 1 h 340"/>
                    <a:gd name="T96" fmla="*/ 1 w 259"/>
                    <a:gd name="T97" fmla="*/ 1 h 340"/>
                    <a:gd name="T98" fmla="*/ 1 w 259"/>
                    <a:gd name="T99" fmla="*/ 1 h 340"/>
                    <a:gd name="T100" fmla="*/ 1 w 259"/>
                    <a:gd name="T101" fmla="*/ 1 h 340"/>
                    <a:gd name="T102" fmla="*/ 1 w 259"/>
                    <a:gd name="T103" fmla="*/ 1 h 340"/>
                    <a:gd name="T104" fmla="*/ 1 w 259"/>
                    <a:gd name="T105" fmla="*/ 1 h 340"/>
                    <a:gd name="T106" fmla="*/ 0 w 259"/>
                    <a:gd name="T107" fmla="*/ 1 h 340"/>
                    <a:gd name="T108" fmla="*/ 0 w 259"/>
                    <a:gd name="T109" fmla="*/ 1 h 340"/>
                    <a:gd name="T110" fmla="*/ 0 w 259"/>
                    <a:gd name="T111" fmla="*/ 1 h 340"/>
                    <a:gd name="T112" fmla="*/ 0 w 259"/>
                    <a:gd name="T113" fmla="*/ 1 h 340"/>
                    <a:gd name="T114" fmla="*/ 0 w 259"/>
                    <a:gd name="T115" fmla="*/ 1 h 340"/>
                    <a:gd name="T116" fmla="*/ 0 w 259"/>
                    <a:gd name="T117" fmla="*/ 1 h 340"/>
                    <a:gd name="T118" fmla="*/ 0 w 259"/>
                    <a:gd name="T119" fmla="*/ 1 h 340"/>
                    <a:gd name="T120" fmla="*/ 0 w 259"/>
                    <a:gd name="T121" fmla="*/ 1 h 340"/>
                    <a:gd name="T122" fmla="*/ 0 w 259"/>
                    <a:gd name="T123" fmla="*/ 1 h 3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9"/>
                    <a:gd name="T187" fmla="*/ 0 h 340"/>
                    <a:gd name="T188" fmla="*/ 259 w 259"/>
                    <a:gd name="T189" fmla="*/ 340 h 3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9" h="340">
                      <a:moveTo>
                        <a:pt x="0" y="65"/>
                      </a:moveTo>
                      <a:lnTo>
                        <a:pt x="0" y="59"/>
                      </a:lnTo>
                      <a:lnTo>
                        <a:pt x="2" y="55"/>
                      </a:lnTo>
                      <a:lnTo>
                        <a:pt x="4" y="51"/>
                      </a:lnTo>
                      <a:lnTo>
                        <a:pt x="6" y="48"/>
                      </a:lnTo>
                      <a:lnTo>
                        <a:pt x="10" y="42"/>
                      </a:lnTo>
                      <a:lnTo>
                        <a:pt x="14" y="40"/>
                      </a:lnTo>
                      <a:lnTo>
                        <a:pt x="16" y="38"/>
                      </a:lnTo>
                      <a:lnTo>
                        <a:pt x="18" y="36"/>
                      </a:lnTo>
                      <a:lnTo>
                        <a:pt x="21" y="34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9" y="29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8" y="23"/>
                      </a:lnTo>
                      <a:lnTo>
                        <a:pt x="42" y="23"/>
                      </a:lnTo>
                      <a:lnTo>
                        <a:pt x="46" y="21"/>
                      </a:lnTo>
                      <a:lnTo>
                        <a:pt x="52" y="19"/>
                      </a:lnTo>
                      <a:lnTo>
                        <a:pt x="56" y="17"/>
                      </a:lnTo>
                      <a:lnTo>
                        <a:pt x="59" y="15"/>
                      </a:lnTo>
                      <a:lnTo>
                        <a:pt x="63" y="15"/>
                      </a:lnTo>
                      <a:lnTo>
                        <a:pt x="65" y="15"/>
                      </a:lnTo>
                      <a:lnTo>
                        <a:pt x="67" y="13"/>
                      </a:lnTo>
                      <a:lnTo>
                        <a:pt x="71" y="13"/>
                      </a:lnTo>
                      <a:lnTo>
                        <a:pt x="73" y="11"/>
                      </a:lnTo>
                      <a:lnTo>
                        <a:pt x="76" y="11"/>
                      </a:lnTo>
                      <a:lnTo>
                        <a:pt x="78" y="10"/>
                      </a:lnTo>
                      <a:lnTo>
                        <a:pt x="82" y="10"/>
                      </a:lnTo>
                      <a:lnTo>
                        <a:pt x="84" y="10"/>
                      </a:lnTo>
                      <a:lnTo>
                        <a:pt x="88" y="8"/>
                      </a:lnTo>
                      <a:lnTo>
                        <a:pt x="92" y="8"/>
                      </a:lnTo>
                      <a:lnTo>
                        <a:pt x="95" y="8"/>
                      </a:lnTo>
                      <a:lnTo>
                        <a:pt x="97" y="6"/>
                      </a:lnTo>
                      <a:lnTo>
                        <a:pt x="101" y="6"/>
                      </a:lnTo>
                      <a:lnTo>
                        <a:pt x="103" y="6"/>
                      </a:lnTo>
                      <a:lnTo>
                        <a:pt x="107" y="4"/>
                      </a:lnTo>
                      <a:lnTo>
                        <a:pt x="109" y="4"/>
                      </a:lnTo>
                      <a:lnTo>
                        <a:pt x="113" y="4"/>
                      </a:lnTo>
                      <a:lnTo>
                        <a:pt x="116" y="2"/>
                      </a:lnTo>
                      <a:lnTo>
                        <a:pt x="118" y="2"/>
                      </a:lnTo>
                      <a:lnTo>
                        <a:pt x="122" y="2"/>
                      </a:lnTo>
                      <a:lnTo>
                        <a:pt x="124" y="2"/>
                      </a:lnTo>
                      <a:lnTo>
                        <a:pt x="128" y="0"/>
                      </a:lnTo>
                      <a:lnTo>
                        <a:pt x="130" y="0"/>
                      </a:lnTo>
                      <a:lnTo>
                        <a:pt x="134" y="0"/>
                      </a:lnTo>
                      <a:lnTo>
                        <a:pt x="137" y="0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5" y="0"/>
                      </a:lnTo>
                      <a:lnTo>
                        <a:pt x="149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6" y="0"/>
                      </a:lnTo>
                      <a:lnTo>
                        <a:pt x="158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2"/>
                      </a:lnTo>
                      <a:lnTo>
                        <a:pt x="173" y="2"/>
                      </a:lnTo>
                      <a:lnTo>
                        <a:pt x="179" y="4"/>
                      </a:lnTo>
                      <a:lnTo>
                        <a:pt x="183" y="6"/>
                      </a:lnTo>
                      <a:lnTo>
                        <a:pt x="189" y="6"/>
                      </a:lnTo>
                      <a:lnTo>
                        <a:pt x="192" y="8"/>
                      </a:lnTo>
                      <a:lnTo>
                        <a:pt x="196" y="10"/>
                      </a:lnTo>
                      <a:lnTo>
                        <a:pt x="202" y="11"/>
                      </a:lnTo>
                      <a:lnTo>
                        <a:pt x="204" y="15"/>
                      </a:lnTo>
                      <a:lnTo>
                        <a:pt x="208" y="17"/>
                      </a:lnTo>
                      <a:lnTo>
                        <a:pt x="211" y="21"/>
                      </a:lnTo>
                      <a:lnTo>
                        <a:pt x="215" y="23"/>
                      </a:lnTo>
                      <a:lnTo>
                        <a:pt x="219" y="27"/>
                      </a:lnTo>
                      <a:lnTo>
                        <a:pt x="221" y="30"/>
                      </a:lnTo>
                      <a:lnTo>
                        <a:pt x="225" y="34"/>
                      </a:lnTo>
                      <a:lnTo>
                        <a:pt x="227" y="38"/>
                      </a:lnTo>
                      <a:lnTo>
                        <a:pt x="230" y="42"/>
                      </a:lnTo>
                      <a:lnTo>
                        <a:pt x="232" y="48"/>
                      </a:lnTo>
                      <a:lnTo>
                        <a:pt x="232" y="49"/>
                      </a:lnTo>
                      <a:lnTo>
                        <a:pt x="234" y="51"/>
                      </a:lnTo>
                      <a:lnTo>
                        <a:pt x="234" y="55"/>
                      </a:lnTo>
                      <a:lnTo>
                        <a:pt x="236" y="57"/>
                      </a:lnTo>
                      <a:lnTo>
                        <a:pt x="238" y="63"/>
                      </a:lnTo>
                      <a:lnTo>
                        <a:pt x="240" y="69"/>
                      </a:lnTo>
                      <a:lnTo>
                        <a:pt x="240" y="70"/>
                      </a:lnTo>
                      <a:lnTo>
                        <a:pt x="240" y="74"/>
                      </a:lnTo>
                      <a:lnTo>
                        <a:pt x="242" y="76"/>
                      </a:lnTo>
                      <a:lnTo>
                        <a:pt x="242" y="80"/>
                      </a:lnTo>
                      <a:lnTo>
                        <a:pt x="242" y="82"/>
                      </a:lnTo>
                      <a:lnTo>
                        <a:pt x="244" y="86"/>
                      </a:lnTo>
                      <a:lnTo>
                        <a:pt x="244" y="89"/>
                      </a:lnTo>
                      <a:lnTo>
                        <a:pt x="246" y="91"/>
                      </a:lnTo>
                      <a:lnTo>
                        <a:pt x="246" y="95"/>
                      </a:lnTo>
                      <a:lnTo>
                        <a:pt x="246" y="99"/>
                      </a:lnTo>
                      <a:lnTo>
                        <a:pt x="248" y="103"/>
                      </a:lnTo>
                      <a:lnTo>
                        <a:pt x="248" y="107"/>
                      </a:lnTo>
                      <a:lnTo>
                        <a:pt x="248" y="108"/>
                      </a:lnTo>
                      <a:lnTo>
                        <a:pt x="248" y="112"/>
                      </a:lnTo>
                      <a:lnTo>
                        <a:pt x="249" y="116"/>
                      </a:lnTo>
                      <a:lnTo>
                        <a:pt x="249" y="120"/>
                      </a:lnTo>
                      <a:lnTo>
                        <a:pt x="249" y="122"/>
                      </a:lnTo>
                      <a:lnTo>
                        <a:pt x="249" y="126"/>
                      </a:lnTo>
                      <a:lnTo>
                        <a:pt x="251" y="129"/>
                      </a:lnTo>
                      <a:lnTo>
                        <a:pt x="251" y="133"/>
                      </a:lnTo>
                      <a:lnTo>
                        <a:pt x="251" y="137"/>
                      </a:lnTo>
                      <a:lnTo>
                        <a:pt x="251" y="141"/>
                      </a:lnTo>
                      <a:lnTo>
                        <a:pt x="251" y="143"/>
                      </a:lnTo>
                      <a:lnTo>
                        <a:pt x="253" y="146"/>
                      </a:lnTo>
                      <a:lnTo>
                        <a:pt x="253" y="150"/>
                      </a:lnTo>
                      <a:lnTo>
                        <a:pt x="253" y="154"/>
                      </a:lnTo>
                      <a:lnTo>
                        <a:pt x="253" y="158"/>
                      </a:lnTo>
                      <a:lnTo>
                        <a:pt x="255" y="162"/>
                      </a:lnTo>
                      <a:lnTo>
                        <a:pt x="255" y="166"/>
                      </a:lnTo>
                      <a:lnTo>
                        <a:pt x="255" y="169"/>
                      </a:lnTo>
                      <a:lnTo>
                        <a:pt x="255" y="171"/>
                      </a:lnTo>
                      <a:lnTo>
                        <a:pt x="255" y="175"/>
                      </a:lnTo>
                      <a:lnTo>
                        <a:pt x="255" y="179"/>
                      </a:lnTo>
                      <a:lnTo>
                        <a:pt x="255" y="183"/>
                      </a:lnTo>
                      <a:lnTo>
                        <a:pt x="255" y="185"/>
                      </a:lnTo>
                      <a:lnTo>
                        <a:pt x="255" y="188"/>
                      </a:lnTo>
                      <a:lnTo>
                        <a:pt x="255" y="192"/>
                      </a:lnTo>
                      <a:lnTo>
                        <a:pt x="255" y="196"/>
                      </a:lnTo>
                      <a:lnTo>
                        <a:pt x="255" y="198"/>
                      </a:lnTo>
                      <a:lnTo>
                        <a:pt x="257" y="202"/>
                      </a:lnTo>
                      <a:lnTo>
                        <a:pt x="257" y="205"/>
                      </a:lnTo>
                      <a:lnTo>
                        <a:pt x="257" y="207"/>
                      </a:lnTo>
                      <a:lnTo>
                        <a:pt x="257" y="211"/>
                      </a:lnTo>
                      <a:lnTo>
                        <a:pt x="257" y="215"/>
                      </a:lnTo>
                      <a:lnTo>
                        <a:pt x="257" y="217"/>
                      </a:lnTo>
                      <a:lnTo>
                        <a:pt x="257" y="221"/>
                      </a:lnTo>
                      <a:lnTo>
                        <a:pt x="257" y="223"/>
                      </a:lnTo>
                      <a:lnTo>
                        <a:pt x="257" y="226"/>
                      </a:lnTo>
                      <a:lnTo>
                        <a:pt x="257" y="228"/>
                      </a:lnTo>
                      <a:lnTo>
                        <a:pt x="257" y="230"/>
                      </a:lnTo>
                      <a:lnTo>
                        <a:pt x="257" y="234"/>
                      </a:lnTo>
                      <a:lnTo>
                        <a:pt x="257" y="236"/>
                      </a:lnTo>
                      <a:lnTo>
                        <a:pt x="257" y="240"/>
                      </a:lnTo>
                      <a:lnTo>
                        <a:pt x="257" y="245"/>
                      </a:lnTo>
                      <a:lnTo>
                        <a:pt x="257" y="249"/>
                      </a:lnTo>
                      <a:lnTo>
                        <a:pt x="259" y="253"/>
                      </a:lnTo>
                      <a:lnTo>
                        <a:pt x="257" y="257"/>
                      </a:lnTo>
                      <a:lnTo>
                        <a:pt x="257" y="261"/>
                      </a:lnTo>
                      <a:lnTo>
                        <a:pt x="257" y="264"/>
                      </a:lnTo>
                      <a:lnTo>
                        <a:pt x="257" y="268"/>
                      </a:lnTo>
                      <a:lnTo>
                        <a:pt x="257" y="270"/>
                      </a:lnTo>
                      <a:lnTo>
                        <a:pt x="257" y="274"/>
                      </a:lnTo>
                      <a:lnTo>
                        <a:pt x="257" y="278"/>
                      </a:lnTo>
                      <a:lnTo>
                        <a:pt x="257" y="282"/>
                      </a:lnTo>
                      <a:lnTo>
                        <a:pt x="257" y="283"/>
                      </a:lnTo>
                      <a:lnTo>
                        <a:pt x="257" y="287"/>
                      </a:lnTo>
                      <a:lnTo>
                        <a:pt x="257" y="291"/>
                      </a:lnTo>
                      <a:lnTo>
                        <a:pt x="257" y="295"/>
                      </a:lnTo>
                      <a:lnTo>
                        <a:pt x="257" y="297"/>
                      </a:lnTo>
                      <a:lnTo>
                        <a:pt x="257" y="301"/>
                      </a:lnTo>
                      <a:lnTo>
                        <a:pt x="257" y="304"/>
                      </a:lnTo>
                      <a:lnTo>
                        <a:pt x="257" y="306"/>
                      </a:lnTo>
                      <a:lnTo>
                        <a:pt x="257" y="310"/>
                      </a:lnTo>
                      <a:lnTo>
                        <a:pt x="257" y="312"/>
                      </a:lnTo>
                      <a:lnTo>
                        <a:pt x="257" y="314"/>
                      </a:lnTo>
                      <a:lnTo>
                        <a:pt x="257" y="318"/>
                      </a:lnTo>
                      <a:lnTo>
                        <a:pt x="257" y="321"/>
                      </a:lnTo>
                      <a:lnTo>
                        <a:pt x="257" y="327"/>
                      </a:lnTo>
                      <a:lnTo>
                        <a:pt x="257" y="329"/>
                      </a:lnTo>
                      <a:lnTo>
                        <a:pt x="257" y="333"/>
                      </a:lnTo>
                      <a:lnTo>
                        <a:pt x="257" y="335"/>
                      </a:lnTo>
                      <a:lnTo>
                        <a:pt x="257" y="339"/>
                      </a:lnTo>
                      <a:lnTo>
                        <a:pt x="255" y="340"/>
                      </a:lnTo>
                      <a:lnTo>
                        <a:pt x="253" y="340"/>
                      </a:lnTo>
                      <a:lnTo>
                        <a:pt x="251" y="339"/>
                      </a:lnTo>
                      <a:lnTo>
                        <a:pt x="249" y="337"/>
                      </a:lnTo>
                      <a:lnTo>
                        <a:pt x="248" y="333"/>
                      </a:lnTo>
                      <a:lnTo>
                        <a:pt x="246" y="329"/>
                      </a:lnTo>
                      <a:lnTo>
                        <a:pt x="246" y="327"/>
                      </a:lnTo>
                      <a:lnTo>
                        <a:pt x="244" y="323"/>
                      </a:lnTo>
                      <a:lnTo>
                        <a:pt x="242" y="320"/>
                      </a:lnTo>
                      <a:lnTo>
                        <a:pt x="242" y="318"/>
                      </a:lnTo>
                      <a:lnTo>
                        <a:pt x="240" y="312"/>
                      </a:lnTo>
                      <a:lnTo>
                        <a:pt x="240" y="308"/>
                      </a:lnTo>
                      <a:lnTo>
                        <a:pt x="238" y="302"/>
                      </a:lnTo>
                      <a:lnTo>
                        <a:pt x="238" y="299"/>
                      </a:lnTo>
                      <a:lnTo>
                        <a:pt x="238" y="295"/>
                      </a:lnTo>
                      <a:lnTo>
                        <a:pt x="236" y="293"/>
                      </a:lnTo>
                      <a:lnTo>
                        <a:pt x="236" y="289"/>
                      </a:lnTo>
                      <a:lnTo>
                        <a:pt x="236" y="285"/>
                      </a:lnTo>
                      <a:lnTo>
                        <a:pt x="236" y="283"/>
                      </a:lnTo>
                      <a:lnTo>
                        <a:pt x="236" y="280"/>
                      </a:lnTo>
                      <a:lnTo>
                        <a:pt x="234" y="276"/>
                      </a:lnTo>
                      <a:lnTo>
                        <a:pt x="234" y="272"/>
                      </a:lnTo>
                      <a:lnTo>
                        <a:pt x="234" y="268"/>
                      </a:lnTo>
                      <a:lnTo>
                        <a:pt x="234" y="264"/>
                      </a:lnTo>
                      <a:lnTo>
                        <a:pt x="234" y="261"/>
                      </a:lnTo>
                      <a:lnTo>
                        <a:pt x="234" y="257"/>
                      </a:lnTo>
                      <a:lnTo>
                        <a:pt x="234" y="253"/>
                      </a:lnTo>
                      <a:lnTo>
                        <a:pt x="234" y="249"/>
                      </a:lnTo>
                      <a:lnTo>
                        <a:pt x="234" y="243"/>
                      </a:lnTo>
                      <a:lnTo>
                        <a:pt x="234" y="240"/>
                      </a:lnTo>
                      <a:lnTo>
                        <a:pt x="232" y="236"/>
                      </a:lnTo>
                      <a:lnTo>
                        <a:pt x="232" y="232"/>
                      </a:lnTo>
                      <a:lnTo>
                        <a:pt x="232" y="228"/>
                      </a:lnTo>
                      <a:lnTo>
                        <a:pt x="232" y="226"/>
                      </a:lnTo>
                      <a:lnTo>
                        <a:pt x="232" y="223"/>
                      </a:lnTo>
                      <a:lnTo>
                        <a:pt x="232" y="219"/>
                      </a:lnTo>
                      <a:lnTo>
                        <a:pt x="232" y="215"/>
                      </a:lnTo>
                      <a:lnTo>
                        <a:pt x="232" y="211"/>
                      </a:lnTo>
                      <a:lnTo>
                        <a:pt x="232" y="207"/>
                      </a:lnTo>
                      <a:lnTo>
                        <a:pt x="232" y="204"/>
                      </a:lnTo>
                      <a:lnTo>
                        <a:pt x="230" y="200"/>
                      </a:lnTo>
                      <a:lnTo>
                        <a:pt x="230" y="196"/>
                      </a:lnTo>
                      <a:lnTo>
                        <a:pt x="230" y="192"/>
                      </a:lnTo>
                      <a:lnTo>
                        <a:pt x="230" y="188"/>
                      </a:lnTo>
                      <a:lnTo>
                        <a:pt x="230" y="185"/>
                      </a:lnTo>
                      <a:lnTo>
                        <a:pt x="230" y="181"/>
                      </a:lnTo>
                      <a:lnTo>
                        <a:pt x="229" y="175"/>
                      </a:lnTo>
                      <a:lnTo>
                        <a:pt x="229" y="171"/>
                      </a:lnTo>
                      <a:lnTo>
                        <a:pt x="229" y="167"/>
                      </a:lnTo>
                      <a:lnTo>
                        <a:pt x="229" y="164"/>
                      </a:lnTo>
                      <a:lnTo>
                        <a:pt x="227" y="160"/>
                      </a:lnTo>
                      <a:lnTo>
                        <a:pt x="227" y="156"/>
                      </a:lnTo>
                      <a:lnTo>
                        <a:pt x="227" y="152"/>
                      </a:lnTo>
                      <a:lnTo>
                        <a:pt x="227" y="148"/>
                      </a:lnTo>
                      <a:lnTo>
                        <a:pt x="225" y="143"/>
                      </a:lnTo>
                      <a:lnTo>
                        <a:pt x="225" y="139"/>
                      </a:lnTo>
                      <a:lnTo>
                        <a:pt x="225" y="135"/>
                      </a:lnTo>
                      <a:lnTo>
                        <a:pt x="225" y="133"/>
                      </a:lnTo>
                      <a:lnTo>
                        <a:pt x="223" y="127"/>
                      </a:lnTo>
                      <a:lnTo>
                        <a:pt x="223" y="126"/>
                      </a:lnTo>
                      <a:lnTo>
                        <a:pt x="223" y="122"/>
                      </a:lnTo>
                      <a:lnTo>
                        <a:pt x="221" y="118"/>
                      </a:lnTo>
                      <a:lnTo>
                        <a:pt x="221" y="114"/>
                      </a:lnTo>
                      <a:lnTo>
                        <a:pt x="219" y="110"/>
                      </a:lnTo>
                      <a:lnTo>
                        <a:pt x="219" y="107"/>
                      </a:lnTo>
                      <a:lnTo>
                        <a:pt x="217" y="103"/>
                      </a:lnTo>
                      <a:lnTo>
                        <a:pt x="217" y="99"/>
                      </a:lnTo>
                      <a:lnTo>
                        <a:pt x="215" y="95"/>
                      </a:lnTo>
                      <a:lnTo>
                        <a:pt x="215" y="91"/>
                      </a:lnTo>
                      <a:lnTo>
                        <a:pt x="215" y="89"/>
                      </a:lnTo>
                      <a:lnTo>
                        <a:pt x="213" y="86"/>
                      </a:lnTo>
                      <a:lnTo>
                        <a:pt x="211" y="82"/>
                      </a:lnTo>
                      <a:lnTo>
                        <a:pt x="211" y="80"/>
                      </a:lnTo>
                      <a:lnTo>
                        <a:pt x="210" y="76"/>
                      </a:lnTo>
                      <a:lnTo>
                        <a:pt x="210" y="74"/>
                      </a:lnTo>
                      <a:lnTo>
                        <a:pt x="208" y="70"/>
                      </a:lnTo>
                      <a:lnTo>
                        <a:pt x="208" y="69"/>
                      </a:lnTo>
                      <a:lnTo>
                        <a:pt x="206" y="65"/>
                      </a:lnTo>
                      <a:lnTo>
                        <a:pt x="204" y="63"/>
                      </a:lnTo>
                      <a:lnTo>
                        <a:pt x="204" y="59"/>
                      </a:lnTo>
                      <a:lnTo>
                        <a:pt x="202" y="57"/>
                      </a:lnTo>
                      <a:lnTo>
                        <a:pt x="200" y="55"/>
                      </a:lnTo>
                      <a:lnTo>
                        <a:pt x="198" y="51"/>
                      </a:lnTo>
                      <a:lnTo>
                        <a:pt x="194" y="48"/>
                      </a:lnTo>
                      <a:lnTo>
                        <a:pt x="191" y="44"/>
                      </a:lnTo>
                      <a:lnTo>
                        <a:pt x="189" y="42"/>
                      </a:lnTo>
                      <a:lnTo>
                        <a:pt x="185" y="38"/>
                      </a:lnTo>
                      <a:lnTo>
                        <a:pt x="181" y="38"/>
                      </a:lnTo>
                      <a:lnTo>
                        <a:pt x="177" y="36"/>
                      </a:lnTo>
                      <a:lnTo>
                        <a:pt x="175" y="34"/>
                      </a:lnTo>
                      <a:lnTo>
                        <a:pt x="172" y="34"/>
                      </a:lnTo>
                      <a:lnTo>
                        <a:pt x="168" y="32"/>
                      </a:lnTo>
                      <a:lnTo>
                        <a:pt x="164" y="32"/>
                      </a:lnTo>
                      <a:lnTo>
                        <a:pt x="160" y="30"/>
                      </a:lnTo>
                      <a:lnTo>
                        <a:pt x="158" y="30"/>
                      </a:lnTo>
                      <a:lnTo>
                        <a:pt x="154" y="30"/>
                      </a:lnTo>
                      <a:lnTo>
                        <a:pt x="151" y="30"/>
                      </a:lnTo>
                      <a:lnTo>
                        <a:pt x="147" y="30"/>
                      </a:lnTo>
                      <a:lnTo>
                        <a:pt x="143" y="30"/>
                      </a:lnTo>
                      <a:lnTo>
                        <a:pt x="137" y="30"/>
                      </a:lnTo>
                      <a:lnTo>
                        <a:pt x="134" y="30"/>
                      </a:lnTo>
                      <a:lnTo>
                        <a:pt x="130" y="30"/>
                      </a:lnTo>
                      <a:lnTo>
                        <a:pt x="126" y="30"/>
                      </a:lnTo>
                      <a:lnTo>
                        <a:pt x="122" y="30"/>
                      </a:lnTo>
                      <a:lnTo>
                        <a:pt x="118" y="30"/>
                      </a:lnTo>
                      <a:lnTo>
                        <a:pt x="115" y="32"/>
                      </a:lnTo>
                      <a:lnTo>
                        <a:pt x="109" y="32"/>
                      </a:lnTo>
                      <a:lnTo>
                        <a:pt x="105" y="32"/>
                      </a:lnTo>
                      <a:lnTo>
                        <a:pt x="101" y="34"/>
                      </a:lnTo>
                      <a:lnTo>
                        <a:pt x="97" y="34"/>
                      </a:lnTo>
                      <a:lnTo>
                        <a:pt x="94" y="36"/>
                      </a:lnTo>
                      <a:lnTo>
                        <a:pt x="90" y="36"/>
                      </a:lnTo>
                      <a:lnTo>
                        <a:pt x="86" y="38"/>
                      </a:lnTo>
                      <a:lnTo>
                        <a:pt x="80" y="38"/>
                      </a:lnTo>
                      <a:lnTo>
                        <a:pt x="78" y="40"/>
                      </a:lnTo>
                      <a:lnTo>
                        <a:pt x="73" y="40"/>
                      </a:lnTo>
                      <a:lnTo>
                        <a:pt x="69" y="42"/>
                      </a:lnTo>
                      <a:lnTo>
                        <a:pt x="65" y="44"/>
                      </a:lnTo>
                      <a:lnTo>
                        <a:pt x="61" y="46"/>
                      </a:lnTo>
                      <a:lnTo>
                        <a:pt x="57" y="46"/>
                      </a:lnTo>
                      <a:lnTo>
                        <a:pt x="54" y="48"/>
                      </a:lnTo>
                      <a:lnTo>
                        <a:pt x="52" y="49"/>
                      </a:lnTo>
                      <a:lnTo>
                        <a:pt x="48" y="49"/>
                      </a:lnTo>
                      <a:lnTo>
                        <a:pt x="46" y="51"/>
                      </a:lnTo>
                      <a:lnTo>
                        <a:pt x="40" y="53"/>
                      </a:lnTo>
                      <a:lnTo>
                        <a:pt x="37" y="57"/>
                      </a:lnTo>
                      <a:lnTo>
                        <a:pt x="33" y="59"/>
                      </a:lnTo>
                      <a:lnTo>
                        <a:pt x="31" y="61"/>
                      </a:lnTo>
                      <a:lnTo>
                        <a:pt x="29" y="65"/>
                      </a:lnTo>
                      <a:lnTo>
                        <a:pt x="29" y="67"/>
                      </a:lnTo>
                      <a:lnTo>
                        <a:pt x="27" y="70"/>
                      </a:lnTo>
                      <a:lnTo>
                        <a:pt x="27" y="76"/>
                      </a:lnTo>
                      <a:lnTo>
                        <a:pt x="25" y="78"/>
                      </a:lnTo>
                      <a:lnTo>
                        <a:pt x="25" y="82"/>
                      </a:lnTo>
                      <a:lnTo>
                        <a:pt x="25" y="84"/>
                      </a:lnTo>
                      <a:lnTo>
                        <a:pt x="25" y="88"/>
                      </a:lnTo>
                      <a:lnTo>
                        <a:pt x="25" y="91"/>
                      </a:lnTo>
                      <a:lnTo>
                        <a:pt x="23" y="93"/>
                      </a:lnTo>
                      <a:lnTo>
                        <a:pt x="21" y="95"/>
                      </a:lnTo>
                      <a:lnTo>
                        <a:pt x="19" y="97"/>
                      </a:lnTo>
                      <a:lnTo>
                        <a:pt x="14" y="95"/>
                      </a:lnTo>
                      <a:lnTo>
                        <a:pt x="10" y="93"/>
                      </a:lnTo>
                      <a:lnTo>
                        <a:pt x="8" y="91"/>
                      </a:lnTo>
                      <a:lnTo>
                        <a:pt x="4" y="88"/>
                      </a:lnTo>
                      <a:lnTo>
                        <a:pt x="2" y="86"/>
                      </a:lnTo>
                      <a:lnTo>
                        <a:pt x="2" y="82"/>
                      </a:lnTo>
                      <a:lnTo>
                        <a:pt x="0" y="78"/>
                      </a:lnTo>
                      <a:lnTo>
                        <a:pt x="0" y="74"/>
                      </a:lnTo>
                      <a:lnTo>
                        <a:pt x="0" y="69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8" name="Freeform 31"/>
                <p:cNvSpPr>
                  <a:spLocks/>
                </p:cNvSpPr>
                <p:nvPr/>
              </p:nvSpPr>
              <p:spPr bwMode="auto">
                <a:xfrm>
                  <a:off x="1365" y="2857"/>
                  <a:ext cx="182" cy="89"/>
                </a:xfrm>
                <a:custGeom>
                  <a:avLst/>
                  <a:gdLst>
                    <a:gd name="T0" fmla="*/ 2 w 365"/>
                    <a:gd name="T1" fmla="*/ 0 h 176"/>
                    <a:gd name="T2" fmla="*/ 2 w 365"/>
                    <a:gd name="T3" fmla="*/ 1 h 176"/>
                    <a:gd name="T4" fmla="*/ 2 w 365"/>
                    <a:gd name="T5" fmla="*/ 1 h 176"/>
                    <a:gd name="T6" fmla="*/ 2 w 365"/>
                    <a:gd name="T7" fmla="*/ 1 h 176"/>
                    <a:gd name="T8" fmla="*/ 2 w 365"/>
                    <a:gd name="T9" fmla="*/ 1 h 176"/>
                    <a:gd name="T10" fmla="*/ 2 w 365"/>
                    <a:gd name="T11" fmla="*/ 1 h 176"/>
                    <a:gd name="T12" fmla="*/ 2 w 365"/>
                    <a:gd name="T13" fmla="*/ 1 h 176"/>
                    <a:gd name="T14" fmla="*/ 2 w 365"/>
                    <a:gd name="T15" fmla="*/ 1 h 176"/>
                    <a:gd name="T16" fmla="*/ 1 w 365"/>
                    <a:gd name="T17" fmla="*/ 1 h 176"/>
                    <a:gd name="T18" fmla="*/ 1 w 365"/>
                    <a:gd name="T19" fmla="*/ 1 h 176"/>
                    <a:gd name="T20" fmla="*/ 1 w 365"/>
                    <a:gd name="T21" fmla="*/ 1 h 176"/>
                    <a:gd name="T22" fmla="*/ 1 w 365"/>
                    <a:gd name="T23" fmla="*/ 1 h 176"/>
                    <a:gd name="T24" fmla="*/ 1 w 365"/>
                    <a:gd name="T25" fmla="*/ 1 h 176"/>
                    <a:gd name="T26" fmla="*/ 1 w 365"/>
                    <a:gd name="T27" fmla="*/ 1 h 176"/>
                    <a:gd name="T28" fmla="*/ 1 w 365"/>
                    <a:gd name="T29" fmla="*/ 1 h 176"/>
                    <a:gd name="T30" fmla="*/ 1 w 365"/>
                    <a:gd name="T31" fmla="*/ 1 h 176"/>
                    <a:gd name="T32" fmla="*/ 0 w 365"/>
                    <a:gd name="T33" fmla="*/ 1 h 176"/>
                    <a:gd name="T34" fmla="*/ 0 w 365"/>
                    <a:gd name="T35" fmla="*/ 1 h 176"/>
                    <a:gd name="T36" fmla="*/ 0 w 365"/>
                    <a:gd name="T37" fmla="*/ 1 h 176"/>
                    <a:gd name="T38" fmla="*/ 0 w 365"/>
                    <a:gd name="T39" fmla="*/ 2 h 176"/>
                    <a:gd name="T40" fmla="*/ 0 w 365"/>
                    <a:gd name="T41" fmla="*/ 2 h 176"/>
                    <a:gd name="T42" fmla="*/ 0 w 365"/>
                    <a:gd name="T43" fmla="*/ 2 h 176"/>
                    <a:gd name="T44" fmla="*/ 0 w 365"/>
                    <a:gd name="T45" fmla="*/ 2 h 176"/>
                    <a:gd name="T46" fmla="*/ 0 w 365"/>
                    <a:gd name="T47" fmla="*/ 2 h 176"/>
                    <a:gd name="T48" fmla="*/ 0 w 365"/>
                    <a:gd name="T49" fmla="*/ 2 h 176"/>
                    <a:gd name="T50" fmla="*/ 0 w 365"/>
                    <a:gd name="T51" fmla="*/ 2 h 176"/>
                    <a:gd name="T52" fmla="*/ 0 w 365"/>
                    <a:gd name="T53" fmla="*/ 2 h 176"/>
                    <a:gd name="T54" fmla="*/ 0 w 365"/>
                    <a:gd name="T55" fmla="*/ 2 h 176"/>
                    <a:gd name="T56" fmla="*/ 0 w 365"/>
                    <a:gd name="T57" fmla="*/ 2 h 176"/>
                    <a:gd name="T58" fmla="*/ 0 w 365"/>
                    <a:gd name="T59" fmla="*/ 2 h 176"/>
                    <a:gd name="T60" fmla="*/ 0 w 365"/>
                    <a:gd name="T61" fmla="*/ 2 h 176"/>
                    <a:gd name="T62" fmla="*/ 0 w 365"/>
                    <a:gd name="T63" fmla="*/ 2 h 176"/>
                    <a:gd name="T64" fmla="*/ 0 w 365"/>
                    <a:gd name="T65" fmla="*/ 2 h 176"/>
                    <a:gd name="T66" fmla="*/ 0 w 365"/>
                    <a:gd name="T67" fmla="*/ 2 h 176"/>
                    <a:gd name="T68" fmla="*/ 0 w 365"/>
                    <a:gd name="T69" fmla="*/ 2 h 176"/>
                    <a:gd name="T70" fmla="*/ 0 w 365"/>
                    <a:gd name="T71" fmla="*/ 2 h 176"/>
                    <a:gd name="T72" fmla="*/ 0 w 365"/>
                    <a:gd name="T73" fmla="*/ 2 h 176"/>
                    <a:gd name="T74" fmla="*/ 0 w 365"/>
                    <a:gd name="T75" fmla="*/ 2 h 176"/>
                    <a:gd name="T76" fmla="*/ 0 w 365"/>
                    <a:gd name="T77" fmla="*/ 2 h 176"/>
                    <a:gd name="T78" fmla="*/ 0 w 365"/>
                    <a:gd name="T79" fmla="*/ 2 h 176"/>
                    <a:gd name="T80" fmla="*/ 1 w 365"/>
                    <a:gd name="T81" fmla="*/ 2 h 176"/>
                    <a:gd name="T82" fmla="*/ 1 w 365"/>
                    <a:gd name="T83" fmla="*/ 2 h 176"/>
                    <a:gd name="T84" fmla="*/ 1 w 365"/>
                    <a:gd name="T85" fmla="*/ 2 h 176"/>
                    <a:gd name="T86" fmla="*/ 1 w 365"/>
                    <a:gd name="T87" fmla="*/ 2 h 176"/>
                    <a:gd name="T88" fmla="*/ 1 w 365"/>
                    <a:gd name="T89" fmla="*/ 2 h 176"/>
                    <a:gd name="T90" fmla="*/ 1 w 365"/>
                    <a:gd name="T91" fmla="*/ 1 h 176"/>
                    <a:gd name="T92" fmla="*/ 1 w 365"/>
                    <a:gd name="T93" fmla="*/ 1 h 176"/>
                    <a:gd name="T94" fmla="*/ 1 w 365"/>
                    <a:gd name="T95" fmla="*/ 1 h 176"/>
                    <a:gd name="T96" fmla="*/ 1 w 365"/>
                    <a:gd name="T97" fmla="*/ 1 h 176"/>
                    <a:gd name="T98" fmla="*/ 1 w 365"/>
                    <a:gd name="T99" fmla="*/ 1 h 176"/>
                    <a:gd name="T100" fmla="*/ 1 w 365"/>
                    <a:gd name="T101" fmla="*/ 1 h 176"/>
                    <a:gd name="T102" fmla="*/ 2 w 365"/>
                    <a:gd name="T103" fmla="*/ 1 h 176"/>
                    <a:gd name="T104" fmla="*/ 2 w 365"/>
                    <a:gd name="T105" fmla="*/ 1 h 176"/>
                    <a:gd name="T106" fmla="*/ 2 w 365"/>
                    <a:gd name="T107" fmla="*/ 1 h 176"/>
                    <a:gd name="T108" fmla="*/ 2 w 365"/>
                    <a:gd name="T109" fmla="*/ 1 h 176"/>
                    <a:gd name="T110" fmla="*/ 2 w 365"/>
                    <a:gd name="T111" fmla="*/ 1 h 176"/>
                    <a:gd name="T112" fmla="*/ 2 w 365"/>
                    <a:gd name="T113" fmla="*/ 1 h 176"/>
                    <a:gd name="T114" fmla="*/ 2 w 365"/>
                    <a:gd name="T115" fmla="*/ 1 h 176"/>
                    <a:gd name="T116" fmla="*/ 2 w 365"/>
                    <a:gd name="T117" fmla="*/ 1 h 176"/>
                    <a:gd name="T118" fmla="*/ 2 w 365"/>
                    <a:gd name="T119" fmla="*/ 1 h 176"/>
                    <a:gd name="T120" fmla="*/ 2 w 365"/>
                    <a:gd name="T121" fmla="*/ 1 h 176"/>
                    <a:gd name="T122" fmla="*/ 2 w 365"/>
                    <a:gd name="T123" fmla="*/ 1 h 176"/>
                    <a:gd name="T124" fmla="*/ 2 w 365"/>
                    <a:gd name="T125" fmla="*/ 1 h 17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65"/>
                    <a:gd name="T190" fmla="*/ 0 h 176"/>
                    <a:gd name="T191" fmla="*/ 365 w 365"/>
                    <a:gd name="T192" fmla="*/ 176 h 17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65" h="176">
                      <a:moveTo>
                        <a:pt x="338" y="0"/>
                      </a:moveTo>
                      <a:lnTo>
                        <a:pt x="338" y="0"/>
                      </a:lnTo>
                      <a:lnTo>
                        <a:pt x="336" y="0"/>
                      </a:lnTo>
                      <a:lnTo>
                        <a:pt x="334" y="0"/>
                      </a:lnTo>
                      <a:lnTo>
                        <a:pt x="332" y="1"/>
                      </a:lnTo>
                      <a:lnTo>
                        <a:pt x="329" y="3"/>
                      </a:lnTo>
                      <a:lnTo>
                        <a:pt x="325" y="7"/>
                      </a:lnTo>
                      <a:lnTo>
                        <a:pt x="319" y="9"/>
                      </a:lnTo>
                      <a:lnTo>
                        <a:pt x="315" y="13"/>
                      </a:lnTo>
                      <a:lnTo>
                        <a:pt x="311" y="15"/>
                      </a:lnTo>
                      <a:lnTo>
                        <a:pt x="308" y="15"/>
                      </a:lnTo>
                      <a:lnTo>
                        <a:pt x="306" y="17"/>
                      </a:lnTo>
                      <a:lnTo>
                        <a:pt x="302" y="19"/>
                      </a:lnTo>
                      <a:lnTo>
                        <a:pt x="298" y="20"/>
                      </a:lnTo>
                      <a:lnTo>
                        <a:pt x="294" y="22"/>
                      </a:lnTo>
                      <a:lnTo>
                        <a:pt x="291" y="24"/>
                      </a:lnTo>
                      <a:lnTo>
                        <a:pt x="289" y="28"/>
                      </a:lnTo>
                      <a:lnTo>
                        <a:pt x="283" y="30"/>
                      </a:lnTo>
                      <a:lnTo>
                        <a:pt x="279" y="32"/>
                      </a:lnTo>
                      <a:lnTo>
                        <a:pt x="275" y="34"/>
                      </a:lnTo>
                      <a:lnTo>
                        <a:pt x="272" y="38"/>
                      </a:lnTo>
                      <a:lnTo>
                        <a:pt x="268" y="40"/>
                      </a:lnTo>
                      <a:lnTo>
                        <a:pt x="262" y="41"/>
                      </a:lnTo>
                      <a:lnTo>
                        <a:pt x="258" y="43"/>
                      </a:lnTo>
                      <a:lnTo>
                        <a:pt x="254" y="47"/>
                      </a:lnTo>
                      <a:lnTo>
                        <a:pt x="249" y="49"/>
                      </a:lnTo>
                      <a:lnTo>
                        <a:pt x="245" y="51"/>
                      </a:lnTo>
                      <a:lnTo>
                        <a:pt x="239" y="53"/>
                      </a:lnTo>
                      <a:lnTo>
                        <a:pt x="235" y="57"/>
                      </a:lnTo>
                      <a:lnTo>
                        <a:pt x="230" y="59"/>
                      </a:lnTo>
                      <a:lnTo>
                        <a:pt x="224" y="60"/>
                      </a:lnTo>
                      <a:lnTo>
                        <a:pt x="218" y="64"/>
                      </a:lnTo>
                      <a:lnTo>
                        <a:pt x="214" y="66"/>
                      </a:lnTo>
                      <a:lnTo>
                        <a:pt x="209" y="70"/>
                      </a:lnTo>
                      <a:lnTo>
                        <a:pt x="203" y="72"/>
                      </a:lnTo>
                      <a:lnTo>
                        <a:pt x="197" y="74"/>
                      </a:lnTo>
                      <a:lnTo>
                        <a:pt x="194" y="78"/>
                      </a:lnTo>
                      <a:lnTo>
                        <a:pt x="188" y="79"/>
                      </a:lnTo>
                      <a:lnTo>
                        <a:pt x="182" y="83"/>
                      </a:lnTo>
                      <a:lnTo>
                        <a:pt x="176" y="85"/>
                      </a:lnTo>
                      <a:lnTo>
                        <a:pt x="173" y="89"/>
                      </a:lnTo>
                      <a:lnTo>
                        <a:pt x="165" y="91"/>
                      </a:lnTo>
                      <a:lnTo>
                        <a:pt x="161" y="93"/>
                      </a:lnTo>
                      <a:lnTo>
                        <a:pt x="154" y="95"/>
                      </a:lnTo>
                      <a:lnTo>
                        <a:pt x="150" y="98"/>
                      </a:lnTo>
                      <a:lnTo>
                        <a:pt x="144" y="100"/>
                      </a:lnTo>
                      <a:lnTo>
                        <a:pt x="138" y="102"/>
                      </a:lnTo>
                      <a:lnTo>
                        <a:pt x="133" y="104"/>
                      </a:lnTo>
                      <a:lnTo>
                        <a:pt x="127" y="108"/>
                      </a:lnTo>
                      <a:lnTo>
                        <a:pt x="121" y="110"/>
                      </a:lnTo>
                      <a:lnTo>
                        <a:pt x="116" y="112"/>
                      </a:lnTo>
                      <a:lnTo>
                        <a:pt x="110" y="114"/>
                      </a:lnTo>
                      <a:lnTo>
                        <a:pt x="104" y="116"/>
                      </a:lnTo>
                      <a:lnTo>
                        <a:pt x="99" y="117"/>
                      </a:lnTo>
                      <a:lnTo>
                        <a:pt x="93" y="121"/>
                      </a:lnTo>
                      <a:lnTo>
                        <a:pt x="87" y="123"/>
                      </a:lnTo>
                      <a:lnTo>
                        <a:pt x="81" y="125"/>
                      </a:lnTo>
                      <a:lnTo>
                        <a:pt x="78" y="127"/>
                      </a:lnTo>
                      <a:lnTo>
                        <a:pt x="74" y="129"/>
                      </a:lnTo>
                      <a:lnTo>
                        <a:pt x="68" y="129"/>
                      </a:lnTo>
                      <a:lnTo>
                        <a:pt x="64" y="131"/>
                      </a:lnTo>
                      <a:lnTo>
                        <a:pt x="61" y="133"/>
                      </a:lnTo>
                      <a:lnTo>
                        <a:pt x="55" y="135"/>
                      </a:lnTo>
                      <a:lnTo>
                        <a:pt x="51" y="137"/>
                      </a:lnTo>
                      <a:lnTo>
                        <a:pt x="47" y="138"/>
                      </a:lnTo>
                      <a:lnTo>
                        <a:pt x="43" y="138"/>
                      </a:lnTo>
                      <a:lnTo>
                        <a:pt x="38" y="140"/>
                      </a:lnTo>
                      <a:lnTo>
                        <a:pt x="34" y="142"/>
                      </a:lnTo>
                      <a:lnTo>
                        <a:pt x="32" y="144"/>
                      </a:lnTo>
                      <a:lnTo>
                        <a:pt x="28" y="144"/>
                      </a:lnTo>
                      <a:lnTo>
                        <a:pt x="24" y="146"/>
                      </a:lnTo>
                      <a:lnTo>
                        <a:pt x="21" y="148"/>
                      </a:lnTo>
                      <a:lnTo>
                        <a:pt x="19" y="150"/>
                      </a:lnTo>
                      <a:lnTo>
                        <a:pt x="15" y="152"/>
                      </a:lnTo>
                      <a:lnTo>
                        <a:pt x="11" y="154"/>
                      </a:lnTo>
                      <a:lnTo>
                        <a:pt x="9" y="154"/>
                      </a:lnTo>
                      <a:lnTo>
                        <a:pt x="7" y="156"/>
                      </a:lnTo>
                      <a:lnTo>
                        <a:pt x="4" y="159"/>
                      </a:lnTo>
                      <a:lnTo>
                        <a:pt x="2" y="163"/>
                      </a:lnTo>
                      <a:lnTo>
                        <a:pt x="0" y="165"/>
                      </a:lnTo>
                      <a:lnTo>
                        <a:pt x="0" y="169"/>
                      </a:lnTo>
                      <a:lnTo>
                        <a:pt x="0" y="171"/>
                      </a:lnTo>
                      <a:lnTo>
                        <a:pt x="4" y="173"/>
                      </a:lnTo>
                      <a:lnTo>
                        <a:pt x="5" y="175"/>
                      </a:lnTo>
                      <a:lnTo>
                        <a:pt x="7" y="175"/>
                      </a:lnTo>
                      <a:lnTo>
                        <a:pt x="9" y="175"/>
                      </a:lnTo>
                      <a:lnTo>
                        <a:pt x="13" y="176"/>
                      </a:lnTo>
                      <a:lnTo>
                        <a:pt x="17" y="176"/>
                      </a:lnTo>
                      <a:lnTo>
                        <a:pt x="21" y="176"/>
                      </a:lnTo>
                      <a:lnTo>
                        <a:pt x="24" y="175"/>
                      </a:lnTo>
                      <a:lnTo>
                        <a:pt x="30" y="175"/>
                      </a:lnTo>
                      <a:lnTo>
                        <a:pt x="32" y="175"/>
                      </a:lnTo>
                      <a:lnTo>
                        <a:pt x="34" y="175"/>
                      </a:lnTo>
                      <a:lnTo>
                        <a:pt x="38" y="173"/>
                      </a:lnTo>
                      <a:lnTo>
                        <a:pt x="40" y="173"/>
                      </a:lnTo>
                      <a:lnTo>
                        <a:pt x="43" y="173"/>
                      </a:lnTo>
                      <a:lnTo>
                        <a:pt x="45" y="173"/>
                      </a:lnTo>
                      <a:lnTo>
                        <a:pt x="49" y="171"/>
                      </a:lnTo>
                      <a:lnTo>
                        <a:pt x="51" y="171"/>
                      </a:lnTo>
                      <a:lnTo>
                        <a:pt x="55" y="171"/>
                      </a:lnTo>
                      <a:lnTo>
                        <a:pt x="59" y="171"/>
                      </a:lnTo>
                      <a:lnTo>
                        <a:pt x="61" y="169"/>
                      </a:lnTo>
                      <a:lnTo>
                        <a:pt x="64" y="169"/>
                      </a:lnTo>
                      <a:lnTo>
                        <a:pt x="68" y="167"/>
                      </a:lnTo>
                      <a:lnTo>
                        <a:pt x="72" y="167"/>
                      </a:lnTo>
                      <a:lnTo>
                        <a:pt x="74" y="165"/>
                      </a:lnTo>
                      <a:lnTo>
                        <a:pt x="78" y="165"/>
                      </a:lnTo>
                      <a:lnTo>
                        <a:pt x="81" y="163"/>
                      </a:lnTo>
                      <a:lnTo>
                        <a:pt x="85" y="163"/>
                      </a:lnTo>
                      <a:lnTo>
                        <a:pt x="89" y="161"/>
                      </a:lnTo>
                      <a:lnTo>
                        <a:pt x="93" y="161"/>
                      </a:lnTo>
                      <a:lnTo>
                        <a:pt x="95" y="159"/>
                      </a:lnTo>
                      <a:lnTo>
                        <a:pt x="99" y="159"/>
                      </a:lnTo>
                      <a:lnTo>
                        <a:pt x="102" y="157"/>
                      </a:lnTo>
                      <a:lnTo>
                        <a:pt x="106" y="157"/>
                      </a:lnTo>
                      <a:lnTo>
                        <a:pt x="110" y="156"/>
                      </a:lnTo>
                      <a:lnTo>
                        <a:pt x="114" y="154"/>
                      </a:lnTo>
                      <a:lnTo>
                        <a:pt x="118" y="154"/>
                      </a:lnTo>
                      <a:lnTo>
                        <a:pt x="121" y="152"/>
                      </a:lnTo>
                      <a:lnTo>
                        <a:pt x="125" y="150"/>
                      </a:lnTo>
                      <a:lnTo>
                        <a:pt x="129" y="150"/>
                      </a:lnTo>
                      <a:lnTo>
                        <a:pt x="133" y="148"/>
                      </a:lnTo>
                      <a:lnTo>
                        <a:pt x="137" y="148"/>
                      </a:lnTo>
                      <a:lnTo>
                        <a:pt x="140" y="146"/>
                      </a:lnTo>
                      <a:lnTo>
                        <a:pt x="144" y="144"/>
                      </a:lnTo>
                      <a:lnTo>
                        <a:pt x="148" y="142"/>
                      </a:lnTo>
                      <a:lnTo>
                        <a:pt x="152" y="142"/>
                      </a:lnTo>
                      <a:lnTo>
                        <a:pt x="156" y="140"/>
                      </a:lnTo>
                      <a:lnTo>
                        <a:pt x="159" y="138"/>
                      </a:lnTo>
                      <a:lnTo>
                        <a:pt x="163" y="137"/>
                      </a:lnTo>
                      <a:lnTo>
                        <a:pt x="167" y="137"/>
                      </a:lnTo>
                      <a:lnTo>
                        <a:pt x="171" y="135"/>
                      </a:lnTo>
                      <a:lnTo>
                        <a:pt x="175" y="133"/>
                      </a:lnTo>
                      <a:lnTo>
                        <a:pt x="178" y="133"/>
                      </a:lnTo>
                      <a:lnTo>
                        <a:pt x="182" y="131"/>
                      </a:lnTo>
                      <a:lnTo>
                        <a:pt x="184" y="129"/>
                      </a:lnTo>
                      <a:lnTo>
                        <a:pt x="188" y="127"/>
                      </a:lnTo>
                      <a:lnTo>
                        <a:pt x="192" y="127"/>
                      </a:lnTo>
                      <a:lnTo>
                        <a:pt x="195" y="125"/>
                      </a:lnTo>
                      <a:lnTo>
                        <a:pt x="199" y="123"/>
                      </a:lnTo>
                      <a:lnTo>
                        <a:pt x="203" y="121"/>
                      </a:lnTo>
                      <a:lnTo>
                        <a:pt x="205" y="119"/>
                      </a:lnTo>
                      <a:lnTo>
                        <a:pt x="209" y="119"/>
                      </a:lnTo>
                      <a:lnTo>
                        <a:pt x="213" y="117"/>
                      </a:lnTo>
                      <a:lnTo>
                        <a:pt x="216" y="116"/>
                      </a:lnTo>
                      <a:lnTo>
                        <a:pt x="220" y="114"/>
                      </a:lnTo>
                      <a:lnTo>
                        <a:pt x="224" y="112"/>
                      </a:lnTo>
                      <a:lnTo>
                        <a:pt x="228" y="110"/>
                      </a:lnTo>
                      <a:lnTo>
                        <a:pt x="232" y="108"/>
                      </a:lnTo>
                      <a:lnTo>
                        <a:pt x="235" y="108"/>
                      </a:lnTo>
                      <a:lnTo>
                        <a:pt x="239" y="106"/>
                      </a:lnTo>
                      <a:lnTo>
                        <a:pt x="241" y="104"/>
                      </a:lnTo>
                      <a:lnTo>
                        <a:pt x="245" y="102"/>
                      </a:lnTo>
                      <a:lnTo>
                        <a:pt x="249" y="100"/>
                      </a:lnTo>
                      <a:lnTo>
                        <a:pt x="253" y="98"/>
                      </a:lnTo>
                      <a:lnTo>
                        <a:pt x="256" y="97"/>
                      </a:lnTo>
                      <a:lnTo>
                        <a:pt x="260" y="95"/>
                      </a:lnTo>
                      <a:lnTo>
                        <a:pt x="264" y="93"/>
                      </a:lnTo>
                      <a:lnTo>
                        <a:pt x="268" y="93"/>
                      </a:lnTo>
                      <a:lnTo>
                        <a:pt x="272" y="91"/>
                      </a:lnTo>
                      <a:lnTo>
                        <a:pt x="273" y="89"/>
                      </a:lnTo>
                      <a:lnTo>
                        <a:pt x="277" y="87"/>
                      </a:lnTo>
                      <a:lnTo>
                        <a:pt x="281" y="85"/>
                      </a:lnTo>
                      <a:lnTo>
                        <a:pt x="285" y="83"/>
                      </a:lnTo>
                      <a:lnTo>
                        <a:pt x="289" y="81"/>
                      </a:lnTo>
                      <a:lnTo>
                        <a:pt x="291" y="79"/>
                      </a:lnTo>
                      <a:lnTo>
                        <a:pt x="294" y="78"/>
                      </a:lnTo>
                      <a:lnTo>
                        <a:pt x="298" y="78"/>
                      </a:lnTo>
                      <a:lnTo>
                        <a:pt x="300" y="76"/>
                      </a:lnTo>
                      <a:lnTo>
                        <a:pt x="304" y="74"/>
                      </a:lnTo>
                      <a:lnTo>
                        <a:pt x="308" y="74"/>
                      </a:lnTo>
                      <a:lnTo>
                        <a:pt x="310" y="72"/>
                      </a:lnTo>
                      <a:lnTo>
                        <a:pt x="313" y="70"/>
                      </a:lnTo>
                      <a:lnTo>
                        <a:pt x="315" y="68"/>
                      </a:lnTo>
                      <a:lnTo>
                        <a:pt x="319" y="66"/>
                      </a:lnTo>
                      <a:lnTo>
                        <a:pt x="321" y="64"/>
                      </a:lnTo>
                      <a:lnTo>
                        <a:pt x="325" y="62"/>
                      </a:lnTo>
                      <a:lnTo>
                        <a:pt x="327" y="62"/>
                      </a:lnTo>
                      <a:lnTo>
                        <a:pt x="330" y="60"/>
                      </a:lnTo>
                      <a:lnTo>
                        <a:pt x="334" y="59"/>
                      </a:lnTo>
                      <a:lnTo>
                        <a:pt x="340" y="55"/>
                      </a:lnTo>
                      <a:lnTo>
                        <a:pt x="344" y="53"/>
                      </a:lnTo>
                      <a:lnTo>
                        <a:pt x="348" y="51"/>
                      </a:lnTo>
                      <a:lnTo>
                        <a:pt x="351" y="49"/>
                      </a:lnTo>
                      <a:lnTo>
                        <a:pt x="353" y="47"/>
                      </a:lnTo>
                      <a:lnTo>
                        <a:pt x="357" y="47"/>
                      </a:lnTo>
                      <a:lnTo>
                        <a:pt x="359" y="45"/>
                      </a:lnTo>
                      <a:lnTo>
                        <a:pt x="363" y="43"/>
                      </a:lnTo>
                      <a:lnTo>
                        <a:pt x="365" y="43"/>
                      </a:lnTo>
                      <a:lnTo>
                        <a:pt x="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9" name="Freeform 32"/>
                <p:cNvSpPr>
                  <a:spLocks/>
                </p:cNvSpPr>
                <p:nvPr/>
              </p:nvSpPr>
              <p:spPr bwMode="auto">
                <a:xfrm>
                  <a:off x="1574" y="2820"/>
                  <a:ext cx="198" cy="186"/>
                </a:xfrm>
                <a:custGeom>
                  <a:avLst/>
                  <a:gdLst>
                    <a:gd name="T0" fmla="*/ 1 w 395"/>
                    <a:gd name="T1" fmla="*/ 1 h 371"/>
                    <a:gd name="T2" fmla="*/ 1 w 395"/>
                    <a:gd name="T3" fmla="*/ 1 h 371"/>
                    <a:gd name="T4" fmla="*/ 1 w 395"/>
                    <a:gd name="T5" fmla="*/ 1 h 371"/>
                    <a:gd name="T6" fmla="*/ 1 w 395"/>
                    <a:gd name="T7" fmla="*/ 1 h 371"/>
                    <a:gd name="T8" fmla="*/ 1 w 395"/>
                    <a:gd name="T9" fmla="*/ 0 h 371"/>
                    <a:gd name="T10" fmla="*/ 1 w 395"/>
                    <a:gd name="T11" fmla="*/ 1 h 371"/>
                    <a:gd name="T12" fmla="*/ 1 w 395"/>
                    <a:gd name="T13" fmla="*/ 1 h 371"/>
                    <a:gd name="T14" fmla="*/ 2 w 395"/>
                    <a:gd name="T15" fmla="*/ 1 h 371"/>
                    <a:gd name="T16" fmla="*/ 2 w 395"/>
                    <a:gd name="T17" fmla="*/ 1 h 371"/>
                    <a:gd name="T18" fmla="*/ 2 w 395"/>
                    <a:gd name="T19" fmla="*/ 1 h 371"/>
                    <a:gd name="T20" fmla="*/ 2 w 395"/>
                    <a:gd name="T21" fmla="*/ 1 h 371"/>
                    <a:gd name="T22" fmla="*/ 2 w 395"/>
                    <a:gd name="T23" fmla="*/ 1 h 371"/>
                    <a:gd name="T24" fmla="*/ 2 w 395"/>
                    <a:gd name="T25" fmla="*/ 1 h 371"/>
                    <a:gd name="T26" fmla="*/ 3 w 395"/>
                    <a:gd name="T27" fmla="*/ 1 h 371"/>
                    <a:gd name="T28" fmla="*/ 3 w 395"/>
                    <a:gd name="T29" fmla="*/ 1 h 371"/>
                    <a:gd name="T30" fmla="*/ 3 w 395"/>
                    <a:gd name="T31" fmla="*/ 1 h 371"/>
                    <a:gd name="T32" fmla="*/ 3 w 395"/>
                    <a:gd name="T33" fmla="*/ 1 h 371"/>
                    <a:gd name="T34" fmla="*/ 3 w 395"/>
                    <a:gd name="T35" fmla="*/ 2 h 371"/>
                    <a:gd name="T36" fmla="*/ 3 w 395"/>
                    <a:gd name="T37" fmla="*/ 2 h 371"/>
                    <a:gd name="T38" fmla="*/ 3 w 395"/>
                    <a:gd name="T39" fmla="*/ 2 h 371"/>
                    <a:gd name="T40" fmla="*/ 3 w 395"/>
                    <a:gd name="T41" fmla="*/ 2 h 371"/>
                    <a:gd name="T42" fmla="*/ 3 w 395"/>
                    <a:gd name="T43" fmla="*/ 2 h 371"/>
                    <a:gd name="T44" fmla="*/ 3 w 395"/>
                    <a:gd name="T45" fmla="*/ 3 h 371"/>
                    <a:gd name="T46" fmla="*/ 4 w 395"/>
                    <a:gd name="T47" fmla="*/ 3 h 371"/>
                    <a:gd name="T48" fmla="*/ 4 w 395"/>
                    <a:gd name="T49" fmla="*/ 3 h 371"/>
                    <a:gd name="T50" fmla="*/ 4 w 395"/>
                    <a:gd name="T51" fmla="*/ 3 h 371"/>
                    <a:gd name="T52" fmla="*/ 4 w 395"/>
                    <a:gd name="T53" fmla="*/ 3 h 371"/>
                    <a:gd name="T54" fmla="*/ 4 w 395"/>
                    <a:gd name="T55" fmla="*/ 3 h 371"/>
                    <a:gd name="T56" fmla="*/ 4 w 395"/>
                    <a:gd name="T57" fmla="*/ 3 h 371"/>
                    <a:gd name="T58" fmla="*/ 3 w 395"/>
                    <a:gd name="T59" fmla="*/ 3 h 371"/>
                    <a:gd name="T60" fmla="*/ 3 w 395"/>
                    <a:gd name="T61" fmla="*/ 3 h 371"/>
                    <a:gd name="T62" fmla="*/ 3 w 395"/>
                    <a:gd name="T63" fmla="*/ 3 h 371"/>
                    <a:gd name="T64" fmla="*/ 3 w 395"/>
                    <a:gd name="T65" fmla="*/ 3 h 371"/>
                    <a:gd name="T66" fmla="*/ 3 w 395"/>
                    <a:gd name="T67" fmla="*/ 3 h 371"/>
                    <a:gd name="T68" fmla="*/ 3 w 395"/>
                    <a:gd name="T69" fmla="*/ 3 h 371"/>
                    <a:gd name="T70" fmla="*/ 3 w 395"/>
                    <a:gd name="T71" fmla="*/ 3 h 371"/>
                    <a:gd name="T72" fmla="*/ 3 w 395"/>
                    <a:gd name="T73" fmla="*/ 2 h 371"/>
                    <a:gd name="T74" fmla="*/ 3 w 395"/>
                    <a:gd name="T75" fmla="*/ 2 h 371"/>
                    <a:gd name="T76" fmla="*/ 3 w 395"/>
                    <a:gd name="T77" fmla="*/ 2 h 371"/>
                    <a:gd name="T78" fmla="*/ 3 w 395"/>
                    <a:gd name="T79" fmla="*/ 2 h 371"/>
                    <a:gd name="T80" fmla="*/ 3 w 395"/>
                    <a:gd name="T81" fmla="*/ 2 h 371"/>
                    <a:gd name="T82" fmla="*/ 3 w 395"/>
                    <a:gd name="T83" fmla="*/ 2 h 371"/>
                    <a:gd name="T84" fmla="*/ 2 w 395"/>
                    <a:gd name="T85" fmla="*/ 1 h 371"/>
                    <a:gd name="T86" fmla="*/ 2 w 395"/>
                    <a:gd name="T87" fmla="*/ 1 h 371"/>
                    <a:gd name="T88" fmla="*/ 2 w 395"/>
                    <a:gd name="T89" fmla="*/ 1 h 371"/>
                    <a:gd name="T90" fmla="*/ 2 w 395"/>
                    <a:gd name="T91" fmla="*/ 1 h 371"/>
                    <a:gd name="T92" fmla="*/ 2 w 395"/>
                    <a:gd name="T93" fmla="*/ 1 h 371"/>
                    <a:gd name="T94" fmla="*/ 2 w 395"/>
                    <a:gd name="T95" fmla="*/ 1 h 371"/>
                    <a:gd name="T96" fmla="*/ 1 w 395"/>
                    <a:gd name="T97" fmla="*/ 1 h 371"/>
                    <a:gd name="T98" fmla="*/ 1 w 395"/>
                    <a:gd name="T99" fmla="*/ 1 h 371"/>
                    <a:gd name="T100" fmla="*/ 1 w 395"/>
                    <a:gd name="T101" fmla="*/ 1 h 371"/>
                    <a:gd name="T102" fmla="*/ 1 w 395"/>
                    <a:gd name="T103" fmla="*/ 1 h 371"/>
                    <a:gd name="T104" fmla="*/ 1 w 395"/>
                    <a:gd name="T105" fmla="*/ 1 h 371"/>
                    <a:gd name="T106" fmla="*/ 1 w 395"/>
                    <a:gd name="T107" fmla="*/ 1 h 371"/>
                    <a:gd name="T108" fmla="*/ 1 w 395"/>
                    <a:gd name="T109" fmla="*/ 1 h 371"/>
                    <a:gd name="T110" fmla="*/ 1 w 395"/>
                    <a:gd name="T111" fmla="*/ 1 h 371"/>
                    <a:gd name="T112" fmla="*/ 1 w 395"/>
                    <a:gd name="T113" fmla="*/ 1 h 37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95"/>
                    <a:gd name="T172" fmla="*/ 0 h 371"/>
                    <a:gd name="T173" fmla="*/ 395 w 395"/>
                    <a:gd name="T174" fmla="*/ 371 h 37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95" h="371">
                      <a:moveTo>
                        <a:pt x="0" y="27"/>
                      </a:moveTo>
                      <a:lnTo>
                        <a:pt x="0" y="25"/>
                      </a:lnTo>
                      <a:lnTo>
                        <a:pt x="2" y="25"/>
                      </a:lnTo>
                      <a:lnTo>
                        <a:pt x="4" y="23"/>
                      </a:lnTo>
                      <a:lnTo>
                        <a:pt x="7" y="21"/>
                      </a:lnTo>
                      <a:lnTo>
                        <a:pt x="11" y="19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23" y="14"/>
                      </a:lnTo>
                      <a:lnTo>
                        <a:pt x="26" y="12"/>
                      </a:lnTo>
                      <a:lnTo>
                        <a:pt x="30" y="12"/>
                      </a:lnTo>
                      <a:lnTo>
                        <a:pt x="34" y="10"/>
                      </a:lnTo>
                      <a:lnTo>
                        <a:pt x="38" y="8"/>
                      </a:lnTo>
                      <a:lnTo>
                        <a:pt x="42" y="8"/>
                      </a:lnTo>
                      <a:lnTo>
                        <a:pt x="47" y="6"/>
                      </a:lnTo>
                      <a:lnTo>
                        <a:pt x="51" y="4"/>
                      </a:lnTo>
                      <a:lnTo>
                        <a:pt x="57" y="4"/>
                      </a:lnTo>
                      <a:lnTo>
                        <a:pt x="59" y="4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8" y="2"/>
                      </a:lnTo>
                      <a:lnTo>
                        <a:pt x="70" y="2"/>
                      </a:lnTo>
                      <a:lnTo>
                        <a:pt x="72" y="2"/>
                      </a:lnTo>
                      <a:lnTo>
                        <a:pt x="76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2"/>
                      </a:lnTo>
                      <a:lnTo>
                        <a:pt x="95" y="2"/>
                      </a:lnTo>
                      <a:lnTo>
                        <a:pt x="99" y="2"/>
                      </a:lnTo>
                      <a:lnTo>
                        <a:pt x="102" y="2"/>
                      </a:lnTo>
                      <a:lnTo>
                        <a:pt x="106" y="2"/>
                      </a:lnTo>
                      <a:lnTo>
                        <a:pt x="110" y="2"/>
                      </a:lnTo>
                      <a:lnTo>
                        <a:pt x="114" y="2"/>
                      </a:lnTo>
                      <a:lnTo>
                        <a:pt x="118" y="2"/>
                      </a:lnTo>
                      <a:lnTo>
                        <a:pt x="121" y="4"/>
                      </a:lnTo>
                      <a:lnTo>
                        <a:pt x="125" y="4"/>
                      </a:lnTo>
                      <a:lnTo>
                        <a:pt x="129" y="4"/>
                      </a:lnTo>
                      <a:lnTo>
                        <a:pt x="135" y="6"/>
                      </a:lnTo>
                      <a:lnTo>
                        <a:pt x="139" y="6"/>
                      </a:lnTo>
                      <a:lnTo>
                        <a:pt x="144" y="6"/>
                      </a:lnTo>
                      <a:lnTo>
                        <a:pt x="148" y="8"/>
                      </a:lnTo>
                      <a:lnTo>
                        <a:pt x="152" y="8"/>
                      </a:lnTo>
                      <a:lnTo>
                        <a:pt x="158" y="10"/>
                      </a:lnTo>
                      <a:lnTo>
                        <a:pt x="161" y="12"/>
                      </a:lnTo>
                      <a:lnTo>
                        <a:pt x="165" y="12"/>
                      </a:lnTo>
                      <a:lnTo>
                        <a:pt x="169" y="14"/>
                      </a:lnTo>
                      <a:lnTo>
                        <a:pt x="173" y="16"/>
                      </a:lnTo>
                      <a:lnTo>
                        <a:pt x="177" y="17"/>
                      </a:lnTo>
                      <a:lnTo>
                        <a:pt x="180" y="17"/>
                      </a:lnTo>
                      <a:lnTo>
                        <a:pt x="184" y="19"/>
                      </a:lnTo>
                      <a:lnTo>
                        <a:pt x="190" y="21"/>
                      </a:lnTo>
                      <a:lnTo>
                        <a:pt x="194" y="23"/>
                      </a:lnTo>
                      <a:lnTo>
                        <a:pt x="198" y="25"/>
                      </a:lnTo>
                      <a:lnTo>
                        <a:pt x="201" y="27"/>
                      </a:lnTo>
                      <a:lnTo>
                        <a:pt x="205" y="31"/>
                      </a:lnTo>
                      <a:lnTo>
                        <a:pt x="209" y="33"/>
                      </a:lnTo>
                      <a:lnTo>
                        <a:pt x="213" y="35"/>
                      </a:lnTo>
                      <a:lnTo>
                        <a:pt x="218" y="37"/>
                      </a:lnTo>
                      <a:lnTo>
                        <a:pt x="222" y="40"/>
                      </a:lnTo>
                      <a:lnTo>
                        <a:pt x="226" y="42"/>
                      </a:lnTo>
                      <a:lnTo>
                        <a:pt x="230" y="46"/>
                      </a:lnTo>
                      <a:lnTo>
                        <a:pt x="236" y="48"/>
                      </a:lnTo>
                      <a:lnTo>
                        <a:pt x="239" y="52"/>
                      </a:lnTo>
                      <a:lnTo>
                        <a:pt x="243" y="54"/>
                      </a:lnTo>
                      <a:lnTo>
                        <a:pt x="249" y="59"/>
                      </a:lnTo>
                      <a:lnTo>
                        <a:pt x="253" y="61"/>
                      </a:lnTo>
                      <a:lnTo>
                        <a:pt x="258" y="67"/>
                      </a:lnTo>
                      <a:lnTo>
                        <a:pt x="262" y="69"/>
                      </a:lnTo>
                      <a:lnTo>
                        <a:pt x="266" y="73"/>
                      </a:lnTo>
                      <a:lnTo>
                        <a:pt x="268" y="75"/>
                      </a:lnTo>
                      <a:lnTo>
                        <a:pt x="272" y="78"/>
                      </a:lnTo>
                      <a:lnTo>
                        <a:pt x="275" y="80"/>
                      </a:lnTo>
                      <a:lnTo>
                        <a:pt x="279" y="84"/>
                      </a:lnTo>
                      <a:lnTo>
                        <a:pt x="283" y="88"/>
                      </a:lnTo>
                      <a:lnTo>
                        <a:pt x="287" y="92"/>
                      </a:lnTo>
                      <a:lnTo>
                        <a:pt x="291" y="95"/>
                      </a:lnTo>
                      <a:lnTo>
                        <a:pt x="294" y="99"/>
                      </a:lnTo>
                      <a:lnTo>
                        <a:pt x="296" y="103"/>
                      </a:lnTo>
                      <a:lnTo>
                        <a:pt x="300" y="107"/>
                      </a:lnTo>
                      <a:lnTo>
                        <a:pt x="304" y="111"/>
                      </a:lnTo>
                      <a:lnTo>
                        <a:pt x="306" y="115"/>
                      </a:lnTo>
                      <a:lnTo>
                        <a:pt x="310" y="118"/>
                      </a:lnTo>
                      <a:lnTo>
                        <a:pt x="313" y="122"/>
                      </a:lnTo>
                      <a:lnTo>
                        <a:pt x="315" y="126"/>
                      </a:lnTo>
                      <a:lnTo>
                        <a:pt x="319" y="132"/>
                      </a:lnTo>
                      <a:lnTo>
                        <a:pt x="321" y="135"/>
                      </a:lnTo>
                      <a:lnTo>
                        <a:pt x="325" y="139"/>
                      </a:lnTo>
                      <a:lnTo>
                        <a:pt x="327" y="143"/>
                      </a:lnTo>
                      <a:lnTo>
                        <a:pt x="331" y="149"/>
                      </a:lnTo>
                      <a:lnTo>
                        <a:pt x="332" y="153"/>
                      </a:lnTo>
                      <a:lnTo>
                        <a:pt x="336" y="158"/>
                      </a:lnTo>
                      <a:lnTo>
                        <a:pt x="338" y="162"/>
                      </a:lnTo>
                      <a:lnTo>
                        <a:pt x="340" y="166"/>
                      </a:lnTo>
                      <a:lnTo>
                        <a:pt x="344" y="170"/>
                      </a:lnTo>
                      <a:lnTo>
                        <a:pt x="346" y="175"/>
                      </a:lnTo>
                      <a:lnTo>
                        <a:pt x="350" y="179"/>
                      </a:lnTo>
                      <a:lnTo>
                        <a:pt x="351" y="185"/>
                      </a:lnTo>
                      <a:lnTo>
                        <a:pt x="353" y="189"/>
                      </a:lnTo>
                      <a:lnTo>
                        <a:pt x="357" y="194"/>
                      </a:lnTo>
                      <a:lnTo>
                        <a:pt x="359" y="198"/>
                      </a:lnTo>
                      <a:lnTo>
                        <a:pt x="361" y="202"/>
                      </a:lnTo>
                      <a:lnTo>
                        <a:pt x="363" y="208"/>
                      </a:lnTo>
                      <a:lnTo>
                        <a:pt x="365" y="212"/>
                      </a:lnTo>
                      <a:lnTo>
                        <a:pt x="367" y="217"/>
                      </a:lnTo>
                      <a:lnTo>
                        <a:pt x="369" y="221"/>
                      </a:lnTo>
                      <a:lnTo>
                        <a:pt x="370" y="225"/>
                      </a:lnTo>
                      <a:lnTo>
                        <a:pt x="372" y="231"/>
                      </a:lnTo>
                      <a:lnTo>
                        <a:pt x="372" y="234"/>
                      </a:lnTo>
                      <a:lnTo>
                        <a:pt x="374" y="240"/>
                      </a:lnTo>
                      <a:lnTo>
                        <a:pt x="376" y="244"/>
                      </a:lnTo>
                      <a:lnTo>
                        <a:pt x="378" y="248"/>
                      </a:lnTo>
                      <a:lnTo>
                        <a:pt x="380" y="253"/>
                      </a:lnTo>
                      <a:lnTo>
                        <a:pt x="382" y="257"/>
                      </a:lnTo>
                      <a:lnTo>
                        <a:pt x="382" y="261"/>
                      </a:lnTo>
                      <a:lnTo>
                        <a:pt x="384" y="267"/>
                      </a:lnTo>
                      <a:lnTo>
                        <a:pt x="386" y="270"/>
                      </a:lnTo>
                      <a:lnTo>
                        <a:pt x="386" y="274"/>
                      </a:lnTo>
                      <a:lnTo>
                        <a:pt x="388" y="278"/>
                      </a:lnTo>
                      <a:lnTo>
                        <a:pt x="388" y="284"/>
                      </a:lnTo>
                      <a:lnTo>
                        <a:pt x="389" y="288"/>
                      </a:lnTo>
                      <a:lnTo>
                        <a:pt x="389" y="291"/>
                      </a:lnTo>
                      <a:lnTo>
                        <a:pt x="391" y="295"/>
                      </a:lnTo>
                      <a:lnTo>
                        <a:pt x="391" y="299"/>
                      </a:lnTo>
                      <a:lnTo>
                        <a:pt x="393" y="303"/>
                      </a:lnTo>
                      <a:lnTo>
                        <a:pt x="393" y="307"/>
                      </a:lnTo>
                      <a:lnTo>
                        <a:pt x="393" y="310"/>
                      </a:lnTo>
                      <a:lnTo>
                        <a:pt x="395" y="314"/>
                      </a:lnTo>
                      <a:lnTo>
                        <a:pt x="395" y="318"/>
                      </a:lnTo>
                      <a:lnTo>
                        <a:pt x="395" y="320"/>
                      </a:lnTo>
                      <a:lnTo>
                        <a:pt x="395" y="324"/>
                      </a:lnTo>
                      <a:lnTo>
                        <a:pt x="395" y="328"/>
                      </a:lnTo>
                      <a:lnTo>
                        <a:pt x="395" y="331"/>
                      </a:lnTo>
                      <a:lnTo>
                        <a:pt x="395" y="335"/>
                      </a:lnTo>
                      <a:lnTo>
                        <a:pt x="395" y="341"/>
                      </a:lnTo>
                      <a:lnTo>
                        <a:pt x="395" y="345"/>
                      </a:lnTo>
                      <a:lnTo>
                        <a:pt x="395" y="348"/>
                      </a:lnTo>
                      <a:lnTo>
                        <a:pt x="395" y="350"/>
                      </a:lnTo>
                      <a:lnTo>
                        <a:pt x="395" y="354"/>
                      </a:lnTo>
                      <a:lnTo>
                        <a:pt x="395" y="358"/>
                      </a:lnTo>
                      <a:lnTo>
                        <a:pt x="393" y="362"/>
                      </a:lnTo>
                      <a:lnTo>
                        <a:pt x="393" y="366"/>
                      </a:lnTo>
                      <a:lnTo>
                        <a:pt x="391" y="369"/>
                      </a:lnTo>
                      <a:lnTo>
                        <a:pt x="389" y="371"/>
                      </a:lnTo>
                      <a:lnTo>
                        <a:pt x="386" y="371"/>
                      </a:lnTo>
                      <a:lnTo>
                        <a:pt x="382" y="369"/>
                      </a:lnTo>
                      <a:lnTo>
                        <a:pt x="380" y="366"/>
                      </a:lnTo>
                      <a:lnTo>
                        <a:pt x="378" y="362"/>
                      </a:lnTo>
                      <a:lnTo>
                        <a:pt x="376" y="360"/>
                      </a:lnTo>
                      <a:lnTo>
                        <a:pt x="376" y="358"/>
                      </a:lnTo>
                      <a:lnTo>
                        <a:pt x="374" y="354"/>
                      </a:lnTo>
                      <a:lnTo>
                        <a:pt x="374" y="352"/>
                      </a:lnTo>
                      <a:lnTo>
                        <a:pt x="374" y="348"/>
                      </a:lnTo>
                      <a:lnTo>
                        <a:pt x="372" y="345"/>
                      </a:lnTo>
                      <a:lnTo>
                        <a:pt x="370" y="341"/>
                      </a:lnTo>
                      <a:lnTo>
                        <a:pt x="370" y="337"/>
                      </a:lnTo>
                      <a:lnTo>
                        <a:pt x="369" y="331"/>
                      </a:lnTo>
                      <a:lnTo>
                        <a:pt x="367" y="328"/>
                      </a:lnTo>
                      <a:lnTo>
                        <a:pt x="367" y="324"/>
                      </a:lnTo>
                      <a:lnTo>
                        <a:pt x="365" y="318"/>
                      </a:lnTo>
                      <a:lnTo>
                        <a:pt x="363" y="316"/>
                      </a:lnTo>
                      <a:lnTo>
                        <a:pt x="363" y="312"/>
                      </a:lnTo>
                      <a:lnTo>
                        <a:pt x="361" y="310"/>
                      </a:lnTo>
                      <a:lnTo>
                        <a:pt x="361" y="309"/>
                      </a:lnTo>
                      <a:lnTo>
                        <a:pt x="359" y="305"/>
                      </a:lnTo>
                      <a:lnTo>
                        <a:pt x="359" y="303"/>
                      </a:lnTo>
                      <a:lnTo>
                        <a:pt x="357" y="299"/>
                      </a:lnTo>
                      <a:lnTo>
                        <a:pt x="357" y="297"/>
                      </a:lnTo>
                      <a:lnTo>
                        <a:pt x="355" y="293"/>
                      </a:lnTo>
                      <a:lnTo>
                        <a:pt x="353" y="291"/>
                      </a:lnTo>
                      <a:lnTo>
                        <a:pt x="353" y="288"/>
                      </a:lnTo>
                      <a:lnTo>
                        <a:pt x="351" y="286"/>
                      </a:lnTo>
                      <a:lnTo>
                        <a:pt x="351" y="282"/>
                      </a:lnTo>
                      <a:lnTo>
                        <a:pt x="350" y="280"/>
                      </a:lnTo>
                      <a:lnTo>
                        <a:pt x="350" y="276"/>
                      </a:lnTo>
                      <a:lnTo>
                        <a:pt x="348" y="274"/>
                      </a:lnTo>
                      <a:lnTo>
                        <a:pt x="348" y="270"/>
                      </a:lnTo>
                      <a:lnTo>
                        <a:pt x="346" y="267"/>
                      </a:lnTo>
                      <a:lnTo>
                        <a:pt x="344" y="265"/>
                      </a:lnTo>
                      <a:lnTo>
                        <a:pt x="342" y="261"/>
                      </a:lnTo>
                      <a:lnTo>
                        <a:pt x="342" y="259"/>
                      </a:lnTo>
                      <a:lnTo>
                        <a:pt x="340" y="255"/>
                      </a:lnTo>
                      <a:lnTo>
                        <a:pt x="338" y="253"/>
                      </a:lnTo>
                      <a:lnTo>
                        <a:pt x="338" y="250"/>
                      </a:lnTo>
                      <a:lnTo>
                        <a:pt x="336" y="246"/>
                      </a:lnTo>
                      <a:lnTo>
                        <a:pt x="334" y="244"/>
                      </a:lnTo>
                      <a:lnTo>
                        <a:pt x="332" y="240"/>
                      </a:lnTo>
                      <a:lnTo>
                        <a:pt x="332" y="238"/>
                      </a:lnTo>
                      <a:lnTo>
                        <a:pt x="331" y="234"/>
                      </a:lnTo>
                      <a:lnTo>
                        <a:pt x="329" y="232"/>
                      </a:lnTo>
                      <a:lnTo>
                        <a:pt x="327" y="229"/>
                      </a:lnTo>
                      <a:lnTo>
                        <a:pt x="327" y="227"/>
                      </a:lnTo>
                      <a:lnTo>
                        <a:pt x="325" y="223"/>
                      </a:lnTo>
                      <a:lnTo>
                        <a:pt x="323" y="221"/>
                      </a:lnTo>
                      <a:lnTo>
                        <a:pt x="321" y="217"/>
                      </a:lnTo>
                      <a:lnTo>
                        <a:pt x="319" y="215"/>
                      </a:lnTo>
                      <a:lnTo>
                        <a:pt x="317" y="212"/>
                      </a:lnTo>
                      <a:lnTo>
                        <a:pt x="317" y="210"/>
                      </a:lnTo>
                      <a:lnTo>
                        <a:pt x="315" y="206"/>
                      </a:lnTo>
                      <a:lnTo>
                        <a:pt x="313" y="204"/>
                      </a:lnTo>
                      <a:lnTo>
                        <a:pt x="310" y="198"/>
                      </a:lnTo>
                      <a:lnTo>
                        <a:pt x="308" y="192"/>
                      </a:lnTo>
                      <a:lnTo>
                        <a:pt x="304" y="189"/>
                      </a:lnTo>
                      <a:lnTo>
                        <a:pt x="302" y="185"/>
                      </a:lnTo>
                      <a:lnTo>
                        <a:pt x="296" y="177"/>
                      </a:lnTo>
                      <a:lnTo>
                        <a:pt x="291" y="172"/>
                      </a:lnTo>
                      <a:lnTo>
                        <a:pt x="285" y="164"/>
                      </a:lnTo>
                      <a:lnTo>
                        <a:pt x="281" y="158"/>
                      </a:lnTo>
                      <a:lnTo>
                        <a:pt x="275" y="153"/>
                      </a:lnTo>
                      <a:lnTo>
                        <a:pt x="272" y="147"/>
                      </a:lnTo>
                      <a:lnTo>
                        <a:pt x="266" y="141"/>
                      </a:lnTo>
                      <a:lnTo>
                        <a:pt x="260" y="137"/>
                      </a:lnTo>
                      <a:lnTo>
                        <a:pt x="256" y="132"/>
                      </a:lnTo>
                      <a:lnTo>
                        <a:pt x="251" y="128"/>
                      </a:lnTo>
                      <a:lnTo>
                        <a:pt x="245" y="122"/>
                      </a:lnTo>
                      <a:lnTo>
                        <a:pt x="241" y="118"/>
                      </a:lnTo>
                      <a:lnTo>
                        <a:pt x="236" y="115"/>
                      </a:lnTo>
                      <a:lnTo>
                        <a:pt x="230" y="111"/>
                      </a:lnTo>
                      <a:lnTo>
                        <a:pt x="226" y="107"/>
                      </a:lnTo>
                      <a:lnTo>
                        <a:pt x="220" y="103"/>
                      </a:lnTo>
                      <a:lnTo>
                        <a:pt x="215" y="99"/>
                      </a:lnTo>
                      <a:lnTo>
                        <a:pt x="211" y="95"/>
                      </a:lnTo>
                      <a:lnTo>
                        <a:pt x="205" y="94"/>
                      </a:lnTo>
                      <a:lnTo>
                        <a:pt x="201" y="90"/>
                      </a:lnTo>
                      <a:lnTo>
                        <a:pt x="196" y="88"/>
                      </a:lnTo>
                      <a:lnTo>
                        <a:pt x="192" y="84"/>
                      </a:lnTo>
                      <a:lnTo>
                        <a:pt x="186" y="82"/>
                      </a:lnTo>
                      <a:lnTo>
                        <a:pt x="180" y="80"/>
                      </a:lnTo>
                      <a:lnTo>
                        <a:pt x="177" y="76"/>
                      </a:lnTo>
                      <a:lnTo>
                        <a:pt x="171" y="75"/>
                      </a:lnTo>
                      <a:lnTo>
                        <a:pt x="167" y="73"/>
                      </a:lnTo>
                      <a:lnTo>
                        <a:pt x="161" y="73"/>
                      </a:lnTo>
                      <a:lnTo>
                        <a:pt x="158" y="71"/>
                      </a:lnTo>
                      <a:lnTo>
                        <a:pt x="152" y="69"/>
                      </a:lnTo>
                      <a:lnTo>
                        <a:pt x="148" y="69"/>
                      </a:lnTo>
                      <a:lnTo>
                        <a:pt x="144" y="67"/>
                      </a:lnTo>
                      <a:lnTo>
                        <a:pt x="139" y="65"/>
                      </a:lnTo>
                      <a:lnTo>
                        <a:pt x="135" y="65"/>
                      </a:lnTo>
                      <a:lnTo>
                        <a:pt x="129" y="63"/>
                      </a:lnTo>
                      <a:lnTo>
                        <a:pt x="125" y="63"/>
                      </a:lnTo>
                      <a:lnTo>
                        <a:pt x="120" y="63"/>
                      </a:lnTo>
                      <a:lnTo>
                        <a:pt x="116" y="61"/>
                      </a:lnTo>
                      <a:lnTo>
                        <a:pt x="112" y="61"/>
                      </a:lnTo>
                      <a:lnTo>
                        <a:pt x="108" y="61"/>
                      </a:lnTo>
                      <a:lnTo>
                        <a:pt x="104" y="61"/>
                      </a:lnTo>
                      <a:lnTo>
                        <a:pt x="99" y="61"/>
                      </a:lnTo>
                      <a:lnTo>
                        <a:pt x="95" y="61"/>
                      </a:lnTo>
                      <a:lnTo>
                        <a:pt x="91" y="61"/>
                      </a:lnTo>
                      <a:lnTo>
                        <a:pt x="87" y="61"/>
                      </a:lnTo>
                      <a:lnTo>
                        <a:pt x="83" y="63"/>
                      </a:lnTo>
                      <a:lnTo>
                        <a:pt x="80" y="63"/>
                      </a:lnTo>
                      <a:lnTo>
                        <a:pt x="78" y="63"/>
                      </a:lnTo>
                      <a:lnTo>
                        <a:pt x="72" y="63"/>
                      </a:lnTo>
                      <a:lnTo>
                        <a:pt x="70" y="65"/>
                      </a:lnTo>
                      <a:lnTo>
                        <a:pt x="66" y="65"/>
                      </a:lnTo>
                      <a:lnTo>
                        <a:pt x="63" y="67"/>
                      </a:lnTo>
                      <a:lnTo>
                        <a:pt x="59" y="67"/>
                      </a:lnTo>
                      <a:lnTo>
                        <a:pt x="57" y="69"/>
                      </a:lnTo>
                      <a:lnTo>
                        <a:pt x="53" y="71"/>
                      </a:lnTo>
                      <a:lnTo>
                        <a:pt x="51" y="71"/>
                      </a:lnTo>
                      <a:lnTo>
                        <a:pt x="47" y="73"/>
                      </a:lnTo>
                      <a:lnTo>
                        <a:pt x="44" y="75"/>
                      </a:lnTo>
                      <a:lnTo>
                        <a:pt x="42" y="75"/>
                      </a:lnTo>
                      <a:lnTo>
                        <a:pt x="40" y="76"/>
                      </a:lnTo>
                      <a:lnTo>
                        <a:pt x="34" y="80"/>
                      </a:lnTo>
                      <a:lnTo>
                        <a:pt x="30" y="84"/>
                      </a:lnTo>
                      <a:lnTo>
                        <a:pt x="28" y="84"/>
                      </a:lnTo>
                      <a:lnTo>
                        <a:pt x="26" y="82"/>
                      </a:lnTo>
                      <a:lnTo>
                        <a:pt x="25" y="80"/>
                      </a:lnTo>
                      <a:lnTo>
                        <a:pt x="23" y="76"/>
                      </a:lnTo>
                      <a:lnTo>
                        <a:pt x="19" y="73"/>
                      </a:lnTo>
                      <a:lnTo>
                        <a:pt x="17" y="69"/>
                      </a:lnTo>
                      <a:lnTo>
                        <a:pt x="15" y="65"/>
                      </a:lnTo>
                      <a:lnTo>
                        <a:pt x="15" y="63"/>
                      </a:lnTo>
                      <a:lnTo>
                        <a:pt x="13" y="59"/>
                      </a:lnTo>
                      <a:lnTo>
                        <a:pt x="11" y="57"/>
                      </a:lnTo>
                      <a:lnTo>
                        <a:pt x="11" y="54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6"/>
                      </a:lnTo>
                      <a:lnTo>
                        <a:pt x="6" y="40"/>
                      </a:lnTo>
                      <a:lnTo>
                        <a:pt x="4" y="37"/>
                      </a:lnTo>
                      <a:lnTo>
                        <a:pt x="2" y="33"/>
                      </a:lnTo>
                      <a:lnTo>
                        <a:pt x="2" y="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0" name="Freeform 33"/>
                <p:cNvSpPr>
                  <a:spLocks/>
                </p:cNvSpPr>
                <p:nvPr/>
              </p:nvSpPr>
              <p:spPr bwMode="auto">
                <a:xfrm>
                  <a:off x="1492" y="3035"/>
                  <a:ext cx="285" cy="224"/>
                </a:xfrm>
                <a:custGeom>
                  <a:avLst/>
                  <a:gdLst>
                    <a:gd name="T0" fmla="*/ 0 w 571"/>
                    <a:gd name="T1" fmla="*/ 4 h 447"/>
                    <a:gd name="T2" fmla="*/ 0 w 571"/>
                    <a:gd name="T3" fmla="*/ 4 h 447"/>
                    <a:gd name="T4" fmla="*/ 0 w 571"/>
                    <a:gd name="T5" fmla="*/ 4 h 447"/>
                    <a:gd name="T6" fmla="*/ 0 w 571"/>
                    <a:gd name="T7" fmla="*/ 4 h 447"/>
                    <a:gd name="T8" fmla="*/ 0 w 571"/>
                    <a:gd name="T9" fmla="*/ 4 h 447"/>
                    <a:gd name="T10" fmla="*/ 1 w 571"/>
                    <a:gd name="T11" fmla="*/ 3 h 447"/>
                    <a:gd name="T12" fmla="*/ 1 w 571"/>
                    <a:gd name="T13" fmla="*/ 3 h 447"/>
                    <a:gd name="T14" fmla="*/ 1 w 571"/>
                    <a:gd name="T15" fmla="*/ 3 h 447"/>
                    <a:gd name="T16" fmla="*/ 1 w 571"/>
                    <a:gd name="T17" fmla="*/ 3 h 447"/>
                    <a:gd name="T18" fmla="*/ 1 w 571"/>
                    <a:gd name="T19" fmla="*/ 3 h 447"/>
                    <a:gd name="T20" fmla="*/ 2 w 571"/>
                    <a:gd name="T21" fmla="*/ 3 h 447"/>
                    <a:gd name="T22" fmla="*/ 2 w 571"/>
                    <a:gd name="T23" fmla="*/ 3 h 447"/>
                    <a:gd name="T24" fmla="*/ 2 w 571"/>
                    <a:gd name="T25" fmla="*/ 3 h 447"/>
                    <a:gd name="T26" fmla="*/ 2 w 571"/>
                    <a:gd name="T27" fmla="*/ 3 h 447"/>
                    <a:gd name="T28" fmla="*/ 3 w 571"/>
                    <a:gd name="T29" fmla="*/ 2 h 447"/>
                    <a:gd name="T30" fmla="*/ 3 w 571"/>
                    <a:gd name="T31" fmla="*/ 2 h 447"/>
                    <a:gd name="T32" fmla="*/ 3 w 571"/>
                    <a:gd name="T33" fmla="*/ 2 h 447"/>
                    <a:gd name="T34" fmla="*/ 3 w 571"/>
                    <a:gd name="T35" fmla="*/ 2 h 447"/>
                    <a:gd name="T36" fmla="*/ 3 w 571"/>
                    <a:gd name="T37" fmla="*/ 2 h 447"/>
                    <a:gd name="T38" fmla="*/ 4 w 571"/>
                    <a:gd name="T39" fmla="*/ 2 h 447"/>
                    <a:gd name="T40" fmla="*/ 4 w 571"/>
                    <a:gd name="T41" fmla="*/ 2 h 447"/>
                    <a:gd name="T42" fmla="*/ 4 w 571"/>
                    <a:gd name="T43" fmla="*/ 2 h 447"/>
                    <a:gd name="T44" fmla="*/ 4 w 571"/>
                    <a:gd name="T45" fmla="*/ 2 h 447"/>
                    <a:gd name="T46" fmla="*/ 4 w 571"/>
                    <a:gd name="T47" fmla="*/ 1 h 447"/>
                    <a:gd name="T48" fmla="*/ 4 w 571"/>
                    <a:gd name="T49" fmla="*/ 1 h 447"/>
                    <a:gd name="T50" fmla="*/ 4 w 571"/>
                    <a:gd name="T51" fmla="*/ 1 h 447"/>
                    <a:gd name="T52" fmla="*/ 4 w 571"/>
                    <a:gd name="T53" fmla="*/ 1 h 447"/>
                    <a:gd name="T54" fmla="*/ 4 w 571"/>
                    <a:gd name="T55" fmla="*/ 1 h 447"/>
                    <a:gd name="T56" fmla="*/ 4 w 571"/>
                    <a:gd name="T57" fmla="*/ 1 h 447"/>
                    <a:gd name="T58" fmla="*/ 4 w 571"/>
                    <a:gd name="T59" fmla="*/ 1 h 447"/>
                    <a:gd name="T60" fmla="*/ 4 w 571"/>
                    <a:gd name="T61" fmla="*/ 1 h 447"/>
                    <a:gd name="T62" fmla="*/ 4 w 571"/>
                    <a:gd name="T63" fmla="*/ 1 h 447"/>
                    <a:gd name="T64" fmla="*/ 4 w 571"/>
                    <a:gd name="T65" fmla="*/ 1 h 447"/>
                    <a:gd name="T66" fmla="*/ 4 w 571"/>
                    <a:gd name="T67" fmla="*/ 1 h 447"/>
                    <a:gd name="T68" fmla="*/ 4 w 571"/>
                    <a:gd name="T69" fmla="*/ 1 h 447"/>
                    <a:gd name="T70" fmla="*/ 3 w 571"/>
                    <a:gd name="T71" fmla="*/ 2 h 447"/>
                    <a:gd name="T72" fmla="*/ 3 w 571"/>
                    <a:gd name="T73" fmla="*/ 2 h 447"/>
                    <a:gd name="T74" fmla="*/ 3 w 571"/>
                    <a:gd name="T75" fmla="*/ 2 h 447"/>
                    <a:gd name="T76" fmla="*/ 3 w 571"/>
                    <a:gd name="T77" fmla="*/ 2 h 447"/>
                    <a:gd name="T78" fmla="*/ 3 w 571"/>
                    <a:gd name="T79" fmla="*/ 2 h 447"/>
                    <a:gd name="T80" fmla="*/ 3 w 571"/>
                    <a:gd name="T81" fmla="*/ 2 h 447"/>
                    <a:gd name="T82" fmla="*/ 2 w 571"/>
                    <a:gd name="T83" fmla="*/ 2 h 447"/>
                    <a:gd name="T84" fmla="*/ 2 w 571"/>
                    <a:gd name="T85" fmla="*/ 2 h 447"/>
                    <a:gd name="T86" fmla="*/ 2 w 571"/>
                    <a:gd name="T87" fmla="*/ 2 h 447"/>
                    <a:gd name="T88" fmla="*/ 2 w 571"/>
                    <a:gd name="T89" fmla="*/ 3 h 447"/>
                    <a:gd name="T90" fmla="*/ 2 w 571"/>
                    <a:gd name="T91" fmla="*/ 3 h 447"/>
                    <a:gd name="T92" fmla="*/ 1 w 571"/>
                    <a:gd name="T93" fmla="*/ 3 h 447"/>
                    <a:gd name="T94" fmla="*/ 1 w 571"/>
                    <a:gd name="T95" fmla="*/ 3 h 447"/>
                    <a:gd name="T96" fmla="*/ 1 w 571"/>
                    <a:gd name="T97" fmla="*/ 3 h 447"/>
                    <a:gd name="T98" fmla="*/ 1 w 571"/>
                    <a:gd name="T99" fmla="*/ 3 h 447"/>
                    <a:gd name="T100" fmla="*/ 0 w 571"/>
                    <a:gd name="T101" fmla="*/ 3 h 447"/>
                    <a:gd name="T102" fmla="*/ 0 w 571"/>
                    <a:gd name="T103" fmla="*/ 3 h 447"/>
                    <a:gd name="T104" fmla="*/ 0 w 571"/>
                    <a:gd name="T105" fmla="*/ 3 h 447"/>
                    <a:gd name="T106" fmla="*/ 0 w 571"/>
                    <a:gd name="T107" fmla="*/ 3 h 447"/>
                    <a:gd name="T108" fmla="*/ 0 w 571"/>
                    <a:gd name="T109" fmla="*/ 4 h 447"/>
                    <a:gd name="T110" fmla="*/ 0 w 571"/>
                    <a:gd name="T111" fmla="*/ 4 h 447"/>
                    <a:gd name="T112" fmla="*/ 0 w 571"/>
                    <a:gd name="T113" fmla="*/ 4 h 447"/>
                    <a:gd name="T114" fmla="*/ 0 w 571"/>
                    <a:gd name="T115" fmla="*/ 4 h 44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71"/>
                    <a:gd name="T175" fmla="*/ 0 h 447"/>
                    <a:gd name="T176" fmla="*/ 571 w 571"/>
                    <a:gd name="T177" fmla="*/ 447 h 44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71" h="447">
                      <a:moveTo>
                        <a:pt x="25" y="445"/>
                      </a:moveTo>
                      <a:lnTo>
                        <a:pt x="27" y="443"/>
                      </a:lnTo>
                      <a:lnTo>
                        <a:pt x="31" y="442"/>
                      </a:lnTo>
                      <a:lnTo>
                        <a:pt x="33" y="440"/>
                      </a:lnTo>
                      <a:lnTo>
                        <a:pt x="37" y="440"/>
                      </a:lnTo>
                      <a:lnTo>
                        <a:pt x="38" y="438"/>
                      </a:lnTo>
                      <a:lnTo>
                        <a:pt x="42" y="436"/>
                      </a:lnTo>
                      <a:lnTo>
                        <a:pt x="46" y="434"/>
                      </a:lnTo>
                      <a:lnTo>
                        <a:pt x="50" y="432"/>
                      </a:lnTo>
                      <a:lnTo>
                        <a:pt x="54" y="428"/>
                      </a:lnTo>
                      <a:lnTo>
                        <a:pt x="57" y="426"/>
                      </a:lnTo>
                      <a:lnTo>
                        <a:pt x="63" y="424"/>
                      </a:lnTo>
                      <a:lnTo>
                        <a:pt x="67" y="422"/>
                      </a:lnTo>
                      <a:lnTo>
                        <a:pt x="69" y="421"/>
                      </a:lnTo>
                      <a:lnTo>
                        <a:pt x="73" y="419"/>
                      </a:lnTo>
                      <a:lnTo>
                        <a:pt x="76" y="417"/>
                      </a:lnTo>
                      <a:lnTo>
                        <a:pt x="78" y="417"/>
                      </a:lnTo>
                      <a:lnTo>
                        <a:pt x="80" y="415"/>
                      </a:lnTo>
                      <a:lnTo>
                        <a:pt x="84" y="413"/>
                      </a:lnTo>
                      <a:lnTo>
                        <a:pt x="86" y="411"/>
                      </a:lnTo>
                      <a:lnTo>
                        <a:pt x="90" y="409"/>
                      </a:lnTo>
                      <a:lnTo>
                        <a:pt x="92" y="407"/>
                      </a:lnTo>
                      <a:lnTo>
                        <a:pt x="95" y="405"/>
                      </a:lnTo>
                      <a:lnTo>
                        <a:pt x="99" y="403"/>
                      </a:lnTo>
                      <a:lnTo>
                        <a:pt x="103" y="403"/>
                      </a:lnTo>
                      <a:lnTo>
                        <a:pt x="105" y="400"/>
                      </a:lnTo>
                      <a:lnTo>
                        <a:pt x="109" y="398"/>
                      </a:lnTo>
                      <a:lnTo>
                        <a:pt x="113" y="396"/>
                      </a:lnTo>
                      <a:lnTo>
                        <a:pt x="116" y="396"/>
                      </a:lnTo>
                      <a:lnTo>
                        <a:pt x="120" y="392"/>
                      </a:lnTo>
                      <a:lnTo>
                        <a:pt x="124" y="392"/>
                      </a:lnTo>
                      <a:lnTo>
                        <a:pt x="126" y="388"/>
                      </a:lnTo>
                      <a:lnTo>
                        <a:pt x="132" y="386"/>
                      </a:lnTo>
                      <a:lnTo>
                        <a:pt x="135" y="384"/>
                      </a:lnTo>
                      <a:lnTo>
                        <a:pt x="139" y="383"/>
                      </a:lnTo>
                      <a:lnTo>
                        <a:pt x="143" y="381"/>
                      </a:lnTo>
                      <a:lnTo>
                        <a:pt x="147" y="379"/>
                      </a:lnTo>
                      <a:lnTo>
                        <a:pt x="151" y="375"/>
                      </a:lnTo>
                      <a:lnTo>
                        <a:pt x="154" y="373"/>
                      </a:lnTo>
                      <a:lnTo>
                        <a:pt x="158" y="371"/>
                      </a:lnTo>
                      <a:lnTo>
                        <a:pt x="164" y="369"/>
                      </a:lnTo>
                      <a:lnTo>
                        <a:pt x="168" y="367"/>
                      </a:lnTo>
                      <a:lnTo>
                        <a:pt x="171" y="365"/>
                      </a:lnTo>
                      <a:lnTo>
                        <a:pt x="175" y="362"/>
                      </a:lnTo>
                      <a:lnTo>
                        <a:pt x="181" y="360"/>
                      </a:lnTo>
                      <a:lnTo>
                        <a:pt x="185" y="358"/>
                      </a:lnTo>
                      <a:lnTo>
                        <a:pt x="190" y="356"/>
                      </a:lnTo>
                      <a:lnTo>
                        <a:pt x="194" y="352"/>
                      </a:lnTo>
                      <a:lnTo>
                        <a:pt x="200" y="350"/>
                      </a:lnTo>
                      <a:lnTo>
                        <a:pt x="204" y="348"/>
                      </a:lnTo>
                      <a:lnTo>
                        <a:pt x="208" y="345"/>
                      </a:lnTo>
                      <a:lnTo>
                        <a:pt x="213" y="343"/>
                      </a:lnTo>
                      <a:lnTo>
                        <a:pt x="217" y="339"/>
                      </a:lnTo>
                      <a:lnTo>
                        <a:pt x="223" y="337"/>
                      </a:lnTo>
                      <a:lnTo>
                        <a:pt x="228" y="333"/>
                      </a:lnTo>
                      <a:lnTo>
                        <a:pt x="232" y="331"/>
                      </a:lnTo>
                      <a:lnTo>
                        <a:pt x="238" y="329"/>
                      </a:lnTo>
                      <a:lnTo>
                        <a:pt x="244" y="325"/>
                      </a:lnTo>
                      <a:lnTo>
                        <a:pt x="247" y="324"/>
                      </a:lnTo>
                      <a:lnTo>
                        <a:pt x="253" y="322"/>
                      </a:lnTo>
                      <a:lnTo>
                        <a:pt x="259" y="320"/>
                      </a:lnTo>
                      <a:lnTo>
                        <a:pt x="263" y="316"/>
                      </a:lnTo>
                      <a:lnTo>
                        <a:pt x="268" y="314"/>
                      </a:lnTo>
                      <a:lnTo>
                        <a:pt x="274" y="312"/>
                      </a:lnTo>
                      <a:lnTo>
                        <a:pt x="280" y="308"/>
                      </a:lnTo>
                      <a:lnTo>
                        <a:pt x="284" y="306"/>
                      </a:lnTo>
                      <a:lnTo>
                        <a:pt x="289" y="305"/>
                      </a:lnTo>
                      <a:lnTo>
                        <a:pt x="295" y="301"/>
                      </a:lnTo>
                      <a:lnTo>
                        <a:pt x="301" y="299"/>
                      </a:lnTo>
                      <a:lnTo>
                        <a:pt x="306" y="297"/>
                      </a:lnTo>
                      <a:lnTo>
                        <a:pt x="312" y="293"/>
                      </a:lnTo>
                      <a:lnTo>
                        <a:pt x="316" y="291"/>
                      </a:lnTo>
                      <a:lnTo>
                        <a:pt x="322" y="289"/>
                      </a:lnTo>
                      <a:lnTo>
                        <a:pt x="327" y="286"/>
                      </a:lnTo>
                      <a:lnTo>
                        <a:pt x="333" y="284"/>
                      </a:lnTo>
                      <a:lnTo>
                        <a:pt x="339" y="282"/>
                      </a:lnTo>
                      <a:lnTo>
                        <a:pt x="344" y="278"/>
                      </a:lnTo>
                      <a:lnTo>
                        <a:pt x="348" y="276"/>
                      </a:lnTo>
                      <a:lnTo>
                        <a:pt x="354" y="274"/>
                      </a:lnTo>
                      <a:lnTo>
                        <a:pt x="360" y="272"/>
                      </a:lnTo>
                      <a:lnTo>
                        <a:pt x="365" y="270"/>
                      </a:lnTo>
                      <a:lnTo>
                        <a:pt x="371" y="267"/>
                      </a:lnTo>
                      <a:lnTo>
                        <a:pt x="375" y="265"/>
                      </a:lnTo>
                      <a:lnTo>
                        <a:pt x="381" y="263"/>
                      </a:lnTo>
                      <a:lnTo>
                        <a:pt x="386" y="261"/>
                      </a:lnTo>
                      <a:lnTo>
                        <a:pt x="390" y="259"/>
                      </a:lnTo>
                      <a:lnTo>
                        <a:pt x="396" y="257"/>
                      </a:lnTo>
                      <a:lnTo>
                        <a:pt x="401" y="253"/>
                      </a:lnTo>
                      <a:lnTo>
                        <a:pt x="405" y="253"/>
                      </a:lnTo>
                      <a:lnTo>
                        <a:pt x="411" y="249"/>
                      </a:lnTo>
                      <a:lnTo>
                        <a:pt x="415" y="248"/>
                      </a:lnTo>
                      <a:lnTo>
                        <a:pt x="420" y="246"/>
                      </a:lnTo>
                      <a:lnTo>
                        <a:pt x="424" y="244"/>
                      </a:lnTo>
                      <a:lnTo>
                        <a:pt x="430" y="242"/>
                      </a:lnTo>
                      <a:lnTo>
                        <a:pt x="434" y="240"/>
                      </a:lnTo>
                      <a:lnTo>
                        <a:pt x="439" y="238"/>
                      </a:lnTo>
                      <a:lnTo>
                        <a:pt x="443" y="236"/>
                      </a:lnTo>
                      <a:lnTo>
                        <a:pt x="447" y="234"/>
                      </a:lnTo>
                      <a:lnTo>
                        <a:pt x="451" y="232"/>
                      </a:lnTo>
                      <a:lnTo>
                        <a:pt x="457" y="230"/>
                      </a:lnTo>
                      <a:lnTo>
                        <a:pt x="460" y="228"/>
                      </a:lnTo>
                      <a:lnTo>
                        <a:pt x="464" y="227"/>
                      </a:lnTo>
                      <a:lnTo>
                        <a:pt x="468" y="225"/>
                      </a:lnTo>
                      <a:lnTo>
                        <a:pt x="472" y="225"/>
                      </a:lnTo>
                      <a:lnTo>
                        <a:pt x="477" y="223"/>
                      </a:lnTo>
                      <a:lnTo>
                        <a:pt x="479" y="221"/>
                      </a:lnTo>
                      <a:lnTo>
                        <a:pt x="483" y="219"/>
                      </a:lnTo>
                      <a:lnTo>
                        <a:pt x="487" y="219"/>
                      </a:lnTo>
                      <a:lnTo>
                        <a:pt x="491" y="217"/>
                      </a:lnTo>
                      <a:lnTo>
                        <a:pt x="495" y="215"/>
                      </a:lnTo>
                      <a:lnTo>
                        <a:pt x="496" y="213"/>
                      </a:lnTo>
                      <a:lnTo>
                        <a:pt x="500" y="213"/>
                      </a:lnTo>
                      <a:lnTo>
                        <a:pt x="504" y="211"/>
                      </a:lnTo>
                      <a:lnTo>
                        <a:pt x="506" y="209"/>
                      </a:lnTo>
                      <a:lnTo>
                        <a:pt x="510" y="209"/>
                      </a:lnTo>
                      <a:lnTo>
                        <a:pt x="512" y="208"/>
                      </a:lnTo>
                      <a:lnTo>
                        <a:pt x="515" y="206"/>
                      </a:lnTo>
                      <a:lnTo>
                        <a:pt x="519" y="202"/>
                      </a:lnTo>
                      <a:lnTo>
                        <a:pt x="525" y="198"/>
                      </a:lnTo>
                      <a:lnTo>
                        <a:pt x="529" y="192"/>
                      </a:lnTo>
                      <a:lnTo>
                        <a:pt x="534" y="189"/>
                      </a:lnTo>
                      <a:lnTo>
                        <a:pt x="536" y="185"/>
                      </a:lnTo>
                      <a:lnTo>
                        <a:pt x="538" y="183"/>
                      </a:lnTo>
                      <a:lnTo>
                        <a:pt x="540" y="181"/>
                      </a:lnTo>
                      <a:lnTo>
                        <a:pt x="542" y="177"/>
                      </a:lnTo>
                      <a:lnTo>
                        <a:pt x="544" y="175"/>
                      </a:lnTo>
                      <a:lnTo>
                        <a:pt x="546" y="171"/>
                      </a:lnTo>
                      <a:lnTo>
                        <a:pt x="546" y="168"/>
                      </a:lnTo>
                      <a:lnTo>
                        <a:pt x="548" y="166"/>
                      </a:lnTo>
                      <a:lnTo>
                        <a:pt x="550" y="162"/>
                      </a:lnTo>
                      <a:lnTo>
                        <a:pt x="552" y="158"/>
                      </a:lnTo>
                      <a:lnTo>
                        <a:pt x="553" y="156"/>
                      </a:lnTo>
                      <a:lnTo>
                        <a:pt x="553" y="152"/>
                      </a:lnTo>
                      <a:lnTo>
                        <a:pt x="555" y="149"/>
                      </a:lnTo>
                      <a:lnTo>
                        <a:pt x="557" y="145"/>
                      </a:lnTo>
                      <a:lnTo>
                        <a:pt x="557" y="141"/>
                      </a:lnTo>
                      <a:lnTo>
                        <a:pt x="559" y="137"/>
                      </a:lnTo>
                      <a:lnTo>
                        <a:pt x="559" y="133"/>
                      </a:lnTo>
                      <a:lnTo>
                        <a:pt x="561" y="131"/>
                      </a:lnTo>
                      <a:lnTo>
                        <a:pt x="561" y="128"/>
                      </a:lnTo>
                      <a:lnTo>
                        <a:pt x="563" y="124"/>
                      </a:lnTo>
                      <a:lnTo>
                        <a:pt x="563" y="120"/>
                      </a:lnTo>
                      <a:lnTo>
                        <a:pt x="565" y="116"/>
                      </a:lnTo>
                      <a:lnTo>
                        <a:pt x="565" y="112"/>
                      </a:lnTo>
                      <a:lnTo>
                        <a:pt x="567" y="109"/>
                      </a:lnTo>
                      <a:lnTo>
                        <a:pt x="567" y="105"/>
                      </a:lnTo>
                      <a:lnTo>
                        <a:pt x="567" y="101"/>
                      </a:lnTo>
                      <a:lnTo>
                        <a:pt x="567" y="97"/>
                      </a:lnTo>
                      <a:lnTo>
                        <a:pt x="569" y="93"/>
                      </a:lnTo>
                      <a:lnTo>
                        <a:pt x="569" y="90"/>
                      </a:lnTo>
                      <a:lnTo>
                        <a:pt x="569" y="86"/>
                      </a:lnTo>
                      <a:lnTo>
                        <a:pt x="569" y="82"/>
                      </a:lnTo>
                      <a:lnTo>
                        <a:pt x="569" y="78"/>
                      </a:lnTo>
                      <a:lnTo>
                        <a:pt x="569" y="74"/>
                      </a:lnTo>
                      <a:lnTo>
                        <a:pt x="571" y="73"/>
                      </a:lnTo>
                      <a:lnTo>
                        <a:pt x="571" y="69"/>
                      </a:lnTo>
                      <a:lnTo>
                        <a:pt x="571" y="65"/>
                      </a:lnTo>
                      <a:lnTo>
                        <a:pt x="571" y="61"/>
                      </a:lnTo>
                      <a:lnTo>
                        <a:pt x="571" y="57"/>
                      </a:lnTo>
                      <a:lnTo>
                        <a:pt x="571" y="53"/>
                      </a:lnTo>
                      <a:lnTo>
                        <a:pt x="571" y="50"/>
                      </a:lnTo>
                      <a:lnTo>
                        <a:pt x="569" y="46"/>
                      </a:lnTo>
                      <a:lnTo>
                        <a:pt x="569" y="44"/>
                      </a:lnTo>
                      <a:lnTo>
                        <a:pt x="569" y="40"/>
                      </a:lnTo>
                      <a:lnTo>
                        <a:pt x="569" y="38"/>
                      </a:lnTo>
                      <a:lnTo>
                        <a:pt x="569" y="34"/>
                      </a:lnTo>
                      <a:lnTo>
                        <a:pt x="569" y="31"/>
                      </a:lnTo>
                      <a:lnTo>
                        <a:pt x="569" y="29"/>
                      </a:lnTo>
                      <a:lnTo>
                        <a:pt x="569" y="25"/>
                      </a:lnTo>
                      <a:lnTo>
                        <a:pt x="567" y="23"/>
                      </a:lnTo>
                      <a:lnTo>
                        <a:pt x="567" y="19"/>
                      </a:lnTo>
                      <a:lnTo>
                        <a:pt x="567" y="17"/>
                      </a:lnTo>
                      <a:lnTo>
                        <a:pt x="567" y="15"/>
                      </a:lnTo>
                      <a:lnTo>
                        <a:pt x="565" y="10"/>
                      </a:lnTo>
                      <a:lnTo>
                        <a:pt x="565" y="8"/>
                      </a:lnTo>
                      <a:lnTo>
                        <a:pt x="563" y="6"/>
                      </a:lnTo>
                      <a:lnTo>
                        <a:pt x="561" y="4"/>
                      </a:lnTo>
                      <a:lnTo>
                        <a:pt x="559" y="0"/>
                      </a:lnTo>
                      <a:lnTo>
                        <a:pt x="557" y="0"/>
                      </a:lnTo>
                      <a:lnTo>
                        <a:pt x="553" y="2"/>
                      </a:lnTo>
                      <a:lnTo>
                        <a:pt x="552" y="6"/>
                      </a:lnTo>
                      <a:lnTo>
                        <a:pt x="550" y="8"/>
                      </a:lnTo>
                      <a:lnTo>
                        <a:pt x="548" y="10"/>
                      </a:lnTo>
                      <a:lnTo>
                        <a:pt x="548" y="14"/>
                      </a:lnTo>
                      <a:lnTo>
                        <a:pt x="546" y="17"/>
                      </a:lnTo>
                      <a:lnTo>
                        <a:pt x="546" y="21"/>
                      </a:lnTo>
                      <a:lnTo>
                        <a:pt x="544" y="25"/>
                      </a:lnTo>
                      <a:lnTo>
                        <a:pt x="544" y="27"/>
                      </a:lnTo>
                      <a:lnTo>
                        <a:pt x="544" y="31"/>
                      </a:lnTo>
                      <a:lnTo>
                        <a:pt x="542" y="34"/>
                      </a:lnTo>
                      <a:lnTo>
                        <a:pt x="542" y="38"/>
                      </a:lnTo>
                      <a:lnTo>
                        <a:pt x="540" y="42"/>
                      </a:lnTo>
                      <a:lnTo>
                        <a:pt x="540" y="46"/>
                      </a:lnTo>
                      <a:lnTo>
                        <a:pt x="538" y="48"/>
                      </a:lnTo>
                      <a:lnTo>
                        <a:pt x="538" y="52"/>
                      </a:lnTo>
                      <a:lnTo>
                        <a:pt x="536" y="55"/>
                      </a:lnTo>
                      <a:lnTo>
                        <a:pt x="534" y="59"/>
                      </a:lnTo>
                      <a:lnTo>
                        <a:pt x="534" y="63"/>
                      </a:lnTo>
                      <a:lnTo>
                        <a:pt x="533" y="67"/>
                      </a:lnTo>
                      <a:lnTo>
                        <a:pt x="531" y="71"/>
                      </a:lnTo>
                      <a:lnTo>
                        <a:pt x="531" y="74"/>
                      </a:lnTo>
                      <a:lnTo>
                        <a:pt x="529" y="78"/>
                      </a:lnTo>
                      <a:lnTo>
                        <a:pt x="527" y="82"/>
                      </a:lnTo>
                      <a:lnTo>
                        <a:pt x="525" y="86"/>
                      </a:lnTo>
                      <a:lnTo>
                        <a:pt x="523" y="90"/>
                      </a:lnTo>
                      <a:lnTo>
                        <a:pt x="521" y="93"/>
                      </a:lnTo>
                      <a:lnTo>
                        <a:pt x="517" y="97"/>
                      </a:lnTo>
                      <a:lnTo>
                        <a:pt x="515" y="101"/>
                      </a:lnTo>
                      <a:lnTo>
                        <a:pt x="514" y="105"/>
                      </a:lnTo>
                      <a:lnTo>
                        <a:pt x="512" y="109"/>
                      </a:lnTo>
                      <a:lnTo>
                        <a:pt x="508" y="112"/>
                      </a:lnTo>
                      <a:lnTo>
                        <a:pt x="506" y="118"/>
                      </a:lnTo>
                      <a:lnTo>
                        <a:pt x="504" y="122"/>
                      </a:lnTo>
                      <a:lnTo>
                        <a:pt x="500" y="126"/>
                      </a:lnTo>
                      <a:lnTo>
                        <a:pt x="496" y="130"/>
                      </a:lnTo>
                      <a:lnTo>
                        <a:pt x="495" y="135"/>
                      </a:lnTo>
                      <a:lnTo>
                        <a:pt x="491" y="139"/>
                      </a:lnTo>
                      <a:lnTo>
                        <a:pt x="485" y="145"/>
                      </a:lnTo>
                      <a:lnTo>
                        <a:pt x="481" y="149"/>
                      </a:lnTo>
                      <a:lnTo>
                        <a:pt x="477" y="152"/>
                      </a:lnTo>
                      <a:lnTo>
                        <a:pt x="476" y="154"/>
                      </a:lnTo>
                      <a:lnTo>
                        <a:pt x="474" y="158"/>
                      </a:lnTo>
                      <a:lnTo>
                        <a:pt x="472" y="160"/>
                      </a:lnTo>
                      <a:lnTo>
                        <a:pt x="468" y="162"/>
                      </a:lnTo>
                      <a:lnTo>
                        <a:pt x="466" y="164"/>
                      </a:lnTo>
                      <a:lnTo>
                        <a:pt x="462" y="168"/>
                      </a:lnTo>
                      <a:lnTo>
                        <a:pt x="460" y="170"/>
                      </a:lnTo>
                      <a:lnTo>
                        <a:pt x="457" y="171"/>
                      </a:lnTo>
                      <a:lnTo>
                        <a:pt x="455" y="173"/>
                      </a:lnTo>
                      <a:lnTo>
                        <a:pt x="451" y="177"/>
                      </a:lnTo>
                      <a:lnTo>
                        <a:pt x="449" y="179"/>
                      </a:lnTo>
                      <a:lnTo>
                        <a:pt x="445" y="181"/>
                      </a:lnTo>
                      <a:lnTo>
                        <a:pt x="443" y="183"/>
                      </a:lnTo>
                      <a:lnTo>
                        <a:pt x="439" y="185"/>
                      </a:lnTo>
                      <a:lnTo>
                        <a:pt x="436" y="189"/>
                      </a:lnTo>
                      <a:lnTo>
                        <a:pt x="434" y="190"/>
                      </a:lnTo>
                      <a:lnTo>
                        <a:pt x="430" y="192"/>
                      </a:lnTo>
                      <a:lnTo>
                        <a:pt x="426" y="194"/>
                      </a:lnTo>
                      <a:lnTo>
                        <a:pt x="424" y="196"/>
                      </a:lnTo>
                      <a:lnTo>
                        <a:pt x="420" y="200"/>
                      </a:lnTo>
                      <a:lnTo>
                        <a:pt x="417" y="202"/>
                      </a:lnTo>
                      <a:lnTo>
                        <a:pt x="413" y="204"/>
                      </a:lnTo>
                      <a:lnTo>
                        <a:pt x="411" y="206"/>
                      </a:lnTo>
                      <a:lnTo>
                        <a:pt x="405" y="208"/>
                      </a:lnTo>
                      <a:lnTo>
                        <a:pt x="403" y="209"/>
                      </a:lnTo>
                      <a:lnTo>
                        <a:pt x="400" y="213"/>
                      </a:lnTo>
                      <a:lnTo>
                        <a:pt x="396" y="215"/>
                      </a:lnTo>
                      <a:lnTo>
                        <a:pt x="392" y="217"/>
                      </a:lnTo>
                      <a:lnTo>
                        <a:pt x="388" y="219"/>
                      </a:lnTo>
                      <a:lnTo>
                        <a:pt x="384" y="221"/>
                      </a:lnTo>
                      <a:lnTo>
                        <a:pt x="381" y="223"/>
                      </a:lnTo>
                      <a:lnTo>
                        <a:pt x="375" y="225"/>
                      </a:lnTo>
                      <a:lnTo>
                        <a:pt x="371" y="227"/>
                      </a:lnTo>
                      <a:lnTo>
                        <a:pt x="367" y="228"/>
                      </a:lnTo>
                      <a:lnTo>
                        <a:pt x="363" y="230"/>
                      </a:lnTo>
                      <a:lnTo>
                        <a:pt x="358" y="232"/>
                      </a:lnTo>
                      <a:lnTo>
                        <a:pt x="354" y="236"/>
                      </a:lnTo>
                      <a:lnTo>
                        <a:pt x="350" y="238"/>
                      </a:lnTo>
                      <a:lnTo>
                        <a:pt x="344" y="240"/>
                      </a:lnTo>
                      <a:lnTo>
                        <a:pt x="341" y="242"/>
                      </a:lnTo>
                      <a:lnTo>
                        <a:pt x="335" y="244"/>
                      </a:lnTo>
                      <a:lnTo>
                        <a:pt x="331" y="246"/>
                      </a:lnTo>
                      <a:lnTo>
                        <a:pt x="327" y="248"/>
                      </a:lnTo>
                      <a:lnTo>
                        <a:pt x="322" y="249"/>
                      </a:lnTo>
                      <a:lnTo>
                        <a:pt x="316" y="253"/>
                      </a:lnTo>
                      <a:lnTo>
                        <a:pt x="312" y="255"/>
                      </a:lnTo>
                      <a:lnTo>
                        <a:pt x="306" y="257"/>
                      </a:lnTo>
                      <a:lnTo>
                        <a:pt x="301" y="259"/>
                      </a:lnTo>
                      <a:lnTo>
                        <a:pt x="297" y="261"/>
                      </a:lnTo>
                      <a:lnTo>
                        <a:pt x="289" y="263"/>
                      </a:lnTo>
                      <a:lnTo>
                        <a:pt x="285" y="265"/>
                      </a:lnTo>
                      <a:lnTo>
                        <a:pt x="280" y="267"/>
                      </a:lnTo>
                      <a:lnTo>
                        <a:pt x="274" y="270"/>
                      </a:lnTo>
                      <a:lnTo>
                        <a:pt x="268" y="272"/>
                      </a:lnTo>
                      <a:lnTo>
                        <a:pt x="263" y="274"/>
                      </a:lnTo>
                      <a:lnTo>
                        <a:pt x="257" y="276"/>
                      </a:lnTo>
                      <a:lnTo>
                        <a:pt x="251" y="278"/>
                      </a:lnTo>
                      <a:lnTo>
                        <a:pt x="246" y="280"/>
                      </a:lnTo>
                      <a:lnTo>
                        <a:pt x="240" y="284"/>
                      </a:lnTo>
                      <a:lnTo>
                        <a:pt x="232" y="286"/>
                      </a:lnTo>
                      <a:lnTo>
                        <a:pt x="227" y="287"/>
                      </a:lnTo>
                      <a:lnTo>
                        <a:pt x="221" y="289"/>
                      </a:lnTo>
                      <a:lnTo>
                        <a:pt x="215" y="291"/>
                      </a:lnTo>
                      <a:lnTo>
                        <a:pt x="209" y="293"/>
                      </a:lnTo>
                      <a:lnTo>
                        <a:pt x="204" y="295"/>
                      </a:lnTo>
                      <a:lnTo>
                        <a:pt x="198" y="297"/>
                      </a:lnTo>
                      <a:lnTo>
                        <a:pt x="194" y="299"/>
                      </a:lnTo>
                      <a:lnTo>
                        <a:pt x="189" y="301"/>
                      </a:lnTo>
                      <a:lnTo>
                        <a:pt x="183" y="303"/>
                      </a:lnTo>
                      <a:lnTo>
                        <a:pt x="177" y="305"/>
                      </a:lnTo>
                      <a:lnTo>
                        <a:pt x="173" y="306"/>
                      </a:lnTo>
                      <a:lnTo>
                        <a:pt x="168" y="308"/>
                      </a:lnTo>
                      <a:lnTo>
                        <a:pt x="162" y="310"/>
                      </a:lnTo>
                      <a:lnTo>
                        <a:pt x="158" y="312"/>
                      </a:lnTo>
                      <a:lnTo>
                        <a:pt x="154" y="314"/>
                      </a:lnTo>
                      <a:lnTo>
                        <a:pt x="149" y="316"/>
                      </a:lnTo>
                      <a:lnTo>
                        <a:pt x="145" y="318"/>
                      </a:lnTo>
                      <a:lnTo>
                        <a:pt x="141" y="318"/>
                      </a:lnTo>
                      <a:lnTo>
                        <a:pt x="137" y="320"/>
                      </a:lnTo>
                      <a:lnTo>
                        <a:pt x="132" y="322"/>
                      </a:lnTo>
                      <a:lnTo>
                        <a:pt x="128" y="324"/>
                      </a:lnTo>
                      <a:lnTo>
                        <a:pt x="124" y="325"/>
                      </a:lnTo>
                      <a:lnTo>
                        <a:pt x="120" y="327"/>
                      </a:lnTo>
                      <a:lnTo>
                        <a:pt x="116" y="329"/>
                      </a:lnTo>
                      <a:lnTo>
                        <a:pt x="113" y="331"/>
                      </a:lnTo>
                      <a:lnTo>
                        <a:pt x="109" y="331"/>
                      </a:lnTo>
                      <a:lnTo>
                        <a:pt x="105" y="333"/>
                      </a:lnTo>
                      <a:lnTo>
                        <a:pt x="101" y="335"/>
                      </a:lnTo>
                      <a:lnTo>
                        <a:pt x="97" y="337"/>
                      </a:lnTo>
                      <a:lnTo>
                        <a:pt x="94" y="339"/>
                      </a:lnTo>
                      <a:lnTo>
                        <a:pt x="92" y="341"/>
                      </a:lnTo>
                      <a:lnTo>
                        <a:pt x="88" y="343"/>
                      </a:lnTo>
                      <a:lnTo>
                        <a:pt x="84" y="343"/>
                      </a:lnTo>
                      <a:lnTo>
                        <a:pt x="80" y="345"/>
                      </a:lnTo>
                      <a:lnTo>
                        <a:pt x="78" y="346"/>
                      </a:lnTo>
                      <a:lnTo>
                        <a:pt x="75" y="348"/>
                      </a:lnTo>
                      <a:lnTo>
                        <a:pt x="73" y="350"/>
                      </a:lnTo>
                      <a:lnTo>
                        <a:pt x="69" y="352"/>
                      </a:lnTo>
                      <a:lnTo>
                        <a:pt x="67" y="354"/>
                      </a:lnTo>
                      <a:lnTo>
                        <a:pt x="63" y="356"/>
                      </a:lnTo>
                      <a:lnTo>
                        <a:pt x="61" y="356"/>
                      </a:lnTo>
                      <a:lnTo>
                        <a:pt x="57" y="358"/>
                      </a:lnTo>
                      <a:lnTo>
                        <a:pt x="56" y="360"/>
                      </a:lnTo>
                      <a:lnTo>
                        <a:pt x="50" y="364"/>
                      </a:lnTo>
                      <a:lnTo>
                        <a:pt x="46" y="367"/>
                      </a:lnTo>
                      <a:lnTo>
                        <a:pt x="40" y="371"/>
                      </a:lnTo>
                      <a:lnTo>
                        <a:pt x="35" y="375"/>
                      </a:lnTo>
                      <a:lnTo>
                        <a:pt x="31" y="379"/>
                      </a:lnTo>
                      <a:lnTo>
                        <a:pt x="27" y="384"/>
                      </a:lnTo>
                      <a:lnTo>
                        <a:pt x="21" y="388"/>
                      </a:lnTo>
                      <a:lnTo>
                        <a:pt x="18" y="394"/>
                      </a:lnTo>
                      <a:lnTo>
                        <a:pt x="14" y="398"/>
                      </a:lnTo>
                      <a:lnTo>
                        <a:pt x="10" y="403"/>
                      </a:lnTo>
                      <a:lnTo>
                        <a:pt x="8" y="407"/>
                      </a:lnTo>
                      <a:lnTo>
                        <a:pt x="6" y="411"/>
                      </a:lnTo>
                      <a:lnTo>
                        <a:pt x="4" y="415"/>
                      </a:lnTo>
                      <a:lnTo>
                        <a:pt x="2" y="419"/>
                      </a:lnTo>
                      <a:lnTo>
                        <a:pt x="0" y="424"/>
                      </a:lnTo>
                      <a:lnTo>
                        <a:pt x="0" y="428"/>
                      </a:lnTo>
                      <a:lnTo>
                        <a:pt x="0" y="432"/>
                      </a:lnTo>
                      <a:lnTo>
                        <a:pt x="2" y="436"/>
                      </a:lnTo>
                      <a:lnTo>
                        <a:pt x="2" y="440"/>
                      </a:lnTo>
                      <a:lnTo>
                        <a:pt x="4" y="442"/>
                      </a:lnTo>
                      <a:lnTo>
                        <a:pt x="6" y="445"/>
                      </a:lnTo>
                      <a:lnTo>
                        <a:pt x="8" y="447"/>
                      </a:lnTo>
                      <a:lnTo>
                        <a:pt x="12" y="447"/>
                      </a:lnTo>
                      <a:lnTo>
                        <a:pt x="16" y="447"/>
                      </a:lnTo>
                      <a:lnTo>
                        <a:pt x="18" y="447"/>
                      </a:lnTo>
                      <a:lnTo>
                        <a:pt x="19" y="447"/>
                      </a:lnTo>
                      <a:lnTo>
                        <a:pt x="21" y="447"/>
                      </a:lnTo>
                      <a:lnTo>
                        <a:pt x="25" y="4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1" name="Freeform 34"/>
                <p:cNvSpPr>
                  <a:spLocks/>
                </p:cNvSpPr>
                <p:nvPr/>
              </p:nvSpPr>
              <p:spPr bwMode="auto">
                <a:xfrm>
                  <a:off x="1579" y="3005"/>
                  <a:ext cx="15" cy="16"/>
                </a:xfrm>
                <a:custGeom>
                  <a:avLst/>
                  <a:gdLst>
                    <a:gd name="T0" fmla="*/ 0 w 31"/>
                    <a:gd name="T1" fmla="*/ 0 h 33"/>
                    <a:gd name="T2" fmla="*/ 0 w 31"/>
                    <a:gd name="T3" fmla="*/ 0 h 33"/>
                    <a:gd name="T4" fmla="*/ 0 w 31"/>
                    <a:gd name="T5" fmla="*/ 0 h 33"/>
                    <a:gd name="T6" fmla="*/ 0 w 31"/>
                    <a:gd name="T7" fmla="*/ 0 h 33"/>
                    <a:gd name="T8" fmla="*/ 0 w 31"/>
                    <a:gd name="T9" fmla="*/ 0 h 33"/>
                    <a:gd name="T10" fmla="*/ 0 w 31"/>
                    <a:gd name="T11" fmla="*/ 0 h 33"/>
                    <a:gd name="T12" fmla="*/ 0 w 31"/>
                    <a:gd name="T13" fmla="*/ 0 h 33"/>
                    <a:gd name="T14" fmla="*/ 0 w 31"/>
                    <a:gd name="T15" fmla="*/ 0 h 33"/>
                    <a:gd name="T16" fmla="*/ 0 w 31"/>
                    <a:gd name="T17" fmla="*/ 0 h 33"/>
                    <a:gd name="T18" fmla="*/ 0 w 31"/>
                    <a:gd name="T19" fmla="*/ 0 h 33"/>
                    <a:gd name="T20" fmla="*/ 0 w 31"/>
                    <a:gd name="T21" fmla="*/ 0 h 33"/>
                    <a:gd name="T22" fmla="*/ 0 w 31"/>
                    <a:gd name="T23" fmla="*/ 0 h 33"/>
                    <a:gd name="T24" fmla="*/ 0 w 31"/>
                    <a:gd name="T25" fmla="*/ 0 h 33"/>
                    <a:gd name="T26" fmla="*/ 0 w 31"/>
                    <a:gd name="T27" fmla="*/ 0 h 33"/>
                    <a:gd name="T28" fmla="*/ 0 w 31"/>
                    <a:gd name="T29" fmla="*/ 0 h 33"/>
                    <a:gd name="T30" fmla="*/ 0 w 31"/>
                    <a:gd name="T31" fmla="*/ 0 h 33"/>
                    <a:gd name="T32" fmla="*/ 0 w 31"/>
                    <a:gd name="T33" fmla="*/ 0 h 33"/>
                    <a:gd name="T34" fmla="*/ 0 w 31"/>
                    <a:gd name="T35" fmla="*/ 0 h 33"/>
                    <a:gd name="T36" fmla="*/ 0 w 31"/>
                    <a:gd name="T37" fmla="*/ 0 h 33"/>
                    <a:gd name="T38" fmla="*/ 0 w 31"/>
                    <a:gd name="T39" fmla="*/ 0 h 33"/>
                    <a:gd name="T40" fmla="*/ 0 w 31"/>
                    <a:gd name="T41" fmla="*/ 0 h 33"/>
                    <a:gd name="T42" fmla="*/ 0 w 31"/>
                    <a:gd name="T43" fmla="*/ 0 h 33"/>
                    <a:gd name="T44" fmla="*/ 0 w 31"/>
                    <a:gd name="T45" fmla="*/ 0 h 33"/>
                    <a:gd name="T46" fmla="*/ 0 w 31"/>
                    <a:gd name="T47" fmla="*/ 0 h 33"/>
                    <a:gd name="T48" fmla="*/ 0 w 31"/>
                    <a:gd name="T49" fmla="*/ 0 h 33"/>
                    <a:gd name="T50" fmla="*/ 0 w 31"/>
                    <a:gd name="T51" fmla="*/ 0 h 33"/>
                    <a:gd name="T52" fmla="*/ 0 w 31"/>
                    <a:gd name="T53" fmla="*/ 0 h 33"/>
                    <a:gd name="T54" fmla="*/ 0 w 31"/>
                    <a:gd name="T55" fmla="*/ 0 h 33"/>
                    <a:gd name="T56" fmla="*/ 0 w 31"/>
                    <a:gd name="T57" fmla="*/ 0 h 33"/>
                    <a:gd name="T58" fmla="*/ 0 w 31"/>
                    <a:gd name="T59" fmla="*/ 0 h 33"/>
                    <a:gd name="T60" fmla="*/ 0 w 31"/>
                    <a:gd name="T61" fmla="*/ 0 h 33"/>
                    <a:gd name="T62" fmla="*/ 0 w 31"/>
                    <a:gd name="T63" fmla="*/ 0 h 33"/>
                    <a:gd name="T64" fmla="*/ 0 w 31"/>
                    <a:gd name="T65" fmla="*/ 0 h 33"/>
                    <a:gd name="T66" fmla="*/ 0 w 31"/>
                    <a:gd name="T67" fmla="*/ 0 h 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33"/>
                    <a:gd name="T104" fmla="*/ 31 w 31"/>
                    <a:gd name="T105" fmla="*/ 33 h 3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33">
                      <a:moveTo>
                        <a:pt x="16" y="33"/>
                      </a:moveTo>
                      <a:lnTo>
                        <a:pt x="19" y="33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7" y="27"/>
                      </a:lnTo>
                      <a:lnTo>
                        <a:pt x="27" y="25"/>
                      </a:lnTo>
                      <a:lnTo>
                        <a:pt x="29" y="23"/>
                      </a:lnTo>
                      <a:lnTo>
                        <a:pt x="31" y="19"/>
                      </a:lnTo>
                      <a:lnTo>
                        <a:pt x="31" y="16"/>
                      </a:lnTo>
                      <a:lnTo>
                        <a:pt x="31" y="12"/>
                      </a:lnTo>
                      <a:lnTo>
                        <a:pt x="29" y="10"/>
                      </a:lnTo>
                      <a:lnTo>
                        <a:pt x="27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10" y="31"/>
                      </a:lnTo>
                      <a:lnTo>
                        <a:pt x="12" y="33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2" name="Freeform 35"/>
                <p:cNvSpPr>
                  <a:spLocks/>
                </p:cNvSpPr>
                <p:nvPr/>
              </p:nvSpPr>
              <p:spPr bwMode="auto">
                <a:xfrm>
                  <a:off x="1564" y="3028"/>
                  <a:ext cx="53" cy="24"/>
                </a:xfrm>
                <a:custGeom>
                  <a:avLst/>
                  <a:gdLst>
                    <a:gd name="T0" fmla="*/ 1 w 104"/>
                    <a:gd name="T1" fmla="*/ 1 h 47"/>
                    <a:gd name="T2" fmla="*/ 1 w 104"/>
                    <a:gd name="T3" fmla="*/ 1 h 47"/>
                    <a:gd name="T4" fmla="*/ 1 w 104"/>
                    <a:gd name="T5" fmla="*/ 1 h 47"/>
                    <a:gd name="T6" fmla="*/ 1 w 104"/>
                    <a:gd name="T7" fmla="*/ 1 h 47"/>
                    <a:gd name="T8" fmla="*/ 1 w 104"/>
                    <a:gd name="T9" fmla="*/ 1 h 47"/>
                    <a:gd name="T10" fmla="*/ 1 w 104"/>
                    <a:gd name="T11" fmla="*/ 1 h 47"/>
                    <a:gd name="T12" fmla="*/ 1 w 104"/>
                    <a:gd name="T13" fmla="*/ 1 h 47"/>
                    <a:gd name="T14" fmla="*/ 1 w 104"/>
                    <a:gd name="T15" fmla="*/ 1 h 47"/>
                    <a:gd name="T16" fmla="*/ 1 w 104"/>
                    <a:gd name="T17" fmla="*/ 1 h 47"/>
                    <a:gd name="T18" fmla="*/ 1 w 104"/>
                    <a:gd name="T19" fmla="*/ 1 h 47"/>
                    <a:gd name="T20" fmla="*/ 1 w 104"/>
                    <a:gd name="T21" fmla="*/ 1 h 47"/>
                    <a:gd name="T22" fmla="*/ 1 w 104"/>
                    <a:gd name="T23" fmla="*/ 1 h 47"/>
                    <a:gd name="T24" fmla="*/ 1 w 104"/>
                    <a:gd name="T25" fmla="*/ 1 h 47"/>
                    <a:gd name="T26" fmla="*/ 1 w 104"/>
                    <a:gd name="T27" fmla="*/ 1 h 47"/>
                    <a:gd name="T28" fmla="*/ 1 w 104"/>
                    <a:gd name="T29" fmla="*/ 1 h 47"/>
                    <a:gd name="T30" fmla="*/ 1 w 104"/>
                    <a:gd name="T31" fmla="*/ 1 h 47"/>
                    <a:gd name="T32" fmla="*/ 1 w 104"/>
                    <a:gd name="T33" fmla="*/ 1 h 47"/>
                    <a:gd name="T34" fmla="*/ 1 w 104"/>
                    <a:gd name="T35" fmla="*/ 1 h 47"/>
                    <a:gd name="T36" fmla="*/ 1 w 104"/>
                    <a:gd name="T37" fmla="*/ 1 h 47"/>
                    <a:gd name="T38" fmla="*/ 1 w 104"/>
                    <a:gd name="T39" fmla="*/ 1 h 47"/>
                    <a:gd name="T40" fmla="*/ 1 w 104"/>
                    <a:gd name="T41" fmla="*/ 1 h 47"/>
                    <a:gd name="T42" fmla="*/ 1 w 104"/>
                    <a:gd name="T43" fmla="*/ 1 h 47"/>
                    <a:gd name="T44" fmla="*/ 1 w 104"/>
                    <a:gd name="T45" fmla="*/ 1 h 47"/>
                    <a:gd name="T46" fmla="*/ 1 w 104"/>
                    <a:gd name="T47" fmla="*/ 1 h 47"/>
                    <a:gd name="T48" fmla="*/ 1 w 104"/>
                    <a:gd name="T49" fmla="*/ 1 h 47"/>
                    <a:gd name="T50" fmla="*/ 1 w 104"/>
                    <a:gd name="T51" fmla="*/ 1 h 47"/>
                    <a:gd name="T52" fmla="*/ 1 w 104"/>
                    <a:gd name="T53" fmla="*/ 1 h 47"/>
                    <a:gd name="T54" fmla="*/ 1 w 104"/>
                    <a:gd name="T55" fmla="*/ 0 h 47"/>
                    <a:gd name="T56" fmla="*/ 1 w 104"/>
                    <a:gd name="T57" fmla="*/ 0 h 47"/>
                    <a:gd name="T58" fmla="*/ 1 w 104"/>
                    <a:gd name="T59" fmla="*/ 1 h 47"/>
                    <a:gd name="T60" fmla="*/ 0 w 104"/>
                    <a:gd name="T61" fmla="*/ 1 h 47"/>
                    <a:gd name="T62" fmla="*/ 0 w 104"/>
                    <a:gd name="T63" fmla="*/ 1 h 47"/>
                    <a:gd name="T64" fmla="*/ 0 w 104"/>
                    <a:gd name="T65" fmla="*/ 1 h 47"/>
                    <a:gd name="T66" fmla="*/ 1 w 104"/>
                    <a:gd name="T67" fmla="*/ 1 h 47"/>
                    <a:gd name="T68" fmla="*/ 1 w 104"/>
                    <a:gd name="T69" fmla="*/ 1 h 47"/>
                    <a:gd name="T70" fmla="*/ 1 w 104"/>
                    <a:gd name="T71" fmla="*/ 1 h 4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47"/>
                    <a:gd name="T110" fmla="*/ 104 w 104"/>
                    <a:gd name="T111" fmla="*/ 47 h 4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47">
                      <a:moveTo>
                        <a:pt x="11" y="38"/>
                      </a:moveTo>
                      <a:lnTo>
                        <a:pt x="13" y="38"/>
                      </a:lnTo>
                      <a:lnTo>
                        <a:pt x="17" y="40"/>
                      </a:lnTo>
                      <a:lnTo>
                        <a:pt x="19" y="42"/>
                      </a:lnTo>
                      <a:lnTo>
                        <a:pt x="23" y="44"/>
                      </a:lnTo>
                      <a:lnTo>
                        <a:pt x="26" y="44"/>
                      </a:lnTo>
                      <a:lnTo>
                        <a:pt x="30" y="46"/>
                      </a:lnTo>
                      <a:lnTo>
                        <a:pt x="34" y="46"/>
                      </a:lnTo>
                      <a:lnTo>
                        <a:pt x="38" y="47"/>
                      </a:lnTo>
                      <a:lnTo>
                        <a:pt x="42" y="47"/>
                      </a:lnTo>
                      <a:lnTo>
                        <a:pt x="45" y="47"/>
                      </a:lnTo>
                      <a:lnTo>
                        <a:pt x="49" y="47"/>
                      </a:lnTo>
                      <a:lnTo>
                        <a:pt x="53" y="47"/>
                      </a:lnTo>
                      <a:lnTo>
                        <a:pt x="57" y="47"/>
                      </a:lnTo>
                      <a:lnTo>
                        <a:pt x="61" y="47"/>
                      </a:lnTo>
                      <a:lnTo>
                        <a:pt x="64" y="47"/>
                      </a:lnTo>
                      <a:lnTo>
                        <a:pt x="70" y="46"/>
                      </a:lnTo>
                      <a:lnTo>
                        <a:pt x="72" y="46"/>
                      </a:lnTo>
                      <a:lnTo>
                        <a:pt x="76" y="44"/>
                      </a:lnTo>
                      <a:lnTo>
                        <a:pt x="80" y="44"/>
                      </a:lnTo>
                      <a:lnTo>
                        <a:pt x="83" y="42"/>
                      </a:lnTo>
                      <a:lnTo>
                        <a:pt x="87" y="40"/>
                      </a:lnTo>
                      <a:lnTo>
                        <a:pt x="89" y="40"/>
                      </a:lnTo>
                      <a:lnTo>
                        <a:pt x="91" y="38"/>
                      </a:lnTo>
                      <a:lnTo>
                        <a:pt x="95" y="36"/>
                      </a:lnTo>
                      <a:lnTo>
                        <a:pt x="99" y="32"/>
                      </a:lnTo>
                      <a:lnTo>
                        <a:pt x="102" y="30"/>
                      </a:lnTo>
                      <a:lnTo>
                        <a:pt x="104" y="25"/>
                      </a:lnTo>
                      <a:lnTo>
                        <a:pt x="104" y="21"/>
                      </a:lnTo>
                      <a:lnTo>
                        <a:pt x="102" y="19"/>
                      </a:lnTo>
                      <a:lnTo>
                        <a:pt x="99" y="19"/>
                      </a:lnTo>
                      <a:lnTo>
                        <a:pt x="95" y="19"/>
                      </a:lnTo>
                      <a:lnTo>
                        <a:pt x="91" y="21"/>
                      </a:lnTo>
                      <a:lnTo>
                        <a:pt x="87" y="21"/>
                      </a:lnTo>
                      <a:lnTo>
                        <a:pt x="85" y="21"/>
                      </a:lnTo>
                      <a:lnTo>
                        <a:pt x="80" y="21"/>
                      </a:lnTo>
                      <a:lnTo>
                        <a:pt x="76" y="21"/>
                      </a:lnTo>
                      <a:lnTo>
                        <a:pt x="70" y="21"/>
                      </a:lnTo>
                      <a:lnTo>
                        <a:pt x="66" y="21"/>
                      </a:lnTo>
                      <a:lnTo>
                        <a:pt x="61" y="21"/>
                      </a:lnTo>
                      <a:lnTo>
                        <a:pt x="57" y="21"/>
                      </a:lnTo>
                      <a:lnTo>
                        <a:pt x="51" y="21"/>
                      </a:lnTo>
                      <a:lnTo>
                        <a:pt x="47" y="19"/>
                      </a:lnTo>
                      <a:lnTo>
                        <a:pt x="42" y="19"/>
                      </a:lnTo>
                      <a:lnTo>
                        <a:pt x="36" y="17"/>
                      </a:lnTo>
                      <a:lnTo>
                        <a:pt x="32" y="15"/>
                      </a:lnTo>
                      <a:lnTo>
                        <a:pt x="28" y="13"/>
                      </a:lnTo>
                      <a:lnTo>
                        <a:pt x="25" y="11"/>
                      </a:lnTo>
                      <a:lnTo>
                        <a:pt x="21" y="9"/>
                      </a:lnTo>
                      <a:lnTo>
                        <a:pt x="19" y="9"/>
                      </a:lnTo>
                      <a:lnTo>
                        <a:pt x="15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7" y="34"/>
                      </a:lnTo>
                      <a:lnTo>
                        <a:pt x="11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3" name="Freeform 36"/>
                <p:cNvSpPr>
                  <a:spLocks/>
                </p:cNvSpPr>
                <p:nvPr/>
              </p:nvSpPr>
              <p:spPr bwMode="auto">
                <a:xfrm>
                  <a:off x="1428" y="3216"/>
                  <a:ext cx="154" cy="292"/>
                </a:xfrm>
                <a:custGeom>
                  <a:avLst/>
                  <a:gdLst>
                    <a:gd name="T0" fmla="*/ 1 w 308"/>
                    <a:gd name="T1" fmla="*/ 1 h 584"/>
                    <a:gd name="T2" fmla="*/ 1 w 308"/>
                    <a:gd name="T3" fmla="*/ 1 h 584"/>
                    <a:gd name="T4" fmla="*/ 1 w 308"/>
                    <a:gd name="T5" fmla="*/ 1 h 584"/>
                    <a:gd name="T6" fmla="*/ 1 w 308"/>
                    <a:gd name="T7" fmla="*/ 1 h 584"/>
                    <a:gd name="T8" fmla="*/ 1 w 308"/>
                    <a:gd name="T9" fmla="*/ 1 h 584"/>
                    <a:gd name="T10" fmla="*/ 1 w 308"/>
                    <a:gd name="T11" fmla="*/ 2 h 584"/>
                    <a:gd name="T12" fmla="*/ 1 w 308"/>
                    <a:gd name="T13" fmla="*/ 2 h 584"/>
                    <a:gd name="T14" fmla="*/ 1 w 308"/>
                    <a:gd name="T15" fmla="*/ 3 h 584"/>
                    <a:gd name="T16" fmla="*/ 1 w 308"/>
                    <a:gd name="T17" fmla="*/ 3 h 584"/>
                    <a:gd name="T18" fmla="*/ 1 w 308"/>
                    <a:gd name="T19" fmla="*/ 3 h 584"/>
                    <a:gd name="T20" fmla="*/ 1 w 308"/>
                    <a:gd name="T21" fmla="*/ 4 h 584"/>
                    <a:gd name="T22" fmla="*/ 1 w 308"/>
                    <a:gd name="T23" fmla="*/ 4 h 584"/>
                    <a:gd name="T24" fmla="*/ 2 w 308"/>
                    <a:gd name="T25" fmla="*/ 4 h 584"/>
                    <a:gd name="T26" fmla="*/ 2 w 308"/>
                    <a:gd name="T27" fmla="*/ 4 h 584"/>
                    <a:gd name="T28" fmla="*/ 2 w 308"/>
                    <a:gd name="T29" fmla="*/ 4 h 584"/>
                    <a:gd name="T30" fmla="*/ 2 w 308"/>
                    <a:gd name="T31" fmla="*/ 4 h 584"/>
                    <a:gd name="T32" fmla="*/ 3 w 308"/>
                    <a:gd name="T33" fmla="*/ 4 h 584"/>
                    <a:gd name="T34" fmla="*/ 3 w 308"/>
                    <a:gd name="T35" fmla="*/ 4 h 584"/>
                    <a:gd name="T36" fmla="*/ 2 w 308"/>
                    <a:gd name="T37" fmla="*/ 4 h 584"/>
                    <a:gd name="T38" fmla="*/ 2 w 308"/>
                    <a:gd name="T39" fmla="*/ 4 h 584"/>
                    <a:gd name="T40" fmla="*/ 2 w 308"/>
                    <a:gd name="T41" fmla="*/ 4 h 584"/>
                    <a:gd name="T42" fmla="*/ 2 w 308"/>
                    <a:gd name="T43" fmla="*/ 4 h 584"/>
                    <a:gd name="T44" fmla="*/ 2 w 308"/>
                    <a:gd name="T45" fmla="*/ 4 h 584"/>
                    <a:gd name="T46" fmla="*/ 2 w 308"/>
                    <a:gd name="T47" fmla="*/ 5 h 584"/>
                    <a:gd name="T48" fmla="*/ 2 w 308"/>
                    <a:gd name="T49" fmla="*/ 5 h 584"/>
                    <a:gd name="T50" fmla="*/ 2 w 308"/>
                    <a:gd name="T51" fmla="*/ 5 h 584"/>
                    <a:gd name="T52" fmla="*/ 2 w 308"/>
                    <a:gd name="T53" fmla="*/ 5 h 584"/>
                    <a:gd name="T54" fmla="*/ 1 w 308"/>
                    <a:gd name="T55" fmla="*/ 5 h 584"/>
                    <a:gd name="T56" fmla="*/ 1 w 308"/>
                    <a:gd name="T57" fmla="*/ 5 h 584"/>
                    <a:gd name="T58" fmla="*/ 1 w 308"/>
                    <a:gd name="T59" fmla="*/ 5 h 584"/>
                    <a:gd name="T60" fmla="*/ 1 w 308"/>
                    <a:gd name="T61" fmla="*/ 5 h 584"/>
                    <a:gd name="T62" fmla="*/ 1 w 308"/>
                    <a:gd name="T63" fmla="*/ 5 h 584"/>
                    <a:gd name="T64" fmla="*/ 1 w 308"/>
                    <a:gd name="T65" fmla="*/ 5 h 584"/>
                    <a:gd name="T66" fmla="*/ 1 w 308"/>
                    <a:gd name="T67" fmla="*/ 5 h 584"/>
                    <a:gd name="T68" fmla="*/ 1 w 308"/>
                    <a:gd name="T69" fmla="*/ 5 h 584"/>
                    <a:gd name="T70" fmla="*/ 2 w 308"/>
                    <a:gd name="T71" fmla="*/ 5 h 584"/>
                    <a:gd name="T72" fmla="*/ 2 w 308"/>
                    <a:gd name="T73" fmla="*/ 5 h 584"/>
                    <a:gd name="T74" fmla="*/ 2 w 308"/>
                    <a:gd name="T75" fmla="*/ 5 h 584"/>
                    <a:gd name="T76" fmla="*/ 2 w 308"/>
                    <a:gd name="T77" fmla="*/ 5 h 584"/>
                    <a:gd name="T78" fmla="*/ 2 w 308"/>
                    <a:gd name="T79" fmla="*/ 5 h 584"/>
                    <a:gd name="T80" fmla="*/ 2 w 308"/>
                    <a:gd name="T81" fmla="*/ 4 h 584"/>
                    <a:gd name="T82" fmla="*/ 3 w 308"/>
                    <a:gd name="T83" fmla="*/ 4 h 584"/>
                    <a:gd name="T84" fmla="*/ 3 w 308"/>
                    <a:gd name="T85" fmla="*/ 4 h 584"/>
                    <a:gd name="T86" fmla="*/ 3 w 308"/>
                    <a:gd name="T87" fmla="*/ 4 h 584"/>
                    <a:gd name="T88" fmla="*/ 3 w 308"/>
                    <a:gd name="T89" fmla="*/ 4 h 584"/>
                    <a:gd name="T90" fmla="*/ 2 w 308"/>
                    <a:gd name="T91" fmla="*/ 4 h 584"/>
                    <a:gd name="T92" fmla="*/ 2 w 308"/>
                    <a:gd name="T93" fmla="*/ 4 h 584"/>
                    <a:gd name="T94" fmla="*/ 2 w 308"/>
                    <a:gd name="T95" fmla="*/ 4 h 584"/>
                    <a:gd name="T96" fmla="*/ 2 w 308"/>
                    <a:gd name="T97" fmla="*/ 4 h 584"/>
                    <a:gd name="T98" fmla="*/ 2 w 308"/>
                    <a:gd name="T99" fmla="*/ 3 h 584"/>
                    <a:gd name="T100" fmla="*/ 1 w 308"/>
                    <a:gd name="T101" fmla="*/ 3 h 584"/>
                    <a:gd name="T102" fmla="*/ 1 w 308"/>
                    <a:gd name="T103" fmla="*/ 3 h 584"/>
                    <a:gd name="T104" fmla="*/ 1 w 308"/>
                    <a:gd name="T105" fmla="*/ 3 h 584"/>
                    <a:gd name="T106" fmla="*/ 1 w 308"/>
                    <a:gd name="T107" fmla="*/ 2 h 584"/>
                    <a:gd name="T108" fmla="*/ 1 w 308"/>
                    <a:gd name="T109" fmla="*/ 2 h 584"/>
                    <a:gd name="T110" fmla="*/ 1 w 308"/>
                    <a:gd name="T111" fmla="*/ 2 h 584"/>
                    <a:gd name="T112" fmla="*/ 1 w 308"/>
                    <a:gd name="T113" fmla="*/ 2 h 584"/>
                    <a:gd name="T114" fmla="*/ 1 w 308"/>
                    <a:gd name="T115" fmla="*/ 1 h 584"/>
                    <a:gd name="T116" fmla="*/ 1 w 308"/>
                    <a:gd name="T117" fmla="*/ 1 h 584"/>
                    <a:gd name="T118" fmla="*/ 1 w 308"/>
                    <a:gd name="T119" fmla="*/ 1 h 584"/>
                    <a:gd name="T120" fmla="*/ 1 w 308"/>
                    <a:gd name="T121" fmla="*/ 1 h 58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8"/>
                    <a:gd name="T184" fmla="*/ 0 h 584"/>
                    <a:gd name="T185" fmla="*/ 308 w 308"/>
                    <a:gd name="T186" fmla="*/ 584 h 58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8" h="584">
                      <a:moveTo>
                        <a:pt x="82" y="2"/>
                      </a:moveTo>
                      <a:lnTo>
                        <a:pt x="80" y="2"/>
                      </a:lnTo>
                      <a:lnTo>
                        <a:pt x="78" y="0"/>
                      </a:lnTo>
                      <a:lnTo>
                        <a:pt x="74" y="0"/>
                      </a:lnTo>
                      <a:lnTo>
                        <a:pt x="70" y="0"/>
                      </a:lnTo>
                      <a:lnTo>
                        <a:pt x="69" y="0"/>
                      </a:lnTo>
                      <a:lnTo>
                        <a:pt x="63" y="2"/>
                      </a:lnTo>
                      <a:lnTo>
                        <a:pt x="59" y="3"/>
                      </a:lnTo>
                      <a:lnTo>
                        <a:pt x="53" y="3"/>
                      </a:lnTo>
                      <a:lnTo>
                        <a:pt x="50" y="7"/>
                      </a:lnTo>
                      <a:lnTo>
                        <a:pt x="48" y="9"/>
                      </a:lnTo>
                      <a:lnTo>
                        <a:pt x="44" y="11"/>
                      </a:lnTo>
                      <a:lnTo>
                        <a:pt x="42" y="13"/>
                      </a:lnTo>
                      <a:lnTo>
                        <a:pt x="40" y="15"/>
                      </a:lnTo>
                      <a:lnTo>
                        <a:pt x="38" y="19"/>
                      </a:lnTo>
                      <a:lnTo>
                        <a:pt x="36" y="21"/>
                      </a:lnTo>
                      <a:lnTo>
                        <a:pt x="34" y="24"/>
                      </a:lnTo>
                      <a:lnTo>
                        <a:pt x="31" y="28"/>
                      </a:lnTo>
                      <a:lnTo>
                        <a:pt x="29" y="32"/>
                      </a:lnTo>
                      <a:lnTo>
                        <a:pt x="27" y="38"/>
                      </a:lnTo>
                      <a:lnTo>
                        <a:pt x="27" y="40"/>
                      </a:lnTo>
                      <a:lnTo>
                        <a:pt x="25" y="41"/>
                      </a:lnTo>
                      <a:lnTo>
                        <a:pt x="25" y="45"/>
                      </a:lnTo>
                      <a:lnTo>
                        <a:pt x="25" y="47"/>
                      </a:lnTo>
                      <a:lnTo>
                        <a:pt x="23" y="51"/>
                      </a:lnTo>
                      <a:lnTo>
                        <a:pt x="23" y="55"/>
                      </a:lnTo>
                      <a:lnTo>
                        <a:pt x="23" y="57"/>
                      </a:lnTo>
                      <a:lnTo>
                        <a:pt x="23" y="60"/>
                      </a:lnTo>
                      <a:lnTo>
                        <a:pt x="23" y="64"/>
                      </a:lnTo>
                      <a:lnTo>
                        <a:pt x="23" y="68"/>
                      </a:lnTo>
                      <a:lnTo>
                        <a:pt x="23" y="72"/>
                      </a:lnTo>
                      <a:lnTo>
                        <a:pt x="23" y="76"/>
                      </a:lnTo>
                      <a:lnTo>
                        <a:pt x="25" y="80"/>
                      </a:lnTo>
                      <a:lnTo>
                        <a:pt x="25" y="85"/>
                      </a:lnTo>
                      <a:lnTo>
                        <a:pt x="25" y="91"/>
                      </a:lnTo>
                      <a:lnTo>
                        <a:pt x="25" y="97"/>
                      </a:lnTo>
                      <a:lnTo>
                        <a:pt x="27" y="102"/>
                      </a:lnTo>
                      <a:lnTo>
                        <a:pt x="27" y="108"/>
                      </a:lnTo>
                      <a:lnTo>
                        <a:pt x="27" y="114"/>
                      </a:lnTo>
                      <a:lnTo>
                        <a:pt x="29" y="119"/>
                      </a:lnTo>
                      <a:lnTo>
                        <a:pt x="29" y="125"/>
                      </a:lnTo>
                      <a:lnTo>
                        <a:pt x="29" y="131"/>
                      </a:lnTo>
                      <a:lnTo>
                        <a:pt x="31" y="138"/>
                      </a:lnTo>
                      <a:lnTo>
                        <a:pt x="31" y="144"/>
                      </a:lnTo>
                      <a:lnTo>
                        <a:pt x="32" y="152"/>
                      </a:lnTo>
                      <a:lnTo>
                        <a:pt x="34" y="159"/>
                      </a:lnTo>
                      <a:lnTo>
                        <a:pt x="34" y="165"/>
                      </a:lnTo>
                      <a:lnTo>
                        <a:pt x="34" y="173"/>
                      </a:lnTo>
                      <a:lnTo>
                        <a:pt x="36" y="180"/>
                      </a:lnTo>
                      <a:lnTo>
                        <a:pt x="36" y="186"/>
                      </a:lnTo>
                      <a:lnTo>
                        <a:pt x="38" y="194"/>
                      </a:lnTo>
                      <a:lnTo>
                        <a:pt x="38" y="201"/>
                      </a:lnTo>
                      <a:lnTo>
                        <a:pt x="40" y="209"/>
                      </a:lnTo>
                      <a:lnTo>
                        <a:pt x="42" y="216"/>
                      </a:lnTo>
                      <a:lnTo>
                        <a:pt x="44" y="224"/>
                      </a:lnTo>
                      <a:lnTo>
                        <a:pt x="44" y="232"/>
                      </a:lnTo>
                      <a:lnTo>
                        <a:pt x="46" y="237"/>
                      </a:lnTo>
                      <a:lnTo>
                        <a:pt x="46" y="245"/>
                      </a:lnTo>
                      <a:lnTo>
                        <a:pt x="48" y="253"/>
                      </a:lnTo>
                      <a:lnTo>
                        <a:pt x="48" y="258"/>
                      </a:lnTo>
                      <a:lnTo>
                        <a:pt x="50" y="266"/>
                      </a:lnTo>
                      <a:lnTo>
                        <a:pt x="51" y="274"/>
                      </a:lnTo>
                      <a:lnTo>
                        <a:pt x="51" y="279"/>
                      </a:lnTo>
                      <a:lnTo>
                        <a:pt x="53" y="287"/>
                      </a:lnTo>
                      <a:lnTo>
                        <a:pt x="53" y="293"/>
                      </a:lnTo>
                      <a:lnTo>
                        <a:pt x="55" y="300"/>
                      </a:lnTo>
                      <a:lnTo>
                        <a:pt x="57" y="306"/>
                      </a:lnTo>
                      <a:lnTo>
                        <a:pt x="57" y="312"/>
                      </a:lnTo>
                      <a:lnTo>
                        <a:pt x="59" y="319"/>
                      </a:lnTo>
                      <a:lnTo>
                        <a:pt x="61" y="325"/>
                      </a:lnTo>
                      <a:lnTo>
                        <a:pt x="61" y="331"/>
                      </a:lnTo>
                      <a:lnTo>
                        <a:pt x="63" y="334"/>
                      </a:lnTo>
                      <a:lnTo>
                        <a:pt x="63" y="340"/>
                      </a:lnTo>
                      <a:lnTo>
                        <a:pt x="65" y="346"/>
                      </a:lnTo>
                      <a:lnTo>
                        <a:pt x="65" y="350"/>
                      </a:lnTo>
                      <a:lnTo>
                        <a:pt x="67" y="355"/>
                      </a:lnTo>
                      <a:lnTo>
                        <a:pt x="67" y="359"/>
                      </a:lnTo>
                      <a:lnTo>
                        <a:pt x="69" y="363"/>
                      </a:lnTo>
                      <a:lnTo>
                        <a:pt x="69" y="367"/>
                      </a:lnTo>
                      <a:lnTo>
                        <a:pt x="69" y="371"/>
                      </a:lnTo>
                      <a:lnTo>
                        <a:pt x="70" y="372"/>
                      </a:lnTo>
                      <a:lnTo>
                        <a:pt x="70" y="376"/>
                      </a:lnTo>
                      <a:lnTo>
                        <a:pt x="72" y="380"/>
                      </a:lnTo>
                      <a:lnTo>
                        <a:pt x="74" y="384"/>
                      </a:lnTo>
                      <a:lnTo>
                        <a:pt x="76" y="388"/>
                      </a:lnTo>
                      <a:lnTo>
                        <a:pt x="80" y="391"/>
                      </a:lnTo>
                      <a:lnTo>
                        <a:pt x="82" y="393"/>
                      </a:lnTo>
                      <a:lnTo>
                        <a:pt x="84" y="397"/>
                      </a:lnTo>
                      <a:lnTo>
                        <a:pt x="88" y="399"/>
                      </a:lnTo>
                      <a:lnTo>
                        <a:pt x="89" y="401"/>
                      </a:lnTo>
                      <a:lnTo>
                        <a:pt x="93" y="403"/>
                      </a:lnTo>
                      <a:lnTo>
                        <a:pt x="95" y="405"/>
                      </a:lnTo>
                      <a:lnTo>
                        <a:pt x="99" y="407"/>
                      </a:lnTo>
                      <a:lnTo>
                        <a:pt x="103" y="410"/>
                      </a:lnTo>
                      <a:lnTo>
                        <a:pt x="107" y="412"/>
                      </a:lnTo>
                      <a:lnTo>
                        <a:pt x="110" y="414"/>
                      </a:lnTo>
                      <a:lnTo>
                        <a:pt x="114" y="416"/>
                      </a:lnTo>
                      <a:lnTo>
                        <a:pt x="120" y="418"/>
                      </a:lnTo>
                      <a:lnTo>
                        <a:pt x="124" y="420"/>
                      </a:lnTo>
                      <a:lnTo>
                        <a:pt x="128" y="420"/>
                      </a:lnTo>
                      <a:lnTo>
                        <a:pt x="131" y="422"/>
                      </a:lnTo>
                      <a:lnTo>
                        <a:pt x="137" y="424"/>
                      </a:lnTo>
                      <a:lnTo>
                        <a:pt x="141" y="424"/>
                      </a:lnTo>
                      <a:lnTo>
                        <a:pt x="147" y="426"/>
                      </a:lnTo>
                      <a:lnTo>
                        <a:pt x="150" y="426"/>
                      </a:lnTo>
                      <a:lnTo>
                        <a:pt x="156" y="426"/>
                      </a:lnTo>
                      <a:lnTo>
                        <a:pt x="160" y="426"/>
                      </a:lnTo>
                      <a:lnTo>
                        <a:pt x="166" y="426"/>
                      </a:lnTo>
                      <a:lnTo>
                        <a:pt x="171" y="426"/>
                      </a:lnTo>
                      <a:lnTo>
                        <a:pt x="175" y="426"/>
                      </a:lnTo>
                      <a:lnTo>
                        <a:pt x="179" y="424"/>
                      </a:lnTo>
                      <a:lnTo>
                        <a:pt x="181" y="424"/>
                      </a:lnTo>
                      <a:lnTo>
                        <a:pt x="183" y="424"/>
                      </a:lnTo>
                      <a:lnTo>
                        <a:pt x="186" y="422"/>
                      </a:lnTo>
                      <a:lnTo>
                        <a:pt x="188" y="422"/>
                      </a:lnTo>
                      <a:lnTo>
                        <a:pt x="192" y="420"/>
                      </a:lnTo>
                      <a:lnTo>
                        <a:pt x="194" y="420"/>
                      </a:lnTo>
                      <a:lnTo>
                        <a:pt x="198" y="420"/>
                      </a:lnTo>
                      <a:lnTo>
                        <a:pt x="202" y="418"/>
                      </a:lnTo>
                      <a:lnTo>
                        <a:pt x="207" y="416"/>
                      </a:lnTo>
                      <a:lnTo>
                        <a:pt x="211" y="414"/>
                      </a:lnTo>
                      <a:lnTo>
                        <a:pt x="217" y="414"/>
                      </a:lnTo>
                      <a:lnTo>
                        <a:pt x="223" y="412"/>
                      </a:lnTo>
                      <a:lnTo>
                        <a:pt x="226" y="412"/>
                      </a:lnTo>
                      <a:lnTo>
                        <a:pt x="230" y="412"/>
                      </a:lnTo>
                      <a:lnTo>
                        <a:pt x="236" y="414"/>
                      </a:lnTo>
                      <a:lnTo>
                        <a:pt x="240" y="414"/>
                      </a:lnTo>
                      <a:lnTo>
                        <a:pt x="243" y="414"/>
                      </a:lnTo>
                      <a:lnTo>
                        <a:pt x="247" y="416"/>
                      </a:lnTo>
                      <a:lnTo>
                        <a:pt x="251" y="418"/>
                      </a:lnTo>
                      <a:lnTo>
                        <a:pt x="255" y="418"/>
                      </a:lnTo>
                      <a:lnTo>
                        <a:pt x="259" y="420"/>
                      </a:lnTo>
                      <a:lnTo>
                        <a:pt x="261" y="422"/>
                      </a:lnTo>
                      <a:lnTo>
                        <a:pt x="264" y="424"/>
                      </a:lnTo>
                      <a:lnTo>
                        <a:pt x="268" y="428"/>
                      </a:lnTo>
                      <a:lnTo>
                        <a:pt x="272" y="431"/>
                      </a:lnTo>
                      <a:lnTo>
                        <a:pt x="274" y="435"/>
                      </a:lnTo>
                      <a:lnTo>
                        <a:pt x="276" y="441"/>
                      </a:lnTo>
                      <a:lnTo>
                        <a:pt x="274" y="445"/>
                      </a:lnTo>
                      <a:lnTo>
                        <a:pt x="272" y="449"/>
                      </a:lnTo>
                      <a:lnTo>
                        <a:pt x="270" y="450"/>
                      </a:lnTo>
                      <a:lnTo>
                        <a:pt x="268" y="452"/>
                      </a:lnTo>
                      <a:lnTo>
                        <a:pt x="266" y="454"/>
                      </a:lnTo>
                      <a:lnTo>
                        <a:pt x="262" y="458"/>
                      </a:lnTo>
                      <a:lnTo>
                        <a:pt x="259" y="460"/>
                      </a:lnTo>
                      <a:lnTo>
                        <a:pt x="255" y="460"/>
                      </a:lnTo>
                      <a:lnTo>
                        <a:pt x="249" y="462"/>
                      </a:lnTo>
                      <a:lnTo>
                        <a:pt x="245" y="464"/>
                      </a:lnTo>
                      <a:lnTo>
                        <a:pt x="242" y="464"/>
                      </a:lnTo>
                      <a:lnTo>
                        <a:pt x="240" y="464"/>
                      </a:lnTo>
                      <a:lnTo>
                        <a:pt x="236" y="466"/>
                      </a:lnTo>
                      <a:lnTo>
                        <a:pt x="234" y="466"/>
                      </a:lnTo>
                      <a:lnTo>
                        <a:pt x="230" y="468"/>
                      </a:lnTo>
                      <a:lnTo>
                        <a:pt x="228" y="469"/>
                      </a:lnTo>
                      <a:lnTo>
                        <a:pt x="224" y="469"/>
                      </a:lnTo>
                      <a:lnTo>
                        <a:pt x="223" y="471"/>
                      </a:lnTo>
                      <a:lnTo>
                        <a:pt x="219" y="471"/>
                      </a:lnTo>
                      <a:lnTo>
                        <a:pt x="215" y="471"/>
                      </a:lnTo>
                      <a:lnTo>
                        <a:pt x="211" y="473"/>
                      </a:lnTo>
                      <a:lnTo>
                        <a:pt x="207" y="475"/>
                      </a:lnTo>
                      <a:lnTo>
                        <a:pt x="205" y="475"/>
                      </a:lnTo>
                      <a:lnTo>
                        <a:pt x="202" y="475"/>
                      </a:lnTo>
                      <a:lnTo>
                        <a:pt x="198" y="477"/>
                      </a:lnTo>
                      <a:lnTo>
                        <a:pt x="194" y="479"/>
                      </a:lnTo>
                      <a:lnTo>
                        <a:pt x="190" y="479"/>
                      </a:lnTo>
                      <a:lnTo>
                        <a:pt x="188" y="481"/>
                      </a:lnTo>
                      <a:lnTo>
                        <a:pt x="185" y="481"/>
                      </a:lnTo>
                      <a:lnTo>
                        <a:pt x="181" y="483"/>
                      </a:lnTo>
                      <a:lnTo>
                        <a:pt x="179" y="483"/>
                      </a:lnTo>
                      <a:lnTo>
                        <a:pt x="175" y="485"/>
                      </a:lnTo>
                      <a:lnTo>
                        <a:pt x="171" y="485"/>
                      </a:lnTo>
                      <a:lnTo>
                        <a:pt x="169" y="487"/>
                      </a:lnTo>
                      <a:lnTo>
                        <a:pt x="166" y="487"/>
                      </a:lnTo>
                      <a:lnTo>
                        <a:pt x="164" y="488"/>
                      </a:lnTo>
                      <a:lnTo>
                        <a:pt x="160" y="488"/>
                      </a:lnTo>
                      <a:lnTo>
                        <a:pt x="158" y="490"/>
                      </a:lnTo>
                      <a:lnTo>
                        <a:pt x="154" y="490"/>
                      </a:lnTo>
                      <a:lnTo>
                        <a:pt x="150" y="492"/>
                      </a:lnTo>
                      <a:lnTo>
                        <a:pt x="148" y="492"/>
                      </a:lnTo>
                      <a:lnTo>
                        <a:pt x="147" y="494"/>
                      </a:lnTo>
                      <a:lnTo>
                        <a:pt x="143" y="496"/>
                      </a:lnTo>
                      <a:lnTo>
                        <a:pt x="139" y="498"/>
                      </a:lnTo>
                      <a:lnTo>
                        <a:pt x="135" y="500"/>
                      </a:lnTo>
                      <a:lnTo>
                        <a:pt x="133" y="502"/>
                      </a:lnTo>
                      <a:lnTo>
                        <a:pt x="131" y="504"/>
                      </a:lnTo>
                      <a:lnTo>
                        <a:pt x="133" y="507"/>
                      </a:lnTo>
                      <a:lnTo>
                        <a:pt x="135" y="509"/>
                      </a:lnTo>
                      <a:lnTo>
                        <a:pt x="137" y="511"/>
                      </a:lnTo>
                      <a:lnTo>
                        <a:pt x="139" y="511"/>
                      </a:lnTo>
                      <a:lnTo>
                        <a:pt x="143" y="513"/>
                      </a:lnTo>
                      <a:lnTo>
                        <a:pt x="145" y="513"/>
                      </a:lnTo>
                      <a:lnTo>
                        <a:pt x="148" y="513"/>
                      </a:lnTo>
                      <a:lnTo>
                        <a:pt x="150" y="513"/>
                      </a:lnTo>
                      <a:lnTo>
                        <a:pt x="154" y="515"/>
                      </a:lnTo>
                      <a:lnTo>
                        <a:pt x="156" y="515"/>
                      </a:lnTo>
                      <a:lnTo>
                        <a:pt x="158" y="517"/>
                      </a:lnTo>
                      <a:lnTo>
                        <a:pt x="162" y="517"/>
                      </a:lnTo>
                      <a:lnTo>
                        <a:pt x="166" y="519"/>
                      </a:lnTo>
                      <a:lnTo>
                        <a:pt x="169" y="521"/>
                      </a:lnTo>
                      <a:lnTo>
                        <a:pt x="171" y="523"/>
                      </a:lnTo>
                      <a:lnTo>
                        <a:pt x="173" y="525"/>
                      </a:lnTo>
                      <a:lnTo>
                        <a:pt x="173" y="526"/>
                      </a:lnTo>
                      <a:lnTo>
                        <a:pt x="173" y="530"/>
                      </a:lnTo>
                      <a:lnTo>
                        <a:pt x="169" y="536"/>
                      </a:lnTo>
                      <a:lnTo>
                        <a:pt x="167" y="538"/>
                      </a:lnTo>
                      <a:lnTo>
                        <a:pt x="164" y="540"/>
                      </a:lnTo>
                      <a:lnTo>
                        <a:pt x="160" y="542"/>
                      </a:lnTo>
                      <a:lnTo>
                        <a:pt x="156" y="546"/>
                      </a:lnTo>
                      <a:lnTo>
                        <a:pt x="154" y="546"/>
                      </a:lnTo>
                      <a:lnTo>
                        <a:pt x="150" y="547"/>
                      </a:lnTo>
                      <a:lnTo>
                        <a:pt x="148" y="547"/>
                      </a:lnTo>
                      <a:lnTo>
                        <a:pt x="147" y="549"/>
                      </a:lnTo>
                      <a:lnTo>
                        <a:pt x="143" y="549"/>
                      </a:lnTo>
                      <a:lnTo>
                        <a:pt x="139" y="551"/>
                      </a:lnTo>
                      <a:lnTo>
                        <a:pt x="135" y="551"/>
                      </a:lnTo>
                      <a:lnTo>
                        <a:pt x="133" y="553"/>
                      </a:lnTo>
                      <a:lnTo>
                        <a:pt x="129" y="553"/>
                      </a:lnTo>
                      <a:lnTo>
                        <a:pt x="126" y="553"/>
                      </a:lnTo>
                      <a:lnTo>
                        <a:pt x="120" y="555"/>
                      </a:lnTo>
                      <a:lnTo>
                        <a:pt x="116" y="555"/>
                      </a:lnTo>
                      <a:lnTo>
                        <a:pt x="112" y="557"/>
                      </a:lnTo>
                      <a:lnTo>
                        <a:pt x="108" y="557"/>
                      </a:lnTo>
                      <a:lnTo>
                        <a:pt x="103" y="557"/>
                      </a:lnTo>
                      <a:lnTo>
                        <a:pt x="99" y="559"/>
                      </a:lnTo>
                      <a:lnTo>
                        <a:pt x="93" y="559"/>
                      </a:lnTo>
                      <a:lnTo>
                        <a:pt x="89" y="559"/>
                      </a:lnTo>
                      <a:lnTo>
                        <a:pt x="84" y="559"/>
                      </a:lnTo>
                      <a:lnTo>
                        <a:pt x="78" y="561"/>
                      </a:lnTo>
                      <a:lnTo>
                        <a:pt x="72" y="561"/>
                      </a:lnTo>
                      <a:lnTo>
                        <a:pt x="67" y="561"/>
                      </a:lnTo>
                      <a:lnTo>
                        <a:pt x="61" y="561"/>
                      </a:lnTo>
                      <a:lnTo>
                        <a:pt x="55" y="563"/>
                      </a:lnTo>
                      <a:lnTo>
                        <a:pt x="50" y="563"/>
                      </a:lnTo>
                      <a:lnTo>
                        <a:pt x="44" y="563"/>
                      </a:lnTo>
                      <a:lnTo>
                        <a:pt x="36" y="563"/>
                      </a:lnTo>
                      <a:lnTo>
                        <a:pt x="31" y="563"/>
                      </a:lnTo>
                      <a:lnTo>
                        <a:pt x="25" y="563"/>
                      </a:lnTo>
                      <a:lnTo>
                        <a:pt x="17" y="563"/>
                      </a:lnTo>
                      <a:lnTo>
                        <a:pt x="12" y="563"/>
                      </a:lnTo>
                      <a:lnTo>
                        <a:pt x="4" y="563"/>
                      </a:lnTo>
                      <a:lnTo>
                        <a:pt x="2" y="565"/>
                      </a:lnTo>
                      <a:lnTo>
                        <a:pt x="0" y="566"/>
                      </a:lnTo>
                      <a:lnTo>
                        <a:pt x="0" y="568"/>
                      </a:lnTo>
                      <a:lnTo>
                        <a:pt x="0" y="570"/>
                      </a:lnTo>
                      <a:lnTo>
                        <a:pt x="2" y="572"/>
                      </a:lnTo>
                      <a:lnTo>
                        <a:pt x="6" y="574"/>
                      </a:lnTo>
                      <a:lnTo>
                        <a:pt x="10" y="576"/>
                      </a:lnTo>
                      <a:lnTo>
                        <a:pt x="12" y="576"/>
                      </a:lnTo>
                      <a:lnTo>
                        <a:pt x="15" y="578"/>
                      </a:lnTo>
                      <a:lnTo>
                        <a:pt x="17" y="578"/>
                      </a:lnTo>
                      <a:lnTo>
                        <a:pt x="21" y="578"/>
                      </a:lnTo>
                      <a:lnTo>
                        <a:pt x="25" y="580"/>
                      </a:lnTo>
                      <a:lnTo>
                        <a:pt x="31" y="580"/>
                      </a:lnTo>
                      <a:lnTo>
                        <a:pt x="32" y="580"/>
                      </a:lnTo>
                      <a:lnTo>
                        <a:pt x="34" y="582"/>
                      </a:lnTo>
                      <a:lnTo>
                        <a:pt x="38" y="582"/>
                      </a:lnTo>
                      <a:lnTo>
                        <a:pt x="40" y="582"/>
                      </a:lnTo>
                      <a:lnTo>
                        <a:pt x="44" y="582"/>
                      </a:lnTo>
                      <a:lnTo>
                        <a:pt x="46" y="582"/>
                      </a:lnTo>
                      <a:lnTo>
                        <a:pt x="50" y="582"/>
                      </a:lnTo>
                      <a:lnTo>
                        <a:pt x="51" y="584"/>
                      </a:lnTo>
                      <a:lnTo>
                        <a:pt x="55" y="584"/>
                      </a:lnTo>
                      <a:lnTo>
                        <a:pt x="57" y="584"/>
                      </a:lnTo>
                      <a:lnTo>
                        <a:pt x="61" y="584"/>
                      </a:lnTo>
                      <a:lnTo>
                        <a:pt x="65" y="584"/>
                      </a:lnTo>
                      <a:lnTo>
                        <a:pt x="67" y="584"/>
                      </a:lnTo>
                      <a:lnTo>
                        <a:pt x="70" y="584"/>
                      </a:lnTo>
                      <a:lnTo>
                        <a:pt x="74" y="584"/>
                      </a:lnTo>
                      <a:lnTo>
                        <a:pt x="78" y="584"/>
                      </a:lnTo>
                      <a:lnTo>
                        <a:pt x="82" y="584"/>
                      </a:lnTo>
                      <a:lnTo>
                        <a:pt x="86" y="584"/>
                      </a:lnTo>
                      <a:lnTo>
                        <a:pt x="89" y="584"/>
                      </a:lnTo>
                      <a:lnTo>
                        <a:pt x="93" y="584"/>
                      </a:lnTo>
                      <a:lnTo>
                        <a:pt x="95" y="582"/>
                      </a:lnTo>
                      <a:lnTo>
                        <a:pt x="99" y="582"/>
                      </a:lnTo>
                      <a:lnTo>
                        <a:pt x="103" y="582"/>
                      </a:lnTo>
                      <a:lnTo>
                        <a:pt x="107" y="582"/>
                      </a:lnTo>
                      <a:lnTo>
                        <a:pt x="110" y="582"/>
                      </a:lnTo>
                      <a:lnTo>
                        <a:pt x="114" y="580"/>
                      </a:lnTo>
                      <a:lnTo>
                        <a:pt x="118" y="580"/>
                      </a:lnTo>
                      <a:lnTo>
                        <a:pt x="122" y="580"/>
                      </a:lnTo>
                      <a:lnTo>
                        <a:pt x="124" y="580"/>
                      </a:lnTo>
                      <a:lnTo>
                        <a:pt x="128" y="578"/>
                      </a:lnTo>
                      <a:lnTo>
                        <a:pt x="131" y="578"/>
                      </a:lnTo>
                      <a:lnTo>
                        <a:pt x="135" y="578"/>
                      </a:lnTo>
                      <a:lnTo>
                        <a:pt x="139" y="576"/>
                      </a:lnTo>
                      <a:lnTo>
                        <a:pt x="143" y="576"/>
                      </a:lnTo>
                      <a:lnTo>
                        <a:pt x="147" y="576"/>
                      </a:lnTo>
                      <a:lnTo>
                        <a:pt x="150" y="576"/>
                      </a:lnTo>
                      <a:lnTo>
                        <a:pt x="152" y="574"/>
                      </a:lnTo>
                      <a:lnTo>
                        <a:pt x="156" y="574"/>
                      </a:lnTo>
                      <a:lnTo>
                        <a:pt x="160" y="572"/>
                      </a:lnTo>
                      <a:lnTo>
                        <a:pt x="164" y="572"/>
                      </a:lnTo>
                      <a:lnTo>
                        <a:pt x="166" y="572"/>
                      </a:lnTo>
                      <a:lnTo>
                        <a:pt x="169" y="570"/>
                      </a:lnTo>
                      <a:lnTo>
                        <a:pt x="173" y="570"/>
                      </a:lnTo>
                      <a:lnTo>
                        <a:pt x="175" y="570"/>
                      </a:lnTo>
                      <a:lnTo>
                        <a:pt x="179" y="568"/>
                      </a:lnTo>
                      <a:lnTo>
                        <a:pt x="181" y="568"/>
                      </a:lnTo>
                      <a:lnTo>
                        <a:pt x="185" y="566"/>
                      </a:lnTo>
                      <a:lnTo>
                        <a:pt x="186" y="566"/>
                      </a:lnTo>
                      <a:lnTo>
                        <a:pt x="188" y="565"/>
                      </a:lnTo>
                      <a:lnTo>
                        <a:pt x="192" y="563"/>
                      </a:lnTo>
                      <a:lnTo>
                        <a:pt x="194" y="563"/>
                      </a:lnTo>
                      <a:lnTo>
                        <a:pt x="198" y="563"/>
                      </a:lnTo>
                      <a:lnTo>
                        <a:pt x="202" y="559"/>
                      </a:lnTo>
                      <a:lnTo>
                        <a:pt x="205" y="557"/>
                      </a:lnTo>
                      <a:lnTo>
                        <a:pt x="207" y="555"/>
                      </a:lnTo>
                      <a:lnTo>
                        <a:pt x="211" y="553"/>
                      </a:lnTo>
                      <a:lnTo>
                        <a:pt x="215" y="551"/>
                      </a:lnTo>
                      <a:lnTo>
                        <a:pt x="217" y="549"/>
                      </a:lnTo>
                      <a:lnTo>
                        <a:pt x="217" y="546"/>
                      </a:lnTo>
                      <a:lnTo>
                        <a:pt x="219" y="544"/>
                      </a:lnTo>
                      <a:lnTo>
                        <a:pt x="219" y="540"/>
                      </a:lnTo>
                      <a:lnTo>
                        <a:pt x="221" y="534"/>
                      </a:lnTo>
                      <a:lnTo>
                        <a:pt x="223" y="530"/>
                      </a:lnTo>
                      <a:lnTo>
                        <a:pt x="224" y="526"/>
                      </a:lnTo>
                      <a:lnTo>
                        <a:pt x="228" y="523"/>
                      </a:lnTo>
                      <a:lnTo>
                        <a:pt x="230" y="519"/>
                      </a:lnTo>
                      <a:lnTo>
                        <a:pt x="234" y="515"/>
                      </a:lnTo>
                      <a:lnTo>
                        <a:pt x="238" y="511"/>
                      </a:lnTo>
                      <a:lnTo>
                        <a:pt x="242" y="507"/>
                      </a:lnTo>
                      <a:lnTo>
                        <a:pt x="247" y="502"/>
                      </a:lnTo>
                      <a:lnTo>
                        <a:pt x="249" y="500"/>
                      </a:lnTo>
                      <a:lnTo>
                        <a:pt x="253" y="498"/>
                      </a:lnTo>
                      <a:lnTo>
                        <a:pt x="255" y="496"/>
                      </a:lnTo>
                      <a:lnTo>
                        <a:pt x="259" y="494"/>
                      </a:lnTo>
                      <a:lnTo>
                        <a:pt x="262" y="490"/>
                      </a:lnTo>
                      <a:lnTo>
                        <a:pt x="266" y="488"/>
                      </a:lnTo>
                      <a:lnTo>
                        <a:pt x="268" y="485"/>
                      </a:lnTo>
                      <a:lnTo>
                        <a:pt x="274" y="483"/>
                      </a:lnTo>
                      <a:lnTo>
                        <a:pt x="278" y="479"/>
                      </a:lnTo>
                      <a:lnTo>
                        <a:pt x="281" y="477"/>
                      </a:lnTo>
                      <a:lnTo>
                        <a:pt x="285" y="473"/>
                      </a:lnTo>
                      <a:lnTo>
                        <a:pt x="289" y="469"/>
                      </a:lnTo>
                      <a:lnTo>
                        <a:pt x="293" y="466"/>
                      </a:lnTo>
                      <a:lnTo>
                        <a:pt x="297" y="462"/>
                      </a:lnTo>
                      <a:lnTo>
                        <a:pt x="300" y="458"/>
                      </a:lnTo>
                      <a:lnTo>
                        <a:pt x="302" y="454"/>
                      </a:lnTo>
                      <a:lnTo>
                        <a:pt x="304" y="450"/>
                      </a:lnTo>
                      <a:lnTo>
                        <a:pt x="306" y="447"/>
                      </a:lnTo>
                      <a:lnTo>
                        <a:pt x="306" y="443"/>
                      </a:lnTo>
                      <a:lnTo>
                        <a:pt x="308" y="441"/>
                      </a:lnTo>
                      <a:lnTo>
                        <a:pt x="308" y="437"/>
                      </a:lnTo>
                      <a:lnTo>
                        <a:pt x="308" y="433"/>
                      </a:lnTo>
                      <a:lnTo>
                        <a:pt x="306" y="429"/>
                      </a:lnTo>
                      <a:lnTo>
                        <a:pt x="306" y="428"/>
                      </a:lnTo>
                      <a:lnTo>
                        <a:pt x="304" y="424"/>
                      </a:lnTo>
                      <a:lnTo>
                        <a:pt x="304" y="420"/>
                      </a:lnTo>
                      <a:lnTo>
                        <a:pt x="300" y="418"/>
                      </a:lnTo>
                      <a:lnTo>
                        <a:pt x="299" y="416"/>
                      </a:lnTo>
                      <a:lnTo>
                        <a:pt x="295" y="412"/>
                      </a:lnTo>
                      <a:lnTo>
                        <a:pt x="293" y="409"/>
                      </a:lnTo>
                      <a:lnTo>
                        <a:pt x="289" y="407"/>
                      </a:lnTo>
                      <a:lnTo>
                        <a:pt x="285" y="405"/>
                      </a:lnTo>
                      <a:lnTo>
                        <a:pt x="281" y="403"/>
                      </a:lnTo>
                      <a:lnTo>
                        <a:pt x="278" y="401"/>
                      </a:lnTo>
                      <a:lnTo>
                        <a:pt x="274" y="399"/>
                      </a:lnTo>
                      <a:lnTo>
                        <a:pt x="270" y="397"/>
                      </a:lnTo>
                      <a:lnTo>
                        <a:pt x="264" y="395"/>
                      </a:lnTo>
                      <a:lnTo>
                        <a:pt x="261" y="393"/>
                      </a:lnTo>
                      <a:lnTo>
                        <a:pt x="255" y="391"/>
                      </a:lnTo>
                      <a:lnTo>
                        <a:pt x="251" y="391"/>
                      </a:lnTo>
                      <a:lnTo>
                        <a:pt x="245" y="390"/>
                      </a:lnTo>
                      <a:lnTo>
                        <a:pt x="242" y="390"/>
                      </a:lnTo>
                      <a:lnTo>
                        <a:pt x="236" y="390"/>
                      </a:lnTo>
                      <a:lnTo>
                        <a:pt x="230" y="390"/>
                      </a:lnTo>
                      <a:lnTo>
                        <a:pt x="228" y="388"/>
                      </a:lnTo>
                      <a:lnTo>
                        <a:pt x="224" y="388"/>
                      </a:lnTo>
                      <a:lnTo>
                        <a:pt x="223" y="388"/>
                      </a:lnTo>
                      <a:lnTo>
                        <a:pt x="221" y="388"/>
                      </a:lnTo>
                      <a:lnTo>
                        <a:pt x="217" y="388"/>
                      </a:lnTo>
                      <a:lnTo>
                        <a:pt x="215" y="388"/>
                      </a:lnTo>
                      <a:lnTo>
                        <a:pt x="211" y="388"/>
                      </a:lnTo>
                      <a:lnTo>
                        <a:pt x="209" y="388"/>
                      </a:lnTo>
                      <a:lnTo>
                        <a:pt x="207" y="388"/>
                      </a:lnTo>
                      <a:lnTo>
                        <a:pt x="204" y="388"/>
                      </a:lnTo>
                      <a:lnTo>
                        <a:pt x="202" y="388"/>
                      </a:lnTo>
                      <a:lnTo>
                        <a:pt x="198" y="388"/>
                      </a:lnTo>
                      <a:lnTo>
                        <a:pt x="196" y="388"/>
                      </a:lnTo>
                      <a:lnTo>
                        <a:pt x="194" y="388"/>
                      </a:lnTo>
                      <a:lnTo>
                        <a:pt x="190" y="388"/>
                      </a:lnTo>
                      <a:lnTo>
                        <a:pt x="188" y="388"/>
                      </a:lnTo>
                      <a:lnTo>
                        <a:pt x="185" y="388"/>
                      </a:lnTo>
                      <a:lnTo>
                        <a:pt x="183" y="388"/>
                      </a:lnTo>
                      <a:lnTo>
                        <a:pt x="181" y="388"/>
                      </a:lnTo>
                      <a:lnTo>
                        <a:pt x="177" y="388"/>
                      </a:lnTo>
                      <a:lnTo>
                        <a:pt x="175" y="388"/>
                      </a:lnTo>
                      <a:lnTo>
                        <a:pt x="171" y="388"/>
                      </a:lnTo>
                      <a:lnTo>
                        <a:pt x="169" y="388"/>
                      </a:lnTo>
                      <a:lnTo>
                        <a:pt x="167" y="388"/>
                      </a:lnTo>
                      <a:lnTo>
                        <a:pt x="162" y="386"/>
                      </a:lnTo>
                      <a:lnTo>
                        <a:pt x="158" y="386"/>
                      </a:lnTo>
                      <a:lnTo>
                        <a:pt x="152" y="384"/>
                      </a:lnTo>
                      <a:lnTo>
                        <a:pt x="148" y="384"/>
                      </a:lnTo>
                      <a:lnTo>
                        <a:pt x="143" y="382"/>
                      </a:lnTo>
                      <a:lnTo>
                        <a:pt x="137" y="380"/>
                      </a:lnTo>
                      <a:lnTo>
                        <a:pt x="131" y="378"/>
                      </a:lnTo>
                      <a:lnTo>
                        <a:pt x="128" y="376"/>
                      </a:lnTo>
                      <a:lnTo>
                        <a:pt x="124" y="372"/>
                      </a:lnTo>
                      <a:lnTo>
                        <a:pt x="120" y="369"/>
                      </a:lnTo>
                      <a:lnTo>
                        <a:pt x="114" y="367"/>
                      </a:lnTo>
                      <a:lnTo>
                        <a:pt x="110" y="363"/>
                      </a:lnTo>
                      <a:lnTo>
                        <a:pt x="107" y="357"/>
                      </a:lnTo>
                      <a:lnTo>
                        <a:pt x="103" y="353"/>
                      </a:lnTo>
                      <a:lnTo>
                        <a:pt x="101" y="350"/>
                      </a:lnTo>
                      <a:lnTo>
                        <a:pt x="99" y="348"/>
                      </a:lnTo>
                      <a:lnTo>
                        <a:pt x="97" y="344"/>
                      </a:lnTo>
                      <a:lnTo>
                        <a:pt x="95" y="342"/>
                      </a:lnTo>
                      <a:lnTo>
                        <a:pt x="93" y="338"/>
                      </a:lnTo>
                      <a:lnTo>
                        <a:pt x="91" y="334"/>
                      </a:lnTo>
                      <a:lnTo>
                        <a:pt x="89" y="332"/>
                      </a:lnTo>
                      <a:lnTo>
                        <a:pt x="89" y="329"/>
                      </a:lnTo>
                      <a:lnTo>
                        <a:pt x="88" y="325"/>
                      </a:lnTo>
                      <a:lnTo>
                        <a:pt x="86" y="321"/>
                      </a:lnTo>
                      <a:lnTo>
                        <a:pt x="84" y="315"/>
                      </a:lnTo>
                      <a:lnTo>
                        <a:pt x="84" y="312"/>
                      </a:lnTo>
                      <a:lnTo>
                        <a:pt x="82" y="308"/>
                      </a:lnTo>
                      <a:lnTo>
                        <a:pt x="80" y="302"/>
                      </a:lnTo>
                      <a:lnTo>
                        <a:pt x="78" y="298"/>
                      </a:lnTo>
                      <a:lnTo>
                        <a:pt x="78" y="294"/>
                      </a:lnTo>
                      <a:lnTo>
                        <a:pt x="76" y="289"/>
                      </a:lnTo>
                      <a:lnTo>
                        <a:pt x="74" y="285"/>
                      </a:lnTo>
                      <a:lnTo>
                        <a:pt x="74" y="279"/>
                      </a:lnTo>
                      <a:lnTo>
                        <a:pt x="74" y="275"/>
                      </a:lnTo>
                      <a:lnTo>
                        <a:pt x="72" y="270"/>
                      </a:lnTo>
                      <a:lnTo>
                        <a:pt x="70" y="264"/>
                      </a:lnTo>
                      <a:lnTo>
                        <a:pt x="70" y="260"/>
                      </a:lnTo>
                      <a:lnTo>
                        <a:pt x="70" y="254"/>
                      </a:lnTo>
                      <a:lnTo>
                        <a:pt x="69" y="251"/>
                      </a:lnTo>
                      <a:lnTo>
                        <a:pt x="69" y="245"/>
                      </a:lnTo>
                      <a:lnTo>
                        <a:pt x="67" y="241"/>
                      </a:lnTo>
                      <a:lnTo>
                        <a:pt x="67" y="235"/>
                      </a:lnTo>
                      <a:lnTo>
                        <a:pt x="67" y="230"/>
                      </a:lnTo>
                      <a:lnTo>
                        <a:pt x="67" y="226"/>
                      </a:lnTo>
                      <a:lnTo>
                        <a:pt x="65" y="220"/>
                      </a:lnTo>
                      <a:lnTo>
                        <a:pt x="65" y="215"/>
                      </a:lnTo>
                      <a:lnTo>
                        <a:pt x="65" y="209"/>
                      </a:lnTo>
                      <a:lnTo>
                        <a:pt x="65" y="205"/>
                      </a:lnTo>
                      <a:lnTo>
                        <a:pt x="63" y="199"/>
                      </a:lnTo>
                      <a:lnTo>
                        <a:pt x="63" y="196"/>
                      </a:lnTo>
                      <a:lnTo>
                        <a:pt x="63" y="190"/>
                      </a:lnTo>
                      <a:lnTo>
                        <a:pt x="63" y="184"/>
                      </a:lnTo>
                      <a:lnTo>
                        <a:pt x="63" y="180"/>
                      </a:lnTo>
                      <a:lnTo>
                        <a:pt x="63" y="175"/>
                      </a:lnTo>
                      <a:lnTo>
                        <a:pt x="63" y="171"/>
                      </a:lnTo>
                      <a:lnTo>
                        <a:pt x="63" y="165"/>
                      </a:lnTo>
                      <a:lnTo>
                        <a:pt x="63" y="159"/>
                      </a:lnTo>
                      <a:lnTo>
                        <a:pt x="63" y="156"/>
                      </a:lnTo>
                      <a:lnTo>
                        <a:pt x="61" y="150"/>
                      </a:lnTo>
                      <a:lnTo>
                        <a:pt x="61" y="146"/>
                      </a:lnTo>
                      <a:lnTo>
                        <a:pt x="61" y="142"/>
                      </a:lnTo>
                      <a:lnTo>
                        <a:pt x="61" y="137"/>
                      </a:lnTo>
                      <a:lnTo>
                        <a:pt x="61" y="133"/>
                      </a:lnTo>
                      <a:lnTo>
                        <a:pt x="61" y="129"/>
                      </a:lnTo>
                      <a:lnTo>
                        <a:pt x="61" y="123"/>
                      </a:lnTo>
                      <a:lnTo>
                        <a:pt x="61" y="119"/>
                      </a:lnTo>
                      <a:lnTo>
                        <a:pt x="61" y="116"/>
                      </a:lnTo>
                      <a:lnTo>
                        <a:pt x="61" y="112"/>
                      </a:lnTo>
                      <a:lnTo>
                        <a:pt x="61" y="106"/>
                      </a:lnTo>
                      <a:lnTo>
                        <a:pt x="61" y="104"/>
                      </a:lnTo>
                      <a:lnTo>
                        <a:pt x="61" y="99"/>
                      </a:lnTo>
                      <a:lnTo>
                        <a:pt x="61" y="97"/>
                      </a:lnTo>
                      <a:lnTo>
                        <a:pt x="61" y="93"/>
                      </a:lnTo>
                      <a:lnTo>
                        <a:pt x="61" y="89"/>
                      </a:lnTo>
                      <a:lnTo>
                        <a:pt x="61" y="87"/>
                      </a:lnTo>
                      <a:lnTo>
                        <a:pt x="61" y="83"/>
                      </a:lnTo>
                      <a:lnTo>
                        <a:pt x="61" y="80"/>
                      </a:lnTo>
                      <a:lnTo>
                        <a:pt x="61" y="78"/>
                      </a:lnTo>
                      <a:lnTo>
                        <a:pt x="61" y="72"/>
                      </a:lnTo>
                      <a:lnTo>
                        <a:pt x="63" y="68"/>
                      </a:lnTo>
                      <a:lnTo>
                        <a:pt x="63" y="62"/>
                      </a:lnTo>
                      <a:lnTo>
                        <a:pt x="63" y="60"/>
                      </a:lnTo>
                      <a:lnTo>
                        <a:pt x="63" y="57"/>
                      </a:lnTo>
                      <a:lnTo>
                        <a:pt x="63" y="55"/>
                      </a:lnTo>
                      <a:lnTo>
                        <a:pt x="63" y="51"/>
                      </a:lnTo>
                      <a:lnTo>
                        <a:pt x="63" y="47"/>
                      </a:lnTo>
                      <a:lnTo>
                        <a:pt x="65" y="43"/>
                      </a:lnTo>
                      <a:lnTo>
                        <a:pt x="65" y="40"/>
                      </a:lnTo>
                      <a:lnTo>
                        <a:pt x="67" y="34"/>
                      </a:lnTo>
                      <a:lnTo>
                        <a:pt x="69" y="30"/>
                      </a:lnTo>
                      <a:lnTo>
                        <a:pt x="70" y="24"/>
                      </a:lnTo>
                      <a:lnTo>
                        <a:pt x="72" y="21"/>
                      </a:lnTo>
                      <a:lnTo>
                        <a:pt x="74" y="17"/>
                      </a:lnTo>
                      <a:lnTo>
                        <a:pt x="76" y="13"/>
                      </a:lnTo>
                      <a:lnTo>
                        <a:pt x="76" y="9"/>
                      </a:lnTo>
                      <a:lnTo>
                        <a:pt x="78" y="7"/>
                      </a:lnTo>
                      <a:lnTo>
                        <a:pt x="80" y="3"/>
                      </a:lnTo>
                      <a:lnTo>
                        <a:pt x="8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4" name="Freeform 37"/>
                <p:cNvSpPr>
                  <a:spLocks/>
                </p:cNvSpPr>
                <p:nvPr/>
              </p:nvSpPr>
              <p:spPr bwMode="auto">
                <a:xfrm>
                  <a:off x="1425" y="2949"/>
                  <a:ext cx="120" cy="230"/>
                </a:xfrm>
                <a:custGeom>
                  <a:avLst/>
                  <a:gdLst>
                    <a:gd name="T0" fmla="*/ 0 w 242"/>
                    <a:gd name="T1" fmla="*/ 1 h 460"/>
                    <a:gd name="T2" fmla="*/ 0 w 242"/>
                    <a:gd name="T3" fmla="*/ 1 h 460"/>
                    <a:gd name="T4" fmla="*/ 0 w 242"/>
                    <a:gd name="T5" fmla="*/ 1 h 460"/>
                    <a:gd name="T6" fmla="*/ 0 w 242"/>
                    <a:gd name="T7" fmla="*/ 1 h 460"/>
                    <a:gd name="T8" fmla="*/ 0 w 242"/>
                    <a:gd name="T9" fmla="*/ 1 h 460"/>
                    <a:gd name="T10" fmla="*/ 0 w 242"/>
                    <a:gd name="T11" fmla="*/ 1 h 460"/>
                    <a:gd name="T12" fmla="*/ 0 w 242"/>
                    <a:gd name="T13" fmla="*/ 1 h 460"/>
                    <a:gd name="T14" fmla="*/ 0 w 242"/>
                    <a:gd name="T15" fmla="*/ 1 h 460"/>
                    <a:gd name="T16" fmla="*/ 0 w 242"/>
                    <a:gd name="T17" fmla="*/ 1 h 460"/>
                    <a:gd name="T18" fmla="*/ 0 w 242"/>
                    <a:gd name="T19" fmla="*/ 1 h 460"/>
                    <a:gd name="T20" fmla="*/ 1 w 242"/>
                    <a:gd name="T21" fmla="*/ 2 h 460"/>
                    <a:gd name="T22" fmla="*/ 1 w 242"/>
                    <a:gd name="T23" fmla="*/ 2 h 460"/>
                    <a:gd name="T24" fmla="*/ 1 w 242"/>
                    <a:gd name="T25" fmla="*/ 2 h 460"/>
                    <a:gd name="T26" fmla="*/ 1 w 242"/>
                    <a:gd name="T27" fmla="*/ 2 h 460"/>
                    <a:gd name="T28" fmla="*/ 1 w 242"/>
                    <a:gd name="T29" fmla="*/ 2 h 460"/>
                    <a:gd name="T30" fmla="*/ 1 w 242"/>
                    <a:gd name="T31" fmla="*/ 3 h 460"/>
                    <a:gd name="T32" fmla="*/ 1 w 242"/>
                    <a:gd name="T33" fmla="*/ 3 h 460"/>
                    <a:gd name="T34" fmla="*/ 1 w 242"/>
                    <a:gd name="T35" fmla="*/ 3 h 460"/>
                    <a:gd name="T36" fmla="*/ 1 w 242"/>
                    <a:gd name="T37" fmla="*/ 3 h 460"/>
                    <a:gd name="T38" fmla="*/ 1 w 242"/>
                    <a:gd name="T39" fmla="*/ 3 h 460"/>
                    <a:gd name="T40" fmla="*/ 1 w 242"/>
                    <a:gd name="T41" fmla="*/ 4 h 460"/>
                    <a:gd name="T42" fmla="*/ 1 w 242"/>
                    <a:gd name="T43" fmla="*/ 4 h 460"/>
                    <a:gd name="T44" fmla="*/ 1 w 242"/>
                    <a:gd name="T45" fmla="*/ 4 h 460"/>
                    <a:gd name="T46" fmla="*/ 1 w 242"/>
                    <a:gd name="T47" fmla="*/ 4 h 460"/>
                    <a:gd name="T48" fmla="*/ 1 w 242"/>
                    <a:gd name="T49" fmla="*/ 4 h 460"/>
                    <a:gd name="T50" fmla="*/ 1 w 242"/>
                    <a:gd name="T51" fmla="*/ 4 h 460"/>
                    <a:gd name="T52" fmla="*/ 1 w 242"/>
                    <a:gd name="T53" fmla="*/ 4 h 460"/>
                    <a:gd name="T54" fmla="*/ 1 w 242"/>
                    <a:gd name="T55" fmla="*/ 4 h 460"/>
                    <a:gd name="T56" fmla="*/ 1 w 242"/>
                    <a:gd name="T57" fmla="*/ 4 h 460"/>
                    <a:gd name="T58" fmla="*/ 1 w 242"/>
                    <a:gd name="T59" fmla="*/ 4 h 460"/>
                    <a:gd name="T60" fmla="*/ 1 w 242"/>
                    <a:gd name="T61" fmla="*/ 4 h 460"/>
                    <a:gd name="T62" fmla="*/ 1 w 242"/>
                    <a:gd name="T63" fmla="*/ 4 h 460"/>
                    <a:gd name="T64" fmla="*/ 1 w 242"/>
                    <a:gd name="T65" fmla="*/ 3 h 460"/>
                    <a:gd name="T66" fmla="*/ 1 w 242"/>
                    <a:gd name="T67" fmla="*/ 3 h 460"/>
                    <a:gd name="T68" fmla="*/ 1 w 242"/>
                    <a:gd name="T69" fmla="*/ 3 h 460"/>
                    <a:gd name="T70" fmla="*/ 1 w 242"/>
                    <a:gd name="T71" fmla="*/ 3 h 460"/>
                    <a:gd name="T72" fmla="*/ 1 w 242"/>
                    <a:gd name="T73" fmla="*/ 3 h 460"/>
                    <a:gd name="T74" fmla="*/ 1 w 242"/>
                    <a:gd name="T75" fmla="*/ 3 h 460"/>
                    <a:gd name="T76" fmla="*/ 1 w 242"/>
                    <a:gd name="T77" fmla="*/ 2 h 460"/>
                    <a:gd name="T78" fmla="*/ 1 w 242"/>
                    <a:gd name="T79" fmla="*/ 2 h 460"/>
                    <a:gd name="T80" fmla="*/ 1 w 242"/>
                    <a:gd name="T81" fmla="*/ 2 h 460"/>
                    <a:gd name="T82" fmla="*/ 1 w 242"/>
                    <a:gd name="T83" fmla="*/ 2 h 460"/>
                    <a:gd name="T84" fmla="*/ 1 w 242"/>
                    <a:gd name="T85" fmla="*/ 2 h 460"/>
                    <a:gd name="T86" fmla="*/ 1 w 242"/>
                    <a:gd name="T87" fmla="*/ 1 h 460"/>
                    <a:gd name="T88" fmla="*/ 1 w 242"/>
                    <a:gd name="T89" fmla="*/ 1 h 460"/>
                    <a:gd name="T90" fmla="*/ 1 w 242"/>
                    <a:gd name="T91" fmla="*/ 1 h 460"/>
                    <a:gd name="T92" fmla="*/ 0 w 242"/>
                    <a:gd name="T93" fmla="*/ 1 h 460"/>
                    <a:gd name="T94" fmla="*/ 0 w 242"/>
                    <a:gd name="T95" fmla="*/ 1 h 460"/>
                    <a:gd name="T96" fmla="*/ 0 w 242"/>
                    <a:gd name="T97" fmla="*/ 1 h 460"/>
                    <a:gd name="T98" fmla="*/ 0 w 242"/>
                    <a:gd name="T99" fmla="*/ 1 h 460"/>
                    <a:gd name="T100" fmla="*/ 0 w 242"/>
                    <a:gd name="T101" fmla="*/ 1 h 460"/>
                    <a:gd name="T102" fmla="*/ 0 w 242"/>
                    <a:gd name="T103" fmla="*/ 1 h 460"/>
                    <a:gd name="T104" fmla="*/ 0 w 242"/>
                    <a:gd name="T105" fmla="*/ 1 h 460"/>
                    <a:gd name="T106" fmla="*/ 0 w 242"/>
                    <a:gd name="T107" fmla="*/ 1 h 460"/>
                    <a:gd name="T108" fmla="*/ 0 w 242"/>
                    <a:gd name="T109" fmla="*/ 0 h 460"/>
                    <a:gd name="T110" fmla="*/ 0 w 242"/>
                    <a:gd name="T111" fmla="*/ 0 h 460"/>
                    <a:gd name="T112" fmla="*/ 0 w 242"/>
                    <a:gd name="T113" fmla="*/ 1 h 4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42"/>
                    <a:gd name="T172" fmla="*/ 0 h 460"/>
                    <a:gd name="T173" fmla="*/ 242 w 242"/>
                    <a:gd name="T174" fmla="*/ 460 h 46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42" h="460">
                      <a:moveTo>
                        <a:pt x="2" y="10"/>
                      </a:moveTo>
                      <a:lnTo>
                        <a:pt x="2" y="12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2" y="15"/>
                      </a:lnTo>
                      <a:lnTo>
                        <a:pt x="16" y="17"/>
                      </a:lnTo>
                      <a:lnTo>
                        <a:pt x="19" y="19"/>
                      </a:lnTo>
                      <a:lnTo>
                        <a:pt x="23" y="21"/>
                      </a:lnTo>
                      <a:lnTo>
                        <a:pt x="27" y="25"/>
                      </a:lnTo>
                      <a:lnTo>
                        <a:pt x="31" y="25"/>
                      </a:lnTo>
                      <a:lnTo>
                        <a:pt x="33" y="27"/>
                      </a:lnTo>
                      <a:lnTo>
                        <a:pt x="35" y="29"/>
                      </a:lnTo>
                      <a:lnTo>
                        <a:pt x="38" y="31"/>
                      </a:lnTo>
                      <a:lnTo>
                        <a:pt x="42" y="32"/>
                      </a:lnTo>
                      <a:lnTo>
                        <a:pt x="44" y="32"/>
                      </a:lnTo>
                      <a:lnTo>
                        <a:pt x="46" y="34"/>
                      </a:lnTo>
                      <a:lnTo>
                        <a:pt x="50" y="38"/>
                      </a:lnTo>
                      <a:lnTo>
                        <a:pt x="54" y="40"/>
                      </a:lnTo>
                      <a:lnTo>
                        <a:pt x="56" y="42"/>
                      </a:lnTo>
                      <a:lnTo>
                        <a:pt x="59" y="46"/>
                      </a:lnTo>
                      <a:lnTo>
                        <a:pt x="63" y="48"/>
                      </a:lnTo>
                      <a:lnTo>
                        <a:pt x="65" y="50"/>
                      </a:lnTo>
                      <a:lnTo>
                        <a:pt x="69" y="53"/>
                      </a:lnTo>
                      <a:lnTo>
                        <a:pt x="73" y="55"/>
                      </a:lnTo>
                      <a:lnTo>
                        <a:pt x="76" y="59"/>
                      </a:lnTo>
                      <a:lnTo>
                        <a:pt x="78" y="61"/>
                      </a:lnTo>
                      <a:lnTo>
                        <a:pt x="82" y="65"/>
                      </a:lnTo>
                      <a:lnTo>
                        <a:pt x="86" y="69"/>
                      </a:lnTo>
                      <a:lnTo>
                        <a:pt x="90" y="72"/>
                      </a:lnTo>
                      <a:lnTo>
                        <a:pt x="92" y="74"/>
                      </a:lnTo>
                      <a:lnTo>
                        <a:pt x="97" y="78"/>
                      </a:lnTo>
                      <a:lnTo>
                        <a:pt x="99" y="84"/>
                      </a:lnTo>
                      <a:lnTo>
                        <a:pt x="103" y="88"/>
                      </a:lnTo>
                      <a:lnTo>
                        <a:pt x="107" y="91"/>
                      </a:lnTo>
                      <a:lnTo>
                        <a:pt x="111" y="95"/>
                      </a:lnTo>
                      <a:lnTo>
                        <a:pt x="114" y="101"/>
                      </a:lnTo>
                      <a:lnTo>
                        <a:pt x="118" y="105"/>
                      </a:lnTo>
                      <a:lnTo>
                        <a:pt x="120" y="110"/>
                      </a:lnTo>
                      <a:lnTo>
                        <a:pt x="124" y="114"/>
                      </a:lnTo>
                      <a:lnTo>
                        <a:pt x="128" y="120"/>
                      </a:lnTo>
                      <a:lnTo>
                        <a:pt x="132" y="126"/>
                      </a:lnTo>
                      <a:lnTo>
                        <a:pt x="134" y="131"/>
                      </a:lnTo>
                      <a:lnTo>
                        <a:pt x="137" y="137"/>
                      </a:lnTo>
                      <a:lnTo>
                        <a:pt x="141" y="143"/>
                      </a:lnTo>
                      <a:lnTo>
                        <a:pt x="145" y="149"/>
                      </a:lnTo>
                      <a:lnTo>
                        <a:pt x="147" y="154"/>
                      </a:lnTo>
                      <a:lnTo>
                        <a:pt x="151" y="162"/>
                      </a:lnTo>
                      <a:lnTo>
                        <a:pt x="154" y="168"/>
                      </a:lnTo>
                      <a:lnTo>
                        <a:pt x="156" y="175"/>
                      </a:lnTo>
                      <a:lnTo>
                        <a:pt x="160" y="181"/>
                      </a:lnTo>
                      <a:lnTo>
                        <a:pt x="164" y="188"/>
                      </a:lnTo>
                      <a:lnTo>
                        <a:pt x="166" y="196"/>
                      </a:lnTo>
                      <a:lnTo>
                        <a:pt x="170" y="204"/>
                      </a:lnTo>
                      <a:lnTo>
                        <a:pt x="172" y="211"/>
                      </a:lnTo>
                      <a:lnTo>
                        <a:pt x="175" y="219"/>
                      </a:lnTo>
                      <a:lnTo>
                        <a:pt x="177" y="225"/>
                      </a:lnTo>
                      <a:lnTo>
                        <a:pt x="179" y="232"/>
                      </a:lnTo>
                      <a:lnTo>
                        <a:pt x="181" y="240"/>
                      </a:lnTo>
                      <a:lnTo>
                        <a:pt x="183" y="247"/>
                      </a:lnTo>
                      <a:lnTo>
                        <a:pt x="185" y="253"/>
                      </a:lnTo>
                      <a:lnTo>
                        <a:pt x="187" y="261"/>
                      </a:lnTo>
                      <a:lnTo>
                        <a:pt x="189" y="266"/>
                      </a:lnTo>
                      <a:lnTo>
                        <a:pt x="191" y="274"/>
                      </a:lnTo>
                      <a:lnTo>
                        <a:pt x="191" y="280"/>
                      </a:lnTo>
                      <a:lnTo>
                        <a:pt x="192" y="287"/>
                      </a:lnTo>
                      <a:lnTo>
                        <a:pt x="194" y="293"/>
                      </a:lnTo>
                      <a:lnTo>
                        <a:pt x="196" y="299"/>
                      </a:lnTo>
                      <a:lnTo>
                        <a:pt x="196" y="304"/>
                      </a:lnTo>
                      <a:lnTo>
                        <a:pt x="198" y="310"/>
                      </a:lnTo>
                      <a:lnTo>
                        <a:pt x="198" y="316"/>
                      </a:lnTo>
                      <a:lnTo>
                        <a:pt x="200" y="322"/>
                      </a:lnTo>
                      <a:lnTo>
                        <a:pt x="200" y="327"/>
                      </a:lnTo>
                      <a:lnTo>
                        <a:pt x="200" y="333"/>
                      </a:lnTo>
                      <a:lnTo>
                        <a:pt x="202" y="339"/>
                      </a:lnTo>
                      <a:lnTo>
                        <a:pt x="202" y="344"/>
                      </a:lnTo>
                      <a:lnTo>
                        <a:pt x="202" y="350"/>
                      </a:lnTo>
                      <a:lnTo>
                        <a:pt x="204" y="354"/>
                      </a:lnTo>
                      <a:lnTo>
                        <a:pt x="204" y="360"/>
                      </a:lnTo>
                      <a:lnTo>
                        <a:pt x="204" y="363"/>
                      </a:lnTo>
                      <a:lnTo>
                        <a:pt x="204" y="369"/>
                      </a:lnTo>
                      <a:lnTo>
                        <a:pt x="204" y="375"/>
                      </a:lnTo>
                      <a:lnTo>
                        <a:pt x="204" y="379"/>
                      </a:lnTo>
                      <a:lnTo>
                        <a:pt x="206" y="382"/>
                      </a:lnTo>
                      <a:lnTo>
                        <a:pt x="206" y="386"/>
                      </a:lnTo>
                      <a:lnTo>
                        <a:pt x="206" y="392"/>
                      </a:lnTo>
                      <a:lnTo>
                        <a:pt x="206" y="396"/>
                      </a:lnTo>
                      <a:lnTo>
                        <a:pt x="206" y="400"/>
                      </a:lnTo>
                      <a:lnTo>
                        <a:pt x="206" y="403"/>
                      </a:lnTo>
                      <a:lnTo>
                        <a:pt x="206" y="407"/>
                      </a:lnTo>
                      <a:lnTo>
                        <a:pt x="206" y="411"/>
                      </a:lnTo>
                      <a:lnTo>
                        <a:pt x="206" y="413"/>
                      </a:lnTo>
                      <a:lnTo>
                        <a:pt x="206" y="417"/>
                      </a:lnTo>
                      <a:lnTo>
                        <a:pt x="206" y="421"/>
                      </a:lnTo>
                      <a:lnTo>
                        <a:pt x="204" y="424"/>
                      </a:lnTo>
                      <a:lnTo>
                        <a:pt x="204" y="426"/>
                      </a:lnTo>
                      <a:lnTo>
                        <a:pt x="204" y="430"/>
                      </a:lnTo>
                      <a:lnTo>
                        <a:pt x="204" y="432"/>
                      </a:lnTo>
                      <a:lnTo>
                        <a:pt x="204" y="434"/>
                      </a:lnTo>
                      <a:lnTo>
                        <a:pt x="204" y="438"/>
                      </a:lnTo>
                      <a:lnTo>
                        <a:pt x="204" y="440"/>
                      </a:lnTo>
                      <a:lnTo>
                        <a:pt x="204" y="443"/>
                      </a:lnTo>
                      <a:lnTo>
                        <a:pt x="204" y="447"/>
                      </a:lnTo>
                      <a:lnTo>
                        <a:pt x="204" y="449"/>
                      </a:lnTo>
                      <a:lnTo>
                        <a:pt x="206" y="453"/>
                      </a:lnTo>
                      <a:lnTo>
                        <a:pt x="206" y="455"/>
                      </a:lnTo>
                      <a:lnTo>
                        <a:pt x="208" y="459"/>
                      </a:lnTo>
                      <a:lnTo>
                        <a:pt x="211" y="460"/>
                      </a:lnTo>
                      <a:lnTo>
                        <a:pt x="215" y="459"/>
                      </a:lnTo>
                      <a:lnTo>
                        <a:pt x="219" y="455"/>
                      </a:lnTo>
                      <a:lnTo>
                        <a:pt x="221" y="453"/>
                      </a:lnTo>
                      <a:lnTo>
                        <a:pt x="223" y="449"/>
                      </a:lnTo>
                      <a:lnTo>
                        <a:pt x="225" y="447"/>
                      </a:lnTo>
                      <a:lnTo>
                        <a:pt x="227" y="443"/>
                      </a:lnTo>
                      <a:lnTo>
                        <a:pt x="229" y="438"/>
                      </a:lnTo>
                      <a:lnTo>
                        <a:pt x="230" y="434"/>
                      </a:lnTo>
                      <a:lnTo>
                        <a:pt x="232" y="432"/>
                      </a:lnTo>
                      <a:lnTo>
                        <a:pt x="232" y="428"/>
                      </a:lnTo>
                      <a:lnTo>
                        <a:pt x="234" y="426"/>
                      </a:lnTo>
                      <a:lnTo>
                        <a:pt x="234" y="422"/>
                      </a:lnTo>
                      <a:lnTo>
                        <a:pt x="234" y="419"/>
                      </a:lnTo>
                      <a:lnTo>
                        <a:pt x="236" y="417"/>
                      </a:lnTo>
                      <a:lnTo>
                        <a:pt x="236" y="413"/>
                      </a:lnTo>
                      <a:lnTo>
                        <a:pt x="238" y="409"/>
                      </a:lnTo>
                      <a:lnTo>
                        <a:pt x="238" y="405"/>
                      </a:lnTo>
                      <a:lnTo>
                        <a:pt x="238" y="403"/>
                      </a:lnTo>
                      <a:lnTo>
                        <a:pt x="240" y="400"/>
                      </a:lnTo>
                      <a:lnTo>
                        <a:pt x="240" y="396"/>
                      </a:lnTo>
                      <a:lnTo>
                        <a:pt x="240" y="392"/>
                      </a:lnTo>
                      <a:lnTo>
                        <a:pt x="240" y="388"/>
                      </a:lnTo>
                      <a:lnTo>
                        <a:pt x="240" y="382"/>
                      </a:lnTo>
                      <a:lnTo>
                        <a:pt x="242" y="379"/>
                      </a:lnTo>
                      <a:lnTo>
                        <a:pt x="242" y="375"/>
                      </a:lnTo>
                      <a:lnTo>
                        <a:pt x="242" y="369"/>
                      </a:lnTo>
                      <a:lnTo>
                        <a:pt x="242" y="365"/>
                      </a:lnTo>
                      <a:lnTo>
                        <a:pt x="242" y="362"/>
                      </a:lnTo>
                      <a:lnTo>
                        <a:pt x="242" y="356"/>
                      </a:lnTo>
                      <a:lnTo>
                        <a:pt x="242" y="352"/>
                      </a:lnTo>
                      <a:lnTo>
                        <a:pt x="240" y="346"/>
                      </a:lnTo>
                      <a:lnTo>
                        <a:pt x="240" y="343"/>
                      </a:lnTo>
                      <a:lnTo>
                        <a:pt x="240" y="337"/>
                      </a:lnTo>
                      <a:lnTo>
                        <a:pt x="240" y="331"/>
                      </a:lnTo>
                      <a:lnTo>
                        <a:pt x="240" y="325"/>
                      </a:lnTo>
                      <a:lnTo>
                        <a:pt x="238" y="320"/>
                      </a:lnTo>
                      <a:lnTo>
                        <a:pt x="238" y="314"/>
                      </a:lnTo>
                      <a:lnTo>
                        <a:pt x="236" y="308"/>
                      </a:lnTo>
                      <a:lnTo>
                        <a:pt x="236" y="303"/>
                      </a:lnTo>
                      <a:lnTo>
                        <a:pt x="234" y="297"/>
                      </a:lnTo>
                      <a:lnTo>
                        <a:pt x="232" y="291"/>
                      </a:lnTo>
                      <a:lnTo>
                        <a:pt x="232" y="285"/>
                      </a:lnTo>
                      <a:lnTo>
                        <a:pt x="230" y="280"/>
                      </a:lnTo>
                      <a:lnTo>
                        <a:pt x="229" y="272"/>
                      </a:lnTo>
                      <a:lnTo>
                        <a:pt x="227" y="266"/>
                      </a:lnTo>
                      <a:lnTo>
                        <a:pt x="225" y="261"/>
                      </a:lnTo>
                      <a:lnTo>
                        <a:pt x="223" y="253"/>
                      </a:lnTo>
                      <a:lnTo>
                        <a:pt x="221" y="247"/>
                      </a:lnTo>
                      <a:lnTo>
                        <a:pt x="219" y="240"/>
                      </a:lnTo>
                      <a:lnTo>
                        <a:pt x="217" y="234"/>
                      </a:lnTo>
                      <a:lnTo>
                        <a:pt x="213" y="226"/>
                      </a:lnTo>
                      <a:lnTo>
                        <a:pt x="211" y="219"/>
                      </a:lnTo>
                      <a:lnTo>
                        <a:pt x="208" y="213"/>
                      </a:lnTo>
                      <a:lnTo>
                        <a:pt x="206" y="206"/>
                      </a:lnTo>
                      <a:lnTo>
                        <a:pt x="202" y="198"/>
                      </a:lnTo>
                      <a:lnTo>
                        <a:pt x="200" y="192"/>
                      </a:lnTo>
                      <a:lnTo>
                        <a:pt x="196" y="185"/>
                      </a:lnTo>
                      <a:lnTo>
                        <a:pt x="192" y="179"/>
                      </a:lnTo>
                      <a:lnTo>
                        <a:pt x="191" y="173"/>
                      </a:lnTo>
                      <a:lnTo>
                        <a:pt x="187" y="168"/>
                      </a:lnTo>
                      <a:lnTo>
                        <a:pt x="185" y="160"/>
                      </a:lnTo>
                      <a:lnTo>
                        <a:pt x="181" y="154"/>
                      </a:lnTo>
                      <a:lnTo>
                        <a:pt x="177" y="149"/>
                      </a:lnTo>
                      <a:lnTo>
                        <a:pt x="175" y="143"/>
                      </a:lnTo>
                      <a:lnTo>
                        <a:pt x="172" y="137"/>
                      </a:lnTo>
                      <a:lnTo>
                        <a:pt x="170" y="131"/>
                      </a:lnTo>
                      <a:lnTo>
                        <a:pt x="166" y="128"/>
                      </a:lnTo>
                      <a:lnTo>
                        <a:pt x="164" y="122"/>
                      </a:lnTo>
                      <a:lnTo>
                        <a:pt x="160" y="116"/>
                      </a:lnTo>
                      <a:lnTo>
                        <a:pt x="156" y="112"/>
                      </a:lnTo>
                      <a:lnTo>
                        <a:pt x="153" y="107"/>
                      </a:lnTo>
                      <a:lnTo>
                        <a:pt x="151" y="103"/>
                      </a:lnTo>
                      <a:lnTo>
                        <a:pt x="147" y="97"/>
                      </a:lnTo>
                      <a:lnTo>
                        <a:pt x="143" y="93"/>
                      </a:lnTo>
                      <a:lnTo>
                        <a:pt x="139" y="88"/>
                      </a:lnTo>
                      <a:lnTo>
                        <a:pt x="137" y="86"/>
                      </a:lnTo>
                      <a:lnTo>
                        <a:pt x="134" y="80"/>
                      </a:lnTo>
                      <a:lnTo>
                        <a:pt x="130" y="76"/>
                      </a:lnTo>
                      <a:lnTo>
                        <a:pt x="128" y="72"/>
                      </a:lnTo>
                      <a:lnTo>
                        <a:pt x="124" y="69"/>
                      </a:lnTo>
                      <a:lnTo>
                        <a:pt x="120" y="65"/>
                      </a:lnTo>
                      <a:lnTo>
                        <a:pt x="118" y="61"/>
                      </a:lnTo>
                      <a:lnTo>
                        <a:pt x="114" y="57"/>
                      </a:lnTo>
                      <a:lnTo>
                        <a:pt x="113" y="55"/>
                      </a:lnTo>
                      <a:lnTo>
                        <a:pt x="109" y="52"/>
                      </a:lnTo>
                      <a:lnTo>
                        <a:pt x="105" y="48"/>
                      </a:lnTo>
                      <a:lnTo>
                        <a:pt x="101" y="46"/>
                      </a:lnTo>
                      <a:lnTo>
                        <a:pt x="99" y="42"/>
                      </a:lnTo>
                      <a:lnTo>
                        <a:pt x="95" y="40"/>
                      </a:lnTo>
                      <a:lnTo>
                        <a:pt x="92" y="36"/>
                      </a:lnTo>
                      <a:lnTo>
                        <a:pt x="88" y="34"/>
                      </a:lnTo>
                      <a:lnTo>
                        <a:pt x="86" y="31"/>
                      </a:lnTo>
                      <a:lnTo>
                        <a:pt x="82" y="29"/>
                      </a:lnTo>
                      <a:lnTo>
                        <a:pt x="78" y="27"/>
                      </a:lnTo>
                      <a:lnTo>
                        <a:pt x="76" y="23"/>
                      </a:lnTo>
                      <a:lnTo>
                        <a:pt x="73" y="21"/>
                      </a:lnTo>
                      <a:lnTo>
                        <a:pt x="71" y="19"/>
                      </a:lnTo>
                      <a:lnTo>
                        <a:pt x="67" y="17"/>
                      </a:lnTo>
                      <a:lnTo>
                        <a:pt x="65" y="15"/>
                      </a:lnTo>
                      <a:lnTo>
                        <a:pt x="61" y="15"/>
                      </a:lnTo>
                      <a:lnTo>
                        <a:pt x="57" y="13"/>
                      </a:lnTo>
                      <a:lnTo>
                        <a:pt x="56" y="12"/>
                      </a:lnTo>
                      <a:lnTo>
                        <a:pt x="52" y="10"/>
                      </a:lnTo>
                      <a:lnTo>
                        <a:pt x="50" y="8"/>
                      </a:lnTo>
                      <a:lnTo>
                        <a:pt x="46" y="8"/>
                      </a:lnTo>
                      <a:lnTo>
                        <a:pt x="44" y="6"/>
                      </a:lnTo>
                      <a:lnTo>
                        <a:pt x="40" y="4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3" y="2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5" name="Freeform 38"/>
                <p:cNvSpPr>
                  <a:spLocks/>
                </p:cNvSpPr>
                <p:nvPr/>
              </p:nvSpPr>
              <p:spPr bwMode="auto">
                <a:xfrm>
                  <a:off x="1327" y="3446"/>
                  <a:ext cx="121" cy="29"/>
                </a:xfrm>
                <a:custGeom>
                  <a:avLst/>
                  <a:gdLst>
                    <a:gd name="T0" fmla="*/ 0 w 243"/>
                    <a:gd name="T1" fmla="*/ 0 h 59"/>
                    <a:gd name="T2" fmla="*/ 0 w 243"/>
                    <a:gd name="T3" fmla="*/ 0 h 59"/>
                    <a:gd name="T4" fmla="*/ 0 w 243"/>
                    <a:gd name="T5" fmla="*/ 0 h 59"/>
                    <a:gd name="T6" fmla="*/ 0 w 243"/>
                    <a:gd name="T7" fmla="*/ 0 h 59"/>
                    <a:gd name="T8" fmla="*/ 0 w 243"/>
                    <a:gd name="T9" fmla="*/ 0 h 59"/>
                    <a:gd name="T10" fmla="*/ 0 w 243"/>
                    <a:gd name="T11" fmla="*/ 0 h 59"/>
                    <a:gd name="T12" fmla="*/ 0 w 243"/>
                    <a:gd name="T13" fmla="*/ 0 h 59"/>
                    <a:gd name="T14" fmla="*/ 0 w 243"/>
                    <a:gd name="T15" fmla="*/ 0 h 59"/>
                    <a:gd name="T16" fmla="*/ 0 w 243"/>
                    <a:gd name="T17" fmla="*/ 0 h 59"/>
                    <a:gd name="T18" fmla="*/ 0 w 243"/>
                    <a:gd name="T19" fmla="*/ 0 h 59"/>
                    <a:gd name="T20" fmla="*/ 0 w 243"/>
                    <a:gd name="T21" fmla="*/ 0 h 59"/>
                    <a:gd name="T22" fmla="*/ 0 w 243"/>
                    <a:gd name="T23" fmla="*/ 0 h 59"/>
                    <a:gd name="T24" fmla="*/ 1 w 243"/>
                    <a:gd name="T25" fmla="*/ 0 h 59"/>
                    <a:gd name="T26" fmla="*/ 1 w 243"/>
                    <a:gd name="T27" fmla="*/ 0 h 59"/>
                    <a:gd name="T28" fmla="*/ 1 w 243"/>
                    <a:gd name="T29" fmla="*/ 0 h 59"/>
                    <a:gd name="T30" fmla="*/ 1 w 243"/>
                    <a:gd name="T31" fmla="*/ 0 h 59"/>
                    <a:gd name="T32" fmla="*/ 1 w 243"/>
                    <a:gd name="T33" fmla="*/ 0 h 59"/>
                    <a:gd name="T34" fmla="*/ 1 w 243"/>
                    <a:gd name="T35" fmla="*/ 0 h 59"/>
                    <a:gd name="T36" fmla="*/ 1 w 243"/>
                    <a:gd name="T37" fmla="*/ 0 h 59"/>
                    <a:gd name="T38" fmla="*/ 1 w 243"/>
                    <a:gd name="T39" fmla="*/ 0 h 59"/>
                    <a:gd name="T40" fmla="*/ 1 w 243"/>
                    <a:gd name="T41" fmla="*/ 0 h 59"/>
                    <a:gd name="T42" fmla="*/ 1 w 243"/>
                    <a:gd name="T43" fmla="*/ 0 h 59"/>
                    <a:gd name="T44" fmla="*/ 1 w 243"/>
                    <a:gd name="T45" fmla="*/ 0 h 59"/>
                    <a:gd name="T46" fmla="*/ 1 w 243"/>
                    <a:gd name="T47" fmla="*/ 0 h 59"/>
                    <a:gd name="T48" fmla="*/ 1 w 243"/>
                    <a:gd name="T49" fmla="*/ 0 h 59"/>
                    <a:gd name="T50" fmla="*/ 1 w 243"/>
                    <a:gd name="T51" fmla="*/ 0 h 59"/>
                    <a:gd name="T52" fmla="*/ 1 w 243"/>
                    <a:gd name="T53" fmla="*/ 0 h 59"/>
                    <a:gd name="T54" fmla="*/ 1 w 243"/>
                    <a:gd name="T55" fmla="*/ 0 h 59"/>
                    <a:gd name="T56" fmla="*/ 1 w 243"/>
                    <a:gd name="T57" fmla="*/ 0 h 59"/>
                    <a:gd name="T58" fmla="*/ 1 w 243"/>
                    <a:gd name="T59" fmla="*/ 0 h 59"/>
                    <a:gd name="T60" fmla="*/ 1 w 243"/>
                    <a:gd name="T61" fmla="*/ 0 h 59"/>
                    <a:gd name="T62" fmla="*/ 1 w 243"/>
                    <a:gd name="T63" fmla="*/ 0 h 59"/>
                    <a:gd name="T64" fmla="*/ 1 w 243"/>
                    <a:gd name="T65" fmla="*/ 0 h 59"/>
                    <a:gd name="T66" fmla="*/ 1 w 243"/>
                    <a:gd name="T67" fmla="*/ 0 h 59"/>
                    <a:gd name="T68" fmla="*/ 1 w 243"/>
                    <a:gd name="T69" fmla="*/ 0 h 59"/>
                    <a:gd name="T70" fmla="*/ 0 w 243"/>
                    <a:gd name="T71" fmla="*/ 0 h 59"/>
                    <a:gd name="T72" fmla="*/ 0 w 243"/>
                    <a:gd name="T73" fmla="*/ 0 h 59"/>
                    <a:gd name="T74" fmla="*/ 0 w 243"/>
                    <a:gd name="T75" fmla="*/ 0 h 59"/>
                    <a:gd name="T76" fmla="*/ 0 w 243"/>
                    <a:gd name="T77" fmla="*/ 0 h 59"/>
                    <a:gd name="T78" fmla="*/ 0 w 243"/>
                    <a:gd name="T79" fmla="*/ 0 h 59"/>
                    <a:gd name="T80" fmla="*/ 0 w 243"/>
                    <a:gd name="T81" fmla="*/ 0 h 59"/>
                    <a:gd name="T82" fmla="*/ 0 w 243"/>
                    <a:gd name="T83" fmla="*/ 0 h 59"/>
                    <a:gd name="T84" fmla="*/ 0 w 243"/>
                    <a:gd name="T85" fmla="*/ 0 h 59"/>
                    <a:gd name="T86" fmla="*/ 0 w 243"/>
                    <a:gd name="T87" fmla="*/ 0 h 59"/>
                    <a:gd name="T88" fmla="*/ 0 w 243"/>
                    <a:gd name="T89" fmla="*/ 0 h 59"/>
                    <a:gd name="T90" fmla="*/ 0 w 243"/>
                    <a:gd name="T91" fmla="*/ 0 h 59"/>
                    <a:gd name="T92" fmla="*/ 0 w 243"/>
                    <a:gd name="T93" fmla="*/ 0 h 59"/>
                    <a:gd name="T94" fmla="*/ 0 w 243"/>
                    <a:gd name="T95" fmla="*/ 0 h 59"/>
                    <a:gd name="T96" fmla="*/ 0 w 243"/>
                    <a:gd name="T97" fmla="*/ 0 h 59"/>
                    <a:gd name="T98" fmla="*/ 0 w 243"/>
                    <a:gd name="T99" fmla="*/ 0 h 5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3"/>
                    <a:gd name="T151" fmla="*/ 0 h 59"/>
                    <a:gd name="T152" fmla="*/ 243 w 243"/>
                    <a:gd name="T153" fmla="*/ 59 h 5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3" h="59">
                      <a:moveTo>
                        <a:pt x="4" y="9"/>
                      </a:moveTo>
                      <a:lnTo>
                        <a:pt x="4" y="11"/>
                      </a:lnTo>
                      <a:lnTo>
                        <a:pt x="5" y="13"/>
                      </a:lnTo>
                      <a:lnTo>
                        <a:pt x="9" y="15"/>
                      </a:lnTo>
                      <a:lnTo>
                        <a:pt x="15" y="19"/>
                      </a:lnTo>
                      <a:lnTo>
                        <a:pt x="17" y="21"/>
                      </a:lnTo>
                      <a:lnTo>
                        <a:pt x="21" y="23"/>
                      </a:lnTo>
                      <a:lnTo>
                        <a:pt x="23" y="25"/>
                      </a:lnTo>
                      <a:lnTo>
                        <a:pt x="26" y="27"/>
                      </a:lnTo>
                      <a:lnTo>
                        <a:pt x="30" y="28"/>
                      </a:lnTo>
                      <a:lnTo>
                        <a:pt x="34" y="30"/>
                      </a:lnTo>
                      <a:lnTo>
                        <a:pt x="38" y="32"/>
                      </a:lnTo>
                      <a:lnTo>
                        <a:pt x="43" y="34"/>
                      </a:lnTo>
                      <a:lnTo>
                        <a:pt x="47" y="36"/>
                      </a:lnTo>
                      <a:lnTo>
                        <a:pt x="51" y="38"/>
                      </a:lnTo>
                      <a:lnTo>
                        <a:pt x="57" y="40"/>
                      </a:lnTo>
                      <a:lnTo>
                        <a:pt x="61" y="42"/>
                      </a:lnTo>
                      <a:lnTo>
                        <a:pt x="66" y="42"/>
                      </a:lnTo>
                      <a:lnTo>
                        <a:pt x="72" y="44"/>
                      </a:lnTo>
                      <a:lnTo>
                        <a:pt x="74" y="46"/>
                      </a:lnTo>
                      <a:lnTo>
                        <a:pt x="78" y="46"/>
                      </a:lnTo>
                      <a:lnTo>
                        <a:pt x="80" y="47"/>
                      </a:lnTo>
                      <a:lnTo>
                        <a:pt x="83" y="47"/>
                      </a:lnTo>
                      <a:lnTo>
                        <a:pt x="85" y="47"/>
                      </a:lnTo>
                      <a:lnTo>
                        <a:pt x="89" y="49"/>
                      </a:lnTo>
                      <a:lnTo>
                        <a:pt x="91" y="49"/>
                      </a:lnTo>
                      <a:lnTo>
                        <a:pt x="95" y="49"/>
                      </a:lnTo>
                      <a:lnTo>
                        <a:pt x="97" y="51"/>
                      </a:lnTo>
                      <a:lnTo>
                        <a:pt x="100" y="51"/>
                      </a:lnTo>
                      <a:lnTo>
                        <a:pt x="104" y="53"/>
                      </a:lnTo>
                      <a:lnTo>
                        <a:pt x="106" y="53"/>
                      </a:lnTo>
                      <a:lnTo>
                        <a:pt x="110" y="53"/>
                      </a:lnTo>
                      <a:lnTo>
                        <a:pt x="112" y="55"/>
                      </a:lnTo>
                      <a:lnTo>
                        <a:pt x="116" y="55"/>
                      </a:lnTo>
                      <a:lnTo>
                        <a:pt x="119" y="55"/>
                      </a:lnTo>
                      <a:lnTo>
                        <a:pt x="123" y="55"/>
                      </a:lnTo>
                      <a:lnTo>
                        <a:pt x="125" y="57"/>
                      </a:lnTo>
                      <a:lnTo>
                        <a:pt x="129" y="57"/>
                      </a:lnTo>
                      <a:lnTo>
                        <a:pt x="133" y="57"/>
                      </a:lnTo>
                      <a:lnTo>
                        <a:pt x="137" y="57"/>
                      </a:lnTo>
                      <a:lnTo>
                        <a:pt x="138" y="57"/>
                      </a:lnTo>
                      <a:lnTo>
                        <a:pt x="142" y="57"/>
                      </a:lnTo>
                      <a:lnTo>
                        <a:pt x="146" y="57"/>
                      </a:lnTo>
                      <a:lnTo>
                        <a:pt x="148" y="57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7" y="59"/>
                      </a:lnTo>
                      <a:lnTo>
                        <a:pt x="159" y="59"/>
                      </a:lnTo>
                      <a:lnTo>
                        <a:pt x="163" y="59"/>
                      </a:lnTo>
                      <a:lnTo>
                        <a:pt x="165" y="59"/>
                      </a:lnTo>
                      <a:lnTo>
                        <a:pt x="169" y="59"/>
                      </a:lnTo>
                      <a:lnTo>
                        <a:pt x="171" y="59"/>
                      </a:lnTo>
                      <a:lnTo>
                        <a:pt x="175" y="59"/>
                      </a:lnTo>
                      <a:lnTo>
                        <a:pt x="176" y="59"/>
                      </a:lnTo>
                      <a:lnTo>
                        <a:pt x="180" y="59"/>
                      </a:lnTo>
                      <a:lnTo>
                        <a:pt x="184" y="59"/>
                      </a:lnTo>
                      <a:lnTo>
                        <a:pt x="190" y="59"/>
                      </a:lnTo>
                      <a:lnTo>
                        <a:pt x="194" y="57"/>
                      </a:lnTo>
                      <a:lnTo>
                        <a:pt x="199" y="57"/>
                      </a:lnTo>
                      <a:lnTo>
                        <a:pt x="203" y="57"/>
                      </a:lnTo>
                      <a:lnTo>
                        <a:pt x="207" y="57"/>
                      </a:lnTo>
                      <a:lnTo>
                        <a:pt x="211" y="57"/>
                      </a:lnTo>
                      <a:lnTo>
                        <a:pt x="214" y="57"/>
                      </a:lnTo>
                      <a:lnTo>
                        <a:pt x="218" y="55"/>
                      </a:lnTo>
                      <a:lnTo>
                        <a:pt x="220" y="55"/>
                      </a:lnTo>
                      <a:lnTo>
                        <a:pt x="224" y="55"/>
                      </a:lnTo>
                      <a:lnTo>
                        <a:pt x="226" y="53"/>
                      </a:lnTo>
                      <a:lnTo>
                        <a:pt x="232" y="53"/>
                      </a:lnTo>
                      <a:lnTo>
                        <a:pt x="235" y="51"/>
                      </a:lnTo>
                      <a:lnTo>
                        <a:pt x="239" y="49"/>
                      </a:lnTo>
                      <a:lnTo>
                        <a:pt x="241" y="47"/>
                      </a:lnTo>
                      <a:lnTo>
                        <a:pt x="243" y="46"/>
                      </a:lnTo>
                      <a:lnTo>
                        <a:pt x="241" y="44"/>
                      </a:lnTo>
                      <a:lnTo>
                        <a:pt x="239" y="44"/>
                      </a:lnTo>
                      <a:lnTo>
                        <a:pt x="235" y="44"/>
                      </a:lnTo>
                      <a:lnTo>
                        <a:pt x="232" y="44"/>
                      </a:lnTo>
                      <a:lnTo>
                        <a:pt x="228" y="44"/>
                      </a:lnTo>
                      <a:lnTo>
                        <a:pt x="226" y="44"/>
                      </a:lnTo>
                      <a:lnTo>
                        <a:pt x="222" y="44"/>
                      </a:lnTo>
                      <a:lnTo>
                        <a:pt x="220" y="44"/>
                      </a:lnTo>
                      <a:lnTo>
                        <a:pt x="216" y="44"/>
                      </a:lnTo>
                      <a:lnTo>
                        <a:pt x="213" y="44"/>
                      </a:lnTo>
                      <a:lnTo>
                        <a:pt x="209" y="44"/>
                      </a:lnTo>
                      <a:lnTo>
                        <a:pt x="205" y="46"/>
                      </a:lnTo>
                      <a:lnTo>
                        <a:pt x="199" y="46"/>
                      </a:lnTo>
                      <a:lnTo>
                        <a:pt x="195" y="46"/>
                      </a:lnTo>
                      <a:lnTo>
                        <a:pt x="192" y="46"/>
                      </a:lnTo>
                      <a:lnTo>
                        <a:pt x="186" y="46"/>
                      </a:lnTo>
                      <a:lnTo>
                        <a:pt x="180" y="46"/>
                      </a:lnTo>
                      <a:lnTo>
                        <a:pt x="176" y="46"/>
                      </a:lnTo>
                      <a:lnTo>
                        <a:pt x="171" y="46"/>
                      </a:lnTo>
                      <a:lnTo>
                        <a:pt x="167" y="46"/>
                      </a:lnTo>
                      <a:lnTo>
                        <a:pt x="163" y="46"/>
                      </a:lnTo>
                      <a:lnTo>
                        <a:pt x="161" y="46"/>
                      </a:lnTo>
                      <a:lnTo>
                        <a:pt x="157" y="46"/>
                      </a:lnTo>
                      <a:lnTo>
                        <a:pt x="156" y="46"/>
                      </a:lnTo>
                      <a:lnTo>
                        <a:pt x="154" y="46"/>
                      </a:lnTo>
                      <a:lnTo>
                        <a:pt x="150" y="46"/>
                      </a:lnTo>
                      <a:lnTo>
                        <a:pt x="148" y="46"/>
                      </a:lnTo>
                      <a:lnTo>
                        <a:pt x="146" y="46"/>
                      </a:lnTo>
                      <a:lnTo>
                        <a:pt x="142" y="46"/>
                      </a:lnTo>
                      <a:lnTo>
                        <a:pt x="140" y="44"/>
                      </a:lnTo>
                      <a:lnTo>
                        <a:pt x="137" y="44"/>
                      </a:lnTo>
                      <a:lnTo>
                        <a:pt x="135" y="44"/>
                      </a:lnTo>
                      <a:lnTo>
                        <a:pt x="131" y="44"/>
                      </a:lnTo>
                      <a:lnTo>
                        <a:pt x="129" y="44"/>
                      </a:lnTo>
                      <a:lnTo>
                        <a:pt x="125" y="44"/>
                      </a:lnTo>
                      <a:lnTo>
                        <a:pt x="123" y="44"/>
                      </a:lnTo>
                      <a:lnTo>
                        <a:pt x="121" y="42"/>
                      </a:lnTo>
                      <a:lnTo>
                        <a:pt x="118" y="42"/>
                      </a:lnTo>
                      <a:lnTo>
                        <a:pt x="116" y="42"/>
                      </a:lnTo>
                      <a:lnTo>
                        <a:pt x="112" y="40"/>
                      </a:lnTo>
                      <a:lnTo>
                        <a:pt x="106" y="40"/>
                      </a:lnTo>
                      <a:lnTo>
                        <a:pt x="102" y="38"/>
                      </a:lnTo>
                      <a:lnTo>
                        <a:pt x="97" y="36"/>
                      </a:lnTo>
                      <a:lnTo>
                        <a:pt x="93" y="36"/>
                      </a:lnTo>
                      <a:lnTo>
                        <a:pt x="89" y="34"/>
                      </a:lnTo>
                      <a:lnTo>
                        <a:pt x="83" y="34"/>
                      </a:lnTo>
                      <a:lnTo>
                        <a:pt x="80" y="32"/>
                      </a:lnTo>
                      <a:lnTo>
                        <a:pt x="76" y="32"/>
                      </a:lnTo>
                      <a:lnTo>
                        <a:pt x="72" y="30"/>
                      </a:lnTo>
                      <a:lnTo>
                        <a:pt x="68" y="30"/>
                      </a:lnTo>
                      <a:lnTo>
                        <a:pt x="64" y="28"/>
                      </a:lnTo>
                      <a:lnTo>
                        <a:pt x="61" y="27"/>
                      </a:lnTo>
                      <a:lnTo>
                        <a:pt x="57" y="27"/>
                      </a:lnTo>
                      <a:lnTo>
                        <a:pt x="55" y="25"/>
                      </a:lnTo>
                      <a:lnTo>
                        <a:pt x="51" y="25"/>
                      </a:lnTo>
                      <a:lnTo>
                        <a:pt x="47" y="23"/>
                      </a:lnTo>
                      <a:lnTo>
                        <a:pt x="45" y="21"/>
                      </a:lnTo>
                      <a:lnTo>
                        <a:pt x="42" y="21"/>
                      </a:lnTo>
                      <a:lnTo>
                        <a:pt x="40" y="19"/>
                      </a:lnTo>
                      <a:lnTo>
                        <a:pt x="36" y="17"/>
                      </a:lnTo>
                      <a:lnTo>
                        <a:pt x="34" y="17"/>
                      </a:lnTo>
                      <a:lnTo>
                        <a:pt x="32" y="15"/>
                      </a:lnTo>
                      <a:lnTo>
                        <a:pt x="26" y="13"/>
                      </a:lnTo>
                      <a:lnTo>
                        <a:pt x="23" y="9"/>
                      </a:lnTo>
                      <a:lnTo>
                        <a:pt x="17" y="8"/>
                      </a:lnTo>
                      <a:lnTo>
                        <a:pt x="13" y="6"/>
                      </a:ln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6" name="Freeform 39"/>
                <p:cNvSpPr>
                  <a:spLocks/>
                </p:cNvSpPr>
                <p:nvPr/>
              </p:nvSpPr>
              <p:spPr bwMode="auto">
                <a:xfrm>
                  <a:off x="1423" y="3321"/>
                  <a:ext cx="69" cy="132"/>
                </a:xfrm>
                <a:custGeom>
                  <a:avLst/>
                  <a:gdLst>
                    <a:gd name="T0" fmla="*/ 1 w 138"/>
                    <a:gd name="T1" fmla="*/ 1 h 262"/>
                    <a:gd name="T2" fmla="*/ 1 w 138"/>
                    <a:gd name="T3" fmla="*/ 1 h 262"/>
                    <a:gd name="T4" fmla="*/ 1 w 138"/>
                    <a:gd name="T5" fmla="*/ 1 h 262"/>
                    <a:gd name="T6" fmla="*/ 1 w 138"/>
                    <a:gd name="T7" fmla="*/ 1 h 262"/>
                    <a:gd name="T8" fmla="*/ 1 w 138"/>
                    <a:gd name="T9" fmla="*/ 1 h 262"/>
                    <a:gd name="T10" fmla="*/ 1 w 138"/>
                    <a:gd name="T11" fmla="*/ 1 h 262"/>
                    <a:gd name="T12" fmla="*/ 1 w 138"/>
                    <a:gd name="T13" fmla="*/ 1 h 262"/>
                    <a:gd name="T14" fmla="*/ 1 w 138"/>
                    <a:gd name="T15" fmla="*/ 1 h 262"/>
                    <a:gd name="T16" fmla="*/ 1 w 138"/>
                    <a:gd name="T17" fmla="*/ 2 h 262"/>
                    <a:gd name="T18" fmla="*/ 1 w 138"/>
                    <a:gd name="T19" fmla="*/ 2 h 262"/>
                    <a:gd name="T20" fmla="*/ 1 w 138"/>
                    <a:gd name="T21" fmla="*/ 2 h 262"/>
                    <a:gd name="T22" fmla="*/ 1 w 138"/>
                    <a:gd name="T23" fmla="*/ 2 h 262"/>
                    <a:gd name="T24" fmla="*/ 1 w 138"/>
                    <a:gd name="T25" fmla="*/ 2 h 262"/>
                    <a:gd name="T26" fmla="*/ 1 w 138"/>
                    <a:gd name="T27" fmla="*/ 2 h 262"/>
                    <a:gd name="T28" fmla="*/ 1 w 138"/>
                    <a:gd name="T29" fmla="*/ 2 h 262"/>
                    <a:gd name="T30" fmla="*/ 1 w 138"/>
                    <a:gd name="T31" fmla="*/ 2 h 262"/>
                    <a:gd name="T32" fmla="*/ 1 w 138"/>
                    <a:gd name="T33" fmla="*/ 2 h 262"/>
                    <a:gd name="T34" fmla="*/ 1 w 138"/>
                    <a:gd name="T35" fmla="*/ 2 h 262"/>
                    <a:gd name="T36" fmla="*/ 1 w 138"/>
                    <a:gd name="T37" fmla="*/ 2 h 262"/>
                    <a:gd name="T38" fmla="*/ 2 w 138"/>
                    <a:gd name="T39" fmla="*/ 2 h 262"/>
                    <a:gd name="T40" fmla="*/ 2 w 138"/>
                    <a:gd name="T41" fmla="*/ 2 h 262"/>
                    <a:gd name="T42" fmla="*/ 1 w 138"/>
                    <a:gd name="T43" fmla="*/ 2 h 262"/>
                    <a:gd name="T44" fmla="*/ 1 w 138"/>
                    <a:gd name="T45" fmla="*/ 2 h 262"/>
                    <a:gd name="T46" fmla="*/ 1 w 138"/>
                    <a:gd name="T47" fmla="*/ 3 h 262"/>
                    <a:gd name="T48" fmla="*/ 1 w 138"/>
                    <a:gd name="T49" fmla="*/ 3 h 262"/>
                    <a:gd name="T50" fmla="*/ 1 w 138"/>
                    <a:gd name="T51" fmla="*/ 3 h 262"/>
                    <a:gd name="T52" fmla="*/ 1 w 138"/>
                    <a:gd name="T53" fmla="*/ 3 h 262"/>
                    <a:gd name="T54" fmla="*/ 1 w 138"/>
                    <a:gd name="T55" fmla="*/ 3 h 262"/>
                    <a:gd name="T56" fmla="*/ 1 w 138"/>
                    <a:gd name="T57" fmla="*/ 3 h 262"/>
                    <a:gd name="T58" fmla="*/ 1 w 138"/>
                    <a:gd name="T59" fmla="*/ 2 h 262"/>
                    <a:gd name="T60" fmla="*/ 1 w 138"/>
                    <a:gd name="T61" fmla="*/ 2 h 262"/>
                    <a:gd name="T62" fmla="*/ 1 w 138"/>
                    <a:gd name="T63" fmla="*/ 2 h 262"/>
                    <a:gd name="T64" fmla="*/ 1 w 138"/>
                    <a:gd name="T65" fmla="*/ 2 h 262"/>
                    <a:gd name="T66" fmla="*/ 1 w 138"/>
                    <a:gd name="T67" fmla="*/ 2 h 262"/>
                    <a:gd name="T68" fmla="*/ 1 w 138"/>
                    <a:gd name="T69" fmla="*/ 2 h 262"/>
                    <a:gd name="T70" fmla="*/ 1 w 138"/>
                    <a:gd name="T71" fmla="*/ 2 h 262"/>
                    <a:gd name="T72" fmla="*/ 1 w 138"/>
                    <a:gd name="T73" fmla="*/ 2 h 262"/>
                    <a:gd name="T74" fmla="*/ 1 w 138"/>
                    <a:gd name="T75" fmla="*/ 2 h 262"/>
                    <a:gd name="T76" fmla="*/ 1 w 138"/>
                    <a:gd name="T77" fmla="*/ 2 h 262"/>
                    <a:gd name="T78" fmla="*/ 1 w 138"/>
                    <a:gd name="T79" fmla="*/ 2 h 262"/>
                    <a:gd name="T80" fmla="*/ 1 w 138"/>
                    <a:gd name="T81" fmla="*/ 2 h 262"/>
                    <a:gd name="T82" fmla="*/ 1 w 138"/>
                    <a:gd name="T83" fmla="*/ 2 h 262"/>
                    <a:gd name="T84" fmla="*/ 1 w 138"/>
                    <a:gd name="T85" fmla="*/ 2 h 262"/>
                    <a:gd name="T86" fmla="*/ 1 w 138"/>
                    <a:gd name="T87" fmla="*/ 2 h 262"/>
                    <a:gd name="T88" fmla="*/ 1 w 138"/>
                    <a:gd name="T89" fmla="*/ 2 h 262"/>
                    <a:gd name="T90" fmla="*/ 1 w 138"/>
                    <a:gd name="T91" fmla="*/ 2 h 262"/>
                    <a:gd name="T92" fmla="*/ 1 w 138"/>
                    <a:gd name="T93" fmla="*/ 2 h 262"/>
                    <a:gd name="T94" fmla="*/ 1 w 138"/>
                    <a:gd name="T95" fmla="*/ 2 h 262"/>
                    <a:gd name="T96" fmla="*/ 1 w 138"/>
                    <a:gd name="T97" fmla="*/ 1 h 262"/>
                    <a:gd name="T98" fmla="*/ 1 w 138"/>
                    <a:gd name="T99" fmla="*/ 1 h 262"/>
                    <a:gd name="T100" fmla="*/ 0 w 138"/>
                    <a:gd name="T101" fmla="*/ 1 h 262"/>
                    <a:gd name="T102" fmla="*/ 0 w 138"/>
                    <a:gd name="T103" fmla="*/ 1 h 262"/>
                    <a:gd name="T104" fmla="*/ 0 w 138"/>
                    <a:gd name="T105" fmla="*/ 1 h 262"/>
                    <a:gd name="T106" fmla="*/ 0 w 138"/>
                    <a:gd name="T107" fmla="*/ 1 h 262"/>
                    <a:gd name="T108" fmla="*/ 1 w 138"/>
                    <a:gd name="T109" fmla="*/ 1 h 262"/>
                    <a:gd name="T110" fmla="*/ 1 w 138"/>
                    <a:gd name="T111" fmla="*/ 1 h 262"/>
                    <a:gd name="T112" fmla="*/ 1 w 138"/>
                    <a:gd name="T113" fmla="*/ 1 h 262"/>
                    <a:gd name="T114" fmla="*/ 1 w 138"/>
                    <a:gd name="T115" fmla="*/ 0 h 262"/>
                    <a:gd name="T116" fmla="*/ 1 w 138"/>
                    <a:gd name="T117" fmla="*/ 1 h 26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8"/>
                    <a:gd name="T178" fmla="*/ 0 h 262"/>
                    <a:gd name="T179" fmla="*/ 138 w 138"/>
                    <a:gd name="T180" fmla="*/ 262 h 26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8" h="262">
                      <a:moveTo>
                        <a:pt x="13" y="17"/>
                      </a:moveTo>
                      <a:lnTo>
                        <a:pt x="13" y="19"/>
                      </a:lnTo>
                      <a:lnTo>
                        <a:pt x="13" y="23"/>
                      </a:lnTo>
                      <a:lnTo>
                        <a:pt x="13" y="24"/>
                      </a:lnTo>
                      <a:lnTo>
                        <a:pt x="13" y="30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9"/>
                      </a:lnTo>
                      <a:lnTo>
                        <a:pt x="13" y="53"/>
                      </a:lnTo>
                      <a:lnTo>
                        <a:pt x="13" y="55"/>
                      </a:lnTo>
                      <a:lnTo>
                        <a:pt x="13" y="59"/>
                      </a:lnTo>
                      <a:lnTo>
                        <a:pt x="13" y="63"/>
                      </a:lnTo>
                      <a:lnTo>
                        <a:pt x="13" y="66"/>
                      </a:lnTo>
                      <a:lnTo>
                        <a:pt x="13" y="68"/>
                      </a:lnTo>
                      <a:lnTo>
                        <a:pt x="13" y="72"/>
                      </a:lnTo>
                      <a:lnTo>
                        <a:pt x="13" y="76"/>
                      </a:lnTo>
                      <a:lnTo>
                        <a:pt x="15" y="80"/>
                      </a:lnTo>
                      <a:lnTo>
                        <a:pt x="15" y="83"/>
                      </a:lnTo>
                      <a:lnTo>
                        <a:pt x="15" y="87"/>
                      </a:lnTo>
                      <a:lnTo>
                        <a:pt x="15" y="91"/>
                      </a:lnTo>
                      <a:lnTo>
                        <a:pt x="15" y="95"/>
                      </a:lnTo>
                      <a:lnTo>
                        <a:pt x="15" y="99"/>
                      </a:lnTo>
                      <a:lnTo>
                        <a:pt x="15" y="102"/>
                      </a:lnTo>
                      <a:lnTo>
                        <a:pt x="17" y="108"/>
                      </a:lnTo>
                      <a:lnTo>
                        <a:pt x="17" y="112"/>
                      </a:lnTo>
                      <a:lnTo>
                        <a:pt x="17" y="114"/>
                      </a:lnTo>
                      <a:lnTo>
                        <a:pt x="17" y="120"/>
                      </a:lnTo>
                      <a:lnTo>
                        <a:pt x="19" y="123"/>
                      </a:lnTo>
                      <a:lnTo>
                        <a:pt x="19" y="127"/>
                      </a:lnTo>
                      <a:lnTo>
                        <a:pt x="19" y="131"/>
                      </a:lnTo>
                      <a:lnTo>
                        <a:pt x="19" y="135"/>
                      </a:lnTo>
                      <a:lnTo>
                        <a:pt x="19" y="139"/>
                      </a:lnTo>
                      <a:lnTo>
                        <a:pt x="21" y="142"/>
                      </a:lnTo>
                      <a:lnTo>
                        <a:pt x="21" y="146"/>
                      </a:lnTo>
                      <a:lnTo>
                        <a:pt x="22" y="148"/>
                      </a:lnTo>
                      <a:lnTo>
                        <a:pt x="22" y="152"/>
                      </a:lnTo>
                      <a:lnTo>
                        <a:pt x="22" y="156"/>
                      </a:lnTo>
                      <a:lnTo>
                        <a:pt x="24" y="160"/>
                      </a:lnTo>
                      <a:lnTo>
                        <a:pt x="24" y="163"/>
                      </a:lnTo>
                      <a:lnTo>
                        <a:pt x="26" y="167"/>
                      </a:lnTo>
                      <a:lnTo>
                        <a:pt x="26" y="171"/>
                      </a:lnTo>
                      <a:lnTo>
                        <a:pt x="28" y="173"/>
                      </a:lnTo>
                      <a:lnTo>
                        <a:pt x="28" y="177"/>
                      </a:lnTo>
                      <a:lnTo>
                        <a:pt x="30" y="179"/>
                      </a:lnTo>
                      <a:lnTo>
                        <a:pt x="30" y="182"/>
                      </a:lnTo>
                      <a:lnTo>
                        <a:pt x="32" y="184"/>
                      </a:lnTo>
                      <a:lnTo>
                        <a:pt x="32" y="186"/>
                      </a:lnTo>
                      <a:lnTo>
                        <a:pt x="34" y="190"/>
                      </a:lnTo>
                      <a:lnTo>
                        <a:pt x="36" y="192"/>
                      </a:lnTo>
                      <a:lnTo>
                        <a:pt x="38" y="196"/>
                      </a:lnTo>
                      <a:lnTo>
                        <a:pt x="41" y="199"/>
                      </a:lnTo>
                      <a:lnTo>
                        <a:pt x="45" y="203"/>
                      </a:lnTo>
                      <a:lnTo>
                        <a:pt x="47" y="207"/>
                      </a:lnTo>
                      <a:lnTo>
                        <a:pt x="51" y="207"/>
                      </a:lnTo>
                      <a:lnTo>
                        <a:pt x="53" y="209"/>
                      </a:lnTo>
                      <a:lnTo>
                        <a:pt x="57" y="209"/>
                      </a:lnTo>
                      <a:lnTo>
                        <a:pt x="60" y="211"/>
                      </a:lnTo>
                      <a:lnTo>
                        <a:pt x="64" y="213"/>
                      </a:lnTo>
                      <a:lnTo>
                        <a:pt x="68" y="215"/>
                      </a:lnTo>
                      <a:lnTo>
                        <a:pt x="72" y="215"/>
                      </a:lnTo>
                      <a:lnTo>
                        <a:pt x="76" y="217"/>
                      </a:lnTo>
                      <a:lnTo>
                        <a:pt x="81" y="218"/>
                      </a:lnTo>
                      <a:lnTo>
                        <a:pt x="85" y="218"/>
                      </a:lnTo>
                      <a:lnTo>
                        <a:pt x="89" y="220"/>
                      </a:lnTo>
                      <a:lnTo>
                        <a:pt x="93" y="220"/>
                      </a:lnTo>
                      <a:lnTo>
                        <a:pt x="98" y="222"/>
                      </a:lnTo>
                      <a:lnTo>
                        <a:pt x="102" y="224"/>
                      </a:lnTo>
                      <a:lnTo>
                        <a:pt x="106" y="224"/>
                      </a:lnTo>
                      <a:lnTo>
                        <a:pt x="112" y="226"/>
                      </a:lnTo>
                      <a:lnTo>
                        <a:pt x="114" y="226"/>
                      </a:lnTo>
                      <a:lnTo>
                        <a:pt x="117" y="228"/>
                      </a:lnTo>
                      <a:lnTo>
                        <a:pt x="121" y="228"/>
                      </a:lnTo>
                      <a:lnTo>
                        <a:pt x="125" y="230"/>
                      </a:lnTo>
                      <a:lnTo>
                        <a:pt x="127" y="232"/>
                      </a:lnTo>
                      <a:lnTo>
                        <a:pt x="131" y="232"/>
                      </a:lnTo>
                      <a:lnTo>
                        <a:pt x="133" y="234"/>
                      </a:lnTo>
                      <a:lnTo>
                        <a:pt x="135" y="234"/>
                      </a:lnTo>
                      <a:lnTo>
                        <a:pt x="137" y="238"/>
                      </a:lnTo>
                      <a:lnTo>
                        <a:pt x="138" y="239"/>
                      </a:lnTo>
                      <a:lnTo>
                        <a:pt x="137" y="241"/>
                      </a:lnTo>
                      <a:lnTo>
                        <a:pt x="135" y="245"/>
                      </a:lnTo>
                      <a:lnTo>
                        <a:pt x="131" y="245"/>
                      </a:lnTo>
                      <a:lnTo>
                        <a:pt x="129" y="247"/>
                      </a:lnTo>
                      <a:lnTo>
                        <a:pt x="125" y="249"/>
                      </a:lnTo>
                      <a:lnTo>
                        <a:pt x="123" y="249"/>
                      </a:lnTo>
                      <a:lnTo>
                        <a:pt x="119" y="251"/>
                      </a:lnTo>
                      <a:lnTo>
                        <a:pt x="116" y="251"/>
                      </a:lnTo>
                      <a:lnTo>
                        <a:pt x="112" y="253"/>
                      </a:lnTo>
                      <a:lnTo>
                        <a:pt x="110" y="255"/>
                      </a:lnTo>
                      <a:lnTo>
                        <a:pt x="104" y="255"/>
                      </a:lnTo>
                      <a:lnTo>
                        <a:pt x="100" y="255"/>
                      </a:lnTo>
                      <a:lnTo>
                        <a:pt x="97" y="257"/>
                      </a:lnTo>
                      <a:lnTo>
                        <a:pt x="93" y="258"/>
                      </a:lnTo>
                      <a:lnTo>
                        <a:pt x="89" y="258"/>
                      </a:lnTo>
                      <a:lnTo>
                        <a:pt x="85" y="258"/>
                      </a:lnTo>
                      <a:lnTo>
                        <a:pt x="81" y="260"/>
                      </a:lnTo>
                      <a:lnTo>
                        <a:pt x="78" y="260"/>
                      </a:lnTo>
                      <a:lnTo>
                        <a:pt x="72" y="260"/>
                      </a:lnTo>
                      <a:lnTo>
                        <a:pt x="68" y="260"/>
                      </a:lnTo>
                      <a:lnTo>
                        <a:pt x="64" y="262"/>
                      </a:lnTo>
                      <a:lnTo>
                        <a:pt x="59" y="262"/>
                      </a:lnTo>
                      <a:lnTo>
                        <a:pt x="55" y="262"/>
                      </a:lnTo>
                      <a:lnTo>
                        <a:pt x="51" y="262"/>
                      </a:lnTo>
                      <a:lnTo>
                        <a:pt x="45" y="262"/>
                      </a:lnTo>
                      <a:lnTo>
                        <a:pt x="43" y="262"/>
                      </a:lnTo>
                      <a:lnTo>
                        <a:pt x="38" y="262"/>
                      </a:lnTo>
                      <a:lnTo>
                        <a:pt x="34" y="262"/>
                      </a:lnTo>
                      <a:lnTo>
                        <a:pt x="30" y="260"/>
                      </a:lnTo>
                      <a:lnTo>
                        <a:pt x="26" y="260"/>
                      </a:lnTo>
                      <a:lnTo>
                        <a:pt x="22" y="260"/>
                      </a:lnTo>
                      <a:lnTo>
                        <a:pt x="19" y="260"/>
                      </a:lnTo>
                      <a:lnTo>
                        <a:pt x="15" y="258"/>
                      </a:lnTo>
                      <a:lnTo>
                        <a:pt x="11" y="258"/>
                      </a:lnTo>
                      <a:lnTo>
                        <a:pt x="7" y="257"/>
                      </a:lnTo>
                      <a:lnTo>
                        <a:pt x="5" y="257"/>
                      </a:lnTo>
                      <a:lnTo>
                        <a:pt x="3" y="255"/>
                      </a:lnTo>
                      <a:lnTo>
                        <a:pt x="2" y="255"/>
                      </a:lnTo>
                      <a:lnTo>
                        <a:pt x="2" y="253"/>
                      </a:lnTo>
                      <a:lnTo>
                        <a:pt x="3" y="253"/>
                      </a:lnTo>
                      <a:lnTo>
                        <a:pt x="7" y="253"/>
                      </a:lnTo>
                      <a:lnTo>
                        <a:pt x="9" y="251"/>
                      </a:lnTo>
                      <a:lnTo>
                        <a:pt x="11" y="251"/>
                      </a:lnTo>
                      <a:lnTo>
                        <a:pt x="15" y="251"/>
                      </a:lnTo>
                      <a:lnTo>
                        <a:pt x="19" y="251"/>
                      </a:lnTo>
                      <a:lnTo>
                        <a:pt x="21" y="251"/>
                      </a:lnTo>
                      <a:lnTo>
                        <a:pt x="24" y="251"/>
                      </a:lnTo>
                      <a:lnTo>
                        <a:pt x="26" y="251"/>
                      </a:lnTo>
                      <a:lnTo>
                        <a:pt x="30" y="251"/>
                      </a:lnTo>
                      <a:lnTo>
                        <a:pt x="34" y="251"/>
                      </a:lnTo>
                      <a:lnTo>
                        <a:pt x="38" y="251"/>
                      </a:lnTo>
                      <a:lnTo>
                        <a:pt x="41" y="249"/>
                      </a:lnTo>
                      <a:lnTo>
                        <a:pt x="45" y="249"/>
                      </a:lnTo>
                      <a:lnTo>
                        <a:pt x="49" y="249"/>
                      </a:lnTo>
                      <a:lnTo>
                        <a:pt x="53" y="249"/>
                      </a:lnTo>
                      <a:lnTo>
                        <a:pt x="55" y="249"/>
                      </a:lnTo>
                      <a:lnTo>
                        <a:pt x="59" y="249"/>
                      </a:lnTo>
                      <a:lnTo>
                        <a:pt x="62" y="247"/>
                      </a:lnTo>
                      <a:lnTo>
                        <a:pt x="64" y="247"/>
                      </a:lnTo>
                      <a:lnTo>
                        <a:pt x="66" y="247"/>
                      </a:lnTo>
                      <a:lnTo>
                        <a:pt x="70" y="247"/>
                      </a:lnTo>
                      <a:lnTo>
                        <a:pt x="74" y="245"/>
                      </a:lnTo>
                      <a:lnTo>
                        <a:pt x="76" y="243"/>
                      </a:lnTo>
                      <a:lnTo>
                        <a:pt x="78" y="243"/>
                      </a:lnTo>
                      <a:lnTo>
                        <a:pt x="79" y="241"/>
                      </a:lnTo>
                      <a:lnTo>
                        <a:pt x="78" y="239"/>
                      </a:lnTo>
                      <a:lnTo>
                        <a:pt x="76" y="238"/>
                      </a:lnTo>
                      <a:lnTo>
                        <a:pt x="74" y="238"/>
                      </a:lnTo>
                      <a:lnTo>
                        <a:pt x="70" y="236"/>
                      </a:lnTo>
                      <a:lnTo>
                        <a:pt x="66" y="234"/>
                      </a:lnTo>
                      <a:lnTo>
                        <a:pt x="62" y="232"/>
                      </a:lnTo>
                      <a:lnTo>
                        <a:pt x="59" y="230"/>
                      </a:lnTo>
                      <a:lnTo>
                        <a:pt x="55" y="228"/>
                      </a:lnTo>
                      <a:lnTo>
                        <a:pt x="53" y="226"/>
                      </a:lnTo>
                      <a:lnTo>
                        <a:pt x="49" y="226"/>
                      </a:lnTo>
                      <a:lnTo>
                        <a:pt x="47" y="224"/>
                      </a:lnTo>
                      <a:lnTo>
                        <a:pt x="43" y="222"/>
                      </a:lnTo>
                      <a:lnTo>
                        <a:pt x="40" y="220"/>
                      </a:lnTo>
                      <a:lnTo>
                        <a:pt x="38" y="220"/>
                      </a:lnTo>
                      <a:lnTo>
                        <a:pt x="34" y="218"/>
                      </a:lnTo>
                      <a:lnTo>
                        <a:pt x="30" y="215"/>
                      </a:lnTo>
                      <a:lnTo>
                        <a:pt x="28" y="213"/>
                      </a:lnTo>
                      <a:lnTo>
                        <a:pt x="24" y="209"/>
                      </a:lnTo>
                      <a:lnTo>
                        <a:pt x="22" y="205"/>
                      </a:lnTo>
                      <a:lnTo>
                        <a:pt x="21" y="203"/>
                      </a:lnTo>
                      <a:lnTo>
                        <a:pt x="21" y="199"/>
                      </a:lnTo>
                      <a:lnTo>
                        <a:pt x="19" y="198"/>
                      </a:lnTo>
                      <a:lnTo>
                        <a:pt x="19" y="196"/>
                      </a:lnTo>
                      <a:lnTo>
                        <a:pt x="17" y="192"/>
                      </a:lnTo>
                      <a:lnTo>
                        <a:pt x="15" y="190"/>
                      </a:lnTo>
                      <a:lnTo>
                        <a:pt x="15" y="188"/>
                      </a:lnTo>
                      <a:lnTo>
                        <a:pt x="15" y="184"/>
                      </a:lnTo>
                      <a:lnTo>
                        <a:pt x="13" y="182"/>
                      </a:lnTo>
                      <a:lnTo>
                        <a:pt x="11" y="179"/>
                      </a:lnTo>
                      <a:lnTo>
                        <a:pt x="11" y="175"/>
                      </a:lnTo>
                      <a:lnTo>
                        <a:pt x="11" y="173"/>
                      </a:lnTo>
                      <a:lnTo>
                        <a:pt x="9" y="169"/>
                      </a:lnTo>
                      <a:lnTo>
                        <a:pt x="9" y="165"/>
                      </a:lnTo>
                      <a:lnTo>
                        <a:pt x="7" y="161"/>
                      </a:lnTo>
                      <a:lnTo>
                        <a:pt x="7" y="158"/>
                      </a:lnTo>
                      <a:lnTo>
                        <a:pt x="7" y="154"/>
                      </a:lnTo>
                      <a:lnTo>
                        <a:pt x="5" y="150"/>
                      </a:lnTo>
                      <a:lnTo>
                        <a:pt x="5" y="146"/>
                      </a:lnTo>
                      <a:lnTo>
                        <a:pt x="5" y="142"/>
                      </a:lnTo>
                      <a:lnTo>
                        <a:pt x="5" y="139"/>
                      </a:lnTo>
                      <a:lnTo>
                        <a:pt x="3" y="135"/>
                      </a:lnTo>
                      <a:lnTo>
                        <a:pt x="3" y="131"/>
                      </a:lnTo>
                      <a:lnTo>
                        <a:pt x="3" y="129"/>
                      </a:lnTo>
                      <a:lnTo>
                        <a:pt x="3" y="123"/>
                      </a:lnTo>
                      <a:lnTo>
                        <a:pt x="2" y="120"/>
                      </a:lnTo>
                      <a:lnTo>
                        <a:pt x="2" y="116"/>
                      </a:lnTo>
                      <a:lnTo>
                        <a:pt x="2" y="112"/>
                      </a:lnTo>
                      <a:lnTo>
                        <a:pt x="2" y="108"/>
                      </a:lnTo>
                      <a:lnTo>
                        <a:pt x="2" y="104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91"/>
                      </a:lnTo>
                      <a:lnTo>
                        <a:pt x="0" y="87"/>
                      </a:lnTo>
                      <a:lnTo>
                        <a:pt x="0" y="83"/>
                      </a:lnTo>
                      <a:lnTo>
                        <a:pt x="0" y="80"/>
                      </a:lnTo>
                      <a:lnTo>
                        <a:pt x="0" y="76"/>
                      </a:lnTo>
                      <a:lnTo>
                        <a:pt x="0" y="72"/>
                      </a:lnTo>
                      <a:lnTo>
                        <a:pt x="0" y="68"/>
                      </a:lnTo>
                      <a:lnTo>
                        <a:pt x="0" y="66"/>
                      </a:lnTo>
                      <a:lnTo>
                        <a:pt x="0" y="61"/>
                      </a:lnTo>
                      <a:lnTo>
                        <a:pt x="0" y="57"/>
                      </a:lnTo>
                      <a:lnTo>
                        <a:pt x="0" y="53"/>
                      </a:lnTo>
                      <a:lnTo>
                        <a:pt x="0" y="51"/>
                      </a:lnTo>
                      <a:lnTo>
                        <a:pt x="0" y="47"/>
                      </a:lnTo>
                      <a:lnTo>
                        <a:pt x="0" y="43"/>
                      </a:lnTo>
                      <a:lnTo>
                        <a:pt x="0" y="40"/>
                      </a:lnTo>
                      <a:lnTo>
                        <a:pt x="2" y="38"/>
                      </a:lnTo>
                      <a:lnTo>
                        <a:pt x="2" y="34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3" y="15"/>
                      </a:lnTo>
                      <a:lnTo>
                        <a:pt x="3" y="9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3" y="9"/>
                      </a:lnTo>
                      <a:lnTo>
                        <a:pt x="13" y="13"/>
                      </a:lnTo>
                      <a:lnTo>
                        <a:pt x="13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7" name="Freeform 40"/>
                <p:cNvSpPr>
                  <a:spLocks/>
                </p:cNvSpPr>
                <p:nvPr/>
              </p:nvSpPr>
              <p:spPr bwMode="auto">
                <a:xfrm>
                  <a:off x="1391" y="3180"/>
                  <a:ext cx="58" cy="92"/>
                </a:xfrm>
                <a:custGeom>
                  <a:avLst/>
                  <a:gdLst>
                    <a:gd name="T0" fmla="*/ 1 w 116"/>
                    <a:gd name="T1" fmla="*/ 0 h 185"/>
                    <a:gd name="T2" fmla="*/ 1 w 116"/>
                    <a:gd name="T3" fmla="*/ 0 h 185"/>
                    <a:gd name="T4" fmla="*/ 1 w 116"/>
                    <a:gd name="T5" fmla="*/ 0 h 185"/>
                    <a:gd name="T6" fmla="*/ 1 w 116"/>
                    <a:gd name="T7" fmla="*/ 0 h 185"/>
                    <a:gd name="T8" fmla="*/ 1 w 116"/>
                    <a:gd name="T9" fmla="*/ 0 h 185"/>
                    <a:gd name="T10" fmla="*/ 1 w 116"/>
                    <a:gd name="T11" fmla="*/ 0 h 185"/>
                    <a:gd name="T12" fmla="*/ 1 w 116"/>
                    <a:gd name="T13" fmla="*/ 0 h 185"/>
                    <a:gd name="T14" fmla="*/ 1 w 116"/>
                    <a:gd name="T15" fmla="*/ 0 h 185"/>
                    <a:gd name="T16" fmla="*/ 1 w 116"/>
                    <a:gd name="T17" fmla="*/ 0 h 185"/>
                    <a:gd name="T18" fmla="*/ 1 w 116"/>
                    <a:gd name="T19" fmla="*/ 0 h 185"/>
                    <a:gd name="T20" fmla="*/ 1 w 116"/>
                    <a:gd name="T21" fmla="*/ 0 h 185"/>
                    <a:gd name="T22" fmla="*/ 1 w 116"/>
                    <a:gd name="T23" fmla="*/ 0 h 185"/>
                    <a:gd name="T24" fmla="*/ 1 w 116"/>
                    <a:gd name="T25" fmla="*/ 0 h 185"/>
                    <a:gd name="T26" fmla="*/ 1 w 116"/>
                    <a:gd name="T27" fmla="*/ 0 h 185"/>
                    <a:gd name="T28" fmla="*/ 1 w 116"/>
                    <a:gd name="T29" fmla="*/ 0 h 185"/>
                    <a:gd name="T30" fmla="*/ 1 w 116"/>
                    <a:gd name="T31" fmla="*/ 0 h 185"/>
                    <a:gd name="T32" fmla="*/ 1 w 116"/>
                    <a:gd name="T33" fmla="*/ 0 h 185"/>
                    <a:gd name="T34" fmla="*/ 1 w 116"/>
                    <a:gd name="T35" fmla="*/ 0 h 185"/>
                    <a:gd name="T36" fmla="*/ 1 w 116"/>
                    <a:gd name="T37" fmla="*/ 0 h 185"/>
                    <a:gd name="T38" fmla="*/ 1 w 116"/>
                    <a:gd name="T39" fmla="*/ 0 h 185"/>
                    <a:gd name="T40" fmla="*/ 1 w 116"/>
                    <a:gd name="T41" fmla="*/ 0 h 185"/>
                    <a:gd name="T42" fmla="*/ 1 w 116"/>
                    <a:gd name="T43" fmla="*/ 0 h 185"/>
                    <a:gd name="T44" fmla="*/ 1 w 116"/>
                    <a:gd name="T45" fmla="*/ 0 h 185"/>
                    <a:gd name="T46" fmla="*/ 1 w 116"/>
                    <a:gd name="T47" fmla="*/ 0 h 185"/>
                    <a:gd name="T48" fmla="*/ 1 w 116"/>
                    <a:gd name="T49" fmla="*/ 1 h 185"/>
                    <a:gd name="T50" fmla="*/ 1 w 116"/>
                    <a:gd name="T51" fmla="*/ 1 h 185"/>
                    <a:gd name="T52" fmla="*/ 1 w 116"/>
                    <a:gd name="T53" fmla="*/ 1 h 185"/>
                    <a:gd name="T54" fmla="*/ 0 w 116"/>
                    <a:gd name="T55" fmla="*/ 1 h 185"/>
                    <a:gd name="T56" fmla="*/ 0 w 116"/>
                    <a:gd name="T57" fmla="*/ 1 h 185"/>
                    <a:gd name="T58" fmla="*/ 0 w 116"/>
                    <a:gd name="T59" fmla="*/ 1 h 185"/>
                    <a:gd name="T60" fmla="*/ 0 w 116"/>
                    <a:gd name="T61" fmla="*/ 1 h 185"/>
                    <a:gd name="T62" fmla="*/ 0 w 116"/>
                    <a:gd name="T63" fmla="*/ 1 h 185"/>
                    <a:gd name="T64" fmla="*/ 1 w 116"/>
                    <a:gd name="T65" fmla="*/ 1 h 185"/>
                    <a:gd name="T66" fmla="*/ 1 w 116"/>
                    <a:gd name="T67" fmla="*/ 1 h 185"/>
                    <a:gd name="T68" fmla="*/ 1 w 116"/>
                    <a:gd name="T69" fmla="*/ 1 h 185"/>
                    <a:gd name="T70" fmla="*/ 1 w 116"/>
                    <a:gd name="T71" fmla="*/ 1 h 185"/>
                    <a:gd name="T72" fmla="*/ 1 w 116"/>
                    <a:gd name="T73" fmla="*/ 1 h 185"/>
                    <a:gd name="T74" fmla="*/ 1 w 116"/>
                    <a:gd name="T75" fmla="*/ 1 h 185"/>
                    <a:gd name="T76" fmla="*/ 1 w 116"/>
                    <a:gd name="T77" fmla="*/ 1 h 185"/>
                    <a:gd name="T78" fmla="*/ 1 w 116"/>
                    <a:gd name="T79" fmla="*/ 1 h 185"/>
                    <a:gd name="T80" fmla="*/ 1 w 116"/>
                    <a:gd name="T81" fmla="*/ 1 h 185"/>
                    <a:gd name="T82" fmla="*/ 1 w 116"/>
                    <a:gd name="T83" fmla="*/ 0 h 185"/>
                    <a:gd name="T84" fmla="*/ 1 w 116"/>
                    <a:gd name="T85" fmla="*/ 0 h 185"/>
                    <a:gd name="T86" fmla="*/ 1 w 116"/>
                    <a:gd name="T87" fmla="*/ 0 h 185"/>
                    <a:gd name="T88" fmla="*/ 1 w 116"/>
                    <a:gd name="T89" fmla="*/ 0 h 185"/>
                    <a:gd name="T90" fmla="*/ 1 w 116"/>
                    <a:gd name="T91" fmla="*/ 0 h 185"/>
                    <a:gd name="T92" fmla="*/ 1 w 116"/>
                    <a:gd name="T93" fmla="*/ 0 h 185"/>
                    <a:gd name="T94" fmla="*/ 1 w 116"/>
                    <a:gd name="T95" fmla="*/ 0 h 185"/>
                    <a:gd name="T96" fmla="*/ 1 w 116"/>
                    <a:gd name="T97" fmla="*/ 0 h 185"/>
                    <a:gd name="T98" fmla="*/ 1 w 116"/>
                    <a:gd name="T99" fmla="*/ 0 h 185"/>
                    <a:gd name="T100" fmla="*/ 1 w 116"/>
                    <a:gd name="T101" fmla="*/ 0 h 185"/>
                    <a:gd name="T102" fmla="*/ 1 w 116"/>
                    <a:gd name="T103" fmla="*/ 0 h 185"/>
                    <a:gd name="T104" fmla="*/ 1 w 116"/>
                    <a:gd name="T105" fmla="*/ 0 h 185"/>
                    <a:gd name="T106" fmla="*/ 1 w 116"/>
                    <a:gd name="T107" fmla="*/ 0 h 185"/>
                    <a:gd name="T108" fmla="*/ 1 w 116"/>
                    <a:gd name="T109" fmla="*/ 0 h 185"/>
                    <a:gd name="T110" fmla="*/ 1 w 116"/>
                    <a:gd name="T111" fmla="*/ 0 h 185"/>
                    <a:gd name="T112" fmla="*/ 1 w 116"/>
                    <a:gd name="T113" fmla="*/ 0 h 185"/>
                    <a:gd name="T114" fmla="*/ 1 w 116"/>
                    <a:gd name="T115" fmla="*/ 0 h 185"/>
                    <a:gd name="T116" fmla="*/ 1 w 116"/>
                    <a:gd name="T117" fmla="*/ 0 h 185"/>
                    <a:gd name="T118" fmla="*/ 1 w 116"/>
                    <a:gd name="T119" fmla="*/ 0 h 185"/>
                    <a:gd name="T120" fmla="*/ 1 w 116"/>
                    <a:gd name="T121" fmla="*/ 0 h 185"/>
                    <a:gd name="T122" fmla="*/ 1 w 116"/>
                    <a:gd name="T123" fmla="*/ 0 h 1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6"/>
                    <a:gd name="T187" fmla="*/ 0 h 185"/>
                    <a:gd name="T188" fmla="*/ 116 w 116"/>
                    <a:gd name="T189" fmla="*/ 185 h 18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6" h="185">
                      <a:moveTo>
                        <a:pt x="110" y="10"/>
                      </a:moveTo>
                      <a:lnTo>
                        <a:pt x="114" y="8"/>
                      </a:lnTo>
                      <a:lnTo>
                        <a:pt x="116" y="6"/>
                      </a:lnTo>
                      <a:lnTo>
                        <a:pt x="116" y="2"/>
                      </a:lnTo>
                      <a:lnTo>
                        <a:pt x="116" y="0"/>
                      </a:lnTo>
                      <a:lnTo>
                        <a:pt x="112" y="0"/>
                      </a:lnTo>
                      <a:lnTo>
                        <a:pt x="110" y="0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3" y="6"/>
                      </a:lnTo>
                      <a:lnTo>
                        <a:pt x="99" y="6"/>
                      </a:lnTo>
                      <a:lnTo>
                        <a:pt x="97" y="8"/>
                      </a:lnTo>
                      <a:lnTo>
                        <a:pt x="93" y="10"/>
                      </a:lnTo>
                      <a:lnTo>
                        <a:pt x="91" y="12"/>
                      </a:lnTo>
                      <a:lnTo>
                        <a:pt x="87" y="14"/>
                      </a:lnTo>
                      <a:lnTo>
                        <a:pt x="84" y="16"/>
                      </a:lnTo>
                      <a:lnTo>
                        <a:pt x="80" y="17"/>
                      </a:lnTo>
                      <a:lnTo>
                        <a:pt x="78" y="21"/>
                      </a:lnTo>
                      <a:lnTo>
                        <a:pt x="74" y="23"/>
                      </a:lnTo>
                      <a:lnTo>
                        <a:pt x="70" y="25"/>
                      </a:lnTo>
                      <a:lnTo>
                        <a:pt x="66" y="29"/>
                      </a:lnTo>
                      <a:lnTo>
                        <a:pt x="63" y="31"/>
                      </a:lnTo>
                      <a:lnTo>
                        <a:pt x="59" y="35"/>
                      </a:lnTo>
                      <a:lnTo>
                        <a:pt x="55" y="36"/>
                      </a:lnTo>
                      <a:lnTo>
                        <a:pt x="51" y="40"/>
                      </a:lnTo>
                      <a:lnTo>
                        <a:pt x="49" y="42"/>
                      </a:lnTo>
                      <a:lnTo>
                        <a:pt x="46" y="46"/>
                      </a:lnTo>
                      <a:lnTo>
                        <a:pt x="42" y="50"/>
                      </a:lnTo>
                      <a:lnTo>
                        <a:pt x="38" y="52"/>
                      </a:lnTo>
                      <a:lnTo>
                        <a:pt x="36" y="54"/>
                      </a:lnTo>
                      <a:lnTo>
                        <a:pt x="32" y="57"/>
                      </a:lnTo>
                      <a:lnTo>
                        <a:pt x="30" y="61"/>
                      </a:lnTo>
                      <a:lnTo>
                        <a:pt x="27" y="63"/>
                      </a:lnTo>
                      <a:lnTo>
                        <a:pt x="25" y="67"/>
                      </a:lnTo>
                      <a:lnTo>
                        <a:pt x="21" y="71"/>
                      </a:lnTo>
                      <a:lnTo>
                        <a:pt x="17" y="76"/>
                      </a:lnTo>
                      <a:lnTo>
                        <a:pt x="13" y="80"/>
                      </a:lnTo>
                      <a:lnTo>
                        <a:pt x="11" y="86"/>
                      </a:lnTo>
                      <a:lnTo>
                        <a:pt x="11" y="88"/>
                      </a:lnTo>
                      <a:lnTo>
                        <a:pt x="9" y="92"/>
                      </a:lnTo>
                      <a:lnTo>
                        <a:pt x="9" y="95"/>
                      </a:lnTo>
                      <a:lnTo>
                        <a:pt x="8" y="99"/>
                      </a:lnTo>
                      <a:lnTo>
                        <a:pt x="8" y="103"/>
                      </a:lnTo>
                      <a:lnTo>
                        <a:pt x="6" y="107"/>
                      </a:lnTo>
                      <a:lnTo>
                        <a:pt x="6" y="113"/>
                      </a:lnTo>
                      <a:lnTo>
                        <a:pt x="6" y="116"/>
                      </a:lnTo>
                      <a:lnTo>
                        <a:pt x="4" y="120"/>
                      </a:lnTo>
                      <a:lnTo>
                        <a:pt x="4" y="124"/>
                      </a:lnTo>
                      <a:lnTo>
                        <a:pt x="4" y="128"/>
                      </a:lnTo>
                      <a:lnTo>
                        <a:pt x="2" y="132"/>
                      </a:lnTo>
                      <a:lnTo>
                        <a:pt x="2" y="135"/>
                      </a:lnTo>
                      <a:lnTo>
                        <a:pt x="2" y="141"/>
                      </a:lnTo>
                      <a:lnTo>
                        <a:pt x="2" y="145"/>
                      </a:lnTo>
                      <a:lnTo>
                        <a:pt x="2" y="149"/>
                      </a:lnTo>
                      <a:lnTo>
                        <a:pt x="0" y="153"/>
                      </a:lnTo>
                      <a:lnTo>
                        <a:pt x="0" y="156"/>
                      </a:lnTo>
                      <a:lnTo>
                        <a:pt x="0" y="158"/>
                      </a:lnTo>
                      <a:lnTo>
                        <a:pt x="0" y="162"/>
                      </a:lnTo>
                      <a:lnTo>
                        <a:pt x="0" y="166"/>
                      </a:lnTo>
                      <a:lnTo>
                        <a:pt x="0" y="170"/>
                      </a:lnTo>
                      <a:lnTo>
                        <a:pt x="0" y="172"/>
                      </a:lnTo>
                      <a:lnTo>
                        <a:pt x="0" y="175"/>
                      </a:lnTo>
                      <a:lnTo>
                        <a:pt x="0" y="179"/>
                      </a:lnTo>
                      <a:lnTo>
                        <a:pt x="2" y="181"/>
                      </a:lnTo>
                      <a:lnTo>
                        <a:pt x="4" y="185"/>
                      </a:lnTo>
                      <a:lnTo>
                        <a:pt x="6" y="185"/>
                      </a:lnTo>
                      <a:lnTo>
                        <a:pt x="8" y="183"/>
                      </a:lnTo>
                      <a:lnTo>
                        <a:pt x="8" y="181"/>
                      </a:lnTo>
                      <a:lnTo>
                        <a:pt x="9" y="177"/>
                      </a:lnTo>
                      <a:lnTo>
                        <a:pt x="11" y="173"/>
                      </a:lnTo>
                      <a:lnTo>
                        <a:pt x="11" y="170"/>
                      </a:lnTo>
                      <a:lnTo>
                        <a:pt x="13" y="168"/>
                      </a:lnTo>
                      <a:lnTo>
                        <a:pt x="13" y="164"/>
                      </a:lnTo>
                      <a:lnTo>
                        <a:pt x="13" y="160"/>
                      </a:lnTo>
                      <a:lnTo>
                        <a:pt x="15" y="156"/>
                      </a:lnTo>
                      <a:lnTo>
                        <a:pt x="15" y="153"/>
                      </a:lnTo>
                      <a:lnTo>
                        <a:pt x="15" y="149"/>
                      </a:lnTo>
                      <a:lnTo>
                        <a:pt x="17" y="147"/>
                      </a:lnTo>
                      <a:lnTo>
                        <a:pt x="17" y="141"/>
                      </a:lnTo>
                      <a:lnTo>
                        <a:pt x="19" y="137"/>
                      </a:lnTo>
                      <a:lnTo>
                        <a:pt x="19" y="133"/>
                      </a:lnTo>
                      <a:lnTo>
                        <a:pt x="21" y="130"/>
                      </a:lnTo>
                      <a:lnTo>
                        <a:pt x="21" y="126"/>
                      </a:lnTo>
                      <a:lnTo>
                        <a:pt x="23" y="122"/>
                      </a:lnTo>
                      <a:lnTo>
                        <a:pt x="23" y="118"/>
                      </a:lnTo>
                      <a:lnTo>
                        <a:pt x="25" y="114"/>
                      </a:lnTo>
                      <a:lnTo>
                        <a:pt x="25" y="109"/>
                      </a:lnTo>
                      <a:lnTo>
                        <a:pt x="27" y="107"/>
                      </a:lnTo>
                      <a:lnTo>
                        <a:pt x="27" y="103"/>
                      </a:lnTo>
                      <a:lnTo>
                        <a:pt x="28" y="99"/>
                      </a:lnTo>
                      <a:lnTo>
                        <a:pt x="28" y="95"/>
                      </a:lnTo>
                      <a:lnTo>
                        <a:pt x="30" y="92"/>
                      </a:lnTo>
                      <a:lnTo>
                        <a:pt x="32" y="90"/>
                      </a:lnTo>
                      <a:lnTo>
                        <a:pt x="34" y="88"/>
                      </a:lnTo>
                      <a:lnTo>
                        <a:pt x="34" y="84"/>
                      </a:lnTo>
                      <a:lnTo>
                        <a:pt x="38" y="80"/>
                      </a:lnTo>
                      <a:lnTo>
                        <a:pt x="40" y="75"/>
                      </a:lnTo>
                      <a:lnTo>
                        <a:pt x="46" y="71"/>
                      </a:lnTo>
                      <a:lnTo>
                        <a:pt x="47" y="69"/>
                      </a:lnTo>
                      <a:lnTo>
                        <a:pt x="49" y="65"/>
                      </a:lnTo>
                      <a:lnTo>
                        <a:pt x="51" y="63"/>
                      </a:lnTo>
                      <a:lnTo>
                        <a:pt x="53" y="61"/>
                      </a:lnTo>
                      <a:lnTo>
                        <a:pt x="57" y="57"/>
                      </a:lnTo>
                      <a:lnTo>
                        <a:pt x="59" y="56"/>
                      </a:lnTo>
                      <a:lnTo>
                        <a:pt x="63" y="52"/>
                      </a:lnTo>
                      <a:lnTo>
                        <a:pt x="65" y="50"/>
                      </a:lnTo>
                      <a:lnTo>
                        <a:pt x="68" y="46"/>
                      </a:lnTo>
                      <a:lnTo>
                        <a:pt x="70" y="44"/>
                      </a:lnTo>
                      <a:lnTo>
                        <a:pt x="74" y="40"/>
                      </a:lnTo>
                      <a:lnTo>
                        <a:pt x="76" y="38"/>
                      </a:lnTo>
                      <a:lnTo>
                        <a:pt x="80" y="35"/>
                      </a:lnTo>
                      <a:lnTo>
                        <a:pt x="82" y="33"/>
                      </a:lnTo>
                      <a:lnTo>
                        <a:pt x="85" y="29"/>
                      </a:lnTo>
                      <a:lnTo>
                        <a:pt x="89" y="27"/>
                      </a:lnTo>
                      <a:lnTo>
                        <a:pt x="91" y="25"/>
                      </a:lnTo>
                      <a:lnTo>
                        <a:pt x="95" y="21"/>
                      </a:lnTo>
                      <a:lnTo>
                        <a:pt x="97" y="19"/>
                      </a:lnTo>
                      <a:lnTo>
                        <a:pt x="101" y="17"/>
                      </a:lnTo>
                      <a:lnTo>
                        <a:pt x="103" y="16"/>
                      </a:lnTo>
                      <a:lnTo>
                        <a:pt x="106" y="14"/>
                      </a:lnTo>
                      <a:lnTo>
                        <a:pt x="108" y="12"/>
                      </a:lnTo>
                      <a:lnTo>
                        <a:pt x="11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8" name="Freeform 41"/>
                <p:cNvSpPr>
                  <a:spLocks/>
                </p:cNvSpPr>
                <p:nvPr/>
              </p:nvSpPr>
              <p:spPr bwMode="auto">
                <a:xfrm>
                  <a:off x="1358" y="3311"/>
                  <a:ext cx="35" cy="124"/>
                </a:xfrm>
                <a:custGeom>
                  <a:avLst/>
                  <a:gdLst>
                    <a:gd name="T0" fmla="*/ 0 w 71"/>
                    <a:gd name="T1" fmla="*/ 1 h 247"/>
                    <a:gd name="T2" fmla="*/ 0 w 71"/>
                    <a:gd name="T3" fmla="*/ 1 h 247"/>
                    <a:gd name="T4" fmla="*/ 0 w 71"/>
                    <a:gd name="T5" fmla="*/ 1 h 247"/>
                    <a:gd name="T6" fmla="*/ 0 w 71"/>
                    <a:gd name="T7" fmla="*/ 1 h 247"/>
                    <a:gd name="T8" fmla="*/ 0 w 71"/>
                    <a:gd name="T9" fmla="*/ 1 h 247"/>
                    <a:gd name="T10" fmla="*/ 0 w 71"/>
                    <a:gd name="T11" fmla="*/ 1 h 247"/>
                    <a:gd name="T12" fmla="*/ 0 w 71"/>
                    <a:gd name="T13" fmla="*/ 1 h 247"/>
                    <a:gd name="T14" fmla="*/ 0 w 71"/>
                    <a:gd name="T15" fmla="*/ 1 h 247"/>
                    <a:gd name="T16" fmla="*/ 0 w 71"/>
                    <a:gd name="T17" fmla="*/ 1 h 247"/>
                    <a:gd name="T18" fmla="*/ 0 w 71"/>
                    <a:gd name="T19" fmla="*/ 1 h 247"/>
                    <a:gd name="T20" fmla="*/ 0 w 71"/>
                    <a:gd name="T21" fmla="*/ 1 h 247"/>
                    <a:gd name="T22" fmla="*/ 0 w 71"/>
                    <a:gd name="T23" fmla="*/ 1 h 247"/>
                    <a:gd name="T24" fmla="*/ 0 w 71"/>
                    <a:gd name="T25" fmla="*/ 1 h 247"/>
                    <a:gd name="T26" fmla="*/ 0 w 71"/>
                    <a:gd name="T27" fmla="*/ 2 h 247"/>
                    <a:gd name="T28" fmla="*/ 0 w 71"/>
                    <a:gd name="T29" fmla="*/ 2 h 247"/>
                    <a:gd name="T30" fmla="*/ 0 w 71"/>
                    <a:gd name="T31" fmla="*/ 2 h 247"/>
                    <a:gd name="T32" fmla="*/ 0 w 71"/>
                    <a:gd name="T33" fmla="*/ 2 h 247"/>
                    <a:gd name="T34" fmla="*/ 0 w 71"/>
                    <a:gd name="T35" fmla="*/ 2 h 247"/>
                    <a:gd name="T36" fmla="*/ 0 w 71"/>
                    <a:gd name="T37" fmla="*/ 2 h 247"/>
                    <a:gd name="T38" fmla="*/ 0 w 71"/>
                    <a:gd name="T39" fmla="*/ 2 h 247"/>
                    <a:gd name="T40" fmla="*/ 0 w 71"/>
                    <a:gd name="T41" fmla="*/ 2 h 247"/>
                    <a:gd name="T42" fmla="*/ 0 w 71"/>
                    <a:gd name="T43" fmla="*/ 2 h 247"/>
                    <a:gd name="T44" fmla="*/ 0 w 71"/>
                    <a:gd name="T45" fmla="*/ 2 h 247"/>
                    <a:gd name="T46" fmla="*/ 0 w 71"/>
                    <a:gd name="T47" fmla="*/ 2 h 247"/>
                    <a:gd name="T48" fmla="*/ 0 w 71"/>
                    <a:gd name="T49" fmla="*/ 2 h 247"/>
                    <a:gd name="T50" fmla="*/ 0 w 71"/>
                    <a:gd name="T51" fmla="*/ 2 h 247"/>
                    <a:gd name="T52" fmla="*/ 0 w 71"/>
                    <a:gd name="T53" fmla="*/ 2 h 247"/>
                    <a:gd name="T54" fmla="*/ 0 w 71"/>
                    <a:gd name="T55" fmla="*/ 2 h 247"/>
                    <a:gd name="T56" fmla="*/ 0 w 71"/>
                    <a:gd name="T57" fmla="*/ 2 h 247"/>
                    <a:gd name="T58" fmla="*/ 0 w 71"/>
                    <a:gd name="T59" fmla="*/ 2 h 247"/>
                    <a:gd name="T60" fmla="*/ 0 w 71"/>
                    <a:gd name="T61" fmla="*/ 2 h 247"/>
                    <a:gd name="T62" fmla="*/ 0 w 71"/>
                    <a:gd name="T63" fmla="*/ 2 h 247"/>
                    <a:gd name="T64" fmla="*/ 0 w 71"/>
                    <a:gd name="T65" fmla="*/ 2 h 247"/>
                    <a:gd name="T66" fmla="*/ 0 w 71"/>
                    <a:gd name="T67" fmla="*/ 2 h 247"/>
                    <a:gd name="T68" fmla="*/ 0 w 71"/>
                    <a:gd name="T69" fmla="*/ 2 h 247"/>
                    <a:gd name="T70" fmla="*/ 0 w 71"/>
                    <a:gd name="T71" fmla="*/ 2 h 247"/>
                    <a:gd name="T72" fmla="*/ 0 w 71"/>
                    <a:gd name="T73" fmla="*/ 2 h 247"/>
                    <a:gd name="T74" fmla="*/ 0 w 71"/>
                    <a:gd name="T75" fmla="*/ 2 h 247"/>
                    <a:gd name="T76" fmla="*/ 0 w 71"/>
                    <a:gd name="T77" fmla="*/ 1 h 247"/>
                    <a:gd name="T78" fmla="*/ 0 w 71"/>
                    <a:gd name="T79" fmla="*/ 1 h 247"/>
                    <a:gd name="T80" fmla="*/ 0 w 71"/>
                    <a:gd name="T81" fmla="*/ 1 h 247"/>
                    <a:gd name="T82" fmla="*/ 0 w 71"/>
                    <a:gd name="T83" fmla="*/ 1 h 247"/>
                    <a:gd name="T84" fmla="*/ 0 w 71"/>
                    <a:gd name="T85" fmla="*/ 1 h 247"/>
                    <a:gd name="T86" fmla="*/ 0 w 71"/>
                    <a:gd name="T87" fmla="*/ 1 h 247"/>
                    <a:gd name="T88" fmla="*/ 0 w 71"/>
                    <a:gd name="T89" fmla="*/ 1 h 247"/>
                    <a:gd name="T90" fmla="*/ 0 w 71"/>
                    <a:gd name="T91" fmla="*/ 1 h 247"/>
                    <a:gd name="T92" fmla="*/ 0 w 71"/>
                    <a:gd name="T93" fmla="*/ 1 h 247"/>
                    <a:gd name="T94" fmla="*/ 0 w 71"/>
                    <a:gd name="T95" fmla="*/ 1 h 247"/>
                    <a:gd name="T96" fmla="*/ 0 w 71"/>
                    <a:gd name="T97" fmla="*/ 1 h 247"/>
                    <a:gd name="T98" fmla="*/ 0 w 71"/>
                    <a:gd name="T99" fmla="*/ 1 h 247"/>
                    <a:gd name="T100" fmla="*/ 0 w 71"/>
                    <a:gd name="T101" fmla="*/ 1 h 247"/>
                    <a:gd name="T102" fmla="*/ 0 w 71"/>
                    <a:gd name="T103" fmla="*/ 0 h 24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1"/>
                    <a:gd name="T157" fmla="*/ 0 h 247"/>
                    <a:gd name="T158" fmla="*/ 71 w 71"/>
                    <a:gd name="T159" fmla="*/ 247 h 24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1" h="247">
                      <a:moveTo>
                        <a:pt x="63" y="0"/>
                      </a:moveTo>
                      <a:lnTo>
                        <a:pt x="65" y="0"/>
                      </a:lnTo>
                      <a:lnTo>
                        <a:pt x="65" y="2"/>
                      </a:lnTo>
                      <a:lnTo>
                        <a:pt x="67" y="6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9" y="13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3"/>
                      </a:lnTo>
                      <a:lnTo>
                        <a:pt x="69" y="25"/>
                      </a:lnTo>
                      <a:lnTo>
                        <a:pt x="69" y="28"/>
                      </a:lnTo>
                      <a:lnTo>
                        <a:pt x="71" y="32"/>
                      </a:lnTo>
                      <a:lnTo>
                        <a:pt x="71" y="36"/>
                      </a:lnTo>
                      <a:lnTo>
                        <a:pt x="71" y="40"/>
                      </a:lnTo>
                      <a:lnTo>
                        <a:pt x="71" y="44"/>
                      </a:lnTo>
                      <a:lnTo>
                        <a:pt x="71" y="47"/>
                      </a:lnTo>
                      <a:lnTo>
                        <a:pt x="71" y="53"/>
                      </a:lnTo>
                      <a:lnTo>
                        <a:pt x="71" y="57"/>
                      </a:lnTo>
                      <a:lnTo>
                        <a:pt x="71" y="61"/>
                      </a:lnTo>
                      <a:lnTo>
                        <a:pt x="71" y="66"/>
                      </a:lnTo>
                      <a:lnTo>
                        <a:pt x="69" y="70"/>
                      </a:lnTo>
                      <a:lnTo>
                        <a:pt x="69" y="76"/>
                      </a:lnTo>
                      <a:lnTo>
                        <a:pt x="69" y="78"/>
                      </a:lnTo>
                      <a:lnTo>
                        <a:pt x="69" y="80"/>
                      </a:lnTo>
                      <a:lnTo>
                        <a:pt x="69" y="84"/>
                      </a:lnTo>
                      <a:lnTo>
                        <a:pt x="69" y="87"/>
                      </a:lnTo>
                      <a:lnTo>
                        <a:pt x="69" y="91"/>
                      </a:lnTo>
                      <a:lnTo>
                        <a:pt x="69" y="97"/>
                      </a:lnTo>
                      <a:lnTo>
                        <a:pt x="69" y="99"/>
                      </a:lnTo>
                      <a:lnTo>
                        <a:pt x="69" y="103"/>
                      </a:lnTo>
                      <a:lnTo>
                        <a:pt x="69" y="104"/>
                      </a:lnTo>
                      <a:lnTo>
                        <a:pt x="69" y="108"/>
                      </a:lnTo>
                      <a:lnTo>
                        <a:pt x="67" y="110"/>
                      </a:lnTo>
                      <a:lnTo>
                        <a:pt x="67" y="114"/>
                      </a:lnTo>
                      <a:lnTo>
                        <a:pt x="67" y="118"/>
                      </a:lnTo>
                      <a:lnTo>
                        <a:pt x="67" y="120"/>
                      </a:lnTo>
                      <a:lnTo>
                        <a:pt x="65" y="123"/>
                      </a:lnTo>
                      <a:lnTo>
                        <a:pt x="65" y="127"/>
                      </a:lnTo>
                      <a:lnTo>
                        <a:pt x="65" y="131"/>
                      </a:lnTo>
                      <a:lnTo>
                        <a:pt x="65" y="133"/>
                      </a:lnTo>
                      <a:lnTo>
                        <a:pt x="65" y="137"/>
                      </a:lnTo>
                      <a:lnTo>
                        <a:pt x="65" y="141"/>
                      </a:lnTo>
                      <a:lnTo>
                        <a:pt x="65" y="142"/>
                      </a:lnTo>
                      <a:lnTo>
                        <a:pt x="65" y="146"/>
                      </a:lnTo>
                      <a:lnTo>
                        <a:pt x="63" y="150"/>
                      </a:lnTo>
                      <a:lnTo>
                        <a:pt x="63" y="154"/>
                      </a:lnTo>
                      <a:lnTo>
                        <a:pt x="63" y="158"/>
                      </a:lnTo>
                      <a:lnTo>
                        <a:pt x="63" y="161"/>
                      </a:lnTo>
                      <a:lnTo>
                        <a:pt x="63" y="163"/>
                      </a:lnTo>
                      <a:lnTo>
                        <a:pt x="63" y="167"/>
                      </a:lnTo>
                      <a:lnTo>
                        <a:pt x="61" y="171"/>
                      </a:lnTo>
                      <a:lnTo>
                        <a:pt x="61" y="175"/>
                      </a:lnTo>
                      <a:lnTo>
                        <a:pt x="61" y="177"/>
                      </a:lnTo>
                      <a:lnTo>
                        <a:pt x="61" y="181"/>
                      </a:lnTo>
                      <a:lnTo>
                        <a:pt x="61" y="184"/>
                      </a:lnTo>
                      <a:lnTo>
                        <a:pt x="61" y="188"/>
                      </a:lnTo>
                      <a:lnTo>
                        <a:pt x="59" y="192"/>
                      </a:lnTo>
                      <a:lnTo>
                        <a:pt x="59" y="196"/>
                      </a:lnTo>
                      <a:lnTo>
                        <a:pt x="57" y="200"/>
                      </a:lnTo>
                      <a:lnTo>
                        <a:pt x="57" y="203"/>
                      </a:lnTo>
                      <a:lnTo>
                        <a:pt x="57" y="205"/>
                      </a:lnTo>
                      <a:lnTo>
                        <a:pt x="56" y="209"/>
                      </a:lnTo>
                      <a:lnTo>
                        <a:pt x="56" y="213"/>
                      </a:lnTo>
                      <a:lnTo>
                        <a:pt x="56" y="217"/>
                      </a:lnTo>
                      <a:lnTo>
                        <a:pt x="52" y="222"/>
                      </a:lnTo>
                      <a:lnTo>
                        <a:pt x="50" y="228"/>
                      </a:lnTo>
                      <a:lnTo>
                        <a:pt x="46" y="230"/>
                      </a:lnTo>
                      <a:lnTo>
                        <a:pt x="44" y="236"/>
                      </a:lnTo>
                      <a:lnTo>
                        <a:pt x="38" y="238"/>
                      </a:lnTo>
                      <a:lnTo>
                        <a:pt x="35" y="241"/>
                      </a:lnTo>
                      <a:lnTo>
                        <a:pt x="31" y="243"/>
                      </a:lnTo>
                      <a:lnTo>
                        <a:pt x="25" y="245"/>
                      </a:lnTo>
                      <a:lnTo>
                        <a:pt x="21" y="245"/>
                      </a:lnTo>
                      <a:lnTo>
                        <a:pt x="18" y="247"/>
                      </a:lnTo>
                      <a:lnTo>
                        <a:pt x="12" y="247"/>
                      </a:lnTo>
                      <a:lnTo>
                        <a:pt x="8" y="247"/>
                      </a:lnTo>
                      <a:lnTo>
                        <a:pt x="6" y="247"/>
                      </a:lnTo>
                      <a:lnTo>
                        <a:pt x="4" y="247"/>
                      </a:lnTo>
                      <a:lnTo>
                        <a:pt x="0" y="245"/>
                      </a:lnTo>
                      <a:lnTo>
                        <a:pt x="2" y="241"/>
                      </a:lnTo>
                      <a:lnTo>
                        <a:pt x="4" y="238"/>
                      </a:lnTo>
                      <a:lnTo>
                        <a:pt x="8" y="236"/>
                      </a:lnTo>
                      <a:lnTo>
                        <a:pt x="10" y="234"/>
                      </a:lnTo>
                      <a:lnTo>
                        <a:pt x="14" y="232"/>
                      </a:lnTo>
                      <a:lnTo>
                        <a:pt x="18" y="230"/>
                      </a:lnTo>
                      <a:lnTo>
                        <a:pt x="21" y="226"/>
                      </a:lnTo>
                      <a:lnTo>
                        <a:pt x="25" y="222"/>
                      </a:lnTo>
                      <a:lnTo>
                        <a:pt x="25" y="220"/>
                      </a:lnTo>
                      <a:lnTo>
                        <a:pt x="27" y="217"/>
                      </a:lnTo>
                      <a:lnTo>
                        <a:pt x="29" y="215"/>
                      </a:lnTo>
                      <a:lnTo>
                        <a:pt x="31" y="213"/>
                      </a:lnTo>
                      <a:lnTo>
                        <a:pt x="33" y="209"/>
                      </a:lnTo>
                      <a:lnTo>
                        <a:pt x="35" y="205"/>
                      </a:lnTo>
                      <a:lnTo>
                        <a:pt x="37" y="203"/>
                      </a:lnTo>
                      <a:lnTo>
                        <a:pt x="38" y="200"/>
                      </a:lnTo>
                      <a:lnTo>
                        <a:pt x="40" y="196"/>
                      </a:lnTo>
                      <a:lnTo>
                        <a:pt x="40" y="190"/>
                      </a:lnTo>
                      <a:lnTo>
                        <a:pt x="42" y="186"/>
                      </a:lnTo>
                      <a:lnTo>
                        <a:pt x="44" y="182"/>
                      </a:lnTo>
                      <a:lnTo>
                        <a:pt x="44" y="177"/>
                      </a:lnTo>
                      <a:lnTo>
                        <a:pt x="46" y="173"/>
                      </a:lnTo>
                      <a:lnTo>
                        <a:pt x="46" y="167"/>
                      </a:lnTo>
                      <a:lnTo>
                        <a:pt x="48" y="161"/>
                      </a:lnTo>
                      <a:lnTo>
                        <a:pt x="48" y="160"/>
                      </a:lnTo>
                      <a:lnTo>
                        <a:pt x="48" y="156"/>
                      </a:lnTo>
                      <a:lnTo>
                        <a:pt x="48" y="154"/>
                      </a:lnTo>
                      <a:lnTo>
                        <a:pt x="50" y="150"/>
                      </a:lnTo>
                      <a:lnTo>
                        <a:pt x="50" y="148"/>
                      </a:lnTo>
                      <a:lnTo>
                        <a:pt x="50" y="144"/>
                      </a:lnTo>
                      <a:lnTo>
                        <a:pt x="50" y="142"/>
                      </a:lnTo>
                      <a:lnTo>
                        <a:pt x="52" y="139"/>
                      </a:lnTo>
                      <a:lnTo>
                        <a:pt x="52" y="135"/>
                      </a:lnTo>
                      <a:lnTo>
                        <a:pt x="52" y="133"/>
                      </a:lnTo>
                      <a:lnTo>
                        <a:pt x="52" y="129"/>
                      </a:lnTo>
                      <a:lnTo>
                        <a:pt x="54" y="125"/>
                      </a:lnTo>
                      <a:lnTo>
                        <a:pt x="54" y="122"/>
                      </a:lnTo>
                      <a:lnTo>
                        <a:pt x="54" y="120"/>
                      </a:lnTo>
                      <a:lnTo>
                        <a:pt x="54" y="116"/>
                      </a:lnTo>
                      <a:lnTo>
                        <a:pt x="54" y="112"/>
                      </a:lnTo>
                      <a:lnTo>
                        <a:pt x="54" y="110"/>
                      </a:lnTo>
                      <a:lnTo>
                        <a:pt x="56" y="106"/>
                      </a:lnTo>
                      <a:lnTo>
                        <a:pt x="56" y="103"/>
                      </a:lnTo>
                      <a:lnTo>
                        <a:pt x="56" y="101"/>
                      </a:lnTo>
                      <a:lnTo>
                        <a:pt x="56" y="97"/>
                      </a:lnTo>
                      <a:lnTo>
                        <a:pt x="56" y="93"/>
                      </a:lnTo>
                      <a:lnTo>
                        <a:pt x="57" y="91"/>
                      </a:lnTo>
                      <a:lnTo>
                        <a:pt x="57" y="87"/>
                      </a:lnTo>
                      <a:lnTo>
                        <a:pt x="57" y="82"/>
                      </a:lnTo>
                      <a:lnTo>
                        <a:pt x="57" y="78"/>
                      </a:lnTo>
                      <a:lnTo>
                        <a:pt x="57" y="74"/>
                      </a:lnTo>
                      <a:lnTo>
                        <a:pt x="57" y="70"/>
                      </a:lnTo>
                      <a:lnTo>
                        <a:pt x="57" y="64"/>
                      </a:lnTo>
                      <a:lnTo>
                        <a:pt x="57" y="61"/>
                      </a:lnTo>
                      <a:lnTo>
                        <a:pt x="57" y="57"/>
                      </a:lnTo>
                      <a:lnTo>
                        <a:pt x="57" y="53"/>
                      </a:lnTo>
                      <a:lnTo>
                        <a:pt x="57" y="49"/>
                      </a:lnTo>
                      <a:lnTo>
                        <a:pt x="57" y="45"/>
                      </a:lnTo>
                      <a:lnTo>
                        <a:pt x="57" y="42"/>
                      </a:lnTo>
                      <a:lnTo>
                        <a:pt x="59" y="38"/>
                      </a:lnTo>
                      <a:lnTo>
                        <a:pt x="59" y="34"/>
                      </a:lnTo>
                      <a:lnTo>
                        <a:pt x="59" y="30"/>
                      </a:lnTo>
                      <a:lnTo>
                        <a:pt x="59" y="28"/>
                      </a:lnTo>
                      <a:lnTo>
                        <a:pt x="59" y="25"/>
                      </a:lnTo>
                      <a:lnTo>
                        <a:pt x="59" y="23"/>
                      </a:lnTo>
                      <a:lnTo>
                        <a:pt x="59" y="19"/>
                      </a:lnTo>
                      <a:lnTo>
                        <a:pt x="59" y="17"/>
                      </a:lnTo>
                      <a:lnTo>
                        <a:pt x="59" y="15"/>
                      </a:lnTo>
                      <a:lnTo>
                        <a:pt x="61" y="9"/>
                      </a:lnTo>
                      <a:lnTo>
                        <a:pt x="61" y="6"/>
                      </a:lnTo>
                      <a:lnTo>
                        <a:pt x="61" y="4"/>
                      </a:lnTo>
                      <a:lnTo>
                        <a:pt x="61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9" name="Freeform 42"/>
                <p:cNvSpPr>
                  <a:spLocks/>
                </p:cNvSpPr>
                <p:nvPr/>
              </p:nvSpPr>
              <p:spPr bwMode="auto">
                <a:xfrm>
                  <a:off x="1276" y="2950"/>
                  <a:ext cx="222" cy="293"/>
                </a:xfrm>
                <a:custGeom>
                  <a:avLst/>
                  <a:gdLst>
                    <a:gd name="T0" fmla="*/ 0 w 445"/>
                    <a:gd name="T1" fmla="*/ 3 h 586"/>
                    <a:gd name="T2" fmla="*/ 0 w 445"/>
                    <a:gd name="T3" fmla="*/ 3 h 586"/>
                    <a:gd name="T4" fmla="*/ 0 w 445"/>
                    <a:gd name="T5" fmla="*/ 3 h 586"/>
                    <a:gd name="T6" fmla="*/ 0 w 445"/>
                    <a:gd name="T7" fmla="*/ 3 h 586"/>
                    <a:gd name="T8" fmla="*/ 0 w 445"/>
                    <a:gd name="T9" fmla="*/ 3 h 586"/>
                    <a:gd name="T10" fmla="*/ 1 w 445"/>
                    <a:gd name="T11" fmla="*/ 4 h 586"/>
                    <a:gd name="T12" fmla="*/ 1 w 445"/>
                    <a:gd name="T13" fmla="*/ 4 h 586"/>
                    <a:gd name="T14" fmla="*/ 1 w 445"/>
                    <a:gd name="T15" fmla="*/ 4 h 586"/>
                    <a:gd name="T16" fmla="*/ 1 w 445"/>
                    <a:gd name="T17" fmla="*/ 4 h 586"/>
                    <a:gd name="T18" fmla="*/ 1 w 445"/>
                    <a:gd name="T19" fmla="*/ 4 h 586"/>
                    <a:gd name="T20" fmla="*/ 0 w 445"/>
                    <a:gd name="T21" fmla="*/ 4 h 586"/>
                    <a:gd name="T22" fmla="*/ 0 w 445"/>
                    <a:gd name="T23" fmla="*/ 4 h 586"/>
                    <a:gd name="T24" fmla="*/ 0 w 445"/>
                    <a:gd name="T25" fmla="*/ 4 h 586"/>
                    <a:gd name="T26" fmla="*/ 0 w 445"/>
                    <a:gd name="T27" fmla="*/ 3 h 586"/>
                    <a:gd name="T28" fmla="*/ 0 w 445"/>
                    <a:gd name="T29" fmla="*/ 3 h 586"/>
                    <a:gd name="T30" fmla="*/ 0 w 445"/>
                    <a:gd name="T31" fmla="*/ 2 h 586"/>
                    <a:gd name="T32" fmla="*/ 0 w 445"/>
                    <a:gd name="T33" fmla="*/ 2 h 586"/>
                    <a:gd name="T34" fmla="*/ 0 w 445"/>
                    <a:gd name="T35" fmla="*/ 2 h 586"/>
                    <a:gd name="T36" fmla="*/ 0 w 445"/>
                    <a:gd name="T37" fmla="*/ 1 h 586"/>
                    <a:gd name="T38" fmla="*/ 0 w 445"/>
                    <a:gd name="T39" fmla="*/ 1 h 586"/>
                    <a:gd name="T40" fmla="*/ 0 w 445"/>
                    <a:gd name="T41" fmla="*/ 1 h 586"/>
                    <a:gd name="T42" fmla="*/ 0 w 445"/>
                    <a:gd name="T43" fmla="*/ 1 h 586"/>
                    <a:gd name="T44" fmla="*/ 0 w 445"/>
                    <a:gd name="T45" fmla="*/ 1 h 586"/>
                    <a:gd name="T46" fmla="*/ 1 w 445"/>
                    <a:gd name="T47" fmla="*/ 1 h 586"/>
                    <a:gd name="T48" fmla="*/ 1 w 445"/>
                    <a:gd name="T49" fmla="*/ 1 h 586"/>
                    <a:gd name="T50" fmla="*/ 2 w 445"/>
                    <a:gd name="T51" fmla="*/ 1 h 586"/>
                    <a:gd name="T52" fmla="*/ 2 w 445"/>
                    <a:gd name="T53" fmla="*/ 1 h 586"/>
                    <a:gd name="T54" fmla="*/ 2 w 445"/>
                    <a:gd name="T55" fmla="*/ 2 h 586"/>
                    <a:gd name="T56" fmla="*/ 3 w 445"/>
                    <a:gd name="T57" fmla="*/ 2 h 586"/>
                    <a:gd name="T58" fmla="*/ 3 w 445"/>
                    <a:gd name="T59" fmla="*/ 3 h 586"/>
                    <a:gd name="T60" fmla="*/ 3 w 445"/>
                    <a:gd name="T61" fmla="*/ 3 h 586"/>
                    <a:gd name="T62" fmla="*/ 3 w 445"/>
                    <a:gd name="T63" fmla="*/ 4 h 586"/>
                    <a:gd name="T64" fmla="*/ 3 w 445"/>
                    <a:gd name="T65" fmla="*/ 4 h 586"/>
                    <a:gd name="T66" fmla="*/ 3 w 445"/>
                    <a:gd name="T67" fmla="*/ 5 h 586"/>
                    <a:gd name="T68" fmla="*/ 3 w 445"/>
                    <a:gd name="T69" fmla="*/ 5 h 586"/>
                    <a:gd name="T70" fmla="*/ 3 w 445"/>
                    <a:gd name="T71" fmla="*/ 5 h 586"/>
                    <a:gd name="T72" fmla="*/ 3 w 445"/>
                    <a:gd name="T73" fmla="*/ 5 h 586"/>
                    <a:gd name="T74" fmla="*/ 3 w 445"/>
                    <a:gd name="T75" fmla="*/ 5 h 586"/>
                    <a:gd name="T76" fmla="*/ 3 w 445"/>
                    <a:gd name="T77" fmla="*/ 4 h 586"/>
                    <a:gd name="T78" fmla="*/ 3 w 445"/>
                    <a:gd name="T79" fmla="*/ 4 h 586"/>
                    <a:gd name="T80" fmla="*/ 3 w 445"/>
                    <a:gd name="T81" fmla="*/ 4 h 586"/>
                    <a:gd name="T82" fmla="*/ 3 w 445"/>
                    <a:gd name="T83" fmla="*/ 3 h 586"/>
                    <a:gd name="T84" fmla="*/ 3 w 445"/>
                    <a:gd name="T85" fmla="*/ 3 h 586"/>
                    <a:gd name="T86" fmla="*/ 2 w 445"/>
                    <a:gd name="T87" fmla="*/ 3 h 586"/>
                    <a:gd name="T88" fmla="*/ 2 w 445"/>
                    <a:gd name="T89" fmla="*/ 2 h 586"/>
                    <a:gd name="T90" fmla="*/ 2 w 445"/>
                    <a:gd name="T91" fmla="*/ 2 h 586"/>
                    <a:gd name="T92" fmla="*/ 2 w 445"/>
                    <a:gd name="T93" fmla="*/ 2 h 586"/>
                    <a:gd name="T94" fmla="*/ 1 w 445"/>
                    <a:gd name="T95" fmla="*/ 1 h 586"/>
                    <a:gd name="T96" fmla="*/ 1 w 445"/>
                    <a:gd name="T97" fmla="*/ 1 h 586"/>
                    <a:gd name="T98" fmla="*/ 1 w 445"/>
                    <a:gd name="T99" fmla="*/ 1 h 586"/>
                    <a:gd name="T100" fmla="*/ 1 w 445"/>
                    <a:gd name="T101" fmla="*/ 1 h 586"/>
                    <a:gd name="T102" fmla="*/ 1 w 445"/>
                    <a:gd name="T103" fmla="*/ 1 h 586"/>
                    <a:gd name="T104" fmla="*/ 0 w 445"/>
                    <a:gd name="T105" fmla="*/ 1 h 586"/>
                    <a:gd name="T106" fmla="*/ 0 w 445"/>
                    <a:gd name="T107" fmla="*/ 1 h 586"/>
                    <a:gd name="T108" fmla="*/ 0 w 445"/>
                    <a:gd name="T109" fmla="*/ 2 h 586"/>
                    <a:gd name="T110" fmla="*/ 0 w 445"/>
                    <a:gd name="T111" fmla="*/ 2 h 586"/>
                    <a:gd name="T112" fmla="*/ 0 w 445"/>
                    <a:gd name="T113" fmla="*/ 2 h 586"/>
                    <a:gd name="T114" fmla="*/ 0 w 445"/>
                    <a:gd name="T115" fmla="*/ 2 h 58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45"/>
                    <a:gd name="T175" fmla="*/ 0 h 586"/>
                    <a:gd name="T176" fmla="*/ 445 w 445"/>
                    <a:gd name="T177" fmla="*/ 586 h 58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45" h="586">
                      <a:moveTo>
                        <a:pt x="72" y="240"/>
                      </a:moveTo>
                      <a:lnTo>
                        <a:pt x="72" y="242"/>
                      </a:lnTo>
                      <a:lnTo>
                        <a:pt x="72" y="245"/>
                      </a:lnTo>
                      <a:lnTo>
                        <a:pt x="74" y="249"/>
                      </a:lnTo>
                      <a:lnTo>
                        <a:pt x="74" y="253"/>
                      </a:lnTo>
                      <a:lnTo>
                        <a:pt x="76" y="255"/>
                      </a:lnTo>
                      <a:lnTo>
                        <a:pt x="76" y="259"/>
                      </a:lnTo>
                      <a:lnTo>
                        <a:pt x="76" y="262"/>
                      </a:lnTo>
                      <a:lnTo>
                        <a:pt x="78" y="266"/>
                      </a:lnTo>
                      <a:lnTo>
                        <a:pt x="78" y="268"/>
                      </a:lnTo>
                      <a:lnTo>
                        <a:pt x="80" y="274"/>
                      </a:lnTo>
                      <a:lnTo>
                        <a:pt x="80" y="276"/>
                      </a:lnTo>
                      <a:lnTo>
                        <a:pt x="82" y="280"/>
                      </a:lnTo>
                      <a:lnTo>
                        <a:pt x="84" y="283"/>
                      </a:lnTo>
                      <a:lnTo>
                        <a:pt x="84" y="287"/>
                      </a:lnTo>
                      <a:lnTo>
                        <a:pt x="86" y="289"/>
                      </a:lnTo>
                      <a:lnTo>
                        <a:pt x="86" y="293"/>
                      </a:lnTo>
                      <a:lnTo>
                        <a:pt x="88" y="297"/>
                      </a:lnTo>
                      <a:lnTo>
                        <a:pt x="88" y="299"/>
                      </a:lnTo>
                      <a:lnTo>
                        <a:pt x="89" y="302"/>
                      </a:lnTo>
                      <a:lnTo>
                        <a:pt x="91" y="306"/>
                      </a:lnTo>
                      <a:lnTo>
                        <a:pt x="91" y="308"/>
                      </a:lnTo>
                      <a:lnTo>
                        <a:pt x="93" y="312"/>
                      </a:lnTo>
                      <a:lnTo>
                        <a:pt x="95" y="316"/>
                      </a:lnTo>
                      <a:lnTo>
                        <a:pt x="95" y="319"/>
                      </a:lnTo>
                      <a:lnTo>
                        <a:pt x="97" y="321"/>
                      </a:lnTo>
                      <a:lnTo>
                        <a:pt x="99" y="325"/>
                      </a:lnTo>
                      <a:lnTo>
                        <a:pt x="99" y="329"/>
                      </a:lnTo>
                      <a:lnTo>
                        <a:pt x="101" y="331"/>
                      </a:lnTo>
                      <a:lnTo>
                        <a:pt x="103" y="335"/>
                      </a:lnTo>
                      <a:lnTo>
                        <a:pt x="103" y="337"/>
                      </a:lnTo>
                      <a:lnTo>
                        <a:pt x="105" y="340"/>
                      </a:lnTo>
                      <a:lnTo>
                        <a:pt x="107" y="344"/>
                      </a:lnTo>
                      <a:lnTo>
                        <a:pt x="107" y="346"/>
                      </a:lnTo>
                      <a:lnTo>
                        <a:pt x="108" y="350"/>
                      </a:lnTo>
                      <a:lnTo>
                        <a:pt x="110" y="352"/>
                      </a:lnTo>
                      <a:lnTo>
                        <a:pt x="112" y="356"/>
                      </a:lnTo>
                      <a:lnTo>
                        <a:pt x="112" y="358"/>
                      </a:lnTo>
                      <a:lnTo>
                        <a:pt x="114" y="361"/>
                      </a:lnTo>
                      <a:lnTo>
                        <a:pt x="116" y="363"/>
                      </a:lnTo>
                      <a:lnTo>
                        <a:pt x="118" y="367"/>
                      </a:lnTo>
                      <a:lnTo>
                        <a:pt x="118" y="369"/>
                      </a:lnTo>
                      <a:lnTo>
                        <a:pt x="120" y="373"/>
                      </a:lnTo>
                      <a:lnTo>
                        <a:pt x="122" y="375"/>
                      </a:lnTo>
                      <a:lnTo>
                        <a:pt x="124" y="378"/>
                      </a:lnTo>
                      <a:lnTo>
                        <a:pt x="126" y="380"/>
                      </a:lnTo>
                      <a:lnTo>
                        <a:pt x="126" y="384"/>
                      </a:lnTo>
                      <a:lnTo>
                        <a:pt x="127" y="386"/>
                      </a:lnTo>
                      <a:lnTo>
                        <a:pt x="129" y="390"/>
                      </a:lnTo>
                      <a:lnTo>
                        <a:pt x="131" y="392"/>
                      </a:lnTo>
                      <a:lnTo>
                        <a:pt x="133" y="396"/>
                      </a:lnTo>
                      <a:lnTo>
                        <a:pt x="133" y="397"/>
                      </a:lnTo>
                      <a:lnTo>
                        <a:pt x="135" y="399"/>
                      </a:lnTo>
                      <a:lnTo>
                        <a:pt x="137" y="403"/>
                      </a:lnTo>
                      <a:lnTo>
                        <a:pt x="139" y="405"/>
                      </a:lnTo>
                      <a:lnTo>
                        <a:pt x="141" y="407"/>
                      </a:lnTo>
                      <a:lnTo>
                        <a:pt x="143" y="411"/>
                      </a:lnTo>
                      <a:lnTo>
                        <a:pt x="145" y="415"/>
                      </a:lnTo>
                      <a:lnTo>
                        <a:pt x="148" y="420"/>
                      </a:lnTo>
                      <a:lnTo>
                        <a:pt x="150" y="426"/>
                      </a:lnTo>
                      <a:lnTo>
                        <a:pt x="154" y="432"/>
                      </a:lnTo>
                      <a:lnTo>
                        <a:pt x="156" y="436"/>
                      </a:lnTo>
                      <a:lnTo>
                        <a:pt x="160" y="439"/>
                      </a:lnTo>
                      <a:lnTo>
                        <a:pt x="162" y="443"/>
                      </a:lnTo>
                      <a:lnTo>
                        <a:pt x="165" y="447"/>
                      </a:lnTo>
                      <a:lnTo>
                        <a:pt x="167" y="451"/>
                      </a:lnTo>
                      <a:lnTo>
                        <a:pt x="171" y="455"/>
                      </a:lnTo>
                      <a:lnTo>
                        <a:pt x="173" y="458"/>
                      </a:lnTo>
                      <a:lnTo>
                        <a:pt x="175" y="462"/>
                      </a:lnTo>
                      <a:lnTo>
                        <a:pt x="177" y="464"/>
                      </a:lnTo>
                      <a:lnTo>
                        <a:pt x="179" y="468"/>
                      </a:lnTo>
                      <a:lnTo>
                        <a:pt x="181" y="470"/>
                      </a:lnTo>
                      <a:lnTo>
                        <a:pt x="183" y="474"/>
                      </a:lnTo>
                      <a:lnTo>
                        <a:pt x="186" y="477"/>
                      </a:lnTo>
                      <a:lnTo>
                        <a:pt x="188" y="481"/>
                      </a:lnTo>
                      <a:lnTo>
                        <a:pt x="190" y="485"/>
                      </a:lnTo>
                      <a:lnTo>
                        <a:pt x="192" y="489"/>
                      </a:lnTo>
                      <a:lnTo>
                        <a:pt x="192" y="493"/>
                      </a:lnTo>
                      <a:lnTo>
                        <a:pt x="192" y="494"/>
                      </a:lnTo>
                      <a:lnTo>
                        <a:pt x="190" y="498"/>
                      </a:lnTo>
                      <a:lnTo>
                        <a:pt x="188" y="500"/>
                      </a:lnTo>
                      <a:lnTo>
                        <a:pt x="184" y="504"/>
                      </a:lnTo>
                      <a:lnTo>
                        <a:pt x="183" y="508"/>
                      </a:lnTo>
                      <a:lnTo>
                        <a:pt x="179" y="508"/>
                      </a:lnTo>
                      <a:lnTo>
                        <a:pt x="177" y="508"/>
                      </a:lnTo>
                      <a:lnTo>
                        <a:pt x="173" y="508"/>
                      </a:lnTo>
                      <a:lnTo>
                        <a:pt x="171" y="510"/>
                      </a:lnTo>
                      <a:lnTo>
                        <a:pt x="167" y="508"/>
                      </a:lnTo>
                      <a:lnTo>
                        <a:pt x="164" y="508"/>
                      </a:lnTo>
                      <a:lnTo>
                        <a:pt x="160" y="508"/>
                      </a:lnTo>
                      <a:lnTo>
                        <a:pt x="156" y="506"/>
                      </a:lnTo>
                      <a:lnTo>
                        <a:pt x="152" y="504"/>
                      </a:lnTo>
                      <a:lnTo>
                        <a:pt x="146" y="500"/>
                      </a:lnTo>
                      <a:lnTo>
                        <a:pt x="143" y="498"/>
                      </a:lnTo>
                      <a:lnTo>
                        <a:pt x="139" y="494"/>
                      </a:lnTo>
                      <a:lnTo>
                        <a:pt x="133" y="491"/>
                      </a:lnTo>
                      <a:lnTo>
                        <a:pt x="127" y="487"/>
                      </a:lnTo>
                      <a:lnTo>
                        <a:pt x="124" y="483"/>
                      </a:lnTo>
                      <a:lnTo>
                        <a:pt x="118" y="477"/>
                      </a:lnTo>
                      <a:lnTo>
                        <a:pt x="116" y="475"/>
                      </a:lnTo>
                      <a:lnTo>
                        <a:pt x="112" y="472"/>
                      </a:lnTo>
                      <a:lnTo>
                        <a:pt x="110" y="468"/>
                      </a:lnTo>
                      <a:lnTo>
                        <a:pt x="107" y="466"/>
                      </a:lnTo>
                      <a:lnTo>
                        <a:pt x="105" y="462"/>
                      </a:lnTo>
                      <a:lnTo>
                        <a:pt x="101" y="458"/>
                      </a:lnTo>
                      <a:lnTo>
                        <a:pt x="99" y="455"/>
                      </a:lnTo>
                      <a:lnTo>
                        <a:pt x="95" y="451"/>
                      </a:lnTo>
                      <a:lnTo>
                        <a:pt x="93" y="447"/>
                      </a:lnTo>
                      <a:lnTo>
                        <a:pt x="89" y="443"/>
                      </a:lnTo>
                      <a:lnTo>
                        <a:pt x="88" y="439"/>
                      </a:lnTo>
                      <a:lnTo>
                        <a:pt x="86" y="436"/>
                      </a:lnTo>
                      <a:lnTo>
                        <a:pt x="82" y="432"/>
                      </a:lnTo>
                      <a:lnTo>
                        <a:pt x="80" y="426"/>
                      </a:lnTo>
                      <a:lnTo>
                        <a:pt x="76" y="422"/>
                      </a:lnTo>
                      <a:lnTo>
                        <a:pt x="74" y="417"/>
                      </a:lnTo>
                      <a:lnTo>
                        <a:pt x="70" y="413"/>
                      </a:lnTo>
                      <a:lnTo>
                        <a:pt x="68" y="407"/>
                      </a:lnTo>
                      <a:lnTo>
                        <a:pt x="65" y="401"/>
                      </a:lnTo>
                      <a:lnTo>
                        <a:pt x="63" y="397"/>
                      </a:lnTo>
                      <a:lnTo>
                        <a:pt x="59" y="392"/>
                      </a:lnTo>
                      <a:lnTo>
                        <a:pt x="57" y="386"/>
                      </a:lnTo>
                      <a:lnTo>
                        <a:pt x="53" y="380"/>
                      </a:lnTo>
                      <a:lnTo>
                        <a:pt x="51" y="373"/>
                      </a:lnTo>
                      <a:lnTo>
                        <a:pt x="48" y="367"/>
                      </a:lnTo>
                      <a:lnTo>
                        <a:pt x="46" y="361"/>
                      </a:lnTo>
                      <a:lnTo>
                        <a:pt x="42" y="354"/>
                      </a:lnTo>
                      <a:lnTo>
                        <a:pt x="40" y="348"/>
                      </a:lnTo>
                      <a:lnTo>
                        <a:pt x="36" y="342"/>
                      </a:lnTo>
                      <a:lnTo>
                        <a:pt x="34" y="335"/>
                      </a:lnTo>
                      <a:lnTo>
                        <a:pt x="32" y="327"/>
                      </a:lnTo>
                      <a:lnTo>
                        <a:pt x="29" y="321"/>
                      </a:lnTo>
                      <a:lnTo>
                        <a:pt x="27" y="314"/>
                      </a:lnTo>
                      <a:lnTo>
                        <a:pt x="25" y="306"/>
                      </a:lnTo>
                      <a:lnTo>
                        <a:pt x="21" y="299"/>
                      </a:lnTo>
                      <a:lnTo>
                        <a:pt x="19" y="293"/>
                      </a:lnTo>
                      <a:lnTo>
                        <a:pt x="17" y="285"/>
                      </a:lnTo>
                      <a:lnTo>
                        <a:pt x="15" y="278"/>
                      </a:lnTo>
                      <a:lnTo>
                        <a:pt x="15" y="272"/>
                      </a:lnTo>
                      <a:lnTo>
                        <a:pt x="13" y="266"/>
                      </a:lnTo>
                      <a:lnTo>
                        <a:pt x="11" y="259"/>
                      </a:lnTo>
                      <a:lnTo>
                        <a:pt x="10" y="253"/>
                      </a:lnTo>
                      <a:lnTo>
                        <a:pt x="8" y="245"/>
                      </a:lnTo>
                      <a:lnTo>
                        <a:pt x="8" y="240"/>
                      </a:lnTo>
                      <a:lnTo>
                        <a:pt x="6" y="234"/>
                      </a:lnTo>
                      <a:lnTo>
                        <a:pt x="6" y="226"/>
                      </a:lnTo>
                      <a:lnTo>
                        <a:pt x="4" y="221"/>
                      </a:lnTo>
                      <a:lnTo>
                        <a:pt x="4" y="215"/>
                      </a:lnTo>
                      <a:lnTo>
                        <a:pt x="2" y="209"/>
                      </a:lnTo>
                      <a:lnTo>
                        <a:pt x="2" y="202"/>
                      </a:lnTo>
                      <a:lnTo>
                        <a:pt x="2" y="196"/>
                      </a:lnTo>
                      <a:lnTo>
                        <a:pt x="2" y="190"/>
                      </a:lnTo>
                      <a:lnTo>
                        <a:pt x="0" y="184"/>
                      </a:lnTo>
                      <a:lnTo>
                        <a:pt x="0" y="179"/>
                      </a:lnTo>
                      <a:lnTo>
                        <a:pt x="0" y="173"/>
                      </a:lnTo>
                      <a:lnTo>
                        <a:pt x="2" y="167"/>
                      </a:lnTo>
                      <a:lnTo>
                        <a:pt x="2" y="162"/>
                      </a:lnTo>
                      <a:lnTo>
                        <a:pt x="2" y="156"/>
                      </a:lnTo>
                      <a:lnTo>
                        <a:pt x="2" y="152"/>
                      </a:lnTo>
                      <a:lnTo>
                        <a:pt x="2" y="146"/>
                      </a:lnTo>
                      <a:lnTo>
                        <a:pt x="2" y="141"/>
                      </a:lnTo>
                      <a:lnTo>
                        <a:pt x="4" y="137"/>
                      </a:lnTo>
                      <a:lnTo>
                        <a:pt x="4" y="131"/>
                      </a:lnTo>
                      <a:lnTo>
                        <a:pt x="6" y="125"/>
                      </a:lnTo>
                      <a:lnTo>
                        <a:pt x="6" y="122"/>
                      </a:lnTo>
                      <a:lnTo>
                        <a:pt x="8" y="116"/>
                      </a:lnTo>
                      <a:lnTo>
                        <a:pt x="8" y="112"/>
                      </a:lnTo>
                      <a:lnTo>
                        <a:pt x="10" y="106"/>
                      </a:lnTo>
                      <a:lnTo>
                        <a:pt x="11" y="103"/>
                      </a:lnTo>
                      <a:lnTo>
                        <a:pt x="11" y="99"/>
                      </a:lnTo>
                      <a:lnTo>
                        <a:pt x="13" y="93"/>
                      </a:lnTo>
                      <a:lnTo>
                        <a:pt x="15" y="89"/>
                      </a:lnTo>
                      <a:lnTo>
                        <a:pt x="15" y="86"/>
                      </a:lnTo>
                      <a:lnTo>
                        <a:pt x="17" y="82"/>
                      </a:lnTo>
                      <a:lnTo>
                        <a:pt x="19" y="78"/>
                      </a:lnTo>
                      <a:lnTo>
                        <a:pt x="21" y="74"/>
                      </a:lnTo>
                      <a:lnTo>
                        <a:pt x="23" y="68"/>
                      </a:lnTo>
                      <a:lnTo>
                        <a:pt x="27" y="67"/>
                      </a:lnTo>
                      <a:lnTo>
                        <a:pt x="29" y="63"/>
                      </a:lnTo>
                      <a:lnTo>
                        <a:pt x="30" y="59"/>
                      </a:lnTo>
                      <a:lnTo>
                        <a:pt x="32" y="55"/>
                      </a:lnTo>
                      <a:lnTo>
                        <a:pt x="34" y="51"/>
                      </a:lnTo>
                      <a:lnTo>
                        <a:pt x="36" y="49"/>
                      </a:lnTo>
                      <a:lnTo>
                        <a:pt x="40" y="46"/>
                      </a:lnTo>
                      <a:lnTo>
                        <a:pt x="42" y="44"/>
                      </a:lnTo>
                      <a:lnTo>
                        <a:pt x="44" y="40"/>
                      </a:lnTo>
                      <a:lnTo>
                        <a:pt x="48" y="38"/>
                      </a:lnTo>
                      <a:lnTo>
                        <a:pt x="49" y="34"/>
                      </a:lnTo>
                      <a:lnTo>
                        <a:pt x="51" y="32"/>
                      </a:lnTo>
                      <a:lnTo>
                        <a:pt x="55" y="28"/>
                      </a:lnTo>
                      <a:lnTo>
                        <a:pt x="57" y="27"/>
                      </a:lnTo>
                      <a:lnTo>
                        <a:pt x="61" y="25"/>
                      </a:lnTo>
                      <a:lnTo>
                        <a:pt x="63" y="23"/>
                      </a:lnTo>
                      <a:lnTo>
                        <a:pt x="67" y="21"/>
                      </a:lnTo>
                      <a:lnTo>
                        <a:pt x="70" y="19"/>
                      </a:lnTo>
                      <a:lnTo>
                        <a:pt x="74" y="17"/>
                      </a:lnTo>
                      <a:lnTo>
                        <a:pt x="76" y="15"/>
                      </a:lnTo>
                      <a:lnTo>
                        <a:pt x="80" y="13"/>
                      </a:lnTo>
                      <a:lnTo>
                        <a:pt x="84" y="11"/>
                      </a:lnTo>
                      <a:lnTo>
                        <a:pt x="88" y="9"/>
                      </a:lnTo>
                      <a:lnTo>
                        <a:pt x="91" y="8"/>
                      </a:lnTo>
                      <a:lnTo>
                        <a:pt x="95" y="8"/>
                      </a:lnTo>
                      <a:lnTo>
                        <a:pt x="99" y="6"/>
                      </a:lnTo>
                      <a:lnTo>
                        <a:pt x="103" y="6"/>
                      </a:lnTo>
                      <a:lnTo>
                        <a:pt x="107" y="4"/>
                      </a:lnTo>
                      <a:lnTo>
                        <a:pt x="110" y="4"/>
                      </a:lnTo>
                      <a:lnTo>
                        <a:pt x="114" y="2"/>
                      </a:lnTo>
                      <a:lnTo>
                        <a:pt x="120" y="2"/>
                      </a:lnTo>
                      <a:lnTo>
                        <a:pt x="124" y="2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8" y="0"/>
                      </a:lnTo>
                      <a:lnTo>
                        <a:pt x="164" y="2"/>
                      </a:lnTo>
                      <a:lnTo>
                        <a:pt x="169" y="2"/>
                      </a:lnTo>
                      <a:lnTo>
                        <a:pt x="173" y="2"/>
                      </a:lnTo>
                      <a:lnTo>
                        <a:pt x="179" y="4"/>
                      </a:lnTo>
                      <a:lnTo>
                        <a:pt x="184" y="6"/>
                      </a:lnTo>
                      <a:lnTo>
                        <a:pt x="188" y="6"/>
                      </a:lnTo>
                      <a:lnTo>
                        <a:pt x="194" y="8"/>
                      </a:lnTo>
                      <a:lnTo>
                        <a:pt x="200" y="9"/>
                      </a:lnTo>
                      <a:lnTo>
                        <a:pt x="205" y="11"/>
                      </a:lnTo>
                      <a:lnTo>
                        <a:pt x="211" y="13"/>
                      </a:lnTo>
                      <a:lnTo>
                        <a:pt x="217" y="15"/>
                      </a:lnTo>
                      <a:lnTo>
                        <a:pt x="222" y="17"/>
                      </a:lnTo>
                      <a:lnTo>
                        <a:pt x="228" y="19"/>
                      </a:lnTo>
                      <a:lnTo>
                        <a:pt x="232" y="23"/>
                      </a:lnTo>
                      <a:lnTo>
                        <a:pt x="238" y="25"/>
                      </a:lnTo>
                      <a:lnTo>
                        <a:pt x="243" y="28"/>
                      </a:lnTo>
                      <a:lnTo>
                        <a:pt x="249" y="30"/>
                      </a:lnTo>
                      <a:lnTo>
                        <a:pt x="255" y="34"/>
                      </a:lnTo>
                      <a:lnTo>
                        <a:pt x="260" y="38"/>
                      </a:lnTo>
                      <a:lnTo>
                        <a:pt x="266" y="42"/>
                      </a:lnTo>
                      <a:lnTo>
                        <a:pt x="272" y="46"/>
                      </a:lnTo>
                      <a:lnTo>
                        <a:pt x="278" y="51"/>
                      </a:lnTo>
                      <a:lnTo>
                        <a:pt x="283" y="55"/>
                      </a:lnTo>
                      <a:lnTo>
                        <a:pt x="289" y="59"/>
                      </a:lnTo>
                      <a:lnTo>
                        <a:pt x="295" y="65"/>
                      </a:lnTo>
                      <a:lnTo>
                        <a:pt x="300" y="68"/>
                      </a:lnTo>
                      <a:lnTo>
                        <a:pt x="306" y="74"/>
                      </a:lnTo>
                      <a:lnTo>
                        <a:pt x="312" y="82"/>
                      </a:lnTo>
                      <a:lnTo>
                        <a:pt x="317" y="86"/>
                      </a:lnTo>
                      <a:lnTo>
                        <a:pt x="321" y="91"/>
                      </a:lnTo>
                      <a:lnTo>
                        <a:pt x="327" y="99"/>
                      </a:lnTo>
                      <a:lnTo>
                        <a:pt x="333" y="105"/>
                      </a:lnTo>
                      <a:lnTo>
                        <a:pt x="338" y="112"/>
                      </a:lnTo>
                      <a:lnTo>
                        <a:pt x="344" y="118"/>
                      </a:lnTo>
                      <a:lnTo>
                        <a:pt x="350" y="125"/>
                      </a:lnTo>
                      <a:lnTo>
                        <a:pt x="355" y="133"/>
                      </a:lnTo>
                      <a:lnTo>
                        <a:pt x="359" y="141"/>
                      </a:lnTo>
                      <a:lnTo>
                        <a:pt x="365" y="148"/>
                      </a:lnTo>
                      <a:lnTo>
                        <a:pt x="371" y="158"/>
                      </a:lnTo>
                      <a:lnTo>
                        <a:pt x="374" y="165"/>
                      </a:lnTo>
                      <a:lnTo>
                        <a:pt x="380" y="175"/>
                      </a:lnTo>
                      <a:lnTo>
                        <a:pt x="386" y="184"/>
                      </a:lnTo>
                      <a:lnTo>
                        <a:pt x="390" y="194"/>
                      </a:lnTo>
                      <a:lnTo>
                        <a:pt x="395" y="203"/>
                      </a:lnTo>
                      <a:lnTo>
                        <a:pt x="399" y="211"/>
                      </a:lnTo>
                      <a:lnTo>
                        <a:pt x="403" y="219"/>
                      </a:lnTo>
                      <a:lnTo>
                        <a:pt x="407" y="228"/>
                      </a:lnTo>
                      <a:lnTo>
                        <a:pt x="409" y="236"/>
                      </a:lnTo>
                      <a:lnTo>
                        <a:pt x="412" y="243"/>
                      </a:lnTo>
                      <a:lnTo>
                        <a:pt x="414" y="251"/>
                      </a:lnTo>
                      <a:lnTo>
                        <a:pt x="418" y="259"/>
                      </a:lnTo>
                      <a:lnTo>
                        <a:pt x="422" y="268"/>
                      </a:lnTo>
                      <a:lnTo>
                        <a:pt x="424" y="276"/>
                      </a:lnTo>
                      <a:lnTo>
                        <a:pt x="426" y="283"/>
                      </a:lnTo>
                      <a:lnTo>
                        <a:pt x="428" y="291"/>
                      </a:lnTo>
                      <a:lnTo>
                        <a:pt x="430" y="299"/>
                      </a:lnTo>
                      <a:lnTo>
                        <a:pt x="432" y="306"/>
                      </a:lnTo>
                      <a:lnTo>
                        <a:pt x="433" y="314"/>
                      </a:lnTo>
                      <a:lnTo>
                        <a:pt x="435" y="321"/>
                      </a:lnTo>
                      <a:lnTo>
                        <a:pt x="437" y="329"/>
                      </a:lnTo>
                      <a:lnTo>
                        <a:pt x="437" y="337"/>
                      </a:lnTo>
                      <a:lnTo>
                        <a:pt x="439" y="344"/>
                      </a:lnTo>
                      <a:lnTo>
                        <a:pt x="441" y="350"/>
                      </a:lnTo>
                      <a:lnTo>
                        <a:pt x="441" y="358"/>
                      </a:lnTo>
                      <a:lnTo>
                        <a:pt x="441" y="365"/>
                      </a:lnTo>
                      <a:lnTo>
                        <a:pt x="443" y="373"/>
                      </a:lnTo>
                      <a:lnTo>
                        <a:pt x="443" y="380"/>
                      </a:lnTo>
                      <a:lnTo>
                        <a:pt x="445" y="388"/>
                      </a:lnTo>
                      <a:lnTo>
                        <a:pt x="445" y="394"/>
                      </a:lnTo>
                      <a:lnTo>
                        <a:pt x="445" y="401"/>
                      </a:lnTo>
                      <a:lnTo>
                        <a:pt x="445" y="407"/>
                      </a:lnTo>
                      <a:lnTo>
                        <a:pt x="445" y="415"/>
                      </a:lnTo>
                      <a:lnTo>
                        <a:pt x="445" y="420"/>
                      </a:lnTo>
                      <a:lnTo>
                        <a:pt x="445" y="428"/>
                      </a:lnTo>
                      <a:lnTo>
                        <a:pt x="445" y="434"/>
                      </a:lnTo>
                      <a:lnTo>
                        <a:pt x="445" y="439"/>
                      </a:lnTo>
                      <a:lnTo>
                        <a:pt x="445" y="445"/>
                      </a:lnTo>
                      <a:lnTo>
                        <a:pt x="445" y="451"/>
                      </a:lnTo>
                      <a:lnTo>
                        <a:pt x="443" y="456"/>
                      </a:lnTo>
                      <a:lnTo>
                        <a:pt x="443" y="464"/>
                      </a:lnTo>
                      <a:lnTo>
                        <a:pt x="443" y="468"/>
                      </a:lnTo>
                      <a:lnTo>
                        <a:pt x="443" y="475"/>
                      </a:lnTo>
                      <a:lnTo>
                        <a:pt x="441" y="479"/>
                      </a:lnTo>
                      <a:lnTo>
                        <a:pt x="441" y="485"/>
                      </a:lnTo>
                      <a:lnTo>
                        <a:pt x="441" y="491"/>
                      </a:lnTo>
                      <a:lnTo>
                        <a:pt x="439" y="494"/>
                      </a:lnTo>
                      <a:lnTo>
                        <a:pt x="439" y="500"/>
                      </a:lnTo>
                      <a:lnTo>
                        <a:pt x="437" y="506"/>
                      </a:lnTo>
                      <a:lnTo>
                        <a:pt x="437" y="510"/>
                      </a:lnTo>
                      <a:lnTo>
                        <a:pt x="435" y="514"/>
                      </a:lnTo>
                      <a:lnTo>
                        <a:pt x="435" y="519"/>
                      </a:lnTo>
                      <a:lnTo>
                        <a:pt x="433" y="523"/>
                      </a:lnTo>
                      <a:lnTo>
                        <a:pt x="433" y="527"/>
                      </a:lnTo>
                      <a:lnTo>
                        <a:pt x="432" y="531"/>
                      </a:lnTo>
                      <a:lnTo>
                        <a:pt x="430" y="534"/>
                      </a:lnTo>
                      <a:lnTo>
                        <a:pt x="430" y="538"/>
                      </a:lnTo>
                      <a:lnTo>
                        <a:pt x="428" y="542"/>
                      </a:lnTo>
                      <a:lnTo>
                        <a:pt x="428" y="546"/>
                      </a:lnTo>
                      <a:lnTo>
                        <a:pt x="426" y="550"/>
                      </a:lnTo>
                      <a:lnTo>
                        <a:pt x="426" y="552"/>
                      </a:lnTo>
                      <a:lnTo>
                        <a:pt x="424" y="555"/>
                      </a:lnTo>
                      <a:lnTo>
                        <a:pt x="422" y="557"/>
                      </a:lnTo>
                      <a:lnTo>
                        <a:pt x="422" y="561"/>
                      </a:lnTo>
                      <a:lnTo>
                        <a:pt x="420" y="563"/>
                      </a:lnTo>
                      <a:lnTo>
                        <a:pt x="418" y="567"/>
                      </a:lnTo>
                      <a:lnTo>
                        <a:pt x="416" y="571"/>
                      </a:lnTo>
                      <a:lnTo>
                        <a:pt x="414" y="574"/>
                      </a:lnTo>
                      <a:lnTo>
                        <a:pt x="411" y="578"/>
                      </a:lnTo>
                      <a:lnTo>
                        <a:pt x="407" y="580"/>
                      </a:lnTo>
                      <a:lnTo>
                        <a:pt x="403" y="584"/>
                      </a:lnTo>
                      <a:lnTo>
                        <a:pt x="399" y="584"/>
                      </a:lnTo>
                      <a:lnTo>
                        <a:pt x="397" y="586"/>
                      </a:lnTo>
                      <a:lnTo>
                        <a:pt x="393" y="586"/>
                      </a:lnTo>
                      <a:lnTo>
                        <a:pt x="392" y="586"/>
                      </a:lnTo>
                      <a:lnTo>
                        <a:pt x="388" y="586"/>
                      </a:lnTo>
                      <a:lnTo>
                        <a:pt x="386" y="584"/>
                      </a:lnTo>
                      <a:lnTo>
                        <a:pt x="386" y="582"/>
                      </a:lnTo>
                      <a:lnTo>
                        <a:pt x="384" y="580"/>
                      </a:lnTo>
                      <a:lnTo>
                        <a:pt x="384" y="576"/>
                      </a:lnTo>
                      <a:lnTo>
                        <a:pt x="384" y="572"/>
                      </a:lnTo>
                      <a:lnTo>
                        <a:pt x="384" y="569"/>
                      </a:lnTo>
                      <a:lnTo>
                        <a:pt x="386" y="565"/>
                      </a:lnTo>
                      <a:lnTo>
                        <a:pt x="386" y="561"/>
                      </a:lnTo>
                      <a:lnTo>
                        <a:pt x="388" y="555"/>
                      </a:lnTo>
                      <a:lnTo>
                        <a:pt x="390" y="552"/>
                      </a:lnTo>
                      <a:lnTo>
                        <a:pt x="390" y="548"/>
                      </a:lnTo>
                      <a:lnTo>
                        <a:pt x="392" y="544"/>
                      </a:lnTo>
                      <a:lnTo>
                        <a:pt x="393" y="540"/>
                      </a:lnTo>
                      <a:lnTo>
                        <a:pt x="393" y="536"/>
                      </a:lnTo>
                      <a:lnTo>
                        <a:pt x="395" y="533"/>
                      </a:lnTo>
                      <a:lnTo>
                        <a:pt x="395" y="527"/>
                      </a:lnTo>
                      <a:lnTo>
                        <a:pt x="397" y="523"/>
                      </a:lnTo>
                      <a:lnTo>
                        <a:pt x="397" y="519"/>
                      </a:lnTo>
                      <a:lnTo>
                        <a:pt x="397" y="515"/>
                      </a:lnTo>
                      <a:lnTo>
                        <a:pt x="399" y="512"/>
                      </a:lnTo>
                      <a:lnTo>
                        <a:pt x="399" y="508"/>
                      </a:lnTo>
                      <a:lnTo>
                        <a:pt x="399" y="504"/>
                      </a:lnTo>
                      <a:lnTo>
                        <a:pt x="401" y="502"/>
                      </a:lnTo>
                      <a:lnTo>
                        <a:pt x="401" y="498"/>
                      </a:lnTo>
                      <a:lnTo>
                        <a:pt x="401" y="493"/>
                      </a:lnTo>
                      <a:lnTo>
                        <a:pt x="401" y="489"/>
                      </a:lnTo>
                      <a:lnTo>
                        <a:pt x="403" y="485"/>
                      </a:lnTo>
                      <a:lnTo>
                        <a:pt x="403" y="481"/>
                      </a:lnTo>
                      <a:lnTo>
                        <a:pt x="403" y="475"/>
                      </a:lnTo>
                      <a:lnTo>
                        <a:pt x="403" y="472"/>
                      </a:lnTo>
                      <a:lnTo>
                        <a:pt x="403" y="468"/>
                      </a:lnTo>
                      <a:lnTo>
                        <a:pt x="403" y="462"/>
                      </a:lnTo>
                      <a:lnTo>
                        <a:pt x="403" y="458"/>
                      </a:lnTo>
                      <a:lnTo>
                        <a:pt x="403" y="453"/>
                      </a:lnTo>
                      <a:lnTo>
                        <a:pt x="403" y="449"/>
                      </a:lnTo>
                      <a:lnTo>
                        <a:pt x="403" y="443"/>
                      </a:lnTo>
                      <a:lnTo>
                        <a:pt x="403" y="439"/>
                      </a:lnTo>
                      <a:lnTo>
                        <a:pt x="403" y="434"/>
                      </a:lnTo>
                      <a:lnTo>
                        <a:pt x="403" y="430"/>
                      </a:lnTo>
                      <a:lnTo>
                        <a:pt x="403" y="424"/>
                      </a:lnTo>
                      <a:lnTo>
                        <a:pt x="403" y="418"/>
                      </a:lnTo>
                      <a:lnTo>
                        <a:pt x="401" y="413"/>
                      </a:lnTo>
                      <a:lnTo>
                        <a:pt x="401" y="407"/>
                      </a:lnTo>
                      <a:lnTo>
                        <a:pt x="399" y="401"/>
                      </a:lnTo>
                      <a:lnTo>
                        <a:pt x="399" y="397"/>
                      </a:lnTo>
                      <a:lnTo>
                        <a:pt x="399" y="392"/>
                      </a:lnTo>
                      <a:lnTo>
                        <a:pt x="399" y="386"/>
                      </a:lnTo>
                      <a:lnTo>
                        <a:pt x="397" y="380"/>
                      </a:lnTo>
                      <a:lnTo>
                        <a:pt x="397" y="375"/>
                      </a:lnTo>
                      <a:lnTo>
                        <a:pt x="395" y="369"/>
                      </a:lnTo>
                      <a:lnTo>
                        <a:pt x="395" y="363"/>
                      </a:lnTo>
                      <a:lnTo>
                        <a:pt x="393" y="358"/>
                      </a:lnTo>
                      <a:lnTo>
                        <a:pt x="393" y="352"/>
                      </a:lnTo>
                      <a:lnTo>
                        <a:pt x="392" y="346"/>
                      </a:lnTo>
                      <a:lnTo>
                        <a:pt x="392" y="342"/>
                      </a:lnTo>
                      <a:lnTo>
                        <a:pt x="390" y="335"/>
                      </a:lnTo>
                      <a:lnTo>
                        <a:pt x="388" y="329"/>
                      </a:lnTo>
                      <a:lnTo>
                        <a:pt x="386" y="323"/>
                      </a:lnTo>
                      <a:lnTo>
                        <a:pt x="386" y="318"/>
                      </a:lnTo>
                      <a:lnTo>
                        <a:pt x="384" y="312"/>
                      </a:lnTo>
                      <a:lnTo>
                        <a:pt x="382" y="306"/>
                      </a:lnTo>
                      <a:lnTo>
                        <a:pt x="380" y="300"/>
                      </a:lnTo>
                      <a:lnTo>
                        <a:pt x="378" y="295"/>
                      </a:lnTo>
                      <a:lnTo>
                        <a:pt x="376" y="289"/>
                      </a:lnTo>
                      <a:lnTo>
                        <a:pt x="374" y="283"/>
                      </a:lnTo>
                      <a:lnTo>
                        <a:pt x="373" y="278"/>
                      </a:lnTo>
                      <a:lnTo>
                        <a:pt x="371" y="272"/>
                      </a:lnTo>
                      <a:lnTo>
                        <a:pt x="367" y="266"/>
                      </a:lnTo>
                      <a:lnTo>
                        <a:pt x="365" y="261"/>
                      </a:lnTo>
                      <a:lnTo>
                        <a:pt x="363" y="255"/>
                      </a:lnTo>
                      <a:lnTo>
                        <a:pt x="361" y="249"/>
                      </a:lnTo>
                      <a:lnTo>
                        <a:pt x="359" y="243"/>
                      </a:lnTo>
                      <a:lnTo>
                        <a:pt x="355" y="238"/>
                      </a:lnTo>
                      <a:lnTo>
                        <a:pt x="354" y="232"/>
                      </a:lnTo>
                      <a:lnTo>
                        <a:pt x="350" y="226"/>
                      </a:lnTo>
                      <a:lnTo>
                        <a:pt x="348" y="221"/>
                      </a:lnTo>
                      <a:lnTo>
                        <a:pt x="344" y="215"/>
                      </a:lnTo>
                      <a:lnTo>
                        <a:pt x="342" y="209"/>
                      </a:lnTo>
                      <a:lnTo>
                        <a:pt x="338" y="203"/>
                      </a:lnTo>
                      <a:lnTo>
                        <a:pt x="335" y="198"/>
                      </a:lnTo>
                      <a:lnTo>
                        <a:pt x="333" y="194"/>
                      </a:lnTo>
                      <a:lnTo>
                        <a:pt x="329" y="188"/>
                      </a:lnTo>
                      <a:lnTo>
                        <a:pt x="325" y="183"/>
                      </a:lnTo>
                      <a:lnTo>
                        <a:pt x="321" y="177"/>
                      </a:lnTo>
                      <a:lnTo>
                        <a:pt x="317" y="173"/>
                      </a:lnTo>
                      <a:lnTo>
                        <a:pt x="314" y="167"/>
                      </a:lnTo>
                      <a:lnTo>
                        <a:pt x="312" y="162"/>
                      </a:lnTo>
                      <a:lnTo>
                        <a:pt x="306" y="156"/>
                      </a:lnTo>
                      <a:lnTo>
                        <a:pt x="302" y="152"/>
                      </a:lnTo>
                      <a:lnTo>
                        <a:pt x="298" y="146"/>
                      </a:lnTo>
                      <a:lnTo>
                        <a:pt x="295" y="143"/>
                      </a:lnTo>
                      <a:lnTo>
                        <a:pt x="291" y="139"/>
                      </a:lnTo>
                      <a:lnTo>
                        <a:pt x="287" y="133"/>
                      </a:lnTo>
                      <a:lnTo>
                        <a:pt x="283" y="129"/>
                      </a:lnTo>
                      <a:lnTo>
                        <a:pt x="279" y="125"/>
                      </a:lnTo>
                      <a:lnTo>
                        <a:pt x="276" y="122"/>
                      </a:lnTo>
                      <a:lnTo>
                        <a:pt x="272" y="116"/>
                      </a:lnTo>
                      <a:lnTo>
                        <a:pt x="268" y="112"/>
                      </a:lnTo>
                      <a:lnTo>
                        <a:pt x="264" y="110"/>
                      </a:lnTo>
                      <a:lnTo>
                        <a:pt x="260" y="106"/>
                      </a:lnTo>
                      <a:lnTo>
                        <a:pt x="257" y="103"/>
                      </a:lnTo>
                      <a:lnTo>
                        <a:pt x="253" y="99"/>
                      </a:lnTo>
                      <a:lnTo>
                        <a:pt x="249" y="97"/>
                      </a:lnTo>
                      <a:lnTo>
                        <a:pt x="245" y="93"/>
                      </a:lnTo>
                      <a:lnTo>
                        <a:pt x="241" y="91"/>
                      </a:lnTo>
                      <a:lnTo>
                        <a:pt x="238" y="87"/>
                      </a:lnTo>
                      <a:lnTo>
                        <a:pt x="234" y="86"/>
                      </a:lnTo>
                      <a:lnTo>
                        <a:pt x="230" y="82"/>
                      </a:lnTo>
                      <a:lnTo>
                        <a:pt x="226" y="80"/>
                      </a:lnTo>
                      <a:lnTo>
                        <a:pt x="222" y="78"/>
                      </a:lnTo>
                      <a:lnTo>
                        <a:pt x="221" y="76"/>
                      </a:lnTo>
                      <a:lnTo>
                        <a:pt x="217" y="72"/>
                      </a:lnTo>
                      <a:lnTo>
                        <a:pt x="213" y="70"/>
                      </a:lnTo>
                      <a:lnTo>
                        <a:pt x="209" y="68"/>
                      </a:lnTo>
                      <a:lnTo>
                        <a:pt x="205" y="68"/>
                      </a:lnTo>
                      <a:lnTo>
                        <a:pt x="202" y="67"/>
                      </a:lnTo>
                      <a:lnTo>
                        <a:pt x="200" y="65"/>
                      </a:lnTo>
                      <a:lnTo>
                        <a:pt x="196" y="63"/>
                      </a:lnTo>
                      <a:lnTo>
                        <a:pt x="192" y="63"/>
                      </a:lnTo>
                      <a:lnTo>
                        <a:pt x="188" y="61"/>
                      </a:lnTo>
                      <a:lnTo>
                        <a:pt x="186" y="59"/>
                      </a:lnTo>
                      <a:lnTo>
                        <a:pt x="183" y="57"/>
                      </a:lnTo>
                      <a:lnTo>
                        <a:pt x="179" y="57"/>
                      </a:lnTo>
                      <a:lnTo>
                        <a:pt x="175" y="55"/>
                      </a:lnTo>
                      <a:lnTo>
                        <a:pt x="173" y="55"/>
                      </a:lnTo>
                      <a:lnTo>
                        <a:pt x="169" y="55"/>
                      </a:lnTo>
                      <a:lnTo>
                        <a:pt x="167" y="55"/>
                      </a:lnTo>
                      <a:lnTo>
                        <a:pt x="164" y="53"/>
                      </a:lnTo>
                      <a:lnTo>
                        <a:pt x="160" y="53"/>
                      </a:lnTo>
                      <a:lnTo>
                        <a:pt x="158" y="53"/>
                      </a:lnTo>
                      <a:lnTo>
                        <a:pt x="154" y="53"/>
                      </a:lnTo>
                      <a:lnTo>
                        <a:pt x="152" y="53"/>
                      </a:lnTo>
                      <a:lnTo>
                        <a:pt x="148" y="53"/>
                      </a:lnTo>
                      <a:lnTo>
                        <a:pt x="146" y="53"/>
                      </a:lnTo>
                      <a:lnTo>
                        <a:pt x="143" y="53"/>
                      </a:lnTo>
                      <a:lnTo>
                        <a:pt x="141" y="53"/>
                      </a:lnTo>
                      <a:lnTo>
                        <a:pt x="137" y="53"/>
                      </a:lnTo>
                      <a:lnTo>
                        <a:pt x="135" y="53"/>
                      </a:lnTo>
                      <a:lnTo>
                        <a:pt x="133" y="55"/>
                      </a:lnTo>
                      <a:lnTo>
                        <a:pt x="127" y="55"/>
                      </a:lnTo>
                      <a:lnTo>
                        <a:pt x="122" y="57"/>
                      </a:lnTo>
                      <a:lnTo>
                        <a:pt x="118" y="59"/>
                      </a:lnTo>
                      <a:lnTo>
                        <a:pt x="112" y="61"/>
                      </a:lnTo>
                      <a:lnTo>
                        <a:pt x="108" y="65"/>
                      </a:lnTo>
                      <a:lnTo>
                        <a:pt x="105" y="67"/>
                      </a:lnTo>
                      <a:lnTo>
                        <a:pt x="101" y="70"/>
                      </a:lnTo>
                      <a:lnTo>
                        <a:pt x="95" y="72"/>
                      </a:lnTo>
                      <a:lnTo>
                        <a:pt x="91" y="76"/>
                      </a:lnTo>
                      <a:lnTo>
                        <a:pt x="89" y="80"/>
                      </a:lnTo>
                      <a:lnTo>
                        <a:pt x="86" y="84"/>
                      </a:lnTo>
                      <a:lnTo>
                        <a:pt x="84" y="89"/>
                      </a:lnTo>
                      <a:lnTo>
                        <a:pt x="80" y="93"/>
                      </a:lnTo>
                      <a:lnTo>
                        <a:pt x="78" y="99"/>
                      </a:lnTo>
                      <a:lnTo>
                        <a:pt x="76" y="103"/>
                      </a:lnTo>
                      <a:lnTo>
                        <a:pt x="74" y="108"/>
                      </a:lnTo>
                      <a:lnTo>
                        <a:pt x="72" y="110"/>
                      </a:lnTo>
                      <a:lnTo>
                        <a:pt x="72" y="114"/>
                      </a:lnTo>
                      <a:lnTo>
                        <a:pt x="72" y="116"/>
                      </a:lnTo>
                      <a:lnTo>
                        <a:pt x="70" y="120"/>
                      </a:lnTo>
                      <a:lnTo>
                        <a:pt x="70" y="122"/>
                      </a:lnTo>
                      <a:lnTo>
                        <a:pt x="70" y="125"/>
                      </a:lnTo>
                      <a:lnTo>
                        <a:pt x="68" y="127"/>
                      </a:lnTo>
                      <a:lnTo>
                        <a:pt x="68" y="131"/>
                      </a:lnTo>
                      <a:lnTo>
                        <a:pt x="68" y="133"/>
                      </a:lnTo>
                      <a:lnTo>
                        <a:pt x="68" y="137"/>
                      </a:lnTo>
                      <a:lnTo>
                        <a:pt x="67" y="141"/>
                      </a:lnTo>
                      <a:lnTo>
                        <a:pt x="67" y="143"/>
                      </a:lnTo>
                      <a:lnTo>
                        <a:pt x="67" y="146"/>
                      </a:lnTo>
                      <a:lnTo>
                        <a:pt x="67" y="148"/>
                      </a:lnTo>
                      <a:lnTo>
                        <a:pt x="67" y="152"/>
                      </a:lnTo>
                      <a:lnTo>
                        <a:pt x="67" y="156"/>
                      </a:lnTo>
                      <a:lnTo>
                        <a:pt x="65" y="158"/>
                      </a:lnTo>
                      <a:lnTo>
                        <a:pt x="65" y="162"/>
                      </a:lnTo>
                      <a:lnTo>
                        <a:pt x="65" y="164"/>
                      </a:lnTo>
                      <a:lnTo>
                        <a:pt x="65" y="167"/>
                      </a:lnTo>
                      <a:lnTo>
                        <a:pt x="65" y="171"/>
                      </a:lnTo>
                      <a:lnTo>
                        <a:pt x="65" y="173"/>
                      </a:lnTo>
                      <a:lnTo>
                        <a:pt x="65" y="177"/>
                      </a:lnTo>
                      <a:lnTo>
                        <a:pt x="65" y="181"/>
                      </a:lnTo>
                      <a:lnTo>
                        <a:pt x="65" y="183"/>
                      </a:lnTo>
                      <a:lnTo>
                        <a:pt x="67" y="186"/>
                      </a:lnTo>
                      <a:lnTo>
                        <a:pt x="67" y="190"/>
                      </a:lnTo>
                      <a:lnTo>
                        <a:pt x="67" y="192"/>
                      </a:lnTo>
                      <a:lnTo>
                        <a:pt x="67" y="196"/>
                      </a:lnTo>
                      <a:lnTo>
                        <a:pt x="67" y="198"/>
                      </a:lnTo>
                      <a:lnTo>
                        <a:pt x="67" y="202"/>
                      </a:lnTo>
                      <a:lnTo>
                        <a:pt x="67" y="203"/>
                      </a:lnTo>
                      <a:lnTo>
                        <a:pt x="67" y="207"/>
                      </a:lnTo>
                      <a:lnTo>
                        <a:pt x="68" y="209"/>
                      </a:lnTo>
                      <a:lnTo>
                        <a:pt x="68" y="213"/>
                      </a:lnTo>
                      <a:lnTo>
                        <a:pt x="68" y="217"/>
                      </a:lnTo>
                      <a:lnTo>
                        <a:pt x="68" y="219"/>
                      </a:lnTo>
                      <a:lnTo>
                        <a:pt x="68" y="222"/>
                      </a:lnTo>
                      <a:lnTo>
                        <a:pt x="70" y="224"/>
                      </a:lnTo>
                      <a:lnTo>
                        <a:pt x="70" y="228"/>
                      </a:lnTo>
                      <a:lnTo>
                        <a:pt x="70" y="230"/>
                      </a:lnTo>
                      <a:lnTo>
                        <a:pt x="70" y="234"/>
                      </a:lnTo>
                      <a:lnTo>
                        <a:pt x="72" y="236"/>
                      </a:lnTo>
                      <a:lnTo>
                        <a:pt x="72" y="2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50" name="Freeform 43"/>
                <p:cNvSpPr>
                  <a:spLocks/>
                </p:cNvSpPr>
                <p:nvPr/>
              </p:nvSpPr>
              <p:spPr bwMode="auto">
                <a:xfrm>
                  <a:off x="1226" y="3385"/>
                  <a:ext cx="134" cy="124"/>
                </a:xfrm>
                <a:custGeom>
                  <a:avLst/>
                  <a:gdLst>
                    <a:gd name="T0" fmla="*/ 3 w 268"/>
                    <a:gd name="T1" fmla="*/ 1 h 247"/>
                    <a:gd name="T2" fmla="*/ 3 w 268"/>
                    <a:gd name="T3" fmla="*/ 1 h 247"/>
                    <a:gd name="T4" fmla="*/ 2 w 268"/>
                    <a:gd name="T5" fmla="*/ 1 h 247"/>
                    <a:gd name="T6" fmla="*/ 2 w 268"/>
                    <a:gd name="T7" fmla="*/ 1 h 247"/>
                    <a:gd name="T8" fmla="*/ 2 w 268"/>
                    <a:gd name="T9" fmla="*/ 1 h 247"/>
                    <a:gd name="T10" fmla="*/ 2 w 268"/>
                    <a:gd name="T11" fmla="*/ 1 h 247"/>
                    <a:gd name="T12" fmla="*/ 2 w 268"/>
                    <a:gd name="T13" fmla="*/ 1 h 247"/>
                    <a:gd name="T14" fmla="*/ 2 w 268"/>
                    <a:gd name="T15" fmla="*/ 1 h 247"/>
                    <a:gd name="T16" fmla="*/ 2 w 268"/>
                    <a:gd name="T17" fmla="*/ 1 h 247"/>
                    <a:gd name="T18" fmla="*/ 2 w 268"/>
                    <a:gd name="T19" fmla="*/ 1 h 247"/>
                    <a:gd name="T20" fmla="*/ 1 w 268"/>
                    <a:gd name="T21" fmla="*/ 1 h 247"/>
                    <a:gd name="T22" fmla="*/ 1 w 268"/>
                    <a:gd name="T23" fmla="*/ 1 h 247"/>
                    <a:gd name="T24" fmla="*/ 1 w 268"/>
                    <a:gd name="T25" fmla="*/ 1 h 247"/>
                    <a:gd name="T26" fmla="*/ 1 w 268"/>
                    <a:gd name="T27" fmla="*/ 1 h 247"/>
                    <a:gd name="T28" fmla="*/ 1 w 268"/>
                    <a:gd name="T29" fmla="*/ 2 h 247"/>
                    <a:gd name="T30" fmla="*/ 1 w 268"/>
                    <a:gd name="T31" fmla="*/ 2 h 247"/>
                    <a:gd name="T32" fmla="*/ 1 w 268"/>
                    <a:gd name="T33" fmla="*/ 2 h 247"/>
                    <a:gd name="T34" fmla="*/ 1 w 268"/>
                    <a:gd name="T35" fmla="*/ 2 h 247"/>
                    <a:gd name="T36" fmla="*/ 1 w 268"/>
                    <a:gd name="T37" fmla="*/ 2 h 247"/>
                    <a:gd name="T38" fmla="*/ 1 w 268"/>
                    <a:gd name="T39" fmla="*/ 2 h 247"/>
                    <a:gd name="T40" fmla="*/ 2 w 268"/>
                    <a:gd name="T41" fmla="*/ 2 h 247"/>
                    <a:gd name="T42" fmla="*/ 2 w 268"/>
                    <a:gd name="T43" fmla="*/ 2 h 247"/>
                    <a:gd name="T44" fmla="*/ 2 w 268"/>
                    <a:gd name="T45" fmla="*/ 2 h 247"/>
                    <a:gd name="T46" fmla="*/ 2 w 268"/>
                    <a:gd name="T47" fmla="*/ 2 h 247"/>
                    <a:gd name="T48" fmla="*/ 2 w 268"/>
                    <a:gd name="T49" fmla="*/ 2 h 247"/>
                    <a:gd name="T50" fmla="*/ 2 w 268"/>
                    <a:gd name="T51" fmla="*/ 2 h 247"/>
                    <a:gd name="T52" fmla="*/ 2 w 268"/>
                    <a:gd name="T53" fmla="*/ 2 h 247"/>
                    <a:gd name="T54" fmla="*/ 2 w 268"/>
                    <a:gd name="T55" fmla="*/ 2 h 247"/>
                    <a:gd name="T56" fmla="*/ 2 w 268"/>
                    <a:gd name="T57" fmla="*/ 2 h 247"/>
                    <a:gd name="T58" fmla="*/ 2 w 268"/>
                    <a:gd name="T59" fmla="*/ 2 h 247"/>
                    <a:gd name="T60" fmla="*/ 2 w 268"/>
                    <a:gd name="T61" fmla="*/ 2 h 247"/>
                    <a:gd name="T62" fmla="*/ 2 w 268"/>
                    <a:gd name="T63" fmla="*/ 2 h 247"/>
                    <a:gd name="T64" fmla="*/ 1 w 268"/>
                    <a:gd name="T65" fmla="*/ 2 h 247"/>
                    <a:gd name="T66" fmla="*/ 1 w 268"/>
                    <a:gd name="T67" fmla="*/ 2 h 247"/>
                    <a:gd name="T68" fmla="*/ 1 w 268"/>
                    <a:gd name="T69" fmla="*/ 2 h 247"/>
                    <a:gd name="T70" fmla="*/ 1 w 268"/>
                    <a:gd name="T71" fmla="*/ 2 h 247"/>
                    <a:gd name="T72" fmla="*/ 1 w 268"/>
                    <a:gd name="T73" fmla="*/ 2 h 247"/>
                    <a:gd name="T74" fmla="*/ 1 w 268"/>
                    <a:gd name="T75" fmla="*/ 2 h 247"/>
                    <a:gd name="T76" fmla="*/ 1 w 268"/>
                    <a:gd name="T77" fmla="*/ 2 h 247"/>
                    <a:gd name="T78" fmla="*/ 1 w 268"/>
                    <a:gd name="T79" fmla="*/ 2 h 247"/>
                    <a:gd name="T80" fmla="*/ 1 w 268"/>
                    <a:gd name="T81" fmla="*/ 2 h 247"/>
                    <a:gd name="T82" fmla="*/ 0 w 268"/>
                    <a:gd name="T83" fmla="*/ 2 h 247"/>
                    <a:gd name="T84" fmla="*/ 0 w 268"/>
                    <a:gd name="T85" fmla="*/ 1 h 247"/>
                    <a:gd name="T86" fmla="*/ 1 w 268"/>
                    <a:gd name="T87" fmla="*/ 1 h 247"/>
                    <a:gd name="T88" fmla="*/ 1 w 268"/>
                    <a:gd name="T89" fmla="*/ 1 h 247"/>
                    <a:gd name="T90" fmla="*/ 1 w 268"/>
                    <a:gd name="T91" fmla="*/ 1 h 247"/>
                    <a:gd name="T92" fmla="*/ 1 w 268"/>
                    <a:gd name="T93" fmla="*/ 1 h 247"/>
                    <a:gd name="T94" fmla="*/ 1 w 268"/>
                    <a:gd name="T95" fmla="*/ 1 h 247"/>
                    <a:gd name="T96" fmla="*/ 1 w 268"/>
                    <a:gd name="T97" fmla="*/ 1 h 247"/>
                    <a:gd name="T98" fmla="*/ 1 w 268"/>
                    <a:gd name="T99" fmla="*/ 1 h 247"/>
                    <a:gd name="T100" fmla="*/ 1 w 268"/>
                    <a:gd name="T101" fmla="*/ 1 h 247"/>
                    <a:gd name="T102" fmla="*/ 2 w 268"/>
                    <a:gd name="T103" fmla="*/ 1 h 247"/>
                    <a:gd name="T104" fmla="*/ 2 w 268"/>
                    <a:gd name="T105" fmla="*/ 1 h 247"/>
                    <a:gd name="T106" fmla="*/ 2 w 268"/>
                    <a:gd name="T107" fmla="*/ 1 h 247"/>
                    <a:gd name="T108" fmla="*/ 2 w 268"/>
                    <a:gd name="T109" fmla="*/ 1 h 247"/>
                    <a:gd name="T110" fmla="*/ 2 w 268"/>
                    <a:gd name="T111" fmla="*/ 1 h 247"/>
                    <a:gd name="T112" fmla="*/ 2 w 268"/>
                    <a:gd name="T113" fmla="*/ 1 h 247"/>
                    <a:gd name="T114" fmla="*/ 2 w 268"/>
                    <a:gd name="T115" fmla="*/ 1 h 247"/>
                    <a:gd name="T116" fmla="*/ 3 w 268"/>
                    <a:gd name="T117" fmla="*/ 0 h 24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68"/>
                    <a:gd name="T178" fmla="*/ 0 h 247"/>
                    <a:gd name="T179" fmla="*/ 268 w 268"/>
                    <a:gd name="T180" fmla="*/ 247 h 24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68" h="247">
                      <a:moveTo>
                        <a:pt x="264" y="0"/>
                      </a:moveTo>
                      <a:lnTo>
                        <a:pt x="266" y="0"/>
                      </a:lnTo>
                      <a:lnTo>
                        <a:pt x="268" y="2"/>
                      </a:lnTo>
                      <a:lnTo>
                        <a:pt x="268" y="4"/>
                      </a:lnTo>
                      <a:lnTo>
                        <a:pt x="268" y="8"/>
                      </a:lnTo>
                      <a:lnTo>
                        <a:pt x="268" y="10"/>
                      </a:lnTo>
                      <a:lnTo>
                        <a:pt x="268" y="13"/>
                      </a:lnTo>
                      <a:lnTo>
                        <a:pt x="266" y="17"/>
                      </a:lnTo>
                      <a:lnTo>
                        <a:pt x="264" y="21"/>
                      </a:lnTo>
                      <a:lnTo>
                        <a:pt x="261" y="25"/>
                      </a:lnTo>
                      <a:lnTo>
                        <a:pt x="257" y="31"/>
                      </a:lnTo>
                      <a:lnTo>
                        <a:pt x="255" y="31"/>
                      </a:lnTo>
                      <a:lnTo>
                        <a:pt x="253" y="34"/>
                      </a:lnTo>
                      <a:lnTo>
                        <a:pt x="249" y="36"/>
                      </a:lnTo>
                      <a:lnTo>
                        <a:pt x="247" y="38"/>
                      </a:lnTo>
                      <a:lnTo>
                        <a:pt x="244" y="40"/>
                      </a:lnTo>
                      <a:lnTo>
                        <a:pt x="240" y="42"/>
                      </a:lnTo>
                      <a:lnTo>
                        <a:pt x="236" y="44"/>
                      </a:lnTo>
                      <a:lnTo>
                        <a:pt x="232" y="46"/>
                      </a:lnTo>
                      <a:lnTo>
                        <a:pt x="228" y="48"/>
                      </a:lnTo>
                      <a:lnTo>
                        <a:pt x="223" y="50"/>
                      </a:lnTo>
                      <a:lnTo>
                        <a:pt x="217" y="50"/>
                      </a:lnTo>
                      <a:lnTo>
                        <a:pt x="213" y="52"/>
                      </a:lnTo>
                      <a:lnTo>
                        <a:pt x="209" y="52"/>
                      </a:lnTo>
                      <a:lnTo>
                        <a:pt x="207" y="53"/>
                      </a:lnTo>
                      <a:lnTo>
                        <a:pt x="204" y="53"/>
                      </a:lnTo>
                      <a:lnTo>
                        <a:pt x="202" y="55"/>
                      </a:lnTo>
                      <a:lnTo>
                        <a:pt x="198" y="55"/>
                      </a:lnTo>
                      <a:lnTo>
                        <a:pt x="196" y="55"/>
                      </a:lnTo>
                      <a:lnTo>
                        <a:pt x="192" y="57"/>
                      </a:lnTo>
                      <a:lnTo>
                        <a:pt x="190" y="57"/>
                      </a:lnTo>
                      <a:lnTo>
                        <a:pt x="187" y="59"/>
                      </a:lnTo>
                      <a:lnTo>
                        <a:pt x="183" y="59"/>
                      </a:lnTo>
                      <a:lnTo>
                        <a:pt x="181" y="59"/>
                      </a:lnTo>
                      <a:lnTo>
                        <a:pt x="177" y="61"/>
                      </a:lnTo>
                      <a:lnTo>
                        <a:pt x="173" y="63"/>
                      </a:lnTo>
                      <a:lnTo>
                        <a:pt x="171" y="63"/>
                      </a:lnTo>
                      <a:lnTo>
                        <a:pt x="167" y="65"/>
                      </a:lnTo>
                      <a:lnTo>
                        <a:pt x="166" y="65"/>
                      </a:lnTo>
                      <a:lnTo>
                        <a:pt x="162" y="67"/>
                      </a:lnTo>
                      <a:lnTo>
                        <a:pt x="158" y="67"/>
                      </a:lnTo>
                      <a:lnTo>
                        <a:pt x="156" y="69"/>
                      </a:lnTo>
                      <a:lnTo>
                        <a:pt x="152" y="71"/>
                      </a:lnTo>
                      <a:lnTo>
                        <a:pt x="148" y="71"/>
                      </a:lnTo>
                      <a:lnTo>
                        <a:pt x="147" y="72"/>
                      </a:lnTo>
                      <a:lnTo>
                        <a:pt x="143" y="72"/>
                      </a:lnTo>
                      <a:lnTo>
                        <a:pt x="141" y="74"/>
                      </a:lnTo>
                      <a:lnTo>
                        <a:pt x="137" y="76"/>
                      </a:lnTo>
                      <a:lnTo>
                        <a:pt x="135" y="78"/>
                      </a:lnTo>
                      <a:lnTo>
                        <a:pt x="131" y="78"/>
                      </a:lnTo>
                      <a:lnTo>
                        <a:pt x="129" y="80"/>
                      </a:lnTo>
                      <a:lnTo>
                        <a:pt x="126" y="82"/>
                      </a:lnTo>
                      <a:lnTo>
                        <a:pt x="124" y="82"/>
                      </a:lnTo>
                      <a:lnTo>
                        <a:pt x="120" y="84"/>
                      </a:lnTo>
                      <a:lnTo>
                        <a:pt x="118" y="86"/>
                      </a:lnTo>
                      <a:lnTo>
                        <a:pt x="114" y="86"/>
                      </a:lnTo>
                      <a:lnTo>
                        <a:pt x="112" y="88"/>
                      </a:lnTo>
                      <a:lnTo>
                        <a:pt x="110" y="90"/>
                      </a:lnTo>
                      <a:lnTo>
                        <a:pt x="107" y="91"/>
                      </a:lnTo>
                      <a:lnTo>
                        <a:pt x="101" y="93"/>
                      </a:lnTo>
                      <a:lnTo>
                        <a:pt x="97" y="97"/>
                      </a:lnTo>
                      <a:lnTo>
                        <a:pt x="91" y="99"/>
                      </a:lnTo>
                      <a:lnTo>
                        <a:pt x="88" y="103"/>
                      </a:lnTo>
                      <a:lnTo>
                        <a:pt x="84" y="105"/>
                      </a:lnTo>
                      <a:lnTo>
                        <a:pt x="80" y="109"/>
                      </a:lnTo>
                      <a:lnTo>
                        <a:pt x="76" y="111"/>
                      </a:lnTo>
                      <a:lnTo>
                        <a:pt x="74" y="114"/>
                      </a:lnTo>
                      <a:lnTo>
                        <a:pt x="71" y="118"/>
                      </a:lnTo>
                      <a:lnTo>
                        <a:pt x="69" y="122"/>
                      </a:lnTo>
                      <a:lnTo>
                        <a:pt x="65" y="124"/>
                      </a:lnTo>
                      <a:lnTo>
                        <a:pt x="65" y="128"/>
                      </a:lnTo>
                      <a:lnTo>
                        <a:pt x="63" y="131"/>
                      </a:lnTo>
                      <a:lnTo>
                        <a:pt x="63" y="133"/>
                      </a:lnTo>
                      <a:lnTo>
                        <a:pt x="61" y="137"/>
                      </a:lnTo>
                      <a:lnTo>
                        <a:pt x="61" y="141"/>
                      </a:lnTo>
                      <a:lnTo>
                        <a:pt x="61" y="145"/>
                      </a:lnTo>
                      <a:lnTo>
                        <a:pt x="61" y="147"/>
                      </a:lnTo>
                      <a:lnTo>
                        <a:pt x="61" y="150"/>
                      </a:lnTo>
                      <a:lnTo>
                        <a:pt x="63" y="154"/>
                      </a:lnTo>
                      <a:lnTo>
                        <a:pt x="63" y="156"/>
                      </a:lnTo>
                      <a:lnTo>
                        <a:pt x="65" y="160"/>
                      </a:lnTo>
                      <a:lnTo>
                        <a:pt x="65" y="162"/>
                      </a:lnTo>
                      <a:lnTo>
                        <a:pt x="67" y="166"/>
                      </a:lnTo>
                      <a:lnTo>
                        <a:pt x="69" y="168"/>
                      </a:lnTo>
                      <a:lnTo>
                        <a:pt x="71" y="171"/>
                      </a:lnTo>
                      <a:lnTo>
                        <a:pt x="72" y="173"/>
                      </a:lnTo>
                      <a:lnTo>
                        <a:pt x="74" y="177"/>
                      </a:lnTo>
                      <a:lnTo>
                        <a:pt x="76" y="179"/>
                      </a:lnTo>
                      <a:lnTo>
                        <a:pt x="80" y="181"/>
                      </a:lnTo>
                      <a:lnTo>
                        <a:pt x="82" y="185"/>
                      </a:lnTo>
                      <a:lnTo>
                        <a:pt x="86" y="187"/>
                      </a:lnTo>
                      <a:lnTo>
                        <a:pt x="88" y="188"/>
                      </a:lnTo>
                      <a:lnTo>
                        <a:pt x="91" y="190"/>
                      </a:lnTo>
                      <a:lnTo>
                        <a:pt x="93" y="192"/>
                      </a:lnTo>
                      <a:lnTo>
                        <a:pt x="97" y="194"/>
                      </a:lnTo>
                      <a:lnTo>
                        <a:pt x="101" y="196"/>
                      </a:lnTo>
                      <a:lnTo>
                        <a:pt x="105" y="200"/>
                      </a:lnTo>
                      <a:lnTo>
                        <a:pt x="107" y="200"/>
                      </a:lnTo>
                      <a:lnTo>
                        <a:pt x="110" y="202"/>
                      </a:lnTo>
                      <a:lnTo>
                        <a:pt x="114" y="204"/>
                      </a:lnTo>
                      <a:lnTo>
                        <a:pt x="118" y="206"/>
                      </a:lnTo>
                      <a:lnTo>
                        <a:pt x="122" y="208"/>
                      </a:lnTo>
                      <a:lnTo>
                        <a:pt x="126" y="209"/>
                      </a:lnTo>
                      <a:lnTo>
                        <a:pt x="129" y="211"/>
                      </a:lnTo>
                      <a:lnTo>
                        <a:pt x="133" y="213"/>
                      </a:lnTo>
                      <a:lnTo>
                        <a:pt x="137" y="215"/>
                      </a:lnTo>
                      <a:lnTo>
                        <a:pt x="141" y="215"/>
                      </a:lnTo>
                      <a:lnTo>
                        <a:pt x="145" y="217"/>
                      </a:lnTo>
                      <a:lnTo>
                        <a:pt x="148" y="219"/>
                      </a:lnTo>
                      <a:lnTo>
                        <a:pt x="152" y="219"/>
                      </a:lnTo>
                      <a:lnTo>
                        <a:pt x="156" y="221"/>
                      </a:lnTo>
                      <a:lnTo>
                        <a:pt x="160" y="223"/>
                      </a:lnTo>
                      <a:lnTo>
                        <a:pt x="164" y="225"/>
                      </a:lnTo>
                      <a:lnTo>
                        <a:pt x="167" y="225"/>
                      </a:lnTo>
                      <a:lnTo>
                        <a:pt x="171" y="227"/>
                      </a:lnTo>
                      <a:lnTo>
                        <a:pt x="175" y="227"/>
                      </a:lnTo>
                      <a:lnTo>
                        <a:pt x="179" y="228"/>
                      </a:lnTo>
                      <a:lnTo>
                        <a:pt x="181" y="228"/>
                      </a:lnTo>
                      <a:lnTo>
                        <a:pt x="185" y="230"/>
                      </a:lnTo>
                      <a:lnTo>
                        <a:pt x="188" y="230"/>
                      </a:lnTo>
                      <a:lnTo>
                        <a:pt x="190" y="232"/>
                      </a:lnTo>
                      <a:lnTo>
                        <a:pt x="194" y="232"/>
                      </a:lnTo>
                      <a:lnTo>
                        <a:pt x="196" y="234"/>
                      </a:lnTo>
                      <a:lnTo>
                        <a:pt x="198" y="234"/>
                      </a:lnTo>
                      <a:lnTo>
                        <a:pt x="202" y="234"/>
                      </a:lnTo>
                      <a:lnTo>
                        <a:pt x="206" y="236"/>
                      </a:lnTo>
                      <a:lnTo>
                        <a:pt x="209" y="238"/>
                      </a:lnTo>
                      <a:lnTo>
                        <a:pt x="213" y="238"/>
                      </a:lnTo>
                      <a:lnTo>
                        <a:pt x="215" y="240"/>
                      </a:lnTo>
                      <a:lnTo>
                        <a:pt x="217" y="240"/>
                      </a:lnTo>
                      <a:lnTo>
                        <a:pt x="219" y="242"/>
                      </a:lnTo>
                      <a:lnTo>
                        <a:pt x="217" y="242"/>
                      </a:lnTo>
                      <a:lnTo>
                        <a:pt x="215" y="244"/>
                      </a:lnTo>
                      <a:lnTo>
                        <a:pt x="213" y="244"/>
                      </a:lnTo>
                      <a:lnTo>
                        <a:pt x="211" y="246"/>
                      </a:lnTo>
                      <a:lnTo>
                        <a:pt x="209" y="246"/>
                      </a:lnTo>
                      <a:lnTo>
                        <a:pt x="207" y="246"/>
                      </a:lnTo>
                      <a:lnTo>
                        <a:pt x="204" y="246"/>
                      </a:lnTo>
                      <a:lnTo>
                        <a:pt x="200" y="247"/>
                      </a:lnTo>
                      <a:lnTo>
                        <a:pt x="196" y="247"/>
                      </a:lnTo>
                      <a:lnTo>
                        <a:pt x="192" y="247"/>
                      </a:lnTo>
                      <a:lnTo>
                        <a:pt x="188" y="247"/>
                      </a:lnTo>
                      <a:lnTo>
                        <a:pt x="185" y="247"/>
                      </a:lnTo>
                      <a:lnTo>
                        <a:pt x="179" y="247"/>
                      </a:lnTo>
                      <a:lnTo>
                        <a:pt x="175" y="247"/>
                      </a:lnTo>
                      <a:lnTo>
                        <a:pt x="171" y="247"/>
                      </a:lnTo>
                      <a:lnTo>
                        <a:pt x="169" y="247"/>
                      </a:lnTo>
                      <a:lnTo>
                        <a:pt x="167" y="246"/>
                      </a:lnTo>
                      <a:lnTo>
                        <a:pt x="164" y="246"/>
                      </a:lnTo>
                      <a:lnTo>
                        <a:pt x="162" y="246"/>
                      </a:lnTo>
                      <a:lnTo>
                        <a:pt x="158" y="246"/>
                      </a:lnTo>
                      <a:lnTo>
                        <a:pt x="156" y="246"/>
                      </a:lnTo>
                      <a:lnTo>
                        <a:pt x="152" y="246"/>
                      </a:lnTo>
                      <a:lnTo>
                        <a:pt x="150" y="244"/>
                      </a:lnTo>
                      <a:lnTo>
                        <a:pt x="147" y="244"/>
                      </a:lnTo>
                      <a:lnTo>
                        <a:pt x="145" y="244"/>
                      </a:lnTo>
                      <a:lnTo>
                        <a:pt x="141" y="244"/>
                      </a:lnTo>
                      <a:lnTo>
                        <a:pt x="137" y="242"/>
                      </a:lnTo>
                      <a:lnTo>
                        <a:pt x="135" y="242"/>
                      </a:lnTo>
                      <a:lnTo>
                        <a:pt x="131" y="242"/>
                      </a:lnTo>
                      <a:lnTo>
                        <a:pt x="129" y="242"/>
                      </a:lnTo>
                      <a:lnTo>
                        <a:pt x="126" y="240"/>
                      </a:lnTo>
                      <a:lnTo>
                        <a:pt x="122" y="240"/>
                      </a:lnTo>
                      <a:lnTo>
                        <a:pt x="118" y="238"/>
                      </a:lnTo>
                      <a:lnTo>
                        <a:pt x="114" y="238"/>
                      </a:lnTo>
                      <a:lnTo>
                        <a:pt x="112" y="238"/>
                      </a:lnTo>
                      <a:lnTo>
                        <a:pt x="109" y="236"/>
                      </a:lnTo>
                      <a:lnTo>
                        <a:pt x="105" y="236"/>
                      </a:lnTo>
                      <a:lnTo>
                        <a:pt x="103" y="234"/>
                      </a:lnTo>
                      <a:lnTo>
                        <a:pt x="99" y="234"/>
                      </a:lnTo>
                      <a:lnTo>
                        <a:pt x="95" y="232"/>
                      </a:lnTo>
                      <a:lnTo>
                        <a:pt x="91" y="230"/>
                      </a:lnTo>
                      <a:lnTo>
                        <a:pt x="90" y="230"/>
                      </a:lnTo>
                      <a:lnTo>
                        <a:pt x="86" y="228"/>
                      </a:lnTo>
                      <a:lnTo>
                        <a:pt x="82" y="228"/>
                      </a:lnTo>
                      <a:lnTo>
                        <a:pt x="78" y="227"/>
                      </a:lnTo>
                      <a:lnTo>
                        <a:pt x="76" y="225"/>
                      </a:lnTo>
                      <a:lnTo>
                        <a:pt x="72" y="223"/>
                      </a:lnTo>
                      <a:lnTo>
                        <a:pt x="69" y="223"/>
                      </a:lnTo>
                      <a:lnTo>
                        <a:pt x="65" y="221"/>
                      </a:lnTo>
                      <a:lnTo>
                        <a:pt x="63" y="219"/>
                      </a:lnTo>
                      <a:lnTo>
                        <a:pt x="59" y="217"/>
                      </a:lnTo>
                      <a:lnTo>
                        <a:pt x="55" y="215"/>
                      </a:lnTo>
                      <a:lnTo>
                        <a:pt x="53" y="213"/>
                      </a:lnTo>
                      <a:lnTo>
                        <a:pt x="50" y="211"/>
                      </a:lnTo>
                      <a:lnTo>
                        <a:pt x="48" y="209"/>
                      </a:lnTo>
                      <a:lnTo>
                        <a:pt x="44" y="208"/>
                      </a:lnTo>
                      <a:lnTo>
                        <a:pt x="42" y="206"/>
                      </a:lnTo>
                      <a:lnTo>
                        <a:pt x="38" y="204"/>
                      </a:lnTo>
                      <a:lnTo>
                        <a:pt x="33" y="198"/>
                      </a:lnTo>
                      <a:lnTo>
                        <a:pt x="29" y="194"/>
                      </a:lnTo>
                      <a:lnTo>
                        <a:pt x="27" y="190"/>
                      </a:lnTo>
                      <a:lnTo>
                        <a:pt x="25" y="188"/>
                      </a:lnTo>
                      <a:lnTo>
                        <a:pt x="21" y="187"/>
                      </a:lnTo>
                      <a:lnTo>
                        <a:pt x="19" y="183"/>
                      </a:lnTo>
                      <a:lnTo>
                        <a:pt x="17" y="181"/>
                      </a:lnTo>
                      <a:lnTo>
                        <a:pt x="15" y="179"/>
                      </a:lnTo>
                      <a:lnTo>
                        <a:pt x="14" y="175"/>
                      </a:lnTo>
                      <a:lnTo>
                        <a:pt x="14" y="173"/>
                      </a:lnTo>
                      <a:lnTo>
                        <a:pt x="12" y="169"/>
                      </a:lnTo>
                      <a:lnTo>
                        <a:pt x="10" y="168"/>
                      </a:lnTo>
                      <a:lnTo>
                        <a:pt x="8" y="164"/>
                      </a:lnTo>
                      <a:lnTo>
                        <a:pt x="8" y="162"/>
                      </a:lnTo>
                      <a:lnTo>
                        <a:pt x="6" y="158"/>
                      </a:lnTo>
                      <a:lnTo>
                        <a:pt x="4" y="156"/>
                      </a:lnTo>
                      <a:lnTo>
                        <a:pt x="4" y="152"/>
                      </a:lnTo>
                      <a:lnTo>
                        <a:pt x="4" y="150"/>
                      </a:lnTo>
                      <a:lnTo>
                        <a:pt x="2" y="147"/>
                      </a:lnTo>
                      <a:lnTo>
                        <a:pt x="2" y="145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5"/>
                      </a:lnTo>
                      <a:lnTo>
                        <a:pt x="0" y="133"/>
                      </a:lnTo>
                      <a:lnTo>
                        <a:pt x="0" y="130"/>
                      </a:lnTo>
                      <a:lnTo>
                        <a:pt x="0" y="128"/>
                      </a:lnTo>
                      <a:lnTo>
                        <a:pt x="0" y="124"/>
                      </a:lnTo>
                      <a:lnTo>
                        <a:pt x="0" y="122"/>
                      </a:lnTo>
                      <a:lnTo>
                        <a:pt x="0" y="118"/>
                      </a:lnTo>
                      <a:lnTo>
                        <a:pt x="2" y="114"/>
                      </a:lnTo>
                      <a:lnTo>
                        <a:pt x="2" y="112"/>
                      </a:lnTo>
                      <a:lnTo>
                        <a:pt x="4" y="109"/>
                      </a:lnTo>
                      <a:lnTo>
                        <a:pt x="6" y="107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10" y="97"/>
                      </a:lnTo>
                      <a:lnTo>
                        <a:pt x="12" y="95"/>
                      </a:lnTo>
                      <a:lnTo>
                        <a:pt x="14" y="91"/>
                      </a:lnTo>
                      <a:lnTo>
                        <a:pt x="15" y="90"/>
                      </a:lnTo>
                      <a:lnTo>
                        <a:pt x="17" y="86"/>
                      </a:lnTo>
                      <a:lnTo>
                        <a:pt x="19" y="84"/>
                      </a:lnTo>
                      <a:lnTo>
                        <a:pt x="21" y="82"/>
                      </a:lnTo>
                      <a:lnTo>
                        <a:pt x="25" y="78"/>
                      </a:lnTo>
                      <a:lnTo>
                        <a:pt x="27" y="76"/>
                      </a:lnTo>
                      <a:lnTo>
                        <a:pt x="31" y="72"/>
                      </a:lnTo>
                      <a:lnTo>
                        <a:pt x="33" y="71"/>
                      </a:lnTo>
                      <a:lnTo>
                        <a:pt x="36" y="69"/>
                      </a:lnTo>
                      <a:lnTo>
                        <a:pt x="40" y="65"/>
                      </a:lnTo>
                      <a:lnTo>
                        <a:pt x="44" y="63"/>
                      </a:lnTo>
                      <a:lnTo>
                        <a:pt x="48" y="61"/>
                      </a:lnTo>
                      <a:lnTo>
                        <a:pt x="52" y="59"/>
                      </a:lnTo>
                      <a:lnTo>
                        <a:pt x="55" y="57"/>
                      </a:lnTo>
                      <a:lnTo>
                        <a:pt x="57" y="55"/>
                      </a:lnTo>
                      <a:lnTo>
                        <a:pt x="63" y="53"/>
                      </a:lnTo>
                      <a:lnTo>
                        <a:pt x="65" y="52"/>
                      </a:lnTo>
                      <a:lnTo>
                        <a:pt x="69" y="50"/>
                      </a:lnTo>
                      <a:lnTo>
                        <a:pt x="72" y="48"/>
                      </a:lnTo>
                      <a:lnTo>
                        <a:pt x="78" y="46"/>
                      </a:lnTo>
                      <a:lnTo>
                        <a:pt x="80" y="44"/>
                      </a:lnTo>
                      <a:lnTo>
                        <a:pt x="84" y="42"/>
                      </a:lnTo>
                      <a:lnTo>
                        <a:pt x="88" y="40"/>
                      </a:lnTo>
                      <a:lnTo>
                        <a:pt x="93" y="38"/>
                      </a:lnTo>
                      <a:lnTo>
                        <a:pt x="97" y="36"/>
                      </a:lnTo>
                      <a:lnTo>
                        <a:pt x="101" y="36"/>
                      </a:lnTo>
                      <a:lnTo>
                        <a:pt x="105" y="34"/>
                      </a:lnTo>
                      <a:lnTo>
                        <a:pt x="110" y="33"/>
                      </a:lnTo>
                      <a:lnTo>
                        <a:pt x="114" y="31"/>
                      </a:lnTo>
                      <a:lnTo>
                        <a:pt x="118" y="29"/>
                      </a:lnTo>
                      <a:lnTo>
                        <a:pt x="122" y="29"/>
                      </a:lnTo>
                      <a:lnTo>
                        <a:pt x="126" y="27"/>
                      </a:lnTo>
                      <a:lnTo>
                        <a:pt x="129" y="25"/>
                      </a:lnTo>
                      <a:lnTo>
                        <a:pt x="133" y="25"/>
                      </a:lnTo>
                      <a:lnTo>
                        <a:pt x="139" y="23"/>
                      </a:lnTo>
                      <a:lnTo>
                        <a:pt x="143" y="21"/>
                      </a:lnTo>
                      <a:lnTo>
                        <a:pt x="147" y="19"/>
                      </a:lnTo>
                      <a:lnTo>
                        <a:pt x="150" y="19"/>
                      </a:lnTo>
                      <a:lnTo>
                        <a:pt x="154" y="17"/>
                      </a:lnTo>
                      <a:lnTo>
                        <a:pt x="158" y="17"/>
                      </a:lnTo>
                      <a:lnTo>
                        <a:pt x="162" y="15"/>
                      </a:lnTo>
                      <a:lnTo>
                        <a:pt x="167" y="15"/>
                      </a:lnTo>
                      <a:lnTo>
                        <a:pt x="171" y="13"/>
                      </a:lnTo>
                      <a:lnTo>
                        <a:pt x="175" y="13"/>
                      </a:lnTo>
                      <a:lnTo>
                        <a:pt x="179" y="12"/>
                      </a:lnTo>
                      <a:lnTo>
                        <a:pt x="183" y="12"/>
                      </a:lnTo>
                      <a:lnTo>
                        <a:pt x="187" y="10"/>
                      </a:lnTo>
                      <a:lnTo>
                        <a:pt x="190" y="10"/>
                      </a:lnTo>
                      <a:lnTo>
                        <a:pt x="194" y="8"/>
                      </a:lnTo>
                      <a:lnTo>
                        <a:pt x="198" y="8"/>
                      </a:lnTo>
                      <a:lnTo>
                        <a:pt x="202" y="8"/>
                      </a:lnTo>
                      <a:lnTo>
                        <a:pt x="206" y="6"/>
                      </a:lnTo>
                      <a:lnTo>
                        <a:pt x="207" y="6"/>
                      </a:lnTo>
                      <a:lnTo>
                        <a:pt x="211" y="6"/>
                      </a:lnTo>
                      <a:lnTo>
                        <a:pt x="215" y="4"/>
                      </a:lnTo>
                      <a:lnTo>
                        <a:pt x="219" y="4"/>
                      </a:lnTo>
                      <a:lnTo>
                        <a:pt x="221" y="4"/>
                      </a:lnTo>
                      <a:lnTo>
                        <a:pt x="225" y="4"/>
                      </a:lnTo>
                      <a:lnTo>
                        <a:pt x="228" y="2"/>
                      </a:lnTo>
                      <a:lnTo>
                        <a:pt x="230" y="2"/>
                      </a:lnTo>
                      <a:lnTo>
                        <a:pt x="234" y="2"/>
                      </a:lnTo>
                      <a:lnTo>
                        <a:pt x="236" y="2"/>
                      </a:lnTo>
                      <a:lnTo>
                        <a:pt x="240" y="2"/>
                      </a:lnTo>
                      <a:lnTo>
                        <a:pt x="242" y="2"/>
                      </a:lnTo>
                      <a:lnTo>
                        <a:pt x="247" y="0"/>
                      </a:lnTo>
                      <a:lnTo>
                        <a:pt x="251" y="0"/>
                      </a:lnTo>
                      <a:lnTo>
                        <a:pt x="255" y="0"/>
                      </a:lnTo>
                      <a:lnTo>
                        <a:pt x="259" y="0"/>
                      </a:lnTo>
                      <a:lnTo>
                        <a:pt x="263" y="0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B0C2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51" name="Freeform 44"/>
                <p:cNvSpPr>
                  <a:spLocks/>
                </p:cNvSpPr>
                <p:nvPr/>
              </p:nvSpPr>
              <p:spPr bwMode="auto">
                <a:xfrm>
                  <a:off x="1252" y="3155"/>
                  <a:ext cx="210" cy="342"/>
                </a:xfrm>
                <a:custGeom>
                  <a:avLst/>
                  <a:gdLst>
                    <a:gd name="T0" fmla="*/ 3 w 420"/>
                    <a:gd name="T1" fmla="*/ 0 h 685"/>
                    <a:gd name="T2" fmla="*/ 3 w 420"/>
                    <a:gd name="T3" fmla="*/ 0 h 685"/>
                    <a:gd name="T4" fmla="*/ 3 w 420"/>
                    <a:gd name="T5" fmla="*/ 0 h 685"/>
                    <a:gd name="T6" fmla="*/ 3 w 420"/>
                    <a:gd name="T7" fmla="*/ 0 h 685"/>
                    <a:gd name="T8" fmla="*/ 3 w 420"/>
                    <a:gd name="T9" fmla="*/ 0 h 685"/>
                    <a:gd name="T10" fmla="*/ 2 w 420"/>
                    <a:gd name="T11" fmla="*/ 0 h 685"/>
                    <a:gd name="T12" fmla="*/ 2 w 420"/>
                    <a:gd name="T13" fmla="*/ 1 h 685"/>
                    <a:gd name="T14" fmla="*/ 2 w 420"/>
                    <a:gd name="T15" fmla="*/ 1 h 685"/>
                    <a:gd name="T16" fmla="*/ 2 w 420"/>
                    <a:gd name="T17" fmla="*/ 1 h 685"/>
                    <a:gd name="T18" fmla="*/ 2 w 420"/>
                    <a:gd name="T19" fmla="*/ 2 h 685"/>
                    <a:gd name="T20" fmla="*/ 2 w 420"/>
                    <a:gd name="T21" fmla="*/ 2 h 685"/>
                    <a:gd name="T22" fmla="*/ 2 w 420"/>
                    <a:gd name="T23" fmla="*/ 2 h 685"/>
                    <a:gd name="T24" fmla="*/ 2 w 420"/>
                    <a:gd name="T25" fmla="*/ 3 h 685"/>
                    <a:gd name="T26" fmla="*/ 2 w 420"/>
                    <a:gd name="T27" fmla="*/ 3 h 685"/>
                    <a:gd name="T28" fmla="*/ 2 w 420"/>
                    <a:gd name="T29" fmla="*/ 3 h 685"/>
                    <a:gd name="T30" fmla="*/ 2 w 420"/>
                    <a:gd name="T31" fmla="*/ 3 h 685"/>
                    <a:gd name="T32" fmla="*/ 1 w 420"/>
                    <a:gd name="T33" fmla="*/ 4 h 685"/>
                    <a:gd name="T34" fmla="*/ 1 w 420"/>
                    <a:gd name="T35" fmla="*/ 4 h 685"/>
                    <a:gd name="T36" fmla="*/ 1 w 420"/>
                    <a:gd name="T37" fmla="*/ 4 h 685"/>
                    <a:gd name="T38" fmla="*/ 1 w 420"/>
                    <a:gd name="T39" fmla="*/ 4 h 685"/>
                    <a:gd name="T40" fmla="*/ 1 w 420"/>
                    <a:gd name="T41" fmla="*/ 4 h 685"/>
                    <a:gd name="T42" fmla="*/ 1 w 420"/>
                    <a:gd name="T43" fmla="*/ 4 h 685"/>
                    <a:gd name="T44" fmla="*/ 1 w 420"/>
                    <a:gd name="T45" fmla="*/ 4 h 685"/>
                    <a:gd name="T46" fmla="*/ 1 w 420"/>
                    <a:gd name="T47" fmla="*/ 5 h 685"/>
                    <a:gd name="T48" fmla="*/ 1 w 420"/>
                    <a:gd name="T49" fmla="*/ 5 h 685"/>
                    <a:gd name="T50" fmla="*/ 2 w 420"/>
                    <a:gd name="T51" fmla="*/ 5 h 685"/>
                    <a:gd name="T52" fmla="*/ 2 w 420"/>
                    <a:gd name="T53" fmla="*/ 5 h 685"/>
                    <a:gd name="T54" fmla="*/ 2 w 420"/>
                    <a:gd name="T55" fmla="*/ 5 h 685"/>
                    <a:gd name="T56" fmla="*/ 2 w 420"/>
                    <a:gd name="T57" fmla="*/ 5 h 685"/>
                    <a:gd name="T58" fmla="*/ 2 w 420"/>
                    <a:gd name="T59" fmla="*/ 5 h 685"/>
                    <a:gd name="T60" fmla="*/ 2 w 420"/>
                    <a:gd name="T61" fmla="*/ 5 h 685"/>
                    <a:gd name="T62" fmla="*/ 2 w 420"/>
                    <a:gd name="T63" fmla="*/ 5 h 685"/>
                    <a:gd name="T64" fmla="*/ 2 w 420"/>
                    <a:gd name="T65" fmla="*/ 5 h 685"/>
                    <a:gd name="T66" fmla="*/ 1 w 420"/>
                    <a:gd name="T67" fmla="*/ 4 h 685"/>
                    <a:gd name="T68" fmla="*/ 1 w 420"/>
                    <a:gd name="T69" fmla="*/ 4 h 685"/>
                    <a:gd name="T70" fmla="*/ 1 w 420"/>
                    <a:gd name="T71" fmla="*/ 4 h 685"/>
                    <a:gd name="T72" fmla="*/ 1 w 420"/>
                    <a:gd name="T73" fmla="*/ 4 h 685"/>
                    <a:gd name="T74" fmla="*/ 1 w 420"/>
                    <a:gd name="T75" fmla="*/ 4 h 685"/>
                    <a:gd name="T76" fmla="*/ 2 w 420"/>
                    <a:gd name="T77" fmla="*/ 4 h 685"/>
                    <a:gd name="T78" fmla="*/ 2 w 420"/>
                    <a:gd name="T79" fmla="*/ 4 h 685"/>
                    <a:gd name="T80" fmla="*/ 2 w 420"/>
                    <a:gd name="T81" fmla="*/ 4 h 685"/>
                    <a:gd name="T82" fmla="*/ 2 w 420"/>
                    <a:gd name="T83" fmla="*/ 3 h 685"/>
                    <a:gd name="T84" fmla="*/ 2 w 420"/>
                    <a:gd name="T85" fmla="*/ 3 h 685"/>
                    <a:gd name="T86" fmla="*/ 2 w 420"/>
                    <a:gd name="T87" fmla="*/ 3 h 685"/>
                    <a:gd name="T88" fmla="*/ 2 w 420"/>
                    <a:gd name="T89" fmla="*/ 3 h 685"/>
                    <a:gd name="T90" fmla="*/ 2 w 420"/>
                    <a:gd name="T91" fmla="*/ 2 h 685"/>
                    <a:gd name="T92" fmla="*/ 2 w 420"/>
                    <a:gd name="T93" fmla="*/ 2 h 685"/>
                    <a:gd name="T94" fmla="*/ 3 w 420"/>
                    <a:gd name="T95" fmla="*/ 1 h 685"/>
                    <a:gd name="T96" fmla="*/ 3 w 420"/>
                    <a:gd name="T97" fmla="*/ 1 h 685"/>
                    <a:gd name="T98" fmla="*/ 3 w 420"/>
                    <a:gd name="T99" fmla="*/ 1 h 685"/>
                    <a:gd name="T100" fmla="*/ 3 w 420"/>
                    <a:gd name="T101" fmla="*/ 0 h 685"/>
                    <a:gd name="T102" fmla="*/ 3 w 420"/>
                    <a:gd name="T103" fmla="*/ 0 h 685"/>
                    <a:gd name="T104" fmla="*/ 3 w 420"/>
                    <a:gd name="T105" fmla="*/ 0 h 685"/>
                    <a:gd name="T106" fmla="*/ 3 w 420"/>
                    <a:gd name="T107" fmla="*/ 0 h 685"/>
                    <a:gd name="T108" fmla="*/ 3 w 420"/>
                    <a:gd name="T109" fmla="*/ 0 h 685"/>
                    <a:gd name="T110" fmla="*/ 4 w 420"/>
                    <a:gd name="T111" fmla="*/ 0 h 685"/>
                    <a:gd name="T112" fmla="*/ 4 w 420"/>
                    <a:gd name="T113" fmla="*/ 0 h 685"/>
                    <a:gd name="T114" fmla="*/ 4 w 420"/>
                    <a:gd name="T115" fmla="*/ 0 h 68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20"/>
                    <a:gd name="T175" fmla="*/ 0 h 685"/>
                    <a:gd name="T176" fmla="*/ 420 w 420"/>
                    <a:gd name="T177" fmla="*/ 685 h 68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20" h="685">
                      <a:moveTo>
                        <a:pt x="404" y="0"/>
                      </a:moveTo>
                      <a:lnTo>
                        <a:pt x="401" y="0"/>
                      </a:lnTo>
                      <a:lnTo>
                        <a:pt x="397" y="0"/>
                      </a:lnTo>
                      <a:lnTo>
                        <a:pt x="393" y="2"/>
                      </a:lnTo>
                      <a:lnTo>
                        <a:pt x="389" y="4"/>
                      </a:lnTo>
                      <a:lnTo>
                        <a:pt x="385" y="4"/>
                      </a:lnTo>
                      <a:lnTo>
                        <a:pt x="380" y="8"/>
                      </a:lnTo>
                      <a:lnTo>
                        <a:pt x="374" y="9"/>
                      </a:lnTo>
                      <a:lnTo>
                        <a:pt x="370" y="13"/>
                      </a:lnTo>
                      <a:lnTo>
                        <a:pt x="366" y="15"/>
                      </a:lnTo>
                      <a:lnTo>
                        <a:pt x="363" y="15"/>
                      </a:lnTo>
                      <a:lnTo>
                        <a:pt x="361" y="17"/>
                      </a:lnTo>
                      <a:lnTo>
                        <a:pt x="357" y="19"/>
                      </a:lnTo>
                      <a:lnTo>
                        <a:pt x="355" y="21"/>
                      </a:lnTo>
                      <a:lnTo>
                        <a:pt x="351" y="23"/>
                      </a:lnTo>
                      <a:lnTo>
                        <a:pt x="347" y="25"/>
                      </a:lnTo>
                      <a:lnTo>
                        <a:pt x="345" y="27"/>
                      </a:lnTo>
                      <a:lnTo>
                        <a:pt x="342" y="28"/>
                      </a:lnTo>
                      <a:lnTo>
                        <a:pt x="338" y="32"/>
                      </a:lnTo>
                      <a:lnTo>
                        <a:pt x="334" y="34"/>
                      </a:lnTo>
                      <a:lnTo>
                        <a:pt x="332" y="36"/>
                      </a:lnTo>
                      <a:lnTo>
                        <a:pt x="328" y="38"/>
                      </a:lnTo>
                      <a:lnTo>
                        <a:pt x="325" y="40"/>
                      </a:lnTo>
                      <a:lnTo>
                        <a:pt x="323" y="44"/>
                      </a:lnTo>
                      <a:lnTo>
                        <a:pt x="319" y="46"/>
                      </a:lnTo>
                      <a:lnTo>
                        <a:pt x="315" y="47"/>
                      </a:lnTo>
                      <a:lnTo>
                        <a:pt x="313" y="49"/>
                      </a:lnTo>
                      <a:lnTo>
                        <a:pt x="309" y="53"/>
                      </a:lnTo>
                      <a:lnTo>
                        <a:pt x="306" y="55"/>
                      </a:lnTo>
                      <a:lnTo>
                        <a:pt x="304" y="59"/>
                      </a:lnTo>
                      <a:lnTo>
                        <a:pt x="300" y="61"/>
                      </a:lnTo>
                      <a:lnTo>
                        <a:pt x="296" y="63"/>
                      </a:lnTo>
                      <a:lnTo>
                        <a:pt x="294" y="66"/>
                      </a:lnTo>
                      <a:lnTo>
                        <a:pt x="290" y="68"/>
                      </a:lnTo>
                      <a:lnTo>
                        <a:pt x="287" y="70"/>
                      </a:lnTo>
                      <a:lnTo>
                        <a:pt x="283" y="74"/>
                      </a:lnTo>
                      <a:lnTo>
                        <a:pt x="281" y="76"/>
                      </a:lnTo>
                      <a:lnTo>
                        <a:pt x="277" y="80"/>
                      </a:lnTo>
                      <a:lnTo>
                        <a:pt x="273" y="82"/>
                      </a:lnTo>
                      <a:lnTo>
                        <a:pt x="271" y="85"/>
                      </a:lnTo>
                      <a:lnTo>
                        <a:pt x="269" y="87"/>
                      </a:lnTo>
                      <a:lnTo>
                        <a:pt x="266" y="89"/>
                      </a:lnTo>
                      <a:lnTo>
                        <a:pt x="264" y="93"/>
                      </a:lnTo>
                      <a:lnTo>
                        <a:pt x="260" y="95"/>
                      </a:lnTo>
                      <a:lnTo>
                        <a:pt x="258" y="99"/>
                      </a:lnTo>
                      <a:lnTo>
                        <a:pt x="256" y="101"/>
                      </a:lnTo>
                      <a:lnTo>
                        <a:pt x="254" y="105"/>
                      </a:lnTo>
                      <a:lnTo>
                        <a:pt x="250" y="108"/>
                      </a:lnTo>
                      <a:lnTo>
                        <a:pt x="250" y="110"/>
                      </a:lnTo>
                      <a:lnTo>
                        <a:pt x="247" y="114"/>
                      </a:lnTo>
                      <a:lnTo>
                        <a:pt x="247" y="116"/>
                      </a:lnTo>
                      <a:lnTo>
                        <a:pt x="245" y="120"/>
                      </a:lnTo>
                      <a:lnTo>
                        <a:pt x="243" y="122"/>
                      </a:lnTo>
                      <a:lnTo>
                        <a:pt x="241" y="125"/>
                      </a:lnTo>
                      <a:lnTo>
                        <a:pt x="241" y="129"/>
                      </a:lnTo>
                      <a:lnTo>
                        <a:pt x="241" y="131"/>
                      </a:lnTo>
                      <a:lnTo>
                        <a:pt x="241" y="135"/>
                      </a:lnTo>
                      <a:lnTo>
                        <a:pt x="239" y="137"/>
                      </a:lnTo>
                      <a:lnTo>
                        <a:pt x="239" y="141"/>
                      </a:lnTo>
                      <a:lnTo>
                        <a:pt x="239" y="144"/>
                      </a:lnTo>
                      <a:lnTo>
                        <a:pt x="237" y="148"/>
                      </a:lnTo>
                      <a:lnTo>
                        <a:pt x="237" y="154"/>
                      </a:lnTo>
                      <a:lnTo>
                        <a:pt x="237" y="158"/>
                      </a:lnTo>
                      <a:lnTo>
                        <a:pt x="235" y="163"/>
                      </a:lnTo>
                      <a:lnTo>
                        <a:pt x="235" y="167"/>
                      </a:lnTo>
                      <a:lnTo>
                        <a:pt x="235" y="173"/>
                      </a:lnTo>
                      <a:lnTo>
                        <a:pt x="233" y="179"/>
                      </a:lnTo>
                      <a:lnTo>
                        <a:pt x="233" y="184"/>
                      </a:lnTo>
                      <a:lnTo>
                        <a:pt x="233" y="190"/>
                      </a:lnTo>
                      <a:lnTo>
                        <a:pt x="231" y="196"/>
                      </a:lnTo>
                      <a:lnTo>
                        <a:pt x="231" y="202"/>
                      </a:lnTo>
                      <a:lnTo>
                        <a:pt x="231" y="207"/>
                      </a:lnTo>
                      <a:lnTo>
                        <a:pt x="231" y="215"/>
                      </a:lnTo>
                      <a:lnTo>
                        <a:pt x="230" y="221"/>
                      </a:lnTo>
                      <a:lnTo>
                        <a:pt x="230" y="228"/>
                      </a:lnTo>
                      <a:lnTo>
                        <a:pt x="228" y="234"/>
                      </a:lnTo>
                      <a:lnTo>
                        <a:pt x="228" y="241"/>
                      </a:lnTo>
                      <a:lnTo>
                        <a:pt x="228" y="247"/>
                      </a:lnTo>
                      <a:lnTo>
                        <a:pt x="226" y="255"/>
                      </a:lnTo>
                      <a:lnTo>
                        <a:pt x="226" y="262"/>
                      </a:lnTo>
                      <a:lnTo>
                        <a:pt x="226" y="270"/>
                      </a:lnTo>
                      <a:lnTo>
                        <a:pt x="224" y="276"/>
                      </a:lnTo>
                      <a:lnTo>
                        <a:pt x="222" y="283"/>
                      </a:lnTo>
                      <a:lnTo>
                        <a:pt x="222" y="291"/>
                      </a:lnTo>
                      <a:lnTo>
                        <a:pt x="222" y="297"/>
                      </a:lnTo>
                      <a:lnTo>
                        <a:pt x="220" y="304"/>
                      </a:lnTo>
                      <a:lnTo>
                        <a:pt x="220" y="312"/>
                      </a:lnTo>
                      <a:lnTo>
                        <a:pt x="218" y="319"/>
                      </a:lnTo>
                      <a:lnTo>
                        <a:pt x="218" y="327"/>
                      </a:lnTo>
                      <a:lnTo>
                        <a:pt x="216" y="335"/>
                      </a:lnTo>
                      <a:lnTo>
                        <a:pt x="216" y="340"/>
                      </a:lnTo>
                      <a:lnTo>
                        <a:pt x="214" y="348"/>
                      </a:lnTo>
                      <a:lnTo>
                        <a:pt x="212" y="356"/>
                      </a:lnTo>
                      <a:lnTo>
                        <a:pt x="211" y="363"/>
                      </a:lnTo>
                      <a:lnTo>
                        <a:pt x="211" y="369"/>
                      </a:lnTo>
                      <a:lnTo>
                        <a:pt x="209" y="376"/>
                      </a:lnTo>
                      <a:lnTo>
                        <a:pt x="207" y="384"/>
                      </a:lnTo>
                      <a:lnTo>
                        <a:pt x="205" y="390"/>
                      </a:lnTo>
                      <a:lnTo>
                        <a:pt x="205" y="397"/>
                      </a:lnTo>
                      <a:lnTo>
                        <a:pt x="203" y="403"/>
                      </a:lnTo>
                      <a:lnTo>
                        <a:pt x="201" y="411"/>
                      </a:lnTo>
                      <a:lnTo>
                        <a:pt x="199" y="416"/>
                      </a:lnTo>
                      <a:lnTo>
                        <a:pt x="197" y="422"/>
                      </a:lnTo>
                      <a:lnTo>
                        <a:pt x="195" y="428"/>
                      </a:lnTo>
                      <a:lnTo>
                        <a:pt x="195" y="434"/>
                      </a:lnTo>
                      <a:lnTo>
                        <a:pt x="192" y="439"/>
                      </a:lnTo>
                      <a:lnTo>
                        <a:pt x="190" y="445"/>
                      </a:lnTo>
                      <a:lnTo>
                        <a:pt x="188" y="451"/>
                      </a:lnTo>
                      <a:lnTo>
                        <a:pt x="186" y="456"/>
                      </a:lnTo>
                      <a:lnTo>
                        <a:pt x="184" y="460"/>
                      </a:lnTo>
                      <a:lnTo>
                        <a:pt x="182" y="466"/>
                      </a:lnTo>
                      <a:lnTo>
                        <a:pt x="180" y="470"/>
                      </a:lnTo>
                      <a:lnTo>
                        <a:pt x="178" y="473"/>
                      </a:lnTo>
                      <a:lnTo>
                        <a:pt x="174" y="477"/>
                      </a:lnTo>
                      <a:lnTo>
                        <a:pt x="173" y="481"/>
                      </a:lnTo>
                      <a:lnTo>
                        <a:pt x="171" y="485"/>
                      </a:lnTo>
                      <a:lnTo>
                        <a:pt x="167" y="489"/>
                      </a:lnTo>
                      <a:lnTo>
                        <a:pt x="165" y="491"/>
                      </a:lnTo>
                      <a:lnTo>
                        <a:pt x="161" y="494"/>
                      </a:lnTo>
                      <a:lnTo>
                        <a:pt x="159" y="496"/>
                      </a:lnTo>
                      <a:lnTo>
                        <a:pt x="157" y="498"/>
                      </a:lnTo>
                      <a:lnTo>
                        <a:pt x="154" y="500"/>
                      </a:lnTo>
                      <a:lnTo>
                        <a:pt x="150" y="502"/>
                      </a:lnTo>
                      <a:lnTo>
                        <a:pt x="146" y="504"/>
                      </a:lnTo>
                      <a:lnTo>
                        <a:pt x="144" y="506"/>
                      </a:lnTo>
                      <a:lnTo>
                        <a:pt x="140" y="506"/>
                      </a:lnTo>
                      <a:lnTo>
                        <a:pt x="136" y="508"/>
                      </a:lnTo>
                      <a:lnTo>
                        <a:pt x="135" y="510"/>
                      </a:lnTo>
                      <a:lnTo>
                        <a:pt x="131" y="512"/>
                      </a:lnTo>
                      <a:lnTo>
                        <a:pt x="127" y="512"/>
                      </a:lnTo>
                      <a:lnTo>
                        <a:pt x="123" y="513"/>
                      </a:lnTo>
                      <a:lnTo>
                        <a:pt x="119" y="515"/>
                      </a:lnTo>
                      <a:lnTo>
                        <a:pt x="117" y="517"/>
                      </a:lnTo>
                      <a:lnTo>
                        <a:pt x="114" y="517"/>
                      </a:lnTo>
                      <a:lnTo>
                        <a:pt x="110" y="519"/>
                      </a:lnTo>
                      <a:lnTo>
                        <a:pt x="106" y="521"/>
                      </a:lnTo>
                      <a:lnTo>
                        <a:pt x="104" y="523"/>
                      </a:lnTo>
                      <a:lnTo>
                        <a:pt x="100" y="523"/>
                      </a:lnTo>
                      <a:lnTo>
                        <a:pt x="96" y="525"/>
                      </a:lnTo>
                      <a:lnTo>
                        <a:pt x="93" y="525"/>
                      </a:lnTo>
                      <a:lnTo>
                        <a:pt x="89" y="527"/>
                      </a:lnTo>
                      <a:lnTo>
                        <a:pt x="85" y="529"/>
                      </a:lnTo>
                      <a:lnTo>
                        <a:pt x="83" y="529"/>
                      </a:lnTo>
                      <a:lnTo>
                        <a:pt x="79" y="531"/>
                      </a:lnTo>
                      <a:lnTo>
                        <a:pt x="76" y="532"/>
                      </a:lnTo>
                      <a:lnTo>
                        <a:pt x="72" y="532"/>
                      </a:lnTo>
                      <a:lnTo>
                        <a:pt x="68" y="534"/>
                      </a:lnTo>
                      <a:lnTo>
                        <a:pt x="64" y="534"/>
                      </a:lnTo>
                      <a:lnTo>
                        <a:pt x="62" y="536"/>
                      </a:lnTo>
                      <a:lnTo>
                        <a:pt x="58" y="538"/>
                      </a:lnTo>
                      <a:lnTo>
                        <a:pt x="57" y="540"/>
                      </a:lnTo>
                      <a:lnTo>
                        <a:pt x="53" y="540"/>
                      </a:lnTo>
                      <a:lnTo>
                        <a:pt x="51" y="542"/>
                      </a:lnTo>
                      <a:lnTo>
                        <a:pt x="47" y="542"/>
                      </a:lnTo>
                      <a:lnTo>
                        <a:pt x="43" y="544"/>
                      </a:lnTo>
                      <a:lnTo>
                        <a:pt x="41" y="546"/>
                      </a:lnTo>
                      <a:lnTo>
                        <a:pt x="38" y="548"/>
                      </a:lnTo>
                      <a:lnTo>
                        <a:pt x="36" y="548"/>
                      </a:lnTo>
                      <a:lnTo>
                        <a:pt x="32" y="550"/>
                      </a:lnTo>
                      <a:lnTo>
                        <a:pt x="30" y="551"/>
                      </a:lnTo>
                      <a:lnTo>
                        <a:pt x="28" y="551"/>
                      </a:lnTo>
                      <a:lnTo>
                        <a:pt x="22" y="555"/>
                      </a:lnTo>
                      <a:lnTo>
                        <a:pt x="19" y="557"/>
                      </a:lnTo>
                      <a:lnTo>
                        <a:pt x="15" y="561"/>
                      </a:lnTo>
                      <a:lnTo>
                        <a:pt x="11" y="565"/>
                      </a:lnTo>
                      <a:lnTo>
                        <a:pt x="7" y="567"/>
                      </a:lnTo>
                      <a:lnTo>
                        <a:pt x="5" y="571"/>
                      </a:lnTo>
                      <a:lnTo>
                        <a:pt x="3" y="574"/>
                      </a:lnTo>
                      <a:lnTo>
                        <a:pt x="1" y="578"/>
                      </a:lnTo>
                      <a:lnTo>
                        <a:pt x="0" y="584"/>
                      </a:lnTo>
                      <a:lnTo>
                        <a:pt x="0" y="588"/>
                      </a:lnTo>
                      <a:lnTo>
                        <a:pt x="0" y="590"/>
                      </a:lnTo>
                      <a:lnTo>
                        <a:pt x="0" y="593"/>
                      </a:lnTo>
                      <a:lnTo>
                        <a:pt x="1" y="595"/>
                      </a:lnTo>
                      <a:lnTo>
                        <a:pt x="1" y="599"/>
                      </a:lnTo>
                      <a:lnTo>
                        <a:pt x="1" y="601"/>
                      </a:lnTo>
                      <a:lnTo>
                        <a:pt x="3" y="605"/>
                      </a:lnTo>
                      <a:lnTo>
                        <a:pt x="5" y="609"/>
                      </a:lnTo>
                      <a:lnTo>
                        <a:pt x="7" y="612"/>
                      </a:lnTo>
                      <a:lnTo>
                        <a:pt x="9" y="614"/>
                      </a:lnTo>
                      <a:lnTo>
                        <a:pt x="11" y="618"/>
                      </a:lnTo>
                      <a:lnTo>
                        <a:pt x="15" y="620"/>
                      </a:lnTo>
                      <a:lnTo>
                        <a:pt x="17" y="624"/>
                      </a:lnTo>
                      <a:lnTo>
                        <a:pt x="20" y="626"/>
                      </a:lnTo>
                      <a:lnTo>
                        <a:pt x="22" y="629"/>
                      </a:lnTo>
                      <a:lnTo>
                        <a:pt x="26" y="631"/>
                      </a:lnTo>
                      <a:lnTo>
                        <a:pt x="30" y="635"/>
                      </a:lnTo>
                      <a:lnTo>
                        <a:pt x="34" y="637"/>
                      </a:lnTo>
                      <a:lnTo>
                        <a:pt x="39" y="639"/>
                      </a:lnTo>
                      <a:lnTo>
                        <a:pt x="43" y="643"/>
                      </a:lnTo>
                      <a:lnTo>
                        <a:pt x="49" y="645"/>
                      </a:lnTo>
                      <a:lnTo>
                        <a:pt x="53" y="647"/>
                      </a:lnTo>
                      <a:lnTo>
                        <a:pt x="58" y="650"/>
                      </a:lnTo>
                      <a:lnTo>
                        <a:pt x="62" y="652"/>
                      </a:lnTo>
                      <a:lnTo>
                        <a:pt x="68" y="654"/>
                      </a:lnTo>
                      <a:lnTo>
                        <a:pt x="74" y="656"/>
                      </a:lnTo>
                      <a:lnTo>
                        <a:pt x="77" y="658"/>
                      </a:lnTo>
                      <a:lnTo>
                        <a:pt x="83" y="660"/>
                      </a:lnTo>
                      <a:lnTo>
                        <a:pt x="89" y="662"/>
                      </a:lnTo>
                      <a:lnTo>
                        <a:pt x="95" y="664"/>
                      </a:lnTo>
                      <a:lnTo>
                        <a:pt x="100" y="664"/>
                      </a:lnTo>
                      <a:lnTo>
                        <a:pt x="106" y="666"/>
                      </a:lnTo>
                      <a:lnTo>
                        <a:pt x="112" y="668"/>
                      </a:lnTo>
                      <a:lnTo>
                        <a:pt x="117" y="669"/>
                      </a:lnTo>
                      <a:lnTo>
                        <a:pt x="123" y="671"/>
                      </a:lnTo>
                      <a:lnTo>
                        <a:pt x="129" y="671"/>
                      </a:lnTo>
                      <a:lnTo>
                        <a:pt x="136" y="673"/>
                      </a:lnTo>
                      <a:lnTo>
                        <a:pt x="140" y="673"/>
                      </a:lnTo>
                      <a:lnTo>
                        <a:pt x="146" y="675"/>
                      </a:lnTo>
                      <a:lnTo>
                        <a:pt x="152" y="675"/>
                      </a:lnTo>
                      <a:lnTo>
                        <a:pt x="157" y="677"/>
                      </a:lnTo>
                      <a:lnTo>
                        <a:pt x="163" y="679"/>
                      </a:lnTo>
                      <a:lnTo>
                        <a:pt x="169" y="679"/>
                      </a:lnTo>
                      <a:lnTo>
                        <a:pt x="174" y="679"/>
                      </a:lnTo>
                      <a:lnTo>
                        <a:pt x="180" y="681"/>
                      </a:lnTo>
                      <a:lnTo>
                        <a:pt x="186" y="681"/>
                      </a:lnTo>
                      <a:lnTo>
                        <a:pt x="190" y="681"/>
                      </a:lnTo>
                      <a:lnTo>
                        <a:pt x="195" y="683"/>
                      </a:lnTo>
                      <a:lnTo>
                        <a:pt x="201" y="683"/>
                      </a:lnTo>
                      <a:lnTo>
                        <a:pt x="205" y="683"/>
                      </a:lnTo>
                      <a:lnTo>
                        <a:pt x="211" y="685"/>
                      </a:lnTo>
                      <a:lnTo>
                        <a:pt x="214" y="685"/>
                      </a:lnTo>
                      <a:lnTo>
                        <a:pt x="220" y="685"/>
                      </a:lnTo>
                      <a:lnTo>
                        <a:pt x="224" y="685"/>
                      </a:lnTo>
                      <a:lnTo>
                        <a:pt x="228" y="685"/>
                      </a:lnTo>
                      <a:lnTo>
                        <a:pt x="231" y="685"/>
                      </a:lnTo>
                      <a:lnTo>
                        <a:pt x="235" y="685"/>
                      </a:lnTo>
                      <a:lnTo>
                        <a:pt x="237" y="685"/>
                      </a:lnTo>
                      <a:lnTo>
                        <a:pt x="241" y="685"/>
                      </a:lnTo>
                      <a:lnTo>
                        <a:pt x="245" y="685"/>
                      </a:lnTo>
                      <a:lnTo>
                        <a:pt x="247" y="685"/>
                      </a:lnTo>
                      <a:lnTo>
                        <a:pt x="250" y="685"/>
                      </a:lnTo>
                      <a:lnTo>
                        <a:pt x="254" y="685"/>
                      </a:lnTo>
                      <a:lnTo>
                        <a:pt x="256" y="685"/>
                      </a:lnTo>
                      <a:lnTo>
                        <a:pt x="258" y="685"/>
                      </a:lnTo>
                      <a:lnTo>
                        <a:pt x="256" y="681"/>
                      </a:lnTo>
                      <a:lnTo>
                        <a:pt x="254" y="679"/>
                      </a:lnTo>
                      <a:lnTo>
                        <a:pt x="252" y="679"/>
                      </a:lnTo>
                      <a:lnTo>
                        <a:pt x="250" y="679"/>
                      </a:lnTo>
                      <a:lnTo>
                        <a:pt x="247" y="677"/>
                      </a:lnTo>
                      <a:lnTo>
                        <a:pt x="245" y="675"/>
                      </a:lnTo>
                      <a:lnTo>
                        <a:pt x="241" y="675"/>
                      </a:lnTo>
                      <a:lnTo>
                        <a:pt x="237" y="673"/>
                      </a:lnTo>
                      <a:lnTo>
                        <a:pt x="233" y="671"/>
                      </a:lnTo>
                      <a:lnTo>
                        <a:pt x="231" y="671"/>
                      </a:lnTo>
                      <a:lnTo>
                        <a:pt x="226" y="669"/>
                      </a:lnTo>
                      <a:lnTo>
                        <a:pt x="222" y="669"/>
                      </a:lnTo>
                      <a:lnTo>
                        <a:pt x="218" y="668"/>
                      </a:lnTo>
                      <a:lnTo>
                        <a:pt x="212" y="668"/>
                      </a:lnTo>
                      <a:lnTo>
                        <a:pt x="209" y="666"/>
                      </a:lnTo>
                      <a:lnTo>
                        <a:pt x="203" y="664"/>
                      </a:lnTo>
                      <a:lnTo>
                        <a:pt x="197" y="662"/>
                      </a:lnTo>
                      <a:lnTo>
                        <a:pt x="193" y="660"/>
                      </a:lnTo>
                      <a:lnTo>
                        <a:pt x="190" y="660"/>
                      </a:lnTo>
                      <a:lnTo>
                        <a:pt x="188" y="658"/>
                      </a:lnTo>
                      <a:lnTo>
                        <a:pt x="186" y="658"/>
                      </a:lnTo>
                      <a:lnTo>
                        <a:pt x="182" y="658"/>
                      </a:lnTo>
                      <a:lnTo>
                        <a:pt x="176" y="656"/>
                      </a:lnTo>
                      <a:lnTo>
                        <a:pt x="173" y="654"/>
                      </a:lnTo>
                      <a:lnTo>
                        <a:pt x="171" y="652"/>
                      </a:lnTo>
                      <a:lnTo>
                        <a:pt x="167" y="652"/>
                      </a:lnTo>
                      <a:lnTo>
                        <a:pt x="165" y="650"/>
                      </a:lnTo>
                      <a:lnTo>
                        <a:pt x="161" y="650"/>
                      </a:lnTo>
                      <a:lnTo>
                        <a:pt x="157" y="648"/>
                      </a:lnTo>
                      <a:lnTo>
                        <a:pt x="152" y="647"/>
                      </a:lnTo>
                      <a:lnTo>
                        <a:pt x="146" y="645"/>
                      </a:lnTo>
                      <a:lnTo>
                        <a:pt x="142" y="643"/>
                      </a:lnTo>
                      <a:lnTo>
                        <a:pt x="136" y="641"/>
                      </a:lnTo>
                      <a:lnTo>
                        <a:pt x="133" y="639"/>
                      </a:lnTo>
                      <a:lnTo>
                        <a:pt x="129" y="637"/>
                      </a:lnTo>
                      <a:lnTo>
                        <a:pt x="123" y="635"/>
                      </a:lnTo>
                      <a:lnTo>
                        <a:pt x="119" y="633"/>
                      </a:lnTo>
                      <a:lnTo>
                        <a:pt x="115" y="631"/>
                      </a:lnTo>
                      <a:lnTo>
                        <a:pt x="110" y="628"/>
                      </a:lnTo>
                      <a:lnTo>
                        <a:pt x="106" y="626"/>
                      </a:lnTo>
                      <a:lnTo>
                        <a:pt x="102" y="624"/>
                      </a:lnTo>
                      <a:lnTo>
                        <a:pt x="100" y="622"/>
                      </a:lnTo>
                      <a:lnTo>
                        <a:pt x="96" y="620"/>
                      </a:lnTo>
                      <a:lnTo>
                        <a:pt x="93" y="618"/>
                      </a:lnTo>
                      <a:lnTo>
                        <a:pt x="91" y="614"/>
                      </a:lnTo>
                      <a:lnTo>
                        <a:pt x="87" y="612"/>
                      </a:lnTo>
                      <a:lnTo>
                        <a:pt x="83" y="609"/>
                      </a:lnTo>
                      <a:lnTo>
                        <a:pt x="79" y="605"/>
                      </a:lnTo>
                      <a:lnTo>
                        <a:pt x="76" y="599"/>
                      </a:lnTo>
                      <a:lnTo>
                        <a:pt x="72" y="595"/>
                      </a:lnTo>
                      <a:lnTo>
                        <a:pt x="70" y="590"/>
                      </a:lnTo>
                      <a:lnTo>
                        <a:pt x="70" y="586"/>
                      </a:lnTo>
                      <a:lnTo>
                        <a:pt x="70" y="582"/>
                      </a:lnTo>
                      <a:lnTo>
                        <a:pt x="72" y="578"/>
                      </a:lnTo>
                      <a:lnTo>
                        <a:pt x="74" y="574"/>
                      </a:lnTo>
                      <a:lnTo>
                        <a:pt x="77" y="571"/>
                      </a:lnTo>
                      <a:lnTo>
                        <a:pt x="79" y="569"/>
                      </a:lnTo>
                      <a:lnTo>
                        <a:pt x="81" y="567"/>
                      </a:lnTo>
                      <a:lnTo>
                        <a:pt x="85" y="567"/>
                      </a:lnTo>
                      <a:lnTo>
                        <a:pt x="89" y="565"/>
                      </a:lnTo>
                      <a:lnTo>
                        <a:pt x="93" y="563"/>
                      </a:lnTo>
                      <a:lnTo>
                        <a:pt x="96" y="563"/>
                      </a:lnTo>
                      <a:lnTo>
                        <a:pt x="100" y="561"/>
                      </a:lnTo>
                      <a:lnTo>
                        <a:pt x="106" y="559"/>
                      </a:lnTo>
                      <a:lnTo>
                        <a:pt x="110" y="559"/>
                      </a:lnTo>
                      <a:lnTo>
                        <a:pt x="115" y="557"/>
                      </a:lnTo>
                      <a:lnTo>
                        <a:pt x="117" y="555"/>
                      </a:lnTo>
                      <a:lnTo>
                        <a:pt x="121" y="555"/>
                      </a:lnTo>
                      <a:lnTo>
                        <a:pt x="123" y="555"/>
                      </a:lnTo>
                      <a:lnTo>
                        <a:pt x="127" y="553"/>
                      </a:lnTo>
                      <a:lnTo>
                        <a:pt x="129" y="553"/>
                      </a:lnTo>
                      <a:lnTo>
                        <a:pt x="133" y="551"/>
                      </a:lnTo>
                      <a:lnTo>
                        <a:pt x="135" y="551"/>
                      </a:lnTo>
                      <a:lnTo>
                        <a:pt x="138" y="551"/>
                      </a:lnTo>
                      <a:lnTo>
                        <a:pt x="140" y="550"/>
                      </a:lnTo>
                      <a:lnTo>
                        <a:pt x="144" y="550"/>
                      </a:lnTo>
                      <a:lnTo>
                        <a:pt x="146" y="548"/>
                      </a:lnTo>
                      <a:lnTo>
                        <a:pt x="150" y="548"/>
                      </a:lnTo>
                      <a:lnTo>
                        <a:pt x="152" y="546"/>
                      </a:lnTo>
                      <a:lnTo>
                        <a:pt x="155" y="544"/>
                      </a:lnTo>
                      <a:lnTo>
                        <a:pt x="157" y="544"/>
                      </a:lnTo>
                      <a:lnTo>
                        <a:pt x="161" y="542"/>
                      </a:lnTo>
                      <a:lnTo>
                        <a:pt x="163" y="542"/>
                      </a:lnTo>
                      <a:lnTo>
                        <a:pt x="165" y="540"/>
                      </a:lnTo>
                      <a:lnTo>
                        <a:pt x="169" y="538"/>
                      </a:lnTo>
                      <a:lnTo>
                        <a:pt x="173" y="536"/>
                      </a:lnTo>
                      <a:lnTo>
                        <a:pt x="174" y="534"/>
                      </a:lnTo>
                      <a:lnTo>
                        <a:pt x="176" y="532"/>
                      </a:lnTo>
                      <a:lnTo>
                        <a:pt x="180" y="531"/>
                      </a:lnTo>
                      <a:lnTo>
                        <a:pt x="182" y="531"/>
                      </a:lnTo>
                      <a:lnTo>
                        <a:pt x="184" y="529"/>
                      </a:lnTo>
                      <a:lnTo>
                        <a:pt x="188" y="527"/>
                      </a:lnTo>
                      <a:lnTo>
                        <a:pt x="190" y="525"/>
                      </a:lnTo>
                      <a:lnTo>
                        <a:pt x="193" y="523"/>
                      </a:lnTo>
                      <a:lnTo>
                        <a:pt x="197" y="517"/>
                      </a:lnTo>
                      <a:lnTo>
                        <a:pt x="201" y="513"/>
                      </a:lnTo>
                      <a:lnTo>
                        <a:pt x="203" y="510"/>
                      </a:lnTo>
                      <a:lnTo>
                        <a:pt x="205" y="508"/>
                      </a:lnTo>
                      <a:lnTo>
                        <a:pt x="207" y="506"/>
                      </a:lnTo>
                      <a:lnTo>
                        <a:pt x="209" y="502"/>
                      </a:lnTo>
                      <a:lnTo>
                        <a:pt x="211" y="500"/>
                      </a:lnTo>
                      <a:lnTo>
                        <a:pt x="212" y="496"/>
                      </a:lnTo>
                      <a:lnTo>
                        <a:pt x="212" y="494"/>
                      </a:lnTo>
                      <a:lnTo>
                        <a:pt x="216" y="491"/>
                      </a:lnTo>
                      <a:lnTo>
                        <a:pt x="216" y="487"/>
                      </a:lnTo>
                      <a:lnTo>
                        <a:pt x="218" y="485"/>
                      </a:lnTo>
                      <a:lnTo>
                        <a:pt x="218" y="481"/>
                      </a:lnTo>
                      <a:lnTo>
                        <a:pt x="220" y="477"/>
                      </a:lnTo>
                      <a:lnTo>
                        <a:pt x="220" y="473"/>
                      </a:lnTo>
                      <a:lnTo>
                        <a:pt x="222" y="468"/>
                      </a:lnTo>
                      <a:lnTo>
                        <a:pt x="222" y="464"/>
                      </a:lnTo>
                      <a:lnTo>
                        <a:pt x="222" y="460"/>
                      </a:lnTo>
                      <a:lnTo>
                        <a:pt x="224" y="454"/>
                      </a:lnTo>
                      <a:lnTo>
                        <a:pt x="226" y="451"/>
                      </a:lnTo>
                      <a:lnTo>
                        <a:pt x="226" y="445"/>
                      </a:lnTo>
                      <a:lnTo>
                        <a:pt x="228" y="439"/>
                      </a:lnTo>
                      <a:lnTo>
                        <a:pt x="228" y="434"/>
                      </a:lnTo>
                      <a:lnTo>
                        <a:pt x="230" y="428"/>
                      </a:lnTo>
                      <a:lnTo>
                        <a:pt x="230" y="422"/>
                      </a:lnTo>
                      <a:lnTo>
                        <a:pt x="231" y="416"/>
                      </a:lnTo>
                      <a:lnTo>
                        <a:pt x="231" y="411"/>
                      </a:lnTo>
                      <a:lnTo>
                        <a:pt x="233" y="405"/>
                      </a:lnTo>
                      <a:lnTo>
                        <a:pt x="233" y="397"/>
                      </a:lnTo>
                      <a:lnTo>
                        <a:pt x="235" y="392"/>
                      </a:lnTo>
                      <a:lnTo>
                        <a:pt x="235" y="384"/>
                      </a:lnTo>
                      <a:lnTo>
                        <a:pt x="237" y="378"/>
                      </a:lnTo>
                      <a:lnTo>
                        <a:pt x="237" y="371"/>
                      </a:lnTo>
                      <a:lnTo>
                        <a:pt x="239" y="365"/>
                      </a:lnTo>
                      <a:lnTo>
                        <a:pt x="239" y="357"/>
                      </a:lnTo>
                      <a:lnTo>
                        <a:pt x="241" y="350"/>
                      </a:lnTo>
                      <a:lnTo>
                        <a:pt x="241" y="344"/>
                      </a:lnTo>
                      <a:lnTo>
                        <a:pt x="243" y="337"/>
                      </a:lnTo>
                      <a:lnTo>
                        <a:pt x="245" y="329"/>
                      </a:lnTo>
                      <a:lnTo>
                        <a:pt x="245" y="323"/>
                      </a:lnTo>
                      <a:lnTo>
                        <a:pt x="247" y="316"/>
                      </a:lnTo>
                      <a:lnTo>
                        <a:pt x="247" y="308"/>
                      </a:lnTo>
                      <a:lnTo>
                        <a:pt x="249" y="302"/>
                      </a:lnTo>
                      <a:lnTo>
                        <a:pt x="249" y="295"/>
                      </a:lnTo>
                      <a:lnTo>
                        <a:pt x="250" y="287"/>
                      </a:lnTo>
                      <a:lnTo>
                        <a:pt x="252" y="281"/>
                      </a:lnTo>
                      <a:lnTo>
                        <a:pt x="252" y="274"/>
                      </a:lnTo>
                      <a:lnTo>
                        <a:pt x="252" y="266"/>
                      </a:lnTo>
                      <a:lnTo>
                        <a:pt x="254" y="260"/>
                      </a:lnTo>
                      <a:lnTo>
                        <a:pt x="254" y="253"/>
                      </a:lnTo>
                      <a:lnTo>
                        <a:pt x="256" y="245"/>
                      </a:lnTo>
                      <a:lnTo>
                        <a:pt x="256" y="240"/>
                      </a:lnTo>
                      <a:lnTo>
                        <a:pt x="258" y="232"/>
                      </a:lnTo>
                      <a:lnTo>
                        <a:pt x="258" y="226"/>
                      </a:lnTo>
                      <a:lnTo>
                        <a:pt x="260" y="221"/>
                      </a:lnTo>
                      <a:lnTo>
                        <a:pt x="260" y="213"/>
                      </a:lnTo>
                      <a:lnTo>
                        <a:pt x="262" y="207"/>
                      </a:lnTo>
                      <a:lnTo>
                        <a:pt x="262" y="202"/>
                      </a:lnTo>
                      <a:lnTo>
                        <a:pt x="262" y="196"/>
                      </a:lnTo>
                      <a:lnTo>
                        <a:pt x="264" y="190"/>
                      </a:lnTo>
                      <a:lnTo>
                        <a:pt x="264" y="184"/>
                      </a:lnTo>
                      <a:lnTo>
                        <a:pt x="266" y="181"/>
                      </a:lnTo>
                      <a:lnTo>
                        <a:pt x="266" y="175"/>
                      </a:lnTo>
                      <a:lnTo>
                        <a:pt x="268" y="169"/>
                      </a:lnTo>
                      <a:lnTo>
                        <a:pt x="268" y="165"/>
                      </a:lnTo>
                      <a:lnTo>
                        <a:pt x="268" y="160"/>
                      </a:lnTo>
                      <a:lnTo>
                        <a:pt x="269" y="156"/>
                      </a:lnTo>
                      <a:lnTo>
                        <a:pt x="269" y="152"/>
                      </a:lnTo>
                      <a:lnTo>
                        <a:pt x="269" y="148"/>
                      </a:lnTo>
                      <a:lnTo>
                        <a:pt x="271" y="144"/>
                      </a:lnTo>
                      <a:lnTo>
                        <a:pt x="271" y="141"/>
                      </a:lnTo>
                      <a:lnTo>
                        <a:pt x="273" y="139"/>
                      </a:lnTo>
                      <a:lnTo>
                        <a:pt x="273" y="135"/>
                      </a:lnTo>
                      <a:lnTo>
                        <a:pt x="273" y="133"/>
                      </a:lnTo>
                      <a:lnTo>
                        <a:pt x="275" y="129"/>
                      </a:lnTo>
                      <a:lnTo>
                        <a:pt x="275" y="127"/>
                      </a:lnTo>
                      <a:lnTo>
                        <a:pt x="277" y="124"/>
                      </a:lnTo>
                      <a:lnTo>
                        <a:pt x="279" y="122"/>
                      </a:lnTo>
                      <a:lnTo>
                        <a:pt x="281" y="118"/>
                      </a:lnTo>
                      <a:lnTo>
                        <a:pt x="285" y="114"/>
                      </a:lnTo>
                      <a:lnTo>
                        <a:pt x="288" y="110"/>
                      </a:lnTo>
                      <a:lnTo>
                        <a:pt x="292" y="106"/>
                      </a:lnTo>
                      <a:lnTo>
                        <a:pt x="294" y="105"/>
                      </a:lnTo>
                      <a:lnTo>
                        <a:pt x="296" y="103"/>
                      </a:lnTo>
                      <a:lnTo>
                        <a:pt x="300" y="101"/>
                      </a:lnTo>
                      <a:lnTo>
                        <a:pt x="302" y="99"/>
                      </a:lnTo>
                      <a:lnTo>
                        <a:pt x="306" y="97"/>
                      </a:lnTo>
                      <a:lnTo>
                        <a:pt x="307" y="93"/>
                      </a:lnTo>
                      <a:lnTo>
                        <a:pt x="309" y="91"/>
                      </a:lnTo>
                      <a:lnTo>
                        <a:pt x="313" y="89"/>
                      </a:lnTo>
                      <a:lnTo>
                        <a:pt x="315" y="87"/>
                      </a:lnTo>
                      <a:lnTo>
                        <a:pt x="319" y="85"/>
                      </a:lnTo>
                      <a:lnTo>
                        <a:pt x="323" y="82"/>
                      </a:lnTo>
                      <a:lnTo>
                        <a:pt x="325" y="80"/>
                      </a:lnTo>
                      <a:lnTo>
                        <a:pt x="328" y="78"/>
                      </a:lnTo>
                      <a:lnTo>
                        <a:pt x="330" y="76"/>
                      </a:lnTo>
                      <a:lnTo>
                        <a:pt x="334" y="72"/>
                      </a:lnTo>
                      <a:lnTo>
                        <a:pt x="338" y="70"/>
                      </a:lnTo>
                      <a:lnTo>
                        <a:pt x="342" y="68"/>
                      </a:lnTo>
                      <a:lnTo>
                        <a:pt x="345" y="66"/>
                      </a:lnTo>
                      <a:lnTo>
                        <a:pt x="347" y="65"/>
                      </a:lnTo>
                      <a:lnTo>
                        <a:pt x="351" y="61"/>
                      </a:lnTo>
                      <a:lnTo>
                        <a:pt x="355" y="59"/>
                      </a:lnTo>
                      <a:lnTo>
                        <a:pt x="357" y="57"/>
                      </a:lnTo>
                      <a:lnTo>
                        <a:pt x="361" y="55"/>
                      </a:lnTo>
                      <a:lnTo>
                        <a:pt x="363" y="51"/>
                      </a:lnTo>
                      <a:lnTo>
                        <a:pt x="366" y="49"/>
                      </a:lnTo>
                      <a:lnTo>
                        <a:pt x="370" y="47"/>
                      </a:lnTo>
                      <a:lnTo>
                        <a:pt x="372" y="46"/>
                      </a:lnTo>
                      <a:lnTo>
                        <a:pt x="376" y="44"/>
                      </a:lnTo>
                      <a:lnTo>
                        <a:pt x="378" y="42"/>
                      </a:lnTo>
                      <a:lnTo>
                        <a:pt x="382" y="40"/>
                      </a:lnTo>
                      <a:lnTo>
                        <a:pt x="383" y="38"/>
                      </a:lnTo>
                      <a:lnTo>
                        <a:pt x="387" y="36"/>
                      </a:lnTo>
                      <a:lnTo>
                        <a:pt x="389" y="34"/>
                      </a:lnTo>
                      <a:lnTo>
                        <a:pt x="391" y="32"/>
                      </a:lnTo>
                      <a:lnTo>
                        <a:pt x="395" y="30"/>
                      </a:lnTo>
                      <a:lnTo>
                        <a:pt x="397" y="28"/>
                      </a:lnTo>
                      <a:lnTo>
                        <a:pt x="401" y="27"/>
                      </a:lnTo>
                      <a:lnTo>
                        <a:pt x="406" y="23"/>
                      </a:lnTo>
                      <a:lnTo>
                        <a:pt x="408" y="21"/>
                      </a:lnTo>
                      <a:lnTo>
                        <a:pt x="412" y="19"/>
                      </a:lnTo>
                      <a:lnTo>
                        <a:pt x="414" y="17"/>
                      </a:lnTo>
                      <a:lnTo>
                        <a:pt x="416" y="15"/>
                      </a:lnTo>
                      <a:lnTo>
                        <a:pt x="418" y="15"/>
                      </a:lnTo>
                      <a:lnTo>
                        <a:pt x="420" y="13"/>
                      </a:lnTo>
                      <a:lnTo>
                        <a:pt x="420" y="9"/>
                      </a:lnTo>
                      <a:lnTo>
                        <a:pt x="420" y="6"/>
                      </a:lnTo>
                      <a:lnTo>
                        <a:pt x="418" y="4"/>
                      </a:lnTo>
                      <a:lnTo>
                        <a:pt x="416" y="2"/>
                      </a:lnTo>
                      <a:lnTo>
                        <a:pt x="414" y="0"/>
                      </a:lnTo>
                      <a:lnTo>
                        <a:pt x="410" y="0"/>
                      </a:lnTo>
                      <a:lnTo>
                        <a:pt x="408" y="0"/>
                      </a:lnTo>
                      <a:lnTo>
                        <a:pt x="4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0124" name="Picture 46"/>
              <p:cNvSpPr>
                <a:spLocks noChangeAspect="1" noChangeArrowheads="1"/>
              </p:cNvSpPr>
              <p:nvPr/>
            </p:nvSpPr>
            <p:spPr bwMode="auto">
              <a:xfrm>
                <a:off x="4608" y="1392"/>
                <a:ext cx="263" cy="27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122" name="Text Box 48"/>
            <p:cNvSpPr txBox="1">
              <a:spLocks noChangeArrowheads="1"/>
            </p:cNvSpPr>
            <p:nvPr/>
          </p:nvSpPr>
          <p:spPr bwMode="auto">
            <a:xfrm>
              <a:off x="2335" y="1008"/>
              <a:ext cx="2730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/>
                <a:t>If sensor locations are known, </a:t>
              </a:r>
            </a:p>
            <a:p>
              <a:r>
                <a:rPr lang="en-US" b="0"/>
                <a:t>attack vulnerable locations</a:t>
              </a:r>
            </a:p>
          </p:txBody>
        </p:sp>
      </p:grpSp>
      <p:sp>
        <p:nvSpPr>
          <p:cNvPr id="90120" name="Rectangle 55"/>
          <p:cNvSpPr>
            <a:spLocks noChangeArrowheads="1"/>
          </p:cNvSpPr>
          <p:nvPr/>
        </p:nvSpPr>
        <p:spPr bwMode="auto">
          <a:xfrm>
            <a:off x="6291263" y="609600"/>
            <a:ext cx="2852737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chemeClr val="tx2"/>
                </a:solidFill>
              </a:rPr>
              <a:t>[Krause, McMahan, G., Gupta ‘07]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7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7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7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7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What about worst-case?</a:t>
            </a:r>
          </a:p>
        </p:txBody>
      </p:sp>
      <p:grpSp>
        <p:nvGrpSpPr>
          <p:cNvPr id="93187" name="Group 4"/>
          <p:cNvGrpSpPr>
            <a:grpSpLocks/>
          </p:cNvGrpSpPr>
          <p:nvPr/>
        </p:nvGrpSpPr>
        <p:grpSpPr bwMode="auto">
          <a:xfrm>
            <a:off x="381000" y="1841500"/>
            <a:ext cx="4608513" cy="3455988"/>
            <a:chOff x="96" y="1536"/>
            <a:chExt cx="2903" cy="2177"/>
          </a:xfrm>
        </p:grpSpPr>
        <p:grpSp>
          <p:nvGrpSpPr>
            <p:cNvPr id="93213" name="Group 5"/>
            <p:cNvGrpSpPr>
              <a:grpSpLocks/>
            </p:cNvGrpSpPr>
            <p:nvPr/>
          </p:nvGrpSpPr>
          <p:grpSpPr bwMode="auto">
            <a:xfrm>
              <a:off x="96" y="1536"/>
              <a:ext cx="2903" cy="2177"/>
              <a:chOff x="96" y="1536"/>
              <a:chExt cx="2903" cy="2177"/>
            </a:xfrm>
          </p:grpSpPr>
          <p:pic>
            <p:nvPicPr>
              <p:cNvPr id="93215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6" y="1536"/>
                <a:ext cx="2903" cy="217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  <p:sp>
            <p:nvSpPr>
              <p:cNvPr id="93216" name="Rectangle 7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144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17" name="Rectangle 8"/>
              <p:cNvSpPr>
                <a:spLocks noChangeArrowheads="1"/>
              </p:cNvSpPr>
              <p:nvPr/>
            </p:nvSpPr>
            <p:spPr bwMode="auto">
              <a:xfrm>
                <a:off x="912" y="2928"/>
                <a:ext cx="144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18" name="Rectangle 9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144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19" name="Rectangle 10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144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20" name="Rectangle 11"/>
              <p:cNvSpPr>
                <a:spLocks noChangeArrowheads="1"/>
              </p:cNvSpPr>
              <p:nvPr/>
            </p:nvSpPr>
            <p:spPr bwMode="auto">
              <a:xfrm>
                <a:off x="1872" y="2256"/>
                <a:ext cx="144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21" name="Rectangle 12"/>
              <p:cNvSpPr>
                <a:spLocks noChangeArrowheads="1"/>
              </p:cNvSpPr>
              <p:nvPr/>
            </p:nvSpPr>
            <p:spPr bwMode="auto">
              <a:xfrm>
                <a:off x="1356" y="1776"/>
                <a:ext cx="144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3214" name="Rectangle 13"/>
            <p:cNvSpPr>
              <a:spLocks noChangeArrowheads="1"/>
            </p:cNvSpPr>
            <p:nvPr/>
          </p:nvSpPr>
          <p:spPr bwMode="auto">
            <a:xfrm>
              <a:off x="624" y="2736"/>
              <a:ext cx="144" cy="144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7216" name="Freeform 16"/>
          <p:cNvSpPr>
            <a:spLocks/>
          </p:cNvSpPr>
          <p:nvPr/>
        </p:nvSpPr>
        <p:spPr bwMode="auto">
          <a:xfrm>
            <a:off x="849313" y="3084513"/>
            <a:ext cx="1274762" cy="1119187"/>
          </a:xfrm>
          <a:custGeom>
            <a:avLst/>
            <a:gdLst/>
            <a:ahLst/>
            <a:cxnLst>
              <a:cxn ang="0">
                <a:pos x="275" y="0"/>
              </a:cxn>
              <a:cxn ang="0">
                <a:pos x="0" y="582"/>
              </a:cxn>
              <a:cxn ang="0">
                <a:pos x="288" y="822"/>
              </a:cxn>
              <a:cxn ang="0">
                <a:pos x="544" y="698"/>
              </a:cxn>
              <a:cxn ang="0">
                <a:pos x="557" y="429"/>
              </a:cxn>
              <a:cxn ang="0">
                <a:pos x="882" y="398"/>
              </a:cxn>
              <a:cxn ang="0">
                <a:pos x="937" y="282"/>
              </a:cxn>
              <a:cxn ang="0">
                <a:pos x="275" y="0"/>
              </a:cxn>
            </a:cxnLst>
            <a:rect l="0" t="0" r="r" b="b"/>
            <a:pathLst>
              <a:path w="937" h="822">
                <a:moveTo>
                  <a:pt x="275" y="0"/>
                </a:moveTo>
                <a:lnTo>
                  <a:pt x="0" y="582"/>
                </a:lnTo>
                <a:lnTo>
                  <a:pt x="288" y="822"/>
                </a:lnTo>
                <a:lnTo>
                  <a:pt x="544" y="698"/>
                </a:lnTo>
                <a:lnTo>
                  <a:pt x="557" y="429"/>
                </a:lnTo>
                <a:lnTo>
                  <a:pt x="882" y="398"/>
                </a:lnTo>
                <a:lnTo>
                  <a:pt x="937" y="282"/>
                </a:lnTo>
                <a:lnTo>
                  <a:pt x="275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947217" name="Freeform 17"/>
          <p:cNvSpPr>
            <a:spLocks/>
          </p:cNvSpPr>
          <p:nvPr/>
        </p:nvSpPr>
        <p:spPr bwMode="auto">
          <a:xfrm>
            <a:off x="3124200" y="2495550"/>
            <a:ext cx="979488" cy="117475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528"/>
              </a:cxn>
              <a:cxn ang="0">
                <a:pos x="155" y="864"/>
              </a:cxn>
              <a:cxn ang="0">
                <a:pos x="720" y="720"/>
              </a:cxn>
              <a:cxn ang="0">
                <a:pos x="576" y="240"/>
              </a:cxn>
              <a:cxn ang="0">
                <a:pos x="192" y="0"/>
              </a:cxn>
            </a:cxnLst>
            <a:rect l="0" t="0" r="r" b="b"/>
            <a:pathLst>
              <a:path w="720" h="864">
                <a:moveTo>
                  <a:pt x="192" y="0"/>
                </a:moveTo>
                <a:lnTo>
                  <a:pt x="0" y="528"/>
                </a:lnTo>
                <a:lnTo>
                  <a:pt x="155" y="864"/>
                </a:lnTo>
                <a:lnTo>
                  <a:pt x="720" y="720"/>
                </a:lnTo>
                <a:lnTo>
                  <a:pt x="576" y="240"/>
                </a:lnTo>
                <a:lnTo>
                  <a:pt x="192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947218" name="Freeform 18"/>
          <p:cNvSpPr>
            <a:spLocks/>
          </p:cNvSpPr>
          <p:nvPr/>
        </p:nvSpPr>
        <p:spPr bwMode="auto">
          <a:xfrm>
            <a:off x="1905000" y="3060700"/>
            <a:ext cx="1176338" cy="920750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124" y="374"/>
              </a:cxn>
              <a:cxn ang="0">
                <a:pos x="371" y="580"/>
              </a:cxn>
              <a:cxn ang="0">
                <a:pos x="741" y="539"/>
              </a:cxn>
              <a:cxn ang="0">
                <a:pos x="576" y="0"/>
              </a:cxn>
              <a:cxn ang="0">
                <a:pos x="0" y="141"/>
              </a:cxn>
            </a:cxnLst>
            <a:rect l="0" t="0" r="r" b="b"/>
            <a:pathLst>
              <a:path w="741" h="580">
                <a:moveTo>
                  <a:pt x="0" y="141"/>
                </a:moveTo>
                <a:lnTo>
                  <a:pt x="124" y="374"/>
                </a:lnTo>
                <a:lnTo>
                  <a:pt x="371" y="580"/>
                </a:lnTo>
                <a:lnTo>
                  <a:pt x="741" y="539"/>
                </a:lnTo>
                <a:lnTo>
                  <a:pt x="576" y="0"/>
                </a:lnTo>
                <a:lnTo>
                  <a:pt x="0" y="14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947219" name="Freeform 19"/>
          <p:cNvSpPr>
            <a:spLocks/>
          </p:cNvSpPr>
          <p:nvPr/>
        </p:nvSpPr>
        <p:spPr bwMode="auto">
          <a:xfrm>
            <a:off x="2209800" y="1917700"/>
            <a:ext cx="1090613" cy="1427163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0" y="399"/>
              </a:cxn>
              <a:cxn ang="0">
                <a:pos x="422" y="899"/>
              </a:cxn>
              <a:cxn ang="0">
                <a:pos x="631" y="589"/>
              </a:cxn>
              <a:cxn ang="0">
                <a:pos x="687" y="331"/>
              </a:cxn>
              <a:cxn ang="0">
                <a:pos x="472" y="147"/>
              </a:cxn>
              <a:cxn ang="0">
                <a:pos x="141" y="0"/>
              </a:cxn>
            </a:cxnLst>
            <a:rect l="0" t="0" r="r" b="b"/>
            <a:pathLst>
              <a:path w="687" h="899">
                <a:moveTo>
                  <a:pt x="141" y="0"/>
                </a:moveTo>
                <a:lnTo>
                  <a:pt x="0" y="399"/>
                </a:lnTo>
                <a:lnTo>
                  <a:pt x="422" y="899"/>
                </a:lnTo>
                <a:lnTo>
                  <a:pt x="631" y="589"/>
                </a:lnTo>
                <a:lnTo>
                  <a:pt x="687" y="331"/>
                </a:lnTo>
                <a:lnTo>
                  <a:pt x="472" y="147"/>
                </a:lnTo>
                <a:lnTo>
                  <a:pt x="141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93192" name="Oval 20"/>
          <p:cNvSpPr>
            <a:spLocks noChangeArrowheads="1"/>
          </p:cNvSpPr>
          <p:nvPr/>
        </p:nvSpPr>
        <p:spPr bwMode="auto">
          <a:xfrm>
            <a:off x="3475038" y="2976563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  <a:r>
              <a:rPr lang="en-US" sz="1200"/>
              <a:t>2</a:t>
            </a:r>
          </a:p>
        </p:txBody>
      </p:sp>
      <p:sp>
        <p:nvSpPr>
          <p:cNvPr id="93193" name="Oval 21"/>
          <p:cNvSpPr>
            <a:spLocks noChangeArrowheads="1"/>
          </p:cNvSpPr>
          <p:nvPr/>
        </p:nvSpPr>
        <p:spPr bwMode="auto">
          <a:xfrm>
            <a:off x="2857500" y="2586038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  <a:r>
              <a:rPr lang="en-US" sz="1200"/>
              <a:t>3</a:t>
            </a:r>
          </a:p>
        </p:txBody>
      </p:sp>
      <p:sp>
        <p:nvSpPr>
          <p:cNvPr id="93194" name="Oval 22"/>
          <p:cNvSpPr>
            <a:spLocks noChangeArrowheads="1"/>
          </p:cNvSpPr>
          <p:nvPr/>
        </p:nvSpPr>
        <p:spPr bwMode="auto">
          <a:xfrm>
            <a:off x="2452688" y="3417888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  <a:r>
              <a:rPr lang="en-US" sz="1200"/>
              <a:t>4</a:t>
            </a:r>
          </a:p>
        </p:txBody>
      </p:sp>
      <p:sp>
        <p:nvSpPr>
          <p:cNvPr id="93195" name="Oval 23"/>
          <p:cNvSpPr>
            <a:spLocks noChangeArrowheads="1"/>
          </p:cNvSpPr>
          <p:nvPr/>
        </p:nvSpPr>
        <p:spPr bwMode="auto">
          <a:xfrm>
            <a:off x="1200150" y="3517900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  <a:r>
              <a:rPr lang="en-US" sz="1200"/>
              <a:t>1</a:t>
            </a:r>
          </a:p>
        </p:txBody>
      </p:sp>
      <p:sp>
        <p:nvSpPr>
          <p:cNvPr id="947226" name="Line 26"/>
          <p:cNvSpPr>
            <a:spLocks noChangeShapeType="1"/>
          </p:cNvSpPr>
          <p:nvPr/>
        </p:nvSpPr>
        <p:spPr bwMode="auto">
          <a:xfrm>
            <a:off x="1524000" y="1812925"/>
            <a:ext cx="533400" cy="8382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7227" name="Text Box 27"/>
          <p:cNvSpPr txBox="1">
            <a:spLocks noChangeArrowheads="1"/>
          </p:cNvSpPr>
          <p:nvPr/>
        </p:nvSpPr>
        <p:spPr bwMode="auto">
          <a:xfrm>
            <a:off x="419100" y="895350"/>
            <a:ext cx="502285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Knowing the sensor locations, an </a:t>
            </a:r>
            <a:br>
              <a:rPr lang="en-US"/>
            </a:br>
            <a:r>
              <a:rPr lang="en-US"/>
              <a:t>adversary contaminates </a:t>
            </a:r>
            <a:r>
              <a:rPr lang="en-US">
                <a:solidFill>
                  <a:schemeClr val="hlink"/>
                </a:solidFill>
              </a:rPr>
              <a:t>here</a:t>
            </a:r>
            <a:r>
              <a:rPr lang="en-US"/>
              <a:t>! </a:t>
            </a:r>
            <a:br>
              <a:rPr lang="en-US"/>
            </a:br>
            <a:endParaRPr lang="en-US"/>
          </a:p>
        </p:txBody>
      </p:sp>
      <p:sp>
        <p:nvSpPr>
          <p:cNvPr id="947228" name="Text Box 28"/>
          <p:cNvSpPr txBox="1">
            <a:spLocks noChangeArrowheads="1"/>
          </p:cNvSpPr>
          <p:nvPr/>
        </p:nvSpPr>
        <p:spPr bwMode="auto">
          <a:xfrm>
            <a:off x="238125" y="6007100"/>
            <a:ext cx="8870950" cy="4000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Where should we place sensors to quickly detect in the worst case?</a:t>
            </a:r>
          </a:p>
        </p:txBody>
      </p:sp>
      <p:sp>
        <p:nvSpPr>
          <p:cNvPr id="947268" name="Text Box 68"/>
          <p:cNvSpPr txBox="1">
            <a:spLocks noChangeArrowheads="1"/>
          </p:cNvSpPr>
          <p:nvPr/>
        </p:nvSpPr>
        <p:spPr bwMode="auto">
          <a:xfrm>
            <a:off x="4648200" y="5029200"/>
            <a:ext cx="4600575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Very different average-case score,</a:t>
            </a:r>
            <a:br>
              <a:rPr lang="en-US"/>
            </a:br>
            <a:r>
              <a:rPr lang="en-US">
                <a:solidFill>
                  <a:schemeClr val="hlink"/>
                </a:solidFill>
              </a:rPr>
              <a:t>Same worst-case score</a:t>
            </a:r>
          </a:p>
        </p:txBody>
      </p:sp>
      <p:sp>
        <p:nvSpPr>
          <p:cNvPr id="947269" name="Line 69"/>
          <p:cNvSpPr>
            <a:spLocks noChangeShapeType="1"/>
          </p:cNvSpPr>
          <p:nvPr/>
        </p:nvSpPr>
        <p:spPr bwMode="auto">
          <a:xfrm flipH="1" flipV="1">
            <a:off x="3240088" y="4114800"/>
            <a:ext cx="1636712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4535488" y="1838325"/>
            <a:ext cx="4608512" cy="3455988"/>
            <a:chOff x="2832" y="1542"/>
            <a:chExt cx="2903" cy="2177"/>
          </a:xfrm>
        </p:grpSpPr>
        <p:pic>
          <p:nvPicPr>
            <p:cNvPr id="93203" name="Picture 7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1542"/>
              <a:ext cx="2903" cy="21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947273" name="Freeform 73"/>
            <p:cNvSpPr>
              <a:spLocks/>
            </p:cNvSpPr>
            <p:nvPr/>
          </p:nvSpPr>
          <p:spPr bwMode="auto">
            <a:xfrm>
              <a:off x="5088" y="2375"/>
              <a:ext cx="319" cy="396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72"/>
                </a:cxn>
                <a:cxn ang="0">
                  <a:pos x="91" y="396"/>
                </a:cxn>
                <a:cxn ang="0">
                  <a:pos x="319" y="337"/>
                </a:cxn>
                <a:cxn ang="0">
                  <a:pos x="288" y="86"/>
                </a:cxn>
                <a:cxn ang="0">
                  <a:pos x="135" y="0"/>
                </a:cxn>
              </a:cxnLst>
              <a:rect l="0" t="0" r="r" b="b"/>
              <a:pathLst>
                <a:path w="319" h="396">
                  <a:moveTo>
                    <a:pt x="135" y="0"/>
                  </a:moveTo>
                  <a:lnTo>
                    <a:pt x="0" y="172"/>
                  </a:lnTo>
                  <a:lnTo>
                    <a:pt x="91" y="396"/>
                  </a:lnTo>
                  <a:lnTo>
                    <a:pt x="319" y="337"/>
                  </a:lnTo>
                  <a:lnTo>
                    <a:pt x="288" y="86"/>
                  </a:lnTo>
                  <a:lnTo>
                    <a:pt x="13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  <a:alpha val="20000"/>
                  </a:schemeClr>
                </a:gs>
              </a:gsLst>
              <a:path path="rect">
                <a:fillToRect l="50000" t="50000" r="50000" b="50000"/>
              </a:path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112" charset="0"/>
              </a:endParaRPr>
            </a:p>
          </p:txBody>
        </p:sp>
        <p:sp>
          <p:nvSpPr>
            <p:cNvPr id="93205" name="Oval 74"/>
            <p:cNvSpPr>
              <a:spLocks noChangeArrowheads="1"/>
            </p:cNvSpPr>
            <p:nvPr/>
          </p:nvSpPr>
          <p:spPr bwMode="auto">
            <a:xfrm>
              <a:off x="5184" y="2531"/>
              <a:ext cx="174" cy="17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S</a:t>
              </a:r>
              <a:r>
                <a:rPr lang="en-US" sz="1200"/>
                <a:t>2</a:t>
              </a:r>
            </a:p>
          </p:txBody>
        </p:sp>
        <p:sp>
          <p:nvSpPr>
            <p:cNvPr id="947275" name="Freeform 75"/>
            <p:cNvSpPr>
              <a:spLocks/>
            </p:cNvSpPr>
            <p:nvPr/>
          </p:nvSpPr>
          <p:spPr bwMode="auto">
            <a:xfrm>
              <a:off x="3264" y="2195"/>
              <a:ext cx="336" cy="402"/>
            </a:xfrm>
            <a:custGeom>
              <a:avLst/>
              <a:gdLst/>
              <a:ahLst/>
              <a:cxnLst>
                <a:cxn ang="0">
                  <a:pos x="79" y="12"/>
                </a:cxn>
                <a:cxn ang="0">
                  <a:pos x="0" y="234"/>
                </a:cxn>
                <a:cxn ang="0">
                  <a:pos x="130" y="402"/>
                </a:cxn>
                <a:cxn ang="0">
                  <a:pos x="336" y="310"/>
                </a:cxn>
                <a:cxn ang="0">
                  <a:pos x="258" y="0"/>
                </a:cxn>
                <a:cxn ang="0">
                  <a:pos x="79" y="12"/>
                </a:cxn>
              </a:cxnLst>
              <a:rect l="0" t="0" r="r" b="b"/>
              <a:pathLst>
                <a:path w="336" h="402">
                  <a:moveTo>
                    <a:pt x="79" y="12"/>
                  </a:moveTo>
                  <a:lnTo>
                    <a:pt x="0" y="234"/>
                  </a:lnTo>
                  <a:lnTo>
                    <a:pt x="130" y="402"/>
                  </a:lnTo>
                  <a:lnTo>
                    <a:pt x="336" y="310"/>
                  </a:lnTo>
                  <a:lnTo>
                    <a:pt x="258" y="0"/>
                  </a:lnTo>
                  <a:lnTo>
                    <a:pt x="79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  <a:alpha val="20000"/>
                  </a:schemeClr>
                </a:gs>
              </a:gsLst>
              <a:path path="rect">
                <a:fillToRect l="50000" t="50000" r="50000" b="50000"/>
              </a:path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112" charset="0"/>
              </a:endParaRPr>
            </a:p>
          </p:txBody>
        </p:sp>
        <p:sp>
          <p:nvSpPr>
            <p:cNvPr id="93207" name="Oval 76"/>
            <p:cNvSpPr>
              <a:spLocks noChangeArrowheads="1"/>
            </p:cNvSpPr>
            <p:nvPr/>
          </p:nvSpPr>
          <p:spPr bwMode="auto">
            <a:xfrm>
              <a:off x="3360" y="2261"/>
              <a:ext cx="174" cy="17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S</a:t>
              </a:r>
              <a:r>
                <a:rPr lang="en-US" sz="1200"/>
                <a:t>3</a:t>
              </a:r>
            </a:p>
          </p:txBody>
        </p:sp>
        <p:sp>
          <p:nvSpPr>
            <p:cNvPr id="947277" name="Freeform 77"/>
            <p:cNvSpPr>
              <a:spLocks/>
            </p:cNvSpPr>
            <p:nvPr/>
          </p:nvSpPr>
          <p:spPr bwMode="auto">
            <a:xfrm>
              <a:off x="4062" y="2728"/>
              <a:ext cx="306" cy="37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0" y="165"/>
                </a:cxn>
                <a:cxn ang="0">
                  <a:pos x="247" y="371"/>
                </a:cxn>
                <a:cxn ang="0">
                  <a:pos x="306" y="214"/>
                </a:cxn>
                <a:cxn ang="0">
                  <a:pos x="300" y="6"/>
                </a:cxn>
                <a:cxn ang="0">
                  <a:pos x="116" y="0"/>
                </a:cxn>
              </a:cxnLst>
              <a:rect l="0" t="0" r="r" b="b"/>
              <a:pathLst>
                <a:path w="306" h="371">
                  <a:moveTo>
                    <a:pt x="116" y="0"/>
                  </a:moveTo>
                  <a:lnTo>
                    <a:pt x="0" y="165"/>
                  </a:lnTo>
                  <a:lnTo>
                    <a:pt x="247" y="371"/>
                  </a:lnTo>
                  <a:lnTo>
                    <a:pt x="306" y="214"/>
                  </a:lnTo>
                  <a:lnTo>
                    <a:pt x="300" y="6"/>
                  </a:lnTo>
                  <a:lnTo>
                    <a:pt x="11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  <a:alpha val="20000"/>
                  </a:schemeClr>
                </a:gs>
              </a:gsLst>
              <a:path path="rect">
                <a:fillToRect l="50000" t="50000" r="50000" b="50000"/>
              </a:path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112" charset="0"/>
              </a:endParaRPr>
            </a:p>
          </p:txBody>
        </p:sp>
        <p:sp>
          <p:nvSpPr>
            <p:cNvPr id="93209" name="Oval 78"/>
            <p:cNvSpPr>
              <a:spLocks noChangeArrowheads="1"/>
            </p:cNvSpPr>
            <p:nvPr/>
          </p:nvSpPr>
          <p:spPr bwMode="auto">
            <a:xfrm>
              <a:off x="4158" y="2789"/>
              <a:ext cx="174" cy="17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S</a:t>
              </a:r>
              <a:r>
                <a:rPr lang="en-US" sz="1200"/>
                <a:t>4</a:t>
              </a:r>
            </a:p>
          </p:txBody>
        </p:sp>
        <p:sp>
          <p:nvSpPr>
            <p:cNvPr id="947279" name="Freeform 79"/>
            <p:cNvSpPr>
              <a:spLocks/>
            </p:cNvSpPr>
            <p:nvPr/>
          </p:nvSpPr>
          <p:spPr bwMode="auto">
            <a:xfrm>
              <a:off x="3233" y="3059"/>
              <a:ext cx="321" cy="386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277"/>
                </a:cxn>
                <a:cxn ang="0">
                  <a:pos x="112" y="386"/>
                </a:cxn>
                <a:cxn ang="0">
                  <a:pos x="315" y="337"/>
                </a:cxn>
                <a:cxn ang="0">
                  <a:pos x="321" y="165"/>
                </a:cxn>
                <a:cxn ang="0">
                  <a:pos x="247" y="110"/>
                </a:cxn>
                <a:cxn ang="0">
                  <a:pos x="223" y="0"/>
                </a:cxn>
                <a:cxn ang="0">
                  <a:pos x="155" y="0"/>
                </a:cxn>
              </a:cxnLst>
              <a:rect l="0" t="0" r="r" b="b"/>
              <a:pathLst>
                <a:path w="321" h="386">
                  <a:moveTo>
                    <a:pt x="155" y="0"/>
                  </a:moveTo>
                  <a:lnTo>
                    <a:pt x="0" y="277"/>
                  </a:lnTo>
                  <a:lnTo>
                    <a:pt x="112" y="386"/>
                  </a:lnTo>
                  <a:lnTo>
                    <a:pt x="315" y="337"/>
                  </a:lnTo>
                  <a:lnTo>
                    <a:pt x="321" y="165"/>
                  </a:lnTo>
                  <a:lnTo>
                    <a:pt x="247" y="110"/>
                  </a:lnTo>
                  <a:lnTo>
                    <a:pt x="223" y="0"/>
                  </a:lnTo>
                  <a:lnTo>
                    <a:pt x="15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  <a:alpha val="20000"/>
                  </a:schemeClr>
                </a:gs>
              </a:gsLst>
              <a:path path="rect">
                <a:fillToRect l="50000" t="50000" r="50000" b="50000"/>
              </a:path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112" charset="0"/>
              </a:endParaRPr>
            </a:p>
          </p:txBody>
        </p:sp>
        <p:sp>
          <p:nvSpPr>
            <p:cNvPr id="93211" name="Oval 80"/>
            <p:cNvSpPr>
              <a:spLocks noChangeArrowheads="1"/>
            </p:cNvSpPr>
            <p:nvPr/>
          </p:nvSpPr>
          <p:spPr bwMode="auto">
            <a:xfrm>
              <a:off x="3329" y="3221"/>
              <a:ext cx="174" cy="17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S</a:t>
              </a:r>
              <a:r>
                <a:rPr lang="en-US" sz="1200"/>
                <a:t>1</a:t>
              </a:r>
            </a:p>
          </p:txBody>
        </p:sp>
        <p:sp>
          <p:nvSpPr>
            <p:cNvPr id="93212" name="Line 70"/>
            <p:cNvSpPr>
              <a:spLocks noChangeShapeType="1"/>
            </p:cNvSpPr>
            <p:nvPr/>
          </p:nvSpPr>
          <p:spPr bwMode="auto">
            <a:xfrm flipV="1">
              <a:off x="3840" y="3072"/>
              <a:ext cx="24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7285" name="Text Box 85"/>
          <p:cNvSpPr txBox="1">
            <a:spLocks noChangeArrowheads="1"/>
          </p:cNvSpPr>
          <p:nvPr/>
        </p:nvSpPr>
        <p:spPr bwMode="auto">
          <a:xfrm>
            <a:off x="228600" y="4876800"/>
            <a:ext cx="4953000" cy="101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Placement detects </a:t>
            </a:r>
            <a:br>
              <a:rPr lang="en-US"/>
            </a:br>
            <a:r>
              <a:rPr lang="en-US"/>
              <a:t>well on “average-case” </a:t>
            </a:r>
            <a:br>
              <a:rPr lang="en-US"/>
            </a:br>
            <a:r>
              <a:rPr lang="en-US"/>
              <a:t>(accidental) contamination</a:t>
            </a:r>
          </a:p>
        </p:txBody>
      </p:sp>
    </p:spTree>
    <p:custDataLst>
      <p:tags r:id="rId1"/>
    </p:custDataLst>
  </p:cSld>
  <p:clrMapOvr>
    <a:masterClrMapping/>
  </p:clrMapOvr>
  <p:transition advTm="6084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472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94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26" grpId="0" animBg="1"/>
      <p:bldP spid="947227" grpId="0"/>
      <p:bldP spid="947228" grpId="0" animBg="1"/>
      <p:bldP spid="947268" grpId="0"/>
      <p:bldP spid="947269" grpId="0" animBg="1"/>
      <p:bldP spid="9472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Optimizing for the worst case</a:t>
            </a:r>
          </a:p>
        </p:txBody>
      </p:sp>
      <p:pic>
        <p:nvPicPr>
          <p:cNvPr id="95235" name="Picture 4" descr="waternet-fin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79" t="8333" r="10976" b="11856"/>
          <a:stretch>
            <a:fillRect/>
          </a:stretch>
        </p:blipFill>
        <p:spPr bwMode="auto">
          <a:xfrm>
            <a:off x="4953000" y="2360613"/>
            <a:ext cx="41910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5125" name="Oval 5"/>
          <p:cNvSpPr>
            <a:spLocks noChangeArrowheads="1"/>
          </p:cNvSpPr>
          <p:nvPr/>
        </p:nvSpPr>
        <p:spPr bwMode="auto">
          <a:xfrm>
            <a:off x="7467600" y="2855913"/>
            <a:ext cx="152400" cy="1524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85128" name="Oval 8"/>
          <p:cNvSpPr>
            <a:spLocks noChangeArrowheads="1"/>
          </p:cNvSpPr>
          <p:nvPr/>
        </p:nvSpPr>
        <p:spPr bwMode="auto">
          <a:xfrm>
            <a:off x="5257800" y="5105400"/>
            <a:ext cx="152400" cy="1524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85129" name="Line 9"/>
          <p:cNvSpPr>
            <a:spLocks noChangeShapeType="1"/>
          </p:cNvSpPr>
          <p:nvPr/>
        </p:nvSpPr>
        <p:spPr bwMode="auto">
          <a:xfrm>
            <a:off x="6096000" y="2627313"/>
            <a:ext cx="1295400" cy="2286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132" name="Line 12"/>
          <p:cNvSpPr>
            <a:spLocks noChangeShapeType="1"/>
          </p:cNvSpPr>
          <p:nvPr/>
        </p:nvSpPr>
        <p:spPr bwMode="auto">
          <a:xfrm flipH="1">
            <a:off x="8077200" y="2819400"/>
            <a:ext cx="533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133" name="Text Box 13"/>
          <p:cNvSpPr txBox="1">
            <a:spLocks noChangeArrowheads="1"/>
          </p:cNvSpPr>
          <p:nvPr/>
        </p:nvSpPr>
        <p:spPr bwMode="auto">
          <a:xfrm>
            <a:off x="4535488" y="2073275"/>
            <a:ext cx="2084387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Contamination </a:t>
            </a:r>
            <a:br>
              <a:rPr lang="en-US"/>
            </a:br>
            <a:r>
              <a:rPr lang="en-US"/>
              <a:t>at node 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162800" y="3160713"/>
            <a:ext cx="990600" cy="838200"/>
            <a:chOff x="4512" y="1991"/>
            <a:chExt cx="624" cy="528"/>
          </a:xfrm>
        </p:grpSpPr>
        <p:sp>
          <p:nvSpPr>
            <p:cNvPr id="95291" name="Oval 16"/>
            <p:cNvSpPr>
              <a:spLocks noChangeArrowheads="1"/>
            </p:cNvSpPr>
            <p:nvPr/>
          </p:nvSpPr>
          <p:spPr bwMode="auto">
            <a:xfrm>
              <a:off x="4848" y="1991"/>
              <a:ext cx="144" cy="144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92" name="Oval 17"/>
            <p:cNvSpPr>
              <a:spLocks noChangeArrowheads="1"/>
            </p:cNvSpPr>
            <p:nvPr/>
          </p:nvSpPr>
          <p:spPr bwMode="auto">
            <a:xfrm>
              <a:off x="4512" y="2039"/>
              <a:ext cx="144" cy="144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93" name="Oval 18"/>
            <p:cNvSpPr>
              <a:spLocks noChangeArrowheads="1"/>
            </p:cNvSpPr>
            <p:nvPr/>
          </p:nvSpPr>
          <p:spPr bwMode="auto">
            <a:xfrm>
              <a:off x="4992" y="2231"/>
              <a:ext cx="144" cy="144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94" name="Oval 19"/>
            <p:cNvSpPr>
              <a:spLocks noChangeArrowheads="1"/>
            </p:cNvSpPr>
            <p:nvPr/>
          </p:nvSpPr>
          <p:spPr bwMode="auto">
            <a:xfrm>
              <a:off x="4512" y="2375"/>
              <a:ext cx="144" cy="144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285140" name="Text Box 20"/>
          <p:cNvSpPr txBox="1">
            <a:spLocks noChangeArrowheads="1"/>
          </p:cNvSpPr>
          <p:nvPr/>
        </p:nvSpPr>
        <p:spPr bwMode="auto">
          <a:xfrm>
            <a:off x="7620000" y="2362200"/>
            <a:ext cx="145415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Sensors A</a:t>
            </a:r>
          </a:p>
        </p:txBody>
      </p:sp>
      <p:sp>
        <p:nvSpPr>
          <p:cNvPr id="1285141" name="Text Box 21"/>
          <p:cNvSpPr txBox="1">
            <a:spLocks noChangeArrowheads="1"/>
          </p:cNvSpPr>
          <p:nvPr/>
        </p:nvSpPr>
        <p:spPr bwMode="auto">
          <a:xfrm>
            <a:off x="4506913" y="2759075"/>
            <a:ext cx="1757362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8000"/>
                </a:solidFill>
              </a:rPr>
              <a:t>F</a:t>
            </a:r>
            <a:r>
              <a:rPr lang="en-US" baseline="-25000">
                <a:solidFill>
                  <a:srgbClr val="008000"/>
                </a:solidFill>
              </a:rPr>
              <a:t>s</a:t>
            </a:r>
            <a:r>
              <a:rPr lang="en-US">
                <a:solidFill>
                  <a:srgbClr val="008000"/>
                </a:solidFill>
              </a:rPr>
              <a:t>(A) is high</a:t>
            </a:r>
          </a:p>
        </p:txBody>
      </p:sp>
      <p:sp>
        <p:nvSpPr>
          <p:cNvPr id="1285143" name="Line 23"/>
          <p:cNvSpPr>
            <a:spLocks noChangeShapeType="1"/>
          </p:cNvSpPr>
          <p:nvPr/>
        </p:nvSpPr>
        <p:spPr bwMode="auto">
          <a:xfrm flipH="1" flipV="1">
            <a:off x="5486400" y="5257800"/>
            <a:ext cx="1219200" cy="5334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144" name="Text Box 24"/>
          <p:cNvSpPr txBox="1">
            <a:spLocks noChangeArrowheads="1"/>
          </p:cNvSpPr>
          <p:nvPr/>
        </p:nvSpPr>
        <p:spPr bwMode="auto">
          <a:xfrm>
            <a:off x="6781800" y="5181600"/>
            <a:ext cx="2084388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Contamination </a:t>
            </a:r>
            <a:br>
              <a:rPr lang="en-US"/>
            </a:br>
            <a:r>
              <a:rPr lang="en-US"/>
              <a:t>at node r</a:t>
            </a:r>
          </a:p>
        </p:txBody>
      </p:sp>
      <p:sp>
        <p:nvSpPr>
          <p:cNvPr id="1285145" name="Text Box 25"/>
          <p:cNvSpPr txBox="1">
            <a:spLocks noChangeArrowheads="1"/>
          </p:cNvSpPr>
          <p:nvPr/>
        </p:nvSpPr>
        <p:spPr bwMode="auto">
          <a:xfrm>
            <a:off x="6781800" y="5943600"/>
            <a:ext cx="1646238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F</a:t>
            </a:r>
            <a:r>
              <a:rPr lang="en-US" baseline="-25000">
                <a:solidFill>
                  <a:schemeClr val="hlink"/>
                </a:solidFill>
              </a:rPr>
              <a:t>r</a:t>
            </a:r>
            <a:r>
              <a:rPr lang="en-US">
                <a:solidFill>
                  <a:schemeClr val="hlink"/>
                </a:solidFill>
              </a:rPr>
              <a:t>(A) is low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181600" y="3962400"/>
            <a:ext cx="1371600" cy="1143000"/>
            <a:chOff x="3264" y="2496"/>
            <a:chExt cx="864" cy="720"/>
          </a:xfrm>
        </p:grpSpPr>
        <p:sp>
          <p:nvSpPr>
            <p:cNvPr id="95287" name="Oval 28"/>
            <p:cNvSpPr>
              <a:spLocks noChangeArrowheads="1"/>
            </p:cNvSpPr>
            <p:nvPr/>
          </p:nvSpPr>
          <p:spPr bwMode="auto">
            <a:xfrm>
              <a:off x="3648" y="2496"/>
              <a:ext cx="144" cy="144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88" name="Oval 29"/>
            <p:cNvSpPr>
              <a:spLocks noChangeArrowheads="1"/>
            </p:cNvSpPr>
            <p:nvPr/>
          </p:nvSpPr>
          <p:spPr bwMode="auto">
            <a:xfrm>
              <a:off x="3264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89" name="Oval 30"/>
            <p:cNvSpPr>
              <a:spLocks noChangeArrowheads="1"/>
            </p:cNvSpPr>
            <p:nvPr/>
          </p:nvSpPr>
          <p:spPr bwMode="auto">
            <a:xfrm>
              <a:off x="3984" y="2880"/>
              <a:ext cx="144" cy="144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90" name="Oval 31"/>
            <p:cNvSpPr>
              <a:spLocks noChangeArrowheads="1"/>
            </p:cNvSpPr>
            <p:nvPr/>
          </p:nvSpPr>
          <p:spPr bwMode="auto">
            <a:xfrm>
              <a:off x="3600" y="3072"/>
              <a:ext cx="144" cy="144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181600" y="3124200"/>
            <a:ext cx="2514600" cy="1828800"/>
            <a:chOff x="3264" y="1968"/>
            <a:chExt cx="1584" cy="1152"/>
          </a:xfrm>
        </p:grpSpPr>
        <p:sp>
          <p:nvSpPr>
            <p:cNvPr id="95283" name="Oval 34"/>
            <p:cNvSpPr>
              <a:spLocks noChangeArrowheads="1"/>
            </p:cNvSpPr>
            <p:nvPr/>
          </p:nvSpPr>
          <p:spPr bwMode="auto">
            <a:xfrm>
              <a:off x="4704" y="1968"/>
              <a:ext cx="144" cy="144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84" name="Oval 35"/>
            <p:cNvSpPr>
              <a:spLocks noChangeArrowheads="1"/>
            </p:cNvSpPr>
            <p:nvPr/>
          </p:nvSpPr>
          <p:spPr bwMode="auto">
            <a:xfrm>
              <a:off x="3984" y="2208"/>
              <a:ext cx="144" cy="144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85" name="Oval 36"/>
            <p:cNvSpPr>
              <a:spLocks noChangeArrowheads="1"/>
            </p:cNvSpPr>
            <p:nvPr/>
          </p:nvSpPr>
          <p:spPr bwMode="auto">
            <a:xfrm>
              <a:off x="3264" y="2976"/>
              <a:ext cx="144" cy="144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86" name="Oval 37"/>
            <p:cNvSpPr>
              <a:spLocks noChangeArrowheads="1"/>
            </p:cNvSpPr>
            <p:nvPr/>
          </p:nvSpPr>
          <p:spPr bwMode="auto">
            <a:xfrm>
              <a:off x="4368" y="2544"/>
              <a:ext cx="144" cy="144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285159" name="Text Box 39"/>
          <p:cNvSpPr txBox="1">
            <a:spLocks noChangeArrowheads="1"/>
          </p:cNvSpPr>
          <p:nvPr/>
        </p:nvSpPr>
        <p:spPr bwMode="auto">
          <a:xfrm>
            <a:off x="4514850" y="2743200"/>
            <a:ext cx="1658938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F</a:t>
            </a:r>
            <a:r>
              <a:rPr lang="en-US" baseline="-25000">
                <a:solidFill>
                  <a:schemeClr val="hlink"/>
                </a:solidFill>
              </a:rPr>
              <a:t>s</a:t>
            </a:r>
            <a:r>
              <a:rPr lang="en-US">
                <a:solidFill>
                  <a:schemeClr val="hlink"/>
                </a:solidFill>
              </a:rPr>
              <a:t>(B) is low</a:t>
            </a:r>
          </a:p>
        </p:txBody>
      </p:sp>
      <p:sp>
        <p:nvSpPr>
          <p:cNvPr id="1285160" name="Text Box 40"/>
          <p:cNvSpPr txBox="1">
            <a:spLocks noChangeArrowheads="1"/>
          </p:cNvSpPr>
          <p:nvPr/>
        </p:nvSpPr>
        <p:spPr bwMode="auto">
          <a:xfrm>
            <a:off x="6781800" y="5943600"/>
            <a:ext cx="1743075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6600"/>
                </a:solidFill>
              </a:rPr>
              <a:t>F</a:t>
            </a:r>
            <a:r>
              <a:rPr lang="en-US" baseline="-25000">
                <a:solidFill>
                  <a:srgbClr val="006600"/>
                </a:solidFill>
              </a:rPr>
              <a:t>r</a:t>
            </a:r>
            <a:r>
              <a:rPr lang="en-US">
                <a:solidFill>
                  <a:srgbClr val="006600"/>
                </a:solidFill>
              </a:rPr>
              <a:t>(B) is high</a:t>
            </a:r>
          </a:p>
        </p:txBody>
      </p:sp>
      <p:sp>
        <p:nvSpPr>
          <p:cNvPr id="1285163" name="Line 43"/>
          <p:cNvSpPr>
            <a:spLocks noChangeShapeType="1"/>
          </p:cNvSpPr>
          <p:nvPr/>
        </p:nvSpPr>
        <p:spPr bwMode="auto">
          <a:xfrm>
            <a:off x="4343400" y="4114800"/>
            <a:ext cx="6096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164" name="Text Box 44"/>
          <p:cNvSpPr txBox="1">
            <a:spLocks noChangeArrowheads="1"/>
          </p:cNvSpPr>
          <p:nvPr/>
        </p:nvSpPr>
        <p:spPr bwMode="auto">
          <a:xfrm>
            <a:off x="3429000" y="3733800"/>
            <a:ext cx="14478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Sensors B</a:t>
            </a:r>
          </a:p>
        </p:txBody>
      </p:sp>
      <p:sp>
        <p:nvSpPr>
          <p:cNvPr id="1285165" name="Text Box 45"/>
          <p:cNvSpPr txBox="1">
            <a:spLocks noChangeArrowheads="1"/>
          </p:cNvSpPr>
          <p:nvPr/>
        </p:nvSpPr>
        <p:spPr bwMode="auto">
          <a:xfrm>
            <a:off x="6781800" y="5943600"/>
            <a:ext cx="173831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6600"/>
                </a:solidFill>
              </a:rPr>
              <a:t>F</a:t>
            </a:r>
            <a:r>
              <a:rPr lang="en-US" baseline="-25000">
                <a:solidFill>
                  <a:srgbClr val="006600"/>
                </a:solidFill>
              </a:rPr>
              <a:t>r</a:t>
            </a:r>
            <a:r>
              <a:rPr lang="en-US">
                <a:solidFill>
                  <a:srgbClr val="006600"/>
                </a:solidFill>
              </a:rPr>
              <a:t>(C) is high</a:t>
            </a:r>
          </a:p>
        </p:txBody>
      </p:sp>
      <p:sp>
        <p:nvSpPr>
          <p:cNvPr id="1285166" name="Text Box 46"/>
          <p:cNvSpPr txBox="1">
            <a:spLocks noChangeArrowheads="1"/>
          </p:cNvSpPr>
          <p:nvPr/>
        </p:nvSpPr>
        <p:spPr bwMode="auto">
          <a:xfrm>
            <a:off x="4495800" y="2743200"/>
            <a:ext cx="17526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8000"/>
                </a:solidFill>
              </a:rPr>
              <a:t>F</a:t>
            </a:r>
            <a:r>
              <a:rPr lang="en-US" baseline="-25000">
                <a:solidFill>
                  <a:srgbClr val="008000"/>
                </a:solidFill>
              </a:rPr>
              <a:t>s</a:t>
            </a:r>
            <a:r>
              <a:rPr lang="en-US">
                <a:solidFill>
                  <a:srgbClr val="008000"/>
                </a:solidFill>
              </a:rPr>
              <a:t>(C) is high</a:t>
            </a:r>
          </a:p>
        </p:txBody>
      </p:sp>
      <p:sp>
        <p:nvSpPr>
          <p:cNvPr id="1285167" name="Line 47"/>
          <p:cNvSpPr>
            <a:spLocks noChangeShapeType="1"/>
          </p:cNvSpPr>
          <p:nvPr/>
        </p:nvSpPr>
        <p:spPr bwMode="auto">
          <a:xfrm>
            <a:off x="5715000" y="3581400"/>
            <a:ext cx="53340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168" name="Text Box 48"/>
          <p:cNvSpPr txBox="1">
            <a:spLocks noChangeArrowheads="1"/>
          </p:cNvSpPr>
          <p:nvPr/>
        </p:nvSpPr>
        <p:spPr bwMode="auto">
          <a:xfrm>
            <a:off x="4648200" y="3200400"/>
            <a:ext cx="1443038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Sensors C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5181600" y="2590800"/>
            <a:ext cx="3429000" cy="2676525"/>
            <a:chOff x="3216" y="1680"/>
            <a:chExt cx="1968" cy="1536"/>
          </a:xfrm>
        </p:grpSpPr>
        <p:sp>
          <p:nvSpPr>
            <p:cNvPr id="95261" name="Oval 50"/>
            <p:cNvSpPr>
              <a:spLocks noChangeArrowheads="1"/>
            </p:cNvSpPr>
            <p:nvPr/>
          </p:nvSpPr>
          <p:spPr bwMode="auto">
            <a:xfrm>
              <a:off x="4080" y="1680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62" name="Oval 51"/>
            <p:cNvSpPr>
              <a:spLocks noChangeArrowheads="1"/>
            </p:cNvSpPr>
            <p:nvPr/>
          </p:nvSpPr>
          <p:spPr bwMode="auto">
            <a:xfrm>
              <a:off x="4032" y="1776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63" name="Oval 52"/>
            <p:cNvSpPr>
              <a:spLocks noChangeArrowheads="1"/>
            </p:cNvSpPr>
            <p:nvPr/>
          </p:nvSpPr>
          <p:spPr bwMode="auto">
            <a:xfrm>
              <a:off x="4176" y="1824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64" name="Oval 53"/>
            <p:cNvSpPr>
              <a:spLocks noChangeArrowheads="1"/>
            </p:cNvSpPr>
            <p:nvPr/>
          </p:nvSpPr>
          <p:spPr bwMode="auto">
            <a:xfrm>
              <a:off x="4128" y="2496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65" name="Oval 54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66" name="Oval 55"/>
            <p:cNvSpPr>
              <a:spLocks noChangeArrowheads="1"/>
            </p:cNvSpPr>
            <p:nvPr/>
          </p:nvSpPr>
          <p:spPr bwMode="auto">
            <a:xfrm>
              <a:off x="3264" y="2304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67" name="Oval 56"/>
            <p:cNvSpPr>
              <a:spLocks noChangeArrowheads="1"/>
            </p:cNvSpPr>
            <p:nvPr/>
          </p:nvSpPr>
          <p:spPr bwMode="auto">
            <a:xfrm>
              <a:off x="3264" y="2592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68" name="Oval 57"/>
            <p:cNvSpPr>
              <a:spLocks noChangeArrowheads="1"/>
            </p:cNvSpPr>
            <p:nvPr/>
          </p:nvSpPr>
          <p:spPr bwMode="auto">
            <a:xfrm>
              <a:off x="3216" y="3120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69" name="Oval 58"/>
            <p:cNvSpPr>
              <a:spLocks noChangeArrowheads="1"/>
            </p:cNvSpPr>
            <p:nvPr/>
          </p:nvSpPr>
          <p:spPr bwMode="auto">
            <a:xfrm>
              <a:off x="3552" y="2976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70" name="Oval 59"/>
            <p:cNvSpPr>
              <a:spLocks noChangeArrowheads="1"/>
            </p:cNvSpPr>
            <p:nvPr/>
          </p:nvSpPr>
          <p:spPr bwMode="auto">
            <a:xfrm>
              <a:off x="3696" y="2448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71" name="Oval 60"/>
            <p:cNvSpPr>
              <a:spLocks noChangeArrowheads="1"/>
            </p:cNvSpPr>
            <p:nvPr/>
          </p:nvSpPr>
          <p:spPr bwMode="auto">
            <a:xfrm>
              <a:off x="3792" y="2208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72" name="Oval 61"/>
            <p:cNvSpPr>
              <a:spLocks noChangeArrowheads="1"/>
            </p:cNvSpPr>
            <p:nvPr/>
          </p:nvSpPr>
          <p:spPr bwMode="auto">
            <a:xfrm>
              <a:off x="4272" y="2688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73" name="Oval 62"/>
            <p:cNvSpPr>
              <a:spLocks noChangeArrowheads="1"/>
            </p:cNvSpPr>
            <p:nvPr/>
          </p:nvSpPr>
          <p:spPr bwMode="auto">
            <a:xfrm>
              <a:off x="5088" y="2400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74" name="Oval 63"/>
            <p:cNvSpPr>
              <a:spLocks noChangeArrowheads="1"/>
            </p:cNvSpPr>
            <p:nvPr/>
          </p:nvSpPr>
          <p:spPr bwMode="auto">
            <a:xfrm>
              <a:off x="4560" y="2400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75" name="Oval 64"/>
            <p:cNvSpPr>
              <a:spLocks noChangeArrowheads="1"/>
            </p:cNvSpPr>
            <p:nvPr/>
          </p:nvSpPr>
          <p:spPr bwMode="auto">
            <a:xfrm>
              <a:off x="4704" y="2304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76" name="Oval 65"/>
            <p:cNvSpPr>
              <a:spLocks noChangeArrowheads="1"/>
            </p:cNvSpPr>
            <p:nvPr/>
          </p:nvSpPr>
          <p:spPr bwMode="auto">
            <a:xfrm>
              <a:off x="4800" y="2160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77" name="Oval 66"/>
            <p:cNvSpPr>
              <a:spLocks noChangeArrowheads="1"/>
            </p:cNvSpPr>
            <p:nvPr/>
          </p:nvSpPr>
          <p:spPr bwMode="auto">
            <a:xfrm>
              <a:off x="4560" y="2208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78" name="Oval 67"/>
            <p:cNvSpPr>
              <a:spLocks noChangeArrowheads="1"/>
            </p:cNvSpPr>
            <p:nvPr/>
          </p:nvSpPr>
          <p:spPr bwMode="auto">
            <a:xfrm>
              <a:off x="4320" y="2352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79" name="Oval 68"/>
            <p:cNvSpPr>
              <a:spLocks noChangeArrowheads="1"/>
            </p:cNvSpPr>
            <p:nvPr/>
          </p:nvSpPr>
          <p:spPr bwMode="auto">
            <a:xfrm>
              <a:off x="4368" y="2160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80" name="Oval 69"/>
            <p:cNvSpPr>
              <a:spLocks noChangeArrowheads="1"/>
            </p:cNvSpPr>
            <p:nvPr/>
          </p:nvSpPr>
          <p:spPr bwMode="auto">
            <a:xfrm>
              <a:off x="4368" y="1968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81" name="Oval 70"/>
            <p:cNvSpPr>
              <a:spLocks noChangeArrowheads="1"/>
            </p:cNvSpPr>
            <p:nvPr/>
          </p:nvSpPr>
          <p:spPr bwMode="auto">
            <a:xfrm>
              <a:off x="4176" y="2112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282" name="Oval 71"/>
            <p:cNvSpPr>
              <a:spLocks noChangeArrowheads="1"/>
            </p:cNvSpPr>
            <p:nvPr/>
          </p:nvSpPr>
          <p:spPr bwMode="auto">
            <a:xfrm>
              <a:off x="3984" y="2736"/>
              <a:ext cx="96" cy="96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285194" name="Rectangle 7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5867400"/>
          </a:xfrm>
          <a:noFill/>
        </p:spPr>
        <p:txBody>
          <a:bodyPr/>
          <a:lstStyle/>
          <a:p>
            <a:pPr eaLnBrk="1" hangingPunct="1"/>
            <a:r>
              <a:rPr lang="en-US" sz="2400">
                <a:ea typeface="ＭＳ Ｐゴシック" charset="-128"/>
                <a:cs typeface="ＭＳ Ｐゴシック" charset="-128"/>
              </a:rPr>
              <a:t>Separate utility function F</a:t>
            </a:r>
            <a:r>
              <a:rPr lang="en-US" sz="2400" baseline="-25000">
                <a:ea typeface="ＭＳ Ｐゴシック" charset="-128"/>
                <a:cs typeface="ＭＳ Ｐゴシック" charset="-128"/>
              </a:rPr>
              <a:t>i</a:t>
            </a:r>
            <a:r>
              <a:rPr lang="en-US" sz="2400">
                <a:ea typeface="ＭＳ Ｐゴシック" charset="-128"/>
                <a:cs typeface="ＭＳ Ｐゴシック" charset="-128"/>
              </a:rPr>
              <a:t> with each contamination i</a:t>
            </a:r>
          </a:p>
          <a:p>
            <a:pPr eaLnBrk="1" hangingPunct="1"/>
            <a:r>
              <a:rPr lang="en-US" sz="2400">
                <a:ea typeface="ＭＳ Ｐゴシック" charset="-128"/>
                <a:cs typeface="ＭＳ Ｐゴシック" charset="-128"/>
              </a:rPr>
              <a:t>F</a:t>
            </a:r>
            <a:r>
              <a:rPr lang="en-US" sz="2400" baseline="-25000">
                <a:ea typeface="ＭＳ Ｐゴシック" charset="-128"/>
                <a:cs typeface="ＭＳ Ｐゴシック" charset="-128"/>
              </a:rPr>
              <a:t>i</a:t>
            </a:r>
            <a:r>
              <a:rPr lang="en-US" sz="2400">
                <a:ea typeface="ＭＳ Ｐゴシック" charset="-128"/>
                <a:cs typeface="ＭＳ Ｐゴシック" charset="-128"/>
              </a:rPr>
              <a:t>(A) = impact reduction by sensors A for contamination i</a:t>
            </a:r>
          </a:p>
          <a:p>
            <a:pPr eaLnBrk="1" hangingPunct="1"/>
            <a:endParaRPr lang="en-US" sz="240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40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	Want to solve</a:t>
            </a:r>
          </a:p>
          <a:p>
            <a:pPr eaLnBrk="1" hangingPunct="1">
              <a:buFont typeface="Wingdings" charset="2"/>
              <a:buNone/>
            </a:pPr>
            <a:endParaRPr lang="en-US" sz="240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sz="2400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Each of the F</a:t>
            </a:r>
            <a:r>
              <a:rPr lang="en-US" sz="2400" baseline="-25000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i</a:t>
            </a:r>
            <a:r>
              <a:rPr lang="en-US" sz="2400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 is submodular</a:t>
            </a:r>
          </a:p>
          <a:p>
            <a:pPr eaLnBrk="1" hangingPunct="1">
              <a:buFont typeface="Wingdings" charset="2"/>
              <a:buNone/>
            </a:pPr>
            <a:r>
              <a:rPr lang="en-US" sz="2400" b="1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Unfortunately, min</a:t>
            </a:r>
            <a:r>
              <a:rPr lang="en-US" sz="2400" b="1" baseline="-2500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i</a:t>
            </a:r>
            <a:r>
              <a:rPr lang="en-US" sz="2400" b="1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 F</a:t>
            </a:r>
            <a:r>
              <a:rPr lang="en-US" sz="2400" b="1" baseline="-2500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i</a:t>
            </a:r>
          </a:p>
          <a:p>
            <a:pPr eaLnBrk="1" hangingPunct="1">
              <a:buFont typeface="Wingdings" charset="2"/>
              <a:buNone/>
            </a:pPr>
            <a:r>
              <a:rPr lang="en-US" sz="2400" b="1" smtClean="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   not </a:t>
            </a:r>
            <a:r>
              <a:rPr lang="en-US" sz="2400" b="1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submodular!</a:t>
            </a:r>
          </a:p>
          <a:p>
            <a:pPr eaLnBrk="1" hangingPunct="1">
              <a:buFont typeface="Wingdings" charset="2"/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How can we solve this </a:t>
            </a:r>
            <a:r>
              <a:rPr lang="en-US" sz="2400" b="1">
                <a:ea typeface="ＭＳ Ｐゴシック" charset="-128"/>
                <a:cs typeface="ＭＳ Ｐゴシック" charset="-128"/>
              </a:rPr>
              <a:t>robust sensing </a:t>
            </a:r>
            <a:r>
              <a:rPr lang="en-US" sz="2400">
                <a:ea typeface="ＭＳ Ｐゴシック" charset="-128"/>
                <a:cs typeface="ＭＳ Ｐゴシック" charset="-128"/>
              </a:rPr>
              <a:t>problem?</a:t>
            </a:r>
          </a:p>
        </p:txBody>
      </p:sp>
      <p:sp>
        <p:nvSpPr>
          <p:cNvPr id="1285195" name="Rectangle 75"/>
          <p:cNvSpPr>
            <a:spLocks noChangeArrowheads="1"/>
          </p:cNvSpPr>
          <p:nvPr/>
        </p:nvSpPr>
        <p:spPr bwMode="auto">
          <a:xfrm>
            <a:off x="304800" y="3581400"/>
            <a:ext cx="4343400" cy="990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285196" name="Picture 7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12750" y="3714750"/>
            <a:ext cx="4159250" cy="768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3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8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8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8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8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8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8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8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8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8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8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8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8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85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85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85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8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8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8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8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8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85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85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8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85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85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8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8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8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5125" grpId="0" animBg="1"/>
      <p:bldP spid="1285128" grpId="0" animBg="1"/>
      <p:bldP spid="1285129" grpId="0" animBg="1"/>
      <p:bldP spid="1285129" grpId="1" animBg="1"/>
      <p:bldP spid="1285132" grpId="0" animBg="1"/>
      <p:bldP spid="1285132" grpId="1" animBg="1"/>
      <p:bldP spid="1285133" grpId="0"/>
      <p:bldP spid="1285133" grpId="1"/>
      <p:bldP spid="1285140" grpId="0"/>
      <p:bldP spid="1285140" grpId="1"/>
      <p:bldP spid="1285141" grpId="0"/>
      <p:bldP spid="1285141" grpId="1"/>
      <p:bldP spid="1285143" grpId="0" animBg="1"/>
      <p:bldP spid="1285143" grpId="1" animBg="1"/>
      <p:bldP spid="1285144" grpId="0"/>
      <p:bldP spid="1285144" grpId="1"/>
      <p:bldP spid="1285145" grpId="0"/>
      <p:bldP spid="1285145" grpId="1"/>
      <p:bldP spid="1285159" grpId="0"/>
      <p:bldP spid="1285159" grpId="1"/>
      <p:bldP spid="1285160" grpId="0"/>
      <p:bldP spid="1285160" grpId="1"/>
      <p:bldP spid="1285163" grpId="0" animBg="1"/>
      <p:bldP spid="1285163" grpId="1" animBg="1"/>
      <p:bldP spid="1285164" grpId="0"/>
      <p:bldP spid="1285164" grpId="1"/>
      <p:bldP spid="1285165" grpId="0"/>
      <p:bldP spid="1285165" grpId="1"/>
      <p:bldP spid="1285166" grpId="0"/>
      <p:bldP spid="1285166" grpId="1"/>
      <p:bldP spid="1285167" grpId="0" animBg="1"/>
      <p:bldP spid="1285167" grpId="1" animBg="1"/>
      <p:bldP spid="1285168" grpId="0"/>
      <p:bldP spid="1285168" grpId="1"/>
      <p:bldP spid="1285194" grpId="0" build="p"/>
      <p:bldP spid="12851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818" name="Rectangle 242"/>
          <p:cNvSpPr>
            <a:spLocks noChangeArrowheads="1"/>
          </p:cNvSpPr>
          <p:nvPr/>
        </p:nvSpPr>
        <p:spPr bwMode="auto">
          <a:xfrm>
            <a:off x="2638425" y="4422775"/>
            <a:ext cx="4067175" cy="457200"/>
          </a:xfrm>
          <a:prstGeom prst="rect">
            <a:avLst/>
          </a:prstGeom>
          <a:solidFill>
            <a:srgbClr val="00FF00">
              <a:alpha val="50195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828" name="Rectangle 252"/>
          <p:cNvSpPr>
            <a:spLocks noChangeArrowheads="1"/>
          </p:cNvSpPr>
          <p:nvPr/>
        </p:nvSpPr>
        <p:spPr bwMode="auto">
          <a:xfrm>
            <a:off x="2638425" y="3581400"/>
            <a:ext cx="4067175" cy="889000"/>
          </a:xfrm>
          <a:prstGeom prst="rect">
            <a:avLst/>
          </a:prstGeom>
          <a:solidFill>
            <a:srgbClr val="FF9900">
              <a:alpha val="2196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76578" name="Picture 2" descr="MCj031936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990975"/>
            <a:ext cx="331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0" y="3962400"/>
            <a:ext cx="457200" cy="433388"/>
            <a:chOff x="4280" y="192"/>
            <a:chExt cx="1143" cy="1079"/>
          </a:xfrm>
        </p:grpSpPr>
        <p:sp>
          <p:nvSpPr>
            <p:cNvPr id="97447" name="Freeform 4"/>
            <p:cNvSpPr>
              <a:spLocks/>
            </p:cNvSpPr>
            <p:nvPr/>
          </p:nvSpPr>
          <p:spPr bwMode="auto">
            <a:xfrm>
              <a:off x="4280" y="192"/>
              <a:ext cx="1143" cy="1079"/>
            </a:xfrm>
            <a:custGeom>
              <a:avLst/>
              <a:gdLst>
                <a:gd name="T0" fmla="*/ 15 w 2286"/>
                <a:gd name="T1" fmla="*/ 2 h 2158"/>
                <a:gd name="T2" fmla="*/ 12 w 2286"/>
                <a:gd name="T3" fmla="*/ 6 h 2158"/>
                <a:gd name="T4" fmla="*/ 12 w 2286"/>
                <a:gd name="T5" fmla="*/ 6 h 2158"/>
                <a:gd name="T6" fmla="*/ 12 w 2286"/>
                <a:gd name="T7" fmla="*/ 6 h 2158"/>
                <a:gd name="T8" fmla="*/ 12 w 2286"/>
                <a:gd name="T9" fmla="*/ 6 h 2158"/>
                <a:gd name="T10" fmla="*/ 11 w 2286"/>
                <a:gd name="T11" fmla="*/ 6 h 2158"/>
                <a:gd name="T12" fmla="*/ 11 w 2286"/>
                <a:gd name="T13" fmla="*/ 6 h 2158"/>
                <a:gd name="T14" fmla="*/ 11 w 2286"/>
                <a:gd name="T15" fmla="*/ 6 h 2158"/>
                <a:gd name="T16" fmla="*/ 10 w 2286"/>
                <a:gd name="T17" fmla="*/ 6 h 2158"/>
                <a:gd name="T18" fmla="*/ 10 w 2286"/>
                <a:gd name="T19" fmla="*/ 6 h 2158"/>
                <a:gd name="T20" fmla="*/ 10 w 2286"/>
                <a:gd name="T21" fmla="*/ 6 h 2158"/>
                <a:gd name="T22" fmla="*/ 9 w 2286"/>
                <a:gd name="T23" fmla="*/ 6 h 2158"/>
                <a:gd name="T24" fmla="*/ 9 w 2286"/>
                <a:gd name="T25" fmla="*/ 6 h 2158"/>
                <a:gd name="T26" fmla="*/ 8 w 2286"/>
                <a:gd name="T27" fmla="*/ 5 h 2158"/>
                <a:gd name="T28" fmla="*/ 8 w 2286"/>
                <a:gd name="T29" fmla="*/ 5 h 2158"/>
                <a:gd name="T30" fmla="*/ 7 w 2286"/>
                <a:gd name="T31" fmla="*/ 6 h 2158"/>
                <a:gd name="T32" fmla="*/ 6 w 2286"/>
                <a:gd name="T33" fmla="*/ 6 h 2158"/>
                <a:gd name="T34" fmla="*/ 6 w 2286"/>
                <a:gd name="T35" fmla="*/ 6 h 2158"/>
                <a:gd name="T36" fmla="*/ 6 w 2286"/>
                <a:gd name="T37" fmla="*/ 6 h 2158"/>
                <a:gd name="T38" fmla="*/ 6 w 2286"/>
                <a:gd name="T39" fmla="*/ 7 h 2158"/>
                <a:gd name="T40" fmla="*/ 6 w 2286"/>
                <a:gd name="T41" fmla="*/ 7 h 2158"/>
                <a:gd name="T42" fmla="*/ 6 w 2286"/>
                <a:gd name="T43" fmla="*/ 7 h 2158"/>
                <a:gd name="T44" fmla="*/ 5 w 2286"/>
                <a:gd name="T45" fmla="*/ 8 h 2158"/>
                <a:gd name="T46" fmla="*/ 5 w 2286"/>
                <a:gd name="T47" fmla="*/ 8 h 2158"/>
                <a:gd name="T48" fmla="*/ 4 w 2286"/>
                <a:gd name="T49" fmla="*/ 8 h 2158"/>
                <a:gd name="T50" fmla="*/ 3 w 2286"/>
                <a:gd name="T51" fmla="*/ 8 h 2158"/>
                <a:gd name="T52" fmla="*/ 3 w 2286"/>
                <a:gd name="T53" fmla="*/ 9 h 2158"/>
                <a:gd name="T54" fmla="*/ 2 w 2286"/>
                <a:gd name="T55" fmla="*/ 9 h 2158"/>
                <a:gd name="T56" fmla="*/ 2 w 2286"/>
                <a:gd name="T57" fmla="*/ 9 h 2158"/>
                <a:gd name="T58" fmla="*/ 1 w 2286"/>
                <a:gd name="T59" fmla="*/ 10 h 2158"/>
                <a:gd name="T60" fmla="*/ 1 w 2286"/>
                <a:gd name="T61" fmla="*/ 10 h 2158"/>
                <a:gd name="T62" fmla="*/ 1 w 2286"/>
                <a:gd name="T63" fmla="*/ 11 h 2158"/>
                <a:gd name="T64" fmla="*/ 0 w 2286"/>
                <a:gd name="T65" fmla="*/ 12 h 2158"/>
                <a:gd name="T66" fmla="*/ 1 w 2286"/>
                <a:gd name="T67" fmla="*/ 13 h 2158"/>
                <a:gd name="T68" fmla="*/ 1 w 2286"/>
                <a:gd name="T69" fmla="*/ 14 h 2158"/>
                <a:gd name="T70" fmla="*/ 2 w 2286"/>
                <a:gd name="T71" fmla="*/ 15 h 2158"/>
                <a:gd name="T72" fmla="*/ 3 w 2286"/>
                <a:gd name="T73" fmla="*/ 16 h 2158"/>
                <a:gd name="T74" fmla="*/ 5 w 2286"/>
                <a:gd name="T75" fmla="*/ 17 h 2158"/>
                <a:gd name="T76" fmla="*/ 5 w 2286"/>
                <a:gd name="T77" fmla="*/ 17 h 2158"/>
                <a:gd name="T78" fmla="*/ 6 w 2286"/>
                <a:gd name="T79" fmla="*/ 17 h 2158"/>
                <a:gd name="T80" fmla="*/ 7 w 2286"/>
                <a:gd name="T81" fmla="*/ 17 h 2158"/>
                <a:gd name="T82" fmla="*/ 9 w 2286"/>
                <a:gd name="T83" fmla="*/ 17 h 2158"/>
                <a:gd name="T84" fmla="*/ 10 w 2286"/>
                <a:gd name="T85" fmla="*/ 16 h 2158"/>
                <a:gd name="T86" fmla="*/ 11 w 2286"/>
                <a:gd name="T87" fmla="*/ 14 h 2158"/>
                <a:gd name="T88" fmla="*/ 11 w 2286"/>
                <a:gd name="T89" fmla="*/ 14 h 2158"/>
                <a:gd name="T90" fmla="*/ 11 w 2286"/>
                <a:gd name="T91" fmla="*/ 13 h 2158"/>
                <a:gd name="T92" fmla="*/ 11 w 2286"/>
                <a:gd name="T93" fmla="*/ 13 h 2158"/>
                <a:gd name="T94" fmla="*/ 11 w 2286"/>
                <a:gd name="T95" fmla="*/ 12 h 2158"/>
                <a:gd name="T96" fmla="*/ 12 w 2286"/>
                <a:gd name="T97" fmla="*/ 12 h 2158"/>
                <a:gd name="T98" fmla="*/ 13 w 2286"/>
                <a:gd name="T99" fmla="*/ 11 h 2158"/>
                <a:gd name="T100" fmla="*/ 13 w 2286"/>
                <a:gd name="T101" fmla="*/ 11 h 2158"/>
                <a:gd name="T102" fmla="*/ 13 w 2286"/>
                <a:gd name="T103" fmla="*/ 10 h 2158"/>
                <a:gd name="T104" fmla="*/ 13 w 2286"/>
                <a:gd name="T105" fmla="*/ 9 h 2158"/>
                <a:gd name="T106" fmla="*/ 13 w 2286"/>
                <a:gd name="T107" fmla="*/ 8 h 2158"/>
                <a:gd name="T108" fmla="*/ 16 w 2286"/>
                <a:gd name="T109" fmla="*/ 4 h 2158"/>
                <a:gd name="T110" fmla="*/ 18 w 2286"/>
                <a:gd name="T111" fmla="*/ 0 h 2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6"/>
                <a:gd name="T169" fmla="*/ 0 h 2158"/>
                <a:gd name="T170" fmla="*/ 2286 w 2286"/>
                <a:gd name="T171" fmla="*/ 2158 h 2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6" h="2158">
                  <a:moveTo>
                    <a:pt x="2194" y="0"/>
                  </a:moveTo>
                  <a:lnTo>
                    <a:pt x="2120" y="10"/>
                  </a:lnTo>
                  <a:lnTo>
                    <a:pt x="1913" y="226"/>
                  </a:lnTo>
                  <a:lnTo>
                    <a:pt x="1930" y="298"/>
                  </a:lnTo>
                  <a:lnTo>
                    <a:pt x="1591" y="613"/>
                  </a:lnTo>
                  <a:lnTo>
                    <a:pt x="1528" y="672"/>
                  </a:lnTo>
                  <a:lnTo>
                    <a:pt x="1498" y="659"/>
                  </a:lnTo>
                  <a:lnTo>
                    <a:pt x="1497" y="660"/>
                  </a:lnTo>
                  <a:lnTo>
                    <a:pt x="1493" y="664"/>
                  </a:lnTo>
                  <a:lnTo>
                    <a:pt x="1489" y="669"/>
                  </a:lnTo>
                  <a:lnTo>
                    <a:pt x="1482" y="676"/>
                  </a:lnTo>
                  <a:lnTo>
                    <a:pt x="1473" y="684"/>
                  </a:lnTo>
                  <a:lnTo>
                    <a:pt x="1462" y="694"/>
                  </a:lnTo>
                  <a:lnTo>
                    <a:pt x="1450" y="704"/>
                  </a:lnTo>
                  <a:lnTo>
                    <a:pt x="1437" y="713"/>
                  </a:lnTo>
                  <a:lnTo>
                    <a:pt x="1422" y="722"/>
                  </a:lnTo>
                  <a:lnTo>
                    <a:pt x="1406" y="730"/>
                  </a:lnTo>
                  <a:lnTo>
                    <a:pt x="1388" y="738"/>
                  </a:lnTo>
                  <a:lnTo>
                    <a:pt x="1371" y="744"/>
                  </a:lnTo>
                  <a:lnTo>
                    <a:pt x="1353" y="748"/>
                  </a:lnTo>
                  <a:lnTo>
                    <a:pt x="1333" y="750"/>
                  </a:lnTo>
                  <a:lnTo>
                    <a:pt x="1314" y="749"/>
                  </a:lnTo>
                  <a:lnTo>
                    <a:pt x="1293" y="745"/>
                  </a:lnTo>
                  <a:lnTo>
                    <a:pt x="1292" y="744"/>
                  </a:lnTo>
                  <a:lnTo>
                    <a:pt x="1288" y="742"/>
                  </a:lnTo>
                  <a:lnTo>
                    <a:pt x="1282" y="738"/>
                  </a:lnTo>
                  <a:lnTo>
                    <a:pt x="1276" y="734"/>
                  </a:lnTo>
                  <a:lnTo>
                    <a:pt x="1266" y="728"/>
                  </a:lnTo>
                  <a:lnTo>
                    <a:pt x="1255" y="721"/>
                  </a:lnTo>
                  <a:lnTo>
                    <a:pt x="1241" y="714"/>
                  </a:lnTo>
                  <a:lnTo>
                    <a:pt x="1227" y="706"/>
                  </a:lnTo>
                  <a:lnTo>
                    <a:pt x="1211" y="699"/>
                  </a:lnTo>
                  <a:lnTo>
                    <a:pt x="1193" y="690"/>
                  </a:lnTo>
                  <a:lnTo>
                    <a:pt x="1174" y="682"/>
                  </a:lnTo>
                  <a:lnTo>
                    <a:pt x="1153" y="674"/>
                  </a:lnTo>
                  <a:lnTo>
                    <a:pt x="1133" y="667"/>
                  </a:lnTo>
                  <a:lnTo>
                    <a:pt x="1110" y="660"/>
                  </a:lnTo>
                  <a:lnTo>
                    <a:pt x="1087" y="653"/>
                  </a:lnTo>
                  <a:lnTo>
                    <a:pt x="1062" y="647"/>
                  </a:lnTo>
                  <a:lnTo>
                    <a:pt x="1037" y="643"/>
                  </a:lnTo>
                  <a:lnTo>
                    <a:pt x="1012" y="639"/>
                  </a:lnTo>
                  <a:lnTo>
                    <a:pt x="985" y="637"/>
                  </a:lnTo>
                  <a:lnTo>
                    <a:pt x="959" y="636"/>
                  </a:lnTo>
                  <a:lnTo>
                    <a:pt x="932" y="636"/>
                  </a:lnTo>
                  <a:lnTo>
                    <a:pt x="906" y="638"/>
                  </a:lnTo>
                  <a:lnTo>
                    <a:pt x="880" y="641"/>
                  </a:lnTo>
                  <a:lnTo>
                    <a:pt x="854" y="646"/>
                  </a:lnTo>
                  <a:lnTo>
                    <a:pt x="830" y="652"/>
                  </a:lnTo>
                  <a:lnTo>
                    <a:pt x="805" y="660"/>
                  </a:lnTo>
                  <a:lnTo>
                    <a:pt x="782" y="670"/>
                  </a:lnTo>
                  <a:lnTo>
                    <a:pt x="759" y="683"/>
                  </a:lnTo>
                  <a:lnTo>
                    <a:pt x="739" y="697"/>
                  </a:lnTo>
                  <a:lnTo>
                    <a:pt x="720" y="713"/>
                  </a:lnTo>
                  <a:lnTo>
                    <a:pt x="703" y="732"/>
                  </a:lnTo>
                  <a:lnTo>
                    <a:pt x="687" y="752"/>
                  </a:lnTo>
                  <a:lnTo>
                    <a:pt x="682" y="760"/>
                  </a:lnTo>
                  <a:lnTo>
                    <a:pt x="676" y="768"/>
                  </a:lnTo>
                  <a:lnTo>
                    <a:pt x="672" y="778"/>
                  </a:lnTo>
                  <a:lnTo>
                    <a:pt x="667" y="786"/>
                  </a:lnTo>
                  <a:lnTo>
                    <a:pt x="667" y="788"/>
                  </a:lnTo>
                  <a:lnTo>
                    <a:pt x="666" y="794"/>
                  </a:lnTo>
                  <a:lnTo>
                    <a:pt x="664" y="802"/>
                  </a:lnTo>
                  <a:lnTo>
                    <a:pt x="661" y="814"/>
                  </a:lnTo>
                  <a:lnTo>
                    <a:pt x="657" y="828"/>
                  </a:lnTo>
                  <a:lnTo>
                    <a:pt x="650" y="844"/>
                  </a:lnTo>
                  <a:lnTo>
                    <a:pt x="642" y="861"/>
                  </a:lnTo>
                  <a:lnTo>
                    <a:pt x="632" y="879"/>
                  </a:lnTo>
                  <a:lnTo>
                    <a:pt x="619" y="897"/>
                  </a:lnTo>
                  <a:lnTo>
                    <a:pt x="603" y="916"/>
                  </a:lnTo>
                  <a:lnTo>
                    <a:pt x="584" y="933"/>
                  </a:lnTo>
                  <a:lnTo>
                    <a:pt x="562" y="950"/>
                  </a:lnTo>
                  <a:lnTo>
                    <a:pt x="537" y="965"/>
                  </a:lnTo>
                  <a:lnTo>
                    <a:pt x="507" y="979"/>
                  </a:lnTo>
                  <a:lnTo>
                    <a:pt x="475" y="990"/>
                  </a:lnTo>
                  <a:lnTo>
                    <a:pt x="437" y="998"/>
                  </a:lnTo>
                  <a:lnTo>
                    <a:pt x="406" y="1003"/>
                  </a:lnTo>
                  <a:lnTo>
                    <a:pt x="377" y="1010"/>
                  </a:lnTo>
                  <a:lnTo>
                    <a:pt x="348" y="1018"/>
                  </a:lnTo>
                  <a:lnTo>
                    <a:pt x="322" y="1029"/>
                  </a:lnTo>
                  <a:lnTo>
                    <a:pt x="296" y="1039"/>
                  </a:lnTo>
                  <a:lnTo>
                    <a:pt x="271" y="1052"/>
                  </a:lnTo>
                  <a:lnTo>
                    <a:pt x="248" y="1064"/>
                  </a:lnTo>
                  <a:lnTo>
                    <a:pt x="226" y="1078"/>
                  </a:lnTo>
                  <a:lnTo>
                    <a:pt x="204" y="1093"/>
                  </a:lnTo>
                  <a:lnTo>
                    <a:pt x="184" y="1109"/>
                  </a:lnTo>
                  <a:lnTo>
                    <a:pt x="165" y="1127"/>
                  </a:lnTo>
                  <a:lnTo>
                    <a:pt x="146" y="1144"/>
                  </a:lnTo>
                  <a:lnTo>
                    <a:pt x="129" y="1162"/>
                  </a:lnTo>
                  <a:lnTo>
                    <a:pt x="113" y="1182"/>
                  </a:lnTo>
                  <a:lnTo>
                    <a:pt x="97" y="1202"/>
                  </a:lnTo>
                  <a:lnTo>
                    <a:pt x="82" y="1221"/>
                  </a:lnTo>
                  <a:lnTo>
                    <a:pt x="65" y="1247"/>
                  </a:lnTo>
                  <a:lnTo>
                    <a:pt x="50" y="1273"/>
                  </a:lnTo>
                  <a:lnTo>
                    <a:pt x="37" y="1300"/>
                  </a:lnTo>
                  <a:lnTo>
                    <a:pt x="25" y="1326"/>
                  </a:lnTo>
                  <a:lnTo>
                    <a:pt x="16" y="1354"/>
                  </a:lnTo>
                  <a:lnTo>
                    <a:pt x="8" y="1382"/>
                  </a:lnTo>
                  <a:lnTo>
                    <a:pt x="4" y="1410"/>
                  </a:lnTo>
                  <a:lnTo>
                    <a:pt x="0" y="1439"/>
                  </a:lnTo>
                  <a:lnTo>
                    <a:pt x="0" y="1478"/>
                  </a:lnTo>
                  <a:lnTo>
                    <a:pt x="6" y="1520"/>
                  </a:lnTo>
                  <a:lnTo>
                    <a:pt x="17" y="1562"/>
                  </a:lnTo>
                  <a:lnTo>
                    <a:pt x="35" y="1608"/>
                  </a:lnTo>
                  <a:lnTo>
                    <a:pt x="57" y="1654"/>
                  </a:lnTo>
                  <a:lnTo>
                    <a:pt x="84" y="1702"/>
                  </a:lnTo>
                  <a:lnTo>
                    <a:pt x="116" y="1750"/>
                  </a:lnTo>
                  <a:lnTo>
                    <a:pt x="153" y="1797"/>
                  </a:lnTo>
                  <a:lnTo>
                    <a:pt x="195" y="1843"/>
                  </a:lnTo>
                  <a:lnTo>
                    <a:pt x="241" y="1888"/>
                  </a:lnTo>
                  <a:lnTo>
                    <a:pt x="290" y="1932"/>
                  </a:lnTo>
                  <a:lnTo>
                    <a:pt x="345" y="1973"/>
                  </a:lnTo>
                  <a:lnTo>
                    <a:pt x="402" y="2011"/>
                  </a:lnTo>
                  <a:lnTo>
                    <a:pt x="462" y="2046"/>
                  </a:lnTo>
                  <a:lnTo>
                    <a:pt x="527" y="2078"/>
                  </a:lnTo>
                  <a:lnTo>
                    <a:pt x="593" y="2105"/>
                  </a:lnTo>
                  <a:lnTo>
                    <a:pt x="600" y="2107"/>
                  </a:lnTo>
                  <a:lnTo>
                    <a:pt x="618" y="2115"/>
                  </a:lnTo>
                  <a:lnTo>
                    <a:pt x="646" y="2124"/>
                  </a:lnTo>
                  <a:lnTo>
                    <a:pt x="685" y="2136"/>
                  </a:lnTo>
                  <a:lnTo>
                    <a:pt x="729" y="2146"/>
                  </a:lnTo>
                  <a:lnTo>
                    <a:pt x="780" y="2154"/>
                  </a:lnTo>
                  <a:lnTo>
                    <a:pt x="835" y="2158"/>
                  </a:lnTo>
                  <a:lnTo>
                    <a:pt x="894" y="2157"/>
                  </a:lnTo>
                  <a:lnTo>
                    <a:pt x="954" y="2147"/>
                  </a:lnTo>
                  <a:lnTo>
                    <a:pt x="1014" y="2129"/>
                  </a:lnTo>
                  <a:lnTo>
                    <a:pt x="1073" y="2101"/>
                  </a:lnTo>
                  <a:lnTo>
                    <a:pt x="1128" y="2060"/>
                  </a:lnTo>
                  <a:lnTo>
                    <a:pt x="1180" y="2006"/>
                  </a:lnTo>
                  <a:lnTo>
                    <a:pt x="1226" y="1934"/>
                  </a:lnTo>
                  <a:lnTo>
                    <a:pt x="1264" y="1847"/>
                  </a:lnTo>
                  <a:lnTo>
                    <a:pt x="1294" y="1740"/>
                  </a:lnTo>
                  <a:lnTo>
                    <a:pt x="1294" y="1737"/>
                  </a:lnTo>
                  <a:lnTo>
                    <a:pt x="1294" y="1730"/>
                  </a:lnTo>
                  <a:lnTo>
                    <a:pt x="1295" y="1720"/>
                  </a:lnTo>
                  <a:lnTo>
                    <a:pt x="1296" y="1705"/>
                  </a:lnTo>
                  <a:lnTo>
                    <a:pt x="1300" y="1689"/>
                  </a:lnTo>
                  <a:lnTo>
                    <a:pt x="1303" y="1669"/>
                  </a:lnTo>
                  <a:lnTo>
                    <a:pt x="1309" y="1647"/>
                  </a:lnTo>
                  <a:lnTo>
                    <a:pt x="1317" y="1624"/>
                  </a:lnTo>
                  <a:lnTo>
                    <a:pt x="1326" y="1600"/>
                  </a:lnTo>
                  <a:lnTo>
                    <a:pt x="1339" y="1576"/>
                  </a:lnTo>
                  <a:lnTo>
                    <a:pt x="1354" y="1551"/>
                  </a:lnTo>
                  <a:lnTo>
                    <a:pt x="1372" y="1526"/>
                  </a:lnTo>
                  <a:lnTo>
                    <a:pt x="1394" y="1503"/>
                  </a:lnTo>
                  <a:lnTo>
                    <a:pt x="1420" y="1482"/>
                  </a:lnTo>
                  <a:lnTo>
                    <a:pt x="1450" y="1462"/>
                  </a:lnTo>
                  <a:lnTo>
                    <a:pt x="1483" y="1445"/>
                  </a:lnTo>
                  <a:lnTo>
                    <a:pt x="1508" y="1432"/>
                  </a:lnTo>
                  <a:lnTo>
                    <a:pt x="1534" y="1415"/>
                  </a:lnTo>
                  <a:lnTo>
                    <a:pt x="1558" y="1395"/>
                  </a:lnTo>
                  <a:lnTo>
                    <a:pt x="1580" y="1372"/>
                  </a:lnTo>
                  <a:lnTo>
                    <a:pt x="1600" y="1347"/>
                  </a:lnTo>
                  <a:lnTo>
                    <a:pt x="1619" y="1318"/>
                  </a:lnTo>
                  <a:lnTo>
                    <a:pt x="1634" y="1288"/>
                  </a:lnTo>
                  <a:lnTo>
                    <a:pt x="1647" y="1256"/>
                  </a:lnTo>
                  <a:lnTo>
                    <a:pt x="1655" y="1221"/>
                  </a:lnTo>
                  <a:lnTo>
                    <a:pt x="1658" y="1185"/>
                  </a:lnTo>
                  <a:lnTo>
                    <a:pt x="1658" y="1149"/>
                  </a:lnTo>
                  <a:lnTo>
                    <a:pt x="1652" y="1109"/>
                  </a:lnTo>
                  <a:lnTo>
                    <a:pt x="1641" y="1070"/>
                  </a:lnTo>
                  <a:lnTo>
                    <a:pt x="1625" y="1031"/>
                  </a:lnTo>
                  <a:lnTo>
                    <a:pt x="1600" y="990"/>
                  </a:lnTo>
                  <a:lnTo>
                    <a:pt x="1571" y="949"/>
                  </a:lnTo>
                  <a:lnTo>
                    <a:pt x="1736" y="751"/>
                  </a:lnTo>
                  <a:lnTo>
                    <a:pt x="2043" y="388"/>
                  </a:lnTo>
                  <a:lnTo>
                    <a:pt x="2118" y="373"/>
                  </a:lnTo>
                  <a:lnTo>
                    <a:pt x="2286" y="16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48" name="Freeform 5"/>
            <p:cNvSpPr>
              <a:spLocks/>
            </p:cNvSpPr>
            <p:nvPr/>
          </p:nvSpPr>
          <p:spPr bwMode="auto">
            <a:xfrm>
              <a:off x="4459" y="592"/>
              <a:ext cx="608" cy="618"/>
            </a:xfrm>
            <a:custGeom>
              <a:avLst/>
              <a:gdLst>
                <a:gd name="T0" fmla="*/ 7 w 1217"/>
                <a:gd name="T1" fmla="*/ 5 h 1237"/>
                <a:gd name="T2" fmla="*/ 7 w 1217"/>
                <a:gd name="T3" fmla="*/ 5 h 1237"/>
                <a:gd name="T4" fmla="*/ 7 w 1217"/>
                <a:gd name="T5" fmla="*/ 4 h 1237"/>
                <a:gd name="T6" fmla="*/ 8 w 1217"/>
                <a:gd name="T7" fmla="*/ 4 h 1237"/>
                <a:gd name="T8" fmla="*/ 8 w 1217"/>
                <a:gd name="T9" fmla="*/ 4 h 1237"/>
                <a:gd name="T10" fmla="*/ 8 w 1217"/>
                <a:gd name="T11" fmla="*/ 4 h 1237"/>
                <a:gd name="T12" fmla="*/ 9 w 1217"/>
                <a:gd name="T13" fmla="*/ 3 h 1237"/>
                <a:gd name="T14" fmla="*/ 9 w 1217"/>
                <a:gd name="T15" fmla="*/ 3 h 1237"/>
                <a:gd name="T16" fmla="*/ 9 w 1217"/>
                <a:gd name="T17" fmla="*/ 3 h 1237"/>
                <a:gd name="T18" fmla="*/ 9 w 1217"/>
                <a:gd name="T19" fmla="*/ 2 h 1237"/>
                <a:gd name="T20" fmla="*/ 9 w 1217"/>
                <a:gd name="T21" fmla="*/ 2 h 1237"/>
                <a:gd name="T22" fmla="*/ 9 w 1217"/>
                <a:gd name="T23" fmla="*/ 1 h 1237"/>
                <a:gd name="T24" fmla="*/ 7 w 1217"/>
                <a:gd name="T25" fmla="*/ 3 h 1237"/>
                <a:gd name="T26" fmla="*/ 7 w 1217"/>
                <a:gd name="T27" fmla="*/ 0 h 1237"/>
                <a:gd name="T28" fmla="*/ 7 w 1217"/>
                <a:gd name="T29" fmla="*/ 0 h 1237"/>
                <a:gd name="T30" fmla="*/ 7 w 1217"/>
                <a:gd name="T31" fmla="*/ 0 h 1237"/>
                <a:gd name="T32" fmla="*/ 7 w 1217"/>
                <a:gd name="T33" fmla="*/ 0 h 1237"/>
                <a:gd name="T34" fmla="*/ 7 w 1217"/>
                <a:gd name="T35" fmla="*/ 0 h 1237"/>
                <a:gd name="T36" fmla="*/ 6 w 1217"/>
                <a:gd name="T37" fmla="*/ 0 h 1237"/>
                <a:gd name="T38" fmla="*/ 6 w 1217"/>
                <a:gd name="T39" fmla="*/ 0 h 1237"/>
                <a:gd name="T40" fmla="*/ 5 w 1217"/>
                <a:gd name="T41" fmla="*/ 0 h 1237"/>
                <a:gd name="T42" fmla="*/ 5 w 1217"/>
                <a:gd name="T43" fmla="*/ 0 h 1237"/>
                <a:gd name="T44" fmla="*/ 5 w 1217"/>
                <a:gd name="T45" fmla="*/ 0 h 1237"/>
                <a:gd name="T46" fmla="*/ 4 w 1217"/>
                <a:gd name="T47" fmla="*/ 1 h 1237"/>
                <a:gd name="T48" fmla="*/ 4 w 1217"/>
                <a:gd name="T49" fmla="*/ 1 h 1237"/>
                <a:gd name="T50" fmla="*/ 4 w 1217"/>
                <a:gd name="T51" fmla="*/ 1 h 1237"/>
                <a:gd name="T52" fmla="*/ 4 w 1217"/>
                <a:gd name="T53" fmla="*/ 2 h 1237"/>
                <a:gd name="T54" fmla="*/ 4 w 1217"/>
                <a:gd name="T55" fmla="*/ 2 h 1237"/>
                <a:gd name="T56" fmla="*/ 3 w 1217"/>
                <a:gd name="T57" fmla="*/ 2 h 1237"/>
                <a:gd name="T58" fmla="*/ 3 w 1217"/>
                <a:gd name="T59" fmla="*/ 2 h 1237"/>
                <a:gd name="T60" fmla="*/ 3 w 1217"/>
                <a:gd name="T61" fmla="*/ 2 h 1237"/>
                <a:gd name="T62" fmla="*/ 2 w 1217"/>
                <a:gd name="T63" fmla="*/ 2 h 1237"/>
                <a:gd name="T64" fmla="*/ 2 w 1217"/>
                <a:gd name="T65" fmla="*/ 3 h 1237"/>
                <a:gd name="T66" fmla="*/ 1 w 1217"/>
                <a:gd name="T67" fmla="*/ 3 h 1237"/>
                <a:gd name="T68" fmla="*/ 1 w 1217"/>
                <a:gd name="T69" fmla="*/ 3 h 1237"/>
                <a:gd name="T70" fmla="*/ 0 w 1217"/>
                <a:gd name="T71" fmla="*/ 4 h 1237"/>
                <a:gd name="T72" fmla="*/ 0 w 1217"/>
                <a:gd name="T73" fmla="*/ 4 h 1237"/>
                <a:gd name="T74" fmla="*/ 0 w 1217"/>
                <a:gd name="T75" fmla="*/ 5 h 1237"/>
                <a:gd name="T76" fmla="*/ 0 w 1217"/>
                <a:gd name="T77" fmla="*/ 6 h 1237"/>
                <a:gd name="T78" fmla="*/ 0 w 1217"/>
                <a:gd name="T79" fmla="*/ 6 h 1237"/>
                <a:gd name="T80" fmla="*/ 0 w 1217"/>
                <a:gd name="T81" fmla="*/ 7 h 1237"/>
                <a:gd name="T82" fmla="*/ 0 w 1217"/>
                <a:gd name="T83" fmla="*/ 7 h 1237"/>
                <a:gd name="T84" fmla="*/ 1 w 1217"/>
                <a:gd name="T85" fmla="*/ 8 h 1237"/>
                <a:gd name="T86" fmla="*/ 1 w 1217"/>
                <a:gd name="T87" fmla="*/ 8 h 1237"/>
                <a:gd name="T88" fmla="*/ 2 w 1217"/>
                <a:gd name="T89" fmla="*/ 8 h 1237"/>
                <a:gd name="T90" fmla="*/ 2 w 1217"/>
                <a:gd name="T91" fmla="*/ 9 h 1237"/>
                <a:gd name="T92" fmla="*/ 2 w 1217"/>
                <a:gd name="T93" fmla="*/ 9 h 1237"/>
                <a:gd name="T94" fmla="*/ 3 w 1217"/>
                <a:gd name="T95" fmla="*/ 9 h 1237"/>
                <a:gd name="T96" fmla="*/ 4 w 1217"/>
                <a:gd name="T97" fmla="*/ 9 h 1237"/>
                <a:gd name="T98" fmla="*/ 4 w 1217"/>
                <a:gd name="T99" fmla="*/ 9 h 1237"/>
                <a:gd name="T100" fmla="*/ 5 w 1217"/>
                <a:gd name="T101" fmla="*/ 9 h 1237"/>
                <a:gd name="T102" fmla="*/ 5 w 1217"/>
                <a:gd name="T103" fmla="*/ 9 h 1237"/>
                <a:gd name="T104" fmla="*/ 6 w 1217"/>
                <a:gd name="T105" fmla="*/ 8 h 1237"/>
                <a:gd name="T106" fmla="*/ 6 w 1217"/>
                <a:gd name="T107" fmla="*/ 7 h 1237"/>
                <a:gd name="T108" fmla="*/ 6 w 1217"/>
                <a:gd name="T109" fmla="*/ 6 h 1237"/>
                <a:gd name="T110" fmla="*/ 6 w 1217"/>
                <a:gd name="T111" fmla="*/ 5 h 1237"/>
                <a:gd name="T112" fmla="*/ 7 w 1217"/>
                <a:gd name="T113" fmla="*/ 5 h 1237"/>
                <a:gd name="T114" fmla="*/ 7 w 1217"/>
                <a:gd name="T115" fmla="*/ 5 h 12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7"/>
                <a:gd name="T175" fmla="*/ 0 h 1237"/>
                <a:gd name="T176" fmla="*/ 1217 w 1217"/>
                <a:gd name="T177" fmla="*/ 1237 h 12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7" h="1237">
                  <a:moveTo>
                    <a:pt x="917" y="705"/>
                  </a:moveTo>
                  <a:lnTo>
                    <a:pt x="921" y="700"/>
                  </a:lnTo>
                  <a:lnTo>
                    <a:pt x="931" y="690"/>
                  </a:lnTo>
                  <a:lnTo>
                    <a:pt x="946" y="672"/>
                  </a:lnTo>
                  <a:lnTo>
                    <a:pt x="968" y="653"/>
                  </a:lnTo>
                  <a:lnTo>
                    <a:pt x="993" y="631"/>
                  </a:lnTo>
                  <a:lnTo>
                    <a:pt x="1023" y="609"/>
                  </a:lnTo>
                  <a:lnTo>
                    <a:pt x="1057" y="588"/>
                  </a:lnTo>
                  <a:lnTo>
                    <a:pt x="1094" y="572"/>
                  </a:lnTo>
                  <a:lnTo>
                    <a:pt x="1112" y="564"/>
                  </a:lnTo>
                  <a:lnTo>
                    <a:pt x="1131" y="553"/>
                  </a:lnTo>
                  <a:lnTo>
                    <a:pt x="1148" y="540"/>
                  </a:lnTo>
                  <a:lnTo>
                    <a:pt x="1164" y="525"/>
                  </a:lnTo>
                  <a:lnTo>
                    <a:pt x="1178" y="508"/>
                  </a:lnTo>
                  <a:lnTo>
                    <a:pt x="1190" y="488"/>
                  </a:lnTo>
                  <a:lnTo>
                    <a:pt x="1201" y="467"/>
                  </a:lnTo>
                  <a:lnTo>
                    <a:pt x="1209" y="444"/>
                  </a:lnTo>
                  <a:lnTo>
                    <a:pt x="1215" y="420"/>
                  </a:lnTo>
                  <a:lnTo>
                    <a:pt x="1217" y="395"/>
                  </a:lnTo>
                  <a:lnTo>
                    <a:pt x="1216" y="367"/>
                  </a:lnTo>
                  <a:lnTo>
                    <a:pt x="1211" y="338"/>
                  </a:lnTo>
                  <a:lnTo>
                    <a:pt x="1203" y="309"/>
                  </a:lnTo>
                  <a:lnTo>
                    <a:pt x="1189" y="278"/>
                  </a:lnTo>
                  <a:lnTo>
                    <a:pt x="1172" y="246"/>
                  </a:lnTo>
                  <a:lnTo>
                    <a:pt x="1150" y="214"/>
                  </a:lnTo>
                  <a:lnTo>
                    <a:pt x="951" y="428"/>
                  </a:lnTo>
                  <a:lnTo>
                    <a:pt x="817" y="298"/>
                  </a:lnTo>
                  <a:lnTo>
                    <a:pt x="1005" y="80"/>
                  </a:lnTo>
                  <a:lnTo>
                    <a:pt x="1003" y="79"/>
                  </a:lnTo>
                  <a:lnTo>
                    <a:pt x="998" y="74"/>
                  </a:lnTo>
                  <a:lnTo>
                    <a:pt x="990" y="67"/>
                  </a:lnTo>
                  <a:lnTo>
                    <a:pt x="978" y="58"/>
                  </a:lnTo>
                  <a:lnTo>
                    <a:pt x="965" y="49"/>
                  </a:lnTo>
                  <a:lnTo>
                    <a:pt x="949" y="39"/>
                  </a:lnTo>
                  <a:lnTo>
                    <a:pt x="929" y="28"/>
                  </a:lnTo>
                  <a:lnTo>
                    <a:pt x="909" y="19"/>
                  </a:lnTo>
                  <a:lnTo>
                    <a:pt x="886" y="11"/>
                  </a:lnTo>
                  <a:lnTo>
                    <a:pt x="862" y="4"/>
                  </a:lnTo>
                  <a:lnTo>
                    <a:pt x="838" y="1"/>
                  </a:lnTo>
                  <a:lnTo>
                    <a:pt x="811" y="0"/>
                  </a:lnTo>
                  <a:lnTo>
                    <a:pt x="785" y="2"/>
                  </a:lnTo>
                  <a:lnTo>
                    <a:pt x="757" y="10"/>
                  </a:lnTo>
                  <a:lnTo>
                    <a:pt x="730" y="21"/>
                  </a:lnTo>
                  <a:lnTo>
                    <a:pt x="702" y="39"/>
                  </a:lnTo>
                  <a:lnTo>
                    <a:pt x="671" y="64"/>
                  </a:lnTo>
                  <a:lnTo>
                    <a:pt x="646" y="88"/>
                  </a:lnTo>
                  <a:lnTo>
                    <a:pt x="625" y="112"/>
                  </a:lnTo>
                  <a:lnTo>
                    <a:pt x="609" y="135"/>
                  </a:lnTo>
                  <a:lnTo>
                    <a:pt x="596" y="159"/>
                  </a:lnTo>
                  <a:lnTo>
                    <a:pt x="586" y="180"/>
                  </a:lnTo>
                  <a:lnTo>
                    <a:pt x="578" y="201"/>
                  </a:lnTo>
                  <a:lnTo>
                    <a:pt x="569" y="222"/>
                  </a:lnTo>
                  <a:lnTo>
                    <a:pt x="563" y="241"/>
                  </a:lnTo>
                  <a:lnTo>
                    <a:pt x="554" y="260"/>
                  </a:lnTo>
                  <a:lnTo>
                    <a:pt x="544" y="278"/>
                  </a:lnTo>
                  <a:lnTo>
                    <a:pt x="531" y="296"/>
                  </a:lnTo>
                  <a:lnTo>
                    <a:pt x="516" y="312"/>
                  </a:lnTo>
                  <a:lnTo>
                    <a:pt x="497" y="327"/>
                  </a:lnTo>
                  <a:lnTo>
                    <a:pt x="472" y="341"/>
                  </a:lnTo>
                  <a:lnTo>
                    <a:pt x="440" y="354"/>
                  </a:lnTo>
                  <a:lnTo>
                    <a:pt x="414" y="362"/>
                  </a:lnTo>
                  <a:lnTo>
                    <a:pt x="387" y="370"/>
                  </a:lnTo>
                  <a:lnTo>
                    <a:pt x="359" y="376"/>
                  </a:lnTo>
                  <a:lnTo>
                    <a:pt x="330" y="383"/>
                  </a:lnTo>
                  <a:lnTo>
                    <a:pt x="300" y="391"/>
                  </a:lnTo>
                  <a:lnTo>
                    <a:pt x="270" y="399"/>
                  </a:lnTo>
                  <a:lnTo>
                    <a:pt x="240" y="410"/>
                  </a:lnTo>
                  <a:lnTo>
                    <a:pt x="211" y="422"/>
                  </a:lnTo>
                  <a:lnTo>
                    <a:pt x="182" y="440"/>
                  </a:lnTo>
                  <a:lnTo>
                    <a:pt x="154" y="459"/>
                  </a:lnTo>
                  <a:lnTo>
                    <a:pt x="126" y="483"/>
                  </a:lnTo>
                  <a:lnTo>
                    <a:pt x="101" y="513"/>
                  </a:lnTo>
                  <a:lnTo>
                    <a:pt x="75" y="549"/>
                  </a:lnTo>
                  <a:lnTo>
                    <a:pt x="53" y="591"/>
                  </a:lnTo>
                  <a:lnTo>
                    <a:pt x="33" y="639"/>
                  </a:lnTo>
                  <a:lnTo>
                    <a:pt x="14" y="695"/>
                  </a:lnTo>
                  <a:lnTo>
                    <a:pt x="4" y="745"/>
                  </a:lnTo>
                  <a:lnTo>
                    <a:pt x="0" y="792"/>
                  </a:lnTo>
                  <a:lnTo>
                    <a:pt x="5" y="836"/>
                  </a:lnTo>
                  <a:lnTo>
                    <a:pt x="15" y="877"/>
                  </a:lnTo>
                  <a:lnTo>
                    <a:pt x="30" y="915"/>
                  </a:lnTo>
                  <a:lnTo>
                    <a:pt x="51" y="950"/>
                  </a:lnTo>
                  <a:lnTo>
                    <a:pt x="74" y="983"/>
                  </a:lnTo>
                  <a:lnTo>
                    <a:pt x="101" y="1013"/>
                  </a:lnTo>
                  <a:lnTo>
                    <a:pt x="128" y="1041"/>
                  </a:lnTo>
                  <a:lnTo>
                    <a:pt x="158" y="1066"/>
                  </a:lnTo>
                  <a:lnTo>
                    <a:pt x="188" y="1089"/>
                  </a:lnTo>
                  <a:lnTo>
                    <a:pt x="217" y="1110"/>
                  </a:lnTo>
                  <a:lnTo>
                    <a:pt x="246" y="1130"/>
                  </a:lnTo>
                  <a:lnTo>
                    <a:pt x="271" y="1146"/>
                  </a:lnTo>
                  <a:lnTo>
                    <a:pt x="294" y="1161"/>
                  </a:lnTo>
                  <a:lnTo>
                    <a:pt x="314" y="1175"/>
                  </a:lnTo>
                  <a:lnTo>
                    <a:pt x="339" y="1191"/>
                  </a:lnTo>
                  <a:lnTo>
                    <a:pt x="369" y="1206"/>
                  </a:lnTo>
                  <a:lnTo>
                    <a:pt x="402" y="1217"/>
                  </a:lnTo>
                  <a:lnTo>
                    <a:pt x="438" y="1228"/>
                  </a:lnTo>
                  <a:lnTo>
                    <a:pt x="476" y="1233"/>
                  </a:lnTo>
                  <a:lnTo>
                    <a:pt x="515" y="1237"/>
                  </a:lnTo>
                  <a:lnTo>
                    <a:pt x="554" y="1236"/>
                  </a:lnTo>
                  <a:lnTo>
                    <a:pt x="595" y="1231"/>
                  </a:lnTo>
                  <a:lnTo>
                    <a:pt x="634" y="1222"/>
                  </a:lnTo>
                  <a:lnTo>
                    <a:pt x="671" y="1207"/>
                  </a:lnTo>
                  <a:lnTo>
                    <a:pt x="707" y="1186"/>
                  </a:lnTo>
                  <a:lnTo>
                    <a:pt x="740" y="1161"/>
                  </a:lnTo>
                  <a:lnTo>
                    <a:pt x="770" y="1129"/>
                  </a:lnTo>
                  <a:lnTo>
                    <a:pt x="795" y="1089"/>
                  </a:lnTo>
                  <a:lnTo>
                    <a:pt x="816" y="1043"/>
                  </a:lnTo>
                  <a:lnTo>
                    <a:pt x="832" y="990"/>
                  </a:lnTo>
                  <a:lnTo>
                    <a:pt x="851" y="912"/>
                  </a:lnTo>
                  <a:lnTo>
                    <a:pt x="867" y="850"/>
                  </a:lnTo>
                  <a:lnTo>
                    <a:pt x="882" y="800"/>
                  </a:lnTo>
                  <a:lnTo>
                    <a:pt x="894" y="762"/>
                  </a:lnTo>
                  <a:lnTo>
                    <a:pt x="904" y="735"/>
                  </a:lnTo>
                  <a:lnTo>
                    <a:pt x="912" y="717"/>
                  </a:lnTo>
                  <a:lnTo>
                    <a:pt x="916" y="708"/>
                  </a:lnTo>
                  <a:lnTo>
                    <a:pt x="917" y="7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49" name="Freeform 6"/>
            <p:cNvSpPr>
              <a:spLocks/>
            </p:cNvSpPr>
            <p:nvPr/>
          </p:nvSpPr>
          <p:spPr bwMode="auto">
            <a:xfrm>
              <a:off x="4732" y="800"/>
              <a:ext cx="158" cy="159"/>
            </a:xfrm>
            <a:custGeom>
              <a:avLst/>
              <a:gdLst>
                <a:gd name="T0" fmla="*/ 1 w 314"/>
                <a:gd name="T1" fmla="*/ 3 h 318"/>
                <a:gd name="T2" fmla="*/ 2 w 314"/>
                <a:gd name="T3" fmla="*/ 3 h 318"/>
                <a:gd name="T4" fmla="*/ 2 w 314"/>
                <a:gd name="T5" fmla="*/ 3 h 318"/>
                <a:gd name="T6" fmla="*/ 2 w 314"/>
                <a:gd name="T7" fmla="*/ 3 h 318"/>
                <a:gd name="T8" fmla="*/ 2 w 314"/>
                <a:gd name="T9" fmla="*/ 3 h 318"/>
                <a:gd name="T10" fmla="*/ 2 w 314"/>
                <a:gd name="T11" fmla="*/ 3 h 318"/>
                <a:gd name="T12" fmla="*/ 2 w 314"/>
                <a:gd name="T13" fmla="*/ 3 h 318"/>
                <a:gd name="T14" fmla="*/ 2 w 314"/>
                <a:gd name="T15" fmla="*/ 3 h 318"/>
                <a:gd name="T16" fmla="*/ 2 w 314"/>
                <a:gd name="T17" fmla="*/ 3 h 318"/>
                <a:gd name="T18" fmla="*/ 2 w 314"/>
                <a:gd name="T19" fmla="*/ 3 h 318"/>
                <a:gd name="T20" fmla="*/ 3 w 314"/>
                <a:gd name="T21" fmla="*/ 3 h 318"/>
                <a:gd name="T22" fmla="*/ 3 w 314"/>
                <a:gd name="T23" fmla="*/ 3 h 318"/>
                <a:gd name="T24" fmla="*/ 3 w 314"/>
                <a:gd name="T25" fmla="*/ 3 h 318"/>
                <a:gd name="T26" fmla="*/ 3 w 314"/>
                <a:gd name="T27" fmla="*/ 2 h 318"/>
                <a:gd name="T28" fmla="*/ 3 w 314"/>
                <a:gd name="T29" fmla="*/ 2 h 318"/>
                <a:gd name="T30" fmla="*/ 3 w 314"/>
                <a:gd name="T31" fmla="*/ 2 h 318"/>
                <a:gd name="T32" fmla="*/ 3 w 314"/>
                <a:gd name="T33" fmla="*/ 2 h 318"/>
                <a:gd name="T34" fmla="*/ 3 w 314"/>
                <a:gd name="T35" fmla="*/ 2 h 318"/>
                <a:gd name="T36" fmla="*/ 3 w 314"/>
                <a:gd name="T37" fmla="*/ 2 h 318"/>
                <a:gd name="T38" fmla="*/ 3 w 314"/>
                <a:gd name="T39" fmla="*/ 1 h 318"/>
                <a:gd name="T40" fmla="*/ 3 w 314"/>
                <a:gd name="T41" fmla="*/ 1 h 318"/>
                <a:gd name="T42" fmla="*/ 3 w 314"/>
                <a:gd name="T43" fmla="*/ 1 h 318"/>
                <a:gd name="T44" fmla="*/ 2 w 314"/>
                <a:gd name="T45" fmla="*/ 1 h 318"/>
                <a:gd name="T46" fmla="*/ 2 w 314"/>
                <a:gd name="T47" fmla="*/ 1 h 318"/>
                <a:gd name="T48" fmla="*/ 2 w 314"/>
                <a:gd name="T49" fmla="*/ 1 h 318"/>
                <a:gd name="T50" fmla="*/ 2 w 314"/>
                <a:gd name="T51" fmla="*/ 1 h 318"/>
                <a:gd name="T52" fmla="*/ 2 w 314"/>
                <a:gd name="T53" fmla="*/ 0 h 318"/>
                <a:gd name="T54" fmla="*/ 2 w 314"/>
                <a:gd name="T55" fmla="*/ 0 h 318"/>
                <a:gd name="T56" fmla="*/ 2 w 314"/>
                <a:gd name="T57" fmla="*/ 1 h 318"/>
                <a:gd name="T58" fmla="*/ 1 w 314"/>
                <a:gd name="T59" fmla="*/ 1 h 318"/>
                <a:gd name="T60" fmla="*/ 1 w 314"/>
                <a:gd name="T61" fmla="*/ 1 h 318"/>
                <a:gd name="T62" fmla="*/ 1 w 314"/>
                <a:gd name="T63" fmla="*/ 1 h 318"/>
                <a:gd name="T64" fmla="*/ 1 w 314"/>
                <a:gd name="T65" fmla="*/ 1 h 318"/>
                <a:gd name="T66" fmla="*/ 1 w 314"/>
                <a:gd name="T67" fmla="*/ 1 h 318"/>
                <a:gd name="T68" fmla="*/ 1 w 314"/>
                <a:gd name="T69" fmla="*/ 1 h 318"/>
                <a:gd name="T70" fmla="*/ 1 w 314"/>
                <a:gd name="T71" fmla="*/ 1 h 318"/>
                <a:gd name="T72" fmla="*/ 1 w 314"/>
                <a:gd name="T73" fmla="*/ 1 h 318"/>
                <a:gd name="T74" fmla="*/ 1 w 314"/>
                <a:gd name="T75" fmla="*/ 1 h 318"/>
                <a:gd name="T76" fmla="*/ 1 w 314"/>
                <a:gd name="T77" fmla="*/ 1 h 318"/>
                <a:gd name="T78" fmla="*/ 1 w 314"/>
                <a:gd name="T79" fmla="*/ 1 h 318"/>
                <a:gd name="T80" fmla="*/ 1 w 314"/>
                <a:gd name="T81" fmla="*/ 1 h 318"/>
                <a:gd name="T82" fmla="*/ 0 w 314"/>
                <a:gd name="T83" fmla="*/ 2 h 318"/>
                <a:gd name="T84" fmla="*/ 1 w 314"/>
                <a:gd name="T85" fmla="*/ 2 h 318"/>
                <a:gd name="T86" fmla="*/ 1 w 314"/>
                <a:gd name="T87" fmla="*/ 2 h 318"/>
                <a:gd name="T88" fmla="*/ 1 w 314"/>
                <a:gd name="T89" fmla="*/ 2 h 318"/>
                <a:gd name="T90" fmla="*/ 1 w 314"/>
                <a:gd name="T91" fmla="*/ 3 h 318"/>
                <a:gd name="T92" fmla="*/ 1 w 314"/>
                <a:gd name="T93" fmla="*/ 3 h 318"/>
                <a:gd name="T94" fmla="*/ 1 w 314"/>
                <a:gd name="T95" fmla="*/ 3 h 318"/>
                <a:gd name="T96" fmla="*/ 1 w 314"/>
                <a:gd name="T97" fmla="*/ 3 h 3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"/>
                <a:gd name="T148" fmla="*/ 0 h 318"/>
                <a:gd name="T149" fmla="*/ 314 w 314"/>
                <a:gd name="T150" fmla="*/ 318 h 3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" h="318">
                  <a:moveTo>
                    <a:pt x="116" y="313"/>
                  </a:moveTo>
                  <a:lnTo>
                    <a:pt x="132" y="316"/>
                  </a:lnTo>
                  <a:lnTo>
                    <a:pt x="147" y="318"/>
                  </a:lnTo>
                  <a:lnTo>
                    <a:pt x="163" y="318"/>
                  </a:lnTo>
                  <a:lnTo>
                    <a:pt x="178" y="317"/>
                  </a:lnTo>
                  <a:lnTo>
                    <a:pt x="193" y="314"/>
                  </a:lnTo>
                  <a:lnTo>
                    <a:pt x="208" y="309"/>
                  </a:lnTo>
                  <a:lnTo>
                    <a:pt x="222" y="303"/>
                  </a:lnTo>
                  <a:lnTo>
                    <a:pt x="235" y="296"/>
                  </a:lnTo>
                  <a:lnTo>
                    <a:pt x="247" y="288"/>
                  </a:lnTo>
                  <a:lnTo>
                    <a:pt x="260" y="279"/>
                  </a:lnTo>
                  <a:lnTo>
                    <a:pt x="270" y="269"/>
                  </a:lnTo>
                  <a:lnTo>
                    <a:pt x="281" y="257"/>
                  </a:lnTo>
                  <a:lnTo>
                    <a:pt x="289" y="245"/>
                  </a:lnTo>
                  <a:lnTo>
                    <a:pt x="297" y="231"/>
                  </a:lnTo>
                  <a:lnTo>
                    <a:pt x="304" y="216"/>
                  </a:lnTo>
                  <a:lnTo>
                    <a:pt x="308" y="201"/>
                  </a:lnTo>
                  <a:lnTo>
                    <a:pt x="314" y="169"/>
                  </a:lnTo>
                  <a:lnTo>
                    <a:pt x="313" y="138"/>
                  </a:lnTo>
                  <a:lnTo>
                    <a:pt x="306" y="108"/>
                  </a:lnTo>
                  <a:lnTo>
                    <a:pt x="293" y="80"/>
                  </a:lnTo>
                  <a:lnTo>
                    <a:pt x="276" y="55"/>
                  </a:lnTo>
                  <a:lnTo>
                    <a:pt x="254" y="34"/>
                  </a:lnTo>
                  <a:lnTo>
                    <a:pt x="229" y="18"/>
                  </a:lnTo>
                  <a:lnTo>
                    <a:pt x="199" y="6"/>
                  </a:lnTo>
                  <a:lnTo>
                    <a:pt x="183" y="3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37" y="2"/>
                  </a:lnTo>
                  <a:lnTo>
                    <a:pt x="122" y="5"/>
                  </a:lnTo>
                  <a:lnTo>
                    <a:pt x="107" y="10"/>
                  </a:lnTo>
                  <a:lnTo>
                    <a:pt x="93" y="15"/>
                  </a:lnTo>
                  <a:lnTo>
                    <a:pt x="79" y="22"/>
                  </a:lnTo>
                  <a:lnTo>
                    <a:pt x="66" y="30"/>
                  </a:lnTo>
                  <a:lnTo>
                    <a:pt x="55" y="40"/>
                  </a:lnTo>
                  <a:lnTo>
                    <a:pt x="43" y="50"/>
                  </a:lnTo>
                  <a:lnTo>
                    <a:pt x="33" y="61"/>
                  </a:lnTo>
                  <a:lnTo>
                    <a:pt x="25" y="74"/>
                  </a:lnTo>
                  <a:lnTo>
                    <a:pt x="17" y="88"/>
                  </a:lnTo>
                  <a:lnTo>
                    <a:pt x="10" y="103"/>
                  </a:lnTo>
                  <a:lnTo>
                    <a:pt x="5" y="118"/>
                  </a:lnTo>
                  <a:lnTo>
                    <a:pt x="0" y="150"/>
                  </a:lnTo>
                  <a:lnTo>
                    <a:pt x="1" y="181"/>
                  </a:lnTo>
                  <a:lnTo>
                    <a:pt x="8" y="211"/>
                  </a:lnTo>
                  <a:lnTo>
                    <a:pt x="20" y="239"/>
                  </a:lnTo>
                  <a:lnTo>
                    <a:pt x="38" y="263"/>
                  </a:lnTo>
                  <a:lnTo>
                    <a:pt x="59" y="285"/>
                  </a:lnTo>
                  <a:lnTo>
                    <a:pt x="86" y="301"/>
                  </a:lnTo>
                  <a:lnTo>
                    <a:pt x="116" y="3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50" name="Freeform 7"/>
            <p:cNvSpPr>
              <a:spLocks/>
            </p:cNvSpPr>
            <p:nvPr/>
          </p:nvSpPr>
          <p:spPr bwMode="auto">
            <a:xfrm>
              <a:off x="4637" y="930"/>
              <a:ext cx="152" cy="145"/>
            </a:xfrm>
            <a:custGeom>
              <a:avLst/>
              <a:gdLst>
                <a:gd name="T0" fmla="*/ 0 w 305"/>
                <a:gd name="T1" fmla="*/ 0 h 290"/>
                <a:gd name="T2" fmla="*/ 2 w 305"/>
                <a:gd name="T3" fmla="*/ 2 h 290"/>
                <a:gd name="T4" fmla="*/ 1 w 305"/>
                <a:gd name="T5" fmla="*/ 3 h 290"/>
                <a:gd name="T6" fmla="*/ 0 w 305"/>
                <a:gd name="T7" fmla="*/ 1 h 290"/>
                <a:gd name="T8" fmla="*/ 0 w 305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290"/>
                <a:gd name="T17" fmla="*/ 305 w 305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290">
                  <a:moveTo>
                    <a:pt x="49" y="0"/>
                  </a:moveTo>
                  <a:lnTo>
                    <a:pt x="305" y="242"/>
                  </a:lnTo>
                  <a:lnTo>
                    <a:pt x="245" y="290"/>
                  </a:lnTo>
                  <a:lnTo>
                    <a:pt x="0" y="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51" name="Freeform 8"/>
            <p:cNvSpPr>
              <a:spLocks/>
            </p:cNvSpPr>
            <p:nvPr/>
          </p:nvSpPr>
          <p:spPr bwMode="auto">
            <a:xfrm>
              <a:off x="4338" y="554"/>
              <a:ext cx="480" cy="528"/>
            </a:xfrm>
            <a:custGeom>
              <a:avLst/>
              <a:gdLst>
                <a:gd name="T0" fmla="*/ 7 w 960"/>
                <a:gd name="T1" fmla="*/ 0 h 1057"/>
                <a:gd name="T2" fmla="*/ 7 w 960"/>
                <a:gd name="T3" fmla="*/ 0 h 1057"/>
                <a:gd name="T4" fmla="*/ 8 w 960"/>
                <a:gd name="T5" fmla="*/ 0 h 1057"/>
                <a:gd name="T6" fmla="*/ 8 w 960"/>
                <a:gd name="T7" fmla="*/ 0 h 1057"/>
                <a:gd name="T8" fmla="*/ 7 w 960"/>
                <a:gd name="T9" fmla="*/ 0 h 1057"/>
                <a:gd name="T10" fmla="*/ 7 w 960"/>
                <a:gd name="T11" fmla="*/ 0 h 1057"/>
                <a:gd name="T12" fmla="*/ 7 w 960"/>
                <a:gd name="T13" fmla="*/ 0 h 1057"/>
                <a:gd name="T14" fmla="*/ 6 w 960"/>
                <a:gd name="T15" fmla="*/ 0 h 1057"/>
                <a:gd name="T16" fmla="*/ 6 w 960"/>
                <a:gd name="T17" fmla="*/ 0 h 1057"/>
                <a:gd name="T18" fmla="*/ 6 w 960"/>
                <a:gd name="T19" fmla="*/ 0 h 1057"/>
                <a:gd name="T20" fmla="*/ 5 w 960"/>
                <a:gd name="T21" fmla="*/ 1 h 1057"/>
                <a:gd name="T22" fmla="*/ 5 w 960"/>
                <a:gd name="T23" fmla="*/ 1 h 1057"/>
                <a:gd name="T24" fmla="*/ 5 w 960"/>
                <a:gd name="T25" fmla="*/ 1 h 1057"/>
                <a:gd name="T26" fmla="*/ 5 w 960"/>
                <a:gd name="T27" fmla="*/ 1 h 1057"/>
                <a:gd name="T28" fmla="*/ 5 w 960"/>
                <a:gd name="T29" fmla="*/ 2 h 1057"/>
                <a:gd name="T30" fmla="*/ 4 w 960"/>
                <a:gd name="T31" fmla="*/ 2 h 1057"/>
                <a:gd name="T32" fmla="*/ 4 w 960"/>
                <a:gd name="T33" fmla="*/ 2 h 1057"/>
                <a:gd name="T34" fmla="*/ 3 w 960"/>
                <a:gd name="T35" fmla="*/ 2 h 1057"/>
                <a:gd name="T36" fmla="*/ 3 w 960"/>
                <a:gd name="T37" fmla="*/ 2 h 1057"/>
                <a:gd name="T38" fmla="*/ 2 w 960"/>
                <a:gd name="T39" fmla="*/ 3 h 1057"/>
                <a:gd name="T40" fmla="*/ 2 w 960"/>
                <a:gd name="T41" fmla="*/ 3 h 1057"/>
                <a:gd name="T42" fmla="*/ 1 w 960"/>
                <a:gd name="T43" fmla="*/ 4 h 1057"/>
                <a:gd name="T44" fmla="*/ 1 w 960"/>
                <a:gd name="T45" fmla="*/ 4 h 1057"/>
                <a:gd name="T46" fmla="*/ 1 w 960"/>
                <a:gd name="T47" fmla="*/ 5 h 1057"/>
                <a:gd name="T48" fmla="*/ 1 w 960"/>
                <a:gd name="T49" fmla="*/ 6 h 1057"/>
                <a:gd name="T50" fmla="*/ 1 w 960"/>
                <a:gd name="T51" fmla="*/ 7 h 1057"/>
                <a:gd name="T52" fmla="*/ 1 w 960"/>
                <a:gd name="T53" fmla="*/ 8 h 1057"/>
                <a:gd name="T54" fmla="*/ 2 w 960"/>
                <a:gd name="T55" fmla="*/ 8 h 1057"/>
                <a:gd name="T56" fmla="*/ 1 w 960"/>
                <a:gd name="T57" fmla="*/ 6 h 1057"/>
                <a:gd name="T58" fmla="*/ 2 w 960"/>
                <a:gd name="T59" fmla="*/ 4 h 1057"/>
                <a:gd name="T60" fmla="*/ 2 w 960"/>
                <a:gd name="T61" fmla="*/ 4 h 1057"/>
                <a:gd name="T62" fmla="*/ 3 w 960"/>
                <a:gd name="T63" fmla="*/ 3 h 1057"/>
                <a:gd name="T64" fmla="*/ 3 w 960"/>
                <a:gd name="T65" fmla="*/ 3 h 1057"/>
                <a:gd name="T66" fmla="*/ 3 w 960"/>
                <a:gd name="T67" fmla="*/ 3 h 1057"/>
                <a:gd name="T68" fmla="*/ 4 w 960"/>
                <a:gd name="T69" fmla="*/ 3 h 1057"/>
                <a:gd name="T70" fmla="*/ 5 w 960"/>
                <a:gd name="T71" fmla="*/ 3 h 1057"/>
                <a:gd name="T72" fmla="*/ 5 w 960"/>
                <a:gd name="T73" fmla="*/ 2 h 1057"/>
                <a:gd name="T74" fmla="*/ 6 w 960"/>
                <a:gd name="T75" fmla="*/ 2 h 1057"/>
                <a:gd name="T76" fmla="*/ 6 w 960"/>
                <a:gd name="T77" fmla="*/ 2 h 1057"/>
                <a:gd name="T78" fmla="*/ 6 w 960"/>
                <a:gd name="T79" fmla="*/ 2 h 1057"/>
                <a:gd name="T80" fmla="*/ 6 w 960"/>
                <a:gd name="T81" fmla="*/ 1 h 1057"/>
                <a:gd name="T82" fmla="*/ 7 w 960"/>
                <a:gd name="T83" fmla="*/ 1 h 1057"/>
                <a:gd name="T84" fmla="*/ 7 w 960"/>
                <a:gd name="T85" fmla="*/ 1 h 10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0"/>
                <a:gd name="T130" fmla="*/ 0 h 1057"/>
                <a:gd name="T131" fmla="*/ 960 w 960"/>
                <a:gd name="T132" fmla="*/ 1057 h 10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0" h="1057">
                  <a:moveTo>
                    <a:pt x="794" y="123"/>
                  </a:moveTo>
                  <a:lnTo>
                    <a:pt x="809" y="103"/>
                  </a:lnTo>
                  <a:lnTo>
                    <a:pt x="828" y="86"/>
                  </a:lnTo>
                  <a:lnTo>
                    <a:pt x="847" y="68"/>
                  </a:lnTo>
                  <a:lnTo>
                    <a:pt x="869" y="53"/>
                  </a:lnTo>
                  <a:lnTo>
                    <a:pt x="892" y="41"/>
                  </a:lnTo>
                  <a:lnTo>
                    <a:pt x="915" y="30"/>
                  </a:lnTo>
                  <a:lnTo>
                    <a:pt x="938" y="25"/>
                  </a:lnTo>
                  <a:lnTo>
                    <a:pt x="960" y="21"/>
                  </a:lnTo>
                  <a:lnTo>
                    <a:pt x="930" y="4"/>
                  </a:lnTo>
                  <a:lnTo>
                    <a:pt x="928" y="4"/>
                  </a:lnTo>
                  <a:lnTo>
                    <a:pt x="922" y="3"/>
                  </a:lnTo>
                  <a:lnTo>
                    <a:pt x="914" y="2"/>
                  </a:lnTo>
                  <a:lnTo>
                    <a:pt x="902" y="2"/>
                  </a:lnTo>
                  <a:lnTo>
                    <a:pt x="888" y="0"/>
                  </a:lnTo>
                  <a:lnTo>
                    <a:pt x="871" y="0"/>
                  </a:lnTo>
                  <a:lnTo>
                    <a:pt x="854" y="0"/>
                  </a:lnTo>
                  <a:lnTo>
                    <a:pt x="835" y="2"/>
                  </a:lnTo>
                  <a:lnTo>
                    <a:pt x="815" y="4"/>
                  </a:lnTo>
                  <a:lnTo>
                    <a:pt x="794" y="7"/>
                  </a:lnTo>
                  <a:lnTo>
                    <a:pt x="773" y="13"/>
                  </a:lnTo>
                  <a:lnTo>
                    <a:pt x="754" y="19"/>
                  </a:lnTo>
                  <a:lnTo>
                    <a:pt x="734" y="28"/>
                  </a:lnTo>
                  <a:lnTo>
                    <a:pt x="716" y="39"/>
                  </a:lnTo>
                  <a:lnTo>
                    <a:pt x="699" y="52"/>
                  </a:lnTo>
                  <a:lnTo>
                    <a:pt x="684" y="67"/>
                  </a:lnTo>
                  <a:lnTo>
                    <a:pt x="674" y="79"/>
                  </a:lnTo>
                  <a:lnTo>
                    <a:pt x="666" y="91"/>
                  </a:lnTo>
                  <a:lnTo>
                    <a:pt x="658" y="105"/>
                  </a:lnTo>
                  <a:lnTo>
                    <a:pt x="650" y="120"/>
                  </a:lnTo>
                  <a:lnTo>
                    <a:pt x="642" y="136"/>
                  </a:lnTo>
                  <a:lnTo>
                    <a:pt x="636" y="154"/>
                  </a:lnTo>
                  <a:lnTo>
                    <a:pt x="629" y="173"/>
                  </a:lnTo>
                  <a:lnTo>
                    <a:pt x="625" y="193"/>
                  </a:lnTo>
                  <a:lnTo>
                    <a:pt x="625" y="194"/>
                  </a:lnTo>
                  <a:lnTo>
                    <a:pt x="623" y="199"/>
                  </a:lnTo>
                  <a:lnTo>
                    <a:pt x="620" y="204"/>
                  </a:lnTo>
                  <a:lnTo>
                    <a:pt x="616" y="212"/>
                  </a:lnTo>
                  <a:lnTo>
                    <a:pt x="610" y="222"/>
                  </a:lnTo>
                  <a:lnTo>
                    <a:pt x="603" y="232"/>
                  </a:lnTo>
                  <a:lnTo>
                    <a:pt x="595" y="244"/>
                  </a:lnTo>
                  <a:lnTo>
                    <a:pt x="583" y="255"/>
                  </a:lnTo>
                  <a:lnTo>
                    <a:pt x="572" y="268"/>
                  </a:lnTo>
                  <a:lnTo>
                    <a:pt x="557" y="279"/>
                  </a:lnTo>
                  <a:lnTo>
                    <a:pt x="541" y="292"/>
                  </a:lnTo>
                  <a:lnTo>
                    <a:pt x="521" y="302"/>
                  </a:lnTo>
                  <a:lnTo>
                    <a:pt x="500" y="312"/>
                  </a:lnTo>
                  <a:lnTo>
                    <a:pt x="476" y="321"/>
                  </a:lnTo>
                  <a:lnTo>
                    <a:pt x="450" y="327"/>
                  </a:lnTo>
                  <a:lnTo>
                    <a:pt x="421" y="331"/>
                  </a:lnTo>
                  <a:lnTo>
                    <a:pt x="404" y="333"/>
                  </a:lnTo>
                  <a:lnTo>
                    <a:pt x="385" y="337"/>
                  </a:lnTo>
                  <a:lnTo>
                    <a:pt x="366" y="341"/>
                  </a:lnTo>
                  <a:lnTo>
                    <a:pt x="345" y="347"/>
                  </a:lnTo>
                  <a:lnTo>
                    <a:pt x="323" y="354"/>
                  </a:lnTo>
                  <a:lnTo>
                    <a:pt x="300" y="362"/>
                  </a:lnTo>
                  <a:lnTo>
                    <a:pt x="277" y="373"/>
                  </a:lnTo>
                  <a:lnTo>
                    <a:pt x="253" y="383"/>
                  </a:lnTo>
                  <a:lnTo>
                    <a:pt x="228" y="396"/>
                  </a:lnTo>
                  <a:lnTo>
                    <a:pt x="205" y="409"/>
                  </a:lnTo>
                  <a:lnTo>
                    <a:pt x="181" y="424"/>
                  </a:lnTo>
                  <a:lnTo>
                    <a:pt x="158" y="441"/>
                  </a:lnTo>
                  <a:lnTo>
                    <a:pt x="135" y="459"/>
                  </a:lnTo>
                  <a:lnTo>
                    <a:pt x="113" y="479"/>
                  </a:lnTo>
                  <a:lnTo>
                    <a:pt x="93" y="499"/>
                  </a:lnTo>
                  <a:lnTo>
                    <a:pt x="73" y="522"/>
                  </a:lnTo>
                  <a:lnTo>
                    <a:pt x="56" y="545"/>
                  </a:lnTo>
                  <a:lnTo>
                    <a:pt x="41" y="572"/>
                  </a:lnTo>
                  <a:lnTo>
                    <a:pt x="28" y="601"/>
                  </a:lnTo>
                  <a:lnTo>
                    <a:pt x="16" y="633"/>
                  </a:lnTo>
                  <a:lnTo>
                    <a:pt x="8" y="666"/>
                  </a:lnTo>
                  <a:lnTo>
                    <a:pt x="3" y="701"/>
                  </a:lnTo>
                  <a:lnTo>
                    <a:pt x="0" y="737"/>
                  </a:lnTo>
                  <a:lnTo>
                    <a:pt x="1" y="774"/>
                  </a:lnTo>
                  <a:lnTo>
                    <a:pt x="6" y="812"/>
                  </a:lnTo>
                  <a:lnTo>
                    <a:pt x="14" y="850"/>
                  </a:lnTo>
                  <a:lnTo>
                    <a:pt x="27" y="886"/>
                  </a:lnTo>
                  <a:lnTo>
                    <a:pt x="44" y="923"/>
                  </a:lnTo>
                  <a:lnTo>
                    <a:pt x="66" y="959"/>
                  </a:lnTo>
                  <a:lnTo>
                    <a:pt x="93" y="994"/>
                  </a:lnTo>
                  <a:lnTo>
                    <a:pt x="125" y="1026"/>
                  </a:lnTo>
                  <a:lnTo>
                    <a:pt x="163" y="1057"/>
                  </a:lnTo>
                  <a:lnTo>
                    <a:pt x="158" y="1049"/>
                  </a:lnTo>
                  <a:lnTo>
                    <a:pt x="147" y="1024"/>
                  </a:lnTo>
                  <a:lnTo>
                    <a:pt x="134" y="983"/>
                  </a:lnTo>
                  <a:lnTo>
                    <a:pt x="124" y="928"/>
                  </a:lnTo>
                  <a:lnTo>
                    <a:pt x="121" y="860"/>
                  </a:lnTo>
                  <a:lnTo>
                    <a:pt x="131" y="780"/>
                  </a:lnTo>
                  <a:lnTo>
                    <a:pt x="158" y="691"/>
                  </a:lnTo>
                  <a:lnTo>
                    <a:pt x="207" y="590"/>
                  </a:lnTo>
                  <a:lnTo>
                    <a:pt x="216" y="575"/>
                  </a:lnTo>
                  <a:lnTo>
                    <a:pt x="226" y="562"/>
                  </a:lnTo>
                  <a:lnTo>
                    <a:pt x="237" y="548"/>
                  </a:lnTo>
                  <a:lnTo>
                    <a:pt x="248" y="534"/>
                  </a:lnTo>
                  <a:lnTo>
                    <a:pt x="261" y="521"/>
                  </a:lnTo>
                  <a:lnTo>
                    <a:pt x="275" y="509"/>
                  </a:lnTo>
                  <a:lnTo>
                    <a:pt x="290" y="496"/>
                  </a:lnTo>
                  <a:lnTo>
                    <a:pt x="306" y="484"/>
                  </a:lnTo>
                  <a:lnTo>
                    <a:pt x="323" y="473"/>
                  </a:lnTo>
                  <a:lnTo>
                    <a:pt x="340" y="461"/>
                  </a:lnTo>
                  <a:lnTo>
                    <a:pt x="360" y="451"/>
                  </a:lnTo>
                  <a:lnTo>
                    <a:pt x="379" y="441"/>
                  </a:lnTo>
                  <a:lnTo>
                    <a:pt x="400" y="431"/>
                  </a:lnTo>
                  <a:lnTo>
                    <a:pt x="422" y="422"/>
                  </a:lnTo>
                  <a:lnTo>
                    <a:pt x="446" y="414"/>
                  </a:lnTo>
                  <a:lnTo>
                    <a:pt x="470" y="406"/>
                  </a:lnTo>
                  <a:lnTo>
                    <a:pt x="496" y="399"/>
                  </a:lnTo>
                  <a:lnTo>
                    <a:pt x="520" y="393"/>
                  </a:lnTo>
                  <a:lnTo>
                    <a:pt x="543" y="388"/>
                  </a:lnTo>
                  <a:lnTo>
                    <a:pt x="565" y="382"/>
                  </a:lnTo>
                  <a:lnTo>
                    <a:pt x="586" y="377"/>
                  </a:lnTo>
                  <a:lnTo>
                    <a:pt x="606" y="371"/>
                  </a:lnTo>
                  <a:lnTo>
                    <a:pt x="625" y="366"/>
                  </a:lnTo>
                  <a:lnTo>
                    <a:pt x="643" y="358"/>
                  </a:lnTo>
                  <a:lnTo>
                    <a:pt x="661" y="348"/>
                  </a:lnTo>
                  <a:lnTo>
                    <a:pt x="677" y="338"/>
                  </a:lnTo>
                  <a:lnTo>
                    <a:pt x="692" y="324"/>
                  </a:lnTo>
                  <a:lnTo>
                    <a:pt x="705" y="308"/>
                  </a:lnTo>
                  <a:lnTo>
                    <a:pt x="718" y="290"/>
                  </a:lnTo>
                  <a:lnTo>
                    <a:pt x="731" y="267"/>
                  </a:lnTo>
                  <a:lnTo>
                    <a:pt x="741" y="240"/>
                  </a:lnTo>
                  <a:lnTo>
                    <a:pt x="752" y="210"/>
                  </a:lnTo>
                  <a:lnTo>
                    <a:pt x="755" y="200"/>
                  </a:lnTo>
                  <a:lnTo>
                    <a:pt x="758" y="189"/>
                  </a:lnTo>
                  <a:lnTo>
                    <a:pt x="763" y="178"/>
                  </a:lnTo>
                  <a:lnTo>
                    <a:pt x="769" y="166"/>
                  </a:lnTo>
                  <a:lnTo>
                    <a:pt x="775" y="156"/>
                  </a:lnTo>
                  <a:lnTo>
                    <a:pt x="780" y="144"/>
                  </a:lnTo>
                  <a:lnTo>
                    <a:pt x="787" y="133"/>
                  </a:lnTo>
                  <a:lnTo>
                    <a:pt x="794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52" name="Freeform 9"/>
            <p:cNvSpPr>
              <a:spLocks/>
            </p:cNvSpPr>
            <p:nvPr/>
          </p:nvSpPr>
          <p:spPr bwMode="auto">
            <a:xfrm>
              <a:off x="5286" y="225"/>
              <a:ext cx="100" cy="79"/>
            </a:xfrm>
            <a:custGeom>
              <a:avLst/>
              <a:gdLst>
                <a:gd name="T0" fmla="*/ 2 w 199"/>
                <a:gd name="T1" fmla="*/ 0 h 159"/>
                <a:gd name="T2" fmla="*/ 2 w 199"/>
                <a:gd name="T3" fmla="*/ 0 h 159"/>
                <a:gd name="T4" fmla="*/ 0 w 199"/>
                <a:gd name="T5" fmla="*/ 1 h 159"/>
                <a:gd name="T6" fmla="*/ 2 w 199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159"/>
                <a:gd name="T14" fmla="*/ 199 w 199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159">
                  <a:moveTo>
                    <a:pt x="156" y="0"/>
                  </a:moveTo>
                  <a:lnTo>
                    <a:pt x="199" y="78"/>
                  </a:lnTo>
                  <a:lnTo>
                    <a:pt x="0" y="15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53" name="Freeform 10"/>
            <p:cNvSpPr>
              <a:spLocks/>
            </p:cNvSpPr>
            <p:nvPr/>
          </p:nvSpPr>
          <p:spPr bwMode="auto">
            <a:xfrm>
              <a:off x="4936" y="356"/>
              <a:ext cx="327" cy="398"/>
            </a:xfrm>
            <a:custGeom>
              <a:avLst/>
              <a:gdLst>
                <a:gd name="T0" fmla="*/ 2 w 655"/>
                <a:gd name="T1" fmla="*/ 3 h 796"/>
                <a:gd name="T2" fmla="*/ 1 w 655"/>
                <a:gd name="T3" fmla="*/ 5 h 796"/>
                <a:gd name="T4" fmla="*/ 0 w 655"/>
                <a:gd name="T5" fmla="*/ 7 h 796"/>
                <a:gd name="T6" fmla="*/ 2 w 655"/>
                <a:gd name="T7" fmla="*/ 3 h 796"/>
                <a:gd name="T8" fmla="*/ 5 w 655"/>
                <a:gd name="T9" fmla="*/ 0 h 796"/>
                <a:gd name="T10" fmla="*/ 2 w 655"/>
                <a:gd name="T11" fmla="*/ 3 h 7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796"/>
                <a:gd name="T20" fmla="*/ 655 w 655"/>
                <a:gd name="T21" fmla="*/ 796 h 7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796">
                  <a:moveTo>
                    <a:pt x="331" y="329"/>
                  </a:moveTo>
                  <a:lnTo>
                    <a:pt x="135" y="526"/>
                  </a:lnTo>
                  <a:lnTo>
                    <a:pt x="0" y="796"/>
                  </a:lnTo>
                  <a:lnTo>
                    <a:pt x="362" y="357"/>
                  </a:lnTo>
                  <a:lnTo>
                    <a:pt x="655" y="0"/>
                  </a:lnTo>
                  <a:lnTo>
                    <a:pt x="331" y="3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286" name="Rectangle 13"/>
          <p:cNvSpPr>
            <a:spLocks noGrp="1" noChangeArrowheads="1"/>
          </p:cNvSpPr>
          <p:nvPr>
            <p:ph type="title"/>
          </p:nvPr>
        </p:nvSpPr>
        <p:spPr>
          <a:xfrm>
            <a:off x="990600" y="190500"/>
            <a:ext cx="85344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How does the greedy algorithm do?</a:t>
            </a:r>
          </a:p>
        </p:txBody>
      </p:sp>
      <p:sp>
        <p:nvSpPr>
          <p:cNvPr id="1176590" name="Rectangle 14"/>
          <p:cNvSpPr>
            <a:spLocks noChangeArrowheads="1"/>
          </p:cNvSpPr>
          <p:nvPr/>
        </p:nvSpPr>
        <p:spPr bwMode="auto">
          <a:xfrm>
            <a:off x="76200" y="56388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>
                <a:solidFill>
                  <a:schemeClr val="hlink"/>
                </a:solidFill>
              </a:rPr>
              <a:t>	Theorem [NIPS ’07]: The problem max</a:t>
            </a:r>
            <a:r>
              <a:rPr lang="en-US" sz="2400" baseline="-25000">
                <a:solidFill>
                  <a:schemeClr val="hlink"/>
                </a:solidFill>
              </a:rPr>
              <a:t>|A|</a:t>
            </a:r>
            <a:r>
              <a:rPr lang="en-US" sz="2400" baseline="-25000">
                <a:solidFill>
                  <a:schemeClr val="hlink"/>
                </a:solidFill>
                <a:latin typeface="cmsy10" pitchFamily="-112" charset="0"/>
              </a:rPr>
              <a:t>≤</a:t>
            </a:r>
            <a:r>
              <a:rPr lang="en-US" sz="2400" baseline="-25000">
                <a:solidFill>
                  <a:schemeClr val="hlink"/>
                </a:solidFill>
              </a:rPr>
              <a:t> k</a:t>
            </a:r>
            <a:r>
              <a:rPr lang="en-US" sz="2400">
                <a:solidFill>
                  <a:schemeClr val="hlink"/>
                </a:solidFill>
              </a:rPr>
              <a:t> min</a:t>
            </a:r>
            <a:r>
              <a:rPr lang="en-US" sz="2400" baseline="-25000">
                <a:solidFill>
                  <a:schemeClr val="hlink"/>
                </a:solidFill>
              </a:rPr>
              <a:t>i</a:t>
            </a:r>
            <a:r>
              <a:rPr lang="en-US" sz="2400">
                <a:solidFill>
                  <a:schemeClr val="hlink"/>
                </a:solidFill>
              </a:rPr>
              <a:t> F</a:t>
            </a:r>
            <a:r>
              <a:rPr lang="en-US" sz="2400" baseline="-25000">
                <a:solidFill>
                  <a:schemeClr val="hlink"/>
                </a:solidFill>
              </a:rPr>
              <a:t>i</a:t>
            </a:r>
            <a:r>
              <a:rPr lang="en-US" sz="2400">
                <a:solidFill>
                  <a:schemeClr val="hlink"/>
                </a:solidFill>
              </a:rPr>
              <a:t>(A) 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>
                <a:solidFill>
                  <a:schemeClr val="hlink"/>
                </a:solidFill>
              </a:rPr>
              <a:t>	does not admit any approximation unless P=NP</a:t>
            </a:r>
            <a:endParaRPr lang="en-US" sz="2400">
              <a:solidFill>
                <a:schemeClr val="hlink"/>
              </a:solidFill>
              <a:sym typeface="Wingdings" charset="2"/>
            </a:endParaRPr>
          </a:p>
        </p:txBody>
      </p:sp>
      <p:sp>
        <p:nvSpPr>
          <p:cNvPr id="1176591" name="Rectangle 15"/>
          <p:cNvSpPr>
            <a:spLocks noChangeArrowheads="1"/>
          </p:cNvSpPr>
          <p:nvPr/>
        </p:nvSpPr>
        <p:spPr bwMode="auto">
          <a:xfrm>
            <a:off x="381000" y="5562600"/>
            <a:ext cx="8534400" cy="1066800"/>
          </a:xfrm>
          <a:prstGeom prst="rect">
            <a:avLst/>
          </a:prstGeom>
          <a:noFill/>
          <a:ln w="635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76592" name="Line 16"/>
          <p:cNvSpPr>
            <a:spLocks noChangeShapeType="1"/>
          </p:cNvSpPr>
          <p:nvPr/>
        </p:nvSpPr>
        <p:spPr bwMode="auto">
          <a:xfrm>
            <a:off x="1981200" y="3711575"/>
            <a:ext cx="609600" cy="860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593" name="Line 17"/>
          <p:cNvSpPr>
            <a:spLocks noChangeShapeType="1"/>
          </p:cNvSpPr>
          <p:nvPr/>
        </p:nvSpPr>
        <p:spPr bwMode="auto">
          <a:xfrm flipH="1">
            <a:off x="6781800" y="2720975"/>
            <a:ext cx="4572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594" name="Line 18"/>
          <p:cNvSpPr>
            <a:spLocks noChangeShapeType="1"/>
          </p:cNvSpPr>
          <p:nvPr/>
        </p:nvSpPr>
        <p:spPr bwMode="auto">
          <a:xfrm flipH="1">
            <a:off x="6781800" y="3863975"/>
            <a:ext cx="457200" cy="222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595" name="Text Box 19"/>
          <p:cNvSpPr txBox="1">
            <a:spLocks noChangeArrowheads="1"/>
          </p:cNvSpPr>
          <p:nvPr/>
        </p:nvSpPr>
        <p:spPr bwMode="auto">
          <a:xfrm>
            <a:off x="695325" y="3043238"/>
            <a:ext cx="1222375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6600"/>
                </a:solidFill>
              </a:rPr>
              <a:t>Optimal</a:t>
            </a:r>
            <a:r>
              <a:rPr lang="en-US"/>
              <a:t/>
            </a:r>
            <a:br>
              <a:rPr lang="en-US"/>
            </a:br>
            <a:r>
              <a:rPr lang="en-US"/>
              <a:t>solution</a:t>
            </a:r>
          </a:p>
        </p:txBody>
      </p:sp>
      <p:sp>
        <p:nvSpPr>
          <p:cNvPr id="1176596" name="Text Box 20"/>
          <p:cNvSpPr txBox="1">
            <a:spLocks noChangeArrowheads="1"/>
          </p:cNvSpPr>
          <p:nvPr/>
        </p:nvSpPr>
        <p:spPr bwMode="auto">
          <a:xfrm>
            <a:off x="7151688" y="2281238"/>
            <a:ext cx="1836737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Greedy </a:t>
            </a:r>
            <a:r>
              <a:rPr lang="en-US"/>
              <a:t>picks</a:t>
            </a:r>
          </a:p>
          <a:p>
            <a:r>
              <a:rPr lang="en-US"/>
              <a:t>  first</a:t>
            </a:r>
          </a:p>
        </p:txBody>
      </p:sp>
      <p:sp>
        <p:nvSpPr>
          <p:cNvPr id="1176597" name="Text Box 21"/>
          <p:cNvSpPr txBox="1">
            <a:spLocks noChangeArrowheads="1"/>
          </p:cNvSpPr>
          <p:nvPr/>
        </p:nvSpPr>
        <p:spPr bwMode="auto">
          <a:xfrm>
            <a:off x="7210425" y="3287713"/>
            <a:ext cx="1711325" cy="101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Then, can</a:t>
            </a:r>
            <a:br>
              <a:rPr lang="en-US"/>
            </a:br>
            <a:r>
              <a:rPr lang="en-US"/>
              <a:t>choose only</a:t>
            </a:r>
            <a:br>
              <a:rPr lang="en-US"/>
            </a:br>
            <a:r>
              <a:rPr lang="en-US"/>
              <a:t>    or  </a:t>
            </a:r>
          </a:p>
        </p:txBody>
      </p:sp>
      <p:sp>
        <p:nvSpPr>
          <p:cNvPr id="1176598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-187325" y="5029200"/>
            <a:ext cx="9448800" cy="533400"/>
          </a:xfrm>
          <a:noFill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>
                <a:ea typeface="ＭＳ Ｐゴシック" charset="-128"/>
                <a:cs typeface="ＭＳ Ｐゴシック" charset="-128"/>
                <a:sym typeface="Wingdings" charset="2"/>
              </a:rPr>
              <a:t> </a:t>
            </a:r>
            <a:r>
              <a:rPr lang="en-US" sz="2400" b="1">
                <a:ea typeface="ＭＳ Ｐゴシック" charset="-128"/>
                <a:cs typeface="ＭＳ Ｐゴシック" charset="-128"/>
              </a:rPr>
              <a:t>Greedy does arbitrarily badly. </a:t>
            </a:r>
            <a:r>
              <a:rPr lang="en-US" sz="2400" b="1">
                <a:ea typeface="ＭＳ Ｐゴシック" charset="-128"/>
                <a:cs typeface="ＭＳ Ｐゴシック" charset="-128"/>
                <a:sym typeface="Wingdings" charset="2"/>
              </a:rPr>
              <a:t>Is there something better?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829050" y="952500"/>
            <a:ext cx="685800" cy="733425"/>
            <a:chOff x="2226" y="570"/>
            <a:chExt cx="432" cy="462"/>
          </a:xfrm>
        </p:grpSpPr>
        <p:sp>
          <p:nvSpPr>
            <p:cNvPr id="97391" name="Freeform 24"/>
            <p:cNvSpPr>
              <a:spLocks/>
            </p:cNvSpPr>
            <p:nvPr/>
          </p:nvSpPr>
          <p:spPr bwMode="auto">
            <a:xfrm>
              <a:off x="2561" y="651"/>
              <a:ext cx="97" cy="115"/>
            </a:xfrm>
            <a:custGeom>
              <a:avLst/>
              <a:gdLst>
                <a:gd name="T0" fmla="*/ 0 w 385"/>
                <a:gd name="T1" fmla="*/ 0 h 463"/>
                <a:gd name="T2" fmla="*/ 0 w 385"/>
                <a:gd name="T3" fmla="*/ 0 h 463"/>
                <a:gd name="T4" fmla="*/ 0 w 385"/>
                <a:gd name="T5" fmla="*/ 0 h 463"/>
                <a:gd name="T6" fmla="*/ 0 w 385"/>
                <a:gd name="T7" fmla="*/ 0 h 463"/>
                <a:gd name="T8" fmla="*/ 0 w 385"/>
                <a:gd name="T9" fmla="*/ 0 h 463"/>
                <a:gd name="T10" fmla="*/ 0 w 385"/>
                <a:gd name="T11" fmla="*/ 0 h 463"/>
                <a:gd name="T12" fmla="*/ 0 w 385"/>
                <a:gd name="T13" fmla="*/ 0 h 463"/>
                <a:gd name="T14" fmla="*/ 0 w 385"/>
                <a:gd name="T15" fmla="*/ 0 h 463"/>
                <a:gd name="T16" fmla="*/ 0 w 385"/>
                <a:gd name="T17" fmla="*/ 0 h 463"/>
                <a:gd name="T18" fmla="*/ 0 w 385"/>
                <a:gd name="T19" fmla="*/ 0 h 463"/>
                <a:gd name="T20" fmla="*/ 0 w 385"/>
                <a:gd name="T21" fmla="*/ 0 h 463"/>
                <a:gd name="T22" fmla="*/ 0 w 385"/>
                <a:gd name="T23" fmla="*/ 0 h 463"/>
                <a:gd name="T24" fmla="*/ 0 w 385"/>
                <a:gd name="T25" fmla="*/ 0 h 463"/>
                <a:gd name="T26" fmla="*/ 0 w 385"/>
                <a:gd name="T27" fmla="*/ 0 h 463"/>
                <a:gd name="T28" fmla="*/ 0 w 385"/>
                <a:gd name="T29" fmla="*/ 0 h 463"/>
                <a:gd name="T30" fmla="*/ 0 w 385"/>
                <a:gd name="T31" fmla="*/ 0 h 463"/>
                <a:gd name="T32" fmla="*/ 0 w 385"/>
                <a:gd name="T33" fmla="*/ 0 h 463"/>
                <a:gd name="T34" fmla="*/ 0 w 385"/>
                <a:gd name="T35" fmla="*/ 0 h 463"/>
                <a:gd name="T36" fmla="*/ 0 w 385"/>
                <a:gd name="T37" fmla="*/ 0 h 463"/>
                <a:gd name="T38" fmla="*/ 0 w 385"/>
                <a:gd name="T39" fmla="*/ 0 h 463"/>
                <a:gd name="T40" fmla="*/ 0 w 385"/>
                <a:gd name="T41" fmla="*/ 0 h 463"/>
                <a:gd name="T42" fmla="*/ 0 w 385"/>
                <a:gd name="T43" fmla="*/ 0 h 463"/>
                <a:gd name="T44" fmla="*/ 0 w 385"/>
                <a:gd name="T45" fmla="*/ 0 h 463"/>
                <a:gd name="T46" fmla="*/ 0 w 385"/>
                <a:gd name="T47" fmla="*/ 0 h 463"/>
                <a:gd name="T48" fmla="*/ 0 w 385"/>
                <a:gd name="T49" fmla="*/ 0 h 463"/>
                <a:gd name="T50" fmla="*/ 0 w 385"/>
                <a:gd name="T51" fmla="*/ 0 h 463"/>
                <a:gd name="T52" fmla="*/ 0 w 385"/>
                <a:gd name="T53" fmla="*/ 0 h 463"/>
                <a:gd name="T54" fmla="*/ 0 w 385"/>
                <a:gd name="T55" fmla="*/ 0 h 463"/>
                <a:gd name="T56" fmla="*/ 0 w 385"/>
                <a:gd name="T57" fmla="*/ 0 h 463"/>
                <a:gd name="T58" fmla="*/ 0 w 385"/>
                <a:gd name="T59" fmla="*/ 0 h 463"/>
                <a:gd name="T60" fmla="*/ 0 w 385"/>
                <a:gd name="T61" fmla="*/ 0 h 463"/>
                <a:gd name="T62" fmla="*/ 0 w 385"/>
                <a:gd name="T63" fmla="*/ 0 h 463"/>
                <a:gd name="T64" fmla="*/ 0 w 385"/>
                <a:gd name="T65" fmla="*/ 0 h 463"/>
                <a:gd name="T66" fmla="*/ 0 w 385"/>
                <a:gd name="T67" fmla="*/ 0 h 463"/>
                <a:gd name="T68" fmla="*/ 0 w 385"/>
                <a:gd name="T69" fmla="*/ 0 h 463"/>
                <a:gd name="T70" fmla="*/ 0 w 385"/>
                <a:gd name="T71" fmla="*/ 0 h 463"/>
                <a:gd name="T72" fmla="*/ 0 w 385"/>
                <a:gd name="T73" fmla="*/ 0 h 463"/>
                <a:gd name="T74" fmla="*/ 0 w 385"/>
                <a:gd name="T75" fmla="*/ 0 h 463"/>
                <a:gd name="T76" fmla="*/ 0 w 385"/>
                <a:gd name="T77" fmla="*/ 0 h 463"/>
                <a:gd name="T78" fmla="*/ 0 w 385"/>
                <a:gd name="T79" fmla="*/ 0 h 463"/>
                <a:gd name="T80" fmla="*/ 0 w 385"/>
                <a:gd name="T81" fmla="*/ 0 h 463"/>
                <a:gd name="T82" fmla="*/ 0 w 385"/>
                <a:gd name="T83" fmla="*/ 0 h 463"/>
                <a:gd name="T84" fmla="*/ 0 w 385"/>
                <a:gd name="T85" fmla="*/ 0 h 463"/>
                <a:gd name="T86" fmla="*/ 0 w 385"/>
                <a:gd name="T87" fmla="*/ 0 h 4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5"/>
                <a:gd name="T133" fmla="*/ 0 h 463"/>
                <a:gd name="T134" fmla="*/ 385 w 385"/>
                <a:gd name="T135" fmla="*/ 463 h 4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5" h="463">
                  <a:moveTo>
                    <a:pt x="38" y="0"/>
                  </a:moveTo>
                  <a:lnTo>
                    <a:pt x="79" y="15"/>
                  </a:lnTo>
                  <a:lnTo>
                    <a:pt x="104" y="29"/>
                  </a:lnTo>
                  <a:lnTo>
                    <a:pt x="124" y="30"/>
                  </a:lnTo>
                  <a:lnTo>
                    <a:pt x="141" y="40"/>
                  </a:lnTo>
                  <a:lnTo>
                    <a:pt x="149" y="57"/>
                  </a:lnTo>
                  <a:lnTo>
                    <a:pt x="169" y="83"/>
                  </a:lnTo>
                  <a:lnTo>
                    <a:pt x="203" y="123"/>
                  </a:lnTo>
                  <a:lnTo>
                    <a:pt x="229" y="176"/>
                  </a:lnTo>
                  <a:lnTo>
                    <a:pt x="248" y="219"/>
                  </a:lnTo>
                  <a:lnTo>
                    <a:pt x="257" y="234"/>
                  </a:lnTo>
                  <a:lnTo>
                    <a:pt x="263" y="251"/>
                  </a:lnTo>
                  <a:lnTo>
                    <a:pt x="274" y="268"/>
                  </a:lnTo>
                  <a:lnTo>
                    <a:pt x="307" y="291"/>
                  </a:lnTo>
                  <a:lnTo>
                    <a:pt x="326" y="306"/>
                  </a:lnTo>
                  <a:lnTo>
                    <a:pt x="353" y="335"/>
                  </a:lnTo>
                  <a:lnTo>
                    <a:pt x="375" y="360"/>
                  </a:lnTo>
                  <a:lnTo>
                    <a:pt x="375" y="376"/>
                  </a:lnTo>
                  <a:lnTo>
                    <a:pt x="385" y="387"/>
                  </a:lnTo>
                  <a:lnTo>
                    <a:pt x="385" y="400"/>
                  </a:lnTo>
                  <a:lnTo>
                    <a:pt x="377" y="413"/>
                  </a:lnTo>
                  <a:lnTo>
                    <a:pt x="382" y="433"/>
                  </a:lnTo>
                  <a:lnTo>
                    <a:pt x="381" y="449"/>
                  </a:lnTo>
                  <a:lnTo>
                    <a:pt x="363" y="449"/>
                  </a:lnTo>
                  <a:lnTo>
                    <a:pt x="363" y="463"/>
                  </a:lnTo>
                  <a:lnTo>
                    <a:pt x="345" y="463"/>
                  </a:lnTo>
                  <a:lnTo>
                    <a:pt x="321" y="441"/>
                  </a:lnTo>
                  <a:lnTo>
                    <a:pt x="313" y="452"/>
                  </a:lnTo>
                  <a:lnTo>
                    <a:pt x="295" y="445"/>
                  </a:lnTo>
                  <a:lnTo>
                    <a:pt x="286" y="425"/>
                  </a:lnTo>
                  <a:lnTo>
                    <a:pt x="260" y="398"/>
                  </a:lnTo>
                  <a:lnTo>
                    <a:pt x="253" y="373"/>
                  </a:lnTo>
                  <a:lnTo>
                    <a:pt x="239" y="330"/>
                  </a:lnTo>
                  <a:lnTo>
                    <a:pt x="221" y="304"/>
                  </a:lnTo>
                  <a:lnTo>
                    <a:pt x="182" y="246"/>
                  </a:lnTo>
                  <a:lnTo>
                    <a:pt x="147" y="197"/>
                  </a:lnTo>
                  <a:lnTo>
                    <a:pt x="108" y="163"/>
                  </a:lnTo>
                  <a:lnTo>
                    <a:pt x="73" y="125"/>
                  </a:lnTo>
                  <a:lnTo>
                    <a:pt x="65" y="114"/>
                  </a:lnTo>
                  <a:lnTo>
                    <a:pt x="0" y="108"/>
                  </a:lnTo>
                  <a:lnTo>
                    <a:pt x="14" y="75"/>
                  </a:lnTo>
                  <a:lnTo>
                    <a:pt x="21" y="40"/>
                  </a:lnTo>
                  <a:lnTo>
                    <a:pt x="29" y="1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02B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2" name="Freeform 25"/>
            <p:cNvSpPr>
              <a:spLocks/>
            </p:cNvSpPr>
            <p:nvPr/>
          </p:nvSpPr>
          <p:spPr bwMode="auto">
            <a:xfrm>
              <a:off x="2429" y="625"/>
              <a:ext cx="151" cy="183"/>
            </a:xfrm>
            <a:custGeom>
              <a:avLst/>
              <a:gdLst>
                <a:gd name="T0" fmla="*/ 0 w 607"/>
                <a:gd name="T1" fmla="*/ 0 h 732"/>
                <a:gd name="T2" fmla="*/ 0 w 607"/>
                <a:gd name="T3" fmla="*/ 0 h 732"/>
                <a:gd name="T4" fmla="*/ 0 w 607"/>
                <a:gd name="T5" fmla="*/ 0 h 732"/>
                <a:gd name="T6" fmla="*/ 0 w 607"/>
                <a:gd name="T7" fmla="*/ 0 h 732"/>
                <a:gd name="T8" fmla="*/ 0 w 607"/>
                <a:gd name="T9" fmla="*/ 0 h 732"/>
                <a:gd name="T10" fmla="*/ 0 w 607"/>
                <a:gd name="T11" fmla="*/ 0 h 732"/>
                <a:gd name="T12" fmla="*/ 0 w 607"/>
                <a:gd name="T13" fmla="*/ 0 h 732"/>
                <a:gd name="T14" fmla="*/ 0 w 607"/>
                <a:gd name="T15" fmla="*/ 0 h 732"/>
                <a:gd name="T16" fmla="*/ 0 w 607"/>
                <a:gd name="T17" fmla="*/ 0 h 732"/>
                <a:gd name="T18" fmla="*/ 0 w 607"/>
                <a:gd name="T19" fmla="*/ 0 h 732"/>
                <a:gd name="T20" fmla="*/ 0 w 607"/>
                <a:gd name="T21" fmla="*/ 0 h 732"/>
                <a:gd name="T22" fmla="*/ 0 w 607"/>
                <a:gd name="T23" fmla="*/ 0 h 732"/>
                <a:gd name="T24" fmla="*/ 0 w 607"/>
                <a:gd name="T25" fmla="*/ 0 h 732"/>
                <a:gd name="T26" fmla="*/ 0 w 607"/>
                <a:gd name="T27" fmla="*/ 0 h 732"/>
                <a:gd name="T28" fmla="*/ 0 w 607"/>
                <a:gd name="T29" fmla="*/ 0 h 732"/>
                <a:gd name="T30" fmla="*/ 0 w 607"/>
                <a:gd name="T31" fmla="*/ 0 h 732"/>
                <a:gd name="T32" fmla="*/ 0 w 607"/>
                <a:gd name="T33" fmla="*/ 0 h 732"/>
                <a:gd name="T34" fmla="*/ 0 w 607"/>
                <a:gd name="T35" fmla="*/ 0 h 732"/>
                <a:gd name="T36" fmla="*/ 0 w 607"/>
                <a:gd name="T37" fmla="*/ 0 h 732"/>
                <a:gd name="T38" fmla="*/ 0 w 607"/>
                <a:gd name="T39" fmla="*/ 0 h 732"/>
                <a:gd name="T40" fmla="*/ 0 w 607"/>
                <a:gd name="T41" fmla="*/ 0 h 732"/>
                <a:gd name="T42" fmla="*/ 0 w 607"/>
                <a:gd name="T43" fmla="*/ 0 h 732"/>
                <a:gd name="T44" fmla="*/ 0 w 607"/>
                <a:gd name="T45" fmla="*/ 0 h 732"/>
                <a:gd name="T46" fmla="*/ 0 w 607"/>
                <a:gd name="T47" fmla="*/ 0 h 732"/>
                <a:gd name="T48" fmla="*/ 0 w 607"/>
                <a:gd name="T49" fmla="*/ 0 h 732"/>
                <a:gd name="T50" fmla="*/ 0 w 607"/>
                <a:gd name="T51" fmla="*/ 0 h 732"/>
                <a:gd name="T52" fmla="*/ 0 w 607"/>
                <a:gd name="T53" fmla="*/ 0 h 732"/>
                <a:gd name="T54" fmla="*/ 0 w 607"/>
                <a:gd name="T55" fmla="*/ 0 h 732"/>
                <a:gd name="T56" fmla="*/ 0 w 607"/>
                <a:gd name="T57" fmla="*/ 0 h 732"/>
                <a:gd name="T58" fmla="*/ 0 w 607"/>
                <a:gd name="T59" fmla="*/ 0 h 732"/>
                <a:gd name="T60" fmla="*/ 0 w 607"/>
                <a:gd name="T61" fmla="*/ 0 h 732"/>
                <a:gd name="T62" fmla="*/ 0 w 607"/>
                <a:gd name="T63" fmla="*/ 0 h 732"/>
                <a:gd name="T64" fmla="*/ 0 w 607"/>
                <a:gd name="T65" fmla="*/ 0 h 732"/>
                <a:gd name="T66" fmla="*/ 0 w 607"/>
                <a:gd name="T67" fmla="*/ 0 h 732"/>
                <a:gd name="T68" fmla="*/ 0 w 607"/>
                <a:gd name="T69" fmla="*/ 0 h 732"/>
                <a:gd name="T70" fmla="*/ 0 w 607"/>
                <a:gd name="T71" fmla="*/ 0 h 732"/>
                <a:gd name="T72" fmla="*/ 0 w 607"/>
                <a:gd name="T73" fmla="*/ 0 h 732"/>
                <a:gd name="T74" fmla="*/ 0 w 607"/>
                <a:gd name="T75" fmla="*/ 0 h 732"/>
                <a:gd name="T76" fmla="*/ 0 w 607"/>
                <a:gd name="T77" fmla="*/ 0 h 732"/>
                <a:gd name="T78" fmla="*/ 0 w 607"/>
                <a:gd name="T79" fmla="*/ 0 h 732"/>
                <a:gd name="T80" fmla="*/ 0 w 607"/>
                <a:gd name="T81" fmla="*/ 0 h 732"/>
                <a:gd name="T82" fmla="*/ 0 w 607"/>
                <a:gd name="T83" fmla="*/ 0 h 732"/>
                <a:gd name="T84" fmla="*/ 0 w 607"/>
                <a:gd name="T85" fmla="*/ 0 h 732"/>
                <a:gd name="T86" fmla="*/ 0 w 607"/>
                <a:gd name="T87" fmla="*/ 0 h 732"/>
                <a:gd name="T88" fmla="*/ 0 w 607"/>
                <a:gd name="T89" fmla="*/ 0 h 732"/>
                <a:gd name="T90" fmla="*/ 0 w 607"/>
                <a:gd name="T91" fmla="*/ 0 h 732"/>
                <a:gd name="T92" fmla="*/ 0 w 607"/>
                <a:gd name="T93" fmla="*/ 0 h 732"/>
                <a:gd name="T94" fmla="*/ 0 w 607"/>
                <a:gd name="T95" fmla="*/ 0 h 732"/>
                <a:gd name="T96" fmla="*/ 0 w 607"/>
                <a:gd name="T97" fmla="*/ 0 h 732"/>
                <a:gd name="T98" fmla="*/ 0 w 607"/>
                <a:gd name="T99" fmla="*/ 0 h 732"/>
                <a:gd name="T100" fmla="*/ 0 w 607"/>
                <a:gd name="T101" fmla="*/ 0 h 732"/>
                <a:gd name="T102" fmla="*/ 0 w 607"/>
                <a:gd name="T103" fmla="*/ 0 h 7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732"/>
                <a:gd name="T158" fmla="*/ 607 w 607"/>
                <a:gd name="T159" fmla="*/ 732 h 7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732">
                  <a:moveTo>
                    <a:pt x="210" y="0"/>
                  </a:moveTo>
                  <a:lnTo>
                    <a:pt x="245" y="16"/>
                  </a:lnTo>
                  <a:lnTo>
                    <a:pt x="325" y="13"/>
                  </a:lnTo>
                  <a:lnTo>
                    <a:pt x="360" y="16"/>
                  </a:lnTo>
                  <a:lnTo>
                    <a:pt x="421" y="38"/>
                  </a:lnTo>
                  <a:lnTo>
                    <a:pt x="466" y="58"/>
                  </a:lnTo>
                  <a:lnTo>
                    <a:pt x="513" y="67"/>
                  </a:lnTo>
                  <a:lnTo>
                    <a:pt x="561" y="90"/>
                  </a:lnTo>
                  <a:lnTo>
                    <a:pt x="567" y="127"/>
                  </a:lnTo>
                  <a:lnTo>
                    <a:pt x="552" y="179"/>
                  </a:lnTo>
                  <a:lnTo>
                    <a:pt x="540" y="206"/>
                  </a:lnTo>
                  <a:lnTo>
                    <a:pt x="540" y="231"/>
                  </a:lnTo>
                  <a:lnTo>
                    <a:pt x="494" y="234"/>
                  </a:lnTo>
                  <a:lnTo>
                    <a:pt x="482" y="250"/>
                  </a:lnTo>
                  <a:lnTo>
                    <a:pt x="488" y="292"/>
                  </a:lnTo>
                  <a:lnTo>
                    <a:pt x="520" y="346"/>
                  </a:lnTo>
                  <a:lnTo>
                    <a:pt x="529" y="385"/>
                  </a:lnTo>
                  <a:lnTo>
                    <a:pt x="568" y="413"/>
                  </a:lnTo>
                  <a:lnTo>
                    <a:pt x="571" y="446"/>
                  </a:lnTo>
                  <a:lnTo>
                    <a:pt x="565" y="475"/>
                  </a:lnTo>
                  <a:lnTo>
                    <a:pt x="568" y="501"/>
                  </a:lnTo>
                  <a:lnTo>
                    <a:pt x="581" y="504"/>
                  </a:lnTo>
                  <a:lnTo>
                    <a:pt x="593" y="536"/>
                  </a:lnTo>
                  <a:lnTo>
                    <a:pt x="604" y="571"/>
                  </a:lnTo>
                  <a:lnTo>
                    <a:pt x="607" y="606"/>
                  </a:lnTo>
                  <a:lnTo>
                    <a:pt x="587" y="648"/>
                  </a:lnTo>
                  <a:lnTo>
                    <a:pt x="568" y="683"/>
                  </a:lnTo>
                  <a:lnTo>
                    <a:pt x="520" y="732"/>
                  </a:lnTo>
                  <a:lnTo>
                    <a:pt x="180" y="682"/>
                  </a:lnTo>
                  <a:lnTo>
                    <a:pt x="200" y="606"/>
                  </a:lnTo>
                  <a:lnTo>
                    <a:pt x="216" y="574"/>
                  </a:lnTo>
                  <a:lnTo>
                    <a:pt x="200" y="546"/>
                  </a:lnTo>
                  <a:lnTo>
                    <a:pt x="194" y="517"/>
                  </a:lnTo>
                  <a:lnTo>
                    <a:pt x="168" y="478"/>
                  </a:lnTo>
                  <a:lnTo>
                    <a:pt x="156" y="443"/>
                  </a:lnTo>
                  <a:lnTo>
                    <a:pt x="149" y="412"/>
                  </a:lnTo>
                  <a:lnTo>
                    <a:pt x="130" y="433"/>
                  </a:lnTo>
                  <a:lnTo>
                    <a:pt x="101" y="433"/>
                  </a:lnTo>
                  <a:lnTo>
                    <a:pt x="74" y="413"/>
                  </a:lnTo>
                  <a:lnTo>
                    <a:pt x="26" y="396"/>
                  </a:lnTo>
                  <a:lnTo>
                    <a:pt x="26" y="352"/>
                  </a:lnTo>
                  <a:lnTo>
                    <a:pt x="23" y="318"/>
                  </a:lnTo>
                  <a:lnTo>
                    <a:pt x="0" y="270"/>
                  </a:lnTo>
                  <a:lnTo>
                    <a:pt x="7" y="160"/>
                  </a:lnTo>
                  <a:lnTo>
                    <a:pt x="29" y="130"/>
                  </a:lnTo>
                  <a:lnTo>
                    <a:pt x="51" y="109"/>
                  </a:lnTo>
                  <a:lnTo>
                    <a:pt x="96" y="74"/>
                  </a:lnTo>
                  <a:lnTo>
                    <a:pt x="191" y="13"/>
                  </a:lnTo>
                  <a:lnTo>
                    <a:pt x="194" y="11"/>
                  </a:lnTo>
                  <a:lnTo>
                    <a:pt x="199" y="5"/>
                  </a:lnTo>
                  <a:lnTo>
                    <a:pt x="206" y="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A0B5A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3" name="Freeform 26"/>
            <p:cNvSpPr>
              <a:spLocks/>
            </p:cNvSpPr>
            <p:nvPr/>
          </p:nvSpPr>
          <p:spPr bwMode="auto">
            <a:xfrm>
              <a:off x="2464" y="779"/>
              <a:ext cx="97" cy="149"/>
            </a:xfrm>
            <a:custGeom>
              <a:avLst/>
              <a:gdLst>
                <a:gd name="T0" fmla="*/ 0 w 387"/>
                <a:gd name="T1" fmla="*/ 0 h 595"/>
                <a:gd name="T2" fmla="*/ 0 w 387"/>
                <a:gd name="T3" fmla="*/ 0 h 595"/>
                <a:gd name="T4" fmla="*/ 0 w 387"/>
                <a:gd name="T5" fmla="*/ 0 h 595"/>
                <a:gd name="T6" fmla="*/ 0 w 387"/>
                <a:gd name="T7" fmla="*/ 0 h 595"/>
                <a:gd name="T8" fmla="*/ 0 w 387"/>
                <a:gd name="T9" fmla="*/ 0 h 595"/>
                <a:gd name="T10" fmla="*/ 0 w 387"/>
                <a:gd name="T11" fmla="*/ 0 h 595"/>
                <a:gd name="T12" fmla="*/ 0 w 387"/>
                <a:gd name="T13" fmla="*/ 0 h 595"/>
                <a:gd name="T14" fmla="*/ 0 w 387"/>
                <a:gd name="T15" fmla="*/ 0 h 595"/>
                <a:gd name="T16" fmla="*/ 0 w 387"/>
                <a:gd name="T17" fmla="*/ 0 h 595"/>
                <a:gd name="T18" fmla="*/ 0 w 387"/>
                <a:gd name="T19" fmla="*/ 0 h 595"/>
                <a:gd name="T20" fmla="*/ 0 w 387"/>
                <a:gd name="T21" fmla="*/ 0 h 595"/>
                <a:gd name="T22" fmla="*/ 0 w 387"/>
                <a:gd name="T23" fmla="*/ 0 h 595"/>
                <a:gd name="T24" fmla="*/ 0 w 387"/>
                <a:gd name="T25" fmla="*/ 0 h 595"/>
                <a:gd name="T26" fmla="*/ 0 w 387"/>
                <a:gd name="T27" fmla="*/ 0 h 595"/>
                <a:gd name="T28" fmla="*/ 0 w 387"/>
                <a:gd name="T29" fmla="*/ 0 h 595"/>
                <a:gd name="T30" fmla="*/ 0 w 387"/>
                <a:gd name="T31" fmla="*/ 0 h 595"/>
                <a:gd name="T32" fmla="*/ 0 w 387"/>
                <a:gd name="T33" fmla="*/ 0 h 595"/>
                <a:gd name="T34" fmla="*/ 0 w 387"/>
                <a:gd name="T35" fmla="*/ 0 h 595"/>
                <a:gd name="T36" fmla="*/ 0 w 387"/>
                <a:gd name="T37" fmla="*/ 0 h 595"/>
                <a:gd name="T38" fmla="*/ 0 w 387"/>
                <a:gd name="T39" fmla="*/ 0 h 595"/>
                <a:gd name="T40" fmla="*/ 0 w 387"/>
                <a:gd name="T41" fmla="*/ 0 h 595"/>
                <a:gd name="T42" fmla="*/ 0 w 387"/>
                <a:gd name="T43" fmla="*/ 0 h 595"/>
                <a:gd name="T44" fmla="*/ 0 w 387"/>
                <a:gd name="T45" fmla="*/ 0 h 595"/>
                <a:gd name="T46" fmla="*/ 0 w 387"/>
                <a:gd name="T47" fmla="*/ 0 h 595"/>
                <a:gd name="T48" fmla="*/ 0 w 387"/>
                <a:gd name="T49" fmla="*/ 0 h 595"/>
                <a:gd name="T50" fmla="*/ 0 w 387"/>
                <a:gd name="T51" fmla="*/ 0 h 595"/>
                <a:gd name="T52" fmla="*/ 0 w 387"/>
                <a:gd name="T53" fmla="*/ 0 h 595"/>
                <a:gd name="T54" fmla="*/ 0 w 387"/>
                <a:gd name="T55" fmla="*/ 0 h 595"/>
                <a:gd name="T56" fmla="*/ 0 w 387"/>
                <a:gd name="T57" fmla="*/ 0 h 595"/>
                <a:gd name="T58" fmla="*/ 0 w 387"/>
                <a:gd name="T59" fmla="*/ 0 h 595"/>
                <a:gd name="T60" fmla="*/ 0 w 387"/>
                <a:gd name="T61" fmla="*/ 0 h 595"/>
                <a:gd name="T62" fmla="*/ 0 w 387"/>
                <a:gd name="T63" fmla="*/ 0 h 595"/>
                <a:gd name="T64" fmla="*/ 0 w 387"/>
                <a:gd name="T65" fmla="*/ 0 h 595"/>
                <a:gd name="T66" fmla="*/ 0 w 387"/>
                <a:gd name="T67" fmla="*/ 0 h 595"/>
                <a:gd name="T68" fmla="*/ 0 w 387"/>
                <a:gd name="T69" fmla="*/ 0 h 595"/>
                <a:gd name="T70" fmla="*/ 0 w 387"/>
                <a:gd name="T71" fmla="*/ 0 h 595"/>
                <a:gd name="T72" fmla="*/ 0 w 387"/>
                <a:gd name="T73" fmla="*/ 0 h 595"/>
                <a:gd name="T74" fmla="*/ 0 w 387"/>
                <a:gd name="T75" fmla="*/ 0 h 595"/>
                <a:gd name="T76" fmla="*/ 0 w 387"/>
                <a:gd name="T77" fmla="*/ 0 h 5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7"/>
                <a:gd name="T118" fmla="*/ 0 h 595"/>
                <a:gd name="T119" fmla="*/ 387 w 387"/>
                <a:gd name="T120" fmla="*/ 595 h 5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7" h="595">
                  <a:moveTo>
                    <a:pt x="387" y="100"/>
                  </a:moveTo>
                  <a:lnTo>
                    <a:pt x="340" y="170"/>
                  </a:lnTo>
                  <a:lnTo>
                    <a:pt x="296" y="214"/>
                  </a:lnTo>
                  <a:lnTo>
                    <a:pt x="242" y="258"/>
                  </a:lnTo>
                  <a:lnTo>
                    <a:pt x="226" y="302"/>
                  </a:lnTo>
                  <a:lnTo>
                    <a:pt x="226" y="372"/>
                  </a:lnTo>
                  <a:lnTo>
                    <a:pt x="227" y="394"/>
                  </a:lnTo>
                  <a:lnTo>
                    <a:pt x="226" y="415"/>
                  </a:lnTo>
                  <a:lnTo>
                    <a:pt x="224" y="435"/>
                  </a:lnTo>
                  <a:lnTo>
                    <a:pt x="219" y="453"/>
                  </a:lnTo>
                  <a:lnTo>
                    <a:pt x="214" y="471"/>
                  </a:lnTo>
                  <a:lnTo>
                    <a:pt x="208" y="490"/>
                  </a:lnTo>
                  <a:lnTo>
                    <a:pt x="199" y="509"/>
                  </a:lnTo>
                  <a:lnTo>
                    <a:pt x="190" y="529"/>
                  </a:lnTo>
                  <a:lnTo>
                    <a:pt x="171" y="580"/>
                  </a:lnTo>
                  <a:lnTo>
                    <a:pt x="131" y="595"/>
                  </a:lnTo>
                  <a:lnTo>
                    <a:pt x="95" y="574"/>
                  </a:lnTo>
                  <a:lnTo>
                    <a:pt x="95" y="547"/>
                  </a:lnTo>
                  <a:lnTo>
                    <a:pt x="69" y="547"/>
                  </a:lnTo>
                  <a:lnTo>
                    <a:pt x="51" y="514"/>
                  </a:lnTo>
                  <a:lnTo>
                    <a:pt x="26" y="444"/>
                  </a:lnTo>
                  <a:lnTo>
                    <a:pt x="22" y="390"/>
                  </a:lnTo>
                  <a:lnTo>
                    <a:pt x="3" y="366"/>
                  </a:lnTo>
                  <a:lnTo>
                    <a:pt x="0" y="339"/>
                  </a:lnTo>
                  <a:lnTo>
                    <a:pt x="6" y="309"/>
                  </a:lnTo>
                  <a:lnTo>
                    <a:pt x="12" y="278"/>
                  </a:lnTo>
                  <a:lnTo>
                    <a:pt x="15" y="240"/>
                  </a:lnTo>
                  <a:lnTo>
                    <a:pt x="15" y="181"/>
                  </a:lnTo>
                  <a:lnTo>
                    <a:pt x="30" y="97"/>
                  </a:lnTo>
                  <a:lnTo>
                    <a:pt x="44" y="64"/>
                  </a:lnTo>
                  <a:lnTo>
                    <a:pt x="113" y="59"/>
                  </a:lnTo>
                  <a:lnTo>
                    <a:pt x="154" y="64"/>
                  </a:lnTo>
                  <a:lnTo>
                    <a:pt x="186" y="78"/>
                  </a:lnTo>
                  <a:lnTo>
                    <a:pt x="198" y="45"/>
                  </a:lnTo>
                  <a:lnTo>
                    <a:pt x="233" y="8"/>
                  </a:lnTo>
                  <a:lnTo>
                    <a:pt x="284" y="0"/>
                  </a:lnTo>
                  <a:lnTo>
                    <a:pt x="343" y="16"/>
                  </a:lnTo>
                  <a:lnTo>
                    <a:pt x="383" y="52"/>
                  </a:lnTo>
                  <a:lnTo>
                    <a:pt x="387" y="100"/>
                  </a:lnTo>
                  <a:close/>
                </a:path>
              </a:pathLst>
            </a:custGeom>
            <a:solidFill>
              <a:srgbClr val="702B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4" name="Freeform 27"/>
            <p:cNvSpPr>
              <a:spLocks/>
            </p:cNvSpPr>
            <p:nvPr/>
          </p:nvSpPr>
          <p:spPr bwMode="auto">
            <a:xfrm>
              <a:off x="2297" y="769"/>
              <a:ext cx="66" cy="28"/>
            </a:xfrm>
            <a:custGeom>
              <a:avLst/>
              <a:gdLst>
                <a:gd name="T0" fmla="*/ 0 w 265"/>
                <a:gd name="T1" fmla="*/ 0 h 113"/>
                <a:gd name="T2" fmla="*/ 0 w 265"/>
                <a:gd name="T3" fmla="*/ 0 h 113"/>
                <a:gd name="T4" fmla="*/ 0 w 265"/>
                <a:gd name="T5" fmla="*/ 0 h 113"/>
                <a:gd name="T6" fmla="*/ 0 w 265"/>
                <a:gd name="T7" fmla="*/ 0 h 113"/>
                <a:gd name="T8" fmla="*/ 0 w 265"/>
                <a:gd name="T9" fmla="*/ 0 h 113"/>
                <a:gd name="T10" fmla="*/ 0 w 265"/>
                <a:gd name="T11" fmla="*/ 0 h 113"/>
                <a:gd name="T12" fmla="*/ 0 w 265"/>
                <a:gd name="T13" fmla="*/ 0 h 113"/>
                <a:gd name="T14" fmla="*/ 0 w 265"/>
                <a:gd name="T15" fmla="*/ 0 h 113"/>
                <a:gd name="T16" fmla="*/ 0 w 265"/>
                <a:gd name="T17" fmla="*/ 0 h 113"/>
                <a:gd name="T18" fmla="*/ 0 w 265"/>
                <a:gd name="T19" fmla="*/ 0 h 113"/>
                <a:gd name="T20" fmla="*/ 0 w 265"/>
                <a:gd name="T21" fmla="*/ 0 h 113"/>
                <a:gd name="T22" fmla="*/ 0 w 265"/>
                <a:gd name="T23" fmla="*/ 0 h 113"/>
                <a:gd name="T24" fmla="*/ 0 w 265"/>
                <a:gd name="T25" fmla="*/ 0 h 113"/>
                <a:gd name="T26" fmla="*/ 0 w 265"/>
                <a:gd name="T27" fmla="*/ 0 h 113"/>
                <a:gd name="T28" fmla="*/ 0 w 265"/>
                <a:gd name="T29" fmla="*/ 0 h 1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5"/>
                <a:gd name="T46" fmla="*/ 0 h 113"/>
                <a:gd name="T47" fmla="*/ 265 w 265"/>
                <a:gd name="T48" fmla="*/ 113 h 1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5" h="113">
                  <a:moveTo>
                    <a:pt x="0" y="69"/>
                  </a:moveTo>
                  <a:lnTo>
                    <a:pt x="0" y="89"/>
                  </a:lnTo>
                  <a:lnTo>
                    <a:pt x="27" y="81"/>
                  </a:lnTo>
                  <a:lnTo>
                    <a:pt x="71" y="77"/>
                  </a:lnTo>
                  <a:lnTo>
                    <a:pt x="146" y="86"/>
                  </a:lnTo>
                  <a:lnTo>
                    <a:pt x="260" y="113"/>
                  </a:lnTo>
                  <a:lnTo>
                    <a:pt x="265" y="93"/>
                  </a:lnTo>
                  <a:lnTo>
                    <a:pt x="107" y="60"/>
                  </a:lnTo>
                  <a:lnTo>
                    <a:pt x="61" y="47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27"/>
                  </a:lnTo>
                  <a:lnTo>
                    <a:pt x="4" y="30"/>
                  </a:lnTo>
                  <a:lnTo>
                    <a:pt x="42" y="5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874C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5" name="Freeform 28"/>
            <p:cNvSpPr>
              <a:spLocks/>
            </p:cNvSpPr>
            <p:nvPr/>
          </p:nvSpPr>
          <p:spPr bwMode="auto">
            <a:xfrm>
              <a:off x="2226" y="744"/>
              <a:ext cx="71" cy="58"/>
            </a:xfrm>
            <a:custGeom>
              <a:avLst/>
              <a:gdLst>
                <a:gd name="T0" fmla="*/ 0 w 282"/>
                <a:gd name="T1" fmla="*/ 0 h 230"/>
                <a:gd name="T2" fmla="*/ 0 w 282"/>
                <a:gd name="T3" fmla="*/ 0 h 230"/>
                <a:gd name="T4" fmla="*/ 0 w 282"/>
                <a:gd name="T5" fmla="*/ 0 h 230"/>
                <a:gd name="T6" fmla="*/ 0 w 282"/>
                <a:gd name="T7" fmla="*/ 0 h 230"/>
                <a:gd name="T8" fmla="*/ 0 w 282"/>
                <a:gd name="T9" fmla="*/ 0 h 230"/>
                <a:gd name="T10" fmla="*/ 0 w 282"/>
                <a:gd name="T11" fmla="*/ 0 h 230"/>
                <a:gd name="T12" fmla="*/ 0 w 282"/>
                <a:gd name="T13" fmla="*/ 0 h 230"/>
                <a:gd name="T14" fmla="*/ 0 w 282"/>
                <a:gd name="T15" fmla="*/ 0 h 230"/>
                <a:gd name="T16" fmla="*/ 0 w 282"/>
                <a:gd name="T17" fmla="*/ 0 h 230"/>
                <a:gd name="T18" fmla="*/ 0 w 282"/>
                <a:gd name="T19" fmla="*/ 0 h 230"/>
                <a:gd name="T20" fmla="*/ 0 w 282"/>
                <a:gd name="T21" fmla="*/ 0 h 230"/>
                <a:gd name="T22" fmla="*/ 0 w 282"/>
                <a:gd name="T23" fmla="*/ 0 h 230"/>
                <a:gd name="T24" fmla="*/ 0 w 282"/>
                <a:gd name="T25" fmla="*/ 0 h 230"/>
                <a:gd name="T26" fmla="*/ 0 w 282"/>
                <a:gd name="T27" fmla="*/ 0 h 230"/>
                <a:gd name="T28" fmla="*/ 0 w 282"/>
                <a:gd name="T29" fmla="*/ 0 h 230"/>
                <a:gd name="T30" fmla="*/ 0 w 282"/>
                <a:gd name="T31" fmla="*/ 0 h 230"/>
                <a:gd name="T32" fmla="*/ 0 w 282"/>
                <a:gd name="T33" fmla="*/ 0 h 230"/>
                <a:gd name="T34" fmla="*/ 0 w 282"/>
                <a:gd name="T35" fmla="*/ 0 h 230"/>
                <a:gd name="T36" fmla="*/ 0 w 282"/>
                <a:gd name="T37" fmla="*/ 0 h 230"/>
                <a:gd name="T38" fmla="*/ 0 w 282"/>
                <a:gd name="T39" fmla="*/ 0 h 230"/>
                <a:gd name="T40" fmla="*/ 0 w 282"/>
                <a:gd name="T41" fmla="*/ 0 h 230"/>
                <a:gd name="T42" fmla="*/ 0 w 282"/>
                <a:gd name="T43" fmla="*/ 0 h 230"/>
                <a:gd name="T44" fmla="*/ 0 w 282"/>
                <a:gd name="T45" fmla="*/ 0 h 230"/>
                <a:gd name="T46" fmla="*/ 0 w 282"/>
                <a:gd name="T47" fmla="*/ 0 h 230"/>
                <a:gd name="T48" fmla="*/ 0 w 282"/>
                <a:gd name="T49" fmla="*/ 0 h 230"/>
                <a:gd name="T50" fmla="*/ 0 w 282"/>
                <a:gd name="T51" fmla="*/ 0 h 230"/>
                <a:gd name="T52" fmla="*/ 0 w 282"/>
                <a:gd name="T53" fmla="*/ 0 h 230"/>
                <a:gd name="T54" fmla="*/ 0 w 282"/>
                <a:gd name="T55" fmla="*/ 0 h 230"/>
                <a:gd name="T56" fmla="*/ 0 w 282"/>
                <a:gd name="T57" fmla="*/ 0 h 230"/>
                <a:gd name="T58" fmla="*/ 0 w 282"/>
                <a:gd name="T59" fmla="*/ 0 h 230"/>
                <a:gd name="T60" fmla="*/ 0 w 282"/>
                <a:gd name="T61" fmla="*/ 0 h 230"/>
                <a:gd name="T62" fmla="*/ 0 w 282"/>
                <a:gd name="T63" fmla="*/ 0 h 230"/>
                <a:gd name="T64" fmla="*/ 0 w 282"/>
                <a:gd name="T65" fmla="*/ 0 h 230"/>
                <a:gd name="T66" fmla="*/ 0 w 282"/>
                <a:gd name="T67" fmla="*/ 0 h 230"/>
                <a:gd name="T68" fmla="*/ 0 w 282"/>
                <a:gd name="T69" fmla="*/ 0 h 230"/>
                <a:gd name="T70" fmla="*/ 0 w 282"/>
                <a:gd name="T71" fmla="*/ 0 h 230"/>
                <a:gd name="T72" fmla="*/ 0 w 282"/>
                <a:gd name="T73" fmla="*/ 0 h 230"/>
                <a:gd name="T74" fmla="*/ 0 w 282"/>
                <a:gd name="T75" fmla="*/ 0 h 230"/>
                <a:gd name="T76" fmla="*/ 0 w 282"/>
                <a:gd name="T77" fmla="*/ 0 h 230"/>
                <a:gd name="T78" fmla="*/ 0 w 282"/>
                <a:gd name="T79" fmla="*/ 0 h 230"/>
                <a:gd name="T80" fmla="*/ 0 w 282"/>
                <a:gd name="T81" fmla="*/ 0 h 230"/>
                <a:gd name="T82" fmla="*/ 0 w 282"/>
                <a:gd name="T83" fmla="*/ 0 h 2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2"/>
                <a:gd name="T127" fmla="*/ 0 h 230"/>
                <a:gd name="T128" fmla="*/ 282 w 282"/>
                <a:gd name="T129" fmla="*/ 230 h 2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2" h="230">
                  <a:moveTo>
                    <a:pt x="282" y="126"/>
                  </a:moveTo>
                  <a:lnTo>
                    <a:pt x="282" y="99"/>
                  </a:lnTo>
                  <a:lnTo>
                    <a:pt x="247" y="60"/>
                  </a:lnTo>
                  <a:lnTo>
                    <a:pt x="213" y="26"/>
                  </a:lnTo>
                  <a:lnTo>
                    <a:pt x="178" y="8"/>
                  </a:lnTo>
                  <a:lnTo>
                    <a:pt x="108" y="0"/>
                  </a:lnTo>
                  <a:lnTo>
                    <a:pt x="84" y="8"/>
                  </a:lnTo>
                  <a:lnTo>
                    <a:pt x="65" y="14"/>
                  </a:lnTo>
                  <a:lnTo>
                    <a:pt x="49" y="21"/>
                  </a:lnTo>
                  <a:lnTo>
                    <a:pt x="36" y="29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10" y="72"/>
                  </a:lnTo>
                  <a:lnTo>
                    <a:pt x="2" y="95"/>
                  </a:lnTo>
                  <a:lnTo>
                    <a:pt x="1" y="98"/>
                  </a:lnTo>
                  <a:lnTo>
                    <a:pt x="1" y="102"/>
                  </a:lnTo>
                  <a:lnTo>
                    <a:pt x="1" y="106"/>
                  </a:lnTo>
                  <a:lnTo>
                    <a:pt x="0" y="109"/>
                  </a:lnTo>
                  <a:lnTo>
                    <a:pt x="0" y="124"/>
                  </a:lnTo>
                  <a:lnTo>
                    <a:pt x="5" y="148"/>
                  </a:lnTo>
                  <a:lnTo>
                    <a:pt x="15" y="171"/>
                  </a:lnTo>
                  <a:lnTo>
                    <a:pt x="30" y="190"/>
                  </a:lnTo>
                  <a:lnTo>
                    <a:pt x="49" y="206"/>
                  </a:lnTo>
                  <a:lnTo>
                    <a:pt x="69" y="219"/>
                  </a:lnTo>
                  <a:lnTo>
                    <a:pt x="93" y="226"/>
                  </a:lnTo>
                  <a:lnTo>
                    <a:pt x="117" y="230"/>
                  </a:lnTo>
                  <a:lnTo>
                    <a:pt x="142" y="229"/>
                  </a:lnTo>
                  <a:lnTo>
                    <a:pt x="161" y="229"/>
                  </a:lnTo>
                  <a:lnTo>
                    <a:pt x="178" y="227"/>
                  </a:lnTo>
                  <a:lnTo>
                    <a:pt x="193" y="225"/>
                  </a:lnTo>
                  <a:lnTo>
                    <a:pt x="208" y="222"/>
                  </a:lnTo>
                  <a:lnTo>
                    <a:pt x="221" y="217"/>
                  </a:lnTo>
                  <a:lnTo>
                    <a:pt x="235" y="211"/>
                  </a:lnTo>
                  <a:lnTo>
                    <a:pt x="250" y="204"/>
                  </a:lnTo>
                  <a:lnTo>
                    <a:pt x="266" y="194"/>
                  </a:lnTo>
                  <a:lnTo>
                    <a:pt x="282" y="188"/>
                  </a:lnTo>
                  <a:lnTo>
                    <a:pt x="282" y="168"/>
                  </a:lnTo>
                  <a:lnTo>
                    <a:pt x="273" y="171"/>
                  </a:lnTo>
                  <a:lnTo>
                    <a:pt x="242" y="184"/>
                  </a:lnTo>
                  <a:lnTo>
                    <a:pt x="256" y="138"/>
                  </a:lnTo>
                  <a:lnTo>
                    <a:pt x="254" y="104"/>
                  </a:lnTo>
                  <a:lnTo>
                    <a:pt x="282" y="126"/>
                  </a:lnTo>
                  <a:close/>
                </a:path>
              </a:pathLst>
            </a:custGeom>
            <a:solidFill>
              <a:srgbClr val="874C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6" name="Freeform 29"/>
            <p:cNvSpPr>
              <a:spLocks/>
            </p:cNvSpPr>
            <p:nvPr/>
          </p:nvSpPr>
          <p:spPr bwMode="auto">
            <a:xfrm>
              <a:off x="2364" y="723"/>
              <a:ext cx="96" cy="86"/>
            </a:xfrm>
            <a:custGeom>
              <a:avLst/>
              <a:gdLst>
                <a:gd name="T0" fmla="*/ 0 w 382"/>
                <a:gd name="T1" fmla="*/ 0 h 344"/>
                <a:gd name="T2" fmla="*/ 0 w 382"/>
                <a:gd name="T3" fmla="*/ 0 h 344"/>
                <a:gd name="T4" fmla="*/ 0 w 382"/>
                <a:gd name="T5" fmla="*/ 0 h 344"/>
                <a:gd name="T6" fmla="*/ 0 w 382"/>
                <a:gd name="T7" fmla="*/ 0 h 344"/>
                <a:gd name="T8" fmla="*/ 0 w 382"/>
                <a:gd name="T9" fmla="*/ 0 h 344"/>
                <a:gd name="T10" fmla="*/ 0 w 382"/>
                <a:gd name="T11" fmla="*/ 0 h 344"/>
                <a:gd name="T12" fmla="*/ 0 w 382"/>
                <a:gd name="T13" fmla="*/ 0 h 344"/>
                <a:gd name="T14" fmla="*/ 0 w 382"/>
                <a:gd name="T15" fmla="*/ 0 h 344"/>
                <a:gd name="T16" fmla="*/ 0 w 382"/>
                <a:gd name="T17" fmla="*/ 0 h 344"/>
                <a:gd name="T18" fmla="*/ 0 w 382"/>
                <a:gd name="T19" fmla="*/ 0 h 344"/>
                <a:gd name="T20" fmla="*/ 0 w 382"/>
                <a:gd name="T21" fmla="*/ 0 h 344"/>
                <a:gd name="T22" fmla="*/ 0 w 382"/>
                <a:gd name="T23" fmla="*/ 0 h 344"/>
                <a:gd name="T24" fmla="*/ 0 w 382"/>
                <a:gd name="T25" fmla="*/ 0 h 344"/>
                <a:gd name="T26" fmla="*/ 0 w 382"/>
                <a:gd name="T27" fmla="*/ 0 h 344"/>
                <a:gd name="T28" fmla="*/ 0 w 382"/>
                <a:gd name="T29" fmla="*/ 0 h 344"/>
                <a:gd name="T30" fmla="*/ 0 w 382"/>
                <a:gd name="T31" fmla="*/ 0 h 344"/>
                <a:gd name="T32" fmla="*/ 0 w 382"/>
                <a:gd name="T33" fmla="*/ 0 h 344"/>
                <a:gd name="T34" fmla="*/ 0 w 382"/>
                <a:gd name="T35" fmla="*/ 0 h 344"/>
                <a:gd name="T36" fmla="*/ 0 w 382"/>
                <a:gd name="T37" fmla="*/ 0 h 344"/>
                <a:gd name="T38" fmla="*/ 0 w 382"/>
                <a:gd name="T39" fmla="*/ 0 h 344"/>
                <a:gd name="T40" fmla="*/ 0 w 382"/>
                <a:gd name="T41" fmla="*/ 0 h 344"/>
                <a:gd name="T42" fmla="*/ 0 w 382"/>
                <a:gd name="T43" fmla="*/ 0 h 344"/>
                <a:gd name="T44" fmla="*/ 0 w 382"/>
                <a:gd name="T45" fmla="*/ 0 h 344"/>
                <a:gd name="T46" fmla="*/ 0 w 382"/>
                <a:gd name="T47" fmla="*/ 0 h 344"/>
                <a:gd name="T48" fmla="*/ 0 w 382"/>
                <a:gd name="T49" fmla="*/ 0 h 344"/>
                <a:gd name="T50" fmla="*/ 0 w 382"/>
                <a:gd name="T51" fmla="*/ 0 h 344"/>
                <a:gd name="T52" fmla="*/ 0 w 382"/>
                <a:gd name="T53" fmla="*/ 0 h 344"/>
                <a:gd name="T54" fmla="*/ 0 w 382"/>
                <a:gd name="T55" fmla="*/ 0 h 344"/>
                <a:gd name="T56" fmla="*/ 0 w 382"/>
                <a:gd name="T57" fmla="*/ 0 h 344"/>
                <a:gd name="T58" fmla="*/ 0 w 382"/>
                <a:gd name="T59" fmla="*/ 0 h 344"/>
                <a:gd name="T60" fmla="*/ 0 w 382"/>
                <a:gd name="T61" fmla="*/ 0 h 344"/>
                <a:gd name="T62" fmla="*/ 0 w 382"/>
                <a:gd name="T63" fmla="*/ 0 h 344"/>
                <a:gd name="T64" fmla="*/ 0 w 382"/>
                <a:gd name="T65" fmla="*/ 0 h 344"/>
                <a:gd name="T66" fmla="*/ 0 w 382"/>
                <a:gd name="T67" fmla="*/ 0 h 344"/>
                <a:gd name="T68" fmla="*/ 0 w 382"/>
                <a:gd name="T69" fmla="*/ 0 h 344"/>
                <a:gd name="T70" fmla="*/ 0 w 382"/>
                <a:gd name="T71" fmla="*/ 0 h 344"/>
                <a:gd name="T72" fmla="*/ 0 w 382"/>
                <a:gd name="T73" fmla="*/ 0 h 344"/>
                <a:gd name="T74" fmla="*/ 0 w 382"/>
                <a:gd name="T75" fmla="*/ 0 h 344"/>
                <a:gd name="T76" fmla="*/ 0 w 382"/>
                <a:gd name="T77" fmla="*/ 0 h 3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2"/>
                <a:gd name="T118" fmla="*/ 0 h 344"/>
                <a:gd name="T119" fmla="*/ 382 w 382"/>
                <a:gd name="T120" fmla="*/ 344 h 3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2" h="344">
                  <a:moveTo>
                    <a:pt x="286" y="0"/>
                  </a:moveTo>
                  <a:lnTo>
                    <a:pt x="285" y="34"/>
                  </a:lnTo>
                  <a:lnTo>
                    <a:pt x="272" y="44"/>
                  </a:lnTo>
                  <a:lnTo>
                    <a:pt x="261" y="53"/>
                  </a:lnTo>
                  <a:lnTo>
                    <a:pt x="253" y="63"/>
                  </a:lnTo>
                  <a:lnTo>
                    <a:pt x="247" y="72"/>
                  </a:lnTo>
                  <a:lnTo>
                    <a:pt x="240" y="82"/>
                  </a:lnTo>
                  <a:lnTo>
                    <a:pt x="235" y="94"/>
                  </a:lnTo>
                  <a:lnTo>
                    <a:pt x="230" y="107"/>
                  </a:lnTo>
                  <a:lnTo>
                    <a:pt x="223" y="122"/>
                  </a:lnTo>
                  <a:lnTo>
                    <a:pt x="167" y="197"/>
                  </a:lnTo>
                  <a:lnTo>
                    <a:pt x="123" y="244"/>
                  </a:lnTo>
                  <a:lnTo>
                    <a:pt x="89" y="247"/>
                  </a:lnTo>
                  <a:lnTo>
                    <a:pt x="52" y="247"/>
                  </a:lnTo>
                  <a:lnTo>
                    <a:pt x="34" y="262"/>
                  </a:lnTo>
                  <a:lnTo>
                    <a:pt x="0" y="285"/>
                  </a:lnTo>
                  <a:lnTo>
                    <a:pt x="8" y="312"/>
                  </a:lnTo>
                  <a:lnTo>
                    <a:pt x="14" y="338"/>
                  </a:lnTo>
                  <a:lnTo>
                    <a:pt x="34" y="341"/>
                  </a:lnTo>
                  <a:lnTo>
                    <a:pt x="52" y="338"/>
                  </a:lnTo>
                  <a:lnTo>
                    <a:pt x="74" y="344"/>
                  </a:lnTo>
                  <a:lnTo>
                    <a:pt x="95" y="344"/>
                  </a:lnTo>
                  <a:lnTo>
                    <a:pt x="118" y="341"/>
                  </a:lnTo>
                  <a:lnTo>
                    <a:pt x="136" y="316"/>
                  </a:lnTo>
                  <a:lnTo>
                    <a:pt x="160" y="291"/>
                  </a:lnTo>
                  <a:lnTo>
                    <a:pt x="220" y="238"/>
                  </a:lnTo>
                  <a:lnTo>
                    <a:pt x="291" y="180"/>
                  </a:lnTo>
                  <a:lnTo>
                    <a:pt x="305" y="170"/>
                  </a:lnTo>
                  <a:lnTo>
                    <a:pt x="317" y="160"/>
                  </a:lnTo>
                  <a:lnTo>
                    <a:pt x="326" y="151"/>
                  </a:lnTo>
                  <a:lnTo>
                    <a:pt x="334" y="143"/>
                  </a:lnTo>
                  <a:lnTo>
                    <a:pt x="341" y="134"/>
                  </a:lnTo>
                  <a:lnTo>
                    <a:pt x="348" y="124"/>
                  </a:lnTo>
                  <a:lnTo>
                    <a:pt x="353" y="110"/>
                  </a:lnTo>
                  <a:lnTo>
                    <a:pt x="359" y="93"/>
                  </a:lnTo>
                  <a:lnTo>
                    <a:pt x="379" y="65"/>
                  </a:lnTo>
                  <a:lnTo>
                    <a:pt x="382" y="28"/>
                  </a:lnTo>
                  <a:lnTo>
                    <a:pt x="350" y="2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02B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7" name="Freeform 30"/>
            <p:cNvSpPr>
              <a:spLocks/>
            </p:cNvSpPr>
            <p:nvPr/>
          </p:nvSpPr>
          <p:spPr bwMode="auto">
            <a:xfrm>
              <a:off x="2460" y="915"/>
              <a:ext cx="60" cy="66"/>
            </a:xfrm>
            <a:custGeom>
              <a:avLst/>
              <a:gdLst>
                <a:gd name="T0" fmla="*/ 0 w 237"/>
                <a:gd name="T1" fmla="*/ 0 h 268"/>
                <a:gd name="T2" fmla="*/ 0 w 237"/>
                <a:gd name="T3" fmla="*/ 0 h 268"/>
                <a:gd name="T4" fmla="*/ 0 w 237"/>
                <a:gd name="T5" fmla="*/ 0 h 268"/>
                <a:gd name="T6" fmla="*/ 0 w 237"/>
                <a:gd name="T7" fmla="*/ 0 h 268"/>
                <a:gd name="T8" fmla="*/ 0 w 237"/>
                <a:gd name="T9" fmla="*/ 0 h 268"/>
                <a:gd name="T10" fmla="*/ 0 w 237"/>
                <a:gd name="T11" fmla="*/ 0 h 268"/>
                <a:gd name="T12" fmla="*/ 0 w 237"/>
                <a:gd name="T13" fmla="*/ 0 h 268"/>
                <a:gd name="T14" fmla="*/ 0 w 237"/>
                <a:gd name="T15" fmla="*/ 0 h 268"/>
                <a:gd name="T16" fmla="*/ 0 w 237"/>
                <a:gd name="T17" fmla="*/ 0 h 268"/>
                <a:gd name="T18" fmla="*/ 0 w 237"/>
                <a:gd name="T19" fmla="*/ 0 h 268"/>
                <a:gd name="T20" fmla="*/ 0 w 237"/>
                <a:gd name="T21" fmla="*/ 0 h 268"/>
                <a:gd name="T22" fmla="*/ 0 w 237"/>
                <a:gd name="T23" fmla="*/ 0 h 268"/>
                <a:gd name="T24" fmla="*/ 0 w 237"/>
                <a:gd name="T25" fmla="*/ 0 h 268"/>
                <a:gd name="T26" fmla="*/ 0 w 237"/>
                <a:gd name="T27" fmla="*/ 0 h 268"/>
                <a:gd name="T28" fmla="*/ 0 w 237"/>
                <a:gd name="T29" fmla="*/ 0 h 268"/>
                <a:gd name="T30" fmla="*/ 0 w 237"/>
                <a:gd name="T31" fmla="*/ 0 h 268"/>
                <a:gd name="T32" fmla="*/ 0 w 237"/>
                <a:gd name="T33" fmla="*/ 0 h 268"/>
                <a:gd name="T34" fmla="*/ 0 w 237"/>
                <a:gd name="T35" fmla="*/ 0 h 268"/>
                <a:gd name="T36" fmla="*/ 0 w 237"/>
                <a:gd name="T37" fmla="*/ 0 h 268"/>
                <a:gd name="T38" fmla="*/ 0 w 237"/>
                <a:gd name="T39" fmla="*/ 0 h 268"/>
                <a:gd name="T40" fmla="*/ 0 w 237"/>
                <a:gd name="T41" fmla="*/ 0 h 268"/>
                <a:gd name="T42" fmla="*/ 0 w 237"/>
                <a:gd name="T43" fmla="*/ 0 h 268"/>
                <a:gd name="T44" fmla="*/ 0 w 237"/>
                <a:gd name="T45" fmla="*/ 0 h 268"/>
                <a:gd name="T46" fmla="*/ 0 w 237"/>
                <a:gd name="T47" fmla="*/ 0 h 268"/>
                <a:gd name="T48" fmla="*/ 0 w 237"/>
                <a:gd name="T49" fmla="*/ 0 h 268"/>
                <a:gd name="T50" fmla="*/ 0 w 237"/>
                <a:gd name="T51" fmla="*/ 0 h 268"/>
                <a:gd name="T52" fmla="*/ 0 w 237"/>
                <a:gd name="T53" fmla="*/ 0 h 268"/>
                <a:gd name="T54" fmla="*/ 0 w 237"/>
                <a:gd name="T55" fmla="*/ 0 h 268"/>
                <a:gd name="T56" fmla="*/ 0 w 237"/>
                <a:gd name="T57" fmla="*/ 0 h 268"/>
                <a:gd name="T58" fmla="*/ 0 w 237"/>
                <a:gd name="T59" fmla="*/ 0 h 268"/>
                <a:gd name="T60" fmla="*/ 0 w 237"/>
                <a:gd name="T61" fmla="*/ 0 h 268"/>
                <a:gd name="T62" fmla="*/ 0 w 237"/>
                <a:gd name="T63" fmla="*/ 0 h 2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7"/>
                <a:gd name="T97" fmla="*/ 0 h 268"/>
                <a:gd name="T98" fmla="*/ 237 w 237"/>
                <a:gd name="T99" fmla="*/ 268 h 2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7" h="268">
                  <a:moveTo>
                    <a:pt x="82" y="3"/>
                  </a:moveTo>
                  <a:lnTo>
                    <a:pt x="107" y="3"/>
                  </a:lnTo>
                  <a:lnTo>
                    <a:pt x="195" y="0"/>
                  </a:lnTo>
                  <a:lnTo>
                    <a:pt x="215" y="34"/>
                  </a:lnTo>
                  <a:lnTo>
                    <a:pt x="237" y="58"/>
                  </a:lnTo>
                  <a:lnTo>
                    <a:pt x="234" y="94"/>
                  </a:lnTo>
                  <a:lnTo>
                    <a:pt x="189" y="131"/>
                  </a:lnTo>
                  <a:lnTo>
                    <a:pt x="161" y="148"/>
                  </a:lnTo>
                  <a:lnTo>
                    <a:pt x="167" y="177"/>
                  </a:lnTo>
                  <a:lnTo>
                    <a:pt x="164" y="211"/>
                  </a:lnTo>
                  <a:lnTo>
                    <a:pt x="152" y="225"/>
                  </a:lnTo>
                  <a:lnTo>
                    <a:pt x="150" y="259"/>
                  </a:lnTo>
                  <a:lnTo>
                    <a:pt x="144" y="262"/>
                  </a:lnTo>
                  <a:lnTo>
                    <a:pt x="135" y="264"/>
                  </a:lnTo>
                  <a:lnTo>
                    <a:pt x="126" y="265"/>
                  </a:lnTo>
                  <a:lnTo>
                    <a:pt x="115" y="267"/>
                  </a:lnTo>
                  <a:lnTo>
                    <a:pt x="105" y="268"/>
                  </a:lnTo>
                  <a:lnTo>
                    <a:pt x="98" y="268"/>
                  </a:lnTo>
                  <a:lnTo>
                    <a:pt x="93" y="268"/>
                  </a:lnTo>
                  <a:lnTo>
                    <a:pt x="90" y="268"/>
                  </a:lnTo>
                  <a:lnTo>
                    <a:pt x="23" y="268"/>
                  </a:lnTo>
                  <a:lnTo>
                    <a:pt x="23" y="233"/>
                  </a:lnTo>
                  <a:lnTo>
                    <a:pt x="29" y="205"/>
                  </a:lnTo>
                  <a:lnTo>
                    <a:pt x="0" y="216"/>
                  </a:lnTo>
                  <a:lnTo>
                    <a:pt x="0" y="174"/>
                  </a:lnTo>
                  <a:lnTo>
                    <a:pt x="17" y="145"/>
                  </a:lnTo>
                  <a:lnTo>
                    <a:pt x="46" y="117"/>
                  </a:lnTo>
                  <a:lnTo>
                    <a:pt x="48" y="80"/>
                  </a:lnTo>
                  <a:lnTo>
                    <a:pt x="73" y="75"/>
                  </a:lnTo>
                  <a:lnTo>
                    <a:pt x="85" y="54"/>
                  </a:lnTo>
                  <a:lnTo>
                    <a:pt x="87" y="26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91998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8" name="Freeform 31"/>
            <p:cNvSpPr>
              <a:spLocks/>
            </p:cNvSpPr>
            <p:nvPr/>
          </p:nvSpPr>
          <p:spPr bwMode="auto">
            <a:xfrm>
              <a:off x="2429" y="578"/>
              <a:ext cx="51" cy="100"/>
            </a:xfrm>
            <a:custGeom>
              <a:avLst/>
              <a:gdLst>
                <a:gd name="T0" fmla="*/ 0 w 205"/>
                <a:gd name="T1" fmla="*/ 0 h 400"/>
                <a:gd name="T2" fmla="*/ 0 w 205"/>
                <a:gd name="T3" fmla="*/ 0 h 400"/>
                <a:gd name="T4" fmla="*/ 0 w 205"/>
                <a:gd name="T5" fmla="*/ 0 h 400"/>
                <a:gd name="T6" fmla="*/ 0 w 205"/>
                <a:gd name="T7" fmla="*/ 0 h 400"/>
                <a:gd name="T8" fmla="*/ 0 w 205"/>
                <a:gd name="T9" fmla="*/ 0 h 400"/>
                <a:gd name="T10" fmla="*/ 0 w 205"/>
                <a:gd name="T11" fmla="*/ 0 h 400"/>
                <a:gd name="T12" fmla="*/ 0 w 205"/>
                <a:gd name="T13" fmla="*/ 0 h 400"/>
                <a:gd name="T14" fmla="*/ 0 w 205"/>
                <a:gd name="T15" fmla="*/ 0 h 400"/>
                <a:gd name="T16" fmla="*/ 0 w 205"/>
                <a:gd name="T17" fmla="*/ 0 h 400"/>
                <a:gd name="T18" fmla="*/ 0 w 205"/>
                <a:gd name="T19" fmla="*/ 0 h 400"/>
                <a:gd name="T20" fmla="*/ 0 w 205"/>
                <a:gd name="T21" fmla="*/ 0 h 400"/>
                <a:gd name="T22" fmla="*/ 0 w 205"/>
                <a:gd name="T23" fmla="*/ 0 h 400"/>
                <a:gd name="T24" fmla="*/ 0 w 205"/>
                <a:gd name="T25" fmla="*/ 0 h 400"/>
                <a:gd name="T26" fmla="*/ 0 w 205"/>
                <a:gd name="T27" fmla="*/ 0 h 400"/>
                <a:gd name="T28" fmla="*/ 0 w 205"/>
                <a:gd name="T29" fmla="*/ 0 h 400"/>
                <a:gd name="T30" fmla="*/ 0 w 205"/>
                <a:gd name="T31" fmla="*/ 0 h 400"/>
                <a:gd name="T32" fmla="*/ 0 w 205"/>
                <a:gd name="T33" fmla="*/ 0 h 400"/>
                <a:gd name="T34" fmla="*/ 0 w 205"/>
                <a:gd name="T35" fmla="*/ 0 h 400"/>
                <a:gd name="T36" fmla="*/ 0 w 205"/>
                <a:gd name="T37" fmla="*/ 0 h 400"/>
                <a:gd name="T38" fmla="*/ 0 w 205"/>
                <a:gd name="T39" fmla="*/ 0 h 400"/>
                <a:gd name="T40" fmla="*/ 0 w 205"/>
                <a:gd name="T41" fmla="*/ 0 h 400"/>
                <a:gd name="T42" fmla="*/ 0 w 205"/>
                <a:gd name="T43" fmla="*/ 0 h 400"/>
                <a:gd name="T44" fmla="*/ 0 w 205"/>
                <a:gd name="T45" fmla="*/ 0 h 400"/>
                <a:gd name="T46" fmla="*/ 0 w 205"/>
                <a:gd name="T47" fmla="*/ 0 h 400"/>
                <a:gd name="T48" fmla="*/ 0 w 205"/>
                <a:gd name="T49" fmla="*/ 0 h 400"/>
                <a:gd name="T50" fmla="*/ 0 w 205"/>
                <a:gd name="T51" fmla="*/ 0 h 400"/>
                <a:gd name="T52" fmla="*/ 0 w 205"/>
                <a:gd name="T53" fmla="*/ 0 h 400"/>
                <a:gd name="T54" fmla="*/ 0 w 205"/>
                <a:gd name="T55" fmla="*/ 0 h 400"/>
                <a:gd name="T56" fmla="*/ 0 w 205"/>
                <a:gd name="T57" fmla="*/ 0 h 400"/>
                <a:gd name="T58" fmla="*/ 0 w 205"/>
                <a:gd name="T59" fmla="*/ 0 h 400"/>
                <a:gd name="T60" fmla="*/ 0 w 205"/>
                <a:gd name="T61" fmla="*/ 0 h 400"/>
                <a:gd name="T62" fmla="*/ 0 w 205"/>
                <a:gd name="T63" fmla="*/ 0 h 400"/>
                <a:gd name="T64" fmla="*/ 0 w 205"/>
                <a:gd name="T65" fmla="*/ 0 h 400"/>
                <a:gd name="T66" fmla="*/ 0 w 205"/>
                <a:gd name="T67" fmla="*/ 0 h 400"/>
                <a:gd name="T68" fmla="*/ 0 w 205"/>
                <a:gd name="T69" fmla="*/ 0 h 400"/>
                <a:gd name="T70" fmla="*/ 0 w 205"/>
                <a:gd name="T71" fmla="*/ 0 h 400"/>
                <a:gd name="T72" fmla="*/ 0 w 205"/>
                <a:gd name="T73" fmla="*/ 0 h 400"/>
                <a:gd name="T74" fmla="*/ 0 w 205"/>
                <a:gd name="T75" fmla="*/ 0 h 400"/>
                <a:gd name="T76" fmla="*/ 0 w 205"/>
                <a:gd name="T77" fmla="*/ 0 h 400"/>
                <a:gd name="T78" fmla="*/ 0 w 205"/>
                <a:gd name="T79" fmla="*/ 0 h 400"/>
                <a:gd name="T80" fmla="*/ 0 w 205"/>
                <a:gd name="T81" fmla="*/ 0 h 400"/>
                <a:gd name="T82" fmla="*/ 0 w 205"/>
                <a:gd name="T83" fmla="*/ 0 h 4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5"/>
                <a:gd name="T127" fmla="*/ 0 h 400"/>
                <a:gd name="T128" fmla="*/ 205 w 205"/>
                <a:gd name="T129" fmla="*/ 400 h 4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5" h="400">
                  <a:moveTo>
                    <a:pt x="32" y="27"/>
                  </a:moveTo>
                  <a:lnTo>
                    <a:pt x="4" y="58"/>
                  </a:lnTo>
                  <a:lnTo>
                    <a:pt x="0" y="103"/>
                  </a:lnTo>
                  <a:lnTo>
                    <a:pt x="7" y="152"/>
                  </a:lnTo>
                  <a:lnTo>
                    <a:pt x="7" y="170"/>
                  </a:lnTo>
                  <a:lnTo>
                    <a:pt x="14" y="190"/>
                  </a:lnTo>
                  <a:lnTo>
                    <a:pt x="23" y="211"/>
                  </a:lnTo>
                  <a:lnTo>
                    <a:pt x="27" y="221"/>
                  </a:lnTo>
                  <a:lnTo>
                    <a:pt x="30" y="227"/>
                  </a:lnTo>
                  <a:lnTo>
                    <a:pt x="38" y="234"/>
                  </a:lnTo>
                  <a:lnTo>
                    <a:pt x="50" y="244"/>
                  </a:lnTo>
                  <a:lnTo>
                    <a:pt x="61" y="253"/>
                  </a:lnTo>
                  <a:lnTo>
                    <a:pt x="73" y="266"/>
                  </a:lnTo>
                  <a:lnTo>
                    <a:pt x="85" y="285"/>
                  </a:lnTo>
                  <a:lnTo>
                    <a:pt x="83" y="347"/>
                  </a:lnTo>
                  <a:lnTo>
                    <a:pt x="93" y="377"/>
                  </a:lnTo>
                  <a:lnTo>
                    <a:pt x="144" y="400"/>
                  </a:lnTo>
                  <a:lnTo>
                    <a:pt x="155" y="351"/>
                  </a:lnTo>
                  <a:lnTo>
                    <a:pt x="157" y="347"/>
                  </a:lnTo>
                  <a:lnTo>
                    <a:pt x="161" y="337"/>
                  </a:lnTo>
                  <a:lnTo>
                    <a:pt x="167" y="328"/>
                  </a:lnTo>
                  <a:lnTo>
                    <a:pt x="170" y="320"/>
                  </a:lnTo>
                  <a:lnTo>
                    <a:pt x="173" y="308"/>
                  </a:lnTo>
                  <a:lnTo>
                    <a:pt x="177" y="288"/>
                  </a:lnTo>
                  <a:lnTo>
                    <a:pt x="180" y="268"/>
                  </a:lnTo>
                  <a:lnTo>
                    <a:pt x="181" y="259"/>
                  </a:lnTo>
                  <a:lnTo>
                    <a:pt x="196" y="206"/>
                  </a:lnTo>
                  <a:lnTo>
                    <a:pt x="186" y="190"/>
                  </a:lnTo>
                  <a:lnTo>
                    <a:pt x="186" y="177"/>
                  </a:lnTo>
                  <a:lnTo>
                    <a:pt x="205" y="170"/>
                  </a:lnTo>
                  <a:lnTo>
                    <a:pt x="205" y="134"/>
                  </a:lnTo>
                  <a:lnTo>
                    <a:pt x="194" y="72"/>
                  </a:lnTo>
                  <a:lnTo>
                    <a:pt x="150" y="0"/>
                  </a:lnTo>
                  <a:lnTo>
                    <a:pt x="88" y="0"/>
                  </a:lnTo>
                  <a:lnTo>
                    <a:pt x="86" y="1"/>
                  </a:lnTo>
                  <a:lnTo>
                    <a:pt x="79" y="5"/>
                  </a:lnTo>
                  <a:lnTo>
                    <a:pt x="71" y="8"/>
                  </a:lnTo>
                  <a:lnTo>
                    <a:pt x="61" y="13"/>
                  </a:lnTo>
                  <a:lnTo>
                    <a:pt x="52" y="17"/>
                  </a:lnTo>
                  <a:lnTo>
                    <a:pt x="42" y="22"/>
                  </a:lnTo>
                  <a:lnTo>
                    <a:pt x="36" y="25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702B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9" name="Freeform 32"/>
            <p:cNvSpPr>
              <a:spLocks/>
            </p:cNvSpPr>
            <p:nvPr/>
          </p:nvSpPr>
          <p:spPr bwMode="auto">
            <a:xfrm>
              <a:off x="2427" y="570"/>
              <a:ext cx="55" cy="58"/>
            </a:xfrm>
            <a:custGeom>
              <a:avLst/>
              <a:gdLst>
                <a:gd name="T0" fmla="*/ 0 w 221"/>
                <a:gd name="T1" fmla="*/ 0 h 232"/>
                <a:gd name="T2" fmla="*/ 0 w 221"/>
                <a:gd name="T3" fmla="*/ 0 h 232"/>
                <a:gd name="T4" fmla="*/ 0 w 221"/>
                <a:gd name="T5" fmla="*/ 0 h 232"/>
                <a:gd name="T6" fmla="*/ 0 w 221"/>
                <a:gd name="T7" fmla="*/ 0 h 232"/>
                <a:gd name="T8" fmla="*/ 0 w 221"/>
                <a:gd name="T9" fmla="*/ 0 h 232"/>
                <a:gd name="T10" fmla="*/ 0 w 221"/>
                <a:gd name="T11" fmla="*/ 0 h 232"/>
                <a:gd name="T12" fmla="*/ 0 w 221"/>
                <a:gd name="T13" fmla="*/ 0 h 232"/>
                <a:gd name="T14" fmla="*/ 0 w 221"/>
                <a:gd name="T15" fmla="*/ 0 h 232"/>
                <a:gd name="T16" fmla="*/ 0 w 221"/>
                <a:gd name="T17" fmla="*/ 0 h 232"/>
                <a:gd name="T18" fmla="*/ 0 w 221"/>
                <a:gd name="T19" fmla="*/ 0 h 232"/>
                <a:gd name="T20" fmla="*/ 0 w 221"/>
                <a:gd name="T21" fmla="*/ 0 h 232"/>
                <a:gd name="T22" fmla="*/ 0 w 221"/>
                <a:gd name="T23" fmla="*/ 0 h 232"/>
                <a:gd name="T24" fmla="*/ 0 w 221"/>
                <a:gd name="T25" fmla="*/ 0 h 232"/>
                <a:gd name="T26" fmla="*/ 0 w 221"/>
                <a:gd name="T27" fmla="*/ 0 h 232"/>
                <a:gd name="T28" fmla="*/ 0 w 221"/>
                <a:gd name="T29" fmla="*/ 0 h 232"/>
                <a:gd name="T30" fmla="*/ 0 w 221"/>
                <a:gd name="T31" fmla="*/ 0 h 232"/>
                <a:gd name="T32" fmla="*/ 0 w 221"/>
                <a:gd name="T33" fmla="*/ 0 h 232"/>
                <a:gd name="T34" fmla="*/ 0 w 221"/>
                <a:gd name="T35" fmla="*/ 0 h 232"/>
                <a:gd name="T36" fmla="*/ 0 w 221"/>
                <a:gd name="T37" fmla="*/ 0 h 232"/>
                <a:gd name="T38" fmla="*/ 0 w 221"/>
                <a:gd name="T39" fmla="*/ 0 h 232"/>
                <a:gd name="T40" fmla="*/ 0 w 221"/>
                <a:gd name="T41" fmla="*/ 0 h 232"/>
                <a:gd name="T42" fmla="*/ 0 w 221"/>
                <a:gd name="T43" fmla="*/ 0 h 232"/>
                <a:gd name="T44" fmla="*/ 0 w 221"/>
                <a:gd name="T45" fmla="*/ 0 h 232"/>
                <a:gd name="T46" fmla="*/ 0 w 221"/>
                <a:gd name="T47" fmla="*/ 0 h 232"/>
                <a:gd name="T48" fmla="*/ 0 w 221"/>
                <a:gd name="T49" fmla="*/ 0 h 232"/>
                <a:gd name="T50" fmla="*/ 0 w 221"/>
                <a:gd name="T51" fmla="*/ 0 h 232"/>
                <a:gd name="T52" fmla="*/ 0 w 221"/>
                <a:gd name="T53" fmla="*/ 0 h 232"/>
                <a:gd name="T54" fmla="*/ 0 w 221"/>
                <a:gd name="T55" fmla="*/ 0 h 232"/>
                <a:gd name="T56" fmla="*/ 0 w 221"/>
                <a:gd name="T57" fmla="*/ 0 h 232"/>
                <a:gd name="T58" fmla="*/ 0 w 221"/>
                <a:gd name="T59" fmla="*/ 0 h 232"/>
                <a:gd name="T60" fmla="*/ 0 w 221"/>
                <a:gd name="T61" fmla="*/ 0 h 232"/>
                <a:gd name="T62" fmla="*/ 0 w 221"/>
                <a:gd name="T63" fmla="*/ 0 h 232"/>
                <a:gd name="T64" fmla="*/ 0 w 221"/>
                <a:gd name="T65" fmla="*/ 0 h 232"/>
                <a:gd name="T66" fmla="*/ 0 w 221"/>
                <a:gd name="T67" fmla="*/ 0 h 232"/>
                <a:gd name="T68" fmla="*/ 0 w 221"/>
                <a:gd name="T69" fmla="*/ 0 h 232"/>
                <a:gd name="T70" fmla="*/ 0 w 221"/>
                <a:gd name="T71" fmla="*/ 0 h 232"/>
                <a:gd name="T72" fmla="*/ 0 w 221"/>
                <a:gd name="T73" fmla="*/ 0 h 232"/>
                <a:gd name="T74" fmla="*/ 0 w 221"/>
                <a:gd name="T75" fmla="*/ 0 h 232"/>
                <a:gd name="T76" fmla="*/ 0 w 221"/>
                <a:gd name="T77" fmla="*/ 0 h 232"/>
                <a:gd name="T78" fmla="*/ 0 w 221"/>
                <a:gd name="T79" fmla="*/ 0 h 232"/>
                <a:gd name="T80" fmla="*/ 0 w 221"/>
                <a:gd name="T81" fmla="*/ 0 h 232"/>
                <a:gd name="T82" fmla="*/ 0 w 221"/>
                <a:gd name="T83" fmla="*/ 0 h 232"/>
                <a:gd name="T84" fmla="*/ 0 w 221"/>
                <a:gd name="T85" fmla="*/ 0 h 232"/>
                <a:gd name="T86" fmla="*/ 0 w 221"/>
                <a:gd name="T87" fmla="*/ 0 h 232"/>
                <a:gd name="T88" fmla="*/ 0 w 221"/>
                <a:gd name="T89" fmla="*/ 0 h 232"/>
                <a:gd name="T90" fmla="*/ 0 w 221"/>
                <a:gd name="T91" fmla="*/ 0 h 232"/>
                <a:gd name="T92" fmla="*/ 0 w 221"/>
                <a:gd name="T93" fmla="*/ 0 h 232"/>
                <a:gd name="T94" fmla="*/ 0 w 221"/>
                <a:gd name="T95" fmla="*/ 0 h 232"/>
                <a:gd name="T96" fmla="*/ 0 w 221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1"/>
                <a:gd name="T148" fmla="*/ 0 h 232"/>
                <a:gd name="T149" fmla="*/ 221 w 221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1" h="232">
                  <a:moveTo>
                    <a:pt x="200" y="69"/>
                  </a:moveTo>
                  <a:lnTo>
                    <a:pt x="196" y="53"/>
                  </a:lnTo>
                  <a:lnTo>
                    <a:pt x="187" y="29"/>
                  </a:lnTo>
                  <a:lnTo>
                    <a:pt x="163" y="10"/>
                  </a:lnTo>
                  <a:lnTo>
                    <a:pt x="144" y="6"/>
                  </a:lnTo>
                  <a:lnTo>
                    <a:pt x="127" y="2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88" y="2"/>
                  </a:lnTo>
                  <a:lnTo>
                    <a:pt x="77" y="6"/>
                  </a:lnTo>
                  <a:lnTo>
                    <a:pt x="62" y="13"/>
                  </a:lnTo>
                  <a:lnTo>
                    <a:pt x="46" y="24"/>
                  </a:lnTo>
                  <a:lnTo>
                    <a:pt x="18" y="49"/>
                  </a:lnTo>
                  <a:lnTo>
                    <a:pt x="6" y="74"/>
                  </a:lnTo>
                  <a:lnTo>
                    <a:pt x="0" y="116"/>
                  </a:lnTo>
                  <a:lnTo>
                    <a:pt x="0" y="138"/>
                  </a:lnTo>
                  <a:lnTo>
                    <a:pt x="6" y="160"/>
                  </a:lnTo>
                  <a:lnTo>
                    <a:pt x="8" y="182"/>
                  </a:lnTo>
                  <a:lnTo>
                    <a:pt x="19" y="190"/>
                  </a:lnTo>
                  <a:lnTo>
                    <a:pt x="20" y="158"/>
                  </a:lnTo>
                  <a:lnTo>
                    <a:pt x="18" y="137"/>
                  </a:lnTo>
                  <a:lnTo>
                    <a:pt x="18" y="111"/>
                  </a:lnTo>
                  <a:lnTo>
                    <a:pt x="22" y="81"/>
                  </a:lnTo>
                  <a:lnTo>
                    <a:pt x="48" y="65"/>
                  </a:lnTo>
                  <a:lnTo>
                    <a:pt x="71" y="70"/>
                  </a:lnTo>
                  <a:lnTo>
                    <a:pt x="125" y="70"/>
                  </a:lnTo>
                  <a:lnTo>
                    <a:pt x="153" y="56"/>
                  </a:lnTo>
                  <a:lnTo>
                    <a:pt x="163" y="65"/>
                  </a:lnTo>
                  <a:lnTo>
                    <a:pt x="156" y="87"/>
                  </a:lnTo>
                  <a:lnTo>
                    <a:pt x="156" y="106"/>
                  </a:lnTo>
                  <a:lnTo>
                    <a:pt x="161" y="125"/>
                  </a:lnTo>
                  <a:lnTo>
                    <a:pt x="176" y="148"/>
                  </a:lnTo>
                  <a:lnTo>
                    <a:pt x="176" y="165"/>
                  </a:lnTo>
                  <a:lnTo>
                    <a:pt x="186" y="165"/>
                  </a:lnTo>
                  <a:lnTo>
                    <a:pt x="190" y="152"/>
                  </a:lnTo>
                  <a:lnTo>
                    <a:pt x="198" y="143"/>
                  </a:lnTo>
                  <a:lnTo>
                    <a:pt x="209" y="150"/>
                  </a:lnTo>
                  <a:lnTo>
                    <a:pt x="214" y="166"/>
                  </a:lnTo>
                  <a:lnTo>
                    <a:pt x="210" y="184"/>
                  </a:lnTo>
                  <a:lnTo>
                    <a:pt x="203" y="192"/>
                  </a:lnTo>
                  <a:lnTo>
                    <a:pt x="198" y="202"/>
                  </a:lnTo>
                  <a:lnTo>
                    <a:pt x="190" y="203"/>
                  </a:lnTo>
                  <a:lnTo>
                    <a:pt x="189" y="214"/>
                  </a:lnTo>
                  <a:lnTo>
                    <a:pt x="198" y="232"/>
                  </a:lnTo>
                  <a:lnTo>
                    <a:pt x="214" y="212"/>
                  </a:lnTo>
                  <a:lnTo>
                    <a:pt x="220" y="182"/>
                  </a:lnTo>
                  <a:lnTo>
                    <a:pt x="221" y="121"/>
                  </a:lnTo>
                  <a:lnTo>
                    <a:pt x="215" y="89"/>
                  </a:lnTo>
                  <a:lnTo>
                    <a:pt x="200" y="69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0" name="Freeform 33"/>
            <p:cNvSpPr>
              <a:spLocks/>
            </p:cNvSpPr>
            <p:nvPr/>
          </p:nvSpPr>
          <p:spPr bwMode="auto">
            <a:xfrm>
              <a:off x="2433" y="588"/>
              <a:ext cx="38" cy="42"/>
            </a:xfrm>
            <a:custGeom>
              <a:avLst/>
              <a:gdLst>
                <a:gd name="T0" fmla="*/ 0 w 155"/>
                <a:gd name="T1" fmla="*/ 0 h 168"/>
                <a:gd name="T2" fmla="*/ 0 w 155"/>
                <a:gd name="T3" fmla="*/ 0 h 168"/>
                <a:gd name="T4" fmla="*/ 0 w 155"/>
                <a:gd name="T5" fmla="*/ 0 h 168"/>
                <a:gd name="T6" fmla="*/ 0 w 155"/>
                <a:gd name="T7" fmla="*/ 0 h 168"/>
                <a:gd name="T8" fmla="*/ 0 w 155"/>
                <a:gd name="T9" fmla="*/ 0 h 168"/>
                <a:gd name="T10" fmla="*/ 0 w 155"/>
                <a:gd name="T11" fmla="*/ 0 h 168"/>
                <a:gd name="T12" fmla="*/ 0 w 155"/>
                <a:gd name="T13" fmla="*/ 0 h 168"/>
                <a:gd name="T14" fmla="*/ 0 w 155"/>
                <a:gd name="T15" fmla="*/ 0 h 168"/>
                <a:gd name="T16" fmla="*/ 0 w 155"/>
                <a:gd name="T17" fmla="*/ 0 h 168"/>
                <a:gd name="T18" fmla="*/ 0 w 155"/>
                <a:gd name="T19" fmla="*/ 0 h 168"/>
                <a:gd name="T20" fmla="*/ 0 w 155"/>
                <a:gd name="T21" fmla="*/ 0 h 168"/>
                <a:gd name="T22" fmla="*/ 0 w 155"/>
                <a:gd name="T23" fmla="*/ 0 h 168"/>
                <a:gd name="T24" fmla="*/ 0 w 155"/>
                <a:gd name="T25" fmla="*/ 0 h 168"/>
                <a:gd name="T26" fmla="*/ 0 w 155"/>
                <a:gd name="T27" fmla="*/ 0 h 168"/>
                <a:gd name="T28" fmla="*/ 0 w 155"/>
                <a:gd name="T29" fmla="*/ 0 h 168"/>
                <a:gd name="T30" fmla="*/ 0 w 155"/>
                <a:gd name="T31" fmla="*/ 0 h 168"/>
                <a:gd name="T32" fmla="*/ 0 w 155"/>
                <a:gd name="T33" fmla="*/ 0 h 168"/>
                <a:gd name="T34" fmla="*/ 0 w 155"/>
                <a:gd name="T35" fmla="*/ 0 h 168"/>
                <a:gd name="T36" fmla="*/ 0 w 155"/>
                <a:gd name="T37" fmla="*/ 0 h 168"/>
                <a:gd name="T38" fmla="*/ 0 w 155"/>
                <a:gd name="T39" fmla="*/ 0 h 168"/>
                <a:gd name="T40" fmla="*/ 0 w 155"/>
                <a:gd name="T41" fmla="*/ 0 h 168"/>
                <a:gd name="T42" fmla="*/ 0 w 155"/>
                <a:gd name="T43" fmla="*/ 0 h 168"/>
                <a:gd name="T44" fmla="*/ 0 w 155"/>
                <a:gd name="T45" fmla="*/ 0 h 168"/>
                <a:gd name="T46" fmla="*/ 0 w 155"/>
                <a:gd name="T47" fmla="*/ 0 h 168"/>
                <a:gd name="T48" fmla="*/ 0 w 155"/>
                <a:gd name="T49" fmla="*/ 0 h 168"/>
                <a:gd name="T50" fmla="*/ 0 w 155"/>
                <a:gd name="T51" fmla="*/ 0 h 168"/>
                <a:gd name="T52" fmla="*/ 0 w 155"/>
                <a:gd name="T53" fmla="*/ 0 h 168"/>
                <a:gd name="T54" fmla="*/ 0 w 155"/>
                <a:gd name="T55" fmla="*/ 0 h 168"/>
                <a:gd name="T56" fmla="*/ 0 w 155"/>
                <a:gd name="T57" fmla="*/ 0 h 168"/>
                <a:gd name="T58" fmla="*/ 0 w 155"/>
                <a:gd name="T59" fmla="*/ 0 h 168"/>
                <a:gd name="T60" fmla="*/ 0 w 155"/>
                <a:gd name="T61" fmla="*/ 0 h 168"/>
                <a:gd name="T62" fmla="*/ 0 w 155"/>
                <a:gd name="T63" fmla="*/ 0 h 168"/>
                <a:gd name="T64" fmla="*/ 0 w 155"/>
                <a:gd name="T65" fmla="*/ 0 h 168"/>
                <a:gd name="T66" fmla="*/ 0 w 155"/>
                <a:gd name="T67" fmla="*/ 0 h 168"/>
                <a:gd name="T68" fmla="*/ 0 w 155"/>
                <a:gd name="T69" fmla="*/ 0 h 168"/>
                <a:gd name="T70" fmla="*/ 0 w 155"/>
                <a:gd name="T71" fmla="*/ 0 h 168"/>
                <a:gd name="T72" fmla="*/ 0 w 155"/>
                <a:gd name="T73" fmla="*/ 0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5"/>
                <a:gd name="T112" fmla="*/ 0 h 168"/>
                <a:gd name="T113" fmla="*/ 155 w 155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5" h="168">
                  <a:moveTo>
                    <a:pt x="117" y="0"/>
                  </a:moveTo>
                  <a:lnTo>
                    <a:pt x="93" y="7"/>
                  </a:lnTo>
                  <a:lnTo>
                    <a:pt x="32" y="1"/>
                  </a:lnTo>
                  <a:lnTo>
                    <a:pt x="12" y="14"/>
                  </a:lnTo>
                  <a:lnTo>
                    <a:pt x="8" y="28"/>
                  </a:lnTo>
                  <a:lnTo>
                    <a:pt x="9" y="38"/>
                  </a:lnTo>
                  <a:lnTo>
                    <a:pt x="2" y="51"/>
                  </a:lnTo>
                  <a:lnTo>
                    <a:pt x="3" y="60"/>
                  </a:lnTo>
                  <a:lnTo>
                    <a:pt x="22" y="57"/>
                  </a:lnTo>
                  <a:lnTo>
                    <a:pt x="40" y="55"/>
                  </a:lnTo>
                  <a:lnTo>
                    <a:pt x="49" y="62"/>
                  </a:lnTo>
                  <a:lnTo>
                    <a:pt x="63" y="62"/>
                  </a:lnTo>
                  <a:lnTo>
                    <a:pt x="75" y="51"/>
                  </a:lnTo>
                  <a:lnTo>
                    <a:pt x="99" y="50"/>
                  </a:lnTo>
                  <a:lnTo>
                    <a:pt x="116" y="50"/>
                  </a:lnTo>
                  <a:lnTo>
                    <a:pt x="125" y="61"/>
                  </a:lnTo>
                  <a:lnTo>
                    <a:pt x="132" y="70"/>
                  </a:lnTo>
                  <a:lnTo>
                    <a:pt x="122" y="82"/>
                  </a:lnTo>
                  <a:lnTo>
                    <a:pt x="107" y="90"/>
                  </a:lnTo>
                  <a:lnTo>
                    <a:pt x="84" y="90"/>
                  </a:lnTo>
                  <a:lnTo>
                    <a:pt x="74" y="81"/>
                  </a:lnTo>
                  <a:lnTo>
                    <a:pt x="66" y="69"/>
                  </a:lnTo>
                  <a:lnTo>
                    <a:pt x="57" y="69"/>
                  </a:lnTo>
                  <a:lnTo>
                    <a:pt x="48" y="79"/>
                  </a:lnTo>
                  <a:lnTo>
                    <a:pt x="42" y="92"/>
                  </a:lnTo>
                  <a:lnTo>
                    <a:pt x="32" y="98"/>
                  </a:lnTo>
                  <a:lnTo>
                    <a:pt x="10" y="100"/>
                  </a:lnTo>
                  <a:lnTo>
                    <a:pt x="3" y="94"/>
                  </a:lnTo>
                  <a:lnTo>
                    <a:pt x="0" y="109"/>
                  </a:lnTo>
                  <a:lnTo>
                    <a:pt x="3" y="128"/>
                  </a:lnTo>
                  <a:lnTo>
                    <a:pt x="11" y="136"/>
                  </a:lnTo>
                  <a:lnTo>
                    <a:pt x="15" y="129"/>
                  </a:lnTo>
                  <a:lnTo>
                    <a:pt x="24" y="135"/>
                  </a:lnTo>
                  <a:lnTo>
                    <a:pt x="15" y="143"/>
                  </a:lnTo>
                  <a:lnTo>
                    <a:pt x="17" y="158"/>
                  </a:lnTo>
                  <a:lnTo>
                    <a:pt x="26" y="167"/>
                  </a:lnTo>
                  <a:lnTo>
                    <a:pt x="36" y="166"/>
                  </a:lnTo>
                  <a:lnTo>
                    <a:pt x="55" y="151"/>
                  </a:lnTo>
                  <a:lnTo>
                    <a:pt x="60" y="151"/>
                  </a:lnTo>
                  <a:lnTo>
                    <a:pt x="57" y="144"/>
                  </a:lnTo>
                  <a:lnTo>
                    <a:pt x="46" y="143"/>
                  </a:lnTo>
                  <a:lnTo>
                    <a:pt x="42" y="134"/>
                  </a:lnTo>
                  <a:lnTo>
                    <a:pt x="41" y="121"/>
                  </a:lnTo>
                  <a:lnTo>
                    <a:pt x="47" y="116"/>
                  </a:lnTo>
                  <a:lnTo>
                    <a:pt x="53" y="119"/>
                  </a:lnTo>
                  <a:lnTo>
                    <a:pt x="61" y="120"/>
                  </a:lnTo>
                  <a:lnTo>
                    <a:pt x="69" y="116"/>
                  </a:lnTo>
                  <a:lnTo>
                    <a:pt x="79" y="116"/>
                  </a:lnTo>
                  <a:lnTo>
                    <a:pt x="88" y="121"/>
                  </a:lnTo>
                  <a:lnTo>
                    <a:pt x="88" y="127"/>
                  </a:lnTo>
                  <a:lnTo>
                    <a:pt x="80" y="129"/>
                  </a:lnTo>
                  <a:lnTo>
                    <a:pt x="80" y="143"/>
                  </a:lnTo>
                  <a:lnTo>
                    <a:pt x="77" y="150"/>
                  </a:lnTo>
                  <a:lnTo>
                    <a:pt x="88" y="150"/>
                  </a:lnTo>
                  <a:lnTo>
                    <a:pt x="98" y="158"/>
                  </a:lnTo>
                  <a:lnTo>
                    <a:pt x="107" y="158"/>
                  </a:lnTo>
                  <a:lnTo>
                    <a:pt x="111" y="168"/>
                  </a:lnTo>
                  <a:lnTo>
                    <a:pt x="125" y="167"/>
                  </a:lnTo>
                  <a:lnTo>
                    <a:pt x="125" y="150"/>
                  </a:lnTo>
                  <a:lnTo>
                    <a:pt x="115" y="136"/>
                  </a:lnTo>
                  <a:lnTo>
                    <a:pt x="111" y="12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28" y="118"/>
                  </a:lnTo>
                  <a:lnTo>
                    <a:pt x="140" y="128"/>
                  </a:lnTo>
                  <a:lnTo>
                    <a:pt x="150" y="128"/>
                  </a:lnTo>
                  <a:lnTo>
                    <a:pt x="155" y="97"/>
                  </a:lnTo>
                  <a:lnTo>
                    <a:pt x="137" y="57"/>
                  </a:lnTo>
                  <a:lnTo>
                    <a:pt x="126" y="40"/>
                  </a:lnTo>
                  <a:lnTo>
                    <a:pt x="108" y="33"/>
                  </a:lnTo>
                  <a:lnTo>
                    <a:pt x="112" y="20"/>
                  </a:lnTo>
                  <a:lnTo>
                    <a:pt x="125" y="17"/>
                  </a:lnTo>
                  <a:lnTo>
                    <a:pt x="128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1" name="Freeform 34"/>
            <p:cNvSpPr>
              <a:spLocks/>
            </p:cNvSpPr>
            <p:nvPr/>
          </p:nvSpPr>
          <p:spPr bwMode="auto">
            <a:xfrm>
              <a:off x="2443" y="606"/>
              <a:ext cx="9" cy="11"/>
            </a:xfrm>
            <a:custGeom>
              <a:avLst/>
              <a:gdLst>
                <a:gd name="T0" fmla="*/ 0 w 35"/>
                <a:gd name="T1" fmla="*/ 0 h 44"/>
                <a:gd name="T2" fmla="*/ 0 w 35"/>
                <a:gd name="T3" fmla="*/ 0 h 44"/>
                <a:gd name="T4" fmla="*/ 0 w 35"/>
                <a:gd name="T5" fmla="*/ 0 h 44"/>
                <a:gd name="T6" fmla="*/ 0 w 35"/>
                <a:gd name="T7" fmla="*/ 0 h 44"/>
                <a:gd name="T8" fmla="*/ 0 w 35"/>
                <a:gd name="T9" fmla="*/ 0 h 44"/>
                <a:gd name="T10" fmla="*/ 0 w 35"/>
                <a:gd name="T11" fmla="*/ 0 h 44"/>
                <a:gd name="T12" fmla="*/ 0 w 35"/>
                <a:gd name="T13" fmla="*/ 0 h 44"/>
                <a:gd name="T14" fmla="*/ 0 w 35"/>
                <a:gd name="T15" fmla="*/ 0 h 44"/>
                <a:gd name="T16" fmla="*/ 0 w 35"/>
                <a:gd name="T17" fmla="*/ 0 h 44"/>
                <a:gd name="T18" fmla="*/ 0 w 35"/>
                <a:gd name="T19" fmla="*/ 0 h 44"/>
                <a:gd name="T20" fmla="*/ 0 w 35"/>
                <a:gd name="T21" fmla="*/ 0 h 44"/>
                <a:gd name="T22" fmla="*/ 0 w 35"/>
                <a:gd name="T23" fmla="*/ 0 h 44"/>
                <a:gd name="T24" fmla="*/ 0 w 35"/>
                <a:gd name="T25" fmla="*/ 0 h 44"/>
                <a:gd name="T26" fmla="*/ 0 w 35"/>
                <a:gd name="T27" fmla="*/ 0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44"/>
                <a:gd name="T44" fmla="*/ 35 w 35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44">
                  <a:moveTo>
                    <a:pt x="15" y="1"/>
                  </a:moveTo>
                  <a:lnTo>
                    <a:pt x="10" y="16"/>
                  </a:lnTo>
                  <a:lnTo>
                    <a:pt x="10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10" y="41"/>
                  </a:lnTo>
                  <a:lnTo>
                    <a:pt x="19" y="44"/>
                  </a:lnTo>
                  <a:lnTo>
                    <a:pt x="23" y="37"/>
                  </a:lnTo>
                  <a:lnTo>
                    <a:pt x="35" y="40"/>
                  </a:lnTo>
                  <a:lnTo>
                    <a:pt x="35" y="29"/>
                  </a:lnTo>
                  <a:lnTo>
                    <a:pt x="25" y="25"/>
                  </a:lnTo>
                  <a:lnTo>
                    <a:pt x="23" y="17"/>
                  </a:lnTo>
                  <a:lnTo>
                    <a:pt x="21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2" name="Freeform 35"/>
            <p:cNvSpPr>
              <a:spLocks/>
            </p:cNvSpPr>
            <p:nvPr/>
          </p:nvSpPr>
          <p:spPr bwMode="auto">
            <a:xfrm>
              <a:off x="2435" y="590"/>
              <a:ext cx="26" cy="11"/>
            </a:xfrm>
            <a:custGeom>
              <a:avLst/>
              <a:gdLst>
                <a:gd name="T0" fmla="*/ 0 w 102"/>
                <a:gd name="T1" fmla="*/ 0 h 44"/>
                <a:gd name="T2" fmla="*/ 0 w 102"/>
                <a:gd name="T3" fmla="*/ 0 h 44"/>
                <a:gd name="T4" fmla="*/ 0 w 102"/>
                <a:gd name="T5" fmla="*/ 0 h 44"/>
                <a:gd name="T6" fmla="*/ 0 w 102"/>
                <a:gd name="T7" fmla="*/ 0 h 44"/>
                <a:gd name="T8" fmla="*/ 0 w 102"/>
                <a:gd name="T9" fmla="*/ 0 h 44"/>
                <a:gd name="T10" fmla="*/ 0 w 102"/>
                <a:gd name="T11" fmla="*/ 0 h 44"/>
                <a:gd name="T12" fmla="*/ 0 w 102"/>
                <a:gd name="T13" fmla="*/ 0 h 44"/>
                <a:gd name="T14" fmla="*/ 0 w 102"/>
                <a:gd name="T15" fmla="*/ 0 h 44"/>
                <a:gd name="T16" fmla="*/ 0 w 102"/>
                <a:gd name="T17" fmla="*/ 0 h 44"/>
                <a:gd name="T18" fmla="*/ 0 w 102"/>
                <a:gd name="T19" fmla="*/ 0 h 44"/>
                <a:gd name="T20" fmla="*/ 0 w 102"/>
                <a:gd name="T21" fmla="*/ 0 h 44"/>
                <a:gd name="T22" fmla="*/ 0 w 102"/>
                <a:gd name="T23" fmla="*/ 0 h 44"/>
                <a:gd name="T24" fmla="*/ 0 w 102"/>
                <a:gd name="T25" fmla="*/ 0 h 44"/>
                <a:gd name="T26" fmla="*/ 0 w 102"/>
                <a:gd name="T27" fmla="*/ 0 h 44"/>
                <a:gd name="T28" fmla="*/ 0 w 102"/>
                <a:gd name="T29" fmla="*/ 0 h 44"/>
                <a:gd name="T30" fmla="*/ 0 w 102"/>
                <a:gd name="T31" fmla="*/ 0 h 44"/>
                <a:gd name="T32" fmla="*/ 0 w 102"/>
                <a:gd name="T33" fmla="*/ 0 h 44"/>
                <a:gd name="T34" fmla="*/ 0 w 102"/>
                <a:gd name="T35" fmla="*/ 0 h 44"/>
                <a:gd name="T36" fmla="*/ 0 w 102"/>
                <a:gd name="T37" fmla="*/ 0 h 44"/>
                <a:gd name="T38" fmla="*/ 0 w 102"/>
                <a:gd name="T39" fmla="*/ 0 h 44"/>
                <a:gd name="T40" fmla="*/ 0 w 102"/>
                <a:gd name="T41" fmla="*/ 0 h 44"/>
                <a:gd name="T42" fmla="*/ 0 w 102"/>
                <a:gd name="T43" fmla="*/ 0 h 44"/>
                <a:gd name="T44" fmla="*/ 0 w 102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2"/>
                <a:gd name="T70" fmla="*/ 0 h 44"/>
                <a:gd name="T71" fmla="*/ 102 w 102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2" h="44">
                  <a:moveTo>
                    <a:pt x="20" y="0"/>
                  </a:moveTo>
                  <a:lnTo>
                    <a:pt x="5" y="8"/>
                  </a:lnTo>
                  <a:lnTo>
                    <a:pt x="2" y="19"/>
                  </a:lnTo>
                  <a:lnTo>
                    <a:pt x="17" y="19"/>
                  </a:lnTo>
                  <a:lnTo>
                    <a:pt x="18" y="27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13" y="42"/>
                  </a:lnTo>
                  <a:lnTo>
                    <a:pt x="30" y="42"/>
                  </a:lnTo>
                  <a:lnTo>
                    <a:pt x="43" y="44"/>
                  </a:lnTo>
                  <a:lnTo>
                    <a:pt x="57" y="42"/>
                  </a:lnTo>
                  <a:lnTo>
                    <a:pt x="69" y="37"/>
                  </a:lnTo>
                  <a:lnTo>
                    <a:pt x="102" y="40"/>
                  </a:lnTo>
                  <a:lnTo>
                    <a:pt x="98" y="29"/>
                  </a:lnTo>
                  <a:lnTo>
                    <a:pt x="86" y="27"/>
                  </a:lnTo>
                  <a:lnTo>
                    <a:pt x="67" y="27"/>
                  </a:lnTo>
                  <a:lnTo>
                    <a:pt x="67" y="17"/>
                  </a:lnTo>
                  <a:lnTo>
                    <a:pt x="86" y="16"/>
                  </a:lnTo>
                  <a:lnTo>
                    <a:pt x="90" y="8"/>
                  </a:lnTo>
                  <a:lnTo>
                    <a:pt x="75" y="3"/>
                  </a:lnTo>
                  <a:lnTo>
                    <a:pt x="42" y="3"/>
                  </a:lnTo>
                  <a:lnTo>
                    <a:pt x="29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3" name="Freeform 36"/>
            <p:cNvSpPr>
              <a:spLocks/>
            </p:cNvSpPr>
            <p:nvPr/>
          </p:nvSpPr>
          <p:spPr bwMode="auto">
            <a:xfrm>
              <a:off x="2455" y="608"/>
              <a:ext cx="11" cy="16"/>
            </a:xfrm>
            <a:custGeom>
              <a:avLst/>
              <a:gdLst>
                <a:gd name="T0" fmla="*/ 0 w 44"/>
                <a:gd name="T1" fmla="*/ 0 h 64"/>
                <a:gd name="T2" fmla="*/ 0 w 44"/>
                <a:gd name="T3" fmla="*/ 0 h 64"/>
                <a:gd name="T4" fmla="*/ 0 w 44"/>
                <a:gd name="T5" fmla="*/ 0 h 64"/>
                <a:gd name="T6" fmla="*/ 0 w 44"/>
                <a:gd name="T7" fmla="*/ 0 h 64"/>
                <a:gd name="T8" fmla="*/ 0 w 44"/>
                <a:gd name="T9" fmla="*/ 0 h 64"/>
                <a:gd name="T10" fmla="*/ 0 w 44"/>
                <a:gd name="T11" fmla="*/ 0 h 64"/>
                <a:gd name="T12" fmla="*/ 0 w 44"/>
                <a:gd name="T13" fmla="*/ 0 h 64"/>
                <a:gd name="T14" fmla="*/ 0 w 44"/>
                <a:gd name="T15" fmla="*/ 0 h 64"/>
                <a:gd name="T16" fmla="*/ 0 w 44"/>
                <a:gd name="T17" fmla="*/ 0 h 64"/>
                <a:gd name="T18" fmla="*/ 0 w 44"/>
                <a:gd name="T19" fmla="*/ 0 h 64"/>
                <a:gd name="T20" fmla="*/ 0 w 44"/>
                <a:gd name="T21" fmla="*/ 0 h 64"/>
                <a:gd name="T22" fmla="*/ 0 w 44"/>
                <a:gd name="T23" fmla="*/ 0 h 64"/>
                <a:gd name="T24" fmla="*/ 0 w 44"/>
                <a:gd name="T25" fmla="*/ 0 h 64"/>
                <a:gd name="T26" fmla="*/ 0 w 44"/>
                <a:gd name="T27" fmla="*/ 0 h 64"/>
                <a:gd name="T28" fmla="*/ 0 w 44"/>
                <a:gd name="T29" fmla="*/ 0 h 64"/>
                <a:gd name="T30" fmla="*/ 0 w 44"/>
                <a:gd name="T31" fmla="*/ 0 h 64"/>
                <a:gd name="T32" fmla="*/ 0 w 44"/>
                <a:gd name="T33" fmla="*/ 0 h 64"/>
                <a:gd name="T34" fmla="*/ 0 w 44"/>
                <a:gd name="T35" fmla="*/ 0 h 64"/>
                <a:gd name="T36" fmla="*/ 0 w 44"/>
                <a:gd name="T37" fmla="*/ 0 h 64"/>
                <a:gd name="T38" fmla="*/ 0 w 44"/>
                <a:gd name="T39" fmla="*/ 0 h 64"/>
                <a:gd name="T40" fmla="*/ 0 w 44"/>
                <a:gd name="T41" fmla="*/ 0 h 64"/>
                <a:gd name="T42" fmla="*/ 0 w 44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64"/>
                <a:gd name="T68" fmla="*/ 44 w 44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64">
                  <a:moveTo>
                    <a:pt x="39" y="1"/>
                  </a:moveTo>
                  <a:lnTo>
                    <a:pt x="30" y="13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6" y="38"/>
                  </a:lnTo>
                  <a:lnTo>
                    <a:pt x="0" y="55"/>
                  </a:lnTo>
                  <a:lnTo>
                    <a:pt x="6" y="64"/>
                  </a:lnTo>
                  <a:lnTo>
                    <a:pt x="7" y="63"/>
                  </a:lnTo>
                  <a:lnTo>
                    <a:pt x="9" y="60"/>
                  </a:lnTo>
                  <a:lnTo>
                    <a:pt x="11" y="55"/>
                  </a:lnTo>
                  <a:lnTo>
                    <a:pt x="14" y="50"/>
                  </a:lnTo>
                  <a:lnTo>
                    <a:pt x="16" y="43"/>
                  </a:lnTo>
                  <a:lnTo>
                    <a:pt x="18" y="33"/>
                  </a:lnTo>
                  <a:lnTo>
                    <a:pt x="20" y="26"/>
                  </a:lnTo>
                  <a:lnTo>
                    <a:pt x="21" y="22"/>
                  </a:lnTo>
                  <a:lnTo>
                    <a:pt x="35" y="18"/>
                  </a:lnTo>
                  <a:lnTo>
                    <a:pt x="44" y="1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4" name="Freeform 37"/>
            <p:cNvSpPr>
              <a:spLocks/>
            </p:cNvSpPr>
            <p:nvPr/>
          </p:nvSpPr>
          <p:spPr bwMode="auto">
            <a:xfrm>
              <a:off x="2434" y="614"/>
              <a:ext cx="8" cy="13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51"/>
                <a:gd name="T47" fmla="*/ 34 w 34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51">
                  <a:moveTo>
                    <a:pt x="0" y="4"/>
                  </a:moveTo>
                  <a:lnTo>
                    <a:pt x="9" y="0"/>
                  </a:lnTo>
                  <a:lnTo>
                    <a:pt x="23" y="4"/>
                  </a:lnTo>
                  <a:lnTo>
                    <a:pt x="23" y="15"/>
                  </a:lnTo>
                  <a:lnTo>
                    <a:pt x="30" y="26"/>
                  </a:lnTo>
                  <a:lnTo>
                    <a:pt x="34" y="42"/>
                  </a:lnTo>
                  <a:lnTo>
                    <a:pt x="23" y="51"/>
                  </a:lnTo>
                  <a:lnTo>
                    <a:pt x="17" y="43"/>
                  </a:lnTo>
                  <a:lnTo>
                    <a:pt x="20" y="29"/>
                  </a:lnTo>
                  <a:lnTo>
                    <a:pt x="16" y="18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2" y="11"/>
                  </a:lnTo>
                  <a:lnTo>
                    <a:pt x="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5" name="Freeform 38"/>
            <p:cNvSpPr>
              <a:spLocks/>
            </p:cNvSpPr>
            <p:nvPr/>
          </p:nvSpPr>
          <p:spPr bwMode="auto">
            <a:xfrm>
              <a:off x="2446" y="630"/>
              <a:ext cx="9" cy="4"/>
            </a:xfrm>
            <a:custGeom>
              <a:avLst/>
              <a:gdLst>
                <a:gd name="T0" fmla="*/ 0 w 39"/>
                <a:gd name="T1" fmla="*/ 0 h 15"/>
                <a:gd name="T2" fmla="*/ 0 w 39"/>
                <a:gd name="T3" fmla="*/ 0 h 15"/>
                <a:gd name="T4" fmla="*/ 0 w 39"/>
                <a:gd name="T5" fmla="*/ 0 h 15"/>
                <a:gd name="T6" fmla="*/ 0 w 39"/>
                <a:gd name="T7" fmla="*/ 0 h 15"/>
                <a:gd name="T8" fmla="*/ 0 w 39"/>
                <a:gd name="T9" fmla="*/ 0 h 15"/>
                <a:gd name="T10" fmla="*/ 0 w 39"/>
                <a:gd name="T11" fmla="*/ 0 h 15"/>
                <a:gd name="T12" fmla="*/ 0 w 39"/>
                <a:gd name="T13" fmla="*/ 0 h 15"/>
                <a:gd name="T14" fmla="*/ 0 w 39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5"/>
                <a:gd name="T26" fmla="*/ 39 w 39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5">
                  <a:moveTo>
                    <a:pt x="0" y="7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39" y="2"/>
                  </a:lnTo>
                  <a:lnTo>
                    <a:pt x="29" y="12"/>
                  </a:lnTo>
                  <a:lnTo>
                    <a:pt x="13" y="15"/>
                  </a:lnTo>
                  <a:lnTo>
                    <a:pt x="5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562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6" name="Freeform 39"/>
            <p:cNvSpPr>
              <a:spLocks/>
            </p:cNvSpPr>
            <p:nvPr/>
          </p:nvSpPr>
          <p:spPr bwMode="auto">
            <a:xfrm>
              <a:off x="2472" y="613"/>
              <a:ext cx="7" cy="7"/>
            </a:xfrm>
            <a:custGeom>
              <a:avLst/>
              <a:gdLst>
                <a:gd name="T0" fmla="*/ 0 w 27"/>
                <a:gd name="T1" fmla="*/ 0 h 29"/>
                <a:gd name="T2" fmla="*/ 0 w 27"/>
                <a:gd name="T3" fmla="*/ 0 h 29"/>
                <a:gd name="T4" fmla="*/ 0 w 27"/>
                <a:gd name="T5" fmla="*/ 0 h 29"/>
                <a:gd name="T6" fmla="*/ 0 w 27"/>
                <a:gd name="T7" fmla="*/ 0 h 29"/>
                <a:gd name="T8" fmla="*/ 0 w 27"/>
                <a:gd name="T9" fmla="*/ 0 h 29"/>
                <a:gd name="T10" fmla="*/ 0 w 27"/>
                <a:gd name="T11" fmla="*/ 0 h 29"/>
                <a:gd name="T12" fmla="*/ 0 w 27"/>
                <a:gd name="T13" fmla="*/ 0 h 29"/>
                <a:gd name="T14" fmla="*/ 0 w 27"/>
                <a:gd name="T15" fmla="*/ 0 h 29"/>
                <a:gd name="T16" fmla="*/ 0 w 27"/>
                <a:gd name="T17" fmla="*/ 0 h 29"/>
                <a:gd name="T18" fmla="*/ 0 w 27"/>
                <a:gd name="T19" fmla="*/ 0 h 29"/>
                <a:gd name="T20" fmla="*/ 0 w 27"/>
                <a:gd name="T21" fmla="*/ 0 h 29"/>
                <a:gd name="T22" fmla="*/ 0 w 27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9"/>
                <a:gd name="T38" fmla="*/ 27 w 27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9">
                  <a:moveTo>
                    <a:pt x="3" y="10"/>
                  </a:moveTo>
                  <a:lnTo>
                    <a:pt x="0" y="28"/>
                  </a:lnTo>
                  <a:lnTo>
                    <a:pt x="12" y="29"/>
                  </a:lnTo>
                  <a:lnTo>
                    <a:pt x="20" y="19"/>
                  </a:lnTo>
                  <a:lnTo>
                    <a:pt x="27" y="9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4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CE562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7" name="Freeform 40"/>
            <p:cNvSpPr>
              <a:spLocks/>
            </p:cNvSpPr>
            <p:nvPr/>
          </p:nvSpPr>
          <p:spPr bwMode="auto">
            <a:xfrm>
              <a:off x="2467" y="624"/>
              <a:ext cx="20" cy="42"/>
            </a:xfrm>
            <a:custGeom>
              <a:avLst/>
              <a:gdLst>
                <a:gd name="T0" fmla="*/ 0 w 76"/>
                <a:gd name="T1" fmla="*/ 0 h 166"/>
                <a:gd name="T2" fmla="*/ 0 w 76"/>
                <a:gd name="T3" fmla="*/ 0 h 166"/>
                <a:gd name="T4" fmla="*/ 0 w 76"/>
                <a:gd name="T5" fmla="*/ 0 h 166"/>
                <a:gd name="T6" fmla="*/ 0 w 76"/>
                <a:gd name="T7" fmla="*/ 0 h 166"/>
                <a:gd name="T8" fmla="*/ 0 w 76"/>
                <a:gd name="T9" fmla="*/ 0 h 166"/>
                <a:gd name="T10" fmla="*/ 0 w 76"/>
                <a:gd name="T11" fmla="*/ 0 h 166"/>
                <a:gd name="T12" fmla="*/ 0 w 76"/>
                <a:gd name="T13" fmla="*/ 0 h 166"/>
                <a:gd name="T14" fmla="*/ 0 w 76"/>
                <a:gd name="T15" fmla="*/ 0 h 166"/>
                <a:gd name="T16" fmla="*/ 0 w 76"/>
                <a:gd name="T17" fmla="*/ 0 h 166"/>
                <a:gd name="T18" fmla="*/ 0 w 76"/>
                <a:gd name="T19" fmla="*/ 0 h 166"/>
                <a:gd name="T20" fmla="*/ 0 w 76"/>
                <a:gd name="T21" fmla="*/ 0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66"/>
                <a:gd name="T35" fmla="*/ 76 w 76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66">
                  <a:moveTo>
                    <a:pt x="41" y="0"/>
                  </a:moveTo>
                  <a:lnTo>
                    <a:pt x="28" y="67"/>
                  </a:lnTo>
                  <a:lnTo>
                    <a:pt x="28" y="93"/>
                  </a:lnTo>
                  <a:lnTo>
                    <a:pt x="9" y="133"/>
                  </a:lnTo>
                  <a:lnTo>
                    <a:pt x="0" y="166"/>
                  </a:lnTo>
                  <a:lnTo>
                    <a:pt x="22" y="125"/>
                  </a:lnTo>
                  <a:lnTo>
                    <a:pt x="60" y="96"/>
                  </a:lnTo>
                  <a:lnTo>
                    <a:pt x="76" y="77"/>
                  </a:lnTo>
                  <a:lnTo>
                    <a:pt x="54" y="41"/>
                  </a:lnTo>
                  <a:lnTo>
                    <a:pt x="70" y="1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8" name="Freeform 41"/>
            <p:cNvSpPr>
              <a:spLocks/>
            </p:cNvSpPr>
            <p:nvPr/>
          </p:nvSpPr>
          <p:spPr bwMode="auto">
            <a:xfrm>
              <a:off x="2474" y="628"/>
              <a:ext cx="78" cy="44"/>
            </a:xfrm>
            <a:custGeom>
              <a:avLst/>
              <a:gdLst>
                <a:gd name="T0" fmla="*/ 0 w 313"/>
                <a:gd name="T1" fmla="*/ 0 h 178"/>
                <a:gd name="T2" fmla="*/ 0 w 313"/>
                <a:gd name="T3" fmla="*/ 0 h 178"/>
                <a:gd name="T4" fmla="*/ 0 w 313"/>
                <a:gd name="T5" fmla="*/ 0 h 178"/>
                <a:gd name="T6" fmla="*/ 0 w 313"/>
                <a:gd name="T7" fmla="*/ 0 h 178"/>
                <a:gd name="T8" fmla="*/ 0 w 313"/>
                <a:gd name="T9" fmla="*/ 0 h 178"/>
                <a:gd name="T10" fmla="*/ 0 w 313"/>
                <a:gd name="T11" fmla="*/ 0 h 178"/>
                <a:gd name="T12" fmla="*/ 0 w 313"/>
                <a:gd name="T13" fmla="*/ 0 h 178"/>
                <a:gd name="T14" fmla="*/ 0 w 313"/>
                <a:gd name="T15" fmla="*/ 0 h 178"/>
                <a:gd name="T16" fmla="*/ 0 w 313"/>
                <a:gd name="T17" fmla="*/ 0 h 178"/>
                <a:gd name="T18" fmla="*/ 0 w 313"/>
                <a:gd name="T19" fmla="*/ 0 h 178"/>
                <a:gd name="T20" fmla="*/ 0 w 313"/>
                <a:gd name="T21" fmla="*/ 0 h 178"/>
                <a:gd name="T22" fmla="*/ 0 w 313"/>
                <a:gd name="T23" fmla="*/ 0 h 178"/>
                <a:gd name="T24" fmla="*/ 0 w 313"/>
                <a:gd name="T25" fmla="*/ 0 h 178"/>
                <a:gd name="T26" fmla="*/ 0 w 313"/>
                <a:gd name="T27" fmla="*/ 0 h 178"/>
                <a:gd name="T28" fmla="*/ 0 w 313"/>
                <a:gd name="T29" fmla="*/ 0 h 178"/>
                <a:gd name="T30" fmla="*/ 0 w 313"/>
                <a:gd name="T31" fmla="*/ 0 h 178"/>
                <a:gd name="T32" fmla="*/ 0 w 313"/>
                <a:gd name="T33" fmla="*/ 0 h 178"/>
                <a:gd name="T34" fmla="*/ 0 w 313"/>
                <a:gd name="T35" fmla="*/ 0 h 178"/>
                <a:gd name="T36" fmla="*/ 0 w 313"/>
                <a:gd name="T37" fmla="*/ 0 h 178"/>
                <a:gd name="T38" fmla="*/ 0 w 313"/>
                <a:gd name="T39" fmla="*/ 0 h 178"/>
                <a:gd name="T40" fmla="*/ 0 w 313"/>
                <a:gd name="T41" fmla="*/ 0 h 178"/>
                <a:gd name="T42" fmla="*/ 0 w 313"/>
                <a:gd name="T43" fmla="*/ 0 h 178"/>
                <a:gd name="T44" fmla="*/ 0 w 313"/>
                <a:gd name="T45" fmla="*/ 0 h 178"/>
                <a:gd name="T46" fmla="*/ 0 w 313"/>
                <a:gd name="T47" fmla="*/ 0 h 178"/>
                <a:gd name="T48" fmla="*/ 0 w 313"/>
                <a:gd name="T49" fmla="*/ 0 h 178"/>
                <a:gd name="T50" fmla="*/ 0 w 313"/>
                <a:gd name="T51" fmla="*/ 0 h 178"/>
                <a:gd name="T52" fmla="*/ 0 w 313"/>
                <a:gd name="T53" fmla="*/ 0 h 178"/>
                <a:gd name="T54" fmla="*/ 0 w 313"/>
                <a:gd name="T55" fmla="*/ 0 h 1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178"/>
                <a:gd name="T86" fmla="*/ 313 w 313"/>
                <a:gd name="T87" fmla="*/ 178 h 1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178">
                  <a:moveTo>
                    <a:pt x="61" y="4"/>
                  </a:moveTo>
                  <a:lnTo>
                    <a:pt x="96" y="0"/>
                  </a:lnTo>
                  <a:lnTo>
                    <a:pt x="173" y="2"/>
                  </a:lnTo>
                  <a:lnTo>
                    <a:pt x="201" y="5"/>
                  </a:lnTo>
                  <a:lnTo>
                    <a:pt x="253" y="27"/>
                  </a:lnTo>
                  <a:lnTo>
                    <a:pt x="285" y="50"/>
                  </a:lnTo>
                  <a:lnTo>
                    <a:pt x="313" y="53"/>
                  </a:lnTo>
                  <a:lnTo>
                    <a:pt x="288" y="71"/>
                  </a:lnTo>
                  <a:lnTo>
                    <a:pt x="259" y="104"/>
                  </a:lnTo>
                  <a:lnTo>
                    <a:pt x="237" y="116"/>
                  </a:lnTo>
                  <a:lnTo>
                    <a:pt x="249" y="91"/>
                  </a:lnTo>
                  <a:lnTo>
                    <a:pt x="224" y="74"/>
                  </a:lnTo>
                  <a:lnTo>
                    <a:pt x="192" y="63"/>
                  </a:lnTo>
                  <a:lnTo>
                    <a:pt x="173" y="43"/>
                  </a:lnTo>
                  <a:lnTo>
                    <a:pt x="179" y="95"/>
                  </a:lnTo>
                  <a:lnTo>
                    <a:pt x="211" y="146"/>
                  </a:lnTo>
                  <a:lnTo>
                    <a:pt x="173" y="119"/>
                  </a:lnTo>
                  <a:lnTo>
                    <a:pt x="141" y="63"/>
                  </a:lnTo>
                  <a:lnTo>
                    <a:pt x="106" y="82"/>
                  </a:lnTo>
                  <a:lnTo>
                    <a:pt x="90" y="116"/>
                  </a:lnTo>
                  <a:lnTo>
                    <a:pt x="61" y="146"/>
                  </a:lnTo>
                  <a:lnTo>
                    <a:pt x="0" y="178"/>
                  </a:lnTo>
                  <a:lnTo>
                    <a:pt x="39" y="127"/>
                  </a:lnTo>
                  <a:lnTo>
                    <a:pt x="77" y="82"/>
                  </a:lnTo>
                  <a:lnTo>
                    <a:pt x="35" y="107"/>
                  </a:lnTo>
                  <a:lnTo>
                    <a:pt x="58" y="59"/>
                  </a:lnTo>
                  <a:lnTo>
                    <a:pt x="51" y="2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9" name="Freeform 42"/>
            <p:cNvSpPr>
              <a:spLocks/>
            </p:cNvSpPr>
            <p:nvPr/>
          </p:nvSpPr>
          <p:spPr bwMode="auto">
            <a:xfrm>
              <a:off x="2541" y="643"/>
              <a:ext cx="28" cy="22"/>
            </a:xfrm>
            <a:custGeom>
              <a:avLst/>
              <a:gdLst>
                <a:gd name="T0" fmla="*/ 0 w 111"/>
                <a:gd name="T1" fmla="*/ 0 h 87"/>
                <a:gd name="T2" fmla="*/ 0 w 111"/>
                <a:gd name="T3" fmla="*/ 0 h 87"/>
                <a:gd name="T4" fmla="*/ 0 w 111"/>
                <a:gd name="T5" fmla="*/ 0 h 87"/>
                <a:gd name="T6" fmla="*/ 0 w 111"/>
                <a:gd name="T7" fmla="*/ 0 h 87"/>
                <a:gd name="T8" fmla="*/ 0 w 111"/>
                <a:gd name="T9" fmla="*/ 0 h 87"/>
                <a:gd name="T10" fmla="*/ 0 w 111"/>
                <a:gd name="T11" fmla="*/ 0 h 87"/>
                <a:gd name="T12" fmla="*/ 0 w 111"/>
                <a:gd name="T13" fmla="*/ 0 h 87"/>
                <a:gd name="T14" fmla="*/ 0 w 111"/>
                <a:gd name="T15" fmla="*/ 0 h 87"/>
                <a:gd name="T16" fmla="*/ 0 w 111"/>
                <a:gd name="T17" fmla="*/ 0 h 87"/>
                <a:gd name="T18" fmla="*/ 0 w 111"/>
                <a:gd name="T19" fmla="*/ 0 h 87"/>
                <a:gd name="T20" fmla="*/ 0 w 111"/>
                <a:gd name="T21" fmla="*/ 0 h 87"/>
                <a:gd name="T22" fmla="*/ 0 w 111"/>
                <a:gd name="T23" fmla="*/ 0 h 87"/>
                <a:gd name="T24" fmla="*/ 0 w 111"/>
                <a:gd name="T25" fmla="*/ 0 h 87"/>
                <a:gd name="T26" fmla="*/ 0 w 111"/>
                <a:gd name="T27" fmla="*/ 0 h 87"/>
                <a:gd name="T28" fmla="*/ 0 w 111"/>
                <a:gd name="T29" fmla="*/ 0 h 87"/>
                <a:gd name="T30" fmla="*/ 0 w 111"/>
                <a:gd name="T31" fmla="*/ 0 h 87"/>
                <a:gd name="T32" fmla="*/ 0 w 111"/>
                <a:gd name="T33" fmla="*/ 0 h 87"/>
                <a:gd name="T34" fmla="*/ 0 w 111"/>
                <a:gd name="T35" fmla="*/ 0 h 87"/>
                <a:gd name="T36" fmla="*/ 0 w 111"/>
                <a:gd name="T37" fmla="*/ 0 h 87"/>
                <a:gd name="T38" fmla="*/ 0 w 111"/>
                <a:gd name="T39" fmla="*/ 0 h 87"/>
                <a:gd name="T40" fmla="*/ 0 w 111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"/>
                <a:gd name="T64" fmla="*/ 0 h 87"/>
                <a:gd name="T65" fmla="*/ 111 w 111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" h="87">
                  <a:moveTo>
                    <a:pt x="63" y="1"/>
                  </a:moveTo>
                  <a:lnTo>
                    <a:pt x="38" y="4"/>
                  </a:lnTo>
                  <a:lnTo>
                    <a:pt x="0" y="45"/>
                  </a:lnTo>
                  <a:lnTo>
                    <a:pt x="28" y="39"/>
                  </a:lnTo>
                  <a:lnTo>
                    <a:pt x="60" y="33"/>
                  </a:lnTo>
                  <a:lnTo>
                    <a:pt x="63" y="54"/>
                  </a:lnTo>
                  <a:lnTo>
                    <a:pt x="12" y="87"/>
                  </a:lnTo>
                  <a:lnTo>
                    <a:pt x="51" y="80"/>
                  </a:lnTo>
                  <a:lnTo>
                    <a:pt x="83" y="54"/>
                  </a:lnTo>
                  <a:lnTo>
                    <a:pt x="83" y="80"/>
                  </a:lnTo>
                  <a:lnTo>
                    <a:pt x="102" y="80"/>
                  </a:lnTo>
                  <a:lnTo>
                    <a:pt x="111" y="52"/>
                  </a:lnTo>
                  <a:lnTo>
                    <a:pt x="108" y="16"/>
                  </a:lnTo>
                  <a:lnTo>
                    <a:pt x="106" y="14"/>
                  </a:lnTo>
                  <a:lnTo>
                    <a:pt x="101" y="12"/>
                  </a:lnTo>
                  <a:lnTo>
                    <a:pt x="94" y="10"/>
                  </a:lnTo>
                  <a:lnTo>
                    <a:pt x="86" y="6"/>
                  </a:lnTo>
                  <a:lnTo>
                    <a:pt x="77" y="4"/>
                  </a:lnTo>
                  <a:lnTo>
                    <a:pt x="71" y="1"/>
                  </a:lnTo>
                  <a:lnTo>
                    <a:pt x="66" y="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10" name="Freeform 43"/>
            <p:cNvSpPr>
              <a:spLocks/>
            </p:cNvSpPr>
            <p:nvPr/>
          </p:nvSpPr>
          <p:spPr bwMode="auto">
            <a:xfrm>
              <a:off x="2439" y="648"/>
              <a:ext cx="20" cy="28"/>
            </a:xfrm>
            <a:custGeom>
              <a:avLst/>
              <a:gdLst>
                <a:gd name="T0" fmla="*/ 0 w 79"/>
                <a:gd name="T1" fmla="*/ 0 h 110"/>
                <a:gd name="T2" fmla="*/ 0 w 79"/>
                <a:gd name="T3" fmla="*/ 0 h 110"/>
                <a:gd name="T4" fmla="*/ 0 w 79"/>
                <a:gd name="T5" fmla="*/ 0 h 110"/>
                <a:gd name="T6" fmla="*/ 0 w 79"/>
                <a:gd name="T7" fmla="*/ 0 h 110"/>
                <a:gd name="T8" fmla="*/ 0 w 79"/>
                <a:gd name="T9" fmla="*/ 0 h 110"/>
                <a:gd name="T10" fmla="*/ 0 w 79"/>
                <a:gd name="T11" fmla="*/ 0 h 110"/>
                <a:gd name="T12" fmla="*/ 0 w 79"/>
                <a:gd name="T13" fmla="*/ 0 h 110"/>
                <a:gd name="T14" fmla="*/ 0 w 79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110"/>
                <a:gd name="T26" fmla="*/ 79 w 79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110">
                  <a:moveTo>
                    <a:pt x="32" y="0"/>
                  </a:moveTo>
                  <a:lnTo>
                    <a:pt x="9" y="22"/>
                  </a:lnTo>
                  <a:lnTo>
                    <a:pt x="0" y="86"/>
                  </a:lnTo>
                  <a:lnTo>
                    <a:pt x="25" y="99"/>
                  </a:lnTo>
                  <a:lnTo>
                    <a:pt x="79" y="110"/>
                  </a:lnTo>
                  <a:lnTo>
                    <a:pt x="25" y="80"/>
                  </a:lnTo>
                  <a:lnTo>
                    <a:pt x="25" y="3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11" name="Freeform 44"/>
            <p:cNvSpPr>
              <a:spLocks/>
            </p:cNvSpPr>
            <p:nvPr/>
          </p:nvSpPr>
          <p:spPr bwMode="auto">
            <a:xfrm>
              <a:off x="2546" y="686"/>
              <a:ext cx="26" cy="56"/>
            </a:xfrm>
            <a:custGeom>
              <a:avLst/>
              <a:gdLst>
                <a:gd name="T0" fmla="*/ 0 w 104"/>
                <a:gd name="T1" fmla="*/ 0 h 225"/>
                <a:gd name="T2" fmla="*/ 0 w 104"/>
                <a:gd name="T3" fmla="*/ 0 h 225"/>
                <a:gd name="T4" fmla="*/ 0 w 104"/>
                <a:gd name="T5" fmla="*/ 0 h 225"/>
                <a:gd name="T6" fmla="*/ 0 w 104"/>
                <a:gd name="T7" fmla="*/ 0 h 225"/>
                <a:gd name="T8" fmla="*/ 0 w 104"/>
                <a:gd name="T9" fmla="*/ 0 h 225"/>
                <a:gd name="T10" fmla="*/ 0 w 104"/>
                <a:gd name="T11" fmla="*/ 0 h 225"/>
                <a:gd name="T12" fmla="*/ 0 w 104"/>
                <a:gd name="T13" fmla="*/ 0 h 225"/>
                <a:gd name="T14" fmla="*/ 0 w 104"/>
                <a:gd name="T15" fmla="*/ 0 h 225"/>
                <a:gd name="T16" fmla="*/ 0 w 104"/>
                <a:gd name="T17" fmla="*/ 0 h 225"/>
                <a:gd name="T18" fmla="*/ 0 w 104"/>
                <a:gd name="T19" fmla="*/ 0 h 225"/>
                <a:gd name="T20" fmla="*/ 0 w 104"/>
                <a:gd name="T21" fmla="*/ 0 h 225"/>
                <a:gd name="T22" fmla="*/ 0 w 104"/>
                <a:gd name="T23" fmla="*/ 0 h 225"/>
                <a:gd name="T24" fmla="*/ 0 w 104"/>
                <a:gd name="T25" fmla="*/ 0 h 225"/>
                <a:gd name="T26" fmla="*/ 0 w 104"/>
                <a:gd name="T27" fmla="*/ 0 h 225"/>
                <a:gd name="T28" fmla="*/ 0 w 104"/>
                <a:gd name="T29" fmla="*/ 0 h 225"/>
                <a:gd name="T30" fmla="*/ 0 w 104"/>
                <a:gd name="T31" fmla="*/ 0 h 225"/>
                <a:gd name="T32" fmla="*/ 0 w 104"/>
                <a:gd name="T33" fmla="*/ 0 h 2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225"/>
                <a:gd name="T53" fmla="*/ 104 w 104"/>
                <a:gd name="T54" fmla="*/ 225 h 2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225">
                  <a:moveTo>
                    <a:pt x="19" y="10"/>
                  </a:moveTo>
                  <a:lnTo>
                    <a:pt x="44" y="108"/>
                  </a:lnTo>
                  <a:lnTo>
                    <a:pt x="62" y="128"/>
                  </a:lnTo>
                  <a:lnTo>
                    <a:pt x="83" y="157"/>
                  </a:lnTo>
                  <a:lnTo>
                    <a:pt x="104" y="189"/>
                  </a:lnTo>
                  <a:lnTo>
                    <a:pt x="92" y="225"/>
                  </a:lnTo>
                  <a:lnTo>
                    <a:pt x="54" y="195"/>
                  </a:lnTo>
                  <a:lnTo>
                    <a:pt x="32" y="163"/>
                  </a:lnTo>
                  <a:lnTo>
                    <a:pt x="0" y="163"/>
                  </a:lnTo>
                  <a:lnTo>
                    <a:pt x="0" y="122"/>
                  </a:lnTo>
                  <a:lnTo>
                    <a:pt x="22" y="115"/>
                  </a:lnTo>
                  <a:lnTo>
                    <a:pt x="16" y="67"/>
                  </a:lnTo>
                  <a:lnTo>
                    <a:pt x="0" y="0"/>
                  </a:lnTo>
                  <a:lnTo>
                    <a:pt x="3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12" name="Freeform 45"/>
            <p:cNvSpPr>
              <a:spLocks/>
            </p:cNvSpPr>
            <p:nvPr/>
          </p:nvSpPr>
          <p:spPr bwMode="auto">
            <a:xfrm>
              <a:off x="2536" y="747"/>
              <a:ext cx="44" cy="19"/>
            </a:xfrm>
            <a:custGeom>
              <a:avLst/>
              <a:gdLst>
                <a:gd name="T0" fmla="*/ 0 w 177"/>
                <a:gd name="T1" fmla="*/ 0 h 77"/>
                <a:gd name="T2" fmla="*/ 0 w 177"/>
                <a:gd name="T3" fmla="*/ 0 h 77"/>
                <a:gd name="T4" fmla="*/ 0 w 177"/>
                <a:gd name="T5" fmla="*/ 0 h 77"/>
                <a:gd name="T6" fmla="*/ 0 w 177"/>
                <a:gd name="T7" fmla="*/ 0 h 77"/>
                <a:gd name="T8" fmla="*/ 0 w 177"/>
                <a:gd name="T9" fmla="*/ 0 h 77"/>
                <a:gd name="T10" fmla="*/ 0 w 177"/>
                <a:gd name="T11" fmla="*/ 0 h 77"/>
                <a:gd name="T12" fmla="*/ 0 w 177"/>
                <a:gd name="T13" fmla="*/ 0 h 77"/>
                <a:gd name="T14" fmla="*/ 0 w 177"/>
                <a:gd name="T15" fmla="*/ 0 h 77"/>
                <a:gd name="T16" fmla="*/ 0 w 177"/>
                <a:gd name="T17" fmla="*/ 0 h 77"/>
                <a:gd name="T18" fmla="*/ 0 w 177"/>
                <a:gd name="T19" fmla="*/ 0 h 77"/>
                <a:gd name="T20" fmla="*/ 0 w 177"/>
                <a:gd name="T21" fmla="*/ 0 h 77"/>
                <a:gd name="T22" fmla="*/ 0 w 177"/>
                <a:gd name="T23" fmla="*/ 0 h 77"/>
                <a:gd name="T24" fmla="*/ 0 w 177"/>
                <a:gd name="T25" fmla="*/ 0 h 77"/>
                <a:gd name="T26" fmla="*/ 0 w 177"/>
                <a:gd name="T27" fmla="*/ 0 h 77"/>
                <a:gd name="T28" fmla="*/ 0 w 177"/>
                <a:gd name="T29" fmla="*/ 0 h 77"/>
                <a:gd name="T30" fmla="*/ 0 w 177"/>
                <a:gd name="T31" fmla="*/ 0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7"/>
                <a:gd name="T49" fmla="*/ 0 h 77"/>
                <a:gd name="T50" fmla="*/ 177 w 177"/>
                <a:gd name="T51" fmla="*/ 77 h 7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7" h="77">
                  <a:moveTo>
                    <a:pt x="128" y="0"/>
                  </a:moveTo>
                  <a:lnTo>
                    <a:pt x="99" y="19"/>
                  </a:lnTo>
                  <a:lnTo>
                    <a:pt x="80" y="32"/>
                  </a:lnTo>
                  <a:lnTo>
                    <a:pt x="58" y="48"/>
                  </a:lnTo>
                  <a:lnTo>
                    <a:pt x="0" y="77"/>
                  </a:lnTo>
                  <a:lnTo>
                    <a:pt x="52" y="74"/>
                  </a:lnTo>
                  <a:lnTo>
                    <a:pt x="93" y="48"/>
                  </a:lnTo>
                  <a:lnTo>
                    <a:pt x="135" y="45"/>
                  </a:lnTo>
                  <a:lnTo>
                    <a:pt x="88" y="67"/>
                  </a:lnTo>
                  <a:lnTo>
                    <a:pt x="119" y="77"/>
                  </a:lnTo>
                  <a:lnTo>
                    <a:pt x="157" y="77"/>
                  </a:lnTo>
                  <a:lnTo>
                    <a:pt x="177" y="64"/>
                  </a:lnTo>
                  <a:lnTo>
                    <a:pt x="160" y="58"/>
                  </a:lnTo>
                  <a:lnTo>
                    <a:pt x="160" y="32"/>
                  </a:lnTo>
                  <a:lnTo>
                    <a:pt x="147" y="1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13" name="Freeform 46"/>
            <p:cNvSpPr>
              <a:spLocks/>
            </p:cNvSpPr>
            <p:nvPr/>
          </p:nvSpPr>
          <p:spPr bwMode="auto">
            <a:xfrm>
              <a:off x="2527" y="772"/>
              <a:ext cx="48" cy="20"/>
            </a:xfrm>
            <a:custGeom>
              <a:avLst/>
              <a:gdLst>
                <a:gd name="T0" fmla="*/ 0 w 192"/>
                <a:gd name="T1" fmla="*/ 0 h 80"/>
                <a:gd name="T2" fmla="*/ 0 w 192"/>
                <a:gd name="T3" fmla="*/ 0 h 80"/>
                <a:gd name="T4" fmla="*/ 0 w 192"/>
                <a:gd name="T5" fmla="*/ 0 h 80"/>
                <a:gd name="T6" fmla="*/ 0 w 192"/>
                <a:gd name="T7" fmla="*/ 0 h 80"/>
                <a:gd name="T8" fmla="*/ 0 w 192"/>
                <a:gd name="T9" fmla="*/ 0 h 80"/>
                <a:gd name="T10" fmla="*/ 0 w 192"/>
                <a:gd name="T11" fmla="*/ 0 h 80"/>
                <a:gd name="T12" fmla="*/ 0 w 192"/>
                <a:gd name="T13" fmla="*/ 0 h 80"/>
                <a:gd name="T14" fmla="*/ 0 w 192"/>
                <a:gd name="T15" fmla="*/ 0 h 80"/>
                <a:gd name="T16" fmla="*/ 0 w 192"/>
                <a:gd name="T17" fmla="*/ 0 h 80"/>
                <a:gd name="T18" fmla="*/ 0 w 192"/>
                <a:gd name="T19" fmla="*/ 0 h 80"/>
                <a:gd name="T20" fmla="*/ 0 w 192"/>
                <a:gd name="T21" fmla="*/ 0 h 80"/>
                <a:gd name="T22" fmla="*/ 0 w 192"/>
                <a:gd name="T23" fmla="*/ 0 h 80"/>
                <a:gd name="T24" fmla="*/ 0 w 192"/>
                <a:gd name="T25" fmla="*/ 0 h 80"/>
                <a:gd name="T26" fmla="*/ 0 w 192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80"/>
                <a:gd name="T44" fmla="*/ 192 w 192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80">
                  <a:moveTo>
                    <a:pt x="0" y="26"/>
                  </a:moveTo>
                  <a:lnTo>
                    <a:pt x="42" y="0"/>
                  </a:lnTo>
                  <a:lnTo>
                    <a:pt x="118" y="0"/>
                  </a:lnTo>
                  <a:lnTo>
                    <a:pt x="157" y="0"/>
                  </a:lnTo>
                  <a:lnTo>
                    <a:pt x="192" y="31"/>
                  </a:lnTo>
                  <a:lnTo>
                    <a:pt x="173" y="45"/>
                  </a:lnTo>
                  <a:lnTo>
                    <a:pt x="150" y="35"/>
                  </a:lnTo>
                  <a:lnTo>
                    <a:pt x="118" y="23"/>
                  </a:lnTo>
                  <a:lnTo>
                    <a:pt x="131" y="54"/>
                  </a:lnTo>
                  <a:lnTo>
                    <a:pt x="166" y="67"/>
                  </a:lnTo>
                  <a:lnTo>
                    <a:pt x="131" y="80"/>
                  </a:lnTo>
                  <a:lnTo>
                    <a:pt x="96" y="61"/>
                  </a:lnTo>
                  <a:lnTo>
                    <a:pt x="64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14" name="Freeform 47"/>
            <p:cNvSpPr>
              <a:spLocks/>
            </p:cNvSpPr>
            <p:nvPr/>
          </p:nvSpPr>
          <p:spPr bwMode="auto">
            <a:xfrm>
              <a:off x="2508" y="661"/>
              <a:ext cx="50" cy="85"/>
            </a:xfrm>
            <a:custGeom>
              <a:avLst/>
              <a:gdLst>
                <a:gd name="T0" fmla="*/ 0 w 200"/>
                <a:gd name="T1" fmla="*/ 0 h 338"/>
                <a:gd name="T2" fmla="*/ 0 w 200"/>
                <a:gd name="T3" fmla="*/ 0 h 338"/>
                <a:gd name="T4" fmla="*/ 0 w 200"/>
                <a:gd name="T5" fmla="*/ 0 h 338"/>
                <a:gd name="T6" fmla="*/ 0 w 200"/>
                <a:gd name="T7" fmla="*/ 0 h 338"/>
                <a:gd name="T8" fmla="*/ 0 w 200"/>
                <a:gd name="T9" fmla="*/ 0 h 338"/>
                <a:gd name="T10" fmla="*/ 0 w 200"/>
                <a:gd name="T11" fmla="*/ 0 h 338"/>
                <a:gd name="T12" fmla="*/ 0 w 200"/>
                <a:gd name="T13" fmla="*/ 0 h 338"/>
                <a:gd name="T14" fmla="*/ 0 w 200"/>
                <a:gd name="T15" fmla="*/ 0 h 338"/>
                <a:gd name="T16" fmla="*/ 0 w 200"/>
                <a:gd name="T17" fmla="*/ 0 h 338"/>
                <a:gd name="T18" fmla="*/ 0 w 200"/>
                <a:gd name="T19" fmla="*/ 0 h 338"/>
                <a:gd name="T20" fmla="*/ 0 w 200"/>
                <a:gd name="T21" fmla="*/ 0 h 338"/>
                <a:gd name="T22" fmla="*/ 0 w 200"/>
                <a:gd name="T23" fmla="*/ 0 h 338"/>
                <a:gd name="T24" fmla="*/ 0 w 200"/>
                <a:gd name="T25" fmla="*/ 0 h 338"/>
                <a:gd name="T26" fmla="*/ 0 w 200"/>
                <a:gd name="T27" fmla="*/ 0 h 338"/>
                <a:gd name="T28" fmla="*/ 0 w 200"/>
                <a:gd name="T29" fmla="*/ 0 h 338"/>
                <a:gd name="T30" fmla="*/ 0 w 200"/>
                <a:gd name="T31" fmla="*/ 0 h 338"/>
                <a:gd name="T32" fmla="*/ 0 w 200"/>
                <a:gd name="T33" fmla="*/ 0 h 338"/>
                <a:gd name="T34" fmla="*/ 0 w 200"/>
                <a:gd name="T35" fmla="*/ 0 h 338"/>
                <a:gd name="T36" fmla="*/ 0 w 200"/>
                <a:gd name="T37" fmla="*/ 0 h 338"/>
                <a:gd name="T38" fmla="*/ 0 w 200"/>
                <a:gd name="T39" fmla="*/ 0 h 338"/>
                <a:gd name="T40" fmla="*/ 0 w 200"/>
                <a:gd name="T41" fmla="*/ 0 h 338"/>
                <a:gd name="T42" fmla="*/ 0 w 200"/>
                <a:gd name="T43" fmla="*/ 0 h 338"/>
                <a:gd name="T44" fmla="*/ 0 w 200"/>
                <a:gd name="T45" fmla="*/ 0 h 338"/>
                <a:gd name="T46" fmla="*/ 0 w 200"/>
                <a:gd name="T47" fmla="*/ 0 h 338"/>
                <a:gd name="T48" fmla="*/ 0 w 200"/>
                <a:gd name="T49" fmla="*/ 0 h 338"/>
                <a:gd name="T50" fmla="*/ 0 w 200"/>
                <a:gd name="T51" fmla="*/ 0 h 3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338"/>
                <a:gd name="T80" fmla="*/ 200 w 200"/>
                <a:gd name="T81" fmla="*/ 338 h 3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338">
                  <a:moveTo>
                    <a:pt x="126" y="35"/>
                  </a:moveTo>
                  <a:lnTo>
                    <a:pt x="165" y="48"/>
                  </a:lnTo>
                  <a:lnTo>
                    <a:pt x="200" y="59"/>
                  </a:lnTo>
                  <a:lnTo>
                    <a:pt x="200" y="87"/>
                  </a:lnTo>
                  <a:lnTo>
                    <a:pt x="168" y="97"/>
                  </a:lnTo>
                  <a:lnTo>
                    <a:pt x="139" y="81"/>
                  </a:lnTo>
                  <a:lnTo>
                    <a:pt x="104" y="65"/>
                  </a:lnTo>
                  <a:lnTo>
                    <a:pt x="56" y="48"/>
                  </a:lnTo>
                  <a:lnTo>
                    <a:pt x="98" y="106"/>
                  </a:lnTo>
                  <a:lnTo>
                    <a:pt x="123" y="234"/>
                  </a:lnTo>
                  <a:lnTo>
                    <a:pt x="174" y="295"/>
                  </a:lnTo>
                  <a:lnTo>
                    <a:pt x="123" y="309"/>
                  </a:lnTo>
                  <a:lnTo>
                    <a:pt x="82" y="338"/>
                  </a:lnTo>
                  <a:lnTo>
                    <a:pt x="91" y="306"/>
                  </a:lnTo>
                  <a:lnTo>
                    <a:pt x="94" y="244"/>
                  </a:lnTo>
                  <a:lnTo>
                    <a:pt x="78" y="183"/>
                  </a:lnTo>
                  <a:lnTo>
                    <a:pt x="50" y="116"/>
                  </a:lnTo>
                  <a:lnTo>
                    <a:pt x="0" y="29"/>
                  </a:lnTo>
                  <a:lnTo>
                    <a:pt x="31" y="32"/>
                  </a:lnTo>
                  <a:lnTo>
                    <a:pt x="98" y="32"/>
                  </a:lnTo>
                  <a:lnTo>
                    <a:pt x="94" y="0"/>
                  </a:lnTo>
                  <a:lnTo>
                    <a:pt x="120" y="16"/>
                  </a:lnTo>
                  <a:lnTo>
                    <a:pt x="121" y="18"/>
                  </a:lnTo>
                  <a:lnTo>
                    <a:pt x="122" y="24"/>
                  </a:lnTo>
                  <a:lnTo>
                    <a:pt x="124" y="31"/>
                  </a:lnTo>
                  <a:lnTo>
                    <a:pt x="126" y="35"/>
                  </a:lnTo>
                  <a:close/>
                </a:path>
              </a:pathLst>
            </a:custGeom>
            <a:solidFill>
              <a:srgbClr val="A09E9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15" name="Freeform 48"/>
            <p:cNvSpPr>
              <a:spLocks/>
            </p:cNvSpPr>
            <p:nvPr/>
          </p:nvSpPr>
          <p:spPr bwMode="auto">
            <a:xfrm>
              <a:off x="2429" y="668"/>
              <a:ext cx="38" cy="66"/>
            </a:xfrm>
            <a:custGeom>
              <a:avLst/>
              <a:gdLst>
                <a:gd name="T0" fmla="*/ 0 w 150"/>
                <a:gd name="T1" fmla="*/ 0 h 266"/>
                <a:gd name="T2" fmla="*/ 0 w 150"/>
                <a:gd name="T3" fmla="*/ 0 h 266"/>
                <a:gd name="T4" fmla="*/ 0 w 150"/>
                <a:gd name="T5" fmla="*/ 0 h 266"/>
                <a:gd name="T6" fmla="*/ 0 w 150"/>
                <a:gd name="T7" fmla="*/ 0 h 266"/>
                <a:gd name="T8" fmla="*/ 0 w 150"/>
                <a:gd name="T9" fmla="*/ 0 h 266"/>
                <a:gd name="T10" fmla="*/ 0 w 150"/>
                <a:gd name="T11" fmla="*/ 0 h 266"/>
                <a:gd name="T12" fmla="*/ 0 w 150"/>
                <a:gd name="T13" fmla="*/ 0 h 266"/>
                <a:gd name="T14" fmla="*/ 0 w 150"/>
                <a:gd name="T15" fmla="*/ 0 h 266"/>
                <a:gd name="T16" fmla="*/ 0 w 150"/>
                <a:gd name="T17" fmla="*/ 0 h 266"/>
                <a:gd name="T18" fmla="*/ 0 w 150"/>
                <a:gd name="T19" fmla="*/ 0 h 266"/>
                <a:gd name="T20" fmla="*/ 0 w 150"/>
                <a:gd name="T21" fmla="*/ 0 h 266"/>
                <a:gd name="T22" fmla="*/ 0 w 150"/>
                <a:gd name="T23" fmla="*/ 0 h 266"/>
                <a:gd name="T24" fmla="*/ 0 w 150"/>
                <a:gd name="T25" fmla="*/ 0 h 266"/>
                <a:gd name="T26" fmla="*/ 0 w 150"/>
                <a:gd name="T27" fmla="*/ 0 h 266"/>
                <a:gd name="T28" fmla="*/ 0 w 150"/>
                <a:gd name="T29" fmla="*/ 0 h 266"/>
                <a:gd name="T30" fmla="*/ 0 w 150"/>
                <a:gd name="T31" fmla="*/ 0 h 266"/>
                <a:gd name="T32" fmla="*/ 0 w 150"/>
                <a:gd name="T33" fmla="*/ 0 h 266"/>
                <a:gd name="T34" fmla="*/ 0 w 150"/>
                <a:gd name="T35" fmla="*/ 0 h 266"/>
                <a:gd name="T36" fmla="*/ 0 w 150"/>
                <a:gd name="T37" fmla="*/ 0 h 266"/>
                <a:gd name="T38" fmla="*/ 0 w 150"/>
                <a:gd name="T39" fmla="*/ 0 h 266"/>
                <a:gd name="T40" fmla="*/ 0 w 150"/>
                <a:gd name="T41" fmla="*/ 0 h 266"/>
                <a:gd name="T42" fmla="*/ 0 w 150"/>
                <a:gd name="T43" fmla="*/ 0 h 266"/>
                <a:gd name="T44" fmla="*/ 0 w 150"/>
                <a:gd name="T45" fmla="*/ 0 h 266"/>
                <a:gd name="T46" fmla="*/ 0 w 150"/>
                <a:gd name="T47" fmla="*/ 0 h 266"/>
                <a:gd name="T48" fmla="*/ 0 w 150"/>
                <a:gd name="T49" fmla="*/ 0 h 2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0"/>
                <a:gd name="T76" fmla="*/ 0 h 266"/>
                <a:gd name="T77" fmla="*/ 150 w 150"/>
                <a:gd name="T78" fmla="*/ 266 h 2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0" h="266">
                  <a:moveTo>
                    <a:pt x="0" y="53"/>
                  </a:moveTo>
                  <a:lnTo>
                    <a:pt x="4" y="94"/>
                  </a:lnTo>
                  <a:lnTo>
                    <a:pt x="26" y="149"/>
                  </a:lnTo>
                  <a:lnTo>
                    <a:pt x="10" y="177"/>
                  </a:lnTo>
                  <a:lnTo>
                    <a:pt x="7" y="224"/>
                  </a:lnTo>
                  <a:lnTo>
                    <a:pt x="48" y="227"/>
                  </a:lnTo>
                  <a:lnTo>
                    <a:pt x="87" y="248"/>
                  </a:lnTo>
                  <a:lnTo>
                    <a:pt x="127" y="266"/>
                  </a:lnTo>
                  <a:lnTo>
                    <a:pt x="150" y="241"/>
                  </a:lnTo>
                  <a:lnTo>
                    <a:pt x="118" y="232"/>
                  </a:lnTo>
                  <a:lnTo>
                    <a:pt x="64" y="212"/>
                  </a:lnTo>
                  <a:lnTo>
                    <a:pt x="39" y="183"/>
                  </a:lnTo>
                  <a:lnTo>
                    <a:pt x="90" y="209"/>
                  </a:lnTo>
                  <a:lnTo>
                    <a:pt x="118" y="209"/>
                  </a:lnTo>
                  <a:lnTo>
                    <a:pt x="80" y="171"/>
                  </a:lnTo>
                  <a:lnTo>
                    <a:pt x="42" y="123"/>
                  </a:lnTo>
                  <a:lnTo>
                    <a:pt x="42" y="97"/>
                  </a:lnTo>
                  <a:lnTo>
                    <a:pt x="77" y="149"/>
                  </a:lnTo>
                  <a:lnTo>
                    <a:pt x="77" y="110"/>
                  </a:lnTo>
                  <a:lnTo>
                    <a:pt x="20" y="65"/>
                  </a:lnTo>
                  <a:lnTo>
                    <a:pt x="20" y="0"/>
                  </a:lnTo>
                  <a:lnTo>
                    <a:pt x="17" y="8"/>
                  </a:lnTo>
                  <a:lnTo>
                    <a:pt x="12" y="24"/>
                  </a:lnTo>
                  <a:lnTo>
                    <a:pt x="6" y="42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09E9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16" name="Freeform 49"/>
            <p:cNvSpPr>
              <a:spLocks/>
            </p:cNvSpPr>
            <p:nvPr/>
          </p:nvSpPr>
          <p:spPr bwMode="auto">
            <a:xfrm>
              <a:off x="2457" y="684"/>
              <a:ext cx="93" cy="88"/>
            </a:xfrm>
            <a:custGeom>
              <a:avLst/>
              <a:gdLst>
                <a:gd name="T0" fmla="*/ 0 w 374"/>
                <a:gd name="T1" fmla="*/ 0 h 353"/>
                <a:gd name="T2" fmla="*/ 0 w 374"/>
                <a:gd name="T3" fmla="*/ 0 h 353"/>
                <a:gd name="T4" fmla="*/ 0 w 374"/>
                <a:gd name="T5" fmla="*/ 0 h 353"/>
                <a:gd name="T6" fmla="*/ 0 w 374"/>
                <a:gd name="T7" fmla="*/ 0 h 353"/>
                <a:gd name="T8" fmla="*/ 0 w 374"/>
                <a:gd name="T9" fmla="*/ 0 h 353"/>
                <a:gd name="T10" fmla="*/ 0 w 374"/>
                <a:gd name="T11" fmla="*/ 0 h 353"/>
                <a:gd name="T12" fmla="*/ 0 w 374"/>
                <a:gd name="T13" fmla="*/ 0 h 353"/>
                <a:gd name="T14" fmla="*/ 0 w 374"/>
                <a:gd name="T15" fmla="*/ 0 h 353"/>
                <a:gd name="T16" fmla="*/ 0 w 374"/>
                <a:gd name="T17" fmla="*/ 0 h 353"/>
                <a:gd name="T18" fmla="*/ 0 w 374"/>
                <a:gd name="T19" fmla="*/ 0 h 353"/>
                <a:gd name="T20" fmla="*/ 0 w 374"/>
                <a:gd name="T21" fmla="*/ 0 h 353"/>
                <a:gd name="T22" fmla="*/ 0 w 374"/>
                <a:gd name="T23" fmla="*/ 0 h 353"/>
                <a:gd name="T24" fmla="*/ 0 w 374"/>
                <a:gd name="T25" fmla="*/ 0 h 353"/>
                <a:gd name="T26" fmla="*/ 0 w 374"/>
                <a:gd name="T27" fmla="*/ 0 h 353"/>
                <a:gd name="T28" fmla="*/ 0 w 374"/>
                <a:gd name="T29" fmla="*/ 0 h 353"/>
                <a:gd name="T30" fmla="*/ 0 w 374"/>
                <a:gd name="T31" fmla="*/ 0 h 353"/>
                <a:gd name="T32" fmla="*/ 0 w 374"/>
                <a:gd name="T33" fmla="*/ 0 h 353"/>
                <a:gd name="T34" fmla="*/ 0 w 374"/>
                <a:gd name="T35" fmla="*/ 0 h 353"/>
                <a:gd name="T36" fmla="*/ 0 w 374"/>
                <a:gd name="T37" fmla="*/ 0 h 353"/>
                <a:gd name="T38" fmla="*/ 0 w 374"/>
                <a:gd name="T39" fmla="*/ 0 h 353"/>
                <a:gd name="T40" fmla="*/ 0 w 374"/>
                <a:gd name="T41" fmla="*/ 0 h 353"/>
                <a:gd name="T42" fmla="*/ 0 w 374"/>
                <a:gd name="T43" fmla="*/ 0 h 353"/>
                <a:gd name="T44" fmla="*/ 0 w 374"/>
                <a:gd name="T45" fmla="*/ 0 h 353"/>
                <a:gd name="T46" fmla="*/ 0 w 374"/>
                <a:gd name="T47" fmla="*/ 0 h 353"/>
                <a:gd name="T48" fmla="*/ 0 w 374"/>
                <a:gd name="T49" fmla="*/ 0 h 353"/>
                <a:gd name="T50" fmla="*/ 0 w 374"/>
                <a:gd name="T51" fmla="*/ 0 h 353"/>
                <a:gd name="T52" fmla="*/ 0 w 374"/>
                <a:gd name="T53" fmla="*/ 0 h 353"/>
                <a:gd name="T54" fmla="*/ 0 w 374"/>
                <a:gd name="T55" fmla="*/ 0 h 353"/>
                <a:gd name="T56" fmla="*/ 0 w 374"/>
                <a:gd name="T57" fmla="*/ 0 h 353"/>
                <a:gd name="T58" fmla="*/ 0 w 374"/>
                <a:gd name="T59" fmla="*/ 0 h 353"/>
                <a:gd name="T60" fmla="*/ 0 w 374"/>
                <a:gd name="T61" fmla="*/ 0 h 353"/>
                <a:gd name="T62" fmla="*/ 0 w 374"/>
                <a:gd name="T63" fmla="*/ 0 h 353"/>
                <a:gd name="T64" fmla="*/ 0 w 374"/>
                <a:gd name="T65" fmla="*/ 0 h 353"/>
                <a:gd name="T66" fmla="*/ 0 w 374"/>
                <a:gd name="T67" fmla="*/ 0 h 353"/>
                <a:gd name="T68" fmla="*/ 0 w 374"/>
                <a:gd name="T69" fmla="*/ 0 h 353"/>
                <a:gd name="T70" fmla="*/ 0 w 374"/>
                <a:gd name="T71" fmla="*/ 0 h 353"/>
                <a:gd name="T72" fmla="*/ 0 w 374"/>
                <a:gd name="T73" fmla="*/ 0 h 353"/>
                <a:gd name="T74" fmla="*/ 0 w 374"/>
                <a:gd name="T75" fmla="*/ 0 h 353"/>
                <a:gd name="T76" fmla="*/ 0 w 374"/>
                <a:gd name="T77" fmla="*/ 0 h 353"/>
                <a:gd name="T78" fmla="*/ 0 w 374"/>
                <a:gd name="T79" fmla="*/ 0 h 353"/>
                <a:gd name="T80" fmla="*/ 0 w 374"/>
                <a:gd name="T81" fmla="*/ 0 h 353"/>
                <a:gd name="T82" fmla="*/ 0 w 374"/>
                <a:gd name="T83" fmla="*/ 0 h 353"/>
                <a:gd name="T84" fmla="*/ 0 w 374"/>
                <a:gd name="T85" fmla="*/ 0 h 353"/>
                <a:gd name="T86" fmla="*/ 0 w 374"/>
                <a:gd name="T87" fmla="*/ 0 h 353"/>
                <a:gd name="T88" fmla="*/ 0 w 374"/>
                <a:gd name="T89" fmla="*/ 0 h 353"/>
                <a:gd name="T90" fmla="*/ 0 w 374"/>
                <a:gd name="T91" fmla="*/ 0 h 353"/>
                <a:gd name="T92" fmla="*/ 0 w 374"/>
                <a:gd name="T93" fmla="*/ 0 h 353"/>
                <a:gd name="T94" fmla="*/ 0 w 374"/>
                <a:gd name="T95" fmla="*/ 0 h 353"/>
                <a:gd name="T96" fmla="*/ 0 w 374"/>
                <a:gd name="T97" fmla="*/ 0 h 353"/>
                <a:gd name="T98" fmla="*/ 0 w 374"/>
                <a:gd name="T99" fmla="*/ 0 h 353"/>
                <a:gd name="T100" fmla="*/ 0 w 374"/>
                <a:gd name="T101" fmla="*/ 0 h 353"/>
                <a:gd name="T102" fmla="*/ 0 w 374"/>
                <a:gd name="T103" fmla="*/ 0 h 353"/>
                <a:gd name="T104" fmla="*/ 0 w 374"/>
                <a:gd name="T105" fmla="*/ 0 h 353"/>
                <a:gd name="T106" fmla="*/ 0 w 374"/>
                <a:gd name="T107" fmla="*/ 0 h 353"/>
                <a:gd name="T108" fmla="*/ 0 w 374"/>
                <a:gd name="T109" fmla="*/ 0 h 353"/>
                <a:gd name="T110" fmla="*/ 0 w 374"/>
                <a:gd name="T111" fmla="*/ 0 h 353"/>
                <a:gd name="T112" fmla="*/ 0 w 374"/>
                <a:gd name="T113" fmla="*/ 0 h 353"/>
                <a:gd name="T114" fmla="*/ 0 w 374"/>
                <a:gd name="T115" fmla="*/ 0 h 353"/>
                <a:gd name="T116" fmla="*/ 0 w 374"/>
                <a:gd name="T117" fmla="*/ 0 h 3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74"/>
                <a:gd name="T178" fmla="*/ 0 h 353"/>
                <a:gd name="T179" fmla="*/ 374 w 374"/>
                <a:gd name="T180" fmla="*/ 353 h 3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74" h="353">
                  <a:moveTo>
                    <a:pt x="45" y="61"/>
                  </a:moveTo>
                  <a:lnTo>
                    <a:pt x="45" y="128"/>
                  </a:lnTo>
                  <a:lnTo>
                    <a:pt x="45" y="195"/>
                  </a:lnTo>
                  <a:lnTo>
                    <a:pt x="42" y="238"/>
                  </a:lnTo>
                  <a:lnTo>
                    <a:pt x="61" y="260"/>
                  </a:lnTo>
                  <a:lnTo>
                    <a:pt x="83" y="280"/>
                  </a:lnTo>
                  <a:lnTo>
                    <a:pt x="86" y="308"/>
                  </a:lnTo>
                  <a:lnTo>
                    <a:pt x="125" y="344"/>
                  </a:lnTo>
                  <a:lnTo>
                    <a:pt x="176" y="353"/>
                  </a:lnTo>
                  <a:lnTo>
                    <a:pt x="262" y="347"/>
                  </a:lnTo>
                  <a:lnTo>
                    <a:pt x="332" y="344"/>
                  </a:lnTo>
                  <a:lnTo>
                    <a:pt x="371" y="344"/>
                  </a:lnTo>
                  <a:lnTo>
                    <a:pt x="294" y="324"/>
                  </a:lnTo>
                  <a:lnTo>
                    <a:pt x="243" y="337"/>
                  </a:lnTo>
                  <a:lnTo>
                    <a:pt x="189" y="337"/>
                  </a:lnTo>
                  <a:lnTo>
                    <a:pt x="153" y="324"/>
                  </a:lnTo>
                  <a:lnTo>
                    <a:pt x="109" y="276"/>
                  </a:lnTo>
                  <a:lnTo>
                    <a:pt x="166" y="305"/>
                  </a:lnTo>
                  <a:lnTo>
                    <a:pt x="228" y="315"/>
                  </a:lnTo>
                  <a:lnTo>
                    <a:pt x="278" y="299"/>
                  </a:lnTo>
                  <a:lnTo>
                    <a:pt x="323" y="286"/>
                  </a:lnTo>
                  <a:lnTo>
                    <a:pt x="374" y="264"/>
                  </a:lnTo>
                  <a:lnTo>
                    <a:pt x="323" y="267"/>
                  </a:lnTo>
                  <a:lnTo>
                    <a:pt x="228" y="289"/>
                  </a:lnTo>
                  <a:lnTo>
                    <a:pt x="160" y="286"/>
                  </a:lnTo>
                  <a:lnTo>
                    <a:pt x="144" y="260"/>
                  </a:lnTo>
                  <a:lnTo>
                    <a:pt x="163" y="228"/>
                  </a:lnTo>
                  <a:lnTo>
                    <a:pt x="163" y="179"/>
                  </a:lnTo>
                  <a:lnTo>
                    <a:pt x="163" y="122"/>
                  </a:lnTo>
                  <a:lnTo>
                    <a:pt x="144" y="202"/>
                  </a:lnTo>
                  <a:lnTo>
                    <a:pt x="125" y="248"/>
                  </a:lnTo>
                  <a:lnTo>
                    <a:pt x="96" y="241"/>
                  </a:lnTo>
                  <a:lnTo>
                    <a:pt x="74" y="195"/>
                  </a:lnTo>
                  <a:lnTo>
                    <a:pt x="74" y="154"/>
                  </a:lnTo>
                  <a:lnTo>
                    <a:pt x="96" y="122"/>
                  </a:lnTo>
                  <a:lnTo>
                    <a:pt x="70" y="122"/>
                  </a:lnTo>
                  <a:lnTo>
                    <a:pt x="70" y="119"/>
                  </a:lnTo>
                  <a:lnTo>
                    <a:pt x="70" y="110"/>
                  </a:lnTo>
                  <a:lnTo>
                    <a:pt x="70" y="98"/>
                  </a:lnTo>
                  <a:lnTo>
                    <a:pt x="70" y="87"/>
                  </a:lnTo>
                  <a:lnTo>
                    <a:pt x="70" y="77"/>
                  </a:lnTo>
                  <a:lnTo>
                    <a:pt x="70" y="69"/>
                  </a:lnTo>
                  <a:lnTo>
                    <a:pt x="74" y="60"/>
                  </a:lnTo>
                  <a:lnTo>
                    <a:pt x="80" y="48"/>
                  </a:lnTo>
                  <a:lnTo>
                    <a:pt x="85" y="41"/>
                  </a:lnTo>
                  <a:lnTo>
                    <a:pt x="93" y="32"/>
                  </a:lnTo>
                  <a:lnTo>
                    <a:pt x="99" y="25"/>
                  </a:lnTo>
                  <a:lnTo>
                    <a:pt x="106" y="18"/>
                  </a:lnTo>
                  <a:lnTo>
                    <a:pt x="112" y="10"/>
                  </a:lnTo>
                  <a:lnTo>
                    <a:pt x="117" y="5"/>
                  </a:lnTo>
                  <a:lnTo>
                    <a:pt x="120" y="2"/>
                  </a:lnTo>
                  <a:lnTo>
                    <a:pt x="122" y="0"/>
                  </a:lnTo>
                  <a:lnTo>
                    <a:pt x="74" y="13"/>
                  </a:lnTo>
                  <a:lnTo>
                    <a:pt x="32" y="36"/>
                  </a:lnTo>
                  <a:lnTo>
                    <a:pt x="0" y="36"/>
                  </a:lnTo>
                  <a:lnTo>
                    <a:pt x="16" y="80"/>
                  </a:lnTo>
                  <a:lnTo>
                    <a:pt x="29" y="144"/>
                  </a:lnTo>
                  <a:lnTo>
                    <a:pt x="29" y="87"/>
                  </a:lnTo>
                  <a:lnTo>
                    <a:pt x="45" y="61"/>
                  </a:lnTo>
                  <a:close/>
                </a:path>
              </a:pathLst>
            </a:custGeom>
            <a:solidFill>
              <a:srgbClr val="A09E9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17" name="Freeform 50"/>
            <p:cNvSpPr>
              <a:spLocks/>
            </p:cNvSpPr>
            <p:nvPr/>
          </p:nvSpPr>
          <p:spPr bwMode="auto">
            <a:xfrm>
              <a:off x="2475" y="770"/>
              <a:ext cx="37" cy="29"/>
            </a:xfrm>
            <a:custGeom>
              <a:avLst/>
              <a:gdLst>
                <a:gd name="T0" fmla="*/ 0 w 151"/>
                <a:gd name="T1" fmla="*/ 0 h 116"/>
                <a:gd name="T2" fmla="*/ 0 w 151"/>
                <a:gd name="T3" fmla="*/ 0 h 116"/>
                <a:gd name="T4" fmla="*/ 0 w 151"/>
                <a:gd name="T5" fmla="*/ 0 h 116"/>
                <a:gd name="T6" fmla="*/ 0 w 151"/>
                <a:gd name="T7" fmla="*/ 0 h 116"/>
                <a:gd name="T8" fmla="*/ 0 w 151"/>
                <a:gd name="T9" fmla="*/ 0 h 116"/>
                <a:gd name="T10" fmla="*/ 0 w 151"/>
                <a:gd name="T11" fmla="*/ 0 h 116"/>
                <a:gd name="T12" fmla="*/ 0 w 151"/>
                <a:gd name="T13" fmla="*/ 0 h 116"/>
                <a:gd name="T14" fmla="*/ 0 w 151"/>
                <a:gd name="T15" fmla="*/ 0 h 116"/>
                <a:gd name="T16" fmla="*/ 0 w 151"/>
                <a:gd name="T17" fmla="*/ 0 h 116"/>
                <a:gd name="T18" fmla="*/ 0 w 151"/>
                <a:gd name="T19" fmla="*/ 0 h 116"/>
                <a:gd name="T20" fmla="*/ 0 w 151"/>
                <a:gd name="T21" fmla="*/ 0 h 116"/>
                <a:gd name="T22" fmla="*/ 0 w 151"/>
                <a:gd name="T23" fmla="*/ 0 h 116"/>
                <a:gd name="T24" fmla="*/ 0 w 151"/>
                <a:gd name="T25" fmla="*/ 0 h 116"/>
                <a:gd name="T26" fmla="*/ 0 w 151"/>
                <a:gd name="T27" fmla="*/ 0 h 116"/>
                <a:gd name="T28" fmla="*/ 0 w 151"/>
                <a:gd name="T29" fmla="*/ 0 h 116"/>
                <a:gd name="T30" fmla="*/ 0 w 151"/>
                <a:gd name="T31" fmla="*/ 0 h 116"/>
                <a:gd name="T32" fmla="*/ 0 w 151"/>
                <a:gd name="T33" fmla="*/ 0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1"/>
                <a:gd name="T52" fmla="*/ 0 h 116"/>
                <a:gd name="T53" fmla="*/ 151 w 151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1" h="116">
                  <a:moveTo>
                    <a:pt x="20" y="22"/>
                  </a:moveTo>
                  <a:lnTo>
                    <a:pt x="10" y="47"/>
                  </a:lnTo>
                  <a:lnTo>
                    <a:pt x="0" y="89"/>
                  </a:lnTo>
                  <a:lnTo>
                    <a:pt x="46" y="95"/>
                  </a:lnTo>
                  <a:lnTo>
                    <a:pt x="86" y="95"/>
                  </a:lnTo>
                  <a:lnTo>
                    <a:pt x="122" y="102"/>
                  </a:lnTo>
                  <a:lnTo>
                    <a:pt x="147" y="116"/>
                  </a:lnTo>
                  <a:lnTo>
                    <a:pt x="151" y="95"/>
                  </a:lnTo>
                  <a:lnTo>
                    <a:pt x="112" y="89"/>
                  </a:lnTo>
                  <a:lnTo>
                    <a:pt x="69" y="85"/>
                  </a:lnTo>
                  <a:lnTo>
                    <a:pt x="48" y="60"/>
                  </a:lnTo>
                  <a:lnTo>
                    <a:pt x="90" y="63"/>
                  </a:lnTo>
                  <a:lnTo>
                    <a:pt x="128" y="79"/>
                  </a:lnTo>
                  <a:lnTo>
                    <a:pt x="74" y="47"/>
                  </a:lnTo>
                  <a:lnTo>
                    <a:pt x="39" y="35"/>
                  </a:lnTo>
                  <a:lnTo>
                    <a:pt x="29" y="0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A09E9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18" name="Freeform 51"/>
            <p:cNvSpPr>
              <a:spLocks/>
            </p:cNvSpPr>
            <p:nvPr/>
          </p:nvSpPr>
          <p:spPr bwMode="auto">
            <a:xfrm>
              <a:off x="2484" y="925"/>
              <a:ext cx="21" cy="27"/>
            </a:xfrm>
            <a:custGeom>
              <a:avLst/>
              <a:gdLst>
                <a:gd name="T0" fmla="*/ 0 w 85"/>
                <a:gd name="T1" fmla="*/ 0 h 107"/>
                <a:gd name="T2" fmla="*/ 0 w 85"/>
                <a:gd name="T3" fmla="*/ 0 h 107"/>
                <a:gd name="T4" fmla="*/ 0 w 85"/>
                <a:gd name="T5" fmla="*/ 0 h 107"/>
                <a:gd name="T6" fmla="*/ 0 w 85"/>
                <a:gd name="T7" fmla="*/ 0 h 107"/>
                <a:gd name="T8" fmla="*/ 0 w 85"/>
                <a:gd name="T9" fmla="*/ 0 h 107"/>
                <a:gd name="T10" fmla="*/ 0 w 85"/>
                <a:gd name="T11" fmla="*/ 0 h 107"/>
                <a:gd name="T12" fmla="*/ 0 w 85"/>
                <a:gd name="T13" fmla="*/ 0 h 107"/>
                <a:gd name="T14" fmla="*/ 0 w 85"/>
                <a:gd name="T15" fmla="*/ 0 h 107"/>
                <a:gd name="T16" fmla="*/ 0 w 85"/>
                <a:gd name="T17" fmla="*/ 0 h 107"/>
                <a:gd name="T18" fmla="*/ 0 w 85"/>
                <a:gd name="T19" fmla="*/ 0 h 107"/>
                <a:gd name="T20" fmla="*/ 0 w 85"/>
                <a:gd name="T21" fmla="*/ 0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107"/>
                <a:gd name="T35" fmla="*/ 85 w 85"/>
                <a:gd name="T36" fmla="*/ 107 h 1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107">
                  <a:moveTo>
                    <a:pt x="11" y="0"/>
                  </a:moveTo>
                  <a:lnTo>
                    <a:pt x="37" y="22"/>
                  </a:lnTo>
                  <a:lnTo>
                    <a:pt x="85" y="8"/>
                  </a:lnTo>
                  <a:lnTo>
                    <a:pt x="80" y="48"/>
                  </a:lnTo>
                  <a:lnTo>
                    <a:pt x="68" y="90"/>
                  </a:lnTo>
                  <a:lnTo>
                    <a:pt x="56" y="107"/>
                  </a:lnTo>
                  <a:lnTo>
                    <a:pt x="25" y="104"/>
                  </a:lnTo>
                  <a:lnTo>
                    <a:pt x="25" y="76"/>
                  </a:lnTo>
                  <a:lnTo>
                    <a:pt x="0" y="73"/>
                  </a:lnTo>
                  <a:lnTo>
                    <a:pt x="3" y="4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19" name="Freeform 52"/>
            <p:cNvSpPr>
              <a:spLocks/>
            </p:cNvSpPr>
            <p:nvPr/>
          </p:nvSpPr>
          <p:spPr bwMode="auto">
            <a:xfrm>
              <a:off x="2467" y="944"/>
              <a:ext cx="33" cy="34"/>
            </a:xfrm>
            <a:custGeom>
              <a:avLst/>
              <a:gdLst>
                <a:gd name="T0" fmla="*/ 0 w 133"/>
                <a:gd name="T1" fmla="*/ 0 h 135"/>
                <a:gd name="T2" fmla="*/ 0 w 133"/>
                <a:gd name="T3" fmla="*/ 0 h 135"/>
                <a:gd name="T4" fmla="*/ 0 w 133"/>
                <a:gd name="T5" fmla="*/ 0 h 135"/>
                <a:gd name="T6" fmla="*/ 0 w 133"/>
                <a:gd name="T7" fmla="*/ 0 h 135"/>
                <a:gd name="T8" fmla="*/ 0 w 133"/>
                <a:gd name="T9" fmla="*/ 0 h 135"/>
                <a:gd name="T10" fmla="*/ 0 w 133"/>
                <a:gd name="T11" fmla="*/ 0 h 135"/>
                <a:gd name="T12" fmla="*/ 0 w 133"/>
                <a:gd name="T13" fmla="*/ 0 h 135"/>
                <a:gd name="T14" fmla="*/ 0 w 133"/>
                <a:gd name="T15" fmla="*/ 0 h 135"/>
                <a:gd name="T16" fmla="*/ 0 w 133"/>
                <a:gd name="T17" fmla="*/ 0 h 135"/>
                <a:gd name="T18" fmla="*/ 0 w 133"/>
                <a:gd name="T19" fmla="*/ 0 h 135"/>
                <a:gd name="T20" fmla="*/ 0 w 133"/>
                <a:gd name="T21" fmla="*/ 0 h 135"/>
                <a:gd name="T22" fmla="*/ 0 w 133"/>
                <a:gd name="T23" fmla="*/ 0 h 135"/>
                <a:gd name="T24" fmla="*/ 0 w 133"/>
                <a:gd name="T25" fmla="*/ 0 h 135"/>
                <a:gd name="T26" fmla="*/ 0 w 133"/>
                <a:gd name="T27" fmla="*/ 0 h 135"/>
                <a:gd name="T28" fmla="*/ 0 w 133"/>
                <a:gd name="T29" fmla="*/ 0 h 135"/>
                <a:gd name="T30" fmla="*/ 0 w 133"/>
                <a:gd name="T31" fmla="*/ 0 h 135"/>
                <a:gd name="T32" fmla="*/ 0 w 133"/>
                <a:gd name="T33" fmla="*/ 0 h 135"/>
                <a:gd name="T34" fmla="*/ 0 w 133"/>
                <a:gd name="T35" fmla="*/ 0 h 135"/>
                <a:gd name="T36" fmla="*/ 0 w 133"/>
                <a:gd name="T37" fmla="*/ 0 h 135"/>
                <a:gd name="T38" fmla="*/ 0 w 133"/>
                <a:gd name="T39" fmla="*/ 0 h 135"/>
                <a:gd name="T40" fmla="*/ 0 w 133"/>
                <a:gd name="T41" fmla="*/ 0 h 135"/>
                <a:gd name="T42" fmla="*/ 0 w 133"/>
                <a:gd name="T43" fmla="*/ 0 h 135"/>
                <a:gd name="T44" fmla="*/ 0 w 133"/>
                <a:gd name="T45" fmla="*/ 0 h 135"/>
                <a:gd name="T46" fmla="*/ 0 w 133"/>
                <a:gd name="T47" fmla="*/ 0 h 135"/>
                <a:gd name="T48" fmla="*/ 0 w 133"/>
                <a:gd name="T49" fmla="*/ 0 h 135"/>
                <a:gd name="T50" fmla="*/ 0 w 133"/>
                <a:gd name="T51" fmla="*/ 0 h 135"/>
                <a:gd name="T52" fmla="*/ 0 w 133"/>
                <a:gd name="T53" fmla="*/ 0 h 135"/>
                <a:gd name="T54" fmla="*/ 0 w 133"/>
                <a:gd name="T55" fmla="*/ 0 h 1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3"/>
                <a:gd name="T85" fmla="*/ 0 h 135"/>
                <a:gd name="T86" fmla="*/ 133 w 133"/>
                <a:gd name="T87" fmla="*/ 135 h 1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3" h="135">
                  <a:moveTo>
                    <a:pt x="47" y="18"/>
                  </a:moveTo>
                  <a:lnTo>
                    <a:pt x="70" y="0"/>
                  </a:lnTo>
                  <a:lnTo>
                    <a:pt x="90" y="18"/>
                  </a:lnTo>
                  <a:lnTo>
                    <a:pt x="100" y="41"/>
                  </a:lnTo>
                  <a:lnTo>
                    <a:pt x="95" y="60"/>
                  </a:lnTo>
                  <a:lnTo>
                    <a:pt x="85" y="86"/>
                  </a:lnTo>
                  <a:lnTo>
                    <a:pt x="102" y="77"/>
                  </a:lnTo>
                  <a:lnTo>
                    <a:pt x="112" y="43"/>
                  </a:lnTo>
                  <a:lnTo>
                    <a:pt x="133" y="49"/>
                  </a:lnTo>
                  <a:lnTo>
                    <a:pt x="126" y="69"/>
                  </a:lnTo>
                  <a:lnTo>
                    <a:pt x="116" y="94"/>
                  </a:lnTo>
                  <a:lnTo>
                    <a:pt x="116" y="132"/>
                  </a:lnTo>
                  <a:lnTo>
                    <a:pt x="93" y="135"/>
                  </a:lnTo>
                  <a:lnTo>
                    <a:pt x="61" y="135"/>
                  </a:lnTo>
                  <a:lnTo>
                    <a:pt x="17" y="135"/>
                  </a:lnTo>
                  <a:lnTo>
                    <a:pt x="0" y="114"/>
                  </a:lnTo>
                  <a:lnTo>
                    <a:pt x="3" y="89"/>
                  </a:lnTo>
                  <a:lnTo>
                    <a:pt x="22" y="77"/>
                  </a:lnTo>
                  <a:lnTo>
                    <a:pt x="56" y="80"/>
                  </a:lnTo>
                  <a:lnTo>
                    <a:pt x="77" y="69"/>
                  </a:lnTo>
                  <a:lnTo>
                    <a:pt x="51" y="69"/>
                  </a:lnTo>
                  <a:lnTo>
                    <a:pt x="28" y="69"/>
                  </a:lnTo>
                  <a:lnTo>
                    <a:pt x="39" y="55"/>
                  </a:lnTo>
                  <a:lnTo>
                    <a:pt x="68" y="55"/>
                  </a:lnTo>
                  <a:lnTo>
                    <a:pt x="77" y="41"/>
                  </a:lnTo>
                  <a:lnTo>
                    <a:pt x="73" y="24"/>
                  </a:lnTo>
                  <a:lnTo>
                    <a:pt x="47" y="46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FFFFF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20" name="Freeform 53"/>
            <p:cNvSpPr>
              <a:spLocks/>
            </p:cNvSpPr>
            <p:nvPr/>
          </p:nvSpPr>
          <p:spPr bwMode="auto">
            <a:xfrm>
              <a:off x="2568" y="648"/>
              <a:ext cx="80" cy="93"/>
            </a:xfrm>
            <a:custGeom>
              <a:avLst/>
              <a:gdLst>
                <a:gd name="T0" fmla="*/ 0 w 319"/>
                <a:gd name="T1" fmla="*/ 0 h 374"/>
                <a:gd name="T2" fmla="*/ 0 w 319"/>
                <a:gd name="T3" fmla="*/ 0 h 374"/>
                <a:gd name="T4" fmla="*/ 0 w 319"/>
                <a:gd name="T5" fmla="*/ 0 h 374"/>
                <a:gd name="T6" fmla="*/ 0 w 319"/>
                <a:gd name="T7" fmla="*/ 0 h 374"/>
                <a:gd name="T8" fmla="*/ 0 w 319"/>
                <a:gd name="T9" fmla="*/ 0 h 374"/>
                <a:gd name="T10" fmla="*/ 0 w 319"/>
                <a:gd name="T11" fmla="*/ 0 h 374"/>
                <a:gd name="T12" fmla="*/ 0 w 319"/>
                <a:gd name="T13" fmla="*/ 0 h 374"/>
                <a:gd name="T14" fmla="*/ 0 w 319"/>
                <a:gd name="T15" fmla="*/ 0 h 374"/>
                <a:gd name="T16" fmla="*/ 0 w 319"/>
                <a:gd name="T17" fmla="*/ 0 h 374"/>
                <a:gd name="T18" fmla="*/ 0 w 319"/>
                <a:gd name="T19" fmla="*/ 0 h 374"/>
                <a:gd name="T20" fmla="*/ 0 w 319"/>
                <a:gd name="T21" fmla="*/ 0 h 374"/>
                <a:gd name="T22" fmla="*/ 0 w 319"/>
                <a:gd name="T23" fmla="*/ 0 h 374"/>
                <a:gd name="T24" fmla="*/ 0 w 319"/>
                <a:gd name="T25" fmla="*/ 0 h 374"/>
                <a:gd name="T26" fmla="*/ 0 w 319"/>
                <a:gd name="T27" fmla="*/ 0 h 374"/>
                <a:gd name="T28" fmla="*/ 0 w 319"/>
                <a:gd name="T29" fmla="*/ 0 h 374"/>
                <a:gd name="T30" fmla="*/ 0 w 319"/>
                <a:gd name="T31" fmla="*/ 0 h 374"/>
                <a:gd name="T32" fmla="*/ 0 w 319"/>
                <a:gd name="T33" fmla="*/ 0 h 374"/>
                <a:gd name="T34" fmla="*/ 0 w 319"/>
                <a:gd name="T35" fmla="*/ 0 h 374"/>
                <a:gd name="T36" fmla="*/ 0 w 319"/>
                <a:gd name="T37" fmla="*/ 0 h 374"/>
                <a:gd name="T38" fmla="*/ 0 w 319"/>
                <a:gd name="T39" fmla="*/ 0 h 374"/>
                <a:gd name="T40" fmla="*/ 0 w 319"/>
                <a:gd name="T41" fmla="*/ 0 h 374"/>
                <a:gd name="T42" fmla="*/ 0 w 319"/>
                <a:gd name="T43" fmla="*/ 0 h 374"/>
                <a:gd name="T44" fmla="*/ 0 w 319"/>
                <a:gd name="T45" fmla="*/ 0 h 374"/>
                <a:gd name="T46" fmla="*/ 0 w 319"/>
                <a:gd name="T47" fmla="*/ 0 h 374"/>
                <a:gd name="T48" fmla="*/ 0 w 319"/>
                <a:gd name="T49" fmla="*/ 0 h 374"/>
                <a:gd name="T50" fmla="*/ 0 w 319"/>
                <a:gd name="T51" fmla="*/ 0 h 374"/>
                <a:gd name="T52" fmla="*/ 0 w 319"/>
                <a:gd name="T53" fmla="*/ 0 h 374"/>
                <a:gd name="T54" fmla="*/ 0 w 319"/>
                <a:gd name="T55" fmla="*/ 0 h 374"/>
                <a:gd name="T56" fmla="*/ 0 w 319"/>
                <a:gd name="T57" fmla="*/ 0 h 374"/>
                <a:gd name="T58" fmla="*/ 0 w 319"/>
                <a:gd name="T59" fmla="*/ 0 h 374"/>
                <a:gd name="T60" fmla="*/ 0 w 319"/>
                <a:gd name="T61" fmla="*/ 0 h 374"/>
                <a:gd name="T62" fmla="*/ 0 w 319"/>
                <a:gd name="T63" fmla="*/ 0 h 374"/>
                <a:gd name="T64" fmla="*/ 0 w 319"/>
                <a:gd name="T65" fmla="*/ 0 h 374"/>
                <a:gd name="T66" fmla="*/ 0 w 319"/>
                <a:gd name="T67" fmla="*/ 0 h 374"/>
                <a:gd name="T68" fmla="*/ 0 w 319"/>
                <a:gd name="T69" fmla="*/ 0 h 374"/>
                <a:gd name="T70" fmla="*/ 0 w 319"/>
                <a:gd name="T71" fmla="*/ 0 h 374"/>
                <a:gd name="T72" fmla="*/ 0 w 319"/>
                <a:gd name="T73" fmla="*/ 0 h 374"/>
                <a:gd name="T74" fmla="*/ 0 w 319"/>
                <a:gd name="T75" fmla="*/ 0 h 374"/>
                <a:gd name="T76" fmla="*/ 0 w 319"/>
                <a:gd name="T77" fmla="*/ 0 h 374"/>
                <a:gd name="T78" fmla="*/ 0 w 319"/>
                <a:gd name="T79" fmla="*/ 0 h 374"/>
                <a:gd name="T80" fmla="*/ 0 w 319"/>
                <a:gd name="T81" fmla="*/ 0 h 3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9"/>
                <a:gd name="T124" fmla="*/ 0 h 374"/>
                <a:gd name="T125" fmla="*/ 319 w 319"/>
                <a:gd name="T126" fmla="*/ 374 h 3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9" h="374">
                  <a:moveTo>
                    <a:pt x="0" y="0"/>
                  </a:moveTo>
                  <a:lnTo>
                    <a:pt x="47" y="18"/>
                  </a:lnTo>
                  <a:lnTo>
                    <a:pt x="81" y="34"/>
                  </a:lnTo>
                  <a:lnTo>
                    <a:pt x="101" y="40"/>
                  </a:lnTo>
                  <a:lnTo>
                    <a:pt x="116" y="55"/>
                  </a:lnTo>
                  <a:lnTo>
                    <a:pt x="136" y="83"/>
                  </a:lnTo>
                  <a:lnTo>
                    <a:pt x="151" y="97"/>
                  </a:lnTo>
                  <a:lnTo>
                    <a:pt x="164" y="111"/>
                  </a:lnTo>
                  <a:lnTo>
                    <a:pt x="176" y="127"/>
                  </a:lnTo>
                  <a:lnTo>
                    <a:pt x="187" y="144"/>
                  </a:lnTo>
                  <a:lnTo>
                    <a:pt x="196" y="162"/>
                  </a:lnTo>
                  <a:lnTo>
                    <a:pt x="205" y="181"/>
                  </a:lnTo>
                  <a:lnTo>
                    <a:pt x="212" y="200"/>
                  </a:lnTo>
                  <a:lnTo>
                    <a:pt x="220" y="220"/>
                  </a:lnTo>
                  <a:lnTo>
                    <a:pt x="241" y="265"/>
                  </a:lnTo>
                  <a:lnTo>
                    <a:pt x="243" y="280"/>
                  </a:lnTo>
                  <a:lnTo>
                    <a:pt x="261" y="290"/>
                  </a:lnTo>
                  <a:lnTo>
                    <a:pt x="284" y="307"/>
                  </a:lnTo>
                  <a:lnTo>
                    <a:pt x="314" y="332"/>
                  </a:lnTo>
                  <a:lnTo>
                    <a:pt x="319" y="345"/>
                  </a:lnTo>
                  <a:lnTo>
                    <a:pt x="315" y="374"/>
                  </a:lnTo>
                  <a:lnTo>
                    <a:pt x="300" y="374"/>
                  </a:lnTo>
                  <a:lnTo>
                    <a:pt x="290" y="359"/>
                  </a:lnTo>
                  <a:lnTo>
                    <a:pt x="274" y="343"/>
                  </a:lnTo>
                  <a:lnTo>
                    <a:pt x="266" y="312"/>
                  </a:lnTo>
                  <a:lnTo>
                    <a:pt x="232" y="285"/>
                  </a:lnTo>
                  <a:lnTo>
                    <a:pt x="212" y="231"/>
                  </a:lnTo>
                  <a:lnTo>
                    <a:pt x="199" y="212"/>
                  </a:lnTo>
                  <a:lnTo>
                    <a:pt x="188" y="195"/>
                  </a:lnTo>
                  <a:lnTo>
                    <a:pt x="176" y="180"/>
                  </a:lnTo>
                  <a:lnTo>
                    <a:pt x="164" y="166"/>
                  </a:lnTo>
                  <a:lnTo>
                    <a:pt x="152" y="154"/>
                  </a:lnTo>
                  <a:lnTo>
                    <a:pt x="139" y="142"/>
                  </a:lnTo>
                  <a:lnTo>
                    <a:pt x="123" y="130"/>
                  </a:lnTo>
                  <a:lnTo>
                    <a:pt x="103" y="117"/>
                  </a:lnTo>
                  <a:lnTo>
                    <a:pt x="94" y="93"/>
                  </a:lnTo>
                  <a:lnTo>
                    <a:pt x="73" y="93"/>
                  </a:lnTo>
                  <a:lnTo>
                    <a:pt x="28" y="70"/>
                  </a:lnTo>
                  <a:lnTo>
                    <a:pt x="3" y="76"/>
                  </a:lnTo>
                  <a:lnTo>
                    <a:pt x="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21" name="Freeform 54"/>
            <p:cNvSpPr>
              <a:spLocks/>
            </p:cNvSpPr>
            <p:nvPr/>
          </p:nvSpPr>
          <p:spPr bwMode="auto">
            <a:xfrm>
              <a:off x="2630" y="728"/>
              <a:ext cx="13" cy="22"/>
            </a:xfrm>
            <a:custGeom>
              <a:avLst/>
              <a:gdLst>
                <a:gd name="T0" fmla="*/ 0 w 51"/>
                <a:gd name="T1" fmla="*/ 0 h 88"/>
                <a:gd name="T2" fmla="*/ 0 w 51"/>
                <a:gd name="T3" fmla="*/ 0 h 88"/>
                <a:gd name="T4" fmla="*/ 0 w 51"/>
                <a:gd name="T5" fmla="*/ 0 h 88"/>
                <a:gd name="T6" fmla="*/ 0 w 51"/>
                <a:gd name="T7" fmla="*/ 0 h 88"/>
                <a:gd name="T8" fmla="*/ 0 w 51"/>
                <a:gd name="T9" fmla="*/ 0 h 88"/>
                <a:gd name="T10" fmla="*/ 0 w 51"/>
                <a:gd name="T11" fmla="*/ 0 h 88"/>
                <a:gd name="T12" fmla="*/ 0 w 51"/>
                <a:gd name="T13" fmla="*/ 0 h 88"/>
                <a:gd name="T14" fmla="*/ 0 w 51"/>
                <a:gd name="T15" fmla="*/ 0 h 88"/>
                <a:gd name="T16" fmla="*/ 0 w 51"/>
                <a:gd name="T17" fmla="*/ 0 h 88"/>
                <a:gd name="T18" fmla="*/ 0 w 51"/>
                <a:gd name="T19" fmla="*/ 0 h 88"/>
                <a:gd name="T20" fmla="*/ 0 w 51"/>
                <a:gd name="T21" fmla="*/ 0 h 88"/>
                <a:gd name="T22" fmla="*/ 0 w 51"/>
                <a:gd name="T23" fmla="*/ 0 h 88"/>
                <a:gd name="T24" fmla="*/ 0 w 51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88"/>
                <a:gd name="T41" fmla="*/ 51 w 51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88">
                  <a:moveTo>
                    <a:pt x="6" y="8"/>
                  </a:moveTo>
                  <a:lnTo>
                    <a:pt x="23" y="28"/>
                  </a:lnTo>
                  <a:lnTo>
                    <a:pt x="50" y="59"/>
                  </a:lnTo>
                  <a:lnTo>
                    <a:pt x="51" y="71"/>
                  </a:lnTo>
                  <a:lnTo>
                    <a:pt x="43" y="71"/>
                  </a:lnTo>
                  <a:lnTo>
                    <a:pt x="31" y="56"/>
                  </a:lnTo>
                  <a:lnTo>
                    <a:pt x="38" y="81"/>
                  </a:lnTo>
                  <a:lnTo>
                    <a:pt x="22" y="88"/>
                  </a:lnTo>
                  <a:lnTo>
                    <a:pt x="12" y="65"/>
                  </a:lnTo>
                  <a:lnTo>
                    <a:pt x="7" y="40"/>
                  </a:lnTo>
                  <a:lnTo>
                    <a:pt x="0" y="17"/>
                  </a:lnTo>
                  <a:lnTo>
                    <a:pt x="0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22" name="Freeform 55"/>
            <p:cNvSpPr>
              <a:spLocks/>
            </p:cNvSpPr>
            <p:nvPr/>
          </p:nvSpPr>
          <p:spPr bwMode="auto">
            <a:xfrm>
              <a:off x="2647" y="732"/>
              <a:ext cx="7" cy="12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0 h 50"/>
                <a:gd name="T4" fmla="*/ 0 w 30"/>
                <a:gd name="T5" fmla="*/ 0 h 50"/>
                <a:gd name="T6" fmla="*/ 0 w 30"/>
                <a:gd name="T7" fmla="*/ 0 h 50"/>
                <a:gd name="T8" fmla="*/ 0 w 30"/>
                <a:gd name="T9" fmla="*/ 0 h 50"/>
                <a:gd name="T10" fmla="*/ 0 w 3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50"/>
                <a:gd name="T20" fmla="*/ 30 w 3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50">
                  <a:moveTo>
                    <a:pt x="0" y="20"/>
                  </a:moveTo>
                  <a:lnTo>
                    <a:pt x="17" y="31"/>
                  </a:lnTo>
                  <a:lnTo>
                    <a:pt x="30" y="50"/>
                  </a:lnTo>
                  <a:lnTo>
                    <a:pt x="27" y="34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23" name="Freeform 56"/>
            <p:cNvSpPr>
              <a:spLocks/>
            </p:cNvSpPr>
            <p:nvPr/>
          </p:nvSpPr>
          <p:spPr bwMode="auto">
            <a:xfrm>
              <a:off x="2646" y="741"/>
              <a:ext cx="9" cy="8"/>
            </a:xfrm>
            <a:custGeom>
              <a:avLst/>
              <a:gdLst>
                <a:gd name="T0" fmla="*/ 0 w 38"/>
                <a:gd name="T1" fmla="*/ 0 h 33"/>
                <a:gd name="T2" fmla="*/ 0 w 38"/>
                <a:gd name="T3" fmla="*/ 0 h 33"/>
                <a:gd name="T4" fmla="*/ 0 w 38"/>
                <a:gd name="T5" fmla="*/ 0 h 33"/>
                <a:gd name="T6" fmla="*/ 0 w 38"/>
                <a:gd name="T7" fmla="*/ 0 h 33"/>
                <a:gd name="T8" fmla="*/ 0 w 38"/>
                <a:gd name="T9" fmla="*/ 0 h 33"/>
                <a:gd name="T10" fmla="*/ 0 w 38"/>
                <a:gd name="T11" fmla="*/ 0 h 33"/>
                <a:gd name="T12" fmla="*/ 0 w 38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3"/>
                <a:gd name="T23" fmla="*/ 38 w 3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3">
                  <a:moveTo>
                    <a:pt x="10" y="0"/>
                  </a:moveTo>
                  <a:lnTo>
                    <a:pt x="23" y="12"/>
                  </a:lnTo>
                  <a:lnTo>
                    <a:pt x="38" y="30"/>
                  </a:lnTo>
                  <a:lnTo>
                    <a:pt x="33" y="33"/>
                  </a:lnTo>
                  <a:lnTo>
                    <a:pt x="19" y="23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24" name="Freeform 57"/>
            <p:cNvSpPr>
              <a:spLocks/>
            </p:cNvSpPr>
            <p:nvPr/>
          </p:nvSpPr>
          <p:spPr bwMode="auto">
            <a:xfrm>
              <a:off x="2645" y="746"/>
              <a:ext cx="11" cy="15"/>
            </a:xfrm>
            <a:custGeom>
              <a:avLst/>
              <a:gdLst>
                <a:gd name="T0" fmla="*/ 0 w 44"/>
                <a:gd name="T1" fmla="*/ 0 h 58"/>
                <a:gd name="T2" fmla="*/ 0 w 44"/>
                <a:gd name="T3" fmla="*/ 0 h 58"/>
                <a:gd name="T4" fmla="*/ 0 w 44"/>
                <a:gd name="T5" fmla="*/ 0 h 58"/>
                <a:gd name="T6" fmla="*/ 0 w 44"/>
                <a:gd name="T7" fmla="*/ 0 h 58"/>
                <a:gd name="T8" fmla="*/ 0 w 44"/>
                <a:gd name="T9" fmla="*/ 0 h 58"/>
                <a:gd name="T10" fmla="*/ 0 w 44"/>
                <a:gd name="T11" fmla="*/ 0 h 58"/>
                <a:gd name="T12" fmla="*/ 0 w 44"/>
                <a:gd name="T13" fmla="*/ 0 h 58"/>
                <a:gd name="T14" fmla="*/ 0 w 44"/>
                <a:gd name="T15" fmla="*/ 0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58"/>
                <a:gd name="T26" fmla="*/ 44 w 44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58">
                  <a:moveTo>
                    <a:pt x="0" y="0"/>
                  </a:moveTo>
                  <a:lnTo>
                    <a:pt x="16" y="15"/>
                  </a:lnTo>
                  <a:lnTo>
                    <a:pt x="31" y="30"/>
                  </a:lnTo>
                  <a:lnTo>
                    <a:pt x="44" y="52"/>
                  </a:lnTo>
                  <a:lnTo>
                    <a:pt x="39" y="58"/>
                  </a:lnTo>
                  <a:lnTo>
                    <a:pt x="22" y="40"/>
                  </a:lnTo>
                  <a:lnTo>
                    <a:pt x="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25" name="Freeform 58"/>
            <p:cNvSpPr>
              <a:spLocks/>
            </p:cNvSpPr>
            <p:nvPr/>
          </p:nvSpPr>
          <p:spPr bwMode="auto">
            <a:xfrm>
              <a:off x="2406" y="730"/>
              <a:ext cx="35" cy="45"/>
            </a:xfrm>
            <a:custGeom>
              <a:avLst/>
              <a:gdLst>
                <a:gd name="T0" fmla="*/ 0 w 142"/>
                <a:gd name="T1" fmla="*/ 0 h 180"/>
                <a:gd name="T2" fmla="*/ 0 w 142"/>
                <a:gd name="T3" fmla="*/ 0 h 180"/>
                <a:gd name="T4" fmla="*/ 0 w 142"/>
                <a:gd name="T5" fmla="*/ 0 h 180"/>
                <a:gd name="T6" fmla="*/ 0 w 142"/>
                <a:gd name="T7" fmla="*/ 0 h 180"/>
                <a:gd name="T8" fmla="*/ 0 w 142"/>
                <a:gd name="T9" fmla="*/ 0 h 180"/>
                <a:gd name="T10" fmla="*/ 0 w 142"/>
                <a:gd name="T11" fmla="*/ 0 h 180"/>
                <a:gd name="T12" fmla="*/ 0 w 142"/>
                <a:gd name="T13" fmla="*/ 0 h 180"/>
                <a:gd name="T14" fmla="*/ 0 w 142"/>
                <a:gd name="T15" fmla="*/ 0 h 180"/>
                <a:gd name="T16" fmla="*/ 0 w 142"/>
                <a:gd name="T17" fmla="*/ 0 h 180"/>
                <a:gd name="T18" fmla="*/ 0 w 142"/>
                <a:gd name="T19" fmla="*/ 0 h 180"/>
                <a:gd name="T20" fmla="*/ 0 w 142"/>
                <a:gd name="T21" fmla="*/ 0 h 180"/>
                <a:gd name="T22" fmla="*/ 0 w 142"/>
                <a:gd name="T23" fmla="*/ 0 h 180"/>
                <a:gd name="T24" fmla="*/ 0 w 142"/>
                <a:gd name="T25" fmla="*/ 0 h 1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180"/>
                <a:gd name="T41" fmla="*/ 142 w 142"/>
                <a:gd name="T42" fmla="*/ 180 h 1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180">
                  <a:moveTo>
                    <a:pt x="119" y="0"/>
                  </a:moveTo>
                  <a:lnTo>
                    <a:pt x="131" y="25"/>
                  </a:lnTo>
                  <a:lnTo>
                    <a:pt x="142" y="40"/>
                  </a:lnTo>
                  <a:lnTo>
                    <a:pt x="134" y="65"/>
                  </a:lnTo>
                  <a:lnTo>
                    <a:pt x="108" y="89"/>
                  </a:lnTo>
                  <a:lnTo>
                    <a:pt x="80" y="111"/>
                  </a:lnTo>
                  <a:lnTo>
                    <a:pt x="42" y="153"/>
                  </a:lnTo>
                  <a:lnTo>
                    <a:pt x="23" y="180"/>
                  </a:lnTo>
                  <a:lnTo>
                    <a:pt x="0" y="169"/>
                  </a:lnTo>
                  <a:lnTo>
                    <a:pt x="45" y="107"/>
                  </a:lnTo>
                  <a:lnTo>
                    <a:pt x="71" y="61"/>
                  </a:lnTo>
                  <a:lnTo>
                    <a:pt x="91" y="2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26" name="Freeform 59"/>
            <p:cNvSpPr>
              <a:spLocks/>
            </p:cNvSpPr>
            <p:nvPr/>
          </p:nvSpPr>
          <p:spPr bwMode="auto">
            <a:xfrm>
              <a:off x="2392" y="771"/>
              <a:ext cx="27" cy="27"/>
            </a:xfrm>
            <a:custGeom>
              <a:avLst/>
              <a:gdLst>
                <a:gd name="T0" fmla="*/ 0 w 108"/>
                <a:gd name="T1" fmla="*/ 0 h 105"/>
                <a:gd name="T2" fmla="*/ 0 w 108"/>
                <a:gd name="T3" fmla="*/ 0 h 105"/>
                <a:gd name="T4" fmla="*/ 0 w 108"/>
                <a:gd name="T5" fmla="*/ 0 h 105"/>
                <a:gd name="T6" fmla="*/ 0 w 108"/>
                <a:gd name="T7" fmla="*/ 0 h 105"/>
                <a:gd name="T8" fmla="*/ 0 w 108"/>
                <a:gd name="T9" fmla="*/ 0 h 105"/>
                <a:gd name="T10" fmla="*/ 0 w 108"/>
                <a:gd name="T11" fmla="*/ 0 h 105"/>
                <a:gd name="T12" fmla="*/ 0 w 108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05"/>
                <a:gd name="T23" fmla="*/ 108 w 108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05">
                  <a:moveTo>
                    <a:pt x="52" y="0"/>
                  </a:moveTo>
                  <a:lnTo>
                    <a:pt x="96" y="22"/>
                  </a:lnTo>
                  <a:lnTo>
                    <a:pt x="108" y="51"/>
                  </a:lnTo>
                  <a:lnTo>
                    <a:pt x="48" y="105"/>
                  </a:lnTo>
                  <a:lnTo>
                    <a:pt x="28" y="83"/>
                  </a:lnTo>
                  <a:lnTo>
                    <a:pt x="0" y="5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27" name="Freeform 60"/>
            <p:cNvSpPr>
              <a:spLocks/>
            </p:cNvSpPr>
            <p:nvPr/>
          </p:nvSpPr>
          <p:spPr bwMode="auto">
            <a:xfrm>
              <a:off x="2366" y="786"/>
              <a:ext cx="31" cy="18"/>
            </a:xfrm>
            <a:custGeom>
              <a:avLst/>
              <a:gdLst>
                <a:gd name="T0" fmla="*/ 0 w 125"/>
                <a:gd name="T1" fmla="*/ 0 h 72"/>
                <a:gd name="T2" fmla="*/ 0 w 125"/>
                <a:gd name="T3" fmla="*/ 0 h 72"/>
                <a:gd name="T4" fmla="*/ 0 w 125"/>
                <a:gd name="T5" fmla="*/ 0 h 72"/>
                <a:gd name="T6" fmla="*/ 0 w 125"/>
                <a:gd name="T7" fmla="*/ 0 h 72"/>
                <a:gd name="T8" fmla="*/ 0 w 125"/>
                <a:gd name="T9" fmla="*/ 0 h 72"/>
                <a:gd name="T10" fmla="*/ 0 w 125"/>
                <a:gd name="T11" fmla="*/ 0 h 72"/>
                <a:gd name="T12" fmla="*/ 0 w 125"/>
                <a:gd name="T13" fmla="*/ 0 h 72"/>
                <a:gd name="T14" fmla="*/ 0 w 125"/>
                <a:gd name="T15" fmla="*/ 0 h 72"/>
                <a:gd name="T16" fmla="*/ 0 w 125"/>
                <a:gd name="T17" fmla="*/ 0 h 72"/>
                <a:gd name="T18" fmla="*/ 0 w 125"/>
                <a:gd name="T19" fmla="*/ 0 h 72"/>
                <a:gd name="T20" fmla="*/ 0 w 125"/>
                <a:gd name="T21" fmla="*/ 0 h 72"/>
                <a:gd name="T22" fmla="*/ 0 w 125"/>
                <a:gd name="T23" fmla="*/ 0 h 72"/>
                <a:gd name="T24" fmla="*/ 0 w 125"/>
                <a:gd name="T25" fmla="*/ 0 h 72"/>
                <a:gd name="T26" fmla="*/ 0 w 125"/>
                <a:gd name="T27" fmla="*/ 0 h 72"/>
                <a:gd name="T28" fmla="*/ 0 w 125"/>
                <a:gd name="T29" fmla="*/ 0 h 72"/>
                <a:gd name="T30" fmla="*/ 0 w 125"/>
                <a:gd name="T31" fmla="*/ 0 h 72"/>
                <a:gd name="T32" fmla="*/ 0 w 125"/>
                <a:gd name="T33" fmla="*/ 0 h 72"/>
                <a:gd name="T34" fmla="*/ 0 w 125"/>
                <a:gd name="T35" fmla="*/ 0 h 72"/>
                <a:gd name="T36" fmla="*/ 0 w 125"/>
                <a:gd name="T37" fmla="*/ 0 h 72"/>
                <a:gd name="T38" fmla="*/ 0 w 125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"/>
                <a:gd name="T61" fmla="*/ 0 h 72"/>
                <a:gd name="T62" fmla="*/ 125 w 125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" h="72">
                  <a:moveTo>
                    <a:pt x="51" y="1"/>
                  </a:moveTo>
                  <a:lnTo>
                    <a:pt x="20" y="4"/>
                  </a:lnTo>
                  <a:lnTo>
                    <a:pt x="0" y="29"/>
                  </a:lnTo>
                  <a:lnTo>
                    <a:pt x="34" y="29"/>
                  </a:lnTo>
                  <a:lnTo>
                    <a:pt x="65" y="20"/>
                  </a:lnTo>
                  <a:lnTo>
                    <a:pt x="26" y="44"/>
                  </a:lnTo>
                  <a:lnTo>
                    <a:pt x="20" y="72"/>
                  </a:lnTo>
                  <a:lnTo>
                    <a:pt x="43" y="55"/>
                  </a:lnTo>
                  <a:lnTo>
                    <a:pt x="71" y="41"/>
                  </a:lnTo>
                  <a:lnTo>
                    <a:pt x="108" y="41"/>
                  </a:lnTo>
                  <a:lnTo>
                    <a:pt x="125" y="20"/>
                  </a:lnTo>
                  <a:lnTo>
                    <a:pt x="99" y="1"/>
                  </a:lnTo>
                  <a:lnTo>
                    <a:pt x="97" y="1"/>
                  </a:lnTo>
                  <a:lnTo>
                    <a:pt x="92" y="1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28" name="Freeform 61"/>
            <p:cNvSpPr>
              <a:spLocks/>
            </p:cNvSpPr>
            <p:nvPr/>
          </p:nvSpPr>
          <p:spPr bwMode="auto">
            <a:xfrm>
              <a:off x="2382" y="799"/>
              <a:ext cx="30" cy="12"/>
            </a:xfrm>
            <a:custGeom>
              <a:avLst/>
              <a:gdLst>
                <a:gd name="T0" fmla="*/ 0 w 119"/>
                <a:gd name="T1" fmla="*/ 0 h 48"/>
                <a:gd name="T2" fmla="*/ 0 w 119"/>
                <a:gd name="T3" fmla="*/ 0 h 48"/>
                <a:gd name="T4" fmla="*/ 0 w 119"/>
                <a:gd name="T5" fmla="*/ 0 h 48"/>
                <a:gd name="T6" fmla="*/ 0 w 119"/>
                <a:gd name="T7" fmla="*/ 0 h 48"/>
                <a:gd name="T8" fmla="*/ 0 w 119"/>
                <a:gd name="T9" fmla="*/ 0 h 48"/>
                <a:gd name="T10" fmla="*/ 0 w 119"/>
                <a:gd name="T11" fmla="*/ 0 h 48"/>
                <a:gd name="T12" fmla="*/ 0 w 119"/>
                <a:gd name="T13" fmla="*/ 0 h 48"/>
                <a:gd name="T14" fmla="*/ 0 w 119"/>
                <a:gd name="T15" fmla="*/ 0 h 48"/>
                <a:gd name="T16" fmla="*/ 0 w 119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48"/>
                <a:gd name="T29" fmla="*/ 119 w 119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48">
                  <a:moveTo>
                    <a:pt x="56" y="0"/>
                  </a:moveTo>
                  <a:lnTo>
                    <a:pt x="119" y="8"/>
                  </a:lnTo>
                  <a:lnTo>
                    <a:pt x="119" y="48"/>
                  </a:lnTo>
                  <a:lnTo>
                    <a:pt x="45" y="37"/>
                  </a:lnTo>
                  <a:lnTo>
                    <a:pt x="42" y="22"/>
                  </a:lnTo>
                  <a:lnTo>
                    <a:pt x="19" y="22"/>
                  </a:lnTo>
                  <a:lnTo>
                    <a:pt x="0" y="8"/>
                  </a:lnTo>
                  <a:lnTo>
                    <a:pt x="31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29" name="Freeform 62"/>
            <p:cNvSpPr>
              <a:spLocks/>
            </p:cNvSpPr>
            <p:nvPr/>
          </p:nvSpPr>
          <p:spPr bwMode="auto">
            <a:xfrm>
              <a:off x="2362" y="793"/>
              <a:ext cx="15" cy="9"/>
            </a:xfrm>
            <a:custGeom>
              <a:avLst/>
              <a:gdLst>
                <a:gd name="T0" fmla="*/ 0 w 60"/>
                <a:gd name="T1" fmla="*/ 0 h 35"/>
                <a:gd name="T2" fmla="*/ 0 w 60"/>
                <a:gd name="T3" fmla="*/ 0 h 35"/>
                <a:gd name="T4" fmla="*/ 0 w 60"/>
                <a:gd name="T5" fmla="*/ 0 h 35"/>
                <a:gd name="T6" fmla="*/ 0 w 60"/>
                <a:gd name="T7" fmla="*/ 0 h 35"/>
                <a:gd name="T8" fmla="*/ 0 w 60"/>
                <a:gd name="T9" fmla="*/ 0 h 35"/>
                <a:gd name="T10" fmla="*/ 0 w 60"/>
                <a:gd name="T11" fmla="*/ 0 h 35"/>
                <a:gd name="T12" fmla="*/ 0 w 6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35"/>
                <a:gd name="T23" fmla="*/ 60 w 6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35">
                  <a:moveTo>
                    <a:pt x="60" y="3"/>
                  </a:moveTo>
                  <a:lnTo>
                    <a:pt x="20" y="0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26" y="35"/>
                  </a:lnTo>
                  <a:lnTo>
                    <a:pt x="39" y="18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30" name="Freeform 63"/>
            <p:cNvSpPr>
              <a:spLocks/>
            </p:cNvSpPr>
            <p:nvPr/>
          </p:nvSpPr>
          <p:spPr bwMode="auto">
            <a:xfrm>
              <a:off x="2498" y="781"/>
              <a:ext cx="58" cy="65"/>
            </a:xfrm>
            <a:custGeom>
              <a:avLst/>
              <a:gdLst>
                <a:gd name="T0" fmla="*/ 0 w 233"/>
                <a:gd name="T1" fmla="*/ 0 h 260"/>
                <a:gd name="T2" fmla="*/ 0 w 233"/>
                <a:gd name="T3" fmla="*/ 0 h 260"/>
                <a:gd name="T4" fmla="*/ 0 w 233"/>
                <a:gd name="T5" fmla="*/ 0 h 260"/>
                <a:gd name="T6" fmla="*/ 0 w 233"/>
                <a:gd name="T7" fmla="*/ 0 h 260"/>
                <a:gd name="T8" fmla="*/ 0 w 233"/>
                <a:gd name="T9" fmla="*/ 0 h 260"/>
                <a:gd name="T10" fmla="*/ 0 w 233"/>
                <a:gd name="T11" fmla="*/ 0 h 260"/>
                <a:gd name="T12" fmla="*/ 0 w 233"/>
                <a:gd name="T13" fmla="*/ 0 h 260"/>
                <a:gd name="T14" fmla="*/ 0 w 233"/>
                <a:gd name="T15" fmla="*/ 0 h 260"/>
                <a:gd name="T16" fmla="*/ 0 w 233"/>
                <a:gd name="T17" fmla="*/ 0 h 260"/>
                <a:gd name="T18" fmla="*/ 0 w 233"/>
                <a:gd name="T19" fmla="*/ 0 h 260"/>
                <a:gd name="T20" fmla="*/ 0 w 233"/>
                <a:gd name="T21" fmla="*/ 0 h 260"/>
                <a:gd name="T22" fmla="*/ 0 w 233"/>
                <a:gd name="T23" fmla="*/ 0 h 260"/>
                <a:gd name="T24" fmla="*/ 0 w 233"/>
                <a:gd name="T25" fmla="*/ 0 h 260"/>
                <a:gd name="T26" fmla="*/ 0 w 233"/>
                <a:gd name="T27" fmla="*/ 0 h 260"/>
                <a:gd name="T28" fmla="*/ 0 w 233"/>
                <a:gd name="T29" fmla="*/ 0 h 260"/>
                <a:gd name="T30" fmla="*/ 0 w 233"/>
                <a:gd name="T31" fmla="*/ 0 h 260"/>
                <a:gd name="T32" fmla="*/ 0 w 233"/>
                <a:gd name="T33" fmla="*/ 0 h 260"/>
                <a:gd name="T34" fmla="*/ 0 w 233"/>
                <a:gd name="T35" fmla="*/ 0 h 260"/>
                <a:gd name="T36" fmla="*/ 0 w 233"/>
                <a:gd name="T37" fmla="*/ 0 h 260"/>
                <a:gd name="T38" fmla="*/ 0 w 233"/>
                <a:gd name="T39" fmla="*/ 0 h 260"/>
                <a:gd name="T40" fmla="*/ 0 w 233"/>
                <a:gd name="T41" fmla="*/ 0 h 260"/>
                <a:gd name="T42" fmla="*/ 0 w 233"/>
                <a:gd name="T43" fmla="*/ 0 h 260"/>
                <a:gd name="T44" fmla="*/ 0 w 233"/>
                <a:gd name="T45" fmla="*/ 0 h 260"/>
                <a:gd name="T46" fmla="*/ 0 w 233"/>
                <a:gd name="T47" fmla="*/ 0 h 260"/>
                <a:gd name="T48" fmla="*/ 0 w 233"/>
                <a:gd name="T49" fmla="*/ 0 h 2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3"/>
                <a:gd name="T76" fmla="*/ 0 h 260"/>
                <a:gd name="T77" fmla="*/ 233 w 233"/>
                <a:gd name="T78" fmla="*/ 260 h 2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3" h="260">
                  <a:moveTo>
                    <a:pt x="151" y="0"/>
                  </a:moveTo>
                  <a:lnTo>
                    <a:pt x="119" y="10"/>
                  </a:lnTo>
                  <a:lnTo>
                    <a:pt x="97" y="38"/>
                  </a:lnTo>
                  <a:lnTo>
                    <a:pt x="88" y="67"/>
                  </a:lnTo>
                  <a:lnTo>
                    <a:pt x="113" y="55"/>
                  </a:lnTo>
                  <a:lnTo>
                    <a:pt x="72" y="86"/>
                  </a:lnTo>
                  <a:lnTo>
                    <a:pt x="25" y="134"/>
                  </a:lnTo>
                  <a:lnTo>
                    <a:pt x="6" y="168"/>
                  </a:lnTo>
                  <a:lnTo>
                    <a:pt x="6" y="197"/>
                  </a:lnTo>
                  <a:lnTo>
                    <a:pt x="28" y="188"/>
                  </a:lnTo>
                  <a:lnTo>
                    <a:pt x="21" y="206"/>
                  </a:lnTo>
                  <a:lnTo>
                    <a:pt x="3" y="222"/>
                  </a:lnTo>
                  <a:lnTo>
                    <a:pt x="0" y="254"/>
                  </a:lnTo>
                  <a:lnTo>
                    <a:pt x="21" y="241"/>
                  </a:lnTo>
                  <a:lnTo>
                    <a:pt x="53" y="260"/>
                  </a:lnTo>
                  <a:lnTo>
                    <a:pt x="86" y="235"/>
                  </a:lnTo>
                  <a:lnTo>
                    <a:pt x="110" y="191"/>
                  </a:lnTo>
                  <a:lnTo>
                    <a:pt x="116" y="212"/>
                  </a:lnTo>
                  <a:lnTo>
                    <a:pt x="148" y="191"/>
                  </a:lnTo>
                  <a:lnTo>
                    <a:pt x="192" y="146"/>
                  </a:lnTo>
                  <a:lnTo>
                    <a:pt x="224" y="105"/>
                  </a:lnTo>
                  <a:lnTo>
                    <a:pt x="233" y="67"/>
                  </a:lnTo>
                  <a:lnTo>
                    <a:pt x="224" y="41"/>
                  </a:lnTo>
                  <a:lnTo>
                    <a:pt x="189" y="1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31" name="Freeform 64"/>
            <p:cNvSpPr>
              <a:spLocks/>
            </p:cNvSpPr>
            <p:nvPr/>
          </p:nvSpPr>
          <p:spPr bwMode="auto">
            <a:xfrm>
              <a:off x="2503" y="783"/>
              <a:ext cx="49" cy="58"/>
            </a:xfrm>
            <a:custGeom>
              <a:avLst/>
              <a:gdLst>
                <a:gd name="T0" fmla="*/ 0 w 198"/>
                <a:gd name="T1" fmla="*/ 0 h 234"/>
                <a:gd name="T2" fmla="*/ 0 w 198"/>
                <a:gd name="T3" fmla="*/ 0 h 234"/>
                <a:gd name="T4" fmla="*/ 0 w 198"/>
                <a:gd name="T5" fmla="*/ 0 h 234"/>
                <a:gd name="T6" fmla="*/ 0 w 198"/>
                <a:gd name="T7" fmla="*/ 0 h 234"/>
                <a:gd name="T8" fmla="*/ 0 w 198"/>
                <a:gd name="T9" fmla="*/ 0 h 234"/>
                <a:gd name="T10" fmla="*/ 0 w 198"/>
                <a:gd name="T11" fmla="*/ 0 h 234"/>
                <a:gd name="T12" fmla="*/ 0 w 198"/>
                <a:gd name="T13" fmla="*/ 0 h 234"/>
                <a:gd name="T14" fmla="*/ 0 w 198"/>
                <a:gd name="T15" fmla="*/ 0 h 234"/>
                <a:gd name="T16" fmla="*/ 0 w 198"/>
                <a:gd name="T17" fmla="*/ 0 h 234"/>
                <a:gd name="T18" fmla="*/ 0 w 198"/>
                <a:gd name="T19" fmla="*/ 0 h 234"/>
                <a:gd name="T20" fmla="*/ 0 w 198"/>
                <a:gd name="T21" fmla="*/ 0 h 234"/>
                <a:gd name="T22" fmla="*/ 0 w 198"/>
                <a:gd name="T23" fmla="*/ 0 h 234"/>
                <a:gd name="T24" fmla="*/ 0 w 198"/>
                <a:gd name="T25" fmla="*/ 0 h 234"/>
                <a:gd name="T26" fmla="*/ 0 w 198"/>
                <a:gd name="T27" fmla="*/ 0 h 234"/>
                <a:gd name="T28" fmla="*/ 0 w 198"/>
                <a:gd name="T29" fmla="*/ 0 h 234"/>
                <a:gd name="T30" fmla="*/ 0 w 198"/>
                <a:gd name="T31" fmla="*/ 0 h 234"/>
                <a:gd name="T32" fmla="*/ 0 w 198"/>
                <a:gd name="T33" fmla="*/ 0 h 234"/>
                <a:gd name="T34" fmla="*/ 0 w 198"/>
                <a:gd name="T35" fmla="*/ 0 h 234"/>
                <a:gd name="T36" fmla="*/ 0 w 198"/>
                <a:gd name="T37" fmla="*/ 0 h 234"/>
                <a:gd name="T38" fmla="*/ 0 w 198"/>
                <a:gd name="T39" fmla="*/ 0 h 234"/>
                <a:gd name="T40" fmla="*/ 0 w 198"/>
                <a:gd name="T41" fmla="*/ 0 h 234"/>
                <a:gd name="T42" fmla="*/ 0 w 198"/>
                <a:gd name="T43" fmla="*/ 0 h 234"/>
                <a:gd name="T44" fmla="*/ 0 w 198"/>
                <a:gd name="T45" fmla="*/ 0 h 234"/>
                <a:gd name="T46" fmla="*/ 0 w 198"/>
                <a:gd name="T47" fmla="*/ 0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8"/>
                <a:gd name="T73" fmla="*/ 0 h 234"/>
                <a:gd name="T74" fmla="*/ 198 w 198"/>
                <a:gd name="T75" fmla="*/ 234 h 2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8" h="234">
                  <a:moveTo>
                    <a:pt x="139" y="0"/>
                  </a:moveTo>
                  <a:lnTo>
                    <a:pt x="116" y="16"/>
                  </a:lnTo>
                  <a:lnTo>
                    <a:pt x="100" y="44"/>
                  </a:lnTo>
                  <a:lnTo>
                    <a:pt x="63" y="95"/>
                  </a:lnTo>
                  <a:lnTo>
                    <a:pt x="12" y="143"/>
                  </a:lnTo>
                  <a:lnTo>
                    <a:pt x="0" y="164"/>
                  </a:lnTo>
                  <a:lnTo>
                    <a:pt x="22" y="181"/>
                  </a:lnTo>
                  <a:lnTo>
                    <a:pt x="0" y="218"/>
                  </a:lnTo>
                  <a:lnTo>
                    <a:pt x="28" y="234"/>
                  </a:lnTo>
                  <a:lnTo>
                    <a:pt x="53" y="218"/>
                  </a:lnTo>
                  <a:lnTo>
                    <a:pt x="57" y="187"/>
                  </a:lnTo>
                  <a:lnTo>
                    <a:pt x="67" y="149"/>
                  </a:lnTo>
                  <a:lnTo>
                    <a:pt x="107" y="101"/>
                  </a:lnTo>
                  <a:lnTo>
                    <a:pt x="155" y="60"/>
                  </a:lnTo>
                  <a:lnTo>
                    <a:pt x="123" y="114"/>
                  </a:lnTo>
                  <a:lnTo>
                    <a:pt x="89" y="152"/>
                  </a:lnTo>
                  <a:lnTo>
                    <a:pt x="84" y="178"/>
                  </a:lnTo>
                  <a:lnTo>
                    <a:pt x="120" y="178"/>
                  </a:lnTo>
                  <a:lnTo>
                    <a:pt x="166" y="117"/>
                  </a:lnTo>
                  <a:lnTo>
                    <a:pt x="189" y="66"/>
                  </a:lnTo>
                  <a:lnTo>
                    <a:pt x="198" y="44"/>
                  </a:lnTo>
                  <a:lnTo>
                    <a:pt x="189" y="19"/>
                  </a:lnTo>
                  <a:lnTo>
                    <a:pt x="173" y="1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32" name="Freeform 65"/>
            <p:cNvSpPr>
              <a:spLocks/>
            </p:cNvSpPr>
            <p:nvPr/>
          </p:nvSpPr>
          <p:spPr bwMode="auto">
            <a:xfrm>
              <a:off x="2469" y="797"/>
              <a:ext cx="42" cy="77"/>
            </a:xfrm>
            <a:custGeom>
              <a:avLst/>
              <a:gdLst>
                <a:gd name="T0" fmla="*/ 0 w 167"/>
                <a:gd name="T1" fmla="*/ 0 h 307"/>
                <a:gd name="T2" fmla="*/ 0 w 167"/>
                <a:gd name="T3" fmla="*/ 0 h 307"/>
                <a:gd name="T4" fmla="*/ 0 w 167"/>
                <a:gd name="T5" fmla="*/ 0 h 307"/>
                <a:gd name="T6" fmla="*/ 0 w 167"/>
                <a:gd name="T7" fmla="*/ 0 h 307"/>
                <a:gd name="T8" fmla="*/ 0 w 167"/>
                <a:gd name="T9" fmla="*/ 0 h 307"/>
                <a:gd name="T10" fmla="*/ 0 w 167"/>
                <a:gd name="T11" fmla="*/ 0 h 307"/>
                <a:gd name="T12" fmla="*/ 0 w 167"/>
                <a:gd name="T13" fmla="*/ 0 h 307"/>
                <a:gd name="T14" fmla="*/ 0 w 167"/>
                <a:gd name="T15" fmla="*/ 0 h 307"/>
                <a:gd name="T16" fmla="*/ 0 w 167"/>
                <a:gd name="T17" fmla="*/ 0 h 307"/>
                <a:gd name="T18" fmla="*/ 0 w 167"/>
                <a:gd name="T19" fmla="*/ 0 h 307"/>
                <a:gd name="T20" fmla="*/ 0 w 167"/>
                <a:gd name="T21" fmla="*/ 0 h 307"/>
                <a:gd name="T22" fmla="*/ 0 w 167"/>
                <a:gd name="T23" fmla="*/ 0 h 307"/>
                <a:gd name="T24" fmla="*/ 0 w 167"/>
                <a:gd name="T25" fmla="*/ 0 h 307"/>
                <a:gd name="T26" fmla="*/ 0 w 167"/>
                <a:gd name="T27" fmla="*/ 0 h 307"/>
                <a:gd name="T28" fmla="*/ 0 w 167"/>
                <a:gd name="T29" fmla="*/ 0 h 307"/>
                <a:gd name="T30" fmla="*/ 0 w 167"/>
                <a:gd name="T31" fmla="*/ 0 h 307"/>
                <a:gd name="T32" fmla="*/ 0 w 167"/>
                <a:gd name="T33" fmla="*/ 0 h 307"/>
                <a:gd name="T34" fmla="*/ 0 w 167"/>
                <a:gd name="T35" fmla="*/ 0 h 307"/>
                <a:gd name="T36" fmla="*/ 0 w 167"/>
                <a:gd name="T37" fmla="*/ 0 h 307"/>
                <a:gd name="T38" fmla="*/ 0 w 167"/>
                <a:gd name="T39" fmla="*/ 0 h 307"/>
                <a:gd name="T40" fmla="*/ 0 w 167"/>
                <a:gd name="T41" fmla="*/ 0 h 307"/>
                <a:gd name="T42" fmla="*/ 0 w 167"/>
                <a:gd name="T43" fmla="*/ 0 h 307"/>
                <a:gd name="T44" fmla="*/ 0 w 167"/>
                <a:gd name="T45" fmla="*/ 0 h 307"/>
                <a:gd name="T46" fmla="*/ 0 w 167"/>
                <a:gd name="T47" fmla="*/ 0 h 307"/>
                <a:gd name="T48" fmla="*/ 0 w 167"/>
                <a:gd name="T49" fmla="*/ 0 h 307"/>
                <a:gd name="T50" fmla="*/ 0 w 167"/>
                <a:gd name="T51" fmla="*/ 0 h 307"/>
                <a:gd name="T52" fmla="*/ 0 w 167"/>
                <a:gd name="T53" fmla="*/ 0 h 307"/>
                <a:gd name="T54" fmla="*/ 0 w 167"/>
                <a:gd name="T55" fmla="*/ 0 h 3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307"/>
                <a:gd name="T86" fmla="*/ 167 w 167"/>
                <a:gd name="T87" fmla="*/ 307 h 3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7" h="307">
                  <a:moveTo>
                    <a:pt x="92" y="0"/>
                  </a:moveTo>
                  <a:lnTo>
                    <a:pt x="133" y="0"/>
                  </a:lnTo>
                  <a:lnTo>
                    <a:pt x="167" y="9"/>
                  </a:lnTo>
                  <a:lnTo>
                    <a:pt x="142" y="41"/>
                  </a:lnTo>
                  <a:lnTo>
                    <a:pt x="111" y="95"/>
                  </a:lnTo>
                  <a:lnTo>
                    <a:pt x="92" y="158"/>
                  </a:lnTo>
                  <a:lnTo>
                    <a:pt x="73" y="187"/>
                  </a:lnTo>
                  <a:lnTo>
                    <a:pt x="54" y="203"/>
                  </a:lnTo>
                  <a:lnTo>
                    <a:pt x="48" y="235"/>
                  </a:lnTo>
                  <a:lnTo>
                    <a:pt x="48" y="267"/>
                  </a:lnTo>
                  <a:lnTo>
                    <a:pt x="57" y="285"/>
                  </a:lnTo>
                  <a:lnTo>
                    <a:pt x="51" y="307"/>
                  </a:lnTo>
                  <a:lnTo>
                    <a:pt x="29" y="276"/>
                  </a:lnTo>
                  <a:lnTo>
                    <a:pt x="0" y="276"/>
                  </a:lnTo>
                  <a:lnTo>
                    <a:pt x="0" y="243"/>
                  </a:lnTo>
                  <a:lnTo>
                    <a:pt x="13" y="206"/>
                  </a:lnTo>
                  <a:lnTo>
                    <a:pt x="42" y="174"/>
                  </a:lnTo>
                  <a:lnTo>
                    <a:pt x="57" y="117"/>
                  </a:lnTo>
                  <a:lnTo>
                    <a:pt x="29" y="130"/>
                  </a:lnTo>
                  <a:lnTo>
                    <a:pt x="32" y="125"/>
                  </a:lnTo>
                  <a:lnTo>
                    <a:pt x="38" y="111"/>
                  </a:lnTo>
                  <a:lnTo>
                    <a:pt x="47" y="94"/>
                  </a:lnTo>
                  <a:lnTo>
                    <a:pt x="54" y="79"/>
                  </a:lnTo>
                  <a:lnTo>
                    <a:pt x="61" y="61"/>
                  </a:lnTo>
                  <a:lnTo>
                    <a:pt x="65" y="35"/>
                  </a:lnTo>
                  <a:lnTo>
                    <a:pt x="68" y="13"/>
                  </a:lnTo>
                  <a:lnTo>
                    <a:pt x="69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4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33" name="Freeform 66"/>
            <p:cNvSpPr>
              <a:spLocks/>
            </p:cNvSpPr>
            <p:nvPr/>
          </p:nvSpPr>
          <p:spPr bwMode="auto">
            <a:xfrm>
              <a:off x="2472" y="857"/>
              <a:ext cx="21" cy="58"/>
            </a:xfrm>
            <a:custGeom>
              <a:avLst/>
              <a:gdLst>
                <a:gd name="T0" fmla="*/ 0 w 82"/>
                <a:gd name="T1" fmla="*/ 0 h 232"/>
                <a:gd name="T2" fmla="*/ 0 w 82"/>
                <a:gd name="T3" fmla="*/ 0 h 232"/>
                <a:gd name="T4" fmla="*/ 0 w 82"/>
                <a:gd name="T5" fmla="*/ 0 h 232"/>
                <a:gd name="T6" fmla="*/ 0 w 82"/>
                <a:gd name="T7" fmla="*/ 0 h 232"/>
                <a:gd name="T8" fmla="*/ 0 w 82"/>
                <a:gd name="T9" fmla="*/ 0 h 232"/>
                <a:gd name="T10" fmla="*/ 0 w 82"/>
                <a:gd name="T11" fmla="*/ 0 h 232"/>
                <a:gd name="T12" fmla="*/ 0 w 82"/>
                <a:gd name="T13" fmla="*/ 0 h 232"/>
                <a:gd name="T14" fmla="*/ 0 w 82"/>
                <a:gd name="T15" fmla="*/ 0 h 232"/>
                <a:gd name="T16" fmla="*/ 0 w 82"/>
                <a:gd name="T17" fmla="*/ 0 h 232"/>
                <a:gd name="T18" fmla="*/ 0 w 82"/>
                <a:gd name="T19" fmla="*/ 0 h 232"/>
                <a:gd name="T20" fmla="*/ 0 w 82"/>
                <a:gd name="T21" fmla="*/ 0 h 232"/>
                <a:gd name="T22" fmla="*/ 0 w 82"/>
                <a:gd name="T23" fmla="*/ 0 h 232"/>
                <a:gd name="T24" fmla="*/ 0 w 82"/>
                <a:gd name="T25" fmla="*/ 0 h 232"/>
                <a:gd name="T26" fmla="*/ 0 w 82"/>
                <a:gd name="T27" fmla="*/ 0 h 232"/>
                <a:gd name="T28" fmla="*/ 0 w 82"/>
                <a:gd name="T29" fmla="*/ 0 h 232"/>
                <a:gd name="T30" fmla="*/ 0 w 82"/>
                <a:gd name="T31" fmla="*/ 0 h 232"/>
                <a:gd name="T32" fmla="*/ 0 w 82"/>
                <a:gd name="T33" fmla="*/ 0 h 232"/>
                <a:gd name="T34" fmla="*/ 0 w 82"/>
                <a:gd name="T35" fmla="*/ 0 h 232"/>
                <a:gd name="T36" fmla="*/ 0 w 82"/>
                <a:gd name="T37" fmla="*/ 0 h 232"/>
                <a:gd name="T38" fmla="*/ 0 w 82"/>
                <a:gd name="T39" fmla="*/ 0 h 232"/>
                <a:gd name="T40" fmla="*/ 0 w 82"/>
                <a:gd name="T41" fmla="*/ 0 h 232"/>
                <a:gd name="T42" fmla="*/ 0 w 82"/>
                <a:gd name="T43" fmla="*/ 0 h 232"/>
                <a:gd name="T44" fmla="*/ 0 w 82"/>
                <a:gd name="T45" fmla="*/ 0 h 232"/>
                <a:gd name="T46" fmla="*/ 0 w 82"/>
                <a:gd name="T47" fmla="*/ 0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"/>
                <a:gd name="T73" fmla="*/ 0 h 232"/>
                <a:gd name="T74" fmla="*/ 82 w 82"/>
                <a:gd name="T75" fmla="*/ 232 h 2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" h="232">
                  <a:moveTo>
                    <a:pt x="82" y="67"/>
                  </a:moveTo>
                  <a:lnTo>
                    <a:pt x="82" y="115"/>
                  </a:lnTo>
                  <a:lnTo>
                    <a:pt x="81" y="123"/>
                  </a:lnTo>
                  <a:lnTo>
                    <a:pt x="80" y="141"/>
                  </a:lnTo>
                  <a:lnTo>
                    <a:pt x="78" y="162"/>
                  </a:lnTo>
                  <a:lnTo>
                    <a:pt x="77" y="178"/>
                  </a:lnTo>
                  <a:lnTo>
                    <a:pt x="76" y="193"/>
                  </a:lnTo>
                  <a:lnTo>
                    <a:pt x="74" y="211"/>
                  </a:lnTo>
                  <a:lnTo>
                    <a:pt x="73" y="226"/>
                  </a:lnTo>
                  <a:lnTo>
                    <a:pt x="72" y="232"/>
                  </a:lnTo>
                  <a:lnTo>
                    <a:pt x="54" y="232"/>
                  </a:lnTo>
                  <a:lnTo>
                    <a:pt x="38" y="194"/>
                  </a:lnTo>
                  <a:lnTo>
                    <a:pt x="13" y="136"/>
                  </a:lnTo>
                  <a:lnTo>
                    <a:pt x="6" y="93"/>
                  </a:lnTo>
                  <a:lnTo>
                    <a:pt x="25" y="105"/>
                  </a:lnTo>
                  <a:lnTo>
                    <a:pt x="44" y="96"/>
                  </a:lnTo>
                  <a:lnTo>
                    <a:pt x="22" y="83"/>
                  </a:lnTo>
                  <a:lnTo>
                    <a:pt x="3" y="74"/>
                  </a:lnTo>
                  <a:lnTo>
                    <a:pt x="0" y="54"/>
                  </a:lnTo>
                  <a:lnTo>
                    <a:pt x="29" y="64"/>
                  </a:lnTo>
                  <a:lnTo>
                    <a:pt x="50" y="64"/>
                  </a:lnTo>
                  <a:lnTo>
                    <a:pt x="54" y="23"/>
                  </a:lnTo>
                  <a:lnTo>
                    <a:pt x="72" y="0"/>
                  </a:lnTo>
                  <a:lnTo>
                    <a:pt x="82" y="67"/>
                  </a:lnTo>
                  <a:close/>
                </a:path>
              </a:pathLst>
            </a:custGeom>
            <a:solidFill>
              <a:srgbClr val="44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34" name="Freeform 67"/>
            <p:cNvSpPr>
              <a:spLocks/>
            </p:cNvSpPr>
            <p:nvPr/>
          </p:nvSpPr>
          <p:spPr bwMode="auto">
            <a:xfrm>
              <a:off x="2442" y="632"/>
              <a:ext cx="30" cy="17"/>
            </a:xfrm>
            <a:custGeom>
              <a:avLst/>
              <a:gdLst>
                <a:gd name="T0" fmla="*/ 0 w 123"/>
                <a:gd name="T1" fmla="*/ 0 h 68"/>
                <a:gd name="T2" fmla="*/ 0 w 123"/>
                <a:gd name="T3" fmla="*/ 0 h 68"/>
                <a:gd name="T4" fmla="*/ 0 w 123"/>
                <a:gd name="T5" fmla="*/ 0 h 68"/>
                <a:gd name="T6" fmla="*/ 0 w 123"/>
                <a:gd name="T7" fmla="*/ 0 h 68"/>
                <a:gd name="T8" fmla="*/ 0 w 123"/>
                <a:gd name="T9" fmla="*/ 0 h 68"/>
                <a:gd name="T10" fmla="*/ 0 w 123"/>
                <a:gd name="T11" fmla="*/ 0 h 68"/>
                <a:gd name="T12" fmla="*/ 0 w 123"/>
                <a:gd name="T13" fmla="*/ 0 h 68"/>
                <a:gd name="T14" fmla="*/ 0 w 123"/>
                <a:gd name="T15" fmla="*/ 0 h 68"/>
                <a:gd name="T16" fmla="*/ 0 w 123"/>
                <a:gd name="T17" fmla="*/ 0 h 68"/>
                <a:gd name="T18" fmla="*/ 0 w 123"/>
                <a:gd name="T19" fmla="*/ 0 h 68"/>
                <a:gd name="T20" fmla="*/ 0 w 123"/>
                <a:gd name="T21" fmla="*/ 0 h 68"/>
                <a:gd name="T22" fmla="*/ 0 w 123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68"/>
                <a:gd name="T38" fmla="*/ 123 w 123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68">
                  <a:moveTo>
                    <a:pt x="22" y="38"/>
                  </a:moveTo>
                  <a:lnTo>
                    <a:pt x="37" y="49"/>
                  </a:lnTo>
                  <a:lnTo>
                    <a:pt x="67" y="43"/>
                  </a:lnTo>
                  <a:lnTo>
                    <a:pt x="86" y="36"/>
                  </a:lnTo>
                  <a:lnTo>
                    <a:pt x="123" y="0"/>
                  </a:lnTo>
                  <a:lnTo>
                    <a:pt x="109" y="31"/>
                  </a:lnTo>
                  <a:lnTo>
                    <a:pt x="89" y="53"/>
                  </a:lnTo>
                  <a:lnTo>
                    <a:pt x="81" y="59"/>
                  </a:lnTo>
                  <a:lnTo>
                    <a:pt x="54" y="68"/>
                  </a:lnTo>
                  <a:lnTo>
                    <a:pt x="28" y="56"/>
                  </a:lnTo>
                  <a:lnTo>
                    <a:pt x="0" y="25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35" name="Freeform 68"/>
            <p:cNvSpPr>
              <a:spLocks/>
            </p:cNvSpPr>
            <p:nvPr/>
          </p:nvSpPr>
          <p:spPr bwMode="auto">
            <a:xfrm>
              <a:off x="2451" y="652"/>
              <a:ext cx="10" cy="21"/>
            </a:xfrm>
            <a:custGeom>
              <a:avLst/>
              <a:gdLst>
                <a:gd name="T0" fmla="*/ 0 w 40"/>
                <a:gd name="T1" fmla="*/ 0 h 84"/>
                <a:gd name="T2" fmla="*/ 0 w 40"/>
                <a:gd name="T3" fmla="*/ 0 h 84"/>
                <a:gd name="T4" fmla="*/ 0 w 40"/>
                <a:gd name="T5" fmla="*/ 0 h 84"/>
                <a:gd name="T6" fmla="*/ 0 w 40"/>
                <a:gd name="T7" fmla="*/ 0 h 84"/>
                <a:gd name="T8" fmla="*/ 0 w 40"/>
                <a:gd name="T9" fmla="*/ 0 h 84"/>
                <a:gd name="T10" fmla="*/ 0 w 40"/>
                <a:gd name="T11" fmla="*/ 0 h 84"/>
                <a:gd name="T12" fmla="*/ 0 w 40"/>
                <a:gd name="T13" fmla="*/ 0 h 84"/>
                <a:gd name="T14" fmla="*/ 0 w 40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84"/>
                <a:gd name="T26" fmla="*/ 40 w 40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84">
                  <a:moveTo>
                    <a:pt x="0" y="0"/>
                  </a:moveTo>
                  <a:lnTo>
                    <a:pt x="21" y="27"/>
                  </a:lnTo>
                  <a:lnTo>
                    <a:pt x="25" y="46"/>
                  </a:lnTo>
                  <a:lnTo>
                    <a:pt x="34" y="69"/>
                  </a:lnTo>
                  <a:lnTo>
                    <a:pt x="40" y="84"/>
                  </a:lnTo>
                  <a:lnTo>
                    <a:pt x="12" y="71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36" name="Freeform 69"/>
            <p:cNvSpPr>
              <a:spLocks/>
            </p:cNvSpPr>
            <p:nvPr/>
          </p:nvSpPr>
          <p:spPr bwMode="auto">
            <a:xfrm>
              <a:off x="2440" y="627"/>
              <a:ext cx="19" cy="11"/>
            </a:xfrm>
            <a:custGeom>
              <a:avLst/>
              <a:gdLst>
                <a:gd name="T0" fmla="*/ 0 w 75"/>
                <a:gd name="T1" fmla="*/ 0 h 43"/>
                <a:gd name="T2" fmla="*/ 0 w 75"/>
                <a:gd name="T3" fmla="*/ 0 h 43"/>
                <a:gd name="T4" fmla="*/ 0 w 75"/>
                <a:gd name="T5" fmla="*/ 0 h 43"/>
                <a:gd name="T6" fmla="*/ 0 w 75"/>
                <a:gd name="T7" fmla="*/ 0 h 43"/>
                <a:gd name="T8" fmla="*/ 0 w 75"/>
                <a:gd name="T9" fmla="*/ 0 h 43"/>
                <a:gd name="T10" fmla="*/ 0 w 75"/>
                <a:gd name="T11" fmla="*/ 0 h 43"/>
                <a:gd name="T12" fmla="*/ 0 w 75"/>
                <a:gd name="T13" fmla="*/ 0 h 43"/>
                <a:gd name="T14" fmla="*/ 0 w 75"/>
                <a:gd name="T15" fmla="*/ 0 h 43"/>
                <a:gd name="T16" fmla="*/ 0 w 75"/>
                <a:gd name="T17" fmla="*/ 0 h 43"/>
                <a:gd name="T18" fmla="*/ 0 w 75"/>
                <a:gd name="T19" fmla="*/ 0 h 43"/>
                <a:gd name="T20" fmla="*/ 0 w 75"/>
                <a:gd name="T21" fmla="*/ 0 h 43"/>
                <a:gd name="T22" fmla="*/ 0 w 75"/>
                <a:gd name="T23" fmla="*/ 0 h 43"/>
                <a:gd name="T24" fmla="*/ 0 w 75"/>
                <a:gd name="T25" fmla="*/ 0 h 43"/>
                <a:gd name="T26" fmla="*/ 0 w 75"/>
                <a:gd name="T27" fmla="*/ 0 h 43"/>
                <a:gd name="T28" fmla="*/ 0 w 75"/>
                <a:gd name="T29" fmla="*/ 0 h 43"/>
                <a:gd name="T30" fmla="*/ 0 w 75"/>
                <a:gd name="T31" fmla="*/ 0 h 43"/>
                <a:gd name="T32" fmla="*/ 0 w 75"/>
                <a:gd name="T33" fmla="*/ 0 h 43"/>
                <a:gd name="T34" fmla="*/ 0 w 75"/>
                <a:gd name="T35" fmla="*/ 0 h 43"/>
                <a:gd name="T36" fmla="*/ 0 w 75"/>
                <a:gd name="T37" fmla="*/ 0 h 43"/>
                <a:gd name="T38" fmla="*/ 0 w 75"/>
                <a:gd name="T39" fmla="*/ 0 h 43"/>
                <a:gd name="T40" fmla="*/ 0 w 75"/>
                <a:gd name="T41" fmla="*/ 0 h 43"/>
                <a:gd name="T42" fmla="*/ 0 w 75"/>
                <a:gd name="T43" fmla="*/ 0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"/>
                <a:gd name="T67" fmla="*/ 0 h 43"/>
                <a:gd name="T68" fmla="*/ 75 w 75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" h="43">
                  <a:moveTo>
                    <a:pt x="27" y="23"/>
                  </a:moveTo>
                  <a:lnTo>
                    <a:pt x="44" y="28"/>
                  </a:lnTo>
                  <a:lnTo>
                    <a:pt x="55" y="29"/>
                  </a:lnTo>
                  <a:lnTo>
                    <a:pt x="73" y="19"/>
                  </a:lnTo>
                  <a:lnTo>
                    <a:pt x="73" y="29"/>
                  </a:lnTo>
                  <a:lnTo>
                    <a:pt x="66" y="41"/>
                  </a:lnTo>
                  <a:lnTo>
                    <a:pt x="49" y="41"/>
                  </a:lnTo>
                  <a:lnTo>
                    <a:pt x="33" y="43"/>
                  </a:lnTo>
                  <a:lnTo>
                    <a:pt x="16" y="43"/>
                  </a:lnTo>
                  <a:lnTo>
                    <a:pt x="10" y="35"/>
                  </a:lnTo>
                  <a:lnTo>
                    <a:pt x="0" y="19"/>
                  </a:lnTo>
                  <a:lnTo>
                    <a:pt x="16" y="6"/>
                  </a:lnTo>
                  <a:lnTo>
                    <a:pt x="30" y="0"/>
                  </a:lnTo>
                  <a:lnTo>
                    <a:pt x="44" y="3"/>
                  </a:lnTo>
                  <a:lnTo>
                    <a:pt x="55" y="0"/>
                  </a:lnTo>
                  <a:lnTo>
                    <a:pt x="75" y="6"/>
                  </a:lnTo>
                  <a:lnTo>
                    <a:pt x="50" y="10"/>
                  </a:lnTo>
                  <a:lnTo>
                    <a:pt x="30" y="10"/>
                  </a:lnTo>
                  <a:lnTo>
                    <a:pt x="15" y="16"/>
                  </a:lnTo>
                  <a:lnTo>
                    <a:pt x="13" y="23"/>
                  </a:lnTo>
                  <a:lnTo>
                    <a:pt x="23" y="35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37" name="Freeform 70"/>
            <p:cNvSpPr>
              <a:spLocks/>
            </p:cNvSpPr>
            <p:nvPr/>
          </p:nvSpPr>
          <p:spPr bwMode="auto">
            <a:xfrm>
              <a:off x="2451" y="603"/>
              <a:ext cx="12" cy="5"/>
            </a:xfrm>
            <a:custGeom>
              <a:avLst/>
              <a:gdLst>
                <a:gd name="T0" fmla="*/ 0 w 49"/>
                <a:gd name="T1" fmla="*/ 0 h 20"/>
                <a:gd name="T2" fmla="*/ 0 w 49"/>
                <a:gd name="T3" fmla="*/ 0 h 20"/>
                <a:gd name="T4" fmla="*/ 0 w 49"/>
                <a:gd name="T5" fmla="*/ 0 h 20"/>
                <a:gd name="T6" fmla="*/ 0 w 49"/>
                <a:gd name="T7" fmla="*/ 0 h 20"/>
                <a:gd name="T8" fmla="*/ 0 w 49"/>
                <a:gd name="T9" fmla="*/ 0 h 20"/>
                <a:gd name="T10" fmla="*/ 0 w 49"/>
                <a:gd name="T11" fmla="*/ 0 h 20"/>
                <a:gd name="T12" fmla="*/ 0 w 49"/>
                <a:gd name="T13" fmla="*/ 0 h 20"/>
                <a:gd name="T14" fmla="*/ 0 w 49"/>
                <a:gd name="T15" fmla="*/ 0 h 20"/>
                <a:gd name="T16" fmla="*/ 0 w 49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20"/>
                <a:gd name="T29" fmla="*/ 49 w 49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20">
                  <a:moveTo>
                    <a:pt x="0" y="4"/>
                  </a:moveTo>
                  <a:lnTo>
                    <a:pt x="15" y="0"/>
                  </a:lnTo>
                  <a:lnTo>
                    <a:pt x="34" y="3"/>
                  </a:lnTo>
                  <a:lnTo>
                    <a:pt x="45" y="3"/>
                  </a:lnTo>
                  <a:lnTo>
                    <a:pt x="49" y="12"/>
                  </a:lnTo>
                  <a:lnTo>
                    <a:pt x="37" y="17"/>
                  </a:lnTo>
                  <a:lnTo>
                    <a:pt x="21" y="20"/>
                  </a:lnTo>
                  <a:lnTo>
                    <a:pt x="8" y="2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38" name="Freeform 71"/>
            <p:cNvSpPr>
              <a:spLocks/>
            </p:cNvSpPr>
            <p:nvPr/>
          </p:nvSpPr>
          <p:spPr bwMode="auto">
            <a:xfrm>
              <a:off x="2434" y="604"/>
              <a:ext cx="9" cy="7"/>
            </a:xfrm>
            <a:custGeom>
              <a:avLst/>
              <a:gdLst>
                <a:gd name="T0" fmla="*/ 0 w 39"/>
                <a:gd name="T1" fmla="*/ 0 h 27"/>
                <a:gd name="T2" fmla="*/ 0 w 39"/>
                <a:gd name="T3" fmla="*/ 0 h 27"/>
                <a:gd name="T4" fmla="*/ 0 w 39"/>
                <a:gd name="T5" fmla="*/ 0 h 27"/>
                <a:gd name="T6" fmla="*/ 0 w 39"/>
                <a:gd name="T7" fmla="*/ 0 h 27"/>
                <a:gd name="T8" fmla="*/ 0 w 39"/>
                <a:gd name="T9" fmla="*/ 0 h 27"/>
                <a:gd name="T10" fmla="*/ 0 w 39"/>
                <a:gd name="T11" fmla="*/ 0 h 27"/>
                <a:gd name="T12" fmla="*/ 0 w 39"/>
                <a:gd name="T13" fmla="*/ 0 h 27"/>
                <a:gd name="T14" fmla="*/ 0 w 39"/>
                <a:gd name="T15" fmla="*/ 0 h 27"/>
                <a:gd name="T16" fmla="*/ 0 w 39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27"/>
                <a:gd name="T29" fmla="*/ 39 w 39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27">
                  <a:moveTo>
                    <a:pt x="6" y="2"/>
                  </a:moveTo>
                  <a:lnTo>
                    <a:pt x="19" y="0"/>
                  </a:lnTo>
                  <a:lnTo>
                    <a:pt x="39" y="2"/>
                  </a:lnTo>
                  <a:lnTo>
                    <a:pt x="36" y="13"/>
                  </a:lnTo>
                  <a:lnTo>
                    <a:pt x="32" y="27"/>
                  </a:lnTo>
                  <a:lnTo>
                    <a:pt x="16" y="27"/>
                  </a:lnTo>
                  <a:lnTo>
                    <a:pt x="0" y="20"/>
                  </a:lnTo>
                  <a:lnTo>
                    <a:pt x="6" y="1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39" name="Freeform 72"/>
            <p:cNvSpPr>
              <a:spLocks/>
            </p:cNvSpPr>
            <p:nvPr/>
          </p:nvSpPr>
          <p:spPr bwMode="auto">
            <a:xfrm>
              <a:off x="2571" y="651"/>
              <a:ext cx="40" cy="33"/>
            </a:xfrm>
            <a:custGeom>
              <a:avLst/>
              <a:gdLst>
                <a:gd name="T0" fmla="*/ 0 w 159"/>
                <a:gd name="T1" fmla="*/ 0 h 131"/>
                <a:gd name="T2" fmla="*/ 0 w 159"/>
                <a:gd name="T3" fmla="*/ 0 h 131"/>
                <a:gd name="T4" fmla="*/ 0 w 159"/>
                <a:gd name="T5" fmla="*/ 0 h 131"/>
                <a:gd name="T6" fmla="*/ 0 w 159"/>
                <a:gd name="T7" fmla="*/ 0 h 131"/>
                <a:gd name="T8" fmla="*/ 0 w 159"/>
                <a:gd name="T9" fmla="*/ 0 h 131"/>
                <a:gd name="T10" fmla="*/ 0 w 159"/>
                <a:gd name="T11" fmla="*/ 0 h 131"/>
                <a:gd name="T12" fmla="*/ 0 w 159"/>
                <a:gd name="T13" fmla="*/ 0 h 131"/>
                <a:gd name="T14" fmla="*/ 0 w 159"/>
                <a:gd name="T15" fmla="*/ 0 h 131"/>
                <a:gd name="T16" fmla="*/ 0 w 159"/>
                <a:gd name="T17" fmla="*/ 0 h 131"/>
                <a:gd name="T18" fmla="*/ 0 w 159"/>
                <a:gd name="T19" fmla="*/ 0 h 131"/>
                <a:gd name="T20" fmla="*/ 0 w 159"/>
                <a:gd name="T21" fmla="*/ 0 h 131"/>
                <a:gd name="T22" fmla="*/ 0 w 159"/>
                <a:gd name="T23" fmla="*/ 0 h 131"/>
                <a:gd name="T24" fmla="*/ 0 w 159"/>
                <a:gd name="T25" fmla="*/ 0 h 131"/>
                <a:gd name="T26" fmla="*/ 0 w 159"/>
                <a:gd name="T27" fmla="*/ 0 h 131"/>
                <a:gd name="T28" fmla="*/ 0 w 159"/>
                <a:gd name="T29" fmla="*/ 0 h 131"/>
                <a:gd name="T30" fmla="*/ 0 w 159"/>
                <a:gd name="T31" fmla="*/ 0 h 131"/>
                <a:gd name="T32" fmla="*/ 0 w 159"/>
                <a:gd name="T33" fmla="*/ 0 h 131"/>
                <a:gd name="T34" fmla="*/ 0 w 159"/>
                <a:gd name="T35" fmla="*/ 0 h 131"/>
                <a:gd name="T36" fmla="*/ 0 w 159"/>
                <a:gd name="T37" fmla="*/ 0 h 131"/>
                <a:gd name="T38" fmla="*/ 0 w 159"/>
                <a:gd name="T39" fmla="*/ 0 h 131"/>
                <a:gd name="T40" fmla="*/ 0 w 15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9"/>
                <a:gd name="T64" fmla="*/ 0 h 131"/>
                <a:gd name="T65" fmla="*/ 159 w 15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9" h="131">
                  <a:moveTo>
                    <a:pt x="0" y="0"/>
                  </a:moveTo>
                  <a:lnTo>
                    <a:pt x="78" y="25"/>
                  </a:lnTo>
                  <a:lnTo>
                    <a:pt x="86" y="39"/>
                  </a:lnTo>
                  <a:lnTo>
                    <a:pt x="84" y="50"/>
                  </a:lnTo>
                  <a:lnTo>
                    <a:pt x="88" y="58"/>
                  </a:lnTo>
                  <a:lnTo>
                    <a:pt x="100" y="52"/>
                  </a:lnTo>
                  <a:lnTo>
                    <a:pt x="107" y="62"/>
                  </a:lnTo>
                  <a:lnTo>
                    <a:pt x="103" y="75"/>
                  </a:lnTo>
                  <a:lnTo>
                    <a:pt x="112" y="84"/>
                  </a:lnTo>
                  <a:lnTo>
                    <a:pt x="124" y="79"/>
                  </a:lnTo>
                  <a:lnTo>
                    <a:pt x="140" y="96"/>
                  </a:lnTo>
                  <a:lnTo>
                    <a:pt x="159" y="131"/>
                  </a:lnTo>
                  <a:lnTo>
                    <a:pt x="128" y="105"/>
                  </a:lnTo>
                  <a:lnTo>
                    <a:pt x="95" y="84"/>
                  </a:lnTo>
                  <a:lnTo>
                    <a:pt x="95" y="70"/>
                  </a:lnTo>
                  <a:lnTo>
                    <a:pt x="79" y="69"/>
                  </a:lnTo>
                  <a:lnTo>
                    <a:pt x="70" y="50"/>
                  </a:lnTo>
                  <a:lnTo>
                    <a:pt x="3" y="42"/>
                  </a:lnTo>
                  <a:lnTo>
                    <a:pt x="3" y="24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40" name="Freeform 73"/>
            <p:cNvSpPr>
              <a:spLocks/>
            </p:cNvSpPr>
            <p:nvPr/>
          </p:nvSpPr>
          <p:spPr bwMode="auto">
            <a:xfrm>
              <a:off x="2411" y="730"/>
              <a:ext cx="28" cy="38"/>
            </a:xfrm>
            <a:custGeom>
              <a:avLst/>
              <a:gdLst>
                <a:gd name="T0" fmla="*/ 0 w 113"/>
                <a:gd name="T1" fmla="*/ 0 h 151"/>
                <a:gd name="T2" fmla="*/ 0 w 113"/>
                <a:gd name="T3" fmla="*/ 0 h 151"/>
                <a:gd name="T4" fmla="*/ 0 w 113"/>
                <a:gd name="T5" fmla="*/ 0 h 151"/>
                <a:gd name="T6" fmla="*/ 0 w 113"/>
                <a:gd name="T7" fmla="*/ 0 h 151"/>
                <a:gd name="T8" fmla="*/ 0 w 113"/>
                <a:gd name="T9" fmla="*/ 0 h 151"/>
                <a:gd name="T10" fmla="*/ 0 w 113"/>
                <a:gd name="T11" fmla="*/ 0 h 151"/>
                <a:gd name="T12" fmla="*/ 0 w 113"/>
                <a:gd name="T13" fmla="*/ 0 h 151"/>
                <a:gd name="T14" fmla="*/ 0 w 113"/>
                <a:gd name="T15" fmla="*/ 0 h 151"/>
                <a:gd name="T16" fmla="*/ 0 w 113"/>
                <a:gd name="T17" fmla="*/ 0 h 151"/>
                <a:gd name="T18" fmla="*/ 0 w 113"/>
                <a:gd name="T19" fmla="*/ 0 h 151"/>
                <a:gd name="T20" fmla="*/ 0 w 113"/>
                <a:gd name="T21" fmla="*/ 0 h 151"/>
                <a:gd name="T22" fmla="*/ 0 w 113"/>
                <a:gd name="T23" fmla="*/ 0 h 151"/>
                <a:gd name="T24" fmla="*/ 0 w 113"/>
                <a:gd name="T25" fmla="*/ 0 h 151"/>
                <a:gd name="T26" fmla="*/ 0 w 113"/>
                <a:gd name="T27" fmla="*/ 0 h 151"/>
                <a:gd name="T28" fmla="*/ 0 w 113"/>
                <a:gd name="T29" fmla="*/ 0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151"/>
                <a:gd name="T47" fmla="*/ 113 w 113"/>
                <a:gd name="T48" fmla="*/ 151 h 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151">
                  <a:moveTo>
                    <a:pt x="95" y="0"/>
                  </a:moveTo>
                  <a:lnTo>
                    <a:pt x="83" y="21"/>
                  </a:lnTo>
                  <a:lnTo>
                    <a:pt x="101" y="39"/>
                  </a:lnTo>
                  <a:lnTo>
                    <a:pt x="60" y="39"/>
                  </a:lnTo>
                  <a:lnTo>
                    <a:pt x="41" y="71"/>
                  </a:lnTo>
                  <a:lnTo>
                    <a:pt x="18" y="114"/>
                  </a:lnTo>
                  <a:lnTo>
                    <a:pt x="0" y="151"/>
                  </a:lnTo>
                  <a:lnTo>
                    <a:pt x="63" y="81"/>
                  </a:lnTo>
                  <a:lnTo>
                    <a:pt x="98" y="69"/>
                  </a:lnTo>
                  <a:lnTo>
                    <a:pt x="113" y="41"/>
                  </a:lnTo>
                  <a:lnTo>
                    <a:pt x="104" y="18"/>
                  </a:lnTo>
                  <a:lnTo>
                    <a:pt x="102" y="15"/>
                  </a:lnTo>
                  <a:lnTo>
                    <a:pt x="99" y="8"/>
                  </a:lnTo>
                  <a:lnTo>
                    <a:pt x="96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41" name="Freeform 74"/>
            <p:cNvSpPr>
              <a:spLocks/>
            </p:cNvSpPr>
            <p:nvPr/>
          </p:nvSpPr>
          <p:spPr bwMode="auto">
            <a:xfrm>
              <a:off x="2233" y="751"/>
              <a:ext cx="51" cy="43"/>
            </a:xfrm>
            <a:custGeom>
              <a:avLst/>
              <a:gdLst>
                <a:gd name="T0" fmla="*/ 0 w 204"/>
                <a:gd name="T1" fmla="*/ 0 h 174"/>
                <a:gd name="T2" fmla="*/ 0 w 204"/>
                <a:gd name="T3" fmla="*/ 0 h 174"/>
                <a:gd name="T4" fmla="*/ 0 w 204"/>
                <a:gd name="T5" fmla="*/ 0 h 174"/>
                <a:gd name="T6" fmla="*/ 0 w 204"/>
                <a:gd name="T7" fmla="*/ 0 h 174"/>
                <a:gd name="T8" fmla="*/ 0 w 204"/>
                <a:gd name="T9" fmla="*/ 0 h 174"/>
                <a:gd name="T10" fmla="*/ 0 w 204"/>
                <a:gd name="T11" fmla="*/ 0 h 174"/>
                <a:gd name="T12" fmla="*/ 0 w 204"/>
                <a:gd name="T13" fmla="*/ 0 h 174"/>
                <a:gd name="T14" fmla="*/ 0 w 204"/>
                <a:gd name="T15" fmla="*/ 0 h 174"/>
                <a:gd name="T16" fmla="*/ 0 w 204"/>
                <a:gd name="T17" fmla="*/ 0 h 174"/>
                <a:gd name="T18" fmla="*/ 0 w 204"/>
                <a:gd name="T19" fmla="*/ 0 h 174"/>
                <a:gd name="T20" fmla="*/ 0 w 204"/>
                <a:gd name="T21" fmla="*/ 0 h 174"/>
                <a:gd name="T22" fmla="*/ 0 w 204"/>
                <a:gd name="T23" fmla="*/ 0 h 174"/>
                <a:gd name="T24" fmla="*/ 0 w 204"/>
                <a:gd name="T25" fmla="*/ 0 h 174"/>
                <a:gd name="T26" fmla="*/ 0 w 204"/>
                <a:gd name="T27" fmla="*/ 0 h 174"/>
                <a:gd name="T28" fmla="*/ 0 w 204"/>
                <a:gd name="T29" fmla="*/ 0 h 174"/>
                <a:gd name="T30" fmla="*/ 0 w 204"/>
                <a:gd name="T31" fmla="*/ 0 h 174"/>
                <a:gd name="T32" fmla="*/ 0 w 204"/>
                <a:gd name="T33" fmla="*/ 0 h 174"/>
                <a:gd name="T34" fmla="*/ 0 w 204"/>
                <a:gd name="T35" fmla="*/ 0 h 174"/>
                <a:gd name="T36" fmla="*/ 0 w 204"/>
                <a:gd name="T37" fmla="*/ 0 h 174"/>
                <a:gd name="T38" fmla="*/ 0 w 204"/>
                <a:gd name="T39" fmla="*/ 0 h 174"/>
                <a:gd name="T40" fmla="*/ 0 w 204"/>
                <a:gd name="T41" fmla="*/ 0 h 174"/>
                <a:gd name="T42" fmla="*/ 0 w 204"/>
                <a:gd name="T43" fmla="*/ 0 h 174"/>
                <a:gd name="T44" fmla="*/ 0 w 204"/>
                <a:gd name="T45" fmla="*/ 0 h 174"/>
                <a:gd name="T46" fmla="*/ 0 w 204"/>
                <a:gd name="T47" fmla="*/ 0 h 174"/>
                <a:gd name="T48" fmla="*/ 0 w 204"/>
                <a:gd name="T49" fmla="*/ 0 h 174"/>
                <a:gd name="T50" fmla="*/ 0 w 204"/>
                <a:gd name="T51" fmla="*/ 0 h 174"/>
                <a:gd name="T52" fmla="*/ 0 w 204"/>
                <a:gd name="T53" fmla="*/ 0 h 174"/>
                <a:gd name="T54" fmla="*/ 0 w 204"/>
                <a:gd name="T55" fmla="*/ 0 h 174"/>
                <a:gd name="T56" fmla="*/ 0 w 204"/>
                <a:gd name="T57" fmla="*/ 0 h 174"/>
                <a:gd name="T58" fmla="*/ 0 w 204"/>
                <a:gd name="T59" fmla="*/ 0 h 174"/>
                <a:gd name="T60" fmla="*/ 0 w 204"/>
                <a:gd name="T61" fmla="*/ 0 h 1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4"/>
                <a:gd name="T94" fmla="*/ 0 h 174"/>
                <a:gd name="T95" fmla="*/ 204 w 204"/>
                <a:gd name="T96" fmla="*/ 174 h 1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4" h="174">
                  <a:moveTo>
                    <a:pt x="88" y="0"/>
                  </a:moveTo>
                  <a:lnTo>
                    <a:pt x="106" y="1"/>
                  </a:lnTo>
                  <a:lnTo>
                    <a:pt x="122" y="3"/>
                  </a:lnTo>
                  <a:lnTo>
                    <a:pt x="135" y="5"/>
                  </a:lnTo>
                  <a:lnTo>
                    <a:pt x="148" y="10"/>
                  </a:lnTo>
                  <a:lnTo>
                    <a:pt x="159" y="16"/>
                  </a:lnTo>
                  <a:lnTo>
                    <a:pt x="172" y="24"/>
                  </a:lnTo>
                  <a:lnTo>
                    <a:pt x="185" y="35"/>
                  </a:lnTo>
                  <a:lnTo>
                    <a:pt x="201" y="50"/>
                  </a:lnTo>
                  <a:lnTo>
                    <a:pt x="204" y="82"/>
                  </a:lnTo>
                  <a:lnTo>
                    <a:pt x="204" y="108"/>
                  </a:lnTo>
                  <a:lnTo>
                    <a:pt x="200" y="132"/>
                  </a:lnTo>
                  <a:lnTo>
                    <a:pt x="188" y="161"/>
                  </a:lnTo>
                  <a:lnTo>
                    <a:pt x="157" y="170"/>
                  </a:lnTo>
                  <a:lnTo>
                    <a:pt x="91" y="174"/>
                  </a:lnTo>
                  <a:lnTo>
                    <a:pt x="68" y="167"/>
                  </a:lnTo>
                  <a:lnTo>
                    <a:pt x="47" y="160"/>
                  </a:lnTo>
                  <a:lnTo>
                    <a:pt x="31" y="152"/>
                  </a:lnTo>
                  <a:lnTo>
                    <a:pt x="20" y="143"/>
                  </a:lnTo>
                  <a:lnTo>
                    <a:pt x="10" y="130"/>
                  </a:lnTo>
                  <a:lnTo>
                    <a:pt x="4" y="115"/>
                  </a:lnTo>
                  <a:lnTo>
                    <a:pt x="1" y="95"/>
                  </a:lnTo>
                  <a:lnTo>
                    <a:pt x="0" y="69"/>
                  </a:lnTo>
                  <a:lnTo>
                    <a:pt x="8" y="53"/>
                  </a:lnTo>
                  <a:lnTo>
                    <a:pt x="17" y="39"/>
                  </a:lnTo>
                  <a:lnTo>
                    <a:pt x="24" y="29"/>
                  </a:lnTo>
                  <a:lnTo>
                    <a:pt x="33" y="19"/>
                  </a:lnTo>
                  <a:lnTo>
                    <a:pt x="43" y="13"/>
                  </a:lnTo>
                  <a:lnTo>
                    <a:pt x="55" y="6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A89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42" name="Freeform 75"/>
            <p:cNvSpPr>
              <a:spLocks/>
            </p:cNvSpPr>
            <p:nvPr/>
          </p:nvSpPr>
          <p:spPr bwMode="auto">
            <a:xfrm>
              <a:off x="2491" y="842"/>
              <a:ext cx="16" cy="69"/>
            </a:xfrm>
            <a:custGeom>
              <a:avLst/>
              <a:gdLst>
                <a:gd name="T0" fmla="*/ 0 w 66"/>
                <a:gd name="T1" fmla="*/ 0 h 274"/>
                <a:gd name="T2" fmla="*/ 0 w 66"/>
                <a:gd name="T3" fmla="*/ 0 h 274"/>
                <a:gd name="T4" fmla="*/ 0 w 66"/>
                <a:gd name="T5" fmla="*/ 0 h 274"/>
                <a:gd name="T6" fmla="*/ 0 w 66"/>
                <a:gd name="T7" fmla="*/ 0 h 274"/>
                <a:gd name="T8" fmla="*/ 0 w 66"/>
                <a:gd name="T9" fmla="*/ 0 h 274"/>
                <a:gd name="T10" fmla="*/ 0 w 66"/>
                <a:gd name="T11" fmla="*/ 0 h 274"/>
                <a:gd name="T12" fmla="*/ 0 w 66"/>
                <a:gd name="T13" fmla="*/ 0 h 274"/>
                <a:gd name="T14" fmla="*/ 0 w 66"/>
                <a:gd name="T15" fmla="*/ 0 h 274"/>
                <a:gd name="T16" fmla="*/ 0 w 66"/>
                <a:gd name="T17" fmla="*/ 0 h 274"/>
                <a:gd name="T18" fmla="*/ 0 w 66"/>
                <a:gd name="T19" fmla="*/ 0 h 274"/>
                <a:gd name="T20" fmla="*/ 0 w 66"/>
                <a:gd name="T21" fmla="*/ 0 h 274"/>
                <a:gd name="T22" fmla="*/ 0 w 66"/>
                <a:gd name="T23" fmla="*/ 0 h 274"/>
                <a:gd name="T24" fmla="*/ 0 w 66"/>
                <a:gd name="T25" fmla="*/ 0 h 274"/>
                <a:gd name="T26" fmla="*/ 0 w 66"/>
                <a:gd name="T27" fmla="*/ 0 h 274"/>
                <a:gd name="T28" fmla="*/ 0 w 66"/>
                <a:gd name="T29" fmla="*/ 0 h 274"/>
                <a:gd name="T30" fmla="*/ 0 w 66"/>
                <a:gd name="T31" fmla="*/ 0 h 274"/>
                <a:gd name="T32" fmla="*/ 0 w 66"/>
                <a:gd name="T33" fmla="*/ 0 h 274"/>
                <a:gd name="T34" fmla="*/ 0 w 66"/>
                <a:gd name="T35" fmla="*/ 0 h 274"/>
                <a:gd name="T36" fmla="*/ 0 w 66"/>
                <a:gd name="T37" fmla="*/ 0 h 274"/>
                <a:gd name="T38" fmla="*/ 0 w 66"/>
                <a:gd name="T39" fmla="*/ 0 h 274"/>
                <a:gd name="T40" fmla="*/ 0 w 66"/>
                <a:gd name="T41" fmla="*/ 0 h 274"/>
                <a:gd name="T42" fmla="*/ 0 w 66"/>
                <a:gd name="T43" fmla="*/ 0 h 2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274"/>
                <a:gd name="T68" fmla="*/ 66 w 66"/>
                <a:gd name="T69" fmla="*/ 274 h 2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274">
                  <a:moveTo>
                    <a:pt x="15" y="4"/>
                  </a:moveTo>
                  <a:lnTo>
                    <a:pt x="10" y="51"/>
                  </a:lnTo>
                  <a:lnTo>
                    <a:pt x="7" y="75"/>
                  </a:lnTo>
                  <a:lnTo>
                    <a:pt x="13" y="120"/>
                  </a:lnTo>
                  <a:lnTo>
                    <a:pt x="5" y="176"/>
                  </a:lnTo>
                  <a:lnTo>
                    <a:pt x="0" y="209"/>
                  </a:lnTo>
                  <a:lnTo>
                    <a:pt x="0" y="274"/>
                  </a:lnTo>
                  <a:lnTo>
                    <a:pt x="22" y="193"/>
                  </a:lnTo>
                  <a:lnTo>
                    <a:pt x="27" y="168"/>
                  </a:lnTo>
                  <a:lnTo>
                    <a:pt x="30" y="209"/>
                  </a:lnTo>
                  <a:lnTo>
                    <a:pt x="45" y="156"/>
                  </a:lnTo>
                  <a:lnTo>
                    <a:pt x="45" y="116"/>
                  </a:lnTo>
                  <a:lnTo>
                    <a:pt x="30" y="87"/>
                  </a:lnTo>
                  <a:lnTo>
                    <a:pt x="30" y="59"/>
                  </a:lnTo>
                  <a:lnTo>
                    <a:pt x="54" y="70"/>
                  </a:lnTo>
                  <a:lnTo>
                    <a:pt x="66" y="48"/>
                  </a:lnTo>
                  <a:lnTo>
                    <a:pt x="27" y="48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43" name="Freeform 76"/>
            <p:cNvSpPr>
              <a:spLocks/>
            </p:cNvSpPr>
            <p:nvPr/>
          </p:nvSpPr>
          <p:spPr bwMode="auto">
            <a:xfrm>
              <a:off x="2468" y="967"/>
              <a:ext cx="53" cy="25"/>
            </a:xfrm>
            <a:custGeom>
              <a:avLst/>
              <a:gdLst>
                <a:gd name="T0" fmla="*/ 0 w 212"/>
                <a:gd name="T1" fmla="*/ 0 h 100"/>
                <a:gd name="T2" fmla="*/ 0 w 212"/>
                <a:gd name="T3" fmla="*/ 0 h 100"/>
                <a:gd name="T4" fmla="*/ 0 w 212"/>
                <a:gd name="T5" fmla="*/ 0 h 100"/>
                <a:gd name="T6" fmla="*/ 0 w 212"/>
                <a:gd name="T7" fmla="*/ 0 h 100"/>
                <a:gd name="T8" fmla="*/ 0 w 212"/>
                <a:gd name="T9" fmla="*/ 0 h 100"/>
                <a:gd name="T10" fmla="*/ 0 w 212"/>
                <a:gd name="T11" fmla="*/ 0 h 100"/>
                <a:gd name="T12" fmla="*/ 0 w 212"/>
                <a:gd name="T13" fmla="*/ 0 h 100"/>
                <a:gd name="T14" fmla="*/ 0 w 212"/>
                <a:gd name="T15" fmla="*/ 0 h 100"/>
                <a:gd name="T16" fmla="*/ 0 w 212"/>
                <a:gd name="T17" fmla="*/ 0 h 100"/>
                <a:gd name="T18" fmla="*/ 0 w 212"/>
                <a:gd name="T19" fmla="*/ 0 h 100"/>
                <a:gd name="T20" fmla="*/ 0 w 212"/>
                <a:gd name="T21" fmla="*/ 0 h 100"/>
                <a:gd name="T22" fmla="*/ 0 w 212"/>
                <a:gd name="T23" fmla="*/ 0 h 100"/>
                <a:gd name="T24" fmla="*/ 0 w 212"/>
                <a:gd name="T25" fmla="*/ 0 h 100"/>
                <a:gd name="T26" fmla="*/ 0 w 212"/>
                <a:gd name="T27" fmla="*/ 0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2"/>
                <a:gd name="T43" fmla="*/ 0 h 100"/>
                <a:gd name="T44" fmla="*/ 212 w 21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2" h="100">
                  <a:moveTo>
                    <a:pt x="0" y="75"/>
                  </a:moveTo>
                  <a:lnTo>
                    <a:pt x="90" y="79"/>
                  </a:lnTo>
                  <a:lnTo>
                    <a:pt x="125" y="75"/>
                  </a:lnTo>
                  <a:lnTo>
                    <a:pt x="142" y="22"/>
                  </a:lnTo>
                  <a:lnTo>
                    <a:pt x="148" y="3"/>
                  </a:lnTo>
                  <a:lnTo>
                    <a:pt x="195" y="0"/>
                  </a:lnTo>
                  <a:lnTo>
                    <a:pt x="189" y="17"/>
                  </a:lnTo>
                  <a:lnTo>
                    <a:pt x="168" y="31"/>
                  </a:lnTo>
                  <a:lnTo>
                    <a:pt x="203" y="31"/>
                  </a:lnTo>
                  <a:lnTo>
                    <a:pt x="212" y="75"/>
                  </a:lnTo>
                  <a:lnTo>
                    <a:pt x="195" y="100"/>
                  </a:lnTo>
                  <a:lnTo>
                    <a:pt x="134" y="100"/>
                  </a:lnTo>
                  <a:lnTo>
                    <a:pt x="8" y="10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44" name="Freeform 77"/>
            <p:cNvSpPr>
              <a:spLocks/>
            </p:cNvSpPr>
            <p:nvPr/>
          </p:nvSpPr>
          <p:spPr bwMode="auto">
            <a:xfrm>
              <a:off x="2470" y="998"/>
              <a:ext cx="37" cy="8"/>
            </a:xfrm>
            <a:custGeom>
              <a:avLst/>
              <a:gdLst>
                <a:gd name="T0" fmla="*/ 0 w 147"/>
                <a:gd name="T1" fmla="*/ 0 h 34"/>
                <a:gd name="T2" fmla="*/ 0 w 147"/>
                <a:gd name="T3" fmla="*/ 0 h 34"/>
                <a:gd name="T4" fmla="*/ 0 w 147"/>
                <a:gd name="T5" fmla="*/ 0 h 34"/>
                <a:gd name="T6" fmla="*/ 0 w 147"/>
                <a:gd name="T7" fmla="*/ 0 h 34"/>
                <a:gd name="T8" fmla="*/ 0 w 147"/>
                <a:gd name="T9" fmla="*/ 0 h 34"/>
                <a:gd name="T10" fmla="*/ 0 w 147"/>
                <a:gd name="T11" fmla="*/ 0 h 34"/>
                <a:gd name="T12" fmla="*/ 0 w 14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34"/>
                <a:gd name="T23" fmla="*/ 147 w 14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34">
                  <a:moveTo>
                    <a:pt x="0" y="4"/>
                  </a:moveTo>
                  <a:lnTo>
                    <a:pt x="109" y="0"/>
                  </a:lnTo>
                  <a:lnTo>
                    <a:pt x="147" y="0"/>
                  </a:lnTo>
                  <a:lnTo>
                    <a:pt x="147" y="25"/>
                  </a:lnTo>
                  <a:lnTo>
                    <a:pt x="122" y="34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45" name="Freeform 78"/>
            <p:cNvSpPr>
              <a:spLocks/>
            </p:cNvSpPr>
            <p:nvPr/>
          </p:nvSpPr>
          <p:spPr bwMode="auto">
            <a:xfrm>
              <a:off x="2501" y="951"/>
              <a:ext cx="20" cy="12"/>
            </a:xfrm>
            <a:custGeom>
              <a:avLst/>
              <a:gdLst>
                <a:gd name="T0" fmla="*/ 0 w 78"/>
                <a:gd name="T1" fmla="*/ 0 h 46"/>
                <a:gd name="T2" fmla="*/ 0 w 78"/>
                <a:gd name="T3" fmla="*/ 0 h 46"/>
                <a:gd name="T4" fmla="*/ 0 w 78"/>
                <a:gd name="T5" fmla="*/ 0 h 46"/>
                <a:gd name="T6" fmla="*/ 0 w 78"/>
                <a:gd name="T7" fmla="*/ 0 h 46"/>
                <a:gd name="T8" fmla="*/ 0 w 78"/>
                <a:gd name="T9" fmla="*/ 0 h 46"/>
                <a:gd name="T10" fmla="*/ 0 w 78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46"/>
                <a:gd name="T20" fmla="*/ 78 w 78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46">
                  <a:moveTo>
                    <a:pt x="0" y="0"/>
                  </a:moveTo>
                  <a:lnTo>
                    <a:pt x="50" y="3"/>
                  </a:lnTo>
                  <a:lnTo>
                    <a:pt x="78" y="3"/>
                  </a:lnTo>
                  <a:lnTo>
                    <a:pt x="78" y="4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46" name="Freeform 79"/>
            <p:cNvSpPr>
              <a:spLocks/>
            </p:cNvSpPr>
            <p:nvPr/>
          </p:nvSpPr>
          <p:spPr bwMode="auto">
            <a:xfrm>
              <a:off x="2507" y="1026"/>
              <a:ext cx="79" cy="6"/>
            </a:xfrm>
            <a:custGeom>
              <a:avLst/>
              <a:gdLst>
                <a:gd name="T0" fmla="*/ 0 w 317"/>
                <a:gd name="T1" fmla="*/ 0 h 26"/>
                <a:gd name="T2" fmla="*/ 0 w 317"/>
                <a:gd name="T3" fmla="*/ 0 h 26"/>
                <a:gd name="T4" fmla="*/ 0 w 317"/>
                <a:gd name="T5" fmla="*/ 0 h 26"/>
                <a:gd name="T6" fmla="*/ 0 w 317"/>
                <a:gd name="T7" fmla="*/ 0 h 26"/>
                <a:gd name="T8" fmla="*/ 0 w 317"/>
                <a:gd name="T9" fmla="*/ 0 h 26"/>
                <a:gd name="T10" fmla="*/ 0 w 317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26"/>
                <a:gd name="T20" fmla="*/ 317 w 31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26">
                  <a:moveTo>
                    <a:pt x="0" y="0"/>
                  </a:moveTo>
                  <a:lnTo>
                    <a:pt x="172" y="0"/>
                  </a:lnTo>
                  <a:lnTo>
                    <a:pt x="266" y="0"/>
                  </a:lnTo>
                  <a:lnTo>
                    <a:pt x="317" y="21"/>
                  </a:lnTo>
                  <a:lnTo>
                    <a:pt x="3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76656" name="Picture 80" descr="MCPE00291_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7725" y="1000125"/>
            <a:ext cx="6858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6657" name="Picture 81" descr="MCj031936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133600"/>
            <a:ext cx="331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2743200" y="2614613"/>
            <a:ext cx="457200" cy="433387"/>
            <a:chOff x="4280" y="192"/>
            <a:chExt cx="1143" cy="1079"/>
          </a:xfrm>
        </p:grpSpPr>
        <p:sp>
          <p:nvSpPr>
            <p:cNvPr id="97384" name="Freeform 85"/>
            <p:cNvSpPr>
              <a:spLocks/>
            </p:cNvSpPr>
            <p:nvPr/>
          </p:nvSpPr>
          <p:spPr bwMode="auto">
            <a:xfrm>
              <a:off x="4280" y="192"/>
              <a:ext cx="1143" cy="1079"/>
            </a:xfrm>
            <a:custGeom>
              <a:avLst/>
              <a:gdLst>
                <a:gd name="T0" fmla="*/ 15 w 2286"/>
                <a:gd name="T1" fmla="*/ 2 h 2158"/>
                <a:gd name="T2" fmla="*/ 12 w 2286"/>
                <a:gd name="T3" fmla="*/ 6 h 2158"/>
                <a:gd name="T4" fmla="*/ 12 w 2286"/>
                <a:gd name="T5" fmla="*/ 6 h 2158"/>
                <a:gd name="T6" fmla="*/ 12 w 2286"/>
                <a:gd name="T7" fmla="*/ 6 h 2158"/>
                <a:gd name="T8" fmla="*/ 12 w 2286"/>
                <a:gd name="T9" fmla="*/ 6 h 2158"/>
                <a:gd name="T10" fmla="*/ 11 w 2286"/>
                <a:gd name="T11" fmla="*/ 6 h 2158"/>
                <a:gd name="T12" fmla="*/ 11 w 2286"/>
                <a:gd name="T13" fmla="*/ 6 h 2158"/>
                <a:gd name="T14" fmla="*/ 11 w 2286"/>
                <a:gd name="T15" fmla="*/ 6 h 2158"/>
                <a:gd name="T16" fmla="*/ 10 w 2286"/>
                <a:gd name="T17" fmla="*/ 6 h 2158"/>
                <a:gd name="T18" fmla="*/ 10 w 2286"/>
                <a:gd name="T19" fmla="*/ 6 h 2158"/>
                <a:gd name="T20" fmla="*/ 10 w 2286"/>
                <a:gd name="T21" fmla="*/ 6 h 2158"/>
                <a:gd name="T22" fmla="*/ 9 w 2286"/>
                <a:gd name="T23" fmla="*/ 6 h 2158"/>
                <a:gd name="T24" fmla="*/ 9 w 2286"/>
                <a:gd name="T25" fmla="*/ 6 h 2158"/>
                <a:gd name="T26" fmla="*/ 8 w 2286"/>
                <a:gd name="T27" fmla="*/ 5 h 2158"/>
                <a:gd name="T28" fmla="*/ 8 w 2286"/>
                <a:gd name="T29" fmla="*/ 5 h 2158"/>
                <a:gd name="T30" fmla="*/ 7 w 2286"/>
                <a:gd name="T31" fmla="*/ 6 h 2158"/>
                <a:gd name="T32" fmla="*/ 6 w 2286"/>
                <a:gd name="T33" fmla="*/ 6 h 2158"/>
                <a:gd name="T34" fmla="*/ 6 w 2286"/>
                <a:gd name="T35" fmla="*/ 6 h 2158"/>
                <a:gd name="T36" fmla="*/ 6 w 2286"/>
                <a:gd name="T37" fmla="*/ 6 h 2158"/>
                <a:gd name="T38" fmla="*/ 6 w 2286"/>
                <a:gd name="T39" fmla="*/ 7 h 2158"/>
                <a:gd name="T40" fmla="*/ 6 w 2286"/>
                <a:gd name="T41" fmla="*/ 7 h 2158"/>
                <a:gd name="T42" fmla="*/ 6 w 2286"/>
                <a:gd name="T43" fmla="*/ 7 h 2158"/>
                <a:gd name="T44" fmla="*/ 5 w 2286"/>
                <a:gd name="T45" fmla="*/ 8 h 2158"/>
                <a:gd name="T46" fmla="*/ 5 w 2286"/>
                <a:gd name="T47" fmla="*/ 8 h 2158"/>
                <a:gd name="T48" fmla="*/ 4 w 2286"/>
                <a:gd name="T49" fmla="*/ 8 h 2158"/>
                <a:gd name="T50" fmla="*/ 3 w 2286"/>
                <a:gd name="T51" fmla="*/ 8 h 2158"/>
                <a:gd name="T52" fmla="*/ 3 w 2286"/>
                <a:gd name="T53" fmla="*/ 9 h 2158"/>
                <a:gd name="T54" fmla="*/ 2 w 2286"/>
                <a:gd name="T55" fmla="*/ 9 h 2158"/>
                <a:gd name="T56" fmla="*/ 2 w 2286"/>
                <a:gd name="T57" fmla="*/ 9 h 2158"/>
                <a:gd name="T58" fmla="*/ 1 w 2286"/>
                <a:gd name="T59" fmla="*/ 10 h 2158"/>
                <a:gd name="T60" fmla="*/ 1 w 2286"/>
                <a:gd name="T61" fmla="*/ 10 h 2158"/>
                <a:gd name="T62" fmla="*/ 1 w 2286"/>
                <a:gd name="T63" fmla="*/ 11 h 2158"/>
                <a:gd name="T64" fmla="*/ 0 w 2286"/>
                <a:gd name="T65" fmla="*/ 12 h 2158"/>
                <a:gd name="T66" fmla="*/ 1 w 2286"/>
                <a:gd name="T67" fmla="*/ 13 h 2158"/>
                <a:gd name="T68" fmla="*/ 1 w 2286"/>
                <a:gd name="T69" fmla="*/ 14 h 2158"/>
                <a:gd name="T70" fmla="*/ 2 w 2286"/>
                <a:gd name="T71" fmla="*/ 15 h 2158"/>
                <a:gd name="T72" fmla="*/ 3 w 2286"/>
                <a:gd name="T73" fmla="*/ 16 h 2158"/>
                <a:gd name="T74" fmla="*/ 5 w 2286"/>
                <a:gd name="T75" fmla="*/ 17 h 2158"/>
                <a:gd name="T76" fmla="*/ 5 w 2286"/>
                <a:gd name="T77" fmla="*/ 17 h 2158"/>
                <a:gd name="T78" fmla="*/ 6 w 2286"/>
                <a:gd name="T79" fmla="*/ 17 h 2158"/>
                <a:gd name="T80" fmla="*/ 7 w 2286"/>
                <a:gd name="T81" fmla="*/ 17 h 2158"/>
                <a:gd name="T82" fmla="*/ 9 w 2286"/>
                <a:gd name="T83" fmla="*/ 17 h 2158"/>
                <a:gd name="T84" fmla="*/ 10 w 2286"/>
                <a:gd name="T85" fmla="*/ 16 h 2158"/>
                <a:gd name="T86" fmla="*/ 11 w 2286"/>
                <a:gd name="T87" fmla="*/ 14 h 2158"/>
                <a:gd name="T88" fmla="*/ 11 w 2286"/>
                <a:gd name="T89" fmla="*/ 14 h 2158"/>
                <a:gd name="T90" fmla="*/ 11 w 2286"/>
                <a:gd name="T91" fmla="*/ 13 h 2158"/>
                <a:gd name="T92" fmla="*/ 11 w 2286"/>
                <a:gd name="T93" fmla="*/ 13 h 2158"/>
                <a:gd name="T94" fmla="*/ 11 w 2286"/>
                <a:gd name="T95" fmla="*/ 12 h 2158"/>
                <a:gd name="T96" fmla="*/ 12 w 2286"/>
                <a:gd name="T97" fmla="*/ 12 h 2158"/>
                <a:gd name="T98" fmla="*/ 13 w 2286"/>
                <a:gd name="T99" fmla="*/ 11 h 2158"/>
                <a:gd name="T100" fmla="*/ 13 w 2286"/>
                <a:gd name="T101" fmla="*/ 11 h 2158"/>
                <a:gd name="T102" fmla="*/ 13 w 2286"/>
                <a:gd name="T103" fmla="*/ 10 h 2158"/>
                <a:gd name="T104" fmla="*/ 13 w 2286"/>
                <a:gd name="T105" fmla="*/ 9 h 2158"/>
                <a:gd name="T106" fmla="*/ 13 w 2286"/>
                <a:gd name="T107" fmla="*/ 8 h 2158"/>
                <a:gd name="T108" fmla="*/ 16 w 2286"/>
                <a:gd name="T109" fmla="*/ 4 h 2158"/>
                <a:gd name="T110" fmla="*/ 18 w 2286"/>
                <a:gd name="T111" fmla="*/ 0 h 2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6"/>
                <a:gd name="T169" fmla="*/ 0 h 2158"/>
                <a:gd name="T170" fmla="*/ 2286 w 2286"/>
                <a:gd name="T171" fmla="*/ 2158 h 2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6" h="2158">
                  <a:moveTo>
                    <a:pt x="2194" y="0"/>
                  </a:moveTo>
                  <a:lnTo>
                    <a:pt x="2120" y="10"/>
                  </a:lnTo>
                  <a:lnTo>
                    <a:pt x="1913" y="226"/>
                  </a:lnTo>
                  <a:lnTo>
                    <a:pt x="1930" y="298"/>
                  </a:lnTo>
                  <a:lnTo>
                    <a:pt x="1591" y="613"/>
                  </a:lnTo>
                  <a:lnTo>
                    <a:pt x="1528" y="672"/>
                  </a:lnTo>
                  <a:lnTo>
                    <a:pt x="1498" y="659"/>
                  </a:lnTo>
                  <a:lnTo>
                    <a:pt x="1497" y="660"/>
                  </a:lnTo>
                  <a:lnTo>
                    <a:pt x="1493" y="664"/>
                  </a:lnTo>
                  <a:lnTo>
                    <a:pt x="1489" y="669"/>
                  </a:lnTo>
                  <a:lnTo>
                    <a:pt x="1482" y="676"/>
                  </a:lnTo>
                  <a:lnTo>
                    <a:pt x="1473" y="684"/>
                  </a:lnTo>
                  <a:lnTo>
                    <a:pt x="1462" y="694"/>
                  </a:lnTo>
                  <a:lnTo>
                    <a:pt x="1450" y="704"/>
                  </a:lnTo>
                  <a:lnTo>
                    <a:pt x="1437" y="713"/>
                  </a:lnTo>
                  <a:lnTo>
                    <a:pt x="1422" y="722"/>
                  </a:lnTo>
                  <a:lnTo>
                    <a:pt x="1406" y="730"/>
                  </a:lnTo>
                  <a:lnTo>
                    <a:pt x="1388" y="738"/>
                  </a:lnTo>
                  <a:lnTo>
                    <a:pt x="1371" y="744"/>
                  </a:lnTo>
                  <a:lnTo>
                    <a:pt x="1353" y="748"/>
                  </a:lnTo>
                  <a:lnTo>
                    <a:pt x="1333" y="750"/>
                  </a:lnTo>
                  <a:lnTo>
                    <a:pt x="1314" y="749"/>
                  </a:lnTo>
                  <a:lnTo>
                    <a:pt x="1293" y="745"/>
                  </a:lnTo>
                  <a:lnTo>
                    <a:pt x="1292" y="744"/>
                  </a:lnTo>
                  <a:lnTo>
                    <a:pt x="1288" y="742"/>
                  </a:lnTo>
                  <a:lnTo>
                    <a:pt x="1282" y="738"/>
                  </a:lnTo>
                  <a:lnTo>
                    <a:pt x="1276" y="734"/>
                  </a:lnTo>
                  <a:lnTo>
                    <a:pt x="1266" y="728"/>
                  </a:lnTo>
                  <a:lnTo>
                    <a:pt x="1255" y="721"/>
                  </a:lnTo>
                  <a:lnTo>
                    <a:pt x="1241" y="714"/>
                  </a:lnTo>
                  <a:lnTo>
                    <a:pt x="1227" y="706"/>
                  </a:lnTo>
                  <a:lnTo>
                    <a:pt x="1211" y="699"/>
                  </a:lnTo>
                  <a:lnTo>
                    <a:pt x="1193" y="690"/>
                  </a:lnTo>
                  <a:lnTo>
                    <a:pt x="1174" y="682"/>
                  </a:lnTo>
                  <a:lnTo>
                    <a:pt x="1153" y="674"/>
                  </a:lnTo>
                  <a:lnTo>
                    <a:pt x="1133" y="667"/>
                  </a:lnTo>
                  <a:lnTo>
                    <a:pt x="1110" y="660"/>
                  </a:lnTo>
                  <a:lnTo>
                    <a:pt x="1087" y="653"/>
                  </a:lnTo>
                  <a:lnTo>
                    <a:pt x="1062" y="647"/>
                  </a:lnTo>
                  <a:lnTo>
                    <a:pt x="1037" y="643"/>
                  </a:lnTo>
                  <a:lnTo>
                    <a:pt x="1012" y="639"/>
                  </a:lnTo>
                  <a:lnTo>
                    <a:pt x="985" y="637"/>
                  </a:lnTo>
                  <a:lnTo>
                    <a:pt x="959" y="636"/>
                  </a:lnTo>
                  <a:lnTo>
                    <a:pt x="932" y="636"/>
                  </a:lnTo>
                  <a:lnTo>
                    <a:pt x="906" y="638"/>
                  </a:lnTo>
                  <a:lnTo>
                    <a:pt x="880" y="641"/>
                  </a:lnTo>
                  <a:lnTo>
                    <a:pt x="854" y="646"/>
                  </a:lnTo>
                  <a:lnTo>
                    <a:pt x="830" y="652"/>
                  </a:lnTo>
                  <a:lnTo>
                    <a:pt x="805" y="660"/>
                  </a:lnTo>
                  <a:lnTo>
                    <a:pt x="782" y="670"/>
                  </a:lnTo>
                  <a:lnTo>
                    <a:pt x="759" y="683"/>
                  </a:lnTo>
                  <a:lnTo>
                    <a:pt x="739" y="697"/>
                  </a:lnTo>
                  <a:lnTo>
                    <a:pt x="720" y="713"/>
                  </a:lnTo>
                  <a:lnTo>
                    <a:pt x="703" y="732"/>
                  </a:lnTo>
                  <a:lnTo>
                    <a:pt x="687" y="752"/>
                  </a:lnTo>
                  <a:lnTo>
                    <a:pt x="682" y="760"/>
                  </a:lnTo>
                  <a:lnTo>
                    <a:pt x="676" y="768"/>
                  </a:lnTo>
                  <a:lnTo>
                    <a:pt x="672" y="778"/>
                  </a:lnTo>
                  <a:lnTo>
                    <a:pt x="667" y="786"/>
                  </a:lnTo>
                  <a:lnTo>
                    <a:pt x="667" y="788"/>
                  </a:lnTo>
                  <a:lnTo>
                    <a:pt x="666" y="794"/>
                  </a:lnTo>
                  <a:lnTo>
                    <a:pt x="664" y="802"/>
                  </a:lnTo>
                  <a:lnTo>
                    <a:pt x="661" y="814"/>
                  </a:lnTo>
                  <a:lnTo>
                    <a:pt x="657" y="828"/>
                  </a:lnTo>
                  <a:lnTo>
                    <a:pt x="650" y="844"/>
                  </a:lnTo>
                  <a:lnTo>
                    <a:pt x="642" y="861"/>
                  </a:lnTo>
                  <a:lnTo>
                    <a:pt x="632" y="879"/>
                  </a:lnTo>
                  <a:lnTo>
                    <a:pt x="619" y="897"/>
                  </a:lnTo>
                  <a:lnTo>
                    <a:pt x="603" y="916"/>
                  </a:lnTo>
                  <a:lnTo>
                    <a:pt x="584" y="933"/>
                  </a:lnTo>
                  <a:lnTo>
                    <a:pt x="562" y="950"/>
                  </a:lnTo>
                  <a:lnTo>
                    <a:pt x="537" y="965"/>
                  </a:lnTo>
                  <a:lnTo>
                    <a:pt x="507" y="979"/>
                  </a:lnTo>
                  <a:lnTo>
                    <a:pt x="475" y="990"/>
                  </a:lnTo>
                  <a:lnTo>
                    <a:pt x="437" y="998"/>
                  </a:lnTo>
                  <a:lnTo>
                    <a:pt x="406" y="1003"/>
                  </a:lnTo>
                  <a:lnTo>
                    <a:pt x="377" y="1010"/>
                  </a:lnTo>
                  <a:lnTo>
                    <a:pt x="348" y="1018"/>
                  </a:lnTo>
                  <a:lnTo>
                    <a:pt x="322" y="1029"/>
                  </a:lnTo>
                  <a:lnTo>
                    <a:pt x="296" y="1039"/>
                  </a:lnTo>
                  <a:lnTo>
                    <a:pt x="271" y="1052"/>
                  </a:lnTo>
                  <a:lnTo>
                    <a:pt x="248" y="1064"/>
                  </a:lnTo>
                  <a:lnTo>
                    <a:pt x="226" y="1078"/>
                  </a:lnTo>
                  <a:lnTo>
                    <a:pt x="204" y="1093"/>
                  </a:lnTo>
                  <a:lnTo>
                    <a:pt x="184" y="1109"/>
                  </a:lnTo>
                  <a:lnTo>
                    <a:pt x="165" y="1127"/>
                  </a:lnTo>
                  <a:lnTo>
                    <a:pt x="146" y="1144"/>
                  </a:lnTo>
                  <a:lnTo>
                    <a:pt x="129" y="1162"/>
                  </a:lnTo>
                  <a:lnTo>
                    <a:pt x="113" y="1182"/>
                  </a:lnTo>
                  <a:lnTo>
                    <a:pt x="97" y="1202"/>
                  </a:lnTo>
                  <a:lnTo>
                    <a:pt x="82" y="1221"/>
                  </a:lnTo>
                  <a:lnTo>
                    <a:pt x="65" y="1247"/>
                  </a:lnTo>
                  <a:lnTo>
                    <a:pt x="50" y="1273"/>
                  </a:lnTo>
                  <a:lnTo>
                    <a:pt x="37" y="1300"/>
                  </a:lnTo>
                  <a:lnTo>
                    <a:pt x="25" y="1326"/>
                  </a:lnTo>
                  <a:lnTo>
                    <a:pt x="16" y="1354"/>
                  </a:lnTo>
                  <a:lnTo>
                    <a:pt x="8" y="1382"/>
                  </a:lnTo>
                  <a:lnTo>
                    <a:pt x="4" y="1410"/>
                  </a:lnTo>
                  <a:lnTo>
                    <a:pt x="0" y="1439"/>
                  </a:lnTo>
                  <a:lnTo>
                    <a:pt x="0" y="1478"/>
                  </a:lnTo>
                  <a:lnTo>
                    <a:pt x="6" y="1520"/>
                  </a:lnTo>
                  <a:lnTo>
                    <a:pt x="17" y="1562"/>
                  </a:lnTo>
                  <a:lnTo>
                    <a:pt x="35" y="1608"/>
                  </a:lnTo>
                  <a:lnTo>
                    <a:pt x="57" y="1654"/>
                  </a:lnTo>
                  <a:lnTo>
                    <a:pt x="84" y="1702"/>
                  </a:lnTo>
                  <a:lnTo>
                    <a:pt x="116" y="1750"/>
                  </a:lnTo>
                  <a:lnTo>
                    <a:pt x="153" y="1797"/>
                  </a:lnTo>
                  <a:lnTo>
                    <a:pt x="195" y="1843"/>
                  </a:lnTo>
                  <a:lnTo>
                    <a:pt x="241" y="1888"/>
                  </a:lnTo>
                  <a:lnTo>
                    <a:pt x="290" y="1932"/>
                  </a:lnTo>
                  <a:lnTo>
                    <a:pt x="345" y="1973"/>
                  </a:lnTo>
                  <a:lnTo>
                    <a:pt x="402" y="2011"/>
                  </a:lnTo>
                  <a:lnTo>
                    <a:pt x="462" y="2046"/>
                  </a:lnTo>
                  <a:lnTo>
                    <a:pt x="527" y="2078"/>
                  </a:lnTo>
                  <a:lnTo>
                    <a:pt x="593" y="2105"/>
                  </a:lnTo>
                  <a:lnTo>
                    <a:pt x="600" y="2107"/>
                  </a:lnTo>
                  <a:lnTo>
                    <a:pt x="618" y="2115"/>
                  </a:lnTo>
                  <a:lnTo>
                    <a:pt x="646" y="2124"/>
                  </a:lnTo>
                  <a:lnTo>
                    <a:pt x="685" y="2136"/>
                  </a:lnTo>
                  <a:lnTo>
                    <a:pt x="729" y="2146"/>
                  </a:lnTo>
                  <a:lnTo>
                    <a:pt x="780" y="2154"/>
                  </a:lnTo>
                  <a:lnTo>
                    <a:pt x="835" y="2158"/>
                  </a:lnTo>
                  <a:lnTo>
                    <a:pt x="894" y="2157"/>
                  </a:lnTo>
                  <a:lnTo>
                    <a:pt x="954" y="2147"/>
                  </a:lnTo>
                  <a:lnTo>
                    <a:pt x="1014" y="2129"/>
                  </a:lnTo>
                  <a:lnTo>
                    <a:pt x="1073" y="2101"/>
                  </a:lnTo>
                  <a:lnTo>
                    <a:pt x="1128" y="2060"/>
                  </a:lnTo>
                  <a:lnTo>
                    <a:pt x="1180" y="2006"/>
                  </a:lnTo>
                  <a:lnTo>
                    <a:pt x="1226" y="1934"/>
                  </a:lnTo>
                  <a:lnTo>
                    <a:pt x="1264" y="1847"/>
                  </a:lnTo>
                  <a:lnTo>
                    <a:pt x="1294" y="1740"/>
                  </a:lnTo>
                  <a:lnTo>
                    <a:pt x="1294" y="1737"/>
                  </a:lnTo>
                  <a:lnTo>
                    <a:pt x="1294" y="1730"/>
                  </a:lnTo>
                  <a:lnTo>
                    <a:pt x="1295" y="1720"/>
                  </a:lnTo>
                  <a:lnTo>
                    <a:pt x="1296" y="1705"/>
                  </a:lnTo>
                  <a:lnTo>
                    <a:pt x="1300" y="1689"/>
                  </a:lnTo>
                  <a:lnTo>
                    <a:pt x="1303" y="1669"/>
                  </a:lnTo>
                  <a:lnTo>
                    <a:pt x="1309" y="1647"/>
                  </a:lnTo>
                  <a:lnTo>
                    <a:pt x="1317" y="1624"/>
                  </a:lnTo>
                  <a:lnTo>
                    <a:pt x="1326" y="1600"/>
                  </a:lnTo>
                  <a:lnTo>
                    <a:pt x="1339" y="1576"/>
                  </a:lnTo>
                  <a:lnTo>
                    <a:pt x="1354" y="1551"/>
                  </a:lnTo>
                  <a:lnTo>
                    <a:pt x="1372" y="1526"/>
                  </a:lnTo>
                  <a:lnTo>
                    <a:pt x="1394" y="1503"/>
                  </a:lnTo>
                  <a:lnTo>
                    <a:pt x="1420" y="1482"/>
                  </a:lnTo>
                  <a:lnTo>
                    <a:pt x="1450" y="1462"/>
                  </a:lnTo>
                  <a:lnTo>
                    <a:pt x="1483" y="1445"/>
                  </a:lnTo>
                  <a:lnTo>
                    <a:pt x="1508" y="1432"/>
                  </a:lnTo>
                  <a:lnTo>
                    <a:pt x="1534" y="1415"/>
                  </a:lnTo>
                  <a:lnTo>
                    <a:pt x="1558" y="1395"/>
                  </a:lnTo>
                  <a:lnTo>
                    <a:pt x="1580" y="1372"/>
                  </a:lnTo>
                  <a:lnTo>
                    <a:pt x="1600" y="1347"/>
                  </a:lnTo>
                  <a:lnTo>
                    <a:pt x="1619" y="1318"/>
                  </a:lnTo>
                  <a:lnTo>
                    <a:pt x="1634" y="1288"/>
                  </a:lnTo>
                  <a:lnTo>
                    <a:pt x="1647" y="1256"/>
                  </a:lnTo>
                  <a:lnTo>
                    <a:pt x="1655" y="1221"/>
                  </a:lnTo>
                  <a:lnTo>
                    <a:pt x="1658" y="1185"/>
                  </a:lnTo>
                  <a:lnTo>
                    <a:pt x="1658" y="1149"/>
                  </a:lnTo>
                  <a:lnTo>
                    <a:pt x="1652" y="1109"/>
                  </a:lnTo>
                  <a:lnTo>
                    <a:pt x="1641" y="1070"/>
                  </a:lnTo>
                  <a:lnTo>
                    <a:pt x="1625" y="1031"/>
                  </a:lnTo>
                  <a:lnTo>
                    <a:pt x="1600" y="990"/>
                  </a:lnTo>
                  <a:lnTo>
                    <a:pt x="1571" y="949"/>
                  </a:lnTo>
                  <a:lnTo>
                    <a:pt x="1736" y="751"/>
                  </a:lnTo>
                  <a:lnTo>
                    <a:pt x="2043" y="388"/>
                  </a:lnTo>
                  <a:lnTo>
                    <a:pt x="2118" y="373"/>
                  </a:lnTo>
                  <a:lnTo>
                    <a:pt x="2286" y="16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5" name="Freeform 86"/>
            <p:cNvSpPr>
              <a:spLocks/>
            </p:cNvSpPr>
            <p:nvPr/>
          </p:nvSpPr>
          <p:spPr bwMode="auto">
            <a:xfrm>
              <a:off x="4459" y="592"/>
              <a:ext cx="608" cy="618"/>
            </a:xfrm>
            <a:custGeom>
              <a:avLst/>
              <a:gdLst>
                <a:gd name="T0" fmla="*/ 7 w 1217"/>
                <a:gd name="T1" fmla="*/ 5 h 1237"/>
                <a:gd name="T2" fmla="*/ 7 w 1217"/>
                <a:gd name="T3" fmla="*/ 5 h 1237"/>
                <a:gd name="T4" fmla="*/ 7 w 1217"/>
                <a:gd name="T5" fmla="*/ 4 h 1237"/>
                <a:gd name="T6" fmla="*/ 8 w 1217"/>
                <a:gd name="T7" fmla="*/ 4 h 1237"/>
                <a:gd name="T8" fmla="*/ 8 w 1217"/>
                <a:gd name="T9" fmla="*/ 4 h 1237"/>
                <a:gd name="T10" fmla="*/ 8 w 1217"/>
                <a:gd name="T11" fmla="*/ 4 h 1237"/>
                <a:gd name="T12" fmla="*/ 9 w 1217"/>
                <a:gd name="T13" fmla="*/ 3 h 1237"/>
                <a:gd name="T14" fmla="*/ 9 w 1217"/>
                <a:gd name="T15" fmla="*/ 3 h 1237"/>
                <a:gd name="T16" fmla="*/ 9 w 1217"/>
                <a:gd name="T17" fmla="*/ 3 h 1237"/>
                <a:gd name="T18" fmla="*/ 9 w 1217"/>
                <a:gd name="T19" fmla="*/ 2 h 1237"/>
                <a:gd name="T20" fmla="*/ 9 w 1217"/>
                <a:gd name="T21" fmla="*/ 2 h 1237"/>
                <a:gd name="T22" fmla="*/ 9 w 1217"/>
                <a:gd name="T23" fmla="*/ 1 h 1237"/>
                <a:gd name="T24" fmla="*/ 7 w 1217"/>
                <a:gd name="T25" fmla="*/ 3 h 1237"/>
                <a:gd name="T26" fmla="*/ 7 w 1217"/>
                <a:gd name="T27" fmla="*/ 0 h 1237"/>
                <a:gd name="T28" fmla="*/ 7 w 1217"/>
                <a:gd name="T29" fmla="*/ 0 h 1237"/>
                <a:gd name="T30" fmla="*/ 7 w 1217"/>
                <a:gd name="T31" fmla="*/ 0 h 1237"/>
                <a:gd name="T32" fmla="*/ 7 w 1217"/>
                <a:gd name="T33" fmla="*/ 0 h 1237"/>
                <a:gd name="T34" fmla="*/ 7 w 1217"/>
                <a:gd name="T35" fmla="*/ 0 h 1237"/>
                <a:gd name="T36" fmla="*/ 6 w 1217"/>
                <a:gd name="T37" fmla="*/ 0 h 1237"/>
                <a:gd name="T38" fmla="*/ 6 w 1217"/>
                <a:gd name="T39" fmla="*/ 0 h 1237"/>
                <a:gd name="T40" fmla="*/ 5 w 1217"/>
                <a:gd name="T41" fmla="*/ 0 h 1237"/>
                <a:gd name="T42" fmla="*/ 5 w 1217"/>
                <a:gd name="T43" fmla="*/ 0 h 1237"/>
                <a:gd name="T44" fmla="*/ 5 w 1217"/>
                <a:gd name="T45" fmla="*/ 0 h 1237"/>
                <a:gd name="T46" fmla="*/ 4 w 1217"/>
                <a:gd name="T47" fmla="*/ 1 h 1237"/>
                <a:gd name="T48" fmla="*/ 4 w 1217"/>
                <a:gd name="T49" fmla="*/ 1 h 1237"/>
                <a:gd name="T50" fmla="*/ 4 w 1217"/>
                <a:gd name="T51" fmla="*/ 1 h 1237"/>
                <a:gd name="T52" fmla="*/ 4 w 1217"/>
                <a:gd name="T53" fmla="*/ 2 h 1237"/>
                <a:gd name="T54" fmla="*/ 4 w 1217"/>
                <a:gd name="T55" fmla="*/ 2 h 1237"/>
                <a:gd name="T56" fmla="*/ 3 w 1217"/>
                <a:gd name="T57" fmla="*/ 2 h 1237"/>
                <a:gd name="T58" fmla="*/ 3 w 1217"/>
                <a:gd name="T59" fmla="*/ 2 h 1237"/>
                <a:gd name="T60" fmla="*/ 3 w 1217"/>
                <a:gd name="T61" fmla="*/ 2 h 1237"/>
                <a:gd name="T62" fmla="*/ 2 w 1217"/>
                <a:gd name="T63" fmla="*/ 2 h 1237"/>
                <a:gd name="T64" fmla="*/ 2 w 1217"/>
                <a:gd name="T65" fmla="*/ 3 h 1237"/>
                <a:gd name="T66" fmla="*/ 1 w 1217"/>
                <a:gd name="T67" fmla="*/ 3 h 1237"/>
                <a:gd name="T68" fmla="*/ 1 w 1217"/>
                <a:gd name="T69" fmla="*/ 3 h 1237"/>
                <a:gd name="T70" fmla="*/ 0 w 1217"/>
                <a:gd name="T71" fmla="*/ 4 h 1237"/>
                <a:gd name="T72" fmla="*/ 0 w 1217"/>
                <a:gd name="T73" fmla="*/ 4 h 1237"/>
                <a:gd name="T74" fmla="*/ 0 w 1217"/>
                <a:gd name="T75" fmla="*/ 5 h 1237"/>
                <a:gd name="T76" fmla="*/ 0 w 1217"/>
                <a:gd name="T77" fmla="*/ 6 h 1237"/>
                <a:gd name="T78" fmla="*/ 0 w 1217"/>
                <a:gd name="T79" fmla="*/ 6 h 1237"/>
                <a:gd name="T80" fmla="*/ 0 w 1217"/>
                <a:gd name="T81" fmla="*/ 7 h 1237"/>
                <a:gd name="T82" fmla="*/ 0 w 1217"/>
                <a:gd name="T83" fmla="*/ 7 h 1237"/>
                <a:gd name="T84" fmla="*/ 1 w 1217"/>
                <a:gd name="T85" fmla="*/ 8 h 1237"/>
                <a:gd name="T86" fmla="*/ 1 w 1217"/>
                <a:gd name="T87" fmla="*/ 8 h 1237"/>
                <a:gd name="T88" fmla="*/ 2 w 1217"/>
                <a:gd name="T89" fmla="*/ 8 h 1237"/>
                <a:gd name="T90" fmla="*/ 2 w 1217"/>
                <a:gd name="T91" fmla="*/ 9 h 1237"/>
                <a:gd name="T92" fmla="*/ 2 w 1217"/>
                <a:gd name="T93" fmla="*/ 9 h 1237"/>
                <a:gd name="T94" fmla="*/ 3 w 1217"/>
                <a:gd name="T95" fmla="*/ 9 h 1237"/>
                <a:gd name="T96" fmla="*/ 4 w 1217"/>
                <a:gd name="T97" fmla="*/ 9 h 1237"/>
                <a:gd name="T98" fmla="*/ 4 w 1217"/>
                <a:gd name="T99" fmla="*/ 9 h 1237"/>
                <a:gd name="T100" fmla="*/ 5 w 1217"/>
                <a:gd name="T101" fmla="*/ 9 h 1237"/>
                <a:gd name="T102" fmla="*/ 5 w 1217"/>
                <a:gd name="T103" fmla="*/ 9 h 1237"/>
                <a:gd name="T104" fmla="*/ 6 w 1217"/>
                <a:gd name="T105" fmla="*/ 8 h 1237"/>
                <a:gd name="T106" fmla="*/ 6 w 1217"/>
                <a:gd name="T107" fmla="*/ 7 h 1237"/>
                <a:gd name="T108" fmla="*/ 6 w 1217"/>
                <a:gd name="T109" fmla="*/ 6 h 1237"/>
                <a:gd name="T110" fmla="*/ 6 w 1217"/>
                <a:gd name="T111" fmla="*/ 5 h 1237"/>
                <a:gd name="T112" fmla="*/ 7 w 1217"/>
                <a:gd name="T113" fmla="*/ 5 h 1237"/>
                <a:gd name="T114" fmla="*/ 7 w 1217"/>
                <a:gd name="T115" fmla="*/ 5 h 12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7"/>
                <a:gd name="T175" fmla="*/ 0 h 1237"/>
                <a:gd name="T176" fmla="*/ 1217 w 1217"/>
                <a:gd name="T177" fmla="*/ 1237 h 12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7" h="1237">
                  <a:moveTo>
                    <a:pt x="917" y="705"/>
                  </a:moveTo>
                  <a:lnTo>
                    <a:pt x="921" y="700"/>
                  </a:lnTo>
                  <a:lnTo>
                    <a:pt x="931" y="690"/>
                  </a:lnTo>
                  <a:lnTo>
                    <a:pt x="946" y="672"/>
                  </a:lnTo>
                  <a:lnTo>
                    <a:pt x="968" y="653"/>
                  </a:lnTo>
                  <a:lnTo>
                    <a:pt x="993" y="631"/>
                  </a:lnTo>
                  <a:lnTo>
                    <a:pt x="1023" y="609"/>
                  </a:lnTo>
                  <a:lnTo>
                    <a:pt x="1057" y="588"/>
                  </a:lnTo>
                  <a:lnTo>
                    <a:pt x="1094" y="572"/>
                  </a:lnTo>
                  <a:lnTo>
                    <a:pt x="1112" y="564"/>
                  </a:lnTo>
                  <a:lnTo>
                    <a:pt x="1131" y="553"/>
                  </a:lnTo>
                  <a:lnTo>
                    <a:pt x="1148" y="540"/>
                  </a:lnTo>
                  <a:lnTo>
                    <a:pt x="1164" y="525"/>
                  </a:lnTo>
                  <a:lnTo>
                    <a:pt x="1178" y="508"/>
                  </a:lnTo>
                  <a:lnTo>
                    <a:pt x="1190" y="488"/>
                  </a:lnTo>
                  <a:lnTo>
                    <a:pt x="1201" y="467"/>
                  </a:lnTo>
                  <a:lnTo>
                    <a:pt x="1209" y="444"/>
                  </a:lnTo>
                  <a:lnTo>
                    <a:pt x="1215" y="420"/>
                  </a:lnTo>
                  <a:lnTo>
                    <a:pt x="1217" y="395"/>
                  </a:lnTo>
                  <a:lnTo>
                    <a:pt x="1216" y="367"/>
                  </a:lnTo>
                  <a:lnTo>
                    <a:pt x="1211" y="338"/>
                  </a:lnTo>
                  <a:lnTo>
                    <a:pt x="1203" y="309"/>
                  </a:lnTo>
                  <a:lnTo>
                    <a:pt x="1189" y="278"/>
                  </a:lnTo>
                  <a:lnTo>
                    <a:pt x="1172" y="246"/>
                  </a:lnTo>
                  <a:lnTo>
                    <a:pt x="1150" y="214"/>
                  </a:lnTo>
                  <a:lnTo>
                    <a:pt x="951" y="428"/>
                  </a:lnTo>
                  <a:lnTo>
                    <a:pt x="817" y="298"/>
                  </a:lnTo>
                  <a:lnTo>
                    <a:pt x="1005" y="80"/>
                  </a:lnTo>
                  <a:lnTo>
                    <a:pt x="1003" y="79"/>
                  </a:lnTo>
                  <a:lnTo>
                    <a:pt x="998" y="74"/>
                  </a:lnTo>
                  <a:lnTo>
                    <a:pt x="990" y="67"/>
                  </a:lnTo>
                  <a:lnTo>
                    <a:pt x="978" y="58"/>
                  </a:lnTo>
                  <a:lnTo>
                    <a:pt x="965" y="49"/>
                  </a:lnTo>
                  <a:lnTo>
                    <a:pt x="949" y="39"/>
                  </a:lnTo>
                  <a:lnTo>
                    <a:pt x="929" y="28"/>
                  </a:lnTo>
                  <a:lnTo>
                    <a:pt x="909" y="19"/>
                  </a:lnTo>
                  <a:lnTo>
                    <a:pt x="886" y="11"/>
                  </a:lnTo>
                  <a:lnTo>
                    <a:pt x="862" y="4"/>
                  </a:lnTo>
                  <a:lnTo>
                    <a:pt x="838" y="1"/>
                  </a:lnTo>
                  <a:lnTo>
                    <a:pt x="811" y="0"/>
                  </a:lnTo>
                  <a:lnTo>
                    <a:pt x="785" y="2"/>
                  </a:lnTo>
                  <a:lnTo>
                    <a:pt x="757" y="10"/>
                  </a:lnTo>
                  <a:lnTo>
                    <a:pt x="730" y="21"/>
                  </a:lnTo>
                  <a:lnTo>
                    <a:pt x="702" y="39"/>
                  </a:lnTo>
                  <a:lnTo>
                    <a:pt x="671" y="64"/>
                  </a:lnTo>
                  <a:lnTo>
                    <a:pt x="646" y="88"/>
                  </a:lnTo>
                  <a:lnTo>
                    <a:pt x="625" y="112"/>
                  </a:lnTo>
                  <a:lnTo>
                    <a:pt x="609" y="135"/>
                  </a:lnTo>
                  <a:lnTo>
                    <a:pt x="596" y="159"/>
                  </a:lnTo>
                  <a:lnTo>
                    <a:pt x="586" y="180"/>
                  </a:lnTo>
                  <a:lnTo>
                    <a:pt x="578" y="201"/>
                  </a:lnTo>
                  <a:lnTo>
                    <a:pt x="569" y="222"/>
                  </a:lnTo>
                  <a:lnTo>
                    <a:pt x="563" y="241"/>
                  </a:lnTo>
                  <a:lnTo>
                    <a:pt x="554" y="260"/>
                  </a:lnTo>
                  <a:lnTo>
                    <a:pt x="544" y="278"/>
                  </a:lnTo>
                  <a:lnTo>
                    <a:pt x="531" y="296"/>
                  </a:lnTo>
                  <a:lnTo>
                    <a:pt x="516" y="312"/>
                  </a:lnTo>
                  <a:lnTo>
                    <a:pt x="497" y="327"/>
                  </a:lnTo>
                  <a:lnTo>
                    <a:pt x="472" y="341"/>
                  </a:lnTo>
                  <a:lnTo>
                    <a:pt x="440" y="354"/>
                  </a:lnTo>
                  <a:lnTo>
                    <a:pt x="414" y="362"/>
                  </a:lnTo>
                  <a:lnTo>
                    <a:pt x="387" y="370"/>
                  </a:lnTo>
                  <a:lnTo>
                    <a:pt x="359" y="376"/>
                  </a:lnTo>
                  <a:lnTo>
                    <a:pt x="330" y="383"/>
                  </a:lnTo>
                  <a:lnTo>
                    <a:pt x="300" y="391"/>
                  </a:lnTo>
                  <a:lnTo>
                    <a:pt x="270" y="399"/>
                  </a:lnTo>
                  <a:lnTo>
                    <a:pt x="240" y="410"/>
                  </a:lnTo>
                  <a:lnTo>
                    <a:pt x="211" y="422"/>
                  </a:lnTo>
                  <a:lnTo>
                    <a:pt x="182" y="440"/>
                  </a:lnTo>
                  <a:lnTo>
                    <a:pt x="154" y="459"/>
                  </a:lnTo>
                  <a:lnTo>
                    <a:pt x="126" y="483"/>
                  </a:lnTo>
                  <a:lnTo>
                    <a:pt x="101" y="513"/>
                  </a:lnTo>
                  <a:lnTo>
                    <a:pt x="75" y="549"/>
                  </a:lnTo>
                  <a:lnTo>
                    <a:pt x="53" y="591"/>
                  </a:lnTo>
                  <a:lnTo>
                    <a:pt x="33" y="639"/>
                  </a:lnTo>
                  <a:lnTo>
                    <a:pt x="14" y="695"/>
                  </a:lnTo>
                  <a:lnTo>
                    <a:pt x="4" y="745"/>
                  </a:lnTo>
                  <a:lnTo>
                    <a:pt x="0" y="792"/>
                  </a:lnTo>
                  <a:lnTo>
                    <a:pt x="5" y="836"/>
                  </a:lnTo>
                  <a:lnTo>
                    <a:pt x="15" y="877"/>
                  </a:lnTo>
                  <a:lnTo>
                    <a:pt x="30" y="915"/>
                  </a:lnTo>
                  <a:lnTo>
                    <a:pt x="51" y="950"/>
                  </a:lnTo>
                  <a:lnTo>
                    <a:pt x="74" y="983"/>
                  </a:lnTo>
                  <a:lnTo>
                    <a:pt x="101" y="1013"/>
                  </a:lnTo>
                  <a:lnTo>
                    <a:pt x="128" y="1041"/>
                  </a:lnTo>
                  <a:lnTo>
                    <a:pt x="158" y="1066"/>
                  </a:lnTo>
                  <a:lnTo>
                    <a:pt x="188" y="1089"/>
                  </a:lnTo>
                  <a:lnTo>
                    <a:pt x="217" y="1110"/>
                  </a:lnTo>
                  <a:lnTo>
                    <a:pt x="246" y="1130"/>
                  </a:lnTo>
                  <a:lnTo>
                    <a:pt x="271" y="1146"/>
                  </a:lnTo>
                  <a:lnTo>
                    <a:pt x="294" y="1161"/>
                  </a:lnTo>
                  <a:lnTo>
                    <a:pt x="314" y="1175"/>
                  </a:lnTo>
                  <a:lnTo>
                    <a:pt x="339" y="1191"/>
                  </a:lnTo>
                  <a:lnTo>
                    <a:pt x="369" y="1206"/>
                  </a:lnTo>
                  <a:lnTo>
                    <a:pt x="402" y="1217"/>
                  </a:lnTo>
                  <a:lnTo>
                    <a:pt x="438" y="1228"/>
                  </a:lnTo>
                  <a:lnTo>
                    <a:pt x="476" y="1233"/>
                  </a:lnTo>
                  <a:lnTo>
                    <a:pt x="515" y="1237"/>
                  </a:lnTo>
                  <a:lnTo>
                    <a:pt x="554" y="1236"/>
                  </a:lnTo>
                  <a:lnTo>
                    <a:pt x="595" y="1231"/>
                  </a:lnTo>
                  <a:lnTo>
                    <a:pt x="634" y="1222"/>
                  </a:lnTo>
                  <a:lnTo>
                    <a:pt x="671" y="1207"/>
                  </a:lnTo>
                  <a:lnTo>
                    <a:pt x="707" y="1186"/>
                  </a:lnTo>
                  <a:lnTo>
                    <a:pt x="740" y="1161"/>
                  </a:lnTo>
                  <a:lnTo>
                    <a:pt x="770" y="1129"/>
                  </a:lnTo>
                  <a:lnTo>
                    <a:pt x="795" y="1089"/>
                  </a:lnTo>
                  <a:lnTo>
                    <a:pt x="816" y="1043"/>
                  </a:lnTo>
                  <a:lnTo>
                    <a:pt x="832" y="990"/>
                  </a:lnTo>
                  <a:lnTo>
                    <a:pt x="851" y="912"/>
                  </a:lnTo>
                  <a:lnTo>
                    <a:pt x="867" y="850"/>
                  </a:lnTo>
                  <a:lnTo>
                    <a:pt x="882" y="800"/>
                  </a:lnTo>
                  <a:lnTo>
                    <a:pt x="894" y="762"/>
                  </a:lnTo>
                  <a:lnTo>
                    <a:pt x="904" y="735"/>
                  </a:lnTo>
                  <a:lnTo>
                    <a:pt x="912" y="717"/>
                  </a:lnTo>
                  <a:lnTo>
                    <a:pt x="916" y="708"/>
                  </a:lnTo>
                  <a:lnTo>
                    <a:pt x="917" y="7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6" name="Freeform 87"/>
            <p:cNvSpPr>
              <a:spLocks/>
            </p:cNvSpPr>
            <p:nvPr/>
          </p:nvSpPr>
          <p:spPr bwMode="auto">
            <a:xfrm>
              <a:off x="4732" y="800"/>
              <a:ext cx="158" cy="159"/>
            </a:xfrm>
            <a:custGeom>
              <a:avLst/>
              <a:gdLst>
                <a:gd name="T0" fmla="*/ 1 w 314"/>
                <a:gd name="T1" fmla="*/ 3 h 318"/>
                <a:gd name="T2" fmla="*/ 2 w 314"/>
                <a:gd name="T3" fmla="*/ 3 h 318"/>
                <a:gd name="T4" fmla="*/ 2 w 314"/>
                <a:gd name="T5" fmla="*/ 3 h 318"/>
                <a:gd name="T6" fmla="*/ 2 w 314"/>
                <a:gd name="T7" fmla="*/ 3 h 318"/>
                <a:gd name="T8" fmla="*/ 2 w 314"/>
                <a:gd name="T9" fmla="*/ 3 h 318"/>
                <a:gd name="T10" fmla="*/ 2 w 314"/>
                <a:gd name="T11" fmla="*/ 3 h 318"/>
                <a:gd name="T12" fmla="*/ 2 w 314"/>
                <a:gd name="T13" fmla="*/ 3 h 318"/>
                <a:gd name="T14" fmla="*/ 2 w 314"/>
                <a:gd name="T15" fmla="*/ 3 h 318"/>
                <a:gd name="T16" fmla="*/ 2 w 314"/>
                <a:gd name="T17" fmla="*/ 3 h 318"/>
                <a:gd name="T18" fmla="*/ 2 w 314"/>
                <a:gd name="T19" fmla="*/ 3 h 318"/>
                <a:gd name="T20" fmla="*/ 3 w 314"/>
                <a:gd name="T21" fmla="*/ 3 h 318"/>
                <a:gd name="T22" fmla="*/ 3 w 314"/>
                <a:gd name="T23" fmla="*/ 3 h 318"/>
                <a:gd name="T24" fmla="*/ 3 w 314"/>
                <a:gd name="T25" fmla="*/ 3 h 318"/>
                <a:gd name="T26" fmla="*/ 3 w 314"/>
                <a:gd name="T27" fmla="*/ 2 h 318"/>
                <a:gd name="T28" fmla="*/ 3 w 314"/>
                <a:gd name="T29" fmla="*/ 2 h 318"/>
                <a:gd name="T30" fmla="*/ 3 w 314"/>
                <a:gd name="T31" fmla="*/ 2 h 318"/>
                <a:gd name="T32" fmla="*/ 3 w 314"/>
                <a:gd name="T33" fmla="*/ 2 h 318"/>
                <a:gd name="T34" fmla="*/ 3 w 314"/>
                <a:gd name="T35" fmla="*/ 2 h 318"/>
                <a:gd name="T36" fmla="*/ 3 w 314"/>
                <a:gd name="T37" fmla="*/ 2 h 318"/>
                <a:gd name="T38" fmla="*/ 3 w 314"/>
                <a:gd name="T39" fmla="*/ 1 h 318"/>
                <a:gd name="T40" fmla="*/ 3 w 314"/>
                <a:gd name="T41" fmla="*/ 1 h 318"/>
                <a:gd name="T42" fmla="*/ 3 w 314"/>
                <a:gd name="T43" fmla="*/ 1 h 318"/>
                <a:gd name="T44" fmla="*/ 2 w 314"/>
                <a:gd name="T45" fmla="*/ 1 h 318"/>
                <a:gd name="T46" fmla="*/ 2 w 314"/>
                <a:gd name="T47" fmla="*/ 1 h 318"/>
                <a:gd name="T48" fmla="*/ 2 w 314"/>
                <a:gd name="T49" fmla="*/ 1 h 318"/>
                <a:gd name="T50" fmla="*/ 2 w 314"/>
                <a:gd name="T51" fmla="*/ 1 h 318"/>
                <a:gd name="T52" fmla="*/ 2 w 314"/>
                <a:gd name="T53" fmla="*/ 0 h 318"/>
                <a:gd name="T54" fmla="*/ 2 w 314"/>
                <a:gd name="T55" fmla="*/ 0 h 318"/>
                <a:gd name="T56" fmla="*/ 2 w 314"/>
                <a:gd name="T57" fmla="*/ 1 h 318"/>
                <a:gd name="T58" fmla="*/ 1 w 314"/>
                <a:gd name="T59" fmla="*/ 1 h 318"/>
                <a:gd name="T60" fmla="*/ 1 w 314"/>
                <a:gd name="T61" fmla="*/ 1 h 318"/>
                <a:gd name="T62" fmla="*/ 1 w 314"/>
                <a:gd name="T63" fmla="*/ 1 h 318"/>
                <a:gd name="T64" fmla="*/ 1 w 314"/>
                <a:gd name="T65" fmla="*/ 1 h 318"/>
                <a:gd name="T66" fmla="*/ 1 w 314"/>
                <a:gd name="T67" fmla="*/ 1 h 318"/>
                <a:gd name="T68" fmla="*/ 1 w 314"/>
                <a:gd name="T69" fmla="*/ 1 h 318"/>
                <a:gd name="T70" fmla="*/ 1 w 314"/>
                <a:gd name="T71" fmla="*/ 1 h 318"/>
                <a:gd name="T72" fmla="*/ 1 w 314"/>
                <a:gd name="T73" fmla="*/ 1 h 318"/>
                <a:gd name="T74" fmla="*/ 1 w 314"/>
                <a:gd name="T75" fmla="*/ 1 h 318"/>
                <a:gd name="T76" fmla="*/ 1 w 314"/>
                <a:gd name="T77" fmla="*/ 1 h 318"/>
                <a:gd name="T78" fmla="*/ 1 w 314"/>
                <a:gd name="T79" fmla="*/ 1 h 318"/>
                <a:gd name="T80" fmla="*/ 1 w 314"/>
                <a:gd name="T81" fmla="*/ 1 h 318"/>
                <a:gd name="T82" fmla="*/ 0 w 314"/>
                <a:gd name="T83" fmla="*/ 2 h 318"/>
                <a:gd name="T84" fmla="*/ 1 w 314"/>
                <a:gd name="T85" fmla="*/ 2 h 318"/>
                <a:gd name="T86" fmla="*/ 1 w 314"/>
                <a:gd name="T87" fmla="*/ 2 h 318"/>
                <a:gd name="T88" fmla="*/ 1 w 314"/>
                <a:gd name="T89" fmla="*/ 2 h 318"/>
                <a:gd name="T90" fmla="*/ 1 w 314"/>
                <a:gd name="T91" fmla="*/ 3 h 318"/>
                <a:gd name="T92" fmla="*/ 1 w 314"/>
                <a:gd name="T93" fmla="*/ 3 h 318"/>
                <a:gd name="T94" fmla="*/ 1 w 314"/>
                <a:gd name="T95" fmla="*/ 3 h 318"/>
                <a:gd name="T96" fmla="*/ 1 w 314"/>
                <a:gd name="T97" fmla="*/ 3 h 3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"/>
                <a:gd name="T148" fmla="*/ 0 h 318"/>
                <a:gd name="T149" fmla="*/ 314 w 314"/>
                <a:gd name="T150" fmla="*/ 318 h 3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" h="318">
                  <a:moveTo>
                    <a:pt x="116" y="313"/>
                  </a:moveTo>
                  <a:lnTo>
                    <a:pt x="132" y="316"/>
                  </a:lnTo>
                  <a:lnTo>
                    <a:pt x="147" y="318"/>
                  </a:lnTo>
                  <a:lnTo>
                    <a:pt x="163" y="318"/>
                  </a:lnTo>
                  <a:lnTo>
                    <a:pt x="178" y="317"/>
                  </a:lnTo>
                  <a:lnTo>
                    <a:pt x="193" y="314"/>
                  </a:lnTo>
                  <a:lnTo>
                    <a:pt x="208" y="309"/>
                  </a:lnTo>
                  <a:lnTo>
                    <a:pt x="222" y="303"/>
                  </a:lnTo>
                  <a:lnTo>
                    <a:pt x="235" y="296"/>
                  </a:lnTo>
                  <a:lnTo>
                    <a:pt x="247" y="288"/>
                  </a:lnTo>
                  <a:lnTo>
                    <a:pt x="260" y="279"/>
                  </a:lnTo>
                  <a:lnTo>
                    <a:pt x="270" y="269"/>
                  </a:lnTo>
                  <a:lnTo>
                    <a:pt x="281" y="257"/>
                  </a:lnTo>
                  <a:lnTo>
                    <a:pt x="289" y="245"/>
                  </a:lnTo>
                  <a:lnTo>
                    <a:pt x="297" y="231"/>
                  </a:lnTo>
                  <a:lnTo>
                    <a:pt x="304" y="216"/>
                  </a:lnTo>
                  <a:lnTo>
                    <a:pt x="308" y="201"/>
                  </a:lnTo>
                  <a:lnTo>
                    <a:pt x="314" y="169"/>
                  </a:lnTo>
                  <a:lnTo>
                    <a:pt x="313" y="138"/>
                  </a:lnTo>
                  <a:lnTo>
                    <a:pt x="306" y="108"/>
                  </a:lnTo>
                  <a:lnTo>
                    <a:pt x="293" y="80"/>
                  </a:lnTo>
                  <a:lnTo>
                    <a:pt x="276" y="55"/>
                  </a:lnTo>
                  <a:lnTo>
                    <a:pt x="254" y="34"/>
                  </a:lnTo>
                  <a:lnTo>
                    <a:pt x="229" y="18"/>
                  </a:lnTo>
                  <a:lnTo>
                    <a:pt x="199" y="6"/>
                  </a:lnTo>
                  <a:lnTo>
                    <a:pt x="183" y="3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37" y="2"/>
                  </a:lnTo>
                  <a:lnTo>
                    <a:pt x="122" y="5"/>
                  </a:lnTo>
                  <a:lnTo>
                    <a:pt x="107" y="10"/>
                  </a:lnTo>
                  <a:lnTo>
                    <a:pt x="93" y="15"/>
                  </a:lnTo>
                  <a:lnTo>
                    <a:pt x="79" y="22"/>
                  </a:lnTo>
                  <a:lnTo>
                    <a:pt x="66" y="30"/>
                  </a:lnTo>
                  <a:lnTo>
                    <a:pt x="55" y="40"/>
                  </a:lnTo>
                  <a:lnTo>
                    <a:pt x="43" y="50"/>
                  </a:lnTo>
                  <a:lnTo>
                    <a:pt x="33" y="61"/>
                  </a:lnTo>
                  <a:lnTo>
                    <a:pt x="25" y="74"/>
                  </a:lnTo>
                  <a:lnTo>
                    <a:pt x="17" y="88"/>
                  </a:lnTo>
                  <a:lnTo>
                    <a:pt x="10" y="103"/>
                  </a:lnTo>
                  <a:lnTo>
                    <a:pt x="5" y="118"/>
                  </a:lnTo>
                  <a:lnTo>
                    <a:pt x="0" y="150"/>
                  </a:lnTo>
                  <a:lnTo>
                    <a:pt x="1" y="181"/>
                  </a:lnTo>
                  <a:lnTo>
                    <a:pt x="8" y="211"/>
                  </a:lnTo>
                  <a:lnTo>
                    <a:pt x="20" y="239"/>
                  </a:lnTo>
                  <a:lnTo>
                    <a:pt x="38" y="263"/>
                  </a:lnTo>
                  <a:lnTo>
                    <a:pt x="59" y="285"/>
                  </a:lnTo>
                  <a:lnTo>
                    <a:pt x="86" y="301"/>
                  </a:lnTo>
                  <a:lnTo>
                    <a:pt x="116" y="3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7" name="Freeform 88"/>
            <p:cNvSpPr>
              <a:spLocks/>
            </p:cNvSpPr>
            <p:nvPr/>
          </p:nvSpPr>
          <p:spPr bwMode="auto">
            <a:xfrm>
              <a:off x="4637" y="930"/>
              <a:ext cx="152" cy="145"/>
            </a:xfrm>
            <a:custGeom>
              <a:avLst/>
              <a:gdLst>
                <a:gd name="T0" fmla="*/ 0 w 305"/>
                <a:gd name="T1" fmla="*/ 0 h 290"/>
                <a:gd name="T2" fmla="*/ 2 w 305"/>
                <a:gd name="T3" fmla="*/ 2 h 290"/>
                <a:gd name="T4" fmla="*/ 1 w 305"/>
                <a:gd name="T5" fmla="*/ 3 h 290"/>
                <a:gd name="T6" fmla="*/ 0 w 305"/>
                <a:gd name="T7" fmla="*/ 1 h 290"/>
                <a:gd name="T8" fmla="*/ 0 w 305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290"/>
                <a:gd name="T17" fmla="*/ 305 w 305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290">
                  <a:moveTo>
                    <a:pt x="49" y="0"/>
                  </a:moveTo>
                  <a:lnTo>
                    <a:pt x="305" y="242"/>
                  </a:lnTo>
                  <a:lnTo>
                    <a:pt x="245" y="290"/>
                  </a:lnTo>
                  <a:lnTo>
                    <a:pt x="0" y="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8" name="Freeform 89"/>
            <p:cNvSpPr>
              <a:spLocks/>
            </p:cNvSpPr>
            <p:nvPr/>
          </p:nvSpPr>
          <p:spPr bwMode="auto">
            <a:xfrm>
              <a:off x="4338" y="554"/>
              <a:ext cx="480" cy="528"/>
            </a:xfrm>
            <a:custGeom>
              <a:avLst/>
              <a:gdLst>
                <a:gd name="T0" fmla="*/ 7 w 960"/>
                <a:gd name="T1" fmla="*/ 0 h 1057"/>
                <a:gd name="T2" fmla="*/ 7 w 960"/>
                <a:gd name="T3" fmla="*/ 0 h 1057"/>
                <a:gd name="T4" fmla="*/ 8 w 960"/>
                <a:gd name="T5" fmla="*/ 0 h 1057"/>
                <a:gd name="T6" fmla="*/ 8 w 960"/>
                <a:gd name="T7" fmla="*/ 0 h 1057"/>
                <a:gd name="T8" fmla="*/ 7 w 960"/>
                <a:gd name="T9" fmla="*/ 0 h 1057"/>
                <a:gd name="T10" fmla="*/ 7 w 960"/>
                <a:gd name="T11" fmla="*/ 0 h 1057"/>
                <a:gd name="T12" fmla="*/ 7 w 960"/>
                <a:gd name="T13" fmla="*/ 0 h 1057"/>
                <a:gd name="T14" fmla="*/ 6 w 960"/>
                <a:gd name="T15" fmla="*/ 0 h 1057"/>
                <a:gd name="T16" fmla="*/ 6 w 960"/>
                <a:gd name="T17" fmla="*/ 0 h 1057"/>
                <a:gd name="T18" fmla="*/ 6 w 960"/>
                <a:gd name="T19" fmla="*/ 0 h 1057"/>
                <a:gd name="T20" fmla="*/ 5 w 960"/>
                <a:gd name="T21" fmla="*/ 1 h 1057"/>
                <a:gd name="T22" fmla="*/ 5 w 960"/>
                <a:gd name="T23" fmla="*/ 1 h 1057"/>
                <a:gd name="T24" fmla="*/ 5 w 960"/>
                <a:gd name="T25" fmla="*/ 1 h 1057"/>
                <a:gd name="T26" fmla="*/ 5 w 960"/>
                <a:gd name="T27" fmla="*/ 1 h 1057"/>
                <a:gd name="T28" fmla="*/ 5 w 960"/>
                <a:gd name="T29" fmla="*/ 2 h 1057"/>
                <a:gd name="T30" fmla="*/ 4 w 960"/>
                <a:gd name="T31" fmla="*/ 2 h 1057"/>
                <a:gd name="T32" fmla="*/ 4 w 960"/>
                <a:gd name="T33" fmla="*/ 2 h 1057"/>
                <a:gd name="T34" fmla="*/ 3 w 960"/>
                <a:gd name="T35" fmla="*/ 2 h 1057"/>
                <a:gd name="T36" fmla="*/ 3 w 960"/>
                <a:gd name="T37" fmla="*/ 2 h 1057"/>
                <a:gd name="T38" fmla="*/ 2 w 960"/>
                <a:gd name="T39" fmla="*/ 3 h 1057"/>
                <a:gd name="T40" fmla="*/ 2 w 960"/>
                <a:gd name="T41" fmla="*/ 3 h 1057"/>
                <a:gd name="T42" fmla="*/ 1 w 960"/>
                <a:gd name="T43" fmla="*/ 4 h 1057"/>
                <a:gd name="T44" fmla="*/ 1 w 960"/>
                <a:gd name="T45" fmla="*/ 4 h 1057"/>
                <a:gd name="T46" fmla="*/ 1 w 960"/>
                <a:gd name="T47" fmla="*/ 5 h 1057"/>
                <a:gd name="T48" fmla="*/ 1 w 960"/>
                <a:gd name="T49" fmla="*/ 6 h 1057"/>
                <a:gd name="T50" fmla="*/ 1 w 960"/>
                <a:gd name="T51" fmla="*/ 7 h 1057"/>
                <a:gd name="T52" fmla="*/ 1 w 960"/>
                <a:gd name="T53" fmla="*/ 8 h 1057"/>
                <a:gd name="T54" fmla="*/ 2 w 960"/>
                <a:gd name="T55" fmla="*/ 8 h 1057"/>
                <a:gd name="T56" fmla="*/ 1 w 960"/>
                <a:gd name="T57" fmla="*/ 6 h 1057"/>
                <a:gd name="T58" fmla="*/ 2 w 960"/>
                <a:gd name="T59" fmla="*/ 4 h 1057"/>
                <a:gd name="T60" fmla="*/ 2 w 960"/>
                <a:gd name="T61" fmla="*/ 4 h 1057"/>
                <a:gd name="T62" fmla="*/ 3 w 960"/>
                <a:gd name="T63" fmla="*/ 3 h 1057"/>
                <a:gd name="T64" fmla="*/ 3 w 960"/>
                <a:gd name="T65" fmla="*/ 3 h 1057"/>
                <a:gd name="T66" fmla="*/ 3 w 960"/>
                <a:gd name="T67" fmla="*/ 3 h 1057"/>
                <a:gd name="T68" fmla="*/ 4 w 960"/>
                <a:gd name="T69" fmla="*/ 3 h 1057"/>
                <a:gd name="T70" fmla="*/ 5 w 960"/>
                <a:gd name="T71" fmla="*/ 3 h 1057"/>
                <a:gd name="T72" fmla="*/ 5 w 960"/>
                <a:gd name="T73" fmla="*/ 2 h 1057"/>
                <a:gd name="T74" fmla="*/ 6 w 960"/>
                <a:gd name="T75" fmla="*/ 2 h 1057"/>
                <a:gd name="T76" fmla="*/ 6 w 960"/>
                <a:gd name="T77" fmla="*/ 2 h 1057"/>
                <a:gd name="T78" fmla="*/ 6 w 960"/>
                <a:gd name="T79" fmla="*/ 2 h 1057"/>
                <a:gd name="T80" fmla="*/ 6 w 960"/>
                <a:gd name="T81" fmla="*/ 1 h 1057"/>
                <a:gd name="T82" fmla="*/ 7 w 960"/>
                <a:gd name="T83" fmla="*/ 1 h 1057"/>
                <a:gd name="T84" fmla="*/ 7 w 960"/>
                <a:gd name="T85" fmla="*/ 1 h 10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0"/>
                <a:gd name="T130" fmla="*/ 0 h 1057"/>
                <a:gd name="T131" fmla="*/ 960 w 960"/>
                <a:gd name="T132" fmla="*/ 1057 h 10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0" h="1057">
                  <a:moveTo>
                    <a:pt x="794" y="123"/>
                  </a:moveTo>
                  <a:lnTo>
                    <a:pt x="809" y="103"/>
                  </a:lnTo>
                  <a:lnTo>
                    <a:pt x="828" y="86"/>
                  </a:lnTo>
                  <a:lnTo>
                    <a:pt x="847" y="68"/>
                  </a:lnTo>
                  <a:lnTo>
                    <a:pt x="869" y="53"/>
                  </a:lnTo>
                  <a:lnTo>
                    <a:pt x="892" y="41"/>
                  </a:lnTo>
                  <a:lnTo>
                    <a:pt x="915" y="30"/>
                  </a:lnTo>
                  <a:lnTo>
                    <a:pt x="938" y="25"/>
                  </a:lnTo>
                  <a:lnTo>
                    <a:pt x="960" y="21"/>
                  </a:lnTo>
                  <a:lnTo>
                    <a:pt x="930" y="4"/>
                  </a:lnTo>
                  <a:lnTo>
                    <a:pt x="928" y="4"/>
                  </a:lnTo>
                  <a:lnTo>
                    <a:pt x="922" y="3"/>
                  </a:lnTo>
                  <a:lnTo>
                    <a:pt x="914" y="2"/>
                  </a:lnTo>
                  <a:lnTo>
                    <a:pt x="902" y="2"/>
                  </a:lnTo>
                  <a:lnTo>
                    <a:pt x="888" y="0"/>
                  </a:lnTo>
                  <a:lnTo>
                    <a:pt x="871" y="0"/>
                  </a:lnTo>
                  <a:lnTo>
                    <a:pt x="854" y="0"/>
                  </a:lnTo>
                  <a:lnTo>
                    <a:pt x="835" y="2"/>
                  </a:lnTo>
                  <a:lnTo>
                    <a:pt x="815" y="4"/>
                  </a:lnTo>
                  <a:lnTo>
                    <a:pt x="794" y="7"/>
                  </a:lnTo>
                  <a:lnTo>
                    <a:pt x="773" y="13"/>
                  </a:lnTo>
                  <a:lnTo>
                    <a:pt x="754" y="19"/>
                  </a:lnTo>
                  <a:lnTo>
                    <a:pt x="734" y="28"/>
                  </a:lnTo>
                  <a:lnTo>
                    <a:pt x="716" y="39"/>
                  </a:lnTo>
                  <a:lnTo>
                    <a:pt x="699" y="52"/>
                  </a:lnTo>
                  <a:lnTo>
                    <a:pt x="684" y="67"/>
                  </a:lnTo>
                  <a:lnTo>
                    <a:pt x="674" y="79"/>
                  </a:lnTo>
                  <a:lnTo>
                    <a:pt x="666" y="91"/>
                  </a:lnTo>
                  <a:lnTo>
                    <a:pt x="658" y="105"/>
                  </a:lnTo>
                  <a:lnTo>
                    <a:pt x="650" y="120"/>
                  </a:lnTo>
                  <a:lnTo>
                    <a:pt x="642" y="136"/>
                  </a:lnTo>
                  <a:lnTo>
                    <a:pt x="636" y="154"/>
                  </a:lnTo>
                  <a:lnTo>
                    <a:pt x="629" y="173"/>
                  </a:lnTo>
                  <a:lnTo>
                    <a:pt x="625" y="193"/>
                  </a:lnTo>
                  <a:lnTo>
                    <a:pt x="625" y="194"/>
                  </a:lnTo>
                  <a:lnTo>
                    <a:pt x="623" y="199"/>
                  </a:lnTo>
                  <a:lnTo>
                    <a:pt x="620" y="204"/>
                  </a:lnTo>
                  <a:lnTo>
                    <a:pt x="616" y="212"/>
                  </a:lnTo>
                  <a:lnTo>
                    <a:pt x="610" y="222"/>
                  </a:lnTo>
                  <a:lnTo>
                    <a:pt x="603" y="232"/>
                  </a:lnTo>
                  <a:lnTo>
                    <a:pt x="595" y="244"/>
                  </a:lnTo>
                  <a:lnTo>
                    <a:pt x="583" y="255"/>
                  </a:lnTo>
                  <a:lnTo>
                    <a:pt x="572" y="268"/>
                  </a:lnTo>
                  <a:lnTo>
                    <a:pt x="557" y="279"/>
                  </a:lnTo>
                  <a:lnTo>
                    <a:pt x="541" y="292"/>
                  </a:lnTo>
                  <a:lnTo>
                    <a:pt x="521" y="302"/>
                  </a:lnTo>
                  <a:lnTo>
                    <a:pt x="500" y="312"/>
                  </a:lnTo>
                  <a:lnTo>
                    <a:pt x="476" y="321"/>
                  </a:lnTo>
                  <a:lnTo>
                    <a:pt x="450" y="327"/>
                  </a:lnTo>
                  <a:lnTo>
                    <a:pt x="421" y="331"/>
                  </a:lnTo>
                  <a:lnTo>
                    <a:pt x="404" y="333"/>
                  </a:lnTo>
                  <a:lnTo>
                    <a:pt x="385" y="337"/>
                  </a:lnTo>
                  <a:lnTo>
                    <a:pt x="366" y="341"/>
                  </a:lnTo>
                  <a:lnTo>
                    <a:pt x="345" y="347"/>
                  </a:lnTo>
                  <a:lnTo>
                    <a:pt x="323" y="354"/>
                  </a:lnTo>
                  <a:lnTo>
                    <a:pt x="300" y="362"/>
                  </a:lnTo>
                  <a:lnTo>
                    <a:pt x="277" y="373"/>
                  </a:lnTo>
                  <a:lnTo>
                    <a:pt x="253" y="383"/>
                  </a:lnTo>
                  <a:lnTo>
                    <a:pt x="228" y="396"/>
                  </a:lnTo>
                  <a:lnTo>
                    <a:pt x="205" y="409"/>
                  </a:lnTo>
                  <a:lnTo>
                    <a:pt x="181" y="424"/>
                  </a:lnTo>
                  <a:lnTo>
                    <a:pt x="158" y="441"/>
                  </a:lnTo>
                  <a:lnTo>
                    <a:pt x="135" y="459"/>
                  </a:lnTo>
                  <a:lnTo>
                    <a:pt x="113" y="479"/>
                  </a:lnTo>
                  <a:lnTo>
                    <a:pt x="93" y="499"/>
                  </a:lnTo>
                  <a:lnTo>
                    <a:pt x="73" y="522"/>
                  </a:lnTo>
                  <a:lnTo>
                    <a:pt x="56" y="545"/>
                  </a:lnTo>
                  <a:lnTo>
                    <a:pt x="41" y="572"/>
                  </a:lnTo>
                  <a:lnTo>
                    <a:pt x="28" y="601"/>
                  </a:lnTo>
                  <a:lnTo>
                    <a:pt x="16" y="633"/>
                  </a:lnTo>
                  <a:lnTo>
                    <a:pt x="8" y="666"/>
                  </a:lnTo>
                  <a:lnTo>
                    <a:pt x="3" y="701"/>
                  </a:lnTo>
                  <a:lnTo>
                    <a:pt x="0" y="737"/>
                  </a:lnTo>
                  <a:lnTo>
                    <a:pt x="1" y="774"/>
                  </a:lnTo>
                  <a:lnTo>
                    <a:pt x="6" y="812"/>
                  </a:lnTo>
                  <a:lnTo>
                    <a:pt x="14" y="850"/>
                  </a:lnTo>
                  <a:lnTo>
                    <a:pt x="27" y="886"/>
                  </a:lnTo>
                  <a:lnTo>
                    <a:pt x="44" y="923"/>
                  </a:lnTo>
                  <a:lnTo>
                    <a:pt x="66" y="959"/>
                  </a:lnTo>
                  <a:lnTo>
                    <a:pt x="93" y="994"/>
                  </a:lnTo>
                  <a:lnTo>
                    <a:pt x="125" y="1026"/>
                  </a:lnTo>
                  <a:lnTo>
                    <a:pt x="163" y="1057"/>
                  </a:lnTo>
                  <a:lnTo>
                    <a:pt x="158" y="1049"/>
                  </a:lnTo>
                  <a:lnTo>
                    <a:pt x="147" y="1024"/>
                  </a:lnTo>
                  <a:lnTo>
                    <a:pt x="134" y="983"/>
                  </a:lnTo>
                  <a:lnTo>
                    <a:pt x="124" y="928"/>
                  </a:lnTo>
                  <a:lnTo>
                    <a:pt x="121" y="860"/>
                  </a:lnTo>
                  <a:lnTo>
                    <a:pt x="131" y="780"/>
                  </a:lnTo>
                  <a:lnTo>
                    <a:pt x="158" y="691"/>
                  </a:lnTo>
                  <a:lnTo>
                    <a:pt x="207" y="590"/>
                  </a:lnTo>
                  <a:lnTo>
                    <a:pt x="216" y="575"/>
                  </a:lnTo>
                  <a:lnTo>
                    <a:pt x="226" y="562"/>
                  </a:lnTo>
                  <a:lnTo>
                    <a:pt x="237" y="548"/>
                  </a:lnTo>
                  <a:lnTo>
                    <a:pt x="248" y="534"/>
                  </a:lnTo>
                  <a:lnTo>
                    <a:pt x="261" y="521"/>
                  </a:lnTo>
                  <a:lnTo>
                    <a:pt x="275" y="509"/>
                  </a:lnTo>
                  <a:lnTo>
                    <a:pt x="290" y="496"/>
                  </a:lnTo>
                  <a:lnTo>
                    <a:pt x="306" y="484"/>
                  </a:lnTo>
                  <a:lnTo>
                    <a:pt x="323" y="473"/>
                  </a:lnTo>
                  <a:lnTo>
                    <a:pt x="340" y="461"/>
                  </a:lnTo>
                  <a:lnTo>
                    <a:pt x="360" y="451"/>
                  </a:lnTo>
                  <a:lnTo>
                    <a:pt x="379" y="441"/>
                  </a:lnTo>
                  <a:lnTo>
                    <a:pt x="400" y="431"/>
                  </a:lnTo>
                  <a:lnTo>
                    <a:pt x="422" y="422"/>
                  </a:lnTo>
                  <a:lnTo>
                    <a:pt x="446" y="414"/>
                  </a:lnTo>
                  <a:lnTo>
                    <a:pt x="470" y="406"/>
                  </a:lnTo>
                  <a:lnTo>
                    <a:pt x="496" y="399"/>
                  </a:lnTo>
                  <a:lnTo>
                    <a:pt x="520" y="393"/>
                  </a:lnTo>
                  <a:lnTo>
                    <a:pt x="543" y="388"/>
                  </a:lnTo>
                  <a:lnTo>
                    <a:pt x="565" y="382"/>
                  </a:lnTo>
                  <a:lnTo>
                    <a:pt x="586" y="377"/>
                  </a:lnTo>
                  <a:lnTo>
                    <a:pt x="606" y="371"/>
                  </a:lnTo>
                  <a:lnTo>
                    <a:pt x="625" y="366"/>
                  </a:lnTo>
                  <a:lnTo>
                    <a:pt x="643" y="358"/>
                  </a:lnTo>
                  <a:lnTo>
                    <a:pt x="661" y="348"/>
                  </a:lnTo>
                  <a:lnTo>
                    <a:pt x="677" y="338"/>
                  </a:lnTo>
                  <a:lnTo>
                    <a:pt x="692" y="324"/>
                  </a:lnTo>
                  <a:lnTo>
                    <a:pt x="705" y="308"/>
                  </a:lnTo>
                  <a:lnTo>
                    <a:pt x="718" y="290"/>
                  </a:lnTo>
                  <a:lnTo>
                    <a:pt x="731" y="267"/>
                  </a:lnTo>
                  <a:lnTo>
                    <a:pt x="741" y="240"/>
                  </a:lnTo>
                  <a:lnTo>
                    <a:pt x="752" y="210"/>
                  </a:lnTo>
                  <a:lnTo>
                    <a:pt x="755" y="200"/>
                  </a:lnTo>
                  <a:lnTo>
                    <a:pt x="758" y="189"/>
                  </a:lnTo>
                  <a:lnTo>
                    <a:pt x="763" y="178"/>
                  </a:lnTo>
                  <a:lnTo>
                    <a:pt x="769" y="166"/>
                  </a:lnTo>
                  <a:lnTo>
                    <a:pt x="775" y="156"/>
                  </a:lnTo>
                  <a:lnTo>
                    <a:pt x="780" y="144"/>
                  </a:lnTo>
                  <a:lnTo>
                    <a:pt x="787" y="133"/>
                  </a:lnTo>
                  <a:lnTo>
                    <a:pt x="794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9" name="Freeform 90"/>
            <p:cNvSpPr>
              <a:spLocks/>
            </p:cNvSpPr>
            <p:nvPr/>
          </p:nvSpPr>
          <p:spPr bwMode="auto">
            <a:xfrm>
              <a:off x="5286" y="225"/>
              <a:ext cx="100" cy="79"/>
            </a:xfrm>
            <a:custGeom>
              <a:avLst/>
              <a:gdLst>
                <a:gd name="T0" fmla="*/ 2 w 199"/>
                <a:gd name="T1" fmla="*/ 0 h 159"/>
                <a:gd name="T2" fmla="*/ 2 w 199"/>
                <a:gd name="T3" fmla="*/ 0 h 159"/>
                <a:gd name="T4" fmla="*/ 0 w 199"/>
                <a:gd name="T5" fmla="*/ 1 h 159"/>
                <a:gd name="T6" fmla="*/ 2 w 199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159"/>
                <a:gd name="T14" fmla="*/ 199 w 199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159">
                  <a:moveTo>
                    <a:pt x="156" y="0"/>
                  </a:moveTo>
                  <a:lnTo>
                    <a:pt x="199" y="78"/>
                  </a:lnTo>
                  <a:lnTo>
                    <a:pt x="0" y="15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0" name="Freeform 91"/>
            <p:cNvSpPr>
              <a:spLocks/>
            </p:cNvSpPr>
            <p:nvPr/>
          </p:nvSpPr>
          <p:spPr bwMode="auto">
            <a:xfrm>
              <a:off x="4936" y="356"/>
              <a:ext cx="327" cy="398"/>
            </a:xfrm>
            <a:custGeom>
              <a:avLst/>
              <a:gdLst>
                <a:gd name="T0" fmla="*/ 2 w 655"/>
                <a:gd name="T1" fmla="*/ 3 h 796"/>
                <a:gd name="T2" fmla="*/ 1 w 655"/>
                <a:gd name="T3" fmla="*/ 5 h 796"/>
                <a:gd name="T4" fmla="*/ 0 w 655"/>
                <a:gd name="T5" fmla="*/ 7 h 796"/>
                <a:gd name="T6" fmla="*/ 2 w 655"/>
                <a:gd name="T7" fmla="*/ 3 h 796"/>
                <a:gd name="T8" fmla="*/ 5 w 655"/>
                <a:gd name="T9" fmla="*/ 0 h 796"/>
                <a:gd name="T10" fmla="*/ 2 w 655"/>
                <a:gd name="T11" fmla="*/ 3 h 7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796"/>
                <a:gd name="T20" fmla="*/ 655 w 655"/>
                <a:gd name="T21" fmla="*/ 796 h 7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796">
                  <a:moveTo>
                    <a:pt x="331" y="329"/>
                  </a:moveTo>
                  <a:lnTo>
                    <a:pt x="135" y="526"/>
                  </a:lnTo>
                  <a:lnTo>
                    <a:pt x="0" y="796"/>
                  </a:lnTo>
                  <a:lnTo>
                    <a:pt x="362" y="357"/>
                  </a:lnTo>
                  <a:lnTo>
                    <a:pt x="655" y="0"/>
                  </a:lnTo>
                  <a:lnTo>
                    <a:pt x="331" y="3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76684" name="Picture 108" descr="MCj023377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2725" y="30480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6687" name="Picture 111" descr="MCj023377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0925" y="263842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6688" name="Text Box 112"/>
          <p:cNvSpPr txBox="1">
            <a:spLocks noChangeArrowheads="1"/>
          </p:cNvSpPr>
          <p:nvPr/>
        </p:nvSpPr>
        <p:spPr bwMode="auto">
          <a:xfrm>
            <a:off x="152400" y="990600"/>
            <a:ext cx="21780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V={     ,     ,     }</a:t>
            </a:r>
          </a:p>
        </p:txBody>
      </p:sp>
      <p:pic>
        <p:nvPicPr>
          <p:cNvPr id="1176689" name="Picture 113" descr="MCj031936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90600"/>
            <a:ext cx="331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1260475" y="949325"/>
            <a:ext cx="457200" cy="433388"/>
            <a:chOff x="4280" y="192"/>
            <a:chExt cx="1143" cy="1079"/>
          </a:xfrm>
        </p:grpSpPr>
        <p:sp>
          <p:nvSpPr>
            <p:cNvPr id="97377" name="Freeform 115"/>
            <p:cNvSpPr>
              <a:spLocks/>
            </p:cNvSpPr>
            <p:nvPr/>
          </p:nvSpPr>
          <p:spPr bwMode="auto">
            <a:xfrm>
              <a:off x="4280" y="192"/>
              <a:ext cx="1143" cy="1079"/>
            </a:xfrm>
            <a:custGeom>
              <a:avLst/>
              <a:gdLst>
                <a:gd name="T0" fmla="*/ 15 w 2286"/>
                <a:gd name="T1" fmla="*/ 2 h 2158"/>
                <a:gd name="T2" fmla="*/ 12 w 2286"/>
                <a:gd name="T3" fmla="*/ 6 h 2158"/>
                <a:gd name="T4" fmla="*/ 12 w 2286"/>
                <a:gd name="T5" fmla="*/ 6 h 2158"/>
                <a:gd name="T6" fmla="*/ 12 w 2286"/>
                <a:gd name="T7" fmla="*/ 6 h 2158"/>
                <a:gd name="T8" fmla="*/ 12 w 2286"/>
                <a:gd name="T9" fmla="*/ 6 h 2158"/>
                <a:gd name="T10" fmla="*/ 11 w 2286"/>
                <a:gd name="T11" fmla="*/ 6 h 2158"/>
                <a:gd name="T12" fmla="*/ 11 w 2286"/>
                <a:gd name="T13" fmla="*/ 6 h 2158"/>
                <a:gd name="T14" fmla="*/ 11 w 2286"/>
                <a:gd name="T15" fmla="*/ 6 h 2158"/>
                <a:gd name="T16" fmla="*/ 10 w 2286"/>
                <a:gd name="T17" fmla="*/ 6 h 2158"/>
                <a:gd name="T18" fmla="*/ 10 w 2286"/>
                <a:gd name="T19" fmla="*/ 6 h 2158"/>
                <a:gd name="T20" fmla="*/ 10 w 2286"/>
                <a:gd name="T21" fmla="*/ 6 h 2158"/>
                <a:gd name="T22" fmla="*/ 9 w 2286"/>
                <a:gd name="T23" fmla="*/ 6 h 2158"/>
                <a:gd name="T24" fmla="*/ 9 w 2286"/>
                <a:gd name="T25" fmla="*/ 6 h 2158"/>
                <a:gd name="T26" fmla="*/ 8 w 2286"/>
                <a:gd name="T27" fmla="*/ 5 h 2158"/>
                <a:gd name="T28" fmla="*/ 8 w 2286"/>
                <a:gd name="T29" fmla="*/ 5 h 2158"/>
                <a:gd name="T30" fmla="*/ 7 w 2286"/>
                <a:gd name="T31" fmla="*/ 6 h 2158"/>
                <a:gd name="T32" fmla="*/ 6 w 2286"/>
                <a:gd name="T33" fmla="*/ 6 h 2158"/>
                <a:gd name="T34" fmla="*/ 6 w 2286"/>
                <a:gd name="T35" fmla="*/ 6 h 2158"/>
                <a:gd name="T36" fmla="*/ 6 w 2286"/>
                <a:gd name="T37" fmla="*/ 6 h 2158"/>
                <a:gd name="T38" fmla="*/ 6 w 2286"/>
                <a:gd name="T39" fmla="*/ 7 h 2158"/>
                <a:gd name="T40" fmla="*/ 6 w 2286"/>
                <a:gd name="T41" fmla="*/ 7 h 2158"/>
                <a:gd name="T42" fmla="*/ 6 w 2286"/>
                <a:gd name="T43" fmla="*/ 7 h 2158"/>
                <a:gd name="T44" fmla="*/ 5 w 2286"/>
                <a:gd name="T45" fmla="*/ 8 h 2158"/>
                <a:gd name="T46" fmla="*/ 5 w 2286"/>
                <a:gd name="T47" fmla="*/ 8 h 2158"/>
                <a:gd name="T48" fmla="*/ 4 w 2286"/>
                <a:gd name="T49" fmla="*/ 8 h 2158"/>
                <a:gd name="T50" fmla="*/ 3 w 2286"/>
                <a:gd name="T51" fmla="*/ 8 h 2158"/>
                <a:gd name="T52" fmla="*/ 3 w 2286"/>
                <a:gd name="T53" fmla="*/ 9 h 2158"/>
                <a:gd name="T54" fmla="*/ 2 w 2286"/>
                <a:gd name="T55" fmla="*/ 9 h 2158"/>
                <a:gd name="T56" fmla="*/ 2 w 2286"/>
                <a:gd name="T57" fmla="*/ 9 h 2158"/>
                <a:gd name="T58" fmla="*/ 1 w 2286"/>
                <a:gd name="T59" fmla="*/ 10 h 2158"/>
                <a:gd name="T60" fmla="*/ 1 w 2286"/>
                <a:gd name="T61" fmla="*/ 10 h 2158"/>
                <a:gd name="T62" fmla="*/ 1 w 2286"/>
                <a:gd name="T63" fmla="*/ 11 h 2158"/>
                <a:gd name="T64" fmla="*/ 0 w 2286"/>
                <a:gd name="T65" fmla="*/ 12 h 2158"/>
                <a:gd name="T66" fmla="*/ 1 w 2286"/>
                <a:gd name="T67" fmla="*/ 13 h 2158"/>
                <a:gd name="T68" fmla="*/ 1 w 2286"/>
                <a:gd name="T69" fmla="*/ 14 h 2158"/>
                <a:gd name="T70" fmla="*/ 2 w 2286"/>
                <a:gd name="T71" fmla="*/ 15 h 2158"/>
                <a:gd name="T72" fmla="*/ 3 w 2286"/>
                <a:gd name="T73" fmla="*/ 16 h 2158"/>
                <a:gd name="T74" fmla="*/ 5 w 2286"/>
                <a:gd name="T75" fmla="*/ 17 h 2158"/>
                <a:gd name="T76" fmla="*/ 5 w 2286"/>
                <a:gd name="T77" fmla="*/ 17 h 2158"/>
                <a:gd name="T78" fmla="*/ 6 w 2286"/>
                <a:gd name="T79" fmla="*/ 17 h 2158"/>
                <a:gd name="T80" fmla="*/ 7 w 2286"/>
                <a:gd name="T81" fmla="*/ 17 h 2158"/>
                <a:gd name="T82" fmla="*/ 9 w 2286"/>
                <a:gd name="T83" fmla="*/ 17 h 2158"/>
                <a:gd name="T84" fmla="*/ 10 w 2286"/>
                <a:gd name="T85" fmla="*/ 16 h 2158"/>
                <a:gd name="T86" fmla="*/ 11 w 2286"/>
                <a:gd name="T87" fmla="*/ 14 h 2158"/>
                <a:gd name="T88" fmla="*/ 11 w 2286"/>
                <a:gd name="T89" fmla="*/ 14 h 2158"/>
                <a:gd name="T90" fmla="*/ 11 w 2286"/>
                <a:gd name="T91" fmla="*/ 13 h 2158"/>
                <a:gd name="T92" fmla="*/ 11 w 2286"/>
                <a:gd name="T93" fmla="*/ 13 h 2158"/>
                <a:gd name="T94" fmla="*/ 11 w 2286"/>
                <a:gd name="T95" fmla="*/ 12 h 2158"/>
                <a:gd name="T96" fmla="*/ 12 w 2286"/>
                <a:gd name="T97" fmla="*/ 12 h 2158"/>
                <a:gd name="T98" fmla="*/ 13 w 2286"/>
                <a:gd name="T99" fmla="*/ 11 h 2158"/>
                <a:gd name="T100" fmla="*/ 13 w 2286"/>
                <a:gd name="T101" fmla="*/ 11 h 2158"/>
                <a:gd name="T102" fmla="*/ 13 w 2286"/>
                <a:gd name="T103" fmla="*/ 10 h 2158"/>
                <a:gd name="T104" fmla="*/ 13 w 2286"/>
                <a:gd name="T105" fmla="*/ 9 h 2158"/>
                <a:gd name="T106" fmla="*/ 13 w 2286"/>
                <a:gd name="T107" fmla="*/ 8 h 2158"/>
                <a:gd name="T108" fmla="*/ 16 w 2286"/>
                <a:gd name="T109" fmla="*/ 4 h 2158"/>
                <a:gd name="T110" fmla="*/ 18 w 2286"/>
                <a:gd name="T111" fmla="*/ 0 h 2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6"/>
                <a:gd name="T169" fmla="*/ 0 h 2158"/>
                <a:gd name="T170" fmla="*/ 2286 w 2286"/>
                <a:gd name="T171" fmla="*/ 2158 h 2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6" h="2158">
                  <a:moveTo>
                    <a:pt x="2194" y="0"/>
                  </a:moveTo>
                  <a:lnTo>
                    <a:pt x="2120" y="10"/>
                  </a:lnTo>
                  <a:lnTo>
                    <a:pt x="1913" y="226"/>
                  </a:lnTo>
                  <a:lnTo>
                    <a:pt x="1930" y="298"/>
                  </a:lnTo>
                  <a:lnTo>
                    <a:pt x="1591" y="613"/>
                  </a:lnTo>
                  <a:lnTo>
                    <a:pt x="1528" y="672"/>
                  </a:lnTo>
                  <a:lnTo>
                    <a:pt x="1498" y="659"/>
                  </a:lnTo>
                  <a:lnTo>
                    <a:pt x="1497" y="660"/>
                  </a:lnTo>
                  <a:lnTo>
                    <a:pt x="1493" y="664"/>
                  </a:lnTo>
                  <a:lnTo>
                    <a:pt x="1489" y="669"/>
                  </a:lnTo>
                  <a:lnTo>
                    <a:pt x="1482" y="676"/>
                  </a:lnTo>
                  <a:lnTo>
                    <a:pt x="1473" y="684"/>
                  </a:lnTo>
                  <a:lnTo>
                    <a:pt x="1462" y="694"/>
                  </a:lnTo>
                  <a:lnTo>
                    <a:pt x="1450" y="704"/>
                  </a:lnTo>
                  <a:lnTo>
                    <a:pt x="1437" y="713"/>
                  </a:lnTo>
                  <a:lnTo>
                    <a:pt x="1422" y="722"/>
                  </a:lnTo>
                  <a:lnTo>
                    <a:pt x="1406" y="730"/>
                  </a:lnTo>
                  <a:lnTo>
                    <a:pt x="1388" y="738"/>
                  </a:lnTo>
                  <a:lnTo>
                    <a:pt x="1371" y="744"/>
                  </a:lnTo>
                  <a:lnTo>
                    <a:pt x="1353" y="748"/>
                  </a:lnTo>
                  <a:lnTo>
                    <a:pt x="1333" y="750"/>
                  </a:lnTo>
                  <a:lnTo>
                    <a:pt x="1314" y="749"/>
                  </a:lnTo>
                  <a:lnTo>
                    <a:pt x="1293" y="745"/>
                  </a:lnTo>
                  <a:lnTo>
                    <a:pt x="1292" y="744"/>
                  </a:lnTo>
                  <a:lnTo>
                    <a:pt x="1288" y="742"/>
                  </a:lnTo>
                  <a:lnTo>
                    <a:pt x="1282" y="738"/>
                  </a:lnTo>
                  <a:lnTo>
                    <a:pt x="1276" y="734"/>
                  </a:lnTo>
                  <a:lnTo>
                    <a:pt x="1266" y="728"/>
                  </a:lnTo>
                  <a:lnTo>
                    <a:pt x="1255" y="721"/>
                  </a:lnTo>
                  <a:lnTo>
                    <a:pt x="1241" y="714"/>
                  </a:lnTo>
                  <a:lnTo>
                    <a:pt x="1227" y="706"/>
                  </a:lnTo>
                  <a:lnTo>
                    <a:pt x="1211" y="699"/>
                  </a:lnTo>
                  <a:lnTo>
                    <a:pt x="1193" y="690"/>
                  </a:lnTo>
                  <a:lnTo>
                    <a:pt x="1174" y="682"/>
                  </a:lnTo>
                  <a:lnTo>
                    <a:pt x="1153" y="674"/>
                  </a:lnTo>
                  <a:lnTo>
                    <a:pt x="1133" y="667"/>
                  </a:lnTo>
                  <a:lnTo>
                    <a:pt x="1110" y="660"/>
                  </a:lnTo>
                  <a:lnTo>
                    <a:pt x="1087" y="653"/>
                  </a:lnTo>
                  <a:lnTo>
                    <a:pt x="1062" y="647"/>
                  </a:lnTo>
                  <a:lnTo>
                    <a:pt x="1037" y="643"/>
                  </a:lnTo>
                  <a:lnTo>
                    <a:pt x="1012" y="639"/>
                  </a:lnTo>
                  <a:lnTo>
                    <a:pt x="985" y="637"/>
                  </a:lnTo>
                  <a:lnTo>
                    <a:pt x="959" y="636"/>
                  </a:lnTo>
                  <a:lnTo>
                    <a:pt x="932" y="636"/>
                  </a:lnTo>
                  <a:lnTo>
                    <a:pt x="906" y="638"/>
                  </a:lnTo>
                  <a:lnTo>
                    <a:pt x="880" y="641"/>
                  </a:lnTo>
                  <a:lnTo>
                    <a:pt x="854" y="646"/>
                  </a:lnTo>
                  <a:lnTo>
                    <a:pt x="830" y="652"/>
                  </a:lnTo>
                  <a:lnTo>
                    <a:pt x="805" y="660"/>
                  </a:lnTo>
                  <a:lnTo>
                    <a:pt x="782" y="670"/>
                  </a:lnTo>
                  <a:lnTo>
                    <a:pt x="759" y="683"/>
                  </a:lnTo>
                  <a:lnTo>
                    <a:pt x="739" y="697"/>
                  </a:lnTo>
                  <a:lnTo>
                    <a:pt x="720" y="713"/>
                  </a:lnTo>
                  <a:lnTo>
                    <a:pt x="703" y="732"/>
                  </a:lnTo>
                  <a:lnTo>
                    <a:pt x="687" y="752"/>
                  </a:lnTo>
                  <a:lnTo>
                    <a:pt x="682" y="760"/>
                  </a:lnTo>
                  <a:lnTo>
                    <a:pt x="676" y="768"/>
                  </a:lnTo>
                  <a:lnTo>
                    <a:pt x="672" y="778"/>
                  </a:lnTo>
                  <a:lnTo>
                    <a:pt x="667" y="786"/>
                  </a:lnTo>
                  <a:lnTo>
                    <a:pt x="667" y="788"/>
                  </a:lnTo>
                  <a:lnTo>
                    <a:pt x="666" y="794"/>
                  </a:lnTo>
                  <a:lnTo>
                    <a:pt x="664" y="802"/>
                  </a:lnTo>
                  <a:lnTo>
                    <a:pt x="661" y="814"/>
                  </a:lnTo>
                  <a:lnTo>
                    <a:pt x="657" y="828"/>
                  </a:lnTo>
                  <a:lnTo>
                    <a:pt x="650" y="844"/>
                  </a:lnTo>
                  <a:lnTo>
                    <a:pt x="642" y="861"/>
                  </a:lnTo>
                  <a:lnTo>
                    <a:pt x="632" y="879"/>
                  </a:lnTo>
                  <a:lnTo>
                    <a:pt x="619" y="897"/>
                  </a:lnTo>
                  <a:lnTo>
                    <a:pt x="603" y="916"/>
                  </a:lnTo>
                  <a:lnTo>
                    <a:pt x="584" y="933"/>
                  </a:lnTo>
                  <a:lnTo>
                    <a:pt x="562" y="950"/>
                  </a:lnTo>
                  <a:lnTo>
                    <a:pt x="537" y="965"/>
                  </a:lnTo>
                  <a:lnTo>
                    <a:pt x="507" y="979"/>
                  </a:lnTo>
                  <a:lnTo>
                    <a:pt x="475" y="990"/>
                  </a:lnTo>
                  <a:lnTo>
                    <a:pt x="437" y="998"/>
                  </a:lnTo>
                  <a:lnTo>
                    <a:pt x="406" y="1003"/>
                  </a:lnTo>
                  <a:lnTo>
                    <a:pt x="377" y="1010"/>
                  </a:lnTo>
                  <a:lnTo>
                    <a:pt x="348" y="1018"/>
                  </a:lnTo>
                  <a:lnTo>
                    <a:pt x="322" y="1029"/>
                  </a:lnTo>
                  <a:lnTo>
                    <a:pt x="296" y="1039"/>
                  </a:lnTo>
                  <a:lnTo>
                    <a:pt x="271" y="1052"/>
                  </a:lnTo>
                  <a:lnTo>
                    <a:pt x="248" y="1064"/>
                  </a:lnTo>
                  <a:lnTo>
                    <a:pt x="226" y="1078"/>
                  </a:lnTo>
                  <a:lnTo>
                    <a:pt x="204" y="1093"/>
                  </a:lnTo>
                  <a:lnTo>
                    <a:pt x="184" y="1109"/>
                  </a:lnTo>
                  <a:lnTo>
                    <a:pt x="165" y="1127"/>
                  </a:lnTo>
                  <a:lnTo>
                    <a:pt x="146" y="1144"/>
                  </a:lnTo>
                  <a:lnTo>
                    <a:pt x="129" y="1162"/>
                  </a:lnTo>
                  <a:lnTo>
                    <a:pt x="113" y="1182"/>
                  </a:lnTo>
                  <a:lnTo>
                    <a:pt x="97" y="1202"/>
                  </a:lnTo>
                  <a:lnTo>
                    <a:pt x="82" y="1221"/>
                  </a:lnTo>
                  <a:lnTo>
                    <a:pt x="65" y="1247"/>
                  </a:lnTo>
                  <a:lnTo>
                    <a:pt x="50" y="1273"/>
                  </a:lnTo>
                  <a:lnTo>
                    <a:pt x="37" y="1300"/>
                  </a:lnTo>
                  <a:lnTo>
                    <a:pt x="25" y="1326"/>
                  </a:lnTo>
                  <a:lnTo>
                    <a:pt x="16" y="1354"/>
                  </a:lnTo>
                  <a:lnTo>
                    <a:pt x="8" y="1382"/>
                  </a:lnTo>
                  <a:lnTo>
                    <a:pt x="4" y="1410"/>
                  </a:lnTo>
                  <a:lnTo>
                    <a:pt x="0" y="1439"/>
                  </a:lnTo>
                  <a:lnTo>
                    <a:pt x="0" y="1478"/>
                  </a:lnTo>
                  <a:lnTo>
                    <a:pt x="6" y="1520"/>
                  </a:lnTo>
                  <a:lnTo>
                    <a:pt x="17" y="1562"/>
                  </a:lnTo>
                  <a:lnTo>
                    <a:pt x="35" y="1608"/>
                  </a:lnTo>
                  <a:lnTo>
                    <a:pt x="57" y="1654"/>
                  </a:lnTo>
                  <a:lnTo>
                    <a:pt x="84" y="1702"/>
                  </a:lnTo>
                  <a:lnTo>
                    <a:pt x="116" y="1750"/>
                  </a:lnTo>
                  <a:lnTo>
                    <a:pt x="153" y="1797"/>
                  </a:lnTo>
                  <a:lnTo>
                    <a:pt x="195" y="1843"/>
                  </a:lnTo>
                  <a:lnTo>
                    <a:pt x="241" y="1888"/>
                  </a:lnTo>
                  <a:lnTo>
                    <a:pt x="290" y="1932"/>
                  </a:lnTo>
                  <a:lnTo>
                    <a:pt x="345" y="1973"/>
                  </a:lnTo>
                  <a:lnTo>
                    <a:pt x="402" y="2011"/>
                  </a:lnTo>
                  <a:lnTo>
                    <a:pt x="462" y="2046"/>
                  </a:lnTo>
                  <a:lnTo>
                    <a:pt x="527" y="2078"/>
                  </a:lnTo>
                  <a:lnTo>
                    <a:pt x="593" y="2105"/>
                  </a:lnTo>
                  <a:lnTo>
                    <a:pt x="600" y="2107"/>
                  </a:lnTo>
                  <a:lnTo>
                    <a:pt x="618" y="2115"/>
                  </a:lnTo>
                  <a:lnTo>
                    <a:pt x="646" y="2124"/>
                  </a:lnTo>
                  <a:lnTo>
                    <a:pt x="685" y="2136"/>
                  </a:lnTo>
                  <a:lnTo>
                    <a:pt x="729" y="2146"/>
                  </a:lnTo>
                  <a:lnTo>
                    <a:pt x="780" y="2154"/>
                  </a:lnTo>
                  <a:lnTo>
                    <a:pt x="835" y="2158"/>
                  </a:lnTo>
                  <a:lnTo>
                    <a:pt x="894" y="2157"/>
                  </a:lnTo>
                  <a:lnTo>
                    <a:pt x="954" y="2147"/>
                  </a:lnTo>
                  <a:lnTo>
                    <a:pt x="1014" y="2129"/>
                  </a:lnTo>
                  <a:lnTo>
                    <a:pt x="1073" y="2101"/>
                  </a:lnTo>
                  <a:lnTo>
                    <a:pt x="1128" y="2060"/>
                  </a:lnTo>
                  <a:lnTo>
                    <a:pt x="1180" y="2006"/>
                  </a:lnTo>
                  <a:lnTo>
                    <a:pt x="1226" y="1934"/>
                  </a:lnTo>
                  <a:lnTo>
                    <a:pt x="1264" y="1847"/>
                  </a:lnTo>
                  <a:lnTo>
                    <a:pt x="1294" y="1740"/>
                  </a:lnTo>
                  <a:lnTo>
                    <a:pt x="1294" y="1737"/>
                  </a:lnTo>
                  <a:lnTo>
                    <a:pt x="1294" y="1730"/>
                  </a:lnTo>
                  <a:lnTo>
                    <a:pt x="1295" y="1720"/>
                  </a:lnTo>
                  <a:lnTo>
                    <a:pt x="1296" y="1705"/>
                  </a:lnTo>
                  <a:lnTo>
                    <a:pt x="1300" y="1689"/>
                  </a:lnTo>
                  <a:lnTo>
                    <a:pt x="1303" y="1669"/>
                  </a:lnTo>
                  <a:lnTo>
                    <a:pt x="1309" y="1647"/>
                  </a:lnTo>
                  <a:lnTo>
                    <a:pt x="1317" y="1624"/>
                  </a:lnTo>
                  <a:lnTo>
                    <a:pt x="1326" y="1600"/>
                  </a:lnTo>
                  <a:lnTo>
                    <a:pt x="1339" y="1576"/>
                  </a:lnTo>
                  <a:lnTo>
                    <a:pt x="1354" y="1551"/>
                  </a:lnTo>
                  <a:lnTo>
                    <a:pt x="1372" y="1526"/>
                  </a:lnTo>
                  <a:lnTo>
                    <a:pt x="1394" y="1503"/>
                  </a:lnTo>
                  <a:lnTo>
                    <a:pt x="1420" y="1482"/>
                  </a:lnTo>
                  <a:lnTo>
                    <a:pt x="1450" y="1462"/>
                  </a:lnTo>
                  <a:lnTo>
                    <a:pt x="1483" y="1445"/>
                  </a:lnTo>
                  <a:lnTo>
                    <a:pt x="1508" y="1432"/>
                  </a:lnTo>
                  <a:lnTo>
                    <a:pt x="1534" y="1415"/>
                  </a:lnTo>
                  <a:lnTo>
                    <a:pt x="1558" y="1395"/>
                  </a:lnTo>
                  <a:lnTo>
                    <a:pt x="1580" y="1372"/>
                  </a:lnTo>
                  <a:lnTo>
                    <a:pt x="1600" y="1347"/>
                  </a:lnTo>
                  <a:lnTo>
                    <a:pt x="1619" y="1318"/>
                  </a:lnTo>
                  <a:lnTo>
                    <a:pt x="1634" y="1288"/>
                  </a:lnTo>
                  <a:lnTo>
                    <a:pt x="1647" y="1256"/>
                  </a:lnTo>
                  <a:lnTo>
                    <a:pt x="1655" y="1221"/>
                  </a:lnTo>
                  <a:lnTo>
                    <a:pt x="1658" y="1185"/>
                  </a:lnTo>
                  <a:lnTo>
                    <a:pt x="1658" y="1149"/>
                  </a:lnTo>
                  <a:lnTo>
                    <a:pt x="1652" y="1109"/>
                  </a:lnTo>
                  <a:lnTo>
                    <a:pt x="1641" y="1070"/>
                  </a:lnTo>
                  <a:lnTo>
                    <a:pt x="1625" y="1031"/>
                  </a:lnTo>
                  <a:lnTo>
                    <a:pt x="1600" y="990"/>
                  </a:lnTo>
                  <a:lnTo>
                    <a:pt x="1571" y="949"/>
                  </a:lnTo>
                  <a:lnTo>
                    <a:pt x="1736" y="751"/>
                  </a:lnTo>
                  <a:lnTo>
                    <a:pt x="2043" y="388"/>
                  </a:lnTo>
                  <a:lnTo>
                    <a:pt x="2118" y="373"/>
                  </a:lnTo>
                  <a:lnTo>
                    <a:pt x="2286" y="16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8" name="Freeform 116"/>
            <p:cNvSpPr>
              <a:spLocks/>
            </p:cNvSpPr>
            <p:nvPr/>
          </p:nvSpPr>
          <p:spPr bwMode="auto">
            <a:xfrm>
              <a:off x="4459" y="592"/>
              <a:ext cx="608" cy="618"/>
            </a:xfrm>
            <a:custGeom>
              <a:avLst/>
              <a:gdLst>
                <a:gd name="T0" fmla="*/ 7 w 1217"/>
                <a:gd name="T1" fmla="*/ 5 h 1237"/>
                <a:gd name="T2" fmla="*/ 7 w 1217"/>
                <a:gd name="T3" fmla="*/ 5 h 1237"/>
                <a:gd name="T4" fmla="*/ 7 w 1217"/>
                <a:gd name="T5" fmla="*/ 4 h 1237"/>
                <a:gd name="T6" fmla="*/ 8 w 1217"/>
                <a:gd name="T7" fmla="*/ 4 h 1237"/>
                <a:gd name="T8" fmla="*/ 8 w 1217"/>
                <a:gd name="T9" fmla="*/ 4 h 1237"/>
                <a:gd name="T10" fmla="*/ 8 w 1217"/>
                <a:gd name="T11" fmla="*/ 4 h 1237"/>
                <a:gd name="T12" fmla="*/ 9 w 1217"/>
                <a:gd name="T13" fmla="*/ 3 h 1237"/>
                <a:gd name="T14" fmla="*/ 9 w 1217"/>
                <a:gd name="T15" fmla="*/ 3 h 1237"/>
                <a:gd name="T16" fmla="*/ 9 w 1217"/>
                <a:gd name="T17" fmla="*/ 3 h 1237"/>
                <a:gd name="T18" fmla="*/ 9 w 1217"/>
                <a:gd name="T19" fmla="*/ 2 h 1237"/>
                <a:gd name="T20" fmla="*/ 9 w 1217"/>
                <a:gd name="T21" fmla="*/ 2 h 1237"/>
                <a:gd name="T22" fmla="*/ 9 w 1217"/>
                <a:gd name="T23" fmla="*/ 1 h 1237"/>
                <a:gd name="T24" fmla="*/ 7 w 1217"/>
                <a:gd name="T25" fmla="*/ 3 h 1237"/>
                <a:gd name="T26" fmla="*/ 7 w 1217"/>
                <a:gd name="T27" fmla="*/ 0 h 1237"/>
                <a:gd name="T28" fmla="*/ 7 w 1217"/>
                <a:gd name="T29" fmla="*/ 0 h 1237"/>
                <a:gd name="T30" fmla="*/ 7 w 1217"/>
                <a:gd name="T31" fmla="*/ 0 h 1237"/>
                <a:gd name="T32" fmla="*/ 7 w 1217"/>
                <a:gd name="T33" fmla="*/ 0 h 1237"/>
                <a:gd name="T34" fmla="*/ 7 w 1217"/>
                <a:gd name="T35" fmla="*/ 0 h 1237"/>
                <a:gd name="T36" fmla="*/ 6 w 1217"/>
                <a:gd name="T37" fmla="*/ 0 h 1237"/>
                <a:gd name="T38" fmla="*/ 6 w 1217"/>
                <a:gd name="T39" fmla="*/ 0 h 1237"/>
                <a:gd name="T40" fmla="*/ 5 w 1217"/>
                <a:gd name="T41" fmla="*/ 0 h 1237"/>
                <a:gd name="T42" fmla="*/ 5 w 1217"/>
                <a:gd name="T43" fmla="*/ 0 h 1237"/>
                <a:gd name="T44" fmla="*/ 5 w 1217"/>
                <a:gd name="T45" fmla="*/ 0 h 1237"/>
                <a:gd name="T46" fmla="*/ 4 w 1217"/>
                <a:gd name="T47" fmla="*/ 1 h 1237"/>
                <a:gd name="T48" fmla="*/ 4 w 1217"/>
                <a:gd name="T49" fmla="*/ 1 h 1237"/>
                <a:gd name="T50" fmla="*/ 4 w 1217"/>
                <a:gd name="T51" fmla="*/ 1 h 1237"/>
                <a:gd name="T52" fmla="*/ 4 w 1217"/>
                <a:gd name="T53" fmla="*/ 2 h 1237"/>
                <a:gd name="T54" fmla="*/ 4 w 1217"/>
                <a:gd name="T55" fmla="*/ 2 h 1237"/>
                <a:gd name="T56" fmla="*/ 3 w 1217"/>
                <a:gd name="T57" fmla="*/ 2 h 1237"/>
                <a:gd name="T58" fmla="*/ 3 w 1217"/>
                <a:gd name="T59" fmla="*/ 2 h 1237"/>
                <a:gd name="T60" fmla="*/ 3 w 1217"/>
                <a:gd name="T61" fmla="*/ 2 h 1237"/>
                <a:gd name="T62" fmla="*/ 2 w 1217"/>
                <a:gd name="T63" fmla="*/ 2 h 1237"/>
                <a:gd name="T64" fmla="*/ 2 w 1217"/>
                <a:gd name="T65" fmla="*/ 3 h 1237"/>
                <a:gd name="T66" fmla="*/ 1 w 1217"/>
                <a:gd name="T67" fmla="*/ 3 h 1237"/>
                <a:gd name="T68" fmla="*/ 1 w 1217"/>
                <a:gd name="T69" fmla="*/ 3 h 1237"/>
                <a:gd name="T70" fmla="*/ 0 w 1217"/>
                <a:gd name="T71" fmla="*/ 4 h 1237"/>
                <a:gd name="T72" fmla="*/ 0 w 1217"/>
                <a:gd name="T73" fmla="*/ 4 h 1237"/>
                <a:gd name="T74" fmla="*/ 0 w 1217"/>
                <a:gd name="T75" fmla="*/ 5 h 1237"/>
                <a:gd name="T76" fmla="*/ 0 w 1217"/>
                <a:gd name="T77" fmla="*/ 6 h 1237"/>
                <a:gd name="T78" fmla="*/ 0 w 1217"/>
                <a:gd name="T79" fmla="*/ 6 h 1237"/>
                <a:gd name="T80" fmla="*/ 0 w 1217"/>
                <a:gd name="T81" fmla="*/ 7 h 1237"/>
                <a:gd name="T82" fmla="*/ 0 w 1217"/>
                <a:gd name="T83" fmla="*/ 7 h 1237"/>
                <a:gd name="T84" fmla="*/ 1 w 1217"/>
                <a:gd name="T85" fmla="*/ 8 h 1237"/>
                <a:gd name="T86" fmla="*/ 1 w 1217"/>
                <a:gd name="T87" fmla="*/ 8 h 1237"/>
                <a:gd name="T88" fmla="*/ 2 w 1217"/>
                <a:gd name="T89" fmla="*/ 8 h 1237"/>
                <a:gd name="T90" fmla="*/ 2 w 1217"/>
                <a:gd name="T91" fmla="*/ 9 h 1237"/>
                <a:gd name="T92" fmla="*/ 2 w 1217"/>
                <a:gd name="T93" fmla="*/ 9 h 1237"/>
                <a:gd name="T94" fmla="*/ 3 w 1217"/>
                <a:gd name="T95" fmla="*/ 9 h 1237"/>
                <a:gd name="T96" fmla="*/ 4 w 1217"/>
                <a:gd name="T97" fmla="*/ 9 h 1237"/>
                <a:gd name="T98" fmla="*/ 4 w 1217"/>
                <a:gd name="T99" fmla="*/ 9 h 1237"/>
                <a:gd name="T100" fmla="*/ 5 w 1217"/>
                <a:gd name="T101" fmla="*/ 9 h 1237"/>
                <a:gd name="T102" fmla="*/ 5 w 1217"/>
                <a:gd name="T103" fmla="*/ 9 h 1237"/>
                <a:gd name="T104" fmla="*/ 6 w 1217"/>
                <a:gd name="T105" fmla="*/ 8 h 1237"/>
                <a:gd name="T106" fmla="*/ 6 w 1217"/>
                <a:gd name="T107" fmla="*/ 7 h 1237"/>
                <a:gd name="T108" fmla="*/ 6 w 1217"/>
                <a:gd name="T109" fmla="*/ 6 h 1237"/>
                <a:gd name="T110" fmla="*/ 6 w 1217"/>
                <a:gd name="T111" fmla="*/ 5 h 1237"/>
                <a:gd name="T112" fmla="*/ 7 w 1217"/>
                <a:gd name="T113" fmla="*/ 5 h 1237"/>
                <a:gd name="T114" fmla="*/ 7 w 1217"/>
                <a:gd name="T115" fmla="*/ 5 h 12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7"/>
                <a:gd name="T175" fmla="*/ 0 h 1237"/>
                <a:gd name="T176" fmla="*/ 1217 w 1217"/>
                <a:gd name="T177" fmla="*/ 1237 h 12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7" h="1237">
                  <a:moveTo>
                    <a:pt x="917" y="705"/>
                  </a:moveTo>
                  <a:lnTo>
                    <a:pt x="921" y="700"/>
                  </a:lnTo>
                  <a:lnTo>
                    <a:pt x="931" y="690"/>
                  </a:lnTo>
                  <a:lnTo>
                    <a:pt x="946" y="672"/>
                  </a:lnTo>
                  <a:lnTo>
                    <a:pt x="968" y="653"/>
                  </a:lnTo>
                  <a:lnTo>
                    <a:pt x="993" y="631"/>
                  </a:lnTo>
                  <a:lnTo>
                    <a:pt x="1023" y="609"/>
                  </a:lnTo>
                  <a:lnTo>
                    <a:pt x="1057" y="588"/>
                  </a:lnTo>
                  <a:lnTo>
                    <a:pt x="1094" y="572"/>
                  </a:lnTo>
                  <a:lnTo>
                    <a:pt x="1112" y="564"/>
                  </a:lnTo>
                  <a:lnTo>
                    <a:pt x="1131" y="553"/>
                  </a:lnTo>
                  <a:lnTo>
                    <a:pt x="1148" y="540"/>
                  </a:lnTo>
                  <a:lnTo>
                    <a:pt x="1164" y="525"/>
                  </a:lnTo>
                  <a:lnTo>
                    <a:pt x="1178" y="508"/>
                  </a:lnTo>
                  <a:lnTo>
                    <a:pt x="1190" y="488"/>
                  </a:lnTo>
                  <a:lnTo>
                    <a:pt x="1201" y="467"/>
                  </a:lnTo>
                  <a:lnTo>
                    <a:pt x="1209" y="444"/>
                  </a:lnTo>
                  <a:lnTo>
                    <a:pt x="1215" y="420"/>
                  </a:lnTo>
                  <a:lnTo>
                    <a:pt x="1217" y="395"/>
                  </a:lnTo>
                  <a:lnTo>
                    <a:pt x="1216" y="367"/>
                  </a:lnTo>
                  <a:lnTo>
                    <a:pt x="1211" y="338"/>
                  </a:lnTo>
                  <a:lnTo>
                    <a:pt x="1203" y="309"/>
                  </a:lnTo>
                  <a:lnTo>
                    <a:pt x="1189" y="278"/>
                  </a:lnTo>
                  <a:lnTo>
                    <a:pt x="1172" y="246"/>
                  </a:lnTo>
                  <a:lnTo>
                    <a:pt x="1150" y="214"/>
                  </a:lnTo>
                  <a:lnTo>
                    <a:pt x="951" y="428"/>
                  </a:lnTo>
                  <a:lnTo>
                    <a:pt x="817" y="298"/>
                  </a:lnTo>
                  <a:lnTo>
                    <a:pt x="1005" y="80"/>
                  </a:lnTo>
                  <a:lnTo>
                    <a:pt x="1003" y="79"/>
                  </a:lnTo>
                  <a:lnTo>
                    <a:pt x="998" y="74"/>
                  </a:lnTo>
                  <a:lnTo>
                    <a:pt x="990" y="67"/>
                  </a:lnTo>
                  <a:lnTo>
                    <a:pt x="978" y="58"/>
                  </a:lnTo>
                  <a:lnTo>
                    <a:pt x="965" y="49"/>
                  </a:lnTo>
                  <a:lnTo>
                    <a:pt x="949" y="39"/>
                  </a:lnTo>
                  <a:lnTo>
                    <a:pt x="929" y="28"/>
                  </a:lnTo>
                  <a:lnTo>
                    <a:pt x="909" y="19"/>
                  </a:lnTo>
                  <a:lnTo>
                    <a:pt x="886" y="11"/>
                  </a:lnTo>
                  <a:lnTo>
                    <a:pt x="862" y="4"/>
                  </a:lnTo>
                  <a:lnTo>
                    <a:pt x="838" y="1"/>
                  </a:lnTo>
                  <a:lnTo>
                    <a:pt x="811" y="0"/>
                  </a:lnTo>
                  <a:lnTo>
                    <a:pt x="785" y="2"/>
                  </a:lnTo>
                  <a:lnTo>
                    <a:pt x="757" y="10"/>
                  </a:lnTo>
                  <a:lnTo>
                    <a:pt x="730" y="21"/>
                  </a:lnTo>
                  <a:lnTo>
                    <a:pt x="702" y="39"/>
                  </a:lnTo>
                  <a:lnTo>
                    <a:pt x="671" y="64"/>
                  </a:lnTo>
                  <a:lnTo>
                    <a:pt x="646" y="88"/>
                  </a:lnTo>
                  <a:lnTo>
                    <a:pt x="625" y="112"/>
                  </a:lnTo>
                  <a:lnTo>
                    <a:pt x="609" y="135"/>
                  </a:lnTo>
                  <a:lnTo>
                    <a:pt x="596" y="159"/>
                  </a:lnTo>
                  <a:lnTo>
                    <a:pt x="586" y="180"/>
                  </a:lnTo>
                  <a:lnTo>
                    <a:pt x="578" y="201"/>
                  </a:lnTo>
                  <a:lnTo>
                    <a:pt x="569" y="222"/>
                  </a:lnTo>
                  <a:lnTo>
                    <a:pt x="563" y="241"/>
                  </a:lnTo>
                  <a:lnTo>
                    <a:pt x="554" y="260"/>
                  </a:lnTo>
                  <a:lnTo>
                    <a:pt x="544" y="278"/>
                  </a:lnTo>
                  <a:lnTo>
                    <a:pt x="531" y="296"/>
                  </a:lnTo>
                  <a:lnTo>
                    <a:pt x="516" y="312"/>
                  </a:lnTo>
                  <a:lnTo>
                    <a:pt x="497" y="327"/>
                  </a:lnTo>
                  <a:lnTo>
                    <a:pt x="472" y="341"/>
                  </a:lnTo>
                  <a:lnTo>
                    <a:pt x="440" y="354"/>
                  </a:lnTo>
                  <a:lnTo>
                    <a:pt x="414" y="362"/>
                  </a:lnTo>
                  <a:lnTo>
                    <a:pt x="387" y="370"/>
                  </a:lnTo>
                  <a:lnTo>
                    <a:pt x="359" y="376"/>
                  </a:lnTo>
                  <a:lnTo>
                    <a:pt x="330" y="383"/>
                  </a:lnTo>
                  <a:lnTo>
                    <a:pt x="300" y="391"/>
                  </a:lnTo>
                  <a:lnTo>
                    <a:pt x="270" y="399"/>
                  </a:lnTo>
                  <a:lnTo>
                    <a:pt x="240" y="410"/>
                  </a:lnTo>
                  <a:lnTo>
                    <a:pt x="211" y="422"/>
                  </a:lnTo>
                  <a:lnTo>
                    <a:pt x="182" y="440"/>
                  </a:lnTo>
                  <a:lnTo>
                    <a:pt x="154" y="459"/>
                  </a:lnTo>
                  <a:lnTo>
                    <a:pt x="126" y="483"/>
                  </a:lnTo>
                  <a:lnTo>
                    <a:pt x="101" y="513"/>
                  </a:lnTo>
                  <a:lnTo>
                    <a:pt x="75" y="549"/>
                  </a:lnTo>
                  <a:lnTo>
                    <a:pt x="53" y="591"/>
                  </a:lnTo>
                  <a:lnTo>
                    <a:pt x="33" y="639"/>
                  </a:lnTo>
                  <a:lnTo>
                    <a:pt x="14" y="695"/>
                  </a:lnTo>
                  <a:lnTo>
                    <a:pt x="4" y="745"/>
                  </a:lnTo>
                  <a:lnTo>
                    <a:pt x="0" y="792"/>
                  </a:lnTo>
                  <a:lnTo>
                    <a:pt x="5" y="836"/>
                  </a:lnTo>
                  <a:lnTo>
                    <a:pt x="15" y="877"/>
                  </a:lnTo>
                  <a:lnTo>
                    <a:pt x="30" y="915"/>
                  </a:lnTo>
                  <a:lnTo>
                    <a:pt x="51" y="950"/>
                  </a:lnTo>
                  <a:lnTo>
                    <a:pt x="74" y="983"/>
                  </a:lnTo>
                  <a:lnTo>
                    <a:pt x="101" y="1013"/>
                  </a:lnTo>
                  <a:lnTo>
                    <a:pt x="128" y="1041"/>
                  </a:lnTo>
                  <a:lnTo>
                    <a:pt x="158" y="1066"/>
                  </a:lnTo>
                  <a:lnTo>
                    <a:pt x="188" y="1089"/>
                  </a:lnTo>
                  <a:lnTo>
                    <a:pt x="217" y="1110"/>
                  </a:lnTo>
                  <a:lnTo>
                    <a:pt x="246" y="1130"/>
                  </a:lnTo>
                  <a:lnTo>
                    <a:pt x="271" y="1146"/>
                  </a:lnTo>
                  <a:lnTo>
                    <a:pt x="294" y="1161"/>
                  </a:lnTo>
                  <a:lnTo>
                    <a:pt x="314" y="1175"/>
                  </a:lnTo>
                  <a:lnTo>
                    <a:pt x="339" y="1191"/>
                  </a:lnTo>
                  <a:lnTo>
                    <a:pt x="369" y="1206"/>
                  </a:lnTo>
                  <a:lnTo>
                    <a:pt x="402" y="1217"/>
                  </a:lnTo>
                  <a:lnTo>
                    <a:pt x="438" y="1228"/>
                  </a:lnTo>
                  <a:lnTo>
                    <a:pt x="476" y="1233"/>
                  </a:lnTo>
                  <a:lnTo>
                    <a:pt x="515" y="1237"/>
                  </a:lnTo>
                  <a:lnTo>
                    <a:pt x="554" y="1236"/>
                  </a:lnTo>
                  <a:lnTo>
                    <a:pt x="595" y="1231"/>
                  </a:lnTo>
                  <a:lnTo>
                    <a:pt x="634" y="1222"/>
                  </a:lnTo>
                  <a:lnTo>
                    <a:pt x="671" y="1207"/>
                  </a:lnTo>
                  <a:lnTo>
                    <a:pt x="707" y="1186"/>
                  </a:lnTo>
                  <a:lnTo>
                    <a:pt x="740" y="1161"/>
                  </a:lnTo>
                  <a:lnTo>
                    <a:pt x="770" y="1129"/>
                  </a:lnTo>
                  <a:lnTo>
                    <a:pt x="795" y="1089"/>
                  </a:lnTo>
                  <a:lnTo>
                    <a:pt x="816" y="1043"/>
                  </a:lnTo>
                  <a:lnTo>
                    <a:pt x="832" y="990"/>
                  </a:lnTo>
                  <a:lnTo>
                    <a:pt x="851" y="912"/>
                  </a:lnTo>
                  <a:lnTo>
                    <a:pt x="867" y="850"/>
                  </a:lnTo>
                  <a:lnTo>
                    <a:pt x="882" y="800"/>
                  </a:lnTo>
                  <a:lnTo>
                    <a:pt x="894" y="762"/>
                  </a:lnTo>
                  <a:lnTo>
                    <a:pt x="904" y="735"/>
                  </a:lnTo>
                  <a:lnTo>
                    <a:pt x="912" y="717"/>
                  </a:lnTo>
                  <a:lnTo>
                    <a:pt x="916" y="708"/>
                  </a:lnTo>
                  <a:lnTo>
                    <a:pt x="917" y="7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9" name="Freeform 117"/>
            <p:cNvSpPr>
              <a:spLocks/>
            </p:cNvSpPr>
            <p:nvPr/>
          </p:nvSpPr>
          <p:spPr bwMode="auto">
            <a:xfrm>
              <a:off x="4732" y="800"/>
              <a:ext cx="158" cy="159"/>
            </a:xfrm>
            <a:custGeom>
              <a:avLst/>
              <a:gdLst>
                <a:gd name="T0" fmla="*/ 1 w 314"/>
                <a:gd name="T1" fmla="*/ 3 h 318"/>
                <a:gd name="T2" fmla="*/ 2 w 314"/>
                <a:gd name="T3" fmla="*/ 3 h 318"/>
                <a:gd name="T4" fmla="*/ 2 w 314"/>
                <a:gd name="T5" fmla="*/ 3 h 318"/>
                <a:gd name="T6" fmla="*/ 2 w 314"/>
                <a:gd name="T7" fmla="*/ 3 h 318"/>
                <a:gd name="T8" fmla="*/ 2 w 314"/>
                <a:gd name="T9" fmla="*/ 3 h 318"/>
                <a:gd name="T10" fmla="*/ 2 w 314"/>
                <a:gd name="T11" fmla="*/ 3 h 318"/>
                <a:gd name="T12" fmla="*/ 2 w 314"/>
                <a:gd name="T13" fmla="*/ 3 h 318"/>
                <a:gd name="T14" fmla="*/ 2 w 314"/>
                <a:gd name="T15" fmla="*/ 3 h 318"/>
                <a:gd name="T16" fmla="*/ 2 w 314"/>
                <a:gd name="T17" fmla="*/ 3 h 318"/>
                <a:gd name="T18" fmla="*/ 2 w 314"/>
                <a:gd name="T19" fmla="*/ 3 h 318"/>
                <a:gd name="T20" fmla="*/ 3 w 314"/>
                <a:gd name="T21" fmla="*/ 3 h 318"/>
                <a:gd name="T22" fmla="*/ 3 w 314"/>
                <a:gd name="T23" fmla="*/ 3 h 318"/>
                <a:gd name="T24" fmla="*/ 3 w 314"/>
                <a:gd name="T25" fmla="*/ 3 h 318"/>
                <a:gd name="T26" fmla="*/ 3 w 314"/>
                <a:gd name="T27" fmla="*/ 2 h 318"/>
                <a:gd name="T28" fmla="*/ 3 w 314"/>
                <a:gd name="T29" fmla="*/ 2 h 318"/>
                <a:gd name="T30" fmla="*/ 3 w 314"/>
                <a:gd name="T31" fmla="*/ 2 h 318"/>
                <a:gd name="T32" fmla="*/ 3 w 314"/>
                <a:gd name="T33" fmla="*/ 2 h 318"/>
                <a:gd name="T34" fmla="*/ 3 w 314"/>
                <a:gd name="T35" fmla="*/ 2 h 318"/>
                <a:gd name="T36" fmla="*/ 3 w 314"/>
                <a:gd name="T37" fmla="*/ 2 h 318"/>
                <a:gd name="T38" fmla="*/ 3 w 314"/>
                <a:gd name="T39" fmla="*/ 1 h 318"/>
                <a:gd name="T40" fmla="*/ 3 w 314"/>
                <a:gd name="T41" fmla="*/ 1 h 318"/>
                <a:gd name="T42" fmla="*/ 3 w 314"/>
                <a:gd name="T43" fmla="*/ 1 h 318"/>
                <a:gd name="T44" fmla="*/ 2 w 314"/>
                <a:gd name="T45" fmla="*/ 1 h 318"/>
                <a:gd name="T46" fmla="*/ 2 w 314"/>
                <a:gd name="T47" fmla="*/ 1 h 318"/>
                <a:gd name="T48" fmla="*/ 2 w 314"/>
                <a:gd name="T49" fmla="*/ 1 h 318"/>
                <a:gd name="T50" fmla="*/ 2 w 314"/>
                <a:gd name="T51" fmla="*/ 1 h 318"/>
                <a:gd name="T52" fmla="*/ 2 w 314"/>
                <a:gd name="T53" fmla="*/ 0 h 318"/>
                <a:gd name="T54" fmla="*/ 2 w 314"/>
                <a:gd name="T55" fmla="*/ 0 h 318"/>
                <a:gd name="T56" fmla="*/ 2 w 314"/>
                <a:gd name="T57" fmla="*/ 1 h 318"/>
                <a:gd name="T58" fmla="*/ 1 w 314"/>
                <a:gd name="T59" fmla="*/ 1 h 318"/>
                <a:gd name="T60" fmla="*/ 1 w 314"/>
                <a:gd name="T61" fmla="*/ 1 h 318"/>
                <a:gd name="T62" fmla="*/ 1 w 314"/>
                <a:gd name="T63" fmla="*/ 1 h 318"/>
                <a:gd name="T64" fmla="*/ 1 w 314"/>
                <a:gd name="T65" fmla="*/ 1 h 318"/>
                <a:gd name="T66" fmla="*/ 1 w 314"/>
                <a:gd name="T67" fmla="*/ 1 h 318"/>
                <a:gd name="T68" fmla="*/ 1 w 314"/>
                <a:gd name="T69" fmla="*/ 1 h 318"/>
                <a:gd name="T70" fmla="*/ 1 w 314"/>
                <a:gd name="T71" fmla="*/ 1 h 318"/>
                <a:gd name="T72" fmla="*/ 1 w 314"/>
                <a:gd name="T73" fmla="*/ 1 h 318"/>
                <a:gd name="T74" fmla="*/ 1 w 314"/>
                <a:gd name="T75" fmla="*/ 1 h 318"/>
                <a:gd name="T76" fmla="*/ 1 w 314"/>
                <a:gd name="T77" fmla="*/ 1 h 318"/>
                <a:gd name="T78" fmla="*/ 1 w 314"/>
                <a:gd name="T79" fmla="*/ 1 h 318"/>
                <a:gd name="T80" fmla="*/ 1 w 314"/>
                <a:gd name="T81" fmla="*/ 1 h 318"/>
                <a:gd name="T82" fmla="*/ 0 w 314"/>
                <a:gd name="T83" fmla="*/ 2 h 318"/>
                <a:gd name="T84" fmla="*/ 1 w 314"/>
                <a:gd name="T85" fmla="*/ 2 h 318"/>
                <a:gd name="T86" fmla="*/ 1 w 314"/>
                <a:gd name="T87" fmla="*/ 2 h 318"/>
                <a:gd name="T88" fmla="*/ 1 w 314"/>
                <a:gd name="T89" fmla="*/ 2 h 318"/>
                <a:gd name="T90" fmla="*/ 1 w 314"/>
                <a:gd name="T91" fmla="*/ 3 h 318"/>
                <a:gd name="T92" fmla="*/ 1 w 314"/>
                <a:gd name="T93" fmla="*/ 3 h 318"/>
                <a:gd name="T94" fmla="*/ 1 w 314"/>
                <a:gd name="T95" fmla="*/ 3 h 318"/>
                <a:gd name="T96" fmla="*/ 1 w 314"/>
                <a:gd name="T97" fmla="*/ 3 h 3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"/>
                <a:gd name="T148" fmla="*/ 0 h 318"/>
                <a:gd name="T149" fmla="*/ 314 w 314"/>
                <a:gd name="T150" fmla="*/ 318 h 3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" h="318">
                  <a:moveTo>
                    <a:pt x="116" y="313"/>
                  </a:moveTo>
                  <a:lnTo>
                    <a:pt x="132" y="316"/>
                  </a:lnTo>
                  <a:lnTo>
                    <a:pt x="147" y="318"/>
                  </a:lnTo>
                  <a:lnTo>
                    <a:pt x="163" y="318"/>
                  </a:lnTo>
                  <a:lnTo>
                    <a:pt x="178" y="317"/>
                  </a:lnTo>
                  <a:lnTo>
                    <a:pt x="193" y="314"/>
                  </a:lnTo>
                  <a:lnTo>
                    <a:pt x="208" y="309"/>
                  </a:lnTo>
                  <a:lnTo>
                    <a:pt x="222" y="303"/>
                  </a:lnTo>
                  <a:lnTo>
                    <a:pt x="235" y="296"/>
                  </a:lnTo>
                  <a:lnTo>
                    <a:pt x="247" y="288"/>
                  </a:lnTo>
                  <a:lnTo>
                    <a:pt x="260" y="279"/>
                  </a:lnTo>
                  <a:lnTo>
                    <a:pt x="270" y="269"/>
                  </a:lnTo>
                  <a:lnTo>
                    <a:pt x="281" y="257"/>
                  </a:lnTo>
                  <a:lnTo>
                    <a:pt x="289" y="245"/>
                  </a:lnTo>
                  <a:lnTo>
                    <a:pt x="297" y="231"/>
                  </a:lnTo>
                  <a:lnTo>
                    <a:pt x="304" y="216"/>
                  </a:lnTo>
                  <a:lnTo>
                    <a:pt x="308" y="201"/>
                  </a:lnTo>
                  <a:lnTo>
                    <a:pt x="314" y="169"/>
                  </a:lnTo>
                  <a:lnTo>
                    <a:pt x="313" y="138"/>
                  </a:lnTo>
                  <a:lnTo>
                    <a:pt x="306" y="108"/>
                  </a:lnTo>
                  <a:lnTo>
                    <a:pt x="293" y="80"/>
                  </a:lnTo>
                  <a:lnTo>
                    <a:pt x="276" y="55"/>
                  </a:lnTo>
                  <a:lnTo>
                    <a:pt x="254" y="34"/>
                  </a:lnTo>
                  <a:lnTo>
                    <a:pt x="229" y="18"/>
                  </a:lnTo>
                  <a:lnTo>
                    <a:pt x="199" y="6"/>
                  </a:lnTo>
                  <a:lnTo>
                    <a:pt x="183" y="3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37" y="2"/>
                  </a:lnTo>
                  <a:lnTo>
                    <a:pt x="122" y="5"/>
                  </a:lnTo>
                  <a:lnTo>
                    <a:pt x="107" y="10"/>
                  </a:lnTo>
                  <a:lnTo>
                    <a:pt x="93" y="15"/>
                  </a:lnTo>
                  <a:lnTo>
                    <a:pt x="79" y="22"/>
                  </a:lnTo>
                  <a:lnTo>
                    <a:pt x="66" y="30"/>
                  </a:lnTo>
                  <a:lnTo>
                    <a:pt x="55" y="40"/>
                  </a:lnTo>
                  <a:lnTo>
                    <a:pt x="43" y="50"/>
                  </a:lnTo>
                  <a:lnTo>
                    <a:pt x="33" y="61"/>
                  </a:lnTo>
                  <a:lnTo>
                    <a:pt x="25" y="74"/>
                  </a:lnTo>
                  <a:lnTo>
                    <a:pt x="17" y="88"/>
                  </a:lnTo>
                  <a:lnTo>
                    <a:pt x="10" y="103"/>
                  </a:lnTo>
                  <a:lnTo>
                    <a:pt x="5" y="118"/>
                  </a:lnTo>
                  <a:lnTo>
                    <a:pt x="0" y="150"/>
                  </a:lnTo>
                  <a:lnTo>
                    <a:pt x="1" y="181"/>
                  </a:lnTo>
                  <a:lnTo>
                    <a:pt x="8" y="211"/>
                  </a:lnTo>
                  <a:lnTo>
                    <a:pt x="20" y="239"/>
                  </a:lnTo>
                  <a:lnTo>
                    <a:pt x="38" y="263"/>
                  </a:lnTo>
                  <a:lnTo>
                    <a:pt x="59" y="285"/>
                  </a:lnTo>
                  <a:lnTo>
                    <a:pt x="86" y="301"/>
                  </a:lnTo>
                  <a:lnTo>
                    <a:pt x="116" y="3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0" name="Freeform 118"/>
            <p:cNvSpPr>
              <a:spLocks/>
            </p:cNvSpPr>
            <p:nvPr/>
          </p:nvSpPr>
          <p:spPr bwMode="auto">
            <a:xfrm>
              <a:off x="4637" y="930"/>
              <a:ext cx="152" cy="145"/>
            </a:xfrm>
            <a:custGeom>
              <a:avLst/>
              <a:gdLst>
                <a:gd name="T0" fmla="*/ 0 w 305"/>
                <a:gd name="T1" fmla="*/ 0 h 290"/>
                <a:gd name="T2" fmla="*/ 2 w 305"/>
                <a:gd name="T3" fmla="*/ 2 h 290"/>
                <a:gd name="T4" fmla="*/ 1 w 305"/>
                <a:gd name="T5" fmla="*/ 3 h 290"/>
                <a:gd name="T6" fmla="*/ 0 w 305"/>
                <a:gd name="T7" fmla="*/ 1 h 290"/>
                <a:gd name="T8" fmla="*/ 0 w 305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290"/>
                <a:gd name="T17" fmla="*/ 305 w 305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290">
                  <a:moveTo>
                    <a:pt x="49" y="0"/>
                  </a:moveTo>
                  <a:lnTo>
                    <a:pt x="305" y="242"/>
                  </a:lnTo>
                  <a:lnTo>
                    <a:pt x="245" y="290"/>
                  </a:lnTo>
                  <a:lnTo>
                    <a:pt x="0" y="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1" name="Freeform 119"/>
            <p:cNvSpPr>
              <a:spLocks/>
            </p:cNvSpPr>
            <p:nvPr/>
          </p:nvSpPr>
          <p:spPr bwMode="auto">
            <a:xfrm>
              <a:off x="4338" y="554"/>
              <a:ext cx="480" cy="528"/>
            </a:xfrm>
            <a:custGeom>
              <a:avLst/>
              <a:gdLst>
                <a:gd name="T0" fmla="*/ 7 w 960"/>
                <a:gd name="T1" fmla="*/ 0 h 1057"/>
                <a:gd name="T2" fmla="*/ 7 w 960"/>
                <a:gd name="T3" fmla="*/ 0 h 1057"/>
                <a:gd name="T4" fmla="*/ 8 w 960"/>
                <a:gd name="T5" fmla="*/ 0 h 1057"/>
                <a:gd name="T6" fmla="*/ 8 w 960"/>
                <a:gd name="T7" fmla="*/ 0 h 1057"/>
                <a:gd name="T8" fmla="*/ 7 w 960"/>
                <a:gd name="T9" fmla="*/ 0 h 1057"/>
                <a:gd name="T10" fmla="*/ 7 w 960"/>
                <a:gd name="T11" fmla="*/ 0 h 1057"/>
                <a:gd name="T12" fmla="*/ 7 w 960"/>
                <a:gd name="T13" fmla="*/ 0 h 1057"/>
                <a:gd name="T14" fmla="*/ 6 w 960"/>
                <a:gd name="T15" fmla="*/ 0 h 1057"/>
                <a:gd name="T16" fmla="*/ 6 w 960"/>
                <a:gd name="T17" fmla="*/ 0 h 1057"/>
                <a:gd name="T18" fmla="*/ 6 w 960"/>
                <a:gd name="T19" fmla="*/ 0 h 1057"/>
                <a:gd name="T20" fmla="*/ 5 w 960"/>
                <a:gd name="T21" fmla="*/ 1 h 1057"/>
                <a:gd name="T22" fmla="*/ 5 w 960"/>
                <a:gd name="T23" fmla="*/ 1 h 1057"/>
                <a:gd name="T24" fmla="*/ 5 w 960"/>
                <a:gd name="T25" fmla="*/ 1 h 1057"/>
                <a:gd name="T26" fmla="*/ 5 w 960"/>
                <a:gd name="T27" fmla="*/ 1 h 1057"/>
                <a:gd name="T28" fmla="*/ 5 w 960"/>
                <a:gd name="T29" fmla="*/ 2 h 1057"/>
                <a:gd name="T30" fmla="*/ 4 w 960"/>
                <a:gd name="T31" fmla="*/ 2 h 1057"/>
                <a:gd name="T32" fmla="*/ 4 w 960"/>
                <a:gd name="T33" fmla="*/ 2 h 1057"/>
                <a:gd name="T34" fmla="*/ 3 w 960"/>
                <a:gd name="T35" fmla="*/ 2 h 1057"/>
                <a:gd name="T36" fmla="*/ 3 w 960"/>
                <a:gd name="T37" fmla="*/ 2 h 1057"/>
                <a:gd name="T38" fmla="*/ 2 w 960"/>
                <a:gd name="T39" fmla="*/ 3 h 1057"/>
                <a:gd name="T40" fmla="*/ 2 w 960"/>
                <a:gd name="T41" fmla="*/ 3 h 1057"/>
                <a:gd name="T42" fmla="*/ 1 w 960"/>
                <a:gd name="T43" fmla="*/ 4 h 1057"/>
                <a:gd name="T44" fmla="*/ 1 w 960"/>
                <a:gd name="T45" fmla="*/ 4 h 1057"/>
                <a:gd name="T46" fmla="*/ 1 w 960"/>
                <a:gd name="T47" fmla="*/ 5 h 1057"/>
                <a:gd name="T48" fmla="*/ 1 w 960"/>
                <a:gd name="T49" fmla="*/ 6 h 1057"/>
                <a:gd name="T50" fmla="*/ 1 w 960"/>
                <a:gd name="T51" fmla="*/ 7 h 1057"/>
                <a:gd name="T52" fmla="*/ 1 w 960"/>
                <a:gd name="T53" fmla="*/ 8 h 1057"/>
                <a:gd name="T54" fmla="*/ 2 w 960"/>
                <a:gd name="T55" fmla="*/ 8 h 1057"/>
                <a:gd name="T56" fmla="*/ 1 w 960"/>
                <a:gd name="T57" fmla="*/ 6 h 1057"/>
                <a:gd name="T58" fmla="*/ 2 w 960"/>
                <a:gd name="T59" fmla="*/ 4 h 1057"/>
                <a:gd name="T60" fmla="*/ 2 w 960"/>
                <a:gd name="T61" fmla="*/ 4 h 1057"/>
                <a:gd name="T62" fmla="*/ 3 w 960"/>
                <a:gd name="T63" fmla="*/ 3 h 1057"/>
                <a:gd name="T64" fmla="*/ 3 w 960"/>
                <a:gd name="T65" fmla="*/ 3 h 1057"/>
                <a:gd name="T66" fmla="*/ 3 w 960"/>
                <a:gd name="T67" fmla="*/ 3 h 1057"/>
                <a:gd name="T68" fmla="*/ 4 w 960"/>
                <a:gd name="T69" fmla="*/ 3 h 1057"/>
                <a:gd name="T70" fmla="*/ 5 w 960"/>
                <a:gd name="T71" fmla="*/ 3 h 1057"/>
                <a:gd name="T72" fmla="*/ 5 w 960"/>
                <a:gd name="T73" fmla="*/ 2 h 1057"/>
                <a:gd name="T74" fmla="*/ 6 w 960"/>
                <a:gd name="T75" fmla="*/ 2 h 1057"/>
                <a:gd name="T76" fmla="*/ 6 w 960"/>
                <a:gd name="T77" fmla="*/ 2 h 1057"/>
                <a:gd name="T78" fmla="*/ 6 w 960"/>
                <a:gd name="T79" fmla="*/ 2 h 1057"/>
                <a:gd name="T80" fmla="*/ 6 w 960"/>
                <a:gd name="T81" fmla="*/ 1 h 1057"/>
                <a:gd name="T82" fmla="*/ 7 w 960"/>
                <a:gd name="T83" fmla="*/ 1 h 1057"/>
                <a:gd name="T84" fmla="*/ 7 w 960"/>
                <a:gd name="T85" fmla="*/ 1 h 10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0"/>
                <a:gd name="T130" fmla="*/ 0 h 1057"/>
                <a:gd name="T131" fmla="*/ 960 w 960"/>
                <a:gd name="T132" fmla="*/ 1057 h 10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0" h="1057">
                  <a:moveTo>
                    <a:pt x="794" y="123"/>
                  </a:moveTo>
                  <a:lnTo>
                    <a:pt x="809" y="103"/>
                  </a:lnTo>
                  <a:lnTo>
                    <a:pt x="828" y="86"/>
                  </a:lnTo>
                  <a:lnTo>
                    <a:pt x="847" y="68"/>
                  </a:lnTo>
                  <a:lnTo>
                    <a:pt x="869" y="53"/>
                  </a:lnTo>
                  <a:lnTo>
                    <a:pt x="892" y="41"/>
                  </a:lnTo>
                  <a:lnTo>
                    <a:pt x="915" y="30"/>
                  </a:lnTo>
                  <a:lnTo>
                    <a:pt x="938" y="25"/>
                  </a:lnTo>
                  <a:lnTo>
                    <a:pt x="960" y="21"/>
                  </a:lnTo>
                  <a:lnTo>
                    <a:pt x="930" y="4"/>
                  </a:lnTo>
                  <a:lnTo>
                    <a:pt x="928" y="4"/>
                  </a:lnTo>
                  <a:lnTo>
                    <a:pt x="922" y="3"/>
                  </a:lnTo>
                  <a:lnTo>
                    <a:pt x="914" y="2"/>
                  </a:lnTo>
                  <a:lnTo>
                    <a:pt x="902" y="2"/>
                  </a:lnTo>
                  <a:lnTo>
                    <a:pt x="888" y="0"/>
                  </a:lnTo>
                  <a:lnTo>
                    <a:pt x="871" y="0"/>
                  </a:lnTo>
                  <a:lnTo>
                    <a:pt x="854" y="0"/>
                  </a:lnTo>
                  <a:lnTo>
                    <a:pt x="835" y="2"/>
                  </a:lnTo>
                  <a:lnTo>
                    <a:pt x="815" y="4"/>
                  </a:lnTo>
                  <a:lnTo>
                    <a:pt x="794" y="7"/>
                  </a:lnTo>
                  <a:lnTo>
                    <a:pt x="773" y="13"/>
                  </a:lnTo>
                  <a:lnTo>
                    <a:pt x="754" y="19"/>
                  </a:lnTo>
                  <a:lnTo>
                    <a:pt x="734" y="28"/>
                  </a:lnTo>
                  <a:lnTo>
                    <a:pt x="716" y="39"/>
                  </a:lnTo>
                  <a:lnTo>
                    <a:pt x="699" y="52"/>
                  </a:lnTo>
                  <a:lnTo>
                    <a:pt x="684" y="67"/>
                  </a:lnTo>
                  <a:lnTo>
                    <a:pt x="674" y="79"/>
                  </a:lnTo>
                  <a:lnTo>
                    <a:pt x="666" y="91"/>
                  </a:lnTo>
                  <a:lnTo>
                    <a:pt x="658" y="105"/>
                  </a:lnTo>
                  <a:lnTo>
                    <a:pt x="650" y="120"/>
                  </a:lnTo>
                  <a:lnTo>
                    <a:pt x="642" y="136"/>
                  </a:lnTo>
                  <a:lnTo>
                    <a:pt x="636" y="154"/>
                  </a:lnTo>
                  <a:lnTo>
                    <a:pt x="629" y="173"/>
                  </a:lnTo>
                  <a:lnTo>
                    <a:pt x="625" y="193"/>
                  </a:lnTo>
                  <a:lnTo>
                    <a:pt x="625" y="194"/>
                  </a:lnTo>
                  <a:lnTo>
                    <a:pt x="623" y="199"/>
                  </a:lnTo>
                  <a:lnTo>
                    <a:pt x="620" y="204"/>
                  </a:lnTo>
                  <a:lnTo>
                    <a:pt x="616" y="212"/>
                  </a:lnTo>
                  <a:lnTo>
                    <a:pt x="610" y="222"/>
                  </a:lnTo>
                  <a:lnTo>
                    <a:pt x="603" y="232"/>
                  </a:lnTo>
                  <a:lnTo>
                    <a:pt x="595" y="244"/>
                  </a:lnTo>
                  <a:lnTo>
                    <a:pt x="583" y="255"/>
                  </a:lnTo>
                  <a:lnTo>
                    <a:pt x="572" y="268"/>
                  </a:lnTo>
                  <a:lnTo>
                    <a:pt x="557" y="279"/>
                  </a:lnTo>
                  <a:lnTo>
                    <a:pt x="541" y="292"/>
                  </a:lnTo>
                  <a:lnTo>
                    <a:pt x="521" y="302"/>
                  </a:lnTo>
                  <a:lnTo>
                    <a:pt x="500" y="312"/>
                  </a:lnTo>
                  <a:lnTo>
                    <a:pt x="476" y="321"/>
                  </a:lnTo>
                  <a:lnTo>
                    <a:pt x="450" y="327"/>
                  </a:lnTo>
                  <a:lnTo>
                    <a:pt x="421" y="331"/>
                  </a:lnTo>
                  <a:lnTo>
                    <a:pt x="404" y="333"/>
                  </a:lnTo>
                  <a:lnTo>
                    <a:pt x="385" y="337"/>
                  </a:lnTo>
                  <a:lnTo>
                    <a:pt x="366" y="341"/>
                  </a:lnTo>
                  <a:lnTo>
                    <a:pt x="345" y="347"/>
                  </a:lnTo>
                  <a:lnTo>
                    <a:pt x="323" y="354"/>
                  </a:lnTo>
                  <a:lnTo>
                    <a:pt x="300" y="362"/>
                  </a:lnTo>
                  <a:lnTo>
                    <a:pt x="277" y="373"/>
                  </a:lnTo>
                  <a:lnTo>
                    <a:pt x="253" y="383"/>
                  </a:lnTo>
                  <a:lnTo>
                    <a:pt x="228" y="396"/>
                  </a:lnTo>
                  <a:lnTo>
                    <a:pt x="205" y="409"/>
                  </a:lnTo>
                  <a:lnTo>
                    <a:pt x="181" y="424"/>
                  </a:lnTo>
                  <a:lnTo>
                    <a:pt x="158" y="441"/>
                  </a:lnTo>
                  <a:lnTo>
                    <a:pt x="135" y="459"/>
                  </a:lnTo>
                  <a:lnTo>
                    <a:pt x="113" y="479"/>
                  </a:lnTo>
                  <a:lnTo>
                    <a:pt x="93" y="499"/>
                  </a:lnTo>
                  <a:lnTo>
                    <a:pt x="73" y="522"/>
                  </a:lnTo>
                  <a:lnTo>
                    <a:pt x="56" y="545"/>
                  </a:lnTo>
                  <a:lnTo>
                    <a:pt x="41" y="572"/>
                  </a:lnTo>
                  <a:lnTo>
                    <a:pt x="28" y="601"/>
                  </a:lnTo>
                  <a:lnTo>
                    <a:pt x="16" y="633"/>
                  </a:lnTo>
                  <a:lnTo>
                    <a:pt x="8" y="666"/>
                  </a:lnTo>
                  <a:lnTo>
                    <a:pt x="3" y="701"/>
                  </a:lnTo>
                  <a:lnTo>
                    <a:pt x="0" y="737"/>
                  </a:lnTo>
                  <a:lnTo>
                    <a:pt x="1" y="774"/>
                  </a:lnTo>
                  <a:lnTo>
                    <a:pt x="6" y="812"/>
                  </a:lnTo>
                  <a:lnTo>
                    <a:pt x="14" y="850"/>
                  </a:lnTo>
                  <a:lnTo>
                    <a:pt x="27" y="886"/>
                  </a:lnTo>
                  <a:lnTo>
                    <a:pt x="44" y="923"/>
                  </a:lnTo>
                  <a:lnTo>
                    <a:pt x="66" y="959"/>
                  </a:lnTo>
                  <a:lnTo>
                    <a:pt x="93" y="994"/>
                  </a:lnTo>
                  <a:lnTo>
                    <a:pt x="125" y="1026"/>
                  </a:lnTo>
                  <a:lnTo>
                    <a:pt x="163" y="1057"/>
                  </a:lnTo>
                  <a:lnTo>
                    <a:pt x="158" y="1049"/>
                  </a:lnTo>
                  <a:lnTo>
                    <a:pt x="147" y="1024"/>
                  </a:lnTo>
                  <a:lnTo>
                    <a:pt x="134" y="983"/>
                  </a:lnTo>
                  <a:lnTo>
                    <a:pt x="124" y="928"/>
                  </a:lnTo>
                  <a:lnTo>
                    <a:pt x="121" y="860"/>
                  </a:lnTo>
                  <a:lnTo>
                    <a:pt x="131" y="780"/>
                  </a:lnTo>
                  <a:lnTo>
                    <a:pt x="158" y="691"/>
                  </a:lnTo>
                  <a:lnTo>
                    <a:pt x="207" y="590"/>
                  </a:lnTo>
                  <a:lnTo>
                    <a:pt x="216" y="575"/>
                  </a:lnTo>
                  <a:lnTo>
                    <a:pt x="226" y="562"/>
                  </a:lnTo>
                  <a:lnTo>
                    <a:pt x="237" y="548"/>
                  </a:lnTo>
                  <a:lnTo>
                    <a:pt x="248" y="534"/>
                  </a:lnTo>
                  <a:lnTo>
                    <a:pt x="261" y="521"/>
                  </a:lnTo>
                  <a:lnTo>
                    <a:pt x="275" y="509"/>
                  </a:lnTo>
                  <a:lnTo>
                    <a:pt x="290" y="496"/>
                  </a:lnTo>
                  <a:lnTo>
                    <a:pt x="306" y="484"/>
                  </a:lnTo>
                  <a:lnTo>
                    <a:pt x="323" y="473"/>
                  </a:lnTo>
                  <a:lnTo>
                    <a:pt x="340" y="461"/>
                  </a:lnTo>
                  <a:lnTo>
                    <a:pt x="360" y="451"/>
                  </a:lnTo>
                  <a:lnTo>
                    <a:pt x="379" y="441"/>
                  </a:lnTo>
                  <a:lnTo>
                    <a:pt x="400" y="431"/>
                  </a:lnTo>
                  <a:lnTo>
                    <a:pt x="422" y="422"/>
                  </a:lnTo>
                  <a:lnTo>
                    <a:pt x="446" y="414"/>
                  </a:lnTo>
                  <a:lnTo>
                    <a:pt x="470" y="406"/>
                  </a:lnTo>
                  <a:lnTo>
                    <a:pt x="496" y="399"/>
                  </a:lnTo>
                  <a:lnTo>
                    <a:pt x="520" y="393"/>
                  </a:lnTo>
                  <a:lnTo>
                    <a:pt x="543" y="388"/>
                  </a:lnTo>
                  <a:lnTo>
                    <a:pt x="565" y="382"/>
                  </a:lnTo>
                  <a:lnTo>
                    <a:pt x="586" y="377"/>
                  </a:lnTo>
                  <a:lnTo>
                    <a:pt x="606" y="371"/>
                  </a:lnTo>
                  <a:lnTo>
                    <a:pt x="625" y="366"/>
                  </a:lnTo>
                  <a:lnTo>
                    <a:pt x="643" y="358"/>
                  </a:lnTo>
                  <a:lnTo>
                    <a:pt x="661" y="348"/>
                  </a:lnTo>
                  <a:lnTo>
                    <a:pt x="677" y="338"/>
                  </a:lnTo>
                  <a:lnTo>
                    <a:pt x="692" y="324"/>
                  </a:lnTo>
                  <a:lnTo>
                    <a:pt x="705" y="308"/>
                  </a:lnTo>
                  <a:lnTo>
                    <a:pt x="718" y="290"/>
                  </a:lnTo>
                  <a:lnTo>
                    <a:pt x="731" y="267"/>
                  </a:lnTo>
                  <a:lnTo>
                    <a:pt x="741" y="240"/>
                  </a:lnTo>
                  <a:lnTo>
                    <a:pt x="752" y="210"/>
                  </a:lnTo>
                  <a:lnTo>
                    <a:pt x="755" y="200"/>
                  </a:lnTo>
                  <a:lnTo>
                    <a:pt x="758" y="189"/>
                  </a:lnTo>
                  <a:lnTo>
                    <a:pt x="763" y="178"/>
                  </a:lnTo>
                  <a:lnTo>
                    <a:pt x="769" y="166"/>
                  </a:lnTo>
                  <a:lnTo>
                    <a:pt x="775" y="156"/>
                  </a:lnTo>
                  <a:lnTo>
                    <a:pt x="780" y="144"/>
                  </a:lnTo>
                  <a:lnTo>
                    <a:pt x="787" y="133"/>
                  </a:lnTo>
                  <a:lnTo>
                    <a:pt x="794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2" name="Freeform 120"/>
            <p:cNvSpPr>
              <a:spLocks/>
            </p:cNvSpPr>
            <p:nvPr/>
          </p:nvSpPr>
          <p:spPr bwMode="auto">
            <a:xfrm>
              <a:off x="5286" y="225"/>
              <a:ext cx="100" cy="79"/>
            </a:xfrm>
            <a:custGeom>
              <a:avLst/>
              <a:gdLst>
                <a:gd name="T0" fmla="*/ 2 w 199"/>
                <a:gd name="T1" fmla="*/ 0 h 159"/>
                <a:gd name="T2" fmla="*/ 2 w 199"/>
                <a:gd name="T3" fmla="*/ 0 h 159"/>
                <a:gd name="T4" fmla="*/ 0 w 199"/>
                <a:gd name="T5" fmla="*/ 1 h 159"/>
                <a:gd name="T6" fmla="*/ 2 w 199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159"/>
                <a:gd name="T14" fmla="*/ 199 w 199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159">
                  <a:moveTo>
                    <a:pt x="156" y="0"/>
                  </a:moveTo>
                  <a:lnTo>
                    <a:pt x="199" y="78"/>
                  </a:lnTo>
                  <a:lnTo>
                    <a:pt x="0" y="15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3" name="Freeform 121"/>
            <p:cNvSpPr>
              <a:spLocks/>
            </p:cNvSpPr>
            <p:nvPr/>
          </p:nvSpPr>
          <p:spPr bwMode="auto">
            <a:xfrm>
              <a:off x="4936" y="356"/>
              <a:ext cx="327" cy="398"/>
            </a:xfrm>
            <a:custGeom>
              <a:avLst/>
              <a:gdLst>
                <a:gd name="T0" fmla="*/ 2 w 655"/>
                <a:gd name="T1" fmla="*/ 3 h 796"/>
                <a:gd name="T2" fmla="*/ 1 w 655"/>
                <a:gd name="T3" fmla="*/ 5 h 796"/>
                <a:gd name="T4" fmla="*/ 0 w 655"/>
                <a:gd name="T5" fmla="*/ 7 h 796"/>
                <a:gd name="T6" fmla="*/ 2 w 655"/>
                <a:gd name="T7" fmla="*/ 3 h 796"/>
                <a:gd name="T8" fmla="*/ 5 w 655"/>
                <a:gd name="T9" fmla="*/ 0 h 796"/>
                <a:gd name="T10" fmla="*/ 2 w 655"/>
                <a:gd name="T11" fmla="*/ 3 h 7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796"/>
                <a:gd name="T20" fmla="*/ 655 w 655"/>
                <a:gd name="T21" fmla="*/ 796 h 7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796">
                  <a:moveTo>
                    <a:pt x="331" y="329"/>
                  </a:moveTo>
                  <a:lnTo>
                    <a:pt x="135" y="526"/>
                  </a:lnTo>
                  <a:lnTo>
                    <a:pt x="0" y="796"/>
                  </a:lnTo>
                  <a:lnTo>
                    <a:pt x="362" y="357"/>
                  </a:lnTo>
                  <a:lnTo>
                    <a:pt x="655" y="0"/>
                  </a:lnTo>
                  <a:lnTo>
                    <a:pt x="331" y="3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76698" name="Picture 122" descr="MCj023377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9263" y="96043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6742" name="Text Box 166"/>
          <p:cNvSpPr txBox="1">
            <a:spLocks noChangeArrowheads="1"/>
          </p:cNvSpPr>
          <p:nvPr/>
        </p:nvSpPr>
        <p:spPr bwMode="auto">
          <a:xfrm>
            <a:off x="76200" y="1522413"/>
            <a:ext cx="2454275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Can only buy k=2</a:t>
            </a:r>
          </a:p>
        </p:txBody>
      </p:sp>
      <p:sp>
        <p:nvSpPr>
          <p:cNvPr id="1176743" name="Text Box 167"/>
          <p:cNvSpPr txBox="1">
            <a:spLocks noChangeArrowheads="1"/>
          </p:cNvSpPr>
          <p:nvPr/>
        </p:nvSpPr>
        <p:spPr bwMode="auto">
          <a:xfrm>
            <a:off x="6786563" y="4495800"/>
            <a:ext cx="2205037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Greedy score:</a:t>
            </a:r>
            <a:r>
              <a:rPr lang="en-US" sz="2800">
                <a:solidFill>
                  <a:schemeClr val="hlink"/>
                </a:solidFill>
                <a:sym typeface="Symbol" charset="2"/>
              </a:rPr>
              <a:t></a:t>
            </a:r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1176745" name="Text Box 169"/>
          <p:cNvSpPr txBox="1">
            <a:spLocks noChangeArrowheads="1"/>
          </p:cNvSpPr>
          <p:nvPr/>
        </p:nvSpPr>
        <p:spPr bwMode="auto">
          <a:xfrm>
            <a:off x="-76200" y="4418013"/>
            <a:ext cx="2720975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6600"/>
                </a:solidFill>
              </a:rPr>
              <a:t>Optimal score: 1</a:t>
            </a:r>
          </a:p>
        </p:txBody>
      </p:sp>
      <p:graphicFrame>
        <p:nvGraphicFramePr>
          <p:cNvPr id="1176806" name="Group 230"/>
          <p:cNvGraphicFramePr>
            <a:graphicFrameLocks noGrp="1"/>
          </p:cNvGraphicFramePr>
          <p:nvPr>
            <p:ph sz="quarter" idx="2"/>
          </p:nvPr>
        </p:nvGraphicFramePr>
        <p:xfrm>
          <a:off x="2628900" y="1666875"/>
          <a:ext cx="4076700" cy="3208338"/>
        </p:xfrm>
        <a:graphic>
          <a:graphicData uri="http://schemas.openxmlformats.org/drawingml/2006/table">
            <a:tbl>
              <a:tblPr/>
              <a:tblGrid>
                <a:gridCol w="1285875"/>
                <a:gridCol w="752475"/>
                <a:gridCol w="646113"/>
                <a:gridCol w="1392237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Set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min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 F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  <a:sym typeface="Symbol" pitchFamily="-112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  <a:sym typeface="Symbol" pitchFamily="-112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6807" name="Picture 231" descr="MCj031936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3559175"/>
            <a:ext cx="331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32"/>
          <p:cNvGrpSpPr>
            <a:grpSpLocks/>
          </p:cNvGrpSpPr>
          <p:nvPr/>
        </p:nvGrpSpPr>
        <p:grpSpPr bwMode="auto">
          <a:xfrm>
            <a:off x="3276600" y="3886200"/>
            <a:ext cx="457200" cy="433388"/>
            <a:chOff x="4280" y="192"/>
            <a:chExt cx="1143" cy="1079"/>
          </a:xfrm>
        </p:grpSpPr>
        <p:sp>
          <p:nvSpPr>
            <p:cNvPr id="97370" name="Freeform 233"/>
            <p:cNvSpPr>
              <a:spLocks/>
            </p:cNvSpPr>
            <p:nvPr/>
          </p:nvSpPr>
          <p:spPr bwMode="auto">
            <a:xfrm>
              <a:off x="4280" y="192"/>
              <a:ext cx="1143" cy="1079"/>
            </a:xfrm>
            <a:custGeom>
              <a:avLst/>
              <a:gdLst>
                <a:gd name="T0" fmla="*/ 15 w 2286"/>
                <a:gd name="T1" fmla="*/ 2 h 2158"/>
                <a:gd name="T2" fmla="*/ 12 w 2286"/>
                <a:gd name="T3" fmla="*/ 6 h 2158"/>
                <a:gd name="T4" fmla="*/ 12 w 2286"/>
                <a:gd name="T5" fmla="*/ 6 h 2158"/>
                <a:gd name="T6" fmla="*/ 12 w 2286"/>
                <a:gd name="T7" fmla="*/ 6 h 2158"/>
                <a:gd name="T8" fmla="*/ 12 w 2286"/>
                <a:gd name="T9" fmla="*/ 6 h 2158"/>
                <a:gd name="T10" fmla="*/ 11 w 2286"/>
                <a:gd name="T11" fmla="*/ 6 h 2158"/>
                <a:gd name="T12" fmla="*/ 11 w 2286"/>
                <a:gd name="T13" fmla="*/ 6 h 2158"/>
                <a:gd name="T14" fmla="*/ 11 w 2286"/>
                <a:gd name="T15" fmla="*/ 6 h 2158"/>
                <a:gd name="T16" fmla="*/ 10 w 2286"/>
                <a:gd name="T17" fmla="*/ 6 h 2158"/>
                <a:gd name="T18" fmla="*/ 10 w 2286"/>
                <a:gd name="T19" fmla="*/ 6 h 2158"/>
                <a:gd name="T20" fmla="*/ 10 w 2286"/>
                <a:gd name="T21" fmla="*/ 6 h 2158"/>
                <a:gd name="T22" fmla="*/ 9 w 2286"/>
                <a:gd name="T23" fmla="*/ 6 h 2158"/>
                <a:gd name="T24" fmla="*/ 9 w 2286"/>
                <a:gd name="T25" fmla="*/ 6 h 2158"/>
                <a:gd name="T26" fmla="*/ 8 w 2286"/>
                <a:gd name="T27" fmla="*/ 5 h 2158"/>
                <a:gd name="T28" fmla="*/ 8 w 2286"/>
                <a:gd name="T29" fmla="*/ 5 h 2158"/>
                <a:gd name="T30" fmla="*/ 7 w 2286"/>
                <a:gd name="T31" fmla="*/ 6 h 2158"/>
                <a:gd name="T32" fmla="*/ 6 w 2286"/>
                <a:gd name="T33" fmla="*/ 6 h 2158"/>
                <a:gd name="T34" fmla="*/ 6 w 2286"/>
                <a:gd name="T35" fmla="*/ 6 h 2158"/>
                <a:gd name="T36" fmla="*/ 6 w 2286"/>
                <a:gd name="T37" fmla="*/ 6 h 2158"/>
                <a:gd name="T38" fmla="*/ 6 w 2286"/>
                <a:gd name="T39" fmla="*/ 7 h 2158"/>
                <a:gd name="T40" fmla="*/ 6 w 2286"/>
                <a:gd name="T41" fmla="*/ 7 h 2158"/>
                <a:gd name="T42" fmla="*/ 6 w 2286"/>
                <a:gd name="T43" fmla="*/ 7 h 2158"/>
                <a:gd name="T44" fmla="*/ 5 w 2286"/>
                <a:gd name="T45" fmla="*/ 8 h 2158"/>
                <a:gd name="T46" fmla="*/ 5 w 2286"/>
                <a:gd name="T47" fmla="*/ 8 h 2158"/>
                <a:gd name="T48" fmla="*/ 4 w 2286"/>
                <a:gd name="T49" fmla="*/ 8 h 2158"/>
                <a:gd name="T50" fmla="*/ 3 w 2286"/>
                <a:gd name="T51" fmla="*/ 8 h 2158"/>
                <a:gd name="T52" fmla="*/ 3 w 2286"/>
                <a:gd name="T53" fmla="*/ 9 h 2158"/>
                <a:gd name="T54" fmla="*/ 2 w 2286"/>
                <a:gd name="T55" fmla="*/ 9 h 2158"/>
                <a:gd name="T56" fmla="*/ 2 w 2286"/>
                <a:gd name="T57" fmla="*/ 9 h 2158"/>
                <a:gd name="T58" fmla="*/ 1 w 2286"/>
                <a:gd name="T59" fmla="*/ 10 h 2158"/>
                <a:gd name="T60" fmla="*/ 1 w 2286"/>
                <a:gd name="T61" fmla="*/ 10 h 2158"/>
                <a:gd name="T62" fmla="*/ 1 w 2286"/>
                <a:gd name="T63" fmla="*/ 11 h 2158"/>
                <a:gd name="T64" fmla="*/ 0 w 2286"/>
                <a:gd name="T65" fmla="*/ 12 h 2158"/>
                <a:gd name="T66" fmla="*/ 1 w 2286"/>
                <a:gd name="T67" fmla="*/ 13 h 2158"/>
                <a:gd name="T68" fmla="*/ 1 w 2286"/>
                <a:gd name="T69" fmla="*/ 14 h 2158"/>
                <a:gd name="T70" fmla="*/ 2 w 2286"/>
                <a:gd name="T71" fmla="*/ 15 h 2158"/>
                <a:gd name="T72" fmla="*/ 3 w 2286"/>
                <a:gd name="T73" fmla="*/ 16 h 2158"/>
                <a:gd name="T74" fmla="*/ 5 w 2286"/>
                <a:gd name="T75" fmla="*/ 17 h 2158"/>
                <a:gd name="T76" fmla="*/ 5 w 2286"/>
                <a:gd name="T77" fmla="*/ 17 h 2158"/>
                <a:gd name="T78" fmla="*/ 6 w 2286"/>
                <a:gd name="T79" fmla="*/ 17 h 2158"/>
                <a:gd name="T80" fmla="*/ 7 w 2286"/>
                <a:gd name="T81" fmla="*/ 17 h 2158"/>
                <a:gd name="T82" fmla="*/ 9 w 2286"/>
                <a:gd name="T83" fmla="*/ 17 h 2158"/>
                <a:gd name="T84" fmla="*/ 10 w 2286"/>
                <a:gd name="T85" fmla="*/ 16 h 2158"/>
                <a:gd name="T86" fmla="*/ 11 w 2286"/>
                <a:gd name="T87" fmla="*/ 14 h 2158"/>
                <a:gd name="T88" fmla="*/ 11 w 2286"/>
                <a:gd name="T89" fmla="*/ 14 h 2158"/>
                <a:gd name="T90" fmla="*/ 11 w 2286"/>
                <a:gd name="T91" fmla="*/ 13 h 2158"/>
                <a:gd name="T92" fmla="*/ 11 w 2286"/>
                <a:gd name="T93" fmla="*/ 13 h 2158"/>
                <a:gd name="T94" fmla="*/ 11 w 2286"/>
                <a:gd name="T95" fmla="*/ 12 h 2158"/>
                <a:gd name="T96" fmla="*/ 12 w 2286"/>
                <a:gd name="T97" fmla="*/ 12 h 2158"/>
                <a:gd name="T98" fmla="*/ 13 w 2286"/>
                <a:gd name="T99" fmla="*/ 11 h 2158"/>
                <a:gd name="T100" fmla="*/ 13 w 2286"/>
                <a:gd name="T101" fmla="*/ 11 h 2158"/>
                <a:gd name="T102" fmla="*/ 13 w 2286"/>
                <a:gd name="T103" fmla="*/ 10 h 2158"/>
                <a:gd name="T104" fmla="*/ 13 w 2286"/>
                <a:gd name="T105" fmla="*/ 9 h 2158"/>
                <a:gd name="T106" fmla="*/ 13 w 2286"/>
                <a:gd name="T107" fmla="*/ 8 h 2158"/>
                <a:gd name="T108" fmla="*/ 16 w 2286"/>
                <a:gd name="T109" fmla="*/ 4 h 2158"/>
                <a:gd name="T110" fmla="*/ 18 w 2286"/>
                <a:gd name="T111" fmla="*/ 0 h 2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6"/>
                <a:gd name="T169" fmla="*/ 0 h 2158"/>
                <a:gd name="T170" fmla="*/ 2286 w 2286"/>
                <a:gd name="T171" fmla="*/ 2158 h 2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6" h="2158">
                  <a:moveTo>
                    <a:pt x="2194" y="0"/>
                  </a:moveTo>
                  <a:lnTo>
                    <a:pt x="2120" y="10"/>
                  </a:lnTo>
                  <a:lnTo>
                    <a:pt x="1913" y="226"/>
                  </a:lnTo>
                  <a:lnTo>
                    <a:pt x="1930" y="298"/>
                  </a:lnTo>
                  <a:lnTo>
                    <a:pt x="1591" y="613"/>
                  </a:lnTo>
                  <a:lnTo>
                    <a:pt x="1528" y="672"/>
                  </a:lnTo>
                  <a:lnTo>
                    <a:pt x="1498" y="659"/>
                  </a:lnTo>
                  <a:lnTo>
                    <a:pt x="1497" y="660"/>
                  </a:lnTo>
                  <a:lnTo>
                    <a:pt x="1493" y="664"/>
                  </a:lnTo>
                  <a:lnTo>
                    <a:pt x="1489" y="669"/>
                  </a:lnTo>
                  <a:lnTo>
                    <a:pt x="1482" y="676"/>
                  </a:lnTo>
                  <a:lnTo>
                    <a:pt x="1473" y="684"/>
                  </a:lnTo>
                  <a:lnTo>
                    <a:pt x="1462" y="694"/>
                  </a:lnTo>
                  <a:lnTo>
                    <a:pt x="1450" y="704"/>
                  </a:lnTo>
                  <a:lnTo>
                    <a:pt x="1437" y="713"/>
                  </a:lnTo>
                  <a:lnTo>
                    <a:pt x="1422" y="722"/>
                  </a:lnTo>
                  <a:lnTo>
                    <a:pt x="1406" y="730"/>
                  </a:lnTo>
                  <a:lnTo>
                    <a:pt x="1388" y="738"/>
                  </a:lnTo>
                  <a:lnTo>
                    <a:pt x="1371" y="744"/>
                  </a:lnTo>
                  <a:lnTo>
                    <a:pt x="1353" y="748"/>
                  </a:lnTo>
                  <a:lnTo>
                    <a:pt x="1333" y="750"/>
                  </a:lnTo>
                  <a:lnTo>
                    <a:pt x="1314" y="749"/>
                  </a:lnTo>
                  <a:lnTo>
                    <a:pt x="1293" y="745"/>
                  </a:lnTo>
                  <a:lnTo>
                    <a:pt x="1292" y="744"/>
                  </a:lnTo>
                  <a:lnTo>
                    <a:pt x="1288" y="742"/>
                  </a:lnTo>
                  <a:lnTo>
                    <a:pt x="1282" y="738"/>
                  </a:lnTo>
                  <a:lnTo>
                    <a:pt x="1276" y="734"/>
                  </a:lnTo>
                  <a:lnTo>
                    <a:pt x="1266" y="728"/>
                  </a:lnTo>
                  <a:lnTo>
                    <a:pt x="1255" y="721"/>
                  </a:lnTo>
                  <a:lnTo>
                    <a:pt x="1241" y="714"/>
                  </a:lnTo>
                  <a:lnTo>
                    <a:pt x="1227" y="706"/>
                  </a:lnTo>
                  <a:lnTo>
                    <a:pt x="1211" y="699"/>
                  </a:lnTo>
                  <a:lnTo>
                    <a:pt x="1193" y="690"/>
                  </a:lnTo>
                  <a:lnTo>
                    <a:pt x="1174" y="682"/>
                  </a:lnTo>
                  <a:lnTo>
                    <a:pt x="1153" y="674"/>
                  </a:lnTo>
                  <a:lnTo>
                    <a:pt x="1133" y="667"/>
                  </a:lnTo>
                  <a:lnTo>
                    <a:pt x="1110" y="660"/>
                  </a:lnTo>
                  <a:lnTo>
                    <a:pt x="1087" y="653"/>
                  </a:lnTo>
                  <a:lnTo>
                    <a:pt x="1062" y="647"/>
                  </a:lnTo>
                  <a:lnTo>
                    <a:pt x="1037" y="643"/>
                  </a:lnTo>
                  <a:lnTo>
                    <a:pt x="1012" y="639"/>
                  </a:lnTo>
                  <a:lnTo>
                    <a:pt x="985" y="637"/>
                  </a:lnTo>
                  <a:lnTo>
                    <a:pt x="959" y="636"/>
                  </a:lnTo>
                  <a:lnTo>
                    <a:pt x="932" y="636"/>
                  </a:lnTo>
                  <a:lnTo>
                    <a:pt x="906" y="638"/>
                  </a:lnTo>
                  <a:lnTo>
                    <a:pt x="880" y="641"/>
                  </a:lnTo>
                  <a:lnTo>
                    <a:pt x="854" y="646"/>
                  </a:lnTo>
                  <a:lnTo>
                    <a:pt x="830" y="652"/>
                  </a:lnTo>
                  <a:lnTo>
                    <a:pt x="805" y="660"/>
                  </a:lnTo>
                  <a:lnTo>
                    <a:pt x="782" y="670"/>
                  </a:lnTo>
                  <a:lnTo>
                    <a:pt x="759" y="683"/>
                  </a:lnTo>
                  <a:lnTo>
                    <a:pt x="739" y="697"/>
                  </a:lnTo>
                  <a:lnTo>
                    <a:pt x="720" y="713"/>
                  </a:lnTo>
                  <a:lnTo>
                    <a:pt x="703" y="732"/>
                  </a:lnTo>
                  <a:lnTo>
                    <a:pt x="687" y="752"/>
                  </a:lnTo>
                  <a:lnTo>
                    <a:pt x="682" y="760"/>
                  </a:lnTo>
                  <a:lnTo>
                    <a:pt x="676" y="768"/>
                  </a:lnTo>
                  <a:lnTo>
                    <a:pt x="672" y="778"/>
                  </a:lnTo>
                  <a:lnTo>
                    <a:pt x="667" y="786"/>
                  </a:lnTo>
                  <a:lnTo>
                    <a:pt x="667" y="788"/>
                  </a:lnTo>
                  <a:lnTo>
                    <a:pt x="666" y="794"/>
                  </a:lnTo>
                  <a:lnTo>
                    <a:pt x="664" y="802"/>
                  </a:lnTo>
                  <a:lnTo>
                    <a:pt x="661" y="814"/>
                  </a:lnTo>
                  <a:lnTo>
                    <a:pt x="657" y="828"/>
                  </a:lnTo>
                  <a:lnTo>
                    <a:pt x="650" y="844"/>
                  </a:lnTo>
                  <a:lnTo>
                    <a:pt x="642" y="861"/>
                  </a:lnTo>
                  <a:lnTo>
                    <a:pt x="632" y="879"/>
                  </a:lnTo>
                  <a:lnTo>
                    <a:pt x="619" y="897"/>
                  </a:lnTo>
                  <a:lnTo>
                    <a:pt x="603" y="916"/>
                  </a:lnTo>
                  <a:lnTo>
                    <a:pt x="584" y="933"/>
                  </a:lnTo>
                  <a:lnTo>
                    <a:pt x="562" y="950"/>
                  </a:lnTo>
                  <a:lnTo>
                    <a:pt x="537" y="965"/>
                  </a:lnTo>
                  <a:lnTo>
                    <a:pt x="507" y="979"/>
                  </a:lnTo>
                  <a:lnTo>
                    <a:pt x="475" y="990"/>
                  </a:lnTo>
                  <a:lnTo>
                    <a:pt x="437" y="998"/>
                  </a:lnTo>
                  <a:lnTo>
                    <a:pt x="406" y="1003"/>
                  </a:lnTo>
                  <a:lnTo>
                    <a:pt x="377" y="1010"/>
                  </a:lnTo>
                  <a:lnTo>
                    <a:pt x="348" y="1018"/>
                  </a:lnTo>
                  <a:lnTo>
                    <a:pt x="322" y="1029"/>
                  </a:lnTo>
                  <a:lnTo>
                    <a:pt x="296" y="1039"/>
                  </a:lnTo>
                  <a:lnTo>
                    <a:pt x="271" y="1052"/>
                  </a:lnTo>
                  <a:lnTo>
                    <a:pt x="248" y="1064"/>
                  </a:lnTo>
                  <a:lnTo>
                    <a:pt x="226" y="1078"/>
                  </a:lnTo>
                  <a:lnTo>
                    <a:pt x="204" y="1093"/>
                  </a:lnTo>
                  <a:lnTo>
                    <a:pt x="184" y="1109"/>
                  </a:lnTo>
                  <a:lnTo>
                    <a:pt x="165" y="1127"/>
                  </a:lnTo>
                  <a:lnTo>
                    <a:pt x="146" y="1144"/>
                  </a:lnTo>
                  <a:lnTo>
                    <a:pt x="129" y="1162"/>
                  </a:lnTo>
                  <a:lnTo>
                    <a:pt x="113" y="1182"/>
                  </a:lnTo>
                  <a:lnTo>
                    <a:pt x="97" y="1202"/>
                  </a:lnTo>
                  <a:lnTo>
                    <a:pt x="82" y="1221"/>
                  </a:lnTo>
                  <a:lnTo>
                    <a:pt x="65" y="1247"/>
                  </a:lnTo>
                  <a:lnTo>
                    <a:pt x="50" y="1273"/>
                  </a:lnTo>
                  <a:lnTo>
                    <a:pt x="37" y="1300"/>
                  </a:lnTo>
                  <a:lnTo>
                    <a:pt x="25" y="1326"/>
                  </a:lnTo>
                  <a:lnTo>
                    <a:pt x="16" y="1354"/>
                  </a:lnTo>
                  <a:lnTo>
                    <a:pt x="8" y="1382"/>
                  </a:lnTo>
                  <a:lnTo>
                    <a:pt x="4" y="1410"/>
                  </a:lnTo>
                  <a:lnTo>
                    <a:pt x="0" y="1439"/>
                  </a:lnTo>
                  <a:lnTo>
                    <a:pt x="0" y="1478"/>
                  </a:lnTo>
                  <a:lnTo>
                    <a:pt x="6" y="1520"/>
                  </a:lnTo>
                  <a:lnTo>
                    <a:pt x="17" y="1562"/>
                  </a:lnTo>
                  <a:lnTo>
                    <a:pt x="35" y="1608"/>
                  </a:lnTo>
                  <a:lnTo>
                    <a:pt x="57" y="1654"/>
                  </a:lnTo>
                  <a:lnTo>
                    <a:pt x="84" y="1702"/>
                  </a:lnTo>
                  <a:lnTo>
                    <a:pt x="116" y="1750"/>
                  </a:lnTo>
                  <a:lnTo>
                    <a:pt x="153" y="1797"/>
                  </a:lnTo>
                  <a:lnTo>
                    <a:pt x="195" y="1843"/>
                  </a:lnTo>
                  <a:lnTo>
                    <a:pt x="241" y="1888"/>
                  </a:lnTo>
                  <a:lnTo>
                    <a:pt x="290" y="1932"/>
                  </a:lnTo>
                  <a:lnTo>
                    <a:pt x="345" y="1973"/>
                  </a:lnTo>
                  <a:lnTo>
                    <a:pt x="402" y="2011"/>
                  </a:lnTo>
                  <a:lnTo>
                    <a:pt x="462" y="2046"/>
                  </a:lnTo>
                  <a:lnTo>
                    <a:pt x="527" y="2078"/>
                  </a:lnTo>
                  <a:lnTo>
                    <a:pt x="593" y="2105"/>
                  </a:lnTo>
                  <a:lnTo>
                    <a:pt x="600" y="2107"/>
                  </a:lnTo>
                  <a:lnTo>
                    <a:pt x="618" y="2115"/>
                  </a:lnTo>
                  <a:lnTo>
                    <a:pt x="646" y="2124"/>
                  </a:lnTo>
                  <a:lnTo>
                    <a:pt x="685" y="2136"/>
                  </a:lnTo>
                  <a:lnTo>
                    <a:pt x="729" y="2146"/>
                  </a:lnTo>
                  <a:lnTo>
                    <a:pt x="780" y="2154"/>
                  </a:lnTo>
                  <a:lnTo>
                    <a:pt x="835" y="2158"/>
                  </a:lnTo>
                  <a:lnTo>
                    <a:pt x="894" y="2157"/>
                  </a:lnTo>
                  <a:lnTo>
                    <a:pt x="954" y="2147"/>
                  </a:lnTo>
                  <a:lnTo>
                    <a:pt x="1014" y="2129"/>
                  </a:lnTo>
                  <a:lnTo>
                    <a:pt x="1073" y="2101"/>
                  </a:lnTo>
                  <a:lnTo>
                    <a:pt x="1128" y="2060"/>
                  </a:lnTo>
                  <a:lnTo>
                    <a:pt x="1180" y="2006"/>
                  </a:lnTo>
                  <a:lnTo>
                    <a:pt x="1226" y="1934"/>
                  </a:lnTo>
                  <a:lnTo>
                    <a:pt x="1264" y="1847"/>
                  </a:lnTo>
                  <a:lnTo>
                    <a:pt x="1294" y="1740"/>
                  </a:lnTo>
                  <a:lnTo>
                    <a:pt x="1294" y="1737"/>
                  </a:lnTo>
                  <a:lnTo>
                    <a:pt x="1294" y="1730"/>
                  </a:lnTo>
                  <a:lnTo>
                    <a:pt x="1295" y="1720"/>
                  </a:lnTo>
                  <a:lnTo>
                    <a:pt x="1296" y="1705"/>
                  </a:lnTo>
                  <a:lnTo>
                    <a:pt x="1300" y="1689"/>
                  </a:lnTo>
                  <a:lnTo>
                    <a:pt x="1303" y="1669"/>
                  </a:lnTo>
                  <a:lnTo>
                    <a:pt x="1309" y="1647"/>
                  </a:lnTo>
                  <a:lnTo>
                    <a:pt x="1317" y="1624"/>
                  </a:lnTo>
                  <a:lnTo>
                    <a:pt x="1326" y="1600"/>
                  </a:lnTo>
                  <a:lnTo>
                    <a:pt x="1339" y="1576"/>
                  </a:lnTo>
                  <a:lnTo>
                    <a:pt x="1354" y="1551"/>
                  </a:lnTo>
                  <a:lnTo>
                    <a:pt x="1372" y="1526"/>
                  </a:lnTo>
                  <a:lnTo>
                    <a:pt x="1394" y="1503"/>
                  </a:lnTo>
                  <a:lnTo>
                    <a:pt x="1420" y="1482"/>
                  </a:lnTo>
                  <a:lnTo>
                    <a:pt x="1450" y="1462"/>
                  </a:lnTo>
                  <a:lnTo>
                    <a:pt x="1483" y="1445"/>
                  </a:lnTo>
                  <a:lnTo>
                    <a:pt x="1508" y="1432"/>
                  </a:lnTo>
                  <a:lnTo>
                    <a:pt x="1534" y="1415"/>
                  </a:lnTo>
                  <a:lnTo>
                    <a:pt x="1558" y="1395"/>
                  </a:lnTo>
                  <a:lnTo>
                    <a:pt x="1580" y="1372"/>
                  </a:lnTo>
                  <a:lnTo>
                    <a:pt x="1600" y="1347"/>
                  </a:lnTo>
                  <a:lnTo>
                    <a:pt x="1619" y="1318"/>
                  </a:lnTo>
                  <a:lnTo>
                    <a:pt x="1634" y="1288"/>
                  </a:lnTo>
                  <a:lnTo>
                    <a:pt x="1647" y="1256"/>
                  </a:lnTo>
                  <a:lnTo>
                    <a:pt x="1655" y="1221"/>
                  </a:lnTo>
                  <a:lnTo>
                    <a:pt x="1658" y="1185"/>
                  </a:lnTo>
                  <a:lnTo>
                    <a:pt x="1658" y="1149"/>
                  </a:lnTo>
                  <a:lnTo>
                    <a:pt x="1652" y="1109"/>
                  </a:lnTo>
                  <a:lnTo>
                    <a:pt x="1641" y="1070"/>
                  </a:lnTo>
                  <a:lnTo>
                    <a:pt x="1625" y="1031"/>
                  </a:lnTo>
                  <a:lnTo>
                    <a:pt x="1600" y="990"/>
                  </a:lnTo>
                  <a:lnTo>
                    <a:pt x="1571" y="949"/>
                  </a:lnTo>
                  <a:lnTo>
                    <a:pt x="1736" y="751"/>
                  </a:lnTo>
                  <a:lnTo>
                    <a:pt x="2043" y="388"/>
                  </a:lnTo>
                  <a:lnTo>
                    <a:pt x="2118" y="373"/>
                  </a:lnTo>
                  <a:lnTo>
                    <a:pt x="2286" y="16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1" name="Freeform 234"/>
            <p:cNvSpPr>
              <a:spLocks/>
            </p:cNvSpPr>
            <p:nvPr/>
          </p:nvSpPr>
          <p:spPr bwMode="auto">
            <a:xfrm>
              <a:off x="4459" y="592"/>
              <a:ext cx="608" cy="618"/>
            </a:xfrm>
            <a:custGeom>
              <a:avLst/>
              <a:gdLst>
                <a:gd name="T0" fmla="*/ 7 w 1217"/>
                <a:gd name="T1" fmla="*/ 5 h 1237"/>
                <a:gd name="T2" fmla="*/ 7 w 1217"/>
                <a:gd name="T3" fmla="*/ 5 h 1237"/>
                <a:gd name="T4" fmla="*/ 7 w 1217"/>
                <a:gd name="T5" fmla="*/ 4 h 1237"/>
                <a:gd name="T6" fmla="*/ 8 w 1217"/>
                <a:gd name="T7" fmla="*/ 4 h 1237"/>
                <a:gd name="T8" fmla="*/ 8 w 1217"/>
                <a:gd name="T9" fmla="*/ 4 h 1237"/>
                <a:gd name="T10" fmla="*/ 8 w 1217"/>
                <a:gd name="T11" fmla="*/ 4 h 1237"/>
                <a:gd name="T12" fmla="*/ 9 w 1217"/>
                <a:gd name="T13" fmla="*/ 3 h 1237"/>
                <a:gd name="T14" fmla="*/ 9 w 1217"/>
                <a:gd name="T15" fmla="*/ 3 h 1237"/>
                <a:gd name="T16" fmla="*/ 9 w 1217"/>
                <a:gd name="T17" fmla="*/ 3 h 1237"/>
                <a:gd name="T18" fmla="*/ 9 w 1217"/>
                <a:gd name="T19" fmla="*/ 2 h 1237"/>
                <a:gd name="T20" fmla="*/ 9 w 1217"/>
                <a:gd name="T21" fmla="*/ 2 h 1237"/>
                <a:gd name="T22" fmla="*/ 9 w 1217"/>
                <a:gd name="T23" fmla="*/ 1 h 1237"/>
                <a:gd name="T24" fmla="*/ 7 w 1217"/>
                <a:gd name="T25" fmla="*/ 3 h 1237"/>
                <a:gd name="T26" fmla="*/ 7 w 1217"/>
                <a:gd name="T27" fmla="*/ 0 h 1237"/>
                <a:gd name="T28" fmla="*/ 7 w 1217"/>
                <a:gd name="T29" fmla="*/ 0 h 1237"/>
                <a:gd name="T30" fmla="*/ 7 w 1217"/>
                <a:gd name="T31" fmla="*/ 0 h 1237"/>
                <a:gd name="T32" fmla="*/ 7 w 1217"/>
                <a:gd name="T33" fmla="*/ 0 h 1237"/>
                <a:gd name="T34" fmla="*/ 7 w 1217"/>
                <a:gd name="T35" fmla="*/ 0 h 1237"/>
                <a:gd name="T36" fmla="*/ 6 w 1217"/>
                <a:gd name="T37" fmla="*/ 0 h 1237"/>
                <a:gd name="T38" fmla="*/ 6 w 1217"/>
                <a:gd name="T39" fmla="*/ 0 h 1237"/>
                <a:gd name="T40" fmla="*/ 5 w 1217"/>
                <a:gd name="T41" fmla="*/ 0 h 1237"/>
                <a:gd name="T42" fmla="*/ 5 w 1217"/>
                <a:gd name="T43" fmla="*/ 0 h 1237"/>
                <a:gd name="T44" fmla="*/ 5 w 1217"/>
                <a:gd name="T45" fmla="*/ 0 h 1237"/>
                <a:gd name="T46" fmla="*/ 4 w 1217"/>
                <a:gd name="T47" fmla="*/ 1 h 1237"/>
                <a:gd name="T48" fmla="*/ 4 w 1217"/>
                <a:gd name="T49" fmla="*/ 1 h 1237"/>
                <a:gd name="T50" fmla="*/ 4 w 1217"/>
                <a:gd name="T51" fmla="*/ 1 h 1237"/>
                <a:gd name="T52" fmla="*/ 4 w 1217"/>
                <a:gd name="T53" fmla="*/ 2 h 1237"/>
                <a:gd name="T54" fmla="*/ 4 w 1217"/>
                <a:gd name="T55" fmla="*/ 2 h 1237"/>
                <a:gd name="T56" fmla="*/ 3 w 1217"/>
                <a:gd name="T57" fmla="*/ 2 h 1237"/>
                <a:gd name="T58" fmla="*/ 3 w 1217"/>
                <a:gd name="T59" fmla="*/ 2 h 1237"/>
                <a:gd name="T60" fmla="*/ 3 w 1217"/>
                <a:gd name="T61" fmla="*/ 2 h 1237"/>
                <a:gd name="T62" fmla="*/ 2 w 1217"/>
                <a:gd name="T63" fmla="*/ 2 h 1237"/>
                <a:gd name="T64" fmla="*/ 2 w 1217"/>
                <a:gd name="T65" fmla="*/ 3 h 1237"/>
                <a:gd name="T66" fmla="*/ 1 w 1217"/>
                <a:gd name="T67" fmla="*/ 3 h 1237"/>
                <a:gd name="T68" fmla="*/ 1 w 1217"/>
                <a:gd name="T69" fmla="*/ 3 h 1237"/>
                <a:gd name="T70" fmla="*/ 0 w 1217"/>
                <a:gd name="T71" fmla="*/ 4 h 1237"/>
                <a:gd name="T72" fmla="*/ 0 w 1217"/>
                <a:gd name="T73" fmla="*/ 4 h 1237"/>
                <a:gd name="T74" fmla="*/ 0 w 1217"/>
                <a:gd name="T75" fmla="*/ 5 h 1237"/>
                <a:gd name="T76" fmla="*/ 0 w 1217"/>
                <a:gd name="T77" fmla="*/ 6 h 1237"/>
                <a:gd name="T78" fmla="*/ 0 w 1217"/>
                <a:gd name="T79" fmla="*/ 6 h 1237"/>
                <a:gd name="T80" fmla="*/ 0 w 1217"/>
                <a:gd name="T81" fmla="*/ 7 h 1237"/>
                <a:gd name="T82" fmla="*/ 0 w 1217"/>
                <a:gd name="T83" fmla="*/ 7 h 1237"/>
                <a:gd name="T84" fmla="*/ 1 w 1217"/>
                <a:gd name="T85" fmla="*/ 8 h 1237"/>
                <a:gd name="T86" fmla="*/ 1 w 1217"/>
                <a:gd name="T87" fmla="*/ 8 h 1237"/>
                <a:gd name="T88" fmla="*/ 2 w 1217"/>
                <a:gd name="T89" fmla="*/ 8 h 1237"/>
                <a:gd name="T90" fmla="*/ 2 w 1217"/>
                <a:gd name="T91" fmla="*/ 9 h 1237"/>
                <a:gd name="T92" fmla="*/ 2 w 1217"/>
                <a:gd name="T93" fmla="*/ 9 h 1237"/>
                <a:gd name="T94" fmla="*/ 3 w 1217"/>
                <a:gd name="T95" fmla="*/ 9 h 1237"/>
                <a:gd name="T96" fmla="*/ 4 w 1217"/>
                <a:gd name="T97" fmla="*/ 9 h 1237"/>
                <a:gd name="T98" fmla="*/ 4 w 1217"/>
                <a:gd name="T99" fmla="*/ 9 h 1237"/>
                <a:gd name="T100" fmla="*/ 5 w 1217"/>
                <a:gd name="T101" fmla="*/ 9 h 1237"/>
                <a:gd name="T102" fmla="*/ 5 w 1217"/>
                <a:gd name="T103" fmla="*/ 9 h 1237"/>
                <a:gd name="T104" fmla="*/ 6 w 1217"/>
                <a:gd name="T105" fmla="*/ 8 h 1237"/>
                <a:gd name="T106" fmla="*/ 6 w 1217"/>
                <a:gd name="T107" fmla="*/ 7 h 1237"/>
                <a:gd name="T108" fmla="*/ 6 w 1217"/>
                <a:gd name="T109" fmla="*/ 6 h 1237"/>
                <a:gd name="T110" fmla="*/ 6 w 1217"/>
                <a:gd name="T111" fmla="*/ 5 h 1237"/>
                <a:gd name="T112" fmla="*/ 7 w 1217"/>
                <a:gd name="T113" fmla="*/ 5 h 1237"/>
                <a:gd name="T114" fmla="*/ 7 w 1217"/>
                <a:gd name="T115" fmla="*/ 5 h 12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7"/>
                <a:gd name="T175" fmla="*/ 0 h 1237"/>
                <a:gd name="T176" fmla="*/ 1217 w 1217"/>
                <a:gd name="T177" fmla="*/ 1237 h 12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7" h="1237">
                  <a:moveTo>
                    <a:pt x="917" y="705"/>
                  </a:moveTo>
                  <a:lnTo>
                    <a:pt x="921" y="700"/>
                  </a:lnTo>
                  <a:lnTo>
                    <a:pt x="931" y="690"/>
                  </a:lnTo>
                  <a:lnTo>
                    <a:pt x="946" y="672"/>
                  </a:lnTo>
                  <a:lnTo>
                    <a:pt x="968" y="653"/>
                  </a:lnTo>
                  <a:lnTo>
                    <a:pt x="993" y="631"/>
                  </a:lnTo>
                  <a:lnTo>
                    <a:pt x="1023" y="609"/>
                  </a:lnTo>
                  <a:lnTo>
                    <a:pt x="1057" y="588"/>
                  </a:lnTo>
                  <a:lnTo>
                    <a:pt x="1094" y="572"/>
                  </a:lnTo>
                  <a:lnTo>
                    <a:pt x="1112" y="564"/>
                  </a:lnTo>
                  <a:lnTo>
                    <a:pt x="1131" y="553"/>
                  </a:lnTo>
                  <a:lnTo>
                    <a:pt x="1148" y="540"/>
                  </a:lnTo>
                  <a:lnTo>
                    <a:pt x="1164" y="525"/>
                  </a:lnTo>
                  <a:lnTo>
                    <a:pt x="1178" y="508"/>
                  </a:lnTo>
                  <a:lnTo>
                    <a:pt x="1190" y="488"/>
                  </a:lnTo>
                  <a:lnTo>
                    <a:pt x="1201" y="467"/>
                  </a:lnTo>
                  <a:lnTo>
                    <a:pt x="1209" y="444"/>
                  </a:lnTo>
                  <a:lnTo>
                    <a:pt x="1215" y="420"/>
                  </a:lnTo>
                  <a:lnTo>
                    <a:pt x="1217" y="395"/>
                  </a:lnTo>
                  <a:lnTo>
                    <a:pt x="1216" y="367"/>
                  </a:lnTo>
                  <a:lnTo>
                    <a:pt x="1211" y="338"/>
                  </a:lnTo>
                  <a:lnTo>
                    <a:pt x="1203" y="309"/>
                  </a:lnTo>
                  <a:lnTo>
                    <a:pt x="1189" y="278"/>
                  </a:lnTo>
                  <a:lnTo>
                    <a:pt x="1172" y="246"/>
                  </a:lnTo>
                  <a:lnTo>
                    <a:pt x="1150" y="214"/>
                  </a:lnTo>
                  <a:lnTo>
                    <a:pt x="951" y="428"/>
                  </a:lnTo>
                  <a:lnTo>
                    <a:pt x="817" y="298"/>
                  </a:lnTo>
                  <a:lnTo>
                    <a:pt x="1005" y="80"/>
                  </a:lnTo>
                  <a:lnTo>
                    <a:pt x="1003" y="79"/>
                  </a:lnTo>
                  <a:lnTo>
                    <a:pt x="998" y="74"/>
                  </a:lnTo>
                  <a:lnTo>
                    <a:pt x="990" y="67"/>
                  </a:lnTo>
                  <a:lnTo>
                    <a:pt x="978" y="58"/>
                  </a:lnTo>
                  <a:lnTo>
                    <a:pt x="965" y="49"/>
                  </a:lnTo>
                  <a:lnTo>
                    <a:pt x="949" y="39"/>
                  </a:lnTo>
                  <a:lnTo>
                    <a:pt x="929" y="28"/>
                  </a:lnTo>
                  <a:lnTo>
                    <a:pt x="909" y="19"/>
                  </a:lnTo>
                  <a:lnTo>
                    <a:pt x="886" y="11"/>
                  </a:lnTo>
                  <a:lnTo>
                    <a:pt x="862" y="4"/>
                  </a:lnTo>
                  <a:lnTo>
                    <a:pt x="838" y="1"/>
                  </a:lnTo>
                  <a:lnTo>
                    <a:pt x="811" y="0"/>
                  </a:lnTo>
                  <a:lnTo>
                    <a:pt x="785" y="2"/>
                  </a:lnTo>
                  <a:lnTo>
                    <a:pt x="757" y="10"/>
                  </a:lnTo>
                  <a:lnTo>
                    <a:pt x="730" y="21"/>
                  </a:lnTo>
                  <a:lnTo>
                    <a:pt x="702" y="39"/>
                  </a:lnTo>
                  <a:lnTo>
                    <a:pt x="671" y="64"/>
                  </a:lnTo>
                  <a:lnTo>
                    <a:pt x="646" y="88"/>
                  </a:lnTo>
                  <a:lnTo>
                    <a:pt x="625" y="112"/>
                  </a:lnTo>
                  <a:lnTo>
                    <a:pt x="609" y="135"/>
                  </a:lnTo>
                  <a:lnTo>
                    <a:pt x="596" y="159"/>
                  </a:lnTo>
                  <a:lnTo>
                    <a:pt x="586" y="180"/>
                  </a:lnTo>
                  <a:lnTo>
                    <a:pt x="578" y="201"/>
                  </a:lnTo>
                  <a:lnTo>
                    <a:pt x="569" y="222"/>
                  </a:lnTo>
                  <a:lnTo>
                    <a:pt x="563" y="241"/>
                  </a:lnTo>
                  <a:lnTo>
                    <a:pt x="554" y="260"/>
                  </a:lnTo>
                  <a:lnTo>
                    <a:pt x="544" y="278"/>
                  </a:lnTo>
                  <a:lnTo>
                    <a:pt x="531" y="296"/>
                  </a:lnTo>
                  <a:lnTo>
                    <a:pt x="516" y="312"/>
                  </a:lnTo>
                  <a:lnTo>
                    <a:pt x="497" y="327"/>
                  </a:lnTo>
                  <a:lnTo>
                    <a:pt x="472" y="341"/>
                  </a:lnTo>
                  <a:lnTo>
                    <a:pt x="440" y="354"/>
                  </a:lnTo>
                  <a:lnTo>
                    <a:pt x="414" y="362"/>
                  </a:lnTo>
                  <a:lnTo>
                    <a:pt x="387" y="370"/>
                  </a:lnTo>
                  <a:lnTo>
                    <a:pt x="359" y="376"/>
                  </a:lnTo>
                  <a:lnTo>
                    <a:pt x="330" y="383"/>
                  </a:lnTo>
                  <a:lnTo>
                    <a:pt x="300" y="391"/>
                  </a:lnTo>
                  <a:lnTo>
                    <a:pt x="270" y="399"/>
                  </a:lnTo>
                  <a:lnTo>
                    <a:pt x="240" y="410"/>
                  </a:lnTo>
                  <a:lnTo>
                    <a:pt x="211" y="422"/>
                  </a:lnTo>
                  <a:lnTo>
                    <a:pt x="182" y="440"/>
                  </a:lnTo>
                  <a:lnTo>
                    <a:pt x="154" y="459"/>
                  </a:lnTo>
                  <a:lnTo>
                    <a:pt x="126" y="483"/>
                  </a:lnTo>
                  <a:lnTo>
                    <a:pt x="101" y="513"/>
                  </a:lnTo>
                  <a:lnTo>
                    <a:pt x="75" y="549"/>
                  </a:lnTo>
                  <a:lnTo>
                    <a:pt x="53" y="591"/>
                  </a:lnTo>
                  <a:lnTo>
                    <a:pt x="33" y="639"/>
                  </a:lnTo>
                  <a:lnTo>
                    <a:pt x="14" y="695"/>
                  </a:lnTo>
                  <a:lnTo>
                    <a:pt x="4" y="745"/>
                  </a:lnTo>
                  <a:lnTo>
                    <a:pt x="0" y="792"/>
                  </a:lnTo>
                  <a:lnTo>
                    <a:pt x="5" y="836"/>
                  </a:lnTo>
                  <a:lnTo>
                    <a:pt x="15" y="877"/>
                  </a:lnTo>
                  <a:lnTo>
                    <a:pt x="30" y="915"/>
                  </a:lnTo>
                  <a:lnTo>
                    <a:pt x="51" y="950"/>
                  </a:lnTo>
                  <a:lnTo>
                    <a:pt x="74" y="983"/>
                  </a:lnTo>
                  <a:lnTo>
                    <a:pt x="101" y="1013"/>
                  </a:lnTo>
                  <a:lnTo>
                    <a:pt x="128" y="1041"/>
                  </a:lnTo>
                  <a:lnTo>
                    <a:pt x="158" y="1066"/>
                  </a:lnTo>
                  <a:lnTo>
                    <a:pt x="188" y="1089"/>
                  </a:lnTo>
                  <a:lnTo>
                    <a:pt x="217" y="1110"/>
                  </a:lnTo>
                  <a:lnTo>
                    <a:pt x="246" y="1130"/>
                  </a:lnTo>
                  <a:lnTo>
                    <a:pt x="271" y="1146"/>
                  </a:lnTo>
                  <a:lnTo>
                    <a:pt x="294" y="1161"/>
                  </a:lnTo>
                  <a:lnTo>
                    <a:pt x="314" y="1175"/>
                  </a:lnTo>
                  <a:lnTo>
                    <a:pt x="339" y="1191"/>
                  </a:lnTo>
                  <a:lnTo>
                    <a:pt x="369" y="1206"/>
                  </a:lnTo>
                  <a:lnTo>
                    <a:pt x="402" y="1217"/>
                  </a:lnTo>
                  <a:lnTo>
                    <a:pt x="438" y="1228"/>
                  </a:lnTo>
                  <a:lnTo>
                    <a:pt x="476" y="1233"/>
                  </a:lnTo>
                  <a:lnTo>
                    <a:pt x="515" y="1237"/>
                  </a:lnTo>
                  <a:lnTo>
                    <a:pt x="554" y="1236"/>
                  </a:lnTo>
                  <a:lnTo>
                    <a:pt x="595" y="1231"/>
                  </a:lnTo>
                  <a:lnTo>
                    <a:pt x="634" y="1222"/>
                  </a:lnTo>
                  <a:lnTo>
                    <a:pt x="671" y="1207"/>
                  </a:lnTo>
                  <a:lnTo>
                    <a:pt x="707" y="1186"/>
                  </a:lnTo>
                  <a:lnTo>
                    <a:pt x="740" y="1161"/>
                  </a:lnTo>
                  <a:lnTo>
                    <a:pt x="770" y="1129"/>
                  </a:lnTo>
                  <a:lnTo>
                    <a:pt x="795" y="1089"/>
                  </a:lnTo>
                  <a:lnTo>
                    <a:pt x="816" y="1043"/>
                  </a:lnTo>
                  <a:lnTo>
                    <a:pt x="832" y="990"/>
                  </a:lnTo>
                  <a:lnTo>
                    <a:pt x="851" y="912"/>
                  </a:lnTo>
                  <a:lnTo>
                    <a:pt x="867" y="850"/>
                  </a:lnTo>
                  <a:lnTo>
                    <a:pt x="882" y="800"/>
                  </a:lnTo>
                  <a:lnTo>
                    <a:pt x="894" y="762"/>
                  </a:lnTo>
                  <a:lnTo>
                    <a:pt x="904" y="735"/>
                  </a:lnTo>
                  <a:lnTo>
                    <a:pt x="912" y="717"/>
                  </a:lnTo>
                  <a:lnTo>
                    <a:pt x="916" y="708"/>
                  </a:lnTo>
                  <a:lnTo>
                    <a:pt x="917" y="7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2" name="Freeform 235"/>
            <p:cNvSpPr>
              <a:spLocks/>
            </p:cNvSpPr>
            <p:nvPr/>
          </p:nvSpPr>
          <p:spPr bwMode="auto">
            <a:xfrm>
              <a:off x="4732" y="800"/>
              <a:ext cx="158" cy="159"/>
            </a:xfrm>
            <a:custGeom>
              <a:avLst/>
              <a:gdLst>
                <a:gd name="T0" fmla="*/ 1 w 314"/>
                <a:gd name="T1" fmla="*/ 3 h 318"/>
                <a:gd name="T2" fmla="*/ 2 w 314"/>
                <a:gd name="T3" fmla="*/ 3 h 318"/>
                <a:gd name="T4" fmla="*/ 2 w 314"/>
                <a:gd name="T5" fmla="*/ 3 h 318"/>
                <a:gd name="T6" fmla="*/ 2 w 314"/>
                <a:gd name="T7" fmla="*/ 3 h 318"/>
                <a:gd name="T8" fmla="*/ 2 w 314"/>
                <a:gd name="T9" fmla="*/ 3 h 318"/>
                <a:gd name="T10" fmla="*/ 2 w 314"/>
                <a:gd name="T11" fmla="*/ 3 h 318"/>
                <a:gd name="T12" fmla="*/ 2 w 314"/>
                <a:gd name="T13" fmla="*/ 3 h 318"/>
                <a:gd name="T14" fmla="*/ 2 w 314"/>
                <a:gd name="T15" fmla="*/ 3 h 318"/>
                <a:gd name="T16" fmla="*/ 2 w 314"/>
                <a:gd name="T17" fmla="*/ 3 h 318"/>
                <a:gd name="T18" fmla="*/ 2 w 314"/>
                <a:gd name="T19" fmla="*/ 3 h 318"/>
                <a:gd name="T20" fmla="*/ 3 w 314"/>
                <a:gd name="T21" fmla="*/ 3 h 318"/>
                <a:gd name="T22" fmla="*/ 3 w 314"/>
                <a:gd name="T23" fmla="*/ 3 h 318"/>
                <a:gd name="T24" fmla="*/ 3 w 314"/>
                <a:gd name="T25" fmla="*/ 3 h 318"/>
                <a:gd name="T26" fmla="*/ 3 w 314"/>
                <a:gd name="T27" fmla="*/ 2 h 318"/>
                <a:gd name="T28" fmla="*/ 3 w 314"/>
                <a:gd name="T29" fmla="*/ 2 h 318"/>
                <a:gd name="T30" fmla="*/ 3 w 314"/>
                <a:gd name="T31" fmla="*/ 2 h 318"/>
                <a:gd name="T32" fmla="*/ 3 w 314"/>
                <a:gd name="T33" fmla="*/ 2 h 318"/>
                <a:gd name="T34" fmla="*/ 3 w 314"/>
                <a:gd name="T35" fmla="*/ 2 h 318"/>
                <a:gd name="T36" fmla="*/ 3 w 314"/>
                <a:gd name="T37" fmla="*/ 2 h 318"/>
                <a:gd name="T38" fmla="*/ 3 w 314"/>
                <a:gd name="T39" fmla="*/ 1 h 318"/>
                <a:gd name="T40" fmla="*/ 3 w 314"/>
                <a:gd name="T41" fmla="*/ 1 h 318"/>
                <a:gd name="T42" fmla="*/ 3 w 314"/>
                <a:gd name="T43" fmla="*/ 1 h 318"/>
                <a:gd name="T44" fmla="*/ 2 w 314"/>
                <a:gd name="T45" fmla="*/ 1 h 318"/>
                <a:gd name="T46" fmla="*/ 2 w 314"/>
                <a:gd name="T47" fmla="*/ 1 h 318"/>
                <a:gd name="T48" fmla="*/ 2 w 314"/>
                <a:gd name="T49" fmla="*/ 1 h 318"/>
                <a:gd name="T50" fmla="*/ 2 w 314"/>
                <a:gd name="T51" fmla="*/ 1 h 318"/>
                <a:gd name="T52" fmla="*/ 2 w 314"/>
                <a:gd name="T53" fmla="*/ 0 h 318"/>
                <a:gd name="T54" fmla="*/ 2 w 314"/>
                <a:gd name="T55" fmla="*/ 0 h 318"/>
                <a:gd name="T56" fmla="*/ 2 w 314"/>
                <a:gd name="T57" fmla="*/ 1 h 318"/>
                <a:gd name="T58" fmla="*/ 1 w 314"/>
                <a:gd name="T59" fmla="*/ 1 h 318"/>
                <a:gd name="T60" fmla="*/ 1 w 314"/>
                <a:gd name="T61" fmla="*/ 1 h 318"/>
                <a:gd name="T62" fmla="*/ 1 w 314"/>
                <a:gd name="T63" fmla="*/ 1 h 318"/>
                <a:gd name="T64" fmla="*/ 1 w 314"/>
                <a:gd name="T65" fmla="*/ 1 h 318"/>
                <a:gd name="T66" fmla="*/ 1 w 314"/>
                <a:gd name="T67" fmla="*/ 1 h 318"/>
                <a:gd name="T68" fmla="*/ 1 w 314"/>
                <a:gd name="T69" fmla="*/ 1 h 318"/>
                <a:gd name="T70" fmla="*/ 1 w 314"/>
                <a:gd name="T71" fmla="*/ 1 h 318"/>
                <a:gd name="T72" fmla="*/ 1 w 314"/>
                <a:gd name="T73" fmla="*/ 1 h 318"/>
                <a:gd name="T74" fmla="*/ 1 w 314"/>
                <a:gd name="T75" fmla="*/ 1 h 318"/>
                <a:gd name="T76" fmla="*/ 1 w 314"/>
                <a:gd name="T77" fmla="*/ 1 h 318"/>
                <a:gd name="T78" fmla="*/ 1 w 314"/>
                <a:gd name="T79" fmla="*/ 1 h 318"/>
                <a:gd name="T80" fmla="*/ 1 w 314"/>
                <a:gd name="T81" fmla="*/ 1 h 318"/>
                <a:gd name="T82" fmla="*/ 0 w 314"/>
                <a:gd name="T83" fmla="*/ 2 h 318"/>
                <a:gd name="T84" fmla="*/ 1 w 314"/>
                <a:gd name="T85" fmla="*/ 2 h 318"/>
                <a:gd name="T86" fmla="*/ 1 w 314"/>
                <a:gd name="T87" fmla="*/ 2 h 318"/>
                <a:gd name="T88" fmla="*/ 1 w 314"/>
                <a:gd name="T89" fmla="*/ 2 h 318"/>
                <a:gd name="T90" fmla="*/ 1 w 314"/>
                <a:gd name="T91" fmla="*/ 3 h 318"/>
                <a:gd name="T92" fmla="*/ 1 w 314"/>
                <a:gd name="T93" fmla="*/ 3 h 318"/>
                <a:gd name="T94" fmla="*/ 1 w 314"/>
                <a:gd name="T95" fmla="*/ 3 h 318"/>
                <a:gd name="T96" fmla="*/ 1 w 314"/>
                <a:gd name="T97" fmla="*/ 3 h 3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"/>
                <a:gd name="T148" fmla="*/ 0 h 318"/>
                <a:gd name="T149" fmla="*/ 314 w 314"/>
                <a:gd name="T150" fmla="*/ 318 h 3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" h="318">
                  <a:moveTo>
                    <a:pt x="116" y="313"/>
                  </a:moveTo>
                  <a:lnTo>
                    <a:pt x="132" y="316"/>
                  </a:lnTo>
                  <a:lnTo>
                    <a:pt x="147" y="318"/>
                  </a:lnTo>
                  <a:lnTo>
                    <a:pt x="163" y="318"/>
                  </a:lnTo>
                  <a:lnTo>
                    <a:pt x="178" y="317"/>
                  </a:lnTo>
                  <a:lnTo>
                    <a:pt x="193" y="314"/>
                  </a:lnTo>
                  <a:lnTo>
                    <a:pt x="208" y="309"/>
                  </a:lnTo>
                  <a:lnTo>
                    <a:pt x="222" y="303"/>
                  </a:lnTo>
                  <a:lnTo>
                    <a:pt x="235" y="296"/>
                  </a:lnTo>
                  <a:lnTo>
                    <a:pt x="247" y="288"/>
                  </a:lnTo>
                  <a:lnTo>
                    <a:pt x="260" y="279"/>
                  </a:lnTo>
                  <a:lnTo>
                    <a:pt x="270" y="269"/>
                  </a:lnTo>
                  <a:lnTo>
                    <a:pt x="281" y="257"/>
                  </a:lnTo>
                  <a:lnTo>
                    <a:pt x="289" y="245"/>
                  </a:lnTo>
                  <a:lnTo>
                    <a:pt x="297" y="231"/>
                  </a:lnTo>
                  <a:lnTo>
                    <a:pt x="304" y="216"/>
                  </a:lnTo>
                  <a:lnTo>
                    <a:pt x="308" y="201"/>
                  </a:lnTo>
                  <a:lnTo>
                    <a:pt x="314" y="169"/>
                  </a:lnTo>
                  <a:lnTo>
                    <a:pt x="313" y="138"/>
                  </a:lnTo>
                  <a:lnTo>
                    <a:pt x="306" y="108"/>
                  </a:lnTo>
                  <a:lnTo>
                    <a:pt x="293" y="80"/>
                  </a:lnTo>
                  <a:lnTo>
                    <a:pt x="276" y="55"/>
                  </a:lnTo>
                  <a:lnTo>
                    <a:pt x="254" y="34"/>
                  </a:lnTo>
                  <a:lnTo>
                    <a:pt x="229" y="18"/>
                  </a:lnTo>
                  <a:lnTo>
                    <a:pt x="199" y="6"/>
                  </a:lnTo>
                  <a:lnTo>
                    <a:pt x="183" y="3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37" y="2"/>
                  </a:lnTo>
                  <a:lnTo>
                    <a:pt x="122" y="5"/>
                  </a:lnTo>
                  <a:lnTo>
                    <a:pt x="107" y="10"/>
                  </a:lnTo>
                  <a:lnTo>
                    <a:pt x="93" y="15"/>
                  </a:lnTo>
                  <a:lnTo>
                    <a:pt x="79" y="22"/>
                  </a:lnTo>
                  <a:lnTo>
                    <a:pt x="66" y="30"/>
                  </a:lnTo>
                  <a:lnTo>
                    <a:pt x="55" y="40"/>
                  </a:lnTo>
                  <a:lnTo>
                    <a:pt x="43" y="50"/>
                  </a:lnTo>
                  <a:lnTo>
                    <a:pt x="33" y="61"/>
                  </a:lnTo>
                  <a:lnTo>
                    <a:pt x="25" y="74"/>
                  </a:lnTo>
                  <a:lnTo>
                    <a:pt x="17" y="88"/>
                  </a:lnTo>
                  <a:lnTo>
                    <a:pt x="10" y="103"/>
                  </a:lnTo>
                  <a:lnTo>
                    <a:pt x="5" y="118"/>
                  </a:lnTo>
                  <a:lnTo>
                    <a:pt x="0" y="150"/>
                  </a:lnTo>
                  <a:lnTo>
                    <a:pt x="1" y="181"/>
                  </a:lnTo>
                  <a:lnTo>
                    <a:pt x="8" y="211"/>
                  </a:lnTo>
                  <a:lnTo>
                    <a:pt x="20" y="239"/>
                  </a:lnTo>
                  <a:lnTo>
                    <a:pt x="38" y="263"/>
                  </a:lnTo>
                  <a:lnTo>
                    <a:pt x="59" y="285"/>
                  </a:lnTo>
                  <a:lnTo>
                    <a:pt x="86" y="301"/>
                  </a:lnTo>
                  <a:lnTo>
                    <a:pt x="116" y="3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3" name="Freeform 236"/>
            <p:cNvSpPr>
              <a:spLocks/>
            </p:cNvSpPr>
            <p:nvPr/>
          </p:nvSpPr>
          <p:spPr bwMode="auto">
            <a:xfrm>
              <a:off x="4637" y="930"/>
              <a:ext cx="152" cy="145"/>
            </a:xfrm>
            <a:custGeom>
              <a:avLst/>
              <a:gdLst>
                <a:gd name="T0" fmla="*/ 0 w 305"/>
                <a:gd name="T1" fmla="*/ 0 h 290"/>
                <a:gd name="T2" fmla="*/ 2 w 305"/>
                <a:gd name="T3" fmla="*/ 2 h 290"/>
                <a:gd name="T4" fmla="*/ 1 w 305"/>
                <a:gd name="T5" fmla="*/ 3 h 290"/>
                <a:gd name="T6" fmla="*/ 0 w 305"/>
                <a:gd name="T7" fmla="*/ 1 h 290"/>
                <a:gd name="T8" fmla="*/ 0 w 305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290"/>
                <a:gd name="T17" fmla="*/ 305 w 305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290">
                  <a:moveTo>
                    <a:pt x="49" y="0"/>
                  </a:moveTo>
                  <a:lnTo>
                    <a:pt x="305" y="242"/>
                  </a:lnTo>
                  <a:lnTo>
                    <a:pt x="245" y="290"/>
                  </a:lnTo>
                  <a:lnTo>
                    <a:pt x="0" y="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4" name="Freeform 237"/>
            <p:cNvSpPr>
              <a:spLocks/>
            </p:cNvSpPr>
            <p:nvPr/>
          </p:nvSpPr>
          <p:spPr bwMode="auto">
            <a:xfrm>
              <a:off x="4338" y="554"/>
              <a:ext cx="480" cy="528"/>
            </a:xfrm>
            <a:custGeom>
              <a:avLst/>
              <a:gdLst>
                <a:gd name="T0" fmla="*/ 7 w 960"/>
                <a:gd name="T1" fmla="*/ 0 h 1057"/>
                <a:gd name="T2" fmla="*/ 7 w 960"/>
                <a:gd name="T3" fmla="*/ 0 h 1057"/>
                <a:gd name="T4" fmla="*/ 8 w 960"/>
                <a:gd name="T5" fmla="*/ 0 h 1057"/>
                <a:gd name="T6" fmla="*/ 8 w 960"/>
                <a:gd name="T7" fmla="*/ 0 h 1057"/>
                <a:gd name="T8" fmla="*/ 7 w 960"/>
                <a:gd name="T9" fmla="*/ 0 h 1057"/>
                <a:gd name="T10" fmla="*/ 7 w 960"/>
                <a:gd name="T11" fmla="*/ 0 h 1057"/>
                <a:gd name="T12" fmla="*/ 7 w 960"/>
                <a:gd name="T13" fmla="*/ 0 h 1057"/>
                <a:gd name="T14" fmla="*/ 6 w 960"/>
                <a:gd name="T15" fmla="*/ 0 h 1057"/>
                <a:gd name="T16" fmla="*/ 6 w 960"/>
                <a:gd name="T17" fmla="*/ 0 h 1057"/>
                <a:gd name="T18" fmla="*/ 6 w 960"/>
                <a:gd name="T19" fmla="*/ 0 h 1057"/>
                <a:gd name="T20" fmla="*/ 5 w 960"/>
                <a:gd name="T21" fmla="*/ 1 h 1057"/>
                <a:gd name="T22" fmla="*/ 5 w 960"/>
                <a:gd name="T23" fmla="*/ 1 h 1057"/>
                <a:gd name="T24" fmla="*/ 5 w 960"/>
                <a:gd name="T25" fmla="*/ 1 h 1057"/>
                <a:gd name="T26" fmla="*/ 5 w 960"/>
                <a:gd name="T27" fmla="*/ 1 h 1057"/>
                <a:gd name="T28" fmla="*/ 5 w 960"/>
                <a:gd name="T29" fmla="*/ 2 h 1057"/>
                <a:gd name="T30" fmla="*/ 4 w 960"/>
                <a:gd name="T31" fmla="*/ 2 h 1057"/>
                <a:gd name="T32" fmla="*/ 4 w 960"/>
                <a:gd name="T33" fmla="*/ 2 h 1057"/>
                <a:gd name="T34" fmla="*/ 3 w 960"/>
                <a:gd name="T35" fmla="*/ 2 h 1057"/>
                <a:gd name="T36" fmla="*/ 3 w 960"/>
                <a:gd name="T37" fmla="*/ 2 h 1057"/>
                <a:gd name="T38" fmla="*/ 2 w 960"/>
                <a:gd name="T39" fmla="*/ 3 h 1057"/>
                <a:gd name="T40" fmla="*/ 2 w 960"/>
                <a:gd name="T41" fmla="*/ 3 h 1057"/>
                <a:gd name="T42" fmla="*/ 1 w 960"/>
                <a:gd name="T43" fmla="*/ 4 h 1057"/>
                <a:gd name="T44" fmla="*/ 1 w 960"/>
                <a:gd name="T45" fmla="*/ 4 h 1057"/>
                <a:gd name="T46" fmla="*/ 1 w 960"/>
                <a:gd name="T47" fmla="*/ 5 h 1057"/>
                <a:gd name="T48" fmla="*/ 1 w 960"/>
                <a:gd name="T49" fmla="*/ 6 h 1057"/>
                <a:gd name="T50" fmla="*/ 1 w 960"/>
                <a:gd name="T51" fmla="*/ 7 h 1057"/>
                <a:gd name="T52" fmla="*/ 1 w 960"/>
                <a:gd name="T53" fmla="*/ 8 h 1057"/>
                <a:gd name="T54" fmla="*/ 2 w 960"/>
                <a:gd name="T55" fmla="*/ 8 h 1057"/>
                <a:gd name="T56" fmla="*/ 1 w 960"/>
                <a:gd name="T57" fmla="*/ 6 h 1057"/>
                <a:gd name="T58" fmla="*/ 2 w 960"/>
                <a:gd name="T59" fmla="*/ 4 h 1057"/>
                <a:gd name="T60" fmla="*/ 2 w 960"/>
                <a:gd name="T61" fmla="*/ 4 h 1057"/>
                <a:gd name="T62" fmla="*/ 3 w 960"/>
                <a:gd name="T63" fmla="*/ 3 h 1057"/>
                <a:gd name="T64" fmla="*/ 3 w 960"/>
                <a:gd name="T65" fmla="*/ 3 h 1057"/>
                <a:gd name="T66" fmla="*/ 3 w 960"/>
                <a:gd name="T67" fmla="*/ 3 h 1057"/>
                <a:gd name="T68" fmla="*/ 4 w 960"/>
                <a:gd name="T69" fmla="*/ 3 h 1057"/>
                <a:gd name="T70" fmla="*/ 5 w 960"/>
                <a:gd name="T71" fmla="*/ 3 h 1057"/>
                <a:gd name="T72" fmla="*/ 5 w 960"/>
                <a:gd name="T73" fmla="*/ 2 h 1057"/>
                <a:gd name="T74" fmla="*/ 6 w 960"/>
                <a:gd name="T75" fmla="*/ 2 h 1057"/>
                <a:gd name="T76" fmla="*/ 6 w 960"/>
                <a:gd name="T77" fmla="*/ 2 h 1057"/>
                <a:gd name="T78" fmla="*/ 6 w 960"/>
                <a:gd name="T79" fmla="*/ 2 h 1057"/>
                <a:gd name="T80" fmla="*/ 6 w 960"/>
                <a:gd name="T81" fmla="*/ 1 h 1057"/>
                <a:gd name="T82" fmla="*/ 7 w 960"/>
                <a:gd name="T83" fmla="*/ 1 h 1057"/>
                <a:gd name="T84" fmla="*/ 7 w 960"/>
                <a:gd name="T85" fmla="*/ 1 h 10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0"/>
                <a:gd name="T130" fmla="*/ 0 h 1057"/>
                <a:gd name="T131" fmla="*/ 960 w 960"/>
                <a:gd name="T132" fmla="*/ 1057 h 10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0" h="1057">
                  <a:moveTo>
                    <a:pt x="794" y="123"/>
                  </a:moveTo>
                  <a:lnTo>
                    <a:pt x="809" y="103"/>
                  </a:lnTo>
                  <a:lnTo>
                    <a:pt x="828" y="86"/>
                  </a:lnTo>
                  <a:lnTo>
                    <a:pt x="847" y="68"/>
                  </a:lnTo>
                  <a:lnTo>
                    <a:pt x="869" y="53"/>
                  </a:lnTo>
                  <a:lnTo>
                    <a:pt x="892" y="41"/>
                  </a:lnTo>
                  <a:lnTo>
                    <a:pt x="915" y="30"/>
                  </a:lnTo>
                  <a:lnTo>
                    <a:pt x="938" y="25"/>
                  </a:lnTo>
                  <a:lnTo>
                    <a:pt x="960" y="21"/>
                  </a:lnTo>
                  <a:lnTo>
                    <a:pt x="930" y="4"/>
                  </a:lnTo>
                  <a:lnTo>
                    <a:pt x="928" y="4"/>
                  </a:lnTo>
                  <a:lnTo>
                    <a:pt x="922" y="3"/>
                  </a:lnTo>
                  <a:lnTo>
                    <a:pt x="914" y="2"/>
                  </a:lnTo>
                  <a:lnTo>
                    <a:pt x="902" y="2"/>
                  </a:lnTo>
                  <a:lnTo>
                    <a:pt x="888" y="0"/>
                  </a:lnTo>
                  <a:lnTo>
                    <a:pt x="871" y="0"/>
                  </a:lnTo>
                  <a:lnTo>
                    <a:pt x="854" y="0"/>
                  </a:lnTo>
                  <a:lnTo>
                    <a:pt x="835" y="2"/>
                  </a:lnTo>
                  <a:lnTo>
                    <a:pt x="815" y="4"/>
                  </a:lnTo>
                  <a:lnTo>
                    <a:pt x="794" y="7"/>
                  </a:lnTo>
                  <a:lnTo>
                    <a:pt x="773" y="13"/>
                  </a:lnTo>
                  <a:lnTo>
                    <a:pt x="754" y="19"/>
                  </a:lnTo>
                  <a:lnTo>
                    <a:pt x="734" y="28"/>
                  </a:lnTo>
                  <a:lnTo>
                    <a:pt x="716" y="39"/>
                  </a:lnTo>
                  <a:lnTo>
                    <a:pt x="699" y="52"/>
                  </a:lnTo>
                  <a:lnTo>
                    <a:pt x="684" y="67"/>
                  </a:lnTo>
                  <a:lnTo>
                    <a:pt x="674" y="79"/>
                  </a:lnTo>
                  <a:lnTo>
                    <a:pt x="666" y="91"/>
                  </a:lnTo>
                  <a:lnTo>
                    <a:pt x="658" y="105"/>
                  </a:lnTo>
                  <a:lnTo>
                    <a:pt x="650" y="120"/>
                  </a:lnTo>
                  <a:lnTo>
                    <a:pt x="642" y="136"/>
                  </a:lnTo>
                  <a:lnTo>
                    <a:pt x="636" y="154"/>
                  </a:lnTo>
                  <a:lnTo>
                    <a:pt x="629" y="173"/>
                  </a:lnTo>
                  <a:lnTo>
                    <a:pt x="625" y="193"/>
                  </a:lnTo>
                  <a:lnTo>
                    <a:pt x="625" y="194"/>
                  </a:lnTo>
                  <a:lnTo>
                    <a:pt x="623" y="199"/>
                  </a:lnTo>
                  <a:lnTo>
                    <a:pt x="620" y="204"/>
                  </a:lnTo>
                  <a:lnTo>
                    <a:pt x="616" y="212"/>
                  </a:lnTo>
                  <a:lnTo>
                    <a:pt x="610" y="222"/>
                  </a:lnTo>
                  <a:lnTo>
                    <a:pt x="603" y="232"/>
                  </a:lnTo>
                  <a:lnTo>
                    <a:pt x="595" y="244"/>
                  </a:lnTo>
                  <a:lnTo>
                    <a:pt x="583" y="255"/>
                  </a:lnTo>
                  <a:lnTo>
                    <a:pt x="572" y="268"/>
                  </a:lnTo>
                  <a:lnTo>
                    <a:pt x="557" y="279"/>
                  </a:lnTo>
                  <a:lnTo>
                    <a:pt x="541" y="292"/>
                  </a:lnTo>
                  <a:lnTo>
                    <a:pt x="521" y="302"/>
                  </a:lnTo>
                  <a:lnTo>
                    <a:pt x="500" y="312"/>
                  </a:lnTo>
                  <a:lnTo>
                    <a:pt x="476" y="321"/>
                  </a:lnTo>
                  <a:lnTo>
                    <a:pt x="450" y="327"/>
                  </a:lnTo>
                  <a:lnTo>
                    <a:pt x="421" y="331"/>
                  </a:lnTo>
                  <a:lnTo>
                    <a:pt x="404" y="333"/>
                  </a:lnTo>
                  <a:lnTo>
                    <a:pt x="385" y="337"/>
                  </a:lnTo>
                  <a:lnTo>
                    <a:pt x="366" y="341"/>
                  </a:lnTo>
                  <a:lnTo>
                    <a:pt x="345" y="347"/>
                  </a:lnTo>
                  <a:lnTo>
                    <a:pt x="323" y="354"/>
                  </a:lnTo>
                  <a:lnTo>
                    <a:pt x="300" y="362"/>
                  </a:lnTo>
                  <a:lnTo>
                    <a:pt x="277" y="373"/>
                  </a:lnTo>
                  <a:lnTo>
                    <a:pt x="253" y="383"/>
                  </a:lnTo>
                  <a:lnTo>
                    <a:pt x="228" y="396"/>
                  </a:lnTo>
                  <a:lnTo>
                    <a:pt x="205" y="409"/>
                  </a:lnTo>
                  <a:lnTo>
                    <a:pt x="181" y="424"/>
                  </a:lnTo>
                  <a:lnTo>
                    <a:pt x="158" y="441"/>
                  </a:lnTo>
                  <a:lnTo>
                    <a:pt x="135" y="459"/>
                  </a:lnTo>
                  <a:lnTo>
                    <a:pt x="113" y="479"/>
                  </a:lnTo>
                  <a:lnTo>
                    <a:pt x="93" y="499"/>
                  </a:lnTo>
                  <a:lnTo>
                    <a:pt x="73" y="522"/>
                  </a:lnTo>
                  <a:lnTo>
                    <a:pt x="56" y="545"/>
                  </a:lnTo>
                  <a:lnTo>
                    <a:pt x="41" y="572"/>
                  </a:lnTo>
                  <a:lnTo>
                    <a:pt x="28" y="601"/>
                  </a:lnTo>
                  <a:lnTo>
                    <a:pt x="16" y="633"/>
                  </a:lnTo>
                  <a:lnTo>
                    <a:pt x="8" y="666"/>
                  </a:lnTo>
                  <a:lnTo>
                    <a:pt x="3" y="701"/>
                  </a:lnTo>
                  <a:lnTo>
                    <a:pt x="0" y="737"/>
                  </a:lnTo>
                  <a:lnTo>
                    <a:pt x="1" y="774"/>
                  </a:lnTo>
                  <a:lnTo>
                    <a:pt x="6" y="812"/>
                  </a:lnTo>
                  <a:lnTo>
                    <a:pt x="14" y="850"/>
                  </a:lnTo>
                  <a:lnTo>
                    <a:pt x="27" y="886"/>
                  </a:lnTo>
                  <a:lnTo>
                    <a:pt x="44" y="923"/>
                  </a:lnTo>
                  <a:lnTo>
                    <a:pt x="66" y="959"/>
                  </a:lnTo>
                  <a:lnTo>
                    <a:pt x="93" y="994"/>
                  </a:lnTo>
                  <a:lnTo>
                    <a:pt x="125" y="1026"/>
                  </a:lnTo>
                  <a:lnTo>
                    <a:pt x="163" y="1057"/>
                  </a:lnTo>
                  <a:lnTo>
                    <a:pt x="158" y="1049"/>
                  </a:lnTo>
                  <a:lnTo>
                    <a:pt x="147" y="1024"/>
                  </a:lnTo>
                  <a:lnTo>
                    <a:pt x="134" y="983"/>
                  </a:lnTo>
                  <a:lnTo>
                    <a:pt x="124" y="928"/>
                  </a:lnTo>
                  <a:lnTo>
                    <a:pt x="121" y="860"/>
                  </a:lnTo>
                  <a:lnTo>
                    <a:pt x="131" y="780"/>
                  </a:lnTo>
                  <a:lnTo>
                    <a:pt x="158" y="691"/>
                  </a:lnTo>
                  <a:lnTo>
                    <a:pt x="207" y="590"/>
                  </a:lnTo>
                  <a:lnTo>
                    <a:pt x="216" y="575"/>
                  </a:lnTo>
                  <a:lnTo>
                    <a:pt x="226" y="562"/>
                  </a:lnTo>
                  <a:lnTo>
                    <a:pt x="237" y="548"/>
                  </a:lnTo>
                  <a:lnTo>
                    <a:pt x="248" y="534"/>
                  </a:lnTo>
                  <a:lnTo>
                    <a:pt x="261" y="521"/>
                  </a:lnTo>
                  <a:lnTo>
                    <a:pt x="275" y="509"/>
                  </a:lnTo>
                  <a:lnTo>
                    <a:pt x="290" y="496"/>
                  </a:lnTo>
                  <a:lnTo>
                    <a:pt x="306" y="484"/>
                  </a:lnTo>
                  <a:lnTo>
                    <a:pt x="323" y="473"/>
                  </a:lnTo>
                  <a:lnTo>
                    <a:pt x="340" y="461"/>
                  </a:lnTo>
                  <a:lnTo>
                    <a:pt x="360" y="451"/>
                  </a:lnTo>
                  <a:lnTo>
                    <a:pt x="379" y="441"/>
                  </a:lnTo>
                  <a:lnTo>
                    <a:pt x="400" y="431"/>
                  </a:lnTo>
                  <a:lnTo>
                    <a:pt x="422" y="422"/>
                  </a:lnTo>
                  <a:lnTo>
                    <a:pt x="446" y="414"/>
                  </a:lnTo>
                  <a:lnTo>
                    <a:pt x="470" y="406"/>
                  </a:lnTo>
                  <a:lnTo>
                    <a:pt x="496" y="399"/>
                  </a:lnTo>
                  <a:lnTo>
                    <a:pt x="520" y="393"/>
                  </a:lnTo>
                  <a:lnTo>
                    <a:pt x="543" y="388"/>
                  </a:lnTo>
                  <a:lnTo>
                    <a:pt x="565" y="382"/>
                  </a:lnTo>
                  <a:lnTo>
                    <a:pt x="586" y="377"/>
                  </a:lnTo>
                  <a:lnTo>
                    <a:pt x="606" y="371"/>
                  </a:lnTo>
                  <a:lnTo>
                    <a:pt x="625" y="366"/>
                  </a:lnTo>
                  <a:lnTo>
                    <a:pt x="643" y="358"/>
                  </a:lnTo>
                  <a:lnTo>
                    <a:pt x="661" y="348"/>
                  </a:lnTo>
                  <a:lnTo>
                    <a:pt x="677" y="338"/>
                  </a:lnTo>
                  <a:lnTo>
                    <a:pt x="692" y="324"/>
                  </a:lnTo>
                  <a:lnTo>
                    <a:pt x="705" y="308"/>
                  </a:lnTo>
                  <a:lnTo>
                    <a:pt x="718" y="290"/>
                  </a:lnTo>
                  <a:lnTo>
                    <a:pt x="731" y="267"/>
                  </a:lnTo>
                  <a:lnTo>
                    <a:pt x="741" y="240"/>
                  </a:lnTo>
                  <a:lnTo>
                    <a:pt x="752" y="210"/>
                  </a:lnTo>
                  <a:lnTo>
                    <a:pt x="755" y="200"/>
                  </a:lnTo>
                  <a:lnTo>
                    <a:pt x="758" y="189"/>
                  </a:lnTo>
                  <a:lnTo>
                    <a:pt x="763" y="178"/>
                  </a:lnTo>
                  <a:lnTo>
                    <a:pt x="769" y="166"/>
                  </a:lnTo>
                  <a:lnTo>
                    <a:pt x="775" y="156"/>
                  </a:lnTo>
                  <a:lnTo>
                    <a:pt x="780" y="144"/>
                  </a:lnTo>
                  <a:lnTo>
                    <a:pt x="787" y="133"/>
                  </a:lnTo>
                  <a:lnTo>
                    <a:pt x="794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5" name="Freeform 238"/>
            <p:cNvSpPr>
              <a:spLocks/>
            </p:cNvSpPr>
            <p:nvPr/>
          </p:nvSpPr>
          <p:spPr bwMode="auto">
            <a:xfrm>
              <a:off x="5286" y="225"/>
              <a:ext cx="100" cy="79"/>
            </a:xfrm>
            <a:custGeom>
              <a:avLst/>
              <a:gdLst>
                <a:gd name="T0" fmla="*/ 2 w 199"/>
                <a:gd name="T1" fmla="*/ 0 h 159"/>
                <a:gd name="T2" fmla="*/ 2 w 199"/>
                <a:gd name="T3" fmla="*/ 0 h 159"/>
                <a:gd name="T4" fmla="*/ 0 w 199"/>
                <a:gd name="T5" fmla="*/ 1 h 159"/>
                <a:gd name="T6" fmla="*/ 2 w 199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159"/>
                <a:gd name="T14" fmla="*/ 199 w 199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159">
                  <a:moveTo>
                    <a:pt x="156" y="0"/>
                  </a:moveTo>
                  <a:lnTo>
                    <a:pt x="199" y="78"/>
                  </a:lnTo>
                  <a:lnTo>
                    <a:pt x="0" y="15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6" name="Freeform 239"/>
            <p:cNvSpPr>
              <a:spLocks/>
            </p:cNvSpPr>
            <p:nvPr/>
          </p:nvSpPr>
          <p:spPr bwMode="auto">
            <a:xfrm>
              <a:off x="4936" y="356"/>
              <a:ext cx="327" cy="398"/>
            </a:xfrm>
            <a:custGeom>
              <a:avLst/>
              <a:gdLst>
                <a:gd name="T0" fmla="*/ 2 w 655"/>
                <a:gd name="T1" fmla="*/ 3 h 796"/>
                <a:gd name="T2" fmla="*/ 1 w 655"/>
                <a:gd name="T3" fmla="*/ 5 h 796"/>
                <a:gd name="T4" fmla="*/ 0 w 655"/>
                <a:gd name="T5" fmla="*/ 7 h 796"/>
                <a:gd name="T6" fmla="*/ 2 w 655"/>
                <a:gd name="T7" fmla="*/ 3 h 796"/>
                <a:gd name="T8" fmla="*/ 5 w 655"/>
                <a:gd name="T9" fmla="*/ 0 h 796"/>
                <a:gd name="T10" fmla="*/ 2 w 655"/>
                <a:gd name="T11" fmla="*/ 3 h 7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796"/>
                <a:gd name="T20" fmla="*/ 655 w 655"/>
                <a:gd name="T21" fmla="*/ 796 h 7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796">
                  <a:moveTo>
                    <a:pt x="331" y="329"/>
                  </a:moveTo>
                  <a:lnTo>
                    <a:pt x="135" y="526"/>
                  </a:lnTo>
                  <a:lnTo>
                    <a:pt x="0" y="796"/>
                  </a:lnTo>
                  <a:lnTo>
                    <a:pt x="362" y="357"/>
                  </a:lnTo>
                  <a:lnTo>
                    <a:pt x="655" y="0"/>
                  </a:lnTo>
                  <a:lnTo>
                    <a:pt x="331" y="3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76816" name="Picture 240" descr="MCj023377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2250" y="35814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6817" name="Picture 241" descr="MCj023377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1300" y="39655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6819" name="Picture 243" descr="MCj031936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484688"/>
            <a:ext cx="331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44"/>
          <p:cNvGrpSpPr>
            <a:grpSpLocks/>
          </p:cNvGrpSpPr>
          <p:nvPr/>
        </p:nvGrpSpPr>
        <p:grpSpPr bwMode="auto">
          <a:xfrm>
            <a:off x="3200400" y="4446588"/>
            <a:ext cx="457200" cy="433387"/>
            <a:chOff x="4280" y="192"/>
            <a:chExt cx="1143" cy="1079"/>
          </a:xfrm>
        </p:grpSpPr>
        <p:sp>
          <p:nvSpPr>
            <p:cNvPr id="97363" name="Freeform 245"/>
            <p:cNvSpPr>
              <a:spLocks/>
            </p:cNvSpPr>
            <p:nvPr/>
          </p:nvSpPr>
          <p:spPr bwMode="auto">
            <a:xfrm>
              <a:off x="4280" y="192"/>
              <a:ext cx="1143" cy="1079"/>
            </a:xfrm>
            <a:custGeom>
              <a:avLst/>
              <a:gdLst>
                <a:gd name="T0" fmla="*/ 15 w 2286"/>
                <a:gd name="T1" fmla="*/ 2 h 2158"/>
                <a:gd name="T2" fmla="*/ 12 w 2286"/>
                <a:gd name="T3" fmla="*/ 6 h 2158"/>
                <a:gd name="T4" fmla="*/ 12 w 2286"/>
                <a:gd name="T5" fmla="*/ 6 h 2158"/>
                <a:gd name="T6" fmla="*/ 12 w 2286"/>
                <a:gd name="T7" fmla="*/ 6 h 2158"/>
                <a:gd name="T8" fmla="*/ 12 w 2286"/>
                <a:gd name="T9" fmla="*/ 6 h 2158"/>
                <a:gd name="T10" fmla="*/ 11 w 2286"/>
                <a:gd name="T11" fmla="*/ 6 h 2158"/>
                <a:gd name="T12" fmla="*/ 11 w 2286"/>
                <a:gd name="T13" fmla="*/ 6 h 2158"/>
                <a:gd name="T14" fmla="*/ 11 w 2286"/>
                <a:gd name="T15" fmla="*/ 6 h 2158"/>
                <a:gd name="T16" fmla="*/ 10 w 2286"/>
                <a:gd name="T17" fmla="*/ 6 h 2158"/>
                <a:gd name="T18" fmla="*/ 10 w 2286"/>
                <a:gd name="T19" fmla="*/ 6 h 2158"/>
                <a:gd name="T20" fmla="*/ 10 w 2286"/>
                <a:gd name="T21" fmla="*/ 6 h 2158"/>
                <a:gd name="T22" fmla="*/ 9 w 2286"/>
                <a:gd name="T23" fmla="*/ 6 h 2158"/>
                <a:gd name="T24" fmla="*/ 9 w 2286"/>
                <a:gd name="T25" fmla="*/ 6 h 2158"/>
                <a:gd name="T26" fmla="*/ 8 w 2286"/>
                <a:gd name="T27" fmla="*/ 5 h 2158"/>
                <a:gd name="T28" fmla="*/ 8 w 2286"/>
                <a:gd name="T29" fmla="*/ 5 h 2158"/>
                <a:gd name="T30" fmla="*/ 7 w 2286"/>
                <a:gd name="T31" fmla="*/ 6 h 2158"/>
                <a:gd name="T32" fmla="*/ 6 w 2286"/>
                <a:gd name="T33" fmla="*/ 6 h 2158"/>
                <a:gd name="T34" fmla="*/ 6 w 2286"/>
                <a:gd name="T35" fmla="*/ 6 h 2158"/>
                <a:gd name="T36" fmla="*/ 6 w 2286"/>
                <a:gd name="T37" fmla="*/ 6 h 2158"/>
                <a:gd name="T38" fmla="*/ 6 w 2286"/>
                <a:gd name="T39" fmla="*/ 7 h 2158"/>
                <a:gd name="T40" fmla="*/ 6 w 2286"/>
                <a:gd name="T41" fmla="*/ 7 h 2158"/>
                <a:gd name="T42" fmla="*/ 6 w 2286"/>
                <a:gd name="T43" fmla="*/ 7 h 2158"/>
                <a:gd name="T44" fmla="*/ 5 w 2286"/>
                <a:gd name="T45" fmla="*/ 8 h 2158"/>
                <a:gd name="T46" fmla="*/ 5 w 2286"/>
                <a:gd name="T47" fmla="*/ 8 h 2158"/>
                <a:gd name="T48" fmla="*/ 4 w 2286"/>
                <a:gd name="T49" fmla="*/ 8 h 2158"/>
                <a:gd name="T50" fmla="*/ 3 w 2286"/>
                <a:gd name="T51" fmla="*/ 8 h 2158"/>
                <a:gd name="T52" fmla="*/ 3 w 2286"/>
                <a:gd name="T53" fmla="*/ 9 h 2158"/>
                <a:gd name="T54" fmla="*/ 2 w 2286"/>
                <a:gd name="T55" fmla="*/ 9 h 2158"/>
                <a:gd name="T56" fmla="*/ 2 w 2286"/>
                <a:gd name="T57" fmla="*/ 9 h 2158"/>
                <a:gd name="T58" fmla="*/ 1 w 2286"/>
                <a:gd name="T59" fmla="*/ 10 h 2158"/>
                <a:gd name="T60" fmla="*/ 1 w 2286"/>
                <a:gd name="T61" fmla="*/ 10 h 2158"/>
                <a:gd name="T62" fmla="*/ 1 w 2286"/>
                <a:gd name="T63" fmla="*/ 11 h 2158"/>
                <a:gd name="T64" fmla="*/ 0 w 2286"/>
                <a:gd name="T65" fmla="*/ 12 h 2158"/>
                <a:gd name="T66" fmla="*/ 1 w 2286"/>
                <a:gd name="T67" fmla="*/ 13 h 2158"/>
                <a:gd name="T68" fmla="*/ 1 w 2286"/>
                <a:gd name="T69" fmla="*/ 14 h 2158"/>
                <a:gd name="T70" fmla="*/ 2 w 2286"/>
                <a:gd name="T71" fmla="*/ 15 h 2158"/>
                <a:gd name="T72" fmla="*/ 3 w 2286"/>
                <a:gd name="T73" fmla="*/ 16 h 2158"/>
                <a:gd name="T74" fmla="*/ 5 w 2286"/>
                <a:gd name="T75" fmla="*/ 17 h 2158"/>
                <a:gd name="T76" fmla="*/ 5 w 2286"/>
                <a:gd name="T77" fmla="*/ 17 h 2158"/>
                <a:gd name="T78" fmla="*/ 6 w 2286"/>
                <a:gd name="T79" fmla="*/ 17 h 2158"/>
                <a:gd name="T80" fmla="*/ 7 w 2286"/>
                <a:gd name="T81" fmla="*/ 17 h 2158"/>
                <a:gd name="T82" fmla="*/ 9 w 2286"/>
                <a:gd name="T83" fmla="*/ 17 h 2158"/>
                <a:gd name="T84" fmla="*/ 10 w 2286"/>
                <a:gd name="T85" fmla="*/ 16 h 2158"/>
                <a:gd name="T86" fmla="*/ 11 w 2286"/>
                <a:gd name="T87" fmla="*/ 14 h 2158"/>
                <a:gd name="T88" fmla="*/ 11 w 2286"/>
                <a:gd name="T89" fmla="*/ 14 h 2158"/>
                <a:gd name="T90" fmla="*/ 11 w 2286"/>
                <a:gd name="T91" fmla="*/ 13 h 2158"/>
                <a:gd name="T92" fmla="*/ 11 w 2286"/>
                <a:gd name="T93" fmla="*/ 13 h 2158"/>
                <a:gd name="T94" fmla="*/ 11 w 2286"/>
                <a:gd name="T95" fmla="*/ 12 h 2158"/>
                <a:gd name="T96" fmla="*/ 12 w 2286"/>
                <a:gd name="T97" fmla="*/ 12 h 2158"/>
                <a:gd name="T98" fmla="*/ 13 w 2286"/>
                <a:gd name="T99" fmla="*/ 11 h 2158"/>
                <a:gd name="T100" fmla="*/ 13 w 2286"/>
                <a:gd name="T101" fmla="*/ 11 h 2158"/>
                <a:gd name="T102" fmla="*/ 13 w 2286"/>
                <a:gd name="T103" fmla="*/ 10 h 2158"/>
                <a:gd name="T104" fmla="*/ 13 w 2286"/>
                <a:gd name="T105" fmla="*/ 9 h 2158"/>
                <a:gd name="T106" fmla="*/ 13 w 2286"/>
                <a:gd name="T107" fmla="*/ 8 h 2158"/>
                <a:gd name="T108" fmla="*/ 16 w 2286"/>
                <a:gd name="T109" fmla="*/ 4 h 2158"/>
                <a:gd name="T110" fmla="*/ 18 w 2286"/>
                <a:gd name="T111" fmla="*/ 0 h 2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6"/>
                <a:gd name="T169" fmla="*/ 0 h 2158"/>
                <a:gd name="T170" fmla="*/ 2286 w 2286"/>
                <a:gd name="T171" fmla="*/ 2158 h 2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6" h="2158">
                  <a:moveTo>
                    <a:pt x="2194" y="0"/>
                  </a:moveTo>
                  <a:lnTo>
                    <a:pt x="2120" y="10"/>
                  </a:lnTo>
                  <a:lnTo>
                    <a:pt x="1913" y="226"/>
                  </a:lnTo>
                  <a:lnTo>
                    <a:pt x="1930" y="298"/>
                  </a:lnTo>
                  <a:lnTo>
                    <a:pt x="1591" y="613"/>
                  </a:lnTo>
                  <a:lnTo>
                    <a:pt x="1528" y="672"/>
                  </a:lnTo>
                  <a:lnTo>
                    <a:pt x="1498" y="659"/>
                  </a:lnTo>
                  <a:lnTo>
                    <a:pt x="1497" y="660"/>
                  </a:lnTo>
                  <a:lnTo>
                    <a:pt x="1493" y="664"/>
                  </a:lnTo>
                  <a:lnTo>
                    <a:pt x="1489" y="669"/>
                  </a:lnTo>
                  <a:lnTo>
                    <a:pt x="1482" y="676"/>
                  </a:lnTo>
                  <a:lnTo>
                    <a:pt x="1473" y="684"/>
                  </a:lnTo>
                  <a:lnTo>
                    <a:pt x="1462" y="694"/>
                  </a:lnTo>
                  <a:lnTo>
                    <a:pt x="1450" y="704"/>
                  </a:lnTo>
                  <a:lnTo>
                    <a:pt x="1437" y="713"/>
                  </a:lnTo>
                  <a:lnTo>
                    <a:pt x="1422" y="722"/>
                  </a:lnTo>
                  <a:lnTo>
                    <a:pt x="1406" y="730"/>
                  </a:lnTo>
                  <a:lnTo>
                    <a:pt x="1388" y="738"/>
                  </a:lnTo>
                  <a:lnTo>
                    <a:pt x="1371" y="744"/>
                  </a:lnTo>
                  <a:lnTo>
                    <a:pt x="1353" y="748"/>
                  </a:lnTo>
                  <a:lnTo>
                    <a:pt x="1333" y="750"/>
                  </a:lnTo>
                  <a:lnTo>
                    <a:pt x="1314" y="749"/>
                  </a:lnTo>
                  <a:lnTo>
                    <a:pt x="1293" y="745"/>
                  </a:lnTo>
                  <a:lnTo>
                    <a:pt x="1292" y="744"/>
                  </a:lnTo>
                  <a:lnTo>
                    <a:pt x="1288" y="742"/>
                  </a:lnTo>
                  <a:lnTo>
                    <a:pt x="1282" y="738"/>
                  </a:lnTo>
                  <a:lnTo>
                    <a:pt x="1276" y="734"/>
                  </a:lnTo>
                  <a:lnTo>
                    <a:pt x="1266" y="728"/>
                  </a:lnTo>
                  <a:lnTo>
                    <a:pt x="1255" y="721"/>
                  </a:lnTo>
                  <a:lnTo>
                    <a:pt x="1241" y="714"/>
                  </a:lnTo>
                  <a:lnTo>
                    <a:pt x="1227" y="706"/>
                  </a:lnTo>
                  <a:lnTo>
                    <a:pt x="1211" y="699"/>
                  </a:lnTo>
                  <a:lnTo>
                    <a:pt x="1193" y="690"/>
                  </a:lnTo>
                  <a:lnTo>
                    <a:pt x="1174" y="682"/>
                  </a:lnTo>
                  <a:lnTo>
                    <a:pt x="1153" y="674"/>
                  </a:lnTo>
                  <a:lnTo>
                    <a:pt x="1133" y="667"/>
                  </a:lnTo>
                  <a:lnTo>
                    <a:pt x="1110" y="660"/>
                  </a:lnTo>
                  <a:lnTo>
                    <a:pt x="1087" y="653"/>
                  </a:lnTo>
                  <a:lnTo>
                    <a:pt x="1062" y="647"/>
                  </a:lnTo>
                  <a:lnTo>
                    <a:pt x="1037" y="643"/>
                  </a:lnTo>
                  <a:lnTo>
                    <a:pt x="1012" y="639"/>
                  </a:lnTo>
                  <a:lnTo>
                    <a:pt x="985" y="637"/>
                  </a:lnTo>
                  <a:lnTo>
                    <a:pt x="959" y="636"/>
                  </a:lnTo>
                  <a:lnTo>
                    <a:pt x="932" y="636"/>
                  </a:lnTo>
                  <a:lnTo>
                    <a:pt x="906" y="638"/>
                  </a:lnTo>
                  <a:lnTo>
                    <a:pt x="880" y="641"/>
                  </a:lnTo>
                  <a:lnTo>
                    <a:pt x="854" y="646"/>
                  </a:lnTo>
                  <a:lnTo>
                    <a:pt x="830" y="652"/>
                  </a:lnTo>
                  <a:lnTo>
                    <a:pt x="805" y="660"/>
                  </a:lnTo>
                  <a:lnTo>
                    <a:pt x="782" y="670"/>
                  </a:lnTo>
                  <a:lnTo>
                    <a:pt x="759" y="683"/>
                  </a:lnTo>
                  <a:lnTo>
                    <a:pt x="739" y="697"/>
                  </a:lnTo>
                  <a:lnTo>
                    <a:pt x="720" y="713"/>
                  </a:lnTo>
                  <a:lnTo>
                    <a:pt x="703" y="732"/>
                  </a:lnTo>
                  <a:lnTo>
                    <a:pt x="687" y="752"/>
                  </a:lnTo>
                  <a:lnTo>
                    <a:pt x="682" y="760"/>
                  </a:lnTo>
                  <a:lnTo>
                    <a:pt x="676" y="768"/>
                  </a:lnTo>
                  <a:lnTo>
                    <a:pt x="672" y="778"/>
                  </a:lnTo>
                  <a:lnTo>
                    <a:pt x="667" y="786"/>
                  </a:lnTo>
                  <a:lnTo>
                    <a:pt x="667" y="788"/>
                  </a:lnTo>
                  <a:lnTo>
                    <a:pt x="666" y="794"/>
                  </a:lnTo>
                  <a:lnTo>
                    <a:pt x="664" y="802"/>
                  </a:lnTo>
                  <a:lnTo>
                    <a:pt x="661" y="814"/>
                  </a:lnTo>
                  <a:lnTo>
                    <a:pt x="657" y="828"/>
                  </a:lnTo>
                  <a:lnTo>
                    <a:pt x="650" y="844"/>
                  </a:lnTo>
                  <a:lnTo>
                    <a:pt x="642" y="861"/>
                  </a:lnTo>
                  <a:lnTo>
                    <a:pt x="632" y="879"/>
                  </a:lnTo>
                  <a:lnTo>
                    <a:pt x="619" y="897"/>
                  </a:lnTo>
                  <a:lnTo>
                    <a:pt x="603" y="916"/>
                  </a:lnTo>
                  <a:lnTo>
                    <a:pt x="584" y="933"/>
                  </a:lnTo>
                  <a:lnTo>
                    <a:pt x="562" y="950"/>
                  </a:lnTo>
                  <a:lnTo>
                    <a:pt x="537" y="965"/>
                  </a:lnTo>
                  <a:lnTo>
                    <a:pt x="507" y="979"/>
                  </a:lnTo>
                  <a:lnTo>
                    <a:pt x="475" y="990"/>
                  </a:lnTo>
                  <a:lnTo>
                    <a:pt x="437" y="998"/>
                  </a:lnTo>
                  <a:lnTo>
                    <a:pt x="406" y="1003"/>
                  </a:lnTo>
                  <a:lnTo>
                    <a:pt x="377" y="1010"/>
                  </a:lnTo>
                  <a:lnTo>
                    <a:pt x="348" y="1018"/>
                  </a:lnTo>
                  <a:lnTo>
                    <a:pt x="322" y="1029"/>
                  </a:lnTo>
                  <a:lnTo>
                    <a:pt x="296" y="1039"/>
                  </a:lnTo>
                  <a:lnTo>
                    <a:pt x="271" y="1052"/>
                  </a:lnTo>
                  <a:lnTo>
                    <a:pt x="248" y="1064"/>
                  </a:lnTo>
                  <a:lnTo>
                    <a:pt x="226" y="1078"/>
                  </a:lnTo>
                  <a:lnTo>
                    <a:pt x="204" y="1093"/>
                  </a:lnTo>
                  <a:lnTo>
                    <a:pt x="184" y="1109"/>
                  </a:lnTo>
                  <a:lnTo>
                    <a:pt x="165" y="1127"/>
                  </a:lnTo>
                  <a:lnTo>
                    <a:pt x="146" y="1144"/>
                  </a:lnTo>
                  <a:lnTo>
                    <a:pt x="129" y="1162"/>
                  </a:lnTo>
                  <a:lnTo>
                    <a:pt x="113" y="1182"/>
                  </a:lnTo>
                  <a:lnTo>
                    <a:pt x="97" y="1202"/>
                  </a:lnTo>
                  <a:lnTo>
                    <a:pt x="82" y="1221"/>
                  </a:lnTo>
                  <a:lnTo>
                    <a:pt x="65" y="1247"/>
                  </a:lnTo>
                  <a:lnTo>
                    <a:pt x="50" y="1273"/>
                  </a:lnTo>
                  <a:lnTo>
                    <a:pt x="37" y="1300"/>
                  </a:lnTo>
                  <a:lnTo>
                    <a:pt x="25" y="1326"/>
                  </a:lnTo>
                  <a:lnTo>
                    <a:pt x="16" y="1354"/>
                  </a:lnTo>
                  <a:lnTo>
                    <a:pt x="8" y="1382"/>
                  </a:lnTo>
                  <a:lnTo>
                    <a:pt x="4" y="1410"/>
                  </a:lnTo>
                  <a:lnTo>
                    <a:pt x="0" y="1439"/>
                  </a:lnTo>
                  <a:lnTo>
                    <a:pt x="0" y="1478"/>
                  </a:lnTo>
                  <a:lnTo>
                    <a:pt x="6" y="1520"/>
                  </a:lnTo>
                  <a:lnTo>
                    <a:pt x="17" y="1562"/>
                  </a:lnTo>
                  <a:lnTo>
                    <a:pt x="35" y="1608"/>
                  </a:lnTo>
                  <a:lnTo>
                    <a:pt x="57" y="1654"/>
                  </a:lnTo>
                  <a:lnTo>
                    <a:pt x="84" y="1702"/>
                  </a:lnTo>
                  <a:lnTo>
                    <a:pt x="116" y="1750"/>
                  </a:lnTo>
                  <a:lnTo>
                    <a:pt x="153" y="1797"/>
                  </a:lnTo>
                  <a:lnTo>
                    <a:pt x="195" y="1843"/>
                  </a:lnTo>
                  <a:lnTo>
                    <a:pt x="241" y="1888"/>
                  </a:lnTo>
                  <a:lnTo>
                    <a:pt x="290" y="1932"/>
                  </a:lnTo>
                  <a:lnTo>
                    <a:pt x="345" y="1973"/>
                  </a:lnTo>
                  <a:lnTo>
                    <a:pt x="402" y="2011"/>
                  </a:lnTo>
                  <a:lnTo>
                    <a:pt x="462" y="2046"/>
                  </a:lnTo>
                  <a:lnTo>
                    <a:pt x="527" y="2078"/>
                  </a:lnTo>
                  <a:lnTo>
                    <a:pt x="593" y="2105"/>
                  </a:lnTo>
                  <a:lnTo>
                    <a:pt x="600" y="2107"/>
                  </a:lnTo>
                  <a:lnTo>
                    <a:pt x="618" y="2115"/>
                  </a:lnTo>
                  <a:lnTo>
                    <a:pt x="646" y="2124"/>
                  </a:lnTo>
                  <a:lnTo>
                    <a:pt x="685" y="2136"/>
                  </a:lnTo>
                  <a:lnTo>
                    <a:pt x="729" y="2146"/>
                  </a:lnTo>
                  <a:lnTo>
                    <a:pt x="780" y="2154"/>
                  </a:lnTo>
                  <a:lnTo>
                    <a:pt x="835" y="2158"/>
                  </a:lnTo>
                  <a:lnTo>
                    <a:pt x="894" y="2157"/>
                  </a:lnTo>
                  <a:lnTo>
                    <a:pt x="954" y="2147"/>
                  </a:lnTo>
                  <a:lnTo>
                    <a:pt x="1014" y="2129"/>
                  </a:lnTo>
                  <a:lnTo>
                    <a:pt x="1073" y="2101"/>
                  </a:lnTo>
                  <a:lnTo>
                    <a:pt x="1128" y="2060"/>
                  </a:lnTo>
                  <a:lnTo>
                    <a:pt x="1180" y="2006"/>
                  </a:lnTo>
                  <a:lnTo>
                    <a:pt x="1226" y="1934"/>
                  </a:lnTo>
                  <a:lnTo>
                    <a:pt x="1264" y="1847"/>
                  </a:lnTo>
                  <a:lnTo>
                    <a:pt x="1294" y="1740"/>
                  </a:lnTo>
                  <a:lnTo>
                    <a:pt x="1294" y="1737"/>
                  </a:lnTo>
                  <a:lnTo>
                    <a:pt x="1294" y="1730"/>
                  </a:lnTo>
                  <a:lnTo>
                    <a:pt x="1295" y="1720"/>
                  </a:lnTo>
                  <a:lnTo>
                    <a:pt x="1296" y="1705"/>
                  </a:lnTo>
                  <a:lnTo>
                    <a:pt x="1300" y="1689"/>
                  </a:lnTo>
                  <a:lnTo>
                    <a:pt x="1303" y="1669"/>
                  </a:lnTo>
                  <a:lnTo>
                    <a:pt x="1309" y="1647"/>
                  </a:lnTo>
                  <a:lnTo>
                    <a:pt x="1317" y="1624"/>
                  </a:lnTo>
                  <a:lnTo>
                    <a:pt x="1326" y="1600"/>
                  </a:lnTo>
                  <a:lnTo>
                    <a:pt x="1339" y="1576"/>
                  </a:lnTo>
                  <a:lnTo>
                    <a:pt x="1354" y="1551"/>
                  </a:lnTo>
                  <a:lnTo>
                    <a:pt x="1372" y="1526"/>
                  </a:lnTo>
                  <a:lnTo>
                    <a:pt x="1394" y="1503"/>
                  </a:lnTo>
                  <a:lnTo>
                    <a:pt x="1420" y="1482"/>
                  </a:lnTo>
                  <a:lnTo>
                    <a:pt x="1450" y="1462"/>
                  </a:lnTo>
                  <a:lnTo>
                    <a:pt x="1483" y="1445"/>
                  </a:lnTo>
                  <a:lnTo>
                    <a:pt x="1508" y="1432"/>
                  </a:lnTo>
                  <a:lnTo>
                    <a:pt x="1534" y="1415"/>
                  </a:lnTo>
                  <a:lnTo>
                    <a:pt x="1558" y="1395"/>
                  </a:lnTo>
                  <a:lnTo>
                    <a:pt x="1580" y="1372"/>
                  </a:lnTo>
                  <a:lnTo>
                    <a:pt x="1600" y="1347"/>
                  </a:lnTo>
                  <a:lnTo>
                    <a:pt x="1619" y="1318"/>
                  </a:lnTo>
                  <a:lnTo>
                    <a:pt x="1634" y="1288"/>
                  </a:lnTo>
                  <a:lnTo>
                    <a:pt x="1647" y="1256"/>
                  </a:lnTo>
                  <a:lnTo>
                    <a:pt x="1655" y="1221"/>
                  </a:lnTo>
                  <a:lnTo>
                    <a:pt x="1658" y="1185"/>
                  </a:lnTo>
                  <a:lnTo>
                    <a:pt x="1658" y="1149"/>
                  </a:lnTo>
                  <a:lnTo>
                    <a:pt x="1652" y="1109"/>
                  </a:lnTo>
                  <a:lnTo>
                    <a:pt x="1641" y="1070"/>
                  </a:lnTo>
                  <a:lnTo>
                    <a:pt x="1625" y="1031"/>
                  </a:lnTo>
                  <a:lnTo>
                    <a:pt x="1600" y="990"/>
                  </a:lnTo>
                  <a:lnTo>
                    <a:pt x="1571" y="949"/>
                  </a:lnTo>
                  <a:lnTo>
                    <a:pt x="1736" y="751"/>
                  </a:lnTo>
                  <a:lnTo>
                    <a:pt x="2043" y="388"/>
                  </a:lnTo>
                  <a:lnTo>
                    <a:pt x="2118" y="373"/>
                  </a:lnTo>
                  <a:lnTo>
                    <a:pt x="2286" y="16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4" name="Freeform 246"/>
            <p:cNvSpPr>
              <a:spLocks/>
            </p:cNvSpPr>
            <p:nvPr/>
          </p:nvSpPr>
          <p:spPr bwMode="auto">
            <a:xfrm>
              <a:off x="4459" y="592"/>
              <a:ext cx="608" cy="618"/>
            </a:xfrm>
            <a:custGeom>
              <a:avLst/>
              <a:gdLst>
                <a:gd name="T0" fmla="*/ 7 w 1217"/>
                <a:gd name="T1" fmla="*/ 5 h 1237"/>
                <a:gd name="T2" fmla="*/ 7 w 1217"/>
                <a:gd name="T3" fmla="*/ 5 h 1237"/>
                <a:gd name="T4" fmla="*/ 7 w 1217"/>
                <a:gd name="T5" fmla="*/ 4 h 1237"/>
                <a:gd name="T6" fmla="*/ 8 w 1217"/>
                <a:gd name="T7" fmla="*/ 4 h 1237"/>
                <a:gd name="T8" fmla="*/ 8 w 1217"/>
                <a:gd name="T9" fmla="*/ 4 h 1237"/>
                <a:gd name="T10" fmla="*/ 8 w 1217"/>
                <a:gd name="T11" fmla="*/ 4 h 1237"/>
                <a:gd name="T12" fmla="*/ 9 w 1217"/>
                <a:gd name="T13" fmla="*/ 3 h 1237"/>
                <a:gd name="T14" fmla="*/ 9 w 1217"/>
                <a:gd name="T15" fmla="*/ 3 h 1237"/>
                <a:gd name="T16" fmla="*/ 9 w 1217"/>
                <a:gd name="T17" fmla="*/ 3 h 1237"/>
                <a:gd name="T18" fmla="*/ 9 w 1217"/>
                <a:gd name="T19" fmla="*/ 2 h 1237"/>
                <a:gd name="T20" fmla="*/ 9 w 1217"/>
                <a:gd name="T21" fmla="*/ 2 h 1237"/>
                <a:gd name="T22" fmla="*/ 9 w 1217"/>
                <a:gd name="T23" fmla="*/ 1 h 1237"/>
                <a:gd name="T24" fmla="*/ 7 w 1217"/>
                <a:gd name="T25" fmla="*/ 3 h 1237"/>
                <a:gd name="T26" fmla="*/ 7 w 1217"/>
                <a:gd name="T27" fmla="*/ 0 h 1237"/>
                <a:gd name="T28" fmla="*/ 7 w 1217"/>
                <a:gd name="T29" fmla="*/ 0 h 1237"/>
                <a:gd name="T30" fmla="*/ 7 w 1217"/>
                <a:gd name="T31" fmla="*/ 0 h 1237"/>
                <a:gd name="T32" fmla="*/ 7 w 1217"/>
                <a:gd name="T33" fmla="*/ 0 h 1237"/>
                <a:gd name="T34" fmla="*/ 7 w 1217"/>
                <a:gd name="T35" fmla="*/ 0 h 1237"/>
                <a:gd name="T36" fmla="*/ 6 w 1217"/>
                <a:gd name="T37" fmla="*/ 0 h 1237"/>
                <a:gd name="T38" fmla="*/ 6 w 1217"/>
                <a:gd name="T39" fmla="*/ 0 h 1237"/>
                <a:gd name="T40" fmla="*/ 5 w 1217"/>
                <a:gd name="T41" fmla="*/ 0 h 1237"/>
                <a:gd name="T42" fmla="*/ 5 w 1217"/>
                <a:gd name="T43" fmla="*/ 0 h 1237"/>
                <a:gd name="T44" fmla="*/ 5 w 1217"/>
                <a:gd name="T45" fmla="*/ 0 h 1237"/>
                <a:gd name="T46" fmla="*/ 4 w 1217"/>
                <a:gd name="T47" fmla="*/ 1 h 1237"/>
                <a:gd name="T48" fmla="*/ 4 w 1217"/>
                <a:gd name="T49" fmla="*/ 1 h 1237"/>
                <a:gd name="T50" fmla="*/ 4 w 1217"/>
                <a:gd name="T51" fmla="*/ 1 h 1237"/>
                <a:gd name="T52" fmla="*/ 4 w 1217"/>
                <a:gd name="T53" fmla="*/ 2 h 1237"/>
                <a:gd name="T54" fmla="*/ 4 w 1217"/>
                <a:gd name="T55" fmla="*/ 2 h 1237"/>
                <a:gd name="T56" fmla="*/ 3 w 1217"/>
                <a:gd name="T57" fmla="*/ 2 h 1237"/>
                <a:gd name="T58" fmla="*/ 3 w 1217"/>
                <a:gd name="T59" fmla="*/ 2 h 1237"/>
                <a:gd name="T60" fmla="*/ 3 w 1217"/>
                <a:gd name="T61" fmla="*/ 2 h 1237"/>
                <a:gd name="T62" fmla="*/ 2 w 1217"/>
                <a:gd name="T63" fmla="*/ 2 h 1237"/>
                <a:gd name="T64" fmla="*/ 2 w 1217"/>
                <a:gd name="T65" fmla="*/ 3 h 1237"/>
                <a:gd name="T66" fmla="*/ 1 w 1217"/>
                <a:gd name="T67" fmla="*/ 3 h 1237"/>
                <a:gd name="T68" fmla="*/ 1 w 1217"/>
                <a:gd name="T69" fmla="*/ 3 h 1237"/>
                <a:gd name="T70" fmla="*/ 0 w 1217"/>
                <a:gd name="T71" fmla="*/ 4 h 1237"/>
                <a:gd name="T72" fmla="*/ 0 w 1217"/>
                <a:gd name="T73" fmla="*/ 4 h 1237"/>
                <a:gd name="T74" fmla="*/ 0 w 1217"/>
                <a:gd name="T75" fmla="*/ 5 h 1237"/>
                <a:gd name="T76" fmla="*/ 0 w 1217"/>
                <a:gd name="T77" fmla="*/ 6 h 1237"/>
                <a:gd name="T78" fmla="*/ 0 w 1217"/>
                <a:gd name="T79" fmla="*/ 6 h 1237"/>
                <a:gd name="T80" fmla="*/ 0 w 1217"/>
                <a:gd name="T81" fmla="*/ 7 h 1237"/>
                <a:gd name="T82" fmla="*/ 0 w 1217"/>
                <a:gd name="T83" fmla="*/ 7 h 1237"/>
                <a:gd name="T84" fmla="*/ 1 w 1217"/>
                <a:gd name="T85" fmla="*/ 8 h 1237"/>
                <a:gd name="T86" fmla="*/ 1 w 1217"/>
                <a:gd name="T87" fmla="*/ 8 h 1237"/>
                <a:gd name="T88" fmla="*/ 2 w 1217"/>
                <a:gd name="T89" fmla="*/ 8 h 1237"/>
                <a:gd name="T90" fmla="*/ 2 w 1217"/>
                <a:gd name="T91" fmla="*/ 9 h 1237"/>
                <a:gd name="T92" fmla="*/ 2 w 1217"/>
                <a:gd name="T93" fmla="*/ 9 h 1237"/>
                <a:gd name="T94" fmla="*/ 3 w 1217"/>
                <a:gd name="T95" fmla="*/ 9 h 1237"/>
                <a:gd name="T96" fmla="*/ 4 w 1217"/>
                <a:gd name="T97" fmla="*/ 9 h 1237"/>
                <a:gd name="T98" fmla="*/ 4 w 1217"/>
                <a:gd name="T99" fmla="*/ 9 h 1237"/>
                <a:gd name="T100" fmla="*/ 5 w 1217"/>
                <a:gd name="T101" fmla="*/ 9 h 1237"/>
                <a:gd name="T102" fmla="*/ 5 w 1217"/>
                <a:gd name="T103" fmla="*/ 9 h 1237"/>
                <a:gd name="T104" fmla="*/ 6 w 1217"/>
                <a:gd name="T105" fmla="*/ 8 h 1237"/>
                <a:gd name="T106" fmla="*/ 6 w 1217"/>
                <a:gd name="T107" fmla="*/ 7 h 1237"/>
                <a:gd name="T108" fmla="*/ 6 w 1217"/>
                <a:gd name="T109" fmla="*/ 6 h 1237"/>
                <a:gd name="T110" fmla="*/ 6 w 1217"/>
                <a:gd name="T111" fmla="*/ 5 h 1237"/>
                <a:gd name="T112" fmla="*/ 7 w 1217"/>
                <a:gd name="T113" fmla="*/ 5 h 1237"/>
                <a:gd name="T114" fmla="*/ 7 w 1217"/>
                <a:gd name="T115" fmla="*/ 5 h 12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7"/>
                <a:gd name="T175" fmla="*/ 0 h 1237"/>
                <a:gd name="T176" fmla="*/ 1217 w 1217"/>
                <a:gd name="T177" fmla="*/ 1237 h 12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7" h="1237">
                  <a:moveTo>
                    <a:pt x="917" y="705"/>
                  </a:moveTo>
                  <a:lnTo>
                    <a:pt x="921" y="700"/>
                  </a:lnTo>
                  <a:lnTo>
                    <a:pt x="931" y="690"/>
                  </a:lnTo>
                  <a:lnTo>
                    <a:pt x="946" y="672"/>
                  </a:lnTo>
                  <a:lnTo>
                    <a:pt x="968" y="653"/>
                  </a:lnTo>
                  <a:lnTo>
                    <a:pt x="993" y="631"/>
                  </a:lnTo>
                  <a:lnTo>
                    <a:pt x="1023" y="609"/>
                  </a:lnTo>
                  <a:lnTo>
                    <a:pt x="1057" y="588"/>
                  </a:lnTo>
                  <a:lnTo>
                    <a:pt x="1094" y="572"/>
                  </a:lnTo>
                  <a:lnTo>
                    <a:pt x="1112" y="564"/>
                  </a:lnTo>
                  <a:lnTo>
                    <a:pt x="1131" y="553"/>
                  </a:lnTo>
                  <a:lnTo>
                    <a:pt x="1148" y="540"/>
                  </a:lnTo>
                  <a:lnTo>
                    <a:pt x="1164" y="525"/>
                  </a:lnTo>
                  <a:lnTo>
                    <a:pt x="1178" y="508"/>
                  </a:lnTo>
                  <a:lnTo>
                    <a:pt x="1190" y="488"/>
                  </a:lnTo>
                  <a:lnTo>
                    <a:pt x="1201" y="467"/>
                  </a:lnTo>
                  <a:lnTo>
                    <a:pt x="1209" y="444"/>
                  </a:lnTo>
                  <a:lnTo>
                    <a:pt x="1215" y="420"/>
                  </a:lnTo>
                  <a:lnTo>
                    <a:pt x="1217" y="395"/>
                  </a:lnTo>
                  <a:lnTo>
                    <a:pt x="1216" y="367"/>
                  </a:lnTo>
                  <a:lnTo>
                    <a:pt x="1211" y="338"/>
                  </a:lnTo>
                  <a:lnTo>
                    <a:pt x="1203" y="309"/>
                  </a:lnTo>
                  <a:lnTo>
                    <a:pt x="1189" y="278"/>
                  </a:lnTo>
                  <a:lnTo>
                    <a:pt x="1172" y="246"/>
                  </a:lnTo>
                  <a:lnTo>
                    <a:pt x="1150" y="214"/>
                  </a:lnTo>
                  <a:lnTo>
                    <a:pt x="951" y="428"/>
                  </a:lnTo>
                  <a:lnTo>
                    <a:pt x="817" y="298"/>
                  </a:lnTo>
                  <a:lnTo>
                    <a:pt x="1005" y="80"/>
                  </a:lnTo>
                  <a:lnTo>
                    <a:pt x="1003" y="79"/>
                  </a:lnTo>
                  <a:lnTo>
                    <a:pt x="998" y="74"/>
                  </a:lnTo>
                  <a:lnTo>
                    <a:pt x="990" y="67"/>
                  </a:lnTo>
                  <a:lnTo>
                    <a:pt x="978" y="58"/>
                  </a:lnTo>
                  <a:lnTo>
                    <a:pt x="965" y="49"/>
                  </a:lnTo>
                  <a:lnTo>
                    <a:pt x="949" y="39"/>
                  </a:lnTo>
                  <a:lnTo>
                    <a:pt x="929" y="28"/>
                  </a:lnTo>
                  <a:lnTo>
                    <a:pt x="909" y="19"/>
                  </a:lnTo>
                  <a:lnTo>
                    <a:pt x="886" y="11"/>
                  </a:lnTo>
                  <a:lnTo>
                    <a:pt x="862" y="4"/>
                  </a:lnTo>
                  <a:lnTo>
                    <a:pt x="838" y="1"/>
                  </a:lnTo>
                  <a:lnTo>
                    <a:pt x="811" y="0"/>
                  </a:lnTo>
                  <a:lnTo>
                    <a:pt x="785" y="2"/>
                  </a:lnTo>
                  <a:lnTo>
                    <a:pt x="757" y="10"/>
                  </a:lnTo>
                  <a:lnTo>
                    <a:pt x="730" y="21"/>
                  </a:lnTo>
                  <a:lnTo>
                    <a:pt x="702" y="39"/>
                  </a:lnTo>
                  <a:lnTo>
                    <a:pt x="671" y="64"/>
                  </a:lnTo>
                  <a:lnTo>
                    <a:pt x="646" y="88"/>
                  </a:lnTo>
                  <a:lnTo>
                    <a:pt x="625" y="112"/>
                  </a:lnTo>
                  <a:lnTo>
                    <a:pt x="609" y="135"/>
                  </a:lnTo>
                  <a:lnTo>
                    <a:pt x="596" y="159"/>
                  </a:lnTo>
                  <a:lnTo>
                    <a:pt x="586" y="180"/>
                  </a:lnTo>
                  <a:lnTo>
                    <a:pt x="578" y="201"/>
                  </a:lnTo>
                  <a:lnTo>
                    <a:pt x="569" y="222"/>
                  </a:lnTo>
                  <a:lnTo>
                    <a:pt x="563" y="241"/>
                  </a:lnTo>
                  <a:lnTo>
                    <a:pt x="554" y="260"/>
                  </a:lnTo>
                  <a:lnTo>
                    <a:pt x="544" y="278"/>
                  </a:lnTo>
                  <a:lnTo>
                    <a:pt x="531" y="296"/>
                  </a:lnTo>
                  <a:lnTo>
                    <a:pt x="516" y="312"/>
                  </a:lnTo>
                  <a:lnTo>
                    <a:pt x="497" y="327"/>
                  </a:lnTo>
                  <a:lnTo>
                    <a:pt x="472" y="341"/>
                  </a:lnTo>
                  <a:lnTo>
                    <a:pt x="440" y="354"/>
                  </a:lnTo>
                  <a:lnTo>
                    <a:pt x="414" y="362"/>
                  </a:lnTo>
                  <a:lnTo>
                    <a:pt x="387" y="370"/>
                  </a:lnTo>
                  <a:lnTo>
                    <a:pt x="359" y="376"/>
                  </a:lnTo>
                  <a:lnTo>
                    <a:pt x="330" y="383"/>
                  </a:lnTo>
                  <a:lnTo>
                    <a:pt x="300" y="391"/>
                  </a:lnTo>
                  <a:lnTo>
                    <a:pt x="270" y="399"/>
                  </a:lnTo>
                  <a:lnTo>
                    <a:pt x="240" y="410"/>
                  </a:lnTo>
                  <a:lnTo>
                    <a:pt x="211" y="422"/>
                  </a:lnTo>
                  <a:lnTo>
                    <a:pt x="182" y="440"/>
                  </a:lnTo>
                  <a:lnTo>
                    <a:pt x="154" y="459"/>
                  </a:lnTo>
                  <a:lnTo>
                    <a:pt x="126" y="483"/>
                  </a:lnTo>
                  <a:lnTo>
                    <a:pt x="101" y="513"/>
                  </a:lnTo>
                  <a:lnTo>
                    <a:pt x="75" y="549"/>
                  </a:lnTo>
                  <a:lnTo>
                    <a:pt x="53" y="591"/>
                  </a:lnTo>
                  <a:lnTo>
                    <a:pt x="33" y="639"/>
                  </a:lnTo>
                  <a:lnTo>
                    <a:pt x="14" y="695"/>
                  </a:lnTo>
                  <a:lnTo>
                    <a:pt x="4" y="745"/>
                  </a:lnTo>
                  <a:lnTo>
                    <a:pt x="0" y="792"/>
                  </a:lnTo>
                  <a:lnTo>
                    <a:pt x="5" y="836"/>
                  </a:lnTo>
                  <a:lnTo>
                    <a:pt x="15" y="877"/>
                  </a:lnTo>
                  <a:lnTo>
                    <a:pt x="30" y="915"/>
                  </a:lnTo>
                  <a:lnTo>
                    <a:pt x="51" y="950"/>
                  </a:lnTo>
                  <a:lnTo>
                    <a:pt x="74" y="983"/>
                  </a:lnTo>
                  <a:lnTo>
                    <a:pt x="101" y="1013"/>
                  </a:lnTo>
                  <a:lnTo>
                    <a:pt x="128" y="1041"/>
                  </a:lnTo>
                  <a:lnTo>
                    <a:pt x="158" y="1066"/>
                  </a:lnTo>
                  <a:lnTo>
                    <a:pt x="188" y="1089"/>
                  </a:lnTo>
                  <a:lnTo>
                    <a:pt x="217" y="1110"/>
                  </a:lnTo>
                  <a:lnTo>
                    <a:pt x="246" y="1130"/>
                  </a:lnTo>
                  <a:lnTo>
                    <a:pt x="271" y="1146"/>
                  </a:lnTo>
                  <a:lnTo>
                    <a:pt x="294" y="1161"/>
                  </a:lnTo>
                  <a:lnTo>
                    <a:pt x="314" y="1175"/>
                  </a:lnTo>
                  <a:lnTo>
                    <a:pt x="339" y="1191"/>
                  </a:lnTo>
                  <a:lnTo>
                    <a:pt x="369" y="1206"/>
                  </a:lnTo>
                  <a:lnTo>
                    <a:pt x="402" y="1217"/>
                  </a:lnTo>
                  <a:lnTo>
                    <a:pt x="438" y="1228"/>
                  </a:lnTo>
                  <a:lnTo>
                    <a:pt x="476" y="1233"/>
                  </a:lnTo>
                  <a:lnTo>
                    <a:pt x="515" y="1237"/>
                  </a:lnTo>
                  <a:lnTo>
                    <a:pt x="554" y="1236"/>
                  </a:lnTo>
                  <a:lnTo>
                    <a:pt x="595" y="1231"/>
                  </a:lnTo>
                  <a:lnTo>
                    <a:pt x="634" y="1222"/>
                  </a:lnTo>
                  <a:lnTo>
                    <a:pt x="671" y="1207"/>
                  </a:lnTo>
                  <a:lnTo>
                    <a:pt x="707" y="1186"/>
                  </a:lnTo>
                  <a:lnTo>
                    <a:pt x="740" y="1161"/>
                  </a:lnTo>
                  <a:lnTo>
                    <a:pt x="770" y="1129"/>
                  </a:lnTo>
                  <a:lnTo>
                    <a:pt x="795" y="1089"/>
                  </a:lnTo>
                  <a:lnTo>
                    <a:pt x="816" y="1043"/>
                  </a:lnTo>
                  <a:lnTo>
                    <a:pt x="832" y="990"/>
                  </a:lnTo>
                  <a:lnTo>
                    <a:pt x="851" y="912"/>
                  </a:lnTo>
                  <a:lnTo>
                    <a:pt x="867" y="850"/>
                  </a:lnTo>
                  <a:lnTo>
                    <a:pt x="882" y="800"/>
                  </a:lnTo>
                  <a:lnTo>
                    <a:pt x="894" y="762"/>
                  </a:lnTo>
                  <a:lnTo>
                    <a:pt x="904" y="735"/>
                  </a:lnTo>
                  <a:lnTo>
                    <a:pt x="912" y="717"/>
                  </a:lnTo>
                  <a:lnTo>
                    <a:pt x="916" y="708"/>
                  </a:lnTo>
                  <a:lnTo>
                    <a:pt x="917" y="7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5" name="Freeform 247"/>
            <p:cNvSpPr>
              <a:spLocks/>
            </p:cNvSpPr>
            <p:nvPr/>
          </p:nvSpPr>
          <p:spPr bwMode="auto">
            <a:xfrm>
              <a:off x="4732" y="800"/>
              <a:ext cx="158" cy="159"/>
            </a:xfrm>
            <a:custGeom>
              <a:avLst/>
              <a:gdLst>
                <a:gd name="T0" fmla="*/ 1 w 314"/>
                <a:gd name="T1" fmla="*/ 3 h 318"/>
                <a:gd name="T2" fmla="*/ 2 w 314"/>
                <a:gd name="T3" fmla="*/ 3 h 318"/>
                <a:gd name="T4" fmla="*/ 2 w 314"/>
                <a:gd name="T5" fmla="*/ 3 h 318"/>
                <a:gd name="T6" fmla="*/ 2 w 314"/>
                <a:gd name="T7" fmla="*/ 3 h 318"/>
                <a:gd name="T8" fmla="*/ 2 w 314"/>
                <a:gd name="T9" fmla="*/ 3 h 318"/>
                <a:gd name="T10" fmla="*/ 2 w 314"/>
                <a:gd name="T11" fmla="*/ 3 h 318"/>
                <a:gd name="T12" fmla="*/ 2 w 314"/>
                <a:gd name="T13" fmla="*/ 3 h 318"/>
                <a:gd name="T14" fmla="*/ 2 w 314"/>
                <a:gd name="T15" fmla="*/ 3 h 318"/>
                <a:gd name="T16" fmla="*/ 2 w 314"/>
                <a:gd name="T17" fmla="*/ 3 h 318"/>
                <a:gd name="T18" fmla="*/ 2 w 314"/>
                <a:gd name="T19" fmla="*/ 3 h 318"/>
                <a:gd name="T20" fmla="*/ 3 w 314"/>
                <a:gd name="T21" fmla="*/ 3 h 318"/>
                <a:gd name="T22" fmla="*/ 3 w 314"/>
                <a:gd name="T23" fmla="*/ 3 h 318"/>
                <a:gd name="T24" fmla="*/ 3 w 314"/>
                <a:gd name="T25" fmla="*/ 3 h 318"/>
                <a:gd name="T26" fmla="*/ 3 w 314"/>
                <a:gd name="T27" fmla="*/ 2 h 318"/>
                <a:gd name="T28" fmla="*/ 3 w 314"/>
                <a:gd name="T29" fmla="*/ 2 h 318"/>
                <a:gd name="T30" fmla="*/ 3 w 314"/>
                <a:gd name="T31" fmla="*/ 2 h 318"/>
                <a:gd name="T32" fmla="*/ 3 w 314"/>
                <a:gd name="T33" fmla="*/ 2 h 318"/>
                <a:gd name="T34" fmla="*/ 3 w 314"/>
                <a:gd name="T35" fmla="*/ 2 h 318"/>
                <a:gd name="T36" fmla="*/ 3 w 314"/>
                <a:gd name="T37" fmla="*/ 2 h 318"/>
                <a:gd name="T38" fmla="*/ 3 w 314"/>
                <a:gd name="T39" fmla="*/ 1 h 318"/>
                <a:gd name="T40" fmla="*/ 3 w 314"/>
                <a:gd name="T41" fmla="*/ 1 h 318"/>
                <a:gd name="T42" fmla="*/ 3 w 314"/>
                <a:gd name="T43" fmla="*/ 1 h 318"/>
                <a:gd name="T44" fmla="*/ 2 w 314"/>
                <a:gd name="T45" fmla="*/ 1 h 318"/>
                <a:gd name="T46" fmla="*/ 2 w 314"/>
                <a:gd name="T47" fmla="*/ 1 h 318"/>
                <a:gd name="T48" fmla="*/ 2 w 314"/>
                <a:gd name="T49" fmla="*/ 1 h 318"/>
                <a:gd name="T50" fmla="*/ 2 w 314"/>
                <a:gd name="T51" fmla="*/ 1 h 318"/>
                <a:gd name="T52" fmla="*/ 2 w 314"/>
                <a:gd name="T53" fmla="*/ 0 h 318"/>
                <a:gd name="T54" fmla="*/ 2 w 314"/>
                <a:gd name="T55" fmla="*/ 0 h 318"/>
                <a:gd name="T56" fmla="*/ 2 w 314"/>
                <a:gd name="T57" fmla="*/ 1 h 318"/>
                <a:gd name="T58" fmla="*/ 1 w 314"/>
                <a:gd name="T59" fmla="*/ 1 h 318"/>
                <a:gd name="T60" fmla="*/ 1 w 314"/>
                <a:gd name="T61" fmla="*/ 1 h 318"/>
                <a:gd name="T62" fmla="*/ 1 w 314"/>
                <a:gd name="T63" fmla="*/ 1 h 318"/>
                <a:gd name="T64" fmla="*/ 1 w 314"/>
                <a:gd name="T65" fmla="*/ 1 h 318"/>
                <a:gd name="T66" fmla="*/ 1 w 314"/>
                <a:gd name="T67" fmla="*/ 1 h 318"/>
                <a:gd name="T68" fmla="*/ 1 w 314"/>
                <a:gd name="T69" fmla="*/ 1 h 318"/>
                <a:gd name="T70" fmla="*/ 1 w 314"/>
                <a:gd name="T71" fmla="*/ 1 h 318"/>
                <a:gd name="T72" fmla="*/ 1 w 314"/>
                <a:gd name="T73" fmla="*/ 1 h 318"/>
                <a:gd name="T74" fmla="*/ 1 w 314"/>
                <a:gd name="T75" fmla="*/ 1 h 318"/>
                <a:gd name="T76" fmla="*/ 1 w 314"/>
                <a:gd name="T77" fmla="*/ 1 h 318"/>
                <a:gd name="T78" fmla="*/ 1 w 314"/>
                <a:gd name="T79" fmla="*/ 1 h 318"/>
                <a:gd name="T80" fmla="*/ 1 w 314"/>
                <a:gd name="T81" fmla="*/ 1 h 318"/>
                <a:gd name="T82" fmla="*/ 0 w 314"/>
                <a:gd name="T83" fmla="*/ 2 h 318"/>
                <a:gd name="T84" fmla="*/ 1 w 314"/>
                <a:gd name="T85" fmla="*/ 2 h 318"/>
                <a:gd name="T86" fmla="*/ 1 w 314"/>
                <a:gd name="T87" fmla="*/ 2 h 318"/>
                <a:gd name="T88" fmla="*/ 1 w 314"/>
                <a:gd name="T89" fmla="*/ 2 h 318"/>
                <a:gd name="T90" fmla="*/ 1 w 314"/>
                <a:gd name="T91" fmla="*/ 3 h 318"/>
                <a:gd name="T92" fmla="*/ 1 w 314"/>
                <a:gd name="T93" fmla="*/ 3 h 318"/>
                <a:gd name="T94" fmla="*/ 1 w 314"/>
                <a:gd name="T95" fmla="*/ 3 h 318"/>
                <a:gd name="T96" fmla="*/ 1 w 314"/>
                <a:gd name="T97" fmla="*/ 3 h 3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"/>
                <a:gd name="T148" fmla="*/ 0 h 318"/>
                <a:gd name="T149" fmla="*/ 314 w 314"/>
                <a:gd name="T150" fmla="*/ 318 h 3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" h="318">
                  <a:moveTo>
                    <a:pt x="116" y="313"/>
                  </a:moveTo>
                  <a:lnTo>
                    <a:pt x="132" y="316"/>
                  </a:lnTo>
                  <a:lnTo>
                    <a:pt x="147" y="318"/>
                  </a:lnTo>
                  <a:lnTo>
                    <a:pt x="163" y="318"/>
                  </a:lnTo>
                  <a:lnTo>
                    <a:pt x="178" y="317"/>
                  </a:lnTo>
                  <a:lnTo>
                    <a:pt x="193" y="314"/>
                  </a:lnTo>
                  <a:lnTo>
                    <a:pt x="208" y="309"/>
                  </a:lnTo>
                  <a:lnTo>
                    <a:pt x="222" y="303"/>
                  </a:lnTo>
                  <a:lnTo>
                    <a:pt x="235" y="296"/>
                  </a:lnTo>
                  <a:lnTo>
                    <a:pt x="247" y="288"/>
                  </a:lnTo>
                  <a:lnTo>
                    <a:pt x="260" y="279"/>
                  </a:lnTo>
                  <a:lnTo>
                    <a:pt x="270" y="269"/>
                  </a:lnTo>
                  <a:lnTo>
                    <a:pt x="281" y="257"/>
                  </a:lnTo>
                  <a:lnTo>
                    <a:pt x="289" y="245"/>
                  </a:lnTo>
                  <a:lnTo>
                    <a:pt x="297" y="231"/>
                  </a:lnTo>
                  <a:lnTo>
                    <a:pt x="304" y="216"/>
                  </a:lnTo>
                  <a:lnTo>
                    <a:pt x="308" y="201"/>
                  </a:lnTo>
                  <a:lnTo>
                    <a:pt x="314" y="169"/>
                  </a:lnTo>
                  <a:lnTo>
                    <a:pt x="313" y="138"/>
                  </a:lnTo>
                  <a:lnTo>
                    <a:pt x="306" y="108"/>
                  </a:lnTo>
                  <a:lnTo>
                    <a:pt x="293" y="80"/>
                  </a:lnTo>
                  <a:lnTo>
                    <a:pt x="276" y="55"/>
                  </a:lnTo>
                  <a:lnTo>
                    <a:pt x="254" y="34"/>
                  </a:lnTo>
                  <a:lnTo>
                    <a:pt x="229" y="18"/>
                  </a:lnTo>
                  <a:lnTo>
                    <a:pt x="199" y="6"/>
                  </a:lnTo>
                  <a:lnTo>
                    <a:pt x="183" y="3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37" y="2"/>
                  </a:lnTo>
                  <a:lnTo>
                    <a:pt x="122" y="5"/>
                  </a:lnTo>
                  <a:lnTo>
                    <a:pt x="107" y="10"/>
                  </a:lnTo>
                  <a:lnTo>
                    <a:pt x="93" y="15"/>
                  </a:lnTo>
                  <a:lnTo>
                    <a:pt x="79" y="22"/>
                  </a:lnTo>
                  <a:lnTo>
                    <a:pt x="66" y="30"/>
                  </a:lnTo>
                  <a:lnTo>
                    <a:pt x="55" y="40"/>
                  </a:lnTo>
                  <a:lnTo>
                    <a:pt x="43" y="50"/>
                  </a:lnTo>
                  <a:lnTo>
                    <a:pt x="33" y="61"/>
                  </a:lnTo>
                  <a:lnTo>
                    <a:pt x="25" y="74"/>
                  </a:lnTo>
                  <a:lnTo>
                    <a:pt x="17" y="88"/>
                  </a:lnTo>
                  <a:lnTo>
                    <a:pt x="10" y="103"/>
                  </a:lnTo>
                  <a:lnTo>
                    <a:pt x="5" y="118"/>
                  </a:lnTo>
                  <a:lnTo>
                    <a:pt x="0" y="150"/>
                  </a:lnTo>
                  <a:lnTo>
                    <a:pt x="1" y="181"/>
                  </a:lnTo>
                  <a:lnTo>
                    <a:pt x="8" y="211"/>
                  </a:lnTo>
                  <a:lnTo>
                    <a:pt x="20" y="239"/>
                  </a:lnTo>
                  <a:lnTo>
                    <a:pt x="38" y="263"/>
                  </a:lnTo>
                  <a:lnTo>
                    <a:pt x="59" y="285"/>
                  </a:lnTo>
                  <a:lnTo>
                    <a:pt x="86" y="301"/>
                  </a:lnTo>
                  <a:lnTo>
                    <a:pt x="116" y="3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6" name="Freeform 248"/>
            <p:cNvSpPr>
              <a:spLocks/>
            </p:cNvSpPr>
            <p:nvPr/>
          </p:nvSpPr>
          <p:spPr bwMode="auto">
            <a:xfrm>
              <a:off x="4637" y="930"/>
              <a:ext cx="152" cy="145"/>
            </a:xfrm>
            <a:custGeom>
              <a:avLst/>
              <a:gdLst>
                <a:gd name="T0" fmla="*/ 0 w 305"/>
                <a:gd name="T1" fmla="*/ 0 h 290"/>
                <a:gd name="T2" fmla="*/ 2 w 305"/>
                <a:gd name="T3" fmla="*/ 2 h 290"/>
                <a:gd name="T4" fmla="*/ 1 w 305"/>
                <a:gd name="T5" fmla="*/ 3 h 290"/>
                <a:gd name="T6" fmla="*/ 0 w 305"/>
                <a:gd name="T7" fmla="*/ 1 h 290"/>
                <a:gd name="T8" fmla="*/ 0 w 305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290"/>
                <a:gd name="T17" fmla="*/ 305 w 305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290">
                  <a:moveTo>
                    <a:pt x="49" y="0"/>
                  </a:moveTo>
                  <a:lnTo>
                    <a:pt x="305" y="242"/>
                  </a:lnTo>
                  <a:lnTo>
                    <a:pt x="245" y="290"/>
                  </a:lnTo>
                  <a:lnTo>
                    <a:pt x="0" y="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7" name="Freeform 249"/>
            <p:cNvSpPr>
              <a:spLocks/>
            </p:cNvSpPr>
            <p:nvPr/>
          </p:nvSpPr>
          <p:spPr bwMode="auto">
            <a:xfrm>
              <a:off x="4338" y="554"/>
              <a:ext cx="480" cy="528"/>
            </a:xfrm>
            <a:custGeom>
              <a:avLst/>
              <a:gdLst>
                <a:gd name="T0" fmla="*/ 7 w 960"/>
                <a:gd name="T1" fmla="*/ 0 h 1057"/>
                <a:gd name="T2" fmla="*/ 7 w 960"/>
                <a:gd name="T3" fmla="*/ 0 h 1057"/>
                <a:gd name="T4" fmla="*/ 8 w 960"/>
                <a:gd name="T5" fmla="*/ 0 h 1057"/>
                <a:gd name="T6" fmla="*/ 8 w 960"/>
                <a:gd name="T7" fmla="*/ 0 h 1057"/>
                <a:gd name="T8" fmla="*/ 7 w 960"/>
                <a:gd name="T9" fmla="*/ 0 h 1057"/>
                <a:gd name="T10" fmla="*/ 7 w 960"/>
                <a:gd name="T11" fmla="*/ 0 h 1057"/>
                <a:gd name="T12" fmla="*/ 7 w 960"/>
                <a:gd name="T13" fmla="*/ 0 h 1057"/>
                <a:gd name="T14" fmla="*/ 6 w 960"/>
                <a:gd name="T15" fmla="*/ 0 h 1057"/>
                <a:gd name="T16" fmla="*/ 6 w 960"/>
                <a:gd name="T17" fmla="*/ 0 h 1057"/>
                <a:gd name="T18" fmla="*/ 6 w 960"/>
                <a:gd name="T19" fmla="*/ 0 h 1057"/>
                <a:gd name="T20" fmla="*/ 5 w 960"/>
                <a:gd name="T21" fmla="*/ 1 h 1057"/>
                <a:gd name="T22" fmla="*/ 5 w 960"/>
                <a:gd name="T23" fmla="*/ 1 h 1057"/>
                <a:gd name="T24" fmla="*/ 5 w 960"/>
                <a:gd name="T25" fmla="*/ 1 h 1057"/>
                <a:gd name="T26" fmla="*/ 5 w 960"/>
                <a:gd name="T27" fmla="*/ 1 h 1057"/>
                <a:gd name="T28" fmla="*/ 5 w 960"/>
                <a:gd name="T29" fmla="*/ 2 h 1057"/>
                <a:gd name="T30" fmla="*/ 4 w 960"/>
                <a:gd name="T31" fmla="*/ 2 h 1057"/>
                <a:gd name="T32" fmla="*/ 4 w 960"/>
                <a:gd name="T33" fmla="*/ 2 h 1057"/>
                <a:gd name="T34" fmla="*/ 3 w 960"/>
                <a:gd name="T35" fmla="*/ 2 h 1057"/>
                <a:gd name="T36" fmla="*/ 3 w 960"/>
                <a:gd name="T37" fmla="*/ 2 h 1057"/>
                <a:gd name="T38" fmla="*/ 2 w 960"/>
                <a:gd name="T39" fmla="*/ 3 h 1057"/>
                <a:gd name="T40" fmla="*/ 2 w 960"/>
                <a:gd name="T41" fmla="*/ 3 h 1057"/>
                <a:gd name="T42" fmla="*/ 1 w 960"/>
                <a:gd name="T43" fmla="*/ 4 h 1057"/>
                <a:gd name="T44" fmla="*/ 1 w 960"/>
                <a:gd name="T45" fmla="*/ 4 h 1057"/>
                <a:gd name="T46" fmla="*/ 1 w 960"/>
                <a:gd name="T47" fmla="*/ 5 h 1057"/>
                <a:gd name="T48" fmla="*/ 1 w 960"/>
                <a:gd name="T49" fmla="*/ 6 h 1057"/>
                <a:gd name="T50" fmla="*/ 1 w 960"/>
                <a:gd name="T51" fmla="*/ 7 h 1057"/>
                <a:gd name="T52" fmla="*/ 1 w 960"/>
                <a:gd name="T53" fmla="*/ 8 h 1057"/>
                <a:gd name="T54" fmla="*/ 2 w 960"/>
                <a:gd name="T55" fmla="*/ 8 h 1057"/>
                <a:gd name="T56" fmla="*/ 1 w 960"/>
                <a:gd name="T57" fmla="*/ 6 h 1057"/>
                <a:gd name="T58" fmla="*/ 2 w 960"/>
                <a:gd name="T59" fmla="*/ 4 h 1057"/>
                <a:gd name="T60" fmla="*/ 2 w 960"/>
                <a:gd name="T61" fmla="*/ 4 h 1057"/>
                <a:gd name="T62" fmla="*/ 3 w 960"/>
                <a:gd name="T63" fmla="*/ 3 h 1057"/>
                <a:gd name="T64" fmla="*/ 3 w 960"/>
                <a:gd name="T65" fmla="*/ 3 h 1057"/>
                <a:gd name="T66" fmla="*/ 3 w 960"/>
                <a:gd name="T67" fmla="*/ 3 h 1057"/>
                <a:gd name="T68" fmla="*/ 4 w 960"/>
                <a:gd name="T69" fmla="*/ 3 h 1057"/>
                <a:gd name="T70" fmla="*/ 5 w 960"/>
                <a:gd name="T71" fmla="*/ 3 h 1057"/>
                <a:gd name="T72" fmla="*/ 5 w 960"/>
                <a:gd name="T73" fmla="*/ 2 h 1057"/>
                <a:gd name="T74" fmla="*/ 6 w 960"/>
                <a:gd name="T75" fmla="*/ 2 h 1057"/>
                <a:gd name="T76" fmla="*/ 6 w 960"/>
                <a:gd name="T77" fmla="*/ 2 h 1057"/>
                <a:gd name="T78" fmla="*/ 6 w 960"/>
                <a:gd name="T79" fmla="*/ 2 h 1057"/>
                <a:gd name="T80" fmla="*/ 6 w 960"/>
                <a:gd name="T81" fmla="*/ 1 h 1057"/>
                <a:gd name="T82" fmla="*/ 7 w 960"/>
                <a:gd name="T83" fmla="*/ 1 h 1057"/>
                <a:gd name="T84" fmla="*/ 7 w 960"/>
                <a:gd name="T85" fmla="*/ 1 h 10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0"/>
                <a:gd name="T130" fmla="*/ 0 h 1057"/>
                <a:gd name="T131" fmla="*/ 960 w 960"/>
                <a:gd name="T132" fmla="*/ 1057 h 10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0" h="1057">
                  <a:moveTo>
                    <a:pt x="794" y="123"/>
                  </a:moveTo>
                  <a:lnTo>
                    <a:pt x="809" y="103"/>
                  </a:lnTo>
                  <a:lnTo>
                    <a:pt x="828" y="86"/>
                  </a:lnTo>
                  <a:lnTo>
                    <a:pt x="847" y="68"/>
                  </a:lnTo>
                  <a:lnTo>
                    <a:pt x="869" y="53"/>
                  </a:lnTo>
                  <a:lnTo>
                    <a:pt x="892" y="41"/>
                  </a:lnTo>
                  <a:lnTo>
                    <a:pt x="915" y="30"/>
                  </a:lnTo>
                  <a:lnTo>
                    <a:pt x="938" y="25"/>
                  </a:lnTo>
                  <a:lnTo>
                    <a:pt x="960" y="21"/>
                  </a:lnTo>
                  <a:lnTo>
                    <a:pt x="930" y="4"/>
                  </a:lnTo>
                  <a:lnTo>
                    <a:pt x="928" y="4"/>
                  </a:lnTo>
                  <a:lnTo>
                    <a:pt x="922" y="3"/>
                  </a:lnTo>
                  <a:lnTo>
                    <a:pt x="914" y="2"/>
                  </a:lnTo>
                  <a:lnTo>
                    <a:pt x="902" y="2"/>
                  </a:lnTo>
                  <a:lnTo>
                    <a:pt x="888" y="0"/>
                  </a:lnTo>
                  <a:lnTo>
                    <a:pt x="871" y="0"/>
                  </a:lnTo>
                  <a:lnTo>
                    <a:pt x="854" y="0"/>
                  </a:lnTo>
                  <a:lnTo>
                    <a:pt x="835" y="2"/>
                  </a:lnTo>
                  <a:lnTo>
                    <a:pt x="815" y="4"/>
                  </a:lnTo>
                  <a:lnTo>
                    <a:pt x="794" y="7"/>
                  </a:lnTo>
                  <a:lnTo>
                    <a:pt x="773" y="13"/>
                  </a:lnTo>
                  <a:lnTo>
                    <a:pt x="754" y="19"/>
                  </a:lnTo>
                  <a:lnTo>
                    <a:pt x="734" y="28"/>
                  </a:lnTo>
                  <a:lnTo>
                    <a:pt x="716" y="39"/>
                  </a:lnTo>
                  <a:lnTo>
                    <a:pt x="699" y="52"/>
                  </a:lnTo>
                  <a:lnTo>
                    <a:pt x="684" y="67"/>
                  </a:lnTo>
                  <a:lnTo>
                    <a:pt x="674" y="79"/>
                  </a:lnTo>
                  <a:lnTo>
                    <a:pt x="666" y="91"/>
                  </a:lnTo>
                  <a:lnTo>
                    <a:pt x="658" y="105"/>
                  </a:lnTo>
                  <a:lnTo>
                    <a:pt x="650" y="120"/>
                  </a:lnTo>
                  <a:lnTo>
                    <a:pt x="642" y="136"/>
                  </a:lnTo>
                  <a:lnTo>
                    <a:pt x="636" y="154"/>
                  </a:lnTo>
                  <a:lnTo>
                    <a:pt x="629" y="173"/>
                  </a:lnTo>
                  <a:lnTo>
                    <a:pt x="625" y="193"/>
                  </a:lnTo>
                  <a:lnTo>
                    <a:pt x="625" y="194"/>
                  </a:lnTo>
                  <a:lnTo>
                    <a:pt x="623" y="199"/>
                  </a:lnTo>
                  <a:lnTo>
                    <a:pt x="620" y="204"/>
                  </a:lnTo>
                  <a:lnTo>
                    <a:pt x="616" y="212"/>
                  </a:lnTo>
                  <a:lnTo>
                    <a:pt x="610" y="222"/>
                  </a:lnTo>
                  <a:lnTo>
                    <a:pt x="603" y="232"/>
                  </a:lnTo>
                  <a:lnTo>
                    <a:pt x="595" y="244"/>
                  </a:lnTo>
                  <a:lnTo>
                    <a:pt x="583" y="255"/>
                  </a:lnTo>
                  <a:lnTo>
                    <a:pt x="572" y="268"/>
                  </a:lnTo>
                  <a:lnTo>
                    <a:pt x="557" y="279"/>
                  </a:lnTo>
                  <a:lnTo>
                    <a:pt x="541" y="292"/>
                  </a:lnTo>
                  <a:lnTo>
                    <a:pt x="521" y="302"/>
                  </a:lnTo>
                  <a:lnTo>
                    <a:pt x="500" y="312"/>
                  </a:lnTo>
                  <a:lnTo>
                    <a:pt x="476" y="321"/>
                  </a:lnTo>
                  <a:lnTo>
                    <a:pt x="450" y="327"/>
                  </a:lnTo>
                  <a:lnTo>
                    <a:pt x="421" y="331"/>
                  </a:lnTo>
                  <a:lnTo>
                    <a:pt x="404" y="333"/>
                  </a:lnTo>
                  <a:lnTo>
                    <a:pt x="385" y="337"/>
                  </a:lnTo>
                  <a:lnTo>
                    <a:pt x="366" y="341"/>
                  </a:lnTo>
                  <a:lnTo>
                    <a:pt x="345" y="347"/>
                  </a:lnTo>
                  <a:lnTo>
                    <a:pt x="323" y="354"/>
                  </a:lnTo>
                  <a:lnTo>
                    <a:pt x="300" y="362"/>
                  </a:lnTo>
                  <a:lnTo>
                    <a:pt x="277" y="373"/>
                  </a:lnTo>
                  <a:lnTo>
                    <a:pt x="253" y="383"/>
                  </a:lnTo>
                  <a:lnTo>
                    <a:pt x="228" y="396"/>
                  </a:lnTo>
                  <a:lnTo>
                    <a:pt x="205" y="409"/>
                  </a:lnTo>
                  <a:lnTo>
                    <a:pt x="181" y="424"/>
                  </a:lnTo>
                  <a:lnTo>
                    <a:pt x="158" y="441"/>
                  </a:lnTo>
                  <a:lnTo>
                    <a:pt x="135" y="459"/>
                  </a:lnTo>
                  <a:lnTo>
                    <a:pt x="113" y="479"/>
                  </a:lnTo>
                  <a:lnTo>
                    <a:pt x="93" y="499"/>
                  </a:lnTo>
                  <a:lnTo>
                    <a:pt x="73" y="522"/>
                  </a:lnTo>
                  <a:lnTo>
                    <a:pt x="56" y="545"/>
                  </a:lnTo>
                  <a:lnTo>
                    <a:pt x="41" y="572"/>
                  </a:lnTo>
                  <a:lnTo>
                    <a:pt x="28" y="601"/>
                  </a:lnTo>
                  <a:lnTo>
                    <a:pt x="16" y="633"/>
                  </a:lnTo>
                  <a:lnTo>
                    <a:pt x="8" y="666"/>
                  </a:lnTo>
                  <a:lnTo>
                    <a:pt x="3" y="701"/>
                  </a:lnTo>
                  <a:lnTo>
                    <a:pt x="0" y="737"/>
                  </a:lnTo>
                  <a:lnTo>
                    <a:pt x="1" y="774"/>
                  </a:lnTo>
                  <a:lnTo>
                    <a:pt x="6" y="812"/>
                  </a:lnTo>
                  <a:lnTo>
                    <a:pt x="14" y="850"/>
                  </a:lnTo>
                  <a:lnTo>
                    <a:pt x="27" y="886"/>
                  </a:lnTo>
                  <a:lnTo>
                    <a:pt x="44" y="923"/>
                  </a:lnTo>
                  <a:lnTo>
                    <a:pt x="66" y="959"/>
                  </a:lnTo>
                  <a:lnTo>
                    <a:pt x="93" y="994"/>
                  </a:lnTo>
                  <a:lnTo>
                    <a:pt x="125" y="1026"/>
                  </a:lnTo>
                  <a:lnTo>
                    <a:pt x="163" y="1057"/>
                  </a:lnTo>
                  <a:lnTo>
                    <a:pt x="158" y="1049"/>
                  </a:lnTo>
                  <a:lnTo>
                    <a:pt x="147" y="1024"/>
                  </a:lnTo>
                  <a:lnTo>
                    <a:pt x="134" y="983"/>
                  </a:lnTo>
                  <a:lnTo>
                    <a:pt x="124" y="928"/>
                  </a:lnTo>
                  <a:lnTo>
                    <a:pt x="121" y="860"/>
                  </a:lnTo>
                  <a:lnTo>
                    <a:pt x="131" y="780"/>
                  </a:lnTo>
                  <a:lnTo>
                    <a:pt x="158" y="691"/>
                  </a:lnTo>
                  <a:lnTo>
                    <a:pt x="207" y="590"/>
                  </a:lnTo>
                  <a:lnTo>
                    <a:pt x="216" y="575"/>
                  </a:lnTo>
                  <a:lnTo>
                    <a:pt x="226" y="562"/>
                  </a:lnTo>
                  <a:lnTo>
                    <a:pt x="237" y="548"/>
                  </a:lnTo>
                  <a:lnTo>
                    <a:pt x="248" y="534"/>
                  </a:lnTo>
                  <a:lnTo>
                    <a:pt x="261" y="521"/>
                  </a:lnTo>
                  <a:lnTo>
                    <a:pt x="275" y="509"/>
                  </a:lnTo>
                  <a:lnTo>
                    <a:pt x="290" y="496"/>
                  </a:lnTo>
                  <a:lnTo>
                    <a:pt x="306" y="484"/>
                  </a:lnTo>
                  <a:lnTo>
                    <a:pt x="323" y="473"/>
                  </a:lnTo>
                  <a:lnTo>
                    <a:pt x="340" y="461"/>
                  </a:lnTo>
                  <a:lnTo>
                    <a:pt x="360" y="451"/>
                  </a:lnTo>
                  <a:lnTo>
                    <a:pt x="379" y="441"/>
                  </a:lnTo>
                  <a:lnTo>
                    <a:pt x="400" y="431"/>
                  </a:lnTo>
                  <a:lnTo>
                    <a:pt x="422" y="422"/>
                  </a:lnTo>
                  <a:lnTo>
                    <a:pt x="446" y="414"/>
                  </a:lnTo>
                  <a:lnTo>
                    <a:pt x="470" y="406"/>
                  </a:lnTo>
                  <a:lnTo>
                    <a:pt x="496" y="399"/>
                  </a:lnTo>
                  <a:lnTo>
                    <a:pt x="520" y="393"/>
                  </a:lnTo>
                  <a:lnTo>
                    <a:pt x="543" y="388"/>
                  </a:lnTo>
                  <a:lnTo>
                    <a:pt x="565" y="382"/>
                  </a:lnTo>
                  <a:lnTo>
                    <a:pt x="586" y="377"/>
                  </a:lnTo>
                  <a:lnTo>
                    <a:pt x="606" y="371"/>
                  </a:lnTo>
                  <a:lnTo>
                    <a:pt x="625" y="366"/>
                  </a:lnTo>
                  <a:lnTo>
                    <a:pt x="643" y="358"/>
                  </a:lnTo>
                  <a:lnTo>
                    <a:pt x="661" y="348"/>
                  </a:lnTo>
                  <a:lnTo>
                    <a:pt x="677" y="338"/>
                  </a:lnTo>
                  <a:lnTo>
                    <a:pt x="692" y="324"/>
                  </a:lnTo>
                  <a:lnTo>
                    <a:pt x="705" y="308"/>
                  </a:lnTo>
                  <a:lnTo>
                    <a:pt x="718" y="290"/>
                  </a:lnTo>
                  <a:lnTo>
                    <a:pt x="731" y="267"/>
                  </a:lnTo>
                  <a:lnTo>
                    <a:pt x="741" y="240"/>
                  </a:lnTo>
                  <a:lnTo>
                    <a:pt x="752" y="210"/>
                  </a:lnTo>
                  <a:lnTo>
                    <a:pt x="755" y="200"/>
                  </a:lnTo>
                  <a:lnTo>
                    <a:pt x="758" y="189"/>
                  </a:lnTo>
                  <a:lnTo>
                    <a:pt x="763" y="178"/>
                  </a:lnTo>
                  <a:lnTo>
                    <a:pt x="769" y="166"/>
                  </a:lnTo>
                  <a:lnTo>
                    <a:pt x="775" y="156"/>
                  </a:lnTo>
                  <a:lnTo>
                    <a:pt x="780" y="144"/>
                  </a:lnTo>
                  <a:lnTo>
                    <a:pt x="787" y="133"/>
                  </a:lnTo>
                  <a:lnTo>
                    <a:pt x="794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8" name="Freeform 250"/>
            <p:cNvSpPr>
              <a:spLocks/>
            </p:cNvSpPr>
            <p:nvPr/>
          </p:nvSpPr>
          <p:spPr bwMode="auto">
            <a:xfrm>
              <a:off x="5286" y="225"/>
              <a:ext cx="100" cy="79"/>
            </a:xfrm>
            <a:custGeom>
              <a:avLst/>
              <a:gdLst>
                <a:gd name="T0" fmla="*/ 2 w 199"/>
                <a:gd name="T1" fmla="*/ 0 h 159"/>
                <a:gd name="T2" fmla="*/ 2 w 199"/>
                <a:gd name="T3" fmla="*/ 0 h 159"/>
                <a:gd name="T4" fmla="*/ 0 w 199"/>
                <a:gd name="T5" fmla="*/ 1 h 159"/>
                <a:gd name="T6" fmla="*/ 2 w 199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159"/>
                <a:gd name="T14" fmla="*/ 199 w 199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159">
                  <a:moveTo>
                    <a:pt x="156" y="0"/>
                  </a:moveTo>
                  <a:lnTo>
                    <a:pt x="199" y="78"/>
                  </a:lnTo>
                  <a:lnTo>
                    <a:pt x="0" y="15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9" name="Freeform 251"/>
            <p:cNvSpPr>
              <a:spLocks/>
            </p:cNvSpPr>
            <p:nvPr/>
          </p:nvSpPr>
          <p:spPr bwMode="auto">
            <a:xfrm>
              <a:off x="4936" y="356"/>
              <a:ext cx="327" cy="398"/>
            </a:xfrm>
            <a:custGeom>
              <a:avLst/>
              <a:gdLst>
                <a:gd name="T0" fmla="*/ 2 w 655"/>
                <a:gd name="T1" fmla="*/ 3 h 796"/>
                <a:gd name="T2" fmla="*/ 1 w 655"/>
                <a:gd name="T3" fmla="*/ 5 h 796"/>
                <a:gd name="T4" fmla="*/ 0 w 655"/>
                <a:gd name="T5" fmla="*/ 7 h 796"/>
                <a:gd name="T6" fmla="*/ 2 w 655"/>
                <a:gd name="T7" fmla="*/ 3 h 796"/>
                <a:gd name="T8" fmla="*/ 5 w 655"/>
                <a:gd name="T9" fmla="*/ 0 h 796"/>
                <a:gd name="T10" fmla="*/ 2 w 655"/>
                <a:gd name="T11" fmla="*/ 3 h 7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796"/>
                <a:gd name="T20" fmla="*/ 655 w 655"/>
                <a:gd name="T21" fmla="*/ 796 h 7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796">
                  <a:moveTo>
                    <a:pt x="331" y="329"/>
                  </a:moveTo>
                  <a:lnTo>
                    <a:pt x="135" y="526"/>
                  </a:lnTo>
                  <a:lnTo>
                    <a:pt x="0" y="796"/>
                  </a:lnTo>
                  <a:lnTo>
                    <a:pt x="362" y="357"/>
                  </a:lnTo>
                  <a:lnTo>
                    <a:pt x="655" y="0"/>
                  </a:lnTo>
                  <a:lnTo>
                    <a:pt x="331" y="3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6830" name="Rectangle 254"/>
          <p:cNvSpPr>
            <a:spLocks noChangeArrowheads="1"/>
          </p:cNvSpPr>
          <p:nvPr/>
        </p:nvSpPr>
        <p:spPr bwMode="auto">
          <a:xfrm>
            <a:off x="5322888" y="1593850"/>
            <a:ext cx="1458912" cy="351155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265"/>
          <p:cNvSpPr>
            <a:spLocks noChangeArrowheads="1"/>
          </p:cNvSpPr>
          <p:nvPr/>
        </p:nvSpPr>
        <p:spPr bwMode="auto">
          <a:xfrm>
            <a:off x="2438400" y="2133600"/>
            <a:ext cx="4335463" cy="244633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Text Box 32"/>
          <p:cNvSpPr txBox="1">
            <a:spLocks noChangeArrowheads="1"/>
          </p:cNvSpPr>
          <p:nvPr/>
        </p:nvSpPr>
        <p:spPr bwMode="auto">
          <a:xfrm>
            <a:off x="1447800" y="2835275"/>
            <a:ext cx="6172200" cy="2041525"/>
          </a:xfrm>
          <a:prstGeom prst="rect">
            <a:avLst/>
          </a:prstGeom>
          <a:solidFill>
            <a:schemeClr val="bg2">
              <a:alpha val="85097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charset="2"/>
              <a:buNone/>
            </a:pPr>
            <a:r>
              <a:rPr lang="en-US" sz="3200">
                <a:ea typeface="Arial" charset="0"/>
                <a:cs typeface="Arial" charset="0"/>
              </a:rPr>
              <a:t/>
            </a:r>
            <a:br>
              <a:rPr lang="en-US" sz="3200">
                <a:ea typeface="Arial" charset="0"/>
                <a:cs typeface="Arial" charset="0"/>
              </a:rPr>
            </a:br>
            <a:r>
              <a:rPr lang="en-US" sz="3200">
                <a:solidFill>
                  <a:schemeClr val="bg1"/>
                </a:solidFill>
                <a:ea typeface="Arial" charset="0"/>
                <a:cs typeface="Arial" charset="0"/>
              </a:rPr>
              <a:t>Hence we can’t find any approximation algorithm.</a:t>
            </a:r>
            <a:br>
              <a:rPr lang="en-US" sz="3200">
                <a:solidFill>
                  <a:schemeClr val="bg1"/>
                </a:solidFill>
                <a:ea typeface="Arial" charset="0"/>
                <a:cs typeface="Arial" charset="0"/>
              </a:rPr>
            </a:br>
            <a:endParaRPr lang="en-US" sz="320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76837" name="Text Box 261"/>
          <p:cNvSpPr txBox="1">
            <a:spLocks noChangeArrowheads="1"/>
          </p:cNvSpPr>
          <p:nvPr/>
        </p:nvSpPr>
        <p:spPr bwMode="auto">
          <a:xfrm>
            <a:off x="3611563" y="4251325"/>
            <a:ext cx="1951037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 typeface="Wingdings" charset="2"/>
              <a:buNone/>
            </a:pPr>
            <a:r>
              <a:rPr lang="en-US" sz="3000" dirty="0">
                <a:solidFill>
                  <a:schemeClr val="bg1"/>
                </a:solidFill>
              </a:rPr>
              <a:t>Or can we?</a:t>
            </a:r>
          </a:p>
        </p:txBody>
      </p:sp>
      <p:sp>
        <p:nvSpPr>
          <p:cNvPr id="132" name="Rectangle 253"/>
          <p:cNvSpPr>
            <a:spLocks noChangeArrowheads="1"/>
          </p:cNvSpPr>
          <p:nvPr/>
        </p:nvSpPr>
        <p:spPr bwMode="auto">
          <a:xfrm>
            <a:off x="2590800" y="3505200"/>
            <a:ext cx="4191000" cy="17653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Rectangle 265"/>
          <p:cNvSpPr>
            <a:spLocks noChangeArrowheads="1"/>
          </p:cNvSpPr>
          <p:nvPr/>
        </p:nvSpPr>
        <p:spPr bwMode="auto">
          <a:xfrm>
            <a:off x="2446338" y="1600200"/>
            <a:ext cx="4335462" cy="244633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44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1768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11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1768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11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117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176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1176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176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1176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1765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117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1765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117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11765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17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1765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117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1765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117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1765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117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1765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117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17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117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11766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117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1766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117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11766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117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117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117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117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117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11768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2" dur="indefinite"/>
                                        <p:tgtEl>
                                          <p:spTgt spid="11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11768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8" dur="indefinite"/>
                                        <p:tgtEl>
                                          <p:spTgt spid="11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11768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11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11768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11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11768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0" dur="indefinite"/>
                                        <p:tgtEl>
                                          <p:spTgt spid="11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11766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6" dur="indefinite"/>
                                        <p:tgtEl>
                                          <p:spTgt spid="117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11766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9" dur="indefinite"/>
                                        <p:tgtEl>
                                          <p:spTgt spid="117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11766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2" dur="indefinite"/>
                                        <p:tgtEl>
                                          <p:spTgt spid="117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11766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8" dur="indefinite"/>
                                        <p:tgtEl>
                                          <p:spTgt spid="117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11767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117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5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818" grpId="0" animBg="1"/>
      <p:bldP spid="1176818" grpId="1" animBg="1"/>
      <p:bldP spid="1176828" grpId="0" animBg="1"/>
      <p:bldP spid="1176828" grpId="1" animBg="1"/>
      <p:bldP spid="1176590" grpId="0" build="allAtOnce"/>
      <p:bldP spid="1176591" grpId="0" animBg="1"/>
      <p:bldP spid="1176591" grpId="1" animBg="1"/>
      <p:bldP spid="1176592" grpId="0" animBg="1"/>
      <p:bldP spid="1176592" grpId="1" animBg="1"/>
      <p:bldP spid="1176593" grpId="0" animBg="1"/>
      <p:bldP spid="1176593" grpId="1" animBg="1"/>
      <p:bldP spid="1176594" grpId="0" animBg="1"/>
      <p:bldP spid="1176594" grpId="1" animBg="1"/>
      <p:bldP spid="1176595" grpId="0"/>
      <p:bldP spid="1176595" grpId="1"/>
      <p:bldP spid="1176596" grpId="0"/>
      <p:bldP spid="1176596" grpId="1"/>
      <p:bldP spid="1176597" grpId="0"/>
      <p:bldP spid="1176597" grpId="1"/>
      <p:bldP spid="1176598" grpId="0" build="p"/>
      <p:bldP spid="1176688" grpId="0"/>
      <p:bldP spid="1176742" grpId="0"/>
      <p:bldP spid="1176743" grpId="0" build="allAtOnce"/>
      <p:bldP spid="1176745" grpId="0" build="allAtOnce"/>
      <p:bldP spid="1176830" grpId="0" animBg="1"/>
      <p:bldP spid="133" grpId="0" animBg="1"/>
      <p:bldP spid="135" grpId="0" animBg="1"/>
      <p:bldP spid="1176837" grpId="0"/>
      <p:bldP spid="132" grpId="0" animBg="1"/>
      <p:bldP spid="132" grpId="1" animBg="1"/>
      <p:bldP spid="132" grpId="2" animBg="1"/>
      <p:bldP spid="1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Alternative formulation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7150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	If somebody told us the </a:t>
            </a:r>
            <a:r>
              <a:rPr lang="en-US">
                <a:solidFill>
                  <a:srgbClr val="336600"/>
                </a:solidFill>
                <a:ea typeface="ＭＳ Ｐゴシック" charset="-128"/>
                <a:cs typeface="ＭＳ Ｐゴシック" charset="-128"/>
              </a:rPr>
              <a:t>optimal value, </a:t>
            </a:r>
            <a:r>
              <a:rPr lang="en-US">
                <a:ea typeface="ＭＳ Ｐゴシック" charset="-128"/>
                <a:cs typeface="ＭＳ Ｐゴシック" charset="-128"/>
              </a:rPr>
              <a:t/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/>
            </a:r>
            <a:br>
              <a:rPr lang="en-US">
                <a:ea typeface="ＭＳ Ｐゴシック" charset="-128"/>
                <a:cs typeface="ＭＳ Ｐゴシック" charset="-128"/>
              </a:rPr>
            </a:br>
            <a:endParaRPr lang="en-US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	can we recover the optimal solution A</a:t>
            </a:r>
            <a:r>
              <a:rPr lang="en-US" baseline="30000">
                <a:ea typeface="ＭＳ Ｐゴシック" charset="-128"/>
                <a:cs typeface="ＭＳ Ｐゴシック" charset="-128"/>
              </a:rPr>
              <a:t>*</a:t>
            </a:r>
            <a:r>
              <a:rPr lang="en-US">
                <a:ea typeface="ＭＳ Ｐゴシック" charset="-128"/>
                <a:cs typeface="ＭＳ Ｐゴシック" charset="-128"/>
              </a:rPr>
              <a:t>?</a:t>
            </a:r>
          </a:p>
          <a:p>
            <a:pPr eaLnBrk="1" hangingPunct="1">
              <a:buFont typeface="Wingdings" charset="2"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	Need to find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endParaRPr lang="en-US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/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Is this any easier?</a:t>
            </a:r>
          </a:p>
          <a:p>
            <a:pPr eaLnBrk="1" hangingPunct="1">
              <a:buFont typeface="Wingdings" charset="2"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	Yes, if we </a:t>
            </a:r>
            <a:r>
              <a:rPr lang="en-US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relax</a:t>
            </a:r>
            <a:r>
              <a:rPr lang="en-US">
                <a:ea typeface="ＭＳ Ｐゴシック" charset="-128"/>
                <a:cs typeface="ＭＳ Ｐゴシック" charset="-128"/>
              </a:rPr>
              <a:t> the constraint |A| </a:t>
            </a:r>
            <a:r>
              <a:rPr lang="en-US">
                <a:latin typeface="cmsy10" pitchFamily="-112" charset="0"/>
                <a:ea typeface="ＭＳ Ｐゴシック" charset="-128"/>
                <a:cs typeface="ＭＳ Ｐゴシック" charset="-128"/>
              </a:rPr>
              <a:t>≤</a:t>
            </a:r>
            <a:r>
              <a:rPr lang="en-US">
                <a:ea typeface="ＭＳ Ｐゴシック" charset="-128"/>
                <a:cs typeface="ＭＳ Ｐゴシック" charset="-128"/>
              </a:rPr>
              <a:t> k</a:t>
            </a:r>
          </a:p>
        </p:txBody>
      </p:sp>
      <p:pic>
        <p:nvPicPr>
          <p:cNvPr id="99332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44663" y="1803400"/>
            <a:ext cx="3028950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19909" name="Picture 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863725" y="4233863"/>
            <a:ext cx="6299200" cy="576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4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8258175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Solving the alternative problem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5334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Trick</a:t>
            </a:r>
            <a:r>
              <a:rPr lang="en-US">
                <a:ea typeface="ＭＳ Ｐゴシック" charset="-128"/>
                <a:cs typeface="ＭＳ Ｐゴシック" charset="-128"/>
              </a:rPr>
              <a:t>: For each F</a:t>
            </a:r>
            <a:r>
              <a:rPr lang="en-US" baseline="-25000">
                <a:ea typeface="ＭＳ Ｐゴシック" charset="-128"/>
                <a:cs typeface="ＭＳ Ｐゴシック" charset="-128"/>
              </a:rPr>
              <a:t>i</a:t>
            </a:r>
            <a:r>
              <a:rPr lang="en-US">
                <a:ea typeface="ＭＳ Ｐゴシック" charset="-128"/>
                <a:cs typeface="ＭＳ Ｐゴシック" charset="-128"/>
              </a:rPr>
              <a:t> and c, define </a:t>
            </a:r>
            <a:r>
              <a:rPr lang="en-US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truncation</a:t>
            </a:r>
            <a:endParaRPr lang="en-US" b="1">
              <a:solidFill>
                <a:srgbClr val="3366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6400800" y="1524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6248400" y="28194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6400800" y="1600200"/>
            <a:ext cx="1371600" cy="1219200"/>
          </a:xfrm>
          <a:custGeom>
            <a:avLst/>
            <a:gdLst>
              <a:gd name="T0" fmla="*/ 0 w 864"/>
              <a:gd name="T1" fmla="*/ 2147483647 h 768"/>
              <a:gd name="T2" fmla="*/ 2147483647 w 864"/>
              <a:gd name="T3" fmla="*/ 2147483647 h 768"/>
              <a:gd name="T4" fmla="*/ 2147483647 w 864"/>
              <a:gd name="T5" fmla="*/ 0 h 768"/>
              <a:gd name="T6" fmla="*/ 0 60000 65536"/>
              <a:gd name="T7" fmla="*/ 0 60000 65536"/>
              <a:gd name="T8" fmla="*/ 0 60000 65536"/>
              <a:gd name="T9" fmla="*/ 0 w 864"/>
              <a:gd name="T10" fmla="*/ 0 h 768"/>
              <a:gd name="T11" fmla="*/ 864 w 86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768">
                <a:moveTo>
                  <a:pt x="0" y="768"/>
                </a:moveTo>
                <a:cubicBezTo>
                  <a:pt x="24" y="592"/>
                  <a:pt x="48" y="416"/>
                  <a:pt x="192" y="288"/>
                </a:cubicBezTo>
                <a:cubicBezTo>
                  <a:pt x="336" y="160"/>
                  <a:pt x="600" y="80"/>
                  <a:pt x="864" y="0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59463" y="1600200"/>
            <a:ext cx="2217737" cy="457200"/>
            <a:chOff x="3739" y="1104"/>
            <a:chExt cx="1397" cy="288"/>
          </a:xfrm>
        </p:grpSpPr>
        <p:sp>
          <p:nvSpPr>
            <p:cNvPr id="100385" name="Line 8"/>
            <p:cNvSpPr>
              <a:spLocks noChangeShapeType="1"/>
            </p:cNvSpPr>
            <p:nvPr/>
          </p:nvSpPr>
          <p:spPr bwMode="auto">
            <a:xfrm>
              <a:off x="3888" y="1296"/>
              <a:ext cx="124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6" name="Text Box 9"/>
            <p:cNvSpPr txBox="1">
              <a:spLocks noChangeArrowheads="1"/>
            </p:cNvSpPr>
            <p:nvPr/>
          </p:nvSpPr>
          <p:spPr bwMode="auto">
            <a:xfrm>
              <a:off x="3739" y="1104"/>
              <a:ext cx="19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</p:grpSp>
      <p:sp>
        <p:nvSpPr>
          <p:cNvPr id="100360" name="Text Box 10"/>
          <p:cNvSpPr txBox="1">
            <a:spLocks noChangeArrowheads="1"/>
          </p:cNvSpPr>
          <p:nvPr/>
        </p:nvSpPr>
        <p:spPr bwMode="auto">
          <a:xfrm>
            <a:off x="7881938" y="2819400"/>
            <a:ext cx="63976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|A|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419850" y="1905000"/>
            <a:ext cx="1200150" cy="914400"/>
            <a:chOff x="4086" y="1296"/>
            <a:chExt cx="858" cy="576"/>
          </a:xfrm>
        </p:grpSpPr>
        <p:sp>
          <p:nvSpPr>
            <p:cNvPr id="100383" name="Freeform 12"/>
            <p:cNvSpPr>
              <a:spLocks/>
            </p:cNvSpPr>
            <p:nvPr/>
          </p:nvSpPr>
          <p:spPr bwMode="auto">
            <a:xfrm>
              <a:off x="4086" y="1302"/>
              <a:ext cx="344" cy="570"/>
            </a:xfrm>
            <a:custGeom>
              <a:avLst/>
              <a:gdLst>
                <a:gd name="T0" fmla="*/ 2 w 344"/>
                <a:gd name="T1" fmla="*/ 570 h 570"/>
                <a:gd name="T2" fmla="*/ 20 w 344"/>
                <a:gd name="T3" fmla="*/ 366 h 570"/>
                <a:gd name="T4" fmla="*/ 122 w 344"/>
                <a:gd name="T5" fmla="*/ 168 h 570"/>
                <a:gd name="T6" fmla="*/ 344 w 344"/>
                <a:gd name="T7" fmla="*/ 0 h 5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570"/>
                <a:gd name="T14" fmla="*/ 344 w 344"/>
                <a:gd name="T15" fmla="*/ 570 h 5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570">
                  <a:moveTo>
                    <a:pt x="2" y="570"/>
                  </a:moveTo>
                  <a:cubicBezTo>
                    <a:pt x="5" y="536"/>
                    <a:pt x="0" y="433"/>
                    <a:pt x="20" y="366"/>
                  </a:cubicBezTo>
                  <a:cubicBezTo>
                    <a:pt x="40" y="299"/>
                    <a:pt x="68" y="229"/>
                    <a:pt x="122" y="168"/>
                  </a:cubicBezTo>
                  <a:cubicBezTo>
                    <a:pt x="176" y="107"/>
                    <a:pt x="307" y="28"/>
                    <a:pt x="344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4" name="Line 13"/>
            <p:cNvSpPr>
              <a:spLocks noChangeShapeType="1"/>
            </p:cNvSpPr>
            <p:nvPr/>
          </p:nvSpPr>
          <p:spPr bwMode="auto">
            <a:xfrm>
              <a:off x="4416" y="1296"/>
              <a:ext cx="52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362" name="Text Box 14"/>
          <p:cNvSpPr txBox="1">
            <a:spLocks noChangeArrowheads="1"/>
          </p:cNvSpPr>
          <p:nvPr/>
        </p:nvSpPr>
        <p:spPr bwMode="auto">
          <a:xfrm>
            <a:off x="7804150" y="1252538"/>
            <a:ext cx="8064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/>
              <a:t>F</a:t>
            </a:r>
            <a:r>
              <a:rPr lang="en-US" sz="2400" baseline="-25000"/>
              <a:t>i</a:t>
            </a:r>
            <a:r>
              <a:rPr lang="en-US" sz="2400"/>
              <a:t>(A)</a:t>
            </a:r>
          </a:p>
        </p:txBody>
      </p:sp>
      <p:sp>
        <p:nvSpPr>
          <p:cNvPr id="1303567" name="Text Box 15"/>
          <p:cNvSpPr txBox="1">
            <a:spLocks noChangeArrowheads="1"/>
          </p:cNvSpPr>
          <p:nvPr/>
        </p:nvSpPr>
        <p:spPr bwMode="auto">
          <a:xfrm>
            <a:off x="7812088" y="1857375"/>
            <a:ext cx="10271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/>
              <a:t>F’</a:t>
            </a:r>
            <a:r>
              <a:rPr lang="en-US" sz="2400" baseline="-25000"/>
              <a:t>i,c</a:t>
            </a:r>
            <a:r>
              <a:rPr lang="en-US" sz="2400"/>
              <a:t>(A)</a:t>
            </a:r>
          </a:p>
        </p:txBody>
      </p:sp>
      <p:pic>
        <p:nvPicPr>
          <p:cNvPr id="100364" name="Picture 27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609725" y="1676400"/>
            <a:ext cx="3408363" cy="422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303826" name="Picture 27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304925" y="2286000"/>
            <a:ext cx="3686175" cy="841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303812" name="Text Box 260"/>
          <p:cNvSpPr txBox="1">
            <a:spLocks noChangeArrowheads="1"/>
          </p:cNvSpPr>
          <p:nvPr/>
        </p:nvSpPr>
        <p:spPr bwMode="auto">
          <a:xfrm>
            <a:off x="2235200" y="5530850"/>
            <a:ext cx="4246563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Same optimal solutions!</a:t>
            </a:r>
            <a:br>
              <a:rPr lang="en-US"/>
            </a:br>
            <a:r>
              <a:rPr lang="en-US"/>
              <a:t>Solving one solves the other</a:t>
            </a:r>
          </a:p>
        </p:txBody>
      </p:sp>
      <p:sp>
        <p:nvSpPr>
          <p:cNvPr id="1303815" name="Text Box 263"/>
          <p:cNvSpPr txBox="1">
            <a:spLocks noChangeArrowheads="1"/>
          </p:cNvSpPr>
          <p:nvPr/>
        </p:nvSpPr>
        <p:spPr bwMode="auto">
          <a:xfrm>
            <a:off x="30163" y="5607050"/>
            <a:ext cx="3779837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Non-submodular </a:t>
            </a:r>
            <a:r>
              <a:rPr lang="en-US">
                <a:solidFill>
                  <a:schemeClr val="hlink"/>
                </a:solidFill>
                <a:sym typeface="Wingdings" charset="2"/>
              </a:rPr>
              <a:t></a:t>
            </a:r>
            <a:br>
              <a:rPr lang="en-US">
                <a:solidFill>
                  <a:schemeClr val="hlink"/>
                </a:solidFill>
                <a:sym typeface="Wingdings" charset="2"/>
              </a:rPr>
            </a:br>
            <a:r>
              <a:rPr lang="en-US">
                <a:solidFill>
                  <a:schemeClr val="hlink"/>
                </a:solidFill>
                <a:sym typeface="Wingdings" charset="2"/>
              </a:rPr>
              <a:t>Don’t know how to solve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1303816" name="Text Box 264"/>
          <p:cNvSpPr txBox="1">
            <a:spLocks noChangeArrowheads="1"/>
          </p:cNvSpPr>
          <p:nvPr/>
        </p:nvSpPr>
        <p:spPr bwMode="auto">
          <a:xfrm>
            <a:off x="5897563" y="5638800"/>
            <a:ext cx="28829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Submodular!</a:t>
            </a:r>
            <a:br>
              <a:rPr lang="en-US">
                <a:solidFill>
                  <a:srgbClr val="006600"/>
                </a:solidFill>
              </a:rPr>
            </a:br>
            <a:r>
              <a:rPr lang="en-US">
                <a:solidFill>
                  <a:srgbClr val="006600"/>
                </a:solidFill>
              </a:rPr>
              <a:t>Can use greedy! </a:t>
            </a:r>
            <a:r>
              <a:rPr lang="en-US">
                <a:solidFill>
                  <a:srgbClr val="006600"/>
                </a:solidFill>
                <a:sym typeface="Wingdings" charset="2"/>
              </a:rPr>
              <a:t></a:t>
            </a:r>
            <a:endParaRPr lang="en-US">
              <a:solidFill>
                <a:srgbClr val="006600"/>
              </a:solidFill>
            </a:endParaRPr>
          </a:p>
        </p:txBody>
      </p:sp>
      <p:grpSp>
        <p:nvGrpSpPr>
          <p:cNvPr id="4" name="Group 267"/>
          <p:cNvGrpSpPr>
            <a:grpSpLocks/>
          </p:cNvGrpSpPr>
          <p:nvPr/>
        </p:nvGrpSpPr>
        <p:grpSpPr bwMode="auto">
          <a:xfrm>
            <a:off x="152400" y="3438525"/>
            <a:ext cx="3886200" cy="1905000"/>
            <a:chOff x="96" y="2166"/>
            <a:chExt cx="2448" cy="1200"/>
          </a:xfrm>
        </p:grpSpPr>
        <p:sp>
          <p:nvSpPr>
            <p:cNvPr id="100380" name="Rectangle 249"/>
            <p:cNvSpPr>
              <a:spLocks noChangeArrowheads="1"/>
            </p:cNvSpPr>
            <p:nvPr/>
          </p:nvSpPr>
          <p:spPr bwMode="auto">
            <a:xfrm>
              <a:off x="240" y="2203"/>
              <a:ext cx="2304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charset="2"/>
                <a:buNone/>
              </a:pPr>
              <a:r>
                <a:rPr lang="en-US">
                  <a:solidFill>
                    <a:schemeClr val="hlink"/>
                  </a:solidFill>
                </a:rPr>
                <a:t>Problem 1 (last slide)</a:t>
              </a:r>
            </a:p>
          </p:txBody>
        </p:sp>
        <p:pic>
          <p:nvPicPr>
            <p:cNvPr id="100381" name="Picture 256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2" y="2587"/>
              <a:ext cx="1728" cy="7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00382" name="Rectangle 265"/>
            <p:cNvSpPr>
              <a:spLocks noChangeArrowheads="1"/>
            </p:cNvSpPr>
            <p:nvPr/>
          </p:nvSpPr>
          <p:spPr bwMode="auto">
            <a:xfrm>
              <a:off x="96" y="2166"/>
              <a:ext cx="2400" cy="1200"/>
            </a:xfrm>
            <a:prstGeom prst="rect">
              <a:avLst/>
            </a:prstGeom>
            <a:noFill/>
            <a:ln w="635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68"/>
          <p:cNvGrpSpPr>
            <a:grpSpLocks/>
          </p:cNvGrpSpPr>
          <p:nvPr/>
        </p:nvGrpSpPr>
        <p:grpSpPr bwMode="auto">
          <a:xfrm>
            <a:off x="5257800" y="3429000"/>
            <a:ext cx="3048000" cy="1905000"/>
            <a:chOff x="3312" y="2160"/>
            <a:chExt cx="1920" cy="1200"/>
          </a:xfrm>
        </p:grpSpPr>
        <p:sp>
          <p:nvSpPr>
            <p:cNvPr id="100377" name="Rectangle 250"/>
            <p:cNvSpPr>
              <a:spLocks noChangeArrowheads="1"/>
            </p:cNvSpPr>
            <p:nvPr/>
          </p:nvSpPr>
          <p:spPr bwMode="auto">
            <a:xfrm>
              <a:off x="3552" y="2208"/>
              <a:ext cx="1200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charset="2"/>
                <a:buNone/>
              </a:pPr>
              <a:r>
                <a:rPr lang="en-US">
                  <a:solidFill>
                    <a:srgbClr val="336600"/>
                  </a:solidFill>
                </a:rPr>
                <a:t>Problem 2</a:t>
              </a:r>
            </a:p>
          </p:txBody>
        </p:sp>
        <p:pic>
          <p:nvPicPr>
            <p:cNvPr id="100378" name="Picture 259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45" y="2587"/>
              <a:ext cx="1643" cy="68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00379" name="Rectangle 266"/>
            <p:cNvSpPr>
              <a:spLocks noChangeArrowheads="1"/>
            </p:cNvSpPr>
            <p:nvPr/>
          </p:nvSpPr>
          <p:spPr bwMode="auto">
            <a:xfrm>
              <a:off x="3312" y="2160"/>
              <a:ext cx="1920" cy="1200"/>
            </a:xfrm>
            <a:prstGeom prst="rect">
              <a:avLst/>
            </a:prstGeom>
            <a:noFill/>
            <a:ln w="635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03813" name="Line 261"/>
          <p:cNvSpPr>
            <a:spLocks noChangeShapeType="1"/>
          </p:cNvSpPr>
          <p:nvPr/>
        </p:nvSpPr>
        <p:spPr bwMode="auto">
          <a:xfrm flipH="1" flipV="1">
            <a:off x="2971800" y="5181600"/>
            <a:ext cx="609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814" name="Line 262"/>
          <p:cNvSpPr>
            <a:spLocks noChangeShapeType="1"/>
          </p:cNvSpPr>
          <p:nvPr/>
        </p:nvSpPr>
        <p:spPr bwMode="auto">
          <a:xfrm flipV="1">
            <a:off x="5029200" y="5181600"/>
            <a:ext cx="609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821" name="Rectangle 269"/>
          <p:cNvSpPr>
            <a:spLocks noChangeArrowheads="1"/>
          </p:cNvSpPr>
          <p:nvPr/>
        </p:nvSpPr>
        <p:spPr bwMode="auto">
          <a:xfrm>
            <a:off x="1276350" y="4654550"/>
            <a:ext cx="1571625" cy="6127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822" name="Rectangle 270"/>
          <p:cNvSpPr>
            <a:spLocks noChangeArrowheads="1"/>
          </p:cNvSpPr>
          <p:nvPr/>
        </p:nvSpPr>
        <p:spPr bwMode="auto">
          <a:xfrm>
            <a:off x="6019800" y="4638675"/>
            <a:ext cx="1479550" cy="6127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823" name="Line 271"/>
          <p:cNvSpPr>
            <a:spLocks noChangeShapeType="1"/>
          </p:cNvSpPr>
          <p:nvPr/>
        </p:nvSpPr>
        <p:spPr bwMode="auto">
          <a:xfrm flipV="1">
            <a:off x="1905000" y="5105400"/>
            <a:ext cx="0" cy="6143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824" name="Line 272"/>
          <p:cNvSpPr>
            <a:spLocks noChangeShapeType="1"/>
          </p:cNvSpPr>
          <p:nvPr/>
        </p:nvSpPr>
        <p:spPr bwMode="auto">
          <a:xfrm flipV="1">
            <a:off x="7086600" y="5086350"/>
            <a:ext cx="0" cy="64611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17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03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0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0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0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67" grpId="0"/>
      <p:bldP spid="1303812" grpId="0"/>
      <p:bldP spid="1303812" grpId="1"/>
      <p:bldP spid="1303815" grpId="0"/>
      <p:bldP spid="1303816" grpId="0"/>
      <p:bldP spid="1303813" grpId="0" animBg="1"/>
      <p:bldP spid="1303813" grpId="1" animBg="1"/>
      <p:bldP spid="1303814" grpId="0" animBg="1"/>
      <p:bldP spid="1303814" grpId="1" animBg="1"/>
      <p:bldP spid="1303821" grpId="0" animBg="1"/>
      <p:bldP spid="1303822" grpId="0" animBg="1"/>
      <p:bldP spid="1303823" grpId="0" animBg="1"/>
      <p:bldP spid="13038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Back to our example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382000" cy="48768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charset="-128"/>
                <a:cs typeface="ＭＳ Ｐゴシック" charset="-128"/>
                <a:sym typeface="Wingdings" charset="2"/>
              </a:rPr>
              <a:t>Guess c=1</a:t>
            </a:r>
          </a:p>
          <a:p>
            <a:pPr eaLnBrk="1" hangingPunct="1"/>
            <a:r>
              <a:rPr lang="en-US" sz="2400">
                <a:ea typeface="ＭＳ Ｐゴシック" charset="-128"/>
                <a:cs typeface="ＭＳ Ｐゴシック" charset="-128"/>
                <a:sym typeface="Wingdings" charset="2"/>
              </a:rPr>
              <a:t>First pick </a:t>
            </a:r>
          </a:p>
          <a:p>
            <a:pPr eaLnBrk="1" hangingPunct="1"/>
            <a:r>
              <a:rPr lang="en-US" sz="2400">
                <a:solidFill>
                  <a:srgbClr val="006600"/>
                </a:solidFill>
                <a:ea typeface="ＭＳ Ｐゴシック" charset="-128"/>
                <a:cs typeface="ＭＳ Ｐゴシック" charset="-128"/>
                <a:sym typeface="Wingdings" charset="2"/>
              </a:rPr>
              <a:t>Then pick </a:t>
            </a:r>
          </a:p>
          <a:p>
            <a:pPr eaLnBrk="1" hangingPunct="1">
              <a:buFont typeface="Wingdings" charset="2"/>
              <a:buNone/>
            </a:pPr>
            <a:r>
              <a:rPr lang="en-US" sz="2400">
                <a:solidFill>
                  <a:srgbClr val="006600"/>
                </a:solidFill>
                <a:ea typeface="ＭＳ Ｐゴシック" charset="-128"/>
                <a:cs typeface="ＭＳ Ｐゴシック" charset="-128"/>
                <a:sym typeface="Wingdings" charset="2"/>
              </a:rPr>
              <a:t> Optimal solution!</a:t>
            </a:r>
          </a:p>
          <a:p>
            <a:pPr eaLnBrk="1" hangingPunct="1"/>
            <a:endParaRPr lang="en-US" sz="2400">
              <a:solidFill>
                <a:srgbClr val="006600"/>
              </a:solidFill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eaLnBrk="1" hangingPunct="1"/>
            <a:endParaRPr lang="en-US" sz="2400"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eaLnBrk="1" hangingPunct="1"/>
            <a:endParaRPr lang="en-US" sz="2400"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eaLnBrk="1" hangingPunct="1">
              <a:buFont typeface="Wingdings" charset="2"/>
              <a:buNone/>
            </a:pPr>
            <a:endParaRPr lang="en-US" sz="2400"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eaLnBrk="1" hangingPunct="1">
              <a:buFont typeface="Wingdings" charset="2"/>
              <a:buNone/>
            </a:pPr>
            <a:r>
              <a:rPr lang="en-US" sz="3200">
                <a:ea typeface="ＭＳ Ｐゴシック" charset="-128"/>
                <a:cs typeface="ＭＳ Ｐゴシック" charset="-128"/>
                <a:sym typeface="Wingdings" charset="2"/>
              </a:rPr>
              <a:t>How do we find c?</a:t>
            </a:r>
          </a:p>
          <a:p>
            <a:pPr eaLnBrk="1" hangingPunct="1">
              <a:buFont typeface="Wingdings" charset="2"/>
              <a:buNone/>
            </a:pPr>
            <a:r>
              <a:rPr lang="en-US" sz="3200">
                <a:solidFill>
                  <a:srgbClr val="006600"/>
                </a:solidFill>
                <a:ea typeface="ＭＳ Ｐゴシック" charset="-128"/>
                <a:cs typeface="ＭＳ Ｐゴシック" charset="-128"/>
                <a:sym typeface="Wingdings" charset="2"/>
              </a:rPr>
              <a:t>Do binary search!</a:t>
            </a:r>
          </a:p>
          <a:p>
            <a:pPr eaLnBrk="1" hangingPunct="1"/>
            <a:endParaRPr lang="en-US" sz="2400">
              <a:solidFill>
                <a:srgbClr val="006600"/>
              </a:solidFill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sp>
        <p:nvSpPr>
          <p:cNvPr id="1024056" name="Freeform 56"/>
          <p:cNvSpPr>
            <a:spLocks/>
          </p:cNvSpPr>
          <p:nvPr/>
        </p:nvSpPr>
        <p:spPr bwMode="auto">
          <a:xfrm>
            <a:off x="2362200" y="2209800"/>
            <a:ext cx="1143000" cy="76200"/>
          </a:xfrm>
          <a:custGeom>
            <a:avLst/>
            <a:gdLst>
              <a:gd name="T0" fmla="*/ 0 w 768"/>
              <a:gd name="T1" fmla="*/ 2147483647 h 96"/>
              <a:gd name="T2" fmla="*/ 2147483647 w 768"/>
              <a:gd name="T3" fmla="*/ 2147483647 h 96"/>
              <a:gd name="T4" fmla="*/ 2147483647 w 768"/>
              <a:gd name="T5" fmla="*/ 0 h 96"/>
              <a:gd name="T6" fmla="*/ 0 60000 65536"/>
              <a:gd name="T7" fmla="*/ 0 60000 65536"/>
              <a:gd name="T8" fmla="*/ 0 60000 65536"/>
              <a:gd name="T9" fmla="*/ 0 w 768"/>
              <a:gd name="T10" fmla="*/ 0 h 96"/>
              <a:gd name="T11" fmla="*/ 768 w 76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96">
                <a:moveTo>
                  <a:pt x="0" y="96"/>
                </a:moveTo>
                <a:lnTo>
                  <a:pt x="361" y="50"/>
                </a:lnTo>
                <a:lnTo>
                  <a:pt x="768" y="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57" name="Freeform 57"/>
          <p:cNvSpPr>
            <a:spLocks/>
          </p:cNvSpPr>
          <p:nvPr/>
        </p:nvSpPr>
        <p:spPr bwMode="auto">
          <a:xfrm>
            <a:off x="2438400" y="2743200"/>
            <a:ext cx="1189038" cy="1881188"/>
          </a:xfrm>
          <a:custGeom>
            <a:avLst/>
            <a:gdLst>
              <a:gd name="T0" fmla="*/ 0 w 557"/>
              <a:gd name="T1" fmla="*/ 2147483647 h 1214"/>
              <a:gd name="T2" fmla="*/ 2147483647 w 557"/>
              <a:gd name="T3" fmla="*/ 2147483647 h 1214"/>
              <a:gd name="T4" fmla="*/ 2147483647 w 557"/>
              <a:gd name="T5" fmla="*/ 2147483647 h 1214"/>
              <a:gd name="T6" fmla="*/ 2147483647 w 557"/>
              <a:gd name="T7" fmla="*/ 2147483647 h 1214"/>
              <a:gd name="T8" fmla="*/ 0 60000 65536"/>
              <a:gd name="T9" fmla="*/ 0 60000 65536"/>
              <a:gd name="T10" fmla="*/ 0 60000 65536"/>
              <a:gd name="T11" fmla="*/ 0 60000 65536"/>
              <a:gd name="T12" fmla="*/ 0 w 557"/>
              <a:gd name="T13" fmla="*/ 0 h 1214"/>
              <a:gd name="T14" fmla="*/ 557 w 557"/>
              <a:gd name="T15" fmla="*/ 1214 h 1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7" h="1214">
                <a:moveTo>
                  <a:pt x="0" y="24"/>
                </a:moveTo>
                <a:cubicBezTo>
                  <a:pt x="64" y="49"/>
                  <a:pt x="312" y="0"/>
                  <a:pt x="382" y="171"/>
                </a:cubicBezTo>
                <a:cubicBezTo>
                  <a:pt x="456" y="296"/>
                  <a:pt x="392" y="890"/>
                  <a:pt x="421" y="1052"/>
                </a:cubicBezTo>
                <a:cubicBezTo>
                  <a:pt x="450" y="1214"/>
                  <a:pt x="529" y="1123"/>
                  <a:pt x="557" y="1142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406" name="Group 88"/>
          <p:cNvGrpSpPr>
            <a:grpSpLocks/>
          </p:cNvGrpSpPr>
          <p:nvPr/>
        </p:nvGrpSpPr>
        <p:grpSpPr bwMode="auto">
          <a:xfrm>
            <a:off x="5000625" y="971550"/>
            <a:ext cx="569913" cy="609600"/>
            <a:chOff x="2226" y="570"/>
            <a:chExt cx="432" cy="462"/>
          </a:xfrm>
        </p:grpSpPr>
        <p:sp>
          <p:nvSpPr>
            <p:cNvPr id="102501" name="Freeform 89"/>
            <p:cNvSpPr>
              <a:spLocks/>
            </p:cNvSpPr>
            <p:nvPr/>
          </p:nvSpPr>
          <p:spPr bwMode="auto">
            <a:xfrm>
              <a:off x="2561" y="651"/>
              <a:ext cx="97" cy="115"/>
            </a:xfrm>
            <a:custGeom>
              <a:avLst/>
              <a:gdLst>
                <a:gd name="T0" fmla="*/ 0 w 385"/>
                <a:gd name="T1" fmla="*/ 0 h 463"/>
                <a:gd name="T2" fmla="*/ 0 w 385"/>
                <a:gd name="T3" fmla="*/ 0 h 463"/>
                <a:gd name="T4" fmla="*/ 0 w 385"/>
                <a:gd name="T5" fmla="*/ 0 h 463"/>
                <a:gd name="T6" fmla="*/ 0 w 385"/>
                <a:gd name="T7" fmla="*/ 0 h 463"/>
                <a:gd name="T8" fmla="*/ 0 w 385"/>
                <a:gd name="T9" fmla="*/ 0 h 463"/>
                <a:gd name="T10" fmla="*/ 0 w 385"/>
                <a:gd name="T11" fmla="*/ 0 h 463"/>
                <a:gd name="T12" fmla="*/ 0 w 385"/>
                <a:gd name="T13" fmla="*/ 0 h 463"/>
                <a:gd name="T14" fmla="*/ 0 w 385"/>
                <a:gd name="T15" fmla="*/ 0 h 463"/>
                <a:gd name="T16" fmla="*/ 0 w 385"/>
                <a:gd name="T17" fmla="*/ 0 h 463"/>
                <a:gd name="T18" fmla="*/ 0 w 385"/>
                <a:gd name="T19" fmla="*/ 0 h 463"/>
                <a:gd name="T20" fmla="*/ 0 w 385"/>
                <a:gd name="T21" fmla="*/ 0 h 463"/>
                <a:gd name="T22" fmla="*/ 0 w 385"/>
                <a:gd name="T23" fmla="*/ 0 h 463"/>
                <a:gd name="T24" fmla="*/ 0 w 385"/>
                <a:gd name="T25" fmla="*/ 0 h 463"/>
                <a:gd name="T26" fmla="*/ 0 w 385"/>
                <a:gd name="T27" fmla="*/ 0 h 463"/>
                <a:gd name="T28" fmla="*/ 0 w 385"/>
                <a:gd name="T29" fmla="*/ 0 h 463"/>
                <a:gd name="T30" fmla="*/ 0 w 385"/>
                <a:gd name="T31" fmla="*/ 0 h 463"/>
                <a:gd name="T32" fmla="*/ 0 w 385"/>
                <a:gd name="T33" fmla="*/ 0 h 463"/>
                <a:gd name="T34" fmla="*/ 0 w 385"/>
                <a:gd name="T35" fmla="*/ 0 h 463"/>
                <a:gd name="T36" fmla="*/ 0 w 385"/>
                <a:gd name="T37" fmla="*/ 0 h 463"/>
                <a:gd name="T38" fmla="*/ 0 w 385"/>
                <a:gd name="T39" fmla="*/ 0 h 463"/>
                <a:gd name="T40" fmla="*/ 0 w 385"/>
                <a:gd name="T41" fmla="*/ 0 h 463"/>
                <a:gd name="T42" fmla="*/ 0 w 385"/>
                <a:gd name="T43" fmla="*/ 0 h 463"/>
                <a:gd name="T44" fmla="*/ 0 w 385"/>
                <a:gd name="T45" fmla="*/ 0 h 463"/>
                <a:gd name="T46" fmla="*/ 0 w 385"/>
                <a:gd name="T47" fmla="*/ 0 h 463"/>
                <a:gd name="T48" fmla="*/ 0 w 385"/>
                <a:gd name="T49" fmla="*/ 0 h 463"/>
                <a:gd name="T50" fmla="*/ 0 w 385"/>
                <a:gd name="T51" fmla="*/ 0 h 463"/>
                <a:gd name="T52" fmla="*/ 0 w 385"/>
                <a:gd name="T53" fmla="*/ 0 h 463"/>
                <a:gd name="T54" fmla="*/ 0 w 385"/>
                <a:gd name="T55" fmla="*/ 0 h 463"/>
                <a:gd name="T56" fmla="*/ 0 w 385"/>
                <a:gd name="T57" fmla="*/ 0 h 463"/>
                <a:gd name="T58" fmla="*/ 0 w 385"/>
                <a:gd name="T59" fmla="*/ 0 h 463"/>
                <a:gd name="T60" fmla="*/ 0 w 385"/>
                <a:gd name="T61" fmla="*/ 0 h 463"/>
                <a:gd name="T62" fmla="*/ 0 w 385"/>
                <a:gd name="T63" fmla="*/ 0 h 463"/>
                <a:gd name="T64" fmla="*/ 0 w 385"/>
                <a:gd name="T65" fmla="*/ 0 h 463"/>
                <a:gd name="T66" fmla="*/ 0 w 385"/>
                <a:gd name="T67" fmla="*/ 0 h 463"/>
                <a:gd name="T68" fmla="*/ 0 w 385"/>
                <a:gd name="T69" fmla="*/ 0 h 463"/>
                <a:gd name="T70" fmla="*/ 0 w 385"/>
                <a:gd name="T71" fmla="*/ 0 h 463"/>
                <a:gd name="T72" fmla="*/ 0 w 385"/>
                <a:gd name="T73" fmla="*/ 0 h 463"/>
                <a:gd name="T74" fmla="*/ 0 w 385"/>
                <a:gd name="T75" fmla="*/ 0 h 463"/>
                <a:gd name="T76" fmla="*/ 0 w 385"/>
                <a:gd name="T77" fmla="*/ 0 h 463"/>
                <a:gd name="T78" fmla="*/ 0 w 385"/>
                <a:gd name="T79" fmla="*/ 0 h 463"/>
                <a:gd name="T80" fmla="*/ 0 w 385"/>
                <a:gd name="T81" fmla="*/ 0 h 463"/>
                <a:gd name="T82" fmla="*/ 0 w 385"/>
                <a:gd name="T83" fmla="*/ 0 h 463"/>
                <a:gd name="T84" fmla="*/ 0 w 385"/>
                <a:gd name="T85" fmla="*/ 0 h 463"/>
                <a:gd name="T86" fmla="*/ 0 w 385"/>
                <a:gd name="T87" fmla="*/ 0 h 4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5"/>
                <a:gd name="T133" fmla="*/ 0 h 463"/>
                <a:gd name="T134" fmla="*/ 385 w 385"/>
                <a:gd name="T135" fmla="*/ 463 h 4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5" h="463">
                  <a:moveTo>
                    <a:pt x="38" y="0"/>
                  </a:moveTo>
                  <a:lnTo>
                    <a:pt x="79" y="15"/>
                  </a:lnTo>
                  <a:lnTo>
                    <a:pt x="104" y="29"/>
                  </a:lnTo>
                  <a:lnTo>
                    <a:pt x="124" y="30"/>
                  </a:lnTo>
                  <a:lnTo>
                    <a:pt x="141" y="40"/>
                  </a:lnTo>
                  <a:lnTo>
                    <a:pt x="149" y="57"/>
                  </a:lnTo>
                  <a:lnTo>
                    <a:pt x="169" y="83"/>
                  </a:lnTo>
                  <a:lnTo>
                    <a:pt x="203" y="123"/>
                  </a:lnTo>
                  <a:lnTo>
                    <a:pt x="229" y="176"/>
                  </a:lnTo>
                  <a:lnTo>
                    <a:pt x="248" y="219"/>
                  </a:lnTo>
                  <a:lnTo>
                    <a:pt x="257" y="234"/>
                  </a:lnTo>
                  <a:lnTo>
                    <a:pt x="263" y="251"/>
                  </a:lnTo>
                  <a:lnTo>
                    <a:pt x="274" y="268"/>
                  </a:lnTo>
                  <a:lnTo>
                    <a:pt x="307" y="291"/>
                  </a:lnTo>
                  <a:lnTo>
                    <a:pt x="326" y="306"/>
                  </a:lnTo>
                  <a:lnTo>
                    <a:pt x="353" y="335"/>
                  </a:lnTo>
                  <a:lnTo>
                    <a:pt x="375" y="360"/>
                  </a:lnTo>
                  <a:lnTo>
                    <a:pt x="375" y="376"/>
                  </a:lnTo>
                  <a:lnTo>
                    <a:pt x="385" y="387"/>
                  </a:lnTo>
                  <a:lnTo>
                    <a:pt x="385" y="400"/>
                  </a:lnTo>
                  <a:lnTo>
                    <a:pt x="377" y="413"/>
                  </a:lnTo>
                  <a:lnTo>
                    <a:pt x="382" y="433"/>
                  </a:lnTo>
                  <a:lnTo>
                    <a:pt x="381" y="449"/>
                  </a:lnTo>
                  <a:lnTo>
                    <a:pt x="363" y="449"/>
                  </a:lnTo>
                  <a:lnTo>
                    <a:pt x="363" y="463"/>
                  </a:lnTo>
                  <a:lnTo>
                    <a:pt x="345" y="463"/>
                  </a:lnTo>
                  <a:lnTo>
                    <a:pt x="321" y="441"/>
                  </a:lnTo>
                  <a:lnTo>
                    <a:pt x="313" y="452"/>
                  </a:lnTo>
                  <a:lnTo>
                    <a:pt x="295" y="445"/>
                  </a:lnTo>
                  <a:lnTo>
                    <a:pt x="286" y="425"/>
                  </a:lnTo>
                  <a:lnTo>
                    <a:pt x="260" y="398"/>
                  </a:lnTo>
                  <a:lnTo>
                    <a:pt x="253" y="373"/>
                  </a:lnTo>
                  <a:lnTo>
                    <a:pt x="239" y="330"/>
                  </a:lnTo>
                  <a:lnTo>
                    <a:pt x="221" y="304"/>
                  </a:lnTo>
                  <a:lnTo>
                    <a:pt x="182" y="246"/>
                  </a:lnTo>
                  <a:lnTo>
                    <a:pt x="147" y="197"/>
                  </a:lnTo>
                  <a:lnTo>
                    <a:pt x="108" y="163"/>
                  </a:lnTo>
                  <a:lnTo>
                    <a:pt x="73" y="125"/>
                  </a:lnTo>
                  <a:lnTo>
                    <a:pt x="65" y="114"/>
                  </a:lnTo>
                  <a:lnTo>
                    <a:pt x="0" y="108"/>
                  </a:lnTo>
                  <a:lnTo>
                    <a:pt x="14" y="75"/>
                  </a:lnTo>
                  <a:lnTo>
                    <a:pt x="21" y="40"/>
                  </a:lnTo>
                  <a:lnTo>
                    <a:pt x="29" y="1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02B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2" name="Freeform 90"/>
            <p:cNvSpPr>
              <a:spLocks/>
            </p:cNvSpPr>
            <p:nvPr/>
          </p:nvSpPr>
          <p:spPr bwMode="auto">
            <a:xfrm>
              <a:off x="2429" y="625"/>
              <a:ext cx="151" cy="183"/>
            </a:xfrm>
            <a:custGeom>
              <a:avLst/>
              <a:gdLst>
                <a:gd name="T0" fmla="*/ 0 w 607"/>
                <a:gd name="T1" fmla="*/ 0 h 732"/>
                <a:gd name="T2" fmla="*/ 0 w 607"/>
                <a:gd name="T3" fmla="*/ 0 h 732"/>
                <a:gd name="T4" fmla="*/ 0 w 607"/>
                <a:gd name="T5" fmla="*/ 0 h 732"/>
                <a:gd name="T6" fmla="*/ 0 w 607"/>
                <a:gd name="T7" fmla="*/ 0 h 732"/>
                <a:gd name="T8" fmla="*/ 0 w 607"/>
                <a:gd name="T9" fmla="*/ 0 h 732"/>
                <a:gd name="T10" fmla="*/ 0 w 607"/>
                <a:gd name="T11" fmla="*/ 0 h 732"/>
                <a:gd name="T12" fmla="*/ 0 w 607"/>
                <a:gd name="T13" fmla="*/ 0 h 732"/>
                <a:gd name="T14" fmla="*/ 0 w 607"/>
                <a:gd name="T15" fmla="*/ 0 h 732"/>
                <a:gd name="T16" fmla="*/ 0 w 607"/>
                <a:gd name="T17" fmla="*/ 0 h 732"/>
                <a:gd name="T18" fmla="*/ 0 w 607"/>
                <a:gd name="T19" fmla="*/ 0 h 732"/>
                <a:gd name="T20" fmla="*/ 0 w 607"/>
                <a:gd name="T21" fmla="*/ 0 h 732"/>
                <a:gd name="T22" fmla="*/ 0 w 607"/>
                <a:gd name="T23" fmla="*/ 0 h 732"/>
                <a:gd name="T24" fmla="*/ 0 w 607"/>
                <a:gd name="T25" fmla="*/ 0 h 732"/>
                <a:gd name="T26" fmla="*/ 0 w 607"/>
                <a:gd name="T27" fmla="*/ 0 h 732"/>
                <a:gd name="T28" fmla="*/ 0 w 607"/>
                <a:gd name="T29" fmla="*/ 0 h 732"/>
                <a:gd name="T30" fmla="*/ 0 w 607"/>
                <a:gd name="T31" fmla="*/ 0 h 732"/>
                <a:gd name="T32" fmla="*/ 0 w 607"/>
                <a:gd name="T33" fmla="*/ 0 h 732"/>
                <a:gd name="T34" fmla="*/ 0 w 607"/>
                <a:gd name="T35" fmla="*/ 0 h 732"/>
                <a:gd name="T36" fmla="*/ 0 w 607"/>
                <a:gd name="T37" fmla="*/ 0 h 732"/>
                <a:gd name="T38" fmla="*/ 0 w 607"/>
                <a:gd name="T39" fmla="*/ 0 h 732"/>
                <a:gd name="T40" fmla="*/ 0 w 607"/>
                <a:gd name="T41" fmla="*/ 0 h 732"/>
                <a:gd name="T42" fmla="*/ 0 w 607"/>
                <a:gd name="T43" fmla="*/ 0 h 732"/>
                <a:gd name="T44" fmla="*/ 0 w 607"/>
                <a:gd name="T45" fmla="*/ 0 h 732"/>
                <a:gd name="T46" fmla="*/ 0 w 607"/>
                <a:gd name="T47" fmla="*/ 0 h 732"/>
                <a:gd name="T48" fmla="*/ 0 w 607"/>
                <a:gd name="T49" fmla="*/ 0 h 732"/>
                <a:gd name="T50" fmla="*/ 0 w 607"/>
                <a:gd name="T51" fmla="*/ 0 h 732"/>
                <a:gd name="T52" fmla="*/ 0 w 607"/>
                <a:gd name="T53" fmla="*/ 0 h 732"/>
                <a:gd name="T54" fmla="*/ 0 w 607"/>
                <a:gd name="T55" fmla="*/ 0 h 732"/>
                <a:gd name="T56" fmla="*/ 0 w 607"/>
                <a:gd name="T57" fmla="*/ 0 h 732"/>
                <a:gd name="T58" fmla="*/ 0 w 607"/>
                <a:gd name="T59" fmla="*/ 0 h 732"/>
                <a:gd name="T60" fmla="*/ 0 w 607"/>
                <a:gd name="T61" fmla="*/ 0 h 732"/>
                <a:gd name="T62" fmla="*/ 0 w 607"/>
                <a:gd name="T63" fmla="*/ 0 h 732"/>
                <a:gd name="T64" fmla="*/ 0 w 607"/>
                <a:gd name="T65" fmla="*/ 0 h 732"/>
                <a:gd name="T66" fmla="*/ 0 w 607"/>
                <a:gd name="T67" fmla="*/ 0 h 732"/>
                <a:gd name="T68" fmla="*/ 0 w 607"/>
                <a:gd name="T69" fmla="*/ 0 h 732"/>
                <a:gd name="T70" fmla="*/ 0 w 607"/>
                <a:gd name="T71" fmla="*/ 0 h 732"/>
                <a:gd name="T72" fmla="*/ 0 w 607"/>
                <a:gd name="T73" fmla="*/ 0 h 732"/>
                <a:gd name="T74" fmla="*/ 0 w 607"/>
                <a:gd name="T75" fmla="*/ 0 h 732"/>
                <a:gd name="T76" fmla="*/ 0 w 607"/>
                <a:gd name="T77" fmla="*/ 0 h 732"/>
                <a:gd name="T78" fmla="*/ 0 w 607"/>
                <a:gd name="T79" fmla="*/ 0 h 732"/>
                <a:gd name="T80" fmla="*/ 0 w 607"/>
                <a:gd name="T81" fmla="*/ 0 h 732"/>
                <a:gd name="T82" fmla="*/ 0 w 607"/>
                <a:gd name="T83" fmla="*/ 0 h 732"/>
                <a:gd name="T84" fmla="*/ 0 w 607"/>
                <a:gd name="T85" fmla="*/ 0 h 732"/>
                <a:gd name="T86" fmla="*/ 0 w 607"/>
                <a:gd name="T87" fmla="*/ 0 h 732"/>
                <a:gd name="T88" fmla="*/ 0 w 607"/>
                <a:gd name="T89" fmla="*/ 0 h 732"/>
                <a:gd name="T90" fmla="*/ 0 w 607"/>
                <a:gd name="T91" fmla="*/ 0 h 732"/>
                <a:gd name="T92" fmla="*/ 0 w 607"/>
                <a:gd name="T93" fmla="*/ 0 h 732"/>
                <a:gd name="T94" fmla="*/ 0 w 607"/>
                <a:gd name="T95" fmla="*/ 0 h 732"/>
                <a:gd name="T96" fmla="*/ 0 w 607"/>
                <a:gd name="T97" fmla="*/ 0 h 732"/>
                <a:gd name="T98" fmla="*/ 0 w 607"/>
                <a:gd name="T99" fmla="*/ 0 h 732"/>
                <a:gd name="T100" fmla="*/ 0 w 607"/>
                <a:gd name="T101" fmla="*/ 0 h 732"/>
                <a:gd name="T102" fmla="*/ 0 w 607"/>
                <a:gd name="T103" fmla="*/ 0 h 7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732"/>
                <a:gd name="T158" fmla="*/ 607 w 607"/>
                <a:gd name="T159" fmla="*/ 732 h 7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732">
                  <a:moveTo>
                    <a:pt x="210" y="0"/>
                  </a:moveTo>
                  <a:lnTo>
                    <a:pt x="245" y="16"/>
                  </a:lnTo>
                  <a:lnTo>
                    <a:pt x="325" y="13"/>
                  </a:lnTo>
                  <a:lnTo>
                    <a:pt x="360" y="16"/>
                  </a:lnTo>
                  <a:lnTo>
                    <a:pt x="421" y="38"/>
                  </a:lnTo>
                  <a:lnTo>
                    <a:pt x="466" y="58"/>
                  </a:lnTo>
                  <a:lnTo>
                    <a:pt x="513" y="67"/>
                  </a:lnTo>
                  <a:lnTo>
                    <a:pt x="561" y="90"/>
                  </a:lnTo>
                  <a:lnTo>
                    <a:pt x="567" y="127"/>
                  </a:lnTo>
                  <a:lnTo>
                    <a:pt x="552" y="179"/>
                  </a:lnTo>
                  <a:lnTo>
                    <a:pt x="540" y="206"/>
                  </a:lnTo>
                  <a:lnTo>
                    <a:pt x="540" y="231"/>
                  </a:lnTo>
                  <a:lnTo>
                    <a:pt x="494" y="234"/>
                  </a:lnTo>
                  <a:lnTo>
                    <a:pt x="482" y="250"/>
                  </a:lnTo>
                  <a:lnTo>
                    <a:pt x="488" y="292"/>
                  </a:lnTo>
                  <a:lnTo>
                    <a:pt x="520" y="346"/>
                  </a:lnTo>
                  <a:lnTo>
                    <a:pt x="529" y="385"/>
                  </a:lnTo>
                  <a:lnTo>
                    <a:pt x="568" y="413"/>
                  </a:lnTo>
                  <a:lnTo>
                    <a:pt x="571" y="446"/>
                  </a:lnTo>
                  <a:lnTo>
                    <a:pt x="565" y="475"/>
                  </a:lnTo>
                  <a:lnTo>
                    <a:pt x="568" y="501"/>
                  </a:lnTo>
                  <a:lnTo>
                    <a:pt x="581" y="504"/>
                  </a:lnTo>
                  <a:lnTo>
                    <a:pt x="593" y="536"/>
                  </a:lnTo>
                  <a:lnTo>
                    <a:pt x="604" y="571"/>
                  </a:lnTo>
                  <a:lnTo>
                    <a:pt x="607" y="606"/>
                  </a:lnTo>
                  <a:lnTo>
                    <a:pt x="587" y="648"/>
                  </a:lnTo>
                  <a:lnTo>
                    <a:pt x="568" y="683"/>
                  </a:lnTo>
                  <a:lnTo>
                    <a:pt x="520" y="732"/>
                  </a:lnTo>
                  <a:lnTo>
                    <a:pt x="180" y="682"/>
                  </a:lnTo>
                  <a:lnTo>
                    <a:pt x="200" y="606"/>
                  </a:lnTo>
                  <a:lnTo>
                    <a:pt x="216" y="574"/>
                  </a:lnTo>
                  <a:lnTo>
                    <a:pt x="200" y="546"/>
                  </a:lnTo>
                  <a:lnTo>
                    <a:pt x="194" y="517"/>
                  </a:lnTo>
                  <a:lnTo>
                    <a:pt x="168" y="478"/>
                  </a:lnTo>
                  <a:lnTo>
                    <a:pt x="156" y="443"/>
                  </a:lnTo>
                  <a:lnTo>
                    <a:pt x="149" y="412"/>
                  </a:lnTo>
                  <a:lnTo>
                    <a:pt x="130" y="433"/>
                  </a:lnTo>
                  <a:lnTo>
                    <a:pt x="101" y="433"/>
                  </a:lnTo>
                  <a:lnTo>
                    <a:pt x="74" y="413"/>
                  </a:lnTo>
                  <a:lnTo>
                    <a:pt x="26" y="396"/>
                  </a:lnTo>
                  <a:lnTo>
                    <a:pt x="26" y="352"/>
                  </a:lnTo>
                  <a:lnTo>
                    <a:pt x="23" y="318"/>
                  </a:lnTo>
                  <a:lnTo>
                    <a:pt x="0" y="270"/>
                  </a:lnTo>
                  <a:lnTo>
                    <a:pt x="7" y="160"/>
                  </a:lnTo>
                  <a:lnTo>
                    <a:pt x="29" y="130"/>
                  </a:lnTo>
                  <a:lnTo>
                    <a:pt x="51" y="109"/>
                  </a:lnTo>
                  <a:lnTo>
                    <a:pt x="96" y="74"/>
                  </a:lnTo>
                  <a:lnTo>
                    <a:pt x="191" y="13"/>
                  </a:lnTo>
                  <a:lnTo>
                    <a:pt x="194" y="11"/>
                  </a:lnTo>
                  <a:lnTo>
                    <a:pt x="199" y="5"/>
                  </a:lnTo>
                  <a:lnTo>
                    <a:pt x="206" y="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A0B5A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3" name="Freeform 91"/>
            <p:cNvSpPr>
              <a:spLocks/>
            </p:cNvSpPr>
            <p:nvPr/>
          </p:nvSpPr>
          <p:spPr bwMode="auto">
            <a:xfrm>
              <a:off x="2464" y="779"/>
              <a:ext cx="97" cy="149"/>
            </a:xfrm>
            <a:custGeom>
              <a:avLst/>
              <a:gdLst>
                <a:gd name="T0" fmla="*/ 0 w 387"/>
                <a:gd name="T1" fmla="*/ 0 h 595"/>
                <a:gd name="T2" fmla="*/ 0 w 387"/>
                <a:gd name="T3" fmla="*/ 0 h 595"/>
                <a:gd name="T4" fmla="*/ 0 w 387"/>
                <a:gd name="T5" fmla="*/ 0 h 595"/>
                <a:gd name="T6" fmla="*/ 0 w 387"/>
                <a:gd name="T7" fmla="*/ 0 h 595"/>
                <a:gd name="T8" fmla="*/ 0 w 387"/>
                <a:gd name="T9" fmla="*/ 0 h 595"/>
                <a:gd name="T10" fmla="*/ 0 w 387"/>
                <a:gd name="T11" fmla="*/ 0 h 595"/>
                <a:gd name="T12" fmla="*/ 0 w 387"/>
                <a:gd name="T13" fmla="*/ 0 h 595"/>
                <a:gd name="T14" fmla="*/ 0 w 387"/>
                <a:gd name="T15" fmla="*/ 0 h 595"/>
                <a:gd name="T16" fmla="*/ 0 w 387"/>
                <a:gd name="T17" fmla="*/ 0 h 595"/>
                <a:gd name="T18" fmla="*/ 0 w 387"/>
                <a:gd name="T19" fmla="*/ 0 h 595"/>
                <a:gd name="T20" fmla="*/ 0 w 387"/>
                <a:gd name="T21" fmla="*/ 0 h 595"/>
                <a:gd name="T22" fmla="*/ 0 w 387"/>
                <a:gd name="T23" fmla="*/ 0 h 595"/>
                <a:gd name="T24" fmla="*/ 0 w 387"/>
                <a:gd name="T25" fmla="*/ 0 h 595"/>
                <a:gd name="T26" fmla="*/ 0 w 387"/>
                <a:gd name="T27" fmla="*/ 0 h 595"/>
                <a:gd name="T28" fmla="*/ 0 w 387"/>
                <a:gd name="T29" fmla="*/ 0 h 595"/>
                <a:gd name="T30" fmla="*/ 0 w 387"/>
                <a:gd name="T31" fmla="*/ 0 h 595"/>
                <a:gd name="T32" fmla="*/ 0 w 387"/>
                <a:gd name="T33" fmla="*/ 0 h 595"/>
                <a:gd name="T34" fmla="*/ 0 w 387"/>
                <a:gd name="T35" fmla="*/ 0 h 595"/>
                <a:gd name="T36" fmla="*/ 0 w 387"/>
                <a:gd name="T37" fmla="*/ 0 h 595"/>
                <a:gd name="T38" fmla="*/ 0 w 387"/>
                <a:gd name="T39" fmla="*/ 0 h 595"/>
                <a:gd name="T40" fmla="*/ 0 w 387"/>
                <a:gd name="T41" fmla="*/ 0 h 595"/>
                <a:gd name="T42" fmla="*/ 0 w 387"/>
                <a:gd name="T43" fmla="*/ 0 h 595"/>
                <a:gd name="T44" fmla="*/ 0 w 387"/>
                <a:gd name="T45" fmla="*/ 0 h 595"/>
                <a:gd name="T46" fmla="*/ 0 w 387"/>
                <a:gd name="T47" fmla="*/ 0 h 595"/>
                <a:gd name="T48" fmla="*/ 0 w 387"/>
                <a:gd name="T49" fmla="*/ 0 h 595"/>
                <a:gd name="T50" fmla="*/ 0 w 387"/>
                <a:gd name="T51" fmla="*/ 0 h 595"/>
                <a:gd name="T52" fmla="*/ 0 w 387"/>
                <a:gd name="T53" fmla="*/ 0 h 595"/>
                <a:gd name="T54" fmla="*/ 0 w 387"/>
                <a:gd name="T55" fmla="*/ 0 h 595"/>
                <a:gd name="T56" fmla="*/ 0 w 387"/>
                <a:gd name="T57" fmla="*/ 0 h 595"/>
                <a:gd name="T58" fmla="*/ 0 w 387"/>
                <a:gd name="T59" fmla="*/ 0 h 595"/>
                <a:gd name="T60" fmla="*/ 0 w 387"/>
                <a:gd name="T61" fmla="*/ 0 h 595"/>
                <a:gd name="T62" fmla="*/ 0 w 387"/>
                <a:gd name="T63" fmla="*/ 0 h 595"/>
                <a:gd name="T64" fmla="*/ 0 w 387"/>
                <a:gd name="T65" fmla="*/ 0 h 595"/>
                <a:gd name="T66" fmla="*/ 0 w 387"/>
                <a:gd name="T67" fmla="*/ 0 h 595"/>
                <a:gd name="T68" fmla="*/ 0 w 387"/>
                <a:gd name="T69" fmla="*/ 0 h 595"/>
                <a:gd name="T70" fmla="*/ 0 w 387"/>
                <a:gd name="T71" fmla="*/ 0 h 595"/>
                <a:gd name="T72" fmla="*/ 0 w 387"/>
                <a:gd name="T73" fmla="*/ 0 h 595"/>
                <a:gd name="T74" fmla="*/ 0 w 387"/>
                <a:gd name="T75" fmla="*/ 0 h 595"/>
                <a:gd name="T76" fmla="*/ 0 w 387"/>
                <a:gd name="T77" fmla="*/ 0 h 5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7"/>
                <a:gd name="T118" fmla="*/ 0 h 595"/>
                <a:gd name="T119" fmla="*/ 387 w 387"/>
                <a:gd name="T120" fmla="*/ 595 h 5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7" h="595">
                  <a:moveTo>
                    <a:pt x="387" y="100"/>
                  </a:moveTo>
                  <a:lnTo>
                    <a:pt x="340" y="170"/>
                  </a:lnTo>
                  <a:lnTo>
                    <a:pt x="296" y="214"/>
                  </a:lnTo>
                  <a:lnTo>
                    <a:pt x="242" y="258"/>
                  </a:lnTo>
                  <a:lnTo>
                    <a:pt x="226" y="302"/>
                  </a:lnTo>
                  <a:lnTo>
                    <a:pt x="226" y="372"/>
                  </a:lnTo>
                  <a:lnTo>
                    <a:pt x="227" y="394"/>
                  </a:lnTo>
                  <a:lnTo>
                    <a:pt x="226" y="415"/>
                  </a:lnTo>
                  <a:lnTo>
                    <a:pt x="224" y="435"/>
                  </a:lnTo>
                  <a:lnTo>
                    <a:pt x="219" y="453"/>
                  </a:lnTo>
                  <a:lnTo>
                    <a:pt x="214" y="471"/>
                  </a:lnTo>
                  <a:lnTo>
                    <a:pt x="208" y="490"/>
                  </a:lnTo>
                  <a:lnTo>
                    <a:pt x="199" y="509"/>
                  </a:lnTo>
                  <a:lnTo>
                    <a:pt x="190" y="529"/>
                  </a:lnTo>
                  <a:lnTo>
                    <a:pt x="171" y="580"/>
                  </a:lnTo>
                  <a:lnTo>
                    <a:pt x="131" y="595"/>
                  </a:lnTo>
                  <a:lnTo>
                    <a:pt x="95" y="574"/>
                  </a:lnTo>
                  <a:lnTo>
                    <a:pt x="95" y="547"/>
                  </a:lnTo>
                  <a:lnTo>
                    <a:pt x="69" y="547"/>
                  </a:lnTo>
                  <a:lnTo>
                    <a:pt x="51" y="514"/>
                  </a:lnTo>
                  <a:lnTo>
                    <a:pt x="26" y="444"/>
                  </a:lnTo>
                  <a:lnTo>
                    <a:pt x="22" y="390"/>
                  </a:lnTo>
                  <a:lnTo>
                    <a:pt x="3" y="366"/>
                  </a:lnTo>
                  <a:lnTo>
                    <a:pt x="0" y="339"/>
                  </a:lnTo>
                  <a:lnTo>
                    <a:pt x="6" y="309"/>
                  </a:lnTo>
                  <a:lnTo>
                    <a:pt x="12" y="278"/>
                  </a:lnTo>
                  <a:lnTo>
                    <a:pt x="15" y="240"/>
                  </a:lnTo>
                  <a:lnTo>
                    <a:pt x="15" y="181"/>
                  </a:lnTo>
                  <a:lnTo>
                    <a:pt x="30" y="97"/>
                  </a:lnTo>
                  <a:lnTo>
                    <a:pt x="44" y="64"/>
                  </a:lnTo>
                  <a:lnTo>
                    <a:pt x="113" y="59"/>
                  </a:lnTo>
                  <a:lnTo>
                    <a:pt x="154" y="64"/>
                  </a:lnTo>
                  <a:lnTo>
                    <a:pt x="186" y="78"/>
                  </a:lnTo>
                  <a:lnTo>
                    <a:pt x="198" y="45"/>
                  </a:lnTo>
                  <a:lnTo>
                    <a:pt x="233" y="8"/>
                  </a:lnTo>
                  <a:lnTo>
                    <a:pt x="284" y="0"/>
                  </a:lnTo>
                  <a:lnTo>
                    <a:pt x="343" y="16"/>
                  </a:lnTo>
                  <a:lnTo>
                    <a:pt x="383" y="52"/>
                  </a:lnTo>
                  <a:lnTo>
                    <a:pt x="387" y="100"/>
                  </a:lnTo>
                  <a:close/>
                </a:path>
              </a:pathLst>
            </a:custGeom>
            <a:solidFill>
              <a:srgbClr val="702B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4" name="Freeform 92"/>
            <p:cNvSpPr>
              <a:spLocks/>
            </p:cNvSpPr>
            <p:nvPr/>
          </p:nvSpPr>
          <p:spPr bwMode="auto">
            <a:xfrm>
              <a:off x="2297" y="769"/>
              <a:ext cx="66" cy="28"/>
            </a:xfrm>
            <a:custGeom>
              <a:avLst/>
              <a:gdLst>
                <a:gd name="T0" fmla="*/ 0 w 265"/>
                <a:gd name="T1" fmla="*/ 0 h 113"/>
                <a:gd name="T2" fmla="*/ 0 w 265"/>
                <a:gd name="T3" fmla="*/ 0 h 113"/>
                <a:gd name="T4" fmla="*/ 0 w 265"/>
                <a:gd name="T5" fmla="*/ 0 h 113"/>
                <a:gd name="T6" fmla="*/ 0 w 265"/>
                <a:gd name="T7" fmla="*/ 0 h 113"/>
                <a:gd name="T8" fmla="*/ 0 w 265"/>
                <a:gd name="T9" fmla="*/ 0 h 113"/>
                <a:gd name="T10" fmla="*/ 0 w 265"/>
                <a:gd name="T11" fmla="*/ 0 h 113"/>
                <a:gd name="T12" fmla="*/ 0 w 265"/>
                <a:gd name="T13" fmla="*/ 0 h 113"/>
                <a:gd name="T14" fmla="*/ 0 w 265"/>
                <a:gd name="T15" fmla="*/ 0 h 113"/>
                <a:gd name="T16" fmla="*/ 0 w 265"/>
                <a:gd name="T17" fmla="*/ 0 h 113"/>
                <a:gd name="T18" fmla="*/ 0 w 265"/>
                <a:gd name="T19" fmla="*/ 0 h 113"/>
                <a:gd name="T20" fmla="*/ 0 w 265"/>
                <a:gd name="T21" fmla="*/ 0 h 113"/>
                <a:gd name="T22" fmla="*/ 0 w 265"/>
                <a:gd name="T23" fmla="*/ 0 h 113"/>
                <a:gd name="T24" fmla="*/ 0 w 265"/>
                <a:gd name="T25" fmla="*/ 0 h 113"/>
                <a:gd name="T26" fmla="*/ 0 w 265"/>
                <a:gd name="T27" fmla="*/ 0 h 113"/>
                <a:gd name="T28" fmla="*/ 0 w 265"/>
                <a:gd name="T29" fmla="*/ 0 h 1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5"/>
                <a:gd name="T46" fmla="*/ 0 h 113"/>
                <a:gd name="T47" fmla="*/ 265 w 265"/>
                <a:gd name="T48" fmla="*/ 113 h 1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5" h="113">
                  <a:moveTo>
                    <a:pt x="0" y="69"/>
                  </a:moveTo>
                  <a:lnTo>
                    <a:pt x="0" y="89"/>
                  </a:lnTo>
                  <a:lnTo>
                    <a:pt x="27" y="81"/>
                  </a:lnTo>
                  <a:lnTo>
                    <a:pt x="71" y="77"/>
                  </a:lnTo>
                  <a:lnTo>
                    <a:pt x="146" y="86"/>
                  </a:lnTo>
                  <a:lnTo>
                    <a:pt x="260" y="113"/>
                  </a:lnTo>
                  <a:lnTo>
                    <a:pt x="265" y="93"/>
                  </a:lnTo>
                  <a:lnTo>
                    <a:pt x="107" y="60"/>
                  </a:lnTo>
                  <a:lnTo>
                    <a:pt x="61" y="47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27"/>
                  </a:lnTo>
                  <a:lnTo>
                    <a:pt x="4" y="30"/>
                  </a:lnTo>
                  <a:lnTo>
                    <a:pt x="42" y="5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874C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5" name="Freeform 93"/>
            <p:cNvSpPr>
              <a:spLocks/>
            </p:cNvSpPr>
            <p:nvPr/>
          </p:nvSpPr>
          <p:spPr bwMode="auto">
            <a:xfrm>
              <a:off x="2226" y="744"/>
              <a:ext cx="71" cy="58"/>
            </a:xfrm>
            <a:custGeom>
              <a:avLst/>
              <a:gdLst>
                <a:gd name="T0" fmla="*/ 0 w 282"/>
                <a:gd name="T1" fmla="*/ 0 h 230"/>
                <a:gd name="T2" fmla="*/ 0 w 282"/>
                <a:gd name="T3" fmla="*/ 0 h 230"/>
                <a:gd name="T4" fmla="*/ 0 w 282"/>
                <a:gd name="T5" fmla="*/ 0 h 230"/>
                <a:gd name="T6" fmla="*/ 0 w 282"/>
                <a:gd name="T7" fmla="*/ 0 h 230"/>
                <a:gd name="T8" fmla="*/ 0 w 282"/>
                <a:gd name="T9" fmla="*/ 0 h 230"/>
                <a:gd name="T10" fmla="*/ 0 w 282"/>
                <a:gd name="T11" fmla="*/ 0 h 230"/>
                <a:gd name="T12" fmla="*/ 0 w 282"/>
                <a:gd name="T13" fmla="*/ 0 h 230"/>
                <a:gd name="T14" fmla="*/ 0 w 282"/>
                <a:gd name="T15" fmla="*/ 0 h 230"/>
                <a:gd name="T16" fmla="*/ 0 w 282"/>
                <a:gd name="T17" fmla="*/ 0 h 230"/>
                <a:gd name="T18" fmla="*/ 0 w 282"/>
                <a:gd name="T19" fmla="*/ 0 h 230"/>
                <a:gd name="T20" fmla="*/ 0 w 282"/>
                <a:gd name="T21" fmla="*/ 0 h 230"/>
                <a:gd name="T22" fmla="*/ 0 w 282"/>
                <a:gd name="T23" fmla="*/ 0 h 230"/>
                <a:gd name="T24" fmla="*/ 0 w 282"/>
                <a:gd name="T25" fmla="*/ 0 h 230"/>
                <a:gd name="T26" fmla="*/ 0 w 282"/>
                <a:gd name="T27" fmla="*/ 0 h 230"/>
                <a:gd name="T28" fmla="*/ 0 w 282"/>
                <a:gd name="T29" fmla="*/ 0 h 230"/>
                <a:gd name="T30" fmla="*/ 0 w 282"/>
                <a:gd name="T31" fmla="*/ 0 h 230"/>
                <a:gd name="T32" fmla="*/ 0 w 282"/>
                <a:gd name="T33" fmla="*/ 0 h 230"/>
                <a:gd name="T34" fmla="*/ 0 w 282"/>
                <a:gd name="T35" fmla="*/ 0 h 230"/>
                <a:gd name="T36" fmla="*/ 0 w 282"/>
                <a:gd name="T37" fmla="*/ 0 h 230"/>
                <a:gd name="T38" fmla="*/ 0 w 282"/>
                <a:gd name="T39" fmla="*/ 0 h 230"/>
                <a:gd name="T40" fmla="*/ 0 w 282"/>
                <a:gd name="T41" fmla="*/ 0 h 230"/>
                <a:gd name="T42" fmla="*/ 0 w 282"/>
                <a:gd name="T43" fmla="*/ 0 h 230"/>
                <a:gd name="T44" fmla="*/ 0 w 282"/>
                <a:gd name="T45" fmla="*/ 0 h 230"/>
                <a:gd name="T46" fmla="*/ 0 w 282"/>
                <a:gd name="T47" fmla="*/ 0 h 230"/>
                <a:gd name="T48" fmla="*/ 0 w 282"/>
                <a:gd name="T49" fmla="*/ 0 h 230"/>
                <a:gd name="T50" fmla="*/ 0 w 282"/>
                <a:gd name="T51" fmla="*/ 0 h 230"/>
                <a:gd name="T52" fmla="*/ 0 w 282"/>
                <a:gd name="T53" fmla="*/ 0 h 230"/>
                <a:gd name="T54" fmla="*/ 0 w 282"/>
                <a:gd name="T55" fmla="*/ 0 h 230"/>
                <a:gd name="T56" fmla="*/ 0 w 282"/>
                <a:gd name="T57" fmla="*/ 0 h 230"/>
                <a:gd name="T58" fmla="*/ 0 w 282"/>
                <a:gd name="T59" fmla="*/ 0 h 230"/>
                <a:gd name="T60" fmla="*/ 0 w 282"/>
                <a:gd name="T61" fmla="*/ 0 h 230"/>
                <a:gd name="T62" fmla="*/ 0 w 282"/>
                <a:gd name="T63" fmla="*/ 0 h 230"/>
                <a:gd name="T64" fmla="*/ 0 w 282"/>
                <a:gd name="T65" fmla="*/ 0 h 230"/>
                <a:gd name="T66" fmla="*/ 0 w 282"/>
                <a:gd name="T67" fmla="*/ 0 h 230"/>
                <a:gd name="T68" fmla="*/ 0 w 282"/>
                <a:gd name="T69" fmla="*/ 0 h 230"/>
                <a:gd name="T70" fmla="*/ 0 w 282"/>
                <a:gd name="T71" fmla="*/ 0 h 230"/>
                <a:gd name="T72" fmla="*/ 0 w 282"/>
                <a:gd name="T73" fmla="*/ 0 h 230"/>
                <a:gd name="T74" fmla="*/ 0 w 282"/>
                <a:gd name="T75" fmla="*/ 0 h 230"/>
                <a:gd name="T76" fmla="*/ 0 w 282"/>
                <a:gd name="T77" fmla="*/ 0 h 230"/>
                <a:gd name="T78" fmla="*/ 0 w 282"/>
                <a:gd name="T79" fmla="*/ 0 h 230"/>
                <a:gd name="T80" fmla="*/ 0 w 282"/>
                <a:gd name="T81" fmla="*/ 0 h 230"/>
                <a:gd name="T82" fmla="*/ 0 w 282"/>
                <a:gd name="T83" fmla="*/ 0 h 2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2"/>
                <a:gd name="T127" fmla="*/ 0 h 230"/>
                <a:gd name="T128" fmla="*/ 282 w 282"/>
                <a:gd name="T129" fmla="*/ 230 h 2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2" h="230">
                  <a:moveTo>
                    <a:pt x="282" y="126"/>
                  </a:moveTo>
                  <a:lnTo>
                    <a:pt x="282" y="99"/>
                  </a:lnTo>
                  <a:lnTo>
                    <a:pt x="247" y="60"/>
                  </a:lnTo>
                  <a:lnTo>
                    <a:pt x="213" y="26"/>
                  </a:lnTo>
                  <a:lnTo>
                    <a:pt x="178" y="8"/>
                  </a:lnTo>
                  <a:lnTo>
                    <a:pt x="108" y="0"/>
                  </a:lnTo>
                  <a:lnTo>
                    <a:pt x="84" y="8"/>
                  </a:lnTo>
                  <a:lnTo>
                    <a:pt x="65" y="14"/>
                  </a:lnTo>
                  <a:lnTo>
                    <a:pt x="49" y="21"/>
                  </a:lnTo>
                  <a:lnTo>
                    <a:pt x="36" y="29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10" y="72"/>
                  </a:lnTo>
                  <a:lnTo>
                    <a:pt x="2" y="95"/>
                  </a:lnTo>
                  <a:lnTo>
                    <a:pt x="1" y="98"/>
                  </a:lnTo>
                  <a:lnTo>
                    <a:pt x="1" y="102"/>
                  </a:lnTo>
                  <a:lnTo>
                    <a:pt x="1" y="106"/>
                  </a:lnTo>
                  <a:lnTo>
                    <a:pt x="0" y="109"/>
                  </a:lnTo>
                  <a:lnTo>
                    <a:pt x="0" y="124"/>
                  </a:lnTo>
                  <a:lnTo>
                    <a:pt x="5" y="148"/>
                  </a:lnTo>
                  <a:lnTo>
                    <a:pt x="15" y="171"/>
                  </a:lnTo>
                  <a:lnTo>
                    <a:pt x="30" y="190"/>
                  </a:lnTo>
                  <a:lnTo>
                    <a:pt x="49" y="206"/>
                  </a:lnTo>
                  <a:lnTo>
                    <a:pt x="69" y="219"/>
                  </a:lnTo>
                  <a:lnTo>
                    <a:pt x="93" y="226"/>
                  </a:lnTo>
                  <a:lnTo>
                    <a:pt x="117" y="230"/>
                  </a:lnTo>
                  <a:lnTo>
                    <a:pt x="142" y="229"/>
                  </a:lnTo>
                  <a:lnTo>
                    <a:pt x="161" y="229"/>
                  </a:lnTo>
                  <a:lnTo>
                    <a:pt x="178" y="227"/>
                  </a:lnTo>
                  <a:lnTo>
                    <a:pt x="193" y="225"/>
                  </a:lnTo>
                  <a:lnTo>
                    <a:pt x="208" y="222"/>
                  </a:lnTo>
                  <a:lnTo>
                    <a:pt x="221" y="217"/>
                  </a:lnTo>
                  <a:lnTo>
                    <a:pt x="235" y="211"/>
                  </a:lnTo>
                  <a:lnTo>
                    <a:pt x="250" y="204"/>
                  </a:lnTo>
                  <a:lnTo>
                    <a:pt x="266" y="194"/>
                  </a:lnTo>
                  <a:lnTo>
                    <a:pt x="282" y="188"/>
                  </a:lnTo>
                  <a:lnTo>
                    <a:pt x="282" y="168"/>
                  </a:lnTo>
                  <a:lnTo>
                    <a:pt x="273" y="171"/>
                  </a:lnTo>
                  <a:lnTo>
                    <a:pt x="242" y="184"/>
                  </a:lnTo>
                  <a:lnTo>
                    <a:pt x="256" y="138"/>
                  </a:lnTo>
                  <a:lnTo>
                    <a:pt x="254" y="104"/>
                  </a:lnTo>
                  <a:lnTo>
                    <a:pt x="282" y="126"/>
                  </a:lnTo>
                  <a:close/>
                </a:path>
              </a:pathLst>
            </a:custGeom>
            <a:solidFill>
              <a:srgbClr val="874C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6" name="Freeform 94"/>
            <p:cNvSpPr>
              <a:spLocks/>
            </p:cNvSpPr>
            <p:nvPr/>
          </p:nvSpPr>
          <p:spPr bwMode="auto">
            <a:xfrm>
              <a:off x="2364" y="723"/>
              <a:ext cx="96" cy="86"/>
            </a:xfrm>
            <a:custGeom>
              <a:avLst/>
              <a:gdLst>
                <a:gd name="T0" fmla="*/ 0 w 382"/>
                <a:gd name="T1" fmla="*/ 0 h 344"/>
                <a:gd name="T2" fmla="*/ 0 w 382"/>
                <a:gd name="T3" fmla="*/ 0 h 344"/>
                <a:gd name="T4" fmla="*/ 0 w 382"/>
                <a:gd name="T5" fmla="*/ 0 h 344"/>
                <a:gd name="T6" fmla="*/ 0 w 382"/>
                <a:gd name="T7" fmla="*/ 0 h 344"/>
                <a:gd name="T8" fmla="*/ 0 w 382"/>
                <a:gd name="T9" fmla="*/ 0 h 344"/>
                <a:gd name="T10" fmla="*/ 0 w 382"/>
                <a:gd name="T11" fmla="*/ 0 h 344"/>
                <a:gd name="T12" fmla="*/ 0 w 382"/>
                <a:gd name="T13" fmla="*/ 0 h 344"/>
                <a:gd name="T14" fmla="*/ 0 w 382"/>
                <a:gd name="T15" fmla="*/ 0 h 344"/>
                <a:gd name="T16" fmla="*/ 0 w 382"/>
                <a:gd name="T17" fmla="*/ 0 h 344"/>
                <a:gd name="T18" fmla="*/ 0 w 382"/>
                <a:gd name="T19" fmla="*/ 0 h 344"/>
                <a:gd name="T20" fmla="*/ 0 w 382"/>
                <a:gd name="T21" fmla="*/ 0 h 344"/>
                <a:gd name="T22" fmla="*/ 0 w 382"/>
                <a:gd name="T23" fmla="*/ 0 h 344"/>
                <a:gd name="T24" fmla="*/ 0 w 382"/>
                <a:gd name="T25" fmla="*/ 0 h 344"/>
                <a:gd name="T26" fmla="*/ 0 w 382"/>
                <a:gd name="T27" fmla="*/ 0 h 344"/>
                <a:gd name="T28" fmla="*/ 0 w 382"/>
                <a:gd name="T29" fmla="*/ 0 h 344"/>
                <a:gd name="T30" fmla="*/ 0 w 382"/>
                <a:gd name="T31" fmla="*/ 0 h 344"/>
                <a:gd name="T32" fmla="*/ 0 w 382"/>
                <a:gd name="T33" fmla="*/ 0 h 344"/>
                <a:gd name="T34" fmla="*/ 0 w 382"/>
                <a:gd name="T35" fmla="*/ 0 h 344"/>
                <a:gd name="T36" fmla="*/ 0 w 382"/>
                <a:gd name="T37" fmla="*/ 0 h 344"/>
                <a:gd name="T38" fmla="*/ 0 w 382"/>
                <a:gd name="T39" fmla="*/ 0 h 344"/>
                <a:gd name="T40" fmla="*/ 0 w 382"/>
                <a:gd name="T41" fmla="*/ 0 h 344"/>
                <a:gd name="T42" fmla="*/ 0 w 382"/>
                <a:gd name="T43" fmla="*/ 0 h 344"/>
                <a:gd name="T44" fmla="*/ 0 w 382"/>
                <a:gd name="T45" fmla="*/ 0 h 344"/>
                <a:gd name="T46" fmla="*/ 0 w 382"/>
                <a:gd name="T47" fmla="*/ 0 h 344"/>
                <a:gd name="T48" fmla="*/ 0 w 382"/>
                <a:gd name="T49" fmla="*/ 0 h 344"/>
                <a:gd name="T50" fmla="*/ 0 w 382"/>
                <a:gd name="T51" fmla="*/ 0 h 344"/>
                <a:gd name="T52" fmla="*/ 0 w 382"/>
                <a:gd name="T53" fmla="*/ 0 h 344"/>
                <a:gd name="T54" fmla="*/ 0 w 382"/>
                <a:gd name="T55" fmla="*/ 0 h 344"/>
                <a:gd name="T56" fmla="*/ 0 w 382"/>
                <a:gd name="T57" fmla="*/ 0 h 344"/>
                <a:gd name="T58" fmla="*/ 0 w 382"/>
                <a:gd name="T59" fmla="*/ 0 h 344"/>
                <a:gd name="T60" fmla="*/ 0 w 382"/>
                <a:gd name="T61" fmla="*/ 0 h 344"/>
                <a:gd name="T62" fmla="*/ 0 w 382"/>
                <a:gd name="T63" fmla="*/ 0 h 344"/>
                <a:gd name="T64" fmla="*/ 0 w 382"/>
                <a:gd name="T65" fmla="*/ 0 h 344"/>
                <a:gd name="T66" fmla="*/ 0 w 382"/>
                <a:gd name="T67" fmla="*/ 0 h 344"/>
                <a:gd name="T68" fmla="*/ 0 w 382"/>
                <a:gd name="T69" fmla="*/ 0 h 344"/>
                <a:gd name="T70" fmla="*/ 0 w 382"/>
                <a:gd name="T71" fmla="*/ 0 h 344"/>
                <a:gd name="T72" fmla="*/ 0 w 382"/>
                <a:gd name="T73" fmla="*/ 0 h 344"/>
                <a:gd name="T74" fmla="*/ 0 w 382"/>
                <a:gd name="T75" fmla="*/ 0 h 344"/>
                <a:gd name="T76" fmla="*/ 0 w 382"/>
                <a:gd name="T77" fmla="*/ 0 h 3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2"/>
                <a:gd name="T118" fmla="*/ 0 h 344"/>
                <a:gd name="T119" fmla="*/ 382 w 382"/>
                <a:gd name="T120" fmla="*/ 344 h 3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2" h="344">
                  <a:moveTo>
                    <a:pt x="286" y="0"/>
                  </a:moveTo>
                  <a:lnTo>
                    <a:pt x="285" y="34"/>
                  </a:lnTo>
                  <a:lnTo>
                    <a:pt x="272" y="44"/>
                  </a:lnTo>
                  <a:lnTo>
                    <a:pt x="261" y="53"/>
                  </a:lnTo>
                  <a:lnTo>
                    <a:pt x="253" y="63"/>
                  </a:lnTo>
                  <a:lnTo>
                    <a:pt x="247" y="72"/>
                  </a:lnTo>
                  <a:lnTo>
                    <a:pt x="240" y="82"/>
                  </a:lnTo>
                  <a:lnTo>
                    <a:pt x="235" y="94"/>
                  </a:lnTo>
                  <a:lnTo>
                    <a:pt x="230" y="107"/>
                  </a:lnTo>
                  <a:lnTo>
                    <a:pt x="223" y="122"/>
                  </a:lnTo>
                  <a:lnTo>
                    <a:pt x="167" y="197"/>
                  </a:lnTo>
                  <a:lnTo>
                    <a:pt x="123" y="244"/>
                  </a:lnTo>
                  <a:lnTo>
                    <a:pt x="89" y="247"/>
                  </a:lnTo>
                  <a:lnTo>
                    <a:pt x="52" y="247"/>
                  </a:lnTo>
                  <a:lnTo>
                    <a:pt x="34" y="262"/>
                  </a:lnTo>
                  <a:lnTo>
                    <a:pt x="0" y="285"/>
                  </a:lnTo>
                  <a:lnTo>
                    <a:pt x="8" y="312"/>
                  </a:lnTo>
                  <a:lnTo>
                    <a:pt x="14" y="338"/>
                  </a:lnTo>
                  <a:lnTo>
                    <a:pt x="34" y="341"/>
                  </a:lnTo>
                  <a:lnTo>
                    <a:pt x="52" y="338"/>
                  </a:lnTo>
                  <a:lnTo>
                    <a:pt x="74" y="344"/>
                  </a:lnTo>
                  <a:lnTo>
                    <a:pt x="95" y="344"/>
                  </a:lnTo>
                  <a:lnTo>
                    <a:pt x="118" y="341"/>
                  </a:lnTo>
                  <a:lnTo>
                    <a:pt x="136" y="316"/>
                  </a:lnTo>
                  <a:lnTo>
                    <a:pt x="160" y="291"/>
                  </a:lnTo>
                  <a:lnTo>
                    <a:pt x="220" y="238"/>
                  </a:lnTo>
                  <a:lnTo>
                    <a:pt x="291" y="180"/>
                  </a:lnTo>
                  <a:lnTo>
                    <a:pt x="305" y="170"/>
                  </a:lnTo>
                  <a:lnTo>
                    <a:pt x="317" y="160"/>
                  </a:lnTo>
                  <a:lnTo>
                    <a:pt x="326" y="151"/>
                  </a:lnTo>
                  <a:lnTo>
                    <a:pt x="334" y="143"/>
                  </a:lnTo>
                  <a:lnTo>
                    <a:pt x="341" y="134"/>
                  </a:lnTo>
                  <a:lnTo>
                    <a:pt x="348" y="124"/>
                  </a:lnTo>
                  <a:lnTo>
                    <a:pt x="353" y="110"/>
                  </a:lnTo>
                  <a:lnTo>
                    <a:pt x="359" y="93"/>
                  </a:lnTo>
                  <a:lnTo>
                    <a:pt x="379" y="65"/>
                  </a:lnTo>
                  <a:lnTo>
                    <a:pt x="382" y="28"/>
                  </a:lnTo>
                  <a:lnTo>
                    <a:pt x="350" y="2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02B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7" name="Freeform 95"/>
            <p:cNvSpPr>
              <a:spLocks/>
            </p:cNvSpPr>
            <p:nvPr/>
          </p:nvSpPr>
          <p:spPr bwMode="auto">
            <a:xfrm>
              <a:off x="2460" y="915"/>
              <a:ext cx="60" cy="66"/>
            </a:xfrm>
            <a:custGeom>
              <a:avLst/>
              <a:gdLst>
                <a:gd name="T0" fmla="*/ 0 w 237"/>
                <a:gd name="T1" fmla="*/ 0 h 268"/>
                <a:gd name="T2" fmla="*/ 0 w 237"/>
                <a:gd name="T3" fmla="*/ 0 h 268"/>
                <a:gd name="T4" fmla="*/ 0 w 237"/>
                <a:gd name="T5" fmla="*/ 0 h 268"/>
                <a:gd name="T6" fmla="*/ 0 w 237"/>
                <a:gd name="T7" fmla="*/ 0 h 268"/>
                <a:gd name="T8" fmla="*/ 0 w 237"/>
                <a:gd name="T9" fmla="*/ 0 h 268"/>
                <a:gd name="T10" fmla="*/ 0 w 237"/>
                <a:gd name="T11" fmla="*/ 0 h 268"/>
                <a:gd name="T12" fmla="*/ 0 w 237"/>
                <a:gd name="T13" fmla="*/ 0 h 268"/>
                <a:gd name="T14" fmla="*/ 0 w 237"/>
                <a:gd name="T15" fmla="*/ 0 h 268"/>
                <a:gd name="T16" fmla="*/ 0 w 237"/>
                <a:gd name="T17" fmla="*/ 0 h 268"/>
                <a:gd name="T18" fmla="*/ 0 w 237"/>
                <a:gd name="T19" fmla="*/ 0 h 268"/>
                <a:gd name="T20" fmla="*/ 0 w 237"/>
                <a:gd name="T21" fmla="*/ 0 h 268"/>
                <a:gd name="T22" fmla="*/ 0 w 237"/>
                <a:gd name="T23" fmla="*/ 0 h 268"/>
                <a:gd name="T24" fmla="*/ 0 w 237"/>
                <a:gd name="T25" fmla="*/ 0 h 268"/>
                <a:gd name="T26" fmla="*/ 0 w 237"/>
                <a:gd name="T27" fmla="*/ 0 h 268"/>
                <a:gd name="T28" fmla="*/ 0 w 237"/>
                <a:gd name="T29" fmla="*/ 0 h 268"/>
                <a:gd name="T30" fmla="*/ 0 w 237"/>
                <a:gd name="T31" fmla="*/ 0 h 268"/>
                <a:gd name="T32" fmla="*/ 0 w 237"/>
                <a:gd name="T33" fmla="*/ 0 h 268"/>
                <a:gd name="T34" fmla="*/ 0 w 237"/>
                <a:gd name="T35" fmla="*/ 0 h 268"/>
                <a:gd name="T36" fmla="*/ 0 w 237"/>
                <a:gd name="T37" fmla="*/ 0 h 268"/>
                <a:gd name="T38" fmla="*/ 0 w 237"/>
                <a:gd name="T39" fmla="*/ 0 h 268"/>
                <a:gd name="T40" fmla="*/ 0 w 237"/>
                <a:gd name="T41" fmla="*/ 0 h 268"/>
                <a:gd name="T42" fmla="*/ 0 w 237"/>
                <a:gd name="T43" fmla="*/ 0 h 268"/>
                <a:gd name="T44" fmla="*/ 0 w 237"/>
                <a:gd name="T45" fmla="*/ 0 h 268"/>
                <a:gd name="T46" fmla="*/ 0 w 237"/>
                <a:gd name="T47" fmla="*/ 0 h 268"/>
                <a:gd name="T48" fmla="*/ 0 w 237"/>
                <a:gd name="T49" fmla="*/ 0 h 268"/>
                <a:gd name="T50" fmla="*/ 0 w 237"/>
                <a:gd name="T51" fmla="*/ 0 h 268"/>
                <a:gd name="T52" fmla="*/ 0 w 237"/>
                <a:gd name="T53" fmla="*/ 0 h 268"/>
                <a:gd name="T54" fmla="*/ 0 w 237"/>
                <a:gd name="T55" fmla="*/ 0 h 268"/>
                <a:gd name="T56" fmla="*/ 0 w 237"/>
                <a:gd name="T57" fmla="*/ 0 h 268"/>
                <a:gd name="T58" fmla="*/ 0 w 237"/>
                <a:gd name="T59" fmla="*/ 0 h 268"/>
                <a:gd name="T60" fmla="*/ 0 w 237"/>
                <a:gd name="T61" fmla="*/ 0 h 268"/>
                <a:gd name="T62" fmla="*/ 0 w 237"/>
                <a:gd name="T63" fmla="*/ 0 h 2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7"/>
                <a:gd name="T97" fmla="*/ 0 h 268"/>
                <a:gd name="T98" fmla="*/ 237 w 237"/>
                <a:gd name="T99" fmla="*/ 268 h 2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7" h="268">
                  <a:moveTo>
                    <a:pt x="82" y="3"/>
                  </a:moveTo>
                  <a:lnTo>
                    <a:pt x="107" y="3"/>
                  </a:lnTo>
                  <a:lnTo>
                    <a:pt x="195" y="0"/>
                  </a:lnTo>
                  <a:lnTo>
                    <a:pt x="215" y="34"/>
                  </a:lnTo>
                  <a:lnTo>
                    <a:pt x="237" y="58"/>
                  </a:lnTo>
                  <a:lnTo>
                    <a:pt x="234" y="94"/>
                  </a:lnTo>
                  <a:lnTo>
                    <a:pt x="189" y="131"/>
                  </a:lnTo>
                  <a:lnTo>
                    <a:pt x="161" y="148"/>
                  </a:lnTo>
                  <a:lnTo>
                    <a:pt x="167" y="177"/>
                  </a:lnTo>
                  <a:lnTo>
                    <a:pt x="164" y="211"/>
                  </a:lnTo>
                  <a:lnTo>
                    <a:pt x="152" y="225"/>
                  </a:lnTo>
                  <a:lnTo>
                    <a:pt x="150" y="259"/>
                  </a:lnTo>
                  <a:lnTo>
                    <a:pt x="144" y="262"/>
                  </a:lnTo>
                  <a:lnTo>
                    <a:pt x="135" y="264"/>
                  </a:lnTo>
                  <a:lnTo>
                    <a:pt x="126" y="265"/>
                  </a:lnTo>
                  <a:lnTo>
                    <a:pt x="115" y="267"/>
                  </a:lnTo>
                  <a:lnTo>
                    <a:pt x="105" y="268"/>
                  </a:lnTo>
                  <a:lnTo>
                    <a:pt x="98" y="268"/>
                  </a:lnTo>
                  <a:lnTo>
                    <a:pt x="93" y="268"/>
                  </a:lnTo>
                  <a:lnTo>
                    <a:pt x="90" y="268"/>
                  </a:lnTo>
                  <a:lnTo>
                    <a:pt x="23" y="268"/>
                  </a:lnTo>
                  <a:lnTo>
                    <a:pt x="23" y="233"/>
                  </a:lnTo>
                  <a:lnTo>
                    <a:pt x="29" y="205"/>
                  </a:lnTo>
                  <a:lnTo>
                    <a:pt x="0" y="216"/>
                  </a:lnTo>
                  <a:lnTo>
                    <a:pt x="0" y="174"/>
                  </a:lnTo>
                  <a:lnTo>
                    <a:pt x="17" y="145"/>
                  </a:lnTo>
                  <a:lnTo>
                    <a:pt x="46" y="117"/>
                  </a:lnTo>
                  <a:lnTo>
                    <a:pt x="48" y="80"/>
                  </a:lnTo>
                  <a:lnTo>
                    <a:pt x="73" y="75"/>
                  </a:lnTo>
                  <a:lnTo>
                    <a:pt x="85" y="54"/>
                  </a:lnTo>
                  <a:lnTo>
                    <a:pt x="87" y="26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91998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8" name="Freeform 96"/>
            <p:cNvSpPr>
              <a:spLocks/>
            </p:cNvSpPr>
            <p:nvPr/>
          </p:nvSpPr>
          <p:spPr bwMode="auto">
            <a:xfrm>
              <a:off x="2429" y="578"/>
              <a:ext cx="51" cy="100"/>
            </a:xfrm>
            <a:custGeom>
              <a:avLst/>
              <a:gdLst>
                <a:gd name="T0" fmla="*/ 0 w 205"/>
                <a:gd name="T1" fmla="*/ 0 h 400"/>
                <a:gd name="T2" fmla="*/ 0 w 205"/>
                <a:gd name="T3" fmla="*/ 0 h 400"/>
                <a:gd name="T4" fmla="*/ 0 w 205"/>
                <a:gd name="T5" fmla="*/ 0 h 400"/>
                <a:gd name="T6" fmla="*/ 0 w 205"/>
                <a:gd name="T7" fmla="*/ 0 h 400"/>
                <a:gd name="T8" fmla="*/ 0 w 205"/>
                <a:gd name="T9" fmla="*/ 0 h 400"/>
                <a:gd name="T10" fmla="*/ 0 w 205"/>
                <a:gd name="T11" fmla="*/ 0 h 400"/>
                <a:gd name="T12" fmla="*/ 0 w 205"/>
                <a:gd name="T13" fmla="*/ 0 h 400"/>
                <a:gd name="T14" fmla="*/ 0 w 205"/>
                <a:gd name="T15" fmla="*/ 0 h 400"/>
                <a:gd name="T16" fmla="*/ 0 w 205"/>
                <a:gd name="T17" fmla="*/ 0 h 400"/>
                <a:gd name="T18" fmla="*/ 0 w 205"/>
                <a:gd name="T19" fmla="*/ 0 h 400"/>
                <a:gd name="T20" fmla="*/ 0 w 205"/>
                <a:gd name="T21" fmla="*/ 0 h 400"/>
                <a:gd name="T22" fmla="*/ 0 w 205"/>
                <a:gd name="T23" fmla="*/ 0 h 400"/>
                <a:gd name="T24" fmla="*/ 0 w 205"/>
                <a:gd name="T25" fmla="*/ 0 h 400"/>
                <a:gd name="T26" fmla="*/ 0 w 205"/>
                <a:gd name="T27" fmla="*/ 0 h 400"/>
                <a:gd name="T28" fmla="*/ 0 w 205"/>
                <a:gd name="T29" fmla="*/ 0 h 400"/>
                <a:gd name="T30" fmla="*/ 0 w 205"/>
                <a:gd name="T31" fmla="*/ 0 h 400"/>
                <a:gd name="T32" fmla="*/ 0 w 205"/>
                <a:gd name="T33" fmla="*/ 0 h 400"/>
                <a:gd name="T34" fmla="*/ 0 w 205"/>
                <a:gd name="T35" fmla="*/ 0 h 400"/>
                <a:gd name="T36" fmla="*/ 0 w 205"/>
                <a:gd name="T37" fmla="*/ 0 h 400"/>
                <a:gd name="T38" fmla="*/ 0 w 205"/>
                <a:gd name="T39" fmla="*/ 0 h 400"/>
                <a:gd name="T40" fmla="*/ 0 w 205"/>
                <a:gd name="T41" fmla="*/ 0 h 400"/>
                <a:gd name="T42" fmla="*/ 0 w 205"/>
                <a:gd name="T43" fmla="*/ 0 h 400"/>
                <a:gd name="T44" fmla="*/ 0 w 205"/>
                <a:gd name="T45" fmla="*/ 0 h 400"/>
                <a:gd name="T46" fmla="*/ 0 w 205"/>
                <a:gd name="T47" fmla="*/ 0 h 400"/>
                <a:gd name="T48" fmla="*/ 0 w 205"/>
                <a:gd name="T49" fmla="*/ 0 h 400"/>
                <a:gd name="T50" fmla="*/ 0 w 205"/>
                <a:gd name="T51" fmla="*/ 0 h 400"/>
                <a:gd name="T52" fmla="*/ 0 w 205"/>
                <a:gd name="T53" fmla="*/ 0 h 400"/>
                <a:gd name="T54" fmla="*/ 0 w 205"/>
                <a:gd name="T55" fmla="*/ 0 h 400"/>
                <a:gd name="T56" fmla="*/ 0 w 205"/>
                <a:gd name="T57" fmla="*/ 0 h 400"/>
                <a:gd name="T58" fmla="*/ 0 w 205"/>
                <a:gd name="T59" fmla="*/ 0 h 400"/>
                <a:gd name="T60" fmla="*/ 0 w 205"/>
                <a:gd name="T61" fmla="*/ 0 h 400"/>
                <a:gd name="T62" fmla="*/ 0 w 205"/>
                <a:gd name="T63" fmla="*/ 0 h 400"/>
                <a:gd name="T64" fmla="*/ 0 w 205"/>
                <a:gd name="T65" fmla="*/ 0 h 400"/>
                <a:gd name="T66" fmla="*/ 0 w 205"/>
                <a:gd name="T67" fmla="*/ 0 h 400"/>
                <a:gd name="T68" fmla="*/ 0 w 205"/>
                <a:gd name="T69" fmla="*/ 0 h 400"/>
                <a:gd name="T70" fmla="*/ 0 w 205"/>
                <a:gd name="T71" fmla="*/ 0 h 400"/>
                <a:gd name="T72" fmla="*/ 0 w 205"/>
                <a:gd name="T73" fmla="*/ 0 h 400"/>
                <a:gd name="T74" fmla="*/ 0 w 205"/>
                <a:gd name="T75" fmla="*/ 0 h 400"/>
                <a:gd name="T76" fmla="*/ 0 w 205"/>
                <a:gd name="T77" fmla="*/ 0 h 400"/>
                <a:gd name="T78" fmla="*/ 0 w 205"/>
                <a:gd name="T79" fmla="*/ 0 h 400"/>
                <a:gd name="T80" fmla="*/ 0 w 205"/>
                <a:gd name="T81" fmla="*/ 0 h 400"/>
                <a:gd name="T82" fmla="*/ 0 w 205"/>
                <a:gd name="T83" fmla="*/ 0 h 4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5"/>
                <a:gd name="T127" fmla="*/ 0 h 400"/>
                <a:gd name="T128" fmla="*/ 205 w 205"/>
                <a:gd name="T129" fmla="*/ 400 h 4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5" h="400">
                  <a:moveTo>
                    <a:pt x="32" y="27"/>
                  </a:moveTo>
                  <a:lnTo>
                    <a:pt x="4" y="58"/>
                  </a:lnTo>
                  <a:lnTo>
                    <a:pt x="0" y="103"/>
                  </a:lnTo>
                  <a:lnTo>
                    <a:pt x="7" y="152"/>
                  </a:lnTo>
                  <a:lnTo>
                    <a:pt x="7" y="170"/>
                  </a:lnTo>
                  <a:lnTo>
                    <a:pt x="14" y="190"/>
                  </a:lnTo>
                  <a:lnTo>
                    <a:pt x="23" y="211"/>
                  </a:lnTo>
                  <a:lnTo>
                    <a:pt x="27" y="221"/>
                  </a:lnTo>
                  <a:lnTo>
                    <a:pt x="30" y="227"/>
                  </a:lnTo>
                  <a:lnTo>
                    <a:pt x="38" y="234"/>
                  </a:lnTo>
                  <a:lnTo>
                    <a:pt x="50" y="244"/>
                  </a:lnTo>
                  <a:lnTo>
                    <a:pt x="61" y="253"/>
                  </a:lnTo>
                  <a:lnTo>
                    <a:pt x="73" y="266"/>
                  </a:lnTo>
                  <a:lnTo>
                    <a:pt x="85" y="285"/>
                  </a:lnTo>
                  <a:lnTo>
                    <a:pt x="83" y="347"/>
                  </a:lnTo>
                  <a:lnTo>
                    <a:pt x="93" y="377"/>
                  </a:lnTo>
                  <a:lnTo>
                    <a:pt x="144" y="400"/>
                  </a:lnTo>
                  <a:lnTo>
                    <a:pt x="155" y="351"/>
                  </a:lnTo>
                  <a:lnTo>
                    <a:pt x="157" y="347"/>
                  </a:lnTo>
                  <a:lnTo>
                    <a:pt x="161" y="337"/>
                  </a:lnTo>
                  <a:lnTo>
                    <a:pt x="167" y="328"/>
                  </a:lnTo>
                  <a:lnTo>
                    <a:pt x="170" y="320"/>
                  </a:lnTo>
                  <a:lnTo>
                    <a:pt x="173" y="308"/>
                  </a:lnTo>
                  <a:lnTo>
                    <a:pt x="177" y="288"/>
                  </a:lnTo>
                  <a:lnTo>
                    <a:pt x="180" y="268"/>
                  </a:lnTo>
                  <a:lnTo>
                    <a:pt x="181" y="259"/>
                  </a:lnTo>
                  <a:lnTo>
                    <a:pt x="196" y="206"/>
                  </a:lnTo>
                  <a:lnTo>
                    <a:pt x="186" y="190"/>
                  </a:lnTo>
                  <a:lnTo>
                    <a:pt x="186" y="177"/>
                  </a:lnTo>
                  <a:lnTo>
                    <a:pt x="205" y="170"/>
                  </a:lnTo>
                  <a:lnTo>
                    <a:pt x="205" y="134"/>
                  </a:lnTo>
                  <a:lnTo>
                    <a:pt x="194" y="72"/>
                  </a:lnTo>
                  <a:lnTo>
                    <a:pt x="150" y="0"/>
                  </a:lnTo>
                  <a:lnTo>
                    <a:pt x="88" y="0"/>
                  </a:lnTo>
                  <a:lnTo>
                    <a:pt x="86" y="1"/>
                  </a:lnTo>
                  <a:lnTo>
                    <a:pt x="79" y="5"/>
                  </a:lnTo>
                  <a:lnTo>
                    <a:pt x="71" y="8"/>
                  </a:lnTo>
                  <a:lnTo>
                    <a:pt x="61" y="13"/>
                  </a:lnTo>
                  <a:lnTo>
                    <a:pt x="52" y="17"/>
                  </a:lnTo>
                  <a:lnTo>
                    <a:pt x="42" y="22"/>
                  </a:lnTo>
                  <a:lnTo>
                    <a:pt x="36" y="25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702B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9" name="Freeform 97"/>
            <p:cNvSpPr>
              <a:spLocks/>
            </p:cNvSpPr>
            <p:nvPr/>
          </p:nvSpPr>
          <p:spPr bwMode="auto">
            <a:xfrm>
              <a:off x="2427" y="570"/>
              <a:ext cx="55" cy="58"/>
            </a:xfrm>
            <a:custGeom>
              <a:avLst/>
              <a:gdLst>
                <a:gd name="T0" fmla="*/ 0 w 221"/>
                <a:gd name="T1" fmla="*/ 0 h 232"/>
                <a:gd name="T2" fmla="*/ 0 w 221"/>
                <a:gd name="T3" fmla="*/ 0 h 232"/>
                <a:gd name="T4" fmla="*/ 0 w 221"/>
                <a:gd name="T5" fmla="*/ 0 h 232"/>
                <a:gd name="T6" fmla="*/ 0 w 221"/>
                <a:gd name="T7" fmla="*/ 0 h 232"/>
                <a:gd name="T8" fmla="*/ 0 w 221"/>
                <a:gd name="T9" fmla="*/ 0 h 232"/>
                <a:gd name="T10" fmla="*/ 0 w 221"/>
                <a:gd name="T11" fmla="*/ 0 h 232"/>
                <a:gd name="T12" fmla="*/ 0 w 221"/>
                <a:gd name="T13" fmla="*/ 0 h 232"/>
                <a:gd name="T14" fmla="*/ 0 w 221"/>
                <a:gd name="T15" fmla="*/ 0 h 232"/>
                <a:gd name="T16" fmla="*/ 0 w 221"/>
                <a:gd name="T17" fmla="*/ 0 h 232"/>
                <a:gd name="T18" fmla="*/ 0 w 221"/>
                <a:gd name="T19" fmla="*/ 0 h 232"/>
                <a:gd name="T20" fmla="*/ 0 w 221"/>
                <a:gd name="T21" fmla="*/ 0 h 232"/>
                <a:gd name="T22" fmla="*/ 0 w 221"/>
                <a:gd name="T23" fmla="*/ 0 h 232"/>
                <a:gd name="T24" fmla="*/ 0 w 221"/>
                <a:gd name="T25" fmla="*/ 0 h 232"/>
                <a:gd name="T26" fmla="*/ 0 w 221"/>
                <a:gd name="T27" fmla="*/ 0 h 232"/>
                <a:gd name="T28" fmla="*/ 0 w 221"/>
                <a:gd name="T29" fmla="*/ 0 h 232"/>
                <a:gd name="T30" fmla="*/ 0 w 221"/>
                <a:gd name="T31" fmla="*/ 0 h 232"/>
                <a:gd name="T32" fmla="*/ 0 w 221"/>
                <a:gd name="T33" fmla="*/ 0 h 232"/>
                <a:gd name="T34" fmla="*/ 0 w 221"/>
                <a:gd name="T35" fmla="*/ 0 h 232"/>
                <a:gd name="T36" fmla="*/ 0 w 221"/>
                <a:gd name="T37" fmla="*/ 0 h 232"/>
                <a:gd name="T38" fmla="*/ 0 w 221"/>
                <a:gd name="T39" fmla="*/ 0 h 232"/>
                <a:gd name="T40" fmla="*/ 0 w 221"/>
                <a:gd name="T41" fmla="*/ 0 h 232"/>
                <a:gd name="T42" fmla="*/ 0 w 221"/>
                <a:gd name="T43" fmla="*/ 0 h 232"/>
                <a:gd name="T44" fmla="*/ 0 w 221"/>
                <a:gd name="T45" fmla="*/ 0 h 232"/>
                <a:gd name="T46" fmla="*/ 0 w 221"/>
                <a:gd name="T47" fmla="*/ 0 h 232"/>
                <a:gd name="T48" fmla="*/ 0 w 221"/>
                <a:gd name="T49" fmla="*/ 0 h 232"/>
                <a:gd name="T50" fmla="*/ 0 w 221"/>
                <a:gd name="T51" fmla="*/ 0 h 232"/>
                <a:gd name="T52" fmla="*/ 0 w 221"/>
                <a:gd name="T53" fmla="*/ 0 h 232"/>
                <a:gd name="T54" fmla="*/ 0 w 221"/>
                <a:gd name="T55" fmla="*/ 0 h 232"/>
                <a:gd name="T56" fmla="*/ 0 w 221"/>
                <a:gd name="T57" fmla="*/ 0 h 232"/>
                <a:gd name="T58" fmla="*/ 0 w 221"/>
                <a:gd name="T59" fmla="*/ 0 h 232"/>
                <a:gd name="T60" fmla="*/ 0 w 221"/>
                <a:gd name="T61" fmla="*/ 0 h 232"/>
                <a:gd name="T62" fmla="*/ 0 w 221"/>
                <a:gd name="T63" fmla="*/ 0 h 232"/>
                <a:gd name="T64" fmla="*/ 0 w 221"/>
                <a:gd name="T65" fmla="*/ 0 h 232"/>
                <a:gd name="T66" fmla="*/ 0 w 221"/>
                <a:gd name="T67" fmla="*/ 0 h 232"/>
                <a:gd name="T68" fmla="*/ 0 w 221"/>
                <a:gd name="T69" fmla="*/ 0 h 232"/>
                <a:gd name="T70" fmla="*/ 0 w 221"/>
                <a:gd name="T71" fmla="*/ 0 h 232"/>
                <a:gd name="T72" fmla="*/ 0 w 221"/>
                <a:gd name="T73" fmla="*/ 0 h 232"/>
                <a:gd name="T74" fmla="*/ 0 w 221"/>
                <a:gd name="T75" fmla="*/ 0 h 232"/>
                <a:gd name="T76" fmla="*/ 0 w 221"/>
                <a:gd name="T77" fmla="*/ 0 h 232"/>
                <a:gd name="T78" fmla="*/ 0 w 221"/>
                <a:gd name="T79" fmla="*/ 0 h 232"/>
                <a:gd name="T80" fmla="*/ 0 w 221"/>
                <a:gd name="T81" fmla="*/ 0 h 232"/>
                <a:gd name="T82" fmla="*/ 0 w 221"/>
                <a:gd name="T83" fmla="*/ 0 h 232"/>
                <a:gd name="T84" fmla="*/ 0 w 221"/>
                <a:gd name="T85" fmla="*/ 0 h 232"/>
                <a:gd name="T86" fmla="*/ 0 w 221"/>
                <a:gd name="T87" fmla="*/ 0 h 232"/>
                <a:gd name="T88" fmla="*/ 0 w 221"/>
                <a:gd name="T89" fmla="*/ 0 h 232"/>
                <a:gd name="T90" fmla="*/ 0 w 221"/>
                <a:gd name="T91" fmla="*/ 0 h 232"/>
                <a:gd name="T92" fmla="*/ 0 w 221"/>
                <a:gd name="T93" fmla="*/ 0 h 232"/>
                <a:gd name="T94" fmla="*/ 0 w 221"/>
                <a:gd name="T95" fmla="*/ 0 h 232"/>
                <a:gd name="T96" fmla="*/ 0 w 221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1"/>
                <a:gd name="T148" fmla="*/ 0 h 232"/>
                <a:gd name="T149" fmla="*/ 221 w 221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1" h="232">
                  <a:moveTo>
                    <a:pt x="200" y="69"/>
                  </a:moveTo>
                  <a:lnTo>
                    <a:pt x="196" y="53"/>
                  </a:lnTo>
                  <a:lnTo>
                    <a:pt x="187" y="29"/>
                  </a:lnTo>
                  <a:lnTo>
                    <a:pt x="163" y="10"/>
                  </a:lnTo>
                  <a:lnTo>
                    <a:pt x="144" y="6"/>
                  </a:lnTo>
                  <a:lnTo>
                    <a:pt x="127" y="2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88" y="2"/>
                  </a:lnTo>
                  <a:lnTo>
                    <a:pt x="77" y="6"/>
                  </a:lnTo>
                  <a:lnTo>
                    <a:pt x="62" y="13"/>
                  </a:lnTo>
                  <a:lnTo>
                    <a:pt x="46" y="24"/>
                  </a:lnTo>
                  <a:lnTo>
                    <a:pt x="18" y="49"/>
                  </a:lnTo>
                  <a:lnTo>
                    <a:pt x="6" y="74"/>
                  </a:lnTo>
                  <a:lnTo>
                    <a:pt x="0" y="116"/>
                  </a:lnTo>
                  <a:lnTo>
                    <a:pt x="0" y="138"/>
                  </a:lnTo>
                  <a:lnTo>
                    <a:pt x="6" y="160"/>
                  </a:lnTo>
                  <a:lnTo>
                    <a:pt x="8" y="182"/>
                  </a:lnTo>
                  <a:lnTo>
                    <a:pt x="19" y="190"/>
                  </a:lnTo>
                  <a:lnTo>
                    <a:pt x="20" y="158"/>
                  </a:lnTo>
                  <a:lnTo>
                    <a:pt x="18" y="137"/>
                  </a:lnTo>
                  <a:lnTo>
                    <a:pt x="18" y="111"/>
                  </a:lnTo>
                  <a:lnTo>
                    <a:pt x="22" y="81"/>
                  </a:lnTo>
                  <a:lnTo>
                    <a:pt x="48" y="65"/>
                  </a:lnTo>
                  <a:lnTo>
                    <a:pt x="71" y="70"/>
                  </a:lnTo>
                  <a:lnTo>
                    <a:pt x="125" y="70"/>
                  </a:lnTo>
                  <a:lnTo>
                    <a:pt x="153" y="56"/>
                  </a:lnTo>
                  <a:lnTo>
                    <a:pt x="163" y="65"/>
                  </a:lnTo>
                  <a:lnTo>
                    <a:pt x="156" y="87"/>
                  </a:lnTo>
                  <a:lnTo>
                    <a:pt x="156" y="106"/>
                  </a:lnTo>
                  <a:lnTo>
                    <a:pt x="161" y="125"/>
                  </a:lnTo>
                  <a:lnTo>
                    <a:pt x="176" y="148"/>
                  </a:lnTo>
                  <a:lnTo>
                    <a:pt x="176" y="165"/>
                  </a:lnTo>
                  <a:lnTo>
                    <a:pt x="186" y="165"/>
                  </a:lnTo>
                  <a:lnTo>
                    <a:pt x="190" y="152"/>
                  </a:lnTo>
                  <a:lnTo>
                    <a:pt x="198" y="143"/>
                  </a:lnTo>
                  <a:lnTo>
                    <a:pt x="209" y="150"/>
                  </a:lnTo>
                  <a:lnTo>
                    <a:pt x="214" y="166"/>
                  </a:lnTo>
                  <a:lnTo>
                    <a:pt x="210" y="184"/>
                  </a:lnTo>
                  <a:lnTo>
                    <a:pt x="203" y="192"/>
                  </a:lnTo>
                  <a:lnTo>
                    <a:pt x="198" y="202"/>
                  </a:lnTo>
                  <a:lnTo>
                    <a:pt x="190" y="203"/>
                  </a:lnTo>
                  <a:lnTo>
                    <a:pt x="189" y="214"/>
                  </a:lnTo>
                  <a:lnTo>
                    <a:pt x="198" y="232"/>
                  </a:lnTo>
                  <a:lnTo>
                    <a:pt x="214" y="212"/>
                  </a:lnTo>
                  <a:lnTo>
                    <a:pt x="220" y="182"/>
                  </a:lnTo>
                  <a:lnTo>
                    <a:pt x="221" y="121"/>
                  </a:lnTo>
                  <a:lnTo>
                    <a:pt x="215" y="89"/>
                  </a:lnTo>
                  <a:lnTo>
                    <a:pt x="200" y="69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0" name="Freeform 98"/>
            <p:cNvSpPr>
              <a:spLocks/>
            </p:cNvSpPr>
            <p:nvPr/>
          </p:nvSpPr>
          <p:spPr bwMode="auto">
            <a:xfrm>
              <a:off x="2433" y="588"/>
              <a:ext cx="38" cy="42"/>
            </a:xfrm>
            <a:custGeom>
              <a:avLst/>
              <a:gdLst>
                <a:gd name="T0" fmla="*/ 0 w 155"/>
                <a:gd name="T1" fmla="*/ 0 h 168"/>
                <a:gd name="T2" fmla="*/ 0 w 155"/>
                <a:gd name="T3" fmla="*/ 0 h 168"/>
                <a:gd name="T4" fmla="*/ 0 w 155"/>
                <a:gd name="T5" fmla="*/ 0 h 168"/>
                <a:gd name="T6" fmla="*/ 0 w 155"/>
                <a:gd name="T7" fmla="*/ 0 h 168"/>
                <a:gd name="T8" fmla="*/ 0 w 155"/>
                <a:gd name="T9" fmla="*/ 0 h 168"/>
                <a:gd name="T10" fmla="*/ 0 w 155"/>
                <a:gd name="T11" fmla="*/ 0 h 168"/>
                <a:gd name="T12" fmla="*/ 0 w 155"/>
                <a:gd name="T13" fmla="*/ 0 h 168"/>
                <a:gd name="T14" fmla="*/ 0 w 155"/>
                <a:gd name="T15" fmla="*/ 0 h 168"/>
                <a:gd name="T16" fmla="*/ 0 w 155"/>
                <a:gd name="T17" fmla="*/ 0 h 168"/>
                <a:gd name="T18" fmla="*/ 0 w 155"/>
                <a:gd name="T19" fmla="*/ 0 h 168"/>
                <a:gd name="T20" fmla="*/ 0 w 155"/>
                <a:gd name="T21" fmla="*/ 0 h 168"/>
                <a:gd name="T22" fmla="*/ 0 w 155"/>
                <a:gd name="T23" fmla="*/ 0 h 168"/>
                <a:gd name="T24" fmla="*/ 0 w 155"/>
                <a:gd name="T25" fmla="*/ 0 h 168"/>
                <a:gd name="T26" fmla="*/ 0 w 155"/>
                <a:gd name="T27" fmla="*/ 0 h 168"/>
                <a:gd name="T28" fmla="*/ 0 w 155"/>
                <a:gd name="T29" fmla="*/ 0 h 168"/>
                <a:gd name="T30" fmla="*/ 0 w 155"/>
                <a:gd name="T31" fmla="*/ 0 h 168"/>
                <a:gd name="T32" fmla="*/ 0 w 155"/>
                <a:gd name="T33" fmla="*/ 0 h 168"/>
                <a:gd name="T34" fmla="*/ 0 w 155"/>
                <a:gd name="T35" fmla="*/ 0 h 168"/>
                <a:gd name="T36" fmla="*/ 0 w 155"/>
                <a:gd name="T37" fmla="*/ 0 h 168"/>
                <a:gd name="T38" fmla="*/ 0 w 155"/>
                <a:gd name="T39" fmla="*/ 0 h 168"/>
                <a:gd name="T40" fmla="*/ 0 w 155"/>
                <a:gd name="T41" fmla="*/ 0 h 168"/>
                <a:gd name="T42" fmla="*/ 0 w 155"/>
                <a:gd name="T43" fmla="*/ 0 h 168"/>
                <a:gd name="T44" fmla="*/ 0 w 155"/>
                <a:gd name="T45" fmla="*/ 0 h 168"/>
                <a:gd name="T46" fmla="*/ 0 w 155"/>
                <a:gd name="T47" fmla="*/ 0 h 168"/>
                <a:gd name="T48" fmla="*/ 0 w 155"/>
                <a:gd name="T49" fmla="*/ 0 h 168"/>
                <a:gd name="T50" fmla="*/ 0 w 155"/>
                <a:gd name="T51" fmla="*/ 0 h 168"/>
                <a:gd name="T52" fmla="*/ 0 w 155"/>
                <a:gd name="T53" fmla="*/ 0 h 168"/>
                <a:gd name="T54" fmla="*/ 0 w 155"/>
                <a:gd name="T55" fmla="*/ 0 h 168"/>
                <a:gd name="T56" fmla="*/ 0 w 155"/>
                <a:gd name="T57" fmla="*/ 0 h 168"/>
                <a:gd name="T58" fmla="*/ 0 w 155"/>
                <a:gd name="T59" fmla="*/ 0 h 168"/>
                <a:gd name="T60" fmla="*/ 0 w 155"/>
                <a:gd name="T61" fmla="*/ 0 h 168"/>
                <a:gd name="T62" fmla="*/ 0 w 155"/>
                <a:gd name="T63" fmla="*/ 0 h 168"/>
                <a:gd name="T64" fmla="*/ 0 w 155"/>
                <a:gd name="T65" fmla="*/ 0 h 168"/>
                <a:gd name="T66" fmla="*/ 0 w 155"/>
                <a:gd name="T67" fmla="*/ 0 h 168"/>
                <a:gd name="T68" fmla="*/ 0 w 155"/>
                <a:gd name="T69" fmla="*/ 0 h 168"/>
                <a:gd name="T70" fmla="*/ 0 w 155"/>
                <a:gd name="T71" fmla="*/ 0 h 168"/>
                <a:gd name="T72" fmla="*/ 0 w 155"/>
                <a:gd name="T73" fmla="*/ 0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5"/>
                <a:gd name="T112" fmla="*/ 0 h 168"/>
                <a:gd name="T113" fmla="*/ 155 w 155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5" h="168">
                  <a:moveTo>
                    <a:pt x="117" y="0"/>
                  </a:moveTo>
                  <a:lnTo>
                    <a:pt x="93" y="7"/>
                  </a:lnTo>
                  <a:lnTo>
                    <a:pt x="32" y="1"/>
                  </a:lnTo>
                  <a:lnTo>
                    <a:pt x="12" y="14"/>
                  </a:lnTo>
                  <a:lnTo>
                    <a:pt x="8" y="28"/>
                  </a:lnTo>
                  <a:lnTo>
                    <a:pt x="9" y="38"/>
                  </a:lnTo>
                  <a:lnTo>
                    <a:pt x="2" y="51"/>
                  </a:lnTo>
                  <a:lnTo>
                    <a:pt x="3" y="60"/>
                  </a:lnTo>
                  <a:lnTo>
                    <a:pt x="22" y="57"/>
                  </a:lnTo>
                  <a:lnTo>
                    <a:pt x="40" y="55"/>
                  </a:lnTo>
                  <a:lnTo>
                    <a:pt x="49" y="62"/>
                  </a:lnTo>
                  <a:lnTo>
                    <a:pt x="63" y="62"/>
                  </a:lnTo>
                  <a:lnTo>
                    <a:pt x="75" y="51"/>
                  </a:lnTo>
                  <a:lnTo>
                    <a:pt x="99" y="50"/>
                  </a:lnTo>
                  <a:lnTo>
                    <a:pt x="116" y="50"/>
                  </a:lnTo>
                  <a:lnTo>
                    <a:pt x="125" y="61"/>
                  </a:lnTo>
                  <a:lnTo>
                    <a:pt x="132" y="70"/>
                  </a:lnTo>
                  <a:lnTo>
                    <a:pt x="122" y="82"/>
                  </a:lnTo>
                  <a:lnTo>
                    <a:pt x="107" y="90"/>
                  </a:lnTo>
                  <a:lnTo>
                    <a:pt x="84" y="90"/>
                  </a:lnTo>
                  <a:lnTo>
                    <a:pt x="74" y="81"/>
                  </a:lnTo>
                  <a:lnTo>
                    <a:pt x="66" y="69"/>
                  </a:lnTo>
                  <a:lnTo>
                    <a:pt x="57" y="69"/>
                  </a:lnTo>
                  <a:lnTo>
                    <a:pt x="48" y="79"/>
                  </a:lnTo>
                  <a:lnTo>
                    <a:pt x="42" y="92"/>
                  </a:lnTo>
                  <a:lnTo>
                    <a:pt x="32" y="98"/>
                  </a:lnTo>
                  <a:lnTo>
                    <a:pt x="10" y="100"/>
                  </a:lnTo>
                  <a:lnTo>
                    <a:pt x="3" y="94"/>
                  </a:lnTo>
                  <a:lnTo>
                    <a:pt x="0" y="109"/>
                  </a:lnTo>
                  <a:lnTo>
                    <a:pt x="3" y="128"/>
                  </a:lnTo>
                  <a:lnTo>
                    <a:pt x="11" y="136"/>
                  </a:lnTo>
                  <a:lnTo>
                    <a:pt x="15" y="129"/>
                  </a:lnTo>
                  <a:lnTo>
                    <a:pt x="24" y="135"/>
                  </a:lnTo>
                  <a:lnTo>
                    <a:pt x="15" y="143"/>
                  </a:lnTo>
                  <a:lnTo>
                    <a:pt x="17" y="158"/>
                  </a:lnTo>
                  <a:lnTo>
                    <a:pt x="26" y="167"/>
                  </a:lnTo>
                  <a:lnTo>
                    <a:pt x="36" y="166"/>
                  </a:lnTo>
                  <a:lnTo>
                    <a:pt x="55" y="151"/>
                  </a:lnTo>
                  <a:lnTo>
                    <a:pt x="60" y="151"/>
                  </a:lnTo>
                  <a:lnTo>
                    <a:pt x="57" y="144"/>
                  </a:lnTo>
                  <a:lnTo>
                    <a:pt x="46" y="143"/>
                  </a:lnTo>
                  <a:lnTo>
                    <a:pt x="42" y="134"/>
                  </a:lnTo>
                  <a:lnTo>
                    <a:pt x="41" y="121"/>
                  </a:lnTo>
                  <a:lnTo>
                    <a:pt x="47" y="116"/>
                  </a:lnTo>
                  <a:lnTo>
                    <a:pt x="53" y="119"/>
                  </a:lnTo>
                  <a:lnTo>
                    <a:pt x="61" y="120"/>
                  </a:lnTo>
                  <a:lnTo>
                    <a:pt x="69" y="116"/>
                  </a:lnTo>
                  <a:lnTo>
                    <a:pt x="79" y="116"/>
                  </a:lnTo>
                  <a:lnTo>
                    <a:pt x="88" y="121"/>
                  </a:lnTo>
                  <a:lnTo>
                    <a:pt x="88" y="127"/>
                  </a:lnTo>
                  <a:lnTo>
                    <a:pt x="80" y="129"/>
                  </a:lnTo>
                  <a:lnTo>
                    <a:pt x="80" y="143"/>
                  </a:lnTo>
                  <a:lnTo>
                    <a:pt x="77" y="150"/>
                  </a:lnTo>
                  <a:lnTo>
                    <a:pt x="88" y="150"/>
                  </a:lnTo>
                  <a:lnTo>
                    <a:pt x="98" y="158"/>
                  </a:lnTo>
                  <a:lnTo>
                    <a:pt x="107" y="158"/>
                  </a:lnTo>
                  <a:lnTo>
                    <a:pt x="111" y="168"/>
                  </a:lnTo>
                  <a:lnTo>
                    <a:pt x="125" y="167"/>
                  </a:lnTo>
                  <a:lnTo>
                    <a:pt x="125" y="150"/>
                  </a:lnTo>
                  <a:lnTo>
                    <a:pt x="115" y="136"/>
                  </a:lnTo>
                  <a:lnTo>
                    <a:pt x="111" y="12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28" y="118"/>
                  </a:lnTo>
                  <a:lnTo>
                    <a:pt x="140" y="128"/>
                  </a:lnTo>
                  <a:lnTo>
                    <a:pt x="150" y="128"/>
                  </a:lnTo>
                  <a:lnTo>
                    <a:pt x="155" y="97"/>
                  </a:lnTo>
                  <a:lnTo>
                    <a:pt x="137" y="57"/>
                  </a:lnTo>
                  <a:lnTo>
                    <a:pt x="126" y="40"/>
                  </a:lnTo>
                  <a:lnTo>
                    <a:pt x="108" y="33"/>
                  </a:lnTo>
                  <a:lnTo>
                    <a:pt x="112" y="20"/>
                  </a:lnTo>
                  <a:lnTo>
                    <a:pt x="125" y="17"/>
                  </a:lnTo>
                  <a:lnTo>
                    <a:pt x="128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1" name="Freeform 99"/>
            <p:cNvSpPr>
              <a:spLocks/>
            </p:cNvSpPr>
            <p:nvPr/>
          </p:nvSpPr>
          <p:spPr bwMode="auto">
            <a:xfrm>
              <a:off x="2443" y="606"/>
              <a:ext cx="9" cy="11"/>
            </a:xfrm>
            <a:custGeom>
              <a:avLst/>
              <a:gdLst>
                <a:gd name="T0" fmla="*/ 0 w 35"/>
                <a:gd name="T1" fmla="*/ 0 h 44"/>
                <a:gd name="T2" fmla="*/ 0 w 35"/>
                <a:gd name="T3" fmla="*/ 0 h 44"/>
                <a:gd name="T4" fmla="*/ 0 w 35"/>
                <a:gd name="T5" fmla="*/ 0 h 44"/>
                <a:gd name="T6" fmla="*/ 0 w 35"/>
                <a:gd name="T7" fmla="*/ 0 h 44"/>
                <a:gd name="T8" fmla="*/ 0 w 35"/>
                <a:gd name="T9" fmla="*/ 0 h 44"/>
                <a:gd name="T10" fmla="*/ 0 w 35"/>
                <a:gd name="T11" fmla="*/ 0 h 44"/>
                <a:gd name="T12" fmla="*/ 0 w 35"/>
                <a:gd name="T13" fmla="*/ 0 h 44"/>
                <a:gd name="T14" fmla="*/ 0 w 35"/>
                <a:gd name="T15" fmla="*/ 0 h 44"/>
                <a:gd name="T16" fmla="*/ 0 w 35"/>
                <a:gd name="T17" fmla="*/ 0 h 44"/>
                <a:gd name="T18" fmla="*/ 0 w 35"/>
                <a:gd name="T19" fmla="*/ 0 h 44"/>
                <a:gd name="T20" fmla="*/ 0 w 35"/>
                <a:gd name="T21" fmla="*/ 0 h 44"/>
                <a:gd name="T22" fmla="*/ 0 w 35"/>
                <a:gd name="T23" fmla="*/ 0 h 44"/>
                <a:gd name="T24" fmla="*/ 0 w 35"/>
                <a:gd name="T25" fmla="*/ 0 h 44"/>
                <a:gd name="T26" fmla="*/ 0 w 35"/>
                <a:gd name="T27" fmla="*/ 0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44"/>
                <a:gd name="T44" fmla="*/ 35 w 35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44">
                  <a:moveTo>
                    <a:pt x="15" y="1"/>
                  </a:moveTo>
                  <a:lnTo>
                    <a:pt x="10" y="16"/>
                  </a:lnTo>
                  <a:lnTo>
                    <a:pt x="10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10" y="41"/>
                  </a:lnTo>
                  <a:lnTo>
                    <a:pt x="19" y="44"/>
                  </a:lnTo>
                  <a:lnTo>
                    <a:pt x="23" y="37"/>
                  </a:lnTo>
                  <a:lnTo>
                    <a:pt x="35" y="40"/>
                  </a:lnTo>
                  <a:lnTo>
                    <a:pt x="35" y="29"/>
                  </a:lnTo>
                  <a:lnTo>
                    <a:pt x="25" y="25"/>
                  </a:lnTo>
                  <a:lnTo>
                    <a:pt x="23" y="17"/>
                  </a:lnTo>
                  <a:lnTo>
                    <a:pt x="21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2" name="Freeform 100"/>
            <p:cNvSpPr>
              <a:spLocks/>
            </p:cNvSpPr>
            <p:nvPr/>
          </p:nvSpPr>
          <p:spPr bwMode="auto">
            <a:xfrm>
              <a:off x="2435" y="590"/>
              <a:ext cx="26" cy="11"/>
            </a:xfrm>
            <a:custGeom>
              <a:avLst/>
              <a:gdLst>
                <a:gd name="T0" fmla="*/ 0 w 102"/>
                <a:gd name="T1" fmla="*/ 0 h 44"/>
                <a:gd name="T2" fmla="*/ 0 w 102"/>
                <a:gd name="T3" fmla="*/ 0 h 44"/>
                <a:gd name="T4" fmla="*/ 0 w 102"/>
                <a:gd name="T5" fmla="*/ 0 h 44"/>
                <a:gd name="T6" fmla="*/ 0 w 102"/>
                <a:gd name="T7" fmla="*/ 0 h 44"/>
                <a:gd name="T8" fmla="*/ 0 w 102"/>
                <a:gd name="T9" fmla="*/ 0 h 44"/>
                <a:gd name="T10" fmla="*/ 0 w 102"/>
                <a:gd name="T11" fmla="*/ 0 h 44"/>
                <a:gd name="T12" fmla="*/ 0 w 102"/>
                <a:gd name="T13" fmla="*/ 0 h 44"/>
                <a:gd name="T14" fmla="*/ 0 w 102"/>
                <a:gd name="T15" fmla="*/ 0 h 44"/>
                <a:gd name="T16" fmla="*/ 0 w 102"/>
                <a:gd name="T17" fmla="*/ 0 h 44"/>
                <a:gd name="T18" fmla="*/ 0 w 102"/>
                <a:gd name="T19" fmla="*/ 0 h 44"/>
                <a:gd name="T20" fmla="*/ 0 w 102"/>
                <a:gd name="T21" fmla="*/ 0 h 44"/>
                <a:gd name="T22" fmla="*/ 0 w 102"/>
                <a:gd name="T23" fmla="*/ 0 h 44"/>
                <a:gd name="T24" fmla="*/ 0 w 102"/>
                <a:gd name="T25" fmla="*/ 0 h 44"/>
                <a:gd name="T26" fmla="*/ 0 w 102"/>
                <a:gd name="T27" fmla="*/ 0 h 44"/>
                <a:gd name="T28" fmla="*/ 0 w 102"/>
                <a:gd name="T29" fmla="*/ 0 h 44"/>
                <a:gd name="T30" fmla="*/ 0 w 102"/>
                <a:gd name="T31" fmla="*/ 0 h 44"/>
                <a:gd name="T32" fmla="*/ 0 w 102"/>
                <a:gd name="T33" fmla="*/ 0 h 44"/>
                <a:gd name="T34" fmla="*/ 0 w 102"/>
                <a:gd name="T35" fmla="*/ 0 h 44"/>
                <a:gd name="T36" fmla="*/ 0 w 102"/>
                <a:gd name="T37" fmla="*/ 0 h 44"/>
                <a:gd name="T38" fmla="*/ 0 w 102"/>
                <a:gd name="T39" fmla="*/ 0 h 44"/>
                <a:gd name="T40" fmla="*/ 0 w 102"/>
                <a:gd name="T41" fmla="*/ 0 h 44"/>
                <a:gd name="T42" fmla="*/ 0 w 102"/>
                <a:gd name="T43" fmla="*/ 0 h 44"/>
                <a:gd name="T44" fmla="*/ 0 w 102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2"/>
                <a:gd name="T70" fmla="*/ 0 h 44"/>
                <a:gd name="T71" fmla="*/ 102 w 102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2" h="44">
                  <a:moveTo>
                    <a:pt x="20" y="0"/>
                  </a:moveTo>
                  <a:lnTo>
                    <a:pt x="5" y="8"/>
                  </a:lnTo>
                  <a:lnTo>
                    <a:pt x="2" y="19"/>
                  </a:lnTo>
                  <a:lnTo>
                    <a:pt x="17" y="19"/>
                  </a:lnTo>
                  <a:lnTo>
                    <a:pt x="18" y="27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13" y="42"/>
                  </a:lnTo>
                  <a:lnTo>
                    <a:pt x="30" y="42"/>
                  </a:lnTo>
                  <a:lnTo>
                    <a:pt x="43" y="44"/>
                  </a:lnTo>
                  <a:lnTo>
                    <a:pt x="57" y="42"/>
                  </a:lnTo>
                  <a:lnTo>
                    <a:pt x="69" y="37"/>
                  </a:lnTo>
                  <a:lnTo>
                    <a:pt x="102" y="40"/>
                  </a:lnTo>
                  <a:lnTo>
                    <a:pt x="98" y="29"/>
                  </a:lnTo>
                  <a:lnTo>
                    <a:pt x="86" y="27"/>
                  </a:lnTo>
                  <a:lnTo>
                    <a:pt x="67" y="27"/>
                  </a:lnTo>
                  <a:lnTo>
                    <a:pt x="67" y="17"/>
                  </a:lnTo>
                  <a:lnTo>
                    <a:pt x="86" y="16"/>
                  </a:lnTo>
                  <a:lnTo>
                    <a:pt x="90" y="8"/>
                  </a:lnTo>
                  <a:lnTo>
                    <a:pt x="75" y="3"/>
                  </a:lnTo>
                  <a:lnTo>
                    <a:pt x="42" y="3"/>
                  </a:lnTo>
                  <a:lnTo>
                    <a:pt x="29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3" name="Freeform 101"/>
            <p:cNvSpPr>
              <a:spLocks/>
            </p:cNvSpPr>
            <p:nvPr/>
          </p:nvSpPr>
          <p:spPr bwMode="auto">
            <a:xfrm>
              <a:off x="2455" y="608"/>
              <a:ext cx="11" cy="16"/>
            </a:xfrm>
            <a:custGeom>
              <a:avLst/>
              <a:gdLst>
                <a:gd name="T0" fmla="*/ 0 w 44"/>
                <a:gd name="T1" fmla="*/ 0 h 64"/>
                <a:gd name="T2" fmla="*/ 0 w 44"/>
                <a:gd name="T3" fmla="*/ 0 h 64"/>
                <a:gd name="T4" fmla="*/ 0 w 44"/>
                <a:gd name="T5" fmla="*/ 0 h 64"/>
                <a:gd name="T6" fmla="*/ 0 w 44"/>
                <a:gd name="T7" fmla="*/ 0 h 64"/>
                <a:gd name="T8" fmla="*/ 0 w 44"/>
                <a:gd name="T9" fmla="*/ 0 h 64"/>
                <a:gd name="T10" fmla="*/ 0 w 44"/>
                <a:gd name="T11" fmla="*/ 0 h 64"/>
                <a:gd name="T12" fmla="*/ 0 w 44"/>
                <a:gd name="T13" fmla="*/ 0 h 64"/>
                <a:gd name="T14" fmla="*/ 0 w 44"/>
                <a:gd name="T15" fmla="*/ 0 h 64"/>
                <a:gd name="T16" fmla="*/ 0 w 44"/>
                <a:gd name="T17" fmla="*/ 0 h 64"/>
                <a:gd name="T18" fmla="*/ 0 w 44"/>
                <a:gd name="T19" fmla="*/ 0 h 64"/>
                <a:gd name="T20" fmla="*/ 0 w 44"/>
                <a:gd name="T21" fmla="*/ 0 h 64"/>
                <a:gd name="T22" fmla="*/ 0 w 44"/>
                <a:gd name="T23" fmla="*/ 0 h 64"/>
                <a:gd name="T24" fmla="*/ 0 w 44"/>
                <a:gd name="T25" fmla="*/ 0 h 64"/>
                <a:gd name="T26" fmla="*/ 0 w 44"/>
                <a:gd name="T27" fmla="*/ 0 h 64"/>
                <a:gd name="T28" fmla="*/ 0 w 44"/>
                <a:gd name="T29" fmla="*/ 0 h 64"/>
                <a:gd name="T30" fmla="*/ 0 w 44"/>
                <a:gd name="T31" fmla="*/ 0 h 64"/>
                <a:gd name="T32" fmla="*/ 0 w 44"/>
                <a:gd name="T33" fmla="*/ 0 h 64"/>
                <a:gd name="T34" fmla="*/ 0 w 44"/>
                <a:gd name="T35" fmla="*/ 0 h 64"/>
                <a:gd name="T36" fmla="*/ 0 w 44"/>
                <a:gd name="T37" fmla="*/ 0 h 64"/>
                <a:gd name="T38" fmla="*/ 0 w 44"/>
                <a:gd name="T39" fmla="*/ 0 h 64"/>
                <a:gd name="T40" fmla="*/ 0 w 44"/>
                <a:gd name="T41" fmla="*/ 0 h 64"/>
                <a:gd name="T42" fmla="*/ 0 w 44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64"/>
                <a:gd name="T68" fmla="*/ 44 w 44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64">
                  <a:moveTo>
                    <a:pt x="39" y="1"/>
                  </a:moveTo>
                  <a:lnTo>
                    <a:pt x="30" y="13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6" y="38"/>
                  </a:lnTo>
                  <a:lnTo>
                    <a:pt x="0" y="55"/>
                  </a:lnTo>
                  <a:lnTo>
                    <a:pt x="6" y="64"/>
                  </a:lnTo>
                  <a:lnTo>
                    <a:pt x="7" y="63"/>
                  </a:lnTo>
                  <a:lnTo>
                    <a:pt x="9" y="60"/>
                  </a:lnTo>
                  <a:lnTo>
                    <a:pt x="11" y="55"/>
                  </a:lnTo>
                  <a:lnTo>
                    <a:pt x="14" y="50"/>
                  </a:lnTo>
                  <a:lnTo>
                    <a:pt x="16" y="43"/>
                  </a:lnTo>
                  <a:lnTo>
                    <a:pt x="18" y="33"/>
                  </a:lnTo>
                  <a:lnTo>
                    <a:pt x="20" y="26"/>
                  </a:lnTo>
                  <a:lnTo>
                    <a:pt x="21" y="22"/>
                  </a:lnTo>
                  <a:lnTo>
                    <a:pt x="35" y="18"/>
                  </a:lnTo>
                  <a:lnTo>
                    <a:pt x="44" y="1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4" name="Freeform 102"/>
            <p:cNvSpPr>
              <a:spLocks/>
            </p:cNvSpPr>
            <p:nvPr/>
          </p:nvSpPr>
          <p:spPr bwMode="auto">
            <a:xfrm>
              <a:off x="2434" y="614"/>
              <a:ext cx="8" cy="13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51"/>
                <a:gd name="T47" fmla="*/ 34 w 34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51">
                  <a:moveTo>
                    <a:pt x="0" y="4"/>
                  </a:moveTo>
                  <a:lnTo>
                    <a:pt x="9" y="0"/>
                  </a:lnTo>
                  <a:lnTo>
                    <a:pt x="23" y="4"/>
                  </a:lnTo>
                  <a:lnTo>
                    <a:pt x="23" y="15"/>
                  </a:lnTo>
                  <a:lnTo>
                    <a:pt x="30" y="26"/>
                  </a:lnTo>
                  <a:lnTo>
                    <a:pt x="34" y="42"/>
                  </a:lnTo>
                  <a:lnTo>
                    <a:pt x="23" y="51"/>
                  </a:lnTo>
                  <a:lnTo>
                    <a:pt x="17" y="43"/>
                  </a:lnTo>
                  <a:lnTo>
                    <a:pt x="20" y="29"/>
                  </a:lnTo>
                  <a:lnTo>
                    <a:pt x="16" y="18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2" y="11"/>
                  </a:lnTo>
                  <a:lnTo>
                    <a:pt x="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5" name="Freeform 103"/>
            <p:cNvSpPr>
              <a:spLocks/>
            </p:cNvSpPr>
            <p:nvPr/>
          </p:nvSpPr>
          <p:spPr bwMode="auto">
            <a:xfrm>
              <a:off x="2446" y="630"/>
              <a:ext cx="9" cy="4"/>
            </a:xfrm>
            <a:custGeom>
              <a:avLst/>
              <a:gdLst>
                <a:gd name="T0" fmla="*/ 0 w 39"/>
                <a:gd name="T1" fmla="*/ 0 h 15"/>
                <a:gd name="T2" fmla="*/ 0 w 39"/>
                <a:gd name="T3" fmla="*/ 0 h 15"/>
                <a:gd name="T4" fmla="*/ 0 w 39"/>
                <a:gd name="T5" fmla="*/ 0 h 15"/>
                <a:gd name="T6" fmla="*/ 0 w 39"/>
                <a:gd name="T7" fmla="*/ 0 h 15"/>
                <a:gd name="T8" fmla="*/ 0 w 39"/>
                <a:gd name="T9" fmla="*/ 0 h 15"/>
                <a:gd name="T10" fmla="*/ 0 w 39"/>
                <a:gd name="T11" fmla="*/ 0 h 15"/>
                <a:gd name="T12" fmla="*/ 0 w 39"/>
                <a:gd name="T13" fmla="*/ 0 h 15"/>
                <a:gd name="T14" fmla="*/ 0 w 39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5"/>
                <a:gd name="T26" fmla="*/ 39 w 39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5">
                  <a:moveTo>
                    <a:pt x="0" y="7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39" y="2"/>
                  </a:lnTo>
                  <a:lnTo>
                    <a:pt x="29" y="12"/>
                  </a:lnTo>
                  <a:lnTo>
                    <a:pt x="13" y="15"/>
                  </a:lnTo>
                  <a:lnTo>
                    <a:pt x="5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562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6" name="Freeform 104"/>
            <p:cNvSpPr>
              <a:spLocks/>
            </p:cNvSpPr>
            <p:nvPr/>
          </p:nvSpPr>
          <p:spPr bwMode="auto">
            <a:xfrm>
              <a:off x="2472" y="613"/>
              <a:ext cx="7" cy="7"/>
            </a:xfrm>
            <a:custGeom>
              <a:avLst/>
              <a:gdLst>
                <a:gd name="T0" fmla="*/ 0 w 27"/>
                <a:gd name="T1" fmla="*/ 0 h 29"/>
                <a:gd name="T2" fmla="*/ 0 w 27"/>
                <a:gd name="T3" fmla="*/ 0 h 29"/>
                <a:gd name="T4" fmla="*/ 0 w 27"/>
                <a:gd name="T5" fmla="*/ 0 h 29"/>
                <a:gd name="T6" fmla="*/ 0 w 27"/>
                <a:gd name="T7" fmla="*/ 0 h 29"/>
                <a:gd name="T8" fmla="*/ 0 w 27"/>
                <a:gd name="T9" fmla="*/ 0 h 29"/>
                <a:gd name="T10" fmla="*/ 0 w 27"/>
                <a:gd name="T11" fmla="*/ 0 h 29"/>
                <a:gd name="T12" fmla="*/ 0 w 27"/>
                <a:gd name="T13" fmla="*/ 0 h 29"/>
                <a:gd name="T14" fmla="*/ 0 w 27"/>
                <a:gd name="T15" fmla="*/ 0 h 29"/>
                <a:gd name="T16" fmla="*/ 0 w 27"/>
                <a:gd name="T17" fmla="*/ 0 h 29"/>
                <a:gd name="T18" fmla="*/ 0 w 27"/>
                <a:gd name="T19" fmla="*/ 0 h 29"/>
                <a:gd name="T20" fmla="*/ 0 w 27"/>
                <a:gd name="T21" fmla="*/ 0 h 29"/>
                <a:gd name="T22" fmla="*/ 0 w 27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9"/>
                <a:gd name="T38" fmla="*/ 27 w 27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9">
                  <a:moveTo>
                    <a:pt x="3" y="10"/>
                  </a:moveTo>
                  <a:lnTo>
                    <a:pt x="0" y="28"/>
                  </a:lnTo>
                  <a:lnTo>
                    <a:pt x="12" y="29"/>
                  </a:lnTo>
                  <a:lnTo>
                    <a:pt x="20" y="19"/>
                  </a:lnTo>
                  <a:lnTo>
                    <a:pt x="27" y="9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4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CE562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7" name="Freeform 105"/>
            <p:cNvSpPr>
              <a:spLocks/>
            </p:cNvSpPr>
            <p:nvPr/>
          </p:nvSpPr>
          <p:spPr bwMode="auto">
            <a:xfrm>
              <a:off x="2467" y="624"/>
              <a:ext cx="20" cy="42"/>
            </a:xfrm>
            <a:custGeom>
              <a:avLst/>
              <a:gdLst>
                <a:gd name="T0" fmla="*/ 0 w 76"/>
                <a:gd name="T1" fmla="*/ 0 h 166"/>
                <a:gd name="T2" fmla="*/ 0 w 76"/>
                <a:gd name="T3" fmla="*/ 0 h 166"/>
                <a:gd name="T4" fmla="*/ 0 w 76"/>
                <a:gd name="T5" fmla="*/ 0 h 166"/>
                <a:gd name="T6" fmla="*/ 0 w 76"/>
                <a:gd name="T7" fmla="*/ 0 h 166"/>
                <a:gd name="T8" fmla="*/ 0 w 76"/>
                <a:gd name="T9" fmla="*/ 0 h 166"/>
                <a:gd name="T10" fmla="*/ 0 w 76"/>
                <a:gd name="T11" fmla="*/ 0 h 166"/>
                <a:gd name="T12" fmla="*/ 0 w 76"/>
                <a:gd name="T13" fmla="*/ 0 h 166"/>
                <a:gd name="T14" fmla="*/ 0 w 76"/>
                <a:gd name="T15" fmla="*/ 0 h 166"/>
                <a:gd name="T16" fmla="*/ 0 w 76"/>
                <a:gd name="T17" fmla="*/ 0 h 166"/>
                <a:gd name="T18" fmla="*/ 0 w 76"/>
                <a:gd name="T19" fmla="*/ 0 h 166"/>
                <a:gd name="T20" fmla="*/ 0 w 76"/>
                <a:gd name="T21" fmla="*/ 0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66"/>
                <a:gd name="T35" fmla="*/ 76 w 76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66">
                  <a:moveTo>
                    <a:pt x="41" y="0"/>
                  </a:moveTo>
                  <a:lnTo>
                    <a:pt x="28" y="67"/>
                  </a:lnTo>
                  <a:lnTo>
                    <a:pt x="28" y="93"/>
                  </a:lnTo>
                  <a:lnTo>
                    <a:pt x="9" y="133"/>
                  </a:lnTo>
                  <a:lnTo>
                    <a:pt x="0" y="166"/>
                  </a:lnTo>
                  <a:lnTo>
                    <a:pt x="22" y="125"/>
                  </a:lnTo>
                  <a:lnTo>
                    <a:pt x="60" y="96"/>
                  </a:lnTo>
                  <a:lnTo>
                    <a:pt x="76" y="77"/>
                  </a:lnTo>
                  <a:lnTo>
                    <a:pt x="54" y="41"/>
                  </a:lnTo>
                  <a:lnTo>
                    <a:pt x="70" y="1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8" name="Freeform 106"/>
            <p:cNvSpPr>
              <a:spLocks/>
            </p:cNvSpPr>
            <p:nvPr/>
          </p:nvSpPr>
          <p:spPr bwMode="auto">
            <a:xfrm>
              <a:off x="2474" y="628"/>
              <a:ext cx="78" cy="44"/>
            </a:xfrm>
            <a:custGeom>
              <a:avLst/>
              <a:gdLst>
                <a:gd name="T0" fmla="*/ 0 w 313"/>
                <a:gd name="T1" fmla="*/ 0 h 178"/>
                <a:gd name="T2" fmla="*/ 0 w 313"/>
                <a:gd name="T3" fmla="*/ 0 h 178"/>
                <a:gd name="T4" fmla="*/ 0 w 313"/>
                <a:gd name="T5" fmla="*/ 0 h 178"/>
                <a:gd name="T6" fmla="*/ 0 w 313"/>
                <a:gd name="T7" fmla="*/ 0 h 178"/>
                <a:gd name="T8" fmla="*/ 0 w 313"/>
                <a:gd name="T9" fmla="*/ 0 h 178"/>
                <a:gd name="T10" fmla="*/ 0 w 313"/>
                <a:gd name="T11" fmla="*/ 0 h 178"/>
                <a:gd name="T12" fmla="*/ 0 w 313"/>
                <a:gd name="T13" fmla="*/ 0 h 178"/>
                <a:gd name="T14" fmla="*/ 0 w 313"/>
                <a:gd name="T15" fmla="*/ 0 h 178"/>
                <a:gd name="T16" fmla="*/ 0 w 313"/>
                <a:gd name="T17" fmla="*/ 0 h 178"/>
                <a:gd name="T18" fmla="*/ 0 w 313"/>
                <a:gd name="T19" fmla="*/ 0 h 178"/>
                <a:gd name="T20" fmla="*/ 0 w 313"/>
                <a:gd name="T21" fmla="*/ 0 h 178"/>
                <a:gd name="T22" fmla="*/ 0 w 313"/>
                <a:gd name="T23" fmla="*/ 0 h 178"/>
                <a:gd name="T24" fmla="*/ 0 w 313"/>
                <a:gd name="T25" fmla="*/ 0 h 178"/>
                <a:gd name="T26" fmla="*/ 0 w 313"/>
                <a:gd name="T27" fmla="*/ 0 h 178"/>
                <a:gd name="T28" fmla="*/ 0 w 313"/>
                <a:gd name="T29" fmla="*/ 0 h 178"/>
                <a:gd name="T30" fmla="*/ 0 w 313"/>
                <a:gd name="T31" fmla="*/ 0 h 178"/>
                <a:gd name="T32" fmla="*/ 0 w 313"/>
                <a:gd name="T33" fmla="*/ 0 h 178"/>
                <a:gd name="T34" fmla="*/ 0 w 313"/>
                <a:gd name="T35" fmla="*/ 0 h 178"/>
                <a:gd name="T36" fmla="*/ 0 w 313"/>
                <a:gd name="T37" fmla="*/ 0 h 178"/>
                <a:gd name="T38" fmla="*/ 0 w 313"/>
                <a:gd name="T39" fmla="*/ 0 h 178"/>
                <a:gd name="T40" fmla="*/ 0 w 313"/>
                <a:gd name="T41" fmla="*/ 0 h 178"/>
                <a:gd name="T42" fmla="*/ 0 w 313"/>
                <a:gd name="T43" fmla="*/ 0 h 178"/>
                <a:gd name="T44" fmla="*/ 0 w 313"/>
                <a:gd name="T45" fmla="*/ 0 h 178"/>
                <a:gd name="T46" fmla="*/ 0 w 313"/>
                <a:gd name="T47" fmla="*/ 0 h 178"/>
                <a:gd name="T48" fmla="*/ 0 w 313"/>
                <a:gd name="T49" fmla="*/ 0 h 178"/>
                <a:gd name="T50" fmla="*/ 0 w 313"/>
                <a:gd name="T51" fmla="*/ 0 h 178"/>
                <a:gd name="T52" fmla="*/ 0 w 313"/>
                <a:gd name="T53" fmla="*/ 0 h 178"/>
                <a:gd name="T54" fmla="*/ 0 w 313"/>
                <a:gd name="T55" fmla="*/ 0 h 1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178"/>
                <a:gd name="T86" fmla="*/ 313 w 313"/>
                <a:gd name="T87" fmla="*/ 178 h 1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178">
                  <a:moveTo>
                    <a:pt x="61" y="4"/>
                  </a:moveTo>
                  <a:lnTo>
                    <a:pt x="96" y="0"/>
                  </a:lnTo>
                  <a:lnTo>
                    <a:pt x="173" y="2"/>
                  </a:lnTo>
                  <a:lnTo>
                    <a:pt x="201" y="5"/>
                  </a:lnTo>
                  <a:lnTo>
                    <a:pt x="253" y="27"/>
                  </a:lnTo>
                  <a:lnTo>
                    <a:pt x="285" y="50"/>
                  </a:lnTo>
                  <a:lnTo>
                    <a:pt x="313" y="53"/>
                  </a:lnTo>
                  <a:lnTo>
                    <a:pt x="288" y="71"/>
                  </a:lnTo>
                  <a:lnTo>
                    <a:pt x="259" y="104"/>
                  </a:lnTo>
                  <a:lnTo>
                    <a:pt x="237" y="116"/>
                  </a:lnTo>
                  <a:lnTo>
                    <a:pt x="249" y="91"/>
                  </a:lnTo>
                  <a:lnTo>
                    <a:pt x="224" y="74"/>
                  </a:lnTo>
                  <a:lnTo>
                    <a:pt x="192" y="63"/>
                  </a:lnTo>
                  <a:lnTo>
                    <a:pt x="173" y="43"/>
                  </a:lnTo>
                  <a:lnTo>
                    <a:pt x="179" y="95"/>
                  </a:lnTo>
                  <a:lnTo>
                    <a:pt x="211" y="146"/>
                  </a:lnTo>
                  <a:lnTo>
                    <a:pt x="173" y="119"/>
                  </a:lnTo>
                  <a:lnTo>
                    <a:pt x="141" y="63"/>
                  </a:lnTo>
                  <a:lnTo>
                    <a:pt x="106" y="82"/>
                  </a:lnTo>
                  <a:lnTo>
                    <a:pt x="90" y="116"/>
                  </a:lnTo>
                  <a:lnTo>
                    <a:pt x="61" y="146"/>
                  </a:lnTo>
                  <a:lnTo>
                    <a:pt x="0" y="178"/>
                  </a:lnTo>
                  <a:lnTo>
                    <a:pt x="39" y="127"/>
                  </a:lnTo>
                  <a:lnTo>
                    <a:pt x="77" y="82"/>
                  </a:lnTo>
                  <a:lnTo>
                    <a:pt x="35" y="107"/>
                  </a:lnTo>
                  <a:lnTo>
                    <a:pt x="58" y="59"/>
                  </a:lnTo>
                  <a:lnTo>
                    <a:pt x="51" y="2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9" name="Freeform 107"/>
            <p:cNvSpPr>
              <a:spLocks/>
            </p:cNvSpPr>
            <p:nvPr/>
          </p:nvSpPr>
          <p:spPr bwMode="auto">
            <a:xfrm>
              <a:off x="2541" y="643"/>
              <a:ext cx="28" cy="22"/>
            </a:xfrm>
            <a:custGeom>
              <a:avLst/>
              <a:gdLst>
                <a:gd name="T0" fmla="*/ 0 w 111"/>
                <a:gd name="T1" fmla="*/ 0 h 87"/>
                <a:gd name="T2" fmla="*/ 0 w 111"/>
                <a:gd name="T3" fmla="*/ 0 h 87"/>
                <a:gd name="T4" fmla="*/ 0 w 111"/>
                <a:gd name="T5" fmla="*/ 0 h 87"/>
                <a:gd name="T6" fmla="*/ 0 w 111"/>
                <a:gd name="T7" fmla="*/ 0 h 87"/>
                <a:gd name="T8" fmla="*/ 0 w 111"/>
                <a:gd name="T9" fmla="*/ 0 h 87"/>
                <a:gd name="T10" fmla="*/ 0 w 111"/>
                <a:gd name="T11" fmla="*/ 0 h 87"/>
                <a:gd name="T12" fmla="*/ 0 w 111"/>
                <a:gd name="T13" fmla="*/ 0 h 87"/>
                <a:gd name="T14" fmla="*/ 0 w 111"/>
                <a:gd name="T15" fmla="*/ 0 h 87"/>
                <a:gd name="T16" fmla="*/ 0 w 111"/>
                <a:gd name="T17" fmla="*/ 0 h 87"/>
                <a:gd name="T18" fmla="*/ 0 w 111"/>
                <a:gd name="T19" fmla="*/ 0 h 87"/>
                <a:gd name="T20" fmla="*/ 0 w 111"/>
                <a:gd name="T21" fmla="*/ 0 h 87"/>
                <a:gd name="T22" fmla="*/ 0 w 111"/>
                <a:gd name="T23" fmla="*/ 0 h 87"/>
                <a:gd name="T24" fmla="*/ 0 w 111"/>
                <a:gd name="T25" fmla="*/ 0 h 87"/>
                <a:gd name="T26" fmla="*/ 0 w 111"/>
                <a:gd name="T27" fmla="*/ 0 h 87"/>
                <a:gd name="T28" fmla="*/ 0 w 111"/>
                <a:gd name="T29" fmla="*/ 0 h 87"/>
                <a:gd name="T30" fmla="*/ 0 w 111"/>
                <a:gd name="T31" fmla="*/ 0 h 87"/>
                <a:gd name="T32" fmla="*/ 0 w 111"/>
                <a:gd name="T33" fmla="*/ 0 h 87"/>
                <a:gd name="T34" fmla="*/ 0 w 111"/>
                <a:gd name="T35" fmla="*/ 0 h 87"/>
                <a:gd name="T36" fmla="*/ 0 w 111"/>
                <a:gd name="T37" fmla="*/ 0 h 87"/>
                <a:gd name="T38" fmla="*/ 0 w 111"/>
                <a:gd name="T39" fmla="*/ 0 h 87"/>
                <a:gd name="T40" fmla="*/ 0 w 111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"/>
                <a:gd name="T64" fmla="*/ 0 h 87"/>
                <a:gd name="T65" fmla="*/ 111 w 111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" h="87">
                  <a:moveTo>
                    <a:pt x="63" y="1"/>
                  </a:moveTo>
                  <a:lnTo>
                    <a:pt x="38" y="4"/>
                  </a:lnTo>
                  <a:lnTo>
                    <a:pt x="0" y="45"/>
                  </a:lnTo>
                  <a:lnTo>
                    <a:pt x="28" y="39"/>
                  </a:lnTo>
                  <a:lnTo>
                    <a:pt x="60" y="33"/>
                  </a:lnTo>
                  <a:lnTo>
                    <a:pt x="63" y="54"/>
                  </a:lnTo>
                  <a:lnTo>
                    <a:pt x="12" y="87"/>
                  </a:lnTo>
                  <a:lnTo>
                    <a:pt x="51" y="80"/>
                  </a:lnTo>
                  <a:lnTo>
                    <a:pt x="83" y="54"/>
                  </a:lnTo>
                  <a:lnTo>
                    <a:pt x="83" y="80"/>
                  </a:lnTo>
                  <a:lnTo>
                    <a:pt x="102" y="80"/>
                  </a:lnTo>
                  <a:lnTo>
                    <a:pt x="111" y="52"/>
                  </a:lnTo>
                  <a:lnTo>
                    <a:pt x="108" y="16"/>
                  </a:lnTo>
                  <a:lnTo>
                    <a:pt x="106" y="14"/>
                  </a:lnTo>
                  <a:lnTo>
                    <a:pt x="101" y="12"/>
                  </a:lnTo>
                  <a:lnTo>
                    <a:pt x="94" y="10"/>
                  </a:lnTo>
                  <a:lnTo>
                    <a:pt x="86" y="6"/>
                  </a:lnTo>
                  <a:lnTo>
                    <a:pt x="77" y="4"/>
                  </a:lnTo>
                  <a:lnTo>
                    <a:pt x="71" y="1"/>
                  </a:lnTo>
                  <a:lnTo>
                    <a:pt x="66" y="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0" name="Freeform 108"/>
            <p:cNvSpPr>
              <a:spLocks/>
            </p:cNvSpPr>
            <p:nvPr/>
          </p:nvSpPr>
          <p:spPr bwMode="auto">
            <a:xfrm>
              <a:off x="2439" y="648"/>
              <a:ext cx="20" cy="28"/>
            </a:xfrm>
            <a:custGeom>
              <a:avLst/>
              <a:gdLst>
                <a:gd name="T0" fmla="*/ 0 w 79"/>
                <a:gd name="T1" fmla="*/ 0 h 110"/>
                <a:gd name="T2" fmla="*/ 0 w 79"/>
                <a:gd name="T3" fmla="*/ 0 h 110"/>
                <a:gd name="T4" fmla="*/ 0 w 79"/>
                <a:gd name="T5" fmla="*/ 0 h 110"/>
                <a:gd name="T6" fmla="*/ 0 w 79"/>
                <a:gd name="T7" fmla="*/ 0 h 110"/>
                <a:gd name="T8" fmla="*/ 0 w 79"/>
                <a:gd name="T9" fmla="*/ 0 h 110"/>
                <a:gd name="T10" fmla="*/ 0 w 79"/>
                <a:gd name="T11" fmla="*/ 0 h 110"/>
                <a:gd name="T12" fmla="*/ 0 w 79"/>
                <a:gd name="T13" fmla="*/ 0 h 110"/>
                <a:gd name="T14" fmla="*/ 0 w 79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110"/>
                <a:gd name="T26" fmla="*/ 79 w 79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110">
                  <a:moveTo>
                    <a:pt x="32" y="0"/>
                  </a:moveTo>
                  <a:lnTo>
                    <a:pt x="9" y="22"/>
                  </a:lnTo>
                  <a:lnTo>
                    <a:pt x="0" y="86"/>
                  </a:lnTo>
                  <a:lnTo>
                    <a:pt x="25" y="99"/>
                  </a:lnTo>
                  <a:lnTo>
                    <a:pt x="79" y="110"/>
                  </a:lnTo>
                  <a:lnTo>
                    <a:pt x="25" y="80"/>
                  </a:lnTo>
                  <a:lnTo>
                    <a:pt x="25" y="3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1" name="Freeform 109"/>
            <p:cNvSpPr>
              <a:spLocks/>
            </p:cNvSpPr>
            <p:nvPr/>
          </p:nvSpPr>
          <p:spPr bwMode="auto">
            <a:xfrm>
              <a:off x="2546" y="686"/>
              <a:ext cx="26" cy="56"/>
            </a:xfrm>
            <a:custGeom>
              <a:avLst/>
              <a:gdLst>
                <a:gd name="T0" fmla="*/ 0 w 104"/>
                <a:gd name="T1" fmla="*/ 0 h 225"/>
                <a:gd name="T2" fmla="*/ 0 w 104"/>
                <a:gd name="T3" fmla="*/ 0 h 225"/>
                <a:gd name="T4" fmla="*/ 0 w 104"/>
                <a:gd name="T5" fmla="*/ 0 h 225"/>
                <a:gd name="T6" fmla="*/ 0 w 104"/>
                <a:gd name="T7" fmla="*/ 0 h 225"/>
                <a:gd name="T8" fmla="*/ 0 w 104"/>
                <a:gd name="T9" fmla="*/ 0 h 225"/>
                <a:gd name="T10" fmla="*/ 0 w 104"/>
                <a:gd name="T11" fmla="*/ 0 h 225"/>
                <a:gd name="T12" fmla="*/ 0 w 104"/>
                <a:gd name="T13" fmla="*/ 0 h 225"/>
                <a:gd name="T14" fmla="*/ 0 w 104"/>
                <a:gd name="T15" fmla="*/ 0 h 225"/>
                <a:gd name="T16" fmla="*/ 0 w 104"/>
                <a:gd name="T17" fmla="*/ 0 h 225"/>
                <a:gd name="T18" fmla="*/ 0 w 104"/>
                <a:gd name="T19" fmla="*/ 0 h 225"/>
                <a:gd name="T20" fmla="*/ 0 w 104"/>
                <a:gd name="T21" fmla="*/ 0 h 225"/>
                <a:gd name="T22" fmla="*/ 0 w 104"/>
                <a:gd name="T23" fmla="*/ 0 h 225"/>
                <a:gd name="T24" fmla="*/ 0 w 104"/>
                <a:gd name="T25" fmla="*/ 0 h 225"/>
                <a:gd name="T26" fmla="*/ 0 w 104"/>
                <a:gd name="T27" fmla="*/ 0 h 225"/>
                <a:gd name="T28" fmla="*/ 0 w 104"/>
                <a:gd name="T29" fmla="*/ 0 h 225"/>
                <a:gd name="T30" fmla="*/ 0 w 104"/>
                <a:gd name="T31" fmla="*/ 0 h 225"/>
                <a:gd name="T32" fmla="*/ 0 w 104"/>
                <a:gd name="T33" fmla="*/ 0 h 2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225"/>
                <a:gd name="T53" fmla="*/ 104 w 104"/>
                <a:gd name="T54" fmla="*/ 225 h 2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225">
                  <a:moveTo>
                    <a:pt x="19" y="10"/>
                  </a:moveTo>
                  <a:lnTo>
                    <a:pt x="44" y="108"/>
                  </a:lnTo>
                  <a:lnTo>
                    <a:pt x="62" y="128"/>
                  </a:lnTo>
                  <a:lnTo>
                    <a:pt x="83" y="157"/>
                  </a:lnTo>
                  <a:lnTo>
                    <a:pt x="104" y="189"/>
                  </a:lnTo>
                  <a:lnTo>
                    <a:pt x="92" y="225"/>
                  </a:lnTo>
                  <a:lnTo>
                    <a:pt x="54" y="195"/>
                  </a:lnTo>
                  <a:lnTo>
                    <a:pt x="32" y="163"/>
                  </a:lnTo>
                  <a:lnTo>
                    <a:pt x="0" y="163"/>
                  </a:lnTo>
                  <a:lnTo>
                    <a:pt x="0" y="122"/>
                  </a:lnTo>
                  <a:lnTo>
                    <a:pt x="22" y="115"/>
                  </a:lnTo>
                  <a:lnTo>
                    <a:pt x="16" y="67"/>
                  </a:lnTo>
                  <a:lnTo>
                    <a:pt x="0" y="0"/>
                  </a:lnTo>
                  <a:lnTo>
                    <a:pt x="3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2" name="Freeform 110"/>
            <p:cNvSpPr>
              <a:spLocks/>
            </p:cNvSpPr>
            <p:nvPr/>
          </p:nvSpPr>
          <p:spPr bwMode="auto">
            <a:xfrm>
              <a:off x="2536" y="747"/>
              <a:ext cx="44" cy="19"/>
            </a:xfrm>
            <a:custGeom>
              <a:avLst/>
              <a:gdLst>
                <a:gd name="T0" fmla="*/ 0 w 177"/>
                <a:gd name="T1" fmla="*/ 0 h 77"/>
                <a:gd name="T2" fmla="*/ 0 w 177"/>
                <a:gd name="T3" fmla="*/ 0 h 77"/>
                <a:gd name="T4" fmla="*/ 0 w 177"/>
                <a:gd name="T5" fmla="*/ 0 h 77"/>
                <a:gd name="T6" fmla="*/ 0 w 177"/>
                <a:gd name="T7" fmla="*/ 0 h 77"/>
                <a:gd name="T8" fmla="*/ 0 w 177"/>
                <a:gd name="T9" fmla="*/ 0 h 77"/>
                <a:gd name="T10" fmla="*/ 0 w 177"/>
                <a:gd name="T11" fmla="*/ 0 h 77"/>
                <a:gd name="T12" fmla="*/ 0 w 177"/>
                <a:gd name="T13" fmla="*/ 0 h 77"/>
                <a:gd name="T14" fmla="*/ 0 w 177"/>
                <a:gd name="T15" fmla="*/ 0 h 77"/>
                <a:gd name="T16" fmla="*/ 0 w 177"/>
                <a:gd name="T17" fmla="*/ 0 h 77"/>
                <a:gd name="T18" fmla="*/ 0 w 177"/>
                <a:gd name="T19" fmla="*/ 0 h 77"/>
                <a:gd name="T20" fmla="*/ 0 w 177"/>
                <a:gd name="T21" fmla="*/ 0 h 77"/>
                <a:gd name="T22" fmla="*/ 0 w 177"/>
                <a:gd name="T23" fmla="*/ 0 h 77"/>
                <a:gd name="T24" fmla="*/ 0 w 177"/>
                <a:gd name="T25" fmla="*/ 0 h 77"/>
                <a:gd name="T26" fmla="*/ 0 w 177"/>
                <a:gd name="T27" fmla="*/ 0 h 77"/>
                <a:gd name="T28" fmla="*/ 0 w 177"/>
                <a:gd name="T29" fmla="*/ 0 h 77"/>
                <a:gd name="T30" fmla="*/ 0 w 177"/>
                <a:gd name="T31" fmla="*/ 0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7"/>
                <a:gd name="T49" fmla="*/ 0 h 77"/>
                <a:gd name="T50" fmla="*/ 177 w 177"/>
                <a:gd name="T51" fmla="*/ 77 h 7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7" h="77">
                  <a:moveTo>
                    <a:pt x="128" y="0"/>
                  </a:moveTo>
                  <a:lnTo>
                    <a:pt x="99" y="19"/>
                  </a:lnTo>
                  <a:lnTo>
                    <a:pt x="80" y="32"/>
                  </a:lnTo>
                  <a:lnTo>
                    <a:pt x="58" y="48"/>
                  </a:lnTo>
                  <a:lnTo>
                    <a:pt x="0" y="77"/>
                  </a:lnTo>
                  <a:lnTo>
                    <a:pt x="52" y="74"/>
                  </a:lnTo>
                  <a:lnTo>
                    <a:pt x="93" y="48"/>
                  </a:lnTo>
                  <a:lnTo>
                    <a:pt x="135" y="45"/>
                  </a:lnTo>
                  <a:lnTo>
                    <a:pt x="88" y="67"/>
                  </a:lnTo>
                  <a:lnTo>
                    <a:pt x="119" y="77"/>
                  </a:lnTo>
                  <a:lnTo>
                    <a:pt x="157" y="77"/>
                  </a:lnTo>
                  <a:lnTo>
                    <a:pt x="177" y="64"/>
                  </a:lnTo>
                  <a:lnTo>
                    <a:pt x="160" y="58"/>
                  </a:lnTo>
                  <a:lnTo>
                    <a:pt x="160" y="32"/>
                  </a:lnTo>
                  <a:lnTo>
                    <a:pt x="147" y="1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3" name="Freeform 111"/>
            <p:cNvSpPr>
              <a:spLocks/>
            </p:cNvSpPr>
            <p:nvPr/>
          </p:nvSpPr>
          <p:spPr bwMode="auto">
            <a:xfrm>
              <a:off x="2527" y="772"/>
              <a:ext cx="48" cy="20"/>
            </a:xfrm>
            <a:custGeom>
              <a:avLst/>
              <a:gdLst>
                <a:gd name="T0" fmla="*/ 0 w 192"/>
                <a:gd name="T1" fmla="*/ 0 h 80"/>
                <a:gd name="T2" fmla="*/ 0 w 192"/>
                <a:gd name="T3" fmla="*/ 0 h 80"/>
                <a:gd name="T4" fmla="*/ 0 w 192"/>
                <a:gd name="T5" fmla="*/ 0 h 80"/>
                <a:gd name="T6" fmla="*/ 0 w 192"/>
                <a:gd name="T7" fmla="*/ 0 h 80"/>
                <a:gd name="T8" fmla="*/ 0 w 192"/>
                <a:gd name="T9" fmla="*/ 0 h 80"/>
                <a:gd name="T10" fmla="*/ 0 w 192"/>
                <a:gd name="T11" fmla="*/ 0 h 80"/>
                <a:gd name="T12" fmla="*/ 0 w 192"/>
                <a:gd name="T13" fmla="*/ 0 h 80"/>
                <a:gd name="T14" fmla="*/ 0 w 192"/>
                <a:gd name="T15" fmla="*/ 0 h 80"/>
                <a:gd name="T16" fmla="*/ 0 w 192"/>
                <a:gd name="T17" fmla="*/ 0 h 80"/>
                <a:gd name="T18" fmla="*/ 0 w 192"/>
                <a:gd name="T19" fmla="*/ 0 h 80"/>
                <a:gd name="T20" fmla="*/ 0 w 192"/>
                <a:gd name="T21" fmla="*/ 0 h 80"/>
                <a:gd name="T22" fmla="*/ 0 w 192"/>
                <a:gd name="T23" fmla="*/ 0 h 80"/>
                <a:gd name="T24" fmla="*/ 0 w 192"/>
                <a:gd name="T25" fmla="*/ 0 h 80"/>
                <a:gd name="T26" fmla="*/ 0 w 192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80"/>
                <a:gd name="T44" fmla="*/ 192 w 192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80">
                  <a:moveTo>
                    <a:pt x="0" y="26"/>
                  </a:moveTo>
                  <a:lnTo>
                    <a:pt x="42" y="0"/>
                  </a:lnTo>
                  <a:lnTo>
                    <a:pt x="118" y="0"/>
                  </a:lnTo>
                  <a:lnTo>
                    <a:pt x="157" y="0"/>
                  </a:lnTo>
                  <a:lnTo>
                    <a:pt x="192" y="31"/>
                  </a:lnTo>
                  <a:lnTo>
                    <a:pt x="173" y="45"/>
                  </a:lnTo>
                  <a:lnTo>
                    <a:pt x="150" y="35"/>
                  </a:lnTo>
                  <a:lnTo>
                    <a:pt x="118" y="23"/>
                  </a:lnTo>
                  <a:lnTo>
                    <a:pt x="131" y="54"/>
                  </a:lnTo>
                  <a:lnTo>
                    <a:pt x="166" y="67"/>
                  </a:lnTo>
                  <a:lnTo>
                    <a:pt x="131" y="80"/>
                  </a:lnTo>
                  <a:lnTo>
                    <a:pt x="96" y="61"/>
                  </a:lnTo>
                  <a:lnTo>
                    <a:pt x="64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EE5E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4" name="Freeform 112"/>
            <p:cNvSpPr>
              <a:spLocks/>
            </p:cNvSpPr>
            <p:nvPr/>
          </p:nvSpPr>
          <p:spPr bwMode="auto">
            <a:xfrm>
              <a:off x="2508" y="661"/>
              <a:ext cx="50" cy="85"/>
            </a:xfrm>
            <a:custGeom>
              <a:avLst/>
              <a:gdLst>
                <a:gd name="T0" fmla="*/ 0 w 200"/>
                <a:gd name="T1" fmla="*/ 0 h 338"/>
                <a:gd name="T2" fmla="*/ 0 w 200"/>
                <a:gd name="T3" fmla="*/ 0 h 338"/>
                <a:gd name="T4" fmla="*/ 0 w 200"/>
                <a:gd name="T5" fmla="*/ 0 h 338"/>
                <a:gd name="T6" fmla="*/ 0 w 200"/>
                <a:gd name="T7" fmla="*/ 0 h 338"/>
                <a:gd name="T8" fmla="*/ 0 w 200"/>
                <a:gd name="T9" fmla="*/ 0 h 338"/>
                <a:gd name="T10" fmla="*/ 0 w 200"/>
                <a:gd name="T11" fmla="*/ 0 h 338"/>
                <a:gd name="T12" fmla="*/ 0 w 200"/>
                <a:gd name="T13" fmla="*/ 0 h 338"/>
                <a:gd name="T14" fmla="*/ 0 w 200"/>
                <a:gd name="T15" fmla="*/ 0 h 338"/>
                <a:gd name="T16" fmla="*/ 0 w 200"/>
                <a:gd name="T17" fmla="*/ 0 h 338"/>
                <a:gd name="T18" fmla="*/ 0 w 200"/>
                <a:gd name="T19" fmla="*/ 0 h 338"/>
                <a:gd name="T20" fmla="*/ 0 w 200"/>
                <a:gd name="T21" fmla="*/ 0 h 338"/>
                <a:gd name="T22" fmla="*/ 0 w 200"/>
                <a:gd name="T23" fmla="*/ 0 h 338"/>
                <a:gd name="T24" fmla="*/ 0 w 200"/>
                <a:gd name="T25" fmla="*/ 0 h 338"/>
                <a:gd name="T26" fmla="*/ 0 w 200"/>
                <a:gd name="T27" fmla="*/ 0 h 338"/>
                <a:gd name="T28" fmla="*/ 0 w 200"/>
                <a:gd name="T29" fmla="*/ 0 h 338"/>
                <a:gd name="T30" fmla="*/ 0 w 200"/>
                <a:gd name="T31" fmla="*/ 0 h 338"/>
                <a:gd name="T32" fmla="*/ 0 w 200"/>
                <a:gd name="T33" fmla="*/ 0 h 338"/>
                <a:gd name="T34" fmla="*/ 0 w 200"/>
                <a:gd name="T35" fmla="*/ 0 h 338"/>
                <a:gd name="T36" fmla="*/ 0 w 200"/>
                <a:gd name="T37" fmla="*/ 0 h 338"/>
                <a:gd name="T38" fmla="*/ 0 w 200"/>
                <a:gd name="T39" fmla="*/ 0 h 338"/>
                <a:gd name="T40" fmla="*/ 0 w 200"/>
                <a:gd name="T41" fmla="*/ 0 h 338"/>
                <a:gd name="T42" fmla="*/ 0 w 200"/>
                <a:gd name="T43" fmla="*/ 0 h 338"/>
                <a:gd name="T44" fmla="*/ 0 w 200"/>
                <a:gd name="T45" fmla="*/ 0 h 338"/>
                <a:gd name="T46" fmla="*/ 0 w 200"/>
                <a:gd name="T47" fmla="*/ 0 h 338"/>
                <a:gd name="T48" fmla="*/ 0 w 200"/>
                <a:gd name="T49" fmla="*/ 0 h 338"/>
                <a:gd name="T50" fmla="*/ 0 w 200"/>
                <a:gd name="T51" fmla="*/ 0 h 3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338"/>
                <a:gd name="T80" fmla="*/ 200 w 200"/>
                <a:gd name="T81" fmla="*/ 338 h 3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338">
                  <a:moveTo>
                    <a:pt x="126" y="35"/>
                  </a:moveTo>
                  <a:lnTo>
                    <a:pt x="165" y="48"/>
                  </a:lnTo>
                  <a:lnTo>
                    <a:pt x="200" y="59"/>
                  </a:lnTo>
                  <a:lnTo>
                    <a:pt x="200" y="87"/>
                  </a:lnTo>
                  <a:lnTo>
                    <a:pt x="168" y="97"/>
                  </a:lnTo>
                  <a:lnTo>
                    <a:pt x="139" y="81"/>
                  </a:lnTo>
                  <a:lnTo>
                    <a:pt x="104" y="65"/>
                  </a:lnTo>
                  <a:lnTo>
                    <a:pt x="56" y="48"/>
                  </a:lnTo>
                  <a:lnTo>
                    <a:pt x="98" y="106"/>
                  </a:lnTo>
                  <a:lnTo>
                    <a:pt x="123" y="234"/>
                  </a:lnTo>
                  <a:lnTo>
                    <a:pt x="174" y="295"/>
                  </a:lnTo>
                  <a:lnTo>
                    <a:pt x="123" y="309"/>
                  </a:lnTo>
                  <a:lnTo>
                    <a:pt x="82" y="338"/>
                  </a:lnTo>
                  <a:lnTo>
                    <a:pt x="91" y="306"/>
                  </a:lnTo>
                  <a:lnTo>
                    <a:pt x="94" y="244"/>
                  </a:lnTo>
                  <a:lnTo>
                    <a:pt x="78" y="183"/>
                  </a:lnTo>
                  <a:lnTo>
                    <a:pt x="50" y="116"/>
                  </a:lnTo>
                  <a:lnTo>
                    <a:pt x="0" y="29"/>
                  </a:lnTo>
                  <a:lnTo>
                    <a:pt x="31" y="32"/>
                  </a:lnTo>
                  <a:lnTo>
                    <a:pt x="98" y="32"/>
                  </a:lnTo>
                  <a:lnTo>
                    <a:pt x="94" y="0"/>
                  </a:lnTo>
                  <a:lnTo>
                    <a:pt x="120" y="16"/>
                  </a:lnTo>
                  <a:lnTo>
                    <a:pt x="121" y="18"/>
                  </a:lnTo>
                  <a:lnTo>
                    <a:pt x="122" y="24"/>
                  </a:lnTo>
                  <a:lnTo>
                    <a:pt x="124" y="31"/>
                  </a:lnTo>
                  <a:lnTo>
                    <a:pt x="126" y="35"/>
                  </a:lnTo>
                  <a:close/>
                </a:path>
              </a:pathLst>
            </a:custGeom>
            <a:solidFill>
              <a:srgbClr val="A09E9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5" name="Freeform 113"/>
            <p:cNvSpPr>
              <a:spLocks/>
            </p:cNvSpPr>
            <p:nvPr/>
          </p:nvSpPr>
          <p:spPr bwMode="auto">
            <a:xfrm>
              <a:off x="2429" y="668"/>
              <a:ext cx="38" cy="66"/>
            </a:xfrm>
            <a:custGeom>
              <a:avLst/>
              <a:gdLst>
                <a:gd name="T0" fmla="*/ 0 w 150"/>
                <a:gd name="T1" fmla="*/ 0 h 266"/>
                <a:gd name="T2" fmla="*/ 0 w 150"/>
                <a:gd name="T3" fmla="*/ 0 h 266"/>
                <a:gd name="T4" fmla="*/ 0 w 150"/>
                <a:gd name="T5" fmla="*/ 0 h 266"/>
                <a:gd name="T6" fmla="*/ 0 w 150"/>
                <a:gd name="T7" fmla="*/ 0 h 266"/>
                <a:gd name="T8" fmla="*/ 0 w 150"/>
                <a:gd name="T9" fmla="*/ 0 h 266"/>
                <a:gd name="T10" fmla="*/ 0 w 150"/>
                <a:gd name="T11" fmla="*/ 0 h 266"/>
                <a:gd name="T12" fmla="*/ 0 w 150"/>
                <a:gd name="T13" fmla="*/ 0 h 266"/>
                <a:gd name="T14" fmla="*/ 0 w 150"/>
                <a:gd name="T15" fmla="*/ 0 h 266"/>
                <a:gd name="T16" fmla="*/ 0 w 150"/>
                <a:gd name="T17" fmla="*/ 0 h 266"/>
                <a:gd name="T18" fmla="*/ 0 w 150"/>
                <a:gd name="T19" fmla="*/ 0 h 266"/>
                <a:gd name="T20" fmla="*/ 0 w 150"/>
                <a:gd name="T21" fmla="*/ 0 h 266"/>
                <a:gd name="T22" fmla="*/ 0 w 150"/>
                <a:gd name="T23" fmla="*/ 0 h 266"/>
                <a:gd name="T24" fmla="*/ 0 w 150"/>
                <a:gd name="T25" fmla="*/ 0 h 266"/>
                <a:gd name="T26" fmla="*/ 0 w 150"/>
                <a:gd name="T27" fmla="*/ 0 h 266"/>
                <a:gd name="T28" fmla="*/ 0 w 150"/>
                <a:gd name="T29" fmla="*/ 0 h 266"/>
                <a:gd name="T30" fmla="*/ 0 w 150"/>
                <a:gd name="T31" fmla="*/ 0 h 266"/>
                <a:gd name="T32" fmla="*/ 0 w 150"/>
                <a:gd name="T33" fmla="*/ 0 h 266"/>
                <a:gd name="T34" fmla="*/ 0 w 150"/>
                <a:gd name="T35" fmla="*/ 0 h 266"/>
                <a:gd name="T36" fmla="*/ 0 w 150"/>
                <a:gd name="T37" fmla="*/ 0 h 266"/>
                <a:gd name="T38" fmla="*/ 0 w 150"/>
                <a:gd name="T39" fmla="*/ 0 h 266"/>
                <a:gd name="T40" fmla="*/ 0 w 150"/>
                <a:gd name="T41" fmla="*/ 0 h 266"/>
                <a:gd name="T42" fmla="*/ 0 w 150"/>
                <a:gd name="T43" fmla="*/ 0 h 266"/>
                <a:gd name="T44" fmla="*/ 0 w 150"/>
                <a:gd name="T45" fmla="*/ 0 h 266"/>
                <a:gd name="T46" fmla="*/ 0 w 150"/>
                <a:gd name="T47" fmla="*/ 0 h 266"/>
                <a:gd name="T48" fmla="*/ 0 w 150"/>
                <a:gd name="T49" fmla="*/ 0 h 2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0"/>
                <a:gd name="T76" fmla="*/ 0 h 266"/>
                <a:gd name="T77" fmla="*/ 150 w 150"/>
                <a:gd name="T78" fmla="*/ 266 h 2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0" h="266">
                  <a:moveTo>
                    <a:pt x="0" y="53"/>
                  </a:moveTo>
                  <a:lnTo>
                    <a:pt x="4" y="94"/>
                  </a:lnTo>
                  <a:lnTo>
                    <a:pt x="26" y="149"/>
                  </a:lnTo>
                  <a:lnTo>
                    <a:pt x="10" y="177"/>
                  </a:lnTo>
                  <a:lnTo>
                    <a:pt x="7" y="224"/>
                  </a:lnTo>
                  <a:lnTo>
                    <a:pt x="48" y="227"/>
                  </a:lnTo>
                  <a:lnTo>
                    <a:pt x="87" y="248"/>
                  </a:lnTo>
                  <a:lnTo>
                    <a:pt x="127" y="266"/>
                  </a:lnTo>
                  <a:lnTo>
                    <a:pt x="150" y="241"/>
                  </a:lnTo>
                  <a:lnTo>
                    <a:pt x="118" y="232"/>
                  </a:lnTo>
                  <a:lnTo>
                    <a:pt x="64" y="212"/>
                  </a:lnTo>
                  <a:lnTo>
                    <a:pt x="39" y="183"/>
                  </a:lnTo>
                  <a:lnTo>
                    <a:pt x="90" y="209"/>
                  </a:lnTo>
                  <a:lnTo>
                    <a:pt x="118" y="209"/>
                  </a:lnTo>
                  <a:lnTo>
                    <a:pt x="80" y="171"/>
                  </a:lnTo>
                  <a:lnTo>
                    <a:pt x="42" y="123"/>
                  </a:lnTo>
                  <a:lnTo>
                    <a:pt x="42" y="97"/>
                  </a:lnTo>
                  <a:lnTo>
                    <a:pt x="77" y="149"/>
                  </a:lnTo>
                  <a:lnTo>
                    <a:pt x="77" y="110"/>
                  </a:lnTo>
                  <a:lnTo>
                    <a:pt x="20" y="65"/>
                  </a:lnTo>
                  <a:lnTo>
                    <a:pt x="20" y="0"/>
                  </a:lnTo>
                  <a:lnTo>
                    <a:pt x="17" y="8"/>
                  </a:lnTo>
                  <a:lnTo>
                    <a:pt x="12" y="24"/>
                  </a:lnTo>
                  <a:lnTo>
                    <a:pt x="6" y="42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09E9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6" name="Freeform 114"/>
            <p:cNvSpPr>
              <a:spLocks/>
            </p:cNvSpPr>
            <p:nvPr/>
          </p:nvSpPr>
          <p:spPr bwMode="auto">
            <a:xfrm>
              <a:off x="2457" y="684"/>
              <a:ext cx="93" cy="88"/>
            </a:xfrm>
            <a:custGeom>
              <a:avLst/>
              <a:gdLst>
                <a:gd name="T0" fmla="*/ 0 w 374"/>
                <a:gd name="T1" fmla="*/ 0 h 353"/>
                <a:gd name="T2" fmla="*/ 0 w 374"/>
                <a:gd name="T3" fmla="*/ 0 h 353"/>
                <a:gd name="T4" fmla="*/ 0 w 374"/>
                <a:gd name="T5" fmla="*/ 0 h 353"/>
                <a:gd name="T6" fmla="*/ 0 w 374"/>
                <a:gd name="T7" fmla="*/ 0 h 353"/>
                <a:gd name="T8" fmla="*/ 0 w 374"/>
                <a:gd name="T9" fmla="*/ 0 h 353"/>
                <a:gd name="T10" fmla="*/ 0 w 374"/>
                <a:gd name="T11" fmla="*/ 0 h 353"/>
                <a:gd name="T12" fmla="*/ 0 w 374"/>
                <a:gd name="T13" fmla="*/ 0 h 353"/>
                <a:gd name="T14" fmla="*/ 0 w 374"/>
                <a:gd name="T15" fmla="*/ 0 h 353"/>
                <a:gd name="T16" fmla="*/ 0 w 374"/>
                <a:gd name="T17" fmla="*/ 0 h 353"/>
                <a:gd name="T18" fmla="*/ 0 w 374"/>
                <a:gd name="T19" fmla="*/ 0 h 353"/>
                <a:gd name="T20" fmla="*/ 0 w 374"/>
                <a:gd name="T21" fmla="*/ 0 h 353"/>
                <a:gd name="T22" fmla="*/ 0 w 374"/>
                <a:gd name="T23" fmla="*/ 0 h 353"/>
                <a:gd name="T24" fmla="*/ 0 w 374"/>
                <a:gd name="T25" fmla="*/ 0 h 353"/>
                <a:gd name="T26" fmla="*/ 0 w 374"/>
                <a:gd name="T27" fmla="*/ 0 h 353"/>
                <a:gd name="T28" fmla="*/ 0 w 374"/>
                <a:gd name="T29" fmla="*/ 0 h 353"/>
                <a:gd name="T30" fmla="*/ 0 w 374"/>
                <a:gd name="T31" fmla="*/ 0 h 353"/>
                <a:gd name="T32" fmla="*/ 0 w 374"/>
                <a:gd name="T33" fmla="*/ 0 h 353"/>
                <a:gd name="T34" fmla="*/ 0 w 374"/>
                <a:gd name="T35" fmla="*/ 0 h 353"/>
                <a:gd name="T36" fmla="*/ 0 w 374"/>
                <a:gd name="T37" fmla="*/ 0 h 353"/>
                <a:gd name="T38" fmla="*/ 0 w 374"/>
                <a:gd name="T39" fmla="*/ 0 h 353"/>
                <a:gd name="T40" fmla="*/ 0 w 374"/>
                <a:gd name="T41" fmla="*/ 0 h 353"/>
                <a:gd name="T42" fmla="*/ 0 w 374"/>
                <a:gd name="T43" fmla="*/ 0 h 353"/>
                <a:gd name="T44" fmla="*/ 0 w 374"/>
                <a:gd name="T45" fmla="*/ 0 h 353"/>
                <a:gd name="T46" fmla="*/ 0 w 374"/>
                <a:gd name="T47" fmla="*/ 0 h 353"/>
                <a:gd name="T48" fmla="*/ 0 w 374"/>
                <a:gd name="T49" fmla="*/ 0 h 353"/>
                <a:gd name="T50" fmla="*/ 0 w 374"/>
                <a:gd name="T51" fmla="*/ 0 h 353"/>
                <a:gd name="T52" fmla="*/ 0 w 374"/>
                <a:gd name="T53" fmla="*/ 0 h 353"/>
                <a:gd name="T54" fmla="*/ 0 w 374"/>
                <a:gd name="T55" fmla="*/ 0 h 353"/>
                <a:gd name="T56" fmla="*/ 0 w 374"/>
                <a:gd name="T57" fmla="*/ 0 h 353"/>
                <a:gd name="T58" fmla="*/ 0 w 374"/>
                <a:gd name="T59" fmla="*/ 0 h 353"/>
                <a:gd name="T60" fmla="*/ 0 w 374"/>
                <a:gd name="T61" fmla="*/ 0 h 353"/>
                <a:gd name="T62" fmla="*/ 0 w 374"/>
                <a:gd name="T63" fmla="*/ 0 h 353"/>
                <a:gd name="T64" fmla="*/ 0 w 374"/>
                <a:gd name="T65" fmla="*/ 0 h 353"/>
                <a:gd name="T66" fmla="*/ 0 w 374"/>
                <a:gd name="T67" fmla="*/ 0 h 353"/>
                <a:gd name="T68" fmla="*/ 0 w 374"/>
                <a:gd name="T69" fmla="*/ 0 h 353"/>
                <a:gd name="T70" fmla="*/ 0 w 374"/>
                <a:gd name="T71" fmla="*/ 0 h 353"/>
                <a:gd name="T72" fmla="*/ 0 w 374"/>
                <a:gd name="T73" fmla="*/ 0 h 353"/>
                <a:gd name="T74" fmla="*/ 0 w 374"/>
                <a:gd name="T75" fmla="*/ 0 h 353"/>
                <a:gd name="T76" fmla="*/ 0 w 374"/>
                <a:gd name="T77" fmla="*/ 0 h 353"/>
                <a:gd name="T78" fmla="*/ 0 w 374"/>
                <a:gd name="T79" fmla="*/ 0 h 353"/>
                <a:gd name="T80" fmla="*/ 0 w 374"/>
                <a:gd name="T81" fmla="*/ 0 h 353"/>
                <a:gd name="T82" fmla="*/ 0 w 374"/>
                <a:gd name="T83" fmla="*/ 0 h 353"/>
                <a:gd name="T84" fmla="*/ 0 w 374"/>
                <a:gd name="T85" fmla="*/ 0 h 353"/>
                <a:gd name="T86" fmla="*/ 0 w 374"/>
                <a:gd name="T87" fmla="*/ 0 h 353"/>
                <a:gd name="T88" fmla="*/ 0 w 374"/>
                <a:gd name="T89" fmla="*/ 0 h 353"/>
                <a:gd name="T90" fmla="*/ 0 w 374"/>
                <a:gd name="T91" fmla="*/ 0 h 353"/>
                <a:gd name="T92" fmla="*/ 0 w 374"/>
                <a:gd name="T93" fmla="*/ 0 h 353"/>
                <a:gd name="T94" fmla="*/ 0 w 374"/>
                <a:gd name="T95" fmla="*/ 0 h 353"/>
                <a:gd name="T96" fmla="*/ 0 w 374"/>
                <a:gd name="T97" fmla="*/ 0 h 353"/>
                <a:gd name="T98" fmla="*/ 0 w 374"/>
                <a:gd name="T99" fmla="*/ 0 h 353"/>
                <a:gd name="T100" fmla="*/ 0 w 374"/>
                <a:gd name="T101" fmla="*/ 0 h 353"/>
                <a:gd name="T102" fmla="*/ 0 w 374"/>
                <a:gd name="T103" fmla="*/ 0 h 353"/>
                <a:gd name="T104" fmla="*/ 0 w 374"/>
                <a:gd name="T105" fmla="*/ 0 h 353"/>
                <a:gd name="T106" fmla="*/ 0 w 374"/>
                <a:gd name="T107" fmla="*/ 0 h 353"/>
                <a:gd name="T108" fmla="*/ 0 w 374"/>
                <a:gd name="T109" fmla="*/ 0 h 353"/>
                <a:gd name="T110" fmla="*/ 0 w 374"/>
                <a:gd name="T111" fmla="*/ 0 h 353"/>
                <a:gd name="T112" fmla="*/ 0 w 374"/>
                <a:gd name="T113" fmla="*/ 0 h 353"/>
                <a:gd name="T114" fmla="*/ 0 w 374"/>
                <a:gd name="T115" fmla="*/ 0 h 353"/>
                <a:gd name="T116" fmla="*/ 0 w 374"/>
                <a:gd name="T117" fmla="*/ 0 h 3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74"/>
                <a:gd name="T178" fmla="*/ 0 h 353"/>
                <a:gd name="T179" fmla="*/ 374 w 374"/>
                <a:gd name="T180" fmla="*/ 353 h 3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74" h="353">
                  <a:moveTo>
                    <a:pt x="45" y="61"/>
                  </a:moveTo>
                  <a:lnTo>
                    <a:pt x="45" y="128"/>
                  </a:lnTo>
                  <a:lnTo>
                    <a:pt x="45" y="195"/>
                  </a:lnTo>
                  <a:lnTo>
                    <a:pt x="42" y="238"/>
                  </a:lnTo>
                  <a:lnTo>
                    <a:pt x="61" y="260"/>
                  </a:lnTo>
                  <a:lnTo>
                    <a:pt x="83" y="280"/>
                  </a:lnTo>
                  <a:lnTo>
                    <a:pt x="86" y="308"/>
                  </a:lnTo>
                  <a:lnTo>
                    <a:pt x="125" y="344"/>
                  </a:lnTo>
                  <a:lnTo>
                    <a:pt x="176" y="353"/>
                  </a:lnTo>
                  <a:lnTo>
                    <a:pt x="262" y="347"/>
                  </a:lnTo>
                  <a:lnTo>
                    <a:pt x="332" y="344"/>
                  </a:lnTo>
                  <a:lnTo>
                    <a:pt x="371" y="344"/>
                  </a:lnTo>
                  <a:lnTo>
                    <a:pt x="294" y="324"/>
                  </a:lnTo>
                  <a:lnTo>
                    <a:pt x="243" y="337"/>
                  </a:lnTo>
                  <a:lnTo>
                    <a:pt x="189" y="337"/>
                  </a:lnTo>
                  <a:lnTo>
                    <a:pt x="153" y="324"/>
                  </a:lnTo>
                  <a:lnTo>
                    <a:pt x="109" y="276"/>
                  </a:lnTo>
                  <a:lnTo>
                    <a:pt x="166" y="305"/>
                  </a:lnTo>
                  <a:lnTo>
                    <a:pt x="228" y="315"/>
                  </a:lnTo>
                  <a:lnTo>
                    <a:pt x="278" y="299"/>
                  </a:lnTo>
                  <a:lnTo>
                    <a:pt x="323" y="286"/>
                  </a:lnTo>
                  <a:lnTo>
                    <a:pt x="374" y="264"/>
                  </a:lnTo>
                  <a:lnTo>
                    <a:pt x="323" y="267"/>
                  </a:lnTo>
                  <a:lnTo>
                    <a:pt x="228" y="289"/>
                  </a:lnTo>
                  <a:lnTo>
                    <a:pt x="160" y="286"/>
                  </a:lnTo>
                  <a:lnTo>
                    <a:pt x="144" y="260"/>
                  </a:lnTo>
                  <a:lnTo>
                    <a:pt x="163" y="228"/>
                  </a:lnTo>
                  <a:lnTo>
                    <a:pt x="163" y="179"/>
                  </a:lnTo>
                  <a:lnTo>
                    <a:pt x="163" y="122"/>
                  </a:lnTo>
                  <a:lnTo>
                    <a:pt x="144" y="202"/>
                  </a:lnTo>
                  <a:lnTo>
                    <a:pt x="125" y="248"/>
                  </a:lnTo>
                  <a:lnTo>
                    <a:pt x="96" y="241"/>
                  </a:lnTo>
                  <a:lnTo>
                    <a:pt x="74" y="195"/>
                  </a:lnTo>
                  <a:lnTo>
                    <a:pt x="74" y="154"/>
                  </a:lnTo>
                  <a:lnTo>
                    <a:pt x="96" y="122"/>
                  </a:lnTo>
                  <a:lnTo>
                    <a:pt x="70" y="122"/>
                  </a:lnTo>
                  <a:lnTo>
                    <a:pt x="70" y="119"/>
                  </a:lnTo>
                  <a:lnTo>
                    <a:pt x="70" y="110"/>
                  </a:lnTo>
                  <a:lnTo>
                    <a:pt x="70" y="98"/>
                  </a:lnTo>
                  <a:lnTo>
                    <a:pt x="70" y="87"/>
                  </a:lnTo>
                  <a:lnTo>
                    <a:pt x="70" y="77"/>
                  </a:lnTo>
                  <a:lnTo>
                    <a:pt x="70" y="69"/>
                  </a:lnTo>
                  <a:lnTo>
                    <a:pt x="74" y="60"/>
                  </a:lnTo>
                  <a:lnTo>
                    <a:pt x="80" y="48"/>
                  </a:lnTo>
                  <a:lnTo>
                    <a:pt x="85" y="41"/>
                  </a:lnTo>
                  <a:lnTo>
                    <a:pt x="93" y="32"/>
                  </a:lnTo>
                  <a:lnTo>
                    <a:pt x="99" y="25"/>
                  </a:lnTo>
                  <a:lnTo>
                    <a:pt x="106" y="18"/>
                  </a:lnTo>
                  <a:lnTo>
                    <a:pt x="112" y="10"/>
                  </a:lnTo>
                  <a:lnTo>
                    <a:pt x="117" y="5"/>
                  </a:lnTo>
                  <a:lnTo>
                    <a:pt x="120" y="2"/>
                  </a:lnTo>
                  <a:lnTo>
                    <a:pt x="122" y="0"/>
                  </a:lnTo>
                  <a:lnTo>
                    <a:pt x="74" y="13"/>
                  </a:lnTo>
                  <a:lnTo>
                    <a:pt x="32" y="36"/>
                  </a:lnTo>
                  <a:lnTo>
                    <a:pt x="0" y="36"/>
                  </a:lnTo>
                  <a:lnTo>
                    <a:pt x="16" y="80"/>
                  </a:lnTo>
                  <a:lnTo>
                    <a:pt x="29" y="144"/>
                  </a:lnTo>
                  <a:lnTo>
                    <a:pt x="29" y="87"/>
                  </a:lnTo>
                  <a:lnTo>
                    <a:pt x="45" y="61"/>
                  </a:lnTo>
                  <a:close/>
                </a:path>
              </a:pathLst>
            </a:custGeom>
            <a:solidFill>
              <a:srgbClr val="A09E9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7" name="Freeform 115"/>
            <p:cNvSpPr>
              <a:spLocks/>
            </p:cNvSpPr>
            <p:nvPr/>
          </p:nvSpPr>
          <p:spPr bwMode="auto">
            <a:xfrm>
              <a:off x="2475" y="770"/>
              <a:ext cx="37" cy="29"/>
            </a:xfrm>
            <a:custGeom>
              <a:avLst/>
              <a:gdLst>
                <a:gd name="T0" fmla="*/ 0 w 151"/>
                <a:gd name="T1" fmla="*/ 0 h 116"/>
                <a:gd name="T2" fmla="*/ 0 w 151"/>
                <a:gd name="T3" fmla="*/ 0 h 116"/>
                <a:gd name="T4" fmla="*/ 0 w 151"/>
                <a:gd name="T5" fmla="*/ 0 h 116"/>
                <a:gd name="T6" fmla="*/ 0 w 151"/>
                <a:gd name="T7" fmla="*/ 0 h 116"/>
                <a:gd name="T8" fmla="*/ 0 w 151"/>
                <a:gd name="T9" fmla="*/ 0 h 116"/>
                <a:gd name="T10" fmla="*/ 0 w 151"/>
                <a:gd name="T11" fmla="*/ 0 h 116"/>
                <a:gd name="T12" fmla="*/ 0 w 151"/>
                <a:gd name="T13" fmla="*/ 0 h 116"/>
                <a:gd name="T14" fmla="*/ 0 w 151"/>
                <a:gd name="T15" fmla="*/ 0 h 116"/>
                <a:gd name="T16" fmla="*/ 0 w 151"/>
                <a:gd name="T17" fmla="*/ 0 h 116"/>
                <a:gd name="T18" fmla="*/ 0 w 151"/>
                <a:gd name="T19" fmla="*/ 0 h 116"/>
                <a:gd name="T20" fmla="*/ 0 w 151"/>
                <a:gd name="T21" fmla="*/ 0 h 116"/>
                <a:gd name="T22" fmla="*/ 0 w 151"/>
                <a:gd name="T23" fmla="*/ 0 h 116"/>
                <a:gd name="T24" fmla="*/ 0 w 151"/>
                <a:gd name="T25" fmla="*/ 0 h 116"/>
                <a:gd name="T26" fmla="*/ 0 w 151"/>
                <a:gd name="T27" fmla="*/ 0 h 116"/>
                <a:gd name="T28" fmla="*/ 0 w 151"/>
                <a:gd name="T29" fmla="*/ 0 h 116"/>
                <a:gd name="T30" fmla="*/ 0 w 151"/>
                <a:gd name="T31" fmla="*/ 0 h 116"/>
                <a:gd name="T32" fmla="*/ 0 w 151"/>
                <a:gd name="T33" fmla="*/ 0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1"/>
                <a:gd name="T52" fmla="*/ 0 h 116"/>
                <a:gd name="T53" fmla="*/ 151 w 151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1" h="116">
                  <a:moveTo>
                    <a:pt x="20" y="22"/>
                  </a:moveTo>
                  <a:lnTo>
                    <a:pt x="10" y="47"/>
                  </a:lnTo>
                  <a:lnTo>
                    <a:pt x="0" y="89"/>
                  </a:lnTo>
                  <a:lnTo>
                    <a:pt x="46" y="95"/>
                  </a:lnTo>
                  <a:lnTo>
                    <a:pt x="86" y="95"/>
                  </a:lnTo>
                  <a:lnTo>
                    <a:pt x="122" y="102"/>
                  </a:lnTo>
                  <a:lnTo>
                    <a:pt x="147" y="116"/>
                  </a:lnTo>
                  <a:lnTo>
                    <a:pt x="151" y="95"/>
                  </a:lnTo>
                  <a:lnTo>
                    <a:pt x="112" y="89"/>
                  </a:lnTo>
                  <a:lnTo>
                    <a:pt x="69" y="85"/>
                  </a:lnTo>
                  <a:lnTo>
                    <a:pt x="48" y="60"/>
                  </a:lnTo>
                  <a:lnTo>
                    <a:pt x="90" y="63"/>
                  </a:lnTo>
                  <a:lnTo>
                    <a:pt x="128" y="79"/>
                  </a:lnTo>
                  <a:lnTo>
                    <a:pt x="74" y="47"/>
                  </a:lnTo>
                  <a:lnTo>
                    <a:pt x="39" y="35"/>
                  </a:lnTo>
                  <a:lnTo>
                    <a:pt x="29" y="0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A09E9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8" name="Freeform 116"/>
            <p:cNvSpPr>
              <a:spLocks/>
            </p:cNvSpPr>
            <p:nvPr/>
          </p:nvSpPr>
          <p:spPr bwMode="auto">
            <a:xfrm>
              <a:off x="2484" y="925"/>
              <a:ext cx="21" cy="27"/>
            </a:xfrm>
            <a:custGeom>
              <a:avLst/>
              <a:gdLst>
                <a:gd name="T0" fmla="*/ 0 w 85"/>
                <a:gd name="T1" fmla="*/ 0 h 107"/>
                <a:gd name="T2" fmla="*/ 0 w 85"/>
                <a:gd name="T3" fmla="*/ 0 h 107"/>
                <a:gd name="T4" fmla="*/ 0 w 85"/>
                <a:gd name="T5" fmla="*/ 0 h 107"/>
                <a:gd name="T6" fmla="*/ 0 w 85"/>
                <a:gd name="T7" fmla="*/ 0 h 107"/>
                <a:gd name="T8" fmla="*/ 0 w 85"/>
                <a:gd name="T9" fmla="*/ 0 h 107"/>
                <a:gd name="T10" fmla="*/ 0 w 85"/>
                <a:gd name="T11" fmla="*/ 0 h 107"/>
                <a:gd name="T12" fmla="*/ 0 w 85"/>
                <a:gd name="T13" fmla="*/ 0 h 107"/>
                <a:gd name="T14" fmla="*/ 0 w 85"/>
                <a:gd name="T15" fmla="*/ 0 h 107"/>
                <a:gd name="T16" fmla="*/ 0 w 85"/>
                <a:gd name="T17" fmla="*/ 0 h 107"/>
                <a:gd name="T18" fmla="*/ 0 w 85"/>
                <a:gd name="T19" fmla="*/ 0 h 107"/>
                <a:gd name="T20" fmla="*/ 0 w 85"/>
                <a:gd name="T21" fmla="*/ 0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107"/>
                <a:gd name="T35" fmla="*/ 85 w 85"/>
                <a:gd name="T36" fmla="*/ 107 h 1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107">
                  <a:moveTo>
                    <a:pt x="11" y="0"/>
                  </a:moveTo>
                  <a:lnTo>
                    <a:pt x="37" y="22"/>
                  </a:lnTo>
                  <a:lnTo>
                    <a:pt x="85" y="8"/>
                  </a:lnTo>
                  <a:lnTo>
                    <a:pt x="80" y="48"/>
                  </a:lnTo>
                  <a:lnTo>
                    <a:pt x="68" y="90"/>
                  </a:lnTo>
                  <a:lnTo>
                    <a:pt x="56" y="107"/>
                  </a:lnTo>
                  <a:lnTo>
                    <a:pt x="25" y="104"/>
                  </a:lnTo>
                  <a:lnTo>
                    <a:pt x="25" y="76"/>
                  </a:lnTo>
                  <a:lnTo>
                    <a:pt x="0" y="73"/>
                  </a:lnTo>
                  <a:lnTo>
                    <a:pt x="3" y="4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9" name="Freeform 117"/>
            <p:cNvSpPr>
              <a:spLocks/>
            </p:cNvSpPr>
            <p:nvPr/>
          </p:nvSpPr>
          <p:spPr bwMode="auto">
            <a:xfrm>
              <a:off x="2467" y="944"/>
              <a:ext cx="33" cy="34"/>
            </a:xfrm>
            <a:custGeom>
              <a:avLst/>
              <a:gdLst>
                <a:gd name="T0" fmla="*/ 0 w 133"/>
                <a:gd name="T1" fmla="*/ 0 h 135"/>
                <a:gd name="T2" fmla="*/ 0 w 133"/>
                <a:gd name="T3" fmla="*/ 0 h 135"/>
                <a:gd name="T4" fmla="*/ 0 w 133"/>
                <a:gd name="T5" fmla="*/ 0 h 135"/>
                <a:gd name="T6" fmla="*/ 0 w 133"/>
                <a:gd name="T7" fmla="*/ 0 h 135"/>
                <a:gd name="T8" fmla="*/ 0 w 133"/>
                <a:gd name="T9" fmla="*/ 0 h 135"/>
                <a:gd name="T10" fmla="*/ 0 w 133"/>
                <a:gd name="T11" fmla="*/ 0 h 135"/>
                <a:gd name="T12" fmla="*/ 0 w 133"/>
                <a:gd name="T13" fmla="*/ 0 h 135"/>
                <a:gd name="T14" fmla="*/ 0 w 133"/>
                <a:gd name="T15" fmla="*/ 0 h 135"/>
                <a:gd name="T16" fmla="*/ 0 w 133"/>
                <a:gd name="T17" fmla="*/ 0 h 135"/>
                <a:gd name="T18" fmla="*/ 0 w 133"/>
                <a:gd name="T19" fmla="*/ 0 h 135"/>
                <a:gd name="T20" fmla="*/ 0 w 133"/>
                <a:gd name="T21" fmla="*/ 0 h 135"/>
                <a:gd name="T22" fmla="*/ 0 w 133"/>
                <a:gd name="T23" fmla="*/ 0 h 135"/>
                <a:gd name="T24" fmla="*/ 0 w 133"/>
                <a:gd name="T25" fmla="*/ 0 h 135"/>
                <a:gd name="T26" fmla="*/ 0 w 133"/>
                <a:gd name="T27" fmla="*/ 0 h 135"/>
                <a:gd name="T28" fmla="*/ 0 w 133"/>
                <a:gd name="T29" fmla="*/ 0 h 135"/>
                <a:gd name="T30" fmla="*/ 0 w 133"/>
                <a:gd name="T31" fmla="*/ 0 h 135"/>
                <a:gd name="T32" fmla="*/ 0 w 133"/>
                <a:gd name="T33" fmla="*/ 0 h 135"/>
                <a:gd name="T34" fmla="*/ 0 w 133"/>
                <a:gd name="T35" fmla="*/ 0 h 135"/>
                <a:gd name="T36" fmla="*/ 0 w 133"/>
                <a:gd name="T37" fmla="*/ 0 h 135"/>
                <a:gd name="T38" fmla="*/ 0 w 133"/>
                <a:gd name="T39" fmla="*/ 0 h 135"/>
                <a:gd name="T40" fmla="*/ 0 w 133"/>
                <a:gd name="T41" fmla="*/ 0 h 135"/>
                <a:gd name="T42" fmla="*/ 0 w 133"/>
                <a:gd name="T43" fmla="*/ 0 h 135"/>
                <a:gd name="T44" fmla="*/ 0 w 133"/>
                <a:gd name="T45" fmla="*/ 0 h 135"/>
                <a:gd name="T46" fmla="*/ 0 w 133"/>
                <a:gd name="T47" fmla="*/ 0 h 135"/>
                <a:gd name="T48" fmla="*/ 0 w 133"/>
                <a:gd name="T49" fmla="*/ 0 h 135"/>
                <a:gd name="T50" fmla="*/ 0 w 133"/>
                <a:gd name="T51" fmla="*/ 0 h 135"/>
                <a:gd name="T52" fmla="*/ 0 w 133"/>
                <a:gd name="T53" fmla="*/ 0 h 135"/>
                <a:gd name="T54" fmla="*/ 0 w 133"/>
                <a:gd name="T55" fmla="*/ 0 h 1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3"/>
                <a:gd name="T85" fmla="*/ 0 h 135"/>
                <a:gd name="T86" fmla="*/ 133 w 133"/>
                <a:gd name="T87" fmla="*/ 135 h 1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3" h="135">
                  <a:moveTo>
                    <a:pt x="47" y="18"/>
                  </a:moveTo>
                  <a:lnTo>
                    <a:pt x="70" y="0"/>
                  </a:lnTo>
                  <a:lnTo>
                    <a:pt x="90" y="18"/>
                  </a:lnTo>
                  <a:lnTo>
                    <a:pt x="100" y="41"/>
                  </a:lnTo>
                  <a:lnTo>
                    <a:pt x="95" y="60"/>
                  </a:lnTo>
                  <a:lnTo>
                    <a:pt x="85" y="86"/>
                  </a:lnTo>
                  <a:lnTo>
                    <a:pt x="102" y="77"/>
                  </a:lnTo>
                  <a:lnTo>
                    <a:pt x="112" y="43"/>
                  </a:lnTo>
                  <a:lnTo>
                    <a:pt x="133" y="49"/>
                  </a:lnTo>
                  <a:lnTo>
                    <a:pt x="126" y="69"/>
                  </a:lnTo>
                  <a:lnTo>
                    <a:pt x="116" y="94"/>
                  </a:lnTo>
                  <a:lnTo>
                    <a:pt x="116" y="132"/>
                  </a:lnTo>
                  <a:lnTo>
                    <a:pt x="93" y="135"/>
                  </a:lnTo>
                  <a:lnTo>
                    <a:pt x="61" y="135"/>
                  </a:lnTo>
                  <a:lnTo>
                    <a:pt x="17" y="135"/>
                  </a:lnTo>
                  <a:lnTo>
                    <a:pt x="0" y="114"/>
                  </a:lnTo>
                  <a:lnTo>
                    <a:pt x="3" y="89"/>
                  </a:lnTo>
                  <a:lnTo>
                    <a:pt x="22" y="77"/>
                  </a:lnTo>
                  <a:lnTo>
                    <a:pt x="56" y="80"/>
                  </a:lnTo>
                  <a:lnTo>
                    <a:pt x="77" y="69"/>
                  </a:lnTo>
                  <a:lnTo>
                    <a:pt x="51" y="69"/>
                  </a:lnTo>
                  <a:lnTo>
                    <a:pt x="28" y="69"/>
                  </a:lnTo>
                  <a:lnTo>
                    <a:pt x="39" y="55"/>
                  </a:lnTo>
                  <a:lnTo>
                    <a:pt x="68" y="55"/>
                  </a:lnTo>
                  <a:lnTo>
                    <a:pt x="77" y="41"/>
                  </a:lnTo>
                  <a:lnTo>
                    <a:pt x="73" y="24"/>
                  </a:lnTo>
                  <a:lnTo>
                    <a:pt x="47" y="46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FFFFF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0" name="Freeform 118"/>
            <p:cNvSpPr>
              <a:spLocks/>
            </p:cNvSpPr>
            <p:nvPr/>
          </p:nvSpPr>
          <p:spPr bwMode="auto">
            <a:xfrm>
              <a:off x="2568" y="648"/>
              <a:ext cx="80" cy="93"/>
            </a:xfrm>
            <a:custGeom>
              <a:avLst/>
              <a:gdLst>
                <a:gd name="T0" fmla="*/ 0 w 319"/>
                <a:gd name="T1" fmla="*/ 0 h 374"/>
                <a:gd name="T2" fmla="*/ 0 w 319"/>
                <a:gd name="T3" fmla="*/ 0 h 374"/>
                <a:gd name="T4" fmla="*/ 0 w 319"/>
                <a:gd name="T5" fmla="*/ 0 h 374"/>
                <a:gd name="T6" fmla="*/ 0 w 319"/>
                <a:gd name="T7" fmla="*/ 0 h 374"/>
                <a:gd name="T8" fmla="*/ 0 w 319"/>
                <a:gd name="T9" fmla="*/ 0 h 374"/>
                <a:gd name="T10" fmla="*/ 0 w 319"/>
                <a:gd name="T11" fmla="*/ 0 h 374"/>
                <a:gd name="T12" fmla="*/ 0 w 319"/>
                <a:gd name="T13" fmla="*/ 0 h 374"/>
                <a:gd name="T14" fmla="*/ 0 w 319"/>
                <a:gd name="T15" fmla="*/ 0 h 374"/>
                <a:gd name="T16" fmla="*/ 0 w 319"/>
                <a:gd name="T17" fmla="*/ 0 h 374"/>
                <a:gd name="T18" fmla="*/ 0 w 319"/>
                <a:gd name="T19" fmla="*/ 0 h 374"/>
                <a:gd name="T20" fmla="*/ 0 w 319"/>
                <a:gd name="T21" fmla="*/ 0 h 374"/>
                <a:gd name="T22" fmla="*/ 0 w 319"/>
                <a:gd name="T23" fmla="*/ 0 h 374"/>
                <a:gd name="T24" fmla="*/ 0 w 319"/>
                <a:gd name="T25" fmla="*/ 0 h 374"/>
                <a:gd name="T26" fmla="*/ 0 w 319"/>
                <a:gd name="T27" fmla="*/ 0 h 374"/>
                <a:gd name="T28" fmla="*/ 0 w 319"/>
                <a:gd name="T29" fmla="*/ 0 h 374"/>
                <a:gd name="T30" fmla="*/ 0 w 319"/>
                <a:gd name="T31" fmla="*/ 0 h 374"/>
                <a:gd name="T32" fmla="*/ 0 w 319"/>
                <a:gd name="T33" fmla="*/ 0 h 374"/>
                <a:gd name="T34" fmla="*/ 0 w 319"/>
                <a:gd name="T35" fmla="*/ 0 h 374"/>
                <a:gd name="T36" fmla="*/ 0 w 319"/>
                <a:gd name="T37" fmla="*/ 0 h 374"/>
                <a:gd name="T38" fmla="*/ 0 w 319"/>
                <a:gd name="T39" fmla="*/ 0 h 374"/>
                <a:gd name="T40" fmla="*/ 0 w 319"/>
                <a:gd name="T41" fmla="*/ 0 h 374"/>
                <a:gd name="T42" fmla="*/ 0 w 319"/>
                <a:gd name="T43" fmla="*/ 0 h 374"/>
                <a:gd name="T44" fmla="*/ 0 w 319"/>
                <a:gd name="T45" fmla="*/ 0 h 374"/>
                <a:gd name="T46" fmla="*/ 0 w 319"/>
                <a:gd name="T47" fmla="*/ 0 h 374"/>
                <a:gd name="T48" fmla="*/ 0 w 319"/>
                <a:gd name="T49" fmla="*/ 0 h 374"/>
                <a:gd name="T50" fmla="*/ 0 w 319"/>
                <a:gd name="T51" fmla="*/ 0 h 374"/>
                <a:gd name="T52" fmla="*/ 0 w 319"/>
                <a:gd name="T53" fmla="*/ 0 h 374"/>
                <a:gd name="T54" fmla="*/ 0 w 319"/>
                <a:gd name="T55" fmla="*/ 0 h 374"/>
                <a:gd name="T56" fmla="*/ 0 w 319"/>
                <a:gd name="T57" fmla="*/ 0 h 374"/>
                <a:gd name="T58" fmla="*/ 0 w 319"/>
                <a:gd name="T59" fmla="*/ 0 h 374"/>
                <a:gd name="T60" fmla="*/ 0 w 319"/>
                <a:gd name="T61" fmla="*/ 0 h 374"/>
                <a:gd name="T62" fmla="*/ 0 w 319"/>
                <a:gd name="T63" fmla="*/ 0 h 374"/>
                <a:gd name="T64" fmla="*/ 0 w 319"/>
                <a:gd name="T65" fmla="*/ 0 h 374"/>
                <a:gd name="T66" fmla="*/ 0 w 319"/>
                <a:gd name="T67" fmla="*/ 0 h 374"/>
                <a:gd name="T68" fmla="*/ 0 w 319"/>
                <a:gd name="T69" fmla="*/ 0 h 374"/>
                <a:gd name="T70" fmla="*/ 0 w 319"/>
                <a:gd name="T71" fmla="*/ 0 h 374"/>
                <a:gd name="T72" fmla="*/ 0 w 319"/>
                <a:gd name="T73" fmla="*/ 0 h 374"/>
                <a:gd name="T74" fmla="*/ 0 w 319"/>
                <a:gd name="T75" fmla="*/ 0 h 374"/>
                <a:gd name="T76" fmla="*/ 0 w 319"/>
                <a:gd name="T77" fmla="*/ 0 h 374"/>
                <a:gd name="T78" fmla="*/ 0 w 319"/>
                <a:gd name="T79" fmla="*/ 0 h 374"/>
                <a:gd name="T80" fmla="*/ 0 w 319"/>
                <a:gd name="T81" fmla="*/ 0 h 3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9"/>
                <a:gd name="T124" fmla="*/ 0 h 374"/>
                <a:gd name="T125" fmla="*/ 319 w 319"/>
                <a:gd name="T126" fmla="*/ 374 h 3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9" h="374">
                  <a:moveTo>
                    <a:pt x="0" y="0"/>
                  </a:moveTo>
                  <a:lnTo>
                    <a:pt x="47" y="18"/>
                  </a:lnTo>
                  <a:lnTo>
                    <a:pt x="81" y="34"/>
                  </a:lnTo>
                  <a:lnTo>
                    <a:pt x="101" y="40"/>
                  </a:lnTo>
                  <a:lnTo>
                    <a:pt x="116" y="55"/>
                  </a:lnTo>
                  <a:lnTo>
                    <a:pt x="136" y="83"/>
                  </a:lnTo>
                  <a:lnTo>
                    <a:pt x="151" y="97"/>
                  </a:lnTo>
                  <a:lnTo>
                    <a:pt x="164" y="111"/>
                  </a:lnTo>
                  <a:lnTo>
                    <a:pt x="176" y="127"/>
                  </a:lnTo>
                  <a:lnTo>
                    <a:pt x="187" y="144"/>
                  </a:lnTo>
                  <a:lnTo>
                    <a:pt x="196" y="162"/>
                  </a:lnTo>
                  <a:lnTo>
                    <a:pt x="205" y="181"/>
                  </a:lnTo>
                  <a:lnTo>
                    <a:pt x="212" y="200"/>
                  </a:lnTo>
                  <a:lnTo>
                    <a:pt x="220" y="220"/>
                  </a:lnTo>
                  <a:lnTo>
                    <a:pt x="241" y="265"/>
                  </a:lnTo>
                  <a:lnTo>
                    <a:pt x="243" y="280"/>
                  </a:lnTo>
                  <a:lnTo>
                    <a:pt x="261" y="290"/>
                  </a:lnTo>
                  <a:lnTo>
                    <a:pt x="284" y="307"/>
                  </a:lnTo>
                  <a:lnTo>
                    <a:pt x="314" y="332"/>
                  </a:lnTo>
                  <a:lnTo>
                    <a:pt x="319" y="345"/>
                  </a:lnTo>
                  <a:lnTo>
                    <a:pt x="315" y="374"/>
                  </a:lnTo>
                  <a:lnTo>
                    <a:pt x="300" y="374"/>
                  </a:lnTo>
                  <a:lnTo>
                    <a:pt x="290" y="359"/>
                  </a:lnTo>
                  <a:lnTo>
                    <a:pt x="274" y="343"/>
                  </a:lnTo>
                  <a:lnTo>
                    <a:pt x="266" y="312"/>
                  </a:lnTo>
                  <a:lnTo>
                    <a:pt x="232" y="285"/>
                  </a:lnTo>
                  <a:lnTo>
                    <a:pt x="212" y="231"/>
                  </a:lnTo>
                  <a:lnTo>
                    <a:pt x="199" y="212"/>
                  </a:lnTo>
                  <a:lnTo>
                    <a:pt x="188" y="195"/>
                  </a:lnTo>
                  <a:lnTo>
                    <a:pt x="176" y="180"/>
                  </a:lnTo>
                  <a:lnTo>
                    <a:pt x="164" y="166"/>
                  </a:lnTo>
                  <a:lnTo>
                    <a:pt x="152" y="154"/>
                  </a:lnTo>
                  <a:lnTo>
                    <a:pt x="139" y="142"/>
                  </a:lnTo>
                  <a:lnTo>
                    <a:pt x="123" y="130"/>
                  </a:lnTo>
                  <a:lnTo>
                    <a:pt x="103" y="117"/>
                  </a:lnTo>
                  <a:lnTo>
                    <a:pt x="94" y="93"/>
                  </a:lnTo>
                  <a:lnTo>
                    <a:pt x="73" y="93"/>
                  </a:lnTo>
                  <a:lnTo>
                    <a:pt x="28" y="70"/>
                  </a:lnTo>
                  <a:lnTo>
                    <a:pt x="3" y="76"/>
                  </a:lnTo>
                  <a:lnTo>
                    <a:pt x="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1" name="Freeform 119"/>
            <p:cNvSpPr>
              <a:spLocks/>
            </p:cNvSpPr>
            <p:nvPr/>
          </p:nvSpPr>
          <p:spPr bwMode="auto">
            <a:xfrm>
              <a:off x="2630" y="728"/>
              <a:ext cx="13" cy="22"/>
            </a:xfrm>
            <a:custGeom>
              <a:avLst/>
              <a:gdLst>
                <a:gd name="T0" fmla="*/ 0 w 51"/>
                <a:gd name="T1" fmla="*/ 0 h 88"/>
                <a:gd name="T2" fmla="*/ 0 w 51"/>
                <a:gd name="T3" fmla="*/ 0 h 88"/>
                <a:gd name="T4" fmla="*/ 0 w 51"/>
                <a:gd name="T5" fmla="*/ 0 h 88"/>
                <a:gd name="T6" fmla="*/ 0 w 51"/>
                <a:gd name="T7" fmla="*/ 0 h 88"/>
                <a:gd name="T8" fmla="*/ 0 w 51"/>
                <a:gd name="T9" fmla="*/ 0 h 88"/>
                <a:gd name="T10" fmla="*/ 0 w 51"/>
                <a:gd name="T11" fmla="*/ 0 h 88"/>
                <a:gd name="T12" fmla="*/ 0 w 51"/>
                <a:gd name="T13" fmla="*/ 0 h 88"/>
                <a:gd name="T14" fmla="*/ 0 w 51"/>
                <a:gd name="T15" fmla="*/ 0 h 88"/>
                <a:gd name="T16" fmla="*/ 0 w 51"/>
                <a:gd name="T17" fmla="*/ 0 h 88"/>
                <a:gd name="T18" fmla="*/ 0 w 51"/>
                <a:gd name="T19" fmla="*/ 0 h 88"/>
                <a:gd name="T20" fmla="*/ 0 w 51"/>
                <a:gd name="T21" fmla="*/ 0 h 88"/>
                <a:gd name="T22" fmla="*/ 0 w 51"/>
                <a:gd name="T23" fmla="*/ 0 h 88"/>
                <a:gd name="T24" fmla="*/ 0 w 51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88"/>
                <a:gd name="T41" fmla="*/ 51 w 51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88">
                  <a:moveTo>
                    <a:pt x="6" y="8"/>
                  </a:moveTo>
                  <a:lnTo>
                    <a:pt x="23" y="28"/>
                  </a:lnTo>
                  <a:lnTo>
                    <a:pt x="50" y="59"/>
                  </a:lnTo>
                  <a:lnTo>
                    <a:pt x="51" y="71"/>
                  </a:lnTo>
                  <a:lnTo>
                    <a:pt x="43" y="71"/>
                  </a:lnTo>
                  <a:lnTo>
                    <a:pt x="31" y="56"/>
                  </a:lnTo>
                  <a:lnTo>
                    <a:pt x="38" y="81"/>
                  </a:lnTo>
                  <a:lnTo>
                    <a:pt x="22" y="88"/>
                  </a:lnTo>
                  <a:lnTo>
                    <a:pt x="12" y="65"/>
                  </a:lnTo>
                  <a:lnTo>
                    <a:pt x="7" y="40"/>
                  </a:lnTo>
                  <a:lnTo>
                    <a:pt x="0" y="17"/>
                  </a:lnTo>
                  <a:lnTo>
                    <a:pt x="0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2" name="Freeform 120"/>
            <p:cNvSpPr>
              <a:spLocks/>
            </p:cNvSpPr>
            <p:nvPr/>
          </p:nvSpPr>
          <p:spPr bwMode="auto">
            <a:xfrm>
              <a:off x="2647" y="732"/>
              <a:ext cx="7" cy="12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0 h 50"/>
                <a:gd name="T4" fmla="*/ 0 w 30"/>
                <a:gd name="T5" fmla="*/ 0 h 50"/>
                <a:gd name="T6" fmla="*/ 0 w 30"/>
                <a:gd name="T7" fmla="*/ 0 h 50"/>
                <a:gd name="T8" fmla="*/ 0 w 30"/>
                <a:gd name="T9" fmla="*/ 0 h 50"/>
                <a:gd name="T10" fmla="*/ 0 w 3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50"/>
                <a:gd name="T20" fmla="*/ 30 w 3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50">
                  <a:moveTo>
                    <a:pt x="0" y="20"/>
                  </a:moveTo>
                  <a:lnTo>
                    <a:pt x="17" y="31"/>
                  </a:lnTo>
                  <a:lnTo>
                    <a:pt x="30" y="50"/>
                  </a:lnTo>
                  <a:lnTo>
                    <a:pt x="27" y="34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3" name="Freeform 121"/>
            <p:cNvSpPr>
              <a:spLocks/>
            </p:cNvSpPr>
            <p:nvPr/>
          </p:nvSpPr>
          <p:spPr bwMode="auto">
            <a:xfrm>
              <a:off x="2646" y="741"/>
              <a:ext cx="9" cy="8"/>
            </a:xfrm>
            <a:custGeom>
              <a:avLst/>
              <a:gdLst>
                <a:gd name="T0" fmla="*/ 0 w 38"/>
                <a:gd name="T1" fmla="*/ 0 h 33"/>
                <a:gd name="T2" fmla="*/ 0 w 38"/>
                <a:gd name="T3" fmla="*/ 0 h 33"/>
                <a:gd name="T4" fmla="*/ 0 w 38"/>
                <a:gd name="T5" fmla="*/ 0 h 33"/>
                <a:gd name="T6" fmla="*/ 0 w 38"/>
                <a:gd name="T7" fmla="*/ 0 h 33"/>
                <a:gd name="T8" fmla="*/ 0 w 38"/>
                <a:gd name="T9" fmla="*/ 0 h 33"/>
                <a:gd name="T10" fmla="*/ 0 w 38"/>
                <a:gd name="T11" fmla="*/ 0 h 33"/>
                <a:gd name="T12" fmla="*/ 0 w 38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3"/>
                <a:gd name="T23" fmla="*/ 38 w 3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3">
                  <a:moveTo>
                    <a:pt x="10" y="0"/>
                  </a:moveTo>
                  <a:lnTo>
                    <a:pt x="23" y="12"/>
                  </a:lnTo>
                  <a:lnTo>
                    <a:pt x="38" y="30"/>
                  </a:lnTo>
                  <a:lnTo>
                    <a:pt x="33" y="33"/>
                  </a:lnTo>
                  <a:lnTo>
                    <a:pt x="19" y="23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4" name="Freeform 122"/>
            <p:cNvSpPr>
              <a:spLocks/>
            </p:cNvSpPr>
            <p:nvPr/>
          </p:nvSpPr>
          <p:spPr bwMode="auto">
            <a:xfrm>
              <a:off x="2645" y="746"/>
              <a:ext cx="11" cy="15"/>
            </a:xfrm>
            <a:custGeom>
              <a:avLst/>
              <a:gdLst>
                <a:gd name="T0" fmla="*/ 0 w 44"/>
                <a:gd name="T1" fmla="*/ 0 h 58"/>
                <a:gd name="T2" fmla="*/ 0 w 44"/>
                <a:gd name="T3" fmla="*/ 0 h 58"/>
                <a:gd name="T4" fmla="*/ 0 w 44"/>
                <a:gd name="T5" fmla="*/ 0 h 58"/>
                <a:gd name="T6" fmla="*/ 0 w 44"/>
                <a:gd name="T7" fmla="*/ 0 h 58"/>
                <a:gd name="T8" fmla="*/ 0 w 44"/>
                <a:gd name="T9" fmla="*/ 0 h 58"/>
                <a:gd name="T10" fmla="*/ 0 w 44"/>
                <a:gd name="T11" fmla="*/ 0 h 58"/>
                <a:gd name="T12" fmla="*/ 0 w 44"/>
                <a:gd name="T13" fmla="*/ 0 h 58"/>
                <a:gd name="T14" fmla="*/ 0 w 44"/>
                <a:gd name="T15" fmla="*/ 0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58"/>
                <a:gd name="T26" fmla="*/ 44 w 44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58">
                  <a:moveTo>
                    <a:pt x="0" y="0"/>
                  </a:moveTo>
                  <a:lnTo>
                    <a:pt x="16" y="15"/>
                  </a:lnTo>
                  <a:lnTo>
                    <a:pt x="31" y="30"/>
                  </a:lnTo>
                  <a:lnTo>
                    <a:pt x="44" y="52"/>
                  </a:lnTo>
                  <a:lnTo>
                    <a:pt x="39" y="58"/>
                  </a:lnTo>
                  <a:lnTo>
                    <a:pt x="22" y="40"/>
                  </a:lnTo>
                  <a:lnTo>
                    <a:pt x="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5" name="Freeform 123"/>
            <p:cNvSpPr>
              <a:spLocks/>
            </p:cNvSpPr>
            <p:nvPr/>
          </p:nvSpPr>
          <p:spPr bwMode="auto">
            <a:xfrm>
              <a:off x="2406" y="730"/>
              <a:ext cx="35" cy="45"/>
            </a:xfrm>
            <a:custGeom>
              <a:avLst/>
              <a:gdLst>
                <a:gd name="T0" fmla="*/ 0 w 142"/>
                <a:gd name="T1" fmla="*/ 0 h 180"/>
                <a:gd name="T2" fmla="*/ 0 w 142"/>
                <a:gd name="T3" fmla="*/ 0 h 180"/>
                <a:gd name="T4" fmla="*/ 0 w 142"/>
                <a:gd name="T5" fmla="*/ 0 h 180"/>
                <a:gd name="T6" fmla="*/ 0 w 142"/>
                <a:gd name="T7" fmla="*/ 0 h 180"/>
                <a:gd name="T8" fmla="*/ 0 w 142"/>
                <a:gd name="T9" fmla="*/ 0 h 180"/>
                <a:gd name="T10" fmla="*/ 0 w 142"/>
                <a:gd name="T11" fmla="*/ 0 h 180"/>
                <a:gd name="T12" fmla="*/ 0 w 142"/>
                <a:gd name="T13" fmla="*/ 0 h 180"/>
                <a:gd name="T14" fmla="*/ 0 w 142"/>
                <a:gd name="T15" fmla="*/ 0 h 180"/>
                <a:gd name="T16" fmla="*/ 0 w 142"/>
                <a:gd name="T17" fmla="*/ 0 h 180"/>
                <a:gd name="T18" fmla="*/ 0 w 142"/>
                <a:gd name="T19" fmla="*/ 0 h 180"/>
                <a:gd name="T20" fmla="*/ 0 w 142"/>
                <a:gd name="T21" fmla="*/ 0 h 180"/>
                <a:gd name="T22" fmla="*/ 0 w 142"/>
                <a:gd name="T23" fmla="*/ 0 h 180"/>
                <a:gd name="T24" fmla="*/ 0 w 142"/>
                <a:gd name="T25" fmla="*/ 0 h 1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180"/>
                <a:gd name="T41" fmla="*/ 142 w 142"/>
                <a:gd name="T42" fmla="*/ 180 h 1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180">
                  <a:moveTo>
                    <a:pt x="119" y="0"/>
                  </a:moveTo>
                  <a:lnTo>
                    <a:pt x="131" y="25"/>
                  </a:lnTo>
                  <a:lnTo>
                    <a:pt x="142" y="40"/>
                  </a:lnTo>
                  <a:lnTo>
                    <a:pt x="134" y="65"/>
                  </a:lnTo>
                  <a:lnTo>
                    <a:pt x="108" y="89"/>
                  </a:lnTo>
                  <a:lnTo>
                    <a:pt x="80" y="111"/>
                  </a:lnTo>
                  <a:lnTo>
                    <a:pt x="42" y="153"/>
                  </a:lnTo>
                  <a:lnTo>
                    <a:pt x="23" y="180"/>
                  </a:lnTo>
                  <a:lnTo>
                    <a:pt x="0" y="169"/>
                  </a:lnTo>
                  <a:lnTo>
                    <a:pt x="45" y="107"/>
                  </a:lnTo>
                  <a:lnTo>
                    <a:pt x="71" y="61"/>
                  </a:lnTo>
                  <a:lnTo>
                    <a:pt x="91" y="2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6" name="Freeform 124"/>
            <p:cNvSpPr>
              <a:spLocks/>
            </p:cNvSpPr>
            <p:nvPr/>
          </p:nvSpPr>
          <p:spPr bwMode="auto">
            <a:xfrm>
              <a:off x="2392" y="771"/>
              <a:ext cx="27" cy="27"/>
            </a:xfrm>
            <a:custGeom>
              <a:avLst/>
              <a:gdLst>
                <a:gd name="T0" fmla="*/ 0 w 108"/>
                <a:gd name="T1" fmla="*/ 0 h 105"/>
                <a:gd name="T2" fmla="*/ 0 w 108"/>
                <a:gd name="T3" fmla="*/ 0 h 105"/>
                <a:gd name="T4" fmla="*/ 0 w 108"/>
                <a:gd name="T5" fmla="*/ 0 h 105"/>
                <a:gd name="T6" fmla="*/ 0 w 108"/>
                <a:gd name="T7" fmla="*/ 0 h 105"/>
                <a:gd name="T8" fmla="*/ 0 w 108"/>
                <a:gd name="T9" fmla="*/ 0 h 105"/>
                <a:gd name="T10" fmla="*/ 0 w 108"/>
                <a:gd name="T11" fmla="*/ 0 h 105"/>
                <a:gd name="T12" fmla="*/ 0 w 108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05"/>
                <a:gd name="T23" fmla="*/ 108 w 108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05">
                  <a:moveTo>
                    <a:pt x="52" y="0"/>
                  </a:moveTo>
                  <a:lnTo>
                    <a:pt x="96" y="22"/>
                  </a:lnTo>
                  <a:lnTo>
                    <a:pt x="108" y="51"/>
                  </a:lnTo>
                  <a:lnTo>
                    <a:pt x="48" y="105"/>
                  </a:lnTo>
                  <a:lnTo>
                    <a:pt x="28" y="83"/>
                  </a:lnTo>
                  <a:lnTo>
                    <a:pt x="0" y="5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7" name="Freeform 125"/>
            <p:cNvSpPr>
              <a:spLocks/>
            </p:cNvSpPr>
            <p:nvPr/>
          </p:nvSpPr>
          <p:spPr bwMode="auto">
            <a:xfrm>
              <a:off x="2366" y="786"/>
              <a:ext cx="31" cy="18"/>
            </a:xfrm>
            <a:custGeom>
              <a:avLst/>
              <a:gdLst>
                <a:gd name="T0" fmla="*/ 0 w 125"/>
                <a:gd name="T1" fmla="*/ 0 h 72"/>
                <a:gd name="T2" fmla="*/ 0 w 125"/>
                <a:gd name="T3" fmla="*/ 0 h 72"/>
                <a:gd name="T4" fmla="*/ 0 w 125"/>
                <a:gd name="T5" fmla="*/ 0 h 72"/>
                <a:gd name="T6" fmla="*/ 0 w 125"/>
                <a:gd name="T7" fmla="*/ 0 h 72"/>
                <a:gd name="T8" fmla="*/ 0 w 125"/>
                <a:gd name="T9" fmla="*/ 0 h 72"/>
                <a:gd name="T10" fmla="*/ 0 w 125"/>
                <a:gd name="T11" fmla="*/ 0 h 72"/>
                <a:gd name="T12" fmla="*/ 0 w 125"/>
                <a:gd name="T13" fmla="*/ 0 h 72"/>
                <a:gd name="T14" fmla="*/ 0 w 125"/>
                <a:gd name="T15" fmla="*/ 0 h 72"/>
                <a:gd name="T16" fmla="*/ 0 w 125"/>
                <a:gd name="T17" fmla="*/ 0 h 72"/>
                <a:gd name="T18" fmla="*/ 0 w 125"/>
                <a:gd name="T19" fmla="*/ 0 h 72"/>
                <a:gd name="T20" fmla="*/ 0 w 125"/>
                <a:gd name="T21" fmla="*/ 0 h 72"/>
                <a:gd name="T22" fmla="*/ 0 w 125"/>
                <a:gd name="T23" fmla="*/ 0 h 72"/>
                <a:gd name="T24" fmla="*/ 0 w 125"/>
                <a:gd name="T25" fmla="*/ 0 h 72"/>
                <a:gd name="T26" fmla="*/ 0 w 125"/>
                <a:gd name="T27" fmla="*/ 0 h 72"/>
                <a:gd name="T28" fmla="*/ 0 w 125"/>
                <a:gd name="T29" fmla="*/ 0 h 72"/>
                <a:gd name="T30" fmla="*/ 0 w 125"/>
                <a:gd name="T31" fmla="*/ 0 h 72"/>
                <a:gd name="T32" fmla="*/ 0 w 125"/>
                <a:gd name="T33" fmla="*/ 0 h 72"/>
                <a:gd name="T34" fmla="*/ 0 w 125"/>
                <a:gd name="T35" fmla="*/ 0 h 72"/>
                <a:gd name="T36" fmla="*/ 0 w 125"/>
                <a:gd name="T37" fmla="*/ 0 h 72"/>
                <a:gd name="T38" fmla="*/ 0 w 125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"/>
                <a:gd name="T61" fmla="*/ 0 h 72"/>
                <a:gd name="T62" fmla="*/ 125 w 125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" h="72">
                  <a:moveTo>
                    <a:pt x="51" y="1"/>
                  </a:moveTo>
                  <a:lnTo>
                    <a:pt x="20" y="4"/>
                  </a:lnTo>
                  <a:lnTo>
                    <a:pt x="0" y="29"/>
                  </a:lnTo>
                  <a:lnTo>
                    <a:pt x="34" y="29"/>
                  </a:lnTo>
                  <a:lnTo>
                    <a:pt x="65" y="20"/>
                  </a:lnTo>
                  <a:lnTo>
                    <a:pt x="26" y="44"/>
                  </a:lnTo>
                  <a:lnTo>
                    <a:pt x="20" y="72"/>
                  </a:lnTo>
                  <a:lnTo>
                    <a:pt x="43" y="55"/>
                  </a:lnTo>
                  <a:lnTo>
                    <a:pt x="71" y="41"/>
                  </a:lnTo>
                  <a:lnTo>
                    <a:pt x="108" y="41"/>
                  </a:lnTo>
                  <a:lnTo>
                    <a:pt x="125" y="20"/>
                  </a:lnTo>
                  <a:lnTo>
                    <a:pt x="99" y="1"/>
                  </a:lnTo>
                  <a:lnTo>
                    <a:pt x="97" y="1"/>
                  </a:lnTo>
                  <a:lnTo>
                    <a:pt x="92" y="1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8" name="Freeform 126"/>
            <p:cNvSpPr>
              <a:spLocks/>
            </p:cNvSpPr>
            <p:nvPr/>
          </p:nvSpPr>
          <p:spPr bwMode="auto">
            <a:xfrm>
              <a:off x="2382" y="799"/>
              <a:ext cx="30" cy="12"/>
            </a:xfrm>
            <a:custGeom>
              <a:avLst/>
              <a:gdLst>
                <a:gd name="T0" fmla="*/ 0 w 119"/>
                <a:gd name="T1" fmla="*/ 0 h 48"/>
                <a:gd name="T2" fmla="*/ 0 w 119"/>
                <a:gd name="T3" fmla="*/ 0 h 48"/>
                <a:gd name="T4" fmla="*/ 0 w 119"/>
                <a:gd name="T5" fmla="*/ 0 h 48"/>
                <a:gd name="T6" fmla="*/ 0 w 119"/>
                <a:gd name="T7" fmla="*/ 0 h 48"/>
                <a:gd name="T8" fmla="*/ 0 w 119"/>
                <a:gd name="T9" fmla="*/ 0 h 48"/>
                <a:gd name="T10" fmla="*/ 0 w 119"/>
                <a:gd name="T11" fmla="*/ 0 h 48"/>
                <a:gd name="T12" fmla="*/ 0 w 119"/>
                <a:gd name="T13" fmla="*/ 0 h 48"/>
                <a:gd name="T14" fmla="*/ 0 w 119"/>
                <a:gd name="T15" fmla="*/ 0 h 48"/>
                <a:gd name="T16" fmla="*/ 0 w 119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48"/>
                <a:gd name="T29" fmla="*/ 119 w 119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48">
                  <a:moveTo>
                    <a:pt x="56" y="0"/>
                  </a:moveTo>
                  <a:lnTo>
                    <a:pt x="119" y="8"/>
                  </a:lnTo>
                  <a:lnTo>
                    <a:pt x="119" y="48"/>
                  </a:lnTo>
                  <a:lnTo>
                    <a:pt x="45" y="37"/>
                  </a:lnTo>
                  <a:lnTo>
                    <a:pt x="42" y="22"/>
                  </a:lnTo>
                  <a:lnTo>
                    <a:pt x="19" y="22"/>
                  </a:lnTo>
                  <a:lnTo>
                    <a:pt x="0" y="8"/>
                  </a:lnTo>
                  <a:lnTo>
                    <a:pt x="31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9" name="Freeform 127"/>
            <p:cNvSpPr>
              <a:spLocks/>
            </p:cNvSpPr>
            <p:nvPr/>
          </p:nvSpPr>
          <p:spPr bwMode="auto">
            <a:xfrm>
              <a:off x="2362" y="793"/>
              <a:ext cx="15" cy="9"/>
            </a:xfrm>
            <a:custGeom>
              <a:avLst/>
              <a:gdLst>
                <a:gd name="T0" fmla="*/ 0 w 60"/>
                <a:gd name="T1" fmla="*/ 0 h 35"/>
                <a:gd name="T2" fmla="*/ 0 w 60"/>
                <a:gd name="T3" fmla="*/ 0 h 35"/>
                <a:gd name="T4" fmla="*/ 0 w 60"/>
                <a:gd name="T5" fmla="*/ 0 h 35"/>
                <a:gd name="T6" fmla="*/ 0 w 60"/>
                <a:gd name="T7" fmla="*/ 0 h 35"/>
                <a:gd name="T8" fmla="*/ 0 w 60"/>
                <a:gd name="T9" fmla="*/ 0 h 35"/>
                <a:gd name="T10" fmla="*/ 0 w 60"/>
                <a:gd name="T11" fmla="*/ 0 h 35"/>
                <a:gd name="T12" fmla="*/ 0 w 6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35"/>
                <a:gd name="T23" fmla="*/ 60 w 6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35">
                  <a:moveTo>
                    <a:pt x="60" y="3"/>
                  </a:moveTo>
                  <a:lnTo>
                    <a:pt x="20" y="0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26" y="35"/>
                  </a:lnTo>
                  <a:lnTo>
                    <a:pt x="39" y="18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0" name="Freeform 128"/>
            <p:cNvSpPr>
              <a:spLocks/>
            </p:cNvSpPr>
            <p:nvPr/>
          </p:nvSpPr>
          <p:spPr bwMode="auto">
            <a:xfrm>
              <a:off x="2498" y="781"/>
              <a:ext cx="58" cy="65"/>
            </a:xfrm>
            <a:custGeom>
              <a:avLst/>
              <a:gdLst>
                <a:gd name="T0" fmla="*/ 0 w 233"/>
                <a:gd name="T1" fmla="*/ 0 h 260"/>
                <a:gd name="T2" fmla="*/ 0 w 233"/>
                <a:gd name="T3" fmla="*/ 0 h 260"/>
                <a:gd name="T4" fmla="*/ 0 w 233"/>
                <a:gd name="T5" fmla="*/ 0 h 260"/>
                <a:gd name="T6" fmla="*/ 0 w 233"/>
                <a:gd name="T7" fmla="*/ 0 h 260"/>
                <a:gd name="T8" fmla="*/ 0 w 233"/>
                <a:gd name="T9" fmla="*/ 0 h 260"/>
                <a:gd name="T10" fmla="*/ 0 w 233"/>
                <a:gd name="T11" fmla="*/ 0 h 260"/>
                <a:gd name="T12" fmla="*/ 0 w 233"/>
                <a:gd name="T13" fmla="*/ 0 h 260"/>
                <a:gd name="T14" fmla="*/ 0 w 233"/>
                <a:gd name="T15" fmla="*/ 0 h 260"/>
                <a:gd name="T16" fmla="*/ 0 w 233"/>
                <a:gd name="T17" fmla="*/ 0 h 260"/>
                <a:gd name="T18" fmla="*/ 0 w 233"/>
                <a:gd name="T19" fmla="*/ 0 h 260"/>
                <a:gd name="T20" fmla="*/ 0 w 233"/>
                <a:gd name="T21" fmla="*/ 0 h 260"/>
                <a:gd name="T22" fmla="*/ 0 w 233"/>
                <a:gd name="T23" fmla="*/ 0 h 260"/>
                <a:gd name="T24" fmla="*/ 0 w 233"/>
                <a:gd name="T25" fmla="*/ 0 h 260"/>
                <a:gd name="T26" fmla="*/ 0 w 233"/>
                <a:gd name="T27" fmla="*/ 0 h 260"/>
                <a:gd name="T28" fmla="*/ 0 w 233"/>
                <a:gd name="T29" fmla="*/ 0 h 260"/>
                <a:gd name="T30" fmla="*/ 0 w 233"/>
                <a:gd name="T31" fmla="*/ 0 h 260"/>
                <a:gd name="T32" fmla="*/ 0 w 233"/>
                <a:gd name="T33" fmla="*/ 0 h 260"/>
                <a:gd name="T34" fmla="*/ 0 w 233"/>
                <a:gd name="T35" fmla="*/ 0 h 260"/>
                <a:gd name="T36" fmla="*/ 0 w 233"/>
                <a:gd name="T37" fmla="*/ 0 h 260"/>
                <a:gd name="T38" fmla="*/ 0 w 233"/>
                <a:gd name="T39" fmla="*/ 0 h 260"/>
                <a:gd name="T40" fmla="*/ 0 w 233"/>
                <a:gd name="T41" fmla="*/ 0 h 260"/>
                <a:gd name="T42" fmla="*/ 0 w 233"/>
                <a:gd name="T43" fmla="*/ 0 h 260"/>
                <a:gd name="T44" fmla="*/ 0 w 233"/>
                <a:gd name="T45" fmla="*/ 0 h 260"/>
                <a:gd name="T46" fmla="*/ 0 w 233"/>
                <a:gd name="T47" fmla="*/ 0 h 260"/>
                <a:gd name="T48" fmla="*/ 0 w 233"/>
                <a:gd name="T49" fmla="*/ 0 h 2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3"/>
                <a:gd name="T76" fmla="*/ 0 h 260"/>
                <a:gd name="T77" fmla="*/ 233 w 233"/>
                <a:gd name="T78" fmla="*/ 260 h 2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3" h="260">
                  <a:moveTo>
                    <a:pt x="151" y="0"/>
                  </a:moveTo>
                  <a:lnTo>
                    <a:pt x="119" y="10"/>
                  </a:lnTo>
                  <a:lnTo>
                    <a:pt x="97" y="38"/>
                  </a:lnTo>
                  <a:lnTo>
                    <a:pt x="88" y="67"/>
                  </a:lnTo>
                  <a:lnTo>
                    <a:pt x="113" y="55"/>
                  </a:lnTo>
                  <a:lnTo>
                    <a:pt x="72" y="86"/>
                  </a:lnTo>
                  <a:lnTo>
                    <a:pt x="25" y="134"/>
                  </a:lnTo>
                  <a:lnTo>
                    <a:pt x="6" y="168"/>
                  </a:lnTo>
                  <a:lnTo>
                    <a:pt x="6" y="197"/>
                  </a:lnTo>
                  <a:lnTo>
                    <a:pt x="28" y="188"/>
                  </a:lnTo>
                  <a:lnTo>
                    <a:pt x="21" y="206"/>
                  </a:lnTo>
                  <a:lnTo>
                    <a:pt x="3" y="222"/>
                  </a:lnTo>
                  <a:lnTo>
                    <a:pt x="0" y="254"/>
                  </a:lnTo>
                  <a:lnTo>
                    <a:pt x="21" y="241"/>
                  </a:lnTo>
                  <a:lnTo>
                    <a:pt x="53" y="260"/>
                  </a:lnTo>
                  <a:lnTo>
                    <a:pt x="86" y="235"/>
                  </a:lnTo>
                  <a:lnTo>
                    <a:pt x="110" y="191"/>
                  </a:lnTo>
                  <a:lnTo>
                    <a:pt x="116" y="212"/>
                  </a:lnTo>
                  <a:lnTo>
                    <a:pt x="148" y="191"/>
                  </a:lnTo>
                  <a:lnTo>
                    <a:pt x="192" y="146"/>
                  </a:lnTo>
                  <a:lnTo>
                    <a:pt x="224" y="105"/>
                  </a:lnTo>
                  <a:lnTo>
                    <a:pt x="233" y="67"/>
                  </a:lnTo>
                  <a:lnTo>
                    <a:pt x="224" y="41"/>
                  </a:lnTo>
                  <a:lnTo>
                    <a:pt x="189" y="1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C660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1" name="Freeform 129"/>
            <p:cNvSpPr>
              <a:spLocks/>
            </p:cNvSpPr>
            <p:nvPr/>
          </p:nvSpPr>
          <p:spPr bwMode="auto">
            <a:xfrm>
              <a:off x="2503" y="783"/>
              <a:ext cx="49" cy="58"/>
            </a:xfrm>
            <a:custGeom>
              <a:avLst/>
              <a:gdLst>
                <a:gd name="T0" fmla="*/ 0 w 198"/>
                <a:gd name="T1" fmla="*/ 0 h 234"/>
                <a:gd name="T2" fmla="*/ 0 w 198"/>
                <a:gd name="T3" fmla="*/ 0 h 234"/>
                <a:gd name="T4" fmla="*/ 0 w 198"/>
                <a:gd name="T5" fmla="*/ 0 h 234"/>
                <a:gd name="T6" fmla="*/ 0 w 198"/>
                <a:gd name="T7" fmla="*/ 0 h 234"/>
                <a:gd name="T8" fmla="*/ 0 w 198"/>
                <a:gd name="T9" fmla="*/ 0 h 234"/>
                <a:gd name="T10" fmla="*/ 0 w 198"/>
                <a:gd name="T11" fmla="*/ 0 h 234"/>
                <a:gd name="T12" fmla="*/ 0 w 198"/>
                <a:gd name="T13" fmla="*/ 0 h 234"/>
                <a:gd name="T14" fmla="*/ 0 w 198"/>
                <a:gd name="T15" fmla="*/ 0 h 234"/>
                <a:gd name="T16" fmla="*/ 0 w 198"/>
                <a:gd name="T17" fmla="*/ 0 h 234"/>
                <a:gd name="T18" fmla="*/ 0 w 198"/>
                <a:gd name="T19" fmla="*/ 0 h 234"/>
                <a:gd name="T20" fmla="*/ 0 w 198"/>
                <a:gd name="T21" fmla="*/ 0 h 234"/>
                <a:gd name="T22" fmla="*/ 0 w 198"/>
                <a:gd name="T23" fmla="*/ 0 h 234"/>
                <a:gd name="T24" fmla="*/ 0 w 198"/>
                <a:gd name="T25" fmla="*/ 0 h 234"/>
                <a:gd name="T26" fmla="*/ 0 w 198"/>
                <a:gd name="T27" fmla="*/ 0 h 234"/>
                <a:gd name="T28" fmla="*/ 0 w 198"/>
                <a:gd name="T29" fmla="*/ 0 h 234"/>
                <a:gd name="T30" fmla="*/ 0 w 198"/>
                <a:gd name="T31" fmla="*/ 0 h 234"/>
                <a:gd name="T32" fmla="*/ 0 w 198"/>
                <a:gd name="T33" fmla="*/ 0 h 234"/>
                <a:gd name="T34" fmla="*/ 0 w 198"/>
                <a:gd name="T35" fmla="*/ 0 h 234"/>
                <a:gd name="T36" fmla="*/ 0 w 198"/>
                <a:gd name="T37" fmla="*/ 0 h 234"/>
                <a:gd name="T38" fmla="*/ 0 w 198"/>
                <a:gd name="T39" fmla="*/ 0 h 234"/>
                <a:gd name="T40" fmla="*/ 0 w 198"/>
                <a:gd name="T41" fmla="*/ 0 h 234"/>
                <a:gd name="T42" fmla="*/ 0 w 198"/>
                <a:gd name="T43" fmla="*/ 0 h 234"/>
                <a:gd name="T44" fmla="*/ 0 w 198"/>
                <a:gd name="T45" fmla="*/ 0 h 234"/>
                <a:gd name="T46" fmla="*/ 0 w 198"/>
                <a:gd name="T47" fmla="*/ 0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8"/>
                <a:gd name="T73" fmla="*/ 0 h 234"/>
                <a:gd name="T74" fmla="*/ 198 w 198"/>
                <a:gd name="T75" fmla="*/ 234 h 2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8" h="234">
                  <a:moveTo>
                    <a:pt x="139" y="0"/>
                  </a:moveTo>
                  <a:lnTo>
                    <a:pt x="116" y="16"/>
                  </a:lnTo>
                  <a:lnTo>
                    <a:pt x="100" y="44"/>
                  </a:lnTo>
                  <a:lnTo>
                    <a:pt x="63" y="95"/>
                  </a:lnTo>
                  <a:lnTo>
                    <a:pt x="12" y="143"/>
                  </a:lnTo>
                  <a:lnTo>
                    <a:pt x="0" y="164"/>
                  </a:lnTo>
                  <a:lnTo>
                    <a:pt x="22" y="181"/>
                  </a:lnTo>
                  <a:lnTo>
                    <a:pt x="0" y="218"/>
                  </a:lnTo>
                  <a:lnTo>
                    <a:pt x="28" y="234"/>
                  </a:lnTo>
                  <a:lnTo>
                    <a:pt x="53" y="218"/>
                  </a:lnTo>
                  <a:lnTo>
                    <a:pt x="57" y="187"/>
                  </a:lnTo>
                  <a:lnTo>
                    <a:pt x="67" y="149"/>
                  </a:lnTo>
                  <a:lnTo>
                    <a:pt x="107" y="101"/>
                  </a:lnTo>
                  <a:lnTo>
                    <a:pt x="155" y="60"/>
                  </a:lnTo>
                  <a:lnTo>
                    <a:pt x="123" y="114"/>
                  </a:lnTo>
                  <a:lnTo>
                    <a:pt x="89" y="152"/>
                  </a:lnTo>
                  <a:lnTo>
                    <a:pt x="84" y="178"/>
                  </a:lnTo>
                  <a:lnTo>
                    <a:pt x="120" y="178"/>
                  </a:lnTo>
                  <a:lnTo>
                    <a:pt x="166" y="117"/>
                  </a:lnTo>
                  <a:lnTo>
                    <a:pt x="189" y="66"/>
                  </a:lnTo>
                  <a:lnTo>
                    <a:pt x="198" y="44"/>
                  </a:lnTo>
                  <a:lnTo>
                    <a:pt x="189" y="19"/>
                  </a:lnTo>
                  <a:lnTo>
                    <a:pt x="173" y="1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2" name="Freeform 130"/>
            <p:cNvSpPr>
              <a:spLocks/>
            </p:cNvSpPr>
            <p:nvPr/>
          </p:nvSpPr>
          <p:spPr bwMode="auto">
            <a:xfrm>
              <a:off x="2469" y="797"/>
              <a:ext cx="42" cy="77"/>
            </a:xfrm>
            <a:custGeom>
              <a:avLst/>
              <a:gdLst>
                <a:gd name="T0" fmla="*/ 0 w 167"/>
                <a:gd name="T1" fmla="*/ 0 h 307"/>
                <a:gd name="T2" fmla="*/ 0 w 167"/>
                <a:gd name="T3" fmla="*/ 0 h 307"/>
                <a:gd name="T4" fmla="*/ 0 w 167"/>
                <a:gd name="T5" fmla="*/ 0 h 307"/>
                <a:gd name="T6" fmla="*/ 0 w 167"/>
                <a:gd name="T7" fmla="*/ 0 h 307"/>
                <a:gd name="T8" fmla="*/ 0 w 167"/>
                <a:gd name="T9" fmla="*/ 0 h 307"/>
                <a:gd name="T10" fmla="*/ 0 w 167"/>
                <a:gd name="T11" fmla="*/ 0 h 307"/>
                <a:gd name="T12" fmla="*/ 0 w 167"/>
                <a:gd name="T13" fmla="*/ 0 h 307"/>
                <a:gd name="T14" fmla="*/ 0 w 167"/>
                <a:gd name="T15" fmla="*/ 0 h 307"/>
                <a:gd name="T16" fmla="*/ 0 w 167"/>
                <a:gd name="T17" fmla="*/ 0 h 307"/>
                <a:gd name="T18" fmla="*/ 0 w 167"/>
                <a:gd name="T19" fmla="*/ 0 h 307"/>
                <a:gd name="T20" fmla="*/ 0 w 167"/>
                <a:gd name="T21" fmla="*/ 0 h 307"/>
                <a:gd name="T22" fmla="*/ 0 w 167"/>
                <a:gd name="T23" fmla="*/ 0 h 307"/>
                <a:gd name="T24" fmla="*/ 0 w 167"/>
                <a:gd name="T25" fmla="*/ 0 h 307"/>
                <a:gd name="T26" fmla="*/ 0 w 167"/>
                <a:gd name="T27" fmla="*/ 0 h 307"/>
                <a:gd name="T28" fmla="*/ 0 w 167"/>
                <a:gd name="T29" fmla="*/ 0 h 307"/>
                <a:gd name="T30" fmla="*/ 0 w 167"/>
                <a:gd name="T31" fmla="*/ 0 h 307"/>
                <a:gd name="T32" fmla="*/ 0 w 167"/>
                <a:gd name="T33" fmla="*/ 0 h 307"/>
                <a:gd name="T34" fmla="*/ 0 w 167"/>
                <a:gd name="T35" fmla="*/ 0 h 307"/>
                <a:gd name="T36" fmla="*/ 0 w 167"/>
                <a:gd name="T37" fmla="*/ 0 h 307"/>
                <a:gd name="T38" fmla="*/ 0 w 167"/>
                <a:gd name="T39" fmla="*/ 0 h 307"/>
                <a:gd name="T40" fmla="*/ 0 w 167"/>
                <a:gd name="T41" fmla="*/ 0 h 307"/>
                <a:gd name="T42" fmla="*/ 0 w 167"/>
                <a:gd name="T43" fmla="*/ 0 h 307"/>
                <a:gd name="T44" fmla="*/ 0 w 167"/>
                <a:gd name="T45" fmla="*/ 0 h 307"/>
                <a:gd name="T46" fmla="*/ 0 w 167"/>
                <a:gd name="T47" fmla="*/ 0 h 307"/>
                <a:gd name="T48" fmla="*/ 0 w 167"/>
                <a:gd name="T49" fmla="*/ 0 h 307"/>
                <a:gd name="T50" fmla="*/ 0 w 167"/>
                <a:gd name="T51" fmla="*/ 0 h 307"/>
                <a:gd name="T52" fmla="*/ 0 w 167"/>
                <a:gd name="T53" fmla="*/ 0 h 307"/>
                <a:gd name="T54" fmla="*/ 0 w 167"/>
                <a:gd name="T55" fmla="*/ 0 h 3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307"/>
                <a:gd name="T86" fmla="*/ 167 w 167"/>
                <a:gd name="T87" fmla="*/ 307 h 3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7" h="307">
                  <a:moveTo>
                    <a:pt x="92" y="0"/>
                  </a:moveTo>
                  <a:lnTo>
                    <a:pt x="133" y="0"/>
                  </a:lnTo>
                  <a:lnTo>
                    <a:pt x="167" y="9"/>
                  </a:lnTo>
                  <a:lnTo>
                    <a:pt x="142" y="41"/>
                  </a:lnTo>
                  <a:lnTo>
                    <a:pt x="111" y="95"/>
                  </a:lnTo>
                  <a:lnTo>
                    <a:pt x="92" y="158"/>
                  </a:lnTo>
                  <a:lnTo>
                    <a:pt x="73" y="187"/>
                  </a:lnTo>
                  <a:lnTo>
                    <a:pt x="54" y="203"/>
                  </a:lnTo>
                  <a:lnTo>
                    <a:pt x="48" y="235"/>
                  </a:lnTo>
                  <a:lnTo>
                    <a:pt x="48" y="267"/>
                  </a:lnTo>
                  <a:lnTo>
                    <a:pt x="57" y="285"/>
                  </a:lnTo>
                  <a:lnTo>
                    <a:pt x="51" y="307"/>
                  </a:lnTo>
                  <a:lnTo>
                    <a:pt x="29" y="276"/>
                  </a:lnTo>
                  <a:lnTo>
                    <a:pt x="0" y="276"/>
                  </a:lnTo>
                  <a:lnTo>
                    <a:pt x="0" y="243"/>
                  </a:lnTo>
                  <a:lnTo>
                    <a:pt x="13" y="206"/>
                  </a:lnTo>
                  <a:lnTo>
                    <a:pt x="42" y="174"/>
                  </a:lnTo>
                  <a:lnTo>
                    <a:pt x="57" y="117"/>
                  </a:lnTo>
                  <a:lnTo>
                    <a:pt x="29" y="130"/>
                  </a:lnTo>
                  <a:lnTo>
                    <a:pt x="32" y="125"/>
                  </a:lnTo>
                  <a:lnTo>
                    <a:pt x="38" y="111"/>
                  </a:lnTo>
                  <a:lnTo>
                    <a:pt x="47" y="94"/>
                  </a:lnTo>
                  <a:lnTo>
                    <a:pt x="54" y="79"/>
                  </a:lnTo>
                  <a:lnTo>
                    <a:pt x="61" y="61"/>
                  </a:lnTo>
                  <a:lnTo>
                    <a:pt x="65" y="35"/>
                  </a:lnTo>
                  <a:lnTo>
                    <a:pt x="68" y="13"/>
                  </a:lnTo>
                  <a:lnTo>
                    <a:pt x="69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4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3" name="Freeform 131"/>
            <p:cNvSpPr>
              <a:spLocks/>
            </p:cNvSpPr>
            <p:nvPr/>
          </p:nvSpPr>
          <p:spPr bwMode="auto">
            <a:xfrm>
              <a:off x="2472" y="857"/>
              <a:ext cx="21" cy="58"/>
            </a:xfrm>
            <a:custGeom>
              <a:avLst/>
              <a:gdLst>
                <a:gd name="T0" fmla="*/ 0 w 82"/>
                <a:gd name="T1" fmla="*/ 0 h 232"/>
                <a:gd name="T2" fmla="*/ 0 w 82"/>
                <a:gd name="T3" fmla="*/ 0 h 232"/>
                <a:gd name="T4" fmla="*/ 0 w 82"/>
                <a:gd name="T5" fmla="*/ 0 h 232"/>
                <a:gd name="T6" fmla="*/ 0 w 82"/>
                <a:gd name="T7" fmla="*/ 0 h 232"/>
                <a:gd name="T8" fmla="*/ 0 w 82"/>
                <a:gd name="T9" fmla="*/ 0 h 232"/>
                <a:gd name="T10" fmla="*/ 0 w 82"/>
                <a:gd name="T11" fmla="*/ 0 h 232"/>
                <a:gd name="T12" fmla="*/ 0 w 82"/>
                <a:gd name="T13" fmla="*/ 0 h 232"/>
                <a:gd name="T14" fmla="*/ 0 w 82"/>
                <a:gd name="T15" fmla="*/ 0 h 232"/>
                <a:gd name="T16" fmla="*/ 0 w 82"/>
                <a:gd name="T17" fmla="*/ 0 h 232"/>
                <a:gd name="T18" fmla="*/ 0 w 82"/>
                <a:gd name="T19" fmla="*/ 0 h 232"/>
                <a:gd name="T20" fmla="*/ 0 w 82"/>
                <a:gd name="T21" fmla="*/ 0 h 232"/>
                <a:gd name="T22" fmla="*/ 0 w 82"/>
                <a:gd name="T23" fmla="*/ 0 h 232"/>
                <a:gd name="T24" fmla="*/ 0 w 82"/>
                <a:gd name="T25" fmla="*/ 0 h 232"/>
                <a:gd name="T26" fmla="*/ 0 w 82"/>
                <a:gd name="T27" fmla="*/ 0 h 232"/>
                <a:gd name="T28" fmla="*/ 0 w 82"/>
                <a:gd name="T29" fmla="*/ 0 h 232"/>
                <a:gd name="T30" fmla="*/ 0 w 82"/>
                <a:gd name="T31" fmla="*/ 0 h 232"/>
                <a:gd name="T32" fmla="*/ 0 w 82"/>
                <a:gd name="T33" fmla="*/ 0 h 232"/>
                <a:gd name="T34" fmla="*/ 0 w 82"/>
                <a:gd name="T35" fmla="*/ 0 h 232"/>
                <a:gd name="T36" fmla="*/ 0 w 82"/>
                <a:gd name="T37" fmla="*/ 0 h 232"/>
                <a:gd name="T38" fmla="*/ 0 w 82"/>
                <a:gd name="T39" fmla="*/ 0 h 232"/>
                <a:gd name="T40" fmla="*/ 0 w 82"/>
                <a:gd name="T41" fmla="*/ 0 h 232"/>
                <a:gd name="T42" fmla="*/ 0 w 82"/>
                <a:gd name="T43" fmla="*/ 0 h 232"/>
                <a:gd name="T44" fmla="*/ 0 w 82"/>
                <a:gd name="T45" fmla="*/ 0 h 232"/>
                <a:gd name="T46" fmla="*/ 0 w 82"/>
                <a:gd name="T47" fmla="*/ 0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"/>
                <a:gd name="T73" fmla="*/ 0 h 232"/>
                <a:gd name="T74" fmla="*/ 82 w 82"/>
                <a:gd name="T75" fmla="*/ 232 h 2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" h="232">
                  <a:moveTo>
                    <a:pt x="82" y="67"/>
                  </a:moveTo>
                  <a:lnTo>
                    <a:pt x="82" y="115"/>
                  </a:lnTo>
                  <a:lnTo>
                    <a:pt x="81" y="123"/>
                  </a:lnTo>
                  <a:lnTo>
                    <a:pt x="80" y="141"/>
                  </a:lnTo>
                  <a:lnTo>
                    <a:pt x="78" y="162"/>
                  </a:lnTo>
                  <a:lnTo>
                    <a:pt x="77" y="178"/>
                  </a:lnTo>
                  <a:lnTo>
                    <a:pt x="76" y="193"/>
                  </a:lnTo>
                  <a:lnTo>
                    <a:pt x="74" y="211"/>
                  </a:lnTo>
                  <a:lnTo>
                    <a:pt x="73" y="226"/>
                  </a:lnTo>
                  <a:lnTo>
                    <a:pt x="72" y="232"/>
                  </a:lnTo>
                  <a:lnTo>
                    <a:pt x="54" y="232"/>
                  </a:lnTo>
                  <a:lnTo>
                    <a:pt x="38" y="194"/>
                  </a:lnTo>
                  <a:lnTo>
                    <a:pt x="13" y="136"/>
                  </a:lnTo>
                  <a:lnTo>
                    <a:pt x="6" y="93"/>
                  </a:lnTo>
                  <a:lnTo>
                    <a:pt x="25" y="105"/>
                  </a:lnTo>
                  <a:lnTo>
                    <a:pt x="44" y="96"/>
                  </a:lnTo>
                  <a:lnTo>
                    <a:pt x="22" y="83"/>
                  </a:lnTo>
                  <a:lnTo>
                    <a:pt x="3" y="74"/>
                  </a:lnTo>
                  <a:lnTo>
                    <a:pt x="0" y="54"/>
                  </a:lnTo>
                  <a:lnTo>
                    <a:pt x="29" y="64"/>
                  </a:lnTo>
                  <a:lnTo>
                    <a:pt x="50" y="64"/>
                  </a:lnTo>
                  <a:lnTo>
                    <a:pt x="54" y="23"/>
                  </a:lnTo>
                  <a:lnTo>
                    <a:pt x="72" y="0"/>
                  </a:lnTo>
                  <a:lnTo>
                    <a:pt x="82" y="67"/>
                  </a:lnTo>
                  <a:close/>
                </a:path>
              </a:pathLst>
            </a:custGeom>
            <a:solidFill>
              <a:srgbClr val="44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4" name="Freeform 132"/>
            <p:cNvSpPr>
              <a:spLocks/>
            </p:cNvSpPr>
            <p:nvPr/>
          </p:nvSpPr>
          <p:spPr bwMode="auto">
            <a:xfrm>
              <a:off x="2442" y="632"/>
              <a:ext cx="30" cy="17"/>
            </a:xfrm>
            <a:custGeom>
              <a:avLst/>
              <a:gdLst>
                <a:gd name="T0" fmla="*/ 0 w 123"/>
                <a:gd name="T1" fmla="*/ 0 h 68"/>
                <a:gd name="T2" fmla="*/ 0 w 123"/>
                <a:gd name="T3" fmla="*/ 0 h 68"/>
                <a:gd name="T4" fmla="*/ 0 w 123"/>
                <a:gd name="T5" fmla="*/ 0 h 68"/>
                <a:gd name="T6" fmla="*/ 0 w 123"/>
                <a:gd name="T7" fmla="*/ 0 h 68"/>
                <a:gd name="T8" fmla="*/ 0 w 123"/>
                <a:gd name="T9" fmla="*/ 0 h 68"/>
                <a:gd name="T10" fmla="*/ 0 w 123"/>
                <a:gd name="T11" fmla="*/ 0 h 68"/>
                <a:gd name="T12" fmla="*/ 0 w 123"/>
                <a:gd name="T13" fmla="*/ 0 h 68"/>
                <a:gd name="T14" fmla="*/ 0 w 123"/>
                <a:gd name="T15" fmla="*/ 0 h 68"/>
                <a:gd name="T16" fmla="*/ 0 w 123"/>
                <a:gd name="T17" fmla="*/ 0 h 68"/>
                <a:gd name="T18" fmla="*/ 0 w 123"/>
                <a:gd name="T19" fmla="*/ 0 h 68"/>
                <a:gd name="T20" fmla="*/ 0 w 123"/>
                <a:gd name="T21" fmla="*/ 0 h 68"/>
                <a:gd name="T22" fmla="*/ 0 w 123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68"/>
                <a:gd name="T38" fmla="*/ 123 w 123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68">
                  <a:moveTo>
                    <a:pt x="22" y="38"/>
                  </a:moveTo>
                  <a:lnTo>
                    <a:pt x="37" y="49"/>
                  </a:lnTo>
                  <a:lnTo>
                    <a:pt x="67" y="43"/>
                  </a:lnTo>
                  <a:lnTo>
                    <a:pt x="86" y="36"/>
                  </a:lnTo>
                  <a:lnTo>
                    <a:pt x="123" y="0"/>
                  </a:lnTo>
                  <a:lnTo>
                    <a:pt x="109" y="31"/>
                  </a:lnTo>
                  <a:lnTo>
                    <a:pt x="89" y="53"/>
                  </a:lnTo>
                  <a:lnTo>
                    <a:pt x="81" y="59"/>
                  </a:lnTo>
                  <a:lnTo>
                    <a:pt x="54" y="68"/>
                  </a:lnTo>
                  <a:lnTo>
                    <a:pt x="28" y="56"/>
                  </a:lnTo>
                  <a:lnTo>
                    <a:pt x="0" y="25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5" name="Freeform 133"/>
            <p:cNvSpPr>
              <a:spLocks/>
            </p:cNvSpPr>
            <p:nvPr/>
          </p:nvSpPr>
          <p:spPr bwMode="auto">
            <a:xfrm>
              <a:off x="2451" y="652"/>
              <a:ext cx="10" cy="21"/>
            </a:xfrm>
            <a:custGeom>
              <a:avLst/>
              <a:gdLst>
                <a:gd name="T0" fmla="*/ 0 w 40"/>
                <a:gd name="T1" fmla="*/ 0 h 84"/>
                <a:gd name="T2" fmla="*/ 0 w 40"/>
                <a:gd name="T3" fmla="*/ 0 h 84"/>
                <a:gd name="T4" fmla="*/ 0 w 40"/>
                <a:gd name="T5" fmla="*/ 0 h 84"/>
                <a:gd name="T6" fmla="*/ 0 w 40"/>
                <a:gd name="T7" fmla="*/ 0 h 84"/>
                <a:gd name="T8" fmla="*/ 0 w 40"/>
                <a:gd name="T9" fmla="*/ 0 h 84"/>
                <a:gd name="T10" fmla="*/ 0 w 40"/>
                <a:gd name="T11" fmla="*/ 0 h 84"/>
                <a:gd name="T12" fmla="*/ 0 w 40"/>
                <a:gd name="T13" fmla="*/ 0 h 84"/>
                <a:gd name="T14" fmla="*/ 0 w 40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84"/>
                <a:gd name="T26" fmla="*/ 40 w 40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84">
                  <a:moveTo>
                    <a:pt x="0" y="0"/>
                  </a:moveTo>
                  <a:lnTo>
                    <a:pt x="21" y="27"/>
                  </a:lnTo>
                  <a:lnTo>
                    <a:pt x="25" y="46"/>
                  </a:lnTo>
                  <a:lnTo>
                    <a:pt x="34" y="69"/>
                  </a:lnTo>
                  <a:lnTo>
                    <a:pt x="40" y="84"/>
                  </a:lnTo>
                  <a:lnTo>
                    <a:pt x="12" y="71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6" name="Freeform 134"/>
            <p:cNvSpPr>
              <a:spLocks/>
            </p:cNvSpPr>
            <p:nvPr/>
          </p:nvSpPr>
          <p:spPr bwMode="auto">
            <a:xfrm>
              <a:off x="2440" y="627"/>
              <a:ext cx="19" cy="11"/>
            </a:xfrm>
            <a:custGeom>
              <a:avLst/>
              <a:gdLst>
                <a:gd name="T0" fmla="*/ 0 w 75"/>
                <a:gd name="T1" fmla="*/ 0 h 43"/>
                <a:gd name="T2" fmla="*/ 0 w 75"/>
                <a:gd name="T3" fmla="*/ 0 h 43"/>
                <a:gd name="T4" fmla="*/ 0 w 75"/>
                <a:gd name="T5" fmla="*/ 0 h 43"/>
                <a:gd name="T6" fmla="*/ 0 w 75"/>
                <a:gd name="T7" fmla="*/ 0 h 43"/>
                <a:gd name="T8" fmla="*/ 0 w 75"/>
                <a:gd name="T9" fmla="*/ 0 h 43"/>
                <a:gd name="T10" fmla="*/ 0 w 75"/>
                <a:gd name="T11" fmla="*/ 0 h 43"/>
                <a:gd name="T12" fmla="*/ 0 w 75"/>
                <a:gd name="T13" fmla="*/ 0 h 43"/>
                <a:gd name="T14" fmla="*/ 0 w 75"/>
                <a:gd name="T15" fmla="*/ 0 h 43"/>
                <a:gd name="T16" fmla="*/ 0 w 75"/>
                <a:gd name="T17" fmla="*/ 0 h 43"/>
                <a:gd name="T18" fmla="*/ 0 w 75"/>
                <a:gd name="T19" fmla="*/ 0 h 43"/>
                <a:gd name="T20" fmla="*/ 0 w 75"/>
                <a:gd name="T21" fmla="*/ 0 h 43"/>
                <a:gd name="T22" fmla="*/ 0 w 75"/>
                <a:gd name="T23" fmla="*/ 0 h 43"/>
                <a:gd name="T24" fmla="*/ 0 w 75"/>
                <a:gd name="T25" fmla="*/ 0 h 43"/>
                <a:gd name="T26" fmla="*/ 0 w 75"/>
                <a:gd name="T27" fmla="*/ 0 h 43"/>
                <a:gd name="T28" fmla="*/ 0 w 75"/>
                <a:gd name="T29" fmla="*/ 0 h 43"/>
                <a:gd name="T30" fmla="*/ 0 w 75"/>
                <a:gd name="T31" fmla="*/ 0 h 43"/>
                <a:gd name="T32" fmla="*/ 0 w 75"/>
                <a:gd name="T33" fmla="*/ 0 h 43"/>
                <a:gd name="T34" fmla="*/ 0 w 75"/>
                <a:gd name="T35" fmla="*/ 0 h 43"/>
                <a:gd name="T36" fmla="*/ 0 w 75"/>
                <a:gd name="T37" fmla="*/ 0 h 43"/>
                <a:gd name="T38" fmla="*/ 0 w 75"/>
                <a:gd name="T39" fmla="*/ 0 h 43"/>
                <a:gd name="T40" fmla="*/ 0 w 75"/>
                <a:gd name="T41" fmla="*/ 0 h 43"/>
                <a:gd name="T42" fmla="*/ 0 w 75"/>
                <a:gd name="T43" fmla="*/ 0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"/>
                <a:gd name="T67" fmla="*/ 0 h 43"/>
                <a:gd name="T68" fmla="*/ 75 w 75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" h="43">
                  <a:moveTo>
                    <a:pt x="27" y="23"/>
                  </a:moveTo>
                  <a:lnTo>
                    <a:pt x="44" y="28"/>
                  </a:lnTo>
                  <a:lnTo>
                    <a:pt x="55" y="29"/>
                  </a:lnTo>
                  <a:lnTo>
                    <a:pt x="73" y="19"/>
                  </a:lnTo>
                  <a:lnTo>
                    <a:pt x="73" y="29"/>
                  </a:lnTo>
                  <a:lnTo>
                    <a:pt x="66" y="41"/>
                  </a:lnTo>
                  <a:lnTo>
                    <a:pt x="49" y="41"/>
                  </a:lnTo>
                  <a:lnTo>
                    <a:pt x="33" y="43"/>
                  </a:lnTo>
                  <a:lnTo>
                    <a:pt x="16" y="43"/>
                  </a:lnTo>
                  <a:lnTo>
                    <a:pt x="10" y="35"/>
                  </a:lnTo>
                  <a:lnTo>
                    <a:pt x="0" y="19"/>
                  </a:lnTo>
                  <a:lnTo>
                    <a:pt x="16" y="6"/>
                  </a:lnTo>
                  <a:lnTo>
                    <a:pt x="30" y="0"/>
                  </a:lnTo>
                  <a:lnTo>
                    <a:pt x="44" y="3"/>
                  </a:lnTo>
                  <a:lnTo>
                    <a:pt x="55" y="0"/>
                  </a:lnTo>
                  <a:lnTo>
                    <a:pt x="75" y="6"/>
                  </a:lnTo>
                  <a:lnTo>
                    <a:pt x="50" y="10"/>
                  </a:lnTo>
                  <a:lnTo>
                    <a:pt x="30" y="10"/>
                  </a:lnTo>
                  <a:lnTo>
                    <a:pt x="15" y="16"/>
                  </a:lnTo>
                  <a:lnTo>
                    <a:pt x="13" y="23"/>
                  </a:lnTo>
                  <a:lnTo>
                    <a:pt x="23" y="35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7" name="Freeform 135"/>
            <p:cNvSpPr>
              <a:spLocks/>
            </p:cNvSpPr>
            <p:nvPr/>
          </p:nvSpPr>
          <p:spPr bwMode="auto">
            <a:xfrm>
              <a:off x="2451" y="603"/>
              <a:ext cx="12" cy="5"/>
            </a:xfrm>
            <a:custGeom>
              <a:avLst/>
              <a:gdLst>
                <a:gd name="T0" fmla="*/ 0 w 49"/>
                <a:gd name="T1" fmla="*/ 0 h 20"/>
                <a:gd name="T2" fmla="*/ 0 w 49"/>
                <a:gd name="T3" fmla="*/ 0 h 20"/>
                <a:gd name="T4" fmla="*/ 0 w 49"/>
                <a:gd name="T5" fmla="*/ 0 h 20"/>
                <a:gd name="T6" fmla="*/ 0 w 49"/>
                <a:gd name="T7" fmla="*/ 0 h 20"/>
                <a:gd name="T8" fmla="*/ 0 w 49"/>
                <a:gd name="T9" fmla="*/ 0 h 20"/>
                <a:gd name="T10" fmla="*/ 0 w 49"/>
                <a:gd name="T11" fmla="*/ 0 h 20"/>
                <a:gd name="T12" fmla="*/ 0 w 49"/>
                <a:gd name="T13" fmla="*/ 0 h 20"/>
                <a:gd name="T14" fmla="*/ 0 w 49"/>
                <a:gd name="T15" fmla="*/ 0 h 20"/>
                <a:gd name="T16" fmla="*/ 0 w 49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20"/>
                <a:gd name="T29" fmla="*/ 49 w 49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20">
                  <a:moveTo>
                    <a:pt x="0" y="4"/>
                  </a:moveTo>
                  <a:lnTo>
                    <a:pt x="15" y="0"/>
                  </a:lnTo>
                  <a:lnTo>
                    <a:pt x="34" y="3"/>
                  </a:lnTo>
                  <a:lnTo>
                    <a:pt x="45" y="3"/>
                  </a:lnTo>
                  <a:lnTo>
                    <a:pt x="49" y="12"/>
                  </a:lnTo>
                  <a:lnTo>
                    <a:pt x="37" y="17"/>
                  </a:lnTo>
                  <a:lnTo>
                    <a:pt x="21" y="20"/>
                  </a:lnTo>
                  <a:lnTo>
                    <a:pt x="8" y="2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8" name="Freeform 136"/>
            <p:cNvSpPr>
              <a:spLocks/>
            </p:cNvSpPr>
            <p:nvPr/>
          </p:nvSpPr>
          <p:spPr bwMode="auto">
            <a:xfrm>
              <a:off x="2434" y="604"/>
              <a:ext cx="9" cy="7"/>
            </a:xfrm>
            <a:custGeom>
              <a:avLst/>
              <a:gdLst>
                <a:gd name="T0" fmla="*/ 0 w 39"/>
                <a:gd name="T1" fmla="*/ 0 h 27"/>
                <a:gd name="T2" fmla="*/ 0 w 39"/>
                <a:gd name="T3" fmla="*/ 0 h 27"/>
                <a:gd name="T4" fmla="*/ 0 w 39"/>
                <a:gd name="T5" fmla="*/ 0 h 27"/>
                <a:gd name="T6" fmla="*/ 0 w 39"/>
                <a:gd name="T7" fmla="*/ 0 h 27"/>
                <a:gd name="T8" fmla="*/ 0 w 39"/>
                <a:gd name="T9" fmla="*/ 0 h 27"/>
                <a:gd name="T10" fmla="*/ 0 w 39"/>
                <a:gd name="T11" fmla="*/ 0 h 27"/>
                <a:gd name="T12" fmla="*/ 0 w 39"/>
                <a:gd name="T13" fmla="*/ 0 h 27"/>
                <a:gd name="T14" fmla="*/ 0 w 39"/>
                <a:gd name="T15" fmla="*/ 0 h 27"/>
                <a:gd name="T16" fmla="*/ 0 w 39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27"/>
                <a:gd name="T29" fmla="*/ 39 w 39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27">
                  <a:moveTo>
                    <a:pt x="6" y="2"/>
                  </a:moveTo>
                  <a:lnTo>
                    <a:pt x="19" y="0"/>
                  </a:lnTo>
                  <a:lnTo>
                    <a:pt x="39" y="2"/>
                  </a:lnTo>
                  <a:lnTo>
                    <a:pt x="36" y="13"/>
                  </a:lnTo>
                  <a:lnTo>
                    <a:pt x="32" y="27"/>
                  </a:lnTo>
                  <a:lnTo>
                    <a:pt x="16" y="27"/>
                  </a:lnTo>
                  <a:lnTo>
                    <a:pt x="0" y="20"/>
                  </a:lnTo>
                  <a:lnTo>
                    <a:pt x="6" y="1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9" name="Freeform 137"/>
            <p:cNvSpPr>
              <a:spLocks/>
            </p:cNvSpPr>
            <p:nvPr/>
          </p:nvSpPr>
          <p:spPr bwMode="auto">
            <a:xfrm>
              <a:off x="2571" y="651"/>
              <a:ext cx="40" cy="33"/>
            </a:xfrm>
            <a:custGeom>
              <a:avLst/>
              <a:gdLst>
                <a:gd name="T0" fmla="*/ 0 w 159"/>
                <a:gd name="T1" fmla="*/ 0 h 131"/>
                <a:gd name="T2" fmla="*/ 0 w 159"/>
                <a:gd name="T3" fmla="*/ 0 h 131"/>
                <a:gd name="T4" fmla="*/ 0 w 159"/>
                <a:gd name="T5" fmla="*/ 0 h 131"/>
                <a:gd name="T6" fmla="*/ 0 w 159"/>
                <a:gd name="T7" fmla="*/ 0 h 131"/>
                <a:gd name="T8" fmla="*/ 0 w 159"/>
                <a:gd name="T9" fmla="*/ 0 h 131"/>
                <a:gd name="T10" fmla="*/ 0 w 159"/>
                <a:gd name="T11" fmla="*/ 0 h 131"/>
                <a:gd name="T12" fmla="*/ 0 w 159"/>
                <a:gd name="T13" fmla="*/ 0 h 131"/>
                <a:gd name="T14" fmla="*/ 0 w 159"/>
                <a:gd name="T15" fmla="*/ 0 h 131"/>
                <a:gd name="T16" fmla="*/ 0 w 159"/>
                <a:gd name="T17" fmla="*/ 0 h 131"/>
                <a:gd name="T18" fmla="*/ 0 w 159"/>
                <a:gd name="T19" fmla="*/ 0 h 131"/>
                <a:gd name="T20" fmla="*/ 0 w 159"/>
                <a:gd name="T21" fmla="*/ 0 h 131"/>
                <a:gd name="T22" fmla="*/ 0 w 159"/>
                <a:gd name="T23" fmla="*/ 0 h 131"/>
                <a:gd name="T24" fmla="*/ 0 w 159"/>
                <a:gd name="T25" fmla="*/ 0 h 131"/>
                <a:gd name="T26" fmla="*/ 0 w 159"/>
                <a:gd name="T27" fmla="*/ 0 h 131"/>
                <a:gd name="T28" fmla="*/ 0 w 159"/>
                <a:gd name="T29" fmla="*/ 0 h 131"/>
                <a:gd name="T30" fmla="*/ 0 w 159"/>
                <a:gd name="T31" fmla="*/ 0 h 131"/>
                <a:gd name="T32" fmla="*/ 0 w 159"/>
                <a:gd name="T33" fmla="*/ 0 h 131"/>
                <a:gd name="T34" fmla="*/ 0 w 159"/>
                <a:gd name="T35" fmla="*/ 0 h 131"/>
                <a:gd name="T36" fmla="*/ 0 w 159"/>
                <a:gd name="T37" fmla="*/ 0 h 131"/>
                <a:gd name="T38" fmla="*/ 0 w 159"/>
                <a:gd name="T39" fmla="*/ 0 h 131"/>
                <a:gd name="T40" fmla="*/ 0 w 15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9"/>
                <a:gd name="T64" fmla="*/ 0 h 131"/>
                <a:gd name="T65" fmla="*/ 159 w 15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9" h="131">
                  <a:moveTo>
                    <a:pt x="0" y="0"/>
                  </a:moveTo>
                  <a:lnTo>
                    <a:pt x="78" y="25"/>
                  </a:lnTo>
                  <a:lnTo>
                    <a:pt x="86" y="39"/>
                  </a:lnTo>
                  <a:lnTo>
                    <a:pt x="84" y="50"/>
                  </a:lnTo>
                  <a:lnTo>
                    <a:pt x="88" y="58"/>
                  </a:lnTo>
                  <a:lnTo>
                    <a:pt x="100" y="52"/>
                  </a:lnTo>
                  <a:lnTo>
                    <a:pt x="107" y="62"/>
                  </a:lnTo>
                  <a:lnTo>
                    <a:pt x="103" y="75"/>
                  </a:lnTo>
                  <a:lnTo>
                    <a:pt x="112" y="84"/>
                  </a:lnTo>
                  <a:lnTo>
                    <a:pt x="124" y="79"/>
                  </a:lnTo>
                  <a:lnTo>
                    <a:pt x="140" y="96"/>
                  </a:lnTo>
                  <a:lnTo>
                    <a:pt x="159" y="131"/>
                  </a:lnTo>
                  <a:lnTo>
                    <a:pt x="128" y="105"/>
                  </a:lnTo>
                  <a:lnTo>
                    <a:pt x="95" y="84"/>
                  </a:lnTo>
                  <a:lnTo>
                    <a:pt x="95" y="70"/>
                  </a:lnTo>
                  <a:lnTo>
                    <a:pt x="79" y="69"/>
                  </a:lnTo>
                  <a:lnTo>
                    <a:pt x="70" y="50"/>
                  </a:lnTo>
                  <a:lnTo>
                    <a:pt x="3" y="42"/>
                  </a:lnTo>
                  <a:lnTo>
                    <a:pt x="3" y="24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0" name="Freeform 138"/>
            <p:cNvSpPr>
              <a:spLocks/>
            </p:cNvSpPr>
            <p:nvPr/>
          </p:nvSpPr>
          <p:spPr bwMode="auto">
            <a:xfrm>
              <a:off x="2411" y="730"/>
              <a:ext cx="28" cy="38"/>
            </a:xfrm>
            <a:custGeom>
              <a:avLst/>
              <a:gdLst>
                <a:gd name="T0" fmla="*/ 0 w 113"/>
                <a:gd name="T1" fmla="*/ 0 h 151"/>
                <a:gd name="T2" fmla="*/ 0 w 113"/>
                <a:gd name="T3" fmla="*/ 0 h 151"/>
                <a:gd name="T4" fmla="*/ 0 w 113"/>
                <a:gd name="T5" fmla="*/ 0 h 151"/>
                <a:gd name="T6" fmla="*/ 0 w 113"/>
                <a:gd name="T7" fmla="*/ 0 h 151"/>
                <a:gd name="T8" fmla="*/ 0 w 113"/>
                <a:gd name="T9" fmla="*/ 0 h 151"/>
                <a:gd name="T10" fmla="*/ 0 w 113"/>
                <a:gd name="T11" fmla="*/ 0 h 151"/>
                <a:gd name="T12" fmla="*/ 0 w 113"/>
                <a:gd name="T13" fmla="*/ 0 h 151"/>
                <a:gd name="T14" fmla="*/ 0 w 113"/>
                <a:gd name="T15" fmla="*/ 0 h 151"/>
                <a:gd name="T16" fmla="*/ 0 w 113"/>
                <a:gd name="T17" fmla="*/ 0 h 151"/>
                <a:gd name="T18" fmla="*/ 0 w 113"/>
                <a:gd name="T19" fmla="*/ 0 h 151"/>
                <a:gd name="T20" fmla="*/ 0 w 113"/>
                <a:gd name="T21" fmla="*/ 0 h 151"/>
                <a:gd name="T22" fmla="*/ 0 w 113"/>
                <a:gd name="T23" fmla="*/ 0 h 151"/>
                <a:gd name="T24" fmla="*/ 0 w 113"/>
                <a:gd name="T25" fmla="*/ 0 h 151"/>
                <a:gd name="T26" fmla="*/ 0 w 113"/>
                <a:gd name="T27" fmla="*/ 0 h 151"/>
                <a:gd name="T28" fmla="*/ 0 w 113"/>
                <a:gd name="T29" fmla="*/ 0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151"/>
                <a:gd name="T47" fmla="*/ 113 w 113"/>
                <a:gd name="T48" fmla="*/ 151 h 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151">
                  <a:moveTo>
                    <a:pt x="95" y="0"/>
                  </a:moveTo>
                  <a:lnTo>
                    <a:pt x="83" y="21"/>
                  </a:lnTo>
                  <a:lnTo>
                    <a:pt x="101" y="39"/>
                  </a:lnTo>
                  <a:lnTo>
                    <a:pt x="60" y="39"/>
                  </a:lnTo>
                  <a:lnTo>
                    <a:pt x="41" y="71"/>
                  </a:lnTo>
                  <a:lnTo>
                    <a:pt x="18" y="114"/>
                  </a:lnTo>
                  <a:lnTo>
                    <a:pt x="0" y="151"/>
                  </a:lnTo>
                  <a:lnTo>
                    <a:pt x="63" y="81"/>
                  </a:lnTo>
                  <a:lnTo>
                    <a:pt x="98" y="69"/>
                  </a:lnTo>
                  <a:lnTo>
                    <a:pt x="113" y="41"/>
                  </a:lnTo>
                  <a:lnTo>
                    <a:pt x="104" y="18"/>
                  </a:lnTo>
                  <a:lnTo>
                    <a:pt x="102" y="15"/>
                  </a:lnTo>
                  <a:lnTo>
                    <a:pt x="99" y="8"/>
                  </a:lnTo>
                  <a:lnTo>
                    <a:pt x="96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A8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1" name="Freeform 139"/>
            <p:cNvSpPr>
              <a:spLocks/>
            </p:cNvSpPr>
            <p:nvPr/>
          </p:nvSpPr>
          <p:spPr bwMode="auto">
            <a:xfrm>
              <a:off x="2233" y="751"/>
              <a:ext cx="51" cy="43"/>
            </a:xfrm>
            <a:custGeom>
              <a:avLst/>
              <a:gdLst>
                <a:gd name="T0" fmla="*/ 0 w 204"/>
                <a:gd name="T1" fmla="*/ 0 h 174"/>
                <a:gd name="T2" fmla="*/ 0 w 204"/>
                <a:gd name="T3" fmla="*/ 0 h 174"/>
                <a:gd name="T4" fmla="*/ 0 w 204"/>
                <a:gd name="T5" fmla="*/ 0 h 174"/>
                <a:gd name="T6" fmla="*/ 0 w 204"/>
                <a:gd name="T7" fmla="*/ 0 h 174"/>
                <a:gd name="T8" fmla="*/ 0 w 204"/>
                <a:gd name="T9" fmla="*/ 0 h 174"/>
                <a:gd name="T10" fmla="*/ 0 w 204"/>
                <a:gd name="T11" fmla="*/ 0 h 174"/>
                <a:gd name="T12" fmla="*/ 0 w 204"/>
                <a:gd name="T13" fmla="*/ 0 h 174"/>
                <a:gd name="T14" fmla="*/ 0 w 204"/>
                <a:gd name="T15" fmla="*/ 0 h 174"/>
                <a:gd name="T16" fmla="*/ 0 w 204"/>
                <a:gd name="T17" fmla="*/ 0 h 174"/>
                <a:gd name="T18" fmla="*/ 0 w 204"/>
                <a:gd name="T19" fmla="*/ 0 h 174"/>
                <a:gd name="T20" fmla="*/ 0 w 204"/>
                <a:gd name="T21" fmla="*/ 0 h 174"/>
                <a:gd name="T22" fmla="*/ 0 w 204"/>
                <a:gd name="T23" fmla="*/ 0 h 174"/>
                <a:gd name="T24" fmla="*/ 0 w 204"/>
                <a:gd name="T25" fmla="*/ 0 h 174"/>
                <a:gd name="T26" fmla="*/ 0 w 204"/>
                <a:gd name="T27" fmla="*/ 0 h 174"/>
                <a:gd name="T28" fmla="*/ 0 w 204"/>
                <a:gd name="T29" fmla="*/ 0 h 174"/>
                <a:gd name="T30" fmla="*/ 0 w 204"/>
                <a:gd name="T31" fmla="*/ 0 h 174"/>
                <a:gd name="T32" fmla="*/ 0 w 204"/>
                <a:gd name="T33" fmla="*/ 0 h 174"/>
                <a:gd name="T34" fmla="*/ 0 w 204"/>
                <a:gd name="T35" fmla="*/ 0 h 174"/>
                <a:gd name="T36" fmla="*/ 0 w 204"/>
                <a:gd name="T37" fmla="*/ 0 h 174"/>
                <a:gd name="T38" fmla="*/ 0 w 204"/>
                <a:gd name="T39" fmla="*/ 0 h 174"/>
                <a:gd name="T40" fmla="*/ 0 w 204"/>
                <a:gd name="T41" fmla="*/ 0 h 174"/>
                <a:gd name="T42" fmla="*/ 0 w 204"/>
                <a:gd name="T43" fmla="*/ 0 h 174"/>
                <a:gd name="T44" fmla="*/ 0 w 204"/>
                <a:gd name="T45" fmla="*/ 0 h 174"/>
                <a:gd name="T46" fmla="*/ 0 w 204"/>
                <a:gd name="T47" fmla="*/ 0 h 174"/>
                <a:gd name="T48" fmla="*/ 0 w 204"/>
                <a:gd name="T49" fmla="*/ 0 h 174"/>
                <a:gd name="T50" fmla="*/ 0 w 204"/>
                <a:gd name="T51" fmla="*/ 0 h 174"/>
                <a:gd name="T52" fmla="*/ 0 w 204"/>
                <a:gd name="T53" fmla="*/ 0 h 174"/>
                <a:gd name="T54" fmla="*/ 0 w 204"/>
                <a:gd name="T55" fmla="*/ 0 h 174"/>
                <a:gd name="T56" fmla="*/ 0 w 204"/>
                <a:gd name="T57" fmla="*/ 0 h 174"/>
                <a:gd name="T58" fmla="*/ 0 w 204"/>
                <a:gd name="T59" fmla="*/ 0 h 174"/>
                <a:gd name="T60" fmla="*/ 0 w 204"/>
                <a:gd name="T61" fmla="*/ 0 h 1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4"/>
                <a:gd name="T94" fmla="*/ 0 h 174"/>
                <a:gd name="T95" fmla="*/ 204 w 204"/>
                <a:gd name="T96" fmla="*/ 174 h 1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4" h="174">
                  <a:moveTo>
                    <a:pt x="88" y="0"/>
                  </a:moveTo>
                  <a:lnTo>
                    <a:pt x="106" y="1"/>
                  </a:lnTo>
                  <a:lnTo>
                    <a:pt x="122" y="3"/>
                  </a:lnTo>
                  <a:lnTo>
                    <a:pt x="135" y="5"/>
                  </a:lnTo>
                  <a:lnTo>
                    <a:pt x="148" y="10"/>
                  </a:lnTo>
                  <a:lnTo>
                    <a:pt x="159" y="16"/>
                  </a:lnTo>
                  <a:lnTo>
                    <a:pt x="172" y="24"/>
                  </a:lnTo>
                  <a:lnTo>
                    <a:pt x="185" y="35"/>
                  </a:lnTo>
                  <a:lnTo>
                    <a:pt x="201" y="50"/>
                  </a:lnTo>
                  <a:lnTo>
                    <a:pt x="204" y="82"/>
                  </a:lnTo>
                  <a:lnTo>
                    <a:pt x="204" y="108"/>
                  </a:lnTo>
                  <a:lnTo>
                    <a:pt x="200" y="132"/>
                  </a:lnTo>
                  <a:lnTo>
                    <a:pt x="188" y="161"/>
                  </a:lnTo>
                  <a:lnTo>
                    <a:pt x="157" y="170"/>
                  </a:lnTo>
                  <a:lnTo>
                    <a:pt x="91" y="174"/>
                  </a:lnTo>
                  <a:lnTo>
                    <a:pt x="68" y="167"/>
                  </a:lnTo>
                  <a:lnTo>
                    <a:pt x="47" y="160"/>
                  </a:lnTo>
                  <a:lnTo>
                    <a:pt x="31" y="152"/>
                  </a:lnTo>
                  <a:lnTo>
                    <a:pt x="20" y="143"/>
                  </a:lnTo>
                  <a:lnTo>
                    <a:pt x="10" y="130"/>
                  </a:lnTo>
                  <a:lnTo>
                    <a:pt x="4" y="115"/>
                  </a:lnTo>
                  <a:lnTo>
                    <a:pt x="1" y="95"/>
                  </a:lnTo>
                  <a:lnTo>
                    <a:pt x="0" y="69"/>
                  </a:lnTo>
                  <a:lnTo>
                    <a:pt x="8" y="53"/>
                  </a:lnTo>
                  <a:lnTo>
                    <a:pt x="17" y="39"/>
                  </a:lnTo>
                  <a:lnTo>
                    <a:pt x="24" y="29"/>
                  </a:lnTo>
                  <a:lnTo>
                    <a:pt x="33" y="19"/>
                  </a:lnTo>
                  <a:lnTo>
                    <a:pt x="43" y="13"/>
                  </a:lnTo>
                  <a:lnTo>
                    <a:pt x="55" y="6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A89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2" name="Freeform 140"/>
            <p:cNvSpPr>
              <a:spLocks/>
            </p:cNvSpPr>
            <p:nvPr/>
          </p:nvSpPr>
          <p:spPr bwMode="auto">
            <a:xfrm>
              <a:off x="2491" y="842"/>
              <a:ext cx="16" cy="69"/>
            </a:xfrm>
            <a:custGeom>
              <a:avLst/>
              <a:gdLst>
                <a:gd name="T0" fmla="*/ 0 w 66"/>
                <a:gd name="T1" fmla="*/ 0 h 274"/>
                <a:gd name="T2" fmla="*/ 0 w 66"/>
                <a:gd name="T3" fmla="*/ 0 h 274"/>
                <a:gd name="T4" fmla="*/ 0 w 66"/>
                <a:gd name="T5" fmla="*/ 0 h 274"/>
                <a:gd name="T6" fmla="*/ 0 w 66"/>
                <a:gd name="T7" fmla="*/ 0 h 274"/>
                <a:gd name="T8" fmla="*/ 0 w 66"/>
                <a:gd name="T9" fmla="*/ 0 h 274"/>
                <a:gd name="T10" fmla="*/ 0 w 66"/>
                <a:gd name="T11" fmla="*/ 0 h 274"/>
                <a:gd name="T12" fmla="*/ 0 w 66"/>
                <a:gd name="T13" fmla="*/ 0 h 274"/>
                <a:gd name="T14" fmla="*/ 0 w 66"/>
                <a:gd name="T15" fmla="*/ 0 h 274"/>
                <a:gd name="T16" fmla="*/ 0 w 66"/>
                <a:gd name="T17" fmla="*/ 0 h 274"/>
                <a:gd name="T18" fmla="*/ 0 w 66"/>
                <a:gd name="T19" fmla="*/ 0 h 274"/>
                <a:gd name="T20" fmla="*/ 0 w 66"/>
                <a:gd name="T21" fmla="*/ 0 h 274"/>
                <a:gd name="T22" fmla="*/ 0 w 66"/>
                <a:gd name="T23" fmla="*/ 0 h 274"/>
                <a:gd name="T24" fmla="*/ 0 w 66"/>
                <a:gd name="T25" fmla="*/ 0 h 274"/>
                <a:gd name="T26" fmla="*/ 0 w 66"/>
                <a:gd name="T27" fmla="*/ 0 h 274"/>
                <a:gd name="T28" fmla="*/ 0 w 66"/>
                <a:gd name="T29" fmla="*/ 0 h 274"/>
                <a:gd name="T30" fmla="*/ 0 w 66"/>
                <a:gd name="T31" fmla="*/ 0 h 274"/>
                <a:gd name="T32" fmla="*/ 0 w 66"/>
                <a:gd name="T33" fmla="*/ 0 h 274"/>
                <a:gd name="T34" fmla="*/ 0 w 66"/>
                <a:gd name="T35" fmla="*/ 0 h 274"/>
                <a:gd name="T36" fmla="*/ 0 w 66"/>
                <a:gd name="T37" fmla="*/ 0 h 274"/>
                <a:gd name="T38" fmla="*/ 0 w 66"/>
                <a:gd name="T39" fmla="*/ 0 h 274"/>
                <a:gd name="T40" fmla="*/ 0 w 66"/>
                <a:gd name="T41" fmla="*/ 0 h 274"/>
                <a:gd name="T42" fmla="*/ 0 w 66"/>
                <a:gd name="T43" fmla="*/ 0 h 2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274"/>
                <a:gd name="T68" fmla="*/ 66 w 66"/>
                <a:gd name="T69" fmla="*/ 274 h 2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274">
                  <a:moveTo>
                    <a:pt x="15" y="4"/>
                  </a:moveTo>
                  <a:lnTo>
                    <a:pt x="10" y="51"/>
                  </a:lnTo>
                  <a:lnTo>
                    <a:pt x="7" y="75"/>
                  </a:lnTo>
                  <a:lnTo>
                    <a:pt x="13" y="120"/>
                  </a:lnTo>
                  <a:lnTo>
                    <a:pt x="5" y="176"/>
                  </a:lnTo>
                  <a:lnTo>
                    <a:pt x="0" y="209"/>
                  </a:lnTo>
                  <a:lnTo>
                    <a:pt x="0" y="274"/>
                  </a:lnTo>
                  <a:lnTo>
                    <a:pt x="22" y="193"/>
                  </a:lnTo>
                  <a:lnTo>
                    <a:pt x="27" y="168"/>
                  </a:lnTo>
                  <a:lnTo>
                    <a:pt x="30" y="209"/>
                  </a:lnTo>
                  <a:lnTo>
                    <a:pt x="45" y="156"/>
                  </a:lnTo>
                  <a:lnTo>
                    <a:pt x="45" y="116"/>
                  </a:lnTo>
                  <a:lnTo>
                    <a:pt x="30" y="87"/>
                  </a:lnTo>
                  <a:lnTo>
                    <a:pt x="30" y="59"/>
                  </a:lnTo>
                  <a:lnTo>
                    <a:pt x="54" y="70"/>
                  </a:lnTo>
                  <a:lnTo>
                    <a:pt x="66" y="48"/>
                  </a:lnTo>
                  <a:lnTo>
                    <a:pt x="27" y="48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3" name="Freeform 141"/>
            <p:cNvSpPr>
              <a:spLocks/>
            </p:cNvSpPr>
            <p:nvPr/>
          </p:nvSpPr>
          <p:spPr bwMode="auto">
            <a:xfrm>
              <a:off x="2468" y="967"/>
              <a:ext cx="53" cy="25"/>
            </a:xfrm>
            <a:custGeom>
              <a:avLst/>
              <a:gdLst>
                <a:gd name="T0" fmla="*/ 0 w 212"/>
                <a:gd name="T1" fmla="*/ 0 h 100"/>
                <a:gd name="T2" fmla="*/ 0 w 212"/>
                <a:gd name="T3" fmla="*/ 0 h 100"/>
                <a:gd name="T4" fmla="*/ 0 w 212"/>
                <a:gd name="T5" fmla="*/ 0 h 100"/>
                <a:gd name="T6" fmla="*/ 0 w 212"/>
                <a:gd name="T7" fmla="*/ 0 h 100"/>
                <a:gd name="T8" fmla="*/ 0 w 212"/>
                <a:gd name="T9" fmla="*/ 0 h 100"/>
                <a:gd name="T10" fmla="*/ 0 w 212"/>
                <a:gd name="T11" fmla="*/ 0 h 100"/>
                <a:gd name="T12" fmla="*/ 0 w 212"/>
                <a:gd name="T13" fmla="*/ 0 h 100"/>
                <a:gd name="T14" fmla="*/ 0 w 212"/>
                <a:gd name="T15" fmla="*/ 0 h 100"/>
                <a:gd name="T16" fmla="*/ 0 w 212"/>
                <a:gd name="T17" fmla="*/ 0 h 100"/>
                <a:gd name="T18" fmla="*/ 0 w 212"/>
                <a:gd name="T19" fmla="*/ 0 h 100"/>
                <a:gd name="T20" fmla="*/ 0 w 212"/>
                <a:gd name="T21" fmla="*/ 0 h 100"/>
                <a:gd name="T22" fmla="*/ 0 w 212"/>
                <a:gd name="T23" fmla="*/ 0 h 100"/>
                <a:gd name="T24" fmla="*/ 0 w 212"/>
                <a:gd name="T25" fmla="*/ 0 h 100"/>
                <a:gd name="T26" fmla="*/ 0 w 212"/>
                <a:gd name="T27" fmla="*/ 0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2"/>
                <a:gd name="T43" fmla="*/ 0 h 100"/>
                <a:gd name="T44" fmla="*/ 212 w 21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2" h="100">
                  <a:moveTo>
                    <a:pt x="0" y="75"/>
                  </a:moveTo>
                  <a:lnTo>
                    <a:pt x="90" y="79"/>
                  </a:lnTo>
                  <a:lnTo>
                    <a:pt x="125" y="75"/>
                  </a:lnTo>
                  <a:lnTo>
                    <a:pt x="142" y="22"/>
                  </a:lnTo>
                  <a:lnTo>
                    <a:pt x="148" y="3"/>
                  </a:lnTo>
                  <a:lnTo>
                    <a:pt x="195" y="0"/>
                  </a:lnTo>
                  <a:lnTo>
                    <a:pt x="189" y="17"/>
                  </a:lnTo>
                  <a:lnTo>
                    <a:pt x="168" y="31"/>
                  </a:lnTo>
                  <a:lnTo>
                    <a:pt x="203" y="31"/>
                  </a:lnTo>
                  <a:lnTo>
                    <a:pt x="212" y="75"/>
                  </a:lnTo>
                  <a:lnTo>
                    <a:pt x="195" y="100"/>
                  </a:lnTo>
                  <a:lnTo>
                    <a:pt x="134" y="100"/>
                  </a:lnTo>
                  <a:lnTo>
                    <a:pt x="8" y="10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4" name="Freeform 142"/>
            <p:cNvSpPr>
              <a:spLocks/>
            </p:cNvSpPr>
            <p:nvPr/>
          </p:nvSpPr>
          <p:spPr bwMode="auto">
            <a:xfrm>
              <a:off x="2470" y="998"/>
              <a:ext cx="37" cy="8"/>
            </a:xfrm>
            <a:custGeom>
              <a:avLst/>
              <a:gdLst>
                <a:gd name="T0" fmla="*/ 0 w 147"/>
                <a:gd name="T1" fmla="*/ 0 h 34"/>
                <a:gd name="T2" fmla="*/ 0 w 147"/>
                <a:gd name="T3" fmla="*/ 0 h 34"/>
                <a:gd name="T4" fmla="*/ 0 w 147"/>
                <a:gd name="T5" fmla="*/ 0 h 34"/>
                <a:gd name="T6" fmla="*/ 0 w 147"/>
                <a:gd name="T7" fmla="*/ 0 h 34"/>
                <a:gd name="T8" fmla="*/ 0 w 147"/>
                <a:gd name="T9" fmla="*/ 0 h 34"/>
                <a:gd name="T10" fmla="*/ 0 w 147"/>
                <a:gd name="T11" fmla="*/ 0 h 34"/>
                <a:gd name="T12" fmla="*/ 0 w 14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34"/>
                <a:gd name="T23" fmla="*/ 147 w 14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34">
                  <a:moveTo>
                    <a:pt x="0" y="4"/>
                  </a:moveTo>
                  <a:lnTo>
                    <a:pt x="109" y="0"/>
                  </a:lnTo>
                  <a:lnTo>
                    <a:pt x="147" y="0"/>
                  </a:lnTo>
                  <a:lnTo>
                    <a:pt x="147" y="25"/>
                  </a:lnTo>
                  <a:lnTo>
                    <a:pt x="122" y="34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5" name="Freeform 143"/>
            <p:cNvSpPr>
              <a:spLocks/>
            </p:cNvSpPr>
            <p:nvPr/>
          </p:nvSpPr>
          <p:spPr bwMode="auto">
            <a:xfrm>
              <a:off x="2501" y="951"/>
              <a:ext cx="20" cy="12"/>
            </a:xfrm>
            <a:custGeom>
              <a:avLst/>
              <a:gdLst>
                <a:gd name="T0" fmla="*/ 0 w 78"/>
                <a:gd name="T1" fmla="*/ 0 h 46"/>
                <a:gd name="T2" fmla="*/ 0 w 78"/>
                <a:gd name="T3" fmla="*/ 0 h 46"/>
                <a:gd name="T4" fmla="*/ 0 w 78"/>
                <a:gd name="T5" fmla="*/ 0 h 46"/>
                <a:gd name="T6" fmla="*/ 0 w 78"/>
                <a:gd name="T7" fmla="*/ 0 h 46"/>
                <a:gd name="T8" fmla="*/ 0 w 78"/>
                <a:gd name="T9" fmla="*/ 0 h 46"/>
                <a:gd name="T10" fmla="*/ 0 w 78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46"/>
                <a:gd name="T20" fmla="*/ 78 w 78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46">
                  <a:moveTo>
                    <a:pt x="0" y="0"/>
                  </a:moveTo>
                  <a:lnTo>
                    <a:pt x="50" y="3"/>
                  </a:lnTo>
                  <a:lnTo>
                    <a:pt x="78" y="3"/>
                  </a:lnTo>
                  <a:lnTo>
                    <a:pt x="78" y="4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6" name="Freeform 144"/>
            <p:cNvSpPr>
              <a:spLocks/>
            </p:cNvSpPr>
            <p:nvPr/>
          </p:nvSpPr>
          <p:spPr bwMode="auto">
            <a:xfrm>
              <a:off x="2507" y="1026"/>
              <a:ext cx="79" cy="6"/>
            </a:xfrm>
            <a:custGeom>
              <a:avLst/>
              <a:gdLst>
                <a:gd name="T0" fmla="*/ 0 w 317"/>
                <a:gd name="T1" fmla="*/ 0 h 26"/>
                <a:gd name="T2" fmla="*/ 0 w 317"/>
                <a:gd name="T3" fmla="*/ 0 h 26"/>
                <a:gd name="T4" fmla="*/ 0 w 317"/>
                <a:gd name="T5" fmla="*/ 0 h 26"/>
                <a:gd name="T6" fmla="*/ 0 w 317"/>
                <a:gd name="T7" fmla="*/ 0 h 26"/>
                <a:gd name="T8" fmla="*/ 0 w 317"/>
                <a:gd name="T9" fmla="*/ 0 h 26"/>
                <a:gd name="T10" fmla="*/ 0 w 317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26"/>
                <a:gd name="T20" fmla="*/ 317 w 31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26">
                  <a:moveTo>
                    <a:pt x="0" y="0"/>
                  </a:moveTo>
                  <a:lnTo>
                    <a:pt x="172" y="0"/>
                  </a:lnTo>
                  <a:lnTo>
                    <a:pt x="266" y="0"/>
                  </a:lnTo>
                  <a:lnTo>
                    <a:pt x="317" y="21"/>
                  </a:lnTo>
                  <a:lnTo>
                    <a:pt x="3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407" name="Picture 145" descr="MCPE00291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027113"/>
            <a:ext cx="60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46" name="Picture 146" descr="MCj031936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6900" y="2066925"/>
            <a:ext cx="331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1905000" y="2471738"/>
            <a:ext cx="457200" cy="433387"/>
            <a:chOff x="4280" y="192"/>
            <a:chExt cx="1143" cy="1079"/>
          </a:xfrm>
        </p:grpSpPr>
        <p:sp>
          <p:nvSpPr>
            <p:cNvPr id="102494" name="Freeform 148"/>
            <p:cNvSpPr>
              <a:spLocks/>
            </p:cNvSpPr>
            <p:nvPr/>
          </p:nvSpPr>
          <p:spPr bwMode="auto">
            <a:xfrm>
              <a:off x="4280" y="192"/>
              <a:ext cx="1143" cy="1079"/>
            </a:xfrm>
            <a:custGeom>
              <a:avLst/>
              <a:gdLst>
                <a:gd name="T0" fmla="*/ 15 w 2286"/>
                <a:gd name="T1" fmla="*/ 2 h 2158"/>
                <a:gd name="T2" fmla="*/ 12 w 2286"/>
                <a:gd name="T3" fmla="*/ 6 h 2158"/>
                <a:gd name="T4" fmla="*/ 12 w 2286"/>
                <a:gd name="T5" fmla="*/ 6 h 2158"/>
                <a:gd name="T6" fmla="*/ 12 w 2286"/>
                <a:gd name="T7" fmla="*/ 6 h 2158"/>
                <a:gd name="T8" fmla="*/ 12 w 2286"/>
                <a:gd name="T9" fmla="*/ 6 h 2158"/>
                <a:gd name="T10" fmla="*/ 11 w 2286"/>
                <a:gd name="T11" fmla="*/ 6 h 2158"/>
                <a:gd name="T12" fmla="*/ 11 w 2286"/>
                <a:gd name="T13" fmla="*/ 6 h 2158"/>
                <a:gd name="T14" fmla="*/ 11 w 2286"/>
                <a:gd name="T15" fmla="*/ 6 h 2158"/>
                <a:gd name="T16" fmla="*/ 10 w 2286"/>
                <a:gd name="T17" fmla="*/ 6 h 2158"/>
                <a:gd name="T18" fmla="*/ 10 w 2286"/>
                <a:gd name="T19" fmla="*/ 6 h 2158"/>
                <a:gd name="T20" fmla="*/ 10 w 2286"/>
                <a:gd name="T21" fmla="*/ 6 h 2158"/>
                <a:gd name="T22" fmla="*/ 9 w 2286"/>
                <a:gd name="T23" fmla="*/ 6 h 2158"/>
                <a:gd name="T24" fmla="*/ 9 w 2286"/>
                <a:gd name="T25" fmla="*/ 6 h 2158"/>
                <a:gd name="T26" fmla="*/ 8 w 2286"/>
                <a:gd name="T27" fmla="*/ 5 h 2158"/>
                <a:gd name="T28" fmla="*/ 8 w 2286"/>
                <a:gd name="T29" fmla="*/ 5 h 2158"/>
                <a:gd name="T30" fmla="*/ 7 w 2286"/>
                <a:gd name="T31" fmla="*/ 6 h 2158"/>
                <a:gd name="T32" fmla="*/ 6 w 2286"/>
                <a:gd name="T33" fmla="*/ 6 h 2158"/>
                <a:gd name="T34" fmla="*/ 6 w 2286"/>
                <a:gd name="T35" fmla="*/ 6 h 2158"/>
                <a:gd name="T36" fmla="*/ 6 w 2286"/>
                <a:gd name="T37" fmla="*/ 6 h 2158"/>
                <a:gd name="T38" fmla="*/ 6 w 2286"/>
                <a:gd name="T39" fmla="*/ 7 h 2158"/>
                <a:gd name="T40" fmla="*/ 6 w 2286"/>
                <a:gd name="T41" fmla="*/ 7 h 2158"/>
                <a:gd name="T42" fmla="*/ 6 w 2286"/>
                <a:gd name="T43" fmla="*/ 7 h 2158"/>
                <a:gd name="T44" fmla="*/ 5 w 2286"/>
                <a:gd name="T45" fmla="*/ 8 h 2158"/>
                <a:gd name="T46" fmla="*/ 5 w 2286"/>
                <a:gd name="T47" fmla="*/ 8 h 2158"/>
                <a:gd name="T48" fmla="*/ 4 w 2286"/>
                <a:gd name="T49" fmla="*/ 8 h 2158"/>
                <a:gd name="T50" fmla="*/ 3 w 2286"/>
                <a:gd name="T51" fmla="*/ 8 h 2158"/>
                <a:gd name="T52" fmla="*/ 3 w 2286"/>
                <a:gd name="T53" fmla="*/ 9 h 2158"/>
                <a:gd name="T54" fmla="*/ 2 w 2286"/>
                <a:gd name="T55" fmla="*/ 9 h 2158"/>
                <a:gd name="T56" fmla="*/ 2 w 2286"/>
                <a:gd name="T57" fmla="*/ 9 h 2158"/>
                <a:gd name="T58" fmla="*/ 1 w 2286"/>
                <a:gd name="T59" fmla="*/ 10 h 2158"/>
                <a:gd name="T60" fmla="*/ 1 w 2286"/>
                <a:gd name="T61" fmla="*/ 10 h 2158"/>
                <a:gd name="T62" fmla="*/ 1 w 2286"/>
                <a:gd name="T63" fmla="*/ 11 h 2158"/>
                <a:gd name="T64" fmla="*/ 0 w 2286"/>
                <a:gd name="T65" fmla="*/ 12 h 2158"/>
                <a:gd name="T66" fmla="*/ 1 w 2286"/>
                <a:gd name="T67" fmla="*/ 13 h 2158"/>
                <a:gd name="T68" fmla="*/ 1 w 2286"/>
                <a:gd name="T69" fmla="*/ 14 h 2158"/>
                <a:gd name="T70" fmla="*/ 2 w 2286"/>
                <a:gd name="T71" fmla="*/ 15 h 2158"/>
                <a:gd name="T72" fmla="*/ 3 w 2286"/>
                <a:gd name="T73" fmla="*/ 16 h 2158"/>
                <a:gd name="T74" fmla="*/ 5 w 2286"/>
                <a:gd name="T75" fmla="*/ 17 h 2158"/>
                <a:gd name="T76" fmla="*/ 5 w 2286"/>
                <a:gd name="T77" fmla="*/ 17 h 2158"/>
                <a:gd name="T78" fmla="*/ 6 w 2286"/>
                <a:gd name="T79" fmla="*/ 17 h 2158"/>
                <a:gd name="T80" fmla="*/ 7 w 2286"/>
                <a:gd name="T81" fmla="*/ 17 h 2158"/>
                <a:gd name="T82" fmla="*/ 9 w 2286"/>
                <a:gd name="T83" fmla="*/ 17 h 2158"/>
                <a:gd name="T84" fmla="*/ 10 w 2286"/>
                <a:gd name="T85" fmla="*/ 16 h 2158"/>
                <a:gd name="T86" fmla="*/ 11 w 2286"/>
                <a:gd name="T87" fmla="*/ 14 h 2158"/>
                <a:gd name="T88" fmla="*/ 11 w 2286"/>
                <a:gd name="T89" fmla="*/ 14 h 2158"/>
                <a:gd name="T90" fmla="*/ 11 w 2286"/>
                <a:gd name="T91" fmla="*/ 13 h 2158"/>
                <a:gd name="T92" fmla="*/ 11 w 2286"/>
                <a:gd name="T93" fmla="*/ 13 h 2158"/>
                <a:gd name="T94" fmla="*/ 11 w 2286"/>
                <a:gd name="T95" fmla="*/ 12 h 2158"/>
                <a:gd name="T96" fmla="*/ 12 w 2286"/>
                <a:gd name="T97" fmla="*/ 12 h 2158"/>
                <a:gd name="T98" fmla="*/ 13 w 2286"/>
                <a:gd name="T99" fmla="*/ 11 h 2158"/>
                <a:gd name="T100" fmla="*/ 13 w 2286"/>
                <a:gd name="T101" fmla="*/ 11 h 2158"/>
                <a:gd name="T102" fmla="*/ 13 w 2286"/>
                <a:gd name="T103" fmla="*/ 10 h 2158"/>
                <a:gd name="T104" fmla="*/ 13 w 2286"/>
                <a:gd name="T105" fmla="*/ 9 h 2158"/>
                <a:gd name="T106" fmla="*/ 13 w 2286"/>
                <a:gd name="T107" fmla="*/ 8 h 2158"/>
                <a:gd name="T108" fmla="*/ 16 w 2286"/>
                <a:gd name="T109" fmla="*/ 4 h 2158"/>
                <a:gd name="T110" fmla="*/ 18 w 2286"/>
                <a:gd name="T111" fmla="*/ 0 h 2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6"/>
                <a:gd name="T169" fmla="*/ 0 h 2158"/>
                <a:gd name="T170" fmla="*/ 2286 w 2286"/>
                <a:gd name="T171" fmla="*/ 2158 h 2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6" h="2158">
                  <a:moveTo>
                    <a:pt x="2194" y="0"/>
                  </a:moveTo>
                  <a:lnTo>
                    <a:pt x="2120" y="10"/>
                  </a:lnTo>
                  <a:lnTo>
                    <a:pt x="1913" y="226"/>
                  </a:lnTo>
                  <a:lnTo>
                    <a:pt x="1930" y="298"/>
                  </a:lnTo>
                  <a:lnTo>
                    <a:pt x="1591" y="613"/>
                  </a:lnTo>
                  <a:lnTo>
                    <a:pt x="1528" y="672"/>
                  </a:lnTo>
                  <a:lnTo>
                    <a:pt x="1498" y="659"/>
                  </a:lnTo>
                  <a:lnTo>
                    <a:pt x="1497" y="660"/>
                  </a:lnTo>
                  <a:lnTo>
                    <a:pt x="1493" y="664"/>
                  </a:lnTo>
                  <a:lnTo>
                    <a:pt x="1489" y="669"/>
                  </a:lnTo>
                  <a:lnTo>
                    <a:pt x="1482" y="676"/>
                  </a:lnTo>
                  <a:lnTo>
                    <a:pt x="1473" y="684"/>
                  </a:lnTo>
                  <a:lnTo>
                    <a:pt x="1462" y="694"/>
                  </a:lnTo>
                  <a:lnTo>
                    <a:pt x="1450" y="704"/>
                  </a:lnTo>
                  <a:lnTo>
                    <a:pt x="1437" y="713"/>
                  </a:lnTo>
                  <a:lnTo>
                    <a:pt x="1422" y="722"/>
                  </a:lnTo>
                  <a:lnTo>
                    <a:pt x="1406" y="730"/>
                  </a:lnTo>
                  <a:lnTo>
                    <a:pt x="1388" y="738"/>
                  </a:lnTo>
                  <a:lnTo>
                    <a:pt x="1371" y="744"/>
                  </a:lnTo>
                  <a:lnTo>
                    <a:pt x="1353" y="748"/>
                  </a:lnTo>
                  <a:lnTo>
                    <a:pt x="1333" y="750"/>
                  </a:lnTo>
                  <a:lnTo>
                    <a:pt x="1314" y="749"/>
                  </a:lnTo>
                  <a:lnTo>
                    <a:pt x="1293" y="745"/>
                  </a:lnTo>
                  <a:lnTo>
                    <a:pt x="1292" y="744"/>
                  </a:lnTo>
                  <a:lnTo>
                    <a:pt x="1288" y="742"/>
                  </a:lnTo>
                  <a:lnTo>
                    <a:pt x="1282" y="738"/>
                  </a:lnTo>
                  <a:lnTo>
                    <a:pt x="1276" y="734"/>
                  </a:lnTo>
                  <a:lnTo>
                    <a:pt x="1266" y="728"/>
                  </a:lnTo>
                  <a:lnTo>
                    <a:pt x="1255" y="721"/>
                  </a:lnTo>
                  <a:lnTo>
                    <a:pt x="1241" y="714"/>
                  </a:lnTo>
                  <a:lnTo>
                    <a:pt x="1227" y="706"/>
                  </a:lnTo>
                  <a:lnTo>
                    <a:pt x="1211" y="699"/>
                  </a:lnTo>
                  <a:lnTo>
                    <a:pt x="1193" y="690"/>
                  </a:lnTo>
                  <a:lnTo>
                    <a:pt x="1174" y="682"/>
                  </a:lnTo>
                  <a:lnTo>
                    <a:pt x="1153" y="674"/>
                  </a:lnTo>
                  <a:lnTo>
                    <a:pt x="1133" y="667"/>
                  </a:lnTo>
                  <a:lnTo>
                    <a:pt x="1110" y="660"/>
                  </a:lnTo>
                  <a:lnTo>
                    <a:pt x="1087" y="653"/>
                  </a:lnTo>
                  <a:lnTo>
                    <a:pt x="1062" y="647"/>
                  </a:lnTo>
                  <a:lnTo>
                    <a:pt x="1037" y="643"/>
                  </a:lnTo>
                  <a:lnTo>
                    <a:pt x="1012" y="639"/>
                  </a:lnTo>
                  <a:lnTo>
                    <a:pt x="985" y="637"/>
                  </a:lnTo>
                  <a:lnTo>
                    <a:pt x="959" y="636"/>
                  </a:lnTo>
                  <a:lnTo>
                    <a:pt x="932" y="636"/>
                  </a:lnTo>
                  <a:lnTo>
                    <a:pt x="906" y="638"/>
                  </a:lnTo>
                  <a:lnTo>
                    <a:pt x="880" y="641"/>
                  </a:lnTo>
                  <a:lnTo>
                    <a:pt x="854" y="646"/>
                  </a:lnTo>
                  <a:lnTo>
                    <a:pt x="830" y="652"/>
                  </a:lnTo>
                  <a:lnTo>
                    <a:pt x="805" y="660"/>
                  </a:lnTo>
                  <a:lnTo>
                    <a:pt x="782" y="670"/>
                  </a:lnTo>
                  <a:lnTo>
                    <a:pt x="759" y="683"/>
                  </a:lnTo>
                  <a:lnTo>
                    <a:pt x="739" y="697"/>
                  </a:lnTo>
                  <a:lnTo>
                    <a:pt x="720" y="713"/>
                  </a:lnTo>
                  <a:lnTo>
                    <a:pt x="703" y="732"/>
                  </a:lnTo>
                  <a:lnTo>
                    <a:pt x="687" y="752"/>
                  </a:lnTo>
                  <a:lnTo>
                    <a:pt x="682" y="760"/>
                  </a:lnTo>
                  <a:lnTo>
                    <a:pt x="676" y="768"/>
                  </a:lnTo>
                  <a:lnTo>
                    <a:pt x="672" y="778"/>
                  </a:lnTo>
                  <a:lnTo>
                    <a:pt x="667" y="786"/>
                  </a:lnTo>
                  <a:lnTo>
                    <a:pt x="667" y="788"/>
                  </a:lnTo>
                  <a:lnTo>
                    <a:pt x="666" y="794"/>
                  </a:lnTo>
                  <a:lnTo>
                    <a:pt x="664" y="802"/>
                  </a:lnTo>
                  <a:lnTo>
                    <a:pt x="661" y="814"/>
                  </a:lnTo>
                  <a:lnTo>
                    <a:pt x="657" y="828"/>
                  </a:lnTo>
                  <a:lnTo>
                    <a:pt x="650" y="844"/>
                  </a:lnTo>
                  <a:lnTo>
                    <a:pt x="642" y="861"/>
                  </a:lnTo>
                  <a:lnTo>
                    <a:pt x="632" y="879"/>
                  </a:lnTo>
                  <a:lnTo>
                    <a:pt x="619" y="897"/>
                  </a:lnTo>
                  <a:lnTo>
                    <a:pt x="603" y="916"/>
                  </a:lnTo>
                  <a:lnTo>
                    <a:pt x="584" y="933"/>
                  </a:lnTo>
                  <a:lnTo>
                    <a:pt x="562" y="950"/>
                  </a:lnTo>
                  <a:lnTo>
                    <a:pt x="537" y="965"/>
                  </a:lnTo>
                  <a:lnTo>
                    <a:pt x="507" y="979"/>
                  </a:lnTo>
                  <a:lnTo>
                    <a:pt x="475" y="990"/>
                  </a:lnTo>
                  <a:lnTo>
                    <a:pt x="437" y="998"/>
                  </a:lnTo>
                  <a:lnTo>
                    <a:pt x="406" y="1003"/>
                  </a:lnTo>
                  <a:lnTo>
                    <a:pt x="377" y="1010"/>
                  </a:lnTo>
                  <a:lnTo>
                    <a:pt x="348" y="1018"/>
                  </a:lnTo>
                  <a:lnTo>
                    <a:pt x="322" y="1029"/>
                  </a:lnTo>
                  <a:lnTo>
                    <a:pt x="296" y="1039"/>
                  </a:lnTo>
                  <a:lnTo>
                    <a:pt x="271" y="1052"/>
                  </a:lnTo>
                  <a:lnTo>
                    <a:pt x="248" y="1064"/>
                  </a:lnTo>
                  <a:lnTo>
                    <a:pt x="226" y="1078"/>
                  </a:lnTo>
                  <a:lnTo>
                    <a:pt x="204" y="1093"/>
                  </a:lnTo>
                  <a:lnTo>
                    <a:pt x="184" y="1109"/>
                  </a:lnTo>
                  <a:lnTo>
                    <a:pt x="165" y="1127"/>
                  </a:lnTo>
                  <a:lnTo>
                    <a:pt x="146" y="1144"/>
                  </a:lnTo>
                  <a:lnTo>
                    <a:pt x="129" y="1162"/>
                  </a:lnTo>
                  <a:lnTo>
                    <a:pt x="113" y="1182"/>
                  </a:lnTo>
                  <a:lnTo>
                    <a:pt x="97" y="1202"/>
                  </a:lnTo>
                  <a:lnTo>
                    <a:pt x="82" y="1221"/>
                  </a:lnTo>
                  <a:lnTo>
                    <a:pt x="65" y="1247"/>
                  </a:lnTo>
                  <a:lnTo>
                    <a:pt x="50" y="1273"/>
                  </a:lnTo>
                  <a:lnTo>
                    <a:pt x="37" y="1300"/>
                  </a:lnTo>
                  <a:lnTo>
                    <a:pt x="25" y="1326"/>
                  </a:lnTo>
                  <a:lnTo>
                    <a:pt x="16" y="1354"/>
                  </a:lnTo>
                  <a:lnTo>
                    <a:pt x="8" y="1382"/>
                  </a:lnTo>
                  <a:lnTo>
                    <a:pt x="4" y="1410"/>
                  </a:lnTo>
                  <a:lnTo>
                    <a:pt x="0" y="1439"/>
                  </a:lnTo>
                  <a:lnTo>
                    <a:pt x="0" y="1478"/>
                  </a:lnTo>
                  <a:lnTo>
                    <a:pt x="6" y="1520"/>
                  </a:lnTo>
                  <a:lnTo>
                    <a:pt x="17" y="1562"/>
                  </a:lnTo>
                  <a:lnTo>
                    <a:pt x="35" y="1608"/>
                  </a:lnTo>
                  <a:lnTo>
                    <a:pt x="57" y="1654"/>
                  </a:lnTo>
                  <a:lnTo>
                    <a:pt x="84" y="1702"/>
                  </a:lnTo>
                  <a:lnTo>
                    <a:pt x="116" y="1750"/>
                  </a:lnTo>
                  <a:lnTo>
                    <a:pt x="153" y="1797"/>
                  </a:lnTo>
                  <a:lnTo>
                    <a:pt x="195" y="1843"/>
                  </a:lnTo>
                  <a:lnTo>
                    <a:pt x="241" y="1888"/>
                  </a:lnTo>
                  <a:lnTo>
                    <a:pt x="290" y="1932"/>
                  </a:lnTo>
                  <a:lnTo>
                    <a:pt x="345" y="1973"/>
                  </a:lnTo>
                  <a:lnTo>
                    <a:pt x="402" y="2011"/>
                  </a:lnTo>
                  <a:lnTo>
                    <a:pt x="462" y="2046"/>
                  </a:lnTo>
                  <a:lnTo>
                    <a:pt x="527" y="2078"/>
                  </a:lnTo>
                  <a:lnTo>
                    <a:pt x="593" y="2105"/>
                  </a:lnTo>
                  <a:lnTo>
                    <a:pt x="600" y="2107"/>
                  </a:lnTo>
                  <a:lnTo>
                    <a:pt x="618" y="2115"/>
                  </a:lnTo>
                  <a:lnTo>
                    <a:pt x="646" y="2124"/>
                  </a:lnTo>
                  <a:lnTo>
                    <a:pt x="685" y="2136"/>
                  </a:lnTo>
                  <a:lnTo>
                    <a:pt x="729" y="2146"/>
                  </a:lnTo>
                  <a:lnTo>
                    <a:pt x="780" y="2154"/>
                  </a:lnTo>
                  <a:lnTo>
                    <a:pt x="835" y="2158"/>
                  </a:lnTo>
                  <a:lnTo>
                    <a:pt x="894" y="2157"/>
                  </a:lnTo>
                  <a:lnTo>
                    <a:pt x="954" y="2147"/>
                  </a:lnTo>
                  <a:lnTo>
                    <a:pt x="1014" y="2129"/>
                  </a:lnTo>
                  <a:lnTo>
                    <a:pt x="1073" y="2101"/>
                  </a:lnTo>
                  <a:lnTo>
                    <a:pt x="1128" y="2060"/>
                  </a:lnTo>
                  <a:lnTo>
                    <a:pt x="1180" y="2006"/>
                  </a:lnTo>
                  <a:lnTo>
                    <a:pt x="1226" y="1934"/>
                  </a:lnTo>
                  <a:lnTo>
                    <a:pt x="1264" y="1847"/>
                  </a:lnTo>
                  <a:lnTo>
                    <a:pt x="1294" y="1740"/>
                  </a:lnTo>
                  <a:lnTo>
                    <a:pt x="1294" y="1737"/>
                  </a:lnTo>
                  <a:lnTo>
                    <a:pt x="1294" y="1730"/>
                  </a:lnTo>
                  <a:lnTo>
                    <a:pt x="1295" y="1720"/>
                  </a:lnTo>
                  <a:lnTo>
                    <a:pt x="1296" y="1705"/>
                  </a:lnTo>
                  <a:lnTo>
                    <a:pt x="1300" y="1689"/>
                  </a:lnTo>
                  <a:lnTo>
                    <a:pt x="1303" y="1669"/>
                  </a:lnTo>
                  <a:lnTo>
                    <a:pt x="1309" y="1647"/>
                  </a:lnTo>
                  <a:lnTo>
                    <a:pt x="1317" y="1624"/>
                  </a:lnTo>
                  <a:lnTo>
                    <a:pt x="1326" y="1600"/>
                  </a:lnTo>
                  <a:lnTo>
                    <a:pt x="1339" y="1576"/>
                  </a:lnTo>
                  <a:lnTo>
                    <a:pt x="1354" y="1551"/>
                  </a:lnTo>
                  <a:lnTo>
                    <a:pt x="1372" y="1526"/>
                  </a:lnTo>
                  <a:lnTo>
                    <a:pt x="1394" y="1503"/>
                  </a:lnTo>
                  <a:lnTo>
                    <a:pt x="1420" y="1482"/>
                  </a:lnTo>
                  <a:lnTo>
                    <a:pt x="1450" y="1462"/>
                  </a:lnTo>
                  <a:lnTo>
                    <a:pt x="1483" y="1445"/>
                  </a:lnTo>
                  <a:lnTo>
                    <a:pt x="1508" y="1432"/>
                  </a:lnTo>
                  <a:lnTo>
                    <a:pt x="1534" y="1415"/>
                  </a:lnTo>
                  <a:lnTo>
                    <a:pt x="1558" y="1395"/>
                  </a:lnTo>
                  <a:lnTo>
                    <a:pt x="1580" y="1372"/>
                  </a:lnTo>
                  <a:lnTo>
                    <a:pt x="1600" y="1347"/>
                  </a:lnTo>
                  <a:lnTo>
                    <a:pt x="1619" y="1318"/>
                  </a:lnTo>
                  <a:lnTo>
                    <a:pt x="1634" y="1288"/>
                  </a:lnTo>
                  <a:lnTo>
                    <a:pt x="1647" y="1256"/>
                  </a:lnTo>
                  <a:lnTo>
                    <a:pt x="1655" y="1221"/>
                  </a:lnTo>
                  <a:lnTo>
                    <a:pt x="1658" y="1185"/>
                  </a:lnTo>
                  <a:lnTo>
                    <a:pt x="1658" y="1149"/>
                  </a:lnTo>
                  <a:lnTo>
                    <a:pt x="1652" y="1109"/>
                  </a:lnTo>
                  <a:lnTo>
                    <a:pt x="1641" y="1070"/>
                  </a:lnTo>
                  <a:lnTo>
                    <a:pt x="1625" y="1031"/>
                  </a:lnTo>
                  <a:lnTo>
                    <a:pt x="1600" y="990"/>
                  </a:lnTo>
                  <a:lnTo>
                    <a:pt x="1571" y="949"/>
                  </a:lnTo>
                  <a:lnTo>
                    <a:pt x="1736" y="751"/>
                  </a:lnTo>
                  <a:lnTo>
                    <a:pt x="2043" y="388"/>
                  </a:lnTo>
                  <a:lnTo>
                    <a:pt x="2118" y="373"/>
                  </a:lnTo>
                  <a:lnTo>
                    <a:pt x="2286" y="16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5" name="Freeform 149"/>
            <p:cNvSpPr>
              <a:spLocks/>
            </p:cNvSpPr>
            <p:nvPr/>
          </p:nvSpPr>
          <p:spPr bwMode="auto">
            <a:xfrm>
              <a:off x="4459" y="592"/>
              <a:ext cx="608" cy="618"/>
            </a:xfrm>
            <a:custGeom>
              <a:avLst/>
              <a:gdLst>
                <a:gd name="T0" fmla="*/ 7 w 1217"/>
                <a:gd name="T1" fmla="*/ 5 h 1237"/>
                <a:gd name="T2" fmla="*/ 7 w 1217"/>
                <a:gd name="T3" fmla="*/ 5 h 1237"/>
                <a:gd name="T4" fmla="*/ 7 w 1217"/>
                <a:gd name="T5" fmla="*/ 4 h 1237"/>
                <a:gd name="T6" fmla="*/ 8 w 1217"/>
                <a:gd name="T7" fmla="*/ 4 h 1237"/>
                <a:gd name="T8" fmla="*/ 8 w 1217"/>
                <a:gd name="T9" fmla="*/ 4 h 1237"/>
                <a:gd name="T10" fmla="*/ 8 w 1217"/>
                <a:gd name="T11" fmla="*/ 4 h 1237"/>
                <a:gd name="T12" fmla="*/ 9 w 1217"/>
                <a:gd name="T13" fmla="*/ 3 h 1237"/>
                <a:gd name="T14" fmla="*/ 9 w 1217"/>
                <a:gd name="T15" fmla="*/ 3 h 1237"/>
                <a:gd name="T16" fmla="*/ 9 w 1217"/>
                <a:gd name="T17" fmla="*/ 3 h 1237"/>
                <a:gd name="T18" fmla="*/ 9 w 1217"/>
                <a:gd name="T19" fmla="*/ 2 h 1237"/>
                <a:gd name="T20" fmla="*/ 9 w 1217"/>
                <a:gd name="T21" fmla="*/ 2 h 1237"/>
                <a:gd name="T22" fmla="*/ 9 w 1217"/>
                <a:gd name="T23" fmla="*/ 1 h 1237"/>
                <a:gd name="T24" fmla="*/ 7 w 1217"/>
                <a:gd name="T25" fmla="*/ 3 h 1237"/>
                <a:gd name="T26" fmla="*/ 7 w 1217"/>
                <a:gd name="T27" fmla="*/ 0 h 1237"/>
                <a:gd name="T28" fmla="*/ 7 w 1217"/>
                <a:gd name="T29" fmla="*/ 0 h 1237"/>
                <a:gd name="T30" fmla="*/ 7 w 1217"/>
                <a:gd name="T31" fmla="*/ 0 h 1237"/>
                <a:gd name="T32" fmla="*/ 7 w 1217"/>
                <a:gd name="T33" fmla="*/ 0 h 1237"/>
                <a:gd name="T34" fmla="*/ 7 w 1217"/>
                <a:gd name="T35" fmla="*/ 0 h 1237"/>
                <a:gd name="T36" fmla="*/ 6 w 1217"/>
                <a:gd name="T37" fmla="*/ 0 h 1237"/>
                <a:gd name="T38" fmla="*/ 6 w 1217"/>
                <a:gd name="T39" fmla="*/ 0 h 1237"/>
                <a:gd name="T40" fmla="*/ 5 w 1217"/>
                <a:gd name="T41" fmla="*/ 0 h 1237"/>
                <a:gd name="T42" fmla="*/ 5 w 1217"/>
                <a:gd name="T43" fmla="*/ 0 h 1237"/>
                <a:gd name="T44" fmla="*/ 5 w 1217"/>
                <a:gd name="T45" fmla="*/ 0 h 1237"/>
                <a:gd name="T46" fmla="*/ 4 w 1217"/>
                <a:gd name="T47" fmla="*/ 1 h 1237"/>
                <a:gd name="T48" fmla="*/ 4 w 1217"/>
                <a:gd name="T49" fmla="*/ 1 h 1237"/>
                <a:gd name="T50" fmla="*/ 4 w 1217"/>
                <a:gd name="T51" fmla="*/ 1 h 1237"/>
                <a:gd name="T52" fmla="*/ 4 w 1217"/>
                <a:gd name="T53" fmla="*/ 2 h 1237"/>
                <a:gd name="T54" fmla="*/ 4 w 1217"/>
                <a:gd name="T55" fmla="*/ 2 h 1237"/>
                <a:gd name="T56" fmla="*/ 3 w 1217"/>
                <a:gd name="T57" fmla="*/ 2 h 1237"/>
                <a:gd name="T58" fmla="*/ 3 w 1217"/>
                <a:gd name="T59" fmla="*/ 2 h 1237"/>
                <a:gd name="T60" fmla="*/ 3 w 1217"/>
                <a:gd name="T61" fmla="*/ 2 h 1237"/>
                <a:gd name="T62" fmla="*/ 2 w 1217"/>
                <a:gd name="T63" fmla="*/ 2 h 1237"/>
                <a:gd name="T64" fmla="*/ 2 w 1217"/>
                <a:gd name="T65" fmla="*/ 3 h 1237"/>
                <a:gd name="T66" fmla="*/ 1 w 1217"/>
                <a:gd name="T67" fmla="*/ 3 h 1237"/>
                <a:gd name="T68" fmla="*/ 1 w 1217"/>
                <a:gd name="T69" fmla="*/ 3 h 1237"/>
                <a:gd name="T70" fmla="*/ 0 w 1217"/>
                <a:gd name="T71" fmla="*/ 4 h 1237"/>
                <a:gd name="T72" fmla="*/ 0 w 1217"/>
                <a:gd name="T73" fmla="*/ 4 h 1237"/>
                <a:gd name="T74" fmla="*/ 0 w 1217"/>
                <a:gd name="T75" fmla="*/ 5 h 1237"/>
                <a:gd name="T76" fmla="*/ 0 w 1217"/>
                <a:gd name="T77" fmla="*/ 6 h 1237"/>
                <a:gd name="T78" fmla="*/ 0 w 1217"/>
                <a:gd name="T79" fmla="*/ 6 h 1237"/>
                <a:gd name="T80" fmla="*/ 0 w 1217"/>
                <a:gd name="T81" fmla="*/ 7 h 1237"/>
                <a:gd name="T82" fmla="*/ 0 w 1217"/>
                <a:gd name="T83" fmla="*/ 7 h 1237"/>
                <a:gd name="T84" fmla="*/ 1 w 1217"/>
                <a:gd name="T85" fmla="*/ 8 h 1237"/>
                <a:gd name="T86" fmla="*/ 1 w 1217"/>
                <a:gd name="T87" fmla="*/ 8 h 1237"/>
                <a:gd name="T88" fmla="*/ 2 w 1217"/>
                <a:gd name="T89" fmla="*/ 8 h 1237"/>
                <a:gd name="T90" fmla="*/ 2 w 1217"/>
                <a:gd name="T91" fmla="*/ 9 h 1237"/>
                <a:gd name="T92" fmla="*/ 2 w 1217"/>
                <a:gd name="T93" fmla="*/ 9 h 1237"/>
                <a:gd name="T94" fmla="*/ 3 w 1217"/>
                <a:gd name="T95" fmla="*/ 9 h 1237"/>
                <a:gd name="T96" fmla="*/ 4 w 1217"/>
                <a:gd name="T97" fmla="*/ 9 h 1237"/>
                <a:gd name="T98" fmla="*/ 4 w 1217"/>
                <a:gd name="T99" fmla="*/ 9 h 1237"/>
                <a:gd name="T100" fmla="*/ 5 w 1217"/>
                <a:gd name="T101" fmla="*/ 9 h 1237"/>
                <a:gd name="T102" fmla="*/ 5 w 1217"/>
                <a:gd name="T103" fmla="*/ 9 h 1237"/>
                <a:gd name="T104" fmla="*/ 6 w 1217"/>
                <a:gd name="T105" fmla="*/ 8 h 1237"/>
                <a:gd name="T106" fmla="*/ 6 w 1217"/>
                <a:gd name="T107" fmla="*/ 7 h 1237"/>
                <a:gd name="T108" fmla="*/ 6 w 1217"/>
                <a:gd name="T109" fmla="*/ 6 h 1237"/>
                <a:gd name="T110" fmla="*/ 6 w 1217"/>
                <a:gd name="T111" fmla="*/ 5 h 1237"/>
                <a:gd name="T112" fmla="*/ 7 w 1217"/>
                <a:gd name="T113" fmla="*/ 5 h 1237"/>
                <a:gd name="T114" fmla="*/ 7 w 1217"/>
                <a:gd name="T115" fmla="*/ 5 h 12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7"/>
                <a:gd name="T175" fmla="*/ 0 h 1237"/>
                <a:gd name="T176" fmla="*/ 1217 w 1217"/>
                <a:gd name="T177" fmla="*/ 1237 h 12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7" h="1237">
                  <a:moveTo>
                    <a:pt x="917" y="705"/>
                  </a:moveTo>
                  <a:lnTo>
                    <a:pt x="921" y="700"/>
                  </a:lnTo>
                  <a:lnTo>
                    <a:pt x="931" y="690"/>
                  </a:lnTo>
                  <a:lnTo>
                    <a:pt x="946" y="672"/>
                  </a:lnTo>
                  <a:lnTo>
                    <a:pt x="968" y="653"/>
                  </a:lnTo>
                  <a:lnTo>
                    <a:pt x="993" y="631"/>
                  </a:lnTo>
                  <a:lnTo>
                    <a:pt x="1023" y="609"/>
                  </a:lnTo>
                  <a:lnTo>
                    <a:pt x="1057" y="588"/>
                  </a:lnTo>
                  <a:lnTo>
                    <a:pt x="1094" y="572"/>
                  </a:lnTo>
                  <a:lnTo>
                    <a:pt x="1112" y="564"/>
                  </a:lnTo>
                  <a:lnTo>
                    <a:pt x="1131" y="553"/>
                  </a:lnTo>
                  <a:lnTo>
                    <a:pt x="1148" y="540"/>
                  </a:lnTo>
                  <a:lnTo>
                    <a:pt x="1164" y="525"/>
                  </a:lnTo>
                  <a:lnTo>
                    <a:pt x="1178" y="508"/>
                  </a:lnTo>
                  <a:lnTo>
                    <a:pt x="1190" y="488"/>
                  </a:lnTo>
                  <a:lnTo>
                    <a:pt x="1201" y="467"/>
                  </a:lnTo>
                  <a:lnTo>
                    <a:pt x="1209" y="444"/>
                  </a:lnTo>
                  <a:lnTo>
                    <a:pt x="1215" y="420"/>
                  </a:lnTo>
                  <a:lnTo>
                    <a:pt x="1217" y="395"/>
                  </a:lnTo>
                  <a:lnTo>
                    <a:pt x="1216" y="367"/>
                  </a:lnTo>
                  <a:lnTo>
                    <a:pt x="1211" y="338"/>
                  </a:lnTo>
                  <a:lnTo>
                    <a:pt x="1203" y="309"/>
                  </a:lnTo>
                  <a:lnTo>
                    <a:pt x="1189" y="278"/>
                  </a:lnTo>
                  <a:lnTo>
                    <a:pt x="1172" y="246"/>
                  </a:lnTo>
                  <a:lnTo>
                    <a:pt x="1150" y="214"/>
                  </a:lnTo>
                  <a:lnTo>
                    <a:pt x="951" y="428"/>
                  </a:lnTo>
                  <a:lnTo>
                    <a:pt x="817" y="298"/>
                  </a:lnTo>
                  <a:lnTo>
                    <a:pt x="1005" y="80"/>
                  </a:lnTo>
                  <a:lnTo>
                    <a:pt x="1003" y="79"/>
                  </a:lnTo>
                  <a:lnTo>
                    <a:pt x="998" y="74"/>
                  </a:lnTo>
                  <a:lnTo>
                    <a:pt x="990" y="67"/>
                  </a:lnTo>
                  <a:lnTo>
                    <a:pt x="978" y="58"/>
                  </a:lnTo>
                  <a:lnTo>
                    <a:pt x="965" y="49"/>
                  </a:lnTo>
                  <a:lnTo>
                    <a:pt x="949" y="39"/>
                  </a:lnTo>
                  <a:lnTo>
                    <a:pt x="929" y="28"/>
                  </a:lnTo>
                  <a:lnTo>
                    <a:pt x="909" y="19"/>
                  </a:lnTo>
                  <a:lnTo>
                    <a:pt x="886" y="11"/>
                  </a:lnTo>
                  <a:lnTo>
                    <a:pt x="862" y="4"/>
                  </a:lnTo>
                  <a:lnTo>
                    <a:pt x="838" y="1"/>
                  </a:lnTo>
                  <a:lnTo>
                    <a:pt x="811" y="0"/>
                  </a:lnTo>
                  <a:lnTo>
                    <a:pt x="785" y="2"/>
                  </a:lnTo>
                  <a:lnTo>
                    <a:pt x="757" y="10"/>
                  </a:lnTo>
                  <a:lnTo>
                    <a:pt x="730" y="21"/>
                  </a:lnTo>
                  <a:lnTo>
                    <a:pt x="702" y="39"/>
                  </a:lnTo>
                  <a:lnTo>
                    <a:pt x="671" y="64"/>
                  </a:lnTo>
                  <a:lnTo>
                    <a:pt x="646" y="88"/>
                  </a:lnTo>
                  <a:lnTo>
                    <a:pt x="625" y="112"/>
                  </a:lnTo>
                  <a:lnTo>
                    <a:pt x="609" y="135"/>
                  </a:lnTo>
                  <a:lnTo>
                    <a:pt x="596" y="159"/>
                  </a:lnTo>
                  <a:lnTo>
                    <a:pt x="586" y="180"/>
                  </a:lnTo>
                  <a:lnTo>
                    <a:pt x="578" y="201"/>
                  </a:lnTo>
                  <a:lnTo>
                    <a:pt x="569" y="222"/>
                  </a:lnTo>
                  <a:lnTo>
                    <a:pt x="563" y="241"/>
                  </a:lnTo>
                  <a:lnTo>
                    <a:pt x="554" y="260"/>
                  </a:lnTo>
                  <a:lnTo>
                    <a:pt x="544" y="278"/>
                  </a:lnTo>
                  <a:lnTo>
                    <a:pt x="531" y="296"/>
                  </a:lnTo>
                  <a:lnTo>
                    <a:pt x="516" y="312"/>
                  </a:lnTo>
                  <a:lnTo>
                    <a:pt x="497" y="327"/>
                  </a:lnTo>
                  <a:lnTo>
                    <a:pt x="472" y="341"/>
                  </a:lnTo>
                  <a:lnTo>
                    <a:pt x="440" y="354"/>
                  </a:lnTo>
                  <a:lnTo>
                    <a:pt x="414" y="362"/>
                  </a:lnTo>
                  <a:lnTo>
                    <a:pt x="387" y="370"/>
                  </a:lnTo>
                  <a:lnTo>
                    <a:pt x="359" y="376"/>
                  </a:lnTo>
                  <a:lnTo>
                    <a:pt x="330" y="383"/>
                  </a:lnTo>
                  <a:lnTo>
                    <a:pt x="300" y="391"/>
                  </a:lnTo>
                  <a:lnTo>
                    <a:pt x="270" y="399"/>
                  </a:lnTo>
                  <a:lnTo>
                    <a:pt x="240" y="410"/>
                  </a:lnTo>
                  <a:lnTo>
                    <a:pt x="211" y="422"/>
                  </a:lnTo>
                  <a:lnTo>
                    <a:pt x="182" y="440"/>
                  </a:lnTo>
                  <a:lnTo>
                    <a:pt x="154" y="459"/>
                  </a:lnTo>
                  <a:lnTo>
                    <a:pt x="126" y="483"/>
                  </a:lnTo>
                  <a:lnTo>
                    <a:pt x="101" y="513"/>
                  </a:lnTo>
                  <a:lnTo>
                    <a:pt x="75" y="549"/>
                  </a:lnTo>
                  <a:lnTo>
                    <a:pt x="53" y="591"/>
                  </a:lnTo>
                  <a:lnTo>
                    <a:pt x="33" y="639"/>
                  </a:lnTo>
                  <a:lnTo>
                    <a:pt x="14" y="695"/>
                  </a:lnTo>
                  <a:lnTo>
                    <a:pt x="4" y="745"/>
                  </a:lnTo>
                  <a:lnTo>
                    <a:pt x="0" y="792"/>
                  </a:lnTo>
                  <a:lnTo>
                    <a:pt x="5" y="836"/>
                  </a:lnTo>
                  <a:lnTo>
                    <a:pt x="15" y="877"/>
                  </a:lnTo>
                  <a:lnTo>
                    <a:pt x="30" y="915"/>
                  </a:lnTo>
                  <a:lnTo>
                    <a:pt x="51" y="950"/>
                  </a:lnTo>
                  <a:lnTo>
                    <a:pt x="74" y="983"/>
                  </a:lnTo>
                  <a:lnTo>
                    <a:pt x="101" y="1013"/>
                  </a:lnTo>
                  <a:lnTo>
                    <a:pt x="128" y="1041"/>
                  </a:lnTo>
                  <a:lnTo>
                    <a:pt x="158" y="1066"/>
                  </a:lnTo>
                  <a:lnTo>
                    <a:pt x="188" y="1089"/>
                  </a:lnTo>
                  <a:lnTo>
                    <a:pt x="217" y="1110"/>
                  </a:lnTo>
                  <a:lnTo>
                    <a:pt x="246" y="1130"/>
                  </a:lnTo>
                  <a:lnTo>
                    <a:pt x="271" y="1146"/>
                  </a:lnTo>
                  <a:lnTo>
                    <a:pt x="294" y="1161"/>
                  </a:lnTo>
                  <a:lnTo>
                    <a:pt x="314" y="1175"/>
                  </a:lnTo>
                  <a:lnTo>
                    <a:pt x="339" y="1191"/>
                  </a:lnTo>
                  <a:lnTo>
                    <a:pt x="369" y="1206"/>
                  </a:lnTo>
                  <a:lnTo>
                    <a:pt x="402" y="1217"/>
                  </a:lnTo>
                  <a:lnTo>
                    <a:pt x="438" y="1228"/>
                  </a:lnTo>
                  <a:lnTo>
                    <a:pt x="476" y="1233"/>
                  </a:lnTo>
                  <a:lnTo>
                    <a:pt x="515" y="1237"/>
                  </a:lnTo>
                  <a:lnTo>
                    <a:pt x="554" y="1236"/>
                  </a:lnTo>
                  <a:lnTo>
                    <a:pt x="595" y="1231"/>
                  </a:lnTo>
                  <a:lnTo>
                    <a:pt x="634" y="1222"/>
                  </a:lnTo>
                  <a:lnTo>
                    <a:pt x="671" y="1207"/>
                  </a:lnTo>
                  <a:lnTo>
                    <a:pt x="707" y="1186"/>
                  </a:lnTo>
                  <a:lnTo>
                    <a:pt x="740" y="1161"/>
                  </a:lnTo>
                  <a:lnTo>
                    <a:pt x="770" y="1129"/>
                  </a:lnTo>
                  <a:lnTo>
                    <a:pt x="795" y="1089"/>
                  </a:lnTo>
                  <a:lnTo>
                    <a:pt x="816" y="1043"/>
                  </a:lnTo>
                  <a:lnTo>
                    <a:pt x="832" y="990"/>
                  </a:lnTo>
                  <a:lnTo>
                    <a:pt x="851" y="912"/>
                  </a:lnTo>
                  <a:lnTo>
                    <a:pt x="867" y="850"/>
                  </a:lnTo>
                  <a:lnTo>
                    <a:pt x="882" y="800"/>
                  </a:lnTo>
                  <a:lnTo>
                    <a:pt x="894" y="762"/>
                  </a:lnTo>
                  <a:lnTo>
                    <a:pt x="904" y="735"/>
                  </a:lnTo>
                  <a:lnTo>
                    <a:pt x="912" y="717"/>
                  </a:lnTo>
                  <a:lnTo>
                    <a:pt x="916" y="708"/>
                  </a:lnTo>
                  <a:lnTo>
                    <a:pt x="917" y="7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6" name="Freeform 150"/>
            <p:cNvSpPr>
              <a:spLocks/>
            </p:cNvSpPr>
            <p:nvPr/>
          </p:nvSpPr>
          <p:spPr bwMode="auto">
            <a:xfrm>
              <a:off x="4732" y="800"/>
              <a:ext cx="158" cy="159"/>
            </a:xfrm>
            <a:custGeom>
              <a:avLst/>
              <a:gdLst>
                <a:gd name="T0" fmla="*/ 1 w 314"/>
                <a:gd name="T1" fmla="*/ 3 h 318"/>
                <a:gd name="T2" fmla="*/ 2 w 314"/>
                <a:gd name="T3" fmla="*/ 3 h 318"/>
                <a:gd name="T4" fmla="*/ 2 w 314"/>
                <a:gd name="T5" fmla="*/ 3 h 318"/>
                <a:gd name="T6" fmla="*/ 2 w 314"/>
                <a:gd name="T7" fmla="*/ 3 h 318"/>
                <a:gd name="T8" fmla="*/ 2 w 314"/>
                <a:gd name="T9" fmla="*/ 3 h 318"/>
                <a:gd name="T10" fmla="*/ 2 w 314"/>
                <a:gd name="T11" fmla="*/ 3 h 318"/>
                <a:gd name="T12" fmla="*/ 2 w 314"/>
                <a:gd name="T13" fmla="*/ 3 h 318"/>
                <a:gd name="T14" fmla="*/ 2 w 314"/>
                <a:gd name="T15" fmla="*/ 3 h 318"/>
                <a:gd name="T16" fmla="*/ 2 w 314"/>
                <a:gd name="T17" fmla="*/ 3 h 318"/>
                <a:gd name="T18" fmla="*/ 2 w 314"/>
                <a:gd name="T19" fmla="*/ 3 h 318"/>
                <a:gd name="T20" fmla="*/ 3 w 314"/>
                <a:gd name="T21" fmla="*/ 3 h 318"/>
                <a:gd name="T22" fmla="*/ 3 w 314"/>
                <a:gd name="T23" fmla="*/ 3 h 318"/>
                <a:gd name="T24" fmla="*/ 3 w 314"/>
                <a:gd name="T25" fmla="*/ 3 h 318"/>
                <a:gd name="T26" fmla="*/ 3 w 314"/>
                <a:gd name="T27" fmla="*/ 2 h 318"/>
                <a:gd name="T28" fmla="*/ 3 w 314"/>
                <a:gd name="T29" fmla="*/ 2 h 318"/>
                <a:gd name="T30" fmla="*/ 3 w 314"/>
                <a:gd name="T31" fmla="*/ 2 h 318"/>
                <a:gd name="T32" fmla="*/ 3 w 314"/>
                <a:gd name="T33" fmla="*/ 2 h 318"/>
                <a:gd name="T34" fmla="*/ 3 w 314"/>
                <a:gd name="T35" fmla="*/ 2 h 318"/>
                <a:gd name="T36" fmla="*/ 3 w 314"/>
                <a:gd name="T37" fmla="*/ 2 h 318"/>
                <a:gd name="T38" fmla="*/ 3 w 314"/>
                <a:gd name="T39" fmla="*/ 1 h 318"/>
                <a:gd name="T40" fmla="*/ 3 w 314"/>
                <a:gd name="T41" fmla="*/ 1 h 318"/>
                <a:gd name="T42" fmla="*/ 3 w 314"/>
                <a:gd name="T43" fmla="*/ 1 h 318"/>
                <a:gd name="T44" fmla="*/ 2 w 314"/>
                <a:gd name="T45" fmla="*/ 1 h 318"/>
                <a:gd name="T46" fmla="*/ 2 w 314"/>
                <a:gd name="T47" fmla="*/ 1 h 318"/>
                <a:gd name="T48" fmla="*/ 2 w 314"/>
                <a:gd name="T49" fmla="*/ 1 h 318"/>
                <a:gd name="T50" fmla="*/ 2 w 314"/>
                <a:gd name="T51" fmla="*/ 1 h 318"/>
                <a:gd name="T52" fmla="*/ 2 w 314"/>
                <a:gd name="T53" fmla="*/ 0 h 318"/>
                <a:gd name="T54" fmla="*/ 2 w 314"/>
                <a:gd name="T55" fmla="*/ 0 h 318"/>
                <a:gd name="T56" fmla="*/ 2 w 314"/>
                <a:gd name="T57" fmla="*/ 1 h 318"/>
                <a:gd name="T58" fmla="*/ 1 w 314"/>
                <a:gd name="T59" fmla="*/ 1 h 318"/>
                <a:gd name="T60" fmla="*/ 1 w 314"/>
                <a:gd name="T61" fmla="*/ 1 h 318"/>
                <a:gd name="T62" fmla="*/ 1 w 314"/>
                <a:gd name="T63" fmla="*/ 1 h 318"/>
                <a:gd name="T64" fmla="*/ 1 w 314"/>
                <a:gd name="T65" fmla="*/ 1 h 318"/>
                <a:gd name="T66" fmla="*/ 1 w 314"/>
                <a:gd name="T67" fmla="*/ 1 h 318"/>
                <a:gd name="T68" fmla="*/ 1 w 314"/>
                <a:gd name="T69" fmla="*/ 1 h 318"/>
                <a:gd name="T70" fmla="*/ 1 w 314"/>
                <a:gd name="T71" fmla="*/ 1 h 318"/>
                <a:gd name="T72" fmla="*/ 1 w 314"/>
                <a:gd name="T73" fmla="*/ 1 h 318"/>
                <a:gd name="T74" fmla="*/ 1 w 314"/>
                <a:gd name="T75" fmla="*/ 1 h 318"/>
                <a:gd name="T76" fmla="*/ 1 w 314"/>
                <a:gd name="T77" fmla="*/ 1 h 318"/>
                <a:gd name="T78" fmla="*/ 1 w 314"/>
                <a:gd name="T79" fmla="*/ 1 h 318"/>
                <a:gd name="T80" fmla="*/ 1 w 314"/>
                <a:gd name="T81" fmla="*/ 1 h 318"/>
                <a:gd name="T82" fmla="*/ 0 w 314"/>
                <a:gd name="T83" fmla="*/ 2 h 318"/>
                <a:gd name="T84" fmla="*/ 1 w 314"/>
                <a:gd name="T85" fmla="*/ 2 h 318"/>
                <a:gd name="T86" fmla="*/ 1 w 314"/>
                <a:gd name="T87" fmla="*/ 2 h 318"/>
                <a:gd name="T88" fmla="*/ 1 w 314"/>
                <a:gd name="T89" fmla="*/ 2 h 318"/>
                <a:gd name="T90" fmla="*/ 1 w 314"/>
                <a:gd name="T91" fmla="*/ 3 h 318"/>
                <a:gd name="T92" fmla="*/ 1 w 314"/>
                <a:gd name="T93" fmla="*/ 3 h 318"/>
                <a:gd name="T94" fmla="*/ 1 w 314"/>
                <a:gd name="T95" fmla="*/ 3 h 318"/>
                <a:gd name="T96" fmla="*/ 1 w 314"/>
                <a:gd name="T97" fmla="*/ 3 h 3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"/>
                <a:gd name="T148" fmla="*/ 0 h 318"/>
                <a:gd name="T149" fmla="*/ 314 w 314"/>
                <a:gd name="T150" fmla="*/ 318 h 3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" h="318">
                  <a:moveTo>
                    <a:pt x="116" y="313"/>
                  </a:moveTo>
                  <a:lnTo>
                    <a:pt x="132" y="316"/>
                  </a:lnTo>
                  <a:lnTo>
                    <a:pt x="147" y="318"/>
                  </a:lnTo>
                  <a:lnTo>
                    <a:pt x="163" y="318"/>
                  </a:lnTo>
                  <a:lnTo>
                    <a:pt x="178" y="317"/>
                  </a:lnTo>
                  <a:lnTo>
                    <a:pt x="193" y="314"/>
                  </a:lnTo>
                  <a:lnTo>
                    <a:pt x="208" y="309"/>
                  </a:lnTo>
                  <a:lnTo>
                    <a:pt x="222" y="303"/>
                  </a:lnTo>
                  <a:lnTo>
                    <a:pt x="235" y="296"/>
                  </a:lnTo>
                  <a:lnTo>
                    <a:pt x="247" y="288"/>
                  </a:lnTo>
                  <a:lnTo>
                    <a:pt x="260" y="279"/>
                  </a:lnTo>
                  <a:lnTo>
                    <a:pt x="270" y="269"/>
                  </a:lnTo>
                  <a:lnTo>
                    <a:pt x="281" y="257"/>
                  </a:lnTo>
                  <a:lnTo>
                    <a:pt x="289" y="245"/>
                  </a:lnTo>
                  <a:lnTo>
                    <a:pt x="297" y="231"/>
                  </a:lnTo>
                  <a:lnTo>
                    <a:pt x="304" y="216"/>
                  </a:lnTo>
                  <a:lnTo>
                    <a:pt x="308" y="201"/>
                  </a:lnTo>
                  <a:lnTo>
                    <a:pt x="314" y="169"/>
                  </a:lnTo>
                  <a:lnTo>
                    <a:pt x="313" y="138"/>
                  </a:lnTo>
                  <a:lnTo>
                    <a:pt x="306" y="108"/>
                  </a:lnTo>
                  <a:lnTo>
                    <a:pt x="293" y="80"/>
                  </a:lnTo>
                  <a:lnTo>
                    <a:pt x="276" y="55"/>
                  </a:lnTo>
                  <a:lnTo>
                    <a:pt x="254" y="34"/>
                  </a:lnTo>
                  <a:lnTo>
                    <a:pt x="229" y="18"/>
                  </a:lnTo>
                  <a:lnTo>
                    <a:pt x="199" y="6"/>
                  </a:lnTo>
                  <a:lnTo>
                    <a:pt x="183" y="3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37" y="2"/>
                  </a:lnTo>
                  <a:lnTo>
                    <a:pt x="122" y="5"/>
                  </a:lnTo>
                  <a:lnTo>
                    <a:pt x="107" y="10"/>
                  </a:lnTo>
                  <a:lnTo>
                    <a:pt x="93" y="15"/>
                  </a:lnTo>
                  <a:lnTo>
                    <a:pt x="79" y="22"/>
                  </a:lnTo>
                  <a:lnTo>
                    <a:pt x="66" y="30"/>
                  </a:lnTo>
                  <a:lnTo>
                    <a:pt x="55" y="40"/>
                  </a:lnTo>
                  <a:lnTo>
                    <a:pt x="43" y="50"/>
                  </a:lnTo>
                  <a:lnTo>
                    <a:pt x="33" y="61"/>
                  </a:lnTo>
                  <a:lnTo>
                    <a:pt x="25" y="74"/>
                  </a:lnTo>
                  <a:lnTo>
                    <a:pt x="17" y="88"/>
                  </a:lnTo>
                  <a:lnTo>
                    <a:pt x="10" y="103"/>
                  </a:lnTo>
                  <a:lnTo>
                    <a:pt x="5" y="118"/>
                  </a:lnTo>
                  <a:lnTo>
                    <a:pt x="0" y="150"/>
                  </a:lnTo>
                  <a:lnTo>
                    <a:pt x="1" y="181"/>
                  </a:lnTo>
                  <a:lnTo>
                    <a:pt x="8" y="211"/>
                  </a:lnTo>
                  <a:lnTo>
                    <a:pt x="20" y="239"/>
                  </a:lnTo>
                  <a:lnTo>
                    <a:pt x="38" y="263"/>
                  </a:lnTo>
                  <a:lnTo>
                    <a:pt x="59" y="285"/>
                  </a:lnTo>
                  <a:lnTo>
                    <a:pt x="86" y="301"/>
                  </a:lnTo>
                  <a:lnTo>
                    <a:pt x="116" y="3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7" name="Freeform 151"/>
            <p:cNvSpPr>
              <a:spLocks/>
            </p:cNvSpPr>
            <p:nvPr/>
          </p:nvSpPr>
          <p:spPr bwMode="auto">
            <a:xfrm>
              <a:off x="4637" y="930"/>
              <a:ext cx="152" cy="145"/>
            </a:xfrm>
            <a:custGeom>
              <a:avLst/>
              <a:gdLst>
                <a:gd name="T0" fmla="*/ 0 w 305"/>
                <a:gd name="T1" fmla="*/ 0 h 290"/>
                <a:gd name="T2" fmla="*/ 2 w 305"/>
                <a:gd name="T3" fmla="*/ 2 h 290"/>
                <a:gd name="T4" fmla="*/ 1 w 305"/>
                <a:gd name="T5" fmla="*/ 3 h 290"/>
                <a:gd name="T6" fmla="*/ 0 w 305"/>
                <a:gd name="T7" fmla="*/ 1 h 290"/>
                <a:gd name="T8" fmla="*/ 0 w 305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290"/>
                <a:gd name="T17" fmla="*/ 305 w 305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290">
                  <a:moveTo>
                    <a:pt x="49" y="0"/>
                  </a:moveTo>
                  <a:lnTo>
                    <a:pt x="305" y="242"/>
                  </a:lnTo>
                  <a:lnTo>
                    <a:pt x="245" y="290"/>
                  </a:lnTo>
                  <a:lnTo>
                    <a:pt x="0" y="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8" name="Freeform 152"/>
            <p:cNvSpPr>
              <a:spLocks/>
            </p:cNvSpPr>
            <p:nvPr/>
          </p:nvSpPr>
          <p:spPr bwMode="auto">
            <a:xfrm>
              <a:off x="4338" y="554"/>
              <a:ext cx="480" cy="528"/>
            </a:xfrm>
            <a:custGeom>
              <a:avLst/>
              <a:gdLst>
                <a:gd name="T0" fmla="*/ 7 w 960"/>
                <a:gd name="T1" fmla="*/ 0 h 1057"/>
                <a:gd name="T2" fmla="*/ 7 w 960"/>
                <a:gd name="T3" fmla="*/ 0 h 1057"/>
                <a:gd name="T4" fmla="*/ 8 w 960"/>
                <a:gd name="T5" fmla="*/ 0 h 1057"/>
                <a:gd name="T6" fmla="*/ 8 w 960"/>
                <a:gd name="T7" fmla="*/ 0 h 1057"/>
                <a:gd name="T8" fmla="*/ 7 w 960"/>
                <a:gd name="T9" fmla="*/ 0 h 1057"/>
                <a:gd name="T10" fmla="*/ 7 w 960"/>
                <a:gd name="T11" fmla="*/ 0 h 1057"/>
                <a:gd name="T12" fmla="*/ 7 w 960"/>
                <a:gd name="T13" fmla="*/ 0 h 1057"/>
                <a:gd name="T14" fmla="*/ 6 w 960"/>
                <a:gd name="T15" fmla="*/ 0 h 1057"/>
                <a:gd name="T16" fmla="*/ 6 w 960"/>
                <a:gd name="T17" fmla="*/ 0 h 1057"/>
                <a:gd name="T18" fmla="*/ 6 w 960"/>
                <a:gd name="T19" fmla="*/ 0 h 1057"/>
                <a:gd name="T20" fmla="*/ 5 w 960"/>
                <a:gd name="T21" fmla="*/ 1 h 1057"/>
                <a:gd name="T22" fmla="*/ 5 w 960"/>
                <a:gd name="T23" fmla="*/ 1 h 1057"/>
                <a:gd name="T24" fmla="*/ 5 w 960"/>
                <a:gd name="T25" fmla="*/ 1 h 1057"/>
                <a:gd name="T26" fmla="*/ 5 w 960"/>
                <a:gd name="T27" fmla="*/ 1 h 1057"/>
                <a:gd name="T28" fmla="*/ 5 w 960"/>
                <a:gd name="T29" fmla="*/ 2 h 1057"/>
                <a:gd name="T30" fmla="*/ 4 w 960"/>
                <a:gd name="T31" fmla="*/ 2 h 1057"/>
                <a:gd name="T32" fmla="*/ 4 w 960"/>
                <a:gd name="T33" fmla="*/ 2 h 1057"/>
                <a:gd name="T34" fmla="*/ 3 w 960"/>
                <a:gd name="T35" fmla="*/ 2 h 1057"/>
                <a:gd name="T36" fmla="*/ 3 w 960"/>
                <a:gd name="T37" fmla="*/ 2 h 1057"/>
                <a:gd name="T38" fmla="*/ 2 w 960"/>
                <a:gd name="T39" fmla="*/ 3 h 1057"/>
                <a:gd name="T40" fmla="*/ 2 w 960"/>
                <a:gd name="T41" fmla="*/ 3 h 1057"/>
                <a:gd name="T42" fmla="*/ 1 w 960"/>
                <a:gd name="T43" fmla="*/ 4 h 1057"/>
                <a:gd name="T44" fmla="*/ 1 w 960"/>
                <a:gd name="T45" fmla="*/ 4 h 1057"/>
                <a:gd name="T46" fmla="*/ 1 w 960"/>
                <a:gd name="T47" fmla="*/ 5 h 1057"/>
                <a:gd name="T48" fmla="*/ 1 w 960"/>
                <a:gd name="T49" fmla="*/ 6 h 1057"/>
                <a:gd name="T50" fmla="*/ 1 w 960"/>
                <a:gd name="T51" fmla="*/ 7 h 1057"/>
                <a:gd name="T52" fmla="*/ 1 w 960"/>
                <a:gd name="T53" fmla="*/ 8 h 1057"/>
                <a:gd name="T54" fmla="*/ 2 w 960"/>
                <a:gd name="T55" fmla="*/ 8 h 1057"/>
                <a:gd name="T56" fmla="*/ 1 w 960"/>
                <a:gd name="T57" fmla="*/ 6 h 1057"/>
                <a:gd name="T58" fmla="*/ 2 w 960"/>
                <a:gd name="T59" fmla="*/ 4 h 1057"/>
                <a:gd name="T60" fmla="*/ 2 w 960"/>
                <a:gd name="T61" fmla="*/ 4 h 1057"/>
                <a:gd name="T62" fmla="*/ 3 w 960"/>
                <a:gd name="T63" fmla="*/ 3 h 1057"/>
                <a:gd name="T64" fmla="*/ 3 w 960"/>
                <a:gd name="T65" fmla="*/ 3 h 1057"/>
                <a:gd name="T66" fmla="*/ 3 w 960"/>
                <a:gd name="T67" fmla="*/ 3 h 1057"/>
                <a:gd name="T68" fmla="*/ 4 w 960"/>
                <a:gd name="T69" fmla="*/ 3 h 1057"/>
                <a:gd name="T70" fmla="*/ 5 w 960"/>
                <a:gd name="T71" fmla="*/ 3 h 1057"/>
                <a:gd name="T72" fmla="*/ 5 w 960"/>
                <a:gd name="T73" fmla="*/ 2 h 1057"/>
                <a:gd name="T74" fmla="*/ 6 w 960"/>
                <a:gd name="T75" fmla="*/ 2 h 1057"/>
                <a:gd name="T76" fmla="*/ 6 w 960"/>
                <a:gd name="T77" fmla="*/ 2 h 1057"/>
                <a:gd name="T78" fmla="*/ 6 w 960"/>
                <a:gd name="T79" fmla="*/ 2 h 1057"/>
                <a:gd name="T80" fmla="*/ 6 w 960"/>
                <a:gd name="T81" fmla="*/ 1 h 1057"/>
                <a:gd name="T82" fmla="*/ 7 w 960"/>
                <a:gd name="T83" fmla="*/ 1 h 1057"/>
                <a:gd name="T84" fmla="*/ 7 w 960"/>
                <a:gd name="T85" fmla="*/ 1 h 10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0"/>
                <a:gd name="T130" fmla="*/ 0 h 1057"/>
                <a:gd name="T131" fmla="*/ 960 w 960"/>
                <a:gd name="T132" fmla="*/ 1057 h 10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0" h="1057">
                  <a:moveTo>
                    <a:pt x="794" y="123"/>
                  </a:moveTo>
                  <a:lnTo>
                    <a:pt x="809" y="103"/>
                  </a:lnTo>
                  <a:lnTo>
                    <a:pt x="828" y="86"/>
                  </a:lnTo>
                  <a:lnTo>
                    <a:pt x="847" y="68"/>
                  </a:lnTo>
                  <a:lnTo>
                    <a:pt x="869" y="53"/>
                  </a:lnTo>
                  <a:lnTo>
                    <a:pt x="892" y="41"/>
                  </a:lnTo>
                  <a:lnTo>
                    <a:pt x="915" y="30"/>
                  </a:lnTo>
                  <a:lnTo>
                    <a:pt x="938" y="25"/>
                  </a:lnTo>
                  <a:lnTo>
                    <a:pt x="960" y="21"/>
                  </a:lnTo>
                  <a:lnTo>
                    <a:pt x="930" y="4"/>
                  </a:lnTo>
                  <a:lnTo>
                    <a:pt x="928" y="4"/>
                  </a:lnTo>
                  <a:lnTo>
                    <a:pt x="922" y="3"/>
                  </a:lnTo>
                  <a:lnTo>
                    <a:pt x="914" y="2"/>
                  </a:lnTo>
                  <a:lnTo>
                    <a:pt x="902" y="2"/>
                  </a:lnTo>
                  <a:lnTo>
                    <a:pt x="888" y="0"/>
                  </a:lnTo>
                  <a:lnTo>
                    <a:pt x="871" y="0"/>
                  </a:lnTo>
                  <a:lnTo>
                    <a:pt x="854" y="0"/>
                  </a:lnTo>
                  <a:lnTo>
                    <a:pt x="835" y="2"/>
                  </a:lnTo>
                  <a:lnTo>
                    <a:pt x="815" y="4"/>
                  </a:lnTo>
                  <a:lnTo>
                    <a:pt x="794" y="7"/>
                  </a:lnTo>
                  <a:lnTo>
                    <a:pt x="773" y="13"/>
                  </a:lnTo>
                  <a:lnTo>
                    <a:pt x="754" y="19"/>
                  </a:lnTo>
                  <a:lnTo>
                    <a:pt x="734" y="28"/>
                  </a:lnTo>
                  <a:lnTo>
                    <a:pt x="716" y="39"/>
                  </a:lnTo>
                  <a:lnTo>
                    <a:pt x="699" y="52"/>
                  </a:lnTo>
                  <a:lnTo>
                    <a:pt x="684" y="67"/>
                  </a:lnTo>
                  <a:lnTo>
                    <a:pt x="674" y="79"/>
                  </a:lnTo>
                  <a:lnTo>
                    <a:pt x="666" y="91"/>
                  </a:lnTo>
                  <a:lnTo>
                    <a:pt x="658" y="105"/>
                  </a:lnTo>
                  <a:lnTo>
                    <a:pt x="650" y="120"/>
                  </a:lnTo>
                  <a:lnTo>
                    <a:pt x="642" y="136"/>
                  </a:lnTo>
                  <a:lnTo>
                    <a:pt x="636" y="154"/>
                  </a:lnTo>
                  <a:lnTo>
                    <a:pt x="629" y="173"/>
                  </a:lnTo>
                  <a:lnTo>
                    <a:pt x="625" y="193"/>
                  </a:lnTo>
                  <a:lnTo>
                    <a:pt x="625" y="194"/>
                  </a:lnTo>
                  <a:lnTo>
                    <a:pt x="623" y="199"/>
                  </a:lnTo>
                  <a:lnTo>
                    <a:pt x="620" y="204"/>
                  </a:lnTo>
                  <a:lnTo>
                    <a:pt x="616" y="212"/>
                  </a:lnTo>
                  <a:lnTo>
                    <a:pt x="610" y="222"/>
                  </a:lnTo>
                  <a:lnTo>
                    <a:pt x="603" y="232"/>
                  </a:lnTo>
                  <a:lnTo>
                    <a:pt x="595" y="244"/>
                  </a:lnTo>
                  <a:lnTo>
                    <a:pt x="583" y="255"/>
                  </a:lnTo>
                  <a:lnTo>
                    <a:pt x="572" y="268"/>
                  </a:lnTo>
                  <a:lnTo>
                    <a:pt x="557" y="279"/>
                  </a:lnTo>
                  <a:lnTo>
                    <a:pt x="541" y="292"/>
                  </a:lnTo>
                  <a:lnTo>
                    <a:pt x="521" y="302"/>
                  </a:lnTo>
                  <a:lnTo>
                    <a:pt x="500" y="312"/>
                  </a:lnTo>
                  <a:lnTo>
                    <a:pt x="476" y="321"/>
                  </a:lnTo>
                  <a:lnTo>
                    <a:pt x="450" y="327"/>
                  </a:lnTo>
                  <a:lnTo>
                    <a:pt x="421" y="331"/>
                  </a:lnTo>
                  <a:lnTo>
                    <a:pt x="404" y="333"/>
                  </a:lnTo>
                  <a:lnTo>
                    <a:pt x="385" y="337"/>
                  </a:lnTo>
                  <a:lnTo>
                    <a:pt x="366" y="341"/>
                  </a:lnTo>
                  <a:lnTo>
                    <a:pt x="345" y="347"/>
                  </a:lnTo>
                  <a:lnTo>
                    <a:pt x="323" y="354"/>
                  </a:lnTo>
                  <a:lnTo>
                    <a:pt x="300" y="362"/>
                  </a:lnTo>
                  <a:lnTo>
                    <a:pt x="277" y="373"/>
                  </a:lnTo>
                  <a:lnTo>
                    <a:pt x="253" y="383"/>
                  </a:lnTo>
                  <a:lnTo>
                    <a:pt x="228" y="396"/>
                  </a:lnTo>
                  <a:lnTo>
                    <a:pt x="205" y="409"/>
                  </a:lnTo>
                  <a:lnTo>
                    <a:pt x="181" y="424"/>
                  </a:lnTo>
                  <a:lnTo>
                    <a:pt x="158" y="441"/>
                  </a:lnTo>
                  <a:lnTo>
                    <a:pt x="135" y="459"/>
                  </a:lnTo>
                  <a:lnTo>
                    <a:pt x="113" y="479"/>
                  </a:lnTo>
                  <a:lnTo>
                    <a:pt x="93" y="499"/>
                  </a:lnTo>
                  <a:lnTo>
                    <a:pt x="73" y="522"/>
                  </a:lnTo>
                  <a:lnTo>
                    <a:pt x="56" y="545"/>
                  </a:lnTo>
                  <a:lnTo>
                    <a:pt x="41" y="572"/>
                  </a:lnTo>
                  <a:lnTo>
                    <a:pt x="28" y="601"/>
                  </a:lnTo>
                  <a:lnTo>
                    <a:pt x="16" y="633"/>
                  </a:lnTo>
                  <a:lnTo>
                    <a:pt x="8" y="666"/>
                  </a:lnTo>
                  <a:lnTo>
                    <a:pt x="3" y="701"/>
                  </a:lnTo>
                  <a:lnTo>
                    <a:pt x="0" y="737"/>
                  </a:lnTo>
                  <a:lnTo>
                    <a:pt x="1" y="774"/>
                  </a:lnTo>
                  <a:lnTo>
                    <a:pt x="6" y="812"/>
                  </a:lnTo>
                  <a:lnTo>
                    <a:pt x="14" y="850"/>
                  </a:lnTo>
                  <a:lnTo>
                    <a:pt x="27" y="886"/>
                  </a:lnTo>
                  <a:lnTo>
                    <a:pt x="44" y="923"/>
                  </a:lnTo>
                  <a:lnTo>
                    <a:pt x="66" y="959"/>
                  </a:lnTo>
                  <a:lnTo>
                    <a:pt x="93" y="994"/>
                  </a:lnTo>
                  <a:lnTo>
                    <a:pt x="125" y="1026"/>
                  </a:lnTo>
                  <a:lnTo>
                    <a:pt x="163" y="1057"/>
                  </a:lnTo>
                  <a:lnTo>
                    <a:pt x="158" y="1049"/>
                  </a:lnTo>
                  <a:lnTo>
                    <a:pt x="147" y="1024"/>
                  </a:lnTo>
                  <a:lnTo>
                    <a:pt x="134" y="983"/>
                  </a:lnTo>
                  <a:lnTo>
                    <a:pt x="124" y="928"/>
                  </a:lnTo>
                  <a:lnTo>
                    <a:pt x="121" y="860"/>
                  </a:lnTo>
                  <a:lnTo>
                    <a:pt x="131" y="780"/>
                  </a:lnTo>
                  <a:lnTo>
                    <a:pt x="158" y="691"/>
                  </a:lnTo>
                  <a:lnTo>
                    <a:pt x="207" y="590"/>
                  </a:lnTo>
                  <a:lnTo>
                    <a:pt x="216" y="575"/>
                  </a:lnTo>
                  <a:lnTo>
                    <a:pt x="226" y="562"/>
                  </a:lnTo>
                  <a:lnTo>
                    <a:pt x="237" y="548"/>
                  </a:lnTo>
                  <a:lnTo>
                    <a:pt x="248" y="534"/>
                  </a:lnTo>
                  <a:lnTo>
                    <a:pt x="261" y="521"/>
                  </a:lnTo>
                  <a:lnTo>
                    <a:pt x="275" y="509"/>
                  </a:lnTo>
                  <a:lnTo>
                    <a:pt x="290" y="496"/>
                  </a:lnTo>
                  <a:lnTo>
                    <a:pt x="306" y="484"/>
                  </a:lnTo>
                  <a:lnTo>
                    <a:pt x="323" y="473"/>
                  </a:lnTo>
                  <a:lnTo>
                    <a:pt x="340" y="461"/>
                  </a:lnTo>
                  <a:lnTo>
                    <a:pt x="360" y="451"/>
                  </a:lnTo>
                  <a:lnTo>
                    <a:pt x="379" y="441"/>
                  </a:lnTo>
                  <a:lnTo>
                    <a:pt x="400" y="431"/>
                  </a:lnTo>
                  <a:lnTo>
                    <a:pt x="422" y="422"/>
                  </a:lnTo>
                  <a:lnTo>
                    <a:pt x="446" y="414"/>
                  </a:lnTo>
                  <a:lnTo>
                    <a:pt x="470" y="406"/>
                  </a:lnTo>
                  <a:lnTo>
                    <a:pt x="496" y="399"/>
                  </a:lnTo>
                  <a:lnTo>
                    <a:pt x="520" y="393"/>
                  </a:lnTo>
                  <a:lnTo>
                    <a:pt x="543" y="388"/>
                  </a:lnTo>
                  <a:lnTo>
                    <a:pt x="565" y="382"/>
                  </a:lnTo>
                  <a:lnTo>
                    <a:pt x="586" y="377"/>
                  </a:lnTo>
                  <a:lnTo>
                    <a:pt x="606" y="371"/>
                  </a:lnTo>
                  <a:lnTo>
                    <a:pt x="625" y="366"/>
                  </a:lnTo>
                  <a:lnTo>
                    <a:pt x="643" y="358"/>
                  </a:lnTo>
                  <a:lnTo>
                    <a:pt x="661" y="348"/>
                  </a:lnTo>
                  <a:lnTo>
                    <a:pt x="677" y="338"/>
                  </a:lnTo>
                  <a:lnTo>
                    <a:pt x="692" y="324"/>
                  </a:lnTo>
                  <a:lnTo>
                    <a:pt x="705" y="308"/>
                  </a:lnTo>
                  <a:lnTo>
                    <a:pt x="718" y="290"/>
                  </a:lnTo>
                  <a:lnTo>
                    <a:pt x="731" y="267"/>
                  </a:lnTo>
                  <a:lnTo>
                    <a:pt x="741" y="240"/>
                  </a:lnTo>
                  <a:lnTo>
                    <a:pt x="752" y="210"/>
                  </a:lnTo>
                  <a:lnTo>
                    <a:pt x="755" y="200"/>
                  </a:lnTo>
                  <a:lnTo>
                    <a:pt x="758" y="189"/>
                  </a:lnTo>
                  <a:lnTo>
                    <a:pt x="763" y="178"/>
                  </a:lnTo>
                  <a:lnTo>
                    <a:pt x="769" y="166"/>
                  </a:lnTo>
                  <a:lnTo>
                    <a:pt x="775" y="156"/>
                  </a:lnTo>
                  <a:lnTo>
                    <a:pt x="780" y="144"/>
                  </a:lnTo>
                  <a:lnTo>
                    <a:pt x="787" y="133"/>
                  </a:lnTo>
                  <a:lnTo>
                    <a:pt x="794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9" name="Freeform 153"/>
            <p:cNvSpPr>
              <a:spLocks/>
            </p:cNvSpPr>
            <p:nvPr/>
          </p:nvSpPr>
          <p:spPr bwMode="auto">
            <a:xfrm>
              <a:off x="5286" y="225"/>
              <a:ext cx="100" cy="79"/>
            </a:xfrm>
            <a:custGeom>
              <a:avLst/>
              <a:gdLst>
                <a:gd name="T0" fmla="*/ 2 w 199"/>
                <a:gd name="T1" fmla="*/ 0 h 159"/>
                <a:gd name="T2" fmla="*/ 2 w 199"/>
                <a:gd name="T3" fmla="*/ 0 h 159"/>
                <a:gd name="T4" fmla="*/ 0 w 199"/>
                <a:gd name="T5" fmla="*/ 1 h 159"/>
                <a:gd name="T6" fmla="*/ 2 w 199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159"/>
                <a:gd name="T14" fmla="*/ 199 w 199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159">
                  <a:moveTo>
                    <a:pt x="156" y="0"/>
                  </a:moveTo>
                  <a:lnTo>
                    <a:pt x="199" y="78"/>
                  </a:lnTo>
                  <a:lnTo>
                    <a:pt x="0" y="15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0" name="Freeform 154"/>
            <p:cNvSpPr>
              <a:spLocks/>
            </p:cNvSpPr>
            <p:nvPr/>
          </p:nvSpPr>
          <p:spPr bwMode="auto">
            <a:xfrm>
              <a:off x="4936" y="356"/>
              <a:ext cx="327" cy="398"/>
            </a:xfrm>
            <a:custGeom>
              <a:avLst/>
              <a:gdLst>
                <a:gd name="T0" fmla="*/ 2 w 655"/>
                <a:gd name="T1" fmla="*/ 3 h 796"/>
                <a:gd name="T2" fmla="*/ 1 w 655"/>
                <a:gd name="T3" fmla="*/ 5 h 796"/>
                <a:gd name="T4" fmla="*/ 0 w 655"/>
                <a:gd name="T5" fmla="*/ 7 h 796"/>
                <a:gd name="T6" fmla="*/ 2 w 655"/>
                <a:gd name="T7" fmla="*/ 3 h 796"/>
                <a:gd name="T8" fmla="*/ 5 w 655"/>
                <a:gd name="T9" fmla="*/ 0 h 796"/>
                <a:gd name="T10" fmla="*/ 2 w 655"/>
                <a:gd name="T11" fmla="*/ 3 h 7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796"/>
                <a:gd name="T20" fmla="*/ 655 w 655"/>
                <a:gd name="T21" fmla="*/ 796 h 7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796">
                  <a:moveTo>
                    <a:pt x="331" y="329"/>
                  </a:moveTo>
                  <a:lnTo>
                    <a:pt x="135" y="526"/>
                  </a:lnTo>
                  <a:lnTo>
                    <a:pt x="0" y="796"/>
                  </a:lnTo>
                  <a:lnTo>
                    <a:pt x="362" y="357"/>
                  </a:lnTo>
                  <a:lnTo>
                    <a:pt x="655" y="0"/>
                  </a:lnTo>
                  <a:lnTo>
                    <a:pt x="331" y="3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4226" name="Rectangle 226"/>
          <p:cNvSpPr>
            <a:spLocks noChangeArrowheads="1"/>
          </p:cNvSpPr>
          <p:nvPr/>
        </p:nvSpPr>
        <p:spPr bwMode="auto">
          <a:xfrm>
            <a:off x="3752850" y="2057400"/>
            <a:ext cx="5210175" cy="457200"/>
          </a:xfrm>
          <a:prstGeom prst="rect">
            <a:avLst/>
          </a:prstGeom>
          <a:solidFill>
            <a:srgbClr val="00FF00">
              <a:alpha val="50195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27" name="Rectangle 227"/>
          <p:cNvSpPr>
            <a:spLocks noChangeArrowheads="1"/>
          </p:cNvSpPr>
          <p:nvPr/>
        </p:nvSpPr>
        <p:spPr bwMode="auto">
          <a:xfrm>
            <a:off x="3743325" y="4379912"/>
            <a:ext cx="5210175" cy="457200"/>
          </a:xfrm>
          <a:prstGeom prst="rect">
            <a:avLst/>
          </a:prstGeom>
          <a:solidFill>
            <a:srgbClr val="00FF00">
              <a:alpha val="50195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12" name="Picture 228" descr="MCj031936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8100" y="2057400"/>
            <a:ext cx="331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13" name="Group 229"/>
          <p:cNvGrpSpPr>
            <a:grpSpLocks/>
          </p:cNvGrpSpPr>
          <p:nvPr/>
        </p:nvGrpSpPr>
        <p:grpSpPr bwMode="auto">
          <a:xfrm>
            <a:off x="3848100" y="2462212"/>
            <a:ext cx="457200" cy="433388"/>
            <a:chOff x="4280" y="192"/>
            <a:chExt cx="1143" cy="1079"/>
          </a:xfrm>
        </p:grpSpPr>
        <p:sp>
          <p:nvSpPr>
            <p:cNvPr id="102487" name="Freeform 230"/>
            <p:cNvSpPr>
              <a:spLocks/>
            </p:cNvSpPr>
            <p:nvPr/>
          </p:nvSpPr>
          <p:spPr bwMode="auto">
            <a:xfrm>
              <a:off x="4280" y="192"/>
              <a:ext cx="1143" cy="1079"/>
            </a:xfrm>
            <a:custGeom>
              <a:avLst/>
              <a:gdLst>
                <a:gd name="T0" fmla="*/ 15 w 2286"/>
                <a:gd name="T1" fmla="*/ 2 h 2158"/>
                <a:gd name="T2" fmla="*/ 12 w 2286"/>
                <a:gd name="T3" fmla="*/ 6 h 2158"/>
                <a:gd name="T4" fmla="*/ 12 w 2286"/>
                <a:gd name="T5" fmla="*/ 6 h 2158"/>
                <a:gd name="T6" fmla="*/ 12 w 2286"/>
                <a:gd name="T7" fmla="*/ 6 h 2158"/>
                <a:gd name="T8" fmla="*/ 12 w 2286"/>
                <a:gd name="T9" fmla="*/ 6 h 2158"/>
                <a:gd name="T10" fmla="*/ 11 w 2286"/>
                <a:gd name="T11" fmla="*/ 6 h 2158"/>
                <a:gd name="T12" fmla="*/ 11 w 2286"/>
                <a:gd name="T13" fmla="*/ 6 h 2158"/>
                <a:gd name="T14" fmla="*/ 11 w 2286"/>
                <a:gd name="T15" fmla="*/ 6 h 2158"/>
                <a:gd name="T16" fmla="*/ 10 w 2286"/>
                <a:gd name="T17" fmla="*/ 6 h 2158"/>
                <a:gd name="T18" fmla="*/ 10 w 2286"/>
                <a:gd name="T19" fmla="*/ 6 h 2158"/>
                <a:gd name="T20" fmla="*/ 10 w 2286"/>
                <a:gd name="T21" fmla="*/ 6 h 2158"/>
                <a:gd name="T22" fmla="*/ 9 w 2286"/>
                <a:gd name="T23" fmla="*/ 6 h 2158"/>
                <a:gd name="T24" fmla="*/ 9 w 2286"/>
                <a:gd name="T25" fmla="*/ 6 h 2158"/>
                <a:gd name="T26" fmla="*/ 8 w 2286"/>
                <a:gd name="T27" fmla="*/ 5 h 2158"/>
                <a:gd name="T28" fmla="*/ 8 w 2286"/>
                <a:gd name="T29" fmla="*/ 5 h 2158"/>
                <a:gd name="T30" fmla="*/ 7 w 2286"/>
                <a:gd name="T31" fmla="*/ 6 h 2158"/>
                <a:gd name="T32" fmla="*/ 6 w 2286"/>
                <a:gd name="T33" fmla="*/ 6 h 2158"/>
                <a:gd name="T34" fmla="*/ 6 w 2286"/>
                <a:gd name="T35" fmla="*/ 6 h 2158"/>
                <a:gd name="T36" fmla="*/ 6 w 2286"/>
                <a:gd name="T37" fmla="*/ 6 h 2158"/>
                <a:gd name="T38" fmla="*/ 6 w 2286"/>
                <a:gd name="T39" fmla="*/ 7 h 2158"/>
                <a:gd name="T40" fmla="*/ 6 w 2286"/>
                <a:gd name="T41" fmla="*/ 7 h 2158"/>
                <a:gd name="T42" fmla="*/ 6 w 2286"/>
                <a:gd name="T43" fmla="*/ 7 h 2158"/>
                <a:gd name="T44" fmla="*/ 5 w 2286"/>
                <a:gd name="T45" fmla="*/ 8 h 2158"/>
                <a:gd name="T46" fmla="*/ 5 w 2286"/>
                <a:gd name="T47" fmla="*/ 8 h 2158"/>
                <a:gd name="T48" fmla="*/ 4 w 2286"/>
                <a:gd name="T49" fmla="*/ 8 h 2158"/>
                <a:gd name="T50" fmla="*/ 3 w 2286"/>
                <a:gd name="T51" fmla="*/ 8 h 2158"/>
                <a:gd name="T52" fmla="*/ 3 w 2286"/>
                <a:gd name="T53" fmla="*/ 9 h 2158"/>
                <a:gd name="T54" fmla="*/ 2 w 2286"/>
                <a:gd name="T55" fmla="*/ 9 h 2158"/>
                <a:gd name="T56" fmla="*/ 2 w 2286"/>
                <a:gd name="T57" fmla="*/ 9 h 2158"/>
                <a:gd name="T58" fmla="*/ 1 w 2286"/>
                <a:gd name="T59" fmla="*/ 10 h 2158"/>
                <a:gd name="T60" fmla="*/ 1 w 2286"/>
                <a:gd name="T61" fmla="*/ 10 h 2158"/>
                <a:gd name="T62" fmla="*/ 1 w 2286"/>
                <a:gd name="T63" fmla="*/ 11 h 2158"/>
                <a:gd name="T64" fmla="*/ 0 w 2286"/>
                <a:gd name="T65" fmla="*/ 12 h 2158"/>
                <a:gd name="T66" fmla="*/ 1 w 2286"/>
                <a:gd name="T67" fmla="*/ 13 h 2158"/>
                <a:gd name="T68" fmla="*/ 1 w 2286"/>
                <a:gd name="T69" fmla="*/ 14 h 2158"/>
                <a:gd name="T70" fmla="*/ 2 w 2286"/>
                <a:gd name="T71" fmla="*/ 15 h 2158"/>
                <a:gd name="T72" fmla="*/ 3 w 2286"/>
                <a:gd name="T73" fmla="*/ 16 h 2158"/>
                <a:gd name="T74" fmla="*/ 5 w 2286"/>
                <a:gd name="T75" fmla="*/ 17 h 2158"/>
                <a:gd name="T76" fmla="*/ 5 w 2286"/>
                <a:gd name="T77" fmla="*/ 17 h 2158"/>
                <a:gd name="T78" fmla="*/ 6 w 2286"/>
                <a:gd name="T79" fmla="*/ 17 h 2158"/>
                <a:gd name="T80" fmla="*/ 7 w 2286"/>
                <a:gd name="T81" fmla="*/ 17 h 2158"/>
                <a:gd name="T82" fmla="*/ 9 w 2286"/>
                <a:gd name="T83" fmla="*/ 17 h 2158"/>
                <a:gd name="T84" fmla="*/ 10 w 2286"/>
                <a:gd name="T85" fmla="*/ 16 h 2158"/>
                <a:gd name="T86" fmla="*/ 11 w 2286"/>
                <a:gd name="T87" fmla="*/ 14 h 2158"/>
                <a:gd name="T88" fmla="*/ 11 w 2286"/>
                <a:gd name="T89" fmla="*/ 14 h 2158"/>
                <a:gd name="T90" fmla="*/ 11 w 2286"/>
                <a:gd name="T91" fmla="*/ 13 h 2158"/>
                <a:gd name="T92" fmla="*/ 11 w 2286"/>
                <a:gd name="T93" fmla="*/ 13 h 2158"/>
                <a:gd name="T94" fmla="*/ 11 w 2286"/>
                <a:gd name="T95" fmla="*/ 12 h 2158"/>
                <a:gd name="T96" fmla="*/ 12 w 2286"/>
                <a:gd name="T97" fmla="*/ 12 h 2158"/>
                <a:gd name="T98" fmla="*/ 13 w 2286"/>
                <a:gd name="T99" fmla="*/ 11 h 2158"/>
                <a:gd name="T100" fmla="*/ 13 w 2286"/>
                <a:gd name="T101" fmla="*/ 11 h 2158"/>
                <a:gd name="T102" fmla="*/ 13 w 2286"/>
                <a:gd name="T103" fmla="*/ 10 h 2158"/>
                <a:gd name="T104" fmla="*/ 13 w 2286"/>
                <a:gd name="T105" fmla="*/ 9 h 2158"/>
                <a:gd name="T106" fmla="*/ 13 w 2286"/>
                <a:gd name="T107" fmla="*/ 8 h 2158"/>
                <a:gd name="T108" fmla="*/ 16 w 2286"/>
                <a:gd name="T109" fmla="*/ 4 h 2158"/>
                <a:gd name="T110" fmla="*/ 18 w 2286"/>
                <a:gd name="T111" fmla="*/ 0 h 2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6"/>
                <a:gd name="T169" fmla="*/ 0 h 2158"/>
                <a:gd name="T170" fmla="*/ 2286 w 2286"/>
                <a:gd name="T171" fmla="*/ 2158 h 2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6" h="2158">
                  <a:moveTo>
                    <a:pt x="2194" y="0"/>
                  </a:moveTo>
                  <a:lnTo>
                    <a:pt x="2120" y="10"/>
                  </a:lnTo>
                  <a:lnTo>
                    <a:pt x="1913" y="226"/>
                  </a:lnTo>
                  <a:lnTo>
                    <a:pt x="1930" y="298"/>
                  </a:lnTo>
                  <a:lnTo>
                    <a:pt x="1591" y="613"/>
                  </a:lnTo>
                  <a:lnTo>
                    <a:pt x="1528" y="672"/>
                  </a:lnTo>
                  <a:lnTo>
                    <a:pt x="1498" y="659"/>
                  </a:lnTo>
                  <a:lnTo>
                    <a:pt x="1497" y="660"/>
                  </a:lnTo>
                  <a:lnTo>
                    <a:pt x="1493" y="664"/>
                  </a:lnTo>
                  <a:lnTo>
                    <a:pt x="1489" y="669"/>
                  </a:lnTo>
                  <a:lnTo>
                    <a:pt x="1482" y="676"/>
                  </a:lnTo>
                  <a:lnTo>
                    <a:pt x="1473" y="684"/>
                  </a:lnTo>
                  <a:lnTo>
                    <a:pt x="1462" y="694"/>
                  </a:lnTo>
                  <a:lnTo>
                    <a:pt x="1450" y="704"/>
                  </a:lnTo>
                  <a:lnTo>
                    <a:pt x="1437" y="713"/>
                  </a:lnTo>
                  <a:lnTo>
                    <a:pt x="1422" y="722"/>
                  </a:lnTo>
                  <a:lnTo>
                    <a:pt x="1406" y="730"/>
                  </a:lnTo>
                  <a:lnTo>
                    <a:pt x="1388" y="738"/>
                  </a:lnTo>
                  <a:lnTo>
                    <a:pt x="1371" y="744"/>
                  </a:lnTo>
                  <a:lnTo>
                    <a:pt x="1353" y="748"/>
                  </a:lnTo>
                  <a:lnTo>
                    <a:pt x="1333" y="750"/>
                  </a:lnTo>
                  <a:lnTo>
                    <a:pt x="1314" y="749"/>
                  </a:lnTo>
                  <a:lnTo>
                    <a:pt x="1293" y="745"/>
                  </a:lnTo>
                  <a:lnTo>
                    <a:pt x="1292" y="744"/>
                  </a:lnTo>
                  <a:lnTo>
                    <a:pt x="1288" y="742"/>
                  </a:lnTo>
                  <a:lnTo>
                    <a:pt x="1282" y="738"/>
                  </a:lnTo>
                  <a:lnTo>
                    <a:pt x="1276" y="734"/>
                  </a:lnTo>
                  <a:lnTo>
                    <a:pt x="1266" y="728"/>
                  </a:lnTo>
                  <a:lnTo>
                    <a:pt x="1255" y="721"/>
                  </a:lnTo>
                  <a:lnTo>
                    <a:pt x="1241" y="714"/>
                  </a:lnTo>
                  <a:lnTo>
                    <a:pt x="1227" y="706"/>
                  </a:lnTo>
                  <a:lnTo>
                    <a:pt x="1211" y="699"/>
                  </a:lnTo>
                  <a:lnTo>
                    <a:pt x="1193" y="690"/>
                  </a:lnTo>
                  <a:lnTo>
                    <a:pt x="1174" y="682"/>
                  </a:lnTo>
                  <a:lnTo>
                    <a:pt x="1153" y="674"/>
                  </a:lnTo>
                  <a:lnTo>
                    <a:pt x="1133" y="667"/>
                  </a:lnTo>
                  <a:lnTo>
                    <a:pt x="1110" y="660"/>
                  </a:lnTo>
                  <a:lnTo>
                    <a:pt x="1087" y="653"/>
                  </a:lnTo>
                  <a:lnTo>
                    <a:pt x="1062" y="647"/>
                  </a:lnTo>
                  <a:lnTo>
                    <a:pt x="1037" y="643"/>
                  </a:lnTo>
                  <a:lnTo>
                    <a:pt x="1012" y="639"/>
                  </a:lnTo>
                  <a:lnTo>
                    <a:pt x="985" y="637"/>
                  </a:lnTo>
                  <a:lnTo>
                    <a:pt x="959" y="636"/>
                  </a:lnTo>
                  <a:lnTo>
                    <a:pt x="932" y="636"/>
                  </a:lnTo>
                  <a:lnTo>
                    <a:pt x="906" y="638"/>
                  </a:lnTo>
                  <a:lnTo>
                    <a:pt x="880" y="641"/>
                  </a:lnTo>
                  <a:lnTo>
                    <a:pt x="854" y="646"/>
                  </a:lnTo>
                  <a:lnTo>
                    <a:pt x="830" y="652"/>
                  </a:lnTo>
                  <a:lnTo>
                    <a:pt x="805" y="660"/>
                  </a:lnTo>
                  <a:lnTo>
                    <a:pt x="782" y="670"/>
                  </a:lnTo>
                  <a:lnTo>
                    <a:pt x="759" y="683"/>
                  </a:lnTo>
                  <a:lnTo>
                    <a:pt x="739" y="697"/>
                  </a:lnTo>
                  <a:lnTo>
                    <a:pt x="720" y="713"/>
                  </a:lnTo>
                  <a:lnTo>
                    <a:pt x="703" y="732"/>
                  </a:lnTo>
                  <a:lnTo>
                    <a:pt x="687" y="752"/>
                  </a:lnTo>
                  <a:lnTo>
                    <a:pt x="682" y="760"/>
                  </a:lnTo>
                  <a:lnTo>
                    <a:pt x="676" y="768"/>
                  </a:lnTo>
                  <a:lnTo>
                    <a:pt x="672" y="778"/>
                  </a:lnTo>
                  <a:lnTo>
                    <a:pt x="667" y="786"/>
                  </a:lnTo>
                  <a:lnTo>
                    <a:pt x="667" y="788"/>
                  </a:lnTo>
                  <a:lnTo>
                    <a:pt x="666" y="794"/>
                  </a:lnTo>
                  <a:lnTo>
                    <a:pt x="664" y="802"/>
                  </a:lnTo>
                  <a:lnTo>
                    <a:pt x="661" y="814"/>
                  </a:lnTo>
                  <a:lnTo>
                    <a:pt x="657" y="828"/>
                  </a:lnTo>
                  <a:lnTo>
                    <a:pt x="650" y="844"/>
                  </a:lnTo>
                  <a:lnTo>
                    <a:pt x="642" y="861"/>
                  </a:lnTo>
                  <a:lnTo>
                    <a:pt x="632" y="879"/>
                  </a:lnTo>
                  <a:lnTo>
                    <a:pt x="619" y="897"/>
                  </a:lnTo>
                  <a:lnTo>
                    <a:pt x="603" y="916"/>
                  </a:lnTo>
                  <a:lnTo>
                    <a:pt x="584" y="933"/>
                  </a:lnTo>
                  <a:lnTo>
                    <a:pt x="562" y="950"/>
                  </a:lnTo>
                  <a:lnTo>
                    <a:pt x="537" y="965"/>
                  </a:lnTo>
                  <a:lnTo>
                    <a:pt x="507" y="979"/>
                  </a:lnTo>
                  <a:lnTo>
                    <a:pt x="475" y="990"/>
                  </a:lnTo>
                  <a:lnTo>
                    <a:pt x="437" y="998"/>
                  </a:lnTo>
                  <a:lnTo>
                    <a:pt x="406" y="1003"/>
                  </a:lnTo>
                  <a:lnTo>
                    <a:pt x="377" y="1010"/>
                  </a:lnTo>
                  <a:lnTo>
                    <a:pt x="348" y="1018"/>
                  </a:lnTo>
                  <a:lnTo>
                    <a:pt x="322" y="1029"/>
                  </a:lnTo>
                  <a:lnTo>
                    <a:pt x="296" y="1039"/>
                  </a:lnTo>
                  <a:lnTo>
                    <a:pt x="271" y="1052"/>
                  </a:lnTo>
                  <a:lnTo>
                    <a:pt x="248" y="1064"/>
                  </a:lnTo>
                  <a:lnTo>
                    <a:pt x="226" y="1078"/>
                  </a:lnTo>
                  <a:lnTo>
                    <a:pt x="204" y="1093"/>
                  </a:lnTo>
                  <a:lnTo>
                    <a:pt x="184" y="1109"/>
                  </a:lnTo>
                  <a:lnTo>
                    <a:pt x="165" y="1127"/>
                  </a:lnTo>
                  <a:lnTo>
                    <a:pt x="146" y="1144"/>
                  </a:lnTo>
                  <a:lnTo>
                    <a:pt x="129" y="1162"/>
                  </a:lnTo>
                  <a:lnTo>
                    <a:pt x="113" y="1182"/>
                  </a:lnTo>
                  <a:lnTo>
                    <a:pt x="97" y="1202"/>
                  </a:lnTo>
                  <a:lnTo>
                    <a:pt x="82" y="1221"/>
                  </a:lnTo>
                  <a:lnTo>
                    <a:pt x="65" y="1247"/>
                  </a:lnTo>
                  <a:lnTo>
                    <a:pt x="50" y="1273"/>
                  </a:lnTo>
                  <a:lnTo>
                    <a:pt x="37" y="1300"/>
                  </a:lnTo>
                  <a:lnTo>
                    <a:pt x="25" y="1326"/>
                  </a:lnTo>
                  <a:lnTo>
                    <a:pt x="16" y="1354"/>
                  </a:lnTo>
                  <a:lnTo>
                    <a:pt x="8" y="1382"/>
                  </a:lnTo>
                  <a:lnTo>
                    <a:pt x="4" y="1410"/>
                  </a:lnTo>
                  <a:lnTo>
                    <a:pt x="0" y="1439"/>
                  </a:lnTo>
                  <a:lnTo>
                    <a:pt x="0" y="1478"/>
                  </a:lnTo>
                  <a:lnTo>
                    <a:pt x="6" y="1520"/>
                  </a:lnTo>
                  <a:lnTo>
                    <a:pt x="17" y="1562"/>
                  </a:lnTo>
                  <a:lnTo>
                    <a:pt x="35" y="1608"/>
                  </a:lnTo>
                  <a:lnTo>
                    <a:pt x="57" y="1654"/>
                  </a:lnTo>
                  <a:lnTo>
                    <a:pt x="84" y="1702"/>
                  </a:lnTo>
                  <a:lnTo>
                    <a:pt x="116" y="1750"/>
                  </a:lnTo>
                  <a:lnTo>
                    <a:pt x="153" y="1797"/>
                  </a:lnTo>
                  <a:lnTo>
                    <a:pt x="195" y="1843"/>
                  </a:lnTo>
                  <a:lnTo>
                    <a:pt x="241" y="1888"/>
                  </a:lnTo>
                  <a:lnTo>
                    <a:pt x="290" y="1932"/>
                  </a:lnTo>
                  <a:lnTo>
                    <a:pt x="345" y="1973"/>
                  </a:lnTo>
                  <a:lnTo>
                    <a:pt x="402" y="2011"/>
                  </a:lnTo>
                  <a:lnTo>
                    <a:pt x="462" y="2046"/>
                  </a:lnTo>
                  <a:lnTo>
                    <a:pt x="527" y="2078"/>
                  </a:lnTo>
                  <a:lnTo>
                    <a:pt x="593" y="2105"/>
                  </a:lnTo>
                  <a:lnTo>
                    <a:pt x="600" y="2107"/>
                  </a:lnTo>
                  <a:lnTo>
                    <a:pt x="618" y="2115"/>
                  </a:lnTo>
                  <a:lnTo>
                    <a:pt x="646" y="2124"/>
                  </a:lnTo>
                  <a:lnTo>
                    <a:pt x="685" y="2136"/>
                  </a:lnTo>
                  <a:lnTo>
                    <a:pt x="729" y="2146"/>
                  </a:lnTo>
                  <a:lnTo>
                    <a:pt x="780" y="2154"/>
                  </a:lnTo>
                  <a:lnTo>
                    <a:pt x="835" y="2158"/>
                  </a:lnTo>
                  <a:lnTo>
                    <a:pt x="894" y="2157"/>
                  </a:lnTo>
                  <a:lnTo>
                    <a:pt x="954" y="2147"/>
                  </a:lnTo>
                  <a:lnTo>
                    <a:pt x="1014" y="2129"/>
                  </a:lnTo>
                  <a:lnTo>
                    <a:pt x="1073" y="2101"/>
                  </a:lnTo>
                  <a:lnTo>
                    <a:pt x="1128" y="2060"/>
                  </a:lnTo>
                  <a:lnTo>
                    <a:pt x="1180" y="2006"/>
                  </a:lnTo>
                  <a:lnTo>
                    <a:pt x="1226" y="1934"/>
                  </a:lnTo>
                  <a:lnTo>
                    <a:pt x="1264" y="1847"/>
                  </a:lnTo>
                  <a:lnTo>
                    <a:pt x="1294" y="1740"/>
                  </a:lnTo>
                  <a:lnTo>
                    <a:pt x="1294" y="1737"/>
                  </a:lnTo>
                  <a:lnTo>
                    <a:pt x="1294" y="1730"/>
                  </a:lnTo>
                  <a:lnTo>
                    <a:pt x="1295" y="1720"/>
                  </a:lnTo>
                  <a:lnTo>
                    <a:pt x="1296" y="1705"/>
                  </a:lnTo>
                  <a:lnTo>
                    <a:pt x="1300" y="1689"/>
                  </a:lnTo>
                  <a:lnTo>
                    <a:pt x="1303" y="1669"/>
                  </a:lnTo>
                  <a:lnTo>
                    <a:pt x="1309" y="1647"/>
                  </a:lnTo>
                  <a:lnTo>
                    <a:pt x="1317" y="1624"/>
                  </a:lnTo>
                  <a:lnTo>
                    <a:pt x="1326" y="1600"/>
                  </a:lnTo>
                  <a:lnTo>
                    <a:pt x="1339" y="1576"/>
                  </a:lnTo>
                  <a:lnTo>
                    <a:pt x="1354" y="1551"/>
                  </a:lnTo>
                  <a:lnTo>
                    <a:pt x="1372" y="1526"/>
                  </a:lnTo>
                  <a:lnTo>
                    <a:pt x="1394" y="1503"/>
                  </a:lnTo>
                  <a:lnTo>
                    <a:pt x="1420" y="1482"/>
                  </a:lnTo>
                  <a:lnTo>
                    <a:pt x="1450" y="1462"/>
                  </a:lnTo>
                  <a:lnTo>
                    <a:pt x="1483" y="1445"/>
                  </a:lnTo>
                  <a:lnTo>
                    <a:pt x="1508" y="1432"/>
                  </a:lnTo>
                  <a:lnTo>
                    <a:pt x="1534" y="1415"/>
                  </a:lnTo>
                  <a:lnTo>
                    <a:pt x="1558" y="1395"/>
                  </a:lnTo>
                  <a:lnTo>
                    <a:pt x="1580" y="1372"/>
                  </a:lnTo>
                  <a:lnTo>
                    <a:pt x="1600" y="1347"/>
                  </a:lnTo>
                  <a:lnTo>
                    <a:pt x="1619" y="1318"/>
                  </a:lnTo>
                  <a:lnTo>
                    <a:pt x="1634" y="1288"/>
                  </a:lnTo>
                  <a:lnTo>
                    <a:pt x="1647" y="1256"/>
                  </a:lnTo>
                  <a:lnTo>
                    <a:pt x="1655" y="1221"/>
                  </a:lnTo>
                  <a:lnTo>
                    <a:pt x="1658" y="1185"/>
                  </a:lnTo>
                  <a:lnTo>
                    <a:pt x="1658" y="1149"/>
                  </a:lnTo>
                  <a:lnTo>
                    <a:pt x="1652" y="1109"/>
                  </a:lnTo>
                  <a:lnTo>
                    <a:pt x="1641" y="1070"/>
                  </a:lnTo>
                  <a:lnTo>
                    <a:pt x="1625" y="1031"/>
                  </a:lnTo>
                  <a:lnTo>
                    <a:pt x="1600" y="990"/>
                  </a:lnTo>
                  <a:lnTo>
                    <a:pt x="1571" y="949"/>
                  </a:lnTo>
                  <a:lnTo>
                    <a:pt x="1736" y="751"/>
                  </a:lnTo>
                  <a:lnTo>
                    <a:pt x="2043" y="388"/>
                  </a:lnTo>
                  <a:lnTo>
                    <a:pt x="2118" y="373"/>
                  </a:lnTo>
                  <a:lnTo>
                    <a:pt x="2286" y="16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8" name="Freeform 231"/>
            <p:cNvSpPr>
              <a:spLocks/>
            </p:cNvSpPr>
            <p:nvPr/>
          </p:nvSpPr>
          <p:spPr bwMode="auto">
            <a:xfrm>
              <a:off x="4459" y="592"/>
              <a:ext cx="608" cy="618"/>
            </a:xfrm>
            <a:custGeom>
              <a:avLst/>
              <a:gdLst>
                <a:gd name="T0" fmla="*/ 7 w 1217"/>
                <a:gd name="T1" fmla="*/ 5 h 1237"/>
                <a:gd name="T2" fmla="*/ 7 w 1217"/>
                <a:gd name="T3" fmla="*/ 5 h 1237"/>
                <a:gd name="T4" fmla="*/ 7 w 1217"/>
                <a:gd name="T5" fmla="*/ 4 h 1237"/>
                <a:gd name="T6" fmla="*/ 8 w 1217"/>
                <a:gd name="T7" fmla="*/ 4 h 1237"/>
                <a:gd name="T8" fmla="*/ 8 w 1217"/>
                <a:gd name="T9" fmla="*/ 4 h 1237"/>
                <a:gd name="T10" fmla="*/ 8 w 1217"/>
                <a:gd name="T11" fmla="*/ 4 h 1237"/>
                <a:gd name="T12" fmla="*/ 9 w 1217"/>
                <a:gd name="T13" fmla="*/ 3 h 1237"/>
                <a:gd name="T14" fmla="*/ 9 w 1217"/>
                <a:gd name="T15" fmla="*/ 3 h 1237"/>
                <a:gd name="T16" fmla="*/ 9 w 1217"/>
                <a:gd name="T17" fmla="*/ 3 h 1237"/>
                <a:gd name="T18" fmla="*/ 9 w 1217"/>
                <a:gd name="T19" fmla="*/ 2 h 1237"/>
                <a:gd name="T20" fmla="*/ 9 w 1217"/>
                <a:gd name="T21" fmla="*/ 2 h 1237"/>
                <a:gd name="T22" fmla="*/ 9 w 1217"/>
                <a:gd name="T23" fmla="*/ 1 h 1237"/>
                <a:gd name="T24" fmla="*/ 7 w 1217"/>
                <a:gd name="T25" fmla="*/ 3 h 1237"/>
                <a:gd name="T26" fmla="*/ 7 w 1217"/>
                <a:gd name="T27" fmla="*/ 0 h 1237"/>
                <a:gd name="T28" fmla="*/ 7 w 1217"/>
                <a:gd name="T29" fmla="*/ 0 h 1237"/>
                <a:gd name="T30" fmla="*/ 7 w 1217"/>
                <a:gd name="T31" fmla="*/ 0 h 1237"/>
                <a:gd name="T32" fmla="*/ 7 w 1217"/>
                <a:gd name="T33" fmla="*/ 0 h 1237"/>
                <a:gd name="T34" fmla="*/ 7 w 1217"/>
                <a:gd name="T35" fmla="*/ 0 h 1237"/>
                <a:gd name="T36" fmla="*/ 6 w 1217"/>
                <a:gd name="T37" fmla="*/ 0 h 1237"/>
                <a:gd name="T38" fmla="*/ 6 w 1217"/>
                <a:gd name="T39" fmla="*/ 0 h 1237"/>
                <a:gd name="T40" fmla="*/ 5 w 1217"/>
                <a:gd name="T41" fmla="*/ 0 h 1237"/>
                <a:gd name="T42" fmla="*/ 5 w 1217"/>
                <a:gd name="T43" fmla="*/ 0 h 1237"/>
                <a:gd name="T44" fmla="*/ 5 w 1217"/>
                <a:gd name="T45" fmla="*/ 0 h 1237"/>
                <a:gd name="T46" fmla="*/ 4 w 1217"/>
                <a:gd name="T47" fmla="*/ 1 h 1237"/>
                <a:gd name="T48" fmla="*/ 4 w 1217"/>
                <a:gd name="T49" fmla="*/ 1 h 1237"/>
                <a:gd name="T50" fmla="*/ 4 w 1217"/>
                <a:gd name="T51" fmla="*/ 1 h 1237"/>
                <a:gd name="T52" fmla="*/ 4 w 1217"/>
                <a:gd name="T53" fmla="*/ 2 h 1237"/>
                <a:gd name="T54" fmla="*/ 4 w 1217"/>
                <a:gd name="T55" fmla="*/ 2 h 1237"/>
                <a:gd name="T56" fmla="*/ 3 w 1217"/>
                <a:gd name="T57" fmla="*/ 2 h 1237"/>
                <a:gd name="T58" fmla="*/ 3 w 1217"/>
                <a:gd name="T59" fmla="*/ 2 h 1237"/>
                <a:gd name="T60" fmla="*/ 3 w 1217"/>
                <a:gd name="T61" fmla="*/ 2 h 1237"/>
                <a:gd name="T62" fmla="*/ 2 w 1217"/>
                <a:gd name="T63" fmla="*/ 2 h 1237"/>
                <a:gd name="T64" fmla="*/ 2 w 1217"/>
                <a:gd name="T65" fmla="*/ 3 h 1237"/>
                <a:gd name="T66" fmla="*/ 1 w 1217"/>
                <a:gd name="T67" fmla="*/ 3 h 1237"/>
                <a:gd name="T68" fmla="*/ 1 w 1217"/>
                <a:gd name="T69" fmla="*/ 3 h 1237"/>
                <a:gd name="T70" fmla="*/ 0 w 1217"/>
                <a:gd name="T71" fmla="*/ 4 h 1237"/>
                <a:gd name="T72" fmla="*/ 0 w 1217"/>
                <a:gd name="T73" fmla="*/ 4 h 1237"/>
                <a:gd name="T74" fmla="*/ 0 w 1217"/>
                <a:gd name="T75" fmla="*/ 5 h 1237"/>
                <a:gd name="T76" fmla="*/ 0 w 1217"/>
                <a:gd name="T77" fmla="*/ 6 h 1237"/>
                <a:gd name="T78" fmla="*/ 0 w 1217"/>
                <a:gd name="T79" fmla="*/ 6 h 1237"/>
                <a:gd name="T80" fmla="*/ 0 w 1217"/>
                <a:gd name="T81" fmla="*/ 7 h 1237"/>
                <a:gd name="T82" fmla="*/ 0 w 1217"/>
                <a:gd name="T83" fmla="*/ 7 h 1237"/>
                <a:gd name="T84" fmla="*/ 1 w 1217"/>
                <a:gd name="T85" fmla="*/ 8 h 1237"/>
                <a:gd name="T86" fmla="*/ 1 w 1217"/>
                <a:gd name="T87" fmla="*/ 8 h 1237"/>
                <a:gd name="T88" fmla="*/ 2 w 1217"/>
                <a:gd name="T89" fmla="*/ 8 h 1237"/>
                <a:gd name="T90" fmla="*/ 2 w 1217"/>
                <a:gd name="T91" fmla="*/ 9 h 1237"/>
                <a:gd name="T92" fmla="*/ 2 w 1217"/>
                <a:gd name="T93" fmla="*/ 9 h 1237"/>
                <a:gd name="T94" fmla="*/ 3 w 1217"/>
                <a:gd name="T95" fmla="*/ 9 h 1237"/>
                <a:gd name="T96" fmla="*/ 4 w 1217"/>
                <a:gd name="T97" fmla="*/ 9 h 1237"/>
                <a:gd name="T98" fmla="*/ 4 w 1217"/>
                <a:gd name="T99" fmla="*/ 9 h 1237"/>
                <a:gd name="T100" fmla="*/ 5 w 1217"/>
                <a:gd name="T101" fmla="*/ 9 h 1237"/>
                <a:gd name="T102" fmla="*/ 5 w 1217"/>
                <a:gd name="T103" fmla="*/ 9 h 1237"/>
                <a:gd name="T104" fmla="*/ 6 w 1217"/>
                <a:gd name="T105" fmla="*/ 8 h 1237"/>
                <a:gd name="T106" fmla="*/ 6 w 1217"/>
                <a:gd name="T107" fmla="*/ 7 h 1237"/>
                <a:gd name="T108" fmla="*/ 6 w 1217"/>
                <a:gd name="T109" fmla="*/ 6 h 1237"/>
                <a:gd name="T110" fmla="*/ 6 w 1217"/>
                <a:gd name="T111" fmla="*/ 5 h 1237"/>
                <a:gd name="T112" fmla="*/ 7 w 1217"/>
                <a:gd name="T113" fmla="*/ 5 h 1237"/>
                <a:gd name="T114" fmla="*/ 7 w 1217"/>
                <a:gd name="T115" fmla="*/ 5 h 12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7"/>
                <a:gd name="T175" fmla="*/ 0 h 1237"/>
                <a:gd name="T176" fmla="*/ 1217 w 1217"/>
                <a:gd name="T177" fmla="*/ 1237 h 12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7" h="1237">
                  <a:moveTo>
                    <a:pt x="917" y="705"/>
                  </a:moveTo>
                  <a:lnTo>
                    <a:pt x="921" y="700"/>
                  </a:lnTo>
                  <a:lnTo>
                    <a:pt x="931" y="690"/>
                  </a:lnTo>
                  <a:lnTo>
                    <a:pt x="946" y="672"/>
                  </a:lnTo>
                  <a:lnTo>
                    <a:pt x="968" y="653"/>
                  </a:lnTo>
                  <a:lnTo>
                    <a:pt x="993" y="631"/>
                  </a:lnTo>
                  <a:lnTo>
                    <a:pt x="1023" y="609"/>
                  </a:lnTo>
                  <a:lnTo>
                    <a:pt x="1057" y="588"/>
                  </a:lnTo>
                  <a:lnTo>
                    <a:pt x="1094" y="572"/>
                  </a:lnTo>
                  <a:lnTo>
                    <a:pt x="1112" y="564"/>
                  </a:lnTo>
                  <a:lnTo>
                    <a:pt x="1131" y="553"/>
                  </a:lnTo>
                  <a:lnTo>
                    <a:pt x="1148" y="540"/>
                  </a:lnTo>
                  <a:lnTo>
                    <a:pt x="1164" y="525"/>
                  </a:lnTo>
                  <a:lnTo>
                    <a:pt x="1178" y="508"/>
                  </a:lnTo>
                  <a:lnTo>
                    <a:pt x="1190" y="488"/>
                  </a:lnTo>
                  <a:lnTo>
                    <a:pt x="1201" y="467"/>
                  </a:lnTo>
                  <a:lnTo>
                    <a:pt x="1209" y="444"/>
                  </a:lnTo>
                  <a:lnTo>
                    <a:pt x="1215" y="420"/>
                  </a:lnTo>
                  <a:lnTo>
                    <a:pt x="1217" y="395"/>
                  </a:lnTo>
                  <a:lnTo>
                    <a:pt x="1216" y="367"/>
                  </a:lnTo>
                  <a:lnTo>
                    <a:pt x="1211" y="338"/>
                  </a:lnTo>
                  <a:lnTo>
                    <a:pt x="1203" y="309"/>
                  </a:lnTo>
                  <a:lnTo>
                    <a:pt x="1189" y="278"/>
                  </a:lnTo>
                  <a:lnTo>
                    <a:pt x="1172" y="246"/>
                  </a:lnTo>
                  <a:lnTo>
                    <a:pt x="1150" y="214"/>
                  </a:lnTo>
                  <a:lnTo>
                    <a:pt x="951" y="428"/>
                  </a:lnTo>
                  <a:lnTo>
                    <a:pt x="817" y="298"/>
                  </a:lnTo>
                  <a:lnTo>
                    <a:pt x="1005" y="80"/>
                  </a:lnTo>
                  <a:lnTo>
                    <a:pt x="1003" y="79"/>
                  </a:lnTo>
                  <a:lnTo>
                    <a:pt x="998" y="74"/>
                  </a:lnTo>
                  <a:lnTo>
                    <a:pt x="990" y="67"/>
                  </a:lnTo>
                  <a:lnTo>
                    <a:pt x="978" y="58"/>
                  </a:lnTo>
                  <a:lnTo>
                    <a:pt x="965" y="49"/>
                  </a:lnTo>
                  <a:lnTo>
                    <a:pt x="949" y="39"/>
                  </a:lnTo>
                  <a:lnTo>
                    <a:pt x="929" y="28"/>
                  </a:lnTo>
                  <a:lnTo>
                    <a:pt x="909" y="19"/>
                  </a:lnTo>
                  <a:lnTo>
                    <a:pt x="886" y="11"/>
                  </a:lnTo>
                  <a:lnTo>
                    <a:pt x="862" y="4"/>
                  </a:lnTo>
                  <a:lnTo>
                    <a:pt x="838" y="1"/>
                  </a:lnTo>
                  <a:lnTo>
                    <a:pt x="811" y="0"/>
                  </a:lnTo>
                  <a:lnTo>
                    <a:pt x="785" y="2"/>
                  </a:lnTo>
                  <a:lnTo>
                    <a:pt x="757" y="10"/>
                  </a:lnTo>
                  <a:lnTo>
                    <a:pt x="730" y="21"/>
                  </a:lnTo>
                  <a:lnTo>
                    <a:pt x="702" y="39"/>
                  </a:lnTo>
                  <a:lnTo>
                    <a:pt x="671" y="64"/>
                  </a:lnTo>
                  <a:lnTo>
                    <a:pt x="646" y="88"/>
                  </a:lnTo>
                  <a:lnTo>
                    <a:pt x="625" y="112"/>
                  </a:lnTo>
                  <a:lnTo>
                    <a:pt x="609" y="135"/>
                  </a:lnTo>
                  <a:lnTo>
                    <a:pt x="596" y="159"/>
                  </a:lnTo>
                  <a:lnTo>
                    <a:pt x="586" y="180"/>
                  </a:lnTo>
                  <a:lnTo>
                    <a:pt x="578" y="201"/>
                  </a:lnTo>
                  <a:lnTo>
                    <a:pt x="569" y="222"/>
                  </a:lnTo>
                  <a:lnTo>
                    <a:pt x="563" y="241"/>
                  </a:lnTo>
                  <a:lnTo>
                    <a:pt x="554" y="260"/>
                  </a:lnTo>
                  <a:lnTo>
                    <a:pt x="544" y="278"/>
                  </a:lnTo>
                  <a:lnTo>
                    <a:pt x="531" y="296"/>
                  </a:lnTo>
                  <a:lnTo>
                    <a:pt x="516" y="312"/>
                  </a:lnTo>
                  <a:lnTo>
                    <a:pt x="497" y="327"/>
                  </a:lnTo>
                  <a:lnTo>
                    <a:pt x="472" y="341"/>
                  </a:lnTo>
                  <a:lnTo>
                    <a:pt x="440" y="354"/>
                  </a:lnTo>
                  <a:lnTo>
                    <a:pt x="414" y="362"/>
                  </a:lnTo>
                  <a:lnTo>
                    <a:pt x="387" y="370"/>
                  </a:lnTo>
                  <a:lnTo>
                    <a:pt x="359" y="376"/>
                  </a:lnTo>
                  <a:lnTo>
                    <a:pt x="330" y="383"/>
                  </a:lnTo>
                  <a:lnTo>
                    <a:pt x="300" y="391"/>
                  </a:lnTo>
                  <a:lnTo>
                    <a:pt x="270" y="399"/>
                  </a:lnTo>
                  <a:lnTo>
                    <a:pt x="240" y="410"/>
                  </a:lnTo>
                  <a:lnTo>
                    <a:pt x="211" y="422"/>
                  </a:lnTo>
                  <a:lnTo>
                    <a:pt x="182" y="440"/>
                  </a:lnTo>
                  <a:lnTo>
                    <a:pt x="154" y="459"/>
                  </a:lnTo>
                  <a:lnTo>
                    <a:pt x="126" y="483"/>
                  </a:lnTo>
                  <a:lnTo>
                    <a:pt x="101" y="513"/>
                  </a:lnTo>
                  <a:lnTo>
                    <a:pt x="75" y="549"/>
                  </a:lnTo>
                  <a:lnTo>
                    <a:pt x="53" y="591"/>
                  </a:lnTo>
                  <a:lnTo>
                    <a:pt x="33" y="639"/>
                  </a:lnTo>
                  <a:lnTo>
                    <a:pt x="14" y="695"/>
                  </a:lnTo>
                  <a:lnTo>
                    <a:pt x="4" y="745"/>
                  </a:lnTo>
                  <a:lnTo>
                    <a:pt x="0" y="792"/>
                  </a:lnTo>
                  <a:lnTo>
                    <a:pt x="5" y="836"/>
                  </a:lnTo>
                  <a:lnTo>
                    <a:pt x="15" y="877"/>
                  </a:lnTo>
                  <a:lnTo>
                    <a:pt x="30" y="915"/>
                  </a:lnTo>
                  <a:lnTo>
                    <a:pt x="51" y="950"/>
                  </a:lnTo>
                  <a:lnTo>
                    <a:pt x="74" y="983"/>
                  </a:lnTo>
                  <a:lnTo>
                    <a:pt x="101" y="1013"/>
                  </a:lnTo>
                  <a:lnTo>
                    <a:pt x="128" y="1041"/>
                  </a:lnTo>
                  <a:lnTo>
                    <a:pt x="158" y="1066"/>
                  </a:lnTo>
                  <a:lnTo>
                    <a:pt x="188" y="1089"/>
                  </a:lnTo>
                  <a:lnTo>
                    <a:pt x="217" y="1110"/>
                  </a:lnTo>
                  <a:lnTo>
                    <a:pt x="246" y="1130"/>
                  </a:lnTo>
                  <a:lnTo>
                    <a:pt x="271" y="1146"/>
                  </a:lnTo>
                  <a:lnTo>
                    <a:pt x="294" y="1161"/>
                  </a:lnTo>
                  <a:lnTo>
                    <a:pt x="314" y="1175"/>
                  </a:lnTo>
                  <a:lnTo>
                    <a:pt x="339" y="1191"/>
                  </a:lnTo>
                  <a:lnTo>
                    <a:pt x="369" y="1206"/>
                  </a:lnTo>
                  <a:lnTo>
                    <a:pt x="402" y="1217"/>
                  </a:lnTo>
                  <a:lnTo>
                    <a:pt x="438" y="1228"/>
                  </a:lnTo>
                  <a:lnTo>
                    <a:pt x="476" y="1233"/>
                  </a:lnTo>
                  <a:lnTo>
                    <a:pt x="515" y="1237"/>
                  </a:lnTo>
                  <a:lnTo>
                    <a:pt x="554" y="1236"/>
                  </a:lnTo>
                  <a:lnTo>
                    <a:pt x="595" y="1231"/>
                  </a:lnTo>
                  <a:lnTo>
                    <a:pt x="634" y="1222"/>
                  </a:lnTo>
                  <a:lnTo>
                    <a:pt x="671" y="1207"/>
                  </a:lnTo>
                  <a:lnTo>
                    <a:pt x="707" y="1186"/>
                  </a:lnTo>
                  <a:lnTo>
                    <a:pt x="740" y="1161"/>
                  </a:lnTo>
                  <a:lnTo>
                    <a:pt x="770" y="1129"/>
                  </a:lnTo>
                  <a:lnTo>
                    <a:pt x="795" y="1089"/>
                  </a:lnTo>
                  <a:lnTo>
                    <a:pt x="816" y="1043"/>
                  </a:lnTo>
                  <a:lnTo>
                    <a:pt x="832" y="990"/>
                  </a:lnTo>
                  <a:lnTo>
                    <a:pt x="851" y="912"/>
                  </a:lnTo>
                  <a:lnTo>
                    <a:pt x="867" y="850"/>
                  </a:lnTo>
                  <a:lnTo>
                    <a:pt x="882" y="800"/>
                  </a:lnTo>
                  <a:lnTo>
                    <a:pt x="894" y="762"/>
                  </a:lnTo>
                  <a:lnTo>
                    <a:pt x="904" y="735"/>
                  </a:lnTo>
                  <a:lnTo>
                    <a:pt x="912" y="717"/>
                  </a:lnTo>
                  <a:lnTo>
                    <a:pt x="916" y="708"/>
                  </a:lnTo>
                  <a:lnTo>
                    <a:pt x="917" y="7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9" name="Freeform 232"/>
            <p:cNvSpPr>
              <a:spLocks/>
            </p:cNvSpPr>
            <p:nvPr/>
          </p:nvSpPr>
          <p:spPr bwMode="auto">
            <a:xfrm>
              <a:off x="4732" y="800"/>
              <a:ext cx="158" cy="159"/>
            </a:xfrm>
            <a:custGeom>
              <a:avLst/>
              <a:gdLst>
                <a:gd name="T0" fmla="*/ 1 w 314"/>
                <a:gd name="T1" fmla="*/ 3 h 318"/>
                <a:gd name="T2" fmla="*/ 2 w 314"/>
                <a:gd name="T3" fmla="*/ 3 h 318"/>
                <a:gd name="T4" fmla="*/ 2 w 314"/>
                <a:gd name="T5" fmla="*/ 3 h 318"/>
                <a:gd name="T6" fmla="*/ 2 w 314"/>
                <a:gd name="T7" fmla="*/ 3 h 318"/>
                <a:gd name="T8" fmla="*/ 2 w 314"/>
                <a:gd name="T9" fmla="*/ 3 h 318"/>
                <a:gd name="T10" fmla="*/ 2 w 314"/>
                <a:gd name="T11" fmla="*/ 3 h 318"/>
                <a:gd name="T12" fmla="*/ 2 w 314"/>
                <a:gd name="T13" fmla="*/ 3 h 318"/>
                <a:gd name="T14" fmla="*/ 2 w 314"/>
                <a:gd name="T15" fmla="*/ 3 h 318"/>
                <a:gd name="T16" fmla="*/ 2 w 314"/>
                <a:gd name="T17" fmla="*/ 3 h 318"/>
                <a:gd name="T18" fmla="*/ 2 w 314"/>
                <a:gd name="T19" fmla="*/ 3 h 318"/>
                <a:gd name="T20" fmla="*/ 3 w 314"/>
                <a:gd name="T21" fmla="*/ 3 h 318"/>
                <a:gd name="T22" fmla="*/ 3 w 314"/>
                <a:gd name="T23" fmla="*/ 3 h 318"/>
                <a:gd name="T24" fmla="*/ 3 w 314"/>
                <a:gd name="T25" fmla="*/ 3 h 318"/>
                <a:gd name="T26" fmla="*/ 3 w 314"/>
                <a:gd name="T27" fmla="*/ 2 h 318"/>
                <a:gd name="T28" fmla="*/ 3 w 314"/>
                <a:gd name="T29" fmla="*/ 2 h 318"/>
                <a:gd name="T30" fmla="*/ 3 w 314"/>
                <a:gd name="T31" fmla="*/ 2 h 318"/>
                <a:gd name="T32" fmla="*/ 3 w 314"/>
                <a:gd name="T33" fmla="*/ 2 h 318"/>
                <a:gd name="T34" fmla="*/ 3 w 314"/>
                <a:gd name="T35" fmla="*/ 2 h 318"/>
                <a:gd name="T36" fmla="*/ 3 w 314"/>
                <a:gd name="T37" fmla="*/ 2 h 318"/>
                <a:gd name="T38" fmla="*/ 3 w 314"/>
                <a:gd name="T39" fmla="*/ 1 h 318"/>
                <a:gd name="T40" fmla="*/ 3 w 314"/>
                <a:gd name="T41" fmla="*/ 1 h 318"/>
                <a:gd name="T42" fmla="*/ 3 w 314"/>
                <a:gd name="T43" fmla="*/ 1 h 318"/>
                <a:gd name="T44" fmla="*/ 2 w 314"/>
                <a:gd name="T45" fmla="*/ 1 h 318"/>
                <a:gd name="T46" fmla="*/ 2 w 314"/>
                <a:gd name="T47" fmla="*/ 1 h 318"/>
                <a:gd name="T48" fmla="*/ 2 w 314"/>
                <a:gd name="T49" fmla="*/ 1 h 318"/>
                <a:gd name="T50" fmla="*/ 2 w 314"/>
                <a:gd name="T51" fmla="*/ 1 h 318"/>
                <a:gd name="T52" fmla="*/ 2 w 314"/>
                <a:gd name="T53" fmla="*/ 0 h 318"/>
                <a:gd name="T54" fmla="*/ 2 w 314"/>
                <a:gd name="T55" fmla="*/ 0 h 318"/>
                <a:gd name="T56" fmla="*/ 2 w 314"/>
                <a:gd name="T57" fmla="*/ 1 h 318"/>
                <a:gd name="T58" fmla="*/ 1 w 314"/>
                <a:gd name="T59" fmla="*/ 1 h 318"/>
                <a:gd name="T60" fmla="*/ 1 w 314"/>
                <a:gd name="T61" fmla="*/ 1 h 318"/>
                <a:gd name="T62" fmla="*/ 1 w 314"/>
                <a:gd name="T63" fmla="*/ 1 h 318"/>
                <a:gd name="T64" fmla="*/ 1 w 314"/>
                <a:gd name="T65" fmla="*/ 1 h 318"/>
                <a:gd name="T66" fmla="*/ 1 w 314"/>
                <a:gd name="T67" fmla="*/ 1 h 318"/>
                <a:gd name="T68" fmla="*/ 1 w 314"/>
                <a:gd name="T69" fmla="*/ 1 h 318"/>
                <a:gd name="T70" fmla="*/ 1 w 314"/>
                <a:gd name="T71" fmla="*/ 1 h 318"/>
                <a:gd name="T72" fmla="*/ 1 w 314"/>
                <a:gd name="T73" fmla="*/ 1 h 318"/>
                <a:gd name="T74" fmla="*/ 1 w 314"/>
                <a:gd name="T75" fmla="*/ 1 h 318"/>
                <a:gd name="T76" fmla="*/ 1 w 314"/>
                <a:gd name="T77" fmla="*/ 1 h 318"/>
                <a:gd name="T78" fmla="*/ 1 w 314"/>
                <a:gd name="T79" fmla="*/ 1 h 318"/>
                <a:gd name="T80" fmla="*/ 1 w 314"/>
                <a:gd name="T81" fmla="*/ 1 h 318"/>
                <a:gd name="T82" fmla="*/ 0 w 314"/>
                <a:gd name="T83" fmla="*/ 2 h 318"/>
                <a:gd name="T84" fmla="*/ 1 w 314"/>
                <a:gd name="T85" fmla="*/ 2 h 318"/>
                <a:gd name="T86" fmla="*/ 1 w 314"/>
                <a:gd name="T87" fmla="*/ 2 h 318"/>
                <a:gd name="T88" fmla="*/ 1 w 314"/>
                <a:gd name="T89" fmla="*/ 2 h 318"/>
                <a:gd name="T90" fmla="*/ 1 w 314"/>
                <a:gd name="T91" fmla="*/ 3 h 318"/>
                <a:gd name="T92" fmla="*/ 1 w 314"/>
                <a:gd name="T93" fmla="*/ 3 h 318"/>
                <a:gd name="T94" fmla="*/ 1 w 314"/>
                <a:gd name="T95" fmla="*/ 3 h 318"/>
                <a:gd name="T96" fmla="*/ 1 w 314"/>
                <a:gd name="T97" fmla="*/ 3 h 3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"/>
                <a:gd name="T148" fmla="*/ 0 h 318"/>
                <a:gd name="T149" fmla="*/ 314 w 314"/>
                <a:gd name="T150" fmla="*/ 318 h 3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" h="318">
                  <a:moveTo>
                    <a:pt x="116" y="313"/>
                  </a:moveTo>
                  <a:lnTo>
                    <a:pt x="132" y="316"/>
                  </a:lnTo>
                  <a:lnTo>
                    <a:pt x="147" y="318"/>
                  </a:lnTo>
                  <a:lnTo>
                    <a:pt x="163" y="318"/>
                  </a:lnTo>
                  <a:lnTo>
                    <a:pt x="178" y="317"/>
                  </a:lnTo>
                  <a:lnTo>
                    <a:pt x="193" y="314"/>
                  </a:lnTo>
                  <a:lnTo>
                    <a:pt x="208" y="309"/>
                  </a:lnTo>
                  <a:lnTo>
                    <a:pt x="222" y="303"/>
                  </a:lnTo>
                  <a:lnTo>
                    <a:pt x="235" y="296"/>
                  </a:lnTo>
                  <a:lnTo>
                    <a:pt x="247" y="288"/>
                  </a:lnTo>
                  <a:lnTo>
                    <a:pt x="260" y="279"/>
                  </a:lnTo>
                  <a:lnTo>
                    <a:pt x="270" y="269"/>
                  </a:lnTo>
                  <a:lnTo>
                    <a:pt x="281" y="257"/>
                  </a:lnTo>
                  <a:lnTo>
                    <a:pt x="289" y="245"/>
                  </a:lnTo>
                  <a:lnTo>
                    <a:pt x="297" y="231"/>
                  </a:lnTo>
                  <a:lnTo>
                    <a:pt x="304" y="216"/>
                  </a:lnTo>
                  <a:lnTo>
                    <a:pt x="308" y="201"/>
                  </a:lnTo>
                  <a:lnTo>
                    <a:pt x="314" y="169"/>
                  </a:lnTo>
                  <a:lnTo>
                    <a:pt x="313" y="138"/>
                  </a:lnTo>
                  <a:lnTo>
                    <a:pt x="306" y="108"/>
                  </a:lnTo>
                  <a:lnTo>
                    <a:pt x="293" y="80"/>
                  </a:lnTo>
                  <a:lnTo>
                    <a:pt x="276" y="55"/>
                  </a:lnTo>
                  <a:lnTo>
                    <a:pt x="254" y="34"/>
                  </a:lnTo>
                  <a:lnTo>
                    <a:pt x="229" y="18"/>
                  </a:lnTo>
                  <a:lnTo>
                    <a:pt x="199" y="6"/>
                  </a:lnTo>
                  <a:lnTo>
                    <a:pt x="183" y="3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37" y="2"/>
                  </a:lnTo>
                  <a:lnTo>
                    <a:pt x="122" y="5"/>
                  </a:lnTo>
                  <a:lnTo>
                    <a:pt x="107" y="10"/>
                  </a:lnTo>
                  <a:lnTo>
                    <a:pt x="93" y="15"/>
                  </a:lnTo>
                  <a:lnTo>
                    <a:pt x="79" y="22"/>
                  </a:lnTo>
                  <a:lnTo>
                    <a:pt x="66" y="30"/>
                  </a:lnTo>
                  <a:lnTo>
                    <a:pt x="55" y="40"/>
                  </a:lnTo>
                  <a:lnTo>
                    <a:pt x="43" y="50"/>
                  </a:lnTo>
                  <a:lnTo>
                    <a:pt x="33" y="61"/>
                  </a:lnTo>
                  <a:lnTo>
                    <a:pt x="25" y="74"/>
                  </a:lnTo>
                  <a:lnTo>
                    <a:pt x="17" y="88"/>
                  </a:lnTo>
                  <a:lnTo>
                    <a:pt x="10" y="103"/>
                  </a:lnTo>
                  <a:lnTo>
                    <a:pt x="5" y="118"/>
                  </a:lnTo>
                  <a:lnTo>
                    <a:pt x="0" y="150"/>
                  </a:lnTo>
                  <a:lnTo>
                    <a:pt x="1" y="181"/>
                  </a:lnTo>
                  <a:lnTo>
                    <a:pt x="8" y="211"/>
                  </a:lnTo>
                  <a:lnTo>
                    <a:pt x="20" y="239"/>
                  </a:lnTo>
                  <a:lnTo>
                    <a:pt x="38" y="263"/>
                  </a:lnTo>
                  <a:lnTo>
                    <a:pt x="59" y="285"/>
                  </a:lnTo>
                  <a:lnTo>
                    <a:pt x="86" y="301"/>
                  </a:lnTo>
                  <a:lnTo>
                    <a:pt x="116" y="3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0" name="Freeform 233"/>
            <p:cNvSpPr>
              <a:spLocks/>
            </p:cNvSpPr>
            <p:nvPr/>
          </p:nvSpPr>
          <p:spPr bwMode="auto">
            <a:xfrm>
              <a:off x="4637" y="930"/>
              <a:ext cx="152" cy="145"/>
            </a:xfrm>
            <a:custGeom>
              <a:avLst/>
              <a:gdLst>
                <a:gd name="T0" fmla="*/ 0 w 305"/>
                <a:gd name="T1" fmla="*/ 0 h 290"/>
                <a:gd name="T2" fmla="*/ 2 w 305"/>
                <a:gd name="T3" fmla="*/ 2 h 290"/>
                <a:gd name="T4" fmla="*/ 1 w 305"/>
                <a:gd name="T5" fmla="*/ 3 h 290"/>
                <a:gd name="T6" fmla="*/ 0 w 305"/>
                <a:gd name="T7" fmla="*/ 1 h 290"/>
                <a:gd name="T8" fmla="*/ 0 w 305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290"/>
                <a:gd name="T17" fmla="*/ 305 w 305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290">
                  <a:moveTo>
                    <a:pt x="49" y="0"/>
                  </a:moveTo>
                  <a:lnTo>
                    <a:pt x="305" y="242"/>
                  </a:lnTo>
                  <a:lnTo>
                    <a:pt x="245" y="290"/>
                  </a:lnTo>
                  <a:lnTo>
                    <a:pt x="0" y="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1" name="Freeform 234"/>
            <p:cNvSpPr>
              <a:spLocks/>
            </p:cNvSpPr>
            <p:nvPr/>
          </p:nvSpPr>
          <p:spPr bwMode="auto">
            <a:xfrm>
              <a:off x="4338" y="554"/>
              <a:ext cx="480" cy="528"/>
            </a:xfrm>
            <a:custGeom>
              <a:avLst/>
              <a:gdLst>
                <a:gd name="T0" fmla="*/ 7 w 960"/>
                <a:gd name="T1" fmla="*/ 0 h 1057"/>
                <a:gd name="T2" fmla="*/ 7 w 960"/>
                <a:gd name="T3" fmla="*/ 0 h 1057"/>
                <a:gd name="T4" fmla="*/ 8 w 960"/>
                <a:gd name="T5" fmla="*/ 0 h 1057"/>
                <a:gd name="T6" fmla="*/ 8 w 960"/>
                <a:gd name="T7" fmla="*/ 0 h 1057"/>
                <a:gd name="T8" fmla="*/ 7 w 960"/>
                <a:gd name="T9" fmla="*/ 0 h 1057"/>
                <a:gd name="T10" fmla="*/ 7 w 960"/>
                <a:gd name="T11" fmla="*/ 0 h 1057"/>
                <a:gd name="T12" fmla="*/ 7 w 960"/>
                <a:gd name="T13" fmla="*/ 0 h 1057"/>
                <a:gd name="T14" fmla="*/ 6 w 960"/>
                <a:gd name="T15" fmla="*/ 0 h 1057"/>
                <a:gd name="T16" fmla="*/ 6 w 960"/>
                <a:gd name="T17" fmla="*/ 0 h 1057"/>
                <a:gd name="T18" fmla="*/ 6 w 960"/>
                <a:gd name="T19" fmla="*/ 0 h 1057"/>
                <a:gd name="T20" fmla="*/ 5 w 960"/>
                <a:gd name="T21" fmla="*/ 1 h 1057"/>
                <a:gd name="T22" fmla="*/ 5 w 960"/>
                <a:gd name="T23" fmla="*/ 1 h 1057"/>
                <a:gd name="T24" fmla="*/ 5 w 960"/>
                <a:gd name="T25" fmla="*/ 1 h 1057"/>
                <a:gd name="T26" fmla="*/ 5 w 960"/>
                <a:gd name="T27" fmla="*/ 1 h 1057"/>
                <a:gd name="T28" fmla="*/ 5 w 960"/>
                <a:gd name="T29" fmla="*/ 2 h 1057"/>
                <a:gd name="T30" fmla="*/ 4 w 960"/>
                <a:gd name="T31" fmla="*/ 2 h 1057"/>
                <a:gd name="T32" fmla="*/ 4 w 960"/>
                <a:gd name="T33" fmla="*/ 2 h 1057"/>
                <a:gd name="T34" fmla="*/ 3 w 960"/>
                <a:gd name="T35" fmla="*/ 2 h 1057"/>
                <a:gd name="T36" fmla="*/ 3 w 960"/>
                <a:gd name="T37" fmla="*/ 2 h 1057"/>
                <a:gd name="T38" fmla="*/ 2 w 960"/>
                <a:gd name="T39" fmla="*/ 3 h 1057"/>
                <a:gd name="T40" fmla="*/ 2 w 960"/>
                <a:gd name="T41" fmla="*/ 3 h 1057"/>
                <a:gd name="T42" fmla="*/ 1 w 960"/>
                <a:gd name="T43" fmla="*/ 4 h 1057"/>
                <a:gd name="T44" fmla="*/ 1 w 960"/>
                <a:gd name="T45" fmla="*/ 4 h 1057"/>
                <a:gd name="T46" fmla="*/ 1 w 960"/>
                <a:gd name="T47" fmla="*/ 5 h 1057"/>
                <a:gd name="T48" fmla="*/ 1 w 960"/>
                <a:gd name="T49" fmla="*/ 6 h 1057"/>
                <a:gd name="T50" fmla="*/ 1 w 960"/>
                <a:gd name="T51" fmla="*/ 7 h 1057"/>
                <a:gd name="T52" fmla="*/ 1 w 960"/>
                <a:gd name="T53" fmla="*/ 8 h 1057"/>
                <a:gd name="T54" fmla="*/ 2 w 960"/>
                <a:gd name="T55" fmla="*/ 8 h 1057"/>
                <a:gd name="T56" fmla="*/ 1 w 960"/>
                <a:gd name="T57" fmla="*/ 6 h 1057"/>
                <a:gd name="T58" fmla="*/ 2 w 960"/>
                <a:gd name="T59" fmla="*/ 4 h 1057"/>
                <a:gd name="T60" fmla="*/ 2 w 960"/>
                <a:gd name="T61" fmla="*/ 4 h 1057"/>
                <a:gd name="T62" fmla="*/ 3 w 960"/>
                <a:gd name="T63" fmla="*/ 3 h 1057"/>
                <a:gd name="T64" fmla="*/ 3 w 960"/>
                <a:gd name="T65" fmla="*/ 3 h 1057"/>
                <a:gd name="T66" fmla="*/ 3 w 960"/>
                <a:gd name="T67" fmla="*/ 3 h 1057"/>
                <a:gd name="T68" fmla="*/ 4 w 960"/>
                <a:gd name="T69" fmla="*/ 3 h 1057"/>
                <a:gd name="T70" fmla="*/ 5 w 960"/>
                <a:gd name="T71" fmla="*/ 3 h 1057"/>
                <a:gd name="T72" fmla="*/ 5 w 960"/>
                <a:gd name="T73" fmla="*/ 2 h 1057"/>
                <a:gd name="T74" fmla="*/ 6 w 960"/>
                <a:gd name="T75" fmla="*/ 2 h 1057"/>
                <a:gd name="T76" fmla="*/ 6 w 960"/>
                <a:gd name="T77" fmla="*/ 2 h 1057"/>
                <a:gd name="T78" fmla="*/ 6 w 960"/>
                <a:gd name="T79" fmla="*/ 2 h 1057"/>
                <a:gd name="T80" fmla="*/ 6 w 960"/>
                <a:gd name="T81" fmla="*/ 1 h 1057"/>
                <a:gd name="T82" fmla="*/ 7 w 960"/>
                <a:gd name="T83" fmla="*/ 1 h 1057"/>
                <a:gd name="T84" fmla="*/ 7 w 960"/>
                <a:gd name="T85" fmla="*/ 1 h 10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0"/>
                <a:gd name="T130" fmla="*/ 0 h 1057"/>
                <a:gd name="T131" fmla="*/ 960 w 960"/>
                <a:gd name="T132" fmla="*/ 1057 h 10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0" h="1057">
                  <a:moveTo>
                    <a:pt x="794" y="123"/>
                  </a:moveTo>
                  <a:lnTo>
                    <a:pt x="809" y="103"/>
                  </a:lnTo>
                  <a:lnTo>
                    <a:pt x="828" y="86"/>
                  </a:lnTo>
                  <a:lnTo>
                    <a:pt x="847" y="68"/>
                  </a:lnTo>
                  <a:lnTo>
                    <a:pt x="869" y="53"/>
                  </a:lnTo>
                  <a:lnTo>
                    <a:pt x="892" y="41"/>
                  </a:lnTo>
                  <a:lnTo>
                    <a:pt x="915" y="30"/>
                  </a:lnTo>
                  <a:lnTo>
                    <a:pt x="938" y="25"/>
                  </a:lnTo>
                  <a:lnTo>
                    <a:pt x="960" y="21"/>
                  </a:lnTo>
                  <a:lnTo>
                    <a:pt x="930" y="4"/>
                  </a:lnTo>
                  <a:lnTo>
                    <a:pt x="928" y="4"/>
                  </a:lnTo>
                  <a:lnTo>
                    <a:pt x="922" y="3"/>
                  </a:lnTo>
                  <a:lnTo>
                    <a:pt x="914" y="2"/>
                  </a:lnTo>
                  <a:lnTo>
                    <a:pt x="902" y="2"/>
                  </a:lnTo>
                  <a:lnTo>
                    <a:pt x="888" y="0"/>
                  </a:lnTo>
                  <a:lnTo>
                    <a:pt x="871" y="0"/>
                  </a:lnTo>
                  <a:lnTo>
                    <a:pt x="854" y="0"/>
                  </a:lnTo>
                  <a:lnTo>
                    <a:pt x="835" y="2"/>
                  </a:lnTo>
                  <a:lnTo>
                    <a:pt x="815" y="4"/>
                  </a:lnTo>
                  <a:lnTo>
                    <a:pt x="794" y="7"/>
                  </a:lnTo>
                  <a:lnTo>
                    <a:pt x="773" y="13"/>
                  </a:lnTo>
                  <a:lnTo>
                    <a:pt x="754" y="19"/>
                  </a:lnTo>
                  <a:lnTo>
                    <a:pt x="734" y="28"/>
                  </a:lnTo>
                  <a:lnTo>
                    <a:pt x="716" y="39"/>
                  </a:lnTo>
                  <a:lnTo>
                    <a:pt x="699" y="52"/>
                  </a:lnTo>
                  <a:lnTo>
                    <a:pt x="684" y="67"/>
                  </a:lnTo>
                  <a:lnTo>
                    <a:pt x="674" y="79"/>
                  </a:lnTo>
                  <a:lnTo>
                    <a:pt x="666" y="91"/>
                  </a:lnTo>
                  <a:lnTo>
                    <a:pt x="658" y="105"/>
                  </a:lnTo>
                  <a:lnTo>
                    <a:pt x="650" y="120"/>
                  </a:lnTo>
                  <a:lnTo>
                    <a:pt x="642" y="136"/>
                  </a:lnTo>
                  <a:lnTo>
                    <a:pt x="636" y="154"/>
                  </a:lnTo>
                  <a:lnTo>
                    <a:pt x="629" y="173"/>
                  </a:lnTo>
                  <a:lnTo>
                    <a:pt x="625" y="193"/>
                  </a:lnTo>
                  <a:lnTo>
                    <a:pt x="625" y="194"/>
                  </a:lnTo>
                  <a:lnTo>
                    <a:pt x="623" y="199"/>
                  </a:lnTo>
                  <a:lnTo>
                    <a:pt x="620" y="204"/>
                  </a:lnTo>
                  <a:lnTo>
                    <a:pt x="616" y="212"/>
                  </a:lnTo>
                  <a:lnTo>
                    <a:pt x="610" y="222"/>
                  </a:lnTo>
                  <a:lnTo>
                    <a:pt x="603" y="232"/>
                  </a:lnTo>
                  <a:lnTo>
                    <a:pt x="595" y="244"/>
                  </a:lnTo>
                  <a:lnTo>
                    <a:pt x="583" y="255"/>
                  </a:lnTo>
                  <a:lnTo>
                    <a:pt x="572" y="268"/>
                  </a:lnTo>
                  <a:lnTo>
                    <a:pt x="557" y="279"/>
                  </a:lnTo>
                  <a:lnTo>
                    <a:pt x="541" y="292"/>
                  </a:lnTo>
                  <a:lnTo>
                    <a:pt x="521" y="302"/>
                  </a:lnTo>
                  <a:lnTo>
                    <a:pt x="500" y="312"/>
                  </a:lnTo>
                  <a:lnTo>
                    <a:pt x="476" y="321"/>
                  </a:lnTo>
                  <a:lnTo>
                    <a:pt x="450" y="327"/>
                  </a:lnTo>
                  <a:lnTo>
                    <a:pt x="421" y="331"/>
                  </a:lnTo>
                  <a:lnTo>
                    <a:pt x="404" y="333"/>
                  </a:lnTo>
                  <a:lnTo>
                    <a:pt x="385" y="337"/>
                  </a:lnTo>
                  <a:lnTo>
                    <a:pt x="366" y="341"/>
                  </a:lnTo>
                  <a:lnTo>
                    <a:pt x="345" y="347"/>
                  </a:lnTo>
                  <a:lnTo>
                    <a:pt x="323" y="354"/>
                  </a:lnTo>
                  <a:lnTo>
                    <a:pt x="300" y="362"/>
                  </a:lnTo>
                  <a:lnTo>
                    <a:pt x="277" y="373"/>
                  </a:lnTo>
                  <a:lnTo>
                    <a:pt x="253" y="383"/>
                  </a:lnTo>
                  <a:lnTo>
                    <a:pt x="228" y="396"/>
                  </a:lnTo>
                  <a:lnTo>
                    <a:pt x="205" y="409"/>
                  </a:lnTo>
                  <a:lnTo>
                    <a:pt x="181" y="424"/>
                  </a:lnTo>
                  <a:lnTo>
                    <a:pt x="158" y="441"/>
                  </a:lnTo>
                  <a:lnTo>
                    <a:pt x="135" y="459"/>
                  </a:lnTo>
                  <a:lnTo>
                    <a:pt x="113" y="479"/>
                  </a:lnTo>
                  <a:lnTo>
                    <a:pt x="93" y="499"/>
                  </a:lnTo>
                  <a:lnTo>
                    <a:pt x="73" y="522"/>
                  </a:lnTo>
                  <a:lnTo>
                    <a:pt x="56" y="545"/>
                  </a:lnTo>
                  <a:lnTo>
                    <a:pt x="41" y="572"/>
                  </a:lnTo>
                  <a:lnTo>
                    <a:pt x="28" y="601"/>
                  </a:lnTo>
                  <a:lnTo>
                    <a:pt x="16" y="633"/>
                  </a:lnTo>
                  <a:lnTo>
                    <a:pt x="8" y="666"/>
                  </a:lnTo>
                  <a:lnTo>
                    <a:pt x="3" y="701"/>
                  </a:lnTo>
                  <a:lnTo>
                    <a:pt x="0" y="737"/>
                  </a:lnTo>
                  <a:lnTo>
                    <a:pt x="1" y="774"/>
                  </a:lnTo>
                  <a:lnTo>
                    <a:pt x="6" y="812"/>
                  </a:lnTo>
                  <a:lnTo>
                    <a:pt x="14" y="850"/>
                  </a:lnTo>
                  <a:lnTo>
                    <a:pt x="27" y="886"/>
                  </a:lnTo>
                  <a:lnTo>
                    <a:pt x="44" y="923"/>
                  </a:lnTo>
                  <a:lnTo>
                    <a:pt x="66" y="959"/>
                  </a:lnTo>
                  <a:lnTo>
                    <a:pt x="93" y="994"/>
                  </a:lnTo>
                  <a:lnTo>
                    <a:pt x="125" y="1026"/>
                  </a:lnTo>
                  <a:lnTo>
                    <a:pt x="163" y="1057"/>
                  </a:lnTo>
                  <a:lnTo>
                    <a:pt x="158" y="1049"/>
                  </a:lnTo>
                  <a:lnTo>
                    <a:pt x="147" y="1024"/>
                  </a:lnTo>
                  <a:lnTo>
                    <a:pt x="134" y="983"/>
                  </a:lnTo>
                  <a:lnTo>
                    <a:pt x="124" y="928"/>
                  </a:lnTo>
                  <a:lnTo>
                    <a:pt x="121" y="860"/>
                  </a:lnTo>
                  <a:lnTo>
                    <a:pt x="131" y="780"/>
                  </a:lnTo>
                  <a:lnTo>
                    <a:pt x="158" y="691"/>
                  </a:lnTo>
                  <a:lnTo>
                    <a:pt x="207" y="590"/>
                  </a:lnTo>
                  <a:lnTo>
                    <a:pt x="216" y="575"/>
                  </a:lnTo>
                  <a:lnTo>
                    <a:pt x="226" y="562"/>
                  </a:lnTo>
                  <a:lnTo>
                    <a:pt x="237" y="548"/>
                  </a:lnTo>
                  <a:lnTo>
                    <a:pt x="248" y="534"/>
                  </a:lnTo>
                  <a:lnTo>
                    <a:pt x="261" y="521"/>
                  </a:lnTo>
                  <a:lnTo>
                    <a:pt x="275" y="509"/>
                  </a:lnTo>
                  <a:lnTo>
                    <a:pt x="290" y="496"/>
                  </a:lnTo>
                  <a:lnTo>
                    <a:pt x="306" y="484"/>
                  </a:lnTo>
                  <a:lnTo>
                    <a:pt x="323" y="473"/>
                  </a:lnTo>
                  <a:lnTo>
                    <a:pt x="340" y="461"/>
                  </a:lnTo>
                  <a:lnTo>
                    <a:pt x="360" y="451"/>
                  </a:lnTo>
                  <a:lnTo>
                    <a:pt x="379" y="441"/>
                  </a:lnTo>
                  <a:lnTo>
                    <a:pt x="400" y="431"/>
                  </a:lnTo>
                  <a:lnTo>
                    <a:pt x="422" y="422"/>
                  </a:lnTo>
                  <a:lnTo>
                    <a:pt x="446" y="414"/>
                  </a:lnTo>
                  <a:lnTo>
                    <a:pt x="470" y="406"/>
                  </a:lnTo>
                  <a:lnTo>
                    <a:pt x="496" y="399"/>
                  </a:lnTo>
                  <a:lnTo>
                    <a:pt x="520" y="393"/>
                  </a:lnTo>
                  <a:lnTo>
                    <a:pt x="543" y="388"/>
                  </a:lnTo>
                  <a:lnTo>
                    <a:pt x="565" y="382"/>
                  </a:lnTo>
                  <a:lnTo>
                    <a:pt x="586" y="377"/>
                  </a:lnTo>
                  <a:lnTo>
                    <a:pt x="606" y="371"/>
                  </a:lnTo>
                  <a:lnTo>
                    <a:pt x="625" y="366"/>
                  </a:lnTo>
                  <a:lnTo>
                    <a:pt x="643" y="358"/>
                  </a:lnTo>
                  <a:lnTo>
                    <a:pt x="661" y="348"/>
                  </a:lnTo>
                  <a:lnTo>
                    <a:pt x="677" y="338"/>
                  </a:lnTo>
                  <a:lnTo>
                    <a:pt x="692" y="324"/>
                  </a:lnTo>
                  <a:lnTo>
                    <a:pt x="705" y="308"/>
                  </a:lnTo>
                  <a:lnTo>
                    <a:pt x="718" y="290"/>
                  </a:lnTo>
                  <a:lnTo>
                    <a:pt x="731" y="267"/>
                  </a:lnTo>
                  <a:lnTo>
                    <a:pt x="741" y="240"/>
                  </a:lnTo>
                  <a:lnTo>
                    <a:pt x="752" y="210"/>
                  </a:lnTo>
                  <a:lnTo>
                    <a:pt x="755" y="200"/>
                  </a:lnTo>
                  <a:lnTo>
                    <a:pt x="758" y="189"/>
                  </a:lnTo>
                  <a:lnTo>
                    <a:pt x="763" y="178"/>
                  </a:lnTo>
                  <a:lnTo>
                    <a:pt x="769" y="166"/>
                  </a:lnTo>
                  <a:lnTo>
                    <a:pt x="775" y="156"/>
                  </a:lnTo>
                  <a:lnTo>
                    <a:pt x="780" y="144"/>
                  </a:lnTo>
                  <a:lnTo>
                    <a:pt x="787" y="133"/>
                  </a:lnTo>
                  <a:lnTo>
                    <a:pt x="794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2" name="Freeform 235"/>
            <p:cNvSpPr>
              <a:spLocks/>
            </p:cNvSpPr>
            <p:nvPr/>
          </p:nvSpPr>
          <p:spPr bwMode="auto">
            <a:xfrm>
              <a:off x="5286" y="225"/>
              <a:ext cx="100" cy="79"/>
            </a:xfrm>
            <a:custGeom>
              <a:avLst/>
              <a:gdLst>
                <a:gd name="T0" fmla="*/ 2 w 199"/>
                <a:gd name="T1" fmla="*/ 0 h 159"/>
                <a:gd name="T2" fmla="*/ 2 w 199"/>
                <a:gd name="T3" fmla="*/ 0 h 159"/>
                <a:gd name="T4" fmla="*/ 0 w 199"/>
                <a:gd name="T5" fmla="*/ 1 h 159"/>
                <a:gd name="T6" fmla="*/ 2 w 199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159"/>
                <a:gd name="T14" fmla="*/ 199 w 199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159">
                  <a:moveTo>
                    <a:pt x="156" y="0"/>
                  </a:moveTo>
                  <a:lnTo>
                    <a:pt x="199" y="78"/>
                  </a:lnTo>
                  <a:lnTo>
                    <a:pt x="0" y="15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3" name="Freeform 236"/>
            <p:cNvSpPr>
              <a:spLocks/>
            </p:cNvSpPr>
            <p:nvPr/>
          </p:nvSpPr>
          <p:spPr bwMode="auto">
            <a:xfrm>
              <a:off x="4936" y="356"/>
              <a:ext cx="327" cy="398"/>
            </a:xfrm>
            <a:custGeom>
              <a:avLst/>
              <a:gdLst>
                <a:gd name="T0" fmla="*/ 2 w 655"/>
                <a:gd name="T1" fmla="*/ 3 h 796"/>
                <a:gd name="T2" fmla="*/ 1 w 655"/>
                <a:gd name="T3" fmla="*/ 5 h 796"/>
                <a:gd name="T4" fmla="*/ 0 w 655"/>
                <a:gd name="T5" fmla="*/ 7 h 796"/>
                <a:gd name="T6" fmla="*/ 2 w 655"/>
                <a:gd name="T7" fmla="*/ 3 h 796"/>
                <a:gd name="T8" fmla="*/ 5 w 655"/>
                <a:gd name="T9" fmla="*/ 0 h 796"/>
                <a:gd name="T10" fmla="*/ 2 w 655"/>
                <a:gd name="T11" fmla="*/ 3 h 7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796"/>
                <a:gd name="T20" fmla="*/ 655 w 655"/>
                <a:gd name="T21" fmla="*/ 796 h 7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796">
                  <a:moveTo>
                    <a:pt x="331" y="329"/>
                  </a:moveTo>
                  <a:lnTo>
                    <a:pt x="135" y="526"/>
                  </a:lnTo>
                  <a:lnTo>
                    <a:pt x="0" y="796"/>
                  </a:lnTo>
                  <a:lnTo>
                    <a:pt x="362" y="357"/>
                  </a:lnTo>
                  <a:lnTo>
                    <a:pt x="655" y="0"/>
                  </a:lnTo>
                  <a:lnTo>
                    <a:pt x="331" y="3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414" name="Picture 237" descr="MCj023377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294322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5" name="Picture 238" descr="MCj031936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1025" y="3497262"/>
            <a:ext cx="331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16" name="Group 239"/>
          <p:cNvGrpSpPr>
            <a:grpSpLocks/>
          </p:cNvGrpSpPr>
          <p:nvPr/>
        </p:nvGrpSpPr>
        <p:grpSpPr bwMode="auto">
          <a:xfrm>
            <a:off x="4381500" y="3924300"/>
            <a:ext cx="457200" cy="433387"/>
            <a:chOff x="4280" y="192"/>
            <a:chExt cx="1143" cy="1079"/>
          </a:xfrm>
        </p:grpSpPr>
        <p:sp>
          <p:nvSpPr>
            <p:cNvPr id="102480" name="Freeform 240"/>
            <p:cNvSpPr>
              <a:spLocks/>
            </p:cNvSpPr>
            <p:nvPr/>
          </p:nvSpPr>
          <p:spPr bwMode="auto">
            <a:xfrm>
              <a:off x="4280" y="192"/>
              <a:ext cx="1143" cy="1079"/>
            </a:xfrm>
            <a:custGeom>
              <a:avLst/>
              <a:gdLst>
                <a:gd name="T0" fmla="*/ 15 w 2286"/>
                <a:gd name="T1" fmla="*/ 2 h 2158"/>
                <a:gd name="T2" fmla="*/ 12 w 2286"/>
                <a:gd name="T3" fmla="*/ 6 h 2158"/>
                <a:gd name="T4" fmla="*/ 12 w 2286"/>
                <a:gd name="T5" fmla="*/ 6 h 2158"/>
                <a:gd name="T6" fmla="*/ 12 w 2286"/>
                <a:gd name="T7" fmla="*/ 6 h 2158"/>
                <a:gd name="T8" fmla="*/ 12 w 2286"/>
                <a:gd name="T9" fmla="*/ 6 h 2158"/>
                <a:gd name="T10" fmla="*/ 11 w 2286"/>
                <a:gd name="T11" fmla="*/ 6 h 2158"/>
                <a:gd name="T12" fmla="*/ 11 w 2286"/>
                <a:gd name="T13" fmla="*/ 6 h 2158"/>
                <a:gd name="T14" fmla="*/ 11 w 2286"/>
                <a:gd name="T15" fmla="*/ 6 h 2158"/>
                <a:gd name="T16" fmla="*/ 10 w 2286"/>
                <a:gd name="T17" fmla="*/ 6 h 2158"/>
                <a:gd name="T18" fmla="*/ 10 w 2286"/>
                <a:gd name="T19" fmla="*/ 6 h 2158"/>
                <a:gd name="T20" fmla="*/ 10 w 2286"/>
                <a:gd name="T21" fmla="*/ 6 h 2158"/>
                <a:gd name="T22" fmla="*/ 9 w 2286"/>
                <a:gd name="T23" fmla="*/ 6 h 2158"/>
                <a:gd name="T24" fmla="*/ 9 w 2286"/>
                <a:gd name="T25" fmla="*/ 6 h 2158"/>
                <a:gd name="T26" fmla="*/ 8 w 2286"/>
                <a:gd name="T27" fmla="*/ 5 h 2158"/>
                <a:gd name="T28" fmla="*/ 8 w 2286"/>
                <a:gd name="T29" fmla="*/ 5 h 2158"/>
                <a:gd name="T30" fmla="*/ 7 w 2286"/>
                <a:gd name="T31" fmla="*/ 6 h 2158"/>
                <a:gd name="T32" fmla="*/ 6 w 2286"/>
                <a:gd name="T33" fmla="*/ 6 h 2158"/>
                <a:gd name="T34" fmla="*/ 6 w 2286"/>
                <a:gd name="T35" fmla="*/ 6 h 2158"/>
                <a:gd name="T36" fmla="*/ 6 w 2286"/>
                <a:gd name="T37" fmla="*/ 6 h 2158"/>
                <a:gd name="T38" fmla="*/ 6 w 2286"/>
                <a:gd name="T39" fmla="*/ 7 h 2158"/>
                <a:gd name="T40" fmla="*/ 6 w 2286"/>
                <a:gd name="T41" fmla="*/ 7 h 2158"/>
                <a:gd name="T42" fmla="*/ 6 w 2286"/>
                <a:gd name="T43" fmla="*/ 7 h 2158"/>
                <a:gd name="T44" fmla="*/ 5 w 2286"/>
                <a:gd name="T45" fmla="*/ 8 h 2158"/>
                <a:gd name="T46" fmla="*/ 5 w 2286"/>
                <a:gd name="T47" fmla="*/ 8 h 2158"/>
                <a:gd name="T48" fmla="*/ 4 w 2286"/>
                <a:gd name="T49" fmla="*/ 8 h 2158"/>
                <a:gd name="T50" fmla="*/ 3 w 2286"/>
                <a:gd name="T51" fmla="*/ 8 h 2158"/>
                <a:gd name="T52" fmla="*/ 3 w 2286"/>
                <a:gd name="T53" fmla="*/ 9 h 2158"/>
                <a:gd name="T54" fmla="*/ 2 w 2286"/>
                <a:gd name="T55" fmla="*/ 9 h 2158"/>
                <a:gd name="T56" fmla="*/ 2 w 2286"/>
                <a:gd name="T57" fmla="*/ 9 h 2158"/>
                <a:gd name="T58" fmla="*/ 1 w 2286"/>
                <a:gd name="T59" fmla="*/ 10 h 2158"/>
                <a:gd name="T60" fmla="*/ 1 w 2286"/>
                <a:gd name="T61" fmla="*/ 10 h 2158"/>
                <a:gd name="T62" fmla="*/ 1 w 2286"/>
                <a:gd name="T63" fmla="*/ 11 h 2158"/>
                <a:gd name="T64" fmla="*/ 0 w 2286"/>
                <a:gd name="T65" fmla="*/ 12 h 2158"/>
                <a:gd name="T66" fmla="*/ 1 w 2286"/>
                <a:gd name="T67" fmla="*/ 13 h 2158"/>
                <a:gd name="T68" fmla="*/ 1 w 2286"/>
                <a:gd name="T69" fmla="*/ 14 h 2158"/>
                <a:gd name="T70" fmla="*/ 2 w 2286"/>
                <a:gd name="T71" fmla="*/ 15 h 2158"/>
                <a:gd name="T72" fmla="*/ 3 w 2286"/>
                <a:gd name="T73" fmla="*/ 16 h 2158"/>
                <a:gd name="T74" fmla="*/ 5 w 2286"/>
                <a:gd name="T75" fmla="*/ 17 h 2158"/>
                <a:gd name="T76" fmla="*/ 5 w 2286"/>
                <a:gd name="T77" fmla="*/ 17 h 2158"/>
                <a:gd name="T78" fmla="*/ 6 w 2286"/>
                <a:gd name="T79" fmla="*/ 17 h 2158"/>
                <a:gd name="T80" fmla="*/ 7 w 2286"/>
                <a:gd name="T81" fmla="*/ 17 h 2158"/>
                <a:gd name="T82" fmla="*/ 9 w 2286"/>
                <a:gd name="T83" fmla="*/ 17 h 2158"/>
                <a:gd name="T84" fmla="*/ 10 w 2286"/>
                <a:gd name="T85" fmla="*/ 16 h 2158"/>
                <a:gd name="T86" fmla="*/ 11 w 2286"/>
                <a:gd name="T87" fmla="*/ 14 h 2158"/>
                <a:gd name="T88" fmla="*/ 11 w 2286"/>
                <a:gd name="T89" fmla="*/ 14 h 2158"/>
                <a:gd name="T90" fmla="*/ 11 w 2286"/>
                <a:gd name="T91" fmla="*/ 13 h 2158"/>
                <a:gd name="T92" fmla="*/ 11 w 2286"/>
                <a:gd name="T93" fmla="*/ 13 h 2158"/>
                <a:gd name="T94" fmla="*/ 11 w 2286"/>
                <a:gd name="T95" fmla="*/ 12 h 2158"/>
                <a:gd name="T96" fmla="*/ 12 w 2286"/>
                <a:gd name="T97" fmla="*/ 12 h 2158"/>
                <a:gd name="T98" fmla="*/ 13 w 2286"/>
                <a:gd name="T99" fmla="*/ 11 h 2158"/>
                <a:gd name="T100" fmla="*/ 13 w 2286"/>
                <a:gd name="T101" fmla="*/ 11 h 2158"/>
                <a:gd name="T102" fmla="*/ 13 w 2286"/>
                <a:gd name="T103" fmla="*/ 10 h 2158"/>
                <a:gd name="T104" fmla="*/ 13 w 2286"/>
                <a:gd name="T105" fmla="*/ 9 h 2158"/>
                <a:gd name="T106" fmla="*/ 13 w 2286"/>
                <a:gd name="T107" fmla="*/ 8 h 2158"/>
                <a:gd name="T108" fmla="*/ 16 w 2286"/>
                <a:gd name="T109" fmla="*/ 4 h 2158"/>
                <a:gd name="T110" fmla="*/ 18 w 2286"/>
                <a:gd name="T111" fmla="*/ 0 h 2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6"/>
                <a:gd name="T169" fmla="*/ 0 h 2158"/>
                <a:gd name="T170" fmla="*/ 2286 w 2286"/>
                <a:gd name="T171" fmla="*/ 2158 h 2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6" h="2158">
                  <a:moveTo>
                    <a:pt x="2194" y="0"/>
                  </a:moveTo>
                  <a:lnTo>
                    <a:pt x="2120" y="10"/>
                  </a:lnTo>
                  <a:lnTo>
                    <a:pt x="1913" y="226"/>
                  </a:lnTo>
                  <a:lnTo>
                    <a:pt x="1930" y="298"/>
                  </a:lnTo>
                  <a:lnTo>
                    <a:pt x="1591" y="613"/>
                  </a:lnTo>
                  <a:lnTo>
                    <a:pt x="1528" y="672"/>
                  </a:lnTo>
                  <a:lnTo>
                    <a:pt x="1498" y="659"/>
                  </a:lnTo>
                  <a:lnTo>
                    <a:pt x="1497" y="660"/>
                  </a:lnTo>
                  <a:lnTo>
                    <a:pt x="1493" y="664"/>
                  </a:lnTo>
                  <a:lnTo>
                    <a:pt x="1489" y="669"/>
                  </a:lnTo>
                  <a:lnTo>
                    <a:pt x="1482" y="676"/>
                  </a:lnTo>
                  <a:lnTo>
                    <a:pt x="1473" y="684"/>
                  </a:lnTo>
                  <a:lnTo>
                    <a:pt x="1462" y="694"/>
                  </a:lnTo>
                  <a:lnTo>
                    <a:pt x="1450" y="704"/>
                  </a:lnTo>
                  <a:lnTo>
                    <a:pt x="1437" y="713"/>
                  </a:lnTo>
                  <a:lnTo>
                    <a:pt x="1422" y="722"/>
                  </a:lnTo>
                  <a:lnTo>
                    <a:pt x="1406" y="730"/>
                  </a:lnTo>
                  <a:lnTo>
                    <a:pt x="1388" y="738"/>
                  </a:lnTo>
                  <a:lnTo>
                    <a:pt x="1371" y="744"/>
                  </a:lnTo>
                  <a:lnTo>
                    <a:pt x="1353" y="748"/>
                  </a:lnTo>
                  <a:lnTo>
                    <a:pt x="1333" y="750"/>
                  </a:lnTo>
                  <a:lnTo>
                    <a:pt x="1314" y="749"/>
                  </a:lnTo>
                  <a:lnTo>
                    <a:pt x="1293" y="745"/>
                  </a:lnTo>
                  <a:lnTo>
                    <a:pt x="1292" y="744"/>
                  </a:lnTo>
                  <a:lnTo>
                    <a:pt x="1288" y="742"/>
                  </a:lnTo>
                  <a:lnTo>
                    <a:pt x="1282" y="738"/>
                  </a:lnTo>
                  <a:lnTo>
                    <a:pt x="1276" y="734"/>
                  </a:lnTo>
                  <a:lnTo>
                    <a:pt x="1266" y="728"/>
                  </a:lnTo>
                  <a:lnTo>
                    <a:pt x="1255" y="721"/>
                  </a:lnTo>
                  <a:lnTo>
                    <a:pt x="1241" y="714"/>
                  </a:lnTo>
                  <a:lnTo>
                    <a:pt x="1227" y="706"/>
                  </a:lnTo>
                  <a:lnTo>
                    <a:pt x="1211" y="699"/>
                  </a:lnTo>
                  <a:lnTo>
                    <a:pt x="1193" y="690"/>
                  </a:lnTo>
                  <a:lnTo>
                    <a:pt x="1174" y="682"/>
                  </a:lnTo>
                  <a:lnTo>
                    <a:pt x="1153" y="674"/>
                  </a:lnTo>
                  <a:lnTo>
                    <a:pt x="1133" y="667"/>
                  </a:lnTo>
                  <a:lnTo>
                    <a:pt x="1110" y="660"/>
                  </a:lnTo>
                  <a:lnTo>
                    <a:pt x="1087" y="653"/>
                  </a:lnTo>
                  <a:lnTo>
                    <a:pt x="1062" y="647"/>
                  </a:lnTo>
                  <a:lnTo>
                    <a:pt x="1037" y="643"/>
                  </a:lnTo>
                  <a:lnTo>
                    <a:pt x="1012" y="639"/>
                  </a:lnTo>
                  <a:lnTo>
                    <a:pt x="985" y="637"/>
                  </a:lnTo>
                  <a:lnTo>
                    <a:pt x="959" y="636"/>
                  </a:lnTo>
                  <a:lnTo>
                    <a:pt x="932" y="636"/>
                  </a:lnTo>
                  <a:lnTo>
                    <a:pt x="906" y="638"/>
                  </a:lnTo>
                  <a:lnTo>
                    <a:pt x="880" y="641"/>
                  </a:lnTo>
                  <a:lnTo>
                    <a:pt x="854" y="646"/>
                  </a:lnTo>
                  <a:lnTo>
                    <a:pt x="830" y="652"/>
                  </a:lnTo>
                  <a:lnTo>
                    <a:pt x="805" y="660"/>
                  </a:lnTo>
                  <a:lnTo>
                    <a:pt x="782" y="670"/>
                  </a:lnTo>
                  <a:lnTo>
                    <a:pt x="759" y="683"/>
                  </a:lnTo>
                  <a:lnTo>
                    <a:pt x="739" y="697"/>
                  </a:lnTo>
                  <a:lnTo>
                    <a:pt x="720" y="713"/>
                  </a:lnTo>
                  <a:lnTo>
                    <a:pt x="703" y="732"/>
                  </a:lnTo>
                  <a:lnTo>
                    <a:pt x="687" y="752"/>
                  </a:lnTo>
                  <a:lnTo>
                    <a:pt x="682" y="760"/>
                  </a:lnTo>
                  <a:lnTo>
                    <a:pt x="676" y="768"/>
                  </a:lnTo>
                  <a:lnTo>
                    <a:pt x="672" y="778"/>
                  </a:lnTo>
                  <a:lnTo>
                    <a:pt x="667" y="786"/>
                  </a:lnTo>
                  <a:lnTo>
                    <a:pt x="667" y="788"/>
                  </a:lnTo>
                  <a:lnTo>
                    <a:pt x="666" y="794"/>
                  </a:lnTo>
                  <a:lnTo>
                    <a:pt x="664" y="802"/>
                  </a:lnTo>
                  <a:lnTo>
                    <a:pt x="661" y="814"/>
                  </a:lnTo>
                  <a:lnTo>
                    <a:pt x="657" y="828"/>
                  </a:lnTo>
                  <a:lnTo>
                    <a:pt x="650" y="844"/>
                  </a:lnTo>
                  <a:lnTo>
                    <a:pt x="642" y="861"/>
                  </a:lnTo>
                  <a:lnTo>
                    <a:pt x="632" y="879"/>
                  </a:lnTo>
                  <a:lnTo>
                    <a:pt x="619" y="897"/>
                  </a:lnTo>
                  <a:lnTo>
                    <a:pt x="603" y="916"/>
                  </a:lnTo>
                  <a:lnTo>
                    <a:pt x="584" y="933"/>
                  </a:lnTo>
                  <a:lnTo>
                    <a:pt x="562" y="950"/>
                  </a:lnTo>
                  <a:lnTo>
                    <a:pt x="537" y="965"/>
                  </a:lnTo>
                  <a:lnTo>
                    <a:pt x="507" y="979"/>
                  </a:lnTo>
                  <a:lnTo>
                    <a:pt x="475" y="990"/>
                  </a:lnTo>
                  <a:lnTo>
                    <a:pt x="437" y="998"/>
                  </a:lnTo>
                  <a:lnTo>
                    <a:pt x="406" y="1003"/>
                  </a:lnTo>
                  <a:lnTo>
                    <a:pt x="377" y="1010"/>
                  </a:lnTo>
                  <a:lnTo>
                    <a:pt x="348" y="1018"/>
                  </a:lnTo>
                  <a:lnTo>
                    <a:pt x="322" y="1029"/>
                  </a:lnTo>
                  <a:lnTo>
                    <a:pt x="296" y="1039"/>
                  </a:lnTo>
                  <a:lnTo>
                    <a:pt x="271" y="1052"/>
                  </a:lnTo>
                  <a:lnTo>
                    <a:pt x="248" y="1064"/>
                  </a:lnTo>
                  <a:lnTo>
                    <a:pt x="226" y="1078"/>
                  </a:lnTo>
                  <a:lnTo>
                    <a:pt x="204" y="1093"/>
                  </a:lnTo>
                  <a:lnTo>
                    <a:pt x="184" y="1109"/>
                  </a:lnTo>
                  <a:lnTo>
                    <a:pt x="165" y="1127"/>
                  </a:lnTo>
                  <a:lnTo>
                    <a:pt x="146" y="1144"/>
                  </a:lnTo>
                  <a:lnTo>
                    <a:pt x="129" y="1162"/>
                  </a:lnTo>
                  <a:lnTo>
                    <a:pt x="113" y="1182"/>
                  </a:lnTo>
                  <a:lnTo>
                    <a:pt x="97" y="1202"/>
                  </a:lnTo>
                  <a:lnTo>
                    <a:pt x="82" y="1221"/>
                  </a:lnTo>
                  <a:lnTo>
                    <a:pt x="65" y="1247"/>
                  </a:lnTo>
                  <a:lnTo>
                    <a:pt x="50" y="1273"/>
                  </a:lnTo>
                  <a:lnTo>
                    <a:pt x="37" y="1300"/>
                  </a:lnTo>
                  <a:lnTo>
                    <a:pt x="25" y="1326"/>
                  </a:lnTo>
                  <a:lnTo>
                    <a:pt x="16" y="1354"/>
                  </a:lnTo>
                  <a:lnTo>
                    <a:pt x="8" y="1382"/>
                  </a:lnTo>
                  <a:lnTo>
                    <a:pt x="4" y="1410"/>
                  </a:lnTo>
                  <a:lnTo>
                    <a:pt x="0" y="1439"/>
                  </a:lnTo>
                  <a:lnTo>
                    <a:pt x="0" y="1478"/>
                  </a:lnTo>
                  <a:lnTo>
                    <a:pt x="6" y="1520"/>
                  </a:lnTo>
                  <a:lnTo>
                    <a:pt x="17" y="1562"/>
                  </a:lnTo>
                  <a:lnTo>
                    <a:pt x="35" y="1608"/>
                  </a:lnTo>
                  <a:lnTo>
                    <a:pt x="57" y="1654"/>
                  </a:lnTo>
                  <a:lnTo>
                    <a:pt x="84" y="1702"/>
                  </a:lnTo>
                  <a:lnTo>
                    <a:pt x="116" y="1750"/>
                  </a:lnTo>
                  <a:lnTo>
                    <a:pt x="153" y="1797"/>
                  </a:lnTo>
                  <a:lnTo>
                    <a:pt x="195" y="1843"/>
                  </a:lnTo>
                  <a:lnTo>
                    <a:pt x="241" y="1888"/>
                  </a:lnTo>
                  <a:lnTo>
                    <a:pt x="290" y="1932"/>
                  </a:lnTo>
                  <a:lnTo>
                    <a:pt x="345" y="1973"/>
                  </a:lnTo>
                  <a:lnTo>
                    <a:pt x="402" y="2011"/>
                  </a:lnTo>
                  <a:lnTo>
                    <a:pt x="462" y="2046"/>
                  </a:lnTo>
                  <a:lnTo>
                    <a:pt x="527" y="2078"/>
                  </a:lnTo>
                  <a:lnTo>
                    <a:pt x="593" y="2105"/>
                  </a:lnTo>
                  <a:lnTo>
                    <a:pt x="600" y="2107"/>
                  </a:lnTo>
                  <a:lnTo>
                    <a:pt x="618" y="2115"/>
                  </a:lnTo>
                  <a:lnTo>
                    <a:pt x="646" y="2124"/>
                  </a:lnTo>
                  <a:lnTo>
                    <a:pt x="685" y="2136"/>
                  </a:lnTo>
                  <a:lnTo>
                    <a:pt x="729" y="2146"/>
                  </a:lnTo>
                  <a:lnTo>
                    <a:pt x="780" y="2154"/>
                  </a:lnTo>
                  <a:lnTo>
                    <a:pt x="835" y="2158"/>
                  </a:lnTo>
                  <a:lnTo>
                    <a:pt x="894" y="2157"/>
                  </a:lnTo>
                  <a:lnTo>
                    <a:pt x="954" y="2147"/>
                  </a:lnTo>
                  <a:lnTo>
                    <a:pt x="1014" y="2129"/>
                  </a:lnTo>
                  <a:lnTo>
                    <a:pt x="1073" y="2101"/>
                  </a:lnTo>
                  <a:lnTo>
                    <a:pt x="1128" y="2060"/>
                  </a:lnTo>
                  <a:lnTo>
                    <a:pt x="1180" y="2006"/>
                  </a:lnTo>
                  <a:lnTo>
                    <a:pt x="1226" y="1934"/>
                  </a:lnTo>
                  <a:lnTo>
                    <a:pt x="1264" y="1847"/>
                  </a:lnTo>
                  <a:lnTo>
                    <a:pt x="1294" y="1740"/>
                  </a:lnTo>
                  <a:lnTo>
                    <a:pt x="1294" y="1737"/>
                  </a:lnTo>
                  <a:lnTo>
                    <a:pt x="1294" y="1730"/>
                  </a:lnTo>
                  <a:lnTo>
                    <a:pt x="1295" y="1720"/>
                  </a:lnTo>
                  <a:lnTo>
                    <a:pt x="1296" y="1705"/>
                  </a:lnTo>
                  <a:lnTo>
                    <a:pt x="1300" y="1689"/>
                  </a:lnTo>
                  <a:lnTo>
                    <a:pt x="1303" y="1669"/>
                  </a:lnTo>
                  <a:lnTo>
                    <a:pt x="1309" y="1647"/>
                  </a:lnTo>
                  <a:lnTo>
                    <a:pt x="1317" y="1624"/>
                  </a:lnTo>
                  <a:lnTo>
                    <a:pt x="1326" y="1600"/>
                  </a:lnTo>
                  <a:lnTo>
                    <a:pt x="1339" y="1576"/>
                  </a:lnTo>
                  <a:lnTo>
                    <a:pt x="1354" y="1551"/>
                  </a:lnTo>
                  <a:lnTo>
                    <a:pt x="1372" y="1526"/>
                  </a:lnTo>
                  <a:lnTo>
                    <a:pt x="1394" y="1503"/>
                  </a:lnTo>
                  <a:lnTo>
                    <a:pt x="1420" y="1482"/>
                  </a:lnTo>
                  <a:lnTo>
                    <a:pt x="1450" y="1462"/>
                  </a:lnTo>
                  <a:lnTo>
                    <a:pt x="1483" y="1445"/>
                  </a:lnTo>
                  <a:lnTo>
                    <a:pt x="1508" y="1432"/>
                  </a:lnTo>
                  <a:lnTo>
                    <a:pt x="1534" y="1415"/>
                  </a:lnTo>
                  <a:lnTo>
                    <a:pt x="1558" y="1395"/>
                  </a:lnTo>
                  <a:lnTo>
                    <a:pt x="1580" y="1372"/>
                  </a:lnTo>
                  <a:lnTo>
                    <a:pt x="1600" y="1347"/>
                  </a:lnTo>
                  <a:lnTo>
                    <a:pt x="1619" y="1318"/>
                  </a:lnTo>
                  <a:lnTo>
                    <a:pt x="1634" y="1288"/>
                  </a:lnTo>
                  <a:lnTo>
                    <a:pt x="1647" y="1256"/>
                  </a:lnTo>
                  <a:lnTo>
                    <a:pt x="1655" y="1221"/>
                  </a:lnTo>
                  <a:lnTo>
                    <a:pt x="1658" y="1185"/>
                  </a:lnTo>
                  <a:lnTo>
                    <a:pt x="1658" y="1149"/>
                  </a:lnTo>
                  <a:lnTo>
                    <a:pt x="1652" y="1109"/>
                  </a:lnTo>
                  <a:lnTo>
                    <a:pt x="1641" y="1070"/>
                  </a:lnTo>
                  <a:lnTo>
                    <a:pt x="1625" y="1031"/>
                  </a:lnTo>
                  <a:lnTo>
                    <a:pt x="1600" y="990"/>
                  </a:lnTo>
                  <a:lnTo>
                    <a:pt x="1571" y="949"/>
                  </a:lnTo>
                  <a:lnTo>
                    <a:pt x="1736" y="751"/>
                  </a:lnTo>
                  <a:lnTo>
                    <a:pt x="2043" y="388"/>
                  </a:lnTo>
                  <a:lnTo>
                    <a:pt x="2118" y="373"/>
                  </a:lnTo>
                  <a:lnTo>
                    <a:pt x="2286" y="16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1" name="Freeform 241"/>
            <p:cNvSpPr>
              <a:spLocks/>
            </p:cNvSpPr>
            <p:nvPr/>
          </p:nvSpPr>
          <p:spPr bwMode="auto">
            <a:xfrm>
              <a:off x="4459" y="592"/>
              <a:ext cx="608" cy="618"/>
            </a:xfrm>
            <a:custGeom>
              <a:avLst/>
              <a:gdLst>
                <a:gd name="T0" fmla="*/ 7 w 1217"/>
                <a:gd name="T1" fmla="*/ 5 h 1237"/>
                <a:gd name="T2" fmla="*/ 7 w 1217"/>
                <a:gd name="T3" fmla="*/ 5 h 1237"/>
                <a:gd name="T4" fmla="*/ 7 w 1217"/>
                <a:gd name="T5" fmla="*/ 4 h 1237"/>
                <a:gd name="T6" fmla="*/ 8 w 1217"/>
                <a:gd name="T7" fmla="*/ 4 h 1237"/>
                <a:gd name="T8" fmla="*/ 8 w 1217"/>
                <a:gd name="T9" fmla="*/ 4 h 1237"/>
                <a:gd name="T10" fmla="*/ 8 w 1217"/>
                <a:gd name="T11" fmla="*/ 4 h 1237"/>
                <a:gd name="T12" fmla="*/ 9 w 1217"/>
                <a:gd name="T13" fmla="*/ 3 h 1237"/>
                <a:gd name="T14" fmla="*/ 9 w 1217"/>
                <a:gd name="T15" fmla="*/ 3 h 1237"/>
                <a:gd name="T16" fmla="*/ 9 w 1217"/>
                <a:gd name="T17" fmla="*/ 3 h 1237"/>
                <a:gd name="T18" fmla="*/ 9 w 1217"/>
                <a:gd name="T19" fmla="*/ 2 h 1237"/>
                <a:gd name="T20" fmla="*/ 9 w 1217"/>
                <a:gd name="T21" fmla="*/ 2 h 1237"/>
                <a:gd name="T22" fmla="*/ 9 w 1217"/>
                <a:gd name="T23" fmla="*/ 1 h 1237"/>
                <a:gd name="T24" fmla="*/ 7 w 1217"/>
                <a:gd name="T25" fmla="*/ 3 h 1237"/>
                <a:gd name="T26" fmla="*/ 7 w 1217"/>
                <a:gd name="T27" fmla="*/ 0 h 1237"/>
                <a:gd name="T28" fmla="*/ 7 w 1217"/>
                <a:gd name="T29" fmla="*/ 0 h 1237"/>
                <a:gd name="T30" fmla="*/ 7 w 1217"/>
                <a:gd name="T31" fmla="*/ 0 h 1237"/>
                <a:gd name="T32" fmla="*/ 7 w 1217"/>
                <a:gd name="T33" fmla="*/ 0 h 1237"/>
                <a:gd name="T34" fmla="*/ 7 w 1217"/>
                <a:gd name="T35" fmla="*/ 0 h 1237"/>
                <a:gd name="T36" fmla="*/ 6 w 1217"/>
                <a:gd name="T37" fmla="*/ 0 h 1237"/>
                <a:gd name="T38" fmla="*/ 6 w 1217"/>
                <a:gd name="T39" fmla="*/ 0 h 1237"/>
                <a:gd name="T40" fmla="*/ 5 w 1217"/>
                <a:gd name="T41" fmla="*/ 0 h 1237"/>
                <a:gd name="T42" fmla="*/ 5 w 1217"/>
                <a:gd name="T43" fmla="*/ 0 h 1237"/>
                <a:gd name="T44" fmla="*/ 5 w 1217"/>
                <a:gd name="T45" fmla="*/ 0 h 1237"/>
                <a:gd name="T46" fmla="*/ 4 w 1217"/>
                <a:gd name="T47" fmla="*/ 1 h 1237"/>
                <a:gd name="T48" fmla="*/ 4 w 1217"/>
                <a:gd name="T49" fmla="*/ 1 h 1237"/>
                <a:gd name="T50" fmla="*/ 4 w 1217"/>
                <a:gd name="T51" fmla="*/ 1 h 1237"/>
                <a:gd name="T52" fmla="*/ 4 w 1217"/>
                <a:gd name="T53" fmla="*/ 2 h 1237"/>
                <a:gd name="T54" fmla="*/ 4 w 1217"/>
                <a:gd name="T55" fmla="*/ 2 h 1237"/>
                <a:gd name="T56" fmla="*/ 3 w 1217"/>
                <a:gd name="T57" fmla="*/ 2 h 1237"/>
                <a:gd name="T58" fmla="*/ 3 w 1217"/>
                <a:gd name="T59" fmla="*/ 2 h 1237"/>
                <a:gd name="T60" fmla="*/ 3 w 1217"/>
                <a:gd name="T61" fmla="*/ 2 h 1237"/>
                <a:gd name="T62" fmla="*/ 2 w 1217"/>
                <a:gd name="T63" fmla="*/ 2 h 1237"/>
                <a:gd name="T64" fmla="*/ 2 w 1217"/>
                <a:gd name="T65" fmla="*/ 3 h 1237"/>
                <a:gd name="T66" fmla="*/ 1 w 1217"/>
                <a:gd name="T67" fmla="*/ 3 h 1237"/>
                <a:gd name="T68" fmla="*/ 1 w 1217"/>
                <a:gd name="T69" fmla="*/ 3 h 1237"/>
                <a:gd name="T70" fmla="*/ 0 w 1217"/>
                <a:gd name="T71" fmla="*/ 4 h 1237"/>
                <a:gd name="T72" fmla="*/ 0 w 1217"/>
                <a:gd name="T73" fmla="*/ 4 h 1237"/>
                <a:gd name="T74" fmla="*/ 0 w 1217"/>
                <a:gd name="T75" fmla="*/ 5 h 1237"/>
                <a:gd name="T76" fmla="*/ 0 w 1217"/>
                <a:gd name="T77" fmla="*/ 6 h 1237"/>
                <a:gd name="T78" fmla="*/ 0 w 1217"/>
                <a:gd name="T79" fmla="*/ 6 h 1237"/>
                <a:gd name="T80" fmla="*/ 0 w 1217"/>
                <a:gd name="T81" fmla="*/ 7 h 1237"/>
                <a:gd name="T82" fmla="*/ 0 w 1217"/>
                <a:gd name="T83" fmla="*/ 7 h 1237"/>
                <a:gd name="T84" fmla="*/ 1 w 1217"/>
                <a:gd name="T85" fmla="*/ 8 h 1237"/>
                <a:gd name="T86" fmla="*/ 1 w 1217"/>
                <a:gd name="T87" fmla="*/ 8 h 1237"/>
                <a:gd name="T88" fmla="*/ 2 w 1217"/>
                <a:gd name="T89" fmla="*/ 8 h 1237"/>
                <a:gd name="T90" fmla="*/ 2 w 1217"/>
                <a:gd name="T91" fmla="*/ 9 h 1237"/>
                <a:gd name="T92" fmla="*/ 2 w 1217"/>
                <a:gd name="T93" fmla="*/ 9 h 1237"/>
                <a:gd name="T94" fmla="*/ 3 w 1217"/>
                <a:gd name="T95" fmla="*/ 9 h 1237"/>
                <a:gd name="T96" fmla="*/ 4 w 1217"/>
                <a:gd name="T97" fmla="*/ 9 h 1237"/>
                <a:gd name="T98" fmla="*/ 4 w 1217"/>
                <a:gd name="T99" fmla="*/ 9 h 1237"/>
                <a:gd name="T100" fmla="*/ 5 w 1217"/>
                <a:gd name="T101" fmla="*/ 9 h 1237"/>
                <a:gd name="T102" fmla="*/ 5 w 1217"/>
                <a:gd name="T103" fmla="*/ 9 h 1237"/>
                <a:gd name="T104" fmla="*/ 6 w 1217"/>
                <a:gd name="T105" fmla="*/ 8 h 1237"/>
                <a:gd name="T106" fmla="*/ 6 w 1217"/>
                <a:gd name="T107" fmla="*/ 7 h 1237"/>
                <a:gd name="T108" fmla="*/ 6 w 1217"/>
                <a:gd name="T109" fmla="*/ 6 h 1237"/>
                <a:gd name="T110" fmla="*/ 6 w 1217"/>
                <a:gd name="T111" fmla="*/ 5 h 1237"/>
                <a:gd name="T112" fmla="*/ 7 w 1217"/>
                <a:gd name="T113" fmla="*/ 5 h 1237"/>
                <a:gd name="T114" fmla="*/ 7 w 1217"/>
                <a:gd name="T115" fmla="*/ 5 h 12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7"/>
                <a:gd name="T175" fmla="*/ 0 h 1237"/>
                <a:gd name="T176" fmla="*/ 1217 w 1217"/>
                <a:gd name="T177" fmla="*/ 1237 h 12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7" h="1237">
                  <a:moveTo>
                    <a:pt x="917" y="705"/>
                  </a:moveTo>
                  <a:lnTo>
                    <a:pt x="921" y="700"/>
                  </a:lnTo>
                  <a:lnTo>
                    <a:pt x="931" y="690"/>
                  </a:lnTo>
                  <a:lnTo>
                    <a:pt x="946" y="672"/>
                  </a:lnTo>
                  <a:lnTo>
                    <a:pt x="968" y="653"/>
                  </a:lnTo>
                  <a:lnTo>
                    <a:pt x="993" y="631"/>
                  </a:lnTo>
                  <a:lnTo>
                    <a:pt x="1023" y="609"/>
                  </a:lnTo>
                  <a:lnTo>
                    <a:pt x="1057" y="588"/>
                  </a:lnTo>
                  <a:lnTo>
                    <a:pt x="1094" y="572"/>
                  </a:lnTo>
                  <a:lnTo>
                    <a:pt x="1112" y="564"/>
                  </a:lnTo>
                  <a:lnTo>
                    <a:pt x="1131" y="553"/>
                  </a:lnTo>
                  <a:lnTo>
                    <a:pt x="1148" y="540"/>
                  </a:lnTo>
                  <a:lnTo>
                    <a:pt x="1164" y="525"/>
                  </a:lnTo>
                  <a:lnTo>
                    <a:pt x="1178" y="508"/>
                  </a:lnTo>
                  <a:lnTo>
                    <a:pt x="1190" y="488"/>
                  </a:lnTo>
                  <a:lnTo>
                    <a:pt x="1201" y="467"/>
                  </a:lnTo>
                  <a:lnTo>
                    <a:pt x="1209" y="444"/>
                  </a:lnTo>
                  <a:lnTo>
                    <a:pt x="1215" y="420"/>
                  </a:lnTo>
                  <a:lnTo>
                    <a:pt x="1217" y="395"/>
                  </a:lnTo>
                  <a:lnTo>
                    <a:pt x="1216" y="367"/>
                  </a:lnTo>
                  <a:lnTo>
                    <a:pt x="1211" y="338"/>
                  </a:lnTo>
                  <a:lnTo>
                    <a:pt x="1203" y="309"/>
                  </a:lnTo>
                  <a:lnTo>
                    <a:pt x="1189" y="278"/>
                  </a:lnTo>
                  <a:lnTo>
                    <a:pt x="1172" y="246"/>
                  </a:lnTo>
                  <a:lnTo>
                    <a:pt x="1150" y="214"/>
                  </a:lnTo>
                  <a:lnTo>
                    <a:pt x="951" y="428"/>
                  </a:lnTo>
                  <a:lnTo>
                    <a:pt x="817" y="298"/>
                  </a:lnTo>
                  <a:lnTo>
                    <a:pt x="1005" y="80"/>
                  </a:lnTo>
                  <a:lnTo>
                    <a:pt x="1003" y="79"/>
                  </a:lnTo>
                  <a:lnTo>
                    <a:pt x="998" y="74"/>
                  </a:lnTo>
                  <a:lnTo>
                    <a:pt x="990" y="67"/>
                  </a:lnTo>
                  <a:lnTo>
                    <a:pt x="978" y="58"/>
                  </a:lnTo>
                  <a:lnTo>
                    <a:pt x="965" y="49"/>
                  </a:lnTo>
                  <a:lnTo>
                    <a:pt x="949" y="39"/>
                  </a:lnTo>
                  <a:lnTo>
                    <a:pt x="929" y="28"/>
                  </a:lnTo>
                  <a:lnTo>
                    <a:pt x="909" y="19"/>
                  </a:lnTo>
                  <a:lnTo>
                    <a:pt x="886" y="11"/>
                  </a:lnTo>
                  <a:lnTo>
                    <a:pt x="862" y="4"/>
                  </a:lnTo>
                  <a:lnTo>
                    <a:pt x="838" y="1"/>
                  </a:lnTo>
                  <a:lnTo>
                    <a:pt x="811" y="0"/>
                  </a:lnTo>
                  <a:lnTo>
                    <a:pt x="785" y="2"/>
                  </a:lnTo>
                  <a:lnTo>
                    <a:pt x="757" y="10"/>
                  </a:lnTo>
                  <a:lnTo>
                    <a:pt x="730" y="21"/>
                  </a:lnTo>
                  <a:lnTo>
                    <a:pt x="702" y="39"/>
                  </a:lnTo>
                  <a:lnTo>
                    <a:pt x="671" y="64"/>
                  </a:lnTo>
                  <a:lnTo>
                    <a:pt x="646" y="88"/>
                  </a:lnTo>
                  <a:lnTo>
                    <a:pt x="625" y="112"/>
                  </a:lnTo>
                  <a:lnTo>
                    <a:pt x="609" y="135"/>
                  </a:lnTo>
                  <a:lnTo>
                    <a:pt x="596" y="159"/>
                  </a:lnTo>
                  <a:lnTo>
                    <a:pt x="586" y="180"/>
                  </a:lnTo>
                  <a:lnTo>
                    <a:pt x="578" y="201"/>
                  </a:lnTo>
                  <a:lnTo>
                    <a:pt x="569" y="222"/>
                  </a:lnTo>
                  <a:lnTo>
                    <a:pt x="563" y="241"/>
                  </a:lnTo>
                  <a:lnTo>
                    <a:pt x="554" y="260"/>
                  </a:lnTo>
                  <a:lnTo>
                    <a:pt x="544" y="278"/>
                  </a:lnTo>
                  <a:lnTo>
                    <a:pt x="531" y="296"/>
                  </a:lnTo>
                  <a:lnTo>
                    <a:pt x="516" y="312"/>
                  </a:lnTo>
                  <a:lnTo>
                    <a:pt x="497" y="327"/>
                  </a:lnTo>
                  <a:lnTo>
                    <a:pt x="472" y="341"/>
                  </a:lnTo>
                  <a:lnTo>
                    <a:pt x="440" y="354"/>
                  </a:lnTo>
                  <a:lnTo>
                    <a:pt x="414" y="362"/>
                  </a:lnTo>
                  <a:lnTo>
                    <a:pt x="387" y="370"/>
                  </a:lnTo>
                  <a:lnTo>
                    <a:pt x="359" y="376"/>
                  </a:lnTo>
                  <a:lnTo>
                    <a:pt x="330" y="383"/>
                  </a:lnTo>
                  <a:lnTo>
                    <a:pt x="300" y="391"/>
                  </a:lnTo>
                  <a:lnTo>
                    <a:pt x="270" y="399"/>
                  </a:lnTo>
                  <a:lnTo>
                    <a:pt x="240" y="410"/>
                  </a:lnTo>
                  <a:lnTo>
                    <a:pt x="211" y="422"/>
                  </a:lnTo>
                  <a:lnTo>
                    <a:pt x="182" y="440"/>
                  </a:lnTo>
                  <a:lnTo>
                    <a:pt x="154" y="459"/>
                  </a:lnTo>
                  <a:lnTo>
                    <a:pt x="126" y="483"/>
                  </a:lnTo>
                  <a:lnTo>
                    <a:pt x="101" y="513"/>
                  </a:lnTo>
                  <a:lnTo>
                    <a:pt x="75" y="549"/>
                  </a:lnTo>
                  <a:lnTo>
                    <a:pt x="53" y="591"/>
                  </a:lnTo>
                  <a:lnTo>
                    <a:pt x="33" y="639"/>
                  </a:lnTo>
                  <a:lnTo>
                    <a:pt x="14" y="695"/>
                  </a:lnTo>
                  <a:lnTo>
                    <a:pt x="4" y="745"/>
                  </a:lnTo>
                  <a:lnTo>
                    <a:pt x="0" y="792"/>
                  </a:lnTo>
                  <a:lnTo>
                    <a:pt x="5" y="836"/>
                  </a:lnTo>
                  <a:lnTo>
                    <a:pt x="15" y="877"/>
                  </a:lnTo>
                  <a:lnTo>
                    <a:pt x="30" y="915"/>
                  </a:lnTo>
                  <a:lnTo>
                    <a:pt x="51" y="950"/>
                  </a:lnTo>
                  <a:lnTo>
                    <a:pt x="74" y="983"/>
                  </a:lnTo>
                  <a:lnTo>
                    <a:pt x="101" y="1013"/>
                  </a:lnTo>
                  <a:lnTo>
                    <a:pt x="128" y="1041"/>
                  </a:lnTo>
                  <a:lnTo>
                    <a:pt x="158" y="1066"/>
                  </a:lnTo>
                  <a:lnTo>
                    <a:pt x="188" y="1089"/>
                  </a:lnTo>
                  <a:lnTo>
                    <a:pt x="217" y="1110"/>
                  </a:lnTo>
                  <a:lnTo>
                    <a:pt x="246" y="1130"/>
                  </a:lnTo>
                  <a:lnTo>
                    <a:pt x="271" y="1146"/>
                  </a:lnTo>
                  <a:lnTo>
                    <a:pt x="294" y="1161"/>
                  </a:lnTo>
                  <a:lnTo>
                    <a:pt x="314" y="1175"/>
                  </a:lnTo>
                  <a:lnTo>
                    <a:pt x="339" y="1191"/>
                  </a:lnTo>
                  <a:lnTo>
                    <a:pt x="369" y="1206"/>
                  </a:lnTo>
                  <a:lnTo>
                    <a:pt x="402" y="1217"/>
                  </a:lnTo>
                  <a:lnTo>
                    <a:pt x="438" y="1228"/>
                  </a:lnTo>
                  <a:lnTo>
                    <a:pt x="476" y="1233"/>
                  </a:lnTo>
                  <a:lnTo>
                    <a:pt x="515" y="1237"/>
                  </a:lnTo>
                  <a:lnTo>
                    <a:pt x="554" y="1236"/>
                  </a:lnTo>
                  <a:lnTo>
                    <a:pt x="595" y="1231"/>
                  </a:lnTo>
                  <a:lnTo>
                    <a:pt x="634" y="1222"/>
                  </a:lnTo>
                  <a:lnTo>
                    <a:pt x="671" y="1207"/>
                  </a:lnTo>
                  <a:lnTo>
                    <a:pt x="707" y="1186"/>
                  </a:lnTo>
                  <a:lnTo>
                    <a:pt x="740" y="1161"/>
                  </a:lnTo>
                  <a:lnTo>
                    <a:pt x="770" y="1129"/>
                  </a:lnTo>
                  <a:lnTo>
                    <a:pt x="795" y="1089"/>
                  </a:lnTo>
                  <a:lnTo>
                    <a:pt x="816" y="1043"/>
                  </a:lnTo>
                  <a:lnTo>
                    <a:pt x="832" y="990"/>
                  </a:lnTo>
                  <a:lnTo>
                    <a:pt x="851" y="912"/>
                  </a:lnTo>
                  <a:lnTo>
                    <a:pt x="867" y="850"/>
                  </a:lnTo>
                  <a:lnTo>
                    <a:pt x="882" y="800"/>
                  </a:lnTo>
                  <a:lnTo>
                    <a:pt x="894" y="762"/>
                  </a:lnTo>
                  <a:lnTo>
                    <a:pt x="904" y="735"/>
                  </a:lnTo>
                  <a:lnTo>
                    <a:pt x="912" y="717"/>
                  </a:lnTo>
                  <a:lnTo>
                    <a:pt x="916" y="708"/>
                  </a:lnTo>
                  <a:lnTo>
                    <a:pt x="917" y="7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2" name="Freeform 242"/>
            <p:cNvSpPr>
              <a:spLocks/>
            </p:cNvSpPr>
            <p:nvPr/>
          </p:nvSpPr>
          <p:spPr bwMode="auto">
            <a:xfrm>
              <a:off x="4732" y="800"/>
              <a:ext cx="158" cy="159"/>
            </a:xfrm>
            <a:custGeom>
              <a:avLst/>
              <a:gdLst>
                <a:gd name="T0" fmla="*/ 1 w 314"/>
                <a:gd name="T1" fmla="*/ 3 h 318"/>
                <a:gd name="T2" fmla="*/ 2 w 314"/>
                <a:gd name="T3" fmla="*/ 3 h 318"/>
                <a:gd name="T4" fmla="*/ 2 w 314"/>
                <a:gd name="T5" fmla="*/ 3 h 318"/>
                <a:gd name="T6" fmla="*/ 2 w 314"/>
                <a:gd name="T7" fmla="*/ 3 h 318"/>
                <a:gd name="T8" fmla="*/ 2 w 314"/>
                <a:gd name="T9" fmla="*/ 3 h 318"/>
                <a:gd name="T10" fmla="*/ 2 w 314"/>
                <a:gd name="T11" fmla="*/ 3 h 318"/>
                <a:gd name="T12" fmla="*/ 2 w 314"/>
                <a:gd name="T13" fmla="*/ 3 h 318"/>
                <a:gd name="T14" fmla="*/ 2 w 314"/>
                <a:gd name="T15" fmla="*/ 3 h 318"/>
                <a:gd name="T16" fmla="*/ 2 w 314"/>
                <a:gd name="T17" fmla="*/ 3 h 318"/>
                <a:gd name="T18" fmla="*/ 2 w 314"/>
                <a:gd name="T19" fmla="*/ 3 h 318"/>
                <a:gd name="T20" fmla="*/ 3 w 314"/>
                <a:gd name="T21" fmla="*/ 3 h 318"/>
                <a:gd name="T22" fmla="*/ 3 w 314"/>
                <a:gd name="T23" fmla="*/ 3 h 318"/>
                <a:gd name="T24" fmla="*/ 3 w 314"/>
                <a:gd name="T25" fmla="*/ 3 h 318"/>
                <a:gd name="T26" fmla="*/ 3 w 314"/>
                <a:gd name="T27" fmla="*/ 2 h 318"/>
                <a:gd name="T28" fmla="*/ 3 w 314"/>
                <a:gd name="T29" fmla="*/ 2 h 318"/>
                <a:gd name="T30" fmla="*/ 3 w 314"/>
                <a:gd name="T31" fmla="*/ 2 h 318"/>
                <a:gd name="T32" fmla="*/ 3 w 314"/>
                <a:gd name="T33" fmla="*/ 2 h 318"/>
                <a:gd name="T34" fmla="*/ 3 w 314"/>
                <a:gd name="T35" fmla="*/ 2 h 318"/>
                <a:gd name="T36" fmla="*/ 3 w 314"/>
                <a:gd name="T37" fmla="*/ 2 h 318"/>
                <a:gd name="T38" fmla="*/ 3 w 314"/>
                <a:gd name="T39" fmla="*/ 1 h 318"/>
                <a:gd name="T40" fmla="*/ 3 w 314"/>
                <a:gd name="T41" fmla="*/ 1 h 318"/>
                <a:gd name="T42" fmla="*/ 3 w 314"/>
                <a:gd name="T43" fmla="*/ 1 h 318"/>
                <a:gd name="T44" fmla="*/ 2 w 314"/>
                <a:gd name="T45" fmla="*/ 1 h 318"/>
                <a:gd name="T46" fmla="*/ 2 w 314"/>
                <a:gd name="T47" fmla="*/ 1 h 318"/>
                <a:gd name="T48" fmla="*/ 2 w 314"/>
                <a:gd name="T49" fmla="*/ 1 h 318"/>
                <a:gd name="T50" fmla="*/ 2 w 314"/>
                <a:gd name="T51" fmla="*/ 1 h 318"/>
                <a:gd name="T52" fmla="*/ 2 w 314"/>
                <a:gd name="T53" fmla="*/ 0 h 318"/>
                <a:gd name="T54" fmla="*/ 2 w 314"/>
                <a:gd name="T55" fmla="*/ 0 h 318"/>
                <a:gd name="T56" fmla="*/ 2 w 314"/>
                <a:gd name="T57" fmla="*/ 1 h 318"/>
                <a:gd name="T58" fmla="*/ 1 w 314"/>
                <a:gd name="T59" fmla="*/ 1 h 318"/>
                <a:gd name="T60" fmla="*/ 1 w 314"/>
                <a:gd name="T61" fmla="*/ 1 h 318"/>
                <a:gd name="T62" fmla="*/ 1 w 314"/>
                <a:gd name="T63" fmla="*/ 1 h 318"/>
                <a:gd name="T64" fmla="*/ 1 w 314"/>
                <a:gd name="T65" fmla="*/ 1 h 318"/>
                <a:gd name="T66" fmla="*/ 1 w 314"/>
                <a:gd name="T67" fmla="*/ 1 h 318"/>
                <a:gd name="T68" fmla="*/ 1 w 314"/>
                <a:gd name="T69" fmla="*/ 1 h 318"/>
                <a:gd name="T70" fmla="*/ 1 w 314"/>
                <a:gd name="T71" fmla="*/ 1 h 318"/>
                <a:gd name="T72" fmla="*/ 1 w 314"/>
                <a:gd name="T73" fmla="*/ 1 h 318"/>
                <a:gd name="T74" fmla="*/ 1 w 314"/>
                <a:gd name="T75" fmla="*/ 1 h 318"/>
                <a:gd name="T76" fmla="*/ 1 w 314"/>
                <a:gd name="T77" fmla="*/ 1 h 318"/>
                <a:gd name="T78" fmla="*/ 1 w 314"/>
                <a:gd name="T79" fmla="*/ 1 h 318"/>
                <a:gd name="T80" fmla="*/ 1 w 314"/>
                <a:gd name="T81" fmla="*/ 1 h 318"/>
                <a:gd name="T82" fmla="*/ 0 w 314"/>
                <a:gd name="T83" fmla="*/ 2 h 318"/>
                <a:gd name="T84" fmla="*/ 1 w 314"/>
                <a:gd name="T85" fmla="*/ 2 h 318"/>
                <a:gd name="T86" fmla="*/ 1 w 314"/>
                <a:gd name="T87" fmla="*/ 2 h 318"/>
                <a:gd name="T88" fmla="*/ 1 w 314"/>
                <a:gd name="T89" fmla="*/ 2 h 318"/>
                <a:gd name="T90" fmla="*/ 1 w 314"/>
                <a:gd name="T91" fmla="*/ 3 h 318"/>
                <a:gd name="T92" fmla="*/ 1 w 314"/>
                <a:gd name="T93" fmla="*/ 3 h 318"/>
                <a:gd name="T94" fmla="*/ 1 w 314"/>
                <a:gd name="T95" fmla="*/ 3 h 318"/>
                <a:gd name="T96" fmla="*/ 1 w 314"/>
                <a:gd name="T97" fmla="*/ 3 h 3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"/>
                <a:gd name="T148" fmla="*/ 0 h 318"/>
                <a:gd name="T149" fmla="*/ 314 w 314"/>
                <a:gd name="T150" fmla="*/ 318 h 3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" h="318">
                  <a:moveTo>
                    <a:pt x="116" y="313"/>
                  </a:moveTo>
                  <a:lnTo>
                    <a:pt x="132" y="316"/>
                  </a:lnTo>
                  <a:lnTo>
                    <a:pt x="147" y="318"/>
                  </a:lnTo>
                  <a:lnTo>
                    <a:pt x="163" y="318"/>
                  </a:lnTo>
                  <a:lnTo>
                    <a:pt x="178" y="317"/>
                  </a:lnTo>
                  <a:lnTo>
                    <a:pt x="193" y="314"/>
                  </a:lnTo>
                  <a:lnTo>
                    <a:pt x="208" y="309"/>
                  </a:lnTo>
                  <a:lnTo>
                    <a:pt x="222" y="303"/>
                  </a:lnTo>
                  <a:lnTo>
                    <a:pt x="235" y="296"/>
                  </a:lnTo>
                  <a:lnTo>
                    <a:pt x="247" y="288"/>
                  </a:lnTo>
                  <a:lnTo>
                    <a:pt x="260" y="279"/>
                  </a:lnTo>
                  <a:lnTo>
                    <a:pt x="270" y="269"/>
                  </a:lnTo>
                  <a:lnTo>
                    <a:pt x="281" y="257"/>
                  </a:lnTo>
                  <a:lnTo>
                    <a:pt x="289" y="245"/>
                  </a:lnTo>
                  <a:lnTo>
                    <a:pt x="297" y="231"/>
                  </a:lnTo>
                  <a:lnTo>
                    <a:pt x="304" y="216"/>
                  </a:lnTo>
                  <a:lnTo>
                    <a:pt x="308" y="201"/>
                  </a:lnTo>
                  <a:lnTo>
                    <a:pt x="314" y="169"/>
                  </a:lnTo>
                  <a:lnTo>
                    <a:pt x="313" y="138"/>
                  </a:lnTo>
                  <a:lnTo>
                    <a:pt x="306" y="108"/>
                  </a:lnTo>
                  <a:lnTo>
                    <a:pt x="293" y="80"/>
                  </a:lnTo>
                  <a:lnTo>
                    <a:pt x="276" y="55"/>
                  </a:lnTo>
                  <a:lnTo>
                    <a:pt x="254" y="34"/>
                  </a:lnTo>
                  <a:lnTo>
                    <a:pt x="229" y="18"/>
                  </a:lnTo>
                  <a:lnTo>
                    <a:pt x="199" y="6"/>
                  </a:lnTo>
                  <a:lnTo>
                    <a:pt x="183" y="3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37" y="2"/>
                  </a:lnTo>
                  <a:lnTo>
                    <a:pt x="122" y="5"/>
                  </a:lnTo>
                  <a:lnTo>
                    <a:pt x="107" y="10"/>
                  </a:lnTo>
                  <a:lnTo>
                    <a:pt x="93" y="15"/>
                  </a:lnTo>
                  <a:lnTo>
                    <a:pt x="79" y="22"/>
                  </a:lnTo>
                  <a:lnTo>
                    <a:pt x="66" y="30"/>
                  </a:lnTo>
                  <a:lnTo>
                    <a:pt x="55" y="40"/>
                  </a:lnTo>
                  <a:lnTo>
                    <a:pt x="43" y="50"/>
                  </a:lnTo>
                  <a:lnTo>
                    <a:pt x="33" y="61"/>
                  </a:lnTo>
                  <a:lnTo>
                    <a:pt x="25" y="74"/>
                  </a:lnTo>
                  <a:lnTo>
                    <a:pt x="17" y="88"/>
                  </a:lnTo>
                  <a:lnTo>
                    <a:pt x="10" y="103"/>
                  </a:lnTo>
                  <a:lnTo>
                    <a:pt x="5" y="118"/>
                  </a:lnTo>
                  <a:lnTo>
                    <a:pt x="0" y="150"/>
                  </a:lnTo>
                  <a:lnTo>
                    <a:pt x="1" y="181"/>
                  </a:lnTo>
                  <a:lnTo>
                    <a:pt x="8" y="211"/>
                  </a:lnTo>
                  <a:lnTo>
                    <a:pt x="20" y="239"/>
                  </a:lnTo>
                  <a:lnTo>
                    <a:pt x="38" y="263"/>
                  </a:lnTo>
                  <a:lnTo>
                    <a:pt x="59" y="285"/>
                  </a:lnTo>
                  <a:lnTo>
                    <a:pt x="86" y="301"/>
                  </a:lnTo>
                  <a:lnTo>
                    <a:pt x="116" y="3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3" name="Freeform 243"/>
            <p:cNvSpPr>
              <a:spLocks/>
            </p:cNvSpPr>
            <p:nvPr/>
          </p:nvSpPr>
          <p:spPr bwMode="auto">
            <a:xfrm>
              <a:off x="4637" y="930"/>
              <a:ext cx="152" cy="145"/>
            </a:xfrm>
            <a:custGeom>
              <a:avLst/>
              <a:gdLst>
                <a:gd name="T0" fmla="*/ 0 w 305"/>
                <a:gd name="T1" fmla="*/ 0 h 290"/>
                <a:gd name="T2" fmla="*/ 2 w 305"/>
                <a:gd name="T3" fmla="*/ 2 h 290"/>
                <a:gd name="T4" fmla="*/ 1 w 305"/>
                <a:gd name="T5" fmla="*/ 3 h 290"/>
                <a:gd name="T6" fmla="*/ 0 w 305"/>
                <a:gd name="T7" fmla="*/ 1 h 290"/>
                <a:gd name="T8" fmla="*/ 0 w 305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290"/>
                <a:gd name="T17" fmla="*/ 305 w 305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290">
                  <a:moveTo>
                    <a:pt x="49" y="0"/>
                  </a:moveTo>
                  <a:lnTo>
                    <a:pt x="305" y="242"/>
                  </a:lnTo>
                  <a:lnTo>
                    <a:pt x="245" y="290"/>
                  </a:lnTo>
                  <a:lnTo>
                    <a:pt x="0" y="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4" name="Freeform 244"/>
            <p:cNvSpPr>
              <a:spLocks/>
            </p:cNvSpPr>
            <p:nvPr/>
          </p:nvSpPr>
          <p:spPr bwMode="auto">
            <a:xfrm>
              <a:off x="4338" y="554"/>
              <a:ext cx="480" cy="528"/>
            </a:xfrm>
            <a:custGeom>
              <a:avLst/>
              <a:gdLst>
                <a:gd name="T0" fmla="*/ 7 w 960"/>
                <a:gd name="T1" fmla="*/ 0 h 1057"/>
                <a:gd name="T2" fmla="*/ 7 w 960"/>
                <a:gd name="T3" fmla="*/ 0 h 1057"/>
                <a:gd name="T4" fmla="*/ 8 w 960"/>
                <a:gd name="T5" fmla="*/ 0 h 1057"/>
                <a:gd name="T6" fmla="*/ 8 w 960"/>
                <a:gd name="T7" fmla="*/ 0 h 1057"/>
                <a:gd name="T8" fmla="*/ 7 w 960"/>
                <a:gd name="T9" fmla="*/ 0 h 1057"/>
                <a:gd name="T10" fmla="*/ 7 w 960"/>
                <a:gd name="T11" fmla="*/ 0 h 1057"/>
                <a:gd name="T12" fmla="*/ 7 w 960"/>
                <a:gd name="T13" fmla="*/ 0 h 1057"/>
                <a:gd name="T14" fmla="*/ 6 w 960"/>
                <a:gd name="T15" fmla="*/ 0 h 1057"/>
                <a:gd name="T16" fmla="*/ 6 w 960"/>
                <a:gd name="T17" fmla="*/ 0 h 1057"/>
                <a:gd name="T18" fmla="*/ 6 w 960"/>
                <a:gd name="T19" fmla="*/ 0 h 1057"/>
                <a:gd name="T20" fmla="*/ 5 w 960"/>
                <a:gd name="T21" fmla="*/ 1 h 1057"/>
                <a:gd name="T22" fmla="*/ 5 w 960"/>
                <a:gd name="T23" fmla="*/ 1 h 1057"/>
                <a:gd name="T24" fmla="*/ 5 w 960"/>
                <a:gd name="T25" fmla="*/ 1 h 1057"/>
                <a:gd name="T26" fmla="*/ 5 w 960"/>
                <a:gd name="T27" fmla="*/ 1 h 1057"/>
                <a:gd name="T28" fmla="*/ 5 w 960"/>
                <a:gd name="T29" fmla="*/ 2 h 1057"/>
                <a:gd name="T30" fmla="*/ 4 w 960"/>
                <a:gd name="T31" fmla="*/ 2 h 1057"/>
                <a:gd name="T32" fmla="*/ 4 w 960"/>
                <a:gd name="T33" fmla="*/ 2 h 1057"/>
                <a:gd name="T34" fmla="*/ 3 w 960"/>
                <a:gd name="T35" fmla="*/ 2 h 1057"/>
                <a:gd name="T36" fmla="*/ 3 w 960"/>
                <a:gd name="T37" fmla="*/ 2 h 1057"/>
                <a:gd name="T38" fmla="*/ 2 w 960"/>
                <a:gd name="T39" fmla="*/ 3 h 1057"/>
                <a:gd name="T40" fmla="*/ 2 w 960"/>
                <a:gd name="T41" fmla="*/ 3 h 1057"/>
                <a:gd name="T42" fmla="*/ 1 w 960"/>
                <a:gd name="T43" fmla="*/ 4 h 1057"/>
                <a:gd name="T44" fmla="*/ 1 w 960"/>
                <a:gd name="T45" fmla="*/ 4 h 1057"/>
                <a:gd name="T46" fmla="*/ 1 w 960"/>
                <a:gd name="T47" fmla="*/ 5 h 1057"/>
                <a:gd name="T48" fmla="*/ 1 w 960"/>
                <a:gd name="T49" fmla="*/ 6 h 1057"/>
                <a:gd name="T50" fmla="*/ 1 w 960"/>
                <a:gd name="T51" fmla="*/ 7 h 1057"/>
                <a:gd name="T52" fmla="*/ 1 w 960"/>
                <a:gd name="T53" fmla="*/ 8 h 1057"/>
                <a:gd name="T54" fmla="*/ 2 w 960"/>
                <a:gd name="T55" fmla="*/ 8 h 1057"/>
                <a:gd name="T56" fmla="*/ 1 w 960"/>
                <a:gd name="T57" fmla="*/ 6 h 1057"/>
                <a:gd name="T58" fmla="*/ 2 w 960"/>
                <a:gd name="T59" fmla="*/ 4 h 1057"/>
                <a:gd name="T60" fmla="*/ 2 w 960"/>
                <a:gd name="T61" fmla="*/ 4 h 1057"/>
                <a:gd name="T62" fmla="*/ 3 w 960"/>
                <a:gd name="T63" fmla="*/ 3 h 1057"/>
                <a:gd name="T64" fmla="*/ 3 w 960"/>
                <a:gd name="T65" fmla="*/ 3 h 1057"/>
                <a:gd name="T66" fmla="*/ 3 w 960"/>
                <a:gd name="T67" fmla="*/ 3 h 1057"/>
                <a:gd name="T68" fmla="*/ 4 w 960"/>
                <a:gd name="T69" fmla="*/ 3 h 1057"/>
                <a:gd name="T70" fmla="*/ 5 w 960"/>
                <a:gd name="T71" fmla="*/ 3 h 1057"/>
                <a:gd name="T72" fmla="*/ 5 w 960"/>
                <a:gd name="T73" fmla="*/ 2 h 1057"/>
                <a:gd name="T74" fmla="*/ 6 w 960"/>
                <a:gd name="T75" fmla="*/ 2 h 1057"/>
                <a:gd name="T76" fmla="*/ 6 w 960"/>
                <a:gd name="T77" fmla="*/ 2 h 1057"/>
                <a:gd name="T78" fmla="*/ 6 w 960"/>
                <a:gd name="T79" fmla="*/ 2 h 1057"/>
                <a:gd name="T80" fmla="*/ 6 w 960"/>
                <a:gd name="T81" fmla="*/ 1 h 1057"/>
                <a:gd name="T82" fmla="*/ 7 w 960"/>
                <a:gd name="T83" fmla="*/ 1 h 1057"/>
                <a:gd name="T84" fmla="*/ 7 w 960"/>
                <a:gd name="T85" fmla="*/ 1 h 10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0"/>
                <a:gd name="T130" fmla="*/ 0 h 1057"/>
                <a:gd name="T131" fmla="*/ 960 w 960"/>
                <a:gd name="T132" fmla="*/ 1057 h 10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0" h="1057">
                  <a:moveTo>
                    <a:pt x="794" y="123"/>
                  </a:moveTo>
                  <a:lnTo>
                    <a:pt x="809" y="103"/>
                  </a:lnTo>
                  <a:lnTo>
                    <a:pt x="828" y="86"/>
                  </a:lnTo>
                  <a:lnTo>
                    <a:pt x="847" y="68"/>
                  </a:lnTo>
                  <a:lnTo>
                    <a:pt x="869" y="53"/>
                  </a:lnTo>
                  <a:lnTo>
                    <a:pt x="892" y="41"/>
                  </a:lnTo>
                  <a:lnTo>
                    <a:pt x="915" y="30"/>
                  </a:lnTo>
                  <a:lnTo>
                    <a:pt x="938" y="25"/>
                  </a:lnTo>
                  <a:lnTo>
                    <a:pt x="960" y="21"/>
                  </a:lnTo>
                  <a:lnTo>
                    <a:pt x="930" y="4"/>
                  </a:lnTo>
                  <a:lnTo>
                    <a:pt x="928" y="4"/>
                  </a:lnTo>
                  <a:lnTo>
                    <a:pt x="922" y="3"/>
                  </a:lnTo>
                  <a:lnTo>
                    <a:pt x="914" y="2"/>
                  </a:lnTo>
                  <a:lnTo>
                    <a:pt x="902" y="2"/>
                  </a:lnTo>
                  <a:lnTo>
                    <a:pt x="888" y="0"/>
                  </a:lnTo>
                  <a:lnTo>
                    <a:pt x="871" y="0"/>
                  </a:lnTo>
                  <a:lnTo>
                    <a:pt x="854" y="0"/>
                  </a:lnTo>
                  <a:lnTo>
                    <a:pt x="835" y="2"/>
                  </a:lnTo>
                  <a:lnTo>
                    <a:pt x="815" y="4"/>
                  </a:lnTo>
                  <a:lnTo>
                    <a:pt x="794" y="7"/>
                  </a:lnTo>
                  <a:lnTo>
                    <a:pt x="773" y="13"/>
                  </a:lnTo>
                  <a:lnTo>
                    <a:pt x="754" y="19"/>
                  </a:lnTo>
                  <a:lnTo>
                    <a:pt x="734" y="28"/>
                  </a:lnTo>
                  <a:lnTo>
                    <a:pt x="716" y="39"/>
                  </a:lnTo>
                  <a:lnTo>
                    <a:pt x="699" y="52"/>
                  </a:lnTo>
                  <a:lnTo>
                    <a:pt x="684" y="67"/>
                  </a:lnTo>
                  <a:lnTo>
                    <a:pt x="674" y="79"/>
                  </a:lnTo>
                  <a:lnTo>
                    <a:pt x="666" y="91"/>
                  </a:lnTo>
                  <a:lnTo>
                    <a:pt x="658" y="105"/>
                  </a:lnTo>
                  <a:lnTo>
                    <a:pt x="650" y="120"/>
                  </a:lnTo>
                  <a:lnTo>
                    <a:pt x="642" y="136"/>
                  </a:lnTo>
                  <a:lnTo>
                    <a:pt x="636" y="154"/>
                  </a:lnTo>
                  <a:lnTo>
                    <a:pt x="629" y="173"/>
                  </a:lnTo>
                  <a:lnTo>
                    <a:pt x="625" y="193"/>
                  </a:lnTo>
                  <a:lnTo>
                    <a:pt x="625" y="194"/>
                  </a:lnTo>
                  <a:lnTo>
                    <a:pt x="623" y="199"/>
                  </a:lnTo>
                  <a:lnTo>
                    <a:pt x="620" y="204"/>
                  </a:lnTo>
                  <a:lnTo>
                    <a:pt x="616" y="212"/>
                  </a:lnTo>
                  <a:lnTo>
                    <a:pt x="610" y="222"/>
                  </a:lnTo>
                  <a:lnTo>
                    <a:pt x="603" y="232"/>
                  </a:lnTo>
                  <a:lnTo>
                    <a:pt x="595" y="244"/>
                  </a:lnTo>
                  <a:lnTo>
                    <a:pt x="583" y="255"/>
                  </a:lnTo>
                  <a:lnTo>
                    <a:pt x="572" y="268"/>
                  </a:lnTo>
                  <a:lnTo>
                    <a:pt x="557" y="279"/>
                  </a:lnTo>
                  <a:lnTo>
                    <a:pt x="541" y="292"/>
                  </a:lnTo>
                  <a:lnTo>
                    <a:pt x="521" y="302"/>
                  </a:lnTo>
                  <a:lnTo>
                    <a:pt x="500" y="312"/>
                  </a:lnTo>
                  <a:lnTo>
                    <a:pt x="476" y="321"/>
                  </a:lnTo>
                  <a:lnTo>
                    <a:pt x="450" y="327"/>
                  </a:lnTo>
                  <a:lnTo>
                    <a:pt x="421" y="331"/>
                  </a:lnTo>
                  <a:lnTo>
                    <a:pt x="404" y="333"/>
                  </a:lnTo>
                  <a:lnTo>
                    <a:pt x="385" y="337"/>
                  </a:lnTo>
                  <a:lnTo>
                    <a:pt x="366" y="341"/>
                  </a:lnTo>
                  <a:lnTo>
                    <a:pt x="345" y="347"/>
                  </a:lnTo>
                  <a:lnTo>
                    <a:pt x="323" y="354"/>
                  </a:lnTo>
                  <a:lnTo>
                    <a:pt x="300" y="362"/>
                  </a:lnTo>
                  <a:lnTo>
                    <a:pt x="277" y="373"/>
                  </a:lnTo>
                  <a:lnTo>
                    <a:pt x="253" y="383"/>
                  </a:lnTo>
                  <a:lnTo>
                    <a:pt x="228" y="396"/>
                  </a:lnTo>
                  <a:lnTo>
                    <a:pt x="205" y="409"/>
                  </a:lnTo>
                  <a:lnTo>
                    <a:pt x="181" y="424"/>
                  </a:lnTo>
                  <a:lnTo>
                    <a:pt x="158" y="441"/>
                  </a:lnTo>
                  <a:lnTo>
                    <a:pt x="135" y="459"/>
                  </a:lnTo>
                  <a:lnTo>
                    <a:pt x="113" y="479"/>
                  </a:lnTo>
                  <a:lnTo>
                    <a:pt x="93" y="499"/>
                  </a:lnTo>
                  <a:lnTo>
                    <a:pt x="73" y="522"/>
                  </a:lnTo>
                  <a:lnTo>
                    <a:pt x="56" y="545"/>
                  </a:lnTo>
                  <a:lnTo>
                    <a:pt x="41" y="572"/>
                  </a:lnTo>
                  <a:lnTo>
                    <a:pt x="28" y="601"/>
                  </a:lnTo>
                  <a:lnTo>
                    <a:pt x="16" y="633"/>
                  </a:lnTo>
                  <a:lnTo>
                    <a:pt x="8" y="666"/>
                  </a:lnTo>
                  <a:lnTo>
                    <a:pt x="3" y="701"/>
                  </a:lnTo>
                  <a:lnTo>
                    <a:pt x="0" y="737"/>
                  </a:lnTo>
                  <a:lnTo>
                    <a:pt x="1" y="774"/>
                  </a:lnTo>
                  <a:lnTo>
                    <a:pt x="6" y="812"/>
                  </a:lnTo>
                  <a:lnTo>
                    <a:pt x="14" y="850"/>
                  </a:lnTo>
                  <a:lnTo>
                    <a:pt x="27" y="886"/>
                  </a:lnTo>
                  <a:lnTo>
                    <a:pt x="44" y="923"/>
                  </a:lnTo>
                  <a:lnTo>
                    <a:pt x="66" y="959"/>
                  </a:lnTo>
                  <a:lnTo>
                    <a:pt x="93" y="994"/>
                  </a:lnTo>
                  <a:lnTo>
                    <a:pt x="125" y="1026"/>
                  </a:lnTo>
                  <a:lnTo>
                    <a:pt x="163" y="1057"/>
                  </a:lnTo>
                  <a:lnTo>
                    <a:pt x="158" y="1049"/>
                  </a:lnTo>
                  <a:lnTo>
                    <a:pt x="147" y="1024"/>
                  </a:lnTo>
                  <a:lnTo>
                    <a:pt x="134" y="983"/>
                  </a:lnTo>
                  <a:lnTo>
                    <a:pt x="124" y="928"/>
                  </a:lnTo>
                  <a:lnTo>
                    <a:pt x="121" y="860"/>
                  </a:lnTo>
                  <a:lnTo>
                    <a:pt x="131" y="780"/>
                  </a:lnTo>
                  <a:lnTo>
                    <a:pt x="158" y="691"/>
                  </a:lnTo>
                  <a:lnTo>
                    <a:pt x="207" y="590"/>
                  </a:lnTo>
                  <a:lnTo>
                    <a:pt x="216" y="575"/>
                  </a:lnTo>
                  <a:lnTo>
                    <a:pt x="226" y="562"/>
                  </a:lnTo>
                  <a:lnTo>
                    <a:pt x="237" y="548"/>
                  </a:lnTo>
                  <a:lnTo>
                    <a:pt x="248" y="534"/>
                  </a:lnTo>
                  <a:lnTo>
                    <a:pt x="261" y="521"/>
                  </a:lnTo>
                  <a:lnTo>
                    <a:pt x="275" y="509"/>
                  </a:lnTo>
                  <a:lnTo>
                    <a:pt x="290" y="496"/>
                  </a:lnTo>
                  <a:lnTo>
                    <a:pt x="306" y="484"/>
                  </a:lnTo>
                  <a:lnTo>
                    <a:pt x="323" y="473"/>
                  </a:lnTo>
                  <a:lnTo>
                    <a:pt x="340" y="461"/>
                  </a:lnTo>
                  <a:lnTo>
                    <a:pt x="360" y="451"/>
                  </a:lnTo>
                  <a:lnTo>
                    <a:pt x="379" y="441"/>
                  </a:lnTo>
                  <a:lnTo>
                    <a:pt x="400" y="431"/>
                  </a:lnTo>
                  <a:lnTo>
                    <a:pt x="422" y="422"/>
                  </a:lnTo>
                  <a:lnTo>
                    <a:pt x="446" y="414"/>
                  </a:lnTo>
                  <a:lnTo>
                    <a:pt x="470" y="406"/>
                  </a:lnTo>
                  <a:lnTo>
                    <a:pt x="496" y="399"/>
                  </a:lnTo>
                  <a:lnTo>
                    <a:pt x="520" y="393"/>
                  </a:lnTo>
                  <a:lnTo>
                    <a:pt x="543" y="388"/>
                  </a:lnTo>
                  <a:lnTo>
                    <a:pt x="565" y="382"/>
                  </a:lnTo>
                  <a:lnTo>
                    <a:pt x="586" y="377"/>
                  </a:lnTo>
                  <a:lnTo>
                    <a:pt x="606" y="371"/>
                  </a:lnTo>
                  <a:lnTo>
                    <a:pt x="625" y="366"/>
                  </a:lnTo>
                  <a:lnTo>
                    <a:pt x="643" y="358"/>
                  </a:lnTo>
                  <a:lnTo>
                    <a:pt x="661" y="348"/>
                  </a:lnTo>
                  <a:lnTo>
                    <a:pt x="677" y="338"/>
                  </a:lnTo>
                  <a:lnTo>
                    <a:pt x="692" y="324"/>
                  </a:lnTo>
                  <a:lnTo>
                    <a:pt x="705" y="308"/>
                  </a:lnTo>
                  <a:lnTo>
                    <a:pt x="718" y="290"/>
                  </a:lnTo>
                  <a:lnTo>
                    <a:pt x="731" y="267"/>
                  </a:lnTo>
                  <a:lnTo>
                    <a:pt x="741" y="240"/>
                  </a:lnTo>
                  <a:lnTo>
                    <a:pt x="752" y="210"/>
                  </a:lnTo>
                  <a:lnTo>
                    <a:pt x="755" y="200"/>
                  </a:lnTo>
                  <a:lnTo>
                    <a:pt x="758" y="189"/>
                  </a:lnTo>
                  <a:lnTo>
                    <a:pt x="763" y="178"/>
                  </a:lnTo>
                  <a:lnTo>
                    <a:pt x="769" y="166"/>
                  </a:lnTo>
                  <a:lnTo>
                    <a:pt x="775" y="156"/>
                  </a:lnTo>
                  <a:lnTo>
                    <a:pt x="780" y="144"/>
                  </a:lnTo>
                  <a:lnTo>
                    <a:pt x="787" y="133"/>
                  </a:lnTo>
                  <a:lnTo>
                    <a:pt x="794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5" name="Freeform 245"/>
            <p:cNvSpPr>
              <a:spLocks/>
            </p:cNvSpPr>
            <p:nvPr/>
          </p:nvSpPr>
          <p:spPr bwMode="auto">
            <a:xfrm>
              <a:off x="5286" y="225"/>
              <a:ext cx="100" cy="79"/>
            </a:xfrm>
            <a:custGeom>
              <a:avLst/>
              <a:gdLst>
                <a:gd name="T0" fmla="*/ 2 w 199"/>
                <a:gd name="T1" fmla="*/ 0 h 159"/>
                <a:gd name="T2" fmla="*/ 2 w 199"/>
                <a:gd name="T3" fmla="*/ 0 h 159"/>
                <a:gd name="T4" fmla="*/ 0 w 199"/>
                <a:gd name="T5" fmla="*/ 1 h 159"/>
                <a:gd name="T6" fmla="*/ 2 w 199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159"/>
                <a:gd name="T14" fmla="*/ 199 w 199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159">
                  <a:moveTo>
                    <a:pt x="156" y="0"/>
                  </a:moveTo>
                  <a:lnTo>
                    <a:pt x="199" y="78"/>
                  </a:lnTo>
                  <a:lnTo>
                    <a:pt x="0" y="15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6" name="Freeform 246"/>
            <p:cNvSpPr>
              <a:spLocks/>
            </p:cNvSpPr>
            <p:nvPr/>
          </p:nvSpPr>
          <p:spPr bwMode="auto">
            <a:xfrm>
              <a:off x="4936" y="356"/>
              <a:ext cx="327" cy="398"/>
            </a:xfrm>
            <a:custGeom>
              <a:avLst/>
              <a:gdLst>
                <a:gd name="T0" fmla="*/ 2 w 655"/>
                <a:gd name="T1" fmla="*/ 3 h 796"/>
                <a:gd name="T2" fmla="*/ 1 w 655"/>
                <a:gd name="T3" fmla="*/ 5 h 796"/>
                <a:gd name="T4" fmla="*/ 0 w 655"/>
                <a:gd name="T5" fmla="*/ 7 h 796"/>
                <a:gd name="T6" fmla="*/ 2 w 655"/>
                <a:gd name="T7" fmla="*/ 3 h 796"/>
                <a:gd name="T8" fmla="*/ 5 w 655"/>
                <a:gd name="T9" fmla="*/ 0 h 796"/>
                <a:gd name="T10" fmla="*/ 2 w 655"/>
                <a:gd name="T11" fmla="*/ 3 h 7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796"/>
                <a:gd name="T20" fmla="*/ 655 w 655"/>
                <a:gd name="T21" fmla="*/ 796 h 7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796">
                  <a:moveTo>
                    <a:pt x="331" y="329"/>
                  </a:moveTo>
                  <a:lnTo>
                    <a:pt x="135" y="526"/>
                  </a:lnTo>
                  <a:lnTo>
                    <a:pt x="0" y="796"/>
                  </a:lnTo>
                  <a:lnTo>
                    <a:pt x="362" y="357"/>
                  </a:lnTo>
                  <a:lnTo>
                    <a:pt x="655" y="0"/>
                  </a:lnTo>
                  <a:lnTo>
                    <a:pt x="331" y="3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417" name="Picture 247" descr="MCj023377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7150" y="3443287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8" name="Picture 248" descr="MCj023377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929062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9" name="Picture 249" descr="MCj031936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8100" y="4408487"/>
            <a:ext cx="331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20" name="Group 250"/>
          <p:cNvGrpSpPr>
            <a:grpSpLocks/>
          </p:cNvGrpSpPr>
          <p:nvPr/>
        </p:nvGrpSpPr>
        <p:grpSpPr bwMode="auto">
          <a:xfrm>
            <a:off x="4305300" y="4370387"/>
            <a:ext cx="457200" cy="433388"/>
            <a:chOff x="4280" y="192"/>
            <a:chExt cx="1143" cy="1079"/>
          </a:xfrm>
        </p:grpSpPr>
        <p:sp>
          <p:nvSpPr>
            <p:cNvPr id="102473" name="Freeform 251"/>
            <p:cNvSpPr>
              <a:spLocks/>
            </p:cNvSpPr>
            <p:nvPr/>
          </p:nvSpPr>
          <p:spPr bwMode="auto">
            <a:xfrm>
              <a:off x="4280" y="192"/>
              <a:ext cx="1143" cy="1079"/>
            </a:xfrm>
            <a:custGeom>
              <a:avLst/>
              <a:gdLst>
                <a:gd name="T0" fmla="*/ 15 w 2286"/>
                <a:gd name="T1" fmla="*/ 2 h 2158"/>
                <a:gd name="T2" fmla="*/ 12 w 2286"/>
                <a:gd name="T3" fmla="*/ 6 h 2158"/>
                <a:gd name="T4" fmla="*/ 12 w 2286"/>
                <a:gd name="T5" fmla="*/ 6 h 2158"/>
                <a:gd name="T6" fmla="*/ 12 w 2286"/>
                <a:gd name="T7" fmla="*/ 6 h 2158"/>
                <a:gd name="T8" fmla="*/ 12 w 2286"/>
                <a:gd name="T9" fmla="*/ 6 h 2158"/>
                <a:gd name="T10" fmla="*/ 11 w 2286"/>
                <a:gd name="T11" fmla="*/ 6 h 2158"/>
                <a:gd name="T12" fmla="*/ 11 w 2286"/>
                <a:gd name="T13" fmla="*/ 6 h 2158"/>
                <a:gd name="T14" fmla="*/ 11 w 2286"/>
                <a:gd name="T15" fmla="*/ 6 h 2158"/>
                <a:gd name="T16" fmla="*/ 10 w 2286"/>
                <a:gd name="T17" fmla="*/ 6 h 2158"/>
                <a:gd name="T18" fmla="*/ 10 w 2286"/>
                <a:gd name="T19" fmla="*/ 6 h 2158"/>
                <a:gd name="T20" fmla="*/ 10 w 2286"/>
                <a:gd name="T21" fmla="*/ 6 h 2158"/>
                <a:gd name="T22" fmla="*/ 9 w 2286"/>
                <a:gd name="T23" fmla="*/ 6 h 2158"/>
                <a:gd name="T24" fmla="*/ 9 w 2286"/>
                <a:gd name="T25" fmla="*/ 6 h 2158"/>
                <a:gd name="T26" fmla="*/ 8 w 2286"/>
                <a:gd name="T27" fmla="*/ 5 h 2158"/>
                <a:gd name="T28" fmla="*/ 8 w 2286"/>
                <a:gd name="T29" fmla="*/ 5 h 2158"/>
                <a:gd name="T30" fmla="*/ 7 w 2286"/>
                <a:gd name="T31" fmla="*/ 6 h 2158"/>
                <a:gd name="T32" fmla="*/ 6 w 2286"/>
                <a:gd name="T33" fmla="*/ 6 h 2158"/>
                <a:gd name="T34" fmla="*/ 6 w 2286"/>
                <a:gd name="T35" fmla="*/ 6 h 2158"/>
                <a:gd name="T36" fmla="*/ 6 w 2286"/>
                <a:gd name="T37" fmla="*/ 6 h 2158"/>
                <a:gd name="T38" fmla="*/ 6 w 2286"/>
                <a:gd name="T39" fmla="*/ 7 h 2158"/>
                <a:gd name="T40" fmla="*/ 6 w 2286"/>
                <a:gd name="T41" fmla="*/ 7 h 2158"/>
                <a:gd name="T42" fmla="*/ 6 w 2286"/>
                <a:gd name="T43" fmla="*/ 7 h 2158"/>
                <a:gd name="T44" fmla="*/ 5 w 2286"/>
                <a:gd name="T45" fmla="*/ 8 h 2158"/>
                <a:gd name="T46" fmla="*/ 5 w 2286"/>
                <a:gd name="T47" fmla="*/ 8 h 2158"/>
                <a:gd name="T48" fmla="*/ 4 w 2286"/>
                <a:gd name="T49" fmla="*/ 8 h 2158"/>
                <a:gd name="T50" fmla="*/ 3 w 2286"/>
                <a:gd name="T51" fmla="*/ 8 h 2158"/>
                <a:gd name="T52" fmla="*/ 3 w 2286"/>
                <a:gd name="T53" fmla="*/ 9 h 2158"/>
                <a:gd name="T54" fmla="*/ 2 w 2286"/>
                <a:gd name="T55" fmla="*/ 9 h 2158"/>
                <a:gd name="T56" fmla="*/ 2 w 2286"/>
                <a:gd name="T57" fmla="*/ 9 h 2158"/>
                <a:gd name="T58" fmla="*/ 1 w 2286"/>
                <a:gd name="T59" fmla="*/ 10 h 2158"/>
                <a:gd name="T60" fmla="*/ 1 w 2286"/>
                <a:gd name="T61" fmla="*/ 10 h 2158"/>
                <a:gd name="T62" fmla="*/ 1 w 2286"/>
                <a:gd name="T63" fmla="*/ 11 h 2158"/>
                <a:gd name="T64" fmla="*/ 0 w 2286"/>
                <a:gd name="T65" fmla="*/ 12 h 2158"/>
                <a:gd name="T66" fmla="*/ 1 w 2286"/>
                <a:gd name="T67" fmla="*/ 13 h 2158"/>
                <a:gd name="T68" fmla="*/ 1 w 2286"/>
                <a:gd name="T69" fmla="*/ 14 h 2158"/>
                <a:gd name="T70" fmla="*/ 2 w 2286"/>
                <a:gd name="T71" fmla="*/ 15 h 2158"/>
                <a:gd name="T72" fmla="*/ 3 w 2286"/>
                <a:gd name="T73" fmla="*/ 16 h 2158"/>
                <a:gd name="T74" fmla="*/ 5 w 2286"/>
                <a:gd name="T75" fmla="*/ 17 h 2158"/>
                <a:gd name="T76" fmla="*/ 5 w 2286"/>
                <a:gd name="T77" fmla="*/ 17 h 2158"/>
                <a:gd name="T78" fmla="*/ 6 w 2286"/>
                <a:gd name="T79" fmla="*/ 17 h 2158"/>
                <a:gd name="T80" fmla="*/ 7 w 2286"/>
                <a:gd name="T81" fmla="*/ 17 h 2158"/>
                <a:gd name="T82" fmla="*/ 9 w 2286"/>
                <a:gd name="T83" fmla="*/ 17 h 2158"/>
                <a:gd name="T84" fmla="*/ 10 w 2286"/>
                <a:gd name="T85" fmla="*/ 16 h 2158"/>
                <a:gd name="T86" fmla="*/ 11 w 2286"/>
                <a:gd name="T87" fmla="*/ 14 h 2158"/>
                <a:gd name="T88" fmla="*/ 11 w 2286"/>
                <a:gd name="T89" fmla="*/ 14 h 2158"/>
                <a:gd name="T90" fmla="*/ 11 w 2286"/>
                <a:gd name="T91" fmla="*/ 13 h 2158"/>
                <a:gd name="T92" fmla="*/ 11 w 2286"/>
                <a:gd name="T93" fmla="*/ 13 h 2158"/>
                <a:gd name="T94" fmla="*/ 11 w 2286"/>
                <a:gd name="T95" fmla="*/ 12 h 2158"/>
                <a:gd name="T96" fmla="*/ 12 w 2286"/>
                <a:gd name="T97" fmla="*/ 12 h 2158"/>
                <a:gd name="T98" fmla="*/ 13 w 2286"/>
                <a:gd name="T99" fmla="*/ 11 h 2158"/>
                <a:gd name="T100" fmla="*/ 13 w 2286"/>
                <a:gd name="T101" fmla="*/ 11 h 2158"/>
                <a:gd name="T102" fmla="*/ 13 w 2286"/>
                <a:gd name="T103" fmla="*/ 10 h 2158"/>
                <a:gd name="T104" fmla="*/ 13 w 2286"/>
                <a:gd name="T105" fmla="*/ 9 h 2158"/>
                <a:gd name="T106" fmla="*/ 13 w 2286"/>
                <a:gd name="T107" fmla="*/ 8 h 2158"/>
                <a:gd name="T108" fmla="*/ 16 w 2286"/>
                <a:gd name="T109" fmla="*/ 4 h 2158"/>
                <a:gd name="T110" fmla="*/ 18 w 2286"/>
                <a:gd name="T111" fmla="*/ 0 h 2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6"/>
                <a:gd name="T169" fmla="*/ 0 h 2158"/>
                <a:gd name="T170" fmla="*/ 2286 w 2286"/>
                <a:gd name="T171" fmla="*/ 2158 h 2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6" h="2158">
                  <a:moveTo>
                    <a:pt x="2194" y="0"/>
                  </a:moveTo>
                  <a:lnTo>
                    <a:pt x="2120" y="10"/>
                  </a:lnTo>
                  <a:lnTo>
                    <a:pt x="1913" y="226"/>
                  </a:lnTo>
                  <a:lnTo>
                    <a:pt x="1930" y="298"/>
                  </a:lnTo>
                  <a:lnTo>
                    <a:pt x="1591" y="613"/>
                  </a:lnTo>
                  <a:lnTo>
                    <a:pt x="1528" y="672"/>
                  </a:lnTo>
                  <a:lnTo>
                    <a:pt x="1498" y="659"/>
                  </a:lnTo>
                  <a:lnTo>
                    <a:pt x="1497" y="660"/>
                  </a:lnTo>
                  <a:lnTo>
                    <a:pt x="1493" y="664"/>
                  </a:lnTo>
                  <a:lnTo>
                    <a:pt x="1489" y="669"/>
                  </a:lnTo>
                  <a:lnTo>
                    <a:pt x="1482" y="676"/>
                  </a:lnTo>
                  <a:lnTo>
                    <a:pt x="1473" y="684"/>
                  </a:lnTo>
                  <a:lnTo>
                    <a:pt x="1462" y="694"/>
                  </a:lnTo>
                  <a:lnTo>
                    <a:pt x="1450" y="704"/>
                  </a:lnTo>
                  <a:lnTo>
                    <a:pt x="1437" y="713"/>
                  </a:lnTo>
                  <a:lnTo>
                    <a:pt x="1422" y="722"/>
                  </a:lnTo>
                  <a:lnTo>
                    <a:pt x="1406" y="730"/>
                  </a:lnTo>
                  <a:lnTo>
                    <a:pt x="1388" y="738"/>
                  </a:lnTo>
                  <a:lnTo>
                    <a:pt x="1371" y="744"/>
                  </a:lnTo>
                  <a:lnTo>
                    <a:pt x="1353" y="748"/>
                  </a:lnTo>
                  <a:lnTo>
                    <a:pt x="1333" y="750"/>
                  </a:lnTo>
                  <a:lnTo>
                    <a:pt x="1314" y="749"/>
                  </a:lnTo>
                  <a:lnTo>
                    <a:pt x="1293" y="745"/>
                  </a:lnTo>
                  <a:lnTo>
                    <a:pt x="1292" y="744"/>
                  </a:lnTo>
                  <a:lnTo>
                    <a:pt x="1288" y="742"/>
                  </a:lnTo>
                  <a:lnTo>
                    <a:pt x="1282" y="738"/>
                  </a:lnTo>
                  <a:lnTo>
                    <a:pt x="1276" y="734"/>
                  </a:lnTo>
                  <a:lnTo>
                    <a:pt x="1266" y="728"/>
                  </a:lnTo>
                  <a:lnTo>
                    <a:pt x="1255" y="721"/>
                  </a:lnTo>
                  <a:lnTo>
                    <a:pt x="1241" y="714"/>
                  </a:lnTo>
                  <a:lnTo>
                    <a:pt x="1227" y="706"/>
                  </a:lnTo>
                  <a:lnTo>
                    <a:pt x="1211" y="699"/>
                  </a:lnTo>
                  <a:lnTo>
                    <a:pt x="1193" y="690"/>
                  </a:lnTo>
                  <a:lnTo>
                    <a:pt x="1174" y="682"/>
                  </a:lnTo>
                  <a:lnTo>
                    <a:pt x="1153" y="674"/>
                  </a:lnTo>
                  <a:lnTo>
                    <a:pt x="1133" y="667"/>
                  </a:lnTo>
                  <a:lnTo>
                    <a:pt x="1110" y="660"/>
                  </a:lnTo>
                  <a:lnTo>
                    <a:pt x="1087" y="653"/>
                  </a:lnTo>
                  <a:lnTo>
                    <a:pt x="1062" y="647"/>
                  </a:lnTo>
                  <a:lnTo>
                    <a:pt x="1037" y="643"/>
                  </a:lnTo>
                  <a:lnTo>
                    <a:pt x="1012" y="639"/>
                  </a:lnTo>
                  <a:lnTo>
                    <a:pt x="985" y="637"/>
                  </a:lnTo>
                  <a:lnTo>
                    <a:pt x="959" y="636"/>
                  </a:lnTo>
                  <a:lnTo>
                    <a:pt x="932" y="636"/>
                  </a:lnTo>
                  <a:lnTo>
                    <a:pt x="906" y="638"/>
                  </a:lnTo>
                  <a:lnTo>
                    <a:pt x="880" y="641"/>
                  </a:lnTo>
                  <a:lnTo>
                    <a:pt x="854" y="646"/>
                  </a:lnTo>
                  <a:lnTo>
                    <a:pt x="830" y="652"/>
                  </a:lnTo>
                  <a:lnTo>
                    <a:pt x="805" y="660"/>
                  </a:lnTo>
                  <a:lnTo>
                    <a:pt x="782" y="670"/>
                  </a:lnTo>
                  <a:lnTo>
                    <a:pt x="759" y="683"/>
                  </a:lnTo>
                  <a:lnTo>
                    <a:pt x="739" y="697"/>
                  </a:lnTo>
                  <a:lnTo>
                    <a:pt x="720" y="713"/>
                  </a:lnTo>
                  <a:lnTo>
                    <a:pt x="703" y="732"/>
                  </a:lnTo>
                  <a:lnTo>
                    <a:pt x="687" y="752"/>
                  </a:lnTo>
                  <a:lnTo>
                    <a:pt x="682" y="760"/>
                  </a:lnTo>
                  <a:lnTo>
                    <a:pt x="676" y="768"/>
                  </a:lnTo>
                  <a:lnTo>
                    <a:pt x="672" y="778"/>
                  </a:lnTo>
                  <a:lnTo>
                    <a:pt x="667" y="786"/>
                  </a:lnTo>
                  <a:lnTo>
                    <a:pt x="667" y="788"/>
                  </a:lnTo>
                  <a:lnTo>
                    <a:pt x="666" y="794"/>
                  </a:lnTo>
                  <a:lnTo>
                    <a:pt x="664" y="802"/>
                  </a:lnTo>
                  <a:lnTo>
                    <a:pt x="661" y="814"/>
                  </a:lnTo>
                  <a:lnTo>
                    <a:pt x="657" y="828"/>
                  </a:lnTo>
                  <a:lnTo>
                    <a:pt x="650" y="844"/>
                  </a:lnTo>
                  <a:lnTo>
                    <a:pt x="642" y="861"/>
                  </a:lnTo>
                  <a:lnTo>
                    <a:pt x="632" y="879"/>
                  </a:lnTo>
                  <a:lnTo>
                    <a:pt x="619" y="897"/>
                  </a:lnTo>
                  <a:lnTo>
                    <a:pt x="603" y="916"/>
                  </a:lnTo>
                  <a:lnTo>
                    <a:pt x="584" y="933"/>
                  </a:lnTo>
                  <a:lnTo>
                    <a:pt x="562" y="950"/>
                  </a:lnTo>
                  <a:lnTo>
                    <a:pt x="537" y="965"/>
                  </a:lnTo>
                  <a:lnTo>
                    <a:pt x="507" y="979"/>
                  </a:lnTo>
                  <a:lnTo>
                    <a:pt x="475" y="990"/>
                  </a:lnTo>
                  <a:lnTo>
                    <a:pt x="437" y="998"/>
                  </a:lnTo>
                  <a:lnTo>
                    <a:pt x="406" y="1003"/>
                  </a:lnTo>
                  <a:lnTo>
                    <a:pt x="377" y="1010"/>
                  </a:lnTo>
                  <a:lnTo>
                    <a:pt x="348" y="1018"/>
                  </a:lnTo>
                  <a:lnTo>
                    <a:pt x="322" y="1029"/>
                  </a:lnTo>
                  <a:lnTo>
                    <a:pt x="296" y="1039"/>
                  </a:lnTo>
                  <a:lnTo>
                    <a:pt x="271" y="1052"/>
                  </a:lnTo>
                  <a:lnTo>
                    <a:pt x="248" y="1064"/>
                  </a:lnTo>
                  <a:lnTo>
                    <a:pt x="226" y="1078"/>
                  </a:lnTo>
                  <a:lnTo>
                    <a:pt x="204" y="1093"/>
                  </a:lnTo>
                  <a:lnTo>
                    <a:pt x="184" y="1109"/>
                  </a:lnTo>
                  <a:lnTo>
                    <a:pt x="165" y="1127"/>
                  </a:lnTo>
                  <a:lnTo>
                    <a:pt x="146" y="1144"/>
                  </a:lnTo>
                  <a:lnTo>
                    <a:pt x="129" y="1162"/>
                  </a:lnTo>
                  <a:lnTo>
                    <a:pt x="113" y="1182"/>
                  </a:lnTo>
                  <a:lnTo>
                    <a:pt x="97" y="1202"/>
                  </a:lnTo>
                  <a:lnTo>
                    <a:pt x="82" y="1221"/>
                  </a:lnTo>
                  <a:lnTo>
                    <a:pt x="65" y="1247"/>
                  </a:lnTo>
                  <a:lnTo>
                    <a:pt x="50" y="1273"/>
                  </a:lnTo>
                  <a:lnTo>
                    <a:pt x="37" y="1300"/>
                  </a:lnTo>
                  <a:lnTo>
                    <a:pt x="25" y="1326"/>
                  </a:lnTo>
                  <a:lnTo>
                    <a:pt x="16" y="1354"/>
                  </a:lnTo>
                  <a:lnTo>
                    <a:pt x="8" y="1382"/>
                  </a:lnTo>
                  <a:lnTo>
                    <a:pt x="4" y="1410"/>
                  </a:lnTo>
                  <a:lnTo>
                    <a:pt x="0" y="1439"/>
                  </a:lnTo>
                  <a:lnTo>
                    <a:pt x="0" y="1478"/>
                  </a:lnTo>
                  <a:lnTo>
                    <a:pt x="6" y="1520"/>
                  </a:lnTo>
                  <a:lnTo>
                    <a:pt x="17" y="1562"/>
                  </a:lnTo>
                  <a:lnTo>
                    <a:pt x="35" y="1608"/>
                  </a:lnTo>
                  <a:lnTo>
                    <a:pt x="57" y="1654"/>
                  </a:lnTo>
                  <a:lnTo>
                    <a:pt x="84" y="1702"/>
                  </a:lnTo>
                  <a:lnTo>
                    <a:pt x="116" y="1750"/>
                  </a:lnTo>
                  <a:lnTo>
                    <a:pt x="153" y="1797"/>
                  </a:lnTo>
                  <a:lnTo>
                    <a:pt x="195" y="1843"/>
                  </a:lnTo>
                  <a:lnTo>
                    <a:pt x="241" y="1888"/>
                  </a:lnTo>
                  <a:lnTo>
                    <a:pt x="290" y="1932"/>
                  </a:lnTo>
                  <a:lnTo>
                    <a:pt x="345" y="1973"/>
                  </a:lnTo>
                  <a:lnTo>
                    <a:pt x="402" y="2011"/>
                  </a:lnTo>
                  <a:lnTo>
                    <a:pt x="462" y="2046"/>
                  </a:lnTo>
                  <a:lnTo>
                    <a:pt x="527" y="2078"/>
                  </a:lnTo>
                  <a:lnTo>
                    <a:pt x="593" y="2105"/>
                  </a:lnTo>
                  <a:lnTo>
                    <a:pt x="600" y="2107"/>
                  </a:lnTo>
                  <a:lnTo>
                    <a:pt x="618" y="2115"/>
                  </a:lnTo>
                  <a:lnTo>
                    <a:pt x="646" y="2124"/>
                  </a:lnTo>
                  <a:lnTo>
                    <a:pt x="685" y="2136"/>
                  </a:lnTo>
                  <a:lnTo>
                    <a:pt x="729" y="2146"/>
                  </a:lnTo>
                  <a:lnTo>
                    <a:pt x="780" y="2154"/>
                  </a:lnTo>
                  <a:lnTo>
                    <a:pt x="835" y="2158"/>
                  </a:lnTo>
                  <a:lnTo>
                    <a:pt x="894" y="2157"/>
                  </a:lnTo>
                  <a:lnTo>
                    <a:pt x="954" y="2147"/>
                  </a:lnTo>
                  <a:lnTo>
                    <a:pt x="1014" y="2129"/>
                  </a:lnTo>
                  <a:lnTo>
                    <a:pt x="1073" y="2101"/>
                  </a:lnTo>
                  <a:lnTo>
                    <a:pt x="1128" y="2060"/>
                  </a:lnTo>
                  <a:lnTo>
                    <a:pt x="1180" y="2006"/>
                  </a:lnTo>
                  <a:lnTo>
                    <a:pt x="1226" y="1934"/>
                  </a:lnTo>
                  <a:lnTo>
                    <a:pt x="1264" y="1847"/>
                  </a:lnTo>
                  <a:lnTo>
                    <a:pt x="1294" y="1740"/>
                  </a:lnTo>
                  <a:lnTo>
                    <a:pt x="1294" y="1737"/>
                  </a:lnTo>
                  <a:lnTo>
                    <a:pt x="1294" y="1730"/>
                  </a:lnTo>
                  <a:lnTo>
                    <a:pt x="1295" y="1720"/>
                  </a:lnTo>
                  <a:lnTo>
                    <a:pt x="1296" y="1705"/>
                  </a:lnTo>
                  <a:lnTo>
                    <a:pt x="1300" y="1689"/>
                  </a:lnTo>
                  <a:lnTo>
                    <a:pt x="1303" y="1669"/>
                  </a:lnTo>
                  <a:lnTo>
                    <a:pt x="1309" y="1647"/>
                  </a:lnTo>
                  <a:lnTo>
                    <a:pt x="1317" y="1624"/>
                  </a:lnTo>
                  <a:lnTo>
                    <a:pt x="1326" y="1600"/>
                  </a:lnTo>
                  <a:lnTo>
                    <a:pt x="1339" y="1576"/>
                  </a:lnTo>
                  <a:lnTo>
                    <a:pt x="1354" y="1551"/>
                  </a:lnTo>
                  <a:lnTo>
                    <a:pt x="1372" y="1526"/>
                  </a:lnTo>
                  <a:lnTo>
                    <a:pt x="1394" y="1503"/>
                  </a:lnTo>
                  <a:lnTo>
                    <a:pt x="1420" y="1482"/>
                  </a:lnTo>
                  <a:lnTo>
                    <a:pt x="1450" y="1462"/>
                  </a:lnTo>
                  <a:lnTo>
                    <a:pt x="1483" y="1445"/>
                  </a:lnTo>
                  <a:lnTo>
                    <a:pt x="1508" y="1432"/>
                  </a:lnTo>
                  <a:lnTo>
                    <a:pt x="1534" y="1415"/>
                  </a:lnTo>
                  <a:lnTo>
                    <a:pt x="1558" y="1395"/>
                  </a:lnTo>
                  <a:lnTo>
                    <a:pt x="1580" y="1372"/>
                  </a:lnTo>
                  <a:lnTo>
                    <a:pt x="1600" y="1347"/>
                  </a:lnTo>
                  <a:lnTo>
                    <a:pt x="1619" y="1318"/>
                  </a:lnTo>
                  <a:lnTo>
                    <a:pt x="1634" y="1288"/>
                  </a:lnTo>
                  <a:lnTo>
                    <a:pt x="1647" y="1256"/>
                  </a:lnTo>
                  <a:lnTo>
                    <a:pt x="1655" y="1221"/>
                  </a:lnTo>
                  <a:lnTo>
                    <a:pt x="1658" y="1185"/>
                  </a:lnTo>
                  <a:lnTo>
                    <a:pt x="1658" y="1149"/>
                  </a:lnTo>
                  <a:lnTo>
                    <a:pt x="1652" y="1109"/>
                  </a:lnTo>
                  <a:lnTo>
                    <a:pt x="1641" y="1070"/>
                  </a:lnTo>
                  <a:lnTo>
                    <a:pt x="1625" y="1031"/>
                  </a:lnTo>
                  <a:lnTo>
                    <a:pt x="1600" y="990"/>
                  </a:lnTo>
                  <a:lnTo>
                    <a:pt x="1571" y="949"/>
                  </a:lnTo>
                  <a:lnTo>
                    <a:pt x="1736" y="751"/>
                  </a:lnTo>
                  <a:lnTo>
                    <a:pt x="2043" y="388"/>
                  </a:lnTo>
                  <a:lnTo>
                    <a:pt x="2118" y="373"/>
                  </a:lnTo>
                  <a:lnTo>
                    <a:pt x="2286" y="16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4" name="Freeform 252"/>
            <p:cNvSpPr>
              <a:spLocks/>
            </p:cNvSpPr>
            <p:nvPr/>
          </p:nvSpPr>
          <p:spPr bwMode="auto">
            <a:xfrm>
              <a:off x="4459" y="592"/>
              <a:ext cx="608" cy="618"/>
            </a:xfrm>
            <a:custGeom>
              <a:avLst/>
              <a:gdLst>
                <a:gd name="T0" fmla="*/ 7 w 1217"/>
                <a:gd name="T1" fmla="*/ 5 h 1237"/>
                <a:gd name="T2" fmla="*/ 7 w 1217"/>
                <a:gd name="T3" fmla="*/ 5 h 1237"/>
                <a:gd name="T4" fmla="*/ 7 w 1217"/>
                <a:gd name="T5" fmla="*/ 4 h 1237"/>
                <a:gd name="T6" fmla="*/ 8 w 1217"/>
                <a:gd name="T7" fmla="*/ 4 h 1237"/>
                <a:gd name="T8" fmla="*/ 8 w 1217"/>
                <a:gd name="T9" fmla="*/ 4 h 1237"/>
                <a:gd name="T10" fmla="*/ 8 w 1217"/>
                <a:gd name="T11" fmla="*/ 4 h 1237"/>
                <a:gd name="T12" fmla="*/ 9 w 1217"/>
                <a:gd name="T13" fmla="*/ 3 h 1237"/>
                <a:gd name="T14" fmla="*/ 9 w 1217"/>
                <a:gd name="T15" fmla="*/ 3 h 1237"/>
                <a:gd name="T16" fmla="*/ 9 w 1217"/>
                <a:gd name="T17" fmla="*/ 3 h 1237"/>
                <a:gd name="T18" fmla="*/ 9 w 1217"/>
                <a:gd name="T19" fmla="*/ 2 h 1237"/>
                <a:gd name="T20" fmla="*/ 9 w 1217"/>
                <a:gd name="T21" fmla="*/ 2 h 1237"/>
                <a:gd name="T22" fmla="*/ 9 w 1217"/>
                <a:gd name="T23" fmla="*/ 1 h 1237"/>
                <a:gd name="T24" fmla="*/ 7 w 1217"/>
                <a:gd name="T25" fmla="*/ 3 h 1237"/>
                <a:gd name="T26" fmla="*/ 7 w 1217"/>
                <a:gd name="T27" fmla="*/ 0 h 1237"/>
                <a:gd name="T28" fmla="*/ 7 w 1217"/>
                <a:gd name="T29" fmla="*/ 0 h 1237"/>
                <a:gd name="T30" fmla="*/ 7 w 1217"/>
                <a:gd name="T31" fmla="*/ 0 h 1237"/>
                <a:gd name="T32" fmla="*/ 7 w 1217"/>
                <a:gd name="T33" fmla="*/ 0 h 1237"/>
                <a:gd name="T34" fmla="*/ 7 w 1217"/>
                <a:gd name="T35" fmla="*/ 0 h 1237"/>
                <a:gd name="T36" fmla="*/ 6 w 1217"/>
                <a:gd name="T37" fmla="*/ 0 h 1237"/>
                <a:gd name="T38" fmla="*/ 6 w 1217"/>
                <a:gd name="T39" fmla="*/ 0 h 1237"/>
                <a:gd name="T40" fmla="*/ 5 w 1217"/>
                <a:gd name="T41" fmla="*/ 0 h 1237"/>
                <a:gd name="T42" fmla="*/ 5 w 1217"/>
                <a:gd name="T43" fmla="*/ 0 h 1237"/>
                <a:gd name="T44" fmla="*/ 5 w 1217"/>
                <a:gd name="T45" fmla="*/ 0 h 1237"/>
                <a:gd name="T46" fmla="*/ 4 w 1217"/>
                <a:gd name="T47" fmla="*/ 1 h 1237"/>
                <a:gd name="T48" fmla="*/ 4 w 1217"/>
                <a:gd name="T49" fmla="*/ 1 h 1237"/>
                <a:gd name="T50" fmla="*/ 4 w 1217"/>
                <a:gd name="T51" fmla="*/ 1 h 1237"/>
                <a:gd name="T52" fmla="*/ 4 w 1217"/>
                <a:gd name="T53" fmla="*/ 2 h 1237"/>
                <a:gd name="T54" fmla="*/ 4 w 1217"/>
                <a:gd name="T55" fmla="*/ 2 h 1237"/>
                <a:gd name="T56" fmla="*/ 3 w 1217"/>
                <a:gd name="T57" fmla="*/ 2 h 1237"/>
                <a:gd name="T58" fmla="*/ 3 w 1217"/>
                <a:gd name="T59" fmla="*/ 2 h 1237"/>
                <a:gd name="T60" fmla="*/ 3 w 1217"/>
                <a:gd name="T61" fmla="*/ 2 h 1237"/>
                <a:gd name="T62" fmla="*/ 2 w 1217"/>
                <a:gd name="T63" fmla="*/ 2 h 1237"/>
                <a:gd name="T64" fmla="*/ 2 w 1217"/>
                <a:gd name="T65" fmla="*/ 3 h 1237"/>
                <a:gd name="T66" fmla="*/ 1 w 1217"/>
                <a:gd name="T67" fmla="*/ 3 h 1237"/>
                <a:gd name="T68" fmla="*/ 1 w 1217"/>
                <a:gd name="T69" fmla="*/ 3 h 1237"/>
                <a:gd name="T70" fmla="*/ 0 w 1217"/>
                <a:gd name="T71" fmla="*/ 4 h 1237"/>
                <a:gd name="T72" fmla="*/ 0 w 1217"/>
                <a:gd name="T73" fmla="*/ 4 h 1237"/>
                <a:gd name="T74" fmla="*/ 0 w 1217"/>
                <a:gd name="T75" fmla="*/ 5 h 1237"/>
                <a:gd name="T76" fmla="*/ 0 w 1217"/>
                <a:gd name="T77" fmla="*/ 6 h 1237"/>
                <a:gd name="T78" fmla="*/ 0 w 1217"/>
                <a:gd name="T79" fmla="*/ 6 h 1237"/>
                <a:gd name="T80" fmla="*/ 0 w 1217"/>
                <a:gd name="T81" fmla="*/ 7 h 1237"/>
                <a:gd name="T82" fmla="*/ 0 w 1217"/>
                <a:gd name="T83" fmla="*/ 7 h 1237"/>
                <a:gd name="T84" fmla="*/ 1 w 1217"/>
                <a:gd name="T85" fmla="*/ 8 h 1237"/>
                <a:gd name="T86" fmla="*/ 1 w 1217"/>
                <a:gd name="T87" fmla="*/ 8 h 1237"/>
                <a:gd name="T88" fmla="*/ 2 w 1217"/>
                <a:gd name="T89" fmla="*/ 8 h 1237"/>
                <a:gd name="T90" fmla="*/ 2 w 1217"/>
                <a:gd name="T91" fmla="*/ 9 h 1237"/>
                <a:gd name="T92" fmla="*/ 2 w 1217"/>
                <a:gd name="T93" fmla="*/ 9 h 1237"/>
                <a:gd name="T94" fmla="*/ 3 w 1217"/>
                <a:gd name="T95" fmla="*/ 9 h 1237"/>
                <a:gd name="T96" fmla="*/ 4 w 1217"/>
                <a:gd name="T97" fmla="*/ 9 h 1237"/>
                <a:gd name="T98" fmla="*/ 4 w 1217"/>
                <a:gd name="T99" fmla="*/ 9 h 1237"/>
                <a:gd name="T100" fmla="*/ 5 w 1217"/>
                <a:gd name="T101" fmla="*/ 9 h 1237"/>
                <a:gd name="T102" fmla="*/ 5 w 1217"/>
                <a:gd name="T103" fmla="*/ 9 h 1237"/>
                <a:gd name="T104" fmla="*/ 6 w 1217"/>
                <a:gd name="T105" fmla="*/ 8 h 1237"/>
                <a:gd name="T106" fmla="*/ 6 w 1217"/>
                <a:gd name="T107" fmla="*/ 7 h 1237"/>
                <a:gd name="T108" fmla="*/ 6 w 1217"/>
                <a:gd name="T109" fmla="*/ 6 h 1237"/>
                <a:gd name="T110" fmla="*/ 6 w 1217"/>
                <a:gd name="T111" fmla="*/ 5 h 1237"/>
                <a:gd name="T112" fmla="*/ 7 w 1217"/>
                <a:gd name="T113" fmla="*/ 5 h 1237"/>
                <a:gd name="T114" fmla="*/ 7 w 1217"/>
                <a:gd name="T115" fmla="*/ 5 h 12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7"/>
                <a:gd name="T175" fmla="*/ 0 h 1237"/>
                <a:gd name="T176" fmla="*/ 1217 w 1217"/>
                <a:gd name="T177" fmla="*/ 1237 h 12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7" h="1237">
                  <a:moveTo>
                    <a:pt x="917" y="705"/>
                  </a:moveTo>
                  <a:lnTo>
                    <a:pt x="921" y="700"/>
                  </a:lnTo>
                  <a:lnTo>
                    <a:pt x="931" y="690"/>
                  </a:lnTo>
                  <a:lnTo>
                    <a:pt x="946" y="672"/>
                  </a:lnTo>
                  <a:lnTo>
                    <a:pt x="968" y="653"/>
                  </a:lnTo>
                  <a:lnTo>
                    <a:pt x="993" y="631"/>
                  </a:lnTo>
                  <a:lnTo>
                    <a:pt x="1023" y="609"/>
                  </a:lnTo>
                  <a:lnTo>
                    <a:pt x="1057" y="588"/>
                  </a:lnTo>
                  <a:lnTo>
                    <a:pt x="1094" y="572"/>
                  </a:lnTo>
                  <a:lnTo>
                    <a:pt x="1112" y="564"/>
                  </a:lnTo>
                  <a:lnTo>
                    <a:pt x="1131" y="553"/>
                  </a:lnTo>
                  <a:lnTo>
                    <a:pt x="1148" y="540"/>
                  </a:lnTo>
                  <a:lnTo>
                    <a:pt x="1164" y="525"/>
                  </a:lnTo>
                  <a:lnTo>
                    <a:pt x="1178" y="508"/>
                  </a:lnTo>
                  <a:lnTo>
                    <a:pt x="1190" y="488"/>
                  </a:lnTo>
                  <a:lnTo>
                    <a:pt x="1201" y="467"/>
                  </a:lnTo>
                  <a:lnTo>
                    <a:pt x="1209" y="444"/>
                  </a:lnTo>
                  <a:lnTo>
                    <a:pt x="1215" y="420"/>
                  </a:lnTo>
                  <a:lnTo>
                    <a:pt x="1217" y="395"/>
                  </a:lnTo>
                  <a:lnTo>
                    <a:pt x="1216" y="367"/>
                  </a:lnTo>
                  <a:lnTo>
                    <a:pt x="1211" y="338"/>
                  </a:lnTo>
                  <a:lnTo>
                    <a:pt x="1203" y="309"/>
                  </a:lnTo>
                  <a:lnTo>
                    <a:pt x="1189" y="278"/>
                  </a:lnTo>
                  <a:lnTo>
                    <a:pt x="1172" y="246"/>
                  </a:lnTo>
                  <a:lnTo>
                    <a:pt x="1150" y="214"/>
                  </a:lnTo>
                  <a:lnTo>
                    <a:pt x="951" y="428"/>
                  </a:lnTo>
                  <a:lnTo>
                    <a:pt x="817" y="298"/>
                  </a:lnTo>
                  <a:lnTo>
                    <a:pt x="1005" y="80"/>
                  </a:lnTo>
                  <a:lnTo>
                    <a:pt x="1003" y="79"/>
                  </a:lnTo>
                  <a:lnTo>
                    <a:pt x="998" y="74"/>
                  </a:lnTo>
                  <a:lnTo>
                    <a:pt x="990" y="67"/>
                  </a:lnTo>
                  <a:lnTo>
                    <a:pt x="978" y="58"/>
                  </a:lnTo>
                  <a:lnTo>
                    <a:pt x="965" y="49"/>
                  </a:lnTo>
                  <a:lnTo>
                    <a:pt x="949" y="39"/>
                  </a:lnTo>
                  <a:lnTo>
                    <a:pt x="929" y="28"/>
                  </a:lnTo>
                  <a:lnTo>
                    <a:pt x="909" y="19"/>
                  </a:lnTo>
                  <a:lnTo>
                    <a:pt x="886" y="11"/>
                  </a:lnTo>
                  <a:lnTo>
                    <a:pt x="862" y="4"/>
                  </a:lnTo>
                  <a:lnTo>
                    <a:pt x="838" y="1"/>
                  </a:lnTo>
                  <a:lnTo>
                    <a:pt x="811" y="0"/>
                  </a:lnTo>
                  <a:lnTo>
                    <a:pt x="785" y="2"/>
                  </a:lnTo>
                  <a:lnTo>
                    <a:pt x="757" y="10"/>
                  </a:lnTo>
                  <a:lnTo>
                    <a:pt x="730" y="21"/>
                  </a:lnTo>
                  <a:lnTo>
                    <a:pt x="702" y="39"/>
                  </a:lnTo>
                  <a:lnTo>
                    <a:pt x="671" y="64"/>
                  </a:lnTo>
                  <a:lnTo>
                    <a:pt x="646" y="88"/>
                  </a:lnTo>
                  <a:lnTo>
                    <a:pt x="625" y="112"/>
                  </a:lnTo>
                  <a:lnTo>
                    <a:pt x="609" y="135"/>
                  </a:lnTo>
                  <a:lnTo>
                    <a:pt x="596" y="159"/>
                  </a:lnTo>
                  <a:lnTo>
                    <a:pt x="586" y="180"/>
                  </a:lnTo>
                  <a:lnTo>
                    <a:pt x="578" y="201"/>
                  </a:lnTo>
                  <a:lnTo>
                    <a:pt x="569" y="222"/>
                  </a:lnTo>
                  <a:lnTo>
                    <a:pt x="563" y="241"/>
                  </a:lnTo>
                  <a:lnTo>
                    <a:pt x="554" y="260"/>
                  </a:lnTo>
                  <a:lnTo>
                    <a:pt x="544" y="278"/>
                  </a:lnTo>
                  <a:lnTo>
                    <a:pt x="531" y="296"/>
                  </a:lnTo>
                  <a:lnTo>
                    <a:pt x="516" y="312"/>
                  </a:lnTo>
                  <a:lnTo>
                    <a:pt x="497" y="327"/>
                  </a:lnTo>
                  <a:lnTo>
                    <a:pt x="472" y="341"/>
                  </a:lnTo>
                  <a:lnTo>
                    <a:pt x="440" y="354"/>
                  </a:lnTo>
                  <a:lnTo>
                    <a:pt x="414" y="362"/>
                  </a:lnTo>
                  <a:lnTo>
                    <a:pt x="387" y="370"/>
                  </a:lnTo>
                  <a:lnTo>
                    <a:pt x="359" y="376"/>
                  </a:lnTo>
                  <a:lnTo>
                    <a:pt x="330" y="383"/>
                  </a:lnTo>
                  <a:lnTo>
                    <a:pt x="300" y="391"/>
                  </a:lnTo>
                  <a:lnTo>
                    <a:pt x="270" y="399"/>
                  </a:lnTo>
                  <a:lnTo>
                    <a:pt x="240" y="410"/>
                  </a:lnTo>
                  <a:lnTo>
                    <a:pt x="211" y="422"/>
                  </a:lnTo>
                  <a:lnTo>
                    <a:pt x="182" y="440"/>
                  </a:lnTo>
                  <a:lnTo>
                    <a:pt x="154" y="459"/>
                  </a:lnTo>
                  <a:lnTo>
                    <a:pt x="126" y="483"/>
                  </a:lnTo>
                  <a:lnTo>
                    <a:pt x="101" y="513"/>
                  </a:lnTo>
                  <a:lnTo>
                    <a:pt x="75" y="549"/>
                  </a:lnTo>
                  <a:lnTo>
                    <a:pt x="53" y="591"/>
                  </a:lnTo>
                  <a:lnTo>
                    <a:pt x="33" y="639"/>
                  </a:lnTo>
                  <a:lnTo>
                    <a:pt x="14" y="695"/>
                  </a:lnTo>
                  <a:lnTo>
                    <a:pt x="4" y="745"/>
                  </a:lnTo>
                  <a:lnTo>
                    <a:pt x="0" y="792"/>
                  </a:lnTo>
                  <a:lnTo>
                    <a:pt x="5" y="836"/>
                  </a:lnTo>
                  <a:lnTo>
                    <a:pt x="15" y="877"/>
                  </a:lnTo>
                  <a:lnTo>
                    <a:pt x="30" y="915"/>
                  </a:lnTo>
                  <a:lnTo>
                    <a:pt x="51" y="950"/>
                  </a:lnTo>
                  <a:lnTo>
                    <a:pt x="74" y="983"/>
                  </a:lnTo>
                  <a:lnTo>
                    <a:pt x="101" y="1013"/>
                  </a:lnTo>
                  <a:lnTo>
                    <a:pt x="128" y="1041"/>
                  </a:lnTo>
                  <a:lnTo>
                    <a:pt x="158" y="1066"/>
                  </a:lnTo>
                  <a:lnTo>
                    <a:pt x="188" y="1089"/>
                  </a:lnTo>
                  <a:lnTo>
                    <a:pt x="217" y="1110"/>
                  </a:lnTo>
                  <a:lnTo>
                    <a:pt x="246" y="1130"/>
                  </a:lnTo>
                  <a:lnTo>
                    <a:pt x="271" y="1146"/>
                  </a:lnTo>
                  <a:lnTo>
                    <a:pt x="294" y="1161"/>
                  </a:lnTo>
                  <a:lnTo>
                    <a:pt x="314" y="1175"/>
                  </a:lnTo>
                  <a:lnTo>
                    <a:pt x="339" y="1191"/>
                  </a:lnTo>
                  <a:lnTo>
                    <a:pt x="369" y="1206"/>
                  </a:lnTo>
                  <a:lnTo>
                    <a:pt x="402" y="1217"/>
                  </a:lnTo>
                  <a:lnTo>
                    <a:pt x="438" y="1228"/>
                  </a:lnTo>
                  <a:lnTo>
                    <a:pt x="476" y="1233"/>
                  </a:lnTo>
                  <a:lnTo>
                    <a:pt x="515" y="1237"/>
                  </a:lnTo>
                  <a:lnTo>
                    <a:pt x="554" y="1236"/>
                  </a:lnTo>
                  <a:lnTo>
                    <a:pt x="595" y="1231"/>
                  </a:lnTo>
                  <a:lnTo>
                    <a:pt x="634" y="1222"/>
                  </a:lnTo>
                  <a:lnTo>
                    <a:pt x="671" y="1207"/>
                  </a:lnTo>
                  <a:lnTo>
                    <a:pt x="707" y="1186"/>
                  </a:lnTo>
                  <a:lnTo>
                    <a:pt x="740" y="1161"/>
                  </a:lnTo>
                  <a:lnTo>
                    <a:pt x="770" y="1129"/>
                  </a:lnTo>
                  <a:lnTo>
                    <a:pt x="795" y="1089"/>
                  </a:lnTo>
                  <a:lnTo>
                    <a:pt x="816" y="1043"/>
                  </a:lnTo>
                  <a:lnTo>
                    <a:pt x="832" y="990"/>
                  </a:lnTo>
                  <a:lnTo>
                    <a:pt x="851" y="912"/>
                  </a:lnTo>
                  <a:lnTo>
                    <a:pt x="867" y="850"/>
                  </a:lnTo>
                  <a:lnTo>
                    <a:pt x="882" y="800"/>
                  </a:lnTo>
                  <a:lnTo>
                    <a:pt x="894" y="762"/>
                  </a:lnTo>
                  <a:lnTo>
                    <a:pt x="904" y="735"/>
                  </a:lnTo>
                  <a:lnTo>
                    <a:pt x="912" y="717"/>
                  </a:lnTo>
                  <a:lnTo>
                    <a:pt x="916" y="708"/>
                  </a:lnTo>
                  <a:lnTo>
                    <a:pt x="917" y="7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5" name="Freeform 253"/>
            <p:cNvSpPr>
              <a:spLocks/>
            </p:cNvSpPr>
            <p:nvPr/>
          </p:nvSpPr>
          <p:spPr bwMode="auto">
            <a:xfrm>
              <a:off x="4732" y="800"/>
              <a:ext cx="158" cy="159"/>
            </a:xfrm>
            <a:custGeom>
              <a:avLst/>
              <a:gdLst>
                <a:gd name="T0" fmla="*/ 1 w 314"/>
                <a:gd name="T1" fmla="*/ 3 h 318"/>
                <a:gd name="T2" fmla="*/ 2 w 314"/>
                <a:gd name="T3" fmla="*/ 3 h 318"/>
                <a:gd name="T4" fmla="*/ 2 w 314"/>
                <a:gd name="T5" fmla="*/ 3 h 318"/>
                <a:gd name="T6" fmla="*/ 2 w 314"/>
                <a:gd name="T7" fmla="*/ 3 h 318"/>
                <a:gd name="T8" fmla="*/ 2 w 314"/>
                <a:gd name="T9" fmla="*/ 3 h 318"/>
                <a:gd name="T10" fmla="*/ 2 w 314"/>
                <a:gd name="T11" fmla="*/ 3 h 318"/>
                <a:gd name="T12" fmla="*/ 2 w 314"/>
                <a:gd name="T13" fmla="*/ 3 h 318"/>
                <a:gd name="T14" fmla="*/ 2 w 314"/>
                <a:gd name="T15" fmla="*/ 3 h 318"/>
                <a:gd name="T16" fmla="*/ 2 w 314"/>
                <a:gd name="T17" fmla="*/ 3 h 318"/>
                <a:gd name="T18" fmla="*/ 2 w 314"/>
                <a:gd name="T19" fmla="*/ 3 h 318"/>
                <a:gd name="T20" fmla="*/ 3 w 314"/>
                <a:gd name="T21" fmla="*/ 3 h 318"/>
                <a:gd name="T22" fmla="*/ 3 w 314"/>
                <a:gd name="T23" fmla="*/ 3 h 318"/>
                <a:gd name="T24" fmla="*/ 3 w 314"/>
                <a:gd name="T25" fmla="*/ 3 h 318"/>
                <a:gd name="T26" fmla="*/ 3 w 314"/>
                <a:gd name="T27" fmla="*/ 2 h 318"/>
                <a:gd name="T28" fmla="*/ 3 w 314"/>
                <a:gd name="T29" fmla="*/ 2 h 318"/>
                <a:gd name="T30" fmla="*/ 3 w 314"/>
                <a:gd name="T31" fmla="*/ 2 h 318"/>
                <a:gd name="T32" fmla="*/ 3 w 314"/>
                <a:gd name="T33" fmla="*/ 2 h 318"/>
                <a:gd name="T34" fmla="*/ 3 w 314"/>
                <a:gd name="T35" fmla="*/ 2 h 318"/>
                <a:gd name="T36" fmla="*/ 3 w 314"/>
                <a:gd name="T37" fmla="*/ 2 h 318"/>
                <a:gd name="T38" fmla="*/ 3 w 314"/>
                <a:gd name="T39" fmla="*/ 1 h 318"/>
                <a:gd name="T40" fmla="*/ 3 w 314"/>
                <a:gd name="T41" fmla="*/ 1 h 318"/>
                <a:gd name="T42" fmla="*/ 3 w 314"/>
                <a:gd name="T43" fmla="*/ 1 h 318"/>
                <a:gd name="T44" fmla="*/ 2 w 314"/>
                <a:gd name="T45" fmla="*/ 1 h 318"/>
                <a:gd name="T46" fmla="*/ 2 w 314"/>
                <a:gd name="T47" fmla="*/ 1 h 318"/>
                <a:gd name="T48" fmla="*/ 2 w 314"/>
                <a:gd name="T49" fmla="*/ 1 h 318"/>
                <a:gd name="T50" fmla="*/ 2 w 314"/>
                <a:gd name="T51" fmla="*/ 1 h 318"/>
                <a:gd name="T52" fmla="*/ 2 w 314"/>
                <a:gd name="T53" fmla="*/ 0 h 318"/>
                <a:gd name="T54" fmla="*/ 2 w 314"/>
                <a:gd name="T55" fmla="*/ 0 h 318"/>
                <a:gd name="T56" fmla="*/ 2 w 314"/>
                <a:gd name="T57" fmla="*/ 1 h 318"/>
                <a:gd name="T58" fmla="*/ 1 w 314"/>
                <a:gd name="T59" fmla="*/ 1 h 318"/>
                <a:gd name="T60" fmla="*/ 1 w 314"/>
                <a:gd name="T61" fmla="*/ 1 h 318"/>
                <a:gd name="T62" fmla="*/ 1 w 314"/>
                <a:gd name="T63" fmla="*/ 1 h 318"/>
                <a:gd name="T64" fmla="*/ 1 w 314"/>
                <a:gd name="T65" fmla="*/ 1 h 318"/>
                <a:gd name="T66" fmla="*/ 1 w 314"/>
                <a:gd name="T67" fmla="*/ 1 h 318"/>
                <a:gd name="T68" fmla="*/ 1 w 314"/>
                <a:gd name="T69" fmla="*/ 1 h 318"/>
                <a:gd name="T70" fmla="*/ 1 w 314"/>
                <a:gd name="T71" fmla="*/ 1 h 318"/>
                <a:gd name="T72" fmla="*/ 1 w 314"/>
                <a:gd name="T73" fmla="*/ 1 h 318"/>
                <a:gd name="T74" fmla="*/ 1 w 314"/>
                <a:gd name="T75" fmla="*/ 1 h 318"/>
                <a:gd name="T76" fmla="*/ 1 w 314"/>
                <a:gd name="T77" fmla="*/ 1 h 318"/>
                <a:gd name="T78" fmla="*/ 1 w 314"/>
                <a:gd name="T79" fmla="*/ 1 h 318"/>
                <a:gd name="T80" fmla="*/ 1 w 314"/>
                <a:gd name="T81" fmla="*/ 1 h 318"/>
                <a:gd name="T82" fmla="*/ 0 w 314"/>
                <a:gd name="T83" fmla="*/ 2 h 318"/>
                <a:gd name="T84" fmla="*/ 1 w 314"/>
                <a:gd name="T85" fmla="*/ 2 h 318"/>
                <a:gd name="T86" fmla="*/ 1 w 314"/>
                <a:gd name="T87" fmla="*/ 2 h 318"/>
                <a:gd name="T88" fmla="*/ 1 w 314"/>
                <a:gd name="T89" fmla="*/ 2 h 318"/>
                <a:gd name="T90" fmla="*/ 1 w 314"/>
                <a:gd name="T91" fmla="*/ 3 h 318"/>
                <a:gd name="T92" fmla="*/ 1 w 314"/>
                <a:gd name="T93" fmla="*/ 3 h 318"/>
                <a:gd name="T94" fmla="*/ 1 w 314"/>
                <a:gd name="T95" fmla="*/ 3 h 318"/>
                <a:gd name="T96" fmla="*/ 1 w 314"/>
                <a:gd name="T97" fmla="*/ 3 h 3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"/>
                <a:gd name="T148" fmla="*/ 0 h 318"/>
                <a:gd name="T149" fmla="*/ 314 w 314"/>
                <a:gd name="T150" fmla="*/ 318 h 3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" h="318">
                  <a:moveTo>
                    <a:pt x="116" y="313"/>
                  </a:moveTo>
                  <a:lnTo>
                    <a:pt x="132" y="316"/>
                  </a:lnTo>
                  <a:lnTo>
                    <a:pt x="147" y="318"/>
                  </a:lnTo>
                  <a:lnTo>
                    <a:pt x="163" y="318"/>
                  </a:lnTo>
                  <a:lnTo>
                    <a:pt x="178" y="317"/>
                  </a:lnTo>
                  <a:lnTo>
                    <a:pt x="193" y="314"/>
                  </a:lnTo>
                  <a:lnTo>
                    <a:pt x="208" y="309"/>
                  </a:lnTo>
                  <a:lnTo>
                    <a:pt x="222" y="303"/>
                  </a:lnTo>
                  <a:lnTo>
                    <a:pt x="235" y="296"/>
                  </a:lnTo>
                  <a:lnTo>
                    <a:pt x="247" y="288"/>
                  </a:lnTo>
                  <a:lnTo>
                    <a:pt x="260" y="279"/>
                  </a:lnTo>
                  <a:lnTo>
                    <a:pt x="270" y="269"/>
                  </a:lnTo>
                  <a:lnTo>
                    <a:pt x="281" y="257"/>
                  </a:lnTo>
                  <a:lnTo>
                    <a:pt x="289" y="245"/>
                  </a:lnTo>
                  <a:lnTo>
                    <a:pt x="297" y="231"/>
                  </a:lnTo>
                  <a:lnTo>
                    <a:pt x="304" y="216"/>
                  </a:lnTo>
                  <a:lnTo>
                    <a:pt x="308" y="201"/>
                  </a:lnTo>
                  <a:lnTo>
                    <a:pt x="314" y="169"/>
                  </a:lnTo>
                  <a:lnTo>
                    <a:pt x="313" y="138"/>
                  </a:lnTo>
                  <a:lnTo>
                    <a:pt x="306" y="108"/>
                  </a:lnTo>
                  <a:lnTo>
                    <a:pt x="293" y="80"/>
                  </a:lnTo>
                  <a:lnTo>
                    <a:pt x="276" y="55"/>
                  </a:lnTo>
                  <a:lnTo>
                    <a:pt x="254" y="34"/>
                  </a:lnTo>
                  <a:lnTo>
                    <a:pt x="229" y="18"/>
                  </a:lnTo>
                  <a:lnTo>
                    <a:pt x="199" y="6"/>
                  </a:lnTo>
                  <a:lnTo>
                    <a:pt x="183" y="3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37" y="2"/>
                  </a:lnTo>
                  <a:lnTo>
                    <a:pt x="122" y="5"/>
                  </a:lnTo>
                  <a:lnTo>
                    <a:pt x="107" y="10"/>
                  </a:lnTo>
                  <a:lnTo>
                    <a:pt x="93" y="15"/>
                  </a:lnTo>
                  <a:lnTo>
                    <a:pt x="79" y="22"/>
                  </a:lnTo>
                  <a:lnTo>
                    <a:pt x="66" y="30"/>
                  </a:lnTo>
                  <a:lnTo>
                    <a:pt x="55" y="40"/>
                  </a:lnTo>
                  <a:lnTo>
                    <a:pt x="43" y="50"/>
                  </a:lnTo>
                  <a:lnTo>
                    <a:pt x="33" y="61"/>
                  </a:lnTo>
                  <a:lnTo>
                    <a:pt x="25" y="74"/>
                  </a:lnTo>
                  <a:lnTo>
                    <a:pt x="17" y="88"/>
                  </a:lnTo>
                  <a:lnTo>
                    <a:pt x="10" y="103"/>
                  </a:lnTo>
                  <a:lnTo>
                    <a:pt x="5" y="118"/>
                  </a:lnTo>
                  <a:lnTo>
                    <a:pt x="0" y="150"/>
                  </a:lnTo>
                  <a:lnTo>
                    <a:pt x="1" y="181"/>
                  </a:lnTo>
                  <a:lnTo>
                    <a:pt x="8" y="211"/>
                  </a:lnTo>
                  <a:lnTo>
                    <a:pt x="20" y="239"/>
                  </a:lnTo>
                  <a:lnTo>
                    <a:pt x="38" y="263"/>
                  </a:lnTo>
                  <a:lnTo>
                    <a:pt x="59" y="285"/>
                  </a:lnTo>
                  <a:lnTo>
                    <a:pt x="86" y="301"/>
                  </a:lnTo>
                  <a:lnTo>
                    <a:pt x="116" y="3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6" name="Freeform 254"/>
            <p:cNvSpPr>
              <a:spLocks/>
            </p:cNvSpPr>
            <p:nvPr/>
          </p:nvSpPr>
          <p:spPr bwMode="auto">
            <a:xfrm>
              <a:off x="4637" y="930"/>
              <a:ext cx="152" cy="145"/>
            </a:xfrm>
            <a:custGeom>
              <a:avLst/>
              <a:gdLst>
                <a:gd name="T0" fmla="*/ 0 w 305"/>
                <a:gd name="T1" fmla="*/ 0 h 290"/>
                <a:gd name="T2" fmla="*/ 2 w 305"/>
                <a:gd name="T3" fmla="*/ 2 h 290"/>
                <a:gd name="T4" fmla="*/ 1 w 305"/>
                <a:gd name="T5" fmla="*/ 3 h 290"/>
                <a:gd name="T6" fmla="*/ 0 w 305"/>
                <a:gd name="T7" fmla="*/ 1 h 290"/>
                <a:gd name="T8" fmla="*/ 0 w 305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290"/>
                <a:gd name="T17" fmla="*/ 305 w 305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290">
                  <a:moveTo>
                    <a:pt x="49" y="0"/>
                  </a:moveTo>
                  <a:lnTo>
                    <a:pt x="305" y="242"/>
                  </a:lnTo>
                  <a:lnTo>
                    <a:pt x="245" y="290"/>
                  </a:lnTo>
                  <a:lnTo>
                    <a:pt x="0" y="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7" name="Freeform 255"/>
            <p:cNvSpPr>
              <a:spLocks/>
            </p:cNvSpPr>
            <p:nvPr/>
          </p:nvSpPr>
          <p:spPr bwMode="auto">
            <a:xfrm>
              <a:off x="4338" y="554"/>
              <a:ext cx="480" cy="528"/>
            </a:xfrm>
            <a:custGeom>
              <a:avLst/>
              <a:gdLst>
                <a:gd name="T0" fmla="*/ 7 w 960"/>
                <a:gd name="T1" fmla="*/ 0 h 1057"/>
                <a:gd name="T2" fmla="*/ 7 w 960"/>
                <a:gd name="T3" fmla="*/ 0 h 1057"/>
                <a:gd name="T4" fmla="*/ 8 w 960"/>
                <a:gd name="T5" fmla="*/ 0 h 1057"/>
                <a:gd name="T6" fmla="*/ 8 w 960"/>
                <a:gd name="T7" fmla="*/ 0 h 1057"/>
                <a:gd name="T8" fmla="*/ 7 w 960"/>
                <a:gd name="T9" fmla="*/ 0 h 1057"/>
                <a:gd name="T10" fmla="*/ 7 w 960"/>
                <a:gd name="T11" fmla="*/ 0 h 1057"/>
                <a:gd name="T12" fmla="*/ 7 w 960"/>
                <a:gd name="T13" fmla="*/ 0 h 1057"/>
                <a:gd name="T14" fmla="*/ 6 w 960"/>
                <a:gd name="T15" fmla="*/ 0 h 1057"/>
                <a:gd name="T16" fmla="*/ 6 w 960"/>
                <a:gd name="T17" fmla="*/ 0 h 1057"/>
                <a:gd name="T18" fmla="*/ 6 w 960"/>
                <a:gd name="T19" fmla="*/ 0 h 1057"/>
                <a:gd name="T20" fmla="*/ 5 w 960"/>
                <a:gd name="T21" fmla="*/ 1 h 1057"/>
                <a:gd name="T22" fmla="*/ 5 w 960"/>
                <a:gd name="T23" fmla="*/ 1 h 1057"/>
                <a:gd name="T24" fmla="*/ 5 w 960"/>
                <a:gd name="T25" fmla="*/ 1 h 1057"/>
                <a:gd name="T26" fmla="*/ 5 w 960"/>
                <a:gd name="T27" fmla="*/ 1 h 1057"/>
                <a:gd name="T28" fmla="*/ 5 w 960"/>
                <a:gd name="T29" fmla="*/ 2 h 1057"/>
                <a:gd name="T30" fmla="*/ 4 w 960"/>
                <a:gd name="T31" fmla="*/ 2 h 1057"/>
                <a:gd name="T32" fmla="*/ 4 w 960"/>
                <a:gd name="T33" fmla="*/ 2 h 1057"/>
                <a:gd name="T34" fmla="*/ 3 w 960"/>
                <a:gd name="T35" fmla="*/ 2 h 1057"/>
                <a:gd name="T36" fmla="*/ 3 w 960"/>
                <a:gd name="T37" fmla="*/ 2 h 1057"/>
                <a:gd name="T38" fmla="*/ 2 w 960"/>
                <a:gd name="T39" fmla="*/ 3 h 1057"/>
                <a:gd name="T40" fmla="*/ 2 w 960"/>
                <a:gd name="T41" fmla="*/ 3 h 1057"/>
                <a:gd name="T42" fmla="*/ 1 w 960"/>
                <a:gd name="T43" fmla="*/ 4 h 1057"/>
                <a:gd name="T44" fmla="*/ 1 w 960"/>
                <a:gd name="T45" fmla="*/ 4 h 1057"/>
                <a:gd name="T46" fmla="*/ 1 w 960"/>
                <a:gd name="T47" fmla="*/ 5 h 1057"/>
                <a:gd name="T48" fmla="*/ 1 w 960"/>
                <a:gd name="T49" fmla="*/ 6 h 1057"/>
                <a:gd name="T50" fmla="*/ 1 w 960"/>
                <a:gd name="T51" fmla="*/ 7 h 1057"/>
                <a:gd name="T52" fmla="*/ 1 w 960"/>
                <a:gd name="T53" fmla="*/ 8 h 1057"/>
                <a:gd name="T54" fmla="*/ 2 w 960"/>
                <a:gd name="T55" fmla="*/ 8 h 1057"/>
                <a:gd name="T56" fmla="*/ 1 w 960"/>
                <a:gd name="T57" fmla="*/ 6 h 1057"/>
                <a:gd name="T58" fmla="*/ 2 w 960"/>
                <a:gd name="T59" fmla="*/ 4 h 1057"/>
                <a:gd name="T60" fmla="*/ 2 w 960"/>
                <a:gd name="T61" fmla="*/ 4 h 1057"/>
                <a:gd name="T62" fmla="*/ 3 w 960"/>
                <a:gd name="T63" fmla="*/ 3 h 1057"/>
                <a:gd name="T64" fmla="*/ 3 w 960"/>
                <a:gd name="T65" fmla="*/ 3 h 1057"/>
                <a:gd name="T66" fmla="*/ 3 w 960"/>
                <a:gd name="T67" fmla="*/ 3 h 1057"/>
                <a:gd name="T68" fmla="*/ 4 w 960"/>
                <a:gd name="T69" fmla="*/ 3 h 1057"/>
                <a:gd name="T70" fmla="*/ 5 w 960"/>
                <a:gd name="T71" fmla="*/ 3 h 1057"/>
                <a:gd name="T72" fmla="*/ 5 w 960"/>
                <a:gd name="T73" fmla="*/ 2 h 1057"/>
                <a:gd name="T74" fmla="*/ 6 w 960"/>
                <a:gd name="T75" fmla="*/ 2 h 1057"/>
                <a:gd name="T76" fmla="*/ 6 w 960"/>
                <a:gd name="T77" fmla="*/ 2 h 1057"/>
                <a:gd name="T78" fmla="*/ 6 w 960"/>
                <a:gd name="T79" fmla="*/ 2 h 1057"/>
                <a:gd name="T80" fmla="*/ 6 w 960"/>
                <a:gd name="T81" fmla="*/ 1 h 1057"/>
                <a:gd name="T82" fmla="*/ 7 w 960"/>
                <a:gd name="T83" fmla="*/ 1 h 1057"/>
                <a:gd name="T84" fmla="*/ 7 w 960"/>
                <a:gd name="T85" fmla="*/ 1 h 10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0"/>
                <a:gd name="T130" fmla="*/ 0 h 1057"/>
                <a:gd name="T131" fmla="*/ 960 w 960"/>
                <a:gd name="T132" fmla="*/ 1057 h 10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0" h="1057">
                  <a:moveTo>
                    <a:pt x="794" y="123"/>
                  </a:moveTo>
                  <a:lnTo>
                    <a:pt x="809" y="103"/>
                  </a:lnTo>
                  <a:lnTo>
                    <a:pt x="828" y="86"/>
                  </a:lnTo>
                  <a:lnTo>
                    <a:pt x="847" y="68"/>
                  </a:lnTo>
                  <a:lnTo>
                    <a:pt x="869" y="53"/>
                  </a:lnTo>
                  <a:lnTo>
                    <a:pt x="892" y="41"/>
                  </a:lnTo>
                  <a:lnTo>
                    <a:pt x="915" y="30"/>
                  </a:lnTo>
                  <a:lnTo>
                    <a:pt x="938" y="25"/>
                  </a:lnTo>
                  <a:lnTo>
                    <a:pt x="960" y="21"/>
                  </a:lnTo>
                  <a:lnTo>
                    <a:pt x="930" y="4"/>
                  </a:lnTo>
                  <a:lnTo>
                    <a:pt x="928" y="4"/>
                  </a:lnTo>
                  <a:lnTo>
                    <a:pt x="922" y="3"/>
                  </a:lnTo>
                  <a:lnTo>
                    <a:pt x="914" y="2"/>
                  </a:lnTo>
                  <a:lnTo>
                    <a:pt x="902" y="2"/>
                  </a:lnTo>
                  <a:lnTo>
                    <a:pt x="888" y="0"/>
                  </a:lnTo>
                  <a:lnTo>
                    <a:pt x="871" y="0"/>
                  </a:lnTo>
                  <a:lnTo>
                    <a:pt x="854" y="0"/>
                  </a:lnTo>
                  <a:lnTo>
                    <a:pt x="835" y="2"/>
                  </a:lnTo>
                  <a:lnTo>
                    <a:pt x="815" y="4"/>
                  </a:lnTo>
                  <a:lnTo>
                    <a:pt x="794" y="7"/>
                  </a:lnTo>
                  <a:lnTo>
                    <a:pt x="773" y="13"/>
                  </a:lnTo>
                  <a:lnTo>
                    <a:pt x="754" y="19"/>
                  </a:lnTo>
                  <a:lnTo>
                    <a:pt x="734" y="28"/>
                  </a:lnTo>
                  <a:lnTo>
                    <a:pt x="716" y="39"/>
                  </a:lnTo>
                  <a:lnTo>
                    <a:pt x="699" y="52"/>
                  </a:lnTo>
                  <a:lnTo>
                    <a:pt x="684" y="67"/>
                  </a:lnTo>
                  <a:lnTo>
                    <a:pt x="674" y="79"/>
                  </a:lnTo>
                  <a:lnTo>
                    <a:pt x="666" y="91"/>
                  </a:lnTo>
                  <a:lnTo>
                    <a:pt x="658" y="105"/>
                  </a:lnTo>
                  <a:lnTo>
                    <a:pt x="650" y="120"/>
                  </a:lnTo>
                  <a:lnTo>
                    <a:pt x="642" y="136"/>
                  </a:lnTo>
                  <a:lnTo>
                    <a:pt x="636" y="154"/>
                  </a:lnTo>
                  <a:lnTo>
                    <a:pt x="629" y="173"/>
                  </a:lnTo>
                  <a:lnTo>
                    <a:pt x="625" y="193"/>
                  </a:lnTo>
                  <a:lnTo>
                    <a:pt x="625" y="194"/>
                  </a:lnTo>
                  <a:lnTo>
                    <a:pt x="623" y="199"/>
                  </a:lnTo>
                  <a:lnTo>
                    <a:pt x="620" y="204"/>
                  </a:lnTo>
                  <a:lnTo>
                    <a:pt x="616" y="212"/>
                  </a:lnTo>
                  <a:lnTo>
                    <a:pt x="610" y="222"/>
                  </a:lnTo>
                  <a:lnTo>
                    <a:pt x="603" y="232"/>
                  </a:lnTo>
                  <a:lnTo>
                    <a:pt x="595" y="244"/>
                  </a:lnTo>
                  <a:lnTo>
                    <a:pt x="583" y="255"/>
                  </a:lnTo>
                  <a:lnTo>
                    <a:pt x="572" y="268"/>
                  </a:lnTo>
                  <a:lnTo>
                    <a:pt x="557" y="279"/>
                  </a:lnTo>
                  <a:lnTo>
                    <a:pt x="541" y="292"/>
                  </a:lnTo>
                  <a:lnTo>
                    <a:pt x="521" y="302"/>
                  </a:lnTo>
                  <a:lnTo>
                    <a:pt x="500" y="312"/>
                  </a:lnTo>
                  <a:lnTo>
                    <a:pt x="476" y="321"/>
                  </a:lnTo>
                  <a:lnTo>
                    <a:pt x="450" y="327"/>
                  </a:lnTo>
                  <a:lnTo>
                    <a:pt x="421" y="331"/>
                  </a:lnTo>
                  <a:lnTo>
                    <a:pt x="404" y="333"/>
                  </a:lnTo>
                  <a:lnTo>
                    <a:pt x="385" y="337"/>
                  </a:lnTo>
                  <a:lnTo>
                    <a:pt x="366" y="341"/>
                  </a:lnTo>
                  <a:lnTo>
                    <a:pt x="345" y="347"/>
                  </a:lnTo>
                  <a:lnTo>
                    <a:pt x="323" y="354"/>
                  </a:lnTo>
                  <a:lnTo>
                    <a:pt x="300" y="362"/>
                  </a:lnTo>
                  <a:lnTo>
                    <a:pt x="277" y="373"/>
                  </a:lnTo>
                  <a:lnTo>
                    <a:pt x="253" y="383"/>
                  </a:lnTo>
                  <a:lnTo>
                    <a:pt x="228" y="396"/>
                  </a:lnTo>
                  <a:lnTo>
                    <a:pt x="205" y="409"/>
                  </a:lnTo>
                  <a:lnTo>
                    <a:pt x="181" y="424"/>
                  </a:lnTo>
                  <a:lnTo>
                    <a:pt x="158" y="441"/>
                  </a:lnTo>
                  <a:lnTo>
                    <a:pt x="135" y="459"/>
                  </a:lnTo>
                  <a:lnTo>
                    <a:pt x="113" y="479"/>
                  </a:lnTo>
                  <a:lnTo>
                    <a:pt x="93" y="499"/>
                  </a:lnTo>
                  <a:lnTo>
                    <a:pt x="73" y="522"/>
                  </a:lnTo>
                  <a:lnTo>
                    <a:pt x="56" y="545"/>
                  </a:lnTo>
                  <a:lnTo>
                    <a:pt x="41" y="572"/>
                  </a:lnTo>
                  <a:lnTo>
                    <a:pt x="28" y="601"/>
                  </a:lnTo>
                  <a:lnTo>
                    <a:pt x="16" y="633"/>
                  </a:lnTo>
                  <a:lnTo>
                    <a:pt x="8" y="666"/>
                  </a:lnTo>
                  <a:lnTo>
                    <a:pt x="3" y="701"/>
                  </a:lnTo>
                  <a:lnTo>
                    <a:pt x="0" y="737"/>
                  </a:lnTo>
                  <a:lnTo>
                    <a:pt x="1" y="774"/>
                  </a:lnTo>
                  <a:lnTo>
                    <a:pt x="6" y="812"/>
                  </a:lnTo>
                  <a:lnTo>
                    <a:pt x="14" y="850"/>
                  </a:lnTo>
                  <a:lnTo>
                    <a:pt x="27" y="886"/>
                  </a:lnTo>
                  <a:lnTo>
                    <a:pt x="44" y="923"/>
                  </a:lnTo>
                  <a:lnTo>
                    <a:pt x="66" y="959"/>
                  </a:lnTo>
                  <a:lnTo>
                    <a:pt x="93" y="994"/>
                  </a:lnTo>
                  <a:lnTo>
                    <a:pt x="125" y="1026"/>
                  </a:lnTo>
                  <a:lnTo>
                    <a:pt x="163" y="1057"/>
                  </a:lnTo>
                  <a:lnTo>
                    <a:pt x="158" y="1049"/>
                  </a:lnTo>
                  <a:lnTo>
                    <a:pt x="147" y="1024"/>
                  </a:lnTo>
                  <a:lnTo>
                    <a:pt x="134" y="983"/>
                  </a:lnTo>
                  <a:lnTo>
                    <a:pt x="124" y="928"/>
                  </a:lnTo>
                  <a:lnTo>
                    <a:pt x="121" y="860"/>
                  </a:lnTo>
                  <a:lnTo>
                    <a:pt x="131" y="780"/>
                  </a:lnTo>
                  <a:lnTo>
                    <a:pt x="158" y="691"/>
                  </a:lnTo>
                  <a:lnTo>
                    <a:pt x="207" y="590"/>
                  </a:lnTo>
                  <a:lnTo>
                    <a:pt x="216" y="575"/>
                  </a:lnTo>
                  <a:lnTo>
                    <a:pt x="226" y="562"/>
                  </a:lnTo>
                  <a:lnTo>
                    <a:pt x="237" y="548"/>
                  </a:lnTo>
                  <a:lnTo>
                    <a:pt x="248" y="534"/>
                  </a:lnTo>
                  <a:lnTo>
                    <a:pt x="261" y="521"/>
                  </a:lnTo>
                  <a:lnTo>
                    <a:pt x="275" y="509"/>
                  </a:lnTo>
                  <a:lnTo>
                    <a:pt x="290" y="496"/>
                  </a:lnTo>
                  <a:lnTo>
                    <a:pt x="306" y="484"/>
                  </a:lnTo>
                  <a:lnTo>
                    <a:pt x="323" y="473"/>
                  </a:lnTo>
                  <a:lnTo>
                    <a:pt x="340" y="461"/>
                  </a:lnTo>
                  <a:lnTo>
                    <a:pt x="360" y="451"/>
                  </a:lnTo>
                  <a:lnTo>
                    <a:pt x="379" y="441"/>
                  </a:lnTo>
                  <a:lnTo>
                    <a:pt x="400" y="431"/>
                  </a:lnTo>
                  <a:lnTo>
                    <a:pt x="422" y="422"/>
                  </a:lnTo>
                  <a:lnTo>
                    <a:pt x="446" y="414"/>
                  </a:lnTo>
                  <a:lnTo>
                    <a:pt x="470" y="406"/>
                  </a:lnTo>
                  <a:lnTo>
                    <a:pt x="496" y="399"/>
                  </a:lnTo>
                  <a:lnTo>
                    <a:pt x="520" y="393"/>
                  </a:lnTo>
                  <a:lnTo>
                    <a:pt x="543" y="388"/>
                  </a:lnTo>
                  <a:lnTo>
                    <a:pt x="565" y="382"/>
                  </a:lnTo>
                  <a:lnTo>
                    <a:pt x="586" y="377"/>
                  </a:lnTo>
                  <a:lnTo>
                    <a:pt x="606" y="371"/>
                  </a:lnTo>
                  <a:lnTo>
                    <a:pt x="625" y="366"/>
                  </a:lnTo>
                  <a:lnTo>
                    <a:pt x="643" y="358"/>
                  </a:lnTo>
                  <a:lnTo>
                    <a:pt x="661" y="348"/>
                  </a:lnTo>
                  <a:lnTo>
                    <a:pt x="677" y="338"/>
                  </a:lnTo>
                  <a:lnTo>
                    <a:pt x="692" y="324"/>
                  </a:lnTo>
                  <a:lnTo>
                    <a:pt x="705" y="308"/>
                  </a:lnTo>
                  <a:lnTo>
                    <a:pt x="718" y="290"/>
                  </a:lnTo>
                  <a:lnTo>
                    <a:pt x="731" y="267"/>
                  </a:lnTo>
                  <a:lnTo>
                    <a:pt x="741" y="240"/>
                  </a:lnTo>
                  <a:lnTo>
                    <a:pt x="752" y="210"/>
                  </a:lnTo>
                  <a:lnTo>
                    <a:pt x="755" y="200"/>
                  </a:lnTo>
                  <a:lnTo>
                    <a:pt x="758" y="189"/>
                  </a:lnTo>
                  <a:lnTo>
                    <a:pt x="763" y="178"/>
                  </a:lnTo>
                  <a:lnTo>
                    <a:pt x="769" y="166"/>
                  </a:lnTo>
                  <a:lnTo>
                    <a:pt x="775" y="156"/>
                  </a:lnTo>
                  <a:lnTo>
                    <a:pt x="780" y="144"/>
                  </a:lnTo>
                  <a:lnTo>
                    <a:pt x="787" y="133"/>
                  </a:lnTo>
                  <a:lnTo>
                    <a:pt x="794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8" name="Freeform 256"/>
            <p:cNvSpPr>
              <a:spLocks/>
            </p:cNvSpPr>
            <p:nvPr/>
          </p:nvSpPr>
          <p:spPr bwMode="auto">
            <a:xfrm>
              <a:off x="5286" y="225"/>
              <a:ext cx="100" cy="79"/>
            </a:xfrm>
            <a:custGeom>
              <a:avLst/>
              <a:gdLst>
                <a:gd name="T0" fmla="*/ 2 w 199"/>
                <a:gd name="T1" fmla="*/ 0 h 159"/>
                <a:gd name="T2" fmla="*/ 2 w 199"/>
                <a:gd name="T3" fmla="*/ 0 h 159"/>
                <a:gd name="T4" fmla="*/ 0 w 199"/>
                <a:gd name="T5" fmla="*/ 1 h 159"/>
                <a:gd name="T6" fmla="*/ 2 w 199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159"/>
                <a:gd name="T14" fmla="*/ 199 w 199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159">
                  <a:moveTo>
                    <a:pt x="156" y="0"/>
                  </a:moveTo>
                  <a:lnTo>
                    <a:pt x="199" y="78"/>
                  </a:lnTo>
                  <a:lnTo>
                    <a:pt x="0" y="15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9" name="Freeform 257"/>
            <p:cNvSpPr>
              <a:spLocks/>
            </p:cNvSpPr>
            <p:nvPr/>
          </p:nvSpPr>
          <p:spPr bwMode="auto">
            <a:xfrm>
              <a:off x="4936" y="356"/>
              <a:ext cx="327" cy="398"/>
            </a:xfrm>
            <a:custGeom>
              <a:avLst/>
              <a:gdLst>
                <a:gd name="T0" fmla="*/ 2 w 655"/>
                <a:gd name="T1" fmla="*/ 3 h 796"/>
                <a:gd name="T2" fmla="*/ 1 w 655"/>
                <a:gd name="T3" fmla="*/ 5 h 796"/>
                <a:gd name="T4" fmla="*/ 0 w 655"/>
                <a:gd name="T5" fmla="*/ 7 h 796"/>
                <a:gd name="T6" fmla="*/ 2 w 655"/>
                <a:gd name="T7" fmla="*/ 3 h 796"/>
                <a:gd name="T8" fmla="*/ 5 w 655"/>
                <a:gd name="T9" fmla="*/ 0 h 796"/>
                <a:gd name="T10" fmla="*/ 2 w 655"/>
                <a:gd name="T11" fmla="*/ 3 h 7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796"/>
                <a:gd name="T20" fmla="*/ 655 w 655"/>
                <a:gd name="T21" fmla="*/ 796 h 7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796">
                  <a:moveTo>
                    <a:pt x="331" y="329"/>
                  </a:moveTo>
                  <a:lnTo>
                    <a:pt x="135" y="526"/>
                  </a:lnTo>
                  <a:lnTo>
                    <a:pt x="0" y="796"/>
                  </a:lnTo>
                  <a:lnTo>
                    <a:pt x="362" y="357"/>
                  </a:lnTo>
                  <a:lnTo>
                    <a:pt x="655" y="0"/>
                  </a:lnTo>
                  <a:lnTo>
                    <a:pt x="331" y="3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024258" name="Group 258"/>
          <p:cNvGraphicFramePr>
            <a:graphicFrameLocks noGrp="1"/>
          </p:cNvGraphicFramePr>
          <p:nvPr/>
        </p:nvGraphicFramePr>
        <p:xfrm>
          <a:off x="3733800" y="1600200"/>
          <a:ext cx="5219700" cy="3208338"/>
        </p:xfrm>
        <a:graphic>
          <a:graphicData uri="http://schemas.openxmlformats.org/drawingml/2006/table">
            <a:tbl>
              <a:tblPr/>
              <a:tblGrid>
                <a:gridCol w="1227138"/>
                <a:gridCol w="792162"/>
                <a:gridCol w="762000"/>
                <a:gridCol w="1109663"/>
                <a:gridCol w="1328737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Set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min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 F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F’</a:t>
                      </a:r>
                      <a:r>
                        <a:rPr kumimoji="0" 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avg,1</a:t>
                      </a: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(1+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)/2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-112" charset="2"/>
                        <a:sym typeface="Symbol" pitchFamily="-11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(1+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sym typeface="Symbol" pitchFamily="-112" charset="2"/>
                        </a:rPr>
                        <a:t>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)/2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-112" charset="2"/>
                        <a:sym typeface="Symbol" pitchFamily="-11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  <a:sym typeface="Symbol" pitchFamily="-112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  <a:sym typeface="Symbol" pitchFamily="-112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2" charset="0"/>
                          <a:sym typeface="Symbol" pitchFamily="-112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308" name="Rectangle 308"/>
          <p:cNvSpPr>
            <a:spLocks noChangeArrowheads="1"/>
          </p:cNvSpPr>
          <p:nvPr/>
        </p:nvSpPr>
        <p:spPr bwMode="auto">
          <a:xfrm>
            <a:off x="7629525" y="1574800"/>
            <a:ext cx="1458913" cy="351155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09" name="Rectangle 309"/>
          <p:cNvSpPr>
            <a:spLocks noChangeArrowheads="1"/>
          </p:cNvSpPr>
          <p:nvPr/>
        </p:nvSpPr>
        <p:spPr bwMode="auto">
          <a:xfrm>
            <a:off x="3676650" y="3432175"/>
            <a:ext cx="5314950" cy="173355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54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4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6" grpId="0" animBg="1"/>
      <p:bldP spid="1024057" grpId="0" animBg="1"/>
      <p:bldP spid="1024226" grpId="0" animBg="1"/>
      <p:bldP spid="1024226" grpId="1" animBg="1"/>
      <p:bldP spid="1024227" grpId="0" animBg="1"/>
      <p:bldP spid="1024308" grpId="0" animBg="1"/>
      <p:bldP spid="102430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0350" y="3703638"/>
            <a:ext cx="4608513" cy="3455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062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0350" y="3698875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04452" name="Rectangle 9"/>
          <p:cNvSpPr>
            <a:spLocks noGrp="1" noChangeArrowheads="1"/>
          </p:cNvSpPr>
          <p:nvPr>
            <p:ph type="title"/>
          </p:nvPr>
        </p:nvSpPr>
        <p:spPr>
          <a:xfrm>
            <a:off x="1266825" y="-342900"/>
            <a:ext cx="8181975" cy="1295400"/>
          </a:xfrm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Saturate Algorithm </a:t>
            </a:r>
            <a:r>
              <a:rPr lang="en-US" sz="3200">
                <a:ea typeface="ＭＳ Ｐゴシック" charset="-128"/>
                <a:cs typeface="ＭＳ Ｐゴシック" charset="-128"/>
              </a:rPr>
              <a:t>[NIPS ‘07]</a:t>
            </a:r>
          </a:p>
        </p:txBody>
      </p:sp>
      <p:sp>
        <p:nvSpPr>
          <p:cNvPr id="1206282" name="Rectangle 10"/>
          <p:cNvSpPr>
            <a:spLocks noChangeArrowheads="1"/>
          </p:cNvSpPr>
          <p:nvPr/>
        </p:nvSpPr>
        <p:spPr bwMode="auto">
          <a:xfrm>
            <a:off x="0" y="954088"/>
            <a:ext cx="8686800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7"/>
              </a:buBlip>
            </a:pPr>
            <a:r>
              <a:rPr lang="en-US"/>
              <a:t>Given: set V, integer k and submodular functions F</a:t>
            </a:r>
            <a:r>
              <a:rPr lang="en-US" baseline="-25000"/>
              <a:t>1</a:t>
            </a:r>
            <a:r>
              <a:rPr lang="en-US"/>
              <a:t>,…,F</a:t>
            </a:r>
            <a:r>
              <a:rPr lang="en-US" baseline="-25000"/>
              <a:t>m</a:t>
            </a:r>
            <a:endParaRPr lang="en-US"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7"/>
              </a:buBlip>
            </a:pPr>
            <a:r>
              <a:rPr lang="en-US"/>
              <a:t>Initialize c</a:t>
            </a:r>
            <a:r>
              <a:rPr lang="en-US" baseline="-25000"/>
              <a:t>min</a:t>
            </a:r>
            <a:r>
              <a:rPr lang="en-US"/>
              <a:t>=0, c</a:t>
            </a:r>
            <a:r>
              <a:rPr lang="en-US" baseline="-25000"/>
              <a:t>max</a:t>
            </a:r>
            <a:r>
              <a:rPr lang="en-US"/>
              <a:t> = min</a:t>
            </a:r>
            <a:r>
              <a:rPr lang="en-US" baseline="-25000"/>
              <a:t>i</a:t>
            </a:r>
            <a:r>
              <a:rPr lang="en-US"/>
              <a:t> F</a:t>
            </a:r>
            <a:r>
              <a:rPr lang="en-US" baseline="-25000"/>
              <a:t>i</a:t>
            </a:r>
            <a:r>
              <a:rPr lang="en-US"/>
              <a:t>(V)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7"/>
              </a:buBlip>
            </a:pPr>
            <a:r>
              <a:rPr lang="en-US"/>
              <a:t>Do binary search: c = (c</a:t>
            </a:r>
            <a:r>
              <a:rPr lang="en-US" baseline="-25000"/>
              <a:t>min</a:t>
            </a:r>
            <a:r>
              <a:rPr lang="en-US"/>
              <a:t>+c</a:t>
            </a:r>
            <a:r>
              <a:rPr lang="en-US" baseline="-25000"/>
              <a:t>max</a:t>
            </a:r>
            <a:r>
              <a:rPr lang="en-US"/>
              <a:t>)/2</a:t>
            </a:r>
          </a:p>
          <a:p>
            <a:pPr marL="687388" lvl="1" indent="-230188"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Blip>
                <a:blip r:embed="rId8"/>
              </a:buBlip>
            </a:pPr>
            <a:r>
              <a:rPr lang="en-US" sz="2400">
                <a:ea typeface="ＭＳ Ｐゴシック" charset="-128"/>
                <a:cs typeface="ＭＳ Ｐゴシック" charset="-128"/>
              </a:rPr>
              <a:t>Greedily find A</a:t>
            </a:r>
            <a:r>
              <a:rPr lang="en-US" sz="2400" baseline="-25000">
                <a:ea typeface="ＭＳ Ｐゴシック" charset="-128"/>
                <a:cs typeface="ＭＳ Ｐゴシック" charset="-128"/>
              </a:rPr>
              <a:t>G</a:t>
            </a:r>
            <a:r>
              <a:rPr lang="en-US" sz="2400">
                <a:ea typeface="ＭＳ Ｐゴシック" charset="-128"/>
                <a:cs typeface="ＭＳ Ｐゴシック" charset="-128"/>
              </a:rPr>
              <a:t> such that F’</a:t>
            </a:r>
            <a:r>
              <a:rPr lang="en-US" sz="2400" baseline="-25000">
                <a:ea typeface="ＭＳ Ｐゴシック" charset="-128"/>
                <a:cs typeface="ＭＳ Ｐゴシック" charset="-128"/>
              </a:rPr>
              <a:t>avg,c</a:t>
            </a:r>
            <a:r>
              <a:rPr lang="en-US" sz="2400">
                <a:ea typeface="ＭＳ Ｐゴシック" charset="-128"/>
                <a:cs typeface="ＭＳ Ｐゴシック" charset="-128"/>
              </a:rPr>
              <a:t>(A</a:t>
            </a:r>
            <a:r>
              <a:rPr lang="en-US" sz="2400" baseline="-25000">
                <a:ea typeface="ＭＳ Ｐゴシック" charset="-128"/>
                <a:cs typeface="ＭＳ Ｐゴシック" charset="-128"/>
              </a:rPr>
              <a:t>G</a:t>
            </a:r>
            <a:r>
              <a:rPr lang="en-US" sz="2400">
                <a:ea typeface="ＭＳ Ｐゴシック" charset="-128"/>
                <a:cs typeface="ＭＳ Ｐゴシック" charset="-128"/>
              </a:rPr>
              <a:t>) = c</a:t>
            </a:r>
          </a:p>
          <a:p>
            <a:pPr marL="687388" lvl="1" indent="-230188"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Blip>
                <a:blip r:embed="rId8"/>
              </a:buBlip>
            </a:pPr>
            <a:r>
              <a:rPr lang="en-US" sz="2400">
                <a:ea typeface="ＭＳ Ｐゴシック" charset="-128"/>
                <a:cs typeface="ＭＳ Ｐゴシック" charset="-128"/>
              </a:rPr>
              <a:t>If |A</a:t>
            </a:r>
            <a:r>
              <a:rPr lang="en-US" sz="2400" baseline="-25000">
                <a:ea typeface="ＭＳ Ｐゴシック" charset="-128"/>
                <a:cs typeface="ＭＳ Ｐゴシック" charset="-128"/>
              </a:rPr>
              <a:t>G</a:t>
            </a:r>
            <a:r>
              <a:rPr lang="en-US" sz="2400">
                <a:ea typeface="ＭＳ Ｐゴシック" charset="-128"/>
                <a:cs typeface="ＭＳ Ｐゴシック" charset="-128"/>
              </a:rPr>
              <a:t>| </a:t>
            </a:r>
            <a:r>
              <a:rPr lang="en-US" sz="2400">
                <a:latin typeface="cmsy10" pitchFamily="-112" charset="0"/>
                <a:ea typeface="ＭＳ Ｐゴシック" charset="-128"/>
                <a:cs typeface="ＭＳ Ｐゴシック" charset="-128"/>
              </a:rPr>
              <a:t>≤</a:t>
            </a:r>
            <a:r>
              <a:rPr lang="en-US" sz="240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</a:t>
            </a:r>
            <a:r>
              <a:rPr lang="en-US" sz="2400">
                <a:ea typeface="ＭＳ Ｐゴシック" charset="-128"/>
                <a:cs typeface="ＭＳ Ｐゴシック" charset="-128"/>
              </a:rPr>
              <a:t> k: increase c</a:t>
            </a:r>
            <a:r>
              <a:rPr lang="en-US" sz="2400" baseline="-25000">
                <a:ea typeface="ＭＳ Ｐゴシック" charset="-128"/>
                <a:cs typeface="ＭＳ Ｐゴシック" charset="-128"/>
              </a:rPr>
              <a:t>min</a:t>
            </a:r>
            <a:endParaRPr lang="en-US" sz="2400">
              <a:ea typeface="ＭＳ Ｐゴシック" charset="-128"/>
              <a:cs typeface="ＭＳ Ｐゴシック" charset="-128"/>
            </a:endParaRPr>
          </a:p>
          <a:p>
            <a:pPr marL="687388" lvl="1" indent="-230188"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Blip>
                <a:blip r:embed="rId8"/>
              </a:buBlip>
            </a:pPr>
            <a:r>
              <a:rPr lang="en-US" sz="2400">
                <a:ea typeface="ＭＳ Ｐゴシック" charset="-128"/>
                <a:cs typeface="ＭＳ Ｐゴシック" charset="-128"/>
              </a:rPr>
              <a:t>If |A</a:t>
            </a:r>
            <a:r>
              <a:rPr lang="en-US" sz="2400" baseline="-25000">
                <a:ea typeface="ＭＳ Ｐゴシック" charset="-128"/>
                <a:cs typeface="ＭＳ Ｐゴシック" charset="-128"/>
              </a:rPr>
              <a:t>G</a:t>
            </a:r>
            <a:r>
              <a:rPr lang="en-US" sz="2400">
                <a:ea typeface="ＭＳ Ｐゴシック" charset="-128"/>
                <a:cs typeface="ＭＳ Ｐゴシック" charset="-128"/>
              </a:rPr>
              <a:t>| &gt;</a:t>
            </a:r>
            <a:r>
              <a:rPr lang="en-US" sz="240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</a:t>
            </a:r>
            <a:r>
              <a:rPr lang="en-US" sz="2400">
                <a:ea typeface="ＭＳ Ｐゴシック" charset="-128"/>
                <a:cs typeface="ＭＳ Ｐゴシック" charset="-128"/>
              </a:rPr>
              <a:t> k: decrease c</a:t>
            </a:r>
            <a:r>
              <a:rPr lang="en-US" sz="2400" baseline="-25000">
                <a:ea typeface="ＭＳ Ｐゴシック" charset="-128"/>
                <a:cs typeface="ＭＳ Ｐゴシック" charset="-128"/>
              </a:rPr>
              <a:t>max</a:t>
            </a:r>
            <a:endParaRPr lang="en-US" sz="2400">
              <a:ea typeface="ＭＳ Ｐゴシック" charset="-128"/>
              <a:cs typeface="ＭＳ Ｐゴシック" charset="-128"/>
            </a:endParaRP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/>
              <a:t>	until convergence</a:t>
            </a:r>
          </a:p>
        </p:txBody>
      </p:sp>
      <p:pic>
        <p:nvPicPr>
          <p:cNvPr id="104454" name="Picture 6" descr="/Users/guestrin/files/docs/presentations/videos/saturate_iter_1.avi">
            <a:hlinkClick r:id="" action="ppaction://media"/>
          </p:cNvPr>
          <p:cNvPicPr>
            <a:picLocks noGrp="1"/>
          </p:cNvPicPr>
          <p:nvPr>
            <p:ph idx="1"/>
            <a:videoFile r:link="rId2"/>
          </p:nvPr>
        </p:nvPicPr>
        <p:blipFill>
          <a:blip r:embed="rId9"/>
          <a:srcRect/>
          <a:stretch>
            <a:fillRect/>
          </a:stretch>
        </p:blipFill>
        <p:spPr>
          <a:xfrm>
            <a:off x="3400425" y="3962400"/>
            <a:ext cx="3563938" cy="2809875"/>
          </a:xfrm>
        </p:spPr>
      </p:pic>
      <p:pic>
        <p:nvPicPr>
          <p:cNvPr id="1206289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9713" y="3683000"/>
            <a:ext cx="4640262" cy="3479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4456" name="Picture 8" descr="/Users/guestrin/files/docs/presentations/videos/saturate_iter_2.avi">
            <a:hlinkClick r:id="" action="ppaction://media"/>
          </p:cNvPr>
          <p:cNvPicPr/>
          <p:nvPr>
            <a:vide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381375" y="3943350"/>
            <a:ext cx="358457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6292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79713" y="3678238"/>
            <a:ext cx="4629150" cy="3473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4458" name="Picture 10" descr="/Users/guestrin/files/docs/presentations/videos/saturate_iter_3.avi">
            <a:hlinkClick r:id="" action="ppaction://media"/>
          </p:cNvPr>
          <p:cNvPicPr/>
          <p:nvPr>
            <a:vide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381375" y="3943350"/>
            <a:ext cx="358457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6284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79713" y="3683000"/>
            <a:ext cx="4651375" cy="3489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4460" name="Picture 12" descr="/Users/guestrin/files/docs/presentations/videos/saturate_iter_4.avi">
            <a:hlinkClick r:id="" action="ppaction://media"/>
          </p:cNvPr>
          <p:cNvPicPr/>
          <p:nvPr>
            <a:videoFile r:link="rId2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381375" y="3943350"/>
            <a:ext cx="35941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6285" name="Picture 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774950" y="3676650"/>
            <a:ext cx="4641850" cy="3482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4462" name="Picture 14" descr="/Users/guestrin/files/docs/presentations/videos/saturate_iter_5.avi">
            <a:hlinkClick r:id="" action="ppaction://media"/>
          </p:cNvPr>
          <p:cNvPicPr/>
          <p:nvPr>
            <a:videoFile r:link="rId2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381375" y="3943350"/>
            <a:ext cx="35941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0" y="4419600"/>
            <a:ext cx="2335213" cy="1016000"/>
            <a:chOff x="4032" y="1568"/>
            <a:chExt cx="1471" cy="640"/>
          </a:xfrm>
        </p:grpSpPr>
        <p:sp>
          <p:nvSpPr>
            <p:cNvPr id="104464" name="Line 5"/>
            <p:cNvSpPr>
              <a:spLocks noChangeShapeType="1"/>
            </p:cNvSpPr>
            <p:nvPr/>
          </p:nvSpPr>
          <p:spPr bwMode="auto">
            <a:xfrm flipH="1">
              <a:off x="4032" y="1776"/>
              <a:ext cx="432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5" name="Text Box 6"/>
            <p:cNvSpPr txBox="1">
              <a:spLocks noChangeArrowheads="1"/>
            </p:cNvSpPr>
            <p:nvPr/>
          </p:nvSpPr>
          <p:spPr bwMode="auto">
            <a:xfrm>
              <a:off x="4510" y="1568"/>
              <a:ext cx="993" cy="6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Truncation</a:t>
              </a:r>
              <a:br>
                <a:rPr lang="en-US"/>
              </a:br>
              <a:r>
                <a:rPr lang="en-US"/>
                <a:t>threshold</a:t>
              </a:r>
              <a:br>
                <a:rPr lang="en-US"/>
              </a:br>
              <a:r>
                <a:rPr lang="en-US"/>
                <a:t>(color)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138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06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06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06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206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4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3.33333E-6 0.1 " pathEditMode="relative" ptsTypes="AA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44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0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104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0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104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0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104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4"/>
                </p:tgtEl>
              </p:cMediaNode>
            </p:video>
            <p:vide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6"/>
                </p:tgtEl>
              </p:cMediaNode>
            </p:video>
            <p:vide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8"/>
                </p:tgtEl>
              </p:cMediaNode>
            </p:video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60"/>
                </p:tgtEl>
              </p:cMediaNode>
            </p:video>
            <p:vide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6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Theoretical guarantees</a:t>
            </a:r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5100638"/>
            <a:ext cx="8153400" cy="1331912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Theorem:</a:t>
            </a:r>
            <a:r>
              <a:rPr lang="en-US" sz="240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sz="240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40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If there were polytime algorithm with better factor </a:t>
            </a:r>
            <a:r>
              <a:rPr lang="en-US" sz="2400">
                <a:solidFill>
                  <a:schemeClr val="hlink"/>
                </a:solidFill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</a:t>
            </a:r>
            <a:r>
              <a:rPr lang="en-US" sz="240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&lt;</a:t>
            </a:r>
            <a:r>
              <a:rPr lang="en-US" sz="2400">
                <a:solidFill>
                  <a:schemeClr val="hlink"/>
                </a:solidFill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</a:t>
            </a:r>
            <a:r>
              <a:rPr lang="en-US" sz="240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, then NP </a:t>
            </a:r>
            <a:r>
              <a:rPr lang="en-US" sz="2000" b="1">
                <a:latin typeface="cmsy10" pitchFamily="-112" charset="0"/>
                <a:ea typeface="ＭＳ Ｐゴシック" charset="-128"/>
                <a:cs typeface="ＭＳ Ｐゴシック" charset="-128"/>
                <a:sym typeface="Symbol" charset="2"/>
              </a:rPr>
              <a:t></a:t>
            </a:r>
            <a:r>
              <a:rPr lang="en-US" sz="240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 DTIME(n</a:t>
            </a:r>
            <a:r>
              <a:rPr lang="en-US" sz="2400" baseline="3000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log log n</a:t>
            </a:r>
            <a:r>
              <a:rPr lang="en-US" sz="240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1028100" name="Rectangle 4"/>
          <p:cNvSpPr>
            <a:spLocks noChangeArrowheads="1"/>
          </p:cNvSpPr>
          <p:nvPr/>
        </p:nvSpPr>
        <p:spPr bwMode="auto">
          <a:xfrm>
            <a:off x="457200" y="2173288"/>
            <a:ext cx="8305800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>
                <a:solidFill>
                  <a:srgbClr val="336600"/>
                </a:solidFill>
              </a:rPr>
              <a:t>	Theorem:   Saturate finds a solution A</a:t>
            </a:r>
            <a:r>
              <a:rPr lang="en-US" sz="2400" baseline="-25000">
                <a:solidFill>
                  <a:srgbClr val="336600"/>
                </a:solidFill>
              </a:rPr>
              <a:t>S</a:t>
            </a:r>
            <a:r>
              <a:rPr lang="en-US" sz="2400">
                <a:solidFill>
                  <a:srgbClr val="336600"/>
                </a:solidFill>
              </a:rPr>
              <a:t> such that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endParaRPr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>
                <a:solidFill>
                  <a:srgbClr val="336600"/>
                </a:solidFill>
              </a:rPr>
              <a:t>min</a:t>
            </a:r>
            <a:r>
              <a:rPr lang="en-US" baseline="-25000">
                <a:solidFill>
                  <a:srgbClr val="336600"/>
                </a:solidFill>
              </a:rPr>
              <a:t>i</a:t>
            </a:r>
            <a:r>
              <a:rPr lang="en-US">
                <a:solidFill>
                  <a:srgbClr val="336600"/>
                </a:solidFill>
              </a:rPr>
              <a:t> F</a:t>
            </a:r>
            <a:r>
              <a:rPr lang="en-US" baseline="-25000">
                <a:solidFill>
                  <a:srgbClr val="336600"/>
                </a:solidFill>
              </a:rPr>
              <a:t>i</a:t>
            </a:r>
            <a:r>
              <a:rPr lang="en-US">
                <a:solidFill>
                  <a:srgbClr val="336600"/>
                </a:solidFill>
              </a:rPr>
              <a:t>(A</a:t>
            </a:r>
            <a:r>
              <a:rPr lang="en-US" baseline="-25000">
                <a:solidFill>
                  <a:srgbClr val="336600"/>
                </a:solidFill>
              </a:rPr>
              <a:t>S</a:t>
            </a:r>
            <a:r>
              <a:rPr lang="en-US">
                <a:solidFill>
                  <a:srgbClr val="336600"/>
                </a:solidFill>
              </a:rPr>
              <a:t>) </a:t>
            </a:r>
            <a:r>
              <a:rPr lang="en-US">
                <a:solidFill>
                  <a:srgbClr val="336600"/>
                </a:solidFill>
                <a:latin typeface="cmsy10" pitchFamily="-112" charset="0"/>
              </a:rPr>
              <a:t>≥</a:t>
            </a:r>
            <a:r>
              <a:rPr lang="en-US">
                <a:solidFill>
                  <a:srgbClr val="336600"/>
                </a:solidFill>
              </a:rPr>
              <a:t> OPT</a:t>
            </a:r>
            <a:r>
              <a:rPr lang="en-US" baseline="-25000">
                <a:solidFill>
                  <a:srgbClr val="336600"/>
                </a:solidFill>
              </a:rPr>
              <a:t>k</a:t>
            </a:r>
            <a:r>
              <a:rPr lang="en-US">
                <a:solidFill>
                  <a:srgbClr val="336600"/>
                </a:solidFill>
              </a:rPr>
              <a:t> and |A</a:t>
            </a:r>
            <a:r>
              <a:rPr lang="en-US" baseline="-25000">
                <a:solidFill>
                  <a:srgbClr val="336600"/>
                </a:solidFill>
              </a:rPr>
              <a:t>S</a:t>
            </a:r>
            <a:r>
              <a:rPr lang="en-US">
                <a:solidFill>
                  <a:srgbClr val="336600"/>
                </a:solidFill>
              </a:rPr>
              <a:t>| </a:t>
            </a:r>
            <a:r>
              <a:rPr lang="en-US">
                <a:solidFill>
                  <a:srgbClr val="336600"/>
                </a:solidFill>
                <a:latin typeface="cmsy10" pitchFamily="-112" charset="0"/>
              </a:rPr>
              <a:t>≤</a:t>
            </a:r>
            <a:r>
              <a:rPr lang="en-US">
                <a:solidFill>
                  <a:srgbClr val="336600"/>
                </a:solidFill>
                <a:latin typeface="Symbol" charset="2"/>
                <a:sym typeface="Symbol" charset="2"/>
              </a:rPr>
              <a:t></a:t>
            </a:r>
            <a:r>
              <a:rPr lang="en-US">
                <a:solidFill>
                  <a:srgbClr val="336600"/>
                </a:solidFill>
              </a:rPr>
              <a:t> k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endParaRPr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>
                <a:solidFill>
                  <a:srgbClr val="336600"/>
                </a:solidFill>
              </a:rPr>
              <a:t>	where 	OPT</a:t>
            </a:r>
            <a:r>
              <a:rPr lang="en-US" sz="2400" baseline="-25000">
                <a:solidFill>
                  <a:srgbClr val="336600"/>
                </a:solidFill>
              </a:rPr>
              <a:t>k</a:t>
            </a:r>
            <a:r>
              <a:rPr lang="en-US" sz="2400">
                <a:solidFill>
                  <a:srgbClr val="336600"/>
                </a:solidFill>
              </a:rPr>
              <a:t> = max</a:t>
            </a:r>
            <a:r>
              <a:rPr lang="en-US" sz="2400" baseline="-25000">
                <a:solidFill>
                  <a:srgbClr val="336600"/>
                </a:solidFill>
              </a:rPr>
              <a:t>|A|</a:t>
            </a:r>
            <a:r>
              <a:rPr lang="en-US" sz="2400" baseline="-25000">
                <a:solidFill>
                  <a:srgbClr val="336600"/>
                </a:solidFill>
                <a:latin typeface="cmsy10" pitchFamily="-112" charset="0"/>
              </a:rPr>
              <a:t>≤</a:t>
            </a:r>
            <a:r>
              <a:rPr lang="en-US" sz="2400" baseline="-25000">
                <a:solidFill>
                  <a:srgbClr val="336600"/>
                </a:solidFill>
              </a:rPr>
              <a:t>k</a:t>
            </a:r>
            <a:r>
              <a:rPr lang="en-US" sz="2400">
                <a:solidFill>
                  <a:srgbClr val="336600"/>
                </a:solidFill>
              </a:rPr>
              <a:t> min</a:t>
            </a:r>
            <a:r>
              <a:rPr lang="en-US" sz="2400" baseline="-25000">
                <a:solidFill>
                  <a:srgbClr val="336600"/>
                </a:solidFill>
              </a:rPr>
              <a:t>i</a:t>
            </a:r>
            <a:r>
              <a:rPr lang="en-US" sz="2400">
                <a:solidFill>
                  <a:srgbClr val="336600"/>
                </a:solidFill>
              </a:rPr>
              <a:t> F</a:t>
            </a:r>
            <a:r>
              <a:rPr lang="en-US" sz="2400" baseline="-25000">
                <a:solidFill>
                  <a:srgbClr val="336600"/>
                </a:solidFill>
              </a:rPr>
              <a:t>i</a:t>
            </a:r>
            <a:r>
              <a:rPr lang="en-US" sz="2400">
                <a:solidFill>
                  <a:srgbClr val="336600"/>
                </a:solidFill>
              </a:rPr>
              <a:t>(A)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>
                <a:solidFill>
                  <a:srgbClr val="336600"/>
                </a:solidFill>
                <a:latin typeface="Symbol" charset="2"/>
                <a:sym typeface="Symbol" charset="2"/>
              </a:rPr>
              <a:t></a:t>
            </a:r>
            <a:r>
              <a:rPr lang="en-US" sz="2400">
                <a:solidFill>
                  <a:srgbClr val="336600"/>
                </a:solidFill>
              </a:rPr>
              <a:t> = 1 + log max</a:t>
            </a:r>
            <a:r>
              <a:rPr lang="en-US" sz="2400" baseline="-25000">
                <a:solidFill>
                  <a:srgbClr val="336600"/>
                </a:solidFill>
              </a:rPr>
              <a:t>s</a:t>
            </a:r>
            <a:r>
              <a:rPr lang="en-US" sz="2400">
                <a:solidFill>
                  <a:srgbClr val="336600"/>
                </a:solidFill>
                <a:latin typeface="Symbol" charset="2"/>
                <a:sym typeface="Symbol" charset="2"/>
              </a:rPr>
              <a:t></a:t>
            </a:r>
            <a:r>
              <a:rPr lang="en-US" sz="2400" baseline="-25000">
                <a:solidFill>
                  <a:srgbClr val="336600"/>
                </a:solidFill>
                <a:sym typeface="Symbol" charset="2"/>
              </a:rPr>
              <a:t>i</a:t>
            </a:r>
            <a:r>
              <a:rPr lang="en-US" sz="2400">
                <a:solidFill>
                  <a:srgbClr val="336600"/>
                </a:solidFill>
              </a:rPr>
              <a:t> F</a:t>
            </a:r>
            <a:r>
              <a:rPr lang="en-US" sz="2400" baseline="-25000">
                <a:solidFill>
                  <a:srgbClr val="336600"/>
                </a:solidFill>
              </a:rPr>
              <a:t>i</a:t>
            </a:r>
            <a:r>
              <a:rPr lang="en-US" sz="2400">
                <a:solidFill>
                  <a:srgbClr val="336600"/>
                </a:solidFill>
              </a:rPr>
              <a:t>({s})</a:t>
            </a:r>
          </a:p>
        </p:txBody>
      </p:sp>
      <p:sp>
        <p:nvSpPr>
          <p:cNvPr id="1028101" name="Rectangle 5"/>
          <p:cNvSpPr>
            <a:spLocks noChangeArrowheads="1"/>
          </p:cNvSpPr>
          <p:nvPr/>
        </p:nvSpPr>
        <p:spPr bwMode="auto">
          <a:xfrm>
            <a:off x="457200" y="2182813"/>
            <a:ext cx="8077200" cy="2770187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02" name="Rectangle 6"/>
          <p:cNvSpPr>
            <a:spLocks noChangeArrowheads="1"/>
          </p:cNvSpPr>
          <p:nvPr/>
        </p:nvSpPr>
        <p:spPr bwMode="auto">
          <a:xfrm>
            <a:off x="457200" y="5092700"/>
            <a:ext cx="8077200" cy="1371600"/>
          </a:xfrm>
          <a:prstGeom prst="rect">
            <a:avLst/>
          </a:prstGeom>
          <a:noFill/>
          <a:ln w="635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304800" y="1066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>
                <a:solidFill>
                  <a:schemeClr val="hlink"/>
                </a:solidFill>
              </a:rPr>
              <a:t>	Theorem: The problem max</a:t>
            </a:r>
            <a:r>
              <a:rPr lang="en-US" sz="2400" baseline="-25000">
                <a:solidFill>
                  <a:schemeClr val="hlink"/>
                </a:solidFill>
              </a:rPr>
              <a:t>|A|</a:t>
            </a:r>
            <a:r>
              <a:rPr lang="en-US" sz="2400" baseline="-25000">
                <a:solidFill>
                  <a:schemeClr val="hlink"/>
                </a:solidFill>
                <a:latin typeface="cmsy10" pitchFamily="-112" charset="0"/>
              </a:rPr>
              <a:t>≤</a:t>
            </a:r>
            <a:r>
              <a:rPr lang="en-US" sz="2400" baseline="-25000">
                <a:solidFill>
                  <a:schemeClr val="hlink"/>
                </a:solidFill>
              </a:rPr>
              <a:t> k</a:t>
            </a:r>
            <a:r>
              <a:rPr lang="en-US" sz="2400">
                <a:solidFill>
                  <a:schemeClr val="hlink"/>
                </a:solidFill>
              </a:rPr>
              <a:t> min</a:t>
            </a:r>
            <a:r>
              <a:rPr lang="en-US" sz="2400" baseline="-25000">
                <a:solidFill>
                  <a:schemeClr val="hlink"/>
                </a:solidFill>
              </a:rPr>
              <a:t>i</a:t>
            </a:r>
            <a:r>
              <a:rPr lang="en-US" sz="2400">
                <a:solidFill>
                  <a:schemeClr val="hlink"/>
                </a:solidFill>
              </a:rPr>
              <a:t> F</a:t>
            </a:r>
            <a:r>
              <a:rPr lang="en-US" sz="2400" baseline="-25000">
                <a:solidFill>
                  <a:schemeClr val="hlink"/>
                </a:solidFill>
              </a:rPr>
              <a:t>i</a:t>
            </a:r>
            <a:r>
              <a:rPr lang="en-US" sz="2400">
                <a:solidFill>
                  <a:schemeClr val="hlink"/>
                </a:solidFill>
              </a:rPr>
              <a:t>(A) 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400">
                <a:solidFill>
                  <a:schemeClr val="hlink"/>
                </a:solidFill>
              </a:rPr>
              <a:t>	does not admit any approximation unless P=NP </a:t>
            </a:r>
            <a:r>
              <a:rPr lang="en-US" sz="2400">
                <a:solidFill>
                  <a:schemeClr val="hlink"/>
                </a:solidFill>
                <a:sym typeface="Wingdings" charset="2"/>
              </a:rPr>
              <a:t>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457200" y="990600"/>
            <a:ext cx="8077200" cy="1066800"/>
          </a:xfrm>
          <a:prstGeom prst="rect">
            <a:avLst/>
          </a:prstGeom>
          <a:noFill/>
          <a:ln w="635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567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099" grpId="0" build="p"/>
      <p:bldP spid="1028101" grpId="0" animBg="1"/>
      <p:bldP spid="10281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514" name="Picture 14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8" y="5637213"/>
            <a:ext cx="3859212" cy="6016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082457" name="Freeform 89"/>
          <p:cNvSpPr>
            <a:spLocks/>
          </p:cNvSpPr>
          <p:nvPr/>
        </p:nvSpPr>
        <p:spPr bwMode="auto">
          <a:xfrm>
            <a:off x="563563" y="3001963"/>
            <a:ext cx="3571875" cy="954087"/>
          </a:xfrm>
          <a:custGeom>
            <a:avLst/>
            <a:gdLst>
              <a:gd name="T0" fmla="*/ 2147483647 w 2250"/>
              <a:gd name="T1" fmla="*/ 2147483647 h 601"/>
              <a:gd name="T2" fmla="*/ 2147483647 w 2250"/>
              <a:gd name="T3" fmla="*/ 2147483647 h 601"/>
              <a:gd name="T4" fmla="*/ 2147483647 w 2250"/>
              <a:gd name="T5" fmla="*/ 2147483647 h 601"/>
              <a:gd name="T6" fmla="*/ 2147483647 w 2250"/>
              <a:gd name="T7" fmla="*/ 2147483647 h 601"/>
              <a:gd name="T8" fmla="*/ 2147483647 w 2250"/>
              <a:gd name="T9" fmla="*/ 2147483647 h 601"/>
              <a:gd name="T10" fmla="*/ 2147483647 w 2250"/>
              <a:gd name="T11" fmla="*/ 2147483647 h 601"/>
              <a:gd name="T12" fmla="*/ 2147483647 w 2250"/>
              <a:gd name="T13" fmla="*/ 2147483647 h 601"/>
              <a:gd name="T14" fmla="*/ 2147483647 w 2250"/>
              <a:gd name="T15" fmla="*/ 2147483647 h 601"/>
              <a:gd name="T16" fmla="*/ 2147483647 w 2250"/>
              <a:gd name="T17" fmla="*/ 2147483647 h 601"/>
              <a:gd name="T18" fmla="*/ 2147483647 w 2250"/>
              <a:gd name="T19" fmla="*/ 2147483647 h 601"/>
              <a:gd name="T20" fmla="*/ 2147483647 w 2250"/>
              <a:gd name="T21" fmla="*/ 2147483647 h 601"/>
              <a:gd name="T22" fmla="*/ 2147483647 w 2250"/>
              <a:gd name="T23" fmla="*/ 2147483647 h 601"/>
              <a:gd name="T24" fmla="*/ 2147483647 w 2250"/>
              <a:gd name="T25" fmla="*/ 2147483647 h 601"/>
              <a:gd name="T26" fmla="*/ 2147483647 w 2250"/>
              <a:gd name="T27" fmla="*/ 2147483647 h 601"/>
              <a:gd name="T28" fmla="*/ 2147483647 w 2250"/>
              <a:gd name="T29" fmla="*/ 2147483647 h 601"/>
              <a:gd name="T30" fmla="*/ 2147483647 w 2250"/>
              <a:gd name="T31" fmla="*/ 2147483647 h 601"/>
              <a:gd name="T32" fmla="*/ 2147483647 w 2250"/>
              <a:gd name="T33" fmla="*/ 2147483647 h 601"/>
              <a:gd name="T34" fmla="*/ 2147483647 w 2250"/>
              <a:gd name="T35" fmla="*/ 2147483647 h 601"/>
              <a:gd name="T36" fmla="*/ 2147483647 w 2250"/>
              <a:gd name="T37" fmla="*/ 2147483647 h 601"/>
              <a:gd name="T38" fmla="*/ 2147483647 w 2250"/>
              <a:gd name="T39" fmla="*/ 2147483647 h 601"/>
              <a:gd name="T40" fmla="*/ 2147483647 w 2250"/>
              <a:gd name="T41" fmla="*/ 2147483647 h 601"/>
              <a:gd name="T42" fmla="*/ 2147483647 w 2250"/>
              <a:gd name="T43" fmla="*/ 2147483647 h 601"/>
              <a:gd name="T44" fmla="*/ 2147483647 w 2250"/>
              <a:gd name="T45" fmla="*/ 2147483647 h 601"/>
              <a:gd name="T46" fmla="*/ 2147483647 w 2250"/>
              <a:gd name="T47" fmla="*/ 2147483647 h 601"/>
              <a:gd name="T48" fmla="*/ 2147483647 w 2250"/>
              <a:gd name="T49" fmla="*/ 2147483647 h 601"/>
              <a:gd name="T50" fmla="*/ 2147483647 w 2250"/>
              <a:gd name="T51" fmla="*/ 2147483647 h 601"/>
              <a:gd name="T52" fmla="*/ 2147483647 w 2250"/>
              <a:gd name="T53" fmla="*/ 2147483647 h 601"/>
              <a:gd name="T54" fmla="*/ 2147483647 w 2250"/>
              <a:gd name="T55" fmla="*/ 2147483647 h 601"/>
              <a:gd name="T56" fmla="*/ 2147483647 w 2250"/>
              <a:gd name="T57" fmla="*/ 2147483647 h 601"/>
              <a:gd name="T58" fmla="*/ 2147483647 w 2250"/>
              <a:gd name="T59" fmla="*/ 2147483647 h 601"/>
              <a:gd name="T60" fmla="*/ 2147483647 w 2250"/>
              <a:gd name="T61" fmla="*/ 2147483647 h 601"/>
              <a:gd name="T62" fmla="*/ 2147483647 w 2250"/>
              <a:gd name="T63" fmla="*/ 2147483647 h 601"/>
              <a:gd name="T64" fmla="*/ 2147483647 w 2250"/>
              <a:gd name="T65" fmla="*/ 2147483647 h 601"/>
              <a:gd name="T66" fmla="*/ 2147483647 w 2250"/>
              <a:gd name="T67" fmla="*/ 2147483647 h 6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50"/>
              <a:gd name="T103" fmla="*/ 0 h 601"/>
              <a:gd name="T104" fmla="*/ 2250 w 2250"/>
              <a:gd name="T105" fmla="*/ 601 h 6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50" h="601">
                <a:moveTo>
                  <a:pt x="0" y="119"/>
                </a:moveTo>
                <a:lnTo>
                  <a:pt x="32" y="109"/>
                </a:lnTo>
                <a:lnTo>
                  <a:pt x="63" y="88"/>
                </a:lnTo>
                <a:lnTo>
                  <a:pt x="99" y="77"/>
                </a:lnTo>
                <a:lnTo>
                  <a:pt x="130" y="67"/>
                </a:lnTo>
                <a:lnTo>
                  <a:pt x="166" y="46"/>
                </a:lnTo>
                <a:lnTo>
                  <a:pt x="197" y="46"/>
                </a:lnTo>
                <a:lnTo>
                  <a:pt x="234" y="36"/>
                </a:lnTo>
                <a:lnTo>
                  <a:pt x="265" y="36"/>
                </a:lnTo>
                <a:lnTo>
                  <a:pt x="301" y="36"/>
                </a:lnTo>
                <a:lnTo>
                  <a:pt x="332" y="26"/>
                </a:lnTo>
                <a:lnTo>
                  <a:pt x="368" y="15"/>
                </a:lnTo>
                <a:lnTo>
                  <a:pt x="400" y="15"/>
                </a:lnTo>
                <a:lnTo>
                  <a:pt x="436" y="5"/>
                </a:lnTo>
                <a:lnTo>
                  <a:pt x="467" y="15"/>
                </a:lnTo>
                <a:lnTo>
                  <a:pt x="503" y="5"/>
                </a:lnTo>
                <a:lnTo>
                  <a:pt x="534" y="5"/>
                </a:lnTo>
                <a:lnTo>
                  <a:pt x="571" y="5"/>
                </a:lnTo>
                <a:lnTo>
                  <a:pt x="602" y="5"/>
                </a:lnTo>
                <a:lnTo>
                  <a:pt x="638" y="5"/>
                </a:lnTo>
                <a:lnTo>
                  <a:pt x="669" y="0"/>
                </a:lnTo>
                <a:lnTo>
                  <a:pt x="705" y="5"/>
                </a:lnTo>
                <a:lnTo>
                  <a:pt x="737" y="57"/>
                </a:lnTo>
                <a:lnTo>
                  <a:pt x="768" y="15"/>
                </a:lnTo>
                <a:lnTo>
                  <a:pt x="804" y="15"/>
                </a:lnTo>
                <a:lnTo>
                  <a:pt x="835" y="134"/>
                </a:lnTo>
                <a:lnTo>
                  <a:pt x="871" y="15"/>
                </a:lnTo>
                <a:lnTo>
                  <a:pt x="902" y="57"/>
                </a:lnTo>
                <a:lnTo>
                  <a:pt x="939" y="26"/>
                </a:lnTo>
                <a:lnTo>
                  <a:pt x="970" y="67"/>
                </a:lnTo>
                <a:lnTo>
                  <a:pt x="1006" y="109"/>
                </a:lnTo>
                <a:lnTo>
                  <a:pt x="1037" y="155"/>
                </a:lnTo>
                <a:lnTo>
                  <a:pt x="1074" y="166"/>
                </a:lnTo>
                <a:lnTo>
                  <a:pt x="1105" y="119"/>
                </a:lnTo>
                <a:lnTo>
                  <a:pt x="1141" y="155"/>
                </a:lnTo>
                <a:lnTo>
                  <a:pt x="1172" y="197"/>
                </a:lnTo>
                <a:lnTo>
                  <a:pt x="1208" y="217"/>
                </a:lnTo>
                <a:lnTo>
                  <a:pt x="1239" y="207"/>
                </a:lnTo>
                <a:lnTo>
                  <a:pt x="1276" y="254"/>
                </a:lnTo>
                <a:lnTo>
                  <a:pt x="1307" y="264"/>
                </a:lnTo>
                <a:lnTo>
                  <a:pt x="1343" y="243"/>
                </a:lnTo>
                <a:lnTo>
                  <a:pt x="1374" y="228"/>
                </a:lnTo>
                <a:lnTo>
                  <a:pt x="1410" y="186"/>
                </a:lnTo>
                <a:lnTo>
                  <a:pt x="1442" y="264"/>
                </a:lnTo>
                <a:lnTo>
                  <a:pt x="1478" y="357"/>
                </a:lnTo>
                <a:lnTo>
                  <a:pt x="1509" y="363"/>
                </a:lnTo>
                <a:lnTo>
                  <a:pt x="1540" y="306"/>
                </a:lnTo>
                <a:lnTo>
                  <a:pt x="1576" y="383"/>
                </a:lnTo>
                <a:lnTo>
                  <a:pt x="1607" y="601"/>
                </a:lnTo>
                <a:lnTo>
                  <a:pt x="1644" y="466"/>
                </a:lnTo>
                <a:lnTo>
                  <a:pt x="1675" y="477"/>
                </a:lnTo>
                <a:lnTo>
                  <a:pt x="1711" y="554"/>
                </a:lnTo>
                <a:lnTo>
                  <a:pt x="1742" y="544"/>
                </a:lnTo>
                <a:lnTo>
                  <a:pt x="1779" y="544"/>
                </a:lnTo>
                <a:lnTo>
                  <a:pt x="1810" y="554"/>
                </a:lnTo>
                <a:lnTo>
                  <a:pt x="1846" y="523"/>
                </a:lnTo>
                <a:lnTo>
                  <a:pt x="1877" y="544"/>
                </a:lnTo>
                <a:lnTo>
                  <a:pt x="1913" y="554"/>
                </a:lnTo>
                <a:lnTo>
                  <a:pt x="1944" y="565"/>
                </a:lnTo>
                <a:lnTo>
                  <a:pt x="1981" y="565"/>
                </a:lnTo>
                <a:lnTo>
                  <a:pt x="2012" y="565"/>
                </a:lnTo>
                <a:lnTo>
                  <a:pt x="2048" y="565"/>
                </a:lnTo>
                <a:lnTo>
                  <a:pt x="2079" y="565"/>
                </a:lnTo>
                <a:lnTo>
                  <a:pt x="2115" y="565"/>
                </a:lnTo>
                <a:lnTo>
                  <a:pt x="2147" y="575"/>
                </a:lnTo>
                <a:lnTo>
                  <a:pt x="2183" y="575"/>
                </a:lnTo>
                <a:lnTo>
                  <a:pt x="2214" y="575"/>
                </a:lnTo>
                <a:lnTo>
                  <a:pt x="2250" y="544"/>
                </a:ln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2458" name="Picture 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6513" y="2392363"/>
            <a:ext cx="4608513" cy="2320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82459" name="Picture 9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6513" y="2392363"/>
            <a:ext cx="4608513" cy="2320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82460" name="Picture 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6513" y="2393950"/>
            <a:ext cx="4608513" cy="2320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07527" name="AutoShape 93"/>
          <p:cNvSpPr>
            <a:spLocks noChangeAspect="1" noChangeArrowheads="1" noTextEdit="1"/>
          </p:cNvSpPr>
          <p:nvPr/>
        </p:nvSpPr>
        <p:spPr bwMode="auto">
          <a:xfrm>
            <a:off x="-36513" y="2392363"/>
            <a:ext cx="460851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8" name="Rectangle 94"/>
          <p:cNvSpPr>
            <a:spLocks noChangeArrowheads="1"/>
          </p:cNvSpPr>
          <p:nvPr/>
        </p:nvSpPr>
        <p:spPr bwMode="auto">
          <a:xfrm>
            <a:off x="563563" y="2557463"/>
            <a:ext cx="3571875" cy="1900237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9" name="Line 95"/>
          <p:cNvSpPr>
            <a:spLocks noChangeShapeType="1"/>
          </p:cNvSpPr>
          <p:nvPr/>
        </p:nvSpPr>
        <p:spPr bwMode="auto">
          <a:xfrm>
            <a:off x="563563" y="2557463"/>
            <a:ext cx="35718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0" name="Freeform 96"/>
          <p:cNvSpPr>
            <a:spLocks/>
          </p:cNvSpPr>
          <p:nvPr/>
        </p:nvSpPr>
        <p:spPr bwMode="auto">
          <a:xfrm>
            <a:off x="563563" y="2557463"/>
            <a:ext cx="3571875" cy="1900237"/>
          </a:xfrm>
          <a:custGeom>
            <a:avLst/>
            <a:gdLst>
              <a:gd name="T0" fmla="*/ 0 w 434"/>
              <a:gd name="T1" fmla="*/ 2147483647 h 231"/>
              <a:gd name="T2" fmla="*/ 2147483647 w 434"/>
              <a:gd name="T3" fmla="*/ 2147483647 h 231"/>
              <a:gd name="T4" fmla="*/ 2147483647 w 434"/>
              <a:gd name="T5" fmla="*/ 0 h 231"/>
              <a:gd name="T6" fmla="*/ 0 60000 65536"/>
              <a:gd name="T7" fmla="*/ 0 60000 65536"/>
              <a:gd name="T8" fmla="*/ 0 60000 65536"/>
              <a:gd name="T9" fmla="*/ 0 w 434"/>
              <a:gd name="T10" fmla="*/ 0 h 231"/>
              <a:gd name="T11" fmla="*/ 434 w 434"/>
              <a:gd name="T12" fmla="*/ 231 h 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4" h="231">
                <a:moveTo>
                  <a:pt x="0" y="231"/>
                </a:moveTo>
                <a:lnTo>
                  <a:pt x="434" y="231"/>
                </a:ln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1" name="Line 97"/>
          <p:cNvSpPr>
            <a:spLocks noChangeShapeType="1"/>
          </p:cNvSpPr>
          <p:nvPr/>
        </p:nvSpPr>
        <p:spPr bwMode="auto">
          <a:xfrm flipV="1">
            <a:off x="563563" y="2557463"/>
            <a:ext cx="0" cy="1900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2" name="Line 98"/>
          <p:cNvSpPr>
            <a:spLocks noChangeShapeType="1"/>
          </p:cNvSpPr>
          <p:nvPr/>
        </p:nvSpPr>
        <p:spPr bwMode="auto">
          <a:xfrm>
            <a:off x="563563" y="4457700"/>
            <a:ext cx="35718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3" name="Line 99"/>
          <p:cNvSpPr>
            <a:spLocks noChangeShapeType="1"/>
          </p:cNvSpPr>
          <p:nvPr/>
        </p:nvSpPr>
        <p:spPr bwMode="auto">
          <a:xfrm flipV="1">
            <a:off x="563563" y="2557463"/>
            <a:ext cx="0" cy="1900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4" name="Line 100"/>
          <p:cNvSpPr>
            <a:spLocks noChangeShapeType="1"/>
          </p:cNvSpPr>
          <p:nvPr/>
        </p:nvSpPr>
        <p:spPr bwMode="auto">
          <a:xfrm flipV="1">
            <a:off x="966788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5" name="Line 101"/>
          <p:cNvSpPr>
            <a:spLocks noChangeShapeType="1"/>
          </p:cNvSpPr>
          <p:nvPr/>
        </p:nvSpPr>
        <p:spPr bwMode="auto">
          <a:xfrm>
            <a:off x="966788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6" name="Line 102"/>
          <p:cNvSpPr>
            <a:spLocks noChangeShapeType="1"/>
          </p:cNvSpPr>
          <p:nvPr/>
        </p:nvSpPr>
        <p:spPr bwMode="auto">
          <a:xfrm flipV="1">
            <a:off x="1411288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7" name="Line 103"/>
          <p:cNvSpPr>
            <a:spLocks noChangeShapeType="1"/>
          </p:cNvSpPr>
          <p:nvPr/>
        </p:nvSpPr>
        <p:spPr bwMode="auto">
          <a:xfrm>
            <a:off x="1411288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8" name="Line 104"/>
          <p:cNvSpPr>
            <a:spLocks noChangeShapeType="1"/>
          </p:cNvSpPr>
          <p:nvPr/>
        </p:nvSpPr>
        <p:spPr bwMode="auto">
          <a:xfrm flipV="1">
            <a:off x="1863725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9" name="Line 105"/>
          <p:cNvSpPr>
            <a:spLocks noChangeShapeType="1"/>
          </p:cNvSpPr>
          <p:nvPr/>
        </p:nvSpPr>
        <p:spPr bwMode="auto">
          <a:xfrm>
            <a:off x="1863725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0" name="Line 106"/>
          <p:cNvSpPr>
            <a:spLocks noChangeShapeType="1"/>
          </p:cNvSpPr>
          <p:nvPr/>
        </p:nvSpPr>
        <p:spPr bwMode="auto">
          <a:xfrm flipV="1">
            <a:off x="2308225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1" name="Line 107"/>
          <p:cNvSpPr>
            <a:spLocks noChangeShapeType="1"/>
          </p:cNvSpPr>
          <p:nvPr/>
        </p:nvSpPr>
        <p:spPr bwMode="auto">
          <a:xfrm>
            <a:off x="2308225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2" name="Line 108"/>
          <p:cNvSpPr>
            <a:spLocks noChangeShapeType="1"/>
          </p:cNvSpPr>
          <p:nvPr/>
        </p:nvSpPr>
        <p:spPr bwMode="auto">
          <a:xfrm flipV="1">
            <a:off x="2752725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3" name="Line 109"/>
          <p:cNvSpPr>
            <a:spLocks noChangeShapeType="1"/>
          </p:cNvSpPr>
          <p:nvPr/>
        </p:nvSpPr>
        <p:spPr bwMode="auto">
          <a:xfrm>
            <a:off x="2752725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4" name="Line 110"/>
          <p:cNvSpPr>
            <a:spLocks noChangeShapeType="1"/>
          </p:cNvSpPr>
          <p:nvPr/>
        </p:nvSpPr>
        <p:spPr bwMode="auto">
          <a:xfrm flipV="1">
            <a:off x="3205163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5" name="Line 111"/>
          <p:cNvSpPr>
            <a:spLocks noChangeShapeType="1"/>
          </p:cNvSpPr>
          <p:nvPr/>
        </p:nvSpPr>
        <p:spPr bwMode="auto">
          <a:xfrm>
            <a:off x="3205163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6" name="Line 112"/>
          <p:cNvSpPr>
            <a:spLocks noChangeShapeType="1"/>
          </p:cNvSpPr>
          <p:nvPr/>
        </p:nvSpPr>
        <p:spPr bwMode="auto">
          <a:xfrm flipV="1">
            <a:off x="3649663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7" name="Line 113"/>
          <p:cNvSpPr>
            <a:spLocks noChangeShapeType="1"/>
          </p:cNvSpPr>
          <p:nvPr/>
        </p:nvSpPr>
        <p:spPr bwMode="auto">
          <a:xfrm>
            <a:off x="3649663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8" name="Line 114"/>
          <p:cNvSpPr>
            <a:spLocks noChangeShapeType="1"/>
          </p:cNvSpPr>
          <p:nvPr/>
        </p:nvSpPr>
        <p:spPr bwMode="auto">
          <a:xfrm flipV="1">
            <a:off x="4103688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9" name="Line 115"/>
          <p:cNvSpPr>
            <a:spLocks noChangeShapeType="1"/>
          </p:cNvSpPr>
          <p:nvPr/>
        </p:nvSpPr>
        <p:spPr bwMode="auto">
          <a:xfrm>
            <a:off x="4103688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0" name="Line 116"/>
          <p:cNvSpPr>
            <a:spLocks noChangeShapeType="1"/>
          </p:cNvSpPr>
          <p:nvPr/>
        </p:nvSpPr>
        <p:spPr bwMode="auto">
          <a:xfrm>
            <a:off x="563563" y="4294188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1" name="Line 117"/>
          <p:cNvSpPr>
            <a:spLocks noChangeShapeType="1"/>
          </p:cNvSpPr>
          <p:nvPr/>
        </p:nvSpPr>
        <p:spPr bwMode="auto">
          <a:xfrm flipH="1">
            <a:off x="4094163" y="4294188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2" name="Line 118"/>
          <p:cNvSpPr>
            <a:spLocks noChangeShapeType="1"/>
          </p:cNvSpPr>
          <p:nvPr/>
        </p:nvSpPr>
        <p:spPr bwMode="auto">
          <a:xfrm>
            <a:off x="563563" y="3981450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3" name="Line 119"/>
          <p:cNvSpPr>
            <a:spLocks noChangeShapeType="1"/>
          </p:cNvSpPr>
          <p:nvPr/>
        </p:nvSpPr>
        <p:spPr bwMode="auto">
          <a:xfrm flipH="1">
            <a:off x="4094163" y="3981450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4" name="Line 120"/>
          <p:cNvSpPr>
            <a:spLocks noChangeShapeType="1"/>
          </p:cNvSpPr>
          <p:nvPr/>
        </p:nvSpPr>
        <p:spPr bwMode="auto">
          <a:xfrm>
            <a:off x="563563" y="3668713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5" name="Line 121"/>
          <p:cNvSpPr>
            <a:spLocks noChangeShapeType="1"/>
          </p:cNvSpPr>
          <p:nvPr/>
        </p:nvSpPr>
        <p:spPr bwMode="auto">
          <a:xfrm flipH="1">
            <a:off x="4094163" y="3668713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6" name="Line 122"/>
          <p:cNvSpPr>
            <a:spLocks noChangeShapeType="1"/>
          </p:cNvSpPr>
          <p:nvPr/>
        </p:nvSpPr>
        <p:spPr bwMode="auto">
          <a:xfrm>
            <a:off x="563563" y="3346450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7" name="Line 123"/>
          <p:cNvSpPr>
            <a:spLocks noChangeShapeType="1"/>
          </p:cNvSpPr>
          <p:nvPr/>
        </p:nvSpPr>
        <p:spPr bwMode="auto">
          <a:xfrm flipH="1">
            <a:off x="4094163" y="3346450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8" name="Line 124"/>
          <p:cNvSpPr>
            <a:spLocks noChangeShapeType="1"/>
          </p:cNvSpPr>
          <p:nvPr/>
        </p:nvSpPr>
        <p:spPr bwMode="auto">
          <a:xfrm>
            <a:off x="563563" y="3033713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9" name="Line 125"/>
          <p:cNvSpPr>
            <a:spLocks noChangeShapeType="1"/>
          </p:cNvSpPr>
          <p:nvPr/>
        </p:nvSpPr>
        <p:spPr bwMode="auto">
          <a:xfrm flipH="1">
            <a:off x="4094163" y="3033713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0" name="Line 126"/>
          <p:cNvSpPr>
            <a:spLocks noChangeShapeType="1"/>
          </p:cNvSpPr>
          <p:nvPr/>
        </p:nvSpPr>
        <p:spPr bwMode="auto">
          <a:xfrm>
            <a:off x="563563" y="2720975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1" name="Line 127"/>
          <p:cNvSpPr>
            <a:spLocks noChangeShapeType="1"/>
          </p:cNvSpPr>
          <p:nvPr/>
        </p:nvSpPr>
        <p:spPr bwMode="auto">
          <a:xfrm flipH="1">
            <a:off x="4094163" y="2720975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2" name="Line 128"/>
          <p:cNvSpPr>
            <a:spLocks noChangeShapeType="1"/>
          </p:cNvSpPr>
          <p:nvPr/>
        </p:nvSpPr>
        <p:spPr bwMode="auto">
          <a:xfrm>
            <a:off x="563563" y="2557463"/>
            <a:ext cx="35718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3" name="Freeform 129"/>
          <p:cNvSpPr>
            <a:spLocks/>
          </p:cNvSpPr>
          <p:nvPr/>
        </p:nvSpPr>
        <p:spPr bwMode="auto">
          <a:xfrm>
            <a:off x="563563" y="2557463"/>
            <a:ext cx="3571875" cy="1900237"/>
          </a:xfrm>
          <a:custGeom>
            <a:avLst/>
            <a:gdLst>
              <a:gd name="T0" fmla="*/ 0 w 434"/>
              <a:gd name="T1" fmla="*/ 2147483647 h 231"/>
              <a:gd name="T2" fmla="*/ 2147483647 w 434"/>
              <a:gd name="T3" fmla="*/ 2147483647 h 231"/>
              <a:gd name="T4" fmla="*/ 2147483647 w 434"/>
              <a:gd name="T5" fmla="*/ 0 h 231"/>
              <a:gd name="T6" fmla="*/ 0 60000 65536"/>
              <a:gd name="T7" fmla="*/ 0 60000 65536"/>
              <a:gd name="T8" fmla="*/ 0 60000 65536"/>
              <a:gd name="T9" fmla="*/ 0 w 434"/>
              <a:gd name="T10" fmla="*/ 0 h 231"/>
              <a:gd name="T11" fmla="*/ 434 w 434"/>
              <a:gd name="T12" fmla="*/ 231 h 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4" h="231">
                <a:moveTo>
                  <a:pt x="0" y="231"/>
                </a:moveTo>
                <a:lnTo>
                  <a:pt x="434" y="231"/>
                </a:ln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4" name="Line 130"/>
          <p:cNvSpPr>
            <a:spLocks noChangeShapeType="1"/>
          </p:cNvSpPr>
          <p:nvPr/>
        </p:nvSpPr>
        <p:spPr bwMode="auto">
          <a:xfrm flipV="1">
            <a:off x="563563" y="2557463"/>
            <a:ext cx="0" cy="1900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5" name="Rectangle 8"/>
          <p:cNvSpPr>
            <a:spLocks noGrp="1" noChangeArrowheads="1"/>
          </p:cNvSpPr>
          <p:nvPr>
            <p:ph type="title"/>
          </p:nvPr>
        </p:nvSpPr>
        <p:spPr>
          <a:xfrm>
            <a:off x="1266825" y="0"/>
            <a:ext cx="7496175" cy="762000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charset="-128"/>
                <a:cs typeface="ＭＳ Ｐゴシック" charset="-128"/>
              </a:rPr>
              <a:t>Example: Lake monitoring</a:t>
            </a:r>
          </a:p>
        </p:txBody>
      </p:sp>
      <p:sp>
        <p:nvSpPr>
          <p:cNvPr id="10756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305800" cy="1179513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Monitor pH values using robotic sensor</a:t>
            </a:r>
          </a:p>
        </p:txBody>
      </p:sp>
      <p:pic>
        <p:nvPicPr>
          <p:cNvPr id="107567" name="Picture 10" descr="nimsaq_lak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68" name="Freeform 11"/>
          <p:cNvSpPr>
            <a:spLocks/>
          </p:cNvSpPr>
          <p:nvPr/>
        </p:nvSpPr>
        <p:spPr bwMode="auto">
          <a:xfrm rot="2700000">
            <a:off x="1210469" y="424656"/>
            <a:ext cx="3119438" cy="2803525"/>
          </a:xfrm>
          <a:custGeom>
            <a:avLst/>
            <a:gdLst>
              <a:gd name="T0" fmla="*/ 2147483647 w 2773"/>
              <a:gd name="T1" fmla="*/ 2147483647 h 2504"/>
              <a:gd name="T2" fmla="*/ 2147483647 w 2773"/>
              <a:gd name="T3" fmla="*/ 2147483647 h 2504"/>
              <a:gd name="T4" fmla="*/ 2147483647 w 2773"/>
              <a:gd name="T5" fmla="*/ 2147483647 h 2504"/>
              <a:gd name="T6" fmla="*/ 2147483647 w 2773"/>
              <a:gd name="T7" fmla="*/ 2147483647 h 2504"/>
              <a:gd name="T8" fmla="*/ 0 w 2773"/>
              <a:gd name="T9" fmla="*/ 2147483647 h 2504"/>
              <a:gd name="T10" fmla="*/ 2147483647 w 2773"/>
              <a:gd name="T11" fmla="*/ 2147483647 h 2504"/>
              <a:gd name="T12" fmla="*/ 2147483647 w 2773"/>
              <a:gd name="T13" fmla="*/ 2147483647 h 2504"/>
              <a:gd name="T14" fmla="*/ 2147483647 w 2773"/>
              <a:gd name="T15" fmla="*/ 2147483647 h 2504"/>
              <a:gd name="T16" fmla="*/ 2147483647 w 2773"/>
              <a:gd name="T17" fmla="*/ 2147483647 h 2504"/>
              <a:gd name="T18" fmla="*/ 2147483647 w 2773"/>
              <a:gd name="T19" fmla="*/ 2147483647 h 2504"/>
              <a:gd name="T20" fmla="*/ 2147483647 w 2773"/>
              <a:gd name="T21" fmla="*/ 2147483647 h 2504"/>
              <a:gd name="T22" fmla="*/ 2147483647 w 2773"/>
              <a:gd name="T23" fmla="*/ 2147483647 h 2504"/>
              <a:gd name="T24" fmla="*/ 2147483647 w 2773"/>
              <a:gd name="T25" fmla="*/ 2147483647 h 2504"/>
              <a:gd name="T26" fmla="*/ 2147483647 w 2773"/>
              <a:gd name="T27" fmla="*/ 2147483647 h 2504"/>
              <a:gd name="T28" fmla="*/ 2147483647 w 2773"/>
              <a:gd name="T29" fmla="*/ 2147483647 h 2504"/>
              <a:gd name="T30" fmla="*/ 2147483647 w 2773"/>
              <a:gd name="T31" fmla="*/ 2147483647 h 2504"/>
              <a:gd name="T32" fmla="*/ 2147483647 w 2773"/>
              <a:gd name="T33" fmla="*/ 2147483647 h 2504"/>
              <a:gd name="T34" fmla="*/ 2147483647 w 2773"/>
              <a:gd name="T35" fmla="*/ 2147483647 h 2504"/>
              <a:gd name="T36" fmla="*/ 2147483647 w 2773"/>
              <a:gd name="T37" fmla="*/ 2147483647 h 2504"/>
              <a:gd name="T38" fmla="*/ 2147483647 w 2773"/>
              <a:gd name="T39" fmla="*/ 0 h 2504"/>
              <a:gd name="T40" fmla="*/ 2147483647 w 2773"/>
              <a:gd name="T41" fmla="*/ 2147483647 h 2504"/>
              <a:gd name="T42" fmla="*/ 2147483647 w 2773"/>
              <a:gd name="T43" fmla="*/ 2147483647 h 2504"/>
              <a:gd name="T44" fmla="*/ 2147483647 w 2773"/>
              <a:gd name="T45" fmla="*/ 2147483647 h 2504"/>
              <a:gd name="T46" fmla="*/ 2147483647 w 2773"/>
              <a:gd name="T47" fmla="*/ 2147483647 h 2504"/>
              <a:gd name="T48" fmla="*/ 2147483647 w 2773"/>
              <a:gd name="T49" fmla="*/ 2147483647 h 2504"/>
              <a:gd name="T50" fmla="*/ 2147483647 w 2773"/>
              <a:gd name="T51" fmla="*/ 2147483647 h 250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73"/>
              <a:gd name="T79" fmla="*/ 0 h 2504"/>
              <a:gd name="T80" fmla="*/ 2773 w 2773"/>
              <a:gd name="T81" fmla="*/ 2504 h 250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73" h="2504">
                <a:moveTo>
                  <a:pt x="1057" y="1576"/>
                </a:moveTo>
                <a:lnTo>
                  <a:pt x="881" y="1555"/>
                </a:lnTo>
                <a:lnTo>
                  <a:pt x="596" y="1721"/>
                </a:lnTo>
                <a:lnTo>
                  <a:pt x="342" y="1923"/>
                </a:lnTo>
                <a:lnTo>
                  <a:pt x="0" y="2250"/>
                </a:lnTo>
                <a:lnTo>
                  <a:pt x="269" y="2307"/>
                </a:lnTo>
                <a:lnTo>
                  <a:pt x="389" y="2431"/>
                </a:lnTo>
                <a:lnTo>
                  <a:pt x="596" y="2504"/>
                </a:lnTo>
                <a:lnTo>
                  <a:pt x="803" y="2265"/>
                </a:lnTo>
                <a:lnTo>
                  <a:pt x="1239" y="1996"/>
                </a:lnTo>
                <a:lnTo>
                  <a:pt x="1565" y="1903"/>
                </a:lnTo>
                <a:lnTo>
                  <a:pt x="1772" y="1555"/>
                </a:lnTo>
                <a:lnTo>
                  <a:pt x="2203" y="1042"/>
                </a:lnTo>
                <a:lnTo>
                  <a:pt x="2415" y="679"/>
                </a:lnTo>
                <a:lnTo>
                  <a:pt x="2441" y="462"/>
                </a:lnTo>
                <a:lnTo>
                  <a:pt x="2503" y="462"/>
                </a:lnTo>
                <a:lnTo>
                  <a:pt x="2773" y="275"/>
                </a:lnTo>
                <a:lnTo>
                  <a:pt x="2415" y="368"/>
                </a:lnTo>
                <a:lnTo>
                  <a:pt x="2353" y="239"/>
                </a:lnTo>
                <a:lnTo>
                  <a:pt x="2384" y="0"/>
                </a:lnTo>
                <a:lnTo>
                  <a:pt x="2073" y="384"/>
                </a:lnTo>
                <a:lnTo>
                  <a:pt x="1861" y="752"/>
                </a:lnTo>
                <a:lnTo>
                  <a:pt x="1358" y="1192"/>
                </a:lnTo>
                <a:lnTo>
                  <a:pt x="1368" y="1317"/>
                </a:lnTo>
                <a:lnTo>
                  <a:pt x="1207" y="1301"/>
                </a:lnTo>
                <a:lnTo>
                  <a:pt x="1057" y="1576"/>
                </a:lnTo>
              </a:path>
            </a:pathLst>
          </a:custGeom>
          <a:solidFill>
            <a:srgbClr val="99CCFF"/>
          </a:solidFill>
          <a:ln w="158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380" name="Line 12"/>
          <p:cNvSpPr>
            <a:spLocks noChangeShapeType="1"/>
          </p:cNvSpPr>
          <p:nvPr/>
        </p:nvSpPr>
        <p:spPr bwMode="auto">
          <a:xfrm>
            <a:off x="987425" y="1938338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381" name="Oval 13"/>
          <p:cNvSpPr>
            <a:spLocks noChangeArrowheads="1"/>
          </p:cNvSpPr>
          <p:nvPr/>
        </p:nvSpPr>
        <p:spPr bwMode="auto">
          <a:xfrm>
            <a:off x="1597025" y="1862138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382" name="Oval 14"/>
          <p:cNvSpPr>
            <a:spLocks noChangeArrowheads="1"/>
          </p:cNvSpPr>
          <p:nvPr/>
        </p:nvSpPr>
        <p:spPr bwMode="auto">
          <a:xfrm>
            <a:off x="2130425" y="1865313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383" name="Oval 15"/>
          <p:cNvSpPr>
            <a:spLocks noChangeArrowheads="1"/>
          </p:cNvSpPr>
          <p:nvPr/>
        </p:nvSpPr>
        <p:spPr bwMode="auto">
          <a:xfrm>
            <a:off x="2816225" y="1862138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384" name="Oval 16"/>
          <p:cNvSpPr>
            <a:spLocks noChangeArrowheads="1"/>
          </p:cNvSpPr>
          <p:nvPr/>
        </p:nvSpPr>
        <p:spPr bwMode="auto">
          <a:xfrm>
            <a:off x="3349625" y="1862138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385" name="Text Box 17"/>
          <p:cNvSpPr txBox="1">
            <a:spLocks noChangeArrowheads="1"/>
          </p:cNvSpPr>
          <p:nvPr/>
        </p:nvSpPr>
        <p:spPr bwMode="auto">
          <a:xfrm>
            <a:off x="820738" y="4437063"/>
            <a:ext cx="320198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Position s along transect</a:t>
            </a:r>
          </a:p>
        </p:txBody>
      </p:sp>
      <p:sp>
        <p:nvSpPr>
          <p:cNvPr id="107575" name="Text Box 18"/>
          <p:cNvSpPr txBox="1">
            <a:spLocks noChangeArrowheads="1"/>
          </p:cNvSpPr>
          <p:nvPr/>
        </p:nvSpPr>
        <p:spPr bwMode="auto">
          <a:xfrm rot="-5400000">
            <a:off x="-295275" y="3198813"/>
            <a:ext cx="1270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pH value</a:t>
            </a:r>
          </a:p>
        </p:txBody>
      </p:sp>
      <p:sp>
        <p:nvSpPr>
          <p:cNvPr id="1082388" name="Line 20"/>
          <p:cNvSpPr>
            <a:spLocks noChangeShapeType="1"/>
          </p:cNvSpPr>
          <p:nvPr/>
        </p:nvSpPr>
        <p:spPr bwMode="auto">
          <a:xfrm flipH="1">
            <a:off x="1066800" y="2743200"/>
            <a:ext cx="12192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389" name="Line 21"/>
          <p:cNvSpPr>
            <a:spLocks noChangeShapeType="1"/>
          </p:cNvSpPr>
          <p:nvPr/>
        </p:nvSpPr>
        <p:spPr bwMode="auto">
          <a:xfrm flipH="1">
            <a:off x="1828800" y="2819400"/>
            <a:ext cx="457200" cy="1841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390" name="Line 22"/>
          <p:cNvSpPr>
            <a:spLocks noChangeShapeType="1"/>
          </p:cNvSpPr>
          <p:nvPr/>
        </p:nvSpPr>
        <p:spPr bwMode="auto">
          <a:xfrm>
            <a:off x="3352800" y="2895600"/>
            <a:ext cx="3048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392" name="Text Box 24"/>
          <p:cNvSpPr txBox="1">
            <a:spLocks noChangeArrowheads="1"/>
          </p:cNvSpPr>
          <p:nvPr/>
        </p:nvSpPr>
        <p:spPr bwMode="auto">
          <a:xfrm>
            <a:off x="5181600" y="3048000"/>
            <a:ext cx="35464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True (hidden) pH values</a:t>
            </a:r>
          </a:p>
        </p:txBody>
      </p:sp>
      <p:sp>
        <p:nvSpPr>
          <p:cNvPr id="1082394" name="Text Box 26"/>
          <p:cNvSpPr txBox="1">
            <a:spLocks noChangeArrowheads="1"/>
          </p:cNvSpPr>
          <p:nvPr/>
        </p:nvSpPr>
        <p:spPr bwMode="auto">
          <a:xfrm>
            <a:off x="5135563" y="2286000"/>
            <a:ext cx="27892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Prediction at unobserved</a:t>
            </a:r>
            <a:br>
              <a:rPr lang="en-US"/>
            </a:br>
            <a:r>
              <a:rPr lang="en-US"/>
              <a:t>locations</a:t>
            </a:r>
          </a:p>
        </p:txBody>
      </p:sp>
      <p:sp>
        <p:nvSpPr>
          <p:cNvPr id="1082395" name="Text Box 27"/>
          <p:cNvSpPr txBox="1">
            <a:spLocks noChangeArrowheads="1"/>
          </p:cNvSpPr>
          <p:nvPr/>
        </p:nvSpPr>
        <p:spPr bwMode="auto">
          <a:xfrm>
            <a:off x="4648200" y="1447800"/>
            <a:ext cx="13700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transect</a:t>
            </a:r>
          </a:p>
        </p:txBody>
      </p:sp>
      <p:sp>
        <p:nvSpPr>
          <p:cNvPr id="107582" name="Rectangle 28"/>
          <p:cNvSpPr>
            <a:spLocks noChangeArrowheads="1"/>
          </p:cNvSpPr>
          <p:nvPr/>
        </p:nvSpPr>
        <p:spPr bwMode="auto">
          <a:xfrm>
            <a:off x="600075" y="2586038"/>
            <a:ext cx="3571875" cy="24796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844550" y="1633538"/>
            <a:ext cx="381000" cy="238125"/>
            <a:chOff x="678" y="900"/>
            <a:chExt cx="240" cy="150"/>
          </a:xfrm>
        </p:grpSpPr>
        <p:sp>
          <p:nvSpPr>
            <p:cNvPr id="107599" name="AutoShape 76"/>
            <p:cNvSpPr>
              <a:spLocks noChangeArrowheads="1"/>
            </p:cNvSpPr>
            <p:nvPr/>
          </p:nvSpPr>
          <p:spPr bwMode="auto">
            <a:xfrm>
              <a:off x="678" y="954"/>
              <a:ext cx="240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00" name="Rectangle 77"/>
            <p:cNvSpPr>
              <a:spLocks noChangeArrowheads="1"/>
            </p:cNvSpPr>
            <p:nvPr/>
          </p:nvSpPr>
          <p:spPr bwMode="auto">
            <a:xfrm>
              <a:off x="726" y="900"/>
              <a:ext cx="144" cy="4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2446" name="Text Box 78"/>
          <p:cNvSpPr txBox="1">
            <a:spLocks noChangeArrowheads="1"/>
          </p:cNvSpPr>
          <p:nvPr/>
        </p:nvSpPr>
        <p:spPr bwMode="auto">
          <a:xfrm>
            <a:off x="76200" y="4953000"/>
            <a:ext cx="8947150" cy="4619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hlink"/>
                </a:solidFill>
              </a:rPr>
              <a:t>Where should we sense to minimize our maximum error?</a:t>
            </a:r>
          </a:p>
        </p:txBody>
      </p:sp>
      <p:sp>
        <p:nvSpPr>
          <p:cNvPr id="1082447" name="Text Box 79"/>
          <p:cNvSpPr txBox="1">
            <a:spLocks noChangeArrowheads="1"/>
          </p:cNvSpPr>
          <p:nvPr/>
        </p:nvSpPr>
        <p:spPr bwMode="auto">
          <a:xfrm>
            <a:off x="5310188" y="3794125"/>
            <a:ext cx="3071812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Use probabilistic model</a:t>
            </a:r>
            <a:br>
              <a:rPr lang="en-US"/>
            </a:br>
            <a:r>
              <a:rPr lang="en-US"/>
              <a:t>(Gaussian processes)</a:t>
            </a:r>
            <a:br>
              <a:rPr lang="en-US"/>
            </a:br>
            <a:r>
              <a:rPr lang="en-US"/>
              <a:t>to estimate prediction error</a:t>
            </a:r>
          </a:p>
        </p:txBody>
      </p:sp>
      <p:sp>
        <p:nvSpPr>
          <p:cNvPr id="1082499" name="Line 131"/>
          <p:cNvSpPr>
            <a:spLocks noChangeShapeType="1"/>
          </p:cNvSpPr>
          <p:nvPr/>
        </p:nvSpPr>
        <p:spPr bwMode="auto">
          <a:xfrm flipH="1">
            <a:off x="2667000" y="2895600"/>
            <a:ext cx="762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6340475" y="5945188"/>
            <a:ext cx="2814638" cy="928687"/>
            <a:chOff x="4140" y="3781"/>
            <a:chExt cx="1406" cy="585"/>
          </a:xfrm>
        </p:grpSpPr>
        <p:sp>
          <p:nvSpPr>
            <p:cNvPr id="107597" name="Text Box 83"/>
            <p:cNvSpPr txBox="1">
              <a:spLocks noChangeArrowheads="1"/>
            </p:cNvSpPr>
            <p:nvPr/>
          </p:nvSpPr>
          <p:spPr bwMode="auto">
            <a:xfrm>
              <a:off x="4192" y="3862"/>
              <a:ext cx="1354" cy="5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500">
                <a:solidFill>
                  <a:srgbClr val="336600"/>
                </a:solidFill>
              </a:endParaRPr>
            </a:p>
            <a:p>
              <a:r>
                <a:rPr lang="en-US">
                  <a:solidFill>
                    <a:srgbClr val="336600"/>
                  </a:solidFill>
                </a:rPr>
                <a:t>(often) submodular</a:t>
              </a:r>
            </a:p>
            <a:p>
              <a:r>
                <a:rPr lang="en-US">
                  <a:solidFill>
                    <a:srgbClr val="336600"/>
                  </a:solidFill>
                </a:rPr>
                <a:t>[Das &amp; Kempe ’08]</a:t>
              </a:r>
            </a:p>
          </p:txBody>
        </p:sp>
        <p:sp>
          <p:nvSpPr>
            <p:cNvPr id="107598" name="AutoShape 84"/>
            <p:cNvSpPr>
              <a:spLocks/>
            </p:cNvSpPr>
            <p:nvPr/>
          </p:nvSpPr>
          <p:spPr bwMode="auto">
            <a:xfrm rot="5400000">
              <a:off x="4740" y="3181"/>
              <a:ext cx="179" cy="1380"/>
            </a:xfrm>
            <a:prstGeom prst="rightBrace">
              <a:avLst>
                <a:gd name="adj1" fmla="val 64246"/>
                <a:gd name="adj2" fmla="val 50000"/>
              </a:avLst>
            </a:prstGeom>
            <a:noFill/>
            <a:ln w="5715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082508" name="Line 140"/>
          <p:cNvSpPr>
            <a:spLocks noChangeShapeType="1"/>
          </p:cNvSpPr>
          <p:nvPr/>
        </p:nvSpPr>
        <p:spPr bwMode="auto">
          <a:xfrm>
            <a:off x="2209800" y="313372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509" name="Line 141"/>
          <p:cNvSpPr>
            <a:spLocks noChangeShapeType="1"/>
          </p:cNvSpPr>
          <p:nvPr/>
        </p:nvSpPr>
        <p:spPr bwMode="auto">
          <a:xfrm flipV="1">
            <a:off x="2209800" y="28384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510" name="Text Box 142"/>
          <p:cNvSpPr txBox="1">
            <a:spLocks noChangeArrowheads="1"/>
          </p:cNvSpPr>
          <p:nvPr/>
        </p:nvSpPr>
        <p:spPr bwMode="auto">
          <a:xfrm>
            <a:off x="1100138" y="3595688"/>
            <a:ext cx="1566862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Var(s | A)</a:t>
            </a:r>
          </a:p>
        </p:txBody>
      </p:sp>
      <p:pic>
        <p:nvPicPr>
          <p:cNvPr id="1082515" name="Picture 14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5613" y="5610225"/>
            <a:ext cx="4649787" cy="601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082453" name="Rectangle 85"/>
          <p:cNvSpPr>
            <a:spLocks noChangeArrowheads="1"/>
          </p:cNvSpPr>
          <p:nvPr/>
        </p:nvSpPr>
        <p:spPr bwMode="auto">
          <a:xfrm>
            <a:off x="76200" y="6019800"/>
            <a:ext cx="54864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800">
                <a:solidFill>
                  <a:srgbClr val="006600"/>
                </a:solidFill>
                <a:sym typeface="Wingdings" charset="2"/>
              </a:rPr>
              <a:t> Robust sensing problem!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082387" name="Text Box 19"/>
          <p:cNvSpPr txBox="1">
            <a:spLocks noChangeArrowheads="1"/>
          </p:cNvSpPr>
          <p:nvPr/>
        </p:nvSpPr>
        <p:spPr bwMode="auto">
          <a:xfrm>
            <a:off x="1981200" y="2438400"/>
            <a:ext cx="2971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Observations A</a:t>
            </a:r>
          </a:p>
        </p:txBody>
      </p:sp>
      <p:sp>
        <p:nvSpPr>
          <p:cNvPr id="1082391" name="Line 23"/>
          <p:cNvSpPr>
            <a:spLocks noChangeShapeType="1"/>
          </p:cNvSpPr>
          <p:nvPr/>
        </p:nvSpPr>
        <p:spPr bwMode="auto">
          <a:xfrm flipH="1">
            <a:off x="4038600" y="3276600"/>
            <a:ext cx="12954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393" name="Line 25"/>
          <p:cNvSpPr>
            <a:spLocks noChangeShapeType="1"/>
          </p:cNvSpPr>
          <p:nvPr/>
        </p:nvSpPr>
        <p:spPr bwMode="auto">
          <a:xfrm flipH="1">
            <a:off x="4038600" y="2667000"/>
            <a:ext cx="10668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448" name="Line 80"/>
          <p:cNvSpPr>
            <a:spLocks noChangeShapeType="1"/>
          </p:cNvSpPr>
          <p:nvPr/>
        </p:nvSpPr>
        <p:spPr bwMode="auto">
          <a:xfrm flipH="1" flipV="1">
            <a:off x="4038600" y="4114800"/>
            <a:ext cx="13716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78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2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2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2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2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6979 -4.44444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2.22222E-6 L 0.12813 2.22222E-6 " pathEditMode="relative" ptsTypes="AA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13 2.22222E-6 L 0.20313 2.22222E-6 " pathEditMode="relative" ptsTypes="AA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13 2.22222E-6 L 0.26146 2.22222E-6 " pathEditMode="relative" ptsTypes="AA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46 2.22222E-6 L 0.36146 2.22222E-6 " pathEditMode="relative" ptsTypes="AA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457" grpId="0" animBg="1"/>
      <p:bldP spid="1082380" grpId="0" animBg="1"/>
      <p:bldP spid="1082381" grpId="0" animBg="1"/>
      <p:bldP spid="1082382" grpId="0" animBg="1"/>
      <p:bldP spid="1082383" grpId="0" animBg="1"/>
      <p:bldP spid="1082384" grpId="0" animBg="1"/>
      <p:bldP spid="1082385" grpId="0"/>
      <p:bldP spid="1082388" grpId="0" animBg="1"/>
      <p:bldP spid="1082389" grpId="0" animBg="1"/>
      <p:bldP spid="1082390" grpId="0" animBg="1"/>
      <p:bldP spid="1082392" grpId="0"/>
      <p:bldP spid="1082394" grpId="0"/>
      <p:bldP spid="1082395" grpId="0"/>
      <p:bldP spid="1082446" grpId="0" animBg="1"/>
      <p:bldP spid="1082447" grpId="0"/>
      <p:bldP spid="1082499" grpId="0" animBg="1"/>
      <p:bldP spid="1082508" grpId="0" animBg="1"/>
      <p:bldP spid="1082509" grpId="0" animBg="1"/>
      <p:bldP spid="1082510" grpId="0"/>
      <p:bldP spid="1082453" grpId="0" build="p" animBg="1"/>
      <p:bldP spid="1082387" grpId="0"/>
      <p:bldP spid="1082391" grpId="0" animBg="1"/>
      <p:bldP spid="1082393" grpId="0" animBg="1"/>
      <p:bldP spid="10824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491" name="Rectangle 1403"/>
          <p:cNvSpPr>
            <a:spLocks noChangeArrowheads="1"/>
          </p:cNvSpPr>
          <p:nvPr/>
        </p:nvSpPr>
        <p:spPr bwMode="auto">
          <a:xfrm>
            <a:off x="381000" y="2895600"/>
            <a:ext cx="41910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>
                <a:solidFill>
                  <a:schemeClr val="hlink"/>
                </a:solidFill>
              </a:rPr>
              <a:t>Can only make a limited number of measurements!</a:t>
            </a:r>
          </a:p>
        </p:txBody>
      </p:sp>
      <p:grpSp>
        <p:nvGrpSpPr>
          <p:cNvPr id="2" name="Group 1397"/>
          <p:cNvGrpSpPr>
            <a:grpSpLocks/>
          </p:cNvGrpSpPr>
          <p:nvPr/>
        </p:nvGrpSpPr>
        <p:grpSpPr bwMode="auto">
          <a:xfrm>
            <a:off x="-6350" y="4076700"/>
            <a:ext cx="3968750" cy="2200275"/>
            <a:chOff x="-4" y="2568"/>
            <a:chExt cx="2500" cy="1386"/>
          </a:xfrm>
        </p:grpSpPr>
        <p:pic>
          <p:nvPicPr>
            <p:cNvPr id="21538" name="Picture 1390" descr="spCond_raster2_aug11_fla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175" t="4874" r="7831" b="1572"/>
            <a:stretch>
              <a:fillRect/>
            </a:stretch>
          </p:blipFill>
          <p:spPr bwMode="auto">
            <a:xfrm>
              <a:off x="288" y="2568"/>
              <a:ext cx="220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9" name="Line 1391"/>
            <p:cNvSpPr>
              <a:spLocks noChangeShapeType="1"/>
            </p:cNvSpPr>
            <p:nvPr/>
          </p:nvSpPr>
          <p:spPr bwMode="auto">
            <a:xfrm>
              <a:off x="288" y="2568"/>
              <a:ext cx="0" cy="1104"/>
            </a:xfrm>
            <a:prstGeom prst="line">
              <a:avLst/>
            </a:prstGeom>
            <a:noFill/>
            <a:ln w="63500">
              <a:solidFill>
                <a:srgbClr val="3366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0" name="Text Box 1392"/>
            <p:cNvSpPr txBox="1">
              <a:spLocks noChangeArrowheads="1"/>
            </p:cNvSpPr>
            <p:nvPr/>
          </p:nvSpPr>
          <p:spPr bwMode="auto">
            <a:xfrm rot="-5400000">
              <a:off x="-149" y="2977"/>
              <a:ext cx="540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Depth</a:t>
              </a:r>
            </a:p>
          </p:txBody>
        </p:sp>
        <p:sp>
          <p:nvSpPr>
            <p:cNvPr id="21541" name="Line 1393"/>
            <p:cNvSpPr>
              <a:spLocks noChangeShapeType="1"/>
            </p:cNvSpPr>
            <p:nvPr/>
          </p:nvSpPr>
          <p:spPr bwMode="auto">
            <a:xfrm>
              <a:off x="480" y="3726"/>
              <a:ext cx="1968" cy="0"/>
            </a:xfrm>
            <a:prstGeom prst="line">
              <a:avLst/>
            </a:prstGeom>
            <a:noFill/>
            <a:ln w="63500">
              <a:solidFill>
                <a:srgbClr val="3366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2" name="Text Box 1394"/>
            <p:cNvSpPr txBox="1">
              <a:spLocks noChangeArrowheads="1"/>
            </p:cNvSpPr>
            <p:nvPr/>
          </p:nvSpPr>
          <p:spPr bwMode="auto">
            <a:xfrm>
              <a:off x="549" y="3704"/>
              <a:ext cx="153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Location across lake</a:t>
              </a:r>
            </a:p>
          </p:txBody>
        </p:sp>
      </p:grpSp>
      <p:pic>
        <p:nvPicPr>
          <p:cNvPr id="1114476" name="Picture 1388" descr="pred_spCond_raster2_aug11_fla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" t="4768" r="7230"/>
          <a:stretch>
            <a:fillRect/>
          </a:stretch>
        </p:blipFill>
        <p:spPr bwMode="auto">
          <a:xfrm>
            <a:off x="5486400" y="4076700"/>
            <a:ext cx="35052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75" y="200025"/>
            <a:ext cx="8124825" cy="561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>
                <a:ea typeface="ＭＳ Ｐゴシック" charset="-128"/>
                <a:cs typeface="ＭＳ Ｐゴシック" charset="-128"/>
              </a:rPr>
              <a:t>Monitoring rivers and lakes</a:t>
            </a:r>
            <a:endParaRPr lang="en-US" sz="28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4088"/>
            <a:ext cx="8305800" cy="514191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Need to monitor large spatial phenomena</a:t>
            </a:r>
          </a:p>
          <a:p>
            <a:pPr lvl="1" eaLnBrk="1" hangingPunct="1"/>
            <a:r>
              <a:rPr lang="en-US"/>
              <a:t>Temperature, nutrient distribution, fluorescence, …</a:t>
            </a:r>
          </a:p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50628" name="Picture 4" descr="nimsaq_lak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4574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96"/>
          <p:cNvGrpSpPr>
            <a:grpSpLocks/>
          </p:cNvGrpSpPr>
          <p:nvPr/>
        </p:nvGrpSpPr>
        <p:grpSpPr bwMode="auto">
          <a:xfrm>
            <a:off x="1066800" y="4152900"/>
            <a:ext cx="2590800" cy="1397000"/>
            <a:chOff x="672" y="2616"/>
            <a:chExt cx="1632" cy="880"/>
          </a:xfrm>
        </p:grpSpPr>
        <p:sp>
          <p:nvSpPr>
            <p:cNvPr id="21527" name="Oval 12"/>
            <p:cNvSpPr>
              <a:spLocks noChangeArrowheads="1"/>
            </p:cNvSpPr>
            <p:nvPr/>
          </p:nvSpPr>
          <p:spPr bwMode="auto">
            <a:xfrm>
              <a:off x="888" y="2616"/>
              <a:ext cx="80" cy="8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8" name="Oval 13"/>
            <p:cNvSpPr>
              <a:spLocks noChangeArrowheads="1"/>
            </p:cNvSpPr>
            <p:nvPr/>
          </p:nvSpPr>
          <p:spPr bwMode="auto">
            <a:xfrm>
              <a:off x="672" y="2816"/>
              <a:ext cx="80" cy="8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9" name="Oval 14"/>
            <p:cNvSpPr>
              <a:spLocks noChangeArrowheads="1"/>
            </p:cNvSpPr>
            <p:nvPr/>
          </p:nvSpPr>
          <p:spPr bwMode="auto">
            <a:xfrm>
              <a:off x="816" y="3031"/>
              <a:ext cx="80" cy="8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0" name="Oval 15"/>
            <p:cNvSpPr>
              <a:spLocks noChangeArrowheads="1"/>
            </p:cNvSpPr>
            <p:nvPr/>
          </p:nvSpPr>
          <p:spPr bwMode="auto">
            <a:xfrm>
              <a:off x="960" y="3216"/>
              <a:ext cx="80" cy="8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1" name="Oval 16"/>
            <p:cNvSpPr>
              <a:spLocks noChangeArrowheads="1"/>
            </p:cNvSpPr>
            <p:nvPr/>
          </p:nvSpPr>
          <p:spPr bwMode="auto">
            <a:xfrm>
              <a:off x="1428" y="3321"/>
              <a:ext cx="80" cy="8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2" name="Oval 17"/>
            <p:cNvSpPr>
              <a:spLocks noChangeArrowheads="1"/>
            </p:cNvSpPr>
            <p:nvPr/>
          </p:nvSpPr>
          <p:spPr bwMode="auto">
            <a:xfrm>
              <a:off x="1248" y="3081"/>
              <a:ext cx="80" cy="8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3" name="Oval 18"/>
            <p:cNvSpPr>
              <a:spLocks noChangeArrowheads="1"/>
            </p:cNvSpPr>
            <p:nvPr/>
          </p:nvSpPr>
          <p:spPr bwMode="auto">
            <a:xfrm>
              <a:off x="1792" y="3081"/>
              <a:ext cx="80" cy="8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4" name="Oval 19"/>
            <p:cNvSpPr>
              <a:spLocks noChangeArrowheads="1"/>
            </p:cNvSpPr>
            <p:nvPr/>
          </p:nvSpPr>
          <p:spPr bwMode="auto">
            <a:xfrm>
              <a:off x="1688" y="3406"/>
              <a:ext cx="80" cy="8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5" name="Oval 20"/>
            <p:cNvSpPr>
              <a:spLocks noChangeArrowheads="1"/>
            </p:cNvSpPr>
            <p:nvPr/>
          </p:nvSpPr>
          <p:spPr bwMode="auto">
            <a:xfrm>
              <a:off x="1984" y="3416"/>
              <a:ext cx="80" cy="8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6" name="Oval 21"/>
            <p:cNvSpPr>
              <a:spLocks noChangeArrowheads="1"/>
            </p:cNvSpPr>
            <p:nvPr/>
          </p:nvSpPr>
          <p:spPr bwMode="auto">
            <a:xfrm>
              <a:off x="2224" y="2896"/>
              <a:ext cx="80" cy="8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7" name="Oval 22"/>
            <p:cNvSpPr>
              <a:spLocks noChangeArrowheads="1"/>
            </p:cNvSpPr>
            <p:nvPr/>
          </p:nvSpPr>
          <p:spPr bwMode="auto">
            <a:xfrm>
              <a:off x="1936" y="2761"/>
              <a:ext cx="80" cy="8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984625" y="4116388"/>
            <a:ext cx="1690688" cy="1590675"/>
            <a:chOff x="2394" y="2778"/>
            <a:chExt cx="1065" cy="1002"/>
          </a:xfrm>
        </p:grpSpPr>
        <p:sp>
          <p:nvSpPr>
            <p:cNvPr id="21525" name="AutoShape 23"/>
            <p:cNvSpPr>
              <a:spLocks noChangeArrowheads="1"/>
            </p:cNvSpPr>
            <p:nvPr/>
          </p:nvSpPr>
          <p:spPr bwMode="auto">
            <a:xfrm>
              <a:off x="2544" y="2778"/>
              <a:ext cx="768" cy="432"/>
            </a:xfrm>
            <a:prstGeom prst="rightArrow">
              <a:avLst>
                <a:gd name="adj1" fmla="val 50000"/>
                <a:gd name="adj2" fmla="val 44444"/>
              </a:avLst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526" name="Text Box 24"/>
            <p:cNvSpPr txBox="1">
              <a:spLocks noChangeArrowheads="1"/>
            </p:cNvSpPr>
            <p:nvPr/>
          </p:nvSpPr>
          <p:spPr bwMode="auto">
            <a:xfrm>
              <a:off x="2394" y="3140"/>
              <a:ext cx="1065" cy="6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Predict at</a:t>
              </a:r>
              <a:br>
                <a:rPr lang="en-US"/>
              </a:br>
              <a:r>
                <a:rPr lang="en-US"/>
                <a:t>unobserved</a:t>
              </a:r>
              <a:br>
                <a:rPr lang="en-US"/>
              </a:br>
              <a:r>
                <a:rPr lang="en-US"/>
                <a:t>locations</a:t>
              </a:r>
            </a:p>
          </p:txBody>
        </p:sp>
      </p:grpSp>
      <p:sp>
        <p:nvSpPr>
          <p:cNvPr id="1050652" name="Text Box 28"/>
          <p:cNvSpPr txBox="1">
            <a:spLocks noChangeArrowheads="1"/>
          </p:cNvSpPr>
          <p:nvPr/>
        </p:nvSpPr>
        <p:spPr bwMode="auto">
          <a:xfrm>
            <a:off x="7467600" y="2522538"/>
            <a:ext cx="688975" cy="768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/>
              <a:t>NIMS</a:t>
            </a:r>
            <a:br>
              <a:rPr lang="en-US" sz="1100"/>
            </a:br>
            <a:r>
              <a:rPr lang="en-US" sz="1100"/>
              <a:t>Kaiser</a:t>
            </a:r>
            <a:br>
              <a:rPr lang="en-US" sz="1100"/>
            </a:br>
            <a:r>
              <a:rPr lang="en-US" sz="1100"/>
              <a:t>et.al.</a:t>
            </a:r>
            <a:br>
              <a:rPr lang="en-US" sz="1100"/>
            </a:br>
            <a:r>
              <a:rPr lang="en-US" sz="1100"/>
              <a:t>(UCLA)</a:t>
            </a:r>
          </a:p>
        </p:txBody>
      </p:sp>
      <p:sp>
        <p:nvSpPr>
          <p:cNvPr id="1114483" name="Text Box 1395"/>
          <p:cNvSpPr txBox="1">
            <a:spLocks noChangeArrowheads="1"/>
          </p:cNvSpPr>
          <p:nvPr/>
        </p:nvSpPr>
        <p:spPr bwMode="auto">
          <a:xfrm>
            <a:off x="-76200" y="3657600"/>
            <a:ext cx="1673225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Color indicates </a:t>
            </a:r>
            <a:br>
              <a:rPr lang="en-US" sz="1200"/>
            </a:br>
            <a:r>
              <a:rPr lang="en-US" sz="1200"/>
              <a:t>actual temperature</a:t>
            </a:r>
          </a:p>
        </p:txBody>
      </p:sp>
      <p:sp>
        <p:nvSpPr>
          <p:cNvPr id="1114486" name="Freeform 1398"/>
          <p:cNvSpPr>
            <a:spLocks/>
          </p:cNvSpPr>
          <p:nvPr/>
        </p:nvSpPr>
        <p:spPr bwMode="auto">
          <a:xfrm rot="2700000">
            <a:off x="832644" y="843756"/>
            <a:ext cx="3119438" cy="2803525"/>
          </a:xfrm>
          <a:custGeom>
            <a:avLst/>
            <a:gdLst>
              <a:gd name="T0" fmla="*/ 2147483647 w 2773"/>
              <a:gd name="T1" fmla="*/ 2147483647 h 2504"/>
              <a:gd name="T2" fmla="*/ 2147483647 w 2773"/>
              <a:gd name="T3" fmla="*/ 2147483647 h 2504"/>
              <a:gd name="T4" fmla="*/ 2147483647 w 2773"/>
              <a:gd name="T5" fmla="*/ 2147483647 h 2504"/>
              <a:gd name="T6" fmla="*/ 2147483647 w 2773"/>
              <a:gd name="T7" fmla="*/ 2147483647 h 2504"/>
              <a:gd name="T8" fmla="*/ 0 w 2773"/>
              <a:gd name="T9" fmla="*/ 2147483647 h 2504"/>
              <a:gd name="T10" fmla="*/ 2147483647 w 2773"/>
              <a:gd name="T11" fmla="*/ 2147483647 h 2504"/>
              <a:gd name="T12" fmla="*/ 2147483647 w 2773"/>
              <a:gd name="T13" fmla="*/ 2147483647 h 2504"/>
              <a:gd name="T14" fmla="*/ 2147483647 w 2773"/>
              <a:gd name="T15" fmla="*/ 2147483647 h 2504"/>
              <a:gd name="T16" fmla="*/ 2147483647 w 2773"/>
              <a:gd name="T17" fmla="*/ 2147483647 h 2504"/>
              <a:gd name="T18" fmla="*/ 2147483647 w 2773"/>
              <a:gd name="T19" fmla="*/ 2147483647 h 2504"/>
              <a:gd name="T20" fmla="*/ 2147483647 w 2773"/>
              <a:gd name="T21" fmla="*/ 2147483647 h 2504"/>
              <a:gd name="T22" fmla="*/ 2147483647 w 2773"/>
              <a:gd name="T23" fmla="*/ 2147483647 h 2504"/>
              <a:gd name="T24" fmla="*/ 2147483647 w 2773"/>
              <a:gd name="T25" fmla="*/ 2147483647 h 2504"/>
              <a:gd name="T26" fmla="*/ 2147483647 w 2773"/>
              <a:gd name="T27" fmla="*/ 2147483647 h 2504"/>
              <a:gd name="T28" fmla="*/ 2147483647 w 2773"/>
              <a:gd name="T29" fmla="*/ 2147483647 h 2504"/>
              <a:gd name="T30" fmla="*/ 2147483647 w 2773"/>
              <a:gd name="T31" fmla="*/ 2147483647 h 2504"/>
              <a:gd name="T32" fmla="*/ 2147483647 w 2773"/>
              <a:gd name="T33" fmla="*/ 2147483647 h 2504"/>
              <a:gd name="T34" fmla="*/ 2147483647 w 2773"/>
              <a:gd name="T35" fmla="*/ 2147483647 h 2504"/>
              <a:gd name="T36" fmla="*/ 2147483647 w 2773"/>
              <a:gd name="T37" fmla="*/ 2147483647 h 2504"/>
              <a:gd name="T38" fmla="*/ 2147483647 w 2773"/>
              <a:gd name="T39" fmla="*/ 0 h 2504"/>
              <a:gd name="T40" fmla="*/ 2147483647 w 2773"/>
              <a:gd name="T41" fmla="*/ 2147483647 h 2504"/>
              <a:gd name="T42" fmla="*/ 2147483647 w 2773"/>
              <a:gd name="T43" fmla="*/ 2147483647 h 2504"/>
              <a:gd name="T44" fmla="*/ 2147483647 w 2773"/>
              <a:gd name="T45" fmla="*/ 2147483647 h 2504"/>
              <a:gd name="T46" fmla="*/ 2147483647 w 2773"/>
              <a:gd name="T47" fmla="*/ 2147483647 h 2504"/>
              <a:gd name="T48" fmla="*/ 2147483647 w 2773"/>
              <a:gd name="T49" fmla="*/ 2147483647 h 2504"/>
              <a:gd name="T50" fmla="*/ 2147483647 w 2773"/>
              <a:gd name="T51" fmla="*/ 2147483647 h 250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73"/>
              <a:gd name="T79" fmla="*/ 0 h 2504"/>
              <a:gd name="T80" fmla="*/ 2773 w 2773"/>
              <a:gd name="T81" fmla="*/ 2504 h 250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73" h="2504">
                <a:moveTo>
                  <a:pt x="1057" y="1576"/>
                </a:moveTo>
                <a:lnTo>
                  <a:pt x="881" y="1555"/>
                </a:lnTo>
                <a:lnTo>
                  <a:pt x="596" y="1721"/>
                </a:lnTo>
                <a:lnTo>
                  <a:pt x="342" y="1923"/>
                </a:lnTo>
                <a:lnTo>
                  <a:pt x="0" y="2250"/>
                </a:lnTo>
                <a:lnTo>
                  <a:pt x="269" y="2307"/>
                </a:lnTo>
                <a:lnTo>
                  <a:pt x="389" y="2431"/>
                </a:lnTo>
                <a:lnTo>
                  <a:pt x="596" y="2504"/>
                </a:lnTo>
                <a:lnTo>
                  <a:pt x="803" y="2265"/>
                </a:lnTo>
                <a:lnTo>
                  <a:pt x="1239" y="1996"/>
                </a:lnTo>
                <a:lnTo>
                  <a:pt x="1565" y="1903"/>
                </a:lnTo>
                <a:lnTo>
                  <a:pt x="1772" y="1555"/>
                </a:lnTo>
                <a:lnTo>
                  <a:pt x="2203" y="1042"/>
                </a:lnTo>
                <a:lnTo>
                  <a:pt x="2415" y="679"/>
                </a:lnTo>
                <a:lnTo>
                  <a:pt x="2441" y="462"/>
                </a:lnTo>
                <a:lnTo>
                  <a:pt x="2503" y="462"/>
                </a:lnTo>
                <a:lnTo>
                  <a:pt x="2773" y="275"/>
                </a:lnTo>
                <a:lnTo>
                  <a:pt x="2415" y="368"/>
                </a:lnTo>
                <a:lnTo>
                  <a:pt x="2353" y="239"/>
                </a:lnTo>
                <a:lnTo>
                  <a:pt x="2384" y="0"/>
                </a:lnTo>
                <a:lnTo>
                  <a:pt x="2073" y="384"/>
                </a:lnTo>
                <a:lnTo>
                  <a:pt x="1861" y="752"/>
                </a:lnTo>
                <a:lnTo>
                  <a:pt x="1358" y="1192"/>
                </a:lnTo>
                <a:lnTo>
                  <a:pt x="1368" y="1317"/>
                </a:lnTo>
                <a:lnTo>
                  <a:pt x="1207" y="1301"/>
                </a:lnTo>
                <a:lnTo>
                  <a:pt x="1057" y="1576"/>
                </a:lnTo>
              </a:path>
            </a:pathLst>
          </a:custGeom>
          <a:solidFill>
            <a:srgbClr val="99CCFF"/>
          </a:solidFill>
          <a:ln w="158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487" name="Line 1399"/>
          <p:cNvSpPr>
            <a:spLocks noChangeShapeType="1"/>
          </p:cNvSpPr>
          <p:nvPr/>
        </p:nvSpPr>
        <p:spPr bwMode="auto">
          <a:xfrm>
            <a:off x="609600" y="2357438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488" name="Text Box 1400"/>
          <p:cNvSpPr txBox="1">
            <a:spLocks noChangeArrowheads="1"/>
          </p:cNvSpPr>
          <p:nvPr/>
        </p:nvSpPr>
        <p:spPr bwMode="auto">
          <a:xfrm>
            <a:off x="6024563" y="3821113"/>
            <a:ext cx="2809875" cy="369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Predicted temperature</a:t>
            </a:r>
          </a:p>
        </p:txBody>
      </p:sp>
      <p:sp>
        <p:nvSpPr>
          <p:cNvPr id="1114489" name="Rectangle 1401"/>
          <p:cNvSpPr>
            <a:spLocks noChangeArrowheads="1"/>
          </p:cNvSpPr>
          <p:nvPr/>
        </p:nvSpPr>
        <p:spPr bwMode="auto">
          <a:xfrm>
            <a:off x="4724400" y="1828800"/>
            <a:ext cx="3408363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/>
              <a:t>Use robotic sensors to</a:t>
            </a:r>
            <a:br>
              <a:rPr lang="en-US"/>
            </a:br>
            <a:r>
              <a:rPr lang="en-US"/>
              <a:t>cover large areas</a:t>
            </a:r>
          </a:p>
        </p:txBody>
      </p:sp>
      <p:sp>
        <p:nvSpPr>
          <p:cNvPr id="1114492" name="Text Box 1404"/>
          <p:cNvSpPr txBox="1">
            <a:spLocks noChangeArrowheads="1"/>
          </p:cNvSpPr>
          <p:nvPr/>
        </p:nvSpPr>
        <p:spPr bwMode="auto">
          <a:xfrm>
            <a:off x="33338" y="6003925"/>
            <a:ext cx="9110662" cy="46196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chemeClr val="hlink"/>
                </a:solidFill>
                <a:latin typeface="Tahoma" pitchFamily="-112" charset="0"/>
              </a:rPr>
              <a:t>Where should we sense to get most accurate predictions?</a:t>
            </a:r>
          </a:p>
        </p:txBody>
      </p:sp>
      <p:sp>
        <p:nvSpPr>
          <p:cNvPr id="1114493" name="Line 1405"/>
          <p:cNvSpPr>
            <a:spLocks noChangeShapeType="1"/>
          </p:cNvSpPr>
          <p:nvPr/>
        </p:nvSpPr>
        <p:spPr bwMode="auto">
          <a:xfrm flipH="1">
            <a:off x="1524000" y="3733800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494" name="Line 1406"/>
          <p:cNvSpPr>
            <a:spLocks noChangeShapeType="1"/>
          </p:cNvSpPr>
          <p:nvPr/>
        </p:nvSpPr>
        <p:spPr bwMode="auto">
          <a:xfrm flipH="1">
            <a:off x="2133600" y="3733800"/>
            <a:ext cx="381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495" name="Line 1407"/>
          <p:cNvSpPr>
            <a:spLocks noChangeShapeType="1"/>
          </p:cNvSpPr>
          <p:nvPr/>
        </p:nvSpPr>
        <p:spPr bwMode="auto">
          <a:xfrm>
            <a:off x="2743200" y="3733800"/>
            <a:ext cx="76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Rectangle 35"/>
          <p:cNvSpPr>
            <a:spLocks noChangeArrowheads="1"/>
          </p:cNvSpPr>
          <p:nvPr/>
        </p:nvSpPr>
        <p:spPr bwMode="auto">
          <a:xfrm>
            <a:off x="5837238" y="776288"/>
            <a:ext cx="32305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chemeClr val="tx2"/>
                </a:solidFill>
              </a:rPr>
              <a:t>[Singh, Krause, G., Kaiser ‘07]</a:t>
            </a:r>
          </a:p>
        </p:txBody>
      </p:sp>
    </p:spTree>
    <p:custDataLst>
      <p:tags r:id="rId1"/>
    </p:custDataLst>
  </p:cSld>
  <p:clrMapOvr>
    <a:masterClrMapping/>
  </p:clrMapOvr>
  <p:transition advTm="958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4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4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4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4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491" grpId="0"/>
      <p:bldP spid="1050652" grpId="0"/>
      <p:bldP spid="1114483" grpId="0"/>
      <p:bldP spid="1114486" grpId="0" animBg="1"/>
      <p:bldP spid="1114487" grpId="0" animBg="1"/>
      <p:bldP spid="1114488" grpId="0"/>
      <p:bldP spid="1114489" grpId="0"/>
      <p:bldP spid="1114492" grpId="0" animBg="1"/>
      <p:bldP spid="1114493" grpId="0" animBg="1"/>
      <p:bldP spid="1114494" grpId="0" animBg="1"/>
      <p:bldP spid="11144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Comparison with state of the art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0288"/>
            <a:ext cx="8686800" cy="5141912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Algorithm used in geostatistics: 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Simulated Annealing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/>
              <a:t>[Sacks &amp; Schiller ’88, van Groeningen &amp; Stein ’98, Wiens ’05,…]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/>
              <a:t>7 parameters that need to be fine-tuned</a:t>
            </a:r>
          </a:p>
        </p:txBody>
      </p:sp>
      <p:sp>
        <p:nvSpPr>
          <p:cNvPr id="1035268" name="Text Box 4"/>
          <p:cNvSpPr txBox="1">
            <a:spLocks noChangeArrowheads="1"/>
          </p:cNvSpPr>
          <p:nvPr/>
        </p:nvSpPr>
        <p:spPr bwMode="auto">
          <a:xfrm>
            <a:off x="288925" y="5513388"/>
            <a:ext cx="3563938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Environmental monitoring</a:t>
            </a:r>
          </a:p>
        </p:txBody>
      </p:sp>
      <p:sp>
        <p:nvSpPr>
          <p:cNvPr id="1035270" name="Text Box 6"/>
          <p:cNvSpPr txBox="1">
            <a:spLocks noChangeArrowheads="1"/>
          </p:cNvSpPr>
          <p:nvPr/>
        </p:nvSpPr>
        <p:spPr bwMode="auto">
          <a:xfrm rot="-5400000">
            <a:off x="-188119" y="3426619"/>
            <a:ext cx="9858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better</a:t>
            </a:r>
          </a:p>
        </p:txBody>
      </p:sp>
      <p:sp>
        <p:nvSpPr>
          <p:cNvPr id="1035271" name="Line 7"/>
          <p:cNvSpPr>
            <a:spLocks noChangeShapeType="1"/>
          </p:cNvSpPr>
          <p:nvPr/>
        </p:nvSpPr>
        <p:spPr bwMode="auto">
          <a:xfrm>
            <a:off x="457200" y="2700338"/>
            <a:ext cx="0" cy="2362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2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357438"/>
            <a:ext cx="4191000" cy="3143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352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357438"/>
            <a:ext cx="4191000" cy="3143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352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354263"/>
            <a:ext cx="4191000" cy="3143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35276" name="Picture 12" descr="merc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360988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279" name="Text Box 15"/>
          <p:cNvSpPr txBox="1">
            <a:spLocks noChangeArrowheads="1"/>
          </p:cNvSpPr>
          <p:nvPr/>
        </p:nvSpPr>
        <p:spPr bwMode="auto">
          <a:xfrm>
            <a:off x="5638800" y="5486400"/>
            <a:ext cx="2484438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Precipitation data</a:t>
            </a:r>
          </a:p>
        </p:txBody>
      </p:sp>
      <p:pic>
        <p:nvPicPr>
          <p:cNvPr id="1035280" name="Picture 16" descr="pnw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9600" y="5334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 noChangeAspect="1"/>
          </p:cNvGrpSpPr>
          <p:nvPr/>
        </p:nvGrpSpPr>
        <p:grpSpPr bwMode="auto">
          <a:xfrm>
            <a:off x="4933950" y="2347913"/>
            <a:ext cx="4133850" cy="3100387"/>
            <a:chOff x="3108" y="711"/>
            <a:chExt cx="2604" cy="1953"/>
          </a:xfrm>
        </p:grpSpPr>
        <p:sp>
          <p:nvSpPr>
            <p:cNvPr id="109584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108" y="711"/>
              <a:ext cx="2604" cy="1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5" name="Rectangle 19"/>
            <p:cNvSpPr>
              <a:spLocks noChangeArrowheads="1"/>
            </p:cNvSpPr>
            <p:nvPr/>
          </p:nvSpPr>
          <p:spPr bwMode="auto">
            <a:xfrm>
              <a:off x="3447" y="855"/>
              <a:ext cx="2019" cy="15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6" name="Rectangle 20"/>
            <p:cNvSpPr>
              <a:spLocks noChangeArrowheads="1"/>
            </p:cNvSpPr>
            <p:nvPr/>
          </p:nvSpPr>
          <p:spPr bwMode="auto">
            <a:xfrm>
              <a:off x="3447" y="855"/>
              <a:ext cx="2019" cy="155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7" name="Line 21"/>
            <p:cNvSpPr>
              <a:spLocks noChangeShapeType="1"/>
            </p:cNvSpPr>
            <p:nvPr/>
          </p:nvSpPr>
          <p:spPr bwMode="auto">
            <a:xfrm>
              <a:off x="3447" y="855"/>
              <a:ext cx="20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8" name="Freeform 22"/>
            <p:cNvSpPr>
              <a:spLocks/>
            </p:cNvSpPr>
            <p:nvPr/>
          </p:nvSpPr>
          <p:spPr bwMode="auto">
            <a:xfrm>
              <a:off x="3447" y="855"/>
              <a:ext cx="2019" cy="1558"/>
            </a:xfrm>
            <a:custGeom>
              <a:avLst/>
              <a:gdLst>
                <a:gd name="T0" fmla="*/ 0 w 434"/>
                <a:gd name="T1" fmla="*/ 15765439 h 335"/>
                <a:gd name="T2" fmla="*/ 20466273 w 434"/>
                <a:gd name="T3" fmla="*/ 15765439 h 335"/>
                <a:gd name="T4" fmla="*/ 20466273 w 434"/>
                <a:gd name="T5" fmla="*/ 0 h 335"/>
                <a:gd name="T6" fmla="*/ 0 60000 65536"/>
                <a:gd name="T7" fmla="*/ 0 60000 65536"/>
                <a:gd name="T8" fmla="*/ 0 60000 65536"/>
                <a:gd name="T9" fmla="*/ 0 w 434"/>
                <a:gd name="T10" fmla="*/ 0 h 335"/>
                <a:gd name="T11" fmla="*/ 434 w 434"/>
                <a:gd name="T12" fmla="*/ 335 h 3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335">
                  <a:moveTo>
                    <a:pt x="0" y="335"/>
                  </a:moveTo>
                  <a:lnTo>
                    <a:pt x="434" y="335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9" name="Line 23"/>
            <p:cNvSpPr>
              <a:spLocks noChangeShapeType="1"/>
            </p:cNvSpPr>
            <p:nvPr/>
          </p:nvSpPr>
          <p:spPr bwMode="auto">
            <a:xfrm flipV="1">
              <a:off x="3447" y="855"/>
              <a:ext cx="0" cy="15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90" name="Line 24"/>
            <p:cNvSpPr>
              <a:spLocks noChangeShapeType="1"/>
            </p:cNvSpPr>
            <p:nvPr/>
          </p:nvSpPr>
          <p:spPr bwMode="auto">
            <a:xfrm>
              <a:off x="3447" y="2413"/>
              <a:ext cx="20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91" name="Line 25"/>
            <p:cNvSpPr>
              <a:spLocks noChangeShapeType="1"/>
            </p:cNvSpPr>
            <p:nvPr/>
          </p:nvSpPr>
          <p:spPr bwMode="auto">
            <a:xfrm flipV="1">
              <a:off x="3447" y="855"/>
              <a:ext cx="0" cy="15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92" name="Line 26"/>
            <p:cNvSpPr>
              <a:spLocks noChangeShapeType="1"/>
            </p:cNvSpPr>
            <p:nvPr/>
          </p:nvSpPr>
          <p:spPr bwMode="auto">
            <a:xfrm flipV="1">
              <a:off x="3447" y="239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93" name="Line 27"/>
            <p:cNvSpPr>
              <a:spLocks noChangeShapeType="1"/>
            </p:cNvSpPr>
            <p:nvPr/>
          </p:nvSpPr>
          <p:spPr bwMode="auto">
            <a:xfrm>
              <a:off x="3447" y="86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94" name="Rectangle 28"/>
            <p:cNvSpPr>
              <a:spLocks noChangeArrowheads="1"/>
            </p:cNvSpPr>
            <p:nvPr/>
          </p:nvSpPr>
          <p:spPr bwMode="auto">
            <a:xfrm>
              <a:off x="3442" y="2427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109595" name="Line 29"/>
            <p:cNvSpPr>
              <a:spLocks noChangeShapeType="1"/>
            </p:cNvSpPr>
            <p:nvPr/>
          </p:nvSpPr>
          <p:spPr bwMode="auto">
            <a:xfrm flipV="1">
              <a:off x="3847" y="239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96" name="Line 30"/>
            <p:cNvSpPr>
              <a:spLocks noChangeShapeType="1"/>
            </p:cNvSpPr>
            <p:nvPr/>
          </p:nvSpPr>
          <p:spPr bwMode="auto">
            <a:xfrm>
              <a:off x="3847" y="86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97" name="Rectangle 31"/>
            <p:cNvSpPr>
              <a:spLocks noChangeArrowheads="1"/>
            </p:cNvSpPr>
            <p:nvPr/>
          </p:nvSpPr>
          <p:spPr bwMode="auto">
            <a:xfrm>
              <a:off x="3813" y="2427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US"/>
            </a:p>
          </p:txBody>
        </p:sp>
        <p:sp>
          <p:nvSpPr>
            <p:cNvPr id="109598" name="Line 32"/>
            <p:cNvSpPr>
              <a:spLocks noChangeShapeType="1"/>
            </p:cNvSpPr>
            <p:nvPr/>
          </p:nvSpPr>
          <p:spPr bwMode="auto">
            <a:xfrm flipV="1">
              <a:off x="4252" y="239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99" name="Line 33"/>
            <p:cNvSpPr>
              <a:spLocks noChangeShapeType="1"/>
            </p:cNvSpPr>
            <p:nvPr/>
          </p:nvSpPr>
          <p:spPr bwMode="auto">
            <a:xfrm>
              <a:off x="4252" y="86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0" name="Rectangle 34"/>
            <p:cNvSpPr>
              <a:spLocks noChangeArrowheads="1"/>
            </p:cNvSpPr>
            <p:nvPr/>
          </p:nvSpPr>
          <p:spPr bwMode="auto">
            <a:xfrm>
              <a:off x="4217" y="2427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40</a:t>
              </a:r>
              <a:endParaRPr lang="en-US"/>
            </a:p>
          </p:txBody>
        </p:sp>
        <p:sp>
          <p:nvSpPr>
            <p:cNvPr id="109601" name="Line 35"/>
            <p:cNvSpPr>
              <a:spLocks noChangeShapeType="1"/>
            </p:cNvSpPr>
            <p:nvPr/>
          </p:nvSpPr>
          <p:spPr bwMode="auto">
            <a:xfrm flipV="1">
              <a:off x="4656" y="239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2" name="Line 36"/>
            <p:cNvSpPr>
              <a:spLocks noChangeShapeType="1"/>
            </p:cNvSpPr>
            <p:nvPr/>
          </p:nvSpPr>
          <p:spPr bwMode="auto">
            <a:xfrm>
              <a:off x="4656" y="86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3" name="Rectangle 37"/>
            <p:cNvSpPr>
              <a:spLocks noChangeArrowheads="1"/>
            </p:cNvSpPr>
            <p:nvPr/>
          </p:nvSpPr>
          <p:spPr bwMode="auto">
            <a:xfrm>
              <a:off x="4622" y="2427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60</a:t>
              </a:r>
              <a:endParaRPr lang="en-US"/>
            </a:p>
          </p:txBody>
        </p:sp>
        <p:sp>
          <p:nvSpPr>
            <p:cNvPr id="109604" name="Line 38"/>
            <p:cNvSpPr>
              <a:spLocks noChangeShapeType="1"/>
            </p:cNvSpPr>
            <p:nvPr/>
          </p:nvSpPr>
          <p:spPr bwMode="auto">
            <a:xfrm flipV="1">
              <a:off x="5061" y="239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5" name="Line 39"/>
            <p:cNvSpPr>
              <a:spLocks noChangeShapeType="1"/>
            </p:cNvSpPr>
            <p:nvPr/>
          </p:nvSpPr>
          <p:spPr bwMode="auto">
            <a:xfrm>
              <a:off x="5061" y="86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6" name="Rectangle 40"/>
            <p:cNvSpPr>
              <a:spLocks noChangeArrowheads="1"/>
            </p:cNvSpPr>
            <p:nvPr/>
          </p:nvSpPr>
          <p:spPr bwMode="auto">
            <a:xfrm>
              <a:off x="5026" y="2427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80</a:t>
              </a:r>
              <a:endParaRPr lang="en-US"/>
            </a:p>
          </p:txBody>
        </p:sp>
        <p:sp>
          <p:nvSpPr>
            <p:cNvPr id="109607" name="Line 41"/>
            <p:cNvSpPr>
              <a:spLocks noChangeShapeType="1"/>
            </p:cNvSpPr>
            <p:nvPr/>
          </p:nvSpPr>
          <p:spPr bwMode="auto">
            <a:xfrm flipV="1">
              <a:off x="5466" y="239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8" name="Line 42"/>
            <p:cNvSpPr>
              <a:spLocks noChangeShapeType="1"/>
            </p:cNvSpPr>
            <p:nvPr/>
          </p:nvSpPr>
          <p:spPr bwMode="auto">
            <a:xfrm>
              <a:off x="5466" y="86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9" name="Rectangle 43"/>
            <p:cNvSpPr>
              <a:spLocks noChangeArrowheads="1"/>
            </p:cNvSpPr>
            <p:nvPr/>
          </p:nvSpPr>
          <p:spPr bwMode="auto">
            <a:xfrm>
              <a:off x="5402" y="2427"/>
              <a:ext cx="17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100</a:t>
              </a:r>
              <a:endParaRPr lang="en-US"/>
            </a:p>
          </p:txBody>
        </p:sp>
        <p:sp>
          <p:nvSpPr>
            <p:cNvPr id="109610" name="Line 44"/>
            <p:cNvSpPr>
              <a:spLocks noChangeShapeType="1"/>
            </p:cNvSpPr>
            <p:nvPr/>
          </p:nvSpPr>
          <p:spPr bwMode="auto">
            <a:xfrm>
              <a:off x="3447" y="2348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11" name="Line 45"/>
            <p:cNvSpPr>
              <a:spLocks noChangeShapeType="1"/>
            </p:cNvSpPr>
            <p:nvPr/>
          </p:nvSpPr>
          <p:spPr bwMode="auto">
            <a:xfrm flipH="1">
              <a:off x="5442" y="234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12" name="Rectangle 46"/>
            <p:cNvSpPr>
              <a:spLocks noChangeArrowheads="1"/>
            </p:cNvSpPr>
            <p:nvPr/>
          </p:nvSpPr>
          <p:spPr bwMode="auto">
            <a:xfrm>
              <a:off x="3309" y="2292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0.5</a:t>
              </a:r>
              <a:endParaRPr lang="en-US"/>
            </a:p>
          </p:txBody>
        </p:sp>
        <p:sp>
          <p:nvSpPr>
            <p:cNvPr id="109613" name="Line 47"/>
            <p:cNvSpPr>
              <a:spLocks noChangeShapeType="1"/>
            </p:cNvSpPr>
            <p:nvPr/>
          </p:nvSpPr>
          <p:spPr bwMode="auto">
            <a:xfrm>
              <a:off x="3447" y="2022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14" name="Line 48"/>
            <p:cNvSpPr>
              <a:spLocks noChangeShapeType="1"/>
            </p:cNvSpPr>
            <p:nvPr/>
          </p:nvSpPr>
          <p:spPr bwMode="auto">
            <a:xfrm flipH="1">
              <a:off x="5442" y="202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15" name="Rectangle 49"/>
            <p:cNvSpPr>
              <a:spLocks noChangeArrowheads="1"/>
            </p:cNvSpPr>
            <p:nvPr/>
          </p:nvSpPr>
          <p:spPr bwMode="auto">
            <a:xfrm>
              <a:off x="3395" y="1967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/>
            </a:p>
          </p:txBody>
        </p:sp>
        <p:sp>
          <p:nvSpPr>
            <p:cNvPr id="109616" name="Line 50"/>
            <p:cNvSpPr>
              <a:spLocks noChangeShapeType="1"/>
            </p:cNvSpPr>
            <p:nvPr/>
          </p:nvSpPr>
          <p:spPr bwMode="auto">
            <a:xfrm>
              <a:off x="3447" y="1697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17" name="Line 51"/>
            <p:cNvSpPr>
              <a:spLocks noChangeShapeType="1"/>
            </p:cNvSpPr>
            <p:nvPr/>
          </p:nvSpPr>
          <p:spPr bwMode="auto">
            <a:xfrm flipH="1">
              <a:off x="5442" y="1697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18" name="Rectangle 52"/>
            <p:cNvSpPr>
              <a:spLocks noChangeArrowheads="1"/>
            </p:cNvSpPr>
            <p:nvPr/>
          </p:nvSpPr>
          <p:spPr bwMode="auto">
            <a:xfrm>
              <a:off x="3309" y="1641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1.5</a:t>
              </a:r>
              <a:endParaRPr lang="en-US"/>
            </a:p>
          </p:txBody>
        </p:sp>
        <p:sp>
          <p:nvSpPr>
            <p:cNvPr id="109619" name="Line 53"/>
            <p:cNvSpPr>
              <a:spLocks noChangeShapeType="1"/>
            </p:cNvSpPr>
            <p:nvPr/>
          </p:nvSpPr>
          <p:spPr bwMode="auto">
            <a:xfrm>
              <a:off x="3447" y="1376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20" name="Line 54"/>
            <p:cNvSpPr>
              <a:spLocks noChangeShapeType="1"/>
            </p:cNvSpPr>
            <p:nvPr/>
          </p:nvSpPr>
          <p:spPr bwMode="auto">
            <a:xfrm flipH="1">
              <a:off x="5442" y="137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21" name="Rectangle 55"/>
            <p:cNvSpPr>
              <a:spLocks noChangeArrowheads="1"/>
            </p:cNvSpPr>
            <p:nvPr/>
          </p:nvSpPr>
          <p:spPr bwMode="auto">
            <a:xfrm>
              <a:off x="3395" y="1320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/>
            </a:p>
          </p:txBody>
        </p:sp>
        <p:sp>
          <p:nvSpPr>
            <p:cNvPr id="109622" name="Line 56"/>
            <p:cNvSpPr>
              <a:spLocks noChangeShapeType="1"/>
            </p:cNvSpPr>
            <p:nvPr/>
          </p:nvSpPr>
          <p:spPr bwMode="auto">
            <a:xfrm>
              <a:off x="3447" y="1050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23" name="Line 57"/>
            <p:cNvSpPr>
              <a:spLocks noChangeShapeType="1"/>
            </p:cNvSpPr>
            <p:nvPr/>
          </p:nvSpPr>
          <p:spPr bwMode="auto">
            <a:xfrm flipH="1">
              <a:off x="5442" y="1050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24" name="Rectangle 58"/>
            <p:cNvSpPr>
              <a:spLocks noChangeArrowheads="1"/>
            </p:cNvSpPr>
            <p:nvPr/>
          </p:nvSpPr>
          <p:spPr bwMode="auto">
            <a:xfrm>
              <a:off x="3309" y="995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2.5</a:t>
              </a:r>
              <a:endParaRPr lang="en-US"/>
            </a:p>
          </p:txBody>
        </p:sp>
        <p:sp>
          <p:nvSpPr>
            <p:cNvPr id="109625" name="Line 59"/>
            <p:cNvSpPr>
              <a:spLocks noChangeShapeType="1"/>
            </p:cNvSpPr>
            <p:nvPr/>
          </p:nvSpPr>
          <p:spPr bwMode="auto">
            <a:xfrm>
              <a:off x="3447" y="855"/>
              <a:ext cx="20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26" name="Freeform 60"/>
            <p:cNvSpPr>
              <a:spLocks/>
            </p:cNvSpPr>
            <p:nvPr/>
          </p:nvSpPr>
          <p:spPr bwMode="auto">
            <a:xfrm>
              <a:off x="3447" y="855"/>
              <a:ext cx="2019" cy="1558"/>
            </a:xfrm>
            <a:custGeom>
              <a:avLst/>
              <a:gdLst>
                <a:gd name="T0" fmla="*/ 0 w 434"/>
                <a:gd name="T1" fmla="*/ 15765439 h 335"/>
                <a:gd name="T2" fmla="*/ 20466273 w 434"/>
                <a:gd name="T3" fmla="*/ 15765439 h 335"/>
                <a:gd name="T4" fmla="*/ 20466273 w 434"/>
                <a:gd name="T5" fmla="*/ 0 h 335"/>
                <a:gd name="T6" fmla="*/ 0 60000 65536"/>
                <a:gd name="T7" fmla="*/ 0 60000 65536"/>
                <a:gd name="T8" fmla="*/ 0 60000 65536"/>
                <a:gd name="T9" fmla="*/ 0 w 434"/>
                <a:gd name="T10" fmla="*/ 0 h 335"/>
                <a:gd name="T11" fmla="*/ 434 w 434"/>
                <a:gd name="T12" fmla="*/ 335 h 3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335">
                  <a:moveTo>
                    <a:pt x="0" y="335"/>
                  </a:moveTo>
                  <a:lnTo>
                    <a:pt x="434" y="335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27" name="Line 61"/>
            <p:cNvSpPr>
              <a:spLocks noChangeShapeType="1"/>
            </p:cNvSpPr>
            <p:nvPr/>
          </p:nvSpPr>
          <p:spPr bwMode="auto">
            <a:xfrm flipV="1">
              <a:off x="3447" y="855"/>
              <a:ext cx="0" cy="15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28" name="Freeform 62"/>
            <p:cNvSpPr>
              <a:spLocks/>
            </p:cNvSpPr>
            <p:nvPr/>
          </p:nvSpPr>
          <p:spPr bwMode="auto">
            <a:xfrm>
              <a:off x="3466" y="925"/>
              <a:ext cx="2000" cy="1255"/>
            </a:xfrm>
            <a:custGeom>
              <a:avLst/>
              <a:gdLst>
                <a:gd name="T0" fmla="*/ 0 w 2000"/>
                <a:gd name="T1" fmla="*/ 0 h 1255"/>
                <a:gd name="T2" fmla="*/ 19 w 2000"/>
                <a:gd name="T3" fmla="*/ 186 h 1255"/>
                <a:gd name="T4" fmla="*/ 42 w 2000"/>
                <a:gd name="T5" fmla="*/ 265 h 1255"/>
                <a:gd name="T6" fmla="*/ 61 w 2000"/>
                <a:gd name="T7" fmla="*/ 293 h 1255"/>
                <a:gd name="T8" fmla="*/ 79 w 2000"/>
                <a:gd name="T9" fmla="*/ 335 h 1255"/>
                <a:gd name="T10" fmla="*/ 102 w 2000"/>
                <a:gd name="T11" fmla="*/ 363 h 1255"/>
                <a:gd name="T12" fmla="*/ 121 w 2000"/>
                <a:gd name="T13" fmla="*/ 381 h 1255"/>
                <a:gd name="T14" fmla="*/ 140 w 2000"/>
                <a:gd name="T15" fmla="*/ 404 h 1255"/>
                <a:gd name="T16" fmla="*/ 163 w 2000"/>
                <a:gd name="T17" fmla="*/ 460 h 1255"/>
                <a:gd name="T18" fmla="*/ 181 w 2000"/>
                <a:gd name="T19" fmla="*/ 479 h 1255"/>
                <a:gd name="T20" fmla="*/ 200 w 2000"/>
                <a:gd name="T21" fmla="*/ 497 h 1255"/>
                <a:gd name="T22" fmla="*/ 223 w 2000"/>
                <a:gd name="T23" fmla="*/ 502 h 1255"/>
                <a:gd name="T24" fmla="*/ 242 w 2000"/>
                <a:gd name="T25" fmla="*/ 511 h 1255"/>
                <a:gd name="T26" fmla="*/ 260 w 2000"/>
                <a:gd name="T27" fmla="*/ 525 h 1255"/>
                <a:gd name="T28" fmla="*/ 284 w 2000"/>
                <a:gd name="T29" fmla="*/ 535 h 1255"/>
                <a:gd name="T30" fmla="*/ 302 w 2000"/>
                <a:gd name="T31" fmla="*/ 544 h 1255"/>
                <a:gd name="T32" fmla="*/ 321 w 2000"/>
                <a:gd name="T33" fmla="*/ 558 h 1255"/>
                <a:gd name="T34" fmla="*/ 344 w 2000"/>
                <a:gd name="T35" fmla="*/ 563 h 1255"/>
                <a:gd name="T36" fmla="*/ 363 w 2000"/>
                <a:gd name="T37" fmla="*/ 572 h 1255"/>
                <a:gd name="T38" fmla="*/ 381 w 2000"/>
                <a:gd name="T39" fmla="*/ 577 h 1255"/>
                <a:gd name="T40" fmla="*/ 586 w 2000"/>
                <a:gd name="T41" fmla="*/ 730 h 1255"/>
                <a:gd name="T42" fmla="*/ 786 w 2000"/>
                <a:gd name="T43" fmla="*/ 786 h 1255"/>
                <a:gd name="T44" fmla="*/ 991 w 2000"/>
                <a:gd name="T45" fmla="*/ 939 h 1255"/>
                <a:gd name="T46" fmla="*/ 1190 w 2000"/>
                <a:gd name="T47" fmla="*/ 1144 h 1255"/>
                <a:gd name="T48" fmla="*/ 1390 w 2000"/>
                <a:gd name="T49" fmla="*/ 1190 h 1255"/>
                <a:gd name="T50" fmla="*/ 1595 w 2000"/>
                <a:gd name="T51" fmla="*/ 1209 h 1255"/>
                <a:gd name="T52" fmla="*/ 1795 w 2000"/>
                <a:gd name="T53" fmla="*/ 1232 h 1255"/>
                <a:gd name="T54" fmla="*/ 2000 w 2000"/>
                <a:gd name="T55" fmla="*/ 1255 h 12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"/>
                <a:gd name="T85" fmla="*/ 0 h 1255"/>
                <a:gd name="T86" fmla="*/ 2000 w 2000"/>
                <a:gd name="T87" fmla="*/ 1255 h 12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" h="1255">
                  <a:moveTo>
                    <a:pt x="0" y="0"/>
                  </a:moveTo>
                  <a:lnTo>
                    <a:pt x="19" y="186"/>
                  </a:lnTo>
                  <a:lnTo>
                    <a:pt x="42" y="265"/>
                  </a:lnTo>
                  <a:lnTo>
                    <a:pt x="61" y="293"/>
                  </a:lnTo>
                  <a:lnTo>
                    <a:pt x="79" y="335"/>
                  </a:lnTo>
                  <a:lnTo>
                    <a:pt x="102" y="363"/>
                  </a:lnTo>
                  <a:lnTo>
                    <a:pt x="121" y="381"/>
                  </a:lnTo>
                  <a:lnTo>
                    <a:pt x="140" y="404"/>
                  </a:lnTo>
                  <a:lnTo>
                    <a:pt x="163" y="460"/>
                  </a:lnTo>
                  <a:lnTo>
                    <a:pt x="181" y="479"/>
                  </a:lnTo>
                  <a:lnTo>
                    <a:pt x="200" y="497"/>
                  </a:lnTo>
                  <a:lnTo>
                    <a:pt x="223" y="502"/>
                  </a:lnTo>
                  <a:lnTo>
                    <a:pt x="242" y="511"/>
                  </a:lnTo>
                  <a:lnTo>
                    <a:pt x="260" y="525"/>
                  </a:lnTo>
                  <a:lnTo>
                    <a:pt x="284" y="535"/>
                  </a:lnTo>
                  <a:lnTo>
                    <a:pt x="302" y="544"/>
                  </a:lnTo>
                  <a:lnTo>
                    <a:pt x="321" y="558"/>
                  </a:lnTo>
                  <a:lnTo>
                    <a:pt x="344" y="563"/>
                  </a:lnTo>
                  <a:lnTo>
                    <a:pt x="363" y="572"/>
                  </a:lnTo>
                  <a:lnTo>
                    <a:pt x="381" y="577"/>
                  </a:lnTo>
                  <a:lnTo>
                    <a:pt x="586" y="730"/>
                  </a:lnTo>
                  <a:lnTo>
                    <a:pt x="786" y="786"/>
                  </a:lnTo>
                  <a:lnTo>
                    <a:pt x="991" y="939"/>
                  </a:lnTo>
                  <a:lnTo>
                    <a:pt x="1190" y="1144"/>
                  </a:lnTo>
                  <a:lnTo>
                    <a:pt x="1390" y="1190"/>
                  </a:lnTo>
                  <a:lnTo>
                    <a:pt x="1595" y="1209"/>
                  </a:lnTo>
                  <a:lnTo>
                    <a:pt x="1795" y="1232"/>
                  </a:lnTo>
                  <a:lnTo>
                    <a:pt x="2000" y="125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29" name="Freeform 63"/>
            <p:cNvSpPr>
              <a:spLocks/>
            </p:cNvSpPr>
            <p:nvPr/>
          </p:nvSpPr>
          <p:spPr bwMode="auto">
            <a:xfrm>
              <a:off x="3466" y="925"/>
              <a:ext cx="2000" cy="1348"/>
            </a:xfrm>
            <a:custGeom>
              <a:avLst/>
              <a:gdLst>
                <a:gd name="T0" fmla="*/ 0 w 2000"/>
                <a:gd name="T1" fmla="*/ 0 h 1348"/>
                <a:gd name="T2" fmla="*/ 19 w 2000"/>
                <a:gd name="T3" fmla="*/ 256 h 1348"/>
                <a:gd name="T4" fmla="*/ 42 w 2000"/>
                <a:gd name="T5" fmla="*/ 307 h 1348"/>
                <a:gd name="T6" fmla="*/ 61 w 2000"/>
                <a:gd name="T7" fmla="*/ 456 h 1348"/>
                <a:gd name="T8" fmla="*/ 79 w 2000"/>
                <a:gd name="T9" fmla="*/ 558 h 1348"/>
                <a:gd name="T10" fmla="*/ 102 w 2000"/>
                <a:gd name="T11" fmla="*/ 628 h 1348"/>
                <a:gd name="T12" fmla="*/ 121 w 2000"/>
                <a:gd name="T13" fmla="*/ 665 h 1348"/>
                <a:gd name="T14" fmla="*/ 140 w 2000"/>
                <a:gd name="T15" fmla="*/ 688 h 1348"/>
                <a:gd name="T16" fmla="*/ 163 w 2000"/>
                <a:gd name="T17" fmla="*/ 735 h 1348"/>
                <a:gd name="T18" fmla="*/ 181 w 2000"/>
                <a:gd name="T19" fmla="*/ 767 h 1348"/>
                <a:gd name="T20" fmla="*/ 200 w 2000"/>
                <a:gd name="T21" fmla="*/ 800 h 1348"/>
                <a:gd name="T22" fmla="*/ 223 w 2000"/>
                <a:gd name="T23" fmla="*/ 837 h 1348"/>
                <a:gd name="T24" fmla="*/ 242 w 2000"/>
                <a:gd name="T25" fmla="*/ 800 h 1348"/>
                <a:gd name="T26" fmla="*/ 260 w 2000"/>
                <a:gd name="T27" fmla="*/ 832 h 1348"/>
                <a:gd name="T28" fmla="*/ 284 w 2000"/>
                <a:gd name="T29" fmla="*/ 883 h 1348"/>
                <a:gd name="T30" fmla="*/ 302 w 2000"/>
                <a:gd name="T31" fmla="*/ 883 h 1348"/>
                <a:gd name="T32" fmla="*/ 321 w 2000"/>
                <a:gd name="T33" fmla="*/ 902 h 1348"/>
                <a:gd name="T34" fmla="*/ 344 w 2000"/>
                <a:gd name="T35" fmla="*/ 916 h 1348"/>
                <a:gd name="T36" fmla="*/ 363 w 2000"/>
                <a:gd name="T37" fmla="*/ 958 h 1348"/>
                <a:gd name="T38" fmla="*/ 381 w 2000"/>
                <a:gd name="T39" fmla="*/ 995 h 1348"/>
                <a:gd name="T40" fmla="*/ 586 w 2000"/>
                <a:gd name="T41" fmla="*/ 1097 h 1348"/>
                <a:gd name="T42" fmla="*/ 786 w 2000"/>
                <a:gd name="T43" fmla="*/ 1093 h 1348"/>
                <a:gd name="T44" fmla="*/ 991 w 2000"/>
                <a:gd name="T45" fmla="*/ 1181 h 1348"/>
                <a:gd name="T46" fmla="*/ 1190 w 2000"/>
                <a:gd name="T47" fmla="*/ 1204 h 1348"/>
                <a:gd name="T48" fmla="*/ 1390 w 2000"/>
                <a:gd name="T49" fmla="*/ 1293 h 1348"/>
                <a:gd name="T50" fmla="*/ 1595 w 2000"/>
                <a:gd name="T51" fmla="*/ 1269 h 1348"/>
                <a:gd name="T52" fmla="*/ 1795 w 2000"/>
                <a:gd name="T53" fmla="*/ 1307 h 1348"/>
                <a:gd name="T54" fmla="*/ 2000 w 2000"/>
                <a:gd name="T55" fmla="*/ 1348 h 13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"/>
                <a:gd name="T85" fmla="*/ 0 h 1348"/>
                <a:gd name="T86" fmla="*/ 2000 w 2000"/>
                <a:gd name="T87" fmla="*/ 1348 h 13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" h="1348">
                  <a:moveTo>
                    <a:pt x="0" y="0"/>
                  </a:moveTo>
                  <a:lnTo>
                    <a:pt x="19" y="256"/>
                  </a:lnTo>
                  <a:lnTo>
                    <a:pt x="42" y="307"/>
                  </a:lnTo>
                  <a:lnTo>
                    <a:pt x="61" y="456"/>
                  </a:lnTo>
                  <a:lnTo>
                    <a:pt x="79" y="558"/>
                  </a:lnTo>
                  <a:lnTo>
                    <a:pt x="102" y="628"/>
                  </a:lnTo>
                  <a:lnTo>
                    <a:pt x="121" y="665"/>
                  </a:lnTo>
                  <a:lnTo>
                    <a:pt x="140" y="688"/>
                  </a:lnTo>
                  <a:lnTo>
                    <a:pt x="163" y="735"/>
                  </a:lnTo>
                  <a:lnTo>
                    <a:pt x="181" y="767"/>
                  </a:lnTo>
                  <a:lnTo>
                    <a:pt x="200" y="800"/>
                  </a:lnTo>
                  <a:lnTo>
                    <a:pt x="223" y="837"/>
                  </a:lnTo>
                  <a:lnTo>
                    <a:pt x="242" y="800"/>
                  </a:lnTo>
                  <a:lnTo>
                    <a:pt x="260" y="832"/>
                  </a:lnTo>
                  <a:lnTo>
                    <a:pt x="284" y="883"/>
                  </a:lnTo>
                  <a:lnTo>
                    <a:pt x="302" y="883"/>
                  </a:lnTo>
                  <a:lnTo>
                    <a:pt x="321" y="902"/>
                  </a:lnTo>
                  <a:lnTo>
                    <a:pt x="344" y="916"/>
                  </a:lnTo>
                  <a:lnTo>
                    <a:pt x="363" y="958"/>
                  </a:lnTo>
                  <a:lnTo>
                    <a:pt x="381" y="995"/>
                  </a:lnTo>
                  <a:lnTo>
                    <a:pt x="586" y="1097"/>
                  </a:lnTo>
                  <a:lnTo>
                    <a:pt x="786" y="1093"/>
                  </a:lnTo>
                  <a:lnTo>
                    <a:pt x="991" y="1181"/>
                  </a:lnTo>
                  <a:lnTo>
                    <a:pt x="1190" y="1204"/>
                  </a:lnTo>
                  <a:lnTo>
                    <a:pt x="1390" y="1293"/>
                  </a:lnTo>
                  <a:lnTo>
                    <a:pt x="1595" y="1269"/>
                  </a:lnTo>
                  <a:lnTo>
                    <a:pt x="1795" y="1307"/>
                  </a:lnTo>
                  <a:lnTo>
                    <a:pt x="2000" y="1348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0" name="Freeform 64"/>
            <p:cNvSpPr>
              <a:spLocks/>
            </p:cNvSpPr>
            <p:nvPr/>
          </p:nvSpPr>
          <p:spPr bwMode="auto">
            <a:xfrm>
              <a:off x="3466" y="925"/>
              <a:ext cx="2000" cy="1390"/>
            </a:xfrm>
            <a:custGeom>
              <a:avLst/>
              <a:gdLst>
                <a:gd name="T0" fmla="*/ 0 w 2000"/>
                <a:gd name="T1" fmla="*/ 0 h 1390"/>
                <a:gd name="T2" fmla="*/ 19 w 2000"/>
                <a:gd name="T3" fmla="*/ 214 h 1390"/>
                <a:gd name="T4" fmla="*/ 42 w 2000"/>
                <a:gd name="T5" fmla="*/ 307 h 1390"/>
                <a:gd name="T6" fmla="*/ 61 w 2000"/>
                <a:gd name="T7" fmla="*/ 391 h 1390"/>
                <a:gd name="T8" fmla="*/ 79 w 2000"/>
                <a:gd name="T9" fmla="*/ 474 h 1390"/>
                <a:gd name="T10" fmla="*/ 102 w 2000"/>
                <a:gd name="T11" fmla="*/ 567 h 1390"/>
                <a:gd name="T12" fmla="*/ 121 w 2000"/>
                <a:gd name="T13" fmla="*/ 656 h 1390"/>
                <a:gd name="T14" fmla="*/ 140 w 2000"/>
                <a:gd name="T15" fmla="*/ 660 h 1390"/>
                <a:gd name="T16" fmla="*/ 163 w 2000"/>
                <a:gd name="T17" fmla="*/ 674 h 1390"/>
                <a:gd name="T18" fmla="*/ 181 w 2000"/>
                <a:gd name="T19" fmla="*/ 688 h 1390"/>
                <a:gd name="T20" fmla="*/ 200 w 2000"/>
                <a:gd name="T21" fmla="*/ 721 h 1390"/>
                <a:gd name="T22" fmla="*/ 223 w 2000"/>
                <a:gd name="T23" fmla="*/ 786 h 1390"/>
                <a:gd name="T24" fmla="*/ 242 w 2000"/>
                <a:gd name="T25" fmla="*/ 828 h 1390"/>
                <a:gd name="T26" fmla="*/ 260 w 2000"/>
                <a:gd name="T27" fmla="*/ 837 h 1390"/>
                <a:gd name="T28" fmla="*/ 284 w 2000"/>
                <a:gd name="T29" fmla="*/ 851 h 1390"/>
                <a:gd name="T30" fmla="*/ 302 w 2000"/>
                <a:gd name="T31" fmla="*/ 879 h 1390"/>
                <a:gd name="T32" fmla="*/ 321 w 2000"/>
                <a:gd name="T33" fmla="*/ 921 h 1390"/>
                <a:gd name="T34" fmla="*/ 344 w 2000"/>
                <a:gd name="T35" fmla="*/ 935 h 1390"/>
                <a:gd name="T36" fmla="*/ 363 w 2000"/>
                <a:gd name="T37" fmla="*/ 944 h 1390"/>
                <a:gd name="T38" fmla="*/ 381 w 2000"/>
                <a:gd name="T39" fmla="*/ 953 h 1390"/>
                <a:gd name="T40" fmla="*/ 586 w 2000"/>
                <a:gd name="T41" fmla="*/ 1083 h 1390"/>
                <a:gd name="T42" fmla="*/ 786 w 2000"/>
                <a:gd name="T43" fmla="*/ 1153 h 1390"/>
                <a:gd name="T44" fmla="*/ 991 w 2000"/>
                <a:gd name="T45" fmla="*/ 1209 h 1390"/>
                <a:gd name="T46" fmla="*/ 1190 w 2000"/>
                <a:gd name="T47" fmla="*/ 1269 h 1390"/>
                <a:gd name="T48" fmla="*/ 1390 w 2000"/>
                <a:gd name="T49" fmla="*/ 1311 h 1390"/>
                <a:gd name="T50" fmla="*/ 1595 w 2000"/>
                <a:gd name="T51" fmla="*/ 1334 h 1390"/>
                <a:gd name="T52" fmla="*/ 1795 w 2000"/>
                <a:gd name="T53" fmla="*/ 1367 h 1390"/>
                <a:gd name="T54" fmla="*/ 2000 w 2000"/>
                <a:gd name="T55" fmla="*/ 1390 h 13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"/>
                <a:gd name="T85" fmla="*/ 0 h 1390"/>
                <a:gd name="T86" fmla="*/ 2000 w 2000"/>
                <a:gd name="T87" fmla="*/ 1390 h 13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" h="1390">
                  <a:moveTo>
                    <a:pt x="0" y="0"/>
                  </a:moveTo>
                  <a:lnTo>
                    <a:pt x="19" y="214"/>
                  </a:lnTo>
                  <a:lnTo>
                    <a:pt x="42" y="307"/>
                  </a:lnTo>
                  <a:lnTo>
                    <a:pt x="61" y="391"/>
                  </a:lnTo>
                  <a:lnTo>
                    <a:pt x="79" y="474"/>
                  </a:lnTo>
                  <a:lnTo>
                    <a:pt x="102" y="567"/>
                  </a:lnTo>
                  <a:lnTo>
                    <a:pt x="121" y="656"/>
                  </a:lnTo>
                  <a:lnTo>
                    <a:pt x="140" y="660"/>
                  </a:lnTo>
                  <a:lnTo>
                    <a:pt x="163" y="674"/>
                  </a:lnTo>
                  <a:lnTo>
                    <a:pt x="181" y="688"/>
                  </a:lnTo>
                  <a:lnTo>
                    <a:pt x="200" y="721"/>
                  </a:lnTo>
                  <a:lnTo>
                    <a:pt x="223" y="786"/>
                  </a:lnTo>
                  <a:lnTo>
                    <a:pt x="242" y="828"/>
                  </a:lnTo>
                  <a:lnTo>
                    <a:pt x="260" y="837"/>
                  </a:lnTo>
                  <a:lnTo>
                    <a:pt x="284" y="851"/>
                  </a:lnTo>
                  <a:lnTo>
                    <a:pt x="302" y="879"/>
                  </a:lnTo>
                  <a:lnTo>
                    <a:pt x="321" y="921"/>
                  </a:lnTo>
                  <a:lnTo>
                    <a:pt x="344" y="935"/>
                  </a:lnTo>
                  <a:lnTo>
                    <a:pt x="363" y="944"/>
                  </a:lnTo>
                  <a:lnTo>
                    <a:pt x="381" y="953"/>
                  </a:lnTo>
                  <a:lnTo>
                    <a:pt x="586" y="1083"/>
                  </a:lnTo>
                  <a:lnTo>
                    <a:pt x="786" y="1153"/>
                  </a:lnTo>
                  <a:lnTo>
                    <a:pt x="991" y="1209"/>
                  </a:lnTo>
                  <a:lnTo>
                    <a:pt x="1190" y="1269"/>
                  </a:lnTo>
                  <a:lnTo>
                    <a:pt x="1390" y="1311"/>
                  </a:lnTo>
                  <a:lnTo>
                    <a:pt x="1595" y="1334"/>
                  </a:lnTo>
                  <a:lnTo>
                    <a:pt x="1795" y="1367"/>
                  </a:lnTo>
                  <a:lnTo>
                    <a:pt x="2000" y="139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1" name="Rectangle 65"/>
            <p:cNvSpPr>
              <a:spLocks noChangeArrowheads="1"/>
            </p:cNvSpPr>
            <p:nvPr/>
          </p:nvSpPr>
          <p:spPr bwMode="auto">
            <a:xfrm>
              <a:off x="4034" y="2538"/>
              <a:ext cx="88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Number of sensors</a:t>
              </a:r>
              <a:endParaRPr lang="en-US"/>
            </a:p>
          </p:txBody>
        </p:sp>
        <p:sp>
          <p:nvSpPr>
            <p:cNvPr id="109632" name="Rectangle 66"/>
            <p:cNvSpPr>
              <a:spLocks noChangeArrowheads="1"/>
            </p:cNvSpPr>
            <p:nvPr/>
          </p:nvSpPr>
          <p:spPr bwMode="auto">
            <a:xfrm rot="-5400000">
              <a:off x="2552" y="1554"/>
              <a:ext cx="13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Maximum marginal variance</a:t>
              </a:r>
              <a:endParaRPr lang="en-US"/>
            </a:p>
          </p:txBody>
        </p:sp>
        <p:sp>
          <p:nvSpPr>
            <p:cNvPr id="109633" name="Line 67"/>
            <p:cNvSpPr>
              <a:spLocks noChangeShapeType="1"/>
            </p:cNvSpPr>
            <p:nvPr/>
          </p:nvSpPr>
          <p:spPr bwMode="auto">
            <a:xfrm flipH="1">
              <a:off x="3978" y="1395"/>
              <a:ext cx="46" cy="1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4" name="Freeform 68"/>
            <p:cNvSpPr>
              <a:spLocks/>
            </p:cNvSpPr>
            <p:nvPr/>
          </p:nvSpPr>
          <p:spPr bwMode="auto">
            <a:xfrm>
              <a:off x="3959" y="1520"/>
              <a:ext cx="46" cy="65"/>
            </a:xfrm>
            <a:custGeom>
              <a:avLst/>
              <a:gdLst>
                <a:gd name="T0" fmla="*/ 46 w 46"/>
                <a:gd name="T1" fmla="*/ 14 h 65"/>
                <a:gd name="T2" fmla="*/ 9 w 46"/>
                <a:gd name="T3" fmla="*/ 65 h 65"/>
                <a:gd name="T4" fmla="*/ 0 w 46"/>
                <a:gd name="T5" fmla="*/ 0 h 65"/>
                <a:gd name="T6" fmla="*/ 19 w 46"/>
                <a:gd name="T7" fmla="*/ 28 h 65"/>
                <a:gd name="T8" fmla="*/ 46 w 46"/>
                <a:gd name="T9" fmla="*/ 1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65"/>
                <a:gd name="T17" fmla="*/ 46 w 4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65">
                  <a:moveTo>
                    <a:pt x="46" y="14"/>
                  </a:moveTo>
                  <a:lnTo>
                    <a:pt x="9" y="65"/>
                  </a:lnTo>
                  <a:lnTo>
                    <a:pt x="0" y="0"/>
                  </a:lnTo>
                  <a:lnTo>
                    <a:pt x="19" y="28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5" name="Rectangle 69"/>
            <p:cNvSpPr>
              <a:spLocks noChangeArrowheads="1"/>
            </p:cNvSpPr>
            <p:nvPr/>
          </p:nvSpPr>
          <p:spPr bwMode="auto">
            <a:xfrm>
              <a:off x="3875" y="1278"/>
              <a:ext cx="34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Greedy</a:t>
              </a:r>
              <a:endParaRPr lang="en-US"/>
            </a:p>
          </p:txBody>
        </p:sp>
        <p:sp>
          <p:nvSpPr>
            <p:cNvPr id="109636" name="Line 70"/>
            <p:cNvSpPr>
              <a:spLocks noChangeShapeType="1"/>
            </p:cNvSpPr>
            <p:nvPr/>
          </p:nvSpPr>
          <p:spPr bwMode="auto">
            <a:xfrm flipV="1">
              <a:off x="4057" y="2153"/>
              <a:ext cx="390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7" name="Freeform 71"/>
            <p:cNvSpPr>
              <a:spLocks/>
            </p:cNvSpPr>
            <p:nvPr/>
          </p:nvSpPr>
          <p:spPr bwMode="auto">
            <a:xfrm>
              <a:off x="4419" y="2134"/>
              <a:ext cx="70" cy="46"/>
            </a:xfrm>
            <a:custGeom>
              <a:avLst/>
              <a:gdLst>
                <a:gd name="T0" fmla="*/ 0 w 70"/>
                <a:gd name="T1" fmla="*/ 0 h 46"/>
                <a:gd name="T2" fmla="*/ 70 w 70"/>
                <a:gd name="T3" fmla="*/ 14 h 46"/>
                <a:gd name="T4" fmla="*/ 14 w 70"/>
                <a:gd name="T5" fmla="*/ 46 h 46"/>
                <a:gd name="T6" fmla="*/ 28 w 70"/>
                <a:gd name="T7" fmla="*/ 19 h 46"/>
                <a:gd name="T8" fmla="*/ 0 w 70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46"/>
                <a:gd name="T17" fmla="*/ 70 w 7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46">
                  <a:moveTo>
                    <a:pt x="0" y="0"/>
                  </a:moveTo>
                  <a:lnTo>
                    <a:pt x="70" y="14"/>
                  </a:lnTo>
                  <a:lnTo>
                    <a:pt x="14" y="46"/>
                  </a:lnTo>
                  <a:lnTo>
                    <a:pt x="2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8" name="Rectangle 72"/>
            <p:cNvSpPr>
              <a:spLocks noChangeArrowheads="1"/>
            </p:cNvSpPr>
            <p:nvPr/>
          </p:nvSpPr>
          <p:spPr bwMode="auto">
            <a:xfrm>
              <a:off x="3620" y="2171"/>
              <a:ext cx="48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Saturate</a:t>
              </a:r>
              <a:endParaRPr lang="en-US"/>
            </a:p>
          </p:txBody>
        </p:sp>
        <p:sp>
          <p:nvSpPr>
            <p:cNvPr id="109639" name="Line 73"/>
            <p:cNvSpPr>
              <a:spLocks noChangeShapeType="1"/>
            </p:cNvSpPr>
            <p:nvPr/>
          </p:nvSpPr>
          <p:spPr bwMode="auto">
            <a:xfrm>
              <a:off x="4922" y="1892"/>
              <a:ext cx="55" cy="2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40" name="Freeform 74"/>
            <p:cNvSpPr>
              <a:spLocks/>
            </p:cNvSpPr>
            <p:nvPr/>
          </p:nvSpPr>
          <p:spPr bwMode="auto">
            <a:xfrm>
              <a:off x="4949" y="2129"/>
              <a:ext cx="47" cy="70"/>
            </a:xfrm>
            <a:custGeom>
              <a:avLst/>
              <a:gdLst>
                <a:gd name="T0" fmla="*/ 47 w 47"/>
                <a:gd name="T1" fmla="*/ 0 h 70"/>
                <a:gd name="T2" fmla="*/ 38 w 47"/>
                <a:gd name="T3" fmla="*/ 70 h 70"/>
                <a:gd name="T4" fmla="*/ 0 w 47"/>
                <a:gd name="T5" fmla="*/ 14 h 70"/>
                <a:gd name="T6" fmla="*/ 28 w 47"/>
                <a:gd name="T7" fmla="*/ 28 h 70"/>
                <a:gd name="T8" fmla="*/ 47 w 47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0"/>
                <a:gd name="T17" fmla="*/ 47 w 4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0">
                  <a:moveTo>
                    <a:pt x="47" y="0"/>
                  </a:moveTo>
                  <a:lnTo>
                    <a:pt x="38" y="70"/>
                  </a:lnTo>
                  <a:lnTo>
                    <a:pt x="0" y="14"/>
                  </a:lnTo>
                  <a:lnTo>
                    <a:pt x="28" y="2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41" name="Rectangle 75"/>
            <p:cNvSpPr>
              <a:spLocks noChangeArrowheads="1"/>
            </p:cNvSpPr>
            <p:nvPr/>
          </p:nvSpPr>
          <p:spPr bwMode="auto">
            <a:xfrm>
              <a:off x="4710" y="1660"/>
              <a:ext cx="46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Simulated</a:t>
              </a:r>
              <a:endParaRPr lang="en-US"/>
            </a:p>
          </p:txBody>
        </p:sp>
        <p:sp>
          <p:nvSpPr>
            <p:cNvPr id="109642" name="Rectangle 76"/>
            <p:cNvSpPr>
              <a:spLocks noChangeArrowheads="1"/>
            </p:cNvSpPr>
            <p:nvPr/>
          </p:nvSpPr>
          <p:spPr bwMode="auto">
            <a:xfrm>
              <a:off x="4711" y="1776"/>
              <a:ext cx="46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Annealing</a:t>
              </a:r>
              <a:endParaRPr lang="en-US"/>
            </a:p>
          </p:txBody>
        </p:sp>
      </p:grpSp>
      <p:pic>
        <p:nvPicPr>
          <p:cNvPr id="1035341" name="Picture 77" descr="CIMG33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50100" y="2209800"/>
            <a:ext cx="1917700" cy="457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5278" name="Rectangle 14"/>
          <p:cNvSpPr>
            <a:spLocks noChangeArrowheads="1"/>
          </p:cNvSpPr>
          <p:nvPr/>
        </p:nvSpPr>
        <p:spPr bwMode="auto">
          <a:xfrm>
            <a:off x="304800" y="5486400"/>
            <a:ext cx="7543800" cy="1066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800">
                <a:solidFill>
                  <a:srgbClr val="336600"/>
                </a:solidFill>
              </a:rPr>
              <a:t>Saturate is competitive &amp; 10x faster</a:t>
            </a:r>
          </a:p>
          <a:p>
            <a:pPr marL="2857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800">
                <a:solidFill>
                  <a:srgbClr val="336600"/>
                </a:solidFill>
              </a:rPr>
              <a:t>No parameters to tune!</a:t>
            </a:r>
          </a:p>
        </p:txBody>
      </p:sp>
    </p:spTree>
    <p:custDataLst>
      <p:tags r:id="rId1"/>
    </p:custDataLst>
  </p:cSld>
  <p:clrMapOvr>
    <a:masterClrMapping/>
  </p:clrMapOvr>
  <p:transition advTm="110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8" grpId="0"/>
      <p:bldP spid="1035270" grpId="0"/>
      <p:bldP spid="1035271" grpId="0" animBg="1"/>
      <p:bldP spid="1035279" grpId="0"/>
      <p:bldP spid="1035278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2511425" y="1423988"/>
            <a:ext cx="4725988" cy="2111375"/>
            <a:chOff x="1561" y="897"/>
            <a:chExt cx="2636" cy="1330"/>
          </a:xfrm>
        </p:grpSpPr>
        <p:sp>
          <p:nvSpPr>
            <p:cNvPr id="111718" name="Freeform 155"/>
            <p:cNvSpPr>
              <a:spLocks/>
            </p:cNvSpPr>
            <p:nvPr/>
          </p:nvSpPr>
          <p:spPr bwMode="auto">
            <a:xfrm>
              <a:off x="1561" y="897"/>
              <a:ext cx="2610" cy="1305"/>
            </a:xfrm>
            <a:custGeom>
              <a:avLst/>
              <a:gdLst>
                <a:gd name="T0" fmla="*/ 0 w 2610"/>
                <a:gd name="T1" fmla="*/ 0 h 1305"/>
                <a:gd name="T2" fmla="*/ 90 w 2610"/>
                <a:gd name="T3" fmla="*/ 57 h 1305"/>
                <a:gd name="T4" fmla="*/ 180 w 2610"/>
                <a:gd name="T5" fmla="*/ 237 h 1305"/>
                <a:gd name="T6" fmla="*/ 270 w 2610"/>
                <a:gd name="T7" fmla="*/ 424 h 1305"/>
                <a:gd name="T8" fmla="*/ 360 w 2610"/>
                <a:gd name="T9" fmla="*/ 649 h 1305"/>
                <a:gd name="T10" fmla="*/ 450 w 2610"/>
                <a:gd name="T11" fmla="*/ 848 h 1305"/>
                <a:gd name="T12" fmla="*/ 540 w 2610"/>
                <a:gd name="T13" fmla="*/ 848 h 1305"/>
                <a:gd name="T14" fmla="*/ 630 w 2610"/>
                <a:gd name="T15" fmla="*/ 874 h 1305"/>
                <a:gd name="T16" fmla="*/ 720 w 2610"/>
                <a:gd name="T17" fmla="*/ 1272 h 1305"/>
                <a:gd name="T18" fmla="*/ 810 w 2610"/>
                <a:gd name="T19" fmla="*/ 1195 h 1305"/>
                <a:gd name="T20" fmla="*/ 1260 w 2610"/>
                <a:gd name="T21" fmla="*/ 1305 h 1305"/>
                <a:gd name="T22" fmla="*/ 1710 w 2610"/>
                <a:gd name="T23" fmla="*/ 1279 h 1305"/>
                <a:gd name="T24" fmla="*/ 2160 w 2610"/>
                <a:gd name="T25" fmla="*/ 1298 h 1305"/>
                <a:gd name="T26" fmla="*/ 2610 w 2610"/>
                <a:gd name="T27" fmla="*/ 861 h 1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10"/>
                <a:gd name="T43" fmla="*/ 0 h 1305"/>
                <a:gd name="T44" fmla="*/ 2610 w 2610"/>
                <a:gd name="T45" fmla="*/ 1305 h 13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10" h="1305">
                  <a:moveTo>
                    <a:pt x="0" y="0"/>
                  </a:moveTo>
                  <a:lnTo>
                    <a:pt x="90" y="57"/>
                  </a:lnTo>
                  <a:lnTo>
                    <a:pt x="180" y="237"/>
                  </a:lnTo>
                  <a:lnTo>
                    <a:pt x="270" y="424"/>
                  </a:lnTo>
                  <a:lnTo>
                    <a:pt x="360" y="649"/>
                  </a:lnTo>
                  <a:lnTo>
                    <a:pt x="450" y="848"/>
                  </a:lnTo>
                  <a:lnTo>
                    <a:pt x="540" y="848"/>
                  </a:lnTo>
                  <a:lnTo>
                    <a:pt x="630" y="874"/>
                  </a:lnTo>
                  <a:lnTo>
                    <a:pt x="720" y="1272"/>
                  </a:lnTo>
                  <a:lnTo>
                    <a:pt x="810" y="1195"/>
                  </a:lnTo>
                  <a:lnTo>
                    <a:pt x="1260" y="1305"/>
                  </a:lnTo>
                  <a:lnTo>
                    <a:pt x="1710" y="1279"/>
                  </a:lnTo>
                  <a:lnTo>
                    <a:pt x="2160" y="1298"/>
                  </a:lnTo>
                  <a:lnTo>
                    <a:pt x="2610" y="861"/>
                  </a:lnTo>
                </a:path>
              </a:pathLst>
            </a:custGeom>
            <a:noFill/>
            <a:ln w="20638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" name="Oval 156"/>
            <p:cNvSpPr>
              <a:spLocks noChangeArrowheads="1"/>
            </p:cNvSpPr>
            <p:nvPr/>
          </p:nvSpPr>
          <p:spPr bwMode="auto">
            <a:xfrm>
              <a:off x="1728" y="1122"/>
              <a:ext cx="39" cy="38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" name="Oval 157"/>
            <p:cNvSpPr>
              <a:spLocks noChangeArrowheads="1"/>
            </p:cNvSpPr>
            <p:nvPr/>
          </p:nvSpPr>
          <p:spPr bwMode="auto">
            <a:xfrm>
              <a:off x="1818" y="1308"/>
              <a:ext cx="39" cy="39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1" name="Oval 158"/>
            <p:cNvSpPr>
              <a:spLocks noChangeArrowheads="1"/>
            </p:cNvSpPr>
            <p:nvPr/>
          </p:nvSpPr>
          <p:spPr bwMode="auto">
            <a:xfrm>
              <a:off x="1908" y="1533"/>
              <a:ext cx="39" cy="39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2" name="Oval 159"/>
            <p:cNvSpPr>
              <a:spLocks noChangeArrowheads="1"/>
            </p:cNvSpPr>
            <p:nvPr/>
          </p:nvSpPr>
          <p:spPr bwMode="auto">
            <a:xfrm>
              <a:off x="1998" y="1732"/>
              <a:ext cx="39" cy="39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3" name="Oval 160"/>
            <p:cNvSpPr>
              <a:spLocks noChangeArrowheads="1"/>
            </p:cNvSpPr>
            <p:nvPr/>
          </p:nvSpPr>
          <p:spPr bwMode="auto">
            <a:xfrm>
              <a:off x="2088" y="1732"/>
              <a:ext cx="39" cy="39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4" name="Oval 161"/>
            <p:cNvSpPr>
              <a:spLocks noChangeArrowheads="1"/>
            </p:cNvSpPr>
            <p:nvPr/>
          </p:nvSpPr>
          <p:spPr bwMode="auto">
            <a:xfrm>
              <a:off x="2178" y="1758"/>
              <a:ext cx="39" cy="39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5" name="Oval 162"/>
            <p:cNvSpPr>
              <a:spLocks noChangeArrowheads="1"/>
            </p:cNvSpPr>
            <p:nvPr/>
          </p:nvSpPr>
          <p:spPr bwMode="auto">
            <a:xfrm>
              <a:off x="2268" y="2157"/>
              <a:ext cx="39" cy="38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6" name="Oval 163"/>
            <p:cNvSpPr>
              <a:spLocks noChangeArrowheads="1"/>
            </p:cNvSpPr>
            <p:nvPr/>
          </p:nvSpPr>
          <p:spPr bwMode="auto">
            <a:xfrm>
              <a:off x="2358" y="2079"/>
              <a:ext cx="39" cy="39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7" name="Oval 164"/>
            <p:cNvSpPr>
              <a:spLocks noChangeArrowheads="1"/>
            </p:cNvSpPr>
            <p:nvPr/>
          </p:nvSpPr>
          <p:spPr bwMode="auto">
            <a:xfrm>
              <a:off x="2808" y="2189"/>
              <a:ext cx="39" cy="38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8" name="Oval 165"/>
            <p:cNvSpPr>
              <a:spLocks noChangeArrowheads="1"/>
            </p:cNvSpPr>
            <p:nvPr/>
          </p:nvSpPr>
          <p:spPr bwMode="auto">
            <a:xfrm>
              <a:off x="3258" y="2163"/>
              <a:ext cx="39" cy="39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9" name="Oval 166"/>
            <p:cNvSpPr>
              <a:spLocks noChangeArrowheads="1"/>
            </p:cNvSpPr>
            <p:nvPr/>
          </p:nvSpPr>
          <p:spPr bwMode="auto">
            <a:xfrm>
              <a:off x="3708" y="2182"/>
              <a:ext cx="39" cy="39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30" name="Oval 167"/>
            <p:cNvSpPr>
              <a:spLocks noChangeArrowheads="1"/>
            </p:cNvSpPr>
            <p:nvPr/>
          </p:nvSpPr>
          <p:spPr bwMode="auto">
            <a:xfrm>
              <a:off x="4158" y="1745"/>
              <a:ext cx="39" cy="39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75"/>
          <p:cNvGrpSpPr>
            <a:grpSpLocks/>
          </p:cNvGrpSpPr>
          <p:nvPr/>
        </p:nvGrpSpPr>
        <p:grpSpPr bwMode="auto">
          <a:xfrm>
            <a:off x="2511425" y="1423988"/>
            <a:ext cx="4725988" cy="131762"/>
            <a:chOff x="1561" y="897"/>
            <a:chExt cx="2636" cy="83"/>
          </a:xfrm>
        </p:grpSpPr>
        <p:sp>
          <p:nvSpPr>
            <p:cNvPr id="111702" name="Oval 54"/>
            <p:cNvSpPr>
              <a:spLocks noChangeArrowheads="1"/>
            </p:cNvSpPr>
            <p:nvPr/>
          </p:nvSpPr>
          <p:spPr bwMode="auto">
            <a:xfrm>
              <a:off x="1638" y="942"/>
              <a:ext cx="39" cy="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3" name="Oval 69"/>
            <p:cNvSpPr>
              <a:spLocks noChangeArrowheads="1"/>
            </p:cNvSpPr>
            <p:nvPr/>
          </p:nvSpPr>
          <p:spPr bwMode="auto">
            <a:xfrm>
              <a:off x="1638" y="942"/>
              <a:ext cx="39" cy="38"/>
            </a:xfrm>
            <a:prstGeom prst="ellipse">
              <a:avLst/>
            </a:pr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4" name="Freeform 82"/>
            <p:cNvSpPr>
              <a:spLocks/>
            </p:cNvSpPr>
            <p:nvPr/>
          </p:nvSpPr>
          <p:spPr bwMode="auto">
            <a:xfrm>
              <a:off x="1561" y="897"/>
              <a:ext cx="2610" cy="57"/>
            </a:xfrm>
            <a:custGeom>
              <a:avLst/>
              <a:gdLst>
                <a:gd name="T0" fmla="*/ 0 w 2610"/>
                <a:gd name="T1" fmla="*/ 0 h 57"/>
                <a:gd name="T2" fmla="*/ 90 w 2610"/>
                <a:gd name="T3" fmla="*/ 57 h 57"/>
                <a:gd name="T4" fmla="*/ 180 w 2610"/>
                <a:gd name="T5" fmla="*/ 57 h 57"/>
                <a:gd name="T6" fmla="*/ 270 w 2610"/>
                <a:gd name="T7" fmla="*/ 57 h 57"/>
                <a:gd name="T8" fmla="*/ 360 w 2610"/>
                <a:gd name="T9" fmla="*/ 57 h 57"/>
                <a:gd name="T10" fmla="*/ 450 w 2610"/>
                <a:gd name="T11" fmla="*/ 57 h 57"/>
                <a:gd name="T12" fmla="*/ 540 w 2610"/>
                <a:gd name="T13" fmla="*/ 57 h 57"/>
                <a:gd name="T14" fmla="*/ 630 w 2610"/>
                <a:gd name="T15" fmla="*/ 57 h 57"/>
                <a:gd name="T16" fmla="*/ 720 w 2610"/>
                <a:gd name="T17" fmla="*/ 57 h 57"/>
                <a:gd name="T18" fmla="*/ 810 w 2610"/>
                <a:gd name="T19" fmla="*/ 57 h 57"/>
                <a:gd name="T20" fmla="*/ 1260 w 2610"/>
                <a:gd name="T21" fmla="*/ 57 h 57"/>
                <a:gd name="T22" fmla="*/ 1710 w 2610"/>
                <a:gd name="T23" fmla="*/ 57 h 57"/>
                <a:gd name="T24" fmla="*/ 2160 w 2610"/>
                <a:gd name="T25" fmla="*/ 57 h 57"/>
                <a:gd name="T26" fmla="*/ 2610 w 2610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10"/>
                <a:gd name="T43" fmla="*/ 0 h 57"/>
                <a:gd name="T44" fmla="*/ 2610 w 2610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10" h="57">
                  <a:moveTo>
                    <a:pt x="0" y="0"/>
                  </a:moveTo>
                  <a:lnTo>
                    <a:pt x="90" y="57"/>
                  </a:lnTo>
                  <a:lnTo>
                    <a:pt x="180" y="57"/>
                  </a:lnTo>
                  <a:lnTo>
                    <a:pt x="270" y="57"/>
                  </a:lnTo>
                  <a:lnTo>
                    <a:pt x="360" y="57"/>
                  </a:lnTo>
                  <a:lnTo>
                    <a:pt x="450" y="57"/>
                  </a:lnTo>
                  <a:lnTo>
                    <a:pt x="540" y="57"/>
                  </a:lnTo>
                  <a:lnTo>
                    <a:pt x="630" y="57"/>
                  </a:lnTo>
                  <a:lnTo>
                    <a:pt x="720" y="57"/>
                  </a:lnTo>
                  <a:lnTo>
                    <a:pt x="810" y="57"/>
                  </a:lnTo>
                  <a:lnTo>
                    <a:pt x="1260" y="57"/>
                  </a:lnTo>
                  <a:lnTo>
                    <a:pt x="1710" y="57"/>
                  </a:lnTo>
                  <a:lnTo>
                    <a:pt x="2160" y="57"/>
                  </a:lnTo>
                  <a:lnTo>
                    <a:pt x="2610" y="57"/>
                  </a:lnTo>
                </a:path>
              </a:pathLst>
            </a:custGeom>
            <a:noFill/>
            <a:ln w="20638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5" name="Oval 84"/>
            <p:cNvSpPr>
              <a:spLocks noChangeArrowheads="1"/>
            </p:cNvSpPr>
            <p:nvPr/>
          </p:nvSpPr>
          <p:spPr bwMode="auto">
            <a:xfrm>
              <a:off x="163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6" name="Oval 85"/>
            <p:cNvSpPr>
              <a:spLocks noChangeArrowheads="1"/>
            </p:cNvSpPr>
            <p:nvPr/>
          </p:nvSpPr>
          <p:spPr bwMode="auto">
            <a:xfrm>
              <a:off x="172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7" name="Oval 86"/>
            <p:cNvSpPr>
              <a:spLocks noChangeArrowheads="1"/>
            </p:cNvSpPr>
            <p:nvPr/>
          </p:nvSpPr>
          <p:spPr bwMode="auto">
            <a:xfrm>
              <a:off x="181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8" name="Oval 87"/>
            <p:cNvSpPr>
              <a:spLocks noChangeArrowheads="1"/>
            </p:cNvSpPr>
            <p:nvPr/>
          </p:nvSpPr>
          <p:spPr bwMode="auto">
            <a:xfrm>
              <a:off x="190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9" name="Oval 88"/>
            <p:cNvSpPr>
              <a:spLocks noChangeArrowheads="1"/>
            </p:cNvSpPr>
            <p:nvPr/>
          </p:nvSpPr>
          <p:spPr bwMode="auto">
            <a:xfrm>
              <a:off x="199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0" name="Oval 89"/>
            <p:cNvSpPr>
              <a:spLocks noChangeArrowheads="1"/>
            </p:cNvSpPr>
            <p:nvPr/>
          </p:nvSpPr>
          <p:spPr bwMode="auto">
            <a:xfrm>
              <a:off x="208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1" name="Oval 90"/>
            <p:cNvSpPr>
              <a:spLocks noChangeArrowheads="1"/>
            </p:cNvSpPr>
            <p:nvPr/>
          </p:nvSpPr>
          <p:spPr bwMode="auto">
            <a:xfrm>
              <a:off x="217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2" name="Oval 91"/>
            <p:cNvSpPr>
              <a:spLocks noChangeArrowheads="1"/>
            </p:cNvSpPr>
            <p:nvPr/>
          </p:nvSpPr>
          <p:spPr bwMode="auto">
            <a:xfrm>
              <a:off x="226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3" name="Oval 92"/>
            <p:cNvSpPr>
              <a:spLocks noChangeArrowheads="1"/>
            </p:cNvSpPr>
            <p:nvPr/>
          </p:nvSpPr>
          <p:spPr bwMode="auto">
            <a:xfrm>
              <a:off x="235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4" name="Oval 93"/>
            <p:cNvSpPr>
              <a:spLocks noChangeArrowheads="1"/>
            </p:cNvSpPr>
            <p:nvPr/>
          </p:nvSpPr>
          <p:spPr bwMode="auto">
            <a:xfrm>
              <a:off x="280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5" name="Oval 94"/>
            <p:cNvSpPr>
              <a:spLocks noChangeArrowheads="1"/>
            </p:cNvSpPr>
            <p:nvPr/>
          </p:nvSpPr>
          <p:spPr bwMode="auto">
            <a:xfrm>
              <a:off x="325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6" name="Oval 95"/>
            <p:cNvSpPr>
              <a:spLocks noChangeArrowheads="1"/>
            </p:cNvSpPr>
            <p:nvPr/>
          </p:nvSpPr>
          <p:spPr bwMode="auto">
            <a:xfrm>
              <a:off x="370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7" name="Oval 96"/>
            <p:cNvSpPr>
              <a:spLocks noChangeArrowheads="1"/>
            </p:cNvSpPr>
            <p:nvPr/>
          </p:nvSpPr>
          <p:spPr bwMode="auto">
            <a:xfrm>
              <a:off x="4158" y="942"/>
              <a:ext cx="39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53"/>
          <p:cNvGrpSpPr>
            <a:grpSpLocks/>
          </p:cNvGrpSpPr>
          <p:nvPr/>
        </p:nvGrpSpPr>
        <p:grpSpPr bwMode="auto">
          <a:xfrm>
            <a:off x="2511425" y="1423988"/>
            <a:ext cx="4725988" cy="2922587"/>
            <a:chOff x="1561" y="897"/>
            <a:chExt cx="2636" cy="1841"/>
          </a:xfrm>
        </p:grpSpPr>
        <p:sp>
          <p:nvSpPr>
            <p:cNvPr id="111686" name="Freeform 52"/>
            <p:cNvSpPr>
              <a:spLocks/>
            </p:cNvSpPr>
            <p:nvPr/>
          </p:nvSpPr>
          <p:spPr bwMode="auto">
            <a:xfrm>
              <a:off x="1561" y="897"/>
              <a:ext cx="2610" cy="1780"/>
            </a:xfrm>
            <a:custGeom>
              <a:avLst/>
              <a:gdLst>
                <a:gd name="T0" fmla="*/ 0 w 2610"/>
                <a:gd name="T1" fmla="*/ 0 h 1780"/>
                <a:gd name="T2" fmla="*/ 90 w 2610"/>
                <a:gd name="T3" fmla="*/ 57 h 1780"/>
                <a:gd name="T4" fmla="*/ 180 w 2610"/>
                <a:gd name="T5" fmla="*/ 237 h 1780"/>
                <a:gd name="T6" fmla="*/ 270 w 2610"/>
                <a:gd name="T7" fmla="*/ 636 h 1780"/>
                <a:gd name="T8" fmla="*/ 360 w 2610"/>
                <a:gd name="T9" fmla="*/ 700 h 1780"/>
                <a:gd name="T10" fmla="*/ 450 w 2610"/>
                <a:gd name="T11" fmla="*/ 848 h 1780"/>
                <a:gd name="T12" fmla="*/ 540 w 2610"/>
                <a:gd name="T13" fmla="*/ 1208 h 1780"/>
                <a:gd name="T14" fmla="*/ 630 w 2610"/>
                <a:gd name="T15" fmla="*/ 1208 h 1780"/>
                <a:gd name="T16" fmla="*/ 720 w 2610"/>
                <a:gd name="T17" fmla="*/ 1272 h 1780"/>
                <a:gd name="T18" fmla="*/ 810 w 2610"/>
                <a:gd name="T19" fmla="*/ 1279 h 1780"/>
                <a:gd name="T20" fmla="*/ 1260 w 2610"/>
                <a:gd name="T21" fmla="*/ 1517 h 1780"/>
                <a:gd name="T22" fmla="*/ 1710 w 2610"/>
                <a:gd name="T23" fmla="*/ 1652 h 1780"/>
                <a:gd name="T24" fmla="*/ 2160 w 2610"/>
                <a:gd name="T25" fmla="*/ 1742 h 1780"/>
                <a:gd name="T26" fmla="*/ 2610 w 2610"/>
                <a:gd name="T27" fmla="*/ 1780 h 17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10"/>
                <a:gd name="T43" fmla="*/ 0 h 1780"/>
                <a:gd name="T44" fmla="*/ 2610 w 2610"/>
                <a:gd name="T45" fmla="*/ 1780 h 17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10" h="1780">
                  <a:moveTo>
                    <a:pt x="0" y="0"/>
                  </a:moveTo>
                  <a:lnTo>
                    <a:pt x="90" y="57"/>
                  </a:lnTo>
                  <a:lnTo>
                    <a:pt x="180" y="237"/>
                  </a:lnTo>
                  <a:lnTo>
                    <a:pt x="270" y="636"/>
                  </a:lnTo>
                  <a:lnTo>
                    <a:pt x="360" y="700"/>
                  </a:lnTo>
                  <a:lnTo>
                    <a:pt x="450" y="848"/>
                  </a:lnTo>
                  <a:lnTo>
                    <a:pt x="540" y="1208"/>
                  </a:lnTo>
                  <a:lnTo>
                    <a:pt x="630" y="1208"/>
                  </a:lnTo>
                  <a:lnTo>
                    <a:pt x="720" y="1272"/>
                  </a:lnTo>
                  <a:lnTo>
                    <a:pt x="810" y="1279"/>
                  </a:lnTo>
                  <a:lnTo>
                    <a:pt x="1260" y="1517"/>
                  </a:lnTo>
                  <a:lnTo>
                    <a:pt x="1710" y="1652"/>
                  </a:lnTo>
                  <a:lnTo>
                    <a:pt x="2160" y="1742"/>
                  </a:lnTo>
                  <a:lnTo>
                    <a:pt x="2610" y="1780"/>
                  </a:ln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7" name="Oval 55"/>
            <p:cNvSpPr>
              <a:spLocks noChangeArrowheads="1"/>
            </p:cNvSpPr>
            <p:nvPr/>
          </p:nvSpPr>
          <p:spPr bwMode="auto">
            <a:xfrm>
              <a:off x="1728" y="1122"/>
              <a:ext cx="39" cy="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8" name="Oval 56"/>
            <p:cNvSpPr>
              <a:spLocks noChangeArrowheads="1"/>
            </p:cNvSpPr>
            <p:nvPr/>
          </p:nvSpPr>
          <p:spPr bwMode="auto">
            <a:xfrm>
              <a:off x="1818" y="1520"/>
              <a:ext cx="39" cy="3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9" name="Oval 57"/>
            <p:cNvSpPr>
              <a:spLocks noChangeArrowheads="1"/>
            </p:cNvSpPr>
            <p:nvPr/>
          </p:nvSpPr>
          <p:spPr bwMode="auto">
            <a:xfrm>
              <a:off x="1908" y="1584"/>
              <a:ext cx="39" cy="3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0" name="Oval 58"/>
            <p:cNvSpPr>
              <a:spLocks noChangeArrowheads="1"/>
            </p:cNvSpPr>
            <p:nvPr/>
          </p:nvSpPr>
          <p:spPr bwMode="auto">
            <a:xfrm>
              <a:off x="1998" y="1732"/>
              <a:ext cx="39" cy="3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1" name="Oval 59"/>
            <p:cNvSpPr>
              <a:spLocks noChangeArrowheads="1"/>
            </p:cNvSpPr>
            <p:nvPr/>
          </p:nvSpPr>
          <p:spPr bwMode="auto">
            <a:xfrm>
              <a:off x="2088" y="2092"/>
              <a:ext cx="39" cy="3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2" name="Oval 60"/>
            <p:cNvSpPr>
              <a:spLocks noChangeArrowheads="1"/>
            </p:cNvSpPr>
            <p:nvPr/>
          </p:nvSpPr>
          <p:spPr bwMode="auto">
            <a:xfrm>
              <a:off x="2178" y="2092"/>
              <a:ext cx="39" cy="3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3" name="Oval 61"/>
            <p:cNvSpPr>
              <a:spLocks noChangeArrowheads="1"/>
            </p:cNvSpPr>
            <p:nvPr/>
          </p:nvSpPr>
          <p:spPr bwMode="auto">
            <a:xfrm>
              <a:off x="2268" y="2157"/>
              <a:ext cx="39" cy="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4" name="Oval 62"/>
            <p:cNvSpPr>
              <a:spLocks noChangeArrowheads="1"/>
            </p:cNvSpPr>
            <p:nvPr/>
          </p:nvSpPr>
          <p:spPr bwMode="auto">
            <a:xfrm>
              <a:off x="2358" y="2163"/>
              <a:ext cx="39" cy="3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5" name="Oval 63"/>
            <p:cNvSpPr>
              <a:spLocks noChangeArrowheads="1"/>
            </p:cNvSpPr>
            <p:nvPr/>
          </p:nvSpPr>
          <p:spPr bwMode="auto">
            <a:xfrm>
              <a:off x="2808" y="2401"/>
              <a:ext cx="39" cy="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6" name="Oval 64"/>
            <p:cNvSpPr>
              <a:spLocks noChangeArrowheads="1"/>
            </p:cNvSpPr>
            <p:nvPr/>
          </p:nvSpPr>
          <p:spPr bwMode="auto">
            <a:xfrm>
              <a:off x="3258" y="2536"/>
              <a:ext cx="39" cy="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7" name="Oval 65"/>
            <p:cNvSpPr>
              <a:spLocks noChangeArrowheads="1"/>
            </p:cNvSpPr>
            <p:nvPr/>
          </p:nvSpPr>
          <p:spPr bwMode="auto">
            <a:xfrm>
              <a:off x="3708" y="2626"/>
              <a:ext cx="39" cy="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8" name="Oval 66"/>
            <p:cNvSpPr>
              <a:spLocks noChangeArrowheads="1"/>
            </p:cNvSpPr>
            <p:nvPr/>
          </p:nvSpPr>
          <p:spPr bwMode="auto">
            <a:xfrm>
              <a:off x="4158" y="2664"/>
              <a:ext cx="39" cy="3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9" name="Line 106"/>
            <p:cNvSpPr>
              <a:spLocks noChangeShapeType="1"/>
            </p:cNvSpPr>
            <p:nvPr/>
          </p:nvSpPr>
          <p:spPr bwMode="auto">
            <a:xfrm flipV="1">
              <a:off x="2976" y="2542"/>
              <a:ext cx="167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0" name="Freeform 107"/>
            <p:cNvSpPr>
              <a:spLocks/>
            </p:cNvSpPr>
            <p:nvPr/>
          </p:nvSpPr>
          <p:spPr bwMode="auto">
            <a:xfrm>
              <a:off x="3098" y="2523"/>
              <a:ext cx="96" cy="64"/>
            </a:xfrm>
            <a:custGeom>
              <a:avLst/>
              <a:gdLst>
                <a:gd name="T0" fmla="*/ 0 w 96"/>
                <a:gd name="T1" fmla="*/ 6 h 64"/>
                <a:gd name="T2" fmla="*/ 96 w 96"/>
                <a:gd name="T3" fmla="*/ 0 h 64"/>
                <a:gd name="T4" fmla="*/ 32 w 96"/>
                <a:gd name="T5" fmla="*/ 64 h 64"/>
                <a:gd name="T6" fmla="*/ 45 w 96"/>
                <a:gd name="T7" fmla="*/ 19 h 64"/>
                <a:gd name="T8" fmla="*/ 0 w 96"/>
                <a:gd name="T9" fmla="*/ 6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4"/>
                <a:gd name="T17" fmla="*/ 96 w 9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4">
                  <a:moveTo>
                    <a:pt x="0" y="6"/>
                  </a:moveTo>
                  <a:lnTo>
                    <a:pt x="96" y="0"/>
                  </a:lnTo>
                  <a:lnTo>
                    <a:pt x="32" y="64"/>
                  </a:lnTo>
                  <a:lnTo>
                    <a:pt x="45" y="1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1" name="Rectangle 108"/>
            <p:cNvSpPr>
              <a:spLocks noChangeArrowheads="1"/>
            </p:cNvSpPr>
            <p:nvPr/>
          </p:nvSpPr>
          <p:spPr bwMode="auto">
            <a:xfrm>
              <a:off x="2406" y="2536"/>
              <a:ext cx="52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Saturate</a:t>
              </a:r>
              <a:endParaRPr lang="en-US"/>
            </a:p>
          </p:txBody>
        </p:sp>
      </p:grpSp>
      <p:sp>
        <p:nvSpPr>
          <p:cNvPr id="110597" name="Rectangle 180"/>
          <p:cNvSpPr>
            <a:spLocks noChangeArrowheads="1"/>
          </p:cNvSpPr>
          <p:nvPr/>
        </p:nvSpPr>
        <p:spPr bwMode="auto">
          <a:xfrm>
            <a:off x="6430963" y="1192213"/>
            <a:ext cx="1112837" cy="3760787"/>
          </a:xfrm>
          <a:prstGeom prst="rect">
            <a:avLst/>
          </a:prstGeom>
          <a:solidFill>
            <a:schemeClr val="accent3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1116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Results on water networks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410200"/>
            <a:ext cx="8763000" cy="609600"/>
          </a:xfrm>
          <a:noFill/>
          <a:ln w="38100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 sz="3200" b="1">
                <a:solidFill>
                  <a:srgbClr val="336600"/>
                </a:solidFill>
                <a:ea typeface="ＭＳ Ｐゴシック" charset="-128"/>
                <a:cs typeface="ＭＳ Ｐゴシック" charset="-128"/>
              </a:rPr>
              <a:t>60% lower worst-case detection time!</a:t>
            </a:r>
            <a:endParaRPr lang="en-US" sz="3200" b="1">
              <a:solidFill>
                <a:srgbClr val="336600"/>
              </a:solidFill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sp>
        <p:nvSpPr>
          <p:cNvPr id="111624" name="Text Box 4"/>
          <p:cNvSpPr txBox="1">
            <a:spLocks noChangeArrowheads="1"/>
          </p:cNvSpPr>
          <p:nvPr/>
        </p:nvSpPr>
        <p:spPr bwMode="auto">
          <a:xfrm>
            <a:off x="6705600" y="4495800"/>
            <a:ext cx="225425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Water networks</a:t>
            </a:r>
          </a:p>
        </p:txBody>
      </p:sp>
      <p:pic>
        <p:nvPicPr>
          <p:cNvPr id="111625" name="Picture 6" descr="waternet"/>
          <p:cNvPicPr>
            <a:picLocks noChangeAspect="1" noChangeArrowheads="1"/>
          </p:cNvPicPr>
          <p:nvPr/>
        </p:nvPicPr>
        <p:blipFill>
          <a:blip r:embed="rId4"/>
          <a:srcRect l="13832" t="8824" r="11197" b="12354"/>
          <a:stretch>
            <a:fillRect/>
          </a:stretch>
        </p:blipFill>
        <p:spPr bwMode="auto">
          <a:xfrm>
            <a:off x="7086600" y="3332163"/>
            <a:ext cx="14478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2335213" y="1260475"/>
            <a:ext cx="4286250" cy="3408363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7" name="Rectangle 33"/>
          <p:cNvSpPr>
            <a:spLocks noChangeArrowheads="1"/>
          </p:cNvSpPr>
          <p:nvPr/>
        </p:nvSpPr>
        <p:spPr bwMode="auto">
          <a:xfrm>
            <a:off x="1955800" y="3979863"/>
            <a:ext cx="347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111628" name="Rectangle 36"/>
          <p:cNvSpPr>
            <a:spLocks noChangeArrowheads="1"/>
          </p:cNvSpPr>
          <p:nvPr/>
        </p:nvSpPr>
        <p:spPr bwMode="auto">
          <a:xfrm>
            <a:off x="1836738" y="3408363"/>
            <a:ext cx="463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111629" name="Rectangle 39"/>
          <p:cNvSpPr>
            <a:spLocks noChangeArrowheads="1"/>
          </p:cNvSpPr>
          <p:nvPr/>
        </p:nvSpPr>
        <p:spPr bwMode="auto">
          <a:xfrm>
            <a:off x="1836738" y="2846388"/>
            <a:ext cx="463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1500</a:t>
            </a:r>
            <a:endParaRPr lang="en-US"/>
          </a:p>
        </p:txBody>
      </p:sp>
      <p:sp>
        <p:nvSpPr>
          <p:cNvPr id="111630" name="Rectangle 42"/>
          <p:cNvSpPr>
            <a:spLocks noChangeArrowheads="1"/>
          </p:cNvSpPr>
          <p:nvPr/>
        </p:nvSpPr>
        <p:spPr bwMode="auto">
          <a:xfrm>
            <a:off x="1836738" y="2274888"/>
            <a:ext cx="463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2000</a:t>
            </a:r>
            <a:endParaRPr lang="en-US"/>
          </a:p>
        </p:txBody>
      </p:sp>
      <p:sp>
        <p:nvSpPr>
          <p:cNvPr id="111631" name="Rectangle 45"/>
          <p:cNvSpPr>
            <a:spLocks noChangeArrowheads="1"/>
          </p:cNvSpPr>
          <p:nvPr/>
        </p:nvSpPr>
        <p:spPr bwMode="auto">
          <a:xfrm>
            <a:off x="1836738" y="1703388"/>
            <a:ext cx="463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2500</a:t>
            </a:r>
            <a:endParaRPr lang="en-US"/>
          </a:p>
        </p:txBody>
      </p:sp>
      <p:sp>
        <p:nvSpPr>
          <p:cNvPr id="111632" name="Rectangle 48"/>
          <p:cNvSpPr>
            <a:spLocks noChangeArrowheads="1"/>
          </p:cNvSpPr>
          <p:nvPr/>
        </p:nvSpPr>
        <p:spPr bwMode="auto">
          <a:xfrm>
            <a:off x="1836738" y="1143000"/>
            <a:ext cx="46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3000</a:t>
            </a:r>
            <a:endParaRPr lang="en-US"/>
          </a:p>
        </p:txBody>
      </p:sp>
      <p:sp>
        <p:nvSpPr>
          <p:cNvPr id="111633" name="Rectangle 97"/>
          <p:cNvSpPr>
            <a:spLocks noChangeArrowheads="1"/>
          </p:cNvSpPr>
          <p:nvPr/>
        </p:nvSpPr>
        <p:spPr bwMode="auto">
          <a:xfrm>
            <a:off x="3552825" y="4943475"/>
            <a:ext cx="193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Number of sensors</a:t>
            </a:r>
            <a:endParaRPr lang="en-US"/>
          </a:p>
        </p:txBody>
      </p:sp>
      <p:sp>
        <p:nvSpPr>
          <p:cNvPr id="111634" name="Rectangle 98"/>
          <p:cNvSpPr>
            <a:spLocks noChangeArrowheads="1"/>
          </p:cNvSpPr>
          <p:nvPr/>
        </p:nvSpPr>
        <p:spPr bwMode="auto">
          <a:xfrm rot="-5400000">
            <a:off x="-240506" y="2801144"/>
            <a:ext cx="3651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Maximum detection time (minutes)</a:t>
            </a:r>
            <a:endParaRPr lang="en-US" sz="1800"/>
          </a:p>
        </p:txBody>
      </p:sp>
      <p:sp>
        <p:nvSpPr>
          <p:cNvPr id="111635" name="Text Box 177"/>
          <p:cNvSpPr txBox="1">
            <a:spLocks noChangeArrowheads="1"/>
          </p:cNvSpPr>
          <p:nvPr/>
        </p:nvSpPr>
        <p:spPr bwMode="auto">
          <a:xfrm rot="-5400000">
            <a:off x="-31750" y="2851150"/>
            <a:ext cx="2197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Lower is better</a:t>
            </a:r>
          </a:p>
        </p:txBody>
      </p:sp>
      <p:sp>
        <p:nvSpPr>
          <p:cNvPr id="111636" name="Line 178"/>
          <p:cNvSpPr>
            <a:spLocks noChangeShapeType="1"/>
          </p:cNvSpPr>
          <p:nvPr/>
        </p:nvSpPr>
        <p:spPr bwMode="auto">
          <a:xfrm flipV="1">
            <a:off x="1371600" y="1295400"/>
            <a:ext cx="0" cy="3733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9235" name="Text Box 179"/>
          <p:cNvSpPr txBox="1">
            <a:spLocks noChangeArrowheads="1"/>
          </p:cNvSpPr>
          <p:nvPr/>
        </p:nvSpPr>
        <p:spPr bwMode="auto">
          <a:xfrm>
            <a:off x="6934200" y="1289050"/>
            <a:ext cx="2181225" cy="1323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 decrease</a:t>
            </a:r>
            <a:br>
              <a:rPr lang="en-US"/>
            </a:br>
            <a:r>
              <a:rPr lang="en-US"/>
              <a:t>until all</a:t>
            </a:r>
            <a:br>
              <a:rPr lang="en-US"/>
            </a:br>
            <a:r>
              <a:rPr lang="en-US"/>
              <a:t>contaminations</a:t>
            </a:r>
            <a:br>
              <a:rPr lang="en-US"/>
            </a:br>
            <a:r>
              <a:rPr lang="en-US"/>
              <a:t>detected!</a:t>
            </a:r>
          </a:p>
        </p:txBody>
      </p:sp>
      <p:sp>
        <p:nvSpPr>
          <p:cNvPr id="111638" name="Freeform 12"/>
          <p:cNvSpPr>
            <a:spLocks/>
          </p:cNvSpPr>
          <p:nvPr/>
        </p:nvSpPr>
        <p:spPr bwMode="auto">
          <a:xfrm>
            <a:off x="2351088" y="1260475"/>
            <a:ext cx="4278312" cy="3408363"/>
          </a:xfrm>
          <a:custGeom>
            <a:avLst/>
            <a:gdLst>
              <a:gd name="T0" fmla="*/ 0 w 420"/>
              <a:gd name="T1" fmla="*/ 2147483647 h 334"/>
              <a:gd name="T2" fmla="*/ 2147483647 w 420"/>
              <a:gd name="T3" fmla="*/ 2147483647 h 334"/>
              <a:gd name="T4" fmla="*/ 2147483647 w 420"/>
              <a:gd name="T5" fmla="*/ 0 h 334"/>
              <a:gd name="T6" fmla="*/ 0 60000 65536"/>
              <a:gd name="T7" fmla="*/ 0 60000 65536"/>
              <a:gd name="T8" fmla="*/ 0 60000 65536"/>
              <a:gd name="T9" fmla="*/ 0 w 420"/>
              <a:gd name="T10" fmla="*/ 0 h 334"/>
              <a:gd name="T11" fmla="*/ 420 w 420"/>
              <a:gd name="T12" fmla="*/ 334 h 3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334">
                <a:moveTo>
                  <a:pt x="0" y="334"/>
                </a:moveTo>
                <a:lnTo>
                  <a:pt x="420" y="334"/>
                </a:lnTo>
                <a:lnTo>
                  <a:pt x="42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9" name="Line 13"/>
          <p:cNvSpPr>
            <a:spLocks noChangeShapeType="1"/>
          </p:cNvSpPr>
          <p:nvPr/>
        </p:nvSpPr>
        <p:spPr bwMode="auto">
          <a:xfrm flipV="1">
            <a:off x="2351088" y="1260475"/>
            <a:ext cx="0" cy="34083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0" name="Line 14"/>
          <p:cNvSpPr>
            <a:spLocks noChangeShapeType="1"/>
          </p:cNvSpPr>
          <p:nvPr/>
        </p:nvSpPr>
        <p:spPr bwMode="auto">
          <a:xfrm>
            <a:off x="2351088" y="4668838"/>
            <a:ext cx="40735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1" name="Line 15"/>
          <p:cNvSpPr>
            <a:spLocks noChangeShapeType="1"/>
          </p:cNvSpPr>
          <p:nvPr/>
        </p:nvSpPr>
        <p:spPr bwMode="auto">
          <a:xfrm flipV="1">
            <a:off x="2351088" y="1260475"/>
            <a:ext cx="0" cy="34083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2" name="Line 16"/>
          <p:cNvSpPr>
            <a:spLocks noChangeShapeType="1"/>
          </p:cNvSpPr>
          <p:nvPr/>
        </p:nvSpPr>
        <p:spPr bwMode="auto">
          <a:xfrm flipV="1">
            <a:off x="2351088" y="4618038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3" name="Line 17"/>
          <p:cNvSpPr>
            <a:spLocks noChangeShapeType="1"/>
          </p:cNvSpPr>
          <p:nvPr/>
        </p:nvSpPr>
        <p:spPr bwMode="auto">
          <a:xfrm>
            <a:off x="2351088" y="1260475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4" name="Rectangle 18"/>
          <p:cNvSpPr>
            <a:spLocks noChangeArrowheads="1"/>
          </p:cNvSpPr>
          <p:nvPr/>
        </p:nvSpPr>
        <p:spPr bwMode="auto">
          <a:xfrm>
            <a:off x="2344738" y="4699000"/>
            <a:ext cx="12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0</a:t>
            </a:r>
            <a:endParaRPr lang="en-US"/>
          </a:p>
        </p:txBody>
      </p:sp>
      <p:sp>
        <p:nvSpPr>
          <p:cNvPr id="111645" name="Line 19"/>
          <p:cNvSpPr>
            <a:spLocks noChangeShapeType="1"/>
          </p:cNvSpPr>
          <p:nvPr/>
        </p:nvSpPr>
        <p:spPr bwMode="auto">
          <a:xfrm flipV="1">
            <a:off x="3963988" y="4618038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6" name="Line 20"/>
          <p:cNvSpPr>
            <a:spLocks noChangeShapeType="1"/>
          </p:cNvSpPr>
          <p:nvPr/>
        </p:nvSpPr>
        <p:spPr bwMode="auto">
          <a:xfrm>
            <a:off x="3963988" y="1260475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7" name="Rectangle 21"/>
          <p:cNvSpPr>
            <a:spLocks noChangeArrowheads="1"/>
          </p:cNvSpPr>
          <p:nvPr/>
        </p:nvSpPr>
        <p:spPr bwMode="auto">
          <a:xfrm>
            <a:off x="3894138" y="469900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10</a:t>
            </a:r>
            <a:endParaRPr lang="en-US"/>
          </a:p>
        </p:txBody>
      </p:sp>
      <p:sp>
        <p:nvSpPr>
          <p:cNvPr id="111648" name="Line 22"/>
          <p:cNvSpPr>
            <a:spLocks noChangeShapeType="1"/>
          </p:cNvSpPr>
          <p:nvPr/>
        </p:nvSpPr>
        <p:spPr bwMode="auto">
          <a:xfrm flipV="1">
            <a:off x="5576888" y="4618038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9" name="Line 23"/>
          <p:cNvSpPr>
            <a:spLocks noChangeShapeType="1"/>
          </p:cNvSpPr>
          <p:nvPr/>
        </p:nvSpPr>
        <p:spPr bwMode="auto">
          <a:xfrm>
            <a:off x="5576888" y="1260475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0" name="Rectangle 24"/>
          <p:cNvSpPr>
            <a:spLocks noChangeArrowheads="1"/>
          </p:cNvSpPr>
          <p:nvPr/>
        </p:nvSpPr>
        <p:spPr bwMode="auto">
          <a:xfrm>
            <a:off x="5508625" y="469900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20</a:t>
            </a:r>
            <a:endParaRPr lang="en-US"/>
          </a:p>
        </p:txBody>
      </p:sp>
      <p:sp>
        <p:nvSpPr>
          <p:cNvPr id="111651" name="Line 25"/>
          <p:cNvSpPr>
            <a:spLocks noChangeShapeType="1"/>
          </p:cNvSpPr>
          <p:nvPr/>
        </p:nvSpPr>
        <p:spPr bwMode="auto">
          <a:xfrm flipV="1">
            <a:off x="6429375" y="4618038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2" name="Line 26"/>
          <p:cNvSpPr>
            <a:spLocks noChangeShapeType="1"/>
          </p:cNvSpPr>
          <p:nvPr/>
        </p:nvSpPr>
        <p:spPr bwMode="auto">
          <a:xfrm>
            <a:off x="6429375" y="1260475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3" name="Line 28"/>
          <p:cNvSpPr>
            <a:spLocks noChangeShapeType="1"/>
          </p:cNvSpPr>
          <p:nvPr/>
        </p:nvSpPr>
        <p:spPr bwMode="auto">
          <a:xfrm>
            <a:off x="2351088" y="4668838"/>
            <a:ext cx="460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4" name="Line 29"/>
          <p:cNvSpPr>
            <a:spLocks noChangeShapeType="1"/>
          </p:cNvSpPr>
          <p:nvPr/>
        </p:nvSpPr>
        <p:spPr bwMode="auto">
          <a:xfrm flipH="1">
            <a:off x="6372225" y="466883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5" name="Rectangle 30"/>
          <p:cNvSpPr>
            <a:spLocks noChangeArrowheads="1"/>
          </p:cNvSpPr>
          <p:nvPr/>
        </p:nvSpPr>
        <p:spPr bwMode="auto">
          <a:xfrm>
            <a:off x="2228850" y="45466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0</a:t>
            </a:r>
            <a:endParaRPr lang="en-US"/>
          </a:p>
        </p:txBody>
      </p:sp>
      <p:sp>
        <p:nvSpPr>
          <p:cNvPr id="111656" name="Line 31"/>
          <p:cNvSpPr>
            <a:spLocks noChangeShapeType="1"/>
          </p:cNvSpPr>
          <p:nvPr/>
        </p:nvSpPr>
        <p:spPr bwMode="auto">
          <a:xfrm>
            <a:off x="2351088" y="4097338"/>
            <a:ext cx="460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7" name="Line 32"/>
          <p:cNvSpPr>
            <a:spLocks noChangeShapeType="1"/>
          </p:cNvSpPr>
          <p:nvPr/>
        </p:nvSpPr>
        <p:spPr bwMode="auto">
          <a:xfrm flipH="1">
            <a:off x="6572250" y="409733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8" name="Line 34"/>
          <p:cNvSpPr>
            <a:spLocks noChangeShapeType="1"/>
          </p:cNvSpPr>
          <p:nvPr/>
        </p:nvSpPr>
        <p:spPr bwMode="auto">
          <a:xfrm>
            <a:off x="2351088" y="3525838"/>
            <a:ext cx="460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9" name="Line 35"/>
          <p:cNvSpPr>
            <a:spLocks noChangeShapeType="1"/>
          </p:cNvSpPr>
          <p:nvPr/>
        </p:nvSpPr>
        <p:spPr bwMode="auto">
          <a:xfrm flipH="1">
            <a:off x="6572250" y="352583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0" name="Line 37"/>
          <p:cNvSpPr>
            <a:spLocks noChangeShapeType="1"/>
          </p:cNvSpPr>
          <p:nvPr/>
        </p:nvSpPr>
        <p:spPr bwMode="auto">
          <a:xfrm>
            <a:off x="2351088" y="2963863"/>
            <a:ext cx="460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1" name="Line 38"/>
          <p:cNvSpPr>
            <a:spLocks noChangeShapeType="1"/>
          </p:cNvSpPr>
          <p:nvPr/>
        </p:nvSpPr>
        <p:spPr bwMode="auto">
          <a:xfrm flipH="1">
            <a:off x="6572250" y="2963863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2" name="Line 40"/>
          <p:cNvSpPr>
            <a:spLocks noChangeShapeType="1"/>
          </p:cNvSpPr>
          <p:nvPr/>
        </p:nvSpPr>
        <p:spPr bwMode="auto">
          <a:xfrm>
            <a:off x="2351088" y="2392363"/>
            <a:ext cx="460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3" name="Line 41"/>
          <p:cNvSpPr>
            <a:spLocks noChangeShapeType="1"/>
          </p:cNvSpPr>
          <p:nvPr/>
        </p:nvSpPr>
        <p:spPr bwMode="auto">
          <a:xfrm flipH="1">
            <a:off x="6572250" y="2392363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4" name="Line 43"/>
          <p:cNvSpPr>
            <a:spLocks noChangeShapeType="1"/>
          </p:cNvSpPr>
          <p:nvPr/>
        </p:nvSpPr>
        <p:spPr bwMode="auto">
          <a:xfrm>
            <a:off x="2351088" y="1820863"/>
            <a:ext cx="460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5" name="Line 44"/>
          <p:cNvSpPr>
            <a:spLocks noChangeShapeType="1"/>
          </p:cNvSpPr>
          <p:nvPr/>
        </p:nvSpPr>
        <p:spPr bwMode="auto">
          <a:xfrm flipH="1">
            <a:off x="6572250" y="1820863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6" name="Line 46"/>
          <p:cNvSpPr>
            <a:spLocks noChangeShapeType="1"/>
          </p:cNvSpPr>
          <p:nvPr/>
        </p:nvSpPr>
        <p:spPr bwMode="auto">
          <a:xfrm>
            <a:off x="2351088" y="1260475"/>
            <a:ext cx="460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7" name="Line 47"/>
          <p:cNvSpPr>
            <a:spLocks noChangeShapeType="1"/>
          </p:cNvSpPr>
          <p:nvPr/>
        </p:nvSpPr>
        <p:spPr bwMode="auto">
          <a:xfrm flipH="1">
            <a:off x="6372225" y="1260475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8" name="Line 49"/>
          <p:cNvSpPr>
            <a:spLocks noChangeShapeType="1"/>
          </p:cNvSpPr>
          <p:nvPr/>
        </p:nvSpPr>
        <p:spPr bwMode="auto">
          <a:xfrm>
            <a:off x="2351088" y="1260475"/>
            <a:ext cx="42783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9" name="Line 51"/>
          <p:cNvSpPr>
            <a:spLocks noChangeShapeType="1"/>
          </p:cNvSpPr>
          <p:nvPr/>
        </p:nvSpPr>
        <p:spPr bwMode="auto">
          <a:xfrm flipV="1">
            <a:off x="2351088" y="1260475"/>
            <a:ext cx="0" cy="34083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6" name="Oval 53"/>
          <p:cNvSpPr>
            <a:spLocks noChangeArrowheads="1"/>
          </p:cNvSpPr>
          <p:nvPr/>
        </p:nvSpPr>
        <p:spPr bwMode="auto">
          <a:xfrm>
            <a:off x="2489200" y="1403350"/>
            <a:ext cx="69850" cy="60325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110647" name="Oval 68"/>
          <p:cNvSpPr>
            <a:spLocks noChangeArrowheads="1"/>
          </p:cNvSpPr>
          <p:nvPr/>
        </p:nvSpPr>
        <p:spPr bwMode="auto">
          <a:xfrm>
            <a:off x="2489200" y="1403350"/>
            <a:ext cx="69850" cy="60325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110648" name="Oval 83"/>
          <p:cNvSpPr>
            <a:spLocks noChangeArrowheads="1"/>
          </p:cNvSpPr>
          <p:nvPr/>
        </p:nvSpPr>
        <p:spPr bwMode="auto">
          <a:xfrm>
            <a:off x="2489200" y="1403350"/>
            <a:ext cx="69850" cy="60325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grpSp>
        <p:nvGrpSpPr>
          <p:cNvPr id="5" name="Group 176"/>
          <p:cNvGrpSpPr>
            <a:grpSpLocks/>
          </p:cNvGrpSpPr>
          <p:nvPr/>
        </p:nvGrpSpPr>
        <p:grpSpPr bwMode="auto">
          <a:xfrm>
            <a:off x="4840288" y="1525588"/>
            <a:ext cx="676275" cy="601662"/>
            <a:chOff x="2860" y="961"/>
            <a:chExt cx="377" cy="379"/>
          </a:xfrm>
        </p:grpSpPr>
        <p:sp>
          <p:nvSpPr>
            <p:cNvPr id="111683" name="Line 99"/>
            <p:cNvSpPr>
              <a:spLocks noChangeShapeType="1"/>
            </p:cNvSpPr>
            <p:nvPr/>
          </p:nvSpPr>
          <p:spPr bwMode="auto">
            <a:xfrm flipH="1" flipV="1">
              <a:off x="2995" y="1012"/>
              <a:ext cx="26" cy="1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4" name="Freeform 100"/>
            <p:cNvSpPr>
              <a:spLocks/>
            </p:cNvSpPr>
            <p:nvPr/>
          </p:nvSpPr>
          <p:spPr bwMode="auto">
            <a:xfrm>
              <a:off x="2969" y="961"/>
              <a:ext cx="58" cy="83"/>
            </a:xfrm>
            <a:custGeom>
              <a:avLst/>
              <a:gdLst>
                <a:gd name="T0" fmla="*/ 0 w 58"/>
                <a:gd name="T1" fmla="*/ 83 h 83"/>
                <a:gd name="T2" fmla="*/ 19 w 58"/>
                <a:gd name="T3" fmla="*/ 0 h 83"/>
                <a:gd name="T4" fmla="*/ 58 w 58"/>
                <a:gd name="T5" fmla="*/ 77 h 83"/>
                <a:gd name="T6" fmla="*/ 26 w 58"/>
                <a:gd name="T7" fmla="*/ 51 h 83"/>
                <a:gd name="T8" fmla="*/ 0 w 58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3"/>
                <a:gd name="T17" fmla="*/ 58 w 5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3">
                  <a:moveTo>
                    <a:pt x="0" y="83"/>
                  </a:moveTo>
                  <a:lnTo>
                    <a:pt x="19" y="0"/>
                  </a:lnTo>
                  <a:lnTo>
                    <a:pt x="58" y="77"/>
                  </a:lnTo>
                  <a:lnTo>
                    <a:pt x="26" y="5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5" name="Rectangle 101"/>
            <p:cNvSpPr>
              <a:spLocks noChangeArrowheads="1"/>
            </p:cNvSpPr>
            <p:nvPr/>
          </p:nvSpPr>
          <p:spPr bwMode="auto">
            <a:xfrm>
              <a:off x="2860" y="1167"/>
              <a:ext cx="3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Greedy</a:t>
              </a:r>
              <a:endParaRPr lang="en-US"/>
            </a:p>
          </p:txBody>
        </p:sp>
      </p:grpSp>
      <p:sp>
        <p:nvSpPr>
          <p:cNvPr id="110650" name="Rectangle 109"/>
          <p:cNvSpPr>
            <a:spLocks noChangeArrowheads="1"/>
          </p:cNvSpPr>
          <p:nvPr/>
        </p:nvSpPr>
        <p:spPr bwMode="auto">
          <a:xfrm>
            <a:off x="2381250" y="1343025"/>
            <a:ext cx="258763" cy="2286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sp>
        <p:nvSpPr>
          <p:cNvPr id="110651" name="Rectangle 168"/>
          <p:cNvSpPr>
            <a:spLocks noChangeArrowheads="1"/>
          </p:cNvSpPr>
          <p:nvPr/>
        </p:nvSpPr>
        <p:spPr bwMode="auto">
          <a:xfrm>
            <a:off x="2478088" y="1371600"/>
            <a:ext cx="150812" cy="20002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grpSp>
        <p:nvGrpSpPr>
          <p:cNvPr id="6" name="Group 169"/>
          <p:cNvGrpSpPr>
            <a:grpSpLocks/>
          </p:cNvGrpSpPr>
          <p:nvPr/>
        </p:nvGrpSpPr>
        <p:grpSpPr bwMode="auto">
          <a:xfrm>
            <a:off x="5286375" y="2606675"/>
            <a:ext cx="935038" cy="868363"/>
            <a:chOff x="3109" y="1642"/>
            <a:chExt cx="521" cy="547"/>
          </a:xfrm>
        </p:grpSpPr>
        <p:sp>
          <p:nvSpPr>
            <p:cNvPr id="111678" name="Freeform 170"/>
            <p:cNvSpPr>
              <a:spLocks/>
            </p:cNvSpPr>
            <p:nvPr/>
          </p:nvSpPr>
          <p:spPr bwMode="auto">
            <a:xfrm>
              <a:off x="3252" y="2099"/>
              <a:ext cx="58" cy="90"/>
            </a:xfrm>
            <a:custGeom>
              <a:avLst/>
              <a:gdLst>
                <a:gd name="T0" fmla="*/ 58 w 58"/>
                <a:gd name="T1" fmla="*/ 25 h 90"/>
                <a:gd name="T2" fmla="*/ 0 w 58"/>
                <a:gd name="T3" fmla="*/ 90 h 90"/>
                <a:gd name="T4" fmla="*/ 0 w 58"/>
                <a:gd name="T5" fmla="*/ 0 h 90"/>
                <a:gd name="T6" fmla="*/ 19 w 58"/>
                <a:gd name="T7" fmla="*/ 38 h 90"/>
                <a:gd name="T8" fmla="*/ 58 w 58"/>
                <a:gd name="T9" fmla="*/ 25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90"/>
                <a:gd name="T17" fmla="*/ 58 w 58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90">
                  <a:moveTo>
                    <a:pt x="58" y="25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19" y="38"/>
                  </a:lnTo>
                  <a:lnTo>
                    <a:pt x="5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1679" name="Group 171"/>
            <p:cNvGrpSpPr>
              <a:grpSpLocks/>
            </p:cNvGrpSpPr>
            <p:nvPr/>
          </p:nvGrpSpPr>
          <p:grpSpPr bwMode="auto">
            <a:xfrm>
              <a:off x="3109" y="1642"/>
              <a:ext cx="521" cy="495"/>
              <a:chOff x="3109" y="1642"/>
              <a:chExt cx="521" cy="495"/>
            </a:xfrm>
          </p:grpSpPr>
          <p:sp>
            <p:nvSpPr>
              <p:cNvPr id="111680" name="Line 172"/>
              <p:cNvSpPr>
                <a:spLocks noChangeShapeType="1"/>
              </p:cNvSpPr>
              <p:nvPr/>
            </p:nvSpPr>
            <p:spPr bwMode="auto">
              <a:xfrm flipH="1">
                <a:off x="3271" y="1964"/>
                <a:ext cx="71" cy="1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81" name="Rectangle 173"/>
              <p:cNvSpPr>
                <a:spLocks noChangeArrowheads="1"/>
              </p:cNvSpPr>
              <p:nvPr/>
            </p:nvSpPr>
            <p:spPr bwMode="auto">
              <a:xfrm>
                <a:off x="3110" y="1642"/>
                <a:ext cx="5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Simulated</a:t>
                </a:r>
                <a:endParaRPr lang="en-US"/>
              </a:p>
            </p:txBody>
          </p:sp>
          <p:sp>
            <p:nvSpPr>
              <p:cNvPr id="111682" name="Rectangle 174"/>
              <p:cNvSpPr>
                <a:spLocks noChangeArrowheads="1"/>
              </p:cNvSpPr>
              <p:nvPr/>
            </p:nvSpPr>
            <p:spPr bwMode="auto">
              <a:xfrm>
                <a:off x="3109" y="1803"/>
                <a:ext cx="5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Annealing</a:t>
                </a:r>
                <a:endParaRPr lang="en-US"/>
              </a:p>
            </p:txBody>
          </p:sp>
        </p:grpSp>
      </p:grpSp>
      <p:sp>
        <p:nvSpPr>
          <p:cNvPr id="111677" name="Rectangle 183"/>
          <p:cNvSpPr>
            <a:spLocks noChangeArrowheads="1"/>
          </p:cNvSpPr>
          <p:nvPr/>
        </p:nvSpPr>
        <p:spPr bwMode="auto">
          <a:xfrm>
            <a:off x="6343650" y="3371850"/>
            <a:ext cx="152400" cy="76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custDataLst>
      <p:tags r:id="rId1"/>
    </p:custDataLst>
  </p:cSld>
  <p:clrMapOvr>
    <a:masterClrMapping/>
  </p:clrMapOvr>
  <p:transition advTm="59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059" grpId="0" build="p" animBg="1"/>
      <p:bldP spid="10692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8153400" cy="838200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charset="-128"/>
                <a:cs typeface="ＭＳ Ｐゴシック" charset="-128"/>
              </a:rPr>
              <a:t>Is optimizing for the worst case too conservative? </a:t>
            </a:r>
            <a:endParaRPr lang="en-US" sz="40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410200"/>
            <a:ext cx="8305800" cy="1255713"/>
          </a:xfrm>
        </p:spPr>
        <p:txBody>
          <a:bodyPr/>
          <a:lstStyle/>
          <a:p>
            <a:pPr eaLnBrk="1" hangingPunct="1"/>
            <a:r>
              <a:rPr lang="en-US" sz="2000">
                <a:ea typeface="ＭＳ Ｐゴシック" charset="-128"/>
                <a:cs typeface="ＭＳ Ｐゴシック" charset="-128"/>
              </a:rPr>
              <a:t>SATURATE: </a:t>
            </a:r>
          </a:p>
          <a:p>
            <a:pPr lvl="1" eaLnBrk="1" hangingPunct="1"/>
            <a:r>
              <a:rPr lang="en-US" sz="1800"/>
              <a:t>significantly better worst-case performance</a:t>
            </a:r>
          </a:p>
          <a:p>
            <a:pPr lvl="1" eaLnBrk="1" hangingPunct="1"/>
            <a:r>
              <a:rPr lang="en-US" sz="1800"/>
              <a:t>good average performance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/>
          <a:srcRect t="4755"/>
          <a:stretch>
            <a:fillRect/>
          </a:stretch>
        </p:blipFill>
        <p:spPr bwMode="auto">
          <a:xfrm>
            <a:off x="1423988" y="1600200"/>
            <a:ext cx="5108575" cy="365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870405" name="Freeform 5"/>
          <p:cNvSpPr>
            <a:spLocks/>
          </p:cNvSpPr>
          <p:nvPr/>
        </p:nvSpPr>
        <p:spPr bwMode="auto">
          <a:xfrm>
            <a:off x="2235200" y="2514600"/>
            <a:ext cx="3913188" cy="2424113"/>
          </a:xfrm>
          <a:custGeom>
            <a:avLst/>
            <a:gdLst>
              <a:gd name="T0" fmla="*/ 2147483647 w 2465"/>
              <a:gd name="T1" fmla="*/ 2147483647 h 1527"/>
              <a:gd name="T2" fmla="*/ 2147483647 w 2465"/>
              <a:gd name="T3" fmla="*/ 2147483647 h 1527"/>
              <a:gd name="T4" fmla="*/ 2147483647 w 2465"/>
              <a:gd name="T5" fmla="*/ 2147483647 h 1527"/>
              <a:gd name="T6" fmla="*/ 2147483647 w 2465"/>
              <a:gd name="T7" fmla="*/ 2147483647 h 1527"/>
              <a:gd name="T8" fmla="*/ 2147483647 w 2465"/>
              <a:gd name="T9" fmla="*/ 2147483647 h 1527"/>
              <a:gd name="T10" fmla="*/ 2147483647 w 2465"/>
              <a:gd name="T11" fmla="*/ 2147483647 h 1527"/>
              <a:gd name="T12" fmla="*/ 2147483647 w 2465"/>
              <a:gd name="T13" fmla="*/ 2147483647 h 1527"/>
              <a:gd name="T14" fmla="*/ 2147483647 w 2465"/>
              <a:gd name="T15" fmla="*/ 2147483647 h 1527"/>
              <a:gd name="T16" fmla="*/ 2147483647 w 2465"/>
              <a:gd name="T17" fmla="*/ 2147483647 h 1527"/>
              <a:gd name="T18" fmla="*/ 0 w 2465"/>
              <a:gd name="T19" fmla="*/ 2147483647 h 1527"/>
              <a:gd name="T20" fmla="*/ 2147483647 w 2465"/>
              <a:gd name="T21" fmla="*/ 2147483647 h 1527"/>
              <a:gd name="T22" fmla="*/ 2147483647 w 2465"/>
              <a:gd name="T23" fmla="*/ 2147483647 h 1527"/>
              <a:gd name="T24" fmla="*/ 2147483647 w 2465"/>
              <a:gd name="T25" fmla="*/ 2147483647 h 1527"/>
              <a:gd name="T26" fmla="*/ 2147483647 w 2465"/>
              <a:gd name="T27" fmla="*/ 2147483647 h 1527"/>
              <a:gd name="T28" fmla="*/ 2147483647 w 2465"/>
              <a:gd name="T29" fmla="*/ 2147483647 h 1527"/>
              <a:gd name="T30" fmla="*/ 2147483647 w 2465"/>
              <a:gd name="T31" fmla="*/ 2147483647 h 1527"/>
              <a:gd name="T32" fmla="*/ 2147483647 w 2465"/>
              <a:gd name="T33" fmla="*/ 2147483647 h 1527"/>
              <a:gd name="T34" fmla="*/ 2147483647 w 2465"/>
              <a:gd name="T35" fmla="*/ 2147483647 h 1527"/>
              <a:gd name="T36" fmla="*/ 2147483647 w 2465"/>
              <a:gd name="T37" fmla="*/ 2147483647 h 1527"/>
              <a:gd name="T38" fmla="*/ 2147483647 w 2465"/>
              <a:gd name="T39" fmla="*/ 2147483647 h 1527"/>
              <a:gd name="T40" fmla="*/ 2147483647 w 2465"/>
              <a:gd name="T41" fmla="*/ 2147483647 h 1527"/>
              <a:gd name="T42" fmla="*/ 2147483647 w 2465"/>
              <a:gd name="T43" fmla="*/ 2147483647 h 1527"/>
              <a:gd name="T44" fmla="*/ 2147483647 w 2465"/>
              <a:gd name="T45" fmla="*/ 2147483647 h 1527"/>
              <a:gd name="T46" fmla="*/ 2147483647 w 2465"/>
              <a:gd name="T47" fmla="*/ 2147483647 h 1527"/>
              <a:gd name="T48" fmla="*/ 2147483647 w 2465"/>
              <a:gd name="T49" fmla="*/ 2147483647 h 1527"/>
              <a:gd name="T50" fmla="*/ 2147483647 w 2465"/>
              <a:gd name="T51" fmla="*/ 2147483647 h 1527"/>
              <a:gd name="T52" fmla="*/ 2147483647 w 2465"/>
              <a:gd name="T53" fmla="*/ 2147483647 h 1527"/>
              <a:gd name="T54" fmla="*/ 2147483647 w 2465"/>
              <a:gd name="T55" fmla="*/ 2147483647 h 1527"/>
              <a:gd name="T56" fmla="*/ 2147483647 w 2465"/>
              <a:gd name="T57" fmla="*/ 2147483647 h 1527"/>
              <a:gd name="T58" fmla="*/ 2147483647 w 2465"/>
              <a:gd name="T59" fmla="*/ 2147483647 h 1527"/>
              <a:gd name="T60" fmla="*/ 2147483647 w 2465"/>
              <a:gd name="T61" fmla="*/ 2147483647 h 1527"/>
              <a:gd name="T62" fmla="*/ 2147483647 w 2465"/>
              <a:gd name="T63" fmla="*/ 2147483647 h 1527"/>
              <a:gd name="T64" fmla="*/ 2147483647 w 2465"/>
              <a:gd name="T65" fmla="*/ 2147483647 h 1527"/>
              <a:gd name="T66" fmla="*/ 2147483647 w 2465"/>
              <a:gd name="T67" fmla="*/ 2147483647 h 1527"/>
              <a:gd name="T68" fmla="*/ 2147483647 w 2465"/>
              <a:gd name="T69" fmla="*/ 2147483647 h 1527"/>
              <a:gd name="T70" fmla="*/ 2147483647 w 2465"/>
              <a:gd name="T71" fmla="*/ 2147483647 h 1527"/>
              <a:gd name="T72" fmla="*/ 2147483647 w 2465"/>
              <a:gd name="T73" fmla="*/ 0 h 1527"/>
              <a:gd name="T74" fmla="*/ 2147483647 w 2465"/>
              <a:gd name="T75" fmla="*/ 2147483647 h 1527"/>
              <a:gd name="T76" fmla="*/ 2147483647 w 2465"/>
              <a:gd name="T77" fmla="*/ 2147483647 h 1527"/>
              <a:gd name="T78" fmla="*/ 2147483647 w 2465"/>
              <a:gd name="T79" fmla="*/ 2147483647 h 1527"/>
              <a:gd name="T80" fmla="*/ 2147483647 w 2465"/>
              <a:gd name="T81" fmla="*/ 2147483647 h 152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65"/>
              <a:gd name="T124" fmla="*/ 0 h 1527"/>
              <a:gd name="T125" fmla="*/ 2465 w 2465"/>
              <a:gd name="T126" fmla="*/ 1527 h 152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65" h="1527">
                <a:moveTo>
                  <a:pt x="141" y="77"/>
                </a:moveTo>
                <a:cubicBezTo>
                  <a:pt x="113" y="117"/>
                  <a:pt x="113" y="163"/>
                  <a:pt x="106" y="211"/>
                </a:cubicBezTo>
                <a:cubicBezTo>
                  <a:pt x="129" y="397"/>
                  <a:pt x="121" y="315"/>
                  <a:pt x="106" y="688"/>
                </a:cubicBezTo>
                <a:cubicBezTo>
                  <a:pt x="105" y="699"/>
                  <a:pt x="92" y="767"/>
                  <a:pt x="85" y="793"/>
                </a:cubicBezTo>
                <a:cubicBezTo>
                  <a:pt x="80" y="807"/>
                  <a:pt x="71" y="835"/>
                  <a:pt x="71" y="835"/>
                </a:cubicBezTo>
                <a:cubicBezTo>
                  <a:pt x="62" y="895"/>
                  <a:pt x="57" y="1012"/>
                  <a:pt x="7" y="1046"/>
                </a:cubicBezTo>
                <a:cubicBezTo>
                  <a:pt x="9" y="1071"/>
                  <a:pt x="5" y="1098"/>
                  <a:pt x="14" y="1123"/>
                </a:cubicBezTo>
                <a:cubicBezTo>
                  <a:pt x="16" y="1130"/>
                  <a:pt x="31" y="1123"/>
                  <a:pt x="35" y="1130"/>
                </a:cubicBezTo>
                <a:cubicBezTo>
                  <a:pt x="38" y="1136"/>
                  <a:pt x="31" y="1144"/>
                  <a:pt x="28" y="1151"/>
                </a:cubicBezTo>
                <a:cubicBezTo>
                  <a:pt x="11" y="1184"/>
                  <a:pt x="6" y="1195"/>
                  <a:pt x="0" y="1235"/>
                </a:cubicBezTo>
                <a:cubicBezTo>
                  <a:pt x="41" y="1527"/>
                  <a:pt x="332" y="1358"/>
                  <a:pt x="653" y="1362"/>
                </a:cubicBezTo>
                <a:cubicBezTo>
                  <a:pt x="1214" y="1358"/>
                  <a:pt x="1753" y="1358"/>
                  <a:pt x="2309" y="1319"/>
                </a:cubicBezTo>
                <a:cubicBezTo>
                  <a:pt x="2360" y="1310"/>
                  <a:pt x="2445" y="1339"/>
                  <a:pt x="2464" y="1284"/>
                </a:cubicBezTo>
                <a:cubicBezTo>
                  <a:pt x="2461" y="1225"/>
                  <a:pt x="2465" y="1166"/>
                  <a:pt x="2457" y="1109"/>
                </a:cubicBezTo>
                <a:cubicBezTo>
                  <a:pt x="2455" y="1101"/>
                  <a:pt x="2442" y="1104"/>
                  <a:pt x="2436" y="1102"/>
                </a:cubicBezTo>
                <a:cubicBezTo>
                  <a:pt x="2426" y="1097"/>
                  <a:pt x="2418" y="1089"/>
                  <a:pt x="2408" y="1088"/>
                </a:cubicBezTo>
                <a:cubicBezTo>
                  <a:pt x="2347" y="1081"/>
                  <a:pt x="2286" y="1083"/>
                  <a:pt x="2225" y="1081"/>
                </a:cubicBezTo>
                <a:cubicBezTo>
                  <a:pt x="2218" y="1078"/>
                  <a:pt x="2210" y="1077"/>
                  <a:pt x="2204" y="1074"/>
                </a:cubicBezTo>
                <a:cubicBezTo>
                  <a:pt x="2193" y="1068"/>
                  <a:pt x="2186" y="1057"/>
                  <a:pt x="2176" y="1053"/>
                </a:cubicBezTo>
                <a:cubicBezTo>
                  <a:pt x="2122" y="1030"/>
                  <a:pt x="2125" y="1048"/>
                  <a:pt x="2078" y="1025"/>
                </a:cubicBezTo>
                <a:cubicBezTo>
                  <a:pt x="2040" y="1006"/>
                  <a:pt x="1997" y="982"/>
                  <a:pt x="1958" y="969"/>
                </a:cubicBezTo>
                <a:cubicBezTo>
                  <a:pt x="1840" y="929"/>
                  <a:pt x="1714" y="917"/>
                  <a:pt x="1593" y="898"/>
                </a:cubicBezTo>
                <a:cubicBezTo>
                  <a:pt x="1537" y="879"/>
                  <a:pt x="1494" y="832"/>
                  <a:pt x="1439" y="814"/>
                </a:cubicBezTo>
                <a:cubicBezTo>
                  <a:pt x="1410" y="785"/>
                  <a:pt x="1376" y="765"/>
                  <a:pt x="1348" y="737"/>
                </a:cubicBezTo>
                <a:cubicBezTo>
                  <a:pt x="1314" y="636"/>
                  <a:pt x="1405" y="500"/>
                  <a:pt x="1292" y="463"/>
                </a:cubicBezTo>
                <a:cubicBezTo>
                  <a:pt x="1289" y="439"/>
                  <a:pt x="1293" y="415"/>
                  <a:pt x="1285" y="393"/>
                </a:cubicBezTo>
                <a:cubicBezTo>
                  <a:pt x="1284" y="391"/>
                  <a:pt x="1221" y="374"/>
                  <a:pt x="1214" y="372"/>
                </a:cubicBezTo>
                <a:cubicBezTo>
                  <a:pt x="1207" y="367"/>
                  <a:pt x="1198" y="364"/>
                  <a:pt x="1193" y="358"/>
                </a:cubicBezTo>
                <a:cubicBezTo>
                  <a:pt x="1188" y="352"/>
                  <a:pt x="1193" y="337"/>
                  <a:pt x="1186" y="337"/>
                </a:cubicBezTo>
                <a:cubicBezTo>
                  <a:pt x="1111" y="328"/>
                  <a:pt x="1036" y="332"/>
                  <a:pt x="962" y="330"/>
                </a:cubicBezTo>
                <a:cubicBezTo>
                  <a:pt x="936" y="327"/>
                  <a:pt x="909" y="330"/>
                  <a:pt x="885" y="323"/>
                </a:cubicBezTo>
                <a:cubicBezTo>
                  <a:pt x="858" y="315"/>
                  <a:pt x="839" y="291"/>
                  <a:pt x="814" y="281"/>
                </a:cubicBezTo>
                <a:cubicBezTo>
                  <a:pt x="800" y="275"/>
                  <a:pt x="784" y="275"/>
                  <a:pt x="772" y="267"/>
                </a:cubicBezTo>
                <a:cubicBezTo>
                  <a:pt x="745" y="249"/>
                  <a:pt x="695" y="211"/>
                  <a:pt x="695" y="211"/>
                </a:cubicBezTo>
                <a:cubicBezTo>
                  <a:pt x="679" y="164"/>
                  <a:pt x="635" y="159"/>
                  <a:pt x="604" y="127"/>
                </a:cubicBezTo>
                <a:cubicBezTo>
                  <a:pt x="566" y="88"/>
                  <a:pt x="520" y="79"/>
                  <a:pt x="478" y="49"/>
                </a:cubicBezTo>
                <a:cubicBezTo>
                  <a:pt x="452" y="30"/>
                  <a:pt x="436" y="14"/>
                  <a:pt x="407" y="0"/>
                </a:cubicBezTo>
                <a:cubicBezTo>
                  <a:pt x="344" y="12"/>
                  <a:pt x="281" y="25"/>
                  <a:pt x="218" y="35"/>
                </a:cubicBezTo>
                <a:cubicBezTo>
                  <a:pt x="182" y="46"/>
                  <a:pt x="199" y="34"/>
                  <a:pt x="183" y="84"/>
                </a:cubicBezTo>
                <a:cubicBezTo>
                  <a:pt x="180" y="92"/>
                  <a:pt x="175" y="117"/>
                  <a:pt x="162" y="120"/>
                </a:cubicBezTo>
                <a:cubicBezTo>
                  <a:pt x="141" y="124"/>
                  <a:pt x="120" y="120"/>
                  <a:pt x="99" y="120"/>
                </a:cubicBezTo>
              </a:path>
            </a:pathLst>
          </a:cu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6" name="AutoShape 6"/>
          <p:cNvSpPr>
            <a:spLocks/>
          </p:cNvSpPr>
          <p:nvPr/>
        </p:nvSpPr>
        <p:spPr bwMode="auto">
          <a:xfrm>
            <a:off x="6224588" y="2057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6529388" y="2635250"/>
            <a:ext cx="906462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worst</a:t>
            </a:r>
          </a:p>
          <a:p>
            <a:r>
              <a:rPr lang="en-US" sz="1800">
                <a:solidFill>
                  <a:schemeClr val="folHlink"/>
                </a:solidFill>
              </a:rPr>
              <a:t>attack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4167188" y="2286000"/>
            <a:ext cx="8382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5081588" y="2590800"/>
            <a:ext cx="8382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5270500" y="2514600"/>
            <a:ext cx="677863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max</a:t>
            </a:r>
          </a:p>
          <a:p>
            <a:r>
              <a:rPr lang="en-US" sz="1800"/>
              <a:t>avg</a:t>
            </a: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4356100" y="2209800"/>
            <a:ext cx="677863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max</a:t>
            </a:r>
          </a:p>
          <a:p>
            <a:r>
              <a:rPr lang="en-US" sz="1800"/>
              <a:t>min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232525" y="3886200"/>
            <a:ext cx="1311275" cy="838200"/>
            <a:chOff x="3269" y="2448"/>
            <a:chExt cx="826" cy="528"/>
          </a:xfrm>
        </p:grpSpPr>
        <p:sp>
          <p:nvSpPr>
            <p:cNvPr id="112659" name="AutoShape 13"/>
            <p:cNvSpPr>
              <a:spLocks/>
            </p:cNvSpPr>
            <p:nvPr/>
          </p:nvSpPr>
          <p:spPr bwMode="auto">
            <a:xfrm>
              <a:off x="3269" y="2448"/>
              <a:ext cx="192" cy="528"/>
            </a:xfrm>
            <a:prstGeom prst="rightBrace">
              <a:avLst>
                <a:gd name="adj1" fmla="val 22917"/>
                <a:gd name="adj2" fmla="val 5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60" name="Rectangle 14"/>
            <p:cNvSpPr>
              <a:spLocks noChangeArrowheads="1"/>
            </p:cNvSpPr>
            <p:nvPr/>
          </p:nvSpPr>
          <p:spPr bwMode="auto">
            <a:xfrm>
              <a:off x="3399" y="2524"/>
              <a:ext cx="696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</a:rPr>
                <a:t>average</a:t>
              </a:r>
            </a:p>
            <a:p>
              <a:r>
                <a:rPr lang="en-US" sz="1800">
                  <a:solidFill>
                    <a:srgbClr val="009900"/>
                  </a:solidFill>
                </a:rPr>
                <a:t>attack</a:t>
              </a:r>
            </a:p>
          </p:txBody>
        </p:sp>
      </p:grpSp>
      <p:sp>
        <p:nvSpPr>
          <p:cNvPr id="112653" name="Rectangle 15"/>
          <p:cNvSpPr>
            <a:spLocks noChangeArrowheads="1"/>
          </p:cNvSpPr>
          <p:nvPr/>
        </p:nvSpPr>
        <p:spPr bwMode="auto">
          <a:xfrm>
            <a:off x="3481388" y="3048000"/>
            <a:ext cx="8382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4" name="Rectangle 16"/>
          <p:cNvSpPr>
            <a:spLocks noChangeArrowheads="1"/>
          </p:cNvSpPr>
          <p:nvPr/>
        </p:nvSpPr>
        <p:spPr bwMode="auto">
          <a:xfrm>
            <a:off x="2262188" y="4191000"/>
            <a:ext cx="8382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338388" y="3016250"/>
            <a:ext cx="1744662" cy="1663700"/>
            <a:chOff x="816" y="1900"/>
            <a:chExt cx="1099" cy="1048"/>
          </a:xfrm>
        </p:grpSpPr>
        <p:sp>
          <p:nvSpPr>
            <p:cNvPr id="112657" name="Rectangle 18"/>
            <p:cNvSpPr>
              <a:spLocks noChangeArrowheads="1"/>
            </p:cNvSpPr>
            <p:nvPr/>
          </p:nvSpPr>
          <p:spPr bwMode="auto">
            <a:xfrm>
              <a:off x="816" y="2544"/>
              <a:ext cx="427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max</a:t>
              </a:r>
            </a:p>
            <a:p>
              <a:r>
                <a:rPr lang="en-US" sz="1800"/>
                <a:t>avg</a:t>
              </a:r>
            </a:p>
          </p:txBody>
        </p:sp>
        <p:sp>
          <p:nvSpPr>
            <p:cNvPr id="112658" name="Rectangle 19"/>
            <p:cNvSpPr>
              <a:spLocks noChangeArrowheads="1"/>
            </p:cNvSpPr>
            <p:nvPr/>
          </p:nvSpPr>
          <p:spPr bwMode="auto">
            <a:xfrm>
              <a:off x="1488" y="1900"/>
              <a:ext cx="427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max</a:t>
              </a:r>
            </a:p>
            <a:p>
              <a:r>
                <a:rPr lang="en-US" sz="1800"/>
                <a:t>min</a:t>
              </a:r>
            </a:p>
          </p:txBody>
        </p:sp>
      </p:grpSp>
      <p:sp>
        <p:nvSpPr>
          <p:cNvPr id="112656" name="Rectangle 20"/>
          <p:cNvSpPr>
            <a:spLocks noChangeArrowheads="1"/>
          </p:cNvSpPr>
          <p:nvPr/>
        </p:nvSpPr>
        <p:spPr bwMode="auto">
          <a:xfrm>
            <a:off x="5738813" y="914400"/>
            <a:ext cx="33289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(on water competition data)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70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3" grpId="0" build="p"/>
      <p:bldP spid="87040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203200"/>
            <a:ext cx="7496175" cy="762000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charset="-128"/>
                <a:cs typeface="ＭＳ Ｐゴシック" charset="-128"/>
              </a:rPr>
              <a:t>Trading off average-case performance and robustness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4800600" cy="55626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charset="-128"/>
                <a:cs typeface="ＭＳ Ｐゴシック" charset="-128"/>
              </a:rPr>
              <a:t>Worst-case may be too conservative</a:t>
            </a:r>
          </a:p>
          <a:p>
            <a:pPr eaLnBrk="1" hangingPunct="1"/>
            <a:endParaRPr lang="en-US" sz="240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400" b="1">
                <a:ea typeface="ＭＳ Ｐゴシック" charset="-128"/>
                <a:cs typeface="ＭＳ Ｐゴシック" charset="-128"/>
              </a:rPr>
              <a:t>Maximize average</a:t>
            </a:r>
          </a:p>
          <a:p>
            <a:pPr lvl="1" eaLnBrk="1" hangingPunct="1"/>
            <a:r>
              <a:rPr lang="en-US" sz="2000" b="1"/>
              <a:t>Subject to worst-case ≥ c</a:t>
            </a:r>
            <a:r>
              <a:rPr lang="en-US" sz="2000" b="1" baseline="-25000"/>
              <a:t>adv</a:t>
            </a:r>
            <a:endParaRPr lang="en-US" sz="2000" b="1"/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400">
                <a:ea typeface="ＭＳ Ｐゴシック" charset="-128"/>
                <a:cs typeface="ＭＳ Ｐゴシック" charset="-128"/>
              </a:rPr>
              <a:t>Hard constrained optimization problem</a:t>
            </a:r>
          </a:p>
          <a:p>
            <a:pPr lvl="1" eaLnBrk="1" hangingPunct="1"/>
            <a:r>
              <a:rPr lang="en-US" sz="2000"/>
              <a:t>submodular optimization with minimax constraint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400">
                <a:ea typeface="ＭＳ Ｐゴシック" charset="-128"/>
                <a:cs typeface="ＭＳ Ｐゴシック" charset="-128"/>
              </a:rPr>
              <a:t>Extension of SATURATE</a:t>
            </a:r>
          </a:p>
          <a:p>
            <a:pPr lvl="1" eaLnBrk="1" hangingPunct="1"/>
            <a:r>
              <a:rPr lang="en-US" sz="2000" b="1">
                <a:solidFill>
                  <a:srgbClr val="005B00"/>
                </a:solidFill>
              </a:rPr>
              <a:t>approximation algorithm with similar guarantees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876800" y="1066800"/>
            <a:ext cx="4419600" cy="5048250"/>
            <a:chOff x="3072" y="672"/>
            <a:chExt cx="2784" cy="3180"/>
          </a:xfrm>
        </p:grpSpPr>
        <p:grpSp>
          <p:nvGrpSpPr>
            <p:cNvPr id="114693" name="Group 4"/>
            <p:cNvGrpSpPr>
              <a:grpSpLocks noChangeAspect="1"/>
            </p:cNvGrpSpPr>
            <p:nvPr/>
          </p:nvGrpSpPr>
          <p:grpSpPr bwMode="auto">
            <a:xfrm>
              <a:off x="3072" y="672"/>
              <a:ext cx="2784" cy="2088"/>
              <a:chOff x="3120" y="2184"/>
              <a:chExt cx="2784" cy="2088"/>
            </a:xfrm>
          </p:grpSpPr>
          <p:sp>
            <p:nvSpPr>
              <p:cNvPr id="114695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3120" y="2184"/>
                <a:ext cx="2784" cy="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96" name="Rectangle 6"/>
              <p:cNvSpPr>
                <a:spLocks noChangeArrowheads="1"/>
              </p:cNvSpPr>
              <p:nvPr/>
            </p:nvSpPr>
            <p:spPr bwMode="auto">
              <a:xfrm>
                <a:off x="3553" y="2343"/>
                <a:ext cx="2088" cy="16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97" name="Rectangle 7"/>
              <p:cNvSpPr>
                <a:spLocks noChangeArrowheads="1"/>
              </p:cNvSpPr>
              <p:nvPr/>
            </p:nvSpPr>
            <p:spPr bwMode="auto">
              <a:xfrm>
                <a:off x="3553" y="2343"/>
                <a:ext cx="2088" cy="166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98" name="Line 8"/>
              <p:cNvSpPr>
                <a:spLocks noChangeShapeType="1"/>
              </p:cNvSpPr>
              <p:nvPr/>
            </p:nvSpPr>
            <p:spPr bwMode="auto">
              <a:xfrm>
                <a:off x="3553" y="2343"/>
                <a:ext cx="2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99" name="Freeform 9"/>
              <p:cNvSpPr>
                <a:spLocks/>
              </p:cNvSpPr>
              <p:nvPr/>
            </p:nvSpPr>
            <p:spPr bwMode="auto">
              <a:xfrm>
                <a:off x="3553" y="2343"/>
                <a:ext cx="2088" cy="1661"/>
              </a:xfrm>
              <a:custGeom>
                <a:avLst/>
                <a:gdLst>
                  <a:gd name="T0" fmla="*/ 0 w 420"/>
                  <a:gd name="T1" fmla="*/ 25124147 h 334"/>
                  <a:gd name="T2" fmla="*/ 31521025 w 420"/>
                  <a:gd name="T3" fmla="*/ 25124147 h 334"/>
                  <a:gd name="T4" fmla="*/ 31521025 w 420"/>
                  <a:gd name="T5" fmla="*/ 0 h 334"/>
                  <a:gd name="T6" fmla="*/ 0 60000 65536"/>
                  <a:gd name="T7" fmla="*/ 0 60000 65536"/>
                  <a:gd name="T8" fmla="*/ 0 60000 65536"/>
                  <a:gd name="T9" fmla="*/ 0 w 420"/>
                  <a:gd name="T10" fmla="*/ 0 h 334"/>
                  <a:gd name="T11" fmla="*/ 420 w 420"/>
                  <a:gd name="T12" fmla="*/ 334 h 3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0" h="334">
                    <a:moveTo>
                      <a:pt x="0" y="334"/>
                    </a:moveTo>
                    <a:lnTo>
                      <a:pt x="420" y="334"/>
                    </a:lnTo>
                    <a:lnTo>
                      <a:pt x="42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00" name="Line 10"/>
              <p:cNvSpPr>
                <a:spLocks noChangeShapeType="1"/>
              </p:cNvSpPr>
              <p:nvPr/>
            </p:nvSpPr>
            <p:spPr bwMode="auto">
              <a:xfrm flipV="1">
                <a:off x="3553" y="2343"/>
                <a:ext cx="0" cy="16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01" name="Line 11"/>
              <p:cNvSpPr>
                <a:spLocks noChangeShapeType="1"/>
              </p:cNvSpPr>
              <p:nvPr/>
            </p:nvSpPr>
            <p:spPr bwMode="auto">
              <a:xfrm>
                <a:off x="3553" y="4004"/>
                <a:ext cx="2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02" name="Line 12"/>
              <p:cNvSpPr>
                <a:spLocks noChangeShapeType="1"/>
              </p:cNvSpPr>
              <p:nvPr/>
            </p:nvSpPr>
            <p:spPr bwMode="auto">
              <a:xfrm flipV="1">
                <a:off x="3553" y="2343"/>
                <a:ext cx="0" cy="16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03" name="Line 13"/>
              <p:cNvSpPr>
                <a:spLocks noChangeShapeType="1"/>
              </p:cNvSpPr>
              <p:nvPr/>
            </p:nvSpPr>
            <p:spPr bwMode="auto">
              <a:xfrm flipV="1">
                <a:off x="3553" y="3979"/>
                <a:ext cx="0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04" name="Line 14"/>
              <p:cNvSpPr>
                <a:spLocks noChangeShapeType="1"/>
              </p:cNvSpPr>
              <p:nvPr/>
            </p:nvSpPr>
            <p:spPr bwMode="auto">
              <a:xfrm>
                <a:off x="3553" y="2343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05" name="Rectangle 15"/>
              <p:cNvSpPr>
                <a:spLocks noChangeArrowheads="1"/>
              </p:cNvSpPr>
              <p:nvPr/>
            </p:nvSpPr>
            <p:spPr bwMode="auto">
              <a:xfrm>
                <a:off x="3549" y="4018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 sz="2800" b="0"/>
              </a:p>
            </p:txBody>
          </p:sp>
          <p:sp>
            <p:nvSpPr>
              <p:cNvPr id="114706" name="Line 16"/>
              <p:cNvSpPr>
                <a:spLocks noChangeShapeType="1"/>
              </p:cNvSpPr>
              <p:nvPr/>
            </p:nvSpPr>
            <p:spPr bwMode="auto">
              <a:xfrm flipV="1">
                <a:off x="4075" y="3979"/>
                <a:ext cx="0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07" name="Line 17"/>
              <p:cNvSpPr>
                <a:spLocks noChangeShapeType="1"/>
              </p:cNvSpPr>
              <p:nvPr/>
            </p:nvSpPr>
            <p:spPr bwMode="auto">
              <a:xfrm>
                <a:off x="4075" y="2343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08" name="Rectangle 18"/>
              <p:cNvSpPr>
                <a:spLocks noChangeArrowheads="1"/>
              </p:cNvSpPr>
              <p:nvPr/>
            </p:nvSpPr>
            <p:spPr bwMode="auto">
              <a:xfrm>
                <a:off x="4014" y="4018"/>
                <a:ext cx="1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200</a:t>
                </a:r>
                <a:endParaRPr lang="en-US" sz="2800" b="0"/>
              </a:p>
            </p:txBody>
          </p:sp>
          <p:sp>
            <p:nvSpPr>
              <p:cNvPr id="114709" name="Line 19"/>
              <p:cNvSpPr>
                <a:spLocks noChangeShapeType="1"/>
              </p:cNvSpPr>
              <p:nvPr/>
            </p:nvSpPr>
            <p:spPr bwMode="auto">
              <a:xfrm flipV="1">
                <a:off x="4597" y="3979"/>
                <a:ext cx="0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10" name="Line 20"/>
              <p:cNvSpPr>
                <a:spLocks noChangeShapeType="1"/>
              </p:cNvSpPr>
              <p:nvPr/>
            </p:nvSpPr>
            <p:spPr bwMode="auto">
              <a:xfrm>
                <a:off x="4597" y="2343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11" name="Rectangle 21"/>
              <p:cNvSpPr>
                <a:spLocks noChangeArrowheads="1"/>
              </p:cNvSpPr>
              <p:nvPr/>
            </p:nvSpPr>
            <p:spPr bwMode="auto">
              <a:xfrm>
                <a:off x="4536" y="4018"/>
                <a:ext cx="1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400</a:t>
                </a:r>
                <a:endParaRPr lang="en-US" sz="2800" b="0"/>
              </a:p>
            </p:txBody>
          </p:sp>
          <p:sp>
            <p:nvSpPr>
              <p:cNvPr id="114712" name="Line 22"/>
              <p:cNvSpPr>
                <a:spLocks noChangeShapeType="1"/>
              </p:cNvSpPr>
              <p:nvPr/>
            </p:nvSpPr>
            <p:spPr bwMode="auto">
              <a:xfrm flipV="1">
                <a:off x="5119" y="3979"/>
                <a:ext cx="0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13" name="Line 23"/>
              <p:cNvSpPr>
                <a:spLocks noChangeShapeType="1"/>
              </p:cNvSpPr>
              <p:nvPr/>
            </p:nvSpPr>
            <p:spPr bwMode="auto">
              <a:xfrm>
                <a:off x="5119" y="2343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14" name="Rectangle 24"/>
              <p:cNvSpPr>
                <a:spLocks noChangeArrowheads="1"/>
              </p:cNvSpPr>
              <p:nvPr/>
            </p:nvSpPr>
            <p:spPr bwMode="auto">
              <a:xfrm>
                <a:off x="5058" y="4018"/>
                <a:ext cx="1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600</a:t>
                </a:r>
                <a:endParaRPr lang="en-US" sz="2800" b="0"/>
              </a:p>
            </p:txBody>
          </p:sp>
          <p:sp>
            <p:nvSpPr>
              <p:cNvPr id="114715" name="Line 25"/>
              <p:cNvSpPr>
                <a:spLocks noChangeShapeType="1"/>
              </p:cNvSpPr>
              <p:nvPr/>
            </p:nvSpPr>
            <p:spPr bwMode="auto">
              <a:xfrm flipV="1">
                <a:off x="5641" y="3979"/>
                <a:ext cx="0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16" name="Line 26"/>
              <p:cNvSpPr>
                <a:spLocks noChangeShapeType="1"/>
              </p:cNvSpPr>
              <p:nvPr/>
            </p:nvSpPr>
            <p:spPr bwMode="auto">
              <a:xfrm>
                <a:off x="5641" y="2343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17" name="Rectangle 27"/>
              <p:cNvSpPr>
                <a:spLocks noChangeArrowheads="1"/>
              </p:cNvSpPr>
              <p:nvPr/>
            </p:nvSpPr>
            <p:spPr bwMode="auto">
              <a:xfrm>
                <a:off x="5580" y="4018"/>
                <a:ext cx="1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800</a:t>
                </a:r>
                <a:endParaRPr lang="en-US" sz="2800" b="0"/>
              </a:p>
            </p:txBody>
          </p:sp>
          <p:sp>
            <p:nvSpPr>
              <p:cNvPr id="114718" name="Line 28"/>
              <p:cNvSpPr>
                <a:spLocks noChangeShapeType="1"/>
              </p:cNvSpPr>
              <p:nvPr/>
            </p:nvSpPr>
            <p:spPr bwMode="auto">
              <a:xfrm>
                <a:off x="3553" y="4004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19" name="Line 29"/>
              <p:cNvSpPr>
                <a:spLocks noChangeShapeType="1"/>
              </p:cNvSpPr>
              <p:nvPr/>
            </p:nvSpPr>
            <p:spPr bwMode="auto">
              <a:xfrm flipH="1">
                <a:off x="5616" y="4004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20" name="Rectangle 30"/>
              <p:cNvSpPr>
                <a:spLocks noChangeArrowheads="1"/>
              </p:cNvSpPr>
              <p:nvPr/>
            </p:nvSpPr>
            <p:spPr bwMode="auto">
              <a:xfrm>
                <a:off x="3499" y="3944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 sz="2800" b="0"/>
              </a:p>
            </p:txBody>
          </p:sp>
          <p:sp>
            <p:nvSpPr>
              <p:cNvPr id="114721" name="Line 31"/>
              <p:cNvSpPr>
                <a:spLocks noChangeShapeType="1"/>
              </p:cNvSpPr>
              <p:nvPr/>
            </p:nvSpPr>
            <p:spPr bwMode="auto">
              <a:xfrm>
                <a:off x="3553" y="3725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22" name="Line 32"/>
              <p:cNvSpPr>
                <a:spLocks noChangeShapeType="1"/>
              </p:cNvSpPr>
              <p:nvPr/>
            </p:nvSpPr>
            <p:spPr bwMode="auto">
              <a:xfrm flipH="1">
                <a:off x="5616" y="3725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23" name="Rectangle 33"/>
              <p:cNvSpPr>
                <a:spLocks noChangeArrowheads="1"/>
              </p:cNvSpPr>
              <p:nvPr/>
            </p:nvSpPr>
            <p:spPr bwMode="auto">
              <a:xfrm>
                <a:off x="3383" y="3665"/>
                <a:ext cx="1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500</a:t>
                </a:r>
                <a:endParaRPr lang="en-US" sz="2800" b="0"/>
              </a:p>
            </p:txBody>
          </p:sp>
          <p:sp>
            <p:nvSpPr>
              <p:cNvPr id="114724" name="Line 34"/>
              <p:cNvSpPr>
                <a:spLocks noChangeShapeType="1"/>
              </p:cNvSpPr>
              <p:nvPr/>
            </p:nvSpPr>
            <p:spPr bwMode="auto">
              <a:xfrm>
                <a:off x="3553" y="344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25" name="Line 35"/>
              <p:cNvSpPr>
                <a:spLocks noChangeShapeType="1"/>
              </p:cNvSpPr>
              <p:nvPr/>
            </p:nvSpPr>
            <p:spPr bwMode="auto">
              <a:xfrm flipH="1">
                <a:off x="5616" y="3447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26" name="Rectangle 36"/>
              <p:cNvSpPr>
                <a:spLocks noChangeArrowheads="1"/>
              </p:cNvSpPr>
              <p:nvPr/>
            </p:nvSpPr>
            <p:spPr bwMode="auto">
              <a:xfrm>
                <a:off x="3324" y="3387"/>
                <a:ext cx="24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1000</a:t>
                </a:r>
                <a:endParaRPr lang="en-US" sz="2800" b="0"/>
              </a:p>
            </p:txBody>
          </p:sp>
          <p:sp>
            <p:nvSpPr>
              <p:cNvPr id="114727" name="Line 37"/>
              <p:cNvSpPr>
                <a:spLocks noChangeShapeType="1"/>
              </p:cNvSpPr>
              <p:nvPr/>
            </p:nvSpPr>
            <p:spPr bwMode="auto">
              <a:xfrm>
                <a:off x="3553" y="3173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28" name="Line 38"/>
              <p:cNvSpPr>
                <a:spLocks noChangeShapeType="1"/>
              </p:cNvSpPr>
              <p:nvPr/>
            </p:nvSpPr>
            <p:spPr bwMode="auto">
              <a:xfrm flipH="1">
                <a:off x="5616" y="3173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29" name="Rectangle 39"/>
              <p:cNvSpPr>
                <a:spLocks noChangeArrowheads="1"/>
              </p:cNvSpPr>
              <p:nvPr/>
            </p:nvSpPr>
            <p:spPr bwMode="auto">
              <a:xfrm>
                <a:off x="3324" y="3114"/>
                <a:ext cx="24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1500</a:t>
                </a:r>
                <a:endParaRPr lang="en-US" sz="2800" b="0"/>
              </a:p>
            </p:txBody>
          </p:sp>
          <p:sp>
            <p:nvSpPr>
              <p:cNvPr id="114730" name="Line 40"/>
              <p:cNvSpPr>
                <a:spLocks noChangeShapeType="1"/>
              </p:cNvSpPr>
              <p:nvPr/>
            </p:nvSpPr>
            <p:spPr bwMode="auto">
              <a:xfrm>
                <a:off x="3553" y="2895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31" name="Line 41"/>
              <p:cNvSpPr>
                <a:spLocks noChangeShapeType="1"/>
              </p:cNvSpPr>
              <p:nvPr/>
            </p:nvSpPr>
            <p:spPr bwMode="auto">
              <a:xfrm flipH="1">
                <a:off x="5616" y="2895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32" name="Rectangle 42"/>
              <p:cNvSpPr>
                <a:spLocks noChangeArrowheads="1"/>
              </p:cNvSpPr>
              <p:nvPr/>
            </p:nvSpPr>
            <p:spPr bwMode="auto">
              <a:xfrm>
                <a:off x="3324" y="2835"/>
                <a:ext cx="24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2000</a:t>
                </a:r>
                <a:endParaRPr lang="en-US" sz="2800" b="0"/>
              </a:p>
            </p:txBody>
          </p:sp>
          <p:sp>
            <p:nvSpPr>
              <p:cNvPr id="114733" name="Line 43"/>
              <p:cNvSpPr>
                <a:spLocks noChangeShapeType="1"/>
              </p:cNvSpPr>
              <p:nvPr/>
            </p:nvSpPr>
            <p:spPr bwMode="auto">
              <a:xfrm>
                <a:off x="3553" y="261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34" name="Line 44"/>
              <p:cNvSpPr>
                <a:spLocks noChangeShapeType="1"/>
              </p:cNvSpPr>
              <p:nvPr/>
            </p:nvSpPr>
            <p:spPr bwMode="auto">
              <a:xfrm flipH="1">
                <a:off x="5616" y="2617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35" name="Rectangle 45"/>
              <p:cNvSpPr>
                <a:spLocks noChangeArrowheads="1"/>
              </p:cNvSpPr>
              <p:nvPr/>
            </p:nvSpPr>
            <p:spPr bwMode="auto">
              <a:xfrm>
                <a:off x="3324" y="2557"/>
                <a:ext cx="24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2500</a:t>
                </a:r>
                <a:endParaRPr lang="en-US" sz="2800" b="0"/>
              </a:p>
            </p:txBody>
          </p:sp>
          <p:sp>
            <p:nvSpPr>
              <p:cNvPr id="114736" name="Line 46"/>
              <p:cNvSpPr>
                <a:spLocks noChangeShapeType="1"/>
              </p:cNvSpPr>
              <p:nvPr/>
            </p:nvSpPr>
            <p:spPr bwMode="auto">
              <a:xfrm>
                <a:off x="3553" y="2343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37" name="Line 47"/>
              <p:cNvSpPr>
                <a:spLocks noChangeShapeType="1"/>
              </p:cNvSpPr>
              <p:nvPr/>
            </p:nvSpPr>
            <p:spPr bwMode="auto">
              <a:xfrm flipH="1">
                <a:off x="5616" y="2343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38" name="Rectangle 48"/>
              <p:cNvSpPr>
                <a:spLocks noChangeArrowheads="1"/>
              </p:cNvSpPr>
              <p:nvPr/>
            </p:nvSpPr>
            <p:spPr bwMode="auto">
              <a:xfrm>
                <a:off x="3324" y="2283"/>
                <a:ext cx="24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3000</a:t>
                </a:r>
                <a:endParaRPr lang="en-US" sz="2800" b="0"/>
              </a:p>
            </p:txBody>
          </p:sp>
          <p:sp>
            <p:nvSpPr>
              <p:cNvPr id="114739" name="Line 49"/>
              <p:cNvSpPr>
                <a:spLocks noChangeShapeType="1"/>
              </p:cNvSpPr>
              <p:nvPr/>
            </p:nvSpPr>
            <p:spPr bwMode="auto">
              <a:xfrm>
                <a:off x="3553" y="2343"/>
                <a:ext cx="2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0" name="Freeform 50"/>
              <p:cNvSpPr>
                <a:spLocks/>
              </p:cNvSpPr>
              <p:nvPr/>
            </p:nvSpPr>
            <p:spPr bwMode="auto">
              <a:xfrm>
                <a:off x="3553" y="2343"/>
                <a:ext cx="2088" cy="1661"/>
              </a:xfrm>
              <a:custGeom>
                <a:avLst/>
                <a:gdLst>
                  <a:gd name="T0" fmla="*/ 0 w 420"/>
                  <a:gd name="T1" fmla="*/ 25124147 h 334"/>
                  <a:gd name="T2" fmla="*/ 31521025 w 420"/>
                  <a:gd name="T3" fmla="*/ 25124147 h 334"/>
                  <a:gd name="T4" fmla="*/ 31521025 w 420"/>
                  <a:gd name="T5" fmla="*/ 0 h 334"/>
                  <a:gd name="T6" fmla="*/ 0 60000 65536"/>
                  <a:gd name="T7" fmla="*/ 0 60000 65536"/>
                  <a:gd name="T8" fmla="*/ 0 60000 65536"/>
                  <a:gd name="T9" fmla="*/ 0 w 420"/>
                  <a:gd name="T10" fmla="*/ 0 h 334"/>
                  <a:gd name="T11" fmla="*/ 420 w 420"/>
                  <a:gd name="T12" fmla="*/ 334 h 3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0" h="334">
                    <a:moveTo>
                      <a:pt x="0" y="334"/>
                    </a:moveTo>
                    <a:lnTo>
                      <a:pt x="420" y="334"/>
                    </a:lnTo>
                    <a:lnTo>
                      <a:pt x="42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1" name="Line 51"/>
              <p:cNvSpPr>
                <a:spLocks noChangeShapeType="1"/>
              </p:cNvSpPr>
              <p:nvPr/>
            </p:nvSpPr>
            <p:spPr bwMode="auto">
              <a:xfrm flipV="1">
                <a:off x="3553" y="2343"/>
                <a:ext cx="0" cy="16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2" name="Freeform 52"/>
              <p:cNvSpPr>
                <a:spLocks/>
              </p:cNvSpPr>
              <p:nvPr/>
            </p:nvSpPr>
            <p:spPr bwMode="auto">
              <a:xfrm>
                <a:off x="4805" y="2597"/>
                <a:ext cx="731" cy="358"/>
              </a:xfrm>
              <a:custGeom>
                <a:avLst/>
                <a:gdLst>
                  <a:gd name="T0" fmla="*/ 0 w 731"/>
                  <a:gd name="T1" fmla="*/ 0 h 358"/>
                  <a:gd name="T2" fmla="*/ 149 w 731"/>
                  <a:gd name="T3" fmla="*/ 358 h 358"/>
                  <a:gd name="T4" fmla="*/ 731 w 731"/>
                  <a:gd name="T5" fmla="*/ 358 h 358"/>
                  <a:gd name="T6" fmla="*/ 0 60000 65536"/>
                  <a:gd name="T7" fmla="*/ 0 60000 65536"/>
                  <a:gd name="T8" fmla="*/ 0 60000 65536"/>
                  <a:gd name="T9" fmla="*/ 0 w 731"/>
                  <a:gd name="T10" fmla="*/ 0 h 358"/>
                  <a:gd name="T11" fmla="*/ 731 w 731"/>
                  <a:gd name="T12" fmla="*/ 358 h 3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1" h="358">
                    <a:moveTo>
                      <a:pt x="0" y="0"/>
                    </a:moveTo>
                    <a:lnTo>
                      <a:pt x="149" y="358"/>
                    </a:lnTo>
                    <a:lnTo>
                      <a:pt x="731" y="358"/>
                    </a:lnTo>
                  </a:path>
                </a:pathLst>
              </a:cu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3" name="Oval 53"/>
              <p:cNvSpPr>
                <a:spLocks noChangeArrowheads="1"/>
              </p:cNvSpPr>
              <p:nvPr/>
            </p:nvSpPr>
            <p:spPr bwMode="auto">
              <a:xfrm>
                <a:off x="4785" y="2577"/>
                <a:ext cx="45" cy="44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4" name="Oval 54"/>
              <p:cNvSpPr>
                <a:spLocks noChangeArrowheads="1"/>
              </p:cNvSpPr>
              <p:nvPr/>
            </p:nvSpPr>
            <p:spPr bwMode="auto">
              <a:xfrm>
                <a:off x="4935" y="2935"/>
                <a:ext cx="44" cy="44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5" name="Oval 55"/>
              <p:cNvSpPr>
                <a:spLocks noChangeArrowheads="1"/>
              </p:cNvSpPr>
              <p:nvPr/>
            </p:nvSpPr>
            <p:spPr bwMode="auto">
              <a:xfrm>
                <a:off x="5516" y="2935"/>
                <a:ext cx="45" cy="44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6" name="Rectangle 56"/>
              <p:cNvSpPr>
                <a:spLocks noChangeArrowheads="1"/>
              </p:cNvSpPr>
              <p:nvPr/>
            </p:nvSpPr>
            <p:spPr bwMode="auto">
              <a:xfrm>
                <a:off x="4251" y="4138"/>
                <a:ext cx="77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Expected score</a:t>
                </a:r>
                <a:endParaRPr lang="en-US" sz="2800" b="0"/>
              </a:p>
            </p:txBody>
          </p:sp>
          <p:sp>
            <p:nvSpPr>
              <p:cNvPr id="114747" name="Rectangle 57"/>
              <p:cNvSpPr>
                <a:spLocks noChangeArrowheads="1"/>
              </p:cNvSpPr>
              <p:nvPr/>
            </p:nvSpPr>
            <p:spPr bwMode="auto">
              <a:xfrm rot="-5400000">
                <a:off x="2768" y="3059"/>
                <a:ext cx="86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Adversarial score</a:t>
                </a:r>
                <a:endParaRPr lang="en-US" sz="2800" b="0"/>
              </a:p>
            </p:txBody>
          </p:sp>
          <p:sp>
            <p:nvSpPr>
              <p:cNvPr id="114748" name="Freeform 58"/>
              <p:cNvSpPr>
                <a:spLocks/>
              </p:cNvSpPr>
              <p:nvPr/>
            </p:nvSpPr>
            <p:spPr bwMode="auto">
              <a:xfrm>
                <a:off x="4323" y="2597"/>
                <a:ext cx="393" cy="810"/>
              </a:xfrm>
              <a:custGeom>
                <a:avLst/>
                <a:gdLst>
                  <a:gd name="T0" fmla="*/ 0 w 393"/>
                  <a:gd name="T1" fmla="*/ 0 h 810"/>
                  <a:gd name="T2" fmla="*/ 25 w 393"/>
                  <a:gd name="T3" fmla="*/ 74 h 810"/>
                  <a:gd name="T4" fmla="*/ 90 w 393"/>
                  <a:gd name="T5" fmla="*/ 402 h 810"/>
                  <a:gd name="T6" fmla="*/ 90 w 393"/>
                  <a:gd name="T7" fmla="*/ 467 h 810"/>
                  <a:gd name="T8" fmla="*/ 124 w 393"/>
                  <a:gd name="T9" fmla="*/ 482 h 810"/>
                  <a:gd name="T10" fmla="*/ 393 w 393"/>
                  <a:gd name="T11" fmla="*/ 810 h 8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3"/>
                  <a:gd name="T19" fmla="*/ 0 h 810"/>
                  <a:gd name="T20" fmla="*/ 393 w 393"/>
                  <a:gd name="T21" fmla="*/ 810 h 8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3" h="810">
                    <a:moveTo>
                      <a:pt x="0" y="0"/>
                    </a:moveTo>
                    <a:lnTo>
                      <a:pt x="25" y="74"/>
                    </a:lnTo>
                    <a:lnTo>
                      <a:pt x="90" y="402"/>
                    </a:lnTo>
                    <a:lnTo>
                      <a:pt x="90" y="467"/>
                    </a:lnTo>
                    <a:lnTo>
                      <a:pt x="124" y="482"/>
                    </a:lnTo>
                    <a:lnTo>
                      <a:pt x="393" y="810"/>
                    </a:lnTo>
                  </a:path>
                </a:pathLst>
              </a:cu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9" name="Oval 59"/>
              <p:cNvSpPr>
                <a:spLocks noChangeArrowheads="1"/>
              </p:cNvSpPr>
              <p:nvPr/>
            </p:nvSpPr>
            <p:spPr bwMode="auto">
              <a:xfrm>
                <a:off x="4303" y="2577"/>
                <a:ext cx="45" cy="44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50" name="Oval 60"/>
              <p:cNvSpPr>
                <a:spLocks noChangeArrowheads="1"/>
              </p:cNvSpPr>
              <p:nvPr/>
            </p:nvSpPr>
            <p:spPr bwMode="auto">
              <a:xfrm>
                <a:off x="4328" y="2651"/>
                <a:ext cx="45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51" name="Oval 61"/>
              <p:cNvSpPr>
                <a:spLocks noChangeArrowheads="1"/>
              </p:cNvSpPr>
              <p:nvPr/>
            </p:nvSpPr>
            <p:spPr bwMode="auto">
              <a:xfrm>
                <a:off x="4393" y="2979"/>
                <a:ext cx="44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52" name="Oval 62"/>
              <p:cNvSpPr>
                <a:spLocks noChangeArrowheads="1"/>
              </p:cNvSpPr>
              <p:nvPr/>
            </p:nvSpPr>
            <p:spPr bwMode="auto">
              <a:xfrm>
                <a:off x="4393" y="3044"/>
                <a:ext cx="44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53" name="Oval 63"/>
              <p:cNvSpPr>
                <a:spLocks noChangeArrowheads="1"/>
              </p:cNvSpPr>
              <p:nvPr/>
            </p:nvSpPr>
            <p:spPr bwMode="auto">
              <a:xfrm>
                <a:off x="4427" y="3059"/>
                <a:ext cx="45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54" name="Oval 64"/>
              <p:cNvSpPr>
                <a:spLocks noChangeArrowheads="1"/>
              </p:cNvSpPr>
              <p:nvPr/>
            </p:nvSpPr>
            <p:spPr bwMode="auto">
              <a:xfrm>
                <a:off x="4696" y="3387"/>
                <a:ext cx="45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55" name="Freeform 65"/>
              <p:cNvSpPr>
                <a:spLocks/>
              </p:cNvSpPr>
              <p:nvPr/>
            </p:nvSpPr>
            <p:spPr bwMode="auto">
              <a:xfrm>
                <a:off x="4099" y="2597"/>
                <a:ext cx="314" cy="994"/>
              </a:xfrm>
              <a:custGeom>
                <a:avLst/>
                <a:gdLst>
                  <a:gd name="T0" fmla="*/ 0 w 314"/>
                  <a:gd name="T1" fmla="*/ 0 h 994"/>
                  <a:gd name="T2" fmla="*/ 0 w 314"/>
                  <a:gd name="T3" fmla="*/ 497 h 994"/>
                  <a:gd name="T4" fmla="*/ 105 w 314"/>
                  <a:gd name="T5" fmla="*/ 790 h 994"/>
                  <a:gd name="T6" fmla="*/ 150 w 314"/>
                  <a:gd name="T7" fmla="*/ 855 h 994"/>
                  <a:gd name="T8" fmla="*/ 179 w 314"/>
                  <a:gd name="T9" fmla="*/ 875 h 994"/>
                  <a:gd name="T10" fmla="*/ 184 w 314"/>
                  <a:gd name="T11" fmla="*/ 875 h 994"/>
                  <a:gd name="T12" fmla="*/ 314 w 314"/>
                  <a:gd name="T13" fmla="*/ 994 h 9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4"/>
                  <a:gd name="T22" fmla="*/ 0 h 994"/>
                  <a:gd name="T23" fmla="*/ 314 w 314"/>
                  <a:gd name="T24" fmla="*/ 994 h 9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4" h="994">
                    <a:moveTo>
                      <a:pt x="0" y="0"/>
                    </a:moveTo>
                    <a:lnTo>
                      <a:pt x="0" y="497"/>
                    </a:lnTo>
                    <a:lnTo>
                      <a:pt x="105" y="790"/>
                    </a:lnTo>
                    <a:lnTo>
                      <a:pt x="150" y="855"/>
                    </a:lnTo>
                    <a:lnTo>
                      <a:pt x="179" y="875"/>
                    </a:lnTo>
                    <a:lnTo>
                      <a:pt x="184" y="875"/>
                    </a:lnTo>
                    <a:lnTo>
                      <a:pt x="314" y="994"/>
                    </a:lnTo>
                  </a:path>
                </a:pathLst>
              </a:cu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56" name="Oval 66"/>
              <p:cNvSpPr>
                <a:spLocks noChangeArrowheads="1"/>
              </p:cNvSpPr>
              <p:nvPr/>
            </p:nvSpPr>
            <p:spPr bwMode="auto">
              <a:xfrm>
                <a:off x="4079" y="2577"/>
                <a:ext cx="45" cy="44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57" name="Oval 67"/>
              <p:cNvSpPr>
                <a:spLocks noChangeArrowheads="1"/>
              </p:cNvSpPr>
              <p:nvPr/>
            </p:nvSpPr>
            <p:spPr bwMode="auto">
              <a:xfrm>
                <a:off x="4079" y="3074"/>
                <a:ext cx="45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58" name="Oval 68"/>
              <p:cNvSpPr>
                <a:spLocks noChangeArrowheads="1"/>
              </p:cNvSpPr>
              <p:nvPr/>
            </p:nvSpPr>
            <p:spPr bwMode="auto">
              <a:xfrm>
                <a:off x="4184" y="3367"/>
                <a:ext cx="45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59" name="Oval 69"/>
              <p:cNvSpPr>
                <a:spLocks noChangeArrowheads="1"/>
              </p:cNvSpPr>
              <p:nvPr/>
            </p:nvSpPr>
            <p:spPr bwMode="auto">
              <a:xfrm>
                <a:off x="4229" y="3432"/>
                <a:ext cx="44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60" name="Oval 70"/>
              <p:cNvSpPr>
                <a:spLocks noChangeArrowheads="1"/>
              </p:cNvSpPr>
              <p:nvPr/>
            </p:nvSpPr>
            <p:spPr bwMode="auto">
              <a:xfrm>
                <a:off x="4258" y="3452"/>
                <a:ext cx="45" cy="44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61" name="Oval 71"/>
              <p:cNvSpPr>
                <a:spLocks noChangeArrowheads="1"/>
              </p:cNvSpPr>
              <p:nvPr/>
            </p:nvSpPr>
            <p:spPr bwMode="auto">
              <a:xfrm>
                <a:off x="4263" y="3452"/>
                <a:ext cx="45" cy="44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62" name="Oval 72"/>
              <p:cNvSpPr>
                <a:spLocks noChangeArrowheads="1"/>
              </p:cNvSpPr>
              <p:nvPr/>
            </p:nvSpPr>
            <p:spPr bwMode="auto">
              <a:xfrm>
                <a:off x="4393" y="3571"/>
                <a:ext cx="44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63" name="Freeform 73"/>
              <p:cNvSpPr>
                <a:spLocks/>
              </p:cNvSpPr>
              <p:nvPr/>
            </p:nvSpPr>
            <p:spPr bwMode="auto">
              <a:xfrm>
                <a:off x="3975" y="3094"/>
                <a:ext cx="199" cy="601"/>
              </a:xfrm>
              <a:custGeom>
                <a:avLst/>
                <a:gdLst>
                  <a:gd name="T0" fmla="*/ 0 w 199"/>
                  <a:gd name="T1" fmla="*/ 0 h 601"/>
                  <a:gd name="T2" fmla="*/ 10 w 199"/>
                  <a:gd name="T3" fmla="*/ 293 h 601"/>
                  <a:gd name="T4" fmla="*/ 30 w 199"/>
                  <a:gd name="T5" fmla="*/ 323 h 601"/>
                  <a:gd name="T6" fmla="*/ 45 w 199"/>
                  <a:gd name="T7" fmla="*/ 452 h 601"/>
                  <a:gd name="T8" fmla="*/ 104 w 199"/>
                  <a:gd name="T9" fmla="*/ 522 h 601"/>
                  <a:gd name="T10" fmla="*/ 199 w 199"/>
                  <a:gd name="T11" fmla="*/ 601 h 6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601"/>
                  <a:gd name="T20" fmla="*/ 199 w 199"/>
                  <a:gd name="T21" fmla="*/ 601 h 6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601">
                    <a:moveTo>
                      <a:pt x="0" y="0"/>
                    </a:moveTo>
                    <a:lnTo>
                      <a:pt x="10" y="293"/>
                    </a:lnTo>
                    <a:lnTo>
                      <a:pt x="30" y="323"/>
                    </a:lnTo>
                    <a:lnTo>
                      <a:pt x="45" y="452"/>
                    </a:lnTo>
                    <a:lnTo>
                      <a:pt x="104" y="522"/>
                    </a:lnTo>
                    <a:lnTo>
                      <a:pt x="199" y="601"/>
                    </a:lnTo>
                  </a:path>
                </a:pathLst>
              </a:cu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64" name="Oval 74"/>
              <p:cNvSpPr>
                <a:spLocks noChangeArrowheads="1"/>
              </p:cNvSpPr>
              <p:nvPr/>
            </p:nvSpPr>
            <p:spPr bwMode="auto">
              <a:xfrm>
                <a:off x="3955" y="3074"/>
                <a:ext cx="45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65" name="Oval 75"/>
              <p:cNvSpPr>
                <a:spLocks noChangeArrowheads="1"/>
              </p:cNvSpPr>
              <p:nvPr/>
            </p:nvSpPr>
            <p:spPr bwMode="auto">
              <a:xfrm>
                <a:off x="3965" y="3367"/>
                <a:ext cx="45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66" name="Oval 76"/>
              <p:cNvSpPr>
                <a:spLocks noChangeArrowheads="1"/>
              </p:cNvSpPr>
              <p:nvPr/>
            </p:nvSpPr>
            <p:spPr bwMode="auto">
              <a:xfrm>
                <a:off x="3985" y="3397"/>
                <a:ext cx="45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67" name="Oval 77"/>
              <p:cNvSpPr>
                <a:spLocks noChangeArrowheads="1"/>
              </p:cNvSpPr>
              <p:nvPr/>
            </p:nvSpPr>
            <p:spPr bwMode="auto">
              <a:xfrm>
                <a:off x="4000" y="3526"/>
                <a:ext cx="45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68" name="Oval 78"/>
              <p:cNvSpPr>
                <a:spLocks noChangeArrowheads="1"/>
              </p:cNvSpPr>
              <p:nvPr/>
            </p:nvSpPr>
            <p:spPr bwMode="auto">
              <a:xfrm>
                <a:off x="4060" y="3596"/>
                <a:ext cx="44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69" name="Oval 79"/>
              <p:cNvSpPr>
                <a:spLocks noChangeArrowheads="1"/>
              </p:cNvSpPr>
              <p:nvPr/>
            </p:nvSpPr>
            <p:spPr bwMode="auto">
              <a:xfrm>
                <a:off x="4154" y="3675"/>
                <a:ext cx="45" cy="45"/>
              </a:xfrm>
              <a:prstGeom prst="ellipse">
                <a:avLst/>
              </a:prstGeom>
              <a:noFill/>
              <a:ln w="396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70" name="Line 80"/>
              <p:cNvSpPr>
                <a:spLocks noChangeShapeType="1"/>
              </p:cNvSpPr>
              <p:nvPr/>
            </p:nvSpPr>
            <p:spPr bwMode="auto">
              <a:xfrm flipH="1" flipV="1">
                <a:off x="5044" y="3014"/>
                <a:ext cx="104" cy="1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71" name="Freeform 81"/>
              <p:cNvSpPr>
                <a:spLocks/>
              </p:cNvSpPr>
              <p:nvPr/>
            </p:nvSpPr>
            <p:spPr bwMode="auto">
              <a:xfrm>
                <a:off x="5019" y="2984"/>
                <a:ext cx="60" cy="65"/>
              </a:xfrm>
              <a:custGeom>
                <a:avLst/>
                <a:gdLst>
                  <a:gd name="T0" fmla="*/ 20 w 60"/>
                  <a:gd name="T1" fmla="*/ 65 h 65"/>
                  <a:gd name="T2" fmla="*/ 0 w 60"/>
                  <a:gd name="T3" fmla="*/ 0 h 65"/>
                  <a:gd name="T4" fmla="*/ 60 w 60"/>
                  <a:gd name="T5" fmla="*/ 30 h 65"/>
                  <a:gd name="T6" fmla="*/ 25 w 60"/>
                  <a:gd name="T7" fmla="*/ 30 h 65"/>
                  <a:gd name="T8" fmla="*/ 20 w 60"/>
                  <a:gd name="T9" fmla="*/ 65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5"/>
                  <a:gd name="T17" fmla="*/ 60 w 60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5">
                    <a:moveTo>
                      <a:pt x="20" y="65"/>
                    </a:moveTo>
                    <a:lnTo>
                      <a:pt x="0" y="0"/>
                    </a:lnTo>
                    <a:lnTo>
                      <a:pt x="60" y="30"/>
                    </a:lnTo>
                    <a:lnTo>
                      <a:pt x="25" y="30"/>
                    </a:lnTo>
                    <a:lnTo>
                      <a:pt x="2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72" name="Rectangle 82"/>
              <p:cNvSpPr>
                <a:spLocks noChangeArrowheads="1"/>
              </p:cNvSpPr>
              <p:nvPr/>
            </p:nvSpPr>
            <p:spPr bwMode="auto">
              <a:xfrm>
                <a:off x="5173" y="3129"/>
                <a:ext cx="184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k=5</a:t>
                </a:r>
                <a:endParaRPr lang="en-US" sz="2800" b="0"/>
              </a:p>
            </p:txBody>
          </p:sp>
          <p:sp>
            <p:nvSpPr>
              <p:cNvPr id="114773" name="Line 83"/>
              <p:cNvSpPr>
                <a:spLocks noChangeShapeType="1"/>
              </p:cNvSpPr>
              <p:nvPr/>
            </p:nvSpPr>
            <p:spPr bwMode="auto">
              <a:xfrm flipH="1" flipV="1">
                <a:off x="4537" y="3099"/>
                <a:ext cx="159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74" name="Freeform 84"/>
              <p:cNvSpPr>
                <a:spLocks/>
              </p:cNvSpPr>
              <p:nvPr/>
            </p:nvSpPr>
            <p:spPr bwMode="auto">
              <a:xfrm>
                <a:off x="4492" y="3074"/>
                <a:ext cx="70" cy="50"/>
              </a:xfrm>
              <a:custGeom>
                <a:avLst/>
                <a:gdLst>
                  <a:gd name="T0" fmla="*/ 70 w 70"/>
                  <a:gd name="T1" fmla="*/ 50 h 50"/>
                  <a:gd name="T2" fmla="*/ 0 w 70"/>
                  <a:gd name="T3" fmla="*/ 25 h 50"/>
                  <a:gd name="T4" fmla="*/ 70 w 70"/>
                  <a:gd name="T5" fmla="*/ 0 h 50"/>
                  <a:gd name="T6" fmla="*/ 45 w 70"/>
                  <a:gd name="T7" fmla="*/ 25 h 50"/>
                  <a:gd name="T8" fmla="*/ 70 w 70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50"/>
                  <a:gd name="T17" fmla="*/ 70 w 7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50">
                    <a:moveTo>
                      <a:pt x="70" y="50"/>
                    </a:moveTo>
                    <a:lnTo>
                      <a:pt x="0" y="25"/>
                    </a:lnTo>
                    <a:lnTo>
                      <a:pt x="70" y="0"/>
                    </a:lnTo>
                    <a:lnTo>
                      <a:pt x="45" y="25"/>
                    </a:lnTo>
                    <a:lnTo>
                      <a:pt x="7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75" name="Rectangle 85"/>
              <p:cNvSpPr>
                <a:spLocks noChangeArrowheads="1"/>
              </p:cNvSpPr>
              <p:nvPr/>
            </p:nvSpPr>
            <p:spPr bwMode="auto">
              <a:xfrm>
                <a:off x="4722" y="3049"/>
                <a:ext cx="24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k=10</a:t>
                </a:r>
                <a:endParaRPr lang="en-US" sz="2800" b="0"/>
              </a:p>
            </p:txBody>
          </p:sp>
          <p:sp>
            <p:nvSpPr>
              <p:cNvPr id="114776" name="Line 86"/>
              <p:cNvSpPr>
                <a:spLocks noChangeShapeType="1"/>
              </p:cNvSpPr>
              <p:nvPr/>
            </p:nvSpPr>
            <p:spPr bwMode="auto">
              <a:xfrm flipH="1" flipV="1">
                <a:off x="4487" y="3601"/>
                <a:ext cx="184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77" name="Freeform 87"/>
              <p:cNvSpPr>
                <a:spLocks/>
              </p:cNvSpPr>
              <p:nvPr/>
            </p:nvSpPr>
            <p:spPr bwMode="auto">
              <a:xfrm>
                <a:off x="4447" y="3586"/>
                <a:ext cx="70" cy="50"/>
              </a:xfrm>
              <a:custGeom>
                <a:avLst/>
                <a:gdLst>
                  <a:gd name="T0" fmla="*/ 50 w 70"/>
                  <a:gd name="T1" fmla="*/ 50 h 50"/>
                  <a:gd name="T2" fmla="*/ 0 w 70"/>
                  <a:gd name="T3" fmla="*/ 5 h 50"/>
                  <a:gd name="T4" fmla="*/ 70 w 70"/>
                  <a:gd name="T5" fmla="*/ 0 h 50"/>
                  <a:gd name="T6" fmla="*/ 40 w 70"/>
                  <a:gd name="T7" fmla="*/ 15 h 50"/>
                  <a:gd name="T8" fmla="*/ 50 w 70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50"/>
                  <a:gd name="T17" fmla="*/ 70 w 7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50">
                    <a:moveTo>
                      <a:pt x="50" y="50"/>
                    </a:moveTo>
                    <a:lnTo>
                      <a:pt x="0" y="5"/>
                    </a:lnTo>
                    <a:lnTo>
                      <a:pt x="70" y="0"/>
                    </a:lnTo>
                    <a:lnTo>
                      <a:pt x="40" y="15"/>
                    </a:lnTo>
                    <a:lnTo>
                      <a:pt x="5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78" name="Rectangle 88"/>
              <p:cNvSpPr>
                <a:spLocks noChangeArrowheads="1"/>
              </p:cNvSpPr>
              <p:nvPr/>
            </p:nvSpPr>
            <p:spPr bwMode="auto">
              <a:xfrm>
                <a:off x="4697" y="3611"/>
                <a:ext cx="24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k=15</a:t>
                </a:r>
                <a:endParaRPr lang="en-US" sz="2800" b="0"/>
              </a:p>
            </p:txBody>
          </p:sp>
          <p:sp>
            <p:nvSpPr>
              <p:cNvPr id="114779" name="Line 89"/>
              <p:cNvSpPr>
                <a:spLocks noChangeShapeType="1"/>
              </p:cNvSpPr>
              <p:nvPr/>
            </p:nvSpPr>
            <p:spPr bwMode="auto">
              <a:xfrm flipV="1">
                <a:off x="3891" y="3586"/>
                <a:ext cx="84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80" name="Freeform 90"/>
              <p:cNvSpPr>
                <a:spLocks/>
              </p:cNvSpPr>
              <p:nvPr/>
            </p:nvSpPr>
            <p:spPr bwMode="auto">
              <a:xfrm>
                <a:off x="3940" y="3556"/>
                <a:ext cx="65" cy="65"/>
              </a:xfrm>
              <a:custGeom>
                <a:avLst/>
                <a:gdLst>
                  <a:gd name="T0" fmla="*/ 0 w 65"/>
                  <a:gd name="T1" fmla="*/ 35 h 65"/>
                  <a:gd name="T2" fmla="*/ 65 w 65"/>
                  <a:gd name="T3" fmla="*/ 0 h 65"/>
                  <a:gd name="T4" fmla="*/ 40 w 65"/>
                  <a:gd name="T5" fmla="*/ 65 h 65"/>
                  <a:gd name="T6" fmla="*/ 35 w 65"/>
                  <a:gd name="T7" fmla="*/ 30 h 65"/>
                  <a:gd name="T8" fmla="*/ 0 w 65"/>
                  <a:gd name="T9" fmla="*/ 35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5"/>
                  <a:gd name="T17" fmla="*/ 65 w 65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5">
                    <a:moveTo>
                      <a:pt x="0" y="35"/>
                    </a:moveTo>
                    <a:lnTo>
                      <a:pt x="65" y="0"/>
                    </a:lnTo>
                    <a:lnTo>
                      <a:pt x="40" y="65"/>
                    </a:lnTo>
                    <a:lnTo>
                      <a:pt x="35" y="3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81" name="Rectangle 91"/>
              <p:cNvSpPr>
                <a:spLocks noChangeArrowheads="1"/>
              </p:cNvSpPr>
              <p:nvPr/>
            </p:nvSpPr>
            <p:spPr bwMode="auto">
              <a:xfrm>
                <a:off x="3673" y="3695"/>
                <a:ext cx="24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Helvetica" charset="0"/>
                  </a:rPr>
                  <a:t>k=20</a:t>
                </a:r>
                <a:endParaRPr lang="en-US" sz="2800" b="0"/>
              </a:p>
            </p:txBody>
          </p:sp>
        </p:grpSp>
        <p:pic>
          <p:nvPicPr>
            <p:cNvPr id="114694" name="Picture 92" descr="waternet"/>
            <p:cNvPicPr>
              <a:picLocks noChangeAspect="1" noChangeArrowheads="1"/>
            </p:cNvPicPr>
            <p:nvPr/>
          </p:nvPicPr>
          <p:blipFill>
            <a:blip r:embed="rId3"/>
            <a:srcRect l="13832" t="8824" r="11197" b="12354"/>
            <a:stretch>
              <a:fillRect/>
            </a:stretch>
          </p:blipFill>
          <p:spPr bwMode="auto">
            <a:xfrm>
              <a:off x="4608" y="3024"/>
              <a:ext cx="105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Summary so far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2508250" y="2641600"/>
            <a:ext cx="3130550" cy="101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Submodularity in </a:t>
            </a:r>
            <a:br>
              <a:rPr lang="en-US"/>
            </a:br>
            <a:r>
              <a:rPr lang="en-US"/>
              <a:t>sensing optimization</a:t>
            </a:r>
            <a:br>
              <a:rPr lang="en-US"/>
            </a:br>
            <a:r>
              <a:rPr lang="en-US">
                <a:solidFill>
                  <a:srgbClr val="336600"/>
                </a:solidFill>
              </a:rPr>
              <a:t>Greedy is near-optimal</a:t>
            </a:r>
          </a:p>
        </p:txBody>
      </p:sp>
      <p:sp>
        <p:nvSpPr>
          <p:cNvPr id="1100804" name="Text Box 4"/>
          <p:cNvSpPr txBox="1">
            <a:spLocks noChangeArrowheads="1"/>
          </p:cNvSpPr>
          <p:nvPr/>
        </p:nvSpPr>
        <p:spPr bwMode="auto">
          <a:xfrm>
            <a:off x="685800" y="4205288"/>
            <a:ext cx="3325813" cy="101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Robust sensing</a:t>
            </a:r>
          </a:p>
          <a:p>
            <a:r>
              <a:rPr lang="en-US">
                <a:solidFill>
                  <a:srgbClr val="336600"/>
                </a:solidFill>
              </a:rPr>
              <a:t>Greedy fails badly</a:t>
            </a:r>
          </a:p>
          <a:p>
            <a:r>
              <a:rPr lang="en-US">
                <a:solidFill>
                  <a:srgbClr val="336600"/>
                </a:solidFill>
              </a:rPr>
              <a:t>Saturate is near-optimal</a:t>
            </a:r>
            <a:br>
              <a:rPr lang="en-US">
                <a:solidFill>
                  <a:srgbClr val="336600"/>
                </a:solidFill>
              </a:rPr>
            </a:br>
            <a:endParaRPr lang="en-US">
              <a:solidFill>
                <a:srgbClr val="336600"/>
              </a:solidFill>
            </a:endParaRPr>
          </a:p>
        </p:txBody>
      </p:sp>
      <p:sp>
        <p:nvSpPr>
          <p:cNvPr id="1100805" name="Text Box 5"/>
          <p:cNvSpPr txBox="1">
            <a:spLocks noChangeArrowheads="1"/>
          </p:cNvSpPr>
          <p:nvPr/>
        </p:nvSpPr>
        <p:spPr bwMode="auto">
          <a:xfrm>
            <a:off x="4114800" y="4238625"/>
            <a:ext cx="5037138" cy="1323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Path planning</a:t>
            </a:r>
          </a:p>
          <a:p>
            <a:r>
              <a:rPr lang="en-US"/>
              <a:t>Communication constraints</a:t>
            </a:r>
          </a:p>
          <a:p>
            <a:r>
              <a:rPr lang="en-US"/>
              <a:t>Constrained submodular optimization</a:t>
            </a:r>
            <a:endParaRPr lang="en-US" sz="1800"/>
          </a:p>
          <a:p>
            <a:r>
              <a:rPr lang="en-US">
                <a:solidFill>
                  <a:srgbClr val="336600"/>
                </a:solidFill>
              </a:rPr>
              <a:t>pSPIEL gives strong guarantees</a:t>
            </a:r>
            <a:br>
              <a:rPr lang="en-US">
                <a:solidFill>
                  <a:srgbClr val="336600"/>
                </a:solidFill>
              </a:rPr>
            </a:br>
            <a:endParaRPr lang="en-US">
              <a:solidFill>
                <a:srgbClr val="336600"/>
              </a:solidFill>
            </a:endParaRPr>
          </a:p>
        </p:txBody>
      </p:sp>
      <p:pic>
        <p:nvPicPr>
          <p:cNvPr id="1100806" name="Picture 6" descr="waternet-fine"/>
          <p:cNvPicPr>
            <a:picLocks noChangeAspect="1" noChangeArrowheads="1"/>
          </p:cNvPicPr>
          <p:nvPr/>
        </p:nvPicPr>
        <p:blipFill>
          <a:blip r:embed="rId4"/>
          <a:srcRect l="14279" t="8333" r="10976" b="11856"/>
          <a:stretch>
            <a:fillRect/>
          </a:stretch>
        </p:blipFill>
        <p:spPr bwMode="auto">
          <a:xfrm>
            <a:off x="358775" y="2405063"/>
            <a:ext cx="18510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0808" name="Picture 8" descr="Our_Soluti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</a:blip>
          <a:srcRect l="7178" r="6999"/>
          <a:stretch>
            <a:fillRect/>
          </a:stretch>
        </p:blipFill>
        <p:spPr bwMode="auto">
          <a:xfrm>
            <a:off x="2819400" y="990600"/>
            <a:ext cx="16002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0814" name="Text Box 14"/>
          <p:cNvSpPr txBox="1">
            <a:spLocks noChangeArrowheads="1"/>
          </p:cNvSpPr>
          <p:nvPr/>
        </p:nvSpPr>
        <p:spPr bwMode="auto">
          <a:xfrm>
            <a:off x="1895475" y="6019800"/>
            <a:ext cx="4429125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Sequential sensing</a:t>
            </a:r>
          </a:p>
          <a:p>
            <a:r>
              <a:rPr lang="en-US" dirty="0">
                <a:solidFill>
                  <a:srgbClr val="336600"/>
                </a:solidFill>
              </a:rPr>
              <a:t>Exploration Exploitation Analysis</a:t>
            </a:r>
          </a:p>
        </p:txBody>
      </p:sp>
      <p:sp>
        <p:nvSpPr>
          <p:cNvPr id="1100815" name="Line 15"/>
          <p:cNvSpPr>
            <a:spLocks noChangeShapeType="1"/>
          </p:cNvSpPr>
          <p:nvPr/>
        </p:nvSpPr>
        <p:spPr bwMode="auto">
          <a:xfrm flipH="1">
            <a:off x="2667000" y="3886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816" name="Line 16"/>
          <p:cNvSpPr>
            <a:spLocks noChangeShapeType="1"/>
          </p:cNvSpPr>
          <p:nvPr/>
        </p:nvSpPr>
        <p:spPr bwMode="auto">
          <a:xfrm flipH="1" flipV="1">
            <a:off x="5257800" y="39624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817" name="Line 17"/>
          <p:cNvSpPr>
            <a:spLocks noChangeShapeType="1"/>
          </p:cNvSpPr>
          <p:nvPr/>
        </p:nvSpPr>
        <p:spPr bwMode="auto">
          <a:xfrm flipH="1" flipV="1">
            <a:off x="4038600" y="3962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0818" name="Picture 18" descr="nimsaq_lak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2192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553200" y="2782888"/>
            <a:ext cx="2057400" cy="1331912"/>
            <a:chOff x="3120" y="3120"/>
            <a:chExt cx="960" cy="796"/>
          </a:xfrm>
        </p:grpSpPr>
        <p:pic>
          <p:nvPicPr>
            <p:cNvPr id="121871" name="Picture 16"/>
            <p:cNvPicPr>
              <a:picLocks noChangeAspect="1" noChangeArrowheads="1"/>
            </p:cNvPicPr>
            <p:nvPr/>
          </p:nvPicPr>
          <p:blipFill>
            <a:blip r:embed="rId7"/>
            <a:srcRect r="-139" b="6525"/>
            <a:stretch>
              <a:fillRect/>
            </a:stretch>
          </p:blipFill>
          <p:spPr bwMode="auto">
            <a:xfrm>
              <a:off x="3120" y="3120"/>
              <a:ext cx="960" cy="7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21872" name="Picture 17"/>
            <p:cNvPicPr>
              <a:picLocks noChangeAspect="1" noChangeArrowheads="1"/>
            </p:cNvPicPr>
            <p:nvPr/>
          </p:nvPicPr>
          <p:blipFill>
            <a:blip r:embed="rId8">
              <a:lum bright="12000"/>
            </a:blip>
            <a:srcRect r="37077"/>
            <a:stretch>
              <a:fillRect/>
            </a:stretch>
          </p:blipFill>
          <p:spPr bwMode="auto">
            <a:xfrm>
              <a:off x="3264" y="3552"/>
              <a:ext cx="14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73" name="Picture 18"/>
            <p:cNvPicPr>
              <a:picLocks noChangeAspect="1" noChangeArrowheads="1"/>
            </p:cNvPicPr>
            <p:nvPr/>
          </p:nvPicPr>
          <p:blipFill>
            <a:blip r:embed="rId8">
              <a:lum bright="12000"/>
            </a:blip>
            <a:srcRect r="37077"/>
            <a:stretch>
              <a:fillRect/>
            </a:stretch>
          </p:blipFill>
          <p:spPr bwMode="auto">
            <a:xfrm>
              <a:off x="3600" y="3600"/>
              <a:ext cx="14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74" name="Picture 19"/>
            <p:cNvPicPr>
              <a:picLocks noChangeAspect="1" noChangeArrowheads="1"/>
            </p:cNvPicPr>
            <p:nvPr/>
          </p:nvPicPr>
          <p:blipFill>
            <a:blip r:embed="rId8">
              <a:lum bright="12000"/>
            </a:blip>
            <a:srcRect r="37077"/>
            <a:stretch>
              <a:fillRect/>
            </a:stretch>
          </p:blipFill>
          <p:spPr bwMode="auto">
            <a:xfrm>
              <a:off x="3888" y="3504"/>
              <a:ext cx="14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81000" y="2286000"/>
            <a:ext cx="8153400" cy="3084513"/>
          </a:xfrm>
          <a:prstGeom prst="rect">
            <a:avLst/>
          </a:prstGeom>
          <a:solidFill>
            <a:schemeClr val="bg2">
              <a:alpha val="98038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800" b="0">
              <a:solidFill>
                <a:schemeClr val="bg1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Calibri" charset="0"/>
              </a:rPr>
              <a:t>All these applications involve physical sensing</a:t>
            </a:r>
          </a:p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Calibri" charset="0"/>
              </a:rPr>
              <a:t>Now for something completely different</a:t>
            </a:r>
          </a:p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Calibri" charset="0"/>
              </a:rPr>
              <a:t>Let’s jump from water…</a:t>
            </a:r>
          </a:p>
          <a:p>
            <a:pPr>
              <a:spcBef>
                <a:spcPct val="50000"/>
              </a:spcBef>
            </a:pPr>
            <a:endParaRPr lang="en-US" sz="2800" b="0">
              <a:solidFill>
                <a:schemeClr val="bg1"/>
              </a:solidFill>
              <a:latin typeface="Calibri" charset="0"/>
            </a:endParaRPr>
          </a:p>
        </p:txBody>
      </p:sp>
    </p:spTree>
    <p:custDataLst>
      <p:tags r:id="rId1"/>
    </p:custDataLst>
  </p:cSld>
  <p:clrMapOvr>
    <a:masterClrMapping/>
  </p:clrMapOvr>
  <p:transition advTm="7848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0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0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0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100804" grpId="0"/>
      <p:bldP spid="1100805" grpId="0"/>
      <p:bldP spid="1100814" grpId="0"/>
      <p:bldP spid="1100815" grpId="0" animBg="1"/>
      <p:bldP spid="1100816" grpId="0" animBg="1"/>
      <p:bldP spid="1100817" grpId="0" animBg="1"/>
      <p:bldP spid="21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676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… to the Web!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25688"/>
            <a:ext cx="8991600" cy="4532312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You have 10 minutes each day for 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reading blogs / news.</a:t>
            </a:r>
          </a:p>
          <a:p>
            <a:pPr eaLnBrk="1" hangingPunct="1">
              <a:buFont typeface="Wingdings" charset="2"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Which of the million blogs should you read?</a:t>
            </a:r>
          </a:p>
        </p:txBody>
      </p:sp>
    </p:spTree>
  </p:cSld>
  <p:clrMapOvr>
    <a:masterClrMapping/>
  </p:clrMapOvr>
  <p:transition advTm="10797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ChangeArrowheads="1"/>
          </p:cNvSpPr>
          <p:nvPr/>
        </p:nvSpPr>
        <p:spPr bwMode="auto">
          <a:xfrm>
            <a:off x="4470400" y="2527300"/>
            <a:ext cx="1447800" cy="990600"/>
          </a:xfrm>
          <a:prstGeom prst="rect">
            <a:avLst/>
          </a:prstGeom>
          <a:noFill/>
          <a:ln w="635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381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676400"/>
            <a:ext cx="129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219200"/>
            <a:ext cx="1447800" cy="292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174750"/>
            <a:ext cx="1600200" cy="368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1143000"/>
            <a:ext cx="1524000" cy="412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1219200"/>
            <a:ext cx="1143000" cy="349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9"/>
          <a:srcRect t="30037" b="20276"/>
          <a:stretch>
            <a:fillRect/>
          </a:stretch>
        </p:blipFill>
        <p:spPr bwMode="auto">
          <a:xfrm>
            <a:off x="4572000" y="2638425"/>
            <a:ext cx="1295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10"/>
          <a:srcRect l="14125" t="32353" r="26906" b="31618"/>
          <a:stretch>
            <a:fillRect/>
          </a:stretch>
        </p:blipFill>
        <p:spPr bwMode="auto">
          <a:xfrm>
            <a:off x="1143000" y="2476500"/>
            <a:ext cx="1295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250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0" y="3886200"/>
            <a:ext cx="1047750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23916" name="Text Box 12"/>
          <p:cNvSpPr txBox="1">
            <a:spLocks noChangeArrowheads="1"/>
          </p:cNvSpPr>
          <p:nvPr/>
        </p:nvSpPr>
        <p:spPr bwMode="auto">
          <a:xfrm rot="-5400000">
            <a:off x="-195263" y="2441576"/>
            <a:ext cx="8477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/>
              <a:t>Time</a:t>
            </a:r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>
            <a:off x="457200" y="1524000"/>
            <a:ext cx="0" cy="434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0"/>
          <a:srcRect l="14125" t="32353" r="26906" b="31618"/>
          <a:stretch>
            <a:fillRect/>
          </a:stretch>
        </p:blipFill>
        <p:spPr bwMode="auto">
          <a:xfrm>
            <a:off x="1066800" y="5181600"/>
            <a:ext cx="1295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>
            <a:cxnSpLocks noChangeShapeType="1"/>
            <a:stCxn id="0" idx="0"/>
            <a:endCxn id="0" idx="1"/>
          </p:cNvCxnSpPr>
          <p:nvPr/>
        </p:nvCxnSpPr>
        <p:spPr bwMode="auto">
          <a:xfrm flipV="1">
            <a:off x="1790700" y="2108200"/>
            <a:ext cx="1028700" cy="3683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3" name="Straight Arrow Connector 24"/>
          <p:cNvCxnSpPr>
            <a:cxnSpLocks noChangeShapeType="1"/>
          </p:cNvCxnSpPr>
          <p:nvPr/>
        </p:nvCxnSpPr>
        <p:spPr bwMode="auto">
          <a:xfrm flipH="1" flipV="1">
            <a:off x="5867400" y="2995613"/>
            <a:ext cx="752475" cy="8905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9"/>
          <a:srcRect t="30037" b="20276"/>
          <a:stretch>
            <a:fillRect/>
          </a:stretch>
        </p:blipFill>
        <p:spPr bwMode="auto">
          <a:xfrm>
            <a:off x="4572000" y="4419600"/>
            <a:ext cx="1295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24"/>
          <p:cNvCxnSpPr>
            <a:cxnSpLocks noChangeShapeType="1"/>
          </p:cNvCxnSpPr>
          <p:nvPr/>
        </p:nvCxnSpPr>
        <p:spPr bwMode="auto">
          <a:xfrm flipH="1" flipV="1">
            <a:off x="4114800" y="2108200"/>
            <a:ext cx="1104900" cy="5302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6" name="Straight Arrow Connector 24"/>
          <p:cNvCxnSpPr>
            <a:cxnSpLocks noChangeShapeType="1"/>
          </p:cNvCxnSpPr>
          <p:nvPr/>
        </p:nvCxnSpPr>
        <p:spPr bwMode="auto">
          <a:xfrm flipV="1">
            <a:off x="1714500" y="4776788"/>
            <a:ext cx="2857500" cy="40481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7" name="Straight Arrow Connector 24"/>
          <p:cNvCxnSpPr>
            <a:cxnSpLocks noChangeShapeType="1"/>
          </p:cNvCxnSpPr>
          <p:nvPr/>
        </p:nvCxnSpPr>
        <p:spPr bwMode="auto">
          <a:xfrm flipV="1">
            <a:off x="5219700" y="3352800"/>
            <a:ext cx="0" cy="10668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239636" name="Text Box 20"/>
          <p:cNvSpPr txBox="1">
            <a:spLocks noChangeArrowheads="1"/>
          </p:cNvSpPr>
          <p:nvPr/>
        </p:nvSpPr>
        <p:spPr bwMode="auto">
          <a:xfrm>
            <a:off x="3276600" y="5378450"/>
            <a:ext cx="1719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990099"/>
                </a:solidFill>
                <a:latin typeface="Arial" charset="0"/>
                <a:ea typeface="Arial" charset="0"/>
                <a:cs typeface="Arial" charset="0"/>
              </a:rPr>
              <a:t>Information cascade</a:t>
            </a:r>
          </a:p>
        </p:txBody>
      </p:sp>
      <p:sp>
        <p:nvSpPr>
          <p:cNvPr id="239646" name="Line 30"/>
          <p:cNvSpPr>
            <a:spLocks noChangeShapeType="1"/>
          </p:cNvSpPr>
          <p:nvPr/>
        </p:nvSpPr>
        <p:spPr bwMode="auto">
          <a:xfrm flipH="1" flipV="1">
            <a:off x="3319463" y="4953000"/>
            <a:ext cx="642937" cy="501650"/>
          </a:xfrm>
          <a:prstGeom prst="line">
            <a:avLst/>
          </a:prstGeom>
          <a:noFill/>
          <a:ln w="6350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2520" name="Text Box 24"/>
          <p:cNvSpPr txBox="1">
            <a:spLocks noChangeArrowheads="1"/>
          </p:cNvSpPr>
          <p:nvPr/>
        </p:nvSpPr>
        <p:spPr bwMode="auto">
          <a:xfrm>
            <a:off x="374650" y="6303963"/>
            <a:ext cx="8159750" cy="46196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hlink"/>
                </a:solidFill>
                <a:latin typeface="Calibri" charset="0"/>
              </a:rPr>
              <a:t>Which blogs should we read to learn about big cascades early?</a:t>
            </a:r>
          </a:p>
        </p:txBody>
      </p:sp>
      <p:pic>
        <p:nvPicPr>
          <p:cNvPr id="123928" name="Picture 25"/>
          <p:cNvPicPr>
            <a:picLocks noChangeAspect="1" noChangeArrowheads="1"/>
          </p:cNvPicPr>
          <p:nvPr/>
        </p:nvPicPr>
        <p:blipFill>
          <a:blip r:embed="rId12"/>
          <a:srcRect r="8000" b="-12752"/>
          <a:stretch>
            <a:fillRect/>
          </a:stretch>
        </p:blipFill>
        <p:spPr bwMode="auto">
          <a:xfrm>
            <a:off x="7391400" y="1143000"/>
            <a:ext cx="17526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51560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72400" y="4800600"/>
            <a:ext cx="9906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24"/>
          <p:cNvCxnSpPr>
            <a:cxnSpLocks noChangeShapeType="1"/>
          </p:cNvCxnSpPr>
          <p:nvPr/>
        </p:nvCxnSpPr>
        <p:spPr bwMode="auto">
          <a:xfrm flipH="1" flipV="1">
            <a:off x="7143750" y="4457700"/>
            <a:ext cx="1123950" cy="3429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002524" name="Rectangle 28"/>
          <p:cNvSpPr>
            <a:spLocks noChangeArrowheads="1"/>
          </p:cNvSpPr>
          <p:nvPr/>
        </p:nvSpPr>
        <p:spPr bwMode="auto">
          <a:xfrm>
            <a:off x="4343400" y="1066800"/>
            <a:ext cx="1689100" cy="558800"/>
          </a:xfrm>
          <a:prstGeom prst="rect">
            <a:avLst/>
          </a:prstGeom>
          <a:noFill/>
          <a:ln w="635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781800" y="2378075"/>
            <a:ext cx="2328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990099"/>
                </a:solidFill>
                <a:latin typeface="Arial" charset="0"/>
                <a:ea typeface="Arial" charset="0"/>
                <a:cs typeface="Arial" charset="0"/>
              </a:rPr>
              <a:t>Learn about</a:t>
            </a:r>
            <a:br>
              <a:rPr lang="en-US" sz="2400" b="0">
                <a:solidFill>
                  <a:srgbClr val="9900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b="0">
                <a:solidFill>
                  <a:srgbClr val="990099"/>
                </a:solidFill>
                <a:latin typeface="Arial" charset="0"/>
                <a:ea typeface="Arial" charset="0"/>
                <a:cs typeface="Arial" charset="0"/>
              </a:rPr>
              <a:t>story after us!</a:t>
            </a: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H="1">
            <a:off x="7391400" y="3276600"/>
            <a:ext cx="533400" cy="914400"/>
          </a:xfrm>
          <a:prstGeom prst="line">
            <a:avLst/>
          </a:prstGeom>
          <a:noFill/>
          <a:ln w="6350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2527" name="Freeform 31"/>
          <p:cNvSpPr>
            <a:spLocks/>
          </p:cNvSpPr>
          <p:nvPr/>
        </p:nvSpPr>
        <p:spPr bwMode="auto">
          <a:xfrm>
            <a:off x="165100" y="3511550"/>
            <a:ext cx="9690100" cy="2800350"/>
          </a:xfrm>
          <a:custGeom>
            <a:avLst/>
            <a:gdLst>
              <a:gd name="T0" fmla="*/ 2147483647 w 6104"/>
              <a:gd name="T1" fmla="*/ 2147483647 h 1764"/>
              <a:gd name="T2" fmla="*/ 2147483647 w 6104"/>
              <a:gd name="T3" fmla="*/ 2147483647 h 1764"/>
              <a:gd name="T4" fmla="*/ 2147483647 w 6104"/>
              <a:gd name="T5" fmla="*/ 2147483647 h 1764"/>
              <a:gd name="T6" fmla="*/ 2147483647 w 6104"/>
              <a:gd name="T7" fmla="*/ 2147483647 h 1764"/>
              <a:gd name="T8" fmla="*/ 2147483647 w 6104"/>
              <a:gd name="T9" fmla="*/ 2147483647 h 1764"/>
              <a:gd name="T10" fmla="*/ 2147483647 w 6104"/>
              <a:gd name="T11" fmla="*/ 2147483647 h 17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04"/>
              <a:gd name="T19" fmla="*/ 0 h 1764"/>
              <a:gd name="T20" fmla="*/ 6104 w 6104"/>
              <a:gd name="T21" fmla="*/ 1764 h 17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04" h="1764">
                <a:moveTo>
                  <a:pt x="3392" y="108"/>
                </a:moveTo>
                <a:cubicBezTo>
                  <a:pt x="2684" y="216"/>
                  <a:pt x="822" y="640"/>
                  <a:pt x="411" y="900"/>
                </a:cubicBezTo>
                <a:cubicBezTo>
                  <a:pt x="0" y="1160"/>
                  <a:pt x="78" y="1572"/>
                  <a:pt x="923" y="1668"/>
                </a:cubicBezTo>
                <a:cubicBezTo>
                  <a:pt x="1768" y="1764"/>
                  <a:pt x="4860" y="1712"/>
                  <a:pt x="5482" y="1476"/>
                </a:cubicBezTo>
                <a:cubicBezTo>
                  <a:pt x="6104" y="1240"/>
                  <a:pt x="5004" y="480"/>
                  <a:pt x="4656" y="252"/>
                </a:cubicBezTo>
                <a:cubicBezTo>
                  <a:pt x="4308" y="24"/>
                  <a:pt x="4100" y="0"/>
                  <a:pt x="3392" y="108"/>
                </a:cubicBezTo>
                <a:close/>
              </a:path>
            </a:pathLst>
          </a:custGeom>
          <a:solidFill>
            <a:schemeClr val="bg2">
              <a:alpha val="10196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35" name="Rectangle 32"/>
          <p:cNvSpPr>
            <a:spLocks noChangeArrowheads="1"/>
          </p:cNvSpPr>
          <p:nvPr/>
        </p:nvSpPr>
        <p:spPr bwMode="auto">
          <a:xfrm>
            <a:off x="1219200" y="152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l"/>
            <a:r>
              <a:rPr lang="en-US" sz="4000" b="0">
                <a:solidFill>
                  <a:schemeClr val="tx2"/>
                </a:solidFill>
              </a:rPr>
              <a:t>Information Cascades</a:t>
            </a:r>
          </a:p>
          <a:p>
            <a:pPr algn="l"/>
            <a:r>
              <a:rPr lang="en-US" sz="1800" b="0">
                <a:solidFill>
                  <a:schemeClr val="tx2"/>
                </a:solidFill>
              </a:rPr>
              <a:t>[Leskovec, Krause, G., Faloutsos, VanBriesen ‘07]</a:t>
            </a:r>
          </a:p>
        </p:txBody>
      </p:sp>
    </p:spTree>
    <p:custDataLst>
      <p:tags r:id="rId1"/>
    </p:custDataLst>
  </p:cSld>
  <p:clrMapOvr>
    <a:masterClrMapping/>
  </p:clrMapOvr>
  <p:transition advTm="50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498" grpId="0" animBg="1"/>
      <p:bldP spid="239636" grpId="0"/>
      <p:bldP spid="239646" grpId="0" animBg="1"/>
      <p:bldP spid="1002520" grpId="0" animBg="1"/>
      <p:bldP spid="1002524" grpId="0" animBg="1"/>
      <p:bldP spid="9" grpId="0"/>
      <p:bldP spid="10" grpId="0" animBg="1"/>
      <p:bldP spid="10025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waternet-fine"/>
          <p:cNvPicPr>
            <a:picLocks noChangeAspect="1" noChangeArrowheads="1"/>
          </p:cNvPicPr>
          <p:nvPr/>
        </p:nvPicPr>
        <p:blipFill>
          <a:blip r:embed="rId4"/>
          <a:srcRect l="14279" t="8333" r="10976" b="11856"/>
          <a:stretch>
            <a:fillRect/>
          </a:stretch>
        </p:blipFill>
        <p:spPr bwMode="auto">
          <a:xfrm>
            <a:off x="457200" y="1143000"/>
            <a:ext cx="33528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Water vs. Web</a:t>
            </a:r>
          </a:p>
        </p:txBody>
      </p:sp>
      <p:sp>
        <p:nvSpPr>
          <p:cNvPr id="1004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686800" cy="1752600"/>
          </a:xfrm>
        </p:spPr>
        <p:txBody>
          <a:bodyPr/>
          <a:lstStyle/>
          <a:p>
            <a:pPr eaLnBrk="1" hangingPunct="1"/>
            <a:r>
              <a:rPr lang="en-US" sz="2000">
                <a:ea typeface="ＭＳ Ｐゴシック" charset="-128"/>
                <a:cs typeface="ＭＳ Ｐゴシック" charset="-128"/>
              </a:rPr>
              <a:t>In both problems we are given</a:t>
            </a:r>
          </a:p>
          <a:p>
            <a:pPr lvl="1" eaLnBrk="1" hangingPunct="1"/>
            <a:r>
              <a:rPr lang="en-US" sz="1800"/>
              <a:t>Graph with nodes (junctions / blogs) and edges (pipes / links)</a:t>
            </a:r>
          </a:p>
          <a:p>
            <a:pPr lvl="1" eaLnBrk="1" hangingPunct="1"/>
            <a:r>
              <a:rPr lang="en-US" sz="1800"/>
              <a:t>Cascades spreading dynamically over the graph (contamination / citations)</a:t>
            </a:r>
          </a:p>
          <a:p>
            <a:pPr eaLnBrk="1" hangingPunct="1"/>
            <a:r>
              <a:rPr lang="en-US" sz="2000">
                <a:ea typeface="ＭＳ Ｐゴシック" charset="-128"/>
                <a:cs typeface="ＭＳ Ｐゴシック" charset="-128"/>
              </a:rPr>
              <a:t>Want to pick nodes to </a:t>
            </a:r>
            <a:r>
              <a:rPr lang="en-US" sz="2000" b="1">
                <a:ea typeface="ＭＳ Ｐゴシック" charset="-128"/>
                <a:cs typeface="ＭＳ Ｐゴシック" charset="-128"/>
              </a:rPr>
              <a:t>detect big cascades early</a:t>
            </a:r>
            <a:endParaRPr lang="en-US" sz="1800">
              <a:solidFill>
                <a:srgbClr val="3366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5000" y="2209800"/>
            <a:ext cx="381000" cy="228600"/>
            <a:chOff x="1200" y="1776"/>
            <a:chExt cx="240" cy="144"/>
          </a:xfrm>
        </p:grpSpPr>
        <p:sp>
          <p:nvSpPr>
            <p:cNvPr id="126007" name="Line 6"/>
            <p:cNvSpPr>
              <a:spLocks noChangeShapeType="1"/>
            </p:cNvSpPr>
            <p:nvPr/>
          </p:nvSpPr>
          <p:spPr bwMode="auto">
            <a:xfrm flipH="1">
              <a:off x="1200" y="1776"/>
              <a:ext cx="192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8" name="Line 7"/>
            <p:cNvSpPr>
              <a:spLocks noChangeShapeType="1"/>
            </p:cNvSpPr>
            <p:nvPr/>
          </p:nvSpPr>
          <p:spPr bwMode="auto">
            <a:xfrm flipH="1">
              <a:off x="1296" y="1776"/>
              <a:ext cx="96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9" name="Line 8"/>
            <p:cNvSpPr>
              <a:spLocks noChangeShapeType="1"/>
            </p:cNvSpPr>
            <p:nvPr/>
          </p:nvSpPr>
          <p:spPr bwMode="auto">
            <a:xfrm>
              <a:off x="1392" y="1776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14600" y="2209800"/>
            <a:ext cx="228600" cy="228600"/>
            <a:chOff x="1584" y="1776"/>
            <a:chExt cx="144" cy="144"/>
          </a:xfrm>
        </p:grpSpPr>
        <p:sp>
          <p:nvSpPr>
            <p:cNvPr id="126005" name="Line 10"/>
            <p:cNvSpPr>
              <a:spLocks noChangeShapeType="1"/>
            </p:cNvSpPr>
            <p:nvPr/>
          </p:nvSpPr>
          <p:spPr bwMode="auto">
            <a:xfrm flipH="1">
              <a:off x="1584" y="1776"/>
              <a:ext cx="96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6" name="Line 11"/>
            <p:cNvSpPr>
              <a:spLocks noChangeShapeType="1"/>
            </p:cNvSpPr>
            <p:nvPr/>
          </p:nvSpPr>
          <p:spPr bwMode="auto">
            <a:xfrm>
              <a:off x="1680" y="1776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286000" y="1447800"/>
            <a:ext cx="228600" cy="304800"/>
            <a:chOff x="1440" y="1296"/>
            <a:chExt cx="144" cy="192"/>
          </a:xfrm>
        </p:grpSpPr>
        <p:sp>
          <p:nvSpPr>
            <p:cNvPr id="126003" name="Line 13"/>
            <p:cNvSpPr>
              <a:spLocks noChangeShapeType="1"/>
            </p:cNvSpPr>
            <p:nvPr/>
          </p:nvSpPr>
          <p:spPr bwMode="auto">
            <a:xfrm flipH="1">
              <a:off x="1440" y="1440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4" name="Line 14"/>
            <p:cNvSpPr>
              <a:spLocks noChangeShapeType="1"/>
            </p:cNvSpPr>
            <p:nvPr/>
          </p:nvSpPr>
          <p:spPr bwMode="auto">
            <a:xfrm flipH="1" flipV="1">
              <a:off x="1488" y="1296"/>
              <a:ext cx="96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752600" y="2438400"/>
            <a:ext cx="304800" cy="228600"/>
            <a:chOff x="1104" y="1920"/>
            <a:chExt cx="192" cy="144"/>
          </a:xfrm>
        </p:grpSpPr>
        <p:sp>
          <p:nvSpPr>
            <p:cNvPr id="126001" name="Line 16"/>
            <p:cNvSpPr>
              <a:spLocks noChangeShapeType="1"/>
            </p:cNvSpPr>
            <p:nvPr/>
          </p:nvSpPr>
          <p:spPr bwMode="auto">
            <a:xfrm flipH="1">
              <a:off x="1104" y="1920"/>
              <a:ext cx="192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2" name="Line 17"/>
            <p:cNvSpPr>
              <a:spLocks noChangeShapeType="1"/>
            </p:cNvSpPr>
            <p:nvPr/>
          </p:nvSpPr>
          <p:spPr bwMode="auto">
            <a:xfrm flipH="1">
              <a:off x="1200" y="1920"/>
              <a:ext cx="96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133600" y="1676400"/>
            <a:ext cx="685800" cy="533400"/>
            <a:chOff x="1344" y="1440"/>
            <a:chExt cx="432" cy="336"/>
          </a:xfrm>
        </p:grpSpPr>
        <p:grpSp>
          <p:nvGrpSpPr>
            <p:cNvPr id="125994" name="Group 19"/>
            <p:cNvGrpSpPr>
              <a:grpSpLocks/>
            </p:cNvGrpSpPr>
            <p:nvPr/>
          </p:nvGrpSpPr>
          <p:grpSpPr bwMode="auto">
            <a:xfrm>
              <a:off x="1344" y="1440"/>
              <a:ext cx="336" cy="336"/>
              <a:chOff x="1344" y="1440"/>
              <a:chExt cx="336" cy="336"/>
            </a:xfrm>
          </p:grpSpPr>
          <p:sp>
            <p:nvSpPr>
              <p:cNvPr id="125996" name="Oval 20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97" name="Line 21"/>
              <p:cNvSpPr>
                <a:spLocks noChangeShapeType="1"/>
              </p:cNvSpPr>
              <p:nvPr/>
            </p:nvSpPr>
            <p:spPr bwMode="auto">
              <a:xfrm flipH="1">
                <a:off x="1392" y="163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98" name="Line 22"/>
              <p:cNvSpPr>
                <a:spLocks noChangeShapeType="1"/>
              </p:cNvSpPr>
              <p:nvPr/>
            </p:nvSpPr>
            <p:spPr bwMode="auto">
              <a:xfrm flipH="1" flipV="1">
                <a:off x="1344" y="1584"/>
                <a:ext cx="240" cy="4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99" name="Line 23"/>
              <p:cNvSpPr>
                <a:spLocks noChangeShapeType="1"/>
              </p:cNvSpPr>
              <p:nvPr/>
            </p:nvSpPr>
            <p:spPr bwMode="auto">
              <a:xfrm flipH="1" flipV="1">
                <a:off x="1584" y="144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0" name="Line 24"/>
              <p:cNvSpPr>
                <a:spLocks noChangeShapeType="1"/>
              </p:cNvSpPr>
              <p:nvPr/>
            </p:nvSpPr>
            <p:spPr bwMode="auto">
              <a:xfrm>
                <a:off x="1584" y="1632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5995" name="Line 25"/>
            <p:cNvSpPr>
              <a:spLocks noChangeShapeType="1"/>
            </p:cNvSpPr>
            <p:nvPr/>
          </p:nvSpPr>
          <p:spPr bwMode="auto">
            <a:xfrm flipV="1">
              <a:off x="1584" y="1632"/>
              <a:ext cx="192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5962" name="Text Box 26"/>
          <p:cNvSpPr txBox="1">
            <a:spLocks noChangeArrowheads="1"/>
          </p:cNvSpPr>
          <p:nvPr/>
        </p:nvSpPr>
        <p:spPr bwMode="auto">
          <a:xfrm>
            <a:off x="1681163" y="3162300"/>
            <a:ext cx="265747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latin typeface="Calibri" charset="0"/>
              </a:rPr>
              <a:t>Placing sensors in</a:t>
            </a:r>
            <a:br>
              <a:rPr lang="en-US" sz="2400" b="0">
                <a:latin typeface="Calibri" charset="0"/>
              </a:rPr>
            </a:br>
            <a:r>
              <a:rPr lang="en-US" sz="2400" b="0">
                <a:latin typeface="Calibri" charset="0"/>
              </a:rPr>
              <a:t>water networks</a:t>
            </a:r>
          </a:p>
        </p:txBody>
      </p:sp>
      <p:sp>
        <p:nvSpPr>
          <p:cNvPr id="125963" name="Text Box 27"/>
          <p:cNvSpPr txBox="1">
            <a:spLocks noChangeArrowheads="1"/>
          </p:cNvSpPr>
          <p:nvPr/>
        </p:nvSpPr>
        <p:spPr bwMode="auto">
          <a:xfrm>
            <a:off x="6113463" y="3175000"/>
            <a:ext cx="2487612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latin typeface="Calibri" charset="0"/>
              </a:rPr>
              <a:t>Selecting</a:t>
            </a:r>
            <a:br>
              <a:rPr lang="en-US" sz="2400" b="0">
                <a:latin typeface="Calibri" charset="0"/>
              </a:rPr>
            </a:br>
            <a:r>
              <a:rPr lang="en-US" sz="2400" b="0">
                <a:latin typeface="Calibri" charset="0"/>
              </a:rPr>
              <a:t>informative blogs</a:t>
            </a:r>
          </a:p>
        </p:txBody>
      </p:sp>
      <p:sp>
        <p:nvSpPr>
          <p:cNvPr id="125964" name="Text Box 28"/>
          <p:cNvSpPr txBox="1">
            <a:spLocks noChangeArrowheads="1"/>
          </p:cNvSpPr>
          <p:nvPr/>
        </p:nvSpPr>
        <p:spPr bwMode="auto">
          <a:xfrm>
            <a:off x="4776788" y="3387725"/>
            <a:ext cx="67786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  <a:latin typeface="Calibri" charset="0"/>
              </a:rPr>
              <a:t>vs.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33400" y="3200400"/>
            <a:ext cx="228600" cy="228600"/>
            <a:chOff x="1584" y="1776"/>
            <a:chExt cx="144" cy="144"/>
          </a:xfrm>
        </p:grpSpPr>
        <p:sp>
          <p:nvSpPr>
            <p:cNvPr id="125992" name="Line 30"/>
            <p:cNvSpPr>
              <a:spLocks noChangeShapeType="1"/>
            </p:cNvSpPr>
            <p:nvPr/>
          </p:nvSpPr>
          <p:spPr bwMode="auto">
            <a:xfrm flipH="1">
              <a:off x="1584" y="1776"/>
              <a:ext cx="96" cy="144"/>
            </a:xfrm>
            <a:prstGeom prst="line">
              <a:avLst/>
            </a:prstGeom>
            <a:noFill/>
            <a:ln w="38100">
              <a:solidFill>
                <a:srgbClr val="8B8B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3" name="Line 31"/>
            <p:cNvSpPr>
              <a:spLocks noChangeShapeType="1"/>
            </p:cNvSpPr>
            <p:nvPr/>
          </p:nvSpPr>
          <p:spPr bwMode="auto">
            <a:xfrm>
              <a:off x="1680" y="1776"/>
              <a:ext cx="48" cy="144"/>
            </a:xfrm>
            <a:prstGeom prst="line">
              <a:avLst/>
            </a:prstGeom>
            <a:noFill/>
            <a:ln w="38100">
              <a:solidFill>
                <a:srgbClr val="8B8B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 rot="6886509">
            <a:off x="571500" y="2247900"/>
            <a:ext cx="304800" cy="228600"/>
            <a:chOff x="1104" y="1920"/>
            <a:chExt cx="192" cy="144"/>
          </a:xfrm>
        </p:grpSpPr>
        <p:sp>
          <p:nvSpPr>
            <p:cNvPr id="125990" name="Line 33"/>
            <p:cNvSpPr>
              <a:spLocks noChangeShapeType="1"/>
            </p:cNvSpPr>
            <p:nvPr/>
          </p:nvSpPr>
          <p:spPr bwMode="auto">
            <a:xfrm flipH="1">
              <a:off x="1104" y="1920"/>
              <a:ext cx="192" cy="48"/>
            </a:xfrm>
            <a:prstGeom prst="line">
              <a:avLst/>
            </a:prstGeom>
            <a:noFill/>
            <a:ln w="38100">
              <a:solidFill>
                <a:srgbClr val="8B8B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1" name="Line 34"/>
            <p:cNvSpPr>
              <a:spLocks noChangeShapeType="1"/>
            </p:cNvSpPr>
            <p:nvPr/>
          </p:nvSpPr>
          <p:spPr bwMode="auto">
            <a:xfrm flipH="1">
              <a:off x="1200" y="1920"/>
              <a:ext cx="96" cy="144"/>
            </a:xfrm>
            <a:prstGeom prst="line">
              <a:avLst/>
            </a:prstGeom>
            <a:noFill/>
            <a:ln w="38100">
              <a:solidFill>
                <a:srgbClr val="8B8B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381000" y="2438400"/>
            <a:ext cx="685800" cy="533400"/>
            <a:chOff x="1344" y="1440"/>
            <a:chExt cx="432" cy="336"/>
          </a:xfrm>
        </p:grpSpPr>
        <p:grpSp>
          <p:nvGrpSpPr>
            <p:cNvPr id="125983" name="Group 36"/>
            <p:cNvGrpSpPr>
              <a:grpSpLocks/>
            </p:cNvGrpSpPr>
            <p:nvPr/>
          </p:nvGrpSpPr>
          <p:grpSpPr bwMode="auto">
            <a:xfrm>
              <a:off x="1344" y="1440"/>
              <a:ext cx="336" cy="336"/>
              <a:chOff x="1344" y="1440"/>
              <a:chExt cx="336" cy="336"/>
            </a:xfrm>
          </p:grpSpPr>
          <p:sp>
            <p:nvSpPr>
              <p:cNvPr id="125985" name="Oval 37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rgbClr val="8B8B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6" name="Line 38"/>
              <p:cNvSpPr>
                <a:spLocks noChangeShapeType="1"/>
              </p:cNvSpPr>
              <p:nvPr/>
            </p:nvSpPr>
            <p:spPr bwMode="auto">
              <a:xfrm flipH="1">
                <a:off x="1392" y="1632"/>
                <a:ext cx="192" cy="144"/>
              </a:xfrm>
              <a:prstGeom prst="line">
                <a:avLst/>
              </a:prstGeom>
              <a:noFill/>
              <a:ln w="38100">
                <a:solidFill>
                  <a:srgbClr val="8B8B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7" name="Line 39"/>
              <p:cNvSpPr>
                <a:spLocks noChangeShapeType="1"/>
              </p:cNvSpPr>
              <p:nvPr/>
            </p:nvSpPr>
            <p:spPr bwMode="auto">
              <a:xfrm flipH="1" flipV="1">
                <a:off x="1344" y="1584"/>
                <a:ext cx="240" cy="48"/>
              </a:xfrm>
              <a:prstGeom prst="line">
                <a:avLst/>
              </a:prstGeom>
              <a:noFill/>
              <a:ln w="38100">
                <a:solidFill>
                  <a:srgbClr val="8B8B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8" name="Line 40"/>
              <p:cNvSpPr>
                <a:spLocks noChangeShapeType="1"/>
              </p:cNvSpPr>
              <p:nvPr/>
            </p:nvSpPr>
            <p:spPr bwMode="auto">
              <a:xfrm flipH="1" flipV="1">
                <a:off x="1584" y="144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8B8B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9" name="Line 41"/>
              <p:cNvSpPr>
                <a:spLocks noChangeShapeType="1"/>
              </p:cNvSpPr>
              <p:nvPr/>
            </p:nvSpPr>
            <p:spPr bwMode="auto">
              <a:xfrm>
                <a:off x="1584" y="163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8B8B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5984" name="Line 42"/>
            <p:cNvSpPr>
              <a:spLocks noChangeShapeType="1"/>
            </p:cNvSpPr>
            <p:nvPr/>
          </p:nvSpPr>
          <p:spPr bwMode="auto">
            <a:xfrm flipV="1">
              <a:off x="1584" y="1632"/>
              <a:ext cx="192" cy="1"/>
            </a:xfrm>
            <a:prstGeom prst="line">
              <a:avLst/>
            </a:prstGeom>
            <a:noFill/>
            <a:ln w="38100">
              <a:solidFill>
                <a:srgbClr val="8B8B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5968" name="Picture 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3213" y="1074738"/>
            <a:ext cx="1192212" cy="2968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5969" name="Picture 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5138" y="2662238"/>
            <a:ext cx="906462" cy="1825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5970" name="Picture 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91075" y="1181100"/>
            <a:ext cx="1003300" cy="231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5971" name="Picture 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97538" y="1803400"/>
            <a:ext cx="955675" cy="257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5972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38700" y="2614613"/>
            <a:ext cx="715963" cy="219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5973" name="Picture 4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2552700"/>
            <a:ext cx="428625" cy="419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5974" name="Picture 4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83463" y="1851025"/>
            <a:ext cx="1035050" cy="187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004594" name="Line 50"/>
          <p:cNvSpPr>
            <a:spLocks noChangeShapeType="1"/>
          </p:cNvSpPr>
          <p:nvPr/>
        </p:nvSpPr>
        <p:spPr bwMode="auto">
          <a:xfrm flipH="1" flipV="1">
            <a:off x="5364163" y="1468438"/>
            <a:ext cx="285750" cy="430212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595" name="Line 51"/>
          <p:cNvSpPr>
            <a:spLocks noChangeShapeType="1"/>
          </p:cNvSpPr>
          <p:nvPr/>
        </p:nvSpPr>
        <p:spPr bwMode="auto">
          <a:xfrm flipV="1">
            <a:off x="5030788" y="1420813"/>
            <a:ext cx="47625" cy="11938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596" name="Line 52"/>
          <p:cNvSpPr>
            <a:spLocks noChangeShapeType="1"/>
          </p:cNvSpPr>
          <p:nvPr/>
        </p:nvSpPr>
        <p:spPr bwMode="auto">
          <a:xfrm>
            <a:off x="7942263" y="2089150"/>
            <a:ext cx="476250" cy="477838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597" name="Line 53"/>
          <p:cNvSpPr>
            <a:spLocks noChangeShapeType="1"/>
          </p:cNvSpPr>
          <p:nvPr/>
        </p:nvSpPr>
        <p:spPr bwMode="auto">
          <a:xfrm flipH="1">
            <a:off x="6700838" y="1898650"/>
            <a:ext cx="668337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598" name="Line 54"/>
          <p:cNvSpPr>
            <a:spLocks noChangeShapeType="1"/>
          </p:cNvSpPr>
          <p:nvPr/>
        </p:nvSpPr>
        <p:spPr bwMode="auto">
          <a:xfrm flipV="1">
            <a:off x="6700838" y="1993900"/>
            <a:ext cx="525462" cy="47625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599" name="Line 55"/>
          <p:cNvSpPr>
            <a:spLocks noChangeShapeType="1"/>
          </p:cNvSpPr>
          <p:nvPr/>
        </p:nvSpPr>
        <p:spPr bwMode="auto">
          <a:xfrm flipH="1" flipV="1">
            <a:off x="5554663" y="2709863"/>
            <a:ext cx="1050925" cy="9525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600" name="Line 56"/>
          <p:cNvSpPr>
            <a:spLocks noChangeShapeType="1"/>
          </p:cNvSpPr>
          <p:nvPr/>
        </p:nvSpPr>
        <p:spPr bwMode="auto">
          <a:xfrm flipV="1">
            <a:off x="6986588" y="2089150"/>
            <a:ext cx="573087" cy="477838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601" name="Rectangle 57"/>
          <p:cNvSpPr>
            <a:spLocks noChangeArrowheads="1"/>
          </p:cNvSpPr>
          <p:nvPr/>
        </p:nvSpPr>
        <p:spPr bwMode="auto">
          <a:xfrm>
            <a:off x="381000" y="5789613"/>
            <a:ext cx="830580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800" b="0">
                <a:solidFill>
                  <a:srgbClr val="336600"/>
                </a:solidFill>
                <a:latin typeface="Calibri" charset="0"/>
              </a:rPr>
              <a:t>In both applications, utility functions submodular </a:t>
            </a:r>
            <a:r>
              <a:rPr lang="en-US" sz="2800" b="0">
                <a:solidFill>
                  <a:srgbClr val="336600"/>
                </a:solidFill>
                <a:latin typeface="Calibri" charset="0"/>
                <a:sym typeface="Wingdings" charset="2"/>
              </a:rPr>
              <a:t></a:t>
            </a:r>
            <a:endParaRPr lang="en-US" sz="2400" b="0">
              <a:solidFill>
                <a:srgbClr val="336600"/>
              </a:solidFill>
              <a:latin typeface="Calibri" charset="0"/>
            </a:endParaRPr>
          </a:p>
        </p:txBody>
      </p:sp>
    </p:spTree>
    <p:custDataLst>
      <p:tags r:id="rId1"/>
    </p:custDataLst>
  </p:cSld>
  <p:clrMapOvr>
    <a:masterClrMapping/>
  </p:clrMapOvr>
  <p:transition advTm="49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0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0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0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0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0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0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0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8" grpId="0" build="p"/>
      <p:bldP spid="1004594" grpId="0" animBg="1"/>
      <p:bldP spid="1004595" grpId="0" animBg="1"/>
      <p:bldP spid="1004596" grpId="0" animBg="1"/>
      <p:bldP spid="1004597" grpId="0" animBg="1"/>
      <p:bldP spid="1004598" grpId="0" animBg="1"/>
      <p:bldP spid="1004599" grpId="0" animBg="1"/>
      <p:bldP spid="1004600" grpId="0" animBg="1"/>
      <p:bldP spid="100460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title"/>
          </p:nvPr>
        </p:nvSpPr>
        <p:spPr>
          <a:xfrm>
            <a:off x="1343025" y="76200"/>
            <a:ext cx="7800975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Performance on Blog selection</a:t>
            </a:r>
          </a:p>
        </p:txBody>
      </p:sp>
      <p:sp>
        <p:nvSpPr>
          <p:cNvPr id="105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38200" y="5181600"/>
            <a:ext cx="8305800" cy="15240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3200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Outperforms state-of-the-art heuristics</a:t>
            </a:r>
          </a:p>
          <a:p>
            <a:pPr eaLnBrk="1" hangingPunct="1">
              <a:buFont typeface="Wingdings" charset="2"/>
              <a:buNone/>
            </a:pPr>
            <a:r>
              <a:rPr lang="en-US" sz="3200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700x speedup using submodularity!</a:t>
            </a:r>
            <a:endParaRPr lang="en-US" sz="3200" b="1">
              <a:solidFill>
                <a:srgbClr val="006600"/>
              </a:solidFill>
              <a:latin typeface="Courier Ne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5638800" y="4195763"/>
            <a:ext cx="3124200" cy="685800"/>
            <a:chOff x="3552" y="2643"/>
            <a:chExt cx="1968" cy="432"/>
          </a:xfrm>
        </p:grpSpPr>
        <p:sp>
          <p:nvSpPr>
            <p:cNvPr id="128413" name="Text Box 136"/>
            <p:cNvSpPr txBox="1">
              <a:spLocks noChangeArrowheads="1"/>
            </p:cNvSpPr>
            <p:nvPr/>
          </p:nvSpPr>
          <p:spPr bwMode="auto">
            <a:xfrm>
              <a:off x="3552" y="2643"/>
              <a:ext cx="1253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Blog selection</a:t>
              </a:r>
            </a:p>
          </p:txBody>
        </p:sp>
        <p:pic>
          <p:nvPicPr>
            <p:cNvPr id="128414" name="Picture 4"/>
            <p:cNvPicPr>
              <a:picLocks noChangeAspect="1" noChangeArrowheads="1"/>
            </p:cNvPicPr>
            <p:nvPr/>
          </p:nvPicPr>
          <p:blipFill>
            <a:blip r:embed="rId4"/>
            <a:srcRect l="15704" t="32353" r="26906" b="31618"/>
            <a:stretch>
              <a:fillRect/>
            </a:stretch>
          </p:blipFill>
          <p:spPr bwMode="auto">
            <a:xfrm>
              <a:off x="4866" y="2699"/>
              <a:ext cx="654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4714875" y="1003300"/>
            <a:ext cx="4456113" cy="3098800"/>
            <a:chOff x="2970" y="632"/>
            <a:chExt cx="2807" cy="1952"/>
          </a:xfrm>
        </p:grpSpPr>
        <p:sp>
          <p:nvSpPr>
            <p:cNvPr id="128353" name="Text Box 139"/>
            <p:cNvSpPr txBox="1">
              <a:spLocks noChangeArrowheads="1"/>
            </p:cNvSpPr>
            <p:nvPr/>
          </p:nvSpPr>
          <p:spPr bwMode="auto">
            <a:xfrm rot="-5400000">
              <a:off x="2424" y="1289"/>
              <a:ext cx="1344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Lower is better</a:t>
              </a:r>
            </a:p>
          </p:txBody>
        </p:sp>
        <p:sp>
          <p:nvSpPr>
            <p:cNvPr id="128354" name="Line 140"/>
            <p:cNvSpPr>
              <a:spLocks noChangeShapeType="1"/>
            </p:cNvSpPr>
            <p:nvPr/>
          </p:nvSpPr>
          <p:spPr bwMode="auto">
            <a:xfrm>
              <a:off x="3192" y="816"/>
              <a:ext cx="0" cy="14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55" name="Rectangle 141"/>
            <p:cNvSpPr>
              <a:spLocks noChangeArrowheads="1"/>
            </p:cNvSpPr>
            <p:nvPr/>
          </p:nvSpPr>
          <p:spPr bwMode="auto">
            <a:xfrm>
              <a:off x="3564" y="690"/>
              <a:ext cx="2136" cy="16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8356" name="Line 142"/>
            <p:cNvSpPr>
              <a:spLocks noChangeShapeType="1"/>
            </p:cNvSpPr>
            <p:nvPr/>
          </p:nvSpPr>
          <p:spPr bwMode="auto">
            <a:xfrm>
              <a:off x="3564" y="690"/>
              <a:ext cx="21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57" name="Freeform 143"/>
            <p:cNvSpPr>
              <a:spLocks/>
            </p:cNvSpPr>
            <p:nvPr/>
          </p:nvSpPr>
          <p:spPr bwMode="auto">
            <a:xfrm>
              <a:off x="3564" y="690"/>
              <a:ext cx="2136" cy="1638"/>
            </a:xfrm>
            <a:custGeom>
              <a:avLst/>
              <a:gdLst>
                <a:gd name="T0" fmla="*/ 0 w 412"/>
                <a:gd name="T1" fmla="*/ 31775137 h 316"/>
                <a:gd name="T2" fmla="*/ 41478844 w 412"/>
                <a:gd name="T3" fmla="*/ 31775137 h 316"/>
                <a:gd name="T4" fmla="*/ 41478844 w 412"/>
                <a:gd name="T5" fmla="*/ 0 h 316"/>
                <a:gd name="T6" fmla="*/ 0 60000 65536"/>
                <a:gd name="T7" fmla="*/ 0 60000 65536"/>
                <a:gd name="T8" fmla="*/ 0 60000 65536"/>
                <a:gd name="T9" fmla="*/ 0 w 412"/>
                <a:gd name="T10" fmla="*/ 0 h 316"/>
                <a:gd name="T11" fmla="*/ 412 w 412"/>
                <a:gd name="T12" fmla="*/ 316 h 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2" h="316">
                  <a:moveTo>
                    <a:pt x="0" y="316"/>
                  </a:moveTo>
                  <a:lnTo>
                    <a:pt x="412" y="316"/>
                  </a:lnTo>
                  <a:lnTo>
                    <a:pt x="4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8358" name="Line 144"/>
            <p:cNvSpPr>
              <a:spLocks noChangeShapeType="1"/>
            </p:cNvSpPr>
            <p:nvPr/>
          </p:nvSpPr>
          <p:spPr bwMode="auto">
            <a:xfrm flipV="1">
              <a:off x="3564" y="690"/>
              <a:ext cx="0" cy="1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59" name="Line 145"/>
            <p:cNvSpPr>
              <a:spLocks noChangeShapeType="1"/>
            </p:cNvSpPr>
            <p:nvPr/>
          </p:nvSpPr>
          <p:spPr bwMode="auto">
            <a:xfrm>
              <a:off x="3564" y="2328"/>
              <a:ext cx="21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60" name="Line 146"/>
            <p:cNvSpPr>
              <a:spLocks noChangeShapeType="1"/>
            </p:cNvSpPr>
            <p:nvPr/>
          </p:nvSpPr>
          <p:spPr bwMode="auto">
            <a:xfrm flipV="1">
              <a:off x="3564" y="690"/>
              <a:ext cx="0" cy="1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61" name="Line 147"/>
            <p:cNvSpPr>
              <a:spLocks noChangeShapeType="1"/>
            </p:cNvSpPr>
            <p:nvPr/>
          </p:nvSpPr>
          <p:spPr bwMode="auto">
            <a:xfrm flipV="1">
              <a:off x="3564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62" name="Line 148"/>
            <p:cNvSpPr>
              <a:spLocks noChangeShapeType="1"/>
            </p:cNvSpPr>
            <p:nvPr/>
          </p:nvSpPr>
          <p:spPr bwMode="auto">
            <a:xfrm>
              <a:off x="3564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63" name="Rectangle 149"/>
            <p:cNvSpPr>
              <a:spLocks noChangeArrowheads="1"/>
            </p:cNvSpPr>
            <p:nvPr/>
          </p:nvSpPr>
          <p:spPr bwMode="auto">
            <a:xfrm>
              <a:off x="3561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1800"/>
            </a:p>
          </p:txBody>
        </p:sp>
        <p:sp>
          <p:nvSpPr>
            <p:cNvPr id="128364" name="Line 150"/>
            <p:cNvSpPr>
              <a:spLocks noChangeShapeType="1"/>
            </p:cNvSpPr>
            <p:nvPr/>
          </p:nvSpPr>
          <p:spPr bwMode="auto">
            <a:xfrm flipV="1">
              <a:off x="3798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65" name="Line 151"/>
            <p:cNvSpPr>
              <a:spLocks noChangeShapeType="1"/>
            </p:cNvSpPr>
            <p:nvPr/>
          </p:nvSpPr>
          <p:spPr bwMode="auto">
            <a:xfrm>
              <a:off x="3798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66" name="Rectangle 152"/>
            <p:cNvSpPr>
              <a:spLocks noChangeArrowheads="1"/>
            </p:cNvSpPr>
            <p:nvPr/>
          </p:nvSpPr>
          <p:spPr bwMode="auto">
            <a:xfrm>
              <a:off x="3795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1800"/>
            </a:p>
          </p:txBody>
        </p:sp>
        <p:sp>
          <p:nvSpPr>
            <p:cNvPr id="128367" name="Line 153"/>
            <p:cNvSpPr>
              <a:spLocks noChangeShapeType="1"/>
            </p:cNvSpPr>
            <p:nvPr/>
          </p:nvSpPr>
          <p:spPr bwMode="auto">
            <a:xfrm flipV="1">
              <a:off x="4036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68" name="Line 154"/>
            <p:cNvSpPr>
              <a:spLocks noChangeShapeType="1"/>
            </p:cNvSpPr>
            <p:nvPr/>
          </p:nvSpPr>
          <p:spPr bwMode="auto">
            <a:xfrm>
              <a:off x="4036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69" name="Rectangle 155"/>
            <p:cNvSpPr>
              <a:spLocks noChangeArrowheads="1"/>
            </p:cNvSpPr>
            <p:nvPr/>
          </p:nvSpPr>
          <p:spPr bwMode="auto">
            <a:xfrm>
              <a:off x="4033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 sz="1800"/>
            </a:p>
          </p:txBody>
        </p:sp>
        <p:sp>
          <p:nvSpPr>
            <p:cNvPr id="128370" name="Line 156"/>
            <p:cNvSpPr>
              <a:spLocks noChangeShapeType="1"/>
            </p:cNvSpPr>
            <p:nvPr/>
          </p:nvSpPr>
          <p:spPr bwMode="auto">
            <a:xfrm flipV="1">
              <a:off x="4275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71" name="Line 157"/>
            <p:cNvSpPr>
              <a:spLocks noChangeShapeType="1"/>
            </p:cNvSpPr>
            <p:nvPr/>
          </p:nvSpPr>
          <p:spPr bwMode="auto">
            <a:xfrm>
              <a:off x="4275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72" name="Rectangle 158"/>
            <p:cNvSpPr>
              <a:spLocks noChangeArrowheads="1"/>
            </p:cNvSpPr>
            <p:nvPr/>
          </p:nvSpPr>
          <p:spPr bwMode="auto">
            <a:xfrm>
              <a:off x="4272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sz="1800"/>
            </a:p>
          </p:txBody>
        </p:sp>
        <p:sp>
          <p:nvSpPr>
            <p:cNvPr id="128373" name="Line 159"/>
            <p:cNvSpPr>
              <a:spLocks noChangeShapeType="1"/>
            </p:cNvSpPr>
            <p:nvPr/>
          </p:nvSpPr>
          <p:spPr bwMode="auto">
            <a:xfrm flipV="1">
              <a:off x="4513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74" name="Line 160"/>
            <p:cNvSpPr>
              <a:spLocks noChangeShapeType="1"/>
            </p:cNvSpPr>
            <p:nvPr/>
          </p:nvSpPr>
          <p:spPr bwMode="auto">
            <a:xfrm>
              <a:off x="4513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75" name="Rectangle 161"/>
            <p:cNvSpPr>
              <a:spLocks noChangeArrowheads="1"/>
            </p:cNvSpPr>
            <p:nvPr/>
          </p:nvSpPr>
          <p:spPr bwMode="auto">
            <a:xfrm>
              <a:off x="4510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1800"/>
            </a:p>
          </p:txBody>
        </p:sp>
        <p:sp>
          <p:nvSpPr>
            <p:cNvPr id="128376" name="Line 162"/>
            <p:cNvSpPr>
              <a:spLocks noChangeShapeType="1"/>
            </p:cNvSpPr>
            <p:nvPr/>
          </p:nvSpPr>
          <p:spPr bwMode="auto">
            <a:xfrm flipV="1">
              <a:off x="4746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77" name="Line 163"/>
            <p:cNvSpPr>
              <a:spLocks noChangeShapeType="1"/>
            </p:cNvSpPr>
            <p:nvPr/>
          </p:nvSpPr>
          <p:spPr bwMode="auto">
            <a:xfrm>
              <a:off x="4746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78" name="Rectangle 164"/>
            <p:cNvSpPr>
              <a:spLocks noChangeArrowheads="1"/>
            </p:cNvSpPr>
            <p:nvPr/>
          </p:nvSpPr>
          <p:spPr bwMode="auto">
            <a:xfrm>
              <a:off x="4743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6</a:t>
              </a:r>
              <a:endParaRPr lang="en-US" sz="1800"/>
            </a:p>
          </p:txBody>
        </p:sp>
        <p:sp>
          <p:nvSpPr>
            <p:cNvPr id="128379" name="Line 165"/>
            <p:cNvSpPr>
              <a:spLocks noChangeShapeType="1"/>
            </p:cNvSpPr>
            <p:nvPr/>
          </p:nvSpPr>
          <p:spPr bwMode="auto">
            <a:xfrm flipV="1">
              <a:off x="4985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80" name="Line 166"/>
            <p:cNvSpPr>
              <a:spLocks noChangeShapeType="1"/>
            </p:cNvSpPr>
            <p:nvPr/>
          </p:nvSpPr>
          <p:spPr bwMode="auto">
            <a:xfrm>
              <a:off x="4985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81" name="Rectangle 167"/>
            <p:cNvSpPr>
              <a:spLocks noChangeArrowheads="1"/>
            </p:cNvSpPr>
            <p:nvPr/>
          </p:nvSpPr>
          <p:spPr bwMode="auto">
            <a:xfrm>
              <a:off x="4982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7</a:t>
              </a:r>
              <a:endParaRPr lang="en-US" sz="1800"/>
            </a:p>
          </p:txBody>
        </p:sp>
        <p:sp>
          <p:nvSpPr>
            <p:cNvPr id="128382" name="Line 168"/>
            <p:cNvSpPr>
              <a:spLocks noChangeShapeType="1"/>
            </p:cNvSpPr>
            <p:nvPr/>
          </p:nvSpPr>
          <p:spPr bwMode="auto">
            <a:xfrm flipV="1">
              <a:off x="5223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83" name="Line 169"/>
            <p:cNvSpPr>
              <a:spLocks noChangeShapeType="1"/>
            </p:cNvSpPr>
            <p:nvPr/>
          </p:nvSpPr>
          <p:spPr bwMode="auto">
            <a:xfrm>
              <a:off x="5223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84" name="Rectangle 170"/>
            <p:cNvSpPr>
              <a:spLocks noChangeArrowheads="1"/>
            </p:cNvSpPr>
            <p:nvPr/>
          </p:nvSpPr>
          <p:spPr bwMode="auto">
            <a:xfrm>
              <a:off x="5220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8</a:t>
              </a:r>
              <a:endParaRPr lang="en-US" sz="1800"/>
            </a:p>
          </p:txBody>
        </p:sp>
        <p:sp>
          <p:nvSpPr>
            <p:cNvPr id="128385" name="Line 171"/>
            <p:cNvSpPr>
              <a:spLocks noChangeShapeType="1"/>
            </p:cNvSpPr>
            <p:nvPr/>
          </p:nvSpPr>
          <p:spPr bwMode="auto">
            <a:xfrm flipV="1">
              <a:off x="5462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86" name="Line 172"/>
            <p:cNvSpPr>
              <a:spLocks noChangeShapeType="1"/>
            </p:cNvSpPr>
            <p:nvPr/>
          </p:nvSpPr>
          <p:spPr bwMode="auto">
            <a:xfrm>
              <a:off x="5462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87" name="Rectangle 173"/>
            <p:cNvSpPr>
              <a:spLocks noChangeArrowheads="1"/>
            </p:cNvSpPr>
            <p:nvPr/>
          </p:nvSpPr>
          <p:spPr bwMode="auto">
            <a:xfrm>
              <a:off x="5459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9</a:t>
              </a:r>
              <a:endParaRPr lang="en-US" sz="1800"/>
            </a:p>
          </p:txBody>
        </p:sp>
        <p:sp>
          <p:nvSpPr>
            <p:cNvPr id="128388" name="Line 174"/>
            <p:cNvSpPr>
              <a:spLocks noChangeShapeType="1"/>
            </p:cNvSpPr>
            <p:nvPr/>
          </p:nvSpPr>
          <p:spPr bwMode="auto">
            <a:xfrm flipV="1">
              <a:off x="5700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89" name="Line 175"/>
            <p:cNvSpPr>
              <a:spLocks noChangeShapeType="1"/>
            </p:cNvSpPr>
            <p:nvPr/>
          </p:nvSpPr>
          <p:spPr bwMode="auto">
            <a:xfrm>
              <a:off x="5700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90" name="Rectangle 176"/>
            <p:cNvSpPr>
              <a:spLocks noChangeArrowheads="1"/>
            </p:cNvSpPr>
            <p:nvPr/>
          </p:nvSpPr>
          <p:spPr bwMode="auto">
            <a:xfrm>
              <a:off x="5669" y="2343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z="1800"/>
            </a:p>
          </p:txBody>
        </p:sp>
        <p:sp>
          <p:nvSpPr>
            <p:cNvPr id="128391" name="Line 177"/>
            <p:cNvSpPr>
              <a:spLocks noChangeShapeType="1"/>
            </p:cNvSpPr>
            <p:nvPr/>
          </p:nvSpPr>
          <p:spPr bwMode="auto">
            <a:xfrm>
              <a:off x="3564" y="2250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92" name="Line 178"/>
            <p:cNvSpPr>
              <a:spLocks noChangeShapeType="1"/>
            </p:cNvSpPr>
            <p:nvPr/>
          </p:nvSpPr>
          <p:spPr bwMode="auto">
            <a:xfrm flipH="1">
              <a:off x="5643" y="2250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93" name="Rectangle 179"/>
            <p:cNvSpPr>
              <a:spLocks noChangeArrowheads="1"/>
            </p:cNvSpPr>
            <p:nvPr/>
          </p:nvSpPr>
          <p:spPr bwMode="auto">
            <a:xfrm>
              <a:off x="3510" y="218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z="1800"/>
            </a:p>
          </p:txBody>
        </p:sp>
        <p:sp>
          <p:nvSpPr>
            <p:cNvPr id="128394" name="Line 180"/>
            <p:cNvSpPr>
              <a:spLocks noChangeShapeType="1"/>
            </p:cNvSpPr>
            <p:nvPr/>
          </p:nvSpPr>
          <p:spPr bwMode="auto">
            <a:xfrm>
              <a:off x="3564" y="1861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95" name="Line 181"/>
            <p:cNvSpPr>
              <a:spLocks noChangeShapeType="1"/>
            </p:cNvSpPr>
            <p:nvPr/>
          </p:nvSpPr>
          <p:spPr bwMode="auto">
            <a:xfrm flipH="1">
              <a:off x="5643" y="1861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96" name="Rectangle 182"/>
            <p:cNvSpPr>
              <a:spLocks noChangeArrowheads="1"/>
            </p:cNvSpPr>
            <p:nvPr/>
          </p:nvSpPr>
          <p:spPr bwMode="auto">
            <a:xfrm>
              <a:off x="3367" y="1799"/>
              <a:ext cx="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100</a:t>
              </a:r>
              <a:endParaRPr lang="en-US" sz="1800"/>
            </a:p>
          </p:txBody>
        </p:sp>
        <p:sp>
          <p:nvSpPr>
            <p:cNvPr id="128397" name="Line 183"/>
            <p:cNvSpPr>
              <a:spLocks noChangeShapeType="1"/>
            </p:cNvSpPr>
            <p:nvPr/>
          </p:nvSpPr>
          <p:spPr bwMode="auto">
            <a:xfrm>
              <a:off x="3564" y="1472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98" name="Line 184"/>
            <p:cNvSpPr>
              <a:spLocks noChangeShapeType="1"/>
            </p:cNvSpPr>
            <p:nvPr/>
          </p:nvSpPr>
          <p:spPr bwMode="auto">
            <a:xfrm flipH="1">
              <a:off x="5643" y="1472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99" name="Rectangle 185"/>
            <p:cNvSpPr>
              <a:spLocks noChangeArrowheads="1"/>
            </p:cNvSpPr>
            <p:nvPr/>
          </p:nvSpPr>
          <p:spPr bwMode="auto">
            <a:xfrm>
              <a:off x="3367" y="1410"/>
              <a:ext cx="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200</a:t>
              </a:r>
              <a:endParaRPr lang="en-US" sz="1800"/>
            </a:p>
          </p:txBody>
        </p:sp>
        <p:sp>
          <p:nvSpPr>
            <p:cNvPr id="128400" name="Line 186"/>
            <p:cNvSpPr>
              <a:spLocks noChangeShapeType="1"/>
            </p:cNvSpPr>
            <p:nvPr/>
          </p:nvSpPr>
          <p:spPr bwMode="auto">
            <a:xfrm>
              <a:off x="3564" y="1084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01" name="Line 187"/>
            <p:cNvSpPr>
              <a:spLocks noChangeShapeType="1"/>
            </p:cNvSpPr>
            <p:nvPr/>
          </p:nvSpPr>
          <p:spPr bwMode="auto">
            <a:xfrm flipH="1">
              <a:off x="5643" y="1084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02" name="Rectangle 188"/>
            <p:cNvSpPr>
              <a:spLocks noChangeArrowheads="1"/>
            </p:cNvSpPr>
            <p:nvPr/>
          </p:nvSpPr>
          <p:spPr bwMode="auto">
            <a:xfrm>
              <a:off x="3367" y="1021"/>
              <a:ext cx="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300</a:t>
              </a:r>
              <a:endParaRPr lang="en-US" sz="1800"/>
            </a:p>
          </p:txBody>
        </p:sp>
        <p:sp>
          <p:nvSpPr>
            <p:cNvPr id="128403" name="Line 189"/>
            <p:cNvSpPr>
              <a:spLocks noChangeShapeType="1"/>
            </p:cNvSpPr>
            <p:nvPr/>
          </p:nvSpPr>
          <p:spPr bwMode="auto">
            <a:xfrm>
              <a:off x="3564" y="695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04" name="Line 190"/>
            <p:cNvSpPr>
              <a:spLocks noChangeShapeType="1"/>
            </p:cNvSpPr>
            <p:nvPr/>
          </p:nvSpPr>
          <p:spPr bwMode="auto">
            <a:xfrm flipH="1">
              <a:off x="5643" y="695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05" name="Rectangle 191"/>
            <p:cNvSpPr>
              <a:spLocks noChangeArrowheads="1"/>
            </p:cNvSpPr>
            <p:nvPr/>
          </p:nvSpPr>
          <p:spPr bwMode="auto">
            <a:xfrm>
              <a:off x="3367" y="632"/>
              <a:ext cx="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400</a:t>
              </a:r>
              <a:endParaRPr lang="en-US" sz="1800"/>
            </a:p>
          </p:txBody>
        </p:sp>
        <p:sp>
          <p:nvSpPr>
            <p:cNvPr id="128406" name="Line 192"/>
            <p:cNvSpPr>
              <a:spLocks noChangeShapeType="1"/>
            </p:cNvSpPr>
            <p:nvPr/>
          </p:nvSpPr>
          <p:spPr bwMode="auto">
            <a:xfrm>
              <a:off x="3564" y="690"/>
              <a:ext cx="21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07" name="Freeform 193"/>
            <p:cNvSpPr>
              <a:spLocks/>
            </p:cNvSpPr>
            <p:nvPr/>
          </p:nvSpPr>
          <p:spPr bwMode="auto">
            <a:xfrm>
              <a:off x="3564" y="690"/>
              <a:ext cx="2136" cy="1638"/>
            </a:xfrm>
            <a:custGeom>
              <a:avLst/>
              <a:gdLst>
                <a:gd name="T0" fmla="*/ 0 w 412"/>
                <a:gd name="T1" fmla="*/ 31775137 h 316"/>
                <a:gd name="T2" fmla="*/ 41478844 w 412"/>
                <a:gd name="T3" fmla="*/ 31775137 h 316"/>
                <a:gd name="T4" fmla="*/ 41478844 w 412"/>
                <a:gd name="T5" fmla="*/ 0 h 316"/>
                <a:gd name="T6" fmla="*/ 0 60000 65536"/>
                <a:gd name="T7" fmla="*/ 0 60000 65536"/>
                <a:gd name="T8" fmla="*/ 0 60000 65536"/>
                <a:gd name="T9" fmla="*/ 0 w 412"/>
                <a:gd name="T10" fmla="*/ 0 h 316"/>
                <a:gd name="T11" fmla="*/ 412 w 412"/>
                <a:gd name="T12" fmla="*/ 316 h 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2" h="316">
                  <a:moveTo>
                    <a:pt x="0" y="316"/>
                  </a:moveTo>
                  <a:lnTo>
                    <a:pt x="412" y="316"/>
                  </a:lnTo>
                  <a:lnTo>
                    <a:pt x="4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8408" name="Line 194"/>
            <p:cNvSpPr>
              <a:spLocks noChangeShapeType="1"/>
            </p:cNvSpPr>
            <p:nvPr/>
          </p:nvSpPr>
          <p:spPr bwMode="auto">
            <a:xfrm flipV="1">
              <a:off x="3564" y="690"/>
              <a:ext cx="0" cy="1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09" name="Rectangle 195"/>
            <p:cNvSpPr>
              <a:spLocks noChangeArrowheads="1"/>
            </p:cNvSpPr>
            <p:nvPr/>
          </p:nvSpPr>
          <p:spPr bwMode="auto">
            <a:xfrm>
              <a:off x="4045" y="2468"/>
              <a:ext cx="1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Number of blogs selected</a:t>
              </a:r>
              <a:endParaRPr lang="en-US" sz="1800"/>
            </a:p>
          </p:txBody>
        </p:sp>
        <p:sp>
          <p:nvSpPr>
            <p:cNvPr id="128410" name="Rectangle 196"/>
            <p:cNvSpPr>
              <a:spLocks noChangeArrowheads="1"/>
            </p:cNvSpPr>
            <p:nvPr/>
          </p:nvSpPr>
          <p:spPr bwMode="auto">
            <a:xfrm rot="-5400000">
              <a:off x="2603" y="1381"/>
              <a:ext cx="135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Running time (seconds)</a:t>
              </a:r>
              <a:endParaRPr lang="en-US" sz="2800"/>
            </a:p>
          </p:txBody>
        </p:sp>
        <p:sp>
          <p:nvSpPr>
            <p:cNvPr id="128411" name="Rectangle 197"/>
            <p:cNvSpPr>
              <a:spLocks noChangeArrowheads="1"/>
            </p:cNvSpPr>
            <p:nvPr/>
          </p:nvSpPr>
          <p:spPr bwMode="auto">
            <a:xfrm>
              <a:off x="3571" y="2291"/>
              <a:ext cx="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1800"/>
            </a:p>
          </p:txBody>
        </p:sp>
        <p:sp>
          <p:nvSpPr>
            <p:cNvPr id="128412" name="Rectangle 198"/>
            <p:cNvSpPr>
              <a:spLocks noChangeArrowheads="1"/>
            </p:cNvSpPr>
            <p:nvPr/>
          </p:nvSpPr>
          <p:spPr bwMode="auto">
            <a:xfrm>
              <a:off x="5712" y="653"/>
              <a:ext cx="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1800"/>
            </a:p>
          </p:txBody>
        </p:sp>
      </p:grpSp>
      <p:grpSp>
        <p:nvGrpSpPr>
          <p:cNvPr id="4" name="Group 199"/>
          <p:cNvGrpSpPr>
            <a:grpSpLocks/>
          </p:cNvGrpSpPr>
          <p:nvPr/>
        </p:nvGrpSpPr>
        <p:grpSpPr bwMode="auto">
          <a:xfrm>
            <a:off x="5781675" y="1374775"/>
            <a:ext cx="1874838" cy="417513"/>
            <a:chOff x="3642" y="866"/>
            <a:chExt cx="1181" cy="263"/>
          </a:xfrm>
        </p:grpSpPr>
        <p:sp>
          <p:nvSpPr>
            <p:cNvPr id="128349" name="Line 200"/>
            <p:cNvSpPr>
              <a:spLocks noChangeShapeType="1"/>
            </p:cNvSpPr>
            <p:nvPr/>
          </p:nvSpPr>
          <p:spPr bwMode="auto">
            <a:xfrm flipH="1">
              <a:off x="3684" y="995"/>
              <a:ext cx="17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50" name="Freeform 201"/>
            <p:cNvSpPr>
              <a:spLocks/>
            </p:cNvSpPr>
            <p:nvPr/>
          </p:nvSpPr>
          <p:spPr bwMode="auto">
            <a:xfrm>
              <a:off x="3642" y="980"/>
              <a:ext cx="68" cy="52"/>
            </a:xfrm>
            <a:custGeom>
              <a:avLst/>
              <a:gdLst>
                <a:gd name="T0" fmla="*/ 68 w 68"/>
                <a:gd name="T1" fmla="*/ 52 h 52"/>
                <a:gd name="T2" fmla="*/ 0 w 68"/>
                <a:gd name="T3" fmla="*/ 31 h 52"/>
                <a:gd name="T4" fmla="*/ 62 w 68"/>
                <a:gd name="T5" fmla="*/ 0 h 52"/>
                <a:gd name="T6" fmla="*/ 42 w 68"/>
                <a:gd name="T7" fmla="*/ 26 h 52"/>
                <a:gd name="T8" fmla="*/ 68 w 68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2"/>
                <a:gd name="T17" fmla="*/ 68 w 6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2">
                  <a:moveTo>
                    <a:pt x="68" y="52"/>
                  </a:moveTo>
                  <a:lnTo>
                    <a:pt x="0" y="31"/>
                  </a:lnTo>
                  <a:lnTo>
                    <a:pt x="62" y="0"/>
                  </a:lnTo>
                  <a:lnTo>
                    <a:pt x="42" y="26"/>
                  </a:lnTo>
                  <a:lnTo>
                    <a:pt x="68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51" name="Rectangle 202"/>
            <p:cNvSpPr>
              <a:spLocks noChangeArrowheads="1"/>
            </p:cNvSpPr>
            <p:nvPr/>
          </p:nvSpPr>
          <p:spPr bwMode="auto">
            <a:xfrm>
              <a:off x="3912" y="866"/>
              <a:ext cx="9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Exhaustive search</a:t>
              </a:r>
              <a:endParaRPr lang="en-US"/>
            </a:p>
          </p:txBody>
        </p:sp>
        <p:sp>
          <p:nvSpPr>
            <p:cNvPr id="128352" name="Rectangle 203"/>
            <p:cNvSpPr>
              <a:spLocks noChangeArrowheads="1"/>
            </p:cNvSpPr>
            <p:nvPr/>
          </p:nvSpPr>
          <p:spPr bwMode="auto">
            <a:xfrm>
              <a:off x="4045" y="995"/>
              <a:ext cx="61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(All subsets)</a:t>
              </a:r>
              <a:endParaRPr lang="en-US"/>
            </a:p>
          </p:txBody>
        </p:sp>
      </p:grpSp>
      <p:grpSp>
        <p:nvGrpSpPr>
          <p:cNvPr id="5" name="Group 204"/>
          <p:cNvGrpSpPr>
            <a:grpSpLocks/>
          </p:cNvGrpSpPr>
          <p:nvPr/>
        </p:nvGrpSpPr>
        <p:grpSpPr bwMode="auto">
          <a:xfrm>
            <a:off x="7137400" y="2065338"/>
            <a:ext cx="957263" cy="419100"/>
            <a:chOff x="4496" y="1301"/>
            <a:chExt cx="603" cy="264"/>
          </a:xfrm>
        </p:grpSpPr>
        <p:sp>
          <p:nvSpPr>
            <p:cNvPr id="128345" name="Line 205"/>
            <p:cNvSpPr>
              <a:spLocks noChangeShapeType="1"/>
            </p:cNvSpPr>
            <p:nvPr/>
          </p:nvSpPr>
          <p:spPr bwMode="auto">
            <a:xfrm>
              <a:off x="4809" y="1431"/>
              <a:ext cx="243" cy="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46" name="Freeform 206"/>
            <p:cNvSpPr>
              <a:spLocks/>
            </p:cNvSpPr>
            <p:nvPr/>
          </p:nvSpPr>
          <p:spPr bwMode="auto">
            <a:xfrm>
              <a:off x="5021" y="1472"/>
              <a:ext cx="78" cy="52"/>
            </a:xfrm>
            <a:custGeom>
              <a:avLst/>
              <a:gdLst>
                <a:gd name="T0" fmla="*/ 16 w 78"/>
                <a:gd name="T1" fmla="*/ 0 h 52"/>
                <a:gd name="T2" fmla="*/ 78 w 78"/>
                <a:gd name="T3" fmla="*/ 47 h 52"/>
                <a:gd name="T4" fmla="*/ 0 w 78"/>
                <a:gd name="T5" fmla="*/ 52 h 52"/>
                <a:gd name="T6" fmla="*/ 31 w 78"/>
                <a:gd name="T7" fmla="*/ 31 h 52"/>
                <a:gd name="T8" fmla="*/ 16 w 78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2"/>
                <a:gd name="T17" fmla="*/ 78 w 7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2">
                  <a:moveTo>
                    <a:pt x="16" y="0"/>
                  </a:moveTo>
                  <a:lnTo>
                    <a:pt x="78" y="47"/>
                  </a:lnTo>
                  <a:lnTo>
                    <a:pt x="0" y="52"/>
                  </a:lnTo>
                  <a:lnTo>
                    <a:pt x="31" y="3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47" name="Rectangle 207"/>
            <p:cNvSpPr>
              <a:spLocks noChangeArrowheads="1"/>
            </p:cNvSpPr>
            <p:nvPr/>
          </p:nvSpPr>
          <p:spPr bwMode="auto">
            <a:xfrm>
              <a:off x="4523" y="1301"/>
              <a:ext cx="2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Naive</a:t>
              </a:r>
              <a:endParaRPr lang="en-US"/>
            </a:p>
          </p:txBody>
        </p:sp>
        <p:sp>
          <p:nvSpPr>
            <p:cNvPr id="128348" name="Rectangle 208"/>
            <p:cNvSpPr>
              <a:spLocks noChangeArrowheads="1"/>
            </p:cNvSpPr>
            <p:nvPr/>
          </p:nvSpPr>
          <p:spPr bwMode="auto">
            <a:xfrm>
              <a:off x="4496" y="1431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greedy</a:t>
              </a:r>
              <a:endParaRPr lang="en-US"/>
            </a:p>
          </p:txBody>
        </p:sp>
      </p:grpSp>
      <p:grpSp>
        <p:nvGrpSpPr>
          <p:cNvPr id="6" name="Group 209"/>
          <p:cNvGrpSpPr>
            <a:grpSpLocks/>
          </p:cNvGrpSpPr>
          <p:nvPr/>
        </p:nvGrpSpPr>
        <p:grpSpPr bwMode="auto">
          <a:xfrm>
            <a:off x="7805738" y="2941638"/>
            <a:ext cx="1212850" cy="630237"/>
            <a:chOff x="4917" y="1853"/>
            <a:chExt cx="764" cy="397"/>
          </a:xfrm>
        </p:grpSpPr>
        <p:sp>
          <p:nvSpPr>
            <p:cNvPr id="128342" name="Line 210"/>
            <p:cNvSpPr>
              <a:spLocks noChangeShapeType="1"/>
            </p:cNvSpPr>
            <p:nvPr/>
          </p:nvSpPr>
          <p:spPr bwMode="auto">
            <a:xfrm>
              <a:off x="5270" y="2048"/>
              <a:ext cx="21" cy="1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43" name="Freeform 211"/>
            <p:cNvSpPr>
              <a:spLocks/>
            </p:cNvSpPr>
            <p:nvPr/>
          </p:nvSpPr>
          <p:spPr bwMode="auto">
            <a:xfrm>
              <a:off x="5265" y="2177"/>
              <a:ext cx="46" cy="73"/>
            </a:xfrm>
            <a:custGeom>
              <a:avLst/>
              <a:gdLst>
                <a:gd name="T0" fmla="*/ 46 w 46"/>
                <a:gd name="T1" fmla="*/ 0 h 73"/>
                <a:gd name="T2" fmla="*/ 36 w 46"/>
                <a:gd name="T3" fmla="*/ 73 h 73"/>
                <a:gd name="T4" fmla="*/ 0 w 46"/>
                <a:gd name="T5" fmla="*/ 6 h 73"/>
                <a:gd name="T6" fmla="*/ 26 w 46"/>
                <a:gd name="T7" fmla="*/ 26 h 73"/>
                <a:gd name="T8" fmla="*/ 46 w 46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3"/>
                <a:gd name="T17" fmla="*/ 46 w 4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3">
                  <a:moveTo>
                    <a:pt x="46" y="0"/>
                  </a:moveTo>
                  <a:lnTo>
                    <a:pt x="36" y="73"/>
                  </a:lnTo>
                  <a:lnTo>
                    <a:pt x="0" y="6"/>
                  </a:lnTo>
                  <a:lnTo>
                    <a:pt x="26" y="2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44" name="Rectangle 212"/>
            <p:cNvSpPr>
              <a:spLocks noChangeArrowheads="1"/>
            </p:cNvSpPr>
            <p:nvPr/>
          </p:nvSpPr>
          <p:spPr bwMode="auto">
            <a:xfrm>
              <a:off x="4917" y="1853"/>
              <a:ext cx="76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Fast greedy</a:t>
              </a:r>
              <a:endParaRPr lang="en-US"/>
            </a:p>
          </p:txBody>
        </p:sp>
      </p:grpSp>
      <p:grpSp>
        <p:nvGrpSpPr>
          <p:cNvPr id="7" name="Group 213"/>
          <p:cNvGrpSpPr>
            <a:grpSpLocks/>
          </p:cNvGrpSpPr>
          <p:nvPr/>
        </p:nvGrpSpPr>
        <p:grpSpPr bwMode="auto">
          <a:xfrm>
            <a:off x="5618163" y="1103313"/>
            <a:ext cx="180975" cy="2484437"/>
            <a:chOff x="3539" y="695"/>
            <a:chExt cx="114" cy="1565"/>
          </a:xfrm>
        </p:grpSpPr>
        <p:sp>
          <p:nvSpPr>
            <p:cNvPr id="128340" name="Line 214"/>
            <p:cNvSpPr>
              <a:spLocks noChangeShapeType="1"/>
            </p:cNvSpPr>
            <p:nvPr/>
          </p:nvSpPr>
          <p:spPr bwMode="auto">
            <a:xfrm flipV="1">
              <a:off x="3564" y="695"/>
              <a:ext cx="89" cy="15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41" name="Freeform 215"/>
            <p:cNvSpPr>
              <a:spLocks/>
            </p:cNvSpPr>
            <p:nvPr/>
          </p:nvSpPr>
          <p:spPr bwMode="auto">
            <a:xfrm>
              <a:off x="3539" y="2219"/>
              <a:ext cx="51" cy="41"/>
            </a:xfrm>
            <a:custGeom>
              <a:avLst/>
              <a:gdLst>
                <a:gd name="T0" fmla="*/ 0 w 51"/>
                <a:gd name="T1" fmla="*/ 41 h 41"/>
                <a:gd name="T2" fmla="*/ 51 w 51"/>
                <a:gd name="T3" fmla="*/ 41 h 41"/>
                <a:gd name="T4" fmla="*/ 25 w 51"/>
                <a:gd name="T5" fmla="*/ 0 h 41"/>
                <a:gd name="T6" fmla="*/ 0 w 51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1"/>
                <a:gd name="T14" fmla="*/ 51 w 5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1">
                  <a:moveTo>
                    <a:pt x="0" y="41"/>
                  </a:moveTo>
                  <a:lnTo>
                    <a:pt x="51" y="41"/>
                  </a:lnTo>
                  <a:lnTo>
                    <a:pt x="25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16"/>
          <p:cNvGrpSpPr>
            <a:grpSpLocks/>
          </p:cNvGrpSpPr>
          <p:nvPr/>
        </p:nvGrpSpPr>
        <p:grpSpPr bwMode="auto">
          <a:xfrm>
            <a:off x="5657850" y="1439863"/>
            <a:ext cx="3424238" cy="2124075"/>
            <a:chOff x="3564" y="907"/>
            <a:chExt cx="2157" cy="1338"/>
          </a:xfrm>
        </p:grpSpPr>
        <p:sp>
          <p:nvSpPr>
            <p:cNvPr id="128330" name="Freeform 217"/>
            <p:cNvSpPr>
              <a:spLocks/>
            </p:cNvSpPr>
            <p:nvPr/>
          </p:nvSpPr>
          <p:spPr bwMode="auto">
            <a:xfrm>
              <a:off x="3564" y="928"/>
              <a:ext cx="2136" cy="1317"/>
            </a:xfrm>
            <a:custGeom>
              <a:avLst/>
              <a:gdLst>
                <a:gd name="T0" fmla="*/ 0 w 2136"/>
                <a:gd name="T1" fmla="*/ 1317 h 1317"/>
                <a:gd name="T2" fmla="*/ 234 w 2136"/>
                <a:gd name="T3" fmla="*/ 1296 h 1317"/>
                <a:gd name="T4" fmla="*/ 472 w 2136"/>
                <a:gd name="T5" fmla="*/ 1239 h 1317"/>
                <a:gd name="T6" fmla="*/ 711 w 2136"/>
                <a:gd name="T7" fmla="*/ 1151 h 1317"/>
                <a:gd name="T8" fmla="*/ 949 w 2136"/>
                <a:gd name="T9" fmla="*/ 1016 h 1317"/>
                <a:gd name="T10" fmla="*/ 1182 w 2136"/>
                <a:gd name="T11" fmla="*/ 866 h 1317"/>
                <a:gd name="T12" fmla="*/ 1421 w 2136"/>
                <a:gd name="T13" fmla="*/ 679 h 1317"/>
                <a:gd name="T14" fmla="*/ 1659 w 2136"/>
                <a:gd name="T15" fmla="*/ 472 h 1317"/>
                <a:gd name="T16" fmla="*/ 1898 w 2136"/>
                <a:gd name="T17" fmla="*/ 244 h 1317"/>
                <a:gd name="T18" fmla="*/ 2136 w 2136"/>
                <a:gd name="T19" fmla="*/ 0 h 1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317"/>
                <a:gd name="T32" fmla="*/ 2136 w 2136"/>
                <a:gd name="T33" fmla="*/ 1317 h 1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317">
                  <a:moveTo>
                    <a:pt x="0" y="1317"/>
                  </a:moveTo>
                  <a:lnTo>
                    <a:pt x="234" y="1296"/>
                  </a:lnTo>
                  <a:lnTo>
                    <a:pt x="472" y="1239"/>
                  </a:lnTo>
                  <a:lnTo>
                    <a:pt x="711" y="1151"/>
                  </a:lnTo>
                  <a:lnTo>
                    <a:pt x="949" y="1016"/>
                  </a:lnTo>
                  <a:lnTo>
                    <a:pt x="1182" y="866"/>
                  </a:lnTo>
                  <a:lnTo>
                    <a:pt x="1421" y="679"/>
                  </a:lnTo>
                  <a:lnTo>
                    <a:pt x="1659" y="472"/>
                  </a:lnTo>
                  <a:lnTo>
                    <a:pt x="1898" y="244"/>
                  </a:lnTo>
                  <a:lnTo>
                    <a:pt x="2136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31" name="Rectangle 218"/>
            <p:cNvSpPr>
              <a:spLocks noChangeArrowheads="1"/>
            </p:cNvSpPr>
            <p:nvPr/>
          </p:nvSpPr>
          <p:spPr bwMode="auto">
            <a:xfrm>
              <a:off x="3777" y="2203"/>
              <a:ext cx="41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32" name="Rectangle 219"/>
            <p:cNvSpPr>
              <a:spLocks noChangeArrowheads="1"/>
            </p:cNvSpPr>
            <p:nvPr/>
          </p:nvSpPr>
          <p:spPr bwMode="auto">
            <a:xfrm>
              <a:off x="4015" y="2146"/>
              <a:ext cx="42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33" name="Rectangle 220"/>
            <p:cNvSpPr>
              <a:spLocks noChangeArrowheads="1"/>
            </p:cNvSpPr>
            <p:nvPr/>
          </p:nvSpPr>
          <p:spPr bwMode="auto">
            <a:xfrm>
              <a:off x="4254" y="2058"/>
              <a:ext cx="41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34" name="Rectangle 221"/>
            <p:cNvSpPr>
              <a:spLocks noChangeArrowheads="1"/>
            </p:cNvSpPr>
            <p:nvPr/>
          </p:nvSpPr>
          <p:spPr bwMode="auto">
            <a:xfrm>
              <a:off x="4492" y="1923"/>
              <a:ext cx="42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35" name="Rectangle 222"/>
            <p:cNvSpPr>
              <a:spLocks noChangeArrowheads="1"/>
            </p:cNvSpPr>
            <p:nvPr/>
          </p:nvSpPr>
          <p:spPr bwMode="auto">
            <a:xfrm>
              <a:off x="4726" y="1773"/>
              <a:ext cx="41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36" name="Rectangle 223"/>
            <p:cNvSpPr>
              <a:spLocks noChangeArrowheads="1"/>
            </p:cNvSpPr>
            <p:nvPr/>
          </p:nvSpPr>
          <p:spPr bwMode="auto">
            <a:xfrm>
              <a:off x="4964" y="1586"/>
              <a:ext cx="42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37" name="Rectangle 224"/>
            <p:cNvSpPr>
              <a:spLocks noChangeArrowheads="1"/>
            </p:cNvSpPr>
            <p:nvPr/>
          </p:nvSpPr>
          <p:spPr bwMode="auto">
            <a:xfrm>
              <a:off x="5203" y="1379"/>
              <a:ext cx="41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38" name="Rectangle 225"/>
            <p:cNvSpPr>
              <a:spLocks noChangeArrowheads="1"/>
            </p:cNvSpPr>
            <p:nvPr/>
          </p:nvSpPr>
          <p:spPr bwMode="auto">
            <a:xfrm>
              <a:off x="5441" y="1151"/>
              <a:ext cx="42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39" name="Rectangle 226"/>
            <p:cNvSpPr>
              <a:spLocks noChangeArrowheads="1"/>
            </p:cNvSpPr>
            <p:nvPr/>
          </p:nvSpPr>
          <p:spPr bwMode="auto">
            <a:xfrm>
              <a:off x="5680" y="907"/>
              <a:ext cx="41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27"/>
          <p:cNvGrpSpPr>
            <a:grpSpLocks/>
          </p:cNvGrpSpPr>
          <p:nvPr/>
        </p:nvGrpSpPr>
        <p:grpSpPr bwMode="auto">
          <a:xfrm>
            <a:off x="5657850" y="3522663"/>
            <a:ext cx="3424238" cy="82550"/>
            <a:chOff x="3564" y="2219"/>
            <a:chExt cx="2157" cy="52"/>
          </a:xfrm>
        </p:grpSpPr>
        <p:sp>
          <p:nvSpPr>
            <p:cNvPr id="128320" name="Freeform 228"/>
            <p:cNvSpPr>
              <a:spLocks/>
            </p:cNvSpPr>
            <p:nvPr/>
          </p:nvSpPr>
          <p:spPr bwMode="auto">
            <a:xfrm>
              <a:off x="3564" y="2245"/>
              <a:ext cx="2136" cy="0"/>
            </a:xfrm>
            <a:custGeom>
              <a:avLst/>
              <a:gdLst>
                <a:gd name="T0" fmla="*/ 0 w 2136"/>
                <a:gd name="T1" fmla="*/ 234 w 2136"/>
                <a:gd name="T2" fmla="*/ 472 w 2136"/>
                <a:gd name="T3" fmla="*/ 711 w 2136"/>
                <a:gd name="T4" fmla="*/ 949 w 2136"/>
                <a:gd name="T5" fmla="*/ 1182 w 2136"/>
                <a:gd name="T6" fmla="*/ 1421 w 2136"/>
                <a:gd name="T7" fmla="*/ 1659 w 2136"/>
                <a:gd name="T8" fmla="*/ 1898 w 2136"/>
                <a:gd name="T9" fmla="*/ 2136 w 2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w 2136"/>
                <a:gd name="T21" fmla="*/ 2136 w 2136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T20" t="0" r="T21" b="0"/>
              <a:pathLst>
                <a:path w="2136">
                  <a:moveTo>
                    <a:pt x="0" y="0"/>
                  </a:moveTo>
                  <a:lnTo>
                    <a:pt x="234" y="0"/>
                  </a:lnTo>
                  <a:lnTo>
                    <a:pt x="472" y="0"/>
                  </a:lnTo>
                  <a:lnTo>
                    <a:pt x="711" y="0"/>
                  </a:lnTo>
                  <a:lnTo>
                    <a:pt x="949" y="0"/>
                  </a:lnTo>
                  <a:lnTo>
                    <a:pt x="1182" y="0"/>
                  </a:lnTo>
                  <a:lnTo>
                    <a:pt x="1421" y="0"/>
                  </a:lnTo>
                  <a:lnTo>
                    <a:pt x="1659" y="0"/>
                  </a:lnTo>
                  <a:lnTo>
                    <a:pt x="1898" y="0"/>
                  </a:lnTo>
                  <a:lnTo>
                    <a:pt x="2136" y="0"/>
                  </a:lnTo>
                </a:path>
              </a:pathLst>
            </a:cu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21" name="Freeform 229"/>
            <p:cNvSpPr>
              <a:spLocks/>
            </p:cNvSpPr>
            <p:nvPr/>
          </p:nvSpPr>
          <p:spPr bwMode="auto">
            <a:xfrm>
              <a:off x="3777" y="2219"/>
              <a:ext cx="41" cy="52"/>
            </a:xfrm>
            <a:custGeom>
              <a:avLst/>
              <a:gdLst>
                <a:gd name="T0" fmla="*/ 21 w 41"/>
                <a:gd name="T1" fmla="*/ 52 h 52"/>
                <a:gd name="T2" fmla="*/ 41 w 41"/>
                <a:gd name="T3" fmla="*/ 26 h 52"/>
                <a:gd name="T4" fmla="*/ 21 w 41"/>
                <a:gd name="T5" fmla="*/ 0 h 52"/>
                <a:gd name="T6" fmla="*/ 0 w 41"/>
                <a:gd name="T7" fmla="*/ 26 h 52"/>
                <a:gd name="T8" fmla="*/ 21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1" y="52"/>
                  </a:moveTo>
                  <a:lnTo>
                    <a:pt x="41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22" name="Freeform 230"/>
            <p:cNvSpPr>
              <a:spLocks/>
            </p:cNvSpPr>
            <p:nvPr/>
          </p:nvSpPr>
          <p:spPr bwMode="auto">
            <a:xfrm>
              <a:off x="4015" y="2219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23" name="Freeform 231"/>
            <p:cNvSpPr>
              <a:spLocks/>
            </p:cNvSpPr>
            <p:nvPr/>
          </p:nvSpPr>
          <p:spPr bwMode="auto">
            <a:xfrm>
              <a:off x="4254" y="2219"/>
              <a:ext cx="41" cy="52"/>
            </a:xfrm>
            <a:custGeom>
              <a:avLst/>
              <a:gdLst>
                <a:gd name="T0" fmla="*/ 21 w 41"/>
                <a:gd name="T1" fmla="*/ 52 h 52"/>
                <a:gd name="T2" fmla="*/ 41 w 41"/>
                <a:gd name="T3" fmla="*/ 26 h 52"/>
                <a:gd name="T4" fmla="*/ 21 w 41"/>
                <a:gd name="T5" fmla="*/ 0 h 52"/>
                <a:gd name="T6" fmla="*/ 0 w 41"/>
                <a:gd name="T7" fmla="*/ 26 h 52"/>
                <a:gd name="T8" fmla="*/ 21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1" y="52"/>
                  </a:moveTo>
                  <a:lnTo>
                    <a:pt x="41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24" name="Freeform 232"/>
            <p:cNvSpPr>
              <a:spLocks/>
            </p:cNvSpPr>
            <p:nvPr/>
          </p:nvSpPr>
          <p:spPr bwMode="auto">
            <a:xfrm>
              <a:off x="4492" y="2219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25" name="Freeform 233"/>
            <p:cNvSpPr>
              <a:spLocks/>
            </p:cNvSpPr>
            <p:nvPr/>
          </p:nvSpPr>
          <p:spPr bwMode="auto">
            <a:xfrm>
              <a:off x="4726" y="2219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26" name="Freeform 234"/>
            <p:cNvSpPr>
              <a:spLocks/>
            </p:cNvSpPr>
            <p:nvPr/>
          </p:nvSpPr>
          <p:spPr bwMode="auto">
            <a:xfrm>
              <a:off x="4964" y="2219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27" name="Freeform 235"/>
            <p:cNvSpPr>
              <a:spLocks/>
            </p:cNvSpPr>
            <p:nvPr/>
          </p:nvSpPr>
          <p:spPr bwMode="auto">
            <a:xfrm>
              <a:off x="5203" y="2219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28" name="Freeform 236"/>
            <p:cNvSpPr>
              <a:spLocks/>
            </p:cNvSpPr>
            <p:nvPr/>
          </p:nvSpPr>
          <p:spPr bwMode="auto">
            <a:xfrm>
              <a:off x="5441" y="2219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29" name="Freeform 237"/>
            <p:cNvSpPr>
              <a:spLocks/>
            </p:cNvSpPr>
            <p:nvPr/>
          </p:nvSpPr>
          <p:spPr bwMode="auto">
            <a:xfrm>
              <a:off x="5680" y="2219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8012" name="Text Box 546"/>
          <p:cNvSpPr txBox="1">
            <a:spLocks noChangeArrowheads="1"/>
          </p:cNvSpPr>
          <p:nvPr/>
        </p:nvSpPr>
        <p:spPr bwMode="auto">
          <a:xfrm>
            <a:off x="1295400" y="4191000"/>
            <a:ext cx="1989138" cy="6778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Blog selection</a:t>
            </a:r>
          </a:p>
          <a:p>
            <a:r>
              <a:rPr lang="en-US" sz="1800"/>
              <a:t>~45k blogs</a:t>
            </a:r>
            <a:endParaRPr lang="en-US"/>
          </a:p>
        </p:txBody>
      </p:sp>
      <p:pic>
        <p:nvPicPr>
          <p:cNvPr id="128013" name="Picture 4"/>
          <p:cNvPicPr>
            <a:picLocks noChangeAspect="1" noChangeArrowheads="1"/>
          </p:cNvPicPr>
          <p:nvPr/>
        </p:nvPicPr>
        <p:blipFill>
          <a:blip r:embed="rId4"/>
          <a:srcRect l="15704" t="32353" r="26906" b="31618"/>
          <a:stretch>
            <a:fillRect/>
          </a:stretch>
        </p:blipFill>
        <p:spPr bwMode="auto">
          <a:xfrm>
            <a:off x="3276600" y="4356100"/>
            <a:ext cx="103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4" name="Line 548"/>
          <p:cNvSpPr>
            <a:spLocks noChangeShapeType="1"/>
          </p:cNvSpPr>
          <p:nvPr/>
        </p:nvSpPr>
        <p:spPr bwMode="auto">
          <a:xfrm flipV="1">
            <a:off x="409575" y="1143000"/>
            <a:ext cx="0" cy="2590800"/>
          </a:xfrm>
          <a:prstGeom prst="line">
            <a:avLst/>
          </a:prstGeom>
          <a:noFill/>
          <a:ln w="63500">
            <a:solidFill>
              <a:srgbClr val="33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8015" name="Group 549"/>
          <p:cNvGrpSpPr>
            <a:grpSpLocks/>
          </p:cNvGrpSpPr>
          <p:nvPr/>
        </p:nvGrpSpPr>
        <p:grpSpPr bwMode="auto">
          <a:xfrm>
            <a:off x="-17463" y="923925"/>
            <a:ext cx="3362326" cy="3194050"/>
            <a:chOff x="-11" y="582"/>
            <a:chExt cx="2118" cy="2012"/>
          </a:xfrm>
        </p:grpSpPr>
        <p:sp>
          <p:nvSpPr>
            <p:cNvPr id="128317" name="Text Box 550"/>
            <p:cNvSpPr txBox="1">
              <a:spLocks noChangeArrowheads="1"/>
            </p:cNvSpPr>
            <p:nvPr/>
          </p:nvSpPr>
          <p:spPr bwMode="auto">
            <a:xfrm rot="-5400000">
              <a:off x="-578" y="1368"/>
              <a:ext cx="1385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Higher is better</a:t>
              </a:r>
            </a:p>
          </p:txBody>
        </p:sp>
        <p:sp>
          <p:nvSpPr>
            <p:cNvPr id="128318" name="Rectangle 551"/>
            <p:cNvSpPr>
              <a:spLocks noChangeArrowheads="1"/>
            </p:cNvSpPr>
            <p:nvPr/>
          </p:nvSpPr>
          <p:spPr bwMode="auto">
            <a:xfrm>
              <a:off x="1302" y="2478"/>
              <a:ext cx="80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Number of blogs</a:t>
              </a:r>
              <a:endParaRPr lang="en-US" sz="2400"/>
            </a:p>
          </p:txBody>
        </p:sp>
        <p:sp>
          <p:nvSpPr>
            <p:cNvPr id="128319" name="Rectangle 552"/>
            <p:cNvSpPr>
              <a:spLocks noChangeArrowheads="1"/>
            </p:cNvSpPr>
            <p:nvPr/>
          </p:nvSpPr>
          <p:spPr bwMode="auto">
            <a:xfrm rot="-5400000">
              <a:off x="-510" y="1389"/>
              <a:ext cx="17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Cascades captured</a:t>
              </a:r>
              <a:endParaRPr lang="en-US" sz="3200"/>
            </a:p>
          </p:txBody>
        </p:sp>
      </p:grpSp>
      <p:grpSp>
        <p:nvGrpSpPr>
          <p:cNvPr id="128016" name="Group 553"/>
          <p:cNvGrpSpPr>
            <a:grpSpLocks/>
          </p:cNvGrpSpPr>
          <p:nvPr/>
        </p:nvGrpSpPr>
        <p:grpSpPr bwMode="auto">
          <a:xfrm>
            <a:off x="771525" y="1019175"/>
            <a:ext cx="3933825" cy="2928938"/>
            <a:chOff x="486" y="642"/>
            <a:chExt cx="2478" cy="1845"/>
          </a:xfrm>
        </p:grpSpPr>
        <p:sp>
          <p:nvSpPr>
            <p:cNvPr id="128272" name="Rectangle 554"/>
            <p:cNvSpPr>
              <a:spLocks noChangeArrowheads="1"/>
            </p:cNvSpPr>
            <p:nvPr/>
          </p:nvSpPr>
          <p:spPr bwMode="auto">
            <a:xfrm>
              <a:off x="668" y="705"/>
              <a:ext cx="2177" cy="163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73" name="Line 555"/>
            <p:cNvSpPr>
              <a:spLocks noChangeShapeType="1"/>
            </p:cNvSpPr>
            <p:nvPr/>
          </p:nvSpPr>
          <p:spPr bwMode="auto">
            <a:xfrm>
              <a:off x="668" y="705"/>
              <a:ext cx="217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74" name="Freeform 556"/>
            <p:cNvSpPr>
              <a:spLocks/>
            </p:cNvSpPr>
            <p:nvPr/>
          </p:nvSpPr>
          <p:spPr bwMode="auto">
            <a:xfrm>
              <a:off x="668" y="705"/>
              <a:ext cx="2177" cy="1633"/>
            </a:xfrm>
            <a:custGeom>
              <a:avLst/>
              <a:gdLst>
                <a:gd name="T0" fmla="*/ 0 w 420"/>
                <a:gd name="T1" fmla="*/ 31699910 h 315"/>
                <a:gd name="T2" fmla="*/ 42219281 w 420"/>
                <a:gd name="T3" fmla="*/ 31699910 h 315"/>
                <a:gd name="T4" fmla="*/ 42219281 w 420"/>
                <a:gd name="T5" fmla="*/ 0 h 315"/>
                <a:gd name="T6" fmla="*/ 0 60000 65536"/>
                <a:gd name="T7" fmla="*/ 0 60000 65536"/>
                <a:gd name="T8" fmla="*/ 0 60000 65536"/>
                <a:gd name="T9" fmla="*/ 0 w 420"/>
                <a:gd name="T10" fmla="*/ 0 h 315"/>
                <a:gd name="T11" fmla="*/ 420 w 420"/>
                <a:gd name="T12" fmla="*/ 315 h 3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" h="315">
                  <a:moveTo>
                    <a:pt x="0" y="315"/>
                  </a:moveTo>
                  <a:lnTo>
                    <a:pt x="420" y="315"/>
                  </a:lnTo>
                  <a:lnTo>
                    <a:pt x="4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75" name="Line 557"/>
            <p:cNvSpPr>
              <a:spLocks noChangeShapeType="1"/>
            </p:cNvSpPr>
            <p:nvPr/>
          </p:nvSpPr>
          <p:spPr bwMode="auto">
            <a:xfrm flipV="1">
              <a:off x="668" y="705"/>
              <a:ext cx="0" cy="16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76" name="Line 558"/>
            <p:cNvSpPr>
              <a:spLocks noChangeShapeType="1"/>
            </p:cNvSpPr>
            <p:nvPr/>
          </p:nvSpPr>
          <p:spPr bwMode="auto">
            <a:xfrm flipV="1">
              <a:off x="668" y="705"/>
              <a:ext cx="0" cy="16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77" name="Line 559"/>
            <p:cNvSpPr>
              <a:spLocks noChangeShapeType="1"/>
            </p:cNvSpPr>
            <p:nvPr/>
          </p:nvSpPr>
          <p:spPr bwMode="auto">
            <a:xfrm>
              <a:off x="668" y="70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78" name="Rectangle 560"/>
            <p:cNvSpPr>
              <a:spLocks noChangeArrowheads="1"/>
            </p:cNvSpPr>
            <p:nvPr/>
          </p:nvSpPr>
          <p:spPr bwMode="auto">
            <a:xfrm>
              <a:off x="667" y="2353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28279" name="Line 561"/>
            <p:cNvSpPr>
              <a:spLocks noChangeShapeType="1"/>
            </p:cNvSpPr>
            <p:nvPr/>
          </p:nvSpPr>
          <p:spPr bwMode="auto">
            <a:xfrm>
              <a:off x="1103" y="70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80" name="Rectangle 562"/>
            <p:cNvSpPr>
              <a:spLocks noChangeArrowheads="1"/>
            </p:cNvSpPr>
            <p:nvPr/>
          </p:nvSpPr>
          <p:spPr bwMode="auto">
            <a:xfrm>
              <a:off x="1077" y="2353"/>
              <a:ext cx="11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128281" name="Line 563"/>
            <p:cNvSpPr>
              <a:spLocks noChangeShapeType="1"/>
            </p:cNvSpPr>
            <p:nvPr/>
          </p:nvSpPr>
          <p:spPr bwMode="auto">
            <a:xfrm flipV="1">
              <a:off x="1539" y="2281"/>
              <a:ext cx="0" cy="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82" name="Line 564"/>
            <p:cNvSpPr>
              <a:spLocks noChangeShapeType="1"/>
            </p:cNvSpPr>
            <p:nvPr/>
          </p:nvSpPr>
          <p:spPr bwMode="auto">
            <a:xfrm>
              <a:off x="1539" y="70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83" name="Rectangle 565"/>
            <p:cNvSpPr>
              <a:spLocks noChangeArrowheads="1"/>
            </p:cNvSpPr>
            <p:nvPr/>
          </p:nvSpPr>
          <p:spPr bwMode="auto">
            <a:xfrm>
              <a:off x="1513" y="2353"/>
              <a:ext cx="11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128284" name="Line 566"/>
            <p:cNvSpPr>
              <a:spLocks noChangeShapeType="1"/>
            </p:cNvSpPr>
            <p:nvPr/>
          </p:nvSpPr>
          <p:spPr bwMode="auto">
            <a:xfrm flipV="1">
              <a:off x="1974" y="2281"/>
              <a:ext cx="0" cy="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85" name="Line 567"/>
            <p:cNvSpPr>
              <a:spLocks noChangeShapeType="1"/>
            </p:cNvSpPr>
            <p:nvPr/>
          </p:nvSpPr>
          <p:spPr bwMode="auto">
            <a:xfrm>
              <a:off x="1974" y="70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86" name="Rectangle 568"/>
            <p:cNvSpPr>
              <a:spLocks noChangeArrowheads="1"/>
            </p:cNvSpPr>
            <p:nvPr/>
          </p:nvSpPr>
          <p:spPr bwMode="auto">
            <a:xfrm>
              <a:off x="1948" y="2353"/>
              <a:ext cx="11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128287" name="Line 569"/>
            <p:cNvSpPr>
              <a:spLocks noChangeShapeType="1"/>
            </p:cNvSpPr>
            <p:nvPr/>
          </p:nvSpPr>
          <p:spPr bwMode="auto">
            <a:xfrm flipV="1">
              <a:off x="2410" y="228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88" name="Line 570"/>
            <p:cNvSpPr>
              <a:spLocks noChangeShapeType="1"/>
            </p:cNvSpPr>
            <p:nvPr/>
          </p:nvSpPr>
          <p:spPr bwMode="auto">
            <a:xfrm>
              <a:off x="2410" y="70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89" name="Rectangle 571"/>
            <p:cNvSpPr>
              <a:spLocks noChangeArrowheads="1"/>
            </p:cNvSpPr>
            <p:nvPr/>
          </p:nvSpPr>
          <p:spPr bwMode="auto">
            <a:xfrm>
              <a:off x="2384" y="2353"/>
              <a:ext cx="11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128290" name="Line 572"/>
            <p:cNvSpPr>
              <a:spLocks noChangeShapeType="1"/>
            </p:cNvSpPr>
            <p:nvPr/>
          </p:nvSpPr>
          <p:spPr bwMode="auto">
            <a:xfrm>
              <a:off x="2845" y="70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91" name="Rectangle 573"/>
            <p:cNvSpPr>
              <a:spLocks noChangeArrowheads="1"/>
            </p:cNvSpPr>
            <p:nvPr/>
          </p:nvSpPr>
          <p:spPr bwMode="auto">
            <a:xfrm>
              <a:off x="2793" y="2353"/>
              <a:ext cx="17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128292" name="Rectangle 574"/>
            <p:cNvSpPr>
              <a:spLocks noChangeArrowheads="1"/>
            </p:cNvSpPr>
            <p:nvPr/>
          </p:nvSpPr>
          <p:spPr bwMode="auto">
            <a:xfrm>
              <a:off x="572" y="2275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28293" name="Line 575"/>
            <p:cNvSpPr>
              <a:spLocks noChangeShapeType="1"/>
            </p:cNvSpPr>
            <p:nvPr/>
          </p:nvSpPr>
          <p:spPr bwMode="auto">
            <a:xfrm>
              <a:off x="668" y="2104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94" name="Rectangle 576"/>
            <p:cNvSpPr>
              <a:spLocks noChangeArrowheads="1"/>
            </p:cNvSpPr>
            <p:nvPr/>
          </p:nvSpPr>
          <p:spPr bwMode="auto">
            <a:xfrm>
              <a:off x="486" y="2042"/>
              <a:ext cx="1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0.1</a:t>
              </a:r>
              <a:endParaRPr lang="en-US"/>
            </a:p>
          </p:txBody>
        </p:sp>
        <p:sp>
          <p:nvSpPr>
            <p:cNvPr id="128295" name="Line 577"/>
            <p:cNvSpPr>
              <a:spLocks noChangeShapeType="1"/>
            </p:cNvSpPr>
            <p:nvPr/>
          </p:nvSpPr>
          <p:spPr bwMode="auto">
            <a:xfrm>
              <a:off x="668" y="1871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96" name="Line 578"/>
            <p:cNvSpPr>
              <a:spLocks noChangeShapeType="1"/>
            </p:cNvSpPr>
            <p:nvPr/>
          </p:nvSpPr>
          <p:spPr bwMode="auto">
            <a:xfrm flipH="1">
              <a:off x="2788" y="1871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97" name="Rectangle 579"/>
            <p:cNvSpPr>
              <a:spLocks noChangeArrowheads="1"/>
            </p:cNvSpPr>
            <p:nvPr/>
          </p:nvSpPr>
          <p:spPr bwMode="auto">
            <a:xfrm>
              <a:off x="486" y="1809"/>
              <a:ext cx="1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128298" name="Line 580"/>
            <p:cNvSpPr>
              <a:spLocks noChangeShapeType="1"/>
            </p:cNvSpPr>
            <p:nvPr/>
          </p:nvSpPr>
          <p:spPr bwMode="auto">
            <a:xfrm>
              <a:off x="668" y="1638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99" name="Line 581"/>
            <p:cNvSpPr>
              <a:spLocks noChangeShapeType="1"/>
            </p:cNvSpPr>
            <p:nvPr/>
          </p:nvSpPr>
          <p:spPr bwMode="auto">
            <a:xfrm flipH="1">
              <a:off x="2788" y="1638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00" name="Rectangle 582"/>
            <p:cNvSpPr>
              <a:spLocks noChangeArrowheads="1"/>
            </p:cNvSpPr>
            <p:nvPr/>
          </p:nvSpPr>
          <p:spPr bwMode="auto">
            <a:xfrm>
              <a:off x="486" y="1576"/>
              <a:ext cx="1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0.3</a:t>
              </a:r>
              <a:endParaRPr lang="en-US"/>
            </a:p>
          </p:txBody>
        </p:sp>
        <p:sp>
          <p:nvSpPr>
            <p:cNvPr id="128301" name="Line 583"/>
            <p:cNvSpPr>
              <a:spLocks noChangeShapeType="1"/>
            </p:cNvSpPr>
            <p:nvPr/>
          </p:nvSpPr>
          <p:spPr bwMode="auto">
            <a:xfrm>
              <a:off x="668" y="1405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02" name="Line 584"/>
            <p:cNvSpPr>
              <a:spLocks noChangeShapeType="1"/>
            </p:cNvSpPr>
            <p:nvPr/>
          </p:nvSpPr>
          <p:spPr bwMode="auto">
            <a:xfrm flipH="1">
              <a:off x="2788" y="1405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03" name="Rectangle 585"/>
            <p:cNvSpPr>
              <a:spLocks noChangeArrowheads="1"/>
            </p:cNvSpPr>
            <p:nvPr/>
          </p:nvSpPr>
          <p:spPr bwMode="auto">
            <a:xfrm>
              <a:off x="486" y="1342"/>
              <a:ext cx="1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128304" name="Line 586"/>
            <p:cNvSpPr>
              <a:spLocks noChangeShapeType="1"/>
            </p:cNvSpPr>
            <p:nvPr/>
          </p:nvSpPr>
          <p:spPr bwMode="auto">
            <a:xfrm>
              <a:off x="668" y="1171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05" name="Line 587"/>
            <p:cNvSpPr>
              <a:spLocks noChangeShapeType="1"/>
            </p:cNvSpPr>
            <p:nvPr/>
          </p:nvSpPr>
          <p:spPr bwMode="auto">
            <a:xfrm flipH="1">
              <a:off x="2788" y="1171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06" name="Rectangle 588"/>
            <p:cNvSpPr>
              <a:spLocks noChangeArrowheads="1"/>
            </p:cNvSpPr>
            <p:nvPr/>
          </p:nvSpPr>
          <p:spPr bwMode="auto">
            <a:xfrm>
              <a:off x="486" y="1109"/>
              <a:ext cx="1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128307" name="Line 589"/>
            <p:cNvSpPr>
              <a:spLocks noChangeShapeType="1"/>
            </p:cNvSpPr>
            <p:nvPr/>
          </p:nvSpPr>
          <p:spPr bwMode="auto">
            <a:xfrm>
              <a:off x="668" y="938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08" name="Line 590"/>
            <p:cNvSpPr>
              <a:spLocks noChangeShapeType="1"/>
            </p:cNvSpPr>
            <p:nvPr/>
          </p:nvSpPr>
          <p:spPr bwMode="auto">
            <a:xfrm flipH="1">
              <a:off x="2788" y="938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09" name="Rectangle 591"/>
            <p:cNvSpPr>
              <a:spLocks noChangeArrowheads="1"/>
            </p:cNvSpPr>
            <p:nvPr/>
          </p:nvSpPr>
          <p:spPr bwMode="auto">
            <a:xfrm>
              <a:off x="486" y="876"/>
              <a:ext cx="1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0.6</a:t>
              </a:r>
              <a:endParaRPr lang="en-US"/>
            </a:p>
          </p:txBody>
        </p:sp>
        <p:sp>
          <p:nvSpPr>
            <p:cNvPr id="128310" name="Line 592"/>
            <p:cNvSpPr>
              <a:spLocks noChangeShapeType="1"/>
            </p:cNvSpPr>
            <p:nvPr/>
          </p:nvSpPr>
          <p:spPr bwMode="auto">
            <a:xfrm>
              <a:off x="668" y="705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11" name="Line 593"/>
            <p:cNvSpPr>
              <a:spLocks noChangeShapeType="1"/>
            </p:cNvSpPr>
            <p:nvPr/>
          </p:nvSpPr>
          <p:spPr bwMode="auto">
            <a:xfrm flipH="1">
              <a:off x="2788" y="705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12" name="Rectangle 594"/>
            <p:cNvSpPr>
              <a:spLocks noChangeArrowheads="1"/>
            </p:cNvSpPr>
            <p:nvPr/>
          </p:nvSpPr>
          <p:spPr bwMode="auto">
            <a:xfrm>
              <a:off x="486" y="642"/>
              <a:ext cx="1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0.7</a:t>
              </a:r>
              <a:endParaRPr lang="en-US"/>
            </a:p>
          </p:txBody>
        </p:sp>
        <p:sp>
          <p:nvSpPr>
            <p:cNvPr id="128313" name="Line 595"/>
            <p:cNvSpPr>
              <a:spLocks noChangeShapeType="1"/>
            </p:cNvSpPr>
            <p:nvPr/>
          </p:nvSpPr>
          <p:spPr bwMode="auto">
            <a:xfrm>
              <a:off x="668" y="705"/>
              <a:ext cx="217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14" name="Line 596"/>
            <p:cNvSpPr>
              <a:spLocks noChangeShapeType="1"/>
            </p:cNvSpPr>
            <p:nvPr/>
          </p:nvSpPr>
          <p:spPr bwMode="auto">
            <a:xfrm flipV="1">
              <a:off x="668" y="705"/>
              <a:ext cx="0" cy="16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15" name="Line 597"/>
            <p:cNvSpPr>
              <a:spLocks noChangeShapeType="1"/>
            </p:cNvSpPr>
            <p:nvPr/>
          </p:nvSpPr>
          <p:spPr bwMode="auto">
            <a:xfrm>
              <a:off x="1103" y="2275"/>
              <a:ext cx="0" cy="7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16" name="Rectangle 598"/>
            <p:cNvSpPr>
              <a:spLocks noChangeArrowheads="1"/>
            </p:cNvSpPr>
            <p:nvPr/>
          </p:nvSpPr>
          <p:spPr bwMode="auto">
            <a:xfrm>
              <a:off x="2857" y="66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599"/>
          <p:cNvGrpSpPr>
            <a:grpSpLocks/>
          </p:cNvGrpSpPr>
          <p:nvPr/>
        </p:nvGrpSpPr>
        <p:grpSpPr bwMode="auto">
          <a:xfrm>
            <a:off x="1060450" y="1116013"/>
            <a:ext cx="3463925" cy="2655887"/>
            <a:chOff x="668" y="703"/>
            <a:chExt cx="2182" cy="1673"/>
          </a:xfrm>
        </p:grpSpPr>
        <p:sp>
          <p:nvSpPr>
            <p:cNvPr id="128180" name="Line 600"/>
            <p:cNvSpPr>
              <a:spLocks noChangeShapeType="1"/>
            </p:cNvSpPr>
            <p:nvPr/>
          </p:nvSpPr>
          <p:spPr bwMode="auto">
            <a:xfrm>
              <a:off x="668" y="2336"/>
              <a:ext cx="217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81" name="Line 601"/>
            <p:cNvSpPr>
              <a:spLocks noChangeShapeType="1"/>
            </p:cNvSpPr>
            <p:nvPr/>
          </p:nvSpPr>
          <p:spPr bwMode="auto">
            <a:xfrm flipV="1">
              <a:off x="668" y="2279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82" name="Line 602"/>
            <p:cNvSpPr>
              <a:spLocks noChangeShapeType="1"/>
            </p:cNvSpPr>
            <p:nvPr/>
          </p:nvSpPr>
          <p:spPr bwMode="auto">
            <a:xfrm flipV="1">
              <a:off x="1103" y="2279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83" name="Line 603"/>
            <p:cNvSpPr>
              <a:spLocks noChangeShapeType="1"/>
            </p:cNvSpPr>
            <p:nvPr/>
          </p:nvSpPr>
          <p:spPr bwMode="auto">
            <a:xfrm flipV="1">
              <a:off x="2845" y="2279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84" name="Line 604"/>
            <p:cNvSpPr>
              <a:spLocks noChangeShapeType="1"/>
            </p:cNvSpPr>
            <p:nvPr/>
          </p:nvSpPr>
          <p:spPr bwMode="auto">
            <a:xfrm>
              <a:off x="668" y="2336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85" name="Line 605"/>
            <p:cNvSpPr>
              <a:spLocks noChangeShapeType="1"/>
            </p:cNvSpPr>
            <p:nvPr/>
          </p:nvSpPr>
          <p:spPr bwMode="auto">
            <a:xfrm flipH="1">
              <a:off x="2788" y="2336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86" name="Freeform 606"/>
            <p:cNvSpPr>
              <a:spLocks/>
            </p:cNvSpPr>
            <p:nvPr/>
          </p:nvSpPr>
          <p:spPr bwMode="auto">
            <a:xfrm>
              <a:off x="668" y="703"/>
              <a:ext cx="2177" cy="1633"/>
            </a:xfrm>
            <a:custGeom>
              <a:avLst/>
              <a:gdLst>
                <a:gd name="T0" fmla="*/ 0 w 420"/>
                <a:gd name="T1" fmla="*/ 31699910 h 315"/>
                <a:gd name="T2" fmla="*/ 42219281 w 420"/>
                <a:gd name="T3" fmla="*/ 31699910 h 315"/>
                <a:gd name="T4" fmla="*/ 42219281 w 420"/>
                <a:gd name="T5" fmla="*/ 0 h 315"/>
                <a:gd name="T6" fmla="*/ 0 60000 65536"/>
                <a:gd name="T7" fmla="*/ 0 60000 65536"/>
                <a:gd name="T8" fmla="*/ 0 60000 65536"/>
                <a:gd name="T9" fmla="*/ 0 w 420"/>
                <a:gd name="T10" fmla="*/ 0 h 315"/>
                <a:gd name="T11" fmla="*/ 420 w 420"/>
                <a:gd name="T12" fmla="*/ 315 h 3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" h="315">
                  <a:moveTo>
                    <a:pt x="0" y="315"/>
                  </a:moveTo>
                  <a:lnTo>
                    <a:pt x="420" y="315"/>
                  </a:lnTo>
                  <a:lnTo>
                    <a:pt x="4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87" name="Freeform 607"/>
            <p:cNvSpPr>
              <a:spLocks/>
            </p:cNvSpPr>
            <p:nvPr/>
          </p:nvSpPr>
          <p:spPr bwMode="auto">
            <a:xfrm>
              <a:off x="668" y="2232"/>
              <a:ext cx="2177" cy="104"/>
            </a:xfrm>
            <a:custGeom>
              <a:avLst/>
              <a:gdLst>
                <a:gd name="T0" fmla="*/ 0 w 2177"/>
                <a:gd name="T1" fmla="*/ 104 h 104"/>
                <a:gd name="T2" fmla="*/ 109 w 2177"/>
                <a:gd name="T3" fmla="*/ 98 h 104"/>
                <a:gd name="T4" fmla="*/ 218 w 2177"/>
                <a:gd name="T5" fmla="*/ 98 h 104"/>
                <a:gd name="T6" fmla="*/ 327 w 2177"/>
                <a:gd name="T7" fmla="*/ 62 h 104"/>
                <a:gd name="T8" fmla="*/ 435 w 2177"/>
                <a:gd name="T9" fmla="*/ 62 h 104"/>
                <a:gd name="T10" fmla="*/ 544 w 2177"/>
                <a:gd name="T11" fmla="*/ 62 h 104"/>
                <a:gd name="T12" fmla="*/ 653 w 2177"/>
                <a:gd name="T13" fmla="*/ 52 h 104"/>
                <a:gd name="T14" fmla="*/ 762 w 2177"/>
                <a:gd name="T15" fmla="*/ 52 h 104"/>
                <a:gd name="T16" fmla="*/ 871 w 2177"/>
                <a:gd name="T17" fmla="*/ 31 h 104"/>
                <a:gd name="T18" fmla="*/ 980 w 2177"/>
                <a:gd name="T19" fmla="*/ 26 h 104"/>
                <a:gd name="T20" fmla="*/ 1089 w 2177"/>
                <a:gd name="T21" fmla="*/ 26 h 104"/>
                <a:gd name="T22" fmla="*/ 1197 w 2177"/>
                <a:gd name="T23" fmla="*/ 26 h 104"/>
                <a:gd name="T24" fmla="*/ 1306 w 2177"/>
                <a:gd name="T25" fmla="*/ 26 h 104"/>
                <a:gd name="T26" fmla="*/ 1415 w 2177"/>
                <a:gd name="T27" fmla="*/ 21 h 104"/>
                <a:gd name="T28" fmla="*/ 1524 w 2177"/>
                <a:gd name="T29" fmla="*/ 21 h 104"/>
                <a:gd name="T30" fmla="*/ 1633 w 2177"/>
                <a:gd name="T31" fmla="*/ 16 h 104"/>
                <a:gd name="T32" fmla="*/ 1742 w 2177"/>
                <a:gd name="T33" fmla="*/ 16 h 104"/>
                <a:gd name="T34" fmla="*/ 1851 w 2177"/>
                <a:gd name="T35" fmla="*/ 5 h 104"/>
                <a:gd name="T36" fmla="*/ 1960 w 2177"/>
                <a:gd name="T37" fmla="*/ 5 h 104"/>
                <a:gd name="T38" fmla="*/ 2068 w 2177"/>
                <a:gd name="T39" fmla="*/ 5 h 104"/>
                <a:gd name="T40" fmla="*/ 2177 w 2177"/>
                <a:gd name="T41" fmla="*/ 0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77"/>
                <a:gd name="T64" fmla="*/ 0 h 104"/>
                <a:gd name="T65" fmla="*/ 2177 w 2177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77" h="104">
                  <a:moveTo>
                    <a:pt x="0" y="104"/>
                  </a:moveTo>
                  <a:lnTo>
                    <a:pt x="109" y="98"/>
                  </a:lnTo>
                  <a:lnTo>
                    <a:pt x="218" y="98"/>
                  </a:lnTo>
                  <a:lnTo>
                    <a:pt x="327" y="62"/>
                  </a:lnTo>
                  <a:lnTo>
                    <a:pt x="435" y="62"/>
                  </a:lnTo>
                  <a:lnTo>
                    <a:pt x="544" y="62"/>
                  </a:lnTo>
                  <a:lnTo>
                    <a:pt x="653" y="52"/>
                  </a:lnTo>
                  <a:lnTo>
                    <a:pt x="762" y="52"/>
                  </a:lnTo>
                  <a:lnTo>
                    <a:pt x="871" y="31"/>
                  </a:lnTo>
                  <a:lnTo>
                    <a:pt x="980" y="26"/>
                  </a:lnTo>
                  <a:lnTo>
                    <a:pt x="1089" y="26"/>
                  </a:lnTo>
                  <a:lnTo>
                    <a:pt x="1197" y="26"/>
                  </a:lnTo>
                  <a:lnTo>
                    <a:pt x="1306" y="26"/>
                  </a:lnTo>
                  <a:lnTo>
                    <a:pt x="1415" y="21"/>
                  </a:lnTo>
                  <a:lnTo>
                    <a:pt x="1524" y="21"/>
                  </a:lnTo>
                  <a:lnTo>
                    <a:pt x="1633" y="16"/>
                  </a:lnTo>
                  <a:lnTo>
                    <a:pt x="1742" y="16"/>
                  </a:lnTo>
                  <a:lnTo>
                    <a:pt x="1851" y="5"/>
                  </a:lnTo>
                  <a:lnTo>
                    <a:pt x="1960" y="5"/>
                  </a:lnTo>
                  <a:lnTo>
                    <a:pt x="2068" y="5"/>
                  </a:lnTo>
                  <a:lnTo>
                    <a:pt x="2177" y="0"/>
                  </a:lnTo>
                </a:path>
              </a:pathLst>
            </a:cu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88" name="Line 608"/>
            <p:cNvSpPr>
              <a:spLocks noChangeShapeType="1"/>
            </p:cNvSpPr>
            <p:nvPr/>
          </p:nvSpPr>
          <p:spPr bwMode="auto">
            <a:xfrm>
              <a:off x="668" y="2336"/>
              <a:ext cx="21" cy="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89" name="Line 609"/>
            <p:cNvSpPr>
              <a:spLocks noChangeShapeType="1"/>
            </p:cNvSpPr>
            <p:nvPr/>
          </p:nvSpPr>
          <p:spPr bwMode="auto">
            <a:xfrm>
              <a:off x="668" y="2315"/>
              <a:ext cx="1" cy="26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90" name="Line 610"/>
            <p:cNvSpPr>
              <a:spLocks noChangeShapeType="1"/>
            </p:cNvSpPr>
            <p:nvPr/>
          </p:nvSpPr>
          <p:spPr bwMode="auto">
            <a:xfrm>
              <a:off x="756" y="2330"/>
              <a:ext cx="42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91" name="Line 611"/>
            <p:cNvSpPr>
              <a:spLocks noChangeShapeType="1"/>
            </p:cNvSpPr>
            <p:nvPr/>
          </p:nvSpPr>
          <p:spPr bwMode="auto">
            <a:xfrm>
              <a:off x="777" y="2310"/>
              <a:ext cx="1" cy="3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92" name="Line 612"/>
            <p:cNvSpPr>
              <a:spLocks noChangeShapeType="1"/>
            </p:cNvSpPr>
            <p:nvPr/>
          </p:nvSpPr>
          <p:spPr bwMode="auto">
            <a:xfrm>
              <a:off x="865" y="2330"/>
              <a:ext cx="41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93" name="Line 613"/>
            <p:cNvSpPr>
              <a:spLocks noChangeShapeType="1"/>
            </p:cNvSpPr>
            <p:nvPr/>
          </p:nvSpPr>
          <p:spPr bwMode="auto">
            <a:xfrm>
              <a:off x="886" y="2310"/>
              <a:ext cx="1" cy="3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94" name="Line 614"/>
            <p:cNvSpPr>
              <a:spLocks noChangeShapeType="1"/>
            </p:cNvSpPr>
            <p:nvPr/>
          </p:nvSpPr>
          <p:spPr bwMode="auto">
            <a:xfrm>
              <a:off x="974" y="2294"/>
              <a:ext cx="41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95" name="Line 615"/>
            <p:cNvSpPr>
              <a:spLocks noChangeShapeType="1"/>
            </p:cNvSpPr>
            <p:nvPr/>
          </p:nvSpPr>
          <p:spPr bwMode="auto">
            <a:xfrm>
              <a:off x="995" y="2273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96" name="Line 616"/>
            <p:cNvSpPr>
              <a:spLocks noChangeShapeType="1"/>
            </p:cNvSpPr>
            <p:nvPr/>
          </p:nvSpPr>
          <p:spPr bwMode="auto">
            <a:xfrm>
              <a:off x="1083" y="2294"/>
              <a:ext cx="41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97" name="Line 617"/>
            <p:cNvSpPr>
              <a:spLocks noChangeShapeType="1"/>
            </p:cNvSpPr>
            <p:nvPr/>
          </p:nvSpPr>
          <p:spPr bwMode="auto">
            <a:xfrm>
              <a:off x="1192" y="2294"/>
              <a:ext cx="41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98" name="Line 618"/>
            <p:cNvSpPr>
              <a:spLocks noChangeShapeType="1"/>
            </p:cNvSpPr>
            <p:nvPr/>
          </p:nvSpPr>
          <p:spPr bwMode="auto">
            <a:xfrm>
              <a:off x="1212" y="2273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99" name="Line 619"/>
            <p:cNvSpPr>
              <a:spLocks noChangeShapeType="1"/>
            </p:cNvSpPr>
            <p:nvPr/>
          </p:nvSpPr>
          <p:spPr bwMode="auto">
            <a:xfrm>
              <a:off x="1300" y="2284"/>
              <a:ext cx="42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00" name="Line 620"/>
            <p:cNvSpPr>
              <a:spLocks noChangeShapeType="1"/>
            </p:cNvSpPr>
            <p:nvPr/>
          </p:nvSpPr>
          <p:spPr bwMode="auto">
            <a:xfrm>
              <a:off x="1321" y="2263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01" name="Line 621"/>
            <p:cNvSpPr>
              <a:spLocks noChangeShapeType="1"/>
            </p:cNvSpPr>
            <p:nvPr/>
          </p:nvSpPr>
          <p:spPr bwMode="auto">
            <a:xfrm>
              <a:off x="1409" y="2284"/>
              <a:ext cx="42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02" name="Line 622"/>
            <p:cNvSpPr>
              <a:spLocks noChangeShapeType="1"/>
            </p:cNvSpPr>
            <p:nvPr/>
          </p:nvSpPr>
          <p:spPr bwMode="auto">
            <a:xfrm>
              <a:off x="1430" y="2263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03" name="Line 623"/>
            <p:cNvSpPr>
              <a:spLocks noChangeShapeType="1"/>
            </p:cNvSpPr>
            <p:nvPr/>
          </p:nvSpPr>
          <p:spPr bwMode="auto">
            <a:xfrm>
              <a:off x="1518" y="2263"/>
              <a:ext cx="42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04" name="Line 624"/>
            <p:cNvSpPr>
              <a:spLocks noChangeShapeType="1"/>
            </p:cNvSpPr>
            <p:nvPr/>
          </p:nvSpPr>
          <p:spPr bwMode="auto">
            <a:xfrm>
              <a:off x="1539" y="2242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05" name="Line 625"/>
            <p:cNvSpPr>
              <a:spLocks noChangeShapeType="1"/>
            </p:cNvSpPr>
            <p:nvPr/>
          </p:nvSpPr>
          <p:spPr bwMode="auto">
            <a:xfrm>
              <a:off x="1627" y="2258"/>
              <a:ext cx="42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06" name="Line 626"/>
            <p:cNvSpPr>
              <a:spLocks noChangeShapeType="1"/>
            </p:cNvSpPr>
            <p:nvPr/>
          </p:nvSpPr>
          <p:spPr bwMode="auto">
            <a:xfrm>
              <a:off x="1648" y="2237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07" name="Line 627"/>
            <p:cNvSpPr>
              <a:spLocks noChangeShapeType="1"/>
            </p:cNvSpPr>
            <p:nvPr/>
          </p:nvSpPr>
          <p:spPr bwMode="auto">
            <a:xfrm>
              <a:off x="1736" y="2258"/>
              <a:ext cx="41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08" name="Line 628"/>
            <p:cNvSpPr>
              <a:spLocks noChangeShapeType="1"/>
            </p:cNvSpPr>
            <p:nvPr/>
          </p:nvSpPr>
          <p:spPr bwMode="auto">
            <a:xfrm>
              <a:off x="1757" y="2237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09" name="Line 629"/>
            <p:cNvSpPr>
              <a:spLocks noChangeShapeType="1"/>
            </p:cNvSpPr>
            <p:nvPr/>
          </p:nvSpPr>
          <p:spPr bwMode="auto">
            <a:xfrm>
              <a:off x="1845" y="2258"/>
              <a:ext cx="41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10" name="Line 630"/>
            <p:cNvSpPr>
              <a:spLocks noChangeShapeType="1"/>
            </p:cNvSpPr>
            <p:nvPr/>
          </p:nvSpPr>
          <p:spPr bwMode="auto">
            <a:xfrm>
              <a:off x="1865" y="2237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11" name="Line 631"/>
            <p:cNvSpPr>
              <a:spLocks noChangeShapeType="1"/>
            </p:cNvSpPr>
            <p:nvPr/>
          </p:nvSpPr>
          <p:spPr bwMode="auto">
            <a:xfrm>
              <a:off x="1954" y="2258"/>
              <a:ext cx="41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12" name="Line 632"/>
            <p:cNvSpPr>
              <a:spLocks noChangeShapeType="1"/>
            </p:cNvSpPr>
            <p:nvPr/>
          </p:nvSpPr>
          <p:spPr bwMode="auto">
            <a:xfrm>
              <a:off x="1974" y="2237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13" name="Line 633"/>
            <p:cNvSpPr>
              <a:spLocks noChangeShapeType="1"/>
            </p:cNvSpPr>
            <p:nvPr/>
          </p:nvSpPr>
          <p:spPr bwMode="auto">
            <a:xfrm>
              <a:off x="2062" y="2253"/>
              <a:ext cx="42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14" name="Line 634"/>
            <p:cNvSpPr>
              <a:spLocks noChangeShapeType="1"/>
            </p:cNvSpPr>
            <p:nvPr/>
          </p:nvSpPr>
          <p:spPr bwMode="auto">
            <a:xfrm>
              <a:off x="2083" y="2232"/>
              <a:ext cx="0" cy="4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15" name="Line 635"/>
            <p:cNvSpPr>
              <a:spLocks noChangeShapeType="1"/>
            </p:cNvSpPr>
            <p:nvPr/>
          </p:nvSpPr>
          <p:spPr bwMode="auto">
            <a:xfrm>
              <a:off x="2171" y="2253"/>
              <a:ext cx="42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16" name="Line 636"/>
            <p:cNvSpPr>
              <a:spLocks noChangeShapeType="1"/>
            </p:cNvSpPr>
            <p:nvPr/>
          </p:nvSpPr>
          <p:spPr bwMode="auto">
            <a:xfrm>
              <a:off x="2192" y="2232"/>
              <a:ext cx="0" cy="4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17" name="Line 637"/>
            <p:cNvSpPr>
              <a:spLocks noChangeShapeType="1"/>
            </p:cNvSpPr>
            <p:nvPr/>
          </p:nvSpPr>
          <p:spPr bwMode="auto">
            <a:xfrm>
              <a:off x="2280" y="2248"/>
              <a:ext cx="42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18" name="Line 638"/>
            <p:cNvSpPr>
              <a:spLocks noChangeShapeType="1"/>
            </p:cNvSpPr>
            <p:nvPr/>
          </p:nvSpPr>
          <p:spPr bwMode="auto">
            <a:xfrm>
              <a:off x="2301" y="2227"/>
              <a:ext cx="0" cy="4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19" name="Line 639"/>
            <p:cNvSpPr>
              <a:spLocks noChangeShapeType="1"/>
            </p:cNvSpPr>
            <p:nvPr/>
          </p:nvSpPr>
          <p:spPr bwMode="auto">
            <a:xfrm>
              <a:off x="2389" y="2248"/>
              <a:ext cx="42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20" name="Line 640"/>
            <p:cNvSpPr>
              <a:spLocks noChangeShapeType="1"/>
            </p:cNvSpPr>
            <p:nvPr/>
          </p:nvSpPr>
          <p:spPr bwMode="auto">
            <a:xfrm>
              <a:off x="2410" y="2227"/>
              <a:ext cx="0" cy="4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21" name="Line 641"/>
            <p:cNvSpPr>
              <a:spLocks noChangeShapeType="1"/>
            </p:cNvSpPr>
            <p:nvPr/>
          </p:nvSpPr>
          <p:spPr bwMode="auto">
            <a:xfrm>
              <a:off x="2498" y="2237"/>
              <a:ext cx="41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22" name="Line 642"/>
            <p:cNvSpPr>
              <a:spLocks noChangeShapeType="1"/>
            </p:cNvSpPr>
            <p:nvPr/>
          </p:nvSpPr>
          <p:spPr bwMode="auto">
            <a:xfrm>
              <a:off x="2519" y="2216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23" name="Line 643"/>
            <p:cNvSpPr>
              <a:spLocks noChangeShapeType="1"/>
            </p:cNvSpPr>
            <p:nvPr/>
          </p:nvSpPr>
          <p:spPr bwMode="auto">
            <a:xfrm>
              <a:off x="2607" y="2237"/>
              <a:ext cx="41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24" name="Line 644"/>
            <p:cNvSpPr>
              <a:spLocks noChangeShapeType="1"/>
            </p:cNvSpPr>
            <p:nvPr/>
          </p:nvSpPr>
          <p:spPr bwMode="auto">
            <a:xfrm>
              <a:off x="2628" y="2216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25" name="Line 645"/>
            <p:cNvSpPr>
              <a:spLocks noChangeShapeType="1"/>
            </p:cNvSpPr>
            <p:nvPr/>
          </p:nvSpPr>
          <p:spPr bwMode="auto">
            <a:xfrm>
              <a:off x="2716" y="2237"/>
              <a:ext cx="41" cy="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26" name="Line 646"/>
            <p:cNvSpPr>
              <a:spLocks noChangeShapeType="1"/>
            </p:cNvSpPr>
            <p:nvPr/>
          </p:nvSpPr>
          <p:spPr bwMode="auto">
            <a:xfrm>
              <a:off x="2736" y="2216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27" name="Line 647"/>
            <p:cNvSpPr>
              <a:spLocks noChangeShapeType="1"/>
            </p:cNvSpPr>
            <p:nvPr/>
          </p:nvSpPr>
          <p:spPr bwMode="auto">
            <a:xfrm>
              <a:off x="2825" y="2232"/>
              <a:ext cx="25" cy="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28" name="Line 648"/>
            <p:cNvSpPr>
              <a:spLocks noChangeShapeType="1"/>
            </p:cNvSpPr>
            <p:nvPr/>
          </p:nvSpPr>
          <p:spPr bwMode="auto">
            <a:xfrm>
              <a:off x="2845" y="2211"/>
              <a:ext cx="0" cy="42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29" name="Line 649"/>
            <p:cNvSpPr>
              <a:spLocks noChangeShapeType="1"/>
            </p:cNvSpPr>
            <p:nvPr/>
          </p:nvSpPr>
          <p:spPr bwMode="auto">
            <a:xfrm>
              <a:off x="668" y="2335"/>
              <a:ext cx="5" cy="6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30" name="Line 650"/>
            <p:cNvSpPr>
              <a:spLocks noChangeShapeType="1"/>
            </p:cNvSpPr>
            <p:nvPr/>
          </p:nvSpPr>
          <p:spPr bwMode="auto">
            <a:xfrm flipH="1">
              <a:off x="668" y="2325"/>
              <a:ext cx="10" cy="1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31" name="Line 651"/>
            <p:cNvSpPr>
              <a:spLocks noChangeShapeType="1"/>
            </p:cNvSpPr>
            <p:nvPr/>
          </p:nvSpPr>
          <p:spPr bwMode="auto">
            <a:xfrm>
              <a:off x="766" y="2320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32" name="Line 652"/>
            <p:cNvSpPr>
              <a:spLocks noChangeShapeType="1"/>
            </p:cNvSpPr>
            <p:nvPr/>
          </p:nvSpPr>
          <p:spPr bwMode="auto">
            <a:xfrm flipH="1">
              <a:off x="766" y="2320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33" name="Line 653"/>
            <p:cNvSpPr>
              <a:spLocks noChangeShapeType="1"/>
            </p:cNvSpPr>
            <p:nvPr/>
          </p:nvSpPr>
          <p:spPr bwMode="auto">
            <a:xfrm>
              <a:off x="875" y="2320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34" name="Line 654"/>
            <p:cNvSpPr>
              <a:spLocks noChangeShapeType="1"/>
            </p:cNvSpPr>
            <p:nvPr/>
          </p:nvSpPr>
          <p:spPr bwMode="auto">
            <a:xfrm flipH="1">
              <a:off x="875" y="2320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35" name="Line 655"/>
            <p:cNvSpPr>
              <a:spLocks noChangeShapeType="1"/>
            </p:cNvSpPr>
            <p:nvPr/>
          </p:nvSpPr>
          <p:spPr bwMode="auto">
            <a:xfrm>
              <a:off x="984" y="2284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36" name="Line 656"/>
            <p:cNvSpPr>
              <a:spLocks noChangeShapeType="1"/>
            </p:cNvSpPr>
            <p:nvPr/>
          </p:nvSpPr>
          <p:spPr bwMode="auto">
            <a:xfrm flipH="1">
              <a:off x="984" y="2284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37" name="Line 657"/>
            <p:cNvSpPr>
              <a:spLocks noChangeShapeType="1"/>
            </p:cNvSpPr>
            <p:nvPr/>
          </p:nvSpPr>
          <p:spPr bwMode="auto">
            <a:xfrm>
              <a:off x="1093" y="2284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38" name="Line 658"/>
            <p:cNvSpPr>
              <a:spLocks noChangeShapeType="1"/>
            </p:cNvSpPr>
            <p:nvPr/>
          </p:nvSpPr>
          <p:spPr bwMode="auto">
            <a:xfrm flipH="1">
              <a:off x="1093" y="2284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39" name="Line 659"/>
            <p:cNvSpPr>
              <a:spLocks noChangeShapeType="1"/>
            </p:cNvSpPr>
            <p:nvPr/>
          </p:nvSpPr>
          <p:spPr bwMode="auto">
            <a:xfrm>
              <a:off x="1202" y="2284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40" name="Line 660"/>
            <p:cNvSpPr>
              <a:spLocks noChangeShapeType="1"/>
            </p:cNvSpPr>
            <p:nvPr/>
          </p:nvSpPr>
          <p:spPr bwMode="auto">
            <a:xfrm flipH="1">
              <a:off x="1202" y="2284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41" name="Line 661"/>
            <p:cNvSpPr>
              <a:spLocks noChangeShapeType="1"/>
            </p:cNvSpPr>
            <p:nvPr/>
          </p:nvSpPr>
          <p:spPr bwMode="auto">
            <a:xfrm>
              <a:off x="1311" y="2273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42" name="Line 662"/>
            <p:cNvSpPr>
              <a:spLocks noChangeShapeType="1"/>
            </p:cNvSpPr>
            <p:nvPr/>
          </p:nvSpPr>
          <p:spPr bwMode="auto">
            <a:xfrm flipH="1">
              <a:off x="1311" y="2273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43" name="Line 663"/>
            <p:cNvSpPr>
              <a:spLocks noChangeShapeType="1"/>
            </p:cNvSpPr>
            <p:nvPr/>
          </p:nvSpPr>
          <p:spPr bwMode="auto">
            <a:xfrm>
              <a:off x="1420" y="2273"/>
              <a:ext cx="20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44" name="Line 664"/>
            <p:cNvSpPr>
              <a:spLocks noChangeShapeType="1"/>
            </p:cNvSpPr>
            <p:nvPr/>
          </p:nvSpPr>
          <p:spPr bwMode="auto">
            <a:xfrm flipH="1">
              <a:off x="1420" y="2273"/>
              <a:ext cx="20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45" name="Line 665"/>
            <p:cNvSpPr>
              <a:spLocks noChangeShapeType="1"/>
            </p:cNvSpPr>
            <p:nvPr/>
          </p:nvSpPr>
          <p:spPr bwMode="auto">
            <a:xfrm>
              <a:off x="1529" y="2253"/>
              <a:ext cx="20" cy="2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46" name="Line 666"/>
            <p:cNvSpPr>
              <a:spLocks noChangeShapeType="1"/>
            </p:cNvSpPr>
            <p:nvPr/>
          </p:nvSpPr>
          <p:spPr bwMode="auto">
            <a:xfrm flipH="1">
              <a:off x="1529" y="2253"/>
              <a:ext cx="20" cy="2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47" name="Line 667"/>
            <p:cNvSpPr>
              <a:spLocks noChangeShapeType="1"/>
            </p:cNvSpPr>
            <p:nvPr/>
          </p:nvSpPr>
          <p:spPr bwMode="auto">
            <a:xfrm>
              <a:off x="1637" y="2248"/>
              <a:ext cx="21" cy="2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48" name="Line 668"/>
            <p:cNvSpPr>
              <a:spLocks noChangeShapeType="1"/>
            </p:cNvSpPr>
            <p:nvPr/>
          </p:nvSpPr>
          <p:spPr bwMode="auto">
            <a:xfrm flipH="1">
              <a:off x="1637" y="2248"/>
              <a:ext cx="21" cy="2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49" name="Line 669"/>
            <p:cNvSpPr>
              <a:spLocks noChangeShapeType="1"/>
            </p:cNvSpPr>
            <p:nvPr/>
          </p:nvSpPr>
          <p:spPr bwMode="auto">
            <a:xfrm>
              <a:off x="1746" y="2248"/>
              <a:ext cx="21" cy="2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50" name="Line 670"/>
            <p:cNvSpPr>
              <a:spLocks noChangeShapeType="1"/>
            </p:cNvSpPr>
            <p:nvPr/>
          </p:nvSpPr>
          <p:spPr bwMode="auto">
            <a:xfrm flipH="1">
              <a:off x="1746" y="2248"/>
              <a:ext cx="21" cy="2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51" name="Line 671"/>
            <p:cNvSpPr>
              <a:spLocks noChangeShapeType="1"/>
            </p:cNvSpPr>
            <p:nvPr/>
          </p:nvSpPr>
          <p:spPr bwMode="auto">
            <a:xfrm>
              <a:off x="1855" y="2248"/>
              <a:ext cx="21" cy="2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52" name="Line 672"/>
            <p:cNvSpPr>
              <a:spLocks noChangeShapeType="1"/>
            </p:cNvSpPr>
            <p:nvPr/>
          </p:nvSpPr>
          <p:spPr bwMode="auto">
            <a:xfrm flipH="1">
              <a:off x="1855" y="2248"/>
              <a:ext cx="21" cy="2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53" name="Line 673"/>
            <p:cNvSpPr>
              <a:spLocks noChangeShapeType="1"/>
            </p:cNvSpPr>
            <p:nvPr/>
          </p:nvSpPr>
          <p:spPr bwMode="auto">
            <a:xfrm>
              <a:off x="1964" y="2248"/>
              <a:ext cx="21" cy="2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54" name="Line 674"/>
            <p:cNvSpPr>
              <a:spLocks noChangeShapeType="1"/>
            </p:cNvSpPr>
            <p:nvPr/>
          </p:nvSpPr>
          <p:spPr bwMode="auto">
            <a:xfrm flipH="1">
              <a:off x="1964" y="2248"/>
              <a:ext cx="21" cy="20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55" name="Line 675"/>
            <p:cNvSpPr>
              <a:spLocks noChangeShapeType="1"/>
            </p:cNvSpPr>
            <p:nvPr/>
          </p:nvSpPr>
          <p:spPr bwMode="auto">
            <a:xfrm>
              <a:off x="2073" y="2242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56" name="Line 676"/>
            <p:cNvSpPr>
              <a:spLocks noChangeShapeType="1"/>
            </p:cNvSpPr>
            <p:nvPr/>
          </p:nvSpPr>
          <p:spPr bwMode="auto">
            <a:xfrm flipH="1">
              <a:off x="2073" y="2242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57" name="Line 677"/>
            <p:cNvSpPr>
              <a:spLocks noChangeShapeType="1"/>
            </p:cNvSpPr>
            <p:nvPr/>
          </p:nvSpPr>
          <p:spPr bwMode="auto">
            <a:xfrm>
              <a:off x="2182" y="2242"/>
              <a:ext cx="20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58" name="Line 678"/>
            <p:cNvSpPr>
              <a:spLocks noChangeShapeType="1"/>
            </p:cNvSpPr>
            <p:nvPr/>
          </p:nvSpPr>
          <p:spPr bwMode="auto">
            <a:xfrm flipH="1">
              <a:off x="2182" y="2242"/>
              <a:ext cx="20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59" name="Line 679"/>
            <p:cNvSpPr>
              <a:spLocks noChangeShapeType="1"/>
            </p:cNvSpPr>
            <p:nvPr/>
          </p:nvSpPr>
          <p:spPr bwMode="auto">
            <a:xfrm>
              <a:off x="2291" y="2237"/>
              <a:ext cx="20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60" name="Line 680"/>
            <p:cNvSpPr>
              <a:spLocks noChangeShapeType="1"/>
            </p:cNvSpPr>
            <p:nvPr/>
          </p:nvSpPr>
          <p:spPr bwMode="auto">
            <a:xfrm flipH="1">
              <a:off x="2291" y="2237"/>
              <a:ext cx="20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61" name="Line 681"/>
            <p:cNvSpPr>
              <a:spLocks noChangeShapeType="1"/>
            </p:cNvSpPr>
            <p:nvPr/>
          </p:nvSpPr>
          <p:spPr bwMode="auto">
            <a:xfrm>
              <a:off x="2399" y="2237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62" name="Line 682"/>
            <p:cNvSpPr>
              <a:spLocks noChangeShapeType="1"/>
            </p:cNvSpPr>
            <p:nvPr/>
          </p:nvSpPr>
          <p:spPr bwMode="auto">
            <a:xfrm flipH="1">
              <a:off x="2399" y="2237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63" name="Line 683"/>
            <p:cNvSpPr>
              <a:spLocks noChangeShapeType="1"/>
            </p:cNvSpPr>
            <p:nvPr/>
          </p:nvSpPr>
          <p:spPr bwMode="auto">
            <a:xfrm>
              <a:off x="2508" y="2227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64" name="Line 684"/>
            <p:cNvSpPr>
              <a:spLocks noChangeShapeType="1"/>
            </p:cNvSpPr>
            <p:nvPr/>
          </p:nvSpPr>
          <p:spPr bwMode="auto">
            <a:xfrm flipH="1">
              <a:off x="2508" y="2227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65" name="Line 685"/>
            <p:cNvSpPr>
              <a:spLocks noChangeShapeType="1"/>
            </p:cNvSpPr>
            <p:nvPr/>
          </p:nvSpPr>
          <p:spPr bwMode="auto">
            <a:xfrm>
              <a:off x="2617" y="2227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66" name="Line 686"/>
            <p:cNvSpPr>
              <a:spLocks noChangeShapeType="1"/>
            </p:cNvSpPr>
            <p:nvPr/>
          </p:nvSpPr>
          <p:spPr bwMode="auto">
            <a:xfrm flipH="1">
              <a:off x="2617" y="2227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67" name="Line 687"/>
            <p:cNvSpPr>
              <a:spLocks noChangeShapeType="1"/>
            </p:cNvSpPr>
            <p:nvPr/>
          </p:nvSpPr>
          <p:spPr bwMode="auto">
            <a:xfrm>
              <a:off x="2726" y="2227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68" name="Line 688"/>
            <p:cNvSpPr>
              <a:spLocks noChangeShapeType="1"/>
            </p:cNvSpPr>
            <p:nvPr/>
          </p:nvSpPr>
          <p:spPr bwMode="auto">
            <a:xfrm flipH="1">
              <a:off x="2726" y="2227"/>
              <a:ext cx="21" cy="21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69" name="Line 689"/>
            <p:cNvSpPr>
              <a:spLocks noChangeShapeType="1"/>
            </p:cNvSpPr>
            <p:nvPr/>
          </p:nvSpPr>
          <p:spPr bwMode="auto">
            <a:xfrm>
              <a:off x="2835" y="2222"/>
              <a:ext cx="15" cy="14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70" name="Line 690"/>
            <p:cNvSpPr>
              <a:spLocks noChangeShapeType="1"/>
            </p:cNvSpPr>
            <p:nvPr/>
          </p:nvSpPr>
          <p:spPr bwMode="auto">
            <a:xfrm flipH="1">
              <a:off x="2835" y="2227"/>
              <a:ext cx="15" cy="15"/>
            </a:xfrm>
            <a:prstGeom prst="line">
              <a:avLst/>
            </a:pr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71" name="Rectangle 691"/>
            <p:cNvSpPr>
              <a:spLocks noChangeArrowheads="1"/>
            </p:cNvSpPr>
            <p:nvPr/>
          </p:nvSpPr>
          <p:spPr bwMode="auto">
            <a:xfrm>
              <a:off x="675" y="2299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692"/>
          <p:cNvGrpSpPr>
            <a:grpSpLocks/>
          </p:cNvGrpSpPr>
          <p:nvPr/>
        </p:nvGrpSpPr>
        <p:grpSpPr bwMode="auto">
          <a:xfrm>
            <a:off x="1027113" y="1835150"/>
            <a:ext cx="3522662" cy="1908175"/>
            <a:chOff x="647" y="1156"/>
            <a:chExt cx="2219" cy="1202"/>
          </a:xfrm>
        </p:grpSpPr>
        <p:sp>
          <p:nvSpPr>
            <p:cNvPr id="128157" name="Rectangle 693"/>
            <p:cNvSpPr>
              <a:spLocks noChangeArrowheads="1"/>
            </p:cNvSpPr>
            <p:nvPr/>
          </p:nvSpPr>
          <p:spPr bwMode="auto">
            <a:xfrm>
              <a:off x="647" y="2317"/>
              <a:ext cx="42" cy="41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8158" name="Group 694"/>
            <p:cNvGrpSpPr>
              <a:grpSpLocks/>
            </p:cNvGrpSpPr>
            <p:nvPr/>
          </p:nvGrpSpPr>
          <p:grpSpPr bwMode="auto">
            <a:xfrm>
              <a:off x="668" y="1156"/>
              <a:ext cx="2198" cy="1182"/>
              <a:chOff x="668" y="1156"/>
              <a:chExt cx="2198" cy="1182"/>
            </a:xfrm>
          </p:grpSpPr>
          <p:sp>
            <p:nvSpPr>
              <p:cNvPr id="128159" name="Freeform 695"/>
              <p:cNvSpPr>
                <a:spLocks/>
              </p:cNvSpPr>
              <p:nvPr/>
            </p:nvSpPr>
            <p:spPr bwMode="auto">
              <a:xfrm>
                <a:off x="668" y="1176"/>
                <a:ext cx="2177" cy="1162"/>
              </a:xfrm>
              <a:custGeom>
                <a:avLst/>
                <a:gdLst>
                  <a:gd name="T0" fmla="*/ 0 w 2177"/>
                  <a:gd name="T1" fmla="*/ 1162 h 1162"/>
                  <a:gd name="T2" fmla="*/ 109 w 2177"/>
                  <a:gd name="T3" fmla="*/ 830 h 1162"/>
                  <a:gd name="T4" fmla="*/ 218 w 2177"/>
                  <a:gd name="T5" fmla="*/ 540 h 1162"/>
                  <a:gd name="T6" fmla="*/ 327 w 2177"/>
                  <a:gd name="T7" fmla="*/ 457 h 1162"/>
                  <a:gd name="T8" fmla="*/ 435 w 2177"/>
                  <a:gd name="T9" fmla="*/ 415 h 1162"/>
                  <a:gd name="T10" fmla="*/ 544 w 2177"/>
                  <a:gd name="T11" fmla="*/ 384 h 1162"/>
                  <a:gd name="T12" fmla="*/ 653 w 2177"/>
                  <a:gd name="T13" fmla="*/ 337 h 1162"/>
                  <a:gd name="T14" fmla="*/ 762 w 2177"/>
                  <a:gd name="T15" fmla="*/ 301 h 1162"/>
                  <a:gd name="T16" fmla="*/ 871 w 2177"/>
                  <a:gd name="T17" fmla="*/ 286 h 1162"/>
                  <a:gd name="T18" fmla="*/ 980 w 2177"/>
                  <a:gd name="T19" fmla="*/ 254 h 1162"/>
                  <a:gd name="T20" fmla="*/ 1089 w 2177"/>
                  <a:gd name="T21" fmla="*/ 213 h 1162"/>
                  <a:gd name="T22" fmla="*/ 1197 w 2177"/>
                  <a:gd name="T23" fmla="*/ 182 h 1162"/>
                  <a:gd name="T24" fmla="*/ 1306 w 2177"/>
                  <a:gd name="T25" fmla="*/ 177 h 1162"/>
                  <a:gd name="T26" fmla="*/ 1415 w 2177"/>
                  <a:gd name="T27" fmla="*/ 156 h 1162"/>
                  <a:gd name="T28" fmla="*/ 1524 w 2177"/>
                  <a:gd name="T29" fmla="*/ 104 h 1162"/>
                  <a:gd name="T30" fmla="*/ 1633 w 2177"/>
                  <a:gd name="T31" fmla="*/ 94 h 1162"/>
                  <a:gd name="T32" fmla="*/ 1742 w 2177"/>
                  <a:gd name="T33" fmla="*/ 73 h 1162"/>
                  <a:gd name="T34" fmla="*/ 1851 w 2177"/>
                  <a:gd name="T35" fmla="*/ 57 h 1162"/>
                  <a:gd name="T36" fmla="*/ 1960 w 2177"/>
                  <a:gd name="T37" fmla="*/ 32 h 1162"/>
                  <a:gd name="T38" fmla="*/ 2068 w 2177"/>
                  <a:gd name="T39" fmla="*/ 21 h 1162"/>
                  <a:gd name="T40" fmla="*/ 2177 w 2177"/>
                  <a:gd name="T41" fmla="*/ 0 h 11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77"/>
                  <a:gd name="T64" fmla="*/ 0 h 1162"/>
                  <a:gd name="T65" fmla="*/ 2177 w 2177"/>
                  <a:gd name="T66" fmla="*/ 1162 h 11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77" h="1162">
                    <a:moveTo>
                      <a:pt x="0" y="1162"/>
                    </a:moveTo>
                    <a:lnTo>
                      <a:pt x="109" y="830"/>
                    </a:lnTo>
                    <a:lnTo>
                      <a:pt x="218" y="540"/>
                    </a:lnTo>
                    <a:lnTo>
                      <a:pt x="327" y="457"/>
                    </a:lnTo>
                    <a:lnTo>
                      <a:pt x="435" y="415"/>
                    </a:lnTo>
                    <a:lnTo>
                      <a:pt x="544" y="384"/>
                    </a:lnTo>
                    <a:lnTo>
                      <a:pt x="653" y="337"/>
                    </a:lnTo>
                    <a:lnTo>
                      <a:pt x="762" y="301"/>
                    </a:lnTo>
                    <a:lnTo>
                      <a:pt x="871" y="286"/>
                    </a:lnTo>
                    <a:lnTo>
                      <a:pt x="980" y="254"/>
                    </a:lnTo>
                    <a:lnTo>
                      <a:pt x="1089" y="213"/>
                    </a:lnTo>
                    <a:lnTo>
                      <a:pt x="1197" y="182"/>
                    </a:lnTo>
                    <a:lnTo>
                      <a:pt x="1306" y="177"/>
                    </a:lnTo>
                    <a:lnTo>
                      <a:pt x="1415" y="156"/>
                    </a:lnTo>
                    <a:lnTo>
                      <a:pt x="1524" y="104"/>
                    </a:lnTo>
                    <a:lnTo>
                      <a:pt x="1633" y="94"/>
                    </a:lnTo>
                    <a:lnTo>
                      <a:pt x="1742" y="73"/>
                    </a:lnTo>
                    <a:lnTo>
                      <a:pt x="1851" y="57"/>
                    </a:lnTo>
                    <a:lnTo>
                      <a:pt x="1960" y="32"/>
                    </a:lnTo>
                    <a:lnTo>
                      <a:pt x="2068" y="21"/>
                    </a:lnTo>
                    <a:lnTo>
                      <a:pt x="2177" y="0"/>
                    </a:ln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60" name="Rectangle 696"/>
              <p:cNvSpPr>
                <a:spLocks noChangeArrowheads="1"/>
              </p:cNvSpPr>
              <p:nvPr/>
            </p:nvSpPr>
            <p:spPr bwMode="auto">
              <a:xfrm>
                <a:off x="756" y="1985"/>
                <a:ext cx="42" cy="42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61" name="Rectangle 697"/>
              <p:cNvSpPr>
                <a:spLocks noChangeArrowheads="1"/>
              </p:cNvSpPr>
              <p:nvPr/>
            </p:nvSpPr>
            <p:spPr bwMode="auto">
              <a:xfrm>
                <a:off x="865" y="1695"/>
                <a:ext cx="41" cy="41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62" name="Rectangle 698"/>
              <p:cNvSpPr>
                <a:spLocks noChangeArrowheads="1"/>
              </p:cNvSpPr>
              <p:nvPr/>
            </p:nvSpPr>
            <p:spPr bwMode="auto">
              <a:xfrm>
                <a:off x="974" y="1612"/>
                <a:ext cx="41" cy="41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63" name="Rectangle 699"/>
              <p:cNvSpPr>
                <a:spLocks noChangeArrowheads="1"/>
              </p:cNvSpPr>
              <p:nvPr/>
            </p:nvSpPr>
            <p:spPr bwMode="auto">
              <a:xfrm>
                <a:off x="1083" y="1570"/>
                <a:ext cx="41" cy="42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64" name="Rectangle 700"/>
              <p:cNvSpPr>
                <a:spLocks noChangeArrowheads="1"/>
              </p:cNvSpPr>
              <p:nvPr/>
            </p:nvSpPr>
            <p:spPr bwMode="auto">
              <a:xfrm>
                <a:off x="1192" y="1539"/>
                <a:ext cx="41" cy="42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65" name="Rectangle 701"/>
              <p:cNvSpPr>
                <a:spLocks noChangeArrowheads="1"/>
              </p:cNvSpPr>
              <p:nvPr/>
            </p:nvSpPr>
            <p:spPr bwMode="auto">
              <a:xfrm>
                <a:off x="1300" y="1493"/>
                <a:ext cx="42" cy="41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66" name="Rectangle 702"/>
              <p:cNvSpPr>
                <a:spLocks noChangeArrowheads="1"/>
              </p:cNvSpPr>
              <p:nvPr/>
            </p:nvSpPr>
            <p:spPr bwMode="auto">
              <a:xfrm>
                <a:off x="1409" y="1456"/>
                <a:ext cx="42" cy="42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67" name="Rectangle 703"/>
              <p:cNvSpPr>
                <a:spLocks noChangeArrowheads="1"/>
              </p:cNvSpPr>
              <p:nvPr/>
            </p:nvSpPr>
            <p:spPr bwMode="auto">
              <a:xfrm>
                <a:off x="1518" y="1441"/>
                <a:ext cx="42" cy="41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68" name="Rectangle 704"/>
              <p:cNvSpPr>
                <a:spLocks noChangeArrowheads="1"/>
              </p:cNvSpPr>
              <p:nvPr/>
            </p:nvSpPr>
            <p:spPr bwMode="auto">
              <a:xfrm>
                <a:off x="1627" y="1410"/>
                <a:ext cx="42" cy="41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69" name="Rectangle 705"/>
              <p:cNvSpPr>
                <a:spLocks noChangeArrowheads="1"/>
              </p:cNvSpPr>
              <p:nvPr/>
            </p:nvSpPr>
            <p:spPr bwMode="auto">
              <a:xfrm>
                <a:off x="1736" y="1368"/>
                <a:ext cx="41" cy="42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70" name="Rectangle 706"/>
              <p:cNvSpPr>
                <a:spLocks noChangeArrowheads="1"/>
              </p:cNvSpPr>
              <p:nvPr/>
            </p:nvSpPr>
            <p:spPr bwMode="auto">
              <a:xfrm>
                <a:off x="1845" y="1337"/>
                <a:ext cx="41" cy="42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71" name="Rectangle 707"/>
              <p:cNvSpPr>
                <a:spLocks noChangeArrowheads="1"/>
              </p:cNvSpPr>
              <p:nvPr/>
            </p:nvSpPr>
            <p:spPr bwMode="auto">
              <a:xfrm>
                <a:off x="1954" y="1332"/>
                <a:ext cx="41" cy="41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72" name="Rectangle 708"/>
              <p:cNvSpPr>
                <a:spLocks noChangeArrowheads="1"/>
              </p:cNvSpPr>
              <p:nvPr/>
            </p:nvSpPr>
            <p:spPr bwMode="auto">
              <a:xfrm>
                <a:off x="2062" y="1311"/>
                <a:ext cx="42" cy="42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73" name="Rectangle 709"/>
              <p:cNvSpPr>
                <a:spLocks noChangeArrowheads="1"/>
              </p:cNvSpPr>
              <p:nvPr/>
            </p:nvSpPr>
            <p:spPr bwMode="auto">
              <a:xfrm>
                <a:off x="2171" y="1259"/>
                <a:ext cx="42" cy="42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74" name="Rectangle 710"/>
              <p:cNvSpPr>
                <a:spLocks noChangeArrowheads="1"/>
              </p:cNvSpPr>
              <p:nvPr/>
            </p:nvSpPr>
            <p:spPr bwMode="auto">
              <a:xfrm>
                <a:off x="2280" y="1249"/>
                <a:ext cx="42" cy="41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75" name="Rectangle 711"/>
              <p:cNvSpPr>
                <a:spLocks noChangeArrowheads="1"/>
              </p:cNvSpPr>
              <p:nvPr/>
            </p:nvSpPr>
            <p:spPr bwMode="auto">
              <a:xfrm>
                <a:off x="2389" y="1228"/>
                <a:ext cx="42" cy="42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76" name="Rectangle 712"/>
              <p:cNvSpPr>
                <a:spLocks noChangeArrowheads="1"/>
              </p:cNvSpPr>
              <p:nvPr/>
            </p:nvSpPr>
            <p:spPr bwMode="auto">
              <a:xfrm>
                <a:off x="2498" y="1213"/>
                <a:ext cx="41" cy="41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77" name="Rectangle 713"/>
              <p:cNvSpPr>
                <a:spLocks noChangeArrowheads="1"/>
              </p:cNvSpPr>
              <p:nvPr/>
            </p:nvSpPr>
            <p:spPr bwMode="auto">
              <a:xfrm>
                <a:off x="2607" y="1187"/>
                <a:ext cx="41" cy="41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78" name="Rectangle 714"/>
              <p:cNvSpPr>
                <a:spLocks noChangeArrowheads="1"/>
              </p:cNvSpPr>
              <p:nvPr/>
            </p:nvSpPr>
            <p:spPr bwMode="auto">
              <a:xfrm>
                <a:off x="2716" y="1176"/>
                <a:ext cx="41" cy="42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79" name="Rectangle 715"/>
              <p:cNvSpPr>
                <a:spLocks noChangeArrowheads="1"/>
              </p:cNvSpPr>
              <p:nvPr/>
            </p:nvSpPr>
            <p:spPr bwMode="auto">
              <a:xfrm>
                <a:off x="2825" y="1156"/>
                <a:ext cx="41" cy="41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716"/>
          <p:cNvGrpSpPr>
            <a:grpSpLocks/>
          </p:cNvGrpSpPr>
          <p:nvPr/>
        </p:nvGrpSpPr>
        <p:grpSpPr bwMode="auto">
          <a:xfrm>
            <a:off x="1019175" y="2411413"/>
            <a:ext cx="3538538" cy="1341437"/>
            <a:chOff x="642" y="1519"/>
            <a:chExt cx="2229" cy="845"/>
          </a:xfrm>
        </p:grpSpPr>
        <p:sp>
          <p:nvSpPr>
            <p:cNvPr id="128135" name="Freeform 717"/>
            <p:cNvSpPr>
              <a:spLocks/>
            </p:cNvSpPr>
            <p:nvPr/>
          </p:nvSpPr>
          <p:spPr bwMode="auto">
            <a:xfrm>
              <a:off x="668" y="1534"/>
              <a:ext cx="2177" cy="804"/>
            </a:xfrm>
            <a:custGeom>
              <a:avLst/>
              <a:gdLst>
                <a:gd name="T0" fmla="*/ 0 w 2177"/>
                <a:gd name="T1" fmla="*/ 804 h 804"/>
                <a:gd name="T2" fmla="*/ 109 w 2177"/>
                <a:gd name="T3" fmla="*/ 700 h 804"/>
                <a:gd name="T4" fmla="*/ 218 w 2177"/>
                <a:gd name="T5" fmla="*/ 690 h 804"/>
                <a:gd name="T6" fmla="*/ 327 w 2177"/>
                <a:gd name="T7" fmla="*/ 684 h 804"/>
                <a:gd name="T8" fmla="*/ 435 w 2177"/>
                <a:gd name="T9" fmla="*/ 664 h 804"/>
                <a:gd name="T10" fmla="*/ 544 w 2177"/>
                <a:gd name="T11" fmla="*/ 596 h 804"/>
                <a:gd name="T12" fmla="*/ 653 w 2177"/>
                <a:gd name="T13" fmla="*/ 560 h 804"/>
                <a:gd name="T14" fmla="*/ 762 w 2177"/>
                <a:gd name="T15" fmla="*/ 513 h 804"/>
                <a:gd name="T16" fmla="*/ 871 w 2177"/>
                <a:gd name="T17" fmla="*/ 513 h 804"/>
                <a:gd name="T18" fmla="*/ 980 w 2177"/>
                <a:gd name="T19" fmla="*/ 493 h 804"/>
                <a:gd name="T20" fmla="*/ 1089 w 2177"/>
                <a:gd name="T21" fmla="*/ 420 h 804"/>
                <a:gd name="T22" fmla="*/ 1197 w 2177"/>
                <a:gd name="T23" fmla="*/ 347 h 804"/>
                <a:gd name="T24" fmla="*/ 1306 w 2177"/>
                <a:gd name="T25" fmla="*/ 135 h 804"/>
                <a:gd name="T26" fmla="*/ 1415 w 2177"/>
                <a:gd name="T27" fmla="*/ 125 h 804"/>
                <a:gd name="T28" fmla="*/ 1524 w 2177"/>
                <a:gd name="T29" fmla="*/ 99 h 804"/>
                <a:gd name="T30" fmla="*/ 1633 w 2177"/>
                <a:gd name="T31" fmla="*/ 88 h 804"/>
                <a:gd name="T32" fmla="*/ 1742 w 2177"/>
                <a:gd name="T33" fmla="*/ 78 h 804"/>
                <a:gd name="T34" fmla="*/ 1851 w 2177"/>
                <a:gd name="T35" fmla="*/ 16 h 804"/>
                <a:gd name="T36" fmla="*/ 1960 w 2177"/>
                <a:gd name="T37" fmla="*/ 11 h 804"/>
                <a:gd name="T38" fmla="*/ 2068 w 2177"/>
                <a:gd name="T39" fmla="*/ 11 h 804"/>
                <a:gd name="T40" fmla="*/ 2177 w 2177"/>
                <a:gd name="T41" fmla="*/ 0 h 8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77"/>
                <a:gd name="T64" fmla="*/ 0 h 804"/>
                <a:gd name="T65" fmla="*/ 2177 w 2177"/>
                <a:gd name="T66" fmla="*/ 804 h 8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77" h="804">
                  <a:moveTo>
                    <a:pt x="0" y="804"/>
                  </a:moveTo>
                  <a:lnTo>
                    <a:pt x="109" y="700"/>
                  </a:lnTo>
                  <a:lnTo>
                    <a:pt x="218" y="690"/>
                  </a:lnTo>
                  <a:lnTo>
                    <a:pt x="327" y="684"/>
                  </a:lnTo>
                  <a:lnTo>
                    <a:pt x="435" y="664"/>
                  </a:lnTo>
                  <a:lnTo>
                    <a:pt x="544" y="596"/>
                  </a:lnTo>
                  <a:lnTo>
                    <a:pt x="653" y="560"/>
                  </a:lnTo>
                  <a:lnTo>
                    <a:pt x="762" y="513"/>
                  </a:lnTo>
                  <a:lnTo>
                    <a:pt x="871" y="513"/>
                  </a:lnTo>
                  <a:lnTo>
                    <a:pt x="980" y="493"/>
                  </a:lnTo>
                  <a:lnTo>
                    <a:pt x="1089" y="420"/>
                  </a:lnTo>
                  <a:lnTo>
                    <a:pt x="1197" y="347"/>
                  </a:lnTo>
                  <a:lnTo>
                    <a:pt x="1306" y="135"/>
                  </a:lnTo>
                  <a:lnTo>
                    <a:pt x="1415" y="125"/>
                  </a:lnTo>
                  <a:lnTo>
                    <a:pt x="1524" y="99"/>
                  </a:lnTo>
                  <a:lnTo>
                    <a:pt x="1633" y="88"/>
                  </a:lnTo>
                  <a:lnTo>
                    <a:pt x="1742" y="78"/>
                  </a:lnTo>
                  <a:lnTo>
                    <a:pt x="1851" y="16"/>
                  </a:lnTo>
                  <a:lnTo>
                    <a:pt x="1960" y="11"/>
                  </a:lnTo>
                  <a:lnTo>
                    <a:pt x="2068" y="11"/>
                  </a:lnTo>
                  <a:lnTo>
                    <a:pt x="2177" y="0"/>
                  </a:lnTo>
                </a:path>
              </a:pathLst>
            </a:custGeom>
            <a:noFill/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36" name="Freeform 718"/>
            <p:cNvSpPr>
              <a:spLocks/>
            </p:cNvSpPr>
            <p:nvPr/>
          </p:nvSpPr>
          <p:spPr bwMode="auto">
            <a:xfrm>
              <a:off x="642" y="2322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37" name="Freeform 719"/>
            <p:cNvSpPr>
              <a:spLocks/>
            </p:cNvSpPr>
            <p:nvPr/>
          </p:nvSpPr>
          <p:spPr bwMode="auto">
            <a:xfrm>
              <a:off x="751" y="2218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38" name="Freeform 720"/>
            <p:cNvSpPr>
              <a:spLocks/>
            </p:cNvSpPr>
            <p:nvPr/>
          </p:nvSpPr>
          <p:spPr bwMode="auto">
            <a:xfrm>
              <a:off x="860" y="2208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39" name="Freeform 721"/>
            <p:cNvSpPr>
              <a:spLocks/>
            </p:cNvSpPr>
            <p:nvPr/>
          </p:nvSpPr>
          <p:spPr bwMode="auto">
            <a:xfrm>
              <a:off x="969" y="2203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40" name="Freeform 722"/>
            <p:cNvSpPr>
              <a:spLocks/>
            </p:cNvSpPr>
            <p:nvPr/>
          </p:nvSpPr>
          <p:spPr bwMode="auto">
            <a:xfrm>
              <a:off x="1078" y="2182"/>
              <a:ext cx="51" cy="42"/>
            </a:xfrm>
            <a:custGeom>
              <a:avLst/>
              <a:gdLst>
                <a:gd name="T0" fmla="*/ 25 w 51"/>
                <a:gd name="T1" fmla="*/ 42 h 42"/>
                <a:gd name="T2" fmla="*/ 51 w 51"/>
                <a:gd name="T3" fmla="*/ 0 h 42"/>
                <a:gd name="T4" fmla="*/ 0 w 51"/>
                <a:gd name="T5" fmla="*/ 0 h 42"/>
                <a:gd name="T6" fmla="*/ 25 w 51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2"/>
                <a:gd name="T14" fmla="*/ 51 w 51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2">
                  <a:moveTo>
                    <a:pt x="25" y="42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5" y="42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41" name="Freeform 723"/>
            <p:cNvSpPr>
              <a:spLocks/>
            </p:cNvSpPr>
            <p:nvPr/>
          </p:nvSpPr>
          <p:spPr bwMode="auto">
            <a:xfrm>
              <a:off x="1186" y="2115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42" name="Freeform 724"/>
            <p:cNvSpPr>
              <a:spLocks/>
            </p:cNvSpPr>
            <p:nvPr/>
          </p:nvSpPr>
          <p:spPr bwMode="auto">
            <a:xfrm>
              <a:off x="1295" y="2078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43" name="Freeform 725"/>
            <p:cNvSpPr>
              <a:spLocks/>
            </p:cNvSpPr>
            <p:nvPr/>
          </p:nvSpPr>
          <p:spPr bwMode="auto">
            <a:xfrm>
              <a:off x="1404" y="2032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44" name="Freeform 726"/>
            <p:cNvSpPr>
              <a:spLocks/>
            </p:cNvSpPr>
            <p:nvPr/>
          </p:nvSpPr>
          <p:spPr bwMode="auto">
            <a:xfrm>
              <a:off x="1513" y="2032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45" name="Freeform 727"/>
            <p:cNvSpPr>
              <a:spLocks/>
            </p:cNvSpPr>
            <p:nvPr/>
          </p:nvSpPr>
          <p:spPr bwMode="auto">
            <a:xfrm>
              <a:off x="1622" y="2011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46" name="Freeform 728"/>
            <p:cNvSpPr>
              <a:spLocks/>
            </p:cNvSpPr>
            <p:nvPr/>
          </p:nvSpPr>
          <p:spPr bwMode="auto">
            <a:xfrm>
              <a:off x="1731" y="1939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47" name="Freeform 729"/>
            <p:cNvSpPr>
              <a:spLocks/>
            </p:cNvSpPr>
            <p:nvPr/>
          </p:nvSpPr>
          <p:spPr bwMode="auto">
            <a:xfrm>
              <a:off x="1840" y="1866"/>
              <a:ext cx="51" cy="41"/>
            </a:xfrm>
            <a:custGeom>
              <a:avLst/>
              <a:gdLst>
                <a:gd name="T0" fmla="*/ 25 w 51"/>
                <a:gd name="T1" fmla="*/ 41 h 41"/>
                <a:gd name="T2" fmla="*/ 51 w 51"/>
                <a:gd name="T3" fmla="*/ 0 h 41"/>
                <a:gd name="T4" fmla="*/ 0 w 51"/>
                <a:gd name="T5" fmla="*/ 0 h 41"/>
                <a:gd name="T6" fmla="*/ 25 w 51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1"/>
                <a:gd name="T14" fmla="*/ 51 w 5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1">
                  <a:moveTo>
                    <a:pt x="25" y="4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48" name="Freeform 730"/>
            <p:cNvSpPr>
              <a:spLocks/>
            </p:cNvSpPr>
            <p:nvPr/>
          </p:nvSpPr>
          <p:spPr bwMode="auto">
            <a:xfrm>
              <a:off x="1948" y="1653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49" name="Freeform 731"/>
            <p:cNvSpPr>
              <a:spLocks/>
            </p:cNvSpPr>
            <p:nvPr/>
          </p:nvSpPr>
          <p:spPr bwMode="auto">
            <a:xfrm>
              <a:off x="2057" y="1643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50" name="Freeform 732"/>
            <p:cNvSpPr>
              <a:spLocks/>
            </p:cNvSpPr>
            <p:nvPr/>
          </p:nvSpPr>
          <p:spPr bwMode="auto">
            <a:xfrm>
              <a:off x="2166" y="1617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51" name="Freeform 733"/>
            <p:cNvSpPr>
              <a:spLocks/>
            </p:cNvSpPr>
            <p:nvPr/>
          </p:nvSpPr>
          <p:spPr bwMode="auto">
            <a:xfrm>
              <a:off x="2275" y="1607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52" name="Freeform 734"/>
            <p:cNvSpPr>
              <a:spLocks/>
            </p:cNvSpPr>
            <p:nvPr/>
          </p:nvSpPr>
          <p:spPr bwMode="auto">
            <a:xfrm>
              <a:off x="2384" y="1596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53" name="Freeform 735"/>
            <p:cNvSpPr>
              <a:spLocks/>
            </p:cNvSpPr>
            <p:nvPr/>
          </p:nvSpPr>
          <p:spPr bwMode="auto">
            <a:xfrm>
              <a:off x="2493" y="1534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54" name="Freeform 736"/>
            <p:cNvSpPr>
              <a:spLocks/>
            </p:cNvSpPr>
            <p:nvPr/>
          </p:nvSpPr>
          <p:spPr bwMode="auto">
            <a:xfrm>
              <a:off x="2602" y="1529"/>
              <a:ext cx="51" cy="41"/>
            </a:xfrm>
            <a:custGeom>
              <a:avLst/>
              <a:gdLst>
                <a:gd name="T0" fmla="*/ 26 w 51"/>
                <a:gd name="T1" fmla="*/ 41 h 41"/>
                <a:gd name="T2" fmla="*/ 51 w 51"/>
                <a:gd name="T3" fmla="*/ 0 h 41"/>
                <a:gd name="T4" fmla="*/ 0 w 51"/>
                <a:gd name="T5" fmla="*/ 0 h 41"/>
                <a:gd name="T6" fmla="*/ 26 w 51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1"/>
                <a:gd name="T14" fmla="*/ 51 w 5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1">
                  <a:moveTo>
                    <a:pt x="26" y="4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55" name="Freeform 737"/>
            <p:cNvSpPr>
              <a:spLocks/>
            </p:cNvSpPr>
            <p:nvPr/>
          </p:nvSpPr>
          <p:spPr bwMode="auto">
            <a:xfrm>
              <a:off x="2710" y="1529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56" name="Freeform 738"/>
            <p:cNvSpPr>
              <a:spLocks/>
            </p:cNvSpPr>
            <p:nvPr/>
          </p:nvSpPr>
          <p:spPr bwMode="auto">
            <a:xfrm>
              <a:off x="2819" y="1519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FF00FF"/>
            </a:solidFill>
            <a:ln w="15875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739"/>
          <p:cNvGrpSpPr>
            <a:grpSpLocks/>
          </p:cNvGrpSpPr>
          <p:nvPr/>
        </p:nvGrpSpPr>
        <p:grpSpPr bwMode="auto">
          <a:xfrm>
            <a:off x="1038225" y="2409825"/>
            <a:ext cx="3522663" cy="1333500"/>
            <a:chOff x="647" y="1524"/>
            <a:chExt cx="2219" cy="840"/>
          </a:xfrm>
        </p:grpSpPr>
        <p:sp>
          <p:nvSpPr>
            <p:cNvPr id="128113" name="Freeform 740"/>
            <p:cNvSpPr>
              <a:spLocks/>
            </p:cNvSpPr>
            <p:nvPr/>
          </p:nvSpPr>
          <p:spPr bwMode="auto">
            <a:xfrm>
              <a:off x="668" y="1550"/>
              <a:ext cx="2177" cy="788"/>
            </a:xfrm>
            <a:custGeom>
              <a:avLst/>
              <a:gdLst>
                <a:gd name="T0" fmla="*/ 0 w 2177"/>
                <a:gd name="T1" fmla="*/ 788 h 788"/>
                <a:gd name="T2" fmla="*/ 109 w 2177"/>
                <a:gd name="T3" fmla="*/ 751 h 788"/>
                <a:gd name="T4" fmla="*/ 218 w 2177"/>
                <a:gd name="T5" fmla="*/ 643 h 788"/>
                <a:gd name="T6" fmla="*/ 327 w 2177"/>
                <a:gd name="T7" fmla="*/ 596 h 788"/>
                <a:gd name="T8" fmla="*/ 435 w 2177"/>
                <a:gd name="T9" fmla="*/ 508 h 788"/>
                <a:gd name="T10" fmla="*/ 544 w 2177"/>
                <a:gd name="T11" fmla="*/ 461 h 788"/>
                <a:gd name="T12" fmla="*/ 653 w 2177"/>
                <a:gd name="T13" fmla="*/ 373 h 788"/>
                <a:gd name="T14" fmla="*/ 762 w 2177"/>
                <a:gd name="T15" fmla="*/ 363 h 788"/>
                <a:gd name="T16" fmla="*/ 871 w 2177"/>
                <a:gd name="T17" fmla="*/ 306 h 788"/>
                <a:gd name="T18" fmla="*/ 980 w 2177"/>
                <a:gd name="T19" fmla="*/ 274 h 788"/>
                <a:gd name="T20" fmla="*/ 1089 w 2177"/>
                <a:gd name="T21" fmla="*/ 259 h 788"/>
                <a:gd name="T22" fmla="*/ 1197 w 2177"/>
                <a:gd name="T23" fmla="*/ 223 h 788"/>
                <a:gd name="T24" fmla="*/ 1306 w 2177"/>
                <a:gd name="T25" fmla="*/ 202 h 788"/>
                <a:gd name="T26" fmla="*/ 1415 w 2177"/>
                <a:gd name="T27" fmla="*/ 171 h 788"/>
                <a:gd name="T28" fmla="*/ 1524 w 2177"/>
                <a:gd name="T29" fmla="*/ 166 h 788"/>
                <a:gd name="T30" fmla="*/ 1633 w 2177"/>
                <a:gd name="T31" fmla="*/ 160 h 788"/>
                <a:gd name="T32" fmla="*/ 1742 w 2177"/>
                <a:gd name="T33" fmla="*/ 36 h 788"/>
                <a:gd name="T34" fmla="*/ 1851 w 2177"/>
                <a:gd name="T35" fmla="*/ 31 h 788"/>
                <a:gd name="T36" fmla="*/ 1960 w 2177"/>
                <a:gd name="T37" fmla="*/ 10 h 788"/>
                <a:gd name="T38" fmla="*/ 2068 w 2177"/>
                <a:gd name="T39" fmla="*/ 0 h 788"/>
                <a:gd name="T40" fmla="*/ 2177 w 2177"/>
                <a:gd name="T41" fmla="*/ 0 h 7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77"/>
                <a:gd name="T64" fmla="*/ 0 h 788"/>
                <a:gd name="T65" fmla="*/ 2177 w 2177"/>
                <a:gd name="T66" fmla="*/ 788 h 7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77" h="788">
                  <a:moveTo>
                    <a:pt x="0" y="788"/>
                  </a:moveTo>
                  <a:lnTo>
                    <a:pt x="109" y="751"/>
                  </a:lnTo>
                  <a:lnTo>
                    <a:pt x="218" y="643"/>
                  </a:lnTo>
                  <a:lnTo>
                    <a:pt x="327" y="596"/>
                  </a:lnTo>
                  <a:lnTo>
                    <a:pt x="435" y="508"/>
                  </a:lnTo>
                  <a:lnTo>
                    <a:pt x="544" y="461"/>
                  </a:lnTo>
                  <a:lnTo>
                    <a:pt x="653" y="373"/>
                  </a:lnTo>
                  <a:lnTo>
                    <a:pt x="762" y="363"/>
                  </a:lnTo>
                  <a:lnTo>
                    <a:pt x="871" y="306"/>
                  </a:lnTo>
                  <a:lnTo>
                    <a:pt x="980" y="274"/>
                  </a:lnTo>
                  <a:lnTo>
                    <a:pt x="1089" y="259"/>
                  </a:lnTo>
                  <a:lnTo>
                    <a:pt x="1197" y="223"/>
                  </a:lnTo>
                  <a:lnTo>
                    <a:pt x="1306" y="202"/>
                  </a:lnTo>
                  <a:lnTo>
                    <a:pt x="1415" y="171"/>
                  </a:lnTo>
                  <a:lnTo>
                    <a:pt x="1524" y="166"/>
                  </a:lnTo>
                  <a:lnTo>
                    <a:pt x="1633" y="160"/>
                  </a:lnTo>
                  <a:lnTo>
                    <a:pt x="1742" y="36"/>
                  </a:lnTo>
                  <a:lnTo>
                    <a:pt x="1851" y="31"/>
                  </a:lnTo>
                  <a:lnTo>
                    <a:pt x="1960" y="10"/>
                  </a:lnTo>
                  <a:lnTo>
                    <a:pt x="2068" y="0"/>
                  </a:lnTo>
                  <a:lnTo>
                    <a:pt x="2177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14" name="Freeform 741"/>
            <p:cNvSpPr>
              <a:spLocks/>
            </p:cNvSpPr>
            <p:nvPr/>
          </p:nvSpPr>
          <p:spPr bwMode="auto">
            <a:xfrm>
              <a:off x="647" y="2312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15" name="Freeform 742"/>
            <p:cNvSpPr>
              <a:spLocks/>
            </p:cNvSpPr>
            <p:nvPr/>
          </p:nvSpPr>
          <p:spPr bwMode="auto">
            <a:xfrm>
              <a:off x="756" y="2275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16" name="Freeform 743"/>
            <p:cNvSpPr>
              <a:spLocks/>
            </p:cNvSpPr>
            <p:nvPr/>
          </p:nvSpPr>
          <p:spPr bwMode="auto">
            <a:xfrm>
              <a:off x="865" y="2167"/>
              <a:ext cx="41" cy="51"/>
            </a:xfrm>
            <a:custGeom>
              <a:avLst/>
              <a:gdLst>
                <a:gd name="T0" fmla="*/ 21 w 41"/>
                <a:gd name="T1" fmla="*/ 51 h 51"/>
                <a:gd name="T2" fmla="*/ 41 w 41"/>
                <a:gd name="T3" fmla="*/ 26 h 51"/>
                <a:gd name="T4" fmla="*/ 21 w 41"/>
                <a:gd name="T5" fmla="*/ 0 h 51"/>
                <a:gd name="T6" fmla="*/ 0 w 41"/>
                <a:gd name="T7" fmla="*/ 26 h 51"/>
                <a:gd name="T8" fmla="*/ 21 w 41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1"/>
                <a:gd name="T17" fmla="*/ 41 w 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1">
                  <a:moveTo>
                    <a:pt x="21" y="51"/>
                  </a:moveTo>
                  <a:lnTo>
                    <a:pt x="41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1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17" name="Freeform 744"/>
            <p:cNvSpPr>
              <a:spLocks/>
            </p:cNvSpPr>
            <p:nvPr/>
          </p:nvSpPr>
          <p:spPr bwMode="auto">
            <a:xfrm>
              <a:off x="974" y="2120"/>
              <a:ext cx="41" cy="52"/>
            </a:xfrm>
            <a:custGeom>
              <a:avLst/>
              <a:gdLst>
                <a:gd name="T0" fmla="*/ 21 w 41"/>
                <a:gd name="T1" fmla="*/ 52 h 52"/>
                <a:gd name="T2" fmla="*/ 41 w 41"/>
                <a:gd name="T3" fmla="*/ 26 h 52"/>
                <a:gd name="T4" fmla="*/ 21 w 41"/>
                <a:gd name="T5" fmla="*/ 0 h 52"/>
                <a:gd name="T6" fmla="*/ 0 w 41"/>
                <a:gd name="T7" fmla="*/ 26 h 52"/>
                <a:gd name="T8" fmla="*/ 21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1" y="52"/>
                  </a:moveTo>
                  <a:lnTo>
                    <a:pt x="41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18" name="Freeform 745"/>
            <p:cNvSpPr>
              <a:spLocks/>
            </p:cNvSpPr>
            <p:nvPr/>
          </p:nvSpPr>
          <p:spPr bwMode="auto">
            <a:xfrm>
              <a:off x="1083" y="2032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19" name="Freeform 746"/>
            <p:cNvSpPr>
              <a:spLocks/>
            </p:cNvSpPr>
            <p:nvPr/>
          </p:nvSpPr>
          <p:spPr bwMode="auto">
            <a:xfrm>
              <a:off x="1192" y="1985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20" name="Freeform 747"/>
            <p:cNvSpPr>
              <a:spLocks/>
            </p:cNvSpPr>
            <p:nvPr/>
          </p:nvSpPr>
          <p:spPr bwMode="auto">
            <a:xfrm>
              <a:off x="1300" y="1897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21" name="Freeform 748"/>
            <p:cNvSpPr>
              <a:spLocks/>
            </p:cNvSpPr>
            <p:nvPr/>
          </p:nvSpPr>
          <p:spPr bwMode="auto">
            <a:xfrm>
              <a:off x="1409" y="1887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22" name="Freeform 749"/>
            <p:cNvSpPr>
              <a:spLocks/>
            </p:cNvSpPr>
            <p:nvPr/>
          </p:nvSpPr>
          <p:spPr bwMode="auto">
            <a:xfrm>
              <a:off x="1518" y="1830"/>
              <a:ext cx="42" cy="51"/>
            </a:xfrm>
            <a:custGeom>
              <a:avLst/>
              <a:gdLst>
                <a:gd name="T0" fmla="*/ 21 w 42"/>
                <a:gd name="T1" fmla="*/ 51 h 51"/>
                <a:gd name="T2" fmla="*/ 42 w 42"/>
                <a:gd name="T3" fmla="*/ 26 h 51"/>
                <a:gd name="T4" fmla="*/ 21 w 42"/>
                <a:gd name="T5" fmla="*/ 0 h 51"/>
                <a:gd name="T6" fmla="*/ 0 w 42"/>
                <a:gd name="T7" fmla="*/ 26 h 51"/>
                <a:gd name="T8" fmla="*/ 21 w 42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1"/>
                <a:gd name="T17" fmla="*/ 42 w 4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1">
                  <a:moveTo>
                    <a:pt x="21" y="51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1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23" name="Freeform 750"/>
            <p:cNvSpPr>
              <a:spLocks/>
            </p:cNvSpPr>
            <p:nvPr/>
          </p:nvSpPr>
          <p:spPr bwMode="auto">
            <a:xfrm>
              <a:off x="1627" y="1799"/>
              <a:ext cx="42" cy="51"/>
            </a:xfrm>
            <a:custGeom>
              <a:avLst/>
              <a:gdLst>
                <a:gd name="T0" fmla="*/ 21 w 42"/>
                <a:gd name="T1" fmla="*/ 51 h 51"/>
                <a:gd name="T2" fmla="*/ 42 w 42"/>
                <a:gd name="T3" fmla="*/ 25 h 51"/>
                <a:gd name="T4" fmla="*/ 21 w 42"/>
                <a:gd name="T5" fmla="*/ 0 h 51"/>
                <a:gd name="T6" fmla="*/ 0 w 42"/>
                <a:gd name="T7" fmla="*/ 25 h 51"/>
                <a:gd name="T8" fmla="*/ 21 w 42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1"/>
                <a:gd name="T17" fmla="*/ 42 w 4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1">
                  <a:moveTo>
                    <a:pt x="21" y="51"/>
                  </a:moveTo>
                  <a:lnTo>
                    <a:pt x="42" y="25"/>
                  </a:lnTo>
                  <a:lnTo>
                    <a:pt x="21" y="0"/>
                  </a:lnTo>
                  <a:lnTo>
                    <a:pt x="0" y="25"/>
                  </a:lnTo>
                  <a:lnTo>
                    <a:pt x="21" y="51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24" name="Freeform 751"/>
            <p:cNvSpPr>
              <a:spLocks/>
            </p:cNvSpPr>
            <p:nvPr/>
          </p:nvSpPr>
          <p:spPr bwMode="auto">
            <a:xfrm>
              <a:off x="1736" y="1783"/>
              <a:ext cx="41" cy="52"/>
            </a:xfrm>
            <a:custGeom>
              <a:avLst/>
              <a:gdLst>
                <a:gd name="T0" fmla="*/ 21 w 41"/>
                <a:gd name="T1" fmla="*/ 52 h 52"/>
                <a:gd name="T2" fmla="*/ 41 w 41"/>
                <a:gd name="T3" fmla="*/ 26 h 52"/>
                <a:gd name="T4" fmla="*/ 21 w 41"/>
                <a:gd name="T5" fmla="*/ 0 h 52"/>
                <a:gd name="T6" fmla="*/ 0 w 41"/>
                <a:gd name="T7" fmla="*/ 26 h 52"/>
                <a:gd name="T8" fmla="*/ 21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1" y="52"/>
                  </a:moveTo>
                  <a:lnTo>
                    <a:pt x="41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25" name="Freeform 752"/>
            <p:cNvSpPr>
              <a:spLocks/>
            </p:cNvSpPr>
            <p:nvPr/>
          </p:nvSpPr>
          <p:spPr bwMode="auto">
            <a:xfrm>
              <a:off x="1845" y="1747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26" name="Freeform 753"/>
            <p:cNvSpPr>
              <a:spLocks/>
            </p:cNvSpPr>
            <p:nvPr/>
          </p:nvSpPr>
          <p:spPr bwMode="auto">
            <a:xfrm>
              <a:off x="1954" y="1726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27" name="Freeform 754"/>
            <p:cNvSpPr>
              <a:spLocks/>
            </p:cNvSpPr>
            <p:nvPr/>
          </p:nvSpPr>
          <p:spPr bwMode="auto">
            <a:xfrm>
              <a:off x="2062" y="1695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28" name="Freeform 755"/>
            <p:cNvSpPr>
              <a:spLocks/>
            </p:cNvSpPr>
            <p:nvPr/>
          </p:nvSpPr>
          <p:spPr bwMode="auto">
            <a:xfrm>
              <a:off x="2171" y="1690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29" name="Freeform 756"/>
            <p:cNvSpPr>
              <a:spLocks/>
            </p:cNvSpPr>
            <p:nvPr/>
          </p:nvSpPr>
          <p:spPr bwMode="auto">
            <a:xfrm>
              <a:off x="2280" y="1684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30" name="Freeform 757"/>
            <p:cNvSpPr>
              <a:spLocks/>
            </p:cNvSpPr>
            <p:nvPr/>
          </p:nvSpPr>
          <p:spPr bwMode="auto">
            <a:xfrm>
              <a:off x="2389" y="1560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31" name="Freeform 758"/>
            <p:cNvSpPr>
              <a:spLocks/>
            </p:cNvSpPr>
            <p:nvPr/>
          </p:nvSpPr>
          <p:spPr bwMode="auto">
            <a:xfrm>
              <a:off x="2498" y="1555"/>
              <a:ext cx="41" cy="52"/>
            </a:xfrm>
            <a:custGeom>
              <a:avLst/>
              <a:gdLst>
                <a:gd name="T0" fmla="*/ 21 w 41"/>
                <a:gd name="T1" fmla="*/ 52 h 52"/>
                <a:gd name="T2" fmla="*/ 41 w 41"/>
                <a:gd name="T3" fmla="*/ 26 h 52"/>
                <a:gd name="T4" fmla="*/ 21 w 41"/>
                <a:gd name="T5" fmla="*/ 0 h 52"/>
                <a:gd name="T6" fmla="*/ 0 w 41"/>
                <a:gd name="T7" fmla="*/ 26 h 52"/>
                <a:gd name="T8" fmla="*/ 21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1" y="52"/>
                  </a:moveTo>
                  <a:lnTo>
                    <a:pt x="41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32" name="Freeform 759"/>
            <p:cNvSpPr>
              <a:spLocks/>
            </p:cNvSpPr>
            <p:nvPr/>
          </p:nvSpPr>
          <p:spPr bwMode="auto">
            <a:xfrm>
              <a:off x="2607" y="1534"/>
              <a:ext cx="41" cy="52"/>
            </a:xfrm>
            <a:custGeom>
              <a:avLst/>
              <a:gdLst>
                <a:gd name="T0" fmla="*/ 21 w 41"/>
                <a:gd name="T1" fmla="*/ 52 h 52"/>
                <a:gd name="T2" fmla="*/ 41 w 41"/>
                <a:gd name="T3" fmla="*/ 26 h 52"/>
                <a:gd name="T4" fmla="*/ 21 w 41"/>
                <a:gd name="T5" fmla="*/ 0 h 52"/>
                <a:gd name="T6" fmla="*/ 0 w 41"/>
                <a:gd name="T7" fmla="*/ 26 h 52"/>
                <a:gd name="T8" fmla="*/ 21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1" y="52"/>
                  </a:moveTo>
                  <a:lnTo>
                    <a:pt x="41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33" name="Freeform 760"/>
            <p:cNvSpPr>
              <a:spLocks/>
            </p:cNvSpPr>
            <p:nvPr/>
          </p:nvSpPr>
          <p:spPr bwMode="auto">
            <a:xfrm>
              <a:off x="2716" y="1524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34" name="Freeform 761"/>
            <p:cNvSpPr>
              <a:spLocks/>
            </p:cNvSpPr>
            <p:nvPr/>
          </p:nvSpPr>
          <p:spPr bwMode="auto">
            <a:xfrm>
              <a:off x="2825" y="1524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762"/>
          <p:cNvGrpSpPr>
            <a:grpSpLocks/>
          </p:cNvGrpSpPr>
          <p:nvPr/>
        </p:nvGrpSpPr>
        <p:grpSpPr bwMode="auto">
          <a:xfrm>
            <a:off x="1027113" y="1390650"/>
            <a:ext cx="3497262" cy="2370138"/>
            <a:chOff x="647" y="876"/>
            <a:chExt cx="2203" cy="1493"/>
          </a:xfrm>
        </p:grpSpPr>
        <p:sp>
          <p:nvSpPr>
            <p:cNvPr id="128043" name="Oval 763"/>
            <p:cNvSpPr>
              <a:spLocks noChangeArrowheads="1"/>
            </p:cNvSpPr>
            <p:nvPr/>
          </p:nvSpPr>
          <p:spPr bwMode="auto">
            <a:xfrm>
              <a:off x="647" y="2317"/>
              <a:ext cx="52" cy="5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8044" name="Group 764"/>
            <p:cNvGrpSpPr>
              <a:grpSpLocks/>
            </p:cNvGrpSpPr>
            <p:nvPr/>
          </p:nvGrpSpPr>
          <p:grpSpPr bwMode="auto">
            <a:xfrm>
              <a:off x="668" y="876"/>
              <a:ext cx="2182" cy="1462"/>
              <a:chOff x="668" y="876"/>
              <a:chExt cx="2182" cy="1462"/>
            </a:xfrm>
          </p:grpSpPr>
          <p:sp>
            <p:nvSpPr>
              <p:cNvPr id="128045" name="Freeform 765"/>
              <p:cNvSpPr>
                <a:spLocks/>
              </p:cNvSpPr>
              <p:nvPr/>
            </p:nvSpPr>
            <p:spPr bwMode="auto">
              <a:xfrm>
                <a:off x="668" y="897"/>
                <a:ext cx="2151" cy="1441"/>
              </a:xfrm>
              <a:custGeom>
                <a:avLst/>
                <a:gdLst>
                  <a:gd name="T0" fmla="*/ 0 w 2151"/>
                  <a:gd name="T1" fmla="*/ 1441 h 1441"/>
                  <a:gd name="T2" fmla="*/ 62 w 2151"/>
                  <a:gd name="T3" fmla="*/ 917 h 1441"/>
                  <a:gd name="T4" fmla="*/ 130 w 2151"/>
                  <a:gd name="T5" fmla="*/ 705 h 1441"/>
                  <a:gd name="T6" fmla="*/ 192 w 2151"/>
                  <a:gd name="T7" fmla="*/ 585 h 1441"/>
                  <a:gd name="T8" fmla="*/ 259 w 2151"/>
                  <a:gd name="T9" fmla="*/ 508 h 1441"/>
                  <a:gd name="T10" fmla="*/ 327 w 2151"/>
                  <a:gd name="T11" fmla="*/ 445 h 1441"/>
                  <a:gd name="T12" fmla="*/ 389 w 2151"/>
                  <a:gd name="T13" fmla="*/ 404 h 1441"/>
                  <a:gd name="T14" fmla="*/ 456 w 2151"/>
                  <a:gd name="T15" fmla="*/ 362 h 1441"/>
                  <a:gd name="T16" fmla="*/ 518 w 2151"/>
                  <a:gd name="T17" fmla="*/ 326 h 1441"/>
                  <a:gd name="T18" fmla="*/ 586 w 2151"/>
                  <a:gd name="T19" fmla="*/ 295 h 1441"/>
                  <a:gd name="T20" fmla="*/ 653 w 2151"/>
                  <a:gd name="T21" fmla="*/ 269 h 1441"/>
                  <a:gd name="T22" fmla="*/ 715 w 2151"/>
                  <a:gd name="T23" fmla="*/ 243 h 1441"/>
                  <a:gd name="T24" fmla="*/ 783 w 2151"/>
                  <a:gd name="T25" fmla="*/ 222 h 1441"/>
                  <a:gd name="T26" fmla="*/ 845 w 2151"/>
                  <a:gd name="T27" fmla="*/ 202 h 1441"/>
                  <a:gd name="T28" fmla="*/ 912 w 2151"/>
                  <a:gd name="T29" fmla="*/ 186 h 1441"/>
                  <a:gd name="T30" fmla="*/ 980 w 2151"/>
                  <a:gd name="T31" fmla="*/ 165 h 1441"/>
                  <a:gd name="T32" fmla="*/ 1042 w 2151"/>
                  <a:gd name="T33" fmla="*/ 150 h 1441"/>
                  <a:gd name="T34" fmla="*/ 1109 w 2151"/>
                  <a:gd name="T35" fmla="*/ 139 h 1441"/>
                  <a:gd name="T36" fmla="*/ 1172 w 2151"/>
                  <a:gd name="T37" fmla="*/ 129 h 1441"/>
                  <a:gd name="T38" fmla="*/ 1239 w 2151"/>
                  <a:gd name="T39" fmla="*/ 119 h 1441"/>
                  <a:gd name="T40" fmla="*/ 1306 w 2151"/>
                  <a:gd name="T41" fmla="*/ 108 h 1441"/>
                  <a:gd name="T42" fmla="*/ 1369 w 2151"/>
                  <a:gd name="T43" fmla="*/ 98 h 1441"/>
                  <a:gd name="T44" fmla="*/ 1436 w 2151"/>
                  <a:gd name="T45" fmla="*/ 88 h 1441"/>
                  <a:gd name="T46" fmla="*/ 1498 w 2151"/>
                  <a:gd name="T47" fmla="*/ 77 h 1441"/>
                  <a:gd name="T48" fmla="*/ 1566 w 2151"/>
                  <a:gd name="T49" fmla="*/ 67 h 1441"/>
                  <a:gd name="T50" fmla="*/ 1633 w 2151"/>
                  <a:gd name="T51" fmla="*/ 62 h 1441"/>
                  <a:gd name="T52" fmla="*/ 1695 w 2151"/>
                  <a:gd name="T53" fmla="*/ 51 h 1441"/>
                  <a:gd name="T54" fmla="*/ 1763 w 2151"/>
                  <a:gd name="T55" fmla="*/ 46 h 1441"/>
                  <a:gd name="T56" fmla="*/ 1825 w 2151"/>
                  <a:gd name="T57" fmla="*/ 36 h 1441"/>
                  <a:gd name="T58" fmla="*/ 1892 w 2151"/>
                  <a:gd name="T59" fmla="*/ 31 h 1441"/>
                  <a:gd name="T60" fmla="*/ 1960 w 2151"/>
                  <a:gd name="T61" fmla="*/ 20 h 1441"/>
                  <a:gd name="T62" fmla="*/ 2022 w 2151"/>
                  <a:gd name="T63" fmla="*/ 15 h 1441"/>
                  <a:gd name="T64" fmla="*/ 2089 w 2151"/>
                  <a:gd name="T65" fmla="*/ 10 h 1441"/>
                  <a:gd name="T66" fmla="*/ 2151 w 2151"/>
                  <a:gd name="T67" fmla="*/ 0 h 14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51"/>
                  <a:gd name="T103" fmla="*/ 0 h 1441"/>
                  <a:gd name="T104" fmla="*/ 2151 w 2151"/>
                  <a:gd name="T105" fmla="*/ 1441 h 14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51" h="1441">
                    <a:moveTo>
                      <a:pt x="0" y="1441"/>
                    </a:moveTo>
                    <a:lnTo>
                      <a:pt x="62" y="917"/>
                    </a:lnTo>
                    <a:lnTo>
                      <a:pt x="130" y="705"/>
                    </a:lnTo>
                    <a:lnTo>
                      <a:pt x="192" y="585"/>
                    </a:lnTo>
                    <a:lnTo>
                      <a:pt x="259" y="508"/>
                    </a:lnTo>
                    <a:lnTo>
                      <a:pt x="327" y="445"/>
                    </a:lnTo>
                    <a:lnTo>
                      <a:pt x="389" y="404"/>
                    </a:lnTo>
                    <a:lnTo>
                      <a:pt x="456" y="362"/>
                    </a:lnTo>
                    <a:lnTo>
                      <a:pt x="518" y="326"/>
                    </a:lnTo>
                    <a:lnTo>
                      <a:pt x="586" y="295"/>
                    </a:lnTo>
                    <a:lnTo>
                      <a:pt x="653" y="269"/>
                    </a:lnTo>
                    <a:lnTo>
                      <a:pt x="715" y="243"/>
                    </a:lnTo>
                    <a:lnTo>
                      <a:pt x="783" y="222"/>
                    </a:lnTo>
                    <a:lnTo>
                      <a:pt x="845" y="202"/>
                    </a:lnTo>
                    <a:lnTo>
                      <a:pt x="912" y="186"/>
                    </a:lnTo>
                    <a:lnTo>
                      <a:pt x="980" y="165"/>
                    </a:lnTo>
                    <a:lnTo>
                      <a:pt x="1042" y="150"/>
                    </a:lnTo>
                    <a:lnTo>
                      <a:pt x="1109" y="139"/>
                    </a:lnTo>
                    <a:lnTo>
                      <a:pt x="1172" y="129"/>
                    </a:lnTo>
                    <a:lnTo>
                      <a:pt x="1239" y="119"/>
                    </a:lnTo>
                    <a:lnTo>
                      <a:pt x="1306" y="108"/>
                    </a:lnTo>
                    <a:lnTo>
                      <a:pt x="1369" y="98"/>
                    </a:lnTo>
                    <a:lnTo>
                      <a:pt x="1436" y="88"/>
                    </a:lnTo>
                    <a:lnTo>
                      <a:pt x="1498" y="77"/>
                    </a:lnTo>
                    <a:lnTo>
                      <a:pt x="1566" y="67"/>
                    </a:lnTo>
                    <a:lnTo>
                      <a:pt x="1633" y="62"/>
                    </a:lnTo>
                    <a:lnTo>
                      <a:pt x="1695" y="51"/>
                    </a:lnTo>
                    <a:lnTo>
                      <a:pt x="1763" y="46"/>
                    </a:lnTo>
                    <a:lnTo>
                      <a:pt x="1825" y="36"/>
                    </a:lnTo>
                    <a:lnTo>
                      <a:pt x="1892" y="31"/>
                    </a:lnTo>
                    <a:lnTo>
                      <a:pt x="1960" y="20"/>
                    </a:lnTo>
                    <a:lnTo>
                      <a:pt x="2022" y="15"/>
                    </a:lnTo>
                    <a:lnTo>
                      <a:pt x="2089" y="10"/>
                    </a:lnTo>
                    <a:lnTo>
                      <a:pt x="21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46" name="Oval 766"/>
              <p:cNvSpPr>
                <a:spLocks noChangeArrowheads="1"/>
              </p:cNvSpPr>
              <p:nvPr/>
            </p:nvSpPr>
            <p:spPr bwMode="auto">
              <a:xfrm>
                <a:off x="709" y="1793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47" name="Oval 767"/>
              <p:cNvSpPr>
                <a:spLocks noChangeArrowheads="1"/>
              </p:cNvSpPr>
              <p:nvPr/>
            </p:nvSpPr>
            <p:spPr bwMode="auto">
              <a:xfrm>
                <a:off x="777" y="1581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48" name="Oval 768"/>
              <p:cNvSpPr>
                <a:spLocks noChangeArrowheads="1"/>
              </p:cNvSpPr>
              <p:nvPr/>
            </p:nvSpPr>
            <p:spPr bwMode="auto">
              <a:xfrm>
                <a:off x="709" y="1793"/>
                <a:ext cx="47" cy="47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49" name="Oval 769"/>
              <p:cNvSpPr>
                <a:spLocks noChangeArrowheads="1"/>
              </p:cNvSpPr>
              <p:nvPr/>
            </p:nvSpPr>
            <p:spPr bwMode="auto">
              <a:xfrm>
                <a:off x="777" y="1581"/>
                <a:ext cx="47" cy="4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8050" name="Group 770"/>
              <p:cNvGrpSpPr>
                <a:grpSpLocks/>
              </p:cNvGrpSpPr>
              <p:nvPr/>
            </p:nvGrpSpPr>
            <p:grpSpPr bwMode="auto">
              <a:xfrm>
                <a:off x="839" y="876"/>
                <a:ext cx="2011" cy="637"/>
                <a:chOff x="839" y="876"/>
                <a:chExt cx="2011" cy="637"/>
              </a:xfrm>
            </p:grpSpPr>
            <p:sp>
              <p:nvSpPr>
                <p:cNvPr id="128051" name="Oval 771"/>
                <p:cNvSpPr>
                  <a:spLocks noChangeArrowheads="1"/>
                </p:cNvSpPr>
                <p:nvPr/>
              </p:nvSpPr>
              <p:spPr bwMode="auto">
                <a:xfrm>
                  <a:off x="839" y="1462"/>
                  <a:ext cx="52" cy="5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2" name="Oval 772"/>
                <p:cNvSpPr>
                  <a:spLocks noChangeArrowheads="1"/>
                </p:cNvSpPr>
                <p:nvPr/>
              </p:nvSpPr>
              <p:spPr bwMode="auto">
                <a:xfrm>
                  <a:off x="906" y="1384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3" name="Oval 773"/>
                <p:cNvSpPr>
                  <a:spLocks noChangeArrowheads="1"/>
                </p:cNvSpPr>
                <p:nvPr/>
              </p:nvSpPr>
              <p:spPr bwMode="auto">
                <a:xfrm>
                  <a:off x="974" y="1322"/>
                  <a:ext cx="52" cy="5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4" name="Oval 774"/>
                <p:cNvSpPr>
                  <a:spLocks noChangeArrowheads="1"/>
                </p:cNvSpPr>
                <p:nvPr/>
              </p:nvSpPr>
              <p:spPr bwMode="auto">
                <a:xfrm>
                  <a:off x="1036" y="1280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5" name="Oval 775"/>
                <p:cNvSpPr>
                  <a:spLocks noChangeArrowheads="1"/>
                </p:cNvSpPr>
                <p:nvPr/>
              </p:nvSpPr>
              <p:spPr bwMode="auto">
                <a:xfrm>
                  <a:off x="1103" y="1239"/>
                  <a:ext cx="52" cy="5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6" name="Oval 776"/>
                <p:cNvSpPr>
                  <a:spLocks noChangeArrowheads="1"/>
                </p:cNvSpPr>
                <p:nvPr/>
              </p:nvSpPr>
              <p:spPr bwMode="auto">
                <a:xfrm>
                  <a:off x="1166" y="1202"/>
                  <a:ext cx="51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7" name="Oval 777"/>
                <p:cNvSpPr>
                  <a:spLocks noChangeArrowheads="1"/>
                </p:cNvSpPr>
                <p:nvPr/>
              </p:nvSpPr>
              <p:spPr bwMode="auto">
                <a:xfrm>
                  <a:off x="1233" y="1171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8" name="Oval 778"/>
                <p:cNvSpPr>
                  <a:spLocks noChangeArrowheads="1"/>
                </p:cNvSpPr>
                <p:nvPr/>
              </p:nvSpPr>
              <p:spPr bwMode="auto">
                <a:xfrm>
                  <a:off x="1300" y="1145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9" name="Oval 779"/>
                <p:cNvSpPr>
                  <a:spLocks noChangeArrowheads="1"/>
                </p:cNvSpPr>
                <p:nvPr/>
              </p:nvSpPr>
              <p:spPr bwMode="auto">
                <a:xfrm>
                  <a:off x="1363" y="1119"/>
                  <a:ext cx="51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0" name="Oval 780"/>
                <p:cNvSpPr>
                  <a:spLocks noChangeArrowheads="1"/>
                </p:cNvSpPr>
                <p:nvPr/>
              </p:nvSpPr>
              <p:spPr bwMode="auto">
                <a:xfrm>
                  <a:off x="1430" y="1099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1" name="Oval 781"/>
                <p:cNvSpPr>
                  <a:spLocks noChangeArrowheads="1"/>
                </p:cNvSpPr>
                <p:nvPr/>
              </p:nvSpPr>
              <p:spPr bwMode="auto">
                <a:xfrm>
                  <a:off x="1492" y="1078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2" name="Oval 782"/>
                <p:cNvSpPr>
                  <a:spLocks noChangeArrowheads="1"/>
                </p:cNvSpPr>
                <p:nvPr/>
              </p:nvSpPr>
              <p:spPr bwMode="auto">
                <a:xfrm>
                  <a:off x="1560" y="1062"/>
                  <a:ext cx="51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3" name="Oval 783"/>
                <p:cNvSpPr>
                  <a:spLocks noChangeArrowheads="1"/>
                </p:cNvSpPr>
                <p:nvPr/>
              </p:nvSpPr>
              <p:spPr bwMode="auto">
                <a:xfrm>
                  <a:off x="1627" y="1042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4" name="Oval 784"/>
                <p:cNvSpPr>
                  <a:spLocks noChangeArrowheads="1"/>
                </p:cNvSpPr>
                <p:nvPr/>
              </p:nvSpPr>
              <p:spPr bwMode="auto">
                <a:xfrm>
                  <a:off x="1689" y="1026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5" name="Oval 785"/>
                <p:cNvSpPr>
                  <a:spLocks noChangeArrowheads="1"/>
                </p:cNvSpPr>
                <p:nvPr/>
              </p:nvSpPr>
              <p:spPr bwMode="auto">
                <a:xfrm>
                  <a:off x="1757" y="1016"/>
                  <a:ext cx="51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6" name="Oval 786"/>
                <p:cNvSpPr>
                  <a:spLocks noChangeArrowheads="1"/>
                </p:cNvSpPr>
                <p:nvPr/>
              </p:nvSpPr>
              <p:spPr bwMode="auto">
                <a:xfrm>
                  <a:off x="1819" y="1005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7" name="Oval 787"/>
                <p:cNvSpPr>
                  <a:spLocks noChangeArrowheads="1"/>
                </p:cNvSpPr>
                <p:nvPr/>
              </p:nvSpPr>
              <p:spPr bwMode="auto">
                <a:xfrm>
                  <a:off x="1886" y="995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8" name="Oval 788"/>
                <p:cNvSpPr>
                  <a:spLocks noChangeArrowheads="1"/>
                </p:cNvSpPr>
                <p:nvPr/>
              </p:nvSpPr>
              <p:spPr bwMode="auto">
                <a:xfrm>
                  <a:off x="1954" y="985"/>
                  <a:ext cx="51" cy="5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9" name="Oval 789"/>
                <p:cNvSpPr>
                  <a:spLocks noChangeArrowheads="1"/>
                </p:cNvSpPr>
                <p:nvPr/>
              </p:nvSpPr>
              <p:spPr bwMode="auto">
                <a:xfrm>
                  <a:off x="2016" y="974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70" name="Oval 790"/>
                <p:cNvSpPr>
                  <a:spLocks noChangeArrowheads="1"/>
                </p:cNvSpPr>
                <p:nvPr/>
              </p:nvSpPr>
              <p:spPr bwMode="auto">
                <a:xfrm>
                  <a:off x="2083" y="964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71" name="Oval 791"/>
                <p:cNvSpPr>
                  <a:spLocks noChangeArrowheads="1"/>
                </p:cNvSpPr>
                <p:nvPr/>
              </p:nvSpPr>
              <p:spPr bwMode="auto">
                <a:xfrm>
                  <a:off x="2145" y="954"/>
                  <a:ext cx="52" cy="5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72" name="Oval 792"/>
                <p:cNvSpPr>
                  <a:spLocks noChangeArrowheads="1"/>
                </p:cNvSpPr>
                <p:nvPr/>
              </p:nvSpPr>
              <p:spPr bwMode="auto">
                <a:xfrm>
                  <a:off x="2213" y="943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73" name="Oval 793"/>
                <p:cNvSpPr>
                  <a:spLocks noChangeArrowheads="1"/>
                </p:cNvSpPr>
                <p:nvPr/>
              </p:nvSpPr>
              <p:spPr bwMode="auto">
                <a:xfrm>
                  <a:off x="2280" y="938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74" name="Oval 794"/>
                <p:cNvSpPr>
                  <a:spLocks noChangeArrowheads="1"/>
                </p:cNvSpPr>
                <p:nvPr/>
              </p:nvSpPr>
              <p:spPr bwMode="auto">
                <a:xfrm>
                  <a:off x="2342" y="928"/>
                  <a:ext cx="52" cy="5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75" name="Oval 795"/>
                <p:cNvSpPr>
                  <a:spLocks noChangeArrowheads="1"/>
                </p:cNvSpPr>
                <p:nvPr/>
              </p:nvSpPr>
              <p:spPr bwMode="auto">
                <a:xfrm>
                  <a:off x="2410" y="922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76" name="Oval 796"/>
                <p:cNvSpPr>
                  <a:spLocks noChangeArrowheads="1"/>
                </p:cNvSpPr>
                <p:nvPr/>
              </p:nvSpPr>
              <p:spPr bwMode="auto">
                <a:xfrm>
                  <a:off x="2472" y="912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77" name="Oval 797"/>
                <p:cNvSpPr>
                  <a:spLocks noChangeArrowheads="1"/>
                </p:cNvSpPr>
                <p:nvPr/>
              </p:nvSpPr>
              <p:spPr bwMode="auto">
                <a:xfrm>
                  <a:off x="2539" y="907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78" name="Oval 798"/>
                <p:cNvSpPr>
                  <a:spLocks noChangeArrowheads="1"/>
                </p:cNvSpPr>
                <p:nvPr/>
              </p:nvSpPr>
              <p:spPr bwMode="auto">
                <a:xfrm>
                  <a:off x="2607" y="897"/>
                  <a:ext cx="52" cy="5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79" name="Oval 799"/>
                <p:cNvSpPr>
                  <a:spLocks noChangeArrowheads="1"/>
                </p:cNvSpPr>
                <p:nvPr/>
              </p:nvSpPr>
              <p:spPr bwMode="auto">
                <a:xfrm>
                  <a:off x="2669" y="891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80" name="Oval 800"/>
                <p:cNvSpPr>
                  <a:spLocks noChangeArrowheads="1"/>
                </p:cNvSpPr>
                <p:nvPr/>
              </p:nvSpPr>
              <p:spPr bwMode="auto">
                <a:xfrm>
                  <a:off x="2736" y="886"/>
                  <a:ext cx="52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81" name="Oval 801"/>
                <p:cNvSpPr>
                  <a:spLocks noChangeArrowheads="1"/>
                </p:cNvSpPr>
                <p:nvPr/>
              </p:nvSpPr>
              <p:spPr bwMode="auto">
                <a:xfrm>
                  <a:off x="2799" y="876"/>
                  <a:ext cx="51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82" name="Oval 802"/>
                <p:cNvSpPr>
                  <a:spLocks noChangeArrowheads="1"/>
                </p:cNvSpPr>
                <p:nvPr/>
              </p:nvSpPr>
              <p:spPr bwMode="auto">
                <a:xfrm>
                  <a:off x="839" y="1462"/>
                  <a:ext cx="47" cy="4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83" name="Oval 803"/>
                <p:cNvSpPr>
                  <a:spLocks noChangeArrowheads="1"/>
                </p:cNvSpPr>
                <p:nvPr/>
              </p:nvSpPr>
              <p:spPr bwMode="auto">
                <a:xfrm>
                  <a:off x="906" y="1384"/>
                  <a:ext cx="47" cy="4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84" name="Oval 804"/>
                <p:cNvSpPr>
                  <a:spLocks noChangeArrowheads="1"/>
                </p:cNvSpPr>
                <p:nvPr/>
              </p:nvSpPr>
              <p:spPr bwMode="auto">
                <a:xfrm>
                  <a:off x="974" y="1322"/>
                  <a:ext cx="47" cy="4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85" name="Oval 805"/>
                <p:cNvSpPr>
                  <a:spLocks noChangeArrowheads="1"/>
                </p:cNvSpPr>
                <p:nvPr/>
              </p:nvSpPr>
              <p:spPr bwMode="auto">
                <a:xfrm>
                  <a:off x="1036" y="1280"/>
                  <a:ext cx="47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86" name="Oval 806"/>
                <p:cNvSpPr>
                  <a:spLocks noChangeArrowheads="1"/>
                </p:cNvSpPr>
                <p:nvPr/>
              </p:nvSpPr>
              <p:spPr bwMode="auto">
                <a:xfrm>
                  <a:off x="1103" y="1239"/>
                  <a:ext cx="47" cy="4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87" name="Oval 807"/>
                <p:cNvSpPr>
                  <a:spLocks noChangeArrowheads="1"/>
                </p:cNvSpPr>
                <p:nvPr/>
              </p:nvSpPr>
              <p:spPr bwMode="auto">
                <a:xfrm>
                  <a:off x="1166" y="1202"/>
                  <a:ext cx="46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88" name="Oval 808"/>
                <p:cNvSpPr>
                  <a:spLocks noChangeArrowheads="1"/>
                </p:cNvSpPr>
                <p:nvPr/>
              </p:nvSpPr>
              <p:spPr bwMode="auto">
                <a:xfrm>
                  <a:off x="1233" y="1171"/>
                  <a:ext cx="47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89" name="Oval 809"/>
                <p:cNvSpPr>
                  <a:spLocks noChangeArrowheads="1"/>
                </p:cNvSpPr>
                <p:nvPr/>
              </p:nvSpPr>
              <p:spPr bwMode="auto">
                <a:xfrm>
                  <a:off x="1300" y="1145"/>
                  <a:ext cx="47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90" name="Oval 810"/>
                <p:cNvSpPr>
                  <a:spLocks noChangeArrowheads="1"/>
                </p:cNvSpPr>
                <p:nvPr/>
              </p:nvSpPr>
              <p:spPr bwMode="auto">
                <a:xfrm>
                  <a:off x="1363" y="1119"/>
                  <a:ext cx="46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91" name="Oval 811"/>
                <p:cNvSpPr>
                  <a:spLocks noChangeArrowheads="1"/>
                </p:cNvSpPr>
                <p:nvPr/>
              </p:nvSpPr>
              <p:spPr bwMode="auto">
                <a:xfrm>
                  <a:off x="1430" y="1099"/>
                  <a:ext cx="47" cy="4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92" name="Oval 812"/>
                <p:cNvSpPr>
                  <a:spLocks noChangeArrowheads="1"/>
                </p:cNvSpPr>
                <p:nvPr/>
              </p:nvSpPr>
              <p:spPr bwMode="auto">
                <a:xfrm>
                  <a:off x="1492" y="1078"/>
                  <a:ext cx="47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93" name="Oval 813"/>
                <p:cNvSpPr>
                  <a:spLocks noChangeArrowheads="1"/>
                </p:cNvSpPr>
                <p:nvPr/>
              </p:nvSpPr>
              <p:spPr bwMode="auto">
                <a:xfrm>
                  <a:off x="1560" y="1062"/>
                  <a:ext cx="46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94" name="Oval 814"/>
                <p:cNvSpPr>
                  <a:spLocks noChangeArrowheads="1"/>
                </p:cNvSpPr>
                <p:nvPr/>
              </p:nvSpPr>
              <p:spPr bwMode="auto">
                <a:xfrm>
                  <a:off x="1627" y="1042"/>
                  <a:ext cx="47" cy="4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95" name="Oval 815"/>
                <p:cNvSpPr>
                  <a:spLocks noChangeArrowheads="1"/>
                </p:cNvSpPr>
                <p:nvPr/>
              </p:nvSpPr>
              <p:spPr bwMode="auto">
                <a:xfrm>
                  <a:off x="1689" y="1026"/>
                  <a:ext cx="47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96" name="Oval 816"/>
                <p:cNvSpPr>
                  <a:spLocks noChangeArrowheads="1"/>
                </p:cNvSpPr>
                <p:nvPr/>
              </p:nvSpPr>
              <p:spPr bwMode="auto">
                <a:xfrm>
                  <a:off x="1757" y="1016"/>
                  <a:ext cx="46" cy="4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97" name="Oval 817"/>
                <p:cNvSpPr>
                  <a:spLocks noChangeArrowheads="1"/>
                </p:cNvSpPr>
                <p:nvPr/>
              </p:nvSpPr>
              <p:spPr bwMode="auto">
                <a:xfrm>
                  <a:off x="1819" y="1005"/>
                  <a:ext cx="46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98" name="Oval 818"/>
                <p:cNvSpPr>
                  <a:spLocks noChangeArrowheads="1"/>
                </p:cNvSpPr>
                <p:nvPr/>
              </p:nvSpPr>
              <p:spPr bwMode="auto">
                <a:xfrm>
                  <a:off x="1886" y="995"/>
                  <a:ext cx="47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99" name="Oval 819"/>
                <p:cNvSpPr>
                  <a:spLocks noChangeArrowheads="1"/>
                </p:cNvSpPr>
                <p:nvPr/>
              </p:nvSpPr>
              <p:spPr bwMode="auto">
                <a:xfrm>
                  <a:off x="1954" y="985"/>
                  <a:ext cx="46" cy="4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00" name="Oval 820"/>
                <p:cNvSpPr>
                  <a:spLocks noChangeArrowheads="1"/>
                </p:cNvSpPr>
                <p:nvPr/>
              </p:nvSpPr>
              <p:spPr bwMode="auto">
                <a:xfrm>
                  <a:off x="2016" y="974"/>
                  <a:ext cx="46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01" name="Oval 821"/>
                <p:cNvSpPr>
                  <a:spLocks noChangeArrowheads="1"/>
                </p:cNvSpPr>
                <p:nvPr/>
              </p:nvSpPr>
              <p:spPr bwMode="auto">
                <a:xfrm>
                  <a:off x="2083" y="964"/>
                  <a:ext cx="47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02" name="Oval 822"/>
                <p:cNvSpPr>
                  <a:spLocks noChangeArrowheads="1"/>
                </p:cNvSpPr>
                <p:nvPr/>
              </p:nvSpPr>
              <p:spPr bwMode="auto">
                <a:xfrm>
                  <a:off x="2145" y="954"/>
                  <a:ext cx="47" cy="4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03" name="Oval 823"/>
                <p:cNvSpPr>
                  <a:spLocks noChangeArrowheads="1"/>
                </p:cNvSpPr>
                <p:nvPr/>
              </p:nvSpPr>
              <p:spPr bwMode="auto">
                <a:xfrm>
                  <a:off x="2213" y="943"/>
                  <a:ext cx="46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04" name="Oval 824"/>
                <p:cNvSpPr>
                  <a:spLocks noChangeArrowheads="1"/>
                </p:cNvSpPr>
                <p:nvPr/>
              </p:nvSpPr>
              <p:spPr bwMode="auto">
                <a:xfrm>
                  <a:off x="2280" y="938"/>
                  <a:ext cx="47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05" name="Oval 825"/>
                <p:cNvSpPr>
                  <a:spLocks noChangeArrowheads="1"/>
                </p:cNvSpPr>
                <p:nvPr/>
              </p:nvSpPr>
              <p:spPr bwMode="auto">
                <a:xfrm>
                  <a:off x="2342" y="928"/>
                  <a:ext cx="47" cy="4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06" name="Oval 826"/>
                <p:cNvSpPr>
                  <a:spLocks noChangeArrowheads="1"/>
                </p:cNvSpPr>
                <p:nvPr/>
              </p:nvSpPr>
              <p:spPr bwMode="auto">
                <a:xfrm>
                  <a:off x="2410" y="922"/>
                  <a:ext cx="46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07" name="Oval 827"/>
                <p:cNvSpPr>
                  <a:spLocks noChangeArrowheads="1"/>
                </p:cNvSpPr>
                <p:nvPr/>
              </p:nvSpPr>
              <p:spPr bwMode="auto">
                <a:xfrm>
                  <a:off x="2472" y="912"/>
                  <a:ext cx="47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08" name="Oval 828"/>
                <p:cNvSpPr>
                  <a:spLocks noChangeArrowheads="1"/>
                </p:cNvSpPr>
                <p:nvPr/>
              </p:nvSpPr>
              <p:spPr bwMode="auto">
                <a:xfrm>
                  <a:off x="2539" y="907"/>
                  <a:ext cx="47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09" name="Oval 829"/>
                <p:cNvSpPr>
                  <a:spLocks noChangeArrowheads="1"/>
                </p:cNvSpPr>
                <p:nvPr/>
              </p:nvSpPr>
              <p:spPr bwMode="auto">
                <a:xfrm>
                  <a:off x="2607" y="897"/>
                  <a:ext cx="46" cy="4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10" name="Oval 830"/>
                <p:cNvSpPr>
                  <a:spLocks noChangeArrowheads="1"/>
                </p:cNvSpPr>
                <p:nvPr/>
              </p:nvSpPr>
              <p:spPr bwMode="auto">
                <a:xfrm>
                  <a:off x="2669" y="891"/>
                  <a:ext cx="47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11" name="Oval 831"/>
                <p:cNvSpPr>
                  <a:spLocks noChangeArrowheads="1"/>
                </p:cNvSpPr>
                <p:nvPr/>
              </p:nvSpPr>
              <p:spPr bwMode="auto">
                <a:xfrm>
                  <a:off x="2736" y="886"/>
                  <a:ext cx="47" cy="47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12" name="Oval 832"/>
                <p:cNvSpPr>
                  <a:spLocks noChangeArrowheads="1"/>
                </p:cNvSpPr>
                <p:nvPr/>
              </p:nvSpPr>
              <p:spPr bwMode="auto">
                <a:xfrm>
                  <a:off x="2799" y="876"/>
                  <a:ext cx="46" cy="4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" name="Group 833"/>
          <p:cNvGrpSpPr>
            <a:grpSpLocks/>
          </p:cNvGrpSpPr>
          <p:nvPr/>
        </p:nvGrpSpPr>
        <p:grpSpPr bwMode="auto">
          <a:xfrm>
            <a:off x="1974850" y="1184275"/>
            <a:ext cx="746125" cy="542925"/>
            <a:chOff x="1244" y="746"/>
            <a:chExt cx="470" cy="342"/>
          </a:xfrm>
        </p:grpSpPr>
        <p:sp>
          <p:nvSpPr>
            <p:cNvPr id="128040" name="Line 834"/>
            <p:cNvSpPr>
              <a:spLocks noChangeShapeType="1"/>
            </p:cNvSpPr>
            <p:nvPr/>
          </p:nvSpPr>
          <p:spPr bwMode="auto">
            <a:xfrm>
              <a:off x="1451" y="902"/>
              <a:ext cx="31" cy="1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41" name="Freeform 835"/>
            <p:cNvSpPr>
              <a:spLocks/>
            </p:cNvSpPr>
            <p:nvPr/>
          </p:nvSpPr>
          <p:spPr bwMode="auto">
            <a:xfrm>
              <a:off x="1451" y="1016"/>
              <a:ext cx="52" cy="72"/>
            </a:xfrm>
            <a:custGeom>
              <a:avLst/>
              <a:gdLst>
                <a:gd name="T0" fmla="*/ 52 w 52"/>
                <a:gd name="T1" fmla="*/ 0 h 72"/>
                <a:gd name="T2" fmla="*/ 41 w 52"/>
                <a:gd name="T3" fmla="*/ 72 h 72"/>
                <a:gd name="T4" fmla="*/ 0 w 52"/>
                <a:gd name="T5" fmla="*/ 15 h 72"/>
                <a:gd name="T6" fmla="*/ 31 w 52"/>
                <a:gd name="T7" fmla="*/ 31 h 72"/>
                <a:gd name="T8" fmla="*/ 52 w 5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72"/>
                <a:gd name="T17" fmla="*/ 52 w 5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72">
                  <a:moveTo>
                    <a:pt x="52" y="0"/>
                  </a:moveTo>
                  <a:lnTo>
                    <a:pt x="41" y="72"/>
                  </a:lnTo>
                  <a:lnTo>
                    <a:pt x="0" y="15"/>
                  </a:lnTo>
                  <a:lnTo>
                    <a:pt x="31" y="3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42" name="Rectangle 836"/>
            <p:cNvSpPr>
              <a:spLocks noChangeArrowheads="1"/>
            </p:cNvSpPr>
            <p:nvPr/>
          </p:nvSpPr>
          <p:spPr bwMode="auto">
            <a:xfrm>
              <a:off x="1244" y="746"/>
              <a:ext cx="47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Greedy</a:t>
              </a:r>
              <a:endParaRPr lang="en-US"/>
            </a:p>
          </p:txBody>
        </p:sp>
      </p:grpSp>
      <p:grpSp>
        <p:nvGrpSpPr>
          <p:cNvPr id="21" name="Group 837"/>
          <p:cNvGrpSpPr>
            <a:grpSpLocks/>
          </p:cNvGrpSpPr>
          <p:nvPr/>
        </p:nvGrpSpPr>
        <p:grpSpPr bwMode="auto">
          <a:xfrm>
            <a:off x="2171700" y="2328863"/>
            <a:ext cx="1250950" cy="212725"/>
            <a:chOff x="1368" y="1467"/>
            <a:chExt cx="788" cy="134"/>
          </a:xfrm>
        </p:grpSpPr>
        <p:sp>
          <p:nvSpPr>
            <p:cNvPr id="128037" name="Line 838"/>
            <p:cNvSpPr>
              <a:spLocks noChangeShapeType="1"/>
            </p:cNvSpPr>
            <p:nvPr/>
          </p:nvSpPr>
          <p:spPr bwMode="auto">
            <a:xfrm flipH="1" flipV="1">
              <a:off x="1414" y="1498"/>
              <a:ext cx="358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38" name="Freeform 839"/>
            <p:cNvSpPr>
              <a:spLocks/>
            </p:cNvSpPr>
            <p:nvPr/>
          </p:nvSpPr>
          <p:spPr bwMode="auto">
            <a:xfrm>
              <a:off x="1368" y="1477"/>
              <a:ext cx="72" cy="52"/>
            </a:xfrm>
            <a:custGeom>
              <a:avLst/>
              <a:gdLst>
                <a:gd name="T0" fmla="*/ 67 w 72"/>
                <a:gd name="T1" fmla="*/ 52 h 52"/>
                <a:gd name="T2" fmla="*/ 0 w 72"/>
                <a:gd name="T3" fmla="*/ 21 h 52"/>
                <a:gd name="T4" fmla="*/ 72 w 72"/>
                <a:gd name="T5" fmla="*/ 0 h 52"/>
                <a:gd name="T6" fmla="*/ 46 w 72"/>
                <a:gd name="T7" fmla="*/ 21 h 52"/>
                <a:gd name="T8" fmla="*/ 67 w 7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52"/>
                <a:gd name="T17" fmla="*/ 72 w 7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52">
                  <a:moveTo>
                    <a:pt x="67" y="52"/>
                  </a:moveTo>
                  <a:lnTo>
                    <a:pt x="0" y="21"/>
                  </a:lnTo>
                  <a:lnTo>
                    <a:pt x="72" y="0"/>
                  </a:lnTo>
                  <a:lnTo>
                    <a:pt x="46" y="21"/>
                  </a:lnTo>
                  <a:lnTo>
                    <a:pt x="67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39" name="Rectangle 840"/>
            <p:cNvSpPr>
              <a:spLocks noChangeArrowheads="1"/>
            </p:cNvSpPr>
            <p:nvPr/>
          </p:nvSpPr>
          <p:spPr bwMode="auto">
            <a:xfrm>
              <a:off x="1802" y="1467"/>
              <a:ext cx="3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In-links</a:t>
              </a:r>
              <a:endParaRPr lang="en-US"/>
            </a:p>
          </p:txBody>
        </p:sp>
      </p:grpSp>
      <p:grpSp>
        <p:nvGrpSpPr>
          <p:cNvPr id="22" name="Group 841"/>
          <p:cNvGrpSpPr>
            <a:grpSpLocks/>
          </p:cNvGrpSpPr>
          <p:nvPr/>
        </p:nvGrpSpPr>
        <p:grpSpPr bwMode="auto">
          <a:xfrm>
            <a:off x="2035175" y="2551113"/>
            <a:ext cx="849313" cy="377825"/>
            <a:chOff x="1282" y="1607"/>
            <a:chExt cx="535" cy="238"/>
          </a:xfrm>
        </p:grpSpPr>
        <p:sp>
          <p:nvSpPr>
            <p:cNvPr id="128034" name="Line 842"/>
            <p:cNvSpPr>
              <a:spLocks noChangeShapeType="1"/>
            </p:cNvSpPr>
            <p:nvPr/>
          </p:nvSpPr>
          <p:spPr bwMode="auto">
            <a:xfrm>
              <a:off x="1513" y="1736"/>
              <a:ext cx="26" cy="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35" name="Freeform 843"/>
            <p:cNvSpPr>
              <a:spLocks/>
            </p:cNvSpPr>
            <p:nvPr/>
          </p:nvSpPr>
          <p:spPr bwMode="auto">
            <a:xfrm>
              <a:off x="1508" y="1773"/>
              <a:ext cx="52" cy="72"/>
            </a:xfrm>
            <a:custGeom>
              <a:avLst/>
              <a:gdLst>
                <a:gd name="T0" fmla="*/ 46 w 52"/>
                <a:gd name="T1" fmla="*/ 0 h 72"/>
                <a:gd name="T2" fmla="*/ 52 w 52"/>
                <a:gd name="T3" fmla="*/ 72 h 72"/>
                <a:gd name="T4" fmla="*/ 0 w 52"/>
                <a:gd name="T5" fmla="*/ 20 h 72"/>
                <a:gd name="T6" fmla="*/ 31 w 52"/>
                <a:gd name="T7" fmla="*/ 36 h 72"/>
                <a:gd name="T8" fmla="*/ 46 w 5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72"/>
                <a:gd name="T17" fmla="*/ 52 w 5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72">
                  <a:moveTo>
                    <a:pt x="46" y="0"/>
                  </a:moveTo>
                  <a:lnTo>
                    <a:pt x="52" y="72"/>
                  </a:lnTo>
                  <a:lnTo>
                    <a:pt x="0" y="20"/>
                  </a:lnTo>
                  <a:lnTo>
                    <a:pt x="31" y="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36" name="Rectangle 844"/>
            <p:cNvSpPr>
              <a:spLocks noChangeArrowheads="1"/>
            </p:cNvSpPr>
            <p:nvPr/>
          </p:nvSpPr>
          <p:spPr bwMode="auto">
            <a:xfrm>
              <a:off x="1282" y="1607"/>
              <a:ext cx="53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All outlinks</a:t>
              </a:r>
              <a:endParaRPr lang="en-US"/>
            </a:p>
          </p:txBody>
        </p:sp>
      </p:grpSp>
      <p:grpSp>
        <p:nvGrpSpPr>
          <p:cNvPr id="23" name="Group 845"/>
          <p:cNvGrpSpPr>
            <a:grpSpLocks/>
          </p:cNvGrpSpPr>
          <p:nvPr/>
        </p:nvGrpSpPr>
        <p:grpSpPr bwMode="auto">
          <a:xfrm>
            <a:off x="2862263" y="2936875"/>
            <a:ext cx="1057275" cy="212725"/>
            <a:chOff x="1803" y="1850"/>
            <a:chExt cx="666" cy="134"/>
          </a:xfrm>
        </p:grpSpPr>
        <p:sp>
          <p:nvSpPr>
            <p:cNvPr id="128031" name="Line 846"/>
            <p:cNvSpPr>
              <a:spLocks noChangeShapeType="1"/>
            </p:cNvSpPr>
            <p:nvPr/>
          </p:nvSpPr>
          <p:spPr bwMode="auto">
            <a:xfrm flipH="1">
              <a:off x="1845" y="1913"/>
              <a:ext cx="207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32" name="Freeform 847"/>
            <p:cNvSpPr>
              <a:spLocks/>
            </p:cNvSpPr>
            <p:nvPr/>
          </p:nvSpPr>
          <p:spPr bwMode="auto">
            <a:xfrm>
              <a:off x="1803" y="1897"/>
              <a:ext cx="68" cy="52"/>
            </a:xfrm>
            <a:custGeom>
              <a:avLst/>
              <a:gdLst>
                <a:gd name="T0" fmla="*/ 68 w 68"/>
                <a:gd name="T1" fmla="*/ 52 h 52"/>
                <a:gd name="T2" fmla="*/ 0 w 68"/>
                <a:gd name="T3" fmla="*/ 36 h 52"/>
                <a:gd name="T4" fmla="*/ 62 w 68"/>
                <a:gd name="T5" fmla="*/ 0 h 52"/>
                <a:gd name="T6" fmla="*/ 42 w 68"/>
                <a:gd name="T7" fmla="*/ 31 h 52"/>
                <a:gd name="T8" fmla="*/ 68 w 68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2"/>
                <a:gd name="T17" fmla="*/ 68 w 6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2">
                  <a:moveTo>
                    <a:pt x="68" y="52"/>
                  </a:moveTo>
                  <a:lnTo>
                    <a:pt x="0" y="36"/>
                  </a:lnTo>
                  <a:lnTo>
                    <a:pt x="62" y="0"/>
                  </a:lnTo>
                  <a:lnTo>
                    <a:pt x="42" y="31"/>
                  </a:lnTo>
                  <a:lnTo>
                    <a:pt x="68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33" name="Rectangle 848"/>
            <p:cNvSpPr>
              <a:spLocks noChangeArrowheads="1"/>
            </p:cNvSpPr>
            <p:nvPr/>
          </p:nvSpPr>
          <p:spPr bwMode="auto">
            <a:xfrm>
              <a:off x="2096" y="1850"/>
              <a:ext cx="37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# Posts</a:t>
              </a:r>
              <a:endParaRPr lang="en-US"/>
            </a:p>
          </p:txBody>
        </p:sp>
      </p:grpSp>
      <p:grpSp>
        <p:nvGrpSpPr>
          <p:cNvPr id="24" name="Group 849"/>
          <p:cNvGrpSpPr>
            <a:grpSpLocks/>
          </p:cNvGrpSpPr>
          <p:nvPr/>
        </p:nvGrpSpPr>
        <p:grpSpPr bwMode="auto">
          <a:xfrm>
            <a:off x="3298825" y="3217863"/>
            <a:ext cx="1217613" cy="320675"/>
            <a:chOff x="2078" y="2027"/>
            <a:chExt cx="767" cy="202"/>
          </a:xfrm>
        </p:grpSpPr>
        <p:sp>
          <p:nvSpPr>
            <p:cNvPr id="128027" name="Line 850"/>
            <p:cNvSpPr>
              <a:spLocks noChangeShapeType="1"/>
            </p:cNvSpPr>
            <p:nvPr/>
          </p:nvSpPr>
          <p:spPr bwMode="auto">
            <a:xfrm flipH="1">
              <a:off x="2788" y="2104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28" name="Line 851"/>
            <p:cNvSpPr>
              <a:spLocks noChangeShapeType="1"/>
            </p:cNvSpPr>
            <p:nvPr/>
          </p:nvSpPr>
          <p:spPr bwMode="auto">
            <a:xfrm flipH="1">
              <a:off x="2114" y="2089"/>
              <a:ext cx="213" cy="1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29" name="Freeform 852"/>
            <p:cNvSpPr>
              <a:spLocks/>
            </p:cNvSpPr>
            <p:nvPr/>
          </p:nvSpPr>
          <p:spPr bwMode="auto">
            <a:xfrm>
              <a:off x="2078" y="2172"/>
              <a:ext cx="73" cy="57"/>
            </a:xfrm>
            <a:custGeom>
              <a:avLst/>
              <a:gdLst>
                <a:gd name="T0" fmla="*/ 73 w 73"/>
                <a:gd name="T1" fmla="*/ 41 h 57"/>
                <a:gd name="T2" fmla="*/ 0 w 73"/>
                <a:gd name="T3" fmla="*/ 57 h 57"/>
                <a:gd name="T4" fmla="*/ 47 w 73"/>
                <a:gd name="T5" fmla="*/ 0 h 57"/>
                <a:gd name="T6" fmla="*/ 36 w 73"/>
                <a:gd name="T7" fmla="*/ 31 h 57"/>
                <a:gd name="T8" fmla="*/ 73 w 73"/>
                <a:gd name="T9" fmla="*/ 41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57"/>
                <a:gd name="T17" fmla="*/ 73 w 7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57">
                  <a:moveTo>
                    <a:pt x="73" y="41"/>
                  </a:moveTo>
                  <a:lnTo>
                    <a:pt x="0" y="57"/>
                  </a:lnTo>
                  <a:lnTo>
                    <a:pt x="47" y="0"/>
                  </a:lnTo>
                  <a:lnTo>
                    <a:pt x="36" y="31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30" name="Rectangle 853"/>
            <p:cNvSpPr>
              <a:spLocks noChangeArrowheads="1"/>
            </p:cNvSpPr>
            <p:nvPr/>
          </p:nvSpPr>
          <p:spPr bwMode="auto">
            <a:xfrm>
              <a:off x="2362" y="2027"/>
              <a:ext cx="42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Random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99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1600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Naïve approach: Just pick 10 best blogs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Selects big, well known blogs (Instapundit, etc.)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These contain many posts, take long to read!</a:t>
            </a:r>
          </a:p>
        </p:txBody>
      </p:sp>
      <p:pic>
        <p:nvPicPr>
          <p:cNvPr id="1008643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266950" y="2443163"/>
            <a:ext cx="4608513" cy="3398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8029575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Taking “attention” into account</a:t>
            </a:r>
          </a:p>
        </p:txBody>
      </p:sp>
      <p:pic>
        <p:nvPicPr>
          <p:cNvPr id="1008645" name="Picture 5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2266950" y="2438400"/>
            <a:ext cx="4608513" cy="3398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6019800" y="5461000"/>
            <a:ext cx="533400" cy="381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19300" y="2717800"/>
            <a:ext cx="4562475" cy="3241675"/>
            <a:chOff x="1272" y="1712"/>
            <a:chExt cx="2874" cy="2042"/>
          </a:xfrm>
        </p:grpSpPr>
        <p:sp>
          <p:nvSpPr>
            <p:cNvPr id="129036" name="Line 8"/>
            <p:cNvSpPr>
              <a:spLocks noChangeShapeType="1"/>
            </p:cNvSpPr>
            <p:nvPr/>
          </p:nvSpPr>
          <p:spPr bwMode="auto">
            <a:xfrm flipV="1">
              <a:off x="1588" y="1712"/>
              <a:ext cx="0" cy="1632"/>
            </a:xfrm>
            <a:prstGeom prst="line">
              <a:avLst/>
            </a:prstGeom>
            <a:noFill/>
            <a:ln w="63500">
              <a:solidFill>
                <a:srgbClr val="3366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7" name="Text Box 9"/>
            <p:cNvSpPr txBox="1">
              <a:spLocks noChangeArrowheads="1"/>
            </p:cNvSpPr>
            <p:nvPr/>
          </p:nvSpPr>
          <p:spPr bwMode="auto">
            <a:xfrm rot="-5400000">
              <a:off x="649" y="2375"/>
              <a:ext cx="1495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rgbClr val="336600"/>
                  </a:solidFill>
                  <a:latin typeface="Calibri" charset="0"/>
                </a:rPr>
                <a:t>Cascades captured</a:t>
              </a:r>
            </a:p>
          </p:txBody>
        </p:sp>
        <p:sp>
          <p:nvSpPr>
            <p:cNvPr id="129038" name="Line 10"/>
            <p:cNvSpPr>
              <a:spLocks noChangeShapeType="1"/>
            </p:cNvSpPr>
            <p:nvPr/>
          </p:nvSpPr>
          <p:spPr bwMode="auto">
            <a:xfrm rot="5400000" flipV="1">
              <a:off x="2975" y="2385"/>
              <a:ext cx="1" cy="2208"/>
            </a:xfrm>
            <a:prstGeom prst="line">
              <a:avLst/>
            </a:prstGeom>
            <a:noFill/>
            <a:ln w="63500">
              <a:solidFill>
                <a:srgbClr val="3366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9" name="Text Box 11"/>
            <p:cNvSpPr txBox="1">
              <a:spLocks noChangeArrowheads="1"/>
            </p:cNvSpPr>
            <p:nvPr/>
          </p:nvSpPr>
          <p:spPr bwMode="auto">
            <a:xfrm>
              <a:off x="1793" y="3504"/>
              <a:ext cx="2353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rgbClr val="336600"/>
                  </a:solidFill>
                </a:rPr>
                <a:t>Number of posts (time) allowed</a:t>
              </a:r>
            </a:p>
          </p:txBody>
        </p:sp>
      </p:grpSp>
      <p:sp>
        <p:nvSpPr>
          <p:cNvPr id="1008652" name="Text Box 12"/>
          <p:cNvSpPr txBox="1">
            <a:spLocks noChangeArrowheads="1"/>
          </p:cNvSpPr>
          <p:nvPr/>
        </p:nvSpPr>
        <p:spPr bwMode="auto">
          <a:xfrm>
            <a:off x="6610350" y="5146675"/>
            <a:ext cx="70167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latin typeface="Calibri" charset="0"/>
              </a:rPr>
              <a:t>x 10</a:t>
            </a:r>
            <a:r>
              <a:rPr lang="en-US" sz="1800" b="0" baseline="30000">
                <a:latin typeface="Calibri" charset="0"/>
              </a:rPr>
              <a:t>4</a:t>
            </a:r>
          </a:p>
        </p:txBody>
      </p:sp>
      <p:sp>
        <p:nvSpPr>
          <p:cNvPr id="1008653" name="Text Box 13"/>
          <p:cNvSpPr txBox="1">
            <a:spLocks noChangeArrowheads="1"/>
          </p:cNvSpPr>
          <p:nvPr/>
        </p:nvSpPr>
        <p:spPr bwMode="auto">
          <a:xfrm>
            <a:off x="3090863" y="2711450"/>
            <a:ext cx="14033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latin typeface="Calibri" charset="0"/>
              </a:rPr>
              <a:t>Cost/benefit</a:t>
            </a:r>
            <a:br>
              <a:rPr lang="en-US" sz="1800" b="0">
                <a:latin typeface="Calibri" charset="0"/>
              </a:rPr>
            </a:br>
            <a:r>
              <a:rPr lang="en-US" sz="1800" b="0">
                <a:latin typeface="Calibri" charset="0"/>
              </a:rPr>
              <a:t>analysis</a:t>
            </a:r>
          </a:p>
        </p:txBody>
      </p:sp>
      <p:sp>
        <p:nvSpPr>
          <p:cNvPr id="1008654" name="Text Box 14"/>
          <p:cNvSpPr txBox="1">
            <a:spLocks noChangeArrowheads="1"/>
          </p:cNvSpPr>
          <p:nvPr/>
        </p:nvSpPr>
        <p:spPr bwMode="auto">
          <a:xfrm>
            <a:off x="4221163" y="3886200"/>
            <a:ext cx="14922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latin typeface="Calibri" charset="0"/>
              </a:rPr>
              <a:t>Ignoring cost</a:t>
            </a:r>
          </a:p>
        </p:txBody>
      </p:sp>
      <p:sp>
        <p:nvSpPr>
          <p:cNvPr id="1008655" name="Rectangle 15"/>
          <p:cNvSpPr>
            <a:spLocks noChangeArrowheads="1"/>
          </p:cNvSpPr>
          <p:nvPr/>
        </p:nvSpPr>
        <p:spPr bwMode="auto">
          <a:xfrm>
            <a:off x="-33338" y="6019800"/>
            <a:ext cx="9128126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3200" b="0">
                <a:solidFill>
                  <a:srgbClr val="006600"/>
                </a:solidFill>
                <a:latin typeface="Calibri" charset="0"/>
              </a:rPr>
              <a:t>Cost-benefit optimization picks summarizer blogs!</a:t>
            </a:r>
          </a:p>
        </p:txBody>
      </p:sp>
    </p:spTree>
    <p:custDataLst>
      <p:tags r:id="rId1"/>
    </p:custDataLst>
  </p:cSld>
  <p:clrMapOvr>
    <a:masterClrMapping/>
  </p:clrMapOvr>
  <p:transition advTm="110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52" grpId="0"/>
      <p:bldP spid="1008653" grpId="0"/>
      <p:bldP spid="1008654" grpId="0"/>
      <p:bldP spid="10086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/Users/guestrin/files/guestrin-private/docs/presentations/2008/toronto04/vis_cascades_big_2.avi">
            <a:hlinkClick r:id="" action="ppaction://media"/>
          </p:cNvPr>
          <p:cNvPicPr>
            <a:picLocks noGrp="1"/>
          </p:cNvPicPr>
          <p:nvPr>
            <p:ph sz="half" idx="2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5791200" y="2451100"/>
            <a:ext cx="3171825" cy="2501900"/>
          </a:xfrm>
        </p:spPr>
      </p:pic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>
                <a:ea typeface="ＭＳ Ｐゴシック" charset="-128"/>
                <a:cs typeface="ＭＳ Ｐゴシック" charset="-128"/>
              </a:rPr>
              <a:t>Water distribution networks</a:t>
            </a:r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45518" name="Text Box 14"/>
          <p:cNvSpPr txBox="1">
            <a:spLocks noChangeArrowheads="1"/>
          </p:cNvSpPr>
          <p:nvPr/>
        </p:nvSpPr>
        <p:spPr bwMode="auto">
          <a:xfrm>
            <a:off x="5954713" y="4876800"/>
            <a:ext cx="28606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latin typeface="Calibri" charset="0"/>
              </a:rPr>
              <a:t>Simulator from EPA</a:t>
            </a:r>
          </a:p>
        </p:txBody>
      </p:sp>
      <p:sp>
        <p:nvSpPr>
          <p:cNvPr id="1045527" name="Rectangle 23"/>
          <p:cNvSpPr>
            <a:spLocks noChangeArrowheads="1"/>
          </p:cNvSpPr>
          <p:nvPr/>
        </p:nvSpPr>
        <p:spPr bwMode="auto">
          <a:xfrm>
            <a:off x="0" y="1598613"/>
            <a:ext cx="5943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6"/>
              </a:buBlip>
            </a:pPr>
            <a:r>
              <a:rPr lang="en-US" sz="2400"/>
              <a:t>Water distribution</a:t>
            </a:r>
            <a:r>
              <a:rPr lang="en-US" sz="2400" b="0"/>
              <a:t> in a city </a:t>
            </a:r>
            <a:r>
              <a:rPr lang="en-US" sz="2400" b="0">
                <a:latin typeface="cmsy10" pitchFamily="-112" charset="0"/>
                <a:sym typeface="Symbol" charset="2"/>
              </a:rPr>
              <a:t></a:t>
            </a:r>
            <a:r>
              <a:rPr lang="en-US" sz="2400" b="0"/>
              <a:t/>
            </a:r>
            <a:br>
              <a:rPr lang="en-US" sz="2400" b="0"/>
            </a:br>
            <a:r>
              <a:rPr lang="en-US" sz="2400" b="0"/>
              <a:t>very </a:t>
            </a:r>
            <a:r>
              <a:rPr lang="en-US" sz="2400"/>
              <a:t>complex system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6"/>
              </a:buBlip>
            </a:pPr>
            <a:r>
              <a:rPr lang="en-US" sz="2400"/>
              <a:t>Pathogens</a:t>
            </a:r>
            <a:r>
              <a:rPr lang="en-US" sz="2400" b="0"/>
              <a:t> in water can </a:t>
            </a:r>
            <a:r>
              <a:rPr lang="en-US" sz="2400"/>
              <a:t>affect thousands </a:t>
            </a:r>
            <a:r>
              <a:rPr lang="en-US" sz="2400" b="0"/>
              <a:t>(or millions) of people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6"/>
              </a:buBlip>
            </a:pPr>
            <a:r>
              <a:rPr lang="en-US" sz="2400" b="0"/>
              <a:t>Currently: </a:t>
            </a:r>
            <a:r>
              <a:rPr lang="en-US" sz="2400"/>
              <a:t>Add chlorine</a:t>
            </a:r>
            <a:r>
              <a:rPr lang="en-US" sz="2400" b="0"/>
              <a:t> to the </a:t>
            </a:r>
            <a:br>
              <a:rPr lang="en-US" sz="2400" b="0"/>
            </a:br>
            <a:r>
              <a:rPr lang="en-US" sz="2400" b="0"/>
              <a:t>source and </a:t>
            </a:r>
            <a:r>
              <a:rPr lang="en-US" sz="2400"/>
              <a:t>hope for the best</a:t>
            </a:r>
          </a:p>
        </p:txBody>
      </p:sp>
      <p:pic>
        <p:nvPicPr>
          <p:cNvPr id="1045568" name="Picture 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2209800"/>
            <a:ext cx="4095750" cy="307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34288" y="533400"/>
            <a:ext cx="1282700" cy="2362200"/>
            <a:chOff x="4905" y="144"/>
            <a:chExt cx="808" cy="1488"/>
          </a:xfrm>
        </p:grpSpPr>
        <p:grpSp>
          <p:nvGrpSpPr>
            <p:cNvPr id="23568" name="Group 30"/>
            <p:cNvGrpSpPr>
              <a:grpSpLocks/>
            </p:cNvGrpSpPr>
            <p:nvPr/>
          </p:nvGrpSpPr>
          <p:grpSpPr bwMode="auto">
            <a:xfrm rot="740641">
              <a:off x="4943" y="370"/>
              <a:ext cx="577" cy="1262"/>
              <a:chOff x="1200" y="2722"/>
              <a:chExt cx="577" cy="1262"/>
            </a:xfrm>
          </p:grpSpPr>
          <p:pic>
            <p:nvPicPr>
              <p:cNvPr id="23570" name="Picture 31" descr="MCj03403540000[1]"/>
              <p:cNvPicPr>
                <a:picLocks noChangeAspect="1" noChangeArrowheads="1"/>
              </p:cNvPicPr>
              <p:nvPr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8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9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 rot="-950719">
                <a:off x="1200" y="3312"/>
                <a:ext cx="46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71" name="Freeform 32"/>
              <p:cNvSpPr>
                <a:spLocks/>
              </p:cNvSpPr>
              <p:nvPr/>
            </p:nvSpPr>
            <p:spPr bwMode="auto">
              <a:xfrm>
                <a:off x="1315" y="2972"/>
                <a:ext cx="148" cy="227"/>
              </a:xfrm>
              <a:custGeom>
                <a:avLst/>
                <a:gdLst>
                  <a:gd name="T0" fmla="*/ 1 w 294"/>
                  <a:gd name="T1" fmla="*/ 1 h 452"/>
                  <a:gd name="T2" fmla="*/ 1 w 294"/>
                  <a:gd name="T3" fmla="*/ 1 h 452"/>
                  <a:gd name="T4" fmla="*/ 0 w 294"/>
                  <a:gd name="T5" fmla="*/ 1 h 452"/>
                  <a:gd name="T6" fmla="*/ 0 w 294"/>
                  <a:gd name="T7" fmla="*/ 1 h 452"/>
                  <a:gd name="T8" fmla="*/ 0 w 294"/>
                  <a:gd name="T9" fmla="*/ 1 h 452"/>
                  <a:gd name="T10" fmla="*/ 1 w 294"/>
                  <a:gd name="T11" fmla="*/ 2 h 452"/>
                  <a:gd name="T12" fmla="*/ 1 w 294"/>
                  <a:gd name="T13" fmla="*/ 2 h 452"/>
                  <a:gd name="T14" fmla="*/ 1 w 294"/>
                  <a:gd name="T15" fmla="*/ 2 h 452"/>
                  <a:gd name="T16" fmla="*/ 1 w 294"/>
                  <a:gd name="T17" fmla="*/ 2 h 452"/>
                  <a:gd name="T18" fmla="*/ 1 w 294"/>
                  <a:gd name="T19" fmla="*/ 2 h 452"/>
                  <a:gd name="T20" fmla="*/ 1 w 294"/>
                  <a:gd name="T21" fmla="*/ 2 h 452"/>
                  <a:gd name="T22" fmla="*/ 1 w 294"/>
                  <a:gd name="T23" fmla="*/ 3 h 452"/>
                  <a:gd name="T24" fmla="*/ 1 w 294"/>
                  <a:gd name="T25" fmla="*/ 3 h 452"/>
                  <a:gd name="T26" fmla="*/ 1 w 294"/>
                  <a:gd name="T27" fmla="*/ 3 h 452"/>
                  <a:gd name="T28" fmla="*/ 1 w 294"/>
                  <a:gd name="T29" fmla="*/ 3 h 452"/>
                  <a:gd name="T30" fmla="*/ 1 w 294"/>
                  <a:gd name="T31" fmla="*/ 3 h 452"/>
                  <a:gd name="T32" fmla="*/ 2 w 294"/>
                  <a:gd name="T33" fmla="*/ 3 h 452"/>
                  <a:gd name="T34" fmla="*/ 2 w 294"/>
                  <a:gd name="T35" fmla="*/ 3 h 452"/>
                  <a:gd name="T36" fmla="*/ 2 w 294"/>
                  <a:gd name="T37" fmla="*/ 3 h 452"/>
                  <a:gd name="T38" fmla="*/ 2 w 294"/>
                  <a:gd name="T39" fmla="*/ 3 h 452"/>
                  <a:gd name="T40" fmla="*/ 2 w 294"/>
                  <a:gd name="T41" fmla="*/ 3 h 452"/>
                  <a:gd name="T42" fmla="*/ 1 w 294"/>
                  <a:gd name="T43" fmla="*/ 3 h 452"/>
                  <a:gd name="T44" fmla="*/ 1 w 294"/>
                  <a:gd name="T45" fmla="*/ 2 h 452"/>
                  <a:gd name="T46" fmla="*/ 1 w 294"/>
                  <a:gd name="T47" fmla="*/ 2 h 452"/>
                  <a:gd name="T48" fmla="*/ 1 w 294"/>
                  <a:gd name="T49" fmla="*/ 2 h 452"/>
                  <a:gd name="T50" fmla="*/ 1 w 294"/>
                  <a:gd name="T51" fmla="*/ 2 h 452"/>
                  <a:gd name="T52" fmla="*/ 1 w 294"/>
                  <a:gd name="T53" fmla="*/ 2 h 452"/>
                  <a:gd name="T54" fmla="*/ 1 w 294"/>
                  <a:gd name="T55" fmla="*/ 2 h 452"/>
                  <a:gd name="T56" fmla="*/ 1 w 294"/>
                  <a:gd name="T57" fmla="*/ 2 h 452"/>
                  <a:gd name="T58" fmla="*/ 1 w 294"/>
                  <a:gd name="T59" fmla="*/ 2 h 452"/>
                  <a:gd name="T60" fmla="*/ 1 w 294"/>
                  <a:gd name="T61" fmla="*/ 2 h 452"/>
                  <a:gd name="T62" fmla="*/ 2 w 294"/>
                  <a:gd name="T63" fmla="*/ 2 h 452"/>
                  <a:gd name="T64" fmla="*/ 2 w 294"/>
                  <a:gd name="T65" fmla="*/ 2 h 452"/>
                  <a:gd name="T66" fmla="*/ 2 w 294"/>
                  <a:gd name="T67" fmla="*/ 2 h 452"/>
                  <a:gd name="T68" fmla="*/ 2 w 294"/>
                  <a:gd name="T69" fmla="*/ 3 h 452"/>
                  <a:gd name="T70" fmla="*/ 2 w 294"/>
                  <a:gd name="T71" fmla="*/ 3 h 452"/>
                  <a:gd name="T72" fmla="*/ 2 w 294"/>
                  <a:gd name="T73" fmla="*/ 3 h 452"/>
                  <a:gd name="T74" fmla="*/ 2 w 294"/>
                  <a:gd name="T75" fmla="*/ 3 h 452"/>
                  <a:gd name="T76" fmla="*/ 2 w 294"/>
                  <a:gd name="T77" fmla="*/ 4 h 452"/>
                  <a:gd name="T78" fmla="*/ 2 w 294"/>
                  <a:gd name="T79" fmla="*/ 4 h 452"/>
                  <a:gd name="T80" fmla="*/ 3 w 294"/>
                  <a:gd name="T81" fmla="*/ 2 h 452"/>
                  <a:gd name="T82" fmla="*/ 3 w 294"/>
                  <a:gd name="T83" fmla="*/ 2 h 452"/>
                  <a:gd name="T84" fmla="*/ 3 w 294"/>
                  <a:gd name="T85" fmla="*/ 2 h 452"/>
                  <a:gd name="T86" fmla="*/ 3 w 294"/>
                  <a:gd name="T87" fmla="*/ 2 h 452"/>
                  <a:gd name="T88" fmla="*/ 2 w 294"/>
                  <a:gd name="T89" fmla="*/ 2 h 452"/>
                  <a:gd name="T90" fmla="*/ 2 w 294"/>
                  <a:gd name="T91" fmla="*/ 2 h 452"/>
                  <a:gd name="T92" fmla="*/ 2 w 294"/>
                  <a:gd name="T93" fmla="*/ 2 h 452"/>
                  <a:gd name="T94" fmla="*/ 2 w 294"/>
                  <a:gd name="T95" fmla="*/ 1 h 452"/>
                  <a:gd name="T96" fmla="*/ 2 w 294"/>
                  <a:gd name="T97" fmla="*/ 1 h 452"/>
                  <a:gd name="T98" fmla="*/ 2 w 294"/>
                  <a:gd name="T99" fmla="*/ 1 h 452"/>
                  <a:gd name="T100" fmla="*/ 2 w 294"/>
                  <a:gd name="T101" fmla="*/ 1 h 452"/>
                  <a:gd name="T102" fmla="*/ 2 w 294"/>
                  <a:gd name="T103" fmla="*/ 1 h 452"/>
                  <a:gd name="T104" fmla="*/ 2 w 294"/>
                  <a:gd name="T105" fmla="*/ 1 h 452"/>
                  <a:gd name="T106" fmla="*/ 2 w 294"/>
                  <a:gd name="T107" fmla="*/ 1 h 452"/>
                  <a:gd name="T108" fmla="*/ 1 w 294"/>
                  <a:gd name="T109" fmla="*/ 1 h 452"/>
                  <a:gd name="T110" fmla="*/ 1 w 294"/>
                  <a:gd name="T111" fmla="*/ 0 h 4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94"/>
                  <a:gd name="T169" fmla="*/ 0 h 452"/>
                  <a:gd name="T170" fmla="*/ 294 w 294"/>
                  <a:gd name="T171" fmla="*/ 452 h 4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94" h="452">
                    <a:moveTo>
                      <a:pt x="13" y="24"/>
                    </a:moveTo>
                    <a:lnTo>
                      <a:pt x="13" y="24"/>
                    </a:lnTo>
                    <a:lnTo>
                      <a:pt x="13" y="26"/>
                    </a:lnTo>
                    <a:lnTo>
                      <a:pt x="11" y="28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3"/>
                    </a:lnTo>
                    <a:lnTo>
                      <a:pt x="4" y="45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2" y="61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0" y="112"/>
                    </a:lnTo>
                    <a:lnTo>
                      <a:pt x="0" y="116"/>
                    </a:lnTo>
                    <a:lnTo>
                      <a:pt x="2" y="120"/>
                    </a:lnTo>
                    <a:lnTo>
                      <a:pt x="2" y="123"/>
                    </a:lnTo>
                    <a:lnTo>
                      <a:pt x="2" y="127"/>
                    </a:lnTo>
                    <a:lnTo>
                      <a:pt x="2" y="131"/>
                    </a:lnTo>
                    <a:lnTo>
                      <a:pt x="4" y="135"/>
                    </a:lnTo>
                    <a:lnTo>
                      <a:pt x="4" y="139"/>
                    </a:lnTo>
                    <a:lnTo>
                      <a:pt x="6" y="142"/>
                    </a:lnTo>
                    <a:lnTo>
                      <a:pt x="6" y="148"/>
                    </a:lnTo>
                    <a:lnTo>
                      <a:pt x="8" y="152"/>
                    </a:lnTo>
                    <a:lnTo>
                      <a:pt x="8" y="156"/>
                    </a:lnTo>
                    <a:lnTo>
                      <a:pt x="9" y="159"/>
                    </a:lnTo>
                    <a:lnTo>
                      <a:pt x="9" y="163"/>
                    </a:lnTo>
                    <a:lnTo>
                      <a:pt x="11" y="169"/>
                    </a:lnTo>
                    <a:lnTo>
                      <a:pt x="11" y="173"/>
                    </a:lnTo>
                    <a:lnTo>
                      <a:pt x="13" y="177"/>
                    </a:lnTo>
                    <a:lnTo>
                      <a:pt x="13" y="180"/>
                    </a:lnTo>
                    <a:lnTo>
                      <a:pt x="15" y="186"/>
                    </a:lnTo>
                    <a:lnTo>
                      <a:pt x="15" y="190"/>
                    </a:lnTo>
                    <a:lnTo>
                      <a:pt x="17" y="194"/>
                    </a:lnTo>
                    <a:lnTo>
                      <a:pt x="17" y="198"/>
                    </a:lnTo>
                    <a:lnTo>
                      <a:pt x="19" y="201"/>
                    </a:lnTo>
                    <a:lnTo>
                      <a:pt x="21" y="205"/>
                    </a:lnTo>
                    <a:lnTo>
                      <a:pt x="23" y="209"/>
                    </a:lnTo>
                    <a:lnTo>
                      <a:pt x="23" y="213"/>
                    </a:lnTo>
                    <a:lnTo>
                      <a:pt x="25" y="217"/>
                    </a:lnTo>
                    <a:lnTo>
                      <a:pt x="27" y="220"/>
                    </a:lnTo>
                    <a:lnTo>
                      <a:pt x="27" y="224"/>
                    </a:lnTo>
                    <a:lnTo>
                      <a:pt x="28" y="228"/>
                    </a:lnTo>
                    <a:lnTo>
                      <a:pt x="30" y="232"/>
                    </a:lnTo>
                    <a:lnTo>
                      <a:pt x="32" y="236"/>
                    </a:lnTo>
                    <a:lnTo>
                      <a:pt x="32" y="239"/>
                    </a:lnTo>
                    <a:lnTo>
                      <a:pt x="34" y="243"/>
                    </a:lnTo>
                    <a:lnTo>
                      <a:pt x="36" y="247"/>
                    </a:lnTo>
                    <a:lnTo>
                      <a:pt x="38" y="249"/>
                    </a:lnTo>
                    <a:lnTo>
                      <a:pt x="40" y="253"/>
                    </a:lnTo>
                    <a:lnTo>
                      <a:pt x="40" y="256"/>
                    </a:lnTo>
                    <a:lnTo>
                      <a:pt x="44" y="260"/>
                    </a:lnTo>
                    <a:lnTo>
                      <a:pt x="44" y="262"/>
                    </a:lnTo>
                    <a:lnTo>
                      <a:pt x="46" y="266"/>
                    </a:lnTo>
                    <a:lnTo>
                      <a:pt x="47" y="270"/>
                    </a:lnTo>
                    <a:lnTo>
                      <a:pt x="49" y="274"/>
                    </a:lnTo>
                    <a:lnTo>
                      <a:pt x="51" y="275"/>
                    </a:lnTo>
                    <a:lnTo>
                      <a:pt x="53" y="279"/>
                    </a:lnTo>
                    <a:lnTo>
                      <a:pt x="55" y="283"/>
                    </a:lnTo>
                    <a:lnTo>
                      <a:pt x="57" y="285"/>
                    </a:lnTo>
                    <a:lnTo>
                      <a:pt x="57" y="289"/>
                    </a:lnTo>
                    <a:lnTo>
                      <a:pt x="59" y="291"/>
                    </a:lnTo>
                    <a:lnTo>
                      <a:pt x="61" y="295"/>
                    </a:lnTo>
                    <a:lnTo>
                      <a:pt x="63" y="296"/>
                    </a:lnTo>
                    <a:lnTo>
                      <a:pt x="66" y="302"/>
                    </a:lnTo>
                    <a:lnTo>
                      <a:pt x="70" y="306"/>
                    </a:lnTo>
                    <a:lnTo>
                      <a:pt x="74" y="312"/>
                    </a:lnTo>
                    <a:lnTo>
                      <a:pt x="78" y="317"/>
                    </a:lnTo>
                    <a:lnTo>
                      <a:pt x="82" y="321"/>
                    </a:lnTo>
                    <a:lnTo>
                      <a:pt x="85" y="325"/>
                    </a:lnTo>
                    <a:lnTo>
                      <a:pt x="89" y="329"/>
                    </a:lnTo>
                    <a:lnTo>
                      <a:pt x="93" y="333"/>
                    </a:lnTo>
                    <a:lnTo>
                      <a:pt x="97" y="334"/>
                    </a:lnTo>
                    <a:lnTo>
                      <a:pt x="101" y="338"/>
                    </a:lnTo>
                    <a:lnTo>
                      <a:pt x="104" y="340"/>
                    </a:lnTo>
                    <a:lnTo>
                      <a:pt x="108" y="344"/>
                    </a:lnTo>
                    <a:lnTo>
                      <a:pt x="112" y="346"/>
                    </a:lnTo>
                    <a:lnTo>
                      <a:pt x="116" y="348"/>
                    </a:lnTo>
                    <a:lnTo>
                      <a:pt x="118" y="348"/>
                    </a:lnTo>
                    <a:lnTo>
                      <a:pt x="122" y="350"/>
                    </a:lnTo>
                    <a:lnTo>
                      <a:pt x="123" y="350"/>
                    </a:lnTo>
                    <a:lnTo>
                      <a:pt x="127" y="350"/>
                    </a:lnTo>
                    <a:lnTo>
                      <a:pt x="129" y="350"/>
                    </a:lnTo>
                    <a:lnTo>
                      <a:pt x="131" y="350"/>
                    </a:lnTo>
                    <a:lnTo>
                      <a:pt x="135" y="348"/>
                    </a:lnTo>
                    <a:lnTo>
                      <a:pt x="139" y="346"/>
                    </a:lnTo>
                    <a:lnTo>
                      <a:pt x="141" y="342"/>
                    </a:lnTo>
                    <a:lnTo>
                      <a:pt x="144" y="338"/>
                    </a:lnTo>
                    <a:lnTo>
                      <a:pt x="144" y="336"/>
                    </a:lnTo>
                    <a:lnTo>
                      <a:pt x="146" y="334"/>
                    </a:lnTo>
                    <a:lnTo>
                      <a:pt x="146" y="331"/>
                    </a:lnTo>
                    <a:lnTo>
                      <a:pt x="146" y="329"/>
                    </a:lnTo>
                    <a:lnTo>
                      <a:pt x="146" y="327"/>
                    </a:lnTo>
                    <a:lnTo>
                      <a:pt x="146" y="323"/>
                    </a:lnTo>
                    <a:lnTo>
                      <a:pt x="146" y="321"/>
                    </a:lnTo>
                    <a:lnTo>
                      <a:pt x="148" y="317"/>
                    </a:lnTo>
                    <a:lnTo>
                      <a:pt x="146" y="315"/>
                    </a:lnTo>
                    <a:lnTo>
                      <a:pt x="146" y="312"/>
                    </a:lnTo>
                    <a:lnTo>
                      <a:pt x="146" y="310"/>
                    </a:lnTo>
                    <a:lnTo>
                      <a:pt x="146" y="306"/>
                    </a:lnTo>
                    <a:lnTo>
                      <a:pt x="144" y="302"/>
                    </a:lnTo>
                    <a:lnTo>
                      <a:pt x="144" y="296"/>
                    </a:lnTo>
                    <a:lnTo>
                      <a:pt x="142" y="295"/>
                    </a:lnTo>
                    <a:lnTo>
                      <a:pt x="141" y="291"/>
                    </a:lnTo>
                    <a:lnTo>
                      <a:pt x="141" y="289"/>
                    </a:lnTo>
                    <a:lnTo>
                      <a:pt x="139" y="287"/>
                    </a:lnTo>
                    <a:lnTo>
                      <a:pt x="139" y="283"/>
                    </a:lnTo>
                    <a:lnTo>
                      <a:pt x="137" y="279"/>
                    </a:lnTo>
                    <a:lnTo>
                      <a:pt x="135" y="277"/>
                    </a:lnTo>
                    <a:lnTo>
                      <a:pt x="135" y="274"/>
                    </a:lnTo>
                    <a:lnTo>
                      <a:pt x="133" y="270"/>
                    </a:lnTo>
                    <a:lnTo>
                      <a:pt x="131" y="268"/>
                    </a:lnTo>
                    <a:lnTo>
                      <a:pt x="129" y="264"/>
                    </a:lnTo>
                    <a:lnTo>
                      <a:pt x="127" y="260"/>
                    </a:lnTo>
                    <a:lnTo>
                      <a:pt x="125" y="256"/>
                    </a:lnTo>
                    <a:lnTo>
                      <a:pt x="123" y="253"/>
                    </a:lnTo>
                    <a:lnTo>
                      <a:pt x="122" y="251"/>
                    </a:lnTo>
                    <a:lnTo>
                      <a:pt x="120" y="247"/>
                    </a:lnTo>
                    <a:lnTo>
                      <a:pt x="118" y="243"/>
                    </a:lnTo>
                    <a:lnTo>
                      <a:pt x="116" y="239"/>
                    </a:lnTo>
                    <a:lnTo>
                      <a:pt x="114" y="234"/>
                    </a:lnTo>
                    <a:lnTo>
                      <a:pt x="110" y="232"/>
                    </a:lnTo>
                    <a:lnTo>
                      <a:pt x="108" y="228"/>
                    </a:lnTo>
                    <a:lnTo>
                      <a:pt x="104" y="224"/>
                    </a:lnTo>
                    <a:lnTo>
                      <a:pt x="103" y="218"/>
                    </a:lnTo>
                    <a:lnTo>
                      <a:pt x="101" y="217"/>
                    </a:lnTo>
                    <a:lnTo>
                      <a:pt x="97" y="211"/>
                    </a:lnTo>
                    <a:lnTo>
                      <a:pt x="93" y="207"/>
                    </a:lnTo>
                    <a:lnTo>
                      <a:pt x="89" y="203"/>
                    </a:lnTo>
                    <a:lnTo>
                      <a:pt x="87" y="201"/>
                    </a:lnTo>
                    <a:lnTo>
                      <a:pt x="84" y="196"/>
                    </a:lnTo>
                    <a:lnTo>
                      <a:pt x="80" y="192"/>
                    </a:lnTo>
                    <a:lnTo>
                      <a:pt x="76" y="188"/>
                    </a:lnTo>
                    <a:lnTo>
                      <a:pt x="72" y="186"/>
                    </a:lnTo>
                    <a:lnTo>
                      <a:pt x="68" y="180"/>
                    </a:lnTo>
                    <a:lnTo>
                      <a:pt x="66" y="177"/>
                    </a:lnTo>
                    <a:lnTo>
                      <a:pt x="63" y="173"/>
                    </a:lnTo>
                    <a:lnTo>
                      <a:pt x="61" y="171"/>
                    </a:lnTo>
                    <a:lnTo>
                      <a:pt x="59" y="167"/>
                    </a:lnTo>
                    <a:lnTo>
                      <a:pt x="57" y="163"/>
                    </a:lnTo>
                    <a:lnTo>
                      <a:pt x="55" y="161"/>
                    </a:lnTo>
                    <a:lnTo>
                      <a:pt x="55" y="159"/>
                    </a:lnTo>
                    <a:lnTo>
                      <a:pt x="53" y="156"/>
                    </a:lnTo>
                    <a:lnTo>
                      <a:pt x="53" y="154"/>
                    </a:lnTo>
                    <a:lnTo>
                      <a:pt x="53" y="152"/>
                    </a:lnTo>
                    <a:lnTo>
                      <a:pt x="55" y="150"/>
                    </a:lnTo>
                    <a:lnTo>
                      <a:pt x="57" y="146"/>
                    </a:lnTo>
                    <a:lnTo>
                      <a:pt x="61" y="144"/>
                    </a:lnTo>
                    <a:lnTo>
                      <a:pt x="63" y="142"/>
                    </a:lnTo>
                    <a:lnTo>
                      <a:pt x="68" y="140"/>
                    </a:lnTo>
                    <a:lnTo>
                      <a:pt x="70" y="140"/>
                    </a:lnTo>
                    <a:lnTo>
                      <a:pt x="74" y="140"/>
                    </a:lnTo>
                    <a:lnTo>
                      <a:pt x="76" y="142"/>
                    </a:lnTo>
                    <a:lnTo>
                      <a:pt x="80" y="142"/>
                    </a:lnTo>
                    <a:lnTo>
                      <a:pt x="84" y="144"/>
                    </a:lnTo>
                    <a:lnTo>
                      <a:pt x="87" y="144"/>
                    </a:lnTo>
                    <a:lnTo>
                      <a:pt x="89" y="146"/>
                    </a:lnTo>
                    <a:lnTo>
                      <a:pt x="95" y="148"/>
                    </a:lnTo>
                    <a:lnTo>
                      <a:pt x="99" y="150"/>
                    </a:lnTo>
                    <a:lnTo>
                      <a:pt x="103" y="154"/>
                    </a:lnTo>
                    <a:lnTo>
                      <a:pt x="106" y="156"/>
                    </a:lnTo>
                    <a:lnTo>
                      <a:pt x="110" y="159"/>
                    </a:lnTo>
                    <a:lnTo>
                      <a:pt x="114" y="163"/>
                    </a:lnTo>
                    <a:lnTo>
                      <a:pt x="118" y="167"/>
                    </a:lnTo>
                    <a:lnTo>
                      <a:pt x="120" y="169"/>
                    </a:lnTo>
                    <a:lnTo>
                      <a:pt x="122" y="171"/>
                    </a:lnTo>
                    <a:lnTo>
                      <a:pt x="123" y="175"/>
                    </a:lnTo>
                    <a:lnTo>
                      <a:pt x="125" y="177"/>
                    </a:lnTo>
                    <a:lnTo>
                      <a:pt x="127" y="180"/>
                    </a:lnTo>
                    <a:lnTo>
                      <a:pt x="129" y="182"/>
                    </a:lnTo>
                    <a:lnTo>
                      <a:pt x="131" y="186"/>
                    </a:lnTo>
                    <a:lnTo>
                      <a:pt x="133" y="190"/>
                    </a:lnTo>
                    <a:lnTo>
                      <a:pt x="135" y="192"/>
                    </a:lnTo>
                    <a:lnTo>
                      <a:pt x="137" y="196"/>
                    </a:lnTo>
                    <a:lnTo>
                      <a:pt x="139" y="199"/>
                    </a:lnTo>
                    <a:lnTo>
                      <a:pt x="141" y="203"/>
                    </a:lnTo>
                    <a:lnTo>
                      <a:pt x="142" y="207"/>
                    </a:lnTo>
                    <a:lnTo>
                      <a:pt x="144" y="211"/>
                    </a:lnTo>
                    <a:lnTo>
                      <a:pt x="146" y="215"/>
                    </a:lnTo>
                    <a:lnTo>
                      <a:pt x="148" y="218"/>
                    </a:lnTo>
                    <a:lnTo>
                      <a:pt x="148" y="222"/>
                    </a:lnTo>
                    <a:lnTo>
                      <a:pt x="150" y="226"/>
                    </a:lnTo>
                    <a:lnTo>
                      <a:pt x="152" y="232"/>
                    </a:lnTo>
                    <a:lnTo>
                      <a:pt x="156" y="236"/>
                    </a:lnTo>
                    <a:lnTo>
                      <a:pt x="156" y="239"/>
                    </a:lnTo>
                    <a:lnTo>
                      <a:pt x="158" y="245"/>
                    </a:lnTo>
                    <a:lnTo>
                      <a:pt x="160" y="249"/>
                    </a:lnTo>
                    <a:lnTo>
                      <a:pt x="161" y="255"/>
                    </a:lnTo>
                    <a:lnTo>
                      <a:pt x="161" y="258"/>
                    </a:lnTo>
                    <a:lnTo>
                      <a:pt x="163" y="264"/>
                    </a:lnTo>
                    <a:lnTo>
                      <a:pt x="165" y="268"/>
                    </a:lnTo>
                    <a:lnTo>
                      <a:pt x="167" y="274"/>
                    </a:lnTo>
                    <a:lnTo>
                      <a:pt x="167" y="277"/>
                    </a:lnTo>
                    <a:lnTo>
                      <a:pt x="169" y="283"/>
                    </a:lnTo>
                    <a:lnTo>
                      <a:pt x="169" y="289"/>
                    </a:lnTo>
                    <a:lnTo>
                      <a:pt x="171" y="295"/>
                    </a:lnTo>
                    <a:lnTo>
                      <a:pt x="171" y="298"/>
                    </a:lnTo>
                    <a:lnTo>
                      <a:pt x="171" y="304"/>
                    </a:lnTo>
                    <a:lnTo>
                      <a:pt x="173" y="310"/>
                    </a:lnTo>
                    <a:lnTo>
                      <a:pt x="173" y="315"/>
                    </a:lnTo>
                    <a:lnTo>
                      <a:pt x="173" y="321"/>
                    </a:lnTo>
                    <a:lnTo>
                      <a:pt x="175" y="327"/>
                    </a:lnTo>
                    <a:lnTo>
                      <a:pt x="175" y="331"/>
                    </a:lnTo>
                    <a:lnTo>
                      <a:pt x="175" y="336"/>
                    </a:lnTo>
                    <a:lnTo>
                      <a:pt x="175" y="342"/>
                    </a:lnTo>
                    <a:lnTo>
                      <a:pt x="175" y="348"/>
                    </a:lnTo>
                    <a:lnTo>
                      <a:pt x="175" y="353"/>
                    </a:lnTo>
                    <a:lnTo>
                      <a:pt x="175" y="359"/>
                    </a:lnTo>
                    <a:lnTo>
                      <a:pt x="175" y="365"/>
                    </a:lnTo>
                    <a:lnTo>
                      <a:pt x="175" y="371"/>
                    </a:lnTo>
                    <a:lnTo>
                      <a:pt x="175" y="376"/>
                    </a:lnTo>
                    <a:lnTo>
                      <a:pt x="173" y="382"/>
                    </a:lnTo>
                    <a:lnTo>
                      <a:pt x="173" y="388"/>
                    </a:lnTo>
                    <a:lnTo>
                      <a:pt x="173" y="393"/>
                    </a:lnTo>
                    <a:lnTo>
                      <a:pt x="171" y="399"/>
                    </a:lnTo>
                    <a:lnTo>
                      <a:pt x="171" y="407"/>
                    </a:lnTo>
                    <a:lnTo>
                      <a:pt x="169" y="412"/>
                    </a:lnTo>
                    <a:lnTo>
                      <a:pt x="167" y="418"/>
                    </a:lnTo>
                    <a:lnTo>
                      <a:pt x="167" y="424"/>
                    </a:lnTo>
                    <a:lnTo>
                      <a:pt x="165" y="430"/>
                    </a:lnTo>
                    <a:lnTo>
                      <a:pt x="163" y="435"/>
                    </a:lnTo>
                    <a:lnTo>
                      <a:pt x="161" y="441"/>
                    </a:lnTo>
                    <a:lnTo>
                      <a:pt x="160" y="447"/>
                    </a:lnTo>
                    <a:lnTo>
                      <a:pt x="160" y="452"/>
                    </a:lnTo>
                    <a:lnTo>
                      <a:pt x="294" y="357"/>
                    </a:lnTo>
                    <a:lnTo>
                      <a:pt x="287" y="256"/>
                    </a:lnTo>
                    <a:lnTo>
                      <a:pt x="285" y="256"/>
                    </a:lnTo>
                    <a:lnTo>
                      <a:pt x="285" y="255"/>
                    </a:lnTo>
                    <a:lnTo>
                      <a:pt x="285" y="253"/>
                    </a:lnTo>
                    <a:lnTo>
                      <a:pt x="283" y="251"/>
                    </a:lnTo>
                    <a:lnTo>
                      <a:pt x="283" y="247"/>
                    </a:lnTo>
                    <a:lnTo>
                      <a:pt x="281" y="243"/>
                    </a:lnTo>
                    <a:lnTo>
                      <a:pt x="279" y="237"/>
                    </a:lnTo>
                    <a:lnTo>
                      <a:pt x="277" y="234"/>
                    </a:lnTo>
                    <a:lnTo>
                      <a:pt x="275" y="232"/>
                    </a:lnTo>
                    <a:lnTo>
                      <a:pt x="275" y="228"/>
                    </a:lnTo>
                    <a:lnTo>
                      <a:pt x="274" y="224"/>
                    </a:lnTo>
                    <a:lnTo>
                      <a:pt x="274" y="222"/>
                    </a:lnTo>
                    <a:lnTo>
                      <a:pt x="272" y="218"/>
                    </a:lnTo>
                    <a:lnTo>
                      <a:pt x="270" y="217"/>
                    </a:lnTo>
                    <a:lnTo>
                      <a:pt x="270" y="213"/>
                    </a:lnTo>
                    <a:lnTo>
                      <a:pt x="268" y="211"/>
                    </a:lnTo>
                    <a:lnTo>
                      <a:pt x="268" y="207"/>
                    </a:lnTo>
                    <a:lnTo>
                      <a:pt x="266" y="203"/>
                    </a:lnTo>
                    <a:lnTo>
                      <a:pt x="264" y="199"/>
                    </a:lnTo>
                    <a:lnTo>
                      <a:pt x="264" y="198"/>
                    </a:lnTo>
                    <a:lnTo>
                      <a:pt x="262" y="194"/>
                    </a:lnTo>
                    <a:lnTo>
                      <a:pt x="260" y="190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8" y="178"/>
                    </a:lnTo>
                    <a:lnTo>
                      <a:pt x="256" y="177"/>
                    </a:lnTo>
                    <a:lnTo>
                      <a:pt x="255" y="173"/>
                    </a:lnTo>
                    <a:lnTo>
                      <a:pt x="253" y="169"/>
                    </a:lnTo>
                    <a:lnTo>
                      <a:pt x="251" y="165"/>
                    </a:lnTo>
                    <a:lnTo>
                      <a:pt x="251" y="161"/>
                    </a:lnTo>
                    <a:lnTo>
                      <a:pt x="249" y="158"/>
                    </a:lnTo>
                    <a:lnTo>
                      <a:pt x="249" y="156"/>
                    </a:lnTo>
                    <a:lnTo>
                      <a:pt x="247" y="152"/>
                    </a:lnTo>
                    <a:lnTo>
                      <a:pt x="245" y="148"/>
                    </a:lnTo>
                    <a:lnTo>
                      <a:pt x="245" y="144"/>
                    </a:lnTo>
                    <a:lnTo>
                      <a:pt x="243" y="142"/>
                    </a:lnTo>
                    <a:lnTo>
                      <a:pt x="241" y="139"/>
                    </a:lnTo>
                    <a:lnTo>
                      <a:pt x="241" y="135"/>
                    </a:lnTo>
                    <a:lnTo>
                      <a:pt x="239" y="133"/>
                    </a:lnTo>
                    <a:lnTo>
                      <a:pt x="239" y="131"/>
                    </a:lnTo>
                    <a:lnTo>
                      <a:pt x="237" y="127"/>
                    </a:lnTo>
                    <a:lnTo>
                      <a:pt x="237" y="125"/>
                    </a:lnTo>
                    <a:lnTo>
                      <a:pt x="236" y="121"/>
                    </a:lnTo>
                    <a:lnTo>
                      <a:pt x="236" y="120"/>
                    </a:lnTo>
                    <a:lnTo>
                      <a:pt x="234" y="116"/>
                    </a:lnTo>
                    <a:lnTo>
                      <a:pt x="232" y="112"/>
                    </a:lnTo>
                    <a:lnTo>
                      <a:pt x="232" y="108"/>
                    </a:lnTo>
                    <a:lnTo>
                      <a:pt x="230" y="104"/>
                    </a:lnTo>
                    <a:lnTo>
                      <a:pt x="230" y="102"/>
                    </a:lnTo>
                    <a:lnTo>
                      <a:pt x="228" y="101"/>
                    </a:lnTo>
                    <a:lnTo>
                      <a:pt x="228" y="99"/>
                    </a:lnTo>
                    <a:lnTo>
                      <a:pt x="224" y="97"/>
                    </a:lnTo>
                    <a:lnTo>
                      <a:pt x="222" y="95"/>
                    </a:lnTo>
                    <a:lnTo>
                      <a:pt x="218" y="91"/>
                    </a:lnTo>
                    <a:lnTo>
                      <a:pt x="215" y="89"/>
                    </a:lnTo>
                    <a:lnTo>
                      <a:pt x="211" y="85"/>
                    </a:lnTo>
                    <a:lnTo>
                      <a:pt x="207" y="81"/>
                    </a:lnTo>
                    <a:lnTo>
                      <a:pt x="203" y="80"/>
                    </a:lnTo>
                    <a:lnTo>
                      <a:pt x="201" y="78"/>
                    </a:lnTo>
                    <a:lnTo>
                      <a:pt x="199" y="74"/>
                    </a:lnTo>
                    <a:lnTo>
                      <a:pt x="196" y="72"/>
                    </a:lnTo>
                    <a:lnTo>
                      <a:pt x="194" y="70"/>
                    </a:lnTo>
                    <a:lnTo>
                      <a:pt x="190" y="68"/>
                    </a:lnTo>
                    <a:lnTo>
                      <a:pt x="188" y="66"/>
                    </a:lnTo>
                    <a:lnTo>
                      <a:pt x="186" y="64"/>
                    </a:lnTo>
                    <a:lnTo>
                      <a:pt x="182" y="62"/>
                    </a:lnTo>
                    <a:lnTo>
                      <a:pt x="179" y="59"/>
                    </a:lnTo>
                    <a:lnTo>
                      <a:pt x="177" y="57"/>
                    </a:lnTo>
                    <a:lnTo>
                      <a:pt x="173" y="55"/>
                    </a:lnTo>
                    <a:lnTo>
                      <a:pt x="169" y="53"/>
                    </a:lnTo>
                    <a:lnTo>
                      <a:pt x="167" y="51"/>
                    </a:lnTo>
                    <a:lnTo>
                      <a:pt x="163" y="49"/>
                    </a:lnTo>
                    <a:lnTo>
                      <a:pt x="161" y="47"/>
                    </a:lnTo>
                    <a:lnTo>
                      <a:pt x="158" y="43"/>
                    </a:lnTo>
                    <a:lnTo>
                      <a:pt x="154" y="42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6" y="34"/>
                    </a:lnTo>
                    <a:lnTo>
                      <a:pt x="142" y="32"/>
                    </a:lnTo>
                    <a:lnTo>
                      <a:pt x="139" y="30"/>
                    </a:lnTo>
                    <a:lnTo>
                      <a:pt x="137" y="28"/>
                    </a:lnTo>
                    <a:lnTo>
                      <a:pt x="133" y="26"/>
                    </a:lnTo>
                    <a:lnTo>
                      <a:pt x="131" y="24"/>
                    </a:lnTo>
                    <a:lnTo>
                      <a:pt x="127" y="21"/>
                    </a:lnTo>
                    <a:lnTo>
                      <a:pt x="125" y="21"/>
                    </a:lnTo>
                    <a:lnTo>
                      <a:pt x="120" y="17"/>
                    </a:lnTo>
                    <a:lnTo>
                      <a:pt x="116" y="13"/>
                    </a:lnTo>
                    <a:lnTo>
                      <a:pt x="110" y="9"/>
                    </a:lnTo>
                    <a:lnTo>
                      <a:pt x="106" y="7"/>
                    </a:lnTo>
                    <a:lnTo>
                      <a:pt x="104" y="4"/>
                    </a:lnTo>
                    <a:lnTo>
                      <a:pt x="101" y="4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FFE6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2" name="Freeform 33"/>
              <p:cNvSpPr>
                <a:spLocks/>
              </p:cNvSpPr>
              <p:nvPr/>
            </p:nvSpPr>
            <p:spPr bwMode="auto">
              <a:xfrm>
                <a:off x="1310" y="2962"/>
                <a:ext cx="176" cy="229"/>
              </a:xfrm>
              <a:custGeom>
                <a:avLst/>
                <a:gdLst>
                  <a:gd name="T0" fmla="*/ 2 w 352"/>
                  <a:gd name="T1" fmla="*/ 4 h 458"/>
                  <a:gd name="T2" fmla="*/ 2 w 352"/>
                  <a:gd name="T3" fmla="*/ 4 h 458"/>
                  <a:gd name="T4" fmla="*/ 2 w 352"/>
                  <a:gd name="T5" fmla="*/ 4 h 458"/>
                  <a:gd name="T6" fmla="*/ 2 w 352"/>
                  <a:gd name="T7" fmla="*/ 3 h 458"/>
                  <a:gd name="T8" fmla="*/ 2 w 352"/>
                  <a:gd name="T9" fmla="*/ 3 h 458"/>
                  <a:gd name="T10" fmla="*/ 2 w 352"/>
                  <a:gd name="T11" fmla="*/ 3 h 458"/>
                  <a:gd name="T12" fmla="*/ 2 w 352"/>
                  <a:gd name="T13" fmla="*/ 3 h 458"/>
                  <a:gd name="T14" fmla="*/ 2 w 352"/>
                  <a:gd name="T15" fmla="*/ 3 h 458"/>
                  <a:gd name="T16" fmla="*/ 2 w 352"/>
                  <a:gd name="T17" fmla="*/ 2 h 458"/>
                  <a:gd name="T18" fmla="*/ 2 w 352"/>
                  <a:gd name="T19" fmla="*/ 2 h 458"/>
                  <a:gd name="T20" fmla="*/ 2 w 352"/>
                  <a:gd name="T21" fmla="*/ 2 h 458"/>
                  <a:gd name="T22" fmla="*/ 2 w 352"/>
                  <a:gd name="T23" fmla="*/ 2 h 458"/>
                  <a:gd name="T24" fmla="*/ 2 w 352"/>
                  <a:gd name="T25" fmla="*/ 2 h 458"/>
                  <a:gd name="T26" fmla="*/ 2 w 352"/>
                  <a:gd name="T27" fmla="*/ 2 h 458"/>
                  <a:gd name="T28" fmla="*/ 2 w 352"/>
                  <a:gd name="T29" fmla="*/ 2 h 458"/>
                  <a:gd name="T30" fmla="*/ 2 w 352"/>
                  <a:gd name="T31" fmla="*/ 2 h 458"/>
                  <a:gd name="T32" fmla="*/ 2 w 352"/>
                  <a:gd name="T33" fmla="*/ 2 h 458"/>
                  <a:gd name="T34" fmla="*/ 2 w 352"/>
                  <a:gd name="T35" fmla="*/ 2 h 458"/>
                  <a:gd name="T36" fmla="*/ 2 w 352"/>
                  <a:gd name="T37" fmla="*/ 2 h 458"/>
                  <a:gd name="T38" fmla="*/ 2 w 352"/>
                  <a:gd name="T39" fmla="*/ 2 h 458"/>
                  <a:gd name="T40" fmla="*/ 2 w 352"/>
                  <a:gd name="T41" fmla="*/ 2 h 458"/>
                  <a:gd name="T42" fmla="*/ 2 w 352"/>
                  <a:gd name="T43" fmla="*/ 3 h 458"/>
                  <a:gd name="T44" fmla="*/ 2 w 352"/>
                  <a:gd name="T45" fmla="*/ 3 h 458"/>
                  <a:gd name="T46" fmla="*/ 3 w 352"/>
                  <a:gd name="T47" fmla="*/ 3 h 458"/>
                  <a:gd name="T48" fmla="*/ 3 w 352"/>
                  <a:gd name="T49" fmla="*/ 3 h 458"/>
                  <a:gd name="T50" fmla="*/ 3 w 352"/>
                  <a:gd name="T51" fmla="*/ 2 h 458"/>
                  <a:gd name="T52" fmla="*/ 2 w 352"/>
                  <a:gd name="T53" fmla="*/ 2 h 458"/>
                  <a:gd name="T54" fmla="*/ 2 w 352"/>
                  <a:gd name="T55" fmla="*/ 2 h 458"/>
                  <a:gd name="T56" fmla="*/ 2 w 352"/>
                  <a:gd name="T57" fmla="*/ 2 h 458"/>
                  <a:gd name="T58" fmla="*/ 2 w 352"/>
                  <a:gd name="T59" fmla="*/ 2 h 458"/>
                  <a:gd name="T60" fmla="*/ 2 w 352"/>
                  <a:gd name="T61" fmla="*/ 2 h 458"/>
                  <a:gd name="T62" fmla="*/ 2 w 352"/>
                  <a:gd name="T63" fmla="*/ 1 h 458"/>
                  <a:gd name="T64" fmla="*/ 2 w 352"/>
                  <a:gd name="T65" fmla="*/ 1 h 458"/>
                  <a:gd name="T66" fmla="*/ 1 w 352"/>
                  <a:gd name="T67" fmla="*/ 1 h 458"/>
                  <a:gd name="T68" fmla="*/ 1 w 352"/>
                  <a:gd name="T69" fmla="*/ 1 h 458"/>
                  <a:gd name="T70" fmla="*/ 1 w 352"/>
                  <a:gd name="T71" fmla="*/ 1 h 458"/>
                  <a:gd name="T72" fmla="*/ 1 w 352"/>
                  <a:gd name="T73" fmla="*/ 1 h 458"/>
                  <a:gd name="T74" fmla="*/ 1 w 352"/>
                  <a:gd name="T75" fmla="*/ 1 h 458"/>
                  <a:gd name="T76" fmla="*/ 1 w 352"/>
                  <a:gd name="T77" fmla="*/ 1 h 458"/>
                  <a:gd name="T78" fmla="*/ 1 w 352"/>
                  <a:gd name="T79" fmla="*/ 1 h 458"/>
                  <a:gd name="T80" fmla="*/ 0 w 352"/>
                  <a:gd name="T81" fmla="*/ 1 h 458"/>
                  <a:gd name="T82" fmla="*/ 1 w 352"/>
                  <a:gd name="T83" fmla="*/ 1 h 458"/>
                  <a:gd name="T84" fmla="*/ 1 w 352"/>
                  <a:gd name="T85" fmla="*/ 1 h 458"/>
                  <a:gd name="T86" fmla="*/ 1 w 352"/>
                  <a:gd name="T87" fmla="*/ 1 h 458"/>
                  <a:gd name="T88" fmla="*/ 1 w 352"/>
                  <a:gd name="T89" fmla="*/ 1 h 458"/>
                  <a:gd name="T90" fmla="*/ 1 w 352"/>
                  <a:gd name="T91" fmla="*/ 1 h 458"/>
                  <a:gd name="T92" fmla="*/ 2 w 352"/>
                  <a:gd name="T93" fmla="*/ 1 h 458"/>
                  <a:gd name="T94" fmla="*/ 2 w 352"/>
                  <a:gd name="T95" fmla="*/ 1 h 458"/>
                  <a:gd name="T96" fmla="*/ 2 w 352"/>
                  <a:gd name="T97" fmla="*/ 1 h 458"/>
                  <a:gd name="T98" fmla="*/ 2 w 352"/>
                  <a:gd name="T99" fmla="*/ 1 h 458"/>
                  <a:gd name="T100" fmla="*/ 2 w 352"/>
                  <a:gd name="T101" fmla="*/ 1 h 458"/>
                  <a:gd name="T102" fmla="*/ 2 w 352"/>
                  <a:gd name="T103" fmla="*/ 1 h 458"/>
                  <a:gd name="T104" fmla="*/ 3 w 352"/>
                  <a:gd name="T105" fmla="*/ 2 h 45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2"/>
                  <a:gd name="T160" fmla="*/ 0 h 458"/>
                  <a:gd name="T161" fmla="*/ 352 w 352"/>
                  <a:gd name="T162" fmla="*/ 458 h 45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2" h="458">
                    <a:moveTo>
                      <a:pt x="173" y="458"/>
                    </a:moveTo>
                    <a:lnTo>
                      <a:pt x="173" y="458"/>
                    </a:lnTo>
                    <a:lnTo>
                      <a:pt x="175" y="454"/>
                    </a:lnTo>
                    <a:lnTo>
                      <a:pt x="175" y="452"/>
                    </a:lnTo>
                    <a:lnTo>
                      <a:pt x="177" y="451"/>
                    </a:lnTo>
                    <a:lnTo>
                      <a:pt x="179" y="449"/>
                    </a:lnTo>
                    <a:lnTo>
                      <a:pt x="181" y="445"/>
                    </a:lnTo>
                    <a:lnTo>
                      <a:pt x="181" y="443"/>
                    </a:lnTo>
                    <a:lnTo>
                      <a:pt x="183" y="439"/>
                    </a:lnTo>
                    <a:lnTo>
                      <a:pt x="185" y="433"/>
                    </a:lnTo>
                    <a:lnTo>
                      <a:pt x="187" y="430"/>
                    </a:lnTo>
                    <a:lnTo>
                      <a:pt x="189" y="426"/>
                    </a:lnTo>
                    <a:lnTo>
                      <a:pt x="191" y="420"/>
                    </a:lnTo>
                    <a:lnTo>
                      <a:pt x="192" y="416"/>
                    </a:lnTo>
                    <a:lnTo>
                      <a:pt x="196" y="411"/>
                    </a:lnTo>
                    <a:lnTo>
                      <a:pt x="196" y="407"/>
                    </a:lnTo>
                    <a:lnTo>
                      <a:pt x="196" y="405"/>
                    </a:lnTo>
                    <a:lnTo>
                      <a:pt x="198" y="401"/>
                    </a:lnTo>
                    <a:lnTo>
                      <a:pt x="198" y="399"/>
                    </a:lnTo>
                    <a:lnTo>
                      <a:pt x="198" y="395"/>
                    </a:lnTo>
                    <a:lnTo>
                      <a:pt x="200" y="392"/>
                    </a:lnTo>
                    <a:lnTo>
                      <a:pt x="200" y="388"/>
                    </a:lnTo>
                    <a:lnTo>
                      <a:pt x="202" y="386"/>
                    </a:lnTo>
                    <a:lnTo>
                      <a:pt x="202" y="382"/>
                    </a:lnTo>
                    <a:lnTo>
                      <a:pt x="204" y="378"/>
                    </a:lnTo>
                    <a:lnTo>
                      <a:pt x="204" y="374"/>
                    </a:lnTo>
                    <a:lnTo>
                      <a:pt x="204" y="371"/>
                    </a:lnTo>
                    <a:lnTo>
                      <a:pt x="206" y="367"/>
                    </a:lnTo>
                    <a:lnTo>
                      <a:pt x="206" y="363"/>
                    </a:lnTo>
                    <a:lnTo>
                      <a:pt x="206" y="359"/>
                    </a:lnTo>
                    <a:lnTo>
                      <a:pt x="208" y="355"/>
                    </a:lnTo>
                    <a:lnTo>
                      <a:pt x="208" y="352"/>
                    </a:lnTo>
                    <a:lnTo>
                      <a:pt x="208" y="348"/>
                    </a:lnTo>
                    <a:lnTo>
                      <a:pt x="208" y="342"/>
                    </a:lnTo>
                    <a:lnTo>
                      <a:pt x="208" y="338"/>
                    </a:lnTo>
                    <a:lnTo>
                      <a:pt x="208" y="335"/>
                    </a:lnTo>
                    <a:lnTo>
                      <a:pt x="208" y="331"/>
                    </a:lnTo>
                    <a:lnTo>
                      <a:pt x="208" y="325"/>
                    </a:lnTo>
                    <a:lnTo>
                      <a:pt x="208" y="321"/>
                    </a:lnTo>
                    <a:lnTo>
                      <a:pt x="208" y="317"/>
                    </a:lnTo>
                    <a:lnTo>
                      <a:pt x="208" y="312"/>
                    </a:lnTo>
                    <a:lnTo>
                      <a:pt x="206" y="308"/>
                    </a:lnTo>
                    <a:lnTo>
                      <a:pt x="206" y="304"/>
                    </a:lnTo>
                    <a:lnTo>
                      <a:pt x="206" y="298"/>
                    </a:lnTo>
                    <a:lnTo>
                      <a:pt x="206" y="293"/>
                    </a:lnTo>
                    <a:lnTo>
                      <a:pt x="204" y="289"/>
                    </a:lnTo>
                    <a:lnTo>
                      <a:pt x="204" y="285"/>
                    </a:lnTo>
                    <a:lnTo>
                      <a:pt x="202" y="279"/>
                    </a:lnTo>
                    <a:lnTo>
                      <a:pt x="202" y="274"/>
                    </a:lnTo>
                    <a:lnTo>
                      <a:pt x="200" y="270"/>
                    </a:lnTo>
                    <a:lnTo>
                      <a:pt x="200" y="266"/>
                    </a:lnTo>
                    <a:lnTo>
                      <a:pt x="198" y="260"/>
                    </a:lnTo>
                    <a:lnTo>
                      <a:pt x="198" y="257"/>
                    </a:lnTo>
                    <a:lnTo>
                      <a:pt x="196" y="253"/>
                    </a:lnTo>
                    <a:lnTo>
                      <a:pt x="196" y="249"/>
                    </a:lnTo>
                    <a:lnTo>
                      <a:pt x="194" y="243"/>
                    </a:lnTo>
                    <a:lnTo>
                      <a:pt x="194" y="239"/>
                    </a:lnTo>
                    <a:lnTo>
                      <a:pt x="192" y="236"/>
                    </a:lnTo>
                    <a:lnTo>
                      <a:pt x="192" y="232"/>
                    </a:lnTo>
                    <a:lnTo>
                      <a:pt x="192" y="228"/>
                    </a:lnTo>
                    <a:lnTo>
                      <a:pt x="191" y="226"/>
                    </a:lnTo>
                    <a:lnTo>
                      <a:pt x="191" y="222"/>
                    </a:lnTo>
                    <a:lnTo>
                      <a:pt x="189" y="219"/>
                    </a:lnTo>
                    <a:lnTo>
                      <a:pt x="189" y="217"/>
                    </a:lnTo>
                    <a:lnTo>
                      <a:pt x="187" y="213"/>
                    </a:lnTo>
                    <a:lnTo>
                      <a:pt x="187" y="209"/>
                    </a:lnTo>
                    <a:lnTo>
                      <a:pt x="185" y="207"/>
                    </a:lnTo>
                    <a:lnTo>
                      <a:pt x="185" y="203"/>
                    </a:lnTo>
                    <a:lnTo>
                      <a:pt x="183" y="201"/>
                    </a:lnTo>
                    <a:lnTo>
                      <a:pt x="183" y="198"/>
                    </a:lnTo>
                    <a:lnTo>
                      <a:pt x="181" y="196"/>
                    </a:lnTo>
                    <a:lnTo>
                      <a:pt x="179" y="190"/>
                    </a:lnTo>
                    <a:lnTo>
                      <a:pt x="177" y="186"/>
                    </a:lnTo>
                    <a:lnTo>
                      <a:pt x="177" y="182"/>
                    </a:lnTo>
                    <a:lnTo>
                      <a:pt x="175" y="179"/>
                    </a:lnTo>
                    <a:lnTo>
                      <a:pt x="173" y="173"/>
                    </a:lnTo>
                    <a:lnTo>
                      <a:pt x="172" y="171"/>
                    </a:lnTo>
                    <a:lnTo>
                      <a:pt x="170" y="167"/>
                    </a:lnTo>
                    <a:lnTo>
                      <a:pt x="168" y="163"/>
                    </a:lnTo>
                    <a:lnTo>
                      <a:pt x="166" y="161"/>
                    </a:lnTo>
                    <a:lnTo>
                      <a:pt x="164" y="158"/>
                    </a:lnTo>
                    <a:lnTo>
                      <a:pt x="162" y="156"/>
                    </a:lnTo>
                    <a:lnTo>
                      <a:pt x="162" y="154"/>
                    </a:lnTo>
                    <a:lnTo>
                      <a:pt x="158" y="148"/>
                    </a:lnTo>
                    <a:lnTo>
                      <a:pt x="156" y="146"/>
                    </a:lnTo>
                    <a:lnTo>
                      <a:pt x="153" y="142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51" y="131"/>
                    </a:lnTo>
                    <a:lnTo>
                      <a:pt x="154" y="131"/>
                    </a:lnTo>
                    <a:lnTo>
                      <a:pt x="158" y="131"/>
                    </a:lnTo>
                    <a:lnTo>
                      <a:pt x="160" y="131"/>
                    </a:lnTo>
                    <a:lnTo>
                      <a:pt x="166" y="133"/>
                    </a:lnTo>
                    <a:lnTo>
                      <a:pt x="170" y="133"/>
                    </a:lnTo>
                    <a:lnTo>
                      <a:pt x="172" y="135"/>
                    </a:lnTo>
                    <a:lnTo>
                      <a:pt x="173" y="135"/>
                    </a:lnTo>
                    <a:lnTo>
                      <a:pt x="177" y="139"/>
                    </a:lnTo>
                    <a:lnTo>
                      <a:pt x="181" y="141"/>
                    </a:lnTo>
                    <a:lnTo>
                      <a:pt x="183" y="142"/>
                    </a:lnTo>
                    <a:lnTo>
                      <a:pt x="187" y="144"/>
                    </a:lnTo>
                    <a:lnTo>
                      <a:pt x="191" y="148"/>
                    </a:lnTo>
                    <a:lnTo>
                      <a:pt x="192" y="152"/>
                    </a:lnTo>
                    <a:lnTo>
                      <a:pt x="196" y="156"/>
                    </a:lnTo>
                    <a:lnTo>
                      <a:pt x="200" y="161"/>
                    </a:lnTo>
                    <a:lnTo>
                      <a:pt x="204" y="165"/>
                    </a:lnTo>
                    <a:lnTo>
                      <a:pt x="206" y="169"/>
                    </a:lnTo>
                    <a:lnTo>
                      <a:pt x="208" y="171"/>
                    </a:lnTo>
                    <a:lnTo>
                      <a:pt x="210" y="175"/>
                    </a:lnTo>
                    <a:lnTo>
                      <a:pt x="211" y="177"/>
                    </a:lnTo>
                    <a:lnTo>
                      <a:pt x="213" y="180"/>
                    </a:lnTo>
                    <a:lnTo>
                      <a:pt x="215" y="182"/>
                    </a:lnTo>
                    <a:lnTo>
                      <a:pt x="217" y="186"/>
                    </a:lnTo>
                    <a:lnTo>
                      <a:pt x="219" y="190"/>
                    </a:lnTo>
                    <a:lnTo>
                      <a:pt x="221" y="196"/>
                    </a:lnTo>
                    <a:lnTo>
                      <a:pt x="223" y="199"/>
                    </a:lnTo>
                    <a:lnTo>
                      <a:pt x="225" y="205"/>
                    </a:lnTo>
                    <a:lnTo>
                      <a:pt x="229" y="211"/>
                    </a:lnTo>
                    <a:lnTo>
                      <a:pt x="230" y="215"/>
                    </a:lnTo>
                    <a:lnTo>
                      <a:pt x="232" y="219"/>
                    </a:lnTo>
                    <a:lnTo>
                      <a:pt x="234" y="224"/>
                    </a:lnTo>
                    <a:lnTo>
                      <a:pt x="236" y="228"/>
                    </a:lnTo>
                    <a:lnTo>
                      <a:pt x="236" y="232"/>
                    </a:lnTo>
                    <a:lnTo>
                      <a:pt x="238" y="236"/>
                    </a:lnTo>
                    <a:lnTo>
                      <a:pt x="240" y="241"/>
                    </a:lnTo>
                    <a:lnTo>
                      <a:pt x="242" y="245"/>
                    </a:lnTo>
                    <a:lnTo>
                      <a:pt x="242" y="249"/>
                    </a:lnTo>
                    <a:lnTo>
                      <a:pt x="244" y="253"/>
                    </a:lnTo>
                    <a:lnTo>
                      <a:pt x="244" y="257"/>
                    </a:lnTo>
                    <a:lnTo>
                      <a:pt x="246" y="260"/>
                    </a:lnTo>
                    <a:lnTo>
                      <a:pt x="246" y="264"/>
                    </a:lnTo>
                    <a:lnTo>
                      <a:pt x="248" y="268"/>
                    </a:lnTo>
                    <a:lnTo>
                      <a:pt x="248" y="270"/>
                    </a:lnTo>
                    <a:lnTo>
                      <a:pt x="249" y="274"/>
                    </a:lnTo>
                    <a:lnTo>
                      <a:pt x="249" y="276"/>
                    </a:lnTo>
                    <a:lnTo>
                      <a:pt x="249" y="279"/>
                    </a:lnTo>
                    <a:lnTo>
                      <a:pt x="249" y="281"/>
                    </a:lnTo>
                    <a:lnTo>
                      <a:pt x="251" y="283"/>
                    </a:lnTo>
                    <a:lnTo>
                      <a:pt x="251" y="287"/>
                    </a:lnTo>
                    <a:lnTo>
                      <a:pt x="253" y="291"/>
                    </a:lnTo>
                    <a:lnTo>
                      <a:pt x="253" y="293"/>
                    </a:lnTo>
                    <a:lnTo>
                      <a:pt x="255" y="293"/>
                    </a:lnTo>
                    <a:lnTo>
                      <a:pt x="257" y="293"/>
                    </a:lnTo>
                    <a:lnTo>
                      <a:pt x="261" y="291"/>
                    </a:lnTo>
                    <a:lnTo>
                      <a:pt x="261" y="287"/>
                    </a:lnTo>
                    <a:lnTo>
                      <a:pt x="263" y="285"/>
                    </a:lnTo>
                    <a:lnTo>
                      <a:pt x="263" y="281"/>
                    </a:lnTo>
                    <a:lnTo>
                      <a:pt x="263" y="277"/>
                    </a:lnTo>
                    <a:lnTo>
                      <a:pt x="263" y="274"/>
                    </a:lnTo>
                    <a:lnTo>
                      <a:pt x="263" y="272"/>
                    </a:lnTo>
                    <a:lnTo>
                      <a:pt x="263" y="270"/>
                    </a:lnTo>
                    <a:lnTo>
                      <a:pt x="263" y="266"/>
                    </a:lnTo>
                    <a:lnTo>
                      <a:pt x="263" y="264"/>
                    </a:lnTo>
                    <a:lnTo>
                      <a:pt x="261" y="260"/>
                    </a:lnTo>
                    <a:lnTo>
                      <a:pt x="261" y="258"/>
                    </a:lnTo>
                    <a:lnTo>
                      <a:pt x="261" y="255"/>
                    </a:lnTo>
                    <a:lnTo>
                      <a:pt x="261" y="251"/>
                    </a:lnTo>
                    <a:lnTo>
                      <a:pt x="259" y="247"/>
                    </a:lnTo>
                    <a:lnTo>
                      <a:pt x="259" y="243"/>
                    </a:lnTo>
                    <a:lnTo>
                      <a:pt x="259" y="241"/>
                    </a:lnTo>
                    <a:lnTo>
                      <a:pt x="257" y="238"/>
                    </a:lnTo>
                    <a:lnTo>
                      <a:pt x="257" y="234"/>
                    </a:lnTo>
                    <a:lnTo>
                      <a:pt x="255" y="230"/>
                    </a:lnTo>
                    <a:lnTo>
                      <a:pt x="255" y="226"/>
                    </a:lnTo>
                    <a:lnTo>
                      <a:pt x="253" y="222"/>
                    </a:lnTo>
                    <a:lnTo>
                      <a:pt x="251" y="219"/>
                    </a:lnTo>
                    <a:lnTo>
                      <a:pt x="251" y="215"/>
                    </a:lnTo>
                    <a:lnTo>
                      <a:pt x="249" y="211"/>
                    </a:lnTo>
                    <a:lnTo>
                      <a:pt x="248" y="205"/>
                    </a:lnTo>
                    <a:lnTo>
                      <a:pt x="246" y="201"/>
                    </a:lnTo>
                    <a:lnTo>
                      <a:pt x="244" y="198"/>
                    </a:lnTo>
                    <a:lnTo>
                      <a:pt x="242" y="194"/>
                    </a:lnTo>
                    <a:lnTo>
                      <a:pt x="240" y="188"/>
                    </a:lnTo>
                    <a:lnTo>
                      <a:pt x="238" y="184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30" y="173"/>
                    </a:lnTo>
                    <a:lnTo>
                      <a:pt x="229" y="167"/>
                    </a:lnTo>
                    <a:lnTo>
                      <a:pt x="227" y="163"/>
                    </a:lnTo>
                    <a:lnTo>
                      <a:pt x="225" y="160"/>
                    </a:lnTo>
                    <a:lnTo>
                      <a:pt x="221" y="156"/>
                    </a:lnTo>
                    <a:lnTo>
                      <a:pt x="217" y="152"/>
                    </a:lnTo>
                    <a:lnTo>
                      <a:pt x="215" y="146"/>
                    </a:lnTo>
                    <a:lnTo>
                      <a:pt x="211" y="142"/>
                    </a:lnTo>
                    <a:lnTo>
                      <a:pt x="208" y="139"/>
                    </a:lnTo>
                    <a:lnTo>
                      <a:pt x="204" y="135"/>
                    </a:lnTo>
                    <a:lnTo>
                      <a:pt x="200" y="131"/>
                    </a:lnTo>
                    <a:lnTo>
                      <a:pt x="198" y="127"/>
                    </a:lnTo>
                    <a:lnTo>
                      <a:pt x="194" y="122"/>
                    </a:lnTo>
                    <a:lnTo>
                      <a:pt x="191" y="120"/>
                    </a:lnTo>
                    <a:lnTo>
                      <a:pt x="185" y="114"/>
                    </a:lnTo>
                    <a:lnTo>
                      <a:pt x="181" y="112"/>
                    </a:lnTo>
                    <a:lnTo>
                      <a:pt x="177" y="108"/>
                    </a:lnTo>
                    <a:lnTo>
                      <a:pt x="173" y="104"/>
                    </a:lnTo>
                    <a:lnTo>
                      <a:pt x="168" y="101"/>
                    </a:lnTo>
                    <a:lnTo>
                      <a:pt x="164" y="97"/>
                    </a:lnTo>
                    <a:lnTo>
                      <a:pt x="158" y="95"/>
                    </a:lnTo>
                    <a:lnTo>
                      <a:pt x="154" y="91"/>
                    </a:lnTo>
                    <a:lnTo>
                      <a:pt x="151" y="89"/>
                    </a:lnTo>
                    <a:lnTo>
                      <a:pt x="145" y="85"/>
                    </a:lnTo>
                    <a:lnTo>
                      <a:pt x="141" y="83"/>
                    </a:lnTo>
                    <a:lnTo>
                      <a:pt x="137" y="82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124" y="74"/>
                    </a:lnTo>
                    <a:lnTo>
                      <a:pt x="120" y="72"/>
                    </a:lnTo>
                    <a:lnTo>
                      <a:pt x="116" y="70"/>
                    </a:lnTo>
                    <a:lnTo>
                      <a:pt x="113" y="70"/>
                    </a:lnTo>
                    <a:lnTo>
                      <a:pt x="109" y="68"/>
                    </a:lnTo>
                    <a:lnTo>
                      <a:pt x="105" y="66"/>
                    </a:lnTo>
                    <a:lnTo>
                      <a:pt x="101" y="64"/>
                    </a:lnTo>
                    <a:lnTo>
                      <a:pt x="97" y="64"/>
                    </a:lnTo>
                    <a:lnTo>
                      <a:pt x="94" y="63"/>
                    </a:lnTo>
                    <a:lnTo>
                      <a:pt x="92" y="61"/>
                    </a:lnTo>
                    <a:lnTo>
                      <a:pt x="88" y="61"/>
                    </a:lnTo>
                    <a:lnTo>
                      <a:pt x="84" y="59"/>
                    </a:lnTo>
                    <a:lnTo>
                      <a:pt x="80" y="59"/>
                    </a:lnTo>
                    <a:lnTo>
                      <a:pt x="77" y="59"/>
                    </a:lnTo>
                    <a:lnTo>
                      <a:pt x="75" y="59"/>
                    </a:lnTo>
                    <a:lnTo>
                      <a:pt x="71" y="59"/>
                    </a:lnTo>
                    <a:lnTo>
                      <a:pt x="69" y="57"/>
                    </a:lnTo>
                    <a:lnTo>
                      <a:pt x="65" y="57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8" y="57"/>
                    </a:lnTo>
                    <a:lnTo>
                      <a:pt x="54" y="57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44" y="57"/>
                    </a:lnTo>
                    <a:lnTo>
                      <a:pt x="40" y="57"/>
                    </a:lnTo>
                    <a:lnTo>
                      <a:pt x="35" y="57"/>
                    </a:lnTo>
                    <a:lnTo>
                      <a:pt x="33" y="59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1" y="61"/>
                    </a:lnTo>
                    <a:lnTo>
                      <a:pt x="20" y="61"/>
                    </a:lnTo>
                    <a:lnTo>
                      <a:pt x="16" y="63"/>
                    </a:lnTo>
                    <a:lnTo>
                      <a:pt x="12" y="64"/>
                    </a:lnTo>
                    <a:lnTo>
                      <a:pt x="10" y="66"/>
                    </a:lnTo>
                    <a:lnTo>
                      <a:pt x="8" y="64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2" y="40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6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7" y="15"/>
                    </a:lnTo>
                    <a:lnTo>
                      <a:pt x="29" y="13"/>
                    </a:lnTo>
                    <a:lnTo>
                      <a:pt x="33" y="13"/>
                    </a:lnTo>
                    <a:lnTo>
                      <a:pt x="35" y="11"/>
                    </a:lnTo>
                    <a:lnTo>
                      <a:pt x="39" y="9"/>
                    </a:lnTo>
                    <a:lnTo>
                      <a:pt x="40" y="7"/>
                    </a:lnTo>
                    <a:lnTo>
                      <a:pt x="44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4" y="2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5" y="2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2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99" y="5"/>
                    </a:lnTo>
                    <a:lnTo>
                      <a:pt x="103" y="7"/>
                    </a:lnTo>
                    <a:lnTo>
                      <a:pt x="107" y="9"/>
                    </a:lnTo>
                    <a:lnTo>
                      <a:pt x="113" y="11"/>
                    </a:lnTo>
                    <a:lnTo>
                      <a:pt x="116" y="13"/>
                    </a:lnTo>
                    <a:lnTo>
                      <a:pt x="120" y="15"/>
                    </a:lnTo>
                    <a:lnTo>
                      <a:pt x="124" y="17"/>
                    </a:lnTo>
                    <a:lnTo>
                      <a:pt x="130" y="19"/>
                    </a:lnTo>
                    <a:lnTo>
                      <a:pt x="134" y="21"/>
                    </a:lnTo>
                    <a:lnTo>
                      <a:pt x="137" y="25"/>
                    </a:lnTo>
                    <a:lnTo>
                      <a:pt x="143" y="26"/>
                    </a:lnTo>
                    <a:lnTo>
                      <a:pt x="147" y="28"/>
                    </a:lnTo>
                    <a:lnTo>
                      <a:pt x="151" y="32"/>
                    </a:lnTo>
                    <a:lnTo>
                      <a:pt x="156" y="34"/>
                    </a:lnTo>
                    <a:lnTo>
                      <a:pt x="160" y="38"/>
                    </a:lnTo>
                    <a:lnTo>
                      <a:pt x="164" y="40"/>
                    </a:lnTo>
                    <a:lnTo>
                      <a:pt x="170" y="44"/>
                    </a:lnTo>
                    <a:lnTo>
                      <a:pt x="173" y="47"/>
                    </a:lnTo>
                    <a:lnTo>
                      <a:pt x="177" y="49"/>
                    </a:lnTo>
                    <a:lnTo>
                      <a:pt x="181" y="53"/>
                    </a:lnTo>
                    <a:lnTo>
                      <a:pt x="185" y="57"/>
                    </a:lnTo>
                    <a:lnTo>
                      <a:pt x="189" y="59"/>
                    </a:lnTo>
                    <a:lnTo>
                      <a:pt x="194" y="61"/>
                    </a:lnTo>
                    <a:lnTo>
                      <a:pt x="196" y="64"/>
                    </a:lnTo>
                    <a:lnTo>
                      <a:pt x="200" y="68"/>
                    </a:lnTo>
                    <a:lnTo>
                      <a:pt x="204" y="70"/>
                    </a:lnTo>
                    <a:lnTo>
                      <a:pt x="208" y="74"/>
                    </a:lnTo>
                    <a:lnTo>
                      <a:pt x="211" y="78"/>
                    </a:lnTo>
                    <a:lnTo>
                      <a:pt x="215" y="80"/>
                    </a:lnTo>
                    <a:lnTo>
                      <a:pt x="219" y="83"/>
                    </a:lnTo>
                    <a:lnTo>
                      <a:pt x="223" y="85"/>
                    </a:lnTo>
                    <a:lnTo>
                      <a:pt x="225" y="87"/>
                    </a:lnTo>
                    <a:lnTo>
                      <a:pt x="229" y="91"/>
                    </a:lnTo>
                    <a:lnTo>
                      <a:pt x="230" y="93"/>
                    </a:lnTo>
                    <a:lnTo>
                      <a:pt x="234" y="97"/>
                    </a:lnTo>
                    <a:lnTo>
                      <a:pt x="240" y="101"/>
                    </a:lnTo>
                    <a:lnTo>
                      <a:pt x="244" y="104"/>
                    </a:lnTo>
                    <a:lnTo>
                      <a:pt x="248" y="110"/>
                    </a:lnTo>
                    <a:lnTo>
                      <a:pt x="251" y="112"/>
                    </a:lnTo>
                    <a:lnTo>
                      <a:pt x="253" y="116"/>
                    </a:lnTo>
                    <a:lnTo>
                      <a:pt x="255" y="118"/>
                    </a:lnTo>
                    <a:lnTo>
                      <a:pt x="257" y="118"/>
                    </a:lnTo>
                    <a:lnTo>
                      <a:pt x="257" y="120"/>
                    </a:lnTo>
                    <a:lnTo>
                      <a:pt x="318" y="222"/>
                    </a:lnTo>
                    <a:lnTo>
                      <a:pt x="352" y="338"/>
                    </a:lnTo>
                    <a:lnTo>
                      <a:pt x="346" y="382"/>
                    </a:lnTo>
                    <a:lnTo>
                      <a:pt x="249" y="426"/>
                    </a:lnTo>
                    <a:lnTo>
                      <a:pt x="173" y="458"/>
                    </a:lnTo>
                    <a:close/>
                  </a:path>
                </a:pathLst>
              </a:custGeom>
              <a:solidFill>
                <a:srgbClr val="FF66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3" name="Freeform 34"/>
              <p:cNvSpPr>
                <a:spLocks/>
              </p:cNvSpPr>
              <p:nvPr/>
            </p:nvSpPr>
            <p:spPr bwMode="auto">
              <a:xfrm>
                <a:off x="1318" y="3438"/>
                <a:ext cx="218" cy="68"/>
              </a:xfrm>
              <a:custGeom>
                <a:avLst/>
                <a:gdLst>
                  <a:gd name="T0" fmla="*/ 3 w 435"/>
                  <a:gd name="T1" fmla="*/ 1 h 135"/>
                  <a:gd name="T2" fmla="*/ 3 w 435"/>
                  <a:gd name="T3" fmla="*/ 1 h 135"/>
                  <a:gd name="T4" fmla="*/ 3 w 435"/>
                  <a:gd name="T5" fmla="*/ 1 h 135"/>
                  <a:gd name="T6" fmla="*/ 3 w 435"/>
                  <a:gd name="T7" fmla="*/ 1 h 135"/>
                  <a:gd name="T8" fmla="*/ 2 w 435"/>
                  <a:gd name="T9" fmla="*/ 1 h 135"/>
                  <a:gd name="T10" fmla="*/ 2 w 435"/>
                  <a:gd name="T11" fmla="*/ 1 h 135"/>
                  <a:gd name="T12" fmla="*/ 2 w 435"/>
                  <a:gd name="T13" fmla="*/ 1 h 135"/>
                  <a:gd name="T14" fmla="*/ 2 w 435"/>
                  <a:gd name="T15" fmla="*/ 1 h 135"/>
                  <a:gd name="T16" fmla="*/ 2 w 435"/>
                  <a:gd name="T17" fmla="*/ 1 h 135"/>
                  <a:gd name="T18" fmla="*/ 1 w 435"/>
                  <a:gd name="T19" fmla="*/ 1 h 135"/>
                  <a:gd name="T20" fmla="*/ 1 w 435"/>
                  <a:gd name="T21" fmla="*/ 1 h 135"/>
                  <a:gd name="T22" fmla="*/ 1 w 435"/>
                  <a:gd name="T23" fmla="*/ 1 h 135"/>
                  <a:gd name="T24" fmla="*/ 1 w 435"/>
                  <a:gd name="T25" fmla="*/ 1 h 135"/>
                  <a:gd name="T26" fmla="*/ 1 w 435"/>
                  <a:gd name="T27" fmla="*/ 1 h 135"/>
                  <a:gd name="T28" fmla="*/ 1 w 435"/>
                  <a:gd name="T29" fmla="*/ 1 h 135"/>
                  <a:gd name="T30" fmla="*/ 0 w 435"/>
                  <a:gd name="T31" fmla="*/ 1 h 135"/>
                  <a:gd name="T32" fmla="*/ 1 w 435"/>
                  <a:gd name="T33" fmla="*/ 1 h 135"/>
                  <a:gd name="T34" fmla="*/ 1 w 435"/>
                  <a:gd name="T35" fmla="*/ 1 h 135"/>
                  <a:gd name="T36" fmla="*/ 1 w 435"/>
                  <a:gd name="T37" fmla="*/ 1 h 135"/>
                  <a:gd name="T38" fmla="*/ 1 w 435"/>
                  <a:gd name="T39" fmla="*/ 1 h 135"/>
                  <a:gd name="T40" fmla="*/ 1 w 435"/>
                  <a:gd name="T41" fmla="*/ 1 h 135"/>
                  <a:gd name="T42" fmla="*/ 1 w 435"/>
                  <a:gd name="T43" fmla="*/ 1 h 135"/>
                  <a:gd name="T44" fmla="*/ 1 w 435"/>
                  <a:gd name="T45" fmla="*/ 1 h 135"/>
                  <a:gd name="T46" fmla="*/ 1 w 435"/>
                  <a:gd name="T47" fmla="*/ 1 h 135"/>
                  <a:gd name="T48" fmla="*/ 2 w 435"/>
                  <a:gd name="T49" fmla="*/ 1 h 135"/>
                  <a:gd name="T50" fmla="*/ 2 w 435"/>
                  <a:gd name="T51" fmla="*/ 1 h 135"/>
                  <a:gd name="T52" fmla="*/ 2 w 435"/>
                  <a:gd name="T53" fmla="*/ 1 h 135"/>
                  <a:gd name="T54" fmla="*/ 1 w 435"/>
                  <a:gd name="T55" fmla="*/ 1 h 135"/>
                  <a:gd name="T56" fmla="*/ 1 w 435"/>
                  <a:gd name="T57" fmla="*/ 1 h 135"/>
                  <a:gd name="T58" fmla="*/ 1 w 435"/>
                  <a:gd name="T59" fmla="*/ 1 h 135"/>
                  <a:gd name="T60" fmla="*/ 1 w 435"/>
                  <a:gd name="T61" fmla="*/ 1 h 135"/>
                  <a:gd name="T62" fmla="*/ 2 w 435"/>
                  <a:gd name="T63" fmla="*/ 1 h 135"/>
                  <a:gd name="T64" fmla="*/ 2 w 435"/>
                  <a:gd name="T65" fmla="*/ 1 h 135"/>
                  <a:gd name="T66" fmla="*/ 2 w 435"/>
                  <a:gd name="T67" fmla="*/ 1 h 135"/>
                  <a:gd name="T68" fmla="*/ 2 w 435"/>
                  <a:gd name="T69" fmla="*/ 2 h 135"/>
                  <a:gd name="T70" fmla="*/ 2 w 435"/>
                  <a:gd name="T71" fmla="*/ 2 h 135"/>
                  <a:gd name="T72" fmla="*/ 2 w 435"/>
                  <a:gd name="T73" fmla="*/ 2 h 135"/>
                  <a:gd name="T74" fmla="*/ 3 w 435"/>
                  <a:gd name="T75" fmla="*/ 2 h 135"/>
                  <a:gd name="T76" fmla="*/ 3 w 435"/>
                  <a:gd name="T77" fmla="*/ 2 h 135"/>
                  <a:gd name="T78" fmla="*/ 3 w 435"/>
                  <a:gd name="T79" fmla="*/ 2 h 135"/>
                  <a:gd name="T80" fmla="*/ 3 w 435"/>
                  <a:gd name="T81" fmla="*/ 2 h 135"/>
                  <a:gd name="T82" fmla="*/ 3 w 435"/>
                  <a:gd name="T83" fmla="*/ 1 h 135"/>
                  <a:gd name="T84" fmla="*/ 4 w 435"/>
                  <a:gd name="T85" fmla="*/ 1 h 135"/>
                  <a:gd name="T86" fmla="*/ 4 w 435"/>
                  <a:gd name="T87" fmla="*/ 1 h 135"/>
                  <a:gd name="T88" fmla="*/ 4 w 435"/>
                  <a:gd name="T89" fmla="*/ 1 h 135"/>
                  <a:gd name="T90" fmla="*/ 4 w 435"/>
                  <a:gd name="T91" fmla="*/ 1 h 135"/>
                  <a:gd name="T92" fmla="*/ 4 w 435"/>
                  <a:gd name="T93" fmla="*/ 1 h 135"/>
                  <a:gd name="T94" fmla="*/ 4 w 435"/>
                  <a:gd name="T95" fmla="*/ 1 h 135"/>
                  <a:gd name="T96" fmla="*/ 4 w 435"/>
                  <a:gd name="T97" fmla="*/ 1 h 135"/>
                  <a:gd name="T98" fmla="*/ 4 w 435"/>
                  <a:gd name="T99" fmla="*/ 1 h 135"/>
                  <a:gd name="T100" fmla="*/ 4 w 435"/>
                  <a:gd name="T101" fmla="*/ 1 h 13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35"/>
                  <a:gd name="T154" fmla="*/ 0 h 135"/>
                  <a:gd name="T155" fmla="*/ 435 w 435"/>
                  <a:gd name="T156" fmla="*/ 135 h 13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35" h="135">
                    <a:moveTo>
                      <a:pt x="332" y="38"/>
                    </a:moveTo>
                    <a:lnTo>
                      <a:pt x="330" y="38"/>
                    </a:lnTo>
                    <a:lnTo>
                      <a:pt x="328" y="40"/>
                    </a:lnTo>
                    <a:lnTo>
                      <a:pt x="325" y="40"/>
                    </a:lnTo>
                    <a:lnTo>
                      <a:pt x="321" y="40"/>
                    </a:lnTo>
                    <a:lnTo>
                      <a:pt x="319" y="42"/>
                    </a:lnTo>
                    <a:lnTo>
                      <a:pt x="313" y="42"/>
                    </a:lnTo>
                    <a:lnTo>
                      <a:pt x="309" y="42"/>
                    </a:lnTo>
                    <a:lnTo>
                      <a:pt x="304" y="43"/>
                    </a:lnTo>
                    <a:lnTo>
                      <a:pt x="302" y="43"/>
                    </a:lnTo>
                    <a:lnTo>
                      <a:pt x="298" y="43"/>
                    </a:lnTo>
                    <a:lnTo>
                      <a:pt x="296" y="43"/>
                    </a:lnTo>
                    <a:lnTo>
                      <a:pt x="292" y="45"/>
                    </a:lnTo>
                    <a:lnTo>
                      <a:pt x="288" y="45"/>
                    </a:lnTo>
                    <a:lnTo>
                      <a:pt x="285" y="45"/>
                    </a:lnTo>
                    <a:lnTo>
                      <a:pt x="283" y="45"/>
                    </a:lnTo>
                    <a:lnTo>
                      <a:pt x="279" y="47"/>
                    </a:lnTo>
                    <a:lnTo>
                      <a:pt x="275" y="47"/>
                    </a:lnTo>
                    <a:lnTo>
                      <a:pt x="271" y="47"/>
                    </a:lnTo>
                    <a:lnTo>
                      <a:pt x="268" y="47"/>
                    </a:lnTo>
                    <a:lnTo>
                      <a:pt x="264" y="49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41" y="49"/>
                    </a:lnTo>
                    <a:lnTo>
                      <a:pt x="237" y="49"/>
                    </a:lnTo>
                    <a:lnTo>
                      <a:pt x="231" y="49"/>
                    </a:lnTo>
                    <a:lnTo>
                      <a:pt x="228" y="49"/>
                    </a:lnTo>
                    <a:lnTo>
                      <a:pt x="222" y="49"/>
                    </a:lnTo>
                    <a:lnTo>
                      <a:pt x="218" y="49"/>
                    </a:lnTo>
                    <a:lnTo>
                      <a:pt x="212" y="49"/>
                    </a:lnTo>
                    <a:lnTo>
                      <a:pt x="209" y="49"/>
                    </a:lnTo>
                    <a:lnTo>
                      <a:pt x="201" y="49"/>
                    </a:lnTo>
                    <a:lnTo>
                      <a:pt x="197" y="49"/>
                    </a:lnTo>
                    <a:lnTo>
                      <a:pt x="192" y="49"/>
                    </a:lnTo>
                    <a:lnTo>
                      <a:pt x="186" y="49"/>
                    </a:lnTo>
                    <a:lnTo>
                      <a:pt x="180" y="47"/>
                    </a:lnTo>
                    <a:lnTo>
                      <a:pt x="174" y="47"/>
                    </a:lnTo>
                    <a:lnTo>
                      <a:pt x="169" y="47"/>
                    </a:lnTo>
                    <a:lnTo>
                      <a:pt x="163" y="45"/>
                    </a:lnTo>
                    <a:lnTo>
                      <a:pt x="157" y="45"/>
                    </a:lnTo>
                    <a:lnTo>
                      <a:pt x="152" y="45"/>
                    </a:lnTo>
                    <a:lnTo>
                      <a:pt x="146" y="43"/>
                    </a:lnTo>
                    <a:lnTo>
                      <a:pt x="140" y="43"/>
                    </a:lnTo>
                    <a:lnTo>
                      <a:pt x="133" y="42"/>
                    </a:lnTo>
                    <a:lnTo>
                      <a:pt x="127" y="42"/>
                    </a:lnTo>
                    <a:lnTo>
                      <a:pt x="121" y="40"/>
                    </a:lnTo>
                    <a:lnTo>
                      <a:pt x="114" y="40"/>
                    </a:lnTo>
                    <a:lnTo>
                      <a:pt x="108" y="38"/>
                    </a:lnTo>
                    <a:lnTo>
                      <a:pt x="102" y="36"/>
                    </a:lnTo>
                    <a:lnTo>
                      <a:pt x="95" y="34"/>
                    </a:lnTo>
                    <a:lnTo>
                      <a:pt x="89" y="34"/>
                    </a:lnTo>
                    <a:lnTo>
                      <a:pt x="85" y="32"/>
                    </a:lnTo>
                    <a:lnTo>
                      <a:pt x="81" y="32"/>
                    </a:lnTo>
                    <a:lnTo>
                      <a:pt x="7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0" y="26"/>
                    </a:lnTo>
                    <a:lnTo>
                      <a:pt x="57" y="24"/>
                    </a:lnTo>
                    <a:lnTo>
                      <a:pt x="55" y="23"/>
                    </a:lnTo>
                    <a:lnTo>
                      <a:pt x="51" y="23"/>
                    </a:lnTo>
                    <a:lnTo>
                      <a:pt x="47" y="21"/>
                    </a:lnTo>
                    <a:lnTo>
                      <a:pt x="43" y="19"/>
                    </a:lnTo>
                    <a:lnTo>
                      <a:pt x="40" y="19"/>
                    </a:lnTo>
                    <a:lnTo>
                      <a:pt x="36" y="17"/>
                    </a:lnTo>
                    <a:lnTo>
                      <a:pt x="32" y="17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2" y="13"/>
                    </a:lnTo>
                    <a:lnTo>
                      <a:pt x="21" y="11"/>
                    </a:lnTo>
                    <a:lnTo>
                      <a:pt x="15" y="9"/>
                    </a:lnTo>
                    <a:lnTo>
                      <a:pt x="11" y="9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3" y="24"/>
                    </a:lnTo>
                    <a:lnTo>
                      <a:pt x="5" y="28"/>
                    </a:lnTo>
                    <a:lnTo>
                      <a:pt x="7" y="34"/>
                    </a:lnTo>
                    <a:lnTo>
                      <a:pt x="9" y="36"/>
                    </a:lnTo>
                    <a:lnTo>
                      <a:pt x="11" y="38"/>
                    </a:lnTo>
                    <a:lnTo>
                      <a:pt x="15" y="42"/>
                    </a:lnTo>
                    <a:lnTo>
                      <a:pt x="17" y="43"/>
                    </a:lnTo>
                    <a:lnTo>
                      <a:pt x="21" y="45"/>
                    </a:lnTo>
                    <a:lnTo>
                      <a:pt x="22" y="49"/>
                    </a:lnTo>
                    <a:lnTo>
                      <a:pt x="26" y="51"/>
                    </a:lnTo>
                    <a:lnTo>
                      <a:pt x="32" y="55"/>
                    </a:lnTo>
                    <a:lnTo>
                      <a:pt x="36" y="57"/>
                    </a:lnTo>
                    <a:lnTo>
                      <a:pt x="41" y="61"/>
                    </a:lnTo>
                    <a:lnTo>
                      <a:pt x="43" y="62"/>
                    </a:lnTo>
                    <a:lnTo>
                      <a:pt x="45" y="64"/>
                    </a:lnTo>
                    <a:lnTo>
                      <a:pt x="49" y="64"/>
                    </a:lnTo>
                    <a:lnTo>
                      <a:pt x="53" y="68"/>
                    </a:lnTo>
                    <a:lnTo>
                      <a:pt x="55" y="68"/>
                    </a:lnTo>
                    <a:lnTo>
                      <a:pt x="57" y="70"/>
                    </a:lnTo>
                    <a:lnTo>
                      <a:pt x="60" y="72"/>
                    </a:lnTo>
                    <a:lnTo>
                      <a:pt x="62" y="72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8" y="80"/>
                    </a:lnTo>
                    <a:lnTo>
                      <a:pt x="83" y="81"/>
                    </a:lnTo>
                    <a:lnTo>
                      <a:pt x="85" y="81"/>
                    </a:lnTo>
                    <a:lnTo>
                      <a:pt x="89" y="83"/>
                    </a:lnTo>
                    <a:lnTo>
                      <a:pt x="91" y="83"/>
                    </a:lnTo>
                    <a:lnTo>
                      <a:pt x="95" y="85"/>
                    </a:lnTo>
                    <a:lnTo>
                      <a:pt x="98" y="85"/>
                    </a:lnTo>
                    <a:lnTo>
                      <a:pt x="102" y="87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1"/>
                    </a:lnTo>
                    <a:lnTo>
                      <a:pt x="119" y="93"/>
                    </a:lnTo>
                    <a:lnTo>
                      <a:pt x="123" y="93"/>
                    </a:lnTo>
                    <a:lnTo>
                      <a:pt x="127" y="95"/>
                    </a:lnTo>
                    <a:lnTo>
                      <a:pt x="129" y="95"/>
                    </a:lnTo>
                    <a:lnTo>
                      <a:pt x="133" y="95"/>
                    </a:lnTo>
                    <a:lnTo>
                      <a:pt x="135" y="95"/>
                    </a:lnTo>
                    <a:lnTo>
                      <a:pt x="136" y="97"/>
                    </a:lnTo>
                    <a:lnTo>
                      <a:pt x="140" y="97"/>
                    </a:lnTo>
                    <a:lnTo>
                      <a:pt x="144" y="99"/>
                    </a:lnTo>
                    <a:lnTo>
                      <a:pt x="146" y="101"/>
                    </a:lnTo>
                    <a:lnTo>
                      <a:pt x="144" y="102"/>
                    </a:lnTo>
                    <a:lnTo>
                      <a:pt x="140" y="102"/>
                    </a:lnTo>
                    <a:lnTo>
                      <a:pt x="138" y="104"/>
                    </a:lnTo>
                    <a:lnTo>
                      <a:pt x="133" y="104"/>
                    </a:lnTo>
                    <a:lnTo>
                      <a:pt x="129" y="104"/>
                    </a:lnTo>
                    <a:lnTo>
                      <a:pt x="125" y="106"/>
                    </a:lnTo>
                    <a:lnTo>
                      <a:pt x="119" y="106"/>
                    </a:lnTo>
                    <a:lnTo>
                      <a:pt x="116" y="106"/>
                    </a:lnTo>
                    <a:lnTo>
                      <a:pt x="110" y="108"/>
                    </a:lnTo>
                    <a:lnTo>
                      <a:pt x="106" y="108"/>
                    </a:lnTo>
                    <a:lnTo>
                      <a:pt x="102" y="108"/>
                    </a:lnTo>
                    <a:lnTo>
                      <a:pt x="97" y="108"/>
                    </a:lnTo>
                    <a:lnTo>
                      <a:pt x="95" y="110"/>
                    </a:lnTo>
                    <a:lnTo>
                      <a:pt x="91" y="110"/>
                    </a:lnTo>
                    <a:lnTo>
                      <a:pt x="89" y="110"/>
                    </a:lnTo>
                    <a:lnTo>
                      <a:pt x="87" y="110"/>
                    </a:lnTo>
                    <a:lnTo>
                      <a:pt x="91" y="112"/>
                    </a:lnTo>
                    <a:lnTo>
                      <a:pt x="95" y="112"/>
                    </a:lnTo>
                    <a:lnTo>
                      <a:pt x="97" y="112"/>
                    </a:lnTo>
                    <a:lnTo>
                      <a:pt x="100" y="114"/>
                    </a:lnTo>
                    <a:lnTo>
                      <a:pt x="104" y="114"/>
                    </a:lnTo>
                    <a:lnTo>
                      <a:pt x="110" y="116"/>
                    </a:lnTo>
                    <a:lnTo>
                      <a:pt x="114" y="116"/>
                    </a:lnTo>
                    <a:lnTo>
                      <a:pt x="117" y="116"/>
                    </a:lnTo>
                    <a:lnTo>
                      <a:pt x="119" y="118"/>
                    </a:lnTo>
                    <a:lnTo>
                      <a:pt x="123" y="118"/>
                    </a:lnTo>
                    <a:lnTo>
                      <a:pt x="125" y="120"/>
                    </a:lnTo>
                    <a:lnTo>
                      <a:pt x="129" y="120"/>
                    </a:lnTo>
                    <a:lnTo>
                      <a:pt x="131" y="120"/>
                    </a:lnTo>
                    <a:lnTo>
                      <a:pt x="135" y="121"/>
                    </a:lnTo>
                    <a:lnTo>
                      <a:pt x="138" y="121"/>
                    </a:lnTo>
                    <a:lnTo>
                      <a:pt x="142" y="121"/>
                    </a:lnTo>
                    <a:lnTo>
                      <a:pt x="146" y="123"/>
                    </a:lnTo>
                    <a:lnTo>
                      <a:pt x="150" y="123"/>
                    </a:lnTo>
                    <a:lnTo>
                      <a:pt x="154" y="125"/>
                    </a:lnTo>
                    <a:lnTo>
                      <a:pt x="157" y="125"/>
                    </a:lnTo>
                    <a:lnTo>
                      <a:pt x="161" y="125"/>
                    </a:lnTo>
                    <a:lnTo>
                      <a:pt x="165" y="125"/>
                    </a:lnTo>
                    <a:lnTo>
                      <a:pt x="171" y="127"/>
                    </a:lnTo>
                    <a:lnTo>
                      <a:pt x="174" y="127"/>
                    </a:lnTo>
                    <a:lnTo>
                      <a:pt x="178" y="127"/>
                    </a:lnTo>
                    <a:lnTo>
                      <a:pt x="182" y="127"/>
                    </a:lnTo>
                    <a:lnTo>
                      <a:pt x="188" y="129"/>
                    </a:lnTo>
                    <a:lnTo>
                      <a:pt x="192" y="129"/>
                    </a:lnTo>
                    <a:lnTo>
                      <a:pt x="197" y="129"/>
                    </a:lnTo>
                    <a:lnTo>
                      <a:pt x="201" y="129"/>
                    </a:lnTo>
                    <a:lnTo>
                      <a:pt x="207" y="131"/>
                    </a:lnTo>
                    <a:lnTo>
                      <a:pt x="211" y="131"/>
                    </a:lnTo>
                    <a:lnTo>
                      <a:pt x="216" y="131"/>
                    </a:lnTo>
                    <a:lnTo>
                      <a:pt x="222" y="131"/>
                    </a:lnTo>
                    <a:lnTo>
                      <a:pt x="228" y="133"/>
                    </a:lnTo>
                    <a:lnTo>
                      <a:pt x="231" y="133"/>
                    </a:lnTo>
                    <a:lnTo>
                      <a:pt x="237" y="133"/>
                    </a:lnTo>
                    <a:lnTo>
                      <a:pt x="241" y="133"/>
                    </a:lnTo>
                    <a:lnTo>
                      <a:pt x="247" y="133"/>
                    </a:lnTo>
                    <a:lnTo>
                      <a:pt x="252" y="133"/>
                    </a:lnTo>
                    <a:lnTo>
                      <a:pt x="258" y="135"/>
                    </a:lnTo>
                    <a:lnTo>
                      <a:pt x="264" y="135"/>
                    </a:lnTo>
                    <a:lnTo>
                      <a:pt x="269" y="135"/>
                    </a:lnTo>
                    <a:lnTo>
                      <a:pt x="275" y="135"/>
                    </a:lnTo>
                    <a:lnTo>
                      <a:pt x="281" y="135"/>
                    </a:lnTo>
                    <a:lnTo>
                      <a:pt x="287" y="135"/>
                    </a:lnTo>
                    <a:lnTo>
                      <a:pt x="292" y="135"/>
                    </a:lnTo>
                    <a:lnTo>
                      <a:pt x="298" y="135"/>
                    </a:lnTo>
                    <a:lnTo>
                      <a:pt x="304" y="135"/>
                    </a:lnTo>
                    <a:lnTo>
                      <a:pt x="309" y="135"/>
                    </a:lnTo>
                    <a:lnTo>
                      <a:pt x="317" y="135"/>
                    </a:lnTo>
                    <a:lnTo>
                      <a:pt x="321" y="133"/>
                    </a:lnTo>
                    <a:lnTo>
                      <a:pt x="326" y="133"/>
                    </a:lnTo>
                    <a:lnTo>
                      <a:pt x="332" y="133"/>
                    </a:lnTo>
                    <a:lnTo>
                      <a:pt x="338" y="131"/>
                    </a:lnTo>
                    <a:lnTo>
                      <a:pt x="342" y="131"/>
                    </a:lnTo>
                    <a:lnTo>
                      <a:pt x="347" y="129"/>
                    </a:lnTo>
                    <a:lnTo>
                      <a:pt x="351" y="127"/>
                    </a:lnTo>
                    <a:lnTo>
                      <a:pt x="357" y="127"/>
                    </a:lnTo>
                    <a:lnTo>
                      <a:pt x="361" y="125"/>
                    </a:lnTo>
                    <a:lnTo>
                      <a:pt x="365" y="123"/>
                    </a:lnTo>
                    <a:lnTo>
                      <a:pt x="368" y="121"/>
                    </a:lnTo>
                    <a:lnTo>
                      <a:pt x="372" y="120"/>
                    </a:lnTo>
                    <a:lnTo>
                      <a:pt x="376" y="118"/>
                    </a:lnTo>
                    <a:lnTo>
                      <a:pt x="380" y="116"/>
                    </a:lnTo>
                    <a:lnTo>
                      <a:pt x="384" y="112"/>
                    </a:lnTo>
                    <a:lnTo>
                      <a:pt x="387" y="112"/>
                    </a:lnTo>
                    <a:lnTo>
                      <a:pt x="389" y="108"/>
                    </a:lnTo>
                    <a:lnTo>
                      <a:pt x="393" y="106"/>
                    </a:lnTo>
                    <a:lnTo>
                      <a:pt x="395" y="102"/>
                    </a:lnTo>
                    <a:lnTo>
                      <a:pt x="399" y="101"/>
                    </a:lnTo>
                    <a:lnTo>
                      <a:pt x="401" y="99"/>
                    </a:lnTo>
                    <a:lnTo>
                      <a:pt x="403" y="95"/>
                    </a:lnTo>
                    <a:lnTo>
                      <a:pt x="406" y="93"/>
                    </a:lnTo>
                    <a:lnTo>
                      <a:pt x="408" y="89"/>
                    </a:lnTo>
                    <a:lnTo>
                      <a:pt x="410" y="87"/>
                    </a:lnTo>
                    <a:lnTo>
                      <a:pt x="412" y="83"/>
                    </a:lnTo>
                    <a:lnTo>
                      <a:pt x="414" y="81"/>
                    </a:lnTo>
                    <a:lnTo>
                      <a:pt x="416" y="78"/>
                    </a:lnTo>
                    <a:lnTo>
                      <a:pt x="418" y="74"/>
                    </a:lnTo>
                    <a:lnTo>
                      <a:pt x="420" y="72"/>
                    </a:lnTo>
                    <a:lnTo>
                      <a:pt x="422" y="68"/>
                    </a:lnTo>
                    <a:lnTo>
                      <a:pt x="423" y="66"/>
                    </a:lnTo>
                    <a:lnTo>
                      <a:pt x="423" y="62"/>
                    </a:lnTo>
                    <a:lnTo>
                      <a:pt x="425" y="59"/>
                    </a:lnTo>
                    <a:lnTo>
                      <a:pt x="425" y="57"/>
                    </a:lnTo>
                    <a:lnTo>
                      <a:pt x="427" y="53"/>
                    </a:lnTo>
                    <a:lnTo>
                      <a:pt x="427" y="51"/>
                    </a:lnTo>
                    <a:lnTo>
                      <a:pt x="429" y="47"/>
                    </a:lnTo>
                    <a:lnTo>
                      <a:pt x="429" y="45"/>
                    </a:lnTo>
                    <a:lnTo>
                      <a:pt x="431" y="42"/>
                    </a:lnTo>
                    <a:lnTo>
                      <a:pt x="431" y="40"/>
                    </a:lnTo>
                    <a:lnTo>
                      <a:pt x="431" y="36"/>
                    </a:lnTo>
                    <a:lnTo>
                      <a:pt x="431" y="34"/>
                    </a:lnTo>
                    <a:lnTo>
                      <a:pt x="433" y="30"/>
                    </a:lnTo>
                    <a:lnTo>
                      <a:pt x="433" y="28"/>
                    </a:lnTo>
                    <a:lnTo>
                      <a:pt x="433" y="26"/>
                    </a:lnTo>
                    <a:lnTo>
                      <a:pt x="433" y="23"/>
                    </a:lnTo>
                    <a:lnTo>
                      <a:pt x="435" y="21"/>
                    </a:lnTo>
                    <a:lnTo>
                      <a:pt x="435" y="17"/>
                    </a:lnTo>
                    <a:lnTo>
                      <a:pt x="435" y="13"/>
                    </a:lnTo>
                    <a:lnTo>
                      <a:pt x="435" y="9"/>
                    </a:lnTo>
                    <a:lnTo>
                      <a:pt x="435" y="7"/>
                    </a:lnTo>
                    <a:lnTo>
                      <a:pt x="435" y="2"/>
                    </a:lnTo>
                    <a:lnTo>
                      <a:pt x="384" y="0"/>
                    </a:lnTo>
                    <a:lnTo>
                      <a:pt x="387" y="17"/>
                    </a:lnTo>
                    <a:lnTo>
                      <a:pt x="332" y="38"/>
                    </a:lnTo>
                    <a:close/>
                  </a:path>
                </a:pathLst>
              </a:custGeom>
              <a:solidFill>
                <a:srgbClr val="FFE6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4" name="Freeform 35"/>
              <p:cNvSpPr>
                <a:spLocks/>
              </p:cNvSpPr>
              <p:nvPr/>
            </p:nvSpPr>
            <p:spPr bwMode="auto">
              <a:xfrm>
                <a:off x="1357" y="3173"/>
                <a:ext cx="132" cy="276"/>
              </a:xfrm>
              <a:custGeom>
                <a:avLst/>
                <a:gdLst>
                  <a:gd name="T0" fmla="*/ 2 w 264"/>
                  <a:gd name="T1" fmla="*/ 5 h 552"/>
                  <a:gd name="T2" fmla="*/ 2 w 264"/>
                  <a:gd name="T3" fmla="*/ 5 h 552"/>
                  <a:gd name="T4" fmla="*/ 2 w 264"/>
                  <a:gd name="T5" fmla="*/ 5 h 552"/>
                  <a:gd name="T6" fmla="*/ 2 w 264"/>
                  <a:gd name="T7" fmla="*/ 5 h 552"/>
                  <a:gd name="T8" fmla="*/ 2 w 264"/>
                  <a:gd name="T9" fmla="*/ 5 h 552"/>
                  <a:gd name="T10" fmla="*/ 2 w 264"/>
                  <a:gd name="T11" fmla="*/ 5 h 552"/>
                  <a:gd name="T12" fmla="*/ 2 w 264"/>
                  <a:gd name="T13" fmla="*/ 5 h 552"/>
                  <a:gd name="T14" fmla="*/ 1 w 264"/>
                  <a:gd name="T15" fmla="*/ 5 h 552"/>
                  <a:gd name="T16" fmla="*/ 1 w 264"/>
                  <a:gd name="T17" fmla="*/ 5 h 552"/>
                  <a:gd name="T18" fmla="*/ 1 w 264"/>
                  <a:gd name="T19" fmla="*/ 5 h 552"/>
                  <a:gd name="T20" fmla="*/ 1 w 264"/>
                  <a:gd name="T21" fmla="*/ 5 h 552"/>
                  <a:gd name="T22" fmla="*/ 1 w 264"/>
                  <a:gd name="T23" fmla="*/ 5 h 552"/>
                  <a:gd name="T24" fmla="*/ 1 w 264"/>
                  <a:gd name="T25" fmla="*/ 5 h 552"/>
                  <a:gd name="T26" fmla="*/ 1 w 264"/>
                  <a:gd name="T27" fmla="*/ 5 h 552"/>
                  <a:gd name="T28" fmla="*/ 1 w 264"/>
                  <a:gd name="T29" fmla="*/ 5 h 552"/>
                  <a:gd name="T30" fmla="*/ 1 w 264"/>
                  <a:gd name="T31" fmla="*/ 5 h 552"/>
                  <a:gd name="T32" fmla="*/ 1 w 264"/>
                  <a:gd name="T33" fmla="*/ 4 h 552"/>
                  <a:gd name="T34" fmla="*/ 1 w 264"/>
                  <a:gd name="T35" fmla="*/ 4 h 552"/>
                  <a:gd name="T36" fmla="*/ 1 w 264"/>
                  <a:gd name="T37" fmla="*/ 4 h 552"/>
                  <a:gd name="T38" fmla="*/ 1 w 264"/>
                  <a:gd name="T39" fmla="*/ 4 h 552"/>
                  <a:gd name="T40" fmla="*/ 1 w 264"/>
                  <a:gd name="T41" fmla="*/ 4 h 552"/>
                  <a:gd name="T42" fmla="*/ 1 w 264"/>
                  <a:gd name="T43" fmla="*/ 4 h 552"/>
                  <a:gd name="T44" fmla="*/ 1 w 264"/>
                  <a:gd name="T45" fmla="*/ 4 h 552"/>
                  <a:gd name="T46" fmla="*/ 1 w 264"/>
                  <a:gd name="T47" fmla="*/ 4 h 552"/>
                  <a:gd name="T48" fmla="*/ 1 w 264"/>
                  <a:gd name="T49" fmla="*/ 4 h 552"/>
                  <a:gd name="T50" fmla="*/ 1 w 264"/>
                  <a:gd name="T51" fmla="*/ 3 h 552"/>
                  <a:gd name="T52" fmla="*/ 1 w 264"/>
                  <a:gd name="T53" fmla="*/ 3 h 552"/>
                  <a:gd name="T54" fmla="*/ 1 w 264"/>
                  <a:gd name="T55" fmla="*/ 3 h 552"/>
                  <a:gd name="T56" fmla="*/ 1 w 264"/>
                  <a:gd name="T57" fmla="*/ 3 h 552"/>
                  <a:gd name="T58" fmla="*/ 1 w 264"/>
                  <a:gd name="T59" fmla="*/ 3 h 552"/>
                  <a:gd name="T60" fmla="*/ 1 w 264"/>
                  <a:gd name="T61" fmla="*/ 3 h 552"/>
                  <a:gd name="T62" fmla="*/ 1 w 264"/>
                  <a:gd name="T63" fmla="*/ 2 h 552"/>
                  <a:gd name="T64" fmla="*/ 1 w 264"/>
                  <a:gd name="T65" fmla="*/ 2 h 552"/>
                  <a:gd name="T66" fmla="*/ 1 w 264"/>
                  <a:gd name="T67" fmla="*/ 2 h 552"/>
                  <a:gd name="T68" fmla="*/ 1 w 264"/>
                  <a:gd name="T69" fmla="*/ 2 h 552"/>
                  <a:gd name="T70" fmla="*/ 1 w 264"/>
                  <a:gd name="T71" fmla="*/ 2 h 552"/>
                  <a:gd name="T72" fmla="*/ 1 w 264"/>
                  <a:gd name="T73" fmla="*/ 2 h 552"/>
                  <a:gd name="T74" fmla="*/ 1 w 264"/>
                  <a:gd name="T75" fmla="*/ 2 h 552"/>
                  <a:gd name="T76" fmla="*/ 1 w 264"/>
                  <a:gd name="T77" fmla="*/ 2 h 552"/>
                  <a:gd name="T78" fmla="*/ 1 w 264"/>
                  <a:gd name="T79" fmla="*/ 1 h 552"/>
                  <a:gd name="T80" fmla="*/ 1 w 264"/>
                  <a:gd name="T81" fmla="*/ 1 h 552"/>
                  <a:gd name="T82" fmla="*/ 1 w 264"/>
                  <a:gd name="T83" fmla="*/ 1 h 552"/>
                  <a:gd name="T84" fmla="*/ 1 w 264"/>
                  <a:gd name="T85" fmla="*/ 1 h 552"/>
                  <a:gd name="T86" fmla="*/ 2 w 264"/>
                  <a:gd name="T87" fmla="*/ 1 h 552"/>
                  <a:gd name="T88" fmla="*/ 2 w 264"/>
                  <a:gd name="T89" fmla="*/ 1 h 552"/>
                  <a:gd name="T90" fmla="*/ 2 w 264"/>
                  <a:gd name="T91" fmla="*/ 1 h 552"/>
                  <a:gd name="T92" fmla="*/ 2 w 264"/>
                  <a:gd name="T93" fmla="*/ 1 h 552"/>
                  <a:gd name="T94" fmla="*/ 2 w 264"/>
                  <a:gd name="T95" fmla="*/ 1 h 552"/>
                  <a:gd name="T96" fmla="*/ 2 w 264"/>
                  <a:gd name="T97" fmla="*/ 1 h 552"/>
                  <a:gd name="T98" fmla="*/ 2 w 264"/>
                  <a:gd name="T99" fmla="*/ 1 h 552"/>
                  <a:gd name="T100" fmla="*/ 2 w 264"/>
                  <a:gd name="T101" fmla="*/ 1 h 552"/>
                  <a:gd name="T102" fmla="*/ 2 w 264"/>
                  <a:gd name="T103" fmla="*/ 1 h 552"/>
                  <a:gd name="T104" fmla="*/ 2 w 264"/>
                  <a:gd name="T105" fmla="*/ 1 h 552"/>
                  <a:gd name="T106" fmla="*/ 3 w 264"/>
                  <a:gd name="T107" fmla="*/ 0 h 552"/>
                  <a:gd name="T108" fmla="*/ 1 w 264"/>
                  <a:gd name="T109" fmla="*/ 3 h 5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4"/>
                  <a:gd name="T166" fmla="*/ 0 h 552"/>
                  <a:gd name="T167" fmla="*/ 264 w 264"/>
                  <a:gd name="T168" fmla="*/ 552 h 5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4" h="552">
                    <a:moveTo>
                      <a:pt x="226" y="552"/>
                    </a:moveTo>
                    <a:lnTo>
                      <a:pt x="224" y="552"/>
                    </a:lnTo>
                    <a:lnTo>
                      <a:pt x="222" y="552"/>
                    </a:lnTo>
                    <a:lnTo>
                      <a:pt x="218" y="552"/>
                    </a:lnTo>
                    <a:lnTo>
                      <a:pt x="216" y="552"/>
                    </a:lnTo>
                    <a:lnTo>
                      <a:pt x="212" y="552"/>
                    </a:lnTo>
                    <a:lnTo>
                      <a:pt x="209" y="552"/>
                    </a:lnTo>
                    <a:lnTo>
                      <a:pt x="203" y="552"/>
                    </a:lnTo>
                    <a:lnTo>
                      <a:pt x="199" y="552"/>
                    </a:lnTo>
                    <a:lnTo>
                      <a:pt x="195" y="552"/>
                    </a:lnTo>
                    <a:lnTo>
                      <a:pt x="190" y="552"/>
                    </a:lnTo>
                    <a:lnTo>
                      <a:pt x="188" y="552"/>
                    </a:lnTo>
                    <a:lnTo>
                      <a:pt x="184" y="552"/>
                    </a:lnTo>
                    <a:lnTo>
                      <a:pt x="180" y="552"/>
                    </a:lnTo>
                    <a:lnTo>
                      <a:pt x="178" y="552"/>
                    </a:lnTo>
                    <a:lnTo>
                      <a:pt x="176" y="552"/>
                    </a:lnTo>
                    <a:lnTo>
                      <a:pt x="172" y="552"/>
                    </a:lnTo>
                    <a:lnTo>
                      <a:pt x="169" y="552"/>
                    </a:lnTo>
                    <a:lnTo>
                      <a:pt x="167" y="552"/>
                    </a:lnTo>
                    <a:lnTo>
                      <a:pt x="163" y="552"/>
                    </a:lnTo>
                    <a:lnTo>
                      <a:pt x="159" y="552"/>
                    </a:lnTo>
                    <a:lnTo>
                      <a:pt x="157" y="552"/>
                    </a:lnTo>
                    <a:lnTo>
                      <a:pt x="153" y="552"/>
                    </a:lnTo>
                    <a:lnTo>
                      <a:pt x="150" y="552"/>
                    </a:lnTo>
                    <a:lnTo>
                      <a:pt x="148" y="552"/>
                    </a:lnTo>
                    <a:lnTo>
                      <a:pt x="144" y="552"/>
                    </a:lnTo>
                    <a:lnTo>
                      <a:pt x="140" y="552"/>
                    </a:lnTo>
                    <a:lnTo>
                      <a:pt x="138" y="552"/>
                    </a:lnTo>
                    <a:lnTo>
                      <a:pt x="134" y="552"/>
                    </a:lnTo>
                    <a:lnTo>
                      <a:pt x="131" y="552"/>
                    </a:lnTo>
                    <a:lnTo>
                      <a:pt x="129" y="552"/>
                    </a:lnTo>
                    <a:lnTo>
                      <a:pt x="125" y="552"/>
                    </a:lnTo>
                    <a:lnTo>
                      <a:pt x="121" y="552"/>
                    </a:lnTo>
                    <a:lnTo>
                      <a:pt x="119" y="552"/>
                    </a:lnTo>
                    <a:lnTo>
                      <a:pt x="115" y="552"/>
                    </a:lnTo>
                    <a:lnTo>
                      <a:pt x="112" y="550"/>
                    </a:lnTo>
                    <a:lnTo>
                      <a:pt x="108" y="550"/>
                    </a:lnTo>
                    <a:lnTo>
                      <a:pt x="106" y="550"/>
                    </a:lnTo>
                    <a:lnTo>
                      <a:pt x="102" y="550"/>
                    </a:lnTo>
                    <a:lnTo>
                      <a:pt x="100" y="550"/>
                    </a:lnTo>
                    <a:lnTo>
                      <a:pt x="96" y="550"/>
                    </a:lnTo>
                    <a:lnTo>
                      <a:pt x="95" y="550"/>
                    </a:lnTo>
                    <a:lnTo>
                      <a:pt x="91" y="550"/>
                    </a:lnTo>
                    <a:lnTo>
                      <a:pt x="89" y="548"/>
                    </a:lnTo>
                    <a:lnTo>
                      <a:pt x="85" y="548"/>
                    </a:lnTo>
                    <a:lnTo>
                      <a:pt x="83" y="548"/>
                    </a:lnTo>
                    <a:lnTo>
                      <a:pt x="79" y="548"/>
                    </a:lnTo>
                    <a:lnTo>
                      <a:pt x="76" y="546"/>
                    </a:lnTo>
                    <a:lnTo>
                      <a:pt x="70" y="546"/>
                    </a:lnTo>
                    <a:lnTo>
                      <a:pt x="66" y="544"/>
                    </a:lnTo>
                    <a:lnTo>
                      <a:pt x="62" y="544"/>
                    </a:lnTo>
                    <a:lnTo>
                      <a:pt x="57" y="542"/>
                    </a:lnTo>
                    <a:lnTo>
                      <a:pt x="53" y="540"/>
                    </a:lnTo>
                    <a:lnTo>
                      <a:pt x="49" y="540"/>
                    </a:lnTo>
                    <a:lnTo>
                      <a:pt x="45" y="538"/>
                    </a:lnTo>
                    <a:lnTo>
                      <a:pt x="41" y="536"/>
                    </a:lnTo>
                    <a:lnTo>
                      <a:pt x="38" y="535"/>
                    </a:lnTo>
                    <a:lnTo>
                      <a:pt x="34" y="533"/>
                    </a:lnTo>
                    <a:lnTo>
                      <a:pt x="30" y="533"/>
                    </a:lnTo>
                    <a:lnTo>
                      <a:pt x="28" y="531"/>
                    </a:lnTo>
                    <a:lnTo>
                      <a:pt x="24" y="529"/>
                    </a:lnTo>
                    <a:lnTo>
                      <a:pt x="22" y="527"/>
                    </a:lnTo>
                    <a:lnTo>
                      <a:pt x="19" y="525"/>
                    </a:lnTo>
                    <a:lnTo>
                      <a:pt x="17" y="523"/>
                    </a:lnTo>
                    <a:lnTo>
                      <a:pt x="15" y="523"/>
                    </a:lnTo>
                    <a:lnTo>
                      <a:pt x="9" y="519"/>
                    </a:lnTo>
                    <a:lnTo>
                      <a:pt x="5" y="515"/>
                    </a:lnTo>
                    <a:lnTo>
                      <a:pt x="3" y="512"/>
                    </a:lnTo>
                    <a:lnTo>
                      <a:pt x="1" y="508"/>
                    </a:lnTo>
                    <a:lnTo>
                      <a:pt x="0" y="504"/>
                    </a:lnTo>
                    <a:lnTo>
                      <a:pt x="0" y="500"/>
                    </a:lnTo>
                    <a:lnTo>
                      <a:pt x="1" y="496"/>
                    </a:lnTo>
                    <a:lnTo>
                      <a:pt x="3" y="493"/>
                    </a:lnTo>
                    <a:lnTo>
                      <a:pt x="5" y="489"/>
                    </a:lnTo>
                    <a:lnTo>
                      <a:pt x="9" y="485"/>
                    </a:lnTo>
                    <a:lnTo>
                      <a:pt x="11" y="481"/>
                    </a:lnTo>
                    <a:lnTo>
                      <a:pt x="15" y="479"/>
                    </a:lnTo>
                    <a:lnTo>
                      <a:pt x="17" y="476"/>
                    </a:lnTo>
                    <a:lnTo>
                      <a:pt x="20" y="472"/>
                    </a:lnTo>
                    <a:lnTo>
                      <a:pt x="22" y="468"/>
                    </a:lnTo>
                    <a:lnTo>
                      <a:pt x="26" y="466"/>
                    </a:lnTo>
                    <a:lnTo>
                      <a:pt x="28" y="462"/>
                    </a:lnTo>
                    <a:lnTo>
                      <a:pt x="30" y="458"/>
                    </a:lnTo>
                    <a:lnTo>
                      <a:pt x="34" y="455"/>
                    </a:lnTo>
                    <a:lnTo>
                      <a:pt x="36" y="453"/>
                    </a:lnTo>
                    <a:lnTo>
                      <a:pt x="38" y="449"/>
                    </a:lnTo>
                    <a:lnTo>
                      <a:pt x="41" y="445"/>
                    </a:lnTo>
                    <a:lnTo>
                      <a:pt x="43" y="441"/>
                    </a:lnTo>
                    <a:lnTo>
                      <a:pt x="47" y="437"/>
                    </a:lnTo>
                    <a:lnTo>
                      <a:pt x="49" y="432"/>
                    </a:lnTo>
                    <a:lnTo>
                      <a:pt x="51" y="428"/>
                    </a:lnTo>
                    <a:lnTo>
                      <a:pt x="53" y="422"/>
                    </a:lnTo>
                    <a:lnTo>
                      <a:pt x="57" y="418"/>
                    </a:lnTo>
                    <a:lnTo>
                      <a:pt x="57" y="415"/>
                    </a:lnTo>
                    <a:lnTo>
                      <a:pt x="58" y="411"/>
                    </a:lnTo>
                    <a:lnTo>
                      <a:pt x="58" y="409"/>
                    </a:lnTo>
                    <a:lnTo>
                      <a:pt x="60" y="407"/>
                    </a:lnTo>
                    <a:lnTo>
                      <a:pt x="60" y="403"/>
                    </a:lnTo>
                    <a:lnTo>
                      <a:pt x="62" y="399"/>
                    </a:lnTo>
                    <a:lnTo>
                      <a:pt x="62" y="396"/>
                    </a:lnTo>
                    <a:lnTo>
                      <a:pt x="64" y="394"/>
                    </a:lnTo>
                    <a:lnTo>
                      <a:pt x="64" y="390"/>
                    </a:lnTo>
                    <a:lnTo>
                      <a:pt x="66" y="386"/>
                    </a:lnTo>
                    <a:lnTo>
                      <a:pt x="66" y="380"/>
                    </a:lnTo>
                    <a:lnTo>
                      <a:pt x="68" y="377"/>
                    </a:lnTo>
                    <a:lnTo>
                      <a:pt x="68" y="373"/>
                    </a:lnTo>
                    <a:lnTo>
                      <a:pt x="68" y="369"/>
                    </a:lnTo>
                    <a:lnTo>
                      <a:pt x="70" y="365"/>
                    </a:lnTo>
                    <a:lnTo>
                      <a:pt x="70" y="361"/>
                    </a:lnTo>
                    <a:lnTo>
                      <a:pt x="72" y="356"/>
                    </a:lnTo>
                    <a:lnTo>
                      <a:pt x="72" y="350"/>
                    </a:lnTo>
                    <a:lnTo>
                      <a:pt x="72" y="346"/>
                    </a:lnTo>
                    <a:lnTo>
                      <a:pt x="74" y="340"/>
                    </a:lnTo>
                    <a:lnTo>
                      <a:pt x="74" y="335"/>
                    </a:lnTo>
                    <a:lnTo>
                      <a:pt x="74" y="331"/>
                    </a:lnTo>
                    <a:lnTo>
                      <a:pt x="74" y="325"/>
                    </a:lnTo>
                    <a:lnTo>
                      <a:pt x="76" y="320"/>
                    </a:lnTo>
                    <a:lnTo>
                      <a:pt x="76" y="312"/>
                    </a:lnTo>
                    <a:lnTo>
                      <a:pt x="76" y="306"/>
                    </a:lnTo>
                    <a:lnTo>
                      <a:pt x="76" y="301"/>
                    </a:lnTo>
                    <a:lnTo>
                      <a:pt x="76" y="295"/>
                    </a:lnTo>
                    <a:lnTo>
                      <a:pt x="76" y="289"/>
                    </a:lnTo>
                    <a:lnTo>
                      <a:pt x="76" y="283"/>
                    </a:lnTo>
                    <a:lnTo>
                      <a:pt x="77" y="278"/>
                    </a:lnTo>
                    <a:lnTo>
                      <a:pt x="77" y="272"/>
                    </a:lnTo>
                    <a:lnTo>
                      <a:pt x="77" y="266"/>
                    </a:lnTo>
                    <a:lnTo>
                      <a:pt x="77" y="261"/>
                    </a:lnTo>
                    <a:lnTo>
                      <a:pt x="77" y="255"/>
                    </a:lnTo>
                    <a:lnTo>
                      <a:pt x="79" y="251"/>
                    </a:lnTo>
                    <a:lnTo>
                      <a:pt x="79" y="245"/>
                    </a:lnTo>
                    <a:lnTo>
                      <a:pt x="79" y="240"/>
                    </a:lnTo>
                    <a:lnTo>
                      <a:pt x="81" y="236"/>
                    </a:lnTo>
                    <a:lnTo>
                      <a:pt x="81" y="230"/>
                    </a:lnTo>
                    <a:lnTo>
                      <a:pt x="81" y="226"/>
                    </a:lnTo>
                    <a:lnTo>
                      <a:pt x="83" y="221"/>
                    </a:lnTo>
                    <a:lnTo>
                      <a:pt x="83" y="217"/>
                    </a:lnTo>
                    <a:lnTo>
                      <a:pt x="83" y="211"/>
                    </a:lnTo>
                    <a:lnTo>
                      <a:pt x="85" y="207"/>
                    </a:lnTo>
                    <a:lnTo>
                      <a:pt x="85" y="204"/>
                    </a:lnTo>
                    <a:lnTo>
                      <a:pt x="85" y="198"/>
                    </a:lnTo>
                    <a:lnTo>
                      <a:pt x="87" y="194"/>
                    </a:lnTo>
                    <a:lnTo>
                      <a:pt x="87" y="190"/>
                    </a:lnTo>
                    <a:lnTo>
                      <a:pt x="89" y="186"/>
                    </a:lnTo>
                    <a:lnTo>
                      <a:pt x="89" y="183"/>
                    </a:lnTo>
                    <a:lnTo>
                      <a:pt x="89" y="179"/>
                    </a:lnTo>
                    <a:lnTo>
                      <a:pt x="91" y="175"/>
                    </a:lnTo>
                    <a:lnTo>
                      <a:pt x="91" y="171"/>
                    </a:lnTo>
                    <a:lnTo>
                      <a:pt x="91" y="167"/>
                    </a:lnTo>
                    <a:lnTo>
                      <a:pt x="93" y="164"/>
                    </a:lnTo>
                    <a:lnTo>
                      <a:pt x="93" y="160"/>
                    </a:lnTo>
                    <a:lnTo>
                      <a:pt x="95" y="156"/>
                    </a:lnTo>
                    <a:lnTo>
                      <a:pt x="95" y="152"/>
                    </a:lnTo>
                    <a:lnTo>
                      <a:pt x="96" y="148"/>
                    </a:lnTo>
                    <a:lnTo>
                      <a:pt x="96" y="145"/>
                    </a:lnTo>
                    <a:lnTo>
                      <a:pt x="98" y="143"/>
                    </a:lnTo>
                    <a:lnTo>
                      <a:pt x="98" y="139"/>
                    </a:lnTo>
                    <a:lnTo>
                      <a:pt x="100" y="137"/>
                    </a:lnTo>
                    <a:lnTo>
                      <a:pt x="100" y="133"/>
                    </a:lnTo>
                    <a:lnTo>
                      <a:pt x="100" y="129"/>
                    </a:lnTo>
                    <a:lnTo>
                      <a:pt x="102" y="127"/>
                    </a:lnTo>
                    <a:lnTo>
                      <a:pt x="102" y="124"/>
                    </a:lnTo>
                    <a:lnTo>
                      <a:pt x="104" y="120"/>
                    </a:lnTo>
                    <a:lnTo>
                      <a:pt x="108" y="114"/>
                    </a:lnTo>
                    <a:lnTo>
                      <a:pt x="108" y="110"/>
                    </a:lnTo>
                    <a:lnTo>
                      <a:pt x="110" y="108"/>
                    </a:lnTo>
                    <a:lnTo>
                      <a:pt x="110" y="107"/>
                    </a:lnTo>
                    <a:lnTo>
                      <a:pt x="112" y="105"/>
                    </a:lnTo>
                    <a:lnTo>
                      <a:pt x="114" y="99"/>
                    </a:lnTo>
                    <a:lnTo>
                      <a:pt x="115" y="95"/>
                    </a:lnTo>
                    <a:lnTo>
                      <a:pt x="117" y="91"/>
                    </a:lnTo>
                    <a:lnTo>
                      <a:pt x="119" y="88"/>
                    </a:lnTo>
                    <a:lnTo>
                      <a:pt x="123" y="84"/>
                    </a:lnTo>
                    <a:lnTo>
                      <a:pt x="125" y="82"/>
                    </a:lnTo>
                    <a:lnTo>
                      <a:pt x="127" y="78"/>
                    </a:lnTo>
                    <a:lnTo>
                      <a:pt x="131" y="74"/>
                    </a:lnTo>
                    <a:lnTo>
                      <a:pt x="134" y="70"/>
                    </a:lnTo>
                    <a:lnTo>
                      <a:pt x="138" y="67"/>
                    </a:lnTo>
                    <a:lnTo>
                      <a:pt x="142" y="63"/>
                    </a:lnTo>
                    <a:lnTo>
                      <a:pt x="148" y="59"/>
                    </a:lnTo>
                    <a:lnTo>
                      <a:pt x="150" y="57"/>
                    </a:lnTo>
                    <a:lnTo>
                      <a:pt x="152" y="55"/>
                    </a:lnTo>
                    <a:lnTo>
                      <a:pt x="153" y="53"/>
                    </a:lnTo>
                    <a:lnTo>
                      <a:pt x="157" y="53"/>
                    </a:lnTo>
                    <a:lnTo>
                      <a:pt x="159" y="51"/>
                    </a:lnTo>
                    <a:lnTo>
                      <a:pt x="163" y="49"/>
                    </a:lnTo>
                    <a:lnTo>
                      <a:pt x="165" y="48"/>
                    </a:lnTo>
                    <a:lnTo>
                      <a:pt x="169" y="46"/>
                    </a:lnTo>
                    <a:lnTo>
                      <a:pt x="171" y="44"/>
                    </a:lnTo>
                    <a:lnTo>
                      <a:pt x="174" y="42"/>
                    </a:lnTo>
                    <a:lnTo>
                      <a:pt x="176" y="40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1" y="32"/>
                    </a:lnTo>
                    <a:lnTo>
                      <a:pt x="193" y="30"/>
                    </a:lnTo>
                    <a:lnTo>
                      <a:pt x="197" y="29"/>
                    </a:lnTo>
                    <a:lnTo>
                      <a:pt x="201" y="29"/>
                    </a:lnTo>
                    <a:lnTo>
                      <a:pt x="203" y="27"/>
                    </a:lnTo>
                    <a:lnTo>
                      <a:pt x="207" y="25"/>
                    </a:lnTo>
                    <a:lnTo>
                      <a:pt x="209" y="23"/>
                    </a:lnTo>
                    <a:lnTo>
                      <a:pt x="212" y="21"/>
                    </a:lnTo>
                    <a:lnTo>
                      <a:pt x="214" y="21"/>
                    </a:lnTo>
                    <a:lnTo>
                      <a:pt x="218" y="19"/>
                    </a:lnTo>
                    <a:lnTo>
                      <a:pt x="220" y="17"/>
                    </a:lnTo>
                    <a:lnTo>
                      <a:pt x="224" y="15"/>
                    </a:lnTo>
                    <a:lnTo>
                      <a:pt x="226" y="15"/>
                    </a:lnTo>
                    <a:lnTo>
                      <a:pt x="231" y="11"/>
                    </a:lnTo>
                    <a:lnTo>
                      <a:pt x="235" y="10"/>
                    </a:lnTo>
                    <a:lnTo>
                      <a:pt x="241" y="8"/>
                    </a:lnTo>
                    <a:lnTo>
                      <a:pt x="245" y="6"/>
                    </a:lnTo>
                    <a:lnTo>
                      <a:pt x="248" y="4"/>
                    </a:lnTo>
                    <a:lnTo>
                      <a:pt x="252" y="4"/>
                    </a:lnTo>
                    <a:lnTo>
                      <a:pt x="256" y="2"/>
                    </a:lnTo>
                    <a:lnTo>
                      <a:pt x="258" y="0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39" y="59"/>
                    </a:lnTo>
                    <a:lnTo>
                      <a:pt x="159" y="101"/>
                    </a:lnTo>
                    <a:lnTo>
                      <a:pt x="89" y="363"/>
                    </a:lnTo>
                    <a:lnTo>
                      <a:pt x="214" y="517"/>
                    </a:lnTo>
                    <a:lnTo>
                      <a:pt x="226" y="552"/>
                    </a:lnTo>
                    <a:close/>
                  </a:path>
                </a:pathLst>
              </a:custGeom>
              <a:solidFill>
                <a:srgbClr val="FFE6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5" name="Freeform 36"/>
              <p:cNvSpPr>
                <a:spLocks/>
              </p:cNvSpPr>
              <p:nvPr/>
            </p:nvSpPr>
            <p:spPr bwMode="auto">
              <a:xfrm>
                <a:off x="1401" y="3190"/>
                <a:ext cx="172" cy="312"/>
              </a:xfrm>
              <a:custGeom>
                <a:avLst/>
                <a:gdLst>
                  <a:gd name="T0" fmla="*/ 2 w 344"/>
                  <a:gd name="T1" fmla="*/ 1 h 624"/>
                  <a:gd name="T2" fmla="*/ 1 w 344"/>
                  <a:gd name="T3" fmla="*/ 1 h 624"/>
                  <a:gd name="T4" fmla="*/ 1 w 344"/>
                  <a:gd name="T5" fmla="*/ 1 h 624"/>
                  <a:gd name="T6" fmla="*/ 1 w 344"/>
                  <a:gd name="T7" fmla="*/ 2 h 624"/>
                  <a:gd name="T8" fmla="*/ 1 w 344"/>
                  <a:gd name="T9" fmla="*/ 2 h 624"/>
                  <a:gd name="T10" fmla="*/ 1 w 344"/>
                  <a:gd name="T11" fmla="*/ 2 h 624"/>
                  <a:gd name="T12" fmla="*/ 1 w 344"/>
                  <a:gd name="T13" fmla="*/ 3 h 624"/>
                  <a:gd name="T14" fmla="*/ 1 w 344"/>
                  <a:gd name="T15" fmla="*/ 3 h 624"/>
                  <a:gd name="T16" fmla="*/ 1 w 344"/>
                  <a:gd name="T17" fmla="*/ 4 h 624"/>
                  <a:gd name="T18" fmla="*/ 1 w 344"/>
                  <a:gd name="T19" fmla="*/ 4 h 624"/>
                  <a:gd name="T20" fmla="*/ 2 w 344"/>
                  <a:gd name="T21" fmla="*/ 4 h 624"/>
                  <a:gd name="T22" fmla="*/ 2 w 344"/>
                  <a:gd name="T23" fmla="*/ 4 h 624"/>
                  <a:gd name="T24" fmla="*/ 2 w 344"/>
                  <a:gd name="T25" fmla="*/ 4 h 624"/>
                  <a:gd name="T26" fmla="*/ 2 w 344"/>
                  <a:gd name="T27" fmla="*/ 4 h 624"/>
                  <a:gd name="T28" fmla="*/ 2 w 344"/>
                  <a:gd name="T29" fmla="*/ 4 h 624"/>
                  <a:gd name="T30" fmla="*/ 3 w 344"/>
                  <a:gd name="T31" fmla="*/ 4 h 624"/>
                  <a:gd name="T32" fmla="*/ 3 w 344"/>
                  <a:gd name="T33" fmla="*/ 4 h 624"/>
                  <a:gd name="T34" fmla="*/ 3 w 344"/>
                  <a:gd name="T35" fmla="*/ 4 h 624"/>
                  <a:gd name="T36" fmla="*/ 3 w 344"/>
                  <a:gd name="T37" fmla="*/ 4 h 624"/>
                  <a:gd name="T38" fmla="*/ 3 w 344"/>
                  <a:gd name="T39" fmla="*/ 5 h 624"/>
                  <a:gd name="T40" fmla="*/ 3 w 344"/>
                  <a:gd name="T41" fmla="*/ 5 h 624"/>
                  <a:gd name="T42" fmla="*/ 3 w 344"/>
                  <a:gd name="T43" fmla="*/ 5 h 624"/>
                  <a:gd name="T44" fmla="*/ 2 w 344"/>
                  <a:gd name="T45" fmla="*/ 5 h 624"/>
                  <a:gd name="T46" fmla="*/ 2 w 344"/>
                  <a:gd name="T47" fmla="*/ 5 h 624"/>
                  <a:gd name="T48" fmla="*/ 2 w 344"/>
                  <a:gd name="T49" fmla="*/ 5 h 624"/>
                  <a:gd name="T50" fmla="*/ 2 w 344"/>
                  <a:gd name="T51" fmla="*/ 5 h 624"/>
                  <a:gd name="T52" fmla="*/ 2 w 344"/>
                  <a:gd name="T53" fmla="*/ 5 h 624"/>
                  <a:gd name="T54" fmla="*/ 2 w 344"/>
                  <a:gd name="T55" fmla="*/ 5 h 624"/>
                  <a:gd name="T56" fmla="*/ 2 w 344"/>
                  <a:gd name="T57" fmla="*/ 5 h 624"/>
                  <a:gd name="T58" fmla="*/ 1 w 344"/>
                  <a:gd name="T59" fmla="*/ 5 h 624"/>
                  <a:gd name="T60" fmla="*/ 1 w 344"/>
                  <a:gd name="T61" fmla="*/ 5 h 624"/>
                  <a:gd name="T62" fmla="*/ 1 w 344"/>
                  <a:gd name="T63" fmla="*/ 5 h 624"/>
                  <a:gd name="T64" fmla="*/ 1 w 344"/>
                  <a:gd name="T65" fmla="*/ 5 h 624"/>
                  <a:gd name="T66" fmla="*/ 1 w 344"/>
                  <a:gd name="T67" fmla="*/ 5 h 624"/>
                  <a:gd name="T68" fmla="*/ 1 w 344"/>
                  <a:gd name="T69" fmla="*/ 5 h 624"/>
                  <a:gd name="T70" fmla="*/ 1 w 344"/>
                  <a:gd name="T71" fmla="*/ 5 h 624"/>
                  <a:gd name="T72" fmla="*/ 2 w 344"/>
                  <a:gd name="T73" fmla="*/ 5 h 624"/>
                  <a:gd name="T74" fmla="*/ 2 w 344"/>
                  <a:gd name="T75" fmla="*/ 5 h 624"/>
                  <a:gd name="T76" fmla="*/ 2 w 344"/>
                  <a:gd name="T77" fmla="*/ 5 h 624"/>
                  <a:gd name="T78" fmla="*/ 2 w 344"/>
                  <a:gd name="T79" fmla="*/ 4 h 624"/>
                  <a:gd name="T80" fmla="*/ 2 w 344"/>
                  <a:gd name="T81" fmla="*/ 4 h 624"/>
                  <a:gd name="T82" fmla="*/ 2 w 344"/>
                  <a:gd name="T83" fmla="*/ 4 h 624"/>
                  <a:gd name="T84" fmla="*/ 1 w 344"/>
                  <a:gd name="T85" fmla="*/ 4 h 624"/>
                  <a:gd name="T86" fmla="*/ 1 w 344"/>
                  <a:gd name="T87" fmla="*/ 4 h 624"/>
                  <a:gd name="T88" fmla="*/ 1 w 344"/>
                  <a:gd name="T89" fmla="*/ 4 h 624"/>
                  <a:gd name="T90" fmla="*/ 1 w 344"/>
                  <a:gd name="T91" fmla="*/ 4 h 624"/>
                  <a:gd name="T92" fmla="*/ 1 w 344"/>
                  <a:gd name="T93" fmla="*/ 4 h 624"/>
                  <a:gd name="T94" fmla="*/ 1 w 344"/>
                  <a:gd name="T95" fmla="*/ 4 h 624"/>
                  <a:gd name="T96" fmla="*/ 0 w 344"/>
                  <a:gd name="T97" fmla="*/ 3 h 624"/>
                  <a:gd name="T98" fmla="*/ 0 w 344"/>
                  <a:gd name="T99" fmla="*/ 3 h 624"/>
                  <a:gd name="T100" fmla="*/ 1 w 344"/>
                  <a:gd name="T101" fmla="*/ 2 h 624"/>
                  <a:gd name="T102" fmla="*/ 1 w 344"/>
                  <a:gd name="T103" fmla="*/ 2 h 624"/>
                  <a:gd name="T104" fmla="*/ 1 w 344"/>
                  <a:gd name="T105" fmla="*/ 2 h 624"/>
                  <a:gd name="T106" fmla="*/ 1 w 344"/>
                  <a:gd name="T107" fmla="*/ 1 h 624"/>
                  <a:gd name="T108" fmla="*/ 1 w 344"/>
                  <a:gd name="T109" fmla="*/ 1 h 624"/>
                  <a:gd name="T110" fmla="*/ 1 w 344"/>
                  <a:gd name="T111" fmla="*/ 1 h 624"/>
                  <a:gd name="T112" fmla="*/ 1 w 344"/>
                  <a:gd name="T113" fmla="*/ 1 h 624"/>
                  <a:gd name="T114" fmla="*/ 1 w 344"/>
                  <a:gd name="T115" fmla="*/ 1 h 624"/>
                  <a:gd name="T116" fmla="*/ 2 w 344"/>
                  <a:gd name="T117" fmla="*/ 0 h 624"/>
                  <a:gd name="T118" fmla="*/ 2 w 344"/>
                  <a:gd name="T119" fmla="*/ 1 h 624"/>
                  <a:gd name="T120" fmla="*/ 2 w 344"/>
                  <a:gd name="T121" fmla="*/ 1 h 6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4"/>
                  <a:gd name="T184" fmla="*/ 0 h 624"/>
                  <a:gd name="T185" fmla="*/ 344 w 344"/>
                  <a:gd name="T186" fmla="*/ 624 h 6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4" h="624">
                    <a:moveTo>
                      <a:pt x="152" y="57"/>
                    </a:moveTo>
                    <a:lnTo>
                      <a:pt x="152" y="55"/>
                    </a:lnTo>
                    <a:lnTo>
                      <a:pt x="150" y="55"/>
                    </a:lnTo>
                    <a:lnTo>
                      <a:pt x="146" y="55"/>
                    </a:lnTo>
                    <a:lnTo>
                      <a:pt x="144" y="57"/>
                    </a:lnTo>
                    <a:lnTo>
                      <a:pt x="139" y="57"/>
                    </a:lnTo>
                    <a:lnTo>
                      <a:pt x="135" y="57"/>
                    </a:lnTo>
                    <a:lnTo>
                      <a:pt x="131" y="57"/>
                    </a:lnTo>
                    <a:lnTo>
                      <a:pt x="129" y="59"/>
                    </a:lnTo>
                    <a:lnTo>
                      <a:pt x="127" y="59"/>
                    </a:lnTo>
                    <a:lnTo>
                      <a:pt x="123" y="61"/>
                    </a:lnTo>
                    <a:lnTo>
                      <a:pt x="122" y="63"/>
                    </a:lnTo>
                    <a:lnTo>
                      <a:pt x="118" y="63"/>
                    </a:lnTo>
                    <a:lnTo>
                      <a:pt x="114" y="65"/>
                    </a:lnTo>
                    <a:lnTo>
                      <a:pt x="112" y="67"/>
                    </a:lnTo>
                    <a:lnTo>
                      <a:pt x="108" y="69"/>
                    </a:lnTo>
                    <a:lnTo>
                      <a:pt x="106" y="71"/>
                    </a:lnTo>
                    <a:lnTo>
                      <a:pt x="103" y="74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3" y="84"/>
                    </a:lnTo>
                    <a:lnTo>
                      <a:pt x="91" y="88"/>
                    </a:lnTo>
                    <a:lnTo>
                      <a:pt x="89" y="92"/>
                    </a:lnTo>
                    <a:lnTo>
                      <a:pt x="85" y="95"/>
                    </a:lnTo>
                    <a:lnTo>
                      <a:pt x="84" y="101"/>
                    </a:lnTo>
                    <a:lnTo>
                      <a:pt x="82" y="103"/>
                    </a:lnTo>
                    <a:lnTo>
                      <a:pt x="80" y="107"/>
                    </a:lnTo>
                    <a:lnTo>
                      <a:pt x="80" y="109"/>
                    </a:lnTo>
                    <a:lnTo>
                      <a:pt x="78" y="112"/>
                    </a:lnTo>
                    <a:lnTo>
                      <a:pt x="78" y="114"/>
                    </a:lnTo>
                    <a:lnTo>
                      <a:pt x="76" y="118"/>
                    </a:lnTo>
                    <a:lnTo>
                      <a:pt x="74" y="120"/>
                    </a:lnTo>
                    <a:lnTo>
                      <a:pt x="74" y="126"/>
                    </a:lnTo>
                    <a:lnTo>
                      <a:pt x="72" y="128"/>
                    </a:lnTo>
                    <a:lnTo>
                      <a:pt x="72" y="133"/>
                    </a:lnTo>
                    <a:lnTo>
                      <a:pt x="72" y="137"/>
                    </a:lnTo>
                    <a:lnTo>
                      <a:pt x="72" y="143"/>
                    </a:lnTo>
                    <a:lnTo>
                      <a:pt x="70" y="147"/>
                    </a:lnTo>
                    <a:lnTo>
                      <a:pt x="70" y="152"/>
                    </a:lnTo>
                    <a:lnTo>
                      <a:pt x="68" y="156"/>
                    </a:lnTo>
                    <a:lnTo>
                      <a:pt x="68" y="162"/>
                    </a:lnTo>
                    <a:lnTo>
                      <a:pt x="68" y="168"/>
                    </a:lnTo>
                    <a:lnTo>
                      <a:pt x="68" y="173"/>
                    </a:lnTo>
                    <a:lnTo>
                      <a:pt x="68" y="179"/>
                    </a:lnTo>
                    <a:lnTo>
                      <a:pt x="68" y="185"/>
                    </a:lnTo>
                    <a:lnTo>
                      <a:pt x="68" y="190"/>
                    </a:lnTo>
                    <a:lnTo>
                      <a:pt x="68" y="196"/>
                    </a:lnTo>
                    <a:lnTo>
                      <a:pt x="68" y="204"/>
                    </a:lnTo>
                    <a:lnTo>
                      <a:pt x="68" y="209"/>
                    </a:lnTo>
                    <a:lnTo>
                      <a:pt x="68" y="215"/>
                    </a:lnTo>
                    <a:lnTo>
                      <a:pt x="68" y="223"/>
                    </a:lnTo>
                    <a:lnTo>
                      <a:pt x="68" y="229"/>
                    </a:lnTo>
                    <a:lnTo>
                      <a:pt x="68" y="236"/>
                    </a:lnTo>
                    <a:lnTo>
                      <a:pt x="68" y="242"/>
                    </a:lnTo>
                    <a:lnTo>
                      <a:pt x="70" y="249"/>
                    </a:lnTo>
                    <a:lnTo>
                      <a:pt x="70" y="255"/>
                    </a:lnTo>
                    <a:lnTo>
                      <a:pt x="70" y="263"/>
                    </a:lnTo>
                    <a:lnTo>
                      <a:pt x="70" y="270"/>
                    </a:lnTo>
                    <a:lnTo>
                      <a:pt x="72" y="278"/>
                    </a:lnTo>
                    <a:lnTo>
                      <a:pt x="72" y="284"/>
                    </a:lnTo>
                    <a:lnTo>
                      <a:pt x="74" y="291"/>
                    </a:lnTo>
                    <a:lnTo>
                      <a:pt x="74" y="299"/>
                    </a:lnTo>
                    <a:lnTo>
                      <a:pt x="76" y="305"/>
                    </a:lnTo>
                    <a:lnTo>
                      <a:pt x="76" y="312"/>
                    </a:lnTo>
                    <a:lnTo>
                      <a:pt x="76" y="318"/>
                    </a:lnTo>
                    <a:lnTo>
                      <a:pt x="78" y="326"/>
                    </a:lnTo>
                    <a:lnTo>
                      <a:pt x="78" y="331"/>
                    </a:lnTo>
                    <a:lnTo>
                      <a:pt x="80" y="339"/>
                    </a:lnTo>
                    <a:lnTo>
                      <a:pt x="82" y="346"/>
                    </a:lnTo>
                    <a:lnTo>
                      <a:pt x="82" y="352"/>
                    </a:lnTo>
                    <a:lnTo>
                      <a:pt x="84" y="358"/>
                    </a:lnTo>
                    <a:lnTo>
                      <a:pt x="85" y="364"/>
                    </a:lnTo>
                    <a:lnTo>
                      <a:pt x="87" y="371"/>
                    </a:lnTo>
                    <a:lnTo>
                      <a:pt x="87" y="377"/>
                    </a:lnTo>
                    <a:lnTo>
                      <a:pt x="89" y="383"/>
                    </a:lnTo>
                    <a:lnTo>
                      <a:pt x="91" y="388"/>
                    </a:lnTo>
                    <a:lnTo>
                      <a:pt x="93" y="394"/>
                    </a:lnTo>
                    <a:lnTo>
                      <a:pt x="93" y="400"/>
                    </a:lnTo>
                    <a:lnTo>
                      <a:pt x="95" y="405"/>
                    </a:lnTo>
                    <a:lnTo>
                      <a:pt x="97" y="411"/>
                    </a:lnTo>
                    <a:lnTo>
                      <a:pt x="99" y="415"/>
                    </a:lnTo>
                    <a:lnTo>
                      <a:pt x="101" y="421"/>
                    </a:lnTo>
                    <a:lnTo>
                      <a:pt x="103" y="424"/>
                    </a:lnTo>
                    <a:lnTo>
                      <a:pt x="104" y="430"/>
                    </a:lnTo>
                    <a:lnTo>
                      <a:pt x="106" y="434"/>
                    </a:lnTo>
                    <a:lnTo>
                      <a:pt x="108" y="438"/>
                    </a:lnTo>
                    <a:lnTo>
                      <a:pt x="110" y="442"/>
                    </a:lnTo>
                    <a:lnTo>
                      <a:pt x="112" y="445"/>
                    </a:lnTo>
                    <a:lnTo>
                      <a:pt x="114" y="449"/>
                    </a:lnTo>
                    <a:lnTo>
                      <a:pt x="116" y="451"/>
                    </a:lnTo>
                    <a:lnTo>
                      <a:pt x="118" y="455"/>
                    </a:lnTo>
                    <a:lnTo>
                      <a:pt x="120" y="457"/>
                    </a:lnTo>
                    <a:lnTo>
                      <a:pt x="123" y="459"/>
                    </a:lnTo>
                    <a:lnTo>
                      <a:pt x="127" y="462"/>
                    </a:lnTo>
                    <a:lnTo>
                      <a:pt x="131" y="466"/>
                    </a:lnTo>
                    <a:lnTo>
                      <a:pt x="133" y="468"/>
                    </a:lnTo>
                    <a:lnTo>
                      <a:pt x="135" y="470"/>
                    </a:lnTo>
                    <a:lnTo>
                      <a:pt x="139" y="470"/>
                    </a:lnTo>
                    <a:lnTo>
                      <a:pt x="142" y="472"/>
                    </a:lnTo>
                    <a:lnTo>
                      <a:pt x="144" y="472"/>
                    </a:lnTo>
                    <a:lnTo>
                      <a:pt x="146" y="474"/>
                    </a:lnTo>
                    <a:lnTo>
                      <a:pt x="148" y="474"/>
                    </a:lnTo>
                    <a:lnTo>
                      <a:pt x="152" y="476"/>
                    </a:lnTo>
                    <a:lnTo>
                      <a:pt x="156" y="476"/>
                    </a:lnTo>
                    <a:lnTo>
                      <a:pt x="158" y="478"/>
                    </a:lnTo>
                    <a:lnTo>
                      <a:pt x="161" y="478"/>
                    </a:lnTo>
                    <a:lnTo>
                      <a:pt x="163" y="478"/>
                    </a:lnTo>
                    <a:lnTo>
                      <a:pt x="167" y="478"/>
                    </a:lnTo>
                    <a:lnTo>
                      <a:pt x="169" y="480"/>
                    </a:lnTo>
                    <a:lnTo>
                      <a:pt x="173" y="480"/>
                    </a:lnTo>
                    <a:lnTo>
                      <a:pt x="175" y="480"/>
                    </a:lnTo>
                    <a:lnTo>
                      <a:pt x="179" y="480"/>
                    </a:lnTo>
                    <a:lnTo>
                      <a:pt x="181" y="480"/>
                    </a:lnTo>
                    <a:lnTo>
                      <a:pt x="184" y="480"/>
                    </a:lnTo>
                    <a:lnTo>
                      <a:pt x="188" y="480"/>
                    </a:lnTo>
                    <a:lnTo>
                      <a:pt x="190" y="480"/>
                    </a:lnTo>
                    <a:lnTo>
                      <a:pt x="194" y="478"/>
                    </a:lnTo>
                    <a:lnTo>
                      <a:pt x="198" y="478"/>
                    </a:lnTo>
                    <a:lnTo>
                      <a:pt x="201" y="478"/>
                    </a:lnTo>
                    <a:lnTo>
                      <a:pt x="203" y="478"/>
                    </a:lnTo>
                    <a:lnTo>
                      <a:pt x="207" y="478"/>
                    </a:lnTo>
                    <a:lnTo>
                      <a:pt x="211" y="478"/>
                    </a:lnTo>
                    <a:lnTo>
                      <a:pt x="213" y="478"/>
                    </a:lnTo>
                    <a:lnTo>
                      <a:pt x="217" y="476"/>
                    </a:lnTo>
                    <a:lnTo>
                      <a:pt x="219" y="476"/>
                    </a:lnTo>
                    <a:lnTo>
                      <a:pt x="222" y="474"/>
                    </a:lnTo>
                    <a:lnTo>
                      <a:pt x="226" y="474"/>
                    </a:lnTo>
                    <a:lnTo>
                      <a:pt x="228" y="472"/>
                    </a:lnTo>
                    <a:lnTo>
                      <a:pt x="232" y="472"/>
                    </a:lnTo>
                    <a:lnTo>
                      <a:pt x="234" y="472"/>
                    </a:lnTo>
                    <a:lnTo>
                      <a:pt x="238" y="472"/>
                    </a:lnTo>
                    <a:lnTo>
                      <a:pt x="241" y="470"/>
                    </a:lnTo>
                    <a:lnTo>
                      <a:pt x="243" y="470"/>
                    </a:lnTo>
                    <a:lnTo>
                      <a:pt x="247" y="468"/>
                    </a:lnTo>
                    <a:lnTo>
                      <a:pt x="249" y="468"/>
                    </a:lnTo>
                    <a:lnTo>
                      <a:pt x="253" y="468"/>
                    </a:lnTo>
                    <a:lnTo>
                      <a:pt x="255" y="466"/>
                    </a:lnTo>
                    <a:lnTo>
                      <a:pt x="258" y="466"/>
                    </a:lnTo>
                    <a:lnTo>
                      <a:pt x="260" y="464"/>
                    </a:lnTo>
                    <a:lnTo>
                      <a:pt x="264" y="464"/>
                    </a:lnTo>
                    <a:lnTo>
                      <a:pt x="266" y="464"/>
                    </a:lnTo>
                    <a:lnTo>
                      <a:pt x="270" y="462"/>
                    </a:lnTo>
                    <a:lnTo>
                      <a:pt x="272" y="462"/>
                    </a:lnTo>
                    <a:lnTo>
                      <a:pt x="277" y="461"/>
                    </a:lnTo>
                    <a:lnTo>
                      <a:pt x="281" y="461"/>
                    </a:lnTo>
                    <a:lnTo>
                      <a:pt x="287" y="459"/>
                    </a:lnTo>
                    <a:lnTo>
                      <a:pt x="291" y="459"/>
                    </a:lnTo>
                    <a:lnTo>
                      <a:pt x="295" y="457"/>
                    </a:lnTo>
                    <a:lnTo>
                      <a:pt x="300" y="457"/>
                    </a:lnTo>
                    <a:lnTo>
                      <a:pt x="302" y="457"/>
                    </a:lnTo>
                    <a:lnTo>
                      <a:pt x="306" y="455"/>
                    </a:lnTo>
                    <a:lnTo>
                      <a:pt x="310" y="455"/>
                    </a:lnTo>
                    <a:lnTo>
                      <a:pt x="314" y="455"/>
                    </a:lnTo>
                    <a:lnTo>
                      <a:pt x="315" y="455"/>
                    </a:lnTo>
                    <a:lnTo>
                      <a:pt x="319" y="455"/>
                    </a:lnTo>
                    <a:lnTo>
                      <a:pt x="321" y="455"/>
                    </a:lnTo>
                    <a:lnTo>
                      <a:pt x="323" y="457"/>
                    </a:lnTo>
                    <a:lnTo>
                      <a:pt x="329" y="457"/>
                    </a:lnTo>
                    <a:lnTo>
                      <a:pt x="333" y="459"/>
                    </a:lnTo>
                    <a:lnTo>
                      <a:pt x="336" y="461"/>
                    </a:lnTo>
                    <a:lnTo>
                      <a:pt x="338" y="464"/>
                    </a:lnTo>
                    <a:lnTo>
                      <a:pt x="340" y="468"/>
                    </a:lnTo>
                    <a:lnTo>
                      <a:pt x="342" y="472"/>
                    </a:lnTo>
                    <a:lnTo>
                      <a:pt x="344" y="476"/>
                    </a:lnTo>
                    <a:lnTo>
                      <a:pt x="344" y="481"/>
                    </a:lnTo>
                    <a:lnTo>
                      <a:pt x="344" y="483"/>
                    </a:lnTo>
                    <a:lnTo>
                      <a:pt x="344" y="485"/>
                    </a:lnTo>
                    <a:lnTo>
                      <a:pt x="344" y="489"/>
                    </a:lnTo>
                    <a:lnTo>
                      <a:pt x="344" y="491"/>
                    </a:lnTo>
                    <a:lnTo>
                      <a:pt x="344" y="495"/>
                    </a:lnTo>
                    <a:lnTo>
                      <a:pt x="344" y="497"/>
                    </a:lnTo>
                    <a:lnTo>
                      <a:pt x="344" y="501"/>
                    </a:lnTo>
                    <a:lnTo>
                      <a:pt x="342" y="504"/>
                    </a:lnTo>
                    <a:lnTo>
                      <a:pt x="340" y="506"/>
                    </a:lnTo>
                    <a:lnTo>
                      <a:pt x="340" y="508"/>
                    </a:lnTo>
                    <a:lnTo>
                      <a:pt x="336" y="512"/>
                    </a:lnTo>
                    <a:lnTo>
                      <a:pt x="334" y="514"/>
                    </a:lnTo>
                    <a:lnTo>
                      <a:pt x="331" y="518"/>
                    </a:lnTo>
                    <a:lnTo>
                      <a:pt x="327" y="520"/>
                    </a:lnTo>
                    <a:lnTo>
                      <a:pt x="321" y="521"/>
                    </a:lnTo>
                    <a:lnTo>
                      <a:pt x="317" y="525"/>
                    </a:lnTo>
                    <a:lnTo>
                      <a:pt x="314" y="525"/>
                    </a:lnTo>
                    <a:lnTo>
                      <a:pt x="312" y="525"/>
                    </a:lnTo>
                    <a:lnTo>
                      <a:pt x="308" y="527"/>
                    </a:lnTo>
                    <a:lnTo>
                      <a:pt x="306" y="527"/>
                    </a:lnTo>
                    <a:lnTo>
                      <a:pt x="304" y="529"/>
                    </a:lnTo>
                    <a:lnTo>
                      <a:pt x="300" y="529"/>
                    </a:lnTo>
                    <a:lnTo>
                      <a:pt x="298" y="531"/>
                    </a:lnTo>
                    <a:lnTo>
                      <a:pt x="295" y="531"/>
                    </a:lnTo>
                    <a:lnTo>
                      <a:pt x="291" y="533"/>
                    </a:lnTo>
                    <a:lnTo>
                      <a:pt x="289" y="533"/>
                    </a:lnTo>
                    <a:lnTo>
                      <a:pt x="285" y="533"/>
                    </a:lnTo>
                    <a:lnTo>
                      <a:pt x="283" y="535"/>
                    </a:lnTo>
                    <a:lnTo>
                      <a:pt x="279" y="535"/>
                    </a:lnTo>
                    <a:lnTo>
                      <a:pt x="277" y="537"/>
                    </a:lnTo>
                    <a:lnTo>
                      <a:pt x="274" y="537"/>
                    </a:lnTo>
                    <a:lnTo>
                      <a:pt x="272" y="539"/>
                    </a:lnTo>
                    <a:lnTo>
                      <a:pt x="268" y="539"/>
                    </a:lnTo>
                    <a:lnTo>
                      <a:pt x="264" y="539"/>
                    </a:lnTo>
                    <a:lnTo>
                      <a:pt x="260" y="539"/>
                    </a:lnTo>
                    <a:lnTo>
                      <a:pt x="258" y="540"/>
                    </a:lnTo>
                    <a:lnTo>
                      <a:pt x="255" y="540"/>
                    </a:lnTo>
                    <a:lnTo>
                      <a:pt x="253" y="540"/>
                    </a:lnTo>
                    <a:lnTo>
                      <a:pt x="249" y="540"/>
                    </a:lnTo>
                    <a:lnTo>
                      <a:pt x="247" y="542"/>
                    </a:lnTo>
                    <a:lnTo>
                      <a:pt x="243" y="542"/>
                    </a:lnTo>
                    <a:lnTo>
                      <a:pt x="241" y="542"/>
                    </a:lnTo>
                    <a:lnTo>
                      <a:pt x="238" y="542"/>
                    </a:lnTo>
                    <a:lnTo>
                      <a:pt x="236" y="544"/>
                    </a:lnTo>
                    <a:lnTo>
                      <a:pt x="232" y="544"/>
                    </a:lnTo>
                    <a:lnTo>
                      <a:pt x="230" y="544"/>
                    </a:lnTo>
                    <a:lnTo>
                      <a:pt x="228" y="546"/>
                    </a:lnTo>
                    <a:lnTo>
                      <a:pt x="226" y="546"/>
                    </a:lnTo>
                    <a:lnTo>
                      <a:pt x="220" y="546"/>
                    </a:lnTo>
                    <a:lnTo>
                      <a:pt x="217" y="548"/>
                    </a:lnTo>
                    <a:lnTo>
                      <a:pt x="215" y="548"/>
                    </a:lnTo>
                    <a:lnTo>
                      <a:pt x="211" y="550"/>
                    </a:lnTo>
                    <a:lnTo>
                      <a:pt x="207" y="550"/>
                    </a:lnTo>
                    <a:lnTo>
                      <a:pt x="207" y="552"/>
                    </a:lnTo>
                    <a:lnTo>
                      <a:pt x="207" y="554"/>
                    </a:lnTo>
                    <a:lnTo>
                      <a:pt x="209" y="556"/>
                    </a:lnTo>
                    <a:lnTo>
                      <a:pt x="211" y="556"/>
                    </a:lnTo>
                    <a:lnTo>
                      <a:pt x="213" y="558"/>
                    </a:lnTo>
                    <a:lnTo>
                      <a:pt x="217" y="559"/>
                    </a:lnTo>
                    <a:lnTo>
                      <a:pt x="220" y="561"/>
                    </a:lnTo>
                    <a:lnTo>
                      <a:pt x="224" y="563"/>
                    </a:lnTo>
                    <a:lnTo>
                      <a:pt x="228" y="565"/>
                    </a:lnTo>
                    <a:lnTo>
                      <a:pt x="232" y="567"/>
                    </a:lnTo>
                    <a:lnTo>
                      <a:pt x="236" y="569"/>
                    </a:lnTo>
                    <a:lnTo>
                      <a:pt x="238" y="573"/>
                    </a:lnTo>
                    <a:lnTo>
                      <a:pt x="241" y="575"/>
                    </a:lnTo>
                    <a:lnTo>
                      <a:pt x="241" y="578"/>
                    </a:lnTo>
                    <a:lnTo>
                      <a:pt x="243" y="580"/>
                    </a:lnTo>
                    <a:lnTo>
                      <a:pt x="243" y="584"/>
                    </a:lnTo>
                    <a:lnTo>
                      <a:pt x="241" y="588"/>
                    </a:lnTo>
                    <a:lnTo>
                      <a:pt x="239" y="592"/>
                    </a:lnTo>
                    <a:lnTo>
                      <a:pt x="236" y="596"/>
                    </a:lnTo>
                    <a:lnTo>
                      <a:pt x="232" y="596"/>
                    </a:lnTo>
                    <a:lnTo>
                      <a:pt x="230" y="598"/>
                    </a:lnTo>
                    <a:lnTo>
                      <a:pt x="228" y="599"/>
                    </a:lnTo>
                    <a:lnTo>
                      <a:pt x="224" y="601"/>
                    </a:lnTo>
                    <a:lnTo>
                      <a:pt x="220" y="601"/>
                    </a:lnTo>
                    <a:lnTo>
                      <a:pt x="217" y="603"/>
                    </a:lnTo>
                    <a:lnTo>
                      <a:pt x="213" y="605"/>
                    </a:lnTo>
                    <a:lnTo>
                      <a:pt x="209" y="605"/>
                    </a:lnTo>
                    <a:lnTo>
                      <a:pt x="205" y="607"/>
                    </a:lnTo>
                    <a:lnTo>
                      <a:pt x="201" y="609"/>
                    </a:lnTo>
                    <a:lnTo>
                      <a:pt x="198" y="609"/>
                    </a:lnTo>
                    <a:lnTo>
                      <a:pt x="194" y="611"/>
                    </a:lnTo>
                    <a:lnTo>
                      <a:pt x="188" y="611"/>
                    </a:lnTo>
                    <a:lnTo>
                      <a:pt x="184" y="613"/>
                    </a:lnTo>
                    <a:lnTo>
                      <a:pt x="179" y="613"/>
                    </a:lnTo>
                    <a:lnTo>
                      <a:pt x="175" y="615"/>
                    </a:lnTo>
                    <a:lnTo>
                      <a:pt x="169" y="615"/>
                    </a:lnTo>
                    <a:lnTo>
                      <a:pt x="165" y="615"/>
                    </a:lnTo>
                    <a:lnTo>
                      <a:pt x="161" y="617"/>
                    </a:lnTo>
                    <a:lnTo>
                      <a:pt x="156" y="618"/>
                    </a:lnTo>
                    <a:lnTo>
                      <a:pt x="152" y="618"/>
                    </a:lnTo>
                    <a:lnTo>
                      <a:pt x="146" y="618"/>
                    </a:lnTo>
                    <a:lnTo>
                      <a:pt x="142" y="618"/>
                    </a:lnTo>
                    <a:lnTo>
                      <a:pt x="139" y="620"/>
                    </a:lnTo>
                    <a:lnTo>
                      <a:pt x="135" y="620"/>
                    </a:lnTo>
                    <a:lnTo>
                      <a:pt x="129" y="620"/>
                    </a:lnTo>
                    <a:lnTo>
                      <a:pt x="125" y="622"/>
                    </a:lnTo>
                    <a:lnTo>
                      <a:pt x="123" y="622"/>
                    </a:lnTo>
                    <a:lnTo>
                      <a:pt x="118" y="622"/>
                    </a:lnTo>
                    <a:lnTo>
                      <a:pt x="114" y="622"/>
                    </a:lnTo>
                    <a:lnTo>
                      <a:pt x="110" y="622"/>
                    </a:lnTo>
                    <a:lnTo>
                      <a:pt x="106" y="624"/>
                    </a:lnTo>
                    <a:lnTo>
                      <a:pt x="101" y="624"/>
                    </a:lnTo>
                    <a:lnTo>
                      <a:pt x="97" y="624"/>
                    </a:lnTo>
                    <a:lnTo>
                      <a:pt x="91" y="624"/>
                    </a:lnTo>
                    <a:lnTo>
                      <a:pt x="87" y="624"/>
                    </a:lnTo>
                    <a:lnTo>
                      <a:pt x="82" y="624"/>
                    </a:lnTo>
                    <a:lnTo>
                      <a:pt x="76" y="624"/>
                    </a:lnTo>
                    <a:lnTo>
                      <a:pt x="72" y="622"/>
                    </a:lnTo>
                    <a:lnTo>
                      <a:pt x="66" y="622"/>
                    </a:lnTo>
                    <a:lnTo>
                      <a:pt x="63" y="622"/>
                    </a:lnTo>
                    <a:lnTo>
                      <a:pt x="57" y="622"/>
                    </a:lnTo>
                    <a:lnTo>
                      <a:pt x="53" y="622"/>
                    </a:lnTo>
                    <a:lnTo>
                      <a:pt x="49" y="622"/>
                    </a:lnTo>
                    <a:lnTo>
                      <a:pt x="44" y="620"/>
                    </a:lnTo>
                    <a:lnTo>
                      <a:pt x="40" y="620"/>
                    </a:lnTo>
                    <a:lnTo>
                      <a:pt x="36" y="618"/>
                    </a:lnTo>
                    <a:lnTo>
                      <a:pt x="32" y="618"/>
                    </a:lnTo>
                    <a:lnTo>
                      <a:pt x="28" y="617"/>
                    </a:lnTo>
                    <a:lnTo>
                      <a:pt x="25" y="615"/>
                    </a:lnTo>
                    <a:lnTo>
                      <a:pt x="23" y="613"/>
                    </a:lnTo>
                    <a:lnTo>
                      <a:pt x="21" y="613"/>
                    </a:lnTo>
                    <a:lnTo>
                      <a:pt x="17" y="611"/>
                    </a:lnTo>
                    <a:lnTo>
                      <a:pt x="15" y="609"/>
                    </a:lnTo>
                    <a:lnTo>
                      <a:pt x="13" y="607"/>
                    </a:lnTo>
                    <a:lnTo>
                      <a:pt x="11" y="605"/>
                    </a:lnTo>
                    <a:lnTo>
                      <a:pt x="11" y="601"/>
                    </a:lnTo>
                    <a:lnTo>
                      <a:pt x="11" y="596"/>
                    </a:lnTo>
                    <a:lnTo>
                      <a:pt x="11" y="594"/>
                    </a:lnTo>
                    <a:lnTo>
                      <a:pt x="13" y="592"/>
                    </a:lnTo>
                    <a:lnTo>
                      <a:pt x="15" y="590"/>
                    </a:lnTo>
                    <a:lnTo>
                      <a:pt x="19" y="588"/>
                    </a:lnTo>
                    <a:lnTo>
                      <a:pt x="21" y="586"/>
                    </a:lnTo>
                    <a:lnTo>
                      <a:pt x="25" y="586"/>
                    </a:lnTo>
                    <a:lnTo>
                      <a:pt x="28" y="584"/>
                    </a:lnTo>
                    <a:lnTo>
                      <a:pt x="34" y="584"/>
                    </a:lnTo>
                    <a:lnTo>
                      <a:pt x="38" y="584"/>
                    </a:lnTo>
                    <a:lnTo>
                      <a:pt x="44" y="584"/>
                    </a:lnTo>
                    <a:lnTo>
                      <a:pt x="47" y="584"/>
                    </a:lnTo>
                    <a:lnTo>
                      <a:pt x="53" y="584"/>
                    </a:lnTo>
                    <a:lnTo>
                      <a:pt x="55" y="584"/>
                    </a:lnTo>
                    <a:lnTo>
                      <a:pt x="59" y="584"/>
                    </a:lnTo>
                    <a:lnTo>
                      <a:pt x="61" y="584"/>
                    </a:lnTo>
                    <a:lnTo>
                      <a:pt x="65" y="584"/>
                    </a:lnTo>
                    <a:lnTo>
                      <a:pt x="66" y="584"/>
                    </a:lnTo>
                    <a:lnTo>
                      <a:pt x="70" y="584"/>
                    </a:lnTo>
                    <a:lnTo>
                      <a:pt x="72" y="584"/>
                    </a:lnTo>
                    <a:lnTo>
                      <a:pt x="76" y="584"/>
                    </a:lnTo>
                    <a:lnTo>
                      <a:pt x="78" y="584"/>
                    </a:lnTo>
                    <a:lnTo>
                      <a:pt x="80" y="584"/>
                    </a:lnTo>
                    <a:lnTo>
                      <a:pt x="84" y="584"/>
                    </a:lnTo>
                    <a:lnTo>
                      <a:pt x="85" y="584"/>
                    </a:lnTo>
                    <a:lnTo>
                      <a:pt x="89" y="584"/>
                    </a:lnTo>
                    <a:lnTo>
                      <a:pt x="91" y="584"/>
                    </a:lnTo>
                    <a:lnTo>
                      <a:pt x="93" y="584"/>
                    </a:lnTo>
                    <a:lnTo>
                      <a:pt x="97" y="584"/>
                    </a:lnTo>
                    <a:lnTo>
                      <a:pt x="103" y="582"/>
                    </a:lnTo>
                    <a:lnTo>
                      <a:pt x="106" y="582"/>
                    </a:lnTo>
                    <a:lnTo>
                      <a:pt x="112" y="582"/>
                    </a:lnTo>
                    <a:lnTo>
                      <a:pt x="116" y="582"/>
                    </a:lnTo>
                    <a:lnTo>
                      <a:pt x="120" y="580"/>
                    </a:lnTo>
                    <a:lnTo>
                      <a:pt x="123" y="580"/>
                    </a:lnTo>
                    <a:lnTo>
                      <a:pt x="125" y="578"/>
                    </a:lnTo>
                    <a:lnTo>
                      <a:pt x="129" y="577"/>
                    </a:lnTo>
                    <a:lnTo>
                      <a:pt x="131" y="575"/>
                    </a:lnTo>
                    <a:lnTo>
                      <a:pt x="133" y="573"/>
                    </a:lnTo>
                    <a:lnTo>
                      <a:pt x="135" y="571"/>
                    </a:lnTo>
                    <a:lnTo>
                      <a:pt x="137" y="569"/>
                    </a:lnTo>
                    <a:lnTo>
                      <a:pt x="137" y="565"/>
                    </a:lnTo>
                    <a:lnTo>
                      <a:pt x="137" y="561"/>
                    </a:lnTo>
                    <a:lnTo>
                      <a:pt x="137" y="559"/>
                    </a:lnTo>
                    <a:lnTo>
                      <a:pt x="139" y="558"/>
                    </a:lnTo>
                    <a:lnTo>
                      <a:pt x="142" y="552"/>
                    </a:lnTo>
                    <a:lnTo>
                      <a:pt x="146" y="548"/>
                    </a:lnTo>
                    <a:lnTo>
                      <a:pt x="148" y="544"/>
                    </a:lnTo>
                    <a:lnTo>
                      <a:pt x="152" y="542"/>
                    </a:lnTo>
                    <a:lnTo>
                      <a:pt x="154" y="540"/>
                    </a:lnTo>
                    <a:lnTo>
                      <a:pt x="158" y="539"/>
                    </a:lnTo>
                    <a:lnTo>
                      <a:pt x="160" y="537"/>
                    </a:lnTo>
                    <a:lnTo>
                      <a:pt x="163" y="535"/>
                    </a:lnTo>
                    <a:lnTo>
                      <a:pt x="165" y="535"/>
                    </a:lnTo>
                    <a:lnTo>
                      <a:pt x="169" y="533"/>
                    </a:lnTo>
                    <a:lnTo>
                      <a:pt x="171" y="531"/>
                    </a:lnTo>
                    <a:lnTo>
                      <a:pt x="175" y="529"/>
                    </a:lnTo>
                    <a:lnTo>
                      <a:pt x="177" y="527"/>
                    </a:lnTo>
                    <a:lnTo>
                      <a:pt x="181" y="525"/>
                    </a:lnTo>
                    <a:lnTo>
                      <a:pt x="182" y="523"/>
                    </a:lnTo>
                    <a:lnTo>
                      <a:pt x="184" y="523"/>
                    </a:lnTo>
                    <a:lnTo>
                      <a:pt x="186" y="521"/>
                    </a:lnTo>
                    <a:lnTo>
                      <a:pt x="190" y="520"/>
                    </a:lnTo>
                    <a:lnTo>
                      <a:pt x="194" y="516"/>
                    </a:lnTo>
                    <a:lnTo>
                      <a:pt x="198" y="512"/>
                    </a:lnTo>
                    <a:lnTo>
                      <a:pt x="201" y="510"/>
                    </a:lnTo>
                    <a:lnTo>
                      <a:pt x="201" y="506"/>
                    </a:lnTo>
                    <a:lnTo>
                      <a:pt x="201" y="502"/>
                    </a:lnTo>
                    <a:lnTo>
                      <a:pt x="198" y="501"/>
                    </a:lnTo>
                    <a:lnTo>
                      <a:pt x="196" y="501"/>
                    </a:lnTo>
                    <a:lnTo>
                      <a:pt x="194" y="501"/>
                    </a:lnTo>
                    <a:lnTo>
                      <a:pt x="190" y="501"/>
                    </a:lnTo>
                    <a:lnTo>
                      <a:pt x="186" y="501"/>
                    </a:lnTo>
                    <a:lnTo>
                      <a:pt x="182" y="501"/>
                    </a:lnTo>
                    <a:lnTo>
                      <a:pt x="179" y="501"/>
                    </a:lnTo>
                    <a:lnTo>
                      <a:pt x="175" y="501"/>
                    </a:lnTo>
                    <a:lnTo>
                      <a:pt x="169" y="502"/>
                    </a:lnTo>
                    <a:lnTo>
                      <a:pt x="167" y="502"/>
                    </a:lnTo>
                    <a:lnTo>
                      <a:pt x="163" y="502"/>
                    </a:lnTo>
                    <a:lnTo>
                      <a:pt x="161" y="502"/>
                    </a:lnTo>
                    <a:lnTo>
                      <a:pt x="160" y="502"/>
                    </a:lnTo>
                    <a:lnTo>
                      <a:pt x="156" y="502"/>
                    </a:lnTo>
                    <a:lnTo>
                      <a:pt x="154" y="502"/>
                    </a:lnTo>
                    <a:lnTo>
                      <a:pt x="150" y="504"/>
                    </a:lnTo>
                    <a:lnTo>
                      <a:pt x="148" y="504"/>
                    </a:lnTo>
                    <a:lnTo>
                      <a:pt x="144" y="504"/>
                    </a:lnTo>
                    <a:lnTo>
                      <a:pt x="141" y="504"/>
                    </a:lnTo>
                    <a:lnTo>
                      <a:pt x="137" y="504"/>
                    </a:lnTo>
                    <a:lnTo>
                      <a:pt x="135" y="504"/>
                    </a:lnTo>
                    <a:lnTo>
                      <a:pt x="131" y="504"/>
                    </a:lnTo>
                    <a:lnTo>
                      <a:pt x="129" y="504"/>
                    </a:lnTo>
                    <a:lnTo>
                      <a:pt x="125" y="504"/>
                    </a:lnTo>
                    <a:lnTo>
                      <a:pt x="122" y="506"/>
                    </a:lnTo>
                    <a:lnTo>
                      <a:pt x="118" y="506"/>
                    </a:lnTo>
                    <a:lnTo>
                      <a:pt x="116" y="506"/>
                    </a:lnTo>
                    <a:lnTo>
                      <a:pt x="112" y="506"/>
                    </a:lnTo>
                    <a:lnTo>
                      <a:pt x="108" y="506"/>
                    </a:lnTo>
                    <a:lnTo>
                      <a:pt x="104" y="506"/>
                    </a:lnTo>
                    <a:lnTo>
                      <a:pt x="103" y="506"/>
                    </a:lnTo>
                    <a:lnTo>
                      <a:pt x="99" y="506"/>
                    </a:lnTo>
                    <a:lnTo>
                      <a:pt x="95" y="506"/>
                    </a:lnTo>
                    <a:lnTo>
                      <a:pt x="91" y="504"/>
                    </a:lnTo>
                    <a:lnTo>
                      <a:pt x="89" y="504"/>
                    </a:lnTo>
                    <a:lnTo>
                      <a:pt x="85" y="504"/>
                    </a:lnTo>
                    <a:lnTo>
                      <a:pt x="82" y="504"/>
                    </a:lnTo>
                    <a:lnTo>
                      <a:pt x="78" y="502"/>
                    </a:lnTo>
                    <a:lnTo>
                      <a:pt x="76" y="502"/>
                    </a:lnTo>
                    <a:lnTo>
                      <a:pt x="72" y="502"/>
                    </a:lnTo>
                    <a:lnTo>
                      <a:pt x="68" y="502"/>
                    </a:lnTo>
                    <a:lnTo>
                      <a:pt x="66" y="501"/>
                    </a:lnTo>
                    <a:lnTo>
                      <a:pt x="63" y="501"/>
                    </a:lnTo>
                    <a:lnTo>
                      <a:pt x="59" y="499"/>
                    </a:lnTo>
                    <a:lnTo>
                      <a:pt x="57" y="499"/>
                    </a:lnTo>
                    <a:lnTo>
                      <a:pt x="53" y="497"/>
                    </a:lnTo>
                    <a:lnTo>
                      <a:pt x="51" y="497"/>
                    </a:lnTo>
                    <a:lnTo>
                      <a:pt x="47" y="495"/>
                    </a:lnTo>
                    <a:lnTo>
                      <a:pt x="46" y="495"/>
                    </a:lnTo>
                    <a:lnTo>
                      <a:pt x="42" y="493"/>
                    </a:lnTo>
                    <a:lnTo>
                      <a:pt x="40" y="491"/>
                    </a:lnTo>
                    <a:lnTo>
                      <a:pt x="36" y="489"/>
                    </a:lnTo>
                    <a:lnTo>
                      <a:pt x="34" y="487"/>
                    </a:lnTo>
                    <a:lnTo>
                      <a:pt x="32" y="483"/>
                    </a:lnTo>
                    <a:lnTo>
                      <a:pt x="30" y="481"/>
                    </a:lnTo>
                    <a:lnTo>
                      <a:pt x="27" y="478"/>
                    </a:lnTo>
                    <a:lnTo>
                      <a:pt x="25" y="476"/>
                    </a:lnTo>
                    <a:lnTo>
                      <a:pt x="23" y="472"/>
                    </a:lnTo>
                    <a:lnTo>
                      <a:pt x="21" y="468"/>
                    </a:lnTo>
                    <a:lnTo>
                      <a:pt x="19" y="464"/>
                    </a:lnTo>
                    <a:lnTo>
                      <a:pt x="17" y="461"/>
                    </a:lnTo>
                    <a:lnTo>
                      <a:pt x="15" y="457"/>
                    </a:lnTo>
                    <a:lnTo>
                      <a:pt x="15" y="451"/>
                    </a:lnTo>
                    <a:lnTo>
                      <a:pt x="13" y="447"/>
                    </a:lnTo>
                    <a:lnTo>
                      <a:pt x="11" y="443"/>
                    </a:lnTo>
                    <a:lnTo>
                      <a:pt x="11" y="438"/>
                    </a:lnTo>
                    <a:lnTo>
                      <a:pt x="9" y="432"/>
                    </a:lnTo>
                    <a:lnTo>
                      <a:pt x="8" y="428"/>
                    </a:lnTo>
                    <a:lnTo>
                      <a:pt x="8" y="423"/>
                    </a:lnTo>
                    <a:lnTo>
                      <a:pt x="6" y="417"/>
                    </a:lnTo>
                    <a:lnTo>
                      <a:pt x="6" y="411"/>
                    </a:lnTo>
                    <a:lnTo>
                      <a:pt x="4" y="405"/>
                    </a:lnTo>
                    <a:lnTo>
                      <a:pt x="4" y="400"/>
                    </a:lnTo>
                    <a:lnTo>
                      <a:pt x="4" y="394"/>
                    </a:lnTo>
                    <a:lnTo>
                      <a:pt x="2" y="388"/>
                    </a:lnTo>
                    <a:lnTo>
                      <a:pt x="2" y="383"/>
                    </a:lnTo>
                    <a:lnTo>
                      <a:pt x="2" y="375"/>
                    </a:lnTo>
                    <a:lnTo>
                      <a:pt x="2" y="369"/>
                    </a:lnTo>
                    <a:lnTo>
                      <a:pt x="0" y="364"/>
                    </a:lnTo>
                    <a:lnTo>
                      <a:pt x="0" y="356"/>
                    </a:lnTo>
                    <a:lnTo>
                      <a:pt x="0" y="350"/>
                    </a:lnTo>
                    <a:lnTo>
                      <a:pt x="0" y="343"/>
                    </a:lnTo>
                    <a:lnTo>
                      <a:pt x="0" y="337"/>
                    </a:lnTo>
                    <a:lnTo>
                      <a:pt x="0" y="329"/>
                    </a:lnTo>
                    <a:lnTo>
                      <a:pt x="0" y="324"/>
                    </a:lnTo>
                    <a:lnTo>
                      <a:pt x="0" y="316"/>
                    </a:lnTo>
                    <a:lnTo>
                      <a:pt x="0" y="310"/>
                    </a:lnTo>
                    <a:lnTo>
                      <a:pt x="0" y="303"/>
                    </a:lnTo>
                    <a:lnTo>
                      <a:pt x="0" y="297"/>
                    </a:lnTo>
                    <a:lnTo>
                      <a:pt x="0" y="289"/>
                    </a:lnTo>
                    <a:lnTo>
                      <a:pt x="0" y="284"/>
                    </a:lnTo>
                    <a:lnTo>
                      <a:pt x="2" y="276"/>
                    </a:lnTo>
                    <a:lnTo>
                      <a:pt x="2" y="270"/>
                    </a:lnTo>
                    <a:lnTo>
                      <a:pt x="2" y="263"/>
                    </a:lnTo>
                    <a:lnTo>
                      <a:pt x="2" y="257"/>
                    </a:lnTo>
                    <a:lnTo>
                      <a:pt x="4" y="249"/>
                    </a:lnTo>
                    <a:lnTo>
                      <a:pt x="4" y="244"/>
                    </a:lnTo>
                    <a:lnTo>
                      <a:pt x="4" y="236"/>
                    </a:lnTo>
                    <a:lnTo>
                      <a:pt x="6" y="230"/>
                    </a:lnTo>
                    <a:lnTo>
                      <a:pt x="6" y="223"/>
                    </a:lnTo>
                    <a:lnTo>
                      <a:pt x="6" y="217"/>
                    </a:lnTo>
                    <a:lnTo>
                      <a:pt x="8" y="211"/>
                    </a:lnTo>
                    <a:lnTo>
                      <a:pt x="8" y="204"/>
                    </a:lnTo>
                    <a:lnTo>
                      <a:pt x="8" y="198"/>
                    </a:lnTo>
                    <a:lnTo>
                      <a:pt x="9" y="192"/>
                    </a:lnTo>
                    <a:lnTo>
                      <a:pt x="9" y="187"/>
                    </a:lnTo>
                    <a:lnTo>
                      <a:pt x="11" y="181"/>
                    </a:lnTo>
                    <a:lnTo>
                      <a:pt x="11" y="175"/>
                    </a:lnTo>
                    <a:lnTo>
                      <a:pt x="13" y="170"/>
                    </a:lnTo>
                    <a:lnTo>
                      <a:pt x="13" y="164"/>
                    </a:lnTo>
                    <a:lnTo>
                      <a:pt x="15" y="158"/>
                    </a:lnTo>
                    <a:lnTo>
                      <a:pt x="15" y="154"/>
                    </a:lnTo>
                    <a:lnTo>
                      <a:pt x="17" y="149"/>
                    </a:lnTo>
                    <a:lnTo>
                      <a:pt x="17" y="145"/>
                    </a:lnTo>
                    <a:lnTo>
                      <a:pt x="19" y="139"/>
                    </a:lnTo>
                    <a:lnTo>
                      <a:pt x="19" y="135"/>
                    </a:lnTo>
                    <a:lnTo>
                      <a:pt x="21" y="130"/>
                    </a:lnTo>
                    <a:lnTo>
                      <a:pt x="21" y="126"/>
                    </a:lnTo>
                    <a:lnTo>
                      <a:pt x="23" y="122"/>
                    </a:lnTo>
                    <a:lnTo>
                      <a:pt x="23" y="118"/>
                    </a:lnTo>
                    <a:lnTo>
                      <a:pt x="25" y="114"/>
                    </a:lnTo>
                    <a:lnTo>
                      <a:pt x="25" y="109"/>
                    </a:lnTo>
                    <a:lnTo>
                      <a:pt x="27" y="107"/>
                    </a:lnTo>
                    <a:lnTo>
                      <a:pt x="27" y="103"/>
                    </a:lnTo>
                    <a:lnTo>
                      <a:pt x="28" y="99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32" y="90"/>
                    </a:lnTo>
                    <a:lnTo>
                      <a:pt x="32" y="86"/>
                    </a:lnTo>
                    <a:lnTo>
                      <a:pt x="34" y="84"/>
                    </a:lnTo>
                    <a:lnTo>
                      <a:pt x="34" y="80"/>
                    </a:lnTo>
                    <a:lnTo>
                      <a:pt x="36" y="78"/>
                    </a:lnTo>
                    <a:lnTo>
                      <a:pt x="38" y="74"/>
                    </a:lnTo>
                    <a:lnTo>
                      <a:pt x="40" y="73"/>
                    </a:lnTo>
                    <a:lnTo>
                      <a:pt x="40" y="69"/>
                    </a:lnTo>
                    <a:lnTo>
                      <a:pt x="42" y="67"/>
                    </a:lnTo>
                    <a:lnTo>
                      <a:pt x="44" y="65"/>
                    </a:lnTo>
                    <a:lnTo>
                      <a:pt x="46" y="61"/>
                    </a:lnTo>
                    <a:lnTo>
                      <a:pt x="49" y="55"/>
                    </a:lnTo>
                    <a:lnTo>
                      <a:pt x="53" y="52"/>
                    </a:lnTo>
                    <a:lnTo>
                      <a:pt x="57" y="50"/>
                    </a:lnTo>
                    <a:lnTo>
                      <a:pt x="61" y="44"/>
                    </a:lnTo>
                    <a:lnTo>
                      <a:pt x="65" y="42"/>
                    </a:lnTo>
                    <a:lnTo>
                      <a:pt x="68" y="38"/>
                    </a:lnTo>
                    <a:lnTo>
                      <a:pt x="72" y="35"/>
                    </a:lnTo>
                    <a:lnTo>
                      <a:pt x="78" y="33"/>
                    </a:lnTo>
                    <a:lnTo>
                      <a:pt x="84" y="29"/>
                    </a:lnTo>
                    <a:lnTo>
                      <a:pt x="85" y="29"/>
                    </a:lnTo>
                    <a:lnTo>
                      <a:pt x="89" y="27"/>
                    </a:lnTo>
                    <a:lnTo>
                      <a:pt x="91" y="25"/>
                    </a:lnTo>
                    <a:lnTo>
                      <a:pt x="95" y="23"/>
                    </a:lnTo>
                    <a:lnTo>
                      <a:pt x="99" y="23"/>
                    </a:lnTo>
                    <a:lnTo>
                      <a:pt x="101" y="21"/>
                    </a:lnTo>
                    <a:lnTo>
                      <a:pt x="104" y="19"/>
                    </a:lnTo>
                    <a:lnTo>
                      <a:pt x="108" y="17"/>
                    </a:lnTo>
                    <a:lnTo>
                      <a:pt x="110" y="17"/>
                    </a:lnTo>
                    <a:lnTo>
                      <a:pt x="114" y="15"/>
                    </a:lnTo>
                    <a:lnTo>
                      <a:pt x="118" y="14"/>
                    </a:lnTo>
                    <a:lnTo>
                      <a:pt x="122" y="12"/>
                    </a:lnTo>
                    <a:lnTo>
                      <a:pt x="125" y="10"/>
                    </a:lnTo>
                    <a:lnTo>
                      <a:pt x="129" y="10"/>
                    </a:lnTo>
                    <a:lnTo>
                      <a:pt x="133" y="8"/>
                    </a:lnTo>
                    <a:lnTo>
                      <a:pt x="137" y="6"/>
                    </a:lnTo>
                    <a:lnTo>
                      <a:pt x="142" y="4"/>
                    </a:lnTo>
                    <a:lnTo>
                      <a:pt x="146" y="4"/>
                    </a:lnTo>
                    <a:lnTo>
                      <a:pt x="152" y="2"/>
                    </a:lnTo>
                    <a:lnTo>
                      <a:pt x="156" y="0"/>
                    </a:lnTo>
                    <a:lnTo>
                      <a:pt x="160" y="0"/>
                    </a:lnTo>
                    <a:lnTo>
                      <a:pt x="161" y="0"/>
                    </a:lnTo>
                    <a:lnTo>
                      <a:pt x="163" y="2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63" y="15"/>
                    </a:lnTo>
                    <a:lnTo>
                      <a:pt x="163" y="17"/>
                    </a:lnTo>
                    <a:lnTo>
                      <a:pt x="163" y="19"/>
                    </a:lnTo>
                    <a:lnTo>
                      <a:pt x="163" y="23"/>
                    </a:lnTo>
                    <a:lnTo>
                      <a:pt x="161" y="25"/>
                    </a:lnTo>
                    <a:lnTo>
                      <a:pt x="161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60" y="36"/>
                    </a:lnTo>
                    <a:lnTo>
                      <a:pt x="158" y="38"/>
                    </a:lnTo>
                    <a:lnTo>
                      <a:pt x="158" y="42"/>
                    </a:lnTo>
                    <a:lnTo>
                      <a:pt x="156" y="44"/>
                    </a:lnTo>
                    <a:lnTo>
                      <a:pt x="156" y="46"/>
                    </a:lnTo>
                    <a:lnTo>
                      <a:pt x="154" y="50"/>
                    </a:lnTo>
                    <a:lnTo>
                      <a:pt x="154" y="54"/>
                    </a:lnTo>
                    <a:lnTo>
                      <a:pt x="152" y="55"/>
                    </a:lnTo>
                    <a:lnTo>
                      <a:pt x="152" y="57"/>
                    </a:lnTo>
                    <a:close/>
                  </a:path>
                </a:pathLst>
              </a:custGeom>
              <a:solidFill>
                <a:srgbClr val="FF66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6" name="Freeform 37"/>
              <p:cNvSpPr>
                <a:spLocks/>
              </p:cNvSpPr>
              <p:nvPr/>
            </p:nvSpPr>
            <p:spPr bwMode="auto">
              <a:xfrm>
                <a:off x="1432" y="2878"/>
                <a:ext cx="329" cy="359"/>
              </a:xfrm>
              <a:custGeom>
                <a:avLst/>
                <a:gdLst>
                  <a:gd name="T0" fmla="*/ 1 w 657"/>
                  <a:gd name="T1" fmla="*/ 2 h 717"/>
                  <a:gd name="T2" fmla="*/ 1 w 657"/>
                  <a:gd name="T3" fmla="*/ 2 h 717"/>
                  <a:gd name="T4" fmla="*/ 1 w 657"/>
                  <a:gd name="T5" fmla="*/ 3 h 717"/>
                  <a:gd name="T6" fmla="*/ 1 w 657"/>
                  <a:gd name="T7" fmla="*/ 3 h 717"/>
                  <a:gd name="T8" fmla="*/ 2 w 657"/>
                  <a:gd name="T9" fmla="*/ 4 h 717"/>
                  <a:gd name="T10" fmla="*/ 2 w 657"/>
                  <a:gd name="T11" fmla="*/ 4 h 717"/>
                  <a:gd name="T12" fmla="*/ 2 w 657"/>
                  <a:gd name="T13" fmla="*/ 4 h 717"/>
                  <a:gd name="T14" fmla="*/ 2 w 657"/>
                  <a:gd name="T15" fmla="*/ 5 h 717"/>
                  <a:gd name="T16" fmla="*/ 2 w 657"/>
                  <a:gd name="T17" fmla="*/ 5 h 717"/>
                  <a:gd name="T18" fmla="*/ 2 w 657"/>
                  <a:gd name="T19" fmla="*/ 5 h 717"/>
                  <a:gd name="T20" fmla="*/ 2 w 657"/>
                  <a:gd name="T21" fmla="*/ 5 h 717"/>
                  <a:gd name="T22" fmla="*/ 2 w 657"/>
                  <a:gd name="T23" fmla="*/ 6 h 717"/>
                  <a:gd name="T24" fmla="*/ 2 w 657"/>
                  <a:gd name="T25" fmla="*/ 6 h 717"/>
                  <a:gd name="T26" fmla="*/ 2 w 657"/>
                  <a:gd name="T27" fmla="*/ 6 h 717"/>
                  <a:gd name="T28" fmla="*/ 2 w 657"/>
                  <a:gd name="T29" fmla="*/ 6 h 717"/>
                  <a:gd name="T30" fmla="*/ 2 w 657"/>
                  <a:gd name="T31" fmla="*/ 5 h 717"/>
                  <a:gd name="T32" fmla="*/ 3 w 657"/>
                  <a:gd name="T33" fmla="*/ 5 h 717"/>
                  <a:gd name="T34" fmla="*/ 3 w 657"/>
                  <a:gd name="T35" fmla="*/ 5 h 717"/>
                  <a:gd name="T36" fmla="*/ 3 w 657"/>
                  <a:gd name="T37" fmla="*/ 5 h 717"/>
                  <a:gd name="T38" fmla="*/ 4 w 657"/>
                  <a:gd name="T39" fmla="*/ 5 h 717"/>
                  <a:gd name="T40" fmla="*/ 4 w 657"/>
                  <a:gd name="T41" fmla="*/ 5 h 717"/>
                  <a:gd name="T42" fmla="*/ 4 w 657"/>
                  <a:gd name="T43" fmla="*/ 4 h 717"/>
                  <a:gd name="T44" fmla="*/ 5 w 657"/>
                  <a:gd name="T45" fmla="*/ 4 h 717"/>
                  <a:gd name="T46" fmla="*/ 5 w 657"/>
                  <a:gd name="T47" fmla="*/ 4 h 717"/>
                  <a:gd name="T48" fmla="*/ 5 w 657"/>
                  <a:gd name="T49" fmla="*/ 4 h 717"/>
                  <a:gd name="T50" fmla="*/ 5 w 657"/>
                  <a:gd name="T51" fmla="*/ 3 h 717"/>
                  <a:gd name="T52" fmla="*/ 6 w 657"/>
                  <a:gd name="T53" fmla="*/ 3 h 717"/>
                  <a:gd name="T54" fmla="*/ 6 w 657"/>
                  <a:gd name="T55" fmla="*/ 2 h 717"/>
                  <a:gd name="T56" fmla="*/ 5 w 657"/>
                  <a:gd name="T57" fmla="*/ 2 h 717"/>
                  <a:gd name="T58" fmla="*/ 5 w 657"/>
                  <a:gd name="T59" fmla="*/ 1 h 717"/>
                  <a:gd name="T60" fmla="*/ 5 w 657"/>
                  <a:gd name="T61" fmla="*/ 1 h 717"/>
                  <a:gd name="T62" fmla="*/ 5 w 657"/>
                  <a:gd name="T63" fmla="*/ 1 h 717"/>
                  <a:gd name="T64" fmla="*/ 4 w 657"/>
                  <a:gd name="T65" fmla="*/ 1 h 717"/>
                  <a:gd name="T66" fmla="*/ 4 w 657"/>
                  <a:gd name="T67" fmla="*/ 1 h 717"/>
                  <a:gd name="T68" fmla="*/ 4 w 657"/>
                  <a:gd name="T69" fmla="*/ 0 h 717"/>
                  <a:gd name="T70" fmla="*/ 4 w 657"/>
                  <a:gd name="T71" fmla="*/ 1 h 717"/>
                  <a:gd name="T72" fmla="*/ 3 w 657"/>
                  <a:gd name="T73" fmla="*/ 1 h 717"/>
                  <a:gd name="T74" fmla="*/ 4 w 657"/>
                  <a:gd name="T75" fmla="*/ 1 h 717"/>
                  <a:gd name="T76" fmla="*/ 4 w 657"/>
                  <a:gd name="T77" fmla="*/ 2 h 717"/>
                  <a:gd name="T78" fmla="*/ 4 w 657"/>
                  <a:gd name="T79" fmla="*/ 2 h 717"/>
                  <a:gd name="T80" fmla="*/ 4 w 657"/>
                  <a:gd name="T81" fmla="*/ 2 h 717"/>
                  <a:gd name="T82" fmla="*/ 4 w 657"/>
                  <a:gd name="T83" fmla="*/ 3 h 717"/>
                  <a:gd name="T84" fmla="*/ 4 w 657"/>
                  <a:gd name="T85" fmla="*/ 3 h 717"/>
                  <a:gd name="T86" fmla="*/ 4 w 657"/>
                  <a:gd name="T87" fmla="*/ 3 h 717"/>
                  <a:gd name="T88" fmla="*/ 3 w 657"/>
                  <a:gd name="T89" fmla="*/ 3 h 717"/>
                  <a:gd name="T90" fmla="*/ 3 w 657"/>
                  <a:gd name="T91" fmla="*/ 3 h 717"/>
                  <a:gd name="T92" fmla="*/ 3 w 657"/>
                  <a:gd name="T93" fmla="*/ 3 h 717"/>
                  <a:gd name="T94" fmla="*/ 3 w 657"/>
                  <a:gd name="T95" fmla="*/ 3 h 717"/>
                  <a:gd name="T96" fmla="*/ 2 w 657"/>
                  <a:gd name="T97" fmla="*/ 2 h 717"/>
                  <a:gd name="T98" fmla="*/ 2 w 657"/>
                  <a:gd name="T99" fmla="*/ 2 h 717"/>
                  <a:gd name="T100" fmla="*/ 2 w 657"/>
                  <a:gd name="T101" fmla="*/ 2 h 717"/>
                  <a:gd name="T102" fmla="*/ 2 w 657"/>
                  <a:gd name="T103" fmla="*/ 2 h 717"/>
                  <a:gd name="T104" fmla="*/ 2 w 657"/>
                  <a:gd name="T105" fmla="*/ 2 h 717"/>
                  <a:gd name="T106" fmla="*/ 2 w 657"/>
                  <a:gd name="T107" fmla="*/ 2 h 717"/>
                  <a:gd name="T108" fmla="*/ 2 w 657"/>
                  <a:gd name="T109" fmla="*/ 3 h 717"/>
                  <a:gd name="T110" fmla="*/ 2 w 657"/>
                  <a:gd name="T111" fmla="*/ 3 h 717"/>
                  <a:gd name="T112" fmla="*/ 2 w 657"/>
                  <a:gd name="T113" fmla="*/ 4 h 717"/>
                  <a:gd name="T114" fmla="*/ 2 w 657"/>
                  <a:gd name="T115" fmla="*/ 4 h 717"/>
                  <a:gd name="T116" fmla="*/ 2 w 657"/>
                  <a:gd name="T117" fmla="*/ 4 h 717"/>
                  <a:gd name="T118" fmla="*/ 2 w 657"/>
                  <a:gd name="T119" fmla="*/ 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57"/>
                  <a:gd name="T181" fmla="*/ 0 h 717"/>
                  <a:gd name="T182" fmla="*/ 657 w 657"/>
                  <a:gd name="T183" fmla="*/ 717 h 7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57" h="717">
                    <a:moveTo>
                      <a:pt x="2" y="149"/>
                    </a:moveTo>
                    <a:lnTo>
                      <a:pt x="0" y="153"/>
                    </a:lnTo>
                    <a:lnTo>
                      <a:pt x="2" y="156"/>
                    </a:lnTo>
                    <a:lnTo>
                      <a:pt x="2" y="160"/>
                    </a:lnTo>
                    <a:lnTo>
                      <a:pt x="3" y="164"/>
                    </a:lnTo>
                    <a:lnTo>
                      <a:pt x="5" y="170"/>
                    </a:lnTo>
                    <a:lnTo>
                      <a:pt x="9" y="173"/>
                    </a:lnTo>
                    <a:lnTo>
                      <a:pt x="11" y="179"/>
                    </a:lnTo>
                    <a:lnTo>
                      <a:pt x="15" y="183"/>
                    </a:lnTo>
                    <a:lnTo>
                      <a:pt x="19" y="187"/>
                    </a:lnTo>
                    <a:lnTo>
                      <a:pt x="22" y="193"/>
                    </a:lnTo>
                    <a:lnTo>
                      <a:pt x="24" y="194"/>
                    </a:lnTo>
                    <a:lnTo>
                      <a:pt x="26" y="198"/>
                    </a:lnTo>
                    <a:lnTo>
                      <a:pt x="28" y="200"/>
                    </a:lnTo>
                    <a:lnTo>
                      <a:pt x="32" y="204"/>
                    </a:lnTo>
                    <a:lnTo>
                      <a:pt x="34" y="206"/>
                    </a:lnTo>
                    <a:lnTo>
                      <a:pt x="36" y="210"/>
                    </a:lnTo>
                    <a:lnTo>
                      <a:pt x="40" y="212"/>
                    </a:lnTo>
                    <a:lnTo>
                      <a:pt x="41" y="215"/>
                    </a:lnTo>
                    <a:lnTo>
                      <a:pt x="45" y="217"/>
                    </a:lnTo>
                    <a:lnTo>
                      <a:pt x="47" y="221"/>
                    </a:lnTo>
                    <a:lnTo>
                      <a:pt x="51" y="225"/>
                    </a:lnTo>
                    <a:lnTo>
                      <a:pt x="53" y="229"/>
                    </a:lnTo>
                    <a:lnTo>
                      <a:pt x="55" y="232"/>
                    </a:lnTo>
                    <a:lnTo>
                      <a:pt x="59" y="234"/>
                    </a:lnTo>
                    <a:lnTo>
                      <a:pt x="60" y="238"/>
                    </a:lnTo>
                    <a:lnTo>
                      <a:pt x="64" y="242"/>
                    </a:lnTo>
                    <a:lnTo>
                      <a:pt x="66" y="246"/>
                    </a:lnTo>
                    <a:lnTo>
                      <a:pt x="70" y="250"/>
                    </a:lnTo>
                    <a:lnTo>
                      <a:pt x="72" y="253"/>
                    </a:lnTo>
                    <a:lnTo>
                      <a:pt x="76" y="257"/>
                    </a:lnTo>
                    <a:lnTo>
                      <a:pt x="79" y="261"/>
                    </a:lnTo>
                    <a:lnTo>
                      <a:pt x="81" y="267"/>
                    </a:lnTo>
                    <a:lnTo>
                      <a:pt x="83" y="270"/>
                    </a:lnTo>
                    <a:lnTo>
                      <a:pt x="87" y="276"/>
                    </a:lnTo>
                    <a:lnTo>
                      <a:pt x="91" y="280"/>
                    </a:lnTo>
                    <a:lnTo>
                      <a:pt x="93" y="284"/>
                    </a:lnTo>
                    <a:lnTo>
                      <a:pt x="97" y="290"/>
                    </a:lnTo>
                    <a:lnTo>
                      <a:pt x="98" y="295"/>
                    </a:lnTo>
                    <a:lnTo>
                      <a:pt x="102" y="299"/>
                    </a:lnTo>
                    <a:lnTo>
                      <a:pt x="104" y="305"/>
                    </a:lnTo>
                    <a:lnTo>
                      <a:pt x="106" y="309"/>
                    </a:lnTo>
                    <a:lnTo>
                      <a:pt x="110" y="314"/>
                    </a:lnTo>
                    <a:lnTo>
                      <a:pt x="112" y="322"/>
                    </a:lnTo>
                    <a:lnTo>
                      <a:pt x="116" y="326"/>
                    </a:lnTo>
                    <a:lnTo>
                      <a:pt x="118" y="333"/>
                    </a:lnTo>
                    <a:lnTo>
                      <a:pt x="119" y="339"/>
                    </a:lnTo>
                    <a:lnTo>
                      <a:pt x="121" y="345"/>
                    </a:lnTo>
                    <a:lnTo>
                      <a:pt x="125" y="350"/>
                    </a:lnTo>
                    <a:lnTo>
                      <a:pt x="127" y="356"/>
                    </a:lnTo>
                    <a:lnTo>
                      <a:pt x="129" y="364"/>
                    </a:lnTo>
                    <a:lnTo>
                      <a:pt x="131" y="369"/>
                    </a:lnTo>
                    <a:lnTo>
                      <a:pt x="133" y="377"/>
                    </a:lnTo>
                    <a:lnTo>
                      <a:pt x="137" y="385"/>
                    </a:lnTo>
                    <a:lnTo>
                      <a:pt x="138" y="392"/>
                    </a:lnTo>
                    <a:lnTo>
                      <a:pt x="138" y="396"/>
                    </a:lnTo>
                    <a:lnTo>
                      <a:pt x="140" y="402"/>
                    </a:lnTo>
                    <a:lnTo>
                      <a:pt x="140" y="407"/>
                    </a:lnTo>
                    <a:lnTo>
                      <a:pt x="142" y="411"/>
                    </a:lnTo>
                    <a:lnTo>
                      <a:pt x="144" y="417"/>
                    </a:lnTo>
                    <a:lnTo>
                      <a:pt x="144" y="421"/>
                    </a:lnTo>
                    <a:lnTo>
                      <a:pt x="146" y="426"/>
                    </a:lnTo>
                    <a:lnTo>
                      <a:pt x="148" y="432"/>
                    </a:lnTo>
                    <a:lnTo>
                      <a:pt x="148" y="436"/>
                    </a:lnTo>
                    <a:lnTo>
                      <a:pt x="150" y="440"/>
                    </a:lnTo>
                    <a:lnTo>
                      <a:pt x="150" y="444"/>
                    </a:lnTo>
                    <a:lnTo>
                      <a:pt x="152" y="449"/>
                    </a:lnTo>
                    <a:lnTo>
                      <a:pt x="152" y="453"/>
                    </a:lnTo>
                    <a:lnTo>
                      <a:pt x="154" y="457"/>
                    </a:lnTo>
                    <a:lnTo>
                      <a:pt x="154" y="461"/>
                    </a:lnTo>
                    <a:lnTo>
                      <a:pt x="156" y="464"/>
                    </a:lnTo>
                    <a:lnTo>
                      <a:pt x="156" y="468"/>
                    </a:lnTo>
                    <a:lnTo>
                      <a:pt x="156" y="472"/>
                    </a:lnTo>
                    <a:lnTo>
                      <a:pt x="157" y="476"/>
                    </a:lnTo>
                    <a:lnTo>
                      <a:pt x="157" y="480"/>
                    </a:lnTo>
                    <a:lnTo>
                      <a:pt x="157" y="482"/>
                    </a:lnTo>
                    <a:lnTo>
                      <a:pt x="159" y="485"/>
                    </a:lnTo>
                    <a:lnTo>
                      <a:pt x="159" y="489"/>
                    </a:lnTo>
                    <a:lnTo>
                      <a:pt x="161" y="493"/>
                    </a:lnTo>
                    <a:lnTo>
                      <a:pt x="161" y="495"/>
                    </a:lnTo>
                    <a:lnTo>
                      <a:pt x="161" y="499"/>
                    </a:lnTo>
                    <a:lnTo>
                      <a:pt x="161" y="501"/>
                    </a:lnTo>
                    <a:lnTo>
                      <a:pt x="163" y="504"/>
                    </a:lnTo>
                    <a:lnTo>
                      <a:pt x="163" y="506"/>
                    </a:lnTo>
                    <a:lnTo>
                      <a:pt x="163" y="510"/>
                    </a:lnTo>
                    <a:lnTo>
                      <a:pt x="163" y="514"/>
                    </a:lnTo>
                    <a:lnTo>
                      <a:pt x="165" y="516"/>
                    </a:lnTo>
                    <a:lnTo>
                      <a:pt x="165" y="522"/>
                    </a:lnTo>
                    <a:lnTo>
                      <a:pt x="165" y="527"/>
                    </a:lnTo>
                    <a:lnTo>
                      <a:pt x="165" y="529"/>
                    </a:lnTo>
                    <a:lnTo>
                      <a:pt x="167" y="531"/>
                    </a:lnTo>
                    <a:lnTo>
                      <a:pt x="167" y="535"/>
                    </a:lnTo>
                    <a:lnTo>
                      <a:pt x="167" y="537"/>
                    </a:lnTo>
                    <a:lnTo>
                      <a:pt x="167" y="541"/>
                    </a:lnTo>
                    <a:lnTo>
                      <a:pt x="167" y="546"/>
                    </a:lnTo>
                    <a:lnTo>
                      <a:pt x="169" y="550"/>
                    </a:lnTo>
                    <a:lnTo>
                      <a:pt x="169" y="556"/>
                    </a:lnTo>
                    <a:lnTo>
                      <a:pt x="169" y="560"/>
                    </a:lnTo>
                    <a:lnTo>
                      <a:pt x="169" y="565"/>
                    </a:lnTo>
                    <a:lnTo>
                      <a:pt x="169" y="571"/>
                    </a:lnTo>
                    <a:lnTo>
                      <a:pt x="169" y="575"/>
                    </a:lnTo>
                    <a:lnTo>
                      <a:pt x="169" y="581"/>
                    </a:lnTo>
                    <a:lnTo>
                      <a:pt x="169" y="586"/>
                    </a:lnTo>
                    <a:lnTo>
                      <a:pt x="169" y="588"/>
                    </a:lnTo>
                    <a:lnTo>
                      <a:pt x="169" y="590"/>
                    </a:lnTo>
                    <a:lnTo>
                      <a:pt x="169" y="594"/>
                    </a:lnTo>
                    <a:lnTo>
                      <a:pt x="169" y="596"/>
                    </a:lnTo>
                    <a:lnTo>
                      <a:pt x="169" y="600"/>
                    </a:lnTo>
                    <a:lnTo>
                      <a:pt x="167" y="601"/>
                    </a:lnTo>
                    <a:lnTo>
                      <a:pt x="167" y="605"/>
                    </a:lnTo>
                    <a:lnTo>
                      <a:pt x="167" y="609"/>
                    </a:lnTo>
                    <a:lnTo>
                      <a:pt x="167" y="611"/>
                    </a:lnTo>
                    <a:lnTo>
                      <a:pt x="167" y="613"/>
                    </a:lnTo>
                    <a:lnTo>
                      <a:pt x="165" y="617"/>
                    </a:lnTo>
                    <a:lnTo>
                      <a:pt x="165" y="620"/>
                    </a:lnTo>
                    <a:lnTo>
                      <a:pt x="165" y="622"/>
                    </a:lnTo>
                    <a:lnTo>
                      <a:pt x="165" y="626"/>
                    </a:lnTo>
                    <a:lnTo>
                      <a:pt x="165" y="628"/>
                    </a:lnTo>
                    <a:lnTo>
                      <a:pt x="165" y="632"/>
                    </a:lnTo>
                    <a:lnTo>
                      <a:pt x="163" y="634"/>
                    </a:lnTo>
                    <a:lnTo>
                      <a:pt x="163" y="636"/>
                    </a:lnTo>
                    <a:lnTo>
                      <a:pt x="163" y="639"/>
                    </a:lnTo>
                    <a:lnTo>
                      <a:pt x="163" y="641"/>
                    </a:lnTo>
                    <a:lnTo>
                      <a:pt x="163" y="647"/>
                    </a:lnTo>
                    <a:lnTo>
                      <a:pt x="161" y="651"/>
                    </a:lnTo>
                    <a:lnTo>
                      <a:pt x="161" y="657"/>
                    </a:lnTo>
                    <a:lnTo>
                      <a:pt x="161" y="660"/>
                    </a:lnTo>
                    <a:lnTo>
                      <a:pt x="159" y="664"/>
                    </a:lnTo>
                    <a:lnTo>
                      <a:pt x="159" y="670"/>
                    </a:lnTo>
                    <a:lnTo>
                      <a:pt x="157" y="674"/>
                    </a:lnTo>
                    <a:lnTo>
                      <a:pt x="157" y="678"/>
                    </a:lnTo>
                    <a:lnTo>
                      <a:pt x="157" y="681"/>
                    </a:lnTo>
                    <a:lnTo>
                      <a:pt x="156" y="683"/>
                    </a:lnTo>
                    <a:lnTo>
                      <a:pt x="156" y="687"/>
                    </a:lnTo>
                    <a:lnTo>
                      <a:pt x="156" y="691"/>
                    </a:lnTo>
                    <a:lnTo>
                      <a:pt x="154" y="693"/>
                    </a:lnTo>
                    <a:lnTo>
                      <a:pt x="154" y="695"/>
                    </a:lnTo>
                    <a:lnTo>
                      <a:pt x="154" y="698"/>
                    </a:lnTo>
                    <a:lnTo>
                      <a:pt x="154" y="700"/>
                    </a:lnTo>
                    <a:lnTo>
                      <a:pt x="152" y="704"/>
                    </a:lnTo>
                    <a:lnTo>
                      <a:pt x="152" y="708"/>
                    </a:lnTo>
                    <a:lnTo>
                      <a:pt x="152" y="710"/>
                    </a:lnTo>
                    <a:lnTo>
                      <a:pt x="154" y="712"/>
                    </a:lnTo>
                    <a:lnTo>
                      <a:pt x="156" y="716"/>
                    </a:lnTo>
                    <a:lnTo>
                      <a:pt x="159" y="717"/>
                    </a:lnTo>
                    <a:lnTo>
                      <a:pt x="161" y="717"/>
                    </a:lnTo>
                    <a:lnTo>
                      <a:pt x="167" y="716"/>
                    </a:lnTo>
                    <a:lnTo>
                      <a:pt x="171" y="712"/>
                    </a:lnTo>
                    <a:lnTo>
                      <a:pt x="175" y="710"/>
                    </a:lnTo>
                    <a:lnTo>
                      <a:pt x="178" y="706"/>
                    </a:lnTo>
                    <a:lnTo>
                      <a:pt x="180" y="704"/>
                    </a:lnTo>
                    <a:lnTo>
                      <a:pt x="184" y="702"/>
                    </a:lnTo>
                    <a:lnTo>
                      <a:pt x="186" y="700"/>
                    </a:lnTo>
                    <a:lnTo>
                      <a:pt x="188" y="697"/>
                    </a:lnTo>
                    <a:lnTo>
                      <a:pt x="192" y="693"/>
                    </a:lnTo>
                    <a:lnTo>
                      <a:pt x="195" y="691"/>
                    </a:lnTo>
                    <a:lnTo>
                      <a:pt x="197" y="687"/>
                    </a:lnTo>
                    <a:lnTo>
                      <a:pt x="201" y="685"/>
                    </a:lnTo>
                    <a:lnTo>
                      <a:pt x="203" y="681"/>
                    </a:lnTo>
                    <a:lnTo>
                      <a:pt x="207" y="679"/>
                    </a:lnTo>
                    <a:lnTo>
                      <a:pt x="211" y="676"/>
                    </a:lnTo>
                    <a:lnTo>
                      <a:pt x="213" y="672"/>
                    </a:lnTo>
                    <a:lnTo>
                      <a:pt x="216" y="670"/>
                    </a:lnTo>
                    <a:lnTo>
                      <a:pt x="218" y="666"/>
                    </a:lnTo>
                    <a:lnTo>
                      <a:pt x="222" y="664"/>
                    </a:lnTo>
                    <a:lnTo>
                      <a:pt x="224" y="660"/>
                    </a:lnTo>
                    <a:lnTo>
                      <a:pt x="228" y="657"/>
                    </a:lnTo>
                    <a:lnTo>
                      <a:pt x="232" y="655"/>
                    </a:lnTo>
                    <a:lnTo>
                      <a:pt x="233" y="653"/>
                    </a:lnTo>
                    <a:lnTo>
                      <a:pt x="237" y="649"/>
                    </a:lnTo>
                    <a:lnTo>
                      <a:pt x="241" y="645"/>
                    </a:lnTo>
                    <a:lnTo>
                      <a:pt x="245" y="641"/>
                    </a:lnTo>
                    <a:lnTo>
                      <a:pt x="249" y="638"/>
                    </a:lnTo>
                    <a:lnTo>
                      <a:pt x="251" y="634"/>
                    </a:lnTo>
                    <a:lnTo>
                      <a:pt x="254" y="630"/>
                    </a:lnTo>
                    <a:lnTo>
                      <a:pt x="256" y="626"/>
                    </a:lnTo>
                    <a:lnTo>
                      <a:pt x="260" y="622"/>
                    </a:lnTo>
                    <a:lnTo>
                      <a:pt x="262" y="619"/>
                    </a:lnTo>
                    <a:lnTo>
                      <a:pt x="264" y="615"/>
                    </a:lnTo>
                    <a:lnTo>
                      <a:pt x="266" y="613"/>
                    </a:lnTo>
                    <a:lnTo>
                      <a:pt x="270" y="609"/>
                    </a:lnTo>
                    <a:lnTo>
                      <a:pt x="271" y="605"/>
                    </a:lnTo>
                    <a:lnTo>
                      <a:pt x="273" y="601"/>
                    </a:lnTo>
                    <a:lnTo>
                      <a:pt x="277" y="598"/>
                    </a:lnTo>
                    <a:lnTo>
                      <a:pt x="279" y="594"/>
                    </a:lnTo>
                    <a:lnTo>
                      <a:pt x="281" y="590"/>
                    </a:lnTo>
                    <a:lnTo>
                      <a:pt x="285" y="588"/>
                    </a:lnTo>
                    <a:lnTo>
                      <a:pt x="287" y="584"/>
                    </a:lnTo>
                    <a:lnTo>
                      <a:pt x="290" y="581"/>
                    </a:lnTo>
                    <a:lnTo>
                      <a:pt x="294" y="577"/>
                    </a:lnTo>
                    <a:lnTo>
                      <a:pt x="298" y="575"/>
                    </a:lnTo>
                    <a:lnTo>
                      <a:pt x="304" y="571"/>
                    </a:lnTo>
                    <a:lnTo>
                      <a:pt x="308" y="569"/>
                    </a:lnTo>
                    <a:lnTo>
                      <a:pt x="311" y="565"/>
                    </a:lnTo>
                    <a:lnTo>
                      <a:pt x="317" y="563"/>
                    </a:lnTo>
                    <a:lnTo>
                      <a:pt x="319" y="562"/>
                    </a:lnTo>
                    <a:lnTo>
                      <a:pt x="323" y="560"/>
                    </a:lnTo>
                    <a:lnTo>
                      <a:pt x="325" y="558"/>
                    </a:lnTo>
                    <a:lnTo>
                      <a:pt x="328" y="558"/>
                    </a:lnTo>
                    <a:lnTo>
                      <a:pt x="332" y="556"/>
                    </a:lnTo>
                    <a:lnTo>
                      <a:pt x="334" y="554"/>
                    </a:lnTo>
                    <a:lnTo>
                      <a:pt x="338" y="554"/>
                    </a:lnTo>
                    <a:lnTo>
                      <a:pt x="342" y="552"/>
                    </a:lnTo>
                    <a:lnTo>
                      <a:pt x="346" y="552"/>
                    </a:lnTo>
                    <a:lnTo>
                      <a:pt x="349" y="550"/>
                    </a:lnTo>
                    <a:lnTo>
                      <a:pt x="353" y="550"/>
                    </a:lnTo>
                    <a:lnTo>
                      <a:pt x="357" y="548"/>
                    </a:lnTo>
                    <a:lnTo>
                      <a:pt x="361" y="548"/>
                    </a:lnTo>
                    <a:lnTo>
                      <a:pt x="363" y="546"/>
                    </a:lnTo>
                    <a:lnTo>
                      <a:pt x="366" y="546"/>
                    </a:lnTo>
                    <a:lnTo>
                      <a:pt x="370" y="544"/>
                    </a:lnTo>
                    <a:lnTo>
                      <a:pt x="372" y="544"/>
                    </a:lnTo>
                    <a:lnTo>
                      <a:pt x="376" y="542"/>
                    </a:lnTo>
                    <a:lnTo>
                      <a:pt x="380" y="542"/>
                    </a:lnTo>
                    <a:lnTo>
                      <a:pt x="384" y="541"/>
                    </a:lnTo>
                    <a:lnTo>
                      <a:pt x="385" y="541"/>
                    </a:lnTo>
                    <a:lnTo>
                      <a:pt x="389" y="539"/>
                    </a:lnTo>
                    <a:lnTo>
                      <a:pt x="393" y="537"/>
                    </a:lnTo>
                    <a:lnTo>
                      <a:pt x="397" y="537"/>
                    </a:lnTo>
                    <a:lnTo>
                      <a:pt x="399" y="535"/>
                    </a:lnTo>
                    <a:lnTo>
                      <a:pt x="403" y="535"/>
                    </a:lnTo>
                    <a:lnTo>
                      <a:pt x="406" y="533"/>
                    </a:lnTo>
                    <a:lnTo>
                      <a:pt x="410" y="533"/>
                    </a:lnTo>
                    <a:lnTo>
                      <a:pt x="414" y="531"/>
                    </a:lnTo>
                    <a:lnTo>
                      <a:pt x="418" y="529"/>
                    </a:lnTo>
                    <a:lnTo>
                      <a:pt x="422" y="527"/>
                    </a:lnTo>
                    <a:lnTo>
                      <a:pt x="425" y="527"/>
                    </a:lnTo>
                    <a:lnTo>
                      <a:pt x="429" y="525"/>
                    </a:lnTo>
                    <a:lnTo>
                      <a:pt x="433" y="523"/>
                    </a:lnTo>
                    <a:lnTo>
                      <a:pt x="437" y="522"/>
                    </a:lnTo>
                    <a:lnTo>
                      <a:pt x="441" y="522"/>
                    </a:lnTo>
                    <a:lnTo>
                      <a:pt x="444" y="520"/>
                    </a:lnTo>
                    <a:lnTo>
                      <a:pt x="448" y="518"/>
                    </a:lnTo>
                    <a:lnTo>
                      <a:pt x="452" y="516"/>
                    </a:lnTo>
                    <a:lnTo>
                      <a:pt x="456" y="516"/>
                    </a:lnTo>
                    <a:lnTo>
                      <a:pt x="460" y="514"/>
                    </a:lnTo>
                    <a:lnTo>
                      <a:pt x="463" y="512"/>
                    </a:lnTo>
                    <a:lnTo>
                      <a:pt x="467" y="510"/>
                    </a:lnTo>
                    <a:lnTo>
                      <a:pt x="473" y="508"/>
                    </a:lnTo>
                    <a:lnTo>
                      <a:pt x="475" y="506"/>
                    </a:lnTo>
                    <a:lnTo>
                      <a:pt x="479" y="504"/>
                    </a:lnTo>
                    <a:lnTo>
                      <a:pt x="482" y="503"/>
                    </a:lnTo>
                    <a:lnTo>
                      <a:pt x="486" y="501"/>
                    </a:lnTo>
                    <a:lnTo>
                      <a:pt x="490" y="499"/>
                    </a:lnTo>
                    <a:lnTo>
                      <a:pt x="494" y="497"/>
                    </a:lnTo>
                    <a:lnTo>
                      <a:pt x="498" y="495"/>
                    </a:lnTo>
                    <a:lnTo>
                      <a:pt x="501" y="495"/>
                    </a:lnTo>
                    <a:lnTo>
                      <a:pt x="505" y="493"/>
                    </a:lnTo>
                    <a:lnTo>
                      <a:pt x="509" y="491"/>
                    </a:lnTo>
                    <a:lnTo>
                      <a:pt x="513" y="489"/>
                    </a:lnTo>
                    <a:lnTo>
                      <a:pt x="517" y="487"/>
                    </a:lnTo>
                    <a:lnTo>
                      <a:pt x="520" y="485"/>
                    </a:lnTo>
                    <a:lnTo>
                      <a:pt x="522" y="484"/>
                    </a:lnTo>
                    <a:lnTo>
                      <a:pt x="526" y="482"/>
                    </a:lnTo>
                    <a:lnTo>
                      <a:pt x="530" y="480"/>
                    </a:lnTo>
                    <a:lnTo>
                      <a:pt x="534" y="478"/>
                    </a:lnTo>
                    <a:lnTo>
                      <a:pt x="538" y="476"/>
                    </a:lnTo>
                    <a:lnTo>
                      <a:pt x="539" y="474"/>
                    </a:lnTo>
                    <a:lnTo>
                      <a:pt x="543" y="472"/>
                    </a:lnTo>
                    <a:lnTo>
                      <a:pt x="545" y="470"/>
                    </a:lnTo>
                    <a:lnTo>
                      <a:pt x="549" y="468"/>
                    </a:lnTo>
                    <a:lnTo>
                      <a:pt x="553" y="464"/>
                    </a:lnTo>
                    <a:lnTo>
                      <a:pt x="555" y="464"/>
                    </a:lnTo>
                    <a:lnTo>
                      <a:pt x="558" y="461"/>
                    </a:lnTo>
                    <a:lnTo>
                      <a:pt x="560" y="459"/>
                    </a:lnTo>
                    <a:lnTo>
                      <a:pt x="564" y="457"/>
                    </a:lnTo>
                    <a:lnTo>
                      <a:pt x="566" y="455"/>
                    </a:lnTo>
                    <a:lnTo>
                      <a:pt x="570" y="453"/>
                    </a:lnTo>
                    <a:lnTo>
                      <a:pt x="572" y="451"/>
                    </a:lnTo>
                    <a:lnTo>
                      <a:pt x="576" y="449"/>
                    </a:lnTo>
                    <a:lnTo>
                      <a:pt x="577" y="447"/>
                    </a:lnTo>
                    <a:lnTo>
                      <a:pt x="583" y="444"/>
                    </a:lnTo>
                    <a:lnTo>
                      <a:pt x="587" y="438"/>
                    </a:lnTo>
                    <a:lnTo>
                      <a:pt x="593" y="432"/>
                    </a:lnTo>
                    <a:lnTo>
                      <a:pt x="596" y="428"/>
                    </a:lnTo>
                    <a:lnTo>
                      <a:pt x="602" y="423"/>
                    </a:lnTo>
                    <a:lnTo>
                      <a:pt x="606" y="417"/>
                    </a:lnTo>
                    <a:lnTo>
                      <a:pt x="610" y="411"/>
                    </a:lnTo>
                    <a:lnTo>
                      <a:pt x="614" y="407"/>
                    </a:lnTo>
                    <a:lnTo>
                      <a:pt x="617" y="402"/>
                    </a:lnTo>
                    <a:lnTo>
                      <a:pt x="621" y="396"/>
                    </a:lnTo>
                    <a:lnTo>
                      <a:pt x="625" y="390"/>
                    </a:lnTo>
                    <a:lnTo>
                      <a:pt x="629" y="385"/>
                    </a:lnTo>
                    <a:lnTo>
                      <a:pt x="631" y="379"/>
                    </a:lnTo>
                    <a:lnTo>
                      <a:pt x="634" y="373"/>
                    </a:lnTo>
                    <a:lnTo>
                      <a:pt x="636" y="367"/>
                    </a:lnTo>
                    <a:lnTo>
                      <a:pt x="640" y="362"/>
                    </a:lnTo>
                    <a:lnTo>
                      <a:pt x="642" y="356"/>
                    </a:lnTo>
                    <a:lnTo>
                      <a:pt x="644" y="350"/>
                    </a:lnTo>
                    <a:lnTo>
                      <a:pt x="646" y="343"/>
                    </a:lnTo>
                    <a:lnTo>
                      <a:pt x="648" y="337"/>
                    </a:lnTo>
                    <a:lnTo>
                      <a:pt x="648" y="331"/>
                    </a:lnTo>
                    <a:lnTo>
                      <a:pt x="650" y="326"/>
                    </a:lnTo>
                    <a:lnTo>
                      <a:pt x="652" y="320"/>
                    </a:lnTo>
                    <a:lnTo>
                      <a:pt x="653" y="314"/>
                    </a:lnTo>
                    <a:lnTo>
                      <a:pt x="653" y="307"/>
                    </a:lnTo>
                    <a:lnTo>
                      <a:pt x="653" y="301"/>
                    </a:lnTo>
                    <a:lnTo>
                      <a:pt x="655" y="295"/>
                    </a:lnTo>
                    <a:lnTo>
                      <a:pt x="655" y="290"/>
                    </a:lnTo>
                    <a:lnTo>
                      <a:pt x="655" y="282"/>
                    </a:lnTo>
                    <a:lnTo>
                      <a:pt x="655" y="276"/>
                    </a:lnTo>
                    <a:lnTo>
                      <a:pt x="655" y="269"/>
                    </a:lnTo>
                    <a:lnTo>
                      <a:pt x="657" y="263"/>
                    </a:lnTo>
                    <a:lnTo>
                      <a:pt x="655" y="257"/>
                    </a:lnTo>
                    <a:lnTo>
                      <a:pt x="655" y="251"/>
                    </a:lnTo>
                    <a:lnTo>
                      <a:pt x="655" y="244"/>
                    </a:lnTo>
                    <a:lnTo>
                      <a:pt x="655" y="238"/>
                    </a:lnTo>
                    <a:lnTo>
                      <a:pt x="653" y="232"/>
                    </a:lnTo>
                    <a:lnTo>
                      <a:pt x="653" y="227"/>
                    </a:lnTo>
                    <a:lnTo>
                      <a:pt x="652" y="219"/>
                    </a:lnTo>
                    <a:lnTo>
                      <a:pt x="652" y="213"/>
                    </a:lnTo>
                    <a:lnTo>
                      <a:pt x="650" y="208"/>
                    </a:lnTo>
                    <a:lnTo>
                      <a:pt x="648" y="200"/>
                    </a:lnTo>
                    <a:lnTo>
                      <a:pt x="646" y="194"/>
                    </a:lnTo>
                    <a:lnTo>
                      <a:pt x="646" y="189"/>
                    </a:lnTo>
                    <a:lnTo>
                      <a:pt x="644" y="183"/>
                    </a:lnTo>
                    <a:lnTo>
                      <a:pt x="642" y="175"/>
                    </a:lnTo>
                    <a:lnTo>
                      <a:pt x="640" y="170"/>
                    </a:lnTo>
                    <a:lnTo>
                      <a:pt x="638" y="164"/>
                    </a:lnTo>
                    <a:lnTo>
                      <a:pt x="634" y="158"/>
                    </a:lnTo>
                    <a:lnTo>
                      <a:pt x="633" y="153"/>
                    </a:lnTo>
                    <a:lnTo>
                      <a:pt x="631" y="147"/>
                    </a:lnTo>
                    <a:lnTo>
                      <a:pt x="629" y="141"/>
                    </a:lnTo>
                    <a:lnTo>
                      <a:pt x="625" y="135"/>
                    </a:lnTo>
                    <a:lnTo>
                      <a:pt x="623" y="130"/>
                    </a:lnTo>
                    <a:lnTo>
                      <a:pt x="621" y="124"/>
                    </a:lnTo>
                    <a:lnTo>
                      <a:pt x="617" y="118"/>
                    </a:lnTo>
                    <a:lnTo>
                      <a:pt x="615" y="113"/>
                    </a:lnTo>
                    <a:lnTo>
                      <a:pt x="612" y="107"/>
                    </a:lnTo>
                    <a:lnTo>
                      <a:pt x="610" y="103"/>
                    </a:lnTo>
                    <a:lnTo>
                      <a:pt x="606" y="97"/>
                    </a:lnTo>
                    <a:lnTo>
                      <a:pt x="604" y="92"/>
                    </a:lnTo>
                    <a:lnTo>
                      <a:pt x="600" y="88"/>
                    </a:lnTo>
                    <a:lnTo>
                      <a:pt x="598" y="82"/>
                    </a:lnTo>
                    <a:lnTo>
                      <a:pt x="595" y="76"/>
                    </a:lnTo>
                    <a:lnTo>
                      <a:pt x="593" y="75"/>
                    </a:lnTo>
                    <a:lnTo>
                      <a:pt x="591" y="71"/>
                    </a:lnTo>
                    <a:lnTo>
                      <a:pt x="587" y="69"/>
                    </a:lnTo>
                    <a:lnTo>
                      <a:pt x="585" y="65"/>
                    </a:lnTo>
                    <a:lnTo>
                      <a:pt x="583" y="63"/>
                    </a:lnTo>
                    <a:lnTo>
                      <a:pt x="581" y="61"/>
                    </a:lnTo>
                    <a:lnTo>
                      <a:pt x="577" y="57"/>
                    </a:lnTo>
                    <a:lnTo>
                      <a:pt x="576" y="56"/>
                    </a:lnTo>
                    <a:lnTo>
                      <a:pt x="574" y="54"/>
                    </a:lnTo>
                    <a:lnTo>
                      <a:pt x="570" y="50"/>
                    </a:lnTo>
                    <a:lnTo>
                      <a:pt x="566" y="48"/>
                    </a:lnTo>
                    <a:lnTo>
                      <a:pt x="564" y="46"/>
                    </a:lnTo>
                    <a:lnTo>
                      <a:pt x="560" y="44"/>
                    </a:lnTo>
                    <a:lnTo>
                      <a:pt x="557" y="42"/>
                    </a:lnTo>
                    <a:lnTo>
                      <a:pt x="555" y="38"/>
                    </a:lnTo>
                    <a:lnTo>
                      <a:pt x="551" y="37"/>
                    </a:lnTo>
                    <a:lnTo>
                      <a:pt x="547" y="35"/>
                    </a:lnTo>
                    <a:lnTo>
                      <a:pt x="543" y="33"/>
                    </a:lnTo>
                    <a:lnTo>
                      <a:pt x="539" y="31"/>
                    </a:lnTo>
                    <a:lnTo>
                      <a:pt x="538" y="29"/>
                    </a:lnTo>
                    <a:lnTo>
                      <a:pt x="534" y="27"/>
                    </a:lnTo>
                    <a:lnTo>
                      <a:pt x="530" y="25"/>
                    </a:lnTo>
                    <a:lnTo>
                      <a:pt x="526" y="23"/>
                    </a:lnTo>
                    <a:lnTo>
                      <a:pt x="522" y="21"/>
                    </a:lnTo>
                    <a:lnTo>
                      <a:pt x="519" y="19"/>
                    </a:lnTo>
                    <a:lnTo>
                      <a:pt x="515" y="18"/>
                    </a:lnTo>
                    <a:lnTo>
                      <a:pt x="511" y="16"/>
                    </a:lnTo>
                    <a:lnTo>
                      <a:pt x="507" y="14"/>
                    </a:lnTo>
                    <a:lnTo>
                      <a:pt x="503" y="14"/>
                    </a:lnTo>
                    <a:lnTo>
                      <a:pt x="500" y="12"/>
                    </a:lnTo>
                    <a:lnTo>
                      <a:pt x="496" y="10"/>
                    </a:lnTo>
                    <a:lnTo>
                      <a:pt x="492" y="10"/>
                    </a:lnTo>
                    <a:lnTo>
                      <a:pt x="488" y="8"/>
                    </a:lnTo>
                    <a:lnTo>
                      <a:pt x="484" y="6"/>
                    </a:lnTo>
                    <a:lnTo>
                      <a:pt x="481" y="6"/>
                    </a:lnTo>
                    <a:lnTo>
                      <a:pt x="477" y="6"/>
                    </a:lnTo>
                    <a:lnTo>
                      <a:pt x="473" y="4"/>
                    </a:lnTo>
                    <a:lnTo>
                      <a:pt x="469" y="4"/>
                    </a:lnTo>
                    <a:lnTo>
                      <a:pt x="465" y="2"/>
                    </a:lnTo>
                    <a:lnTo>
                      <a:pt x="462" y="2"/>
                    </a:lnTo>
                    <a:lnTo>
                      <a:pt x="458" y="2"/>
                    </a:lnTo>
                    <a:lnTo>
                      <a:pt x="454" y="0"/>
                    </a:lnTo>
                    <a:lnTo>
                      <a:pt x="450" y="0"/>
                    </a:lnTo>
                    <a:lnTo>
                      <a:pt x="446" y="0"/>
                    </a:lnTo>
                    <a:lnTo>
                      <a:pt x="443" y="0"/>
                    </a:lnTo>
                    <a:lnTo>
                      <a:pt x="439" y="0"/>
                    </a:lnTo>
                    <a:lnTo>
                      <a:pt x="435" y="0"/>
                    </a:lnTo>
                    <a:lnTo>
                      <a:pt x="433" y="0"/>
                    </a:lnTo>
                    <a:lnTo>
                      <a:pt x="429" y="0"/>
                    </a:lnTo>
                    <a:lnTo>
                      <a:pt x="425" y="0"/>
                    </a:lnTo>
                    <a:lnTo>
                      <a:pt x="423" y="2"/>
                    </a:lnTo>
                    <a:lnTo>
                      <a:pt x="420" y="2"/>
                    </a:lnTo>
                    <a:lnTo>
                      <a:pt x="416" y="2"/>
                    </a:lnTo>
                    <a:lnTo>
                      <a:pt x="414" y="4"/>
                    </a:lnTo>
                    <a:lnTo>
                      <a:pt x="410" y="4"/>
                    </a:lnTo>
                    <a:lnTo>
                      <a:pt x="408" y="6"/>
                    </a:lnTo>
                    <a:lnTo>
                      <a:pt x="406" y="6"/>
                    </a:lnTo>
                    <a:lnTo>
                      <a:pt x="403" y="8"/>
                    </a:lnTo>
                    <a:lnTo>
                      <a:pt x="399" y="10"/>
                    </a:lnTo>
                    <a:lnTo>
                      <a:pt x="397" y="12"/>
                    </a:lnTo>
                    <a:lnTo>
                      <a:pt x="393" y="14"/>
                    </a:lnTo>
                    <a:lnTo>
                      <a:pt x="389" y="18"/>
                    </a:lnTo>
                    <a:lnTo>
                      <a:pt x="385" y="21"/>
                    </a:lnTo>
                    <a:lnTo>
                      <a:pt x="384" y="25"/>
                    </a:lnTo>
                    <a:lnTo>
                      <a:pt x="380" y="29"/>
                    </a:lnTo>
                    <a:lnTo>
                      <a:pt x="380" y="33"/>
                    </a:lnTo>
                    <a:lnTo>
                      <a:pt x="378" y="37"/>
                    </a:lnTo>
                    <a:lnTo>
                      <a:pt x="376" y="40"/>
                    </a:lnTo>
                    <a:lnTo>
                      <a:pt x="374" y="44"/>
                    </a:lnTo>
                    <a:lnTo>
                      <a:pt x="374" y="48"/>
                    </a:lnTo>
                    <a:lnTo>
                      <a:pt x="374" y="52"/>
                    </a:lnTo>
                    <a:lnTo>
                      <a:pt x="374" y="56"/>
                    </a:lnTo>
                    <a:lnTo>
                      <a:pt x="374" y="61"/>
                    </a:lnTo>
                    <a:lnTo>
                      <a:pt x="376" y="65"/>
                    </a:lnTo>
                    <a:lnTo>
                      <a:pt x="376" y="69"/>
                    </a:lnTo>
                    <a:lnTo>
                      <a:pt x="378" y="73"/>
                    </a:lnTo>
                    <a:lnTo>
                      <a:pt x="378" y="78"/>
                    </a:lnTo>
                    <a:lnTo>
                      <a:pt x="380" y="82"/>
                    </a:lnTo>
                    <a:lnTo>
                      <a:pt x="382" y="88"/>
                    </a:lnTo>
                    <a:lnTo>
                      <a:pt x="384" y="92"/>
                    </a:lnTo>
                    <a:lnTo>
                      <a:pt x="385" y="96"/>
                    </a:lnTo>
                    <a:lnTo>
                      <a:pt x="387" y="101"/>
                    </a:lnTo>
                    <a:lnTo>
                      <a:pt x="389" y="105"/>
                    </a:lnTo>
                    <a:lnTo>
                      <a:pt x="391" y="111"/>
                    </a:lnTo>
                    <a:lnTo>
                      <a:pt x="393" y="115"/>
                    </a:lnTo>
                    <a:lnTo>
                      <a:pt x="395" y="120"/>
                    </a:lnTo>
                    <a:lnTo>
                      <a:pt x="397" y="126"/>
                    </a:lnTo>
                    <a:lnTo>
                      <a:pt x="401" y="130"/>
                    </a:lnTo>
                    <a:lnTo>
                      <a:pt x="401" y="134"/>
                    </a:lnTo>
                    <a:lnTo>
                      <a:pt x="403" y="135"/>
                    </a:lnTo>
                    <a:lnTo>
                      <a:pt x="403" y="139"/>
                    </a:lnTo>
                    <a:lnTo>
                      <a:pt x="404" y="141"/>
                    </a:lnTo>
                    <a:lnTo>
                      <a:pt x="406" y="143"/>
                    </a:lnTo>
                    <a:lnTo>
                      <a:pt x="406" y="147"/>
                    </a:lnTo>
                    <a:lnTo>
                      <a:pt x="408" y="149"/>
                    </a:lnTo>
                    <a:lnTo>
                      <a:pt x="408" y="153"/>
                    </a:lnTo>
                    <a:lnTo>
                      <a:pt x="410" y="154"/>
                    </a:lnTo>
                    <a:lnTo>
                      <a:pt x="412" y="158"/>
                    </a:lnTo>
                    <a:lnTo>
                      <a:pt x="412" y="160"/>
                    </a:lnTo>
                    <a:lnTo>
                      <a:pt x="414" y="164"/>
                    </a:lnTo>
                    <a:lnTo>
                      <a:pt x="416" y="168"/>
                    </a:lnTo>
                    <a:lnTo>
                      <a:pt x="416" y="172"/>
                    </a:lnTo>
                    <a:lnTo>
                      <a:pt x="418" y="175"/>
                    </a:lnTo>
                    <a:lnTo>
                      <a:pt x="420" y="179"/>
                    </a:lnTo>
                    <a:lnTo>
                      <a:pt x="420" y="183"/>
                    </a:lnTo>
                    <a:lnTo>
                      <a:pt x="422" y="187"/>
                    </a:lnTo>
                    <a:lnTo>
                      <a:pt x="422" y="191"/>
                    </a:lnTo>
                    <a:lnTo>
                      <a:pt x="423" y="194"/>
                    </a:lnTo>
                    <a:lnTo>
                      <a:pt x="423" y="198"/>
                    </a:lnTo>
                    <a:lnTo>
                      <a:pt x="425" y="200"/>
                    </a:lnTo>
                    <a:lnTo>
                      <a:pt x="425" y="204"/>
                    </a:lnTo>
                    <a:lnTo>
                      <a:pt x="427" y="208"/>
                    </a:lnTo>
                    <a:lnTo>
                      <a:pt x="427" y="212"/>
                    </a:lnTo>
                    <a:lnTo>
                      <a:pt x="429" y="213"/>
                    </a:lnTo>
                    <a:lnTo>
                      <a:pt x="429" y="217"/>
                    </a:lnTo>
                    <a:lnTo>
                      <a:pt x="431" y="221"/>
                    </a:lnTo>
                    <a:lnTo>
                      <a:pt x="431" y="223"/>
                    </a:lnTo>
                    <a:lnTo>
                      <a:pt x="431" y="227"/>
                    </a:lnTo>
                    <a:lnTo>
                      <a:pt x="433" y="229"/>
                    </a:lnTo>
                    <a:lnTo>
                      <a:pt x="433" y="232"/>
                    </a:lnTo>
                    <a:lnTo>
                      <a:pt x="433" y="234"/>
                    </a:lnTo>
                    <a:lnTo>
                      <a:pt x="433" y="238"/>
                    </a:lnTo>
                    <a:lnTo>
                      <a:pt x="435" y="240"/>
                    </a:lnTo>
                    <a:lnTo>
                      <a:pt x="435" y="242"/>
                    </a:lnTo>
                    <a:lnTo>
                      <a:pt x="435" y="248"/>
                    </a:lnTo>
                    <a:lnTo>
                      <a:pt x="435" y="253"/>
                    </a:lnTo>
                    <a:lnTo>
                      <a:pt x="435" y="257"/>
                    </a:lnTo>
                    <a:lnTo>
                      <a:pt x="437" y="261"/>
                    </a:lnTo>
                    <a:lnTo>
                      <a:pt x="435" y="265"/>
                    </a:lnTo>
                    <a:lnTo>
                      <a:pt x="435" y="269"/>
                    </a:lnTo>
                    <a:lnTo>
                      <a:pt x="435" y="272"/>
                    </a:lnTo>
                    <a:lnTo>
                      <a:pt x="435" y="276"/>
                    </a:lnTo>
                    <a:lnTo>
                      <a:pt x="433" y="280"/>
                    </a:lnTo>
                    <a:lnTo>
                      <a:pt x="433" y="284"/>
                    </a:lnTo>
                    <a:lnTo>
                      <a:pt x="431" y="286"/>
                    </a:lnTo>
                    <a:lnTo>
                      <a:pt x="431" y="290"/>
                    </a:lnTo>
                    <a:lnTo>
                      <a:pt x="429" y="291"/>
                    </a:lnTo>
                    <a:lnTo>
                      <a:pt x="427" y="295"/>
                    </a:lnTo>
                    <a:lnTo>
                      <a:pt x="425" y="297"/>
                    </a:lnTo>
                    <a:lnTo>
                      <a:pt x="423" y="299"/>
                    </a:lnTo>
                    <a:lnTo>
                      <a:pt x="420" y="303"/>
                    </a:lnTo>
                    <a:lnTo>
                      <a:pt x="416" y="309"/>
                    </a:lnTo>
                    <a:lnTo>
                      <a:pt x="414" y="310"/>
                    </a:lnTo>
                    <a:lnTo>
                      <a:pt x="410" y="312"/>
                    </a:lnTo>
                    <a:lnTo>
                      <a:pt x="406" y="314"/>
                    </a:lnTo>
                    <a:lnTo>
                      <a:pt x="403" y="316"/>
                    </a:lnTo>
                    <a:lnTo>
                      <a:pt x="399" y="318"/>
                    </a:lnTo>
                    <a:lnTo>
                      <a:pt x="395" y="320"/>
                    </a:lnTo>
                    <a:lnTo>
                      <a:pt x="391" y="322"/>
                    </a:lnTo>
                    <a:lnTo>
                      <a:pt x="387" y="324"/>
                    </a:lnTo>
                    <a:lnTo>
                      <a:pt x="382" y="326"/>
                    </a:lnTo>
                    <a:lnTo>
                      <a:pt x="376" y="328"/>
                    </a:lnTo>
                    <a:lnTo>
                      <a:pt x="372" y="329"/>
                    </a:lnTo>
                    <a:lnTo>
                      <a:pt x="366" y="331"/>
                    </a:lnTo>
                    <a:lnTo>
                      <a:pt x="365" y="331"/>
                    </a:lnTo>
                    <a:lnTo>
                      <a:pt x="361" y="331"/>
                    </a:lnTo>
                    <a:lnTo>
                      <a:pt x="359" y="331"/>
                    </a:lnTo>
                    <a:lnTo>
                      <a:pt x="355" y="333"/>
                    </a:lnTo>
                    <a:lnTo>
                      <a:pt x="353" y="333"/>
                    </a:lnTo>
                    <a:lnTo>
                      <a:pt x="351" y="333"/>
                    </a:lnTo>
                    <a:lnTo>
                      <a:pt x="347" y="333"/>
                    </a:lnTo>
                    <a:lnTo>
                      <a:pt x="346" y="335"/>
                    </a:lnTo>
                    <a:lnTo>
                      <a:pt x="342" y="335"/>
                    </a:lnTo>
                    <a:lnTo>
                      <a:pt x="340" y="335"/>
                    </a:lnTo>
                    <a:lnTo>
                      <a:pt x="336" y="335"/>
                    </a:lnTo>
                    <a:lnTo>
                      <a:pt x="334" y="335"/>
                    </a:lnTo>
                    <a:lnTo>
                      <a:pt x="330" y="335"/>
                    </a:lnTo>
                    <a:lnTo>
                      <a:pt x="328" y="335"/>
                    </a:lnTo>
                    <a:lnTo>
                      <a:pt x="325" y="335"/>
                    </a:lnTo>
                    <a:lnTo>
                      <a:pt x="323" y="335"/>
                    </a:lnTo>
                    <a:lnTo>
                      <a:pt x="321" y="335"/>
                    </a:lnTo>
                    <a:lnTo>
                      <a:pt x="317" y="335"/>
                    </a:lnTo>
                    <a:lnTo>
                      <a:pt x="315" y="333"/>
                    </a:lnTo>
                    <a:lnTo>
                      <a:pt x="311" y="333"/>
                    </a:lnTo>
                    <a:lnTo>
                      <a:pt x="308" y="333"/>
                    </a:lnTo>
                    <a:lnTo>
                      <a:pt x="302" y="331"/>
                    </a:lnTo>
                    <a:lnTo>
                      <a:pt x="296" y="329"/>
                    </a:lnTo>
                    <a:lnTo>
                      <a:pt x="292" y="328"/>
                    </a:lnTo>
                    <a:lnTo>
                      <a:pt x="289" y="324"/>
                    </a:lnTo>
                    <a:lnTo>
                      <a:pt x="285" y="322"/>
                    </a:lnTo>
                    <a:lnTo>
                      <a:pt x="281" y="318"/>
                    </a:lnTo>
                    <a:lnTo>
                      <a:pt x="277" y="314"/>
                    </a:lnTo>
                    <a:lnTo>
                      <a:pt x="273" y="310"/>
                    </a:lnTo>
                    <a:lnTo>
                      <a:pt x="271" y="307"/>
                    </a:lnTo>
                    <a:lnTo>
                      <a:pt x="270" y="303"/>
                    </a:lnTo>
                    <a:lnTo>
                      <a:pt x="268" y="301"/>
                    </a:lnTo>
                    <a:lnTo>
                      <a:pt x="268" y="295"/>
                    </a:lnTo>
                    <a:lnTo>
                      <a:pt x="266" y="291"/>
                    </a:lnTo>
                    <a:lnTo>
                      <a:pt x="264" y="286"/>
                    </a:lnTo>
                    <a:lnTo>
                      <a:pt x="262" y="282"/>
                    </a:lnTo>
                    <a:lnTo>
                      <a:pt x="262" y="278"/>
                    </a:lnTo>
                    <a:lnTo>
                      <a:pt x="262" y="276"/>
                    </a:lnTo>
                    <a:lnTo>
                      <a:pt x="260" y="272"/>
                    </a:lnTo>
                    <a:lnTo>
                      <a:pt x="260" y="270"/>
                    </a:lnTo>
                    <a:lnTo>
                      <a:pt x="260" y="267"/>
                    </a:lnTo>
                    <a:lnTo>
                      <a:pt x="258" y="265"/>
                    </a:lnTo>
                    <a:lnTo>
                      <a:pt x="258" y="261"/>
                    </a:lnTo>
                    <a:lnTo>
                      <a:pt x="258" y="259"/>
                    </a:lnTo>
                    <a:lnTo>
                      <a:pt x="256" y="255"/>
                    </a:lnTo>
                    <a:lnTo>
                      <a:pt x="256" y="253"/>
                    </a:lnTo>
                    <a:lnTo>
                      <a:pt x="256" y="250"/>
                    </a:lnTo>
                    <a:lnTo>
                      <a:pt x="256" y="248"/>
                    </a:lnTo>
                    <a:lnTo>
                      <a:pt x="256" y="244"/>
                    </a:lnTo>
                    <a:lnTo>
                      <a:pt x="254" y="240"/>
                    </a:lnTo>
                    <a:lnTo>
                      <a:pt x="254" y="238"/>
                    </a:lnTo>
                    <a:lnTo>
                      <a:pt x="254" y="234"/>
                    </a:lnTo>
                    <a:lnTo>
                      <a:pt x="254" y="232"/>
                    </a:lnTo>
                    <a:lnTo>
                      <a:pt x="254" y="229"/>
                    </a:lnTo>
                    <a:lnTo>
                      <a:pt x="252" y="227"/>
                    </a:lnTo>
                    <a:lnTo>
                      <a:pt x="252" y="223"/>
                    </a:lnTo>
                    <a:lnTo>
                      <a:pt x="252" y="219"/>
                    </a:lnTo>
                    <a:lnTo>
                      <a:pt x="252" y="217"/>
                    </a:lnTo>
                    <a:lnTo>
                      <a:pt x="252" y="213"/>
                    </a:lnTo>
                    <a:lnTo>
                      <a:pt x="252" y="210"/>
                    </a:lnTo>
                    <a:lnTo>
                      <a:pt x="251" y="208"/>
                    </a:lnTo>
                    <a:lnTo>
                      <a:pt x="251" y="204"/>
                    </a:lnTo>
                    <a:lnTo>
                      <a:pt x="251" y="202"/>
                    </a:lnTo>
                    <a:lnTo>
                      <a:pt x="251" y="200"/>
                    </a:lnTo>
                    <a:lnTo>
                      <a:pt x="251" y="196"/>
                    </a:lnTo>
                    <a:lnTo>
                      <a:pt x="251" y="194"/>
                    </a:lnTo>
                    <a:lnTo>
                      <a:pt x="249" y="191"/>
                    </a:lnTo>
                    <a:lnTo>
                      <a:pt x="249" y="189"/>
                    </a:lnTo>
                    <a:lnTo>
                      <a:pt x="249" y="185"/>
                    </a:lnTo>
                    <a:lnTo>
                      <a:pt x="249" y="181"/>
                    </a:lnTo>
                    <a:lnTo>
                      <a:pt x="249" y="175"/>
                    </a:lnTo>
                    <a:lnTo>
                      <a:pt x="249" y="172"/>
                    </a:lnTo>
                    <a:lnTo>
                      <a:pt x="249" y="170"/>
                    </a:lnTo>
                    <a:lnTo>
                      <a:pt x="249" y="166"/>
                    </a:lnTo>
                    <a:lnTo>
                      <a:pt x="249" y="162"/>
                    </a:lnTo>
                    <a:lnTo>
                      <a:pt x="247" y="162"/>
                    </a:lnTo>
                    <a:lnTo>
                      <a:pt x="243" y="164"/>
                    </a:lnTo>
                    <a:lnTo>
                      <a:pt x="241" y="164"/>
                    </a:lnTo>
                    <a:lnTo>
                      <a:pt x="237" y="166"/>
                    </a:lnTo>
                    <a:lnTo>
                      <a:pt x="235" y="166"/>
                    </a:lnTo>
                    <a:lnTo>
                      <a:pt x="232" y="170"/>
                    </a:lnTo>
                    <a:lnTo>
                      <a:pt x="228" y="170"/>
                    </a:lnTo>
                    <a:lnTo>
                      <a:pt x="226" y="173"/>
                    </a:lnTo>
                    <a:lnTo>
                      <a:pt x="222" y="175"/>
                    </a:lnTo>
                    <a:lnTo>
                      <a:pt x="218" y="179"/>
                    </a:lnTo>
                    <a:lnTo>
                      <a:pt x="214" y="183"/>
                    </a:lnTo>
                    <a:lnTo>
                      <a:pt x="211" y="187"/>
                    </a:lnTo>
                    <a:lnTo>
                      <a:pt x="207" y="191"/>
                    </a:lnTo>
                    <a:lnTo>
                      <a:pt x="203" y="194"/>
                    </a:lnTo>
                    <a:lnTo>
                      <a:pt x="199" y="198"/>
                    </a:lnTo>
                    <a:lnTo>
                      <a:pt x="197" y="204"/>
                    </a:lnTo>
                    <a:lnTo>
                      <a:pt x="195" y="206"/>
                    </a:lnTo>
                    <a:lnTo>
                      <a:pt x="194" y="208"/>
                    </a:lnTo>
                    <a:lnTo>
                      <a:pt x="192" y="212"/>
                    </a:lnTo>
                    <a:lnTo>
                      <a:pt x="192" y="213"/>
                    </a:lnTo>
                    <a:lnTo>
                      <a:pt x="190" y="217"/>
                    </a:lnTo>
                    <a:lnTo>
                      <a:pt x="188" y="219"/>
                    </a:lnTo>
                    <a:lnTo>
                      <a:pt x="188" y="223"/>
                    </a:lnTo>
                    <a:lnTo>
                      <a:pt x="186" y="227"/>
                    </a:lnTo>
                    <a:lnTo>
                      <a:pt x="186" y="229"/>
                    </a:lnTo>
                    <a:lnTo>
                      <a:pt x="186" y="232"/>
                    </a:lnTo>
                    <a:lnTo>
                      <a:pt x="184" y="236"/>
                    </a:lnTo>
                    <a:lnTo>
                      <a:pt x="184" y="240"/>
                    </a:lnTo>
                    <a:lnTo>
                      <a:pt x="184" y="244"/>
                    </a:lnTo>
                    <a:lnTo>
                      <a:pt x="184" y="248"/>
                    </a:lnTo>
                    <a:lnTo>
                      <a:pt x="184" y="250"/>
                    </a:lnTo>
                    <a:lnTo>
                      <a:pt x="184" y="255"/>
                    </a:lnTo>
                    <a:lnTo>
                      <a:pt x="184" y="259"/>
                    </a:lnTo>
                    <a:lnTo>
                      <a:pt x="186" y="263"/>
                    </a:lnTo>
                    <a:lnTo>
                      <a:pt x="186" y="267"/>
                    </a:lnTo>
                    <a:lnTo>
                      <a:pt x="188" y="270"/>
                    </a:lnTo>
                    <a:lnTo>
                      <a:pt x="188" y="276"/>
                    </a:lnTo>
                    <a:lnTo>
                      <a:pt x="190" y="280"/>
                    </a:lnTo>
                    <a:lnTo>
                      <a:pt x="192" y="284"/>
                    </a:lnTo>
                    <a:lnTo>
                      <a:pt x="194" y="290"/>
                    </a:lnTo>
                    <a:lnTo>
                      <a:pt x="195" y="293"/>
                    </a:lnTo>
                    <a:lnTo>
                      <a:pt x="197" y="299"/>
                    </a:lnTo>
                    <a:lnTo>
                      <a:pt x="199" y="305"/>
                    </a:lnTo>
                    <a:lnTo>
                      <a:pt x="203" y="310"/>
                    </a:lnTo>
                    <a:lnTo>
                      <a:pt x="205" y="314"/>
                    </a:lnTo>
                    <a:lnTo>
                      <a:pt x="207" y="320"/>
                    </a:lnTo>
                    <a:lnTo>
                      <a:pt x="209" y="326"/>
                    </a:lnTo>
                    <a:lnTo>
                      <a:pt x="213" y="331"/>
                    </a:lnTo>
                    <a:lnTo>
                      <a:pt x="214" y="335"/>
                    </a:lnTo>
                    <a:lnTo>
                      <a:pt x="216" y="341"/>
                    </a:lnTo>
                    <a:lnTo>
                      <a:pt x="218" y="347"/>
                    </a:lnTo>
                    <a:lnTo>
                      <a:pt x="220" y="352"/>
                    </a:lnTo>
                    <a:lnTo>
                      <a:pt x="222" y="356"/>
                    </a:lnTo>
                    <a:lnTo>
                      <a:pt x="224" y="362"/>
                    </a:lnTo>
                    <a:lnTo>
                      <a:pt x="226" y="366"/>
                    </a:lnTo>
                    <a:lnTo>
                      <a:pt x="228" y="371"/>
                    </a:lnTo>
                    <a:lnTo>
                      <a:pt x="228" y="377"/>
                    </a:lnTo>
                    <a:lnTo>
                      <a:pt x="230" y="381"/>
                    </a:lnTo>
                    <a:lnTo>
                      <a:pt x="232" y="387"/>
                    </a:lnTo>
                    <a:lnTo>
                      <a:pt x="232" y="390"/>
                    </a:lnTo>
                    <a:lnTo>
                      <a:pt x="233" y="396"/>
                    </a:lnTo>
                    <a:lnTo>
                      <a:pt x="233" y="400"/>
                    </a:lnTo>
                    <a:lnTo>
                      <a:pt x="235" y="404"/>
                    </a:lnTo>
                    <a:lnTo>
                      <a:pt x="235" y="409"/>
                    </a:lnTo>
                    <a:lnTo>
                      <a:pt x="237" y="413"/>
                    </a:lnTo>
                    <a:lnTo>
                      <a:pt x="237" y="419"/>
                    </a:lnTo>
                    <a:lnTo>
                      <a:pt x="237" y="423"/>
                    </a:lnTo>
                    <a:lnTo>
                      <a:pt x="239" y="426"/>
                    </a:lnTo>
                    <a:lnTo>
                      <a:pt x="239" y="430"/>
                    </a:lnTo>
                    <a:lnTo>
                      <a:pt x="239" y="436"/>
                    </a:lnTo>
                    <a:lnTo>
                      <a:pt x="239" y="440"/>
                    </a:lnTo>
                    <a:lnTo>
                      <a:pt x="241" y="444"/>
                    </a:lnTo>
                    <a:lnTo>
                      <a:pt x="241" y="447"/>
                    </a:lnTo>
                    <a:lnTo>
                      <a:pt x="241" y="451"/>
                    </a:lnTo>
                    <a:lnTo>
                      <a:pt x="241" y="455"/>
                    </a:lnTo>
                    <a:lnTo>
                      <a:pt x="241" y="459"/>
                    </a:lnTo>
                    <a:lnTo>
                      <a:pt x="241" y="463"/>
                    </a:lnTo>
                    <a:lnTo>
                      <a:pt x="241" y="466"/>
                    </a:lnTo>
                    <a:lnTo>
                      <a:pt x="241" y="470"/>
                    </a:lnTo>
                    <a:lnTo>
                      <a:pt x="241" y="474"/>
                    </a:lnTo>
                    <a:lnTo>
                      <a:pt x="239" y="478"/>
                    </a:lnTo>
                    <a:lnTo>
                      <a:pt x="239" y="480"/>
                    </a:lnTo>
                    <a:lnTo>
                      <a:pt x="239" y="484"/>
                    </a:lnTo>
                    <a:lnTo>
                      <a:pt x="239" y="487"/>
                    </a:lnTo>
                    <a:lnTo>
                      <a:pt x="239" y="489"/>
                    </a:lnTo>
                    <a:lnTo>
                      <a:pt x="237" y="493"/>
                    </a:lnTo>
                    <a:lnTo>
                      <a:pt x="237" y="495"/>
                    </a:lnTo>
                    <a:lnTo>
                      <a:pt x="237" y="499"/>
                    </a:lnTo>
                    <a:lnTo>
                      <a:pt x="235" y="501"/>
                    </a:lnTo>
                    <a:lnTo>
                      <a:pt x="235" y="504"/>
                    </a:lnTo>
                    <a:lnTo>
                      <a:pt x="235" y="506"/>
                    </a:lnTo>
                    <a:lnTo>
                      <a:pt x="235" y="510"/>
                    </a:lnTo>
                    <a:lnTo>
                      <a:pt x="233" y="514"/>
                    </a:lnTo>
                    <a:lnTo>
                      <a:pt x="232" y="520"/>
                    </a:lnTo>
                    <a:lnTo>
                      <a:pt x="230" y="523"/>
                    </a:lnTo>
                    <a:lnTo>
                      <a:pt x="228" y="527"/>
                    </a:lnTo>
                    <a:lnTo>
                      <a:pt x="226" y="529"/>
                    </a:lnTo>
                    <a:lnTo>
                      <a:pt x="224" y="533"/>
                    </a:lnTo>
                    <a:lnTo>
                      <a:pt x="222" y="535"/>
                    </a:lnTo>
                    <a:lnTo>
                      <a:pt x="220" y="539"/>
                    </a:lnTo>
                    <a:lnTo>
                      <a:pt x="190" y="398"/>
                    </a:lnTo>
                    <a:lnTo>
                      <a:pt x="125" y="242"/>
                    </a:lnTo>
                    <a:lnTo>
                      <a:pt x="2" y="149"/>
                    </a:lnTo>
                    <a:close/>
                  </a:path>
                </a:pathLst>
              </a:custGeom>
              <a:solidFill>
                <a:srgbClr val="A1A1B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7" name="Freeform 38"/>
              <p:cNvSpPr>
                <a:spLocks/>
              </p:cNvSpPr>
              <p:nvPr/>
            </p:nvSpPr>
            <p:spPr bwMode="auto">
              <a:xfrm>
                <a:off x="1497" y="2725"/>
                <a:ext cx="22" cy="85"/>
              </a:xfrm>
              <a:custGeom>
                <a:avLst/>
                <a:gdLst>
                  <a:gd name="T0" fmla="*/ 1 w 44"/>
                  <a:gd name="T1" fmla="*/ 0 h 169"/>
                  <a:gd name="T2" fmla="*/ 1 w 44"/>
                  <a:gd name="T3" fmla="*/ 0 h 169"/>
                  <a:gd name="T4" fmla="*/ 1 w 44"/>
                  <a:gd name="T5" fmla="*/ 0 h 169"/>
                  <a:gd name="T6" fmla="*/ 1 w 44"/>
                  <a:gd name="T7" fmla="*/ 1 h 169"/>
                  <a:gd name="T8" fmla="*/ 1 w 44"/>
                  <a:gd name="T9" fmla="*/ 1 h 169"/>
                  <a:gd name="T10" fmla="*/ 1 w 44"/>
                  <a:gd name="T11" fmla="*/ 1 h 169"/>
                  <a:gd name="T12" fmla="*/ 1 w 44"/>
                  <a:gd name="T13" fmla="*/ 1 h 169"/>
                  <a:gd name="T14" fmla="*/ 1 w 44"/>
                  <a:gd name="T15" fmla="*/ 1 h 169"/>
                  <a:gd name="T16" fmla="*/ 1 w 44"/>
                  <a:gd name="T17" fmla="*/ 1 h 169"/>
                  <a:gd name="T18" fmla="*/ 1 w 44"/>
                  <a:gd name="T19" fmla="*/ 1 h 169"/>
                  <a:gd name="T20" fmla="*/ 1 w 44"/>
                  <a:gd name="T21" fmla="*/ 1 h 169"/>
                  <a:gd name="T22" fmla="*/ 1 w 44"/>
                  <a:gd name="T23" fmla="*/ 1 h 169"/>
                  <a:gd name="T24" fmla="*/ 1 w 44"/>
                  <a:gd name="T25" fmla="*/ 1 h 169"/>
                  <a:gd name="T26" fmla="*/ 1 w 44"/>
                  <a:gd name="T27" fmla="*/ 1 h 169"/>
                  <a:gd name="T28" fmla="*/ 1 w 44"/>
                  <a:gd name="T29" fmla="*/ 1 h 169"/>
                  <a:gd name="T30" fmla="*/ 1 w 44"/>
                  <a:gd name="T31" fmla="*/ 1 h 169"/>
                  <a:gd name="T32" fmla="*/ 1 w 44"/>
                  <a:gd name="T33" fmla="*/ 1 h 169"/>
                  <a:gd name="T34" fmla="*/ 1 w 44"/>
                  <a:gd name="T35" fmla="*/ 1 h 169"/>
                  <a:gd name="T36" fmla="*/ 0 w 44"/>
                  <a:gd name="T37" fmla="*/ 1 h 169"/>
                  <a:gd name="T38" fmla="*/ 0 w 44"/>
                  <a:gd name="T39" fmla="*/ 1 h 169"/>
                  <a:gd name="T40" fmla="*/ 0 w 44"/>
                  <a:gd name="T41" fmla="*/ 1 h 169"/>
                  <a:gd name="T42" fmla="*/ 0 w 44"/>
                  <a:gd name="T43" fmla="*/ 1 h 169"/>
                  <a:gd name="T44" fmla="*/ 0 w 44"/>
                  <a:gd name="T45" fmla="*/ 1 h 169"/>
                  <a:gd name="T46" fmla="*/ 0 w 44"/>
                  <a:gd name="T47" fmla="*/ 1 h 169"/>
                  <a:gd name="T48" fmla="*/ 0 w 44"/>
                  <a:gd name="T49" fmla="*/ 1 h 169"/>
                  <a:gd name="T50" fmla="*/ 0 w 44"/>
                  <a:gd name="T51" fmla="*/ 1 h 169"/>
                  <a:gd name="T52" fmla="*/ 0 w 44"/>
                  <a:gd name="T53" fmla="*/ 1 h 169"/>
                  <a:gd name="T54" fmla="*/ 0 w 44"/>
                  <a:gd name="T55" fmla="*/ 1 h 169"/>
                  <a:gd name="T56" fmla="*/ 0 w 44"/>
                  <a:gd name="T57" fmla="*/ 1 h 169"/>
                  <a:gd name="T58" fmla="*/ 0 w 44"/>
                  <a:gd name="T59" fmla="*/ 1 h 169"/>
                  <a:gd name="T60" fmla="*/ 0 w 44"/>
                  <a:gd name="T61" fmla="*/ 1 h 169"/>
                  <a:gd name="T62" fmla="*/ 0 w 44"/>
                  <a:gd name="T63" fmla="*/ 1 h 169"/>
                  <a:gd name="T64" fmla="*/ 0 w 44"/>
                  <a:gd name="T65" fmla="*/ 1 h 169"/>
                  <a:gd name="T66" fmla="*/ 0 w 44"/>
                  <a:gd name="T67" fmla="*/ 1 h 169"/>
                  <a:gd name="T68" fmla="*/ 1 w 44"/>
                  <a:gd name="T69" fmla="*/ 1 h 169"/>
                  <a:gd name="T70" fmla="*/ 1 w 44"/>
                  <a:gd name="T71" fmla="*/ 1 h 169"/>
                  <a:gd name="T72" fmla="*/ 1 w 44"/>
                  <a:gd name="T73" fmla="*/ 1 h 169"/>
                  <a:gd name="T74" fmla="*/ 1 w 44"/>
                  <a:gd name="T75" fmla="*/ 1 h 169"/>
                  <a:gd name="T76" fmla="*/ 1 w 44"/>
                  <a:gd name="T77" fmla="*/ 1 h 169"/>
                  <a:gd name="T78" fmla="*/ 1 w 44"/>
                  <a:gd name="T79" fmla="*/ 1 h 169"/>
                  <a:gd name="T80" fmla="*/ 1 w 44"/>
                  <a:gd name="T81" fmla="*/ 1 h 169"/>
                  <a:gd name="T82" fmla="*/ 1 w 44"/>
                  <a:gd name="T83" fmla="*/ 1 h 169"/>
                  <a:gd name="T84" fmla="*/ 1 w 44"/>
                  <a:gd name="T85" fmla="*/ 1 h 169"/>
                  <a:gd name="T86" fmla="*/ 1 w 44"/>
                  <a:gd name="T87" fmla="*/ 1 h 169"/>
                  <a:gd name="T88" fmla="*/ 1 w 44"/>
                  <a:gd name="T89" fmla="*/ 1 h 169"/>
                  <a:gd name="T90" fmla="*/ 1 w 44"/>
                  <a:gd name="T91" fmla="*/ 1 h 169"/>
                  <a:gd name="T92" fmla="*/ 1 w 44"/>
                  <a:gd name="T93" fmla="*/ 1 h 169"/>
                  <a:gd name="T94" fmla="*/ 1 w 44"/>
                  <a:gd name="T95" fmla="*/ 2 h 169"/>
                  <a:gd name="T96" fmla="*/ 1 w 44"/>
                  <a:gd name="T97" fmla="*/ 2 h 169"/>
                  <a:gd name="T98" fmla="*/ 1 w 44"/>
                  <a:gd name="T99" fmla="*/ 2 h 169"/>
                  <a:gd name="T100" fmla="*/ 1 w 44"/>
                  <a:gd name="T101" fmla="*/ 2 h 169"/>
                  <a:gd name="T102" fmla="*/ 1 w 44"/>
                  <a:gd name="T103" fmla="*/ 2 h 169"/>
                  <a:gd name="T104" fmla="*/ 1 w 44"/>
                  <a:gd name="T105" fmla="*/ 2 h 169"/>
                  <a:gd name="T106" fmla="*/ 1 w 44"/>
                  <a:gd name="T107" fmla="*/ 2 h 169"/>
                  <a:gd name="T108" fmla="*/ 1 w 44"/>
                  <a:gd name="T109" fmla="*/ 2 h 169"/>
                  <a:gd name="T110" fmla="*/ 1 w 44"/>
                  <a:gd name="T111" fmla="*/ 2 h 169"/>
                  <a:gd name="T112" fmla="*/ 1 w 44"/>
                  <a:gd name="T113" fmla="*/ 2 h 169"/>
                  <a:gd name="T114" fmla="*/ 1 w 44"/>
                  <a:gd name="T115" fmla="*/ 2 h 169"/>
                  <a:gd name="T116" fmla="*/ 1 w 44"/>
                  <a:gd name="T117" fmla="*/ 2 h 169"/>
                  <a:gd name="T118" fmla="*/ 1 w 44"/>
                  <a:gd name="T119" fmla="*/ 2 h 169"/>
                  <a:gd name="T120" fmla="*/ 1 w 44"/>
                  <a:gd name="T121" fmla="*/ 0 h 169"/>
                  <a:gd name="T122" fmla="*/ 1 w 44"/>
                  <a:gd name="T123" fmla="*/ 0 h 1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"/>
                  <a:gd name="T187" fmla="*/ 0 h 169"/>
                  <a:gd name="T188" fmla="*/ 44 w 44"/>
                  <a:gd name="T189" fmla="*/ 169 h 1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" h="169">
                    <a:moveTo>
                      <a:pt x="36" y="0"/>
                    </a:moveTo>
                    <a:lnTo>
                      <a:pt x="36" y="0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27" y="4"/>
                    </a:lnTo>
                    <a:lnTo>
                      <a:pt x="23" y="6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5" y="12"/>
                    </a:lnTo>
                    <a:lnTo>
                      <a:pt x="13" y="15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8" y="23"/>
                    </a:lnTo>
                    <a:lnTo>
                      <a:pt x="6" y="27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91"/>
                    </a:lnTo>
                    <a:lnTo>
                      <a:pt x="2" y="93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2" y="105"/>
                    </a:lnTo>
                    <a:lnTo>
                      <a:pt x="4" y="107"/>
                    </a:lnTo>
                    <a:lnTo>
                      <a:pt x="4" y="110"/>
                    </a:lnTo>
                    <a:lnTo>
                      <a:pt x="4" y="112"/>
                    </a:lnTo>
                    <a:lnTo>
                      <a:pt x="4" y="116"/>
                    </a:lnTo>
                    <a:lnTo>
                      <a:pt x="4" y="118"/>
                    </a:lnTo>
                    <a:lnTo>
                      <a:pt x="4" y="122"/>
                    </a:lnTo>
                    <a:lnTo>
                      <a:pt x="4" y="124"/>
                    </a:lnTo>
                    <a:lnTo>
                      <a:pt x="6" y="128"/>
                    </a:lnTo>
                    <a:lnTo>
                      <a:pt x="6" y="130"/>
                    </a:lnTo>
                    <a:lnTo>
                      <a:pt x="6" y="133"/>
                    </a:lnTo>
                    <a:lnTo>
                      <a:pt x="8" y="137"/>
                    </a:lnTo>
                    <a:lnTo>
                      <a:pt x="8" y="143"/>
                    </a:lnTo>
                    <a:lnTo>
                      <a:pt x="9" y="147"/>
                    </a:lnTo>
                    <a:lnTo>
                      <a:pt x="9" y="152"/>
                    </a:lnTo>
                    <a:lnTo>
                      <a:pt x="9" y="156"/>
                    </a:lnTo>
                    <a:lnTo>
                      <a:pt x="11" y="160"/>
                    </a:lnTo>
                    <a:lnTo>
                      <a:pt x="11" y="162"/>
                    </a:lnTo>
                    <a:lnTo>
                      <a:pt x="11" y="166"/>
                    </a:lnTo>
                    <a:lnTo>
                      <a:pt x="11" y="169"/>
                    </a:lnTo>
                    <a:lnTo>
                      <a:pt x="13" y="169"/>
                    </a:lnTo>
                    <a:lnTo>
                      <a:pt x="44" y="16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7D7D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8" name="Freeform 39"/>
              <p:cNvSpPr>
                <a:spLocks/>
              </p:cNvSpPr>
              <p:nvPr/>
            </p:nvSpPr>
            <p:spPr bwMode="auto">
              <a:xfrm>
                <a:off x="1407" y="2811"/>
                <a:ext cx="210" cy="221"/>
              </a:xfrm>
              <a:custGeom>
                <a:avLst/>
                <a:gdLst>
                  <a:gd name="T0" fmla="*/ 1 w 420"/>
                  <a:gd name="T1" fmla="*/ 1 h 444"/>
                  <a:gd name="T2" fmla="*/ 1 w 420"/>
                  <a:gd name="T3" fmla="*/ 1 h 444"/>
                  <a:gd name="T4" fmla="*/ 1 w 420"/>
                  <a:gd name="T5" fmla="*/ 1 h 444"/>
                  <a:gd name="T6" fmla="*/ 1 w 420"/>
                  <a:gd name="T7" fmla="*/ 0 h 444"/>
                  <a:gd name="T8" fmla="*/ 1 w 420"/>
                  <a:gd name="T9" fmla="*/ 0 h 444"/>
                  <a:gd name="T10" fmla="*/ 1 w 420"/>
                  <a:gd name="T11" fmla="*/ 0 h 444"/>
                  <a:gd name="T12" fmla="*/ 1 w 420"/>
                  <a:gd name="T13" fmla="*/ 0 h 444"/>
                  <a:gd name="T14" fmla="*/ 1 w 420"/>
                  <a:gd name="T15" fmla="*/ 0 h 444"/>
                  <a:gd name="T16" fmla="*/ 2 w 420"/>
                  <a:gd name="T17" fmla="*/ 0 h 444"/>
                  <a:gd name="T18" fmla="*/ 2 w 420"/>
                  <a:gd name="T19" fmla="*/ 0 h 444"/>
                  <a:gd name="T20" fmla="*/ 2 w 420"/>
                  <a:gd name="T21" fmla="*/ 0 h 444"/>
                  <a:gd name="T22" fmla="*/ 2 w 420"/>
                  <a:gd name="T23" fmla="*/ 0 h 444"/>
                  <a:gd name="T24" fmla="*/ 2 w 420"/>
                  <a:gd name="T25" fmla="*/ 0 h 444"/>
                  <a:gd name="T26" fmla="*/ 3 w 420"/>
                  <a:gd name="T27" fmla="*/ 0 h 444"/>
                  <a:gd name="T28" fmla="*/ 3 w 420"/>
                  <a:gd name="T29" fmla="*/ 0 h 444"/>
                  <a:gd name="T30" fmla="*/ 3 w 420"/>
                  <a:gd name="T31" fmla="*/ 0 h 444"/>
                  <a:gd name="T32" fmla="*/ 3 w 420"/>
                  <a:gd name="T33" fmla="*/ 0 h 444"/>
                  <a:gd name="T34" fmla="*/ 3 w 420"/>
                  <a:gd name="T35" fmla="*/ 0 h 444"/>
                  <a:gd name="T36" fmla="*/ 3 w 420"/>
                  <a:gd name="T37" fmla="*/ 1 h 444"/>
                  <a:gd name="T38" fmla="*/ 3 w 420"/>
                  <a:gd name="T39" fmla="*/ 1 h 444"/>
                  <a:gd name="T40" fmla="*/ 3 w 420"/>
                  <a:gd name="T41" fmla="*/ 1 h 444"/>
                  <a:gd name="T42" fmla="*/ 3 w 420"/>
                  <a:gd name="T43" fmla="*/ 1 h 444"/>
                  <a:gd name="T44" fmla="*/ 3 w 420"/>
                  <a:gd name="T45" fmla="*/ 1 h 444"/>
                  <a:gd name="T46" fmla="*/ 3 w 420"/>
                  <a:gd name="T47" fmla="*/ 1 h 444"/>
                  <a:gd name="T48" fmla="*/ 3 w 420"/>
                  <a:gd name="T49" fmla="*/ 2 h 444"/>
                  <a:gd name="T50" fmla="*/ 3 w 420"/>
                  <a:gd name="T51" fmla="*/ 2 h 444"/>
                  <a:gd name="T52" fmla="*/ 3 w 420"/>
                  <a:gd name="T53" fmla="*/ 2 h 444"/>
                  <a:gd name="T54" fmla="*/ 3 w 420"/>
                  <a:gd name="T55" fmla="*/ 2 h 444"/>
                  <a:gd name="T56" fmla="*/ 3 w 420"/>
                  <a:gd name="T57" fmla="*/ 2 h 444"/>
                  <a:gd name="T58" fmla="*/ 3 w 420"/>
                  <a:gd name="T59" fmla="*/ 3 h 444"/>
                  <a:gd name="T60" fmla="*/ 3 w 420"/>
                  <a:gd name="T61" fmla="*/ 3 h 444"/>
                  <a:gd name="T62" fmla="*/ 4 w 420"/>
                  <a:gd name="T63" fmla="*/ 3 h 444"/>
                  <a:gd name="T64" fmla="*/ 4 w 420"/>
                  <a:gd name="T65" fmla="*/ 3 h 444"/>
                  <a:gd name="T66" fmla="*/ 4 w 420"/>
                  <a:gd name="T67" fmla="*/ 3 h 444"/>
                  <a:gd name="T68" fmla="*/ 4 w 420"/>
                  <a:gd name="T69" fmla="*/ 3 h 444"/>
                  <a:gd name="T70" fmla="*/ 4 w 420"/>
                  <a:gd name="T71" fmla="*/ 3 h 444"/>
                  <a:gd name="T72" fmla="*/ 4 w 420"/>
                  <a:gd name="T73" fmla="*/ 2 h 444"/>
                  <a:gd name="T74" fmla="*/ 4 w 420"/>
                  <a:gd name="T75" fmla="*/ 2 h 444"/>
                  <a:gd name="T76" fmla="*/ 4 w 420"/>
                  <a:gd name="T77" fmla="*/ 2 h 444"/>
                  <a:gd name="T78" fmla="*/ 4 w 420"/>
                  <a:gd name="T79" fmla="*/ 2 h 444"/>
                  <a:gd name="T80" fmla="*/ 4 w 420"/>
                  <a:gd name="T81" fmla="*/ 2 h 444"/>
                  <a:gd name="T82" fmla="*/ 4 w 420"/>
                  <a:gd name="T83" fmla="*/ 1 h 444"/>
                  <a:gd name="T84" fmla="*/ 3 w 420"/>
                  <a:gd name="T85" fmla="*/ 0 h 444"/>
                  <a:gd name="T86" fmla="*/ 3 w 420"/>
                  <a:gd name="T87" fmla="*/ 0 h 444"/>
                  <a:gd name="T88" fmla="*/ 3 w 420"/>
                  <a:gd name="T89" fmla="*/ 0 h 444"/>
                  <a:gd name="T90" fmla="*/ 3 w 420"/>
                  <a:gd name="T91" fmla="*/ 0 h 444"/>
                  <a:gd name="T92" fmla="*/ 3 w 420"/>
                  <a:gd name="T93" fmla="*/ 0 h 444"/>
                  <a:gd name="T94" fmla="*/ 3 w 420"/>
                  <a:gd name="T95" fmla="*/ 0 h 444"/>
                  <a:gd name="T96" fmla="*/ 3 w 420"/>
                  <a:gd name="T97" fmla="*/ 0 h 444"/>
                  <a:gd name="T98" fmla="*/ 2 w 420"/>
                  <a:gd name="T99" fmla="*/ 0 h 444"/>
                  <a:gd name="T100" fmla="*/ 2 w 420"/>
                  <a:gd name="T101" fmla="*/ 0 h 444"/>
                  <a:gd name="T102" fmla="*/ 2 w 420"/>
                  <a:gd name="T103" fmla="*/ 0 h 444"/>
                  <a:gd name="T104" fmla="*/ 2 w 420"/>
                  <a:gd name="T105" fmla="*/ 0 h 444"/>
                  <a:gd name="T106" fmla="*/ 2 w 420"/>
                  <a:gd name="T107" fmla="*/ 0 h 444"/>
                  <a:gd name="T108" fmla="*/ 1 w 420"/>
                  <a:gd name="T109" fmla="*/ 0 h 444"/>
                  <a:gd name="T110" fmla="*/ 1 w 420"/>
                  <a:gd name="T111" fmla="*/ 0 h 444"/>
                  <a:gd name="T112" fmla="*/ 1 w 420"/>
                  <a:gd name="T113" fmla="*/ 0 h 444"/>
                  <a:gd name="T114" fmla="*/ 1 w 420"/>
                  <a:gd name="T115" fmla="*/ 0 h 444"/>
                  <a:gd name="T116" fmla="*/ 1 w 420"/>
                  <a:gd name="T117" fmla="*/ 0 h 444"/>
                  <a:gd name="T118" fmla="*/ 1 w 420"/>
                  <a:gd name="T119" fmla="*/ 0 h 444"/>
                  <a:gd name="T120" fmla="*/ 1 w 420"/>
                  <a:gd name="T121" fmla="*/ 0 h 444"/>
                  <a:gd name="T122" fmla="*/ 1 w 420"/>
                  <a:gd name="T123" fmla="*/ 0 h 444"/>
                  <a:gd name="T124" fmla="*/ 1 w 420"/>
                  <a:gd name="T125" fmla="*/ 1 h 4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20"/>
                  <a:gd name="T190" fmla="*/ 0 h 444"/>
                  <a:gd name="T191" fmla="*/ 420 w 420"/>
                  <a:gd name="T192" fmla="*/ 444 h 4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20" h="444">
                    <a:moveTo>
                      <a:pt x="8" y="187"/>
                    </a:moveTo>
                    <a:lnTo>
                      <a:pt x="8" y="187"/>
                    </a:lnTo>
                    <a:lnTo>
                      <a:pt x="10" y="187"/>
                    </a:lnTo>
                    <a:lnTo>
                      <a:pt x="14" y="185"/>
                    </a:lnTo>
                    <a:lnTo>
                      <a:pt x="19" y="183"/>
                    </a:lnTo>
                    <a:lnTo>
                      <a:pt x="21" y="179"/>
                    </a:lnTo>
                    <a:lnTo>
                      <a:pt x="23" y="177"/>
                    </a:lnTo>
                    <a:lnTo>
                      <a:pt x="23" y="173"/>
                    </a:lnTo>
                    <a:lnTo>
                      <a:pt x="25" y="172"/>
                    </a:lnTo>
                    <a:lnTo>
                      <a:pt x="27" y="170"/>
                    </a:lnTo>
                    <a:lnTo>
                      <a:pt x="29" y="168"/>
                    </a:lnTo>
                    <a:lnTo>
                      <a:pt x="29" y="164"/>
                    </a:lnTo>
                    <a:lnTo>
                      <a:pt x="31" y="160"/>
                    </a:lnTo>
                    <a:lnTo>
                      <a:pt x="31" y="156"/>
                    </a:lnTo>
                    <a:lnTo>
                      <a:pt x="33" y="154"/>
                    </a:lnTo>
                    <a:lnTo>
                      <a:pt x="35" y="149"/>
                    </a:lnTo>
                    <a:lnTo>
                      <a:pt x="35" y="145"/>
                    </a:lnTo>
                    <a:lnTo>
                      <a:pt x="36" y="141"/>
                    </a:lnTo>
                    <a:lnTo>
                      <a:pt x="36" y="135"/>
                    </a:lnTo>
                    <a:lnTo>
                      <a:pt x="36" y="134"/>
                    </a:lnTo>
                    <a:lnTo>
                      <a:pt x="38" y="130"/>
                    </a:lnTo>
                    <a:lnTo>
                      <a:pt x="38" y="128"/>
                    </a:lnTo>
                    <a:lnTo>
                      <a:pt x="38" y="126"/>
                    </a:lnTo>
                    <a:lnTo>
                      <a:pt x="40" y="120"/>
                    </a:lnTo>
                    <a:lnTo>
                      <a:pt x="42" y="114"/>
                    </a:lnTo>
                    <a:lnTo>
                      <a:pt x="44" y="113"/>
                    </a:lnTo>
                    <a:lnTo>
                      <a:pt x="44" y="109"/>
                    </a:lnTo>
                    <a:lnTo>
                      <a:pt x="46" y="107"/>
                    </a:lnTo>
                    <a:lnTo>
                      <a:pt x="48" y="105"/>
                    </a:lnTo>
                    <a:lnTo>
                      <a:pt x="52" y="99"/>
                    </a:lnTo>
                    <a:lnTo>
                      <a:pt x="55" y="95"/>
                    </a:lnTo>
                    <a:lnTo>
                      <a:pt x="57" y="90"/>
                    </a:lnTo>
                    <a:lnTo>
                      <a:pt x="63" y="86"/>
                    </a:lnTo>
                    <a:lnTo>
                      <a:pt x="67" y="82"/>
                    </a:lnTo>
                    <a:lnTo>
                      <a:pt x="71" y="78"/>
                    </a:lnTo>
                    <a:lnTo>
                      <a:pt x="76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8" y="65"/>
                    </a:lnTo>
                    <a:lnTo>
                      <a:pt x="90" y="65"/>
                    </a:lnTo>
                    <a:lnTo>
                      <a:pt x="93" y="63"/>
                    </a:lnTo>
                    <a:lnTo>
                      <a:pt x="97" y="61"/>
                    </a:lnTo>
                    <a:lnTo>
                      <a:pt x="99" y="59"/>
                    </a:lnTo>
                    <a:lnTo>
                      <a:pt x="103" y="57"/>
                    </a:lnTo>
                    <a:lnTo>
                      <a:pt x="105" y="56"/>
                    </a:lnTo>
                    <a:lnTo>
                      <a:pt x="109" y="56"/>
                    </a:lnTo>
                    <a:lnTo>
                      <a:pt x="112" y="54"/>
                    </a:lnTo>
                    <a:lnTo>
                      <a:pt x="116" y="52"/>
                    </a:lnTo>
                    <a:lnTo>
                      <a:pt x="120" y="52"/>
                    </a:lnTo>
                    <a:lnTo>
                      <a:pt x="122" y="50"/>
                    </a:lnTo>
                    <a:lnTo>
                      <a:pt x="126" y="48"/>
                    </a:lnTo>
                    <a:lnTo>
                      <a:pt x="130" y="48"/>
                    </a:lnTo>
                    <a:lnTo>
                      <a:pt x="133" y="46"/>
                    </a:lnTo>
                    <a:lnTo>
                      <a:pt x="137" y="44"/>
                    </a:lnTo>
                    <a:lnTo>
                      <a:pt x="141" y="44"/>
                    </a:lnTo>
                    <a:lnTo>
                      <a:pt x="145" y="44"/>
                    </a:lnTo>
                    <a:lnTo>
                      <a:pt x="150" y="42"/>
                    </a:lnTo>
                    <a:lnTo>
                      <a:pt x="154" y="42"/>
                    </a:lnTo>
                    <a:lnTo>
                      <a:pt x="158" y="40"/>
                    </a:lnTo>
                    <a:lnTo>
                      <a:pt x="162" y="40"/>
                    </a:lnTo>
                    <a:lnTo>
                      <a:pt x="166" y="40"/>
                    </a:lnTo>
                    <a:lnTo>
                      <a:pt x="170" y="38"/>
                    </a:lnTo>
                    <a:lnTo>
                      <a:pt x="175" y="38"/>
                    </a:lnTo>
                    <a:lnTo>
                      <a:pt x="179" y="38"/>
                    </a:lnTo>
                    <a:lnTo>
                      <a:pt x="183" y="38"/>
                    </a:lnTo>
                    <a:lnTo>
                      <a:pt x="189" y="38"/>
                    </a:lnTo>
                    <a:lnTo>
                      <a:pt x="192" y="38"/>
                    </a:lnTo>
                    <a:lnTo>
                      <a:pt x="196" y="38"/>
                    </a:lnTo>
                    <a:lnTo>
                      <a:pt x="202" y="38"/>
                    </a:lnTo>
                    <a:lnTo>
                      <a:pt x="206" y="38"/>
                    </a:lnTo>
                    <a:lnTo>
                      <a:pt x="211" y="38"/>
                    </a:lnTo>
                    <a:lnTo>
                      <a:pt x="215" y="38"/>
                    </a:lnTo>
                    <a:lnTo>
                      <a:pt x="221" y="38"/>
                    </a:lnTo>
                    <a:lnTo>
                      <a:pt x="225" y="38"/>
                    </a:lnTo>
                    <a:lnTo>
                      <a:pt x="228" y="40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42" y="42"/>
                    </a:lnTo>
                    <a:lnTo>
                      <a:pt x="247" y="42"/>
                    </a:lnTo>
                    <a:lnTo>
                      <a:pt x="249" y="44"/>
                    </a:lnTo>
                    <a:lnTo>
                      <a:pt x="255" y="46"/>
                    </a:lnTo>
                    <a:lnTo>
                      <a:pt x="257" y="46"/>
                    </a:lnTo>
                    <a:lnTo>
                      <a:pt x="261" y="48"/>
                    </a:lnTo>
                    <a:lnTo>
                      <a:pt x="265" y="48"/>
                    </a:lnTo>
                    <a:lnTo>
                      <a:pt x="268" y="50"/>
                    </a:lnTo>
                    <a:lnTo>
                      <a:pt x="270" y="52"/>
                    </a:lnTo>
                    <a:lnTo>
                      <a:pt x="274" y="54"/>
                    </a:lnTo>
                    <a:lnTo>
                      <a:pt x="278" y="56"/>
                    </a:lnTo>
                    <a:lnTo>
                      <a:pt x="280" y="57"/>
                    </a:lnTo>
                    <a:lnTo>
                      <a:pt x="284" y="59"/>
                    </a:lnTo>
                    <a:lnTo>
                      <a:pt x="285" y="61"/>
                    </a:lnTo>
                    <a:lnTo>
                      <a:pt x="287" y="63"/>
                    </a:lnTo>
                    <a:lnTo>
                      <a:pt x="291" y="65"/>
                    </a:lnTo>
                    <a:lnTo>
                      <a:pt x="295" y="69"/>
                    </a:lnTo>
                    <a:lnTo>
                      <a:pt x="301" y="75"/>
                    </a:lnTo>
                    <a:lnTo>
                      <a:pt x="304" y="78"/>
                    </a:lnTo>
                    <a:lnTo>
                      <a:pt x="308" y="84"/>
                    </a:lnTo>
                    <a:lnTo>
                      <a:pt x="310" y="86"/>
                    </a:lnTo>
                    <a:lnTo>
                      <a:pt x="312" y="90"/>
                    </a:lnTo>
                    <a:lnTo>
                      <a:pt x="312" y="92"/>
                    </a:lnTo>
                    <a:lnTo>
                      <a:pt x="314" y="95"/>
                    </a:lnTo>
                    <a:lnTo>
                      <a:pt x="318" y="99"/>
                    </a:lnTo>
                    <a:lnTo>
                      <a:pt x="320" y="105"/>
                    </a:lnTo>
                    <a:lnTo>
                      <a:pt x="320" y="107"/>
                    </a:lnTo>
                    <a:lnTo>
                      <a:pt x="322" y="111"/>
                    </a:lnTo>
                    <a:lnTo>
                      <a:pt x="322" y="113"/>
                    </a:lnTo>
                    <a:lnTo>
                      <a:pt x="323" y="116"/>
                    </a:lnTo>
                    <a:lnTo>
                      <a:pt x="323" y="118"/>
                    </a:lnTo>
                    <a:lnTo>
                      <a:pt x="325" y="122"/>
                    </a:lnTo>
                    <a:lnTo>
                      <a:pt x="325" y="124"/>
                    </a:lnTo>
                    <a:lnTo>
                      <a:pt x="327" y="128"/>
                    </a:lnTo>
                    <a:lnTo>
                      <a:pt x="327" y="130"/>
                    </a:lnTo>
                    <a:lnTo>
                      <a:pt x="327" y="134"/>
                    </a:lnTo>
                    <a:lnTo>
                      <a:pt x="329" y="135"/>
                    </a:lnTo>
                    <a:lnTo>
                      <a:pt x="329" y="139"/>
                    </a:lnTo>
                    <a:lnTo>
                      <a:pt x="329" y="141"/>
                    </a:lnTo>
                    <a:lnTo>
                      <a:pt x="329" y="145"/>
                    </a:lnTo>
                    <a:lnTo>
                      <a:pt x="331" y="147"/>
                    </a:lnTo>
                    <a:lnTo>
                      <a:pt x="331" y="149"/>
                    </a:lnTo>
                    <a:lnTo>
                      <a:pt x="331" y="153"/>
                    </a:lnTo>
                    <a:lnTo>
                      <a:pt x="331" y="154"/>
                    </a:lnTo>
                    <a:lnTo>
                      <a:pt x="333" y="158"/>
                    </a:lnTo>
                    <a:lnTo>
                      <a:pt x="333" y="160"/>
                    </a:lnTo>
                    <a:lnTo>
                      <a:pt x="333" y="166"/>
                    </a:lnTo>
                    <a:lnTo>
                      <a:pt x="333" y="170"/>
                    </a:lnTo>
                    <a:lnTo>
                      <a:pt x="335" y="175"/>
                    </a:lnTo>
                    <a:lnTo>
                      <a:pt x="335" y="181"/>
                    </a:lnTo>
                    <a:lnTo>
                      <a:pt x="335" y="185"/>
                    </a:lnTo>
                    <a:lnTo>
                      <a:pt x="335" y="191"/>
                    </a:lnTo>
                    <a:lnTo>
                      <a:pt x="335" y="192"/>
                    </a:lnTo>
                    <a:lnTo>
                      <a:pt x="335" y="196"/>
                    </a:lnTo>
                    <a:lnTo>
                      <a:pt x="335" y="198"/>
                    </a:lnTo>
                    <a:lnTo>
                      <a:pt x="335" y="202"/>
                    </a:lnTo>
                    <a:lnTo>
                      <a:pt x="335" y="206"/>
                    </a:lnTo>
                    <a:lnTo>
                      <a:pt x="335" y="210"/>
                    </a:lnTo>
                    <a:lnTo>
                      <a:pt x="335" y="211"/>
                    </a:lnTo>
                    <a:lnTo>
                      <a:pt x="335" y="217"/>
                    </a:lnTo>
                    <a:lnTo>
                      <a:pt x="335" y="221"/>
                    </a:lnTo>
                    <a:lnTo>
                      <a:pt x="335" y="225"/>
                    </a:lnTo>
                    <a:lnTo>
                      <a:pt x="335" y="229"/>
                    </a:lnTo>
                    <a:lnTo>
                      <a:pt x="337" y="234"/>
                    </a:lnTo>
                    <a:lnTo>
                      <a:pt x="337" y="238"/>
                    </a:lnTo>
                    <a:lnTo>
                      <a:pt x="337" y="242"/>
                    </a:lnTo>
                    <a:lnTo>
                      <a:pt x="337" y="246"/>
                    </a:lnTo>
                    <a:lnTo>
                      <a:pt x="337" y="250"/>
                    </a:lnTo>
                    <a:lnTo>
                      <a:pt x="337" y="255"/>
                    </a:lnTo>
                    <a:lnTo>
                      <a:pt x="337" y="259"/>
                    </a:lnTo>
                    <a:lnTo>
                      <a:pt x="337" y="265"/>
                    </a:lnTo>
                    <a:lnTo>
                      <a:pt x="337" y="269"/>
                    </a:lnTo>
                    <a:lnTo>
                      <a:pt x="337" y="274"/>
                    </a:lnTo>
                    <a:lnTo>
                      <a:pt x="337" y="278"/>
                    </a:lnTo>
                    <a:lnTo>
                      <a:pt x="337" y="284"/>
                    </a:lnTo>
                    <a:lnTo>
                      <a:pt x="337" y="288"/>
                    </a:lnTo>
                    <a:lnTo>
                      <a:pt x="337" y="293"/>
                    </a:lnTo>
                    <a:lnTo>
                      <a:pt x="337" y="297"/>
                    </a:lnTo>
                    <a:lnTo>
                      <a:pt x="339" y="303"/>
                    </a:lnTo>
                    <a:lnTo>
                      <a:pt x="339" y="307"/>
                    </a:lnTo>
                    <a:lnTo>
                      <a:pt x="339" y="312"/>
                    </a:lnTo>
                    <a:lnTo>
                      <a:pt x="339" y="316"/>
                    </a:lnTo>
                    <a:lnTo>
                      <a:pt x="339" y="322"/>
                    </a:lnTo>
                    <a:lnTo>
                      <a:pt x="339" y="326"/>
                    </a:lnTo>
                    <a:lnTo>
                      <a:pt x="339" y="329"/>
                    </a:lnTo>
                    <a:lnTo>
                      <a:pt x="339" y="335"/>
                    </a:lnTo>
                    <a:lnTo>
                      <a:pt x="341" y="339"/>
                    </a:lnTo>
                    <a:lnTo>
                      <a:pt x="341" y="345"/>
                    </a:lnTo>
                    <a:lnTo>
                      <a:pt x="341" y="348"/>
                    </a:lnTo>
                    <a:lnTo>
                      <a:pt x="341" y="352"/>
                    </a:lnTo>
                    <a:lnTo>
                      <a:pt x="341" y="358"/>
                    </a:lnTo>
                    <a:lnTo>
                      <a:pt x="342" y="362"/>
                    </a:lnTo>
                    <a:lnTo>
                      <a:pt x="342" y="366"/>
                    </a:lnTo>
                    <a:lnTo>
                      <a:pt x="342" y="369"/>
                    </a:lnTo>
                    <a:lnTo>
                      <a:pt x="342" y="373"/>
                    </a:lnTo>
                    <a:lnTo>
                      <a:pt x="344" y="377"/>
                    </a:lnTo>
                    <a:lnTo>
                      <a:pt x="344" y="381"/>
                    </a:lnTo>
                    <a:lnTo>
                      <a:pt x="346" y="385"/>
                    </a:lnTo>
                    <a:lnTo>
                      <a:pt x="346" y="388"/>
                    </a:lnTo>
                    <a:lnTo>
                      <a:pt x="346" y="392"/>
                    </a:lnTo>
                    <a:lnTo>
                      <a:pt x="346" y="394"/>
                    </a:lnTo>
                    <a:lnTo>
                      <a:pt x="348" y="398"/>
                    </a:lnTo>
                    <a:lnTo>
                      <a:pt x="348" y="400"/>
                    </a:lnTo>
                    <a:lnTo>
                      <a:pt x="350" y="404"/>
                    </a:lnTo>
                    <a:lnTo>
                      <a:pt x="352" y="409"/>
                    </a:lnTo>
                    <a:lnTo>
                      <a:pt x="354" y="413"/>
                    </a:lnTo>
                    <a:lnTo>
                      <a:pt x="356" y="417"/>
                    </a:lnTo>
                    <a:lnTo>
                      <a:pt x="360" y="421"/>
                    </a:lnTo>
                    <a:lnTo>
                      <a:pt x="363" y="425"/>
                    </a:lnTo>
                    <a:lnTo>
                      <a:pt x="367" y="430"/>
                    </a:lnTo>
                    <a:lnTo>
                      <a:pt x="373" y="432"/>
                    </a:lnTo>
                    <a:lnTo>
                      <a:pt x="377" y="436"/>
                    </a:lnTo>
                    <a:lnTo>
                      <a:pt x="382" y="438"/>
                    </a:lnTo>
                    <a:lnTo>
                      <a:pt x="386" y="440"/>
                    </a:lnTo>
                    <a:lnTo>
                      <a:pt x="392" y="442"/>
                    </a:lnTo>
                    <a:lnTo>
                      <a:pt x="396" y="444"/>
                    </a:lnTo>
                    <a:lnTo>
                      <a:pt x="399" y="444"/>
                    </a:lnTo>
                    <a:lnTo>
                      <a:pt x="403" y="444"/>
                    </a:lnTo>
                    <a:lnTo>
                      <a:pt x="407" y="442"/>
                    </a:lnTo>
                    <a:lnTo>
                      <a:pt x="411" y="442"/>
                    </a:lnTo>
                    <a:lnTo>
                      <a:pt x="413" y="440"/>
                    </a:lnTo>
                    <a:lnTo>
                      <a:pt x="417" y="440"/>
                    </a:lnTo>
                    <a:lnTo>
                      <a:pt x="418" y="438"/>
                    </a:lnTo>
                    <a:lnTo>
                      <a:pt x="420" y="436"/>
                    </a:lnTo>
                    <a:lnTo>
                      <a:pt x="420" y="432"/>
                    </a:lnTo>
                    <a:lnTo>
                      <a:pt x="420" y="428"/>
                    </a:lnTo>
                    <a:lnTo>
                      <a:pt x="420" y="425"/>
                    </a:lnTo>
                    <a:lnTo>
                      <a:pt x="420" y="423"/>
                    </a:lnTo>
                    <a:lnTo>
                      <a:pt x="420" y="421"/>
                    </a:lnTo>
                    <a:lnTo>
                      <a:pt x="420" y="417"/>
                    </a:lnTo>
                    <a:lnTo>
                      <a:pt x="420" y="415"/>
                    </a:lnTo>
                    <a:lnTo>
                      <a:pt x="420" y="411"/>
                    </a:lnTo>
                    <a:lnTo>
                      <a:pt x="418" y="407"/>
                    </a:lnTo>
                    <a:lnTo>
                      <a:pt x="418" y="404"/>
                    </a:lnTo>
                    <a:lnTo>
                      <a:pt x="418" y="402"/>
                    </a:lnTo>
                    <a:lnTo>
                      <a:pt x="418" y="396"/>
                    </a:lnTo>
                    <a:lnTo>
                      <a:pt x="417" y="392"/>
                    </a:lnTo>
                    <a:lnTo>
                      <a:pt x="417" y="388"/>
                    </a:lnTo>
                    <a:lnTo>
                      <a:pt x="417" y="385"/>
                    </a:lnTo>
                    <a:lnTo>
                      <a:pt x="415" y="381"/>
                    </a:lnTo>
                    <a:lnTo>
                      <a:pt x="415" y="377"/>
                    </a:lnTo>
                    <a:lnTo>
                      <a:pt x="413" y="373"/>
                    </a:lnTo>
                    <a:lnTo>
                      <a:pt x="413" y="367"/>
                    </a:lnTo>
                    <a:lnTo>
                      <a:pt x="413" y="364"/>
                    </a:lnTo>
                    <a:lnTo>
                      <a:pt x="411" y="358"/>
                    </a:lnTo>
                    <a:lnTo>
                      <a:pt x="411" y="354"/>
                    </a:lnTo>
                    <a:lnTo>
                      <a:pt x="409" y="348"/>
                    </a:lnTo>
                    <a:lnTo>
                      <a:pt x="409" y="345"/>
                    </a:lnTo>
                    <a:lnTo>
                      <a:pt x="407" y="341"/>
                    </a:lnTo>
                    <a:lnTo>
                      <a:pt x="407" y="335"/>
                    </a:lnTo>
                    <a:lnTo>
                      <a:pt x="405" y="331"/>
                    </a:lnTo>
                    <a:lnTo>
                      <a:pt x="405" y="326"/>
                    </a:lnTo>
                    <a:lnTo>
                      <a:pt x="403" y="322"/>
                    </a:lnTo>
                    <a:lnTo>
                      <a:pt x="403" y="316"/>
                    </a:lnTo>
                    <a:lnTo>
                      <a:pt x="403" y="312"/>
                    </a:lnTo>
                    <a:lnTo>
                      <a:pt x="401" y="307"/>
                    </a:lnTo>
                    <a:lnTo>
                      <a:pt x="399" y="303"/>
                    </a:lnTo>
                    <a:lnTo>
                      <a:pt x="399" y="297"/>
                    </a:lnTo>
                    <a:lnTo>
                      <a:pt x="398" y="293"/>
                    </a:lnTo>
                    <a:lnTo>
                      <a:pt x="398" y="289"/>
                    </a:lnTo>
                    <a:lnTo>
                      <a:pt x="396" y="286"/>
                    </a:lnTo>
                    <a:lnTo>
                      <a:pt x="396" y="280"/>
                    </a:lnTo>
                    <a:lnTo>
                      <a:pt x="396" y="276"/>
                    </a:lnTo>
                    <a:lnTo>
                      <a:pt x="394" y="272"/>
                    </a:lnTo>
                    <a:lnTo>
                      <a:pt x="394" y="269"/>
                    </a:lnTo>
                    <a:lnTo>
                      <a:pt x="392" y="265"/>
                    </a:lnTo>
                    <a:lnTo>
                      <a:pt x="392" y="263"/>
                    </a:lnTo>
                    <a:lnTo>
                      <a:pt x="390" y="257"/>
                    </a:lnTo>
                    <a:lnTo>
                      <a:pt x="390" y="255"/>
                    </a:lnTo>
                    <a:lnTo>
                      <a:pt x="390" y="251"/>
                    </a:lnTo>
                    <a:lnTo>
                      <a:pt x="388" y="250"/>
                    </a:lnTo>
                    <a:lnTo>
                      <a:pt x="388" y="246"/>
                    </a:lnTo>
                    <a:lnTo>
                      <a:pt x="388" y="244"/>
                    </a:lnTo>
                    <a:lnTo>
                      <a:pt x="386" y="240"/>
                    </a:lnTo>
                    <a:lnTo>
                      <a:pt x="386" y="236"/>
                    </a:lnTo>
                    <a:lnTo>
                      <a:pt x="386" y="232"/>
                    </a:lnTo>
                    <a:lnTo>
                      <a:pt x="386" y="231"/>
                    </a:lnTo>
                    <a:lnTo>
                      <a:pt x="373" y="111"/>
                    </a:lnTo>
                    <a:lnTo>
                      <a:pt x="373" y="107"/>
                    </a:lnTo>
                    <a:lnTo>
                      <a:pt x="371" y="105"/>
                    </a:lnTo>
                    <a:lnTo>
                      <a:pt x="371" y="103"/>
                    </a:lnTo>
                    <a:lnTo>
                      <a:pt x="369" y="99"/>
                    </a:lnTo>
                    <a:lnTo>
                      <a:pt x="367" y="97"/>
                    </a:lnTo>
                    <a:lnTo>
                      <a:pt x="365" y="94"/>
                    </a:lnTo>
                    <a:lnTo>
                      <a:pt x="365" y="90"/>
                    </a:lnTo>
                    <a:lnTo>
                      <a:pt x="363" y="86"/>
                    </a:lnTo>
                    <a:lnTo>
                      <a:pt x="361" y="82"/>
                    </a:lnTo>
                    <a:lnTo>
                      <a:pt x="358" y="78"/>
                    </a:lnTo>
                    <a:lnTo>
                      <a:pt x="356" y="73"/>
                    </a:lnTo>
                    <a:lnTo>
                      <a:pt x="354" y="69"/>
                    </a:lnTo>
                    <a:lnTo>
                      <a:pt x="350" y="65"/>
                    </a:lnTo>
                    <a:lnTo>
                      <a:pt x="348" y="59"/>
                    </a:lnTo>
                    <a:lnTo>
                      <a:pt x="344" y="56"/>
                    </a:lnTo>
                    <a:lnTo>
                      <a:pt x="341" y="50"/>
                    </a:lnTo>
                    <a:lnTo>
                      <a:pt x="337" y="46"/>
                    </a:lnTo>
                    <a:lnTo>
                      <a:pt x="333" y="40"/>
                    </a:lnTo>
                    <a:lnTo>
                      <a:pt x="329" y="36"/>
                    </a:lnTo>
                    <a:lnTo>
                      <a:pt x="323" y="33"/>
                    </a:lnTo>
                    <a:lnTo>
                      <a:pt x="320" y="29"/>
                    </a:lnTo>
                    <a:lnTo>
                      <a:pt x="314" y="25"/>
                    </a:lnTo>
                    <a:lnTo>
                      <a:pt x="310" y="21"/>
                    </a:lnTo>
                    <a:lnTo>
                      <a:pt x="306" y="19"/>
                    </a:lnTo>
                    <a:lnTo>
                      <a:pt x="304" y="17"/>
                    </a:lnTo>
                    <a:lnTo>
                      <a:pt x="301" y="16"/>
                    </a:lnTo>
                    <a:lnTo>
                      <a:pt x="299" y="14"/>
                    </a:lnTo>
                    <a:lnTo>
                      <a:pt x="295" y="14"/>
                    </a:lnTo>
                    <a:lnTo>
                      <a:pt x="293" y="12"/>
                    </a:lnTo>
                    <a:lnTo>
                      <a:pt x="289" y="10"/>
                    </a:lnTo>
                    <a:lnTo>
                      <a:pt x="287" y="10"/>
                    </a:lnTo>
                    <a:lnTo>
                      <a:pt x="284" y="8"/>
                    </a:lnTo>
                    <a:lnTo>
                      <a:pt x="280" y="8"/>
                    </a:lnTo>
                    <a:lnTo>
                      <a:pt x="278" y="6"/>
                    </a:lnTo>
                    <a:lnTo>
                      <a:pt x="274" y="6"/>
                    </a:lnTo>
                    <a:lnTo>
                      <a:pt x="270" y="4"/>
                    </a:lnTo>
                    <a:lnTo>
                      <a:pt x="266" y="4"/>
                    </a:lnTo>
                    <a:lnTo>
                      <a:pt x="263" y="2"/>
                    </a:lnTo>
                    <a:lnTo>
                      <a:pt x="261" y="2"/>
                    </a:lnTo>
                    <a:lnTo>
                      <a:pt x="255" y="2"/>
                    </a:lnTo>
                    <a:lnTo>
                      <a:pt x="253" y="2"/>
                    </a:lnTo>
                    <a:lnTo>
                      <a:pt x="247" y="0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6" y="0"/>
                    </a:lnTo>
                    <a:lnTo>
                      <a:pt x="232" y="0"/>
                    </a:lnTo>
                    <a:lnTo>
                      <a:pt x="228" y="0"/>
                    </a:lnTo>
                    <a:lnTo>
                      <a:pt x="225" y="0"/>
                    </a:lnTo>
                    <a:lnTo>
                      <a:pt x="219" y="0"/>
                    </a:lnTo>
                    <a:lnTo>
                      <a:pt x="215" y="0"/>
                    </a:lnTo>
                    <a:lnTo>
                      <a:pt x="211" y="0"/>
                    </a:lnTo>
                    <a:lnTo>
                      <a:pt x="208" y="0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90" y="0"/>
                    </a:lnTo>
                    <a:lnTo>
                      <a:pt x="185" y="2"/>
                    </a:lnTo>
                    <a:lnTo>
                      <a:pt x="181" y="2"/>
                    </a:lnTo>
                    <a:lnTo>
                      <a:pt x="177" y="2"/>
                    </a:lnTo>
                    <a:lnTo>
                      <a:pt x="173" y="2"/>
                    </a:lnTo>
                    <a:lnTo>
                      <a:pt x="168" y="4"/>
                    </a:lnTo>
                    <a:lnTo>
                      <a:pt x="164" y="4"/>
                    </a:lnTo>
                    <a:lnTo>
                      <a:pt x="160" y="4"/>
                    </a:lnTo>
                    <a:lnTo>
                      <a:pt x="156" y="6"/>
                    </a:lnTo>
                    <a:lnTo>
                      <a:pt x="152" y="6"/>
                    </a:lnTo>
                    <a:lnTo>
                      <a:pt x="147" y="6"/>
                    </a:lnTo>
                    <a:lnTo>
                      <a:pt x="143" y="8"/>
                    </a:lnTo>
                    <a:lnTo>
                      <a:pt x="139" y="8"/>
                    </a:lnTo>
                    <a:lnTo>
                      <a:pt x="135" y="10"/>
                    </a:lnTo>
                    <a:lnTo>
                      <a:pt x="131" y="10"/>
                    </a:lnTo>
                    <a:lnTo>
                      <a:pt x="126" y="12"/>
                    </a:lnTo>
                    <a:lnTo>
                      <a:pt x="122" y="12"/>
                    </a:lnTo>
                    <a:lnTo>
                      <a:pt x="118" y="14"/>
                    </a:lnTo>
                    <a:lnTo>
                      <a:pt x="114" y="14"/>
                    </a:lnTo>
                    <a:lnTo>
                      <a:pt x="111" y="16"/>
                    </a:lnTo>
                    <a:lnTo>
                      <a:pt x="107" y="16"/>
                    </a:lnTo>
                    <a:lnTo>
                      <a:pt x="105" y="17"/>
                    </a:lnTo>
                    <a:lnTo>
                      <a:pt x="101" y="17"/>
                    </a:lnTo>
                    <a:lnTo>
                      <a:pt x="97" y="19"/>
                    </a:lnTo>
                    <a:lnTo>
                      <a:pt x="93" y="19"/>
                    </a:lnTo>
                    <a:lnTo>
                      <a:pt x="90" y="21"/>
                    </a:lnTo>
                    <a:lnTo>
                      <a:pt x="88" y="23"/>
                    </a:lnTo>
                    <a:lnTo>
                      <a:pt x="84" y="25"/>
                    </a:lnTo>
                    <a:lnTo>
                      <a:pt x="80" y="25"/>
                    </a:lnTo>
                    <a:lnTo>
                      <a:pt x="78" y="27"/>
                    </a:lnTo>
                    <a:lnTo>
                      <a:pt x="74" y="27"/>
                    </a:lnTo>
                    <a:lnTo>
                      <a:pt x="73" y="29"/>
                    </a:lnTo>
                    <a:lnTo>
                      <a:pt x="69" y="31"/>
                    </a:lnTo>
                    <a:lnTo>
                      <a:pt x="67" y="31"/>
                    </a:lnTo>
                    <a:lnTo>
                      <a:pt x="63" y="33"/>
                    </a:lnTo>
                    <a:lnTo>
                      <a:pt x="61" y="35"/>
                    </a:lnTo>
                    <a:lnTo>
                      <a:pt x="57" y="36"/>
                    </a:lnTo>
                    <a:lnTo>
                      <a:pt x="54" y="40"/>
                    </a:lnTo>
                    <a:lnTo>
                      <a:pt x="50" y="42"/>
                    </a:lnTo>
                    <a:lnTo>
                      <a:pt x="48" y="46"/>
                    </a:lnTo>
                    <a:lnTo>
                      <a:pt x="44" y="48"/>
                    </a:lnTo>
                    <a:lnTo>
                      <a:pt x="42" y="52"/>
                    </a:lnTo>
                    <a:lnTo>
                      <a:pt x="40" y="54"/>
                    </a:lnTo>
                    <a:lnTo>
                      <a:pt x="38" y="57"/>
                    </a:lnTo>
                    <a:lnTo>
                      <a:pt x="35" y="59"/>
                    </a:lnTo>
                    <a:lnTo>
                      <a:pt x="33" y="63"/>
                    </a:lnTo>
                    <a:lnTo>
                      <a:pt x="31" y="65"/>
                    </a:lnTo>
                    <a:lnTo>
                      <a:pt x="29" y="69"/>
                    </a:lnTo>
                    <a:lnTo>
                      <a:pt x="25" y="71"/>
                    </a:lnTo>
                    <a:lnTo>
                      <a:pt x="23" y="75"/>
                    </a:lnTo>
                    <a:lnTo>
                      <a:pt x="21" y="76"/>
                    </a:lnTo>
                    <a:lnTo>
                      <a:pt x="21" y="80"/>
                    </a:lnTo>
                    <a:lnTo>
                      <a:pt x="19" y="82"/>
                    </a:lnTo>
                    <a:lnTo>
                      <a:pt x="17" y="86"/>
                    </a:lnTo>
                    <a:lnTo>
                      <a:pt x="16" y="88"/>
                    </a:lnTo>
                    <a:lnTo>
                      <a:pt x="14" y="90"/>
                    </a:lnTo>
                    <a:lnTo>
                      <a:pt x="10" y="95"/>
                    </a:lnTo>
                    <a:lnTo>
                      <a:pt x="8" y="99"/>
                    </a:lnTo>
                    <a:lnTo>
                      <a:pt x="6" y="103"/>
                    </a:lnTo>
                    <a:lnTo>
                      <a:pt x="4" y="107"/>
                    </a:lnTo>
                    <a:lnTo>
                      <a:pt x="2" y="109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8" y="187"/>
                    </a:lnTo>
                    <a:close/>
                  </a:path>
                </a:pathLst>
              </a:custGeom>
              <a:solidFill>
                <a:srgbClr val="A1A1B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9" name="Freeform 40"/>
              <p:cNvSpPr>
                <a:spLocks/>
              </p:cNvSpPr>
              <p:nvPr/>
            </p:nvSpPr>
            <p:spPr bwMode="auto">
              <a:xfrm>
                <a:off x="1401" y="2804"/>
                <a:ext cx="230" cy="228"/>
              </a:xfrm>
              <a:custGeom>
                <a:avLst/>
                <a:gdLst>
                  <a:gd name="T0" fmla="*/ 1 w 460"/>
                  <a:gd name="T1" fmla="*/ 1 h 457"/>
                  <a:gd name="T2" fmla="*/ 1 w 460"/>
                  <a:gd name="T3" fmla="*/ 1 h 457"/>
                  <a:gd name="T4" fmla="*/ 1 w 460"/>
                  <a:gd name="T5" fmla="*/ 0 h 457"/>
                  <a:gd name="T6" fmla="*/ 1 w 460"/>
                  <a:gd name="T7" fmla="*/ 0 h 457"/>
                  <a:gd name="T8" fmla="*/ 1 w 460"/>
                  <a:gd name="T9" fmla="*/ 0 h 457"/>
                  <a:gd name="T10" fmla="*/ 1 w 460"/>
                  <a:gd name="T11" fmla="*/ 0 h 457"/>
                  <a:gd name="T12" fmla="*/ 2 w 460"/>
                  <a:gd name="T13" fmla="*/ 0 h 457"/>
                  <a:gd name="T14" fmla="*/ 2 w 460"/>
                  <a:gd name="T15" fmla="*/ 0 h 457"/>
                  <a:gd name="T16" fmla="*/ 2 w 460"/>
                  <a:gd name="T17" fmla="*/ 0 h 457"/>
                  <a:gd name="T18" fmla="*/ 2 w 460"/>
                  <a:gd name="T19" fmla="*/ 0 h 457"/>
                  <a:gd name="T20" fmla="*/ 3 w 460"/>
                  <a:gd name="T21" fmla="*/ 0 h 457"/>
                  <a:gd name="T22" fmla="*/ 3 w 460"/>
                  <a:gd name="T23" fmla="*/ 0 h 457"/>
                  <a:gd name="T24" fmla="*/ 3 w 460"/>
                  <a:gd name="T25" fmla="*/ 0 h 457"/>
                  <a:gd name="T26" fmla="*/ 3 w 460"/>
                  <a:gd name="T27" fmla="*/ 0 h 457"/>
                  <a:gd name="T28" fmla="*/ 3 w 460"/>
                  <a:gd name="T29" fmla="*/ 0 h 457"/>
                  <a:gd name="T30" fmla="*/ 3 w 460"/>
                  <a:gd name="T31" fmla="*/ 1 h 457"/>
                  <a:gd name="T32" fmla="*/ 3 w 460"/>
                  <a:gd name="T33" fmla="*/ 1 h 457"/>
                  <a:gd name="T34" fmla="*/ 3 w 460"/>
                  <a:gd name="T35" fmla="*/ 1 h 457"/>
                  <a:gd name="T36" fmla="*/ 3 w 460"/>
                  <a:gd name="T37" fmla="*/ 2 h 457"/>
                  <a:gd name="T38" fmla="*/ 4 w 460"/>
                  <a:gd name="T39" fmla="*/ 2 h 457"/>
                  <a:gd name="T40" fmla="*/ 4 w 460"/>
                  <a:gd name="T41" fmla="*/ 2 h 457"/>
                  <a:gd name="T42" fmla="*/ 4 w 460"/>
                  <a:gd name="T43" fmla="*/ 2 h 457"/>
                  <a:gd name="T44" fmla="*/ 4 w 460"/>
                  <a:gd name="T45" fmla="*/ 3 h 457"/>
                  <a:gd name="T46" fmla="*/ 4 w 460"/>
                  <a:gd name="T47" fmla="*/ 3 h 457"/>
                  <a:gd name="T48" fmla="*/ 4 w 460"/>
                  <a:gd name="T49" fmla="*/ 3 h 457"/>
                  <a:gd name="T50" fmla="*/ 4 w 460"/>
                  <a:gd name="T51" fmla="*/ 3 h 457"/>
                  <a:gd name="T52" fmla="*/ 4 w 460"/>
                  <a:gd name="T53" fmla="*/ 3 h 457"/>
                  <a:gd name="T54" fmla="*/ 4 w 460"/>
                  <a:gd name="T55" fmla="*/ 3 h 457"/>
                  <a:gd name="T56" fmla="*/ 4 w 460"/>
                  <a:gd name="T57" fmla="*/ 2 h 457"/>
                  <a:gd name="T58" fmla="*/ 4 w 460"/>
                  <a:gd name="T59" fmla="*/ 2 h 457"/>
                  <a:gd name="T60" fmla="*/ 4 w 460"/>
                  <a:gd name="T61" fmla="*/ 2 h 457"/>
                  <a:gd name="T62" fmla="*/ 4 w 460"/>
                  <a:gd name="T63" fmla="*/ 2 h 457"/>
                  <a:gd name="T64" fmla="*/ 4 w 460"/>
                  <a:gd name="T65" fmla="*/ 2 h 457"/>
                  <a:gd name="T66" fmla="*/ 4 w 460"/>
                  <a:gd name="T67" fmla="*/ 1 h 457"/>
                  <a:gd name="T68" fmla="*/ 4 w 460"/>
                  <a:gd name="T69" fmla="*/ 1 h 457"/>
                  <a:gd name="T70" fmla="*/ 4 w 460"/>
                  <a:gd name="T71" fmla="*/ 1 h 457"/>
                  <a:gd name="T72" fmla="*/ 4 w 460"/>
                  <a:gd name="T73" fmla="*/ 1 h 457"/>
                  <a:gd name="T74" fmla="*/ 4 w 460"/>
                  <a:gd name="T75" fmla="*/ 0 h 457"/>
                  <a:gd name="T76" fmla="*/ 4 w 460"/>
                  <a:gd name="T77" fmla="*/ 0 h 457"/>
                  <a:gd name="T78" fmla="*/ 3 w 460"/>
                  <a:gd name="T79" fmla="*/ 0 h 457"/>
                  <a:gd name="T80" fmla="*/ 3 w 460"/>
                  <a:gd name="T81" fmla="*/ 0 h 457"/>
                  <a:gd name="T82" fmla="*/ 3 w 460"/>
                  <a:gd name="T83" fmla="*/ 0 h 457"/>
                  <a:gd name="T84" fmla="*/ 3 w 460"/>
                  <a:gd name="T85" fmla="*/ 0 h 457"/>
                  <a:gd name="T86" fmla="*/ 2 w 460"/>
                  <a:gd name="T87" fmla="*/ 0 h 457"/>
                  <a:gd name="T88" fmla="*/ 2 w 460"/>
                  <a:gd name="T89" fmla="*/ 0 h 457"/>
                  <a:gd name="T90" fmla="*/ 2 w 460"/>
                  <a:gd name="T91" fmla="*/ 0 h 457"/>
                  <a:gd name="T92" fmla="*/ 1 w 460"/>
                  <a:gd name="T93" fmla="*/ 0 h 457"/>
                  <a:gd name="T94" fmla="*/ 1 w 460"/>
                  <a:gd name="T95" fmla="*/ 0 h 457"/>
                  <a:gd name="T96" fmla="*/ 1 w 460"/>
                  <a:gd name="T97" fmla="*/ 0 h 457"/>
                  <a:gd name="T98" fmla="*/ 1 w 460"/>
                  <a:gd name="T99" fmla="*/ 0 h 457"/>
                  <a:gd name="T100" fmla="*/ 1 w 460"/>
                  <a:gd name="T101" fmla="*/ 0 h 457"/>
                  <a:gd name="T102" fmla="*/ 1 w 460"/>
                  <a:gd name="T103" fmla="*/ 0 h 457"/>
                  <a:gd name="T104" fmla="*/ 0 w 460"/>
                  <a:gd name="T105" fmla="*/ 1 h 457"/>
                  <a:gd name="T106" fmla="*/ 1 w 460"/>
                  <a:gd name="T107" fmla="*/ 1 h 457"/>
                  <a:gd name="T108" fmla="*/ 1 w 460"/>
                  <a:gd name="T109" fmla="*/ 1 h 457"/>
                  <a:gd name="T110" fmla="*/ 1 w 460"/>
                  <a:gd name="T111" fmla="*/ 1 h 45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0"/>
                  <a:gd name="T169" fmla="*/ 0 h 457"/>
                  <a:gd name="T170" fmla="*/ 460 w 460"/>
                  <a:gd name="T171" fmla="*/ 457 h 45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0" h="457">
                    <a:moveTo>
                      <a:pt x="23" y="204"/>
                    </a:moveTo>
                    <a:lnTo>
                      <a:pt x="23" y="200"/>
                    </a:lnTo>
                    <a:lnTo>
                      <a:pt x="23" y="198"/>
                    </a:lnTo>
                    <a:lnTo>
                      <a:pt x="25" y="196"/>
                    </a:lnTo>
                    <a:lnTo>
                      <a:pt x="25" y="192"/>
                    </a:lnTo>
                    <a:lnTo>
                      <a:pt x="25" y="190"/>
                    </a:lnTo>
                    <a:lnTo>
                      <a:pt x="25" y="186"/>
                    </a:lnTo>
                    <a:lnTo>
                      <a:pt x="25" y="183"/>
                    </a:lnTo>
                    <a:lnTo>
                      <a:pt x="25" y="179"/>
                    </a:lnTo>
                    <a:lnTo>
                      <a:pt x="25" y="175"/>
                    </a:lnTo>
                    <a:lnTo>
                      <a:pt x="25" y="171"/>
                    </a:lnTo>
                    <a:lnTo>
                      <a:pt x="25" y="167"/>
                    </a:lnTo>
                    <a:lnTo>
                      <a:pt x="25" y="162"/>
                    </a:lnTo>
                    <a:lnTo>
                      <a:pt x="25" y="158"/>
                    </a:lnTo>
                    <a:lnTo>
                      <a:pt x="25" y="154"/>
                    </a:lnTo>
                    <a:lnTo>
                      <a:pt x="25" y="148"/>
                    </a:lnTo>
                    <a:lnTo>
                      <a:pt x="25" y="145"/>
                    </a:lnTo>
                    <a:lnTo>
                      <a:pt x="25" y="139"/>
                    </a:lnTo>
                    <a:lnTo>
                      <a:pt x="25" y="135"/>
                    </a:lnTo>
                    <a:lnTo>
                      <a:pt x="25" y="129"/>
                    </a:lnTo>
                    <a:lnTo>
                      <a:pt x="27" y="126"/>
                    </a:lnTo>
                    <a:lnTo>
                      <a:pt x="27" y="120"/>
                    </a:lnTo>
                    <a:lnTo>
                      <a:pt x="28" y="116"/>
                    </a:lnTo>
                    <a:lnTo>
                      <a:pt x="30" y="110"/>
                    </a:lnTo>
                    <a:lnTo>
                      <a:pt x="32" y="107"/>
                    </a:lnTo>
                    <a:lnTo>
                      <a:pt x="34" y="103"/>
                    </a:lnTo>
                    <a:lnTo>
                      <a:pt x="38" y="97"/>
                    </a:lnTo>
                    <a:lnTo>
                      <a:pt x="40" y="93"/>
                    </a:lnTo>
                    <a:lnTo>
                      <a:pt x="44" y="88"/>
                    </a:lnTo>
                    <a:lnTo>
                      <a:pt x="47" y="84"/>
                    </a:lnTo>
                    <a:lnTo>
                      <a:pt x="51" y="80"/>
                    </a:lnTo>
                    <a:lnTo>
                      <a:pt x="53" y="78"/>
                    </a:lnTo>
                    <a:lnTo>
                      <a:pt x="55" y="76"/>
                    </a:lnTo>
                    <a:lnTo>
                      <a:pt x="59" y="74"/>
                    </a:lnTo>
                    <a:lnTo>
                      <a:pt x="61" y="74"/>
                    </a:lnTo>
                    <a:lnTo>
                      <a:pt x="65" y="70"/>
                    </a:lnTo>
                    <a:lnTo>
                      <a:pt x="68" y="69"/>
                    </a:lnTo>
                    <a:lnTo>
                      <a:pt x="72" y="67"/>
                    </a:lnTo>
                    <a:lnTo>
                      <a:pt x="76" y="65"/>
                    </a:lnTo>
                    <a:lnTo>
                      <a:pt x="80" y="61"/>
                    </a:lnTo>
                    <a:lnTo>
                      <a:pt x="84" y="59"/>
                    </a:lnTo>
                    <a:lnTo>
                      <a:pt x="87" y="57"/>
                    </a:lnTo>
                    <a:lnTo>
                      <a:pt x="91" y="55"/>
                    </a:lnTo>
                    <a:lnTo>
                      <a:pt x="97" y="53"/>
                    </a:lnTo>
                    <a:lnTo>
                      <a:pt x="101" y="51"/>
                    </a:lnTo>
                    <a:lnTo>
                      <a:pt x="104" y="51"/>
                    </a:lnTo>
                    <a:lnTo>
                      <a:pt x="108" y="49"/>
                    </a:lnTo>
                    <a:lnTo>
                      <a:pt x="112" y="48"/>
                    </a:lnTo>
                    <a:lnTo>
                      <a:pt x="116" y="46"/>
                    </a:lnTo>
                    <a:lnTo>
                      <a:pt x="120" y="46"/>
                    </a:lnTo>
                    <a:lnTo>
                      <a:pt x="125" y="44"/>
                    </a:lnTo>
                    <a:lnTo>
                      <a:pt x="129" y="44"/>
                    </a:lnTo>
                    <a:lnTo>
                      <a:pt x="133" y="42"/>
                    </a:lnTo>
                    <a:lnTo>
                      <a:pt x="137" y="40"/>
                    </a:lnTo>
                    <a:lnTo>
                      <a:pt x="142" y="40"/>
                    </a:lnTo>
                    <a:lnTo>
                      <a:pt x="146" y="38"/>
                    </a:lnTo>
                    <a:lnTo>
                      <a:pt x="150" y="38"/>
                    </a:lnTo>
                    <a:lnTo>
                      <a:pt x="154" y="36"/>
                    </a:lnTo>
                    <a:lnTo>
                      <a:pt x="158" y="36"/>
                    </a:lnTo>
                    <a:lnTo>
                      <a:pt x="161" y="36"/>
                    </a:lnTo>
                    <a:lnTo>
                      <a:pt x="167" y="34"/>
                    </a:lnTo>
                    <a:lnTo>
                      <a:pt x="171" y="34"/>
                    </a:lnTo>
                    <a:lnTo>
                      <a:pt x="175" y="34"/>
                    </a:lnTo>
                    <a:lnTo>
                      <a:pt x="179" y="34"/>
                    </a:lnTo>
                    <a:lnTo>
                      <a:pt x="184" y="32"/>
                    </a:lnTo>
                    <a:lnTo>
                      <a:pt x="188" y="32"/>
                    </a:lnTo>
                    <a:lnTo>
                      <a:pt x="192" y="32"/>
                    </a:lnTo>
                    <a:lnTo>
                      <a:pt x="196" y="32"/>
                    </a:lnTo>
                    <a:lnTo>
                      <a:pt x="200" y="32"/>
                    </a:lnTo>
                    <a:lnTo>
                      <a:pt x="203" y="32"/>
                    </a:lnTo>
                    <a:lnTo>
                      <a:pt x="209" y="32"/>
                    </a:lnTo>
                    <a:lnTo>
                      <a:pt x="213" y="32"/>
                    </a:lnTo>
                    <a:lnTo>
                      <a:pt x="217" y="32"/>
                    </a:lnTo>
                    <a:lnTo>
                      <a:pt x="220" y="32"/>
                    </a:lnTo>
                    <a:lnTo>
                      <a:pt x="224" y="32"/>
                    </a:lnTo>
                    <a:lnTo>
                      <a:pt x="228" y="32"/>
                    </a:lnTo>
                    <a:lnTo>
                      <a:pt x="232" y="32"/>
                    </a:lnTo>
                    <a:lnTo>
                      <a:pt x="236" y="34"/>
                    </a:lnTo>
                    <a:lnTo>
                      <a:pt x="239" y="34"/>
                    </a:lnTo>
                    <a:lnTo>
                      <a:pt x="243" y="34"/>
                    </a:lnTo>
                    <a:lnTo>
                      <a:pt x="247" y="34"/>
                    </a:lnTo>
                    <a:lnTo>
                      <a:pt x="251" y="36"/>
                    </a:lnTo>
                    <a:lnTo>
                      <a:pt x="255" y="36"/>
                    </a:lnTo>
                    <a:lnTo>
                      <a:pt x="258" y="36"/>
                    </a:lnTo>
                    <a:lnTo>
                      <a:pt x="260" y="38"/>
                    </a:lnTo>
                    <a:lnTo>
                      <a:pt x="264" y="38"/>
                    </a:lnTo>
                    <a:lnTo>
                      <a:pt x="268" y="40"/>
                    </a:lnTo>
                    <a:lnTo>
                      <a:pt x="272" y="40"/>
                    </a:lnTo>
                    <a:lnTo>
                      <a:pt x="276" y="42"/>
                    </a:lnTo>
                    <a:lnTo>
                      <a:pt x="277" y="42"/>
                    </a:lnTo>
                    <a:lnTo>
                      <a:pt x="281" y="44"/>
                    </a:lnTo>
                    <a:lnTo>
                      <a:pt x="285" y="44"/>
                    </a:lnTo>
                    <a:lnTo>
                      <a:pt x="287" y="44"/>
                    </a:lnTo>
                    <a:lnTo>
                      <a:pt x="291" y="46"/>
                    </a:lnTo>
                    <a:lnTo>
                      <a:pt x="295" y="48"/>
                    </a:lnTo>
                    <a:lnTo>
                      <a:pt x="296" y="48"/>
                    </a:lnTo>
                    <a:lnTo>
                      <a:pt x="300" y="49"/>
                    </a:lnTo>
                    <a:lnTo>
                      <a:pt x="302" y="51"/>
                    </a:lnTo>
                    <a:lnTo>
                      <a:pt x="306" y="51"/>
                    </a:lnTo>
                    <a:lnTo>
                      <a:pt x="310" y="53"/>
                    </a:lnTo>
                    <a:lnTo>
                      <a:pt x="315" y="57"/>
                    </a:lnTo>
                    <a:lnTo>
                      <a:pt x="319" y="61"/>
                    </a:lnTo>
                    <a:lnTo>
                      <a:pt x="323" y="65"/>
                    </a:lnTo>
                    <a:lnTo>
                      <a:pt x="327" y="69"/>
                    </a:lnTo>
                    <a:lnTo>
                      <a:pt x="333" y="74"/>
                    </a:lnTo>
                    <a:lnTo>
                      <a:pt x="333" y="76"/>
                    </a:lnTo>
                    <a:lnTo>
                      <a:pt x="336" y="78"/>
                    </a:lnTo>
                    <a:lnTo>
                      <a:pt x="336" y="82"/>
                    </a:lnTo>
                    <a:lnTo>
                      <a:pt x="340" y="86"/>
                    </a:lnTo>
                    <a:lnTo>
                      <a:pt x="340" y="88"/>
                    </a:lnTo>
                    <a:lnTo>
                      <a:pt x="342" y="89"/>
                    </a:lnTo>
                    <a:lnTo>
                      <a:pt x="344" y="93"/>
                    </a:lnTo>
                    <a:lnTo>
                      <a:pt x="346" y="97"/>
                    </a:lnTo>
                    <a:lnTo>
                      <a:pt x="348" y="99"/>
                    </a:lnTo>
                    <a:lnTo>
                      <a:pt x="350" y="103"/>
                    </a:lnTo>
                    <a:lnTo>
                      <a:pt x="350" y="107"/>
                    </a:lnTo>
                    <a:lnTo>
                      <a:pt x="352" y="110"/>
                    </a:lnTo>
                    <a:lnTo>
                      <a:pt x="353" y="112"/>
                    </a:lnTo>
                    <a:lnTo>
                      <a:pt x="355" y="116"/>
                    </a:lnTo>
                    <a:lnTo>
                      <a:pt x="357" y="120"/>
                    </a:lnTo>
                    <a:lnTo>
                      <a:pt x="357" y="124"/>
                    </a:lnTo>
                    <a:lnTo>
                      <a:pt x="359" y="127"/>
                    </a:lnTo>
                    <a:lnTo>
                      <a:pt x="359" y="131"/>
                    </a:lnTo>
                    <a:lnTo>
                      <a:pt x="361" y="135"/>
                    </a:lnTo>
                    <a:lnTo>
                      <a:pt x="363" y="139"/>
                    </a:lnTo>
                    <a:lnTo>
                      <a:pt x="363" y="143"/>
                    </a:lnTo>
                    <a:lnTo>
                      <a:pt x="365" y="147"/>
                    </a:lnTo>
                    <a:lnTo>
                      <a:pt x="367" y="150"/>
                    </a:lnTo>
                    <a:lnTo>
                      <a:pt x="367" y="156"/>
                    </a:lnTo>
                    <a:lnTo>
                      <a:pt x="369" y="160"/>
                    </a:lnTo>
                    <a:lnTo>
                      <a:pt x="369" y="164"/>
                    </a:lnTo>
                    <a:lnTo>
                      <a:pt x="371" y="167"/>
                    </a:lnTo>
                    <a:lnTo>
                      <a:pt x="371" y="173"/>
                    </a:lnTo>
                    <a:lnTo>
                      <a:pt x="372" y="177"/>
                    </a:lnTo>
                    <a:lnTo>
                      <a:pt x="372" y="181"/>
                    </a:lnTo>
                    <a:lnTo>
                      <a:pt x="374" y="186"/>
                    </a:lnTo>
                    <a:lnTo>
                      <a:pt x="374" y="190"/>
                    </a:lnTo>
                    <a:lnTo>
                      <a:pt x="374" y="196"/>
                    </a:lnTo>
                    <a:lnTo>
                      <a:pt x="376" y="200"/>
                    </a:lnTo>
                    <a:lnTo>
                      <a:pt x="376" y="205"/>
                    </a:lnTo>
                    <a:lnTo>
                      <a:pt x="378" y="209"/>
                    </a:lnTo>
                    <a:lnTo>
                      <a:pt x="378" y="213"/>
                    </a:lnTo>
                    <a:lnTo>
                      <a:pt x="378" y="219"/>
                    </a:lnTo>
                    <a:lnTo>
                      <a:pt x="380" y="223"/>
                    </a:lnTo>
                    <a:lnTo>
                      <a:pt x="380" y="228"/>
                    </a:lnTo>
                    <a:lnTo>
                      <a:pt x="380" y="234"/>
                    </a:lnTo>
                    <a:lnTo>
                      <a:pt x="382" y="238"/>
                    </a:lnTo>
                    <a:lnTo>
                      <a:pt x="382" y="244"/>
                    </a:lnTo>
                    <a:lnTo>
                      <a:pt x="382" y="249"/>
                    </a:lnTo>
                    <a:lnTo>
                      <a:pt x="382" y="253"/>
                    </a:lnTo>
                    <a:lnTo>
                      <a:pt x="384" y="259"/>
                    </a:lnTo>
                    <a:lnTo>
                      <a:pt x="384" y="263"/>
                    </a:lnTo>
                    <a:lnTo>
                      <a:pt x="384" y="268"/>
                    </a:lnTo>
                    <a:lnTo>
                      <a:pt x="386" y="274"/>
                    </a:lnTo>
                    <a:lnTo>
                      <a:pt x="386" y="278"/>
                    </a:lnTo>
                    <a:lnTo>
                      <a:pt x="386" y="283"/>
                    </a:lnTo>
                    <a:lnTo>
                      <a:pt x="388" y="289"/>
                    </a:lnTo>
                    <a:lnTo>
                      <a:pt x="388" y="293"/>
                    </a:lnTo>
                    <a:lnTo>
                      <a:pt x="388" y="299"/>
                    </a:lnTo>
                    <a:lnTo>
                      <a:pt x="388" y="302"/>
                    </a:lnTo>
                    <a:lnTo>
                      <a:pt x="388" y="308"/>
                    </a:lnTo>
                    <a:lnTo>
                      <a:pt x="388" y="312"/>
                    </a:lnTo>
                    <a:lnTo>
                      <a:pt x="390" y="318"/>
                    </a:lnTo>
                    <a:lnTo>
                      <a:pt x="390" y="321"/>
                    </a:lnTo>
                    <a:lnTo>
                      <a:pt x="390" y="327"/>
                    </a:lnTo>
                    <a:lnTo>
                      <a:pt x="390" y="331"/>
                    </a:lnTo>
                    <a:lnTo>
                      <a:pt x="391" y="335"/>
                    </a:lnTo>
                    <a:lnTo>
                      <a:pt x="391" y="341"/>
                    </a:lnTo>
                    <a:lnTo>
                      <a:pt x="391" y="344"/>
                    </a:lnTo>
                    <a:lnTo>
                      <a:pt x="391" y="348"/>
                    </a:lnTo>
                    <a:lnTo>
                      <a:pt x="393" y="352"/>
                    </a:lnTo>
                    <a:lnTo>
                      <a:pt x="393" y="356"/>
                    </a:lnTo>
                    <a:lnTo>
                      <a:pt x="393" y="361"/>
                    </a:lnTo>
                    <a:lnTo>
                      <a:pt x="393" y="363"/>
                    </a:lnTo>
                    <a:lnTo>
                      <a:pt x="395" y="369"/>
                    </a:lnTo>
                    <a:lnTo>
                      <a:pt x="395" y="373"/>
                    </a:lnTo>
                    <a:lnTo>
                      <a:pt x="395" y="377"/>
                    </a:lnTo>
                    <a:lnTo>
                      <a:pt x="397" y="380"/>
                    </a:lnTo>
                    <a:lnTo>
                      <a:pt x="397" y="384"/>
                    </a:lnTo>
                    <a:lnTo>
                      <a:pt x="397" y="386"/>
                    </a:lnTo>
                    <a:lnTo>
                      <a:pt x="399" y="390"/>
                    </a:lnTo>
                    <a:lnTo>
                      <a:pt x="399" y="394"/>
                    </a:lnTo>
                    <a:lnTo>
                      <a:pt x="399" y="398"/>
                    </a:lnTo>
                    <a:lnTo>
                      <a:pt x="399" y="399"/>
                    </a:lnTo>
                    <a:lnTo>
                      <a:pt x="401" y="403"/>
                    </a:lnTo>
                    <a:lnTo>
                      <a:pt x="401" y="407"/>
                    </a:lnTo>
                    <a:lnTo>
                      <a:pt x="403" y="409"/>
                    </a:lnTo>
                    <a:lnTo>
                      <a:pt x="403" y="413"/>
                    </a:lnTo>
                    <a:lnTo>
                      <a:pt x="405" y="415"/>
                    </a:lnTo>
                    <a:lnTo>
                      <a:pt x="405" y="420"/>
                    </a:lnTo>
                    <a:lnTo>
                      <a:pt x="407" y="426"/>
                    </a:lnTo>
                    <a:lnTo>
                      <a:pt x="409" y="430"/>
                    </a:lnTo>
                    <a:lnTo>
                      <a:pt x="410" y="434"/>
                    </a:lnTo>
                    <a:lnTo>
                      <a:pt x="412" y="438"/>
                    </a:lnTo>
                    <a:lnTo>
                      <a:pt x="414" y="441"/>
                    </a:lnTo>
                    <a:lnTo>
                      <a:pt x="416" y="445"/>
                    </a:lnTo>
                    <a:lnTo>
                      <a:pt x="420" y="447"/>
                    </a:lnTo>
                    <a:lnTo>
                      <a:pt x="422" y="449"/>
                    </a:lnTo>
                    <a:lnTo>
                      <a:pt x="424" y="453"/>
                    </a:lnTo>
                    <a:lnTo>
                      <a:pt x="428" y="453"/>
                    </a:lnTo>
                    <a:lnTo>
                      <a:pt x="429" y="455"/>
                    </a:lnTo>
                    <a:lnTo>
                      <a:pt x="433" y="455"/>
                    </a:lnTo>
                    <a:lnTo>
                      <a:pt x="437" y="457"/>
                    </a:lnTo>
                    <a:lnTo>
                      <a:pt x="439" y="455"/>
                    </a:lnTo>
                    <a:lnTo>
                      <a:pt x="443" y="455"/>
                    </a:lnTo>
                    <a:lnTo>
                      <a:pt x="447" y="455"/>
                    </a:lnTo>
                    <a:lnTo>
                      <a:pt x="448" y="453"/>
                    </a:lnTo>
                    <a:lnTo>
                      <a:pt x="450" y="451"/>
                    </a:lnTo>
                    <a:lnTo>
                      <a:pt x="454" y="451"/>
                    </a:lnTo>
                    <a:lnTo>
                      <a:pt x="456" y="447"/>
                    </a:lnTo>
                    <a:lnTo>
                      <a:pt x="458" y="445"/>
                    </a:lnTo>
                    <a:lnTo>
                      <a:pt x="460" y="439"/>
                    </a:lnTo>
                    <a:lnTo>
                      <a:pt x="460" y="436"/>
                    </a:lnTo>
                    <a:lnTo>
                      <a:pt x="460" y="432"/>
                    </a:lnTo>
                    <a:lnTo>
                      <a:pt x="460" y="426"/>
                    </a:lnTo>
                    <a:lnTo>
                      <a:pt x="458" y="424"/>
                    </a:lnTo>
                    <a:lnTo>
                      <a:pt x="458" y="420"/>
                    </a:lnTo>
                    <a:lnTo>
                      <a:pt x="456" y="417"/>
                    </a:lnTo>
                    <a:lnTo>
                      <a:pt x="456" y="415"/>
                    </a:lnTo>
                    <a:lnTo>
                      <a:pt x="454" y="411"/>
                    </a:lnTo>
                    <a:lnTo>
                      <a:pt x="452" y="409"/>
                    </a:lnTo>
                    <a:lnTo>
                      <a:pt x="452" y="405"/>
                    </a:lnTo>
                    <a:lnTo>
                      <a:pt x="450" y="403"/>
                    </a:lnTo>
                    <a:lnTo>
                      <a:pt x="450" y="399"/>
                    </a:lnTo>
                    <a:lnTo>
                      <a:pt x="448" y="398"/>
                    </a:lnTo>
                    <a:lnTo>
                      <a:pt x="448" y="394"/>
                    </a:lnTo>
                    <a:lnTo>
                      <a:pt x="447" y="392"/>
                    </a:lnTo>
                    <a:lnTo>
                      <a:pt x="445" y="388"/>
                    </a:lnTo>
                    <a:lnTo>
                      <a:pt x="445" y="386"/>
                    </a:lnTo>
                    <a:lnTo>
                      <a:pt x="445" y="382"/>
                    </a:lnTo>
                    <a:lnTo>
                      <a:pt x="443" y="380"/>
                    </a:lnTo>
                    <a:lnTo>
                      <a:pt x="443" y="377"/>
                    </a:lnTo>
                    <a:lnTo>
                      <a:pt x="443" y="375"/>
                    </a:lnTo>
                    <a:lnTo>
                      <a:pt x="441" y="371"/>
                    </a:lnTo>
                    <a:lnTo>
                      <a:pt x="441" y="369"/>
                    </a:lnTo>
                    <a:lnTo>
                      <a:pt x="439" y="363"/>
                    </a:lnTo>
                    <a:lnTo>
                      <a:pt x="439" y="360"/>
                    </a:lnTo>
                    <a:lnTo>
                      <a:pt x="437" y="356"/>
                    </a:lnTo>
                    <a:lnTo>
                      <a:pt x="437" y="354"/>
                    </a:lnTo>
                    <a:lnTo>
                      <a:pt x="435" y="350"/>
                    </a:lnTo>
                    <a:lnTo>
                      <a:pt x="435" y="348"/>
                    </a:lnTo>
                    <a:lnTo>
                      <a:pt x="435" y="344"/>
                    </a:lnTo>
                    <a:lnTo>
                      <a:pt x="433" y="342"/>
                    </a:lnTo>
                    <a:lnTo>
                      <a:pt x="433" y="339"/>
                    </a:lnTo>
                    <a:lnTo>
                      <a:pt x="433" y="337"/>
                    </a:lnTo>
                    <a:lnTo>
                      <a:pt x="431" y="333"/>
                    </a:lnTo>
                    <a:lnTo>
                      <a:pt x="431" y="329"/>
                    </a:lnTo>
                    <a:lnTo>
                      <a:pt x="431" y="325"/>
                    </a:lnTo>
                    <a:lnTo>
                      <a:pt x="429" y="321"/>
                    </a:lnTo>
                    <a:lnTo>
                      <a:pt x="429" y="318"/>
                    </a:lnTo>
                    <a:lnTo>
                      <a:pt x="429" y="314"/>
                    </a:lnTo>
                    <a:lnTo>
                      <a:pt x="428" y="310"/>
                    </a:lnTo>
                    <a:lnTo>
                      <a:pt x="428" y="306"/>
                    </a:lnTo>
                    <a:lnTo>
                      <a:pt x="426" y="301"/>
                    </a:lnTo>
                    <a:lnTo>
                      <a:pt x="426" y="297"/>
                    </a:lnTo>
                    <a:lnTo>
                      <a:pt x="426" y="291"/>
                    </a:lnTo>
                    <a:lnTo>
                      <a:pt x="424" y="285"/>
                    </a:lnTo>
                    <a:lnTo>
                      <a:pt x="424" y="283"/>
                    </a:lnTo>
                    <a:lnTo>
                      <a:pt x="424" y="280"/>
                    </a:lnTo>
                    <a:lnTo>
                      <a:pt x="424" y="278"/>
                    </a:lnTo>
                    <a:lnTo>
                      <a:pt x="424" y="274"/>
                    </a:lnTo>
                    <a:lnTo>
                      <a:pt x="422" y="270"/>
                    </a:lnTo>
                    <a:lnTo>
                      <a:pt x="422" y="268"/>
                    </a:lnTo>
                    <a:lnTo>
                      <a:pt x="422" y="264"/>
                    </a:lnTo>
                    <a:lnTo>
                      <a:pt x="422" y="263"/>
                    </a:lnTo>
                    <a:lnTo>
                      <a:pt x="422" y="259"/>
                    </a:lnTo>
                    <a:lnTo>
                      <a:pt x="420" y="255"/>
                    </a:lnTo>
                    <a:lnTo>
                      <a:pt x="420" y="251"/>
                    </a:lnTo>
                    <a:lnTo>
                      <a:pt x="420" y="249"/>
                    </a:lnTo>
                    <a:lnTo>
                      <a:pt x="420" y="245"/>
                    </a:lnTo>
                    <a:lnTo>
                      <a:pt x="418" y="242"/>
                    </a:lnTo>
                    <a:lnTo>
                      <a:pt x="418" y="240"/>
                    </a:lnTo>
                    <a:lnTo>
                      <a:pt x="418" y="236"/>
                    </a:lnTo>
                    <a:lnTo>
                      <a:pt x="418" y="234"/>
                    </a:lnTo>
                    <a:lnTo>
                      <a:pt x="418" y="230"/>
                    </a:lnTo>
                    <a:lnTo>
                      <a:pt x="416" y="226"/>
                    </a:lnTo>
                    <a:lnTo>
                      <a:pt x="416" y="224"/>
                    </a:lnTo>
                    <a:lnTo>
                      <a:pt x="416" y="221"/>
                    </a:lnTo>
                    <a:lnTo>
                      <a:pt x="416" y="219"/>
                    </a:lnTo>
                    <a:lnTo>
                      <a:pt x="416" y="215"/>
                    </a:lnTo>
                    <a:lnTo>
                      <a:pt x="416" y="213"/>
                    </a:lnTo>
                    <a:lnTo>
                      <a:pt x="416" y="211"/>
                    </a:lnTo>
                    <a:lnTo>
                      <a:pt x="414" y="207"/>
                    </a:lnTo>
                    <a:lnTo>
                      <a:pt x="414" y="205"/>
                    </a:lnTo>
                    <a:lnTo>
                      <a:pt x="414" y="202"/>
                    </a:lnTo>
                    <a:lnTo>
                      <a:pt x="414" y="198"/>
                    </a:lnTo>
                    <a:lnTo>
                      <a:pt x="414" y="192"/>
                    </a:lnTo>
                    <a:lnTo>
                      <a:pt x="412" y="186"/>
                    </a:lnTo>
                    <a:lnTo>
                      <a:pt x="412" y="183"/>
                    </a:lnTo>
                    <a:lnTo>
                      <a:pt x="412" y="177"/>
                    </a:lnTo>
                    <a:lnTo>
                      <a:pt x="412" y="173"/>
                    </a:lnTo>
                    <a:lnTo>
                      <a:pt x="410" y="167"/>
                    </a:lnTo>
                    <a:lnTo>
                      <a:pt x="410" y="164"/>
                    </a:lnTo>
                    <a:lnTo>
                      <a:pt x="409" y="158"/>
                    </a:lnTo>
                    <a:lnTo>
                      <a:pt x="409" y="154"/>
                    </a:lnTo>
                    <a:lnTo>
                      <a:pt x="409" y="150"/>
                    </a:lnTo>
                    <a:lnTo>
                      <a:pt x="407" y="147"/>
                    </a:lnTo>
                    <a:lnTo>
                      <a:pt x="407" y="141"/>
                    </a:lnTo>
                    <a:lnTo>
                      <a:pt x="407" y="137"/>
                    </a:lnTo>
                    <a:lnTo>
                      <a:pt x="405" y="131"/>
                    </a:lnTo>
                    <a:lnTo>
                      <a:pt x="403" y="127"/>
                    </a:lnTo>
                    <a:lnTo>
                      <a:pt x="403" y="124"/>
                    </a:lnTo>
                    <a:lnTo>
                      <a:pt x="401" y="120"/>
                    </a:lnTo>
                    <a:lnTo>
                      <a:pt x="401" y="114"/>
                    </a:lnTo>
                    <a:lnTo>
                      <a:pt x="399" y="110"/>
                    </a:lnTo>
                    <a:lnTo>
                      <a:pt x="397" y="107"/>
                    </a:lnTo>
                    <a:lnTo>
                      <a:pt x="397" y="103"/>
                    </a:lnTo>
                    <a:lnTo>
                      <a:pt x="393" y="97"/>
                    </a:lnTo>
                    <a:lnTo>
                      <a:pt x="391" y="93"/>
                    </a:lnTo>
                    <a:lnTo>
                      <a:pt x="390" y="88"/>
                    </a:lnTo>
                    <a:lnTo>
                      <a:pt x="388" y="84"/>
                    </a:lnTo>
                    <a:lnTo>
                      <a:pt x="386" y="78"/>
                    </a:lnTo>
                    <a:lnTo>
                      <a:pt x="382" y="74"/>
                    </a:lnTo>
                    <a:lnTo>
                      <a:pt x="380" y="69"/>
                    </a:lnTo>
                    <a:lnTo>
                      <a:pt x="378" y="65"/>
                    </a:lnTo>
                    <a:lnTo>
                      <a:pt x="374" y="61"/>
                    </a:lnTo>
                    <a:lnTo>
                      <a:pt x="371" y="55"/>
                    </a:lnTo>
                    <a:lnTo>
                      <a:pt x="367" y="51"/>
                    </a:lnTo>
                    <a:lnTo>
                      <a:pt x="363" y="48"/>
                    </a:lnTo>
                    <a:lnTo>
                      <a:pt x="359" y="44"/>
                    </a:lnTo>
                    <a:lnTo>
                      <a:pt x="355" y="38"/>
                    </a:lnTo>
                    <a:lnTo>
                      <a:pt x="352" y="34"/>
                    </a:lnTo>
                    <a:lnTo>
                      <a:pt x="346" y="30"/>
                    </a:lnTo>
                    <a:lnTo>
                      <a:pt x="344" y="29"/>
                    </a:lnTo>
                    <a:lnTo>
                      <a:pt x="340" y="27"/>
                    </a:lnTo>
                    <a:lnTo>
                      <a:pt x="338" y="25"/>
                    </a:lnTo>
                    <a:lnTo>
                      <a:pt x="336" y="23"/>
                    </a:lnTo>
                    <a:lnTo>
                      <a:pt x="333" y="21"/>
                    </a:lnTo>
                    <a:lnTo>
                      <a:pt x="331" y="21"/>
                    </a:lnTo>
                    <a:lnTo>
                      <a:pt x="327" y="19"/>
                    </a:lnTo>
                    <a:lnTo>
                      <a:pt x="325" y="17"/>
                    </a:lnTo>
                    <a:lnTo>
                      <a:pt x="321" y="15"/>
                    </a:lnTo>
                    <a:lnTo>
                      <a:pt x="317" y="15"/>
                    </a:lnTo>
                    <a:lnTo>
                      <a:pt x="314" y="13"/>
                    </a:lnTo>
                    <a:lnTo>
                      <a:pt x="312" y="11"/>
                    </a:lnTo>
                    <a:lnTo>
                      <a:pt x="308" y="10"/>
                    </a:lnTo>
                    <a:lnTo>
                      <a:pt x="304" y="10"/>
                    </a:lnTo>
                    <a:lnTo>
                      <a:pt x="300" y="8"/>
                    </a:lnTo>
                    <a:lnTo>
                      <a:pt x="296" y="8"/>
                    </a:lnTo>
                    <a:lnTo>
                      <a:pt x="293" y="6"/>
                    </a:lnTo>
                    <a:lnTo>
                      <a:pt x="289" y="6"/>
                    </a:lnTo>
                    <a:lnTo>
                      <a:pt x="285" y="4"/>
                    </a:lnTo>
                    <a:lnTo>
                      <a:pt x="281" y="4"/>
                    </a:lnTo>
                    <a:lnTo>
                      <a:pt x="277" y="2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4" y="0"/>
                    </a:lnTo>
                    <a:lnTo>
                      <a:pt x="260" y="0"/>
                    </a:lnTo>
                    <a:lnTo>
                      <a:pt x="255" y="0"/>
                    </a:lnTo>
                    <a:lnTo>
                      <a:pt x="251" y="0"/>
                    </a:lnTo>
                    <a:lnTo>
                      <a:pt x="245" y="0"/>
                    </a:lnTo>
                    <a:lnTo>
                      <a:pt x="241" y="0"/>
                    </a:lnTo>
                    <a:lnTo>
                      <a:pt x="236" y="0"/>
                    </a:lnTo>
                    <a:lnTo>
                      <a:pt x="232" y="0"/>
                    </a:lnTo>
                    <a:lnTo>
                      <a:pt x="226" y="0"/>
                    </a:lnTo>
                    <a:lnTo>
                      <a:pt x="220" y="0"/>
                    </a:lnTo>
                    <a:lnTo>
                      <a:pt x="215" y="0"/>
                    </a:lnTo>
                    <a:lnTo>
                      <a:pt x="211" y="0"/>
                    </a:lnTo>
                    <a:lnTo>
                      <a:pt x="205" y="0"/>
                    </a:lnTo>
                    <a:lnTo>
                      <a:pt x="200" y="0"/>
                    </a:lnTo>
                    <a:lnTo>
                      <a:pt x="196" y="2"/>
                    </a:lnTo>
                    <a:lnTo>
                      <a:pt x="190" y="2"/>
                    </a:lnTo>
                    <a:lnTo>
                      <a:pt x="186" y="2"/>
                    </a:lnTo>
                    <a:lnTo>
                      <a:pt x="181" y="2"/>
                    </a:lnTo>
                    <a:lnTo>
                      <a:pt x="175" y="4"/>
                    </a:lnTo>
                    <a:lnTo>
                      <a:pt x="171" y="4"/>
                    </a:lnTo>
                    <a:lnTo>
                      <a:pt x="167" y="6"/>
                    </a:lnTo>
                    <a:lnTo>
                      <a:pt x="161" y="6"/>
                    </a:lnTo>
                    <a:lnTo>
                      <a:pt x="158" y="8"/>
                    </a:lnTo>
                    <a:lnTo>
                      <a:pt x="154" y="8"/>
                    </a:lnTo>
                    <a:lnTo>
                      <a:pt x="150" y="10"/>
                    </a:lnTo>
                    <a:lnTo>
                      <a:pt x="146" y="10"/>
                    </a:lnTo>
                    <a:lnTo>
                      <a:pt x="141" y="10"/>
                    </a:lnTo>
                    <a:lnTo>
                      <a:pt x="137" y="11"/>
                    </a:lnTo>
                    <a:lnTo>
                      <a:pt x="133" y="13"/>
                    </a:lnTo>
                    <a:lnTo>
                      <a:pt x="127" y="13"/>
                    </a:lnTo>
                    <a:lnTo>
                      <a:pt x="123" y="15"/>
                    </a:lnTo>
                    <a:lnTo>
                      <a:pt x="120" y="15"/>
                    </a:lnTo>
                    <a:lnTo>
                      <a:pt x="118" y="17"/>
                    </a:lnTo>
                    <a:lnTo>
                      <a:pt x="112" y="19"/>
                    </a:lnTo>
                    <a:lnTo>
                      <a:pt x="110" y="19"/>
                    </a:lnTo>
                    <a:lnTo>
                      <a:pt x="106" y="21"/>
                    </a:lnTo>
                    <a:lnTo>
                      <a:pt x="103" y="23"/>
                    </a:lnTo>
                    <a:lnTo>
                      <a:pt x="99" y="25"/>
                    </a:lnTo>
                    <a:lnTo>
                      <a:pt x="95" y="25"/>
                    </a:lnTo>
                    <a:lnTo>
                      <a:pt x="91" y="27"/>
                    </a:lnTo>
                    <a:lnTo>
                      <a:pt x="89" y="29"/>
                    </a:lnTo>
                    <a:lnTo>
                      <a:pt x="85" y="29"/>
                    </a:lnTo>
                    <a:lnTo>
                      <a:pt x="82" y="30"/>
                    </a:lnTo>
                    <a:lnTo>
                      <a:pt x="80" y="32"/>
                    </a:lnTo>
                    <a:lnTo>
                      <a:pt x="76" y="34"/>
                    </a:lnTo>
                    <a:lnTo>
                      <a:pt x="72" y="34"/>
                    </a:lnTo>
                    <a:lnTo>
                      <a:pt x="70" y="36"/>
                    </a:lnTo>
                    <a:lnTo>
                      <a:pt x="66" y="38"/>
                    </a:lnTo>
                    <a:lnTo>
                      <a:pt x="65" y="40"/>
                    </a:lnTo>
                    <a:lnTo>
                      <a:pt x="63" y="42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0" y="55"/>
                    </a:lnTo>
                    <a:lnTo>
                      <a:pt x="36" y="59"/>
                    </a:lnTo>
                    <a:lnTo>
                      <a:pt x="32" y="63"/>
                    </a:lnTo>
                    <a:lnTo>
                      <a:pt x="28" y="67"/>
                    </a:lnTo>
                    <a:lnTo>
                      <a:pt x="25" y="70"/>
                    </a:lnTo>
                    <a:lnTo>
                      <a:pt x="23" y="72"/>
                    </a:lnTo>
                    <a:lnTo>
                      <a:pt x="19" y="76"/>
                    </a:lnTo>
                    <a:lnTo>
                      <a:pt x="17" y="80"/>
                    </a:lnTo>
                    <a:lnTo>
                      <a:pt x="13" y="84"/>
                    </a:lnTo>
                    <a:lnTo>
                      <a:pt x="11" y="88"/>
                    </a:lnTo>
                    <a:lnTo>
                      <a:pt x="9" y="91"/>
                    </a:lnTo>
                    <a:lnTo>
                      <a:pt x="9" y="95"/>
                    </a:lnTo>
                    <a:lnTo>
                      <a:pt x="8" y="99"/>
                    </a:lnTo>
                    <a:lnTo>
                      <a:pt x="6" y="103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2" y="126"/>
                    </a:lnTo>
                    <a:lnTo>
                      <a:pt x="2" y="131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0" y="150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2"/>
                    </a:lnTo>
                    <a:lnTo>
                      <a:pt x="2" y="166"/>
                    </a:lnTo>
                    <a:lnTo>
                      <a:pt x="2" y="169"/>
                    </a:lnTo>
                    <a:lnTo>
                      <a:pt x="2" y="173"/>
                    </a:lnTo>
                    <a:lnTo>
                      <a:pt x="2" y="179"/>
                    </a:lnTo>
                    <a:lnTo>
                      <a:pt x="2" y="181"/>
                    </a:lnTo>
                    <a:lnTo>
                      <a:pt x="2" y="185"/>
                    </a:lnTo>
                    <a:lnTo>
                      <a:pt x="4" y="188"/>
                    </a:lnTo>
                    <a:lnTo>
                      <a:pt x="4" y="190"/>
                    </a:lnTo>
                    <a:lnTo>
                      <a:pt x="4" y="192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8" y="204"/>
                    </a:lnTo>
                    <a:lnTo>
                      <a:pt x="9" y="205"/>
                    </a:lnTo>
                    <a:lnTo>
                      <a:pt x="11" y="207"/>
                    </a:lnTo>
                    <a:lnTo>
                      <a:pt x="13" y="209"/>
                    </a:lnTo>
                    <a:lnTo>
                      <a:pt x="15" y="209"/>
                    </a:lnTo>
                    <a:lnTo>
                      <a:pt x="17" y="207"/>
                    </a:lnTo>
                    <a:lnTo>
                      <a:pt x="19" y="205"/>
                    </a:lnTo>
                    <a:lnTo>
                      <a:pt x="23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0" name="Freeform 41"/>
              <p:cNvSpPr>
                <a:spLocks/>
              </p:cNvSpPr>
              <p:nvPr/>
            </p:nvSpPr>
            <p:spPr bwMode="auto">
              <a:xfrm>
                <a:off x="1508" y="2722"/>
                <a:ext cx="25" cy="85"/>
              </a:xfrm>
              <a:custGeom>
                <a:avLst/>
                <a:gdLst>
                  <a:gd name="T0" fmla="*/ 0 w 49"/>
                  <a:gd name="T1" fmla="*/ 2 h 170"/>
                  <a:gd name="T2" fmla="*/ 0 w 49"/>
                  <a:gd name="T3" fmla="*/ 2 h 170"/>
                  <a:gd name="T4" fmla="*/ 0 w 49"/>
                  <a:gd name="T5" fmla="*/ 2 h 170"/>
                  <a:gd name="T6" fmla="*/ 0 w 49"/>
                  <a:gd name="T7" fmla="*/ 2 h 170"/>
                  <a:gd name="T8" fmla="*/ 0 w 49"/>
                  <a:gd name="T9" fmla="*/ 2 h 170"/>
                  <a:gd name="T10" fmla="*/ 0 w 49"/>
                  <a:gd name="T11" fmla="*/ 2 h 170"/>
                  <a:gd name="T12" fmla="*/ 0 w 49"/>
                  <a:gd name="T13" fmla="*/ 1 h 170"/>
                  <a:gd name="T14" fmla="*/ 1 w 49"/>
                  <a:gd name="T15" fmla="*/ 1 h 170"/>
                  <a:gd name="T16" fmla="*/ 1 w 49"/>
                  <a:gd name="T17" fmla="*/ 1 h 170"/>
                  <a:gd name="T18" fmla="*/ 1 w 49"/>
                  <a:gd name="T19" fmla="*/ 1 h 170"/>
                  <a:gd name="T20" fmla="*/ 1 w 49"/>
                  <a:gd name="T21" fmla="*/ 1 h 170"/>
                  <a:gd name="T22" fmla="*/ 1 w 49"/>
                  <a:gd name="T23" fmla="*/ 1 h 170"/>
                  <a:gd name="T24" fmla="*/ 1 w 49"/>
                  <a:gd name="T25" fmla="*/ 1 h 170"/>
                  <a:gd name="T26" fmla="*/ 1 w 49"/>
                  <a:gd name="T27" fmla="*/ 1 h 170"/>
                  <a:gd name="T28" fmla="*/ 1 w 49"/>
                  <a:gd name="T29" fmla="*/ 1 h 170"/>
                  <a:gd name="T30" fmla="*/ 1 w 49"/>
                  <a:gd name="T31" fmla="*/ 1 h 170"/>
                  <a:gd name="T32" fmla="*/ 1 w 49"/>
                  <a:gd name="T33" fmla="*/ 1 h 170"/>
                  <a:gd name="T34" fmla="*/ 1 w 49"/>
                  <a:gd name="T35" fmla="*/ 1 h 170"/>
                  <a:gd name="T36" fmla="*/ 1 w 49"/>
                  <a:gd name="T37" fmla="*/ 1 h 170"/>
                  <a:gd name="T38" fmla="*/ 1 w 49"/>
                  <a:gd name="T39" fmla="*/ 1 h 170"/>
                  <a:gd name="T40" fmla="*/ 1 w 49"/>
                  <a:gd name="T41" fmla="*/ 1 h 170"/>
                  <a:gd name="T42" fmla="*/ 1 w 49"/>
                  <a:gd name="T43" fmla="*/ 1 h 170"/>
                  <a:gd name="T44" fmla="*/ 1 w 49"/>
                  <a:gd name="T45" fmla="*/ 1 h 170"/>
                  <a:gd name="T46" fmla="*/ 1 w 49"/>
                  <a:gd name="T47" fmla="*/ 1 h 170"/>
                  <a:gd name="T48" fmla="*/ 1 w 49"/>
                  <a:gd name="T49" fmla="*/ 1 h 170"/>
                  <a:gd name="T50" fmla="*/ 1 w 49"/>
                  <a:gd name="T51" fmla="*/ 1 h 170"/>
                  <a:gd name="T52" fmla="*/ 1 w 49"/>
                  <a:gd name="T53" fmla="*/ 1 h 170"/>
                  <a:gd name="T54" fmla="*/ 1 w 49"/>
                  <a:gd name="T55" fmla="*/ 0 h 170"/>
                  <a:gd name="T56" fmla="*/ 1 w 49"/>
                  <a:gd name="T57" fmla="*/ 0 h 170"/>
                  <a:gd name="T58" fmla="*/ 1 w 49"/>
                  <a:gd name="T59" fmla="*/ 1 h 170"/>
                  <a:gd name="T60" fmla="*/ 1 w 49"/>
                  <a:gd name="T61" fmla="*/ 1 h 170"/>
                  <a:gd name="T62" fmla="*/ 1 w 49"/>
                  <a:gd name="T63" fmla="*/ 1 h 170"/>
                  <a:gd name="T64" fmla="*/ 1 w 49"/>
                  <a:gd name="T65" fmla="*/ 1 h 170"/>
                  <a:gd name="T66" fmla="*/ 1 w 49"/>
                  <a:gd name="T67" fmla="*/ 1 h 170"/>
                  <a:gd name="T68" fmla="*/ 1 w 49"/>
                  <a:gd name="T69" fmla="*/ 1 h 170"/>
                  <a:gd name="T70" fmla="*/ 1 w 49"/>
                  <a:gd name="T71" fmla="*/ 1 h 170"/>
                  <a:gd name="T72" fmla="*/ 1 w 49"/>
                  <a:gd name="T73" fmla="*/ 1 h 170"/>
                  <a:gd name="T74" fmla="*/ 1 w 49"/>
                  <a:gd name="T75" fmla="*/ 1 h 170"/>
                  <a:gd name="T76" fmla="*/ 1 w 49"/>
                  <a:gd name="T77" fmla="*/ 1 h 170"/>
                  <a:gd name="T78" fmla="*/ 1 w 49"/>
                  <a:gd name="T79" fmla="*/ 1 h 170"/>
                  <a:gd name="T80" fmla="*/ 1 w 49"/>
                  <a:gd name="T81" fmla="*/ 1 h 170"/>
                  <a:gd name="T82" fmla="*/ 1 w 49"/>
                  <a:gd name="T83" fmla="*/ 1 h 170"/>
                  <a:gd name="T84" fmla="*/ 1 w 49"/>
                  <a:gd name="T85" fmla="*/ 1 h 170"/>
                  <a:gd name="T86" fmla="*/ 1 w 49"/>
                  <a:gd name="T87" fmla="*/ 1 h 170"/>
                  <a:gd name="T88" fmla="*/ 1 w 49"/>
                  <a:gd name="T89" fmla="*/ 1 h 170"/>
                  <a:gd name="T90" fmla="*/ 1 w 49"/>
                  <a:gd name="T91" fmla="*/ 1 h 170"/>
                  <a:gd name="T92" fmla="*/ 1 w 49"/>
                  <a:gd name="T93" fmla="*/ 1 h 170"/>
                  <a:gd name="T94" fmla="*/ 1 w 49"/>
                  <a:gd name="T95" fmla="*/ 1 h 170"/>
                  <a:gd name="T96" fmla="*/ 1 w 49"/>
                  <a:gd name="T97" fmla="*/ 2 h 170"/>
                  <a:gd name="T98" fmla="*/ 1 w 49"/>
                  <a:gd name="T99" fmla="*/ 2 h 170"/>
                  <a:gd name="T100" fmla="*/ 1 w 49"/>
                  <a:gd name="T101" fmla="*/ 2 h 170"/>
                  <a:gd name="T102" fmla="*/ 1 w 49"/>
                  <a:gd name="T103" fmla="*/ 2 h 170"/>
                  <a:gd name="T104" fmla="*/ 1 w 49"/>
                  <a:gd name="T105" fmla="*/ 2 h 170"/>
                  <a:gd name="T106" fmla="*/ 1 w 49"/>
                  <a:gd name="T107" fmla="*/ 2 h 170"/>
                  <a:gd name="T108" fmla="*/ 1 w 49"/>
                  <a:gd name="T109" fmla="*/ 2 h 170"/>
                  <a:gd name="T110" fmla="*/ 0 w 49"/>
                  <a:gd name="T111" fmla="*/ 2 h 17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9"/>
                  <a:gd name="T169" fmla="*/ 0 h 170"/>
                  <a:gd name="T170" fmla="*/ 49 w 49"/>
                  <a:gd name="T171" fmla="*/ 170 h 17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9" h="170">
                    <a:moveTo>
                      <a:pt x="0" y="168"/>
                    </a:moveTo>
                    <a:lnTo>
                      <a:pt x="0" y="166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0" y="155"/>
                    </a:lnTo>
                    <a:lnTo>
                      <a:pt x="0" y="151"/>
                    </a:lnTo>
                    <a:lnTo>
                      <a:pt x="0" y="147"/>
                    </a:lnTo>
                    <a:lnTo>
                      <a:pt x="0" y="145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0" y="128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2" y="116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2" y="107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2" y="97"/>
                    </a:lnTo>
                    <a:lnTo>
                      <a:pt x="2" y="94"/>
                    </a:lnTo>
                    <a:lnTo>
                      <a:pt x="2" y="90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2" y="80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2" y="71"/>
                    </a:lnTo>
                    <a:lnTo>
                      <a:pt x="2" y="67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5"/>
                    </a:lnTo>
                    <a:lnTo>
                      <a:pt x="4" y="31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10"/>
                    </a:lnTo>
                    <a:lnTo>
                      <a:pt x="5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28" y="6"/>
                    </a:lnTo>
                    <a:lnTo>
                      <a:pt x="30" y="12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4" y="19"/>
                    </a:lnTo>
                    <a:lnTo>
                      <a:pt x="34" y="23"/>
                    </a:lnTo>
                    <a:lnTo>
                      <a:pt x="34" y="27"/>
                    </a:lnTo>
                    <a:lnTo>
                      <a:pt x="34" y="31"/>
                    </a:lnTo>
                    <a:lnTo>
                      <a:pt x="34" y="35"/>
                    </a:lnTo>
                    <a:lnTo>
                      <a:pt x="36" y="40"/>
                    </a:lnTo>
                    <a:lnTo>
                      <a:pt x="34" y="44"/>
                    </a:lnTo>
                    <a:lnTo>
                      <a:pt x="34" y="50"/>
                    </a:lnTo>
                    <a:lnTo>
                      <a:pt x="34" y="54"/>
                    </a:lnTo>
                    <a:lnTo>
                      <a:pt x="34" y="56"/>
                    </a:lnTo>
                    <a:lnTo>
                      <a:pt x="34" y="58"/>
                    </a:lnTo>
                    <a:lnTo>
                      <a:pt x="34" y="61"/>
                    </a:lnTo>
                    <a:lnTo>
                      <a:pt x="34" y="63"/>
                    </a:lnTo>
                    <a:lnTo>
                      <a:pt x="34" y="67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4" y="75"/>
                    </a:lnTo>
                    <a:lnTo>
                      <a:pt x="36" y="77"/>
                    </a:lnTo>
                    <a:lnTo>
                      <a:pt x="36" y="80"/>
                    </a:lnTo>
                    <a:lnTo>
                      <a:pt x="36" y="82"/>
                    </a:lnTo>
                    <a:lnTo>
                      <a:pt x="36" y="86"/>
                    </a:lnTo>
                    <a:lnTo>
                      <a:pt x="36" y="88"/>
                    </a:lnTo>
                    <a:lnTo>
                      <a:pt x="36" y="90"/>
                    </a:lnTo>
                    <a:lnTo>
                      <a:pt x="36" y="94"/>
                    </a:lnTo>
                    <a:lnTo>
                      <a:pt x="36" y="96"/>
                    </a:lnTo>
                    <a:lnTo>
                      <a:pt x="36" y="99"/>
                    </a:lnTo>
                    <a:lnTo>
                      <a:pt x="38" y="101"/>
                    </a:lnTo>
                    <a:lnTo>
                      <a:pt x="38" y="105"/>
                    </a:lnTo>
                    <a:lnTo>
                      <a:pt x="38" y="109"/>
                    </a:lnTo>
                    <a:lnTo>
                      <a:pt x="40" y="115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0" y="122"/>
                    </a:lnTo>
                    <a:lnTo>
                      <a:pt x="42" y="126"/>
                    </a:lnTo>
                    <a:lnTo>
                      <a:pt x="42" y="130"/>
                    </a:lnTo>
                    <a:lnTo>
                      <a:pt x="42" y="134"/>
                    </a:lnTo>
                    <a:lnTo>
                      <a:pt x="42" y="139"/>
                    </a:lnTo>
                    <a:lnTo>
                      <a:pt x="43" y="143"/>
                    </a:lnTo>
                    <a:lnTo>
                      <a:pt x="43" y="147"/>
                    </a:lnTo>
                    <a:lnTo>
                      <a:pt x="45" y="151"/>
                    </a:lnTo>
                    <a:lnTo>
                      <a:pt x="45" y="153"/>
                    </a:lnTo>
                    <a:lnTo>
                      <a:pt x="45" y="158"/>
                    </a:lnTo>
                    <a:lnTo>
                      <a:pt x="45" y="160"/>
                    </a:lnTo>
                    <a:lnTo>
                      <a:pt x="47" y="162"/>
                    </a:lnTo>
                    <a:lnTo>
                      <a:pt x="47" y="164"/>
                    </a:lnTo>
                    <a:lnTo>
                      <a:pt x="47" y="166"/>
                    </a:lnTo>
                    <a:lnTo>
                      <a:pt x="49" y="170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1" name="Freeform 42"/>
              <p:cNvSpPr>
                <a:spLocks/>
              </p:cNvSpPr>
              <p:nvPr/>
            </p:nvSpPr>
            <p:spPr bwMode="auto">
              <a:xfrm>
                <a:off x="1476" y="2735"/>
                <a:ext cx="15" cy="77"/>
              </a:xfrm>
              <a:custGeom>
                <a:avLst/>
                <a:gdLst>
                  <a:gd name="T0" fmla="*/ 0 w 31"/>
                  <a:gd name="T1" fmla="*/ 2 h 154"/>
                  <a:gd name="T2" fmla="*/ 0 w 31"/>
                  <a:gd name="T3" fmla="*/ 2 h 154"/>
                  <a:gd name="T4" fmla="*/ 0 w 31"/>
                  <a:gd name="T5" fmla="*/ 2 h 154"/>
                  <a:gd name="T6" fmla="*/ 0 w 31"/>
                  <a:gd name="T7" fmla="*/ 2 h 154"/>
                  <a:gd name="T8" fmla="*/ 0 w 31"/>
                  <a:gd name="T9" fmla="*/ 2 h 154"/>
                  <a:gd name="T10" fmla="*/ 0 w 31"/>
                  <a:gd name="T11" fmla="*/ 1 h 154"/>
                  <a:gd name="T12" fmla="*/ 0 w 31"/>
                  <a:gd name="T13" fmla="*/ 1 h 154"/>
                  <a:gd name="T14" fmla="*/ 0 w 31"/>
                  <a:gd name="T15" fmla="*/ 1 h 154"/>
                  <a:gd name="T16" fmla="*/ 0 w 31"/>
                  <a:gd name="T17" fmla="*/ 1 h 154"/>
                  <a:gd name="T18" fmla="*/ 0 w 31"/>
                  <a:gd name="T19" fmla="*/ 1 h 154"/>
                  <a:gd name="T20" fmla="*/ 0 w 31"/>
                  <a:gd name="T21" fmla="*/ 1 h 154"/>
                  <a:gd name="T22" fmla="*/ 0 w 31"/>
                  <a:gd name="T23" fmla="*/ 1 h 154"/>
                  <a:gd name="T24" fmla="*/ 0 w 31"/>
                  <a:gd name="T25" fmla="*/ 1 h 154"/>
                  <a:gd name="T26" fmla="*/ 0 w 31"/>
                  <a:gd name="T27" fmla="*/ 1 h 154"/>
                  <a:gd name="T28" fmla="*/ 0 w 31"/>
                  <a:gd name="T29" fmla="*/ 1 h 154"/>
                  <a:gd name="T30" fmla="*/ 0 w 31"/>
                  <a:gd name="T31" fmla="*/ 1 h 154"/>
                  <a:gd name="T32" fmla="*/ 0 w 31"/>
                  <a:gd name="T33" fmla="*/ 1 h 154"/>
                  <a:gd name="T34" fmla="*/ 0 w 31"/>
                  <a:gd name="T35" fmla="*/ 1 h 154"/>
                  <a:gd name="T36" fmla="*/ 0 w 31"/>
                  <a:gd name="T37" fmla="*/ 1 h 154"/>
                  <a:gd name="T38" fmla="*/ 0 w 31"/>
                  <a:gd name="T39" fmla="*/ 1 h 154"/>
                  <a:gd name="T40" fmla="*/ 0 w 31"/>
                  <a:gd name="T41" fmla="*/ 1 h 154"/>
                  <a:gd name="T42" fmla="*/ 0 w 31"/>
                  <a:gd name="T43" fmla="*/ 1 h 154"/>
                  <a:gd name="T44" fmla="*/ 0 w 31"/>
                  <a:gd name="T45" fmla="*/ 0 h 154"/>
                  <a:gd name="T46" fmla="*/ 0 w 31"/>
                  <a:gd name="T47" fmla="*/ 0 h 154"/>
                  <a:gd name="T48" fmla="*/ 0 w 31"/>
                  <a:gd name="T49" fmla="*/ 1 h 154"/>
                  <a:gd name="T50" fmla="*/ 0 w 31"/>
                  <a:gd name="T51" fmla="*/ 1 h 154"/>
                  <a:gd name="T52" fmla="*/ 0 w 31"/>
                  <a:gd name="T53" fmla="*/ 1 h 154"/>
                  <a:gd name="T54" fmla="*/ 0 w 31"/>
                  <a:gd name="T55" fmla="*/ 1 h 154"/>
                  <a:gd name="T56" fmla="*/ 0 w 31"/>
                  <a:gd name="T57" fmla="*/ 1 h 154"/>
                  <a:gd name="T58" fmla="*/ 0 w 31"/>
                  <a:gd name="T59" fmla="*/ 1 h 154"/>
                  <a:gd name="T60" fmla="*/ 0 w 31"/>
                  <a:gd name="T61" fmla="*/ 1 h 154"/>
                  <a:gd name="T62" fmla="*/ 0 w 31"/>
                  <a:gd name="T63" fmla="*/ 1 h 154"/>
                  <a:gd name="T64" fmla="*/ 0 w 31"/>
                  <a:gd name="T65" fmla="*/ 1 h 154"/>
                  <a:gd name="T66" fmla="*/ 0 w 31"/>
                  <a:gd name="T67" fmla="*/ 1 h 154"/>
                  <a:gd name="T68" fmla="*/ 0 w 31"/>
                  <a:gd name="T69" fmla="*/ 1 h 154"/>
                  <a:gd name="T70" fmla="*/ 0 w 31"/>
                  <a:gd name="T71" fmla="*/ 1 h 154"/>
                  <a:gd name="T72" fmla="*/ 0 w 31"/>
                  <a:gd name="T73" fmla="*/ 1 h 154"/>
                  <a:gd name="T74" fmla="*/ 0 w 31"/>
                  <a:gd name="T75" fmla="*/ 1 h 154"/>
                  <a:gd name="T76" fmla="*/ 0 w 31"/>
                  <a:gd name="T77" fmla="*/ 1 h 154"/>
                  <a:gd name="T78" fmla="*/ 0 w 31"/>
                  <a:gd name="T79" fmla="*/ 1 h 154"/>
                  <a:gd name="T80" fmla="*/ 0 w 31"/>
                  <a:gd name="T81" fmla="*/ 2 h 154"/>
                  <a:gd name="T82" fmla="*/ 0 w 31"/>
                  <a:gd name="T83" fmla="*/ 2 h 154"/>
                  <a:gd name="T84" fmla="*/ 0 w 31"/>
                  <a:gd name="T85" fmla="*/ 2 h 154"/>
                  <a:gd name="T86" fmla="*/ 0 w 31"/>
                  <a:gd name="T87" fmla="*/ 2 h 154"/>
                  <a:gd name="T88" fmla="*/ 0 w 31"/>
                  <a:gd name="T89" fmla="*/ 2 h 154"/>
                  <a:gd name="T90" fmla="*/ 0 w 31"/>
                  <a:gd name="T91" fmla="*/ 2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"/>
                  <a:gd name="T139" fmla="*/ 0 h 154"/>
                  <a:gd name="T140" fmla="*/ 31 w 31"/>
                  <a:gd name="T141" fmla="*/ 154 h 15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" h="154">
                    <a:moveTo>
                      <a:pt x="0" y="154"/>
                    </a:moveTo>
                    <a:lnTo>
                      <a:pt x="0" y="154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0" y="131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2" y="112"/>
                    </a:lnTo>
                    <a:lnTo>
                      <a:pt x="2" y="107"/>
                    </a:lnTo>
                    <a:lnTo>
                      <a:pt x="2" y="103"/>
                    </a:lnTo>
                    <a:lnTo>
                      <a:pt x="2" y="97"/>
                    </a:lnTo>
                    <a:lnTo>
                      <a:pt x="2" y="93"/>
                    </a:lnTo>
                    <a:lnTo>
                      <a:pt x="2" y="88"/>
                    </a:lnTo>
                    <a:lnTo>
                      <a:pt x="2" y="84"/>
                    </a:lnTo>
                    <a:lnTo>
                      <a:pt x="2" y="80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2" y="65"/>
                    </a:lnTo>
                    <a:lnTo>
                      <a:pt x="2" y="61"/>
                    </a:lnTo>
                    <a:lnTo>
                      <a:pt x="2" y="57"/>
                    </a:lnTo>
                    <a:lnTo>
                      <a:pt x="2" y="53"/>
                    </a:lnTo>
                    <a:lnTo>
                      <a:pt x="2" y="50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2" y="40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5" y="15"/>
                    </a:lnTo>
                    <a:lnTo>
                      <a:pt x="27" y="19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27" y="38"/>
                    </a:lnTo>
                    <a:lnTo>
                      <a:pt x="27" y="44"/>
                    </a:lnTo>
                    <a:lnTo>
                      <a:pt x="27" y="48"/>
                    </a:lnTo>
                    <a:lnTo>
                      <a:pt x="27" y="53"/>
                    </a:lnTo>
                    <a:lnTo>
                      <a:pt x="27" y="59"/>
                    </a:lnTo>
                    <a:lnTo>
                      <a:pt x="27" y="63"/>
                    </a:lnTo>
                    <a:lnTo>
                      <a:pt x="27" y="69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29" y="82"/>
                    </a:lnTo>
                    <a:lnTo>
                      <a:pt x="29" y="86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29" y="101"/>
                    </a:lnTo>
                    <a:lnTo>
                      <a:pt x="29" y="105"/>
                    </a:lnTo>
                    <a:lnTo>
                      <a:pt x="29" y="107"/>
                    </a:lnTo>
                    <a:lnTo>
                      <a:pt x="29" y="111"/>
                    </a:lnTo>
                    <a:lnTo>
                      <a:pt x="29" y="114"/>
                    </a:lnTo>
                    <a:lnTo>
                      <a:pt x="29" y="116"/>
                    </a:lnTo>
                    <a:lnTo>
                      <a:pt x="29" y="120"/>
                    </a:lnTo>
                    <a:lnTo>
                      <a:pt x="29" y="124"/>
                    </a:lnTo>
                    <a:lnTo>
                      <a:pt x="29" y="128"/>
                    </a:lnTo>
                    <a:lnTo>
                      <a:pt x="29" y="130"/>
                    </a:lnTo>
                    <a:lnTo>
                      <a:pt x="29" y="133"/>
                    </a:lnTo>
                    <a:lnTo>
                      <a:pt x="29" y="135"/>
                    </a:lnTo>
                    <a:lnTo>
                      <a:pt x="29" y="137"/>
                    </a:lnTo>
                    <a:lnTo>
                      <a:pt x="29" y="141"/>
                    </a:lnTo>
                    <a:lnTo>
                      <a:pt x="31" y="143"/>
                    </a:lnTo>
                    <a:lnTo>
                      <a:pt x="31" y="147"/>
                    </a:lnTo>
                    <a:lnTo>
                      <a:pt x="31" y="149"/>
                    </a:lnTo>
                    <a:lnTo>
                      <a:pt x="31" y="150"/>
                    </a:lnTo>
                    <a:lnTo>
                      <a:pt x="31" y="152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2" name="Freeform 43"/>
              <p:cNvSpPr>
                <a:spLocks/>
              </p:cNvSpPr>
              <p:nvPr/>
            </p:nvSpPr>
            <p:spPr bwMode="auto">
              <a:xfrm>
                <a:off x="1434" y="2843"/>
                <a:ext cx="129" cy="170"/>
              </a:xfrm>
              <a:custGeom>
                <a:avLst/>
                <a:gdLst>
                  <a:gd name="T0" fmla="*/ 0 w 259"/>
                  <a:gd name="T1" fmla="*/ 1 h 340"/>
                  <a:gd name="T2" fmla="*/ 0 w 259"/>
                  <a:gd name="T3" fmla="*/ 1 h 340"/>
                  <a:gd name="T4" fmla="*/ 0 w 259"/>
                  <a:gd name="T5" fmla="*/ 1 h 340"/>
                  <a:gd name="T6" fmla="*/ 0 w 259"/>
                  <a:gd name="T7" fmla="*/ 1 h 340"/>
                  <a:gd name="T8" fmla="*/ 0 w 259"/>
                  <a:gd name="T9" fmla="*/ 1 h 340"/>
                  <a:gd name="T10" fmla="*/ 0 w 259"/>
                  <a:gd name="T11" fmla="*/ 1 h 340"/>
                  <a:gd name="T12" fmla="*/ 0 w 259"/>
                  <a:gd name="T13" fmla="*/ 1 h 340"/>
                  <a:gd name="T14" fmla="*/ 0 w 259"/>
                  <a:gd name="T15" fmla="*/ 1 h 340"/>
                  <a:gd name="T16" fmla="*/ 1 w 259"/>
                  <a:gd name="T17" fmla="*/ 0 h 340"/>
                  <a:gd name="T18" fmla="*/ 1 w 259"/>
                  <a:gd name="T19" fmla="*/ 0 h 340"/>
                  <a:gd name="T20" fmla="*/ 1 w 259"/>
                  <a:gd name="T21" fmla="*/ 0 h 340"/>
                  <a:gd name="T22" fmla="*/ 1 w 259"/>
                  <a:gd name="T23" fmla="*/ 1 h 340"/>
                  <a:gd name="T24" fmla="*/ 1 w 259"/>
                  <a:gd name="T25" fmla="*/ 1 h 340"/>
                  <a:gd name="T26" fmla="*/ 1 w 259"/>
                  <a:gd name="T27" fmla="*/ 1 h 340"/>
                  <a:gd name="T28" fmla="*/ 1 w 259"/>
                  <a:gd name="T29" fmla="*/ 1 h 340"/>
                  <a:gd name="T30" fmla="*/ 1 w 259"/>
                  <a:gd name="T31" fmla="*/ 1 h 340"/>
                  <a:gd name="T32" fmla="*/ 1 w 259"/>
                  <a:gd name="T33" fmla="*/ 1 h 340"/>
                  <a:gd name="T34" fmla="*/ 1 w 259"/>
                  <a:gd name="T35" fmla="*/ 1 h 340"/>
                  <a:gd name="T36" fmla="*/ 1 w 259"/>
                  <a:gd name="T37" fmla="*/ 1 h 340"/>
                  <a:gd name="T38" fmla="*/ 1 w 259"/>
                  <a:gd name="T39" fmla="*/ 2 h 340"/>
                  <a:gd name="T40" fmla="*/ 1 w 259"/>
                  <a:gd name="T41" fmla="*/ 2 h 340"/>
                  <a:gd name="T42" fmla="*/ 1 w 259"/>
                  <a:gd name="T43" fmla="*/ 2 h 340"/>
                  <a:gd name="T44" fmla="*/ 1 w 259"/>
                  <a:gd name="T45" fmla="*/ 2 h 340"/>
                  <a:gd name="T46" fmla="*/ 1 w 259"/>
                  <a:gd name="T47" fmla="*/ 2 h 340"/>
                  <a:gd name="T48" fmla="*/ 2 w 259"/>
                  <a:gd name="T49" fmla="*/ 2 h 340"/>
                  <a:gd name="T50" fmla="*/ 2 w 259"/>
                  <a:gd name="T51" fmla="*/ 2 h 340"/>
                  <a:gd name="T52" fmla="*/ 2 w 259"/>
                  <a:gd name="T53" fmla="*/ 2 h 340"/>
                  <a:gd name="T54" fmla="*/ 2 w 259"/>
                  <a:gd name="T55" fmla="*/ 3 h 340"/>
                  <a:gd name="T56" fmla="*/ 2 w 259"/>
                  <a:gd name="T57" fmla="*/ 3 h 340"/>
                  <a:gd name="T58" fmla="*/ 2 w 259"/>
                  <a:gd name="T59" fmla="*/ 3 h 340"/>
                  <a:gd name="T60" fmla="*/ 2 w 259"/>
                  <a:gd name="T61" fmla="*/ 3 h 340"/>
                  <a:gd name="T62" fmla="*/ 2 w 259"/>
                  <a:gd name="T63" fmla="*/ 3 h 340"/>
                  <a:gd name="T64" fmla="*/ 1 w 259"/>
                  <a:gd name="T65" fmla="*/ 3 h 340"/>
                  <a:gd name="T66" fmla="*/ 1 w 259"/>
                  <a:gd name="T67" fmla="*/ 3 h 340"/>
                  <a:gd name="T68" fmla="*/ 1 w 259"/>
                  <a:gd name="T69" fmla="*/ 3 h 340"/>
                  <a:gd name="T70" fmla="*/ 1 w 259"/>
                  <a:gd name="T71" fmla="*/ 3 h 340"/>
                  <a:gd name="T72" fmla="*/ 1 w 259"/>
                  <a:gd name="T73" fmla="*/ 3 h 340"/>
                  <a:gd name="T74" fmla="*/ 1 w 259"/>
                  <a:gd name="T75" fmla="*/ 2 h 340"/>
                  <a:gd name="T76" fmla="*/ 1 w 259"/>
                  <a:gd name="T77" fmla="*/ 2 h 340"/>
                  <a:gd name="T78" fmla="*/ 1 w 259"/>
                  <a:gd name="T79" fmla="*/ 2 h 340"/>
                  <a:gd name="T80" fmla="*/ 1 w 259"/>
                  <a:gd name="T81" fmla="*/ 2 h 340"/>
                  <a:gd name="T82" fmla="*/ 1 w 259"/>
                  <a:gd name="T83" fmla="*/ 2 h 340"/>
                  <a:gd name="T84" fmla="*/ 1 w 259"/>
                  <a:gd name="T85" fmla="*/ 2 h 340"/>
                  <a:gd name="T86" fmla="*/ 1 w 259"/>
                  <a:gd name="T87" fmla="*/ 2 h 340"/>
                  <a:gd name="T88" fmla="*/ 1 w 259"/>
                  <a:gd name="T89" fmla="*/ 1 h 340"/>
                  <a:gd name="T90" fmla="*/ 1 w 259"/>
                  <a:gd name="T91" fmla="*/ 1 h 340"/>
                  <a:gd name="T92" fmla="*/ 1 w 259"/>
                  <a:gd name="T93" fmla="*/ 1 h 340"/>
                  <a:gd name="T94" fmla="*/ 1 w 259"/>
                  <a:gd name="T95" fmla="*/ 1 h 340"/>
                  <a:gd name="T96" fmla="*/ 1 w 259"/>
                  <a:gd name="T97" fmla="*/ 1 h 340"/>
                  <a:gd name="T98" fmla="*/ 1 w 259"/>
                  <a:gd name="T99" fmla="*/ 1 h 340"/>
                  <a:gd name="T100" fmla="*/ 1 w 259"/>
                  <a:gd name="T101" fmla="*/ 1 h 340"/>
                  <a:gd name="T102" fmla="*/ 1 w 259"/>
                  <a:gd name="T103" fmla="*/ 1 h 340"/>
                  <a:gd name="T104" fmla="*/ 1 w 259"/>
                  <a:gd name="T105" fmla="*/ 1 h 340"/>
                  <a:gd name="T106" fmla="*/ 0 w 259"/>
                  <a:gd name="T107" fmla="*/ 1 h 340"/>
                  <a:gd name="T108" fmla="*/ 0 w 259"/>
                  <a:gd name="T109" fmla="*/ 1 h 340"/>
                  <a:gd name="T110" fmla="*/ 0 w 259"/>
                  <a:gd name="T111" fmla="*/ 1 h 340"/>
                  <a:gd name="T112" fmla="*/ 0 w 259"/>
                  <a:gd name="T113" fmla="*/ 1 h 340"/>
                  <a:gd name="T114" fmla="*/ 0 w 259"/>
                  <a:gd name="T115" fmla="*/ 1 h 340"/>
                  <a:gd name="T116" fmla="*/ 0 w 259"/>
                  <a:gd name="T117" fmla="*/ 1 h 340"/>
                  <a:gd name="T118" fmla="*/ 0 w 259"/>
                  <a:gd name="T119" fmla="*/ 1 h 340"/>
                  <a:gd name="T120" fmla="*/ 0 w 259"/>
                  <a:gd name="T121" fmla="*/ 1 h 340"/>
                  <a:gd name="T122" fmla="*/ 0 w 259"/>
                  <a:gd name="T123" fmla="*/ 1 h 3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9"/>
                  <a:gd name="T187" fmla="*/ 0 h 340"/>
                  <a:gd name="T188" fmla="*/ 259 w 259"/>
                  <a:gd name="T189" fmla="*/ 340 h 3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9" h="340">
                    <a:moveTo>
                      <a:pt x="0" y="65"/>
                    </a:moveTo>
                    <a:lnTo>
                      <a:pt x="0" y="59"/>
                    </a:lnTo>
                    <a:lnTo>
                      <a:pt x="2" y="55"/>
                    </a:lnTo>
                    <a:lnTo>
                      <a:pt x="4" y="51"/>
                    </a:lnTo>
                    <a:lnTo>
                      <a:pt x="6" y="48"/>
                    </a:lnTo>
                    <a:lnTo>
                      <a:pt x="10" y="42"/>
                    </a:lnTo>
                    <a:lnTo>
                      <a:pt x="14" y="40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1" y="34"/>
                    </a:lnTo>
                    <a:lnTo>
                      <a:pt x="23" y="32"/>
                    </a:lnTo>
                    <a:lnTo>
                      <a:pt x="25" y="30"/>
                    </a:lnTo>
                    <a:lnTo>
                      <a:pt x="29" y="29"/>
                    </a:lnTo>
                    <a:lnTo>
                      <a:pt x="33" y="27"/>
                    </a:lnTo>
                    <a:lnTo>
                      <a:pt x="35" y="25"/>
                    </a:lnTo>
                    <a:lnTo>
                      <a:pt x="38" y="23"/>
                    </a:lnTo>
                    <a:lnTo>
                      <a:pt x="42" y="23"/>
                    </a:lnTo>
                    <a:lnTo>
                      <a:pt x="46" y="21"/>
                    </a:lnTo>
                    <a:lnTo>
                      <a:pt x="52" y="19"/>
                    </a:lnTo>
                    <a:lnTo>
                      <a:pt x="56" y="17"/>
                    </a:lnTo>
                    <a:lnTo>
                      <a:pt x="59" y="15"/>
                    </a:lnTo>
                    <a:lnTo>
                      <a:pt x="63" y="15"/>
                    </a:lnTo>
                    <a:lnTo>
                      <a:pt x="65" y="15"/>
                    </a:lnTo>
                    <a:lnTo>
                      <a:pt x="67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6" y="11"/>
                    </a:lnTo>
                    <a:lnTo>
                      <a:pt x="78" y="10"/>
                    </a:lnTo>
                    <a:lnTo>
                      <a:pt x="82" y="10"/>
                    </a:lnTo>
                    <a:lnTo>
                      <a:pt x="84" y="10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5" y="8"/>
                    </a:lnTo>
                    <a:lnTo>
                      <a:pt x="97" y="6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13" y="4"/>
                    </a:lnTo>
                    <a:lnTo>
                      <a:pt x="116" y="2"/>
                    </a:lnTo>
                    <a:lnTo>
                      <a:pt x="118" y="2"/>
                    </a:lnTo>
                    <a:lnTo>
                      <a:pt x="122" y="2"/>
                    </a:lnTo>
                    <a:lnTo>
                      <a:pt x="124" y="2"/>
                    </a:lnTo>
                    <a:lnTo>
                      <a:pt x="128" y="0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0"/>
                    </a:lnTo>
                    <a:lnTo>
                      <a:pt x="158" y="0"/>
                    </a:lnTo>
                    <a:lnTo>
                      <a:pt x="160" y="0"/>
                    </a:lnTo>
                    <a:lnTo>
                      <a:pt x="164" y="0"/>
                    </a:lnTo>
                    <a:lnTo>
                      <a:pt x="168" y="2"/>
                    </a:lnTo>
                    <a:lnTo>
                      <a:pt x="173" y="2"/>
                    </a:lnTo>
                    <a:lnTo>
                      <a:pt x="179" y="4"/>
                    </a:lnTo>
                    <a:lnTo>
                      <a:pt x="183" y="6"/>
                    </a:lnTo>
                    <a:lnTo>
                      <a:pt x="189" y="6"/>
                    </a:lnTo>
                    <a:lnTo>
                      <a:pt x="192" y="8"/>
                    </a:lnTo>
                    <a:lnTo>
                      <a:pt x="196" y="10"/>
                    </a:lnTo>
                    <a:lnTo>
                      <a:pt x="202" y="11"/>
                    </a:lnTo>
                    <a:lnTo>
                      <a:pt x="204" y="15"/>
                    </a:lnTo>
                    <a:lnTo>
                      <a:pt x="208" y="17"/>
                    </a:lnTo>
                    <a:lnTo>
                      <a:pt x="211" y="21"/>
                    </a:lnTo>
                    <a:lnTo>
                      <a:pt x="215" y="23"/>
                    </a:lnTo>
                    <a:lnTo>
                      <a:pt x="219" y="27"/>
                    </a:lnTo>
                    <a:lnTo>
                      <a:pt x="221" y="30"/>
                    </a:lnTo>
                    <a:lnTo>
                      <a:pt x="225" y="34"/>
                    </a:lnTo>
                    <a:lnTo>
                      <a:pt x="227" y="38"/>
                    </a:lnTo>
                    <a:lnTo>
                      <a:pt x="230" y="42"/>
                    </a:lnTo>
                    <a:lnTo>
                      <a:pt x="232" y="48"/>
                    </a:lnTo>
                    <a:lnTo>
                      <a:pt x="232" y="49"/>
                    </a:lnTo>
                    <a:lnTo>
                      <a:pt x="234" y="51"/>
                    </a:lnTo>
                    <a:lnTo>
                      <a:pt x="234" y="55"/>
                    </a:lnTo>
                    <a:lnTo>
                      <a:pt x="236" y="57"/>
                    </a:lnTo>
                    <a:lnTo>
                      <a:pt x="238" y="63"/>
                    </a:lnTo>
                    <a:lnTo>
                      <a:pt x="240" y="69"/>
                    </a:lnTo>
                    <a:lnTo>
                      <a:pt x="240" y="70"/>
                    </a:lnTo>
                    <a:lnTo>
                      <a:pt x="240" y="74"/>
                    </a:lnTo>
                    <a:lnTo>
                      <a:pt x="242" y="76"/>
                    </a:lnTo>
                    <a:lnTo>
                      <a:pt x="242" y="80"/>
                    </a:lnTo>
                    <a:lnTo>
                      <a:pt x="242" y="82"/>
                    </a:lnTo>
                    <a:lnTo>
                      <a:pt x="244" y="86"/>
                    </a:lnTo>
                    <a:lnTo>
                      <a:pt x="244" y="89"/>
                    </a:lnTo>
                    <a:lnTo>
                      <a:pt x="246" y="91"/>
                    </a:lnTo>
                    <a:lnTo>
                      <a:pt x="246" y="95"/>
                    </a:lnTo>
                    <a:lnTo>
                      <a:pt x="246" y="99"/>
                    </a:lnTo>
                    <a:lnTo>
                      <a:pt x="248" y="103"/>
                    </a:lnTo>
                    <a:lnTo>
                      <a:pt x="248" y="107"/>
                    </a:lnTo>
                    <a:lnTo>
                      <a:pt x="248" y="108"/>
                    </a:lnTo>
                    <a:lnTo>
                      <a:pt x="248" y="112"/>
                    </a:lnTo>
                    <a:lnTo>
                      <a:pt x="249" y="116"/>
                    </a:lnTo>
                    <a:lnTo>
                      <a:pt x="249" y="120"/>
                    </a:lnTo>
                    <a:lnTo>
                      <a:pt x="249" y="122"/>
                    </a:lnTo>
                    <a:lnTo>
                      <a:pt x="249" y="126"/>
                    </a:lnTo>
                    <a:lnTo>
                      <a:pt x="251" y="129"/>
                    </a:lnTo>
                    <a:lnTo>
                      <a:pt x="251" y="133"/>
                    </a:lnTo>
                    <a:lnTo>
                      <a:pt x="251" y="137"/>
                    </a:lnTo>
                    <a:lnTo>
                      <a:pt x="251" y="141"/>
                    </a:lnTo>
                    <a:lnTo>
                      <a:pt x="251" y="143"/>
                    </a:lnTo>
                    <a:lnTo>
                      <a:pt x="253" y="146"/>
                    </a:lnTo>
                    <a:lnTo>
                      <a:pt x="253" y="150"/>
                    </a:lnTo>
                    <a:lnTo>
                      <a:pt x="253" y="154"/>
                    </a:lnTo>
                    <a:lnTo>
                      <a:pt x="253" y="158"/>
                    </a:lnTo>
                    <a:lnTo>
                      <a:pt x="255" y="162"/>
                    </a:lnTo>
                    <a:lnTo>
                      <a:pt x="255" y="166"/>
                    </a:lnTo>
                    <a:lnTo>
                      <a:pt x="255" y="169"/>
                    </a:lnTo>
                    <a:lnTo>
                      <a:pt x="255" y="171"/>
                    </a:lnTo>
                    <a:lnTo>
                      <a:pt x="255" y="175"/>
                    </a:lnTo>
                    <a:lnTo>
                      <a:pt x="255" y="179"/>
                    </a:lnTo>
                    <a:lnTo>
                      <a:pt x="255" y="183"/>
                    </a:lnTo>
                    <a:lnTo>
                      <a:pt x="255" y="185"/>
                    </a:lnTo>
                    <a:lnTo>
                      <a:pt x="255" y="188"/>
                    </a:lnTo>
                    <a:lnTo>
                      <a:pt x="255" y="192"/>
                    </a:lnTo>
                    <a:lnTo>
                      <a:pt x="255" y="196"/>
                    </a:lnTo>
                    <a:lnTo>
                      <a:pt x="255" y="198"/>
                    </a:lnTo>
                    <a:lnTo>
                      <a:pt x="257" y="202"/>
                    </a:lnTo>
                    <a:lnTo>
                      <a:pt x="257" y="205"/>
                    </a:lnTo>
                    <a:lnTo>
                      <a:pt x="257" y="207"/>
                    </a:lnTo>
                    <a:lnTo>
                      <a:pt x="257" y="211"/>
                    </a:lnTo>
                    <a:lnTo>
                      <a:pt x="257" y="215"/>
                    </a:lnTo>
                    <a:lnTo>
                      <a:pt x="257" y="217"/>
                    </a:lnTo>
                    <a:lnTo>
                      <a:pt x="257" y="221"/>
                    </a:lnTo>
                    <a:lnTo>
                      <a:pt x="257" y="223"/>
                    </a:lnTo>
                    <a:lnTo>
                      <a:pt x="257" y="226"/>
                    </a:lnTo>
                    <a:lnTo>
                      <a:pt x="257" y="228"/>
                    </a:lnTo>
                    <a:lnTo>
                      <a:pt x="257" y="230"/>
                    </a:lnTo>
                    <a:lnTo>
                      <a:pt x="257" y="234"/>
                    </a:lnTo>
                    <a:lnTo>
                      <a:pt x="257" y="236"/>
                    </a:lnTo>
                    <a:lnTo>
                      <a:pt x="257" y="240"/>
                    </a:lnTo>
                    <a:lnTo>
                      <a:pt x="257" y="245"/>
                    </a:lnTo>
                    <a:lnTo>
                      <a:pt x="257" y="249"/>
                    </a:lnTo>
                    <a:lnTo>
                      <a:pt x="259" y="253"/>
                    </a:lnTo>
                    <a:lnTo>
                      <a:pt x="257" y="257"/>
                    </a:lnTo>
                    <a:lnTo>
                      <a:pt x="257" y="261"/>
                    </a:lnTo>
                    <a:lnTo>
                      <a:pt x="257" y="264"/>
                    </a:lnTo>
                    <a:lnTo>
                      <a:pt x="257" y="268"/>
                    </a:lnTo>
                    <a:lnTo>
                      <a:pt x="257" y="270"/>
                    </a:lnTo>
                    <a:lnTo>
                      <a:pt x="257" y="274"/>
                    </a:lnTo>
                    <a:lnTo>
                      <a:pt x="257" y="278"/>
                    </a:lnTo>
                    <a:lnTo>
                      <a:pt x="257" y="282"/>
                    </a:lnTo>
                    <a:lnTo>
                      <a:pt x="257" y="283"/>
                    </a:lnTo>
                    <a:lnTo>
                      <a:pt x="257" y="287"/>
                    </a:lnTo>
                    <a:lnTo>
                      <a:pt x="257" y="291"/>
                    </a:lnTo>
                    <a:lnTo>
                      <a:pt x="257" y="295"/>
                    </a:lnTo>
                    <a:lnTo>
                      <a:pt x="257" y="297"/>
                    </a:lnTo>
                    <a:lnTo>
                      <a:pt x="257" y="301"/>
                    </a:lnTo>
                    <a:lnTo>
                      <a:pt x="257" y="304"/>
                    </a:lnTo>
                    <a:lnTo>
                      <a:pt x="257" y="306"/>
                    </a:lnTo>
                    <a:lnTo>
                      <a:pt x="257" y="310"/>
                    </a:lnTo>
                    <a:lnTo>
                      <a:pt x="257" y="312"/>
                    </a:lnTo>
                    <a:lnTo>
                      <a:pt x="257" y="314"/>
                    </a:lnTo>
                    <a:lnTo>
                      <a:pt x="257" y="318"/>
                    </a:lnTo>
                    <a:lnTo>
                      <a:pt x="257" y="321"/>
                    </a:lnTo>
                    <a:lnTo>
                      <a:pt x="257" y="327"/>
                    </a:lnTo>
                    <a:lnTo>
                      <a:pt x="257" y="329"/>
                    </a:lnTo>
                    <a:lnTo>
                      <a:pt x="257" y="333"/>
                    </a:lnTo>
                    <a:lnTo>
                      <a:pt x="257" y="335"/>
                    </a:lnTo>
                    <a:lnTo>
                      <a:pt x="257" y="339"/>
                    </a:lnTo>
                    <a:lnTo>
                      <a:pt x="255" y="340"/>
                    </a:lnTo>
                    <a:lnTo>
                      <a:pt x="253" y="340"/>
                    </a:lnTo>
                    <a:lnTo>
                      <a:pt x="251" y="339"/>
                    </a:lnTo>
                    <a:lnTo>
                      <a:pt x="249" y="337"/>
                    </a:lnTo>
                    <a:lnTo>
                      <a:pt x="248" y="333"/>
                    </a:lnTo>
                    <a:lnTo>
                      <a:pt x="246" y="329"/>
                    </a:lnTo>
                    <a:lnTo>
                      <a:pt x="246" y="327"/>
                    </a:lnTo>
                    <a:lnTo>
                      <a:pt x="244" y="323"/>
                    </a:lnTo>
                    <a:lnTo>
                      <a:pt x="242" y="320"/>
                    </a:lnTo>
                    <a:lnTo>
                      <a:pt x="242" y="318"/>
                    </a:lnTo>
                    <a:lnTo>
                      <a:pt x="240" y="312"/>
                    </a:lnTo>
                    <a:lnTo>
                      <a:pt x="240" y="308"/>
                    </a:lnTo>
                    <a:lnTo>
                      <a:pt x="238" y="302"/>
                    </a:lnTo>
                    <a:lnTo>
                      <a:pt x="238" y="299"/>
                    </a:lnTo>
                    <a:lnTo>
                      <a:pt x="238" y="295"/>
                    </a:lnTo>
                    <a:lnTo>
                      <a:pt x="236" y="293"/>
                    </a:lnTo>
                    <a:lnTo>
                      <a:pt x="236" y="289"/>
                    </a:lnTo>
                    <a:lnTo>
                      <a:pt x="236" y="285"/>
                    </a:lnTo>
                    <a:lnTo>
                      <a:pt x="236" y="283"/>
                    </a:lnTo>
                    <a:lnTo>
                      <a:pt x="236" y="280"/>
                    </a:lnTo>
                    <a:lnTo>
                      <a:pt x="234" y="276"/>
                    </a:lnTo>
                    <a:lnTo>
                      <a:pt x="234" y="272"/>
                    </a:lnTo>
                    <a:lnTo>
                      <a:pt x="234" y="268"/>
                    </a:lnTo>
                    <a:lnTo>
                      <a:pt x="234" y="264"/>
                    </a:lnTo>
                    <a:lnTo>
                      <a:pt x="234" y="261"/>
                    </a:lnTo>
                    <a:lnTo>
                      <a:pt x="234" y="257"/>
                    </a:lnTo>
                    <a:lnTo>
                      <a:pt x="234" y="253"/>
                    </a:lnTo>
                    <a:lnTo>
                      <a:pt x="234" y="249"/>
                    </a:lnTo>
                    <a:lnTo>
                      <a:pt x="234" y="243"/>
                    </a:lnTo>
                    <a:lnTo>
                      <a:pt x="234" y="240"/>
                    </a:lnTo>
                    <a:lnTo>
                      <a:pt x="232" y="236"/>
                    </a:lnTo>
                    <a:lnTo>
                      <a:pt x="232" y="232"/>
                    </a:lnTo>
                    <a:lnTo>
                      <a:pt x="232" y="228"/>
                    </a:lnTo>
                    <a:lnTo>
                      <a:pt x="232" y="226"/>
                    </a:lnTo>
                    <a:lnTo>
                      <a:pt x="232" y="223"/>
                    </a:lnTo>
                    <a:lnTo>
                      <a:pt x="232" y="219"/>
                    </a:lnTo>
                    <a:lnTo>
                      <a:pt x="232" y="215"/>
                    </a:lnTo>
                    <a:lnTo>
                      <a:pt x="232" y="211"/>
                    </a:lnTo>
                    <a:lnTo>
                      <a:pt x="232" y="207"/>
                    </a:lnTo>
                    <a:lnTo>
                      <a:pt x="232" y="204"/>
                    </a:lnTo>
                    <a:lnTo>
                      <a:pt x="230" y="200"/>
                    </a:lnTo>
                    <a:lnTo>
                      <a:pt x="230" y="196"/>
                    </a:lnTo>
                    <a:lnTo>
                      <a:pt x="230" y="192"/>
                    </a:lnTo>
                    <a:lnTo>
                      <a:pt x="230" y="188"/>
                    </a:lnTo>
                    <a:lnTo>
                      <a:pt x="230" y="185"/>
                    </a:lnTo>
                    <a:lnTo>
                      <a:pt x="230" y="181"/>
                    </a:lnTo>
                    <a:lnTo>
                      <a:pt x="229" y="175"/>
                    </a:lnTo>
                    <a:lnTo>
                      <a:pt x="229" y="171"/>
                    </a:lnTo>
                    <a:lnTo>
                      <a:pt x="229" y="167"/>
                    </a:lnTo>
                    <a:lnTo>
                      <a:pt x="229" y="164"/>
                    </a:lnTo>
                    <a:lnTo>
                      <a:pt x="227" y="160"/>
                    </a:lnTo>
                    <a:lnTo>
                      <a:pt x="227" y="156"/>
                    </a:lnTo>
                    <a:lnTo>
                      <a:pt x="227" y="152"/>
                    </a:lnTo>
                    <a:lnTo>
                      <a:pt x="227" y="148"/>
                    </a:lnTo>
                    <a:lnTo>
                      <a:pt x="225" y="143"/>
                    </a:lnTo>
                    <a:lnTo>
                      <a:pt x="225" y="139"/>
                    </a:lnTo>
                    <a:lnTo>
                      <a:pt x="225" y="135"/>
                    </a:lnTo>
                    <a:lnTo>
                      <a:pt x="225" y="133"/>
                    </a:lnTo>
                    <a:lnTo>
                      <a:pt x="223" y="127"/>
                    </a:lnTo>
                    <a:lnTo>
                      <a:pt x="223" y="126"/>
                    </a:lnTo>
                    <a:lnTo>
                      <a:pt x="223" y="122"/>
                    </a:lnTo>
                    <a:lnTo>
                      <a:pt x="221" y="118"/>
                    </a:lnTo>
                    <a:lnTo>
                      <a:pt x="221" y="114"/>
                    </a:lnTo>
                    <a:lnTo>
                      <a:pt x="219" y="110"/>
                    </a:lnTo>
                    <a:lnTo>
                      <a:pt x="219" y="107"/>
                    </a:lnTo>
                    <a:lnTo>
                      <a:pt x="217" y="103"/>
                    </a:lnTo>
                    <a:lnTo>
                      <a:pt x="217" y="99"/>
                    </a:lnTo>
                    <a:lnTo>
                      <a:pt x="215" y="95"/>
                    </a:lnTo>
                    <a:lnTo>
                      <a:pt x="215" y="91"/>
                    </a:lnTo>
                    <a:lnTo>
                      <a:pt x="215" y="89"/>
                    </a:lnTo>
                    <a:lnTo>
                      <a:pt x="213" y="86"/>
                    </a:lnTo>
                    <a:lnTo>
                      <a:pt x="211" y="82"/>
                    </a:lnTo>
                    <a:lnTo>
                      <a:pt x="211" y="80"/>
                    </a:lnTo>
                    <a:lnTo>
                      <a:pt x="210" y="76"/>
                    </a:lnTo>
                    <a:lnTo>
                      <a:pt x="210" y="74"/>
                    </a:lnTo>
                    <a:lnTo>
                      <a:pt x="208" y="70"/>
                    </a:lnTo>
                    <a:lnTo>
                      <a:pt x="208" y="69"/>
                    </a:lnTo>
                    <a:lnTo>
                      <a:pt x="206" y="65"/>
                    </a:lnTo>
                    <a:lnTo>
                      <a:pt x="204" y="63"/>
                    </a:lnTo>
                    <a:lnTo>
                      <a:pt x="204" y="59"/>
                    </a:lnTo>
                    <a:lnTo>
                      <a:pt x="202" y="57"/>
                    </a:lnTo>
                    <a:lnTo>
                      <a:pt x="200" y="55"/>
                    </a:lnTo>
                    <a:lnTo>
                      <a:pt x="198" y="51"/>
                    </a:lnTo>
                    <a:lnTo>
                      <a:pt x="194" y="48"/>
                    </a:lnTo>
                    <a:lnTo>
                      <a:pt x="191" y="44"/>
                    </a:lnTo>
                    <a:lnTo>
                      <a:pt x="189" y="42"/>
                    </a:lnTo>
                    <a:lnTo>
                      <a:pt x="185" y="38"/>
                    </a:lnTo>
                    <a:lnTo>
                      <a:pt x="181" y="38"/>
                    </a:lnTo>
                    <a:lnTo>
                      <a:pt x="177" y="36"/>
                    </a:lnTo>
                    <a:lnTo>
                      <a:pt x="175" y="34"/>
                    </a:lnTo>
                    <a:lnTo>
                      <a:pt x="172" y="34"/>
                    </a:lnTo>
                    <a:lnTo>
                      <a:pt x="168" y="32"/>
                    </a:lnTo>
                    <a:lnTo>
                      <a:pt x="164" y="32"/>
                    </a:lnTo>
                    <a:lnTo>
                      <a:pt x="160" y="30"/>
                    </a:lnTo>
                    <a:lnTo>
                      <a:pt x="158" y="30"/>
                    </a:lnTo>
                    <a:lnTo>
                      <a:pt x="154" y="30"/>
                    </a:lnTo>
                    <a:lnTo>
                      <a:pt x="151" y="30"/>
                    </a:lnTo>
                    <a:lnTo>
                      <a:pt x="147" y="30"/>
                    </a:lnTo>
                    <a:lnTo>
                      <a:pt x="143" y="30"/>
                    </a:lnTo>
                    <a:lnTo>
                      <a:pt x="137" y="30"/>
                    </a:lnTo>
                    <a:lnTo>
                      <a:pt x="134" y="30"/>
                    </a:lnTo>
                    <a:lnTo>
                      <a:pt x="130" y="30"/>
                    </a:lnTo>
                    <a:lnTo>
                      <a:pt x="126" y="30"/>
                    </a:lnTo>
                    <a:lnTo>
                      <a:pt x="122" y="30"/>
                    </a:lnTo>
                    <a:lnTo>
                      <a:pt x="118" y="30"/>
                    </a:lnTo>
                    <a:lnTo>
                      <a:pt x="115" y="32"/>
                    </a:lnTo>
                    <a:lnTo>
                      <a:pt x="109" y="32"/>
                    </a:lnTo>
                    <a:lnTo>
                      <a:pt x="105" y="32"/>
                    </a:lnTo>
                    <a:lnTo>
                      <a:pt x="101" y="34"/>
                    </a:lnTo>
                    <a:lnTo>
                      <a:pt x="97" y="34"/>
                    </a:lnTo>
                    <a:lnTo>
                      <a:pt x="94" y="36"/>
                    </a:lnTo>
                    <a:lnTo>
                      <a:pt x="90" y="36"/>
                    </a:lnTo>
                    <a:lnTo>
                      <a:pt x="86" y="38"/>
                    </a:lnTo>
                    <a:lnTo>
                      <a:pt x="80" y="38"/>
                    </a:lnTo>
                    <a:lnTo>
                      <a:pt x="78" y="40"/>
                    </a:lnTo>
                    <a:lnTo>
                      <a:pt x="73" y="40"/>
                    </a:lnTo>
                    <a:lnTo>
                      <a:pt x="69" y="42"/>
                    </a:lnTo>
                    <a:lnTo>
                      <a:pt x="65" y="44"/>
                    </a:lnTo>
                    <a:lnTo>
                      <a:pt x="61" y="46"/>
                    </a:lnTo>
                    <a:lnTo>
                      <a:pt x="57" y="46"/>
                    </a:lnTo>
                    <a:lnTo>
                      <a:pt x="54" y="48"/>
                    </a:lnTo>
                    <a:lnTo>
                      <a:pt x="52" y="49"/>
                    </a:lnTo>
                    <a:lnTo>
                      <a:pt x="48" y="49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7" y="57"/>
                    </a:lnTo>
                    <a:lnTo>
                      <a:pt x="33" y="59"/>
                    </a:lnTo>
                    <a:lnTo>
                      <a:pt x="31" y="61"/>
                    </a:lnTo>
                    <a:lnTo>
                      <a:pt x="29" y="65"/>
                    </a:lnTo>
                    <a:lnTo>
                      <a:pt x="29" y="67"/>
                    </a:lnTo>
                    <a:lnTo>
                      <a:pt x="27" y="70"/>
                    </a:lnTo>
                    <a:lnTo>
                      <a:pt x="27" y="76"/>
                    </a:lnTo>
                    <a:lnTo>
                      <a:pt x="25" y="78"/>
                    </a:lnTo>
                    <a:lnTo>
                      <a:pt x="25" y="82"/>
                    </a:lnTo>
                    <a:lnTo>
                      <a:pt x="25" y="84"/>
                    </a:lnTo>
                    <a:lnTo>
                      <a:pt x="25" y="88"/>
                    </a:lnTo>
                    <a:lnTo>
                      <a:pt x="25" y="91"/>
                    </a:lnTo>
                    <a:lnTo>
                      <a:pt x="23" y="93"/>
                    </a:lnTo>
                    <a:lnTo>
                      <a:pt x="21" y="95"/>
                    </a:lnTo>
                    <a:lnTo>
                      <a:pt x="19" y="97"/>
                    </a:lnTo>
                    <a:lnTo>
                      <a:pt x="14" y="95"/>
                    </a:lnTo>
                    <a:lnTo>
                      <a:pt x="10" y="93"/>
                    </a:lnTo>
                    <a:lnTo>
                      <a:pt x="8" y="91"/>
                    </a:lnTo>
                    <a:lnTo>
                      <a:pt x="4" y="88"/>
                    </a:lnTo>
                    <a:lnTo>
                      <a:pt x="2" y="86"/>
                    </a:lnTo>
                    <a:lnTo>
                      <a:pt x="2" y="82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3" name="Freeform 44"/>
              <p:cNvSpPr>
                <a:spLocks/>
              </p:cNvSpPr>
              <p:nvPr/>
            </p:nvSpPr>
            <p:spPr bwMode="auto">
              <a:xfrm>
                <a:off x="1365" y="2857"/>
                <a:ext cx="182" cy="89"/>
              </a:xfrm>
              <a:custGeom>
                <a:avLst/>
                <a:gdLst>
                  <a:gd name="T0" fmla="*/ 2 w 365"/>
                  <a:gd name="T1" fmla="*/ 0 h 176"/>
                  <a:gd name="T2" fmla="*/ 2 w 365"/>
                  <a:gd name="T3" fmla="*/ 1 h 176"/>
                  <a:gd name="T4" fmla="*/ 2 w 365"/>
                  <a:gd name="T5" fmla="*/ 1 h 176"/>
                  <a:gd name="T6" fmla="*/ 2 w 365"/>
                  <a:gd name="T7" fmla="*/ 1 h 176"/>
                  <a:gd name="T8" fmla="*/ 2 w 365"/>
                  <a:gd name="T9" fmla="*/ 1 h 176"/>
                  <a:gd name="T10" fmla="*/ 2 w 365"/>
                  <a:gd name="T11" fmla="*/ 1 h 176"/>
                  <a:gd name="T12" fmla="*/ 2 w 365"/>
                  <a:gd name="T13" fmla="*/ 1 h 176"/>
                  <a:gd name="T14" fmla="*/ 2 w 365"/>
                  <a:gd name="T15" fmla="*/ 1 h 176"/>
                  <a:gd name="T16" fmla="*/ 1 w 365"/>
                  <a:gd name="T17" fmla="*/ 1 h 176"/>
                  <a:gd name="T18" fmla="*/ 1 w 365"/>
                  <a:gd name="T19" fmla="*/ 1 h 176"/>
                  <a:gd name="T20" fmla="*/ 1 w 365"/>
                  <a:gd name="T21" fmla="*/ 1 h 176"/>
                  <a:gd name="T22" fmla="*/ 1 w 365"/>
                  <a:gd name="T23" fmla="*/ 1 h 176"/>
                  <a:gd name="T24" fmla="*/ 1 w 365"/>
                  <a:gd name="T25" fmla="*/ 1 h 176"/>
                  <a:gd name="T26" fmla="*/ 1 w 365"/>
                  <a:gd name="T27" fmla="*/ 1 h 176"/>
                  <a:gd name="T28" fmla="*/ 1 w 365"/>
                  <a:gd name="T29" fmla="*/ 1 h 176"/>
                  <a:gd name="T30" fmla="*/ 1 w 365"/>
                  <a:gd name="T31" fmla="*/ 1 h 176"/>
                  <a:gd name="T32" fmla="*/ 0 w 365"/>
                  <a:gd name="T33" fmla="*/ 1 h 176"/>
                  <a:gd name="T34" fmla="*/ 0 w 365"/>
                  <a:gd name="T35" fmla="*/ 1 h 176"/>
                  <a:gd name="T36" fmla="*/ 0 w 365"/>
                  <a:gd name="T37" fmla="*/ 1 h 176"/>
                  <a:gd name="T38" fmla="*/ 0 w 365"/>
                  <a:gd name="T39" fmla="*/ 2 h 176"/>
                  <a:gd name="T40" fmla="*/ 0 w 365"/>
                  <a:gd name="T41" fmla="*/ 2 h 176"/>
                  <a:gd name="T42" fmla="*/ 0 w 365"/>
                  <a:gd name="T43" fmla="*/ 2 h 176"/>
                  <a:gd name="T44" fmla="*/ 0 w 365"/>
                  <a:gd name="T45" fmla="*/ 2 h 176"/>
                  <a:gd name="T46" fmla="*/ 0 w 365"/>
                  <a:gd name="T47" fmla="*/ 2 h 176"/>
                  <a:gd name="T48" fmla="*/ 0 w 365"/>
                  <a:gd name="T49" fmla="*/ 2 h 176"/>
                  <a:gd name="T50" fmla="*/ 0 w 365"/>
                  <a:gd name="T51" fmla="*/ 2 h 176"/>
                  <a:gd name="T52" fmla="*/ 0 w 365"/>
                  <a:gd name="T53" fmla="*/ 2 h 176"/>
                  <a:gd name="T54" fmla="*/ 0 w 365"/>
                  <a:gd name="T55" fmla="*/ 2 h 176"/>
                  <a:gd name="T56" fmla="*/ 0 w 365"/>
                  <a:gd name="T57" fmla="*/ 2 h 176"/>
                  <a:gd name="T58" fmla="*/ 0 w 365"/>
                  <a:gd name="T59" fmla="*/ 2 h 176"/>
                  <a:gd name="T60" fmla="*/ 0 w 365"/>
                  <a:gd name="T61" fmla="*/ 2 h 176"/>
                  <a:gd name="T62" fmla="*/ 0 w 365"/>
                  <a:gd name="T63" fmla="*/ 2 h 176"/>
                  <a:gd name="T64" fmla="*/ 0 w 365"/>
                  <a:gd name="T65" fmla="*/ 2 h 176"/>
                  <a:gd name="T66" fmla="*/ 0 w 365"/>
                  <a:gd name="T67" fmla="*/ 2 h 176"/>
                  <a:gd name="T68" fmla="*/ 0 w 365"/>
                  <a:gd name="T69" fmla="*/ 2 h 176"/>
                  <a:gd name="T70" fmla="*/ 0 w 365"/>
                  <a:gd name="T71" fmla="*/ 2 h 176"/>
                  <a:gd name="T72" fmla="*/ 0 w 365"/>
                  <a:gd name="T73" fmla="*/ 2 h 176"/>
                  <a:gd name="T74" fmla="*/ 0 w 365"/>
                  <a:gd name="T75" fmla="*/ 2 h 176"/>
                  <a:gd name="T76" fmla="*/ 0 w 365"/>
                  <a:gd name="T77" fmla="*/ 2 h 176"/>
                  <a:gd name="T78" fmla="*/ 0 w 365"/>
                  <a:gd name="T79" fmla="*/ 2 h 176"/>
                  <a:gd name="T80" fmla="*/ 1 w 365"/>
                  <a:gd name="T81" fmla="*/ 2 h 176"/>
                  <a:gd name="T82" fmla="*/ 1 w 365"/>
                  <a:gd name="T83" fmla="*/ 2 h 176"/>
                  <a:gd name="T84" fmla="*/ 1 w 365"/>
                  <a:gd name="T85" fmla="*/ 2 h 176"/>
                  <a:gd name="T86" fmla="*/ 1 w 365"/>
                  <a:gd name="T87" fmla="*/ 2 h 176"/>
                  <a:gd name="T88" fmla="*/ 1 w 365"/>
                  <a:gd name="T89" fmla="*/ 2 h 176"/>
                  <a:gd name="T90" fmla="*/ 1 w 365"/>
                  <a:gd name="T91" fmla="*/ 1 h 176"/>
                  <a:gd name="T92" fmla="*/ 1 w 365"/>
                  <a:gd name="T93" fmla="*/ 1 h 176"/>
                  <a:gd name="T94" fmla="*/ 1 w 365"/>
                  <a:gd name="T95" fmla="*/ 1 h 176"/>
                  <a:gd name="T96" fmla="*/ 1 w 365"/>
                  <a:gd name="T97" fmla="*/ 1 h 176"/>
                  <a:gd name="T98" fmla="*/ 1 w 365"/>
                  <a:gd name="T99" fmla="*/ 1 h 176"/>
                  <a:gd name="T100" fmla="*/ 1 w 365"/>
                  <a:gd name="T101" fmla="*/ 1 h 176"/>
                  <a:gd name="T102" fmla="*/ 2 w 365"/>
                  <a:gd name="T103" fmla="*/ 1 h 176"/>
                  <a:gd name="T104" fmla="*/ 2 w 365"/>
                  <a:gd name="T105" fmla="*/ 1 h 176"/>
                  <a:gd name="T106" fmla="*/ 2 w 365"/>
                  <a:gd name="T107" fmla="*/ 1 h 176"/>
                  <a:gd name="T108" fmla="*/ 2 w 365"/>
                  <a:gd name="T109" fmla="*/ 1 h 176"/>
                  <a:gd name="T110" fmla="*/ 2 w 365"/>
                  <a:gd name="T111" fmla="*/ 1 h 176"/>
                  <a:gd name="T112" fmla="*/ 2 w 365"/>
                  <a:gd name="T113" fmla="*/ 1 h 176"/>
                  <a:gd name="T114" fmla="*/ 2 w 365"/>
                  <a:gd name="T115" fmla="*/ 1 h 176"/>
                  <a:gd name="T116" fmla="*/ 2 w 365"/>
                  <a:gd name="T117" fmla="*/ 1 h 176"/>
                  <a:gd name="T118" fmla="*/ 2 w 365"/>
                  <a:gd name="T119" fmla="*/ 1 h 176"/>
                  <a:gd name="T120" fmla="*/ 2 w 365"/>
                  <a:gd name="T121" fmla="*/ 1 h 176"/>
                  <a:gd name="T122" fmla="*/ 2 w 365"/>
                  <a:gd name="T123" fmla="*/ 1 h 176"/>
                  <a:gd name="T124" fmla="*/ 2 w 365"/>
                  <a:gd name="T125" fmla="*/ 1 h 17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5"/>
                  <a:gd name="T190" fmla="*/ 0 h 176"/>
                  <a:gd name="T191" fmla="*/ 365 w 365"/>
                  <a:gd name="T192" fmla="*/ 176 h 17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5" h="176">
                    <a:moveTo>
                      <a:pt x="338" y="0"/>
                    </a:moveTo>
                    <a:lnTo>
                      <a:pt x="338" y="0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2" y="1"/>
                    </a:lnTo>
                    <a:lnTo>
                      <a:pt x="329" y="3"/>
                    </a:lnTo>
                    <a:lnTo>
                      <a:pt x="325" y="7"/>
                    </a:lnTo>
                    <a:lnTo>
                      <a:pt x="319" y="9"/>
                    </a:lnTo>
                    <a:lnTo>
                      <a:pt x="315" y="13"/>
                    </a:lnTo>
                    <a:lnTo>
                      <a:pt x="311" y="15"/>
                    </a:lnTo>
                    <a:lnTo>
                      <a:pt x="308" y="15"/>
                    </a:lnTo>
                    <a:lnTo>
                      <a:pt x="306" y="17"/>
                    </a:lnTo>
                    <a:lnTo>
                      <a:pt x="302" y="19"/>
                    </a:lnTo>
                    <a:lnTo>
                      <a:pt x="298" y="20"/>
                    </a:lnTo>
                    <a:lnTo>
                      <a:pt x="294" y="22"/>
                    </a:lnTo>
                    <a:lnTo>
                      <a:pt x="291" y="24"/>
                    </a:lnTo>
                    <a:lnTo>
                      <a:pt x="289" y="28"/>
                    </a:lnTo>
                    <a:lnTo>
                      <a:pt x="283" y="30"/>
                    </a:lnTo>
                    <a:lnTo>
                      <a:pt x="279" y="32"/>
                    </a:lnTo>
                    <a:lnTo>
                      <a:pt x="275" y="34"/>
                    </a:lnTo>
                    <a:lnTo>
                      <a:pt x="272" y="38"/>
                    </a:lnTo>
                    <a:lnTo>
                      <a:pt x="268" y="40"/>
                    </a:lnTo>
                    <a:lnTo>
                      <a:pt x="262" y="41"/>
                    </a:lnTo>
                    <a:lnTo>
                      <a:pt x="258" y="43"/>
                    </a:lnTo>
                    <a:lnTo>
                      <a:pt x="254" y="47"/>
                    </a:lnTo>
                    <a:lnTo>
                      <a:pt x="249" y="49"/>
                    </a:lnTo>
                    <a:lnTo>
                      <a:pt x="245" y="51"/>
                    </a:lnTo>
                    <a:lnTo>
                      <a:pt x="239" y="53"/>
                    </a:lnTo>
                    <a:lnTo>
                      <a:pt x="235" y="57"/>
                    </a:lnTo>
                    <a:lnTo>
                      <a:pt x="230" y="59"/>
                    </a:lnTo>
                    <a:lnTo>
                      <a:pt x="224" y="60"/>
                    </a:lnTo>
                    <a:lnTo>
                      <a:pt x="218" y="64"/>
                    </a:lnTo>
                    <a:lnTo>
                      <a:pt x="214" y="66"/>
                    </a:lnTo>
                    <a:lnTo>
                      <a:pt x="209" y="70"/>
                    </a:lnTo>
                    <a:lnTo>
                      <a:pt x="203" y="72"/>
                    </a:lnTo>
                    <a:lnTo>
                      <a:pt x="197" y="74"/>
                    </a:lnTo>
                    <a:lnTo>
                      <a:pt x="194" y="78"/>
                    </a:lnTo>
                    <a:lnTo>
                      <a:pt x="188" y="79"/>
                    </a:lnTo>
                    <a:lnTo>
                      <a:pt x="182" y="83"/>
                    </a:lnTo>
                    <a:lnTo>
                      <a:pt x="176" y="85"/>
                    </a:lnTo>
                    <a:lnTo>
                      <a:pt x="173" y="89"/>
                    </a:lnTo>
                    <a:lnTo>
                      <a:pt x="165" y="91"/>
                    </a:lnTo>
                    <a:lnTo>
                      <a:pt x="161" y="93"/>
                    </a:lnTo>
                    <a:lnTo>
                      <a:pt x="154" y="95"/>
                    </a:lnTo>
                    <a:lnTo>
                      <a:pt x="150" y="98"/>
                    </a:lnTo>
                    <a:lnTo>
                      <a:pt x="144" y="100"/>
                    </a:lnTo>
                    <a:lnTo>
                      <a:pt x="138" y="102"/>
                    </a:lnTo>
                    <a:lnTo>
                      <a:pt x="133" y="104"/>
                    </a:lnTo>
                    <a:lnTo>
                      <a:pt x="127" y="108"/>
                    </a:lnTo>
                    <a:lnTo>
                      <a:pt x="121" y="110"/>
                    </a:lnTo>
                    <a:lnTo>
                      <a:pt x="116" y="112"/>
                    </a:lnTo>
                    <a:lnTo>
                      <a:pt x="110" y="114"/>
                    </a:lnTo>
                    <a:lnTo>
                      <a:pt x="104" y="116"/>
                    </a:lnTo>
                    <a:lnTo>
                      <a:pt x="99" y="117"/>
                    </a:lnTo>
                    <a:lnTo>
                      <a:pt x="93" y="121"/>
                    </a:lnTo>
                    <a:lnTo>
                      <a:pt x="87" y="123"/>
                    </a:lnTo>
                    <a:lnTo>
                      <a:pt x="81" y="125"/>
                    </a:lnTo>
                    <a:lnTo>
                      <a:pt x="78" y="127"/>
                    </a:lnTo>
                    <a:lnTo>
                      <a:pt x="74" y="129"/>
                    </a:lnTo>
                    <a:lnTo>
                      <a:pt x="68" y="129"/>
                    </a:lnTo>
                    <a:lnTo>
                      <a:pt x="64" y="131"/>
                    </a:lnTo>
                    <a:lnTo>
                      <a:pt x="61" y="133"/>
                    </a:lnTo>
                    <a:lnTo>
                      <a:pt x="55" y="135"/>
                    </a:lnTo>
                    <a:lnTo>
                      <a:pt x="51" y="137"/>
                    </a:lnTo>
                    <a:lnTo>
                      <a:pt x="47" y="138"/>
                    </a:lnTo>
                    <a:lnTo>
                      <a:pt x="43" y="138"/>
                    </a:lnTo>
                    <a:lnTo>
                      <a:pt x="38" y="140"/>
                    </a:lnTo>
                    <a:lnTo>
                      <a:pt x="34" y="142"/>
                    </a:lnTo>
                    <a:lnTo>
                      <a:pt x="32" y="144"/>
                    </a:lnTo>
                    <a:lnTo>
                      <a:pt x="28" y="144"/>
                    </a:lnTo>
                    <a:lnTo>
                      <a:pt x="24" y="146"/>
                    </a:lnTo>
                    <a:lnTo>
                      <a:pt x="21" y="148"/>
                    </a:lnTo>
                    <a:lnTo>
                      <a:pt x="19" y="150"/>
                    </a:lnTo>
                    <a:lnTo>
                      <a:pt x="15" y="152"/>
                    </a:lnTo>
                    <a:lnTo>
                      <a:pt x="11" y="154"/>
                    </a:lnTo>
                    <a:lnTo>
                      <a:pt x="9" y="154"/>
                    </a:lnTo>
                    <a:lnTo>
                      <a:pt x="7" y="156"/>
                    </a:lnTo>
                    <a:lnTo>
                      <a:pt x="4" y="159"/>
                    </a:lnTo>
                    <a:lnTo>
                      <a:pt x="2" y="163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1"/>
                    </a:lnTo>
                    <a:lnTo>
                      <a:pt x="4" y="173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9" y="175"/>
                    </a:lnTo>
                    <a:lnTo>
                      <a:pt x="13" y="176"/>
                    </a:lnTo>
                    <a:lnTo>
                      <a:pt x="17" y="176"/>
                    </a:lnTo>
                    <a:lnTo>
                      <a:pt x="21" y="176"/>
                    </a:lnTo>
                    <a:lnTo>
                      <a:pt x="24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4" y="175"/>
                    </a:lnTo>
                    <a:lnTo>
                      <a:pt x="38" y="173"/>
                    </a:lnTo>
                    <a:lnTo>
                      <a:pt x="40" y="173"/>
                    </a:lnTo>
                    <a:lnTo>
                      <a:pt x="43" y="173"/>
                    </a:lnTo>
                    <a:lnTo>
                      <a:pt x="45" y="173"/>
                    </a:lnTo>
                    <a:lnTo>
                      <a:pt x="49" y="171"/>
                    </a:lnTo>
                    <a:lnTo>
                      <a:pt x="51" y="171"/>
                    </a:lnTo>
                    <a:lnTo>
                      <a:pt x="55" y="171"/>
                    </a:lnTo>
                    <a:lnTo>
                      <a:pt x="59" y="171"/>
                    </a:lnTo>
                    <a:lnTo>
                      <a:pt x="61" y="169"/>
                    </a:lnTo>
                    <a:lnTo>
                      <a:pt x="64" y="169"/>
                    </a:lnTo>
                    <a:lnTo>
                      <a:pt x="68" y="167"/>
                    </a:lnTo>
                    <a:lnTo>
                      <a:pt x="72" y="167"/>
                    </a:lnTo>
                    <a:lnTo>
                      <a:pt x="74" y="165"/>
                    </a:lnTo>
                    <a:lnTo>
                      <a:pt x="78" y="165"/>
                    </a:lnTo>
                    <a:lnTo>
                      <a:pt x="81" y="163"/>
                    </a:lnTo>
                    <a:lnTo>
                      <a:pt x="85" y="163"/>
                    </a:lnTo>
                    <a:lnTo>
                      <a:pt x="89" y="161"/>
                    </a:lnTo>
                    <a:lnTo>
                      <a:pt x="93" y="161"/>
                    </a:lnTo>
                    <a:lnTo>
                      <a:pt x="95" y="159"/>
                    </a:lnTo>
                    <a:lnTo>
                      <a:pt x="99" y="159"/>
                    </a:lnTo>
                    <a:lnTo>
                      <a:pt x="102" y="157"/>
                    </a:lnTo>
                    <a:lnTo>
                      <a:pt x="106" y="157"/>
                    </a:lnTo>
                    <a:lnTo>
                      <a:pt x="110" y="156"/>
                    </a:lnTo>
                    <a:lnTo>
                      <a:pt x="114" y="154"/>
                    </a:lnTo>
                    <a:lnTo>
                      <a:pt x="118" y="154"/>
                    </a:lnTo>
                    <a:lnTo>
                      <a:pt x="121" y="152"/>
                    </a:lnTo>
                    <a:lnTo>
                      <a:pt x="125" y="150"/>
                    </a:lnTo>
                    <a:lnTo>
                      <a:pt x="129" y="150"/>
                    </a:lnTo>
                    <a:lnTo>
                      <a:pt x="133" y="148"/>
                    </a:lnTo>
                    <a:lnTo>
                      <a:pt x="137" y="148"/>
                    </a:lnTo>
                    <a:lnTo>
                      <a:pt x="140" y="146"/>
                    </a:lnTo>
                    <a:lnTo>
                      <a:pt x="144" y="144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6" y="140"/>
                    </a:lnTo>
                    <a:lnTo>
                      <a:pt x="159" y="138"/>
                    </a:lnTo>
                    <a:lnTo>
                      <a:pt x="163" y="137"/>
                    </a:lnTo>
                    <a:lnTo>
                      <a:pt x="167" y="137"/>
                    </a:lnTo>
                    <a:lnTo>
                      <a:pt x="171" y="135"/>
                    </a:lnTo>
                    <a:lnTo>
                      <a:pt x="175" y="133"/>
                    </a:lnTo>
                    <a:lnTo>
                      <a:pt x="178" y="133"/>
                    </a:lnTo>
                    <a:lnTo>
                      <a:pt x="182" y="131"/>
                    </a:lnTo>
                    <a:lnTo>
                      <a:pt x="184" y="129"/>
                    </a:lnTo>
                    <a:lnTo>
                      <a:pt x="188" y="127"/>
                    </a:lnTo>
                    <a:lnTo>
                      <a:pt x="192" y="127"/>
                    </a:lnTo>
                    <a:lnTo>
                      <a:pt x="195" y="125"/>
                    </a:lnTo>
                    <a:lnTo>
                      <a:pt x="199" y="123"/>
                    </a:lnTo>
                    <a:lnTo>
                      <a:pt x="203" y="121"/>
                    </a:lnTo>
                    <a:lnTo>
                      <a:pt x="205" y="119"/>
                    </a:lnTo>
                    <a:lnTo>
                      <a:pt x="209" y="119"/>
                    </a:lnTo>
                    <a:lnTo>
                      <a:pt x="213" y="117"/>
                    </a:lnTo>
                    <a:lnTo>
                      <a:pt x="216" y="116"/>
                    </a:lnTo>
                    <a:lnTo>
                      <a:pt x="220" y="114"/>
                    </a:lnTo>
                    <a:lnTo>
                      <a:pt x="224" y="112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5" y="108"/>
                    </a:lnTo>
                    <a:lnTo>
                      <a:pt x="239" y="106"/>
                    </a:lnTo>
                    <a:lnTo>
                      <a:pt x="241" y="104"/>
                    </a:lnTo>
                    <a:lnTo>
                      <a:pt x="245" y="102"/>
                    </a:lnTo>
                    <a:lnTo>
                      <a:pt x="249" y="100"/>
                    </a:lnTo>
                    <a:lnTo>
                      <a:pt x="253" y="98"/>
                    </a:lnTo>
                    <a:lnTo>
                      <a:pt x="256" y="97"/>
                    </a:lnTo>
                    <a:lnTo>
                      <a:pt x="260" y="95"/>
                    </a:lnTo>
                    <a:lnTo>
                      <a:pt x="264" y="93"/>
                    </a:lnTo>
                    <a:lnTo>
                      <a:pt x="268" y="93"/>
                    </a:lnTo>
                    <a:lnTo>
                      <a:pt x="272" y="91"/>
                    </a:lnTo>
                    <a:lnTo>
                      <a:pt x="273" y="89"/>
                    </a:lnTo>
                    <a:lnTo>
                      <a:pt x="277" y="87"/>
                    </a:lnTo>
                    <a:lnTo>
                      <a:pt x="281" y="85"/>
                    </a:lnTo>
                    <a:lnTo>
                      <a:pt x="285" y="83"/>
                    </a:lnTo>
                    <a:lnTo>
                      <a:pt x="289" y="81"/>
                    </a:lnTo>
                    <a:lnTo>
                      <a:pt x="291" y="79"/>
                    </a:lnTo>
                    <a:lnTo>
                      <a:pt x="294" y="78"/>
                    </a:lnTo>
                    <a:lnTo>
                      <a:pt x="298" y="78"/>
                    </a:lnTo>
                    <a:lnTo>
                      <a:pt x="300" y="76"/>
                    </a:lnTo>
                    <a:lnTo>
                      <a:pt x="304" y="74"/>
                    </a:lnTo>
                    <a:lnTo>
                      <a:pt x="308" y="74"/>
                    </a:lnTo>
                    <a:lnTo>
                      <a:pt x="310" y="72"/>
                    </a:lnTo>
                    <a:lnTo>
                      <a:pt x="313" y="70"/>
                    </a:lnTo>
                    <a:lnTo>
                      <a:pt x="315" y="68"/>
                    </a:lnTo>
                    <a:lnTo>
                      <a:pt x="319" y="66"/>
                    </a:lnTo>
                    <a:lnTo>
                      <a:pt x="321" y="64"/>
                    </a:lnTo>
                    <a:lnTo>
                      <a:pt x="325" y="62"/>
                    </a:lnTo>
                    <a:lnTo>
                      <a:pt x="327" y="62"/>
                    </a:lnTo>
                    <a:lnTo>
                      <a:pt x="330" y="60"/>
                    </a:lnTo>
                    <a:lnTo>
                      <a:pt x="334" y="59"/>
                    </a:lnTo>
                    <a:lnTo>
                      <a:pt x="340" y="55"/>
                    </a:lnTo>
                    <a:lnTo>
                      <a:pt x="344" y="53"/>
                    </a:lnTo>
                    <a:lnTo>
                      <a:pt x="348" y="51"/>
                    </a:lnTo>
                    <a:lnTo>
                      <a:pt x="351" y="49"/>
                    </a:lnTo>
                    <a:lnTo>
                      <a:pt x="353" y="47"/>
                    </a:lnTo>
                    <a:lnTo>
                      <a:pt x="357" y="47"/>
                    </a:lnTo>
                    <a:lnTo>
                      <a:pt x="359" y="45"/>
                    </a:lnTo>
                    <a:lnTo>
                      <a:pt x="363" y="43"/>
                    </a:lnTo>
                    <a:lnTo>
                      <a:pt x="365" y="43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4" name="Freeform 45"/>
              <p:cNvSpPr>
                <a:spLocks/>
              </p:cNvSpPr>
              <p:nvPr/>
            </p:nvSpPr>
            <p:spPr bwMode="auto">
              <a:xfrm>
                <a:off x="1574" y="2820"/>
                <a:ext cx="198" cy="186"/>
              </a:xfrm>
              <a:custGeom>
                <a:avLst/>
                <a:gdLst>
                  <a:gd name="T0" fmla="*/ 1 w 395"/>
                  <a:gd name="T1" fmla="*/ 1 h 371"/>
                  <a:gd name="T2" fmla="*/ 1 w 395"/>
                  <a:gd name="T3" fmla="*/ 1 h 371"/>
                  <a:gd name="T4" fmla="*/ 1 w 395"/>
                  <a:gd name="T5" fmla="*/ 1 h 371"/>
                  <a:gd name="T6" fmla="*/ 1 w 395"/>
                  <a:gd name="T7" fmla="*/ 1 h 371"/>
                  <a:gd name="T8" fmla="*/ 1 w 395"/>
                  <a:gd name="T9" fmla="*/ 0 h 371"/>
                  <a:gd name="T10" fmla="*/ 1 w 395"/>
                  <a:gd name="T11" fmla="*/ 1 h 371"/>
                  <a:gd name="T12" fmla="*/ 1 w 395"/>
                  <a:gd name="T13" fmla="*/ 1 h 371"/>
                  <a:gd name="T14" fmla="*/ 2 w 395"/>
                  <a:gd name="T15" fmla="*/ 1 h 371"/>
                  <a:gd name="T16" fmla="*/ 2 w 395"/>
                  <a:gd name="T17" fmla="*/ 1 h 371"/>
                  <a:gd name="T18" fmla="*/ 2 w 395"/>
                  <a:gd name="T19" fmla="*/ 1 h 371"/>
                  <a:gd name="T20" fmla="*/ 2 w 395"/>
                  <a:gd name="T21" fmla="*/ 1 h 371"/>
                  <a:gd name="T22" fmla="*/ 2 w 395"/>
                  <a:gd name="T23" fmla="*/ 1 h 371"/>
                  <a:gd name="T24" fmla="*/ 2 w 395"/>
                  <a:gd name="T25" fmla="*/ 1 h 371"/>
                  <a:gd name="T26" fmla="*/ 3 w 395"/>
                  <a:gd name="T27" fmla="*/ 1 h 371"/>
                  <a:gd name="T28" fmla="*/ 3 w 395"/>
                  <a:gd name="T29" fmla="*/ 1 h 371"/>
                  <a:gd name="T30" fmla="*/ 3 w 395"/>
                  <a:gd name="T31" fmla="*/ 1 h 371"/>
                  <a:gd name="T32" fmla="*/ 3 w 395"/>
                  <a:gd name="T33" fmla="*/ 1 h 371"/>
                  <a:gd name="T34" fmla="*/ 3 w 395"/>
                  <a:gd name="T35" fmla="*/ 2 h 371"/>
                  <a:gd name="T36" fmla="*/ 3 w 395"/>
                  <a:gd name="T37" fmla="*/ 2 h 371"/>
                  <a:gd name="T38" fmla="*/ 3 w 395"/>
                  <a:gd name="T39" fmla="*/ 2 h 371"/>
                  <a:gd name="T40" fmla="*/ 3 w 395"/>
                  <a:gd name="T41" fmla="*/ 2 h 371"/>
                  <a:gd name="T42" fmla="*/ 3 w 395"/>
                  <a:gd name="T43" fmla="*/ 2 h 371"/>
                  <a:gd name="T44" fmla="*/ 3 w 395"/>
                  <a:gd name="T45" fmla="*/ 3 h 371"/>
                  <a:gd name="T46" fmla="*/ 4 w 395"/>
                  <a:gd name="T47" fmla="*/ 3 h 371"/>
                  <a:gd name="T48" fmla="*/ 4 w 395"/>
                  <a:gd name="T49" fmla="*/ 3 h 371"/>
                  <a:gd name="T50" fmla="*/ 4 w 395"/>
                  <a:gd name="T51" fmla="*/ 3 h 371"/>
                  <a:gd name="T52" fmla="*/ 4 w 395"/>
                  <a:gd name="T53" fmla="*/ 3 h 371"/>
                  <a:gd name="T54" fmla="*/ 4 w 395"/>
                  <a:gd name="T55" fmla="*/ 3 h 371"/>
                  <a:gd name="T56" fmla="*/ 4 w 395"/>
                  <a:gd name="T57" fmla="*/ 3 h 371"/>
                  <a:gd name="T58" fmla="*/ 3 w 395"/>
                  <a:gd name="T59" fmla="*/ 3 h 371"/>
                  <a:gd name="T60" fmla="*/ 3 w 395"/>
                  <a:gd name="T61" fmla="*/ 3 h 371"/>
                  <a:gd name="T62" fmla="*/ 3 w 395"/>
                  <a:gd name="T63" fmla="*/ 3 h 371"/>
                  <a:gd name="T64" fmla="*/ 3 w 395"/>
                  <a:gd name="T65" fmla="*/ 3 h 371"/>
                  <a:gd name="T66" fmla="*/ 3 w 395"/>
                  <a:gd name="T67" fmla="*/ 3 h 371"/>
                  <a:gd name="T68" fmla="*/ 3 w 395"/>
                  <a:gd name="T69" fmla="*/ 3 h 371"/>
                  <a:gd name="T70" fmla="*/ 3 w 395"/>
                  <a:gd name="T71" fmla="*/ 3 h 371"/>
                  <a:gd name="T72" fmla="*/ 3 w 395"/>
                  <a:gd name="T73" fmla="*/ 2 h 371"/>
                  <a:gd name="T74" fmla="*/ 3 w 395"/>
                  <a:gd name="T75" fmla="*/ 2 h 371"/>
                  <a:gd name="T76" fmla="*/ 3 w 395"/>
                  <a:gd name="T77" fmla="*/ 2 h 371"/>
                  <a:gd name="T78" fmla="*/ 3 w 395"/>
                  <a:gd name="T79" fmla="*/ 2 h 371"/>
                  <a:gd name="T80" fmla="*/ 3 w 395"/>
                  <a:gd name="T81" fmla="*/ 2 h 371"/>
                  <a:gd name="T82" fmla="*/ 3 w 395"/>
                  <a:gd name="T83" fmla="*/ 2 h 371"/>
                  <a:gd name="T84" fmla="*/ 2 w 395"/>
                  <a:gd name="T85" fmla="*/ 1 h 371"/>
                  <a:gd name="T86" fmla="*/ 2 w 395"/>
                  <a:gd name="T87" fmla="*/ 1 h 371"/>
                  <a:gd name="T88" fmla="*/ 2 w 395"/>
                  <a:gd name="T89" fmla="*/ 1 h 371"/>
                  <a:gd name="T90" fmla="*/ 2 w 395"/>
                  <a:gd name="T91" fmla="*/ 1 h 371"/>
                  <a:gd name="T92" fmla="*/ 2 w 395"/>
                  <a:gd name="T93" fmla="*/ 1 h 371"/>
                  <a:gd name="T94" fmla="*/ 2 w 395"/>
                  <a:gd name="T95" fmla="*/ 1 h 371"/>
                  <a:gd name="T96" fmla="*/ 1 w 395"/>
                  <a:gd name="T97" fmla="*/ 1 h 371"/>
                  <a:gd name="T98" fmla="*/ 1 w 395"/>
                  <a:gd name="T99" fmla="*/ 1 h 371"/>
                  <a:gd name="T100" fmla="*/ 1 w 395"/>
                  <a:gd name="T101" fmla="*/ 1 h 371"/>
                  <a:gd name="T102" fmla="*/ 1 w 395"/>
                  <a:gd name="T103" fmla="*/ 1 h 371"/>
                  <a:gd name="T104" fmla="*/ 1 w 395"/>
                  <a:gd name="T105" fmla="*/ 1 h 371"/>
                  <a:gd name="T106" fmla="*/ 1 w 395"/>
                  <a:gd name="T107" fmla="*/ 1 h 371"/>
                  <a:gd name="T108" fmla="*/ 1 w 395"/>
                  <a:gd name="T109" fmla="*/ 1 h 371"/>
                  <a:gd name="T110" fmla="*/ 1 w 395"/>
                  <a:gd name="T111" fmla="*/ 1 h 371"/>
                  <a:gd name="T112" fmla="*/ 1 w 395"/>
                  <a:gd name="T113" fmla="*/ 1 h 37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95"/>
                  <a:gd name="T172" fmla="*/ 0 h 371"/>
                  <a:gd name="T173" fmla="*/ 395 w 395"/>
                  <a:gd name="T174" fmla="*/ 371 h 37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95" h="371">
                    <a:moveTo>
                      <a:pt x="0" y="27"/>
                    </a:moveTo>
                    <a:lnTo>
                      <a:pt x="0" y="25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7" y="21"/>
                    </a:lnTo>
                    <a:lnTo>
                      <a:pt x="11" y="19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3" y="14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42" y="8"/>
                    </a:lnTo>
                    <a:lnTo>
                      <a:pt x="47" y="6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9" y="2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1" y="4"/>
                    </a:lnTo>
                    <a:lnTo>
                      <a:pt x="125" y="4"/>
                    </a:lnTo>
                    <a:lnTo>
                      <a:pt x="129" y="4"/>
                    </a:lnTo>
                    <a:lnTo>
                      <a:pt x="135" y="6"/>
                    </a:lnTo>
                    <a:lnTo>
                      <a:pt x="139" y="6"/>
                    </a:lnTo>
                    <a:lnTo>
                      <a:pt x="144" y="6"/>
                    </a:lnTo>
                    <a:lnTo>
                      <a:pt x="148" y="8"/>
                    </a:lnTo>
                    <a:lnTo>
                      <a:pt x="152" y="8"/>
                    </a:lnTo>
                    <a:lnTo>
                      <a:pt x="158" y="10"/>
                    </a:lnTo>
                    <a:lnTo>
                      <a:pt x="161" y="12"/>
                    </a:lnTo>
                    <a:lnTo>
                      <a:pt x="165" y="12"/>
                    </a:lnTo>
                    <a:lnTo>
                      <a:pt x="169" y="14"/>
                    </a:lnTo>
                    <a:lnTo>
                      <a:pt x="173" y="16"/>
                    </a:lnTo>
                    <a:lnTo>
                      <a:pt x="177" y="17"/>
                    </a:lnTo>
                    <a:lnTo>
                      <a:pt x="180" y="17"/>
                    </a:lnTo>
                    <a:lnTo>
                      <a:pt x="184" y="19"/>
                    </a:lnTo>
                    <a:lnTo>
                      <a:pt x="190" y="21"/>
                    </a:lnTo>
                    <a:lnTo>
                      <a:pt x="194" y="23"/>
                    </a:lnTo>
                    <a:lnTo>
                      <a:pt x="198" y="25"/>
                    </a:lnTo>
                    <a:lnTo>
                      <a:pt x="201" y="27"/>
                    </a:lnTo>
                    <a:lnTo>
                      <a:pt x="205" y="31"/>
                    </a:lnTo>
                    <a:lnTo>
                      <a:pt x="209" y="33"/>
                    </a:lnTo>
                    <a:lnTo>
                      <a:pt x="213" y="35"/>
                    </a:lnTo>
                    <a:lnTo>
                      <a:pt x="218" y="37"/>
                    </a:lnTo>
                    <a:lnTo>
                      <a:pt x="222" y="40"/>
                    </a:lnTo>
                    <a:lnTo>
                      <a:pt x="226" y="42"/>
                    </a:lnTo>
                    <a:lnTo>
                      <a:pt x="230" y="46"/>
                    </a:lnTo>
                    <a:lnTo>
                      <a:pt x="236" y="48"/>
                    </a:lnTo>
                    <a:lnTo>
                      <a:pt x="239" y="52"/>
                    </a:lnTo>
                    <a:lnTo>
                      <a:pt x="243" y="54"/>
                    </a:lnTo>
                    <a:lnTo>
                      <a:pt x="249" y="59"/>
                    </a:lnTo>
                    <a:lnTo>
                      <a:pt x="253" y="61"/>
                    </a:lnTo>
                    <a:lnTo>
                      <a:pt x="258" y="67"/>
                    </a:lnTo>
                    <a:lnTo>
                      <a:pt x="262" y="69"/>
                    </a:lnTo>
                    <a:lnTo>
                      <a:pt x="266" y="73"/>
                    </a:lnTo>
                    <a:lnTo>
                      <a:pt x="268" y="75"/>
                    </a:lnTo>
                    <a:lnTo>
                      <a:pt x="272" y="78"/>
                    </a:lnTo>
                    <a:lnTo>
                      <a:pt x="275" y="80"/>
                    </a:lnTo>
                    <a:lnTo>
                      <a:pt x="279" y="84"/>
                    </a:lnTo>
                    <a:lnTo>
                      <a:pt x="283" y="88"/>
                    </a:lnTo>
                    <a:lnTo>
                      <a:pt x="287" y="92"/>
                    </a:lnTo>
                    <a:lnTo>
                      <a:pt x="291" y="95"/>
                    </a:lnTo>
                    <a:lnTo>
                      <a:pt x="294" y="99"/>
                    </a:lnTo>
                    <a:lnTo>
                      <a:pt x="296" y="103"/>
                    </a:lnTo>
                    <a:lnTo>
                      <a:pt x="300" y="107"/>
                    </a:lnTo>
                    <a:lnTo>
                      <a:pt x="304" y="111"/>
                    </a:lnTo>
                    <a:lnTo>
                      <a:pt x="306" y="115"/>
                    </a:lnTo>
                    <a:lnTo>
                      <a:pt x="310" y="118"/>
                    </a:lnTo>
                    <a:lnTo>
                      <a:pt x="313" y="122"/>
                    </a:lnTo>
                    <a:lnTo>
                      <a:pt x="315" y="126"/>
                    </a:lnTo>
                    <a:lnTo>
                      <a:pt x="319" y="132"/>
                    </a:lnTo>
                    <a:lnTo>
                      <a:pt x="321" y="135"/>
                    </a:lnTo>
                    <a:lnTo>
                      <a:pt x="325" y="139"/>
                    </a:lnTo>
                    <a:lnTo>
                      <a:pt x="327" y="143"/>
                    </a:lnTo>
                    <a:lnTo>
                      <a:pt x="331" y="149"/>
                    </a:lnTo>
                    <a:lnTo>
                      <a:pt x="332" y="153"/>
                    </a:lnTo>
                    <a:lnTo>
                      <a:pt x="336" y="158"/>
                    </a:lnTo>
                    <a:lnTo>
                      <a:pt x="338" y="162"/>
                    </a:lnTo>
                    <a:lnTo>
                      <a:pt x="340" y="166"/>
                    </a:lnTo>
                    <a:lnTo>
                      <a:pt x="344" y="170"/>
                    </a:lnTo>
                    <a:lnTo>
                      <a:pt x="346" y="175"/>
                    </a:lnTo>
                    <a:lnTo>
                      <a:pt x="350" y="179"/>
                    </a:lnTo>
                    <a:lnTo>
                      <a:pt x="351" y="185"/>
                    </a:lnTo>
                    <a:lnTo>
                      <a:pt x="353" y="189"/>
                    </a:lnTo>
                    <a:lnTo>
                      <a:pt x="357" y="194"/>
                    </a:lnTo>
                    <a:lnTo>
                      <a:pt x="359" y="198"/>
                    </a:lnTo>
                    <a:lnTo>
                      <a:pt x="361" y="202"/>
                    </a:lnTo>
                    <a:lnTo>
                      <a:pt x="363" y="208"/>
                    </a:lnTo>
                    <a:lnTo>
                      <a:pt x="365" y="212"/>
                    </a:lnTo>
                    <a:lnTo>
                      <a:pt x="367" y="217"/>
                    </a:lnTo>
                    <a:lnTo>
                      <a:pt x="369" y="221"/>
                    </a:lnTo>
                    <a:lnTo>
                      <a:pt x="370" y="225"/>
                    </a:lnTo>
                    <a:lnTo>
                      <a:pt x="372" y="231"/>
                    </a:lnTo>
                    <a:lnTo>
                      <a:pt x="372" y="234"/>
                    </a:lnTo>
                    <a:lnTo>
                      <a:pt x="374" y="240"/>
                    </a:lnTo>
                    <a:lnTo>
                      <a:pt x="376" y="244"/>
                    </a:lnTo>
                    <a:lnTo>
                      <a:pt x="378" y="248"/>
                    </a:lnTo>
                    <a:lnTo>
                      <a:pt x="380" y="253"/>
                    </a:lnTo>
                    <a:lnTo>
                      <a:pt x="382" y="257"/>
                    </a:lnTo>
                    <a:lnTo>
                      <a:pt x="382" y="261"/>
                    </a:lnTo>
                    <a:lnTo>
                      <a:pt x="384" y="267"/>
                    </a:lnTo>
                    <a:lnTo>
                      <a:pt x="386" y="270"/>
                    </a:lnTo>
                    <a:lnTo>
                      <a:pt x="386" y="274"/>
                    </a:lnTo>
                    <a:lnTo>
                      <a:pt x="388" y="278"/>
                    </a:lnTo>
                    <a:lnTo>
                      <a:pt x="388" y="284"/>
                    </a:lnTo>
                    <a:lnTo>
                      <a:pt x="389" y="288"/>
                    </a:lnTo>
                    <a:lnTo>
                      <a:pt x="389" y="291"/>
                    </a:lnTo>
                    <a:lnTo>
                      <a:pt x="391" y="295"/>
                    </a:lnTo>
                    <a:lnTo>
                      <a:pt x="391" y="299"/>
                    </a:lnTo>
                    <a:lnTo>
                      <a:pt x="393" y="303"/>
                    </a:lnTo>
                    <a:lnTo>
                      <a:pt x="393" y="307"/>
                    </a:lnTo>
                    <a:lnTo>
                      <a:pt x="393" y="310"/>
                    </a:lnTo>
                    <a:lnTo>
                      <a:pt x="395" y="314"/>
                    </a:lnTo>
                    <a:lnTo>
                      <a:pt x="395" y="318"/>
                    </a:lnTo>
                    <a:lnTo>
                      <a:pt x="395" y="320"/>
                    </a:lnTo>
                    <a:lnTo>
                      <a:pt x="395" y="324"/>
                    </a:lnTo>
                    <a:lnTo>
                      <a:pt x="395" y="328"/>
                    </a:lnTo>
                    <a:lnTo>
                      <a:pt x="395" y="331"/>
                    </a:lnTo>
                    <a:lnTo>
                      <a:pt x="395" y="335"/>
                    </a:lnTo>
                    <a:lnTo>
                      <a:pt x="395" y="341"/>
                    </a:lnTo>
                    <a:lnTo>
                      <a:pt x="395" y="345"/>
                    </a:lnTo>
                    <a:lnTo>
                      <a:pt x="395" y="348"/>
                    </a:lnTo>
                    <a:lnTo>
                      <a:pt x="395" y="350"/>
                    </a:lnTo>
                    <a:lnTo>
                      <a:pt x="395" y="354"/>
                    </a:lnTo>
                    <a:lnTo>
                      <a:pt x="395" y="358"/>
                    </a:lnTo>
                    <a:lnTo>
                      <a:pt x="393" y="362"/>
                    </a:lnTo>
                    <a:lnTo>
                      <a:pt x="393" y="366"/>
                    </a:lnTo>
                    <a:lnTo>
                      <a:pt x="391" y="369"/>
                    </a:lnTo>
                    <a:lnTo>
                      <a:pt x="389" y="371"/>
                    </a:lnTo>
                    <a:lnTo>
                      <a:pt x="386" y="371"/>
                    </a:lnTo>
                    <a:lnTo>
                      <a:pt x="382" y="369"/>
                    </a:lnTo>
                    <a:lnTo>
                      <a:pt x="380" y="366"/>
                    </a:lnTo>
                    <a:lnTo>
                      <a:pt x="378" y="362"/>
                    </a:lnTo>
                    <a:lnTo>
                      <a:pt x="376" y="360"/>
                    </a:lnTo>
                    <a:lnTo>
                      <a:pt x="376" y="358"/>
                    </a:lnTo>
                    <a:lnTo>
                      <a:pt x="374" y="354"/>
                    </a:lnTo>
                    <a:lnTo>
                      <a:pt x="374" y="352"/>
                    </a:lnTo>
                    <a:lnTo>
                      <a:pt x="374" y="348"/>
                    </a:lnTo>
                    <a:lnTo>
                      <a:pt x="372" y="345"/>
                    </a:lnTo>
                    <a:lnTo>
                      <a:pt x="370" y="341"/>
                    </a:lnTo>
                    <a:lnTo>
                      <a:pt x="370" y="337"/>
                    </a:lnTo>
                    <a:lnTo>
                      <a:pt x="369" y="331"/>
                    </a:lnTo>
                    <a:lnTo>
                      <a:pt x="367" y="328"/>
                    </a:lnTo>
                    <a:lnTo>
                      <a:pt x="367" y="324"/>
                    </a:lnTo>
                    <a:lnTo>
                      <a:pt x="365" y="318"/>
                    </a:lnTo>
                    <a:lnTo>
                      <a:pt x="363" y="316"/>
                    </a:lnTo>
                    <a:lnTo>
                      <a:pt x="363" y="312"/>
                    </a:lnTo>
                    <a:lnTo>
                      <a:pt x="361" y="310"/>
                    </a:lnTo>
                    <a:lnTo>
                      <a:pt x="361" y="309"/>
                    </a:lnTo>
                    <a:lnTo>
                      <a:pt x="359" y="305"/>
                    </a:lnTo>
                    <a:lnTo>
                      <a:pt x="359" y="303"/>
                    </a:lnTo>
                    <a:lnTo>
                      <a:pt x="357" y="299"/>
                    </a:lnTo>
                    <a:lnTo>
                      <a:pt x="357" y="297"/>
                    </a:lnTo>
                    <a:lnTo>
                      <a:pt x="355" y="293"/>
                    </a:lnTo>
                    <a:lnTo>
                      <a:pt x="353" y="291"/>
                    </a:lnTo>
                    <a:lnTo>
                      <a:pt x="353" y="288"/>
                    </a:lnTo>
                    <a:lnTo>
                      <a:pt x="351" y="286"/>
                    </a:lnTo>
                    <a:lnTo>
                      <a:pt x="351" y="282"/>
                    </a:lnTo>
                    <a:lnTo>
                      <a:pt x="350" y="280"/>
                    </a:lnTo>
                    <a:lnTo>
                      <a:pt x="350" y="276"/>
                    </a:lnTo>
                    <a:lnTo>
                      <a:pt x="348" y="274"/>
                    </a:lnTo>
                    <a:lnTo>
                      <a:pt x="348" y="270"/>
                    </a:lnTo>
                    <a:lnTo>
                      <a:pt x="346" y="267"/>
                    </a:lnTo>
                    <a:lnTo>
                      <a:pt x="344" y="265"/>
                    </a:lnTo>
                    <a:lnTo>
                      <a:pt x="342" y="261"/>
                    </a:lnTo>
                    <a:lnTo>
                      <a:pt x="342" y="259"/>
                    </a:lnTo>
                    <a:lnTo>
                      <a:pt x="340" y="255"/>
                    </a:lnTo>
                    <a:lnTo>
                      <a:pt x="338" y="253"/>
                    </a:lnTo>
                    <a:lnTo>
                      <a:pt x="338" y="250"/>
                    </a:lnTo>
                    <a:lnTo>
                      <a:pt x="336" y="246"/>
                    </a:lnTo>
                    <a:lnTo>
                      <a:pt x="334" y="244"/>
                    </a:lnTo>
                    <a:lnTo>
                      <a:pt x="332" y="240"/>
                    </a:lnTo>
                    <a:lnTo>
                      <a:pt x="332" y="238"/>
                    </a:lnTo>
                    <a:lnTo>
                      <a:pt x="331" y="234"/>
                    </a:lnTo>
                    <a:lnTo>
                      <a:pt x="329" y="232"/>
                    </a:lnTo>
                    <a:lnTo>
                      <a:pt x="327" y="229"/>
                    </a:lnTo>
                    <a:lnTo>
                      <a:pt x="327" y="227"/>
                    </a:lnTo>
                    <a:lnTo>
                      <a:pt x="325" y="223"/>
                    </a:lnTo>
                    <a:lnTo>
                      <a:pt x="323" y="221"/>
                    </a:lnTo>
                    <a:lnTo>
                      <a:pt x="321" y="217"/>
                    </a:lnTo>
                    <a:lnTo>
                      <a:pt x="319" y="215"/>
                    </a:lnTo>
                    <a:lnTo>
                      <a:pt x="317" y="212"/>
                    </a:lnTo>
                    <a:lnTo>
                      <a:pt x="317" y="210"/>
                    </a:lnTo>
                    <a:lnTo>
                      <a:pt x="315" y="206"/>
                    </a:lnTo>
                    <a:lnTo>
                      <a:pt x="313" y="204"/>
                    </a:lnTo>
                    <a:lnTo>
                      <a:pt x="310" y="198"/>
                    </a:lnTo>
                    <a:lnTo>
                      <a:pt x="308" y="192"/>
                    </a:lnTo>
                    <a:lnTo>
                      <a:pt x="304" y="189"/>
                    </a:lnTo>
                    <a:lnTo>
                      <a:pt x="302" y="185"/>
                    </a:lnTo>
                    <a:lnTo>
                      <a:pt x="296" y="177"/>
                    </a:lnTo>
                    <a:lnTo>
                      <a:pt x="291" y="172"/>
                    </a:lnTo>
                    <a:lnTo>
                      <a:pt x="285" y="164"/>
                    </a:lnTo>
                    <a:lnTo>
                      <a:pt x="281" y="158"/>
                    </a:lnTo>
                    <a:lnTo>
                      <a:pt x="275" y="153"/>
                    </a:lnTo>
                    <a:lnTo>
                      <a:pt x="272" y="147"/>
                    </a:lnTo>
                    <a:lnTo>
                      <a:pt x="266" y="141"/>
                    </a:lnTo>
                    <a:lnTo>
                      <a:pt x="260" y="137"/>
                    </a:lnTo>
                    <a:lnTo>
                      <a:pt x="256" y="132"/>
                    </a:lnTo>
                    <a:lnTo>
                      <a:pt x="251" y="128"/>
                    </a:lnTo>
                    <a:lnTo>
                      <a:pt x="245" y="122"/>
                    </a:lnTo>
                    <a:lnTo>
                      <a:pt x="241" y="118"/>
                    </a:lnTo>
                    <a:lnTo>
                      <a:pt x="236" y="115"/>
                    </a:lnTo>
                    <a:lnTo>
                      <a:pt x="230" y="111"/>
                    </a:lnTo>
                    <a:lnTo>
                      <a:pt x="226" y="107"/>
                    </a:lnTo>
                    <a:lnTo>
                      <a:pt x="220" y="103"/>
                    </a:lnTo>
                    <a:lnTo>
                      <a:pt x="215" y="99"/>
                    </a:lnTo>
                    <a:lnTo>
                      <a:pt x="211" y="95"/>
                    </a:lnTo>
                    <a:lnTo>
                      <a:pt x="205" y="94"/>
                    </a:lnTo>
                    <a:lnTo>
                      <a:pt x="201" y="90"/>
                    </a:lnTo>
                    <a:lnTo>
                      <a:pt x="196" y="88"/>
                    </a:lnTo>
                    <a:lnTo>
                      <a:pt x="192" y="84"/>
                    </a:lnTo>
                    <a:lnTo>
                      <a:pt x="186" y="82"/>
                    </a:lnTo>
                    <a:lnTo>
                      <a:pt x="180" y="80"/>
                    </a:lnTo>
                    <a:lnTo>
                      <a:pt x="177" y="76"/>
                    </a:lnTo>
                    <a:lnTo>
                      <a:pt x="171" y="75"/>
                    </a:lnTo>
                    <a:lnTo>
                      <a:pt x="167" y="73"/>
                    </a:lnTo>
                    <a:lnTo>
                      <a:pt x="161" y="73"/>
                    </a:lnTo>
                    <a:lnTo>
                      <a:pt x="158" y="71"/>
                    </a:lnTo>
                    <a:lnTo>
                      <a:pt x="152" y="69"/>
                    </a:lnTo>
                    <a:lnTo>
                      <a:pt x="148" y="69"/>
                    </a:lnTo>
                    <a:lnTo>
                      <a:pt x="144" y="67"/>
                    </a:lnTo>
                    <a:lnTo>
                      <a:pt x="139" y="65"/>
                    </a:lnTo>
                    <a:lnTo>
                      <a:pt x="135" y="65"/>
                    </a:lnTo>
                    <a:lnTo>
                      <a:pt x="129" y="63"/>
                    </a:lnTo>
                    <a:lnTo>
                      <a:pt x="125" y="63"/>
                    </a:lnTo>
                    <a:lnTo>
                      <a:pt x="120" y="63"/>
                    </a:lnTo>
                    <a:lnTo>
                      <a:pt x="116" y="61"/>
                    </a:lnTo>
                    <a:lnTo>
                      <a:pt x="112" y="61"/>
                    </a:lnTo>
                    <a:lnTo>
                      <a:pt x="108" y="61"/>
                    </a:lnTo>
                    <a:lnTo>
                      <a:pt x="104" y="61"/>
                    </a:lnTo>
                    <a:lnTo>
                      <a:pt x="99" y="61"/>
                    </a:lnTo>
                    <a:lnTo>
                      <a:pt x="95" y="61"/>
                    </a:lnTo>
                    <a:lnTo>
                      <a:pt x="91" y="61"/>
                    </a:lnTo>
                    <a:lnTo>
                      <a:pt x="87" y="61"/>
                    </a:lnTo>
                    <a:lnTo>
                      <a:pt x="83" y="63"/>
                    </a:lnTo>
                    <a:lnTo>
                      <a:pt x="80" y="63"/>
                    </a:lnTo>
                    <a:lnTo>
                      <a:pt x="78" y="63"/>
                    </a:lnTo>
                    <a:lnTo>
                      <a:pt x="72" y="63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3" y="67"/>
                    </a:lnTo>
                    <a:lnTo>
                      <a:pt x="59" y="67"/>
                    </a:lnTo>
                    <a:lnTo>
                      <a:pt x="57" y="69"/>
                    </a:lnTo>
                    <a:lnTo>
                      <a:pt x="53" y="71"/>
                    </a:lnTo>
                    <a:lnTo>
                      <a:pt x="51" y="71"/>
                    </a:lnTo>
                    <a:lnTo>
                      <a:pt x="47" y="73"/>
                    </a:lnTo>
                    <a:lnTo>
                      <a:pt x="44" y="75"/>
                    </a:lnTo>
                    <a:lnTo>
                      <a:pt x="42" y="75"/>
                    </a:lnTo>
                    <a:lnTo>
                      <a:pt x="40" y="76"/>
                    </a:lnTo>
                    <a:lnTo>
                      <a:pt x="34" y="80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2"/>
                    </a:lnTo>
                    <a:lnTo>
                      <a:pt x="25" y="80"/>
                    </a:lnTo>
                    <a:lnTo>
                      <a:pt x="23" y="76"/>
                    </a:lnTo>
                    <a:lnTo>
                      <a:pt x="19" y="73"/>
                    </a:lnTo>
                    <a:lnTo>
                      <a:pt x="17" y="69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3" y="59"/>
                    </a:lnTo>
                    <a:lnTo>
                      <a:pt x="11" y="57"/>
                    </a:lnTo>
                    <a:lnTo>
                      <a:pt x="11" y="54"/>
                    </a:lnTo>
                    <a:lnTo>
                      <a:pt x="9" y="52"/>
                    </a:lnTo>
                    <a:lnTo>
                      <a:pt x="7" y="50"/>
                    </a:lnTo>
                    <a:lnTo>
                      <a:pt x="7" y="46"/>
                    </a:lnTo>
                    <a:lnTo>
                      <a:pt x="6" y="40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2" y="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5" name="Freeform 46"/>
              <p:cNvSpPr>
                <a:spLocks/>
              </p:cNvSpPr>
              <p:nvPr/>
            </p:nvSpPr>
            <p:spPr bwMode="auto">
              <a:xfrm>
                <a:off x="1492" y="3035"/>
                <a:ext cx="285" cy="224"/>
              </a:xfrm>
              <a:custGeom>
                <a:avLst/>
                <a:gdLst>
                  <a:gd name="T0" fmla="*/ 0 w 571"/>
                  <a:gd name="T1" fmla="*/ 4 h 447"/>
                  <a:gd name="T2" fmla="*/ 0 w 571"/>
                  <a:gd name="T3" fmla="*/ 4 h 447"/>
                  <a:gd name="T4" fmla="*/ 0 w 571"/>
                  <a:gd name="T5" fmla="*/ 4 h 447"/>
                  <a:gd name="T6" fmla="*/ 0 w 571"/>
                  <a:gd name="T7" fmla="*/ 4 h 447"/>
                  <a:gd name="T8" fmla="*/ 0 w 571"/>
                  <a:gd name="T9" fmla="*/ 4 h 447"/>
                  <a:gd name="T10" fmla="*/ 1 w 571"/>
                  <a:gd name="T11" fmla="*/ 3 h 447"/>
                  <a:gd name="T12" fmla="*/ 1 w 571"/>
                  <a:gd name="T13" fmla="*/ 3 h 447"/>
                  <a:gd name="T14" fmla="*/ 1 w 571"/>
                  <a:gd name="T15" fmla="*/ 3 h 447"/>
                  <a:gd name="T16" fmla="*/ 1 w 571"/>
                  <a:gd name="T17" fmla="*/ 3 h 447"/>
                  <a:gd name="T18" fmla="*/ 1 w 571"/>
                  <a:gd name="T19" fmla="*/ 3 h 447"/>
                  <a:gd name="T20" fmla="*/ 2 w 571"/>
                  <a:gd name="T21" fmla="*/ 3 h 447"/>
                  <a:gd name="T22" fmla="*/ 2 w 571"/>
                  <a:gd name="T23" fmla="*/ 3 h 447"/>
                  <a:gd name="T24" fmla="*/ 2 w 571"/>
                  <a:gd name="T25" fmla="*/ 3 h 447"/>
                  <a:gd name="T26" fmla="*/ 2 w 571"/>
                  <a:gd name="T27" fmla="*/ 3 h 447"/>
                  <a:gd name="T28" fmla="*/ 3 w 571"/>
                  <a:gd name="T29" fmla="*/ 2 h 447"/>
                  <a:gd name="T30" fmla="*/ 3 w 571"/>
                  <a:gd name="T31" fmla="*/ 2 h 447"/>
                  <a:gd name="T32" fmla="*/ 3 w 571"/>
                  <a:gd name="T33" fmla="*/ 2 h 447"/>
                  <a:gd name="T34" fmla="*/ 3 w 571"/>
                  <a:gd name="T35" fmla="*/ 2 h 447"/>
                  <a:gd name="T36" fmla="*/ 3 w 571"/>
                  <a:gd name="T37" fmla="*/ 2 h 447"/>
                  <a:gd name="T38" fmla="*/ 4 w 571"/>
                  <a:gd name="T39" fmla="*/ 2 h 447"/>
                  <a:gd name="T40" fmla="*/ 4 w 571"/>
                  <a:gd name="T41" fmla="*/ 2 h 447"/>
                  <a:gd name="T42" fmla="*/ 4 w 571"/>
                  <a:gd name="T43" fmla="*/ 2 h 447"/>
                  <a:gd name="T44" fmla="*/ 4 w 571"/>
                  <a:gd name="T45" fmla="*/ 2 h 447"/>
                  <a:gd name="T46" fmla="*/ 4 w 571"/>
                  <a:gd name="T47" fmla="*/ 1 h 447"/>
                  <a:gd name="T48" fmla="*/ 4 w 571"/>
                  <a:gd name="T49" fmla="*/ 1 h 447"/>
                  <a:gd name="T50" fmla="*/ 4 w 571"/>
                  <a:gd name="T51" fmla="*/ 1 h 447"/>
                  <a:gd name="T52" fmla="*/ 4 w 571"/>
                  <a:gd name="T53" fmla="*/ 1 h 447"/>
                  <a:gd name="T54" fmla="*/ 4 w 571"/>
                  <a:gd name="T55" fmla="*/ 1 h 447"/>
                  <a:gd name="T56" fmla="*/ 4 w 571"/>
                  <a:gd name="T57" fmla="*/ 1 h 447"/>
                  <a:gd name="T58" fmla="*/ 4 w 571"/>
                  <a:gd name="T59" fmla="*/ 1 h 447"/>
                  <a:gd name="T60" fmla="*/ 4 w 571"/>
                  <a:gd name="T61" fmla="*/ 1 h 447"/>
                  <a:gd name="T62" fmla="*/ 4 w 571"/>
                  <a:gd name="T63" fmla="*/ 1 h 447"/>
                  <a:gd name="T64" fmla="*/ 4 w 571"/>
                  <a:gd name="T65" fmla="*/ 1 h 447"/>
                  <a:gd name="T66" fmla="*/ 4 w 571"/>
                  <a:gd name="T67" fmla="*/ 1 h 447"/>
                  <a:gd name="T68" fmla="*/ 4 w 571"/>
                  <a:gd name="T69" fmla="*/ 1 h 447"/>
                  <a:gd name="T70" fmla="*/ 3 w 571"/>
                  <a:gd name="T71" fmla="*/ 2 h 447"/>
                  <a:gd name="T72" fmla="*/ 3 w 571"/>
                  <a:gd name="T73" fmla="*/ 2 h 447"/>
                  <a:gd name="T74" fmla="*/ 3 w 571"/>
                  <a:gd name="T75" fmla="*/ 2 h 447"/>
                  <a:gd name="T76" fmla="*/ 3 w 571"/>
                  <a:gd name="T77" fmla="*/ 2 h 447"/>
                  <a:gd name="T78" fmla="*/ 3 w 571"/>
                  <a:gd name="T79" fmla="*/ 2 h 447"/>
                  <a:gd name="T80" fmla="*/ 3 w 571"/>
                  <a:gd name="T81" fmla="*/ 2 h 447"/>
                  <a:gd name="T82" fmla="*/ 2 w 571"/>
                  <a:gd name="T83" fmla="*/ 2 h 447"/>
                  <a:gd name="T84" fmla="*/ 2 w 571"/>
                  <a:gd name="T85" fmla="*/ 2 h 447"/>
                  <a:gd name="T86" fmla="*/ 2 w 571"/>
                  <a:gd name="T87" fmla="*/ 2 h 447"/>
                  <a:gd name="T88" fmla="*/ 2 w 571"/>
                  <a:gd name="T89" fmla="*/ 3 h 447"/>
                  <a:gd name="T90" fmla="*/ 2 w 571"/>
                  <a:gd name="T91" fmla="*/ 3 h 447"/>
                  <a:gd name="T92" fmla="*/ 1 w 571"/>
                  <a:gd name="T93" fmla="*/ 3 h 447"/>
                  <a:gd name="T94" fmla="*/ 1 w 571"/>
                  <a:gd name="T95" fmla="*/ 3 h 447"/>
                  <a:gd name="T96" fmla="*/ 1 w 571"/>
                  <a:gd name="T97" fmla="*/ 3 h 447"/>
                  <a:gd name="T98" fmla="*/ 1 w 571"/>
                  <a:gd name="T99" fmla="*/ 3 h 447"/>
                  <a:gd name="T100" fmla="*/ 0 w 571"/>
                  <a:gd name="T101" fmla="*/ 3 h 447"/>
                  <a:gd name="T102" fmla="*/ 0 w 571"/>
                  <a:gd name="T103" fmla="*/ 3 h 447"/>
                  <a:gd name="T104" fmla="*/ 0 w 571"/>
                  <a:gd name="T105" fmla="*/ 3 h 447"/>
                  <a:gd name="T106" fmla="*/ 0 w 571"/>
                  <a:gd name="T107" fmla="*/ 3 h 447"/>
                  <a:gd name="T108" fmla="*/ 0 w 571"/>
                  <a:gd name="T109" fmla="*/ 4 h 447"/>
                  <a:gd name="T110" fmla="*/ 0 w 571"/>
                  <a:gd name="T111" fmla="*/ 4 h 447"/>
                  <a:gd name="T112" fmla="*/ 0 w 571"/>
                  <a:gd name="T113" fmla="*/ 4 h 447"/>
                  <a:gd name="T114" fmla="*/ 0 w 571"/>
                  <a:gd name="T115" fmla="*/ 4 h 4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71"/>
                  <a:gd name="T175" fmla="*/ 0 h 447"/>
                  <a:gd name="T176" fmla="*/ 571 w 571"/>
                  <a:gd name="T177" fmla="*/ 447 h 44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71" h="447">
                    <a:moveTo>
                      <a:pt x="25" y="445"/>
                    </a:moveTo>
                    <a:lnTo>
                      <a:pt x="27" y="443"/>
                    </a:lnTo>
                    <a:lnTo>
                      <a:pt x="31" y="442"/>
                    </a:lnTo>
                    <a:lnTo>
                      <a:pt x="33" y="440"/>
                    </a:lnTo>
                    <a:lnTo>
                      <a:pt x="37" y="440"/>
                    </a:lnTo>
                    <a:lnTo>
                      <a:pt x="38" y="438"/>
                    </a:lnTo>
                    <a:lnTo>
                      <a:pt x="42" y="436"/>
                    </a:lnTo>
                    <a:lnTo>
                      <a:pt x="46" y="434"/>
                    </a:lnTo>
                    <a:lnTo>
                      <a:pt x="50" y="432"/>
                    </a:lnTo>
                    <a:lnTo>
                      <a:pt x="54" y="428"/>
                    </a:lnTo>
                    <a:lnTo>
                      <a:pt x="57" y="426"/>
                    </a:lnTo>
                    <a:lnTo>
                      <a:pt x="63" y="424"/>
                    </a:lnTo>
                    <a:lnTo>
                      <a:pt x="67" y="422"/>
                    </a:lnTo>
                    <a:lnTo>
                      <a:pt x="69" y="421"/>
                    </a:lnTo>
                    <a:lnTo>
                      <a:pt x="73" y="419"/>
                    </a:lnTo>
                    <a:lnTo>
                      <a:pt x="76" y="417"/>
                    </a:lnTo>
                    <a:lnTo>
                      <a:pt x="78" y="417"/>
                    </a:lnTo>
                    <a:lnTo>
                      <a:pt x="80" y="415"/>
                    </a:lnTo>
                    <a:lnTo>
                      <a:pt x="84" y="413"/>
                    </a:lnTo>
                    <a:lnTo>
                      <a:pt x="86" y="411"/>
                    </a:lnTo>
                    <a:lnTo>
                      <a:pt x="90" y="409"/>
                    </a:lnTo>
                    <a:lnTo>
                      <a:pt x="92" y="407"/>
                    </a:lnTo>
                    <a:lnTo>
                      <a:pt x="95" y="405"/>
                    </a:lnTo>
                    <a:lnTo>
                      <a:pt x="99" y="403"/>
                    </a:lnTo>
                    <a:lnTo>
                      <a:pt x="103" y="403"/>
                    </a:lnTo>
                    <a:lnTo>
                      <a:pt x="105" y="400"/>
                    </a:lnTo>
                    <a:lnTo>
                      <a:pt x="109" y="398"/>
                    </a:lnTo>
                    <a:lnTo>
                      <a:pt x="113" y="396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4" y="392"/>
                    </a:lnTo>
                    <a:lnTo>
                      <a:pt x="126" y="388"/>
                    </a:lnTo>
                    <a:lnTo>
                      <a:pt x="132" y="386"/>
                    </a:lnTo>
                    <a:lnTo>
                      <a:pt x="135" y="384"/>
                    </a:lnTo>
                    <a:lnTo>
                      <a:pt x="139" y="383"/>
                    </a:lnTo>
                    <a:lnTo>
                      <a:pt x="143" y="381"/>
                    </a:lnTo>
                    <a:lnTo>
                      <a:pt x="147" y="379"/>
                    </a:lnTo>
                    <a:lnTo>
                      <a:pt x="151" y="375"/>
                    </a:lnTo>
                    <a:lnTo>
                      <a:pt x="154" y="373"/>
                    </a:lnTo>
                    <a:lnTo>
                      <a:pt x="158" y="371"/>
                    </a:lnTo>
                    <a:lnTo>
                      <a:pt x="164" y="369"/>
                    </a:lnTo>
                    <a:lnTo>
                      <a:pt x="168" y="367"/>
                    </a:lnTo>
                    <a:lnTo>
                      <a:pt x="171" y="365"/>
                    </a:lnTo>
                    <a:lnTo>
                      <a:pt x="175" y="362"/>
                    </a:lnTo>
                    <a:lnTo>
                      <a:pt x="181" y="360"/>
                    </a:lnTo>
                    <a:lnTo>
                      <a:pt x="185" y="358"/>
                    </a:lnTo>
                    <a:lnTo>
                      <a:pt x="190" y="356"/>
                    </a:lnTo>
                    <a:lnTo>
                      <a:pt x="194" y="352"/>
                    </a:lnTo>
                    <a:lnTo>
                      <a:pt x="200" y="350"/>
                    </a:lnTo>
                    <a:lnTo>
                      <a:pt x="204" y="348"/>
                    </a:lnTo>
                    <a:lnTo>
                      <a:pt x="208" y="345"/>
                    </a:lnTo>
                    <a:lnTo>
                      <a:pt x="213" y="343"/>
                    </a:lnTo>
                    <a:lnTo>
                      <a:pt x="217" y="339"/>
                    </a:lnTo>
                    <a:lnTo>
                      <a:pt x="223" y="337"/>
                    </a:lnTo>
                    <a:lnTo>
                      <a:pt x="228" y="333"/>
                    </a:lnTo>
                    <a:lnTo>
                      <a:pt x="232" y="331"/>
                    </a:lnTo>
                    <a:lnTo>
                      <a:pt x="238" y="329"/>
                    </a:lnTo>
                    <a:lnTo>
                      <a:pt x="244" y="325"/>
                    </a:lnTo>
                    <a:lnTo>
                      <a:pt x="247" y="324"/>
                    </a:lnTo>
                    <a:lnTo>
                      <a:pt x="253" y="322"/>
                    </a:lnTo>
                    <a:lnTo>
                      <a:pt x="259" y="320"/>
                    </a:lnTo>
                    <a:lnTo>
                      <a:pt x="263" y="316"/>
                    </a:lnTo>
                    <a:lnTo>
                      <a:pt x="268" y="314"/>
                    </a:lnTo>
                    <a:lnTo>
                      <a:pt x="274" y="312"/>
                    </a:lnTo>
                    <a:lnTo>
                      <a:pt x="280" y="308"/>
                    </a:lnTo>
                    <a:lnTo>
                      <a:pt x="284" y="306"/>
                    </a:lnTo>
                    <a:lnTo>
                      <a:pt x="289" y="305"/>
                    </a:lnTo>
                    <a:lnTo>
                      <a:pt x="295" y="301"/>
                    </a:lnTo>
                    <a:lnTo>
                      <a:pt x="301" y="299"/>
                    </a:lnTo>
                    <a:lnTo>
                      <a:pt x="306" y="297"/>
                    </a:lnTo>
                    <a:lnTo>
                      <a:pt x="312" y="293"/>
                    </a:lnTo>
                    <a:lnTo>
                      <a:pt x="316" y="291"/>
                    </a:lnTo>
                    <a:lnTo>
                      <a:pt x="322" y="289"/>
                    </a:lnTo>
                    <a:lnTo>
                      <a:pt x="327" y="286"/>
                    </a:lnTo>
                    <a:lnTo>
                      <a:pt x="333" y="284"/>
                    </a:lnTo>
                    <a:lnTo>
                      <a:pt x="339" y="282"/>
                    </a:lnTo>
                    <a:lnTo>
                      <a:pt x="344" y="278"/>
                    </a:lnTo>
                    <a:lnTo>
                      <a:pt x="348" y="276"/>
                    </a:lnTo>
                    <a:lnTo>
                      <a:pt x="354" y="274"/>
                    </a:lnTo>
                    <a:lnTo>
                      <a:pt x="360" y="272"/>
                    </a:lnTo>
                    <a:lnTo>
                      <a:pt x="365" y="270"/>
                    </a:lnTo>
                    <a:lnTo>
                      <a:pt x="371" y="267"/>
                    </a:lnTo>
                    <a:lnTo>
                      <a:pt x="375" y="265"/>
                    </a:lnTo>
                    <a:lnTo>
                      <a:pt x="381" y="263"/>
                    </a:lnTo>
                    <a:lnTo>
                      <a:pt x="386" y="261"/>
                    </a:lnTo>
                    <a:lnTo>
                      <a:pt x="390" y="259"/>
                    </a:lnTo>
                    <a:lnTo>
                      <a:pt x="396" y="257"/>
                    </a:lnTo>
                    <a:lnTo>
                      <a:pt x="401" y="253"/>
                    </a:lnTo>
                    <a:lnTo>
                      <a:pt x="405" y="253"/>
                    </a:lnTo>
                    <a:lnTo>
                      <a:pt x="411" y="249"/>
                    </a:lnTo>
                    <a:lnTo>
                      <a:pt x="415" y="248"/>
                    </a:lnTo>
                    <a:lnTo>
                      <a:pt x="420" y="246"/>
                    </a:lnTo>
                    <a:lnTo>
                      <a:pt x="424" y="244"/>
                    </a:lnTo>
                    <a:lnTo>
                      <a:pt x="430" y="242"/>
                    </a:lnTo>
                    <a:lnTo>
                      <a:pt x="434" y="240"/>
                    </a:lnTo>
                    <a:lnTo>
                      <a:pt x="439" y="238"/>
                    </a:lnTo>
                    <a:lnTo>
                      <a:pt x="443" y="236"/>
                    </a:lnTo>
                    <a:lnTo>
                      <a:pt x="447" y="234"/>
                    </a:lnTo>
                    <a:lnTo>
                      <a:pt x="451" y="232"/>
                    </a:lnTo>
                    <a:lnTo>
                      <a:pt x="457" y="230"/>
                    </a:lnTo>
                    <a:lnTo>
                      <a:pt x="460" y="228"/>
                    </a:lnTo>
                    <a:lnTo>
                      <a:pt x="464" y="227"/>
                    </a:lnTo>
                    <a:lnTo>
                      <a:pt x="468" y="225"/>
                    </a:lnTo>
                    <a:lnTo>
                      <a:pt x="472" y="225"/>
                    </a:lnTo>
                    <a:lnTo>
                      <a:pt x="477" y="223"/>
                    </a:lnTo>
                    <a:lnTo>
                      <a:pt x="479" y="221"/>
                    </a:lnTo>
                    <a:lnTo>
                      <a:pt x="483" y="219"/>
                    </a:lnTo>
                    <a:lnTo>
                      <a:pt x="487" y="219"/>
                    </a:lnTo>
                    <a:lnTo>
                      <a:pt x="491" y="217"/>
                    </a:lnTo>
                    <a:lnTo>
                      <a:pt x="495" y="215"/>
                    </a:lnTo>
                    <a:lnTo>
                      <a:pt x="496" y="213"/>
                    </a:lnTo>
                    <a:lnTo>
                      <a:pt x="500" y="213"/>
                    </a:lnTo>
                    <a:lnTo>
                      <a:pt x="504" y="211"/>
                    </a:lnTo>
                    <a:lnTo>
                      <a:pt x="506" y="209"/>
                    </a:lnTo>
                    <a:lnTo>
                      <a:pt x="510" y="209"/>
                    </a:lnTo>
                    <a:lnTo>
                      <a:pt x="512" y="208"/>
                    </a:lnTo>
                    <a:lnTo>
                      <a:pt x="515" y="206"/>
                    </a:lnTo>
                    <a:lnTo>
                      <a:pt x="519" y="202"/>
                    </a:lnTo>
                    <a:lnTo>
                      <a:pt x="525" y="198"/>
                    </a:lnTo>
                    <a:lnTo>
                      <a:pt x="529" y="192"/>
                    </a:lnTo>
                    <a:lnTo>
                      <a:pt x="534" y="189"/>
                    </a:lnTo>
                    <a:lnTo>
                      <a:pt x="536" y="185"/>
                    </a:lnTo>
                    <a:lnTo>
                      <a:pt x="538" y="183"/>
                    </a:lnTo>
                    <a:lnTo>
                      <a:pt x="540" y="181"/>
                    </a:lnTo>
                    <a:lnTo>
                      <a:pt x="542" y="177"/>
                    </a:lnTo>
                    <a:lnTo>
                      <a:pt x="544" y="175"/>
                    </a:lnTo>
                    <a:lnTo>
                      <a:pt x="546" y="171"/>
                    </a:lnTo>
                    <a:lnTo>
                      <a:pt x="546" y="168"/>
                    </a:lnTo>
                    <a:lnTo>
                      <a:pt x="548" y="166"/>
                    </a:lnTo>
                    <a:lnTo>
                      <a:pt x="550" y="162"/>
                    </a:lnTo>
                    <a:lnTo>
                      <a:pt x="552" y="158"/>
                    </a:lnTo>
                    <a:lnTo>
                      <a:pt x="553" y="156"/>
                    </a:lnTo>
                    <a:lnTo>
                      <a:pt x="553" y="152"/>
                    </a:lnTo>
                    <a:lnTo>
                      <a:pt x="555" y="149"/>
                    </a:lnTo>
                    <a:lnTo>
                      <a:pt x="557" y="145"/>
                    </a:lnTo>
                    <a:lnTo>
                      <a:pt x="557" y="141"/>
                    </a:lnTo>
                    <a:lnTo>
                      <a:pt x="559" y="137"/>
                    </a:lnTo>
                    <a:lnTo>
                      <a:pt x="559" y="133"/>
                    </a:lnTo>
                    <a:lnTo>
                      <a:pt x="561" y="131"/>
                    </a:lnTo>
                    <a:lnTo>
                      <a:pt x="561" y="128"/>
                    </a:lnTo>
                    <a:lnTo>
                      <a:pt x="563" y="124"/>
                    </a:lnTo>
                    <a:lnTo>
                      <a:pt x="563" y="120"/>
                    </a:lnTo>
                    <a:lnTo>
                      <a:pt x="565" y="116"/>
                    </a:lnTo>
                    <a:lnTo>
                      <a:pt x="565" y="112"/>
                    </a:lnTo>
                    <a:lnTo>
                      <a:pt x="567" y="109"/>
                    </a:lnTo>
                    <a:lnTo>
                      <a:pt x="567" y="105"/>
                    </a:lnTo>
                    <a:lnTo>
                      <a:pt x="567" y="101"/>
                    </a:lnTo>
                    <a:lnTo>
                      <a:pt x="567" y="97"/>
                    </a:lnTo>
                    <a:lnTo>
                      <a:pt x="569" y="93"/>
                    </a:lnTo>
                    <a:lnTo>
                      <a:pt x="569" y="90"/>
                    </a:lnTo>
                    <a:lnTo>
                      <a:pt x="569" y="86"/>
                    </a:lnTo>
                    <a:lnTo>
                      <a:pt x="569" y="82"/>
                    </a:lnTo>
                    <a:lnTo>
                      <a:pt x="569" y="78"/>
                    </a:lnTo>
                    <a:lnTo>
                      <a:pt x="569" y="74"/>
                    </a:lnTo>
                    <a:lnTo>
                      <a:pt x="571" y="73"/>
                    </a:lnTo>
                    <a:lnTo>
                      <a:pt x="571" y="69"/>
                    </a:lnTo>
                    <a:lnTo>
                      <a:pt x="571" y="65"/>
                    </a:lnTo>
                    <a:lnTo>
                      <a:pt x="571" y="61"/>
                    </a:lnTo>
                    <a:lnTo>
                      <a:pt x="571" y="57"/>
                    </a:lnTo>
                    <a:lnTo>
                      <a:pt x="571" y="53"/>
                    </a:lnTo>
                    <a:lnTo>
                      <a:pt x="571" y="50"/>
                    </a:lnTo>
                    <a:lnTo>
                      <a:pt x="569" y="46"/>
                    </a:lnTo>
                    <a:lnTo>
                      <a:pt x="569" y="44"/>
                    </a:lnTo>
                    <a:lnTo>
                      <a:pt x="569" y="40"/>
                    </a:lnTo>
                    <a:lnTo>
                      <a:pt x="569" y="38"/>
                    </a:lnTo>
                    <a:lnTo>
                      <a:pt x="569" y="34"/>
                    </a:lnTo>
                    <a:lnTo>
                      <a:pt x="569" y="31"/>
                    </a:lnTo>
                    <a:lnTo>
                      <a:pt x="569" y="29"/>
                    </a:lnTo>
                    <a:lnTo>
                      <a:pt x="569" y="25"/>
                    </a:lnTo>
                    <a:lnTo>
                      <a:pt x="567" y="23"/>
                    </a:lnTo>
                    <a:lnTo>
                      <a:pt x="567" y="19"/>
                    </a:lnTo>
                    <a:lnTo>
                      <a:pt x="567" y="17"/>
                    </a:lnTo>
                    <a:lnTo>
                      <a:pt x="567" y="15"/>
                    </a:lnTo>
                    <a:lnTo>
                      <a:pt x="565" y="10"/>
                    </a:lnTo>
                    <a:lnTo>
                      <a:pt x="565" y="8"/>
                    </a:lnTo>
                    <a:lnTo>
                      <a:pt x="563" y="6"/>
                    </a:lnTo>
                    <a:lnTo>
                      <a:pt x="561" y="4"/>
                    </a:lnTo>
                    <a:lnTo>
                      <a:pt x="559" y="0"/>
                    </a:lnTo>
                    <a:lnTo>
                      <a:pt x="557" y="0"/>
                    </a:lnTo>
                    <a:lnTo>
                      <a:pt x="553" y="2"/>
                    </a:lnTo>
                    <a:lnTo>
                      <a:pt x="552" y="6"/>
                    </a:lnTo>
                    <a:lnTo>
                      <a:pt x="550" y="8"/>
                    </a:lnTo>
                    <a:lnTo>
                      <a:pt x="548" y="10"/>
                    </a:lnTo>
                    <a:lnTo>
                      <a:pt x="548" y="14"/>
                    </a:lnTo>
                    <a:lnTo>
                      <a:pt x="546" y="17"/>
                    </a:lnTo>
                    <a:lnTo>
                      <a:pt x="546" y="21"/>
                    </a:lnTo>
                    <a:lnTo>
                      <a:pt x="544" y="25"/>
                    </a:lnTo>
                    <a:lnTo>
                      <a:pt x="544" y="27"/>
                    </a:lnTo>
                    <a:lnTo>
                      <a:pt x="544" y="31"/>
                    </a:lnTo>
                    <a:lnTo>
                      <a:pt x="542" y="34"/>
                    </a:lnTo>
                    <a:lnTo>
                      <a:pt x="542" y="38"/>
                    </a:lnTo>
                    <a:lnTo>
                      <a:pt x="540" y="42"/>
                    </a:lnTo>
                    <a:lnTo>
                      <a:pt x="540" y="46"/>
                    </a:lnTo>
                    <a:lnTo>
                      <a:pt x="538" y="48"/>
                    </a:lnTo>
                    <a:lnTo>
                      <a:pt x="538" y="52"/>
                    </a:lnTo>
                    <a:lnTo>
                      <a:pt x="536" y="55"/>
                    </a:lnTo>
                    <a:lnTo>
                      <a:pt x="534" y="59"/>
                    </a:lnTo>
                    <a:lnTo>
                      <a:pt x="534" y="63"/>
                    </a:lnTo>
                    <a:lnTo>
                      <a:pt x="533" y="67"/>
                    </a:lnTo>
                    <a:lnTo>
                      <a:pt x="531" y="71"/>
                    </a:lnTo>
                    <a:lnTo>
                      <a:pt x="531" y="74"/>
                    </a:lnTo>
                    <a:lnTo>
                      <a:pt x="529" y="78"/>
                    </a:lnTo>
                    <a:lnTo>
                      <a:pt x="527" y="82"/>
                    </a:lnTo>
                    <a:lnTo>
                      <a:pt x="525" y="86"/>
                    </a:lnTo>
                    <a:lnTo>
                      <a:pt x="523" y="90"/>
                    </a:lnTo>
                    <a:lnTo>
                      <a:pt x="521" y="93"/>
                    </a:lnTo>
                    <a:lnTo>
                      <a:pt x="517" y="97"/>
                    </a:lnTo>
                    <a:lnTo>
                      <a:pt x="515" y="101"/>
                    </a:lnTo>
                    <a:lnTo>
                      <a:pt x="514" y="105"/>
                    </a:lnTo>
                    <a:lnTo>
                      <a:pt x="512" y="109"/>
                    </a:lnTo>
                    <a:lnTo>
                      <a:pt x="508" y="112"/>
                    </a:lnTo>
                    <a:lnTo>
                      <a:pt x="506" y="118"/>
                    </a:lnTo>
                    <a:lnTo>
                      <a:pt x="504" y="122"/>
                    </a:lnTo>
                    <a:lnTo>
                      <a:pt x="500" y="126"/>
                    </a:lnTo>
                    <a:lnTo>
                      <a:pt x="496" y="130"/>
                    </a:lnTo>
                    <a:lnTo>
                      <a:pt x="495" y="135"/>
                    </a:lnTo>
                    <a:lnTo>
                      <a:pt x="491" y="139"/>
                    </a:lnTo>
                    <a:lnTo>
                      <a:pt x="485" y="145"/>
                    </a:lnTo>
                    <a:lnTo>
                      <a:pt x="481" y="149"/>
                    </a:lnTo>
                    <a:lnTo>
                      <a:pt x="477" y="152"/>
                    </a:lnTo>
                    <a:lnTo>
                      <a:pt x="476" y="154"/>
                    </a:lnTo>
                    <a:lnTo>
                      <a:pt x="474" y="158"/>
                    </a:lnTo>
                    <a:lnTo>
                      <a:pt x="472" y="160"/>
                    </a:lnTo>
                    <a:lnTo>
                      <a:pt x="468" y="162"/>
                    </a:lnTo>
                    <a:lnTo>
                      <a:pt x="466" y="164"/>
                    </a:lnTo>
                    <a:lnTo>
                      <a:pt x="462" y="168"/>
                    </a:lnTo>
                    <a:lnTo>
                      <a:pt x="460" y="170"/>
                    </a:lnTo>
                    <a:lnTo>
                      <a:pt x="457" y="171"/>
                    </a:lnTo>
                    <a:lnTo>
                      <a:pt x="455" y="173"/>
                    </a:lnTo>
                    <a:lnTo>
                      <a:pt x="451" y="177"/>
                    </a:lnTo>
                    <a:lnTo>
                      <a:pt x="449" y="179"/>
                    </a:lnTo>
                    <a:lnTo>
                      <a:pt x="445" y="181"/>
                    </a:lnTo>
                    <a:lnTo>
                      <a:pt x="443" y="183"/>
                    </a:lnTo>
                    <a:lnTo>
                      <a:pt x="439" y="185"/>
                    </a:lnTo>
                    <a:lnTo>
                      <a:pt x="436" y="189"/>
                    </a:lnTo>
                    <a:lnTo>
                      <a:pt x="434" y="190"/>
                    </a:lnTo>
                    <a:lnTo>
                      <a:pt x="430" y="192"/>
                    </a:lnTo>
                    <a:lnTo>
                      <a:pt x="426" y="194"/>
                    </a:lnTo>
                    <a:lnTo>
                      <a:pt x="424" y="196"/>
                    </a:lnTo>
                    <a:lnTo>
                      <a:pt x="420" y="200"/>
                    </a:lnTo>
                    <a:lnTo>
                      <a:pt x="417" y="202"/>
                    </a:lnTo>
                    <a:lnTo>
                      <a:pt x="413" y="204"/>
                    </a:lnTo>
                    <a:lnTo>
                      <a:pt x="411" y="206"/>
                    </a:lnTo>
                    <a:lnTo>
                      <a:pt x="405" y="208"/>
                    </a:lnTo>
                    <a:lnTo>
                      <a:pt x="403" y="209"/>
                    </a:lnTo>
                    <a:lnTo>
                      <a:pt x="400" y="213"/>
                    </a:lnTo>
                    <a:lnTo>
                      <a:pt x="396" y="215"/>
                    </a:lnTo>
                    <a:lnTo>
                      <a:pt x="392" y="217"/>
                    </a:lnTo>
                    <a:lnTo>
                      <a:pt x="388" y="219"/>
                    </a:lnTo>
                    <a:lnTo>
                      <a:pt x="384" y="221"/>
                    </a:lnTo>
                    <a:lnTo>
                      <a:pt x="381" y="223"/>
                    </a:lnTo>
                    <a:lnTo>
                      <a:pt x="375" y="225"/>
                    </a:lnTo>
                    <a:lnTo>
                      <a:pt x="371" y="227"/>
                    </a:lnTo>
                    <a:lnTo>
                      <a:pt x="367" y="228"/>
                    </a:lnTo>
                    <a:lnTo>
                      <a:pt x="363" y="230"/>
                    </a:lnTo>
                    <a:lnTo>
                      <a:pt x="358" y="232"/>
                    </a:lnTo>
                    <a:lnTo>
                      <a:pt x="354" y="236"/>
                    </a:lnTo>
                    <a:lnTo>
                      <a:pt x="350" y="238"/>
                    </a:lnTo>
                    <a:lnTo>
                      <a:pt x="344" y="240"/>
                    </a:lnTo>
                    <a:lnTo>
                      <a:pt x="341" y="242"/>
                    </a:lnTo>
                    <a:lnTo>
                      <a:pt x="335" y="244"/>
                    </a:lnTo>
                    <a:lnTo>
                      <a:pt x="331" y="246"/>
                    </a:lnTo>
                    <a:lnTo>
                      <a:pt x="327" y="248"/>
                    </a:lnTo>
                    <a:lnTo>
                      <a:pt x="322" y="249"/>
                    </a:lnTo>
                    <a:lnTo>
                      <a:pt x="316" y="253"/>
                    </a:lnTo>
                    <a:lnTo>
                      <a:pt x="312" y="255"/>
                    </a:lnTo>
                    <a:lnTo>
                      <a:pt x="306" y="257"/>
                    </a:lnTo>
                    <a:lnTo>
                      <a:pt x="301" y="259"/>
                    </a:lnTo>
                    <a:lnTo>
                      <a:pt x="297" y="261"/>
                    </a:lnTo>
                    <a:lnTo>
                      <a:pt x="289" y="263"/>
                    </a:lnTo>
                    <a:lnTo>
                      <a:pt x="285" y="265"/>
                    </a:lnTo>
                    <a:lnTo>
                      <a:pt x="280" y="267"/>
                    </a:lnTo>
                    <a:lnTo>
                      <a:pt x="274" y="270"/>
                    </a:lnTo>
                    <a:lnTo>
                      <a:pt x="268" y="272"/>
                    </a:lnTo>
                    <a:lnTo>
                      <a:pt x="263" y="274"/>
                    </a:lnTo>
                    <a:lnTo>
                      <a:pt x="257" y="276"/>
                    </a:lnTo>
                    <a:lnTo>
                      <a:pt x="251" y="278"/>
                    </a:lnTo>
                    <a:lnTo>
                      <a:pt x="246" y="280"/>
                    </a:lnTo>
                    <a:lnTo>
                      <a:pt x="240" y="284"/>
                    </a:lnTo>
                    <a:lnTo>
                      <a:pt x="232" y="286"/>
                    </a:lnTo>
                    <a:lnTo>
                      <a:pt x="227" y="287"/>
                    </a:lnTo>
                    <a:lnTo>
                      <a:pt x="221" y="289"/>
                    </a:lnTo>
                    <a:lnTo>
                      <a:pt x="215" y="291"/>
                    </a:lnTo>
                    <a:lnTo>
                      <a:pt x="209" y="293"/>
                    </a:lnTo>
                    <a:lnTo>
                      <a:pt x="204" y="295"/>
                    </a:lnTo>
                    <a:lnTo>
                      <a:pt x="198" y="297"/>
                    </a:lnTo>
                    <a:lnTo>
                      <a:pt x="194" y="299"/>
                    </a:lnTo>
                    <a:lnTo>
                      <a:pt x="189" y="301"/>
                    </a:lnTo>
                    <a:lnTo>
                      <a:pt x="183" y="303"/>
                    </a:lnTo>
                    <a:lnTo>
                      <a:pt x="177" y="305"/>
                    </a:lnTo>
                    <a:lnTo>
                      <a:pt x="173" y="306"/>
                    </a:lnTo>
                    <a:lnTo>
                      <a:pt x="168" y="308"/>
                    </a:lnTo>
                    <a:lnTo>
                      <a:pt x="162" y="310"/>
                    </a:lnTo>
                    <a:lnTo>
                      <a:pt x="158" y="312"/>
                    </a:lnTo>
                    <a:lnTo>
                      <a:pt x="154" y="314"/>
                    </a:lnTo>
                    <a:lnTo>
                      <a:pt x="149" y="316"/>
                    </a:lnTo>
                    <a:lnTo>
                      <a:pt x="145" y="318"/>
                    </a:lnTo>
                    <a:lnTo>
                      <a:pt x="141" y="318"/>
                    </a:lnTo>
                    <a:lnTo>
                      <a:pt x="137" y="320"/>
                    </a:lnTo>
                    <a:lnTo>
                      <a:pt x="132" y="322"/>
                    </a:lnTo>
                    <a:lnTo>
                      <a:pt x="128" y="324"/>
                    </a:lnTo>
                    <a:lnTo>
                      <a:pt x="124" y="325"/>
                    </a:lnTo>
                    <a:lnTo>
                      <a:pt x="120" y="327"/>
                    </a:lnTo>
                    <a:lnTo>
                      <a:pt x="116" y="329"/>
                    </a:lnTo>
                    <a:lnTo>
                      <a:pt x="113" y="331"/>
                    </a:lnTo>
                    <a:lnTo>
                      <a:pt x="109" y="331"/>
                    </a:lnTo>
                    <a:lnTo>
                      <a:pt x="105" y="333"/>
                    </a:lnTo>
                    <a:lnTo>
                      <a:pt x="101" y="335"/>
                    </a:lnTo>
                    <a:lnTo>
                      <a:pt x="97" y="337"/>
                    </a:lnTo>
                    <a:lnTo>
                      <a:pt x="94" y="339"/>
                    </a:lnTo>
                    <a:lnTo>
                      <a:pt x="92" y="341"/>
                    </a:lnTo>
                    <a:lnTo>
                      <a:pt x="88" y="343"/>
                    </a:lnTo>
                    <a:lnTo>
                      <a:pt x="84" y="343"/>
                    </a:lnTo>
                    <a:lnTo>
                      <a:pt x="80" y="345"/>
                    </a:lnTo>
                    <a:lnTo>
                      <a:pt x="78" y="346"/>
                    </a:lnTo>
                    <a:lnTo>
                      <a:pt x="75" y="348"/>
                    </a:lnTo>
                    <a:lnTo>
                      <a:pt x="73" y="350"/>
                    </a:lnTo>
                    <a:lnTo>
                      <a:pt x="69" y="352"/>
                    </a:lnTo>
                    <a:lnTo>
                      <a:pt x="67" y="354"/>
                    </a:lnTo>
                    <a:lnTo>
                      <a:pt x="63" y="356"/>
                    </a:lnTo>
                    <a:lnTo>
                      <a:pt x="61" y="356"/>
                    </a:lnTo>
                    <a:lnTo>
                      <a:pt x="57" y="358"/>
                    </a:lnTo>
                    <a:lnTo>
                      <a:pt x="56" y="360"/>
                    </a:lnTo>
                    <a:lnTo>
                      <a:pt x="50" y="364"/>
                    </a:lnTo>
                    <a:lnTo>
                      <a:pt x="46" y="367"/>
                    </a:lnTo>
                    <a:lnTo>
                      <a:pt x="40" y="371"/>
                    </a:lnTo>
                    <a:lnTo>
                      <a:pt x="35" y="375"/>
                    </a:lnTo>
                    <a:lnTo>
                      <a:pt x="31" y="379"/>
                    </a:lnTo>
                    <a:lnTo>
                      <a:pt x="27" y="384"/>
                    </a:lnTo>
                    <a:lnTo>
                      <a:pt x="21" y="388"/>
                    </a:lnTo>
                    <a:lnTo>
                      <a:pt x="18" y="394"/>
                    </a:lnTo>
                    <a:lnTo>
                      <a:pt x="14" y="398"/>
                    </a:lnTo>
                    <a:lnTo>
                      <a:pt x="10" y="403"/>
                    </a:lnTo>
                    <a:lnTo>
                      <a:pt x="8" y="407"/>
                    </a:lnTo>
                    <a:lnTo>
                      <a:pt x="6" y="411"/>
                    </a:lnTo>
                    <a:lnTo>
                      <a:pt x="4" y="415"/>
                    </a:lnTo>
                    <a:lnTo>
                      <a:pt x="2" y="419"/>
                    </a:lnTo>
                    <a:lnTo>
                      <a:pt x="0" y="424"/>
                    </a:lnTo>
                    <a:lnTo>
                      <a:pt x="0" y="428"/>
                    </a:lnTo>
                    <a:lnTo>
                      <a:pt x="0" y="432"/>
                    </a:lnTo>
                    <a:lnTo>
                      <a:pt x="2" y="436"/>
                    </a:lnTo>
                    <a:lnTo>
                      <a:pt x="2" y="440"/>
                    </a:lnTo>
                    <a:lnTo>
                      <a:pt x="4" y="442"/>
                    </a:lnTo>
                    <a:lnTo>
                      <a:pt x="6" y="445"/>
                    </a:lnTo>
                    <a:lnTo>
                      <a:pt x="8" y="447"/>
                    </a:lnTo>
                    <a:lnTo>
                      <a:pt x="12" y="447"/>
                    </a:lnTo>
                    <a:lnTo>
                      <a:pt x="16" y="447"/>
                    </a:lnTo>
                    <a:lnTo>
                      <a:pt x="18" y="447"/>
                    </a:lnTo>
                    <a:lnTo>
                      <a:pt x="19" y="447"/>
                    </a:lnTo>
                    <a:lnTo>
                      <a:pt x="21" y="447"/>
                    </a:lnTo>
                    <a:lnTo>
                      <a:pt x="25" y="4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6" name="Freeform 47"/>
              <p:cNvSpPr>
                <a:spLocks/>
              </p:cNvSpPr>
              <p:nvPr/>
            </p:nvSpPr>
            <p:spPr bwMode="auto">
              <a:xfrm>
                <a:off x="1579" y="3005"/>
                <a:ext cx="15" cy="16"/>
              </a:xfrm>
              <a:custGeom>
                <a:avLst/>
                <a:gdLst>
                  <a:gd name="T0" fmla="*/ 0 w 31"/>
                  <a:gd name="T1" fmla="*/ 0 h 33"/>
                  <a:gd name="T2" fmla="*/ 0 w 31"/>
                  <a:gd name="T3" fmla="*/ 0 h 33"/>
                  <a:gd name="T4" fmla="*/ 0 w 31"/>
                  <a:gd name="T5" fmla="*/ 0 h 33"/>
                  <a:gd name="T6" fmla="*/ 0 w 31"/>
                  <a:gd name="T7" fmla="*/ 0 h 33"/>
                  <a:gd name="T8" fmla="*/ 0 w 31"/>
                  <a:gd name="T9" fmla="*/ 0 h 33"/>
                  <a:gd name="T10" fmla="*/ 0 w 31"/>
                  <a:gd name="T11" fmla="*/ 0 h 33"/>
                  <a:gd name="T12" fmla="*/ 0 w 31"/>
                  <a:gd name="T13" fmla="*/ 0 h 33"/>
                  <a:gd name="T14" fmla="*/ 0 w 31"/>
                  <a:gd name="T15" fmla="*/ 0 h 33"/>
                  <a:gd name="T16" fmla="*/ 0 w 31"/>
                  <a:gd name="T17" fmla="*/ 0 h 33"/>
                  <a:gd name="T18" fmla="*/ 0 w 31"/>
                  <a:gd name="T19" fmla="*/ 0 h 33"/>
                  <a:gd name="T20" fmla="*/ 0 w 31"/>
                  <a:gd name="T21" fmla="*/ 0 h 33"/>
                  <a:gd name="T22" fmla="*/ 0 w 31"/>
                  <a:gd name="T23" fmla="*/ 0 h 33"/>
                  <a:gd name="T24" fmla="*/ 0 w 31"/>
                  <a:gd name="T25" fmla="*/ 0 h 33"/>
                  <a:gd name="T26" fmla="*/ 0 w 31"/>
                  <a:gd name="T27" fmla="*/ 0 h 33"/>
                  <a:gd name="T28" fmla="*/ 0 w 31"/>
                  <a:gd name="T29" fmla="*/ 0 h 33"/>
                  <a:gd name="T30" fmla="*/ 0 w 31"/>
                  <a:gd name="T31" fmla="*/ 0 h 33"/>
                  <a:gd name="T32" fmla="*/ 0 w 31"/>
                  <a:gd name="T33" fmla="*/ 0 h 33"/>
                  <a:gd name="T34" fmla="*/ 0 w 31"/>
                  <a:gd name="T35" fmla="*/ 0 h 33"/>
                  <a:gd name="T36" fmla="*/ 0 w 31"/>
                  <a:gd name="T37" fmla="*/ 0 h 33"/>
                  <a:gd name="T38" fmla="*/ 0 w 31"/>
                  <a:gd name="T39" fmla="*/ 0 h 33"/>
                  <a:gd name="T40" fmla="*/ 0 w 31"/>
                  <a:gd name="T41" fmla="*/ 0 h 33"/>
                  <a:gd name="T42" fmla="*/ 0 w 31"/>
                  <a:gd name="T43" fmla="*/ 0 h 33"/>
                  <a:gd name="T44" fmla="*/ 0 w 31"/>
                  <a:gd name="T45" fmla="*/ 0 h 33"/>
                  <a:gd name="T46" fmla="*/ 0 w 31"/>
                  <a:gd name="T47" fmla="*/ 0 h 33"/>
                  <a:gd name="T48" fmla="*/ 0 w 31"/>
                  <a:gd name="T49" fmla="*/ 0 h 33"/>
                  <a:gd name="T50" fmla="*/ 0 w 31"/>
                  <a:gd name="T51" fmla="*/ 0 h 33"/>
                  <a:gd name="T52" fmla="*/ 0 w 31"/>
                  <a:gd name="T53" fmla="*/ 0 h 33"/>
                  <a:gd name="T54" fmla="*/ 0 w 31"/>
                  <a:gd name="T55" fmla="*/ 0 h 33"/>
                  <a:gd name="T56" fmla="*/ 0 w 31"/>
                  <a:gd name="T57" fmla="*/ 0 h 33"/>
                  <a:gd name="T58" fmla="*/ 0 w 31"/>
                  <a:gd name="T59" fmla="*/ 0 h 33"/>
                  <a:gd name="T60" fmla="*/ 0 w 31"/>
                  <a:gd name="T61" fmla="*/ 0 h 33"/>
                  <a:gd name="T62" fmla="*/ 0 w 31"/>
                  <a:gd name="T63" fmla="*/ 0 h 33"/>
                  <a:gd name="T64" fmla="*/ 0 w 31"/>
                  <a:gd name="T65" fmla="*/ 0 h 33"/>
                  <a:gd name="T66" fmla="*/ 0 w 31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33"/>
                  <a:gd name="T104" fmla="*/ 31 w 31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33">
                    <a:moveTo>
                      <a:pt x="16" y="33"/>
                    </a:moveTo>
                    <a:lnTo>
                      <a:pt x="19" y="33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31" y="19"/>
                    </a:lnTo>
                    <a:lnTo>
                      <a:pt x="31" y="16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7" name="Freeform 48"/>
              <p:cNvSpPr>
                <a:spLocks/>
              </p:cNvSpPr>
              <p:nvPr/>
            </p:nvSpPr>
            <p:spPr bwMode="auto">
              <a:xfrm>
                <a:off x="1564" y="3028"/>
                <a:ext cx="53" cy="24"/>
              </a:xfrm>
              <a:custGeom>
                <a:avLst/>
                <a:gdLst>
                  <a:gd name="T0" fmla="*/ 1 w 104"/>
                  <a:gd name="T1" fmla="*/ 1 h 47"/>
                  <a:gd name="T2" fmla="*/ 1 w 104"/>
                  <a:gd name="T3" fmla="*/ 1 h 47"/>
                  <a:gd name="T4" fmla="*/ 1 w 104"/>
                  <a:gd name="T5" fmla="*/ 1 h 47"/>
                  <a:gd name="T6" fmla="*/ 1 w 104"/>
                  <a:gd name="T7" fmla="*/ 1 h 47"/>
                  <a:gd name="T8" fmla="*/ 1 w 104"/>
                  <a:gd name="T9" fmla="*/ 1 h 47"/>
                  <a:gd name="T10" fmla="*/ 1 w 104"/>
                  <a:gd name="T11" fmla="*/ 1 h 47"/>
                  <a:gd name="T12" fmla="*/ 1 w 104"/>
                  <a:gd name="T13" fmla="*/ 1 h 47"/>
                  <a:gd name="T14" fmla="*/ 1 w 104"/>
                  <a:gd name="T15" fmla="*/ 1 h 47"/>
                  <a:gd name="T16" fmla="*/ 1 w 104"/>
                  <a:gd name="T17" fmla="*/ 1 h 47"/>
                  <a:gd name="T18" fmla="*/ 1 w 104"/>
                  <a:gd name="T19" fmla="*/ 1 h 47"/>
                  <a:gd name="T20" fmla="*/ 1 w 104"/>
                  <a:gd name="T21" fmla="*/ 1 h 47"/>
                  <a:gd name="T22" fmla="*/ 1 w 104"/>
                  <a:gd name="T23" fmla="*/ 1 h 47"/>
                  <a:gd name="T24" fmla="*/ 1 w 104"/>
                  <a:gd name="T25" fmla="*/ 1 h 47"/>
                  <a:gd name="T26" fmla="*/ 1 w 104"/>
                  <a:gd name="T27" fmla="*/ 1 h 47"/>
                  <a:gd name="T28" fmla="*/ 1 w 104"/>
                  <a:gd name="T29" fmla="*/ 1 h 47"/>
                  <a:gd name="T30" fmla="*/ 1 w 104"/>
                  <a:gd name="T31" fmla="*/ 1 h 47"/>
                  <a:gd name="T32" fmla="*/ 1 w 104"/>
                  <a:gd name="T33" fmla="*/ 1 h 47"/>
                  <a:gd name="T34" fmla="*/ 1 w 104"/>
                  <a:gd name="T35" fmla="*/ 1 h 47"/>
                  <a:gd name="T36" fmla="*/ 1 w 104"/>
                  <a:gd name="T37" fmla="*/ 1 h 47"/>
                  <a:gd name="T38" fmla="*/ 1 w 104"/>
                  <a:gd name="T39" fmla="*/ 1 h 47"/>
                  <a:gd name="T40" fmla="*/ 1 w 104"/>
                  <a:gd name="T41" fmla="*/ 1 h 47"/>
                  <a:gd name="T42" fmla="*/ 1 w 104"/>
                  <a:gd name="T43" fmla="*/ 1 h 47"/>
                  <a:gd name="T44" fmla="*/ 1 w 104"/>
                  <a:gd name="T45" fmla="*/ 1 h 47"/>
                  <a:gd name="T46" fmla="*/ 1 w 104"/>
                  <a:gd name="T47" fmla="*/ 1 h 47"/>
                  <a:gd name="T48" fmla="*/ 1 w 104"/>
                  <a:gd name="T49" fmla="*/ 1 h 47"/>
                  <a:gd name="T50" fmla="*/ 1 w 104"/>
                  <a:gd name="T51" fmla="*/ 1 h 47"/>
                  <a:gd name="T52" fmla="*/ 1 w 104"/>
                  <a:gd name="T53" fmla="*/ 1 h 47"/>
                  <a:gd name="T54" fmla="*/ 1 w 104"/>
                  <a:gd name="T55" fmla="*/ 0 h 47"/>
                  <a:gd name="T56" fmla="*/ 1 w 104"/>
                  <a:gd name="T57" fmla="*/ 0 h 47"/>
                  <a:gd name="T58" fmla="*/ 1 w 104"/>
                  <a:gd name="T59" fmla="*/ 1 h 47"/>
                  <a:gd name="T60" fmla="*/ 0 w 104"/>
                  <a:gd name="T61" fmla="*/ 1 h 47"/>
                  <a:gd name="T62" fmla="*/ 0 w 104"/>
                  <a:gd name="T63" fmla="*/ 1 h 47"/>
                  <a:gd name="T64" fmla="*/ 0 w 104"/>
                  <a:gd name="T65" fmla="*/ 1 h 47"/>
                  <a:gd name="T66" fmla="*/ 1 w 104"/>
                  <a:gd name="T67" fmla="*/ 1 h 47"/>
                  <a:gd name="T68" fmla="*/ 1 w 104"/>
                  <a:gd name="T69" fmla="*/ 1 h 47"/>
                  <a:gd name="T70" fmla="*/ 1 w 104"/>
                  <a:gd name="T71" fmla="*/ 1 h 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47"/>
                  <a:gd name="T110" fmla="*/ 104 w 104"/>
                  <a:gd name="T111" fmla="*/ 47 h 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47">
                    <a:moveTo>
                      <a:pt x="11" y="38"/>
                    </a:moveTo>
                    <a:lnTo>
                      <a:pt x="13" y="38"/>
                    </a:lnTo>
                    <a:lnTo>
                      <a:pt x="17" y="40"/>
                    </a:lnTo>
                    <a:lnTo>
                      <a:pt x="19" y="42"/>
                    </a:lnTo>
                    <a:lnTo>
                      <a:pt x="23" y="44"/>
                    </a:lnTo>
                    <a:lnTo>
                      <a:pt x="26" y="44"/>
                    </a:lnTo>
                    <a:lnTo>
                      <a:pt x="30" y="46"/>
                    </a:lnTo>
                    <a:lnTo>
                      <a:pt x="34" y="46"/>
                    </a:lnTo>
                    <a:lnTo>
                      <a:pt x="38" y="47"/>
                    </a:lnTo>
                    <a:lnTo>
                      <a:pt x="42" y="47"/>
                    </a:lnTo>
                    <a:lnTo>
                      <a:pt x="45" y="47"/>
                    </a:lnTo>
                    <a:lnTo>
                      <a:pt x="49" y="47"/>
                    </a:lnTo>
                    <a:lnTo>
                      <a:pt x="53" y="47"/>
                    </a:lnTo>
                    <a:lnTo>
                      <a:pt x="57" y="47"/>
                    </a:lnTo>
                    <a:lnTo>
                      <a:pt x="61" y="47"/>
                    </a:lnTo>
                    <a:lnTo>
                      <a:pt x="64" y="47"/>
                    </a:lnTo>
                    <a:lnTo>
                      <a:pt x="70" y="46"/>
                    </a:lnTo>
                    <a:lnTo>
                      <a:pt x="72" y="46"/>
                    </a:lnTo>
                    <a:lnTo>
                      <a:pt x="76" y="44"/>
                    </a:lnTo>
                    <a:lnTo>
                      <a:pt x="80" y="44"/>
                    </a:lnTo>
                    <a:lnTo>
                      <a:pt x="83" y="42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9" y="32"/>
                    </a:lnTo>
                    <a:lnTo>
                      <a:pt x="102" y="30"/>
                    </a:lnTo>
                    <a:lnTo>
                      <a:pt x="104" y="25"/>
                    </a:lnTo>
                    <a:lnTo>
                      <a:pt x="104" y="21"/>
                    </a:lnTo>
                    <a:lnTo>
                      <a:pt x="102" y="19"/>
                    </a:lnTo>
                    <a:lnTo>
                      <a:pt x="99" y="19"/>
                    </a:lnTo>
                    <a:lnTo>
                      <a:pt x="95" y="19"/>
                    </a:lnTo>
                    <a:lnTo>
                      <a:pt x="91" y="21"/>
                    </a:lnTo>
                    <a:lnTo>
                      <a:pt x="87" y="21"/>
                    </a:lnTo>
                    <a:lnTo>
                      <a:pt x="85" y="21"/>
                    </a:lnTo>
                    <a:lnTo>
                      <a:pt x="80" y="21"/>
                    </a:lnTo>
                    <a:lnTo>
                      <a:pt x="76" y="21"/>
                    </a:lnTo>
                    <a:lnTo>
                      <a:pt x="70" y="21"/>
                    </a:lnTo>
                    <a:lnTo>
                      <a:pt x="66" y="21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1" y="21"/>
                    </a:lnTo>
                    <a:lnTo>
                      <a:pt x="47" y="19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2" y="15"/>
                    </a:lnTo>
                    <a:lnTo>
                      <a:pt x="28" y="13"/>
                    </a:lnTo>
                    <a:lnTo>
                      <a:pt x="25" y="11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5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7" y="34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8" name="Freeform 49"/>
              <p:cNvSpPr>
                <a:spLocks/>
              </p:cNvSpPr>
              <p:nvPr/>
            </p:nvSpPr>
            <p:spPr bwMode="auto">
              <a:xfrm>
                <a:off x="1428" y="3216"/>
                <a:ext cx="154" cy="292"/>
              </a:xfrm>
              <a:custGeom>
                <a:avLst/>
                <a:gdLst>
                  <a:gd name="T0" fmla="*/ 1 w 308"/>
                  <a:gd name="T1" fmla="*/ 1 h 584"/>
                  <a:gd name="T2" fmla="*/ 1 w 308"/>
                  <a:gd name="T3" fmla="*/ 1 h 584"/>
                  <a:gd name="T4" fmla="*/ 1 w 308"/>
                  <a:gd name="T5" fmla="*/ 1 h 584"/>
                  <a:gd name="T6" fmla="*/ 1 w 308"/>
                  <a:gd name="T7" fmla="*/ 1 h 584"/>
                  <a:gd name="T8" fmla="*/ 1 w 308"/>
                  <a:gd name="T9" fmla="*/ 1 h 584"/>
                  <a:gd name="T10" fmla="*/ 1 w 308"/>
                  <a:gd name="T11" fmla="*/ 2 h 584"/>
                  <a:gd name="T12" fmla="*/ 1 w 308"/>
                  <a:gd name="T13" fmla="*/ 2 h 584"/>
                  <a:gd name="T14" fmla="*/ 1 w 308"/>
                  <a:gd name="T15" fmla="*/ 3 h 584"/>
                  <a:gd name="T16" fmla="*/ 1 w 308"/>
                  <a:gd name="T17" fmla="*/ 3 h 584"/>
                  <a:gd name="T18" fmla="*/ 1 w 308"/>
                  <a:gd name="T19" fmla="*/ 3 h 584"/>
                  <a:gd name="T20" fmla="*/ 1 w 308"/>
                  <a:gd name="T21" fmla="*/ 4 h 584"/>
                  <a:gd name="T22" fmla="*/ 1 w 308"/>
                  <a:gd name="T23" fmla="*/ 4 h 584"/>
                  <a:gd name="T24" fmla="*/ 2 w 308"/>
                  <a:gd name="T25" fmla="*/ 4 h 584"/>
                  <a:gd name="T26" fmla="*/ 2 w 308"/>
                  <a:gd name="T27" fmla="*/ 4 h 584"/>
                  <a:gd name="T28" fmla="*/ 2 w 308"/>
                  <a:gd name="T29" fmla="*/ 4 h 584"/>
                  <a:gd name="T30" fmla="*/ 2 w 308"/>
                  <a:gd name="T31" fmla="*/ 4 h 584"/>
                  <a:gd name="T32" fmla="*/ 3 w 308"/>
                  <a:gd name="T33" fmla="*/ 4 h 584"/>
                  <a:gd name="T34" fmla="*/ 3 w 308"/>
                  <a:gd name="T35" fmla="*/ 4 h 584"/>
                  <a:gd name="T36" fmla="*/ 2 w 308"/>
                  <a:gd name="T37" fmla="*/ 4 h 584"/>
                  <a:gd name="T38" fmla="*/ 2 w 308"/>
                  <a:gd name="T39" fmla="*/ 4 h 584"/>
                  <a:gd name="T40" fmla="*/ 2 w 308"/>
                  <a:gd name="T41" fmla="*/ 4 h 584"/>
                  <a:gd name="T42" fmla="*/ 2 w 308"/>
                  <a:gd name="T43" fmla="*/ 4 h 584"/>
                  <a:gd name="T44" fmla="*/ 2 w 308"/>
                  <a:gd name="T45" fmla="*/ 4 h 584"/>
                  <a:gd name="T46" fmla="*/ 2 w 308"/>
                  <a:gd name="T47" fmla="*/ 5 h 584"/>
                  <a:gd name="T48" fmla="*/ 2 w 308"/>
                  <a:gd name="T49" fmla="*/ 5 h 584"/>
                  <a:gd name="T50" fmla="*/ 2 w 308"/>
                  <a:gd name="T51" fmla="*/ 5 h 584"/>
                  <a:gd name="T52" fmla="*/ 2 w 308"/>
                  <a:gd name="T53" fmla="*/ 5 h 584"/>
                  <a:gd name="T54" fmla="*/ 1 w 308"/>
                  <a:gd name="T55" fmla="*/ 5 h 584"/>
                  <a:gd name="T56" fmla="*/ 1 w 308"/>
                  <a:gd name="T57" fmla="*/ 5 h 584"/>
                  <a:gd name="T58" fmla="*/ 1 w 308"/>
                  <a:gd name="T59" fmla="*/ 5 h 584"/>
                  <a:gd name="T60" fmla="*/ 1 w 308"/>
                  <a:gd name="T61" fmla="*/ 5 h 584"/>
                  <a:gd name="T62" fmla="*/ 1 w 308"/>
                  <a:gd name="T63" fmla="*/ 5 h 584"/>
                  <a:gd name="T64" fmla="*/ 1 w 308"/>
                  <a:gd name="T65" fmla="*/ 5 h 584"/>
                  <a:gd name="T66" fmla="*/ 1 w 308"/>
                  <a:gd name="T67" fmla="*/ 5 h 584"/>
                  <a:gd name="T68" fmla="*/ 1 w 308"/>
                  <a:gd name="T69" fmla="*/ 5 h 584"/>
                  <a:gd name="T70" fmla="*/ 2 w 308"/>
                  <a:gd name="T71" fmla="*/ 5 h 584"/>
                  <a:gd name="T72" fmla="*/ 2 w 308"/>
                  <a:gd name="T73" fmla="*/ 5 h 584"/>
                  <a:gd name="T74" fmla="*/ 2 w 308"/>
                  <a:gd name="T75" fmla="*/ 5 h 584"/>
                  <a:gd name="T76" fmla="*/ 2 w 308"/>
                  <a:gd name="T77" fmla="*/ 5 h 584"/>
                  <a:gd name="T78" fmla="*/ 2 w 308"/>
                  <a:gd name="T79" fmla="*/ 5 h 584"/>
                  <a:gd name="T80" fmla="*/ 2 w 308"/>
                  <a:gd name="T81" fmla="*/ 4 h 584"/>
                  <a:gd name="T82" fmla="*/ 3 w 308"/>
                  <a:gd name="T83" fmla="*/ 4 h 584"/>
                  <a:gd name="T84" fmla="*/ 3 w 308"/>
                  <a:gd name="T85" fmla="*/ 4 h 584"/>
                  <a:gd name="T86" fmla="*/ 3 w 308"/>
                  <a:gd name="T87" fmla="*/ 4 h 584"/>
                  <a:gd name="T88" fmla="*/ 3 w 308"/>
                  <a:gd name="T89" fmla="*/ 4 h 584"/>
                  <a:gd name="T90" fmla="*/ 2 w 308"/>
                  <a:gd name="T91" fmla="*/ 4 h 584"/>
                  <a:gd name="T92" fmla="*/ 2 w 308"/>
                  <a:gd name="T93" fmla="*/ 4 h 584"/>
                  <a:gd name="T94" fmla="*/ 2 w 308"/>
                  <a:gd name="T95" fmla="*/ 4 h 584"/>
                  <a:gd name="T96" fmla="*/ 2 w 308"/>
                  <a:gd name="T97" fmla="*/ 4 h 584"/>
                  <a:gd name="T98" fmla="*/ 2 w 308"/>
                  <a:gd name="T99" fmla="*/ 3 h 584"/>
                  <a:gd name="T100" fmla="*/ 1 w 308"/>
                  <a:gd name="T101" fmla="*/ 3 h 584"/>
                  <a:gd name="T102" fmla="*/ 1 w 308"/>
                  <a:gd name="T103" fmla="*/ 3 h 584"/>
                  <a:gd name="T104" fmla="*/ 1 w 308"/>
                  <a:gd name="T105" fmla="*/ 3 h 584"/>
                  <a:gd name="T106" fmla="*/ 1 w 308"/>
                  <a:gd name="T107" fmla="*/ 2 h 584"/>
                  <a:gd name="T108" fmla="*/ 1 w 308"/>
                  <a:gd name="T109" fmla="*/ 2 h 584"/>
                  <a:gd name="T110" fmla="*/ 1 w 308"/>
                  <a:gd name="T111" fmla="*/ 2 h 584"/>
                  <a:gd name="T112" fmla="*/ 1 w 308"/>
                  <a:gd name="T113" fmla="*/ 2 h 584"/>
                  <a:gd name="T114" fmla="*/ 1 w 308"/>
                  <a:gd name="T115" fmla="*/ 1 h 584"/>
                  <a:gd name="T116" fmla="*/ 1 w 308"/>
                  <a:gd name="T117" fmla="*/ 1 h 584"/>
                  <a:gd name="T118" fmla="*/ 1 w 308"/>
                  <a:gd name="T119" fmla="*/ 1 h 584"/>
                  <a:gd name="T120" fmla="*/ 1 w 308"/>
                  <a:gd name="T121" fmla="*/ 1 h 5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8"/>
                  <a:gd name="T184" fmla="*/ 0 h 584"/>
                  <a:gd name="T185" fmla="*/ 308 w 308"/>
                  <a:gd name="T186" fmla="*/ 584 h 5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8" h="584">
                    <a:moveTo>
                      <a:pt x="82" y="2"/>
                    </a:moveTo>
                    <a:lnTo>
                      <a:pt x="80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3" y="2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50" y="7"/>
                    </a:lnTo>
                    <a:lnTo>
                      <a:pt x="48" y="9"/>
                    </a:lnTo>
                    <a:lnTo>
                      <a:pt x="44" y="11"/>
                    </a:lnTo>
                    <a:lnTo>
                      <a:pt x="42" y="13"/>
                    </a:lnTo>
                    <a:lnTo>
                      <a:pt x="40" y="15"/>
                    </a:lnTo>
                    <a:lnTo>
                      <a:pt x="38" y="19"/>
                    </a:lnTo>
                    <a:lnTo>
                      <a:pt x="36" y="21"/>
                    </a:lnTo>
                    <a:lnTo>
                      <a:pt x="34" y="24"/>
                    </a:lnTo>
                    <a:lnTo>
                      <a:pt x="31" y="28"/>
                    </a:lnTo>
                    <a:lnTo>
                      <a:pt x="29" y="32"/>
                    </a:lnTo>
                    <a:lnTo>
                      <a:pt x="27" y="38"/>
                    </a:lnTo>
                    <a:lnTo>
                      <a:pt x="27" y="40"/>
                    </a:lnTo>
                    <a:lnTo>
                      <a:pt x="25" y="41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3" y="51"/>
                    </a:lnTo>
                    <a:lnTo>
                      <a:pt x="23" y="55"/>
                    </a:lnTo>
                    <a:lnTo>
                      <a:pt x="23" y="57"/>
                    </a:lnTo>
                    <a:lnTo>
                      <a:pt x="23" y="60"/>
                    </a:lnTo>
                    <a:lnTo>
                      <a:pt x="23" y="64"/>
                    </a:lnTo>
                    <a:lnTo>
                      <a:pt x="23" y="68"/>
                    </a:lnTo>
                    <a:lnTo>
                      <a:pt x="23" y="72"/>
                    </a:lnTo>
                    <a:lnTo>
                      <a:pt x="23" y="76"/>
                    </a:lnTo>
                    <a:lnTo>
                      <a:pt x="25" y="80"/>
                    </a:lnTo>
                    <a:lnTo>
                      <a:pt x="25" y="85"/>
                    </a:lnTo>
                    <a:lnTo>
                      <a:pt x="25" y="91"/>
                    </a:lnTo>
                    <a:lnTo>
                      <a:pt x="25" y="97"/>
                    </a:lnTo>
                    <a:lnTo>
                      <a:pt x="27" y="102"/>
                    </a:lnTo>
                    <a:lnTo>
                      <a:pt x="27" y="108"/>
                    </a:lnTo>
                    <a:lnTo>
                      <a:pt x="27" y="114"/>
                    </a:lnTo>
                    <a:lnTo>
                      <a:pt x="29" y="119"/>
                    </a:lnTo>
                    <a:lnTo>
                      <a:pt x="29" y="125"/>
                    </a:lnTo>
                    <a:lnTo>
                      <a:pt x="29" y="131"/>
                    </a:lnTo>
                    <a:lnTo>
                      <a:pt x="31" y="138"/>
                    </a:lnTo>
                    <a:lnTo>
                      <a:pt x="31" y="144"/>
                    </a:lnTo>
                    <a:lnTo>
                      <a:pt x="32" y="152"/>
                    </a:lnTo>
                    <a:lnTo>
                      <a:pt x="34" y="159"/>
                    </a:lnTo>
                    <a:lnTo>
                      <a:pt x="34" y="165"/>
                    </a:lnTo>
                    <a:lnTo>
                      <a:pt x="34" y="173"/>
                    </a:lnTo>
                    <a:lnTo>
                      <a:pt x="36" y="180"/>
                    </a:lnTo>
                    <a:lnTo>
                      <a:pt x="36" y="186"/>
                    </a:lnTo>
                    <a:lnTo>
                      <a:pt x="38" y="194"/>
                    </a:lnTo>
                    <a:lnTo>
                      <a:pt x="38" y="201"/>
                    </a:lnTo>
                    <a:lnTo>
                      <a:pt x="40" y="209"/>
                    </a:lnTo>
                    <a:lnTo>
                      <a:pt x="42" y="216"/>
                    </a:lnTo>
                    <a:lnTo>
                      <a:pt x="44" y="224"/>
                    </a:lnTo>
                    <a:lnTo>
                      <a:pt x="44" y="232"/>
                    </a:lnTo>
                    <a:lnTo>
                      <a:pt x="46" y="237"/>
                    </a:lnTo>
                    <a:lnTo>
                      <a:pt x="46" y="245"/>
                    </a:lnTo>
                    <a:lnTo>
                      <a:pt x="48" y="253"/>
                    </a:lnTo>
                    <a:lnTo>
                      <a:pt x="48" y="258"/>
                    </a:lnTo>
                    <a:lnTo>
                      <a:pt x="50" y="266"/>
                    </a:lnTo>
                    <a:lnTo>
                      <a:pt x="51" y="274"/>
                    </a:lnTo>
                    <a:lnTo>
                      <a:pt x="51" y="279"/>
                    </a:lnTo>
                    <a:lnTo>
                      <a:pt x="53" y="287"/>
                    </a:lnTo>
                    <a:lnTo>
                      <a:pt x="53" y="293"/>
                    </a:lnTo>
                    <a:lnTo>
                      <a:pt x="55" y="300"/>
                    </a:lnTo>
                    <a:lnTo>
                      <a:pt x="57" y="306"/>
                    </a:lnTo>
                    <a:lnTo>
                      <a:pt x="57" y="312"/>
                    </a:lnTo>
                    <a:lnTo>
                      <a:pt x="59" y="319"/>
                    </a:lnTo>
                    <a:lnTo>
                      <a:pt x="61" y="325"/>
                    </a:lnTo>
                    <a:lnTo>
                      <a:pt x="61" y="331"/>
                    </a:lnTo>
                    <a:lnTo>
                      <a:pt x="63" y="334"/>
                    </a:lnTo>
                    <a:lnTo>
                      <a:pt x="63" y="340"/>
                    </a:lnTo>
                    <a:lnTo>
                      <a:pt x="65" y="346"/>
                    </a:lnTo>
                    <a:lnTo>
                      <a:pt x="65" y="350"/>
                    </a:lnTo>
                    <a:lnTo>
                      <a:pt x="67" y="355"/>
                    </a:lnTo>
                    <a:lnTo>
                      <a:pt x="67" y="359"/>
                    </a:lnTo>
                    <a:lnTo>
                      <a:pt x="69" y="363"/>
                    </a:lnTo>
                    <a:lnTo>
                      <a:pt x="69" y="367"/>
                    </a:lnTo>
                    <a:lnTo>
                      <a:pt x="69" y="371"/>
                    </a:lnTo>
                    <a:lnTo>
                      <a:pt x="70" y="372"/>
                    </a:lnTo>
                    <a:lnTo>
                      <a:pt x="70" y="376"/>
                    </a:lnTo>
                    <a:lnTo>
                      <a:pt x="72" y="380"/>
                    </a:lnTo>
                    <a:lnTo>
                      <a:pt x="74" y="384"/>
                    </a:lnTo>
                    <a:lnTo>
                      <a:pt x="76" y="388"/>
                    </a:lnTo>
                    <a:lnTo>
                      <a:pt x="80" y="391"/>
                    </a:lnTo>
                    <a:lnTo>
                      <a:pt x="82" y="393"/>
                    </a:lnTo>
                    <a:lnTo>
                      <a:pt x="84" y="397"/>
                    </a:lnTo>
                    <a:lnTo>
                      <a:pt x="88" y="399"/>
                    </a:lnTo>
                    <a:lnTo>
                      <a:pt x="89" y="401"/>
                    </a:lnTo>
                    <a:lnTo>
                      <a:pt x="93" y="403"/>
                    </a:lnTo>
                    <a:lnTo>
                      <a:pt x="95" y="405"/>
                    </a:lnTo>
                    <a:lnTo>
                      <a:pt x="99" y="407"/>
                    </a:lnTo>
                    <a:lnTo>
                      <a:pt x="103" y="410"/>
                    </a:lnTo>
                    <a:lnTo>
                      <a:pt x="107" y="412"/>
                    </a:lnTo>
                    <a:lnTo>
                      <a:pt x="110" y="414"/>
                    </a:lnTo>
                    <a:lnTo>
                      <a:pt x="114" y="416"/>
                    </a:lnTo>
                    <a:lnTo>
                      <a:pt x="120" y="418"/>
                    </a:lnTo>
                    <a:lnTo>
                      <a:pt x="124" y="420"/>
                    </a:lnTo>
                    <a:lnTo>
                      <a:pt x="128" y="420"/>
                    </a:lnTo>
                    <a:lnTo>
                      <a:pt x="131" y="422"/>
                    </a:lnTo>
                    <a:lnTo>
                      <a:pt x="137" y="424"/>
                    </a:lnTo>
                    <a:lnTo>
                      <a:pt x="141" y="424"/>
                    </a:lnTo>
                    <a:lnTo>
                      <a:pt x="147" y="426"/>
                    </a:lnTo>
                    <a:lnTo>
                      <a:pt x="150" y="426"/>
                    </a:lnTo>
                    <a:lnTo>
                      <a:pt x="156" y="426"/>
                    </a:lnTo>
                    <a:lnTo>
                      <a:pt x="160" y="426"/>
                    </a:lnTo>
                    <a:lnTo>
                      <a:pt x="166" y="426"/>
                    </a:lnTo>
                    <a:lnTo>
                      <a:pt x="171" y="426"/>
                    </a:lnTo>
                    <a:lnTo>
                      <a:pt x="175" y="426"/>
                    </a:lnTo>
                    <a:lnTo>
                      <a:pt x="179" y="424"/>
                    </a:lnTo>
                    <a:lnTo>
                      <a:pt x="181" y="424"/>
                    </a:lnTo>
                    <a:lnTo>
                      <a:pt x="183" y="424"/>
                    </a:lnTo>
                    <a:lnTo>
                      <a:pt x="186" y="422"/>
                    </a:lnTo>
                    <a:lnTo>
                      <a:pt x="188" y="422"/>
                    </a:lnTo>
                    <a:lnTo>
                      <a:pt x="192" y="420"/>
                    </a:lnTo>
                    <a:lnTo>
                      <a:pt x="194" y="420"/>
                    </a:lnTo>
                    <a:lnTo>
                      <a:pt x="198" y="420"/>
                    </a:lnTo>
                    <a:lnTo>
                      <a:pt x="202" y="418"/>
                    </a:lnTo>
                    <a:lnTo>
                      <a:pt x="207" y="416"/>
                    </a:lnTo>
                    <a:lnTo>
                      <a:pt x="211" y="414"/>
                    </a:lnTo>
                    <a:lnTo>
                      <a:pt x="217" y="414"/>
                    </a:lnTo>
                    <a:lnTo>
                      <a:pt x="223" y="412"/>
                    </a:lnTo>
                    <a:lnTo>
                      <a:pt x="226" y="412"/>
                    </a:lnTo>
                    <a:lnTo>
                      <a:pt x="230" y="412"/>
                    </a:lnTo>
                    <a:lnTo>
                      <a:pt x="236" y="414"/>
                    </a:lnTo>
                    <a:lnTo>
                      <a:pt x="240" y="414"/>
                    </a:lnTo>
                    <a:lnTo>
                      <a:pt x="243" y="414"/>
                    </a:lnTo>
                    <a:lnTo>
                      <a:pt x="247" y="416"/>
                    </a:lnTo>
                    <a:lnTo>
                      <a:pt x="251" y="418"/>
                    </a:lnTo>
                    <a:lnTo>
                      <a:pt x="255" y="418"/>
                    </a:lnTo>
                    <a:lnTo>
                      <a:pt x="259" y="420"/>
                    </a:lnTo>
                    <a:lnTo>
                      <a:pt x="261" y="422"/>
                    </a:lnTo>
                    <a:lnTo>
                      <a:pt x="264" y="424"/>
                    </a:lnTo>
                    <a:lnTo>
                      <a:pt x="268" y="428"/>
                    </a:lnTo>
                    <a:lnTo>
                      <a:pt x="272" y="431"/>
                    </a:lnTo>
                    <a:lnTo>
                      <a:pt x="274" y="435"/>
                    </a:lnTo>
                    <a:lnTo>
                      <a:pt x="276" y="441"/>
                    </a:lnTo>
                    <a:lnTo>
                      <a:pt x="274" y="445"/>
                    </a:lnTo>
                    <a:lnTo>
                      <a:pt x="272" y="449"/>
                    </a:lnTo>
                    <a:lnTo>
                      <a:pt x="270" y="450"/>
                    </a:lnTo>
                    <a:lnTo>
                      <a:pt x="268" y="452"/>
                    </a:lnTo>
                    <a:lnTo>
                      <a:pt x="266" y="454"/>
                    </a:lnTo>
                    <a:lnTo>
                      <a:pt x="262" y="458"/>
                    </a:lnTo>
                    <a:lnTo>
                      <a:pt x="259" y="460"/>
                    </a:lnTo>
                    <a:lnTo>
                      <a:pt x="255" y="460"/>
                    </a:lnTo>
                    <a:lnTo>
                      <a:pt x="249" y="462"/>
                    </a:lnTo>
                    <a:lnTo>
                      <a:pt x="245" y="464"/>
                    </a:lnTo>
                    <a:lnTo>
                      <a:pt x="242" y="464"/>
                    </a:lnTo>
                    <a:lnTo>
                      <a:pt x="240" y="464"/>
                    </a:lnTo>
                    <a:lnTo>
                      <a:pt x="236" y="466"/>
                    </a:lnTo>
                    <a:lnTo>
                      <a:pt x="234" y="466"/>
                    </a:lnTo>
                    <a:lnTo>
                      <a:pt x="230" y="468"/>
                    </a:lnTo>
                    <a:lnTo>
                      <a:pt x="228" y="469"/>
                    </a:lnTo>
                    <a:lnTo>
                      <a:pt x="224" y="469"/>
                    </a:lnTo>
                    <a:lnTo>
                      <a:pt x="223" y="471"/>
                    </a:lnTo>
                    <a:lnTo>
                      <a:pt x="219" y="471"/>
                    </a:lnTo>
                    <a:lnTo>
                      <a:pt x="215" y="471"/>
                    </a:lnTo>
                    <a:lnTo>
                      <a:pt x="211" y="473"/>
                    </a:lnTo>
                    <a:lnTo>
                      <a:pt x="207" y="475"/>
                    </a:lnTo>
                    <a:lnTo>
                      <a:pt x="205" y="475"/>
                    </a:lnTo>
                    <a:lnTo>
                      <a:pt x="202" y="475"/>
                    </a:lnTo>
                    <a:lnTo>
                      <a:pt x="198" y="477"/>
                    </a:lnTo>
                    <a:lnTo>
                      <a:pt x="194" y="479"/>
                    </a:lnTo>
                    <a:lnTo>
                      <a:pt x="190" y="479"/>
                    </a:lnTo>
                    <a:lnTo>
                      <a:pt x="188" y="481"/>
                    </a:lnTo>
                    <a:lnTo>
                      <a:pt x="185" y="481"/>
                    </a:lnTo>
                    <a:lnTo>
                      <a:pt x="181" y="483"/>
                    </a:lnTo>
                    <a:lnTo>
                      <a:pt x="179" y="483"/>
                    </a:lnTo>
                    <a:lnTo>
                      <a:pt x="175" y="485"/>
                    </a:lnTo>
                    <a:lnTo>
                      <a:pt x="171" y="485"/>
                    </a:lnTo>
                    <a:lnTo>
                      <a:pt x="169" y="487"/>
                    </a:lnTo>
                    <a:lnTo>
                      <a:pt x="166" y="487"/>
                    </a:lnTo>
                    <a:lnTo>
                      <a:pt x="164" y="488"/>
                    </a:lnTo>
                    <a:lnTo>
                      <a:pt x="160" y="488"/>
                    </a:lnTo>
                    <a:lnTo>
                      <a:pt x="158" y="490"/>
                    </a:lnTo>
                    <a:lnTo>
                      <a:pt x="154" y="490"/>
                    </a:lnTo>
                    <a:lnTo>
                      <a:pt x="150" y="492"/>
                    </a:lnTo>
                    <a:lnTo>
                      <a:pt x="148" y="492"/>
                    </a:lnTo>
                    <a:lnTo>
                      <a:pt x="147" y="494"/>
                    </a:lnTo>
                    <a:lnTo>
                      <a:pt x="143" y="496"/>
                    </a:lnTo>
                    <a:lnTo>
                      <a:pt x="139" y="498"/>
                    </a:lnTo>
                    <a:lnTo>
                      <a:pt x="135" y="500"/>
                    </a:lnTo>
                    <a:lnTo>
                      <a:pt x="133" y="502"/>
                    </a:lnTo>
                    <a:lnTo>
                      <a:pt x="131" y="504"/>
                    </a:lnTo>
                    <a:lnTo>
                      <a:pt x="133" y="507"/>
                    </a:lnTo>
                    <a:lnTo>
                      <a:pt x="135" y="509"/>
                    </a:lnTo>
                    <a:lnTo>
                      <a:pt x="137" y="511"/>
                    </a:lnTo>
                    <a:lnTo>
                      <a:pt x="139" y="511"/>
                    </a:lnTo>
                    <a:lnTo>
                      <a:pt x="143" y="513"/>
                    </a:lnTo>
                    <a:lnTo>
                      <a:pt x="145" y="513"/>
                    </a:lnTo>
                    <a:lnTo>
                      <a:pt x="148" y="513"/>
                    </a:lnTo>
                    <a:lnTo>
                      <a:pt x="150" y="513"/>
                    </a:lnTo>
                    <a:lnTo>
                      <a:pt x="154" y="515"/>
                    </a:lnTo>
                    <a:lnTo>
                      <a:pt x="156" y="515"/>
                    </a:lnTo>
                    <a:lnTo>
                      <a:pt x="158" y="517"/>
                    </a:lnTo>
                    <a:lnTo>
                      <a:pt x="162" y="517"/>
                    </a:lnTo>
                    <a:lnTo>
                      <a:pt x="166" y="519"/>
                    </a:lnTo>
                    <a:lnTo>
                      <a:pt x="169" y="521"/>
                    </a:lnTo>
                    <a:lnTo>
                      <a:pt x="171" y="523"/>
                    </a:lnTo>
                    <a:lnTo>
                      <a:pt x="173" y="525"/>
                    </a:lnTo>
                    <a:lnTo>
                      <a:pt x="173" y="526"/>
                    </a:lnTo>
                    <a:lnTo>
                      <a:pt x="173" y="530"/>
                    </a:lnTo>
                    <a:lnTo>
                      <a:pt x="169" y="536"/>
                    </a:lnTo>
                    <a:lnTo>
                      <a:pt x="167" y="538"/>
                    </a:lnTo>
                    <a:lnTo>
                      <a:pt x="164" y="540"/>
                    </a:lnTo>
                    <a:lnTo>
                      <a:pt x="160" y="542"/>
                    </a:lnTo>
                    <a:lnTo>
                      <a:pt x="156" y="546"/>
                    </a:lnTo>
                    <a:lnTo>
                      <a:pt x="154" y="546"/>
                    </a:lnTo>
                    <a:lnTo>
                      <a:pt x="150" y="547"/>
                    </a:lnTo>
                    <a:lnTo>
                      <a:pt x="148" y="547"/>
                    </a:lnTo>
                    <a:lnTo>
                      <a:pt x="147" y="549"/>
                    </a:lnTo>
                    <a:lnTo>
                      <a:pt x="143" y="549"/>
                    </a:lnTo>
                    <a:lnTo>
                      <a:pt x="139" y="551"/>
                    </a:lnTo>
                    <a:lnTo>
                      <a:pt x="135" y="551"/>
                    </a:lnTo>
                    <a:lnTo>
                      <a:pt x="133" y="553"/>
                    </a:lnTo>
                    <a:lnTo>
                      <a:pt x="129" y="553"/>
                    </a:lnTo>
                    <a:lnTo>
                      <a:pt x="126" y="553"/>
                    </a:lnTo>
                    <a:lnTo>
                      <a:pt x="120" y="555"/>
                    </a:lnTo>
                    <a:lnTo>
                      <a:pt x="116" y="555"/>
                    </a:lnTo>
                    <a:lnTo>
                      <a:pt x="112" y="557"/>
                    </a:lnTo>
                    <a:lnTo>
                      <a:pt x="108" y="557"/>
                    </a:lnTo>
                    <a:lnTo>
                      <a:pt x="103" y="557"/>
                    </a:lnTo>
                    <a:lnTo>
                      <a:pt x="99" y="559"/>
                    </a:lnTo>
                    <a:lnTo>
                      <a:pt x="93" y="559"/>
                    </a:lnTo>
                    <a:lnTo>
                      <a:pt x="89" y="559"/>
                    </a:lnTo>
                    <a:lnTo>
                      <a:pt x="84" y="559"/>
                    </a:lnTo>
                    <a:lnTo>
                      <a:pt x="78" y="561"/>
                    </a:lnTo>
                    <a:lnTo>
                      <a:pt x="72" y="561"/>
                    </a:lnTo>
                    <a:lnTo>
                      <a:pt x="67" y="561"/>
                    </a:lnTo>
                    <a:lnTo>
                      <a:pt x="61" y="561"/>
                    </a:lnTo>
                    <a:lnTo>
                      <a:pt x="55" y="563"/>
                    </a:lnTo>
                    <a:lnTo>
                      <a:pt x="50" y="563"/>
                    </a:lnTo>
                    <a:lnTo>
                      <a:pt x="44" y="563"/>
                    </a:lnTo>
                    <a:lnTo>
                      <a:pt x="36" y="563"/>
                    </a:lnTo>
                    <a:lnTo>
                      <a:pt x="31" y="563"/>
                    </a:lnTo>
                    <a:lnTo>
                      <a:pt x="25" y="563"/>
                    </a:lnTo>
                    <a:lnTo>
                      <a:pt x="17" y="563"/>
                    </a:lnTo>
                    <a:lnTo>
                      <a:pt x="12" y="563"/>
                    </a:lnTo>
                    <a:lnTo>
                      <a:pt x="4" y="563"/>
                    </a:lnTo>
                    <a:lnTo>
                      <a:pt x="2" y="565"/>
                    </a:lnTo>
                    <a:lnTo>
                      <a:pt x="0" y="566"/>
                    </a:lnTo>
                    <a:lnTo>
                      <a:pt x="0" y="568"/>
                    </a:lnTo>
                    <a:lnTo>
                      <a:pt x="0" y="570"/>
                    </a:lnTo>
                    <a:lnTo>
                      <a:pt x="2" y="572"/>
                    </a:lnTo>
                    <a:lnTo>
                      <a:pt x="6" y="574"/>
                    </a:lnTo>
                    <a:lnTo>
                      <a:pt x="10" y="576"/>
                    </a:lnTo>
                    <a:lnTo>
                      <a:pt x="12" y="576"/>
                    </a:lnTo>
                    <a:lnTo>
                      <a:pt x="15" y="578"/>
                    </a:lnTo>
                    <a:lnTo>
                      <a:pt x="17" y="578"/>
                    </a:lnTo>
                    <a:lnTo>
                      <a:pt x="21" y="578"/>
                    </a:lnTo>
                    <a:lnTo>
                      <a:pt x="25" y="580"/>
                    </a:lnTo>
                    <a:lnTo>
                      <a:pt x="31" y="580"/>
                    </a:lnTo>
                    <a:lnTo>
                      <a:pt x="32" y="580"/>
                    </a:lnTo>
                    <a:lnTo>
                      <a:pt x="34" y="582"/>
                    </a:lnTo>
                    <a:lnTo>
                      <a:pt x="38" y="582"/>
                    </a:lnTo>
                    <a:lnTo>
                      <a:pt x="40" y="582"/>
                    </a:lnTo>
                    <a:lnTo>
                      <a:pt x="44" y="582"/>
                    </a:lnTo>
                    <a:lnTo>
                      <a:pt x="46" y="582"/>
                    </a:lnTo>
                    <a:lnTo>
                      <a:pt x="50" y="582"/>
                    </a:lnTo>
                    <a:lnTo>
                      <a:pt x="51" y="584"/>
                    </a:lnTo>
                    <a:lnTo>
                      <a:pt x="55" y="584"/>
                    </a:lnTo>
                    <a:lnTo>
                      <a:pt x="57" y="584"/>
                    </a:lnTo>
                    <a:lnTo>
                      <a:pt x="61" y="584"/>
                    </a:lnTo>
                    <a:lnTo>
                      <a:pt x="65" y="584"/>
                    </a:lnTo>
                    <a:lnTo>
                      <a:pt x="67" y="584"/>
                    </a:lnTo>
                    <a:lnTo>
                      <a:pt x="70" y="584"/>
                    </a:lnTo>
                    <a:lnTo>
                      <a:pt x="74" y="584"/>
                    </a:lnTo>
                    <a:lnTo>
                      <a:pt x="78" y="584"/>
                    </a:lnTo>
                    <a:lnTo>
                      <a:pt x="82" y="584"/>
                    </a:lnTo>
                    <a:lnTo>
                      <a:pt x="86" y="584"/>
                    </a:lnTo>
                    <a:lnTo>
                      <a:pt x="89" y="584"/>
                    </a:lnTo>
                    <a:lnTo>
                      <a:pt x="93" y="584"/>
                    </a:lnTo>
                    <a:lnTo>
                      <a:pt x="95" y="582"/>
                    </a:lnTo>
                    <a:lnTo>
                      <a:pt x="99" y="582"/>
                    </a:lnTo>
                    <a:lnTo>
                      <a:pt x="103" y="582"/>
                    </a:lnTo>
                    <a:lnTo>
                      <a:pt x="107" y="582"/>
                    </a:lnTo>
                    <a:lnTo>
                      <a:pt x="110" y="582"/>
                    </a:lnTo>
                    <a:lnTo>
                      <a:pt x="114" y="580"/>
                    </a:lnTo>
                    <a:lnTo>
                      <a:pt x="118" y="580"/>
                    </a:lnTo>
                    <a:lnTo>
                      <a:pt x="122" y="580"/>
                    </a:lnTo>
                    <a:lnTo>
                      <a:pt x="124" y="580"/>
                    </a:lnTo>
                    <a:lnTo>
                      <a:pt x="128" y="578"/>
                    </a:lnTo>
                    <a:lnTo>
                      <a:pt x="131" y="578"/>
                    </a:lnTo>
                    <a:lnTo>
                      <a:pt x="135" y="578"/>
                    </a:lnTo>
                    <a:lnTo>
                      <a:pt x="139" y="576"/>
                    </a:lnTo>
                    <a:lnTo>
                      <a:pt x="143" y="576"/>
                    </a:lnTo>
                    <a:lnTo>
                      <a:pt x="147" y="576"/>
                    </a:lnTo>
                    <a:lnTo>
                      <a:pt x="150" y="576"/>
                    </a:lnTo>
                    <a:lnTo>
                      <a:pt x="152" y="574"/>
                    </a:lnTo>
                    <a:lnTo>
                      <a:pt x="156" y="574"/>
                    </a:lnTo>
                    <a:lnTo>
                      <a:pt x="160" y="572"/>
                    </a:lnTo>
                    <a:lnTo>
                      <a:pt x="164" y="572"/>
                    </a:lnTo>
                    <a:lnTo>
                      <a:pt x="166" y="572"/>
                    </a:lnTo>
                    <a:lnTo>
                      <a:pt x="169" y="570"/>
                    </a:lnTo>
                    <a:lnTo>
                      <a:pt x="173" y="570"/>
                    </a:lnTo>
                    <a:lnTo>
                      <a:pt x="175" y="570"/>
                    </a:lnTo>
                    <a:lnTo>
                      <a:pt x="179" y="568"/>
                    </a:lnTo>
                    <a:lnTo>
                      <a:pt x="181" y="568"/>
                    </a:lnTo>
                    <a:lnTo>
                      <a:pt x="185" y="566"/>
                    </a:lnTo>
                    <a:lnTo>
                      <a:pt x="186" y="566"/>
                    </a:lnTo>
                    <a:lnTo>
                      <a:pt x="188" y="565"/>
                    </a:lnTo>
                    <a:lnTo>
                      <a:pt x="192" y="563"/>
                    </a:lnTo>
                    <a:lnTo>
                      <a:pt x="194" y="563"/>
                    </a:lnTo>
                    <a:lnTo>
                      <a:pt x="198" y="563"/>
                    </a:lnTo>
                    <a:lnTo>
                      <a:pt x="202" y="559"/>
                    </a:lnTo>
                    <a:lnTo>
                      <a:pt x="205" y="557"/>
                    </a:lnTo>
                    <a:lnTo>
                      <a:pt x="207" y="555"/>
                    </a:lnTo>
                    <a:lnTo>
                      <a:pt x="211" y="553"/>
                    </a:lnTo>
                    <a:lnTo>
                      <a:pt x="215" y="551"/>
                    </a:lnTo>
                    <a:lnTo>
                      <a:pt x="217" y="549"/>
                    </a:lnTo>
                    <a:lnTo>
                      <a:pt x="217" y="546"/>
                    </a:lnTo>
                    <a:lnTo>
                      <a:pt x="219" y="544"/>
                    </a:lnTo>
                    <a:lnTo>
                      <a:pt x="219" y="540"/>
                    </a:lnTo>
                    <a:lnTo>
                      <a:pt x="221" y="534"/>
                    </a:lnTo>
                    <a:lnTo>
                      <a:pt x="223" y="530"/>
                    </a:lnTo>
                    <a:lnTo>
                      <a:pt x="224" y="526"/>
                    </a:lnTo>
                    <a:lnTo>
                      <a:pt x="228" y="523"/>
                    </a:lnTo>
                    <a:lnTo>
                      <a:pt x="230" y="519"/>
                    </a:lnTo>
                    <a:lnTo>
                      <a:pt x="234" y="515"/>
                    </a:lnTo>
                    <a:lnTo>
                      <a:pt x="238" y="511"/>
                    </a:lnTo>
                    <a:lnTo>
                      <a:pt x="242" y="507"/>
                    </a:lnTo>
                    <a:lnTo>
                      <a:pt x="247" y="502"/>
                    </a:lnTo>
                    <a:lnTo>
                      <a:pt x="249" y="500"/>
                    </a:lnTo>
                    <a:lnTo>
                      <a:pt x="253" y="498"/>
                    </a:lnTo>
                    <a:lnTo>
                      <a:pt x="255" y="496"/>
                    </a:lnTo>
                    <a:lnTo>
                      <a:pt x="259" y="494"/>
                    </a:lnTo>
                    <a:lnTo>
                      <a:pt x="262" y="490"/>
                    </a:lnTo>
                    <a:lnTo>
                      <a:pt x="266" y="488"/>
                    </a:lnTo>
                    <a:lnTo>
                      <a:pt x="268" y="485"/>
                    </a:lnTo>
                    <a:lnTo>
                      <a:pt x="274" y="483"/>
                    </a:lnTo>
                    <a:lnTo>
                      <a:pt x="278" y="479"/>
                    </a:lnTo>
                    <a:lnTo>
                      <a:pt x="281" y="477"/>
                    </a:lnTo>
                    <a:lnTo>
                      <a:pt x="285" y="473"/>
                    </a:lnTo>
                    <a:lnTo>
                      <a:pt x="289" y="469"/>
                    </a:lnTo>
                    <a:lnTo>
                      <a:pt x="293" y="466"/>
                    </a:lnTo>
                    <a:lnTo>
                      <a:pt x="297" y="462"/>
                    </a:lnTo>
                    <a:lnTo>
                      <a:pt x="300" y="458"/>
                    </a:lnTo>
                    <a:lnTo>
                      <a:pt x="302" y="454"/>
                    </a:lnTo>
                    <a:lnTo>
                      <a:pt x="304" y="450"/>
                    </a:lnTo>
                    <a:lnTo>
                      <a:pt x="306" y="447"/>
                    </a:lnTo>
                    <a:lnTo>
                      <a:pt x="306" y="443"/>
                    </a:lnTo>
                    <a:lnTo>
                      <a:pt x="308" y="441"/>
                    </a:lnTo>
                    <a:lnTo>
                      <a:pt x="308" y="437"/>
                    </a:lnTo>
                    <a:lnTo>
                      <a:pt x="308" y="433"/>
                    </a:lnTo>
                    <a:lnTo>
                      <a:pt x="306" y="429"/>
                    </a:lnTo>
                    <a:lnTo>
                      <a:pt x="306" y="428"/>
                    </a:lnTo>
                    <a:lnTo>
                      <a:pt x="304" y="424"/>
                    </a:lnTo>
                    <a:lnTo>
                      <a:pt x="304" y="420"/>
                    </a:lnTo>
                    <a:lnTo>
                      <a:pt x="300" y="418"/>
                    </a:lnTo>
                    <a:lnTo>
                      <a:pt x="299" y="416"/>
                    </a:lnTo>
                    <a:lnTo>
                      <a:pt x="295" y="412"/>
                    </a:lnTo>
                    <a:lnTo>
                      <a:pt x="293" y="409"/>
                    </a:lnTo>
                    <a:lnTo>
                      <a:pt x="289" y="407"/>
                    </a:lnTo>
                    <a:lnTo>
                      <a:pt x="285" y="405"/>
                    </a:lnTo>
                    <a:lnTo>
                      <a:pt x="281" y="403"/>
                    </a:lnTo>
                    <a:lnTo>
                      <a:pt x="278" y="401"/>
                    </a:lnTo>
                    <a:lnTo>
                      <a:pt x="274" y="399"/>
                    </a:lnTo>
                    <a:lnTo>
                      <a:pt x="270" y="397"/>
                    </a:lnTo>
                    <a:lnTo>
                      <a:pt x="264" y="395"/>
                    </a:lnTo>
                    <a:lnTo>
                      <a:pt x="261" y="393"/>
                    </a:lnTo>
                    <a:lnTo>
                      <a:pt x="255" y="391"/>
                    </a:lnTo>
                    <a:lnTo>
                      <a:pt x="251" y="391"/>
                    </a:lnTo>
                    <a:lnTo>
                      <a:pt x="245" y="390"/>
                    </a:lnTo>
                    <a:lnTo>
                      <a:pt x="242" y="390"/>
                    </a:lnTo>
                    <a:lnTo>
                      <a:pt x="236" y="390"/>
                    </a:lnTo>
                    <a:lnTo>
                      <a:pt x="230" y="390"/>
                    </a:lnTo>
                    <a:lnTo>
                      <a:pt x="228" y="388"/>
                    </a:lnTo>
                    <a:lnTo>
                      <a:pt x="224" y="388"/>
                    </a:lnTo>
                    <a:lnTo>
                      <a:pt x="223" y="388"/>
                    </a:lnTo>
                    <a:lnTo>
                      <a:pt x="221" y="388"/>
                    </a:lnTo>
                    <a:lnTo>
                      <a:pt x="217" y="388"/>
                    </a:lnTo>
                    <a:lnTo>
                      <a:pt x="215" y="388"/>
                    </a:lnTo>
                    <a:lnTo>
                      <a:pt x="211" y="388"/>
                    </a:lnTo>
                    <a:lnTo>
                      <a:pt x="209" y="388"/>
                    </a:lnTo>
                    <a:lnTo>
                      <a:pt x="207" y="388"/>
                    </a:lnTo>
                    <a:lnTo>
                      <a:pt x="204" y="388"/>
                    </a:lnTo>
                    <a:lnTo>
                      <a:pt x="202" y="388"/>
                    </a:lnTo>
                    <a:lnTo>
                      <a:pt x="198" y="388"/>
                    </a:lnTo>
                    <a:lnTo>
                      <a:pt x="196" y="388"/>
                    </a:lnTo>
                    <a:lnTo>
                      <a:pt x="194" y="388"/>
                    </a:lnTo>
                    <a:lnTo>
                      <a:pt x="190" y="388"/>
                    </a:lnTo>
                    <a:lnTo>
                      <a:pt x="188" y="388"/>
                    </a:lnTo>
                    <a:lnTo>
                      <a:pt x="185" y="388"/>
                    </a:lnTo>
                    <a:lnTo>
                      <a:pt x="183" y="388"/>
                    </a:lnTo>
                    <a:lnTo>
                      <a:pt x="181" y="388"/>
                    </a:lnTo>
                    <a:lnTo>
                      <a:pt x="177" y="388"/>
                    </a:lnTo>
                    <a:lnTo>
                      <a:pt x="175" y="388"/>
                    </a:lnTo>
                    <a:lnTo>
                      <a:pt x="171" y="388"/>
                    </a:lnTo>
                    <a:lnTo>
                      <a:pt x="169" y="388"/>
                    </a:lnTo>
                    <a:lnTo>
                      <a:pt x="167" y="388"/>
                    </a:lnTo>
                    <a:lnTo>
                      <a:pt x="162" y="386"/>
                    </a:lnTo>
                    <a:lnTo>
                      <a:pt x="158" y="386"/>
                    </a:lnTo>
                    <a:lnTo>
                      <a:pt x="152" y="384"/>
                    </a:lnTo>
                    <a:lnTo>
                      <a:pt x="148" y="384"/>
                    </a:lnTo>
                    <a:lnTo>
                      <a:pt x="143" y="382"/>
                    </a:lnTo>
                    <a:lnTo>
                      <a:pt x="137" y="380"/>
                    </a:lnTo>
                    <a:lnTo>
                      <a:pt x="131" y="378"/>
                    </a:lnTo>
                    <a:lnTo>
                      <a:pt x="128" y="376"/>
                    </a:lnTo>
                    <a:lnTo>
                      <a:pt x="124" y="372"/>
                    </a:lnTo>
                    <a:lnTo>
                      <a:pt x="120" y="369"/>
                    </a:lnTo>
                    <a:lnTo>
                      <a:pt x="114" y="367"/>
                    </a:lnTo>
                    <a:lnTo>
                      <a:pt x="110" y="363"/>
                    </a:lnTo>
                    <a:lnTo>
                      <a:pt x="107" y="357"/>
                    </a:lnTo>
                    <a:lnTo>
                      <a:pt x="103" y="353"/>
                    </a:lnTo>
                    <a:lnTo>
                      <a:pt x="101" y="350"/>
                    </a:lnTo>
                    <a:lnTo>
                      <a:pt x="99" y="348"/>
                    </a:lnTo>
                    <a:lnTo>
                      <a:pt x="97" y="344"/>
                    </a:lnTo>
                    <a:lnTo>
                      <a:pt x="95" y="342"/>
                    </a:lnTo>
                    <a:lnTo>
                      <a:pt x="93" y="338"/>
                    </a:lnTo>
                    <a:lnTo>
                      <a:pt x="91" y="334"/>
                    </a:lnTo>
                    <a:lnTo>
                      <a:pt x="89" y="332"/>
                    </a:lnTo>
                    <a:lnTo>
                      <a:pt x="89" y="329"/>
                    </a:lnTo>
                    <a:lnTo>
                      <a:pt x="88" y="325"/>
                    </a:lnTo>
                    <a:lnTo>
                      <a:pt x="86" y="321"/>
                    </a:lnTo>
                    <a:lnTo>
                      <a:pt x="84" y="315"/>
                    </a:lnTo>
                    <a:lnTo>
                      <a:pt x="84" y="312"/>
                    </a:lnTo>
                    <a:lnTo>
                      <a:pt x="82" y="308"/>
                    </a:lnTo>
                    <a:lnTo>
                      <a:pt x="80" y="302"/>
                    </a:lnTo>
                    <a:lnTo>
                      <a:pt x="78" y="298"/>
                    </a:lnTo>
                    <a:lnTo>
                      <a:pt x="78" y="294"/>
                    </a:lnTo>
                    <a:lnTo>
                      <a:pt x="76" y="289"/>
                    </a:lnTo>
                    <a:lnTo>
                      <a:pt x="74" y="285"/>
                    </a:lnTo>
                    <a:lnTo>
                      <a:pt x="74" y="279"/>
                    </a:lnTo>
                    <a:lnTo>
                      <a:pt x="74" y="275"/>
                    </a:lnTo>
                    <a:lnTo>
                      <a:pt x="72" y="270"/>
                    </a:lnTo>
                    <a:lnTo>
                      <a:pt x="70" y="264"/>
                    </a:lnTo>
                    <a:lnTo>
                      <a:pt x="70" y="260"/>
                    </a:lnTo>
                    <a:lnTo>
                      <a:pt x="70" y="254"/>
                    </a:lnTo>
                    <a:lnTo>
                      <a:pt x="69" y="251"/>
                    </a:lnTo>
                    <a:lnTo>
                      <a:pt x="69" y="245"/>
                    </a:lnTo>
                    <a:lnTo>
                      <a:pt x="67" y="241"/>
                    </a:lnTo>
                    <a:lnTo>
                      <a:pt x="67" y="235"/>
                    </a:lnTo>
                    <a:lnTo>
                      <a:pt x="67" y="230"/>
                    </a:lnTo>
                    <a:lnTo>
                      <a:pt x="67" y="226"/>
                    </a:lnTo>
                    <a:lnTo>
                      <a:pt x="65" y="220"/>
                    </a:lnTo>
                    <a:lnTo>
                      <a:pt x="65" y="215"/>
                    </a:lnTo>
                    <a:lnTo>
                      <a:pt x="65" y="209"/>
                    </a:lnTo>
                    <a:lnTo>
                      <a:pt x="65" y="205"/>
                    </a:lnTo>
                    <a:lnTo>
                      <a:pt x="63" y="199"/>
                    </a:lnTo>
                    <a:lnTo>
                      <a:pt x="63" y="196"/>
                    </a:lnTo>
                    <a:lnTo>
                      <a:pt x="63" y="190"/>
                    </a:lnTo>
                    <a:lnTo>
                      <a:pt x="63" y="184"/>
                    </a:lnTo>
                    <a:lnTo>
                      <a:pt x="63" y="180"/>
                    </a:lnTo>
                    <a:lnTo>
                      <a:pt x="63" y="175"/>
                    </a:lnTo>
                    <a:lnTo>
                      <a:pt x="63" y="171"/>
                    </a:lnTo>
                    <a:lnTo>
                      <a:pt x="63" y="165"/>
                    </a:lnTo>
                    <a:lnTo>
                      <a:pt x="63" y="159"/>
                    </a:lnTo>
                    <a:lnTo>
                      <a:pt x="63" y="156"/>
                    </a:lnTo>
                    <a:lnTo>
                      <a:pt x="61" y="150"/>
                    </a:lnTo>
                    <a:lnTo>
                      <a:pt x="61" y="146"/>
                    </a:lnTo>
                    <a:lnTo>
                      <a:pt x="61" y="142"/>
                    </a:lnTo>
                    <a:lnTo>
                      <a:pt x="61" y="137"/>
                    </a:lnTo>
                    <a:lnTo>
                      <a:pt x="61" y="133"/>
                    </a:lnTo>
                    <a:lnTo>
                      <a:pt x="61" y="129"/>
                    </a:lnTo>
                    <a:lnTo>
                      <a:pt x="61" y="123"/>
                    </a:lnTo>
                    <a:lnTo>
                      <a:pt x="61" y="119"/>
                    </a:lnTo>
                    <a:lnTo>
                      <a:pt x="61" y="116"/>
                    </a:lnTo>
                    <a:lnTo>
                      <a:pt x="61" y="112"/>
                    </a:lnTo>
                    <a:lnTo>
                      <a:pt x="61" y="106"/>
                    </a:lnTo>
                    <a:lnTo>
                      <a:pt x="61" y="104"/>
                    </a:lnTo>
                    <a:lnTo>
                      <a:pt x="61" y="99"/>
                    </a:lnTo>
                    <a:lnTo>
                      <a:pt x="61" y="97"/>
                    </a:lnTo>
                    <a:lnTo>
                      <a:pt x="61" y="93"/>
                    </a:lnTo>
                    <a:lnTo>
                      <a:pt x="61" y="89"/>
                    </a:lnTo>
                    <a:lnTo>
                      <a:pt x="61" y="87"/>
                    </a:lnTo>
                    <a:lnTo>
                      <a:pt x="61" y="83"/>
                    </a:lnTo>
                    <a:lnTo>
                      <a:pt x="61" y="80"/>
                    </a:lnTo>
                    <a:lnTo>
                      <a:pt x="61" y="78"/>
                    </a:lnTo>
                    <a:lnTo>
                      <a:pt x="61" y="72"/>
                    </a:lnTo>
                    <a:lnTo>
                      <a:pt x="63" y="68"/>
                    </a:lnTo>
                    <a:lnTo>
                      <a:pt x="63" y="62"/>
                    </a:lnTo>
                    <a:lnTo>
                      <a:pt x="63" y="60"/>
                    </a:lnTo>
                    <a:lnTo>
                      <a:pt x="63" y="57"/>
                    </a:lnTo>
                    <a:lnTo>
                      <a:pt x="63" y="55"/>
                    </a:lnTo>
                    <a:lnTo>
                      <a:pt x="63" y="51"/>
                    </a:lnTo>
                    <a:lnTo>
                      <a:pt x="63" y="47"/>
                    </a:lnTo>
                    <a:lnTo>
                      <a:pt x="65" y="43"/>
                    </a:lnTo>
                    <a:lnTo>
                      <a:pt x="65" y="40"/>
                    </a:lnTo>
                    <a:lnTo>
                      <a:pt x="67" y="34"/>
                    </a:lnTo>
                    <a:lnTo>
                      <a:pt x="69" y="30"/>
                    </a:lnTo>
                    <a:lnTo>
                      <a:pt x="70" y="24"/>
                    </a:lnTo>
                    <a:lnTo>
                      <a:pt x="72" y="21"/>
                    </a:lnTo>
                    <a:lnTo>
                      <a:pt x="74" y="17"/>
                    </a:lnTo>
                    <a:lnTo>
                      <a:pt x="76" y="13"/>
                    </a:lnTo>
                    <a:lnTo>
                      <a:pt x="76" y="9"/>
                    </a:lnTo>
                    <a:lnTo>
                      <a:pt x="78" y="7"/>
                    </a:lnTo>
                    <a:lnTo>
                      <a:pt x="80" y="3"/>
                    </a:ln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9" name="Freeform 50"/>
              <p:cNvSpPr>
                <a:spLocks/>
              </p:cNvSpPr>
              <p:nvPr/>
            </p:nvSpPr>
            <p:spPr bwMode="auto">
              <a:xfrm>
                <a:off x="1425" y="2949"/>
                <a:ext cx="120" cy="230"/>
              </a:xfrm>
              <a:custGeom>
                <a:avLst/>
                <a:gdLst>
                  <a:gd name="T0" fmla="*/ 0 w 242"/>
                  <a:gd name="T1" fmla="*/ 1 h 460"/>
                  <a:gd name="T2" fmla="*/ 0 w 242"/>
                  <a:gd name="T3" fmla="*/ 1 h 460"/>
                  <a:gd name="T4" fmla="*/ 0 w 242"/>
                  <a:gd name="T5" fmla="*/ 1 h 460"/>
                  <a:gd name="T6" fmla="*/ 0 w 242"/>
                  <a:gd name="T7" fmla="*/ 1 h 460"/>
                  <a:gd name="T8" fmla="*/ 0 w 242"/>
                  <a:gd name="T9" fmla="*/ 1 h 460"/>
                  <a:gd name="T10" fmla="*/ 0 w 242"/>
                  <a:gd name="T11" fmla="*/ 1 h 460"/>
                  <a:gd name="T12" fmla="*/ 0 w 242"/>
                  <a:gd name="T13" fmla="*/ 1 h 460"/>
                  <a:gd name="T14" fmla="*/ 0 w 242"/>
                  <a:gd name="T15" fmla="*/ 1 h 460"/>
                  <a:gd name="T16" fmla="*/ 0 w 242"/>
                  <a:gd name="T17" fmla="*/ 1 h 460"/>
                  <a:gd name="T18" fmla="*/ 0 w 242"/>
                  <a:gd name="T19" fmla="*/ 1 h 460"/>
                  <a:gd name="T20" fmla="*/ 1 w 242"/>
                  <a:gd name="T21" fmla="*/ 2 h 460"/>
                  <a:gd name="T22" fmla="*/ 1 w 242"/>
                  <a:gd name="T23" fmla="*/ 2 h 460"/>
                  <a:gd name="T24" fmla="*/ 1 w 242"/>
                  <a:gd name="T25" fmla="*/ 2 h 460"/>
                  <a:gd name="T26" fmla="*/ 1 w 242"/>
                  <a:gd name="T27" fmla="*/ 2 h 460"/>
                  <a:gd name="T28" fmla="*/ 1 w 242"/>
                  <a:gd name="T29" fmla="*/ 2 h 460"/>
                  <a:gd name="T30" fmla="*/ 1 w 242"/>
                  <a:gd name="T31" fmla="*/ 3 h 460"/>
                  <a:gd name="T32" fmla="*/ 1 w 242"/>
                  <a:gd name="T33" fmla="*/ 3 h 460"/>
                  <a:gd name="T34" fmla="*/ 1 w 242"/>
                  <a:gd name="T35" fmla="*/ 3 h 460"/>
                  <a:gd name="T36" fmla="*/ 1 w 242"/>
                  <a:gd name="T37" fmla="*/ 3 h 460"/>
                  <a:gd name="T38" fmla="*/ 1 w 242"/>
                  <a:gd name="T39" fmla="*/ 3 h 460"/>
                  <a:gd name="T40" fmla="*/ 1 w 242"/>
                  <a:gd name="T41" fmla="*/ 4 h 460"/>
                  <a:gd name="T42" fmla="*/ 1 w 242"/>
                  <a:gd name="T43" fmla="*/ 4 h 460"/>
                  <a:gd name="T44" fmla="*/ 1 w 242"/>
                  <a:gd name="T45" fmla="*/ 4 h 460"/>
                  <a:gd name="T46" fmla="*/ 1 w 242"/>
                  <a:gd name="T47" fmla="*/ 4 h 460"/>
                  <a:gd name="T48" fmla="*/ 1 w 242"/>
                  <a:gd name="T49" fmla="*/ 4 h 460"/>
                  <a:gd name="T50" fmla="*/ 1 w 242"/>
                  <a:gd name="T51" fmla="*/ 4 h 460"/>
                  <a:gd name="T52" fmla="*/ 1 w 242"/>
                  <a:gd name="T53" fmla="*/ 4 h 460"/>
                  <a:gd name="T54" fmla="*/ 1 w 242"/>
                  <a:gd name="T55" fmla="*/ 4 h 460"/>
                  <a:gd name="T56" fmla="*/ 1 w 242"/>
                  <a:gd name="T57" fmla="*/ 4 h 460"/>
                  <a:gd name="T58" fmla="*/ 1 w 242"/>
                  <a:gd name="T59" fmla="*/ 4 h 460"/>
                  <a:gd name="T60" fmla="*/ 1 w 242"/>
                  <a:gd name="T61" fmla="*/ 4 h 460"/>
                  <a:gd name="T62" fmla="*/ 1 w 242"/>
                  <a:gd name="T63" fmla="*/ 4 h 460"/>
                  <a:gd name="T64" fmla="*/ 1 w 242"/>
                  <a:gd name="T65" fmla="*/ 3 h 460"/>
                  <a:gd name="T66" fmla="*/ 1 w 242"/>
                  <a:gd name="T67" fmla="*/ 3 h 460"/>
                  <a:gd name="T68" fmla="*/ 1 w 242"/>
                  <a:gd name="T69" fmla="*/ 3 h 460"/>
                  <a:gd name="T70" fmla="*/ 1 w 242"/>
                  <a:gd name="T71" fmla="*/ 3 h 460"/>
                  <a:gd name="T72" fmla="*/ 1 w 242"/>
                  <a:gd name="T73" fmla="*/ 3 h 460"/>
                  <a:gd name="T74" fmla="*/ 1 w 242"/>
                  <a:gd name="T75" fmla="*/ 3 h 460"/>
                  <a:gd name="T76" fmla="*/ 1 w 242"/>
                  <a:gd name="T77" fmla="*/ 2 h 460"/>
                  <a:gd name="T78" fmla="*/ 1 w 242"/>
                  <a:gd name="T79" fmla="*/ 2 h 460"/>
                  <a:gd name="T80" fmla="*/ 1 w 242"/>
                  <a:gd name="T81" fmla="*/ 2 h 460"/>
                  <a:gd name="T82" fmla="*/ 1 w 242"/>
                  <a:gd name="T83" fmla="*/ 2 h 460"/>
                  <a:gd name="T84" fmla="*/ 1 w 242"/>
                  <a:gd name="T85" fmla="*/ 2 h 460"/>
                  <a:gd name="T86" fmla="*/ 1 w 242"/>
                  <a:gd name="T87" fmla="*/ 1 h 460"/>
                  <a:gd name="T88" fmla="*/ 1 w 242"/>
                  <a:gd name="T89" fmla="*/ 1 h 460"/>
                  <a:gd name="T90" fmla="*/ 1 w 242"/>
                  <a:gd name="T91" fmla="*/ 1 h 460"/>
                  <a:gd name="T92" fmla="*/ 0 w 242"/>
                  <a:gd name="T93" fmla="*/ 1 h 460"/>
                  <a:gd name="T94" fmla="*/ 0 w 242"/>
                  <a:gd name="T95" fmla="*/ 1 h 460"/>
                  <a:gd name="T96" fmla="*/ 0 w 242"/>
                  <a:gd name="T97" fmla="*/ 1 h 460"/>
                  <a:gd name="T98" fmla="*/ 0 w 242"/>
                  <a:gd name="T99" fmla="*/ 1 h 460"/>
                  <a:gd name="T100" fmla="*/ 0 w 242"/>
                  <a:gd name="T101" fmla="*/ 1 h 460"/>
                  <a:gd name="T102" fmla="*/ 0 w 242"/>
                  <a:gd name="T103" fmla="*/ 1 h 460"/>
                  <a:gd name="T104" fmla="*/ 0 w 242"/>
                  <a:gd name="T105" fmla="*/ 1 h 460"/>
                  <a:gd name="T106" fmla="*/ 0 w 242"/>
                  <a:gd name="T107" fmla="*/ 1 h 460"/>
                  <a:gd name="T108" fmla="*/ 0 w 242"/>
                  <a:gd name="T109" fmla="*/ 0 h 460"/>
                  <a:gd name="T110" fmla="*/ 0 w 242"/>
                  <a:gd name="T111" fmla="*/ 0 h 460"/>
                  <a:gd name="T112" fmla="*/ 0 w 242"/>
                  <a:gd name="T113" fmla="*/ 1 h 4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460"/>
                  <a:gd name="T173" fmla="*/ 242 w 242"/>
                  <a:gd name="T174" fmla="*/ 460 h 4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460">
                    <a:moveTo>
                      <a:pt x="2" y="10"/>
                    </a:moveTo>
                    <a:lnTo>
                      <a:pt x="2" y="12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6" y="17"/>
                    </a:lnTo>
                    <a:lnTo>
                      <a:pt x="19" y="19"/>
                    </a:lnTo>
                    <a:lnTo>
                      <a:pt x="23" y="21"/>
                    </a:lnTo>
                    <a:lnTo>
                      <a:pt x="27" y="25"/>
                    </a:lnTo>
                    <a:lnTo>
                      <a:pt x="31" y="25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8" y="31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50" y="38"/>
                    </a:lnTo>
                    <a:lnTo>
                      <a:pt x="54" y="40"/>
                    </a:lnTo>
                    <a:lnTo>
                      <a:pt x="56" y="42"/>
                    </a:lnTo>
                    <a:lnTo>
                      <a:pt x="59" y="46"/>
                    </a:lnTo>
                    <a:lnTo>
                      <a:pt x="63" y="48"/>
                    </a:lnTo>
                    <a:lnTo>
                      <a:pt x="65" y="50"/>
                    </a:lnTo>
                    <a:lnTo>
                      <a:pt x="69" y="53"/>
                    </a:lnTo>
                    <a:lnTo>
                      <a:pt x="73" y="55"/>
                    </a:lnTo>
                    <a:lnTo>
                      <a:pt x="76" y="59"/>
                    </a:lnTo>
                    <a:lnTo>
                      <a:pt x="78" y="61"/>
                    </a:lnTo>
                    <a:lnTo>
                      <a:pt x="82" y="65"/>
                    </a:lnTo>
                    <a:lnTo>
                      <a:pt x="86" y="69"/>
                    </a:lnTo>
                    <a:lnTo>
                      <a:pt x="90" y="72"/>
                    </a:lnTo>
                    <a:lnTo>
                      <a:pt x="92" y="74"/>
                    </a:lnTo>
                    <a:lnTo>
                      <a:pt x="97" y="78"/>
                    </a:lnTo>
                    <a:lnTo>
                      <a:pt x="99" y="84"/>
                    </a:lnTo>
                    <a:lnTo>
                      <a:pt x="103" y="88"/>
                    </a:lnTo>
                    <a:lnTo>
                      <a:pt x="107" y="91"/>
                    </a:lnTo>
                    <a:lnTo>
                      <a:pt x="111" y="95"/>
                    </a:lnTo>
                    <a:lnTo>
                      <a:pt x="114" y="101"/>
                    </a:lnTo>
                    <a:lnTo>
                      <a:pt x="118" y="105"/>
                    </a:lnTo>
                    <a:lnTo>
                      <a:pt x="120" y="110"/>
                    </a:lnTo>
                    <a:lnTo>
                      <a:pt x="124" y="114"/>
                    </a:lnTo>
                    <a:lnTo>
                      <a:pt x="128" y="120"/>
                    </a:lnTo>
                    <a:lnTo>
                      <a:pt x="132" y="126"/>
                    </a:lnTo>
                    <a:lnTo>
                      <a:pt x="134" y="131"/>
                    </a:lnTo>
                    <a:lnTo>
                      <a:pt x="137" y="137"/>
                    </a:lnTo>
                    <a:lnTo>
                      <a:pt x="141" y="143"/>
                    </a:lnTo>
                    <a:lnTo>
                      <a:pt x="145" y="149"/>
                    </a:lnTo>
                    <a:lnTo>
                      <a:pt x="147" y="154"/>
                    </a:lnTo>
                    <a:lnTo>
                      <a:pt x="151" y="162"/>
                    </a:lnTo>
                    <a:lnTo>
                      <a:pt x="154" y="168"/>
                    </a:lnTo>
                    <a:lnTo>
                      <a:pt x="156" y="175"/>
                    </a:lnTo>
                    <a:lnTo>
                      <a:pt x="160" y="181"/>
                    </a:lnTo>
                    <a:lnTo>
                      <a:pt x="164" y="188"/>
                    </a:lnTo>
                    <a:lnTo>
                      <a:pt x="166" y="196"/>
                    </a:lnTo>
                    <a:lnTo>
                      <a:pt x="170" y="204"/>
                    </a:lnTo>
                    <a:lnTo>
                      <a:pt x="172" y="211"/>
                    </a:lnTo>
                    <a:lnTo>
                      <a:pt x="175" y="219"/>
                    </a:lnTo>
                    <a:lnTo>
                      <a:pt x="177" y="225"/>
                    </a:lnTo>
                    <a:lnTo>
                      <a:pt x="179" y="232"/>
                    </a:lnTo>
                    <a:lnTo>
                      <a:pt x="181" y="240"/>
                    </a:lnTo>
                    <a:lnTo>
                      <a:pt x="183" y="247"/>
                    </a:lnTo>
                    <a:lnTo>
                      <a:pt x="185" y="253"/>
                    </a:lnTo>
                    <a:lnTo>
                      <a:pt x="187" y="261"/>
                    </a:lnTo>
                    <a:lnTo>
                      <a:pt x="189" y="266"/>
                    </a:lnTo>
                    <a:lnTo>
                      <a:pt x="191" y="274"/>
                    </a:lnTo>
                    <a:lnTo>
                      <a:pt x="191" y="280"/>
                    </a:lnTo>
                    <a:lnTo>
                      <a:pt x="192" y="287"/>
                    </a:lnTo>
                    <a:lnTo>
                      <a:pt x="194" y="293"/>
                    </a:lnTo>
                    <a:lnTo>
                      <a:pt x="196" y="299"/>
                    </a:lnTo>
                    <a:lnTo>
                      <a:pt x="196" y="304"/>
                    </a:lnTo>
                    <a:lnTo>
                      <a:pt x="198" y="310"/>
                    </a:lnTo>
                    <a:lnTo>
                      <a:pt x="198" y="316"/>
                    </a:lnTo>
                    <a:lnTo>
                      <a:pt x="200" y="322"/>
                    </a:lnTo>
                    <a:lnTo>
                      <a:pt x="200" y="327"/>
                    </a:lnTo>
                    <a:lnTo>
                      <a:pt x="200" y="333"/>
                    </a:lnTo>
                    <a:lnTo>
                      <a:pt x="202" y="339"/>
                    </a:lnTo>
                    <a:lnTo>
                      <a:pt x="202" y="344"/>
                    </a:lnTo>
                    <a:lnTo>
                      <a:pt x="202" y="350"/>
                    </a:lnTo>
                    <a:lnTo>
                      <a:pt x="204" y="354"/>
                    </a:lnTo>
                    <a:lnTo>
                      <a:pt x="204" y="360"/>
                    </a:lnTo>
                    <a:lnTo>
                      <a:pt x="204" y="363"/>
                    </a:lnTo>
                    <a:lnTo>
                      <a:pt x="204" y="369"/>
                    </a:lnTo>
                    <a:lnTo>
                      <a:pt x="204" y="375"/>
                    </a:lnTo>
                    <a:lnTo>
                      <a:pt x="204" y="379"/>
                    </a:lnTo>
                    <a:lnTo>
                      <a:pt x="206" y="382"/>
                    </a:lnTo>
                    <a:lnTo>
                      <a:pt x="206" y="386"/>
                    </a:lnTo>
                    <a:lnTo>
                      <a:pt x="206" y="392"/>
                    </a:lnTo>
                    <a:lnTo>
                      <a:pt x="206" y="396"/>
                    </a:lnTo>
                    <a:lnTo>
                      <a:pt x="206" y="400"/>
                    </a:lnTo>
                    <a:lnTo>
                      <a:pt x="206" y="403"/>
                    </a:lnTo>
                    <a:lnTo>
                      <a:pt x="206" y="407"/>
                    </a:lnTo>
                    <a:lnTo>
                      <a:pt x="206" y="411"/>
                    </a:lnTo>
                    <a:lnTo>
                      <a:pt x="206" y="413"/>
                    </a:lnTo>
                    <a:lnTo>
                      <a:pt x="206" y="417"/>
                    </a:lnTo>
                    <a:lnTo>
                      <a:pt x="206" y="421"/>
                    </a:lnTo>
                    <a:lnTo>
                      <a:pt x="204" y="424"/>
                    </a:lnTo>
                    <a:lnTo>
                      <a:pt x="204" y="426"/>
                    </a:lnTo>
                    <a:lnTo>
                      <a:pt x="204" y="430"/>
                    </a:lnTo>
                    <a:lnTo>
                      <a:pt x="204" y="432"/>
                    </a:lnTo>
                    <a:lnTo>
                      <a:pt x="204" y="434"/>
                    </a:lnTo>
                    <a:lnTo>
                      <a:pt x="204" y="438"/>
                    </a:lnTo>
                    <a:lnTo>
                      <a:pt x="204" y="440"/>
                    </a:lnTo>
                    <a:lnTo>
                      <a:pt x="204" y="443"/>
                    </a:lnTo>
                    <a:lnTo>
                      <a:pt x="204" y="447"/>
                    </a:lnTo>
                    <a:lnTo>
                      <a:pt x="204" y="449"/>
                    </a:lnTo>
                    <a:lnTo>
                      <a:pt x="206" y="453"/>
                    </a:lnTo>
                    <a:lnTo>
                      <a:pt x="206" y="455"/>
                    </a:lnTo>
                    <a:lnTo>
                      <a:pt x="208" y="459"/>
                    </a:lnTo>
                    <a:lnTo>
                      <a:pt x="211" y="460"/>
                    </a:lnTo>
                    <a:lnTo>
                      <a:pt x="215" y="459"/>
                    </a:lnTo>
                    <a:lnTo>
                      <a:pt x="219" y="455"/>
                    </a:lnTo>
                    <a:lnTo>
                      <a:pt x="221" y="453"/>
                    </a:lnTo>
                    <a:lnTo>
                      <a:pt x="223" y="449"/>
                    </a:lnTo>
                    <a:lnTo>
                      <a:pt x="225" y="447"/>
                    </a:lnTo>
                    <a:lnTo>
                      <a:pt x="227" y="443"/>
                    </a:lnTo>
                    <a:lnTo>
                      <a:pt x="229" y="438"/>
                    </a:lnTo>
                    <a:lnTo>
                      <a:pt x="230" y="434"/>
                    </a:lnTo>
                    <a:lnTo>
                      <a:pt x="232" y="432"/>
                    </a:lnTo>
                    <a:lnTo>
                      <a:pt x="232" y="428"/>
                    </a:lnTo>
                    <a:lnTo>
                      <a:pt x="234" y="426"/>
                    </a:lnTo>
                    <a:lnTo>
                      <a:pt x="234" y="422"/>
                    </a:lnTo>
                    <a:lnTo>
                      <a:pt x="234" y="419"/>
                    </a:lnTo>
                    <a:lnTo>
                      <a:pt x="236" y="417"/>
                    </a:lnTo>
                    <a:lnTo>
                      <a:pt x="236" y="413"/>
                    </a:lnTo>
                    <a:lnTo>
                      <a:pt x="238" y="409"/>
                    </a:lnTo>
                    <a:lnTo>
                      <a:pt x="238" y="405"/>
                    </a:lnTo>
                    <a:lnTo>
                      <a:pt x="238" y="403"/>
                    </a:lnTo>
                    <a:lnTo>
                      <a:pt x="240" y="400"/>
                    </a:lnTo>
                    <a:lnTo>
                      <a:pt x="240" y="396"/>
                    </a:lnTo>
                    <a:lnTo>
                      <a:pt x="240" y="392"/>
                    </a:lnTo>
                    <a:lnTo>
                      <a:pt x="240" y="388"/>
                    </a:lnTo>
                    <a:lnTo>
                      <a:pt x="240" y="382"/>
                    </a:lnTo>
                    <a:lnTo>
                      <a:pt x="242" y="379"/>
                    </a:lnTo>
                    <a:lnTo>
                      <a:pt x="242" y="375"/>
                    </a:lnTo>
                    <a:lnTo>
                      <a:pt x="242" y="369"/>
                    </a:lnTo>
                    <a:lnTo>
                      <a:pt x="242" y="365"/>
                    </a:lnTo>
                    <a:lnTo>
                      <a:pt x="242" y="362"/>
                    </a:lnTo>
                    <a:lnTo>
                      <a:pt x="242" y="356"/>
                    </a:lnTo>
                    <a:lnTo>
                      <a:pt x="242" y="352"/>
                    </a:lnTo>
                    <a:lnTo>
                      <a:pt x="240" y="346"/>
                    </a:lnTo>
                    <a:lnTo>
                      <a:pt x="240" y="343"/>
                    </a:lnTo>
                    <a:lnTo>
                      <a:pt x="240" y="337"/>
                    </a:lnTo>
                    <a:lnTo>
                      <a:pt x="240" y="331"/>
                    </a:lnTo>
                    <a:lnTo>
                      <a:pt x="240" y="325"/>
                    </a:lnTo>
                    <a:lnTo>
                      <a:pt x="238" y="320"/>
                    </a:lnTo>
                    <a:lnTo>
                      <a:pt x="238" y="314"/>
                    </a:lnTo>
                    <a:lnTo>
                      <a:pt x="236" y="308"/>
                    </a:lnTo>
                    <a:lnTo>
                      <a:pt x="236" y="303"/>
                    </a:lnTo>
                    <a:lnTo>
                      <a:pt x="234" y="297"/>
                    </a:lnTo>
                    <a:lnTo>
                      <a:pt x="232" y="291"/>
                    </a:lnTo>
                    <a:lnTo>
                      <a:pt x="232" y="285"/>
                    </a:lnTo>
                    <a:lnTo>
                      <a:pt x="230" y="280"/>
                    </a:lnTo>
                    <a:lnTo>
                      <a:pt x="229" y="272"/>
                    </a:lnTo>
                    <a:lnTo>
                      <a:pt x="227" y="266"/>
                    </a:lnTo>
                    <a:lnTo>
                      <a:pt x="225" y="261"/>
                    </a:lnTo>
                    <a:lnTo>
                      <a:pt x="223" y="253"/>
                    </a:lnTo>
                    <a:lnTo>
                      <a:pt x="221" y="247"/>
                    </a:lnTo>
                    <a:lnTo>
                      <a:pt x="219" y="240"/>
                    </a:lnTo>
                    <a:lnTo>
                      <a:pt x="217" y="234"/>
                    </a:lnTo>
                    <a:lnTo>
                      <a:pt x="213" y="226"/>
                    </a:lnTo>
                    <a:lnTo>
                      <a:pt x="211" y="219"/>
                    </a:lnTo>
                    <a:lnTo>
                      <a:pt x="208" y="213"/>
                    </a:lnTo>
                    <a:lnTo>
                      <a:pt x="206" y="206"/>
                    </a:lnTo>
                    <a:lnTo>
                      <a:pt x="202" y="198"/>
                    </a:lnTo>
                    <a:lnTo>
                      <a:pt x="200" y="192"/>
                    </a:lnTo>
                    <a:lnTo>
                      <a:pt x="196" y="185"/>
                    </a:lnTo>
                    <a:lnTo>
                      <a:pt x="192" y="179"/>
                    </a:lnTo>
                    <a:lnTo>
                      <a:pt x="191" y="173"/>
                    </a:lnTo>
                    <a:lnTo>
                      <a:pt x="187" y="168"/>
                    </a:lnTo>
                    <a:lnTo>
                      <a:pt x="185" y="160"/>
                    </a:lnTo>
                    <a:lnTo>
                      <a:pt x="181" y="154"/>
                    </a:lnTo>
                    <a:lnTo>
                      <a:pt x="177" y="149"/>
                    </a:lnTo>
                    <a:lnTo>
                      <a:pt x="175" y="143"/>
                    </a:lnTo>
                    <a:lnTo>
                      <a:pt x="172" y="137"/>
                    </a:lnTo>
                    <a:lnTo>
                      <a:pt x="170" y="131"/>
                    </a:lnTo>
                    <a:lnTo>
                      <a:pt x="166" y="128"/>
                    </a:lnTo>
                    <a:lnTo>
                      <a:pt x="164" y="122"/>
                    </a:lnTo>
                    <a:lnTo>
                      <a:pt x="160" y="116"/>
                    </a:lnTo>
                    <a:lnTo>
                      <a:pt x="156" y="112"/>
                    </a:lnTo>
                    <a:lnTo>
                      <a:pt x="153" y="107"/>
                    </a:lnTo>
                    <a:lnTo>
                      <a:pt x="151" y="103"/>
                    </a:lnTo>
                    <a:lnTo>
                      <a:pt x="147" y="97"/>
                    </a:lnTo>
                    <a:lnTo>
                      <a:pt x="143" y="93"/>
                    </a:lnTo>
                    <a:lnTo>
                      <a:pt x="139" y="88"/>
                    </a:lnTo>
                    <a:lnTo>
                      <a:pt x="137" y="86"/>
                    </a:lnTo>
                    <a:lnTo>
                      <a:pt x="134" y="80"/>
                    </a:lnTo>
                    <a:lnTo>
                      <a:pt x="130" y="76"/>
                    </a:lnTo>
                    <a:lnTo>
                      <a:pt x="128" y="72"/>
                    </a:lnTo>
                    <a:lnTo>
                      <a:pt x="124" y="69"/>
                    </a:lnTo>
                    <a:lnTo>
                      <a:pt x="120" y="65"/>
                    </a:lnTo>
                    <a:lnTo>
                      <a:pt x="118" y="61"/>
                    </a:lnTo>
                    <a:lnTo>
                      <a:pt x="114" y="57"/>
                    </a:lnTo>
                    <a:lnTo>
                      <a:pt x="113" y="55"/>
                    </a:lnTo>
                    <a:lnTo>
                      <a:pt x="109" y="52"/>
                    </a:lnTo>
                    <a:lnTo>
                      <a:pt x="105" y="48"/>
                    </a:lnTo>
                    <a:lnTo>
                      <a:pt x="101" y="46"/>
                    </a:lnTo>
                    <a:lnTo>
                      <a:pt x="99" y="42"/>
                    </a:lnTo>
                    <a:lnTo>
                      <a:pt x="95" y="40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6" y="31"/>
                    </a:lnTo>
                    <a:lnTo>
                      <a:pt x="82" y="29"/>
                    </a:lnTo>
                    <a:lnTo>
                      <a:pt x="78" y="27"/>
                    </a:lnTo>
                    <a:lnTo>
                      <a:pt x="76" y="23"/>
                    </a:lnTo>
                    <a:lnTo>
                      <a:pt x="73" y="21"/>
                    </a:lnTo>
                    <a:lnTo>
                      <a:pt x="71" y="19"/>
                    </a:lnTo>
                    <a:lnTo>
                      <a:pt x="67" y="17"/>
                    </a:lnTo>
                    <a:lnTo>
                      <a:pt x="65" y="15"/>
                    </a:lnTo>
                    <a:lnTo>
                      <a:pt x="61" y="15"/>
                    </a:lnTo>
                    <a:lnTo>
                      <a:pt x="57" y="13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6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0" name="Freeform 51"/>
              <p:cNvSpPr>
                <a:spLocks/>
              </p:cNvSpPr>
              <p:nvPr/>
            </p:nvSpPr>
            <p:spPr bwMode="auto">
              <a:xfrm>
                <a:off x="1327" y="3446"/>
                <a:ext cx="121" cy="29"/>
              </a:xfrm>
              <a:custGeom>
                <a:avLst/>
                <a:gdLst>
                  <a:gd name="T0" fmla="*/ 0 w 243"/>
                  <a:gd name="T1" fmla="*/ 0 h 59"/>
                  <a:gd name="T2" fmla="*/ 0 w 243"/>
                  <a:gd name="T3" fmla="*/ 0 h 59"/>
                  <a:gd name="T4" fmla="*/ 0 w 243"/>
                  <a:gd name="T5" fmla="*/ 0 h 59"/>
                  <a:gd name="T6" fmla="*/ 0 w 243"/>
                  <a:gd name="T7" fmla="*/ 0 h 59"/>
                  <a:gd name="T8" fmla="*/ 0 w 243"/>
                  <a:gd name="T9" fmla="*/ 0 h 59"/>
                  <a:gd name="T10" fmla="*/ 0 w 243"/>
                  <a:gd name="T11" fmla="*/ 0 h 59"/>
                  <a:gd name="T12" fmla="*/ 0 w 243"/>
                  <a:gd name="T13" fmla="*/ 0 h 59"/>
                  <a:gd name="T14" fmla="*/ 0 w 243"/>
                  <a:gd name="T15" fmla="*/ 0 h 59"/>
                  <a:gd name="T16" fmla="*/ 0 w 243"/>
                  <a:gd name="T17" fmla="*/ 0 h 59"/>
                  <a:gd name="T18" fmla="*/ 0 w 243"/>
                  <a:gd name="T19" fmla="*/ 0 h 59"/>
                  <a:gd name="T20" fmla="*/ 0 w 243"/>
                  <a:gd name="T21" fmla="*/ 0 h 59"/>
                  <a:gd name="T22" fmla="*/ 0 w 243"/>
                  <a:gd name="T23" fmla="*/ 0 h 59"/>
                  <a:gd name="T24" fmla="*/ 1 w 243"/>
                  <a:gd name="T25" fmla="*/ 0 h 59"/>
                  <a:gd name="T26" fmla="*/ 1 w 243"/>
                  <a:gd name="T27" fmla="*/ 0 h 59"/>
                  <a:gd name="T28" fmla="*/ 1 w 243"/>
                  <a:gd name="T29" fmla="*/ 0 h 59"/>
                  <a:gd name="T30" fmla="*/ 1 w 243"/>
                  <a:gd name="T31" fmla="*/ 0 h 59"/>
                  <a:gd name="T32" fmla="*/ 1 w 243"/>
                  <a:gd name="T33" fmla="*/ 0 h 59"/>
                  <a:gd name="T34" fmla="*/ 1 w 243"/>
                  <a:gd name="T35" fmla="*/ 0 h 59"/>
                  <a:gd name="T36" fmla="*/ 1 w 243"/>
                  <a:gd name="T37" fmla="*/ 0 h 59"/>
                  <a:gd name="T38" fmla="*/ 1 w 243"/>
                  <a:gd name="T39" fmla="*/ 0 h 59"/>
                  <a:gd name="T40" fmla="*/ 1 w 243"/>
                  <a:gd name="T41" fmla="*/ 0 h 59"/>
                  <a:gd name="T42" fmla="*/ 1 w 243"/>
                  <a:gd name="T43" fmla="*/ 0 h 59"/>
                  <a:gd name="T44" fmla="*/ 1 w 243"/>
                  <a:gd name="T45" fmla="*/ 0 h 59"/>
                  <a:gd name="T46" fmla="*/ 1 w 243"/>
                  <a:gd name="T47" fmla="*/ 0 h 59"/>
                  <a:gd name="T48" fmla="*/ 1 w 243"/>
                  <a:gd name="T49" fmla="*/ 0 h 59"/>
                  <a:gd name="T50" fmla="*/ 1 w 243"/>
                  <a:gd name="T51" fmla="*/ 0 h 59"/>
                  <a:gd name="T52" fmla="*/ 1 w 243"/>
                  <a:gd name="T53" fmla="*/ 0 h 59"/>
                  <a:gd name="T54" fmla="*/ 1 w 243"/>
                  <a:gd name="T55" fmla="*/ 0 h 59"/>
                  <a:gd name="T56" fmla="*/ 1 w 243"/>
                  <a:gd name="T57" fmla="*/ 0 h 59"/>
                  <a:gd name="T58" fmla="*/ 1 w 243"/>
                  <a:gd name="T59" fmla="*/ 0 h 59"/>
                  <a:gd name="T60" fmla="*/ 1 w 243"/>
                  <a:gd name="T61" fmla="*/ 0 h 59"/>
                  <a:gd name="T62" fmla="*/ 1 w 243"/>
                  <a:gd name="T63" fmla="*/ 0 h 59"/>
                  <a:gd name="T64" fmla="*/ 1 w 243"/>
                  <a:gd name="T65" fmla="*/ 0 h 59"/>
                  <a:gd name="T66" fmla="*/ 1 w 243"/>
                  <a:gd name="T67" fmla="*/ 0 h 59"/>
                  <a:gd name="T68" fmla="*/ 1 w 243"/>
                  <a:gd name="T69" fmla="*/ 0 h 59"/>
                  <a:gd name="T70" fmla="*/ 0 w 243"/>
                  <a:gd name="T71" fmla="*/ 0 h 59"/>
                  <a:gd name="T72" fmla="*/ 0 w 243"/>
                  <a:gd name="T73" fmla="*/ 0 h 59"/>
                  <a:gd name="T74" fmla="*/ 0 w 243"/>
                  <a:gd name="T75" fmla="*/ 0 h 59"/>
                  <a:gd name="T76" fmla="*/ 0 w 243"/>
                  <a:gd name="T77" fmla="*/ 0 h 59"/>
                  <a:gd name="T78" fmla="*/ 0 w 243"/>
                  <a:gd name="T79" fmla="*/ 0 h 59"/>
                  <a:gd name="T80" fmla="*/ 0 w 243"/>
                  <a:gd name="T81" fmla="*/ 0 h 59"/>
                  <a:gd name="T82" fmla="*/ 0 w 243"/>
                  <a:gd name="T83" fmla="*/ 0 h 59"/>
                  <a:gd name="T84" fmla="*/ 0 w 243"/>
                  <a:gd name="T85" fmla="*/ 0 h 59"/>
                  <a:gd name="T86" fmla="*/ 0 w 243"/>
                  <a:gd name="T87" fmla="*/ 0 h 59"/>
                  <a:gd name="T88" fmla="*/ 0 w 243"/>
                  <a:gd name="T89" fmla="*/ 0 h 59"/>
                  <a:gd name="T90" fmla="*/ 0 w 243"/>
                  <a:gd name="T91" fmla="*/ 0 h 59"/>
                  <a:gd name="T92" fmla="*/ 0 w 243"/>
                  <a:gd name="T93" fmla="*/ 0 h 59"/>
                  <a:gd name="T94" fmla="*/ 0 w 243"/>
                  <a:gd name="T95" fmla="*/ 0 h 59"/>
                  <a:gd name="T96" fmla="*/ 0 w 243"/>
                  <a:gd name="T97" fmla="*/ 0 h 59"/>
                  <a:gd name="T98" fmla="*/ 0 w 243"/>
                  <a:gd name="T99" fmla="*/ 0 h 5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3"/>
                  <a:gd name="T151" fmla="*/ 0 h 59"/>
                  <a:gd name="T152" fmla="*/ 243 w 243"/>
                  <a:gd name="T153" fmla="*/ 59 h 5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3" h="59">
                    <a:moveTo>
                      <a:pt x="4" y="9"/>
                    </a:moveTo>
                    <a:lnTo>
                      <a:pt x="4" y="11"/>
                    </a:lnTo>
                    <a:lnTo>
                      <a:pt x="5" y="13"/>
                    </a:lnTo>
                    <a:lnTo>
                      <a:pt x="9" y="15"/>
                    </a:lnTo>
                    <a:lnTo>
                      <a:pt x="15" y="19"/>
                    </a:lnTo>
                    <a:lnTo>
                      <a:pt x="17" y="21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26" y="27"/>
                    </a:lnTo>
                    <a:lnTo>
                      <a:pt x="30" y="28"/>
                    </a:lnTo>
                    <a:lnTo>
                      <a:pt x="34" y="30"/>
                    </a:lnTo>
                    <a:lnTo>
                      <a:pt x="38" y="32"/>
                    </a:lnTo>
                    <a:lnTo>
                      <a:pt x="43" y="34"/>
                    </a:lnTo>
                    <a:lnTo>
                      <a:pt x="47" y="36"/>
                    </a:lnTo>
                    <a:lnTo>
                      <a:pt x="51" y="38"/>
                    </a:lnTo>
                    <a:lnTo>
                      <a:pt x="57" y="40"/>
                    </a:lnTo>
                    <a:lnTo>
                      <a:pt x="61" y="42"/>
                    </a:lnTo>
                    <a:lnTo>
                      <a:pt x="66" y="42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7"/>
                    </a:lnTo>
                    <a:lnTo>
                      <a:pt x="83" y="47"/>
                    </a:lnTo>
                    <a:lnTo>
                      <a:pt x="85" y="47"/>
                    </a:lnTo>
                    <a:lnTo>
                      <a:pt x="89" y="49"/>
                    </a:lnTo>
                    <a:lnTo>
                      <a:pt x="91" y="49"/>
                    </a:lnTo>
                    <a:lnTo>
                      <a:pt x="95" y="49"/>
                    </a:lnTo>
                    <a:lnTo>
                      <a:pt x="97" y="51"/>
                    </a:lnTo>
                    <a:lnTo>
                      <a:pt x="100" y="51"/>
                    </a:lnTo>
                    <a:lnTo>
                      <a:pt x="104" y="53"/>
                    </a:lnTo>
                    <a:lnTo>
                      <a:pt x="106" y="53"/>
                    </a:lnTo>
                    <a:lnTo>
                      <a:pt x="110" y="53"/>
                    </a:lnTo>
                    <a:lnTo>
                      <a:pt x="112" y="55"/>
                    </a:lnTo>
                    <a:lnTo>
                      <a:pt x="116" y="55"/>
                    </a:lnTo>
                    <a:lnTo>
                      <a:pt x="119" y="55"/>
                    </a:lnTo>
                    <a:lnTo>
                      <a:pt x="123" y="55"/>
                    </a:lnTo>
                    <a:lnTo>
                      <a:pt x="125" y="57"/>
                    </a:lnTo>
                    <a:lnTo>
                      <a:pt x="129" y="57"/>
                    </a:lnTo>
                    <a:lnTo>
                      <a:pt x="133" y="57"/>
                    </a:lnTo>
                    <a:lnTo>
                      <a:pt x="137" y="57"/>
                    </a:lnTo>
                    <a:lnTo>
                      <a:pt x="138" y="57"/>
                    </a:lnTo>
                    <a:lnTo>
                      <a:pt x="142" y="57"/>
                    </a:lnTo>
                    <a:lnTo>
                      <a:pt x="146" y="57"/>
                    </a:lnTo>
                    <a:lnTo>
                      <a:pt x="148" y="57"/>
                    </a:lnTo>
                    <a:lnTo>
                      <a:pt x="152" y="59"/>
                    </a:lnTo>
                    <a:lnTo>
                      <a:pt x="154" y="59"/>
                    </a:lnTo>
                    <a:lnTo>
                      <a:pt x="157" y="59"/>
                    </a:lnTo>
                    <a:lnTo>
                      <a:pt x="159" y="59"/>
                    </a:lnTo>
                    <a:lnTo>
                      <a:pt x="163" y="59"/>
                    </a:lnTo>
                    <a:lnTo>
                      <a:pt x="165" y="59"/>
                    </a:lnTo>
                    <a:lnTo>
                      <a:pt x="169" y="59"/>
                    </a:lnTo>
                    <a:lnTo>
                      <a:pt x="171" y="59"/>
                    </a:lnTo>
                    <a:lnTo>
                      <a:pt x="175" y="59"/>
                    </a:lnTo>
                    <a:lnTo>
                      <a:pt x="176" y="59"/>
                    </a:lnTo>
                    <a:lnTo>
                      <a:pt x="180" y="59"/>
                    </a:lnTo>
                    <a:lnTo>
                      <a:pt x="184" y="59"/>
                    </a:lnTo>
                    <a:lnTo>
                      <a:pt x="190" y="59"/>
                    </a:lnTo>
                    <a:lnTo>
                      <a:pt x="194" y="57"/>
                    </a:lnTo>
                    <a:lnTo>
                      <a:pt x="199" y="57"/>
                    </a:lnTo>
                    <a:lnTo>
                      <a:pt x="203" y="57"/>
                    </a:lnTo>
                    <a:lnTo>
                      <a:pt x="207" y="57"/>
                    </a:lnTo>
                    <a:lnTo>
                      <a:pt x="211" y="57"/>
                    </a:lnTo>
                    <a:lnTo>
                      <a:pt x="214" y="57"/>
                    </a:lnTo>
                    <a:lnTo>
                      <a:pt x="218" y="55"/>
                    </a:lnTo>
                    <a:lnTo>
                      <a:pt x="220" y="55"/>
                    </a:lnTo>
                    <a:lnTo>
                      <a:pt x="224" y="55"/>
                    </a:lnTo>
                    <a:lnTo>
                      <a:pt x="226" y="53"/>
                    </a:lnTo>
                    <a:lnTo>
                      <a:pt x="232" y="53"/>
                    </a:lnTo>
                    <a:lnTo>
                      <a:pt x="235" y="51"/>
                    </a:lnTo>
                    <a:lnTo>
                      <a:pt x="239" y="49"/>
                    </a:lnTo>
                    <a:lnTo>
                      <a:pt x="241" y="47"/>
                    </a:lnTo>
                    <a:lnTo>
                      <a:pt x="243" y="46"/>
                    </a:lnTo>
                    <a:lnTo>
                      <a:pt x="241" y="44"/>
                    </a:lnTo>
                    <a:lnTo>
                      <a:pt x="239" y="44"/>
                    </a:lnTo>
                    <a:lnTo>
                      <a:pt x="235" y="44"/>
                    </a:lnTo>
                    <a:lnTo>
                      <a:pt x="232" y="44"/>
                    </a:lnTo>
                    <a:lnTo>
                      <a:pt x="228" y="44"/>
                    </a:lnTo>
                    <a:lnTo>
                      <a:pt x="226" y="44"/>
                    </a:lnTo>
                    <a:lnTo>
                      <a:pt x="222" y="44"/>
                    </a:lnTo>
                    <a:lnTo>
                      <a:pt x="220" y="44"/>
                    </a:lnTo>
                    <a:lnTo>
                      <a:pt x="216" y="44"/>
                    </a:lnTo>
                    <a:lnTo>
                      <a:pt x="213" y="44"/>
                    </a:lnTo>
                    <a:lnTo>
                      <a:pt x="209" y="44"/>
                    </a:lnTo>
                    <a:lnTo>
                      <a:pt x="205" y="46"/>
                    </a:lnTo>
                    <a:lnTo>
                      <a:pt x="199" y="46"/>
                    </a:lnTo>
                    <a:lnTo>
                      <a:pt x="195" y="46"/>
                    </a:lnTo>
                    <a:lnTo>
                      <a:pt x="192" y="46"/>
                    </a:lnTo>
                    <a:lnTo>
                      <a:pt x="186" y="46"/>
                    </a:lnTo>
                    <a:lnTo>
                      <a:pt x="180" y="46"/>
                    </a:lnTo>
                    <a:lnTo>
                      <a:pt x="176" y="46"/>
                    </a:lnTo>
                    <a:lnTo>
                      <a:pt x="171" y="46"/>
                    </a:lnTo>
                    <a:lnTo>
                      <a:pt x="167" y="46"/>
                    </a:lnTo>
                    <a:lnTo>
                      <a:pt x="163" y="46"/>
                    </a:lnTo>
                    <a:lnTo>
                      <a:pt x="161" y="46"/>
                    </a:lnTo>
                    <a:lnTo>
                      <a:pt x="157" y="46"/>
                    </a:lnTo>
                    <a:lnTo>
                      <a:pt x="156" y="46"/>
                    </a:lnTo>
                    <a:lnTo>
                      <a:pt x="154" y="46"/>
                    </a:lnTo>
                    <a:lnTo>
                      <a:pt x="150" y="46"/>
                    </a:lnTo>
                    <a:lnTo>
                      <a:pt x="148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40" y="44"/>
                    </a:lnTo>
                    <a:lnTo>
                      <a:pt x="137" y="44"/>
                    </a:lnTo>
                    <a:lnTo>
                      <a:pt x="135" y="44"/>
                    </a:lnTo>
                    <a:lnTo>
                      <a:pt x="131" y="44"/>
                    </a:lnTo>
                    <a:lnTo>
                      <a:pt x="129" y="44"/>
                    </a:lnTo>
                    <a:lnTo>
                      <a:pt x="125" y="44"/>
                    </a:lnTo>
                    <a:lnTo>
                      <a:pt x="123" y="44"/>
                    </a:lnTo>
                    <a:lnTo>
                      <a:pt x="121" y="42"/>
                    </a:lnTo>
                    <a:lnTo>
                      <a:pt x="118" y="42"/>
                    </a:lnTo>
                    <a:lnTo>
                      <a:pt x="116" y="42"/>
                    </a:lnTo>
                    <a:lnTo>
                      <a:pt x="112" y="40"/>
                    </a:lnTo>
                    <a:lnTo>
                      <a:pt x="106" y="40"/>
                    </a:lnTo>
                    <a:lnTo>
                      <a:pt x="102" y="38"/>
                    </a:lnTo>
                    <a:lnTo>
                      <a:pt x="97" y="36"/>
                    </a:lnTo>
                    <a:lnTo>
                      <a:pt x="93" y="36"/>
                    </a:lnTo>
                    <a:lnTo>
                      <a:pt x="89" y="34"/>
                    </a:lnTo>
                    <a:lnTo>
                      <a:pt x="83" y="34"/>
                    </a:lnTo>
                    <a:lnTo>
                      <a:pt x="80" y="32"/>
                    </a:lnTo>
                    <a:lnTo>
                      <a:pt x="76" y="32"/>
                    </a:lnTo>
                    <a:lnTo>
                      <a:pt x="72" y="30"/>
                    </a:lnTo>
                    <a:lnTo>
                      <a:pt x="68" y="30"/>
                    </a:lnTo>
                    <a:lnTo>
                      <a:pt x="64" y="28"/>
                    </a:lnTo>
                    <a:lnTo>
                      <a:pt x="61" y="27"/>
                    </a:lnTo>
                    <a:lnTo>
                      <a:pt x="57" y="27"/>
                    </a:lnTo>
                    <a:lnTo>
                      <a:pt x="55" y="25"/>
                    </a:lnTo>
                    <a:lnTo>
                      <a:pt x="51" y="25"/>
                    </a:lnTo>
                    <a:lnTo>
                      <a:pt x="47" y="23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0" y="19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2" y="15"/>
                    </a:lnTo>
                    <a:lnTo>
                      <a:pt x="26" y="13"/>
                    </a:lnTo>
                    <a:lnTo>
                      <a:pt x="23" y="9"/>
                    </a:lnTo>
                    <a:lnTo>
                      <a:pt x="17" y="8"/>
                    </a:lnTo>
                    <a:lnTo>
                      <a:pt x="13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1" name="Freeform 52"/>
              <p:cNvSpPr>
                <a:spLocks/>
              </p:cNvSpPr>
              <p:nvPr/>
            </p:nvSpPr>
            <p:spPr bwMode="auto">
              <a:xfrm>
                <a:off x="1423" y="3321"/>
                <a:ext cx="69" cy="132"/>
              </a:xfrm>
              <a:custGeom>
                <a:avLst/>
                <a:gdLst>
                  <a:gd name="T0" fmla="*/ 1 w 138"/>
                  <a:gd name="T1" fmla="*/ 1 h 262"/>
                  <a:gd name="T2" fmla="*/ 1 w 138"/>
                  <a:gd name="T3" fmla="*/ 1 h 262"/>
                  <a:gd name="T4" fmla="*/ 1 w 138"/>
                  <a:gd name="T5" fmla="*/ 1 h 262"/>
                  <a:gd name="T6" fmla="*/ 1 w 138"/>
                  <a:gd name="T7" fmla="*/ 1 h 262"/>
                  <a:gd name="T8" fmla="*/ 1 w 138"/>
                  <a:gd name="T9" fmla="*/ 1 h 262"/>
                  <a:gd name="T10" fmla="*/ 1 w 138"/>
                  <a:gd name="T11" fmla="*/ 1 h 262"/>
                  <a:gd name="T12" fmla="*/ 1 w 138"/>
                  <a:gd name="T13" fmla="*/ 1 h 262"/>
                  <a:gd name="T14" fmla="*/ 1 w 138"/>
                  <a:gd name="T15" fmla="*/ 1 h 262"/>
                  <a:gd name="T16" fmla="*/ 1 w 138"/>
                  <a:gd name="T17" fmla="*/ 2 h 262"/>
                  <a:gd name="T18" fmla="*/ 1 w 138"/>
                  <a:gd name="T19" fmla="*/ 2 h 262"/>
                  <a:gd name="T20" fmla="*/ 1 w 138"/>
                  <a:gd name="T21" fmla="*/ 2 h 262"/>
                  <a:gd name="T22" fmla="*/ 1 w 138"/>
                  <a:gd name="T23" fmla="*/ 2 h 262"/>
                  <a:gd name="T24" fmla="*/ 1 w 138"/>
                  <a:gd name="T25" fmla="*/ 2 h 262"/>
                  <a:gd name="T26" fmla="*/ 1 w 138"/>
                  <a:gd name="T27" fmla="*/ 2 h 262"/>
                  <a:gd name="T28" fmla="*/ 1 w 138"/>
                  <a:gd name="T29" fmla="*/ 2 h 262"/>
                  <a:gd name="T30" fmla="*/ 1 w 138"/>
                  <a:gd name="T31" fmla="*/ 2 h 262"/>
                  <a:gd name="T32" fmla="*/ 1 w 138"/>
                  <a:gd name="T33" fmla="*/ 2 h 262"/>
                  <a:gd name="T34" fmla="*/ 1 w 138"/>
                  <a:gd name="T35" fmla="*/ 2 h 262"/>
                  <a:gd name="T36" fmla="*/ 1 w 138"/>
                  <a:gd name="T37" fmla="*/ 2 h 262"/>
                  <a:gd name="T38" fmla="*/ 2 w 138"/>
                  <a:gd name="T39" fmla="*/ 2 h 262"/>
                  <a:gd name="T40" fmla="*/ 2 w 138"/>
                  <a:gd name="T41" fmla="*/ 2 h 262"/>
                  <a:gd name="T42" fmla="*/ 1 w 138"/>
                  <a:gd name="T43" fmla="*/ 2 h 262"/>
                  <a:gd name="T44" fmla="*/ 1 w 138"/>
                  <a:gd name="T45" fmla="*/ 2 h 262"/>
                  <a:gd name="T46" fmla="*/ 1 w 138"/>
                  <a:gd name="T47" fmla="*/ 3 h 262"/>
                  <a:gd name="T48" fmla="*/ 1 w 138"/>
                  <a:gd name="T49" fmla="*/ 3 h 262"/>
                  <a:gd name="T50" fmla="*/ 1 w 138"/>
                  <a:gd name="T51" fmla="*/ 3 h 262"/>
                  <a:gd name="T52" fmla="*/ 1 w 138"/>
                  <a:gd name="T53" fmla="*/ 3 h 262"/>
                  <a:gd name="T54" fmla="*/ 1 w 138"/>
                  <a:gd name="T55" fmla="*/ 3 h 262"/>
                  <a:gd name="T56" fmla="*/ 1 w 138"/>
                  <a:gd name="T57" fmla="*/ 3 h 262"/>
                  <a:gd name="T58" fmla="*/ 1 w 138"/>
                  <a:gd name="T59" fmla="*/ 2 h 262"/>
                  <a:gd name="T60" fmla="*/ 1 w 138"/>
                  <a:gd name="T61" fmla="*/ 2 h 262"/>
                  <a:gd name="T62" fmla="*/ 1 w 138"/>
                  <a:gd name="T63" fmla="*/ 2 h 262"/>
                  <a:gd name="T64" fmla="*/ 1 w 138"/>
                  <a:gd name="T65" fmla="*/ 2 h 262"/>
                  <a:gd name="T66" fmla="*/ 1 w 138"/>
                  <a:gd name="T67" fmla="*/ 2 h 262"/>
                  <a:gd name="T68" fmla="*/ 1 w 138"/>
                  <a:gd name="T69" fmla="*/ 2 h 262"/>
                  <a:gd name="T70" fmla="*/ 1 w 138"/>
                  <a:gd name="T71" fmla="*/ 2 h 262"/>
                  <a:gd name="T72" fmla="*/ 1 w 138"/>
                  <a:gd name="T73" fmla="*/ 2 h 262"/>
                  <a:gd name="T74" fmla="*/ 1 w 138"/>
                  <a:gd name="T75" fmla="*/ 2 h 262"/>
                  <a:gd name="T76" fmla="*/ 1 w 138"/>
                  <a:gd name="T77" fmla="*/ 2 h 262"/>
                  <a:gd name="T78" fmla="*/ 1 w 138"/>
                  <a:gd name="T79" fmla="*/ 2 h 262"/>
                  <a:gd name="T80" fmla="*/ 1 w 138"/>
                  <a:gd name="T81" fmla="*/ 2 h 262"/>
                  <a:gd name="T82" fmla="*/ 1 w 138"/>
                  <a:gd name="T83" fmla="*/ 2 h 262"/>
                  <a:gd name="T84" fmla="*/ 1 w 138"/>
                  <a:gd name="T85" fmla="*/ 2 h 262"/>
                  <a:gd name="T86" fmla="*/ 1 w 138"/>
                  <a:gd name="T87" fmla="*/ 2 h 262"/>
                  <a:gd name="T88" fmla="*/ 1 w 138"/>
                  <a:gd name="T89" fmla="*/ 2 h 262"/>
                  <a:gd name="T90" fmla="*/ 1 w 138"/>
                  <a:gd name="T91" fmla="*/ 2 h 262"/>
                  <a:gd name="T92" fmla="*/ 1 w 138"/>
                  <a:gd name="T93" fmla="*/ 2 h 262"/>
                  <a:gd name="T94" fmla="*/ 1 w 138"/>
                  <a:gd name="T95" fmla="*/ 2 h 262"/>
                  <a:gd name="T96" fmla="*/ 1 w 138"/>
                  <a:gd name="T97" fmla="*/ 1 h 262"/>
                  <a:gd name="T98" fmla="*/ 1 w 138"/>
                  <a:gd name="T99" fmla="*/ 1 h 262"/>
                  <a:gd name="T100" fmla="*/ 0 w 138"/>
                  <a:gd name="T101" fmla="*/ 1 h 262"/>
                  <a:gd name="T102" fmla="*/ 0 w 138"/>
                  <a:gd name="T103" fmla="*/ 1 h 262"/>
                  <a:gd name="T104" fmla="*/ 0 w 138"/>
                  <a:gd name="T105" fmla="*/ 1 h 262"/>
                  <a:gd name="T106" fmla="*/ 0 w 138"/>
                  <a:gd name="T107" fmla="*/ 1 h 262"/>
                  <a:gd name="T108" fmla="*/ 1 w 138"/>
                  <a:gd name="T109" fmla="*/ 1 h 262"/>
                  <a:gd name="T110" fmla="*/ 1 w 138"/>
                  <a:gd name="T111" fmla="*/ 1 h 262"/>
                  <a:gd name="T112" fmla="*/ 1 w 138"/>
                  <a:gd name="T113" fmla="*/ 1 h 262"/>
                  <a:gd name="T114" fmla="*/ 1 w 138"/>
                  <a:gd name="T115" fmla="*/ 0 h 262"/>
                  <a:gd name="T116" fmla="*/ 1 w 138"/>
                  <a:gd name="T117" fmla="*/ 1 h 2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8"/>
                  <a:gd name="T178" fmla="*/ 0 h 262"/>
                  <a:gd name="T179" fmla="*/ 138 w 138"/>
                  <a:gd name="T180" fmla="*/ 262 h 26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8" h="262">
                    <a:moveTo>
                      <a:pt x="13" y="17"/>
                    </a:moveTo>
                    <a:lnTo>
                      <a:pt x="13" y="19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3" y="30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13" y="43"/>
                    </a:lnTo>
                    <a:lnTo>
                      <a:pt x="13" y="45"/>
                    </a:lnTo>
                    <a:lnTo>
                      <a:pt x="13" y="49"/>
                    </a:lnTo>
                    <a:lnTo>
                      <a:pt x="13" y="53"/>
                    </a:lnTo>
                    <a:lnTo>
                      <a:pt x="13" y="55"/>
                    </a:lnTo>
                    <a:lnTo>
                      <a:pt x="13" y="59"/>
                    </a:lnTo>
                    <a:lnTo>
                      <a:pt x="13" y="63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3" y="72"/>
                    </a:lnTo>
                    <a:lnTo>
                      <a:pt x="13" y="76"/>
                    </a:lnTo>
                    <a:lnTo>
                      <a:pt x="15" y="80"/>
                    </a:lnTo>
                    <a:lnTo>
                      <a:pt x="15" y="83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5" y="95"/>
                    </a:lnTo>
                    <a:lnTo>
                      <a:pt x="15" y="99"/>
                    </a:lnTo>
                    <a:lnTo>
                      <a:pt x="15" y="102"/>
                    </a:lnTo>
                    <a:lnTo>
                      <a:pt x="17" y="108"/>
                    </a:lnTo>
                    <a:lnTo>
                      <a:pt x="17" y="112"/>
                    </a:lnTo>
                    <a:lnTo>
                      <a:pt x="17" y="114"/>
                    </a:lnTo>
                    <a:lnTo>
                      <a:pt x="17" y="120"/>
                    </a:lnTo>
                    <a:lnTo>
                      <a:pt x="19" y="123"/>
                    </a:lnTo>
                    <a:lnTo>
                      <a:pt x="19" y="127"/>
                    </a:lnTo>
                    <a:lnTo>
                      <a:pt x="19" y="131"/>
                    </a:lnTo>
                    <a:lnTo>
                      <a:pt x="19" y="135"/>
                    </a:lnTo>
                    <a:lnTo>
                      <a:pt x="19" y="139"/>
                    </a:lnTo>
                    <a:lnTo>
                      <a:pt x="21" y="142"/>
                    </a:lnTo>
                    <a:lnTo>
                      <a:pt x="21" y="146"/>
                    </a:lnTo>
                    <a:lnTo>
                      <a:pt x="22" y="148"/>
                    </a:lnTo>
                    <a:lnTo>
                      <a:pt x="22" y="152"/>
                    </a:lnTo>
                    <a:lnTo>
                      <a:pt x="22" y="156"/>
                    </a:lnTo>
                    <a:lnTo>
                      <a:pt x="24" y="160"/>
                    </a:lnTo>
                    <a:lnTo>
                      <a:pt x="24" y="163"/>
                    </a:lnTo>
                    <a:lnTo>
                      <a:pt x="26" y="167"/>
                    </a:lnTo>
                    <a:lnTo>
                      <a:pt x="26" y="171"/>
                    </a:lnTo>
                    <a:lnTo>
                      <a:pt x="28" y="173"/>
                    </a:lnTo>
                    <a:lnTo>
                      <a:pt x="28" y="177"/>
                    </a:lnTo>
                    <a:lnTo>
                      <a:pt x="30" y="179"/>
                    </a:lnTo>
                    <a:lnTo>
                      <a:pt x="30" y="182"/>
                    </a:lnTo>
                    <a:lnTo>
                      <a:pt x="32" y="184"/>
                    </a:lnTo>
                    <a:lnTo>
                      <a:pt x="32" y="186"/>
                    </a:lnTo>
                    <a:lnTo>
                      <a:pt x="34" y="190"/>
                    </a:lnTo>
                    <a:lnTo>
                      <a:pt x="36" y="192"/>
                    </a:lnTo>
                    <a:lnTo>
                      <a:pt x="38" y="196"/>
                    </a:lnTo>
                    <a:lnTo>
                      <a:pt x="41" y="199"/>
                    </a:lnTo>
                    <a:lnTo>
                      <a:pt x="45" y="203"/>
                    </a:lnTo>
                    <a:lnTo>
                      <a:pt x="47" y="207"/>
                    </a:lnTo>
                    <a:lnTo>
                      <a:pt x="51" y="207"/>
                    </a:lnTo>
                    <a:lnTo>
                      <a:pt x="53" y="209"/>
                    </a:lnTo>
                    <a:lnTo>
                      <a:pt x="57" y="209"/>
                    </a:lnTo>
                    <a:lnTo>
                      <a:pt x="60" y="211"/>
                    </a:lnTo>
                    <a:lnTo>
                      <a:pt x="64" y="213"/>
                    </a:lnTo>
                    <a:lnTo>
                      <a:pt x="68" y="215"/>
                    </a:lnTo>
                    <a:lnTo>
                      <a:pt x="72" y="215"/>
                    </a:lnTo>
                    <a:lnTo>
                      <a:pt x="76" y="217"/>
                    </a:lnTo>
                    <a:lnTo>
                      <a:pt x="81" y="218"/>
                    </a:lnTo>
                    <a:lnTo>
                      <a:pt x="85" y="218"/>
                    </a:lnTo>
                    <a:lnTo>
                      <a:pt x="89" y="220"/>
                    </a:lnTo>
                    <a:lnTo>
                      <a:pt x="93" y="220"/>
                    </a:lnTo>
                    <a:lnTo>
                      <a:pt x="98" y="222"/>
                    </a:lnTo>
                    <a:lnTo>
                      <a:pt x="102" y="224"/>
                    </a:lnTo>
                    <a:lnTo>
                      <a:pt x="106" y="224"/>
                    </a:lnTo>
                    <a:lnTo>
                      <a:pt x="112" y="226"/>
                    </a:lnTo>
                    <a:lnTo>
                      <a:pt x="114" y="226"/>
                    </a:lnTo>
                    <a:lnTo>
                      <a:pt x="117" y="228"/>
                    </a:lnTo>
                    <a:lnTo>
                      <a:pt x="121" y="228"/>
                    </a:lnTo>
                    <a:lnTo>
                      <a:pt x="125" y="230"/>
                    </a:lnTo>
                    <a:lnTo>
                      <a:pt x="127" y="232"/>
                    </a:lnTo>
                    <a:lnTo>
                      <a:pt x="131" y="232"/>
                    </a:lnTo>
                    <a:lnTo>
                      <a:pt x="133" y="234"/>
                    </a:lnTo>
                    <a:lnTo>
                      <a:pt x="135" y="234"/>
                    </a:lnTo>
                    <a:lnTo>
                      <a:pt x="137" y="238"/>
                    </a:lnTo>
                    <a:lnTo>
                      <a:pt x="138" y="239"/>
                    </a:lnTo>
                    <a:lnTo>
                      <a:pt x="137" y="241"/>
                    </a:lnTo>
                    <a:lnTo>
                      <a:pt x="135" y="245"/>
                    </a:lnTo>
                    <a:lnTo>
                      <a:pt x="131" y="245"/>
                    </a:lnTo>
                    <a:lnTo>
                      <a:pt x="129" y="247"/>
                    </a:lnTo>
                    <a:lnTo>
                      <a:pt x="125" y="249"/>
                    </a:lnTo>
                    <a:lnTo>
                      <a:pt x="123" y="249"/>
                    </a:lnTo>
                    <a:lnTo>
                      <a:pt x="119" y="251"/>
                    </a:lnTo>
                    <a:lnTo>
                      <a:pt x="116" y="251"/>
                    </a:lnTo>
                    <a:lnTo>
                      <a:pt x="112" y="253"/>
                    </a:lnTo>
                    <a:lnTo>
                      <a:pt x="110" y="255"/>
                    </a:lnTo>
                    <a:lnTo>
                      <a:pt x="104" y="255"/>
                    </a:lnTo>
                    <a:lnTo>
                      <a:pt x="100" y="255"/>
                    </a:lnTo>
                    <a:lnTo>
                      <a:pt x="97" y="257"/>
                    </a:lnTo>
                    <a:lnTo>
                      <a:pt x="93" y="258"/>
                    </a:lnTo>
                    <a:lnTo>
                      <a:pt x="89" y="258"/>
                    </a:lnTo>
                    <a:lnTo>
                      <a:pt x="85" y="258"/>
                    </a:lnTo>
                    <a:lnTo>
                      <a:pt x="81" y="260"/>
                    </a:lnTo>
                    <a:lnTo>
                      <a:pt x="78" y="260"/>
                    </a:lnTo>
                    <a:lnTo>
                      <a:pt x="72" y="260"/>
                    </a:lnTo>
                    <a:lnTo>
                      <a:pt x="68" y="260"/>
                    </a:lnTo>
                    <a:lnTo>
                      <a:pt x="64" y="262"/>
                    </a:lnTo>
                    <a:lnTo>
                      <a:pt x="59" y="262"/>
                    </a:lnTo>
                    <a:lnTo>
                      <a:pt x="55" y="262"/>
                    </a:lnTo>
                    <a:lnTo>
                      <a:pt x="51" y="262"/>
                    </a:lnTo>
                    <a:lnTo>
                      <a:pt x="45" y="262"/>
                    </a:lnTo>
                    <a:lnTo>
                      <a:pt x="43" y="262"/>
                    </a:lnTo>
                    <a:lnTo>
                      <a:pt x="38" y="262"/>
                    </a:lnTo>
                    <a:lnTo>
                      <a:pt x="34" y="262"/>
                    </a:lnTo>
                    <a:lnTo>
                      <a:pt x="30" y="260"/>
                    </a:lnTo>
                    <a:lnTo>
                      <a:pt x="26" y="260"/>
                    </a:lnTo>
                    <a:lnTo>
                      <a:pt x="22" y="260"/>
                    </a:lnTo>
                    <a:lnTo>
                      <a:pt x="19" y="260"/>
                    </a:lnTo>
                    <a:lnTo>
                      <a:pt x="15" y="258"/>
                    </a:lnTo>
                    <a:lnTo>
                      <a:pt x="11" y="258"/>
                    </a:lnTo>
                    <a:lnTo>
                      <a:pt x="7" y="257"/>
                    </a:lnTo>
                    <a:lnTo>
                      <a:pt x="5" y="257"/>
                    </a:lnTo>
                    <a:lnTo>
                      <a:pt x="3" y="255"/>
                    </a:lnTo>
                    <a:lnTo>
                      <a:pt x="2" y="255"/>
                    </a:lnTo>
                    <a:lnTo>
                      <a:pt x="2" y="253"/>
                    </a:lnTo>
                    <a:lnTo>
                      <a:pt x="3" y="253"/>
                    </a:lnTo>
                    <a:lnTo>
                      <a:pt x="7" y="253"/>
                    </a:lnTo>
                    <a:lnTo>
                      <a:pt x="9" y="251"/>
                    </a:lnTo>
                    <a:lnTo>
                      <a:pt x="11" y="251"/>
                    </a:lnTo>
                    <a:lnTo>
                      <a:pt x="15" y="251"/>
                    </a:lnTo>
                    <a:lnTo>
                      <a:pt x="19" y="251"/>
                    </a:lnTo>
                    <a:lnTo>
                      <a:pt x="21" y="251"/>
                    </a:lnTo>
                    <a:lnTo>
                      <a:pt x="24" y="251"/>
                    </a:lnTo>
                    <a:lnTo>
                      <a:pt x="26" y="251"/>
                    </a:lnTo>
                    <a:lnTo>
                      <a:pt x="30" y="251"/>
                    </a:lnTo>
                    <a:lnTo>
                      <a:pt x="34" y="251"/>
                    </a:lnTo>
                    <a:lnTo>
                      <a:pt x="38" y="251"/>
                    </a:lnTo>
                    <a:lnTo>
                      <a:pt x="41" y="249"/>
                    </a:lnTo>
                    <a:lnTo>
                      <a:pt x="45" y="249"/>
                    </a:lnTo>
                    <a:lnTo>
                      <a:pt x="49" y="249"/>
                    </a:lnTo>
                    <a:lnTo>
                      <a:pt x="53" y="249"/>
                    </a:lnTo>
                    <a:lnTo>
                      <a:pt x="55" y="249"/>
                    </a:lnTo>
                    <a:lnTo>
                      <a:pt x="59" y="249"/>
                    </a:lnTo>
                    <a:lnTo>
                      <a:pt x="62" y="247"/>
                    </a:lnTo>
                    <a:lnTo>
                      <a:pt x="64" y="247"/>
                    </a:lnTo>
                    <a:lnTo>
                      <a:pt x="66" y="247"/>
                    </a:lnTo>
                    <a:lnTo>
                      <a:pt x="70" y="247"/>
                    </a:lnTo>
                    <a:lnTo>
                      <a:pt x="74" y="245"/>
                    </a:lnTo>
                    <a:lnTo>
                      <a:pt x="76" y="243"/>
                    </a:lnTo>
                    <a:lnTo>
                      <a:pt x="78" y="243"/>
                    </a:lnTo>
                    <a:lnTo>
                      <a:pt x="79" y="241"/>
                    </a:lnTo>
                    <a:lnTo>
                      <a:pt x="78" y="239"/>
                    </a:lnTo>
                    <a:lnTo>
                      <a:pt x="76" y="238"/>
                    </a:lnTo>
                    <a:lnTo>
                      <a:pt x="74" y="238"/>
                    </a:lnTo>
                    <a:lnTo>
                      <a:pt x="70" y="236"/>
                    </a:lnTo>
                    <a:lnTo>
                      <a:pt x="66" y="234"/>
                    </a:lnTo>
                    <a:lnTo>
                      <a:pt x="62" y="232"/>
                    </a:lnTo>
                    <a:lnTo>
                      <a:pt x="59" y="230"/>
                    </a:lnTo>
                    <a:lnTo>
                      <a:pt x="55" y="228"/>
                    </a:lnTo>
                    <a:lnTo>
                      <a:pt x="53" y="226"/>
                    </a:lnTo>
                    <a:lnTo>
                      <a:pt x="49" y="226"/>
                    </a:lnTo>
                    <a:lnTo>
                      <a:pt x="47" y="224"/>
                    </a:lnTo>
                    <a:lnTo>
                      <a:pt x="43" y="222"/>
                    </a:lnTo>
                    <a:lnTo>
                      <a:pt x="40" y="220"/>
                    </a:lnTo>
                    <a:lnTo>
                      <a:pt x="38" y="220"/>
                    </a:lnTo>
                    <a:lnTo>
                      <a:pt x="34" y="218"/>
                    </a:lnTo>
                    <a:lnTo>
                      <a:pt x="30" y="215"/>
                    </a:lnTo>
                    <a:lnTo>
                      <a:pt x="28" y="213"/>
                    </a:lnTo>
                    <a:lnTo>
                      <a:pt x="24" y="209"/>
                    </a:lnTo>
                    <a:lnTo>
                      <a:pt x="22" y="205"/>
                    </a:lnTo>
                    <a:lnTo>
                      <a:pt x="21" y="203"/>
                    </a:lnTo>
                    <a:lnTo>
                      <a:pt x="21" y="199"/>
                    </a:lnTo>
                    <a:lnTo>
                      <a:pt x="19" y="198"/>
                    </a:lnTo>
                    <a:lnTo>
                      <a:pt x="19" y="196"/>
                    </a:lnTo>
                    <a:lnTo>
                      <a:pt x="17" y="192"/>
                    </a:lnTo>
                    <a:lnTo>
                      <a:pt x="15" y="190"/>
                    </a:lnTo>
                    <a:lnTo>
                      <a:pt x="15" y="188"/>
                    </a:lnTo>
                    <a:lnTo>
                      <a:pt x="15" y="184"/>
                    </a:lnTo>
                    <a:lnTo>
                      <a:pt x="13" y="182"/>
                    </a:lnTo>
                    <a:lnTo>
                      <a:pt x="11" y="179"/>
                    </a:lnTo>
                    <a:lnTo>
                      <a:pt x="11" y="175"/>
                    </a:lnTo>
                    <a:lnTo>
                      <a:pt x="11" y="173"/>
                    </a:lnTo>
                    <a:lnTo>
                      <a:pt x="9" y="169"/>
                    </a:lnTo>
                    <a:lnTo>
                      <a:pt x="9" y="165"/>
                    </a:lnTo>
                    <a:lnTo>
                      <a:pt x="7" y="161"/>
                    </a:lnTo>
                    <a:lnTo>
                      <a:pt x="7" y="158"/>
                    </a:lnTo>
                    <a:lnTo>
                      <a:pt x="7" y="154"/>
                    </a:lnTo>
                    <a:lnTo>
                      <a:pt x="5" y="150"/>
                    </a:lnTo>
                    <a:lnTo>
                      <a:pt x="5" y="146"/>
                    </a:lnTo>
                    <a:lnTo>
                      <a:pt x="5" y="142"/>
                    </a:lnTo>
                    <a:lnTo>
                      <a:pt x="5" y="139"/>
                    </a:lnTo>
                    <a:lnTo>
                      <a:pt x="3" y="135"/>
                    </a:lnTo>
                    <a:lnTo>
                      <a:pt x="3" y="131"/>
                    </a:lnTo>
                    <a:lnTo>
                      <a:pt x="3" y="129"/>
                    </a:lnTo>
                    <a:lnTo>
                      <a:pt x="3" y="123"/>
                    </a:lnTo>
                    <a:lnTo>
                      <a:pt x="2" y="120"/>
                    </a:lnTo>
                    <a:lnTo>
                      <a:pt x="2" y="116"/>
                    </a:lnTo>
                    <a:lnTo>
                      <a:pt x="2" y="112"/>
                    </a:lnTo>
                    <a:lnTo>
                      <a:pt x="2" y="108"/>
                    </a:lnTo>
                    <a:lnTo>
                      <a:pt x="2" y="104"/>
                    </a:lnTo>
                    <a:lnTo>
                      <a:pt x="2" y="101"/>
                    </a:lnTo>
                    <a:lnTo>
                      <a:pt x="2" y="97"/>
                    </a:lnTo>
                    <a:lnTo>
                      <a:pt x="0" y="91"/>
                    </a:lnTo>
                    <a:lnTo>
                      <a:pt x="0" y="87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3" y="9"/>
                    </a:lnTo>
                    <a:lnTo>
                      <a:pt x="13" y="13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2" name="Freeform 53"/>
              <p:cNvSpPr>
                <a:spLocks/>
              </p:cNvSpPr>
              <p:nvPr/>
            </p:nvSpPr>
            <p:spPr bwMode="auto">
              <a:xfrm>
                <a:off x="1391" y="3180"/>
                <a:ext cx="58" cy="92"/>
              </a:xfrm>
              <a:custGeom>
                <a:avLst/>
                <a:gdLst>
                  <a:gd name="T0" fmla="*/ 1 w 116"/>
                  <a:gd name="T1" fmla="*/ 0 h 185"/>
                  <a:gd name="T2" fmla="*/ 1 w 116"/>
                  <a:gd name="T3" fmla="*/ 0 h 185"/>
                  <a:gd name="T4" fmla="*/ 1 w 116"/>
                  <a:gd name="T5" fmla="*/ 0 h 185"/>
                  <a:gd name="T6" fmla="*/ 1 w 116"/>
                  <a:gd name="T7" fmla="*/ 0 h 185"/>
                  <a:gd name="T8" fmla="*/ 1 w 116"/>
                  <a:gd name="T9" fmla="*/ 0 h 185"/>
                  <a:gd name="T10" fmla="*/ 1 w 116"/>
                  <a:gd name="T11" fmla="*/ 0 h 185"/>
                  <a:gd name="T12" fmla="*/ 1 w 116"/>
                  <a:gd name="T13" fmla="*/ 0 h 185"/>
                  <a:gd name="T14" fmla="*/ 1 w 116"/>
                  <a:gd name="T15" fmla="*/ 0 h 185"/>
                  <a:gd name="T16" fmla="*/ 1 w 116"/>
                  <a:gd name="T17" fmla="*/ 0 h 185"/>
                  <a:gd name="T18" fmla="*/ 1 w 116"/>
                  <a:gd name="T19" fmla="*/ 0 h 185"/>
                  <a:gd name="T20" fmla="*/ 1 w 116"/>
                  <a:gd name="T21" fmla="*/ 0 h 185"/>
                  <a:gd name="T22" fmla="*/ 1 w 116"/>
                  <a:gd name="T23" fmla="*/ 0 h 185"/>
                  <a:gd name="T24" fmla="*/ 1 w 116"/>
                  <a:gd name="T25" fmla="*/ 0 h 185"/>
                  <a:gd name="T26" fmla="*/ 1 w 116"/>
                  <a:gd name="T27" fmla="*/ 0 h 185"/>
                  <a:gd name="T28" fmla="*/ 1 w 116"/>
                  <a:gd name="T29" fmla="*/ 0 h 185"/>
                  <a:gd name="T30" fmla="*/ 1 w 116"/>
                  <a:gd name="T31" fmla="*/ 0 h 185"/>
                  <a:gd name="T32" fmla="*/ 1 w 116"/>
                  <a:gd name="T33" fmla="*/ 0 h 185"/>
                  <a:gd name="T34" fmla="*/ 1 w 116"/>
                  <a:gd name="T35" fmla="*/ 0 h 185"/>
                  <a:gd name="T36" fmla="*/ 1 w 116"/>
                  <a:gd name="T37" fmla="*/ 0 h 185"/>
                  <a:gd name="T38" fmla="*/ 1 w 116"/>
                  <a:gd name="T39" fmla="*/ 0 h 185"/>
                  <a:gd name="T40" fmla="*/ 1 w 116"/>
                  <a:gd name="T41" fmla="*/ 0 h 185"/>
                  <a:gd name="T42" fmla="*/ 1 w 116"/>
                  <a:gd name="T43" fmla="*/ 0 h 185"/>
                  <a:gd name="T44" fmla="*/ 1 w 116"/>
                  <a:gd name="T45" fmla="*/ 0 h 185"/>
                  <a:gd name="T46" fmla="*/ 1 w 116"/>
                  <a:gd name="T47" fmla="*/ 0 h 185"/>
                  <a:gd name="T48" fmla="*/ 1 w 116"/>
                  <a:gd name="T49" fmla="*/ 1 h 185"/>
                  <a:gd name="T50" fmla="*/ 1 w 116"/>
                  <a:gd name="T51" fmla="*/ 1 h 185"/>
                  <a:gd name="T52" fmla="*/ 1 w 116"/>
                  <a:gd name="T53" fmla="*/ 1 h 185"/>
                  <a:gd name="T54" fmla="*/ 0 w 116"/>
                  <a:gd name="T55" fmla="*/ 1 h 185"/>
                  <a:gd name="T56" fmla="*/ 0 w 116"/>
                  <a:gd name="T57" fmla="*/ 1 h 185"/>
                  <a:gd name="T58" fmla="*/ 0 w 116"/>
                  <a:gd name="T59" fmla="*/ 1 h 185"/>
                  <a:gd name="T60" fmla="*/ 0 w 116"/>
                  <a:gd name="T61" fmla="*/ 1 h 185"/>
                  <a:gd name="T62" fmla="*/ 0 w 116"/>
                  <a:gd name="T63" fmla="*/ 1 h 185"/>
                  <a:gd name="T64" fmla="*/ 1 w 116"/>
                  <a:gd name="T65" fmla="*/ 1 h 185"/>
                  <a:gd name="T66" fmla="*/ 1 w 116"/>
                  <a:gd name="T67" fmla="*/ 1 h 185"/>
                  <a:gd name="T68" fmla="*/ 1 w 116"/>
                  <a:gd name="T69" fmla="*/ 1 h 185"/>
                  <a:gd name="T70" fmla="*/ 1 w 116"/>
                  <a:gd name="T71" fmla="*/ 1 h 185"/>
                  <a:gd name="T72" fmla="*/ 1 w 116"/>
                  <a:gd name="T73" fmla="*/ 1 h 185"/>
                  <a:gd name="T74" fmla="*/ 1 w 116"/>
                  <a:gd name="T75" fmla="*/ 1 h 185"/>
                  <a:gd name="T76" fmla="*/ 1 w 116"/>
                  <a:gd name="T77" fmla="*/ 1 h 185"/>
                  <a:gd name="T78" fmla="*/ 1 w 116"/>
                  <a:gd name="T79" fmla="*/ 1 h 185"/>
                  <a:gd name="T80" fmla="*/ 1 w 116"/>
                  <a:gd name="T81" fmla="*/ 1 h 185"/>
                  <a:gd name="T82" fmla="*/ 1 w 116"/>
                  <a:gd name="T83" fmla="*/ 0 h 185"/>
                  <a:gd name="T84" fmla="*/ 1 w 116"/>
                  <a:gd name="T85" fmla="*/ 0 h 185"/>
                  <a:gd name="T86" fmla="*/ 1 w 116"/>
                  <a:gd name="T87" fmla="*/ 0 h 185"/>
                  <a:gd name="T88" fmla="*/ 1 w 116"/>
                  <a:gd name="T89" fmla="*/ 0 h 185"/>
                  <a:gd name="T90" fmla="*/ 1 w 116"/>
                  <a:gd name="T91" fmla="*/ 0 h 185"/>
                  <a:gd name="T92" fmla="*/ 1 w 116"/>
                  <a:gd name="T93" fmla="*/ 0 h 185"/>
                  <a:gd name="T94" fmla="*/ 1 w 116"/>
                  <a:gd name="T95" fmla="*/ 0 h 185"/>
                  <a:gd name="T96" fmla="*/ 1 w 116"/>
                  <a:gd name="T97" fmla="*/ 0 h 185"/>
                  <a:gd name="T98" fmla="*/ 1 w 116"/>
                  <a:gd name="T99" fmla="*/ 0 h 185"/>
                  <a:gd name="T100" fmla="*/ 1 w 116"/>
                  <a:gd name="T101" fmla="*/ 0 h 185"/>
                  <a:gd name="T102" fmla="*/ 1 w 116"/>
                  <a:gd name="T103" fmla="*/ 0 h 185"/>
                  <a:gd name="T104" fmla="*/ 1 w 116"/>
                  <a:gd name="T105" fmla="*/ 0 h 185"/>
                  <a:gd name="T106" fmla="*/ 1 w 116"/>
                  <a:gd name="T107" fmla="*/ 0 h 185"/>
                  <a:gd name="T108" fmla="*/ 1 w 116"/>
                  <a:gd name="T109" fmla="*/ 0 h 185"/>
                  <a:gd name="T110" fmla="*/ 1 w 116"/>
                  <a:gd name="T111" fmla="*/ 0 h 185"/>
                  <a:gd name="T112" fmla="*/ 1 w 116"/>
                  <a:gd name="T113" fmla="*/ 0 h 185"/>
                  <a:gd name="T114" fmla="*/ 1 w 116"/>
                  <a:gd name="T115" fmla="*/ 0 h 185"/>
                  <a:gd name="T116" fmla="*/ 1 w 116"/>
                  <a:gd name="T117" fmla="*/ 0 h 185"/>
                  <a:gd name="T118" fmla="*/ 1 w 116"/>
                  <a:gd name="T119" fmla="*/ 0 h 185"/>
                  <a:gd name="T120" fmla="*/ 1 w 116"/>
                  <a:gd name="T121" fmla="*/ 0 h 185"/>
                  <a:gd name="T122" fmla="*/ 1 w 116"/>
                  <a:gd name="T123" fmla="*/ 0 h 1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"/>
                  <a:gd name="T187" fmla="*/ 0 h 185"/>
                  <a:gd name="T188" fmla="*/ 116 w 116"/>
                  <a:gd name="T189" fmla="*/ 185 h 18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" h="185">
                    <a:moveTo>
                      <a:pt x="110" y="10"/>
                    </a:moveTo>
                    <a:lnTo>
                      <a:pt x="114" y="8"/>
                    </a:lnTo>
                    <a:lnTo>
                      <a:pt x="116" y="6"/>
                    </a:lnTo>
                    <a:lnTo>
                      <a:pt x="116" y="2"/>
                    </a:lnTo>
                    <a:lnTo>
                      <a:pt x="116" y="0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2"/>
                    </a:lnTo>
                    <a:lnTo>
                      <a:pt x="103" y="6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3" y="10"/>
                    </a:lnTo>
                    <a:lnTo>
                      <a:pt x="91" y="12"/>
                    </a:lnTo>
                    <a:lnTo>
                      <a:pt x="87" y="14"/>
                    </a:lnTo>
                    <a:lnTo>
                      <a:pt x="84" y="16"/>
                    </a:lnTo>
                    <a:lnTo>
                      <a:pt x="80" y="17"/>
                    </a:lnTo>
                    <a:lnTo>
                      <a:pt x="78" y="21"/>
                    </a:lnTo>
                    <a:lnTo>
                      <a:pt x="74" y="23"/>
                    </a:lnTo>
                    <a:lnTo>
                      <a:pt x="70" y="25"/>
                    </a:lnTo>
                    <a:lnTo>
                      <a:pt x="66" y="29"/>
                    </a:lnTo>
                    <a:lnTo>
                      <a:pt x="63" y="31"/>
                    </a:lnTo>
                    <a:lnTo>
                      <a:pt x="59" y="35"/>
                    </a:lnTo>
                    <a:lnTo>
                      <a:pt x="55" y="36"/>
                    </a:lnTo>
                    <a:lnTo>
                      <a:pt x="51" y="40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6" y="54"/>
                    </a:lnTo>
                    <a:lnTo>
                      <a:pt x="32" y="57"/>
                    </a:lnTo>
                    <a:lnTo>
                      <a:pt x="30" y="61"/>
                    </a:lnTo>
                    <a:lnTo>
                      <a:pt x="27" y="63"/>
                    </a:lnTo>
                    <a:lnTo>
                      <a:pt x="25" y="67"/>
                    </a:lnTo>
                    <a:lnTo>
                      <a:pt x="21" y="71"/>
                    </a:lnTo>
                    <a:lnTo>
                      <a:pt x="17" y="76"/>
                    </a:lnTo>
                    <a:lnTo>
                      <a:pt x="13" y="80"/>
                    </a:lnTo>
                    <a:lnTo>
                      <a:pt x="11" y="86"/>
                    </a:lnTo>
                    <a:lnTo>
                      <a:pt x="11" y="88"/>
                    </a:lnTo>
                    <a:lnTo>
                      <a:pt x="9" y="92"/>
                    </a:lnTo>
                    <a:lnTo>
                      <a:pt x="9" y="95"/>
                    </a:lnTo>
                    <a:lnTo>
                      <a:pt x="8" y="99"/>
                    </a:lnTo>
                    <a:lnTo>
                      <a:pt x="8" y="103"/>
                    </a:lnTo>
                    <a:lnTo>
                      <a:pt x="6" y="107"/>
                    </a:lnTo>
                    <a:lnTo>
                      <a:pt x="6" y="113"/>
                    </a:lnTo>
                    <a:lnTo>
                      <a:pt x="6" y="116"/>
                    </a:lnTo>
                    <a:lnTo>
                      <a:pt x="4" y="120"/>
                    </a:lnTo>
                    <a:lnTo>
                      <a:pt x="4" y="124"/>
                    </a:lnTo>
                    <a:lnTo>
                      <a:pt x="4" y="128"/>
                    </a:lnTo>
                    <a:lnTo>
                      <a:pt x="2" y="132"/>
                    </a:lnTo>
                    <a:lnTo>
                      <a:pt x="2" y="135"/>
                    </a:lnTo>
                    <a:lnTo>
                      <a:pt x="2" y="141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0" y="153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2"/>
                    </a:lnTo>
                    <a:lnTo>
                      <a:pt x="0" y="166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9"/>
                    </a:lnTo>
                    <a:lnTo>
                      <a:pt x="2" y="181"/>
                    </a:lnTo>
                    <a:lnTo>
                      <a:pt x="4" y="185"/>
                    </a:lnTo>
                    <a:lnTo>
                      <a:pt x="6" y="185"/>
                    </a:lnTo>
                    <a:lnTo>
                      <a:pt x="8" y="183"/>
                    </a:lnTo>
                    <a:lnTo>
                      <a:pt x="8" y="181"/>
                    </a:lnTo>
                    <a:lnTo>
                      <a:pt x="9" y="177"/>
                    </a:lnTo>
                    <a:lnTo>
                      <a:pt x="11" y="173"/>
                    </a:lnTo>
                    <a:lnTo>
                      <a:pt x="11" y="170"/>
                    </a:lnTo>
                    <a:lnTo>
                      <a:pt x="13" y="168"/>
                    </a:lnTo>
                    <a:lnTo>
                      <a:pt x="13" y="164"/>
                    </a:lnTo>
                    <a:lnTo>
                      <a:pt x="13" y="160"/>
                    </a:lnTo>
                    <a:lnTo>
                      <a:pt x="15" y="156"/>
                    </a:lnTo>
                    <a:lnTo>
                      <a:pt x="15" y="153"/>
                    </a:lnTo>
                    <a:lnTo>
                      <a:pt x="15" y="149"/>
                    </a:lnTo>
                    <a:lnTo>
                      <a:pt x="17" y="147"/>
                    </a:lnTo>
                    <a:lnTo>
                      <a:pt x="17" y="141"/>
                    </a:lnTo>
                    <a:lnTo>
                      <a:pt x="19" y="137"/>
                    </a:lnTo>
                    <a:lnTo>
                      <a:pt x="19" y="133"/>
                    </a:lnTo>
                    <a:lnTo>
                      <a:pt x="21" y="130"/>
                    </a:lnTo>
                    <a:lnTo>
                      <a:pt x="21" y="126"/>
                    </a:lnTo>
                    <a:lnTo>
                      <a:pt x="23" y="122"/>
                    </a:lnTo>
                    <a:lnTo>
                      <a:pt x="23" y="118"/>
                    </a:lnTo>
                    <a:lnTo>
                      <a:pt x="25" y="114"/>
                    </a:lnTo>
                    <a:lnTo>
                      <a:pt x="25" y="109"/>
                    </a:lnTo>
                    <a:lnTo>
                      <a:pt x="27" y="107"/>
                    </a:lnTo>
                    <a:lnTo>
                      <a:pt x="27" y="103"/>
                    </a:lnTo>
                    <a:lnTo>
                      <a:pt x="28" y="99"/>
                    </a:lnTo>
                    <a:lnTo>
                      <a:pt x="28" y="95"/>
                    </a:lnTo>
                    <a:lnTo>
                      <a:pt x="30" y="92"/>
                    </a:lnTo>
                    <a:lnTo>
                      <a:pt x="32" y="90"/>
                    </a:lnTo>
                    <a:lnTo>
                      <a:pt x="34" y="88"/>
                    </a:lnTo>
                    <a:lnTo>
                      <a:pt x="34" y="84"/>
                    </a:lnTo>
                    <a:lnTo>
                      <a:pt x="38" y="80"/>
                    </a:lnTo>
                    <a:lnTo>
                      <a:pt x="40" y="75"/>
                    </a:lnTo>
                    <a:lnTo>
                      <a:pt x="46" y="71"/>
                    </a:lnTo>
                    <a:lnTo>
                      <a:pt x="47" y="69"/>
                    </a:lnTo>
                    <a:lnTo>
                      <a:pt x="49" y="65"/>
                    </a:lnTo>
                    <a:lnTo>
                      <a:pt x="51" y="63"/>
                    </a:lnTo>
                    <a:lnTo>
                      <a:pt x="53" y="61"/>
                    </a:lnTo>
                    <a:lnTo>
                      <a:pt x="57" y="57"/>
                    </a:lnTo>
                    <a:lnTo>
                      <a:pt x="59" y="56"/>
                    </a:lnTo>
                    <a:lnTo>
                      <a:pt x="63" y="52"/>
                    </a:lnTo>
                    <a:lnTo>
                      <a:pt x="65" y="50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4" y="40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2" y="33"/>
                    </a:lnTo>
                    <a:lnTo>
                      <a:pt x="85" y="29"/>
                    </a:lnTo>
                    <a:lnTo>
                      <a:pt x="89" y="27"/>
                    </a:lnTo>
                    <a:lnTo>
                      <a:pt x="91" y="25"/>
                    </a:lnTo>
                    <a:lnTo>
                      <a:pt x="95" y="21"/>
                    </a:lnTo>
                    <a:lnTo>
                      <a:pt x="97" y="19"/>
                    </a:lnTo>
                    <a:lnTo>
                      <a:pt x="101" y="17"/>
                    </a:lnTo>
                    <a:lnTo>
                      <a:pt x="103" y="16"/>
                    </a:lnTo>
                    <a:lnTo>
                      <a:pt x="106" y="14"/>
                    </a:lnTo>
                    <a:lnTo>
                      <a:pt x="108" y="12"/>
                    </a:lnTo>
                    <a:lnTo>
                      <a:pt x="11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3" name="Freeform 54"/>
              <p:cNvSpPr>
                <a:spLocks/>
              </p:cNvSpPr>
              <p:nvPr/>
            </p:nvSpPr>
            <p:spPr bwMode="auto">
              <a:xfrm>
                <a:off x="1358" y="3311"/>
                <a:ext cx="35" cy="124"/>
              </a:xfrm>
              <a:custGeom>
                <a:avLst/>
                <a:gdLst>
                  <a:gd name="T0" fmla="*/ 0 w 71"/>
                  <a:gd name="T1" fmla="*/ 1 h 247"/>
                  <a:gd name="T2" fmla="*/ 0 w 71"/>
                  <a:gd name="T3" fmla="*/ 1 h 247"/>
                  <a:gd name="T4" fmla="*/ 0 w 71"/>
                  <a:gd name="T5" fmla="*/ 1 h 247"/>
                  <a:gd name="T6" fmla="*/ 0 w 71"/>
                  <a:gd name="T7" fmla="*/ 1 h 247"/>
                  <a:gd name="T8" fmla="*/ 0 w 71"/>
                  <a:gd name="T9" fmla="*/ 1 h 247"/>
                  <a:gd name="T10" fmla="*/ 0 w 71"/>
                  <a:gd name="T11" fmla="*/ 1 h 247"/>
                  <a:gd name="T12" fmla="*/ 0 w 71"/>
                  <a:gd name="T13" fmla="*/ 1 h 247"/>
                  <a:gd name="T14" fmla="*/ 0 w 71"/>
                  <a:gd name="T15" fmla="*/ 1 h 247"/>
                  <a:gd name="T16" fmla="*/ 0 w 71"/>
                  <a:gd name="T17" fmla="*/ 1 h 247"/>
                  <a:gd name="T18" fmla="*/ 0 w 71"/>
                  <a:gd name="T19" fmla="*/ 1 h 247"/>
                  <a:gd name="T20" fmla="*/ 0 w 71"/>
                  <a:gd name="T21" fmla="*/ 1 h 247"/>
                  <a:gd name="T22" fmla="*/ 0 w 71"/>
                  <a:gd name="T23" fmla="*/ 1 h 247"/>
                  <a:gd name="T24" fmla="*/ 0 w 71"/>
                  <a:gd name="T25" fmla="*/ 1 h 247"/>
                  <a:gd name="T26" fmla="*/ 0 w 71"/>
                  <a:gd name="T27" fmla="*/ 2 h 247"/>
                  <a:gd name="T28" fmla="*/ 0 w 71"/>
                  <a:gd name="T29" fmla="*/ 2 h 247"/>
                  <a:gd name="T30" fmla="*/ 0 w 71"/>
                  <a:gd name="T31" fmla="*/ 2 h 247"/>
                  <a:gd name="T32" fmla="*/ 0 w 71"/>
                  <a:gd name="T33" fmla="*/ 2 h 247"/>
                  <a:gd name="T34" fmla="*/ 0 w 71"/>
                  <a:gd name="T35" fmla="*/ 2 h 247"/>
                  <a:gd name="T36" fmla="*/ 0 w 71"/>
                  <a:gd name="T37" fmla="*/ 2 h 247"/>
                  <a:gd name="T38" fmla="*/ 0 w 71"/>
                  <a:gd name="T39" fmla="*/ 2 h 247"/>
                  <a:gd name="T40" fmla="*/ 0 w 71"/>
                  <a:gd name="T41" fmla="*/ 2 h 247"/>
                  <a:gd name="T42" fmla="*/ 0 w 71"/>
                  <a:gd name="T43" fmla="*/ 2 h 247"/>
                  <a:gd name="T44" fmla="*/ 0 w 71"/>
                  <a:gd name="T45" fmla="*/ 2 h 247"/>
                  <a:gd name="T46" fmla="*/ 0 w 71"/>
                  <a:gd name="T47" fmla="*/ 2 h 247"/>
                  <a:gd name="T48" fmla="*/ 0 w 71"/>
                  <a:gd name="T49" fmla="*/ 2 h 247"/>
                  <a:gd name="T50" fmla="*/ 0 w 71"/>
                  <a:gd name="T51" fmla="*/ 2 h 247"/>
                  <a:gd name="T52" fmla="*/ 0 w 71"/>
                  <a:gd name="T53" fmla="*/ 2 h 247"/>
                  <a:gd name="T54" fmla="*/ 0 w 71"/>
                  <a:gd name="T55" fmla="*/ 2 h 247"/>
                  <a:gd name="T56" fmla="*/ 0 w 71"/>
                  <a:gd name="T57" fmla="*/ 2 h 247"/>
                  <a:gd name="T58" fmla="*/ 0 w 71"/>
                  <a:gd name="T59" fmla="*/ 2 h 247"/>
                  <a:gd name="T60" fmla="*/ 0 w 71"/>
                  <a:gd name="T61" fmla="*/ 2 h 247"/>
                  <a:gd name="T62" fmla="*/ 0 w 71"/>
                  <a:gd name="T63" fmla="*/ 2 h 247"/>
                  <a:gd name="T64" fmla="*/ 0 w 71"/>
                  <a:gd name="T65" fmla="*/ 2 h 247"/>
                  <a:gd name="T66" fmla="*/ 0 w 71"/>
                  <a:gd name="T67" fmla="*/ 2 h 247"/>
                  <a:gd name="T68" fmla="*/ 0 w 71"/>
                  <a:gd name="T69" fmla="*/ 2 h 247"/>
                  <a:gd name="T70" fmla="*/ 0 w 71"/>
                  <a:gd name="T71" fmla="*/ 2 h 247"/>
                  <a:gd name="T72" fmla="*/ 0 w 71"/>
                  <a:gd name="T73" fmla="*/ 2 h 247"/>
                  <a:gd name="T74" fmla="*/ 0 w 71"/>
                  <a:gd name="T75" fmla="*/ 2 h 247"/>
                  <a:gd name="T76" fmla="*/ 0 w 71"/>
                  <a:gd name="T77" fmla="*/ 1 h 247"/>
                  <a:gd name="T78" fmla="*/ 0 w 71"/>
                  <a:gd name="T79" fmla="*/ 1 h 247"/>
                  <a:gd name="T80" fmla="*/ 0 w 71"/>
                  <a:gd name="T81" fmla="*/ 1 h 247"/>
                  <a:gd name="T82" fmla="*/ 0 w 71"/>
                  <a:gd name="T83" fmla="*/ 1 h 247"/>
                  <a:gd name="T84" fmla="*/ 0 w 71"/>
                  <a:gd name="T85" fmla="*/ 1 h 247"/>
                  <a:gd name="T86" fmla="*/ 0 w 71"/>
                  <a:gd name="T87" fmla="*/ 1 h 247"/>
                  <a:gd name="T88" fmla="*/ 0 w 71"/>
                  <a:gd name="T89" fmla="*/ 1 h 247"/>
                  <a:gd name="T90" fmla="*/ 0 w 71"/>
                  <a:gd name="T91" fmla="*/ 1 h 247"/>
                  <a:gd name="T92" fmla="*/ 0 w 71"/>
                  <a:gd name="T93" fmla="*/ 1 h 247"/>
                  <a:gd name="T94" fmla="*/ 0 w 71"/>
                  <a:gd name="T95" fmla="*/ 1 h 247"/>
                  <a:gd name="T96" fmla="*/ 0 w 71"/>
                  <a:gd name="T97" fmla="*/ 1 h 247"/>
                  <a:gd name="T98" fmla="*/ 0 w 71"/>
                  <a:gd name="T99" fmla="*/ 1 h 247"/>
                  <a:gd name="T100" fmla="*/ 0 w 71"/>
                  <a:gd name="T101" fmla="*/ 1 h 247"/>
                  <a:gd name="T102" fmla="*/ 0 w 71"/>
                  <a:gd name="T103" fmla="*/ 0 h 24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247"/>
                  <a:gd name="T158" fmla="*/ 71 w 71"/>
                  <a:gd name="T159" fmla="*/ 247 h 24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247">
                    <a:moveTo>
                      <a:pt x="63" y="0"/>
                    </a:moveTo>
                    <a:lnTo>
                      <a:pt x="65" y="0"/>
                    </a:lnTo>
                    <a:lnTo>
                      <a:pt x="65" y="2"/>
                    </a:lnTo>
                    <a:lnTo>
                      <a:pt x="67" y="6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9" y="28"/>
                    </a:lnTo>
                    <a:lnTo>
                      <a:pt x="71" y="32"/>
                    </a:lnTo>
                    <a:lnTo>
                      <a:pt x="71" y="36"/>
                    </a:lnTo>
                    <a:lnTo>
                      <a:pt x="71" y="40"/>
                    </a:lnTo>
                    <a:lnTo>
                      <a:pt x="71" y="44"/>
                    </a:lnTo>
                    <a:lnTo>
                      <a:pt x="71" y="47"/>
                    </a:lnTo>
                    <a:lnTo>
                      <a:pt x="71" y="53"/>
                    </a:lnTo>
                    <a:lnTo>
                      <a:pt x="71" y="57"/>
                    </a:lnTo>
                    <a:lnTo>
                      <a:pt x="71" y="61"/>
                    </a:lnTo>
                    <a:lnTo>
                      <a:pt x="71" y="66"/>
                    </a:lnTo>
                    <a:lnTo>
                      <a:pt x="69" y="70"/>
                    </a:lnTo>
                    <a:lnTo>
                      <a:pt x="69" y="76"/>
                    </a:lnTo>
                    <a:lnTo>
                      <a:pt x="69" y="78"/>
                    </a:lnTo>
                    <a:lnTo>
                      <a:pt x="69" y="80"/>
                    </a:lnTo>
                    <a:lnTo>
                      <a:pt x="69" y="84"/>
                    </a:lnTo>
                    <a:lnTo>
                      <a:pt x="69" y="87"/>
                    </a:lnTo>
                    <a:lnTo>
                      <a:pt x="69" y="91"/>
                    </a:lnTo>
                    <a:lnTo>
                      <a:pt x="69" y="97"/>
                    </a:lnTo>
                    <a:lnTo>
                      <a:pt x="69" y="99"/>
                    </a:lnTo>
                    <a:lnTo>
                      <a:pt x="69" y="103"/>
                    </a:lnTo>
                    <a:lnTo>
                      <a:pt x="69" y="104"/>
                    </a:lnTo>
                    <a:lnTo>
                      <a:pt x="69" y="108"/>
                    </a:lnTo>
                    <a:lnTo>
                      <a:pt x="67" y="110"/>
                    </a:lnTo>
                    <a:lnTo>
                      <a:pt x="67" y="114"/>
                    </a:lnTo>
                    <a:lnTo>
                      <a:pt x="67" y="118"/>
                    </a:lnTo>
                    <a:lnTo>
                      <a:pt x="67" y="120"/>
                    </a:lnTo>
                    <a:lnTo>
                      <a:pt x="65" y="123"/>
                    </a:lnTo>
                    <a:lnTo>
                      <a:pt x="65" y="127"/>
                    </a:lnTo>
                    <a:lnTo>
                      <a:pt x="65" y="131"/>
                    </a:lnTo>
                    <a:lnTo>
                      <a:pt x="65" y="133"/>
                    </a:lnTo>
                    <a:lnTo>
                      <a:pt x="65" y="137"/>
                    </a:lnTo>
                    <a:lnTo>
                      <a:pt x="65" y="141"/>
                    </a:lnTo>
                    <a:lnTo>
                      <a:pt x="65" y="142"/>
                    </a:lnTo>
                    <a:lnTo>
                      <a:pt x="65" y="146"/>
                    </a:lnTo>
                    <a:lnTo>
                      <a:pt x="63" y="150"/>
                    </a:lnTo>
                    <a:lnTo>
                      <a:pt x="63" y="154"/>
                    </a:lnTo>
                    <a:lnTo>
                      <a:pt x="63" y="158"/>
                    </a:lnTo>
                    <a:lnTo>
                      <a:pt x="63" y="161"/>
                    </a:lnTo>
                    <a:lnTo>
                      <a:pt x="63" y="163"/>
                    </a:lnTo>
                    <a:lnTo>
                      <a:pt x="63" y="167"/>
                    </a:lnTo>
                    <a:lnTo>
                      <a:pt x="61" y="171"/>
                    </a:lnTo>
                    <a:lnTo>
                      <a:pt x="61" y="175"/>
                    </a:lnTo>
                    <a:lnTo>
                      <a:pt x="61" y="177"/>
                    </a:lnTo>
                    <a:lnTo>
                      <a:pt x="61" y="181"/>
                    </a:lnTo>
                    <a:lnTo>
                      <a:pt x="61" y="184"/>
                    </a:lnTo>
                    <a:lnTo>
                      <a:pt x="61" y="188"/>
                    </a:lnTo>
                    <a:lnTo>
                      <a:pt x="59" y="192"/>
                    </a:lnTo>
                    <a:lnTo>
                      <a:pt x="59" y="196"/>
                    </a:lnTo>
                    <a:lnTo>
                      <a:pt x="57" y="200"/>
                    </a:lnTo>
                    <a:lnTo>
                      <a:pt x="57" y="203"/>
                    </a:lnTo>
                    <a:lnTo>
                      <a:pt x="57" y="205"/>
                    </a:lnTo>
                    <a:lnTo>
                      <a:pt x="56" y="209"/>
                    </a:lnTo>
                    <a:lnTo>
                      <a:pt x="56" y="213"/>
                    </a:lnTo>
                    <a:lnTo>
                      <a:pt x="56" y="217"/>
                    </a:lnTo>
                    <a:lnTo>
                      <a:pt x="52" y="222"/>
                    </a:lnTo>
                    <a:lnTo>
                      <a:pt x="50" y="228"/>
                    </a:lnTo>
                    <a:lnTo>
                      <a:pt x="46" y="230"/>
                    </a:lnTo>
                    <a:lnTo>
                      <a:pt x="44" y="236"/>
                    </a:lnTo>
                    <a:lnTo>
                      <a:pt x="38" y="238"/>
                    </a:lnTo>
                    <a:lnTo>
                      <a:pt x="35" y="241"/>
                    </a:lnTo>
                    <a:lnTo>
                      <a:pt x="31" y="243"/>
                    </a:lnTo>
                    <a:lnTo>
                      <a:pt x="25" y="245"/>
                    </a:lnTo>
                    <a:lnTo>
                      <a:pt x="21" y="245"/>
                    </a:lnTo>
                    <a:lnTo>
                      <a:pt x="18" y="247"/>
                    </a:lnTo>
                    <a:lnTo>
                      <a:pt x="12" y="247"/>
                    </a:lnTo>
                    <a:lnTo>
                      <a:pt x="8" y="247"/>
                    </a:lnTo>
                    <a:lnTo>
                      <a:pt x="6" y="247"/>
                    </a:lnTo>
                    <a:lnTo>
                      <a:pt x="4" y="247"/>
                    </a:lnTo>
                    <a:lnTo>
                      <a:pt x="0" y="245"/>
                    </a:lnTo>
                    <a:lnTo>
                      <a:pt x="2" y="241"/>
                    </a:lnTo>
                    <a:lnTo>
                      <a:pt x="4" y="238"/>
                    </a:lnTo>
                    <a:lnTo>
                      <a:pt x="8" y="236"/>
                    </a:lnTo>
                    <a:lnTo>
                      <a:pt x="10" y="234"/>
                    </a:lnTo>
                    <a:lnTo>
                      <a:pt x="14" y="232"/>
                    </a:lnTo>
                    <a:lnTo>
                      <a:pt x="18" y="230"/>
                    </a:lnTo>
                    <a:lnTo>
                      <a:pt x="21" y="226"/>
                    </a:lnTo>
                    <a:lnTo>
                      <a:pt x="25" y="222"/>
                    </a:lnTo>
                    <a:lnTo>
                      <a:pt x="25" y="220"/>
                    </a:lnTo>
                    <a:lnTo>
                      <a:pt x="27" y="217"/>
                    </a:lnTo>
                    <a:lnTo>
                      <a:pt x="29" y="215"/>
                    </a:lnTo>
                    <a:lnTo>
                      <a:pt x="31" y="213"/>
                    </a:lnTo>
                    <a:lnTo>
                      <a:pt x="33" y="209"/>
                    </a:lnTo>
                    <a:lnTo>
                      <a:pt x="35" y="205"/>
                    </a:lnTo>
                    <a:lnTo>
                      <a:pt x="37" y="203"/>
                    </a:lnTo>
                    <a:lnTo>
                      <a:pt x="38" y="200"/>
                    </a:lnTo>
                    <a:lnTo>
                      <a:pt x="40" y="196"/>
                    </a:lnTo>
                    <a:lnTo>
                      <a:pt x="40" y="190"/>
                    </a:lnTo>
                    <a:lnTo>
                      <a:pt x="42" y="186"/>
                    </a:lnTo>
                    <a:lnTo>
                      <a:pt x="44" y="182"/>
                    </a:lnTo>
                    <a:lnTo>
                      <a:pt x="44" y="177"/>
                    </a:lnTo>
                    <a:lnTo>
                      <a:pt x="46" y="173"/>
                    </a:lnTo>
                    <a:lnTo>
                      <a:pt x="46" y="167"/>
                    </a:lnTo>
                    <a:lnTo>
                      <a:pt x="48" y="161"/>
                    </a:lnTo>
                    <a:lnTo>
                      <a:pt x="48" y="160"/>
                    </a:lnTo>
                    <a:lnTo>
                      <a:pt x="48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8"/>
                    </a:lnTo>
                    <a:lnTo>
                      <a:pt x="50" y="144"/>
                    </a:lnTo>
                    <a:lnTo>
                      <a:pt x="50" y="142"/>
                    </a:lnTo>
                    <a:lnTo>
                      <a:pt x="52" y="139"/>
                    </a:lnTo>
                    <a:lnTo>
                      <a:pt x="52" y="135"/>
                    </a:lnTo>
                    <a:lnTo>
                      <a:pt x="52" y="133"/>
                    </a:lnTo>
                    <a:lnTo>
                      <a:pt x="52" y="129"/>
                    </a:lnTo>
                    <a:lnTo>
                      <a:pt x="54" y="125"/>
                    </a:lnTo>
                    <a:lnTo>
                      <a:pt x="54" y="122"/>
                    </a:lnTo>
                    <a:lnTo>
                      <a:pt x="54" y="120"/>
                    </a:lnTo>
                    <a:lnTo>
                      <a:pt x="54" y="116"/>
                    </a:lnTo>
                    <a:lnTo>
                      <a:pt x="54" y="112"/>
                    </a:lnTo>
                    <a:lnTo>
                      <a:pt x="54" y="110"/>
                    </a:lnTo>
                    <a:lnTo>
                      <a:pt x="56" y="106"/>
                    </a:lnTo>
                    <a:lnTo>
                      <a:pt x="56" y="103"/>
                    </a:lnTo>
                    <a:lnTo>
                      <a:pt x="56" y="101"/>
                    </a:lnTo>
                    <a:lnTo>
                      <a:pt x="56" y="97"/>
                    </a:lnTo>
                    <a:lnTo>
                      <a:pt x="56" y="93"/>
                    </a:lnTo>
                    <a:lnTo>
                      <a:pt x="57" y="91"/>
                    </a:lnTo>
                    <a:lnTo>
                      <a:pt x="57" y="87"/>
                    </a:lnTo>
                    <a:lnTo>
                      <a:pt x="57" y="82"/>
                    </a:lnTo>
                    <a:lnTo>
                      <a:pt x="57" y="78"/>
                    </a:lnTo>
                    <a:lnTo>
                      <a:pt x="57" y="74"/>
                    </a:lnTo>
                    <a:lnTo>
                      <a:pt x="57" y="70"/>
                    </a:lnTo>
                    <a:lnTo>
                      <a:pt x="57" y="64"/>
                    </a:lnTo>
                    <a:lnTo>
                      <a:pt x="57" y="61"/>
                    </a:lnTo>
                    <a:lnTo>
                      <a:pt x="57" y="57"/>
                    </a:lnTo>
                    <a:lnTo>
                      <a:pt x="57" y="53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42"/>
                    </a:lnTo>
                    <a:lnTo>
                      <a:pt x="59" y="38"/>
                    </a:lnTo>
                    <a:lnTo>
                      <a:pt x="59" y="34"/>
                    </a:lnTo>
                    <a:lnTo>
                      <a:pt x="59" y="30"/>
                    </a:lnTo>
                    <a:lnTo>
                      <a:pt x="59" y="28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61" y="9"/>
                    </a:lnTo>
                    <a:lnTo>
                      <a:pt x="61" y="6"/>
                    </a:lnTo>
                    <a:lnTo>
                      <a:pt x="61" y="4"/>
                    </a:lnTo>
                    <a:lnTo>
                      <a:pt x="61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4" name="Freeform 55"/>
              <p:cNvSpPr>
                <a:spLocks/>
              </p:cNvSpPr>
              <p:nvPr/>
            </p:nvSpPr>
            <p:spPr bwMode="auto">
              <a:xfrm>
                <a:off x="1276" y="2950"/>
                <a:ext cx="222" cy="293"/>
              </a:xfrm>
              <a:custGeom>
                <a:avLst/>
                <a:gdLst>
                  <a:gd name="T0" fmla="*/ 0 w 445"/>
                  <a:gd name="T1" fmla="*/ 3 h 586"/>
                  <a:gd name="T2" fmla="*/ 0 w 445"/>
                  <a:gd name="T3" fmla="*/ 3 h 586"/>
                  <a:gd name="T4" fmla="*/ 0 w 445"/>
                  <a:gd name="T5" fmla="*/ 3 h 586"/>
                  <a:gd name="T6" fmla="*/ 0 w 445"/>
                  <a:gd name="T7" fmla="*/ 3 h 586"/>
                  <a:gd name="T8" fmla="*/ 0 w 445"/>
                  <a:gd name="T9" fmla="*/ 3 h 586"/>
                  <a:gd name="T10" fmla="*/ 1 w 445"/>
                  <a:gd name="T11" fmla="*/ 4 h 586"/>
                  <a:gd name="T12" fmla="*/ 1 w 445"/>
                  <a:gd name="T13" fmla="*/ 4 h 586"/>
                  <a:gd name="T14" fmla="*/ 1 w 445"/>
                  <a:gd name="T15" fmla="*/ 4 h 586"/>
                  <a:gd name="T16" fmla="*/ 1 w 445"/>
                  <a:gd name="T17" fmla="*/ 4 h 586"/>
                  <a:gd name="T18" fmla="*/ 1 w 445"/>
                  <a:gd name="T19" fmla="*/ 4 h 586"/>
                  <a:gd name="T20" fmla="*/ 0 w 445"/>
                  <a:gd name="T21" fmla="*/ 4 h 586"/>
                  <a:gd name="T22" fmla="*/ 0 w 445"/>
                  <a:gd name="T23" fmla="*/ 4 h 586"/>
                  <a:gd name="T24" fmla="*/ 0 w 445"/>
                  <a:gd name="T25" fmla="*/ 4 h 586"/>
                  <a:gd name="T26" fmla="*/ 0 w 445"/>
                  <a:gd name="T27" fmla="*/ 3 h 586"/>
                  <a:gd name="T28" fmla="*/ 0 w 445"/>
                  <a:gd name="T29" fmla="*/ 3 h 586"/>
                  <a:gd name="T30" fmla="*/ 0 w 445"/>
                  <a:gd name="T31" fmla="*/ 2 h 586"/>
                  <a:gd name="T32" fmla="*/ 0 w 445"/>
                  <a:gd name="T33" fmla="*/ 2 h 586"/>
                  <a:gd name="T34" fmla="*/ 0 w 445"/>
                  <a:gd name="T35" fmla="*/ 2 h 586"/>
                  <a:gd name="T36" fmla="*/ 0 w 445"/>
                  <a:gd name="T37" fmla="*/ 1 h 586"/>
                  <a:gd name="T38" fmla="*/ 0 w 445"/>
                  <a:gd name="T39" fmla="*/ 1 h 586"/>
                  <a:gd name="T40" fmla="*/ 0 w 445"/>
                  <a:gd name="T41" fmla="*/ 1 h 586"/>
                  <a:gd name="T42" fmla="*/ 0 w 445"/>
                  <a:gd name="T43" fmla="*/ 1 h 586"/>
                  <a:gd name="T44" fmla="*/ 0 w 445"/>
                  <a:gd name="T45" fmla="*/ 1 h 586"/>
                  <a:gd name="T46" fmla="*/ 1 w 445"/>
                  <a:gd name="T47" fmla="*/ 1 h 586"/>
                  <a:gd name="T48" fmla="*/ 1 w 445"/>
                  <a:gd name="T49" fmla="*/ 1 h 586"/>
                  <a:gd name="T50" fmla="*/ 2 w 445"/>
                  <a:gd name="T51" fmla="*/ 1 h 586"/>
                  <a:gd name="T52" fmla="*/ 2 w 445"/>
                  <a:gd name="T53" fmla="*/ 1 h 586"/>
                  <a:gd name="T54" fmla="*/ 2 w 445"/>
                  <a:gd name="T55" fmla="*/ 2 h 586"/>
                  <a:gd name="T56" fmla="*/ 3 w 445"/>
                  <a:gd name="T57" fmla="*/ 2 h 586"/>
                  <a:gd name="T58" fmla="*/ 3 w 445"/>
                  <a:gd name="T59" fmla="*/ 3 h 586"/>
                  <a:gd name="T60" fmla="*/ 3 w 445"/>
                  <a:gd name="T61" fmla="*/ 3 h 586"/>
                  <a:gd name="T62" fmla="*/ 3 w 445"/>
                  <a:gd name="T63" fmla="*/ 4 h 586"/>
                  <a:gd name="T64" fmla="*/ 3 w 445"/>
                  <a:gd name="T65" fmla="*/ 4 h 586"/>
                  <a:gd name="T66" fmla="*/ 3 w 445"/>
                  <a:gd name="T67" fmla="*/ 5 h 586"/>
                  <a:gd name="T68" fmla="*/ 3 w 445"/>
                  <a:gd name="T69" fmla="*/ 5 h 586"/>
                  <a:gd name="T70" fmla="*/ 3 w 445"/>
                  <a:gd name="T71" fmla="*/ 5 h 586"/>
                  <a:gd name="T72" fmla="*/ 3 w 445"/>
                  <a:gd name="T73" fmla="*/ 5 h 586"/>
                  <a:gd name="T74" fmla="*/ 3 w 445"/>
                  <a:gd name="T75" fmla="*/ 5 h 586"/>
                  <a:gd name="T76" fmla="*/ 3 w 445"/>
                  <a:gd name="T77" fmla="*/ 4 h 586"/>
                  <a:gd name="T78" fmla="*/ 3 w 445"/>
                  <a:gd name="T79" fmla="*/ 4 h 586"/>
                  <a:gd name="T80" fmla="*/ 3 w 445"/>
                  <a:gd name="T81" fmla="*/ 4 h 586"/>
                  <a:gd name="T82" fmla="*/ 3 w 445"/>
                  <a:gd name="T83" fmla="*/ 3 h 586"/>
                  <a:gd name="T84" fmla="*/ 3 w 445"/>
                  <a:gd name="T85" fmla="*/ 3 h 586"/>
                  <a:gd name="T86" fmla="*/ 2 w 445"/>
                  <a:gd name="T87" fmla="*/ 3 h 586"/>
                  <a:gd name="T88" fmla="*/ 2 w 445"/>
                  <a:gd name="T89" fmla="*/ 2 h 586"/>
                  <a:gd name="T90" fmla="*/ 2 w 445"/>
                  <a:gd name="T91" fmla="*/ 2 h 586"/>
                  <a:gd name="T92" fmla="*/ 2 w 445"/>
                  <a:gd name="T93" fmla="*/ 2 h 586"/>
                  <a:gd name="T94" fmla="*/ 1 w 445"/>
                  <a:gd name="T95" fmla="*/ 1 h 586"/>
                  <a:gd name="T96" fmla="*/ 1 w 445"/>
                  <a:gd name="T97" fmla="*/ 1 h 586"/>
                  <a:gd name="T98" fmla="*/ 1 w 445"/>
                  <a:gd name="T99" fmla="*/ 1 h 586"/>
                  <a:gd name="T100" fmla="*/ 1 w 445"/>
                  <a:gd name="T101" fmla="*/ 1 h 586"/>
                  <a:gd name="T102" fmla="*/ 1 w 445"/>
                  <a:gd name="T103" fmla="*/ 1 h 586"/>
                  <a:gd name="T104" fmla="*/ 0 w 445"/>
                  <a:gd name="T105" fmla="*/ 1 h 586"/>
                  <a:gd name="T106" fmla="*/ 0 w 445"/>
                  <a:gd name="T107" fmla="*/ 1 h 586"/>
                  <a:gd name="T108" fmla="*/ 0 w 445"/>
                  <a:gd name="T109" fmla="*/ 2 h 586"/>
                  <a:gd name="T110" fmla="*/ 0 w 445"/>
                  <a:gd name="T111" fmla="*/ 2 h 586"/>
                  <a:gd name="T112" fmla="*/ 0 w 445"/>
                  <a:gd name="T113" fmla="*/ 2 h 586"/>
                  <a:gd name="T114" fmla="*/ 0 w 445"/>
                  <a:gd name="T115" fmla="*/ 2 h 5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45"/>
                  <a:gd name="T175" fmla="*/ 0 h 586"/>
                  <a:gd name="T176" fmla="*/ 445 w 445"/>
                  <a:gd name="T177" fmla="*/ 586 h 58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45" h="586">
                    <a:moveTo>
                      <a:pt x="72" y="240"/>
                    </a:moveTo>
                    <a:lnTo>
                      <a:pt x="72" y="242"/>
                    </a:lnTo>
                    <a:lnTo>
                      <a:pt x="72" y="245"/>
                    </a:lnTo>
                    <a:lnTo>
                      <a:pt x="74" y="249"/>
                    </a:lnTo>
                    <a:lnTo>
                      <a:pt x="74" y="253"/>
                    </a:lnTo>
                    <a:lnTo>
                      <a:pt x="76" y="255"/>
                    </a:lnTo>
                    <a:lnTo>
                      <a:pt x="76" y="259"/>
                    </a:lnTo>
                    <a:lnTo>
                      <a:pt x="76" y="262"/>
                    </a:lnTo>
                    <a:lnTo>
                      <a:pt x="78" y="266"/>
                    </a:lnTo>
                    <a:lnTo>
                      <a:pt x="78" y="268"/>
                    </a:lnTo>
                    <a:lnTo>
                      <a:pt x="80" y="274"/>
                    </a:lnTo>
                    <a:lnTo>
                      <a:pt x="80" y="276"/>
                    </a:lnTo>
                    <a:lnTo>
                      <a:pt x="82" y="280"/>
                    </a:lnTo>
                    <a:lnTo>
                      <a:pt x="84" y="283"/>
                    </a:lnTo>
                    <a:lnTo>
                      <a:pt x="84" y="287"/>
                    </a:lnTo>
                    <a:lnTo>
                      <a:pt x="86" y="289"/>
                    </a:lnTo>
                    <a:lnTo>
                      <a:pt x="86" y="293"/>
                    </a:lnTo>
                    <a:lnTo>
                      <a:pt x="88" y="297"/>
                    </a:lnTo>
                    <a:lnTo>
                      <a:pt x="88" y="299"/>
                    </a:lnTo>
                    <a:lnTo>
                      <a:pt x="89" y="302"/>
                    </a:lnTo>
                    <a:lnTo>
                      <a:pt x="91" y="306"/>
                    </a:lnTo>
                    <a:lnTo>
                      <a:pt x="91" y="308"/>
                    </a:lnTo>
                    <a:lnTo>
                      <a:pt x="93" y="312"/>
                    </a:lnTo>
                    <a:lnTo>
                      <a:pt x="95" y="316"/>
                    </a:lnTo>
                    <a:lnTo>
                      <a:pt x="95" y="319"/>
                    </a:lnTo>
                    <a:lnTo>
                      <a:pt x="97" y="321"/>
                    </a:lnTo>
                    <a:lnTo>
                      <a:pt x="99" y="325"/>
                    </a:lnTo>
                    <a:lnTo>
                      <a:pt x="99" y="329"/>
                    </a:lnTo>
                    <a:lnTo>
                      <a:pt x="101" y="331"/>
                    </a:lnTo>
                    <a:lnTo>
                      <a:pt x="103" y="335"/>
                    </a:lnTo>
                    <a:lnTo>
                      <a:pt x="103" y="337"/>
                    </a:lnTo>
                    <a:lnTo>
                      <a:pt x="105" y="340"/>
                    </a:lnTo>
                    <a:lnTo>
                      <a:pt x="107" y="344"/>
                    </a:lnTo>
                    <a:lnTo>
                      <a:pt x="107" y="346"/>
                    </a:lnTo>
                    <a:lnTo>
                      <a:pt x="108" y="350"/>
                    </a:lnTo>
                    <a:lnTo>
                      <a:pt x="110" y="352"/>
                    </a:lnTo>
                    <a:lnTo>
                      <a:pt x="112" y="356"/>
                    </a:lnTo>
                    <a:lnTo>
                      <a:pt x="112" y="358"/>
                    </a:lnTo>
                    <a:lnTo>
                      <a:pt x="114" y="361"/>
                    </a:lnTo>
                    <a:lnTo>
                      <a:pt x="116" y="363"/>
                    </a:lnTo>
                    <a:lnTo>
                      <a:pt x="118" y="367"/>
                    </a:lnTo>
                    <a:lnTo>
                      <a:pt x="118" y="369"/>
                    </a:lnTo>
                    <a:lnTo>
                      <a:pt x="120" y="373"/>
                    </a:lnTo>
                    <a:lnTo>
                      <a:pt x="122" y="375"/>
                    </a:lnTo>
                    <a:lnTo>
                      <a:pt x="124" y="378"/>
                    </a:lnTo>
                    <a:lnTo>
                      <a:pt x="126" y="380"/>
                    </a:lnTo>
                    <a:lnTo>
                      <a:pt x="126" y="384"/>
                    </a:lnTo>
                    <a:lnTo>
                      <a:pt x="127" y="386"/>
                    </a:lnTo>
                    <a:lnTo>
                      <a:pt x="129" y="390"/>
                    </a:lnTo>
                    <a:lnTo>
                      <a:pt x="131" y="392"/>
                    </a:lnTo>
                    <a:lnTo>
                      <a:pt x="133" y="396"/>
                    </a:lnTo>
                    <a:lnTo>
                      <a:pt x="133" y="397"/>
                    </a:lnTo>
                    <a:lnTo>
                      <a:pt x="135" y="399"/>
                    </a:lnTo>
                    <a:lnTo>
                      <a:pt x="137" y="403"/>
                    </a:lnTo>
                    <a:lnTo>
                      <a:pt x="139" y="405"/>
                    </a:lnTo>
                    <a:lnTo>
                      <a:pt x="141" y="407"/>
                    </a:lnTo>
                    <a:lnTo>
                      <a:pt x="143" y="411"/>
                    </a:lnTo>
                    <a:lnTo>
                      <a:pt x="145" y="415"/>
                    </a:lnTo>
                    <a:lnTo>
                      <a:pt x="148" y="420"/>
                    </a:lnTo>
                    <a:lnTo>
                      <a:pt x="150" y="426"/>
                    </a:lnTo>
                    <a:lnTo>
                      <a:pt x="154" y="432"/>
                    </a:lnTo>
                    <a:lnTo>
                      <a:pt x="156" y="436"/>
                    </a:lnTo>
                    <a:lnTo>
                      <a:pt x="160" y="439"/>
                    </a:lnTo>
                    <a:lnTo>
                      <a:pt x="162" y="443"/>
                    </a:lnTo>
                    <a:lnTo>
                      <a:pt x="165" y="447"/>
                    </a:lnTo>
                    <a:lnTo>
                      <a:pt x="167" y="451"/>
                    </a:lnTo>
                    <a:lnTo>
                      <a:pt x="171" y="455"/>
                    </a:lnTo>
                    <a:lnTo>
                      <a:pt x="173" y="458"/>
                    </a:lnTo>
                    <a:lnTo>
                      <a:pt x="175" y="462"/>
                    </a:lnTo>
                    <a:lnTo>
                      <a:pt x="177" y="464"/>
                    </a:lnTo>
                    <a:lnTo>
                      <a:pt x="179" y="468"/>
                    </a:lnTo>
                    <a:lnTo>
                      <a:pt x="181" y="470"/>
                    </a:lnTo>
                    <a:lnTo>
                      <a:pt x="183" y="474"/>
                    </a:lnTo>
                    <a:lnTo>
                      <a:pt x="186" y="477"/>
                    </a:lnTo>
                    <a:lnTo>
                      <a:pt x="188" y="481"/>
                    </a:lnTo>
                    <a:lnTo>
                      <a:pt x="190" y="485"/>
                    </a:lnTo>
                    <a:lnTo>
                      <a:pt x="192" y="489"/>
                    </a:lnTo>
                    <a:lnTo>
                      <a:pt x="192" y="493"/>
                    </a:lnTo>
                    <a:lnTo>
                      <a:pt x="192" y="494"/>
                    </a:lnTo>
                    <a:lnTo>
                      <a:pt x="190" y="498"/>
                    </a:lnTo>
                    <a:lnTo>
                      <a:pt x="188" y="500"/>
                    </a:lnTo>
                    <a:lnTo>
                      <a:pt x="184" y="504"/>
                    </a:lnTo>
                    <a:lnTo>
                      <a:pt x="183" y="508"/>
                    </a:lnTo>
                    <a:lnTo>
                      <a:pt x="179" y="508"/>
                    </a:lnTo>
                    <a:lnTo>
                      <a:pt x="177" y="508"/>
                    </a:lnTo>
                    <a:lnTo>
                      <a:pt x="173" y="508"/>
                    </a:lnTo>
                    <a:lnTo>
                      <a:pt x="171" y="510"/>
                    </a:lnTo>
                    <a:lnTo>
                      <a:pt x="167" y="508"/>
                    </a:lnTo>
                    <a:lnTo>
                      <a:pt x="164" y="508"/>
                    </a:lnTo>
                    <a:lnTo>
                      <a:pt x="160" y="508"/>
                    </a:lnTo>
                    <a:lnTo>
                      <a:pt x="156" y="506"/>
                    </a:lnTo>
                    <a:lnTo>
                      <a:pt x="152" y="504"/>
                    </a:lnTo>
                    <a:lnTo>
                      <a:pt x="146" y="500"/>
                    </a:lnTo>
                    <a:lnTo>
                      <a:pt x="143" y="498"/>
                    </a:lnTo>
                    <a:lnTo>
                      <a:pt x="139" y="494"/>
                    </a:lnTo>
                    <a:lnTo>
                      <a:pt x="133" y="491"/>
                    </a:lnTo>
                    <a:lnTo>
                      <a:pt x="127" y="487"/>
                    </a:lnTo>
                    <a:lnTo>
                      <a:pt x="124" y="483"/>
                    </a:lnTo>
                    <a:lnTo>
                      <a:pt x="118" y="477"/>
                    </a:lnTo>
                    <a:lnTo>
                      <a:pt x="116" y="475"/>
                    </a:lnTo>
                    <a:lnTo>
                      <a:pt x="112" y="472"/>
                    </a:lnTo>
                    <a:lnTo>
                      <a:pt x="110" y="468"/>
                    </a:lnTo>
                    <a:lnTo>
                      <a:pt x="107" y="466"/>
                    </a:lnTo>
                    <a:lnTo>
                      <a:pt x="105" y="462"/>
                    </a:lnTo>
                    <a:lnTo>
                      <a:pt x="101" y="458"/>
                    </a:lnTo>
                    <a:lnTo>
                      <a:pt x="99" y="455"/>
                    </a:lnTo>
                    <a:lnTo>
                      <a:pt x="95" y="451"/>
                    </a:lnTo>
                    <a:lnTo>
                      <a:pt x="93" y="447"/>
                    </a:lnTo>
                    <a:lnTo>
                      <a:pt x="89" y="443"/>
                    </a:lnTo>
                    <a:lnTo>
                      <a:pt x="88" y="439"/>
                    </a:lnTo>
                    <a:lnTo>
                      <a:pt x="86" y="436"/>
                    </a:lnTo>
                    <a:lnTo>
                      <a:pt x="82" y="432"/>
                    </a:lnTo>
                    <a:lnTo>
                      <a:pt x="80" y="426"/>
                    </a:lnTo>
                    <a:lnTo>
                      <a:pt x="76" y="422"/>
                    </a:lnTo>
                    <a:lnTo>
                      <a:pt x="74" y="417"/>
                    </a:lnTo>
                    <a:lnTo>
                      <a:pt x="70" y="413"/>
                    </a:lnTo>
                    <a:lnTo>
                      <a:pt x="68" y="407"/>
                    </a:lnTo>
                    <a:lnTo>
                      <a:pt x="65" y="401"/>
                    </a:lnTo>
                    <a:lnTo>
                      <a:pt x="63" y="397"/>
                    </a:lnTo>
                    <a:lnTo>
                      <a:pt x="59" y="392"/>
                    </a:lnTo>
                    <a:lnTo>
                      <a:pt x="57" y="386"/>
                    </a:lnTo>
                    <a:lnTo>
                      <a:pt x="53" y="380"/>
                    </a:lnTo>
                    <a:lnTo>
                      <a:pt x="51" y="373"/>
                    </a:lnTo>
                    <a:lnTo>
                      <a:pt x="48" y="367"/>
                    </a:lnTo>
                    <a:lnTo>
                      <a:pt x="46" y="361"/>
                    </a:lnTo>
                    <a:lnTo>
                      <a:pt x="42" y="354"/>
                    </a:lnTo>
                    <a:lnTo>
                      <a:pt x="40" y="348"/>
                    </a:lnTo>
                    <a:lnTo>
                      <a:pt x="36" y="342"/>
                    </a:lnTo>
                    <a:lnTo>
                      <a:pt x="34" y="335"/>
                    </a:lnTo>
                    <a:lnTo>
                      <a:pt x="32" y="327"/>
                    </a:lnTo>
                    <a:lnTo>
                      <a:pt x="29" y="321"/>
                    </a:lnTo>
                    <a:lnTo>
                      <a:pt x="27" y="314"/>
                    </a:lnTo>
                    <a:lnTo>
                      <a:pt x="25" y="306"/>
                    </a:lnTo>
                    <a:lnTo>
                      <a:pt x="21" y="299"/>
                    </a:lnTo>
                    <a:lnTo>
                      <a:pt x="19" y="293"/>
                    </a:lnTo>
                    <a:lnTo>
                      <a:pt x="17" y="285"/>
                    </a:lnTo>
                    <a:lnTo>
                      <a:pt x="15" y="278"/>
                    </a:lnTo>
                    <a:lnTo>
                      <a:pt x="15" y="272"/>
                    </a:lnTo>
                    <a:lnTo>
                      <a:pt x="13" y="266"/>
                    </a:lnTo>
                    <a:lnTo>
                      <a:pt x="11" y="259"/>
                    </a:lnTo>
                    <a:lnTo>
                      <a:pt x="10" y="253"/>
                    </a:lnTo>
                    <a:lnTo>
                      <a:pt x="8" y="245"/>
                    </a:lnTo>
                    <a:lnTo>
                      <a:pt x="8" y="240"/>
                    </a:lnTo>
                    <a:lnTo>
                      <a:pt x="6" y="234"/>
                    </a:lnTo>
                    <a:lnTo>
                      <a:pt x="6" y="226"/>
                    </a:lnTo>
                    <a:lnTo>
                      <a:pt x="4" y="221"/>
                    </a:lnTo>
                    <a:lnTo>
                      <a:pt x="4" y="215"/>
                    </a:lnTo>
                    <a:lnTo>
                      <a:pt x="2" y="209"/>
                    </a:lnTo>
                    <a:lnTo>
                      <a:pt x="2" y="202"/>
                    </a:lnTo>
                    <a:lnTo>
                      <a:pt x="2" y="196"/>
                    </a:lnTo>
                    <a:lnTo>
                      <a:pt x="2" y="190"/>
                    </a:lnTo>
                    <a:lnTo>
                      <a:pt x="0" y="184"/>
                    </a:lnTo>
                    <a:lnTo>
                      <a:pt x="0" y="179"/>
                    </a:lnTo>
                    <a:lnTo>
                      <a:pt x="0" y="173"/>
                    </a:lnTo>
                    <a:lnTo>
                      <a:pt x="2" y="167"/>
                    </a:lnTo>
                    <a:lnTo>
                      <a:pt x="2" y="162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2" y="146"/>
                    </a:lnTo>
                    <a:lnTo>
                      <a:pt x="2" y="141"/>
                    </a:lnTo>
                    <a:lnTo>
                      <a:pt x="4" y="137"/>
                    </a:lnTo>
                    <a:lnTo>
                      <a:pt x="4" y="131"/>
                    </a:lnTo>
                    <a:lnTo>
                      <a:pt x="6" y="125"/>
                    </a:lnTo>
                    <a:lnTo>
                      <a:pt x="6" y="122"/>
                    </a:lnTo>
                    <a:lnTo>
                      <a:pt x="8" y="116"/>
                    </a:lnTo>
                    <a:lnTo>
                      <a:pt x="8" y="112"/>
                    </a:lnTo>
                    <a:lnTo>
                      <a:pt x="10" y="106"/>
                    </a:lnTo>
                    <a:lnTo>
                      <a:pt x="11" y="103"/>
                    </a:lnTo>
                    <a:lnTo>
                      <a:pt x="11" y="99"/>
                    </a:lnTo>
                    <a:lnTo>
                      <a:pt x="13" y="93"/>
                    </a:lnTo>
                    <a:lnTo>
                      <a:pt x="15" y="89"/>
                    </a:lnTo>
                    <a:lnTo>
                      <a:pt x="15" y="86"/>
                    </a:lnTo>
                    <a:lnTo>
                      <a:pt x="17" y="82"/>
                    </a:lnTo>
                    <a:lnTo>
                      <a:pt x="19" y="78"/>
                    </a:lnTo>
                    <a:lnTo>
                      <a:pt x="21" y="74"/>
                    </a:lnTo>
                    <a:lnTo>
                      <a:pt x="23" y="68"/>
                    </a:lnTo>
                    <a:lnTo>
                      <a:pt x="27" y="67"/>
                    </a:lnTo>
                    <a:lnTo>
                      <a:pt x="29" y="63"/>
                    </a:lnTo>
                    <a:lnTo>
                      <a:pt x="30" y="59"/>
                    </a:lnTo>
                    <a:lnTo>
                      <a:pt x="32" y="55"/>
                    </a:lnTo>
                    <a:lnTo>
                      <a:pt x="34" y="51"/>
                    </a:lnTo>
                    <a:lnTo>
                      <a:pt x="36" y="49"/>
                    </a:lnTo>
                    <a:lnTo>
                      <a:pt x="40" y="46"/>
                    </a:lnTo>
                    <a:lnTo>
                      <a:pt x="42" y="44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49" y="34"/>
                    </a:lnTo>
                    <a:lnTo>
                      <a:pt x="51" y="32"/>
                    </a:lnTo>
                    <a:lnTo>
                      <a:pt x="55" y="28"/>
                    </a:lnTo>
                    <a:lnTo>
                      <a:pt x="57" y="27"/>
                    </a:lnTo>
                    <a:lnTo>
                      <a:pt x="61" y="25"/>
                    </a:lnTo>
                    <a:lnTo>
                      <a:pt x="63" y="23"/>
                    </a:lnTo>
                    <a:lnTo>
                      <a:pt x="67" y="21"/>
                    </a:lnTo>
                    <a:lnTo>
                      <a:pt x="70" y="19"/>
                    </a:lnTo>
                    <a:lnTo>
                      <a:pt x="74" y="17"/>
                    </a:lnTo>
                    <a:lnTo>
                      <a:pt x="76" y="15"/>
                    </a:lnTo>
                    <a:lnTo>
                      <a:pt x="80" y="13"/>
                    </a:lnTo>
                    <a:lnTo>
                      <a:pt x="84" y="11"/>
                    </a:lnTo>
                    <a:lnTo>
                      <a:pt x="88" y="9"/>
                    </a:lnTo>
                    <a:lnTo>
                      <a:pt x="91" y="8"/>
                    </a:lnTo>
                    <a:lnTo>
                      <a:pt x="95" y="8"/>
                    </a:lnTo>
                    <a:lnTo>
                      <a:pt x="99" y="6"/>
                    </a:lnTo>
                    <a:lnTo>
                      <a:pt x="103" y="6"/>
                    </a:lnTo>
                    <a:lnTo>
                      <a:pt x="107" y="4"/>
                    </a:lnTo>
                    <a:lnTo>
                      <a:pt x="110" y="4"/>
                    </a:lnTo>
                    <a:lnTo>
                      <a:pt x="114" y="2"/>
                    </a:lnTo>
                    <a:lnTo>
                      <a:pt x="120" y="2"/>
                    </a:lnTo>
                    <a:lnTo>
                      <a:pt x="124" y="2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8" y="0"/>
                    </a:lnTo>
                    <a:lnTo>
                      <a:pt x="152" y="0"/>
                    </a:lnTo>
                    <a:lnTo>
                      <a:pt x="158" y="0"/>
                    </a:lnTo>
                    <a:lnTo>
                      <a:pt x="164" y="2"/>
                    </a:lnTo>
                    <a:lnTo>
                      <a:pt x="169" y="2"/>
                    </a:lnTo>
                    <a:lnTo>
                      <a:pt x="173" y="2"/>
                    </a:lnTo>
                    <a:lnTo>
                      <a:pt x="179" y="4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4" y="8"/>
                    </a:lnTo>
                    <a:lnTo>
                      <a:pt x="200" y="9"/>
                    </a:lnTo>
                    <a:lnTo>
                      <a:pt x="205" y="11"/>
                    </a:lnTo>
                    <a:lnTo>
                      <a:pt x="211" y="13"/>
                    </a:lnTo>
                    <a:lnTo>
                      <a:pt x="217" y="15"/>
                    </a:lnTo>
                    <a:lnTo>
                      <a:pt x="222" y="17"/>
                    </a:lnTo>
                    <a:lnTo>
                      <a:pt x="228" y="19"/>
                    </a:lnTo>
                    <a:lnTo>
                      <a:pt x="232" y="23"/>
                    </a:lnTo>
                    <a:lnTo>
                      <a:pt x="238" y="25"/>
                    </a:lnTo>
                    <a:lnTo>
                      <a:pt x="243" y="28"/>
                    </a:lnTo>
                    <a:lnTo>
                      <a:pt x="249" y="30"/>
                    </a:lnTo>
                    <a:lnTo>
                      <a:pt x="255" y="34"/>
                    </a:lnTo>
                    <a:lnTo>
                      <a:pt x="260" y="38"/>
                    </a:lnTo>
                    <a:lnTo>
                      <a:pt x="266" y="42"/>
                    </a:lnTo>
                    <a:lnTo>
                      <a:pt x="272" y="46"/>
                    </a:lnTo>
                    <a:lnTo>
                      <a:pt x="278" y="51"/>
                    </a:lnTo>
                    <a:lnTo>
                      <a:pt x="283" y="55"/>
                    </a:lnTo>
                    <a:lnTo>
                      <a:pt x="289" y="59"/>
                    </a:lnTo>
                    <a:lnTo>
                      <a:pt x="295" y="65"/>
                    </a:lnTo>
                    <a:lnTo>
                      <a:pt x="300" y="68"/>
                    </a:lnTo>
                    <a:lnTo>
                      <a:pt x="306" y="74"/>
                    </a:lnTo>
                    <a:lnTo>
                      <a:pt x="312" y="82"/>
                    </a:lnTo>
                    <a:lnTo>
                      <a:pt x="317" y="86"/>
                    </a:lnTo>
                    <a:lnTo>
                      <a:pt x="321" y="91"/>
                    </a:lnTo>
                    <a:lnTo>
                      <a:pt x="327" y="99"/>
                    </a:lnTo>
                    <a:lnTo>
                      <a:pt x="333" y="105"/>
                    </a:lnTo>
                    <a:lnTo>
                      <a:pt x="338" y="112"/>
                    </a:lnTo>
                    <a:lnTo>
                      <a:pt x="344" y="118"/>
                    </a:lnTo>
                    <a:lnTo>
                      <a:pt x="350" y="125"/>
                    </a:lnTo>
                    <a:lnTo>
                      <a:pt x="355" y="133"/>
                    </a:lnTo>
                    <a:lnTo>
                      <a:pt x="359" y="141"/>
                    </a:lnTo>
                    <a:lnTo>
                      <a:pt x="365" y="148"/>
                    </a:lnTo>
                    <a:lnTo>
                      <a:pt x="371" y="158"/>
                    </a:lnTo>
                    <a:lnTo>
                      <a:pt x="374" y="165"/>
                    </a:lnTo>
                    <a:lnTo>
                      <a:pt x="380" y="175"/>
                    </a:lnTo>
                    <a:lnTo>
                      <a:pt x="386" y="184"/>
                    </a:lnTo>
                    <a:lnTo>
                      <a:pt x="390" y="194"/>
                    </a:lnTo>
                    <a:lnTo>
                      <a:pt x="395" y="203"/>
                    </a:lnTo>
                    <a:lnTo>
                      <a:pt x="399" y="211"/>
                    </a:lnTo>
                    <a:lnTo>
                      <a:pt x="403" y="219"/>
                    </a:lnTo>
                    <a:lnTo>
                      <a:pt x="407" y="228"/>
                    </a:lnTo>
                    <a:lnTo>
                      <a:pt x="409" y="236"/>
                    </a:lnTo>
                    <a:lnTo>
                      <a:pt x="412" y="243"/>
                    </a:lnTo>
                    <a:lnTo>
                      <a:pt x="414" y="251"/>
                    </a:lnTo>
                    <a:lnTo>
                      <a:pt x="418" y="259"/>
                    </a:lnTo>
                    <a:lnTo>
                      <a:pt x="422" y="268"/>
                    </a:lnTo>
                    <a:lnTo>
                      <a:pt x="424" y="276"/>
                    </a:lnTo>
                    <a:lnTo>
                      <a:pt x="426" y="283"/>
                    </a:lnTo>
                    <a:lnTo>
                      <a:pt x="428" y="291"/>
                    </a:lnTo>
                    <a:lnTo>
                      <a:pt x="430" y="299"/>
                    </a:lnTo>
                    <a:lnTo>
                      <a:pt x="432" y="306"/>
                    </a:lnTo>
                    <a:lnTo>
                      <a:pt x="433" y="314"/>
                    </a:lnTo>
                    <a:lnTo>
                      <a:pt x="435" y="321"/>
                    </a:lnTo>
                    <a:lnTo>
                      <a:pt x="437" y="329"/>
                    </a:lnTo>
                    <a:lnTo>
                      <a:pt x="437" y="337"/>
                    </a:lnTo>
                    <a:lnTo>
                      <a:pt x="439" y="344"/>
                    </a:lnTo>
                    <a:lnTo>
                      <a:pt x="441" y="350"/>
                    </a:lnTo>
                    <a:lnTo>
                      <a:pt x="441" y="358"/>
                    </a:lnTo>
                    <a:lnTo>
                      <a:pt x="441" y="365"/>
                    </a:lnTo>
                    <a:lnTo>
                      <a:pt x="443" y="373"/>
                    </a:lnTo>
                    <a:lnTo>
                      <a:pt x="443" y="380"/>
                    </a:lnTo>
                    <a:lnTo>
                      <a:pt x="445" y="388"/>
                    </a:lnTo>
                    <a:lnTo>
                      <a:pt x="445" y="394"/>
                    </a:lnTo>
                    <a:lnTo>
                      <a:pt x="445" y="401"/>
                    </a:lnTo>
                    <a:lnTo>
                      <a:pt x="445" y="407"/>
                    </a:lnTo>
                    <a:lnTo>
                      <a:pt x="445" y="415"/>
                    </a:lnTo>
                    <a:lnTo>
                      <a:pt x="445" y="420"/>
                    </a:lnTo>
                    <a:lnTo>
                      <a:pt x="445" y="428"/>
                    </a:lnTo>
                    <a:lnTo>
                      <a:pt x="445" y="434"/>
                    </a:lnTo>
                    <a:lnTo>
                      <a:pt x="445" y="439"/>
                    </a:lnTo>
                    <a:lnTo>
                      <a:pt x="445" y="445"/>
                    </a:lnTo>
                    <a:lnTo>
                      <a:pt x="445" y="451"/>
                    </a:lnTo>
                    <a:lnTo>
                      <a:pt x="443" y="456"/>
                    </a:lnTo>
                    <a:lnTo>
                      <a:pt x="443" y="464"/>
                    </a:lnTo>
                    <a:lnTo>
                      <a:pt x="443" y="468"/>
                    </a:lnTo>
                    <a:lnTo>
                      <a:pt x="443" y="475"/>
                    </a:lnTo>
                    <a:lnTo>
                      <a:pt x="441" y="479"/>
                    </a:lnTo>
                    <a:lnTo>
                      <a:pt x="441" y="485"/>
                    </a:lnTo>
                    <a:lnTo>
                      <a:pt x="441" y="491"/>
                    </a:lnTo>
                    <a:lnTo>
                      <a:pt x="439" y="494"/>
                    </a:lnTo>
                    <a:lnTo>
                      <a:pt x="439" y="500"/>
                    </a:lnTo>
                    <a:lnTo>
                      <a:pt x="437" y="506"/>
                    </a:lnTo>
                    <a:lnTo>
                      <a:pt x="437" y="510"/>
                    </a:lnTo>
                    <a:lnTo>
                      <a:pt x="435" y="514"/>
                    </a:lnTo>
                    <a:lnTo>
                      <a:pt x="435" y="519"/>
                    </a:lnTo>
                    <a:lnTo>
                      <a:pt x="433" y="523"/>
                    </a:lnTo>
                    <a:lnTo>
                      <a:pt x="433" y="527"/>
                    </a:lnTo>
                    <a:lnTo>
                      <a:pt x="432" y="531"/>
                    </a:lnTo>
                    <a:lnTo>
                      <a:pt x="430" y="534"/>
                    </a:lnTo>
                    <a:lnTo>
                      <a:pt x="430" y="538"/>
                    </a:lnTo>
                    <a:lnTo>
                      <a:pt x="428" y="542"/>
                    </a:lnTo>
                    <a:lnTo>
                      <a:pt x="428" y="546"/>
                    </a:lnTo>
                    <a:lnTo>
                      <a:pt x="426" y="550"/>
                    </a:lnTo>
                    <a:lnTo>
                      <a:pt x="426" y="552"/>
                    </a:lnTo>
                    <a:lnTo>
                      <a:pt x="424" y="555"/>
                    </a:lnTo>
                    <a:lnTo>
                      <a:pt x="422" y="557"/>
                    </a:lnTo>
                    <a:lnTo>
                      <a:pt x="422" y="561"/>
                    </a:lnTo>
                    <a:lnTo>
                      <a:pt x="420" y="563"/>
                    </a:lnTo>
                    <a:lnTo>
                      <a:pt x="418" y="567"/>
                    </a:lnTo>
                    <a:lnTo>
                      <a:pt x="416" y="571"/>
                    </a:lnTo>
                    <a:lnTo>
                      <a:pt x="414" y="574"/>
                    </a:lnTo>
                    <a:lnTo>
                      <a:pt x="411" y="578"/>
                    </a:lnTo>
                    <a:lnTo>
                      <a:pt x="407" y="580"/>
                    </a:lnTo>
                    <a:lnTo>
                      <a:pt x="403" y="584"/>
                    </a:lnTo>
                    <a:lnTo>
                      <a:pt x="399" y="584"/>
                    </a:lnTo>
                    <a:lnTo>
                      <a:pt x="397" y="586"/>
                    </a:lnTo>
                    <a:lnTo>
                      <a:pt x="393" y="586"/>
                    </a:lnTo>
                    <a:lnTo>
                      <a:pt x="392" y="586"/>
                    </a:lnTo>
                    <a:lnTo>
                      <a:pt x="388" y="586"/>
                    </a:lnTo>
                    <a:lnTo>
                      <a:pt x="386" y="584"/>
                    </a:lnTo>
                    <a:lnTo>
                      <a:pt x="386" y="582"/>
                    </a:lnTo>
                    <a:lnTo>
                      <a:pt x="384" y="580"/>
                    </a:lnTo>
                    <a:lnTo>
                      <a:pt x="384" y="576"/>
                    </a:lnTo>
                    <a:lnTo>
                      <a:pt x="384" y="572"/>
                    </a:lnTo>
                    <a:lnTo>
                      <a:pt x="384" y="569"/>
                    </a:lnTo>
                    <a:lnTo>
                      <a:pt x="386" y="565"/>
                    </a:lnTo>
                    <a:lnTo>
                      <a:pt x="386" y="561"/>
                    </a:lnTo>
                    <a:lnTo>
                      <a:pt x="388" y="555"/>
                    </a:lnTo>
                    <a:lnTo>
                      <a:pt x="390" y="552"/>
                    </a:lnTo>
                    <a:lnTo>
                      <a:pt x="390" y="548"/>
                    </a:lnTo>
                    <a:lnTo>
                      <a:pt x="392" y="544"/>
                    </a:lnTo>
                    <a:lnTo>
                      <a:pt x="393" y="540"/>
                    </a:lnTo>
                    <a:lnTo>
                      <a:pt x="393" y="536"/>
                    </a:lnTo>
                    <a:lnTo>
                      <a:pt x="395" y="533"/>
                    </a:lnTo>
                    <a:lnTo>
                      <a:pt x="395" y="527"/>
                    </a:lnTo>
                    <a:lnTo>
                      <a:pt x="397" y="523"/>
                    </a:lnTo>
                    <a:lnTo>
                      <a:pt x="397" y="519"/>
                    </a:lnTo>
                    <a:lnTo>
                      <a:pt x="397" y="515"/>
                    </a:lnTo>
                    <a:lnTo>
                      <a:pt x="399" y="512"/>
                    </a:lnTo>
                    <a:lnTo>
                      <a:pt x="399" y="508"/>
                    </a:lnTo>
                    <a:lnTo>
                      <a:pt x="399" y="504"/>
                    </a:lnTo>
                    <a:lnTo>
                      <a:pt x="401" y="502"/>
                    </a:lnTo>
                    <a:lnTo>
                      <a:pt x="401" y="498"/>
                    </a:lnTo>
                    <a:lnTo>
                      <a:pt x="401" y="493"/>
                    </a:lnTo>
                    <a:lnTo>
                      <a:pt x="401" y="489"/>
                    </a:lnTo>
                    <a:lnTo>
                      <a:pt x="403" y="485"/>
                    </a:lnTo>
                    <a:lnTo>
                      <a:pt x="403" y="481"/>
                    </a:lnTo>
                    <a:lnTo>
                      <a:pt x="403" y="475"/>
                    </a:lnTo>
                    <a:lnTo>
                      <a:pt x="403" y="472"/>
                    </a:lnTo>
                    <a:lnTo>
                      <a:pt x="403" y="468"/>
                    </a:lnTo>
                    <a:lnTo>
                      <a:pt x="403" y="462"/>
                    </a:lnTo>
                    <a:lnTo>
                      <a:pt x="403" y="458"/>
                    </a:lnTo>
                    <a:lnTo>
                      <a:pt x="403" y="453"/>
                    </a:lnTo>
                    <a:lnTo>
                      <a:pt x="403" y="449"/>
                    </a:lnTo>
                    <a:lnTo>
                      <a:pt x="403" y="443"/>
                    </a:lnTo>
                    <a:lnTo>
                      <a:pt x="403" y="439"/>
                    </a:lnTo>
                    <a:lnTo>
                      <a:pt x="403" y="434"/>
                    </a:lnTo>
                    <a:lnTo>
                      <a:pt x="403" y="430"/>
                    </a:lnTo>
                    <a:lnTo>
                      <a:pt x="403" y="424"/>
                    </a:lnTo>
                    <a:lnTo>
                      <a:pt x="403" y="418"/>
                    </a:lnTo>
                    <a:lnTo>
                      <a:pt x="401" y="413"/>
                    </a:lnTo>
                    <a:lnTo>
                      <a:pt x="401" y="407"/>
                    </a:lnTo>
                    <a:lnTo>
                      <a:pt x="399" y="401"/>
                    </a:lnTo>
                    <a:lnTo>
                      <a:pt x="399" y="397"/>
                    </a:lnTo>
                    <a:lnTo>
                      <a:pt x="399" y="392"/>
                    </a:lnTo>
                    <a:lnTo>
                      <a:pt x="399" y="386"/>
                    </a:lnTo>
                    <a:lnTo>
                      <a:pt x="397" y="380"/>
                    </a:lnTo>
                    <a:lnTo>
                      <a:pt x="397" y="375"/>
                    </a:lnTo>
                    <a:lnTo>
                      <a:pt x="395" y="369"/>
                    </a:lnTo>
                    <a:lnTo>
                      <a:pt x="395" y="363"/>
                    </a:lnTo>
                    <a:lnTo>
                      <a:pt x="393" y="358"/>
                    </a:lnTo>
                    <a:lnTo>
                      <a:pt x="393" y="352"/>
                    </a:lnTo>
                    <a:lnTo>
                      <a:pt x="392" y="346"/>
                    </a:lnTo>
                    <a:lnTo>
                      <a:pt x="392" y="342"/>
                    </a:lnTo>
                    <a:lnTo>
                      <a:pt x="390" y="335"/>
                    </a:lnTo>
                    <a:lnTo>
                      <a:pt x="388" y="329"/>
                    </a:lnTo>
                    <a:lnTo>
                      <a:pt x="386" y="323"/>
                    </a:lnTo>
                    <a:lnTo>
                      <a:pt x="386" y="318"/>
                    </a:lnTo>
                    <a:lnTo>
                      <a:pt x="384" y="312"/>
                    </a:lnTo>
                    <a:lnTo>
                      <a:pt x="382" y="306"/>
                    </a:lnTo>
                    <a:lnTo>
                      <a:pt x="380" y="300"/>
                    </a:lnTo>
                    <a:lnTo>
                      <a:pt x="378" y="295"/>
                    </a:lnTo>
                    <a:lnTo>
                      <a:pt x="376" y="289"/>
                    </a:lnTo>
                    <a:lnTo>
                      <a:pt x="374" y="283"/>
                    </a:lnTo>
                    <a:lnTo>
                      <a:pt x="373" y="278"/>
                    </a:lnTo>
                    <a:lnTo>
                      <a:pt x="371" y="272"/>
                    </a:lnTo>
                    <a:lnTo>
                      <a:pt x="367" y="266"/>
                    </a:lnTo>
                    <a:lnTo>
                      <a:pt x="365" y="261"/>
                    </a:lnTo>
                    <a:lnTo>
                      <a:pt x="363" y="255"/>
                    </a:lnTo>
                    <a:lnTo>
                      <a:pt x="361" y="249"/>
                    </a:lnTo>
                    <a:lnTo>
                      <a:pt x="359" y="243"/>
                    </a:lnTo>
                    <a:lnTo>
                      <a:pt x="355" y="238"/>
                    </a:lnTo>
                    <a:lnTo>
                      <a:pt x="354" y="232"/>
                    </a:lnTo>
                    <a:lnTo>
                      <a:pt x="350" y="226"/>
                    </a:lnTo>
                    <a:lnTo>
                      <a:pt x="348" y="221"/>
                    </a:lnTo>
                    <a:lnTo>
                      <a:pt x="344" y="215"/>
                    </a:lnTo>
                    <a:lnTo>
                      <a:pt x="342" y="209"/>
                    </a:lnTo>
                    <a:lnTo>
                      <a:pt x="338" y="203"/>
                    </a:lnTo>
                    <a:lnTo>
                      <a:pt x="335" y="198"/>
                    </a:lnTo>
                    <a:lnTo>
                      <a:pt x="333" y="194"/>
                    </a:lnTo>
                    <a:lnTo>
                      <a:pt x="329" y="188"/>
                    </a:lnTo>
                    <a:lnTo>
                      <a:pt x="325" y="183"/>
                    </a:lnTo>
                    <a:lnTo>
                      <a:pt x="321" y="177"/>
                    </a:lnTo>
                    <a:lnTo>
                      <a:pt x="317" y="173"/>
                    </a:lnTo>
                    <a:lnTo>
                      <a:pt x="314" y="167"/>
                    </a:lnTo>
                    <a:lnTo>
                      <a:pt x="312" y="162"/>
                    </a:lnTo>
                    <a:lnTo>
                      <a:pt x="306" y="156"/>
                    </a:lnTo>
                    <a:lnTo>
                      <a:pt x="302" y="152"/>
                    </a:lnTo>
                    <a:lnTo>
                      <a:pt x="298" y="146"/>
                    </a:lnTo>
                    <a:lnTo>
                      <a:pt x="295" y="143"/>
                    </a:lnTo>
                    <a:lnTo>
                      <a:pt x="291" y="139"/>
                    </a:lnTo>
                    <a:lnTo>
                      <a:pt x="287" y="133"/>
                    </a:lnTo>
                    <a:lnTo>
                      <a:pt x="283" y="129"/>
                    </a:lnTo>
                    <a:lnTo>
                      <a:pt x="279" y="125"/>
                    </a:lnTo>
                    <a:lnTo>
                      <a:pt x="276" y="122"/>
                    </a:lnTo>
                    <a:lnTo>
                      <a:pt x="272" y="116"/>
                    </a:lnTo>
                    <a:lnTo>
                      <a:pt x="268" y="112"/>
                    </a:lnTo>
                    <a:lnTo>
                      <a:pt x="264" y="110"/>
                    </a:lnTo>
                    <a:lnTo>
                      <a:pt x="260" y="106"/>
                    </a:lnTo>
                    <a:lnTo>
                      <a:pt x="257" y="103"/>
                    </a:lnTo>
                    <a:lnTo>
                      <a:pt x="253" y="99"/>
                    </a:lnTo>
                    <a:lnTo>
                      <a:pt x="249" y="97"/>
                    </a:lnTo>
                    <a:lnTo>
                      <a:pt x="245" y="93"/>
                    </a:lnTo>
                    <a:lnTo>
                      <a:pt x="241" y="91"/>
                    </a:lnTo>
                    <a:lnTo>
                      <a:pt x="238" y="87"/>
                    </a:lnTo>
                    <a:lnTo>
                      <a:pt x="234" y="86"/>
                    </a:lnTo>
                    <a:lnTo>
                      <a:pt x="230" y="82"/>
                    </a:lnTo>
                    <a:lnTo>
                      <a:pt x="226" y="80"/>
                    </a:lnTo>
                    <a:lnTo>
                      <a:pt x="222" y="78"/>
                    </a:lnTo>
                    <a:lnTo>
                      <a:pt x="221" y="76"/>
                    </a:lnTo>
                    <a:lnTo>
                      <a:pt x="217" y="72"/>
                    </a:lnTo>
                    <a:lnTo>
                      <a:pt x="213" y="70"/>
                    </a:lnTo>
                    <a:lnTo>
                      <a:pt x="209" y="68"/>
                    </a:lnTo>
                    <a:lnTo>
                      <a:pt x="205" y="68"/>
                    </a:lnTo>
                    <a:lnTo>
                      <a:pt x="202" y="67"/>
                    </a:lnTo>
                    <a:lnTo>
                      <a:pt x="200" y="65"/>
                    </a:lnTo>
                    <a:lnTo>
                      <a:pt x="196" y="63"/>
                    </a:lnTo>
                    <a:lnTo>
                      <a:pt x="192" y="63"/>
                    </a:lnTo>
                    <a:lnTo>
                      <a:pt x="188" y="61"/>
                    </a:lnTo>
                    <a:lnTo>
                      <a:pt x="186" y="59"/>
                    </a:lnTo>
                    <a:lnTo>
                      <a:pt x="183" y="57"/>
                    </a:lnTo>
                    <a:lnTo>
                      <a:pt x="179" y="57"/>
                    </a:lnTo>
                    <a:lnTo>
                      <a:pt x="175" y="55"/>
                    </a:lnTo>
                    <a:lnTo>
                      <a:pt x="173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4" y="53"/>
                    </a:lnTo>
                    <a:lnTo>
                      <a:pt x="160" y="53"/>
                    </a:lnTo>
                    <a:lnTo>
                      <a:pt x="158" y="53"/>
                    </a:lnTo>
                    <a:lnTo>
                      <a:pt x="154" y="53"/>
                    </a:lnTo>
                    <a:lnTo>
                      <a:pt x="152" y="53"/>
                    </a:lnTo>
                    <a:lnTo>
                      <a:pt x="148" y="53"/>
                    </a:lnTo>
                    <a:lnTo>
                      <a:pt x="146" y="53"/>
                    </a:lnTo>
                    <a:lnTo>
                      <a:pt x="143" y="53"/>
                    </a:lnTo>
                    <a:lnTo>
                      <a:pt x="141" y="53"/>
                    </a:lnTo>
                    <a:lnTo>
                      <a:pt x="137" y="53"/>
                    </a:lnTo>
                    <a:lnTo>
                      <a:pt x="135" y="53"/>
                    </a:lnTo>
                    <a:lnTo>
                      <a:pt x="133" y="55"/>
                    </a:lnTo>
                    <a:lnTo>
                      <a:pt x="127" y="55"/>
                    </a:lnTo>
                    <a:lnTo>
                      <a:pt x="122" y="57"/>
                    </a:lnTo>
                    <a:lnTo>
                      <a:pt x="118" y="59"/>
                    </a:lnTo>
                    <a:lnTo>
                      <a:pt x="112" y="61"/>
                    </a:lnTo>
                    <a:lnTo>
                      <a:pt x="108" y="65"/>
                    </a:lnTo>
                    <a:lnTo>
                      <a:pt x="105" y="67"/>
                    </a:lnTo>
                    <a:lnTo>
                      <a:pt x="101" y="70"/>
                    </a:lnTo>
                    <a:lnTo>
                      <a:pt x="95" y="72"/>
                    </a:lnTo>
                    <a:lnTo>
                      <a:pt x="91" y="76"/>
                    </a:lnTo>
                    <a:lnTo>
                      <a:pt x="89" y="80"/>
                    </a:lnTo>
                    <a:lnTo>
                      <a:pt x="86" y="84"/>
                    </a:lnTo>
                    <a:lnTo>
                      <a:pt x="84" y="89"/>
                    </a:lnTo>
                    <a:lnTo>
                      <a:pt x="80" y="93"/>
                    </a:lnTo>
                    <a:lnTo>
                      <a:pt x="78" y="99"/>
                    </a:lnTo>
                    <a:lnTo>
                      <a:pt x="76" y="103"/>
                    </a:lnTo>
                    <a:lnTo>
                      <a:pt x="74" y="108"/>
                    </a:lnTo>
                    <a:lnTo>
                      <a:pt x="72" y="110"/>
                    </a:lnTo>
                    <a:lnTo>
                      <a:pt x="72" y="114"/>
                    </a:lnTo>
                    <a:lnTo>
                      <a:pt x="72" y="116"/>
                    </a:lnTo>
                    <a:lnTo>
                      <a:pt x="70" y="120"/>
                    </a:lnTo>
                    <a:lnTo>
                      <a:pt x="70" y="122"/>
                    </a:lnTo>
                    <a:lnTo>
                      <a:pt x="70" y="125"/>
                    </a:lnTo>
                    <a:lnTo>
                      <a:pt x="68" y="127"/>
                    </a:lnTo>
                    <a:lnTo>
                      <a:pt x="68" y="131"/>
                    </a:lnTo>
                    <a:lnTo>
                      <a:pt x="68" y="133"/>
                    </a:lnTo>
                    <a:lnTo>
                      <a:pt x="68" y="137"/>
                    </a:lnTo>
                    <a:lnTo>
                      <a:pt x="67" y="141"/>
                    </a:lnTo>
                    <a:lnTo>
                      <a:pt x="67" y="143"/>
                    </a:lnTo>
                    <a:lnTo>
                      <a:pt x="67" y="146"/>
                    </a:lnTo>
                    <a:lnTo>
                      <a:pt x="67" y="148"/>
                    </a:lnTo>
                    <a:lnTo>
                      <a:pt x="67" y="152"/>
                    </a:lnTo>
                    <a:lnTo>
                      <a:pt x="67" y="156"/>
                    </a:lnTo>
                    <a:lnTo>
                      <a:pt x="65" y="158"/>
                    </a:lnTo>
                    <a:lnTo>
                      <a:pt x="65" y="162"/>
                    </a:lnTo>
                    <a:lnTo>
                      <a:pt x="65" y="164"/>
                    </a:lnTo>
                    <a:lnTo>
                      <a:pt x="65" y="167"/>
                    </a:lnTo>
                    <a:lnTo>
                      <a:pt x="65" y="171"/>
                    </a:lnTo>
                    <a:lnTo>
                      <a:pt x="65" y="173"/>
                    </a:lnTo>
                    <a:lnTo>
                      <a:pt x="65" y="177"/>
                    </a:lnTo>
                    <a:lnTo>
                      <a:pt x="65" y="181"/>
                    </a:lnTo>
                    <a:lnTo>
                      <a:pt x="65" y="183"/>
                    </a:lnTo>
                    <a:lnTo>
                      <a:pt x="67" y="186"/>
                    </a:lnTo>
                    <a:lnTo>
                      <a:pt x="67" y="190"/>
                    </a:lnTo>
                    <a:lnTo>
                      <a:pt x="67" y="192"/>
                    </a:lnTo>
                    <a:lnTo>
                      <a:pt x="67" y="196"/>
                    </a:lnTo>
                    <a:lnTo>
                      <a:pt x="67" y="198"/>
                    </a:lnTo>
                    <a:lnTo>
                      <a:pt x="67" y="202"/>
                    </a:lnTo>
                    <a:lnTo>
                      <a:pt x="67" y="203"/>
                    </a:lnTo>
                    <a:lnTo>
                      <a:pt x="67" y="207"/>
                    </a:lnTo>
                    <a:lnTo>
                      <a:pt x="68" y="209"/>
                    </a:lnTo>
                    <a:lnTo>
                      <a:pt x="68" y="213"/>
                    </a:lnTo>
                    <a:lnTo>
                      <a:pt x="68" y="217"/>
                    </a:lnTo>
                    <a:lnTo>
                      <a:pt x="68" y="219"/>
                    </a:lnTo>
                    <a:lnTo>
                      <a:pt x="68" y="222"/>
                    </a:lnTo>
                    <a:lnTo>
                      <a:pt x="70" y="224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4"/>
                    </a:lnTo>
                    <a:lnTo>
                      <a:pt x="72" y="236"/>
                    </a:lnTo>
                    <a:lnTo>
                      <a:pt x="72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5" name="Freeform 56"/>
              <p:cNvSpPr>
                <a:spLocks/>
              </p:cNvSpPr>
              <p:nvPr/>
            </p:nvSpPr>
            <p:spPr bwMode="auto">
              <a:xfrm>
                <a:off x="1226" y="3385"/>
                <a:ext cx="134" cy="124"/>
              </a:xfrm>
              <a:custGeom>
                <a:avLst/>
                <a:gdLst>
                  <a:gd name="T0" fmla="*/ 3 w 268"/>
                  <a:gd name="T1" fmla="*/ 1 h 247"/>
                  <a:gd name="T2" fmla="*/ 3 w 268"/>
                  <a:gd name="T3" fmla="*/ 1 h 247"/>
                  <a:gd name="T4" fmla="*/ 2 w 268"/>
                  <a:gd name="T5" fmla="*/ 1 h 247"/>
                  <a:gd name="T6" fmla="*/ 2 w 268"/>
                  <a:gd name="T7" fmla="*/ 1 h 247"/>
                  <a:gd name="T8" fmla="*/ 2 w 268"/>
                  <a:gd name="T9" fmla="*/ 1 h 247"/>
                  <a:gd name="T10" fmla="*/ 2 w 268"/>
                  <a:gd name="T11" fmla="*/ 1 h 247"/>
                  <a:gd name="T12" fmla="*/ 2 w 268"/>
                  <a:gd name="T13" fmla="*/ 1 h 247"/>
                  <a:gd name="T14" fmla="*/ 2 w 268"/>
                  <a:gd name="T15" fmla="*/ 1 h 247"/>
                  <a:gd name="T16" fmla="*/ 2 w 268"/>
                  <a:gd name="T17" fmla="*/ 1 h 247"/>
                  <a:gd name="T18" fmla="*/ 2 w 268"/>
                  <a:gd name="T19" fmla="*/ 1 h 247"/>
                  <a:gd name="T20" fmla="*/ 1 w 268"/>
                  <a:gd name="T21" fmla="*/ 1 h 247"/>
                  <a:gd name="T22" fmla="*/ 1 w 268"/>
                  <a:gd name="T23" fmla="*/ 1 h 247"/>
                  <a:gd name="T24" fmla="*/ 1 w 268"/>
                  <a:gd name="T25" fmla="*/ 1 h 247"/>
                  <a:gd name="T26" fmla="*/ 1 w 268"/>
                  <a:gd name="T27" fmla="*/ 1 h 247"/>
                  <a:gd name="T28" fmla="*/ 1 w 268"/>
                  <a:gd name="T29" fmla="*/ 2 h 247"/>
                  <a:gd name="T30" fmla="*/ 1 w 268"/>
                  <a:gd name="T31" fmla="*/ 2 h 247"/>
                  <a:gd name="T32" fmla="*/ 1 w 268"/>
                  <a:gd name="T33" fmla="*/ 2 h 247"/>
                  <a:gd name="T34" fmla="*/ 1 w 268"/>
                  <a:gd name="T35" fmla="*/ 2 h 247"/>
                  <a:gd name="T36" fmla="*/ 1 w 268"/>
                  <a:gd name="T37" fmla="*/ 2 h 247"/>
                  <a:gd name="T38" fmla="*/ 1 w 268"/>
                  <a:gd name="T39" fmla="*/ 2 h 247"/>
                  <a:gd name="T40" fmla="*/ 2 w 268"/>
                  <a:gd name="T41" fmla="*/ 2 h 247"/>
                  <a:gd name="T42" fmla="*/ 2 w 268"/>
                  <a:gd name="T43" fmla="*/ 2 h 247"/>
                  <a:gd name="T44" fmla="*/ 2 w 268"/>
                  <a:gd name="T45" fmla="*/ 2 h 247"/>
                  <a:gd name="T46" fmla="*/ 2 w 268"/>
                  <a:gd name="T47" fmla="*/ 2 h 247"/>
                  <a:gd name="T48" fmla="*/ 2 w 268"/>
                  <a:gd name="T49" fmla="*/ 2 h 247"/>
                  <a:gd name="T50" fmla="*/ 2 w 268"/>
                  <a:gd name="T51" fmla="*/ 2 h 247"/>
                  <a:gd name="T52" fmla="*/ 2 w 268"/>
                  <a:gd name="T53" fmla="*/ 2 h 247"/>
                  <a:gd name="T54" fmla="*/ 2 w 268"/>
                  <a:gd name="T55" fmla="*/ 2 h 247"/>
                  <a:gd name="T56" fmla="*/ 2 w 268"/>
                  <a:gd name="T57" fmla="*/ 2 h 247"/>
                  <a:gd name="T58" fmla="*/ 2 w 268"/>
                  <a:gd name="T59" fmla="*/ 2 h 247"/>
                  <a:gd name="T60" fmla="*/ 2 w 268"/>
                  <a:gd name="T61" fmla="*/ 2 h 247"/>
                  <a:gd name="T62" fmla="*/ 2 w 268"/>
                  <a:gd name="T63" fmla="*/ 2 h 247"/>
                  <a:gd name="T64" fmla="*/ 1 w 268"/>
                  <a:gd name="T65" fmla="*/ 2 h 247"/>
                  <a:gd name="T66" fmla="*/ 1 w 268"/>
                  <a:gd name="T67" fmla="*/ 2 h 247"/>
                  <a:gd name="T68" fmla="*/ 1 w 268"/>
                  <a:gd name="T69" fmla="*/ 2 h 247"/>
                  <a:gd name="T70" fmla="*/ 1 w 268"/>
                  <a:gd name="T71" fmla="*/ 2 h 247"/>
                  <a:gd name="T72" fmla="*/ 1 w 268"/>
                  <a:gd name="T73" fmla="*/ 2 h 247"/>
                  <a:gd name="T74" fmla="*/ 1 w 268"/>
                  <a:gd name="T75" fmla="*/ 2 h 247"/>
                  <a:gd name="T76" fmla="*/ 1 w 268"/>
                  <a:gd name="T77" fmla="*/ 2 h 247"/>
                  <a:gd name="T78" fmla="*/ 1 w 268"/>
                  <a:gd name="T79" fmla="*/ 2 h 247"/>
                  <a:gd name="T80" fmla="*/ 1 w 268"/>
                  <a:gd name="T81" fmla="*/ 2 h 247"/>
                  <a:gd name="T82" fmla="*/ 0 w 268"/>
                  <a:gd name="T83" fmla="*/ 2 h 247"/>
                  <a:gd name="T84" fmla="*/ 0 w 268"/>
                  <a:gd name="T85" fmla="*/ 1 h 247"/>
                  <a:gd name="T86" fmla="*/ 1 w 268"/>
                  <a:gd name="T87" fmla="*/ 1 h 247"/>
                  <a:gd name="T88" fmla="*/ 1 w 268"/>
                  <a:gd name="T89" fmla="*/ 1 h 247"/>
                  <a:gd name="T90" fmla="*/ 1 w 268"/>
                  <a:gd name="T91" fmla="*/ 1 h 247"/>
                  <a:gd name="T92" fmla="*/ 1 w 268"/>
                  <a:gd name="T93" fmla="*/ 1 h 247"/>
                  <a:gd name="T94" fmla="*/ 1 w 268"/>
                  <a:gd name="T95" fmla="*/ 1 h 247"/>
                  <a:gd name="T96" fmla="*/ 1 w 268"/>
                  <a:gd name="T97" fmla="*/ 1 h 247"/>
                  <a:gd name="T98" fmla="*/ 1 w 268"/>
                  <a:gd name="T99" fmla="*/ 1 h 247"/>
                  <a:gd name="T100" fmla="*/ 1 w 268"/>
                  <a:gd name="T101" fmla="*/ 1 h 247"/>
                  <a:gd name="T102" fmla="*/ 2 w 268"/>
                  <a:gd name="T103" fmla="*/ 1 h 247"/>
                  <a:gd name="T104" fmla="*/ 2 w 268"/>
                  <a:gd name="T105" fmla="*/ 1 h 247"/>
                  <a:gd name="T106" fmla="*/ 2 w 268"/>
                  <a:gd name="T107" fmla="*/ 1 h 247"/>
                  <a:gd name="T108" fmla="*/ 2 w 268"/>
                  <a:gd name="T109" fmla="*/ 1 h 247"/>
                  <a:gd name="T110" fmla="*/ 2 w 268"/>
                  <a:gd name="T111" fmla="*/ 1 h 247"/>
                  <a:gd name="T112" fmla="*/ 2 w 268"/>
                  <a:gd name="T113" fmla="*/ 1 h 247"/>
                  <a:gd name="T114" fmla="*/ 2 w 268"/>
                  <a:gd name="T115" fmla="*/ 1 h 247"/>
                  <a:gd name="T116" fmla="*/ 3 w 268"/>
                  <a:gd name="T117" fmla="*/ 0 h 2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8"/>
                  <a:gd name="T178" fmla="*/ 0 h 247"/>
                  <a:gd name="T179" fmla="*/ 268 w 268"/>
                  <a:gd name="T180" fmla="*/ 247 h 2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8" h="247">
                    <a:moveTo>
                      <a:pt x="264" y="0"/>
                    </a:moveTo>
                    <a:lnTo>
                      <a:pt x="266" y="0"/>
                    </a:lnTo>
                    <a:lnTo>
                      <a:pt x="268" y="2"/>
                    </a:lnTo>
                    <a:lnTo>
                      <a:pt x="268" y="4"/>
                    </a:lnTo>
                    <a:lnTo>
                      <a:pt x="268" y="8"/>
                    </a:lnTo>
                    <a:lnTo>
                      <a:pt x="268" y="10"/>
                    </a:lnTo>
                    <a:lnTo>
                      <a:pt x="268" y="13"/>
                    </a:lnTo>
                    <a:lnTo>
                      <a:pt x="266" y="17"/>
                    </a:lnTo>
                    <a:lnTo>
                      <a:pt x="264" y="21"/>
                    </a:lnTo>
                    <a:lnTo>
                      <a:pt x="261" y="25"/>
                    </a:lnTo>
                    <a:lnTo>
                      <a:pt x="257" y="31"/>
                    </a:lnTo>
                    <a:lnTo>
                      <a:pt x="255" y="31"/>
                    </a:lnTo>
                    <a:lnTo>
                      <a:pt x="253" y="34"/>
                    </a:lnTo>
                    <a:lnTo>
                      <a:pt x="249" y="36"/>
                    </a:lnTo>
                    <a:lnTo>
                      <a:pt x="247" y="38"/>
                    </a:lnTo>
                    <a:lnTo>
                      <a:pt x="244" y="40"/>
                    </a:lnTo>
                    <a:lnTo>
                      <a:pt x="240" y="42"/>
                    </a:lnTo>
                    <a:lnTo>
                      <a:pt x="236" y="44"/>
                    </a:lnTo>
                    <a:lnTo>
                      <a:pt x="232" y="46"/>
                    </a:lnTo>
                    <a:lnTo>
                      <a:pt x="228" y="48"/>
                    </a:lnTo>
                    <a:lnTo>
                      <a:pt x="223" y="50"/>
                    </a:lnTo>
                    <a:lnTo>
                      <a:pt x="217" y="50"/>
                    </a:lnTo>
                    <a:lnTo>
                      <a:pt x="213" y="52"/>
                    </a:lnTo>
                    <a:lnTo>
                      <a:pt x="209" y="52"/>
                    </a:lnTo>
                    <a:lnTo>
                      <a:pt x="207" y="53"/>
                    </a:lnTo>
                    <a:lnTo>
                      <a:pt x="204" y="53"/>
                    </a:lnTo>
                    <a:lnTo>
                      <a:pt x="202" y="55"/>
                    </a:lnTo>
                    <a:lnTo>
                      <a:pt x="198" y="55"/>
                    </a:lnTo>
                    <a:lnTo>
                      <a:pt x="196" y="55"/>
                    </a:lnTo>
                    <a:lnTo>
                      <a:pt x="192" y="57"/>
                    </a:lnTo>
                    <a:lnTo>
                      <a:pt x="190" y="57"/>
                    </a:lnTo>
                    <a:lnTo>
                      <a:pt x="187" y="59"/>
                    </a:lnTo>
                    <a:lnTo>
                      <a:pt x="183" y="59"/>
                    </a:lnTo>
                    <a:lnTo>
                      <a:pt x="181" y="59"/>
                    </a:lnTo>
                    <a:lnTo>
                      <a:pt x="177" y="61"/>
                    </a:lnTo>
                    <a:lnTo>
                      <a:pt x="173" y="63"/>
                    </a:lnTo>
                    <a:lnTo>
                      <a:pt x="171" y="63"/>
                    </a:lnTo>
                    <a:lnTo>
                      <a:pt x="167" y="65"/>
                    </a:lnTo>
                    <a:lnTo>
                      <a:pt x="166" y="65"/>
                    </a:lnTo>
                    <a:lnTo>
                      <a:pt x="162" y="67"/>
                    </a:lnTo>
                    <a:lnTo>
                      <a:pt x="158" y="67"/>
                    </a:lnTo>
                    <a:lnTo>
                      <a:pt x="156" y="69"/>
                    </a:lnTo>
                    <a:lnTo>
                      <a:pt x="152" y="71"/>
                    </a:lnTo>
                    <a:lnTo>
                      <a:pt x="148" y="71"/>
                    </a:lnTo>
                    <a:lnTo>
                      <a:pt x="147" y="72"/>
                    </a:lnTo>
                    <a:lnTo>
                      <a:pt x="143" y="72"/>
                    </a:lnTo>
                    <a:lnTo>
                      <a:pt x="141" y="74"/>
                    </a:lnTo>
                    <a:lnTo>
                      <a:pt x="137" y="76"/>
                    </a:lnTo>
                    <a:lnTo>
                      <a:pt x="135" y="78"/>
                    </a:lnTo>
                    <a:lnTo>
                      <a:pt x="131" y="78"/>
                    </a:lnTo>
                    <a:lnTo>
                      <a:pt x="129" y="80"/>
                    </a:lnTo>
                    <a:lnTo>
                      <a:pt x="126" y="82"/>
                    </a:lnTo>
                    <a:lnTo>
                      <a:pt x="124" y="82"/>
                    </a:lnTo>
                    <a:lnTo>
                      <a:pt x="120" y="84"/>
                    </a:lnTo>
                    <a:lnTo>
                      <a:pt x="118" y="86"/>
                    </a:lnTo>
                    <a:lnTo>
                      <a:pt x="114" y="86"/>
                    </a:lnTo>
                    <a:lnTo>
                      <a:pt x="112" y="88"/>
                    </a:lnTo>
                    <a:lnTo>
                      <a:pt x="110" y="90"/>
                    </a:lnTo>
                    <a:lnTo>
                      <a:pt x="107" y="91"/>
                    </a:lnTo>
                    <a:lnTo>
                      <a:pt x="101" y="93"/>
                    </a:lnTo>
                    <a:lnTo>
                      <a:pt x="97" y="97"/>
                    </a:lnTo>
                    <a:lnTo>
                      <a:pt x="91" y="99"/>
                    </a:lnTo>
                    <a:lnTo>
                      <a:pt x="88" y="103"/>
                    </a:lnTo>
                    <a:lnTo>
                      <a:pt x="84" y="105"/>
                    </a:lnTo>
                    <a:lnTo>
                      <a:pt x="80" y="109"/>
                    </a:lnTo>
                    <a:lnTo>
                      <a:pt x="76" y="111"/>
                    </a:lnTo>
                    <a:lnTo>
                      <a:pt x="74" y="114"/>
                    </a:lnTo>
                    <a:lnTo>
                      <a:pt x="71" y="118"/>
                    </a:lnTo>
                    <a:lnTo>
                      <a:pt x="69" y="122"/>
                    </a:lnTo>
                    <a:lnTo>
                      <a:pt x="65" y="124"/>
                    </a:lnTo>
                    <a:lnTo>
                      <a:pt x="65" y="128"/>
                    </a:lnTo>
                    <a:lnTo>
                      <a:pt x="63" y="131"/>
                    </a:lnTo>
                    <a:lnTo>
                      <a:pt x="63" y="133"/>
                    </a:lnTo>
                    <a:lnTo>
                      <a:pt x="61" y="137"/>
                    </a:lnTo>
                    <a:lnTo>
                      <a:pt x="61" y="141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1" y="150"/>
                    </a:lnTo>
                    <a:lnTo>
                      <a:pt x="63" y="154"/>
                    </a:lnTo>
                    <a:lnTo>
                      <a:pt x="63" y="156"/>
                    </a:lnTo>
                    <a:lnTo>
                      <a:pt x="65" y="160"/>
                    </a:lnTo>
                    <a:lnTo>
                      <a:pt x="65" y="162"/>
                    </a:lnTo>
                    <a:lnTo>
                      <a:pt x="67" y="166"/>
                    </a:lnTo>
                    <a:lnTo>
                      <a:pt x="69" y="168"/>
                    </a:lnTo>
                    <a:lnTo>
                      <a:pt x="71" y="171"/>
                    </a:lnTo>
                    <a:lnTo>
                      <a:pt x="72" y="173"/>
                    </a:lnTo>
                    <a:lnTo>
                      <a:pt x="74" y="177"/>
                    </a:lnTo>
                    <a:lnTo>
                      <a:pt x="76" y="179"/>
                    </a:lnTo>
                    <a:lnTo>
                      <a:pt x="80" y="181"/>
                    </a:lnTo>
                    <a:lnTo>
                      <a:pt x="82" y="185"/>
                    </a:lnTo>
                    <a:lnTo>
                      <a:pt x="86" y="187"/>
                    </a:lnTo>
                    <a:lnTo>
                      <a:pt x="88" y="188"/>
                    </a:lnTo>
                    <a:lnTo>
                      <a:pt x="91" y="190"/>
                    </a:lnTo>
                    <a:lnTo>
                      <a:pt x="93" y="192"/>
                    </a:lnTo>
                    <a:lnTo>
                      <a:pt x="97" y="194"/>
                    </a:lnTo>
                    <a:lnTo>
                      <a:pt x="101" y="196"/>
                    </a:lnTo>
                    <a:lnTo>
                      <a:pt x="105" y="200"/>
                    </a:lnTo>
                    <a:lnTo>
                      <a:pt x="107" y="200"/>
                    </a:lnTo>
                    <a:lnTo>
                      <a:pt x="110" y="202"/>
                    </a:lnTo>
                    <a:lnTo>
                      <a:pt x="114" y="204"/>
                    </a:lnTo>
                    <a:lnTo>
                      <a:pt x="118" y="206"/>
                    </a:lnTo>
                    <a:lnTo>
                      <a:pt x="122" y="208"/>
                    </a:lnTo>
                    <a:lnTo>
                      <a:pt x="126" y="209"/>
                    </a:lnTo>
                    <a:lnTo>
                      <a:pt x="129" y="211"/>
                    </a:lnTo>
                    <a:lnTo>
                      <a:pt x="133" y="213"/>
                    </a:lnTo>
                    <a:lnTo>
                      <a:pt x="137" y="215"/>
                    </a:lnTo>
                    <a:lnTo>
                      <a:pt x="141" y="215"/>
                    </a:lnTo>
                    <a:lnTo>
                      <a:pt x="145" y="217"/>
                    </a:lnTo>
                    <a:lnTo>
                      <a:pt x="148" y="219"/>
                    </a:lnTo>
                    <a:lnTo>
                      <a:pt x="152" y="219"/>
                    </a:lnTo>
                    <a:lnTo>
                      <a:pt x="156" y="221"/>
                    </a:lnTo>
                    <a:lnTo>
                      <a:pt x="160" y="223"/>
                    </a:lnTo>
                    <a:lnTo>
                      <a:pt x="164" y="225"/>
                    </a:lnTo>
                    <a:lnTo>
                      <a:pt x="167" y="225"/>
                    </a:lnTo>
                    <a:lnTo>
                      <a:pt x="171" y="227"/>
                    </a:lnTo>
                    <a:lnTo>
                      <a:pt x="175" y="227"/>
                    </a:lnTo>
                    <a:lnTo>
                      <a:pt x="179" y="228"/>
                    </a:lnTo>
                    <a:lnTo>
                      <a:pt x="181" y="228"/>
                    </a:lnTo>
                    <a:lnTo>
                      <a:pt x="185" y="230"/>
                    </a:lnTo>
                    <a:lnTo>
                      <a:pt x="188" y="230"/>
                    </a:lnTo>
                    <a:lnTo>
                      <a:pt x="190" y="232"/>
                    </a:lnTo>
                    <a:lnTo>
                      <a:pt x="194" y="232"/>
                    </a:lnTo>
                    <a:lnTo>
                      <a:pt x="196" y="234"/>
                    </a:lnTo>
                    <a:lnTo>
                      <a:pt x="198" y="234"/>
                    </a:lnTo>
                    <a:lnTo>
                      <a:pt x="202" y="234"/>
                    </a:lnTo>
                    <a:lnTo>
                      <a:pt x="206" y="236"/>
                    </a:lnTo>
                    <a:lnTo>
                      <a:pt x="209" y="238"/>
                    </a:lnTo>
                    <a:lnTo>
                      <a:pt x="213" y="238"/>
                    </a:lnTo>
                    <a:lnTo>
                      <a:pt x="215" y="240"/>
                    </a:lnTo>
                    <a:lnTo>
                      <a:pt x="217" y="240"/>
                    </a:lnTo>
                    <a:lnTo>
                      <a:pt x="219" y="242"/>
                    </a:lnTo>
                    <a:lnTo>
                      <a:pt x="217" y="242"/>
                    </a:lnTo>
                    <a:lnTo>
                      <a:pt x="215" y="244"/>
                    </a:lnTo>
                    <a:lnTo>
                      <a:pt x="213" y="244"/>
                    </a:lnTo>
                    <a:lnTo>
                      <a:pt x="211" y="246"/>
                    </a:lnTo>
                    <a:lnTo>
                      <a:pt x="209" y="246"/>
                    </a:lnTo>
                    <a:lnTo>
                      <a:pt x="207" y="246"/>
                    </a:lnTo>
                    <a:lnTo>
                      <a:pt x="204" y="246"/>
                    </a:lnTo>
                    <a:lnTo>
                      <a:pt x="200" y="247"/>
                    </a:lnTo>
                    <a:lnTo>
                      <a:pt x="196" y="247"/>
                    </a:lnTo>
                    <a:lnTo>
                      <a:pt x="192" y="247"/>
                    </a:lnTo>
                    <a:lnTo>
                      <a:pt x="188" y="247"/>
                    </a:lnTo>
                    <a:lnTo>
                      <a:pt x="185" y="247"/>
                    </a:lnTo>
                    <a:lnTo>
                      <a:pt x="179" y="247"/>
                    </a:lnTo>
                    <a:lnTo>
                      <a:pt x="175" y="247"/>
                    </a:lnTo>
                    <a:lnTo>
                      <a:pt x="171" y="247"/>
                    </a:lnTo>
                    <a:lnTo>
                      <a:pt x="169" y="247"/>
                    </a:lnTo>
                    <a:lnTo>
                      <a:pt x="167" y="246"/>
                    </a:lnTo>
                    <a:lnTo>
                      <a:pt x="164" y="246"/>
                    </a:lnTo>
                    <a:lnTo>
                      <a:pt x="162" y="246"/>
                    </a:lnTo>
                    <a:lnTo>
                      <a:pt x="158" y="246"/>
                    </a:lnTo>
                    <a:lnTo>
                      <a:pt x="156" y="246"/>
                    </a:lnTo>
                    <a:lnTo>
                      <a:pt x="152" y="246"/>
                    </a:lnTo>
                    <a:lnTo>
                      <a:pt x="150" y="244"/>
                    </a:lnTo>
                    <a:lnTo>
                      <a:pt x="147" y="244"/>
                    </a:lnTo>
                    <a:lnTo>
                      <a:pt x="145" y="244"/>
                    </a:lnTo>
                    <a:lnTo>
                      <a:pt x="141" y="244"/>
                    </a:lnTo>
                    <a:lnTo>
                      <a:pt x="137" y="242"/>
                    </a:lnTo>
                    <a:lnTo>
                      <a:pt x="135" y="242"/>
                    </a:lnTo>
                    <a:lnTo>
                      <a:pt x="131" y="242"/>
                    </a:lnTo>
                    <a:lnTo>
                      <a:pt x="129" y="242"/>
                    </a:lnTo>
                    <a:lnTo>
                      <a:pt x="126" y="240"/>
                    </a:lnTo>
                    <a:lnTo>
                      <a:pt x="122" y="240"/>
                    </a:lnTo>
                    <a:lnTo>
                      <a:pt x="118" y="238"/>
                    </a:lnTo>
                    <a:lnTo>
                      <a:pt x="114" y="238"/>
                    </a:lnTo>
                    <a:lnTo>
                      <a:pt x="112" y="238"/>
                    </a:lnTo>
                    <a:lnTo>
                      <a:pt x="109" y="236"/>
                    </a:lnTo>
                    <a:lnTo>
                      <a:pt x="105" y="236"/>
                    </a:lnTo>
                    <a:lnTo>
                      <a:pt x="103" y="234"/>
                    </a:lnTo>
                    <a:lnTo>
                      <a:pt x="99" y="234"/>
                    </a:lnTo>
                    <a:lnTo>
                      <a:pt x="95" y="232"/>
                    </a:lnTo>
                    <a:lnTo>
                      <a:pt x="91" y="230"/>
                    </a:lnTo>
                    <a:lnTo>
                      <a:pt x="90" y="230"/>
                    </a:lnTo>
                    <a:lnTo>
                      <a:pt x="86" y="228"/>
                    </a:lnTo>
                    <a:lnTo>
                      <a:pt x="82" y="228"/>
                    </a:lnTo>
                    <a:lnTo>
                      <a:pt x="78" y="227"/>
                    </a:lnTo>
                    <a:lnTo>
                      <a:pt x="76" y="225"/>
                    </a:lnTo>
                    <a:lnTo>
                      <a:pt x="72" y="223"/>
                    </a:lnTo>
                    <a:lnTo>
                      <a:pt x="69" y="223"/>
                    </a:lnTo>
                    <a:lnTo>
                      <a:pt x="65" y="221"/>
                    </a:lnTo>
                    <a:lnTo>
                      <a:pt x="63" y="219"/>
                    </a:lnTo>
                    <a:lnTo>
                      <a:pt x="59" y="217"/>
                    </a:lnTo>
                    <a:lnTo>
                      <a:pt x="55" y="215"/>
                    </a:lnTo>
                    <a:lnTo>
                      <a:pt x="53" y="213"/>
                    </a:lnTo>
                    <a:lnTo>
                      <a:pt x="50" y="211"/>
                    </a:lnTo>
                    <a:lnTo>
                      <a:pt x="48" y="209"/>
                    </a:lnTo>
                    <a:lnTo>
                      <a:pt x="44" y="208"/>
                    </a:lnTo>
                    <a:lnTo>
                      <a:pt x="42" y="206"/>
                    </a:lnTo>
                    <a:lnTo>
                      <a:pt x="38" y="204"/>
                    </a:lnTo>
                    <a:lnTo>
                      <a:pt x="33" y="198"/>
                    </a:lnTo>
                    <a:lnTo>
                      <a:pt x="29" y="194"/>
                    </a:lnTo>
                    <a:lnTo>
                      <a:pt x="27" y="190"/>
                    </a:lnTo>
                    <a:lnTo>
                      <a:pt x="25" y="188"/>
                    </a:lnTo>
                    <a:lnTo>
                      <a:pt x="21" y="187"/>
                    </a:lnTo>
                    <a:lnTo>
                      <a:pt x="19" y="183"/>
                    </a:lnTo>
                    <a:lnTo>
                      <a:pt x="17" y="181"/>
                    </a:lnTo>
                    <a:lnTo>
                      <a:pt x="15" y="179"/>
                    </a:lnTo>
                    <a:lnTo>
                      <a:pt x="14" y="175"/>
                    </a:lnTo>
                    <a:lnTo>
                      <a:pt x="14" y="173"/>
                    </a:lnTo>
                    <a:lnTo>
                      <a:pt x="12" y="169"/>
                    </a:lnTo>
                    <a:lnTo>
                      <a:pt x="10" y="168"/>
                    </a:lnTo>
                    <a:lnTo>
                      <a:pt x="8" y="164"/>
                    </a:lnTo>
                    <a:lnTo>
                      <a:pt x="8" y="162"/>
                    </a:lnTo>
                    <a:lnTo>
                      <a:pt x="6" y="158"/>
                    </a:lnTo>
                    <a:lnTo>
                      <a:pt x="4" y="156"/>
                    </a:lnTo>
                    <a:lnTo>
                      <a:pt x="4" y="152"/>
                    </a:lnTo>
                    <a:lnTo>
                      <a:pt x="4" y="150"/>
                    </a:lnTo>
                    <a:lnTo>
                      <a:pt x="2" y="147"/>
                    </a:lnTo>
                    <a:lnTo>
                      <a:pt x="2" y="145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0" y="118"/>
                    </a:lnTo>
                    <a:lnTo>
                      <a:pt x="2" y="114"/>
                    </a:lnTo>
                    <a:lnTo>
                      <a:pt x="2" y="112"/>
                    </a:lnTo>
                    <a:lnTo>
                      <a:pt x="4" y="109"/>
                    </a:lnTo>
                    <a:lnTo>
                      <a:pt x="6" y="107"/>
                    </a:lnTo>
                    <a:lnTo>
                      <a:pt x="8" y="103"/>
                    </a:lnTo>
                    <a:lnTo>
                      <a:pt x="8" y="101"/>
                    </a:lnTo>
                    <a:lnTo>
                      <a:pt x="10" y="97"/>
                    </a:lnTo>
                    <a:lnTo>
                      <a:pt x="12" y="95"/>
                    </a:lnTo>
                    <a:lnTo>
                      <a:pt x="14" y="91"/>
                    </a:lnTo>
                    <a:lnTo>
                      <a:pt x="15" y="90"/>
                    </a:lnTo>
                    <a:lnTo>
                      <a:pt x="17" y="86"/>
                    </a:lnTo>
                    <a:lnTo>
                      <a:pt x="19" y="84"/>
                    </a:lnTo>
                    <a:lnTo>
                      <a:pt x="21" y="82"/>
                    </a:lnTo>
                    <a:lnTo>
                      <a:pt x="25" y="78"/>
                    </a:lnTo>
                    <a:lnTo>
                      <a:pt x="27" y="76"/>
                    </a:lnTo>
                    <a:lnTo>
                      <a:pt x="31" y="72"/>
                    </a:lnTo>
                    <a:lnTo>
                      <a:pt x="33" y="71"/>
                    </a:lnTo>
                    <a:lnTo>
                      <a:pt x="36" y="69"/>
                    </a:lnTo>
                    <a:lnTo>
                      <a:pt x="40" y="65"/>
                    </a:lnTo>
                    <a:lnTo>
                      <a:pt x="44" y="63"/>
                    </a:lnTo>
                    <a:lnTo>
                      <a:pt x="48" y="61"/>
                    </a:lnTo>
                    <a:lnTo>
                      <a:pt x="52" y="59"/>
                    </a:lnTo>
                    <a:lnTo>
                      <a:pt x="55" y="57"/>
                    </a:lnTo>
                    <a:lnTo>
                      <a:pt x="57" y="55"/>
                    </a:lnTo>
                    <a:lnTo>
                      <a:pt x="63" y="53"/>
                    </a:lnTo>
                    <a:lnTo>
                      <a:pt x="65" y="52"/>
                    </a:lnTo>
                    <a:lnTo>
                      <a:pt x="69" y="50"/>
                    </a:lnTo>
                    <a:lnTo>
                      <a:pt x="72" y="48"/>
                    </a:lnTo>
                    <a:lnTo>
                      <a:pt x="78" y="46"/>
                    </a:lnTo>
                    <a:lnTo>
                      <a:pt x="80" y="44"/>
                    </a:lnTo>
                    <a:lnTo>
                      <a:pt x="84" y="42"/>
                    </a:lnTo>
                    <a:lnTo>
                      <a:pt x="88" y="40"/>
                    </a:lnTo>
                    <a:lnTo>
                      <a:pt x="93" y="38"/>
                    </a:lnTo>
                    <a:lnTo>
                      <a:pt x="97" y="36"/>
                    </a:lnTo>
                    <a:lnTo>
                      <a:pt x="101" y="36"/>
                    </a:lnTo>
                    <a:lnTo>
                      <a:pt x="105" y="34"/>
                    </a:lnTo>
                    <a:lnTo>
                      <a:pt x="110" y="33"/>
                    </a:lnTo>
                    <a:lnTo>
                      <a:pt x="114" y="31"/>
                    </a:lnTo>
                    <a:lnTo>
                      <a:pt x="118" y="29"/>
                    </a:lnTo>
                    <a:lnTo>
                      <a:pt x="122" y="29"/>
                    </a:lnTo>
                    <a:lnTo>
                      <a:pt x="126" y="27"/>
                    </a:lnTo>
                    <a:lnTo>
                      <a:pt x="129" y="25"/>
                    </a:lnTo>
                    <a:lnTo>
                      <a:pt x="133" y="25"/>
                    </a:lnTo>
                    <a:lnTo>
                      <a:pt x="139" y="23"/>
                    </a:lnTo>
                    <a:lnTo>
                      <a:pt x="143" y="21"/>
                    </a:lnTo>
                    <a:lnTo>
                      <a:pt x="147" y="19"/>
                    </a:lnTo>
                    <a:lnTo>
                      <a:pt x="150" y="19"/>
                    </a:lnTo>
                    <a:lnTo>
                      <a:pt x="154" y="17"/>
                    </a:lnTo>
                    <a:lnTo>
                      <a:pt x="158" y="17"/>
                    </a:lnTo>
                    <a:lnTo>
                      <a:pt x="162" y="15"/>
                    </a:lnTo>
                    <a:lnTo>
                      <a:pt x="167" y="15"/>
                    </a:lnTo>
                    <a:lnTo>
                      <a:pt x="171" y="13"/>
                    </a:lnTo>
                    <a:lnTo>
                      <a:pt x="175" y="13"/>
                    </a:lnTo>
                    <a:lnTo>
                      <a:pt x="179" y="12"/>
                    </a:lnTo>
                    <a:lnTo>
                      <a:pt x="183" y="12"/>
                    </a:lnTo>
                    <a:lnTo>
                      <a:pt x="187" y="10"/>
                    </a:lnTo>
                    <a:lnTo>
                      <a:pt x="190" y="10"/>
                    </a:lnTo>
                    <a:lnTo>
                      <a:pt x="194" y="8"/>
                    </a:lnTo>
                    <a:lnTo>
                      <a:pt x="198" y="8"/>
                    </a:lnTo>
                    <a:lnTo>
                      <a:pt x="202" y="8"/>
                    </a:lnTo>
                    <a:lnTo>
                      <a:pt x="206" y="6"/>
                    </a:lnTo>
                    <a:lnTo>
                      <a:pt x="207" y="6"/>
                    </a:lnTo>
                    <a:lnTo>
                      <a:pt x="211" y="6"/>
                    </a:lnTo>
                    <a:lnTo>
                      <a:pt x="215" y="4"/>
                    </a:lnTo>
                    <a:lnTo>
                      <a:pt x="219" y="4"/>
                    </a:lnTo>
                    <a:lnTo>
                      <a:pt x="221" y="4"/>
                    </a:lnTo>
                    <a:lnTo>
                      <a:pt x="225" y="4"/>
                    </a:lnTo>
                    <a:lnTo>
                      <a:pt x="228" y="2"/>
                    </a:lnTo>
                    <a:lnTo>
                      <a:pt x="230" y="2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40" y="2"/>
                    </a:lnTo>
                    <a:lnTo>
                      <a:pt x="242" y="2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5" y="0"/>
                    </a:lnTo>
                    <a:lnTo>
                      <a:pt x="259" y="0"/>
                    </a:lnTo>
                    <a:lnTo>
                      <a:pt x="263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B0C2B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6" name="Freeform 57"/>
              <p:cNvSpPr>
                <a:spLocks/>
              </p:cNvSpPr>
              <p:nvPr/>
            </p:nvSpPr>
            <p:spPr bwMode="auto">
              <a:xfrm>
                <a:off x="1252" y="3155"/>
                <a:ext cx="210" cy="342"/>
              </a:xfrm>
              <a:custGeom>
                <a:avLst/>
                <a:gdLst>
                  <a:gd name="T0" fmla="*/ 3 w 420"/>
                  <a:gd name="T1" fmla="*/ 0 h 685"/>
                  <a:gd name="T2" fmla="*/ 3 w 420"/>
                  <a:gd name="T3" fmla="*/ 0 h 685"/>
                  <a:gd name="T4" fmla="*/ 3 w 420"/>
                  <a:gd name="T5" fmla="*/ 0 h 685"/>
                  <a:gd name="T6" fmla="*/ 3 w 420"/>
                  <a:gd name="T7" fmla="*/ 0 h 685"/>
                  <a:gd name="T8" fmla="*/ 3 w 420"/>
                  <a:gd name="T9" fmla="*/ 0 h 685"/>
                  <a:gd name="T10" fmla="*/ 2 w 420"/>
                  <a:gd name="T11" fmla="*/ 0 h 685"/>
                  <a:gd name="T12" fmla="*/ 2 w 420"/>
                  <a:gd name="T13" fmla="*/ 1 h 685"/>
                  <a:gd name="T14" fmla="*/ 2 w 420"/>
                  <a:gd name="T15" fmla="*/ 1 h 685"/>
                  <a:gd name="T16" fmla="*/ 2 w 420"/>
                  <a:gd name="T17" fmla="*/ 1 h 685"/>
                  <a:gd name="T18" fmla="*/ 2 w 420"/>
                  <a:gd name="T19" fmla="*/ 2 h 685"/>
                  <a:gd name="T20" fmla="*/ 2 w 420"/>
                  <a:gd name="T21" fmla="*/ 2 h 685"/>
                  <a:gd name="T22" fmla="*/ 2 w 420"/>
                  <a:gd name="T23" fmla="*/ 2 h 685"/>
                  <a:gd name="T24" fmla="*/ 2 w 420"/>
                  <a:gd name="T25" fmla="*/ 3 h 685"/>
                  <a:gd name="T26" fmla="*/ 2 w 420"/>
                  <a:gd name="T27" fmla="*/ 3 h 685"/>
                  <a:gd name="T28" fmla="*/ 2 w 420"/>
                  <a:gd name="T29" fmla="*/ 3 h 685"/>
                  <a:gd name="T30" fmla="*/ 2 w 420"/>
                  <a:gd name="T31" fmla="*/ 3 h 685"/>
                  <a:gd name="T32" fmla="*/ 1 w 420"/>
                  <a:gd name="T33" fmla="*/ 4 h 685"/>
                  <a:gd name="T34" fmla="*/ 1 w 420"/>
                  <a:gd name="T35" fmla="*/ 4 h 685"/>
                  <a:gd name="T36" fmla="*/ 1 w 420"/>
                  <a:gd name="T37" fmla="*/ 4 h 685"/>
                  <a:gd name="T38" fmla="*/ 1 w 420"/>
                  <a:gd name="T39" fmla="*/ 4 h 685"/>
                  <a:gd name="T40" fmla="*/ 1 w 420"/>
                  <a:gd name="T41" fmla="*/ 4 h 685"/>
                  <a:gd name="T42" fmla="*/ 1 w 420"/>
                  <a:gd name="T43" fmla="*/ 4 h 685"/>
                  <a:gd name="T44" fmla="*/ 1 w 420"/>
                  <a:gd name="T45" fmla="*/ 4 h 685"/>
                  <a:gd name="T46" fmla="*/ 1 w 420"/>
                  <a:gd name="T47" fmla="*/ 5 h 685"/>
                  <a:gd name="T48" fmla="*/ 1 w 420"/>
                  <a:gd name="T49" fmla="*/ 5 h 685"/>
                  <a:gd name="T50" fmla="*/ 2 w 420"/>
                  <a:gd name="T51" fmla="*/ 5 h 685"/>
                  <a:gd name="T52" fmla="*/ 2 w 420"/>
                  <a:gd name="T53" fmla="*/ 5 h 685"/>
                  <a:gd name="T54" fmla="*/ 2 w 420"/>
                  <a:gd name="T55" fmla="*/ 5 h 685"/>
                  <a:gd name="T56" fmla="*/ 2 w 420"/>
                  <a:gd name="T57" fmla="*/ 5 h 685"/>
                  <a:gd name="T58" fmla="*/ 2 w 420"/>
                  <a:gd name="T59" fmla="*/ 5 h 685"/>
                  <a:gd name="T60" fmla="*/ 2 w 420"/>
                  <a:gd name="T61" fmla="*/ 5 h 685"/>
                  <a:gd name="T62" fmla="*/ 2 w 420"/>
                  <a:gd name="T63" fmla="*/ 5 h 685"/>
                  <a:gd name="T64" fmla="*/ 2 w 420"/>
                  <a:gd name="T65" fmla="*/ 5 h 685"/>
                  <a:gd name="T66" fmla="*/ 1 w 420"/>
                  <a:gd name="T67" fmla="*/ 4 h 685"/>
                  <a:gd name="T68" fmla="*/ 1 w 420"/>
                  <a:gd name="T69" fmla="*/ 4 h 685"/>
                  <a:gd name="T70" fmla="*/ 1 w 420"/>
                  <a:gd name="T71" fmla="*/ 4 h 685"/>
                  <a:gd name="T72" fmla="*/ 1 w 420"/>
                  <a:gd name="T73" fmla="*/ 4 h 685"/>
                  <a:gd name="T74" fmla="*/ 1 w 420"/>
                  <a:gd name="T75" fmla="*/ 4 h 685"/>
                  <a:gd name="T76" fmla="*/ 2 w 420"/>
                  <a:gd name="T77" fmla="*/ 4 h 685"/>
                  <a:gd name="T78" fmla="*/ 2 w 420"/>
                  <a:gd name="T79" fmla="*/ 4 h 685"/>
                  <a:gd name="T80" fmla="*/ 2 w 420"/>
                  <a:gd name="T81" fmla="*/ 4 h 685"/>
                  <a:gd name="T82" fmla="*/ 2 w 420"/>
                  <a:gd name="T83" fmla="*/ 3 h 685"/>
                  <a:gd name="T84" fmla="*/ 2 w 420"/>
                  <a:gd name="T85" fmla="*/ 3 h 685"/>
                  <a:gd name="T86" fmla="*/ 2 w 420"/>
                  <a:gd name="T87" fmla="*/ 3 h 685"/>
                  <a:gd name="T88" fmla="*/ 2 w 420"/>
                  <a:gd name="T89" fmla="*/ 3 h 685"/>
                  <a:gd name="T90" fmla="*/ 2 w 420"/>
                  <a:gd name="T91" fmla="*/ 2 h 685"/>
                  <a:gd name="T92" fmla="*/ 2 w 420"/>
                  <a:gd name="T93" fmla="*/ 2 h 685"/>
                  <a:gd name="T94" fmla="*/ 3 w 420"/>
                  <a:gd name="T95" fmla="*/ 1 h 685"/>
                  <a:gd name="T96" fmla="*/ 3 w 420"/>
                  <a:gd name="T97" fmla="*/ 1 h 685"/>
                  <a:gd name="T98" fmla="*/ 3 w 420"/>
                  <a:gd name="T99" fmla="*/ 1 h 685"/>
                  <a:gd name="T100" fmla="*/ 3 w 420"/>
                  <a:gd name="T101" fmla="*/ 0 h 685"/>
                  <a:gd name="T102" fmla="*/ 3 w 420"/>
                  <a:gd name="T103" fmla="*/ 0 h 685"/>
                  <a:gd name="T104" fmla="*/ 3 w 420"/>
                  <a:gd name="T105" fmla="*/ 0 h 685"/>
                  <a:gd name="T106" fmla="*/ 3 w 420"/>
                  <a:gd name="T107" fmla="*/ 0 h 685"/>
                  <a:gd name="T108" fmla="*/ 3 w 420"/>
                  <a:gd name="T109" fmla="*/ 0 h 685"/>
                  <a:gd name="T110" fmla="*/ 4 w 420"/>
                  <a:gd name="T111" fmla="*/ 0 h 685"/>
                  <a:gd name="T112" fmla="*/ 4 w 420"/>
                  <a:gd name="T113" fmla="*/ 0 h 685"/>
                  <a:gd name="T114" fmla="*/ 4 w 420"/>
                  <a:gd name="T115" fmla="*/ 0 h 68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20"/>
                  <a:gd name="T175" fmla="*/ 0 h 685"/>
                  <a:gd name="T176" fmla="*/ 420 w 420"/>
                  <a:gd name="T177" fmla="*/ 685 h 68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20" h="685">
                    <a:moveTo>
                      <a:pt x="404" y="0"/>
                    </a:moveTo>
                    <a:lnTo>
                      <a:pt x="401" y="0"/>
                    </a:lnTo>
                    <a:lnTo>
                      <a:pt x="397" y="0"/>
                    </a:lnTo>
                    <a:lnTo>
                      <a:pt x="393" y="2"/>
                    </a:lnTo>
                    <a:lnTo>
                      <a:pt x="389" y="4"/>
                    </a:lnTo>
                    <a:lnTo>
                      <a:pt x="385" y="4"/>
                    </a:lnTo>
                    <a:lnTo>
                      <a:pt x="380" y="8"/>
                    </a:lnTo>
                    <a:lnTo>
                      <a:pt x="374" y="9"/>
                    </a:lnTo>
                    <a:lnTo>
                      <a:pt x="370" y="13"/>
                    </a:lnTo>
                    <a:lnTo>
                      <a:pt x="366" y="15"/>
                    </a:lnTo>
                    <a:lnTo>
                      <a:pt x="363" y="15"/>
                    </a:lnTo>
                    <a:lnTo>
                      <a:pt x="361" y="17"/>
                    </a:lnTo>
                    <a:lnTo>
                      <a:pt x="357" y="19"/>
                    </a:lnTo>
                    <a:lnTo>
                      <a:pt x="355" y="21"/>
                    </a:lnTo>
                    <a:lnTo>
                      <a:pt x="351" y="23"/>
                    </a:lnTo>
                    <a:lnTo>
                      <a:pt x="347" y="25"/>
                    </a:lnTo>
                    <a:lnTo>
                      <a:pt x="345" y="27"/>
                    </a:lnTo>
                    <a:lnTo>
                      <a:pt x="342" y="28"/>
                    </a:lnTo>
                    <a:lnTo>
                      <a:pt x="338" y="32"/>
                    </a:lnTo>
                    <a:lnTo>
                      <a:pt x="334" y="34"/>
                    </a:lnTo>
                    <a:lnTo>
                      <a:pt x="332" y="36"/>
                    </a:lnTo>
                    <a:lnTo>
                      <a:pt x="328" y="38"/>
                    </a:lnTo>
                    <a:lnTo>
                      <a:pt x="325" y="40"/>
                    </a:lnTo>
                    <a:lnTo>
                      <a:pt x="323" y="44"/>
                    </a:lnTo>
                    <a:lnTo>
                      <a:pt x="319" y="46"/>
                    </a:lnTo>
                    <a:lnTo>
                      <a:pt x="315" y="47"/>
                    </a:lnTo>
                    <a:lnTo>
                      <a:pt x="313" y="49"/>
                    </a:lnTo>
                    <a:lnTo>
                      <a:pt x="309" y="53"/>
                    </a:lnTo>
                    <a:lnTo>
                      <a:pt x="306" y="55"/>
                    </a:lnTo>
                    <a:lnTo>
                      <a:pt x="304" y="59"/>
                    </a:lnTo>
                    <a:lnTo>
                      <a:pt x="300" y="61"/>
                    </a:lnTo>
                    <a:lnTo>
                      <a:pt x="296" y="63"/>
                    </a:lnTo>
                    <a:lnTo>
                      <a:pt x="294" y="66"/>
                    </a:lnTo>
                    <a:lnTo>
                      <a:pt x="290" y="68"/>
                    </a:lnTo>
                    <a:lnTo>
                      <a:pt x="287" y="70"/>
                    </a:lnTo>
                    <a:lnTo>
                      <a:pt x="283" y="74"/>
                    </a:lnTo>
                    <a:lnTo>
                      <a:pt x="281" y="76"/>
                    </a:lnTo>
                    <a:lnTo>
                      <a:pt x="277" y="80"/>
                    </a:lnTo>
                    <a:lnTo>
                      <a:pt x="273" y="82"/>
                    </a:lnTo>
                    <a:lnTo>
                      <a:pt x="271" y="85"/>
                    </a:lnTo>
                    <a:lnTo>
                      <a:pt x="269" y="87"/>
                    </a:lnTo>
                    <a:lnTo>
                      <a:pt x="266" y="89"/>
                    </a:lnTo>
                    <a:lnTo>
                      <a:pt x="264" y="93"/>
                    </a:lnTo>
                    <a:lnTo>
                      <a:pt x="260" y="95"/>
                    </a:lnTo>
                    <a:lnTo>
                      <a:pt x="258" y="99"/>
                    </a:lnTo>
                    <a:lnTo>
                      <a:pt x="256" y="101"/>
                    </a:lnTo>
                    <a:lnTo>
                      <a:pt x="254" y="105"/>
                    </a:lnTo>
                    <a:lnTo>
                      <a:pt x="250" y="108"/>
                    </a:lnTo>
                    <a:lnTo>
                      <a:pt x="250" y="110"/>
                    </a:lnTo>
                    <a:lnTo>
                      <a:pt x="247" y="114"/>
                    </a:lnTo>
                    <a:lnTo>
                      <a:pt x="247" y="116"/>
                    </a:lnTo>
                    <a:lnTo>
                      <a:pt x="245" y="120"/>
                    </a:lnTo>
                    <a:lnTo>
                      <a:pt x="243" y="122"/>
                    </a:lnTo>
                    <a:lnTo>
                      <a:pt x="241" y="125"/>
                    </a:lnTo>
                    <a:lnTo>
                      <a:pt x="241" y="129"/>
                    </a:lnTo>
                    <a:lnTo>
                      <a:pt x="241" y="131"/>
                    </a:lnTo>
                    <a:lnTo>
                      <a:pt x="241" y="135"/>
                    </a:lnTo>
                    <a:lnTo>
                      <a:pt x="239" y="137"/>
                    </a:lnTo>
                    <a:lnTo>
                      <a:pt x="239" y="141"/>
                    </a:lnTo>
                    <a:lnTo>
                      <a:pt x="239" y="144"/>
                    </a:lnTo>
                    <a:lnTo>
                      <a:pt x="237" y="148"/>
                    </a:lnTo>
                    <a:lnTo>
                      <a:pt x="237" y="154"/>
                    </a:lnTo>
                    <a:lnTo>
                      <a:pt x="237" y="158"/>
                    </a:lnTo>
                    <a:lnTo>
                      <a:pt x="235" y="163"/>
                    </a:lnTo>
                    <a:lnTo>
                      <a:pt x="235" y="167"/>
                    </a:lnTo>
                    <a:lnTo>
                      <a:pt x="235" y="173"/>
                    </a:lnTo>
                    <a:lnTo>
                      <a:pt x="233" y="179"/>
                    </a:lnTo>
                    <a:lnTo>
                      <a:pt x="233" y="184"/>
                    </a:lnTo>
                    <a:lnTo>
                      <a:pt x="233" y="190"/>
                    </a:lnTo>
                    <a:lnTo>
                      <a:pt x="231" y="196"/>
                    </a:lnTo>
                    <a:lnTo>
                      <a:pt x="231" y="202"/>
                    </a:lnTo>
                    <a:lnTo>
                      <a:pt x="231" y="207"/>
                    </a:lnTo>
                    <a:lnTo>
                      <a:pt x="231" y="215"/>
                    </a:lnTo>
                    <a:lnTo>
                      <a:pt x="230" y="221"/>
                    </a:lnTo>
                    <a:lnTo>
                      <a:pt x="230" y="228"/>
                    </a:lnTo>
                    <a:lnTo>
                      <a:pt x="228" y="234"/>
                    </a:lnTo>
                    <a:lnTo>
                      <a:pt x="228" y="241"/>
                    </a:lnTo>
                    <a:lnTo>
                      <a:pt x="228" y="247"/>
                    </a:lnTo>
                    <a:lnTo>
                      <a:pt x="226" y="255"/>
                    </a:lnTo>
                    <a:lnTo>
                      <a:pt x="226" y="262"/>
                    </a:lnTo>
                    <a:lnTo>
                      <a:pt x="226" y="270"/>
                    </a:lnTo>
                    <a:lnTo>
                      <a:pt x="224" y="276"/>
                    </a:lnTo>
                    <a:lnTo>
                      <a:pt x="222" y="283"/>
                    </a:lnTo>
                    <a:lnTo>
                      <a:pt x="222" y="291"/>
                    </a:lnTo>
                    <a:lnTo>
                      <a:pt x="222" y="297"/>
                    </a:lnTo>
                    <a:lnTo>
                      <a:pt x="220" y="304"/>
                    </a:lnTo>
                    <a:lnTo>
                      <a:pt x="220" y="312"/>
                    </a:lnTo>
                    <a:lnTo>
                      <a:pt x="218" y="319"/>
                    </a:lnTo>
                    <a:lnTo>
                      <a:pt x="218" y="327"/>
                    </a:lnTo>
                    <a:lnTo>
                      <a:pt x="216" y="335"/>
                    </a:lnTo>
                    <a:lnTo>
                      <a:pt x="216" y="340"/>
                    </a:lnTo>
                    <a:lnTo>
                      <a:pt x="214" y="348"/>
                    </a:lnTo>
                    <a:lnTo>
                      <a:pt x="212" y="356"/>
                    </a:lnTo>
                    <a:lnTo>
                      <a:pt x="211" y="363"/>
                    </a:lnTo>
                    <a:lnTo>
                      <a:pt x="211" y="369"/>
                    </a:lnTo>
                    <a:lnTo>
                      <a:pt x="209" y="376"/>
                    </a:lnTo>
                    <a:lnTo>
                      <a:pt x="207" y="384"/>
                    </a:lnTo>
                    <a:lnTo>
                      <a:pt x="205" y="390"/>
                    </a:lnTo>
                    <a:lnTo>
                      <a:pt x="205" y="397"/>
                    </a:lnTo>
                    <a:lnTo>
                      <a:pt x="203" y="403"/>
                    </a:lnTo>
                    <a:lnTo>
                      <a:pt x="201" y="411"/>
                    </a:lnTo>
                    <a:lnTo>
                      <a:pt x="199" y="416"/>
                    </a:lnTo>
                    <a:lnTo>
                      <a:pt x="197" y="422"/>
                    </a:lnTo>
                    <a:lnTo>
                      <a:pt x="195" y="428"/>
                    </a:lnTo>
                    <a:lnTo>
                      <a:pt x="195" y="434"/>
                    </a:lnTo>
                    <a:lnTo>
                      <a:pt x="192" y="439"/>
                    </a:lnTo>
                    <a:lnTo>
                      <a:pt x="190" y="445"/>
                    </a:lnTo>
                    <a:lnTo>
                      <a:pt x="188" y="451"/>
                    </a:lnTo>
                    <a:lnTo>
                      <a:pt x="186" y="456"/>
                    </a:lnTo>
                    <a:lnTo>
                      <a:pt x="184" y="460"/>
                    </a:lnTo>
                    <a:lnTo>
                      <a:pt x="182" y="466"/>
                    </a:lnTo>
                    <a:lnTo>
                      <a:pt x="180" y="470"/>
                    </a:lnTo>
                    <a:lnTo>
                      <a:pt x="178" y="473"/>
                    </a:lnTo>
                    <a:lnTo>
                      <a:pt x="174" y="477"/>
                    </a:lnTo>
                    <a:lnTo>
                      <a:pt x="173" y="481"/>
                    </a:lnTo>
                    <a:lnTo>
                      <a:pt x="171" y="485"/>
                    </a:lnTo>
                    <a:lnTo>
                      <a:pt x="167" y="489"/>
                    </a:lnTo>
                    <a:lnTo>
                      <a:pt x="165" y="491"/>
                    </a:lnTo>
                    <a:lnTo>
                      <a:pt x="161" y="494"/>
                    </a:lnTo>
                    <a:lnTo>
                      <a:pt x="159" y="496"/>
                    </a:lnTo>
                    <a:lnTo>
                      <a:pt x="157" y="498"/>
                    </a:lnTo>
                    <a:lnTo>
                      <a:pt x="154" y="500"/>
                    </a:lnTo>
                    <a:lnTo>
                      <a:pt x="150" y="502"/>
                    </a:lnTo>
                    <a:lnTo>
                      <a:pt x="146" y="504"/>
                    </a:lnTo>
                    <a:lnTo>
                      <a:pt x="144" y="506"/>
                    </a:lnTo>
                    <a:lnTo>
                      <a:pt x="140" y="506"/>
                    </a:lnTo>
                    <a:lnTo>
                      <a:pt x="136" y="508"/>
                    </a:lnTo>
                    <a:lnTo>
                      <a:pt x="135" y="510"/>
                    </a:lnTo>
                    <a:lnTo>
                      <a:pt x="131" y="512"/>
                    </a:lnTo>
                    <a:lnTo>
                      <a:pt x="127" y="512"/>
                    </a:lnTo>
                    <a:lnTo>
                      <a:pt x="123" y="513"/>
                    </a:lnTo>
                    <a:lnTo>
                      <a:pt x="119" y="515"/>
                    </a:lnTo>
                    <a:lnTo>
                      <a:pt x="117" y="517"/>
                    </a:lnTo>
                    <a:lnTo>
                      <a:pt x="114" y="517"/>
                    </a:lnTo>
                    <a:lnTo>
                      <a:pt x="110" y="519"/>
                    </a:lnTo>
                    <a:lnTo>
                      <a:pt x="106" y="521"/>
                    </a:lnTo>
                    <a:lnTo>
                      <a:pt x="104" y="523"/>
                    </a:lnTo>
                    <a:lnTo>
                      <a:pt x="100" y="523"/>
                    </a:lnTo>
                    <a:lnTo>
                      <a:pt x="96" y="525"/>
                    </a:lnTo>
                    <a:lnTo>
                      <a:pt x="93" y="525"/>
                    </a:lnTo>
                    <a:lnTo>
                      <a:pt x="89" y="527"/>
                    </a:lnTo>
                    <a:lnTo>
                      <a:pt x="85" y="529"/>
                    </a:lnTo>
                    <a:lnTo>
                      <a:pt x="83" y="529"/>
                    </a:lnTo>
                    <a:lnTo>
                      <a:pt x="79" y="531"/>
                    </a:lnTo>
                    <a:lnTo>
                      <a:pt x="76" y="532"/>
                    </a:lnTo>
                    <a:lnTo>
                      <a:pt x="72" y="532"/>
                    </a:lnTo>
                    <a:lnTo>
                      <a:pt x="68" y="534"/>
                    </a:lnTo>
                    <a:lnTo>
                      <a:pt x="64" y="534"/>
                    </a:lnTo>
                    <a:lnTo>
                      <a:pt x="62" y="536"/>
                    </a:lnTo>
                    <a:lnTo>
                      <a:pt x="58" y="538"/>
                    </a:lnTo>
                    <a:lnTo>
                      <a:pt x="57" y="540"/>
                    </a:lnTo>
                    <a:lnTo>
                      <a:pt x="53" y="540"/>
                    </a:lnTo>
                    <a:lnTo>
                      <a:pt x="51" y="542"/>
                    </a:lnTo>
                    <a:lnTo>
                      <a:pt x="47" y="542"/>
                    </a:lnTo>
                    <a:lnTo>
                      <a:pt x="43" y="544"/>
                    </a:lnTo>
                    <a:lnTo>
                      <a:pt x="41" y="546"/>
                    </a:lnTo>
                    <a:lnTo>
                      <a:pt x="38" y="548"/>
                    </a:lnTo>
                    <a:lnTo>
                      <a:pt x="36" y="548"/>
                    </a:lnTo>
                    <a:lnTo>
                      <a:pt x="32" y="550"/>
                    </a:lnTo>
                    <a:lnTo>
                      <a:pt x="30" y="551"/>
                    </a:lnTo>
                    <a:lnTo>
                      <a:pt x="28" y="551"/>
                    </a:lnTo>
                    <a:lnTo>
                      <a:pt x="22" y="555"/>
                    </a:lnTo>
                    <a:lnTo>
                      <a:pt x="19" y="557"/>
                    </a:lnTo>
                    <a:lnTo>
                      <a:pt x="15" y="561"/>
                    </a:lnTo>
                    <a:lnTo>
                      <a:pt x="11" y="565"/>
                    </a:lnTo>
                    <a:lnTo>
                      <a:pt x="7" y="567"/>
                    </a:lnTo>
                    <a:lnTo>
                      <a:pt x="5" y="571"/>
                    </a:lnTo>
                    <a:lnTo>
                      <a:pt x="3" y="574"/>
                    </a:lnTo>
                    <a:lnTo>
                      <a:pt x="1" y="578"/>
                    </a:lnTo>
                    <a:lnTo>
                      <a:pt x="0" y="584"/>
                    </a:lnTo>
                    <a:lnTo>
                      <a:pt x="0" y="588"/>
                    </a:lnTo>
                    <a:lnTo>
                      <a:pt x="0" y="590"/>
                    </a:lnTo>
                    <a:lnTo>
                      <a:pt x="0" y="593"/>
                    </a:lnTo>
                    <a:lnTo>
                      <a:pt x="1" y="595"/>
                    </a:lnTo>
                    <a:lnTo>
                      <a:pt x="1" y="599"/>
                    </a:lnTo>
                    <a:lnTo>
                      <a:pt x="1" y="601"/>
                    </a:lnTo>
                    <a:lnTo>
                      <a:pt x="3" y="605"/>
                    </a:lnTo>
                    <a:lnTo>
                      <a:pt x="5" y="609"/>
                    </a:lnTo>
                    <a:lnTo>
                      <a:pt x="7" y="612"/>
                    </a:lnTo>
                    <a:lnTo>
                      <a:pt x="9" y="614"/>
                    </a:lnTo>
                    <a:lnTo>
                      <a:pt x="11" y="618"/>
                    </a:lnTo>
                    <a:lnTo>
                      <a:pt x="15" y="620"/>
                    </a:lnTo>
                    <a:lnTo>
                      <a:pt x="17" y="624"/>
                    </a:lnTo>
                    <a:lnTo>
                      <a:pt x="20" y="626"/>
                    </a:lnTo>
                    <a:lnTo>
                      <a:pt x="22" y="629"/>
                    </a:lnTo>
                    <a:lnTo>
                      <a:pt x="26" y="631"/>
                    </a:lnTo>
                    <a:lnTo>
                      <a:pt x="30" y="635"/>
                    </a:lnTo>
                    <a:lnTo>
                      <a:pt x="34" y="637"/>
                    </a:lnTo>
                    <a:lnTo>
                      <a:pt x="39" y="639"/>
                    </a:lnTo>
                    <a:lnTo>
                      <a:pt x="43" y="643"/>
                    </a:lnTo>
                    <a:lnTo>
                      <a:pt x="49" y="645"/>
                    </a:lnTo>
                    <a:lnTo>
                      <a:pt x="53" y="647"/>
                    </a:lnTo>
                    <a:lnTo>
                      <a:pt x="58" y="650"/>
                    </a:lnTo>
                    <a:lnTo>
                      <a:pt x="62" y="652"/>
                    </a:lnTo>
                    <a:lnTo>
                      <a:pt x="68" y="654"/>
                    </a:lnTo>
                    <a:lnTo>
                      <a:pt x="74" y="656"/>
                    </a:lnTo>
                    <a:lnTo>
                      <a:pt x="77" y="658"/>
                    </a:lnTo>
                    <a:lnTo>
                      <a:pt x="83" y="660"/>
                    </a:lnTo>
                    <a:lnTo>
                      <a:pt x="89" y="662"/>
                    </a:lnTo>
                    <a:lnTo>
                      <a:pt x="95" y="664"/>
                    </a:lnTo>
                    <a:lnTo>
                      <a:pt x="100" y="664"/>
                    </a:lnTo>
                    <a:lnTo>
                      <a:pt x="106" y="666"/>
                    </a:lnTo>
                    <a:lnTo>
                      <a:pt x="112" y="668"/>
                    </a:lnTo>
                    <a:lnTo>
                      <a:pt x="117" y="669"/>
                    </a:lnTo>
                    <a:lnTo>
                      <a:pt x="123" y="671"/>
                    </a:lnTo>
                    <a:lnTo>
                      <a:pt x="129" y="671"/>
                    </a:lnTo>
                    <a:lnTo>
                      <a:pt x="136" y="673"/>
                    </a:lnTo>
                    <a:lnTo>
                      <a:pt x="140" y="673"/>
                    </a:lnTo>
                    <a:lnTo>
                      <a:pt x="146" y="675"/>
                    </a:lnTo>
                    <a:lnTo>
                      <a:pt x="152" y="675"/>
                    </a:lnTo>
                    <a:lnTo>
                      <a:pt x="157" y="677"/>
                    </a:lnTo>
                    <a:lnTo>
                      <a:pt x="163" y="679"/>
                    </a:lnTo>
                    <a:lnTo>
                      <a:pt x="169" y="679"/>
                    </a:lnTo>
                    <a:lnTo>
                      <a:pt x="174" y="679"/>
                    </a:lnTo>
                    <a:lnTo>
                      <a:pt x="180" y="681"/>
                    </a:lnTo>
                    <a:lnTo>
                      <a:pt x="186" y="681"/>
                    </a:lnTo>
                    <a:lnTo>
                      <a:pt x="190" y="681"/>
                    </a:lnTo>
                    <a:lnTo>
                      <a:pt x="195" y="683"/>
                    </a:lnTo>
                    <a:lnTo>
                      <a:pt x="201" y="683"/>
                    </a:lnTo>
                    <a:lnTo>
                      <a:pt x="205" y="683"/>
                    </a:lnTo>
                    <a:lnTo>
                      <a:pt x="211" y="685"/>
                    </a:lnTo>
                    <a:lnTo>
                      <a:pt x="214" y="685"/>
                    </a:lnTo>
                    <a:lnTo>
                      <a:pt x="220" y="685"/>
                    </a:lnTo>
                    <a:lnTo>
                      <a:pt x="224" y="685"/>
                    </a:lnTo>
                    <a:lnTo>
                      <a:pt x="228" y="685"/>
                    </a:lnTo>
                    <a:lnTo>
                      <a:pt x="231" y="685"/>
                    </a:lnTo>
                    <a:lnTo>
                      <a:pt x="235" y="685"/>
                    </a:lnTo>
                    <a:lnTo>
                      <a:pt x="237" y="685"/>
                    </a:lnTo>
                    <a:lnTo>
                      <a:pt x="241" y="685"/>
                    </a:lnTo>
                    <a:lnTo>
                      <a:pt x="245" y="685"/>
                    </a:lnTo>
                    <a:lnTo>
                      <a:pt x="247" y="685"/>
                    </a:lnTo>
                    <a:lnTo>
                      <a:pt x="250" y="685"/>
                    </a:lnTo>
                    <a:lnTo>
                      <a:pt x="254" y="685"/>
                    </a:lnTo>
                    <a:lnTo>
                      <a:pt x="256" y="685"/>
                    </a:lnTo>
                    <a:lnTo>
                      <a:pt x="258" y="685"/>
                    </a:lnTo>
                    <a:lnTo>
                      <a:pt x="256" y="681"/>
                    </a:lnTo>
                    <a:lnTo>
                      <a:pt x="254" y="679"/>
                    </a:lnTo>
                    <a:lnTo>
                      <a:pt x="252" y="679"/>
                    </a:lnTo>
                    <a:lnTo>
                      <a:pt x="250" y="679"/>
                    </a:lnTo>
                    <a:lnTo>
                      <a:pt x="247" y="677"/>
                    </a:lnTo>
                    <a:lnTo>
                      <a:pt x="245" y="675"/>
                    </a:lnTo>
                    <a:lnTo>
                      <a:pt x="241" y="675"/>
                    </a:lnTo>
                    <a:lnTo>
                      <a:pt x="237" y="673"/>
                    </a:lnTo>
                    <a:lnTo>
                      <a:pt x="233" y="671"/>
                    </a:lnTo>
                    <a:lnTo>
                      <a:pt x="231" y="671"/>
                    </a:lnTo>
                    <a:lnTo>
                      <a:pt x="226" y="669"/>
                    </a:lnTo>
                    <a:lnTo>
                      <a:pt x="222" y="669"/>
                    </a:lnTo>
                    <a:lnTo>
                      <a:pt x="218" y="668"/>
                    </a:lnTo>
                    <a:lnTo>
                      <a:pt x="212" y="668"/>
                    </a:lnTo>
                    <a:lnTo>
                      <a:pt x="209" y="666"/>
                    </a:lnTo>
                    <a:lnTo>
                      <a:pt x="203" y="664"/>
                    </a:lnTo>
                    <a:lnTo>
                      <a:pt x="197" y="662"/>
                    </a:lnTo>
                    <a:lnTo>
                      <a:pt x="193" y="660"/>
                    </a:lnTo>
                    <a:lnTo>
                      <a:pt x="190" y="660"/>
                    </a:lnTo>
                    <a:lnTo>
                      <a:pt x="188" y="658"/>
                    </a:lnTo>
                    <a:lnTo>
                      <a:pt x="186" y="658"/>
                    </a:lnTo>
                    <a:lnTo>
                      <a:pt x="182" y="658"/>
                    </a:lnTo>
                    <a:lnTo>
                      <a:pt x="176" y="656"/>
                    </a:lnTo>
                    <a:lnTo>
                      <a:pt x="173" y="654"/>
                    </a:lnTo>
                    <a:lnTo>
                      <a:pt x="171" y="652"/>
                    </a:lnTo>
                    <a:lnTo>
                      <a:pt x="167" y="652"/>
                    </a:lnTo>
                    <a:lnTo>
                      <a:pt x="165" y="650"/>
                    </a:lnTo>
                    <a:lnTo>
                      <a:pt x="161" y="650"/>
                    </a:lnTo>
                    <a:lnTo>
                      <a:pt x="157" y="648"/>
                    </a:lnTo>
                    <a:lnTo>
                      <a:pt x="152" y="647"/>
                    </a:lnTo>
                    <a:lnTo>
                      <a:pt x="146" y="645"/>
                    </a:lnTo>
                    <a:lnTo>
                      <a:pt x="142" y="643"/>
                    </a:lnTo>
                    <a:lnTo>
                      <a:pt x="136" y="641"/>
                    </a:lnTo>
                    <a:lnTo>
                      <a:pt x="133" y="639"/>
                    </a:lnTo>
                    <a:lnTo>
                      <a:pt x="129" y="637"/>
                    </a:lnTo>
                    <a:lnTo>
                      <a:pt x="123" y="635"/>
                    </a:lnTo>
                    <a:lnTo>
                      <a:pt x="119" y="633"/>
                    </a:lnTo>
                    <a:lnTo>
                      <a:pt x="115" y="631"/>
                    </a:lnTo>
                    <a:lnTo>
                      <a:pt x="110" y="628"/>
                    </a:lnTo>
                    <a:lnTo>
                      <a:pt x="106" y="626"/>
                    </a:lnTo>
                    <a:lnTo>
                      <a:pt x="102" y="624"/>
                    </a:lnTo>
                    <a:lnTo>
                      <a:pt x="100" y="622"/>
                    </a:lnTo>
                    <a:lnTo>
                      <a:pt x="96" y="620"/>
                    </a:lnTo>
                    <a:lnTo>
                      <a:pt x="93" y="618"/>
                    </a:lnTo>
                    <a:lnTo>
                      <a:pt x="91" y="614"/>
                    </a:lnTo>
                    <a:lnTo>
                      <a:pt x="87" y="612"/>
                    </a:lnTo>
                    <a:lnTo>
                      <a:pt x="83" y="609"/>
                    </a:lnTo>
                    <a:lnTo>
                      <a:pt x="79" y="605"/>
                    </a:lnTo>
                    <a:lnTo>
                      <a:pt x="76" y="599"/>
                    </a:lnTo>
                    <a:lnTo>
                      <a:pt x="72" y="595"/>
                    </a:lnTo>
                    <a:lnTo>
                      <a:pt x="70" y="590"/>
                    </a:lnTo>
                    <a:lnTo>
                      <a:pt x="70" y="586"/>
                    </a:lnTo>
                    <a:lnTo>
                      <a:pt x="70" y="582"/>
                    </a:lnTo>
                    <a:lnTo>
                      <a:pt x="72" y="578"/>
                    </a:lnTo>
                    <a:lnTo>
                      <a:pt x="74" y="574"/>
                    </a:lnTo>
                    <a:lnTo>
                      <a:pt x="77" y="571"/>
                    </a:lnTo>
                    <a:lnTo>
                      <a:pt x="79" y="569"/>
                    </a:lnTo>
                    <a:lnTo>
                      <a:pt x="81" y="567"/>
                    </a:lnTo>
                    <a:lnTo>
                      <a:pt x="85" y="567"/>
                    </a:lnTo>
                    <a:lnTo>
                      <a:pt x="89" y="565"/>
                    </a:lnTo>
                    <a:lnTo>
                      <a:pt x="93" y="563"/>
                    </a:lnTo>
                    <a:lnTo>
                      <a:pt x="96" y="563"/>
                    </a:lnTo>
                    <a:lnTo>
                      <a:pt x="100" y="561"/>
                    </a:lnTo>
                    <a:lnTo>
                      <a:pt x="106" y="559"/>
                    </a:lnTo>
                    <a:lnTo>
                      <a:pt x="110" y="559"/>
                    </a:lnTo>
                    <a:lnTo>
                      <a:pt x="115" y="557"/>
                    </a:lnTo>
                    <a:lnTo>
                      <a:pt x="117" y="555"/>
                    </a:lnTo>
                    <a:lnTo>
                      <a:pt x="121" y="555"/>
                    </a:lnTo>
                    <a:lnTo>
                      <a:pt x="123" y="555"/>
                    </a:lnTo>
                    <a:lnTo>
                      <a:pt x="127" y="553"/>
                    </a:lnTo>
                    <a:lnTo>
                      <a:pt x="129" y="553"/>
                    </a:lnTo>
                    <a:lnTo>
                      <a:pt x="133" y="551"/>
                    </a:lnTo>
                    <a:lnTo>
                      <a:pt x="135" y="551"/>
                    </a:lnTo>
                    <a:lnTo>
                      <a:pt x="138" y="551"/>
                    </a:lnTo>
                    <a:lnTo>
                      <a:pt x="140" y="550"/>
                    </a:lnTo>
                    <a:lnTo>
                      <a:pt x="144" y="550"/>
                    </a:lnTo>
                    <a:lnTo>
                      <a:pt x="146" y="548"/>
                    </a:lnTo>
                    <a:lnTo>
                      <a:pt x="150" y="548"/>
                    </a:lnTo>
                    <a:lnTo>
                      <a:pt x="152" y="546"/>
                    </a:lnTo>
                    <a:lnTo>
                      <a:pt x="155" y="544"/>
                    </a:lnTo>
                    <a:lnTo>
                      <a:pt x="157" y="544"/>
                    </a:lnTo>
                    <a:lnTo>
                      <a:pt x="161" y="542"/>
                    </a:lnTo>
                    <a:lnTo>
                      <a:pt x="163" y="542"/>
                    </a:lnTo>
                    <a:lnTo>
                      <a:pt x="165" y="540"/>
                    </a:lnTo>
                    <a:lnTo>
                      <a:pt x="169" y="538"/>
                    </a:lnTo>
                    <a:lnTo>
                      <a:pt x="173" y="536"/>
                    </a:lnTo>
                    <a:lnTo>
                      <a:pt x="174" y="534"/>
                    </a:lnTo>
                    <a:lnTo>
                      <a:pt x="176" y="532"/>
                    </a:lnTo>
                    <a:lnTo>
                      <a:pt x="180" y="531"/>
                    </a:lnTo>
                    <a:lnTo>
                      <a:pt x="182" y="531"/>
                    </a:lnTo>
                    <a:lnTo>
                      <a:pt x="184" y="529"/>
                    </a:lnTo>
                    <a:lnTo>
                      <a:pt x="188" y="527"/>
                    </a:lnTo>
                    <a:lnTo>
                      <a:pt x="190" y="525"/>
                    </a:lnTo>
                    <a:lnTo>
                      <a:pt x="193" y="523"/>
                    </a:lnTo>
                    <a:lnTo>
                      <a:pt x="197" y="517"/>
                    </a:lnTo>
                    <a:lnTo>
                      <a:pt x="201" y="513"/>
                    </a:lnTo>
                    <a:lnTo>
                      <a:pt x="203" y="510"/>
                    </a:lnTo>
                    <a:lnTo>
                      <a:pt x="205" y="508"/>
                    </a:lnTo>
                    <a:lnTo>
                      <a:pt x="207" y="506"/>
                    </a:lnTo>
                    <a:lnTo>
                      <a:pt x="209" y="502"/>
                    </a:lnTo>
                    <a:lnTo>
                      <a:pt x="211" y="500"/>
                    </a:lnTo>
                    <a:lnTo>
                      <a:pt x="212" y="496"/>
                    </a:lnTo>
                    <a:lnTo>
                      <a:pt x="212" y="494"/>
                    </a:lnTo>
                    <a:lnTo>
                      <a:pt x="216" y="491"/>
                    </a:lnTo>
                    <a:lnTo>
                      <a:pt x="216" y="487"/>
                    </a:lnTo>
                    <a:lnTo>
                      <a:pt x="218" y="485"/>
                    </a:lnTo>
                    <a:lnTo>
                      <a:pt x="218" y="481"/>
                    </a:lnTo>
                    <a:lnTo>
                      <a:pt x="220" y="477"/>
                    </a:lnTo>
                    <a:lnTo>
                      <a:pt x="220" y="473"/>
                    </a:lnTo>
                    <a:lnTo>
                      <a:pt x="222" y="468"/>
                    </a:lnTo>
                    <a:lnTo>
                      <a:pt x="222" y="464"/>
                    </a:lnTo>
                    <a:lnTo>
                      <a:pt x="222" y="460"/>
                    </a:lnTo>
                    <a:lnTo>
                      <a:pt x="224" y="454"/>
                    </a:lnTo>
                    <a:lnTo>
                      <a:pt x="226" y="451"/>
                    </a:lnTo>
                    <a:lnTo>
                      <a:pt x="226" y="445"/>
                    </a:lnTo>
                    <a:lnTo>
                      <a:pt x="228" y="439"/>
                    </a:lnTo>
                    <a:lnTo>
                      <a:pt x="228" y="434"/>
                    </a:lnTo>
                    <a:lnTo>
                      <a:pt x="230" y="428"/>
                    </a:lnTo>
                    <a:lnTo>
                      <a:pt x="230" y="422"/>
                    </a:lnTo>
                    <a:lnTo>
                      <a:pt x="231" y="416"/>
                    </a:lnTo>
                    <a:lnTo>
                      <a:pt x="231" y="411"/>
                    </a:lnTo>
                    <a:lnTo>
                      <a:pt x="233" y="405"/>
                    </a:lnTo>
                    <a:lnTo>
                      <a:pt x="233" y="397"/>
                    </a:lnTo>
                    <a:lnTo>
                      <a:pt x="235" y="392"/>
                    </a:lnTo>
                    <a:lnTo>
                      <a:pt x="235" y="384"/>
                    </a:lnTo>
                    <a:lnTo>
                      <a:pt x="237" y="378"/>
                    </a:lnTo>
                    <a:lnTo>
                      <a:pt x="237" y="371"/>
                    </a:lnTo>
                    <a:lnTo>
                      <a:pt x="239" y="365"/>
                    </a:lnTo>
                    <a:lnTo>
                      <a:pt x="239" y="357"/>
                    </a:lnTo>
                    <a:lnTo>
                      <a:pt x="241" y="350"/>
                    </a:lnTo>
                    <a:lnTo>
                      <a:pt x="241" y="344"/>
                    </a:lnTo>
                    <a:lnTo>
                      <a:pt x="243" y="337"/>
                    </a:lnTo>
                    <a:lnTo>
                      <a:pt x="245" y="329"/>
                    </a:lnTo>
                    <a:lnTo>
                      <a:pt x="245" y="323"/>
                    </a:lnTo>
                    <a:lnTo>
                      <a:pt x="247" y="316"/>
                    </a:lnTo>
                    <a:lnTo>
                      <a:pt x="247" y="308"/>
                    </a:lnTo>
                    <a:lnTo>
                      <a:pt x="249" y="302"/>
                    </a:lnTo>
                    <a:lnTo>
                      <a:pt x="249" y="295"/>
                    </a:lnTo>
                    <a:lnTo>
                      <a:pt x="250" y="287"/>
                    </a:lnTo>
                    <a:lnTo>
                      <a:pt x="252" y="281"/>
                    </a:lnTo>
                    <a:lnTo>
                      <a:pt x="252" y="274"/>
                    </a:lnTo>
                    <a:lnTo>
                      <a:pt x="252" y="266"/>
                    </a:lnTo>
                    <a:lnTo>
                      <a:pt x="254" y="260"/>
                    </a:lnTo>
                    <a:lnTo>
                      <a:pt x="254" y="253"/>
                    </a:lnTo>
                    <a:lnTo>
                      <a:pt x="256" y="245"/>
                    </a:lnTo>
                    <a:lnTo>
                      <a:pt x="256" y="240"/>
                    </a:lnTo>
                    <a:lnTo>
                      <a:pt x="258" y="232"/>
                    </a:lnTo>
                    <a:lnTo>
                      <a:pt x="258" y="226"/>
                    </a:lnTo>
                    <a:lnTo>
                      <a:pt x="260" y="221"/>
                    </a:lnTo>
                    <a:lnTo>
                      <a:pt x="260" y="213"/>
                    </a:lnTo>
                    <a:lnTo>
                      <a:pt x="262" y="207"/>
                    </a:lnTo>
                    <a:lnTo>
                      <a:pt x="262" y="202"/>
                    </a:lnTo>
                    <a:lnTo>
                      <a:pt x="262" y="196"/>
                    </a:lnTo>
                    <a:lnTo>
                      <a:pt x="264" y="190"/>
                    </a:lnTo>
                    <a:lnTo>
                      <a:pt x="264" y="184"/>
                    </a:lnTo>
                    <a:lnTo>
                      <a:pt x="266" y="181"/>
                    </a:lnTo>
                    <a:lnTo>
                      <a:pt x="266" y="175"/>
                    </a:lnTo>
                    <a:lnTo>
                      <a:pt x="268" y="169"/>
                    </a:lnTo>
                    <a:lnTo>
                      <a:pt x="268" y="165"/>
                    </a:lnTo>
                    <a:lnTo>
                      <a:pt x="268" y="160"/>
                    </a:lnTo>
                    <a:lnTo>
                      <a:pt x="269" y="156"/>
                    </a:lnTo>
                    <a:lnTo>
                      <a:pt x="269" y="152"/>
                    </a:lnTo>
                    <a:lnTo>
                      <a:pt x="269" y="148"/>
                    </a:lnTo>
                    <a:lnTo>
                      <a:pt x="271" y="144"/>
                    </a:lnTo>
                    <a:lnTo>
                      <a:pt x="271" y="141"/>
                    </a:lnTo>
                    <a:lnTo>
                      <a:pt x="273" y="139"/>
                    </a:lnTo>
                    <a:lnTo>
                      <a:pt x="273" y="135"/>
                    </a:lnTo>
                    <a:lnTo>
                      <a:pt x="273" y="133"/>
                    </a:lnTo>
                    <a:lnTo>
                      <a:pt x="275" y="129"/>
                    </a:lnTo>
                    <a:lnTo>
                      <a:pt x="275" y="127"/>
                    </a:lnTo>
                    <a:lnTo>
                      <a:pt x="277" y="124"/>
                    </a:lnTo>
                    <a:lnTo>
                      <a:pt x="279" y="122"/>
                    </a:lnTo>
                    <a:lnTo>
                      <a:pt x="281" y="118"/>
                    </a:lnTo>
                    <a:lnTo>
                      <a:pt x="285" y="114"/>
                    </a:lnTo>
                    <a:lnTo>
                      <a:pt x="288" y="110"/>
                    </a:lnTo>
                    <a:lnTo>
                      <a:pt x="292" y="106"/>
                    </a:lnTo>
                    <a:lnTo>
                      <a:pt x="294" y="105"/>
                    </a:lnTo>
                    <a:lnTo>
                      <a:pt x="296" y="103"/>
                    </a:lnTo>
                    <a:lnTo>
                      <a:pt x="300" y="101"/>
                    </a:lnTo>
                    <a:lnTo>
                      <a:pt x="302" y="99"/>
                    </a:lnTo>
                    <a:lnTo>
                      <a:pt x="306" y="97"/>
                    </a:lnTo>
                    <a:lnTo>
                      <a:pt x="307" y="93"/>
                    </a:lnTo>
                    <a:lnTo>
                      <a:pt x="309" y="91"/>
                    </a:lnTo>
                    <a:lnTo>
                      <a:pt x="313" y="89"/>
                    </a:lnTo>
                    <a:lnTo>
                      <a:pt x="315" y="87"/>
                    </a:lnTo>
                    <a:lnTo>
                      <a:pt x="319" y="85"/>
                    </a:lnTo>
                    <a:lnTo>
                      <a:pt x="323" y="82"/>
                    </a:lnTo>
                    <a:lnTo>
                      <a:pt x="325" y="80"/>
                    </a:lnTo>
                    <a:lnTo>
                      <a:pt x="328" y="78"/>
                    </a:lnTo>
                    <a:lnTo>
                      <a:pt x="330" y="76"/>
                    </a:lnTo>
                    <a:lnTo>
                      <a:pt x="334" y="72"/>
                    </a:lnTo>
                    <a:lnTo>
                      <a:pt x="338" y="70"/>
                    </a:lnTo>
                    <a:lnTo>
                      <a:pt x="342" y="68"/>
                    </a:lnTo>
                    <a:lnTo>
                      <a:pt x="345" y="66"/>
                    </a:lnTo>
                    <a:lnTo>
                      <a:pt x="347" y="65"/>
                    </a:lnTo>
                    <a:lnTo>
                      <a:pt x="351" y="61"/>
                    </a:lnTo>
                    <a:lnTo>
                      <a:pt x="355" y="59"/>
                    </a:lnTo>
                    <a:lnTo>
                      <a:pt x="357" y="57"/>
                    </a:lnTo>
                    <a:lnTo>
                      <a:pt x="361" y="55"/>
                    </a:lnTo>
                    <a:lnTo>
                      <a:pt x="363" y="51"/>
                    </a:lnTo>
                    <a:lnTo>
                      <a:pt x="366" y="49"/>
                    </a:lnTo>
                    <a:lnTo>
                      <a:pt x="370" y="47"/>
                    </a:lnTo>
                    <a:lnTo>
                      <a:pt x="372" y="46"/>
                    </a:lnTo>
                    <a:lnTo>
                      <a:pt x="376" y="44"/>
                    </a:lnTo>
                    <a:lnTo>
                      <a:pt x="378" y="42"/>
                    </a:lnTo>
                    <a:lnTo>
                      <a:pt x="382" y="40"/>
                    </a:lnTo>
                    <a:lnTo>
                      <a:pt x="383" y="38"/>
                    </a:lnTo>
                    <a:lnTo>
                      <a:pt x="387" y="36"/>
                    </a:lnTo>
                    <a:lnTo>
                      <a:pt x="389" y="34"/>
                    </a:lnTo>
                    <a:lnTo>
                      <a:pt x="391" y="32"/>
                    </a:lnTo>
                    <a:lnTo>
                      <a:pt x="395" y="30"/>
                    </a:lnTo>
                    <a:lnTo>
                      <a:pt x="397" y="28"/>
                    </a:lnTo>
                    <a:lnTo>
                      <a:pt x="401" y="27"/>
                    </a:lnTo>
                    <a:lnTo>
                      <a:pt x="406" y="23"/>
                    </a:lnTo>
                    <a:lnTo>
                      <a:pt x="408" y="21"/>
                    </a:lnTo>
                    <a:lnTo>
                      <a:pt x="412" y="19"/>
                    </a:lnTo>
                    <a:lnTo>
                      <a:pt x="414" y="17"/>
                    </a:lnTo>
                    <a:lnTo>
                      <a:pt x="416" y="15"/>
                    </a:lnTo>
                    <a:lnTo>
                      <a:pt x="418" y="15"/>
                    </a:lnTo>
                    <a:lnTo>
                      <a:pt x="420" y="13"/>
                    </a:lnTo>
                    <a:lnTo>
                      <a:pt x="420" y="9"/>
                    </a:lnTo>
                    <a:lnTo>
                      <a:pt x="420" y="6"/>
                    </a:lnTo>
                    <a:lnTo>
                      <a:pt x="418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0" y="0"/>
                    </a:lnTo>
                    <a:lnTo>
                      <a:pt x="408" y="0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569" name="Text Box 58"/>
            <p:cNvSpPr txBox="1">
              <a:spLocks noChangeArrowheads="1"/>
            </p:cNvSpPr>
            <p:nvPr/>
          </p:nvSpPr>
          <p:spPr bwMode="auto">
            <a:xfrm>
              <a:off x="4905" y="144"/>
              <a:ext cx="80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/>
                <a:t>Chlorine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943600" y="3276600"/>
            <a:ext cx="1447800" cy="1447800"/>
            <a:chOff x="4896" y="1344"/>
            <a:chExt cx="912" cy="912"/>
          </a:xfrm>
        </p:grpSpPr>
        <p:grpSp>
          <p:nvGrpSpPr>
            <p:cNvPr id="23564" name="Group 60"/>
            <p:cNvGrpSpPr>
              <a:grpSpLocks/>
            </p:cNvGrpSpPr>
            <p:nvPr/>
          </p:nvGrpSpPr>
          <p:grpSpPr bwMode="auto">
            <a:xfrm>
              <a:off x="5040" y="1344"/>
              <a:ext cx="768" cy="432"/>
              <a:chOff x="1536" y="3600"/>
              <a:chExt cx="960" cy="528"/>
            </a:xfrm>
          </p:grpSpPr>
          <p:sp>
            <p:nvSpPr>
              <p:cNvPr id="23566" name="AutoShape 61"/>
              <p:cNvSpPr>
                <a:spLocks noChangeArrowheads="1"/>
              </p:cNvSpPr>
              <p:nvPr/>
            </p:nvSpPr>
            <p:spPr bwMode="auto">
              <a:xfrm>
                <a:off x="1536" y="3600"/>
                <a:ext cx="960" cy="528"/>
              </a:xfrm>
              <a:prstGeom prst="cloudCallout">
                <a:avLst>
                  <a:gd name="adj1" fmla="val -43125"/>
                  <a:gd name="adj2" fmla="val 79167"/>
                </a:avLst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 sz="2400" b="0"/>
              </a:p>
            </p:txBody>
          </p:sp>
          <p:pic>
            <p:nvPicPr>
              <p:cNvPr id="23567" name="Picture 62" descr="MCBS01188_0000[1]"/>
              <p:cNvPicPr>
                <a:picLocks noChangeAspect="1" noChangeArrowheads="1"/>
              </p:cNvPicPr>
              <p:nvPr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10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11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24" y="3600"/>
                <a:ext cx="42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565" name="Picture 6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96" y="1992"/>
              <a:ext cx="240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638800" y="1066800"/>
            <a:ext cx="1828800" cy="1981200"/>
            <a:chOff x="3552" y="672"/>
            <a:chExt cx="1152" cy="1248"/>
          </a:xfrm>
        </p:grpSpPr>
        <p:sp>
          <p:nvSpPr>
            <p:cNvPr id="23562" name="Line 25"/>
            <p:cNvSpPr>
              <a:spLocks noChangeShapeType="1"/>
            </p:cNvSpPr>
            <p:nvPr/>
          </p:nvSpPr>
          <p:spPr bwMode="auto">
            <a:xfrm>
              <a:off x="3984" y="1344"/>
              <a:ext cx="240" cy="576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3" name="Rectangle 26"/>
            <p:cNvSpPr>
              <a:spLocks noChangeArrowheads="1"/>
            </p:cNvSpPr>
            <p:nvPr/>
          </p:nvSpPr>
          <p:spPr bwMode="auto">
            <a:xfrm>
              <a:off x="3552" y="672"/>
              <a:ext cx="1152" cy="6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b="0"/>
                <a:t>ATTACK!</a:t>
              </a:r>
            </a:p>
            <a:p>
              <a:r>
                <a:rPr lang="en-US" sz="1600" b="0"/>
                <a:t>could deliberately</a:t>
              </a:r>
            </a:p>
            <a:p>
              <a:r>
                <a:rPr lang="en-US" sz="1600" b="0"/>
                <a:t>introduce pathogen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68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4"/>
                </p:tgtEl>
              </p:cMediaNode>
            </p:video>
          </p:childTnLst>
        </p:cTn>
      </p:par>
    </p:tnLst>
    <p:bldLst>
      <p:bldP spid="1045518" grpId="0"/>
      <p:bldP spid="104552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Predicting the “</a:t>
            </a:r>
            <a:r>
              <a:rPr lang="en-US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hot</a:t>
            </a:r>
            <a:r>
              <a:rPr lang="en-US">
                <a:ea typeface="ＭＳ Ｐゴシック" charset="-128"/>
                <a:cs typeface="ＭＳ Ｐゴシック" charset="-128"/>
              </a:rPr>
              <a:t>” blogs</a:t>
            </a:r>
          </a:p>
        </p:txBody>
      </p:sp>
      <p:pic>
        <p:nvPicPr>
          <p:cNvPr id="1146884" name="Picture 4"/>
          <p:cNvPicPr>
            <a:picLocks noChangeAspect="1" noChangeArrowheads="1"/>
          </p:cNvPicPr>
          <p:nvPr/>
        </p:nvPicPr>
        <p:blipFill>
          <a:blip r:embed="rId4"/>
          <a:srcRect t="9601" r="4961" b="50713"/>
          <a:stretch>
            <a:fillRect/>
          </a:stretch>
        </p:blipFill>
        <p:spPr bwMode="auto">
          <a:xfrm>
            <a:off x="4724400" y="2832100"/>
            <a:ext cx="4379913" cy="1371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46887" name="Text Box 7"/>
          <p:cNvSpPr txBox="1">
            <a:spLocks noChangeArrowheads="1"/>
          </p:cNvSpPr>
          <p:nvPr/>
        </p:nvSpPr>
        <p:spPr bwMode="auto">
          <a:xfrm>
            <a:off x="4800600" y="2222500"/>
            <a:ext cx="4267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Detects on training set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895350" y="3592513"/>
            <a:ext cx="3497263" cy="1589087"/>
            <a:chOff x="564" y="1554"/>
            <a:chExt cx="2203" cy="1001"/>
          </a:xfrm>
        </p:grpSpPr>
        <p:sp>
          <p:nvSpPr>
            <p:cNvPr id="131166" name="Line 77"/>
            <p:cNvSpPr>
              <a:spLocks noChangeShapeType="1"/>
            </p:cNvSpPr>
            <p:nvPr/>
          </p:nvSpPr>
          <p:spPr bwMode="auto">
            <a:xfrm flipV="1">
              <a:off x="590" y="2503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7" name="Line 78"/>
            <p:cNvSpPr>
              <a:spLocks noChangeShapeType="1"/>
            </p:cNvSpPr>
            <p:nvPr/>
          </p:nvSpPr>
          <p:spPr bwMode="auto">
            <a:xfrm>
              <a:off x="564" y="2529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8" name="Freeform 79"/>
            <p:cNvSpPr>
              <a:spLocks/>
            </p:cNvSpPr>
            <p:nvPr/>
          </p:nvSpPr>
          <p:spPr bwMode="auto">
            <a:xfrm>
              <a:off x="590" y="1570"/>
              <a:ext cx="2151" cy="959"/>
            </a:xfrm>
            <a:custGeom>
              <a:avLst/>
              <a:gdLst>
                <a:gd name="T0" fmla="*/ 0 w 2151"/>
                <a:gd name="T1" fmla="*/ 959 h 959"/>
                <a:gd name="T2" fmla="*/ 103 w 2151"/>
                <a:gd name="T3" fmla="*/ 912 h 959"/>
                <a:gd name="T4" fmla="*/ 212 w 2151"/>
                <a:gd name="T5" fmla="*/ 907 h 959"/>
                <a:gd name="T6" fmla="*/ 321 w 2151"/>
                <a:gd name="T7" fmla="*/ 607 h 959"/>
                <a:gd name="T8" fmla="*/ 430 w 2151"/>
                <a:gd name="T9" fmla="*/ 544 h 959"/>
                <a:gd name="T10" fmla="*/ 539 w 2151"/>
                <a:gd name="T11" fmla="*/ 534 h 959"/>
                <a:gd name="T12" fmla="*/ 643 w 2151"/>
                <a:gd name="T13" fmla="*/ 316 h 959"/>
                <a:gd name="T14" fmla="*/ 751 w 2151"/>
                <a:gd name="T15" fmla="*/ 301 h 959"/>
                <a:gd name="T16" fmla="*/ 860 w 2151"/>
                <a:gd name="T17" fmla="*/ 145 h 959"/>
                <a:gd name="T18" fmla="*/ 969 w 2151"/>
                <a:gd name="T19" fmla="*/ 140 h 959"/>
                <a:gd name="T20" fmla="*/ 1078 w 2151"/>
                <a:gd name="T21" fmla="*/ 62 h 959"/>
                <a:gd name="T22" fmla="*/ 1182 w 2151"/>
                <a:gd name="T23" fmla="*/ 52 h 959"/>
                <a:gd name="T24" fmla="*/ 1291 w 2151"/>
                <a:gd name="T25" fmla="*/ 41 h 959"/>
                <a:gd name="T26" fmla="*/ 1399 w 2151"/>
                <a:gd name="T27" fmla="*/ 41 h 959"/>
                <a:gd name="T28" fmla="*/ 1508 w 2151"/>
                <a:gd name="T29" fmla="*/ 31 h 959"/>
                <a:gd name="T30" fmla="*/ 1612 w 2151"/>
                <a:gd name="T31" fmla="*/ 31 h 959"/>
                <a:gd name="T32" fmla="*/ 1721 w 2151"/>
                <a:gd name="T33" fmla="*/ 21 h 959"/>
                <a:gd name="T34" fmla="*/ 1830 w 2151"/>
                <a:gd name="T35" fmla="*/ 16 h 959"/>
                <a:gd name="T36" fmla="*/ 1939 w 2151"/>
                <a:gd name="T37" fmla="*/ 10 h 959"/>
                <a:gd name="T38" fmla="*/ 2047 w 2151"/>
                <a:gd name="T39" fmla="*/ 5 h 959"/>
                <a:gd name="T40" fmla="*/ 2151 w 2151"/>
                <a:gd name="T41" fmla="*/ 0 h 9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51"/>
                <a:gd name="T64" fmla="*/ 0 h 959"/>
                <a:gd name="T65" fmla="*/ 2151 w 2151"/>
                <a:gd name="T66" fmla="*/ 959 h 9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51" h="959">
                  <a:moveTo>
                    <a:pt x="0" y="959"/>
                  </a:moveTo>
                  <a:lnTo>
                    <a:pt x="103" y="912"/>
                  </a:lnTo>
                  <a:lnTo>
                    <a:pt x="212" y="907"/>
                  </a:lnTo>
                  <a:lnTo>
                    <a:pt x="321" y="607"/>
                  </a:lnTo>
                  <a:lnTo>
                    <a:pt x="430" y="544"/>
                  </a:lnTo>
                  <a:lnTo>
                    <a:pt x="539" y="534"/>
                  </a:lnTo>
                  <a:lnTo>
                    <a:pt x="643" y="316"/>
                  </a:lnTo>
                  <a:lnTo>
                    <a:pt x="751" y="301"/>
                  </a:lnTo>
                  <a:lnTo>
                    <a:pt x="860" y="145"/>
                  </a:lnTo>
                  <a:lnTo>
                    <a:pt x="969" y="140"/>
                  </a:lnTo>
                  <a:lnTo>
                    <a:pt x="1078" y="62"/>
                  </a:lnTo>
                  <a:lnTo>
                    <a:pt x="1182" y="52"/>
                  </a:lnTo>
                  <a:lnTo>
                    <a:pt x="1291" y="41"/>
                  </a:lnTo>
                  <a:lnTo>
                    <a:pt x="1399" y="41"/>
                  </a:lnTo>
                  <a:lnTo>
                    <a:pt x="1508" y="31"/>
                  </a:lnTo>
                  <a:lnTo>
                    <a:pt x="1612" y="31"/>
                  </a:lnTo>
                  <a:lnTo>
                    <a:pt x="1721" y="21"/>
                  </a:lnTo>
                  <a:lnTo>
                    <a:pt x="1830" y="16"/>
                  </a:lnTo>
                  <a:lnTo>
                    <a:pt x="1939" y="10"/>
                  </a:lnTo>
                  <a:lnTo>
                    <a:pt x="2047" y="5"/>
                  </a:lnTo>
                  <a:lnTo>
                    <a:pt x="2151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9" name="Freeform 80"/>
            <p:cNvSpPr>
              <a:spLocks/>
            </p:cNvSpPr>
            <p:nvPr/>
          </p:nvSpPr>
          <p:spPr bwMode="auto">
            <a:xfrm>
              <a:off x="668" y="2467"/>
              <a:ext cx="51" cy="41"/>
            </a:xfrm>
            <a:custGeom>
              <a:avLst/>
              <a:gdLst>
                <a:gd name="T0" fmla="*/ 25 w 51"/>
                <a:gd name="T1" fmla="*/ 41 h 41"/>
                <a:gd name="T2" fmla="*/ 51 w 51"/>
                <a:gd name="T3" fmla="*/ 0 h 41"/>
                <a:gd name="T4" fmla="*/ 0 w 51"/>
                <a:gd name="T5" fmla="*/ 0 h 41"/>
                <a:gd name="T6" fmla="*/ 25 w 51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1"/>
                <a:gd name="T14" fmla="*/ 51 w 5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1">
                  <a:moveTo>
                    <a:pt x="25" y="4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5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0" name="Freeform 81"/>
            <p:cNvSpPr>
              <a:spLocks/>
            </p:cNvSpPr>
            <p:nvPr/>
          </p:nvSpPr>
          <p:spPr bwMode="auto">
            <a:xfrm>
              <a:off x="776" y="2462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1" name="Freeform 82"/>
            <p:cNvSpPr>
              <a:spLocks/>
            </p:cNvSpPr>
            <p:nvPr/>
          </p:nvSpPr>
          <p:spPr bwMode="auto">
            <a:xfrm>
              <a:off x="885" y="2161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2" name="Freeform 83"/>
            <p:cNvSpPr>
              <a:spLocks/>
            </p:cNvSpPr>
            <p:nvPr/>
          </p:nvSpPr>
          <p:spPr bwMode="auto">
            <a:xfrm>
              <a:off x="994" y="2099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3" name="Freeform 84"/>
            <p:cNvSpPr>
              <a:spLocks/>
            </p:cNvSpPr>
            <p:nvPr/>
          </p:nvSpPr>
          <p:spPr bwMode="auto">
            <a:xfrm>
              <a:off x="1103" y="2088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4" name="Freeform 85"/>
            <p:cNvSpPr>
              <a:spLocks/>
            </p:cNvSpPr>
            <p:nvPr/>
          </p:nvSpPr>
          <p:spPr bwMode="auto">
            <a:xfrm>
              <a:off x="1207" y="1871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5" name="Freeform 86"/>
            <p:cNvSpPr>
              <a:spLocks/>
            </p:cNvSpPr>
            <p:nvPr/>
          </p:nvSpPr>
          <p:spPr bwMode="auto">
            <a:xfrm>
              <a:off x="1316" y="1855"/>
              <a:ext cx="51" cy="42"/>
            </a:xfrm>
            <a:custGeom>
              <a:avLst/>
              <a:gdLst>
                <a:gd name="T0" fmla="*/ 25 w 51"/>
                <a:gd name="T1" fmla="*/ 42 h 42"/>
                <a:gd name="T2" fmla="*/ 51 w 51"/>
                <a:gd name="T3" fmla="*/ 0 h 42"/>
                <a:gd name="T4" fmla="*/ 0 w 51"/>
                <a:gd name="T5" fmla="*/ 0 h 42"/>
                <a:gd name="T6" fmla="*/ 25 w 51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2"/>
                <a:gd name="T14" fmla="*/ 51 w 51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2">
                  <a:moveTo>
                    <a:pt x="25" y="42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5" y="42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6" name="Freeform 87"/>
            <p:cNvSpPr>
              <a:spLocks/>
            </p:cNvSpPr>
            <p:nvPr/>
          </p:nvSpPr>
          <p:spPr bwMode="auto">
            <a:xfrm>
              <a:off x="1424" y="1700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7" name="Freeform 88"/>
            <p:cNvSpPr>
              <a:spLocks/>
            </p:cNvSpPr>
            <p:nvPr/>
          </p:nvSpPr>
          <p:spPr bwMode="auto">
            <a:xfrm>
              <a:off x="1533" y="1694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8" name="Freeform 89"/>
            <p:cNvSpPr>
              <a:spLocks/>
            </p:cNvSpPr>
            <p:nvPr/>
          </p:nvSpPr>
          <p:spPr bwMode="auto">
            <a:xfrm>
              <a:off x="1642" y="1617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9" name="Freeform 90"/>
            <p:cNvSpPr>
              <a:spLocks/>
            </p:cNvSpPr>
            <p:nvPr/>
          </p:nvSpPr>
          <p:spPr bwMode="auto">
            <a:xfrm>
              <a:off x="1746" y="1606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0" name="Freeform 91"/>
            <p:cNvSpPr>
              <a:spLocks/>
            </p:cNvSpPr>
            <p:nvPr/>
          </p:nvSpPr>
          <p:spPr bwMode="auto">
            <a:xfrm>
              <a:off x="1855" y="1596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1" name="Freeform 92"/>
            <p:cNvSpPr>
              <a:spLocks/>
            </p:cNvSpPr>
            <p:nvPr/>
          </p:nvSpPr>
          <p:spPr bwMode="auto">
            <a:xfrm>
              <a:off x="1964" y="1596"/>
              <a:ext cx="51" cy="41"/>
            </a:xfrm>
            <a:custGeom>
              <a:avLst/>
              <a:gdLst>
                <a:gd name="T0" fmla="*/ 25 w 51"/>
                <a:gd name="T1" fmla="*/ 41 h 41"/>
                <a:gd name="T2" fmla="*/ 51 w 51"/>
                <a:gd name="T3" fmla="*/ 0 h 41"/>
                <a:gd name="T4" fmla="*/ 0 w 51"/>
                <a:gd name="T5" fmla="*/ 0 h 41"/>
                <a:gd name="T6" fmla="*/ 25 w 51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1"/>
                <a:gd name="T14" fmla="*/ 51 w 5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1">
                  <a:moveTo>
                    <a:pt x="25" y="4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5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2" name="Freeform 93"/>
            <p:cNvSpPr>
              <a:spLocks/>
            </p:cNvSpPr>
            <p:nvPr/>
          </p:nvSpPr>
          <p:spPr bwMode="auto">
            <a:xfrm>
              <a:off x="2072" y="1586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3" name="Freeform 94"/>
            <p:cNvSpPr>
              <a:spLocks/>
            </p:cNvSpPr>
            <p:nvPr/>
          </p:nvSpPr>
          <p:spPr bwMode="auto">
            <a:xfrm>
              <a:off x="2176" y="1586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4" name="Freeform 95"/>
            <p:cNvSpPr>
              <a:spLocks/>
            </p:cNvSpPr>
            <p:nvPr/>
          </p:nvSpPr>
          <p:spPr bwMode="auto">
            <a:xfrm>
              <a:off x="2285" y="1575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5" name="Freeform 96"/>
            <p:cNvSpPr>
              <a:spLocks/>
            </p:cNvSpPr>
            <p:nvPr/>
          </p:nvSpPr>
          <p:spPr bwMode="auto">
            <a:xfrm>
              <a:off x="2394" y="1570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6" name="Freeform 97"/>
            <p:cNvSpPr>
              <a:spLocks/>
            </p:cNvSpPr>
            <p:nvPr/>
          </p:nvSpPr>
          <p:spPr bwMode="auto">
            <a:xfrm>
              <a:off x="2503" y="1565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7" name="Freeform 98"/>
            <p:cNvSpPr>
              <a:spLocks/>
            </p:cNvSpPr>
            <p:nvPr/>
          </p:nvSpPr>
          <p:spPr bwMode="auto">
            <a:xfrm>
              <a:off x="2612" y="1560"/>
              <a:ext cx="51" cy="41"/>
            </a:xfrm>
            <a:custGeom>
              <a:avLst/>
              <a:gdLst>
                <a:gd name="T0" fmla="*/ 25 w 51"/>
                <a:gd name="T1" fmla="*/ 41 h 41"/>
                <a:gd name="T2" fmla="*/ 51 w 51"/>
                <a:gd name="T3" fmla="*/ 0 h 41"/>
                <a:gd name="T4" fmla="*/ 0 w 51"/>
                <a:gd name="T5" fmla="*/ 0 h 41"/>
                <a:gd name="T6" fmla="*/ 25 w 51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1"/>
                <a:gd name="T14" fmla="*/ 51 w 5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1">
                  <a:moveTo>
                    <a:pt x="25" y="4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5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8" name="Freeform 99"/>
            <p:cNvSpPr>
              <a:spLocks/>
            </p:cNvSpPr>
            <p:nvPr/>
          </p:nvSpPr>
          <p:spPr bwMode="auto">
            <a:xfrm>
              <a:off x="2715" y="1554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9" name="Line 100"/>
            <p:cNvSpPr>
              <a:spLocks noChangeShapeType="1"/>
            </p:cNvSpPr>
            <p:nvPr/>
          </p:nvSpPr>
          <p:spPr bwMode="auto">
            <a:xfrm flipH="1" flipV="1">
              <a:off x="1450" y="1808"/>
              <a:ext cx="306" cy="1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0" name="Freeform 101"/>
            <p:cNvSpPr>
              <a:spLocks/>
            </p:cNvSpPr>
            <p:nvPr/>
          </p:nvSpPr>
          <p:spPr bwMode="auto">
            <a:xfrm>
              <a:off x="1414" y="1788"/>
              <a:ext cx="73" cy="52"/>
            </a:xfrm>
            <a:custGeom>
              <a:avLst/>
              <a:gdLst>
                <a:gd name="T0" fmla="*/ 47 w 73"/>
                <a:gd name="T1" fmla="*/ 52 h 52"/>
                <a:gd name="T2" fmla="*/ 0 w 73"/>
                <a:gd name="T3" fmla="*/ 0 h 52"/>
                <a:gd name="T4" fmla="*/ 73 w 73"/>
                <a:gd name="T5" fmla="*/ 10 h 52"/>
                <a:gd name="T6" fmla="*/ 36 w 73"/>
                <a:gd name="T7" fmla="*/ 20 h 52"/>
                <a:gd name="T8" fmla="*/ 47 w 73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52"/>
                <a:gd name="T17" fmla="*/ 73 w 7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52">
                  <a:moveTo>
                    <a:pt x="47" y="52"/>
                  </a:moveTo>
                  <a:lnTo>
                    <a:pt x="0" y="0"/>
                  </a:lnTo>
                  <a:lnTo>
                    <a:pt x="73" y="10"/>
                  </a:lnTo>
                  <a:lnTo>
                    <a:pt x="36" y="20"/>
                  </a:lnTo>
                  <a:lnTo>
                    <a:pt x="47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1" name="Rectangle 102"/>
            <p:cNvSpPr>
              <a:spLocks noChangeArrowheads="1"/>
            </p:cNvSpPr>
            <p:nvPr/>
          </p:nvSpPr>
          <p:spPr bwMode="auto">
            <a:xfrm>
              <a:off x="1814" y="1855"/>
              <a:ext cx="90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Greedy on historic</a:t>
              </a:r>
              <a:endParaRPr lang="en-US"/>
            </a:p>
          </p:txBody>
        </p:sp>
        <p:sp>
          <p:nvSpPr>
            <p:cNvPr id="131192" name="Rectangle 103"/>
            <p:cNvSpPr>
              <a:spLocks noChangeArrowheads="1"/>
            </p:cNvSpPr>
            <p:nvPr/>
          </p:nvSpPr>
          <p:spPr bwMode="auto">
            <a:xfrm>
              <a:off x="1913" y="1985"/>
              <a:ext cx="6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Test on future</a:t>
              </a:r>
              <a:endParaRPr lang="en-US"/>
            </a:p>
          </p:txBody>
        </p:sp>
        <p:sp>
          <p:nvSpPr>
            <p:cNvPr id="131193" name="Freeform 104"/>
            <p:cNvSpPr>
              <a:spLocks/>
            </p:cNvSpPr>
            <p:nvPr/>
          </p:nvSpPr>
          <p:spPr bwMode="auto">
            <a:xfrm>
              <a:off x="564" y="2514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6985" name="Text Box 105"/>
          <p:cNvSpPr txBox="1">
            <a:spLocks noChangeArrowheads="1"/>
          </p:cNvSpPr>
          <p:nvPr/>
        </p:nvSpPr>
        <p:spPr bwMode="auto">
          <a:xfrm>
            <a:off x="5138738" y="4979988"/>
            <a:ext cx="3182937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Poor generalization!</a:t>
            </a:r>
            <a:br>
              <a:rPr lang="en-US">
                <a:solidFill>
                  <a:schemeClr val="hlink"/>
                </a:solidFill>
              </a:rPr>
            </a:br>
            <a:r>
              <a:rPr lang="en-US">
                <a:solidFill>
                  <a:schemeClr val="hlink"/>
                </a:solidFill>
              </a:rPr>
              <a:t>Why’s that?</a:t>
            </a:r>
          </a:p>
        </p:txBody>
      </p:sp>
      <p:grpSp>
        <p:nvGrpSpPr>
          <p:cNvPr id="3" name="Group 144"/>
          <p:cNvGrpSpPr>
            <a:grpSpLocks/>
          </p:cNvGrpSpPr>
          <p:nvPr/>
        </p:nvGrpSpPr>
        <p:grpSpPr bwMode="auto">
          <a:xfrm>
            <a:off x="0" y="2392363"/>
            <a:ext cx="4605338" cy="3424237"/>
            <a:chOff x="0" y="1403"/>
            <a:chExt cx="2901" cy="2157"/>
          </a:xfrm>
        </p:grpSpPr>
        <p:sp>
          <p:nvSpPr>
            <p:cNvPr id="131092" name="Rectangle 8"/>
            <p:cNvSpPr>
              <a:spLocks noChangeArrowheads="1"/>
            </p:cNvSpPr>
            <p:nvPr/>
          </p:nvSpPr>
          <p:spPr bwMode="auto">
            <a:xfrm>
              <a:off x="564" y="1408"/>
              <a:ext cx="2208" cy="172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3" name="Line 9"/>
            <p:cNvSpPr>
              <a:spLocks noChangeShapeType="1"/>
            </p:cNvSpPr>
            <p:nvPr/>
          </p:nvSpPr>
          <p:spPr bwMode="auto">
            <a:xfrm>
              <a:off x="564" y="1408"/>
              <a:ext cx="220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4" name="Freeform 10"/>
            <p:cNvSpPr>
              <a:spLocks/>
            </p:cNvSpPr>
            <p:nvPr/>
          </p:nvSpPr>
          <p:spPr bwMode="auto">
            <a:xfrm>
              <a:off x="564" y="1408"/>
              <a:ext cx="2208" cy="1726"/>
            </a:xfrm>
            <a:custGeom>
              <a:avLst/>
              <a:gdLst>
                <a:gd name="T0" fmla="*/ 0 w 426"/>
                <a:gd name="T1" fmla="*/ 33466777 h 333"/>
                <a:gd name="T2" fmla="*/ 42807683 w 426"/>
                <a:gd name="T3" fmla="*/ 33466777 h 333"/>
                <a:gd name="T4" fmla="*/ 42807683 w 426"/>
                <a:gd name="T5" fmla="*/ 0 h 333"/>
                <a:gd name="T6" fmla="*/ 0 60000 65536"/>
                <a:gd name="T7" fmla="*/ 0 60000 65536"/>
                <a:gd name="T8" fmla="*/ 0 60000 65536"/>
                <a:gd name="T9" fmla="*/ 0 w 426"/>
                <a:gd name="T10" fmla="*/ 0 h 333"/>
                <a:gd name="T11" fmla="*/ 426 w 426"/>
                <a:gd name="T12" fmla="*/ 333 h 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333">
                  <a:moveTo>
                    <a:pt x="0" y="333"/>
                  </a:moveTo>
                  <a:lnTo>
                    <a:pt x="426" y="333"/>
                  </a:lnTo>
                  <a:lnTo>
                    <a:pt x="42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5" name="Line 11"/>
            <p:cNvSpPr>
              <a:spLocks noChangeShapeType="1"/>
            </p:cNvSpPr>
            <p:nvPr/>
          </p:nvSpPr>
          <p:spPr bwMode="auto">
            <a:xfrm flipV="1">
              <a:off x="564" y="1408"/>
              <a:ext cx="0" cy="17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6" name="Line 12"/>
            <p:cNvSpPr>
              <a:spLocks noChangeShapeType="1"/>
            </p:cNvSpPr>
            <p:nvPr/>
          </p:nvSpPr>
          <p:spPr bwMode="auto">
            <a:xfrm>
              <a:off x="564" y="3134"/>
              <a:ext cx="220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7" name="Line 13"/>
            <p:cNvSpPr>
              <a:spLocks noChangeShapeType="1"/>
            </p:cNvSpPr>
            <p:nvPr/>
          </p:nvSpPr>
          <p:spPr bwMode="auto">
            <a:xfrm flipV="1">
              <a:off x="564" y="1408"/>
              <a:ext cx="0" cy="17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8" name="Line 14"/>
            <p:cNvSpPr>
              <a:spLocks noChangeShapeType="1"/>
            </p:cNvSpPr>
            <p:nvPr/>
          </p:nvSpPr>
          <p:spPr bwMode="auto">
            <a:xfrm flipV="1">
              <a:off x="590" y="310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9" name="Line 15"/>
            <p:cNvSpPr>
              <a:spLocks noChangeShapeType="1"/>
            </p:cNvSpPr>
            <p:nvPr/>
          </p:nvSpPr>
          <p:spPr bwMode="auto">
            <a:xfrm>
              <a:off x="590" y="140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0" name="Rectangle 16"/>
            <p:cNvSpPr>
              <a:spLocks noChangeArrowheads="1"/>
            </p:cNvSpPr>
            <p:nvPr/>
          </p:nvSpPr>
          <p:spPr bwMode="auto">
            <a:xfrm>
              <a:off x="587" y="315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131101" name="Line 17"/>
            <p:cNvSpPr>
              <a:spLocks noChangeShapeType="1"/>
            </p:cNvSpPr>
            <p:nvPr/>
          </p:nvSpPr>
          <p:spPr bwMode="auto">
            <a:xfrm flipV="1">
              <a:off x="1129" y="310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2" name="Line 18"/>
            <p:cNvSpPr>
              <a:spLocks noChangeShapeType="1"/>
            </p:cNvSpPr>
            <p:nvPr/>
          </p:nvSpPr>
          <p:spPr bwMode="auto">
            <a:xfrm>
              <a:off x="1129" y="140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3" name="Rectangle 19"/>
            <p:cNvSpPr>
              <a:spLocks noChangeArrowheads="1"/>
            </p:cNvSpPr>
            <p:nvPr/>
          </p:nvSpPr>
          <p:spPr bwMode="auto">
            <a:xfrm>
              <a:off x="1041" y="3150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1000</a:t>
              </a:r>
              <a:endParaRPr lang="en-US"/>
            </a:p>
          </p:txBody>
        </p:sp>
        <p:sp>
          <p:nvSpPr>
            <p:cNvPr id="131104" name="Line 20"/>
            <p:cNvSpPr>
              <a:spLocks noChangeShapeType="1"/>
            </p:cNvSpPr>
            <p:nvPr/>
          </p:nvSpPr>
          <p:spPr bwMode="auto">
            <a:xfrm flipV="1">
              <a:off x="1668" y="310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5" name="Line 21"/>
            <p:cNvSpPr>
              <a:spLocks noChangeShapeType="1"/>
            </p:cNvSpPr>
            <p:nvPr/>
          </p:nvSpPr>
          <p:spPr bwMode="auto">
            <a:xfrm>
              <a:off x="1668" y="140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6" name="Rectangle 22"/>
            <p:cNvSpPr>
              <a:spLocks noChangeArrowheads="1"/>
            </p:cNvSpPr>
            <p:nvPr/>
          </p:nvSpPr>
          <p:spPr bwMode="auto">
            <a:xfrm>
              <a:off x="1580" y="3150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2000</a:t>
              </a:r>
              <a:endParaRPr lang="en-US"/>
            </a:p>
          </p:txBody>
        </p:sp>
        <p:sp>
          <p:nvSpPr>
            <p:cNvPr id="131107" name="Line 23"/>
            <p:cNvSpPr>
              <a:spLocks noChangeShapeType="1"/>
            </p:cNvSpPr>
            <p:nvPr/>
          </p:nvSpPr>
          <p:spPr bwMode="auto">
            <a:xfrm flipV="1">
              <a:off x="2202" y="310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8" name="Line 24"/>
            <p:cNvSpPr>
              <a:spLocks noChangeShapeType="1"/>
            </p:cNvSpPr>
            <p:nvPr/>
          </p:nvSpPr>
          <p:spPr bwMode="auto">
            <a:xfrm>
              <a:off x="2202" y="140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9" name="Rectangle 25"/>
            <p:cNvSpPr>
              <a:spLocks noChangeArrowheads="1"/>
            </p:cNvSpPr>
            <p:nvPr/>
          </p:nvSpPr>
          <p:spPr bwMode="auto">
            <a:xfrm>
              <a:off x="2114" y="3150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3000</a:t>
              </a:r>
              <a:endParaRPr lang="en-US"/>
            </a:p>
          </p:txBody>
        </p:sp>
        <p:sp>
          <p:nvSpPr>
            <p:cNvPr id="131110" name="Line 26"/>
            <p:cNvSpPr>
              <a:spLocks noChangeShapeType="1"/>
            </p:cNvSpPr>
            <p:nvPr/>
          </p:nvSpPr>
          <p:spPr bwMode="auto">
            <a:xfrm flipV="1">
              <a:off x="2741" y="310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1" name="Line 27"/>
            <p:cNvSpPr>
              <a:spLocks noChangeShapeType="1"/>
            </p:cNvSpPr>
            <p:nvPr/>
          </p:nvSpPr>
          <p:spPr bwMode="auto">
            <a:xfrm>
              <a:off x="2741" y="140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2" name="Rectangle 28"/>
            <p:cNvSpPr>
              <a:spLocks noChangeArrowheads="1"/>
            </p:cNvSpPr>
            <p:nvPr/>
          </p:nvSpPr>
          <p:spPr bwMode="auto">
            <a:xfrm>
              <a:off x="2653" y="3150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4000</a:t>
              </a:r>
              <a:endParaRPr lang="en-US"/>
            </a:p>
          </p:txBody>
        </p:sp>
        <p:sp>
          <p:nvSpPr>
            <p:cNvPr id="131113" name="Line 29"/>
            <p:cNvSpPr>
              <a:spLocks noChangeShapeType="1"/>
            </p:cNvSpPr>
            <p:nvPr/>
          </p:nvSpPr>
          <p:spPr bwMode="auto">
            <a:xfrm>
              <a:off x="564" y="3134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4" name="Line 30"/>
            <p:cNvSpPr>
              <a:spLocks noChangeShapeType="1"/>
            </p:cNvSpPr>
            <p:nvPr/>
          </p:nvSpPr>
          <p:spPr bwMode="auto">
            <a:xfrm flipH="1">
              <a:off x="2746" y="3134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5" name="Rectangle 31"/>
            <p:cNvSpPr>
              <a:spLocks noChangeArrowheads="1"/>
            </p:cNvSpPr>
            <p:nvPr/>
          </p:nvSpPr>
          <p:spPr bwMode="auto">
            <a:xfrm>
              <a:off x="509" y="3072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131116" name="Line 32"/>
            <p:cNvSpPr>
              <a:spLocks noChangeShapeType="1"/>
            </p:cNvSpPr>
            <p:nvPr/>
          </p:nvSpPr>
          <p:spPr bwMode="auto">
            <a:xfrm>
              <a:off x="564" y="2823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7" name="Line 33"/>
            <p:cNvSpPr>
              <a:spLocks noChangeShapeType="1"/>
            </p:cNvSpPr>
            <p:nvPr/>
          </p:nvSpPr>
          <p:spPr bwMode="auto">
            <a:xfrm flipH="1">
              <a:off x="2746" y="2823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8" name="Rectangle 34"/>
            <p:cNvSpPr>
              <a:spLocks noChangeArrowheads="1"/>
            </p:cNvSpPr>
            <p:nvPr/>
          </p:nvSpPr>
          <p:spPr bwMode="auto">
            <a:xfrm>
              <a:off x="359" y="2761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0.05</a:t>
              </a:r>
              <a:endParaRPr lang="en-US"/>
            </a:p>
          </p:txBody>
        </p:sp>
        <p:sp>
          <p:nvSpPr>
            <p:cNvPr id="131119" name="Line 35"/>
            <p:cNvSpPr>
              <a:spLocks noChangeShapeType="1"/>
            </p:cNvSpPr>
            <p:nvPr/>
          </p:nvSpPr>
          <p:spPr bwMode="auto">
            <a:xfrm>
              <a:off x="564" y="251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0" name="Line 36"/>
            <p:cNvSpPr>
              <a:spLocks noChangeShapeType="1"/>
            </p:cNvSpPr>
            <p:nvPr/>
          </p:nvSpPr>
          <p:spPr bwMode="auto">
            <a:xfrm flipH="1">
              <a:off x="2746" y="2517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1" name="Rectangle 37"/>
            <p:cNvSpPr>
              <a:spLocks noChangeArrowheads="1"/>
            </p:cNvSpPr>
            <p:nvPr/>
          </p:nvSpPr>
          <p:spPr bwMode="auto">
            <a:xfrm>
              <a:off x="419" y="2455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0.1</a:t>
              </a:r>
              <a:endParaRPr lang="en-US"/>
            </a:p>
          </p:txBody>
        </p:sp>
        <p:sp>
          <p:nvSpPr>
            <p:cNvPr id="131122" name="Line 38"/>
            <p:cNvSpPr>
              <a:spLocks noChangeShapeType="1"/>
            </p:cNvSpPr>
            <p:nvPr/>
          </p:nvSpPr>
          <p:spPr bwMode="auto">
            <a:xfrm>
              <a:off x="564" y="2206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3" name="Line 39"/>
            <p:cNvSpPr>
              <a:spLocks noChangeShapeType="1"/>
            </p:cNvSpPr>
            <p:nvPr/>
          </p:nvSpPr>
          <p:spPr bwMode="auto">
            <a:xfrm flipH="1">
              <a:off x="2746" y="2206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4" name="Rectangle 40"/>
            <p:cNvSpPr>
              <a:spLocks noChangeArrowheads="1"/>
            </p:cNvSpPr>
            <p:nvPr/>
          </p:nvSpPr>
          <p:spPr bwMode="auto">
            <a:xfrm>
              <a:off x="359" y="2144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0.15</a:t>
              </a:r>
              <a:endParaRPr lang="en-US"/>
            </a:p>
          </p:txBody>
        </p:sp>
        <p:sp>
          <p:nvSpPr>
            <p:cNvPr id="131125" name="Line 41"/>
            <p:cNvSpPr>
              <a:spLocks noChangeShapeType="1"/>
            </p:cNvSpPr>
            <p:nvPr/>
          </p:nvSpPr>
          <p:spPr bwMode="auto">
            <a:xfrm>
              <a:off x="564" y="1900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6" name="Line 42"/>
            <p:cNvSpPr>
              <a:spLocks noChangeShapeType="1"/>
            </p:cNvSpPr>
            <p:nvPr/>
          </p:nvSpPr>
          <p:spPr bwMode="auto">
            <a:xfrm flipH="1">
              <a:off x="2746" y="1900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7" name="Rectangle 43"/>
            <p:cNvSpPr>
              <a:spLocks noChangeArrowheads="1"/>
            </p:cNvSpPr>
            <p:nvPr/>
          </p:nvSpPr>
          <p:spPr bwMode="auto">
            <a:xfrm>
              <a:off x="419" y="1838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en-US"/>
            </a:p>
          </p:txBody>
        </p:sp>
        <p:sp>
          <p:nvSpPr>
            <p:cNvPr id="131128" name="Line 44"/>
            <p:cNvSpPr>
              <a:spLocks noChangeShapeType="1"/>
            </p:cNvSpPr>
            <p:nvPr/>
          </p:nvSpPr>
          <p:spPr bwMode="auto">
            <a:xfrm>
              <a:off x="564" y="1589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9" name="Line 45"/>
            <p:cNvSpPr>
              <a:spLocks noChangeShapeType="1"/>
            </p:cNvSpPr>
            <p:nvPr/>
          </p:nvSpPr>
          <p:spPr bwMode="auto">
            <a:xfrm flipH="1">
              <a:off x="2746" y="1589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0" name="Rectangle 46"/>
            <p:cNvSpPr>
              <a:spLocks noChangeArrowheads="1"/>
            </p:cNvSpPr>
            <p:nvPr/>
          </p:nvSpPr>
          <p:spPr bwMode="auto">
            <a:xfrm>
              <a:off x="359" y="1527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0.25</a:t>
              </a:r>
              <a:endParaRPr lang="en-US"/>
            </a:p>
          </p:txBody>
        </p:sp>
        <p:sp>
          <p:nvSpPr>
            <p:cNvPr id="131131" name="Line 47"/>
            <p:cNvSpPr>
              <a:spLocks noChangeShapeType="1"/>
            </p:cNvSpPr>
            <p:nvPr/>
          </p:nvSpPr>
          <p:spPr bwMode="auto">
            <a:xfrm>
              <a:off x="564" y="1408"/>
              <a:ext cx="220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2" name="Freeform 48"/>
            <p:cNvSpPr>
              <a:spLocks/>
            </p:cNvSpPr>
            <p:nvPr/>
          </p:nvSpPr>
          <p:spPr bwMode="auto">
            <a:xfrm>
              <a:off x="564" y="1408"/>
              <a:ext cx="2208" cy="1726"/>
            </a:xfrm>
            <a:custGeom>
              <a:avLst/>
              <a:gdLst>
                <a:gd name="T0" fmla="*/ 0 w 426"/>
                <a:gd name="T1" fmla="*/ 33466777 h 333"/>
                <a:gd name="T2" fmla="*/ 42807683 w 426"/>
                <a:gd name="T3" fmla="*/ 33466777 h 333"/>
                <a:gd name="T4" fmla="*/ 42807683 w 426"/>
                <a:gd name="T5" fmla="*/ 0 h 333"/>
                <a:gd name="T6" fmla="*/ 0 60000 65536"/>
                <a:gd name="T7" fmla="*/ 0 60000 65536"/>
                <a:gd name="T8" fmla="*/ 0 60000 65536"/>
                <a:gd name="T9" fmla="*/ 0 w 426"/>
                <a:gd name="T10" fmla="*/ 0 h 333"/>
                <a:gd name="T11" fmla="*/ 426 w 426"/>
                <a:gd name="T12" fmla="*/ 333 h 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333">
                  <a:moveTo>
                    <a:pt x="0" y="333"/>
                  </a:moveTo>
                  <a:lnTo>
                    <a:pt x="426" y="333"/>
                  </a:lnTo>
                  <a:lnTo>
                    <a:pt x="42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3" name="Line 49"/>
            <p:cNvSpPr>
              <a:spLocks noChangeShapeType="1"/>
            </p:cNvSpPr>
            <p:nvPr/>
          </p:nvSpPr>
          <p:spPr bwMode="auto">
            <a:xfrm flipV="1">
              <a:off x="564" y="1408"/>
              <a:ext cx="0" cy="17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4" name="Freeform 50"/>
            <p:cNvSpPr>
              <a:spLocks/>
            </p:cNvSpPr>
            <p:nvPr/>
          </p:nvSpPr>
          <p:spPr bwMode="auto">
            <a:xfrm>
              <a:off x="590" y="1423"/>
              <a:ext cx="2151" cy="1711"/>
            </a:xfrm>
            <a:custGeom>
              <a:avLst/>
              <a:gdLst>
                <a:gd name="T0" fmla="*/ 0 w 2151"/>
                <a:gd name="T1" fmla="*/ 1711 h 1711"/>
                <a:gd name="T2" fmla="*/ 103 w 2151"/>
                <a:gd name="T3" fmla="*/ 1224 h 1711"/>
                <a:gd name="T4" fmla="*/ 212 w 2151"/>
                <a:gd name="T5" fmla="*/ 1063 h 1711"/>
                <a:gd name="T6" fmla="*/ 321 w 2151"/>
                <a:gd name="T7" fmla="*/ 866 h 1711"/>
                <a:gd name="T8" fmla="*/ 430 w 2151"/>
                <a:gd name="T9" fmla="*/ 705 h 1711"/>
                <a:gd name="T10" fmla="*/ 539 w 2151"/>
                <a:gd name="T11" fmla="*/ 581 h 1711"/>
                <a:gd name="T12" fmla="*/ 643 w 2151"/>
                <a:gd name="T13" fmla="*/ 498 h 1711"/>
                <a:gd name="T14" fmla="*/ 751 w 2151"/>
                <a:gd name="T15" fmla="*/ 425 h 1711"/>
                <a:gd name="T16" fmla="*/ 860 w 2151"/>
                <a:gd name="T17" fmla="*/ 363 h 1711"/>
                <a:gd name="T18" fmla="*/ 969 w 2151"/>
                <a:gd name="T19" fmla="*/ 317 h 1711"/>
                <a:gd name="T20" fmla="*/ 1078 w 2151"/>
                <a:gd name="T21" fmla="*/ 280 h 1711"/>
                <a:gd name="T22" fmla="*/ 1182 w 2151"/>
                <a:gd name="T23" fmla="*/ 244 h 1711"/>
                <a:gd name="T24" fmla="*/ 1291 w 2151"/>
                <a:gd name="T25" fmla="*/ 208 h 1711"/>
                <a:gd name="T26" fmla="*/ 1399 w 2151"/>
                <a:gd name="T27" fmla="*/ 177 h 1711"/>
                <a:gd name="T28" fmla="*/ 1508 w 2151"/>
                <a:gd name="T29" fmla="*/ 151 h 1711"/>
                <a:gd name="T30" fmla="*/ 1612 w 2151"/>
                <a:gd name="T31" fmla="*/ 125 h 1711"/>
                <a:gd name="T32" fmla="*/ 1721 w 2151"/>
                <a:gd name="T33" fmla="*/ 94 h 1711"/>
                <a:gd name="T34" fmla="*/ 1830 w 2151"/>
                <a:gd name="T35" fmla="*/ 68 h 1711"/>
                <a:gd name="T36" fmla="*/ 1939 w 2151"/>
                <a:gd name="T37" fmla="*/ 42 h 1711"/>
                <a:gd name="T38" fmla="*/ 2047 w 2151"/>
                <a:gd name="T39" fmla="*/ 21 h 1711"/>
                <a:gd name="T40" fmla="*/ 2151 w 2151"/>
                <a:gd name="T41" fmla="*/ 0 h 17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51"/>
                <a:gd name="T64" fmla="*/ 0 h 1711"/>
                <a:gd name="T65" fmla="*/ 2151 w 2151"/>
                <a:gd name="T66" fmla="*/ 1711 h 17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51" h="1711">
                  <a:moveTo>
                    <a:pt x="0" y="1711"/>
                  </a:moveTo>
                  <a:lnTo>
                    <a:pt x="103" y="1224"/>
                  </a:lnTo>
                  <a:lnTo>
                    <a:pt x="212" y="1063"/>
                  </a:lnTo>
                  <a:lnTo>
                    <a:pt x="321" y="866"/>
                  </a:lnTo>
                  <a:lnTo>
                    <a:pt x="430" y="705"/>
                  </a:lnTo>
                  <a:lnTo>
                    <a:pt x="539" y="581"/>
                  </a:lnTo>
                  <a:lnTo>
                    <a:pt x="643" y="498"/>
                  </a:lnTo>
                  <a:lnTo>
                    <a:pt x="751" y="425"/>
                  </a:lnTo>
                  <a:lnTo>
                    <a:pt x="860" y="363"/>
                  </a:lnTo>
                  <a:lnTo>
                    <a:pt x="969" y="317"/>
                  </a:lnTo>
                  <a:lnTo>
                    <a:pt x="1078" y="280"/>
                  </a:lnTo>
                  <a:lnTo>
                    <a:pt x="1182" y="244"/>
                  </a:lnTo>
                  <a:lnTo>
                    <a:pt x="1291" y="208"/>
                  </a:lnTo>
                  <a:lnTo>
                    <a:pt x="1399" y="177"/>
                  </a:lnTo>
                  <a:lnTo>
                    <a:pt x="1508" y="151"/>
                  </a:lnTo>
                  <a:lnTo>
                    <a:pt x="1612" y="125"/>
                  </a:lnTo>
                  <a:lnTo>
                    <a:pt x="1721" y="94"/>
                  </a:lnTo>
                  <a:lnTo>
                    <a:pt x="1830" y="68"/>
                  </a:lnTo>
                  <a:lnTo>
                    <a:pt x="1939" y="42"/>
                  </a:lnTo>
                  <a:lnTo>
                    <a:pt x="2047" y="21"/>
                  </a:lnTo>
                  <a:lnTo>
                    <a:pt x="215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5" name="Oval 51"/>
            <p:cNvSpPr>
              <a:spLocks noChangeArrowheads="1"/>
            </p:cNvSpPr>
            <p:nvPr/>
          </p:nvSpPr>
          <p:spPr bwMode="auto">
            <a:xfrm>
              <a:off x="569" y="3113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6" name="Oval 52"/>
            <p:cNvSpPr>
              <a:spLocks noChangeArrowheads="1"/>
            </p:cNvSpPr>
            <p:nvPr/>
          </p:nvSpPr>
          <p:spPr bwMode="auto">
            <a:xfrm>
              <a:off x="673" y="2626"/>
              <a:ext cx="46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7" name="Oval 53"/>
            <p:cNvSpPr>
              <a:spLocks noChangeArrowheads="1"/>
            </p:cNvSpPr>
            <p:nvPr/>
          </p:nvSpPr>
          <p:spPr bwMode="auto">
            <a:xfrm>
              <a:off x="782" y="2465"/>
              <a:ext cx="46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8" name="Oval 54"/>
            <p:cNvSpPr>
              <a:spLocks noChangeArrowheads="1"/>
            </p:cNvSpPr>
            <p:nvPr/>
          </p:nvSpPr>
          <p:spPr bwMode="auto">
            <a:xfrm>
              <a:off x="890" y="2268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9" name="Oval 55"/>
            <p:cNvSpPr>
              <a:spLocks noChangeArrowheads="1"/>
            </p:cNvSpPr>
            <p:nvPr/>
          </p:nvSpPr>
          <p:spPr bwMode="auto">
            <a:xfrm>
              <a:off x="999" y="2108"/>
              <a:ext cx="47" cy="4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0" name="Oval 56"/>
            <p:cNvSpPr>
              <a:spLocks noChangeArrowheads="1"/>
            </p:cNvSpPr>
            <p:nvPr/>
          </p:nvSpPr>
          <p:spPr bwMode="auto">
            <a:xfrm>
              <a:off x="1108" y="1983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1" name="Oval 57"/>
            <p:cNvSpPr>
              <a:spLocks noChangeArrowheads="1"/>
            </p:cNvSpPr>
            <p:nvPr/>
          </p:nvSpPr>
          <p:spPr bwMode="auto">
            <a:xfrm>
              <a:off x="1212" y="1900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2" name="Oval 58"/>
            <p:cNvSpPr>
              <a:spLocks noChangeArrowheads="1"/>
            </p:cNvSpPr>
            <p:nvPr/>
          </p:nvSpPr>
          <p:spPr bwMode="auto">
            <a:xfrm>
              <a:off x="1321" y="1828"/>
              <a:ext cx="46" cy="4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3" name="Oval 59"/>
            <p:cNvSpPr>
              <a:spLocks noChangeArrowheads="1"/>
            </p:cNvSpPr>
            <p:nvPr/>
          </p:nvSpPr>
          <p:spPr bwMode="auto">
            <a:xfrm>
              <a:off x="1430" y="1765"/>
              <a:ext cx="46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4" name="Oval 60"/>
            <p:cNvSpPr>
              <a:spLocks noChangeArrowheads="1"/>
            </p:cNvSpPr>
            <p:nvPr/>
          </p:nvSpPr>
          <p:spPr bwMode="auto">
            <a:xfrm>
              <a:off x="1538" y="1719"/>
              <a:ext cx="47" cy="4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5" name="Oval 61"/>
            <p:cNvSpPr>
              <a:spLocks noChangeArrowheads="1"/>
            </p:cNvSpPr>
            <p:nvPr/>
          </p:nvSpPr>
          <p:spPr bwMode="auto">
            <a:xfrm>
              <a:off x="1647" y="1682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6" name="Oval 62"/>
            <p:cNvSpPr>
              <a:spLocks noChangeArrowheads="1"/>
            </p:cNvSpPr>
            <p:nvPr/>
          </p:nvSpPr>
          <p:spPr bwMode="auto">
            <a:xfrm>
              <a:off x="1751" y="1646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7" name="Oval 63"/>
            <p:cNvSpPr>
              <a:spLocks noChangeArrowheads="1"/>
            </p:cNvSpPr>
            <p:nvPr/>
          </p:nvSpPr>
          <p:spPr bwMode="auto">
            <a:xfrm>
              <a:off x="1860" y="1610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8" name="Oval 64"/>
            <p:cNvSpPr>
              <a:spLocks noChangeArrowheads="1"/>
            </p:cNvSpPr>
            <p:nvPr/>
          </p:nvSpPr>
          <p:spPr bwMode="auto">
            <a:xfrm>
              <a:off x="1969" y="1579"/>
              <a:ext cx="46" cy="4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9" name="Oval 65"/>
            <p:cNvSpPr>
              <a:spLocks noChangeArrowheads="1"/>
            </p:cNvSpPr>
            <p:nvPr/>
          </p:nvSpPr>
          <p:spPr bwMode="auto">
            <a:xfrm>
              <a:off x="2078" y="1553"/>
              <a:ext cx="46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0" name="Oval 66"/>
            <p:cNvSpPr>
              <a:spLocks noChangeArrowheads="1"/>
            </p:cNvSpPr>
            <p:nvPr/>
          </p:nvSpPr>
          <p:spPr bwMode="auto">
            <a:xfrm>
              <a:off x="2181" y="1527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1" name="Oval 67"/>
            <p:cNvSpPr>
              <a:spLocks noChangeArrowheads="1"/>
            </p:cNvSpPr>
            <p:nvPr/>
          </p:nvSpPr>
          <p:spPr bwMode="auto">
            <a:xfrm>
              <a:off x="2290" y="1496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2" name="Oval 68"/>
            <p:cNvSpPr>
              <a:spLocks noChangeArrowheads="1"/>
            </p:cNvSpPr>
            <p:nvPr/>
          </p:nvSpPr>
          <p:spPr bwMode="auto">
            <a:xfrm>
              <a:off x="2399" y="1470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3" name="Oval 69"/>
            <p:cNvSpPr>
              <a:spLocks noChangeArrowheads="1"/>
            </p:cNvSpPr>
            <p:nvPr/>
          </p:nvSpPr>
          <p:spPr bwMode="auto">
            <a:xfrm>
              <a:off x="2508" y="1444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4" name="Oval 70"/>
            <p:cNvSpPr>
              <a:spLocks noChangeArrowheads="1"/>
            </p:cNvSpPr>
            <p:nvPr/>
          </p:nvSpPr>
          <p:spPr bwMode="auto">
            <a:xfrm>
              <a:off x="2617" y="1423"/>
              <a:ext cx="46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5" name="Oval 71"/>
            <p:cNvSpPr>
              <a:spLocks noChangeArrowheads="1"/>
            </p:cNvSpPr>
            <p:nvPr/>
          </p:nvSpPr>
          <p:spPr bwMode="auto">
            <a:xfrm>
              <a:off x="2720" y="1403"/>
              <a:ext cx="47" cy="4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6" name="Line 72"/>
            <p:cNvSpPr>
              <a:spLocks noChangeShapeType="1"/>
            </p:cNvSpPr>
            <p:nvPr/>
          </p:nvSpPr>
          <p:spPr bwMode="auto">
            <a:xfrm>
              <a:off x="1461" y="1615"/>
              <a:ext cx="124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7" name="Freeform 73"/>
            <p:cNvSpPr>
              <a:spLocks/>
            </p:cNvSpPr>
            <p:nvPr/>
          </p:nvSpPr>
          <p:spPr bwMode="auto">
            <a:xfrm>
              <a:off x="1549" y="1641"/>
              <a:ext cx="78" cy="57"/>
            </a:xfrm>
            <a:custGeom>
              <a:avLst/>
              <a:gdLst>
                <a:gd name="T0" fmla="*/ 26 w 78"/>
                <a:gd name="T1" fmla="*/ 0 h 57"/>
                <a:gd name="T2" fmla="*/ 78 w 78"/>
                <a:gd name="T3" fmla="*/ 57 h 57"/>
                <a:gd name="T4" fmla="*/ 0 w 78"/>
                <a:gd name="T5" fmla="*/ 47 h 57"/>
                <a:gd name="T6" fmla="*/ 36 w 78"/>
                <a:gd name="T7" fmla="*/ 36 h 57"/>
                <a:gd name="T8" fmla="*/ 26 w 78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7"/>
                <a:gd name="T17" fmla="*/ 78 w 7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7">
                  <a:moveTo>
                    <a:pt x="26" y="0"/>
                  </a:moveTo>
                  <a:lnTo>
                    <a:pt x="78" y="57"/>
                  </a:lnTo>
                  <a:lnTo>
                    <a:pt x="0" y="47"/>
                  </a:lnTo>
                  <a:lnTo>
                    <a:pt x="36" y="3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8" name="Rectangle 74"/>
            <p:cNvSpPr>
              <a:spLocks noChangeArrowheads="1"/>
            </p:cNvSpPr>
            <p:nvPr/>
          </p:nvSpPr>
          <p:spPr bwMode="auto">
            <a:xfrm>
              <a:off x="664" y="1485"/>
              <a:ext cx="8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Greedy on future</a:t>
              </a:r>
              <a:endParaRPr lang="en-US"/>
            </a:p>
          </p:txBody>
        </p:sp>
        <p:sp>
          <p:nvSpPr>
            <p:cNvPr id="131159" name="Rectangle 75"/>
            <p:cNvSpPr>
              <a:spLocks noChangeArrowheads="1"/>
            </p:cNvSpPr>
            <p:nvPr/>
          </p:nvSpPr>
          <p:spPr bwMode="auto">
            <a:xfrm>
              <a:off x="731" y="1615"/>
              <a:ext cx="6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Test on future</a:t>
              </a:r>
              <a:endParaRPr lang="en-US"/>
            </a:p>
          </p:txBody>
        </p:sp>
        <p:sp>
          <p:nvSpPr>
            <p:cNvPr id="131160" name="Rectangle 138"/>
            <p:cNvSpPr>
              <a:spLocks noChangeArrowheads="1"/>
            </p:cNvSpPr>
            <p:nvPr/>
          </p:nvSpPr>
          <p:spPr bwMode="auto">
            <a:xfrm>
              <a:off x="630" y="1758"/>
              <a:ext cx="5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“Cheating”</a:t>
              </a:r>
              <a:endParaRPr lang="en-US"/>
            </a:p>
          </p:txBody>
        </p:sp>
        <p:grpSp>
          <p:nvGrpSpPr>
            <p:cNvPr id="131161" name="Group 139"/>
            <p:cNvGrpSpPr>
              <a:grpSpLocks/>
            </p:cNvGrpSpPr>
            <p:nvPr/>
          </p:nvGrpSpPr>
          <p:grpSpPr bwMode="auto">
            <a:xfrm>
              <a:off x="0" y="1518"/>
              <a:ext cx="2850" cy="2042"/>
              <a:chOff x="1295" y="1712"/>
              <a:chExt cx="2850" cy="2042"/>
            </a:xfrm>
          </p:grpSpPr>
          <p:sp>
            <p:nvSpPr>
              <p:cNvPr id="131162" name="Line 140"/>
              <p:cNvSpPr>
                <a:spLocks noChangeShapeType="1"/>
              </p:cNvSpPr>
              <p:nvPr/>
            </p:nvSpPr>
            <p:spPr bwMode="auto">
              <a:xfrm flipV="1">
                <a:off x="1588" y="1712"/>
                <a:ext cx="0" cy="1632"/>
              </a:xfrm>
              <a:prstGeom prst="line">
                <a:avLst/>
              </a:prstGeom>
              <a:noFill/>
              <a:ln w="63500">
                <a:solidFill>
                  <a:srgbClr val="3366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63" name="Text Box 141"/>
              <p:cNvSpPr txBox="1">
                <a:spLocks noChangeArrowheads="1"/>
              </p:cNvSpPr>
              <p:nvPr/>
            </p:nvSpPr>
            <p:spPr bwMode="auto">
              <a:xfrm rot="-5400000">
                <a:off x="752" y="2397"/>
                <a:ext cx="1336" cy="25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336600"/>
                    </a:solidFill>
                  </a:rPr>
                  <a:t>Cascades captured</a:t>
                </a:r>
              </a:p>
            </p:txBody>
          </p:sp>
          <p:sp>
            <p:nvSpPr>
              <p:cNvPr id="131164" name="Line 142"/>
              <p:cNvSpPr>
                <a:spLocks noChangeShapeType="1"/>
              </p:cNvSpPr>
              <p:nvPr/>
            </p:nvSpPr>
            <p:spPr bwMode="auto">
              <a:xfrm rot="5400000" flipV="1">
                <a:off x="2975" y="2385"/>
                <a:ext cx="1" cy="2208"/>
              </a:xfrm>
              <a:prstGeom prst="line">
                <a:avLst/>
              </a:prstGeom>
              <a:noFill/>
              <a:ln w="63500">
                <a:solidFill>
                  <a:srgbClr val="3366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65" name="Text Box 143"/>
              <p:cNvSpPr txBox="1">
                <a:spLocks noChangeArrowheads="1"/>
              </p:cNvSpPr>
              <p:nvPr/>
            </p:nvSpPr>
            <p:spPr bwMode="auto">
              <a:xfrm>
                <a:off x="1793" y="3504"/>
                <a:ext cx="2352" cy="25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336600"/>
                    </a:solidFill>
                  </a:rPr>
                  <a:t>Number of posts (time) allowed</a:t>
                </a:r>
              </a:p>
            </p:txBody>
          </p:sp>
        </p:grpSp>
      </p:grpSp>
      <p:sp>
        <p:nvSpPr>
          <p:cNvPr id="1147030" name="Rectangle 150"/>
          <p:cNvSpPr>
            <a:spLocks noChangeArrowheads="1"/>
          </p:cNvSpPr>
          <p:nvPr/>
        </p:nvSpPr>
        <p:spPr bwMode="auto">
          <a:xfrm>
            <a:off x="5334000" y="2898775"/>
            <a:ext cx="1117600" cy="1047750"/>
          </a:xfrm>
          <a:prstGeom prst="rect">
            <a:avLst/>
          </a:prstGeom>
          <a:solidFill>
            <a:srgbClr val="4D4D4D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52"/>
          <p:cNvGrpSpPr>
            <a:grpSpLocks/>
          </p:cNvGrpSpPr>
          <p:nvPr/>
        </p:nvGrpSpPr>
        <p:grpSpPr bwMode="auto">
          <a:xfrm>
            <a:off x="5224463" y="4137025"/>
            <a:ext cx="1355725" cy="862013"/>
            <a:chOff x="3291" y="2502"/>
            <a:chExt cx="854" cy="543"/>
          </a:xfrm>
        </p:grpSpPr>
        <p:sp>
          <p:nvSpPr>
            <p:cNvPr id="131090" name="AutoShape 148"/>
            <p:cNvSpPr>
              <a:spLocks/>
            </p:cNvSpPr>
            <p:nvPr/>
          </p:nvSpPr>
          <p:spPr bwMode="auto">
            <a:xfrm rot="5400000">
              <a:off x="3666" y="2190"/>
              <a:ext cx="96" cy="720"/>
            </a:xfrm>
            <a:prstGeom prst="rightBrace">
              <a:avLst>
                <a:gd name="adj1" fmla="val 62500"/>
                <a:gd name="adj2" fmla="val 5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31091" name="Text Box 151"/>
            <p:cNvSpPr txBox="1">
              <a:spLocks noChangeArrowheads="1"/>
            </p:cNvSpPr>
            <p:nvPr/>
          </p:nvSpPr>
          <p:spPr bwMode="auto">
            <a:xfrm>
              <a:off x="3291" y="2603"/>
              <a:ext cx="854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Detect well</a:t>
              </a:r>
              <a:br>
                <a:rPr lang="en-US">
                  <a:solidFill>
                    <a:srgbClr val="008000"/>
                  </a:solidFill>
                </a:rPr>
              </a:br>
              <a:r>
                <a:rPr lang="en-US">
                  <a:solidFill>
                    <a:srgbClr val="008000"/>
                  </a:solidFill>
                </a:rPr>
                <a:t>here! </a:t>
              </a:r>
            </a:p>
          </p:txBody>
        </p:sp>
      </p:grpSp>
      <p:grpSp>
        <p:nvGrpSpPr>
          <p:cNvPr id="6" name="Group 154"/>
          <p:cNvGrpSpPr>
            <a:grpSpLocks/>
          </p:cNvGrpSpPr>
          <p:nvPr/>
        </p:nvGrpSpPr>
        <p:grpSpPr bwMode="auto">
          <a:xfrm>
            <a:off x="7027863" y="4127500"/>
            <a:ext cx="1592262" cy="862013"/>
            <a:chOff x="3219" y="2502"/>
            <a:chExt cx="1003" cy="543"/>
          </a:xfrm>
        </p:grpSpPr>
        <p:sp>
          <p:nvSpPr>
            <p:cNvPr id="131088" name="AutoShape 155"/>
            <p:cNvSpPr>
              <a:spLocks/>
            </p:cNvSpPr>
            <p:nvPr/>
          </p:nvSpPr>
          <p:spPr bwMode="auto">
            <a:xfrm rot="5400000">
              <a:off x="3666" y="2190"/>
              <a:ext cx="96" cy="720"/>
            </a:xfrm>
            <a:prstGeom prst="rightBrace">
              <a:avLst>
                <a:gd name="adj1" fmla="val 62500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31089" name="Text Box 156"/>
            <p:cNvSpPr txBox="1">
              <a:spLocks noChangeArrowheads="1"/>
            </p:cNvSpPr>
            <p:nvPr/>
          </p:nvSpPr>
          <p:spPr bwMode="auto">
            <a:xfrm>
              <a:off x="3219" y="2603"/>
              <a:ext cx="1003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Detect poorly</a:t>
              </a:r>
              <a:br>
                <a:rPr lang="en-US">
                  <a:solidFill>
                    <a:schemeClr val="hlink"/>
                  </a:solidFill>
                </a:rPr>
              </a:br>
              <a:r>
                <a:rPr lang="en-US">
                  <a:solidFill>
                    <a:schemeClr val="hlink"/>
                  </a:solidFill>
                </a:rPr>
                <a:t>here! </a:t>
              </a:r>
            </a:p>
          </p:txBody>
        </p:sp>
      </p:grpSp>
      <p:sp>
        <p:nvSpPr>
          <p:cNvPr id="1147040" name="Rectangle 160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1066800"/>
          </a:xfrm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Want blogs that will be informative in the future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Split data set; train on historic, test on future</a:t>
            </a:r>
          </a:p>
        </p:txBody>
      </p:sp>
      <p:sp>
        <p:nvSpPr>
          <p:cNvPr id="1147041" name="Text Box 161"/>
          <p:cNvSpPr txBox="1">
            <a:spLocks noChangeArrowheads="1"/>
          </p:cNvSpPr>
          <p:nvPr/>
        </p:nvSpPr>
        <p:spPr bwMode="auto">
          <a:xfrm>
            <a:off x="5191125" y="4127500"/>
            <a:ext cx="3667125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Blog selection “overfits”</a:t>
            </a:r>
            <a:br>
              <a:rPr lang="en-US"/>
            </a:br>
            <a:r>
              <a:rPr lang="en-US"/>
              <a:t>to training data!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147042" name="Line 162"/>
          <p:cNvSpPr>
            <a:spLocks noChangeShapeType="1"/>
          </p:cNvSpPr>
          <p:nvPr/>
        </p:nvSpPr>
        <p:spPr bwMode="auto">
          <a:xfrm flipH="1" flipV="1">
            <a:off x="1295400" y="5029200"/>
            <a:ext cx="990600" cy="9906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43" name="Text Box 163"/>
          <p:cNvSpPr txBox="1">
            <a:spLocks noChangeArrowheads="1"/>
          </p:cNvSpPr>
          <p:nvPr/>
        </p:nvSpPr>
        <p:spPr bwMode="auto">
          <a:xfrm>
            <a:off x="2286000" y="5683250"/>
            <a:ext cx="29718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Let’s see what</a:t>
            </a:r>
            <a:br>
              <a:rPr lang="en-US"/>
            </a:br>
            <a:r>
              <a:rPr lang="en-US"/>
              <a:t>goes wrong here.</a:t>
            </a:r>
          </a:p>
        </p:txBody>
      </p:sp>
      <p:sp>
        <p:nvSpPr>
          <p:cNvPr id="1147044" name="Text Box 164"/>
          <p:cNvSpPr txBox="1">
            <a:spLocks noChangeArrowheads="1"/>
          </p:cNvSpPr>
          <p:nvPr/>
        </p:nvSpPr>
        <p:spPr bwMode="auto">
          <a:xfrm>
            <a:off x="5181600" y="5378450"/>
            <a:ext cx="3762375" cy="954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Want blogs that</a:t>
            </a:r>
            <a:br>
              <a:rPr lang="en-US" sz="2800"/>
            </a:br>
            <a:r>
              <a:rPr lang="en-US" sz="2800">
                <a:solidFill>
                  <a:srgbClr val="006600"/>
                </a:solidFill>
              </a:rPr>
              <a:t>continue to do well!</a:t>
            </a:r>
          </a:p>
        </p:txBody>
      </p:sp>
    </p:spTree>
    <p:custDataLst>
      <p:tags r:id="rId1"/>
    </p:custDataLst>
  </p:cSld>
  <p:clrMapOvr>
    <a:masterClrMapping/>
  </p:clrMapOvr>
  <p:transition advTm="106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678E-7 L 0.07222 -3.678E-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14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71362E-7 L 0.06667 5.71362E-7 " pathEditMode="relative" ptsTypes="AA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2 -3.678E-7 L 0.13889 -3.678E-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14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4.3951E-6 L 0.13368 -4.3951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3.678E-7 L 0.21389 -3.678E-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14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89 -3.678E-7 L 0.26875 -3.678E-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14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6984E-6 L 0.05277 -4.76984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47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4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7" grpId="0"/>
      <p:bldP spid="1146985" grpId="0" build="allAtOnce"/>
      <p:bldP spid="1147030" grpId="0" animBg="1"/>
      <p:bldP spid="1147030" grpId="1" animBg="1"/>
      <p:bldP spid="1147030" grpId="2" animBg="1"/>
      <p:bldP spid="1147030" grpId="3" animBg="1"/>
      <p:bldP spid="1147030" grpId="4" animBg="1"/>
      <p:bldP spid="1147030" grpId="5" animBg="1"/>
      <p:bldP spid="1147041" grpId="0"/>
      <p:bldP spid="1147042" grpId="0" animBg="1"/>
      <p:bldP spid="1147043" grpId="0"/>
      <p:bldP spid="11470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Robust optimization</a:t>
            </a:r>
          </a:p>
        </p:txBody>
      </p:sp>
      <p:pic>
        <p:nvPicPr>
          <p:cNvPr id="133123" name="Picture 4"/>
          <p:cNvPicPr>
            <a:picLocks noChangeAspect="1" noChangeArrowheads="1"/>
          </p:cNvPicPr>
          <p:nvPr/>
        </p:nvPicPr>
        <p:blipFill>
          <a:blip r:embed="rId5"/>
          <a:srcRect t="9601" r="4961" b="50713"/>
          <a:stretch>
            <a:fillRect/>
          </a:stretch>
        </p:blipFill>
        <p:spPr bwMode="auto">
          <a:xfrm>
            <a:off x="3384550" y="1058863"/>
            <a:ext cx="4379913" cy="1371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97419" name="Picture 11"/>
          <p:cNvPicPr>
            <a:picLocks noChangeAspect="1" noChangeArrowheads="1"/>
          </p:cNvPicPr>
          <p:nvPr/>
        </p:nvPicPr>
        <p:blipFill>
          <a:blip r:embed="rId5"/>
          <a:srcRect t="57373" r="7716" b="3078"/>
          <a:stretch>
            <a:fillRect/>
          </a:stretch>
        </p:blipFill>
        <p:spPr bwMode="auto">
          <a:xfrm>
            <a:off x="3308350" y="4495800"/>
            <a:ext cx="4252913" cy="1366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297420" name="Text Box 12"/>
          <p:cNvSpPr txBox="1">
            <a:spLocks noChangeArrowheads="1"/>
          </p:cNvSpPr>
          <p:nvPr/>
        </p:nvSpPr>
        <p:spPr bwMode="auto">
          <a:xfrm>
            <a:off x="3536950" y="4567238"/>
            <a:ext cx="42672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Detections using Saturate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11600" y="2354263"/>
            <a:ext cx="1304925" cy="514350"/>
            <a:chOff x="3294" y="2502"/>
            <a:chExt cx="948" cy="324"/>
          </a:xfrm>
        </p:grpSpPr>
        <p:sp>
          <p:nvSpPr>
            <p:cNvPr id="133147" name="AutoShape 14"/>
            <p:cNvSpPr>
              <a:spLocks/>
            </p:cNvSpPr>
            <p:nvPr/>
          </p:nvSpPr>
          <p:spPr bwMode="auto">
            <a:xfrm rot="5400000">
              <a:off x="3666" y="2190"/>
              <a:ext cx="96" cy="720"/>
            </a:xfrm>
            <a:prstGeom prst="rightBrace">
              <a:avLst>
                <a:gd name="adj1" fmla="val 62500"/>
                <a:gd name="adj2" fmla="val 5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133148" name="Text Box 15"/>
            <p:cNvSpPr txBox="1">
              <a:spLocks noChangeArrowheads="1"/>
            </p:cNvSpPr>
            <p:nvPr/>
          </p:nvSpPr>
          <p:spPr bwMode="auto">
            <a:xfrm>
              <a:off x="3294" y="2574"/>
              <a:ext cx="948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F</a:t>
              </a:r>
              <a:r>
                <a:rPr lang="en-US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(A)=.5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3588" y="2925763"/>
            <a:ext cx="1355725" cy="514350"/>
            <a:chOff x="3277" y="2502"/>
            <a:chExt cx="984" cy="324"/>
          </a:xfrm>
        </p:grpSpPr>
        <p:sp>
          <p:nvSpPr>
            <p:cNvPr id="133145" name="AutoShape 17"/>
            <p:cNvSpPr>
              <a:spLocks/>
            </p:cNvSpPr>
            <p:nvPr/>
          </p:nvSpPr>
          <p:spPr bwMode="auto">
            <a:xfrm rot="5400000">
              <a:off x="3666" y="2190"/>
              <a:ext cx="96" cy="720"/>
            </a:xfrm>
            <a:prstGeom prst="rightBrace">
              <a:avLst>
                <a:gd name="adj1" fmla="val 62500"/>
                <a:gd name="adj2" fmla="val 5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133146" name="Text Box 18"/>
            <p:cNvSpPr txBox="1">
              <a:spLocks noChangeArrowheads="1"/>
            </p:cNvSpPr>
            <p:nvPr/>
          </p:nvSpPr>
          <p:spPr bwMode="auto">
            <a:xfrm>
              <a:off x="3277" y="2574"/>
              <a:ext cx="984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F</a:t>
              </a:r>
              <a:r>
                <a:rPr lang="en-US" baseline="-25000">
                  <a:solidFill>
                    <a:srgbClr val="008000"/>
                  </a:solidFill>
                </a:rPr>
                <a:t>2 </a:t>
              </a:r>
              <a:r>
                <a:rPr lang="en-US">
                  <a:solidFill>
                    <a:srgbClr val="008000"/>
                  </a:solidFill>
                </a:rPr>
                <a:t>(A)=.8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257800" y="2354263"/>
            <a:ext cx="1354138" cy="514350"/>
            <a:chOff x="3275" y="2502"/>
            <a:chExt cx="986" cy="324"/>
          </a:xfrm>
        </p:grpSpPr>
        <p:sp>
          <p:nvSpPr>
            <p:cNvPr id="133143" name="AutoShape 20"/>
            <p:cNvSpPr>
              <a:spLocks/>
            </p:cNvSpPr>
            <p:nvPr/>
          </p:nvSpPr>
          <p:spPr bwMode="auto">
            <a:xfrm rot="5400000">
              <a:off x="3666" y="2190"/>
              <a:ext cx="96" cy="720"/>
            </a:xfrm>
            <a:prstGeom prst="rightBrace">
              <a:avLst>
                <a:gd name="adj1" fmla="val 62500"/>
                <a:gd name="adj2" fmla="val 5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133144" name="Text Box 21"/>
            <p:cNvSpPr txBox="1">
              <a:spLocks noChangeArrowheads="1"/>
            </p:cNvSpPr>
            <p:nvPr/>
          </p:nvSpPr>
          <p:spPr bwMode="auto">
            <a:xfrm>
              <a:off x="3275" y="2574"/>
              <a:ext cx="986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F</a:t>
              </a:r>
              <a:r>
                <a:rPr lang="en-US" baseline="-25000">
                  <a:solidFill>
                    <a:srgbClr val="008000"/>
                  </a:solidFill>
                </a:rPr>
                <a:t>3 </a:t>
              </a:r>
              <a:r>
                <a:rPr lang="en-US">
                  <a:solidFill>
                    <a:srgbClr val="008000"/>
                  </a:solidFill>
                </a:rPr>
                <a:t>(A)=.6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892800" y="2925763"/>
            <a:ext cx="1466850" cy="514350"/>
            <a:chOff x="3239" y="2502"/>
            <a:chExt cx="1065" cy="324"/>
          </a:xfrm>
        </p:grpSpPr>
        <p:sp>
          <p:nvSpPr>
            <p:cNvPr id="133141" name="AutoShape 23"/>
            <p:cNvSpPr>
              <a:spLocks/>
            </p:cNvSpPr>
            <p:nvPr/>
          </p:nvSpPr>
          <p:spPr bwMode="auto">
            <a:xfrm rot="5400000">
              <a:off x="3666" y="2190"/>
              <a:ext cx="96" cy="720"/>
            </a:xfrm>
            <a:prstGeom prst="rightBrace">
              <a:avLst>
                <a:gd name="adj1" fmla="val 62500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133142" name="Text Box 24"/>
            <p:cNvSpPr txBox="1">
              <a:spLocks noChangeArrowheads="1"/>
            </p:cNvSpPr>
            <p:nvPr/>
          </p:nvSpPr>
          <p:spPr bwMode="auto">
            <a:xfrm>
              <a:off x="3239" y="2574"/>
              <a:ext cx="1065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F</a:t>
              </a:r>
              <a:r>
                <a:rPr lang="en-US" baseline="-25000">
                  <a:solidFill>
                    <a:schemeClr val="hlink"/>
                  </a:solidFill>
                </a:rPr>
                <a:t>4</a:t>
              </a:r>
              <a:r>
                <a:rPr lang="en-US">
                  <a:solidFill>
                    <a:schemeClr val="hlink"/>
                  </a:solidFill>
                </a:rPr>
                <a:t>(A)=.01</a:t>
              </a:r>
            </a:p>
          </p:txBody>
        </p:sp>
      </p:grpSp>
      <p:pic>
        <p:nvPicPr>
          <p:cNvPr id="1297433" name="Picture 2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613150" y="3643313"/>
            <a:ext cx="4159250" cy="768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297435" name="Rectangle 27"/>
          <p:cNvSpPr>
            <a:spLocks noChangeArrowheads="1"/>
          </p:cNvSpPr>
          <p:nvPr/>
        </p:nvSpPr>
        <p:spPr bwMode="auto">
          <a:xfrm>
            <a:off x="3994150" y="1125538"/>
            <a:ext cx="1117600" cy="1047750"/>
          </a:xfrm>
          <a:prstGeom prst="rect">
            <a:avLst/>
          </a:prstGeom>
          <a:solidFill>
            <a:srgbClr val="4D4D4D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478588" y="2354263"/>
            <a:ext cx="1519237" cy="514350"/>
            <a:chOff x="3222" y="2502"/>
            <a:chExt cx="1102" cy="324"/>
          </a:xfrm>
        </p:grpSpPr>
        <p:sp>
          <p:nvSpPr>
            <p:cNvPr id="133139" name="AutoShape 29"/>
            <p:cNvSpPr>
              <a:spLocks/>
            </p:cNvSpPr>
            <p:nvPr/>
          </p:nvSpPr>
          <p:spPr bwMode="auto">
            <a:xfrm rot="5400000">
              <a:off x="3666" y="2190"/>
              <a:ext cx="96" cy="720"/>
            </a:xfrm>
            <a:prstGeom prst="rightBrace">
              <a:avLst>
                <a:gd name="adj1" fmla="val 62500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133140" name="Text Box 30"/>
            <p:cNvSpPr txBox="1">
              <a:spLocks noChangeArrowheads="1"/>
            </p:cNvSpPr>
            <p:nvPr/>
          </p:nvSpPr>
          <p:spPr bwMode="auto">
            <a:xfrm>
              <a:off x="3222" y="2574"/>
              <a:ext cx="1102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F</a:t>
              </a:r>
              <a:r>
                <a:rPr lang="en-US" baseline="-25000">
                  <a:solidFill>
                    <a:schemeClr val="hlink"/>
                  </a:solidFill>
                </a:rPr>
                <a:t>5 </a:t>
              </a:r>
              <a:r>
                <a:rPr lang="en-US">
                  <a:solidFill>
                    <a:schemeClr val="hlink"/>
                  </a:solidFill>
                </a:rPr>
                <a:t>(A)=.02</a:t>
              </a:r>
            </a:p>
          </p:txBody>
        </p:sp>
      </p:grpSp>
      <p:sp>
        <p:nvSpPr>
          <p:cNvPr id="1297440" name="Text Box 32"/>
          <p:cNvSpPr txBox="1">
            <a:spLocks noChangeArrowheads="1"/>
          </p:cNvSpPr>
          <p:nvPr/>
        </p:nvSpPr>
        <p:spPr bwMode="auto">
          <a:xfrm>
            <a:off x="760413" y="3389313"/>
            <a:ext cx="1754187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Optimize</a:t>
            </a:r>
            <a:br>
              <a:rPr lang="en-US"/>
            </a:br>
            <a:r>
              <a:rPr lang="en-US"/>
              <a:t>worst-case</a:t>
            </a:r>
          </a:p>
        </p:txBody>
      </p:sp>
      <p:sp>
        <p:nvSpPr>
          <p:cNvPr id="1297441" name="Text Box 33"/>
          <p:cNvSpPr txBox="1">
            <a:spLocks noChangeArrowheads="1"/>
          </p:cNvSpPr>
          <p:nvPr/>
        </p:nvSpPr>
        <p:spPr bwMode="auto">
          <a:xfrm>
            <a:off x="641350" y="2293938"/>
            <a:ext cx="254635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</a:t>
            </a:r>
            <a:r>
              <a:rPr lang="en-US" baseline="-25000"/>
              <a:t>i</a:t>
            </a:r>
            <a:r>
              <a:rPr lang="en-US"/>
              <a:t>(A) = detections </a:t>
            </a:r>
            <a:br>
              <a:rPr lang="en-US"/>
            </a:br>
            <a:r>
              <a:rPr lang="en-US"/>
              <a:t>            in interval i</a:t>
            </a:r>
          </a:p>
        </p:txBody>
      </p:sp>
      <p:sp>
        <p:nvSpPr>
          <p:cNvPr id="1297442" name="Line 34"/>
          <p:cNvSpPr>
            <a:spLocks noChangeShapeType="1"/>
          </p:cNvSpPr>
          <p:nvPr/>
        </p:nvSpPr>
        <p:spPr bwMode="auto">
          <a:xfrm>
            <a:off x="3187700" y="2735263"/>
            <a:ext cx="685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36" name="Text Box 35"/>
          <p:cNvSpPr txBox="1">
            <a:spLocks noChangeArrowheads="1"/>
          </p:cNvSpPr>
          <p:nvPr/>
        </p:nvSpPr>
        <p:spPr bwMode="auto">
          <a:xfrm>
            <a:off x="549275" y="1058863"/>
            <a:ext cx="2270125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“Overfit” blog </a:t>
            </a:r>
            <a:br>
              <a:rPr lang="en-US"/>
            </a:br>
            <a:r>
              <a:rPr lang="en-US"/>
              <a:t>selection A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297444" name="Text Box 36"/>
          <p:cNvSpPr txBox="1">
            <a:spLocks noChangeArrowheads="1"/>
          </p:cNvSpPr>
          <p:nvPr/>
        </p:nvSpPr>
        <p:spPr bwMode="auto">
          <a:xfrm>
            <a:off x="538163" y="4719638"/>
            <a:ext cx="2281237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“Robust” blog </a:t>
            </a:r>
            <a:br>
              <a:rPr lang="en-US"/>
            </a:br>
            <a:r>
              <a:rPr lang="en-US"/>
              <a:t>selection A*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297445" name="Rectangle 37"/>
          <p:cNvSpPr>
            <a:spLocks noChangeArrowheads="1"/>
          </p:cNvSpPr>
          <p:nvPr/>
        </p:nvSpPr>
        <p:spPr bwMode="auto">
          <a:xfrm>
            <a:off x="762000" y="5969000"/>
            <a:ext cx="7467600" cy="5715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2800">
                <a:solidFill>
                  <a:srgbClr val="006600"/>
                </a:solidFill>
              </a:rPr>
              <a:t>Robust optimization </a:t>
            </a:r>
            <a:r>
              <a:rPr lang="en-US" sz="2800">
                <a:solidFill>
                  <a:srgbClr val="006600"/>
                </a:solidFill>
                <a:sym typeface="Wingdings" charset="2"/>
              </a:rPr>
              <a:t> Regularization!</a:t>
            </a:r>
            <a:endParaRPr lang="en-US" sz="2800">
              <a:solidFill>
                <a:srgbClr val="0066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8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678E-7 L 0.07222 -3.678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97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2 -3.678E-7 L 0.13889 -3.678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297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3.678E-7 L 0.21389 -3.678E-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297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89 -3.678E-7 L 0.26875 -3.678E-7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297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9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7420" grpId="0"/>
      <p:bldP spid="1297435" grpId="0" animBg="1"/>
      <p:bldP spid="1297435" grpId="1" animBg="1"/>
      <p:bldP spid="1297435" grpId="2" animBg="1"/>
      <p:bldP spid="1297435" grpId="3" animBg="1"/>
      <p:bldP spid="1297435" grpId="4" animBg="1"/>
      <p:bldP spid="1297435" grpId="5" animBg="1"/>
      <p:bldP spid="1297440" grpId="0"/>
      <p:bldP spid="1297441" grpId="0"/>
      <p:bldP spid="1297442" grpId="0" animBg="1"/>
      <p:bldP spid="1297444" grpId="0"/>
      <p:bldP spid="12974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Predicting the “</a:t>
            </a:r>
            <a:r>
              <a:rPr lang="en-US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hot</a:t>
            </a:r>
            <a:r>
              <a:rPr lang="en-US">
                <a:ea typeface="ＭＳ Ｐゴシック" charset="-128"/>
                <a:cs typeface="ＭＳ Ｐゴシック" charset="-128"/>
              </a:rPr>
              <a:t>” blogs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90813" y="2652713"/>
            <a:ext cx="3497262" cy="1589087"/>
            <a:chOff x="564" y="1554"/>
            <a:chExt cx="2203" cy="1001"/>
          </a:xfrm>
        </p:grpSpPr>
        <p:sp>
          <p:nvSpPr>
            <p:cNvPr id="134251" name="Line 9"/>
            <p:cNvSpPr>
              <a:spLocks noChangeShapeType="1"/>
            </p:cNvSpPr>
            <p:nvPr/>
          </p:nvSpPr>
          <p:spPr bwMode="auto">
            <a:xfrm flipV="1">
              <a:off x="590" y="2503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52" name="Line 10"/>
            <p:cNvSpPr>
              <a:spLocks noChangeShapeType="1"/>
            </p:cNvSpPr>
            <p:nvPr/>
          </p:nvSpPr>
          <p:spPr bwMode="auto">
            <a:xfrm>
              <a:off x="564" y="2529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53" name="Freeform 11"/>
            <p:cNvSpPr>
              <a:spLocks/>
            </p:cNvSpPr>
            <p:nvPr/>
          </p:nvSpPr>
          <p:spPr bwMode="auto">
            <a:xfrm>
              <a:off x="590" y="1570"/>
              <a:ext cx="2151" cy="959"/>
            </a:xfrm>
            <a:custGeom>
              <a:avLst/>
              <a:gdLst>
                <a:gd name="T0" fmla="*/ 0 w 2151"/>
                <a:gd name="T1" fmla="*/ 959 h 959"/>
                <a:gd name="T2" fmla="*/ 103 w 2151"/>
                <a:gd name="T3" fmla="*/ 912 h 959"/>
                <a:gd name="T4" fmla="*/ 212 w 2151"/>
                <a:gd name="T5" fmla="*/ 907 h 959"/>
                <a:gd name="T6" fmla="*/ 321 w 2151"/>
                <a:gd name="T7" fmla="*/ 607 h 959"/>
                <a:gd name="T8" fmla="*/ 430 w 2151"/>
                <a:gd name="T9" fmla="*/ 544 h 959"/>
                <a:gd name="T10" fmla="*/ 539 w 2151"/>
                <a:gd name="T11" fmla="*/ 534 h 959"/>
                <a:gd name="T12" fmla="*/ 643 w 2151"/>
                <a:gd name="T13" fmla="*/ 316 h 959"/>
                <a:gd name="T14" fmla="*/ 751 w 2151"/>
                <a:gd name="T15" fmla="*/ 301 h 959"/>
                <a:gd name="T16" fmla="*/ 860 w 2151"/>
                <a:gd name="T17" fmla="*/ 145 h 959"/>
                <a:gd name="T18" fmla="*/ 969 w 2151"/>
                <a:gd name="T19" fmla="*/ 140 h 959"/>
                <a:gd name="T20" fmla="*/ 1078 w 2151"/>
                <a:gd name="T21" fmla="*/ 62 h 959"/>
                <a:gd name="T22" fmla="*/ 1182 w 2151"/>
                <a:gd name="T23" fmla="*/ 52 h 959"/>
                <a:gd name="T24" fmla="*/ 1291 w 2151"/>
                <a:gd name="T25" fmla="*/ 41 h 959"/>
                <a:gd name="T26" fmla="*/ 1399 w 2151"/>
                <a:gd name="T27" fmla="*/ 41 h 959"/>
                <a:gd name="T28" fmla="*/ 1508 w 2151"/>
                <a:gd name="T29" fmla="*/ 31 h 959"/>
                <a:gd name="T30" fmla="*/ 1612 w 2151"/>
                <a:gd name="T31" fmla="*/ 31 h 959"/>
                <a:gd name="T32" fmla="*/ 1721 w 2151"/>
                <a:gd name="T33" fmla="*/ 21 h 959"/>
                <a:gd name="T34" fmla="*/ 1830 w 2151"/>
                <a:gd name="T35" fmla="*/ 16 h 959"/>
                <a:gd name="T36" fmla="*/ 1939 w 2151"/>
                <a:gd name="T37" fmla="*/ 10 h 959"/>
                <a:gd name="T38" fmla="*/ 2047 w 2151"/>
                <a:gd name="T39" fmla="*/ 5 h 959"/>
                <a:gd name="T40" fmla="*/ 2151 w 2151"/>
                <a:gd name="T41" fmla="*/ 0 h 9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51"/>
                <a:gd name="T64" fmla="*/ 0 h 959"/>
                <a:gd name="T65" fmla="*/ 2151 w 2151"/>
                <a:gd name="T66" fmla="*/ 959 h 9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51" h="959">
                  <a:moveTo>
                    <a:pt x="0" y="959"/>
                  </a:moveTo>
                  <a:lnTo>
                    <a:pt x="103" y="912"/>
                  </a:lnTo>
                  <a:lnTo>
                    <a:pt x="212" y="907"/>
                  </a:lnTo>
                  <a:lnTo>
                    <a:pt x="321" y="607"/>
                  </a:lnTo>
                  <a:lnTo>
                    <a:pt x="430" y="544"/>
                  </a:lnTo>
                  <a:lnTo>
                    <a:pt x="539" y="534"/>
                  </a:lnTo>
                  <a:lnTo>
                    <a:pt x="643" y="316"/>
                  </a:lnTo>
                  <a:lnTo>
                    <a:pt x="751" y="301"/>
                  </a:lnTo>
                  <a:lnTo>
                    <a:pt x="860" y="145"/>
                  </a:lnTo>
                  <a:lnTo>
                    <a:pt x="969" y="140"/>
                  </a:lnTo>
                  <a:lnTo>
                    <a:pt x="1078" y="62"/>
                  </a:lnTo>
                  <a:lnTo>
                    <a:pt x="1182" y="52"/>
                  </a:lnTo>
                  <a:lnTo>
                    <a:pt x="1291" y="41"/>
                  </a:lnTo>
                  <a:lnTo>
                    <a:pt x="1399" y="41"/>
                  </a:lnTo>
                  <a:lnTo>
                    <a:pt x="1508" y="31"/>
                  </a:lnTo>
                  <a:lnTo>
                    <a:pt x="1612" y="31"/>
                  </a:lnTo>
                  <a:lnTo>
                    <a:pt x="1721" y="21"/>
                  </a:lnTo>
                  <a:lnTo>
                    <a:pt x="1830" y="16"/>
                  </a:lnTo>
                  <a:lnTo>
                    <a:pt x="1939" y="10"/>
                  </a:lnTo>
                  <a:lnTo>
                    <a:pt x="2047" y="5"/>
                  </a:lnTo>
                  <a:lnTo>
                    <a:pt x="2151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54" name="Freeform 12"/>
            <p:cNvSpPr>
              <a:spLocks/>
            </p:cNvSpPr>
            <p:nvPr/>
          </p:nvSpPr>
          <p:spPr bwMode="auto">
            <a:xfrm>
              <a:off x="668" y="2467"/>
              <a:ext cx="51" cy="41"/>
            </a:xfrm>
            <a:custGeom>
              <a:avLst/>
              <a:gdLst>
                <a:gd name="T0" fmla="*/ 25 w 51"/>
                <a:gd name="T1" fmla="*/ 41 h 41"/>
                <a:gd name="T2" fmla="*/ 51 w 51"/>
                <a:gd name="T3" fmla="*/ 0 h 41"/>
                <a:gd name="T4" fmla="*/ 0 w 51"/>
                <a:gd name="T5" fmla="*/ 0 h 41"/>
                <a:gd name="T6" fmla="*/ 25 w 51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1"/>
                <a:gd name="T14" fmla="*/ 51 w 5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1">
                  <a:moveTo>
                    <a:pt x="25" y="4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5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55" name="Freeform 13"/>
            <p:cNvSpPr>
              <a:spLocks/>
            </p:cNvSpPr>
            <p:nvPr/>
          </p:nvSpPr>
          <p:spPr bwMode="auto">
            <a:xfrm>
              <a:off x="776" y="2462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56" name="Freeform 14"/>
            <p:cNvSpPr>
              <a:spLocks/>
            </p:cNvSpPr>
            <p:nvPr/>
          </p:nvSpPr>
          <p:spPr bwMode="auto">
            <a:xfrm>
              <a:off x="885" y="2161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57" name="Freeform 15"/>
            <p:cNvSpPr>
              <a:spLocks/>
            </p:cNvSpPr>
            <p:nvPr/>
          </p:nvSpPr>
          <p:spPr bwMode="auto">
            <a:xfrm>
              <a:off x="994" y="2099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58" name="Freeform 16"/>
            <p:cNvSpPr>
              <a:spLocks/>
            </p:cNvSpPr>
            <p:nvPr/>
          </p:nvSpPr>
          <p:spPr bwMode="auto">
            <a:xfrm>
              <a:off x="1103" y="2088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59" name="Freeform 17"/>
            <p:cNvSpPr>
              <a:spLocks/>
            </p:cNvSpPr>
            <p:nvPr/>
          </p:nvSpPr>
          <p:spPr bwMode="auto">
            <a:xfrm>
              <a:off x="1207" y="1871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0" name="Freeform 18"/>
            <p:cNvSpPr>
              <a:spLocks/>
            </p:cNvSpPr>
            <p:nvPr/>
          </p:nvSpPr>
          <p:spPr bwMode="auto">
            <a:xfrm>
              <a:off x="1316" y="1855"/>
              <a:ext cx="51" cy="42"/>
            </a:xfrm>
            <a:custGeom>
              <a:avLst/>
              <a:gdLst>
                <a:gd name="T0" fmla="*/ 25 w 51"/>
                <a:gd name="T1" fmla="*/ 42 h 42"/>
                <a:gd name="T2" fmla="*/ 51 w 51"/>
                <a:gd name="T3" fmla="*/ 0 h 42"/>
                <a:gd name="T4" fmla="*/ 0 w 51"/>
                <a:gd name="T5" fmla="*/ 0 h 42"/>
                <a:gd name="T6" fmla="*/ 25 w 51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2"/>
                <a:gd name="T14" fmla="*/ 51 w 51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2">
                  <a:moveTo>
                    <a:pt x="25" y="42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5" y="42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1" name="Freeform 19"/>
            <p:cNvSpPr>
              <a:spLocks/>
            </p:cNvSpPr>
            <p:nvPr/>
          </p:nvSpPr>
          <p:spPr bwMode="auto">
            <a:xfrm>
              <a:off x="1424" y="1700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2" name="Freeform 20"/>
            <p:cNvSpPr>
              <a:spLocks/>
            </p:cNvSpPr>
            <p:nvPr/>
          </p:nvSpPr>
          <p:spPr bwMode="auto">
            <a:xfrm>
              <a:off x="1533" y="1694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3" name="Freeform 21"/>
            <p:cNvSpPr>
              <a:spLocks/>
            </p:cNvSpPr>
            <p:nvPr/>
          </p:nvSpPr>
          <p:spPr bwMode="auto">
            <a:xfrm>
              <a:off x="1642" y="1617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4" name="Freeform 22"/>
            <p:cNvSpPr>
              <a:spLocks/>
            </p:cNvSpPr>
            <p:nvPr/>
          </p:nvSpPr>
          <p:spPr bwMode="auto">
            <a:xfrm>
              <a:off x="1746" y="1606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5" name="Freeform 23"/>
            <p:cNvSpPr>
              <a:spLocks/>
            </p:cNvSpPr>
            <p:nvPr/>
          </p:nvSpPr>
          <p:spPr bwMode="auto">
            <a:xfrm>
              <a:off x="1855" y="1596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6" name="Freeform 24"/>
            <p:cNvSpPr>
              <a:spLocks/>
            </p:cNvSpPr>
            <p:nvPr/>
          </p:nvSpPr>
          <p:spPr bwMode="auto">
            <a:xfrm>
              <a:off x="1964" y="1596"/>
              <a:ext cx="51" cy="41"/>
            </a:xfrm>
            <a:custGeom>
              <a:avLst/>
              <a:gdLst>
                <a:gd name="T0" fmla="*/ 25 w 51"/>
                <a:gd name="T1" fmla="*/ 41 h 41"/>
                <a:gd name="T2" fmla="*/ 51 w 51"/>
                <a:gd name="T3" fmla="*/ 0 h 41"/>
                <a:gd name="T4" fmla="*/ 0 w 51"/>
                <a:gd name="T5" fmla="*/ 0 h 41"/>
                <a:gd name="T6" fmla="*/ 25 w 51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1"/>
                <a:gd name="T14" fmla="*/ 51 w 5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1">
                  <a:moveTo>
                    <a:pt x="25" y="4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5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7" name="Freeform 25"/>
            <p:cNvSpPr>
              <a:spLocks/>
            </p:cNvSpPr>
            <p:nvPr/>
          </p:nvSpPr>
          <p:spPr bwMode="auto">
            <a:xfrm>
              <a:off x="2072" y="1586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8" name="Freeform 26"/>
            <p:cNvSpPr>
              <a:spLocks/>
            </p:cNvSpPr>
            <p:nvPr/>
          </p:nvSpPr>
          <p:spPr bwMode="auto">
            <a:xfrm>
              <a:off x="2176" y="1586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9" name="Freeform 27"/>
            <p:cNvSpPr>
              <a:spLocks/>
            </p:cNvSpPr>
            <p:nvPr/>
          </p:nvSpPr>
          <p:spPr bwMode="auto">
            <a:xfrm>
              <a:off x="2285" y="1575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70" name="Freeform 28"/>
            <p:cNvSpPr>
              <a:spLocks/>
            </p:cNvSpPr>
            <p:nvPr/>
          </p:nvSpPr>
          <p:spPr bwMode="auto">
            <a:xfrm>
              <a:off x="2394" y="1570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71" name="Freeform 29"/>
            <p:cNvSpPr>
              <a:spLocks/>
            </p:cNvSpPr>
            <p:nvPr/>
          </p:nvSpPr>
          <p:spPr bwMode="auto">
            <a:xfrm>
              <a:off x="2503" y="1565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72" name="Freeform 30"/>
            <p:cNvSpPr>
              <a:spLocks/>
            </p:cNvSpPr>
            <p:nvPr/>
          </p:nvSpPr>
          <p:spPr bwMode="auto">
            <a:xfrm>
              <a:off x="2612" y="1560"/>
              <a:ext cx="51" cy="41"/>
            </a:xfrm>
            <a:custGeom>
              <a:avLst/>
              <a:gdLst>
                <a:gd name="T0" fmla="*/ 25 w 51"/>
                <a:gd name="T1" fmla="*/ 41 h 41"/>
                <a:gd name="T2" fmla="*/ 51 w 51"/>
                <a:gd name="T3" fmla="*/ 0 h 41"/>
                <a:gd name="T4" fmla="*/ 0 w 51"/>
                <a:gd name="T5" fmla="*/ 0 h 41"/>
                <a:gd name="T6" fmla="*/ 25 w 51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1"/>
                <a:gd name="T14" fmla="*/ 51 w 5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1">
                  <a:moveTo>
                    <a:pt x="25" y="4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5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73" name="Freeform 31"/>
            <p:cNvSpPr>
              <a:spLocks/>
            </p:cNvSpPr>
            <p:nvPr/>
          </p:nvSpPr>
          <p:spPr bwMode="auto">
            <a:xfrm>
              <a:off x="2715" y="1554"/>
              <a:ext cx="52" cy="42"/>
            </a:xfrm>
            <a:custGeom>
              <a:avLst/>
              <a:gdLst>
                <a:gd name="T0" fmla="*/ 26 w 52"/>
                <a:gd name="T1" fmla="*/ 42 h 42"/>
                <a:gd name="T2" fmla="*/ 52 w 52"/>
                <a:gd name="T3" fmla="*/ 0 h 42"/>
                <a:gd name="T4" fmla="*/ 0 w 52"/>
                <a:gd name="T5" fmla="*/ 0 h 42"/>
                <a:gd name="T6" fmla="*/ 26 w 52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2"/>
                <a:gd name="T14" fmla="*/ 52 w 5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2">
                  <a:moveTo>
                    <a:pt x="26" y="42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74" name="Line 32"/>
            <p:cNvSpPr>
              <a:spLocks noChangeShapeType="1"/>
            </p:cNvSpPr>
            <p:nvPr/>
          </p:nvSpPr>
          <p:spPr bwMode="auto">
            <a:xfrm flipH="1" flipV="1">
              <a:off x="1450" y="1808"/>
              <a:ext cx="306" cy="1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75" name="Freeform 33"/>
            <p:cNvSpPr>
              <a:spLocks/>
            </p:cNvSpPr>
            <p:nvPr/>
          </p:nvSpPr>
          <p:spPr bwMode="auto">
            <a:xfrm>
              <a:off x="1414" y="1788"/>
              <a:ext cx="73" cy="52"/>
            </a:xfrm>
            <a:custGeom>
              <a:avLst/>
              <a:gdLst>
                <a:gd name="T0" fmla="*/ 47 w 73"/>
                <a:gd name="T1" fmla="*/ 52 h 52"/>
                <a:gd name="T2" fmla="*/ 0 w 73"/>
                <a:gd name="T3" fmla="*/ 0 h 52"/>
                <a:gd name="T4" fmla="*/ 73 w 73"/>
                <a:gd name="T5" fmla="*/ 10 h 52"/>
                <a:gd name="T6" fmla="*/ 36 w 73"/>
                <a:gd name="T7" fmla="*/ 20 h 52"/>
                <a:gd name="T8" fmla="*/ 47 w 73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52"/>
                <a:gd name="T17" fmla="*/ 73 w 7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52">
                  <a:moveTo>
                    <a:pt x="47" y="52"/>
                  </a:moveTo>
                  <a:lnTo>
                    <a:pt x="0" y="0"/>
                  </a:lnTo>
                  <a:lnTo>
                    <a:pt x="73" y="10"/>
                  </a:lnTo>
                  <a:lnTo>
                    <a:pt x="36" y="20"/>
                  </a:lnTo>
                  <a:lnTo>
                    <a:pt x="47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76" name="Rectangle 34"/>
            <p:cNvSpPr>
              <a:spLocks noChangeArrowheads="1"/>
            </p:cNvSpPr>
            <p:nvPr/>
          </p:nvSpPr>
          <p:spPr bwMode="auto">
            <a:xfrm>
              <a:off x="1814" y="1855"/>
              <a:ext cx="90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Greedy on historic</a:t>
              </a:r>
              <a:endParaRPr lang="en-US"/>
            </a:p>
          </p:txBody>
        </p:sp>
        <p:sp>
          <p:nvSpPr>
            <p:cNvPr id="134277" name="Rectangle 35"/>
            <p:cNvSpPr>
              <a:spLocks noChangeArrowheads="1"/>
            </p:cNvSpPr>
            <p:nvPr/>
          </p:nvSpPr>
          <p:spPr bwMode="auto">
            <a:xfrm>
              <a:off x="1913" y="1985"/>
              <a:ext cx="6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Test on future</a:t>
              </a:r>
              <a:endParaRPr lang="en-US"/>
            </a:p>
          </p:txBody>
        </p:sp>
        <p:sp>
          <p:nvSpPr>
            <p:cNvPr id="134278" name="Freeform 36"/>
            <p:cNvSpPr>
              <a:spLocks/>
            </p:cNvSpPr>
            <p:nvPr/>
          </p:nvSpPr>
          <p:spPr bwMode="auto">
            <a:xfrm>
              <a:off x="564" y="2514"/>
              <a:ext cx="52" cy="41"/>
            </a:xfrm>
            <a:custGeom>
              <a:avLst/>
              <a:gdLst>
                <a:gd name="T0" fmla="*/ 26 w 52"/>
                <a:gd name="T1" fmla="*/ 41 h 41"/>
                <a:gd name="T2" fmla="*/ 52 w 52"/>
                <a:gd name="T3" fmla="*/ 0 h 41"/>
                <a:gd name="T4" fmla="*/ 0 w 52"/>
                <a:gd name="T5" fmla="*/ 0 h 41"/>
                <a:gd name="T6" fmla="*/ 26 w 52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1"/>
                <a:gd name="T14" fmla="*/ 52 w 5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1">
                  <a:moveTo>
                    <a:pt x="26" y="4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32088" y="1849438"/>
            <a:ext cx="3448050" cy="2328862"/>
            <a:chOff x="590" y="1064"/>
            <a:chExt cx="2172" cy="1467"/>
          </a:xfrm>
        </p:grpSpPr>
        <p:sp>
          <p:nvSpPr>
            <p:cNvPr id="134226" name="Freeform 43"/>
            <p:cNvSpPr>
              <a:spLocks/>
            </p:cNvSpPr>
            <p:nvPr/>
          </p:nvSpPr>
          <p:spPr bwMode="auto">
            <a:xfrm>
              <a:off x="590" y="1365"/>
              <a:ext cx="2151" cy="1166"/>
            </a:xfrm>
            <a:custGeom>
              <a:avLst/>
              <a:gdLst>
                <a:gd name="T0" fmla="*/ 0 w 2151"/>
                <a:gd name="T1" fmla="*/ 1166 h 1166"/>
                <a:gd name="T2" fmla="*/ 103 w 2151"/>
                <a:gd name="T3" fmla="*/ 1114 h 1166"/>
                <a:gd name="T4" fmla="*/ 212 w 2151"/>
                <a:gd name="T5" fmla="*/ 824 h 1166"/>
                <a:gd name="T6" fmla="*/ 321 w 2151"/>
                <a:gd name="T7" fmla="*/ 782 h 1166"/>
                <a:gd name="T8" fmla="*/ 430 w 2151"/>
                <a:gd name="T9" fmla="*/ 513 h 1166"/>
                <a:gd name="T10" fmla="*/ 539 w 2151"/>
                <a:gd name="T11" fmla="*/ 477 h 1166"/>
                <a:gd name="T12" fmla="*/ 643 w 2151"/>
                <a:gd name="T13" fmla="*/ 280 h 1166"/>
                <a:gd name="T14" fmla="*/ 751 w 2151"/>
                <a:gd name="T15" fmla="*/ 197 h 1166"/>
                <a:gd name="T16" fmla="*/ 860 w 2151"/>
                <a:gd name="T17" fmla="*/ 197 h 1166"/>
                <a:gd name="T18" fmla="*/ 969 w 2151"/>
                <a:gd name="T19" fmla="*/ 176 h 1166"/>
                <a:gd name="T20" fmla="*/ 1078 w 2151"/>
                <a:gd name="T21" fmla="*/ 171 h 1166"/>
                <a:gd name="T22" fmla="*/ 1182 w 2151"/>
                <a:gd name="T23" fmla="*/ 160 h 1166"/>
                <a:gd name="T24" fmla="*/ 1291 w 2151"/>
                <a:gd name="T25" fmla="*/ 129 h 1166"/>
                <a:gd name="T26" fmla="*/ 1399 w 2151"/>
                <a:gd name="T27" fmla="*/ 124 h 1166"/>
                <a:gd name="T28" fmla="*/ 1508 w 2151"/>
                <a:gd name="T29" fmla="*/ 114 h 1166"/>
                <a:gd name="T30" fmla="*/ 1612 w 2151"/>
                <a:gd name="T31" fmla="*/ 51 h 1166"/>
                <a:gd name="T32" fmla="*/ 1721 w 2151"/>
                <a:gd name="T33" fmla="*/ 46 h 1166"/>
                <a:gd name="T34" fmla="*/ 1830 w 2151"/>
                <a:gd name="T35" fmla="*/ 41 h 1166"/>
                <a:gd name="T36" fmla="*/ 1939 w 2151"/>
                <a:gd name="T37" fmla="*/ 36 h 1166"/>
                <a:gd name="T38" fmla="*/ 2047 w 2151"/>
                <a:gd name="T39" fmla="*/ 10 h 1166"/>
                <a:gd name="T40" fmla="*/ 2151 w 2151"/>
                <a:gd name="T41" fmla="*/ 0 h 1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51"/>
                <a:gd name="T64" fmla="*/ 0 h 1166"/>
                <a:gd name="T65" fmla="*/ 2151 w 2151"/>
                <a:gd name="T66" fmla="*/ 1166 h 1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51" h="1166">
                  <a:moveTo>
                    <a:pt x="0" y="1166"/>
                  </a:moveTo>
                  <a:lnTo>
                    <a:pt x="103" y="1114"/>
                  </a:lnTo>
                  <a:lnTo>
                    <a:pt x="212" y="824"/>
                  </a:lnTo>
                  <a:lnTo>
                    <a:pt x="321" y="782"/>
                  </a:lnTo>
                  <a:lnTo>
                    <a:pt x="430" y="513"/>
                  </a:lnTo>
                  <a:lnTo>
                    <a:pt x="539" y="477"/>
                  </a:lnTo>
                  <a:lnTo>
                    <a:pt x="643" y="280"/>
                  </a:lnTo>
                  <a:lnTo>
                    <a:pt x="751" y="197"/>
                  </a:lnTo>
                  <a:lnTo>
                    <a:pt x="860" y="197"/>
                  </a:lnTo>
                  <a:lnTo>
                    <a:pt x="969" y="176"/>
                  </a:lnTo>
                  <a:lnTo>
                    <a:pt x="1078" y="171"/>
                  </a:lnTo>
                  <a:lnTo>
                    <a:pt x="1182" y="160"/>
                  </a:lnTo>
                  <a:lnTo>
                    <a:pt x="1291" y="129"/>
                  </a:lnTo>
                  <a:lnTo>
                    <a:pt x="1399" y="124"/>
                  </a:lnTo>
                  <a:lnTo>
                    <a:pt x="1508" y="114"/>
                  </a:lnTo>
                  <a:lnTo>
                    <a:pt x="1612" y="51"/>
                  </a:lnTo>
                  <a:lnTo>
                    <a:pt x="1721" y="46"/>
                  </a:lnTo>
                  <a:lnTo>
                    <a:pt x="1830" y="41"/>
                  </a:lnTo>
                  <a:lnTo>
                    <a:pt x="1939" y="36"/>
                  </a:lnTo>
                  <a:lnTo>
                    <a:pt x="2047" y="10"/>
                  </a:lnTo>
                  <a:lnTo>
                    <a:pt x="2151" y="0"/>
                  </a:lnTo>
                </a:path>
              </a:pathLst>
            </a:custGeom>
            <a:noFill/>
            <a:ln w="412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27" name="Rectangle 44"/>
            <p:cNvSpPr>
              <a:spLocks noChangeArrowheads="1"/>
            </p:cNvSpPr>
            <p:nvPr/>
          </p:nvSpPr>
          <p:spPr bwMode="auto">
            <a:xfrm>
              <a:off x="673" y="2458"/>
              <a:ext cx="41" cy="42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28" name="Rectangle 45"/>
            <p:cNvSpPr>
              <a:spLocks noChangeArrowheads="1"/>
            </p:cNvSpPr>
            <p:nvPr/>
          </p:nvSpPr>
          <p:spPr bwMode="auto">
            <a:xfrm>
              <a:off x="782" y="2168"/>
              <a:ext cx="41" cy="42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29" name="Rectangle 46"/>
            <p:cNvSpPr>
              <a:spLocks noChangeArrowheads="1"/>
            </p:cNvSpPr>
            <p:nvPr/>
          </p:nvSpPr>
          <p:spPr bwMode="auto">
            <a:xfrm>
              <a:off x="890" y="2127"/>
              <a:ext cx="42" cy="41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0" name="Rectangle 47"/>
            <p:cNvSpPr>
              <a:spLocks noChangeArrowheads="1"/>
            </p:cNvSpPr>
            <p:nvPr/>
          </p:nvSpPr>
          <p:spPr bwMode="auto">
            <a:xfrm>
              <a:off x="999" y="1857"/>
              <a:ext cx="42" cy="42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1" name="Rectangle 48"/>
            <p:cNvSpPr>
              <a:spLocks noChangeArrowheads="1"/>
            </p:cNvSpPr>
            <p:nvPr/>
          </p:nvSpPr>
          <p:spPr bwMode="auto">
            <a:xfrm>
              <a:off x="1108" y="1821"/>
              <a:ext cx="42" cy="41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2" name="Rectangle 49"/>
            <p:cNvSpPr>
              <a:spLocks noChangeArrowheads="1"/>
            </p:cNvSpPr>
            <p:nvPr/>
          </p:nvSpPr>
          <p:spPr bwMode="auto">
            <a:xfrm>
              <a:off x="1212" y="1624"/>
              <a:ext cx="41" cy="41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3" name="Rectangle 50"/>
            <p:cNvSpPr>
              <a:spLocks noChangeArrowheads="1"/>
            </p:cNvSpPr>
            <p:nvPr/>
          </p:nvSpPr>
          <p:spPr bwMode="auto">
            <a:xfrm>
              <a:off x="1321" y="1541"/>
              <a:ext cx="41" cy="41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4" name="Rectangle 51"/>
            <p:cNvSpPr>
              <a:spLocks noChangeArrowheads="1"/>
            </p:cNvSpPr>
            <p:nvPr/>
          </p:nvSpPr>
          <p:spPr bwMode="auto">
            <a:xfrm>
              <a:off x="1430" y="1541"/>
              <a:ext cx="41" cy="41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5" name="Rectangle 52"/>
            <p:cNvSpPr>
              <a:spLocks noChangeArrowheads="1"/>
            </p:cNvSpPr>
            <p:nvPr/>
          </p:nvSpPr>
          <p:spPr bwMode="auto">
            <a:xfrm>
              <a:off x="1538" y="1520"/>
              <a:ext cx="42" cy="42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6" name="Rectangle 53"/>
            <p:cNvSpPr>
              <a:spLocks noChangeArrowheads="1"/>
            </p:cNvSpPr>
            <p:nvPr/>
          </p:nvSpPr>
          <p:spPr bwMode="auto">
            <a:xfrm>
              <a:off x="1647" y="1515"/>
              <a:ext cx="42" cy="41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7" name="Rectangle 54"/>
            <p:cNvSpPr>
              <a:spLocks noChangeArrowheads="1"/>
            </p:cNvSpPr>
            <p:nvPr/>
          </p:nvSpPr>
          <p:spPr bwMode="auto">
            <a:xfrm>
              <a:off x="1751" y="1505"/>
              <a:ext cx="41" cy="41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8" name="Rectangle 55"/>
            <p:cNvSpPr>
              <a:spLocks noChangeArrowheads="1"/>
            </p:cNvSpPr>
            <p:nvPr/>
          </p:nvSpPr>
          <p:spPr bwMode="auto">
            <a:xfrm>
              <a:off x="1860" y="1473"/>
              <a:ext cx="41" cy="42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9" name="Rectangle 56"/>
            <p:cNvSpPr>
              <a:spLocks noChangeArrowheads="1"/>
            </p:cNvSpPr>
            <p:nvPr/>
          </p:nvSpPr>
          <p:spPr bwMode="auto">
            <a:xfrm>
              <a:off x="1969" y="1468"/>
              <a:ext cx="41" cy="42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0" name="Rectangle 57"/>
            <p:cNvSpPr>
              <a:spLocks noChangeArrowheads="1"/>
            </p:cNvSpPr>
            <p:nvPr/>
          </p:nvSpPr>
          <p:spPr bwMode="auto">
            <a:xfrm>
              <a:off x="2078" y="1458"/>
              <a:ext cx="41" cy="41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1" name="Rectangle 58"/>
            <p:cNvSpPr>
              <a:spLocks noChangeArrowheads="1"/>
            </p:cNvSpPr>
            <p:nvPr/>
          </p:nvSpPr>
          <p:spPr bwMode="auto">
            <a:xfrm>
              <a:off x="2181" y="1396"/>
              <a:ext cx="42" cy="41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2" name="Rectangle 59"/>
            <p:cNvSpPr>
              <a:spLocks noChangeArrowheads="1"/>
            </p:cNvSpPr>
            <p:nvPr/>
          </p:nvSpPr>
          <p:spPr bwMode="auto">
            <a:xfrm>
              <a:off x="2290" y="1391"/>
              <a:ext cx="42" cy="41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3" name="Rectangle 60"/>
            <p:cNvSpPr>
              <a:spLocks noChangeArrowheads="1"/>
            </p:cNvSpPr>
            <p:nvPr/>
          </p:nvSpPr>
          <p:spPr bwMode="auto">
            <a:xfrm>
              <a:off x="2399" y="1385"/>
              <a:ext cx="41" cy="42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4" name="Rectangle 61"/>
            <p:cNvSpPr>
              <a:spLocks noChangeArrowheads="1"/>
            </p:cNvSpPr>
            <p:nvPr/>
          </p:nvSpPr>
          <p:spPr bwMode="auto">
            <a:xfrm>
              <a:off x="2508" y="1380"/>
              <a:ext cx="41" cy="42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5" name="Rectangle 62"/>
            <p:cNvSpPr>
              <a:spLocks noChangeArrowheads="1"/>
            </p:cNvSpPr>
            <p:nvPr/>
          </p:nvSpPr>
          <p:spPr bwMode="auto">
            <a:xfrm>
              <a:off x="2617" y="1354"/>
              <a:ext cx="41" cy="42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6" name="Rectangle 63"/>
            <p:cNvSpPr>
              <a:spLocks noChangeArrowheads="1"/>
            </p:cNvSpPr>
            <p:nvPr/>
          </p:nvSpPr>
          <p:spPr bwMode="auto">
            <a:xfrm>
              <a:off x="2720" y="1344"/>
              <a:ext cx="42" cy="41"/>
            </a:xfrm>
            <a:prstGeom prst="rect">
              <a:avLst/>
            </a:prstGeom>
            <a:noFill/>
            <a:ln w="412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7" name="Line 64"/>
            <p:cNvSpPr>
              <a:spLocks noChangeShapeType="1"/>
            </p:cNvSpPr>
            <p:nvPr/>
          </p:nvSpPr>
          <p:spPr bwMode="auto">
            <a:xfrm>
              <a:off x="2269" y="1323"/>
              <a:ext cx="1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8" name="Freeform 65"/>
            <p:cNvSpPr>
              <a:spLocks/>
            </p:cNvSpPr>
            <p:nvPr/>
          </p:nvSpPr>
          <p:spPr bwMode="auto">
            <a:xfrm>
              <a:off x="2249" y="1354"/>
              <a:ext cx="52" cy="73"/>
            </a:xfrm>
            <a:custGeom>
              <a:avLst/>
              <a:gdLst>
                <a:gd name="T0" fmla="*/ 52 w 52"/>
                <a:gd name="T1" fmla="*/ 0 h 73"/>
                <a:gd name="T2" fmla="*/ 36 w 52"/>
                <a:gd name="T3" fmla="*/ 73 h 73"/>
                <a:gd name="T4" fmla="*/ 0 w 52"/>
                <a:gd name="T5" fmla="*/ 5 h 73"/>
                <a:gd name="T6" fmla="*/ 31 w 52"/>
                <a:gd name="T7" fmla="*/ 26 h 73"/>
                <a:gd name="T8" fmla="*/ 52 w 5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73"/>
                <a:gd name="T17" fmla="*/ 52 w 5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73">
                  <a:moveTo>
                    <a:pt x="52" y="0"/>
                  </a:moveTo>
                  <a:lnTo>
                    <a:pt x="36" y="73"/>
                  </a:lnTo>
                  <a:lnTo>
                    <a:pt x="0" y="5"/>
                  </a:lnTo>
                  <a:lnTo>
                    <a:pt x="31" y="2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9" name="Rectangle 66"/>
            <p:cNvSpPr>
              <a:spLocks noChangeArrowheads="1"/>
            </p:cNvSpPr>
            <p:nvPr/>
          </p:nvSpPr>
          <p:spPr bwMode="auto">
            <a:xfrm>
              <a:off x="1899" y="1064"/>
              <a:ext cx="8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Robust solution</a:t>
              </a:r>
              <a:endParaRPr lang="en-US"/>
            </a:p>
          </p:txBody>
        </p:sp>
        <p:sp>
          <p:nvSpPr>
            <p:cNvPr id="134250" name="Rectangle 67"/>
            <p:cNvSpPr>
              <a:spLocks noChangeArrowheads="1"/>
            </p:cNvSpPr>
            <p:nvPr/>
          </p:nvSpPr>
          <p:spPr bwMode="auto">
            <a:xfrm>
              <a:off x="1938" y="1194"/>
              <a:ext cx="74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Test on future</a:t>
              </a:r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795463" y="1452563"/>
            <a:ext cx="4605337" cy="3424237"/>
            <a:chOff x="0" y="1403"/>
            <a:chExt cx="2901" cy="2157"/>
          </a:xfrm>
        </p:grpSpPr>
        <p:sp>
          <p:nvSpPr>
            <p:cNvPr id="134152" name="Rectangle 71"/>
            <p:cNvSpPr>
              <a:spLocks noChangeArrowheads="1"/>
            </p:cNvSpPr>
            <p:nvPr/>
          </p:nvSpPr>
          <p:spPr bwMode="auto">
            <a:xfrm>
              <a:off x="564" y="1408"/>
              <a:ext cx="2208" cy="172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3" name="Line 72"/>
            <p:cNvSpPr>
              <a:spLocks noChangeShapeType="1"/>
            </p:cNvSpPr>
            <p:nvPr/>
          </p:nvSpPr>
          <p:spPr bwMode="auto">
            <a:xfrm>
              <a:off x="564" y="1408"/>
              <a:ext cx="220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4" name="Freeform 73"/>
            <p:cNvSpPr>
              <a:spLocks/>
            </p:cNvSpPr>
            <p:nvPr/>
          </p:nvSpPr>
          <p:spPr bwMode="auto">
            <a:xfrm>
              <a:off x="564" y="1408"/>
              <a:ext cx="2208" cy="1726"/>
            </a:xfrm>
            <a:custGeom>
              <a:avLst/>
              <a:gdLst>
                <a:gd name="T0" fmla="*/ 0 w 426"/>
                <a:gd name="T1" fmla="*/ 33466777 h 333"/>
                <a:gd name="T2" fmla="*/ 42807683 w 426"/>
                <a:gd name="T3" fmla="*/ 33466777 h 333"/>
                <a:gd name="T4" fmla="*/ 42807683 w 426"/>
                <a:gd name="T5" fmla="*/ 0 h 333"/>
                <a:gd name="T6" fmla="*/ 0 60000 65536"/>
                <a:gd name="T7" fmla="*/ 0 60000 65536"/>
                <a:gd name="T8" fmla="*/ 0 60000 65536"/>
                <a:gd name="T9" fmla="*/ 0 w 426"/>
                <a:gd name="T10" fmla="*/ 0 h 333"/>
                <a:gd name="T11" fmla="*/ 426 w 426"/>
                <a:gd name="T12" fmla="*/ 333 h 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333">
                  <a:moveTo>
                    <a:pt x="0" y="333"/>
                  </a:moveTo>
                  <a:lnTo>
                    <a:pt x="426" y="333"/>
                  </a:lnTo>
                  <a:lnTo>
                    <a:pt x="42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5" name="Line 74"/>
            <p:cNvSpPr>
              <a:spLocks noChangeShapeType="1"/>
            </p:cNvSpPr>
            <p:nvPr/>
          </p:nvSpPr>
          <p:spPr bwMode="auto">
            <a:xfrm flipV="1">
              <a:off x="564" y="1408"/>
              <a:ext cx="0" cy="17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6" name="Line 75"/>
            <p:cNvSpPr>
              <a:spLocks noChangeShapeType="1"/>
            </p:cNvSpPr>
            <p:nvPr/>
          </p:nvSpPr>
          <p:spPr bwMode="auto">
            <a:xfrm>
              <a:off x="564" y="3134"/>
              <a:ext cx="220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7" name="Line 76"/>
            <p:cNvSpPr>
              <a:spLocks noChangeShapeType="1"/>
            </p:cNvSpPr>
            <p:nvPr/>
          </p:nvSpPr>
          <p:spPr bwMode="auto">
            <a:xfrm flipV="1">
              <a:off x="564" y="1408"/>
              <a:ext cx="0" cy="17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8" name="Line 77"/>
            <p:cNvSpPr>
              <a:spLocks noChangeShapeType="1"/>
            </p:cNvSpPr>
            <p:nvPr/>
          </p:nvSpPr>
          <p:spPr bwMode="auto">
            <a:xfrm flipV="1">
              <a:off x="590" y="310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9" name="Line 78"/>
            <p:cNvSpPr>
              <a:spLocks noChangeShapeType="1"/>
            </p:cNvSpPr>
            <p:nvPr/>
          </p:nvSpPr>
          <p:spPr bwMode="auto">
            <a:xfrm>
              <a:off x="590" y="140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60" name="Rectangle 79"/>
            <p:cNvSpPr>
              <a:spLocks noChangeArrowheads="1"/>
            </p:cNvSpPr>
            <p:nvPr/>
          </p:nvSpPr>
          <p:spPr bwMode="auto">
            <a:xfrm>
              <a:off x="587" y="315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134161" name="Line 80"/>
            <p:cNvSpPr>
              <a:spLocks noChangeShapeType="1"/>
            </p:cNvSpPr>
            <p:nvPr/>
          </p:nvSpPr>
          <p:spPr bwMode="auto">
            <a:xfrm flipV="1">
              <a:off x="1129" y="310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62" name="Line 81"/>
            <p:cNvSpPr>
              <a:spLocks noChangeShapeType="1"/>
            </p:cNvSpPr>
            <p:nvPr/>
          </p:nvSpPr>
          <p:spPr bwMode="auto">
            <a:xfrm>
              <a:off x="1129" y="140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63" name="Rectangle 82"/>
            <p:cNvSpPr>
              <a:spLocks noChangeArrowheads="1"/>
            </p:cNvSpPr>
            <p:nvPr/>
          </p:nvSpPr>
          <p:spPr bwMode="auto">
            <a:xfrm>
              <a:off x="1041" y="3150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1000</a:t>
              </a:r>
              <a:endParaRPr lang="en-US"/>
            </a:p>
          </p:txBody>
        </p:sp>
        <p:sp>
          <p:nvSpPr>
            <p:cNvPr id="134164" name="Line 83"/>
            <p:cNvSpPr>
              <a:spLocks noChangeShapeType="1"/>
            </p:cNvSpPr>
            <p:nvPr/>
          </p:nvSpPr>
          <p:spPr bwMode="auto">
            <a:xfrm flipV="1">
              <a:off x="1668" y="310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65" name="Line 84"/>
            <p:cNvSpPr>
              <a:spLocks noChangeShapeType="1"/>
            </p:cNvSpPr>
            <p:nvPr/>
          </p:nvSpPr>
          <p:spPr bwMode="auto">
            <a:xfrm>
              <a:off x="1668" y="140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66" name="Rectangle 85"/>
            <p:cNvSpPr>
              <a:spLocks noChangeArrowheads="1"/>
            </p:cNvSpPr>
            <p:nvPr/>
          </p:nvSpPr>
          <p:spPr bwMode="auto">
            <a:xfrm>
              <a:off x="1580" y="3150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2000</a:t>
              </a:r>
              <a:endParaRPr lang="en-US"/>
            </a:p>
          </p:txBody>
        </p:sp>
        <p:sp>
          <p:nvSpPr>
            <p:cNvPr id="134167" name="Line 86"/>
            <p:cNvSpPr>
              <a:spLocks noChangeShapeType="1"/>
            </p:cNvSpPr>
            <p:nvPr/>
          </p:nvSpPr>
          <p:spPr bwMode="auto">
            <a:xfrm flipV="1">
              <a:off x="2202" y="310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68" name="Line 87"/>
            <p:cNvSpPr>
              <a:spLocks noChangeShapeType="1"/>
            </p:cNvSpPr>
            <p:nvPr/>
          </p:nvSpPr>
          <p:spPr bwMode="auto">
            <a:xfrm>
              <a:off x="2202" y="140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69" name="Rectangle 88"/>
            <p:cNvSpPr>
              <a:spLocks noChangeArrowheads="1"/>
            </p:cNvSpPr>
            <p:nvPr/>
          </p:nvSpPr>
          <p:spPr bwMode="auto">
            <a:xfrm>
              <a:off x="2114" y="3150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3000</a:t>
              </a:r>
              <a:endParaRPr lang="en-US"/>
            </a:p>
          </p:txBody>
        </p:sp>
        <p:sp>
          <p:nvSpPr>
            <p:cNvPr id="134170" name="Line 89"/>
            <p:cNvSpPr>
              <a:spLocks noChangeShapeType="1"/>
            </p:cNvSpPr>
            <p:nvPr/>
          </p:nvSpPr>
          <p:spPr bwMode="auto">
            <a:xfrm flipV="1">
              <a:off x="2741" y="310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71" name="Line 90"/>
            <p:cNvSpPr>
              <a:spLocks noChangeShapeType="1"/>
            </p:cNvSpPr>
            <p:nvPr/>
          </p:nvSpPr>
          <p:spPr bwMode="auto">
            <a:xfrm>
              <a:off x="2741" y="140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72" name="Rectangle 91"/>
            <p:cNvSpPr>
              <a:spLocks noChangeArrowheads="1"/>
            </p:cNvSpPr>
            <p:nvPr/>
          </p:nvSpPr>
          <p:spPr bwMode="auto">
            <a:xfrm>
              <a:off x="2653" y="3150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4000</a:t>
              </a:r>
              <a:endParaRPr lang="en-US"/>
            </a:p>
          </p:txBody>
        </p:sp>
        <p:sp>
          <p:nvSpPr>
            <p:cNvPr id="134173" name="Line 92"/>
            <p:cNvSpPr>
              <a:spLocks noChangeShapeType="1"/>
            </p:cNvSpPr>
            <p:nvPr/>
          </p:nvSpPr>
          <p:spPr bwMode="auto">
            <a:xfrm>
              <a:off x="564" y="3134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74" name="Line 93"/>
            <p:cNvSpPr>
              <a:spLocks noChangeShapeType="1"/>
            </p:cNvSpPr>
            <p:nvPr/>
          </p:nvSpPr>
          <p:spPr bwMode="auto">
            <a:xfrm flipH="1">
              <a:off x="2746" y="3134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75" name="Rectangle 94"/>
            <p:cNvSpPr>
              <a:spLocks noChangeArrowheads="1"/>
            </p:cNvSpPr>
            <p:nvPr/>
          </p:nvSpPr>
          <p:spPr bwMode="auto">
            <a:xfrm>
              <a:off x="509" y="3072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134176" name="Line 95"/>
            <p:cNvSpPr>
              <a:spLocks noChangeShapeType="1"/>
            </p:cNvSpPr>
            <p:nvPr/>
          </p:nvSpPr>
          <p:spPr bwMode="auto">
            <a:xfrm>
              <a:off x="564" y="2823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77" name="Line 96"/>
            <p:cNvSpPr>
              <a:spLocks noChangeShapeType="1"/>
            </p:cNvSpPr>
            <p:nvPr/>
          </p:nvSpPr>
          <p:spPr bwMode="auto">
            <a:xfrm flipH="1">
              <a:off x="2746" y="2823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78" name="Rectangle 97"/>
            <p:cNvSpPr>
              <a:spLocks noChangeArrowheads="1"/>
            </p:cNvSpPr>
            <p:nvPr/>
          </p:nvSpPr>
          <p:spPr bwMode="auto">
            <a:xfrm>
              <a:off x="359" y="2761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0.05</a:t>
              </a:r>
              <a:endParaRPr lang="en-US"/>
            </a:p>
          </p:txBody>
        </p:sp>
        <p:sp>
          <p:nvSpPr>
            <p:cNvPr id="134179" name="Line 98"/>
            <p:cNvSpPr>
              <a:spLocks noChangeShapeType="1"/>
            </p:cNvSpPr>
            <p:nvPr/>
          </p:nvSpPr>
          <p:spPr bwMode="auto">
            <a:xfrm>
              <a:off x="564" y="251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80" name="Line 99"/>
            <p:cNvSpPr>
              <a:spLocks noChangeShapeType="1"/>
            </p:cNvSpPr>
            <p:nvPr/>
          </p:nvSpPr>
          <p:spPr bwMode="auto">
            <a:xfrm flipH="1">
              <a:off x="2746" y="2517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81" name="Rectangle 100"/>
            <p:cNvSpPr>
              <a:spLocks noChangeArrowheads="1"/>
            </p:cNvSpPr>
            <p:nvPr/>
          </p:nvSpPr>
          <p:spPr bwMode="auto">
            <a:xfrm>
              <a:off x="419" y="2455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0.1</a:t>
              </a:r>
              <a:endParaRPr lang="en-US"/>
            </a:p>
          </p:txBody>
        </p:sp>
        <p:sp>
          <p:nvSpPr>
            <p:cNvPr id="134182" name="Line 101"/>
            <p:cNvSpPr>
              <a:spLocks noChangeShapeType="1"/>
            </p:cNvSpPr>
            <p:nvPr/>
          </p:nvSpPr>
          <p:spPr bwMode="auto">
            <a:xfrm>
              <a:off x="564" y="2206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83" name="Line 102"/>
            <p:cNvSpPr>
              <a:spLocks noChangeShapeType="1"/>
            </p:cNvSpPr>
            <p:nvPr/>
          </p:nvSpPr>
          <p:spPr bwMode="auto">
            <a:xfrm flipH="1">
              <a:off x="2746" y="2206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84" name="Rectangle 103"/>
            <p:cNvSpPr>
              <a:spLocks noChangeArrowheads="1"/>
            </p:cNvSpPr>
            <p:nvPr/>
          </p:nvSpPr>
          <p:spPr bwMode="auto">
            <a:xfrm>
              <a:off x="359" y="2144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0.15</a:t>
              </a:r>
              <a:endParaRPr lang="en-US"/>
            </a:p>
          </p:txBody>
        </p:sp>
        <p:sp>
          <p:nvSpPr>
            <p:cNvPr id="134185" name="Line 104"/>
            <p:cNvSpPr>
              <a:spLocks noChangeShapeType="1"/>
            </p:cNvSpPr>
            <p:nvPr/>
          </p:nvSpPr>
          <p:spPr bwMode="auto">
            <a:xfrm>
              <a:off x="564" y="1900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86" name="Line 105"/>
            <p:cNvSpPr>
              <a:spLocks noChangeShapeType="1"/>
            </p:cNvSpPr>
            <p:nvPr/>
          </p:nvSpPr>
          <p:spPr bwMode="auto">
            <a:xfrm flipH="1">
              <a:off x="2746" y="1900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87" name="Rectangle 106"/>
            <p:cNvSpPr>
              <a:spLocks noChangeArrowheads="1"/>
            </p:cNvSpPr>
            <p:nvPr/>
          </p:nvSpPr>
          <p:spPr bwMode="auto">
            <a:xfrm>
              <a:off x="419" y="1838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en-US"/>
            </a:p>
          </p:txBody>
        </p:sp>
        <p:sp>
          <p:nvSpPr>
            <p:cNvPr id="134188" name="Line 107"/>
            <p:cNvSpPr>
              <a:spLocks noChangeShapeType="1"/>
            </p:cNvSpPr>
            <p:nvPr/>
          </p:nvSpPr>
          <p:spPr bwMode="auto">
            <a:xfrm>
              <a:off x="564" y="1589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89" name="Line 108"/>
            <p:cNvSpPr>
              <a:spLocks noChangeShapeType="1"/>
            </p:cNvSpPr>
            <p:nvPr/>
          </p:nvSpPr>
          <p:spPr bwMode="auto">
            <a:xfrm flipH="1">
              <a:off x="2746" y="1589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0" name="Rectangle 109"/>
            <p:cNvSpPr>
              <a:spLocks noChangeArrowheads="1"/>
            </p:cNvSpPr>
            <p:nvPr/>
          </p:nvSpPr>
          <p:spPr bwMode="auto">
            <a:xfrm>
              <a:off x="359" y="1527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0.25</a:t>
              </a:r>
              <a:endParaRPr lang="en-US"/>
            </a:p>
          </p:txBody>
        </p:sp>
        <p:sp>
          <p:nvSpPr>
            <p:cNvPr id="134191" name="Line 110"/>
            <p:cNvSpPr>
              <a:spLocks noChangeShapeType="1"/>
            </p:cNvSpPr>
            <p:nvPr/>
          </p:nvSpPr>
          <p:spPr bwMode="auto">
            <a:xfrm>
              <a:off x="564" y="1408"/>
              <a:ext cx="220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2" name="Freeform 111"/>
            <p:cNvSpPr>
              <a:spLocks/>
            </p:cNvSpPr>
            <p:nvPr/>
          </p:nvSpPr>
          <p:spPr bwMode="auto">
            <a:xfrm>
              <a:off x="564" y="1408"/>
              <a:ext cx="2208" cy="1726"/>
            </a:xfrm>
            <a:custGeom>
              <a:avLst/>
              <a:gdLst>
                <a:gd name="T0" fmla="*/ 0 w 426"/>
                <a:gd name="T1" fmla="*/ 33466777 h 333"/>
                <a:gd name="T2" fmla="*/ 42807683 w 426"/>
                <a:gd name="T3" fmla="*/ 33466777 h 333"/>
                <a:gd name="T4" fmla="*/ 42807683 w 426"/>
                <a:gd name="T5" fmla="*/ 0 h 333"/>
                <a:gd name="T6" fmla="*/ 0 60000 65536"/>
                <a:gd name="T7" fmla="*/ 0 60000 65536"/>
                <a:gd name="T8" fmla="*/ 0 60000 65536"/>
                <a:gd name="T9" fmla="*/ 0 w 426"/>
                <a:gd name="T10" fmla="*/ 0 h 333"/>
                <a:gd name="T11" fmla="*/ 426 w 426"/>
                <a:gd name="T12" fmla="*/ 333 h 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333">
                  <a:moveTo>
                    <a:pt x="0" y="333"/>
                  </a:moveTo>
                  <a:lnTo>
                    <a:pt x="426" y="333"/>
                  </a:lnTo>
                  <a:lnTo>
                    <a:pt x="42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3" name="Line 112"/>
            <p:cNvSpPr>
              <a:spLocks noChangeShapeType="1"/>
            </p:cNvSpPr>
            <p:nvPr/>
          </p:nvSpPr>
          <p:spPr bwMode="auto">
            <a:xfrm flipV="1">
              <a:off x="564" y="1408"/>
              <a:ext cx="0" cy="17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4" name="Freeform 113"/>
            <p:cNvSpPr>
              <a:spLocks/>
            </p:cNvSpPr>
            <p:nvPr/>
          </p:nvSpPr>
          <p:spPr bwMode="auto">
            <a:xfrm>
              <a:off x="590" y="1423"/>
              <a:ext cx="2151" cy="1711"/>
            </a:xfrm>
            <a:custGeom>
              <a:avLst/>
              <a:gdLst>
                <a:gd name="T0" fmla="*/ 0 w 2151"/>
                <a:gd name="T1" fmla="*/ 1711 h 1711"/>
                <a:gd name="T2" fmla="*/ 103 w 2151"/>
                <a:gd name="T3" fmla="*/ 1224 h 1711"/>
                <a:gd name="T4" fmla="*/ 212 w 2151"/>
                <a:gd name="T5" fmla="*/ 1063 h 1711"/>
                <a:gd name="T6" fmla="*/ 321 w 2151"/>
                <a:gd name="T7" fmla="*/ 866 h 1711"/>
                <a:gd name="T8" fmla="*/ 430 w 2151"/>
                <a:gd name="T9" fmla="*/ 705 h 1711"/>
                <a:gd name="T10" fmla="*/ 539 w 2151"/>
                <a:gd name="T11" fmla="*/ 581 h 1711"/>
                <a:gd name="T12" fmla="*/ 643 w 2151"/>
                <a:gd name="T13" fmla="*/ 498 h 1711"/>
                <a:gd name="T14" fmla="*/ 751 w 2151"/>
                <a:gd name="T15" fmla="*/ 425 h 1711"/>
                <a:gd name="T16" fmla="*/ 860 w 2151"/>
                <a:gd name="T17" fmla="*/ 363 h 1711"/>
                <a:gd name="T18" fmla="*/ 969 w 2151"/>
                <a:gd name="T19" fmla="*/ 317 h 1711"/>
                <a:gd name="T20" fmla="*/ 1078 w 2151"/>
                <a:gd name="T21" fmla="*/ 280 h 1711"/>
                <a:gd name="T22" fmla="*/ 1182 w 2151"/>
                <a:gd name="T23" fmla="*/ 244 h 1711"/>
                <a:gd name="T24" fmla="*/ 1291 w 2151"/>
                <a:gd name="T25" fmla="*/ 208 h 1711"/>
                <a:gd name="T26" fmla="*/ 1399 w 2151"/>
                <a:gd name="T27" fmla="*/ 177 h 1711"/>
                <a:gd name="T28" fmla="*/ 1508 w 2151"/>
                <a:gd name="T29" fmla="*/ 151 h 1711"/>
                <a:gd name="T30" fmla="*/ 1612 w 2151"/>
                <a:gd name="T31" fmla="*/ 125 h 1711"/>
                <a:gd name="T32" fmla="*/ 1721 w 2151"/>
                <a:gd name="T33" fmla="*/ 94 h 1711"/>
                <a:gd name="T34" fmla="*/ 1830 w 2151"/>
                <a:gd name="T35" fmla="*/ 68 h 1711"/>
                <a:gd name="T36" fmla="*/ 1939 w 2151"/>
                <a:gd name="T37" fmla="*/ 42 h 1711"/>
                <a:gd name="T38" fmla="*/ 2047 w 2151"/>
                <a:gd name="T39" fmla="*/ 21 h 1711"/>
                <a:gd name="T40" fmla="*/ 2151 w 2151"/>
                <a:gd name="T41" fmla="*/ 0 h 17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51"/>
                <a:gd name="T64" fmla="*/ 0 h 1711"/>
                <a:gd name="T65" fmla="*/ 2151 w 2151"/>
                <a:gd name="T66" fmla="*/ 1711 h 17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51" h="1711">
                  <a:moveTo>
                    <a:pt x="0" y="1711"/>
                  </a:moveTo>
                  <a:lnTo>
                    <a:pt x="103" y="1224"/>
                  </a:lnTo>
                  <a:lnTo>
                    <a:pt x="212" y="1063"/>
                  </a:lnTo>
                  <a:lnTo>
                    <a:pt x="321" y="866"/>
                  </a:lnTo>
                  <a:lnTo>
                    <a:pt x="430" y="705"/>
                  </a:lnTo>
                  <a:lnTo>
                    <a:pt x="539" y="581"/>
                  </a:lnTo>
                  <a:lnTo>
                    <a:pt x="643" y="498"/>
                  </a:lnTo>
                  <a:lnTo>
                    <a:pt x="751" y="425"/>
                  </a:lnTo>
                  <a:lnTo>
                    <a:pt x="860" y="363"/>
                  </a:lnTo>
                  <a:lnTo>
                    <a:pt x="969" y="317"/>
                  </a:lnTo>
                  <a:lnTo>
                    <a:pt x="1078" y="280"/>
                  </a:lnTo>
                  <a:lnTo>
                    <a:pt x="1182" y="244"/>
                  </a:lnTo>
                  <a:lnTo>
                    <a:pt x="1291" y="208"/>
                  </a:lnTo>
                  <a:lnTo>
                    <a:pt x="1399" y="177"/>
                  </a:lnTo>
                  <a:lnTo>
                    <a:pt x="1508" y="151"/>
                  </a:lnTo>
                  <a:lnTo>
                    <a:pt x="1612" y="125"/>
                  </a:lnTo>
                  <a:lnTo>
                    <a:pt x="1721" y="94"/>
                  </a:lnTo>
                  <a:lnTo>
                    <a:pt x="1830" y="68"/>
                  </a:lnTo>
                  <a:lnTo>
                    <a:pt x="1939" y="42"/>
                  </a:lnTo>
                  <a:lnTo>
                    <a:pt x="2047" y="21"/>
                  </a:lnTo>
                  <a:lnTo>
                    <a:pt x="215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5" name="Oval 114"/>
            <p:cNvSpPr>
              <a:spLocks noChangeArrowheads="1"/>
            </p:cNvSpPr>
            <p:nvPr/>
          </p:nvSpPr>
          <p:spPr bwMode="auto">
            <a:xfrm>
              <a:off x="569" y="3113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6" name="Oval 115"/>
            <p:cNvSpPr>
              <a:spLocks noChangeArrowheads="1"/>
            </p:cNvSpPr>
            <p:nvPr/>
          </p:nvSpPr>
          <p:spPr bwMode="auto">
            <a:xfrm>
              <a:off x="673" y="2626"/>
              <a:ext cx="46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7" name="Oval 116"/>
            <p:cNvSpPr>
              <a:spLocks noChangeArrowheads="1"/>
            </p:cNvSpPr>
            <p:nvPr/>
          </p:nvSpPr>
          <p:spPr bwMode="auto">
            <a:xfrm>
              <a:off x="782" y="2465"/>
              <a:ext cx="46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8" name="Oval 117"/>
            <p:cNvSpPr>
              <a:spLocks noChangeArrowheads="1"/>
            </p:cNvSpPr>
            <p:nvPr/>
          </p:nvSpPr>
          <p:spPr bwMode="auto">
            <a:xfrm>
              <a:off x="890" y="2268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9" name="Oval 118"/>
            <p:cNvSpPr>
              <a:spLocks noChangeArrowheads="1"/>
            </p:cNvSpPr>
            <p:nvPr/>
          </p:nvSpPr>
          <p:spPr bwMode="auto">
            <a:xfrm>
              <a:off x="999" y="2108"/>
              <a:ext cx="47" cy="4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0" name="Oval 119"/>
            <p:cNvSpPr>
              <a:spLocks noChangeArrowheads="1"/>
            </p:cNvSpPr>
            <p:nvPr/>
          </p:nvSpPr>
          <p:spPr bwMode="auto">
            <a:xfrm>
              <a:off x="1108" y="1983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1" name="Oval 120"/>
            <p:cNvSpPr>
              <a:spLocks noChangeArrowheads="1"/>
            </p:cNvSpPr>
            <p:nvPr/>
          </p:nvSpPr>
          <p:spPr bwMode="auto">
            <a:xfrm>
              <a:off x="1212" y="1900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2" name="Oval 121"/>
            <p:cNvSpPr>
              <a:spLocks noChangeArrowheads="1"/>
            </p:cNvSpPr>
            <p:nvPr/>
          </p:nvSpPr>
          <p:spPr bwMode="auto">
            <a:xfrm>
              <a:off x="1321" y="1828"/>
              <a:ext cx="46" cy="4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3" name="Oval 122"/>
            <p:cNvSpPr>
              <a:spLocks noChangeArrowheads="1"/>
            </p:cNvSpPr>
            <p:nvPr/>
          </p:nvSpPr>
          <p:spPr bwMode="auto">
            <a:xfrm>
              <a:off x="1430" y="1765"/>
              <a:ext cx="46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4" name="Oval 123"/>
            <p:cNvSpPr>
              <a:spLocks noChangeArrowheads="1"/>
            </p:cNvSpPr>
            <p:nvPr/>
          </p:nvSpPr>
          <p:spPr bwMode="auto">
            <a:xfrm>
              <a:off x="1538" y="1719"/>
              <a:ext cx="47" cy="4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5" name="Oval 124"/>
            <p:cNvSpPr>
              <a:spLocks noChangeArrowheads="1"/>
            </p:cNvSpPr>
            <p:nvPr/>
          </p:nvSpPr>
          <p:spPr bwMode="auto">
            <a:xfrm>
              <a:off x="1647" y="1682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6" name="Oval 125"/>
            <p:cNvSpPr>
              <a:spLocks noChangeArrowheads="1"/>
            </p:cNvSpPr>
            <p:nvPr/>
          </p:nvSpPr>
          <p:spPr bwMode="auto">
            <a:xfrm>
              <a:off x="1751" y="1646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7" name="Oval 126"/>
            <p:cNvSpPr>
              <a:spLocks noChangeArrowheads="1"/>
            </p:cNvSpPr>
            <p:nvPr/>
          </p:nvSpPr>
          <p:spPr bwMode="auto">
            <a:xfrm>
              <a:off x="1860" y="1610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8" name="Oval 127"/>
            <p:cNvSpPr>
              <a:spLocks noChangeArrowheads="1"/>
            </p:cNvSpPr>
            <p:nvPr/>
          </p:nvSpPr>
          <p:spPr bwMode="auto">
            <a:xfrm>
              <a:off x="1969" y="1579"/>
              <a:ext cx="46" cy="4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9" name="Oval 128"/>
            <p:cNvSpPr>
              <a:spLocks noChangeArrowheads="1"/>
            </p:cNvSpPr>
            <p:nvPr/>
          </p:nvSpPr>
          <p:spPr bwMode="auto">
            <a:xfrm>
              <a:off x="2078" y="1553"/>
              <a:ext cx="46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0" name="Oval 129"/>
            <p:cNvSpPr>
              <a:spLocks noChangeArrowheads="1"/>
            </p:cNvSpPr>
            <p:nvPr/>
          </p:nvSpPr>
          <p:spPr bwMode="auto">
            <a:xfrm>
              <a:off x="2181" y="1527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1" name="Oval 130"/>
            <p:cNvSpPr>
              <a:spLocks noChangeArrowheads="1"/>
            </p:cNvSpPr>
            <p:nvPr/>
          </p:nvSpPr>
          <p:spPr bwMode="auto">
            <a:xfrm>
              <a:off x="2290" y="1496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2" name="Oval 131"/>
            <p:cNvSpPr>
              <a:spLocks noChangeArrowheads="1"/>
            </p:cNvSpPr>
            <p:nvPr/>
          </p:nvSpPr>
          <p:spPr bwMode="auto">
            <a:xfrm>
              <a:off x="2399" y="1470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3" name="Oval 132"/>
            <p:cNvSpPr>
              <a:spLocks noChangeArrowheads="1"/>
            </p:cNvSpPr>
            <p:nvPr/>
          </p:nvSpPr>
          <p:spPr bwMode="auto">
            <a:xfrm>
              <a:off x="2508" y="1444"/>
              <a:ext cx="47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4" name="Oval 133"/>
            <p:cNvSpPr>
              <a:spLocks noChangeArrowheads="1"/>
            </p:cNvSpPr>
            <p:nvPr/>
          </p:nvSpPr>
          <p:spPr bwMode="auto">
            <a:xfrm>
              <a:off x="2617" y="1423"/>
              <a:ext cx="46" cy="4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5" name="Oval 134"/>
            <p:cNvSpPr>
              <a:spLocks noChangeArrowheads="1"/>
            </p:cNvSpPr>
            <p:nvPr/>
          </p:nvSpPr>
          <p:spPr bwMode="auto">
            <a:xfrm>
              <a:off x="2720" y="1403"/>
              <a:ext cx="47" cy="4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6" name="Line 135"/>
            <p:cNvSpPr>
              <a:spLocks noChangeShapeType="1"/>
            </p:cNvSpPr>
            <p:nvPr/>
          </p:nvSpPr>
          <p:spPr bwMode="auto">
            <a:xfrm>
              <a:off x="1461" y="1615"/>
              <a:ext cx="124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7" name="Freeform 136"/>
            <p:cNvSpPr>
              <a:spLocks/>
            </p:cNvSpPr>
            <p:nvPr/>
          </p:nvSpPr>
          <p:spPr bwMode="auto">
            <a:xfrm>
              <a:off x="1549" y="1641"/>
              <a:ext cx="78" cy="57"/>
            </a:xfrm>
            <a:custGeom>
              <a:avLst/>
              <a:gdLst>
                <a:gd name="T0" fmla="*/ 26 w 78"/>
                <a:gd name="T1" fmla="*/ 0 h 57"/>
                <a:gd name="T2" fmla="*/ 78 w 78"/>
                <a:gd name="T3" fmla="*/ 57 h 57"/>
                <a:gd name="T4" fmla="*/ 0 w 78"/>
                <a:gd name="T5" fmla="*/ 47 h 57"/>
                <a:gd name="T6" fmla="*/ 36 w 78"/>
                <a:gd name="T7" fmla="*/ 36 h 57"/>
                <a:gd name="T8" fmla="*/ 26 w 78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7"/>
                <a:gd name="T17" fmla="*/ 78 w 7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7">
                  <a:moveTo>
                    <a:pt x="26" y="0"/>
                  </a:moveTo>
                  <a:lnTo>
                    <a:pt x="78" y="57"/>
                  </a:lnTo>
                  <a:lnTo>
                    <a:pt x="0" y="47"/>
                  </a:lnTo>
                  <a:lnTo>
                    <a:pt x="36" y="3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8" name="Rectangle 137"/>
            <p:cNvSpPr>
              <a:spLocks noChangeArrowheads="1"/>
            </p:cNvSpPr>
            <p:nvPr/>
          </p:nvSpPr>
          <p:spPr bwMode="auto">
            <a:xfrm>
              <a:off x="664" y="1485"/>
              <a:ext cx="8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Greedy on future</a:t>
              </a:r>
              <a:endParaRPr lang="en-US"/>
            </a:p>
          </p:txBody>
        </p:sp>
        <p:sp>
          <p:nvSpPr>
            <p:cNvPr id="134219" name="Rectangle 138"/>
            <p:cNvSpPr>
              <a:spLocks noChangeArrowheads="1"/>
            </p:cNvSpPr>
            <p:nvPr/>
          </p:nvSpPr>
          <p:spPr bwMode="auto">
            <a:xfrm>
              <a:off x="731" y="1615"/>
              <a:ext cx="6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Test on future</a:t>
              </a:r>
              <a:endParaRPr lang="en-US"/>
            </a:p>
          </p:txBody>
        </p:sp>
        <p:sp>
          <p:nvSpPr>
            <p:cNvPr id="134220" name="Rectangle 139"/>
            <p:cNvSpPr>
              <a:spLocks noChangeArrowheads="1"/>
            </p:cNvSpPr>
            <p:nvPr/>
          </p:nvSpPr>
          <p:spPr bwMode="auto">
            <a:xfrm>
              <a:off x="630" y="1758"/>
              <a:ext cx="5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“Cheating”</a:t>
              </a:r>
              <a:endParaRPr lang="en-US"/>
            </a:p>
          </p:txBody>
        </p:sp>
        <p:grpSp>
          <p:nvGrpSpPr>
            <p:cNvPr id="134221" name="Group 140"/>
            <p:cNvGrpSpPr>
              <a:grpSpLocks/>
            </p:cNvGrpSpPr>
            <p:nvPr/>
          </p:nvGrpSpPr>
          <p:grpSpPr bwMode="auto">
            <a:xfrm>
              <a:off x="0" y="1518"/>
              <a:ext cx="2850" cy="2042"/>
              <a:chOff x="1295" y="1712"/>
              <a:chExt cx="2850" cy="2042"/>
            </a:xfrm>
          </p:grpSpPr>
          <p:sp>
            <p:nvSpPr>
              <p:cNvPr id="134222" name="Line 141"/>
              <p:cNvSpPr>
                <a:spLocks noChangeShapeType="1"/>
              </p:cNvSpPr>
              <p:nvPr/>
            </p:nvSpPr>
            <p:spPr bwMode="auto">
              <a:xfrm flipV="1">
                <a:off x="1588" y="1712"/>
                <a:ext cx="0" cy="1632"/>
              </a:xfrm>
              <a:prstGeom prst="line">
                <a:avLst/>
              </a:prstGeom>
              <a:noFill/>
              <a:ln w="63500">
                <a:solidFill>
                  <a:srgbClr val="3366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23" name="Text Box 142"/>
              <p:cNvSpPr txBox="1">
                <a:spLocks noChangeArrowheads="1"/>
              </p:cNvSpPr>
              <p:nvPr/>
            </p:nvSpPr>
            <p:spPr bwMode="auto">
              <a:xfrm rot="-5400000">
                <a:off x="873" y="2399"/>
                <a:ext cx="1094" cy="25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336600"/>
                    </a:solidFill>
                  </a:rPr>
                  <a:t>Sensing quality</a:t>
                </a:r>
              </a:p>
            </p:txBody>
          </p:sp>
          <p:sp>
            <p:nvSpPr>
              <p:cNvPr id="134224" name="Line 143"/>
              <p:cNvSpPr>
                <a:spLocks noChangeShapeType="1"/>
              </p:cNvSpPr>
              <p:nvPr/>
            </p:nvSpPr>
            <p:spPr bwMode="auto">
              <a:xfrm rot="5400000" flipV="1">
                <a:off x="2975" y="2385"/>
                <a:ext cx="1" cy="2208"/>
              </a:xfrm>
              <a:prstGeom prst="line">
                <a:avLst/>
              </a:prstGeom>
              <a:noFill/>
              <a:ln w="63500">
                <a:solidFill>
                  <a:srgbClr val="3366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25" name="Text Box 144"/>
              <p:cNvSpPr txBox="1">
                <a:spLocks noChangeArrowheads="1"/>
              </p:cNvSpPr>
              <p:nvPr/>
            </p:nvSpPr>
            <p:spPr bwMode="auto">
              <a:xfrm>
                <a:off x="1793" y="3504"/>
                <a:ext cx="2352" cy="25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336600"/>
                    </a:solidFill>
                  </a:rPr>
                  <a:t>Number of posts (time) allowed</a:t>
                </a:r>
              </a:p>
            </p:txBody>
          </p:sp>
        </p:grpSp>
      </p:grpSp>
      <p:sp>
        <p:nvSpPr>
          <p:cNvPr id="1295506" name="Rectangle 146"/>
          <p:cNvSpPr>
            <a:spLocks noChangeArrowheads="1"/>
          </p:cNvSpPr>
          <p:nvPr/>
        </p:nvSpPr>
        <p:spPr bwMode="auto">
          <a:xfrm>
            <a:off x="990600" y="5334000"/>
            <a:ext cx="7162800" cy="762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None/>
            </a:pPr>
            <a:r>
              <a:rPr lang="en-US" sz="3600">
                <a:solidFill>
                  <a:srgbClr val="006600"/>
                </a:solidFill>
              </a:rPr>
              <a:t>50% better generalization!</a:t>
            </a:r>
          </a:p>
        </p:txBody>
      </p:sp>
      <p:sp>
        <p:nvSpPr>
          <p:cNvPr id="1295508" name="Oval 148"/>
          <p:cNvSpPr>
            <a:spLocks noChangeArrowheads="1"/>
          </p:cNvSpPr>
          <p:nvPr/>
        </p:nvSpPr>
        <p:spPr bwMode="auto">
          <a:xfrm rot="1740755">
            <a:off x="2679700" y="2095500"/>
            <a:ext cx="1371600" cy="2438400"/>
          </a:xfrm>
          <a:prstGeom prst="ellipse">
            <a:avLst/>
          </a:prstGeom>
          <a:solidFill>
            <a:schemeClr val="bg2">
              <a:alpha val="20000"/>
            </a:schemeClr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22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5506" grpId="0" animBg="1"/>
      <p:bldP spid="129550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ChangeArrowheads="1"/>
          </p:cNvSpPr>
          <p:nvPr/>
        </p:nvSpPr>
        <p:spPr bwMode="auto">
          <a:xfrm>
            <a:off x="352425" y="990600"/>
            <a:ext cx="2362200" cy="1143000"/>
          </a:xfrm>
          <a:prstGeom prst="rect">
            <a:avLst/>
          </a:prstGeom>
          <a:solidFill>
            <a:srgbClr val="CCFF66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Summary</a:t>
            </a:r>
          </a:p>
        </p:txBody>
      </p:sp>
      <p:grpSp>
        <p:nvGrpSpPr>
          <p:cNvPr id="136196" name="Group 4"/>
          <p:cNvGrpSpPr>
            <a:grpSpLocks/>
          </p:cNvGrpSpPr>
          <p:nvPr/>
        </p:nvGrpSpPr>
        <p:grpSpPr bwMode="auto">
          <a:xfrm>
            <a:off x="358775" y="990600"/>
            <a:ext cx="8840788" cy="5715000"/>
            <a:chOff x="226" y="624"/>
            <a:chExt cx="5569" cy="3600"/>
          </a:xfrm>
        </p:grpSpPr>
        <p:sp>
          <p:nvSpPr>
            <p:cNvPr id="136205" name="Text Box 5"/>
            <p:cNvSpPr txBox="1">
              <a:spLocks noChangeArrowheads="1"/>
            </p:cNvSpPr>
            <p:nvPr/>
          </p:nvSpPr>
          <p:spPr bwMode="auto">
            <a:xfrm>
              <a:off x="1669" y="1722"/>
              <a:ext cx="1787" cy="5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Submodularity in </a:t>
              </a:r>
              <a:br>
                <a:rPr lang="en-US" sz="1800"/>
              </a:br>
              <a:r>
                <a:rPr lang="en-US" sz="1800"/>
                <a:t>sensing optimization</a:t>
              </a:r>
              <a:br>
                <a:rPr lang="en-US" sz="1800"/>
              </a:br>
              <a:r>
                <a:rPr lang="en-US" sz="1800">
                  <a:solidFill>
                    <a:srgbClr val="336600"/>
                  </a:solidFill>
                </a:rPr>
                <a:t>Greedy is near-optimal</a:t>
              </a:r>
            </a:p>
          </p:txBody>
        </p:sp>
        <p:sp>
          <p:nvSpPr>
            <p:cNvPr id="136206" name="Text Box 6"/>
            <p:cNvSpPr txBox="1">
              <a:spLocks noChangeArrowheads="1"/>
            </p:cNvSpPr>
            <p:nvPr/>
          </p:nvSpPr>
          <p:spPr bwMode="auto">
            <a:xfrm>
              <a:off x="432" y="2649"/>
              <a:ext cx="1897" cy="5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Robust sensing</a:t>
              </a:r>
            </a:p>
            <a:p>
              <a:r>
                <a:rPr lang="en-US" sz="1800">
                  <a:solidFill>
                    <a:srgbClr val="336600"/>
                  </a:solidFill>
                </a:rPr>
                <a:t>Greedy fails badly</a:t>
              </a:r>
            </a:p>
            <a:p>
              <a:r>
                <a:rPr lang="en-US" sz="1800">
                  <a:solidFill>
                    <a:srgbClr val="336600"/>
                  </a:solidFill>
                </a:rPr>
                <a:t>Saturate is near-optimal</a:t>
              </a:r>
            </a:p>
          </p:txBody>
        </p:sp>
        <p:sp>
          <p:nvSpPr>
            <p:cNvPr id="136207" name="Text Box 7"/>
            <p:cNvSpPr txBox="1">
              <a:spLocks noChangeArrowheads="1"/>
            </p:cNvSpPr>
            <p:nvPr/>
          </p:nvSpPr>
          <p:spPr bwMode="auto">
            <a:xfrm>
              <a:off x="2928" y="2556"/>
              <a:ext cx="2867" cy="75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Path planning</a:t>
              </a:r>
            </a:p>
            <a:p>
              <a:r>
                <a:rPr lang="en-US" sz="1800"/>
                <a:t>Communication constraints</a:t>
              </a:r>
            </a:p>
            <a:p>
              <a:r>
                <a:rPr lang="en-US" sz="1800"/>
                <a:t>Constrained submodular optimization</a:t>
              </a:r>
              <a:endParaRPr lang="en-US" sz="1600"/>
            </a:p>
            <a:p>
              <a:r>
                <a:rPr lang="en-US" sz="1800">
                  <a:solidFill>
                    <a:srgbClr val="336600"/>
                  </a:solidFill>
                </a:rPr>
                <a:t>pSPIEL gives strong guarantees</a:t>
              </a:r>
            </a:p>
          </p:txBody>
        </p:sp>
        <p:pic>
          <p:nvPicPr>
            <p:cNvPr id="136208" name="Picture 8" descr="waternet-fine"/>
            <p:cNvPicPr>
              <a:picLocks noChangeAspect="1" noChangeArrowheads="1"/>
            </p:cNvPicPr>
            <p:nvPr/>
          </p:nvPicPr>
          <p:blipFill>
            <a:blip r:embed="rId4"/>
            <a:srcRect l="14279" t="8333" r="10976" b="11856"/>
            <a:stretch>
              <a:fillRect/>
            </a:stretch>
          </p:blipFill>
          <p:spPr bwMode="auto">
            <a:xfrm>
              <a:off x="226" y="1392"/>
              <a:ext cx="1166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209" name="Picture 9" descr="Our_Solutio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EF9"/>
                </a:clrFrom>
                <a:clrTo>
                  <a:srgbClr val="FDFEF9">
                    <a:alpha val="0"/>
                  </a:srgbClr>
                </a:clrTo>
              </a:clrChange>
            </a:blip>
            <a:srcRect l="7178" r="6999"/>
            <a:stretch>
              <a:fillRect/>
            </a:stretch>
          </p:blipFill>
          <p:spPr bwMode="auto">
            <a:xfrm>
              <a:off x="1776" y="624"/>
              <a:ext cx="1008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210" name="Picture 10" descr="iw_plm_Manual"/>
            <p:cNvPicPr>
              <a:picLocks noChangeAspect="1" noChangeArrowheads="1"/>
            </p:cNvPicPr>
            <p:nvPr/>
          </p:nvPicPr>
          <p:blipFill>
            <a:blip r:embed="rId6"/>
            <a:srcRect l="11320" t="1485" r="8490" b="8385"/>
            <a:stretch>
              <a:fillRect/>
            </a:stretch>
          </p:blipFill>
          <p:spPr bwMode="auto">
            <a:xfrm>
              <a:off x="4224" y="1824"/>
              <a:ext cx="1248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211" name="Text Box 11"/>
            <p:cNvSpPr txBox="1">
              <a:spLocks noChangeArrowheads="1"/>
            </p:cNvSpPr>
            <p:nvPr/>
          </p:nvSpPr>
          <p:spPr bwMode="auto">
            <a:xfrm>
              <a:off x="1413" y="3817"/>
              <a:ext cx="2523" cy="4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Sequential sensing</a:t>
              </a:r>
            </a:p>
            <a:p>
              <a:r>
                <a:rPr lang="en-US" sz="1800">
                  <a:solidFill>
                    <a:srgbClr val="336600"/>
                  </a:solidFill>
                </a:rPr>
                <a:t>Exploration Exploitation Analysis</a:t>
              </a:r>
            </a:p>
          </p:txBody>
        </p:sp>
        <p:sp>
          <p:nvSpPr>
            <p:cNvPr id="136212" name="Line 12"/>
            <p:cNvSpPr>
              <a:spLocks noChangeShapeType="1"/>
            </p:cNvSpPr>
            <p:nvPr/>
          </p:nvSpPr>
          <p:spPr bwMode="auto">
            <a:xfrm flipH="1">
              <a:off x="1680" y="2448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13" name="Line 13"/>
            <p:cNvSpPr>
              <a:spLocks noChangeShapeType="1"/>
            </p:cNvSpPr>
            <p:nvPr/>
          </p:nvSpPr>
          <p:spPr bwMode="auto">
            <a:xfrm flipH="1" flipV="1">
              <a:off x="3312" y="2496"/>
              <a:ext cx="14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14" name="Line 14"/>
            <p:cNvSpPr>
              <a:spLocks noChangeShapeType="1"/>
            </p:cNvSpPr>
            <p:nvPr/>
          </p:nvSpPr>
          <p:spPr bwMode="auto">
            <a:xfrm flipH="1" flipV="1">
              <a:off x="2544" y="2496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6215" name="Picture 15" descr="nimsaq_lak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56" y="768"/>
              <a:ext cx="1056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79425" y="1066800"/>
            <a:ext cx="2035175" cy="906463"/>
            <a:chOff x="4046" y="2715"/>
            <a:chExt cx="1282" cy="571"/>
          </a:xfrm>
        </p:grpSpPr>
        <p:pic>
          <p:nvPicPr>
            <p:cNvPr id="136200" name="Picture 2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0" y="3099"/>
              <a:ext cx="751" cy="18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36201" name="Picture 2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55" y="2955"/>
              <a:ext cx="571" cy="1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36202" name="Picture 2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46" y="2761"/>
              <a:ext cx="632" cy="1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36203" name="Picture 2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26" y="2715"/>
              <a:ext cx="602" cy="16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36204" name="Picture 2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03" y="2937"/>
              <a:ext cx="451" cy="1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1354781" name="Text Box 29"/>
          <p:cNvSpPr txBox="1">
            <a:spLocks noChangeArrowheads="1"/>
          </p:cNvSpPr>
          <p:nvPr/>
        </p:nvSpPr>
        <p:spPr bwMode="auto">
          <a:xfrm>
            <a:off x="4953000" y="5334000"/>
            <a:ext cx="3975100" cy="708025"/>
          </a:xfrm>
          <a:prstGeom prst="rect">
            <a:avLst/>
          </a:prstGeom>
          <a:solidFill>
            <a:srgbClr val="CCFF66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Constrained optimization</a:t>
            </a:r>
            <a:br>
              <a:rPr lang="en-US"/>
            </a:br>
            <a:r>
              <a:rPr lang="en-US">
                <a:sym typeface="Wingdings" charset="2"/>
              </a:rPr>
              <a:t> </a:t>
            </a:r>
            <a:r>
              <a:rPr lang="en-US"/>
              <a:t>better use of “attention”</a:t>
            </a:r>
          </a:p>
        </p:txBody>
      </p:sp>
      <p:sp>
        <p:nvSpPr>
          <p:cNvPr id="1354782" name="Text Box 30"/>
          <p:cNvSpPr txBox="1">
            <a:spLocks noChangeArrowheads="1"/>
          </p:cNvSpPr>
          <p:nvPr/>
        </p:nvSpPr>
        <p:spPr bwMode="auto">
          <a:xfrm>
            <a:off x="565150" y="5235575"/>
            <a:ext cx="3244850" cy="708025"/>
          </a:xfrm>
          <a:prstGeom prst="rect">
            <a:avLst/>
          </a:prstGeom>
          <a:solidFill>
            <a:srgbClr val="CCFF66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Robust optimization</a:t>
            </a:r>
            <a:br>
              <a:rPr lang="en-US"/>
            </a:br>
            <a:r>
              <a:rPr lang="en-US">
                <a:sym typeface="Wingdings" charset="2"/>
              </a:rPr>
              <a:t> better generalization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81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4754" grpId="0" animBg="1"/>
      <p:bldP spid="1354781" grpId="0" animBg="1"/>
      <p:bldP spid="135478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AI-complete dream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that saves the world</a:t>
            </a:r>
          </a:p>
          <a:p>
            <a:pPr lvl="1"/>
            <a:r>
              <a:rPr lang="en-US" dirty="0" smtClean="0"/>
              <a:t>Robot that cleans your room</a:t>
            </a:r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It’s definitely useful, but…</a:t>
            </a:r>
          </a:p>
          <a:p>
            <a:pPr lvl="2"/>
            <a:r>
              <a:rPr lang="en-US" dirty="0" smtClean="0"/>
              <a:t>Really narrow</a:t>
            </a:r>
          </a:p>
          <a:p>
            <a:pPr lvl="1"/>
            <a:r>
              <a:rPr lang="en-US" dirty="0" smtClean="0"/>
              <a:t>Hardware is a real issue</a:t>
            </a:r>
          </a:p>
          <a:p>
            <a:pPr lvl="2"/>
            <a:r>
              <a:rPr lang="en-US" dirty="0" smtClean="0"/>
              <a:t>Will take a while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What’s an “AI-complete” problem that will be useful to a huge number of people in the next 5-10 years?</a:t>
            </a:r>
          </a:p>
          <a:p>
            <a:r>
              <a:rPr lang="en-US" dirty="0" smtClean="0"/>
              <a:t>What’s a problem accessible to a large part of AI community?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990600"/>
            <a:ext cx="1766026" cy="199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25" y="0"/>
            <a:ext cx="8029575" cy="762000"/>
          </a:xfrm>
        </p:spPr>
        <p:txBody>
          <a:bodyPr/>
          <a:lstStyle/>
          <a:p>
            <a:r>
              <a:rPr lang="en-US" sz="3200" dirty="0" smtClean="0"/>
              <a:t>What makes a good AI-complete problem?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complete AI-system:</a:t>
            </a:r>
          </a:p>
          <a:p>
            <a:pPr lvl="1"/>
            <a:r>
              <a:rPr lang="en-US" sz="2000" b="1" dirty="0" smtClean="0"/>
              <a:t>Sensing</a:t>
            </a:r>
            <a:r>
              <a:rPr lang="en-US" sz="2000" dirty="0" smtClean="0"/>
              <a:t>: gathering information from the world</a:t>
            </a:r>
            <a:endParaRPr lang="en-US" sz="2400" dirty="0" smtClean="0"/>
          </a:p>
          <a:p>
            <a:pPr lvl="1"/>
            <a:r>
              <a:rPr lang="en-US" sz="2000" b="1" dirty="0" smtClean="0"/>
              <a:t>Reasoning</a:t>
            </a:r>
            <a:r>
              <a:rPr lang="en-US" sz="2000" dirty="0" smtClean="0"/>
              <a:t>: making high-level conclusions from information</a:t>
            </a:r>
            <a:endParaRPr lang="en-US" sz="2400" dirty="0" smtClean="0"/>
          </a:p>
          <a:p>
            <a:pPr lvl="1"/>
            <a:r>
              <a:rPr lang="en-US" sz="2000" b="1" dirty="0" smtClean="0"/>
              <a:t>Acting</a:t>
            </a:r>
            <a:r>
              <a:rPr lang="en-US" sz="2000" dirty="0" smtClean="0"/>
              <a:t>: making decisions that affect the dynamics of the world and/or the interaction with the user</a:t>
            </a:r>
            <a:endParaRPr lang="en-US" sz="2400" dirty="0" smtClean="0"/>
          </a:p>
          <a:p>
            <a:r>
              <a:rPr lang="en-US" sz="2400" dirty="0" smtClean="0"/>
              <a:t>But also</a:t>
            </a:r>
          </a:p>
          <a:p>
            <a:pPr lvl="1"/>
            <a:r>
              <a:rPr lang="en-US" dirty="0" smtClean="0"/>
              <a:t>Hugely complex</a:t>
            </a:r>
          </a:p>
          <a:p>
            <a:pPr lvl="1"/>
            <a:r>
              <a:rPr lang="en-US" dirty="0" smtClean="0"/>
              <a:t>Can get access to real data</a:t>
            </a:r>
          </a:p>
          <a:p>
            <a:pPr lvl="1"/>
            <a:r>
              <a:rPr lang="en-US" dirty="0" smtClean="0"/>
              <a:t>Can scale up and layer up</a:t>
            </a:r>
          </a:p>
          <a:p>
            <a:pPr lvl="1"/>
            <a:r>
              <a:rPr lang="en-US" dirty="0" smtClean="0"/>
              <a:t>Can make progress</a:t>
            </a:r>
          </a:p>
          <a:p>
            <a:pPr lvl="1"/>
            <a:r>
              <a:rPr lang="en-US" dirty="0" smtClean="0"/>
              <a:t>Very cool and exciting</a:t>
            </a:r>
          </a:p>
          <a:p>
            <a:pPr lvl="1"/>
            <a:endParaRPr lang="en-US" sz="2000" dirty="0" smtClean="0"/>
          </a:p>
        </p:txBody>
      </p:sp>
      <p:sp>
        <p:nvSpPr>
          <p:cNvPr id="4" name="Rectangle 146"/>
          <p:cNvSpPr>
            <a:spLocks noChangeArrowheads="1"/>
          </p:cNvSpPr>
          <p:nvPr/>
        </p:nvSpPr>
        <p:spPr bwMode="auto">
          <a:xfrm>
            <a:off x="228600" y="5638800"/>
            <a:ext cx="8763000" cy="10668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 dirty="0" smtClean="0"/>
              <a:t>Data gathering can lead to good, accessible and cool AI-complete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Factcheck.org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962400" cy="5141913"/>
          </a:xfrm>
        </p:spPr>
        <p:txBody>
          <a:bodyPr/>
          <a:lstStyle/>
          <a:p>
            <a:r>
              <a:rPr lang="en-US" dirty="0" smtClean="0"/>
              <a:t>Take a statement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Collect information from multiple sources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Evaluate quality of sources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Connect them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Make a conclusion AND provide an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990600"/>
            <a:ext cx="4725423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Left Arrow 11"/>
          <p:cNvSpPr/>
          <p:nvPr/>
        </p:nvSpPr>
        <p:spPr bwMode="auto">
          <a:xfrm rot="5400000">
            <a:off x="4533900" y="3162300"/>
            <a:ext cx="1676400" cy="4038600"/>
          </a:xfrm>
          <a:prstGeom prst="curvedLeft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fact checking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6200" y="457200"/>
          <a:ext cx="1600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6553200" y="1066800"/>
          <a:ext cx="2590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3276600" y="1981200"/>
          <a:ext cx="419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1752600" y="2590800"/>
            <a:ext cx="685800" cy="8382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9900"/>
              </a:gs>
            </a:gsLst>
            <a:lin ang="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867400" y="2667000"/>
            <a:ext cx="685800" cy="8382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9900"/>
              </a:gs>
            </a:gsLst>
            <a:lin ang="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990600"/>
          <a:ext cx="4191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5" name="Rectangle 146"/>
          <p:cNvSpPr>
            <a:spLocks noChangeArrowheads="1"/>
          </p:cNvSpPr>
          <p:nvPr/>
        </p:nvSpPr>
        <p:spPr bwMode="auto">
          <a:xfrm>
            <a:off x="838200" y="762000"/>
            <a:ext cx="7696200" cy="1600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 dirty="0" smtClean="0"/>
              <a:t>Can lead to very cool “AI-complete” problem, useful, and </a:t>
            </a:r>
            <a:br>
              <a:rPr lang="en-US" sz="3200" dirty="0" smtClean="0"/>
            </a:br>
            <a:r>
              <a:rPr lang="en-US" sz="3200" dirty="0" smtClean="0"/>
              <a:t>can make progress in short term!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9" grpId="0">
        <p:bldAsOne/>
      </p:bldGraphic>
      <p:bldGraphic spid="10" grpId="0">
        <p:bldAsOne/>
      </p:bldGraphic>
      <p:bldP spid="13" grpId="0" animBg="1"/>
      <p:bldP spid="14" grpId="0" animBg="1"/>
      <p:bldGraphic spid="4" grpId="0">
        <p:bldAsOne/>
      </p:bldGraphic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14191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Sensing and information acquisition problems are </a:t>
            </a:r>
            <a:r>
              <a:rPr lang="en-US" dirty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important </a:t>
            </a:r>
            <a:r>
              <a:rPr lang="en-US" dirty="0">
                <a:ea typeface="ＭＳ Ｐゴシック" charset="-128"/>
                <a:cs typeface="ＭＳ Ｐゴシック" charset="-128"/>
              </a:rPr>
              <a:t>and </a:t>
            </a:r>
            <a:r>
              <a:rPr lang="en-US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ubiquitous</a:t>
            </a:r>
            <a:endParaRPr lang="en-US" sz="1800" dirty="0" smtClean="0">
              <a:solidFill>
                <a:srgbClr val="008000"/>
              </a:solidFill>
              <a:ea typeface="ＭＳ Ｐゴシック" charset="-128"/>
            </a:endParaRPr>
          </a:p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Can </a:t>
            </a:r>
            <a:r>
              <a:rPr lang="en-US" dirty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exploit structure </a:t>
            </a:r>
            <a:r>
              <a:rPr lang="en-US" dirty="0">
                <a:ea typeface="ＭＳ Ｐゴシック" charset="-128"/>
                <a:cs typeface="ＭＳ Ｐゴシック" charset="-128"/>
              </a:rPr>
              <a:t>to find provably good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solutions</a:t>
            </a:r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Obtain algorithms with </a:t>
            </a:r>
            <a:r>
              <a:rPr lang="en-US" dirty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strong </a:t>
            </a:r>
            <a:r>
              <a:rPr lang="en-US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guarantees</a:t>
            </a:r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Perform well on real world problems</a:t>
            </a:r>
          </a:p>
        </p:txBody>
      </p:sp>
      <p:pic>
        <p:nvPicPr>
          <p:cNvPr id="139268" name="Picture 4" descr="waternet-fi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79" t="8333" r="10976" b="11856"/>
          <a:stretch>
            <a:fillRect/>
          </a:stretch>
        </p:blipFill>
        <p:spPr bwMode="auto">
          <a:xfrm>
            <a:off x="228600" y="3549650"/>
            <a:ext cx="14493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5" descr="Our_Solution"/>
          <p:cNvPicPr>
            <a:picLocks noChangeAspect="1" noChangeArrowheads="1"/>
          </p:cNvPicPr>
          <p:nvPr/>
        </p:nvPicPr>
        <p:blipFill>
          <a:blip r:embed="rId4"/>
          <a:srcRect l="7178" r="6999"/>
          <a:stretch>
            <a:fillRect/>
          </a:stretch>
        </p:blipFill>
        <p:spPr bwMode="auto">
          <a:xfrm>
            <a:off x="1828800" y="3429000"/>
            <a:ext cx="1368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6" descr="nimsaq_lak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621087"/>
            <a:ext cx="1409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9271" name="Group 7"/>
          <p:cNvGrpSpPr>
            <a:grpSpLocks/>
          </p:cNvGrpSpPr>
          <p:nvPr/>
        </p:nvGrpSpPr>
        <p:grpSpPr bwMode="auto">
          <a:xfrm>
            <a:off x="6858000" y="3697287"/>
            <a:ext cx="1998663" cy="890588"/>
            <a:chOff x="4046" y="2715"/>
            <a:chExt cx="1282" cy="571"/>
          </a:xfrm>
        </p:grpSpPr>
        <p:pic>
          <p:nvPicPr>
            <p:cNvPr id="139277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0" y="3099"/>
              <a:ext cx="751" cy="18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39278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55" y="2955"/>
              <a:ext cx="571" cy="1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39279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46" y="2761"/>
              <a:ext cx="632" cy="1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39280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26" y="2715"/>
              <a:ext cx="602" cy="16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39281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03" y="2937"/>
              <a:ext cx="451" cy="1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139272" name="Group 19"/>
          <p:cNvGrpSpPr>
            <a:grpSpLocks/>
          </p:cNvGrpSpPr>
          <p:nvPr/>
        </p:nvGrpSpPr>
        <p:grpSpPr bwMode="auto">
          <a:xfrm>
            <a:off x="4953000" y="3640137"/>
            <a:ext cx="1524000" cy="1263650"/>
            <a:chOff x="3120" y="3120"/>
            <a:chExt cx="960" cy="796"/>
          </a:xfrm>
        </p:grpSpPr>
        <p:pic>
          <p:nvPicPr>
            <p:cNvPr id="139273" name="Picture 14"/>
            <p:cNvPicPr>
              <a:picLocks noChangeAspect="1" noChangeArrowheads="1"/>
            </p:cNvPicPr>
            <p:nvPr/>
          </p:nvPicPr>
          <p:blipFill>
            <a:blip r:embed="rId11"/>
            <a:srcRect r="-139" b="6525"/>
            <a:stretch>
              <a:fillRect/>
            </a:stretch>
          </p:blipFill>
          <p:spPr bwMode="auto">
            <a:xfrm>
              <a:off x="3120" y="3120"/>
              <a:ext cx="960" cy="7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39274" name="Picture 15"/>
            <p:cNvPicPr>
              <a:picLocks noChangeAspect="1" noChangeArrowheads="1"/>
            </p:cNvPicPr>
            <p:nvPr/>
          </p:nvPicPr>
          <p:blipFill>
            <a:blip r:embed="rId12">
              <a:lum bright="12000"/>
            </a:blip>
            <a:srcRect r="37077"/>
            <a:stretch>
              <a:fillRect/>
            </a:stretch>
          </p:blipFill>
          <p:spPr bwMode="auto">
            <a:xfrm>
              <a:off x="3264" y="3552"/>
              <a:ext cx="14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75" name="Picture 16"/>
            <p:cNvPicPr>
              <a:picLocks noChangeAspect="1" noChangeArrowheads="1"/>
            </p:cNvPicPr>
            <p:nvPr/>
          </p:nvPicPr>
          <p:blipFill>
            <a:blip r:embed="rId12">
              <a:lum bright="12000"/>
            </a:blip>
            <a:srcRect r="37077"/>
            <a:stretch>
              <a:fillRect/>
            </a:stretch>
          </p:blipFill>
          <p:spPr bwMode="auto">
            <a:xfrm>
              <a:off x="3600" y="3600"/>
              <a:ext cx="14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76" name="Picture 17"/>
            <p:cNvPicPr>
              <a:picLocks noChangeAspect="1" noChangeArrowheads="1"/>
            </p:cNvPicPr>
            <p:nvPr/>
          </p:nvPicPr>
          <p:blipFill>
            <a:blip r:embed="rId12">
              <a:lum bright="12000"/>
            </a:blip>
            <a:srcRect r="37077"/>
            <a:stretch>
              <a:fillRect/>
            </a:stretch>
          </p:blipFill>
          <p:spPr bwMode="auto">
            <a:xfrm>
              <a:off x="3888" y="3504"/>
              <a:ext cx="14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46"/>
          <p:cNvSpPr>
            <a:spLocks noChangeArrowheads="1"/>
          </p:cNvSpPr>
          <p:nvPr/>
        </p:nvSpPr>
        <p:spPr bwMode="auto">
          <a:xfrm>
            <a:off x="1371600" y="5105400"/>
            <a:ext cx="6477000" cy="1295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 dirty="0" smtClean="0"/>
              <a:t>Could help focus on a </a:t>
            </a:r>
            <a:br>
              <a:rPr lang="en-US" sz="3200" dirty="0" smtClean="0"/>
            </a:br>
            <a:r>
              <a:rPr lang="en-US" sz="3200" dirty="0" smtClean="0"/>
              <a:t>cool “AI-complete” problem</a:t>
            </a:r>
          </a:p>
        </p:txBody>
      </p:sp>
    </p:spTree>
  </p:cSld>
  <p:clrMapOvr>
    <a:masterClrMapping/>
  </p:clrMapOvr>
  <p:transition advTm="635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232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752600"/>
            <a:ext cx="4095750" cy="307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>
                <a:ea typeface="ＭＳ Ｐゴシック" charset="-128"/>
                <a:cs typeface="ＭＳ Ｐゴシック" charset="-128"/>
              </a:rPr>
              <a:t>Monitoring water networks</a:t>
            </a:r>
            <a:br>
              <a:rPr lang="en-US" sz="4000">
                <a:ea typeface="ＭＳ Ｐゴシック" charset="-128"/>
                <a:cs typeface="ＭＳ Ｐゴシック" charset="-128"/>
              </a:rPr>
            </a:br>
            <a:r>
              <a:rPr lang="en-US" sz="1600">
                <a:ea typeface="ＭＳ Ｐゴシック" charset="-128"/>
                <a:cs typeface="ＭＳ Ｐゴシック" charset="-128"/>
              </a:rPr>
              <a:t>[Krause, Leskovec, G., Faloutsos, VanBriesen ‘08]</a:t>
            </a:r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5943600" cy="5141913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Contamination of drinking water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could affect millions of people</a:t>
            </a:r>
          </a:p>
        </p:txBody>
      </p:sp>
      <p:sp>
        <p:nvSpPr>
          <p:cNvPr id="990216" name="Rectangle 8"/>
          <p:cNvSpPr>
            <a:spLocks noChangeArrowheads="1"/>
          </p:cNvSpPr>
          <p:nvPr/>
        </p:nvSpPr>
        <p:spPr bwMode="auto">
          <a:xfrm>
            <a:off x="76200" y="4724400"/>
            <a:ext cx="906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5"/>
              </a:buBlip>
            </a:pPr>
            <a:r>
              <a:rPr lang="en-US" sz="2800" b="0"/>
              <a:t>Place sensors to detect contaminations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Blip>
                <a:blip r:embed="rId5"/>
              </a:buBlip>
            </a:pPr>
            <a:r>
              <a:rPr lang="en-US" sz="2800" b="0"/>
              <a:t>“Battle of the Water Sensor Networks” competition</a:t>
            </a:r>
          </a:p>
        </p:txBody>
      </p:sp>
      <p:sp>
        <p:nvSpPr>
          <p:cNvPr id="990217" name="Line 9"/>
          <p:cNvSpPr>
            <a:spLocks noChangeShapeType="1"/>
          </p:cNvSpPr>
          <p:nvPr/>
        </p:nvSpPr>
        <p:spPr bwMode="auto">
          <a:xfrm>
            <a:off x="1455738" y="2466975"/>
            <a:ext cx="9144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0218" name="Line 10"/>
          <p:cNvSpPr>
            <a:spLocks noChangeShapeType="1"/>
          </p:cNvSpPr>
          <p:nvPr/>
        </p:nvSpPr>
        <p:spPr bwMode="auto">
          <a:xfrm>
            <a:off x="1455738" y="2314575"/>
            <a:ext cx="1600200" cy="76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0219" name="Line 11"/>
          <p:cNvSpPr>
            <a:spLocks noChangeShapeType="1"/>
          </p:cNvSpPr>
          <p:nvPr/>
        </p:nvSpPr>
        <p:spPr bwMode="auto">
          <a:xfrm flipH="1">
            <a:off x="1227138" y="2543175"/>
            <a:ext cx="76200" cy="990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0220" name="Text Box 12"/>
          <p:cNvSpPr txBox="1">
            <a:spLocks noChangeArrowheads="1"/>
          </p:cNvSpPr>
          <p:nvPr/>
        </p:nvSpPr>
        <p:spPr bwMode="auto">
          <a:xfrm>
            <a:off x="1393825" y="5780088"/>
            <a:ext cx="6040438" cy="10779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solidFill>
                  <a:schemeClr val="hlink"/>
                </a:solidFill>
                <a:latin typeface="Calibri" charset="0"/>
              </a:rPr>
              <a:t>Where should we place sensors </a:t>
            </a:r>
            <a:br>
              <a:rPr lang="en-US" sz="3200">
                <a:solidFill>
                  <a:schemeClr val="hlink"/>
                </a:solidFill>
                <a:latin typeface="Calibri" charset="0"/>
              </a:rPr>
            </a:br>
            <a:r>
              <a:rPr lang="en-US" sz="3200">
                <a:solidFill>
                  <a:schemeClr val="hlink"/>
                </a:solidFill>
                <a:latin typeface="Calibri" charset="0"/>
              </a:rPr>
              <a:t>to detect contaminations quickly ?</a:t>
            </a:r>
          </a:p>
        </p:txBody>
      </p:sp>
      <p:sp>
        <p:nvSpPr>
          <p:cNvPr id="990221" name="Text Box 13"/>
          <p:cNvSpPr txBox="1">
            <a:spLocks noChangeArrowheads="1"/>
          </p:cNvSpPr>
          <p:nvPr/>
        </p:nvSpPr>
        <p:spPr bwMode="auto">
          <a:xfrm>
            <a:off x="228600" y="2133600"/>
            <a:ext cx="12319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>
                <a:solidFill>
                  <a:schemeClr val="folHlink"/>
                </a:solidFill>
              </a:rPr>
              <a:t>Sensors</a:t>
            </a:r>
          </a:p>
        </p:txBody>
      </p:sp>
      <p:sp>
        <p:nvSpPr>
          <p:cNvPr id="990222" name="Text Box 14"/>
          <p:cNvSpPr txBox="1">
            <a:spLocks noChangeArrowheads="1"/>
          </p:cNvSpPr>
          <p:nvPr/>
        </p:nvSpPr>
        <p:spPr bwMode="auto">
          <a:xfrm>
            <a:off x="1306513" y="4419600"/>
            <a:ext cx="28606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latin typeface="Calibri" charset="0"/>
              </a:rPr>
              <a:t>Simulator from EPA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705600" y="1035050"/>
            <a:ext cx="2424113" cy="3935413"/>
            <a:chOff x="4210" y="768"/>
            <a:chExt cx="1527" cy="2479"/>
          </a:xfrm>
        </p:grpSpPr>
        <p:sp>
          <p:nvSpPr>
            <p:cNvPr id="25618" name="Text Box 16"/>
            <p:cNvSpPr txBox="1">
              <a:spLocks noChangeArrowheads="1"/>
            </p:cNvSpPr>
            <p:nvPr/>
          </p:nvSpPr>
          <p:spPr bwMode="auto">
            <a:xfrm>
              <a:off x="4511" y="2959"/>
              <a:ext cx="122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latin typeface="Calibri" charset="0"/>
                </a:rPr>
                <a:t>Hach Sensor</a:t>
              </a:r>
              <a:endParaRPr lang="en-US" sz="2400">
                <a:solidFill>
                  <a:schemeClr val="hlink"/>
                </a:solidFill>
                <a:latin typeface="Calibri" charset="0"/>
              </a:endParaRPr>
            </a:p>
          </p:txBody>
        </p:sp>
        <p:pic>
          <p:nvPicPr>
            <p:cNvPr id="25619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10" y="768"/>
              <a:ext cx="1435" cy="214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990226" name="Rectangle 18"/>
          <p:cNvSpPr>
            <a:spLocks noChangeArrowheads="1"/>
          </p:cNvSpPr>
          <p:nvPr/>
        </p:nvSpPr>
        <p:spPr bwMode="auto">
          <a:xfrm>
            <a:off x="7183438" y="4724400"/>
            <a:ext cx="1544637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0">
                <a:solidFill>
                  <a:schemeClr val="hlink"/>
                </a:solidFill>
                <a:latin typeface="Calibri" charset="0"/>
              </a:rPr>
              <a:t>~</a:t>
            </a:r>
            <a:r>
              <a:rPr lang="en-US" sz="3600">
                <a:solidFill>
                  <a:schemeClr val="hlink"/>
                </a:solidFill>
                <a:latin typeface="Calibri" charset="0"/>
              </a:rPr>
              <a:t>$14K</a:t>
            </a:r>
          </a:p>
        </p:txBody>
      </p:sp>
      <p:sp>
        <p:nvSpPr>
          <p:cNvPr id="990227" name="Oval 19"/>
          <p:cNvSpPr>
            <a:spLocks noChangeArrowheads="1"/>
          </p:cNvSpPr>
          <p:nvPr/>
        </p:nvSpPr>
        <p:spPr bwMode="auto">
          <a:xfrm>
            <a:off x="3098800" y="2324100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/>
          </a:p>
        </p:txBody>
      </p:sp>
      <p:sp>
        <p:nvSpPr>
          <p:cNvPr id="990228" name="Oval 20"/>
          <p:cNvSpPr>
            <a:spLocks noChangeArrowheads="1"/>
          </p:cNvSpPr>
          <p:nvPr/>
        </p:nvSpPr>
        <p:spPr bwMode="auto">
          <a:xfrm>
            <a:off x="2438400" y="2743200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/>
          </a:p>
        </p:txBody>
      </p:sp>
      <p:sp>
        <p:nvSpPr>
          <p:cNvPr id="990229" name="Oval 21"/>
          <p:cNvSpPr>
            <a:spLocks noChangeArrowheads="1"/>
          </p:cNvSpPr>
          <p:nvPr/>
        </p:nvSpPr>
        <p:spPr bwMode="auto">
          <a:xfrm>
            <a:off x="1295400" y="3505200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/>
          </a:p>
        </p:txBody>
      </p:sp>
      <p:sp>
        <p:nvSpPr>
          <p:cNvPr id="990230" name="Oval 22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/>
          </a:p>
        </p:txBody>
      </p:sp>
    </p:spTree>
    <p:custDataLst>
      <p:tags r:id="rId1"/>
    </p:custDataLst>
  </p:cSld>
  <p:clrMapOvr>
    <a:masterClrMapping/>
  </p:clrMapOvr>
  <p:transition advTm="68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6" grpId="0" build="allAtOnce"/>
      <p:bldP spid="990217" grpId="0" animBg="1"/>
      <p:bldP spid="990218" grpId="0" animBg="1"/>
      <p:bldP spid="990219" grpId="0" animBg="1"/>
      <p:bldP spid="990221" grpId="0"/>
      <p:bldP spid="990222" grpId="0"/>
      <p:bldP spid="990226" grpId="0"/>
      <p:bldP spid="990227" grpId="0" animBg="1"/>
      <p:bldP spid="990228" grpId="0" animBg="1"/>
      <p:bldP spid="990229" grpId="0" animBg="1"/>
      <p:bldP spid="9902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Sensing problems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Want to </a:t>
            </a:r>
            <a:r>
              <a:rPr lang="en-US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learn something </a:t>
            </a:r>
            <a:r>
              <a:rPr lang="en-US">
                <a:ea typeface="ＭＳ Ｐゴシック" charset="-128"/>
                <a:cs typeface="ＭＳ Ｐゴシック" charset="-128"/>
              </a:rPr>
              <a:t>about the state of the world</a:t>
            </a:r>
          </a:p>
          <a:p>
            <a:pPr lvl="1" eaLnBrk="1" hangingPunct="1"/>
            <a:r>
              <a:rPr lang="en-US"/>
              <a:t>Detect outbreaks</a:t>
            </a:r>
            <a:r>
              <a:rPr lang="en-US" smtClean="0"/>
              <a:t>, predict algal blooms </a:t>
            </a:r>
            <a:r>
              <a:rPr lang="en-US"/>
              <a:t>…</a:t>
            </a:r>
          </a:p>
          <a:p>
            <a:pPr lvl="4" eaLnBrk="1" hangingPunct="1"/>
            <a:endParaRPr lang="en-US" sz="1800">
              <a:ea typeface="ＭＳ Ｐゴシック" charset="-128"/>
            </a:endParaRP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We can choose (partial) </a:t>
            </a:r>
            <a:r>
              <a:rPr lang="en-US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observations</a:t>
            </a:r>
            <a:r>
              <a:rPr lang="en-US">
                <a:ea typeface="ＭＳ Ｐゴシック" charset="-128"/>
                <a:cs typeface="ＭＳ Ｐゴシック" charset="-128"/>
              </a:rPr>
              <a:t>…</a:t>
            </a:r>
          </a:p>
          <a:p>
            <a:pPr lvl="1" eaLnBrk="1" hangingPunct="1"/>
            <a:r>
              <a:rPr lang="en-US"/>
              <a:t>Place sensors, make measurements, …</a:t>
            </a:r>
          </a:p>
          <a:p>
            <a:pPr lvl="4" eaLnBrk="1" hangingPunct="1"/>
            <a:endParaRPr lang="en-US" sz="1800">
              <a:ea typeface="ＭＳ Ｐゴシック" charset="-128"/>
            </a:endParaRP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… but they are </a:t>
            </a:r>
            <a:r>
              <a:rPr lang="en-US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expensive / limited</a:t>
            </a:r>
          </a:p>
          <a:p>
            <a:pPr lvl="1" eaLnBrk="1" hangingPunct="1"/>
            <a:r>
              <a:rPr lang="en-US"/>
              <a:t>hardware cost, power consumption, measurement time …</a:t>
            </a:r>
          </a:p>
          <a:p>
            <a:pPr eaLnBrk="1" hangingPunct="1">
              <a:buFont typeface="Wingdings" charset="2"/>
              <a:buNone/>
            </a:pPr>
            <a:endParaRPr/>
          </a:p>
          <a:p>
            <a:pPr eaLnBrk="1" hangingPunct="1">
              <a:buFont typeface="Wingdings" charset="2"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sz="3200">
                <a:ea typeface="ＭＳ Ｐゴシック" charset="-128"/>
                <a:cs typeface="ＭＳ Ｐゴシック" charset="-128"/>
              </a:rPr>
              <a:t>	Want </a:t>
            </a:r>
            <a:r>
              <a:rPr lang="en-US" sz="3200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cost-effectively</a:t>
            </a:r>
            <a:r>
              <a:rPr lang="en-US" sz="3200">
                <a:ea typeface="ＭＳ Ｐゴシック" charset="-128"/>
                <a:cs typeface="ＭＳ Ｐゴシック" charset="-128"/>
              </a:rPr>
              <a:t> get </a:t>
            </a:r>
            <a:r>
              <a:rPr lang="en-US" sz="3200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most useful</a:t>
            </a:r>
            <a:r>
              <a:rPr lang="en-US" sz="3200">
                <a:ea typeface="ＭＳ Ｐゴシック" charset="-128"/>
                <a:cs typeface="ＭＳ Ｐゴシック" charset="-128"/>
              </a:rPr>
              <a:t> information!</a:t>
            </a:r>
          </a:p>
        </p:txBody>
      </p:sp>
      <p:pic>
        <p:nvPicPr>
          <p:cNvPr id="951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133600"/>
            <a:ext cx="1173163" cy="1752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4648200"/>
            <a:ext cx="8039100" cy="954088"/>
          </a:xfrm>
          <a:prstGeom prst="rect">
            <a:avLst/>
          </a:prstGeom>
          <a:solidFill>
            <a:schemeClr val="bg2">
              <a:alpha val="85097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Fundamental problem: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 i="1">
                <a:solidFill>
                  <a:schemeClr val="bg1"/>
                </a:solidFill>
              </a:rPr>
              <a:t>What information should I use to learn ?</a:t>
            </a:r>
          </a:p>
        </p:txBody>
      </p:sp>
    </p:spTree>
    <p:custDataLst>
      <p:tags r:id="rId1"/>
    </p:custDataLst>
  </p:cSld>
  <p:clrMapOvr>
    <a:masterClrMapping/>
  </p:clrMapOvr>
  <p:transition advTm="39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Related work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	Sensing problems considered in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smtClean="0"/>
              <a:t>Experimental </a:t>
            </a:r>
            <a:r>
              <a:rPr lang="en-US" sz="2000"/>
              <a:t>design (Lindley ’56, Robbins ’52…), Spatial statistics </a:t>
            </a:r>
            <a:br>
              <a:rPr lang="en-US" sz="2000"/>
            </a:br>
            <a:r>
              <a:rPr lang="en-US" sz="2000"/>
              <a:t>(Cressie ’91, …), Machine Learning (MacKay ’92, …), Robotics (Sim&amp;Roy ’05, …), Sensor Networks (Zhao et al ’04, …), Operations Research (Nemhauser ’78, …)</a:t>
            </a:r>
            <a:endParaRPr lang="en-US"/>
          </a:p>
          <a:p>
            <a:pPr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	Existing algorithms typically</a:t>
            </a:r>
          </a:p>
          <a:p>
            <a:pPr lvl="1" eaLnBrk="1" hangingPunct="1"/>
            <a:r>
              <a:rPr lang="en-US" b="1"/>
              <a:t>Heuristics</a:t>
            </a:r>
            <a:r>
              <a:rPr lang="en-US"/>
              <a:t>: </a:t>
            </a:r>
            <a:r>
              <a:rPr lang="en-US">
                <a:solidFill>
                  <a:schemeClr val="hlink"/>
                </a:solidFill>
              </a:rPr>
              <a:t>No guarantees! Can do arbitrarily badly.</a:t>
            </a:r>
          </a:p>
          <a:p>
            <a:pPr lvl="1" eaLnBrk="1" hangingPunct="1"/>
            <a:r>
              <a:rPr lang="en-US" b="1"/>
              <a:t>Find optimal solutions </a:t>
            </a:r>
            <a:r>
              <a:rPr lang="en-US"/>
              <a:t>(Mixed integer programming, POMDPs):</a:t>
            </a:r>
            <a:r>
              <a:rPr lang="en-US" smtClean="0">
                <a:solidFill>
                  <a:schemeClr val="hlink"/>
                </a:solidFill>
              </a:rPr>
              <a:t>Very </a:t>
            </a:r>
            <a:r>
              <a:rPr lang="en-US">
                <a:solidFill>
                  <a:schemeClr val="hlink"/>
                </a:solidFill>
              </a:rPr>
              <a:t>difficult to scale to bigger problems.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36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This talk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4648200"/>
          </a:xfrm>
          <a:prstGeom prst="rect">
            <a:avLst/>
          </a:prstGeom>
          <a:noFill/>
          <a:ln w="63500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23013" name="Picture 5" descr="waternet-fi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79" t="8333" r="10976" b="11856"/>
          <a:stretch>
            <a:fillRect/>
          </a:stretch>
        </p:blipFill>
        <p:spPr bwMode="auto">
          <a:xfrm>
            <a:off x="533400" y="5045075"/>
            <a:ext cx="106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3014" name="Picture 6" descr="Our_Soluti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 l="7178" r="6999"/>
          <a:stretch>
            <a:fillRect/>
          </a:stretch>
        </p:blipFill>
        <p:spPr bwMode="auto">
          <a:xfrm>
            <a:off x="1905000" y="4876800"/>
            <a:ext cx="1133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3015" name="Picture 7" descr="nimsaq_lak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3113" y="4992688"/>
            <a:ext cx="116681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99225" y="4970463"/>
            <a:ext cx="2035175" cy="906462"/>
            <a:chOff x="4046" y="2715"/>
            <a:chExt cx="1282" cy="571"/>
          </a:xfrm>
        </p:grpSpPr>
        <p:pic>
          <p:nvPicPr>
            <p:cNvPr id="31758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0" y="3099"/>
              <a:ext cx="751" cy="18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31759" name="Picture 1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55" y="2955"/>
              <a:ext cx="571" cy="1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31760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46" y="2761"/>
              <a:ext cx="632" cy="1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31761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726" y="2715"/>
              <a:ext cx="602" cy="16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31762" name="Picture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03" y="2937"/>
              <a:ext cx="451" cy="1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800600" y="4997450"/>
            <a:ext cx="1295400" cy="869950"/>
            <a:chOff x="4800600" y="4997297"/>
            <a:chExt cx="1295400" cy="870103"/>
          </a:xfrm>
        </p:grpSpPr>
        <p:pic>
          <p:nvPicPr>
            <p:cNvPr id="31754" name="Picture 19" descr="iw.jp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00600" y="4997297"/>
              <a:ext cx="1295400" cy="8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5" name="Picture 16"/>
            <p:cNvPicPr>
              <a:picLocks noChangeAspect="1" noChangeArrowheads="1"/>
            </p:cNvPicPr>
            <p:nvPr/>
          </p:nvPicPr>
          <p:blipFill>
            <a:blip r:embed="rId13">
              <a:lum bright="12000"/>
            </a:blip>
            <a:srcRect r="37077"/>
            <a:stretch>
              <a:fillRect/>
            </a:stretch>
          </p:blipFill>
          <p:spPr bwMode="auto">
            <a:xfrm>
              <a:off x="4953000" y="5334000"/>
              <a:ext cx="198138" cy="19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17"/>
            <p:cNvPicPr>
              <a:picLocks noChangeAspect="1" noChangeArrowheads="1"/>
            </p:cNvPicPr>
            <p:nvPr/>
          </p:nvPicPr>
          <p:blipFill>
            <a:blip r:embed="rId13">
              <a:lum bright="12000"/>
            </a:blip>
            <a:srcRect r="37077"/>
            <a:stretch>
              <a:fillRect/>
            </a:stretch>
          </p:blipFill>
          <p:spPr bwMode="auto">
            <a:xfrm>
              <a:off x="5410200" y="5486400"/>
              <a:ext cx="198138" cy="19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18"/>
            <p:cNvPicPr>
              <a:picLocks noChangeAspect="1" noChangeArrowheads="1"/>
            </p:cNvPicPr>
            <p:nvPr/>
          </p:nvPicPr>
          <p:blipFill>
            <a:blip r:embed="rId13">
              <a:lum bright="12000"/>
            </a:blip>
            <a:srcRect r="37077"/>
            <a:stretch>
              <a:fillRect/>
            </a:stretch>
          </p:blipFill>
          <p:spPr bwMode="auto">
            <a:xfrm>
              <a:off x="5791200" y="5257800"/>
              <a:ext cx="198138" cy="19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23027" name="Rectangle 19"/>
          <p:cNvSpPr>
            <a:spLocks noChangeArrowheads="1"/>
          </p:cNvSpPr>
          <p:nvPr/>
        </p:nvSpPr>
        <p:spPr bwMode="auto">
          <a:xfrm>
            <a:off x="457200" y="1660525"/>
            <a:ext cx="8839200" cy="2960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sz="2800"/>
              <a:t>Theoretical: 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sz="2400">
                <a:solidFill>
                  <a:srgbClr val="006600"/>
                </a:solidFill>
              </a:rPr>
              <a:t>Approximation algorithms</a:t>
            </a:r>
            <a:r>
              <a:rPr lang="en-US" sz="2400"/>
              <a:t> that have </a:t>
            </a:r>
            <a:br>
              <a:rPr lang="en-US" sz="2400"/>
            </a:br>
            <a:r>
              <a:rPr lang="en-US" sz="2400">
                <a:solidFill>
                  <a:srgbClr val="336600"/>
                </a:solidFill>
              </a:rPr>
              <a:t>theoretical guarantees </a:t>
            </a:r>
            <a:r>
              <a:rPr lang="en-US" sz="2400"/>
              <a:t>and </a:t>
            </a:r>
            <a:r>
              <a:rPr lang="en-US" sz="2400">
                <a:solidFill>
                  <a:srgbClr val="336600"/>
                </a:solidFill>
              </a:rPr>
              <a:t>scale </a:t>
            </a:r>
            <a:r>
              <a:rPr lang="en-US" sz="2400"/>
              <a:t>to large problems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sz="1600"/>
          </a:p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sz="2800"/>
              <a:t>Applied:  </a:t>
            </a:r>
            <a:br>
              <a:rPr lang="en-US" sz="2800"/>
            </a:br>
            <a:r>
              <a:rPr lang="en-US" sz="2400"/>
              <a:t>    Empirical studies with </a:t>
            </a:r>
            <a:r>
              <a:rPr lang="en-US" sz="2400">
                <a:solidFill>
                  <a:srgbClr val="336600"/>
                </a:solidFill>
              </a:rPr>
              <a:t>real deployments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    and large datasets</a:t>
            </a:r>
          </a:p>
        </p:txBody>
      </p:sp>
    </p:spTree>
    <p:custDataLst>
      <p:tags r:id="rId1"/>
    </p:custDataLst>
  </p:cSld>
  <p:clrMapOvr>
    <a:masterClrMapping/>
  </p:clrMapOvr>
  <p:transition advTm="23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2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78163"/>
            <a:ext cx="4608513" cy="3455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168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76575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3082925"/>
            <a:ext cx="4608513" cy="3455988"/>
            <a:chOff x="96" y="1536"/>
            <a:chExt cx="2903" cy="2177"/>
          </a:xfrm>
        </p:grpSpPr>
        <p:grpSp>
          <p:nvGrpSpPr>
            <p:cNvPr id="33839" name="Group 5"/>
            <p:cNvGrpSpPr>
              <a:grpSpLocks/>
            </p:cNvGrpSpPr>
            <p:nvPr/>
          </p:nvGrpSpPr>
          <p:grpSpPr bwMode="auto">
            <a:xfrm>
              <a:off x="96" y="1536"/>
              <a:ext cx="2903" cy="2177"/>
              <a:chOff x="96" y="1536"/>
              <a:chExt cx="2903" cy="2177"/>
            </a:xfrm>
          </p:grpSpPr>
          <p:pic>
            <p:nvPicPr>
              <p:cNvPr id="3384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6" y="1536"/>
                <a:ext cx="2903" cy="217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  <p:sp>
            <p:nvSpPr>
              <p:cNvPr id="33842" name="Rectangle 7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144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3843" name="Rectangle 8"/>
              <p:cNvSpPr>
                <a:spLocks noChangeArrowheads="1"/>
              </p:cNvSpPr>
              <p:nvPr/>
            </p:nvSpPr>
            <p:spPr bwMode="auto">
              <a:xfrm>
                <a:off x="912" y="2928"/>
                <a:ext cx="144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3844" name="Rectangle 9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144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3845" name="Rectangle 10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144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3846" name="Rectangle 11"/>
              <p:cNvSpPr>
                <a:spLocks noChangeArrowheads="1"/>
              </p:cNvSpPr>
              <p:nvPr/>
            </p:nvSpPr>
            <p:spPr bwMode="auto">
              <a:xfrm>
                <a:off x="1872" y="2256"/>
                <a:ext cx="144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3847" name="Rectangle 12"/>
              <p:cNvSpPr>
                <a:spLocks noChangeArrowheads="1"/>
              </p:cNvSpPr>
              <p:nvPr/>
            </p:nvSpPr>
            <p:spPr bwMode="auto">
              <a:xfrm>
                <a:off x="1356" y="1776"/>
                <a:ext cx="144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33840" name="Rectangle 13"/>
            <p:cNvSpPr>
              <a:spLocks noChangeArrowheads="1"/>
            </p:cNvSpPr>
            <p:nvPr/>
          </p:nvSpPr>
          <p:spPr bwMode="auto">
            <a:xfrm>
              <a:off x="624" y="2736"/>
              <a:ext cx="144" cy="144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168398" name="Freeform 14"/>
          <p:cNvSpPr>
            <a:spLocks/>
          </p:cNvSpPr>
          <p:nvPr/>
        </p:nvSpPr>
        <p:spPr bwMode="auto">
          <a:xfrm>
            <a:off x="620713" y="4325938"/>
            <a:ext cx="1274762" cy="1119187"/>
          </a:xfrm>
          <a:custGeom>
            <a:avLst/>
            <a:gdLst/>
            <a:ahLst/>
            <a:cxnLst>
              <a:cxn ang="0">
                <a:pos x="275" y="0"/>
              </a:cxn>
              <a:cxn ang="0">
                <a:pos x="0" y="582"/>
              </a:cxn>
              <a:cxn ang="0">
                <a:pos x="288" y="822"/>
              </a:cxn>
              <a:cxn ang="0">
                <a:pos x="544" y="698"/>
              </a:cxn>
              <a:cxn ang="0">
                <a:pos x="557" y="429"/>
              </a:cxn>
              <a:cxn ang="0">
                <a:pos x="882" y="398"/>
              </a:cxn>
              <a:cxn ang="0">
                <a:pos x="937" y="282"/>
              </a:cxn>
              <a:cxn ang="0">
                <a:pos x="275" y="0"/>
              </a:cxn>
            </a:cxnLst>
            <a:rect l="0" t="0" r="r" b="b"/>
            <a:pathLst>
              <a:path w="937" h="822">
                <a:moveTo>
                  <a:pt x="275" y="0"/>
                </a:moveTo>
                <a:lnTo>
                  <a:pt x="0" y="582"/>
                </a:lnTo>
                <a:lnTo>
                  <a:pt x="288" y="822"/>
                </a:lnTo>
                <a:lnTo>
                  <a:pt x="544" y="698"/>
                </a:lnTo>
                <a:lnTo>
                  <a:pt x="557" y="429"/>
                </a:lnTo>
                <a:lnTo>
                  <a:pt x="882" y="398"/>
                </a:lnTo>
                <a:lnTo>
                  <a:pt x="937" y="282"/>
                </a:lnTo>
                <a:lnTo>
                  <a:pt x="275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Tahoma" pitchFamily="-112" charset="0"/>
            </a:endParaRPr>
          </a:p>
        </p:txBody>
      </p:sp>
      <p:sp>
        <p:nvSpPr>
          <p:cNvPr id="33798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Model-based sensing</a:t>
            </a:r>
          </a:p>
        </p:txBody>
      </p:sp>
      <p:sp>
        <p:nvSpPr>
          <p:cNvPr id="116840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19812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charset="-128"/>
                <a:cs typeface="ＭＳ Ｐゴシック" charset="-128"/>
              </a:rPr>
              <a:t>Model predicts impact of contaminations</a:t>
            </a:r>
          </a:p>
          <a:p>
            <a:pPr lvl="1" eaLnBrk="1" hangingPunct="1"/>
            <a:r>
              <a:rPr lang="en-US" sz="2000"/>
              <a:t>For water networks: Water flow simulator from EPA</a:t>
            </a:r>
          </a:p>
          <a:p>
            <a:pPr lvl="1" eaLnBrk="1" hangingPunct="1"/>
            <a:r>
              <a:rPr lang="en-US" sz="2000"/>
              <a:t>For lake monitoring: Learn probabilistic models from data (later)</a:t>
            </a:r>
          </a:p>
          <a:p>
            <a:pPr eaLnBrk="1" hangingPunct="1"/>
            <a:r>
              <a:rPr lang="en-US" sz="2400">
                <a:ea typeface="ＭＳ Ｐゴシック" charset="-128"/>
                <a:cs typeface="ＭＳ Ｐゴシック" charset="-128"/>
              </a:rPr>
              <a:t>For each subset A</a:t>
            </a:r>
            <a:r>
              <a:rPr lang="en-US" sz="2400" smtClean="0">
                <a:latin typeface="Symbol" charset="2"/>
                <a:ea typeface="Symbol" charset="2"/>
                <a:cs typeface="Symbol" charset="2"/>
              </a:rPr>
              <a:t>Í</a:t>
            </a:r>
            <a:r>
              <a:rPr lang="en-US" sz="2400" smtClean="0">
                <a:ea typeface="ＭＳ Ｐゴシック" charset="-128"/>
                <a:cs typeface="ＭＳ Ｐゴシック" charset="-128"/>
              </a:rPr>
              <a:t>V </a:t>
            </a:r>
            <a:r>
              <a:rPr lang="en-US" sz="2400">
                <a:ea typeface="ＭＳ Ｐゴシック" charset="-128"/>
                <a:cs typeface="ＭＳ Ｐゴシック" charset="-128"/>
              </a:rPr>
              <a:t>compute “sensing quality” F(A)</a:t>
            </a:r>
          </a:p>
        </p:txBody>
      </p:sp>
      <p:sp>
        <p:nvSpPr>
          <p:cNvPr id="1168401" name="Freeform 17"/>
          <p:cNvSpPr>
            <a:spLocks/>
          </p:cNvSpPr>
          <p:nvPr/>
        </p:nvSpPr>
        <p:spPr bwMode="auto">
          <a:xfrm>
            <a:off x="2895600" y="3736975"/>
            <a:ext cx="979488" cy="117475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528"/>
              </a:cxn>
              <a:cxn ang="0">
                <a:pos x="155" y="864"/>
              </a:cxn>
              <a:cxn ang="0">
                <a:pos x="720" y="720"/>
              </a:cxn>
              <a:cxn ang="0">
                <a:pos x="576" y="240"/>
              </a:cxn>
              <a:cxn ang="0">
                <a:pos x="192" y="0"/>
              </a:cxn>
            </a:cxnLst>
            <a:rect l="0" t="0" r="r" b="b"/>
            <a:pathLst>
              <a:path w="720" h="864">
                <a:moveTo>
                  <a:pt x="192" y="0"/>
                </a:moveTo>
                <a:lnTo>
                  <a:pt x="0" y="528"/>
                </a:lnTo>
                <a:lnTo>
                  <a:pt x="155" y="864"/>
                </a:lnTo>
                <a:lnTo>
                  <a:pt x="720" y="720"/>
                </a:lnTo>
                <a:lnTo>
                  <a:pt x="576" y="240"/>
                </a:lnTo>
                <a:lnTo>
                  <a:pt x="192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Tahoma" pitchFamily="-112" charset="0"/>
            </a:endParaRPr>
          </a:p>
        </p:txBody>
      </p:sp>
      <p:sp>
        <p:nvSpPr>
          <p:cNvPr id="1168402" name="Freeform 18"/>
          <p:cNvSpPr>
            <a:spLocks/>
          </p:cNvSpPr>
          <p:nvPr/>
        </p:nvSpPr>
        <p:spPr bwMode="auto">
          <a:xfrm>
            <a:off x="1676400" y="4302125"/>
            <a:ext cx="1176338" cy="920750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124" y="374"/>
              </a:cxn>
              <a:cxn ang="0">
                <a:pos x="371" y="580"/>
              </a:cxn>
              <a:cxn ang="0">
                <a:pos x="741" y="539"/>
              </a:cxn>
              <a:cxn ang="0">
                <a:pos x="576" y="0"/>
              </a:cxn>
              <a:cxn ang="0">
                <a:pos x="0" y="141"/>
              </a:cxn>
            </a:cxnLst>
            <a:rect l="0" t="0" r="r" b="b"/>
            <a:pathLst>
              <a:path w="741" h="580">
                <a:moveTo>
                  <a:pt x="0" y="141"/>
                </a:moveTo>
                <a:lnTo>
                  <a:pt x="124" y="374"/>
                </a:lnTo>
                <a:lnTo>
                  <a:pt x="371" y="580"/>
                </a:lnTo>
                <a:lnTo>
                  <a:pt x="741" y="539"/>
                </a:lnTo>
                <a:lnTo>
                  <a:pt x="576" y="0"/>
                </a:lnTo>
                <a:lnTo>
                  <a:pt x="0" y="14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Tahoma" pitchFamily="-112" charset="0"/>
            </a:endParaRPr>
          </a:p>
        </p:txBody>
      </p:sp>
      <p:sp>
        <p:nvSpPr>
          <p:cNvPr id="1168403" name="Freeform 19"/>
          <p:cNvSpPr>
            <a:spLocks/>
          </p:cNvSpPr>
          <p:nvPr/>
        </p:nvSpPr>
        <p:spPr bwMode="auto">
          <a:xfrm>
            <a:off x="1981200" y="3159125"/>
            <a:ext cx="1090613" cy="1427163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0" y="399"/>
              </a:cxn>
              <a:cxn ang="0">
                <a:pos x="422" y="899"/>
              </a:cxn>
              <a:cxn ang="0">
                <a:pos x="631" y="589"/>
              </a:cxn>
              <a:cxn ang="0">
                <a:pos x="687" y="331"/>
              </a:cxn>
              <a:cxn ang="0">
                <a:pos x="472" y="147"/>
              </a:cxn>
              <a:cxn ang="0">
                <a:pos x="141" y="0"/>
              </a:cxn>
            </a:cxnLst>
            <a:rect l="0" t="0" r="r" b="b"/>
            <a:pathLst>
              <a:path w="687" h="899">
                <a:moveTo>
                  <a:pt x="141" y="0"/>
                </a:moveTo>
                <a:lnTo>
                  <a:pt x="0" y="399"/>
                </a:lnTo>
                <a:lnTo>
                  <a:pt x="422" y="899"/>
                </a:lnTo>
                <a:lnTo>
                  <a:pt x="631" y="589"/>
                </a:lnTo>
                <a:lnTo>
                  <a:pt x="687" y="331"/>
                </a:lnTo>
                <a:lnTo>
                  <a:pt x="472" y="147"/>
                </a:lnTo>
                <a:lnTo>
                  <a:pt x="141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Tahoma" pitchFamily="-112" charset="0"/>
            </a:endParaRPr>
          </a:p>
        </p:txBody>
      </p:sp>
      <p:sp>
        <p:nvSpPr>
          <p:cNvPr id="1168404" name="Oval 20"/>
          <p:cNvSpPr>
            <a:spLocks noChangeArrowheads="1"/>
          </p:cNvSpPr>
          <p:nvPr/>
        </p:nvSpPr>
        <p:spPr bwMode="auto">
          <a:xfrm>
            <a:off x="3246438" y="4217988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/>
              <a:t>S</a:t>
            </a:r>
            <a:r>
              <a:rPr lang="en-US" sz="1100"/>
              <a:t>2</a:t>
            </a:r>
          </a:p>
        </p:txBody>
      </p:sp>
      <p:sp>
        <p:nvSpPr>
          <p:cNvPr id="1168405" name="Oval 21"/>
          <p:cNvSpPr>
            <a:spLocks noChangeArrowheads="1"/>
          </p:cNvSpPr>
          <p:nvPr/>
        </p:nvSpPr>
        <p:spPr bwMode="auto">
          <a:xfrm>
            <a:off x="2628900" y="3827463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/>
              <a:t>S</a:t>
            </a:r>
            <a:r>
              <a:rPr lang="en-US" sz="1100"/>
              <a:t>3</a:t>
            </a:r>
          </a:p>
        </p:txBody>
      </p:sp>
      <p:sp>
        <p:nvSpPr>
          <p:cNvPr id="1168406" name="Oval 22"/>
          <p:cNvSpPr>
            <a:spLocks noChangeArrowheads="1"/>
          </p:cNvSpPr>
          <p:nvPr/>
        </p:nvSpPr>
        <p:spPr bwMode="auto">
          <a:xfrm>
            <a:off x="2224088" y="4659313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/>
              <a:t>S</a:t>
            </a:r>
            <a:r>
              <a:rPr lang="en-US" sz="1100"/>
              <a:t>4</a:t>
            </a:r>
          </a:p>
        </p:txBody>
      </p:sp>
      <p:sp>
        <p:nvSpPr>
          <p:cNvPr id="1168407" name="Oval 23"/>
          <p:cNvSpPr>
            <a:spLocks noChangeArrowheads="1"/>
          </p:cNvSpPr>
          <p:nvPr/>
        </p:nvSpPr>
        <p:spPr bwMode="auto">
          <a:xfrm>
            <a:off x="971550" y="4759325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/>
              <a:t>S</a:t>
            </a:r>
            <a:r>
              <a:rPr lang="en-US" sz="1100"/>
              <a:t>1</a:t>
            </a:r>
          </a:p>
        </p:txBody>
      </p:sp>
      <p:pic>
        <p:nvPicPr>
          <p:cNvPr id="1168408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103563"/>
            <a:ext cx="4608513" cy="3455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68409" name="Freeform 25"/>
          <p:cNvSpPr>
            <a:spLocks/>
          </p:cNvSpPr>
          <p:nvPr/>
        </p:nvSpPr>
        <p:spPr bwMode="auto">
          <a:xfrm>
            <a:off x="8153400" y="4435475"/>
            <a:ext cx="506413" cy="628650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0" y="172"/>
              </a:cxn>
              <a:cxn ang="0">
                <a:pos x="91" y="396"/>
              </a:cxn>
              <a:cxn ang="0">
                <a:pos x="319" y="337"/>
              </a:cxn>
              <a:cxn ang="0">
                <a:pos x="288" y="86"/>
              </a:cxn>
              <a:cxn ang="0">
                <a:pos x="135" y="0"/>
              </a:cxn>
            </a:cxnLst>
            <a:rect l="0" t="0" r="r" b="b"/>
            <a:pathLst>
              <a:path w="319" h="396">
                <a:moveTo>
                  <a:pt x="135" y="0"/>
                </a:moveTo>
                <a:lnTo>
                  <a:pt x="0" y="172"/>
                </a:lnTo>
                <a:lnTo>
                  <a:pt x="91" y="396"/>
                </a:lnTo>
                <a:lnTo>
                  <a:pt x="319" y="337"/>
                </a:lnTo>
                <a:lnTo>
                  <a:pt x="288" y="86"/>
                </a:lnTo>
                <a:lnTo>
                  <a:pt x="135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Tahoma" pitchFamily="-112" charset="0"/>
            </a:endParaRPr>
          </a:p>
        </p:txBody>
      </p:sp>
      <p:sp>
        <p:nvSpPr>
          <p:cNvPr id="1168410" name="Oval 26"/>
          <p:cNvSpPr>
            <a:spLocks noChangeArrowheads="1"/>
          </p:cNvSpPr>
          <p:nvPr/>
        </p:nvSpPr>
        <p:spPr bwMode="auto">
          <a:xfrm>
            <a:off x="8305800" y="4683125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/>
              <a:t>S</a:t>
            </a:r>
            <a:r>
              <a:rPr lang="en-US" sz="1100"/>
              <a:t>2</a:t>
            </a:r>
          </a:p>
        </p:txBody>
      </p:sp>
      <p:sp>
        <p:nvSpPr>
          <p:cNvPr id="1168411" name="Freeform 27"/>
          <p:cNvSpPr>
            <a:spLocks/>
          </p:cNvSpPr>
          <p:nvPr/>
        </p:nvSpPr>
        <p:spPr bwMode="auto">
          <a:xfrm>
            <a:off x="5257800" y="4149725"/>
            <a:ext cx="533400" cy="638175"/>
          </a:xfrm>
          <a:custGeom>
            <a:avLst/>
            <a:gdLst/>
            <a:ahLst/>
            <a:cxnLst>
              <a:cxn ang="0">
                <a:pos x="79" y="12"/>
              </a:cxn>
              <a:cxn ang="0">
                <a:pos x="0" y="234"/>
              </a:cxn>
              <a:cxn ang="0">
                <a:pos x="130" y="402"/>
              </a:cxn>
              <a:cxn ang="0">
                <a:pos x="336" y="310"/>
              </a:cxn>
              <a:cxn ang="0">
                <a:pos x="258" y="0"/>
              </a:cxn>
              <a:cxn ang="0">
                <a:pos x="79" y="12"/>
              </a:cxn>
            </a:cxnLst>
            <a:rect l="0" t="0" r="r" b="b"/>
            <a:pathLst>
              <a:path w="336" h="402">
                <a:moveTo>
                  <a:pt x="79" y="12"/>
                </a:moveTo>
                <a:lnTo>
                  <a:pt x="0" y="234"/>
                </a:lnTo>
                <a:lnTo>
                  <a:pt x="130" y="402"/>
                </a:lnTo>
                <a:lnTo>
                  <a:pt x="336" y="310"/>
                </a:lnTo>
                <a:lnTo>
                  <a:pt x="258" y="0"/>
                </a:lnTo>
                <a:lnTo>
                  <a:pt x="79" y="1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Tahoma" pitchFamily="-112" charset="0"/>
            </a:endParaRPr>
          </a:p>
        </p:txBody>
      </p:sp>
      <p:sp>
        <p:nvSpPr>
          <p:cNvPr id="1168412" name="Oval 28"/>
          <p:cNvSpPr>
            <a:spLocks noChangeArrowheads="1"/>
          </p:cNvSpPr>
          <p:nvPr/>
        </p:nvSpPr>
        <p:spPr bwMode="auto">
          <a:xfrm>
            <a:off x="5410200" y="4254500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/>
              <a:t>S</a:t>
            </a:r>
            <a:r>
              <a:rPr lang="en-US" sz="1100"/>
              <a:t>3</a:t>
            </a:r>
          </a:p>
        </p:txBody>
      </p:sp>
      <p:sp>
        <p:nvSpPr>
          <p:cNvPr id="1168413" name="Freeform 29"/>
          <p:cNvSpPr>
            <a:spLocks/>
          </p:cNvSpPr>
          <p:nvPr/>
        </p:nvSpPr>
        <p:spPr bwMode="auto">
          <a:xfrm>
            <a:off x="6524625" y="4995863"/>
            <a:ext cx="485775" cy="588962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0" y="165"/>
              </a:cxn>
              <a:cxn ang="0">
                <a:pos x="247" y="371"/>
              </a:cxn>
              <a:cxn ang="0">
                <a:pos x="306" y="214"/>
              </a:cxn>
              <a:cxn ang="0">
                <a:pos x="300" y="6"/>
              </a:cxn>
              <a:cxn ang="0">
                <a:pos x="116" y="0"/>
              </a:cxn>
            </a:cxnLst>
            <a:rect l="0" t="0" r="r" b="b"/>
            <a:pathLst>
              <a:path w="306" h="371">
                <a:moveTo>
                  <a:pt x="116" y="0"/>
                </a:moveTo>
                <a:lnTo>
                  <a:pt x="0" y="165"/>
                </a:lnTo>
                <a:lnTo>
                  <a:pt x="247" y="371"/>
                </a:lnTo>
                <a:lnTo>
                  <a:pt x="306" y="214"/>
                </a:lnTo>
                <a:lnTo>
                  <a:pt x="300" y="6"/>
                </a:lnTo>
                <a:lnTo>
                  <a:pt x="116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Tahoma" pitchFamily="-112" charset="0"/>
            </a:endParaRPr>
          </a:p>
        </p:txBody>
      </p:sp>
      <p:sp>
        <p:nvSpPr>
          <p:cNvPr id="1168414" name="Oval 30"/>
          <p:cNvSpPr>
            <a:spLocks noChangeArrowheads="1"/>
          </p:cNvSpPr>
          <p:nvPr/>
        </p:nvSpPr>
        <p:spPr bwMode="auto">
          <a:xfrm>
            <a:off x="6677025" y="5092700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/>
              <a:t>S</a:t>
            </a:r>
            <a:r>
              <a:rPr lang="en-US" sz="1100"/>
              <a:t>4</a:t>
            </a:r>
          </a:p>
        </p:txBody>
      </p:sp>
      <p:sp>
        <p:nvSpPr>
          <p:cNvPr id="1168415" name="Freeform 31"/>
          <p:cNvSpPr>
            <a:spLocks/>
          </p:cNvSpPr>
          <p:nvPr/>
        </p:nvSpPr>
        <p:spPr bwMode="auto">
          <a:xfrm>
            <a:off x="5208588" y="5521325"/>
            <a:ext cx="509587" cy="612775"/>
          </a:xfrm>
          <a:custGeom>
            <a:avLst/>
            <a:gdLst/>
            <a:ahLst/>
            <a:cxnLst>
              <a:cxn ang="0">
                <a:pos x="155" y="0"/>
              </a:cxn>
              <a:cxn ang="0">
                <a:pos x="0" y="277"/>
              </a:cxn>
              <a:cxn ang="0">
                <a:pos x="112" y="386"/>
              </a:cxn>
              <a:cxn ang="0">
                <a:pos x="315" y="337"/>
              </a:cxn>
              <a:cxn ang="0">
                <a:pos x="321" y="165"/>
              </a:cxn>
              <a:cxn ang="0">
                <a:pos x="247" y="110"/>
              </a:cxn>
              <a:cxn ang="0">
                <a:pos x="223" y="0"/>
              </a:cxn>
              <a:cxn ang="0">
                <a:pos x="155" y="0"/>
              </a:cxn>
            </a:cxnLst>
            <a:rect l="0" t="0" r="r" b="b"/>
            <a:pathLst>
              <a:path w="321" h="386">
                <a:moveTo>
                  <a:pt x="155" y="0"/>
                </a:moveTo>
                <a:lnTo>
                  <a:pt x="0" y="277"/>
                </a:lnTo>
                <a:lnTo>
                  <a:pt x="112" y="386"/>
                </a:lnTo>
                <a:lnTo>
                  <a:pt x="315" y="337"/>
                </a:lnTo>
                <a:lnTo>
                  <a:pt x="321" y="165"/>
                </a:lnTo>
                <a:lnTo>
                  <a:pt x="247" y="110"/>
                </a:lnTo>
                <a:lnTo>
                  <a:pt x="223" y="0"/>
                </a:lnTo>
                <a:lnTo>
                  <a:pt x="155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Tahoma" pitchFamily="-112" charset="0"/>
            </a:endParaRPr>
          </a:p>
        </p:txBody>
      </p:sp>
      <p:sp>
        <p:nvSpPr>
          <p:cNvPr id="1168416" name="Oval 32"/>
          <p:cNvSpPr>
            <a:spLocks noChangeArrowheads="1"/>
          </p:cNvSpPr>
          <p:nvPr/>
        </p:nvSpPr>
        <p:spPr bwMode="auto">
          <a:xfrm>
            <a:off x="5360988" y="5778500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/>
              <a:t>S</a:t>
            </a:r>
            <a:r>
              <a:rPr lang="en-US" sz="1100"/>
              <a:t>1</a:t>
            </a:r>
          </a:p>
        </p:txBody>
      </p:sp>
      <p:sp>
        <p:nvSpPr>
          <p:cNvPr id="1168417" name="Text Box 33"/>
          <p:cNvSpPr txBox="1">
            <a:spLocks noChangeArrowheads="1"/>
          </p:cNvSpPr>
          <p:nvPr/>
        </p:nvSpPr>
        <p:spPr bwMode="auto">
          <a:xfrm>
            <a:off x="609600" y="6172200"/>
            <a:ext cx="4205288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8000"/>
                </a:solidFill>
              </a:rPr>
              <a:t>High sensing quality F(A) = 0.9</a:t>
            </a:r>
          </a:p>
        </p:txBody>
      </p:sp>
      <p:sp>
        <p:nvSpPr>
          <p:cNvPr id="1168418" name="Text Box 34"/>
          <p:cNvSpPr txBox="1">
            <a:spLocks noChangeArrowheads="1"/>
          </p:cNvSpPr>
          <p:nvPr/>
        </p:nvSpPr>
        <p:spPr bwMode="auto">
          <a:xfrm>
            <a:off x="4953000" y="6153150"/>
            <a:ext cx="41529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Low sensing quality F(A)=0.01</a:t>
            </a:r>
          </a:p>
        </p:txBody>
      </p:sp>
      <p:pic>
        <p:nvPicPr>
          <p:cNvPr id="1168420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073400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168421" name="Picture 3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3078163"/>
            <a:ext cx="46085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8422" name="Picture 3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3073400"/>
            <a:ext cx="46085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8423" name="Picture 3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3073400"/>
            <a:ext cx="46085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8424" name="Picture 4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3073400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168425" name="Picture 4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3073400"/>
            <a:ext cx="4608513" cy="345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68427" name="Text Box 43"/>
          <p:cNvSpPr txBox="1">
            <a:spLocks noChangeArrowheads="1"/>
          </p:cNvSpPr>
          <p:nvPr/>
        </p:nvSpPr>
        <p:spPr bwMode="auto">
          <a:xfrm>
            <a:off x="384175" y="2430463"/>
            <a:ext cx="207645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Model predicts</a:t>
            </a:r>
          </a:p>
          <a:p>
            <a:pPr algn="l"/>
            <a:r>
              <a:rPr lang="en-US">
                <a:solidFill>
                  <a:schemeClr val="hlink"/>
                </a:solidFill>
              </a:rPr>
              <a:t>High </a:t>
            </a:r>
            <a:r>
              <a:rPr lang="en-US"/>
              <a:t>impact</a:t>
            </a:r>
          </a:p>
        </p:txBody>
      </p:sp>
      <p:sp>
        <p:nvSpPr>
          <p:cNvPr id="1168428" name="Line 44"/>
          <p:cNvSpPr>
            <a:spLocks noChangeShapeType="1"/>
          </p:cNvSpPr>
          <p:nvPr/>
        </p:nvSpPr>
        <p:spPr bwMode="auto">
          <a:xfrm flipH="1">
            <a:off x="3219450" y="3663950"/>
            <a:ext cx="12192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429" name="Text Box 45"/>
          <p:cNvSpPr txBox="1">
            <a:spLocks noChangeArrowheads="1"/>
          </p:cNvSpPr>
          <p:nvPr/>
        </p:nvSpPr>
        <p:spPr bwMode="auto">
          <a:xfrm>
            <a:off x="4468813" y="3409950"/>
            <a:ext cx="2166937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</a:rPr>
              <a:t>Medium </a:t>
            </a:r>
            <a:r>
              <a:rPr lang="en-US"/>
              <a:t>impact</a:t>
            </a:r>
            <a:br>
              <a:rPr lang="en-US"/>
            </a:br>
            <a:r>
              <a:rPr lang="en-US"/>
              <a:t>location</a:t>
            </a:r>
          </a:p>
        </p:txBody>
      </p:sp>
      <p:sp>
        <p:nvSpPr>
          <p:cNvPr id="1168430" name="Text Box 46"/>
          <p:cNvSpPr txBox="1">
            <a:spLocks noChangeArrowheads="1"/>
          </p:cNvSpPr>
          <p:nvPr/>
        </p:nvSpPr>
        <p:spPr bwMode="auto">
          <a:xfrm>
            <a:off x="3371850" y="2471738"/>
            <a:ext cx="1671638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33CC33"/>
                </a:solidFill>
              </a:rPr>
              <a:t>Low</a:t>
            </a:r>
            <a:r>
              <a:rPr lang="en-US"/>
              <a:t>impact</a:t>
            </a:r>
            <a:br>
              <a:rPr lang="en-US"/>
            </a:br>
            <a:r>
              <a:rPr lang="en-US"/>
              <a:t>location</a:t>
            </a:r>
          </a:p>
        </p:txBody>
      </p:sp>
      <p:sp>
        <p:nvSpPr>
          <p:cNvPr id="1168431" name="Line 47"/>
          <p:cNvSpPr>
            <a:spLocks noChangeShapeType="1"/>
          </p:cNvSpPr>
          <p:nvPr/>
        </p:nvSpPr>
        <p:spPr bwMode="auto">
          <a:xfrm flipH="1">
            <a:off x="2914650" y="2836863"/>
            <a:ext cx="533400" cy="83820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432" name="Line 48"/>
          <p:cNvSpPr>
            <a:spLocks noChangeShapeType="1"/>
          </p:cNvSpPr>
          <p:nvPr/>
        </p:nvSpPr>
        <p:spPr bwMode="auto">
          <a:xfrm flipH="1" flipV="1">
            <a:off x="3371850" y="4425950"/>
            <a:ext cx="114300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433" name="Text Box 49"/>
          <p:cNvSpPr txBox="1">
            <a:spLocks noChangeArrowheads="1"/>
          </p:cNvSpPr>
          <p:nvPr/>
        </p:nvSpPr>
        <p:spPr bwMode="auto">
          <a:xfrm>
            <a:off x="4545013" y="4746625"/>
            <a:ext cx="2203450" cy="101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Sensor reduces</a:t>
            </a:r>
            <a:br>
              <a:rPr lang="en-US"/>
            </a:br>
            <a:r>
              <a:rPr lang="en-US"/>
              <a:t>impact through</a:t>
            </a:r>
            <a:br>
              <a:rPr lang="en-US"/>
            </a:br>
            <a:r>
              <a:rPr lang="en-US"/>
              <a:t>early detection!</a:t>
            </a:r>
          </a:p>
        </p:txBody>
      </p:sp>
      <p:sp>
        <p:nvSpPr>
          <p:cNvPr id="1168434" name="Freeform 50"/>
          <p:cNvSpPr>
            <a:spLocks/>
          </p:cNvSpPr>
          <p:nvPr/>
        </p:nvSpPr>
        <p:spPr bwMode="auto">
          <a:xfrm>
            <a:off x="2827338" y="3773488"/>
            <a:ext cx="982662" cy="1119187"/>
          </a:xfrm>
          <a:custGeom>
            <a:avLst/>
            <a:gdLst/>
            <a:ahLst/>
            <a:cxnLst>
              <a:cxn ang="0">
                <a:pos x="195" y="0"/>
              </a:cxn>
              <a:cxn ang="0">
                <a:pos x="0" y="29"/>
              </a:cxn>
              <a:cxn ang="0">
                <a:pos x="0" y="335"/>
              </a:cxn>
              <a:cxn ang="0">
                <a:pos x="86" y="409"/>
              </a:cxn>
              <a:cxn ang="0">
                <a:pos x="98" y="599"/>
              </a:cxn>
              <a:cxn ang="0">
                <a:pos x="206" y="705"/>
              </a:cxn>
              <a:cxn ang="0">
                <a:pos x="425" y="599"/>
              </a:cxn>
              <a:cxn ang="0">
                <a:pos x="539" y="562"/>
              </a:cxn>
              <a:cxn ang="0">
                <a:pos x="619" y="342"/>
              </a:cxn>
              <a:cxn ang="0">
                <a:pos x="588" y="219"/>
              </a:cxn>
              <a:cxn ang="0">
                <a:pos x="195" y="0"/>
              </a:cxn>
            </a:cxnLst>
            <a:rect l="0" t="0" r="r" b="b"/>
            <a:pathLst>
              <a:path w="619" h="705">
                <a:moveTo>
                  <a:pt x="195" y="0"/>
                </a:moveTo>
                <a:lnTo>
                  <a:pt x="0" y="29"/>
                </a:lnTo>
                <a:lnTo>
                  <a:pt x="0" y="335"/>
                </a:lnTo>
                <a:lnTo>
                  <a:pt x="86" y="409"/>
                </a:lnTo>
                <a:lnTo>
                  <a:pt x="98" y="599"/>
                </a:lnTo>
                <a:lnTo>
                  <a:pt x="206" y="705"/>
                </a:lnTo>
                <a:lnTo>
                  <a:pt x="425" y="599"/>
                </a:lnTo>
                <a:lnTo>
                  <a:pt x="539" y="562"/>
                </a:lnTo>
                <a:lnTo>
                  <a:pt x="619" y="342"/>
                </a:lnTo>
                <a:lnTo>
                  <a:pt x="588" y="219"/>
                </a:lnTo>
                <a:lnTo>
                  <a:pt x="195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path path="rect">
              <a:fillToRect l="50000" t="50000" r="50000" b="50000"/>
            </a:path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Tahoma" pitchFamily="-112" charset="0"/>
            </a:endParaRPr>
          </a:p>
        </p:txBody>
      </p:sp>
      <p:sp>
        <p:nvSpPr>
          <p:cNvPr id="1168435" name="Oval 51"/>
          <p:cNvSpPr>
            <a:spLocks noChangeArrowheads="1"/>
          </p:cNvSpPr>
          <p:nvPr/>
        </p:nvSpPr>
        <p:spPr bwMode="auto">
          <a:xfrm>
            <a:off x="3113088" y="4206875"/>
            <a:ext cx="276225" cy="2762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/>
              <a:t>S</a:t>
            </a:r>
            <a:r>
              <a:rPr lang="en-US" sz="1100"/>
              <a:t>1</a:t>
            </a:r>
          </a:p>
        </p:txBody>
      </p:sp>
      <p:sp>
        <p:nvSpPr>
          <p:cNvPr id="1168436" name="Oval 52"/>
          <p:cNvSpPr>
            <a:spLocks noChangeArrowheads="1"/>
          </p:cNvSpPr>
          <p:nvPr/>
        </p:nvSpPr>
        <p:spPr bwMode="auto">
          <a:xfrm>
            <a:off x="1695450" y="3940175"/>
            <a:ext cx="304800" cy="304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68437" name="Line 53"/>
          <p:cNvSpPr>
            <a:spLocks noChangeShapeType="1"/>
          </p:cNvSpPr>
          <p:nvPr/>
        </p:nvSpPr>
        <p:spPr bwMode="auto">
          <a:xfrm>
            <a:off x="1314450" y="3282950"/>
            <a:ext cx="439738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438" name="Text Box 54"/>
          <p:cNvSpPr txBox="1">
            <a:spLocks noChangeArrowheads="1"/>
          </p:cNvSpPr>
          <p:nvPr/>
        </p:nvSpPr>
        <p:spPr bwMode="auto">
          <a:xfrm>
            <a:off x="457200" y="2836863"/>
            <a:ext cx="2084388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Contamination</a:t>
            </a:r>
            <a:endParaRPr lang="en-US"/>
          </a:p>
        </p:txBody>
      </p:sp>
      <p:sp>
        <p:nvSpPr>
          <p:cNvPr id="1168439" name="Oval 55"/>
          <p:cNvSpPr>
            <a:spLocks noChangeArrowheads="1"/>
          </p:cNvSpPr>
          <p:nvPr/>
        </p:nvSpPr>
        <p:spPr bwMode="auto">
          <a:xfrm>
            <a:off x="2686050" y="3587750"/>
            <a:ext cx="304800" cy="304800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68440" name="Oval 56"/>
          <p:cNvSpPr>
            <a:spLocks noChangeArrowheads="1"/>
          </p:cNvSpPr>
          <p:nvPr/>
        </p:nvSpPr>
        <p:spPr bwMode="auto">
          <a:xfrm>
            <a:off x="2990850" y="3816350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68419" name="Text Box 35"/>
          <p:cNvSpPr txBox="1">
            <a:spLocks noChangeArrowheads="1"/>
          </p:cNvSpPr>
          <p:nvPr/>
        </p:nvSpPr>
        <p:spPr bwMode="auto">
          <a:xfrm>
            <a:off x="1828800" y="5391150"/>
            <a:ext cx="2530475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Set V of all </a:t>
            </a:r>
            <a:br>
              <a:rPr lang="en-US"/>
            </a:br>
            <a:r>
              <a:rPr lang="en-US"/>
              <a:t>network junctions</a:t>
            </a:r>
          </a:p>
        </p:txBody>
      </p:sp>
    </p:spTree>
    <p:custDataLst>
      <p:tags r:id="rId1"/>
    </p:custDataLst>
  </p:cSld>
  <p:clrMapOvr>
    <a:masterClrMapping/>
  </p:clrMapOvr>
  <p:transition advTm="1270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6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6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6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6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6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6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16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6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6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6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6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98" grpId="0" animBg="1"/>
      <p:bldP spid="1168398" grpId="1" animBg="1"/>
      <p:bldP spid="1168401" grpId="0" animBg="1"/>
      <p:bldP spid="1168401" grpId="1" animBg="1"/>
      <p:bldP spid="1168402" grpId="0" animBg="1"/>
      <p:bldP spid="1168402" grpId="1" animBg="1"/>
      <p:bldP spid="1168403" grpId="0" animBg="1"/>
      <p:bldP spid="1168403" grpId="1" animBg="1"/>
      <p:bldP spid="1168404" grpId="0" animBg="1"/>
      <p:bldP spid="1168405" grpId="0" animBg="1"/>
      <p:bldP spid="1168406" grpId="0" animBg="1"/>
      <p:bldP spid="1168407" grpId="0" animBg="1"/>
      <p:bldP spid="1168409" grpId="0" animBg="1"/>
      <p:bldP spid="1168409" grpId="1" animBg="1"/>
      <p:bldP spid="1168410" grpId="0" animBg="1"/>
      <p:bldP spid="1168411" grpId="0" animBg="1"/>
      <p:bldP spid="1168411" grpId="1" animBg="1"/>
      <p:bldP spid="1168412" grpId="0" animBg="1"/>
      <p:bldP spid="1168413" grpId="0" animBg="1"/>
      <p:bldP spid="1168413" grpId="1" animBg="1"/>
      <p:bldP spid="1168414" grpId="0" animBg="1"/>
      <p:bldP spid="1168415" grpId="0" animBg="1"/>
      <p:bldP spid="1168415" grpId="1" animBg="1"/>
      <p:bldP spid="1168416" grpId="0" animBg="1"/>
      <p:bldP spid="1168417" grpId="0"/>
      <p:bldP spid="1168418" grpId="0"/>
      <p:bldP spid="1168427" grpId="0"/>
      <p:bldP spid="1168427" grpId="1"/>
      <p:bldP spid="1168427" grpId="2"/>
      <p:bldP spid="1168428" grpId="0" animBg="1"/>
      <p:bldP spid="1168428" grpId="1" animBg="1"/>
      <p:bldP spid="1168428" grpId="2" animBg="1"/>
      <p:bldP spid="1168429" grpId="0"/>
      <p:bldP spid="1168429" grpId="1"/>
      <p:bldP spid="1168429" grpId="2"/>
      <p:bldP spid="1168430" grpId="0"/>
      <p:bldP spid="1168430" grpId="1"/>
      <p:bldP spid="1168430" grpId="2"/>
      <p:bldP spid="1168431" grpId="0" animBg="1"/>
      <p:bldP spid="1168431" grpId="1" animBg="1"/>
      <p:bldP spid="1168431" grpId="2" animBg="1"/>
      <p:bldP spid="1168432" grpId="0" animBg="1"/>
      <p:bldP spid="1168432" grpId="1" animBg="1"/>
      <p:bldP spid="1168433" grpId="0"/>
      <p:bldP spid="1168433" grpId="1"/>
      <p:bldP spid="1168434" grpId="0" animBg="1"/>
      <p:bldP spid="1168434" grpId="1" animBg="1"/>
      <p:bldP spid="1168434" grpId="2" animBg="1"/>
      <p:bldP spid="1168435" grpId="0" animBg="1"/>
      <p:bldP spid="1168435" grpId="1" animBg="1"/>
      <p:bldP spid="1168436" grpId="0" animBg="1"/>
      <p:bldP spid="1168436" grpId="1" animBg="1"/>
      <p:bldP spid="1168436" grpId="2" animBg="1"/>
      <p:bldP spid="1168436" grpId="3" animBg="1"/>
      <p:bldP spid="1168437" grpId="0" animBg="1"/>
      <p:bldP spid="1168437" grpId="1" animBg="1"/>
      <p:bldP spid="1168437" grpId="2" animBg="1"/>
      <p:bldP spid="1168438" grpId="0"/>
      <p:bldP spid="1168438" grpId="1"/>
      <p:bldP spid="1168438" grpId="2"/>
      <p:bldP spid="1168438" grpId="3"/>
      <p:bldP spid="1168439" grpId="0" animBg="1"/>
      <p:bldP spid="1168439" grpId="1" animBg="1"/>
      <p:bldP spid="1168439" grpId="2" animBg="1"/>
      <p:bldP spid="1168440" grpId="0" animBg="1"/>
      <p:bldP spid="1168440" grpId="1" animBg="1"/>
      <p:bldP spid="116844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844"/>
  <p:tag name="DEFAULTHEIGHT" val="3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|2.6|2.5|5|5.1|11.7|18.7|9.4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newcommand{\cA}{\mathcal{A}}&#10;\newcommand{\cV}{\mathcal{V}}&#10;\begin{document}&#10;$$\max_{\cA\subseteq\cV} F(\cA)$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MAGNIFICATION" val="3177"/>
  <p:tag name="ORIGWIDTH" val="43"/>
  <p:tag name="PICTUREFILESIZE" val="50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newcommand{\cA}{\mathcal{A}}&#10;\newcommand{\cV}{\mathcal{V}}&#10;\begin{document}&#10;$$\text{subject to }C(\cA)\leq B$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MAGNIFICATION" val="3179"/>
  <p:tag name="ORIGWIDTH" val="91"/>
  <p:tag name="PICTUREFILESIZE" val="71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6|10.9|7.7|4.1|0.8|0.9|0.6|0.7|2.4|3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DeclareMathOperator*{\IG}{IG}&#10;\newcommand{\cA}{\mathcal{A}}&#10;\newcommand{\cY}{Y}&#10;\begin{document}&#10;$$\cA^*=\argmax_{|\cA|\leq k} F(\cA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535"/>
  <p:tag name="ORIGWIDTH" val="83"/>
  <p:tag name="PICTUREFILESIZE" val="82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6.5|1.6|5.6|4.8|2.2|1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3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6.8|5.4|2.7|8.2|5.6|6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1|11.9|19.5|5.5|6.2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1.2|5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DeclareMathOperator*{\IG}{IG}&#10;\newcommand{\cA}{\mathcal{A}}&#10;\newcommand{\cY}{Y}&#10;\begin{document}&#10;$$\cA^*=\argmax_{|\cA|\leq k} \IG(\cY;\cA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535"/>
  <p:tag name="ORIGWIDTH" val="99"/>
  <p:tag name="PICTUREFILESIZE" val="969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3.4|2.7|0.7|2.5|8.8|4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2.5|1.1|3.8|7|10.6|4.1|6.2|7.2|8.1|5.9|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13.4|14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.7|5.8|6.4|7.5|2.4|3.1|1.9|2.4|0.9|8.3|24.4|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newcommand{\cA}{\mathcal{A}}&#10;\begin{document}&#10;$$\cA^*=\argmax_{|\cA|\leq k} \min_i F_i(\cA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671"/>
  <p:tag name="ORIGWIDTH" val="103"/>
  <p:tag name="PICTUREFILESIZE" val="96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32.3|14|7.4|14.2|6.7|25.1|15.3|8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3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newcommand{\cA}{\mathcal{A}}&#10;\begin{document}&#10;$$c^*=\max_{|\cA|\leq k} \min_i F_i(\cA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680"/>
  <p:tag name="ORIGWIDTH" val="89"/>
  <p:tag name="PICTUREFILESIZE" val="81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12.1|24.2|20|6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in}{argmin}&#10;\DeclareMathOperator*{\argmax}{argmax}&#10;\newcommand{\cA}{\mathcal{A}}&#10;\begin{document}&#10;$$\cA^*=\argmin_{\cA} |\cA|\text{ such that } \min_i F_i(\cA)\geq c^*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666"/>
  <p:tag name="ORIGWIDTH" val="186"/>
  <p:tag name="PICTUREFILESIZE" val="1414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4.8|10|12.8|8.7|17.2|12.9|6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DeclareMathOperator*{\avg}{avg}&#10;\newcommand{\cA}{\mathcal{A}}&#10;\begin{document}&#10;\begin{align*}&#10;F_{i,c}'(\cA)&amp;=\min\{F_{i}(\cA), c\}\\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556"/>
  <p:tag name="ORIGWIDTH" val="105"/>
  <p:tag name="PICTUREFILESIZE" val="784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DeclareMathOperator*{\avg}{avg}&#10;\newcommand{\cA}{\mathcal{A}}&#10;\begin{document}&#10;\begin{align*}&#10;F'_{\avg,c}(\cA)&amp;=\frac{1}{m}\sum_i F_{i,c}'(\cA)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546"/>
  <p:tag name="ORIGWIDTH" val="114"/>
  <p:tag name="PICTUREFILESIZE" val="98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{\avg}{avg}&#10;\DeclareMathOperator*{\argmin}{argmin}&#10;\DeclareMathOperator*{\argmax}{argmax}&#10;\newcommand{\cA}{\mathcal{A}}&#10;\begin{document}&#10;\begin{align*}&amp;\min_{\cA} |\cA|\\ \text{ s.t. }&amp; F'_{\avg,c}(\cA)\geq c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667"/>
  <p:tag name="ORIGWIDTH" val="77"/>
  <p:tag name="PICTUREFILESIZE" val="947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in}{argmin}&#10;\DeclareMathOperator*{\argmax}{argmax}&#10;\newcommand{\cA}{\mathcal{A}}&#10;\begin{document}&#10;\begin{align*}&amp;\min_{\cA} |\cA|\\ \text{ s.t. }&amp; \min_i F_i(\cA)\geq c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667"/>
  <p:tag name="ORIGWIDTH" val="81"/>
  <p:tag name="PICTUREFILESIZE" val="100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8.4|6.4|2.8|6.2|1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9|14.2|27.1|2.6|16.3|3.4|10.2|1.4|0.8|1.5|7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24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7.9|0.8|6.2|7.5|13.3|8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|6.1|3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DeclareMathOperator*{\argmin}{argmin}&#10;\DeclareMathOperator*{\Var}{Var}&#10;\newcommand{\cA}{\mathcal{A}}&#10;\newcommand{\cY}{Y}&#10;\begin{document}&#10;$$\cA^*=\argmin_{|\cA|\leq k} \max_s \Var(s\mid\cA)$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MAGNIFICATION" val="2491"/>
  <p:tag name="ORIGWIDTH" val="122"/>
  <p:tag name="PICTUREFILESIZE" val="109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DeclareMathOperator*{\argmin}{argmin}&#10;\DeclareMathOperator*{\Var}{Var}&#10;\newcommand{\cA}{\mathcal{A}}&#10;\newcommand{\cY}{Y}&#10;\begin{document}&#10;$$=\argmax_{|\cA|\leq k} \min_s \Var(s)-\Var(s\mid\cA)$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MAGNIFICATION" val="2491"/>
  <p:tag name="ORIGWIDTH" val="147"/>
  <p:tag name="PICTUREFILESIZE" val="119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26.4|13.4|22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0.3|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.4|10.4|9.6|15.1|13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9|4|3.1|2.2|7|4.:|2.1|3.8|5.: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9|3.5|1.9|3.1|4.4|0.: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14.9|14|12.2|9.2|2.6|19.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6.1|11.5|5.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2|30.8|19.2|3.6|9.7|1.8|0.6|0.8|0.8|3.4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4|7.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|0.7|0.8|0.8|6.6|13.4|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newcommand{\cA}{\mathcal{A}}&#10;\begin{document}&#10;$$\cA^*=\argmax_{|\cA|\leq k} \min_i F_i(\cA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671"/>
  <p:tag name="ORIGWIDTH" val="103"/>
  <p:tag name="PICTUREFILESIZE" val="96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8|10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4.5|4.8|6.2|28.8|11.8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9|1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6.4|10.4|4.4|8.4|9.9|8.2|4.6|8.4|3.4|7|4.3|8"/>
</p:tagLst>
</file>

<file path=ppt/theme/theme1.xml><?xml version="1.0" encoding="utf-8"?>
<a:theme xmlns:a="http://schemas.openxmlformats.org/drawingml/2006/main" name="select-template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491197"/>
      </a:accent1>
      <a:accent2>
        <a:srgbClr val="FFCF01"/>
      </a:accent2>
      <a:accent3>
        <a:srgbClr val="FFFFFF"/>
      </a:accent3>
      <a:accent4>
        <a:srgbClr val="000000"/>
      </a:accent4>
      <a:accent5>
        <a:srgbClr val="B1AAC9"/>
      </a:accent5>
      <a:accent6>
        <a:srgbClr val="E7BB01"/>
      </a:accent6>
      <a:hlink>
        <a:srgbClr val="FF0000"/>
      </a:hlink>
      <a:folHlink>
        <a:srgbClr val="3333CC"/>
      </a:folHlink>
    </a:clrScheme>
    <a:fontScheme name="select-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select-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ect-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ect-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ect-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ect-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ect-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ect-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Untitled:Users:guestrin:files:www:internal:templates:select-template.pot</Template>
  <TotalTime>12072</TotalTime>
  <Words>2360</Words>
  <Application>Microsoft Office PowerPoint</Application>
  <PresentationFormat>On-screen Show (4:3)</PresentationFormat>
  <Paragraphs>821</Paragraphs>
  <Slides>48</Slides>
  <Notes>48</Notes>
  <HiddenSlides>2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select-template</vt:lpstr>
      <vt:lpstr>AI, Sensing, and Optimized Information Gathering:   Trends and Directions</vt:lpstr>
      <vt:lpstr>Monitoring algal blooms</vt:lpstr>
      <vt:lpstr>Monitoring rivers and lakes</vt:lpstr>
      <vt:lpstr>Water distribution networks</vt:lpstr>
      <vt:lpstr>Monitoring water networks [Krause, Leskovec, G., Faloutsos, VanBriesen ‘08]</vt:lpstr>
      <vt:lpstr>Sensing problems</vt:lpstr>
      <vt:lpstr>Related work</vt:lpstr>
      <vt:lpstr>This talk</vt:lpstr>
      <vt:lpstr>Model-based sensing</vt:lpstr>
      <vt:lpstr>Optimizing sensing / Outline</vt:lpstr>
      <vt:lpstr>Sensor placement</vt:lpstr>
      <vt:lpstr>Performance of greedy algorithm</vt:lpstr>
      <vt:lpstr>Key property: Diminishing returns</vt:lpstr>
      <vt:lpstr>One reason submodularity is useful</vt:lpstr>
      <vt:lpstr>Slide 15</vt:lpstr>
      <vt:lpstr>How to place sensors on a chair?</vt:lpstr>
      <vt:lpstr>Battle of the Water Sensor Networks Competition</vt:lpstr>
      <vt:lpstr>BWSN Competition results</vt:lpstr>
      <vt:lpstr>, 16 GB in main memory (compressed)</vt:lpstr>
      <vt:lpstr>Robustness against adversaries </vt:lpstr>
      <vt:lpstr>What about worst-case?</vt:lpstr>
      <vt:lpstr>Optimizing for the worst case</vt:lpstr>
      <vt:lpstr>How does the greedy algorithm do?</vt:lpstr>
      <vt:lpstr>Alternative formulation</vt:lpstr>
      <vt:lpstr>Solving the alternative problem</vt:lpstr>
      <vt:lpstr>Back to our example</vt:lpstr>
      <vt:lpstr>Saturate Algorithm [NIPS ‘07]</vt:lpstr>
      <vt:lpstr>Theoretical guarantees</vt:lpstr>
      <vt:lpstr>Example: Lake monitoring</vt:lpstr>
      <vt:lpstr>Comparison with state of the art</vt:lpstr>
      <vt:lpstr>Results on water networks</vt:lpstr>
      <vt:lpstr>Is optimizing for the worst case too conservative? </vt:lpstr>
      <vt:lpstr>Trading off average-case performance and robustness</vt:lpstr>
      <vt:lpstr>Summary so far</vt:lpstr>
      <vt:lpstr>… to the Web!</vt:lpstr>
      <vt:lpstr>Slide 36</vt:lpstr>
      <vt:lpstr>Water vs. Web</vt:lpstr>
      <vt:lpstr>Performance on Blog selection</vt:lpstr>
      <vt:lpstr>Taking “attention” into account</vt:lpstr>
      <vt:lpstr>Predicting the “hot” blogs</vt:lpstr>
      <vt:lpstr>Robust optimization</vt:lpstr>
      <vt:lpstr>Predicting the “hot” blogs</vt:lpstr>
      <vt:lpstr>Summary</vt:lpstr>
      <vt:lpstr>AI-complete dream</vt:lpstr>
      <vt:lpstr>What makes a good AI-complete problem?</vt:lpstr>
      <vt:lpstr>Factcheck.org</vt:lpstr>
      <vt:lpstr>Automated fact checking</vt:lpstr>
      <vt:lpstr>Conclusions</vt:lpstr>
    </vt:vector>
  </TitlesOfParts>
  <Company>Carlos Guestrin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 Placement &amp; Submodular Functions</dc:title>
  <dc:subject>Research Facility Summit</dc:subject>
  <dc:creator>Carlos Guestrin</dc:creator>
  <dc:description>Event Date: July 28 &amp; 29, 2008
Event Location: Redmond, WA</dc:description>
  <cp:lastModifiedBy>a-nakell</cp:lastModifiedBy>
  <cp:revision>203</cp:revision>
  <dcterms:created xsi:type="dcterms:W3CDTF">2008-07-28T10:45:18Z</dcterms:created>
  <dcterms:modified xsi:type="dcterms:W3CDTF">2008-08-01T18:43:31Z</dcterms:modified>
</cp:coreProperties>
</file>