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41" r:id="rId3"/>
    <p:sldMasterId id="2147483755" r:id="rId4"/>
  </p:sldMasterIdLst>
  <p:notesMasterIdLst>
    <p:notesMasterId r:id="rId57"/>
  </p:notesMasterIdLst>
  <p:handoutMasterIdLst>
    <p:handoutMasterId r:id="rId58"/>
  </p:handoutMasterIdLst>
  <p:sldIdLst>
    <p:sldId id="257" r:id="rId5"/>
    <p:sldId id="301" r:id="rId6"/>
    <p:sldId id="314" r:id="rId7"/>
    <p:sldId id="258" r:id="rId8"/>
    <p:sldId id="259" r:id="rId9"/>
    <p:sldId id="260" r:id="rId10"/>
    <p:sldId id="261" r:id="rId11"/>
    <p:sldId id="262" r:id="rId12"/>
    <p:sldId id="263" r:id="rId13"/>
    <p:sldId id="264" r:id="rId14"/>
    <p:sldId id="265" r:id="rId15"/>
    <p:sldId id="266" r:id="rId16"/>
    <p:sldId id="267" r:id="rId17"/>
    <p:sldId id="302" r:id="rId18"/>
    <p:sldId id="303" r:id="rId19"/>
    <p:sldId id="304" r:id="rId20"/>
    <p:sldId id="305" r:id="rId21"/>
    <p:sldId id="270" r:id="rId22"/>
    <p:sldId id="271" r:id="rId23"/>
    <p:sldId id="307" r:id="rId24"/>
    <p:sldId id="308" r:id="rId25"/>
    <p:sldId id="306" r:id="rId26"/>
    <p:sldId id="272" r:id="rId27"/>
    <p:sldId id="273" r:id="rId28"/>
    <p:sldId id="315" r:id="rId29"/>
    <p:sldId id="274" r:id="rId30"/>
    <p:sldId id="316" r:id="rId31"/>
    <p:sldId id="317" r:id="rId32"/>
    <p:sldId id="275" r:id="rId33"/>
    <p:sldId id="276" r:id="rId34"/>
    <p:sldId id="277" r:id="rId35"/>
    <p:sldId id="280" r:id="rId36"/>
    <p:sldId id="281" r:id="rId37"/>
    <p:sldId id="282" r:id="rId38"/>
    <p:sldId id="313" r:id="rId39"/>
    <p:sldId id="324" r:id="rId40"/>
    <p:sldId id="325" r:id="rId41"/>
    <p:sldId id="326" r:id="rId42"/>
    <p:sldId id="318" r:id="rId43"/>
    <p:sldId id="284" r:id="rId44"/>
    <p:sldId id="285" r:id="rId45"/>
    <p:sldId id="295" r:id="rId46"/>
    <p:sldId id="319" r:id="rId47"/>
    <p:sldId id="309" r:id="rId48"/>
    <p:sldId id="310" r:id="rId49"/>
    <p:sldId id="327" r:id="rId50"/>
    <p:sldId id="328" r:id="rId51"/>
    <p:sldId id="329" r:id="rId52"/>
    <p:sldId id="300" r:id="rId53"/>
    <p:sldId id="322" r:id="rId54"/>
    <p:sldId id="323" r:id="rId55"/>
    <p:sldId id="256" r:id="rId56"/>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025" autoAdjust="0"/>
    <p:restoredTop sz="91276" autoAdjust="0"/>
  </p:normalViewPr>
  <p:slideViewPr>
    <p:cSldViewPr snapToGrid="0">
      <p:cViewPr varScale="1">
        <p:scale>
          <a:sx n="82" d="100"/>
          <a:sy n="82" d="100"/>
        </p:scale>
        <p:origin x="-78" y="-690"/>
      </p:cViewPr>
      <p:guideLst>
        <p:guide orient="horz" pos="144"/>
        <p:guide orient="horz" pos="895"/>
        <p:guide orient="horz" pos="1484"/>
        <p:guide orient="horz" pos="1200"/>
        <p:guide orient="horz" pos="2719"/>
        <p:guide pos="3839"/>
        <p:guide pos="325"/>
        <p:guide pos="613"/>
        <p:guide pos="7353"/>
        <p:guide pos="1190"/>
        <p:guide pos="7063"/>
      </p:guideLst>
    </p:cSldViewPr>
  </p:slideViewPr>
  <p:notesTextViewPr>
    <p:cViewPr>
      <p:scale>
        <a:sx n="100" d="100"/>
        <a:sy n="100" d="100"/>
      </p:scale>
      <p:origin x="0" y="0"/>
    </p:cViewPr>
  </p:notesTextViewPr>
  <p:sorterViewPr>
    <p:cViewPr>
      <p:scale>
        <a:sx n="43" d="100"/>
        <a:sy n="43"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Pass</c:v>
                </c:pt>
              </c:strCache>
            </c:strRef>
          </c:tx>
          <c:dLbls>
            <c:txPr>
              <a:bodyPr/>
              <a:lstStyle/>
              <a:p>
                <a:pPr>
                  <a:defRPr>
                    <a:solidFill>
                      <a:schemeClr val="bg1"/>
                    </a:solidFill>
                  </a:defRPr>
                </a:pPr>
                <a:endParaRPr lang="en-US"/>
              </a:p>
            </c:txPr>
            <c:showVal val="1"/>
          </c:dLbls>
          <c:cat>
            <c:strRef>
              <c:f>Sheet1!$A$2:$A$10</c:f>
              <c:strCache>
                <c:ptCount val="9"/>
                <c:pt idx="0">
                  <c:v>Total Fall01</c:v>
                </c:pt>
                <c:pt idx="1">
                  <c:v>Females Fall01</c:v>
                </c:pt>
                <c:pt idx="2">
                  <c:v>Males Fall01</c:v>
                </c:pt>
                <c:pt idx="3">
                  <c:v>Total Sp02</c:v>
                </c:pt>
                <c:pt idx="4">
                  <c:v>Females Sp02</c:v>
                </c:pt>
                <c:pt idx="5">
                  <c:v>Males Sp02</c:v>
                </c:pt>
                <c:pt idx="6">
                  <c:v>Total Fall02</c:v>
                </c:pt>
                <c:pt idx="7">
                  <c:v>Females Fall02</c:v>
                </c:pt>
                <c:pt idx="8">
                  <c:v>Males Fall02</c:v>
                </c:pt>
              </c:strCache>
            </c:strRef>
          </c:cat>
          <c:val>
            <c:numRef>
              <c:f>Sheet1!$B$2:$B$10</c:f>
              <c:numCache>
                <c:formatCode>General</c:formatCode>
                <c:ptCount val="9"/>
                <c:pt idx="0">
                  <c:v>70.98</c:v>
                </c:pt>
                <c:pt idx="1">
                  <c:v>59.55</c:v>
                </c:pt>
                <c:pt idx="2">
                  <c:v>73.63</c:v>
                </c:pt>
                <c:pt idx="3">
                  <c:v>65.03</c:v>
                </c:pt>
                <c:pt idx="4">
                  <c:v>65.56</c:v>
                </c:pt>
                <c:pt idx="5">
                  <c:v>64.81</c:v>
                </c:pt>
                <c:pt idx="6">
                  <c:v>70.98</c:v>
                </c:pt>
                <c:pt idx="7">
                  <c:v>59.55</c:v>
                </c:pt>
                <c:pt idx="8">
                  <c:v>73.63</c:v>
                </c:pt>
              </c:numCache>
            </c:numRef>
          </c:val>
        </c:ser>
        <c:ser>
          <c:idx val="1"/>
          <c:order val="1"/>
          <c:tx>
            <c:strRef>
              <c:f>Sheet1!$C$1</c:f>
              <c:strCache>
                <c:ptCount val="1"/>
                <c:pt idx="0">
                  <c:v>WDF</c:v>
                </c:pt>
              </c:strCache>
            </c:strRef>
          </c:tx>
          <c:dLbls>
            <c:showVal val="1"/>
          </c:dLbls>
          <c:cat>
            <c:strRef>
              <c:f>Sheet1!$A$2:$A$10</c:f>
              <c:strCache>
                <c:ptCount val="9"/>
                <c:pt idx="0">
                  <c:v>Total Fall01</c:v>
                </c:pt>
                <c:pt idx="1">
                  <c:v>Females Fall01</c:v>
                </c:pt>
                <c:pt idx="2">
                  <c:v>Males Fall01</c:v>
                </c:pt>
                <c:pt idx="3">
                  <c:v>Total Sp02</c:v>
                </c:pt>
                <c:pt idx="4">
                  <c:v>Females Sp02</c:v>
                </c:pt>
                <c:pt idx="5">
                  <c:v>Males Sp02</c:v>
                </c:pt>
                <c:pt idx="6">
                  <c:v>Total Fall02</c:v>
                </c:pt>
                <c:pt idx="7">
                  <c:v>Females Fall02</c:v>
                </c:pt>
                <c:pt idx="8">
                  <c:v>Males Fall02</c:v>
                </c:pt>
              </c:strCache>
            </c:strRef>
          </c:cat>
          <c:val>
            <c:numRef>
              <c:f>Sheet1!$C$2:$C$10</c:f>
              <c:numCache>
                <c:formatCode>General</c:formatCode>
                <c:ptCount val="9"/>
                <c:pt idx="0">
                  <c:v>29.02</c:v>
                </c:pt>
                <c:pt idx="1">
                  <c:v>40.450000000000003</c:v>
                </c:pt>
                <c:pt idx="2">
                  <c:v>26.37</c:v>
                </c:pt>
                <c:pt idx="3">
                  <c:v>34.870000000000005</c:v>
                </c:pt>
                <c:pt idx="4">
                  <c:v>34.44</c:v>
                </c:pt>
                <c:pt idx="5">
                  <c:v>35.04</c:v>
                </c:pt>
                <c:pt idx="6">
                  <c:v>29.02</c:v>
                </c:pt>
                <c:pt idx="7">
                  <c:v>40.450000000000003</c:v>
                </c:pt>
                <c:pt idx="8">
                  <c:v>26.37</c:v>
                </c:pt>
              </c:numCache>
            </c:numRef>
          </c:val>
        </c:ser>
        <c:dLbls>
          <c:showVal val="1"/>
        </c:dLbls>
        <c:gapWidth val="95"/>
        <c:overlap val="100"/>
        <c:axId val="113843200"/>
        <c:axId val="113857280"/>
      </c:barChart>
      <c:catAx>
        <c:axId val="113843200"/>
        <c:scaling>
          <c:orientation val="minMax"/>
        </c:scaling>
        <c:axPos val="b"/>
        <c:majorTickMark val="in"/>
        <c:minorTickMark val="in"/>
        <c:tickLblPos val="low"/>
        <c:spPr>
          <a:noFill/>
        </c:spPr>
        <c:txPr>
          <a:bodyPr/>
          <a:lstStyle/>
          <a:p>
            <a:pPr>
              <a:defRPr>
                <a:solidFill>
                  <a:schemeClr val="bg1"/>
                </a:solidFill>
              </a:defRPr>
            </a:pPr>
            <a:endParaRPr lang="en-US"/>
          </a:p>
        </c:txPr>
        <c:crossAx val="113857280"/>
        <c:crosses val="autoZero"/>
        <c:lblAlgn val="ctr"/>
        <c:lblOffset val="100"/>
      </c:catAx>
      <c:valAx>
        <c:axId val="113857280"/>
        <c:scaling>
          <c:orientation val="minMax"/>
        </c:scaling>
        <c:delete val="1"/>
        <c:axPos val="l"/>
        <c:numFmt formatCode="0%" sourceLinked="1"/>
        <c:tickLblPos val="nextTo"/>
        <c:crossAx val="113843200"/>
        <c:crosses val="autoZero"/>
        <c:crossBetween val="between"/>
      </c:valAx>
    </c:plotArea>
    <c:legend>
      <c:legendPos val="t"/>
      <c:layout/>
      <c:txPr>
        <a:bodyPr/>
        <a:lstStyle/>
        <a:p>
          <a:pPr>
            <a:defRPr>
              <a:solidFill>
                <a:schemeClr val="bg1"/>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Pass</c:v>
                </c:pt>
              </c:strCache>
            </c:strRef>
          </c:tx>
          <c:dLbls>
            <c:txPr>
              <a:bodyPr/>
              <a:lstStyle/>
              <a:p>
                <a:pPr>
                  <a:defRPr>
                    <a:solidFill>
                      <a:schemeClr val="bg1"/>
                    </a:solidFill>
                  </a:defRPr>
                </a:pPr>
                <a:endParaRPr lang="en-US"/>
              </a:p>
            </c:txPr>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Sheet1!$B$2:$B$10</c:f>
              <c:numCache>
                <c:formatCode>General</c:formatCode>
                <c:ptCount val="9"/>
                <c:pt idx="0">
                  <c:v>86.47</c:v>
                </c:pt>
                <c:pt idx="1">
                  <c:v>88.36</c:v>
                </c:pt>
                <c:pt idx="2">
                  <c:v>84.710000000000022</c:v>
                </c:pt>
                <c:pt idx="3">
                  <c:v>89.86999999999999</c:v>
                </c:pt>
                <c:pt idx="4">
                  <c:v>91.940000000000026</c:v>
                </c:pt>
                <c:pt idx="5">
                  <c:v>87.5</c:v>
                </c:pt>
                <c:pt idx="6">
                  <c:v>80.33</c:v>
                </c:pt>
                <c:pt idx="7">
                  <c:v>82.9</c:v>
                </c:pt>
                <c:pt idx="8">
                  <c:v>77.459999999999994</c:v>
                </c:pt>
              </c:numCache>
            </c:numRef>
          </c:val>
        </c:ser>
        <c:ser>
          <c:idx val="1"/>
          <c:order val="1"/>
          <c:tx>
            <c:strRef>
              <c:f>Sheet1!$C$1</c:f>
              <c:strCache>
                <c:ptCount val="1"/>
                <c:pt idx="0">
                  <c:v>WDF</c:v>
                </c:pt>
              </c:strCache>
            </c:strRef>
          </c:tx>
          <c:dLbls>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Sheet1!$C$2:$C$10</c:f>
              <c:numCache>
                <c:formatCode>General</c:formatCode>
                <c:ptCount val="9"/>
                <c:pt idx="0">
                  <c:v>12.54</c:v>
                </c:pt>
                <c:pt idx="1">
                  <c:v>10.27</c:v>
                </c:pt>
                <c:pt idx="2">
                  <c:v>14.65</c:v>
                </c:pt>
                <c:pt idx="3">
                  <c:v>9.3700000000000028</c:v>
                </c:pt>
                <c:pt idx="4">
                  <c:v>7.58</c:v>
                </c:pt>
                <c:pt idx="5">
                  <c:v>11.41</c:v>
                </c:pt>
                <c:pt idx="6">
                  <c:v>19.649999999999999</c:v>
                </c:pt>
                <c:pt idx="7">
                  <c:v>17.100000000000001</c:v>
                </c:pt>
                <c:pt idx="8">
                  <c:v>22.54</c:v>
                </c:pt>
              </c:numCache>
            </c:numRef>
          </c:val>
        </c:ser>
        <c:dLbls>
          <c:showVal val="1"/>
        </c:dLbls>
        <c:gapWidth val="95"/>
        <c:overlap val="100"/>
        <c:axId val="117693056"/>
        <c:axId val="117694848"/>
      </c:barChart>
      <c:catAx>
        <c:axId val="117693056"/>
        <c:scaling>
          <c:orientation val="minMax"/>
        </c:scaling>
        <c:axPos val="b"/>
        <c:majorTickMark val="none"/>
        <c:tickLblPos val="nextTo"/>
        <c:txPr>
          <a:bodyPr/>
          <a:lstStyle/>
          <a:p>
            <a:pPr>
              <a:defRPr sz="1800">
                <a:solidFill>
                  <a:schemeClr val="bg1"/>
                </a:solidFill>
              </a:defRPr>
            </a:pPr>
            <a:endParaRPr lang="en-US"/>
          </a:p>
        </c:txPr>
        <c:crossAx val="117694848"/>
        <c:crosses val="autoZero"/>
        <c:auto val="1"/>
        <c:lblAlgn val="ctr"/>
        <c:lblOffset val="100"/>
      </c:catAx>
      <c:valAx>
        <c:axId val="117694848"/>
        <c:scaling>
          <c:orientation val="minMax"/>
        </c:scaling>
        <c:delete val="1"/>
        <c:axPos val="l"/>
        <c:numFmt formatCode="0%" sourceLinked="1"/>
        <c:tickLblPos val="nextTo"/>
        <c:crossAx val="117693056"/>
        <c:crosses val="autoZero"/>
        <c:crossBetween val="between"/>
      </c:valAx>
    </c:plotArea>
    <c:legend>
      <c:legendPos val="t"/>
      <c:layout/>
      <c:txPr>
        <a:bodyPr/>
        <a:lstStyle/>
        <a:p>
          <a:pPr>
            <a:defRPr>
              <a:solidFill>
                <a:schemeClr val="bg1"/>
              </a:solidFill>
            </a:defRPr>
          </a:pPr>
          <a:endParaRPr lang="en-US"/>
        </a:p>
      </c:txPr>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Pass</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Lbls>
            <c:txPr>
              <a:bodyPr/>
              <a:lstStyle/>
              <a:p>
                <a:pPr>
                  <a:defRPr>
                    <a:solidFill>
                      <a:schemeClr val="bg1"/>
                    </a:solidFill>
                  </a:defRPr>
                </a:pPr>
                <a:endParaRPr lang="en-US"/>
              </a:p>
            </c:txPr>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Sheet1!$B$2:$B$10</c:f>
              <c:numCache>
                <c:formatCode>General</c:formatCode>
                <c:ptCount val="9"/>
                <c:pt idx="0">
                  <c:v>73.940000000000026</c:v>
                </c:pt>
                <c:pt idx="1">
                  <c:v>71.72</c:v>
                </c:pt>
                <c:pt idx="2">
                  <c:v>74.900000000000006</c:v>
                </c:pt>
                <c:pt idx="3">
                  <c:v>75.27</c:v>
                </c:pt>
                <c:pt idx="4">
                  <c:v>75.540000000000006</c:v>
                </c:pt>
                <c:pt idx="5">
                  <c:v>75.19</c:v>
                </c:pt>
                <c:pt idx="6">
                  <c:v>85.03</c:v>
                </c:pt>
                <c:pt idx="7">
                  <c:v>85.55</c:v>
                </c:pt>
                <c:pt idx="8">
                  <c:v>84.92</c:v>
                </c:pt>
              </c:numCache>
            </c:numRef>
          </c:val>
        </c:ser>
        <c:ser>
          <c:idx val="1"/>
          <c:order val="1"/>
          <c:tx>
            <c:strRef>
              <c:f>Sheet1!$C$1</c:f>
              <c:strCache>
                <c:ptCount val="1"/>
                <c:pt idx="0">
                  <c:v>WDF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Lbls>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Sheet1!$C$2:$C$10</c:f>
              <c:numCache>
                <c:formatCode>General</c:formatCode>
                <c:ptCount val="9"/>
                <c:pt idx="0">
                  <c:v>26.06</c:v>
                </c:pt>
                <c:pt idx="1">
                  <c:v>28.279999999999987</c:v>
                </c:pt>
                <c:pt idx="2">
                  <c:v>25.51</c:v>
                </c:pt>
                <c:pt idx="3">
                  <c:v>24.27</c:v>
                </c:pt>
                <c:pt idx="4">
                  <c:v>23.74</c:v>
                </c:pt>
                <c:pt idx="5">
                  <c:v>24.419999999999987</c:v>
                </c:pt>
                <c:pt idx="6">
                  <c:v>14.870000000000006</c:v>
                </c:pt>
                <c:pt idx="7">
                  <c:v>14.450000000000006</c:v>
                </c:pt>
                <c:pt idx="8">
                  <c:v>14.96</c:v>
                </c:pt>
              </c:numCache>
            </c:numRef>
          </c:val>
        </c:ser>
        <c:dLbls>
          <c:showVal val="1"/>
        </c:dLbls>
        <c:gapWidth val="95"/>
        <c:overlap val="100"/>
        <c:axId val="120988416"/>
        <c:axId val="120989952"/>
      </c:barChart>
      <c:catAx>
        <c:axId val="120988416"/>
        <c:scaling>
          <c:orientation val="minMax"/>
        </c:scaling>
        <c:axPos val="b"/>
        <c:majorTickMark val="none"/>
        <c:tickLblPos val="nextTo"/>
        <c:txPr>
          <a:bodyPr/>
          <a:lstStyle/>
          <a:p>
            <a:pPr>
              <a:defRPr>
                <a:solidFill>
                  <a:schemeClr val="bg1"/>
                </a:solidFill>
              </a:defRPr>
            </a:pPr>
            <a:endParaRPr lang="en-US"/>
          </a:p>
        </c:txPr>
        <c:crossAx val="120989952"/>
        <c:crosses val="autoZero"/>
        <c:auto val="1"/>
        <c:lblAlgn val="ctr"/>
        <c:lblOffset val="100"/>
      </c:catAx>
      <c:valAx>
        <c:axId val="120989952"/>
        <c:scaling>
          <c:orientation val="minMax"/>
        </c:scaling>
        <c:delete val="1"/>
        <c:axPos val="l"/>
        <c:numFmt formatCode="0%" sourceLinked="1"/>
        <c:tickLblPos val="nextTo"/>
        <c:crossAx val="120988416"/>
        <c:crosses val="autoZero"/>
        <c:crossBetween val="between"/>
      </c:valAx>
    </c:plotArea>
    <c:legend>
      <c:legendPos val="t"/>
      <c:layout/>
      <c:txPr>
        <a:bodyPr/>
        <a:lstStyle/>
        <a:p>
          <a:pPr>
            <a:defRPr>
              <a:solidFill>
                <a:schemeClr val="bg1"/>
              </a:solidFill>
            </a:defRPr>
          </a:pPr>
          <a:endParaRPr lang="en-US"/>
        </a:p>
      </c:txPr>
    </c:legend>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Pass</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Lbls>
            <c:txPr>
              <a:bodyPr/>
              <a:lstStyle/>
              <a:p>
                <a:pPr>
                  <a:defRPr>
                    <a:solidFill>
                      <a:schemeClr val="bg1"/>
                    </a:solidFill>
                  </a:defRPr>
                </a:pPr>
                <a:endParaRPr lang="en-US"/>
              </a:p>
            </c:txPr>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Sheet1!$B$2:$B$10</c:f>
              <c:numCache>
                <c:formatCode>General</c:formatCode>
                <c:ptCount val="9"/>
                <c:pt idx="0">
                  <c:v>81.42</c:v>
                </c:pt>
                <c:pt idx="1">
                  <c:v>77.86</c:v>
                </c:pt>
                <c:pt idx="2">
                  <c:v>82.179999999999978</c:v>
                </c:pt>
                <c:pt idx="3">
                  <c:v>68.260000000000005</c:v>
                </c:pt>
                <c:pt idx="4">
                  <c:v>67.569999999999993</c:v>
                </c:pt>
                <c:pt idx="5">
                  <c:v>68.459999999999994</c:v>
                </c:pt>
                <c:pt idx="6">
                  <c:v>84.34</c:v>
                </c:pt>
                <c:pt idx="7">
                  <c:v>89.36</c:v>
                </c:pt>
                <c:pt idx="8">
                  <c:v>83.169999999999987</c:v>
                </c:pt>
              </c:numCache>
            </c:numRef>
          </c:val>
        </c:ser>
        <c:ser>
          <c:idx val="1"/>
          <c:order val="1"/>
          <c:tx>
            <c:strRef>
              <c:f>Sheet1!$C$1</c:f>
              <c:strCache>
                <c:ptCount val="1"/>
                <c:pt idx="0">
                  <c:v>WDF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Lbls>
            <c:showVal val="1"/>
          </c:dLbls>
          <c:cat>
            <c:strRef>
              <c:f>Sheet1!$A$2:$A$10</c:f>
              <c:strCache>
                <c:ptCount val="9"/>
                <c:pt idx="0">
                  <c:v>Total Fall03</c:v>
                </c:pt>
                <c:pt idx="1">
                  <c:v>Females Fall03</c:v>
                </c:pt>
                <c:pt idx="2">
                  <c:v>Males Fall03</c:v>
                </c:pt>
                <c:pt idx="3">
                  <c:v>Total Sp04</c:v>
                </c:pt>
                <c:pt idx="4">
                  <c:v>Females Sp04</c:v>
                </c:pt>
                <c:pt idx="5">
                  <c:v>Males Sp04</c:v>
                </c:pt>
                <c:pt idx="6">
                  <c:v>Total Fall04</c:v>
                </c:pt>
                <c:pt idx="7">
                  <c:v>Females Fall04</c:v>
                </c:pt>
                <c:pt idx="8">
                  <c:v>Males Fall04</c:v>
                </c:pt>
              </c:strCache>
            </c:strRef>
          </c:cat>
          <c:val>
            <c:numRef>
              <c:f>Sheet1!$C$2:$C$10</c:f>
              <c:numCache>
                <c:formatCode>General</c:formatCode>
                <c:ptCount val="9"/>
                <c:pt idx="0">
                  <c:v>18.45</c:v>
                </c:pt>
                <c:pt idx="1">
                  <c:v>22.14</c:v>
                </c:pt>
                <c:pt idx="2">
                  <c:v>17.670000000000005</c:v>
                </c:pt>
                <c:pt idx="3">
                  <c:v>31.74</c:v>
                </c:pt>
                <c:pt idx="4">
                  <c:v>32.43</c:v>
                </c:pt>
                <c:pt idx="5">
                  <c:v>31.54</c:v>
                </c:pt>
                <c:pt idx="6">
                  <c:v>15.26</c:v>
                </c:pt>
                <c:pt idx="7">
                  <c:v>10.64</c:v>
                </c:pt>
                <c:pt idx="8">
                  <c:v>16.34</c:v>
                </c:pt>
              </c:numCache>
            </c:numRef>
          </c:val>
        </c:ser>
        <c:dLbls>
          <c:showVal val="1"/>
        </c:dLbls>
        <c:gapWidth val="95"/>
        <c:overlap val="100"/>
        <c:axId val="121123200"/>
        <c:axId val="121124736"/>
      </c:barChart>
      <c:catAx>
        <c:axId val="121123200"/>
        <c:scaling>
          <c:orientation val="minMax"/>
        </c:scaling>
        <c:axPos val="b"/>
        <c:majorTickMark val="none"/>
        <c:tickLblPos val="nextTo"/>
        <c:txPr>
          <a:bodyPr/>
          <a:lstStyle/>
          <a:p>
            <a:pPr>
              <a:defRPr>
                <a:solidFill>
                  <a:schemeClr val="bg1"/>
                </a:solidFill>
              </a:defRPr>
            </a:pPr>
            <a:endParaRPr lang="en-US"/>
          </a:p>
        </c:txPr>
        <c:crossAx val="121124736"/>
        <c:crosses val="autoZero"/>
        <c:auto val="1"/>
        <c:lblAlgn val="ctr"/>
        <c:lblOffset val="100"/>
      </c:catAx>
      <c:valAx>
        <c:axId val="121124736"/>
        <c:scaling>
          <c:orientation val="minMax"/>
        </c:scaling>
        <c:delete val="1"/>
        <c:axPos val="l"/>
        <c:numFmt formatCode="0%" sourceLinked="1"/>
        <c:tickLblPos val="nextTo"/>
        <c:crossAx val="121123200"/>
        <c:crosses val="autoZero"/>
        <c:crossBetween val="between"/>
      </c:valAx>
    </c:plotArea>
    <c:legend>
      <c:legendPos val="t"/>
      <c:layout/>
      <c:txPr>
        <a:bodyPr/>
        <a:lstStyle/>
        <a:p>
          <a:pPr>
            <a:defRPr>
              <a:solidFill>
                <a:schemeClr val="bg1"/>
              </a:solidFill>
            </a:defRPr>
          </a:pPr>
          <a:endParaRPr lang="en-US"/>
        </a:p>
      </c:txPr>
    </c:legend>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percentStacked"/>
        <c:ser>
          <c:idx val="0"/>
          <c:order val="0"/>
          <c:tx>
            <c:strRef>
              <c:f>Sheet1!$B$1</c:f>
              <c:strCache>
                <c:ptCount val="1"/>
                <c:pt idx="0">
                  <c:v>Pass</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dLbls>
            <c:showVal val="1"/>
          </c:dLbls>
          <c:cat>
            <c:strRef>
              <c:f>Sheet1!$A$2:$A$4</c:f>
              <c:strCache>
                <c:ptCount val="3"/>
                <c:pt idx="0">
                  <c:v>Media Comp</c:v>
                </c:pt>
                <c:pt idx="1">
                  <c:v>Engineering</c:v>
                </c:pt>
                <c:pt idx="2">
                  <c:v>CS</c:v>
                </c:pt>
              </c:strCache>
            </c:strRef>
          </c:cat>
          <c:val>
            <c:numRef>
              <c:f>Sheet1!$B$2:$B$4</c:f>
              <c:numCache>
                <c:formatCode>General</c:formatCode>
                <c:ptCount val="3"/>
                <c:pt idx="0">
                  <c:v>89.86999999999999</c:v>
                </c:pt>
                <c:pt idx="1">
                  <c:v>75.27</c:v>
                </c:pt>
                <c:pt idx="2">
                  <c:v>68.260000000000005</c:v>
                </c:pt>
              </c:numCache>
            </c:numRef>
          </c:val>
        </c:ser>
        <c:ser>
          <c:idx val="1"/>
          <c:order val="1"/>
          <c:tx>
            <c:strRef>
              <c:f>Sheet1!$C$1</c:f>
              <c:strCache>
                <c:ptCount val="1"/>
                <c:pt idx="0">
                  <c:v>WDF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Lbls>
            <c:showVal val="1"/>
          </c:dLbls>
          <c:cat>
            <c:strRef>
              <c:f>Sheet1!$A$2:$A$4</c:f>
              <c:strCache>
                <c:ptCount val="3"/>
                <c:pt idx="0">
                  <c:v>Media Comp</c:v>
                </c:pt>
                <c:pt idx="1">
                  <c:v>Engineering</c:v>
                </c:pt>
                <c:pt idx="2">
                  <c:v>CS</c:v>
                </c:pt>
              </c:strCache>
            </c:strRef>
          </c:cat>
          <c:val>
            <c:numRef>
              <c:f>Sheet1!$C$2:$C$4</c:f>
              <c:numCache>
                <c:formatCode>General</c:formatCode>
                <c:ptCount val="3"/>
                <c:pt idx="0">
                  <c:v>9.3700000000000028</c:v>
                </c:pt>
                <c:pt idx="1">
                  <c:v>24.27</c:v>
                </c:pt>
                <c:pt idx="2">
                  <c:v>31.74</c:v>
                </c:pt>
              </c:numCache>
            </c:numRef>
          </c:val>
        </c:ser>
        <c:dLbls>
          <c:showVal val="1"/>
        </c:dLbls>
        <c:gapWidth val="95"/>
        <c:overlap val="100"/>
        <c:axId val="121240576"/>
        <c:axId val="121266944"/>
      </c:barChart>
      <c:catAx>
        <c:axId val="121240576"/>
        <c:scaling>
          <c:orientation val="minMax"/>
        </c:scaling>
        <c:axPos val="b"/>
        <c:majorTickMark val="none"/>
        <c:tickLblPos val="nextTo"/>
        <c:txPr>
          <a:bodyPr/>
          <a:lstStyle/>
          <a:p>
            <a:pPr>
              <a:defRPr>
                <a:solidFill>
                  <a:schemeClr val="bg1"/>
                </a:solidFill>
              </a:defRPr>
            </a:pPr>
            <a:endParaRPr lang="en-US"/>
          </a:p>
        </c:txPr>
        <c:crossAx val="121266944"/>
        <c:crosses val="autoZero"/>
        <c:auto val="1"/>
        <c:lblAlgn val="ctr"/>
        <c:lblOffset val="100"/>
      </c:catAx>
      <c:valAx>
        <c:axId val="121266944"/>
        <c:scaling>
          <c:orientation val="minMax"/>
        </c:scaling>
        <c:delete val="1"/>
        <c:axPos val="l"/>
        <c:numFmt formatCode="0%" sourceLinked="1"/>
        <c:tickLblPos val="nextTo"/>
        <c:crossAx val="121240576"/>
        <c:crosses val="autoZero"/>
        <c:crossBetween val="between"/>
      </c:valAx>
    </c:plotArea>
    <c:legend>
      <c:legendPos val="t"/>
      <c:layout/>
      <c:txPr>
        <a:bodyPr/>
        <a:lstStyle/>
        <a:p>
          <a:pPr>
            <a:defRPr>
              <a:solidFill>
                <a:schemeClr val="bg1"/>
              </a:solidFill>
            </a:defRPr>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0.33984</cdr:x>
      <cdr:y>0.08983</cdr:y>
    </cdr:from>
    <cdr:to>
      <cdr:x>0.34</cdr:x>
      <cdr:y>0.84761</cdr:y>
    </cdr:to>
    <cdr:sp macro="" textlink="">
      <cdr:nvSpPr>
        <cdr:cNvPr id="3" name="Straight Connector 2"/>
        <cdr:cNvSpPr/>
      </cdr:nvSpPr>
      <cdr:spPr>
        <a:xfrm xmlns:a="http://schemas.openxmlformats.org/drawingml/2006/main" rot="5400000">
          <a:off x="3345520" y="486650"/>
          <a:ext cx="1589" cy="4105074"/>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0.6581</cdr:x>
      <cdr:y>0.08978</cdr:y>
    </cdr:from>
    <cdr:to>
      <cdr:x>0.65826</cdr:x>
      <cdr:y>0.84756</cdr:y>
    </cdr:to>
    <cdr:sp macro="" textlink="">
      <cdr:nvSpPr>
        <cdr:cNvPr id="4" name="Straight Connector 3"/>
        <cdr:cNvSpPr/>
      </cdr:nvSpPr>
      <cdr:spPr>
        <a:xfrm xmlns:a="http://schemas.openxmlformats.org/drawingml/2006/main" rot="5400000">
          <a:off x="4426881" y="2538125"/>
          <a:ext cx="4105074" cy="1589"/>
        </a:xfrm>
        <a:prstGeom xmlns:a="http://schemas.openxmlformats.org/drawingml/2006/main" prst="line">
          <a:avLst/>
        </a:prstGeom>
        <a:noFill xmlns:a="http://schemas.openxmlformats.org/drawingml/2006/main"/>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rgbClr val="FFFFFF"/>
              </a:solidFill>
              <a:latin typeface="Segoe"/>
            </a:defRPr>
          </a:lvl1pPr>
          <a:lvl2pPr marL="457200" indent="0">
            <a:defRPr sz="1100">
              <a:solidFill>
                <a:srgbClr val="FFFFFF"/>
              </a:solidFill>
              <a:latin typeface="Segoe"/>
            </a:defRPr>
          </a:lvl2pPr>
          <a:lvl3pPr marL="914400" indent="0">
            <a:defRPr sz="1100">
              <a:solidFill>
                <a:srgbClr val="FFFFFF"/>
              </a:solidFill>
              <a:latin typeface="Segoe"/>
            </a:defRPr>
          </a:lvl3pPr>
          <a:lvl4pPr marL="1371600" indent="0">
            <a:defRPr sz="1100">
              <a:solidFill>
                <a:srgbClr val="FFFFFF"/>
              </a:solidFill>
              <a:latin typeface="Segoe"/>
            </a:defRPr>
          </a:lvl4pPr>
          <a:lvl5pPr marL="1828800" indent="0">
            <a:defRPr sz="1100">
              <a:solidFill>
                <a:srgbClr val="FFFFFF"/>
              </a:solidFill>
              <a:latin typeface="Segoe"/>
            </a:defRPr>
          </a:lvl5pPr>
          <a:lvl6pPr marL="2286000" indent="0">
            <a:defRPr sz="1100">
              <a:solidFill>
                <a:srgbClr val="FFFFFF"/>
              </a:solidFill>
              <a:latin typeface="Segoe"/>
            </a:defRPr>
          </a:lvl6pPr>
          <a:lvl7pPr marL="2743200" indent="0">
            <a:defRPr sz="1100">
              <a:solidFill>
                <a:srgbClr val="FFFFFF"/>
              </a:solidFill>
              <a:latin typeface="Segoe"/>
            </a:defRPr>
          </a:lvl7pPr>
          <a:lvl8pPr marL="3200400" indent="0">
            <a:defRPr sz="1100">
              <a:solidFill>
                <a:srgbClr val="FFFFFF"/>
              </a:solidFill>
              <a:latin typeface="Segoe"/>
            </a:defRPr>
          </a:lvl8pPr>
          <a:lvl9pPr marL="3657600" indent="0">
            <a:defRPr sz="1100">
              <a:solidFill>
                <a:srgbClr val="FFFFFF"/>
              </a:solidFill>
              <a:latin typeface="Segoe"/>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0.32957</cdr:x>
      <cdr:y>0.09455</cdr:y>
    </cdr:from>
    <cdr:to>
      <cdr:x>0.32973</cdr:x>
      <cdr:y>0.82881</cdr:y>
    </cdr:to>
    <cdr:sp macro="" textlink="">
      <cdr:nvSpPr>
        <cdr:cNvPr id="3" name="Straight Connector 2"/>
        <cdr:cNvSpPr/>
      </cdr:nvSpPr>
      <cdr:spPr>
        <a:xfrm xmlns:a="http://schemas.openxmlformats.org/drawingml/2006/main" rot="5400000">
          <a:off x="3481708" y="526087"/>
          <a:ext cx="1589" cy="4085618"/>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0.6593</cdr:x>
      <cdr:y>0.1049</cdr:y>
    </cdr:from>
    <cdr:to>
      <cdr:x>0.65945</cdr:x>
      <cdr:y>0.83916</cdr:y>
    </cdr:to>
    <cdr:sp macro="" textlink="">
      <cdr:nvSpPr>
        <cdr:cNvPr id="4" name="Straight Connector 3"/>
        <cdr:cNvSpPr/>
      </cdr:nvSpPr>
      <cdr:spPr>
        <a:xfrm xmlns:a="http://schemas.openxmlformats.org/drawingml/2006/main" rot="5400000">
          <a:off x="4922992" y="2625674"/>
          <a:ext cx="4085618" cy="1589"/>
        </a:xfrm>
        <a:prstGeom xmlns:a="http://schemas.openxmlformats.org/drawingml/2006/main" prst="line">
          <a:avLst/>
        </a:prstGeom>
        <a:noFill xmlns:a="http://schemas.openxmlformats.org/drawingml/2006/main"/>
        <a:ln xmlns:a="http://schemas.openxmlformats.org/drawingml/2006/main" w="25400" cap="flat" cmpd="sng" algn="ctr">
          <a:solidFill>
            <a:srgbClr val="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rgbClr val="FFFFFF"/>
              </a:solidFill>
              <a:latin typeface="Segoe"/>
            </a:defRPr>
          </a:lvl1pPr>
          <a:lvl2pPr marL="457200" indent="0">
            <a:defRPr sz="1100">
              <a:solidFill>
                <a:srgbClr val="FFFFFF"/>
              </a:solidFill>
              <a:latin typeface="Segoe"/>
            </a:defRPr>
          </a:lvl2pPr>
          <a:lvl3pPr marL="914400" indent="0">
            <a:defRPr sz="1100">
              <a:solidFill>
                <a:srgbClr val="FFFFFF"/>
              </a:solidFill>
              <a:latin typeface="Segoe"/>
            </a:defRPr>
          </a:lvl3pPr>
          <a:lvl4pPr marL="1371600" indent="0">
            <a:defRPr sz="1100">
              <a:solidFill>
                <a:srgbClr val="FFFFFF"/>
              </a:solidFill>
              <a:latin typeface="Segoe"/>
            </a:defRPr>
          </a:lvl4pPr>
          <a:lvl5pPr marL="1828800" indent="0">
            <a:defRPr sz="1100">
              <a:solidFill>
                <a:srgbClr val="FFFFFF"/>
              </a:solidFill>
              <a:latin typeface="Segoe"/>
            </a:defRPr>
          </a:lvl5pPr>
          <a:lvl6pPr marL="2286000" indent="0">
            <a:defRPr sz="1100">
              <a:solidFill>
                <a:srgbClr val="FFFFFF"/>
              </a:solidFill>
              <a:latin typeface="Segoe"/>
            </a:defRPr>
          </a:lvl6pPr>
          <a:lvl7pPr marL="2743200" indent="0">
            <a:defRPr sz="1100">
              <a:solidFill>
                <a:srgbClr val="FFFFFF"/>
              </a:solidFill>
              <a:latin typeface="Segoe"/>
            </a:defRPr>
          </a:lvl7pPr>
          <a:lvl8pPr marL="3200400" indent="0">
            <a:defRPr sz="1100">
              <a:solidFill>
                <a:srgbClr val="FFFFFF"/>
              </a:solidFill>
              <a:latin typeface="Segoe"/>
            </a:defRPr>
          </a:lvl8pPr>
          <a:lvl9pPr marL="3657600" indent="0">
            <a:defRPr sz="1100">
              <a:solidFill>
                <a:srgbClr val="FFFFFF"/>
              </a:solidFill>
              <a:latin typeface="Segoe"/>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0.65548</cdr:x>
      <cdr:y>0.11138</cdr:y>
    </cdr:from>
    <cdr:to>
      <cdr:x>0.65563</cdr:x>
      <cdr:y>0.83325</cdr:y>
    </cdr:to>
    <cdr:sp macro="" textlink="">
      <cdr:nvSpPr>
        <cdr:cNvPr id="3" name="Straight Connector 2"/>
        <cdr:cNvSpPr/>
      </cdr:nvSpPr>
      <cdr:spPr>
        <a:xfrm xmlns:a="http://schemas.openxmlformats.org/drawingml/2006/main" rot="5400000">
          <a:off x="6886389" y="603383"/>
          <a:ext cx="1589" cy="3910520"/>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0.33704</cdr:x>
      <cdr:y>0.09677</cdr:y>
    </cdr:from>
    <cdr:to>
      <cdr:x>0.33889</cdr:x>
      <cdr:y>0.84018</cdr:y>
    </cdr:to>
    <cdr:sp macro="" textlink="">
      <cdr:nvSpPr>
        <cdr:cNvPr id="6" name="Straight Connector 5"/>
        <cdr:cNvSpPr/>
      </cdr:nvSpPr>
      <cdr:spPr>
        <a:xfrm xmlns:a="http://schemas.openxmlformats.org/drawingml/2006/main" rot="16200000" flipH="1">
          <a:off x="3540868" y="524242"/>
          <a:ext cx="19456" cy="4027252"/>
        </a:xfrm>
        <a:prstGeom xmlns:a="http://schemas.openxmlformats.org/drawingml/2006/main" prst="line">
          <a:avLst/>
        </a:prstGeom>
        <a:ln xmlns:a="http://schemas.openxmlformats.org/drawingml/2006/main" w="2540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8/6/2008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8/6/2008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8/6/2008 9:52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83117-ED4D-6844-87D2-A3A8004722C2}" type="slidenum">
              <a:rPr lang="en-US"/>
              <a:pPr/>
              <a:t>10</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A8142-3B93-A04B-9141-C7777364BD33}" type="slidenum">
              <a:rPr lang="en-US"/>
              <a:pPr/>
              <a:t>11</a:t>
            </a:fld>
            <a:endParaRPr lang="en-US"/>
          </a:p>
        </p:txBody>
      </p:sp>
      <p:sp>
        <p:nvSpPr>
          <p:cNvPr id="1378306" name="Rectangle 2"/>
          <p:cNvSpPr>
            <a:spLocks noGrp="1" noRot="1" noChangeAspect="1" noChangeArrowheads="1" noTextEdit="1"/>
          </p:cNvSpPr>
          <p:nvPr>
            <p:ph type="sldImg"/>
          </p:nvPr>
        </p:nvSpPr>
        <p:spPr>
          <a:ln/>
        </p:spPr>
      </p:sp>
      <p:sp>
        <p:nvSpPr>
          <p:cNvPr id="137830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DE5A6-A62D-1A46-91D3-7965A05C608F}" type="slidenum">
              <a:rPr lang="en-US"/>
              <a:pPr/>
              <a:t>12</a:t>
            </a:fld>
            <a:endParaRPr lang="en-US"/>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14C1F-81CC-5E42-8A4B-2E383B354AFC}" type="slidenum">
              <a:rPr lang="en-US"/>
              <a:pPr/>
              <a:t>13</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81CBB-4152-2840-BF76-21D095580C6A}" type="slidenum">
              <a:rPr lang="en-US"/>
              <a:pPr/>
              <a:t>15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0346B-FFA1-5142-91A4-BC8FFE3A9F50}" type="slidenum">
              <a:rPr lang="en-US"/>
              <a:pPr/>
              <a:t>18</a:t>
            </a:fld>
            <a:endParaRPr lang="en-US"/>
          </a:p>
        </p:txBody>
      </p:sp>
      <p:sp>
        <p:nvSpPr>
          <p:cNvPr id="1388546" name="Rectangle 2"/>
          <p:cNvSpPr>
            <a:spLocks noGrp="1" noRot="1" noChangeAspect="1" noChangeArrowheads="1" noTextEdit="1"/>
          </p:cNvSpPr>
          <p:nvPr>
            <p:ph type="sldImg"/>
          </p:nvPr>
        </p:nvSpPr>
        <p:spPr>
          <a:ln/>
        </p:spPr>
      </p:sp>
      <p:sp>
        <p:nvSpPr>
          <p:cNvPr id="1388547"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E6176-8A28-6441-889D-F6436DA1BA0B}" type="slidenum">
              <a:rPr lang="en-US"/>
              <a:pPr/>
              <a:t>19</a:t>
            </a:fld>
            <a:endParaRPr lang="en-US"/>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010A9-84AC-4949-BB37-BBA00223B14D}" type="slidenum">
              <a:rPr lang="en-US"/>
              <a:pPr/>
              <a:t>22</a:t>
            </a:fld>
            <a:endParaRPr lang="en-US"/>
          </a:p>
        </p:txBody>
      </p:sp>
      <p:sp>
        <p:nvSpPr>
          <p:cNvPr id="933890" name="Rectangle 2"/>
          <p:cNvSpPr>
            <a:spLocks noGrp="1" noRot="1" noChangeAspect="1" noChangeArrowheads="1" noTextEdit="1"/>
          </p:cNvSpPr>
          <p:nvPr>
            <p:ph type="sldImg"/>
          </p:nvPr>
        </p:nvSpPr>
        <p:spPr>
          <a:xfrm>
            <a:off x="384175" y="685800"/>
            <a:ext cx="6092825" cy="3429000"/>
          </a:xfrm>
          <a:ln/>
        </p:spPr>
      </p:sp>
      <p:sp>
        <p:nvSpPr>
          <p:cNvPr id="933891" name="Rectangle 3"/>
          <p:cNvSpPr>
            <a:spLocks noGrp="1" noChangeArrowheads="1"/>
          </p:cNvSpPr>
          <p:nvPr>
            <p:ph type="body" idx="1"/>
          </p:nvPr>
        </p:nvSpPr>
        <p:spPr>
          <a:xfrm>
            <a:off x="685800" y="4343400"/>
            <a:ext cx="5486400" cy="4114800"/>
          </a:xfrm>
        </p:spPr>
        <p:txBody>
          <a:bodyPr lIns="91424" tIns="45712" rIns="91424" bIns="4571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62701-FAC5-F248-B831-48D85F6AEFA7}" type="slidenum">
              <a:rPr lang="en-US"/>
              <a:pPr/>
              <a:t>23</a:t>
            </a:fld>
            <a:endParaRPr lang="en-US"/>
          </a:p>
        </p:txBody>
      </p:sp>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57184-14DF-D64C-B3C9-DD5752E0DEA2}" type="slidenum">
              <a:rPr lang="en-US"/>
              <a:pPr/>
              <a:t>24</a:t>
            </a:fld>
            <a:endParaRPr lang="en-US"/>
          </a:p>
        </p:txBody>
      </p:sp>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7A49F-BA9A-6E41-85CA-8084708754F4}" type="slidenum">
              <a:rPr lang="en-US"/>
              <a:pPr/>
              <a:t>26</a:t>
            </a:fld>
            <a:endParaRPr lang="en-US"/>
          </a:p>
        </p:txBody>
      </p:sp>
      <p:sp>
        <p:nvSpPr>
          <p:cNvPr id="1396738" name="Rectangle 2"/>
          <p:cNvSpPr>
            <a:spLocks noGrp="1" noRot="1" noChangeAspect="1" noChangeArrowheads="1" noTextEdit="1"/>
          </p:cNvSpPr>
          <p:nvPr>
            <p:ph type="sldImg"/>
          </p:nvPr>
        </p:nvSpPr>
        <p:spPr>
          <a:ln/>
        </p:spPr>
      </p:sp>
      <p:sp>
        <p:nvSpPr>
          <p:cNvPr id="139673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7BD0-DCAE-4E2A-9BBF-D1BF6E546F14}" type="slidenum">
              <a:rPr lang="en-US"/>
              <a:pPr/>
              <a:t>27</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4E0470E-F139-1442-B9A4-51E8A3922EA5}" type="slidenum">
              <a:rPr lang="en-US"/>
              <a:pPr/>
              <a:t>29</a:t>
            </a:fld>
            <a:endParaRPr lang="en-US"/>
          </a:p>
        </p:txBody>
      </p:sp>
      <p:sp>
        <p:nvSpPr>
          <p:cNvPr id="1437698"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BBF079B-FDA1-2740-A7EC-0A3CA5F31769}" type="slidenum">
              <a:rPr lang="en-GB" sz="1200">
                <a:solidFill>
                  <a:srgbClr val="000000"/>
                </a:solidFill>
                <a:latin typeface="Trebuchet MS" charset="0"/>
                <a:ea typeface="DejaVu Sans" charset="0"/>
                <a:cs typeface="DejaVu Sans" charset="0"/>
              </a:rPr>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latin typeface="Trebuchet MS" charset="0"/>
              <a:ea typeface="DejaVu Sans" charset="0"/>
              <a:cs typeface="DejaVu Sans" charset="0"/>
            </a:endParaRPr>
          </a:p>
        </p:txBody>
      </p:sp>
      <p:sp>
        <p:nvSpPr>
          <p:cNvPr id="1437699"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37700"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charset="0"/>
              <a:ea typeface="DejaVu Sans" charset="0"/>
              <a:cs typeface="DejaVu Sans" charset="0"/>
            </a:endParaRPr>
          </a:p>
        </p:txBody>
      </p:sp>
      <p:sp>
        <p:nvSpPr>
          <p:cNvPr id="1437701"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charset="0"/>
                <a:ea typeface="DejaVu Sans" charset="0"/>
                <a:cs typeface="DejaVu Sans" charset="0"/>
              </a:rPr>
              <a:t>01/09/08 16:37</a:t>
            </a:r>
          </a:p>
        </p:txBody>
      </p:sp>
      <p:sp>
        <p:nvSpPr>
          <p:cNvPr id="1437702"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37703"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6563E3E-E213-994F-A7B9-9C1DA9DBAD48}" type="slidenum">
              <a:rPr lang="en-US"/>
              <a:pPr/>
              <a:t>30</a:t>
            </a:fld>
            <a:endParaRPr lang="en-US"/>
          </a:p>
        </p:txBody>
      </p:sp>
      <p:sp>
        <p:nvSpPr>
          <p:cNvPr id="1439746"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90AD2C-807B-C845-BE40-EA989EACDAFF}" type="slidenum">
              <a:rPr lang="en-GB" sz="1200">
                <a:solidFill>
                  <a:srgbClr val="000000"/>
                </a:solidFill>
                <a:latin typeface="Trebuchet MS" charset="0"/>
                <a:ea typeface="DejaVu Sans" charset="0"/>
                <a:cs typeface="DejaVu Sans" charset="0"/>
              </a:rPr>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latin typeface="Trebuchet MS" charset="0"/>
              <a:ea typeface="DejaVu Sans" charset="0"/>
              <a:cs typeface="DejaVu Sans" charset="0"/>
            </a:endParaRPr>
          </a:p>
        </p:txBody>
      </p:sp>
      <p:sp>
        <p:nvSpPr>
          <p:cNvPr id="1439747"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39748"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charset="0"/>
              <a:ea typeface="DejaVu Sans" charset="0"/>
              <a:cs typeface="DejaVu Sans" charset="0"/>
            </a:endParaRPr>
          </a:p>
        </p:txBody>
      </p:sp>
      <p:sp>
        <p:nvSpPr>
          <p:cNvPr id="1439749"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charset="0"/>
                <a:ea typeface="DejaVu Sans" charset="0"/>
                <a:cs typeface="DejaVu Sans" charset="0"/>
              </a:rPr>
              <a:t>01/09/08 16:37</a:t>
            </a:r>
          </a:p>
        </p:txBody>
      </p:sp>
      <p:sp>
        <p:nvSpPr>
          <p:cNvPr id="1439750"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39751"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AC7B7F08-A52C-1B48-BDE2-23C1908E8460}" type="slidenum">
              <a:rPr lang="en-US"/>
              <a:pPr/>
              <a:t>31</a:t>
            </a:fld>
            <a:endParaRPr lang="en-US"/>
          </a:p>
        </p:txBody>
      </p:sp>
      <p:sp>
        <p:nvSpPr>
          <p:cNvPr id="1441794"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FF1F1EF-3FE5-4547-B2AF-455CA48B922C}" type="slidenum">
              <a:rPr lang="en-GB" sz="1200">
                <a:solidFill>
                  <a:srgbClr val="000000"/>
                </a:solidFill>
                <a:latin typeface="Trebuchet MS" charset="0"/>
                <a:ea typeface="DejaVu Sans" charset="0"/>
                <a:cs typeface="DejaVu Sans" charset="0"/>
              </a:rPr>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latin typeface="Trebuchet MS" charset="0"/>
              <a:ea typeface="DejaVu Sans" charset="0"/>
              <a:cs typeface="DejaVu Sans" charset="0"/>
            </a:endParaRPr>
          </a:p>
        </p:txBody>
      </p:sp>
      <p:sp>
        <p:nvSpPr>
          <p:cNvPr id="1441795"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41796"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charset="0"/>
              <a:ea typeface="DejaVu Sans" charset="0"/>
              <a:cs typeface="DejaVu Sans" charset="0"/>
            </a:endParaRPr>
          </a:p>
        </p:txBody>
      </p:sp>
      <p:sp>
        <p:nvSpPr>
          <p:cNvPr id="1441797"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charset="0"/>
                <a:ea typeface="DejaVu Sans" charset="0"/>
                <a:cs typeface="DejaVu Sans" charset="0"/>
              </a:rPr>
              <a:t>01/09/08 16:37</a:t>
            </a:r>
          </a:p>
        </p:txBody>
      </p:sp>
      <p:sp>
        <p:nvSpPr>
          <p:cNvPr id="1441798"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41799"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B1B80-54B7-CE42-803B-A189F488CD4D}" type="slidenum">
              <a:rPr lang="en-US"/>
              <a:pPr/>
              <a:t>32</a:t>
            </a:fld>
            <a:endParaRPr lang="en-US"/>
          </a:p>
        </p:txBody>
      </p:sp>
      <p:sp>
        <p:nvSpPr>
          <p:cNvPr id="1447938" name="Text Box 2"/>
          <p:cNvSpPr txBox="1">
            <a:spLocks noChangeArrowheads="1"/>
          </p:cNvSpPr>
          <p:nvPr/>
        </p:nvSpPr>
        <p:spPr bwMode="auto">
          <a:xfrm>
            <a:off x="1144588" y="695325"/>
            <a:ext cx="4551362" cy="3413125"/>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47939" name="Text Box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2DE6E-5041-1B4A-BB9F-DB9C90BAAE0A}" type="slidenum">
              <a:rPr lang="en-US"/>
              <a:pPr/>
              <a:t>33</a:t>
            </a:fld>
            <a:endParaRPr lang="en-US"/>
          </a:p>
        </p:txBody>
      </p:sp>
      <p:sp>
        <p:nvSpPr>
          <p:cNvPr id="1449986" name="Text Box 2"/>
          <p:cNvSpPr txBox="1">
            <a:spLocks noChangeArrowheads="1"/>
          </p:cNvSpPr>
          <p:nvPr/>
        </p:nvSpPr>
        <p:spPr bwMode="auto">
          <a:xfrm>
            <a:off x="1144588" y="695325"/>
            <a:ext cx="4551362" cy="3413125"/>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49987" name="Text Box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22A8D-CAA2-6544-A251-1A7F675C18DD}" type="slidenum">
              <a:rPr lang="en-US"/>
              <a:pPr/>
              <a:t>34</a:t>
            </a:fld>
            <a:endParaRPr lang="en-US"/>
          </a:p>
        </p:txBody>
      </p:sp>
      <p:sp>
        <p:nvSpPr>
          <p:cNvPr id="1452034" name="Text Box 2"/>
          <p:cNvSpPr txBox="1">
            <a:spLocks noChangeArrowheads="1"/>
          </p:cNvSpPr>
          <p:nvPr/>
        </p:nvSpPr>
        <p:spPr bwMode="auto">
          <a:xfrm>
            <a:off x="1144588" y="695325"/>
            <a:ext cx="4551362" cy="3413125"/>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52035" name="Text Box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CAC826B-73D3-F84F-AFAE-AC74F120B9D9}" type="slidenum">
              <a:rPr lang="en-US"/>
              <a:pPr/>
              <a:t>35</a:t>
            </a:fld>
            <a:endParaRPr lang="en-US"/>
          </a:p>
        </p:txBody>
      </p:sp>
      <p:sp>
        <p:nvSpPr>
          <p:cNvPr id="1454082"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6862D31-225B-EA45-896A-B2E49A2F3E62}" type="slidenum">
              <a:rPr lang="en-GB" sz="1200">
                <a:solidFill>
                  <a:srgbClr val="000000"/>
                </a:solidFill>
                <a:latin typeface="Trebuchet MS" pitchFamily="-65" charset="0"/>
                <a:ea typeface="DejaVu Sans" charset="0"/>
                <a:cs typeface="DejaVu Sans" charset="0"/>
              </a:rPr>
              <a:pPr algn="r" defTabSz="457200" eaLnBrk="1" hangingPunct="1">
                <a:buClr>
                  <a:srgbClr val="0000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GB" sz="1200">
              <a:solidFill>
                <a:srgbClr val="000000"/>
              </a:solidFill>
              <a:latin typeface="Trebuchet MS" pitchFamily="-65" charset="0"/>
              <a:ea typeface="DejaVu Sans" charset="0"/>
              <a:cs typeface="DejaVu Sans" charset="0"/>
            </a:endParaRPr>
          </a:p>
        </p:txBody>
      </p:sp>
      <p:sp>
        <p:nvSpPr>
          <p:cNvPr id="1454083"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pitchFamily="-65"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54084"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pitchFamily="-65" charset="0"/>
              <a:ea typeface="DejaVu Sans" charset="0"/>
              <a:cs typeface="DejaVu Sans" charset="0"/>
            </a:endParaRPr>
          </a:p>
        </p:txBody>
      </p:sp>
      <p:sp>
        <p:nvSpPr>
          <p:cNvPr id="1454085"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pitchFamily="-65"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pitchFamily="-65" charset="0"/>
                <a:ea typeface="DejaVu Sans" charset="0"/>
                <a:cs typeface="DejaVu Sans" charset="0"/>
              </a:rPr>
              <a:t>01/09/08 16:37</a:t>
            </a:r>
          </a:p>
        </p:txBody>
      </p:sp>
      <p:sp>
        <p:nvSpPr>
          <p:cNvPr id="1454086"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54087"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7155C-7338-2449-86C6-CB8F57FEBEB9}" type="slidenum">
              <a:rPr lang="en-US"/>
              <a:pPr/>
              <a:t>4</a:t>
            </a:fld>
            <a:endParaRPr lang="en-US"/>
          </a:p>
        </p:txBody>
      </p:sp>
      <p:sp>
        <p:nvSpPr>
          <p:cNvPr id="1363970" name="Rectangle 2"/>
          <p:cNvSpPr>
            <a:spLocks noGrp="1" noRot="1" noChangeAspect="1" noChangeArrowheads="1" noTextEdit="1"/>
          </p:cNvSpPr>
          <p:nvPr>
            <p:ph type="sldImg"/>
          </p:nvPr>
        </p:nvSpPr>
        <p:spPr>
          <a:ln/>
        </p:spPr>
      </p:sp>
      <p:sp>
        <p:nvSpPr>
          <p:cNvPr id="13639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62F31D9-FEC9-9940-A716-019BFA27A773}" type="slidenum">
              <a:rPr lang="en-US"/>
              <a:pPr/>
              <a:t>40</a:t>
            </a:fld>
            <a:endParaRPr lang="en-US"/>
          </a:p>
        </p:txBody>
      </p:sp>
      <p:sp>
        <p:nvSpPr>
          <p:cNvPr id="1456130"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CCCD66-3668-8E42-9058-B558D2D9DD34}" type="slidenum">
              <a:rPr lang="en-GB" sz="1200">
                <a:solidFill>
                  <a:srgbClr val="000000"/>
                </a:solidFill>
                <a:latin typeface="Trebuchet MS" charset="0"/>
                <a:ea typeface="DejaVu Sans" charset="0"/>
                <a:cs typeface="DejaVu Sans" charset="0"/>
              </a:rPr>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GB" sz="1200">
              <a:solidFill>
                <a:srgbClr val="000000"/>
              </a:solidFill>
              <a:latin typeface="Trebuchet MS" charset="0"/>
              <a:ea typeface="DejaVu Sans" charset="0"/>
              <a:cs typeface="DejaVu Sans" charset="0"/>
            </a:endParaRPr>
          </a:p>
        </p:txBody>
      </p:sp>
      <p:sp>
        <p:nvSpPr>
          <p:cNvPr id="1456131"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56132"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charset="0"/>
              <a:ea typeface="DejaVu Sans" charset="0"/>
              <a:cs typeface="DejaVu Sans" charset="0"/>
            </a:endParaRPr>
          </a:p>
        </p:txBody>
      </p:sp>
      <p:sp>
        <p:nvSpPr>
          <p:cNvPr id="1456133"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charset="0"/>
                <a:ea typeface="DejaVu Sans" charset="0"/>
                <a:cs typeface="DejaVu Sans" charset="0"/>
              </a:rPr>
              <a:t>01/09/08 16:37</a:t>
            </a:r>
          </a:p>
        </p:txBody>
      </p:sp>
      <p:sp>
        <p:nvSpPr>
          <p:cNvPr id="1456134"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56135"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88DC28C-F801-C340-BC1C-1C58E1667274}" type="slidenum">
              <a:rPr lang="en-US"/>
              <a:pPr/>
              <a:t>41</a:t>
            </a:fld>
            <a:endParaRPr lang="en-US"/>
          </a:p>
        </p:txBody>
      </p:sp>
      <p:sp>
        <p:nvSpPr>
          <p:cNvPr id="1458178" name="Text Box 2"/>
          <p:cNvSpPr txBox="1">
            <a:spLocks noChangeArrowheads="1"/>
          </p:cNvSpPr>
          <p:nvPr/>
        </p:nvSpPr>
        <p:spPr bwMode="auto">
          <a:xfrm>
            <a:off x="5583238" y="8685213"/>
            <a:ext cx="1271587" cy="455612"/>
          </a:xfrm>
          <a:prstGeom prst="rect">
            <a:avLst/>
          </a:prstGeom>
          <a:noFill/>
          <a:ln w="9525">
            <a:noFill/>
            <a:round/>
            <a:headEnd/>
            <a:tailEnd/>
          </a:ln>
          <a:effectLst/>
        </p:spPr>
        <p:txBody>
          <a:bodyPr lIns="90000" tIns="46800" rIns="90000" bIns="46800" anchor="b">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FFA84A-73CD-BE4F-B891-FFF8DEC2A61A}" type="slidenum">
              <a:rPr lang="en-GB" sz="1200">
                <a:solidFill>
                  <a:srgbClr val="000000"/>
                </a:solidFill>
                <a:latin typeface="Trebuchet MS" charset="0"/>
                <a:ea typeface="DejaVu Sans" charset="0"/>
                <a:cs typeface="DejaVu Sans" charset="0"/>
              </a:rPr>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GB" sz="1200">
              <a:solidFill>
                <a:srgbClr val="000000"/>
              </a:solidFill>
              <a:latin typeface="Trebuchet MS" charset="0"/>
              <a:ea typeface="DejaVu Sans" charset="0"/>
              <a:cs typeface="DejaVu Sans" charset="0"/>
            </a:endParaRPr>
          </a:p>
        </p:txBody>
      </p:sp>
      <p:sp>
        <p:nvSpPr>
          <p:cNvPr id="1458179" name="Text Box 3"/>
          <p:cNvSpPr txBox="1">
            <a:spLocks noChangeArrowheads="1"/>
          </p:cNvSpPr>
          <p:nvPr/>
        </p:nvSpPr>
        <p:spPr bwMode="auto">
          <a:xfrm>
            <a:off x="0" y="8415338"/>
            <a:ext cx="5665788" cy="723900"/>
          </a:xfrm>
          <a:prstGeom prst="rect">
            <a:avLst/>
          </a:prstGeom>
          <a:noFill/>
          <a:ln w="9525">
            <a:noFill/>
            <a:round/>
            <a:headEnd/>
            <a:tailEnd/>
          </a:ln>
          <a:effectLst/>
        </p:spPr>
        <p:txBody>
          <a:bodyPr lIns="90000" tIns="46800" rIns="90000" bIns="46800" anchor="b">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600">
                <a:solidFill>
                  <a:srgbClr val="000000"/>
                </a:solidFill>
                <a:latin typeface="Trebuchet MS" charset="0"/>
                <a:ea typeface="DejaVu Sans" charset="0"/>
                <a:cs typeface="DejaVu Sans"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58180" name="Text Box 4"/>
          <p:cNvSpPr txBox="1">
            <a:spLocks noChangeArrowheads="1"/>
          </p:cNvSpPr>
          <p:nvPr/>
        </p:nvSpPr>
        <p:spPr bwMode="auto">
          <a:xfrm>
            <a:off x="0" y="0"/>
            <a:ext cx="2970213" cy="455613"/>
          </a:xfrm>
          <a:prstGeom prst="rect">
            <a:avLst/>
          </a:prstGeom>
          <a:noFill/>
          <a:ln w="9525">
            <a:noFill/>
            <a:round/>
            <a:headEnd/>
            <a:tailEnd/>
          </a:ln>
          <a:effectLst/>
        </p:spPr>
        <p:txBody>
          <a:bodyPr lIns="90000" tIns="46800" rIns="90000" bIns="46800">
            <a:prstTxWarp prst="textNoShape">
              <a:avLst/>
            </a:prstTxWarp>
          </a:bodyPr>
          <a:lstStyle/>
          <a:p>
            <a:pP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a:solidFill>
                <a:srgbClr val="000000"/>
              </a:solidFill>
              <a:latin typeface="Trebuchet MS" charset="0"/>
              <a:ea typeface="DejaVu Sans" charset="0"/>
              <a:cs typeface="DejaVu Sans" charset="0"/>
            </a:endParaRPr>
          </a:p>
        </p:txBody>
      </p:sp>
      <p:sp>
        <p:nvSpPr>
          <p:cNvPr id="1458181" name="Text Box 5"/>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prstTxWarp prst="textNoShape">
              <a:avLst/>
            </a:prstTxWarp>
          </a:bodyPr>
          <a:lstStyle/>
          <a:p>
            <a:pPr algn="r" defTabSz="457200" eaLnBrk="1" hangingPunct="1">
              <a:buClr>
                <a:srgbClr val="000000"/>
              </a:buClr>
              <a:buSzPct val="100000"/>
              <a:buFont typeface="Trebuchet M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latin typeface="Trebuchet MS" charset="0"/>
                <a:ea typeface="DejaVu Sans" charset="0"/>
                <a:cs typeface="DejaVu Sans" charset="0"/>
              </a:rPr>
              <a:t>01/09/08 16:37</a:t>
            </a:r>
          </a:p>
        </p:txBody>
      </p:sp>
      <p:sp>
        <p:nvSpPr>
          <p:cNvPr id="1458182" name="Text Box 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458183" name="Text Box 7"/>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7A71E-A032-43CE-91A0-E1A6310281CD}" type="slidenum">
              <a:rPr lang="en-US"/>
              <a:pPr/>
              <a:t>43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26335-B3A5-354C-8697-D50862E2EFCE}" type="slidenum">
              <a:rPr lang="en-US"/>
              <a:pPr/>
              <a:t>44</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A9F2B-8B21-824A-A1E4-48CBD2BAD8D8}" type="slidenum">
              <a:rPr lang="en-US"/>
              <a:pPr/>
              <a:t>49</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69894-AFFC-AB40-8244-26778613865B}" type="slidenum">
              <a:rPr lang="en-US"/>
              <a:pPr/>
              <a:t>5</a:t>
            </a:fld>
            <a:endParaRPr lang="en-US"/>
          </a:p>
        </p:txBody>
      </p:sp>
      <p:sp>
        <p:nvSpPr>
          <p:cNvPr id="1366018" name="Rectangle 2"/>
          <p:cNvSpPr>
            <a:spLocks noGrp="1" noRot="1" noChangeAspect="1" noChangeArrowheads="1" noTextEdit="1"/>
          </p:cNvSpPr>
          <p:nvPr>
            <p:ph type="sldImg"/>
          </p:nvPr>
        </p:nvSpPr>
        <p:spPr>
          <a:xfrm>
            <a:off x="403225" y="585788"/>
            <a:ext cx="6069013" cy="3416300"/>
          </a:xfrm>
          <a:ln/>
        </p:spPr>
      </p:sp>
      <p:sp>
        <p:nvSpPr>
          <p:cNvPr id="1366019" name="Rectangle 3"/>
          <p:cNvSpPr>
            <a:spLocks noGrp="1" noChangeArrowheads="1"/>
          </p:cNvSpPr>
          <p:nvPr>
            <p:ph type="body" idx="1"/>
          </p:nvPr>
        </p:nvSpPr>
        <p:spPr>
          <a:xfrm>
            <a:off x="928688" y="4354513"/>
            <a:ext cx="5000625" cy="4135437"/>
          </a:xfrm>
          <a:noFill/>
          <a:ln/>
        </p:spPr>
        <p:txBody>
          <a:bodyPr lIns="86488" tIns="43244" rIns="86488" bIns="43244"/>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218B4-5E14-4017-81C8-2D738E456BC2}" type="slidenum">
              <a:rPr lang="en-US"/>
              <a:pPr/>
              <a:t>50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8/6/2008 9:53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8/6/2008 9:53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331EE-0E31-6F48-8A90-47930C3DBAD1}" type="slidenum">
              <a:rPr lang="en-US"/>
              <a:pPr/>
              <a:t>6</a:t>
            </a:fld>
            <a:endParaRPr lang="en-US"/>
          </a:p>
        </p:txBody>
      </p:sp>
      <p:sp>
        <p:nvSpPr>
          <p:cNvPr id="1368066" name="Rectangle 2"/>
          <p:cNvSpPr>
            <a:spLocks noGrp="1" noRot="1" noChangeAspect="1" noChangeArrowheads="1" noTextEdit="1"/>
          </p:cNvSpPr>
          <p:nvPr>
            <p:ph type="sldImg"/>
          </p:nvPr>
        </p:nvSpPr>
        <p:spPr>
          <a:ln/>
        </p:spPr>
      </p:sp>
      <p:sp>
        <p:nvSpPr>
          <p:cNvPr id="13680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0A086-C1D1-7C44-A7C8-110C4123F9DB}" type="slidenum">
              <a:rPr lang="en-US"/>
              <a:pPr/>
              <a:t>7</a:t>
            </a:fld>
            <a:endParaRPr lang="en-US"/>
          </a:p>
        </p:txBody>
      </p:sp>
      <p:sp>
        <p:nvSpPr>
          <p:cNvPr id="1370114" name="Rectangle 2"/>
          <p:cNvSpPr>
            <a:spLocks noGrp="1" noRot="1" noChangeAspect="1" noChangeArrowheads="1" noTextEdit="1"/>
          </p:cNvSpPr>
          <p:nvPr>
            <p:ph type="sldImg"/>
          </p:nvPr>
        </p:nvSpPr>
        <p:spPr>
          <a:ln/>
        </p:spPr>
      </p:sp>
      <p:sp>
        <p:nvSpPr>
          <p:cNvPr id="137011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D1828-4200-1746-92F6-19C00CC52603}" type="slidenum">
              <a:rPr lang="en-US"/>
              <a:pPr/>
              <a:t>8</a:t>
            </a:fld>
            <a:endParaRPr lang="en-US"/>
          </a:p>
        </p:txBody>
      </p:sp>
      <p:sp>
        <p:nvSpPr>
          <p:cNvPr id="1372162" name="Rectangle 2"/>
          <p:cNvSpPr>
            <a:spLocks noGrp="1" noRot="1" noChangeAspect="1" noChangeArrowheads="1" noTextEdit="1"/>
          </p:cNvSpPr>
          <p:nvPr>
            <p:ph type="sldImg"/>
          </p:nvPr>
        </p:nvSpPr>
        <p:spPr>
          <a:ln/>
        </p:spPr>
      </p:sp>
      <p:sp>
        <p:nvSpPr>
          <p:cNvPr id="13721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0C39B-FE47-C843-97B2-99C4738F8719}" type="slidenum">
              <a:rPr lang="en-US"/>
              <a:pPr/>
              <a:t>9</a:t>
            </a:fld>
            <a:endParaRPr lang="en-US"/>
          </a:p>
        </p:txBody>
      </p:sp>
      <p:sp>
        <p:nvSpPr>
          <p:cNvPr id="1374210" name="Rectangle 2"/>
          <p:cNvSpPr>
            <a:spLocks noGrp="1" noRot="1" noChangeAspect="1" noChangeArrowheads="1" noTextEdit="1"/>
          </p:cNvSpPr>
          <p:nvPr>
            <p:ph type="sldImg"/>
          </p:nvPr>
        </p:nvSpPr>
        <p:spPr>
          <a:ln/>
        </p:spPr>
      </p:sp>
      <p:sp>
        <p:nvSpPr>
          <p:cNvPr id="137421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1447800"/>
            <a:ext cx="10969943" cy="451406"/>
          </a:xfrm>
        </p:spPr>
        <p:txBody>
          <a:bodyPr/>
          <a:lstStyle/>
          <a:p>
            <a:endParaRPr lang="en-US"/>
          </a:p>
        </p:txBody>
      </p:sp>
      <p:sp>
        <p:nvSpPr>
          <p:cNvPr id="4" name="Footer Placeholder 3"/>
          <p:cNvSpPr>
            <a:spLocks noGrp="1"/>
          </p:cNvSpPr>
          <p:nvPr>
            <p:ph type="ftr" sz="quarter" idx="10"/>
          </p:nvPr>
        </p:nvSpPr>
        <p:spPr>
          <a:xfrm>
            <a:off x="4164515" y="6248400"/>
            <a:ext cx="3859795"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8735325" y="6248400"/>
            <a:ext cx="2844059" cy="457200"/>
          </a:xfrm>
          <a:prstGeom prst="rect">
            <a:avLst/>
          </a:prstGeom>
        </p:spPr>
        <p:txBody>
          <a:bodyPr/>
          <a:lstStyle>
            <a:lvl1pPr>
              <a:defRPr smtClean="0"/>
            </a:lvl1pPr>
          </a:lstStyle>
          <a:p>
            <a:fld id="{26A574E6-1F07-E344-8708-CD15F1E4DF00}" type="slidenum">
              <a:rPr lang="en-US"/>
              <a:pPr/>
              <a:t>‹#›</a:t>
            </a:fld>
            <a:endParaRPr lang="en-US"/>
          </a:p>
        </p:txBody>
      </p:sp>
      <p:sp>
        <p:nvSpPr>
          <p:cNvPr id="6" name="Date Placeholder 5"/>
          <p:cNvSpPr>
            <a:spLocks noGrp="1"/>
          </p:cNvSpPr>
          <p:nvPr>
            <p:ph type="dt" sz="half" idx="12"/>
          </p:nvPr>
        </p:nvSpPr>
        <p:spPr>
          <a:xfrm>
            <a:off x="609441" y="6245225"/>
            <a:ext cx="2844059" cy="476250"/>
          </a:xfrm>
          <a:prstGeom prst="rect">
            <a:avLst/>
          </a:prstGeo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pic>
        <p:nvPicPr>
          <p:cNvPr id="6" name="Picture 5"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8" name="Picture 7"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
        <p:nvSpPr>
          <p:cNvPr id="5" name="TextBox 4"/>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6" name="Picture 5"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447800"/>
            <a:ext cx="5383398" cy="2585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447800"/>
            <a:ext cx="5383398" cy="2585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4515" y="6248400"/>
            <a:ext cx="3859795"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8735325" y="6248400"/>
            <a:ext cx="2844059" cy="457200"/>
          </a:xfrm>
          <a:prstGeom prst="rect">
            <a:avLst/>
          </a:prstGeom>
        </p:spPr>
        <p:txBody>
          <a:bodyPr/>
          <a:lstStyle>
            <a:lvl1pPr>
              <a:defRPr smtClean="0"/>
            </a:lvl1pPr>
          </a:lstStyle>
          <a:p>
            <a:fld id="{1A16449C-638E-A04F-B58A-B0C624ABB121}" type="slidenum">
              <a:rPr lang="en-US"/>
              <a:pPr/>
              <a:t>‹#›</a:t>
            </a:fld>
            <a:endParaRPr lang="en-US"/>
          </a:p>
        </p:txBody>
      </p:sp>
      <p:sp>
        <p:nvSpPr>
          <p:cNvPr id="7" name="Date Placeholder 6"/>
          <p:cNvSpPr>
            <a:spLocks noGrp="1"/>
          </p:cNvSpPr>
          <p:nvPr>
            <p:ph type="dt" sz="half" idx="12"/>
          </p:nvPr>
        </p:nvSpPr>
        <p:spPr>
          <a:xfrm>
            <a:off x="609441" y="6245225"/>
            <a:ext cx="2844059" cy="476250"/>
          </a:xfrm>
          <a:prstGeom prst="rect">
            <a:avLst/>
          </a:prstGeom>
        </p:spPr>
        <p:txBody>
          <a:bodyPr/>
          <a:lstStyle>
            <a:lvl1pPr>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1447800"/>
            <a:ext cx="10969943" cy="451406"/>
          </a:xfrm>
        </p:spPr>
        <p:txBody>
          <a:bodyPr/>
          <a:lstStyle/>
          <a:p>
            <a:endParaRPr lang="en-US"/>
          </a:p>
        </p:txBody>
      </p:sp>
      <p:sp>
        <p:nvSpPr>
          <p:cNvPr id="4" name="Footer Placeholder 3"/>
          <p:cNvSpPr>
            <a:spLocks noGrp="1"/>
          </p:cNvSpPr>
          <p:nvPr>
            <p:ph type="ftr" sz="quarter" idx="10"/>
          </p:nvPr>
        </p:nvSpPr>
        <p:spPr>
          <a:xfrm>
            <a:off x="4164515" y="6248400"/>
            <a:ext cx="3859795"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8735325" y="6248400"/>
            <a:ext cx="2844059" cy="457200"/>
          </a:xfrm>
          <a:prstGeom prst="rect">
            <a:avLst/>
          </a:prstGeom>
        </p:spPr>
        <p:txBody>
          <a:bodyPr/>
          <a:lstStyle>
            <a:lvl1pPr>
              <a:defRPr smtClean="0"/>
            </a:lvl1pPr>
          </a:lstStyle>
          <a:p>
            <a:fld id="{26A574E6-1F07-E344-8708-CD15F1E4DF00}" type="slidenum">
              <a:rPr lang="en-US"/>
              <a:pPr/>
              <a:t>‹#›</a:t>
            </a:fld>
            <a:endParaRPr lang="en-US"/>
          </a:p>
        </p:txBody>
      </p:sp>
      <p:sp>
        <p:nvSpPr>
          <p:cNvPr id="6" name="Date Placeholder 5"/>
          <p:cNvSpPr>
            <a:spLocks noGrp="1"/>
          </p:cNvSpPr>
          <p:nvPr>
            <p:ph type="dt" sz="half" idx="12"/>
          </p:nvPr>
        </p:nvSpPr>
        <p:spPr>
          <a:xfrm>
            <a:off x="609441" y="6245225"/>
            <a:ext cx="2844059" cy="476250"/>
          </a:xfrm>
          <a:prstGeom prst="rect">
            <a:avLst/>
          </a:prstGeom>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 id="2147483740" r:id="rId12"/>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5"/>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5"/>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6"/>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6"/>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6"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audio" Target="http://research.microsoft.com/workshops/fs2008/presentations/soup.wav" TargetMode="External"/><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video" Target="http://research.microsoft.com/workshops/fs2008/presentations/ChrisSTurtleSim2.avi" TargetMode="External"/><Relationship Id="rId1" Type="http://schemas.openxmlformats.org/officeDocument/2006/relationships/video" Target="http://research.microsoft.com/workshops/fs2008/presentations/snowflakes.avi" TargetMode="External"/><Relationship Id="rId6" Type="http://schemas.openxmlformats.org/officeDocument/2006/relationships/notesSlide" Target="../notesSlides/notesSlide17.xml"/><Relationship Id="rId11" Type="http://schemas.openxmlformats.org/officeDocument/2006/relationships/image" Target="../media/image34.png"/><Relationship Id="rId5" Type="http://schemas.openxmlformats.org/officeDocument/2006/relationships/slideLayout" Target="../slideLayouts/slideLayout3.xml"/><Relationship Id="rId10" Type="http://schemas.openxmlformats.org/officeDocument/2006/relationships/image" Target="../media/image33.jpeg"/><Relationship Id="rId4" Type="http://schemas.openxmlformats.org/officeDocument/2006/relationships/audio" Target="file:///C:\Documents%20and%20Settings\Owner.GuzGateway\My%20Documents\Documents\PowerPoint\MS%20Fac%20Summit\canon.aif" TargetMode="External"/><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roboteducation.org/" TargetMode="External"/><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http://research.microsoft.com/workshops/fs2008/presentations/ipre-TheScribbyFromSpace.wmv" TargetMode="Externa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png"/><Relationship Id="rId7" Type="http://schemas.openxmlformats.org/officeDocument/2006/relationships/hyperlink" Target="file:///D:\cs1316\Wildebeests.mov"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gacomputes.org"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www.cc.gatech.edu/~mark.guzdial" TargetMode="External"/><Relationship Id="rId7"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coweb.cc.gatech.edu/mediaComp-teach" TargetMode="External"/><Relationship Id="rId5" Type="http://schemas.openxmlformats.org/officeDocument/2006/relationships/hyperlink" Target="http://coweb.cc.gatech.edu/mediaComp-plan" TargetMode="External"/><Relationship Id="rId4" Type="http://schemas.openxmlformats.org/officeDocument/2006/relationships/hyperlink" Target="http://home.cc.gatech.edu/cs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Contexts in Computer Science Education</a:t>
            </a:r>
            <a:endParaRPr lang="en-US" dirty="0"/>
          </a:p>
        </p:txBody>
      </p:sp>
      <p:sp>
        <p:nvSpPr>
          <p:cNvPr id="3" name="Subtitle 2"/>
          <p:cNvSpPr>
            <a:spLocks noGrp="1"/>
          </p:cNvSpPr>
          <p:nvPr>
            <p:ph type="subTitle" idx="1"/>
          </p:nvPr>
        </p:nvSpPr>
        <p:spPr/>
        <p:txBody>
          <a:bodyPr/>
          <a:lstStyle/>
          <a:p>
            <a:r>
              <a:rPr lang="en-US" dirty="0" smtClean="0"/>
              <a:t>Mark </a:t>
            </a:r>
            <a:r>
              <a:rPr lang="en-US" dirty="0" err="1" smtClean="0"/>
              <a:t>Guzdial</a:t>
            </a:r>
            <a:endParaRPr lang="en-US" dirty="0" smtClean="0"/>
          </a:p>
          <a:p>
            <a:r>
              <a:rPr lang="en-US" dirty="0" smtClean="0"/>
              <a:t>Professor</a:t>
            </a:r>
          </a:p>
          <a:p>
            <a:r>
              <a:rPr lang="en-US" dirty="0" smtClean="0"/>
              <a:t>Georgia Institute of Technology (Georgia Tech)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r>
              <a:rPr lang="en-US" smtClean="0"/>
              <a:t>Richard Dawkins on Fresh Aire</a:t>
            </a:r>
            <a:endParaRPr lang="en-US"/>
          </a:p>
        </p:txBody>
      </p:sp>
      <p:sp>
        <p:nvSpPr>
          <p:cNvPr id="1375235" name="Rectangle 3"/>
          <p:cNvSpPr>
            <a:spLocks noGrp="1" noChangeArrowheads="1"/>
          </p:cNvSpPr>
          <p:nvPr>
            <p:ph idx="1"/>
          </p:nvPr>
        </p:nvSpPr>
        <p:spPr>
          <a:xfrm>
            <a:off x="507868" y="1412875"/>
            <a:ext cx="11173090" cy="4407360"/>
          </a:xfrm>
        </p:spPr>
        <p:txBody>
          <a:bodyPr/>
          <a:lstStyle/>
          <a:p>
            <a:r>
              <a:rPr lang="en-US" sz="2800" dirty="0" smtClean="0"/>
              <a:t>GROSS:  You close your book saying, "I am thrilled to be alive </a:t>
            </a:r>
            <a:br>
              <a:rPr lang="en-US" sz="2800" dirty="0" smtClean="0"/>
            </a:br>
            <a:r>
              <a:rPr lang="en-US" sz="2800" dirty="0" smtClean="0"/>
              <a:t>at a time when humanity is pushing against the limits of understanding." How do you think that's happening in your </a:t>
            </a:r>
            <a:br>
              <a:rPr lang="en-US" sz="2800" dirty="0" smtClean="0"/>
            </a:br>
            <a:r>
              <a:rPr lang="en-US" sz="2800" dirty="0" smtClean="0"/>
              <a:t>field of evolutionary biology?</a:t>
            </a:r>
            <a:r>
              <a:rPr lang="en-US" dirty="0" smtClean="0"/>
              <a:t> </a:t>
            </a:r>
          </a:p>
          <a:p>
            <a:r>
              <a:rPr lang="en-US" sz="2800" dirty="0" smtClean="0"/>
              <a:t>Mr. DAWKINS:  Well, it's the most exciting time to be a biologist… Since Watson and Crick in 1953, biology has become a sort of </a:t>
            </a:r>
            <a:br>
              <a:rPr lang="en-US" sz="2800" dirty="0" smtClean="0"/>
            </a:br>
            <a:r>
              <a:rPr lang="en-US" sz="2800" dirty="0" smtClean="0"/>
              <a:t>branch of computer science. I mean, genes are just long computer tapes, and they use a code which is just another kind of computer code. It's quaternary rather than binary, but it's read in a sequential way just like a computer tape. It's transcribed. It's copied and </a:t>
            </a:r>
            <a:br>
              <a:rPr lang="en-US" sz="2800" dirty="0" smtClean="0"/>
            </a:br>
            <a:r>
              <a:rPr lang="en-US" sz="2800" dirty="0" smtClean="0"/>
              <a:t>pasted. All the familiar metaphors from computer science fit.</a:t>
            </a:r>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lstStyle/>
          <a:p>
            <a:r>
              <a:rPr lang="en-US" smtClean="0"/>
              <a:t>Computer Science = = Computer Science</a:t>
            </a:r>
            <a:endParaRPr lang="en-US" dirty="0"/>
          </a:p>
        </p:txBody>
      </p:sp>
      <p:sp>
        <p:nvSpPr>
          <p:cNvPr id="1377283" name="Rectangle 3"/>
          <p:cNvSpPr>
            <a:spLocks noGrp="1" noChangeArrowheads="1"/>
          </p:cNvSpPr>
          <p:nvPr>
            <p:ph idx="1"/>
          </p:nvPr>
        </p:nvSpPr>
        <p:spPr>
          <a:xfrm>
            <a:off x="507868" y="1412875"/>
            <a:ext cx="11173090" cy="4271939"/>
          </a:xfrm>
        </p:spPr>
        <p:txBody>
          <a:bodyPr/>
          <a:lstStyle/>
          <a:p>
            <a:r>
              <a:rPr lang="en-US" dirty="0" smtClean="0"/>
              <a:t>Key Point: Only one course met the requirement:</a:t>
            </a:r>
            <a:br>
              <a:rPr lang="en-US" dirty="0" smtClean="0"/>
            </a:br>
            <a:r>
              <a:rPr lang="en-US" dirty="0" smtClean="0"/>
              <a:t>CS1321 Introduction to Computing</a:t>
            </a:r>
          </a:p>
          <a:p>
            <a:pPr lvl="1"/>
            <a:r>
              <a:rPr lang="en-US" dirty="0" smtClean="0"/>
              <a:t>Shackelford’s </a:t>
            </a:r>
            <a:r>
              <a:rPr lang="en-US" dirty="0" err="1" smtClean="0"/>
              <a:t>pseudocode</a:t>
            </a:r>
            <a:r>
              <a:rPr lang="en-US" dirty="0" smtClean="0"/>
              <a:t> approach in 1999</a:t>
            </a:r>
          </a:p>
          <a:p>
            <a:pPr lvl="1"/>
            <a:r>
              <a:rPr lang="en-US" dirty="0" smtClean="0"/>
              <a:t>Later Scheme:  How to Design Programs (MIT Press)</a:t>
            </a:r>
          </a:p>
          <a:p>
            <a:r>
              <a:rPr lang="en-US" dirty="0" smtClean="0"/>
              <a:t>Why only one?</a:t>
            </a:r>
          </a:p>
          <a:p>
            <a:pPr lvl="1"/>
            <a:r>
              <a:rPr lang="en-US" dirty="0" smtClean="0"/>
              <a:t>It’s all the same computer science.</a:t>
            </a:r>
          </a:p>
          <a:p>
            <a:pPr lvl="1"/>
            <a:r>
              <a:rPr lang="en-US" dirty="0" smtClean="0"/>
              <a:t>Resource issues</a:t>
            </a:r>
          </a:p>
          <a:p>
            <a:pPr lvl="1"/>
            <a:r>
              <a:rPr lang="en-US" dirty="0" smtClean="0"/>
              <a:t>“Service Ghetto”</a:t>
            </a:r>
          </a:p>
          <a:p>
            <a:pPr lvl="1"/>
            <a:r>
              <a:rPr lang="en-US" dirty="0" smtClean="0"/>
              <a:t>Sealed the deal:  The offer to help them do their own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a:xfrm>
            <a:off x="515938" y="228600"/>
            <a:ext cx="11164887" cy="1163395"/>
          </a:xfrm>
        </p:spPr>
        <p:txBody>
          <a:bodyPr/>
          <a:lstStyle/>
          <a:p>
            <a:r>
              <a:rPr lang="en-US" smtClean="0"/>
              <a:t>One-class CS1: Pass (A, B, or C) vs. WDF </a:t>
            </a:r>
            <a:br>
              <a:rPr lang="en-US" smtClean="0"/>
            </a:br>
            <a:r>
              <a:rPr sz="3600" spc="-150" smtClean="0">
                <a:solidFill>
                  <a:schemeClr val="accent1"/>
                </a:solidFill>
                <a:effectLst>
                  <a:outerShdw blurRad="38100" dist="38100" dir="2700000" algn="tl">
                    <a:srgbClr val="000000">
                      <a:alpha val="43137"/>
                    </a:srgbClr>
                  </a:outerShdw>
                </a:effectLst>
              </a:rPr>
              <a:t>(Withdrawal, D or F)</a:t>
            </a:r>
            <a:endParaRPr sz="3600" spc="-150">
              <a:solidFill>
                <a:schemeClr val="accent1"/>
              </a:solidFill>
              <a:effectLst>
                <a:outerShdw blurRad="38100" dist="38100" dir="2700000" algn="tl">
                  <a:srgbClr val="000000">
                    <a:alpha val="43137"/>
                  </a:srgbClr>
                </a:outerShdw>
              </a:effectLst>
            </a:endParaRPr>
          </a:p>
        </p:txBody>
      </p:sp>
      <p:graphicFrame>
        <p:nvGraphicFramePr>
          <p:cNvPr id="5" name="Chart 4"/>
          <p:cNvGraphicFramePr/>
          <p:nvPr/>
        </p:nvGraphicFramePr>
        <p:xfrm>
          <a:off x="515938" y="1905000"/>
          <a:ext cx="11156950" cy="446890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rot="16200000" flipH="1">
            <a:off x="2361500" y="4256109"/>
            <a:ext cx="3801108" cy="594"/>
          </a:xfrm>
          <a:prstGeom prst="line">
            <a:avLst/>
          </a:prstGeom>
          <a:ln w="25400"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010638" y="4248241"/>
            <a:ext cx="3801110" cy="16328"/>
          </a:xfrm>
          <a:prstGeom prst="line">
            <a:avLst/>
          </a:prstGeom>
          <a:ln w="25400" cmpd="sng">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15938" y="1905000"/>
          <a:ext cx="11156950" cy="4428563"/>
        </p:xfrm>
        <a:graphic>
          <a:graphicData uri="http://schemas.openxmlformats.org/drawingml/2006/table">
            <a:tbl>
              <a:tblPr firstRow="1" bandRow="1">
                <a:tableStyleId>{5C22544A-7EE6-4342-B048-85BDC9FD1C3A}</a:tableStyleId>
              </a:tblPr>
              <a:tblGrid>
                <a:gridCol w="5578475"/>
                <a:gridCol w="5578475"/>
              </a:tblGrid>
              <a:tr h="1032221">
                <a:tc gridSpan="2">
                  <a:txBody>
                    <a:bodyPr/>
                    <a:lstStyle/>
                    <a:p>
                      <a:r>
                        <a:rPr lang="en-US" sz="2800" dirty="0" smtClean="0">
                          <a:solidFill>
                            <a:schemeClr val="bg1"/>
                          </a:solidFill>
                        </a:rPr>
                        <a:t>Success Rates in CS1 from Fall 1999 to Spring 2002</a:t>
                      </a:r>
                      <a:endParaRPr lang="en-US" sz="2800" dirty="0">
                        <a:solidFill>
                          <a:schemeClr val="bg1"/>
                        </a:solidFill>
                      </a:endParaRPr>
                    </a:p>
                  </a:txBody>
                  <a:tcPr/>
                </a:tc>
                <a:tc hMerge="1">
                  <a:txBody>
                    <a:bodyPr/>
                    <a:lstStyle/>
                    <a:p>
                      <a:endParaRPr lang="en-US" dirty="0"/>
                    </a:p>
                  </a:txBody>
                  <a:tcPr/>
                </a:tc>
              </a:tr>
              <a:tr h="566057">
                <a:tc>
                  <a:txBody>
                    <a:bodyPr/>
                    <a:lstStyle/>
                    <a:p>
                      <a:r>
                        <a:rPr lang="en-US" sz="2800" dirty="0" smtClean="0"/>
                        <a:t>Architecture</a:t>
                      </a:r>
                      <a:endParaRPr lang="en-US" sz="2800" dirty="0"/>
                    </a:p>
                  </a:txBody>
                  <a:tcPr/>
                </a:tc>
                <a:tc>
                  <a:txBody>
                    <a:bodyPr/>
                    <a:lstStyle/>
                    <a:p>
                      <a:r>
                        <a:rPr lang="en-US" sz="2800" dirty="0" smtClean="0"/>
                        <a:t>46.7%</a:t>
                      </a:r>
                    </a:p>
                  </a:txBody>
                  <a:tcPr/>
                </a:tc>
              </a:tr>
              <a:tr h="566057">
                <a:tc>
                  <a:txBody>
                    <a:bodyPr/>
                    <a:lstStyle/>
                    <a:p>
                      <a:r>
                        <a:rPr lang="en-US" sz="2800" dirty="0" smtClean="0"/>
                        <a:t>Biology</a:t>
                      </a:r>
                      <a:endParaRPr lang="en-US" sz="2800" dirty="0"/>
                    </a:p>
                  </a:txBody>
                  <a:tcPr/>
                </a:tc>
                <a:tc>
                  <a:txBody>
                    <a:bodyPr/>
                    <a:lstStyle/>
                    <a:p>
                      <a:r>
                        <a:rPr lang="en-US" sz="2800" dirty="0" smtClean="0"/>
                        <a:t>64.4%</a:t>
                      </a:r>
                      <a:endParaRPr lang="en-US" sz="2800" dirty="0"/>
                    </a:p>
                  </a:txBody>
                  <a:tcPr/>
                </a:tc>
              </a:tr>
              <a:tr h="566057">
                <a:tc>
                  <a:txBody>
                    <a:bodyPr/>
                    <a:lstStyle/>
                    <a:p>
                      <a:r>
                        <a:rPr lang="en-US" sz="2800" dirty="0" smtClean="0"/>
                        <a:t>Economics</a:t>
                      </a:r>
                      <a:endParaRPr lang="en-US" sz="2800" dirty="0"/>
                    </a:p>
                  </a:txBody>
                  <a:tcPr/>
                </a:tc>
                <a:tc>
                  <a:txBody>
                    <a:bodyPr/>
                    <a:lstStyle/>
                    <a:p>
                      <a:r>
                        <a:rPr lang="en-US" sz="2800" dirty="0" smtClean="0"/>
                        <a:t>53.5%</a:t>
                      </a:r>
                      <a:endParaRPr lang="en-US" sz="2800" dirty="0"/>
                    </a:p>
                  </a:txBody>
                  <a:tcPr/>
                </a:tc>
              </a:tr>
              <a:tr h="566057">
                <a:tc>
                  <a:txBody>
                    <a:bodyPr/>
                    <a:lstStyle/>
                    <a:p>
                      <a:r>
                        <a:rPr lang="en-US" sz="2800" dirty="0" smtClean="0"/>
                        <a:t>History</a:t>
                      </a:r>
                      <a:endParaRPr lang="en-US" sz="2800" dirty="0"/>
                    </a:p>
                  </a:txBody>
                  <a:tcPr/>
                </a:tc>
                <a:tc>
                  <a:txBody>
                    <a:bodyPr/>
                    <a:lstStyle/>
                    <a:p>
                      <a:r>
                        <a:rPr lang="en-US" sz="2800" dirty="0" smtClean="0"/>
                        <a:t>46.5%</a:t>
                      </a:r>
                      <a:endParaRPr lang="en-US" sz="2800" dirty="0"/>
                    </a:p>
                  </a:txBody>
                  <a:tcPr/>
                </a:tc>
              </a:tr>
              <a:tr h="566057">
                <a:tc>
                  <a:txBody>
                    <a:bodyPr/>
                    <a:lstStyle/>
                    <a:p>
                      <a:r>
                        <a:rPr lang="en-US" sz="2800" dirty="0" smtClean="0"/>
                        <a:t>Management</a:t>
                      </a:r>
                      <a:endParaRPr lang="en-US" sz="2800" dirty="0"/>
                    </a:p>
                  </a:txBody>
                  <a:tcPr/>
                </a:tc>
                <a:tc>
                  <a:txBody>
                    <a:bodyPr/>
                    <a:lstStyle/>
                    <a:p>
                      <a:r>
                        <a:rPr lang="en-US" sz="2800" dirty="0" smtClean="0"/>
                        <a:t>48.5%</a:t>
                      </a:r>
                      <a:endParaRPr lang="en-US" sz="2800" dirty="0"/>
                    </a:p>
                  </a:txBody>
                  <a:tcPr/>
                </a:tc>
              </a:tr>
              <a:tr h="566057">
                <a:tc>
                  <a:txBody>
                    <a:bodyPr/>
                    <a:lstStyle/>
                    <a:p>
                      <a:r>
                        <a:rPr lang="en-US" sz="2800" dirty="0" smtClean="0"/>
                        <a:t>Public Policy</a:t>
                      </a:r>
                      <a:endParaRPr lang="en-US" sz="2800" dirty="0"/>
                    </a:p>
                  </a:txBody>
                  <a:tcPr/>
                </a:tc>
                <a:tc>
                  <a:txBody>
                    <a:bodyPr/>
                    <a:lstStyle/>
                    <a:p>
                      <a:r>
                        <a:rPr lang="en-US" sz="2800" dirty="0" smtClean="0"/>
                        <a:t>47.9%</a:t>
                      </a:r>
                      <a:endParaRPr lang="en-US" sz="2800"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dirty="0" smtClean="0"/>
              <a:t>Contextualized Computing Education</a:t>
            </a:r>
            <a:endParaRPr lang="en-US" dirty="0"/>
          </a:p>
        </p:txBody>
      </p:sp>
      <p:sp>
        <p:nvSpPr>
          <p:cNvPr id="1381379" name="Rectangle 3"/>
          <p:cNvSpPr>
            <a:spLocks noGrp="1" noChangeArrowheads="1"/>
          </p:cNvSpPr>
          <p:nvPr>
            <p:ph type="body" sz="quarter" idx="10"/>
          </p:nvPr>
        </p:nvSpPr>
        <p:spPr>
          <a:xfrm>
            <a:off x="507868" y="1411552"/>
            <a:ext cx="7640089" cy="4893647"/>
          </a:xfrm>
        </p:spPr>
        <p:txBody>
          <a:bodyPr/>
          <a:lstStyle/>
          <a:p>
            <a:r>
              <a:rPr lang="en-US" sz="2800" dirty="0" smtClean="0"/>
              <a:t>What’s going on?</a:t>
            </a:r>
          </a:p>
          <a:p>
            <a:pPr lvl="1"/>
            <a:r>
              <a:rPr lang="en-US" sz="2400" dirty="0" smtClean="0"/>
              <a:t>Research results: Computing is “tedious, </a:t>
            </a:r>
            <a:br>
              <a:rPr lang="en-US" sz="2400" dirty="0" smtClean="0"/>
            </a:br>
            <a:r>
              <a:rPr lang="en-US" sz="2400" dirty="0" smtClean="0"/>
              <a:t>boring, irrelevant”</a:t>
            </a:r>
          </a:p>
          <a:p>
            <a:r>
              <a:rPr lang="en-US" sz="2800" dirty="0" smtClean="0"/>
              <a:t>Since Spring 2003, Georgia Tech teaches </a:t>
            </a:r>
            <a:br>
              <a:rPr lang="en-US" sz="2800" dirty="0" smtClean="0"/>
            </a:br>
            <a:r>
              <a:rPr lang="en-US" sz="2800" dirty="0" smtClean="0"/>
              <a:t>three introductory CS courses</a:t>
            </a:r>
          </a:p>
          <a:p>
            <a:pPr lvl="1"/>
            <a:r>
              <a:rPr lang="en-US" sz="2400" dirty="0" smtClean="0"/>
              <a:t>Based on Margolis and Fisher’s “alternative paths”</a:t>
            </a:r>
          </a:p>
          <a:p>
            <a:r>
              <a:rPr lang="en-US" sz="2800" dirty="0" smtClean="0"/>
              <a:t>Each course introduces computing using a context (examples, homework assignments, lecture discussion) relevant to majors</a:t>
            </a:r>
          </a:p>
          <a:p>
            <a:pPr lvl="1"/>
            <a:r>
              <a:rPr lang="en-US" sz="2400" dirty="0" smtClean="0"/>
              <a:t>Make computing relevant by teaching it in </a:t>
            </a:r>
            <a:br>
              <a:rPr lang="en-US" sz="2400" dirty="0" smtClean="0"/>
            </a:br>
            <a:r>
              <a:rPr lang="en-US" sz="2400" dirty="0" smtClean="0"/>
              <a:t>terms of what computers are good for </a:t>
            </a:r>
            <a:br>
              <a:rPr lang="en-US" sz="2400" dirty="0" smtClean="0"/>
            </a:br>
            <a:r>
              <a:rPr lang="en-US" sz="2400" dirty="0" smtClean="0"/>
              <a:t>(from the students’ perspective)</a:t>
            </a:r>
            <a:endParaRPr lang="en-US" sz="2400" dirty="0"/>
          </a:p>
        </p:txBody>
      </p:sp>
      <p:pic>
        <p:nvPicPr>
          <p:cNvPr id="1381380" name="Picture 4"/>
          <p:cNvPicPr>
            <a:picLocks noGrp="1" noChangeAspect="1" noChangeArrowheads="1"/>
          </p:cNvPicPr>
          <p:nvPr>
            <p:ph idx="4294967295"/>
          </p:nvPr>
        </p:nvPicPr>
        <p:blipFill>
          <a:blip r:embed="rId3"/>
          <a:stretch>
            <a:fillRect/>
          </a:stretch>
        </p:blipFill>
        <p:spPr>
          <a:xfrm>
            <a:off x="0" y="2517775"/>
            <a:ext cx="0" cy="1588"/>
          </a:xfrm>
        </p:spPr>
      </p:pic>
      <p:pic>
        <p:nvPicPr>
          <p:cNvPr id="1381381" name="Picture 5"/>
          <p:cNvPicPr>
            <a:picLocks noChangeAspect="1" noChangeArrowheads="1"/>
          </p:cNvPicPr>
          <p:nvPr/>
        </p:nvPicPr>
        <p:blipFill>
          <a:blip r:embed="rId4"/>
          <a:srcRect/>
          <a:stretch>
            <a:fillRect/>
          </a:stretch>
        </p:blipFill>
        <p:spPr bwMode="auto">
          <a:xfrm>
            <a:off x="9309331" y="1625485"/>
            <a:ext cx="2363557" cy="2327959"/>
          </a:xfrm>
          <a:prstGeom prst="rect">
            <a:avLst/>
          </a:prstGeom>
          <a:ln>
            <a:noFill/>
          </a:ln>
          <a:effectLst>
            <a:outerShdw blurRad="292100" dist="139700" dir="2700000" algn="tl" rotWithShape="0">
              <a:srgbClr val="333333">
                <a:alpha val="65000"/>
              </a:srgbClr>
            </a:outerShdw>
          </a:effectLst>
        </p:spPr>
      </p:pic>
      <p:pic>
        <p:nvPicPr>
          <p:cNvPr id="1381382" name="Picture 6" descr="AAAS_ITW_Book_Cover"/>
          <p:cNvPicPr>
            <a:picLocks noChangeAspect="1" noChangeArrowheads="1"/>
          </p:cNvPicPr>
          <p:nvPr/>
        </p:nvPicPr>
        <p:blipFill>
          <a:blip r:embed="rId5"/>
          <a:srcRect/>
          <a:stretch>
            <a:fillRect/>
          </a:stretch>
        </p:blipFill>
        <p:spPr bwMode="auto">
          <a:xfrm>
            <a:off x="8199564" y="3583957"/>
            <a:ext cx="2560088" cy="25258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Contexts, Results, and Themes</a:t>
            </a:r>
            <a:endParaRPr lang="en-US" dirty="0"/>
          </a:p>
        </p:txBody>
      </p:sp>
      <p:sp>
        <p:nvSpPr>
          <p:cNvPr id="6" name="Text Placeholder 5"/>
          <p:cNvSpPr>
            <a:spLocks noGrp="1"/>
          </p:cNvSpPr>
          <p:nvPr>
            <p:ph type="body" sz="quarter" idx="10"/>
          </p:nvPr>
        </p:nvSpPr>
        <p:spPr/>
        <p:txBody>
          <a:bodyPr/>
          <a:lstStyle/>
          <a:p>
            <a:r>
              <a:rPr lang="en-US" smtClean="0"/>
              <a:t>Media Computation</a:t>
            </a:r>
          </a:p>
          <a:p>
            <a:r>
              <a:rPr lang="en-US" smtClean="0"/>
              <a:t>Computing for Engineers (MATLAB)</a:t>
            </a:r>
          </a:p>
          <a:p>
            <a:r>
              <a:rPr lang="en-US" smtClean="0"/>
              <a:t>Robotics for CS1</a:t>
            </a:r>
          </a:p>
          <a:p>
            <a:pPr lvl="1"/>
            <a:r>
              <a:rPr lang="en-US" smtClean="0"/>
              <a:t>Institute for Personal Robotics in Education</a:t>
            </a:r>
          </a:p>
          <a:p>
            <a:r>
              <a:rPr lang="en-US" smtClean="0"/>
              <a:t>Gaming</a:t>
            </a:r>
          </a:p>
          <a:p>
            <a:r>
              <a:rPr lang="en-US" smtClean="0"/>
              <a:t>Beyond CS1</a:t>
            </a:r>
          </a:p>
          <a:p>
            <a:pPr lvl="1"/>
            <a:r>
              <a:rPr lang="en-US" smtClean="0"/>
              <a:t>Impact on CS2</a:t>
            </a:r>
          </a:p>
          <a:p>
            <a:pPr lvl="1"/>
            <a:r>
              <a:rPr lang="en-US" smtClean="0"/>
              <a:t>Gameboy programming for Computer Organization</a:t>
            </a: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15938" y="228600"/>
            <a:ext cx="11164887" cy="1163395"/>
          </a:xfrm>
        </p:spPr>
        <p:txBody>
          <a:bodyPr/>
          <a:lstStyle/>
          <a:p>
            <a:r>
              <a:rPr lang="en-US" dirty="0" smtClean="0"/>
              <a:t>Media Computation</a:t>
            </a:r>
            <a:br>
              <a:rPr lang="en-US" dirty="0" smtClean="0"/>
            </a:br>
            <a:r>
              <a:rPr lang="en-US" sz="3600" spc="-150" dirty="0" smtClean="0">
                <a:solidFill>
                  <a:schemeClr val="accent1"/>
                </a:solidFill>
                <a:effectLst>
                  <a:outerShdw blurRad="38100" dist="38100" dir="2700000" algn="tl">
                    <a:srgbClr val="000000">
                      <a:alpha val="43137"/>
                    </a:srgbClr>
                  </a:outerShdw>
                </a:effectLst>
              </a:rPr>
              <a:t>Teaching in a relevant context</a:t>
            </a:r>
            <a:endParaRPr sz="3600" spc="-150">
              <a:solidFill>
                <a:schemeClr val="accent1"/>
              </a:solidFill>
              <a:effectLst>
                <a:outerShdw blurRad="38100" dist="38100" dir="2700000" algn="tl">
                  <a:srgbClr val="000000">
                    <a:alpha val="43137"/>
                  </a:srgbClr>
                </a:outerShdw>
              </a:effectLst>
            </a:endParaRPr>
          </a:p>
        </p:txBody>
      </p:sp>
      <p:sp>
        <p:nvSpPr>
          <p:cNvPr id="74755" name="Rectangle 3"/>
          <p:cNvSpPr>
            <a:spLocks noGrp="1" noChangeArrowheads="1"/>
          </p:cNvSpPr>
          <p:nvPr>
            <p:ph type="body" sz="quarter" idx="10"/>
          </p:nvPr>
        </p:nvSpPr>
        <p:spPr>
          <a:xfrm>
            <a:off x="499798" y="1905000"/>
            <a:ext cx="6521488" cy="4259628"/>
          </a:xfrm>
        </p:spPr>
        <p:txBody>
          <a:bodyPr/>
          <a:lstStyle/>
          <a:p>
            <a:r>
              <a:rPr lang="en-US" sz="2800" dirty="0" smtClean="0"/>
              <a:t>Presenting CS topics with media projects and examples</a:t>
            </a:r>
          </a:p>
          <a:p>
            <a:pPr lvl="1"/>
            <a:r>
              <a:rPr lang="en-US" sz="2400" dirty="0" smtClean="0"/>
              <a:t>Iteration as creating negative and grayscale images</a:t>
            </a:r>
          </a:p>
          <a:p>
            <a:pPr lvl="1"/>
            <a:r>
              <a:rPr lang="en-US" sz="2400" dirty="0" smtClean="0"/>
              <a:t>Indexing in a range as removing redeye</a:t>
            </a:r>
          </a:p>
          <a:p>
            <a:pPr lvl="1"/>
            <a:r>
              <a:rPr lang="en-US" sz="2400" dirty="0" smtClean="0"/>
              <a:t>Algorithms for blending both images and sounds</a:t>
            </a:r>
          </a:p>
          <a:p>
            <a:pPr lvl="1"/>
            <a:r>
              <a:rPr lang="en-US" sz="2400" dirty="0" smtClean="0"/>
              <a:t>Linked lists as song fragments woven to make music</a:t>
            </a:r>
          </a:p>
          <a:p>
            <a:pPr lvl="1"/>
            <a:r>
              <a:rPr lang="en-US" sz="2400" dirty="0" smtClean="0"/>
              <a:t>Information encodings as sound visualizations</a:t>
            </a:r>
            <a:endParaRPr lang="en-US" sz="2400" dirty="0"/>
          </a:p>
        </p:txBody>
      </p:sp>
      <p:sp>
        <p:nvSpPr>
          <p:cNvPr id="8" name="Slide Number Placeholder 4"/>
          <p:cNvSpPr>
            <a:spLocks noGrp="1"/>
          </p:cNvSpPr>
          <p:nvPr>
            <p:ph type="sldNum" sz="quarter" idx="4294967295"/>
          </p:nvPr>
        </p:nvSpPr>
        <p:spPr>
          <a:xfrm>
            <a:off x="11380788" y="6616700"/>
            <a:ext cx="808037" cy="152400"/>
          </a:xfrm>
          <a:prstGeom prst="rect">
            <a:avLst/>
          </a:prstGeom>
        </p:spPr>
        <p:txBody>
          <a:bodyPr/>
          <a:lstStyle/>
          <a:p>
            <a:fld id="{60175A35-8B8F-3547-A04F-555789AA1420}" type="slidenum">
              <a:rPr lang="en-US"/>
              <a:pPr/>
              <a:t>15</a:t>
            </a:fld>
            <a:endParaRPr lang="en-US"/>
          </a:p>
        </p:txBody>
      </p:sp>
      <p:pic>
        <p:nvPicPr>
          <p:cNvPr id="74756" name="Picture 4" descr="blendBarbKatie"/>
          <p:cNvPicPr>
            <a:picLocks noChangeAspect="1" noChangeArrowheads="1"/>
          </p:cNvPicPr>
          <p:nvPr/>
        </p:nvPicPr>
        <p:blipFill>
          <a:blip r:embed="rId3"/>
          <a:srcRect r="36761" b="38309"/>
          <a:stretch>
            <a:fillRect/>
          </a:stretch>
        </p:blipFill>
        <p:spPr bwMode="auto">
          <a:xfrm>
            <a:off x="7719590" y="2908300"/>
            <a:ext cx="2348888" cy="1289050"/>
          </a:xfrm>
          <a:prstGeom prst="rect">
            <a:avLst/>
          </a:prstGeom>
          <a:ln>
            <a:noFill/>
          </a:ln>
          <a:effectLst>
            <a:outerShdw blurRad="292100" dist="139700" dir="2700000" algn="tl" rotWithShape="0">
              <a:srgbClr val="333333">
                <a:alpha val="65000"/>
              </a:srgbClr>
            </a:outerShdw>
          </a:effectLst>
        </p:spPr>
      </p:pic>
      <p:pic>
        <p:nvPicPr>
          <p:cNvPr id="74757" name="Picture 5" descr="soundpicture"/>
          <p:cNvPicPr>
            <a:picLocks noChangeAspect="1" noChangeArrowheads="1"/>
          </p:cNvPicPr>
          <p:nvPr/>
        </p:nvPicPr>
        <p:blipFill>
          <a:blip r:embed="rId4" cstate="print"/>
          <a:srcRect/>
          <a:stretch>
            <a:fillRect/>
          </a:stretch>
        </p:blipFill>
        <p:spPr bwMode="auto">
          <a:xfrm>
            <a:off x="7719589" y="4432301"/>
            <a:ext cx="2262128" cy="1273175"/>
          </a:xfrm>
          <a:prstGeom prst="rect">
            <a:avLst/>
          </a:prstGeom>
          <a:ln>
            <a:noFill/>
          </a:ln>
          <a:effectLst>
            <a:outerShdw blurRad="292100" dist="139700" dir="2700000" algn="tl" rotWithShape="0">
              <a:srgbClr val="333333">
                <a:alpha val="65000"/>
              </a:srgbClr>
            </a:outerShdw>
          </a:effectLst>
        </p:spPr>
      </p:pic>
      <p:pic>
        <p:nvPicPr>
          <p:cNvPr id="74758" name="Picture 6"/>
          <p:cNvPicPr>
            <a:picLocks noChangeAspect="1" noChangeArrowheads="1"/>
          </p:cNvPicPr>
          <p:nvPr/>
        </p:nvPicPr>
        <p:blipFill>
          <a:blip r:embed="rId5"/>
          <a:srcRect/>
          <a:stretch>
            <a:fillRect/>
          </a:stretch>
        </p:blipFill>
        <p:spPr bwMode="auto">
          <a:xfrm>
            <a:off x="9446340" y="1648157"/>
            <a:ext cx="1350082" cy="1066800"/>
          </a:xfrm>
          <a:prstGeom prst="rect">
            <a:avLst/>
          </a:prstGeom>
          <a:ln>
            <a:noFill/>
          </a:ln>
          <a:effectLst>
            <a:outerShdw blurRad="292100" dist="139700" dir="2700000" algn="tl" rotWithShape="0">
              <a:srgbClr val="333333">
                <a:alpha val="65000"/>
              </a:srgbClr>
            </a:outerShdw>
          </a:effectLst>
        </p:spPr>
      </p:pic>
      <p:pic>
        <p:nvPicPr>
          <p:cNvPr id="74759" name="Picture 7"/>
          <p:cNvPicPr>
            <a:picLocks noChangeAspect="1" noChangeArrowheads="1"/>
          </p:cNvPicPr>
          <p:nvPr/>
        </p:nvPicPr>
        <p:blipFill>
          <a:blip r:embed="rId6"/>
          <a:srcRect/>
          <a:stretch>
            <a:fillRect/>
          </a:stretch>
        </p:blipFill>
        <p:spPr bwMode="auto">
          <a:xfrm>
            <a:off x="7719590" y="1648157"/>
            <a:ext cx="135008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981200" y="4474725"/>
            <a:ext cx="6260047" cy="2246769"/>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a:ea typeface="Arial" pitchFamily="-65" charset="0"/>
                <a:cs typeface="Courier"/>
              </a:rPr>
              <a:t>def negative(picture):</a:t>
            </a:r>
          </a:p>
          <a:p>
            <a:pPr eaLnBrk="0" hangingPunct="0"/>
            <a:r>
              <a:rPr lang="en-US" sz="2000" dirty="0">
                <a:solidFill>
                  <a:schemeClr val="bg2"/>
                </a:solidFill>
                <a:latin typeface="Courier"/>
                <a:ea typeface="Arial" pitchFamily="-65" charset="0"/>
                <a:cs typeface="Courier"/>
              </a:rPr>
              <a:t>  for </a:t>
            </a:r>
            <a:r>
              <a:rPr lang="en-US" sz="2000" dirty="0" err="1">
                <a:solidFill>
                  <a:schemeClr val="bg2"/>
                </a:solidFill>
                <a:latin typeface="Courier"/>
                <a:ea typeface="Arial" pitchFamily="-65" charset="0"/>
                <a:cs typeface="Courier"/>
              </a:rPr>
              <a:t>px</a:t>
            </a:r>
            <a:r>
              <a:rPr lang="en-US" sz="2000" dirty="0">
                <a:solidFill>
                  <a:schemeClr val="bg2"/>
                </a:solidFill>
                <a:latin typeface="Courier"/>
                <a:ea typeface="Arial" pitchFamily="-65" charset="0"/>
                <a:cs typeface="Courier"/>
              </a:rPr>
              <a:t> in </a:t>
            </a:r>
            <a:r>
              <a:rPr lang="en-US" sz="2000" dirty="0" err="1">
                <a:solidFill>
                  <a:schemeClr val="bg2"/>
                </a:solidFill>
                <a:latin typeface="Courier"/>
                <a:ea typeface="Arial" pitchFamily="-65" charset="0"/>
                <a:cs typeface="Courier"/>
              </a:rPr>
              <a:t>getPixels</a:t>
            </a:r>
            <a:r>
              <a:rPr lang="en-US" sz="2000" dirty="0">
                <a:solidFill>
                  <a:schemeClr val="bg2"/>
                </a:solidFill>
                <a:latin typeface="Courier"/>
                <a:ea typeface="Arial" pitchFamily="-65" charset="0"/>
                <a:cs typeface="Courier"/>
              </a:rPr>
              <a:t>(picture):</a:t>
            </a:r>
          </a:p>
          <a:p>
            <a:pPr eaLnBrk="0" hangingPunct="0"/>
            <a:r>
              <a:rPr lang="en-US" sz="2000" dirty="0">
                <a:solidFill>
                  <a:schemeClr val="bg2"/>
                </a:solidFill>
                <a:latin typeface="Courier"/>
                <a:ea typeface="Arial" pitchFamily="-65" charset="0"/>
                <a:cs typeface="Courier"/>
              </a:rPr>
              <a:t>    red=</a:t>
            </a:r>
            <a:r>
              <a:rPr lang="en-US" sz="2000" dirty="0" err="1">
                <a:solidFill>
                  <a:schemeClr val="bg2"/>
                </a:solidFill>
                <a:latin typeface="Courier"/>
                <a:ea typeface="Arial" pitchFamily="-65" charset="0"/>
                <a:cs typeface="Courier"/>
              </a:rPr>
              <a:t>getRed</a:t>
            </a:r>
            <a:r>
              <a:rPr lang="en-US" sz="2000" dirty="0">
                <a:solidFill>
                  <a:schemeClr val="bg2"/>
                </a:solidFill>
                <a:latin typeface="Courier"/>
                <a:ea typeface="Arial" pitchFamily="-65" charset="0"/>
                <a:cs typeface="Courier"/>
              </a:rPr>
              <a:t>(</a:t>
            </a:r>
            <a:r>
              <a:rPr lang="en-US" sz="2000" dirty="0" err="1">
                <a:solidFill>
                  <a:schemeClr val="bg2"/>
                </a:solidFill>
                <a:latin typeface="Courier"/>
                <a:ea typeface="Arial" pitchFamily="-65" charset="0"/>
                <a:cs typeface="Courier"/>
              </a:rPr>
              <a:t>px</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green=</a:t>
            </a:r>
            <a:r>
              <a:rPr lang="en-US" sz="2000" dirty="0" err="1">
                <a:solidFill>
                  <a:schemeClr val="bg2"/>
                </a:solidFill>
                <a:latin typeface="Courier"/>
                <a:ea typeface="Arial" pitchFamily="-65" charset="0"/>
                <a:cs typeface="Courier"/>
              </a:rPr>
              <a:t>getGreen</a:t>
            </a:r>
            <a:r>
              <a:rPr lang="en-US" sz="2000" dirty="0">
                <a:solidFill>
                  <a:schemeClr val="bg2"/>
                </a:solidFill>
                <a:latin typeface="Courier"/>
                <a:ea typeface="Arial" pitchFamily="-65" charset="0"/>
                <a:cs typeface="Courier"/>
              </a:rPr>
              <a:t>(</a:t>
            </a:r>
            <a:r>
              <a:rPr lang="en-US" sz="2000" dirty="0" err="1">
                <a:solidFill>
                  <a:schemeClr val="bg2"/>
                </a:solidFill>
                <a:latin typeface="Courier"/>
                <a:ea typeface="Arial" pitchFamily="-65" charset="0"/>
                <a:cs typeface="Courier"/>
              </a:rPr>
              <a:t>px</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blue=</a:t>
            </a:r>
            <a:r>
              <a:rPr lang="en-US" sz="2000" dirty="0" err="1">
                <a:solidFill>
                  <a:schemeClr val="bg2"/>
                </a:solidFill>
                <a:latin typeface="Courier"/>
                <a:ea typeface="Arial" pitchFamily="-65" charset="0"/>
                <a:cs typeface="Courier"/>
              </a:rPr>
              <a:t>getBlue</a:t>
            </a:r>
            <a:r>
              <a:rPr lang="en-US" sz="2000" dirty="0">
                <a:solidFill>
                  <a:schemeClr val="bg2"/>
                </a:solidFill>
                <a:latin typeface="Courier"/>
                <a:ea typeface="Arial" pitchFamily="-65" charset="0"/>
                <a:cs typeface="Courier"/>
              </a:rPr>
              <a:t>(</a:t>
            </a:r>
            <a:r>
              <a:rPr lang="en-US" sz="2000" dirty="0" err="1">
                <a:solidFill>
                  <a:schemeClr val="bg2"/>
                </a:solidFill>
                <a:latin typeface="Courier"/>
                <a:ea typeface="Arial" pitchFamily="-65" charset="0"/>
                <a:cs typeface="Courier"/>
              </a:rPr>
              <a:t>px</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a:t>
            </a:r>
            <a:r>
              <a:rPr lang="en-US" sz="2000" dirty="0" err="1">
                <a:solidFill>
                  <a:schemeClr val="bg2"/>
                </a:solidFill>
                <a:latin typeface="Courier"/>
                <a:ea typeface="Arial" pitchFamily="-65" charset="0"/>
                <a:cs typeface="Courier"/>
              </a:rPr>
              <a:t>negColor</a:t>
            </a:r>
            <a:r>
              <a:rPr lang="en-US" sz="2000" dirty="0">
                <a:solidFill>
                  <a:schemeClr val="bg2"/>
                </a:solidFill>
                <a:latin typeface="Courier"/>
                <a:ea typeface="Arial" pitchFamily="-65" charset="0"/>
                <a:cs typeface="Courier"/>
              </a:rPr>
              <a:t>=</a:t>
            </a:r>
            <a:r>
              <a:rPr lang="en-US" sz="2000" dirty="0" err="1">
                <a:solidFill>
                  <a:schemeClr val="bg2"/>
                </a:solidFill>
                <a:latin typeface="Courier"/>
                <a:ea typeface="Arial" pitchFamily="-65" charset="0"/>
                <a:cs typeface="Courier"/>
              </a:rPr>
              <a:t>makeColor</a:t>
            </a:r>
            <a:r>
              <a:rPr lang="en-US" sz="2000" dirty="0">
                <a:solidFill>
                  <a:schemeClr val="bg2"/>
                </a:solidFill>
                <a:latin typeface="Courier"/>
                <a:ea typeface="Arial" pitchFamily="-65" charset="0"/>
                <a:cs typeface="Courier"/>
              </a:rPr>
              <a:t>(255-red,255-green,255-blue)</a:t>
            </a:r>
          </a:p>
          <a:p>
            <a:pPr eaLnBrk="0" hangingPunct="0"/>
            <a:r>
              <a:rPr lang="en-US" sz="2000" dirty="0">
                <a:solidFill>
                  <a:schemeClr val="bg2"/>
                </a:solidFill>
                <a:latin typeface="Courier"/>
                <a:ea typeface="Arial" pitchFamily="-65" charset="0"/>
                <a:cs typeface="Courier"/>
              </a:rPr>
              <a:t>    </a:t>
            </a:r>
            <a:r>
              <a:rPr lang="en-US" sz="2000" dirty="0" err="1">
                <a:solidFill>
                  <a:schemeClr val="bg2"/>
                </a:solidFill>
                <a:latin typeface="Courier"/>
                <a:ea typeface="Arial" pitchFamily="-65" charset="0"/>
                <a:cs typeface="Courier"/>
              </a:rPr>
              <a:t>setColor</a:t>
            </a:r>
            <a:r>
              <a:rPr lang="en-US" sz="2000" dirty="0">
                <a:solidFill>
                  <a:schemeClr val="bg2"/>
                </a:solidFill>
                <a:latin typeface="Courier"/>
                <a:ea typeface="Arial" pitchFamily="-65" charset="0"/>
                <a:cs typeface="Courier"/>
              </a:rPr>
              <a:t>(</a:t>
            </a:r>
            <a:r>
              <a:rPr lang="en-US" sz="2000" dirty="0" err="1">
                <a:solidFill>
                  <a:schemeClr val="bg2"/>
                </a:solidFill>
                <a:latin typeface="Courier"/>
                <a:ea typeface="Arial" pitchFamily="-65" charset="0"/>
                <a:cs typeface="Courier"/>
              </a:rPr>
              <a:t>px,negColor</a:t>
            </a:r>
            <a:r>
              <a:rPr lang="en-US" sz="2000" dirty="0">
                <a:solidFill>
                  <a:schemeClr val="bg2"/>
                </a:solidFill>
                <a:latin typeface="Courier"/>
                <a:ea typeface="Arial" pitchFamily="-65" charset="0"/>
                <a:cs typeface="Courier"/>
              </a:rPr>
              <a:t>)</a:t>
            </a:r>
          </a:p>
        </p:txBody>
      </p:sp>
      <p:sp>
        <p:nvSpPr>
          <p:cNvPr id="6" name="Text Box 10"/>
          <p:cNvSpPr txBox="1">
            <a:spLocks noChangeArrowheads="1"/>
          </p:cNvSpPr>
          <p:nvPr/>
        </p:nvSpPr>
        <p:spPr bwMode="auto">
          <a:xfrm>
            <a:off x="1981200" y="381000"/>
            <a:ext cx="3616696" cy="1015663"/>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a:ea typeface="Arial" pitchFamily="-65" charset="0"/>
                <a:cs typeface="Courier"/>
              </a:rPr>
              <a:t>def </a:t>
            </a:r>
            <a:r>
              <a:rPr lang="en-US" sz="2000" dirty="0" err="1">
                <a:solidFill>
                  <a:schemeClr val="bg2"/>
                </a:solidFill>
                <a:latin typeface="Courier"/>
                <a:ea typeface="Arial" pitchFamily="-65" charset="0"/>
                <a:cs typeface="Courier"/>
              </a:rPr>
              <a:t>clearRed(picture</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for pixel in </a:t>
            </a:r>
            <a:r>
              <a:rPr lang="en-US" sz="2000" dirty="0" err="1">
                <a:solidFill>
                  <a:schemeClr val="bg2"/>
                </a:solidFill>
                <a:latin typeface="Courier"/>
                <a:ea typeface="Arial" pitchFamily="-65" charset="0"/>
                <a:cs typeface="Courier"/>
              </a:rPr>
              <a:t>getPixels(picture</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setRed(pixel,0)</a:t>
            </a:r>
          </a:p>
        </p:txBody>
      </p:sp>
      <p:sp>
        <p:nvSpPr>
          <p:cNvPr id="7" name="Text Box 11"/>
          <p:cNvSpPr txBox="1">
            <a:spLocks noChangeArrowheads="1"/>
          </p:cNvSpPr>
          <p:nvPr/>
        </p:nvSpPr>
        <p:spPr bwMode="auto">
          <a:xfrm>
            <a:off x="1981200" y="1908240"/>
            <a:ext cx="6655989" cy="2246769"/>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a:ea typeface="Arial" pitchFamily="-65" charset="0"/>
                <a:cs typeface="Courier"/>
              </a:rPr>
              <a:t>def </a:t>
            </a:r>
            <a:r>
              <a:rPr lang="en-US" sz="2000" dirty="0" err="1">
                <a:solidFill>
                  <a:schemeClr val="bg2"/>
                </a:solidFill>
                <a:latin typeface="Courier"/>
                <a:ea typeface="Arial" pitchFamily="-65" charset="0"/>
                <a:cs typeface="Courier"/>
              </a:rPr>
              <a:t>greyscale(picture</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for </a:t>
            </a:r>
            <a:r>
              <a:rPr lang="en-US" sz="2000" dirty="0" err="1">
                <a:solidFill>
                  <a:schemeClr val="bg2"/>
                </a:solidFill>
                <a:latin typeface="Courier"/>
                <a:ea typeface="Arial" pitchFamily="-65" charset="0"/>
                <a:cs typeface="Courier"/>
              </a:rPr>
              <a:t>p</a:t>
            </a:r>
            <a:r>
              <a:rPr lang="en-US" sz="2000" dirty="0">
                <a:solidFill>
                  <a:schemeClr val="bg2"/>
                </a:solidFill>
                <a:latin typeface="Courier"/>
                <a:ea typeface="Arial" pitchFamily="-65" charset="0"/>
                <a:cs typeface="Courier"/>
              </a:rPr>
              <a:t> in </a:t>
            </a:r>
            <a:r>
              <a:rPr lang="en-US" sz="2000" dirty="0" err="1">
                <a:solidFill>
                  <a:schemeClr val="bg2"/>
                </a:solidFill>
                <a:latin typeface="Courier"/>
                <a:ea typeface="Arial" pitchFamily="-65" charset="0"/>
                <a:cs typeface="Courier"/>
              </a:rPr>
              <a:t>getPixels(picture</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redness=</a:t>
            </a:r>
            <a:r>
              <a:rPr lang="en-US" sz="2000" dirty="0" err="1">
                <a:solidFill>
                  <a:schemeClr val="bg2"/>
                </a:solidFill>
                <a:latin typeface="Courier"/>
                <a:ea typeface="Arial" pitchFamily="-65" charset="0"/>
                <a:cs typeface="Courier"/>
              </a:rPr>
              <a:t>getRed(p</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greenness=</a:t>
            </a:r>
            <a:r>
              <a:rPr lang="en-US" sz="2000" dirty="0" err="1">
                <a:solidFill>
                  <a:schemeClr val="bg2"/>
                </a:solidFill>
                <a:latin typeface="Courier"/>
                <a:ea typeface="Arial" pitchFamily="-65" charset="0"/>
                <a:cs typeface="Courier"/>
              </a:rPr>
              <a:t>getGreen(p</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blueness=</a:t>
            </a:r>
            <a:r>
              <a:rPr lang="en-US" sz="2000" dirty="0" err="1">
                <a:solidFill>
                  <a:schemeClr val="bg2"/>
                </a:solidFill>
                <a:latin typeface="Courier"/>
                <a:ea typeface="Arial" pitchFamily="-65" charset="0"/>
                <a:cs typeface="Courier"/>
              </a:rPr>
              <a:t>getBlue(p</a:t>
            </a:r>
            <a:r>
              <a:rPr lang="en-US" sz="2000" dirty="0">
                <a:solidFill>
                  <a:schemeClr val="bg2"/>
                </a:solidFill>
                <a:latin typeface="Courier"/>
                <a:ea typeface="Arial" pitchFamily="-65" charset="0"/>
                <a:cs typeface="Courier"/>
              </a:rPr>
              <a:t>)</a:t>
            </a:r>
          </a:p>
          <a:p>
            <a:pPr eaLnBrk="0" hangingPunct="0"/>
            <a:r>
              <a:rPr lang="en-US" sz="2000" dirty="0">
                <a:solidFill>
                  <a:schemeClr val="bg2"/>
                </a:solidFill>
                <a:latin typeface="Courier"/>
                <a:ea typeface="Arial" pitchFamily="-65" charset="0"/>
                <a:cs typeface="Courier"/>
              </a:rPr>
              <a:t>    luminance=(redness+blueness+greenness)/3</a:t>
            </a:r>
          </a:p>
          <a:p>
            <a:pPr eaLnBrk="0" hangingPunct="0"/>
            <a:r>
              <a:rPr lang="en-US" sz="2000" dirty="0" err="1" smtClean="0">
                <a:solidFill>
                  <a:schemeClr val="bg2"/>
                </a:solidFill>
                <a:latin typeface="Courier"/>
                <a:ea typeface="Arial" pitchFamily="-65" charset="0"/>
                <a:cs typeface="Courier"/>
              </a:rPr>
              <a:t>setColor</a:t>
            </a:r>
            <a:r>
              <a:rPr lang="en-US" sz="2000" dirty="0" smtClean="0">
                <a:solidFill>
                  <a:schemeClr val="bg2"/>
                </a:solidFill>
                <a:latin typeface="Courier"/>
                <a:ea typeface="Arial" pitchFamily="-65" charset="0"/>
                <a:cs typeface="Courier"/>
              </a:rPr>
              <a:t>(p, </a:t>
            </a:r>
            <a:r>
              <a:rPr lang="en-US" sz="2000" dirty="0" err="1" smtClean="0">
                <a:solidFill>
                  <a:schemeClr val="bg2"/>
                </a:solidFill>
                <a:latin typeface="Courier"/>
                <a:ea typeface="Arial" pitchFamily="-65" charset="0"/>
                <a:cs typeface="Courier"/>
              </a:rPr>
              <a:t>makeColor</a:t>
            </a:r>
            <a:r>
              <a:rPr lang="en-US" sz="2000" dirty="0" smtClean="0">
                <a:solidFill>
                  <a:schemeClr val="bg2"/>
                </a:solidFill>
                <a:latin typeface="Courier"/>
                <a:ea typeface="Arial" pitchFamily="-65" charset="0"/>
                <a:cs typeface="Courier"/>
              </a:rPr>
              <a:t>(</a:t>
            </a:r>
            <a:r>
              <a:rPr lang="en-US" sz="2000" dirty="0" err="1" smtClean="0">
                <a:solidFill>
                  <a:schemeClr val="bg2"/>
                </a:solidFill>
                <a:latin typeface="Courier"/>
                <a:ea typeface="Arial" pitchFamily="-65" charset="0"/>
                <a:cs typeface="Courier"/>
              </a:rPr>
              <a:t>luminance,luminance,luminance</a:t>
            </a:r>
            <a:r>
              <a:rPr lang="en-US" sz="2000" dirty="0">
                <a:solidFill>
                  <a:schemeClr val="bg2"/>
                </a:solidFill>
                <a:latin typeface="Courier"/>
                <a:ea typeface="Arial" pitchFamily="-65" charset="0"/>
                <a:cs typeface="Courier"/>
              </a:rPr>
              <a:t>))</a:t>
            </a:r>
          </a:p>
        </p:txBody>
      </p:sp>
      <p:pic>
        <p:nvPicPr>
          <p:cNvPr id="8" name="Picture 7" descr="santa-neg.png"/>
          <p:cNvPicPr>
            <a:picLocks noChangeAspect="1"/>
          </p:cNvPicPr>
          <p:nvPr/>
        </p:nvPicPr>
        <p:blipFill>
          <a:blip r:embed="rId3"/>
          <a:stretch>
            <a:fillRect/>
          </a:stretch>
        </p:blipFill>
        <p:spPr>
          <a:xfrm>
            <a:off x="9836619" y="4579721"/>
            <a:ext cx="2011514" cy="2115137"/>
          </a:xfrm>
          <a:prstGeom prst="rect">
            <a:avLst/>
          </a:prstGeom>
          <a:ln>
            <a:noFill/>
          </a:ln>
          <a:effectLst>
            <a:outerShdw blurRad="292100" dist="139700" dir="2700000" algn="tl" rotWithShape="0">
              <a:srgbClr val="333333">
                <a:alpha val="65000"/>
              </a:srgbClr>
            </a:outerShdw>
          </a:effectLst>
        </p:spPr>
      </p:pic>
      <p:pic>
        <p:nvPicPr>
          <p:cNvPr id="9" name="Picture 8" descr="santa-gray.png"/>
          <p:cNvPicPr>
            <a:picLocks noChangeAspect="1"/>
          </p:cNvPicPr>
          <p:nvPr/>
        </p:nvPicPr>
        <p:blipFill>
          <a:blip r:embed="rId4"/>
          <a:stretch>
            <a:fillRect/>
          </a:stretch>
        </p:blipFill>
        <p:spPr>
          <a:xfrm>
            <a:off x="9851061" y="2260008"/>
            <a:ext cx="1913986" cy="2017609"/>
          </a:xfrm>
          <a:prstGeom prst="rect">
            <a:avLst/>
          </a:prstGeom>
          <a:ln>
            <a:noFill/>
          </a:ln>
          <a:effectLst>
            <a:outerShdw blurRad="292100" dist="139700" dir="2700000" algn="tl" rotWithShape="0">
              <a:srgbClr val="333333">
                <a:alpha val="65000"/>
              </a:srgbClr>
            </a:outerShdw>
          </a:effectLst>
        </p:spPr>
      </p:pic>
      <p:pic>
        <p:nvPicPr>
          <p:cNvPr id="10" name="Picture 9" descr="santa-blue-green.png"/>
          <p:cNvPicPr>
            <a:picLocks noChangeAspect="1"/>
          </p:cNvPicPr>
          <p:nvPr/>
        </p:nvPicPr>
        <p:blipFill>
          <a:blip r:embed="rId5"/>
          <a:stretch>
            <a:fillRect/>
          </a:stretch>
        </p:blipFill>
        <p:spPr>
          <a:xfrm>
            <a:off x="9839620" y="0"/>
            <a:ext cx="1913986" cy="2017609"/>
          </a:xfrm>
          <a:prstGeom prst="rect">
            <a:avLst/>
          </a:prstGeom>
          <a:ln>
            <a:noFill/>
          </a:ln>
          <a:effectLst>
            <a:outerShdw blurRad="292100" dist="139700" dir="2700000" algn="tl" rotWithShape="0">
              <a:srgbClr val="333333">
                <a:alpha val="65000"/>
              </a:srgbClr>
            </a:outerShdw>
          </a:effectLst>
        </p:spPr>
      </p:pic>
      <p:pic>
        <p:nvPicPr>
          <p:cNvPr id="11" name="Picture 10" descr="Santa.png"/>
          <p:cNvPicPr>
            <a:picLocks noChangeAspect="1"/>
          </p:cNvPicPr>
          <p:nvPr/>
        </p:nvPicPr>
        <p:blipFill>
          <a:blip r:embed="rId6"/>
          <a:stretch>
            <a:fillRect/>
          </a:stretch>
        </p:blipFill>
        <p:spPr>
          <a:xfrm>
            <a:off x="0" y="2882264"/>
            <a:ext cx="1603115" cy="16884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Contextualized Homework</a:t>
            </a:r>
            <a:endParaRPr lang="en-US" dirty="0"/>
          </a:p>
        </p:txBody>
      </p:sp>
      <p:sp>
        <p:nvSpPr>
          <p:cNvPr id="17" name="Text Placeholder 16"/>
          <p:cNvSpPr>
            <a:spLocks noGrp="1"/>
          </p:cNvSpPr>
          <p:nvPr>
            <p:ph type="body" sz="quarter" idx="10"/>
          </p:nvPr>
        </p:nvSpPr>
        <p:spPr/>
        <p:txBody>
          <a:bodyPr/>
          <a:lstStyle/>
          <a:p>
            <a:endParaRPr lang="en-US"/>
          </a:p>
        </p:txBody>
      </p:sp>
      <p:pic>
        <p:nvPicPr>
          <p:cNvPr id="4" name="Picture 3" descr="summerscollage.jpg"/>
          <p:cNvPicPr>
            <a:picLocks noChangeAspect="1"/>
          </p:cNvPicPr>
          <p:nvPr/>
        </p:nvPicPr>
        <p:blipFill>
          <a:blip r:embed="rId7"/>
          <a:stretch>
            <a:fillRect/>
          </a:stretch>
        </p:blipFill>
        <p:spPr>
          <a:xfrm>
            <a:off x="6041790" y="4679746"/>
            <a:ext cx="2556864" cy="1911674"/>
          </a:xfrm>
          <a:prstGeom prst="rect">
            <a:avLst/>
          </a:prstGeom>
          <a:ln>
            <a:noFill/>
          </a:ln>
          <a:effectLst>
            <a:outerShdw blurRad="292100" dist="139700" dir="2700000" algn="tl" rotWithShape="0">
              <a:srgbClr val="333333">
                <a:alpha val="65000"/>
              </a:srgbClr>
            </a:outerShdw>
          </a:effectLst>
        </p:spPr>
      </p:pic>
      <p:pic>
        <p:nvPicPr>
          <p:cNvPr id="5" name="Picture 4" descr="Collage[1].jpg"/>
          <p:cNvPicPr>
            <a:picLocks noChangeAspect="1"/>
          </p:cNvPicPr>
          <p:nvPr/>
        </p:nvPicPr>
        <p:blipFill>
          <a:blip r:embed="rId8"/>
          <a:stretch>
            <a:fillRect/>
          </a:stretch>
        </p:blipFill>
        <p:spPr>
          <a:xfrm>
            <a:off x="9457858" y="3329597"/>
            <a:ext cx="2491835" cy="3322447"/>
          </a:xfrm>
          <a:prstGeom prst="rect">
            <a:avLst/>
          </a:prstGeom>
          <a:ln>
            <a:noFill/>
          </a:ln>
          <a:effectLst>
            <a:outerShdw blurRad="292100" dist="139700" dir="2700000" algn="tl" rotWithShape="0">
              <a:srgbClr val="333333">
                <a:alpha val="65000"/>
              </a:srgbClr>
            </a:outerShdw>
          </a:effectLst>
        </p:spPr>
      </p:pic>
      <p:pic>
        <p:nvPicPr>
          <p:cNvPr id="6" name="Picture 5" descr="gtg650tkermit[1].jpg"/>
          <p:cNvPicPr>
            <a:picLocks noChangeAspect="1"/>
          </p:cNvPicPr>
          <p:nvPr/>
        </p:nvPicPr>
        <p:blipFill>
          <a:blip r:embed="rId9"/>
          <a:stretch>
            <a:fillRect/>
          </a:stretch>
        </p:blipFill>
        <p:spPr>
          <a:xfrm>
            <a:off x="527138" y="1132750"/>
            <a:ext cx="2625167" cy="3562727"/>
          </a:xfrm>
          <a:prstGeom prst="rect">
            <a:avLst/>
          </a:prstGeom>
          <a:ln>
            <a:noFill/>
          </a:ln>
          <a:effectLst>
            <a:outerShdw blurRad="292100" dist="139700" dir="2700000" algn="tl" rotWithShape="0">
              <a:srgbClr val="333333">
                <a:alpha val="65000"/>
              </a:srgbClr>
            </a:outerShdw>
          </a:effectLst>
        </p:spPr>
      </p:pic>
      <p:pic>
        <p:nvPicPr>
          <p:cNvPr id="8" name="Picture 7" descr="JenniferBlakesNewCollage[1].jpg"/>
          <p:cNvPicPr>
            <a:picLocks noChangeAspect="1"/>
          </p:cNvPicPr>
          <p:nvPr/>
        </p:nvPicPr>
        <p:blipFill>
          <a:blip r:embed="rId10"/>
          <a:stretch>
            <a:fillRect/>
          </a:stretch>
        </p:blipFill>
        <p:spPr>
          <a:xfrm>
            <a:off x="3361494" y="1155633"/>
            <a:ext cx="2588283" cy="351267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521637" y="5057328"/>
            <a:ext cx="3100478" cy="451406"/>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Sound collage</a:t>
            </a:r>
          </a:p>
        </p:txBody>
      </p:sp>
      <p:sp>
        <p:nvSpPr>
          <p:cNvPr id="12" name="TextBox 11"/>
          <p:cNvSpPr txBox="1"/>
          <p:nvPr/>
        </p:nvSpPr>
        <p:spPr>
          <a:xfrm>
            <a:off x="1498755" y="5755285"/>
            <a:ext cx="2505552" cy="451406"/>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Music</a:t>
            </a:r>
          </a:p>
        </p:txBody>
      </p:sp>
      <p:pic>
        <p:nvPicPr>
          <p:cNvPr id="15" name="snowflakes.avi">
            <a:hlinkClick r:id="" action="ppaction://media"/>
          </p:cNvPr>
          <p:cNvPicPr>
            <a:picLocks noRot="1" noChangeAspect="1"/>
          </p:cNvPicPr>
          <p:nvPr>
            <a:videoFile r:link="rId1"/>
          </p:nvPr>
        </p:nvPicPr>
        <p:blipFill>
          <a:blip r:embed="rId11"/>
          <a:stretch>
            <a:fillRect/>
          </a:stretch>
        </p:blipFill>
        <p:spPr>
          <a:xfrm>
            <a:off x="6015713" y="1182662"/>
            <a:ext cx="3179476" cy="3179476"/>
          </a:xfrm>
          <a:prstGeom prst="rect">
            <a:avLst/>
          </a:prstGeom>
          <a:ln>
            <a:noFill/>
          </a:ln>
          <a:effectLst>
            <a:outerShdw blurRad="292100" dist="139700" dir="2700000" algn="tl" rotWithShape="0">
              <a:srgbClr val="333333">
                <a:alpha val="65000"/>
              </a:srgbClr>
            </a:outerShdw>
          </a:effectLst>
        </p:spPr>
      </p:pic>
      <p:pic>
        <p:nvPicPr>
          <p:cNvPr id="16" name="ChrisSTurtleSim2.avi">
            <a:hlinkClick r:id="" action="ppaction://media"/>
          </p:cNvPr>
          <p:cNvPicPr>
            <a:picLocks noRot="1" noChangeAspect="1"/>
          </p:cNvPicPr>
          <p:nvPr>
            <a:videoFile r:link="rId2"/>
          </p:nvPr>
        </p:nvPicPr>
        <p:blipFill>
          <a:blip r:embed="rId12"/>
          <a:stretch>
            <a:fillRect/>
          </a:stretch>
        </p:blipFill>
        <p:spPr>
          <a:xfrm>
            <a:off x="9422237" y="1157988"/>
            <a:ext cx="2613285" cy="1959964"/>
          </a:xfrm>
          <a:prstGeom prst="rect">
            <a:avLst/>
          </a:prstGeom>
          <a:ln>
            <a:noFill/>
          </a:ln>
          <a:effectLst>
            <a:outerShdw blurRad="292100" dist="139700" dir="2700000" algn="tl" rotWithShape="0">
              <a:srgbClr val="333333">
                <a:alpha val="65000"/>
              </a:srgbClr>
            </a:outerShdw>
          </a:effectLst>
        </p:spPr>
      </p:pic>
      <p:pic>
        <p:nvPicPr>
          <p:cNvPr id="18" name="soup.wav">
            <a:hlinkClick r:id="" action="ppaction://media"/>
          </p:cNvPr>
          <p:cNvPicPr>
            <a:picLocks noRot="1" noChangeAspect="1"/>
          </p:cNvPicPr>
          <p:nvPr>
            <a:audioFile r:link="rId3"/>
          </p:nvPr>
        </p:nvPicPr>
        <p:blipFill>
          <a:blip r:embed="rId13"/>
          <a:stretch>
            <a:fillRect/>
          </a:stretch>
        </p:blipFill>
        <p:spPr>
          <a:xfrm>
            <a:off x="770406" y="5030449"/>
            <a:ext cx="304800" cy="304800"/>
          </a:xfrm>
          <a:prstGeom prst="rect">
            <a:avLst/>
          </a:prstGeom>
        </p:spPr>
      </p:pic>
      <p:pic>
        <p:nvPicPr>
          <p:cNvPr id="19" name="canon.aif">
            <a:hlinkClick r:id="" action="ppaction://media"/>
          </p:cNvPr>
          <p:cNvPicPr>
            <a:picLocks noRot="1" noChangeAspect="1"/>
          </p:cNvPicPr>
          <p:nvPr>
            <a:audioFile r:link="rId4"/>
          </p:nvPr>
        </p:nvPicPr>
        <p:blipFill>
          <a:blip r:embed="rId13"/>
          <a:stretch>
            <a:fillRect/>
          </a:stretch>
        </p:blipFill>
        <p:spPr>
          <a:xfrm>
            <a:off x="770406" y="5869898"/>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video>
              <p:cMediaNode>
                <p:cTn id="13" fill="hold" display="0">
                  <p:stCondLst>
                    <p:cond delay="indefinite"/>
                  </p:stCondLst>
                  <p:endCondLst>
                    <p:cond evt="onNext" delay="0">
                      <p:tgtEl>
                        <p:sldTgt/>
                      </p:tgtEl>
                    </p:cond>
                    <p:cond evt="onPrev" delay="0">
                      <p:tgtEl>
                        <p:sldTgt/>
                      </p:tgtEl>
                    </p:cond>
                  </p:endCondLst>
                </p:cTn>
                <p:tgtEl>
                  <p:spTgt spid="16"/>
                </p:tgtEl>
              </p:cMediaNode>
            </p:vide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1998" fill="hold"/>
                                        <p:tgtEl>
                                          <p:spTgt spid="19"/>
                                        </p:tgtEl>
                                      </p:cBhvr>
                                    </p:cmd>
                                  </p:childTnLst>
                                </p:cTn>
                              </p:par>
                            </p:childTnLst>
                          </p:cTn>
                        </p:par>
                      </p:childTnLst>
                    </p:cTn>
                  </p:par>
                </p:childTnLst>
              </p:cTn>
              <p:nextCondLst>
                <p:cond evt="onClick" delay="0">
                  <p:tgtEl>
                    <p:spTgt spid="1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r>
              <a:rPr lang="en-US" dirty="0" smtClean="0"/>
              <a:t>Results:  CS1“Media Computation”</a:t>
            </a:r>
            <a:endParaRPr lang="en-US" dirty="0"/>
          </a:p>
        </p:txBody>
      </p:sp>
      <p:graphicFrame>
        <p:nvGraphicFramePr>
          <p:cNvPr id="6" name="Chart 5"/>
          <p:cNvGraphicFramePr/>
          <p:nvPr/>
        </p:nvGraphicFramePr>
        <p:xfrm>
          <a:off x="973139" y="1420813"/>
          <a:ext cx="10194214" cy="50869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973138" y="1420813"/>
          <a:ext cx="10239375" cy="4960528"/>
        </p:xfrm>
        <a:graphic>
          <a:graphicData uri="http://schemas.openxmlformats.org/drawingml/2006/table">
            <a:tbl>
              <a:tblPr firstRow="1" bandRow="1">
                <a:tableStyleId>{5C22544A-7EE6-4342-B048-85BDC9FD1C3A}</a:tableStyleId>
              </a:tblPr>
              <a:tblGrid>
                <a:gridCol w="3413125"/>
                <a:gridCol w="3413125"/>
                <a:gridCol w="3413125"/>
              </a:tblGrid>
              <a:tr h="1108204">
                <a:tc gridSpan="3">
                  <a:txBody>
                    <a:bodyPr/>
                    <a:lstStyle/>
                    <a:p>
                      <a:r>
                        <a:rPr lang="en-US" sz="2800" dirty="0" smtClean="0">
                          <a:solidFill>
                            <a:schemeClr val="bg1"/>
                          </a:solidFill>
                        </a:rPr>
                        <a:t>Change in Success rates in CS1 “Media Computation” from Spring 2003 to Fall 2005</a:t>
                      </a:r>
                      <a:endParaRPr lang="en-US" sz="2800" dirty="0">
                        <a:solidFill>
                          <a:schemeClr val="bg1"/>
                        </a:solidFill>
                      </a:endParaRPr>
                    </a:p>
                  </a:txBody>
                  <a:tcPr/>
                </a:tc>
                <a:tc hMerge="1">
                  <a:txBody>
                    <a:bodyPr/>
                    <a:lstStyle/>
                    <a:p>
                      <a:endParaRPr lang="en-US" dirty="0"/>
                    </a:p>
                  </a:txBody>
                  <a:tcPr/>
                </a:tc>
                <a:tc hMerge="1">
                  <a:txBody>
                    <a:bodyPr/>
                    <a:lstStyle/>
                    <a:p>
                      <a:endParaRPr lang="en-US" dirty="0"/>
                    </a:p>
                  </a:txBody>
                  <a:tcPr/>
                </a:tc>
              </a:tr>
              <a:tr h="642054">
                <a:tc>
                  <a:txBody>
                    <a:bodyPr/>
                    <a:lstStyle/>
                    <a:p>
                      <a:r>
                        <a:rPr lang="en-US" sz="2800" dirty="0" smtClean="0"/>
                        <a:t>Architecture</a:t>
                      </a:r>
                      <a:endParaRPr lang="en-US" sz="2800" dirty="0"/>
                    </a:p>
                  </a:txBody>
                  <a:tcPr/>
                </a:tc>
                <a:tc>
                  <a:txBody>
                    <a:bodyPr/>
                    <a:lstStyle/>
                    <a:p>
                      <a:r>
                        <a:rPr lang="en-US" sz="2800" i="1" dirty="0" smtClean="0"/>
                        <a:t>46.7%</a:t>
                      </a:r>
                      <a:endParaRPr lang="en-US" sz="2800" i="1" dirty="0"/>
                    </a:p>
                  </a:txBody>
                  <a:tcPr/>
                </a:tc>
                <a:tc>
                  <a:txBody>
                    <a:bodyPr/>
                    <a:lstStyle/>
                    <a:p>
                      <a:r>
                        <a:rPr lang="en-US" sz="2800" dirty="0" smtClean="0"/>
                        <a:t>85.7%</a:t>
                      </a:r>
                      <a:endParaRPr lang="en-US" sz="2800" dirty="0"/>
                    </a:p>
                  </a:txBody>
                  <a:tcPr/>
                </a:tc>
              </a:tr>
              <a:tr h="642054">
                <a:tc>
                  <a:txBody>
                    <a:bodyPr/>
                    <a:lstStyle/>
                    <a:p>
                      <a:r>
                        <a:rPr lang="en-US" sz="2800" dirty="0" smtClean="0"/>
                        <a:t>Biology</a:t>
                      </a:r>
                      <a:endParaRPr lang="en-US" sz="2800" dirty="0"/>
                    </a:p>
                  </a:txBody>
                  <a:tcPr/>
                </a:tc>
                <a:tc>
                  <a:txBody>
                    <a:bodyPr/>
                    <a:lstStyle/>
                    <a:p>
                      <a:r>
                        <a:rPr lang="en-US" sz="2800" i="1" dirty="0" smtClean="0"/>
                        <a:t>64.4%</a:t>
                      </a:r>
                      <a:endParaRPr lang="en-US" sz="2800" i="1" dirty="0"/>
                    </a:p>
                  </a:txBody>
                  <a:tcPr/>
                </a:tc>
                <a:tc>
                  <a:txBody>
                    <a:bodyPr/>
                    <a:lstStyle/>
                    <a:p>
                      <a:r>
                        <a:rPr lang="en-US" sz="2800" dirty="0" smtClean="0"/>
                        <a:t>90.4%</a:t>
                      </a:r>
                      <a:endParaRPr lang="en-US" sz="2800" dirty="0"/>
                    </a:p>
                  </a:txBody>
                  <a:tcPr/>
                </a:tc>
              </a:tr>
              <a:tr h="642054">
                <a:tc>
                  <a:txBody>
                    <a:bodyPr/>
                    <a:lstStyle/>
                    <a:p>
                      <a:r>
                        <a:rPr lang="en-US" sz="2800" dirty="0" smtClean="0"/>
                        <a:t>Economics</a:t>
                      </a:r>
                      <a:endParaRPr lang="en-US" sz="2800" dirty="0"/>
                    </a:p>
                  </a:txBody>
                  <a:tcPr/>
                </a:tc>
                <a:tc>
                  <a:txBody>
                    <a:bodyPr/>
                    <a:lstStyle/>
                    <a:p>
                      <a:r>
                        <a:rPr lang="en-US" sz="2800" i="1" dirty="0" smtClean="0"/>
                        <a:t>54.5%</a:t>
                      </a:r>
                      <a:endParaRPr lang="en-US" sz="2800" i="1" dirty="0"/>
                    </a:p>
                  </a:txBody>
                  <a:tcPr/>
                </a:tc>
                <a:tc>
                  <a:txBody>
                    <a:bodyPr/>
                    <a:lstStyle/>
                    <a:p>
                      <a:r>
                        <a:rPr lang="en-US" sz="2800" dirty="0" smtClean="0"/>
                        <a:t>92.0%</a:t>
                      </a:r>
                    </a:p>
                  </a:txBody>
                  <a:tcPr/>
                </a:tc>
              </a:tr>
              <a:tr h="642054">
                <a:tc>
                  <a:txBody>
                    <a:bodyPr/>
                    <a:lstStyle/>
                    <a:p>
                      <a:r>
                        <a:rPr lang="en-US" sz="2800" dirty="0" smtClean="0"/>
                        <a:t>History</a:t>
                      </a:r>
                      <a:endParaRPr lang="en-US" sz="2800" dirty="0"/>
                    </a:p>
                  </a:txBody>
                  <a:tcPr/>
                </a:tc>
                <a:tc>
                  <a:txBody>
                    <a:bodyPr/>
                    <a:lstStyle/>
                    <a:p>
                      <a:r>
                        <a:rPr lang="en-US" sz="2800" i="1" dirty="0" smtClean="0"/>
                        <a:t>46.5%</a:t>
                      </a:r>
                      <a:endParaRPr lang="en-US" sz="2800" i="1" dirty="0"/>
                    </a:p>
                  </a:txBody>
                  <a:tcPr/>
                </a:tc>
                <a:tc>
                  <a:txBody>
                    <a:bodyPr/>
                    <a:lstStyle/>
                    <a:p>
                      <a:r>
                        <a:rPr lang="en-US" sz="2800" dirty="0" smtClean="0"/>
                        <a:t>67.6%</a:t>
                      </a:r>
                      <a:endParaRPr lang="en-US" sz="2800" dirty="0"/>
                    </a:p>
                  </a:txBody>
                  <a:tcPr/>
                </a:tc>
              </a:tr>
              <a:tr h="642054">
                <a:tc>
                  <a:txBody>
                    <a:bodyPr/>
                    <a:lstStyle/>
                    <a:p>
                      <a:r>
                        <a:rPr lang="en-US" sz="2800" dirty="0" smtClean="0"/>
                        <a:t>Management</a:t>
                      </a:r>
                      <a:endParaRPr lang="en-US" sz="2800" dirty="0"/>
                    </a:p>
                  </a:txBody>
                  <a:tcPr/>
                </a:tc>
                <a:tc>
                  <a:txBody>
                    <a:bodyPr/>
                    <a:lstStyle/>
                    <a:p>
                      <a:r>
                        <a:rPr lang="en-US" sz="2800" i="1" dirty="0" smtClean="0"/>
                        <a:t>48.5%</a:t>
                      </a:r>
                      <a:endParaRPr lang="en-US" sz="2800" i="1" dirty="0"/>
                    </a:p>
                  </a:txBody>
                  <a:tcPr/>
                </a:tc>
                <a:tc>
                  <a:txBody>
                    <a:bodyPr/>
                    <a:lstStyle/>
                    <a:p>
                      <a:r>
                        <a:rPr lang="en-US" sz="2800" dirty="0" smtClean="0"/>
                        <a:t>87.8%</a:t>
                      </a:r>
                      <a:endParaRPr lang="en-US" sz="2800" dirty="0"/>
                    </a:p>
                  </a:txBody>
                  <a:tcPr/>
                </a:tc>
              </a:tr>
              <a:tr h="642054">
                <a:tc>
                  <a:txBody>
                    <a:bodyPr/>
                    <a:lstStyle/>
                    <a:p>
                      <a:r>
                        <a:rPr lang="en-US" sz="2800" dirty="0" smtClean="0"/>
                        <a:t>Public Policy</a:t>
                      </a:r>
                      <a:endParaRPr lang="en-US" sz="2800" dirty="0"/>
                    </a:p>
                  </a:txBody>
                  <a:tcPr/>
                </a:tc>
                <a:tc>
                  <a:txBody>
                    <a:bodyPr/>
                    <a:lstStyle/>
                    <a:p>
                      <a:r>
                        <a:rPr lang="en-US" sz="2800" i="1" dirty="0" smtClean="0"/>
                        <a:t>47.9%</a:t>
                      </a:r>
                      <a:endParaRPr lang="en-US" sz="2800" i="1" dirty="0"/>
                    </a:p>
                  </a:txBody>
                  <a:tcPr/>
                </a:tc>
                <a:tc>
                  <a:txBody>
                    <a:bodyPr/>
                    <a:lstStyle/>
                    <a:p>
                      <a:r>
                        <a:rPr lang="en-US" sz="2800" dirty="0" smtClean="0"/>
                        <a:t>85.4%</a:t>
                      </a:r>
                      <a:endParaRPr lang="en-US" sz="28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p:txBody>
          <a:bodyPr/>
          <a:lstStyle/>
          <a:p>
            <a:r>
              <a:rPr lang="en-US" dirty="0" smtClean="0"/>
              <a:t>Voices From Media Computation Students</a:t>
            </a:r>
            <a:endParaRPr lang="en-US" dirty="0"/>
          </a:p>
        </p:txBody>
      </p:sp>
      <p:sp>
        <p:nvSpPr>
          <p:cNvPr id="1389571" name="Rectangle 3"/>
          <p:cNvSpPr>
            <a:spLocks noGrp="1" noChangeArrowheads="1"/>
          </p:cNvSpPr>
          <p:nvPr>
            <p:ph type="body" sz="quarter" idx="10"/>
          </p:nvPr>
        </p:nvSpPr>
        <p:spPr>
          <a:xfrm>
            <a:off x="507868" y="1411552"/>
            <a:ext cx="11173090" cy="4635115"/>
          </a:xfrm>
        </p:spPr>
        <p:txBody>
          <a:bodyPr/>
          <a:lstStyle/>
          <a:p>
            <a:r>
              <a:rPr lang="en-US" sz="2800" dirty="0" smtClean="0"/>
              <a:t>Intl Affairs student (female): “I just wish I had more time to play around with that and make neat effects. But JES [IDE for class] will be on my computer forever, so… that’s the nice thing about this class is that you could go as deep into the homework as you wanted. So, I’d turn it in and then me and my roommate would do more after to see what we could do with it.”</a:t>
            </a:r>
          </a:p>
          <a:p>
            <a:r>
              <a:rPr lang="en-US" sz="2800" dirty="0" smtClean="0"/>
              <a:t>Results from a survey a year later</a:t>
            </a:r>
          </a:p>
          <a:p>
            <a:pPr lvl="1"/>
            <a:r>
              <a:rPr lang="en-US" sz="2400" dirty="0" smtClean="0"/>
              <a:t>19% of respondents had programmed since class ended</a:t>
            </a:r>
          </a:p>
          <a:p>
            <a:pPr lvl="1"/>
            <a:r>
              <a:rPr lang="en-US" sz="2400" dirty="0" smtClean="0"/>
              <a:t>“Did the class change how you interact with computers?”</a:t>
            </a:r>
          </a:p>
          <a:p>
            <a:pPr lvl="1"/>
            <a:r>
              <a:rPr lang="en-US" sz="2400" dirty="0" smtClean="0"/>
              <a:t>80% say “Yes”</a:t>
            </a:r>
          </a:p>
          <a:p>
            <a:pPr lvl="2"/>
            <a:r>
              <a:rPr lang="en-US" sz="2000" dirty="0" smtClean="0"/>
              <a:t>“Definitely makes me think of what is going on behind the scenes of such programs </a:t>
            </a:r>
            <a:br>
              <a:rPr lang="en-US" sz="2000" dirty="0" smtClean="0"/>
            </a:br>
            <a:r>
              <a:rPr lang="en-US" sz="2000" dirty="0" smtClean="0"/>
              <a:t>like Photoshop and Illustrator.”</a:t>
            </a: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Story</a:t>
            </a:r>
            <a:endParaRPr lang="en-US" dirty="0"/>
          </a:p>
        </p:txBody>
      </p:sp>
      <p:sp>
        <p:nvSpPr>
          <p:cNvPr id="6" name="Content Placeholder 5"/>
          <p:cNvSpPr>
            <a:spLocks noGrp="1"/>
          </p:cNvSpPr>
          <p:nvPr>
            <p:ph idx="1"/>
          </p:nvPr>
        </p:nvSpPr>
        <p:spPr>
          <a:xfrm>
            <a:off x="507868" y="1412875"/>
            <a:ext cx="11173090" cy="4659737"/>
          </a:xfrm>
        </p:spPr>
        <p:txBody>
          <a:bodyPr/>
          <a:lstStyle/>
          <a:p>
            <a:r>
              <a:rPr lang="en-US" dirty="0" smtClean="0"/>
              <a:t>Beyond teaching computing to more,</a:t>
            </a:r>
            <a:br>
              <a:rPr lang="en-US" dirty="0" smtClean="0"/>
            </a:br>
            <a:r>
              <a:rPr lang="en-US" dirty="0" smtClean="0"/>
              <a:t>teaching computing to everyone.</a:t>
            </a:r>
          </a:p>
          <a:p>
            <a:r>
              <a:rPr lang="en-US" dirty="0" smtClean="0"/>
              <a:t>Computing for All at Georgia Tech</a:t>
            </a:r>
          </a:p>
          <a:p>
            <a:pPr lvl="1"/>
            <a:r>
              <a:rPr lang="en-US" dirty="0" smtClean="0"/>
              <a:t>1999-2003: One course for all</a:t>
            </a:r>
          </a:p>
          <a:p>
            <a:pPr lvl="1"/>
            <a:r>
              <a:rPr lang="en-US" dirty="0" smtClean="0"/>
              <a:t>2003-2008: Contextualized Computing Education</a:t>
            </a:r>
          </a:p>
          <a:p>
            <a:pPr lvl="2"/>
            <a:r>
              <a:rPr lang="en-US" dirty="0" smtClean="0"/>
              <a:t>Margolis and Fisher’s “Alternative Paths”</a:t>
            </a:r>
          </a:p>
          <a:p>
            <a:r>
              <a:rPr lang="en-US" dirty="0" smtClean="0"/>
              <a:t>Evaluation Results: Different contexts, at different schools</a:t>
            </a:r>
          </a:p>
          <a:p>
            <a:pPr lvl="1"/>
            <a:r>
              <a:rPr lang="en-US" dirty="0" smtClean="0"/>
              <a:t>Media Computation, Engineering, Robotics, Games</a:t>
            </a:r>
          </a:p>
          <a:p>
            <a:pPr lvl="1"/>
            <a:r>
              <a:rPr lang="en-US" dirty="0" smtClean="0"/>
              <a:t>Beyond CS1: Media Computation CS2, </a:t>
            </a:r>
            <a:r>
              <a:rPr lang="en-US" dirty="0" err="1" smtClean="0"/>
              <a:t>Gameboy</a:t>
            </a:r>
            <a:r>
              <a:rPr lang="en-US" dirty="0" smtClean="0"/>
              <a:t> for </a:t>
            </a:r>
            <a:br>
              <a:rPr lang="en-US" dirty="0" smtClean="0"/>
            </a:br>
            <a:r>
              <a:rPr lang="en-US" dirty="0" smtClean="0"/>
              <a:t>Computer Organization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p:txBody>
          <a:bodyPr/>
          <a:lstStyle/>
          <a:p>
            <a:r>
              <a:rPr lang="en-US" smtClean="0"/>
              <a:t>Results at Gainesville College</a:t>
            </a:r>
            <a:endParaRPr lang="en-US"/>
          </a:p>
        </p:txBody>
      </p:sp>
      <p:pic>
        <p:nvPicPr>
          <p:cNvPr id="1410052" name="Picture 4"/>
          <p:cNvPicPr>
            <a:picLocks noChangeAspect="1" noChangeArrowheads="1"/>
          </p:cNvPicPr>
          <p:nvPr/>
        </p:nvPicPr>
        <p:blipFill>
          <a:blip r:embed="rId3"/>
          <a:srcRect/>
          <a:stretch>
            <a:fillRect/>
          </a:stretch>
        </p:blipFill>
        <p:spPr bwMode="auto">
          <a:xfrm>
            <a:off x="515938" y="1420814"/>
            <a:ext cx="5578475" cy="2871108"/>
          </a:xfrm>
          <a:prstGeom prst="rect">
            <a:avLst/>
          </a:prstGeom>
          <a:noFill/>
          <a:ln w="9525">
            <a:noFill/>
            <a:miter lim="800000"/>
            <a:headEnd/>
            <a:tailEnd/>
          </a:ln>
          <a:effectLst/>
        </p:spPr>
      </p:pic>
      <p:pic>
        <p:nvPicPr>
          <p:cNvPr id="1410053" name="Picture 5"/>
          <p:cNvPicPr>
            <a:picLocks noChangeAspect="1" noChangeArrowheads="1"/>
          </p:cNvPicPr>
          <p:nvPr/>
        </p:nvPicPr>
        <p:blipFill>
          <a:blip r:embed="rId4"/>
          <a:srcRect/>
          <a:stretch>
            <a:fillRect/>
          </a:stretch>
        </p:blipFill>
        <p:spPr bwMode="auto">
          <a:xfrm>
            <a:off x="6187917" y="1420813"/>
            <a:ext cx="5484971" cy="2708275"/>
          </a:xfrm>
          <a:prstGeom prst="rect">
            <a:avLst/>
          </a:prstGeom>
          <a:noFill/>
          <a:ln w="9525">
            <a:noFill/>
            <a:miter lim="800000"/>
            <a:headEnd/>
            <a:tailEnd/>
          </a:ln>
          <a:effectLst/>
        </p:spPr>
      </p:pic>
      <p:pic>
        <p:nvPicPr>
          <p:cNvPr id="1410054" name="Picture 6"/>
          <p:cNvPicPr>
            <a:picLocks noChangeAspect="1" noChangeArrowheads="1"/>
          </p:cNvPicPr>
          <p:nvPr/>
        </p:nvPicPr>
        <p:blipFill>
          <a:blip r:embed="rId5"/>
          <a:srcRect/>
          <a:stretch>
            <a:fillRect/>
          </a:stretch>
        </p:blipFill>
        <p:spPr bwMode="auto">
          <a:xfrm>
            <a:off x="3487475" y="4253459"/>
            <a:ext cx="5213875" cy="2604541"/>
          </a:xfrm>
          <a:prstGeom prst="rect">
            <a:avLst/>
          </a:prstGeom>
          <a:noFill/>
          <a:ln w="9525">
            <a:noFill/>
            <a:miter lim="800000"/>
            <a:headEnd/>
            <a:tailEnd/>
          </a:ln>
          <a:effectLst/>
        </p:spPr>
      </p:pic>
      <p:sp>
        <p:nvSpPr>
          <p:cNvPr id="6" name="TextBox 5"/>
          <p:cNvSpPr txBox="1"/>
          <p:nvPr/>
        </p:nvSpPr>
        <p:spPr>
          <a:xfrm>
            <a:off x="8625514" y="4343400"/>
            <a:ext cx="2586999" cy="553998"/>
          </a:xfrm>
          <a:prstGeom prst="rect">
            <a:avLst/>
          </a:prstGeom>
        </p:spPr>
        <p:txBody>
          <a:bodyPr vert="horz" wrap="square" lIns="0" tIns="0" rIns="0" bIns="0" rtlCol="0">
            <a:spAutoFit/>
          </a:bodyPr>
          <a:lstStyle/>
          <a:p>
            <a:pPr marL="396875" marR="0" indent="-396875" algn="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Tew</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Fowler,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Guzdial</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SIGCSE 2005)</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p:txBody>
          <a:bodyPr/>
          <a:lstStyle/>
          <a:p>
            <a:r>
              <a:rPr lang="en-US" smtClean="0"/>
              <a:t>Results at U. Illinois-Chicago</a:t>
            </a:r>
            <a:endParaRPr lang="en-US" dirty="0"/>
          </a:p>
        </p:txBody>
      </p:sp>
      <p:pic>
        <p:nvPicPr>
          <p:cNvPr id="1434628" name="Picture 4"/>
          <p:cNvPicPr>
            <a:picLocks noChangeAspect="1" noChangeArrowheads="1"/>
          </p:cNvPicPr>
          <p:nvPr/>
        </p:nvPicPr>
        <p:blipFill>
          <a:blip r:embed="rId3"/>
          <a:srcRect/>
          <a:stretch>
            <a:fillRect/>
          </a:stretch>
        </p:blipFill>
        <p:spPr bwMode="auto">
          <a:xfrm>
            <a:off x="0" y="1420813"/>
            <a:ext cx="6703854" cy="4495800"/>
          </a:xfrm>
          <a:prstGeom prst="rect">
            <a:avLst/>
          </a:prstGeom>
          <a:noFill/>
          <a:ln w="9525">
            <a:noFill/>
            <a:miter lim="800000"/>
            <a:headEnd/>
            <a:tailEnd/>
          </a:ln>
          <a:effectLst/>
        </p:spPr>
      </p:pic>
      <p:sp>
        <p:nvSpPr>
          <p:cNvPr id="7" name="TextBox 6"/>
          <p:cNvSpPr txBox="1"/>
          <p:nvPr/>
        </p:nvSpPr>
        <p:spPr>
          <a:xfrm>
            <a:off x="9176657" y="4343400"/>
            <a:ext cx="2035855" cy="553998"/>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000" dirty="0" smtClean="0">
                <a:solidFill>
                  <a:schemeClr val="bg1"/>
                </a:solidFill>
                <a:latin typeface="+mn-lt"/>
              </a:rPr>
              <a:t>(Sloan and Troy,</a:t>
            </a:r>
            <a:br>
              <a:rPr lang="en-US" sz="2000" dirty="0" smtClean="0">
                <a:solidFill>
                  <a:schemeClr val="bg1"/>
                </a:solidFill>
                <a:latin typeface="+mn-lt"/>
              </a:rPr>
            </a:br>
            <a:r>
              <a:rPr lang="en-US" sz="2000" dirty="0" smtClean="0">
                <a:solidFill>
                  <a:schemeClr val="bg1"/>
                </a:solidFill>
                <a:latin typeface="+mn-lt"/>
              </a:rPr>
              <a:t> SIGCSE 2008)</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6"/>
          <p:cNvPicPr>
            <a:picLocks noChangeAspect="1" noChangeArrowheads="1"/>
          </p:cNvPicPr>
          <p:nvPr/>
        </p:nvPicPr>
        <p:blipFill>
          <a:blip r:embed="rId4"/>
          <a:srcRect/>
          <a:stretch>
            <a:fillRect/>
          </a:stretch>
        </p:blipFill>
        <p:spPr bwMode="auto">
          <a:xfrm>
            <a:off x="6094413" y="1420813"/>
            <a:ext cx="5604485" cy="247244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938" y="228600"/>
            <a:ext cx="11164887" cy="1329595"/>
          </a:xfrm>
        </p:spPr>
        <p:txBody>
          <a:bodyPr/>
          <a:lstStyle/>
          <a:p>
            <a:r>
              <a:rPr lang="en-US" dirty="0" smtClean="0"/>
              <a:t>Introducing Computing in an </a:t>
            </a:r>
            <a:br>
              <a:rPr lang="en-US" dirty="0" smtClean="0"/>
            </a:br>
            <a:r>
              <a:rPr lang="en-US" dirty="0" smtClean="0"/>
              <a:t>Engineering Context</a:t>
            </a:r>
            <a:endParaRPr lang="en-US" dirty="0"/>
          </a:p>
        </p:txBody>
      </p:sp>
      <p:sp>
        <p:nvSpPr>
          <p:cNvPr id="932867" name="Rectangle 3"/>
          <p:cNvSpPr>
            <a:spLocks noGrp="1" noChangeArrowheads="1"/>
          </p:cNvSpPr>
          <p:nvPr>
            <p:ph type="body" sz="quarter" idx="10"/>
          </p:nvPr>
        </p:nvSpPr>
        <p:spPr>
          <a:xfrm>
            <a:off x="507868" y="1905000"/>
            <a:ext cx="6056218" cy="3841052"/>
          </a:xfrm>
        </p:spPr>
        <p:txBody>
          <a:bodyPr/>
          <a:lstStyle/>
          <a:p>
            <a:r>
              <a:rPr lang="en-US" dirty="0" smtClean="0"/>
              <a:t>Developed in collaboration with Civil, Mechanical, and Aerospace Engineering</a:t>
            </a:r>
          </a:p>
          <a:p>
            <a:r>
              <a:rPr lang="en-US" dirty="0" smtClean="0"/>
              <a:t>Uses Engineering problems </a:t>
            </a:r>
            <a:br>
              <a:rPr lang="en-US" dirty="0" smtClean="0"/>
            </a:br>
            <a:r>
              <a:rPr lang="en-US" dirty="0" smtClean="0"/>
              <a:t>and MATLAB</a:t>
            </a:r>
          </a:p>
          <a:p>
            <a:r>
              <a:rPr lang="en-US" dirty="0" smtClean="0"/>
              <a:t>Covers traditional CS1 topics</a:t>
            </a:r>
          </a:p>
          <a:p>
            <a:r>
              <a:rPr lang="en-US" dirty="0" smtClean="0"/>
              <a:t>These are the first students to program outside of class.</a:t>
            </a:r>
          </a:p>
        </p:txBody>
      </p:sp>
      <p:pic>
        <p:nvPicPr>
          <p:cNvPr id="6" name="Picture 4" descr="MATLAB-book-cov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77455" y="1556426"/>
            <a:ext cx="4931923" cy="493192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p:txBody>
          <a:bodyPr/>
          <a:lstStyle/>
          <a:p>
            <a:r>
              <a:rPr lang="en-US" dirty="0" smtClean="0"/>
              <a:t>Results:  CS1 for Engineering</a:t>
            </a:r>
            <a:endParaRPr lang="en-US" dirty="0"/>
          </a:p>
        </p:txBody>
      </p:sp>
      <p:graphicFrame>
        <p:nvGraphicFramePr>
          <p:cNvPr id="5" name="Chart 4"/>
          <p:cNvGraphicFramePr/>
          <p:nvPr/>
        </p:nvGraphicFramePr>
        <p:xfrm>
          <a:off x="515939" y="1420814"/>
          <a:ext cx="11156950" cy="49799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p:txBody>
          <a:bodyPr/>
          <a:lstStyle/>
          <a:p>
            <a:r>
              <a:rPr lang="en-US" dirty="0" smtClean="0"/>
              <a:t>Side Trip:  How about CS? </a:t>
            </a:r>
            <a:endParaRPr lang="en-US" dirty="0"/>
          </a:p>
        </p:txBody>
      </p:sp>
      <p:graphicFrame>
        <p:nvGraphicFramePr>
          <p:cNvPr id="5" name="Chart 4"/>
          <p:cNvGraphicFramePr/>
          <p:nvPr/>
        </p:nvGraphicFramePr>
        <p:xfrm>
          <a:off x="544748" y="1420812"/>
          <a:ext cx="11128139" cy="49702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Spring 2004</a:t>
            </a:r>
            <a:endParaRPr lang="en-US" dirty="0"/>
          </a:p>
        </p:txBody>
      </p:sp>
      <p:graphicFrame>
        <p:nvGraphicFramePr>
          <p:cNvPr id="4" name="Table Placeholder 3"/>
          <p:cNvGraphicFramePr>
            <a:graphicFrameLocks noGrp="1"/>
          </p:cNvGraphicFramePr>
          <p:nvPr>
            <p:ph type="tbl" idx="4294967295"/>
          </p:nvPr>
        </p:nvGraphicFramePr>
        <p:xfrm>
          <a:off x="515939" y="1420813"/>
          <a:ext cx="11156950" cy="4019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a:xfrm>
            <a:off x="515938" y="228600"/>
            <a:ext cx="11164887" cy="1163395"/>
          </a:xfrm>
        </p:spPr>
        <p:txBody>
          <a:bodyPr/>
          <a:lstStyle/>
          <a:p>
            <a:r>
              <a:rPr lang="en-US" dirty="0" smtClean="0"/>
              <a:t>A Context For CS1 For CS Majors </a:t>
            </a:r>
            <a:br>
              <a:rPr lang="en-US" dirty="0" smtClean="0"/>
            </a:br>
            <a:r>
              <a:rPr sz="3600" spc="-150" smtClean="0">
                <a:solidFill>
                  <a:schemeClr val="accent1"/>
                </a:solidFill>
                <a:effectLst>
                  <a:outerShdw blurRad="38100" dist="38100" dir="2700000" algn="tl">
                    <a:srgbClr val="000000">
                      <a:alpha val="43137"/>
                    </a:srgbClr>
                  </a:outerShdw>
                </a:effectLst>
              </a:rPr>
              <a:t>Robotics</a:t>
            </a:r>
            <a:endParaRPr sz="3600" spc="-150">
              <a:solidFill>
                <a:schemeClr val="accent1"/>
              </a:solidFill>
              <a:effectLst>
                <a:outerShdw blurRad="38100" dist="38100" dir="2700000" algn="tl">
                  <a:srgbClr val="000000">
                    <a:alpha val="43137"/>
                  </a:srgbClr>
                </a:outerShdw>
              </a:effectLst>
            </a:endParaRPr>
          </a:p>
        </p:txBody>
      </p:sp>
      <p:sp>
        <p:nvSpPr>
          <p:cNvPr id="1395715" name="Rectangle 3"/>
          <p:cNvSpPr>
            <a:spLocks noGrp="1" noChangeArrowheads="1"/>
          </p:cNvSpPr>
          <p:nvPr>
            <p:ph type="body" sz="quarter" idx="10"/>
          </p:nvPr>
        </p:nvSpPr>
        <p:spPr>
          <a:xfrm>
            <a:off x="507868" y="1905000"/>
            <a:ext cx="5586545" cy="4647426"/>
          </a:xfrm>
        </p:spPr>
        <p:txBody>
          <a:bodyPr/>
          <a:lstStyle/>
          <a:p>
            <a:r>
              <a:rPr lang="en-US" sz="2800" dirty="0" smtClean="0"/>
              <a:t>Microsoft Research has funded the Institute for Personal Robotics in Education</a:t>
            </a:r>
          </a:p>
          <a:p>
            <a:pPr lvl="1"/>
            <a:r>
              <a:rPr lang="en-US" sz="2400" dirty="0" smtClean="0"/>
              <a:t>Tucker Balch, Deepak Kumar, </a:t>
            </a:r>
            <a:br>
              <a:rPr lang="en-US" sz="2400" dirty="0" smtClean="0"/>
            </a:br>
            <a:r>
              <a:rPr lang="en-US" sz="2400" dirty="0" smtClean="0"/>
              <a:t>Doug Blank</a:t>
            </a:r>
          </a:p>
          <a:p>
            <a:pPr lvl="1"/>
            <a:r>
              <a:rPr lang="en-US" sz="2400" dirty="0" smtClean="0"/>
              <a:t>Joint between Bryn </a:t>
            </a:r>
            <a:r>
              <a:rPr lang="en-US" sz="2400" dirty="0" err="1" smtClean="0"/>
              <a:t>Mawr</a:t>
            </a:r>
            <a:r>
              <a:rPr lang="en-US" sz="2400" dirty="0" smtClean="0"/>
              <a:t> and Georgia Tech</a:t>
            </a:r>
          </a:p>
          <a:p>
            <a:pPr lvl="1"/>
            <a:r>
              <a:rPr lang="en-US" sz="2400" dirty="0" smtClean="0">
                <a:hlinkClick r:id="rId3"/>
              </a:rPr>
              <a:t>http://www.roboteducation.org</a:t>
            </a:r>
          </a:p>
          <a:p>
            <a:r>
              <a:rPr lang="en-US" sz="2800" dirty="0" smtClean="0"/>
              <a:t>Goal is to develop a CS1 with robotics as the context</a:t>
            </a:r>
          </a:p>
          <a:p>
            <a:pPr lvl="1"/>
            <a:r>
              <a:rPr lang="en-US" sz="2400" dirty="0" smtClean="0"/>
              <a:t>Includes a camera and media computation functions</a:t>
            </a:r>
          </a:p>
        </p:txBody>
      </p:sp>
      <p:pic>
        <p:nvPicPr>
          <p:cNvPr id="7" name="Picture 4"/>
          <p:cNvPicPr>
            <a:picLocks noChangeAspect="1" noChangeArrowheads="1"/>
          </p:cNvPicPr>
          <p:nvPr/>
        </p:nvPicPr>
        <p:blipFill>
          <a:blip r:embed="rId4"/>
          <a:srcRect/>
          <a:stretch>
            <a:fillRect/>
          </a:stretch>
        </p:blipFill>
        <p:spPr bwMode="auto">
          <a:xfrm>
            <a:off x="6554551" y="1859774"/>
            <a:ext cx="1838325" cy="1379537"/>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5"/>
          <a:srcRect/>
          <a:stretch>
            <a:fillRect/>
          </a:stretch>
        </p:blipFill>
        <p:spPr bwMode="auto">
          <a:xfrm>
            <a:off x="8451850" y="4054475"/>
            <a:ext cx="3736975" cy="2803525"/>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6"/>
          <a:srcRect t="14519" b="11183"/>
          <a:stretch>
            <a:fillRect/>
          </a:stretch>
        </p:blipFill>
        <p:spPr bwMode="auto">
          <a:xfrm>
            <a:off x="8570912" y="0"/>
            <a:ext cx="3617913" cy="4035425"/>
          </a:xfrm>
          <a:prstGeom prst="rect">
            <a:avLst/>
          </a:prstGeom>
          <a:ln>
            <a:noFill/>
          </a:ln>
          <a:effectLst>
            <a:outerShdw blurRad="292100" dist="139700" dir="2700000" algn="tl" rotWithShape="0">
              <a:srgbClr val="333333">
                <a:alpha val="65000"/>
              </a:srgbClr>
            </a:outerShdw>
          </a:effectLst>
        </p:spPr>
      </p:pic>
      <p:pic>
        <p:nvPicPr>
          <p:cNvPr id="117761" name="Picture 1" descr="textbook"/>
          <p:cNvPicPr>
            <a:picLocks noChangeAspect="1" noChangeArrowheads="1"/>
          </p:cNvPicPr>
          <p:nvPr/>
        </p:nvPicPr>
        <p:blipFill>
          <a:blip r:embed="rId7"/>
          <a:srcRect/>
          <a:stretch>
            <a:fillRect/>
          </a:stretch>
        </p:blipFill>
        <p:spPr bwMode="auto">
          <a:xfrm>
            <a:off x="5963089" y="4176308"/>
            <a:ext cx="2329226" cy="26816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Robot Movies</a:t>
            </a:r>
            <a:endParaRPr lang="en-US"/>
          </a:p>
        </p:txBody>
      </p:sp>
      <p:sp>
        <p:nvSpPr>
          <p:cNvPr id="148483" name="Rectangle 3"/>
          <p:cNvSpPr>
            <a:spLocks noGrp="1" noChangeArrowheads="1"/>
          </p:cNvSpPr>
          <p:nvPr>
            <p:ph type="body" sz="quarter" idx="10"/>
          </p:nvPr>
        </p:nvSpPr>
        <p:spPr>
          <a:xfrm>
            <a:off x="507868" y="1411552"/>
            <a:ext cx="11173090" cy="5158335"/>
          </a:xfrm>
        </p:spPr>
        <p:txBody>
          <a:bodyPr/>
          <a:lstStyle/>
          <a:p>
            <a:r>
              <a:rPr lang="en-US" dirty="0" smtClean="0"/>
              <a:t>Wonderful project by Jay </a:t>
            </a:r>
            <a:r>
              <a:rPr lang="en-US" dirty="0" err="1" smtClean="0"/>
              <a:t>Sumet</a:t>
            </a:r>
            <a:r>
              <a:rPr lang="en-US" dirty="0" smtClean="0"/>
              <a:t/>
            </a:r>
            <a:br>
              <a:rPr lang="en-US" dirty="0" smtClean="0"/>
            </a:br>
            <a:r>
              <a:rPr lang="en-US" dirty="0" smtClean="0"/>
              <a:t>Creative and Collaborative – and Distributed/Parallel!</a:t>
            </a:r>
          </a:p>
          <a:p>
            <a:pPr lvl="1"/>
            <a:r>
              <a:rPr lang="en-US" dirty="0" smtClean="0"/>
              <a:t>Robots are characters</a:t>
            </a:r>
          </a:p>
          <a:p>
            <a:pPr lvl="1"/>
            <a:r>
              <a:rPr lang="en-US" dirty="0" smtClean="0"/>
              <a:t>Multiple characters mean multiple students with multiple robots</a:t>
            </a:r>
          </a:p>
          <a:p>
            <a:pPr lvl="1"/>
            <a:r>
              <a:rPr lang="en-US" dirty="0" smtClean="0"/>
              <a:t>One robot is camera</a:t>
            </a:r>
          </a:p>
          <a:p>
            <a:pPr lvl="2"/>
            <a:r>
              <a:rPr lang="en-US" dirty="0" smtClean="0"/>
              <a:t>How do you zoom?</a:t>
            </a:r>
            <a:br>
              <a:rPr lang="en-US" dirty="0" smtClean="0"/>
            </a:br>
            <a:r>
              <a:rPr lang="en-US" dirty="0" smtClean="0"/>
              <a:t>Aim and go forward!</a:t>
            </a:r>
          </a:p>
          <a:p>
            <a:pPr lvl="1"/>
            <a:r>
              <a:rPr lang="en-US" dirty="0" smtClean="0"/>
              <a:t>Challenges</a:t>
            </a:r>
            <a:br>
              <a:rPr lang="en-US" dirty="0" smtClean="0"/>
            </a:br>
            <a:r>
              <a:rPr lang="en-US" dirty="0" smtClean="0"/>
              <a:t>How do you know when your actors are in their places? </a:t>
            </a:r>
            <a:br>
              <a:rPr lang="en-US" dirty="0" smtClean="0"/>
            </a:br>
            <a:r>
              <a:rPr lang="en-US" dirty="0" smtClean="0"/>
              <a:t>How do you “cue” the others?</a:t>
            </a:r>
          </a:p>
          <a:p>
            <a:pPr lvl="1"/>
            <a:r>
              <a:rPr lang="en-US" dirty="0" smtClean="0"/>
              <a:t>Post-processing media computation for eerie </a:t>
            </a:r>
            <a:br>
              <a:rPr lang="en-US" dirty="0" smtClean="0"/>
            </a:br>
            <a:r>
              <a:rPr lang="en-US" dirty="0" smtClean="0"/>
              <a:t>disappearing effects</a:t>
            </a:r>
            <a:endParaRPr lang="en-US" dirty="0"/>
          </a:p>
        </p:txBody>
      </p:sp>
      <p:sp>
        <p:nvSpPr>
          <p:cNvPr id="4" name="Slide Number Placeholder 4"/>
          <p:cNvSpPr>
            <a:spLocks noGrp="1"/>
          </p:cNvSpPr>
          <p:nvPr>
            <p:ph type="sldNum" sz="quarter" idx="4294967295"/>
          </p:nvPr>
        </p:nvSpPr>
        <p:spPr>
          <a:xfrm>
            <a:off x="11380788" y="6616700"/>
            <a:ext cx="808037" cy="152400"/>
          </a:xfrm>
          <a:prstGeom prst="rect">
            <a:avLst/>
          </a:prstGeom>
        </p:spPr>
        <p:txBody>
          <a:bodyPr/>
          <a:lstStyle/>
          <a:p>
            <a:fld id="{527C7839-E9C5-4FA2-9622-F149B47AAAF2}" type="slidenum">
              <a:rPr lang="en-US"/>
              <a:pPr/>
              <a:t>27</a:t>
            </a:fld>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Movie</a:t>
            </a:r>
            <a:endParaRPr lang="en-US" dirty="0"/>
          </a:p>
        </p:txBody>
      </p:sp>
      <p:pic>
        <p:nvPicPr>
          <p:cNvPr id="4" name="ipre-TheScribbyFromSpace.wmv">
            <a:hlinkClick r:id="" action="ppaction://media"/>
          </p:cNvPr>
          <p:cNvPicPr>
            <a:picLocks noRot="1" noChangeAspect="1"/>
          </p:cNvPicPr>
          <p:nvPr>
            <a:videoFile r:link="rId1"/>
          </p:nvPr>
        </p:nvPicPr>
        <p:blipFill>
          <a:blip r:embed="rId4"/>
          <a:stretch>
            <a:fillRect/>
          </a:stretch>
        </p:blipFill>
        <p:spPr>
          <a:xfrm>
            <a:off x="2761068" y="1420813"/>
            <a:ext cx="6666689" cy="50000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p:txBody>
          <a:bodyPr/>
          <a:lstStyle/>
          <a:p>
            <a:r>
              <a:rPr lang="en-GB" smtClean="0"/>
              <a:t>IPRE Assessment Results</a:t>
            </a:r>
            <a:endParaRPr lang="en-GB" dirty="0"/>
          </a:p>
        </p:txBody>
      </p:sp>
      <p:sp>
        <p:nvSpPr>
          <p:cNvPr id="1436675" name="Rectangle 3"/>
          <p:cNvSpPr>
            <a:spLocks noGrp="1" noChangeArrowheads="1"/>
          </p:cNvSpPr>
          <p:nvPr>
            <p:ph type="body" sz="quarter" idx="10"/>
          </p:nvPr>
        </p:nvSpPr>
        <p:spPr>
          <a:xfrm>
            <a:off x="507868" y="1411552"/>
            <a:ext cx="11173090" cy="3065455"/>
          </a:xfrm>
        </p:spPr>
        <p:txBody>
          <a:bodyPr/>
          <a:lstStyle/>
          <a:p>
            <a:r>
              <a:rPr lang="en-GB" dirty="0" smtClean="0"/>
              <a:t>Two main trials so-far</a:t>
            </a:r>
          </a:p>
          <a:p>
            <a:pPr lvl="1"/>
            <a:r>
              <a:rPr lang="en-GB" dirty="0" smtClean="0"/>
              <a:t>Spring 2007</a:t>
            </a:r>
            <a:br>
              <a:rPr lang="en-GB" dirty="0" smtClean="0"/>
            </a:br>
            <a:r>
              <a:rPr lang="en-GB" dirty="0" smtClean="0"/>
              <a:t>Attitudes in robot (GT and Bryn </a:t>
            </a:r>
            <a:r>
              <a:rPr lang="en-GB" dirty="0" err="1" smtClean="0"/>
              <a:t>Mawr</a:t>
            </a:r>
            <a:r>
              <a:rPr lang="en-GB" dirty="0" smtClean="0"/>
              <a:t>) and in non-robot (GT)‏</a:t>
            </a:r>
          </a:p>
          <a:p>
            <a:pPr lvl="2"/>
            <a:r>
              <a:rPr lang="en-GB" dirty="0" smtClean="0"/>
              <a:t>Interviews to establish themes</a:t>
            </a:r>
          </a:p>
          <a:p>
            <a:pPr lvl="2"/>
            <a:r>
              <a:rPr lang="en-GB" dirty="0" smtClean="0"/>
              <a:t>Surveys to test themes across whole class</a:t>
            </a:r>
          </a:p>
          <a:p>
            <a:pPr lvl="1"/>
            <a:r>
              <a:rPr lang="en-GB" dirty="0" smtClean="0"/>
              <a:t>Fall 2007:  More careful testing of learning, same groupings</a:t>
            </a:r>
          </a:p>
          <a:p>
            <a:pPr lvl="1"/>
            <a:r>
              <a:rPr lang="en-GB" dirty="0" smtClean="0"/>
              <a:t>Average success rate:  90.87%</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Two Cultures</a:t>
            </a:r>
            <a:endParaRPr lang="en-US" dirty="0"/>
          </a:p>
        </p:txBody>
      </p:sp>
      <p:pic>
        <p:nvPicPr>
          <p:cNvPr id="4" name="Picture 5" descr="twocultures-scan2"/>
          <p:cNvPicPr>
            <a:picLocks noChangeAspect="1" noChangeArrowheads="1"/>
          </p:cNvPicPr>
          <p:nvPr/>
        </p:nvPicPr>
        <p:blipFill>
          <a:blip r:embed="rId3"/>
          <a:srcRect/>
          <a:stretch>
            <a:fillRect/>
          </a:stretch>
        </p:blipFill>
        <p:spPr bwMode="auto">
          <a:xfrm>
            <a:off x="4199450" y="1045618"/>
            <a:ext cx="3789925" cy="55189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p:txBody>
          <a:bodyPr/>
          <a:lstStyle/>
          <a:p>
            <a:r>
              <a:rPr lang="en-GB" smtClean="0"/>
              <a:t>Attitudes in Spring 2007</a:t>
            </a:r>
            <a:endParaRPr lang="en-GB"/>
          </a:p>
        </p:txBody>
      </p:sp>
      <p:sp>
        <p:nvSpPr>
          <p:cNvPr id="1438723" name="Rectangle 3"/>
          <p:cNvSpPr>
            <a:spLocks noGrp="1" noChangeArrowheads="1"/>
          </p:cNvSpPr>
          <p:nvPr>
            <p:ph type="body" sz="quarter" idx="10"/>
          </p:nvPr>
        </p:nvSpPr>
        <p:spPr>
          <a:xfrm>
            <a:off x="507868" y="1411552"/>
            <a:ext cx="11173090" cy="2831544"/>
          </a:xfrm>
        </p:spPr>
        <p:txBody>
          <a:bodyPr/>
          <a:lstStyle/>
          <a:p>
            <a:r>
              <a:rPr lang="en-GB" dirty="0" smtClean="0"/>
              <a:t>All students enjoyed the robot, were comfortable with it, and found it easy to get working</a:t>
            </a:r>
          </a:p>
          <a:p>
            <a:pPr lvl="1"/>
            <a:r>
              <a:rPr lang="en-GB" dirty="0" smtClean="0"/>
              <a:t>Personalizing the robot improved the course, </a:t>
            </a:r>
            <a:br>
              <a:rPr lang="en-GB" dirty="0" smtClean="0"/>
            </a:br>
            <a:r>
              <a:rPr lang="en-GB" dirty="0" smtClean="0"/>
              <a:t>in students’ opinion</a:t>
            </a:r>
          </a:p>
          <a:p>
            <a:r>
              <a:rPr lang="en-GB" dirty="0" smtClean="0"/>
              <a:t>Reported that the class was about computer science</a:t>
            </a:r>
          </a:p>
          <a:p>
            <a:r>
              <a:rPr lang="en-GB" dirty="0" smtClean="0"/>
              <a:t>Found homework challenging</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a:xfrm>
            <a:off x="515938" y="228600"/>
            <a:ext cx="11164887" cy="1163395"/>
          </a:xfrm>
        </p:spPr>
        <p:txBody>
          <a:bodyPr/>
          <a:lstStyle/>
          <a:p>
            <a:r>
              <a:rPr lang="en-GB" dirty="0" smtClean="0"/>
              <a:t>Differences in Attitudes </a:t>
            </a:r>
            <a:br>
              <a:rPr lang="en-GB" dirty="0" smtClean="0"/>
            </a:br>
            <a:r>
              <a:rPr lang="en-GB" sz="3600" spc="-150" dirty="0" smtClean="0">
                <a:solidFill>
                  <a:schemeClr val="accent1"/>
                </a:solidFill>
                <a:effectLst>
                  <a:outerShdw blurRad="38100" dist="38100" dir="2700000" algn="tl">
                    <a:srgbClr val="000000">
                      <a:alpha val="43137"/>
                    </a:srgbClr>
                  </a:outerShdw>
                </a:effectLst>
              </a:rPr>
              <a:t>Spring 2007</a:t>
            </a:r>
            <a:endParaRPr lang="en-GB" sz="3600" spc="-150" dirty="0">
              <a:solidFill>
                <a:schemeClr val="accent1"/>
              </a:solidFill>
              <a:effectLst>
                <a:outerShdw blurRad="38100" dist="38100" dir="2700000" algn="tl">
                  <a:srgbClr val="000000">
                    <a:alpha val="43137"/>
                  </a:srgbClr>
                </a:outerShdw>
              </a:effectLst>
            </a:endParaRPr>
          </a:p>
        </p:txBody>
      </p:sp>
      <p:sp>
        <p:nvSpPr>
          <p:cNvPr id="1440771" name="Rectangle 3"/>
          <p:cNvSpPr>
            <a:spLocks noGrp="1" noChangeArrowheads="1"/>
          </p:cNvSpPr>
          <p:nvPr>
            <p:ph type="body" sz="quarter" idx="10"/>
          </p:nvPr>
        </p:nvSpPr>
        <p:spPr>
          <a:xfrm>
            <a:off x="507868" y="1905000"/>
            <a:ext cx="11173090" cy="3250121"/>
          </a:xfrm>
        </p:spPr>
        <p:txBody>
          <a:bodyPr/>
          <a:lstStyle/>
          <a:p>
            <a:r>
              <a:rPr lang="en-GB" dirty="0" smtClean="0"/>
              <a:t>BMC students did more on homework “because it was cool.”</a:t>
            </a:r>
          </a:p>
          <a:p>
            <a:r>
              <a:rPr lang="en-GB" dirty="0" smtClean="0"/>
              <a:t>BMC students were undeclared majors</a:t>
            </a:r>
          </a:p>
          <a:p>
            <a:pPr lvl="1"/>
            <a:r>
              <a:rPr lang="en-GB" dirty="0" smtClean="0"/>
              <a:t>Reported being more excited about CS afterward</a:t>
            </a:r>
          </a:p>
          <a:p>
            <a:r>
              <a:rPr lang="en-GB" dirty="0" smtClean="0"/>
              <a:t>GT students were already declared majors</a:t>
            </a:r>
          </a:p>
          <a:p>
            <a:pPr lvl="1"/>
            <a:r>
              <a:rPr lang="en-GB" dirty="0" smtClean="0"/>
              <a:t>Less excited about robots overall,</a:t>
            </a:r>
            <a:br>
              <a:rPr lang="en-GB" dirty="0" smtClean="0"/>
            </a:br>
            <a:r>
              <a:rPr lang="en-GB" dirty="0" smtClean="0"/>
              <a:t>but more interested than BMC in more courses </a:t>
            </a:r>
            <a:br>
              <a:rPr lang="en-GB" dirty="0" smtClean="0"/>
            </a:br>
            <a:r>
              <a:rPr lang="en-GB" dirty="0" smtClean="0"/>
              <a:t>in computer science</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515938" y="228600"/>
            <a:ext cx="11164887" cy="1163395"/>
          </a:xfrm>
        </p:spPr>
        <p:txBody>
          <a:bodyPr/>
          <a:lstStyle/>
          <a:p>
            <a:r>
              <a:rPr lang="en-GB" dirty="0" smtClean="0"/>
              <a:t>Fall 2007: </a:t>
            </a:r>
            <a:br>
              <a:rPr lang="en-GB" dirty="0" smtClean="0"/>
            </a:br>
            <a:r>
              <a:rPr lang="en-GB" sz="3600" spc="-150" dirty="0" smtClean="0">
                <a:solidFill>
                  <a:schemeClr val="accent1"/>
                </a:solidFill>
                <a:effectLst>
                  <a:outerShdw blurRad="38100" dist="38100" dir="2700000" algn="tl">
                    <a:srgbClr val="000000">
                      <a:alpha val="43137"/>
                    </a:srgbClr>
                  </a:outerShdw>
                </a:effectLst>
              </a:rPr>
              <a:t>Final exam comparison at GT</a:t>
            </a:r>
            <a:endParaRPr lang="en-GB" sz="3600" spc="-150" dirty="0">
              <a:solidFill>
                <a:schemeClr val="accent1"/>
              </a:solidFill>
              <a:effectLst>
                <a:outerShdw blurRad="38100" dist="38100" dir="2700000" algn="tl">
                  <a:srgbClr val="000000">
                    <a:alpha val="43137"/>
                  </a:srgbClr>
                </a:outerShdw>
              </a:effectLst>
            </a:endParaRPr>
          </a:p>
        </p:txBody>
      </p:sp>
      <p:graphicFrame>
        <p:nvGraphicFramePr>
          <p:cNvPr id="1446915" name="Object 3"/>
          <p:cNvGraphicFramePr>
            <a:graphicFrameLocks noChangeAspect="1"/>
          </p:cNvGraphicFramePr>
          <p:nvPr/>
        </p:nvGraphicFramePr>
        <p:xfrm>
          <a:off x="1468493" y="1885977"/>
          <a:ext cx="9251840" cy="4914845"/>
        </p:xfrm>
        <a:graphic>
          <a:graphicData uri="http://schemas.openxmlformats.org/presentationml/2006/ole">
            <p:oleObj spid="_x0000_s105474" r:id="rId4" imgW="5146920" imgH="3647520" progId="">
              <p:embed/>
            </p:oleObj>
          </a:graphicData>
        </a:graphic>
      </p:graphicFrame>
      <p:sp>
        <p:nvSpPr>
          <p:cNvPr id="1446916" name="Rectangle 4"/>
          <p:cNvSpPr>
            <a:spLocks noChangeArrowheads="1"/>
          </p:cNvSpPr>
          <p:nvPr/>
        </p:nvSpPr>
        <p:spPr bwMode="auto">
          <a:xfrm>
            <a:off x="10258928" y="5651500"/>
            <a:ext cx="1625177" cy="914400"/>
          </a:xfrm>
          <a:prstGeom prst="rect">
            <a:avLst/>
          </a:prstGeom>
          <a:solidFill>
            <a:srgbClr val="FFFFFF"/>
          </a:solidFill>
          <a:ln w="25560">
            <a:solidFill>
              <a:srgbClr val="FFFFFF"/>
            </a:solidFill>
            <a:miter lim="800000"/>
            <a:headEnd/>
            <a:tailEnd/>
          </a:ln>
          <a:effectLst/>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3" name="Object 3"/>
          <p:cNvGraphicFramePr>
            <a:graphicFrameLocks noChangeAspect="1"/>
          </p:cNvGraphicFramePr>
          <p:nvPr/>
        </p:nvGraphicFramePr>
        <p:xfrm>
          <a:off x="1468438" y="1885950"/>
          <a:ext cx="9251950" cy="4914900"/>
        </p:xfrm>
        <a:graphic>
          <a:graphicData uri="http://schemas.openxmlformats.org/presentationml/2006/ole">
            <p:oleObj spid="_x0000_s107523" r:id="rId4" imgW="5146920" imgH="3647520" progId="">
              <p:embed/>
            </p:oleObj>
          </a:graphicData>
        </a:graphic>
      </p:graphicFrame>
      <p:sp>
        <p:nvSpPr>
          <p:cNvPr id="1448962" name="Rectangle 2"/>
          <p:cNvSpPr>
            <a:spLocks noGrp="1" noChangeArrowheads="1"/>
          </p:cNvSpPr>
          <p:nvPr>
            <p:ph type="title"/>
          </p:nvPr>
        </p:nvSpPr>
        <p:spPr/>
        <p:txBody>
          <a:bodyPr/>
          <a:lstStyle/>
          <a:p>
            <a:r>
              <a:rPr lang="en-GB" smtClean="0"/>
              <a:t>Statistically Significant p &lt;= 0.015</a:t>
            </a:r>
            <a:endParaRPr lang="en-GB"/>
          </a:p>
        </p:txBody>
      </p:sp>
      <p:sp>
        <p:nvSpPr>
          <p:cNvPr id="1448964" name="Oval 4"/>
          <p:cNvSpPr>
            <a:spLocks noChangeArrowheads="1"/>
          </p:cNvSpPr>
          <p:nvPr/>
        </p:nvSpPr>
        <p:spPr bwMode="auto">
          <a:xfrm>
            <a:off x="1828325" y="4474192"/>
            <a:ext cx="4467120" cy="795338"/>
          </a:xfrm>
          <a:prstGeom prst="ellipse">
            <a:avLst/>
          </a:prstGeom>
          <a:solidFill>
            <a:srgbClr val="99CCFF"/>
          </a:solidFill>
          <a:ln w="9360">
            <a:solidFill>
              <a:srgbClr val="000000"/>
            </a:solidFill>
            <a:miter lim="800000"/>
            <a:headEnd/>
            <a:tailEnd/>
          </a:ln>
          <a:effectLst/>
        </p:spPr>
        <p:txBody>
          <a:bodyPr wrap="none" lIns="81720" tIns="40680" rIns="81720" bIns="40680" anchor="ctr">
            <a:prstTxWarp prst="textNoShape">
              <a:avLst/>
            </a:prstTxWarp>
          </a:bodyPr>
          <a:lstStyle/>
          <a:p>
            <a:pPr algn="ctr" defTabSz="457200" eaLnBrk="1">
              <a:lnSpc>
                <a:spcPct val="75000"/>
              </a:lnSpc>
              <a:buClr>
                <a:srgbClr val="000000"/>
              </a:buClr>
              <a:buSzPct val="100000"/>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ea typeface="DejaVu Sans" charset="0"/>
                <a:cs typeface="DejaVu Sans" charset="0"/>
              </a:rPr>
              <a:t>Ignore the Tracing Question</a:t>
            </a:r>
          </a:p>
        </p:txBody>
      </p:sp>
      <p:sp>
        <p:nvSpPr>
          <p:cNvPr id="1448965" name="Rectangle 5"/>
          <p:cNvSpPr>
            <a:spLocks noChangeArrowheads="1"/>
          </p:cNvSpPr>
          <p:nvPr/>
        </p:nvSpPr>
        <p:spPr bwMode="auto">
          <a:xfrm>
            <a:off x="10258928" y="5715000"/>
            <a:ext cx="1625177" cy="914400"/>
          </a:xfrm>
          <a:prstGeom prst="rect">
            <a:avLst/>
          </a:prstGeom>
          <a:solidFill>
            <a:srgbClr val="FFFFFF"/>
          </a:solidFill>
          <a:ln w="25560">
            <a:solidFill>
              <a:srgbClr val="FFFFFF"/>
            </a:solidFill>
            <a:miter lim="800000"/>
            <a:headEnd/>
            <a:tailEnd/>
          </a:ln>
          <a:effectLst/>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p:txBody>
          <a:bodyPr/>
          <a:lstStyle/>
          <a:p>
            <a:r>
              <a:rPr lang="en-GB" smtClean="0"/>
              <a:t>Confound:  Differences in Class Demographics</a:t>
            </a:r>
            <a:endParaRPr lang="en-GB" dirty="0"/>
          </a:p>
        </p:txBody>
      </p:sp>
      <p:sp>
        <p:nvSpPr>
          <p:cNvPr id="1451011" name="Rectangle 3"/>
          <p:cNvSpPr>
            <a:spLocks noGrp="1" noChangeArrowheads="1"/>
          </p:cNvSpPr>
          <p:nvPr>
            <p:ph type="body" sz="quarter" idx="10"/>
          </p:nvPr>
        </p:nvSpPr>
        <p:spPr/>
        <p:txBody>
          <a:bodyPr/>
          <a:lstStyle/>
          <a:p>
            <a:r>
              <a:rPr lang="en-GB" smtClean="0"/>
              <a:t>Due to the laptop requirement, advisors steered students who were declared as CS majors into the robots class,</a:t>
            </a:r>
            <a:br>
              <a:rPr lang="en-GB" smtClean="0"/>
            </a:br>
            <a:r>
              <a:rPr lang="en-GB" smtClean="0"/>
              <a:t>and other students into the non-robots class</a:t>
            </a:r>
          </a:p>
          <a:p>
            <a:r>
              <a:rPr lang="en-GB" smtClean="0"/>
              <a:t>4% CS/Computation Majors in the Non-Robots class</a:t>
            </a:r>
          </a:p>
          <a:p>
            <a:r>
              <a:rPr lang="en-GB" smtClean="0"/>
              <a:t>81% CS/Computation majors in Instructor B's Robots class</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ChangeArrowheads="1"/>
          </p:cNvSpPr>
          <p:nvPr>
            <p:ph type="title"/>
          </p:nvPr>
        </p:nvSpPr>
        <p:spPr>
          <a:xfrm>
            <a:off x="515938" y="228600"/>
            <a:ext cx="11164887" cy="1163395"/>
          </a:xfrm>
        </p:spPr>
        <p:txBody>
          <a:bodyPr/>
          <a:lstStyle/>
          <a:p>
            <a:r>
              <a:rPr lang="en-GB" dirty="0" smtClean="0"/>
              <a:t>W’s vs. F’s, </a:t>
            </a:r>
            <a:br>
              <a:rPr lang="en-GB" dirty="0" smtClean="0"/>
            </a:br>
            <a:r>
              <a:rPr lang="en-GB" sz="3600" spc="-150" dirty="0" smtClean="0">
                <a:solidFill>
                  <a:schemeClr val="accent1"/>
                </a:solidFill>
                <a:effectLst>
                  <a:outerShdw blurRad="38100" dist="38100" dir="2700000" algn="tl">
                    <a:srgbClr val="000000">
                      <a:alpha val="43137"/>
                    </a:srgbClr>
                  </a:outerShdw>
                </a:effectLst>
              </a:rPr>
              <a:t>Statistically significant</a:t>
            </a:r>
            <a:endParaRPr lang="en-GB" sz="3600" spc="-150" dirty="0">
              <a:solidFill>
                <a:schemeClr val="accent1"/>
              </a:solidFill>
              <a:effectLst>
                <a:outerShdw blurRad="38100" dist="38100" dir="2700000" algn="tl">
                  <a:srgbClr val="000000">
                    <a:alpha val="43137"/>
                  </a:srgbClr>
                </a:outerShdw>
              </a:effectLst>
            </a:endParaRPr>
          </a:p>
        </p:txBody>
      </p:sp>
      <p:pic>
        <p:nvPicPr>
          <p:cNvPr id="1453059" name="Picture 3"/>
          <p:cNvPicPr>
            <a:picLocks noChangeAspect="1" noChangeArrowheads="1"/>
          </p:cNvPicPr>
          <p:nvPr/>
        </p:nvPicPr>
        <p:blipFill>
          <a:blip r:embed="rId3"/>
          <a:srcRect/>
          <a:stretch>
            <a:fillRect/>
          </a:stretch>
        </p:blipFill>
        <p:spPr bwMode="auto">
          <a:xfrm>
            <a:off x="2532990" y="1905000"/>
            <a:ext cx="7122845" cy="44672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Gaming as a Context for CS1</a:t>
            </a:r>
            <a:endParaRPr lang="en-US" dirty="0"/>
          </a:p>
        </p:txBody>
      </p:sp>
      <p:sp>
        <p:nvSpPr>
          <p:cNvPr id="3" name="Content Placeholder 2"/>
          <p:cNvSpPr>
            <a:spLocks noGrp="1"/>
          </p:cNvSpPr>
          <p:nvPr>
            <p:ph idx="1"/>
          </p:nvPr>
        </p:nvSpPr>
        <p:spPr>
          <a:xfrm>
            <a:off x="507868" y="1412875"/>
            <a:ext cx="7188332" cy="4998291"/>
          </a:xfrm>
        </p:spPr>
        <p:txBody>
          <a:bodyPr/>
          <a:lstStyle/>
          <a:p>
            <a:r>
              <a:rPr lang="en-US" dirty="0" smtClean="0"/>
              <a:t>Most households in the US today play computer games</a:t>
            </a:r>
          </a:p>
          <a:p>
            <a:pPr lvl="1"/>
            <a:r>
              <a:rPr lang="en-US" dirty="0" smtClean="0"/>
              <a:t>It is </a:t>
            </a:r>
            <a:r>
              <a:rPr lang="en-US" i="1" dirty="0" smtClean="0"/>
              <a:t>relevant</a:t>
            </a:r>
          </a:p>
          <a:p>
            <a:r>
              <a:rPr lang="en-US" dirty="0" smtClean="0"/>
              <a:t>Games programs are popular and draw in students.</a:t>
            </a:r>
          </a:p>
          <a:p>
            <a:r>
              <a:rPr lang="en-US" dirty="0" smtClean="0"/>
              <a:t>Draws mostly male</a:t>
            </a:r>
          </a:p>
          <a:p>
            <a:pPr lvl="1"/>
            <a:r>
              <a:rPr lang="en-US" dirty="0" smtClean="0"/>
              <a:t>CS1-3 sequence for games at RIT: 95% male (</a:t>
            </a:r>
            <a:r>
              <a:rPr lang="en-US" dirty="0" err="1" smtClean="0"/>
              <a:t>Bayliss</a:t>
            </a:r>
            <a:r>
              <a:rPr lang="en-US" dirty="0" smtClean="0"/>
              <a:t>, 2008)</a:t>
            </a:r>
          </a:p>
          <a:p>
            <a:pPr lvl="1"/>
            <a:r>
              <a:rPr lang="en-US" dirty="0" smtClean="0"/>
              <a:t>Made the games course “</a:t>
            </a:r>
            <a:r>
              <a:rPr lang="en-US" dirty="0" err="1" smtClean="0"/>
              <a:t>GenEd</a:t>
            </a:r>
            <a:r>
              <a:rPr lang="en-US" dirty="0" smtClean="0"/>
              <a:t>” to draw more students: Still only 20% female (Whitehead, 2008)</a:t>
            </a:r>
            <a:endParaRPr lang="en-US" dirty="0"/>
          </a:p>
        </p:txBody>
      </p:sp>
      <p:pic>
        <p:nvPicPr>
          <p:cNvPr id="5" name="Picture 4" descr="gamemakerstudio.png"/>
          <p:cNvPicPr>
            <a:picLocks noChangeAspect="1"/>
          </p:cNvPicPr>
          <p:nvPr/>
        </p:nvPicPr>
        <p:blipFill>
          <a:blip r:embed="rId3"/>
          <a:stretch>
            <a:fillRect/>
          </a:stretch>
        </p:blipFill>
        <p:spPr>
          <a:xfrm>
            <a:off x="7816530" y="1158525"/>
            <a:ext cx="3657125" cy="2194275"/>
          </a:xfrm>
          <a:prstGeom prst="rect">
            <a:avLst/>
          </a:prstGeom>
        </p:spPr>
      </p:pic>
      <p:pic>
        <p:nvPicPr>
          <p:cNvPr id="6" name="Picture 5" descr="869Thumb2.jpg"/>
          <p:cNvPicPr>
            <a:picLocks noChangeAspect="1"/>
          </p:cNvPicPr>
          <p:nvPr/>
        </p:nvPicPr>
        <p:blipFill>
          <a:blip r:embed="rId4"/>
          <a:stretch>
            <a:fillRect/>
          </a:stretch>
        </p:blipFill>
        <p:spPr>
          <a:xfrm>
            <a:off x="7848600" y="3731180"/>
            <a:ext cx="3640772" cy="2730579"/>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smtClean="0"/>
              <a:t>Challenge of Gaming Context: Infrastructure</a:t>
            </a:r>
            <a:endParaRPr lang="en-US" dirty="0"/>
          </a:p>
        </p:txBody>
      </p:sp>
      <p:sp>
        <p:nvSpPr>
          <p:cNvPr id="3" name="Content Placeholder 2"/>
          <p:cNvSpPr>
            <a:spLocks noGrp="1"/>
          </p:cNvSpPr>
          <p:nvPr>
            <p:ph idx="1"/>
          </p:nvPr>
        </p:nvSpPr>
        <p:spPr>
          <a:xfrm>
            <a:off x="507868" y="1412875"/>
            <a:ext cx="11173090" cy="4967514"/>
          </a:xfrm>
        </p:spPr>
        <p:txBody>
          <a:bodyPr/>
          <a:lstStyle/>
          <a:p>
            <a:r>
              <a:rPr lang="en-US" sz="2800" dirty="0" smtClean="0"/>
              <a:t>Computer gaming courses in College of Computing are predominantly male</a:t>
            </a:r>
          </a:p>
          <a:p>
            <a:pPr lvl="1"/>
            <a:r>
              <a:rPr lang="en-US" sz="2400" dirty="0" smtClean="0"/>
              <a:t>Advanced course on game implementation.</a:t>
            </a:r>
          </a:p>
          <a:p>
            <a:r>
              <a:rPr lang="en-US" sz="2800" dirty="0" smtClean="0"/>
              <a:t>BS in Computational Media degree: 27% female</a:t>
            </a:r>
          </a:p>
          <a:p>
            <a:pPr lvl="1"/>
            <a:r>
              <a:rPr lang="en-US" sz="2400" dirty="0" smtClean="0"/>
              <a:t>½ the students want to build video games</a:t>
            </a:r>
          </a:p>
          <a:p>
            <a:pPr lvl="1"/>
            <a:r>
              <a:rPr lang="en-US" sz="2400" dirty="0" smtClean="0"/>
              <a:t>All the women are in the other half</a:t>
            </a:r>
          </a:p>
          <a:p>
            <a:endParaRPr lang="en-US" sz="2800" dirty="0" smtClean="0"/>
          </a:p>
          <a:p>
            <a:r>
              <a:rPr lang="en-US" sz="2800" dirty="0" smtClean="0"/>
              <a:t>Report from Bryn </a:t>
            </a:r>
            <a:r>
              <a:rPr lang="en-US" sz="2800" dirty="0" err="1" smtClean="0"/>
              <a:t>Mawr</a:t>
            </a:r>
            <a:r>
              <a:rPr lang="en-US" sz="2800" dirty="0" smtClean="0"/>
              <a:t> (Dianna </a:t>
            </a:r>
            <a:r>
              <a:rPr lang="en-US" sz="2800" dirty="0" err="1" smtClean="0"/>
              <a:t>Xu</a:t>
            </a:r>
            <a:r>
              <a:rPr lang="en-US" sz="2800" dirty="0" smtClean="0"/>
              <a:t>, Doug Blank, Deepak Kumar)</a:t>
            </a:r>
          </a:p>
          <a:p>
            <a:pPr lvl="1"/>
            <a:r>
              <a:rPr lang="en-US" sz="2400" dirty="0" smtClean="0"/>
              <a:t>Introducing gaming into the curriculum has a real danger of discouraging female enrollment</a:t>
            </a:r>
          </a:p>
          <a:p>
            <a:pPr lvl="1"/>
            <a:r>
              <a:rPr lang="en-US" sz="2400" dirty="0" smtClean="0"/>
              <a:t>Significant student frustration over tools and textbook</a:t>
            </a:r>
          </a:p>
          <a:p>
            <a:pPr lvl="1"/>
            <a:r>
              <a:rPr lang="en-US" sz="2400" dirty="0" smtClean="0"/>
              <a:t>Can’t succeed at making the context work without support</a:t>
            </a:r>
            <a:endParaRPr lang="en-US" sz="20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smtClean="0"/>
              <a:t>Others: Storytelling, Music Video, Analysis</a:t>
            </a:r>
            <a:endParaRPr lang="en-US" dirty="0"/>
          </a:p>
        </p:txBody>
      </p:sp>
      <p:pic>
        <p:nvPicPr>
          <p:cNvPr id="204802" name="Picture 2"/>
          <p:cNvPicPr>
            <a:picLocks noChangeAspect="1" noChangeArrowheads="1"/>
          </p:cNvPicPr>
          <p:nvPr/>
        </p:nvPicPr>
        <p:blipFill>
          <a:blip r:embed="rId3"/>
          <a:srcRect/>
          <a:stretch>
            <a:fillRect/>
          </a:stretch>
        </p:blipFill>
        <p:spPr bwMode="auto">
          <a:xfrm>
            <a:off x="2723515" y="1048704"/>
            <a:ext cx="2945765" cy="2365080"/>
          </a:xfrm>
          <a:prstGeom prst="rect">
            <a:avLst/>
          </a:prstGeom>
          <a:noFill/>
          <a:ln w="9525">
            <a:noFill/>
            <a:miter lim="800000"/>
            <a:headEnd/>
            <a:tailEnd/>
          </a:ln>
          <a:effectLst/>
        </p:spPr>
      </p:pic>
      <p:pic>
        <p:nvPicPr>
          <p:cNvPr id="6" name="Picture 5" descr="removed.jpg"/>
          <p:cNvPicPr>
            <a:picLocks noChangeAspect="1"/>
          </p:cNvPicPr>
          <p:nvPr/>
        </p:nvPicPr>
        <p:blipFill>
          <a:blip r:embed="rId4"/>
          <a:stretch>
            <a:fillRect/>
          </a:stretch>
        </p:blipFill>
        <p:spPr>
          <a:xfrm>
            <a:off x="6673532" y="868680"/>
            <a:ext cx="3474720" cy="3474720"/>
          </a:xfrm>
          <a:prstGeom prst="rect">
            <a:avLst/>
          </a:prstGeom>
        </p:spPr>
      </p:pic>
      <p:pic>
        <p:nvPicPr>
          <p:cNvPr id="7" name="Picture 6" descr="blend.jpg"/>
          <p:cNvPicPr>
            <a:picLocks noChangeAspect="1"/>
          </p:cNvPicPr>
          <p:nvPr/>
        </p:nvPicPr>
        <p:blipFill>
          <a:blip r:embed="rId5"/>
          <a:stretch>
            <a:fillRect/>
          </a:stretch>
        </p:blipFill>
        <p:spPr>
          <a:xfrm>
            <a:off x="9262745" y="3931920"/>
            <a:ext cx="2926080" cy="2926080"/>
          </a:xfrm>
          <a:prstGeom prst="rect">
            <a:avLst/>
          </a:prstGeom>
        </p:spPr>
      </p:pic>
      <p:pic>
        <p:nvPicPr>
          <p:cNvPr id="204803" name="Picture 3"/>
          <p:cNvPicPr>
            <a:picLocks noChangeAspect="1" noChangeArrowheads="1"/>
          </p:cNvPicPr>
          <p:nvPr/>
        </p:nvPicPr>
        <p:blipFill>
          <a:blip r:embed="rId6"/>
          <a:srcRect/>
          <a:stretch>
            <a:fillRect/>
          </a:stretch>
        </p:blipFill>
        <p:spPr bwMode="auto">
          <a:xfrm>
            <a:off x="2612073" y="3133725"/>
            <a:ext cx="4648200" cy="3724275"/>
          </a:xfrm>
          <a:prstGeom prst="rect">
            <a:avLst/>
          </a:prstGeom>
          <a:noFill/>
          <a:ln w="9525">
            <a:noFill/>
            <a:miter lim="800000"/>
            <a:headEnd/>
            <a:tailEnd/>
          </a:ln>
          <a:effectLst/>
        </p:spPr>
      </p:pic>
      <p:pic>
        <p:nvPicPr>
          <p:cNvPr id="8" name="Picture 7" descr="softwa22.jpg"/>
          <p:cNvPicPr>
            <a:picLocks noChangeAspect="1"/>
          </p:cNvPicPr>
          <p:nvPr/>
        </p:nvPicPr>
        <p:blipFill>
          <a:blip r:embed="rId7"/>
          <a:stretch>
            <a:fillRect/>
          </a:stretch>
        </p:blipFill>
        <p:spPr>
          <a:xfrm>
            <a:off x="182880" y="1765668"/>
            <a:ext cx="2564274" cy="3095892"/>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Beyond CS1?</a:t>
            </a:r>
            <a:endParaRPr lang="en-US" dirty="0"/>
          </a:p>
        </p:txBody>
      </p:sp>
      <p:sp>
        <p:nvSpPr>
          <p:cNvPr id="3" name="Content Placeholder 2"/>
          <p:cNvSpPr>
            <a:spLocks noGrp="1"/>
          </p:cNvSpPr>
          <p:nvPr>
            <p:ph type="body" sz="quarter" idx="10"/>
          </p:nvPr>
        </p:nvSpPr>
        <p:spPr>
          <a:xfrm>
            <a:off x="507868" y="1411552"/>
            <a:ext cx="11173090" cy="2412968"/>
          </a:xfrm>
        </p:spPr>
        <p:txBody>
          <a:bodyPr/>
          <a:lstStyle/>
          <a:p>
            <a:r>
              <a:rPr lang="en-US" dirty="0" smtClean="0"/>
              <a:t>If students get context in CS1, how do they do </a:t>
            </a:r>
            <a:br>
              <a:rPr lang="en-US" dirty="0" smtClean="0"/>
            </a:br>
            <a:r>
              <a:rPr lang="en-US" dirty="0" smtClean="0"/>
              <a:t>in a context-free CS2?</a:t>
            </a:r>
          </a:p>
          <a:p>
            <a:r>
              <a:rPr lang="en-US" dirty="0" smtClean="0"/>
              <a:t>Are students as well-prepared in CS2 after </a:t>
            </a:r>
            <a:br>
              <a:rPr lang="en-US" dirty="0" smtClean="0"/>
            </a:br>
            <a:r>
              <a:rPr lang="en-US" dirty="0" smtClean="0"/>
              <a:t>a contextualized CS1?</a:t>
            </a:r>
          </a:p>
          <a:p>
            <a:r>
              <a:rPr lang="en-US" dirty="0" smtClean="0"/>
              <a:t>Is context useful in CS2 and beyond?</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p:txBody>
          <a:bodyPr/>
          <a:lstStyle/>
          <a:p>
            <a:r>
              <a:rPr lang="en-US" dirty="0" smtClean="0"/>
              <a:t>1961 MIT Sloan School Symposium</a:t>
            </a:r>
            <a:endParaRPr lang="en-US" dirty="0"/>
          </a:p>
        </p:txBody>
      </p:sp>
      <p:pic>
        <p:nvPicPr>
          <p:cNvPr id="6" name="Picture 4"/>
          <p:cNvPicPr>
            <a:picLocks noChangeAspect="1" noChangeArrowheads="1"/>
          </p:cNvPicPr>
          <p:nvPr/>
        </p:nvPicPr>
        <p:blipFill>
          <a:blip r:embed="rId3"/>
          <a:srcRect/>
          <a:stretch>
            <a:fillRect/>
          </a:stretch>
        </p:blipFill>
        <p:spPr bwMode="auto">
          <a:xfrm>
            <a:off x="515938" y="1420813"/>
            <a:ext cx="3603625" cy="5183188"/>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4"/>
          <a:srcRect/>
          <a:stretch>
            <a:fillRect/>
          </a:stretch>
        </p:blipFill>
        <p:spPr bwMode="auto">
          <a:xfrm>
            <a:off x="7940363" y="1548177"/>
            <a:ext cx="2800350" cy="4676775"/>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5"/>
          <a:srcRect/>
          <a:stretch>
            <a:fillRect/>
          </a:stretch>
        </p:blipFill>
        <p:spPr bwMode="auto">
          <a:xfrm>
            <a:off x="4439118" y="1562828"/>
            <a:ext cx="2971800" cy="458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lstStyle/>
          <a:p>
            <a:r>
              <a:rPr lang="en-GB" smtClean="0"/>
              <a:t>The Impact of  Contextualized CS1 on CS2</a:t>
            </a:r>
            <a:endParaRPr lang="en-GB" dirty="0"/>
          </a:p>
        </p:txBody>
      </p:sp>
      <p:sp>
        <p:nvSpPr>
          <p:cNvPr id="1455107" name="Text Box 3"/>
          <p:cNvSpPr txBox="1">
            <a:spLocks noChangeArrowheads="1"/>
          </p:cNvSpPr>
          <p:nvPr/>
        </p:nvSpPr>
        <p:spPr bwMode="auto">
          <a:xfrm>
            <a:off x="4361389" y="6118993"/>
            <a:ext cx="3466048" cy="3715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eaLnBrk="1" hangingPunct="1">
              <a:buClr>
                <a:srgbClr val="80808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bg1"/>
                </a:solidFill>
                <a:ea typeface="DejaVu Sans" charset="0"/>
                <a:cs typeface="DejaVu Sans" charset="0"/>
              </a:rPr>
              <a:t>CS2 Data Structures </a:t>
            </a:r>
            <a:r>
              <a:rPr lang="en-GB" dirty="0" smtClean="0">
                <a:solidFill>
                  <a:schemeClr val="bg1"/>
                </a:solidFill>
                <a:ea typeface="DejaVu Sans" charset="0"/>
                <a:cs typeface="DejaVu Sans" charset="0"/>
              </a:rPr>
              <a:t>Enrolment</a:t>
            </a:r>
            <a:endParaRPr lang="en-GB" dirty="0">
              <a:solidFill>
                <a:schemeClr val="bg1"/>
              </a:solidFill>
              <a:ea typeface="DejaVu Sans" charset="0"/>
              <a:cs typeface="DejaVu Sans" charset="0"/>
            </a:endParaRPr>
          </a:p>
        </p:txBody>
      </p:sp>
      <p:graphicFrame>
        <p:nvGraphicFramePr>
          <p:cNvPr id="1455108" name="Object 4"/>
          <p:cNvGraphicFramePr>
            <a:graphicFrameLocks noChangeAspect="1"/>
          </p:cNvGraphicFramePr>
          <p:nvPr/>
        </p:nvGraphicFramePr>
        <p:xfrm>
          <a:off x="2818666" y="2355849"/>
          <a:ext cx="6551493" cy="3484511"/>
        </p:xfrm>
        <a:graphic>
          <a:graphicData uri="http://schemas.openxmlformats.org/presentationml/2006/ole">
            <p:oleObj spid="_x0000_s113666" name="Chart" r:id="rId4" imgW="4914900" imgH="2743200" progId="Excel.Sheet.8">
              <p:embed followColorScheme="full"/>
            </p:oleObj>
          </a:graphicData>
        </a:graphic>
      </p:graphicFrame>
      <p:sp>
        <p:nvSpPr>
          <p:cNvPr id="6" name="TextBox 5"/>
          <p:cNvSpPr txBox="1"/>
          <p:nvPr/>
        </p:nvSpPr>
        <p:spPr>
          <a:xfrm>
            <a:off x="515938" y="1420813"/>
            <a:ext cx="8096768" cy="451406"/>
          </a:xfrm>
          <a:prstGeom prst="rect">
            <a:avLst/>
          </a:prstGeom>
        </p:spPr>
        <p:txBody>
          <a:bodyPr vert="horz" wrap="none" lIns="0" tIns="0" rIns="0" bIns="0" rtlCol="0">
            <a:spAutoFit/>
          </a:bodyPr>
          <a:lstStyle/>
          <a:p>
            <a:pPr marL="396875" indent="-396875" defTabSz="914363" fontAlgn="auto">
              <a:lnSpc>
                <a:spcPct val="90000"/>
              </a:lnSpc>
              <a:spcBef>
                <a:spcPct val="20000"/>
              </a:spcBef>
              <a:spcAft>
                <a:spcPts val="0"/>
              </a:spcAft>
              <a:buSzPct val="85000"/>
            </a:pPr>
            <a:r>
              <a:rPr lang="en-GB" sz="3200" dirty="0" smtClean="0">
                <a:solidFill>
                  <a:schemeClr val="bg1"/>
                </a:solidFill>
              </a:rPr>
              <a:t>Bryn </a:t>
            </a:r>
            <a:r>
              <a:rPr lang="en-GB" sz="3200" dirty="0" err="1" smtClean="0">
                <a:solidFill>
                  <a:schemeClr val="bg1"/>
                </a:solidFill>
              </a:rPr>
              <a:t>Mawr</a:t>
            </a:r>
            <a:r>
              <a:rPr lang="en-GB" sz="3200" dirty="0" smtClean="0">
                <a:solidFill>
                  <a:schemeClr val="bg1"/>
                </a:solidFill>
              </a:rPr>
              <a:t> College Data for 12 years of CS2</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7154" name="Object 2"/>
          <p:cNvGraphicFramePr>
            <a:graphicFrameLocks noChangeAspect="1"/>
          </p:cNvGraphicFramePr>
          <p:nvPr/>
        </p:nvGraphicFramePr>
        <p:xfrm>
          <a:off x="2759415" y="1420813"/>
          <a:ext cx="6394901" cy="4845050"/>
        </p:xfrm>
        <a:graphic>
          <a:graphicData uri="http://schemas.openxmlformats.org/presentationml/2006/ole">
            <p:oleObj spid="_x0000_s115714" name="Chart" r:id="rId4" imgW="4914900" imgH="5095875" progId="Excel.Sheet.8">
              <p:embed followColorScheme="full"/>
            </p:oleObj>
          </a:graphicData>
        </a:graphic>
      </p:graphicFrame>
      <p:sp>
        <p:nvSpPr>
          <p:cNvPr id="1457155" name="Rectangle 3"/>
          <p:cNvSpPr>
            <a:spLocks noGrp="1" noChangeArrowheads="1"/>
          </p:cNvSpPr>
          <p:nvPr>
            <p:ph type="title"/>
          </p:nvPr>
        </p:nvSpPr>
        <p:spPr/>
        <p:txBody>
          <a:bodyPr/>
          <a:lstStyle/>
          <a:p>
            <a:r>
              <a:rPr lang="en-GB" dirty="0" smtClean="0"/>
              <a:t>Including Last Two Years (Since Robots)</a:t>
            </a:r>
            <a:endParaRPr lang="en-GB" dirty="0"/>
          </a:p>
        </p:txBody>
      </p:sp>
      <p:sp>
        <p:nvSpPr>
          <p:cNvPr id="1457156" name="Text Box 4"/>
          <p:cNvSpPr txBox="1">
            <a:spLocks noChangeArrowheads="1"/>
          </p:cNvSpPr>
          <p:nvPr/>
        </p:nvSpPr>
        <p:spPr bwMode="auto">
          <a:xfrm>
            <a:off x="4361389" y="6304475"/>
            <a:ext cx="3466048" cy="371513"/>
          </a:xfrm>
          <a:prstGeom prst="rect">
            <a:avLst/>
          </a:prstGeom>
          <a:noFill/>
          <a:ln w="9525">
            <a:noFill/>
            <a:round/>
            <a:headEnd/>
            <a:tailEnd/>
          </a:ln>
          <a:effectLst/>
        </p:spPr>
        <p:txBody>
          <a:bodyPr wrap="none" lIns="90000" tIns="46800" rIns="90000" bIns="46800">
            <a:prstTxWarp prst="textNoShape">
              <a:avLst/>
            </a:prstTxWarp>
            <a:spAutoFit/>
          </a:bodyPr>
          <a:lstStyle/>
          <a:p>
            <a:pPr defTabSz="457200" eaLnBrk="1" hangingPunct="1">
              <a:buClr>
                <a:srgbClr val="80808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bg1"/>
                </a:solidFill>
                <a:ea typeface="DejaVu Sans" charset="0"/>
                <a:cs typeface="DejaVu Sans" charset="0"/>
              </a:rPr>
              <a:t>CS2 Data Structures </a:t>
            </a:r>
            <a:r>
              <a:rPr lang="en-GB" dirty="0" smtClean="0">
                <a:solidFill>
                  <a:schemeClr val="bg1"/>
                </a:solidFill>
                <a:ea typeface="DejaVu Sans" charset="0"/>
                <a:cs typeface="DejaVu Sans" charset="0"/>
              </a:rPr>
              <a:t>Enrolment</a:t>
            </a:r>
            <a:endParaRPr lang="en-GB" dirty="0">
              <a:solidFill>
                <a:schemeClr val="bg1"/>
              </a:solidFill>
              <a:ea typeface="DejaVu Sans" charset="0"/>
              <a:cs typeface="DejaVu Sans" charset="0"/>
            </a:endParaRP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p:cNvSpPr>
            <a:spLocks noGrp="1" noChangeArrowheads="1"/>
          </p:cNvSpPr>
          <p:nvPr>
            <p:ph type="title"/>
          </p:nvPr>
        </p:nvSpPr>
        <p:spPr/>
        <p:txBody>
          <a:bodyPr/>
          <a:lstStyle/>
          <a:p>
            <a:r>
              <a:rPr lang="en-US" dirty="0" smtClean="0"/>
              <a:t>Media Computation Impact On CS2</a:t>
            </a:r>
            <a:endParaRPr lang="en-US" dirty="0"/>
          </a:p>
        </p:txBody>
      </p:sp>
      <p:sp>
        <p:nvSpPr>
          <p:cNvPr id="1435651" name="Rectangle 3"/>
          <p:cNvSpPr>
            <a:spLocks noGrp="1" noChangeArrowheads="1"/>
          </p:cNvSpPr>
          <p:nvPr>
            <p:ph type="body" sz="quarter" idx="10"/>
          </p:nvPr>
        </p:nvSpPr>
        <p:spPr>
          <a:xfrm>
            <a:off x="507868" y="1411552"/>
            <a:ext cx="11173090" cy="5146024"/>
          </a:xfrm>
        </p:spPr>
        <p:txBody>
          <a:bodyPr/>
          <a:lstStyle/>
          <a:p>
            <a:r>
              <a:rPr lang="en-US" sz="2800" dirty="0" smtClean="0"/>
              <a:t>Trial at Columbus State University</a:t>
            </a:r>
          </a:p>
          <a:p>
            <a:r>
              <a:rPr lang="en-US" sz="2800" dirty="0" smtClean="0"/>
              <a:t>Fall 2007, 3 sections of CS1 for Majors </a:t>
            </a:r>
            <a:br>
              <a:rPr lang="en-US" sz="2800" dirty="0" smtClean="0"/>
            </a:br>
            <a:r>
              <a:rPr lang="en-US" sz="2800" dirty="0" smtClean="0"/>
              <a:t>Media Computation Java versus traditional</a:t>
            </a:r>
          </a:p>
          <a:p>
            <a:r>
              <a:rPr lang="en-US" sz="2800" dirty="0" smtClean="0"/>
              <a:t>From Wayne Summers (Dept Chair)</a:t>
            </a:r>
            <a:endParaRPr lang="en-US" dirty="0" smtClean="0"/>
          </a:p>
          <a:p>
            <a:pPr lvl="1"/>
            <a:r>
              <a:rPr lang="en-US" sz="2400" dirty="0" smtClean="0"/>
              <a:t>We also taught two other CS1 sections without the Media Computation focus (using the Lewis/Loftus book) and are assessing the difference. The Media Computation class had a significantly higher completion and pass </a:t>
            </a:r>
            <a:br>
              <a:rPr lang="en-US" sz="2400" dirty="0" smtClean="0"/>
            </a:br>
            <a:r>
              <a:rPr lang="en-US" sz="2400" dirty="0" smtClean="0"/>
              <a:t>rate and appears to have a higher student satisfaction rate. We will be </a:t>
            </a:r>
            <a:br>
              <a:rPr lang="en-US" sz="2400" dirty="0" smtClean="0"/>
            </a:br>
            <a:r>
              <a:rPr lang="en-US" sz="2400" dirty="0" smtClean="0"/>
              <a:t>able to better compare the two methods after this semester. Students </a:t>
            </a:r>
            <a:br>
              <a:rPr lang="en-US" sz="2400" dirty="0" smtClean="0"/>
            </a:br>
            <a:r>
              <a:rPr lang="en-US" sz="2400" dirty="0" smtClean="0"/>
              <a:t>from both groups are taking the same CS2 class</a:t>
            </a:r>
          </a:p>
          <a:p>
            <a:r>
              <a:rPr lang="en-US" sz="2800" dirty="0" smtClean="0"/>
              <a:t>Spring 2008:  Same CS2 for all 3 sections</a:t>
            </a:r>
          </a:p>
          <a:p>
            <a:r>
              <a:rPr lang="en-US" sz="2800" dirty="0" smtClean="0"/>
              <a:t>Results</a:t>
            </a:r>
          </a:p>
          <a:p>
            <a:pPr lvl="1"/>
            <a:r>
              <a:rPr lang="en-US" sz="2400" dirty="0" smtClean="0"/>
              <a:t>No difference on retention rates, midterm exam grades, final exam grades</a:t>
            </a:r>
            <a:endParaRPr lang="en-US" sz="24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smtClean="0"/>
              <a:t>Building A Contextualized CS2: </a:t>
            </a:r>
            <a:br>
              <a:rPr lang="en-US" dirty="0" smtClean="0"/>
            </a:br>
            <a:r>
              <a:rPr lang="en-US" sz="3600" spc="-150" dirty="0" smtClean="0">
                <a:solidFill>
                  <a:schemeClr val="accent1"/>
                </a:solidFill>
                <a:effectLst>
                  <a:outerShdw blurRad="38100" dist="38100" dir="2700000" algn="tl">
                    <a:srgbClr val="000000">
                      <a:alpha val="43137"/>
                    </a:srgbClr>
                  </a:outerShdw>
                </a:effectLst>
              </a:rPr>
              <a:t>Media computation data structures</a:t>
            </a:r>
            <a:r>
              <a:rPr lang="en-US" dirty="0" smtClean="0"/>
              <a:t/>
            </a:r>
            <a:br>
              <a:rPr lang="en-US" dirty="0" smtClean="0"/>
            </a:br>
            <a:endParaRPr lang="en-US" dirty="0"/>
          </a:p>
        </p:txBody>
      </p:sp>
      <p:sp>
        <p:nvSpPr>
          <p:cNvPr id="12" name="Text Placeholder 11"/>
          <p:cNvSpPr>
            <a:spLocks noGrp="1"/>
          </p:cNvSpPr>
          <p:nvPr>
            <p:ph type="body" sz="quarter" idx="10"/>
          </p:nvPr>
        </p:nvSpPr>
        <p:spPr>
          <a:xfrm>
            <a:off x="507868" y="1905000"/>
            <a:ext cx="11173090" cy="1717414"/>
          </a:xfrm>
        </p:spPr>
        <p:txBody>
          <a:bodyPr/>
          <a:lstStyle/>
          <a:p>
            <a:r>
              <a:rPr lang="en-US" dirty="0" smtClean="0"/>
              <a:t>How did the wildebeests charge over the ridge </a:t>
            </a:r>
            <a:br>
              <a:rPr lang="en-US" dirty="0" smtClean="0"/>
            </a:br>
            <a:r>
              <a:rPr lang="en-US" dirty="0" smtClean="0"/>
              <a:t>in Disney's “The Lion King"?</a:t>
            </a:r>
            <a:endParaRPr lang="en-US" dirty="0"/>
          </a:p>
        </p:txBody>
      </p:sp>
      <p:sp>
        <p:nvSpPr>
          <p:cNvPr id="8" name="Slide Number Placeholder 4"/>
          <p:cNvSpPr>
            <a:spLocks noGrp="1"/>
          </p:cNvSpPr>
          <p:nvPr>
            <p:ph type="sldNum" sz="quarter" idx="4294967295"/>
          </p:nvPr>
        </p:nvSpPr>
        <p:spPr>
          <a:xfrm>
            <a:off x="11380788" y="6616700"/>
            <a:ext cx="808037" cy="152400"/>
          </a:xfrm>
          <a:prstGeom prst="rect">
            <a:avLst/>
          </a:prstGeom>
        </p:spPr>
        <p:txBody>
          <a:bodyPr/>
          <a:lstStyle/>
          <a:p>
            <a:fld id="{C93146E2-607C-4F97-8481-671AA4E752ED}" type="slidenum">
              <a:rPr lang="en-US"/>
              <a:pPr/>
              <a:t>43</a:t>
            </a:fld>
            <a:endParaRPr lang="en-US"/>
          </a:p>
        </p:txBody>
      </p:sp>
      <p:pic>
        <p:nvPicPr>
          <p:cNvPr id="122883" name="Picture 3" descr="cap023"/>
          <p:cNvPicPr>
            <a:picLocks noChangeAspect="1" noChangeArrowheads="1"/>
          </p:cNvPicPr>
          <p:nvPr/>
        </p:nvPicPr>
        <p:blipFill>
          <a:blip r:embed="rId3"/>
          <a:srcRect/>
          <a:stretch>
            <a:fillRect/>
          </a:stretch>
        </p:blipFill>
        <p:spPr bwMode="auto">
          <a:xfrm>
            <a:off x="507868" y="2992664"/>
            <a:ext cx="3250353" cy="1828800"/>
          </a:xfrm>
          <a:prstGeom prst="rect">
            <a:avLst/>
          </a:prstGeom>
          <a:noFill/>
        </p:spPr>
      </p:pic>
      <p:pic>
        <p:nvPicPr>
          <p:cNvPr id="122884" name="Picture 4" descr="cap020"/>
          <p:cNvPicPr>
            <a:picLocks noChangeAspect="1" noChangeArrowheads="1"/>
          </p:cNvPicPr>
          <p:nvPr/>
        </p:nvPicPr>
        <p:blipFill>
          <a:blip r:embed="rId4"/>
          <a:srcRect/>
          <a:stretch>
            <a:fillRect/>
          </a:stretch>
        </p:blipFill>
        <p:spPr bwMode="auto">
          <a:xfrm>
            <a:off x="8360229" y="2916464"/>
            <a:ext cx="3250354" cy="1828800"/>
          </a:xfrm>
          <a:prstGeom prst="rect">
            <a:avLst/>
          </a:prstGeom>
          <a:noFill/>
        </p:spPr>
      </p:pic>
      <p:pic>
        <p:nvPicPr>
          <p:cNvPr id="122885" name="Picture 5" descr="cap016"/>
          <p:cNvPicPr>
            <a:picLocks noChangeAspect="1" noChangeArrowheads="1"/>
          </p:cNvPicPr>
          <p:nvPr/>
        </p:nvPicPr>
        <p:blipFill>
          <a:blip r:embed="rId5"/>
          <a:srcRect/>
          <a:stretch>
            <a:fillRect/>
          </a:stretch>
        </p:blipFill>
        <p:spPr bwMode="auto">
          <a:xfrm>
            <a:off x="515938" y="5029200"/>
            <a:ext cx="3250354" cy="1828800"/>
          </a:xfrm>
          <a:prstGeom prst="rect">
            <a:avLst/>
          </a:prstGeom>
          <a:noFill/>
        </p:spPr>
      </p:pic>
      <p:pic>
        <p:nvPicPr>
          <p:cNvPr id="122886" name="Picture 6" descr="cap015"/>
          <p:cNvPicPr>
            <a:picLocks noChangeAspect="1" noChangeArrowheads="1"/>
          </p:cNvPicPr>
          <p:nvPr/>
        </p:nvPicPr>
        <p:blipFill>
          <a:blip r:embed="rId6"/>
          <a:srcRect/>
          <a:stretch>
            <a:fillRect/>
          </a:stretch>
        </p:blipFill>
        <p:spPr bwMode="auto">
          <a:xfrm>
            <a:off x="8459626" y="5029200"/>
            <a:ext cx="3250354" cy="1828800"/>
          </a:xfrm>
          <a:prstGeom prst="rect">
            <a:avLst/>
          </a:prstGeom>
          <a:noFill/>
        </p:spPr>
      </p:pic>
      <p:pic>
        <p:nvPicPr>
          <p:cNvPr id="122887" name="Picture 7" descr="wildebeests">
            <a:hlinkClick r:id="rId7" action="ppaction://hlinkfile"/>
          </p:cNvPr>
          <p:cNvPicPr>
            <a:picLocks noChangeAspect="1" noChangeArrowheads="1"/>
          </p:cNvPicPr>
          <p:nvPr/>
        </p:nvPicPr>
        <p:blipFill>
          <a:blip r:embed="rId8"/>
          <a:srcRect/>
          <a:stretch>
            <a:fillRect/>
          </a:stretch>
        </p:blipFill>
        <p:spPr bwMode="auto">
          <a:xfrm>
            <a:off x="2742486" y="3634922"/>
            <a:ext cx="6703854" cy="2690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515938" y="228600"/>
            <a:ext cx="11164887" cy="1163395"/>
          </a:xfrm>
        </p:spPr>
        <p:txBody>
          <a:bodyPr/>
          <a:lstStyle/>
          <a:p>
            <a:r>
              <a:rPr lang="en-US" dirty="0" smtClean="0"/>
              <a:t>Research Question: </a:t>
            </a:r>
            <a:br>
              <a:rPr lang="en-US" dirty="0" smtClean="0"/>
            </a:br>
            <a:r>
              <a:rPr sz="3600" spc="-150" smtClean="0">
                <a:solidFill>
                  <a:schemeClr val="accent1"/>
                </a:solidFill>
                <a:effectLst>
                  <a:outerShdw blurRad="38100" dist="38100" dir="2700000" algn="tl">
                    <a:srgbClr val="000000">
                      <a:alpha val="43137"/>
                    </a:srgbClr>
                  </a:outerShdw>
                </a:effectLst>
              </a:rPr>
              <a:t>Is context still useful in a second course?</a:t>
            </a:r>
            <a:endParaRPr sz="3600" spc="-150">
              <a:solidFill>
                <a:schemeClr val="accent1"/>
              </a:solidFill>
              <a:effectLst>
                <a:outerShdw blurRad="38100" dist="38100" dir="2700000" algn="tl">
                  <a:srgbClr val="000000">
                    <a:alpha val="43137"/>
                  </a:srgbClr>
                </a:outerShdw>
              </a:effectLst>
            </a:endParaRPr>
          </a:p>
        </p:txBody>
      </p:sp>
      <p:sp>
        <p:nvSpPr>
          <p:cNvPr id="1054723" name="Rectangle 3"/>
          <p:cNvSpPr>
            <a:spLocks noGrp="1" noChangeArrowheads="1"/>
          </p:cNvSpPr>
          <p:nvPr>
            <p:ph type="body" sz="quarter" idx="10"/>
          </p:nvPr>
        </p:nvSpPr>
        <p:spPr>
          <a:xfrm>
            <a:off x="507868" y="1905000"/>
            <a:ext cx="11165020" cy="3890296"/>
          </a:xfrm>
        </p:spPr>
        <p:txBody>
          <a:bodyPr/>
          <a:lstStyle/>
          <a:p>
            <a:r>
              <a:rPr lang="en-US" sz="2800" dirty="0" smtClean="0"/>
              <a:t>11% agreed with “Working with media is a waste of time that </a:t>
            </a:r>
            <a:br>
              <a:rPr lang="en-US" sz="2800" dirty="0" smtClean="0"/>
            </a:br>
            <a:r>
              <a:rPr lang="en-US" sz="2800" dirty="0" smtClean="0"/>
              <a:t>could be used to learn the material in greater depth.”</a:t>
            </a:r>
          </a:p>
          <a:p>
            <a:pPr lvl="1"/>
            <a:r>
              <a:rPr lang="en-US" sz="2400" dirty="0" smtClean="0"/>
              <a:t>“I didn’t take this class to learn how to make pretty pictures.”</a:t>
            </a:r>
          </a:p>
          <a:p>
            <a:r>
              <a:rPr lang="en-US" sz="2800" dirty="0" smtClean="0"/>
              <a:t>A majority of the class (70%) agreed or strongly agreed that </a:t>
            </a:r>
            <a:br>
              <a:rPr lang="en-US" sz="2800" dirty="0" smtClean="0"/>
            </a:br>
            <a:r>
              <a:rPr lang="en-US" sz="2800" dirty="0" smtClean="0"/>
              <a:t>working with media makes the class more interesting.</a:t>
            </a:r>
          </a:p>
          <a:p>
            <a:r>
              <a:rPr lang="en-US" sz="2800" dirty="0" smtClean="0"/>
              <a:t>67% of the students agreed or strongly agreed that they were </a:t>
            </a:r>
            <a:br>
              <a:rPr lang="en-US" sz="2800" dirty="0" smtClean="0"/>
            </a:br>
            <a:r>
              <a:rPr lang="en-US" sz="2800" dirty="0" smtClean="0"/>
              <a:t>really excited by at least one class project</a:t>
            </a:r>
          </a:p>
          <a:p>
            <a:r>
              <a:rPr lang="en-US" sz="2800" dirty="0" smtClean="0"/>
              <a:t>66% reported doing extra work on projects to make the </a:t>
            </a:r>
            <a:br>
              <a:rPr lang="en-US" sz="2800" dirty="0" smtClean="0"/>
            </a:br>
            <a:r>
              <a:rPr lang="en-US" sz="2800" dirty="0" smtClean="0"/>
              <a:t>outcome look “cool.”</a:t>
            </a:r>
          </a:p>
        </p:txBody>
      </p:sp>
      <p:sp>
        <p:nvSpPr>
          <p:cNvPr id="4" name="TextBox 3"/>
          <p:cNvSpPr txBox="1"/>
          <p:nvPr/>
        </p:nvSpPr>
        <p:spPr>
          <a:xfrm>
            <a:off x="5953328" y="6070060"/>
            <a:ext cx="5739319" cy="332399"/>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Yarosh</a:t>
            </a:r>
            <a:r>
              <a:rPr kumimoji="0" lang="en-US" sz="2400" b="0" i="0" u="none" strike="noStrike" kern="1200" cap="none" spc="0" normalizeH="0" noProof="0" dirty="0" smtClean="0">
                <a:ln>
                  <a:noFill/>
                </a:ln>
                <a:solidFill>
                  <a:schemeClr val="bg1"/>
                </a:solidFill>
                <a:effectLst/>
                <a:uLnTx/>
                <a:uFillTx/>
                <a:latin typeface="+mn-lt"/>
                <a:ea typeface="+mn-ea"/>
                <a:cs typeface="+mn-cs"/>
              </a:rPr>
              <a:t> and </a:t>
            </a:r>
            <a:r>
              <a:rPr kumimoji="0" lang="en-US" sz="2400" b="0" i="0" u="none" strike="noStrike" kern="1200" cap="none" spc="0" normalizeH="0" noProof="0" dirty="0" err="1" smtClean="0">
                <a:ln>
                  <a:noFill/>
                </a:ln>
                <a:solidFill>
                  <a:schemeClr val="bg1"/>
                </a:solidFill>
                <a:effectLst/>
                <a:uLnTx/>
                <a:uFillTx/>
                <a:latin typeface="+mn-lt"/>
                <a:ea typeface="+mn-ea"/>
                <a:cs typeface="+mn-cs"/>
              </a:rPr>
              <a:t>Guzdial</a:t>
            </a:r>
            <a:r>
              <a:rPr kumimoji="0" lang="en-US" sz="2400" b="0" i="0" u="none" strike="noStrike" kern="1200" cap="none" spc="0" normalizeH="0" noProof="0" dirty="0" smtClean="0">
                <a:ln>
                  <a:noFill/>
                </a:ln>
                <a:solidFill>
                  <a:schemeClr val="bg1"/>
                </a:solidFill>
                <a:effectLst/>
                <a:uLnTx/>
                <a:uFillTx/>
                <a:latin typeface="+mn-lt"/>
                <a:ea typeface="+mn-ea"/>
                <a:cs typeface="+mn-cs"/>
              </a:rPr>
              <a:t>, JERIC, Jan 2008)</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Programming a </a:t>
            </a:r>
            <a:r>
              <a:rPr lang="en-US" dirty="0" err="1" smtClean="0"/>
              <a:t>Gameboy</a:t>
            </a:r>
            <a:endParaRPr lang="en-US" dirty="0"/>
          </a:p>
        </p:txBody>
      </p:sp>
      <p:sp>
        <p:nvSpPr>
          <p:cNvPr id="3" name="Content Placeholder 2"/>
          <p:cNvSpPr>
            <a:spLocks noGrp="1"/>
          </p:cNvSpPr>
          <p:nvPr>
            <p:ph type="body" sz="quarter" idx="10"/>
          </p:nvPr>
        </p:nvSpPr>
        <p:spPr>
          <a:xfrm>
            <a:off x="507868" y="1411552"/>
            <a:ext cx="8117517" cy="4198072"/>
          </a:xfrm>
        </p:spPr>
        <p:txBody>
          <a:bodyPr/>
          <a:lstStyle/>
          <a:p>
            <a:r>
              <a:rPr lang="en-US" sz="2400" dirty="0" smtClean="0"/>
              <a:t>Traditional Computer Organization (</a:t>
            </a:r>
            <a:r>
              <a:rPr lang="en-US" sz="2400" dirty="0" err="1" smtClean="0"/>
              <a:t>Patt</a:t>
            </a:r>
            <a:r>
              <a:rPr lang="en-US" sz="2400" dirty="0" smtClean="0"/>
              <a:t> and Patel) using an imaginary processor, versus</a:t>
            </a:r>
            <a:br>
              <a:rPr lang="en-US" sz="2400" dirty="0" smtClean="0"/>
            </a:br>
            <a:r>
              <a:rPr lang="en-US" sz="2400" dirty="0" smtClean="0"/>
              <a:t>Computer Organization using a </a:t>
            </a:r>
            <a:r>
              <a:rPr lang="en-US" sz="2400" dirty="0" err="1" smtClean="0"/>
              <a:t>Gameboy</a:t>
            </a:r>
            <a:endParaRPr lang="en-US" sz="2400" dirty="0" smtClean="0"/>
          </a:p>
          <a:p>
            <a:pPr lvl="1"/>
            <a:r>
              <a:rPr lang="en-US" sz="2000" dirty="0" smtClean="0"/>
              <a:t>Not all the same topics </a:t>
            </a:r>
            <a:br>
              <a:rPr lang="en-US" sz="2000" dirty="0" smtClean="0"/>
            </a:br>
            <a:r>
              <a:rPr lang="en-US" sz="2000" dirty="0" smtClean="0"/>
              <a:t>(e.g., </a:t>
            </a:r>
            <a:r>
              <a:rPr lang="en-US" sz="2000" dirty="0" err="1" smtClean="0"/>
              <a:t>Gameboy</a:t>
            </a:r>
            <a:r>
              <a:rPr lang="en-US" sz="2000" dirty="0" smtClean="0"/>
              <a:t> graphics modes)</a:t>
            </a:r>
          </a:p>
          <a:p>
            <a:pPr lvl="1"/>
            <a:r>
              <a:rPr lang="en-US" sz="2000" dirty="0" smtClean="0"/>
              <a:t>Common focus on C programming, bit manipulations, model of the computer (including memory and I/O)</a:t>
            </a:r>
          </a:p>
          <a:p>
            <a:r>
              <a:rPr lang="en-US" sz="2400" dirty="0" smtClean="0"/>
              <a:t>Post-class survey comparison</a:t>
            </a:r>
            <a:br>
              <a:rPr lang="en-US" sz="2400" dirty="0" smtClean="0"/>
            </a:br>
            <a:r>
              <a:rPr lang="en-US" sz="2400" dirty="0" smtClean="0"/>
              <a:t>No significant difference</a:t>
            </a:r>
          </a:p>
          <a:p>
            <a:pPr lvl="1"/>
            <a:r>
              <a:rPr lang="en-US" sz="2000" dirty="0" smtClean="0"/>
              <a:t>100% of students in </a:t>
            </a:r>
            <a:r>
              <a:rPr lang="en-US" sz="2000" dirty="0" err="1" smtClean="0"/>
              <a:t>Gameboy</a:t>
            </a:r>
            <a:r>
              <a:rPr lang="en-US" sz="2000" dirty="0" smtClean="0"/>
              <a:t> class did extra on at least one homework, because it was fun.</a:t>
            </a:r>
          </a:p>
          <a:p>
            <a:pPr lvl="1"/>
            <a:r>
              <a:rPr lang="en-US" sz="2000" dirty="0" smtClean="0"/>
              <a:t>30% of traditional students never put any extra </a:t>
            </a:r>
            <a:br>
              <a:rPr lang="en-US" sz="2000" dirty="0" smtClean="0"/>
            </a:br>
            <a:r>
              <a:rPr lang="en-US" sz="2000" dirty="0" smtClean="0"/>
              <a:t>effort in (p=0.046)</a:t>
            </a:r>
            <a:endParaRPr lang="en-US" sz="2000" dirty="0"/>
          </a:p>
        </p:txBody>
      </p:sp>
      <p:pic>
        <p:nvPicPr>
          <p:cNvPr id="19763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718348" y="1924456"/>
            <a:ext cx="2962275" cy="3048000"/>
          </a:xfrm>
          <a:prstGeom prst="rect">
            <a:avLst/>
          </a:prstGeom>
          <a:noFill/>
          <a:ln w="9525">
            <a:noFill/>
            <a:miter lim="800000"/>
            <a:headEnd/>
            <a:tailEnd/>
          </a:ln>
          <a:effectLst/>
        </p:spPr>
      </p:pic>
      <p:sp>
        <p:nvSpPr>
          <p:cNvPr id="6" name="TextBox 5"/>
          <p:cNvSpPr txBox="1"/>
          <p:nvPr/>
        </p:nvSpPr>
        <p:spPr>
          <a:xfrm>
            <a:off x="8385243" y="5797685"/>
            <a:ext cx="3803582" cy="664797"/>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Tew</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Dorn, Leahy,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Guzdial</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JERIC, to appear)</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1329595"/>
          </a:xfrm>
        </p:spPr>
        <p:txBody>
          <a:bodyPr/>
          <a:lstStyle/>
          <a:p>
            <a:r>
              <a:rPr smtClean="0"/>
              <a:t>Summary:</a:t>
            </a:r>
            <a:br>
              <a:rPr smtClean="0"/>
            </a:br>
            <a:r>
              <a:rPr smtClean="0"/>
              <a:t>What do we know about contexts for CS Ed?</a:t>
            </a:r>
            <a:endParaRPr lang="en-US" dirty="0"/>
          </a:p>
        </p:txBody>
      </p:sp>
      <p:sp>
        <p:nvSpPr>
          <p:cNvPr id="3" name="Content Placeholder 2"/>
          <p:cNvSpPr>
            <a:spLocks noGrp="1"/>
          </p:cNvSpPr>
          <p:nvPr>
            <p:ph idx="1"/>
          </p:nvPr>
        </p:nvSpPr>
        <p:spPr>
          <a:xfrm>
            <a:off x="507868" y="2054890"/>
            <a:ext cx="11173090" cy="4672048"/>
          </a:xfrm>
        </p:spPr>
        <p:txBody>
          <a:bodyPr/>
          <a:lstStyle/>
          <a:p>
            <a:r>
              <a:rPr lang="en-US" dirty="0" smtClean="0"/>
              <a:t>Including context has led to evaluation reports of: </a:t>
            </a:r>
          </a:p>
          <a:p>
            <a:pPr lvl="1"/>
            <a:r>
              <a:rPr lang="en-US" dirty="0" smtClean="0"/>
              <a:t>Increased retention (in CS1, across multiple schools, with both majors and non-CS majors, across genders and ethnicities), </a:t>
            </a:r>
          </a:p>
          <a:p>
            <a:pPr lvl="1"/>
            <a:r>
              <a:rPr lang="en-US" dirty="0" smtClean="0"/>
              <a:t>Some evidence of retention into CS2, and</a:t>
            </a:r>
          </a:p>
          <a:p>
            <a:pPr lvl="1"/>
            <a:r>
              <a:rPr lang="en-US" dirty="0" smtClean="0"/>
              <a:t>Student reports of increased time-on-task, even beyond CS1.</a:t>
            </a:r>
          </a:p>
          <a:p>
            <a:endParaRPr lang="en-US" dirty="0" smtClean="0"/>
          </a:p>
          <a:p>
            <a:r>
              <a:rPr lang="en-US" dirty="0" smtClean="0"/>
              <a:t>Not all contexts work for all students.</a:t>
            </a:r>
          </a:p>
          <a:p>
            <a:pPr lvl="1"/>
            <a:r>
              <a:rPr lang="en-US" dirty="0" smtClean="0"/>
              <a:t>Some students do </a:t>
            </a:r>
            <a:r>
              <a:rPr lang="en-US" i="1" dirty="0" smtClean="0"/>
              <a:t>just fine</a:t>
            </a:r>
            <a:r>
              <a:rPr lang="en-US" dirty="0" smtClean="0"/>
              <a:t> with computing Fibonacci numbers</a:t>
            </a:r>
          </a:p>
          <a:p>
            <a:pPr lvl="1"/>
            <a:r>
              <a:rPr lang="en-US" dirty="0" smtClean="0"/>
              <a:t>Therefore, we </a:t>
            </a:r>
            <a:r>
              <a:rPr lang="en-US" i="1" dirty="0" smtClean="0"/>
              <a:t>need</a:t>
            </a:r>
            <a:r>
              <a:rPr lang="en-US" dirty="0" smtClean="0"/>
              <a:t> to offer </a:t>
            </a:r>
            <a:r>
              <a:rPr lang="en-US" i="1" dirty="0" smtClean="0"/>
              <a:t>multiple</a:t>
            </a:r>
            <a:r>
              <a:rPr lang="en-US" dirty="0" smtClean="0"/>
              <a:t> contexts, to draw all “cultures”</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a:t>
            </a:r>
            <a:r>
              <a:rPr i="1" smtClean="0"/>
              <a:t>Don't</a:t>
            </a:r>
            <a:r>
              <a:rPr smtClean="0"/>
              <a:t> we KInow About Context?</a:t>
            </a:r>
            <a:endParaRPr lang="en-US" dirty="0"/>
          </a:p>
        </p:txBody>
      </p:sp>
      <p:sp>
        <p:nvSpPr>
          <p:cNvPr id="3" name="Content Placeholder 2"/>
          <p:cNvSpPr>
            <a:spLocks noGrp="1"/>
          </p:cNvSpPr>
          <p:nvPr>
            <p:ph idx="1"/>
          </p:nvPr>
        </p:nvSpPr>
        <p:spPr>
          <a:xfrm>
            <a:off x="507868" y="1412875"/>
            <a:ext cx="11173090" cy="5121402"/>
          </a:xfrm>
        </p:spPr>
        <p:txBody>
          <a:bodyPr/>
          <a:lstStyle/>
          <a:p>
            <a:r>
              <a:rPr lang="en-US" dirty="0" smtClean="0"/>
              <a:t>What is a context?</a:t>
            </a:r>
          </a:p>
          <a:p>
            <a:r>
              <a:rPr lang="en-US" dirty="0" smtClean="0"/>
              <a:t>What do students perceive as a </a:t>
            </a:r>
            <a:r>
              <a:rPr lang="en-US" i="1" dirty="0" smtClean="0"/>
              <a:t>relevant</a:t>
            </a:r>
            <a:r>
              <a:rPr lang="en-US" dirty="0" smtClean="0"/>
              <a:t> context?</a:t>
            </a:r>
          </a:p>
          <a:p>
            <a:r>
              <a:rPr lang="en-US" dirty="0" smtClean="0"/>
              <a:t>When do contexts work? For how long? For whom?</a:t>
            </a:r>
          </a:p>
          <a:p>
            <a:r>
              <a:rPr lang="en-US" dirty="0" smtClean="0"/>
              <a:t>Do contexts help with </a:t>
            </a:r>
            <a:r>
              <a:rPr lang="en-US" i="1" dirty="0" smtClean="0"/>
              <a:t>learning</a:t>
            </a:r>
            <a:r>
              <a:rPr lang="en-US" dirty="0" smtClean="0"/>
              <a:t>?</a:t>
            </a:r>
          </a:p>
          <a:p>
            <a:endParaRPr lang="en-US" dirty="0" smtClean="0"/>
          </a:p>
          <a:p>
            <a:r>
              <a:rPr lang="en-US" dirty="0" smtClean="0"/>
              <a:t>What are the contexts that draw middle school girls and under-represented minorities?</a:t>
            </a:r>
          </a:p>
          <a:p>
            <a:r>
              <a:rPr lang="en-US" dirty="0" smtClean="0"/>
              <a:t>When the context is fixed (e.g., professional graphics designers), how do you teach within that context?</a:t>
            </a:r>
          </a:p>
          <a:p>
            <a:r>
              <a:rPr lang="en-US" dirty="0" smtClean="0"/>
              <a:t>What is needed for teachers to succeed with a context?</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77108"/>
          </a:xfrm>
        </p:spPr>
        <p:txBody>
          <a:bodyPr/>
          <a:lstStyle/>
          <a:p>
            <a:r>
              <a:rPr dirty="0" smtClean="0"/>
              <a:t>Conclusions</a:t>
            </a:r>
            <a:endParaRPr lang="en-US" dirty="0"/>
          </a:p>
        </p:txBody>
      </p:sp>
      <p:sp>
        <p:nvSpPr>
          <p:cNvPr id="3" name="Content Placeholder 2"/>
          <p:cNvSpPr>
            <a:spLocks noGrp="1"/>
          </p:cNvSpPr>
          <p:nvPr>
            <p:ph idx="1"/>
          </p:nvPr>
        </p:nvSpPr>
        <p:spPr>
          <a:xfrm>
            <a:off x="507868" y="1412875"/>
            <a:ext cx="11173090" cy="4413516"/>
          </a:xfrm>
        </p:spPr>
        <p:txBody>
          <a:bodyPr/>
          <a:lstStyle/>
          <a:p>
            <a:r>
              <a:rPr lang="en-US" dirty="0" smtClean="0"/>
              <a:t>Computing is important for everyone,</a:t>
            </a:r>
            <a:br>
              <a:rPr lang="en-US" dirty="0" smtClean="0"/>
            </a:br>
            <a:r>
              <a:rPr lang="en-US" dirty="0" smtClean="0"/>
              <a:t>We should aim to be able to teach computing to everyone.</a:t>
            </a:r>
          </a:p>
          <a:p>
            <a:endParaRPr lang="en-US" dirty="0" smtClean="0"/>
          </a:p>
          <a:p>
            <a:r>
              <a:rPr lang="en-US" dirty="0" smtClean="0"/>
              <a:t>Contextualized Computing Education has great promise for achieving the goal of teaching everyone about computing</a:t>
            </a:r>
          </a:p>
          <a:p>
            <a:pPr lvl="1"/>
            <a:endParaRPr lang="en-US" dirty="0" smtClean="0"/>
          </a:p>
          <a:p>
            <a:r>
              <a:rPr lang="en-US" dirty="0" smtClean="0"/>
              <a:t>We have little data on these contexts.</a:t>
            </a:r>
          </a:p>
          <a:p>
            <a:r>
              <a:rPr lang="en-US" dirty="0" smtClean="0"/>
              <a:t>We need support to make the more promising contexts more successful</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dirty="0" smtClean="0"/>
              <a:t>With Thanks </a:t>
            </a:r>
            <a:r>
              <a:rPr smtClean="0"/>
              <a:t>t</a:t>
            </a:r>
            <a:r>
              <a:rPr lang="en-US" smtClean="0"/>
              <a:t>o </a:t>
            </a:r>
            <a:r>
              <a:rPr lang="en-US" dirty="0" smtClean="0"/>
              <a:t>Our Funding Supporters</a:t>
            </a:r>
            <a:endParaRPr lang="en-US" dirty="0"/>
          </a:p>
        </p:txBody>
      </p:sp>
      <p:sp>
        <p:nvSpPr>
          <p:cNvPr id="1049603" name="Text Box 3"/>
          <p:cNvSpPr txBox="1">
            <a:spLocks noGrp="1" noChangeArrowheads="1"/>
          </p:cNvSpPr>
          <p:nvPr>
            <p:ph type="body" sz="quarter" idx="10"/>
          </p:nvPr>
        </p:nvSpPr>
        <p:spPr>
          <a:xfrm>
            <a:off x="507868" y="1411552"/>
            <a:ext cx="11173090" cy="4850559"/>
          </a:xfrm>
        </p:spPr>
        <p:txBody>
          <a:bodyPr/>
          <a:lstStyle/>
          <a:p>
            <a:r>
              <a:rPr lang="en-US" sz="2800" dirty="0" smtClean="0"/>
              <a:t>National Science Foundation</a:t>
            </a:r>
          </a:p>
          <a:p>
            <a:pPr lvl="1"/>
            <a:r>
              <a:rPr lang="en-US" sz="2400" dirty="0" smtClean="0"/>
              <a:t>Statewide BPC Alliance: Project “Georgia Computes!” </a:t>
            </a:r>
            <a:r>
              <a:rPr lang="en-US" sz="2400" dirty="0" smtClean="0">
                <a:hlinkClick r:id="rId3"/>
              </a:rPr>
              <a:t>http://www.gacomputes.org</a:t>
            </a:r>
          </a:p>
          <a:p>
            <a:pPr lvl="1"/>
            <a:r>
              <a:rPr lang="en-US" sz="2400" dirty="0" smtClean="0"/>
              <a:t>CCLI Grant</a:t>
            </a:r>
          </a:p>
          <a:p>
            <a:r>
              <a:rPr lang="en-US" sz="2800" dirty="0" smtClean="0"/>
              <a:t>Microsoft Research</a:t>
            </a:r>
          </a:p>
          <a:p>
            <a:r>
              <a:rPr lang="en-US" sz="2800" dirty="0" smtClean="0"/>
              <a:t>Georgia Tech's College of Computing </a:t>
            </a:r>
          </a:p>
          <a:p>
            <a:r>
              <a:rPr lang="en-US" sz="2800" dirty="0" smtClean="0"/>
              <a:t>Georgia’s Department of Education</a:t>
            </a:r>
          </a:p>
          <a:p>
            <a:r>
              <a:rPr lang="en-US" sz="2800" dirty="0" smtClean="0"/>
              <a:t>GVU Center, </a:t>
            </a:r>
          </a:p>
          <a:p>
            <a:r>
              <a:rPr lang="en-US" sz="2800" dirty="0" smtClean="0"/>
              <a:t>Al West Fund,</a:t>
            </a:r>
          </a:p>
          <a:p>
            <a:r>
              <a:rPr lang="en-US" sz="2800" dirty="0" smtClean="0"/>
              <a:t>President's Undergraduate Research Award,</a:t>
            </a:r>
          </a:p>
          <a:p>
            <a:r>
              <a:rPr lang="en-US" sz="2800" dirty="0" smtClean="0"/>
              <a:t>Toyota Foundation</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xfrm>
            <a:off x="515938" y="228600"/>
            <a:ext cx="11164887" cy="1163395"/>
          </a:xfrm>
        </p:spPr>
        <p:txBody>
          <a:bodyPr/>
          <a:lstStyle/>
          <a:p>
            <a:r>
              <a:rPr lang="en-US" dirty="0" smtClean="0"/>
              <a:t>Learn Programming </a:t>
            </a:r>
            <a:br>
              <a:rPr lang="en-US" dirty="0" smtClean="0"/>
            </a:br>
            <a:r>
              <a:rPr lang="en-US" sz="3600" spc="-150" dirty="0" smtClean="0">
                <a:solidFill>
                  <a:schemeClr val="accent1"/>
                </a:solidFill>
                <a:effectLst>
                  <a:outerShdw blurRad="38100" dist="38100" dir="2700000" algn="tl">
                    <a:srgbClr val="000000">
                      <a:alpha val="43137"/>
                    </a:srgbClr>
                  </a:outerShdw>
                </a:effectLst>
              </a:rPr>
              <a:t>To re-think process everywhere</a:t>
            </a:r>
            <a:endParaRPr sz="3600" spc="-150">
              <a:solidFill>
                <a:schemeClr val="accent1"/>
              </a:solidFill>
              <a:effectLst>
                <a:outerShdw blurRad="38100" dist="38100" dir="2700000" algn="tl">
                  <a:srgbClr val="000000">
                    <a:alpha val="43137"/>
                  </a:srgbClr>
                </a:outerShdw>
              </a:effectLst>
            </a:endParaRPr>
          </a:p>
        </p:txBody>
      </p:sp>
      <p:sp>
        <p:nvSpPr>
          <p:cNvPr id="1364995" name="Rectangle 3"/>
          <p:cNvSpPr>
            <a:spLocks noGrp="1" noChangeArrowheads="1"/>
          </p:cNvSpPr>
          <p:nvPr>
            <p:ph type="body" sz="quarter" idx="10"/>
          </p:nvPr>
        </p:nvSpPr>
        <p:spPr>
          <a:xfrm>
            <a:off x="499798" y="1905000"/>
            <a:ext cx="6062367" cy="4247317"/>
          </a:xfrm>
        </p:spPr>
        <p:txBody>
          <a:bodyPr/>
          <a:lstStyle/>
          <a:p>
            <a:r>
              <a:rPr lang="en-US" sz="2800" dirty="0" smtClean="0"/>
              <a:t>Alan Perlis argued that computer science should be part of a liberal education</a:t>
            </a:r>
            <a:endParaRPr lang="en-US" dirty="0" smtClean="0"/>
          </a:p>
          <a:p>
            <a:pPr lvl="1"/>
            <a:r>
              <a:rPr lang="en-US" sz="2400" dirty="0" smtClean="0"/>
              <a:t>Explicitly, he argued that all students should learn to program</a:t>
            </a:r>
          </a:p>
          <a:p>
            <a:r>
              <a:rPr lang="en-US" sz="2800" dirty="0" smtClean="0"/>
              <a:t>Why?</a:t>
            </a:r>
          </a:p>
          <a:p>
            <a:pPr lvl="1"/>
            <a:r>
              <a:rPr lang="en-US" sz="2400" dirty="0" smtClean="0"/>
              <a:t>Because Computer Science is the study of process</a:t>
            </a:r>
          </a:p>
          <a:p>
            <a:pPr lvl="1"/>
            <a:r>
              <a:rPr lang="en-US" sz="2400" dirty="0" smtClean="0"/>
              <a:t>Automated execution of process changes everything</a:t>
            </a:r>
          </a:p>
          <a:p>
            <a:pPr lvl="2"/>
            <a:r>
              <a:rPr lang="en-US" sz="2000" dirty="0" smtClean="0"/>
              <a:t>Including how we think about things</a:t>
            </a:r>
            <a:endParaRPr lang="en-US" sz="2000" dirty="0"/>
          </a:p>
        </p:txBody>
      </p:sp>
      <p:pic>
        <p:nvPicPr>
          <p:cNvPr id="6" name="Picture 4"/>
          <p:cNvPicPr>
            <a:picLocks noChangeAspect="1" noChangeArrowheads="1"/>
          </p:cNvPicPr>
          <p:nvPr/>
        </p:nvPicPr>
        <p:blipFill>
          <a:blip r:embed="rId3"/>
          <a:srcRect/>
          <a:stretch>
            <a:fillRect/>
          </a:stretch>
        </p:blipFill>
        <p:spPr bwMode="auto">
          <a:xfrm>
            <a:off x="7326313" y="1905000"/>
            <a:ext cx="3886200" cy="3235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Thank You!</a:t>
            </a:r>
            <a:endParaRPr lang="en-US" dirty="0"/>
          </a:p>
        </p:txBody>
      </p:sp>
      <p:sp>
        <p:nvSpPr>
          <p:cNvPr id="156675" name="Rectangle 3"/>
          <p:cNvSpPr>
            <a:spLocks noGrp="1" noChangeArrowheads="1"/>
          </p:cNvSpPr>
          <p:nvPr>
            <p:ph type="body" sz="quarter" idx="10"/>
          </p:nvPr>
        </p:nvSpPr>
        <p:spPr>
          <a:xfrm>
            <a:off x="507868" y="1411552"/>
            <a:ext cx="7411489" cy="3447098"/>
          </a:xfrm>
        </p:spPr>
        <p:txBody>
          <a:bodyPr/>
          <a:lstStyle/>
          <a:p>
            <a:r>
              <a:rPr lang="en-US" sz="2800" dirty="0" smtClean="0">
                <a:hlinkClick r:id="rId3"/>
              </a:rPr>
              <a:t>http://www.cc.gatech.edu/~mark.guzdial</a:t>
            </a:r>
            <a:r>
              <a:rPr lang="en-US" sz="2800" dirty="0" smtClean="0"/>
              <a:t> </a:t>
            </a:r>
          </a:p>
          <a:p>
            <a:r>
              <a:rPr lang="en-US" sz="2800" dirty="0" smtClean="0">
                <a:hlinkClick r:id="rId4"/>
              </a:rPr>
              <a:t>http://home.cc.gatech.edu/csl</a:t>
            </a:r>
            <a:endParaRPr lang="en-US" dirty="0" smtClean="0"/>
          </a:p>
          <a:p>
            <a:r>
              <a:rPr lang="en-US" sz="2800" dirty="0" smtClean="0"/>
              <a:t>For more on </a:t>
            </a:r>
            <a:r>
              <a:rPr lang="en-US" sz="2800" dirty="0" err="1" smtClean="0"/>
              <a:t>MediaComp</a:t>
            </a:r>
            <a:r>
              <a:rPr lang="en-US" sz="2800" dirty="0" smtClean="0"/>
              <a:t> approach (including papers, software, and slides and workshops):</a:t>
            </a:r>
            <a:br>
              <a:rPr lang="en-US" sz="2800" dirty="0" smtClean="0"/>
            </a:br>
            <a:r>
              <a:rPr lang="en-US" sz="2800" dirty="0" smtClean="0">
                <a:hlinkClick r:id="rId5"/>
              </a:rPr>
              <a:t>http://coweb.cc.gatech.edu/mediaComp-plan</a:t>
            </a:r>
            <a:endParaRPr lang="en-US" sz="2800" dirty="0" smtClean="0"/>
          </a:p>
          <a:p>
            <a:r>
              <a:rPr lang="en-US" sz="2800" dirty="0" smtClean="0"/>
              <a:t>Media Computation Teachers’ Site:</a:t>
            </a:r>
          </a:p>
          <a:p>
            <a:r>
              <a:rPr lang="en-US" sz="2800" dirty="0" smtClean="0">
                <a:hlinkClick r:id="rId6"/>
              </a:rPr>
              <a:t>http://coweb.cc.gatech.edu/mediaComp-teach</a:t>
            </a:r>
            <a:r>
              <a:rPr lang="en-US" sz="2800" dirty="0" smtClean="0"/>
              <a:t>  </a:t>
            </a:r>
            <a:endParaRPr lang="en-US" sz="2800" dirty="0"/>
          </a:p>
        </p:txBody>
      </p:sp>
      <p:sp>
        <p:nvSpPr>
          <p:cNvPr id="6" name="Slide Number Placeholder 5"/>
          <p:cNvSpPr>
            <a:spLocks noGrp="1"/>
          </p:cNvSpPr>
          <p:nvPr>
            <p:ph type="sldNum" sz="quarter" idx="4294967295"/>
          </p:nvPr>
        </p:nvSpPr>
        <p:spPr>
          <a:xfrm>
            <a:off x="9345613" y="6248400"/>
            <a:ext cx="2843212" cy="457200"/>
          </a:xfrm>
          <a:prstGeom prst="rect">
            <a:avLst/>
          </a:prstGeom>
        </p:spPr>
        <p:txBody>
          <a:bodyPr/>
          <a:lstStyle/>
          <a:p>
            <a:fld id="{6F0A06A2-9732-44BC-ABCD-3939C3A9CAD7}" type="slidenum">
              <a:rPr lang="en-US"/>
              <a:pPr/>
              <a:t>50</a:t>
            </a:fld>
            <a:endParaRPr lang="en-US"/>
          </a:p>
        </p:txBody>
      </p:sp>
      <p:pic>
        <p:nvPicPr>
          <p:cNvPr id="8" name="Picture 4" descr="Python-book-cover"/>
          <p:cNvPicPr>
            <a:picLocks noGrp="1" noChangeAspect="1" noChangeArrowheads="1"/>
          </p:cNvPicPr>
          <p:nvPr>
            <p:ph idx="4294967295"/>
          </p:nvPr>
        </p:nvPicPr>
        <p:blipFill>
          <a:blip r:embed="rId7"/>
          <a:stretch>
            <a:fillRect/>
          </a:stretch>
        </p:blipFill>
        <p:spPr>
          <a:xfrm>
            <a:off x="9539288" y="1250156"/>
            <a:ext cx="1673225" cy="2211388"/>
          </a:xfrm>
          <a:prstGeom prst="rect">
            <a:avLst/>
          </a:prstGeom>
          <a:ln>
            <a:noFill/>
          </a:ln>
          <a:effectLst>
            <a:outerShdw blurRad="292100" dist="139700" dir="2700000" algn="tl" rotWithShape="0">
              <a:srgbClr val="333333">
                <a:alpha val="65000"/>
              </a:srgbClr>
            </a:outerShdw>
          </a:effectLst>
        </p:spPr>
      </p:pic>
      <p:pic>
        <p:nvPicPr>
          <p:cNvPr id="9" name="Picture 5" descr="mediacompcover"/>
          <p:cNvPicPr>
            <a:picLocks noChangeAspect="1" noChangeArrowheads="1"/>
          </p:cNvPicPr>
          <p:nvPr/>
        </p:nvPicPr>
        <p:blipFill>
          <a:blip r:embed="rId8"/>
          <a:srcRect/>
          <a:stretch>
            <a:fillRect/>
          </a:stretch>
        </p:blipFill>
        <p:spPr bwMode="auto">
          <a:xfrm>
            <a:off x="9070027" y="3507475"/>
            <a:ext cx="2589213"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84010" y="3981788"/>
            <a:ext cx="4850932" cy="2332946"/>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400" dirty="0" smtClean="0">
                <a:solidFill>
                  <a:schemeClr val="bg1"/>
                </a:solidFill>
                <a:latin typeface="+mn-lt"/>
              </a:rPr>
              <a:t>“A handful of people, having no relation to the will of society, having no communication with the rest of society, will be taking decisions in secret which are going to affect our lives in the deepest sense.”</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67042" name="Rectangle 2"/>
          <p:cNvSpPr>
            <a:spLocks noGrp="1" noChangeArrowheads="1"/>
          </p:cNvSpPr>
          <p:nvPr>
            <p:ph type="title"/>
          </p:nvPr>
        </p:nvSpPr>
        <p:spPr/>
        <p:txBody>
          <a:bodyPr/>
          <a:lstStyle/>
          <a:p>
            <a:r>
              <a:rPr lang="en-US" smtClean="0"/>
              <a:t>The Power and Fear of Algorithms</a:t>
            </a:r>
            <a:endParaRPr lang="en-US" dirty="0"/>
          </a:p>
        </p:txBody>
      </p:sp>
      <p:sp>
        <p:nvSpPr>
          <p:cNvPr id="1367043" name="Rectangle 3"/>
          <p:cNvSpPr>
            <a:spLocks noGrp="1" noChangeArrowheads="1"/>
          </p:cNvSpPr>
          <p:nvPr>
            <p:ph sz="half" idx="1"/>
          </p:nvPr>
        </p:nvSpPr>
        <p:spPr>
          <a:xfrm>
            <a:off x="507868" y="1411553"/>
            <a:ext cx="5484971" cy="1911292"/>
          </a:xfrm>
        </p:spPr>
        <p:txBody>
          <a:bodyPr/>
          <a:lstStyle/>
          <a:p>
            <a:r>
              <a:rPr lang="en-US" sz="2000" dirty="0" smtClean="0"/>
              <a:t>T</a:t>
            </a:r>
            <a:r>
              <a:rPr lang="en-US" sz="1800" dirty="0" smtClean="0"/>
              <a:t>he Economist (Sept., 2007) spoke to the algorithms that control us, yet we don’t understand.</a:t>
            </a:r>
            <a:endParaRPr lang="en-US" sz="2000" dirty="0" smtClean="0"/>
          </a:p>
          <a:p>
            <a:pPr lvl="1"/>
            <a:r>
              <a:rPr lang="en-US" sz="1600" dirty="0" smtClean="0"/>
              <a:t>Credit Ratings, Adjustable Rate Mortgages, Search Rankings</a:t>
            </a:r>
            <a:endParaRPr lang="en-US" sz="1800" dirty="0" smtClean="0"/>
          </a:p>
          <a:p>
            <a:r>
              <a:rPr lang="en-US" sz="2000" dirty="0" smtClean="0"/>
              <a:t>C.P. Snow foresaw this in 1961.</a:t>
            </a:r>
          </a:p>
          <a:p>
            <a:pPr lvl="1"/>
            <a:r>
              <a:rPr lang="en-US" sz="1800" dirty="0" smtClean="0"/>
              <a:t>Those who don’t understand algorithms, can’t understand how the decisions are made</a:t>
            </a:r>
          </a:p>
        </p:txBody>
      </p:sp>
      <p:pic>
        <p:nvPicPr>
          <p:cNvPr id="1367044" name="Picture 4"/>
          <p:cNvPicPr>
            <a:picLocks noChangeAspect="1" noChangeArrowheads="1"/>
          </p:cNvPicPr>
          <p:nvPr/>
        </p:nvPicPr>
        <p:blipFill>
          <a:blip r:embed="rId3"/>
          <a:srcRect/>
          <a:stretch>
            <a:fillRect/>
          </a:stretch>
        </p:blipFill>
        <p:spPr bwMode="auto">
          <a:xfrm>
            <a:off x="6498592" y="1379538"/>
            <a:ext cx="5260663" cy="2019300"/>
          </a:xfrm>
          <a:prstGeom prst="rect">
            <a:avLst/>
          </a:prstGeom>
          <a:ln>
            <a:noFill/>
          </a:ln>
          <a:effectLst>
            <a:outerShdw blurRad="292100" dist="139700" dir="2700000" algn="tl" rotWithShape="0">
              <a:srgbClr val="333333">
                <a:alpha val="65000"/>
              </a:srgbClr>
            </a:outerShdw>
          </a:effectLst>
        </p:spPr>
      </p:pic>
      <p:pic>
        <p:nvPicPr>
          <p:cNvPr id="1367046" name="Picture 6" descr="Economist-headline-algorithms"/>
          <p:cNvPicPr>
            <a:picLocks noChangeAspect="1" noChangeArrowheads="1"/>
          </p:cNvPicPr>
          <p:nvPr/>
        </p:nvPicPr>
        <p:blipFill>
          <a:blip r:embed="rId4"/>
          <a:srcRect/>
          <a:stretch>
            <a:fillRect/>
          </a:stretch>
        </p:blipFill>
        <p:spPr bwMode="auto">
          <a:xfrm>
            <a:off x="767674" y="3831848"/>
            <a:ext cx="10826047" cy="261461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67046"/>
                                        </p:tgtEl>
                                        <p:attrNameLst>
                                          <p:attrName>ppt_x</p:attrName>
                                        </p:attrNameLst>
                                      </p:cBhvr>
                                      <p:tavLst>
                                        <p:tav tm="0">
                                          <p:val>
                                            <p:strVal val="ppt_x"/>
                                          </p:val>
                                        </p:tav>
                                        <p:tav tm="100000">
                                          <p:val>
                                            <p:strVal val="ppt_x"/>
                                          </p:val>
                                        </p:tav>
                                      </p:tavLst>
                                    </p:anim>
                                    <p:anim calcmode="lin" valueType="num">
                                      <p:cBhvr additive="base">
                                        <p:cTn id="7" dur="500"/>
                                        <p:tgtEl>
                                          <p:spTgt spid="1367046"/>
                                        </p:tgtEl>
                                        <p:attrNameLst>
                                          <p:attrName>ppt_y</p:attrName>
                                        </p:attrNameLst>
                                      </p:cBhvr>
                                      <p:tavLst>
                                        <p:tav tm="0">
                                          <p:val>
                                            <p:strVal val="ppt_y"/>
                                          </p:val>
                                        </p:tav>
                                        <p:tav tm="100000">
                                          <p:val>
                                            <p:strVal val="1+ppt_h/2"/>
                                          </p:val>
                                        </p:tav>
                                      </p:tavLst>
                                    </p:anim>
                                    <p:set>
                                      <p:cBhvr>
                                        <p:cTn id="8" dur="1" fill="hold">
                                          <p:stCondLst>
                                            <p:cond delay="499"/>
                                          </p:stCondLst>
                                        </p:cTn>
                                        <p:tgtEl>
                                          <p:spTgt spid="13670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367044"/>
                                        </p:tgtEl>
                                        <p:attrNameLst>
                                          <p:attrName>style.visibility</p:attrName>
                                        </p:attrNameLst>
                                      </p:cBhvr>
                                      <p:to>
                                        <p:strVal val="visible"/>
                                      </p:to>
                                    </p:set>
                                    <p:anim calcmode="lin" valueType="num">
                                      <p:cBhvr additive="base">
                                        <p:cTn id="13" dur="500" fill="hold"/>
                                        <p:tgtEl>
                                          <p:spTgt spid="1367044"/>
                                        </p:tgtEl>
                                        <p:attrNameLst>
                                          <p:attrName>ppt_x</p:attrName>
                                        </p:attrNameLst>
                                      </p:cBhvr>
                                      <p:tavLst>
                                        <p:tav tm="0">
                                          <p:val>
                                            <p:strVal val="#ppt_x"/>
                                          </p:val>
                                        </p:tav>
                                        <p:tav tm="100000">
                                          <p:val>
                                            <p:strVal val="#ppt_x"/>
                                          </p:val>
                                        </p:tav>
                                      </p:tavLst>
                                    </p:anim>
                                    <p:anim calcmode="lin" valueType="num">
                                      <p:cBhvr additive="base">
                                        <p:cTn id="14" dur="500" fill="hold"/>
                                        <p:tgtEl>
                                          <p:spTgt spid="1367044"/>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p:txBody>
          <a:bodyPr/>
          <a:lstStyle/>
          <a:p>
            <a:r>
              <a:rPr lang="en-US" dirty="0" smtClean="0"/>
              <a:t>1970- :  Alan Kay’s </a:t>
            </a:r>
            <a:r>
              <a:rPr lang="en-US" dirty="0" err="1" smtClean="0"/>
              <a:t>Dynabook</a:t>
            </a:r>
            <a:endParaRPr lang="en-US" dirty="0"/>
          </a:p>
        </p:txBody>
      </p:sp>
      <p:sp>
        <p:nvSpPr>
          <p:cNvPr id="1369091" name="Rectangle 3"/>
          <p:cNvSpPr>
            <a:spLocks noGrp="1" noChangeArrowheads="1"/>
          </p:cNvSpPr>
          <p:nvPr>
            <p:ph idx="1"/>
          </p:nvPr>
        </p:nvSpPr>
        <p:spPr>
          <a:xfrm>
            <a:off x="507868" y="1412875"/>
            <a:ext cx="6054297" cy="4481227"/>
          </a:xfrm>
        </p:spPr>
        <p:txBody>
          <a:bodyPr/>
          <a:lstStyle/>
          <a:p>
            <a:r>
              <a:rPr lang="en-US" dirty="0" smtClean="0"/>
              <a:t>Alan Kay (2004 ACM Turing </a:t>
            </a:r>
            <a:r>
              <a:rPr lang="en-US" dirty="0" err="1" smtClean="0"/>
              <a:t>Awardee</a:t>
            </a:r>
            <a:r>
              <a:rPr lang="en-US" dirty="0" smtClean="0"/>
              <a:t>)sees the Computer as humanity’s first </a:t>
            </a:r>
            <a:r>
              <a:rPr lang="en-US" dirty="0" err="1" smtClean="0"/>
              <a:t>metamedium</a:t>
            </a:r>
            <a:endParaRPr lang="en-US" dirty="0" smtClean="0"/>
          </a:p>
          <a:p>
            <a:pPr lvl="1"/>
            <a:r>
              <a:rPr lang="en-US" dirty="0" smtClean="0"/>
              <a:t>A medium that can represent </a:t>
            </a:r>
            <a:br>
              <a:rPr lang="en-US" dirty="0" smtClean="0"/>
            </a:br>
            <a:r>
              <a:rPr lang="en-US" dirty="0" smtClean="0"/>
              <a:t>all other media</a:t>
            </a:r>
          </a:p>
          <a:p>
            <a:pPr lvl="1"/>
            <a:r>
              <a:rPr lang="en-US" dirty="0" smtClean="0"/>
              <a:t>Programming as an important new medium</a:t>
            </a:r>
          </a:p>
          <a:p>
            <a:r>
              <a:rPr lang="en-US" dirty="0" smtClean="0"/>
              <a:t>The computer-as-</a:t>
            </a:r>
            <a:r>
              <a:rPr lang="en-US" dirty="0" err="1" smtClean="0"/>
              <a:t>Dynabook</a:t>
            </a:r>
            <a:r>
              <a:rPr lang="en-US" dirty="0" smtClean="0"/>
              <a:t> is for creative </a:t>
            </a:r>
            <a:r>
              <a:rPr lang="en-US" dirty="0" err="1" smtClean="0"/>
              <a:t>metamedia</a:t>
            </a:r>
            <a:r>
              <a:rPr lang="en-US" dirty="0" smtClean="0"/>
              <a:t> exploration and reading</a:t>
            </a:r>
            <a:endParaRPr lang="en-US" dirty="0"/>
          </a:p>
        </p:txBody>
      </p:sp>
      <p:pic>
        <p:nvPicPr>
          <p:cNvPr id="6" name="Picture 4"/>
          <p:cNvPicPr>
            <a:picLocks noChangeAspect="1" noChangeArrowheads="1"/>
          </p:cNvPicPr>
          <p:nvPr/>
        </p:nvPicPr>
        <p:blipFill>
          <a:blip r:embed="rId3"/>
          <a:srcRect/>
          <a:stretch>
            <a:fillRect/>
          </a:stretch>
        </p:blipFill>
        <p:spPr bwMode="auto">
          <a:xfrm>
            <a:off x="7478983" y="358099"/>
            <a:ext cx="3481387" cy="2274888"/>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4"/>
          <a:srcRect/>
          <a:stretch>
            <a:fillRect/>
          </a:stretch>
        </p:blipFill>
        <p:spPr bwMode="auto">
          <a:xfrm>
            <a:off x="7782195" y="3002604"/>
            <a:ext cx="2973388"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p:txBody>
          <a:bodyPr/>
          <a:lstStyle/>
          <a:p>
            <a:r>
              <a:rPr lang="en-US" dirty="0" smtClean="0"/>
              <a:t>Fall 1999:  Georgia Tech</a:t>
            </a:r>
            <a:endParaRPr lang="en-US" dirty="0"/>
          </a:p>
        </p:txBody>
      </p:sp>
      <p:sp>
        <p:nvSpPr>
          <p:cNvPr id="1371139" name="Rectangle 3"/>
          <p:cNvSpPr>
            <a:spLocks noGrp="1" noChangeArrowheads="1"/>
          </p:cNvSpPr>
          <p:nvPr>
            <p:ph idx="1"/>
          </p:nvPr>
        </p:nvSpPr>
        <p:spPr>
          <a:xfrm>
            <a:off x="507868" y="1412875"/>
            <a:ext cx="11173090" cy="4087273"/>
          </a:xfrm>
        </p:spPr>
        <p:txBody>
          <a:bodyPr/>
          <a:lstStyle/>
          <a:p>
            <a:r>
              <a:rPr lang="en-US" dirty="0" smtClean="0"/>
              <a:t>Fall 1999</a:t>
            </a:r>
            <a:br>
              <a:rPr lang="en-US" dirty="0" smtClean="0"/>
            </a:br>
            <a:r>
              <a:rPr lang="en-US" dirty="0" smtClean="0"/>
              <a:t>All students at Georgia Tech must take a course in </a:t>
            </a:r>
            <a:br>
              <a:rPr lang="en-US" dirty="0" smtClean="0"/>
            </a:br>
            <a:r>
              <a:rPr lang="en-US" dirty="0" smtClean="0"/>
              <a:t>computer science</a:t>
            </a:r>
          </a:p>
          <a:p>
            <a:pPr lvl="1"/>
            <a:r>
              <a:rPr lang="en-US" dirty="0" smtClean="0"/>
              <a:t>Considered part of General Education, like mathematics, </a:t>
            </a:r>
            <a:br>
              <a:rPr lang="en-US" dirty="0" smtClean="0"/>
            </a:br>
            <a:r>
              <a:rPr lang="en-US" dirty="0" smtClean="0"/>
              <a:t>social science, humanities…</a:t>
            </a:r>
          </a:p>
          <a:p>
            <a:r>
              <a:rPr lang="en-US" dirty="0" smtClean="0"/>
              <a:t>Why did Georgia Tech make that decision?</a:t>
            </a:r>
          </a:p>
          <a:p>
            <a:pPr lvl="1"/>
            <a:r>
              <a:rPr lang="en-US" dirty="0" smtClean="0"/>
              <a:t>Computing was a College</a:t>
            </a:r>
          </a:p>
          <a:p>
            <a:pPr lvl="2"/>
            <a:r>
              <a:rPr lang="en-US" dirty="0" smtClean="0"/>
              <a:t>Solved a problem for Engineering</a:t>
            </a:r>
          </a:p>
          <a:p>
            <a:pPr lvl="1"/>
            <a:r>
              <a:rPr lang="en-US" dirty="0" smtClean="0"/>
              <a:t>Making a competitive distinction for Liberal Arts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a:xfrm>
            <a:off x="515938" y="228600"/>
            <a:ext cx="11164887" cy="1163395"/>
          </a:xfrm>
        </p:spPr>
        <p:txBody>
          <a:bodyPr/>
          <a:lstStyle/>
          <a:p>
            <a:r>
              <a:rPr lang="en-US" dirty="0" smtClean="0"/>
              <a:t>Computing for Everyone Already Happening:</a:t>
            </a:r>
            <a:br>
              <a:rPr lang="en-US" dirty="0" smtClean="0"/>
            </a:br>
            <a:r>
              <a:rPr sz="3600" spc="-150" smtClean="0">
                <a:solidFill>
                  <a:schemeClr val="accent1"/>
                </a:solidFill>
                <a:effectLst>
                  <a:outerShdw blurRad="38100" dist="38100" dir="2700000" algn="tl">
                    <a:srgbClr val="000000">
                      <a:alpha val="43137"/>
                    </a:srgbClr>
                  </a:outerShdw>
                </a:effectLst>
              </a:rPr>
              <a:t>Computational Thinking</a:t>
            </a:r>
          </a:p>
        </p:txBody>
      </p:sp>
      <p:sp>
        <p:nvSpPr>
          <p:cNvPr id="1373187" name="Rectangle 3"/>
          <p:cNvSpPr>
            <a:spLocks noGrp="1" noChangeArrowheads="1"/>
          </p:cNvSpPr>
          <p:nvPr>
            <p:ph idx="1"/>
          </p:nvPr>
        </p:nvSpPr>
        <p:spPr>
          <a:xfrm>
            <a:off x="499798" y="1905000"/>
            <a:ext cx="11173090" cy="4136517"/>
          </a:xfrm>
        </p:spPr>
        <p:txBody>
          <a:bodyPr/>
          <a:lstStyle/>
          <a:p>
            <a:r>
              <a:rPr lang="en-US" sz="2800" dirty="0" smtClean="0"/>
              <a:t>Computing is already cross-campus</a:t>
            </a:r>
          </a:p>
          <a:p>
            <a:pPr lvl="1"/>
            <a:r>
              <a:rPr lang="en-US" sz="2400" dirty="0" smtClean="0"/>
              <a:t>Bio2010 (NRC) calls for programming for mathematical and </a:t>
            </a:r>
            <a:br>
              <a:rPr lang="en-US" sz="2400" dirty="0" smtClean="0"/>
            </a:br>
            <a:r>
              <a:rPr lang="en-US" sz="2400" dirty="0" smtClean="0"/>
              <a:t>computational models.</a:t>
            </a:r>
          </a:p>
          <a:p>
            <a:pPr lvl="1"/>
            <a:r>
              <a:rPr lang="en-US" sz="2400" dirty="0" smtClean="0"/>
              <a:t>Physics teaches </a:t>
            </a:r>
            <a:r>
              <a:rPr lang="en-US" sz="2400" dirty="0" err="1" smtClean="0"/>
              <a:t>VPython</a:t>
            </a:r>
            <a:r>
              <a:rPr lang="en-US" sz="2400" dirty="0" smtClean="0"/>
              <a:t> for labs where they solve three-body problems.</a:t>
            </a:r>
          </a:p>
          <a:p>
            <a:r>
              <a:rPr lang="en-US" sz="2800" dirty="0" smtClean="0"/>
              <a:t>Computer science provides the tools and metaphors for understanding our world</a:t>
            </a:r>
          </a:p>
          <a:p>
            <a:pPr lvl="1"/>
            <a:r>
              <a:rPr lang="en-US" sz="2400" dirty="0" smtClean="0"/>
              <a:t>Jeanette Wing’s “Computational Thinking”</a:t>
            </a:r>
          </a:p>
          <a:p>
            <a:r>
              <a:rPr lang="en-US" sz="2800" dirty="0" smtClean="0"/>
              <a:t>Scientists and engineers use computing to model, </a:t>
            </a:r>
            <a:br>
              <a:rPr lang="en-US" sz="2800" dirty="0" smtClean="0"/>
            </a:br>
            <a:r>
              <a:rPr lang="en-US" sz="2800" dirty="0" smtClean="0"/>
              <a:t>simulate, and understand.</a:t>
            </a:r>
          </a:p>
          <a:p>
            <a:pPr lvl="1"/>
            <a:r>
              <a:rPr lang="en-US" sz="2400" dirty="0" smtClean="0"/>
              <a:t>Why shouldn’t students?</a:t>
            </a: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2519</Words>
  <Application>Microsoft Office PowerPoint</Application>
  <PresentationFormat>Custom</PresentationFormat>
  <Paragraphs>376</Paragraphs>
  <Slides>52</Slides>
  <Notes>52</Notes>
  <HiddenSlides>0</HiddenSlides>
  <MMClips>5</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52</vt:i4>
      </vt:variant>
    </vt:vector>
  </HeadingPairs>
  <TitlesOfParts>
    <vt:vector size="57" baseType="lpstr">
      <vt:lpstr>Microsoft_Research_Faculty_Summit_Template_PPT07_16x9_v06</vt:lpstr>
      <vt:lpstr>White with Courier font for code slides</vt:lpstr>
      <vt:lpstr>1_Microsoft_Research_Faculty_Summit_Template_PPT07_16x9_v06</vt:lpstr>
      <vt:lpstr>1_White with Courier font for code slides</vt:lpstr>
      <vt:lpstr>Chart</vt:lpstr>
      <vt:lpstr>Contexts in Computer Science Education</vt:lpstr>
      <vt:lpstr>Story</vt:lpstr>
      <vt:lpstr>The Two Cultures</vt:lpstr>
      <vt:lpstr>1961 MIT Sloan School Symposium</vt:lpstr>
      <vt:lpstr>Learn Programming  To re-think process everywhere</vt:lpstr>
      <vt:lpstr>The Power and Fear of Algorithms</vt:lpstr>
      <vt:lpstr>1970- :  Alan Kay’s Dynabook</vt:lpstr>
      <vt:lpstr>Fall 1999:  Georgia Tech</vt:lpstr>
      <vt:lpstr>Computing for Everyone Already Happening: Computational Thinking</vt:lpstr>
      <vt:lpstr>Richard Dawkins on Fresh Aire</vt:lpstr>
      <vt:lpstr>Computer Science = = Computer Science</vt:lpstr>
      <vt:lpstr>One-class CS1: Pass (A, B, or C) vs. WDF  (Withdrawal, D or F)</vt:lpstr>
      <vt:lpstr>Contextualized Computing Education</vt:lpstr>
      <vt:lpstr>Contexts, Results, and Themes</vt:lpstr>
      <vt:lpstr>Media Computation Teaching in a relevant context</vt:lpstr>
      <vt:lpstr>Slide 16</vt:lpstr>
      <vt:lpstr>Open-ended, Contextualized Homework</vt:lpstr>
      <vt:lpstr>Results:  CS1“Media Computation”</vt:lpstr>
      <vt:lpstr>Voices From Media Computation Students</vt:lpstr>
      <vt:lpstr>Results at Gainesville College</vt:lpstr>
      <vt:lpstr>Results at U. Illinois-Chicago</vt:lpstr>
      <vt:lpstr>Introducing Computing in an  Engineering Context</vt:lpstr>
      <vt:lpstr>Results:  CS1 for Engineering</vt:lpstr>
      <vt:lpstr>Side Trip:  How about CS? </vt:lpstr>
      <vt:lpstr>Comparing Spring 2004</vt:lpstr>
      <vt:lpstr>A Context For CS1 For CS Majors  Robotics</vt:lpstr>
      <vt:lpstr>Robot Movies</vt:lpstr>
      <vt:lpstr>Example Movie</vt:lpstr>
      <vt:lpstr>IPRE Assessment Results</vt:lpstr>
      <vt:lpstr>Attitudes in Spring 2007</vt:lpstr>
      <vt:lpstr>Differences in Attitudes  Spring 2007</vt:lpstr>
      <vt:lpstr>Fall 2007:  Final exam comparison at GT</vt:lpstr>
      <vt:lpstr>Statistically Significant p &lt;= 0.015</vt:lpstr>
      <vt:lpstr>Confound:  Differences in Class Demographics</vt:lpstr>
      <vt:lpstr>W’s vs. F’s,  Statistically significant</vt:lpstr>
      <vt:lpstr>Gaming as a Context for CS1</vt:lpstr>
      <vt:lpstr>Challenge of Gaming Context: Infrastructure</vt:lpstr>
      <vt:lpstr>Others: Storytelling, Music Video, Analysis</vt:lpstr>
      <vt:lpstr>What About Beyond CS1?</vt:lpstr>
      <vt:lpstr>The Impact of  Contextualized CS1 on CS2</vt:lpstr>
      <vt:lpstr>Including Last Two Years (Since Robots)</vt:lpstr>
      <vt:lpstr>Media Computation Impact On CS2</vt:lpstr>
      <vt:lpstr>Building A Contextualized CS2:  Media computation data structures </vt:lpstr>
      <vt:lpstr>Research Question:  Is context still useful in a second course?</vt:lpstr>
      <vt:lpstr>Context:  Programming a Gameboy</vt:lpstr>
      <vt:lpstr>Summary: What do we know about contexts for CS Ed?</vt:lpstr>
      <vt:lpstr>What Don't we KInow About Context?</vt:lpstr>
      <vt:lpstr>Conclusions</vt:lpstr>
      <vt:lpstr>With Thanks to Our Funding Supporters</vt:lpstr>
      <vt:lpstr>Thank You!</vt:lpstr>
      <vt:lpstr>Slide 51</vt:lpstr>
      <vt:lpstr>Slide 52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Contexts in Computer Science Education</dc:title>
  <dc:subject>Research Facility Summit</dc:subject>
  <dc:creator/>
  <cp:keywords>Research Facility Summit</cp:keywords>
  <dc:description>Event Date: July 28 &amp; 29, 2008
Event Location: Redmond, WA</dc:description>
  <cp:lastModifiedBy/>
  <cp:revision>1</cp:revision>
  <dcterms:created xsi:type="dcterms:W3CDTF">2008-07-15T22:40:41Z</dcterms:created>
  <dcterms:modified xsi:type="dcterms:W3CDTF">2008-08-06T16:55:08Z</dcterms:modified>
</cp:coreProperties>
</file>