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1"/>
  </p:notesMasterIdLst>
  <p:handoutMasterIdLst>
    <p:handoutMasterId r:id="rId22"/>
  </p:handoutMasterIdLst>
  <p:sldIdLst>
    <p:sldId id="256" r:id="rId3"/>
    <p:sldId id="278" r:id="rId4"/>
    <p:sldId id="281" r:id="rId5"/>
    <p:sldId id="282" r:id="rId6"/>
    <p:sldId id="287" r:id="rId7"/>
    <p:sldId id="283" r:id="rId8"/>
    <p:sldId id="284" r:id="rId9"/>
    <p:sldId id="285" r:id="rId10"/>
    <p:sldId id="286" r:id="rId11"/>
    <p:sldId id="288" r:id="rId12"/>
    <p:sldId id="289" r:id="rId13"/>
    <p:sldId id="290" r:id="rId14"/>
    <p:sldId id="291" r:id="rId15"/>
    <p:sldId id="292" r:id="rId16"/>
    <p:sldId id="293" r:id="rId17"/>
    <p:sldId id="294" r:id="rId18"/>
    <p:sldId id="295" r:id="rId19"/>
    <p:sldId id="296" r:id="rId2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DA"/>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4" autoAdjust="0"/>
    <p:restoredTop sz="94883" autoAdjust="0"/>
  </p:normalViewPr>
  <p:slideViewPr>
    <p:cSldViewPr snapToGrid="0">
      <p:cViewPr varScale="1">
        <p:scale>
          <a:sx n="57" d="100"/>
          <a:sy n="57" d="100"/>
        </p:scale>
        <p:origin x="-96" y="-384"/>
      </p:cViewPr>
      <p:guideLst>
        <p:guide orient="horz" pos="144"/>
        <p:guide orient="horz" pos="895"/>
        <p:guide orient="horz" pos="1484"/>
        <p:guide orient="horz" pos="1200"/>
        <p:guide orient="horz" pos="2736"/>
        <p:guide pos="3839"/>
        <p:guide pos="325"/>
        <p:guide pos="602"/>
        <p:guide pos="7353"/>
        <p:guide pos="1190"/>
        <p:guide pos="7063"/>
      </p:guideLst>
    </p:cSldViewPr>
  </p:slideViewPr>
  <p:notesTextViewPr>
    <p:cViewPr>
      <p:scale>
        <a:sx n="100" d="100"/>
        <a:sy n="100" d="100"/>
      </p:scale>
      <p:origin x="0" y="0"/>
    </p:cViewPr>
  </p:notesTextViewPr>
  <p:sorterViewPr>
    <p:cViewPr>
      <p:scale>
        <a:sx n="100" d="100"/>
        <a:sy n="100" d="100"/>
      </p:scale>
      <p:origin x="0" y="3906"/>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D5E5-99AC-4A91-B295-17D7EB422E0B}" type="doc">
      <dgm:prSet loTypeId="urn:microsoft.com/office/officeart/2005/8/layout/hierarchy4" loCatId="list" qsTypeId="urn:microsoft.com/office/officeart/2005/8/quickstyle/3d2" qsCatId="3D" csTypeId="urn:microsoft.com/office/officeart/2005/8/colors/accent2_2" csCatId="accent2" phldr="1"/>
      <dgm:spPr/>
    </dgm:pt>
    <dgm:pt modelId="{5A7D0526-A87F-4EE9-A8FF-985C2008D28A}">
      <dgm:prSet phldrT="[Text]" custT="1"/>
      <dgm:spPr/>
      <dgm:t>
        <a:bodyPr/>
        <a:lstStyle/>
        <a:p>
          <a:r>
            <a:rPr lang="en-US" sz="1400" b="1" dirty="0" smtClean="0">
              <a:latin typeface="+mj-lt"/>
              <a:cs typeface="Arial" pitchFamily="34" charset="0"/>
            </a:rPr>
            <a:t>Core  Computer Science</a:t>
          </a: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a:latin typeface="+mj-lt"/>
            <a:cs typeface="Arial" pitchFamily="34" charset="0"/>
          </a:endParaRPr>
        </a:p>
      </dgm:t>
    </dgm:pt>
    <dgm:pt modelId="{BC093B3F-EF0A-465A-88EA-8ED97901652E}" type="parTrans" cxnId="{4CAAFDE9-5FD7-4A68-984F-53E0E31EE0BD}">
      <dgm:prSet/>
      <dgm:spPr/>
      <dgm:t>
        <a:bodyPr/>
        <a:lstStyle/>
        <a:p>
          <a:endParaRPr lang="en-US">
            <a:latin typeface="+mj-lt"/>
            <a:cs typeface="Arial" pitchFamily="34" charset="0"/>
          </a:endParaRPr>
        </a:p>
      </dgm:t>
    </dgm:pt>
    <dgm:pt modelId="{1694CD70-7E06-4384-AC97-C611FEE5EEA9}" type="sibTrans" cxnId="{4CAAFDE9-5FD7-4A68-984F-53E0E31EE0BD}">
      <dgm:prSet/>
      <dgm:spPr/>
      <dgm:t>
        <a:bodyPr/>
        <a:lstStyle/>
        <a:p>
          <a:endParaRPr lang="en-US">
            <a:latin typeface="+mj-lt"/>
            <a:cs typeface="Arial" pitchFamily="34" charset="0"/>
          </a:endParaRPr>
        </a:p>
      </dgm:t>
    </dgm:pt>
    <dgm:pt modelId="{279B5D34-CD5D-46FD-9E24-79D1DEA58EA7}">
      <dgm:prSet phldrT="[Text]" custT="1"/>
      <dgm:spPr/>
      <dgm:t>
        <a:bodyPr/>
        <a:lstStyle/>
        <a:p>
          <a:r>
            <a:rPr lang="en-US" sz="1400" b="1" dirty="0" smtClean="0">
              <a:latin typeface="+mj-lt"/>
              <a:cs typeface="Arial" pitchFamily="34" charset="0"/>
            </a:rPr>
            <a:t>Earth, Energy and</a:t>
          </a:r>
          <a:br>
            <a:rPr lang="en-US" sz="1400" b="1" dirty="0" smtClean="0">
              <a:latin typeface="+mj-lt"/>
              <a:cs typeface="Arial" pitchFamily="34" charset="0"/>
            </a:rPr>
          </a:br>
          <a:r>
            <a:rPr lang="en-US" sz="1400" b="1" dirty="0" smtClean="0">
              <a:latin typeface="+mj-lt"/>
              <a:cs typeface="Arial" pitchFamily="34" charset="0"/>
            </a:rPr>
            <a:t>Environment</a:t>
          </a: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a:latin typeface="+mj-lt"/>
            <a:cs typeface="Arial" pitchFamily="34" charset="0"/>
          </a:endParaRPr>
        </a:p>
      </dgm:t>
    </dgm:pt>
    <dgm:pt modelId="{E08339D7-E89D-472C-AF8D-9F9E7D398D31}" type="parTrans" cxnId="{C113BA0E-DD5B-4131-B144-58DA3EB0C2E1}">
      <dgm:prSet/>
      <dgm:spPr/>
      <dgm:t>
        <a:bodyPr/>
        <a:lstStyle/>
        <a:p>
          <a:endParaRPr lang="en-US">
            <a:latin typeface="+mj-lt"/>
            <a:cs typeface="Arial" pitchFamily="34" charset="0"/>
          </a:endParaRPr>
        </a:p>
      </dgm:t>
    </dgm:pt>
    <dgm:pt modelId="{8786222F-D483-40FC-931A-63DE1F080FC6}" type="sibTrans" cxnId="{C113BA0E-DD5B-4131-B144-58DA3EB0C2E1}">
      <dgm:prSet/>
      <dgm:spPr/>
      <dgm:t>
        <a:bodyPr/>
        <a:lstStyle/>
        <a:p>
          <a:endParaRPr lang="en-US">
            <a:latin typeface="+mj-lt"/>
            <a:cs typeface="Arial" pitchFamily="34" charset="0"/>
          </a:endParaRPr>
        </a:p>
      </dgm:t>
    </dgm:pt>
    <dgm:pt modelId="{2BAC5F03-5703-4E46-B595-A09F3A413879}">
      <dgm:prSet phldrT="[Text]" custT="1"/>
      <dgm:spPr/>
      <dgm:t>
        <a:bodyPr/>
        <a:lstStyle/>
        <a:p>
          <a:r>
            <a:rPr lang="en-US" sz="1400" b="1" dirty="0" smtClean="0">
              <a:latin typeface="+mj-lt"/>
              <a:cs typeface="Arial" pitchFamily="34" charset="0"/>
            </a:rPr>
            <a:t>Health &amp; Wellbeing</a:t>
          </a: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a:latin typeface="+mj-lt"/>
            <a:cs typeface="Arial" pitchFamily="34" charset="0"/>
          </a:endParaRPr>
        </a:p>
      </dgm:t>
    </dgm:pt>
    <dgm:pt modelId="{ECB66254-2CA7-4418-B815-F63309F27CEE}" type="parTrans" cxnId="{A6BB1B6C-E62E-46A3-AF30-A29CBF2AA1F8}">
      <dgm:prSet/>
      <dgm:spPr/>
      <dgm:t>
        <a:bodyPr/>
        <a:lstStyle/>
        <a:p>
          <a:endParaRPr lang="en-US">
            <a:latin typeface="+mj-lt"/>
            <a:cs typeface="Arial" pitchFamily="34" charset="0"/>
          </a:endParaRPr>
        </a:p>
      </dgm:t>
    </dgm:pt>
    <dgm:pt modelId="{BC0DC066-3A09-46F9-B884-5D6D30D2417C}" type="sibTrans" cxnId="{A6BB1B6C-E62E-46A3-AF30-A29CBF2AA1F8}">
      <dgm:prSet/>
      <dgm:spPr/>
      <dgm:t>
        <a:bodyPr/>
        <a:lstStyle/>
        <a:p>
          <a:endParaRPr lang="en-US">
            <a:latin typeface="+mj-lt"/>
            <a:cs typeface="Arial" pitchFamily="34" charset="0"/>
          </a:endParaRPr>
        </a:p>
      </dgm:t>
    </dgm:pt>
    <dgm:pt modelId="{0A3DFEC9-3540-4095-89ED-973A2DF553FB}">
      <dgm:prSet phldrT="[Text]" custT="1"/>
      <dgm:spPr/>
      <dgm:t>
        <a:bodyPr/>
        <a:lstStyle/>
        <a:p>
          <a:r>
            <a:rPr lang="en-US" sz="1400" b="1" dirty="0" smtClean="0">
              <a:latin typeface="+mj-lt"/>
              <a:cs typeface="Arial" pitchFamily="34" charset="0"/>
            </a:rPr>
            <a:t>Education &amp; Scholarly Communications</a:t>
          </a: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endParaRPr lang="en-US" sz="1400" b="1" dirty="0" smtClean="0">
            <a:latin typeface="+mj-lt"/>
            <a:cs typeface="Arial" pitchFamily="34" charset="0"/>
          </a:endParaRPr>
        </a:p>
        <a:p>
          <a:r>
            <a:rPr lang="en-US" sz="1400" b="1" dirty="0" smtClean="0">
              <a:latin typeface="+mj-lt"/>
              <a:cs typeface="Arial" pitchFamily="34" charset="0"/>
            </a:rPr>
            <a:t> </a:t>
          </a:r>
          <a:endParaRPr lang="en-US" sz="1400" b="1" dirty="0">
            <a:latin typeface="+mj-lt"/>
            <a:cs typeface="Arial" pitchFamily="34" charset="0"/>
          </a:endParaRPr>
        </a:p>
      </dgm:t>
    </dgm:pt>
    <dgm:pt modelId="{581BE32E-18FA-4143-BBFD-39F912DFE6ED}" type="parTrans" cxnId="{3BD99187-AB11-4464-B226-8575C8D03AE5}">
      <dgm:prSet/>
      <dgm:spPr/>
      <dgm:t>
        <a:bodyPr/>
        <a:lstStyle/>
        <a:p>
          <a:endParaRPr lang="en-US">
            <a:latin typeface="+mj-lt"/>
            <a:cs typeface="Arial" pitchFamily="34" charset="0"/>
          </a:endParaRPr>
        </a:p>
      </dgm:t>
    </dgm:pt>
    <dgm:pt modelId="{807E2B26-DD56-4865-A933-66F900DA5170}" type="sibTrans" cxnId="{3BD99187-AB11-4464-B226-8575C8D03AE5}">
      <dgm:prSet/>
      <dgm:spPr/>
      <dgm:t>
        <a:bodyPr/>
        <a:lstStyle/>
        <a:p>
          <a:endParaRPr lang="en-US">
            <a:latin typeface="+mj-lt"/>
            <a:cs typeface="Arial" pitchFamily="34" charset="0"/>
          </a:endParaRPr>
        </a:p>
      </dgm:t>
    </dgm:pt>
    <dgm:pt modelId="{4141CFEF-36E0-4242-96E0-C678C00904A0}" type="pres">
      <dgm:prSet presAssocID="{8A93D5E5-99AC-4A91-B295-17D7EB422E0B}" presName="Name0" presStyleCnt="0">
        <dgm:presLayoutVars>
          <dgm:chPref val="1"/>
          <dgm:dir/>
          <dgm:animOne val="branch"/>
          <dgm:animLvl val="lvl"/>
          <dgm:resizeHandles/>
        </dgm:presLayoutVars>
      </dgm:prSet>
      <dgm:spPr/>
    </dgm:pt>
    <dgm:pt modelId="{24FC1D55-1433-4A9F-891E-7659EBE5EB3C}" type="pres">
      <dgm:prSet presAssocID="{5A7D0526-A87F-4EE9-A8FF-985C2008D28A}" presName="vertOne" presStyleCnt="0"/>
      <dgm:spPr/>
    </dgm:pt>
    <dgm:pt modelId="{45D288DE-1997-481C-B4AF-63281ECF881E}" type="pres">
      <dgm:prSet presAssocID="{5A7D0526-A87F-4EE9-A8FF-985C2008D28A}" presName="txOne" presStyleLbl="node0" presStyleIdx="0" presStyleCnt="4" custScaleX="58051">
        <dgm:presLayoutVars>
          <dgm:chPref val="3"/>
        </dgm:presLayoutVars>
      </dgm:prSet>
      <dgm:spPr/>
      <dgm:t>
        <a:bodyPr/>
        <a:lstStyle/>
        <a:p>
          <a:endParaRPr lang="en-US"/>
        </a:p>
      </dgm:t>
    </dgm:pt>
    <dgm:pt modelId="{77A465F6-C7F5-4317-A341-52EF779236BD}" type="pres">
      <dgm:prSet presAssocID="{5A7D0526-A87F-4EE9-A8FF-985C2008D28A}" presName="horzOne" presStyleCnt="0"/>
      <dgm:spPr/>
    </dgm:pt>
    <dgm:pt modelId="{D4B5D8D5-2D27-496F-8BD1-94DC36621660}" type="pres">
      <dgm:prSet presAssocID="{1694CD70-7E06-4384-AC97-C611FEE5EEA9}" presName="sibSpaceOne" presStyleCnt="0"/>
      <dgm:spPr/>
    </dgm:pt>
    <dgm:pt modelId="{51E61416-D2A1-4713-BCC1-AB223F8426E4}" type="pres">
      <dgm:prSet presAssocID="{279B5D34-CD5D-46FD-9E24-79D1DEA58EA7}" presName="vertOne" presStyleCnt="0"/>
      <dgm:spPr/>
    </dgm:pt>
    <dgm:pt modelId="{B8A37E08-9FC9-4BDB-9A1F-97BC329946FE}" type="pres">
      <dgm:prSet presAssocID="{279B5D34-CD5D-46FD-9E24-79D1DEA58EA7}" presName="txOne" presStyleLbl="node0" presStyleIdx="1" presStyleCnt="4" custScaleX="57594">
        <dgm:presLayoutVars>
          <dgm:chPref val="3"/>
        </dgm:presLayoutVars>
      </dgm:prSet>
      <dgm:spPr/>
      <dgm:t>
        <a:bodyPr/>
        <a:lstStyle/>
        <a:p>
          <a:endParaRPr lang="en-US"/>
        </a:p>
      </dgm:t>
    </dgm:pt>
    <dgm:pt modelId="{A2D96018-00B0-4657-B51B-97E7EB02D324}" type="pres">
      <dgm:prSet presAssocID="{279B5D34-CD5D-46FD-9E24-79D1DEA58EA7}" presName="horzOne" presStyleCnt="0"/>
      <dgm:spPr/>
    </dgm:pt>
    <dgm:pt modelId="{7B0E08D7-3F4C-41CB-93A8-B3F9C60B699F}" type="pres">
      <dgm:prSet presAssocID="{8786222F-D483-40FC-931A-63DE1F080FC6}" presName="sibSpaceOne" presStyleCnt="0"/>
      <dgm:spPr/>
    </dgm:pt>
    <dgm:pt modelId="{A8436D9A-0712-41A0-9F24-0859191168E2}" type="pres">
      <dgm:prSet presAssocID="{0A3DFEC9-3540-4095-89ED-973A2DF553FB}" presName="vertOne" presStyleCnt="0"/>
      <dgm:spPr/>
    </dgm:pt>
    <dgm:pt modelId="{831AA79F-B7E1-4096-A21F-666ECB7E6D8F}" type="pres">
      <dgm:prSet presAssocID="{0A3DFEC9-3540-4095-89ED-973A2DF553FB}" presName="txOne" presStyleLbl="node0" presStyleIdx="2" presStyleCnt="4" custScaleX="57594" custLinFactNeighborY="237">
        <dgm:presLayoutVars>
          <dgm:chPref val="3"/>
        </dgm:presLayoutVars>
      </dgm:prSet>
      <dgm:spPr/>
      <dgm:t>
        <a:bodyPr/>
        <a:lstStyle/>
        <a:p>
          <a:endParaRPr lang="en-US"/>
        </a:p>
      </dgm:t>
    </dgm:pt>
    <dgm:pt modelId="{6F64C487-15BF-499F-996C-4A30613BEC2B}" type="pres">
      <dgm:prSet presAssocID="{0A3DFEC9-3540-4095-89ED-973A2DF553FB}" presName="horzOne" presStyleCnt="0"/>
      <dgm:spPr/>
    </dgm:pt>
    <dgm:pt modelId="{51A90789-85F0-4E1F-A224-75914C9058AD}" type="pres">
      <dgm:prSet presAssocID="{807E2B26-DD56-4865-A933-66F900DA5170}" presName="sibSpaceOne" presStyleCnt="0"/>
      <dgm:spPr/>
    </dgm:pt>
    <dgm:pt modelId="{4ABDA412-558C-4B67-929A-6199D63F13C4}" type="pres">
      <dgm:prSet presAssocID="{2BAC5F03-5703-4E46-B595-A09F3A413879}" presName="vertOne" presStyleCnt="0"/>
      <dgm:spPr/>
    </dgm:pt>
    <dgm:pt modelId="{C6CC447D-4777-44AA-BB27-425FE1D1D2FF}" type="pres">
      <dgm:prSet presAssocID="{2BAC5F03-5703-4E46-B595-A09F3A413879}" presName="txOne" presStyleLbl="node0" presStyleIdx="3" presStyleCnt="4" custScaleX="52513">
        <dgm:presLayoutVars>
          <dgm:chPref val="3"/>
        </dgm:presLayoutVars>
      </dgm:prSet>
      <dgm:spPr/>
      <dgm:t>
        <a:bodyPr/>
        <a:lstStyle/>
        <a:p>
          <a:endParaRPr lang="en-US"/>
        </a:p>
      </dgm:t>
    </dgm:pt>
    <dgm:pt modelId="{91FE1AB5-C627-41AD-BB0C-6FA3C439CE05}" type="pres">
      <dgm:prSet presAssocID="{2BAC5F03-5703-4E46-B595-A09F3A413879}" presName="horzOne" presStyleCnt="0"/>
      <dgm:spPr/>
    </dgm:pt>
  </dgm:ptLst>
  <dgm:cxnLst>
    <dgm:cxn modelId="{A6BB1B6C-E62E-46A3-AF30-A29CBF2AA1F8}" srcId="{8A93D5E5-99AC-4A91-B295-17D7EB422E0B}" destId="{2BAC5F03-5703-4E46-B595-A09F3A413879}" srcOrd="3" destOrd="0" parTransId="{ECB66254-2CA7-4418-B815-F63309F27CEE}" sibTransId="{BC0DC066-3A09-46F9-B884-5D6D30D2417C}"/>
    <dgm:cxn modelId="{3926DFF2-594F-4F2D-BDE2-41195D4F897C}" type="presOf" srcId="{5A7D0526-A87F-4EE9-A8FF-985C2008D28A}" destId="{45D288DE-1997-481C-B4AF-63281ECF881E}" srcOrd="0" destOrd="0" presId="urn:microsoft.com/office/officeart/2005/8/layout/hierarchy4"/>
    <dgm:cxn modelId="{ED8C9C49-1534-4315-A965-5B4BD13D24E2}" type="presOf" srcId="{8A93D5E5-99AC-4A91-B295-17D7EB422E0B}" destId="{4141CFEF-36E0-4242-96E0-C678C00904A0}" srcOrd="0" destOrd="0" presId="urn:microsoft.com/office/officeart/2005/8/layout/hierarchy4"/>
    <dgm:cxn modelId="{F763B561-030B-4CD3-B47A-F562953BFB8C}" type="presOf" srcId="{279B5D34-CD5D-46FD-9E24-79D1DEA58EA7}" destId="{B8A37E08-9FC9-4BDB-9A1F-97BC329946FE}" srcOrd="0" destOrd="0" presId="urn:microsoft.com/office/officeart/2005/8/layout/hierarchy4"/>
    <dgm:cxn modelId="{892F4045-C00B-4BC7-96EB-27218922A589}" type="presOf" srcId="{2BAC5F03-5703-4E46-B595-A09F3A413879}" destId="{C6CC447D-4777-44AA-BB27-425FE1D1D2FF}" srcOrd="0" destOrd="0" presId="urn:microsoft.com/office/officeart/2005/8/layout/hierarchy4"/>
    <dgm:cxn modelId="{C113BA0E-DD5B-4131-B144-58DA3EB0C2E1}" srcId="{8A93D5E5-99AC-4A91-B295-17D7EB422E0B}" destId="{279B5D34-CD5D-46FD-9E24-79D1DEA58EA7}" srcOrd="1" destOrd="0" parTransId="{E08339D7-E89D-472C-AF8D-9F9E7D398D31}" sibTransId="{8786222F-D483-40FC-931A-63DE1F080FC6}"/>
    <dgm:cxn modelId="{4CAAFDE9-5FD7-4A68-984F-53E0E31EE0BD}" srcId="{8A93D5E5-99AC-4A91-B295-17D7EB422E0B}" destId="{5A7D0526-A87F-4EE9-A8FF-985C2008D28A}" srcOrd="0" destOrd="0" parTransId="{BC093B3F-EF0A-465A-88EA-8ED97901652E}" sibTransId="{1694CD70-7E06-4384-AC97-C611FEE5EEA9}"/>
    <dgm:cxn modelId="{73157C51-4BAD-42C8-8AE0-A4313C2A30FB}" type="presOf" srcId="{0A3DFEC9-3540-4095-89ED-973A2DF553FB}" destId="{831AA79F-B7E1-4096-A21F-666ECB7E6D8F}" srcOrd="0" destOrd="0" presId="urn:microsoft.com/office/officeart/2005/8/layout/hierarchy4"/>
    <dgm:cxn modelId="{3BD99187-AB11-4464-B226-8575C8D03AE5}" srcId="{8A93D5E5-99AC-4A91-B295-17D7EB422E0B}" destId="{0A3DFEC9-3540-4095-89ED-973A2DF553FB}" srcOrd="2" destOrd="0" parTransId="{581BE32E-18FA-4143-BBFD-39F912DFE6ED}" sibTransId="{807E2B26-DD56-4865-A933-66F900DA5170}"/>
    <dgm:cxn modelId="{CA6D4EF8-977D-4E49-A44D-3F4959482E69}" type="presParOf" srcId="{4141CFEF-36E0-4242-96E0-C678C00904A0}" destId="{24FC1D55-1433-4A9F-891E-7659EBE5EB3C}" srcOrd="0" destOrd="0" presId="urn:microsoft.com/office/officeart/2005/8/layout/hierarchy4"/>
    <dgm:cxn modelId="{7512025F-7D60-47AF-BC25-C939E5B71B10}" type="presParOf" srcId="{24FC1D55-1433-4A9F-891E-7659EBE5EB3C}" destId="{45D288DE-1997-481C-B4AF-63281ECF881E}" srcOrd="0" destOrd="0" presId="urn:microsoft.com/office/officeart/2005/8/layout/hierarchy4"/>
    <dgm:cxn modelId="{4AD8F77C-6332-4B4A-A710-EADDC0995A88}" type="presParOf" srcId="{24FC1D55-1433-4A9F-891E-7659EBE5EB3C}" destId="{77A465F6-C7F5-4317-A341-52EF779236BD}" srcOrd="1" destOrd="0" presId="urn:microsoft.com/office/officeart/2005/8/layout/hierarchy4"/>
    <dgm:cxn modelId="{660A41BA-F285-4684-9BEE-0957DAECCB93}" type="presParOf" srcId="{4141CFEF-36E0-4242-96E0-C678C00904A0}" destId="{D4B5D8D5-2D27-496F-8BD1-94DC36621660}" srcOrd="1" destOrd="0" presId="urn:microsoft.com/office/officeart/2005/8/layout/hierarchy4"/>
    <dgm:cxn modelId="{61155E8A-EA90-4505-AF7A-8D7823204B6D}" type="presParOf" srcId="{4141CFEF-36E0-4242-96E0-C678C00904A0}" destId="{51E61416-D2A1-4713-BCC1-AB223F8426E4}" srcOrd="2" destOrd="0" presId="urn:microsoft.com/office/officeart/2005/8/layout/hierarchy4"/>
    <dgm:cxn modelId="{1496BD6F-949F-48E3-8A43-96B65968A1A4}" type="presParOf" srcId="{51E61416-D2A1-4713-BCC1-AB223F8426E4}" destId="{B8A37E08-9FC9-4BDB-9A1F-97BC329946FE}" srcOrd="0" destOrd="0" presId="urn:microsoft.com/office/officeart/2005/8/layout/hierarchy4"/>
    <dgm:cxn modelId="{6459FBC8-3A26-43D4-8E67-BC97ECB79FBA}" type="presParOf" srcId="{51E61416-D2A1-4713-BCC1-AB223F8426E4}" destId="{A2D96018-00B0-4657-B51B-97E7EB02D324}" srcOrd="1" destOrd="0" presId="urn:microsoft.com/office/officeart/2005/8/layout/hierarchy4"/>
    <dgm:cxn modelId="{3F67E1DC-2EDF-4BF0-AC76-3B62B99531A6}" type="presParOf" srcId="{4141CFEF-36E0-4242-96E0-C678C00904A0}" destId="{7B0E08D7-3F4C-41CB-93A8-B3F9C60B699F}" srcOrd="3" destOrd="0" presId="urn:microsoft.com/office/officeart/2005/8/layout/hierarchy4"/>
    <dgm:cxn modelId="{FDA41686-78C8-434E-9E03-10E15F9911FD}" type="presParOf" srcId="{4141CFEF-36E0-4242-96E0-C678C00904A0}" destId="{A8436D9A-0712-41A0-9F24-0859191168E2}" srcOrd="4" destOrd="0" presId="urn:microsoft.com/office/officeart/2005/8/layout/hierarchy4"/>
    <dgm:cxn modelId="{3495BB46-B5C9-4322-A2CE-D08106E9E8B6}" type="presParOf" srcId="{A8436D9A-0712-41A0-9F24-0859191168E2}" destId="{831AA79F-B7E1-4096-A21F-666ECB7E6D8F}" srcOrd="0" destOrd="0" presId="urn:microsoft.com/office/officeart/2005/8/layout/hierarchy4"/>
    <dgm:cxn modelId="{61DA3237-AA91-47FA-BA7E-C9C471424158}" type="presParOf" srcId="{A8436D9A-0712-41A0-9F24-0859191168E2}" destId="{6F64C487-15BF-499F-996C-4A30613BEC2B}" srcOrd="1" destOrd="0" presId="urn:microsoft.com/office/officeart/2005/8/layout/hierarchy4"/>
    <dgm:cxn modelId="{6A0B76B0-8459-498D-ABBE-5232042D0209}" type="presParOf" srcId="{4141CFEF-36E0-4242-96E0-C678C00904A0}" destId="{51A90789-85F0-4E1F-A224-75914C9058AD}" srcOrd="5" destOrd="0" presId="urn:microsoft.com/office/officeart/2005/8/layout/hierarchy4"/>
    <dgm:cxn modelId="{FB6F0F4B-EC68-42C8-AB8C-45C775F8EBB2}" type="presParOf" srcId="{4141CFEF-36E0-4242-96E0-C678C00904A0}" destId="{4ABDA412-558C-4B67-929A-6199D63F13C4}" srcOrd="6" destOrd="0" presId="urn:microsoft.com/office/officeart/2005/8/layout/hierarchy4"/>
    <dgm:cxn modelId="{B67CB640-C0F3-4381-9497-B2BBF20CCC0C}" type="presParOf" srcId="{4ABDA412-558C-4B67-929A-6199D63F13C4}" destId="{C6CC447D-4777-44AA-BB27-425FE1D1D2FF}" srcOrd="0" destOrd="0" presId="urn:microsoft.com/office/officeart/2005/8/layout/hierarchy4"/>
    <dgm:cxn modelId="{1097C62C-5D50-41B5-ACD1-345A3D71C6BD}" type="presParOf" srcId="{4ABDA412-558C-4B67-929A-6199D63F13C4}" destId="{91FE1AB5-C627-41AD-BB0C-6FA3C439CE05}" srcOrd="1" destOrd="0" presId="urn:microsoft.com/office/officeart/2005/8/layout/hierarchy4"/>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7/31/2008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7/31/2008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7/31/2008 12:38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endParaRPr lang="en-US" dirty="0" smtClean="0"/>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fld id="{D3C8CA6F-352B-40A1-A8B5-B249ED565CAB}" type="datetime8">
              <a:rPr lang="en-US"/>
              <a:pPr defTabSz="912747" fontAlgn="base">
                <a:spcBef>
                  <a:spcPct val="0"/>
                </a:spcBef>
                <a:spcAft>
                  <a:spcPct val="0"/>
                </a:spcAft>
              </a:pPr>
              <a:t>7/31/2008 12:38 PM</a:t>
            </a:fld>
            <a:endParaRPr lang="en-US" dirty="0"/>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747"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747" fontAlgn="base">
              <a:spcBef>
                <a:spcPct val="0"/>
              </a:spcBef>
              <a:spcAft>
                <a:spcPct val="0"/>
              </a:spcAft>
            </a:pPr>
            <a:endParaRPr lang="en-US" dirty="0">
              <a:solidFill>
                <a:schemeClr val="tx1"/>
              </a:solidFill>
            </a:endParaRPr>
          </a:p>
        </p:txBody>
      </p:sp>
      <p:sp>
        <p:nvSpPr>
          <p:cNvPr id="4403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fld id="{3E0BEF9C-3C30-422B-B3FE-7983EA4608D0}" type="slidenum">
              <a:rPr lang="en-US"/>
              <a:pPr defTabSz="912747" fontAlgn="base">
                <a:spcBef>
                  <a:spcPct val="0"/>
                </a:spcBef>
                <a:spcAft>
                  <a:spcPct val="0"/>
                </a:spcAft>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endParaRPr lang="en-US" dirty="0" smtClean="0"/>
          </a:p>
        </p:txBody>
      </p:sp>
      <p:sp>
        <p:nvSpPr>
          <p:cNvPr id="440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fld id="{D3C8CA6F-352B-40A1-A8B5-B249ED565CAB}" type="datetime8">
              <a:rPr lang="en-US"/>
              <a:pPr defTabSz="912747" fontAlgn="base">
                <a:spcBef>
                  <a:spcPct val="0"/>
                </a:spcBef>
                <a:spcAft>
                  <a:spcPct val="0"/>
                </a:spcAft>
              </a:pPr>
              <a:t>7/31/2008 12:38 PM</a:t>
            </a:fld>
            <a:endParaRPr lang="en-US" dirty="0"/>
          </a:p>
        </p:txBody>
      </p:sp>
      <p:sp>
        <p:nvSpPr>
          <p:cNvPr id="440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747"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747" fontAlgn="base">
              <a:spcBef>
                <a:spcPct val="0"/>
              </a:spcBef>
              <a:spcAft>
                <a:spcPct val="0"/>
              </a:spcAft>
            </a:pPr>
            <a:endParaRPr lang="en-US" dirty="0">
              <a:solidFill>
                <a:schemeClr val="tx1"/>
              </a:solidFill>
            </a:endParaRPr>
          </a:p>
        </p:txBody>
      </p:sp>
      <p:sp>
        <p:nvSpPr>
          <p:cNvPr id="4403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fld id="{3E0BEF9C-3C30-422B-B3FE-7983EA4608D0}" type="slidenum">
              <a:rPr lang="en-US"/>
              <a:pPr defTabSz="912747" fontAlgn="base">
                <a:spcBef>
                  <a:spcPct val="0"/>
                </a:spcBef>
                <a:spcAft>
                  <a:spcPct val="0"/>
                </a:spcAft>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endParaRPr lang="en-US" dirty="0"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fld id="{5E467E42-08AD-432F-8C52-4B97090DB498}" type="datetime8">
              <a:rPr lang="en-US"/>
              <a:pPr defTabSz="912747" fontAlgn="base">
                <a:spcBef>
                  <a:spcPct val="0"/>
                </a:spcBef>
                <a:spcAft>
                  <a:spcPct val="0"/>
                </a:spcAft>
              </a:pPr>
              <a:t>7/31/2008 12:38 PM</a:t>
            </a:fld>
            <a:endParaRPr lang="en-US" dirty="0"/>
          </a:p>
        </p:txBody>
      </p:sp>
      <p:sp>
        <p:nvSpPr>
          <p:cNvPr id="32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747"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747" fontAlgn="base">
              <a:spcBef>
                <a:spcPct val="0"/>
              </a:spcBef>
              <a:spcAft>
                <a:spcPct val="0"/>
              </a:spcAft>
            </a:pPr>
            <a:endParaRPr lang="en-US" dirty="0">
              <a:solidFill>
                <a:schemeClr val="tx1"/>
              </a:solidFill>
            </a:endParaRPr>
          </a:p>
        </p:txBody>
      </p:sp>
      <p:sp>
        <p:nvSpPr>
          <p:cNvPr id="32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fld id="{4ED77243-4D8F-4199-834E-C943A6811B18}" type="slidenum">
              <a:rPr lang="en-US"/>
              <a:pPr defTabSz="912747" fontAlgn="base">
                <a:spcBef>
                  <a:spcPct val="0"/>
                </a:spcBef>
                <a:spcAft>
                  <a:spcPct val="0"/>
                </a:spcAft>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endParaRPr lang="en-US" dirty="0"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fld id="{5E467E42-08AD-432F-8C52-4B97090DB498}" type="datetime8">
              <a:rPr lang="en-US"/>
              <a:pPr defTabSz="912747" fontAlgn="base">
                <a:spcBef>
                  <a:spcPct val="0"/>
                </a:spcBef>
                <a:spcAft>
                  <a:spcPct val="0"/>
                </a:spcAft>
              </a:pPr>
              <a:t>7/31/2008 12:38 PM</a:t>
            </a:fld>
            <a:endParaRPr lang="en-US" dirty="0"/>
          </a:p>
        </p:txBody>
      </p:sp>
      <p:sp>
        <p:nvSpPr>
          <p:cNvPr id="32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747"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747" fontAlgn="base">
              <a:spcBef>
                <a:spcPct val="0"/>
              </a:spcBef>
              <a:spcAft>
                <a:spcPct val="0"/>
              </a:spcAft>
            </a:pPr>
            <a:endParaRPr lang="en-US" dirty="0">
              <a:solidFill>
                <a:schemeClr val="tx1"/>
              </a:solidFill>
            </a:endParaRPr>
          </a:p>
        </p:txBody>
      </p:sp>
      <p:sp>
        <p:nvSpPr>
          <p:cNvPr id="32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fld id="{4ED77243-4D8F-4199-834E-C943A6811B18}" type="slidenum">
              <a:rPr lang="en-US"/>
              <a:pPr defTabSz="912747" fontAlgn="base">
                <a:spcBef>
                  <a:spcPct val="0"/>
                </a:spcBef>
                <a:spcAft>
                  <a:spcPct val="0"/>
                </a:spcAft>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1970: D.Phil. in Theoretical Physics, Oxford, UK</a:t>
            </a:r>
          </a:p>
          <a:p>
            <a:pPr>
              <a:lnSpc>
                <a:spcPct val="100000"/>
              </a:lnSpc>
            </a:pPr>
            <a:r>
              <a:rPr lang="en-US" dirty="0" smtClean="0"/>
              <a:t>Research at Caltech, CERN, MIT and IBM Research</a:t>
            </a:r>
          </a:p>
          <a:p>
            <a:pPr>
              <a:lnSpc>
                <a:spcPct val="100000"/>
              </a:lnSpc>
            </a:pPr>
            <a:r>
              <a:rPr lang="en-US" dirty="0" smtClean="0"/>
              <a:t>1974 -1985: Professor in Physics at Southampton</a:t>
            </a:r>
          </a:p>
          <a:p>
            <a:pPr>
              <a:lnSpc>
                <a:spcPct val="100000"/>
              </a:lnSpc>
            </a:pPr>
            <a:r>
              <a:rPr lang="en-US" dirty="0" smtClean="0"/>
              <a:t>1985 – 1999: Professor of Parallel Computing in Electronics and Computer Science at Southampton</a:t>
            </a:r>
          </a:p>
          <a:p>
            <a:pPr>
              <a:lnSpc>
                <a:spcPct val="100000"/>
              </a:lnSpc>
            </a:pPr>
            <a:r>
              <a:rPr lang="en-US" dirty="0" smtClean="0"/>
              <a:t>1994 – 1999: Head of Electronics and Computer Science </a:t>
            </a:r>
          </a:p>
          <a:p>
            <a:pPr>
              <a:lnSpc>
                <a:spcPct val="100000"/>
              </a:lnSpc>
            </a:pPr>
            <a:r>
              <a:rPr lang="en-US" dirty="0" smtClean="0"/>
              <a:t>1999 – 2001: Dean of Engineering</a:t>
            </a:r>
          </a:p>
          <a:p>
            <a:pPr>
              <a:lnSpc>
                <a:spcPct val="100000"/>
              </a:lnSpc>
            </a:pPr>
            <a:r>
              <a:rPr lang="en-US" dirty="0" smtClean="0"/>
              <a:t>1996 – 2001: Director of Southampton Innovations Ltd.</a:t>
            </a:r>
          </a:p>
          <a:p>
            <a:pPr>
              <a:lnSpc>
                <a:spcPct val="100000"/>
              </a:lnSpc>
            </a:pPr>
            <a:r>
              <a:rPr lang="en-US" dirty="0" smtClean="0"/>
              <a:t>2001 – 2005: Director of UK e-Science Program for the UK Office of Science and Technology</a:t>
            </a:r>
          </a:p>
          <a:p>
            <a:pPr>
              <a:lnSpc>
                <a:spcPct val="100000"/>
              </a:lnSpc>
            </a:pPr>
            <a:r>
              <a:rPr lang="en-US" dirty="0" smtClean="0"/>
              <a:t>2005 – present: Corporate Vice President for Microsoft External Research </a:t>
            </a:r>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defTabSz="897843">
              <a:spcBef>
                <a:spcPct val="0"/>
              </a:spcBef>
              <a:spcAft>
                <a:spcPts val="332"/>
              </a:spcAft>
              <a:defRPr/>
            </a:pPr>
            <a:endParaRPr lang="en-US" dirty="0" smtClean="0"/>
          </a:p>
        </p:txBody>
      </p:sp>
      <p:sp>
        <p:nvSpPr>
          <p:cNvPr id="32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endParaRPr lang="en-US" dirty="0"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fld id="{5E467E42-08AD-432F-8C52-4B97090DB498}" type="datetime8">
              <a:rPr lang="en-US"/>
              <a:pPr defTabSz="912747" fontAlgn="base">
                <a:spcBef>
                  <a:spcPct val="0"/>
                </a:spcBef>
                <a:spcAft>
                  <a:spcPct val="0"/>
                </a:spcAft>
              </a:pPr>
              <a:t>7/31/2008 12:38 PM</a:t>
            </a:fld>
            <a:endParaRPr lang="en-US" dirty="0"/>
          </a:p>
        </p:txBody>
      </p:sp>
      <p:sp>
        <p:nvSpPr>
          <p:cNvPr id="32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747"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747" fontAlgn="base">
              <a:spcBef>
                <a:spcPct val="0"/>
              </a:spcBef>
              <a:spcAft>
                <a:spcPct val="0"/>
              </a:spcAft>
            </a:pPr>
            <a:endParaRPr lang="en-US" dirty="0">
              <a:solidFill>
                <a:schemeClr val="tx1"/>
              </a:solidFill>
            </a:endParaRPr>
          </a:p>
        </p:txBody>
      </p:sp>
      <p:sp>
        <p:nvSpPr>
          <p:cNvPr id="32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fld id="{4ED77243-4D8F-4199-834E-C943A6811B18}" type="slidenum">
              <a:rPr lang="en-US"/>
              <a:pPr defTabSz="912747"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endParaRPr lang="en-US" dirty="0"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47" fontAlgn="base">
              <a:spcBef>
                <a:spcPct val="0"/>
              </a:spcBef>
              <a:spcAft>
                <a:spcPct val="0"/>
              </a:spcAft>
            </a:pPr>
            <a:fld id="{5E467E42-08AD-432F-8C52-4B97090DB498}" type="datetime8">
              <a:rPr lang="en-US"/>
              <a:pPr defTabSz="912747" fontAlgn="base">
                <a:spcBef>
                  <a:spcPct val="0"/>
                </a:spcBef>
                <a:spcAft>
                  <a:spcPct val="0"/>
                </a:spcAft>
              </a:pPr>
              <a:t>7/31/2008 12:38 PM</a:t>
            </a:fld>
            <a:endParaRPr lang="en-US" dirty="0"/>
          </a:p>
        </p:txBody>
      </p:sp>
      <p:sp>
        <p:nvSpPr>
          <p:cNvPr id="32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747"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747" fontAlgn="base">
              <a:spcBef>
                <a:spcPct val="0"/>
              </a:spcBef>
              <a:spcAft>
                <a:spcPct val="0"/>
              </a:spcAft>
            </a:pPr>
            <a:endParaRPr lang="en-US" dirty="0">
              <a:solidFill>
                <a:schemeClr val="tx1"/>
              </a:solidFill>
            </a:endParaRPr>
          </a:p>
        </p:txBody>
      </p:sp>
      <p:sp>
        <p:nvSpPr>
          <p:cNvPr id="32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47" fontAlgn="base">
              <a:spcBef>
                <a:spcPct val="0"/>
              </a:spcBef>
              <a:spcAft>
                <a:spcPct val="0"/>
              </a:spcAft>
            </a:pPr>
            <a:fld id="{4ED77243-4D8F-4199-834E-C943A6811B18}" type="slidenum">
              <a:rPr lang="en-US"/>
              <a:pPr defTabSz="912747" fontAlgn="base">
                <a:spcBef>
                  <a:spcPct val="0"/>
                </a:spcBef>
                <a:spcAft>
                  <a:spcPct val="0"/>
                </a:spcAft>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microsoft.com/mscorp/tc/scholarly_communication.m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research.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microsoft.com/mscorp/tc/scholarly_communication.mspx" TargetMode="External"/><Relationship Id="rId4" Type="http://schemas.openxmlformats.org/officeDocument/2006/relationships/hyperlink" Target="http://www.microsoft.com/sci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gif"/><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gif"/><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gif"/><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www.worldwidetelescope.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microsoft.com/mscorp/tc/scholarly_communication.m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581400" y="1143000"/>
            <a:ext cx="7562850" cy="3015812"/>
          </a:xfrm>
          <a:prstGeom prst="roundRect">
            <a:avLst>
              <a:gd name="adj" fmla="val 817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515938" y="228600"/>
            <a:ext cx="11165020" cy="609398"/>
          </a:xfrm>
        </p:spPr>
        <p:txBody>
          <a:bodyPr/>
          <a:lstStyle/>
          <a:p>
            <a:pPr defTabSz="1095376">
              <a:defRPr/>
            </a:pPr>
            <a:r>
              <a:rPr sz="4400" smtClean="0"/>
              <a:t>Open Collaboration</a:t>
            </a:r>
            <a:endParaRPr sz="4400"/>
          </a:p>
        </p:txBody>
      </p:sp>
      <p:sp>
        <p:nvSpPr>
          <p:cNvPr id="11267" name="Text Placeholder 2"/>
          <p:cNvSpPr>
            <a:spLocks noGrp="1"/>
          </p:cNvSpPr>
          <p:nvPr>
            <p:ph type="body" sz="quarter" idx="10"/>
          </p:nvPr>
        </p:nvSpPr>
        <p:spPr>
          <a:xfrm>
            <a:off x="515938" y="1420813"/>
            <a:ext cx="3130549" cy="2769989"/>
          </a:xfrm>
        </p:spPr>
        <p:txBody>
          <a:bodyPr/>
          <a:lstStyle/>
          <a:p>
            <a:pPr marL="352425" indent="-352425">
              <a:defRPr/>
            </a:pPr>
            <a:r>
              <a:rPr lang="en-US" sz="2400" dirty="0" smtClean="0"/>
              <a:t>Open access</a:t>
            </a:r>
          </a:p>
          <a:p>
            <a:pPr marL="352425" lvl="1" indent="-352425">
              <a:buNone/>
              <a:defRPr/>
            </a:pPr>
            <a:r>
              <a:rPr lang="en-US" sz="2400" dirty="0" smtClean="0"/>
              <a:t> </a:t>
            </a:r>
          </a:p>
          <a:p>
            <a:pPr marL="352425" lvl="0" indent="-352425">
              <a:defRPr/>
            </a:pPr>
            <a:r>
              <a:rPr lang="en-US" sz="2400" dirty="0" smtClean="0"/>
              <a:t>Open source</a:t>
            </a:r>
          </a:p>
          <a:p>
            <a:pPr marL="352425" lvl="1" indent="-352425">
              <a:buNone/>
              <a:defRPr/>
            </a:pPr>
            <a:r>
              <a:rPr lang="en-US" sz="2400" dirty="0" smtClean="0"/>
              <a:t> </a:t>
            </a:r>
          </a:p>
          <a:p>
            <a:pPr marL="352425" lvl="0" indent="-352425">
              <a:defRPr/>
            </a:pPr>
            <a:r>
              <a:rPr lang="en-US" sz="2400" dirty="0" smtClean="0"/>
              <a:t>Open data</a:t>
            </a:r>
          </a:p>
          <a:p>
            <a:pPr lvl="1">
              <a:buNone/>
              <a:defRPr/>
            </a:pPr>
            <a:r>
              <a:rPr lang="en-US" sz="2400" dirty="0" smtClean="0"/>
              <a:t> </a:t>
            </a:r>
          </a:p>
          <a:p>
            <a:pPr lvl="1">
              <a:defRPr/>
            </a:pPr>
            <a:endParaRPr lang="en-US" sz="2400" dirty="0" smtClean="0"/>
          </a:p>
        </p:txBody>
      </p:sp>
      <p:pic>
        <p:nvPicPr>
          <p:cNvPr id="1026" name="Picture 2"/>
          <p:cNvPicPr>
            <a:picLocks noChangeAspect="1" noChangeArrowheads="1"/>
          </p:cNvPicPr>
          <p:nvPr/>
        </p:nvPicPr>
        <p:blipFill>
          <a:blip r:embed="rId3"/>
          <a:srcRect/>
          <a:stretch>
            <a:fillRect/>
          </a:stretch>
        </p:blipFill>
        <p:spPr bwMode="auto">
          <a:xfrm>
            <a:off x="1200288" y="4688107"/>
            <a:ext cx="2876550" cy="809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Rectangle 4"/>
          <p:cNvSpPr/>
          <p:nvPr/>
        </p:nvSpPr>
        <p:spPr>
          <a:xfrm>
            <a:off x="973138" y="5632809"/>
            <a:ext cx="3583097" cy="369332"/>
          </a:xfrm>
          <a:prstGeom prst="rect">
            <a:avLst/>
          </a:prstGeom>
        </p:spPr>
        <p:txBody>
          <a:bodyPr wrap="none">
            <a:spAutoFit/>
          </a:bodyPr>
          <a:lstStyle/>
          <a:p>
            <a:r>
              <a:rPr lang="en-US" dirty="0" smtClean="0">
                <a:solidFill>
                  <a:schemeClr val="bg1"/>
                </a:solidFill>
              </a:rPr>
              <a:t>http://www.microsoft.com/interop</a:t>
            </a:r>
            <a:r>
              <a:rPr lang="en-US" dirty="0" smtClean="0"/>
              <a:t>/</a:t>
            </a:r>
            <a:endParaRPr lang="en-US" dirty="0"/>
          </a:p>
        </p:txBody>
      </p:sp>
      <p:sp>
        <p:nvSpPr>
          <p:cNvPr id="8" name="TextBox 7"/>
          <p:cNvSpPr txBox="1"/>
          <p:nvPr/>
        </p:nvSpPr>
        <p:spPr>
          <a:xfrm>
            <a:off x="3883565" y="1357805"/>
            <a:ext cx="6862456" cy="2631490"/>
          </a:xfrm>
          <a:prstGeom prst="rect">
            <a:avLst/>
          </a:prstGeom>
        </p:spPr>
        <p:txBody>
          <a:bodyPr vert="horz" wrap="square" lIns="0" tIns="0" rIns="0" bIns="0" rtlCol="0">
            <a:spAutoFit/>
          </a:bodyPr>
          <a:lstStyle/>
          <a:p>
            <a:r>
              <a:rPr lang="en-US" sz="2800" dirty="0" smtClean="0">
                <a:latin typeface="+mj-lt"/>
              </a:rPr>
              <a:t>“</a:t>
            </a:r>
            <a:r>
              <a:rPr lang="en-US" sz="2600" b="1" dirty="0" smtClean="0">
                <a:latin typeface="+mj-lt"/>
              </a:rPr>
              <a:t>In order to help catalyze and facilitate </a:t>
            </a:r>
          </a:p>
          <a:p>
            <a:r>
              <a:rPr lang="en-US" sz="2600" b="1" dirty="0" smtClean="0">
                <a:latin typeface="+mj-lt"/>
              </a:rPr>
              <a:t>the growth of advanced CI, a critical </a:t>
            </a:r>
          </a:p>
          <a:p>
            <a:r>
              <a:rPr lang="en-US" sz="2600" b="1" dirty="0" smtClean="0">
                <a:latin typeface="+mj-lt"/>
              </a:rPr>
              <a:t>component is the adoption of open access </a:t>
            </a:r>
          </a:p>
          <a:p>
            <a:r>
              <a:rPr lang="en-US" sz="2600" b="1" dirty="0" smtClean="0">
                <a:latin typeface="+mj-lt"/>
              </a:rPr>
              <a:t>policy for data, publications and software</a:t>
            </a:r>
            <a:r>
              <a:rPr lang="en-US" sz="2800" b="1" dirty="0" smtClean="0">
                <a:latin typeface="+mj-lt"/>
              </a:rPr>
              <a:t>.”</a:t>
            </a:r>
          </a:p>
          <a:p>
            <a:endParaRPr lang="en-US" sz="1050" dirty="0" smtClean="0">
              <a:latin typeface="+mj-lt"/>
            </a:endParaRPr>
          </a:p>
          <a:p>
            <a:r>
              <a:rPr lang="en-US" sz="2600" dirty="0" smtClean="0">
                <a:latin typeface="+mj-lt"/>
              </a:rPr>
              <a:t>NSF Advisory Committee on </a:t>
            </a:r>
          </a:p>
          <a:p>
            <a:r>
              <a:rPr lang="en-US" sz="2600" dirty="0" err="1" smtClean="0">
                <a:latin typeface="+mj-lt"/>
              </a:rPr>
              <a:t>Cyberinfrastructure</a:t>
            </a:r>
            <a:r>
              <a:rPr lang="en-US" sz="2600" dirty="0" smtClean="0">
                <a:latin typeface="+mj-lt"/>
              </a:rPr>
              <a:t> (ACCI)</a:t>
            </a:r>
            <a:endParaRPr lang="en-US" sz="2600" dirty="0">
              <a:latin typeface="+mj-lt"/>
            </a:endParaRPr>
          </a:p>
        </p:txBody>
      </p:sp>
      <p:sp>
        <p:nvSpPr>
          <p:cNvPr id="9" name="TextBox 8"/>
          <p:cNvSpPr txBox="1"/>
          <p:nvPr/>
        </p:nvSpPr>
        <p:spPr>
          <a:xfrm>
            <a:off x="4849283" y="4507992"/>
            <a:ext cx="6344942" cy="2012859"/>
          </a:xfrm>
          <a:prstGeom prst="rect">
            <a:avLst/>
          </a:prstGeom>
        </p:spPr>
        <p:txBody>
          <a:bodyPr vert="horz" wrap="none" lIns="0" tIns="0" rIns="0" bIns="0" rtlCol="0">
            <a:spAutoFit/>
          </a:bodyPr>
          <a:lstStyle/>
          <a:p>
            <a:pPr marL="396875" indent="-396875">
              <a:lnSpc>
                <a:spcPct val="90000"/>
              </a:lnSpc>
              <a:spcBef>
                <a:spcPct val="20000"/>
              </a:spcBef>
              <a:buSzPct val="85000"/>
              <a:buBlip>
                <a:blip r:embed="rId4"/>
              </a:buBlip>
              <a:defRPr/>
            </a:pPr>
            <a:r>
              <a:rPr lang="en-US" sz="2800" dirty="0" smtClean="0">
                <a:solidFill>
                  <a:schemeClr val="bg1"/>
                </a:solidFill>
                <a:latin typeface="+mn-lt"/>
              </a:rPr>
              <a:t>Microsoft Interoperability Principles</a:t>
            </a:r>
          </a:p>
          <a:p>
            <a:pPr marL="852488" lvl="1" indent="-396875">
              <a:lnSpc>
                <a:spcPct val="90000"/>
              </a:lnSpc>
              <a:spcBef>
                <a:spcPct val="20000"/>
              </a:spcBef>
              <a:buSzPct val="85000"/>
              <a:buBlip>
                <a:blip r:embed="rId4"/>
              </a:buBlip>
              <a:defRPr/>
            </a:pPr>
            <a:r>
              <a:rPr lang="en-US" sz="2400" dirty="0" smtClean="0">
                <a:solidFill>
                  <a:schemeClr val="bg1"/>
                </a:solidFill>
                <a:latin typeface="+mn-lt"/>
              </a:rPr>
              <a:t>Open Connections to Microsoft Products</a:t>
            </a:r>
          </a:p>
          <a:p>
            <a:pPr marL="852488" lvl="1" indent="-396875">
              <a:lnSpc>
                <a:spcPct val="90000"/>
              </a:lnSpc>
              <a:spcBef>
                <a:spcPct val="20000"/>
              </a:spcBef>
              <a:buSzPct val="85000"/>
              <a:buBlip>
                <a:blip r:embed="rId4"/>
              </a:buBlip>
              <a:defRPr/>
            </a:pPr>
            <a:r>
              <a:rPr lang="en-US" sz="2400" dirty="0" smtClean="0">
                <a:solidFill>
                  <a:schemeClr val="bg1"/>
                </a:solidFill>
                <a:latin typeface="+mn-lt"/>
              </a:rPr>
              <a:t>Support for Standards</a:t>
            </a:r>
          </a:p>
          <a:p>
            <a:pPr marL="852488" lvl="1" indent="-396875">
              <a:lnSpc>
                <a:spcPct val="90000"/>
              </a:lnSpc>
              <a:spcBef>
                <a:spcPct val="20000"/>
              </a:spcBef>
              <a:buSzPct val="85000"/>
              <a:buBlip>
                <a:blip r:embed="rId4"/>
              </a:buBlip>
              <a:defRPr/>
            </a:pPr>
            <a:r>
              <a:rPr lang="en-US" sz="2400" dirty="0" smtClean="0">
                <a:solidFill>
                  <a:schemeClr val="bg1"/>
                </a:solidFill>
                <a:latin typeface="+mn-lt"/>
              </a:rPr>
              <a:t>Data Portability</a:t>
            </a:r>
          </a:p>
          <a:p>
            <a:pPr marL="852488" lvl="1" indent="-396875">
              <a:lnSpc>
                <a:spcPct val="90000"/>
              </a:lnSpc>
              <a:spcBef>
                <a:spcPct val="20000"/>
              </a:spcBef>
              <a:buSzPct val="85000"/>
              <a:buBlip>
                <a:blip r:embed="rId4"/>
              </a:buBlip>
              <a:defRPr/>
            </a:pPr>
            <a:r>
              <a:rPr lang="en-US" sz="2400" dirty="0" smtClean="0">
                <a:solidFill>
                  <a:schemeClr val="bg1"/>
                </a:solidFill>
                <a:latin typeface="+mn-lt"/>
              </a:rPr>
              <a:t>Open Engagement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5938" y="1905000"/>
            <a:ext cx="11063447" cy="5181600"/>
          </a:xfrm>
        </p:spPr>
        <p:txBody>
          <a:bodyPr>
            <a:normAutofit/>
          </a:bodyPr>
          <a:lstStyle/>
          <a:p>
            <a:pPr>
              <a:defRPr/>
            </a:pPr>
            <a:r>
              <a:rPr lang="en-US" sz="2800" dirty="0" smtClean="0"/>
              <a:t>Journal subscriptions rising faster than library budgets. </a:t>
            </a:r>
            <a:br>
              <a:rPr lang="en-US" sz="2800" dirty="0" smtClean="0"/>
            </a:br>
            <a:r>
              <a:rPr lang="en-US" sz="2800" dirty="0" smtClean="0"/>
              <a:t>No freedom for new journals in new and emerging fields.</a:t>
            </a:r>
          </a:p>
          <a:p>
            <a:pPr>
              <a:defRPr/>
            </a:pPr>
            <a:r>
              <a:rPr lang="en-US" sz="2800" dirty="0" smtClean="0"/>
              <a:t>Web technology and digital media now make dissemination of knowledge ‘easy’ and ‘free’ without the traditional paper journals.</a:t>
            </a:r>
          </a:p>
          <a:p>
            <a:pPr>
              <a:defRPr/>
            </a:pPr>
            <a:r>
              <a:rPr lang="en-US" sz="2800" dirty="0" smtClean="0"/>
              <a:t>As Dean of Engineering at Southampton:</a:t>
            </a:r>
          </a:p>
          <a:p>
            <a:pPr lvl="1">
              <a:defRPr/>
            </a:pPr>
            <a:r>
              <a:rPr lang="en-US" sz="2400" dirty="0" smtClean="0"/>
              <a:t>Monitored the research output of over 200 Faculty and</a:t>
            </a:r>
            <a:br>
              <a:rPr lang="en-US" sz="2400" dirty="0" smtClean="0"/>
            </a:br>
            <a:r>
              <a:rPr lang="en-US" sz="2400" dirty="0" smtClean="0"/>
              <a:t>500 Post Docs and Grad Students</a:t>
            </a:r>
          </a:p>
          <a:p>
            <a:pPr lvl="1">
              <a:defRPr/>
            </a:pPr>
            <a:r>
              <a:rPr lang="en-US" sz="2400" dirty="0" smtClean="0"/>
              <a:t>University library could not afford to subscribe to all the journals</a:t>
            </a:r>
            <a:br>
              <a:rPr lang="en-US" sz="2400" dirty="0" smtClean="0"/>
            </a:br>
            <a:r>
              <a:rPr lang="en-US" sz="2400" dirty="0" smtClean="0"/>
              <a:t>that my staff published in, not to mention conference proceedings</a:t>
            </a:r>
            <a:br>
              <a:rPr lang="en-US" sz="2400" dirty="0" smtClean="0"/>
            </a:br>
            <a:r>
              <a:rPr lang="en-US" sz="2400" dirty="0" smtClean="0"/>
              <a:t>and workshop contributions …</a:t>
            </a:r>
          </a:p>
          <a:p>
            <a:pPr>
              <a:defRPr/>
            </a:pPr>
            <a:endParaRPr lang="en-US" sz="2800" dirty="0"/>
          </a:p>
        </p:txBody>
      </p:sp>
      <p:sp>
        <p:nvSpPr>
          <p:cNvPr id="4" name="Title 3"/>
          <p:cNvSpPr>
            <a:spLocks noGrp="1"/>
          </p:cNvSpPr>
          <p:nvPr>
            <p:ph type="title"/>
          </p:nvPr>
        </p:nvSpPr>
        <p:spPr>
          <a:xfrm>
            <a:off x="515938" y="228600"/>
            <a:ext cx="11579384" cy="1107996"/>
          </a:xfrm>
        </p:spPr>
        <p:txBody>
          <a:bodyPr/>
          <a:lstStyle/>
          <a:p>
            <a:pPr defTabSz="1095376">
              <a:defRPr/>
            </a:pPr>
            <a:r>
              <a:rPr sz="4400" smtClean="0"/>
              <a:t>Current Scholarly Publishing</a:t>
            </a:r>
            <a:r>
              <a:rPr smtClean="0"/>
              <a:t> </a:t>
            </a:r>
            <a:br>
              <a:rPr smtClean="0"/>
            </a:br>
            <a:r>
              <a:rPr sz="3200" spc="-150" smtClean="0">
                <a:solidFill>
                  <a:schemeClr val="accent1"/>
                </a:solidFill>
                <a:effectLst>
                  <a:outerShdw blurRad="38100" dist="38100" dir="2700000" algn="tl">
                    <a:srgbClr val="000000">
                      <a:alpha val="43137"/>
                    </a:srgbClr>
                  </a:outerShdw>
                </a:effectLst>
              </a:rPr>
              <a:t>A model in crisis</a:t>
            </a:r>
            <a:endParaRPr sz="3600" spc="-150" smtClean="0">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675" y="2881452"/>
            <a:ext cx="9324523" cy="2222110"/>
          </a:xfrm>
        </p:spPr>
        <p:txBody>
          <a:bodyPr/>
          <a:lstStyle/>
          <a:p>
            <a:pPr lvl="1"/>
            <a:r>
              <a:rPr lang="en-US" sz="3600" dirty="0" smtClean="0">
                <a:gradFill>
                  <a:gsLst>
                    <a:gs pos="0">
                      <a:schemeClr val="bg1"/>
                    </a:gs>
                    <a:gs pos="50000">
                      <a:schemeClr val="bg1"/>
                    </a:gs>
                  </a:gsLst>
                  <a:lin ang="16200000" scaled="0"/>
                </a:gradFill>
              </a:rPr>
              <a:t>A set of free software tools to improve interoperability with existing tools used commonly by academics and scholars to better meet their research needs</a:t>
            </a:r>
            <a:endParaRPr lang="en-US" sz="3600" dirty="0">
              <a:gradFill>
                <a:gsLst>
                  <a:gs pos="0">
                    <a:schemeClr val="bg1"/>
                  </a:gs>
                  <a:gs pos="50000">
                    <a:schemeClr val="bg1"/>
                  </a:gs>
                </a:gsLst>
                <a:lin ang="16200000" scaled="0"/>
              </a:gradFill>
            </a:endParaRPr>
          </a:p>
        </p:txBody>
      </p:sp>
      <p:sp>
        <p:nvSpPr>
          <p:cNvPr id="4" name="Text Placeholder 3"/>
          <p:cNvSpPr>
            <a:spLocks noGrp="1"/>
          </p:cNvSpPr>
          <p:nvPr>
            <p:ph type="body" sz="quarter" idx="10"/>
          </p:nvPr>
        </p:nvSpPr>
        <p:spPr/>
        <p:txBody>
          <a:bodyPr rtlCol="0"/>
          <a:lstStyle/>
          <a:p>
            <a:pPr defTabSz="914363" fontAlgn="auto">
              <a:spcAft>
                <a:spcPts val="0"/>
              </a:spcAft>
              <a:defRPr/>
            </a:pPr>
            <a:r>
              <a:rPr/>
              <a:t>announcing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1"/>
            <a:ext cx="11164887" cy="609398"/>
          </a:xfrm>
        </p:spPr>
        <p:txBody>
          <a:bodyPr/>
          <a:lstStyle/>
          <a:p>
            <a:r>
              <a:rPr lang="en-US" sz="4400" dirty="0" smtClean="0"/>
              <a:t>Collaborate, Publish, Preserve, And Share Data</a:t>
            </a:r>
            <a:r>
              <a:rPr sz="4400" smtClean="0"/>
              <a:t> </a:t>
            </a:r>
            <a:endParaRPr lang="en-US" sz="4400" dirty="0"/>
          </a:p>
        </p:txBody>
      </p:sp>
      <p:pic>
        <p:nvPicPr>
          <p:cNvPr id="4" name="Content Placeholder 3" descr="Scholarly_Comm_Life_Cycle.jpg"/>
          <p:cNvPicPr>
            <a:picLocks noGrp="1" noChangeAspect="1"/>
          </p:cNvPicPr>
          <p:nvPr>
            <p:ph idx="1"/>
          </p:nvPr>
        </p:nvPicPr>
        <p:blipFill>
          <a:blip r:embed="rId3"/>
          <a:srcRect l="10643" t="1035" r="749" b="1567"/>
          <a:stretch>
            <a:fillRect/>
          </a:stretch>
        </p:blipFill>
        <p:spPr>
          <a:xfrm>
            <a:off x="1838935" y="1055077"/>
            <a:ext cx="8510954" cy="5134708"/>
          </a:xfrm>
          <a:ln>
            <a:solidFill>
              <a:schemeClr val="bg1">
                <a:lumMod val="75000"/>
                <a:lumOff val="25000"/>
              </a:schemeClr>
            </a:solidFill>
          </a:ln>
        </p:spPr>
      </p:pic>
      <p:sp>
        <p:nvSpPr>
          <p:cNvPr id="5" name="TextBox 4"/>
          <p:cNvSpPr txBox="1"/>
          <p:nvPr/>
        </p:nvSpPr>
        <p:spPr>
          <a:xfrm>
            <a:off x="1849501" y="6313633"/>
            <a:ext cx="7798482" cy="276999"/>
          </a:xfrm>
          <a:prstGeom prst="rect">
            <a:avLst/>
          </a:prstGeom>
        </p:spPr>
        <p:txBody>
          <a:bodyPr vert="horz" wrap="none" lIns="0" tIns="0" rIns="0" bIns="0" rtlCol="0">
            <a:spAutoFit/>
          </a:bodyPr>
          <a:lstStyle/>
          <a:p>
            <a:pPr marL="396875" indent="-396875" defTabSz="914363" fontAlgn="auto">
              <a:lnSpc>
                <a:spcPct val="90000"/>
              </a:lnSpc>
              <a:spcBef>
                <a:spcPct val="20000"/>
              </a:spcBef>
              <a:spcAft>
                <a:spcPts val="0"/>
              </a:spcAft>
              <a:buSzPct val="85000"/>
            </a:pPr>
            <a:r>
              <a:rPr lang="en-US" sz="2000" u="sng" dirty="0" smtClean="0">
                <a:latin typeface="+mj-lt"/>
                <a:hlinkClick r:id="rId4"/>
              </a:rPr>
              <a:t>http://www.microsoft.com/mscorp/tc/scholarly_communication.mspx</a:t>
            </a:r>
            <a:r>
              <a:rPr lang="en-US" sz="2000" dirty="0" smtClean="0">
                <a:latin typeface="+mj-lt"/>
              </a:rPr>
              <a:t> </a:t>
            </a:r>
            <a:endParaRPr kumimoji="0" lang="en-US" sz="2000" i="0" u="none" strike="noStrike" kern="1200" cap="none" spc="0" normalizeH="0" baseline="0" noProof="0" dirty="0" smtClean="0">
              <a:ln>
                <a:noFill/>
              </a:ln>
              <a:solidFill>
                <a:schemeClr val="bg1"/>
              </a:solidFill>
              <a:effectLst/>
              <a:uLnTx/>
              <a:uFillTx/>
              <a:latin typeface="+mj-lt"/>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12188825" cy="68580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1"/>
          <p:cNvSpPr>
            <a:spLocks noChangeArrowheads="1"/>
          </p:cNvSpPr>
          <p:nvPr/>
        </p:nvSpPr>
        <p:spPr bwMode="auto">
          <a:xfrm>
            <a:off x="515938" y="1197082"/>
            <a:ext cx="111569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a:t>
            </a:r>
            <a:r>
              <a:rPr kumimoji="0" lang="en-US" sz="1400" b="0"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I am pleased that Microsoft is taking innovative steps to </a:t>
            </a:r>
            <a:r>
              <a:rPr kumimoji="0" lang="en-US" sz="1400" b="1"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support more open, efficient, and effective scholarly</a:t>
            </a:r>
            <a:br>
              <a:rPr kumimoji="0" lang="en-US" sz="1400" b="1"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br>
            <a:r>
              <a:rPr kumimoji="0" lang="en-US" sz="1400" b="1"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communication in the digital networked environment.</a:t>
            </a:r>
            <a:r>
              <a:rPr kumimoji="0" lang="en-US" sz="1400" b="0"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For example, the free </a:t>
            </a:r>
            <a:r>
              <a:rPr kumimoji="0" lang="en-US" sz="1400" b="0" i="0" u="none" strike="noStrike" cap="none" normalizeH="0" baseline="0" dirty="0" err="1"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eJournal</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Service gives many scholarly</a:t>
            </a:r>
            <a:b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b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societies </a:t>
            </a:r>
            <a:r>
              <a:rPr kumimoji="0" lang="en-US" sz="140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a valuable new option for online publication </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and a way to avoid taking on high costs.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The Article Authoring and Creative Commons add-ins to Word also are good news, offering capacities that could </a:t>
            </a:r>
            <a:r>
              <a:rPr kumimoji="0" lang="en-US" sz="1400" b="0"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bring down</a:t>
            </a:r>
            <a:b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b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production costs and allow authors to better manage their intellectual property rights.”</a:t>
            </a:r>
          </a:p>
          <a:p>
            <a:pPr marL="123825" marR="0" lvl="0" indent="-12382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a:t>
            </a: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Heather Joseph</a:t>
            </a:r>
          </a:p>
          <a:p>
            <a:pPr marL="123825" marR="0" lvl="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Executive Director,</a:t>
            </a:r>
          </a:p>
          <a:p>
            <a:pPr marL="123825" marR="0" lvl="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SPARC (Scholarly Publishing &amp; Academic Resources Coalition)</a:t>
            </a:r>
            <a:endParaRPr kumimoji="0" lang="en-US" sz="1400" b="0" i="0" u="none" strike="noStrike" cap="none" normalizeH="0" baseline="0" dirty="0" smtClean="0">
              <a:ln>
                <a:noFill/>
              </a:ln>
              <a:gradFill>
                <a:gsLst>
                  <a:gs pos="0">
                    <a:schemeClr val="bg1"/>
                  </a:gs>
                  <a:gs pos="50000">
                    <a:schemeClr val="bg1"/>
                  </a:gs>
                </a:gsLst>
                <a:lin ang="16200000" scaled="0"/>
              </a:gradFill>
              <a:effectLst/>
              <a:latin typeface="+mn-lt"/>
            </a:endParaRPr>
          </a:p>
        </p:txBody>
      </p:sp>
      <p:pic>
        <p:nvPicPr>
          <p:cNvPr id="6" name="Picture 5" descr="Sparc.gif"/>
          <p:cNvPicPr>
            <a:picLocks noChangeAspect="1"/>
          </p:cNvPicPr>
          <p:nvPr/>
        </p:nvPicPr>
        <p:blipFill>
          <a:blip r:embed="rId2"/>
          <a:stretch>
            <a:fillRect/>
          </a:stretch>
        </p:blipFill>
        <p:spPr>
          <a:xfrm>
            <a:off x="515938" y="474790"/>
            <a:ext cx="3194416" cy="630364"/>
          </a:xfrm>
          <a:prstGeom prst="rect">
            <a:avLst/>
          </a:prstGeom>
        </p:spPr>
      </p:pic>
      <p:sp>
        <p:nvSpPr>
          <p:cNvPr id="7" name="Rectangle 2"/>
          <p:cNvSpPr>
            <a:spLocks noChangeArrowheads="1"/>
          </p:cNvSpPr>
          <p:nvPr/>
        </p:nvSpPr>
        <p:spPr bwMode="auto">
          <a:xfrm>
            <a:off x="515937" y="4224252"/>
            <a:ext cx="11156951"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gradFill>
                  <a:gsLst>
                    <a:gs pos="0">
                      <a:schemeClr val="bg1"/>
                    </a:gs>
                    <a:gs pos="50000">
                      <a:schemeClr val="bg1"/>
                    </a:gs>
                  </a:gsLst>
                  <a:lin ang="16200000" scaled="0"/>
                </a:gradFill>
                <a:latin typeface="+mn-lt"/>
                <a:ea typeface="Calibri" pitchFamily="34" charset="0"/>
                <a:cs typeface="Times New Roman" pitchFamily="18" charset="0"/>
              </a:rPr>
              <a:t>“</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Partnering with members of the scholarly community, Microsoft External Research is working to facilitate the next step in the transformation of scholarly communications with networking tools built into Microsoft</a:t>
            </a:r>
            <a:r>
              <a:rPr kumimoji="0" lang="en-US" sz="1400" b="0"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products. </a:t>
            </a:r>
            <a:r>
              <a:rPr kumimoji="0" lang="en-US" sz="1400" b="0" i="0" u="none" strike="noStrike" cap="none" normalizeH="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The Article Authoring add-in for Microsoft Word 2007 permits authors to produce documents directly in the format used by the NLM's </a:t>
            </a:r>
            <a:r>
              <a:rPr kumimoji="0" lang="en-US" sz="1400" b="0" i="0" u="none" strike="noStrike" cap="none" normalizeH="0" baseline="0" dirty="0" err="1"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PubMed</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Central repository, and is a </a:t>
            </a: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significant step towards producing next-generation documents </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semantically tied to distributed network databases and relevant </a:t>
            </a:r>
            <a:r>
              <a:rPr kumimoji="0" lang="en-US" sz="1400" b="0" i="0" u="none" strike="noStrike" cap="none" normalizeH="0" baseline="0" dirty="0" err="1"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ontologies</a:t>
            </a: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The Microsoft team has also worked with the arXiv.org database on an automated upload protocol for documents and metadata, both for ingest from individuals and of entire conferences.  We look forward to further enhancements, permitting autonomous discovery of related documents, relevant materials, and other linkages, accelerating the move towards a better integrated scholarly knowledge network."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a:t>
            </a: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Paul </a:t>
            </a:r>
            <a:r>
              <a:rPr kumimoji="0" lang="en-US" sz="1400" b="1" i="0" u="none" strike="noStrike" cap="none" normalizeH="0" baseline="0" dirty="0" err="1"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Ginsparg</a:t>
            </a: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 Professor Of Physics, </a:t>
            </a:r>
          </a:p>
          <a:p>
            <a:pPr marR="0" lvl="0" indent="123825"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Computing and Information Science at Cornell University </a:t>
            </a:r>
          </a:p>
          <a:p>
            <a:pPr marR="0" lvl="0" indent="123825"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gradFill>
                  <a:gsLst>
                    <a:gs pos="0">
                      <a:schemeClr val="bg1"/>
                    </a:gs>
                    <a:gs pos="50000">
                      <a:schemeClr val="bg1"/>
                    </a:gs>
                  </a:gsLst>
                  <a:lin ang="16200000" scaled="0"/>
                </a:gradFill>
                <a:effectLst/>
                <a:latin typeface="+mn-lt"/>
                <a:ea typeface="Calibri" pitchFamily="34" charset="0"/>
                <a:cs typeface="Times New Roman" pitchFamily="18" charset="0"/>
              </a:rPr>
              <a:t>(and founder of arXiv.org) </a:t>
            </a:r>
            <a:endParaRPr kumimoji="0" lang="en-US" sz="1400" b="0" i="0" u="none" strike="noStrike" cap="none" normalizeH="0" baseline="0" dirty="0" smtClean="0">
              <a:ln>
                <a:noFill/>
              </a:ln>
              <a:gradFill>
                <a:gsLst>
                  <a:gs pos="0">
                    <a:schemeClr val="bg1"/>
                  </a:gs>
                  <a:gs pos="50000">
                    <a:schemeClr val="bg1"/>
                  </a:gs>
                </a:gsLst>
                <a:lin ang="16200000" scaled="0"/>
              </a:gradFill>
              <a:effectLst/>
              <a:latin typeface="+mn-lt"/>
            </a:endParaRPr>
          </a:p>
        </p:txBody>
      </p:sp>
      <p:pic>
        <p:nvPicPr>
          <p:cNvPr id="8" name="Picture 3"/>
          <p:cNvPicPr>
            <a:picLocks noChangeAspect="1" noChangeArrowheads="1"/>
          </p:cNvPicPr>
          <p:nvPr/>
        </p:nvPicPr>
        <p:blipFill>
          <a:blip r:embed="rId3"/>
          <a:srcRect/>
          <a:stretch>
            <a:fillRect/>
          </a:stretch>
        </p:blipFill>
        <p:spPr bwMode="auto">
          <a:xfrm>
            <a:off x="515938" y="3534666"/>
            <a:ext cx="4281467" cy="60925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6294" y="1066800"/>
            <a:ext cx="6500707"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smtClean="0">
                <a:solidFill>
                  <a:srgbClr val="FFFFFF"/>
                </a:solidFill>
                <a:effectLst>
                  <a:outerShdw blurRad="38100" dist="38100" dir="2700000" algn="tl">
                    <a:srgbClr val="000000">
                      <a:alpha val="43137"/>
                    </a:srgbClr>
                  </a:outerShdw>
                </a:effectLst>
              </a:rPr>
              <a:t>Intel / Microsoft  Academic Partnerships</a:t>
            </a:r>
          </a:p>
        </p:txBody>
      </p:sp>
      <p:sp>
        <p:nvSpPr>
          <p:cNvPr id="15" name="Title 3"/>
          <p:cNvSpPr>
            <a:spLocks noGrp="1"/>
          </p:cNvSpPr>
          <p:nvPr>
            <p:ph type="title"/>
          </p:nvPr>
        </p:nvSpPr>
        <p:spPr>
          <a:xfrm>
            <a:off x="515938" y="228600"/>
            <a:ext cx="8430604" cy="563562"/>
          </a:xfrm>
        </p:spPr>
        <p:txBody>
          <a:bodyPr>
            <a:noAutofit/>
          </a:bodyPr>
          <a:lstStyle/>
          <a:p>
            <a:r>
              <a:rPr sz="4400" smtClean="0"/>
              <a:t>Parallel Computing Research</a:t>
            </a:r>
            <a:endParaRPr sz="4400"/>
          </a:p>
        </p:txBody>
      </p:sp>
      <p:sp>
        <p:nvSpPr>
          <p:cNvPr id="3" name="Slide Number Placeholder 2"/>
          <p:cNvSpPr>
            <a:spLocks noGrp="1"/>
          </p:cNvSpPr>
          <p:nvPr>
            <p:ph type="sldNum" sz="quarter" idx="4294967295"/>
          </p:nvPr>
        </p:nvSpPr>
        <p:spPr>
          <a:xfrm>
            <a:off x="8735325" y="6356351"/>
            <a:ext cx="2844059" cy="365125"/>
          </a:xfrm>
          <a:prstGeom prst="rect">
            <a:avLst/>
          </a:prstGeom>
        </p:spPr>
        <p:txBody>
          <a:bodyPr/>
          <a:lstStyle/>
          <a:p>
            <a:fld id="{630A540B-3803-460A-9E3B-C5534BD07F70}" type="slidenum">
              <a:rPr lang="en-US" smtClean="0"/>
              <a:pPr/>
              <a:t>15</a:t>
            </a:fld>
            <a:endParaRPr lang="en-US"/>
          </a:p>
        </p:txBody>
      </p:sp>
      <p:sp>
        <p:nvSpPr>
          <p:cNvPr id="9" name="Text Box 10"/>
          <p:cNvSpPr txBox="1">
            <a:spLocks noChangeArrowheads="1"/>
          </p:cNvSpPr>
          <p:nvPr/>
        </p:nvSpPr>
        <p:spPr bwMode="auto">
          <a:xfrm>
            <a:off x="8993491" y="3505200"/>
            <a:ext cx="1342483" cy="276999"/>
          </a:xfrm>
          <a:prstGeom prst="rect">
            <a:avLst/>
          </a:prstGeom>
          <a:noFill/>
          <a:ln w="9525">
            <a:noFill/>
            <a:miter lim="800000"/>
            <a:headEnd/>
            <a:tailEnd/>
          </a:ln>
        </p:spPr>
        <p:txBody>
          <a:bodyPr wrap="none">
            <a:spAutoFit/>
          </a:bodyPr>
          <a:lstStyle/>
          <a:p>
            <a:r>
              <a:rPr lang="en-US" sz="1200" dirty="0"/>
              <a:t>WWT application</a:t>
            </a:r>
          </a:p>
        </p:txBody>
      </p:sp>
      <p:sp>
        <p:nvSpPr>
          <p:cNvPr id="10" name="Text Box 11"/>
          <p:cNvSpPr txBox="1">
            <a:spLocks noChangeArrowheads="1"/>
          </p:cNvSpPr>
          <p:nvPr/>
        </p:nvSpPr>
        <p:spPr bwMode="auto">
          <a:xfrm>
            <a:off x="8633752" y="6202364"/>
            <a:ext cx="1853841" cy="276999"/>
          </a:xfrm>
          <a:prstGeom prst="rect">
            <a:avLst/>
          </a:prstGeom>
          <a:noFill/>
          <a:ln w="9525">
            <a:noFill/>
            <a:miter lim="800000"/>
            <a:headEnd/>
            <a:tailEnd/>
          </a:ln>
        </p:spPr>
        <p:txBody>
          <a:bodyPr wrap="none">
            <a:spAutoFit/>
          </a:bodyPr>
          <a:lstStyle/>
          <a:p>
            <a:r>
              <a:rPr lang="en-US" sz="1200"/>
              <a:t>WWT Download website</a:t>
            </a:r>
          </a:p>
        </p:txBody>
      </p:sp>
      <p:sp>
        <p:nvSpPr>
          <p:cNvPr id="17" name="Rectangle 16"/>
          <p:cNvSpPr/>
          <p:nvPr/>
        </p:nvSpPr>
        <p:spPr>
          <a:xfrm>
            <a:off x="515938" y="2250519"/>
            <a:ext cx="7569877" cy="4185761"/>
          </a:xfrm>
          <a:prstGeom prst="rect">
            <a:avLst/>
          </a:prstGeom>
        </p:spPr>
        <p:txBody>
          <a:bodyPr wrap="square">
            <a:spAutoFit/>
          </a:bodyPr>
          <a:lstStyle/>
          <a:p>
            <a:pPr marL="396875" indent="-396875">
              <a:lnSpc>
                <a:spcPct val="90000"/>
              </a:lnSpc>
              <a:spcBef>
                <a:spcPct val="20000"/>
              </a:spcBef>
              <a:buSzPct val="85000"/>
              <a:buBlip>
                <a:blip r:embed="rId3"/>
              </a:buBlip>
            </a:pPr>
            <a:r>
              <a:rPr lang="en-US" sz="2000" dirty="0" smtClean="0">
                <a:solidFill>
                  <a:schemeClr val="bg1"/>
                </a:solidFill>
                <a:latin typeface="+mn-lt"/>
              </a:rPr>
              <a:t>Accelerating developments in mainstream parallel computing </a:t>
            </a:r>
          </a:p>
          <a:p>
            <a:pPr marL="396875" indent="-396875">
              <a:lnSpc>
                <a:spcPct val="90000"/>
              </a:lnSpc>
              <a:spcBef>
                <a:spcPct val="20000"/>
              </a:spcBef>
              <a:buSzPct val="85000"/>
              <a:buBlip>
                <a:blip r:embed="rId3"/>
              </a:buBlip>
            </a:pPr>
            <a:endParaRPr lang="en-US" sz="2000" dirty="0" smtClean="0">
              <a:solidFill>
                <a:schemeClr val="bg1"/>
              </a:solidFill>
              <a:latin typeface="+mn-lt"/>
            </a:endParaRPr>
          </a:p>
          <a:p>
            <a:pPr marL="396875" indent="-396875">
              <a:lnSpc>
                <a:spcPct val="90000"/>
              </a:lnSpc>
              <a:spcBef>
                <a:spcPct val="20000"/>
              </a:spcBef>
              <a:buSzPct val="85000"/>
              <a:buBlip>
                <a:blip r:embed="rId3"/>
              </a:buBlip>
            </a:pPr>
            <a:r>
              <a:rPr lang="en-US" sz="2000" dirty="0" smtClean="0">
                <a:solidFill>
                  <a:schemeClr val="bg1"/>
                </a:solidFill>
                <a:latin typeface="+mn-lt"/>
              </a:rPr>
              <a:t>Centers located at the University of California, Berkeley; and the University of Illinois at Urbana-Champaign </a:t>
            </a:r>
          </a:p>
          <a:p>
            <a:pPr marL="396875" indent="-396875">
              <a:lnSpc>
                <a:spcPct val="90000"/>
              </a:lnSpc>
              <a:spcBef>
                <a:spcPct val="20000"/>
              </a:spcBef>
              <a:buSzPct val="85000"/>
              <a:buBlip>
                <a:blip r:embed="rId3"/>
              </a:buBlip>
            </a:pPr>
            <a:endParaRPr lang="en-US" sz="2000" dirty="0" smtClean="0">
              <a:solidFill>
                <a:schemeClr val="bg1"/>
              </a:solidFill>
              <a:latin typeface="+mn-lt"/>
            </a:endParaRPr>
          </a:p>
          <a:p>
            <a:pPr marL="396875" indent="-396875">
              <a:lnSpc>
                <a:spcPct val="90000"/>
              </a:lnSpc>
              <a:spcBef>
                <a:spcPct val="20000"/>
              </a:spcBef>
              <a:buSzPct val="85000"/>
              <a:buBlip>
                <a:blip r:embed="rId3"/>
              </a:buBlip>
            </a:pPr>
            <a:r>
              <a:rPr lang="en-US" sz="2000" dirty="0" smtClean="0">
                <a:solidFill>
                  <a:schemeClr val="bg1"/>
                </a:solidFill>
                <a:latin typeface="+mn-lt"/>
              </a:rPr>
              <a:t>Microsoft and Intel have committed a combined</a:t>
            </a:r>
            <a:br>
              <a:rPr lang="en-US" sz="2000" dirty="0" smtClean="0">
                <a:solidFill>
                  <a:schemeClr val="bg1"/>
                </a:solidFill>
                <a:latin typeface="+mn-lt"/>
              </a:rPr>
            </a:br>
            <a:r>
              <a:rPr lang="en-US" sz="2000" dirty="0" smtClean="0">
                <a:solidFill>
                  <a:schemeClr val="bg1"/>
                </a:solidFill>
                <a:latin typeface="+mn-lt"/>
              </a:rPr>
              <a:t>$20 million over the next five years</a:t>
            </a:r>
          </a:p>
          <a:p>
            <a:pPr marL="396875" indent="-396875">
              <a:lnSpc>
                <a:spcPct val="90000"/>
              </a:lnSpc>
              <a:spcBef>
                <a:spcPct val="20000"/>
              </a:spcBef>
              <a:buSzPct val="85000"/>
              <a:buBlip>
                <a:blip r:embed="rId3"/>
              </a:buBlip>
            </a:pPr>
            <a:endParaRPr lang="en-US" sz="2000" dirty="0" smtClean="0">
              <a:solidFill>
                <a:schemeClr val="bg1"/>
              </a:solidFill>
              <a:latin typeface="+mn-lt"/>
            </a:endParaRPr>
          </a:p>
          <a:p>
            <a:pPr marL="396875" indent="-396875">
              <a:lnSpc>
                <a:spcPct val="90000"/>
              </a:lnSpc>
              <a:spcBef>
                <a:spcPct val="20000"/>
              </a:spcBef>
              <a:buSzPct val="85000"/>
              <a:buBlip>
                <a:blip r:embed="rId3"/>
              </a:buBlip>
            </a:pPr>
            <a:r>
              <a:rPr lang="en-US" sz="2000" dirty="0" smtClean="0">
                <a:solidFill>
                  <a:schemeClr val="bg1"/>
                </a:solidFill>
                <a:latin typeface="+mn-lt"/>
              </a:rPr>
              <a:t>Parallel programming applications, architecture,</a:t>
            </a:r>
            <a:br>
              <a:rPr lang="en-US" sz="2000" dirty="0" smtClean="0">
                <a:solidFill>
                  <a:schemeClr val="bg1"/>
                </a:solidFill>
                <a:latin typeface="+mn-lt"/>
              </a:rPr>
            </a:br>
            <a:r>
              <a:rPr lang="en-US" sz="2000" dirty="0" smtClean="0">
                <a:solidFill>
                  <a:schemeClr val="bg1"/>
                </a:solidFill>
                <a:latin typeface="+mn-lt"/>
              </a:rPr>
              <a:t>and operating systems software</a:t>
            </a:r>
          </a:p>
          <a:p>
            <a:pPr marL="396875" indent="-396875">
              <a:lnSpc>
                <a:spcPct val="90000"/>
              </a:lnSpc>
              <a:spcBef>
                <a:spcPct val="20000"/>
              </a:spcBef>
              <a:buSzPct val="85000"/>
            </a:pPr>
            <a:r>
              <a:rPr lang="en-US" sz="2000" dirty="0" smtClean="0">
                <a:solidFill>
                  <a:schemeClr val="bg1"/>
                </a:solidFill>
                <a:latin typeface="+mn-lt"/>
              </a:rPr>
              <a:t> </a:t>
            </a:r>
          </a:p>
          <a:p>
            <a:pPr marL="396875" indent="-396875">
              <a:lnSpc>
                <a:spcPct val="90000"/>
              </a:lnSpc>
              <a:spcBef>
                <a:spcPct val="20000"/>
              </a:spcBef>
              <a:buSzPct val="85000"/>
              <a:buBlip>
                <a:blip r:embed="rId3"/>
              </a:buBlip>
            </a:pPr>
            <a:r>
              <a:rPr lang="en-US" sz="2000" dirty="0" smtClean="0">
                <a:solidFill>
                  <a:schemeClr val="bg1"/>
                </a:solidFill>
                <a:latin typeface="+mn-lt"/>
              </a:rPr>
              <a:t>External Research has a history of working in this area; </a:t>
            </a:r>
            <a:r>
              <a:rPr lang="en-US" sz="2000" dirty="0" smtClean="0">
                <a:solidFill>
                  <a:schemeClr val="bg1"/>
                </a:solidFill>
              </a:rPr>
              <a:t>Joint Research Centre with the Barcelona Supercomputing Center</a:t>
            </a:r>
            <a:endParaRPr lang="en-US" sz="2000" dirty="0" smtClean="0">
              <a:solidFill>
                <a:schemeClr val="bg1"/>
              </a:solidFill>
              <a:latin typeface="+mn-lt"/>
            </a:endParaRPr>
          </a:p>
        </p:txBody>
      </p:sp>
      <p:pic>
        <p:nvPicPr>
          <p:cNvPr id="8" name="Picture 7" descr="UPCRCheader.gif"/>
          <p:cNvPicPr>
            <a:picLocks noChangeAspect="1"/>
          </p:cNvPicPr>
          <p:nvPr/>
        </p:nvPicPr>
        <p:blipFill>
          <a:blip r:embed="rId4"/>
          <a:stretch>
            <a:fillRect/>
          </a:stretch>
        </p:blipFill>
        <p:spPr>
          <a:xfrm>
            <a:off x="8106508" y="3229794"/>
            <a:ext cx="3819658" cy="611145"/>
          </a:xfrm>
          <a:prstGeom prst="rect">
            <a:avLst/>
          </a:prstGeom>
          <a:ln>
            <a:noFill/>
          </a:ln>
          <a:effectLst>
            <a:outerShdw blurRad="292100" dist="139700" dir="2700000" algn="tl" rotWithShape="0">
              <a:srgbClr val="333333">
                <a:alpha val="65000"/>
              </a:srgbClr>
            </a:outerShdw>
          </a:effectLst>
        </p:spPr>
      </p:pic>
      <p:pic>
        <p:nvPicPr>
          <p:cNvPr id="12" name="Picture 11" descr="berkeley-text.gif"/>
          <p:cNvPicPr>
            <a:picLocks noChangeAspect="1"/>
          </p:cNvPicPr>
          <p:nvPr/>
        </p:nvPicPr>
        <p:blipFill>
          <a:blip r:embed="rId5"/>
          <a:stretch>
            <a:fillRect/>
          </a:stretch>
        </p:blipFill>
        <p:spPr>
          <a:xfrm>
            <a:off x="8674703" y="1961412"/>
            <a:ext cx="2683268" cy="894423"/>
          </a:xfrm>
          <a:prstGeom prst="rect">
            <a:avLst/>
          </a:prstGeom>
          <a:ln>
            <a:noFill/>
          </a:ln>
          <a:effectLst>
            <a:outerShdw blurRad="292100" dist="139700" dir="2700000" algn="tl" rotWithShape="0">
              <a:srgbClr val="333333">
                <a:alpha val="65000"/>
              </a:srgbClr>
            </a:outerShdw>
          </a:effectLst>
        </p:spPr>
      </p:pic>
      <p:pic>
        <p:nvPicPr>
          <p:cNvPr id="18" name="Picture 17" descr="BSC.jpg"/>
          <p:cNvPicPr>
            <a:picLocks noChangeAspect="1"/>
          </p:cNvPicPr>
          <p:nvPr/>
        </p:nvPicPr>
        <p:blipFill>
          <a:blip r:embed="rId6"/>
          <a:stretch>
            <a:fillRect/>
          </a:stretch>
        </p:blipFill>
        <p:spPr>
          <a:xfrm>
            <a:off x="8660068" y="5350062"/>
            <a:ext cx="2712539" cy="10765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2095" y="3042745"/>
            <a:ext cx="9324523" cy="2391636"/>
          </a:xfrm>
        </p:spPr>
        <p:txBody>
          <a:bodyPr/>
          <a:lstStyle/>
          <a:p>
            <a:pPr lvl="1"/>
            <a:r>
              <a:rPr lang="en-US" sz="3600" dirty="0" smtClean="0">
                <a:gradFill>
                  <a:gsLst>
                    <a:gs pos="0">
                      <a:schemeClr val="bg1"/>
                    </a:gs>
                    <a:gs pos="50000">
                      <a:schemeClr val="bg1"/>
                    </a:gs>
                  </a:gsLst>
                  <a:lin ang="16200000" scaled="0"/>
                </a:gradFill>
              </a:rPr>
              <a:t>$1.5 million to support seven academic research projects to further stimulating impactful research in safe and scalable </a:t>
            </a:r>
            <a:r>
              <a:rPr lang="en-US" sz="3600" dirty="0" err="1" smtClean="0">
                <a:gradFill>
                  <a:gsLst>
                    <a:gs pos="0">
                      <a:schemeClr val="bg1"/>
                    </a:gs>
                    <a:gs pos="50000">
                      <a:schemeClr val="bg1"/>
                    </a:gs>
                  </a:gsLst>
                  <a:lin ang="16200000" scaled="0"/>
                </a:gradFill>
              </a:rPr>
              <a:t>multicore</a:t>
            </a:r>
            <a:r>
              <a:rPr lang="en-US" sz="3600" dirty="0" smtClean="0">
                <a:gradFill>
                  <a:gsLst>
                    <a:gs pos="0">
                      <a:schemeClr val="bg1"/>
                    </a:gs>
                    <a:gs pos="50000">
                      <a:schemeClr val="bg1"/>
                    </a:gs>
                  </a:gsLst>
                  <a:lin ang="16200000" scaled="0"/>
                </a:gradFill>
              </a:rPr>
              <a:t> computing</a:t>
            </a:r>
            <a:endParaRPr lang="en-US" sz="3600" dirty="0">
              <a:gradFill>
                <a:gsLst>
                  <a:gs pos="0">
                    <a:schemeClr val="bg1"/>
                  </a:gs>
                  <a:gs pos="50000">
                    <a:schemeClr val="bg1"/>
                  </a:gs>
                </a:gsLst>
                <a:lin ang="16200000" scaled="0"/>
              </a:gradFill>
            </a:endParaRPr>
          </a:p>
        </p:txBody>
      </p:sp>
      <p:sp>
        <p:nvSpPr>
          <p:cNvPr id="4" name="Text Placeholder 3"/>
          <p:cNvSpPr>
            <a:spLocks noGrp="1"/>
          </p:cNvSpPr>
          <p:nvPr>
            <p:ph type="body" sz="quarter" idx="10"/>
          </p:nvPr>
        </p:nvSpPr>
        <p:spPr/>
        <p:txBody>
          <a:bodyPr rtlCol="0"/>
          <a:lstStyle/>
          <a:p>
            <a:pPr defTabSz="914363" fontAlgn="auto">
              <a:spcAft>
                <a:spcPts val="0"/>
              </a:spcAft>
              <a:defRPr/>
            </a:pPr>
            <a:r>
              <a:rPr/>
              <a:t>announcing</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09398"/>
          </a:xfrm>
        </p:spPr>
        <p:txBody>
          <a:bodyPr/>
          <a:lstStyle/>
          <a:p>
            <a:pPr defTabSz="1095376">
              <a:defRPr/>
            </a:pPr>
            <a:r>
              <a:rPr lang="en-US" sz="4400" dirty="0" smtClean="0"/>
              <a:t>Safe And Scalable </a:t>
            </a:r>
            <a:r>
              <a:rPr lang="en-US" sz="4400" dirty="0" err="1" smtClean="0"/>
              <a:t>Multicore</a:t>
            </a:r>
            <a:r>
              <a:rPr lang="en-US" sz="4400" dirty="0" smtClean="0"/>
              <a:t> Computing</a:t>
            </a:r>
            <a:endParaRPr lang="en-US" sz="4400" dirty="0"/>
          </a:p>
        </p:txBody>
      </p:sp>
      <p:sp>
        <p:nvSpPr>
          <p:cNvPr id="11267" name="Text Placeholder 2"/>
          <p:cNvSpPr>
            <a:spLocks noGrp="1"/>
          </p:cNvSpPr>
          <p:nvPr>
            <p:ph type="body" sz="quarter" idx="10"/>
          </p:nvPr>
        </p:nvSpPr>
        <p:spPr>
          <a:xfrm>
            <a:off x="500063" y="1420813"/>
            <a:ext cx="11172825" cy="4795159"/>
          </a:xfrm>
        </p:spPr>
        <p:txBody>
          <a:bodyPr/>
          <a:lstStyle/>
          <a:p>
            <a:r>
              <a:rPr lang="en-US" sz="2400" dirty="0" smtClean="0"/>
              <a:t>Parallel and </a:t>
            </a:r>
            <a:r>
              <a:rPr lang="en-US" sz="2400" dirty="0" err="1" smtClean="0"/>
              <a:t>multicore</a:t>
            </a:r>
            <a:r>
              <a:rPr lang="en-US" sz="2400" dirty="0" smtClean="0"/>
              <a:t> computing will radically transform computing</a:t>
            </a:r>
          </a:p>
          <a:p>
            <a:r>
              <a:rPr lang="en-US" sz="2400" dirty="0" smtClean="0"/>
              <a:t>Research projects rethink the relationships among computer architecture, operating systems, runtimes, compilers and applications</a:t>
            </a:r>
          </a:p>
          <a:p>
            <a:endParaRPr lang="en-US" sz="2400" dirty="0" smtClean="0"/>
          </a:p>
          <a:p>
            <a:r>
              <a:rPr lang="en-US" sz="2400" dirty="0" smtClean="0"/>
              <a:t>Recipients:</a:t>
            </a:r>
          </a:p>
          <a:p>
            <a:pPr lvl="1"/>
            <a:r>
              <a:rPr lang="en-US" sz="2000" dirty="0" smtClean="0"/>
              <a:t>Dan Grossman, University of Washington</a:t>
            </a:r>
          </a:p>
          <a:p>
            <a:pPr lvl="1"/>
            <a:r>
              <a:rPr lang="en-US" sz="2000" dirty="0" smtClean="0"/>
              <a:t>Kim Hazelwood, University of Virginia</a:t>
            </a:r>
          </a:p>
          <a:p>
            <a:pPr lvl="1"/>
            <a:r>
              <a:rPr lang="en-US" sz="2000" dirty="0" smtClean="0"/>
              <a:t>Antony Hosking, Jan </a:t>
            </a:r>
            <a:r>
              <a:rPr lang="en-US" sz="2000" dirty="0" err="1" smtClean="0"/>
              <a:t>Vitek</a:t>
            </a:r>
            <a:r>
              <a:rPr lang="en-US" sz="2000" dirty="0" smtClean="0"/>
              <a:t>, Suresh </a:t>
            </a:r>
            <a:r>
              <a:rPr lang="en-US" sz="2000" dirty="0" err="1" smtClean="0"/>
              <a:t>Jagannathan</a:t>
            </a:r>
            <a:r>
              <a:rPr lang="en-US" sz="2000" dirty="0" smtClean="0"/>
              <a:t> and </a:t>
            </a:r>
            <a:r>
              <a:rPr lang="en-US" sz="2000" dirty="0" err="1" smtClean="0"/>
              <a:t>Ananth</a:t>
            </a:r>
            <a:r>
              <a:rPr lang="en-US" sz="2000" dirty="0" smtClean="0"/>
              <a:t> </a:t>
            </a:r>
            <a:r>
              <a:rPr lang="en-US" sz="2000" dirty="0" err="1" smtClean="0"/>
              <a:t>Grama</a:t>
            </a:r>
            <a:r>
              <a:rPr lang="en-US" sz="2000" dirty="0" smtClean="0"/>
              <a:t>, Purdue University</a:t>
            </a:r>
          </a:p>
          <a:p>
            <a:pPr lvl="1"/>
            <a:r>
              <a:rPr lang="en-US" sz="2000" dirty="0" smtClean="0"/>
              <a:t>Paul </a:t>
            </a:r>
            <a:r>
              <a:rPr lang="en-US" sz="2000" dirty="0" err="1" smtClean="0"/>
              <a:t>Hudak</a:t>
            </a:r>
            <a:r>
              <a:rPr lang="en-US" sz="2000" dirty="0" smtClean="0"/>
              <a:t>, Yale University</a:t>
            </a:r>
          </a:p>
          <a:p>
            <a:pPr lvl="1"/>
            <a:r>
              <a:rPr lang="en-US" sz="2000" dirty="0" smtClean="0"/>
              <a:t>Tao Li, University of Florida</a:t>
            </a:r>
          </a:p>
          <a:p>
            <a:pPr lvl="1"/>
            <a:r>
              <a:rPr lang="en-US" sz="2000" dirty="0" smtClean="0"/>
              <a:t>Bertrand Meyer, ETH Zurich</a:t>
            </a:r>
          </a:p>
          <a:p>
            <a:pPr lvl="1"/>
            <a:r>
              <a:rPr lang="en-US" sz="2000" dirty="0" smtClean="0"/>
              <a:t>David </a:t>
            </a:r>
            <a:r>
              <a:rPr lang="en-US" sz="2000" dirty="0" err="1" smtClean="0"/>
              <a:t>Penry</a:t>
            </a:r>
            <a:r>
              <a:rPr lang="en-US" sz="2000" dirty="0" smtClean="0"/>
              <a:t>, Brigham Young University</a:t>
            </a:r>
          </a:p>
          <a:p>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64797"/>
          </a:xfrm>
        </p:spPr>
        <p:txBody>
          <a:bodyPr/>
          <a:lstStyle/>
          <a:p>
            <a:pPr defTabSz="1095376">
              <a:defRPr/>
            </a:pPr>
            <a:r>
              <a:rPr smtClean="0"/>
              <a:t>Resources</a:t>
            </a:r>
            <a:endParaRPr/>
          </a:p>
        </p:txBody>
      </p:sp>
      <p:sp>
        <p:nvSpPr>
          <p:cNvPr id="11267" name="Text Placeholder 2"/>
          <p:cNvSpPr>
            <a:spLocks noGrp="1"/>
          </p:cNvSpPr>
          <p:nvPr>
            <p:ph type="body" sz="quarter" idx="10"/>
          </p:nvPr>
        </p:nvSpPr>
        <p:spPr>
          <a:xfrm>
            <a:off x="519875" y="1898176"/>
            <a:ext cx="11172825" cy="2283702"/>
          </a:xfrm>
        </p:spPr>
        <p:txBody>
          <a:bodyPr/>
          <a:lstStyle/>
          <a:p>
            <a:r>
              <a:rPr lang="en-US" sz="2800" dirty="0" smtClean="0">
                <a:hlinkClick r:id="rId3"/>
              </a:rPr>
              <a:t>http://research.microsoft.com</a:t>
            </a:r>
            <a:endParaRPr lang="en-US" sz="2800" dirty="0" smtClean="0"/>
          </a:p>
          <a:p>
            <a:r>
              <a:rPr lang="en-US" sz="2800" dirty="0" smtClean="0">
                <a:hlinkClick r:id="rId4"/>
              </a:rPr>
              <a:t>http://www.microsoft.com/science</a:t>
            </a:r>
            <a:endParaRPr lang="en-US" sz="2800" dirty="0" smtClean="0"/>
          </a:p>
          <a:p>
            <a:r>
              <a:rPr lang="en-US" sz="2800" u="sng" dirty="0" smtClean="0">
                <a:hlinkClick r:id="rId5"/>
              </a:rPr>
              <a:t>http://www.microsoft.com/mscorp/tc/scholarly_communication.mspx</a:t>
            </a:r>
            <a:r>
              <a:rPr lang="en-US" sz="2800" dirty="0" smtClean="0"/>
              <a:t> </a:t>
            </a:r>
          </a:p>
          <a:p>
            <a:endParaRPr lang="en-US" sz="2800" dirty="0" smtClean="0"/>
          </a:p>
          <a:p>
            <a:endParaRPr lang="en-US" sz="2800" dirty="0" smtClean="0"/>
          </a:p>
        </p:txBody>
      </p:sp>
      <p:sp>
        <p:nvSpPr>
          <p:cNvPr id="4" name="Title 1"/>
          <p:cNvSpPr txBox="1">
            <a:spLocks/>
          </p:cNvSpPr>
          <p:nvPr/>
        </p:nvSpPr>
        <p:spPr>
          <a:xfrm>
            <a:off x="2468870" y="4977892"/>
            <a:ext cx="7251084" cy="664797"/>
          </a:xfrm>
          <a:prstGeom prst="rect">
            <a:avLst/>
          </a:prstGeom>
        </p:spPr>
        <p:txBody>
          <a:bodyPr vert="horz" wrap="square" lIns="0" tIns="0" rIns="0" bIns="0" rtlCol="0" anchor="t">
            <a:spAutoFit/>
          </a:bodyPr>
          <a:lstStyle/>
          <a:p>
            <a:pPr marL="0" marR="0" lvl="0" indent="0" algn="l" defTabSz="1095376" rtl="0" eaLnBrk="1" fontAlgn="base" latinLnBrk="0" hangingPunct="1">
              <a:lnSpc>
                <a:spcPct val="90000"/>
              </a:lnSpc>
              <a:spcBef>
                <a:spcPct val="0"/>
              </a:spcBef>
              <a:spcAft>
                <a:spcPct val="0"/>
              </a:spcAft>
              <a:buClrTx/>
              <a:buSzTx/>
              <a:buFontTx/>
              <a:buNone/>
              <a:tabLst/>
              <a:defRPr/>
            </a:pPr>
            <a:r>
              <a:rPr kumimoji="0" lang="en-US" sz="4800" b="0" i="0" u="none" strike="noStrike" kern="1200" cap="none" spc="-360" normalizeH="0" baseline="0" noProof="0" dirty="0" smtClean="0">
                <a:ln w="3175">
                  <a:noFill/>
                </a:ln>
                <a:gradFill>
                  <a:gsLst>
                    <a:gs pos="0">
                      <a:schemeClr val="bg1"/>
                    </a:gs>
                    <a:gs pos="50000">
                      <a:schemeClr val="bg1"/>
                    </a:gs>
                  </a:gsLst>
                  <a:lin ang="16200000" scaled="0"/>
                </a:gradFill>
                <a:uLnTx/>
                <a:uFillTx/>
                <a:latin typeface="Segoe" pitchFamily="34" charset="0"/>
                <a:ea typeface="+mn-ea"/>
                <a:cs typeface="Arial" charset="0"/>
              </a:rPr>
              <a:t>Have a Great Faculty Summit!</a:t>
            </a:r>
            <a:endParaRPr kumimoji="0" lang="en-US" sz="4800" b="0" i="0" u="none" strike="noStrike" kern="1200" cap="none" spc="-360" normalizeH="0" baseline="0" noProof="0" dirty="0">
              <a:ln w="3175">
                <a:noFill/>
              </a:ln>
              <a:gradFill>
                <a:gsLst>
                  <a:gs pos="0">
                    <a:schemeClr val="bg1"/>
                  </a:gs>
                  <a:gs pos="50000">
                    <a:schemeClr val="bg1"/>
                  </a:gs>
                </a:gsLst>
                <a:lin ang="16200000" scaled="0"/>
              </a:gradFill>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3138" y="2355850"/>
            <a:ext cx="10239883" cy="1523495"/>
          </a:xfrm>
        </p:spPr>
        <p:txBody>
          <a:bodyPr/>
          <a:lstStyle/>
          <a:p>
            <a:r>
              <a:rPr smtClean="0"/>
              <a:t>Exter</a:t>
            </a:r>
            <a:r>
              <a:rPr sz="2800" smtClean="0"/>
              <a:t> </a:t>
            </a:r>
            <a:r>
              <a:rPr smtClean="0"/>
              <a:t>nal Research Overview</a:t>
            </a:r>
            <a:endParaRPr lang="en-US" dirty="0"/>
          </a:p>
        </p:txBody>
      </p:sp>
      <p:sp>
        <p:nvSpPr>
          <p:cNvPr id="5" name="Subtitle 4"/>
          <p:cNvSpPr>
            <a:spLocks noGrp="1"/>
          </p:cNvSpPr>
          <p:nvPr>
            <p:ph type="subTitle" idx="1"/>
          </p:nvPr>
        </p:nvSpPr>
        <p:spPr>
          <a:xfrm>
            <a:off x="973413" y="3271731"/>
            <a:ext cx="10239883" cy="461665"/>
          </a:xfrm>
        </p:spPr>
        <p:txBody>
          <a:bodyPr/>
          <a:lstStyle/>
          <a:p>
            <a:r>
              <a:rPr lang="en-US" sz="3600" dirty="0" smtClean="0">
                <a:gradFill>
                  <a:gsLst>
                    <a:gs pos="28000">
                      <a:schemeClr val="accent2">
                        <a:lumMod val="75000"/>
                      </a:schemeClr>
                    </a:gs>
                    <a:gs pos="68000">
                      <a:schemeClr val="accent2">
                        <a:lumMod val="75000"/>
                      </a:schemeClr>
                    </a:gs>
                  </a:gsLst>
                  <a:lin ang="5400000" scaled="1"/>
                </a:gradFill>
              </a:rPr>
              <a:t>Tony Hey</a:t>
            </a:r>
          </a:p>
          <a:p>
            <a:r>
              <a:rPr lang="en-US" dirty="0" smtClean="0"/>
              <a:t>Corporate Vice President</a:t>
            </a:r>
          </a:p>
          <a:p>
            <a:r>
              <a:rPr lang="en-US" dirty="0" smtClean="0"/>
              <a:t>External Research</a:t>
            </a:r>
          </a:p>
          <a:p>
            <a:r>
              <a:rPr lang="en-US" dirty="0" smtClean="0"/>
              <a:t>Microsoft Research</a:t>
            </a:r>
            <a:endParaRPr lang="en-US" dirty="0">
              <a:gradFill>
                <a:gsLst>
                  <a:gs pos="28000">
                    <a:schemeClr val="accent2">
                      <a:lumMod val="75000"/>
                    </a:schemeClr>
                  </a:gs>
                  <a:gs pos="68000">
                    <a:schemeClr val="accent2">
                      <a:lumMod val="75000"/>
                    </a:schemeClr>
                  </a:gs>
                </a:gsLst>
                <a:lin ang="5400000" scaled="1"/>
              </a:gradFill>
            </a:endParaRPr>
          </a:p>
        </p:txBody>
      </p:sp>
      <p:sp>
        <p:nvSpPr>
          <p:cNvPr id="6" name="Rectangle 5"/>
          <p:cNvSpPr/>
          <p:nvPr/>
        </p:nvSpPr>
        <p:spPr bwMode="auto">
          <a:xfrm>
            <a:off x="480438" y="2103969"/>
            <a:ext cx="10988298" cy="3276923"/>
          </a:xfrm>
          <a:prstGeom prst="rect">
            <a:avLst/>
          </a:prstGeom>
          <a:noFill/>
          <a:ln w="15875" cap="flat" cmpd="sng" algn="ctr">
            <a:gradFill>
              <a:gsLst>
                <a:gs pos="0">
                  <a:schemeClr val="bg1">
                    <a:alpha val="0"/>
                  </a:schemeClr>
                </a:gs>
                <a:gs pos="50000">
                  <a:srgbClr val="00A1DA"/>
                </a:gs>
                <a:gs pos="100000">
                  <a:schemeClr val="bg1">
                    <a:alpha val="0"/>
                  </a:schemeClr>
                </a:gs>
              </a:gsLst>
              <a:lin ang="108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6"/>
          <p:cNvSpPr/>
          <p:nvPr/>
        </p:nvSpPr>
        <p:spPr bwMode="auto">
          <a:xfrm>
            <a:off x="480438" y="2176699"/>
            <a:ext cx="10988298" cy="3129136"/>
          </a:xfrm>
          <a:prstGeom prst="rect">
            <a:avLst/>
          </a:prstGeom>
          <a:noFill/>
          <a:ln w="15875" cap="flat" cmpd="sng" algn="ctr">
            <a:gradFill>
              <a:gsLst>
                <a:gs pos="0">
                  <a:schemeClr val="bg1">
                    <a:alpha val="0"/>
                  </a:schemeClr>
                </a:gs>
                <a:gs pos="50000">
                  <a:srgbClr val="00A1DA"/>
                </a:gs>
                <a:gs pos="100000">
                  <a:schemeClr val="bg1">
                    <a:alpha val="0"/>
                  </a:schemeClr>
                </a:gs>
              </a:gsLst>
              <a:lin ang="108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2" fill="hold" grpId="0" nodeType="withEffect">
                                  <p:stCondLst>
                                    <p:cond delay="400"/>
                                  </p:stCondLst>
                                  <p:childTnLst>
                                    <p:anim calcmode="lin" valueType="num">
                                      <p:cBhvr additive="base">
                                        <p:cTn id="10" dur="500"/>
                                        <p:tgtEl>
                                          <p:spTgt spid="6"/>
                                        </p:tgtEl>
                                        <p:attrNameLst>
                                          <p:attrName>ppt_x</p:attrName>
                                        </p:attrNameLst>
                                      </p:cBhvr>
                                      <p:tavLst>
                                        <p:tav tm="0">
                                          <p:val>
                                            <p:strVal val="ppt_x"/>
                                          </p:val>
                                        </p:tav>
                                        <p:tav tm="100000">
                                          <p:val>
                                            <p:strVal val="1+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400"/>
                                  </p:stCondLst>
                                  <p:childTnLst>
                                    <p:anim calcmode="lin" valueType="num">
                                      <p:cBhvr additive="base">
                                        <p:cTn id="18" dur="500"/>
                                        <p:tgtEl>
                                          <p:spTgt spid="7"/>
                                        </p:tgtEl>
                                        <p:attrNameLst>
                                          <p:attrName>ppt_x</p:attrName>
                                        </p:attrNameLst>
                                      </p:cBhvr>
                                      <p:tavLst>
                                        <p:tav tm="0">
                                          <p:val>
                                            <p:strVal val="ppt_x"/>
                                          </p:val>
                                        </p:tav>
                                        <p:tav tm="100000">
                                          <p:val>
                                            <p:strVal val="0-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4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Tony Hey </a:t>
            </a:r>
            <a:r>
              <a:rPr lang="en-US" dirty="0" smtClean="0"/>
              <a:t>–</a:t>
            </a:r>
            <a:r>
              <a:rPr smtClean="0"/>
              <a:t> An Introduction</a:t>
            </a:r>
            <a:endParaRPr lang="en-US" dirty="0"/>
          </a:p>
        </p:txBody>
      </p:sp>
      <p:pic>
        <p:nvPicPr>
          <p:cNvPr id="5" name="Picture 4" descr="Book.jpg"/>
          <p:cNvPicPr>
            <a:picLocks noChangeAspect="1"/>
          </p:cNvPicPr>
          <p:nvPr/>
        </p:nvPicPr>
        <p:blipFill>
          <a:blip r:embed="rId3"/>
          <a:stretch>
            <a:fillRect/>
          </a:stretch>
        </p:blipFill>
        <p:spPr>
          <a:xfrm>
            <a:off x="4921802" y="2885706"/>
            <a:ext cx="1445352" cy="2196935"/>
          </a:xfrm>
          <a:prstGeom prst="rect">
            <a:avLst/>
          </a:prstGeom>
        </p:spPr>
      </p:pic>
      <p:pic>
        <p:nvPicPr>
          <p:cNvPr id="6" name="Picture 5" descr="2nd book.jpg"/>
          <p:cNvPicPr>
            <a:picLocks noChangeAspect="1"/>
          </p:cNvPicPr>
          <p:nvPr/>
        </p:nvPicPr>
        <p:blipFill>
          <a:blip r:embed="rId4"/>
          <a:stretch>
            <a:fillRect/>
          </a:stretch>
        </p:blipFill>
        <p:spPr>
          <a:xfrm>
            <a:off x="6638309" y="2413723"/>
            <a:ext cx="1581696" cy="2431410"/>
          </a:xfrm>
          <a:prstGeom prst="rect">
            <a:avLst/>
          </a:prstGeom>
        </p:spPr>
      </p:pic>
      <p:pic>
        <p:nvPicPr>
          <p:cNvPr id="7" name="Picture 6" descr="3rd book.jpg"/>
          <p:cNvPicPr>
            <a:picLocks noChangeAspect="1"/>
          </p:cNvPicPr>
          <p:nvPr/>
        </p:nvPicPr>
        <p:blipFill>
          <a:blip r:embed="rId5"/>
          <a:stretch>
            <a:fillRect/>
          </a:stretch>
        </p:blipFill>
        <p:spPr>
          <a:xfrm>
            <a:off x="2939954" y="2654795"/>
            <a:ext cx="1815516" cy="2380343"/>
          </a:xfrm>
          <a:prstGeom prst="rect">
            <a:avLst/>
          </a:prstGeom>
        </p:spPr>
      </p:pic>
      <p:pic>
        <p:nvPicPr>
          <p:cNvPr id="8" name="Picture 7" descr="mirror.bmp"/>
          <p:cNvPicPr>
            <a:picLocks noChangeAspect="1"/>
          </p:cNvPicPr>
          <p:nvPr/>
        </p:nvPicPr>
        <p:blipFill>
          <a:blip r:embed="rId6"/>
          <a:stretch>
            <a:fillRect/>
          </a:stretch>
        </p:blipFill>
        <p:spPr>
          <a:xfrm>
            <a:off x="8325118" y="1676153"/>
            <a:ext cx="1428750" cy="1866900"/>
          </a:xfrm>
          <a:prstGeom prst="rect">
            <a:avLst/>
          </a:prstGeom>
        </p:spPr>
      </p:pic>
      <p:pic>
        <p:nvPicPr>
          <p:cNvPr id="9" name="Picture 8" descr="University_of_Southampton_logo.png"/>
          <p:cNvPicPr>
            <a:picLocks noChangeAspect="1"/>
          </p:cNvPicPr>
          <p:nvPr/>
        </p:nvPicPr>
        <p:blipFill>
          <a:blip r:embed="rId7"/>
          <a:stretch>
            <a:fillRect/>
          </a:stretch>
        </p:blipFill>
        <p:spPr>
          <a:xfrm>
            <a:off x="3494109" y="1445862"/>
            <a:ext cx="3086803" cy="1092449"/>
          </a:xfrm>
          <a:prstGeom prst="rect">
            <a:avLst/>
          </a:prstGeom>
        </p:spPr>
      </p:pic>
      <p:pic>
        <p:nvPicPr>
          <p:cNvPr id="10" name="Picture 9" descr="200px-Oxford_University_svg.png"/>
          <p:cNvPicPr>
            <a:picLocks noChangeAspect="1"/>
          </p:cNvPicPr>
          <p:nvPr/>
        </p:nvPicPr>
        <p:blipFill>
          <a:blip r:embed="rId8"/>
          <a:stretch>
            <a:fillRect/>
          </a:stretch>
        </p:blipFill>
        <p:spPr>
          <a:xfrm>
            <a:off x="1451654" y="1175658"/>
            <a:ext cx="1533896" cy="1840675"/>
          </a:xfrm>
          <a:prstGeom prst="rect">
            <a:avLst/>
          </a:prstGeom>
        </p:spPr>
      </p:pic>
      <p:pic>
        <p:nvPicPr>
          <p:cNvPr id="11" name="Picture 10" descr="250px-Ster_Orde_van_het_Britse_Rijk.jpg"/>
          <p:cNvPicPr>
            <a:picLocks noChangeAspect="1"/>
          </p:cNvPicPr>
          <p:nvPr/>
        </p:nvPicPr>
        <p:blipFill>
          <a:blip r:embed="rId9"/>
          <a:stretch>
            <a:fillRect/>
          </a:stretch>
        </p:blipFill>
        <p:spPr>
          <a:xfrm>
            <a:off x="9408510" y="4732378"/>
            <a:ext cx="1819134" cy="1709986"/>
          </a:xfrm>
          <a:prstGeom prst="rect">
            <a:avLst/>
          </a:prstGeom>
        </p:spPr>
      </p:pic>
      <p:pic>
        <p:nvPicPr>
          <p:cNvPr id="12" name="Picture 11" descr="200px-Logo_raeng_orange.gif"/>
          <p:cNvPicPr>
            <a:picLocks noChangeAspect="1"/>
          </p:cNvPicPr>
          <p:nvPr/>
        </p:nvPicPr>
        <p:blipFill>
          <a:blip r:embed="rId10"/>
          <a:stretch>
            <a:fillRect/>
          </a:stretch>
        </p:blipFill>
        <p:spPr>
          <a:xfrm>
            <a:off x="4096884" y="5137810"/>
            <a:ext cx="1905000" cy="952500"/>
          </a:xfrm>
          <a:prstGeom prst="rect">
            <a:avLst/>
          </a:prstGeom>
        </p:spPr>
      </p:pic>
      <p:pic>
        <p:nvPicPr>
          <p:cNvPr id="13" name="Picture 12" descr="225px-BCS-logo.png"/>
          <p:cNvPicPr>
            <a:picLocks noChangeAspect="1"/>
          </p:cNvPicPr>
          <p:nvPr/>
        </p:nvPicPr>
        <p:blipFill>
          <a:blip r:embed="rId11"/>
          <a:stretch>
            <a:fillRect/>
          </a:stretch>
        </p:blipFill>
        <p:spPr>
          <a:xfrm>
            <a:off x="7101033" y="5159582"/>
            <a:ext cx="2143125" cy="647700"/>
          </a:xfrm>
          <a:prstGeom prst="rect">
            <a:avLst/>
          </a:prstGeom>
        </p:spPr>
      </p:pic>
      <p:pic>
        <p:nvPicPr>
          <p:cNvPr id="15" name="Picture 14" descr="rcuk-120a.gif"/>
          <p:cNvPicPr>
            <a:picLocks noChangeAspect="1"/>
          </p:cNvPicPr>
          <p:nvPr/>
        </p:nvPicPr>
        <p:blipFill>
          <a:blip r:embed="rId12"/>
          <a:stretch>
            <a:fillRect/>
          </a:stretch>
        </p:blipFill>
        <p:spPr>
          <a:xfrm>
            <a:off x="8396122" y="3950526"/>
            <a:ext cx="1619250" cy="762000"/>
          </a:xfrm>
          <a:prstGeom prst="rect">
            <a:avLst/>
          </a:prstGeom>
        </p:spPr>
      </p:pic>
      <p:pic>
        <p:nvPicPr>
          <p:cNvPr id="18" name="Picture 17" descr="e-Science.gif"/>
          <p:cNvPicPr>
            <a:picLocks noChangeAspect="1"/>
          </p:cNvPicPr>
          <p:nvPr/>
        </p:nvPicPr>
        <p:blipFill>
          <a:blip r:embed="rId13"/>
          <a:stretch>
            <a:fillRect/>
          </a:stretch>
        </p:blipFill>
        <p:spPr>
          <a:xfrm>
            <a:off x="9475292" y="4041074"/>
            <a:ext cx="933450" cy="533400"/>
          </a:xfrm>
          <a:prstGeom prst="rect">
            <a:avLst/>
          </a:prstGeom>
        </p:spPr>
      </p:pic>
      <p:pic>
        <p:nvPicPr>
          <p:cNvPr id="19" name="Picture 18" descr="Logo_iee.gif"/>
          <p:cNvPicPr>
            <a:picLocks noChangeAspect="1"/>
          </p:cNvPicPr>
          <p:nvPr/>
        </p:nvPicPr>
        <p:blipFill>
          <a:blip r:embed="rId14"/>
          <a:stretch>
            <a:fillRect/>
          </a:stretch>
        </p:blipFill>
        <p:spPr>
          <a:xfrm>
            <a:off x="10086006" y="2608365"/>
            <a:ext cx="685800" cy="952500"/>
          </a:xfrm>
          <a:prstGeom prst="rect">
            <a:avLst/>
          </a:prstGeom>
        </p:spPr>
      </p:pic>
      <p:pic>
        <p:nvPicPr>
          <p:cNvPr id="34817" name="Picture 1"/>
          <p:cNvPicPr>
            <a:picLocks noChangeAspect="1" noChangeArrowheads="1"/>
          </p:cNvPicPr>
          <p:nvPr/>
        </p:nvPicPr>
        <p:blipFill>
          <a:blip r:embed="rId15"/>
          <a:srcRect/>
          <a:stretch>
            <a:fillRect/>
          </a:stretch>
        </p:blipFill>
        <p:spPr bwMode="auto">
          <a:xfrm>
            <a:off x="534390" y="5857504"/>
            <a:ext cx="3231388" cy="721426"/>
          </a:xfrm>
          <a:prstGeom prst="rect">
            <a:avLst/>
          </a:prstGeom>
          <a:noFill/>
          <a:ln w="9525">
            <a:noFill/>
            <a:miter lim="800000"/>
            <a:headEnd/>
            <a:tailEnd/>
          </a:ln>
          <a:effectLst/>
        </p:spPr>
      </p:pic>
      <p:pic>
        <p:nvPicPr>
          <p:cNvPr id="34818" name="Picture 2"/>
          <p:cNvPicPr>
            <a:picLocks noChangeAspect="1" noChangeArrowheads="1"/>
          </p:cNvPicPr>
          <p:nvPr/>
        </p:nvPicPr>
        <p:blipFill>
          <a:blip r:embed="rId16" cstate="print"/>
          <a:srcRect/>
          <a:stretch>
            <a:fillRect/>
          </a:stretch>
        </p:blipFill>
        <p:spPr bwMode="auto">
          <a:xfrm>
            <a:off x="947029" y="3180237"/>
            <a:ext cx="1651646" cy="2484293"/>
          </a:xfrm>
          <a:prstGeom prst="rect">
            <a:avLst/>
          </a:prstGeom>
          <a:noFill/>
          <a:ln w="9525">
            <a:noFill/>
            <a:miter lim="800000"/>
            <a:headEnd/>
            <a:tailEnd/>
          </a:ln>
          <a:effectLst/>
        </p:spPr>
      </p:pic>
      <p:sp>
        <p:nvSpPr>
          <p:cNvPr id="20" name="TextBox 19"/>
          <p:cNvSpPr txBox="1"/>
          <p:nvPr/>
        </p:nvSpPr>
        <p:spPr>
          <a:xfrm>
            <a:off x="8573985" y="6436427"/>
            <a:ext cx="3411190" cy="249299"/>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b="0" i="0" u="none" strike="noStrike" kern="1200" cap="none" spc="0" normalizeH="0" baseline="0" noProof="0" dirty="0" smtClean="0">
                <a:ln>
                  <a:noFill/>
                </a:ln>
                <a:gradFill>
                  <a:gsLst>
                    <a:gs pos="0">
                      <a:schemeClr val="bg1"/>
                    </a:gs>
                    <a:gs pos="50000">
                      <a:schemeClr val="bg1"/>
                    </a:gs>
                  </a:gsLst>
                  <a:lin ang="16200000" scaled="0"/>
                </a:gradFill>
                <a:effectLst/>
                <a:uLnTx/>
                <a:uFillTx/>
                <a:latin typeface="+mn-lt"/>
                <a:ea typeface="+mn-ea"/>
                <a:cs typeface="+mn-cs"/>
              </a:rPr>
              <a:t>Commander of the</a:t>
            </a:r>
            <a:r>
              <a:rPr kumimoji="0" lang="en-US" b="0" i="0" u="none" strike="noStrike" kern="1200" cap="none" spc="0" normalizeH="0" noProof="0" dirty="0" smtClean="0">
                <a:ln>
                  <a:noFill/>
                </a:ln>
                <a:gradFill>
                  <a:gsLst>
                    <a:gs pos="0">
                      <a:schemeClr val="bg1"/>
                    </a:gs>
                    <a:gs pos="50000">
                      <a:schemeClr val="bg1"/>
                    </a:gs>
                  </a:gsLst>
                  <a:lin ang="16200000" scaled="0"/>
                </a:gradFill>
                <a:effectLst/>
                <a:uLnTx/>
                <a:uFillTx/>
                <a:latin typeface="+mn-lt"/>
                <a:ea typeface="+mn-ea"/>
                <a:cs typeface="+mn-cs"/>
              </a:rPr>
              <a:t> British Empire</a:t>
            </a:r>
            <a:endParaRPr kumimoji="0" lang="en-US" b="0" i="0" u="none" strike="noStrike" kern="1200" cap="none" spc="0" normalizeH="0" baseline="0" noProof="0" dirty="0" smtClean="0">
              <a:ln>
                <a:noFill/>
              </a:ln>
              <a:gradFill>
                <a:gsLst>
                  <a:gs pos="0">
                    <a:schemeClr val="bg1"/>
                  </a:gs>
                  <a:gs pos="50000">
                    <a:schemeClr val="bg1"/>
                  </a:gs>
                </a:gsLst>
                <a:lin ang="162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
            </a:r>
            <a:br>
              <a:rPr smtClean="0"/>
            </a:br>
            <a:endParaRPr lang="en-US" dirty="0"/>
          </a:p>
        </p:txBody>
      </p:sp>
      <p:sp>
        <p:nvSpPr>
          <p:cNvPr id="3" name="Subtitle 2"/>
          <p:cNvSpPr>
            <a:spLocks noGrp="1"/>
          </p:cNvSpPr>
          <p:nvPr>
            <p:ph type="subTitle" idx="1"/>
          </p:nvPr>
        </p:nvSpPr>
        <p:spPr>
          <a:xfrm>
            <a:off x="515938" y="1420813"/>
            <a:ext cx="10696575" cy="4901847"/>
          </a:xfrm>
        </p:spPr>
        <p:txBody>
          <a:bodyPr/>
          <a:lstStyle/>
          <a:p>
            <a:pPr marL="396875" lvl="0" indent="-396875">
              <a:spcBef>
                <a:spcPct val="20000"/>
              </a:spcBef>
              <a:buBlip>
                <a:blip r:embed="rId3"/>
              </a:buBlip>
            </a:pPr>
            <a:r>
              <a:rPr lang="en-US" sz="2800" dirty="0" smtClean="0">
                <a:solidFill>
                  <a:schemeClr val="bg1"/>
                </a:solidFill>
              </a:rPr>
              <a:t>Division within Microsoft Research focused on partnerships between academia, industry and government to advance computer science, education, and research in fields that rely heavily upon advanced computing</a:t>
            </a:r>
          </a:p>
          <a:p>
            <a:pPr marL="396875" lvl="0" indent="-396875">
              <a:spcBef>
                <a:spcPct val="20000"/>
              </a:spcBef>
              <a:buBlip>
                <a:blip r:embed="rId3"/>
              </a:buBlip>
            </a:pPr>
            <a:endParaRPr lang="en-US" sz="2800" dirty="0" smtClean="0">
              <a:solidFill>
                <a:schemeClr val="bg1"/>
              </a:solidFill>
            </a:endParaRPr>
          </a:p>
          <a:p>
            <a:pPr marL="396875" indent="-396875">
              <a:spcBef>
                <a:spcPct val="20000"/>
              </a:spcBef>
              <a:buBlip>
                <a:blip r:embed="rId3"/>
              </a:buBlip>
            </a:pPr>
            <a:r>
              <a:rPr lang="en-US" sz="2800" dirty="0" smtClean="0">
                <a:solidFill>
                  <a:schemeClr val="bg1"/>
                </a:solidFill>
              </a:rPr>
              <a:t>Focus on the research process and its role in the innovation ecosystem, including support for open access, open tools, open technology, and interoperability</a:t>
            </a:r>
          </a:p>
          <a:p>
            <a:pPr marL="396875" indent="-396875">
              <a:spcBef>
                <a:spcPct val="20000"/>
              </a:spcBef>
              <a:buBlip>
                <a:blip r:embed="rId3"/>
              </a:buBlip>
            </a:pPr>
            <a:endParaRPr lang="en-US" sz="2800" dirty="0" smtClean="0">
              <a:solidFill>
                <a:schemeClr val="bg1"/>
              </a:solidFill>
            </a:endParaRPr>
          </a:p>
          <a:p>
            <a:pPr marL="396875" indent="-396875">
              <a:spcBef>
                <a:spcPct val="20000"/>
              </a:spcBef>
              <a:buBlip>
                <a:blip r:embed="rId3"/>
              </a:buBlip>
            </a:pPr>
            <a:r>
              <a:rPr lang="en-US" sz="2800" dirty="0" smtClean="0">
                <a:solidFill>
                  <a:schemeClr val="bg1"/>
                </a:solidFill>
              </a:rPr>
              <a:t>Development of advanced technologies and services to support every stage of the research process</a:t>
            </a:r>
          </a:p>
        </p:txBody>
      </p:sp>
      <p:sp>
        <p:nvSpPr>
          <p:cNvPr id="4" name="Text Placeholder 3"/>
          <p:cNvSpPr>
            <a:spLocks noGrp="1"/>
          </p:cNvSpPr>
          <p:nvPr>
            <p:ph type="body" sz="quarter" idx="10"/>
          </p:nvPr>
        </p:nvSpPr>
        <p:spPr>
          <a:xfrm>
            <a:off x="515938" y="228600"/>
            <a:ext cx="10240158" cy="579307"/>
          </a:xfrm>
        </p:spPr>
        <p:txBody>
          <a:bodyPr/>
          <a:lstStyle/>
          <a:p>
            <a:pPr algn="l" defTabSz="1095375">
              <a:spcBef>
                <a:spcPct val="0"/>
              </a:spcBef>
            </a:pPr>
            <a:r>
              <a:rPr sz="4400" b="0" i="0" kern="1200" spc="-36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cs typeface="Arial" charset="0"/>
              </a:rPr>
              <a:t>Microsoft External Research</a:t>
            </a:r>
            <a:endParaRPr sz="4400" b="0" i="0" kern="1200" spc="-36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cs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65020" cy="609398"/>
          </a:xfrm>
        </p:spPr>
        <p:txBody>
          <a:bodyPr/>
          <a:lstStyle/>
          <a:p>
            <a:pPr defTabSz="1095376">
              <a:defRPr/>
            </a:pPr>
            <a:r>
              <a:rPr sz="4400" smtClean="0"/>
              <a:t>Worldwide External Research "Themes"</a:t>
            </a:r>
            <a:endParaRPr sz="4400"/>
          </a:p>
        </p:txBody>
      </p:sp>
      <p:graphicFrame>
        <p:nvGraphicFramePr>
          <p:cNvPr id="14" name="Content Placeholder 4"/>
          <p:cNvGraphicFramePr>
            <a:graphicFrameLocks/>
          </p:cNvGraphicFramePr>
          <p:nvPr/>
        </p:nvGraphicFramePr>
        <p:xfrm>
          <a:off x="2195329" y="1225476"/>
          <a:ext cx="7924800" cy="357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a:off x="2306492" y="4926105"/>
            <a:ext cx="7788537" cy="1335888"/>
          </a:xfrm>
          <a:prstGeom prst="leftRightArrow">
            <a:avLst/>
          </a:prstGeom>
          <a:solidFill>
            <a:srgbClr val="0766B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gradFill>
                  <a:gsLst>
                    <a:gs pos="0">
                      <a:schemeClr val="tx1"/>
                    </a:gs>
                    <a:gs pos="50000">
                      <a:schemeClr val="tx1"/>
                    </a:gs>
                  </a:gsLst>
                  <a:lin ang="16200000" scaled="0"/>
                </a:gradFill>
                <a:latin typeface="+mj-lt"/>
                <a:cs typeface="Arial" pitchFamily="34" charset="0"/>
              </a:rPr>
              <a:t>Advanced Research Tools and Services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938" y="228600"/>
            <a:ext cx="11164887" cy="609398"/>
          </a:xfrm>
        </p:spPr>
        <p:txBody>
          <a:bodyPr/>
          <a:lstStyle/>
          <a:p>
            <a:r>
              <a:rPr lang="en-US" sz="4400" dirty="0" smtClean="0"/>
              <a:t>Collaborating On Computing And Scientific Research  </a:t>
            </a:r>
            <a:endParaRPr lang="en-US" sz="4400" dirty="0"/>
          </a:p>
        </p:txBody>
      </p:sp>
      <p:sp>
        <p:nvSpPr>
          <p:cNvPr id="4" name="Content Placeholder 3"/>
          <p:cNvSpPr>
            <a:spLocks noGrp="1"/>
          </p:cNvSpPr>
          <p:nvPr>
            <p:ph idx="1"/>
          </p:nvPr>
        </p:nvSpPr>
        <p:spPr>
          <a:xfrm>
            <a:off x="515938" y="1420813"/>
            <a:ext cx="11173090" cy="5392245"/>
          </a:xfrm>
        </p:spPr>
        <p:txBody>
          <a:bodyPr/>
          <a:lstStyle/>
          <a:p>
            <a:r>
              <a:rPr lang="en-US" dirty="0" smtClean="0">
                <a:gradFill>
                  <a:gsLst>
                    <a:gs pos="0">
                      <a:schemeClr val="bg1"/>
                    </a:gs>
                    <a:gs pos="50000">
                      <a:schemeClr val="bg1"/>
                    </a:gs>
                  </a:gsLst>
                  <a:lin ang="5400000" scaled="0"/>
                </a:gradFill>
              </a:rPr>
              <a:t>In the next five years, there will be more scientific data collected than in the whole of human history! </a:t>
            </a:r>
          </a:p>
          <a:p>
            <a:endParaRPr lang="en-US" dirty="0" smtClean="0">
              <a:gradFill>
                <a:gsLst>
                  <a:gs pos="0">
                    <a:schemeClr val="bg1"/>
                  </a:gs>
                  <a:gs pos="50000">
                    <a:schemeClr val="bg1"/>
                  </a:gs>
                </a:gsLst>
                <a:lin ang="5400000" scaled="0"/>
              </a:gradFill>
            </a:endParaRPr>
          </a:p>
          <a:p>
            <a:r>
              <a:rPr lang="en-US" dirty="0" smtClean="0">
                <a:gradFill>
                  <a:gsLst>
                    <a:gs pos="0">
                      <a:schemeClr val="bg1"/>
                    </a:gs>
                    <a:gs pos="50000">
                      <a:schemeClr val="bg1"/>
                    </a:gs>
                  </a:gsLst>
                  <a:lin ang="5400000" scaled="0"/>
                </a:gradFill>
              </a:rPr>
              <a:t>Advanced computing research technology exploring</a:t>
            </a:r>
          </a:p>
          <a:p>
            <a:pPr lvl="1"/>
            <a:r>
              <a:rPr lang="en-US" dirty="0" smtClean="0">
                <a:gradFill>
                  <a:gsLst>
                    <a:gs pos="0">
                      <a:schemeClr val="bg1"/>
                    </a:gs>
                    <a:gs pos="50000">
                      <a:schemeClr val="bg1"/>
                    </a:gs>
                  </a:gsLst>
                  <a:lin ang="5400000" scaled="0"/>
                </a:gradFill>
              </a:rPr>
              <a:t>The Universe  </a:t>
            </a:r>
          </a:p>
          <a:p>
            <a:pPr lvl="1"/>
            <a:r>
              <a:rPr lang="en-US" dirty="0" smtClean="0">
                <a:gradFill>
                  <a:gsLst>
                    <a:gs pos="0">
                      <a:schemeClr val="bg1"/>
                    </a:gs>
                    <a:gs pos="50000">
                      <a:schemeClr val="bg1"/>
                    </a:gs>
                  </a:gsLst>
                  <a:lin ang="5400000" scaled="0"/>
                </a:gradFill>
              </a:rPr>
              <a:t>Our World  </a:t>
            </a:r>
          </a:p>
          <a:p>
            <a:pPr lvl="1"/>
            <a:r>
              <a:rPr lang="en-US" dirty="0" smtClean="0">
                <a:gradFill>
                  <a:gsLst>
                    <a:gs pos="0">
                      <a:schemeClr val="bg1"/>
                    </a:gs>
                    <a:gs pos="50000">
                      <a:schemeClr val="bg1"/>
                    </a:gs>
                  </a:gsLst>
                  <a:lin ang="5400000" scaled="0"/>
                </a:gradFill>
              </a:rPr>
              <a:t>Ourselves  </a:t>
            </a:r>
          </a:p>
          <a:p>
            <a:pPr lvl="1"/>
            <a:endParaRPr lang="en-US" dirty="0" smtClean="0">
              <a:gradFill>
                <a:gsLst>
                  <a:gs pos="0">
                    <a:schemeClr val="bg1"/>
                  </a:gs>
                  <a:gs pos="50000">
                    <a:schemeClr val="bg1"/>
                  </a:gs>
                </a:gsLst>
                <a:lin ang="5400000" scaled="0"/>
              </a:gradFill>
            </a:endParaRPr>
          </a:p>
          <a:p>
            <a:r>
              <a:rPr lang="en-US" dirty="0" smtClean="0">
                <a:gradFill>
                  <a:gsLst>
                    <a:gs pos="0">
                      <a:schemeClr val="bg1"/>
                    </a:gs>
                    <a:gs pos="50000">
                      <a:schemeClr val="bg1"/>
                    </a:gs>
                  </a:gsLst>
                  <a:lin ang="5400000" scaled="0"/>
                </a:gradFill>
              </a:rPr>
              <a:t>Addressing the most urgent computer science</a:t>
            </a:r>
            <a:br>
              <a:rPr lang="en-US" dirty="0" smtClean="0">
                <a:gradFill>
                  <a:gsLst>
                    <a:gs pos="0">
                      <a:schemeClr val="bg1"/>
                    </a:gs>
                    <a:gs pos="50000">
                      <a:schemeClr val="bg1"/>
                    </a:gs>
                  </a:gsLst>
                  <a:lin ang="5400000" scaled="0"/>
                </a:gradFill>
              </a:rPr>
            </a:br>
            <a:r>
              <a:rPr lang="en-US" dirty="0" smtClean="0">
                <a:gradFill>
                  <a:gsLst>
                    <a:gs pos="0">
                      <a:schemeClr val="bg1"/>
                    </a:gs>
                    <a:gs pos="50000">
                      <a:schemeClr val="bg1"/>
                    </a:gs>
                  </a:gsLst>
                  <a:lin ang="5400000" scaled="0"/>
                </a:gradFill>
              </a:rPr>
              <a:t>research challenges </a:t>
            </a:r>
          </a:p>
          <a:p>
            <a:pPr>
              <a:buNone/>
            </a:pPr>
            <a:endParaRPr lang="en-US" dirty="0" smtClean="0">
              <a:gradFill>
                <a:gsLst>
                  <a:gs pos="0">
                    <a:schemeClr val="bg1"/>
                  </a:gs>
                  <a:gs pos="50000">
                    <a:schemeClr val="bg1"/>
                  </a:gs>
                </a:gsLst>
                <a:lin ang="5400000" scaled="0"/>
              </a:gra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15938" y="1039813"/>
            <a:ext cx="6500707"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smtClean="0">
                <a:solidFill>
                  <a:srgbClr val="FFFFFF"/>
                </a:solidFill>
                <a:effectLst>
                  <a:outerShdw blurRad="38100" dist="38100" dir="2700000" algn="tl">
                    <a:srgbClr val="000000">
                      <a:alpha val="43137"/>
                    </a:srgbClr>
                  </a:outerShdw>
                </a:effectLst>
              </a:rPr>
              <a:t>Seamless Rich Social Media Virtual Sky</a:t>
            </a:r>
          </a:p>
          <a:p>
            <a:pPr algn="ctr" defTabSz="914099">
              <a:defRPr/>
            </a:pPr>
            <a:r>
              <a:rPr lang="en-US" sz="2300" dirty="0" smtClean="0">
                <a:solidFill>
                  <a:srgbClr val="FFFFFF"/>
                </a:solidFill>
                <a:effectLst>
                  <a:outerShdw blurRad="38100" dist="38100" dir="2700000" algn="tl">
                    <a:srgbClr val="000000">
                      <a:alpha val="43137"/>
                    </a:srgbClr>
                  </a:outerShdw>
                </a:effectLst>
              </a:rPr>
              <a:t>Web application for science and education</a:t>
            </a:r>
          </a:p>
        </p:txBody>
      </p:sp>
      <p:sp>
        <p:nvSpPr>
          <p:cNvPr id="15" name="Title 3"/>
          <p:cNvSpPr>
            <a:spLocks noGrp="1"/>
          </p:cNvSpPr>
          <p:nvPr>
            <p:ph type="title"/>
          </p:nvPr>
        </p:nvSpPr>
        <p:spPr>
          <a:xfrm>
            <a:off x="515938" y="228600"/>
            <a:ext cx="8430604" cy="563562"/>
          </a:xfrm>
        </p:spPr>
        <p:txBody>
          <a:bodyPr>
            <a:noAutofit/>
          </a:bodyPr>
          <a:lstStyle/>
          <a:p>
            <a:r>
              <a:rPr lang="en-US" sz="4400" dirty="0" smtClean="0"/>
              <a:t>World Wide Telescope</a:t>
            </a:r>
            <a:endParaRPr lang="en-US" sz="4400" dirty="0"/>
          </a:p>
        </p:txBody>
      </p:sp>
      <p:pic>
        <p:nvPicPr>
          <p:cNvPr id="6" name="Picture 10" descr="WWT Next Media Small copy"/>
          <p:cNvPicPr>
            <a:picLocks noChangeAspect="1" noChangeArrowheads="1"/>
          </p:cNvPicPr>
          <p:nvPr/>
        </p:nvPicPr>
        <p:blipFill>
          <a:blip r:embed="rId3"/>
          <a:srcRect/>
          <a:stretch>
            <a:fillRect/>
          </a:stretch>
        </p:blipFill>
        <p:spPr bwMode="auto">
          <a:xfrm>
            <a:off x="8654514" y="539265"/>
            <a:ext cx="2057400" cy="781050"/>
          </a:xfrm>
          <a:prstGeom prst="rect">
            <a:avLst/>
          </a:prstGeom>
          <a:ln>
            <a:noFill/>
          </a:ln>
          <a:effectLst>
            <a:outerShdw blurRad="292100" dist="139700" dir="2700000" algn="tl" rotWithShape="0">
              <a:srgbClr val="333333">
                <a:alpha val="65000"/>
              </a:srgbClr>
            </a:outerShdw>
          </a:effectLst>
        </p:spPr>
      </p:pic>
      <p:pic>
        <p:nvPicPr>
          <p:cNvPr id="7" name="Picture 6" descr="M81_Labels"/>
          <p:cNvPicPr>
            <a:picLocks noChangeAspect="1" noChangeArrowheads="1"/>
          </p:cNvPicPr>
          <p:nvPr/>
        </p:nvPicPr>
        <p:blipFill>
          <a:blip r:embed="rId4"/>
          <a:srcRect/>
          <a:stretch>
            <a:fillRect/>
          </a:stretch>
        </p:blipFill>
        <p:spPr bwMode="auto">
          <a:xfrm>
            <a:off x="8159214" y="1682266"/>
            <a:ext cx="3048000" cy="2009775"/>
          </a:xfrm>
          <a:prstGeom prst="rect">
            <a:avLst/>
          </a:prstGeom>
          <a:ln>
            <a:noFill/>
          </a:ln>
          <a:effectLst>
            <a:outerShdw blurRad="292100" dist="139700" dir="2700000" algn="tl" rotWithShape="0">
              <a:srgbClr val="333333">
                <a:alpha val="65000"/>
              </a:srgbClr>
            </a:outerShdw>
          </a:effectLst>
        </p:spPr>
      </p:pic>
      <p:pic>
        <p:nvPicPr>
          <p:cNvPr id="8" name="Picture 9" descr="Website rough 640"/>
          <p:cNvPicPr>
            <a:picLocks noChangeAspect="1" noChangeArrowheads="1"/>
          </p:cNvPicPr>
          <p:nvPr/>
        </p:nvPicPr>
        <p:blipFill>
          <a:blip r:embed="rId5"/>
          <a:srcRect/>
          <a:stretch>
            <a:fillRect/>
          </a:stretch>
        </p:blipFill>
        <p:spPr bwMode="auto">
          <a:xfrm>
            <a:off x="8159214" y="4132386"/>
            <a:ext cx="3048000" cy="2143125"/>
          </a:xfrm>
          <a:prstGeom prst="rect">
            <a:avLst/>
          </a:prstGeom>
          <a:ln>
            <a:noFill/>
          </a:ln>
          <a:effectLst>
            <a:outerShdw blurRad="292100" dist="139700" dir="2700000" algn="tl" rotWithShape="0">
              <a:srgbClr val="333333">
                <a:alpha val="65000"/>
              </a:srgbClr>
            </a:outerShdw>
          </a:effectLst>
        </p:spPr>
      </p:pic>
      <p:sp>
        <p:nvSpPr>
          <p:cNvPr id="9" name="Text Box 10"/>
          <p:cNvSpPr txBox="1">
            <a:spLocks noChangeArrowheads="1"/>
          </p:cNvSpPr>
          <p:nvPr/>
        </p:nvSpPr>
        <p:spPr bwMode="auto">
          <a:xfrm>
            <a:off x="9011973" y="3733805"/>
            <a:ext cx="1342483" cy="276999"/>
          </a:xfrm>
          <a:prstGeom prst="rect">
            <a:avLst/>
          </a:prstGeom>
          <a:noFill/>
          <a:ln w="9525">
            <a:noFill/>
            <a:miter lim="800000"/>
            <a:headEnd/>
            <a:tailEnd/>
          </a:ln>
        </p:spPr>
        <p:txBody>
          <a:bodyPr wrap="none">
            <a:spAutoFit/>
          </a:bodyPr>
          <a:lstStyle/>
          <a:p>
            <a:r>
              <a:rPr lang="en-US" sz="1200" dirty="0">
                <a:gradFill>
                  <a:gsLst>
                    <a:gs pos="0">
                      <a:schemeClr val="bg1"/>
                    </a:gs>
                    <a:gs pos="50000">
                      <a:schemeClr val="bg1"/>
                    </a:gs>
                  </a:gsLst>
                  <a:lin ang="5400000" scaled="0"/>
                </a:gradFill>
              </a:rPr>
              <a:t>WWT application</a:t>
            </a:r>
          </a:p>
        </p:txBody>
      </p:sp>
      <p:sp>
        <p:nvSpPr>
          <p:cNvPr id="10" name="Text Box 11"/>
          <p:cNvSpPr txBox="1">
            <a:spLocks noChangeArrowheads="1"/>
          </p:cNvSpPr>
          <p:nvPr/>
        </p:nvSpPr>
        <p:spPr bwMode="auto">
          <a:xfrm>
            <a:off x="8756294" y="6360629"/>
            <a:ext cx="1853841" cy="276999"/>
          </a:xfrm>
          <a:prstGeom prst="rect">
            <a:avLst/>
          </a:prstGeom>
          <a:noFill/>
          <a:ln w="9525">
            <a:noFill/>
            <a:miter lim="800000"/>
            <a:headEnd/>
            <a:tailEnd/>
          </a:ln>
        </p:spPr>
        <p:txBody>
          <a:bodyPr wrap="none">
            <a:spAutoFit/>
          </a:bodyPr>
          <a:lstStyle/>
          <a:p>
            <a:r>
              <a:rPr lang="en-US" sz="1200" dirty="0">
                <a:gradFill>
                  <a:gsLst>
                    <a:gs pos="0">
                      <a:schemeClr val="bg1"/>
                    </a:gs>
                    <a:gs pos="50000">
                      <a:schemeClr val="bg1"/>
                    </a:gs>
                  </a:gsLst>
                  <a:lin ang="5400000" scaled="0"/>
                </a:gradFill>
              </a:rPr>
              <a:t>WWT Download website</a:t>
            </a:r>
          </a:p>
        </p:txBody>
      </p:sp>
      <p:sp>
        <p:nvSpPr>
          <p:cNvPr id="17" name="Rectangle 16"/>
          <p:cNvSpPr/>
          <p:nvPr/>
        </p:nvSpPr>
        <p:spPr>
          <a:xfrm>
            <a:off x="515938" y="1905000"/>
            <a:ext cx="7211721" cy="4308872"/>
          </a:xfrm>
          <a:prstGeom prst="rect">
            <a:avLst/>
          </a:prstGeom>
        </p:spPr>
        <p:txBody>
          <a:bodyPr wrap="square">
            <a:spAutoFit/>
          </a:bodyPr>
          <a:lstStyle/>
          <a:p>
            <a:pPr marL="396875" indent="-396875">
              <a:lnSpc>
                <a:spcPct val="90000"/>
              </a:lnSpc>
              <a:spcBef>
                <a:spcPct val="20000"/>
              </a:spcBef>
              <a:buSzPct val="85000"/>
            </a:pPr>
            <a:r>
              <a:rPr lang="en-US" sz="2000" dirty="0" smtClean="0">
                <a:solidFill>
                  <a:schemeClr val="bg1"/>
                </a:solidFill>
                <a:latin typeface="+mn-lt"/>
              </a:rPr>
              <a:t>Participants</a:t>
            </a:r>
          </a:p>
          <a:p>
            <a:pPr marL="396875" indent="-396875">
              <a:lnSpc>
                <a:spcPct val="90000"/>
              </a:lnSpc>
              <a:spcBef>
                <a:spcPct val="20000"/>
              </a:spcBef>
              <a:buSzPct val="85000"/>
              <a:buBlip>
                <a:blip r:embed="rId6"/>
              </a:buBlip>
            </a:pPr>
            <a:r>
              <a:rPr lang="en-US" sz="2000" dirty="0" smtClean="0">
                <a:solidFill>
                  <a:schemeClr val="bg1"/>
                </a:solidFill>
                <a:latin typeface="+mn-lt"/>
              </a:rPr>
              <a:t>Alyssa Goodman; Harvard University</a:t>
            </a:r>
          </a:p>
          <a:p>
            <a:pPr marL="396875" indent="-396875">
              <a:lnSpc>
                <a:spcPct val="90000"/>
              </a:lnSpc>
              <a:spcBef>
                <a:spcPct val="20000"/>
              </a:spcBef>
              <a:buSzPct val="85000"/>
              <a:buBlip>
                <a:blip r:embed="rId6"/>
              </a:buBlip>
            </a:pPr>
            <a:r>
              <a:rPr lang="en-US" sz="2000" dirty="0" smtClean="0">
                <a:solidFill>
                  <a:schemeClr val="bg1"/>
                </a:solidFill>
                <a:latin typeface="+mn-lt"/>
              </a:rPr>
              <a:t>Alex Szalay; Johns Hopkins University</a:t>
            </a:r>
          </a:p>
          <a:p>
            <a:pPr marL="396875" indent="-396875">
              <a:lnSpc>
                <a:spcPct val="90000"/>
              </a:lnSpc>
              <a:spcBef>
                <a:spcPct val="20000"/>
              </a:spcBef>
              <a:buSzPct val="85000"/>
              <a:buBlip>
                <a:blip r:embed="rId6"/>
              </a:buBlip>
            </a:pPr>
            <a:r>
              <a:rPr lang="en-US" sz="2000" dirty="0" smtClean="0">
                <a:solidFill>
                  <a:schemeClr val="bg1"/>
                </a:solidFill>
                <a:latin typeface="+mn-lt"/>
              </a:rPr>
              <a:t>Curtis Wong, Jonathan Fay; Microsoft Research</a:t>
            </a:r>
          </a:p>
          <a:p>
            <a:pPr marL="396875" indent="-396875">
              <a:lnSpc>
                <a:spcPct val="90000"/>
              </a:lnSpc>
              <a:spcBef>
                <a:spcPct val="20000"/>
              </a:spcBef>
              <a:buSzPct val="85000"/>
              <a:buBlip>
                <a:blip r:embed="rId6"/>
              </a:buBlip>
            </a:pPr>
            <a:endParaRPr lang="en-US" sz="2000" dirty="0" smtClean="0">
              <a:solidFill>
                <a:schemeClr val="bg1"/>
              </a:solidFill>
              <a:latin typeface="+mn-lt"/>
            </a:endParaRPr>
          </a:p>
          <a:p>
            <a:pPr marL="396875" indent="-396875">
              <a:lnSpc>
                <a:spcPct val="90000"/>
              </a:lnSpc>
              <a:spcBef>
                <a:spcPct val="20000"/>
              </a:spcBef>
              <a:buSzPct val="85000"/>
            </a:pPr>
            <a:r>
              <a:rPr lang="en-US" sz="2000" dirty="0" smtClean="0">
                <a:solidFill>
                  <a:schemeClr val="bg1"/>
                </a:solidFill>
                <a:latin typeface="+mn-lt"/>
              </a:rPr>
              <a:t>Goals</a:t>
            </a:r>
          </a:p>
          <a:p>
            <a:pPr marL="396875" indent="-396875">
              <a:lnSpc>
                <a:spcPct val="90000"/>
              </a:lnSpc>
              <a:spcBef>
                <a:spcPct val="20000"/>
              </a:spcBef>
              <a:buSzPct val="85000"/>
              <a:buBlip>
                <a:blip r:embed="rId6"/>
              </a:buBlip>
            </a:pPr>
            <a:r>
              <a:rPr lang="en-US" sz="2000" dirty="0" smtClean="0">
                <a:solidFill>
                  <a:schemeClr val="bg1"/>
                </a:solidFill>
                <a:latin typeface="+mn-lt"/>
              </a:rPr>
              <a:t>Integration of data sets and one-click contextual access</a:t>
            </a:r>
          </a:p>
          <a:p>
            <a:pPr marL="396875" indent="-396875">
              <a:lnSpc>
                <a:spcPct val="90000"/>
              </a:lnSpc>
              <a:spcBef>
                <a:spcPct val="20000"/>
              </a:spcBef>
              <a:buSzPct val="85000"/>
              <a:buBlip>
                <a:blip r:embed="rId6"/>
              </a:buBlip>
            </a:pPr>
            <a:r>
              <a:rPr lang="en-US" sz="2000" dirty="0" smtClean="0">
                <a:solidFill>
                  <a:schemeClr val="bg1"/>
                </a:solidFill>
                <a:latin typeface="+mn-lt"/>
              </a:rPr>
              <a:t>Easy access and use</a:t>
            </a:r>
          </a:p>
          <a:p>
            <a:pPr marL="396875" indent="-396875">
              <a:lnSpc>
                <a:spcPct val="90000"/>
              </a:lnSpc>
              <a:spcBef>
                <a:spcPct val="20000"/>
              </a:spcBef>
              <a:buSzPct val="85000"/>
              <a:buBlip>
                <a:blip r:embed="rId6"/>
              </a:buBlip>
            </a:pPr>
            <a:r>
              <a:rPr lang="en-US" sz="2000" dirty="0" smtClean="0">
                <a:solidFill>
                  <a:schemeClr val="bg1"/>
                </a:solidFill>
                <a:latin typeface="+mn-lt"/>
              </a:rPr>
              <a:t>In just over a little more than two months, a million users have downloaded, installed and launched the application (2,206,497 unique sessions)</a:t>
            </a:r>
          </a:p>
          <a:p>
            <a:pPr marL="396875" indent="-396875">
              <a:lnSpc>
                <a:spcPct val="90000"/>
              </a:lnSpc>
              <a:spcBef>
                <a:spcPct val="20000"/>
              </a:spcBef>
              <a:buSzPct val="85000"/>
            </a:pPr>
            <a:endParaRPr lang="en-US" sz="2000" dirty="0" smtClean="0">
              <a:solidFill>
                <a:schemeClr val="bg1"/>
              </a:solidFill>
              <a:latin typeface="+mn-lt"/>
            </a:endParaRPr>
          </a:p>
          <a:p>
            <a:pPr marL="396875" indent="-396875">
              <a:lnSpc>
                <a:spcPct val="90000"/>
              </a:lnSpc>
              <a:spcBef>
                <a:spcPct val="20000"/>
              </a:spcBef>
              <a:buSzPct val="85000"/>
            </a:pPr>
            <a:r>
              <a:rPr lang="en-US" sz="2000" dirty="0" smtClean="0">
                <a:solidFill>
                  <a:schemeClr val="bg1"/>
                </a:solidFill>
                <a:latin typeface="+mn-lt"/>
              </a:rPr>
              <a:t>We invite you to experience it!  </a:t>
            </a:r>
            <a:r>
              <a:rPr lang="en-US" sz="2000" dirty="0" smtClean="0">
                <a:solidFill>
                  <a:schemeClr val="bg1"/>
                </a:solidFill>
                <a:latin typeface="+mn-lt"/>
                <a:hlinkClick r:id="rId7"/>
              </a:rPr>
              <a:t>www.worldwidetelescope.org</a:t>
            </a:r>
            <a:endParaRPr lang="en-US" sz="2000" dirty="0" smtClean="0">
              <a:solidFill>
                <a:schemeClr val="bg1"/>
              </a:solidFill>
              <a:latin typeface="+mn-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09398"/>
          </a:xfrm>
        </p:spPr>
        <p:txBody>
          <a:bodyPr/>
          <a:lstStyle/>
          <a:p>
            <a:r>
              <a:rPr lang="en-US" sz="4400" dirty="0" smtClean="0"/>
              <a:t>Trident – Scientific Workbench</a:t>
            </a:r>
            <a:endParaRPr lang="en-US" sz="4400" dirty="0"/>
          </a:p>
        </p:txBody>
      </p:sp>
      <p:sp>
        <p:nvSpPr>
          <p:cNvPr id="6" name="Rectangle 5"/>
          <p:cNvSpPr/>
          <p:nvPr/>
        </p:nvSpPr>
        <p:spPr>
          <a:xfrm>
            <a:off x="515938" y="1676395"/>
            <a:ext cx="3606298" cy="3108543"/>
          </a:xfrm>
          <a:prstGeom prst="rect">
            <a:avLst/>
          </a:prstGeom>
        </p:spPr>
        <p:txBody>
          <a:bodyPr wrap="square">
            <a:spAutoFit/>
          </a:bodyPr>
          <a:lstStyle/>
          <a:p>
            <a:pPr defTabSz="342717">
              <a:defRPr/>
            </a:pPr>
            <a:r>
              <a:rPr lang="en-US" sz="2800" i="1" kern="0" dirty="0" smtClean="0">
                <a:solidFill>
                  <a:srgbClr val="000099"/>
                </a:solidFill>
                <a:latin typeface="Cambria" pitchFamily="18" charset="0"/>
              </a:rPr>
              <a:t>Workflow for</a:t>
            </a:r>
            <a:br>
              <a:rPr lang="en-US" sz="2800" i="1" kern="0" dirty="0" smtClean="0">
                <a:solidFill>
                  <a:srgbClr val="000099"/>
                </a:solidFill>
                <a:latin typeface="Cambria" pitchFamily="18" charset="0"/>
              </a:rPr>
            </a:br>
            <a:r>
              <a:rPr lang="en-US" sz="2800" i="1" kern="0" dirty="0" smtClean="0">
                <a:solidFill>
                  <a:srgbClr val="000099"/>
                </a:solidFill>
                <a:latin typeface="Cambria" pitchFamily="18" charset="0"/>
              </a:rPr>
              <a:t>Ocean Observatories,</a:t>
            </a:r>
          </a:p>
          <a:p>
            <a:pPr defTabSz="342717">
              <a:defRPr/>
            </a:pPr>
            <a:r>
              <a:rPr lang="en-US" sz="2800" i="1" kern="0" dirty="0" smtClean="0">
                <a:solidFill>
                  <a:srgbClr val="000099"/>
                </a:solidFill>
                <a:latin typeface="Cambria" pitchFamily="18" charset="0"/>
              </a:rPr>
              <a:t> part of an </a:t>
            </a:r>
          </a:p>
          <a:p>
            <a:pPr defTabSz="342717">
              <a:defRPr/>
            </a:pPr>
            <a:r>
              <a:rPr lang="en-US" sz="2800" i="1" kern="0" dirty="0" smtClean="0">
                <a:solidFill>
                  <a:srgbClr val="000099"/>
                </a:solidFill>
                <a:latin typeface="Cambria" pitchFamily="18" charset="0"/>
              </a:rPr>
              <a:t>“oceanographer’s </a:t>
            </a:r>
          </a:p>
          <a:p>
            <a:pPr defTabSz="342717">
              <a:defRPr/>
            </a:pPr>
            <a:r>
              <a:rPr lang="en-US" sz="2800" i="1" kern="0" dirty="0" smtClean="0">
                <a:solidFill>
                  <a:srgbClr val="000099"/>
                </a:solidFill>
                <a:latin typeface="Cambria" pitchFamily="18" charset="0"/>
              </a:rPr>
              <a:t>workbench”</a:t>
            </a:r>
          </a:p>
          <a:p>
            <a:pPr defTabSz="342717">
              <a:defRPr/>
            </a:pPr>
            <a:r>
              <a:rPr lang="en-US" sz="2800" i="1" kern="0" dirty="0" smtClean="0">
                <a:solidFill>
                  <a:srgbClr val="000099"/>
                </a:solidFill>
                <a:latin typeface="Cambria" pitchFamily="18" charset="0"/>
              </a:rPr>
              <a:t> </a:t>
            </a:r>
          </a:p>
          <a:p>
            <a:pPr defTabSz="342717">
              <a:defRPr/>
            </a:pPr>
            <a:r>
              <a:rPr lang="en-US" sz="2800" i="1" kern="0" dirty="0" smtClean="0">
                <a:solidFill>
                  <a:srgbClr val="000099"/>
                </a:solidFill>
                <a:latin typeface="Cambria" pitchFamily="18" charset="0"/>
              </a:rPr>
              <a:t>Jim Gray</a:t>
            </a:r>
            <a:endParaRPr lang="en-US" sz="2800" i="1" kern="0" dirty="0">
              <a:solidFill>
                <a:srgbClr val="000099"/>
              </a:solidFill>
              <a:latin typeface="Cambria" pitchFamily="18" charset="0"/>
            </a:endParaRPr>
          </a:p>
        </p:txBody>
      </p:sp>
      <p:pic>
        <p:nvPicPr>
          <p:cNvPr id="5" name="Picture 5" descr="cid:DB50FF47-53BC-4760-9F67-D404A58CB086@dhcp4.washington.edu"/>
          <p:cNvPicPr>
            <a:picLocks noChangeAspect="1" noChangeArrowheads="1"/>
          </p:cNvPicPr>
          <p:nvPr/>
        </p:nvPicPr>
        <p:blipFill>
          <a:blip r:embed="rId3" cstate="print"/>
          <a:srcRect/>
          <a:stretch>
            <a:fillRect/>
          </a:stretch>
        </p:blipFill>
        <p:spPr bwMode="auto">
          <a:xfrm>
            <a:off x="4097215" y="1676395"/>
            <a:ext cx="7315200" cy="3901440"/>
          </a:xfrm>
          <a:prstGeom prst="rect">
            <a:avLst/>
          </a:prstGeom>
          <a:noFill/>
          <a:ln w="9525">
            <a:noFill/>
            <a:miter lim="800000"/>
            <a:headEnd/>
            <a:tailEnd/>
          </a:ln>
        </p:spPr>
      </p:pic>
      <p:sp>
        <p:nvSpPr>
          <p:cNvPr id="7" name="TextBox 6"/>
          <p:cNvSpPr txBox="1"/>
          <p:nvPr/>
        </p:nvSpPr>
        <p:spPr>
          <a:xfrm>
            <a:off x="4097215" y="5841056"/>
            <a:ext cx="6775766" cy="332399"/>
          </a:xfrm>
          <a:prstGeom prst="rect">
            <a:avLst/>
          </a:prstGeom>
        </p:spPr>
        <p:txBody>
          <a:bodyPr vert="horz" wrap="none" lIns="0" tIns="0" rIns="0" bIns="0" rtlCol="0">
            <a:spAutoFit/>
          </a:bodyPr>
          <a:lstStyle/>
          <a:p>
            <a:pPr marL="396875" indent="-396875" defTabSz="914363" fontAlgn="auto">
              <a:lnSpc>
                <a:spcPct val="90000"/>
              </a:lnSpc>
              <a:spcBef>
                <a:spcPct val="20000"/>
              </a:spcBef>
              <a:spcAft>
                <a:spcPts val="0"/>
              </a:spcAft>
              <a:buSzPct val="85000"/>
            </a:pPr>
            <a:r>
              <a:rPr lang="en-US" sz="2400" u="sng" dirty="0" smtClean="0">
                <a:latin typeface="+mj-lt"/>
                <a:hlinkClick r:id="rId4"/>
              </a:rPr>
              <a:t>http://www.microsoft.com/mscorp/tc/trident.mspx</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15938" y="228600"/>
            <a:ext cx="10969943" cy="533400"/>
          </a:xfrm>
        </p:spPr>
        <p:txBody>
          <a:bodyPr>
            <a:noAutofit/>
          </a:bodyPr>
          <a:lstStyle/>
          <a:p>
            <a:pPr lvl="0"/>
            <a:r>
              <a:rPr lang="en-US" sz="4400" dirty="0" err="1" smtClean="0"/>
              <a:t>Connectome</a:t>
            </a:r>
            <a:r>
              <a:rPr lang="en-US" sz="4400" dirty="0" smtClean="0"/>
              <a:t> Project</a:t>
            </a:r>
            <a:endParaRPr lang="en-US" sz="4400" dirty="0"/>
          </a:p>
        </p:txBody>
      </p:sp>
      <p:sp>
        <p:nvSpPr>
          <p:cNvPr id="2" name="Slide Number Placeholder 1"/>
          <p:cNvSpPr>
            <a:spLocks noGrp="1"/>
          </p:cNvSpPr>
          <p:nvPr>
            <p:ph type="sldNum" sz="quarter" idx="4294967295"/>
          </p:nvPr>
        </p:nvSpPr>
        <p:spPr>
          <a:xfrm>
            <a:off x="8735325" y="6356351"/>
            <a:ext cx="2844059" cy="365125"/>
          </a:xfrm>
          <a:prstGeom prst="rect">
            <a:avLst/>
          </a:prstGeom>
        </p:spPr>
        <p:txBody>
          <a:bodyPr/>
          <a:lstStyle/>
          <a:p>
            <a:pPr>
              <a:defRPr/>
            </a:pPr>
            <a:fld id="{2BD126C4-F1B3-444C-8501-C349039F6968}" type="slidenum">
              <a:rPr lang="en-US" smtClean="0"/>
              <a:pPr>
                <a:defRPr/>
              </a:pPr>
              <a:t>9</a:t>
            </a:fld>
            <a:endParaRPr lang="en-US"/>
          </a:p>
        </p:txBody>
      </p:sp>
      <p:sp>
        <p:nvSpPr>
          <p:cNvPr id="8" name="Title 3"/>
          <p:cNvSpPr txBox="1">
            <a:spLocks/>
          </p:cNvSpPr>
          <p:nvPr/>
        </p:nvSpPr>
        <p:spPr bwMode="auto">
          <a:xfrm>
            <a:off x="304721" y="152400"/>
            <a:ext cx="1157938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endParaRPr kumimoji="0" lang="en-US" sz="2800" b="1" i="0" u="none" strike="noStrike" kern="1200" cap="none" spc="0" normalizeH="0" baseline="0" noProof="0" dirty="0">
              <a:ln>
                <a:noFill/>
              </a:ln>
              <a:solidFill>
                <a:schemeClr val="tx2"/>
              </a:solidFill>
              <a:effectLst>
                <a:innerShdw blurRad="114300">
                  <a:prstClr val="black"/>
                </a:innerShdw>
              </a:effectLst>
              <a:uLnTx/>
              <a:uFillTx/>
              <a:latin typeface="+mn-lt"/>
              <a:ea typeface="+mj-ea"/>
              <a:cs typeface="+mj-cs"/>
            </a:endParaRPr>
          </a:p>
        </p:txBody>
      </p:sp>
      <p:sp>
        <p:nvSpPr>
          <p:cNvPr id="11" name="Rounded Rectangle 10"/>
          <p:cNvSpPr/>
          <p:nvPr/>
        </p:nvSpPr>
        <p:spPr>
          <a:xfrm>
            <a:off x="507868" y="990600"/>
            <a:ext cx="5789692"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buNone/>
              <a:defRPr/>
            </a:pPr>
            <a:r>
              <a:rPr lang="en-US" sz="2300" dirty="0" smtClean="0">
                <a:solidFill>
                  <a:srgbClr val="FFFFFF"/>
                </a:solidFill>
                <a:effectLst>
                  <a:outerShdw blurRad="38100" dist="38100" dir="2700000" algn="tl">
                    <a:srgbClr val="000000">
                      <a:alpha val="43137"/>
                    </a:srgbClr>
                  </a:outerShdw>
                </a:effectLst>
              </a:rPr>
              <a:t>Determine the detailed neural</a:t>
            </a:r>
            <a:br>
              <a:rPr lang="en-US" sz="2300" dirty="0" smtClean="0">
                <a:solidFill>
                  <a:srgbClr val="FFFFFF"/>
                </a:solidFill>
                <a:effectLst>
                  <a:outerShdw blurRad="38100" dist="38100" dir="2700000" algn="tl">
                    <a:srgbClr val="000000">
                      <a:alpha val="43137"/>
                    </a:srgbClr>
                  </a:outerShdw>
                </a:effectLst>
              </a:rPr>
            </a:br>
            <a:r>
              <a:rPr lang="en-US" sz="2300" dirty="0" smtClean="0">
                <a:solidFill>
                  <a:srgbClr val="FFFFFF"/>
                </a:solidFill>
                <a:effectLst>
                  <a:outerShdw blurRad="38100" dist="38100" dir="2700000" algn="tl">
                    <a:srgbClr val="000000">
                      <a:alpha val="43137"/>
                    </a:srgbClr>
                  </a:outerShdw>
                </a:effectLst>
              </a:rPr>
              <a:t>circuitry of the brain</a:t>
            </a:r>
            <a:endParaRPr lang="en-US" sz="2300" dirty="0">
              <a:solidFill>
                <a:srgbClr val="FFFFFF"/>
              </a:solidFill>
              <a:effectLst>
                <a:outerShdw blurRad="38100" dist="38100" dir="2700000" algn="tl">
                  <a:srgbClr val="000000">
                    <a:alpha val="43137"/>
                  </a:srgbClr>
                </a:outerShdw>
              </a:effectLst>
            </a:endParaRPr>
          </a:p>
        </p:txBody>
      </p:sp>
      <p:sp>
        <p:nvSpPr>
          <p:cNvPr id="12" name="Rectangle 11"/>
          <p:cNvSpPr/>
          <p:nvPr/>
        </p:nvSpPr>
        <p:spPr>
          <a:xfrm>
            <a:off x="494218" y="2338760"/>
            <a:ext cx="7554365" cy="1378839"/>
          </a:xfrm>
          <a:prstGeom prst="rect">
            <a:avLst/>
          </a:prstGeom>
        </p:spPr>
        <p:txBody>
          <a:bodyPr wrap="square">
            <a:spAutoFit/>
          </a:bodyPr>
          <a:lstStyle/>
          <a:p>
            <a:pPr marL="396875" indent="-396875">
              <a:lnSpc>
                <a:spcPct val="90000"/>
              </a:lnSpc>
              <a:spcBef>
                <a:spcPct val="20000"/>
              </a:spcBef>
              <a:buSzPct val="85000"/>
            </a:pPr>
            <a:r>
              <a:rPr lang="en-US" sz="2400" dirty="0" smtClean="0">
                <a:gradFill>
                  <a:gsLst>
                    <a:gs pos="0">
                      <a:schemeClr val="bg1"/>
                    </a:gs>
                    <a:gs pos="50000">
                      <a:schemeClr val="bg1"/>
                    </a:gs>
                  </a:gsLst>
                  <a:lin ang="16200000" scaled="0"/>
                </a:gradFill>
                <a:latin typeface="+mn-lt"/>
              </a:rPr>
              <a:t>Participants</a:t>
            </a:r>
          </a:p>
          <a:p>
            <a:pPr marL="396875" indent="-396875">
              <a:lnSpc>
                <a:spcPct val="90000"/>
              </a:lnSpc>
              <a:spcBef>
                <a:spcPct val="20000"/>
              </a:spcBef>
              <a:buSzPct val="85000"/>
              <a:buBlip>
                <a:blip r:embed="rId3"/>
              </a:buBlip>
            </a:pPr>
            <a:r>
              <a:rPr lang="en-US" sz="2000" dirty="0" smtClean="0">
                <a:gradFill>
                  <a:gsLst>
                    <a:gs pos="0">
                      <a:schemeClr val="bg1"/>
                    </a:gs>
                    <a:gs pos="50000">
                      <a:schemeClr val="bg1"/>
                    </a:gs>
                  </a:gsLst>
                  <a:lin ang="16200000" scaled="0"/>
                </a:gradFill>
                <a:latin typeface="+mn-lt"/>
              </a:rPr>
              <a:t>Jeff </a:t>
            </a:r>
            <a:r>
              <a:rPr lang="en-US" sz="2000" dirty="0" err="1" smtClean="0">
                <a:gradFill>
                  <a:gsLst>
                    <a:gs pos="0">
                      <a:schemeClr val="bg1"/>
                    </a:gs>
                    <a:gs pos="50000">
                      <a:schemeClr val="bg1"/>
                    </a:gs>
                  </a:gsLst>
                  <a:lin ang="16200000" scaled="0"/>
                </a:gradFill>
                <a:latin typeface="+mn-lt"/>
              </a:rPr>
              <a:t>Lichtman</a:t>
            </a:r>
            <a:r>
              <a:rPr lang="en-US" sz="2000" dirty="0" smtClean="0">
                <a:gradFill>
                  <a:gsLst>
                    <a:gs pos="0">
                      <a:schemeClr val="bg1"/>
                    </a:gs>
                    <a:gs pos="50000">
                      <a:schemeClr val="bg1"/>
                    </a:gs>
                  </a:gsLst>
                  <a:lin ang="16200000" scaled="0"/>
                </a:gradFill>
                <a:latin typeface="+mn-lt"/>
              </a:rPr>
              <a:t>, Kenny Blum, and </a:t>
            </a:r>
            <a:r>
              <a:rPr lang="en-US" sz="2000" dirty="0" err="1" smtClean="0">
                <a:gradFill>
                  <a:gsLst>
                    <a:gs pos="0">
                      <a:schemeClr val="bg1"/>
                    </a:gs>
                    <a:gs pos="50000">
                      <a:schemeClr val="bg1"/>
                    </a:gs>
                  </a:gsLst>
                  <a:lin ang="16200000" scaled="0"/>
                </a:gradFill>
                <a:latin typeface="+mn-lt"/>
              </a:rPr>
              <a:t>Hanspeter</a:t>
            </a:r>
            <a:r>
              <a:rPr lang="en-US" sz="2000" dirty="0" smtClean="0">
                <a:gradFill>
                  <a:gsLst>
                    <a:gs pos="0">
                      <a:schemeClr val="bg1"/>
                    </a:gs>
                    <a:gs pos="50000">
                      <a:schemeClr val="bg1"/>
                    </a:gs>
                  </a:gsLst>
                  <a:lin ang="16200000" scaled="0"/>
                </a:gradFill>
                <a:latin typeface="+mn-lt"/>
              </a:rPr>
              <a:t> </a:t>
            </a:r>
            <a:r>
              <a:rPr lang="en-US" sz="2000" dirty="0" err="1" smtClean="0">
                <a:gradFill>
                  <a:gsLst>
                    <a:gs pos="0">
                      <a:schemeClr val="bg1"/>
                    </a:gs>
                    <a:gs pos="50000">
                      <a:schemeClr val="bg1"/>
                    </a:gs>
                  </a:gsLst>
                  <a:lin ang="16200000" scaled="0"/>
                </a:gradFill>
                <a:latin typeface="+mn-lt"/>
              </a:rPr>
              <a:t>Pfister</a:t>
            </a:r>
            <a:r>
              <a:rPr lang="en-US" sz="2000" dirty="0" smtClean="0">
                <a:gradFill>
                  <a:gsLst>
                    <a:gs pos="0">
                      <a:schemeClr val="bg1"/>
                    </a:gs>
                    <a:gs pos="50000">
                      <a:schemeClr val="bg1"/>
                    </a:gs>
                  </a:gsLst>
                  <a:lin ang="16200000" scaled="0"/>
                </a:gradFill>
                <a:latin typeface="+mn-lt"/>
              </a:rPr>
              <a:t>; </a:t>
            </a:r>
            <a:br>
              <a:rPr lang="en-US" sz="2000" dirty="0" smtClean="0">
                <a:gradFill>
                  <a:gsLst>
                    <a:gs pos="0">
                      <a:schemeClr val="bg1"/>
                    </a:gs>
                    <a:gs pos="50000">
                      <a:schemeClr val="bg1"/>
                    </a:gs>
                  </a:gsLst>
                  <a:lin ang="16200000" scaled="0"/>
                </a:gradFill>
                <a:latin typeface="+mn-lt"/>
              </a:rPr>
            </a:br>
            <a:r>
              <a:rPr lang="en-US" sz="2000" dirty="0" smtClean="0">
                <a:gradFill>
                  <a:gsLst>
                    <a:gs pos="0">
                      <a:schemeClr val="bg1"/>
                    </a:gs>
                    <a:gs pos="50000">
                      <a:schemeClr val="bg1"/>
                    </a:gs>
                  </a:gsLst>
                  <a:lin ang="16200000" scaled="0"/>
                </a:gradFill>
                <a:latin typeface="+mn-lt"/>
              </a:rPr>
              <a:t>Harvard University</a:t>
            </a:r>
          </a:p>
          <a:p>
            <a:pPr marL="396875" indent="-396875">
              <a:lnSpc>
                <a:spcPct val="90000"/>
              </a:lnSpc>
              <a:spcBef>
                <a:spcPct val="20000"/>
              </a:spcBef>
              <a:buSzPct val="85000"/>
              <a:buBlip>
                <a:blip r:embed="rId3"/>
              </a:buBlip>
            </a:pPr>
            <a:r>
              <a:rPr lang="en-US" sz="2000" dirty="0" smtClean="0">
                <a:gradFill>
                  <a:gsLst>
                    <a:gs pos="0">
                      <a:schemeClr val="bg1"/>
                    </a:gs>
                    <a:gs pos="50000">
                      <a:schemeClr val="bg1"/>
                    </a:gs>
                  </a:gsLst>
                  <a:lin ang="16200000" scaled="0"/>
                </a:gradFill>
                <a:latin typeface="+mn-lt"/>
              </a:rPr>
              <a:t>Michael Cohen; Microsoft Research</a:t>
            </a:r>
          </a:p>
        </p:txBody>
      </p:sp>
      <p:pic>
        <p:nvPicPr>
          <p:cNvPr id="15" name="Picture 3" descr="\\cpzaw-pro-06\Mydocs3\danf\My Pictures\Microsoft\Logos\Harvard ti_veritas.gif"/>
          <p:cNvPicPr>
            <a:picLocks noChangeAspect="1" noChangeArrowheads="1"/>
          </p:cNvPicPr>
          <p:nvPr/>
        </p:nvPicPr>
        <p:blipFill>
          <a:blip r:embed="rId4"/>
          <a:srcRect/>
          <a:stretch>
            <a:fillRect/>
          </a:stretch>
        </p:blipFill>
        <p:spPr bwMode="auto">
          <a:xfrm>
            <a:off x="6703854" y="1028700"/>
            <a:ext cx="1015735" cy="876300"/>
          </a:xfrm>
          <a:prstGeom prst="rect">
            <a:avLst/>
          </a:prstGeom>
          <a:noFill/>
          <a:effectLst/>
        </p:spPr>
      </p:pic>
      <p:sp>
        <p:nvSpPr>
          <p:cNvPr id="16" name="Rectangle 15"/>
          <p:cNvSpPr/>
          <p:nvPr/>
        </p:nvSpPr>
        <p:spPr>
          <a:xfrm>
            <a:off x="494220" y="4062674"/>
            <a:ext cx="10986054" cy="1717393"/>
          </a:xfrm>
          <a:prstGeom prst="rect">
            <a:avLst/>
          </a:prstGeom>
        </p:spPr>
        <p:txBody>
          <a:bodyPr wrap="square">
            <a:spAutoFit/>
          </a:bodyPr>
          <a:lstStyle/>
          <a:p>
            <a:pPr marL="396875" indent="-396875">
              <a:lnSpc>
                <a:spcPct val="90000"/>
              </a:lnSpc>
              <a:spcBef>
                <a:spcPct val="20000"/>
              </a:spcBef>
              <a:buSzPct val="85000"/>
            </a:pPr>
            <a:r>
              <a:rPr lang="en-US" sz="2400" dirty="0" smtClean="0">
                <a:gradFill>
                  <a:gsLst>
                    <a:gs pos="0">
                      <a:schemeClr val="bg1"/>
                    </a:gs>
                    <a:gs pos="50000">
                      <a:schemeClr val="bg1"/>
                    </a:gs>
                  </a:gsLst>
                  <a:lin ang="16200000" scaled="0"/>
                </a:gradFill>
                <a:latin typeface="+mn-lt"/>
              </a:rPr>
              <a:t>Goals</a:t>
            </a:r>
          </a:p>
          <a:p>
            <a:pPr marL="396875" indent="-396875">
              <a:lnSpc>
                <a:spcPct val="90000"/>
              </a:lnSpc>
              <a:spcBef>
                <a:spcPct val="20000"/>
              </a:spcBef>
              <a:buSzPct val="85000"/>
              <a:buBlip>
                <a:blip r:embed="rId3"/>
              </a:buBlip>
            </a:pPr>
            <a:r>
              <a:rPr lang="en-US" sz="2000" dirty="0" smtClean="0">
                <a:gradFill>
                  <a:gsLst>
                    <a:gs pos="0">
                      <a:schemeClr val="bg1"/>
                    </a:gs>
                    <a:gs pos="50000">
                      <a:schemeClr val="bg1"/>
                    </a:gs>
                  </a:gsLst>
                  <a:lin ang="16200000" scaled="0"/>
                </a:gradFill>
                <a:latin typeface="+mn-lt"/>
              </a:rPr>
              <a:t>Software for 3D registration, segmentation, and complete neural circuit reconstruction</a:t>
            </a:r>
          </a:p>
          <a:p>
            <a:pPr marL="396875" indent="-396875">
              <a:lnSpc>
                <a:spcPct val="90000"/>
              </a:lnSpc>
              <a:spcBef>
                <a:spcPct val="20000"/>
              </a:spcBef>
              <a:buSzPct val="85000"/>
              <a:buBlip>
                <a:blip r:embed="rId3"/>
              </a:buBlip>
            </a:pPr>
            <a:r>
              <a:rPr lang="en-US" sz="2000" dirty="0" smtClean="0">
                <a:gradFill>
                  <a:gsLst>
                    <a:gs pos="0">
                      <a:schemeClr val="bg1"/>
                    </a:gs>
                    <a:gs pos="50000">
                      <a:schemeClr val="bg1"/>
                    </a:gs>
                  </a:gsLst>
                  <a:lin ang="16200000" scaled="0"/>
                </a:gradFill>
                <a:latin typeface="+mn-lt"/>
              </a:rPr>
              <a:t>Software to visualize and “fly through” 3D images of neural circuitry hundreds of GB in size</a:t>
            </a:r>
          </a:p>
          <a:p>
            <a:pPr marL="396875" indent="-396875">
              <a:lnSpc>
                <a:spcPct val="90000"/>
              </a:lnSpc>
              <a:spcBef>
                <a:spcPct val="20000"/>
              </a:spcBef>
              <a:buSzPct val="85000"/>
              <a:buBlip>
                <a:blip r:embed="rId3"/>
              </a:buBlip>
            </a:pPr>
            <a:r>
              <a:rPr lang="en-US" sz="2000" dirty="0" smtClean="0">
                <a:gradFill>
                  <a:gsLst>
                    <a:gs pos="0">
                      <a:schemeClr val="bg1"/>
                    </a:gs>
                    <a:gs pos="50000">
                      <a:schemeClr val="bg1"/>
                    </a:gs>
                  </a:gsLst>
                  <a:lin ang="16200000" scaled="0"/>
                </a:gradFill>
                <a:latin typeface="+mn-lt"/>
              </a:rPr>
              <a:t>Database design and management for storing and querying multi-TB datasets containing 3D microscopy images of neural circuits and features extracted from them</a:t>
            </a:r>
          </a:p>
        </p:txBody>
      </p:sp>
      <p:pic>
        <p:nvPicPr>
          <p:cNvPr id="13" name="Picture 12" descr="connectome.jpg"/>
          <p:cNvPicPr>
            <a:picLocks noChangeAspect="1"/>
          </p:cNvPicPr>
          <p:nvPr/>
        </p:nvPicPr>
        <p:blipFill>
          <a:blip r:embed="rId5"/>
          <a:stretch>
            <a:fillRect/>
          </a:stretch>
        </p:blipFill>
        <p:spPr>
          <a:xfrm>
            <a:off x="8005912" y="935243"/>
            <a:ext cx="3771900" cy="28575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1532</Words>
  <Application>Microsoft Office PowerPoint</Application>
  <PresentationFormat>Custom</PresentationFormat>
  <Paragraphs>199</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Microsoft_Research_Faculty_Summit_Template_PPT07_16x9</vt:lpstr>
      <vt:lpstr>White with Courier font for code slides</vt:lpstr>
      <vt:lpstr>Slide 1</vt:lpstr>
      <vt:lpstr>Exter nal Research Overview</vt:lpstr>
      <vt:lpstr>Tony Hey – An Introduction</vt:lpstr>
      <vt:lpstr> </vt:lpstr>
      <vt:lpstr>Worldwide External Research "Themes"</vt:lpstr>
      <vt:lpstr>Collaborating On Computing And Scientific Research  </vt:lpstr>
      <vt:lpstr>World Wide Telescope</vt:lpstr>
      <vt:lpstr>Trident – Scientific Workbench</vt:lpstr>
      <vt:lpstr>Connectome Project</vt:lpstr>
      <vt:lpstr>Open Collaboration</vt:lpstr>
      <vt:lpstr>Current Scholarly Publishing  A model in crisis</vt:lpstr>
      <vt:lpstr>A set of free software tools to improve interoperability with existing tools used commonly by academics and scholars to better meet their research needs</vt:lpstr>
      <vt:lpstr>Collaborate, Publish, Preserve, And Share Data </vt:lpstr>
      <vt:lpstr>Slide 14</vt:lpstr>
      <vt:lpstr>Parallel Computing Research</vt:lpstr>
      <vt:lpstr>$1.5 million to support seven academic research projects to further stimulating impactful research in safe and scalable multicore computing</vt:lpstr>
      <vt:lpstr>Safe And Scalable Multicore Computing</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2008-07-26T22:04:17Z</dcterms:created>
  <dcterms:modified xsi:type="dcterms:W3CDTF">2008-07-31T19:39:39Z</dcterms:modified>
</cp:coreProperties>
</file>