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38"/>
  </p:notesMasterIdLst>
  <p:handoutMasterIdLst>
    <p:handoutMasterId r:id="rId39"/>
  </p:handoutMasterIdLst>
  <p:sldIdLst>
    <p:sldId id="256" r:id="rId3"/>
    <p:sldId id="320" r:id="rId4"/>
    <p:sldId id="321" r:id="rId5"/>
    <p:sldId id="324" r:id="rId6"/>
    <p:sldId id="325" r:id="rId7"/>
    <p:sldId id="326" r:id="rId8"/>
    <p:sldId id="327" r:id="rId9"/>
    <p:sldId id="329" r:id="rId10"/>
    <p:sldId id="330" r:id="rId11"/>
    <p:sldId id="331" r:id="rId12"/>
    <p:sldId id="332" r:id="rId13"/>
    <p:sldId id="334" r:id="rId14"/>
    <p:sldId id="335" r:id="rId15"/>
    <p:sldId id="257" r:id="rId16"/>
    <p:sldId id="298" r:id="rId17"/>
    <p:sldId id="300" r:id="rId18"/>
    <p:sldId id="302" r:id="rId19"/>
    <p:sldId id="316" r:id="rId20"/>
    <p:sldId id="304" r:id="rId21"/>
    <p:sldId id="303" r:id="rId22"/>
    <p:sldId id="305" r:id="rId23"/>
    <p:sldId id="339" r:id="rId24"/>
    <p:sldId id="308" r:id="rId25"/>
    <p:sldId id="309" r:id="rId26"/>
    <p:sldId id="310" r:id="rId27"/>
    <p:sldId id="311" r:id="rId28"/>
    <p:sldId id="313" r:id="rId29"/>
    <p:sldId id="314" r:id="rId30"/>
    <p:sldId id="337" r:id="rId31"/>
    <p:sldId id="315" r:id="rId32"/>
    <p:sldId id="340" r:id="rId33"/>
    <p:sldId id="319" r:id="rId34"/>
    <p:sldId id="271" r:id="rId35"/>
    <p:sldId id="301" r:id="rId36"/>
    <p:sldId id="275" r:id="rId37"/>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CCFF"/>
    <a:srgbClr val="00FFFF"/>
    <a:srgbClr val="66FFFF"/>
    <a:srgbClr val="3399FF"/>
    <a:srgbClr val="FFCC66"/>
    <a:srgbClr val="996600"/>
    <a:srgbClr val="FFFF99"/>
    <a:srgbClr val="F6AE1E"/>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819" autoAdjust="0"/>
    <p:restoredTop sz="91276" autoAdjust="0"/>
  </p:normalViewPr>
  <p:slideViewPr>
    <p:cSldViewPr snapToGrid="0">
      <p:cViewPr varScale="1">
        <p:scale>
          <a:sx n="101" d="100"/>
          <a:sy n="101" d="100"/>
        </p:scale>
        <p:origin x="-120" y="-618"/>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5BC42-44CD-458B-8C18-07E51937E28C}" type="doc">
      <dgm:prSet loTypeId="urn:microsoft.com/office/officeart/2005/8/layout/pyramid1" loCatId="pyramid" qsTypeId="urn:microsoft.com/office/officeart/2005/8/quickstyle/3d4" qsCatId="3D" csTypeId="urn:microsoft.com/office/officeart/2005/8/colors/colorful5" csCatId="colorful" phldr="1"/>
      <dgm:spPr/>
    </dgm:pt>
    <dgm:pt modelId="{3F04C733-78D3-4779-9427-4BF137676FE6}">
      <dgm:prSet phldrT="[Text]" custT="1"/>
      <dgm:spPr/>
      <dgm:t>
        <a:bodyPr/>
        <a:lstStyle/>
        <a:p>
          <a:pPr>
            <a:lnSpc>
              <a:spcPct val="90000"/>
            </a:lnSpc>
            <a:spcAft>
              <a:spcPct val="35000"/>
            </a:spcAft>
          </a:pPr>
          <a:endParaRPr lang="en-US" altLang="zh-CN" sz="1100" dirty="0" smtClean="0">
            <a:solidFill>
              <a:schemeClr val="bg1"/>
            </a:solidFill>
            <a:effectLst/>
            <a:latin typeface="Segoe UI" pitchFamily="34" charset="0"/>
            <a:cs typeface="Segoe UI" pitchFamily="34" charset="0"/>
          </a:endParaRPr>
        </a:p>
        <a:p>
          <a:pPr>
            <a:lnSpc>
              <a:spcPct val="100000"/>
            </a:lnSpc>
            <a:spcAft>
              <a:spcPts val="0"/>
            </a:spcAft>
          </a:pPr>
          <a:r>
            <a:rPr lang="en-US" altLang="zh-CN" sz="2400" dirty="0" smtClean="0">
              <a:solidFill>
                <a:schemeClr val="bg1"/>
              </a:solidFill>
              <a:effectLst/>
              <a:latin typeface="Segoe UI" pitchFamily="34" charset="0"/>
              <a:cs typeface="Segoe UI" pitchFamily="34" charset="0"/>
            </a:rPr>
            <a:t>New </a:t>
          </a:r>
        </a:p>
        <a:p>
          <a:pPr>
            <a:lnSpc>
              <a:spcPct val="100000"/>
            </a:lnSpc>
            <a:spcAft>
              <a:spcPts val="0"/>
            </a:spcAft>
          </a:pPr>
          <a:r>
            <a:rPr lang="en-US" altLang="zh-CN" sz="2400" dirty="0" smtClean="0">
              <a:solidFill>
                <a:schemeClr val="bg1"/>
              </a:solidFill>
              <a:effectLst/>
              <a:latin typeface="Segoe UI" pitchFamily="34" charset="0"/>
              <a:cs typeface="Segoe UI" pitchFamily="34" charset="0"/>
            </a:rPr>
            <a:t>Faculty</a:t>
          </a:r>
          <a:endParaRPr lang="zh-CN" altLang="en-US" sz="2400" dirty="0">
            <a:solidFill>
              <a:schemeClr val="bg1"/>
            </a:solidFill>
            <a:effectLst/>
            <a:latin typeface="Segoe UI" pitchFamily="34" charset="0"/>
            <a:cs typeface="Segoe UI" pitchFamily="34" charset="0"/>
          </a:endParaRPr>
        </a:p>
      </dgm:t>
    </dgm:pt>
    <dgm:pt modelId="{9AB9409B-D69C-4F1F-91E4-7A2C0758EB26}" type="parTrans" cxnId="{4E288427-BA3E-4531-BE44-CADEAB1B0249}">
      <dgm:prSet/>
      <dgm:spPr/>
      <dgm:t>
        <a:bodyPr/>
        <a:lstStyle/>
        <a:p>
          <a:endParaRPr lang="zh-CN" altLang="en-US"/>
        </a:p>
      </dgm:t>
    </dgm:pt>
    <dgm:pt modelId="{9ACF1AE2-F251-4339-B284-31AB916D7F86}" type="sibTrans" cxnId="{4E288427-BA3E-4531-BE44-CADEAB1B0249}">
      <dgm:prSet/>
      <dgm:spPr/>
      <dgm:t>
        <a:bodyPr/>
        <a:lstStyle/>
        <a:p>
          <a:endParaRPr lang="zh-CN" altLang="en-US"/>
        </a:p>
      </dgm:t>
    </dgm:pt>
    <dgm:pt modelId="{11725C2C-7798-40B6-A4B0-FCBDDDAA15CD}">
      <dgm:prSet phldrT="[Text]" custT="1"/>
      <dgm:spPr/>
      <dgm:t>
        <a:bodyPr/>
        <a:lstStyle/>
        <a:p>
          <a:r>
            <a:rPr lang="en-US" altLang="zh-CN" sz="2400" dirty="0" smtClean="0">
              <a:solidFill>
                <a:schemeClr val="bg1"/>
              </a:solidFill>
              <a:effectLst/>
              <a:latin typeface="Segoe UI" pitchFamily="34" charset="0"/>
              <a:cs typeface="Segoe UI" pitchFamily="34" charset="0"/>
            </a:rPr>
            <a:t>Internship</a:t>
          </a:r>
          <a:endParaRPr lang="zh-CN" altLang="en-US" sz="2400" dirty="0">
            <a:solidFill>
              <a:schemeClr val="bg1"/>
            </a:solidFill>
            <a:effectLst/>
            <a:latin typeface="Segoe UI" pitchFamily="34" charset="0"/>
            <a:cs typeface="Segoe UI" pitchFamily="34" charset="0"/>
          </a:endParaRPr>
        </a:p>
      </dgm:t>
    </dgm:pt>
    <dgm:pt modelId="{7CC99B2A-80B8-4C17-B1B2-CD6653776C24}" type="parTrans" cxnId="{8A3B3795-1DAE-4DAD-BAF6-02120FF6A563}">
      <dgm:prSet/>
      <dgm:spPr/>
      <dgm:t>
        <a:bodyPr/>
        <a:lstStyle/>
        <a:p>
          <a:endParaRPr lang="zh-CN" altLang="en-US"/>
        </a:p>
      </dgm:t>
    </dgm:pt>
    <dgm:pt modelId="{8B21934D-9BB1-41AA-9692-0B64785D4BCA}" type="sibTrans" cxnId="{8A3B3795-1DAE-4DAD-BAF6-02120FF6A563}">
      <dgm:prSet/>
      <dgm:spPr/>
      <dgm:t>
        <a:bodyPr/>
        <a:lstStyle/>
        <a:p>
          <a:endParaRPr lang="zh-CN" altLang="en-US"/>
        </a:p>
      </dgm:t>
    </dgm:pt>
    <dgm:pt modelId="{427F4CA2-709C-42ED-BC15-CEAAB17398BD}">
      <dgm:prSet phldrT="[Text]" custT="1"/>
      <dgm:spPr/>
      <dgm:t>
        <a:bodyPr/>
        <a:lstStyle/>
        <a:p>
          <a:r>
            <a:rPr lang="en-US" altLang="zh-CN" sz="2400" dirty="0" smtClean="0">
              <a:solidFill>
                <a:schemeClr val="bg1"/>
              </a:solidFill>
              <a:effectLst/>
              <a:latin typeface="Segoe UI" pitchFamily="34" charset="0"/>
              <a:cs typeface="Segoe UI" pitchFamily="34" charset="0"/>
            </a:rPr>
            <a:t>Fellowship/Young Fellowship</a:t>
          </a:r>
          <a:endParaRPr lang="zh-CN" altLang="en-US" sz="2400" dirty="0">
            <a:solidFill>
              <a:schemeClr val="bg1"/>
            </a:solidFill>
            <a:effectLst/>
            <a:latin typeface="Segoe UI" pitchFamily="34" charset="0"/>
            <a:cs typeface="Segoe UI" pitchFamily="34" charset="0"/>
          </a:endParaRPr>
        </a:p>
      </dgm:t>
    </dgm:pt>
    <dgm:pt modelId="{3F663A6C-62AC-4D86-879C-FB9E6D68013D}" type="parTrans" cxnId="{BACF576F-4D5E-434B-AA40-016F17744F67}">
      <dgm:prSet/>
      <dgm:spPr/>
      <dgm:t>
        <a:bodyPr/>
        <a:lstStyle/>
        <a:p>
          <a:endParaRPr lang="zh-CN" altLang="en-US"/>
        </a:p>
      </dgm:t>
    </dgm:pt>
    <dgm:pt modelId="{FC011CE5-0025-4C69-87F1-AA8A59E6119C}" type="sibTrans" cxnId="{BACF576F-4D5E-434B-AA40-016F17744F67}">
      <dgm:prSet/>
      <dgm:spPr/>
      <dgm:t>
        <a:bodyPr/>
        <a:lstStyle/>
        <a:p>
          <a:endParaRPr lang="zh-CN" altLang="en-US"/>
        </a:p>
      </dgm:t>
    </dgm:pt>
    <dgm:pt modelId="{EE583C5A-432E-43BB-9256-4F65F18D84E2}">
      <dgm:prSet phldrT="[Text]" custT="1"/>
      <dgm:spPr/>
      <dgm:t>
        <a:bodyPr/>
        <a:lstStyle/>
        <a:p>
          <a:r>
            <a:rPr lang="en-US" altLang="zh-CN" sz="2400" dirty="0" smtClean="0">
              <a:solidFill>
                <a:schemeClr val="bg1"/>
              </a:solidFill>
              <a:effectLst/>
              <a:latin typeface="Segoe UI" pitchFamily="34" charset="0"/>
              <a:cs typeface="Segoe UI" pitchFamily="34" charset="0"/>
            </a:rPr>
            <a:t>Support Student Technical Community</a:t>
          </a:r>
          <a:endParaRPr lang="zh-CN" altLang="en-US" sz="2400" dirty="0">
            <a:solidFill>
              <a:schemeClr val="bg1"/>
            </a:solidFill>
            <a:effectLst/>
            <a:latin typeface="Segoe UI" pitchFamily="34" charset="0"/>
            <a:cs typeface="Segoe UI" pitchFamily="34" charset="0"/>
          </a:endParaRPr>
        </a:p>
      </dgm:t>
    </dgm:pt>
    <dgm:pt modelId="{BC8D6EAF-9C61-4200-B553-AB3427784EEB}" type="parTrans" cxnId="{7C4CE618-2EC3-4751-8F2A-2E79801209C7}">
      <dgm:prSet/>
      <dgm:spPr/>
      <dgm:t>
        <a:bodyPr/>
        <a:lstStyle/>
        <a:p>
          <a:endParaRPr lang="zh-CN" altLang="en-US"/>
        </a:p>
      </dgm:t>
    </dgm:pt>
    <dgm:pt modelId="{52DDF347-FFEF-43B3-8887-8851C96AD715}" type="sibTrans" cxnId="{7C4CE618-2EC3-4751-8F2A-2E79801209C7}">
      <dgm:prSet/>
      <dgm:spPr/>
      <dgm:t>
        <a:bodyPr/>
        <a:lstStyle/>
        <a:p>
          <a:endParaRPr lang="zh-CN" altLang="en-US"/>
        </a:p>
      </dgm:t>
    </dgm:pt>
    <dgm:pt modelId="{FD81BEE6-5A15-4865-8147-FB5AFD3E97C0}" type="pres">
      <dgm:prSet presAssocID="{3705BC42-44CD-458B-8C18-07E51937E28C}" presName="Name0" presStyleCnt="0">
        <dgm:presLayoutVars>
          <dgm:dir/>
          <dgm:animLvl val="lvl"/>
          <dgm:resizeHandles val="exact"/>
        </dgm:presLayoutVars>
      </dgm:prSet>
      <dgm:spPr/>
    </dgm:pt>
    <dgm:pt modelId="{FDE94E91-DB1A-4885-A1EF-1591F8E665CB}" type="pres">
      <dgm:prSet presAssocID="{3F04C733-78D3-4779-9427-4BF137676FE6}" presName="Name8" presStyleCnt="0"/>
      <dgm:spPr/>
    </dgm:pt>
    <dgm:pt modelId="{14C4FA93-A478-42C6-91CF-D12FF62CCB3E}" type="pres">
      <dgm:prSet presAssocID="{3F04C733-78D3-4779-9427-4BF137676FE6}" presName="level" presStyleLbl="node1" presStyleIdx="0" presStyleCnt="4" custScaleY="96304">
        <dgm:presLayoutVars>
          <dgm:chMax val="1"/>
          <dgm:bulletEnabled val="1"/>
        </dgm:presLayoutVars>
      </dgm:prSet>
      <dgm:spPr/>
      <dgm:t>
        <a:bodyPr/>
        <a:lstStyle/>
        <a:p>
          <a:endParaRPr lang="zh-CN" altLang="en-US"/>
        </a:p>
      </dgm:t>
    </dgm:pt>
    <dgm:pt modelId="{EEE91573-4AAA-4DA2-9F2F-F60AF62EC2BC}" type="pres">
      <dgm:prSet presAssocID="{3F04C733-78D3-4779-9427-4BF137676FE6}" presName="levelTx" presStyleLbl="revTx" presStyleIdx="0" presStyleCnt="0">
        <dgm:presLayoutVars>
          <dgm:chMax val="1"/>
          <dgm:bulletEnabled val="1"/>
        </dgm:presLayoutVars>
      </dgm:prSet>
      <dgm:spPr/>
      <dgm:t>
        <a:bodyPr/>
        <a:lstStyle/>
        <a:p>
          <a:endParaRPr lang="zh-CN" altLang="en-US"/>
        </a:p>
      </dgm:t>
    </dgm:pt>
    <dgm:pt modelId="{3829C7C6-2651-4873-BAB1-016F7BF89DA7}" type="pres">
      <dgm:prSet presAssocID="{11725C2C-7798-40B6-A4B0-FCBDDDAA15CD}" presName="Name8" presStyleCnt="0"/>
      <dgm:spPr/>
    </dgm:pt>
    <dgm:pt modelId="{B416BD19-91A7-473C-ADCE-6E64B6449A28}" type="pres">
      <dgm:prSet presAssocID="{11725C2C-7798-40B6-A4B0-FCBDDDAA15CD}" presName="level" presStyleLbl="node1" presStyleIdx="1" presStyleCnt="4" custScaleY="96105">
        <dgm:presLayoutVars>
          <dgm:chMax val="1"/>
          <dgm:bulletEnabled val="1"/>
        </dgm:presLayoutVars>
      </dgm:prSet>
      <dgm:spPr/>
      <dgm:t>
        <a:bodyPr/>
        <a:lstStyle/>
        <a:p>
          <a:endParaRPr lang="zh-CN" altLang="en-US"/>
        </a:p>
      </dgm:t>
    </dgm:pt>
    <dgm:pt modelId="{882ECB1E-E160-4C97-8490-3376871F8A8A}" type="pres">
      <dgm:prSet presAssocID="{11725C2C-7798-40B6-A4B0-FCBDDDAA15CD}" presName="levelTx" presStyleLbl="revTx" presStyleIdx="0" presStyleCnt="0">
        <dgm:presLayoutVars>
          <dgm:chMax val="1"/>
          <dgm:bulletEnabled val="1"/>
        </dgm:presLayoutVars>
      </dgm:prSet>
      <dgm:spPr/>
      <dgm:t>
        <a:bodyPr/>
        <a:lstStyle/>
        <a:p>
          <a:endParaRPr lang="zh-CN" altLang="en-US"/>
        </a:p>
      </dgm:t>
    </dgm:pt>
    <dgm:pt modelId="{9ACE9880-80FF-47B6-ACB1-EB21A6B36067}" type="pres">
      <dgm:prSet presAssocID="{427F4CA2-709C-42ED-BC15-CEAAB17398BD}" presName="Name8" presStyleCnt="0"/>
      <dgm:spPr/>
    </dgm:pt>
    <dgm:pt modelId="{E2A36263-026B-4A58-8308-AD0FF2E80028}" type="pres">
      <dgm:prSet presAssocID="{427F4CA2-709C-42ED-BC15-CEAAB17398BD}" presName="level" presStyleLbl="node1" presStyleIdx="2" presStyleCnt="4">
        <dgm:presLayoutVars>
          <dgm:chMax val="1"/>
          <dgm:bulletEnabled val="1"/>
        </dgm:presLayoutVars>
      </dgm:prSet>
      <dgm:spPr/>
      <dgm:t>
        <a:bodyPr/>
        <a:lstStyle/>
        <a:p>
          <a:endParaRPr lang="zh-CN" altLang="en-US"/>
        </a:p>
      </dgm:t>
    </dgm:pt>
    <dgm:pt modelId="{1DE9992B-79F9-44A6-9495-1B2CD9131FA9}" type="pres">
      <dgm:prSet presAssocID="{427F4CA2-709C-42ED-BC15-CEAAB17398BD}" presName="levelTx" presStyleLbl="revTx" presStyleIdx="0" presStyleCnt="0">
        <dgm:presLayoutVars>
          <dgm:chMax val="1"/>
          <dgm:bulletEnabled val="1"/>
        </dgm:presLayoutVars>
      </dgm:prSet>
      <dgm:spPr/>
      <dgm:t>
        <a:bodyPr/>
        <a:lstStyle/>
        <a:p>
          <a:endParaRPr lang="zh-CN" altLang="en-US"/>
        </a:p>
      </dgm:t>
    </dgm:pt>
    <dgm:pt modelId="{0619AA36-2370-45C5-87AB-E4F88073B9CD}" type="pres">
      <dgm:prSet presAssocID="{EE583C5A-432E-43BB-9256-4F65F18D84E2}" presName="Name8" presStyleCnt="0"/>
      <dgm:spPr/>
    </dgm:pt>
    <dgm:pt modelId="{58648576-D240-469A-9CE1-992D6B501B8B}" type="pres">
      <dgm:prSet presAssocID="{EE583C5A-432E-43BB-9256-4F65F18D84E2}" presName="level" presStyleLbl="node1" presStyleIdx="3" presStyleCnt="4">
        <dgm:presLayoutVars>
          <dgm:chMax val="1"/>
          <dgm:bulletEnabled val="1"/>
        </dgm:presLayoutVars>
      </dgm:prSet>
      <dgm:spPr/>
      <dgm:t>
        <a:bodyPr/>
        <a:lstStyle/>
        <a:p>
          <a:endParaRPr lang="zh-CN" altLang="en-US"/>
        </a:p>
      </dgm:t>
    </dgm:pt>
    <dgm:pt modelId="{CE9C56A2-AA3A-4349-819C-D71E8683FCFB}" type="pres">
      <dgm:prSet presAssocID="{EE583C5A-432E-43BB-9256-4F65F18D84E2}" presName="levelTx" presStyleLbl="revTx" presStyleIdx="0" presStyleCnt="0">
        <dgm:presLayoutVars>
          <dgm:chMax val="1"/>
          <dgm:bulletEnabled val="1"/>
        </dgm:presLayoutVars>
      </dgm:prSet>
      <dgm:spPr/>
      <dgm:t>
        <a:bodyPr/>
        <a:lstStyle/>
        <a:p>
          <a:endParaRPr lang="zh-CN" altLang="en-US"/>
        </a:p>
      </dgm:t>
    </dgm:pt>
  </dgm:ptLst>
  <dgm:cxnLst>
    <dgm:cxn modelId="{8D747FDD-E362-4CAF-A8DB-D8915CEA23EB}" type="presOf" srcId="{EE583C5A-432E-43BB-9256-4F65F18D84E2}" destId="{CE9C56A2-AA3A-4349-819C-D71E8683FCFB}" srcOrd="1" destOrd="0" presId="urn:microsoft.com/office/officeart/2005/8/layout/pyramid1"/>
    <dgm:cxn modelId="{3FCF7AEB-4193-4C74-A82C-FD28B480683D}" type="presOf" srcId="{427F4CA2-709C-42ED-BC15-CEAAB17398BD}" destId="{1DE9992B-79F9-44A6-9495-1B2CD9131FA9}" srcOrd="1" destOrd="0" presId="urn:microsoft.com/office/officeart/2005/8/layout/pyramid1"/>
    <dgm:cxn modelId="{4E288427-BA3E-4531-BE44-CADEAB1B0249}" srcId="{3705BC42-44CD-458B-8C18-07E51937E28C}" destId="{3F04C733-78D3-4779-9427-4BF137676FE6}" srcOrd="0" destOrd="0" parTransId="{9AB9409B-D69C-4F1F-91E4-7A2C0758EB26}" sibTransId="{9ACF1AE2-F251-4339-B284-31AB916D7F86}"/>
    <dgm:cxn modelId="{2F16C9A7-B7FF-4116-945A-822471FD1600}" type="presOf" srcId="{EE583C5A-432E-43BB-9256-4F65F18D84E2}" destId="{58648576-D240-469A-9CE1-992D6B501B8B}" srcOrd="0" destOrd="0" presId="urn:microsoft.com/office/officeart/2005/8/layout/pyramid1"/>
    <dgm:cxn modelId="{209C4652-C55A-4301-B376-1348264FE7EC}" type="presOf" srcId="{11725C2C-7798-40B6-A4B0-FCBDDDAA15CD}" destId="{882ECB1E-E160-4C97-8490-3376871F8A8A}" srcOrd="1" destOrd="0" presId="urn:microsoft.com/office/officeart/2005/8/layout/pyramid1"/>
    <dgm:cxn modelId="{36F943CA-D000-43C5-A6F4-E04A38171E35}" type="presOf" srcId="{427F4CA2-709C-42ED-BC15-CEAAB17398BD}" destId="{E2A36263-026B-4A58-8308-AD0FF2E80028}" srcOrd="0" destOrd="0" presId="urn:microsoft.com/office/officeart/2005/8/layout/pyramid1"/>
    <dgm:cxn modelId="{7C4CE618-2EC3-4751-8F2A-2E79801209C7}" srcId="{3705BC42-44CD-458B-8C18-07E51937E28C}" destId="{EE583C5A-432E-43BB-9256-4F65F18D84E2}" srcOrd="3" destOrd="0" parTransId="{BC8D6EAF-9C61-4200-B553-AB3427784EEB}" sibTransId="{52DDF347-FFEF-43B3-8887-8851C96AD715}"/>
    <dgm:cxn modelId="{BACF576F-4D5E-434B-AA40-016F17744F67}" srcId="{3705BC42-44CD-458B-8C18-07E51937E28C}" destId="{427F4CA2-709C-42ED-BC15-CEAAB17398BD}" srcOrd="2" destOrd="0" parTransId="{3F663A6C-62AC-4D86-879C-FB9E6D68013D}" sibTransId="{FC011CE5-0025-4C69-87F1-AA8A59E6119C}"/>
    <dgm:cxn modelId="{91C92B8F-F264-4F04-86C2-05034C55BD0C}" type="presOf" srcId="{3F04C733-78D3-4779-9427-4BF137676FE6}" destId="{EEE91573-4AAA-4DA2-9F2F-F60AF62EC2BC}" srcOrd="1" destOrd="0" presId="urn:microsoft.com/office/officeart/2005/8/layout/pyramid1"/>
    <dgm:cxn modelId="{8A3B3795-1DAE-4DAD-BAF6-02120FF6A563}" srcId="{3705BC42-44CD-458B-8C18-07E51937E28C}" destId="{11725C2C-7798-40B6-A4B0-FCBDDDAA15CD}" srcOrd="1" destOrd="0" parTransId="{7CC99B2A-80B8-4C17-B1B2-CD6653776C24}" sibTransId="{8B21934D-9BB1-41AA-9692-0B64785D4BCA}"/>
    <dgm:cxn modelId="{39672962-811C-4928-BF01-B8DFB1BCA409}" type="presOf" srcId="{3F04C733-78D3-4779-9427-4BF137676FE6}" destId="{14C4FA93-A478-42C6-91CF-D12FF62CCB3E}" srcOrd="0" destOrd="0" presId="urn:microsoft.com/office/officeart/2005/8/layout/pyramid1"/>
    <dgm:cxn modelId="{0C334EC6-6EE8-4D95-B427-18D44E86EAC9}" type="presOf" srcId="{11725C2C-7798-40B6-A4B0-FCBDDDAA15CD}" destId="{B416BD19-91A7-473C-ADCE-6E64B6449A28}" srcOrd="0" destOrd="0" presId="urn:microsoft.com/office/officeart/2005/8/layout/pyramid1"/>
    <dgm:cxn modelId="{1365FCBE-D8EF-4419-B68A-2FF338DD20CE}" type="presOf" srcId="{3705BC42-44CD-458B-8C18-07E51937E28C}" destId="{FD81BEE6-5A15-4865-8147-FB5AFD3E97C0}" srcOrd="0" destOrd="0" presId="urn:microsoft.com/office/officeart/2005/8/layout/pyramid1"/>
    <dgm:cxn modelId="{2AA1C0D3-CE77-44F1-B330-322F4F43E0E9}" type="presParOf" srcId="{FD81BEE6-5A15-4865-8147-FB5AFD3E97C0}" destId="{FDE94E91-DB1A-4885-A1EF-1591F8E665CB}" srcOrd="0" destOrd="0" presId="urn:microsoft.com/office/officeart/2005/8/layout/pyramid1"/>
    <dgm:cxn modelId="{0BF37DBD-5916-4F2F-B4E6-05B5D69B04D9}" type="presParOf" srcId="{FDE94E91-DB1A-4885-A1EF-1591F8E665CB}" destId="{14C4FA93-A478-42C6-91CF-D12FF62CCB3E}" srcOrd="0" destOrd="0" presId="urn:microsoft.com/office/officeart/2005/8/layout/pyramid1"/>
    <dgm:cxn modelId="{E96CE88E-B6B4-43C7-B589-2359629EBCC0}" type="presParOf" srcId="{FDE94E91-DB1A-4885-A1EF-1591F8E665CB}" destId="{EEE91573-4AAA-4DA2-9F2F-F60AF62EC2BC}" srcOrd="1" destOrd="0" presId="urn:microsoft.com/office/officeart/2005/8/layout/pyramid1"/>
    <dgm:cxn modelId="{737A2435-208F-44EE-8AA2-4A2EAE9BDF70}" type="presParOf" srcId="{FD81BEE6-5A15-4865-8147-FB5AFD3E97C0}" destId="{3829C7C6-2651-4873-BAB1-016F7BF89DA7}" srcOrd="1" destOrd="0" presId="urn:microsoft.com/office/officeart/2005/8/layout/pyramid1"/>
    <dgm:cxn modelId="{98B69D37-7B5F-4682-9128-E2E69D085863}" type="presParOf" srcId="{3829C7C6-2651-4873-BAB1-016F7BF89DA7}" destId="{B416BD19-91A7-473C-ADCE-6E64B6449A28}" srcOrd="0" destOrd="0" presId="urn:microsoft.com/office/officeart/2005/8/layout/pyramid1"/>
    <dgm:cxn modelId="{A30F1873-E06E-48D0-9A49-BBA64F7B98A2}" type="presParOf" srcId="{3829C7C6-2651-4873-BAB1-016F7BF89DA7}" destId="{882ECB1E-E160-4C97-8490-3376871F8A8A}" srcOrd="1" destOrd="0" presId="urn:microsoft.com/office/officeart/2005/8/layout/pyramid1"/>
    <dgm:cxn modelId="{1F037D05-3560-45FD-91CE-F6519B5DAA07}" type="presParOf" srcId="{FD81BEE6-5A15-4865-8147-FB5AFD3E97C0}" destId="{9ACE9880-80FF-47B6-ACB1-EB21A6B36067}" srcOrd="2" destOrd="0" presId="urn:microsoft.com/office/officeart/2005/8/layout/pyramid1"/>
    <dgm:cxn modelId="{7D950E9A-DB85-402E-BC6E-755283FA0B4C}" type="presParOf" srcId="{9ACE9880-80FF-47B6-ACB1-EB21A6B36067}" destId="{E2A36263-026B-4A58-8308-AD0FF2E80028}" srcOrd="0" destOrd="0" presId="urn:microsoft.com/office/officeart/2005/8/layout/pyramid1"/>
    <dgm:cxn modelId="{BBA07F2D-6D68-480E-9EA7-8E66F96BA6F9}" type="presParOf" srcId="{9ACE9880-80FF-47B6-ACB1-EB21A6B36067}" destId="{1DE9992B-79F9-44A6-9495-1B2CD9131FA9}" srcOrd="1" destOrd="0" presId="urn:microsoft.com/office/officeart/2005/8/layout/pyramid1"/>
    <dgm:cxn modelId="{7E076901-C34F-4D22-8839-83B10356B189}" type="presParOf" srcId="{FD81BEE6-5A15-4865-8147-FB5AFD3E97C0}" destId="{0619AA36-2370-45C5-87AB-E4F88073B9CD}" srcOrd="3" destOrd="0" presId="urn:microsoft.com/office/officeart/2005/8/layout/pyramid1"/>
    <dgm:cxn modelId="{CA9617DE-882B-4690-822D-94407E44CD7B}" type="presParOf" srcId="{0619AA36-2370-45C5-87AB-E4F88073B9CD}" destId="{58648576-D240-469A-9CE1-992D6B501B8B}" srcOrd="0" destOrd="0" presId="urn:microsoft.com/office/officeart/2005/8/layout/pyramid1"/>
    <dgm:cxn modelId="{7D618B1C-ABD3-4693-8AC8-00959BD9C039}" type="presParOf" srcId="{0619AA36-2370-45C5-87AB-E4F88073B9CD}" destId="{CE9C56A2-AA3A-4349-819C-D71E8683FCFB}"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7/29/2008 1:03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7/29/2008 1:03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7/29/2008 1:03 PM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48CD6CC-E336-4FF2-8BFB-D459F4782047}" type="slidenum">
              <a:rPr lang="en-US" altLang="zh-CN">
                <a:latin typeface="Arial" pitchFamily="34" charset="0"/>
              </a:rPr>
              <a:pPr/>
              <a:t>22</a:t>
            </a:fld>
            <a:endParaRPr lang="en-US" altLang="zh-CN">
              <a:latin typeface="Arial" pitchFamily="34" charset="0"/>
            </a:endParaRPr>
          </a:p>
        </p:txBody>
      </p:sp>
      <p:sp>
        <p:nvSpPr>
          <p:cNvPr id="24579" name="Rectangle 2"/>
          <p:cNvSpPr>
            <a:spLocks noGrp="1" noRot="1" noChangeAspect="1" noChangeArrowheads="1" noTextEdit="1"/>
          </p:cNvSpPr>
          <p:nvPr>
            <p:ph type="sldImg"/>
          </p:nvPr>
        </p:nvSpPr>
        <p:spPr>
          <a:xfrm>
            <a:off x="382588" y="685800"/>
            <a:ext cx="6092825" cy="3429000"/>
          </a:xfrm>
          <a:ln/>
        </p:spPr>
      </p:sp>
      <p:sp>
        <p:nvSpPr>
          <p:cNvPr id="24580" name="Rectangle 3"/>
          <p:cNvSpPr>
            <a:spLocks noGrp="1" noChangeArrowheads="1"/>
          </p:cNvSpPr>
          <p:nvPr>
            <p:ph type="body" idx="1"/>
          </p:nvPr>
        </p:nvSpPr>
        <p:spPr>
          <a:xfrm>
            <a:off x="686421" y="4344025"/>
            <a:ext cx="5485158" cy="4114488"/>
          </a:xfrm>
          <a:noFill/>
          <a:ln/>
        </p:spPr>
        <p:txBody>
          <a:bodyPr/>
          <a:lstStyle/>
          <a:p>
            <a:pPr eaLnBrk="1" hangingPunct="1">
              <a:lnSpc>
                <a:spcPct val="90000"/>
              </a:lnSpc>
            </a:pPr>
            <a:r>
              <a:rPr lang="en-US" altLang="zh-CN" b="1" smtClean="0">
                <a:latin typeface="Arial" pitchFamily="34" charset="0"/>
              </a:rPr>
              <a:t>As a Microsoft main research arm in Asia, one of the major functions of UR is to support innovative research. </a:t>
            </a:r>
          </a:p>
          <a:p>
            <a:pPr eaLnBrk="1" hangingPunct="1">
              <a:lnSpc>
                <a:spcPct val="90000"/>
              </a:lnSpc>
            </a:pPr>
            <a:endParaRPr lang="en-US" altLang="zh-CN" b="1" smtClean="0">
              <a:latin typeface="Arial" pitchFamily="34" charset="0"/>
            </a:endParaRPr>
          </a:p>
          <a:p>
            <a:pPr eaLnBrk="1" hangingPunct="1">
              <a:lnSpc>
                <a:spcPct val="90000"/>
              </a:lnSpc>
            </a:pPr>
            <a:r>
              <a:rPr lang="en-US" altLang="zh-CN" b="1" smtClean="0">
                <a:latin typeface="Arial" pitchFamily="34" charset="0"/>
              </a:rPr>
              <a:t>In FY06, our last fiscal year, we totally funded 78 research projects covering 42 universities in the region.</a:t>
            </a:r>
          </a:p>
          <a:p>
            <a:pPr eaLnBrk="1" hangingPunct="1">
              <a:lnSpc>
                <a:spcPct val="90000"/>
              </a:lnSpc>
            </a:pPr>
            <a:endParaRPr lang="en-US" altLang="zh-CN" b="1" smtClean="0">
              <a:latin typeface="Arial" pitchFamily="34" charset="0"/>
            </a:endParaRPr>
          </a:p>
          <a:p>
            <a:pPr eaLnBrk="1" hangingPunct="1">
              <a:lnSpc>
                <a:spcPct val="90000"/>
              </a:lnSpc>
            </a:pPr>
            <a:r>
              <a:rPr lang="en-US" altLang="zh-CN" b="1" smtClean="0">
                <a:latin typeface="Arial" pitchFamily="34" charset="0"/>
              </a:rPr>
              <a:t>We are specially proud that our seed funds have helped faculties to receive much bigger support from the government and other sources and generated some exciting results.</a:t>
            </a:r>
          </a:p>
          <a:p>
            <a:pPr eaLnBrk="1" hangingPunct="1">
              <a:lnSpc>
                <a:spcPct val="90000"/>
              </a:lnSpc>
            </a:pPr>
            <a:endParaRPr lang="en-US" altLang="zh-CN" b="1" smtClean="0">
              <a:latin typeface="Arial" pitchFamily="34" charset="0"/>
            </a:endParaRPr>
          </a:p>
          <a:p>
            <a:pPr eaLnBrk="1" hangingPunct="1">
              <a:lnSpc>
                <a:spcPct val="90000"/>
              </a:lnSpc>
            </a:pPr>
            <a:r>
              <a:rPr lang="en-US" altLang="zh-CN" b="1" smtClean="0">
                <a:latin typeface="Arial" pitchFamily="34" charset="0"/>
              </a:rPr>
              <a:t>For example, a project at Queensland University of Technology in Australia, for every dollar from MSRA, it became $3+ for the university.</a:t>
            </a:r>
          </a:p>
          <a:p>
            <a:pPr eaLnBrk="1" hangingPunct="1">
              <a:lnSpc>
                <a:spcPct val="90000"/>
              </a:lnSpc>
            </a:pPr>
            <a:r>
              <a:rPr lang="en-US" altLang="zh-CN" b="1" smtClean="0">
                <a:latin typeface="Arial" pitchFamily="34" charset="0"/>
              </a:rPr>
              <a:t> </a:t>
            </a:r>
          </a:p>
          <a:p>
            <a:pPr eaLnBrk="1" hangingPunct="1">
              <a:lnSpc>
                <a:spcPct val="90000"/>
              </a:lnSpc>
            </a:pPr>
            <a:r>
              <a:rPr lang="en-US" altLang="zh-CN" b="1" smtClean="0">
                <a:latin typeface="Arial" pitchFamily="34" charset="0"/>
              </a:rPr>
              <a:t>A $35 thousands dollar Microsoft-funded project at the National University of Singapore became a $270 thousands dollar research project based on government fund.</a:t>
            </a:r>
          </a:p>
          <a:p>
            <a:pPr eaLnBrk="1" hangingPunct="1">
              <a:lnSpc>
                <a:spcPct val="90000"/>
              </a:lnSpc>
            </a:pPr>
            <a:endParaRPr lang="en-US" altLang="zh-CN" b="1" smtClean="0">
              <a:latin typeface="Arial" pitchFamily="34" charset="0"/>
            </a:endParaRPr>
          </a:p>
          <a:p>
            <a:pPr eaLnBrk="1" hangingPunct="1">
              <a:lnSpc>
                <a:spcPct val="90000"/>
              </a:lnSpc>
            </a:pPr>
            <a:r>
              <a:rPr lang="en-US" altLang="zh-CN" b="1" smtClean="0">
                <a:latin typeface="Arial" pitchFamily="34" charset="0"/>
              </a:rPr>
              <a:t>A UR-funded project at University of Tokyo sets Internet2 land speed record.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8EA21-C687-46FD-AE61-5AAD5E0E41B1}" type="slidenum">
              <a:rPr lang="en-US"/>
              <a:pPr/>
              <a:t>2</a:t>
            </a:fld>
            <a:endParaRPr lang="en-US" dirty="0"/>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7987659-1714-44E6-B24D-28EF64C0851A}" type="slidenum">
              <a:rPr lang="en-US" altLang="zh-CN">
                <a:latin typeface="Arial" pitchFamily="34" charset="0"/>
              </a:rPr>
              <a:pPr/>
              <a:t>26</a:t>
            </a:fld>
            <a:endParaRPr lang="en-US" altLang="zh-CN">
              <a:latin typeface="Arial" pitchFamily="34" charset="0"/>
            </a:endParaRPr>
          </a:p>
        </p:txBody>
      </p:sp>
      <p:sp>
        <p:nvSpPr>
          <p:cNvPr id="22531" name="Rectangle 2"/>
          <p:cNvSpPr>
            <a:spLocks noGrp="1" noRot="1" noChangeAspect="1" noChangeArrowheads="1" noTextEdit="1"/>
          </p:cNvSpPr>
          <p:nvPr>
            <p:ph type="sldImg"/>
          </p:nvPr>
        </p:nvSpPr>
        <p:spPr>
          <a:xfrm>
            <a:off x="382588" y="687388"/>
            <a:ext cx="6092825" cy="3429000"/>
          </a:xfrm>
          <a:ln/>
        </p:spPr>
      </p:sp>
      <p:sp>
        <p:nvSpPr>
          <p:cNvPr id="22532" name="Rectangle 3"/>
          <p:cNvSpPr>
            <a:spLocks noGrp="1" noChangeArrowheads="1"/>
          </p:cNvSpPr>
          <p:nvPr>
            <p:ph type="body" idx="1"/>
          </p:nvPr>
        </p:nvSpPr>
        <p:spPr>
          <a:xfrm>
            <a:off x="914711" y="4344025"/>
            <a:ext cx="5028579" cy="4112926"/>
          </a:xfrm>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3C23CAC-B6AB-41AA-8F5A-290FC1476A2A}" type="slidenum">
              <a:rPr lang="en-US" altLang="zh-CN">
                <a:latin typeface="Arial" pitchFamily="34" charset="0"/>
              </a:rPr>
              <a:pPr/>
              <a:t>31</a:t>
            </a:fld>
            <a:endParaRPr lang="en-US" altLang="zh-CN">
              <a:latin typeface="Arial" pitchFamily="34" charset="0"/>
            </a:endParaRPr>
          </a:p>
        </p:txBody>
      </p:sp>
      <p:sp>
        <p:nvSpPr>
          <p:cNvPr id="30723" name="Rectangle 2"/>
          <p:cNvSpPr>
            <a:spLocks noGrp="1" noRot="1" noChangeAspect="1" noChangeArrowheads="1" noTextEdit="1"/>
          </p:cNvSpPr>
          <p:nvPr>
            <p:ph type="sldImg"/>
          </p:nvPr>
        </p:nvSpPr>
        <p:spPr>
          <a:xfrm>
            <a:off x="382588" y="685800"/>
            <a:ext cx="6092825" cy="3429000"/>
          </a:xfrm>
          <a:ln/>
        </p:spPr>
      </p:sp>
      <p:sp>
        <p:nvSpPr>
          <p:cNvPr id="30724" name="Rectangle 3"/>
          <p:cNvSpPr>
            <a:spLocks noGrp="1" noChangeArrowheads="1"/>
          </p:cNvSpPr>
          <p:nvPr>
            <p:ph type="body" idx="1"/>
          </p:nvPr>
        </p:nvSpPr>
        <p:spPr>
          <a:xfrm>
            <a:off x="686421" y="4344025"/>
            <a:ext cx="5485158" cy="4114488"/>
          </a:xfrm>
          <a:noFill/>
          <a:ln/>
        </p:spPr>
        <p:txBody>
          <a:bodyPr/>
          <a:lstStyle/>
          <a:p>
            <a:pPr eaLnBrk="1" hangingPunct="1"/>
            <a:r>
              <a:rPr lang="en-US" altLang="zh-CN" b="1" smtClean="0">
                <a:latin typeface="Arial" pitchFamily="34" charset="0"/>
              </a:rPr>
              <a:t>As more and more American universities are interested in developing new programs with Chinese universities, and vice verse, UR is taking part in several joint programs.</a:t>
            </a:r>
          </a:p>
          <a:p>
            <a:pPr eaLnBrk="1" hangingPunct="1"/>
            <a:endParaRPr lang="en-US" altLang="zh-CN" b="1" smtClean="0">
              <a:latin typeface="Arial" pitchFamily="34" charset="0"/>
            </a:endParaRPr>
          </a:p>
          <a:p>
            <a:pPr eaLnBrk="1" hangingPunct="1"/>
            <a:r>
              <a:rPr lang="en-US" altLang="zh-CN" b="1" smtClean="0">
                <a:latin typeface="Arial" pitchFamily="34" charset="0"/>
              </a:rPr>
              <a:t>For example, a couple of months ago, Shanghai Jiaotong University, CMU, and MSRA announced a joint program.</a:t>
            </a:r>
          </a:p>
          <a:p>
            <a:pPr eaLnBrk="1" hangingPunct="1"/>
            <a:endParaRPr lang="en-US" altLang="zh-CN" b="1" smtClean="0">
              <a:latin typeface="Arial" pitchFamily="34" charset="0"/>
            </a:endParaRPr>
          </a:p>
          <a:p>
            <a:pPr eaLnBrk="1" hangingPunct="1"/>
            <a:r>
              <a:rPr lang="en-US" altLang="zh-CN" b="1" smtClean="0">
                <a:latin typeface="Arial" pitchFamily="34" charset="0"/>
              </a:rPr>
              <a:t>Last summer, we started a pilot program with Tsinghua and Stanford to accept interns at MSRA.  We will continue the program next year.</a:t>
            </a:r>
          </a:p>
          <a:p>
            <a:pPr eaLnBrk="1" hangingPunct="1"/>
            <a:endParaRPr lang="en-US" altLang="zh-CN" b="1" smtClean="0">
              <a:latin typeface="Arial" pitchFamily="34" charset="0"/>
            </a:endParaRPr>
          </a:p>
          <a:p>
            <a:pPr eaLnBrk="1" hangingPunct="1"/>
            <a:r>
              <a:rPr lang="en-US" altLang="zh-CN" b="1" smtClean="0">
                <a:latin typeface="Arial" pitchFamily="34" charset="0"/>
              </a:rPr>
              <a:t>With President Li Wei and Dr. Harry Shum support, we are supporting a CS course offered by a professor of University of Washington at Beihang.  This is a first core CS course offered to Chinese students by an American professor cross the pacific ocean using tablet PC in the classroom to facilitate teacher-student interaction.   </a:t>
            </a:r>
          </a:p>
          <a:p>
            <a:pPr eaLnBrk="1" hangingPunct="1"/>
            <a:endParaRPr lang="en-US" altLang="zh-CN" b="1" smtClean="0">
              <a:latin typeface="Arial" pitchFamily="34" charset="0"/>
            </a:endParaRPr>
          </a:p>
          <a:p>
            <a:pPr eaLnBrk="1" hangingPunct="1"/>
            <a:r>
              <a:rPr lang="en-US" altLang="zh-CN" b="1" smtClean="0">
                <a:latin typeface="Arial" pitchFamily="34" charset="0"/>
              </a:rPr>
              <a:t>We are working on more joint programs with the American universities and Chinese universities.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Largest int’l lab at MSR.  70 people joined</a:t>
            </a:r>
            <a:r>
              <a:rPr lang="en-US" baseline="0" dirty="0" smtClean="0"/>
              <a:t> from overseas</a:t>
            </a: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1AF6F-D49F-415F-8F22-D249F531BEFE}" type="slidenum">
              <a:rPr lang="zh-CN" altLang="en-US" smtClean="0"/>
              <a:pPr fontAlgn="base">
                <a:spcBef>
                  <a:spcPct val="0"/>
                </a:spcBef>
                <a:spcAft>
                  <a:spcPct val="0"/>
                </a:spcAft>
                <a:defRPr/>
              </a:pPr>
              <a:t>4</a:t>
            </a:fld>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0F469C6-08F8-4DD0-8954-9241B26533B8}" type="datetime8">
              <a:rPr lang="en-US"/>
              <a:pPr defTabSz="912813" fontAlgn="base">
                <a:spcBef>
                  <a:spcPct val="0"/>
                </a:spcBef>
                <a:spcAft>
                  <a:spcPct val="0"/>
                </a:spcAft>
              </a:pPr>
              <a:t>7/29/2008 1:03 PM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815A18-AD42-4DE4-B6C6-95FE84646154}" type="slidenum">
              <a:rPr lang="en-US"/>
              <a:pPr defTabSz="912813" fontAlgn="base">
                <a:spcBef>
                  <a:spcPct val="0"/>
                </a:spcBef>
                <a:spcAft>
                  <a:spcPct val="0"/>
                </a:spcAft>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7/29/2008 1:03 PM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81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F7727851-3168-4846-8769-63F2F2217EB0}" type="datetime8">
              <a:rPr lang="en-US"/>
              <a:pPr defTabSz="912813" fontAlgn="base">
                <a:spcBef>
                  <a:spcPct val="0"/>
                </a:spcBef>
                <a:spcAft>
                  <a:spcPct val="0"/>
                </a:spcAft>
              </a:pPr>
              <a:t>7/29/2008 1:03 PM</a:t>
            </a:fld>
            <a:endParaRPr lang="en-US"/>
          </a:p>
        </p:txBody>
      </p:sp>
      <p:sp>
        <p:nvSpPr>
          <p:cNvPr id="48134" name="Footer Placeholder 5"/>
          <p:cNvSpPr>
            <a:spLocks noGrp="1"/>
          </p:cNvSpPr>
          <p:nvPr>
            <p:ph type="ftr" sz="quarter" idx="4"/>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r>
              <a:rPr lang="en-US">
                <a:solidFill>
                  <a:schemeClr val="tx1"/>
                </a:solidFill>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tx1"/>
                </a:solidFill>
              </a:rPr>
            </a:br>
            <a:r>
              <a:rPr lang="en-US">
                <a:solidFill>
                  <a:schemeClr val="tx1"/>
                </a:solidFill>
              </a:rPr>
              <a:t>MICROSOFT MAKES NO WARRANTIES, EXPRESS, IMPLIED OR STATUTORY, AS TO THE INFORMATION IN THIS PRESENTATION.</a:t>
            </a:r>
          </a:p>
        </p:txBody>
      </p:sp>
      <p:sp>
        <p:nvSpPr>
          <p:cNvPr id="4813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0CCD220-E26B-41F5-822C-6EC59B0D23B7}" type="slidenum">
              <a:rPr lang="en-US"/>
              <a:pPr defTabSz="912813" fontAlgn="base">
                <a:spcBef>
                  <a:spcPct val="0"/>
                </a:spcBef>
                <a:spcAft>
                  <a:spcPct val="0"/>
                </a:spcAft>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B4C42-6471-40E0-83B6-0E5D443BEC55}" type="slidenum">
              <a:rPr lang="zh-CN" altLang="en-US"/>
              <a:pPr/>
              <a:t>6</a:t>
            </a:fld>
            <a:endParaRPr lang="en-US" altLang="zh-CN"/>
          </a:p>
        </p:txBody>
      </p:sp>
      <p:sp>
        <p:nvSpPr>
          <p:cNvPr id="645122" name="Rectangle 2"/>
          <p:cNvSpPr>
            <a:spLocks noGrp="1" noChangeArrowheads="1"/>
          </p:cNvSpPr>
          <p:nvPr>
            <p:ph type="body" idx="1"/>
          </p:nvPr>
        </p:nvSpPr>
        <p:spPr>
          <a:xfrm>
            <a:off x="913588" y="4343094"/>
            <a:ext cx="5030824" cy="231156"/>
          </a:xfrm>
          <a:ln/>
        </p:spPr>
        <p:txBody>
          <a:bodyPr lIns="90233" tIns="45880" rIns="90233" bIns="45880"/>
          <a:lstStyle/>
          <a:p>
            <a:pPr defTabSz="850875"/>
            <a:endParaRPr lang="zh-CN" altLang="en-US" dirty="0"/>
          </a:p>
        </p:txBody>
      </p:sp>
      <p:sp>
        <p:nvSpPr>
          <p:cNvPr id="645123" name="Rectangle 3"/>
          <p:cNvSpPr>
            <a:spLocks noGrp="1" noRot="1" noChangeAspect="1" noChangeArrowheads="1" noTextEdit="1"/>
          </p:cNvSpPr>
          <p:nvPr>
            <p:ph type="sldImg"/>
          </p:nvPr>
        </p:nvSpPr>
        <p:spPr>
          <a:xfrm>
            <a:off x="396875" y="682625"/>
            <a:ext cx="6069013"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7/29/2008 1:03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7936457-7D39-4480-8DF1-A3783D527BFB}" type="slidenum">
              <a:rPr lang="zh-CN" altLang="en-US"/>
              <a:pPr/>
              <a:t>9</a:t>
            </a:fld>
            <a:endParaRPr lang="en-US" altLang="zh-CN"/>
          </a:p>
        </p:txBody>
      </p:sp>
      <p:sp>
        <p:nvSpPr>
          <p:cNvPr id="29699" name="Rectangle 2"/>
          <p:cNvSpPr>
            <a:spLocks noGrp="1" noChangeArrowheads="1"/>
          </p:cNvSpPr>
          <p:nvPr>
            <p:ph type="body" idx="1"/>
          </p:nvPr>
        </p:nvSpPr>
        <p:spPr>
          <a:xfrm>
            <a:off x="913588" y="4343094"/>
            <a:ext cx="5030824" cy="231156"/>
          </a:xfrm>
          <a:noFill/>
          <a:ln/>
        </p:spPr>
        <p:txBody>
          <a:bodyPr lIns="90233" tIns="45880" rIns="90233" bIns="45880"/>
          <a:lstStyle/>
          <a:p>
            <a:pPr lvl="1">
              <a:lnSpc>
                <a:spcPct val="80000"/>
              </a:lnSpc>
            </a:pPr>
            <a:r>
              <a:rPr lang="en-US" altLang="zh-CN" sz="2100" dirty="0" smtClean="0"/>
              <a:t>Win XP: Speech, </a:t>
            </a:r>
            <a:r>
              <a:rPr lang="en-US" altLang="zh-CN" sz="2100" dirty="0" err="1" smtClean="0"/>
              <a:t>AutoMovie</a:t>
            </a:r>
            <a:r>
              <a:rPr lang="en-US" altLang="zh-CN" sz="2100" dirty="0" smtClean="0"/>
              <a:t>, …</a:t>
            </a:r>
          </a:p>
          <a:p>
            <a:pPr lvl="1">
              <a:lnSpc>
                <a:spcPct val="80000"/>
              </a:lnSpc>
            </a:pPr>
            <a:r>
              <a:rPr lang="en-US" altLang="zh-CN" sz="2100" dirty="0" smtClean="0"/>
              <a:t>Win XP Tablet PC: Digital Ink, …</a:t>
            </a:r>
          </a:p>
          <a:p>
            <a:pPr lvl="1">
              <a:lnSpc>
                <a:spcPct val="80000"/>
              </a:lnSpc>
            </a:pPr>
            <a:r>
              <a:rPr lang="en-US" altLang="zh-CN" sz="2100" dirty="0" smtClean="0"/>
              <a:t>Win XP MC: Image/video Experience, …</a:t>
            </a:r>
          </a:p>
          <a:p>
            <a:pPr lvl="1">
              <a:lnSpc>
                <a:spcPct val="80000"/>
              </a:lnSpc>
            </a:pPr>
            <a:r>
              <a:rPr lang="en-US" altLang="zh-CN" sz="2100" dirty="0" smtClean="0"/>
              <a:t>Office 2003: Cartoon, Speech, Ink, IME, …</a:t>
            </a:r>
          </a:p>
          <a:p>
            <a:pPr lvl="1">
              <a:lnSpc>
                <a:spcPct val="80000"/>
              </a:lnSpc>
            </a:pPr>
            <a:r>
              <a:rPr lang="en-US" altLang="zh-CN" sz="2100" dirty="0" smtClean="0"/>
              <a:t>MSN: Photo processing and search, …</a:t>
            </a:r>
          </a:p>
          <a:p>
            <a:pPr lvl="1">
              <a:lnSpc>
                <a:spcPct val="80000"/>
              </a:lnSpc>
            </a:pPr>
            <a:r>
              <a:rPr lang="en-US" altLang="zh-CN" sz="2100" dirty="0" smtClean="0"/>
              <a:t>Xbox: Realistic Rendering, …</a:t>
            </a:r>
          </a:p>
          <a:p>
            <a:pPr lvl="1">
              <a:lnSpc>
                <a:spcPct val="80000"/>
              </a:lnSpc>
            </a:pPr>
            <a:r>
              <a:rPr lang="en-US" altLang="zh-CN" sz="2100" dirty="0" smtClean="0"/>
              <a:t>Vista Shell: Photo/video Experience, …</a:t>
            </a:r>
          </a:p>
          <a:p>
            <a:pPr lvl="1">
              <a:lnSpc>
                <a:spcPct val="80000"/>
              </a:lnSpc>
            </a:pPr>
            <a:r>
              <a:rPr lang="en-US" altLang="zh-CN" sz="2100" dirty="0" smtClean="0"/>
              <a:t>Vista: E2E Mobility, Text-to-Speech, </a:t>
            </a:r>
            <a:r>
              <a:rPr lang="en-US" altLang="zh-CN" sz="2100" dirty="0" err="1" smtClean="0"/>
              <a:t>Codecs</a:t>
            </a:r>
            <a:r>
              <a:rPr lang="en-US" altLang="zh-CN" sz="2100" dirty="0" smtClean="0"/>
              <a:t>, …</a:t>
            </a:r>
          </a:p>
          <a:p>
            <a:pPr defTabSz="850875"/>
            <a:endParaRPr lang="zh-CN" altLang="en-US" dirty="0" smtClean="0"/>
          </a:p>
        </p:txBody>
      </p:sp>
      <p:sp>
        <p:nvSpPr>
          <p:cNvPr id="29700" name="Rectangle 3"/>
          <p:cNvSpPr>
            <a:spLocks noGrp="1" noRot="1" noChangeAspect="1" noChangeArrowheads="1" noTextEdit="1"/>
          </p:cNvSpPr>
          <p:nvPr>
            <p:ph type="sldImg"/>
          </p:nvPr>
        </p:nvSpPr>
        <p:spPr>
          <a:xfrm>
            <a:off x="396875" y="682625"/>
            <a:ext cx="6069013"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7/29/2008 1:03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CBC7EC-622D-4354-B073-FDF42CA8378A}" type="slidenum">
              <a:rPr lang="en-US"/>
              <a:pPr>
                <a:defRPr/>
              </a:pPr>
              <a:t>11</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en-US" b="1" smtClean="0">
                <a:latin typeface="Arial" pitchFamily="34" charset="0"/>
              </a:rPr>
              <a:t>We always consider cultivating new talent as our responsibility to academic community.</a:t>
            </a:r>
          </a:p>
          <a:p>
            <a:endParaRPr lang="en-US" b="1" smtClean="0">
              <a:latin typeface="Arial" pitchFamily="34" charset="0"/>
            </a:endParaRPr>
          </a:p>
          <a:p>
            <a:r>
              <a:rPr lang="en-US" b="1" smtClean="0">
                <a:latin typeface="Arial" pitchFamily="34" charset="0"/>
              </a:rPr>
              <a:t>In the last seven years, more than 2200 students went through our internship program called “Stars of Tomorrow”.</a:t>
            </a:r>
          </a:p>
          <a:p>
            <a:endParaRPr lang="en-US" b="1" smtClean="0">
              <a:latin typeface="Arial" pitchFamily="34" charset="0"/>
            </a:endParaRPr>
          </a:p>
          <a:p>
            <a:r>
              <a:rPr lang="en-US" b="1" smtClean="0">
                <a:latin typeface="Arial" pitchFamily="34" charset="0"/>
              </a:rPr>
              <a:t>In 2006, we started a new joint program with Korea Ministry of Education.  After a very competitive selection process, 9 Korean interns are doing internship program at MSRA.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B7D018E-3D35-439F-B2A7-49190A0AD087}" type="slidenum">
              <a:rPr lang="en-US" altLang="zh-CN">
                <a:latin typeface="Arial" pitchFamily="34" charset="0"/>
              </a:rPr>
              <a:pPr/>
              <a:t>12</a:t>
            </a:fld>
            <a:endParaRPr lang="en-US" altLang="zh-CN">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qut.edu.au/"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9.jpeg"/><Relationship Id="rId7" Type="http://schemas.openxmlformats.org/officeDocument/2006/relationships/diagramLayout" Target="../diagrams/layout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Data" Target="../diagrams/data1.xml"/><Relationship Id="rId11"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2.png"/><Relationship Id="rId4" Type="http://schemas.openxmlformats.org/officeDocument/2006/relationships/image" Target="../media/image60.jpeg"/><Relationship Id="rId9" Type="http://schemas.openxmlformats.org/officeDocument/2006/relationships/diagramColors" Target="../diagrams/colors1.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8" Type="http://schemas.openxmlformats.org/officeDocument/2006/relationships/hyperlink" Target="http://www.physics.sjtu.edu.cn/" TargetMode="External"/><Relationship Id="rId13" Type="http://schemas.openxmlformats.org/officeDocument/2006/relationships/hyperlink" Target="http://www.gatech.edu/" TargetMode="External"/><Relationship Id="rId3" Type="http://schemas.openxmlformats.org/officeDocument/2006/relationships/image" Target="../media/image73.jpeg"/><Relationship Id="rId7" Type="http://schemas.openxmlformats.org/officeDocument/2006/relationships/image" Target="../media/image76.png"/><Relationship Id="rId12"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www.ucla.edu/" TargetMode="External"/><Relationship Id="rId11" Type="http://schemas.openxmlformats.org/officeDocument/2006/relationships/image" Target="../media/image78.jpeg"/><Relationship Id="rId5" Type="http://schemas.openxmlformats.org/officeDocument/2006/relationships/image" Target="../media/image75.png"/><Relationship Id="rId15" Type="http://schemas.openxmlformats.org/officeDocument/2006/relationships/image" Target="../media/image81.png"/><Relationship Id="rId10" Type="http://schemas.openxmlformats.org/officeDocument/2006/relationships/hyperlink" Target="http://www.d1d1.com/content/print.php?ID=25981&amp;cId=25" TargetMode="External"/><Relationship Id="rId4" Type="http://schemas.openxmlformats.org/officeDocument/2006/relationships/image" Target="../media/image74.png"/><Relationship Id="rId9" Type="http://schemas.openxmlformats.org/officeDocument/2006/relationships/image" Target="../media/image77.png"/><Relationship Id="rId1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images.google.com/imgres?imgurl=http://mos.futurenet.com/classifications/computing/software/business-and-finance/images/microsoft-office-logo-289-75.jpg&amp;imgrefurl=http://erichhaubrich.com/&amp;h=217&amp;w=289&amp;sz=11&amp;hl=en&amp;start=18&amp;um=1&amp;tbnid=Gr6qVokDpVqdsM:&amp;tbnh=86&amp;tbnw=115&amp;prev=/images?q=microsoft+office+logo&amp;um=1&amp;hl=en&amp;rls=com.microsoft:*:IE-SearchBox" TargetMode="External"/><Relationship Id="rId13" Type="http://schemas.openxmlformats.org/officeDocument/2006/relationships/image" Target="../media/image35.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2.gif"/><Relationship Id="rId4" Type="http://schemas.openxmlformats.org/officeDocument/2006/relationships/image" Target="../media/image27.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Industry </a:t>
            </a:r>
            <a:r>
              <a:rPr smtClean="0"/>
              <a:t>Impact </a:t>
            </a:r>
            <a:endParaRPr lang="en-US" dirty="0" smtClean="0"/>
          </a:p>
        </p:txBody>
      </p:sp>
      <p:sp>
        <p:nvSpPr>
          <p:cNvPr id="78851" name="Rectangle 3"/>
          <p:cNvSpPr>
            <a:spLocks noGrp="1" noChangeArrowheads="1"/>
          </p:cNvSpPr>
          <p:nvPr>
            <p:ph idx="1"/>
          </p:nvPr>
        </p:nvSpPr>
        <p:spPr>
          <a:xfrm>
            <a:off x="498036" y="1327353"/>
            <a:ext cx="11173090" cy="4404853"/>
          </a:xfrm>
        </p:spPr>
        <p:txBody>
          <a:bodyPr/>
          <a:lstStyle/>
          <a:p>
            <a:r>
              <a:rPr lang="en-US" sz="3600" b="1" dirty="0" smtClean="0"/>
              <a:t>Standardization contributions</a:t>
            </a:r>
          </a:p>
          <a:p>
            <a:pPr lvl="1"/>
            <a:r>
              <a:rPr lang="en-US" sz="3200" dirty="0" smtClean="0"/>
              <a:t>ISO MPEG Standard</a:t>
            </a:r>
          </a:p>
          <a:p>
            <a:pPr lvl="1"/>
            <a:r>
              <a:rPr lang="en-US" sz="3200" dirty="0" smtClean="0"/>
              <a:t>China AVS</a:t>
            </a:r>
          </a:p>
          <a:p>
            <a:r>
              <a:rPr lang="en-US" sz="3600" b="1" dirty="0" smtClean="0"/>
              <a:t>Technology licensing</a:t>
            </a:r>
          </a:p>
          <a:p>
            <a:pPr lvl="1">
              <a:lnSpc>
                <a:spcPct val="105000"/>
              </a:lnSpc>
            </a:pPr>
            <a:r>
              <a:rPr lang="en-US" sz="3200" dirty="0" smtClean="0"/>
              <a:t>16+ </a:t>
            </a:r>
            <a:r>
              <a:rPr lang="en-US" sz="3200" dirty="0" err="1" smtClean="0"/>
              <a:t>lP</a:t>
            </a:r>
            <a:r>
              <a:rPr lang="en-US" sz="3200" dirty="0" smtClean="0"/>
              <a:t> license deals from MSR Asia</a:t>
            </a:r>
          </a:p>
          <a:p>
            <a:pPr lvl="1">
              <a:lnSpc>
                <a:spcPct val="105000"/>
              </a:lnSpc>
            </a:pPr>
            <a:r>
              <a:rPr lang="en-US" sz="3200" dirty="0" err="1" smtClean="0"/>
              <a:t>LazySnapping</a:t>
            </a:r>
            <a:r>
              <a:rPr lang="en-US" sz="3200" dirty="0" smtClean="0"/>
              <a:t>, Portrait Video, Cartoon Wizard, &amp; Mobile Picture, …</a:t>
            </a:r>
          </a:p>
          <a:p>
            <a:pPr lvl="1">
              <a:lnSpc>
                <a:spcPct val="105000"/>
              </a:lnSpc>
            </a:pPr>
            <a:endParaRPr lang="en-US" sz="32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1" name="Rectangle 3"/>
          <p:cNvSpPr>
            <a:spLocks noGrp="1" noChangeArrowheads="1"/>
          </p:cNvSpPr>
          <p:nvPr>
            <p:ph type="title"/>
          </p:nvPr>
        </p:nvSpPr>
        <p:spPr/>
        <p:txBody>
          <a:bodyPr/>
          <a:lstStyle/>
          <a:p>
            <a:pPr>
              <a:defRPr/>
            </a:pPr>
            <a:r>
              <a:rPr lang="en-US" altLang="zh-CN" dirty="0" smtClean="0"/>
              <a:t>Cultivating New Talents</a:t>
            </a:r>
            <a:endParaRPr lang="en-US" dirty="0"/>
          </a:p>
        </p:txBody>
      </p:sp>
      <p:sp>
        <p:nvSpPr>
          <p:cNvPr id="647172" name="Rectangle 4"/>
          <p:cNvSpPr>
            <a:spLocks noGrp="1" noChangeArrowheads="1"/>
          </p:cNvSpPr>
          <p:nvPr>
            <p:ph idx="1"/>
          </p:nvPr>
        </p:nvSpPr>
        <p:spPr>
          <a:xfrm>
            <a:off x="575238" y="1146967"/>
            <a:ext cx="8336001" cy="2599123"/>
          </a:xfrm>
        </p:spPr>
        <p:txBody>
          <a:bodyPr/>
          <a:lstStyle/>
          <a:p>
            <a:pPr>
              <a:defRPr/>
            </a:pPr>
            <a:r>
              <a:rPr lang="en-US" sz="2800" dirty="0" smtClean="0"/>
              <a:t>2500+ students went through MSRA internship</a:t>
            </a:r>
          </a:p>
          <a:p>
            <a:pPr>
              <a:defRPr/>
            </a:pPr>
            <a:r>
              <a:rPr lang="en-US" sz="2800" dirty="0" smtClean="0"/>
              <a:t>Interns from China, Korea, Japan, U.S., Canada, Europe</a:t>
            </a:r>
          </a:p>
          <a:p>
            <a:pPr lvl="1">
              <a:defRPr/>
            </a:pPr>
            <a:r>
              <a:rPr lang="en-US" sz="2400" dirty="0" smtClean="0"/>
              <a:t>Joint program with China/Korea MOE </a:t>
            </a:r>
          </a:p>
          <a:p>
            <a:pPr>
              <a:defRPr/>
            </a:pPr>
            <a:r>
              <a:rPr lang="en-US" sz="2800" dirty="0" smtClean="0"/>
              <a:t>Many joint publications together</a:t>
            </a:r>
          </a:p>
          <a:p>
            <a:pPr>
              <a:defRPr/>
            </a:pPr>
            <a:endParaRPr lang="en-US" altLang="zh-CN" dirty="0" smtClean="0">
              <a:ea typeface="宋体" pitchFamily="2" charset="-122"/>
            </a:endParaRPr>
          </a:p>
          <a:p>
            <a:pPr>
              <a:defRPr/>
            </a:pPr>
            <a:endParaRPr lang="en-US" dirty="0" smtClean="0"/>
          </a:p>
        </p:txBody>
      </p:sp>
      <p:pic>
        <p:nvPicPr>
          <p:cNvPr id="35844" name="Picture 8" descr="main"/>
          <p:cNvPicPr>
            <a:picLocks noChangeAspect="1" noChangeArrowheads="1"/>
          </p:cNvPicPr>
          <p:nvPr/>
        </p:nvPicPr>
        <p:blipFill>
          <a:blip r:embed="rId3" cstate="print"/>
          <a:srcRect/>
          <a:stretch>
            <a:fillRect/>
          </a:stretch>
        </p:blipFill>
        <p:spPr bwMode="auto">
          <a:xfrm>
            <a:off x="1359170" y="4574988"/>
            <a:ext cx="5383398" cy="1828800"/>
          </a:xfrm>
          <a:prstGeom prst="rect">
            <a:avLst/>
          </a:prstGeom>
          <a:noFill/>
          <a:ln w="9525">
            <a:noFill/>
            <a:miter lim="800000"/>
            <a:headEnd/>
            <a:tailEnd/>
          </a:ln>
        </p:spPr>
      </p:pic>
      <p:pic>
        <p:nvPicPr>
          <p:cNvPr id="35845" name="Picture 9"/>
          <p:cNvPicPr>
            <a:picLocks noChangeAspect="1" noChangeArrowheads="1"/>
          </p:cNvPicPr>
          <p:nvPr/>
        </p:nvPicPr>
        <p:blipFill>
          <a:blip r:embed="rId4"/>
          <a:srcRect/>
          <a:stretch>
            <a:fillRect/>
          </a:stretch>
        </p:blipFill>
        <p:spPr bwMode="auto">
          <a:xfrm>
            <a:off x="9250162" y="1137023"/>
            <a:ext cx="2285405" cy="1828800"/>
          </a:xfrm>
          <a:prstGeom prst="rect">
            <a:avLst/>
          </a:prstGeom>
          <a:noFill/>
          <a:ln w="9525">
            <a:noFill/>
            <a:miter lim="800000"/>
            <a:headEnd/>
            <a:tailEnd/>
          </a:ln>
        </p:spPr>
      </p:pic>
      <p:pic>
        <p:nvPicPr>
          <p:cNvPr id="35846" name="Picture 10" descr="IMG_1044 (Small)"/>
          <p:cNvPicPr>
            <a:picLocks noChangeAspect="1" noChangeArrowheads="1"/>
          </p:cNvPicPr>
          <p:nvPr/>
        </p:nvPicPr>
        <p:blipFill>
          <a:blip r:embed="rId5"/>
          <a:srcRect/>
          <a:stretch>
            <a:fillRect/>
          </a:stretch>
        </p:blipFill>
        <p:spPr bwMode="auto">
          <a:xfrm>
            <a:off x="5346126" y="4017686"/>
            <a:ext cx="3758221" cy="1879600"/>
          </a:xfrm>
          <a:prstGeom prst="rect">
            <a:avLst/>
          </a:prstGeom>
          <a:noFill/>
          <a:ln w="9525">
            <a:noFill/>
            <a:miter lim="800000"/>
            <a:headEnd/>
            <a:tailEnd/>
          </a:ln>
        </p:spPr>
      </p:pic>
      <p:pic>
        <p:nvPicPr>
          <p:cNvPr id="35847" name="Picture 13" descr="IMG_9803"/>
          <p:cNvPicPr>
            <a:picLocks noChangeAspect="1" noChangeArrowheads="1"/>
          </p:cNvPicPr>
          <p:nvPr/>
        </p:nvPicPr>
        <p:blipFill>
          <a:blip r:embed="rId6"/>
          <a:srcRect/>
          <a:stretch>
            <a:fillRect/>
          </a:stretch>
        </p:blipFill>
        <p:spPr bwMode="auto">
          <a:xfrm>
            <a:off x="7759423" y="5056094"/>
            <a:ext cx="3656648" cy="1600200"/>
          </a:xfrm>
          <a:prstGeom prst="rect">
            <a:avLst/>
          </a:prstGeom>
          <a:noFill/>
          <a:ln w="9525">
            <a:noFill/>
            <a:miter lim="800000"/>
            <a:headEnd/>
            <a:tailEnd/>
          </a:ln>
        </p:spPr>
      </p:pic>
      <p:pic>
        <p:nvPicPr>
          <p:cNvPr id="35848" name="Picture 14"/>
          <p:cNvPicPr>
            <a:picLocks noChangeAspect="1" noChangeArrowheads="1"/>
          </p:cNvPicPr>
          <p:nvPr/>
        </p:nvPicPr>
        <p:blipFill>
          <a:blip r:embed="rId7"/>
          <a:srcRect/>
          <a:stretch>
            <a:fillRect/>
          </a:stretch>
        </p:blipFill>
        <p:spPr bwMode="auto">
          <a:xfrm>
            <a:off x="248954" y="4673600"/>
            <a:ext cx="2090722" cy="1981200"/>
          </a:xfrm>
          <a:prstGeom prst="rect">
            <a:avLst/>
          </a:prstGeom>
          <a:noFill/>
          <a:ln w="9525">
            <a:noFill/>
            <a:miter lim="800000"/>
            <a:headEnd/>
            <a:tailEnd/>
          </a:ln>
        </p:spPr>
      </p:pic>
      <p:pic>
        <p:nvPicPr>
          <p:cNvPr id="35849" name="Picture 15"/>
          <p:cNvPicPr>
            <a:picLocks noChangeAspect="1" noChangeArrowheads="1"/>
          </p:cNvPicPr>
          <p:nvPr/>
        </p:nvPicPr>
        <p:blipFill>
          <a:blip r:embed="rId8"/>
          <a:srcRect/>
          <a:stretch>
            <a:fillRect/>
          </a:stretch>
        </p:blipFill>
        <p:spPr bwMode="auto">
          <a:xfrm>
            <a:off x="8938472" y="3119718"/>
            <a:ext cx="2437765" cy="18145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609441" y="1219200"/>
            <a:ext cx="9954207" cy="2743200"/>
          </a:xfrm>
          <a:prstGeom prst="rect">
            <a:avLst/>
          </a:prstGeom>
          <a:noFill/>
          <a:ln w="9525">
            <a:noFill/>
            <a:miter lim="800000"/>
            <a:headEnd/>
            <a:tailEnd/>
          </a:ln>
        </p:spPr>
        <p:txBody>
          <a:bodyPr/>
          <a:lstStyle/>
          <a:p>
            <a:pPr marL="342900" indent="-342900">
              <a:lnSpc>
                <a:spcPct val="90000"/>
              </a:lnSpc>
              <a:spcBef>
                <a:spcPts val="600"/>
              </a:spcBef>
              <a:buFontTx/>
              <a:buNone/>
            </a:pPr>
            <a:r>
              <a:rPr lang="en-US" altLang="zh-CN" sz="3200" b="1" dirty="0">
                <a:solidFill>
                  <a:schemeClr val="bg1"/>
                </a:solidFill>
                <a:latin typeface="Segoe UI" pitchFamily="34" charset="0"/>
              </a:rPr>
              <a:t>Bridge between MSRA &amp; universities:</a:t>
            </a:r>
          </a:p>
          <a:p>
            <a:pPr marL="742950" lvl="1" indent="-285750">
              <a:lnSpc>
                <a:spcPct val="90000"/>
              </a:lnSpc>
              <a:spcBef>
                <a:spcPts val="800"/>
              </a:spcBef>
              <a:spcAft>
                <a:spcPts val="0"/>
              </a:spcAft>
              <a:buFont typeface="Arial" pitchFamily="34" charset="0"/>
              <a:buChar char="•"/>
            </a:pPr>
            <a:r>
              <a:rPr lang="en-US" altLang="zh-CN" sz="2800" dirty="0">
                <a:solidFill>
                  <a:schemeClr val="bg1"/>
                </a:solidFill>
                <a:latin typeface="Segoe UI" pitchFamily="34" charset="0"/>
              </a:rPr>
              <a:t>Research Collaboration</a:t>
            </a:r>
          </a:p>
          <a:p>
            <a:pPr marL="742950" lvl="1" indent="-285750">
              <a:lnSpc>
                <a:spcPct val="90000"/>
              </a:lnSpc>
              <a:buFont typeface="Arial" pitchFamily="34" charset="0"/>
              <a:buChar char="•"/>
            </a:pPr>
            <a:r>
              <a:rPr lang="en-US" altLang="zh-CN" sz="2800" dirty="0">
                <a:solidFill>
                  <a:schemeClr val="bg1"/>
                </a:solidFill>
                <a:latin typeface="Segoe UI" pitchFamily="34" charset="0"/>
              </a:rPr>
              <a:t>Curriculum </a:t>
            </a:r>
            <a:r>
              <a:rPr lang="en-US" altLang="zh-CN" sz="2800" dirty="0" smtClean="0">
                <a:solidFill>
                  <a:schemeClr val="bg1"/>
                </a:solidFill>
                <a:latin typeface="Segoe UI" pitchFamily="34" charset="0"/>
              </a:rPr>
              <a:t>Innovation</a:t>
            </a:r>
            <a:endParaRPr lang="en-US" altLang="zh-CN" sz="2800" dirty="0">
              <a:solidFill>
                <a:schemeClr val="bg1"/>
              </a:solidFill>
              <a:latin typeface="Segoe UI" pitchFamily="34" charset="0"/>
            </a:endParaRPr>
          </a:p>
          <a:p>
            <a:pPr marL="742950" lvl="1" indent="-285750">
              <a:lnSpc>
                <a:spcPct val="90000"/>
              </a:lnSpc>
              <a:buFont typeface="Arial" pitchFamily="34" charset="0"/>
              <a:buChar char="•"/>
            </a:pPr>
            <a:r>
              <a:rPr lang="en-US" altLang="zh-CN" sz="2800" dirty="0">
                <a:solidFill>
                  <a:schemeClr val="bg1"/>
                </a:solidFill>
                <a:latin typeface="Segoe UI" pitchFamily="34" charset="0"/>
              </a:rPr>
              <a:t>Talent </a:t>
            </a:r>
            <a:r>
              <a:rPr lang="en-US" altLang="zh-CN" sz="2800" dirty="0" smtClean="0">
                <a:solidFill>
                  <a:schemeClr val="bg1"/>
                </a:solidFill>
                <a:latin typeface="Segoe UI" pitchFamily="34" charset="0"/>
              </a:rPr>
              <a:t>Development</a:t>
            </a:r>
          </a:p>
          <a:p>
            <a:pPr marL="742950" lvl="1" indent="-285750">
              <a:lnSpc>
                <a:spcPct val="90000"/>
              </a:lnSpc>
              <a:buFont typeface="Arial" pitchFamily="34" charset="0"/>
              <a:buChar char="•"/>
            </a:pPr>
            <a:r>
              <a:rPr lang="en-US" altLang="zh-CN" sz="2800" dirty="0" smtClean="0">
                <a:solidFill>
                  <a:schemeClr val="bg1"/>
                </a:solidFill>
                <a:latin typeface="Segoe UI" pitchFamily="34" charset="0"/>
              </a:rPr>
              <a:t>Academic Exchange</a:t>
            </a:r>
            <a:endParaRPr lang="en-US" altLang="zh-CN" sz="2800" dirty="0">
              <a:solidFill>
                <a:schemeClr val="bg1"/>
              </a:solidFill>
              <a:latin typeface="Segoe UI" pitchFamily="34" charset="0"/>
            </a:endParaRPr>
          </a:p>
        </p:txBody>
      </p:sp>
      <p:pic>
        <p:nvPicPr>
          <p:cNvPr id="5124" name="Picture 4" descr="j0195214"/>
          <p:cNvPicPr>
            <a:picLocks noChangeAspect="1" noChangeArrowheads="1"/>
          </p:cNvPicPr>
          <p:nvPr/>
        </p:nvPicPr>
        <p:blipFill>
          <a:blip r:embed="rId3"/>
          <a:srcRect/>
          <a:stretch>
            <a:fillRect/>
          </a:stretch>
        </p:blipFill>
        <p:spPr bwMode="auto">
          <a:xfrm>
            <a:off x="8024310" y="3733801"/>
            <a:ext cx="3650300" cy="2335213"/>
          </a:xfrm>
          <a:prstGeom prst="rect">
            <a:avLst/>
          </a:prstGeom>
          <a:noFill/>
          <a:ln w="9525">
            <a:noFill/>
            <a:miter lim="800000"/>
            <a:headEnd/>
            <a:tailEnd/>
          </a:ln>
        </p:spPr>
      </p:pic>
      <p:grpSp>
        <p:nvGrpSpPr>
          <p:cNvPr id="2" name="Group 5"/>
          <p:cNvGrpSpPr>
            <a:grpSpLocks/>
          </p:cNvGrpSpPr>
          <p:nvPr/>
        </p:nvGrpSpPr>
        <p:grpSpPr bwMode="auto">
          <a:xfrm>
            <a:off x="507868" y="4191001"/>
            <a:ext cx="7264625" cy="1243013"/>
            <a:chOff x="80" y="1730"/>
            <a:chExt cx="5561" cy="1405"/>
          </a:xfrm>
        </p:grpSpPr>
        <p:sp>
          <p:nvSpPr>
            <p:cNvPr id="457734" name="Oval 6"/>
            <p:cNvSpPr>
              <a:spLocks noChangeArrowheads="1"/>
            </p:cNvSpPr>
            <p:nvPr/>
          </p:nvSpPr>
          <p:spPr bwMode="auto">
            <a:xfrm>
              <a:off x="80" y="1782"/>
              <a:ext cx="1724" cy="1348"/>
            </a:xfrm>
            <a:prstGeom prst="ellipse">
              <a:avLst/>
            </a:prstGeom>
            <a:solidFill>
              <a:schemeClr val="accent1">
                <a:alpha val="58000"/>
              </a:schemeClr>
            </a:solidFill>
            <a:ln w="9525">
              <a:solidFill>
                <a:schemeClr val="tx1"/>
              </a:solidFill>
              <a:round/>
              <a:headEnd/>
              <a:tailEnd/>
            </a:ln>
            <a:effectLst/>
          </p:spPr>
          <p:txBody>
            <a:bodyPr wrap="none" anchor="ctr"/>
            <a:lstStyle/>
            <a:p>
              <a:pPr algn="ctr">
                <a:lnSpc>
                  <a:spcPct val="100000"/>
                </a:lnSpc>
                <a:spcBef>
                  <a:spcPct val="0"/>
                </a:spcBef>
                <a:buFontTx/>
                <a:buNone/>
                <a:defRPr/>
              </a:pPr>
              <a:r>
                <a:rPr lang="en-US" altLang="zh-CN" sz="2000" b="1" dirty="0" smtClean="0">
                  <a:solidFill>
                    <a:srgbClr val="66CCFF"/>
                  </a:solidFill>
                  <a:latin typeface="Arial" charset="0"/>
                </a:rPr>
                <a:t>MSRA</a:t>
              </a:r>
              <a:endParaRPr lang="en-US" altLang="zh-CN" sz="2000" b="1" dirty="0">
                <a:solidFill>
                  <a:srgbClr val="66CCFF"/>
                </a:solidFill>
                <a:latin typeface="Arial" charset="0"/>
              </a:endParaRPr>
            </a:p>
          </p:txBody>
        </p:sp>
        <p:sp>
          <p:nvSpPr>
            <p:cNvPr id="457735" name="Oval 7"/>
            <p:cNvSpPr>
              <a:spLocks noChangeArrowheads="1"/>
            </p:cNvSpPr>
            <p:nvPr/>
          </p:nvSpPr>
          <p:spPr bwMode="auto">
            <a:xfrm>
              <a:off x="3937" y="1730"/>
              <a:ext cx="1704" cy="1405"/>
            </a:xfrm>
            <a:prstGeom prst="ellipse">
              <a:avLst/>
            </a:prstGeom>
            <a:solidFill>
              <a:schemeClr val="accent1">
                <a:alpha val="58000"/>
              </a:schemeClr>
            </a:solidFill>
            <a:ln w="9525">
              <a:solidFill>
                <a:schemeClr val="tx1"/>
              </a:solidFill>
              <a:round/>
              <a:headEnd/>
              <a:tailEnd/>
            </a:ln>
            <a:effectLst/>
          </p:spPr>
          <p:txBody>
            <a:bodyPr wrap="none" anchor="ctr"/>
            <a:lstStyle/>
            <a:p>
              <a:pPr algn="ctr">
                <a:lnSpc>
                  <a:spcPct val="100000"/>
                </a:lnSpc>
                <a:spcBef>
                  <a:spcPct val="0"/>
                </a:spcBef>
                <a:buFontTx/>
                <a:buNone/>
                <a:defRPr/>
              </a:pPr>
              <a:r>
                <a:rPr lang="en-US" altLang="zh-CN" sz="2000" b="1" dirty="0">
                  <a:solidFill>
                    <a:srgbClr val="66CCFF"/>
                  </a:solidFill>
                  <a:latin typeface="Arial" charset="0"/>
                </a:rPr>
                <a:t>Asia Pacific </a:t>
              </a:r>
            </a:p>
            <a:p>
              <a:pPr algn="ctr">
                <a:lnSpc>
                  <a:spcPct val="100000"/>
                </a:lnSpc>
                <a:spcBef>
                  <a:spcPct val="0"/>
                </a:spcBef>
                <a:buFontTx/>
                <a:buNone/>
                <a:defRPr/>
              </a:pPr>
              <a:r>
                <a:rPr lang="en-US" altLang="zh-CN" sz="2000" b="1" dirty="0">
                  <a:solidFill>
                    <a:srgbClr val="66CCFF"/>
                  </a:solidFill>
                  <a:latin typeface="Arial" charset="0"/>
                </a:rPr>
                <a:t>Academia</a:t>
              </a:r>
            </a:p>
          </p:txBody>
        </p:sp>
        <p:sp>
          <p:nvSpPr>
            <p:cNvPr id="5128" name="AutoShape 8"/>
            <p:cNvSpPr>
              <a:spLocks noChangeArrowheads="1"/>
            </p:cNvSpPr>
            <p:nvPr/>
          </p:nvSpPr>
          <p:spPr bwMode="auto">
            <a:xfrm>
              <a:off x="1912" y="1939"/>
              <a:ext cx="1940" cy="988"/>
            </a:xfrm>
            <a:prstGeom prst="leftRightArrow">
              <a:avLst>
                <a:gd name="adj1" fmla="val 50000"/>
                <a:gd name="adj2" fmla="val 39271"/>
              </a:avLst>
            </a:prstGeom>
            <a:solidFill>
              <a:srgbClr val="993300"/>
            </a:solidFill>
            <a:ln w="9525">
              <a:solidFill>
                <a:schemeClr val="tx1"/>
              </a:solidFill>
              <a:miter lim="800000"/>
              <a:headEnd/>
              <a:tailEnd/>
            </a:ln>
          </p:spPr>
          <p:txBody>
            <a:bodyPr wrap="none" anchor="ctr"/>
            <a:lstStyle/>
            <a:p>
              <a:endParaRPr lang="zh-CN" altLang="en-US"/>
            </a:p>
          </p:txBody>
        </p:sp>
        <p:sp>
          <p:nvSpPr>
            <p:cNvPr id="457737" name="Text Box 9"/>
            <p:cNvSpPr txBox="1">
              <a:spLocks noChangeArrowheads="1"/>
            </p:cNvSpPr>
            <p:nvPr/>
          </p:nvSpPr>
          <p:spPr bwMode="auto">
            <a:xfrm>
              <a:off x="2349" y="2234"/>
              <a:ext cx="1011" cy="517"/>
            </a:xfrm>
            <a:prstGeom prst="rect">
              <a:avLst/>
            </a:prstGeom>
            <a:noFill/>
            <a:ln w="9525">
              <a:noFill/>
              <a:miter lim="800000"/>
              <a:headEnd/>
              <a:tailEnd/>
            </a:ln>
            <a:effectLst/>
          </p:spPr>
          <p:txBody>
            <a:bodyPr>
              <a:spAutoFit/>
            </a:bodyPr>
            <a:lstStyle/>
            <a:p>
              <a:pPr algn="ctr">
                <a:lnSpc>
                  <a:spcPct val="100000"/>
                </a:lnSpc>
                <a:spcBef>
                  <a:spcPct val="50000"/>
                </a:spcBef>
                <a:buFontTx/>
                <a:buNone/>
                <a:defRPr/>
              </a:pPr>
              <a:r>
                <a:rPr lang="en-US" altLang="zh-CN" sz="2400" b="1" dirty="0">
                  <a:solidFill>
                    <a:srgbClr val="66CCFF"/>
                  </a:solidFill>
                  <a:latin typeface="Arial" charset="0"/>
                </a:rPr>
                <a:t>UR</a:t>
              </a:r>
            </a:p>
          </p:txBody>
        </p:sp>
      </p:grpSp>
      <p:sp>
        <p:nvSpPr>
          <p:cNvPr id="11" name="Rectangle 2"/>
          <p:cNvSpPr txBox="1">
            <a:spLocks noChangeArrowheads="1"/>
          </p:cNvSpPr>
          <p:nvPr/>
        </p:nvSpPr>
        <p:spPr>
          <a:xfrm>
            <a:off x="515938" y="228600"/>
            <a:ext cx="11164887" cy="665163"/>
          </a:xfrm>
          <a:prstGeom prst="rect">
            <a:avLst/>
          </a:prstGeom>
        </p:spPr>
        <p:txBody>
          <a:bodyPr/>
          <a:lstStyle/>
          <a:p>
            <a:pPr marL="0" marR="0" lvl="0" indent="0" algn="l" defTabSz="1095375" rtl="0" eaLnBrk="1" fontAlgn="base" latinLnBrk="0" hangingPunct="1">
              <a:lnSpc>
                <a:spcPct val="90000"/>
              </a:lnSpc>
              <a:spcBef>
                <a:spcPct val="0"/>
              </a:spcBef>
              <a:spcAft>
                <a:spcPct val="0"/>
              </a:spcAft>
              <a:buClrTx/>
              <a:buSzTx/>
              <a:buFontTx/>
              <a:buNone/>
              <a:tabLst/>
              <a:defRPr/>
            </a:pPr>
            <a:r>
              <a:rPr kumimoji="0" lang="en-US" altLang="zh-CN" sz="4800" b="0" i="0" u="none" strike="noStrike" kern="1200" cap="none" spc="-36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UR As a Bridge</a:t>
            </a:r>
            <a:endParaRPr kumimoji="0" lang="en-US" sz="4800" b="0" i="0" u="none" strike="noStrike" kern="1200" cap="none" spc="-36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77992" y="661948"/>
            <a:ext cx="6086608" cy="1329595"/>
          </a:xfrm>
        </p:spPr>
        <p:txBody>
          <a:bodyPr/>
          <a:lstStyle/>
          <a:p>
            <a:r>
              <a:rPr altLang="zh-CN" smtClean="0"/>
              <a:t>The World's Hottest Computer Lab</a:t>
            </a:r>
            <a:endParaRPr lang="en-US" dirty="0" smtClean="0">
              <a:solidFill>
                <a:srgbClr val="FF9933"/>
              </a:solidFill>
              <a:sym typeface="Wingdings" pitchFamily="2" charset="2"/>
            </a:endParaRPr>
          </a:p>
        </p:txBody>
      </p:sp>
      <p:grpSp>
        <p:nvGrpSpPr>
          <p:cNvPr id="2" name="Group 15"/>
          <p:cNvGrpSpPr/>
          <p:nvPr/>
        </p:nvGrpSpPr>
        <p:grpSpPr>
          <a:xfrm>
            <a:off x="901354" y="5457010"/>
            <a:ext cx="10347805" cy="1155700"/>
            <a:chOff x="762001" y="5621656"/>
            <a:chExt cx="9315450" cy="1386840"/>
          </a:xfrm>
        </p:grpSpPr>
        <p:pic>
          <p:nvPicPr>
            <p:cNvPr id="80899" name="Picture 3" descr="Blank Headline 1"/>
            <p:cNvPicPr>
              <a:picLocks noChangeAspect="1" noChangeArrowheads="1"/>
            </p:cNvPicPr>
            <p:nvPr/>
          </p:nvPicPr>
          <p:blipFill>
            <a:blip r:embed="rId3">
              <a:lum bright="12000"/>
            </a:blip>
            <a:srcRect/>
            <a:stretch>
              <a:fillRect/>
            </a:stretch>
          </p:blipFill>
          <p:spPr bwMode="auto">
            <a:xfrm>
              <a:off x="762001" y="5621656"/>
              <a:ext cx="9315450" cy="1386840"/>
            </a:xfrm>
            <a:prstGeom prst="rect">
              <a:avLst/>
            </a:prstGeom>
            <a:noFill/>
          </p:spPr>
        </p:pic>
        <p:grpSp>
          <p:nvGrpSpPr>
            <p:cNvPr id="3" name="Group 14"/>
            <p:cNvGrpSpPr/>
            <p:nvPr/>
          </p:nvGrpSpPr>
          <p:grpSpPr>
            <a:xfrm>
              <a:off x="1154430" y="5890260"/>
              <a:ext cx="6099142" cy="868680"/>
              <a:chOff x="1154430" y="5890260"/>
              <a:chExt cx="6099142" cy="868680"/>
            </a:xfrm>
          </p:grpSpPr>
          <p:pic>
            <p:nvPicPr>
              <p:cNvPr id="80902" name="Picture 6" descr="The New York Times On The Web"/>
              <p:cNvPicPr>
                <a:picLocks noChangeAspect="1" noChangeArrowheads="1"/>
              </p:cNvPicPr>
              <p:nvPr/>
            </p:nvPicPr>
            <p:blipFill>
              <a:blip r:embed="rId4"/>
              <a:srcRect/>
              <a:stretch>
                <a:fillRect/>
              </a:stretch>
            </p:blipFill>
            <p:spPr bwMode="auto">
              <a:xfrm>
                <a:off x="1280160" y="6353176"/>
                <a:ext cx="2834640" cy="405764"/>
              </a:xfrm>
              <a:prstGeom prst="rect">
                <a:avLst/>
              </a:prstGeom>
              <a:noFill/>
              <a:ln w="9525">
                <a:noFill/>
                <a:miter lim="800000"/>
                <a:headEnd/>
                <a:tailEnd/>
              </a:ln>
            </p:spPr>
          </p:pic>
          <p:sp>
            <p:nvSpPr>
              <p:cNvPr id="80903" name="Text Box 7"/>
              <p:cNvSpPr txBox="1">
                <a:spLocks noChangeArrowheads="1"/>
              </p:cNvSpPr>
              <p:nvPr/>
            </p:nvSpPr>
            <p:spPr bwMode="auto">
              <a:xfrm>
                <a:off x="1154430" y="5890260"/>
                <a:ext cx="6099142" cy="428425"/>
              </a:xfrm>
              <a:prstGeom prst="rect">
                <a:avLst/>
              </a:prstGeom>
              <a:noFill/>
              <a:ln w="9525">
                <a:noFill/>
                <a:miter lim="800000"/>
                <a:headEnd/>
                <a:tailEnd/>
              </a:ln>
              <a:effectLst/>
            </p:spPr>
            <p:txBody>
              <a:bodyPr wrap="none" lIns="109728" tIns="54864" rIns="109728" bIns="54864">
                <a:spAutoFit/>
              </a:bodyPr>
              <a:lstStyle/>
              <a:p>
                <a:r>
                  <a:rPr lang="en-US" altLang="zh-CN" sz="1600" dirty="0">
                    <a:solidFill>
                      <a:srgbClr val="000000"/>
                    </a:solidFill>
                  </a:rPr>
                  <a:t>“</a:t>
                </a:r>
                <a:r>
                  <a:rPr lang="en-US" altLang="zh-CN" sz="1600" i="1" dirty="0">
                    <a:solidFill>
                      <a:srgbClr val="000000"/>
                    </a:solidFill>
                  </a:rPr>
                  <a:t>It is no surprise that Microsoft Research Asia has such popular appeal.</a:t>
                </a:r>
                <a:r>
                  <a:rPr lang="en-US" altLang="zh-CN" sz="1600" dirty="0">
                    <a:solidFill>
                      <a:srgbClr val="000000"/>
                    </a:solidFill>
                  </a:rPr>
                  <a:t>”</a:t>
                </a:r>
              </a:p>
            </p:txBody>
          </p:sp>
        </p:grpSp>
      </p:grpSp>
      <p:grpSp>
        <p:nvGrpSpPr>
          <p:cNvPr id="4" name="Group 17"/>
          <p:cNvGrpSpPr/>
          <p:nvPr/>
        </p:nvGrpSpPr>
        <p:grpSpPr>
          <a:xfrm>
            <a:off x="5548220" y="3818280"/>
            <a:ext cx="5484971" cy="1559611"/>
            <a:chOff x="4954236" y="2703555"/>
            <a:chExt cx="4937760" cy="2590800"/>
          </a:xfrm>
        </p:grpSpPr>
        <p:pic>
          <p:nvPicPr>
            <p:cNvPr id="80901" name="Picture 5" descr="Blank Headline 1"/>
            <p:cNvPicPr>
              <a:picLocks noChangeAspect="1" noChangeArrowheads="1"/>
            </p:cNvPicPr>
            <p:nvPr/>
          </p:nvPicPr>
          <p:blipFill>
            <a:blip r:embed="rId3">
              <a:lum bright="12000"/>
            </a:blip>
            <a:srcRect/>
            <a:stretch>
              <a:fillRect/>
            </a:stretch>
          </p:blipFill>
          <p:spPr bwMode="auto">
            <a:xfrm>
              <a:off x="4954236" y="2703555"/>
              <a:ext cx="4937760" cy="2590800"/>
            </a:xfrm>
            <a:prstGeom prst="rect">
              <a:avLst/>
            </a:prstGeom>
            <a:noFill/>
          </p:spPr>
        </p:pic>
        <p:sp>
          <p:nvSpPr>
            <p:cNvPr id="80904" name="Text Box 8"/>
            <p:cNvSpPr txBox="1">
              <a:spLocks noChangeArrowheads="1"/>
            </p:cNvSpPr>
            <p:nvPr/>
          </p:nvSpPr>
          <p:spPr bwMode="auto">
            <a:xfrm>
              <a:off x="5102776" y="3289988"/>
              <a:ext cx="4455794" cy="1002096"/>
            </a:xfrm>
            <a:prstGeom prst="rect">
              <a:avLst/>
            </a:prstGeom>
            <a:noFill/>
            <a:ln w="9525">
              <a:noFill/>
              <a:miter lim="800000"/>
              <a:headEnd/>
              <a:tailEnd/>
            </a:ln>
            <a:effectLst/>
          </p:spPr>
          <p:txBody>
            <a:bodyPr lIns="109728" tIns="54864" rIns="109728" bIns="54864">
              <a:spAutoFit/>
            </a:bodyPr>
            <a:lstStyle/>
            <a:p>
              <a:r>
                <a:rPr lang="en-US" altLang="zh-CN" sz="1600" dirty="0">
                  <a:solidFill>
                    <a:srgbClr val="000000"/>
                  </a:solidFill>
                </a:rPr>
                <a:t>“</a:t>
              </a:r>
              <a:r>
                <a:rPr lang="en-US" altLang="en-US" sz="1600" i="1" dirty="0">
                  <a:solidFill>
                    <a:srgbClr val="000000"/>
                  </a:solidFill>
                </a:rPr>
                <a:t>Microsoft Research Asia has become a powerhouse of </a:t>
              </a:r>
              <a:r>
                <a:rPr lang="en-US" altLang="en-US" sz="1600" i="1" dirty="0" err="1">
                  <a:solidFill>
                    <a:srgbClr val="000000"/>
                  </a:solidFill>
                </a:rPr>
                <a:t>infotech</a:t>
              </a:r>
              <a:r>
                <a:rPr lang="en-US" altLang="en-US" sz="1600" i="1" dirty="0">
                  <a:solidFill>
                    <a:srgbClr val="000000"/>
                  </a:solidFill>
                </a:rPr>
                <a:t> R&amp;D</a:t>
              </a:r>
              <a:r>
                <a:rPr lang="en-US" altLang="zh-CN" sz="1600" i="1" dirty="0">
                  <a:solidFill>
                    <a:srgbClr val="000000"/>
                  </a:solidFill>
                </a:rPr>
                <a:t>.</a:t>
              </a:r>
              <a:r>
                <a:rPr lang="en-US" altLang="zh-CN" sz="1600" dirty="0">
                  <a:solidFill>
                    <a:srgbClr val="000000"/>
                  </a:solidFill>
                </a:rPr>
                <a:t>”</a:t>
              </a:r>
            </a:p>
          </p:txBody>
        </p:sp>
        <p:pic>
          <p:nvPicPr>
            <p:cNvPr id="80905" name="Picture 9" descr="placeholderlogo"/>
            <p:cNvPicPr>
              <a:picLocks noChangeAspect="1" noChangeArrowheads="1"/>
            </p:cNvPicPr>
            <p:nvPr/>
          </p:nvPicPr>
          <p:blipFill>
            <a:blip r:embed="rId5"/>
            <a:srcRect/>
            <a:stretch>
              <a:fillRect/>
            </a:stretch>
          </p:blipFill>
          <p:spPr bwMode="auto">
            <a:xfrm>
              <a:off x="5817870" y="4200526"/>
              <a:ext cx="2348866" cy="542924"/>
            </a:xfrm>
            <a:prstGeom prst="rect">
              <a:avLst/>
            </a:prstGeom>
            <a:noFill/>
          </p:spPr>
        </p:pic>
      </p:grpSp>
      <p:pic>
        <p:nvPicPr>
          <p:cNvPr id="19" name="Picture 4" descr="guanxi"/>
          <p:cNvPicPr>
            <a:picLocks noChangeAspect="1" noChangeArrowheads="1"/>
          </p:cNvPicPr>
          <p:nvPr/>
        </p:nvPicPr>
        <p:blipFill>
          <a:blip r:embed="rId6"/>
          <a:srcRect/>
          <a:stretch>
            <a:fillRect/>
          </a:stretch>
        </p:blipFill>
        <p:spPr bwMode="auto">
          <a:xfrm>
            <a:off x="1192831" y="2211859"/>
            <a:ext cx="3447686" cy="3260378"/>
          </a:xfrm>
          <a:prstGeom prst="rect">
            <a:avLst/>
          </a:prstGeom>
          <a:noFill/>
        </p:spPr>
      </p:pic>
      <p:pic>
        <p:nvPicPr>
          <p:cNvPr id="14" name="Picture 13"/>
          <p:cNvPicPr/>
          <p:nvPr/>
        </p:nvPicPr>
        <p:blipFill>
          <a:blip r:embed="rId7"/>
          <a:stretch>
            <a:fillRect/>
          </a:stretch>
        </p:blipFill>
        <p:spPr>
          <a:xfrm>
            <a:off x="6507564" y="661949"/>
            <a:ext cx="3173143" cy="3072199"/>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974" y="1955801"/>
            <a:ext cx="10883306" cy="2169159"/>
          </a:xfrm>
        </p:spPr>
        <p:txBody>
          <a:bodyPr/>
          <a:lstStyle/>
          <a:p>
            <a:pPr>
              <a:defRPr/>
            </a:pPr>
            <a:r>
              <a:rPr smtClean="0"/>
              <a:t>Introduction to Academic Collaborations in the Asia Pacific Region</a:t>
            </a:r>
            <a:endParaRPr/>
          </a:p>
        </p:txBody>
      </p:sp>
      <p:sp>
        <p:nvSpPr>
          <p:cNvPr id="3" name="Subtitle 2"/>
          <p:cNvSpPr>
            <a:spLocks noGrp="1"/>
          </p:cNvSpPr>
          <p:nvPr>
            <p:ph type="subTitle" idx="1"/>
          </p:nvPr>
        </p:nvSpPr>
        <p:spPr>
          <a:xfrm>
            <a:off x="749618" y="4700588"/>
            <a:ext cx="10239375" cy="1395412"/>
          </a:xfrm>
        </p:spPr>
        <p:txBody>
          <a:bodyPr rtlCol="0"/>
          <a:lstStyle/>
          <a:p>
            <a:pPr defTabSz="914363" fontAlgn="auto">
              <a:spcAft>
                <a:spcPts val="0"/>
              </a:spcAft>
              <a:defRPr/>
            </a:pPr>
            <a:r>
              <a:rPr lang="en-US" dirty="0" smtClean="0"/>
              <a:t>Lolan Song</a:t>
            </a:r>
          </a:p>
          <a:p>
            <a:pPr defTabSz="914363" fontAlgn="auto">
              <a:spcAft>
                <a:spcPts val="0"/>
              </a:spcAft>
              <a:defRPr/>
            </a:pPr>
            <a:r>
              <a:rPr lang="en-US" dirty="0" smtClean="0"/>
              <a:t>Senior Director</a:t>
            </a:r>
          </a:p>
          <a:p>
            <a:pPr defTabSz="914363" fontAlgn="auto">
              <a:spcAft>
                <a:spcPts val="0"/>
              </a:spcAft>
              <a:defRPr/>
            </a:pPr>
            <a:r>
              <a:rPr lang="en-US" dirty="0" smtClean="0"/>
              <a:t>University Relations, Microsoft Research Asia</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The Mission of University Relations</a:t>
            </a:r>
            <a:endParaRPr spc="-150">
              <a:solidFill>
                <a:schemeClr val="accent1"/>
              </a:solidFill>
              <a:effectLst>
                <a:outerShdw blurRad="38100" dist="38100" dir="2700000" algn="tl">
                  <a:srgbClr val="000000">
                    <a:alpha val="43137"/>
                  </a:srgbClr>
                </a:outerShdw>
              </a:effectLst>
            </a:endParaRPr>
          </a:p>
        </p:txBody>
      </p:sp>
      <p:sp>
        <p:nvSpPr>
          <p:cNvPr id="4" name="Rounded Rectangle 3"/>
          <p:cNvSpPr/>
          <p:nvPr/>
        </p:nvSpPr>
        <p:spPr bwMode="auto">
          <a:xfrm>
            <a:off x="518160" y="1056640"/>
            <a:ext cx="11074400" cy="2052320"/>
          </a:xfrm>
          <a:prstGeom prst="roundRect">
            <a:avLst>
              <a:gd name="adj" fmla="val 574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37160" tIns="91440" rIns="91436" bIns="91440" anchor="t"/>
          <a:lstStyle/>
          <a:p>
            <a:pPr marL="173038"/>
            <a:r>
              <a:rPr lang="en-US" sz="4400" b="1" dirty="0" smtClean="0">
                <a:solidFill>
                  <a:srgbClr val="FFFF00"/>
                </a:solidFill>
                <a:effectLst>
                  <a:outerShdw blurRad="38100" dist="38100" dir="2700000" algn="tl">
                    <a:srgbClr val="000000">
                      <a:alpha val="43137"/>
                    </a:srgbClr>
                  </a:outerShdw>
                </a:effectLst>
              </a:rPr>
              <a:t>Mission</a:t>
            </a:r>
          </a:p>
          <a:p>
            <a:pPr marL="395288" lvl="1"/>
            <a:r>
              <a:rPr lang="en-US" sz="3400" dirty="0" smtClean="0">
                <a:effectLst>
                  <a:outerShdw blurRad="38100" dist="38100" dir="2700000" algn="tl">
                    <a:srgbClr val="000000">
                      <a:alpha val="43137"/>
                    </a:srgbClr>
                  </a:outerShdw>
                </a:effectLst>
              </a:rPr>
              <a:t>To build long-term, in-depth, mutually beneficial collaboration with academia in Asia Pacific.</a:t>
            </a:r>
          </a:p>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6" name="Rounded Rectangle 5"/>
          <p:cNvSpPr/>
          <p:nvPr/>
        </p:nvSpPr>
        <p:spPr bwMode="auto">
          <a:xfrm>
            <a:off x="521260" y="3383280"/>
            <a:ext cx="11080805" cy="3180080"/>
          </a:xfrm>
          <a:prstGeom prst="roundRect">
            <a:avLst>
              <a:gd name="adj" fmla="val 5519"/>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t"/>
          <a:lstStyle/>
          <a:p>
            <a:pPr marL="173038"/>
            <a:r>
              <a:rPr lang="en-US" sz="4400" b="1" dirty="0" smtClean="0">
                <a:solidFill>
                  <a:srgbClr val="FFFF00"/>
                </a:solidFill>
                <a:effectLst>
                  <a:outerShdw blurRad="38100" dist="38100" dir="2700000" algn="tl">
                    <a:srgbClr val="000000">
                      <a:alpha val="43137"/>
                    </a:srgbClr>
                  </a:outerShdw>
                </a:effectLst>
              </a:rPr>
              <a:t>Role – UR as a Bridge</a:t>
            </a:r>
          </a:p>
          <a:p>
            <a:pPr marL="395288" lvl="1"/>
            <a:r>
              <a:rPr lang="en-US" sz="2800" dirty="0" smtClean="0">
                <a:effectLst>
                  <a:outerShdw blurRad="38100" dist="38100" dir="2700000" algn="tl">
                    <a:srgbClr val="000000">
                      <a:alpha val="43137"/>
                    </a:srgbClr>
                  </a:outerShdw>
                </a:effectLst>
              </a:rPr>
              <a:t>between Microsoft Research &amp; academia in Asia Pacific through</a:t>
            </a:r>
          </a:p>
          <a:p>
            <a:pPr marL="690563" lvl="1" indent="-293688">
              <a:buFont typeface="Arial" pitchFamily="34" charset="0"/>
              <a:buChar char="•"/>
            </a:pPr>
            <a:r>
              <a:rPr lang="en-US" sz="2400" dirty="0" smtClean="0">
                <a:solidFill>
                  <a:srgbClr val="FFFF99"/>
                </a:solidFill>
                <a:effectLst>
                  <a:outerShdw blurRad="38100" dist="38100" dir="2700000" algn="tl">
                    <a:srgbClr val="000000">
                      <a:alpha val="43137"/>
                    </a:srgbClr>
                  </a:outerShdw>
                </a:effectLst>
              </a:rPr>
              <a:t>Research Collaboration</a:t>
            </a:r>
          </a:p>
          <a:p>
            <a:pPr marL="690563" lvl="1" indent="-293688">
              <a:buFont typeface="Arial" pitchFamily="34" charset="0"/>
              <a:buChar char="•"/>
            </a:pPr>
            <a:r>
              <a:rPr lang="en-US" sz="2400" dirty="0" smtClean="0">
                <a:solidFill>
                  <a:srgbClr val="FFFF99"/>
                </a:solidFill>
                <a:effectLst>
                  <a:outerShdw blurRad="38100" dist="38100" dir="2700000" algn="tl">
                    <a:srgbClr val="000000">
                      <a:alpha val="43137"/>
                    </a:srgbClr>
                  </a:outerShdw>
                </a:effectLst>
              </a:rPr>
              <a:t>Curriculum Innovation</a:t>
            </a:r>
          </a:p>
          <a:p>
            <a:pPr marL="690563" lvl="1" indent="-293688">
              <a:buFont typeface="Arial" pitchFamily="34" charset="0"/>
              <a:buChar char="•"/>
            </a:pPr>
            <a:r>
              <a:rPr lang="en-US" sz="2400" dirty="0" smtClean="0">
                <a:solidFill>
                  <a:srgbClr val="FFFF99"/>
                </a:solidFill>
                <a:effectLst>
                  <a:outerShdw blurRad="38100" dist="38100" dir="2700000" algn="tl">
                    <a:srgbClr val="000000">
                      <a:alpha val="43137"/>
                    </a:srgbClr>
                  </a:outerShdw>
                </a:effectLst>
              </a:rPr>
              <a:t>Talent Development</a:t>
            </a:r>
          </a:p>
          <a:p>
            <a:pPr marL="690563" lvl="1" indent="-293688">
              <a:buFont typeface="Arial" pitchFamily="34" charset="0"/>
              <a:buChar char="•"/>
            </a:pPr>
            <a:r>
              <a:rPr lang="en-US" sz="2400" dirty="0" smtClean="0">
                <a:solidFill>
                  <a:srgbClr val="FFFF99"/>
                </a:solidFill>
                <a:effectLst>
                  <a:outerShdw blurRad="38100" dist="38100" dir="2700000" algn="tl">
                    <a:srgbClr val="000000">
                      <a:alpha val="43137"/>
                    </a:srgbClr>
                  </a:outerShdw>
                </a:effectLst>
              </a:rPr>
              <a:t>Academic Exchanges</a:t>
            </a:r>
          </a:p>
          <a:p>
            <a:pPr marL="395288" lvl="1"/>
            <a:endParaRPr lang="en-US" sz="2300" dirty="0">
              <a:solidFill>
                <a:srgbClr val="FFFFFF"/>
              </a:solidFill>
              <a:effectLst>
                <a:outerShdw blurRad="38100" dist="38100" dir="2700000" algn="tl">
                  <a:srgbClr val="000000">
                    <a:alpha val="43137"/>
                  </a:srgbClr>
                </a:outerShdw>
              </a:effectLst>
            </a:endParaRPr>
          </a:p>
        </p:txBody>
      </p:sp>
      <p:pic>
        <p:nvPicPr>
          <p:cNvPr id="49159" name="Picture 7" descr="C:\Temp\Bridge2.png"/>
          <p:cNvPicPr>
            <a:picLocks noChangeAspect="1" noChangeArrowheads="1"/>
          </p:cNvPicPr>
          <p:nvPr/>
        </p:nvPicPr>
        <p:blipFill>
          <a:blip r:embed="rId3"/>
          <a:srcRect/>
          <a:stretch>
            <a:fillRect/>
          </a:stretch>
        </p:blipFill>
        <p:spPr bwMode="auto">
          <a:xfrm flipH="1">
            <a:off x="4592319" y="4897120"/>
            <a:ext cx="6776719" cy="1671954"/>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srcRect/>
          <a:stretch>
            <a:fillRect/>
          </a:stretch>
        </p:blipFill>
        <p:spPr bwMode="auto">
          <a:xfrm>
            <a:off x="7978733" y="1165935"/>
            <a:ext cx="4055951" cy="5046199"/>
          </a:xfrm>
          <a:prstGeom prst="rect">
            <a:avLst/>
          </a:prstGeom>
          <a:noFill/>
          <a:ln w="9525">
            <a:noFill/>
            <a:miter lim="800000"/>
            <a:headEnd/>
            <a:tailEnd/>
          </a:ln>
          <a:effectLst/>
        </p:spPr>
      </p:pic>
      <p:sp>
        <p:nvSpPr>
          <p:cNvPr id="2" name="Title 1"/>
          <p:cNvSpPr>
            <a:spLocks noGrp="1"/>
          </p:cNvSpPr>
          <p:nvPr>
            <p:ph type="title"/>
          </p:nvPr>
        </p:nvSpPr>
        <p:spPr>
          <a:xfrm>
            <a:off x="507868" y="230189"/>
            <a:ext cx="11173090" cy="664797"/>
          </a:xfrm>
        </p:spPr>
        <p:txBody>
          <a:bodyPr/>
          <a:lstStyle/>
          <a:p>
            <a:pPr defTabSz="1095376">
              <a:defRPr/>
            </a:pPr>
            <a:r>
              <a:rPr smtClean="0"/>
              <a:t>History &amp; Quick Facts about MSRA UR</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497841" y="1348740"/>
            <a:ext cx="8166099" cy="4937760"/>
          </a:xfrm>
        </p:spPr>
        <p:txBody>
          <a:bodyPr>
            <a:noAutofit/>
          </a:bodyPr>
          <a:lstStyle/>
          <a:p>
            <a:r>
              <a:rPr lang="en-US" sz="4000" b="1" dirty="0" smtClean="0"/>
              <a:t>History</a:t>
            </a:r>
          </a:p>
          <a:p>
            <a:pPr lvl="1"/>
            <a:r>
              <a:rPr lang="en-US" sz="3600" dirty="0" smtClean="0"/>
              <a:t>UR was one of the first groups established in Nov 1998</a:t>
            </a:r>
          </a:p>
          <a:p>
            <a:pPr lvl="1"/>
            <a:r>
              <a:rPr lang="en-US" sz="3600" dirty="0" smtClean="0"/>
              <a:t>Working with more than 50 leading universities in 8 countries and regions in the Asia Pacific</a:t>
            </a:r>
          </a:p>
          <a:p>
            <a:pPr lvl="2">
              <a:buFont typeface="Arial" pitchFamily="34" charset="0"/>
              <a:buChar char="•"/>
            </a:pPr>
            <a:r>
              <a:rPr lang="en-US" dirty="0" smtClean="0">
                <a:solidFill>
                  <a:srgbClr val="3399FF"/>
                </a:solidFill>
              </a:rPr>
              <a:t>Mainland China, Hong Kong, Taiwan, Japan, Korea, Australia, Singapore, New Zealand, and other countries in Southeast Asia</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6838726" y="-1"/>
            <a:ext cx="5350099" cy="2699657"/>
          </a:xfrm>
          <a:prstGeom prst="rect">
            <a:avLst/>
          </a:prstGeom>
          <a:noFill/>
          <a:ln w="9525">
            <a:noFill/>
            <a:miter lim="800000"/>
            <a:headEnd/>
            <a:tailEnd/>
          </a:ln>
          <a:effectLst/>
        </p:spPr>
      </p:pic>
      <p:sp>
        <p:nvSpPr>
          <p:cNvPr id="2" name="Title 1"/>
          <p:cNvSpPr>
            <a:spLocks noGrp="1"/>
          </p:cNvSpPr>
          <p:nvPr>
            <p:ph type="title"/>
          </p:nvPr>
        </p:nvSpPr>
        <p:spPr>
          <a:xfrm>
            <a:off x="475211" y="328161"/>
            <a:ext cx="11173090" cy="664797"/>
          </a:xfrm>
        </p:spPr>
        <p:txBody>
          <a:bodyPr/>
          <a:lstStyle/>
          <a:p>
            <a:pPr defTabSz="1095376">
              <a:defRPr/>
            </a:pPr>
            <a:r>
              <a:rPr smtClean="0"/>
              <a:t>UR Team </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454297" y="1898707"/>
            <a:ext cx="11057890" cy="4739473"/>
          </a:xfrm>
        </p:spPr>
        <p:txBody>
          <a:bodyPr>
            <a:noAutofit/>
          </a:bodyPr>
          <a:lstStyle/>
          <a:p>
            <a:r>
              <a:rPr lang="en-US" sz="4000" b="1" dirty="0" smtClean="0"/>
              <a:t>Geo locations</a:t>
            </a:r>
          </a:p>
          <a:p>
            <a:pPr lvl="1"/>
            <a:r>
              <a:rPr lang="en-US" sz="2600" dirty="0" smtClean="0"/>
              <a:t>Director: </a:t>
            </a:r>
            <a:r>
              <a:rPr lang="en-US" sz="2600" dirty="0" smtClean="0">
                <a:solidFill>
                  <a:srgbClr val="3399FF"/>
                </a:solidFill>
              </a:rPr>
              <a:t>Lolan Song</a:t>
            </a:r>
          </a:p>
          <a:p>
            <a:pPr lvl="1"/>
            <a:r>
              <a:rPr lang="en-US" sz="2600" dirty="0" smtClean="0"/>
              <a:t>China &amp; region:</a:t>
            </a:r>
            <a:r>
              <a:rPr lang="en-US" sz="2600" dirty="0" smtClean="0">
                <a:solidFill>
                  <a:srgbClr val="3399FF"/>
                </a:solidFill>
              </a:rPr>
              <a:t> Gao Zhang, Xin Ma, Bei Li, Gang Guan, Lihua Tang, Wen Chen, Xiangwen Liu (based in Beijing)</a:t>
            </a:r>
          </a:p>
          <a:p>
            <a:pPr lvl="1"/>
            <a:r>
              <a:rPr lang="en-US" sz="2600" dirty="0" smtClean="0"/>
              <a:t>ANZ &amp; SEA: </a:t>
            </a:r>
            <a:r>
              <a:rPr lang="en-US" sz="2600" dirty="0" smtClean="0">
                <a:solidFill>
                  <a:srgbClr val="3399FF"/>
                </a:solidFill>
              </a:rPr>
              <a:t>John Warren (based in Sydney)</a:t>
            </a:r>
          </a:p>
          <a:p>
            <a:pPr lvl="1"/>
            <a:r>
              <a:rPr lang="en-US" sz="2600" dirty="0" smtClean="0"/>
              <a:t>Korea: </a:t>
            </a:r>
            <a:r>
              <a:rPr lang="en-US" sz="2600" dirty="0" smtClean="0">
                <a:solidFill>
                  <a:srgbClr val="3399FF"/>
                </a:solidFill>
              </a:rPr>
              <a:t>Miran Lee (based in Seoul)</a:t>
            </a:r>
          </a:p>
          <a:p>
            <a:pPr lvl="1"/>
            <a:r>
              <a:rPr lang="en-US" sz="2600" dirty="0" smtClean="0"/>
              <a:t>Japan:</a:t>
            </a:r>
            <a:r>
              <a:rPr lang="en-US" sz="2600" dirty="0" smtClean="0">
                <a:solidFill>
                  <a:srgbClr val="3399FF"/>
                </a:solidFill>
              </a:rPr>
              <a:t> Sean Kuno (based in Tokyo)</a:t>
            </a:r>
          </a:p>
          <a:p>
            <a:pPr lvl="1"/>
            <a:r>
              <a:rPr lang="en-US" sz="2600" dirty="0" smtClean="0"/>
              <a:t>Taiwan &amp; Hong Kong: </a:t>
            </a:r>
            <a:r>
              <a:rPr lang="en-US" sz="2600" dirty="0" smtClean="0">
                <a:solidFill>
                  <a:srgbClr val="3399FF"/>
                </a:solidFill>
              </a:rPr>
              <a:t>Joseph Shih (based in Taipei)</a:t>
            </a:r>
          </a:p>
          <a:p>
            <a:pPr lvl="1"/>
            <a:r>
              <a:rPr lang="en-US" sz="2600" dirty="0" smtClean="0"/>
              <a:t>Regional programs:</a:t>
            </a:r>
            <a:r>
              <a:rPr lang="en-US" sz="2600" dirty="0" smtClean="0">
                <a:solidFill>
                  <a:srgbClr val="3399FF"/>
                </a:solidFill>
              </a:rPr>
              <a:t> Bill Luan (based in Redmond)</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Pilars of UR Programs</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468343" y="1091381"/>
            <a:ext cx="11057890" cy="609600"/>
          </a:xfrm>
        </p:spPr>
        <p:txBody>
          <a:bodyPr>
            <a:noAutofit/>
          </a:bodyPr>
          <a:lstStyle/>
          <a:p>
            <a:pPr marL="514350" indent="-514350"/>
            <a:r>
              <a:rPr lang="en-US" sz="3600" b="1" dirty="0" smtClean="0"/>
              <a:t>UR Programs are based on four pillars</a:t>
            </a:r>
          </a:p>
        </p:txBody>
      </p:sp>
      <p:grpSp>
        <p:nvGrpSpPr>
          <p:cNvPr id="17" name="Group 16"/>
          <p:cNvGrpSpPr/>
          <p:nvPr/>
        </p:nvGrpSpPr>
        <p:grpSpPr>
          <a:xfrm>
            <a:off x="717755" y="1759976"/>
            <a:ext cx="10864647" cy="4778468"/>
            <a:chOff x="766916" y="1750144"/>
            <a:chExt cx="10864647" cy="4778468"/>
          </a:xfrm>
        </p:grpSpPr>
        <p:sp>
          <p:nvSpPr>
            <p:cNvPr id="4" name="Rounded Rectangle 3"/>
            <p:cNvSpPr/>
            <p:nvPr/>
          </p:nvSpPr>
          <p:spPr bwMode="auto">
            <a:xfrm>
              <a:off x="8885400" y="2329625"/>
              <a:ext cx="2392196" cy="3648382"/>
            </a:xfrm>
            <a:prstGeom prst="roundRect">
              <a:avLst>
                <a:gd name="adj" fmla="val 574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r>
                <a:rPr lang="en-US" sz="2400" b="1" dirty="0" smtClean="0">
                  <a:solidFill>
                    <a:srgbClr val="FFFFFF"/>
                  </a:solidFill>
                  <a:effectLst>
                    <a:outerShdw blurRad="38100" dist="38100" dir="2700000" algn="tl">
                      <a:srgbClr val="000000">
                        <a:alpha val="43137"/>
                      </a:srgbClr>
                    </a:outerShdw>
                  </a:effectLst>
                </a:rPr>
                <a:t>Academic Exchange</a:t>
              </a:r>
            </a:p>
          </p:txBody>
        </p:sp>
        <p:sp>
          <p:nvSpPr>
            <p:cNvPr id="5" name="Rounded Rectangle 4"/>
            <p:cNvSpPr/>
            <p:nvPr/>
          </p:nvSpPr>
          <p:spPr bwMode="auto">
            <a:xfrm>
              <a:off x="3673606" y="2356050"/>
              <a:ext cx="2412563" cy="3626872"/>
            </a:xfrm>
            <a:prstGeom prst="roundRect">
              <a:avLst>
                <a:gd name="adj" fmla="val 350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2400" b="1" dirty="0" smtClean="0">
                  <a:solidFill>
                    <a:srgbClr val="FFFFFF"/>
                  </a:solidFill>
                  <a:effectLst>
                    <a:outerShdw blurRad="38100" dist="38100" dir="2700000" algn="tl">
                      <a:srgbClr val="000000">
                        <a:alpha val="43137"/>
                      </a:srgbClr>
                    </a:outerShdw>
                  </a:effectLst>
                </a:rPr>
                <a:t>Curriculum Innovation </a:t>
              </a:r>
            </a:p>
          </p:txBody>
        </p:sp>
        <p:sp>
          <p:nvSpPr>
            <p:cNvPr id="6" name="Rounded Rectangle 5"/>
            <p:cNvSpPr/>
            <p:nvPr/>
          </p:nvSpPr>
          <p:spPr bwMode="auto">
            <a:xfrm>
              <a:off x="1119002" y="2353226"/>
              <a:ext cx="2381281" cy="3614950"/>
            </a:xfrm>
            <a:prstGeom prst="roundRect">
              <a:avLst>
                <a:gd name="adj" fmla="val 463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400" b="1" dirty="0" smtClean="0">
                  <a:solidFill>
                    <a:srgbClr val="FFFFFF"/>
                  </a:solidFill>
                  <a:effectLst>
                    <a:outerShdw blurRad="38100" dist="38100" dir="2700000" algn="tl">
                      <a:srgbClr val="000000">
                        <a:alpha val="43137"/>
                      </a:srgbClr>
                    </a:outerShdw>
                  </a:effectLst>
                </a:rPr>
                <a:t>Research Collaborations</a:t>
              </a:r>
            </a:p>
          </p:txBody>
        </p:sp>
        <p:sp>
          <p:nvSpPr>
            <p:cNvPr id="7" name="Rounded Rectangle 6"/>
            <p:cNvSpPr/>
            <p:nvPr/>
          </p:nvSpPr>
          <p:spPr bwMode="auto">
            <a:xfrm>
              <a:off x="6282597" y="2340443"/>
              <a:ext cx="2409120" cy="3637564"/>
            </a:xfrm>
            <a:prstGeom prst="roundRect">
              <a:avLst>
                <a:gd name="adj" fmla="val 607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r>
                <a:rPr lang="en-US" sz="2400" b="1" dirty="0" smtClean="0">
                  <a:solidFill>
                    <a:srgbClr val="FFFFFF"/>
                  </a:solidFill>
                  <a:effectLst>
                    <a:outerShdw blurRad="38100" dist="38100" dir="2700000" algn="tl">
                      <a:srgbClr val="000000">
                        <a:alpha val="43137"/>
                      </a:srgbClr>
                    </a:outerShdw>
                  </a:effectLst>
                </a:rPr>
                <a:t>Talent Development</a:t>
              </a:r>
              <a:endParaRPr lang="en-US" sz="2400" b="1" dirty="0">
                <a:solidFill>
                  <a:srgbClr val="FFFFFF"/>
                </a:solidFill>
                <a:effectLst>
                  <a:outerShdw blurRad="38100" dist="38100" dir="2700000" algn="tl">
                    <a:srgbClr val="000000">
                      <a:alpha val="43137"/>
                    </a:srgbClr>
                  </a:outerShdw>
                </a:effectLst>
              </a:endParaRPr>
            </a:p>
          </p:txBody>
        </p:sp>
        <p:sp>
          <p:nvSpPr>
            <p:cNvPr id="11" name="Rounded Rectangle 10"/>
            <p:cNvSpPr/>
            <p:nvPr/>
          </p:nvSpPr>
          <p:spPr bwMode="auto">
            <a:xfrm>
              <a:off x="876023" y="6125497"/>
              <a:ext cx="10755540" cy="403115"/>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6" name="Trapezoid 15"/>
            <p:cNvSpPr/>
            <p:nvPr/>
          </p:nvSpPr>
          <p:spPr bwMode="auto">
            <a:xfrm>
              <a:off x="766916" y="1750144"/>
              <a:ext cx="10864645" cy="452283"/>
            </a:xfrm>
            <a:prstGeom prst="trapezoid">
              <a:avLst>
                <a:gd name="adj" fmla="val 24239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300" dirty="0">
                <a:solidFill>
                  <a:srgbClr val="FFFFFF"/>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Research Collabrations </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497840" y="1258529"/>
            <a:ext cx="11226799" cy="5000031"/>
          </a:xfrm>
        </p:spPr>
        <p:txBody>
          <a:bodyPr>
            <a:noAutofit/>
          </a:bodyPr>
          <a:lstStyle/>
          <a:p>
            <a:r>
              <a:rPr lang="en-US" sz="3600" b="1" dirty="0" smtClean="0"/>
              <a:t>Goal</a:t>
            </a:r>
          </a:p>
          <a:p>
            <a:pPr lvl="1"/>
            <a:r>
              <a:rPr lang="en-US" sz="3200" dirty="0" smtClean="0"/>
              <a:t>To advance state of the art in research through collaborations.</a:t>
            </a:r>
          </a:p>
          <a:p>
            <a:r>
              <a:rPr lang="en-US" sz="3600" b="1" dirty="0" smtClean="0"/>
              <a:t>Programs and Initiatives</a:t>
            </a:r>
          </a:p>
          <a:p>
            <a:pPr lvl="1"/>
            <a:r>
              <a:rPr lang="en-US" sz="3200" dirty="0" smtClean="0"/>
              <a:t>Regional research theme projects</a:t>
            </a:r>
          </a:p>
          <a:p>
            <a:pPr lvl="1"/>
            <a:r>
              <a:rPr lang="en-US" sz="3200" dirty="0" smtClean="0"/>
              <a:t>Subsidiary faculty-specific collaboration projects</a:t>
            </a:r>
          </a:p>
          <a:p>
            <a:pPr lvl="1"/>
            <a:r>
              <a:rPr lang="en-US" sz="3200" dirty="0" smtClean="0"/>
              <a:t>Joint labs and virtual institute</a:t>
            </a:r>
          </a:p>
          <a:p>
            <a:pPr lvl="1"/>
            <a:r>
              <a:rPr lang="en-US" sz="3200" dirty="0" smtClean="0"/>
              <a:t>Joint research funding with government agencies</a:t>
            </a: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ctrTitle"/>
          </p:nvPr>
        </p:nvSpPr>
        <p:spPr>
          <a:xfrm>
            <a:off x="430316" y="2113555"/>
            <a:ext cx="11391049" cy="1790700"/>
          </a:xfrm>
        </p:spPr>
        <p:txBody>
          <a:bodyPr/>
          <a:lstStyle/>
          <a:p>
            <a:pPr>
              <a:lnSpc>
                <a:spcPct val="100000"/>
              </a:lnSpc>
              <a:spcBef>
                <a:spcPts val="1200"/>
              </a:spcBef>
            </a:pPr>
            <a:r>
              <a:rPr lang="en-US" altLang="zh-CN" sz="2400" b="1" dirty="0" smtClean="0"/>
              <a:t> </a:t>
            </a:r>
            <a:r>
              <a:rPr lang="en-US" b="1" dirty="0" smtClean="0"/>
              <a:t>Microsoft Research Asia Overview</a:t>
            </a:r>
            <a:endParaRPr lang="en-US" altLang="zh-CN" b="1" dirty="0">
              <a:solidFill>
                <a:srgbClr val="0070C0"/>
              </a:solidFill>
            </a:endParaRPr>
          </a:p>
        </p:txBody>
      </p:sp>
      <p:sp>
        <p:nvSpPr>
          <p:cNvPr id="701443" name="Rectangle 3"/>
          <p:cNvSpPr>
            <a:spLocks noGrp="1" noChangeArrowheads="1"/>
          </p:cNvSpPr>
          <p:nvPr>
            <p:ph type="subTitle" idx="1"/>
          </p:nvPr>
        </p:nvSpPr>
        <p:spPr>
          <a:xfrm>
            <a:off x="1886365" y="4298623"/>
            <a:ext cx="9159962" cy="1659854"/>
          </a:xfrm>
        </p:spPr>
        <p:txBody>
          <a:bodyPr/>
          <a:lstStyle/>
          <a:p>
            <a:pPr>
              <a:lnSpc>
                <a:spcPct val="60000"/>
              </a:lnSpc>
            </a:pPr>
            <a:endParaRPr lang="en-US" altLang="zh-CN" sz="3200" dirty="0" smtClean="0">
              <a:latin typeface="Segoe" pitchFamily="34" charset="0"/>
            </a:endParaRPr>
          </a:p>
          <a:p>
            <a:pPr>
              <a:lnSpc>
                <a:spcPct val="60000"/>
              </a:lnSpc>
            </a:pPr>
            <a:r>
              <a:rPr lang="en-US" altLang="zh-CN" sz="3200" b="1" dirty="0" smtClean="0">
                <a:latin typeface="+mn-lt"/>
              </a:rPr>
              <a:t>Dr. Hsiao-Wuen Hon</a:t>
            </a:r>
            <a:endParaRPr lang="en-US" altLang="zh-CN" sz="3200" b="1" dirty="0">
              <a:latin typeface="+mn-lt"/>
            </a:endParaRPr>
          </a:p>
          <a:p>
            <a:r>
              <a:rPr lang="en-US" altLang="zh-CN" sz="2800" dirty="0" smtClean="0">
                <a:latin typeface="+mn-lt"/>
              </a:rPr>
              <a:t>Managing Director</a:t>
            </a:r>
          </a:p>
          <a:p>
            <a:r>
              <a:rPr lang="en-US" sz="2800" dirty="0" smtClean="0">
                <a:latin typeface="+mn-lt"/>
              </a:rPr>
              <a:t>Microsoft Research Asia</a:t>
            </a:r>
            <a:endParaRPr lang="en-US" sz="2800" dirty="0">
              <a:latin typeface="+mn-l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Regional Theme Projects</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497840" y="1121001"/>
            <a:ext cx="11226799" cy="3608316"/>
          </a:xfrm>
        </p:spPr>
        <p:txBody>
          <a:bodyPr>
            <a:noAutofit/>
          </a:bodyPr>
          <a:lstStyle/>
          <a:p>
            <a:pPr marL="511175" indent="-511175"/>
            <a:r>
              <a:rPr lang="en-US" sz="4000" b="1" dirty="0" smtClean="0"/>
              <a:t>Characteristics of Theme Projects</a:t>
            </a:r>
          </a:p>
          <a:p>
            <a:pPr marL="1085850" lvl="1" indent="-571500">
              <a:buFont typeface="+mj-lt"/>
              <a:buAutoNum type="arabicPeriod"/>
            </a:pPr>
            <a:r>
              <a:rPr lang="en-US" dirty="0" smtClean="0"/>
              <a:t>Important research topics in industry</a:t>
            </a:r>
          </a:p>
          <a:p>
            <a:pPr marL="1085850" lvl="1" indent="-571500">
              <a:buFont typeface="+mj-lt"/>
              <a:buAutoNum type="arabicPeriod"/>
            </a:pPr>
            <a:r>
              <a:rPr lang="en-US" dirty="0" smtClean="0"/>
              <a:t>Highly interesting to academia </a:t>
            </a:r>
          </a:p>
          <a:p>
            <a:pPr marL="1085850" lvl="1" indent="-571500">
              <a:buFont typeface="+mj-lt"/>
              <a:buAutoNum type="arabicPeriod"/>
            </a:pPr>
            <a:r>
              <a:rPr lang="en-US" dirty="0" smtClean="0"/>
              <a:t>Closely related to local economy</a:t>
            </a:r>
          </a:p>
          <a:p>
            <a:pPr marL="1085850" lvl="1" indent="-571500">
              <a:buFont typeface="+mj-lt"/>
              <a:buAutoNum type="arabicPeriod"/>
            </a:pPr>
            <a:r>
              <a:rPr lang="en-US" dirty="0" smtClean="0"/>
              <a:t>Related to MSRA research areas</a:t>
            </a:r>
            <a:endParaRPr lang="en-US" sz="1800" dirty="0" smtClean="0"/>
          </a:p>
          <a:p>
            <a:pPr marL="1085850" lvl="1" indent="-571500">
              <a:buFont typeface="+mj-lt"/>
              <a:buAutoNum type="arabicPeriod"/>
            </a:pPr>
            <a:r>
              <a:rPr lang="en-US" dirty="0" smtClean="0"/>
              <a:t>Offer good opportunities for collaborations between MSR and academia in Asia</a:t>
            </a:r>
          </a:p>
        </p:txBody>
      </p:sp>
      <p:grpSp>
        <p:nvGrpSpPr>
          <p:cNvPr id="4" name="Group 3"/>
          <p:cNvGrpSpPr/>
          <p:nvPr/>
        </p:nvGrpSpPr>
        <p:grpSpPr>
          <a:xfrm>
            <a:off x="1086464" y="4640824"/>
            <a:ext cx="10328787" cy="1762433"/>
            <a:chOff x="1479754" y="4798140"/>
            <a:chExt cx="10328787" cy="1762433"/>
          </a:xfrm>
        </p:grpSpPr>
        <p:pic>
          <p:nvPicPr>
            <p:cNvPr id="5" name="Picture 4"/>
            <p:cNvPicPr/>
            <p:nvPr/>
          </p:nvPicPr>
          <p:blipFill>
            <a:blip r:embed="rId3" cstate="print"/>
            <a:srcRect/>
            <a:stretch>
              <a:fillRect/>
            </a:stretch>
          </p:blipFill>
          <p:spPr bwMode="auto">
            <a:xfrm>
              <a:off x="1479754" y="4798142"/>
              <a:ext cx="2541639" cy="1759974"/>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4127090" y="4798140"/>
              <a:ext cx="2725994" cy="1762433"/>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6961239" y="4798140"/>
              <a:ext cx="2674374" cy="1759976"/>
            </a:xfrm>
            <a:prstGeom prst="rect">
              <a:avLst/>
            </a:prstGeom>
            <a:noFill/>
            <a:ln w="9525">
              <a:noFill/>
              <a:miter lim="800000"/>
              <a:headEnd/>
              <a:tailEnd/>
            </a:ln>
          </p:spPr>
        </p:pic>
        <p:sp>
          <p:nvSpPr>
            <p:cNvPr id="8" name="Rectangle 7"/>
            <p:cNvSpPr/>
            <p:nvPr/>
          </p:nvSpPr>
          <p:spPr>
            <a:xfrm>
              <a:off x="9723373" y="5417263"/>
              <a:ext cx="2085168" cy="1077218"/>
            </a:xfrm>
            <a:prstGeom prst="rect">
              <a:avLst/>
            </a:prstGeom>
          </p:spPr>
          <p:txBody>
            <a:bodyPr wrap="square">
              <a:spAutoFit/>
            </a:bodyPr>
            <a:lstStyle/>
            <a:p>
              <a:r>
                <a:rPr lang="en-US" sz="1600" dirty="0" smtClean="0">
                  <a:solidFill>
                    <a:schemeClr val="bg1"/>
                  </a:solidFill>
                </a:rPr>
                <a:t>Theme Workshops promote knowledge sharing and community building </a:t>
              </a:r>
              <a:endParaRPr lang="en-US" sz="1600"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Research Theme Projects History</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448679" y="1130833"/>
            <a:ext cx="11226799" cy="619309"/>
          </a:xfrm>
        </p:spPr>
        <p:txBody>
          <a:bodyPr>
            <a:noAutofit/>
          </a:bodyPr>
          <a:lstStyle/>
          <a:p>
            <a:r>
              <a:rPr lang="en-US" sz="3600" b="1" dirty="0" smtClean="0"/>
              <a:t>Theme Projects Undertaken by UR</a:t>
            </a:r>
          </a:p>
        </p:txBody>
      </p:sp>
      <p:grpSp>
        <p:nvGrpSpPr>
          <p:cNvPr id="44" name="Group 43"/>
          <p:cNvGrpSpPr/>
          <p:nvPr/>
        </p:nvGrpSpPr>
        <p:grpSpPr>
          <a:xfrm>
            <a:off x="766920" y="1781235"/>
            <a:ext cx="10793710" cy="3131854"/>
            <a:chOff x="766919" y="1836419"/>
            <a:chExt cx="10805651" cy="3161633"/>
          </a:xfrm>
        </p:grpSpPr>
        <p:grpSp>
          <p:nvGrpSpPr>
            <p:cNvPr id="25" name="Group 24"/>
            <p:cNvGrpSpPr/>
            <p:nvPr/>
          </p:nvGrpSpPr>
          <p:grpSpPr>
            <a:xfrm>
              <a:off x="766919" y="1836419"/>
              <a:ext cx="10805651" cy="493825"/>
              <a:chOff x="766919" y="1836419"/>
              <a:chExt cx="10805651" cy="493825"/>
            </a:xfrm>
          </p:grpSpPr>
          <p:sp>
            <p:nvSpPr>
              <p:cNvPr id="16" name="Pentagon 15"/>
              <p:cNvSpPr/>
              <p:nvPr/>
            </p:nvSpPr>
            <p:spPr bwMode="auto">
              <a:xfrm>
                <a:off x="766919" y="1838631"/>
                <a:ext cx="10805651" cy="491613"/>
              </a:xfrm>
              <a:prstGeom prst="homePlate">
                <a:avLst>
                  <a:gd name="adj" fmla="val 101219"/>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t"/>
              <a:lstStyle/>
              <a:p>
                <a:pPr algn="ctr" defTabSz="914099" fontAlgn="auto">
                  <a:spcBef>
                    <a:spcPts val="0"/>
                  </a:spcBef>
                  <a:spcAft>
                    <a:spcPts val="0"/>
                  </a:spcAft>
                </a:pPr>
                <a:endParaRPr lang="en-US" sz="2800" b="1" dirty="0" smtClean="0">
                  <a:solidFill>
                    <a:srgbClr val="FFFF00"/>
                  </a:solidFill>
                  <a:effectLst>
                    <a:outerShdw blurRad="38100" dist="38100" dir="2700000" algn="tl">
                      <a:srgbClr val="000000">
                        <a:alpha val="43137"/>
                      </a:srgbClr>
                    </a:outerShdw>
                  </a:effectLst>
                </a:endParaRPr>
              </a:p>
            </p:txBody>
          </p:sp>
          <p:sp>
            <p:nvSpPr>
              <p:cNvPr id="17" name="Rounded Rectangle 16"/>
              <p:cNvSpPr/>
              <p:nvPr/>
            </p:nvSpPr>
            <p:spPr bwMode="auto">
              <a:xfrm>
                <a:off x="1106501" y="1846250"/>
                <a:ext cx="1287721" cy="474161"/>
              </a:xfrm>
              <a:prstGeom prst="roundRect">
                <a:avLst>
                  <a:gd name="adj" fmla="val 647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400" b="1" dirty="0" smtClean="0">
                    <a:solidFill>
                      <a:srgbClr val="FFFF00"/>
                    </a:solidFill>
                    <a:effectLst>
                      <a:outerShdw blurRad="38100" dist="38100" dir="2700000" algn="tl">
                        <a:srgbClr val="000000">
                          <a:alpha val="43137"/>
                        </a:srgbClr>
                      </a:outerShdw>
                    </a:effectLst>
                  </a:rPr>
                  <a:t>2004</a:t>
                </a:r>
                <a:endParaRPr lang="en-US" sz="2400" b="1" dirty="0">
                  <a:solidFill>
                    <a:srgbClr val="FFFF00"/>
                  </a:solidFill>
                  <a:effectLst>
                    <a:outerShdw blurRad="38100" dist="38100" dir="2700000" algn="tl">
                      <a:srgbClr val="000000">
                        <a:alpha val="43137"/>
                      </a:srgbClr>
                    </a:outerShdw>
                  </a:effectLst>
                </a:endParaRPr>
              </a:p>
            </p:txBody>
          </p:sp>
          <p:sp>
            <p:nvSpPr>
              <p:cNvPr id="19" name="Rounded Rectangle 18"/>
              <p:cNvSpPr/>
              <p:nvPr/>
            </p:nvSpPr>
            <p:spPr bwMode="auto">
              <a:xfrm>
                <a:off x="2687440" y="1841332"/>
                <a:ext cx="1291347" cy="474161"/>
              </a:xfrm>
              <a:prstGeom prst="roundRect">
                <a:avLst>
                  <a:gd name="adj" fmla="val 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400" b="1" dirty="0" smtClean="0">
                    <a:solidFill>
                      <a:srgbClr val="FFFF00"/>
                    </a:solidFill>
                    <a:effectLst>
                      <a:outerShdw blurRad="38100" dist="38100" dir="2700000" algn="tl">
                        <a:srgbClr val="000000">
                          <a:alpha val="43137"/>
                        </a:srgbClr>
                      </a:outerShdw>
                    </a:effectLst>
                  </a:rPr>
                  <a:t>2005</a:t>
                </a:r>
                <a:endParaRPr lang="en-US" sz="2400" b="1" dirty="0">
                  <a:solidFill>
                    <a:srgbClr val="FFFF00"/>
                  </a:solidFill>
                  <a:effectLst>
                    <a:outerShdw blurRad="38100" dist="38100" dir="2700000" algn="tl">
                      <a:srgbClr val="000000">
                        <a:alpha val="43137"/>
                      </a:srgbClr>
                    </a:outerShdw>
                  </a:effectLst>
                </a:endParaRPr>
              </a:p>
            </p:txBody>
          </p:sp>
          <p:sp>
            <p:nvSpPr>
              <p:cNvPr id="20" name="Rounded Rectangle 19"/>
              <p:cNvSpPr/>
              <p:nvPr/>
            </p:nvSpPr>
            <p:spPr bwMode="auto">
              <a:xfrm>
                <a:off x="4195945" y="1852323"/>
                <a:ext cx="1284089" cy="474161"/>
              </a:xfrm>
              <a:prstGeom prst="roundRect">
                <a:avLst>
                  <a:gd name="adj" fmla="val 647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400" b="1" dirty="0" smtClean="0">
                    <a:solidFill>
                      <a:srgbClr val="FFFF00"/>
                    </a:solidFill>
                    <a:effectLst>
                      <a:outerShdw blurRad="38100" dist="38100" dir="2700000" algn="tl">
                        <a:srgbClr val="000000">
                          <a:alpha val="43137"/>
                        </a:srgbClr>
                      </a:outerShdw>
                    </a:effectLst>
                  </a:rPr>
                  <a:t>2006</a:t>
                </a:r>
                <a:endParaRPr lang="en-US" sz="2400" b="1" dirty="0">
                  <a:solidFill>
                    <a:srgbClr val="FFFF00"/>
                  </a:solidFill>
                  <a:effectLst>
                    <a:outerShdw blurRad="38100" dist="38100" dir="2700000" algn="tl">
                      <a:srgbClr val="000000">
                        <a:alpha val="43137"/>
                      </a:srgbClr>
                    </a:outerShdw>
                  </a:effectLst>
                </a:endParaRPr>
              </a:p>
            </p:txBody>
          </p:sp>
          <p:sp>
            <p:nvSpPr>
              <p:cNvPr id="21" name="Rounded Rectangle 20"/>
              <p:cNvSpPr/>
              <p:nvPr/>
            </p:nvSpPr>
            <p:spPr bwMode="auto">
              <a:xfrm>
                <a:off x="5694206" y="1836419"/>
                <a:ext cx="1294973" cy="474161"/>
              </a:xfrm>
              <a:prstGeom prst="roundRect">
                <a:avLst>
                  <a:gd name="adj" fmla="val 647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400" b="1" dirty="0" smtClean="0">
                    <a:solidFill>
                      <a:srgbClr val="FFFF00"/>
                    </a:solidFill>
                    <a:effectLst>
                      <a:outerShdw blurRad="38100" dist="38100" dir="2700000" algn="tl">
                        <a:srgbClr val="000000">
                          <a:alpha val="43137"/>
                        </a:srgbClr>
                      </a:outerShdw>
                    </a:effectLst>
                  </a:rPr>
                  <a:t>2007</a:t>
                </a:r>
                <a:endParaRPr lang="en-US" sz="2400" b="1" dirty="0">
                  <a:solidFill>
                    <a:srgbClr val="FFFF00"/>
                  </a:solidFill>
                  <a:effectLst>
                    <a:outerShdw blurRad="38100" dist="38100" dir="2700000" algn="tl">
                      <a:srgbClr val="000000">
                        <a:alpha val="43137"/>
                      </a:srgbClr>
                    </a:outerShdw>
                  </a:effectLst>
                </a:endParaRPr>
              </a:p>
            </p:txBody>
          </p:sp>
          <p:sp>
            <p:nvSpPr>
              <p:cNvPr id="23" name="Rounded Rectangle 22"/>
              <p:cNvSpPr/>
              <p:nvPr/>
            </p:nvSpPr>
            <p:spPr bwMode="auto">
              <a:xfrm>
                <a:off x="7258918" y="1842491"/>
                <a:ext cx="1294973" cy="474161"/>
              </a:xfrm>
              <a:prstGeom prst="roundRect">
                <a:avLst>
                  <a:gd name="adj" fmla="val 647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400" b="1" dirty="0" smtClean="0">
                    <a:solidFill>
                      <a:srgbClr val="FFFF00"/>
                    </a:solidFill>
                    <a:effectLst>
                      <a:outerShdw blurRad="38100" dist="38100" dir="2700000" algn="tl">
                        <a:srgbClr val="000000">
                          <a:alpha val="43137"/>
                        </a:srgbClr>
                      </a:outerShdw>
                    </a:effectLst>
                  </a:rPr>
                  <a:t>2008</a:t>
                </a:r>
                <a:endParaRPr lang="en-US" sz="2400" b="1" dirty="0">
                  <a:solidFill>
                    <a:srgbClr val="FFFF00"/>
                  </a:solidFill>
                  <a:effectLst>
                    <a:outerShdw blurRad="38100" dist="38100" dir="2700000" algn="tl">
                      <a:srgbClr val="000000">
                        <a:alpha val="43137"/>
                      </a:srgbClr>
                    </a:outerShdw>
                  </a:effectLst>
                </a:endParaRPr>
              </a:p>
            </p:txBody>
          </p:sp>
        </p:grpSp>
        <p:sp>
          <p:nvSpPr>
            <p:cNvPr id="29" name="Chevron 28"/>
            <p:cNvSpPr/>
            <p:nvPr/>
          </p:nvSpPr>
          <p:spPr bwMode="auto">
            <a:xfrm>
              <a:off x="1117789" y="2405434"/>
              <a:ext cx="3657600" cy="432618"/>
            </a:xfrm>
            <a:prstGeom prst="chevron">
              <a:avLst>
                <a:gd name="adj" fmla="val 165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fontAlgn="auto">
                <a:spcBef>
                  <a:spcPts val="0"/>
                </a:spcBef>
                <a:spcAft>
                  <a:spcPts val="0"/>
                </a:spcAft>
              </a:pPr>
              <a:r>
                <a:rPr lang="en-US" sz="2000" dirty="0" smtClean="0">
                  <a:solidFill>
                    <a:srgbClr val="FFFFFF"/>
                  </a:solidFill>
                  <a:effectLst>
                    <a:outerShdw blurRad="38100" dist="38100" dir="2700000" algn="tl">
                      <a:srgbClr val="000000">
                        <a:alpha val="43137"/>
                      </a:srgbClr>
                    </a:outerShdw>
                  </a:effectLst>
                </a:rPr>
                <a:t>Trust Worthy Computing </a:t>
              </a:r>
            </a:p>
          </p:txBody>
        </p:sp>
        <p:sp>
          <p:nvSpPr>
            <p:cNvPr id="30" name="Chevron 29"/>
            <p:cNvSpPr/>
            <p:nvPr/>
          </p:nvSpPr>
          <p:spPr bwMode="auto">
            <a:xfrm>
              <a:off x="1537885" y="2922784"/>
              <a:ext cx="5076206" cy="447365"/>
            </a:xfrm>
            <a:prstGeom prst="chevron">
              <a:avLst>
                <a:gd name="adj" fmla="val 165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fontAlgn="auto">
                <a:spcBef>
                  <a:spcPts val="0"/>
                </a:spcBef>
                <a:spcAft>
                  <a:spcPts val="0"/>
                </a:spcAft>
                <a:defRPr/>
              </a:pPr>
              <a:r>
                <a:rPr lang="en-US" sz="2000" dirty="0" smtClean="0">
                  <a:solidFill>
                    <a:srgbClr val="FFFFFF"/>
                  </a:solidFill>
                  <a:effectLst>
                    <a:outerShdw blurRad="38100" dist="38100" dir="2700000" algn="tl">
                      <a:srgbClr val="000000">
                        <a:alpha val="43137"/>
                      </a:srgbClr>
                    </a:outerShdw>
                  </a:effectLst>
                </a:rPr>
                <a:t>Gaming &amp; Graphics</a:t>
              </a:r>
              <a:endParaRPr lang="en-US" sz="2000" dirty="0">
                <a:solidFill>
                  <a:srgbClr val="FFFFFF"/>
                </a:solidFill>
                <a:effectLst>
                  <a:outerShdw blurRad="38100" dist="38100" dir="2700000" algn="tl">
                    <a:srgbClr val="000000">
                      <a:alpha val="43137"/>
                    </a:srgbClr>
                  </a:outerShdw>
                </a:effectLst>
              </a:endParaRPr>
            </a:p>
          </p:txBody>
        </p:sp>
        <p:sp>
          <p:nvSpPr>
            <p:cNvPr id="31" name="Chevron 30"/>
            <p:cNvSpPr/>
            <p:nvPr/>
          </p:nvSpPr>
          <p:spPr bwMode="auto">
            <a:xfrm>
              <a:off x="1111045" y="3480622"/>
              <a:ext cx="3569110" cy="452282"/>
            </a:xfrm>
            <a:prstGeom prst="chevron">
              <a:avLst>
                <a:gd name="adj" fmla="val 165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fontAlgn="auto">
                <a:spcBef>
                  <a:spcPts val="0"/>
                </a:spcBef>
                <a:spcAft>
                  <a:spcPts val="0"/>
                </a:spcAft>
                <a:defRPr/>
              </a:pPr>
              <a:r>
                <a:rPr lang="en-US" sz="2000" dirty="0" smtClean="0">
                  <a:solidFill>
                    <a:srgbClr val="FFFFFF"/>
                  </a:solidFill>
                  <a:effectLst>
                    <a:outerShdw blurRad="38100" dist="38100" dir="2700000" algn="tl">
                      <a:srgbClr val="000000">
                        <a:alpha val="43137"/>
                      </a:srgbClr>
                    </a:outerShdw>
                  </a:effectLst>
                </a:rPr>
                <a:t>Windows CE &amp; Embedded</a:t>
              </a:r>
              <a:endParaRPr lang="en-US" sz="2000" dirty="0">
                <a:solidFill>
                  <a:srgbClr val="FFFFFF"/>
                </a:solidFill>
                <a:effectLst>
                  <a:outerShdw blurRad="38100" dist="38100" dir="2700000" algn="tl">
                    <a:srgbClr val="000000">
                      <a:alpha val="43137"/>
                    </a:srgbClr>
                  </a:outerShdw>
                </a:effectLst>
              </a:endParaRPr>
            </a:p>
          </p:txBody>
        </p:sp>
        <p:sp>
          <p:nvSpPr>
            <p:cNvPr id="37" name="Chevron 36"/>
            <p:cNvSpPr/>
            <p:nvPr/>
          </p:nvSpPr>
          <p:spPr bwMode="auto">
            <a:xfrm>
              <a:off x="5604150" y="3465914"/>
              <a:ext cx="4410038" cy="447365"/>
            </a:xfrm>
            <a:prstGeom prst="chevron">
              <a:avLst>
                <a:gd name="adj" fmla="val 165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fontAlgn="auto">
                <a:spcBef>
                  <a:spcPts val="0"/>
                </a:spcBef>
                <a:spcAft>
                  <a:spcPts val="0"/>
                </a:spcAft>
                <a:defRPr/>
              </a:pPr>
              <a:r>
                <a:rPr lang="en-US" sz="2000" dirty="0" smtClean="0">
                  <a:solidFill>
                    <a:srgbClr val="FFFFFF"/>
                  </a:solidFill>
                  <a:effectLst>
                    <a:outerShdw blurRad="38100" dist="38100" dir="2700000" algn="tl">
                      <a:srgbClr val="000000">
                        <a:alpha val="43137"/>
                      </a:srgbClr>
                    </a:outerShdw>
                  </a:effectLst>
                </a:rPr>
                <a:t>Internet Service</a:t>
              </a:r>
              <a:endParaRPr lang="en-US" sz="2000" dirty="0">
                <a:solidFill>
                  <a:srgbClr val="FFFFFF"/>
                </a:solidFill>
                <a:effectLst>
                  <a:outerShdw blurRad="38100" dist="38100" dir="2700000" algn="tl">
                    <a:srgbClr val="000000">
                      <a:alpha val="43137"/>
                    </a:srgbClr>
                  </a:outerShdw>
                </a:effectLst>
              </a:endParaRPr>
            </a:p>
          </p:txBody>
        </p:sp>
        <p:sp>
          <p:nvSpPr>
            <p:cNvPr id="38" name="Chevron 37"/>
            <p:cNvSpPr/>
            <p:nvPr/>
          </p:nvSpPr>
          <p:spPr bwMode="auto">
            <a:xfrm>
              <a:off x="1491343" y="4032632"/>
              <a:ext cx="8544642" cy="452282"/>
            </a:xfrm>
            <a:prstGeom prst="chevron">
              <a:avLst>
                <a:gd name="adj" fmla="val 165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fontAlgn="auto">
                <a:spcBef>
                  <a:spcPts val="0"/>
                </a:spcBef>
                <a:spcAft>
                  <a:spcPts val="0"/>
                </a:spcAft>
                <a:defRPr/>
              </a:pPr>
              <a:r>
                <a:rPr lang="en-US" sz="2000" dirty="0" smtClean="0">
                  <a:solidFill>
                    <a:srgbClr val="FFFFFF"/>
                  </a:solidFill>
                  <a:effectLst>
                    <a:outerShdw blurRad="38100" dist="38100" dir="2700000" algn="tl">
                      <a:srgbClr val="000000">
                        <a:alpha val="43137"/>
                      </a:srgbClr>
                    </a:outerShdw>
                  </a:effectLst>
                </a:rPr>
                <a:t>Windows Core (Curriculum) </a:t>
              </a:r>
              <a:endParaRPr lang="en-US" sz="2000" dirty="0">
                <a:solidFill>
                  <a:srgbClr val="FFFFFF"/>
                </a:solidFill>
                <a:effectLst>
                  <a:outerShdw blurRad="38100" dist="38100" dir="2700000" algn="tl">
                    <a:srgbClr val="000000">
                      <a:alpha val="43137"/>
                    </a:srgbClr>
                  </a:outerShdw>
                </a:effectLst>
              </a:endParaRPr>
            </a:p>
          </p:txBody>
        </p:sp>
        <p:sp>
          <p:nvSpPr>
            <p:cNvPr id="40" name="Chevron 39"/>
            <p:cNvSpPr/>
            <p:nvPr/>
          </p:nvSpPr>
          <p:spPr bwMode="auto">
            <a:xfrm>
              <a:off x="5625912" y="4550687"/>
              <a:ext cx="4388276" cy="447365"/>
            </a:xfrm>
            <a:prstGeom prst="chevron">
              <a:avLst>
                <a:gd name="adj" fmla="val 165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fontAlgn="auto">
                <a:spcBef>
                  <a:spcPts val="0"/>
                </a:spcBef>
                <a:spcAft>
                  <a:spcPts val="0"/>
                </a:spcAft>
                <a:defRPr/>
              </a:pPr>
              <a:r>
                <a:rPr lang="en-US" dirty="0" smtClean="0">
                  <a:solidFill>
                    <a:srgbClr val="FFFFFF"/>
                  </a:solidFill>
                  <a:effectLst>
                    <a:outerShdw blurRad="38100" dist="38100" dir="2700000" algn="tl">
                      <a:srgbClr val="000000">
                        <a:alpha val="43137"/>
                      </a:srgbClr>
                    </a:outerShdw>
                  </a:effectLst>
                </a:rPr>
                <a:t>Mobile Computing for Education</a:t>
              </a:r>
              <a:endParaRPr lang="en-US" dirty="0">
                <a:solidFill>
                  <a:srgbClr val="FFFFFF"/>
                </a:solidFill>
                <a:effectLst>
                  <a:outerShdw blurRad="38100" dist="38100" dir="2700000" algn="tl">
                    <a:srgbClr val="000000">
                      <a:alpha val="43137"/>
                    </a:srgbClr>
                  </a:outerShdw>
                </a:effectLst>
              </a:endParaRPr>
            </a:p>
          </p:txBody>
        </p:sp>
        <p:sp>
          <p:nvSpPr>
            <p:cNvPr id="41" name="Chevron 40"/>
            <p:cNvSpPr/>
            <p:nvPr/>
          </p:nvSpPr>
          <p:spPr bwMode="auto">
            <a:xfrm>
              <a:off x="6875636" y="2404124"/>
              <a:ext cx="3116758" cy="447365"/>
            </a:xfrm>
            <a:prstGeom prst="chevron">
              <a:avLst>
                <a:gd name="adj" fmla="val 165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fontAlgn="auto">
                <a:spcBef>
                  <a:spcPts val="0"/>
                </a:spcBef>
                <a:spcAft>
                  <a:spcPts val="0"/>
                </a:spcAft>
                <a:defRPr/>
              </a:pPr>
              <a:r>
                <a:rPr lang="en-US" dirty="0" smtClean="0">
                  <a:solidFill>
                    <a:srgbClr val="FFFFFF"/>
                  </a:solidFill>
                  <a:effectLst>
                    <a:outerShdw blurRad="38100" dist="38100" dir="2700000" algn="tl">
                      <a:srgbClr val="000000">
                        <a:alpha val="43137"/>
                      </a:srgbClr>
                    </a:outerShdw>
                  </a:effectLst>
                </a:rPr>
                <a:t>Wed-based NLP</a:t>
              </a:r>
              <a:endParaRPr lang="en-US" sz="2000" dirty="0">
                <a:solidFill>
                  <a:srgbClr val="FFFFFF"/>
                </a:solidFill>
                <a:effectLst>
                  <a:outerShdw blurRad="38100" dist="38100" dir="2700000" algn="tl">
                    <a:srgbClr val="000000">
                      <a:alpha val="43137"/>
                    </a:srgbClr>
                  </a:outerShdw>
                </a:effectLst>
              </a:endParaRPr>
            </a:p>
          </p:txBody>
        </p:sp>
      </p:grpSp>
      <p:sp>
        <p:nvSpPr>
          <p:cNvPr id="22" name="Chevron 21"/>
          <p:cNvSpPr/>
          <p:nvPr/>
        </p:nvSpPr>
        <p:spPr bwMode="auto">
          <a:xfrm>
            <a:off x="7859487" y="5008479"/>
            <a:ext cx="2144484" cy="447365"/>
          </a:xfrm>
          <a:prstGeom prst="chevron">
            <a:avLst>
              <a:gd name="adj" fmla="val 165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fontAlgn="auto">
              <a:spcBef>
                <a:spcPts val="0"/>
              </a:spcBef>
              <a:spcAft>
                <a:spcPts val="0"/>
              </a:spcAft>
              <a:defRPr/>
            </a:pPr>
            <a:r>
              <a:rPr lang="en-US" sz="2000" dirty="0" err="1" smtClean="0">
                <a:solidFill>
                  <a:srgbClr val="FFFFFF"/>
                </a:solidFill>
                <a:effectLst>
                  <a:outerShdw blurRad="38100" dist="38100" dir="2700000" algn="tl">
                    <a:srgbClr val="000000">
                      <a:alpha val="43137"/>
                    </a:srgbClr>
                  </a:outerShdw>
                </a:effectLst>
              </a:rPr>
              <a:t>eHeritage</a:t>
            </a:r>
            <a:endParaRPr lang="en-US" sz="2000" dirty="0">
              <a:solidFill>
                <a:srgbClr val="FFFFFF"/>
              </a:solidFill>
              <a:effectLst>
                <a:outerShdw blurRad="38100" dist="38100" dir="2700000" algn="tl">
                  <a:srgbClr val="000000">
                    <a:alpha val="43137"/>
                  </a:srgbClr>
                </a:outerShdw>
              </a:effectLst>
            </a:endParaRPr>
          </a:p>
        </p:txBody>
      </p:sp>
      <p:sp>
        <p:nvSpPr>
          <p:cNvPr id="24" name="Rounded Rectangle 23"/>
          <p:cNvSpPr/>
          <p:nvPr/>
        </p:nvSpPr>
        <p:spPr bwMode="auto">
          <a:xfrm>
            <a:off x="8775745" y="1798136"/>
            <a:ext cx="1293542" cy="469695"/>
          </a:xfrm>
          <a:prstGeom prst="roundRect">
            <a:avLst>
              <a:gd name="adj" fmla="val 647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400" b="1" dirty="0" smtClean="0">
                <a:solidFill>
                  <a:srgbClr val="FFFF00"/>
                </a:solidFill>
                <a:effectLst>
                  <a:outerShdw blurRad="38100" dist="38100" dir="2700000" algn="tl">
                    <a:srgbClr val="000000">
                      <a:alpha val="43137"/>
                    </a:srgbClr>
                  </a:outerShdw>
                </a:effectLst>
              </a:rPr>
              <a:t>2009</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868" y="228600"/>
            <a:ext cx="10665222" cy="498598"/>
          </a:xfrm>
        </p:spPr>
        <p:txBody>
          <a:bodyPr/>
          <a:lstStyle/>
          <a:p>
            <a:pPr eaLnBrk="1" hangingPunct="1"/>
            <a:r>
              <a:rPr lang="en-US" altLang="zh-CN" sz="3600" dirty="0" smtClean="0"/>
              <a:t>Support Innovative Research </a:t>
            </a:r>
          </a:p>
        </p:txBody>
      </p:sp>
      <p:sp>
        <p:nvSpPr>
          <p:cNvPr id="6147" name="Rectangle 3"/>
          <p:cNvSpPr>
            <a:spLocks noGrp="1" noChangeArrowheads="1"/>
          </p:cNvSpPr>
          <p:nvPr>
            <p:ph idx="1"/>
          </p:nvPr>
        </p:nvSpPr>
        <p:spPr>
          <a:xfrm>
            <a:off x="507868" y="3200400"/>
            <a:ext cx="7110148" cy="2971800"/>
          </a:xfrm>
        </p:spPr>
        <p:txBody>
          <a:bodyPr>
            <a:normAutofit/>
          </a:bodyPr>
          <a:lstStyle/>
          <a:p>
            <a:pPr marL="0" indent="0" eaLnBrk="1" hangingPunct="1"/>
            <a:r>
              <a:rPr lang="en-US" altLang="zh-CN" sz="1800" b="1" dirty="0" smtClean="0"/>
              <a:t> Australia:</a:t>
            </a:r>
            <a:r>
              <a:rPr lang="en-US" altLang="zh-CN" sz="1800" dirty="0" smtClean="0"/>
              <a:t> In multimodal devices project at Queensland University of Technology - every $1 from MSRA became $3+ for university.</a:t>
            </a:r>
          </a:p>
          <a:p>
            <a:pPr marL="0" indent="0" eaLnBrk="1" hangingPunct="1"/>
            <a:endParaRPr lang="en-US" altLang="zh-CN" sz="1800" dirty="0" smtClean="0"/>
          </a:p>
          <a:p>
            <a:pPr marL="0" indent="0" eaLnBrk="1" hangingPunct="1"/>
            <a:r>
              <a:rPr lang="en-US" altLang="zh-CN" sz="1800" dirty="0" smtClean="0"/>
              <a:t> </a:t>
            </a:r>
            <a:r>
              <a:rPr lang="en-US" altLang="zh-CN" sz="1800" b="1" dirty="0" smtClean="0"/>
              <a:t>Singapore:</a:t>
            </a:r>
            <a:r>
              <a:rPr lang="en-US" altLang="zh-CN" sz="1800" dirty="0" smtClean="0"/>
              <a:t> $35K MS seed fund to </a:t>
            </a:r>
            <a:r>
              <a:rPr lang="en-US" altLang="zh-CN" sz="1800" dirty="0" err="1" smtClean="0"/>
              <a:t>Nanyang</a:t>
            </a:r>
            <a:r>
              <a:rPr lang="en-US" altLang="zh-CN" sz="1800" dirty="0" smtClean="0"/>
              <a:t> Technological  University in Singapore became $270K research project.</a:t>
            </a:r>
          </a:p>
          <a:p>
            <a:pPr marL="0" indent="0" eaLnBrk="1" hangingPunct="1"/>
            <a:endParaRPr lang="en-US" altLang="zh-CN" sz="1800" dirty="0" smtClean="0"/>
          </a:p>
          <a:p>
            <a:pPr marL="0" indent="0" eaLnBrk="1" hangingPunct="1"/>
            <a:r>
              <a:rPr lang="en-US" altLang="zh-CN" sz="1800" dirty="0" smtClean="0"/>
              <a:t> </a:t>
            </a:r>
            <a:r>
              <a:rPr lang="en-US" altLang="zh-CN" sz="1800" b="1" dirty="0" smtClean="0"/>
              <a:t>Japan:</a:t>
            </a:r>
            <a:r>
              <a:rPr lang="en-US" altLang="zh-CN" sz="1800" dirty="0" smtClean="0"/>
              <a:t> UR-funded project at University of Tokyo sets Internet2 land speed record.</a:t>
            </a:r>
          </a:p>
        </p:txBody>
      </p:sp>
      <p:pic>
        <p:nvPicPr>
          <p:cNvPr id="6148" name="Picture 4" descr="Queensland University of Technology   Brisbane Australia">
            <a:hlinkClick r:id="rId3"/>
          </p:cNvPr>
          <p:cNvPicPr>
            <a:picLocks noChangeAspect="1" noChangeArrowheads="1"/>
          </p:cNvPicPr>
          <p:nvPr/>
        </p:nvPicPr>
        <p:blipFill>
          <a:blip r:embed="rId4"/>
          <a:srcRect/>
          <a:stretch>
            <a:fillRect/>
          </a:stretch>
        </p:blipFill>
        <p:spPr bwMode="auto">
          <a:xfrm>
            <a:off x="7821163" y="3276600"/>
            <a:ext cx="4367662" cy="585788"/>
          </a:xfrm>
          <a:prstGeom prst="rect">
            <a:avLst/>
          </a:prstGeom>
          <a:noFill/>
          <a:ln w="9525">
            <a:noFill/>
            <a:miter lim="800000"/>
            <a:headEnd/>
            <a:tailEnd/>
          </a:ln>
        </p:spPr>
      </p:pic>
      <p:pic>
        <p:nvPicPr>
          <p:cNvPr id="6149" name="Picture 5" descr="The University of Tokyo"/>
          <p:cNvPicPr>
            <a:picLocks noChangeAspect="1" noChangeArrowheads="1"/>
          </p:cNvPicPr>
          <p:nvPr/>
        </p:nvPicPr>
        <p:blipFill>
          <a:blip r:embed="rId5"/>
          <a:srcRect/>
          <a:stretch>
            <a:fillRect/>
          </a:stretch>
        </p:blipFill>
        <p:spPr bwMode="auto">
          <a:xfrm>
            <a:off x="7821162" y="5562600"/>
            <a:ext cx="3656648" cy="381000"/>
          </a:xfrm>
          <a:prstGeom prst="rect">
            <a:avLst/>
          </a:prstGeom>
          <a:noFill/>
          <a:ln w="9525">
            <a:noFill/>
            <a:miter lim="800000"/>
            <a:headEnd/>
            <a:tailEnd/>
          </a:ln>
        </p:spPr>
      </p:pic>
      <p:sp>
        <p:nvSpPr>
          <p:cNvPr id="6151" name="Rectangle 7"/>
          <p:cNvSpPr>
            <a:spLocks noChangeArrowheads="1"/>
          </p:cNvSpPr>
          <p:nvPr/>
        </p:nvSpPr>
        <p:spPr bwMode="auto">
          <a:xfrm>
            <a:off x="609441" y="1295400"/>
            <a:ext cx="10766795" cy="1828800"/>
          </a:xfrm>
          <a:prstGeom prst="rect">
            <a:avLst/>
          </a:prstGeom>
          <a:noFill/>
          <a:ln w="9525">
            <a:noFill/>
            <a:miter lim="800000"/>
            <a:headEnd/>
            <a:tailEnd/>
          </a:ln>
        </p:spPr>
        <p:txBody>
          <a:bodyPr/>
          <a:lstStyle/>
          <a:p>
            <a:pPr>
              <a:lnSpc>
                <a:spcPct val="100000"/>
              </a:lnSpc>
              <a:buFontTx/>
              <a:buNone/>
            </a:pPr>
            <a:r>
              <a:rPr lang="en-US" altLang="zh-CN" sz="2800" b="1" dirty="0">
                <a:solidFill>
                  <a:schemeClr val="bg2">
                    <a:lumMod val="50000"/>
                  </a:schemeClr>
                </a:solidFill>
                <a:latin typeface="Segoe UI" pitchFamily="34" charset="0"/>
              </a:rPr>
              <a:t>In </a:t>
            </a:r>
            <a:r>
              <a:rPr lang="en-US" altLang="zh-CN" sz="2800" b="1" dirty="0" smtClean="0">
                <a:solidFill>
                  <a:schemeClr val="bg2">
                    <a:lumMod val="50000"/>
                  </a:schemeClr>
                </a:solidFill>
                <a:latin typeface="Segoe UI" pitchFamily="34" charset="0"/>
              </a:rPr>
              <a:t>2007, we </a:t>
            </a:r>
            <a:r>
              <a:rPr lang="en-US" altLang="zh-CN" sz="2800" b="1" dirty="0">
                <a:solidFill>
                  <a:schemeClr val="bg2">
                    <a:lumMod val="50000"/>
                  </a:schemeClr>
                </a:solidFill>
                <a:latin typeface="Segoe UI" pitchFamily="34" charset="0"/>
              </a:rPr>
              <a:t>funded total </a:t>
            </a:r>
            <a:r>
              <a:rPr lang="en-US" altLang="zh-CN" sz="2800" b="1" dirty="0" smtClean="0">
                <a:solidFill>
                  <a:schemeClr val="bg2">
                    <a:lumMod val="50000"/>
                  </a:schemeClr>
                </a:solidFill>
                <a:latin typeface="Segoe UI" pitchFamily="34" charset="0"/>
              </a:rPr>
              <a:t>about </a:t>
            </a:r>
            <a:r>
              <a:rPr lang="en-US" altLang="zh-CN" sz="2800" b="1" dirty="0" smtClean="0">
                <a:solidFill>
                  <a:srgbClr val="FF0000"/>
                </a:solidFill>
                <a:latin typeface="Segoe UI" pitchFamily="34" charset="0"/>
              </a:rPr>
              <a:t>90</a:t>
            </a:r>
            <a:r>
              <a:rPr lang="en-US" altLang="zh-CN" sz="2800" b="1" dirty="0" smtClean="0">
                <a:solidFill>
                  <a:schemeClr val="bg2">
                    <a:lumMod val="50000"/>
                  </a:schemeClr>
                </a:solidFill>
                <a:latin typeface="Segoe UI" pitchFamily="34" charset="0"/>
              </a:rPr>
              <a:t> </a:t>
            </a:r>
            <a:r>
              <a:rPr lang="en-US" altLang="zh-CN" sz="2800" b="1" dirty="0">
                <a:solidFill>
                  <a:schemeClr val="bg2">
                    <a:lumMod val="50000"/>
                  </a:schemeClr>
                </a:solidFill>
                <a:latin typeface="Segoe UI" pitchFamily="34" charset="0"/>
              </a:rPr>
              <a:t>research projects, covering </a:t>
            </a:r>
            <a:r>
              <a:rPr lang="en-US" altLang="zh-CN" sz="2800" b="1" dirty="0" smtClean="0">
                <a:solidFill>
                  <a:schemeClr val="bg2">
                    <a:lumMod val="50000"/>
                  </a:schemeClr>
                </a:solidFill>
                <a:latin typeface="Segoe UI" pitchFamily="34" charset="0"/>
              </a:rPr>
              <a:t>close to </a:t>
            </a:r>
            <a:r>
              <a:rPr lang="en-US" altLang="zh-CN" sz="2800" b="1" dirty="0" smtClean="0">
                <a:solidFill>
                  <a:srgbClr val="FF0000"/>
                </a:solidFill>
                <a:latin typeface="Segoe UI" pitchFamily="34" charset="0"/>
              </a:rPr>
              <a:t>50</a:t>
            </a:r>
            <a:r>
              <a:rPr lang="en-US" altLang="zh-CN" sz="2800" b="1" dirty="0" smtClean="0">
                <a:solidFill>
                  <a:schemeClr val="bg2">
                    <a:lumMod val="50000"/>
                  </a:schemeClr>
                </a:solidFill>
                <a:latin typeface="Segoe UI" pitchFamily="34" charset="0"/>
              </a:rPr>
              <a:t> universities in </a:t>
            </a:r>
            <a:r>
              <a:rPr lang="en-US" altLang="zh-CN" sz="2800" b="1" dirty="0">
                <a:solidFill>
                  <a:schemeClr val="bg2">
                    <a:lumMod val="50000"/>
                  </a:schemeClr>
                </a:solidFill>
                <a:latin typeface="Segoe UI" pitchFamily="34" charset="0"/>
              </a:rPr>
              <a:t>the Asia-Pacific region. </a:t>
            </a:r>
            <a:endParaRPr lang="en-US" altLang="zh-CN" sz="2800" dirty="0">
              <a:solidFill>
                <a:schemeClr val="bg2">
                  <a:lumMod val="50000"/>
                </a:schemeClr>
              </a:solidFill>
              <a:latin typeface="Segoe UI" pitchFamily="34" charset="0"/>
            </a:endParaRPr>
          </a:p>
        </p:txBody>
      </p:sp>
      <p:pic>
        <p:nvPicPr>
          <p:cNvPr id="1026" name="Picture 2" descr="C:\Users\lolans.REDMOND\AppData\Local\Microsoft\Windows\Temporary Internet Files\Content.Outlook\4ITRSLYY\ntu-logo (3).jpg"/>
          <p:cNvPicPr>
            <a:picLocks noChangeAspect="1" noChangeArrowheads="1"/>
          </p:cNvPicPr>
          <p:nvPr/>
        </p:nvPicPr>
        <p:blipFill>
          <a:blip r:embed="rId6"/>
          <a:srcRect/>
          <a:stretch>
            <a:fillRect/>
          </a:stretch>
        </p:blipFill>
        <p:spPr bwMode="auto">
          <a:xfrm>
            <a:off x="7922736" y="4515434"/>
            <a:ext cx="2234618" cy="666167"/>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Curriculum Innovations </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560071" y="1337310"/>
            <a:ext cx="11075670" cy="4921250"/>
          </a:xfrm>
        </p:spPr>
        <p:txBody>
          <a:bodyPr>
            <a:noAutofit/>
          </a:bodyPr>
          <a:lstStyle/>
          <a:p>
            <a:r>
              <a:rPr lang="en-US" sz="4000" b="1" dirty="0" smtClean="0"/>
              <a:t>Goal</a:t>
            </a:r>
          </a:p>
          <a:p>
            <a:pPr marL="1028700" lvl="1" indent="-514350"/>
            <a:r>
              <a:rPr lang="en-US" sz="3400" dirty="0" smtClean="0"/>
              <a:t>To create new curriculums or to enhance existing curriculums with new techniques in computer science &amp; engineering related subjects.</a:t>
            </a:r>
          </a:p>
          <a:p>
            <a:pPr marL="511175" indent="-514350"/>
            <a:r>
              <a:rPr lang="en-US" sz="4000" b="1" dirty="0" smtClean="0"/>
              <a:t>Results</a:t>
            </a:r>
          </a:p>
          <a:p>
            <a:pPr marL="1028700" lvl="1" indent="-514350"/>
            <a:r>
              <a:rPr lang="en-US" sz="3400" dirty="0" smtClean="0"/>
              <a:t>Supported over 100 curriculum projects</a:t>
            </a:r>
          </a:p>
          <a:p>
            <a:pPr marL="1028700" lvl="1" indent="-514350"/>
            <a:r>
              <a:rPr lang="en-US" sz="3400" dirty="0" smtClean="0"/>
              <a:t>Covered 40 universities in 5 countries or areas </a:t>
            </a:r>
          </a:p>
          <a:p>
            <a:pPr marL="1031875" lvl="1" indent="-631825">
              <a:buFont typeface="+mj-lt"/>
              <a:buAutoNum type="arabicPeriod"/>
            </a:pPr>
            <a:endParaRPr lang="en-US" sz="40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Curriculum Innovations </a:t>
            </a:r>
            <a:endParaRPr spc="-150">
              <a:solidFill>
                <a:schemeClr val="accent1"/>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610738" y="1148662"/>
            <a:ext cx="11105012" cy="498598"/>
          </a:xfrm>
        </p:spPr>
        <p:txBody>
          <a:bodyPr/>
          <a:lstStyle/>
          <a:p>
            <a:r>
              <a:rPr lang="en-US" sz="3600" dirty="0" smtClean="0"/>
              <a:t>Program implementation</a:t>
            </a:r>
            <a:endParaRPr lang="en-US" sz="3600" dirty="0"/>
          </a:p>
        </p:txBody>
      </p:sp>
      <p:sp>
        <p:nvSpPr>
          <p:cNvPr id="5" name="Rounded Rectangle 4"/>
          <p:cNvSpPr/>
          <p:nvPr/>
        </p:nvSpPr>
        <p:spPr bwMode="auto">
          <a:xfrm>
            <a:off x="5955392" y="4286250"/>
            <a:ext cx="4201332" cy="1965959"/>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r>
              <a:rPr lang="en-US" sz="3200" dirty="0" smtClean="0">
                <a:solidFill>
                  <a:srgbClr val="FFFFFF"/>
                </a:solidFill>
                <a:effectLst>
                  <a:outerShdw blurRad="38100" dist="38100" dir="2700000" algn="tl">
                    <a:srgbClr val="000000">
                      <a:alpha val="43137"/>
                    </a:srgbClr>
                  </a:outerShdw>
                </a:effectLst>
              </a:rPr>
              <a:t>Seeding Textbook Projects</a:t>
            </a:r>
          </a:p>
          <a:p>
            <a:pPr algn="ctr" defTabSz="914099">
              <a:defRPr/>
            </a:pPr>
            <a:r>
              <a:rPr lang="en-US" sz="2000" dirty="0" smtClean="0">
                <a:solidFill>
                  <a:srgbClr val="FFFFFF"/>
                </a:solidFill>
                <a:effectLst>
                  <a:outerShdw blurRad="38100" dist="38100" dir="2700000" algn="tl">
                    <a:srgbClr val="000000">
                      <a:alpha val="43137"/>
                    </a:srgbClr>
                  </a:outerShdw>
                </a:effectLst>
              </a:rPr>
              <a:t>(e.g. support China MOE</a:t>
            </a:r>
            <a:r>
              <a:rPr lang="zh-CN" altLang="en-US" sz="2000" dirty="0" smtClean="0">
                <a:solidFill>
                  <a:srgbClr val="FFFFFF"/>
                </a:solidFill>
                <a:effectLst>
                  <a:outerShdw blurRad="38100" dist="38100" dir="2700000" algn="tl">
                    <a:srgbClr val="000000">
                      <a:alpha val="43137"/>
                    </a:srgbClr>
                  </a:outerShdw>
                </a:effectLst>
              </a:rPr>
              <a:t>精品课程</a:t>
            </a:r>
            <a:r>
              <a:rPr lang="en-US" altLang="zh-CN" sz="2000" dirty="0" smtClean="0">
                <a:solidFill>
                  <a:srgbClr val="FFFFFF"/>
                </a:solidFill>
                <a:effectLst>
                  <a:outerShdw blurRad="38100" dist="38100" dir="2700000" algn="tl">
                    <a:srgbClr val="000000">
                      <a:alpha val="43137"/>
                    </a:srgbClr>
                  </a:outerShdw>
                </a:effectLst>
              </a:rPr>
              <a:t>)</a:t>
            </a:r>
            <a:endParaRPr lang="en-US" sz="2000" dirty="0" smtClean="0">
              <a:solidFill>
                <a:srgbClr val="FFFFFF"/>
              </a:solidFill>
              <a:effectLst>
                <a:outerShdw blurRad="38100" dist="38100" dir="2700000" algn="tl">
                  <a:srgbClr val="000000">
                    <a:alpha val="43137"/>
                  </a:srgbClr>
                </a:outerShdw>
              </a:effectLst>
            </a:endParaRPr>
          </a:p>
        </p:txBody>
      </p:sp>
      <p:sp>
        <p:nvSpPr>
          <p:cNvPr id="6" name="Rounded Rectangle 5"/>
          <p:cNvSpPr/>
          <p:nvPr/>
        </p:nvSpPr>
        <p:spPr bwMode="auto">
          <a:xfrm>
            <a:off x="1431850" y="4278631"/>
            <a:ext cx="4180280" cy="2019299"/>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3200" dirty="0" smtClean="0">
                <a:solidFill>
                  <a:srgbClr val="FFFFFF"/>
                </a:solidFill>
                <a:effectLst>
                  <a:outerShdw blurRad="38100" dist="38100" dir="2700000" algn="tl">
                    <a:srgbClr val="000000">
                      <a:alpha val="43137"/>
                    </a:srgbClr>
                  </a:outerShdw>
                </a:effectLst>
              </a:rPr>
              <a:t>Faculty curriculum workshops</a:t>
            </a:r>
          </a:p>
          <a:p>
            <a:pPr algn="ctr" defTabSz="914099" fontAlgn="auto">
              <a:spcBef>
                <a:spcPts val="0"/>
              </a:spcBef>
              <a:spcAft>
                <a:spcPts val="0"/>
              </a:spcAft>
              <a:defRPr/>
            </a:pPr>
            <a:r>
              <a:rPr lang="en-US" sz="2000" dirty="0" smtClean="0">
                <a:solidFill>
                  <a:srgbClr val="FFFFFF"/>
                </a:solidFill>
                <a:effectLst>
                  <a:outerShdw blurRad="38100" dist="38100" dir="2700000" algn="tl">
                    <a:srgbClr val="000000">
                      <a:alpha val="43137"/>
                    </a:srgbClr>
                  </a:outerShdw>
                </a:effectLst>
              </a:rPr>
              <a:t>(e.g. </a:t>
            </a:r>
            <a:r>
              <a:rPr lang="en-US" sz="2000" dirty="0" smtClean="0">
                <a:solidFill>
                  <a:srgbClr val="FFFFFF"/>
                </a:solidFill>
                <a:effectLst>
                  <a:outerShdw blurRad="38100" dist="38100" dir="2700000" algn="tl">
                    <a:srgbClr val="000000">
                      <a:alpha val="43137"/>
                    </a:srgbClr>
                  </a:outerShdw>
                </a:effectLst>
              </a:rPr>
              <a:t>embedded </a:t>
            </a:r>
            <a:r>
              <a:rPr lang="en-US" sz="2000" dirty="0" smtClean="0">
                <a:solidFill>
                  <a:srgbClr val="FFFFFF"/>
                </a:solidFill>
                <a:effectLst>
                  <a:outerShdw blurRad="38100" dist="38100" dir="2700000" algn="tl">
                    <a:srgbClr val="000000">
                      <a:alpha val="43137"/>
                    </a:srgbClr>
                  </a:outerShdw>
                </a:effectLst>
              </a:rPr>
              <a:t>@ </a:t>
            </a:r>
            <a:r>
              <a:rPr lang="en-US" sz="2000" dirty="0" err="1" smtClean="0">
                <a:solidFill>
                  <a:srgbClr val="FFFFFF"/>
                </a:solidFill>
                <a:effectLst>
                  <a:outerShdw blurRad="38100" dist="38100" dir="2700000" algn="tl">
                    <a:srgbClr val="000000">
                      <a:alpha val="43137"/>
                    </a:srgbClr>
                  </a:outerShdw>
                </a:effectLst>
              </a:rPr>
              <a:t>Tongji</a:t>
            </a:r>
            <a:r>
              <a:rPr lang="en-US" sz="2000" dirty="0" smtClean="0">
                <a:solidFill>
                  <a:srgbClr val="FFFFFF"/>
                </a:solidFill>
                <a:effectLst>
                  <a:outerShdw blurRad="38100" dist="38100" dir="2700000" algn="tl">
                    <a:srgbClr val="000000">
                      <a:alpha val="43137"/>
                    </a:srgbClr>
                  </a:outerShdw>
                </a:effectLst>
              </a:rPr>
              <a:t> </a:t>
            </a:r>
            <a:r>
              <a:rPr lang="en-US" sz="2000" dirty="0" err="1" smtClean="0">
                <a:solidFill>
                  <a:srgbClr val="FFFFFF"/>
                </a:solidFill>
                <a:effectLst>
                  <a:outerShdw blurRad="38100" dist="38100" dir="2700000" algn="tl">
                    <a:srgbClr val="000000">
                      <a:alpha val="43137"/>
                    </a:srgbClr>
                  </a:outerShdw>
                </a:effectLst>
              </a:rPr>
              <a:t>Univ</a:t>
            </a:r>
            <a:r>
              <a:rPr lang="en-US" sz="2000" dirty="0" smtClean="0">
                <a:solidFill>
                  <a:srgbClr val="FFFFFF"/>
                </a:solidFill>
                <a:effectLst>
                  <a:outerShdw blurRad="38100" dist="38100" dir="2700000" algn="tl">
                    <a:srgbClr val="000000">
                      <a:alpha val="43137"/>
                    </a:srgbClr>
                  </a:outerShdw>
                </a:effectLst>
              </a:rPr>
              <a:t>,)  </a:t>
            </a:r>
            <a:endParaRPr lang="en-US" dirty="0" smtClean="0">
              <a:solidFill>
                <a:srgbClr val="FFFFFF"/>
              </a:solidFill>
              <a:effectLst>
                <a:outerShdw blurRad="38100" dist="38100" dir="2700000" algn="tl">
                  <a:srgbClr val="000000">
                    <a:alpha val="43137"/>
                  </a:srgbClr>
                </a:outerShdw>
              </a:effectLst>
            </a:endParaRPr>
          </a:p>
        </p:txBody>
      </p:sp>
      <p:sp>
        <p:nvSpPr>
          <p:cNvPr id="7" name="Rounded Rectangle 6"/>
          <p:cNvSpPr/>
          <p:nvPr/>
        </p:nvSpPr>
        <p:spPr bwMode="auto">
          <a:xfrm>
            <a:off x="1413969" y="1984890"/>
            <a:ext cx="4198162" cy="202704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3200" dirty="0" smtClean="0">
                <a:solidFill>
                  <a:srgbClr val="FFFFFF"/>
                </a:solidFill>
                <a:effectLst>
                  <a:outerShdw blurRad="38100" dist="38100" dir="2700000" algn="tl">
                    <a:srgbClr val="000000">
                      <a:alpha val="43137"/>
                    </a:srgbClr>
                  </a:outerShdw>
                </a:effectLst>
              </a:rPr>
              <a:t>New curriculum creation </a:t>
            </a:r>
          </a:p>
          <a:p>
            <a:pPr algn="ctr" defTabSz="914099">
              <a:defRPr/>
            </a:pPr>
            <a:r>
              <a:rPr lang="en-US" sz="2000" dirty="0" smtClean="0">
                <a:solidFill>
                  <a:srgbClr val="FFFFFF"/>
                </a:solidFill>
                <a:effectLst>
                  <a:outerShdw blurRad="38100" dist="38100" dir="2700000" algn="tl">
                    <a:srgbClr val="000000">
                      <a:alpha val="43137"/>
                    </a:srgbClr>
                  </a:outerShdw>
                </a:effectLst>
              </a:rPr>
              <a:t>(e.g. search, gaming)</a:t>
            </a:r>
            <a:endParaRPr lang="en-US" sz="2000" dirty="0">
              <a:solidFill>
                <a:srgbClr val="FFFFFF"/>
              </a:solidFill>
              <a:effectLst>
                <a:outerShdw blurRad="38100" dist="38100" dir="2700000" algn="tl">
                  <a:srgbClr val="000000">
                    <a:alpha val="43137"/>
                  </a:srgbClr>
                </a:outerShdw>
              </a:effectLst>
            </a:endParaRPr>
          </a:p>
        </p:txBody>
      </p:sp>
      <p:sp>
        <p:nvSpPr>
          <p:cNvPr id="8" name="Rounded Rectangle 7"/>
          <p:cNvSpPr/>
          <p:nvPr/>
        </p:nvSpPr>
        <p:spPr bwMode="auto">
          <a:xfrm>
            <a:off x="5958130" y="1996320"/>
            <a:ext cx="4203139" cy="199275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r>
              <a:rPr lang="en-US" sz="2800" dirty="0" smtClean="0">
                <a:solidFill>
                  <a:srgbClr val="FFFFFF"/>
                </a:solidFill>
                <a:effectLst>
                  <a:outerShdw blurRad="38100" dist="38100" dir="2700000" algn="tl">
                    <a:srgbClr val="000000">
                      <a:alpha val="43137"/>
                    </a:srgbClr>
                  </a:outerShdw>
                </a:effectLst>
              </a:rPr>
              <a:t>Courses taught by MSRA researchers</a:t>
            </a:r>
          </a:p>
          <a:p>
            <a:pPr algn="ctr" defTabSz="914099" fontAlgn="auto">
              <a:spcBef>
                <a:spcPts val="0"/>
              </a:spcBef>
              <a:spcAft>
                <a:spcPts val="0"/>
              </a:spcAft>
              <a:defRPr/>
            </a:pPr>
            <a:r>
              <a:rPr lang="en-US" sz="2000" dirty="0" smtClean="0">
                <a:solidFill>
                  <a:srgbClr val="FFFFFF"/>
                </a:solidFill>
                <a:effectLst>
                  <a:outerShdw blurRad="38100" dist="38100" dir="2700000" algn="tl">
                    <a:srgbClr val="000000">
                      <a:alpha val="43137"/>
                    </a:srgbClr>
                  </a:outerShdw>
                </a:effectLst>
              </a:rPr>
              <a:t>(e.g. at </a:t>
            </a:r>
            <a:r>
              <a:rPr lang="en-US" sz="2000" dirty="0" err="1" smtClean="0">
                <a:solidFill>
                  <a:srgbClr val="FFFFFF"/>
                </a:solidFill>
                <a:effectLst>
                  <a:outerShdw blurRad="38100" dist="38100" dir="2700000" algn="tl">
                    <a:srgbClr val="000000">
                      <a:alpha val="43137"/>
                    </a:srgbClr>
                  </a:outerShdw>
                </a:effectLst>
              </a:rPr>
              <a:t>Tsinghua</a:t>
            </a:r>
            <a:r>
              <a:rPr lang="en-US" sz="2000" dirty="0" smtClean="0">
                <a:solidFill>
                  <a:srgbClr val="FFFFFF"/>
                </a:solidFill>
                <a:effectLst>
                  <a:outerShdw blurRad="38100" dist="38100" dir="2700000" algn="tl">
                    <a:srgbClr val="000000">
                      <a:alpha val="43137"/>
                    </a:srgbClr>
                  </a:outerShdw>
                </a:effectLst>
              </a:rPr>
              <a:t>, Peking Univ.)</a:t>
            </a:r>
            <a:endParaRPr lang="en-US" sz="20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Young Talent Development </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640079" y="1337310"/>
            <a:ext cx="10995661" cy="4921250"/>
          </a:xfrm>
        </p:spPr>
        <p:txBody>
          <a:bodyPr>
            <a:noAutofit/>
          </a:bodyPr>
          <a:lstStyle/>
          <a:p>
            <a:r>
              <a:rPr lang="en-US" sz="4000" b="1" dirty="0" smtClean="0"/>
              <a:t>Goal</a:t>
            </a:r>
          </a:p>
          <a:p>
            <a:pPr marL="1028700" lvl="1" indent="-514350"/>
            <a:r>
              <a:rPr lang="en-US" sz="3400" dirty="0" smtClean="0"/>
              <a:t>To foster high-quality talents for global research community</a:t>
            </a:r>
          </a:p>
          <a:p>
            <a:pPr marL="511175" indent="-514350"/>
            <a:r>
              <a:rPr lang="en-US" sz="4000" b="1" dirty="0" smtClean="0"/>
              <a:t>UR Program Content</a:t>
            </a:r>
          </a:p>
          <a:p>
            <a:pPr marL="1028700" lvl="1" indent="-514350"/>
            <a:r>
              <a:rPr lang="en-US" sz="3400" dirty="0" smtClean="0"/>
              <a:t>New Faculty Award</a:t>
            </a:r>
          </a:p>
          <a:p>
            <a:pPr marL="1028700" lvl="1" indent="-514350"/>
            <a:r>
              <a:rPr lang="en-US" sz="3400" dirty="0" smtClean="0"/>
              <a:t>Internship</a:t>
            </a:r>
          </a:p>
          <a:p>
            <a:pPr marL="1028700" lvl="1" indent="-514350"/>
            <a:r>
              <a:rPr lang="en-US" sz="3400" dirty="0" smtClean="0"/>
              <a:t>Fellowship</a:t>
            </a:r>
          </a:p>
          <a:p>
            <a:pPr marL="1028700" lvl="1" indent="-514350"/>
            <a:r>
              <a:rPr lang="en-US" sz="3400" dirty="0" smtClean="0"/>
              <a:t>Other Talent Development programs</a:t>
            </a:r>
          </a:p>
        </p:txBody>
      </p:sp>
      <p:pic>
        <p:nvPicPr>
          <p:cNvPr id="4" name="Picture 3"/>
          <p:cNvPicPr>
            <a:picLocks noChangeAspect="1" noChangeArrowheads="1"/>
          </p:cNvPicPr>
          <p:nvPr/>
        </p:nvPicPr>
        <p:blipFill>
          <a:blip r:embed="rId3"/>
          <a:srcRect l="16875" t="4329" r="19809" b="9085"/>
          <a:stretch>
            <a:fillRect/>
          </a:stretch>
        </p:blipFill>
        <p:spPr bwMode="auto">
          <a:xfrm>
            <a:off x="7006590" y="3097530"/>
            <a:ext cx="2057400" cy="2109788"/>
          </a:xfrm>
          <a:prstGeom prst="rect">
            <a:avLst/>
          </a:prstGeom>
          <a:ln>
            <a:noFill/>
          </a:ln>
          <a:effectLst>
            <a:outerShdw blurRad="292100" dist="139700" dir="2700000" algn="tl" rotWithShape="0">
              <a:srgbClr val="333333">
                <a:alpha val="65000"/>
              </a:srgbClr>
            </a:outerShdw>
          </a:effectLst>
        </p:spPr>
      </p:pic>
      <p:pic>
        <p:nvPicPr>
          <p:cNvPr id="5" name="Picture 4" descr="C:\Documents and Settings\junejin\My Documents\My Pictures\MSRA\Best Interns.jpg"/>
          <p:cNvPicPr>
            <a:picLocks noChangeAspect="1" noChangeArrowheads="1"/>
          </p:cNvPicPr>
          <p:nvPr/>
        </p:nvPicPr>
        <p:blipFill>
          <a:blip r:embed="rId4"/>
          <a:srcRect/>
          <a:stretch>
            <a:fillRect/>
          </a:stretch>
        </p:blipFill>
        <p:spPr bwMode="auto">
          <a:xfrm>
            <a:off x="8983345" y="4522470"/>
            <a:ext cx="2835275" cy="1889125"/>
          </a:xfrm>
          <a:prstGeom prst="rect">
            <a:avLst/>
          </a:prstGeom>
          <a:noFill/>
          <a:ln w="9525">
            <a:noFill/>
            <a:miter lim="800000"/>
            <a:headEnd/>
            <a:tailEnd/>
          </a:ln>
          <a:effectLst>
            <a:outerShdw blurRad="127000" dist="38100" dir="2700000" sx="101000" sy="101000" algn="tl" rotWithShape="0">
              <a:prstClr val="black">
                <a:alpha val="52000"/>
              </a:prst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Copy of IMG_4457"/>
          <p:cNvPicPr>
            <a:picLocks noChangeAspect="1" noChangeArrowheads="1"/>
          </p:cNvPicPr>
          <p:nvPr/>
        </p:nvPicPr>
        <p:blipFill>
          <a:blip r:embed="rId3"/>
          <a:srcRect/>
          <a:stretch>
            <a:fillRect/>
          </a:stretch>
        </p:blipFill>
        <p:spPr bwMode="auto">
          <a:xfrm>
            <a:off x="7374194" y="1878216"/>
            <a:ext cx="4621161" cy="1646621"/>
          </a:xfrm>
          <a:prstGeom prst="rect">
            <a:avLst/>
          </a:prstGeom>
          <a:noFill/>
        </p:spPr>
      </p:pic>
      <p:pic>
        <p:nvPicPr>
          <p:cNvPr id="9" name="Picture 4" descr="C:\Users\xiliu\Desktop\Picture.jpg.jpg"/>
          <p:cNvPicPr>
            <a:picLocks noChangeAspect="1" noChangeArrowheads="1"/>
          </p:cNvPicPr>
          <p:nvPr/>
        </p:nvPicPr>
        <p:blipFill>
          <a:blip r:embed="rId4"/>
          <a:srcRect/>
          <a:stretch>
            <a:fillRect/>
          </a:stretch>
        </p:blipFill>
        <p:spPr bwMode="auto">
          <a:xfrm>
            <a:off x="8343575" y="3596270"/>
            <a:ext cx="3656578" cy="1565665"/>
          </a:xfrm>
          <a:prstGeom prst="rect">
            <a:avLst/>
          </a:prstGeom>
          <a:noFill/>
        </p:spPr>
      </p:pic>
      <p:pic>
        <p:nvPicPr>
          <p:cNvPr id="10" name="Picture 17" descr="Copy of 为获奖俱乐部颁奖"/>
          <p:cNvPicPr>
            <a:picLocks noChangeAspect="1" noChangeArrowheads="1"/>
          </p:cNvPicPr>
          <p:nvPr/>
        </p:nvPicPr>
        <p:blipFill>
          <a:blip r:embed="rId5"/>
          <a:srcRect/>
          <a:stretch>
            <a:fillRect/>
          </a:stretch>
        </p:blipFill>
        <p:spPr bwMode="auto">
          <a:xfrm>
            <a:off x="486697" y="4016478"/>
            <a:ext cx="2133600" cy="1987550"/>
          </a:xfrm>
          <a:prstGeom prst="rect">
            <a:avLst/>
          </a:prstGeom>
          <a:noFill/>
          <a:ln w="9525">
            <a:noFill/>
            <a:miter lim="800000"/>
            <a:headEnd/>
            <a:tailEnd/>
          </a:ln>
        </p:spPr>
      </p:pic>
      <p:graphicFrame>
        <p:nvGraphicFramePr>
          <p:cNvPr id="5" name="Content Placeholder 4"/>
          <p:cNvGraphicFramePr>
            <a:graphicFrameLocks noGrp="1"/>
          </p:cNvGraphicFramePr>
          <p:nvPr>
            <p:ph idx="1"/>
          </p:nvPr>
        </p:nvGraphicFramePr>
        <p:xfrm>
          <a:off x="1123791" y="1897380"/>
          <a:ext cx="9849009" cy="47434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itle 1"/>
          <p:cNvSpPr>
            <a:spLocks noGrp="1"/>
          </p:cNvSpPr>
          <p:nvPr>
            <p:ph type="title"/>
          </p:nvPr>
        </p:nvSpPr>
        <p:spPr>
          <a:xfrm>
            <a:off x="507868" y="230189"/>
            <a:ext cx="11173090" cy="664797"/>
          </a:xfrm>
        </p:spPr>
        <p:txBody>
          <a:bodyPr/>
          <a:lstStyle/>
          <a:p>
            <a:pPr defTabSz="1095376">
              <a:defRPr/>
            </a:pPr>
            <a:r>
              <a:rPr smtClean="0"/>
              <a:t>Young Talent Development </a:t>
            </a:r>
            <a:endParaRPr spc="-150">
              <a:solidFill>
                <a:schemeClr val="accent1"/>
              </a:solidFill>
              <a:effectLst>
                <a:outerShdw blurRad="38100" dist="38100" dir="2700000" algn="tl">
                  <a:srgbClr val="000000">
                    <a:alpha val="43137"/>
                  </a:srgbClr>
                </a:outerShdw>
              </a:effectLst>
            </a:endParaRPr>
          </a:p>
        </p:txBody>
      </p:sp>
      <p:sp>
        <p:nvSpPr>
          <p:cNvPr id="7" name="Text Placeholder 2"/>
          <p:cNvSpPr txBox="1">
            <a:spLocks/>
          </p:cNvSpPr>
          <p:nvPr/>
        </p:nvSpPr>
        <p:spPr>
          <a:xfrm>
            <a:off x="537211" y="1120140"/>
            <a:ext cx="11075670" cy="662940"/>
          </a:xfrm>
          <a:prstGeom prst="rect">
            <a:avLst/>
          </a:prstGeom>
        </p:spPr>
        <p:txBody>
          <a:bodyPr>
            <a:noAutofit/>
          </a:bodyPr>
          <a:lstStyle/>
          <a:p>
            <a:pPr marL="396875" marR="0" lvl="0" indent="-396875" algn="l" defTabSz="912813" rtl="0" eaLnBrk="1" fontAlgn="base" latinLnBrk="0" hangingPunct="1">
              <a:lnSpc>
                <a:spcPct val="90000"/>
              </a:lnSpc>
              <a:spcBef>
                <a:spcPct val="20000"/>
              </a:spcBef>
              <a:spcAft>
                <a:spcPct val="0"/>
              </a:spcAft>
              <a:buClrTx/>
              <a:buSzPct val="85000"/>
              <a:buFontTx/>
              <a:buBlip>
                <a:blip r:embed="rId10"/>
              </a:buBlip>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Talent Program</a:t>
            </a:r>
            <a:r>
              <a:rPr kumimoji="0" lang="en-US" sz="4000" b="1" i="0" u="none" strike="noStrike" kern="1200" cap="none" spc="0" normalizeH="0" noProof="0" dirty="0" smtClean="0">
                <a:ln>
                  <a:noFill/>
                </a:ln>
                <a:solidFill>
                  <a:schemeClr val="bg1"/>
                </a:solidFill>
                <a:effectLst/>
                <a:uLnTx/>
                <a:uFillTx/>
                <a:latin typeface="+mn-lt"/>
                <a:ea typeface="+mn-ea"/>
                <a:cs typeface="+mn-cs"/>
              </a:rPr>
              <a:t> Model</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 name="Picture 2" descr="C:\Users\xinma\Desktop\Picture2.jpg"/>
          <p:cNvPicPr>
            <a:picLocks noChangeAspect="1" noChangeArrowheads="1"/>
          </p:cNvPicPr>
          <p:nvPr/>
        </p:nvPicPr>
        <p:blipFill>
          <a:blip r:embed="rId11"/>
          <a:srcRect/>
          <a:stretch>
            <a:fillRect/>
          </a:stretch>
        </p:blipFill>
        <p:spPr bwMode="auto">
          <a:xfrm>
            <a:off x="485314" y="1875595"/>
            <a:ext cx="3221447" cy="2099553"/>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Academic Exchange</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640079" y="1170039"/>
            <a:ext cx="10995661" cy="5088521"/>
          </a:xfrm>
        </p:spPr>
        <p:txBody>
          <a:bodyPr>
            <a:noAutofit/>
          </a:bodyPr>
          <a:lstStyle/>
          <a:p>
            <a:r>
              <a:rPr lang="en-US" sz="3600" b="1" dirty="0" smtClean="0"/>
              <a:t>Goal</a:t>
            </a:r>
          </a:p>
          <a:p>
            <a:pPr marL="1028700" lvl="1" indent="-514350"/>
            <a:r>
              <a:rPr lang="en-US" dirty="0" smtClean="0"/>
              <a:t>To share creative ideas and promote collaboration among MSR researchers and academician in mutually interested areas. </a:t>
            </a:r>
          </a:p>
          <a:p>
            <a:pPr marL="511175" indent="-514350"/>
            <a:r>
              <a:rPr lang="en-US" sz="3600" b="1" dirty="0" smtClean="0"/>
              <a:t>UR Academic Exchange Programs</a:t>
            </a:r>
            <a:endParaRPr lang="en-US" dirty="0" smtClean="0"/>
          </a:p>
          <a:p>
            <a:pPr marL="1028700" lvl="1" indent="-514350"/>
            <a:r>
              <a:rPr lang="en-US" dirty="0" smtClean="0"/>
              <a:t>Guest Professorship for MSRA researchers</a:t>
            </a:r>
          </a:p>
          <a:p>
            <a:pPr marL="1028700" lvl="1" indent="-514350"/>
            <a:r>
              <a:rPr lang="en-US" dirty="0" smtClean="0"/>
              <a:t>Campus Visit by MSRA</a:t>
            </a:r>
          </a:p>
          <a:p>
            <a:pPr marL="1028700" lvl="1" indent="-514350"/>
            <a:r>
              <a:rPr lang="en-US" dirty="0" smtClean="0"/>
              <a:t>MSR Asia Faculty Summits</a:t>
            </a:r>
          </a:p>
          <a:p>
            <a:pPr marL="1028700" lvl="1" indent="-514350"/>
            <a:r>
              <a:rPr lang="en-US" dirty="0" smtClean="0"/>
              <a:t>Conference on Computing in 21st Century</a:t>
            </a:r>
          </a:p>
          <a:p>
            <a:pPr marL="1028700" lvl="1" indent="-514350"/>
            <a:r>
              <a:rPr lang="en-US" dirty="0" smtClean="0"/>
              <a:t>Cross Region Exchanges: </a:t>
            </a:r>
            <a:r>
              <a:rPr lang="en-US" dirty="0" err="1" smtClean="0"/>
              <a:t>TechFest</a:t>
            </a:r>
            <a:endParaRPr lang="en-US" dirty="0" smtClean="0"/>
          </a:p>
        </p:txBody>
      </p:sp>
      <p:pic>
        <p:nvPicPr>
          <p:cNvPr id="8" name="Picture 7"/>
          <p:cNvPicPr/>
          <p:nvPr/>
        </p:nvPicPr>
        <p:blipFill>
          <a:blip r:embed="rId3" cstate="print"/>
          <a:srcRect/>
          <a:stretch>
            <a:fillRect/>
          </a:stretch>
        </p:blipFill>
        <p:spPr bwMode="auto">
          <a:xfrm>
            <a:off x="9399639" y="3554361"/>
            <a:ext cx="2519516" cy="1666568"/>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8406581" y="4773562"/>
            <a:ext cx="2841522" cy="182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9" descr="20061023 1203 (Small)"/>
          <p:cNvPicPr>
            <a:picLocks noChangeAspect="1" noChangeArrowheads="1"/>
          </p:cNvPicPr>
          <p:nvPr/>
        </p:nvPicPr>
        <p:blipFill>
          <a:blip r:embed="rId3"/>
          <a:srcRect/>
          <a:stretch>
            <a:fillRect/>
          </a:stretch>
        </p:blipFill>
        <p:spPr bwMode="auto">
          <a:xfrm>
            <a:off x="8413236" y="3318387"/>
            <a:ext cx="3539614" cy="2286000"/>
          </a:xfrm>
          <a:prstGeom prst="rect">
            <a:avLst/>
          </a:prstGeom>
          <a:noFill/>
          <a:ln w="9525">
            <a:noFill/>
            <a:miter lim="800000"/>
            <a:headEnd/>
            <a:tailEnd/>
          </a:ln>
        </p:spPr>
      </p:pic>
      <p:sp>
        <p:nvSpPr>
          <p:cNvPr id="2" name="Title 1"/>
          <p:cNvSpPr>
            <a:spLocks noGrp="1"/>
          </p:cNvSpPr>
          <p:nvPr>
            <p:ph type="title"/>
          </p:nvPr>
        </p:nvSpPr>
        <p:spPr>
          <a:xfrm>
            <a:off x="507868" y="230189"/>
            <a:ext cx="11173090" cy="664797"/>
          </a:xfrm>
        </p:spPr>
        <p:txBody>
          <a:bodyPr/>
          <a:lstStyle/>
          <a:p>
            <a:pPr defTabSz="1095376">
              <a:defRPr/>
            </a:pPr>
            <a:r>
              <a:rPr smtClean="0"/>
              <a:t>Academic Exchange</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640079" y="1170040"/>
            <a:ext cx="10995661" cy="530942"/>
          </a:xfrm>
        </p:spPr>
        <p:txBody>
          <a:bodyPr>
            <a:noAutofit/>
          </a:bodyPr>
          <a:lstStyle/>
          <a:p>
            <a:r>
              <a:rPr lang="en-US" dirty="0" smtClean="0"/>
              <a:t>Examples of academic exchanges</a:t>
            </a:r>
          </a:p>
        </p:txBody>
      </p:sp>
      <p:pic>
        <p:nvPicPr>
          <p:cNvPr id="6" name="Picture 2" descr="\\msraur\ur\Brochure\UR_Brochure\2007\MSRA-Brochure-UR-Content\Picture\IMG_8230 - Copy.JPG"/>
          <p:cNvPicPr>
            <a:picLocks noChangeAspect="1" noChangeArrowheads="1"/>
          </p:cNvPicPr>
          <p:nvPr/>
        </p:nvPicPr>
        <p:blipFill>
          <a:blip r:embed="rId4"/>
          <a:srcRect/>
          <a:stretch>
            <a:fillRect/>
          </a:stretch>
        </p:blipFill>
        <p:spPr bwMode="auto">
          <a:xfrm>
            <a:off x="801328" y="2276167"/>
            <a:ext cx="2305665" cy="2410822"/>
          </a:xfrm>
          <a:prstGeom prst="rect">
            <a:avLst/>
          </a:prstGeom>
          <a:noFill/>
        </p:spPr>
      </p:pic>
      <p:pic>
        <p:nvPicPr>
          <p:cNvPr id="7" name="Picture 3" descr="\\msraur\ur\Brochure\UR_Brochure\2006\Photo\CD1\AcademicExchange\Copy of IMG_9472 - Copy.JPG"/>
          <p:cNvPicPr>
            <a:picLocks noChangeAspect="1" noChangeArrowheads="1"/>
          </p:cNvPicPr>
          <p:nvPr/>
        </p:nvPicPr>
        <p:blipFill>
          <a:blip r:embed="rId5"/>
          <a:srcRect/>
          <a:stretch>
            <a:fillRect/>
          </a:stretch>
        </p:blipFill>
        <p:spPr bwMode="auto">
          <a:xfrm>
            <a:off x="3065205" y="1774722"/>
            <a:ext cx="2523156" cy="1902541"/>
          </a:xfrm>
          <a:prstGeom prst="rect">
            <a:avLst/>
          </a:prstGeom>
          <a:noFill/>
        </p:spPr>
      </p:pic>
      <p:pic>
        <p:nvPicPr>
          <p:cNvPr id="51202" name="Picture 2"/>
          <p:cNvPicPr>
            <a:picLocks noChangeAspect="1" noChangeArrowheads="1"/>
          </p:cNvPicPr>
          <p:nvPr/>
        </p:nvPicPr>
        <p:blipFill>
          <a:blip r:embed="rId6"/>
          <a:srcRect/>
          <a:stretch>
            <a:fillRect/>
          </a:stretch>
        </p:blipFill>
        <p:spPr bwMode="auto">
          <a:xfrm>
            <a:off x="5504938" y="1848990"/>
            <a:ext cx="3570237" cy="2011401"/>
          </a:xfrm>
          <a:prstGeom prst="rect">
            <a:avLst/>
          </a:prstGeom>
          <a:noFill/>
          <a:ln w="9525">
            <a:noFill/>
            <a:miter lim="800000"/>
            <a:headEnd/>
            <a:tailEnd/>
          </a:ln>
          <a:effectLst/>
        </p:spPr>
      </p:pic>
      <p:pic>
        <p:nvPicPr>
          <p:cNvPr id="51203" name="Picture 3"/>
          <p:cNvPicPr>
            <a:picLocks noChangeAspect="1" noChangeArrowheads="1"/>
          </p:cNvPicPr>
          <p:nvPr/>
        </p:nvPicPr>
        <p:blipFill>
          <a:blip r:embed="rId7"/>
          <a:srcRect/>
          <a:stretch>
            <a:fillRect/>
          </a:stretch>
        </p:blipFill>
        <p:spPr bwMode="auto">
          <a:xfrm>
            <a:off x="3382295" y="4299283"/>
            <a:ext cx="5348749" cy="2292321"/>
          </a:xfrm>
          <a:prstGeom prst="rect">
            <a:avLst/>
          </a:prstGeom>
          <a:noFill/>
          <a:ln w="9525">
            <a:noFill/>
            <a:miter lim="800000"/>
            <a:headEnd/>
            <a:tailEnd/>
          </a:ln>
          <a:effectLst/>
        </p:spPr>
      </p:pic>
      <p:sp>
        <p:nvSpPr>
          <p:cNvPr id="10" name="Rectangle 9"/>
          <p:cNvSpPr/>
          <p:nvPr/>
        </p:nvSpPr>
        <p:spPr>
          <a:xfrm>
            <a:off x="699552" y="1867818"/>
            <a:ext cx="2044149" cy="338554"/>
          </a:xfrm>
          <a:prstGeom prst="rect">
            <a:avLst/>
          </a:prstGeom>
        </p:spPr>
        <p:txBody>
          <a:bodyPr wrap="none">
            <a:spAutoFit/>
          </a:bodyPr>
          <a:lstStyle/>
          <a:p>
            <a:r>
              <a:rPr lang="en-US" sz="1600" dirty="0" smtClean="0">
                <a:solidFill>
                  <a:schemeClr val="bg1"/>
                </a:solidFill>
              </a:rPr>
              <a:t>Guest Professorship</a:t>
            </a:r>
            <a:endParaRPr lang="en-US" sz="1600" dirty="0">
              <a:solidFill>
                <a:schemeClr val="bg1"/>
              </a:solidFill>
            </a:endParaRPr>
          </a:p>
        </p:txBody>
      </p:sp>
      <p:sp>
        <p:nvSpPr>
          <p:cNvPr id="11" name="Rectangle 10"/>
          <p:cNvSpPr/>
          <p:nvPr/>
        </p:nvSpPr>
        <p:spPr>
          <a:xfrm>
            <a:off x="9189706" y="2590488"/>
            <a:ext cx="2530345" cy="584775"/>
          </a:xfrm>
          <a:prstGeom prst="rect">
            <a:avLst/>
          </a:prstGeom>
        </p:spPr>
        <p:txBody>
          <a:bodyPr wrap="square">
            <a:spAutoFit/>
          </a:bodyPr>
          <a:lstStyle/>
          <a:p>
            <a:r>
              <a:rPr lang="en-US" sz="1600" dirty="0" smtClean="0">
                <a:solidFill>
                  <a:schemeClr val="bg1"/>
                </a:solidFill>
              </a:rPr>
              <a:t>AP Faculties attending Faculty Summit</a:t>
            </a:r>
            <a:endParaRPr lang="en-US" sz="1600" dirty="0">
              <a:solidFill>
                <a:schemeClr val="bg1"/>
              </a:solidFill>
            </a:endParaRPr>
          </a:p>
        </p:txBody>
      </p:sp>
      <p:sp>
        <p:nvSpPr>
          <p:cNvPr id="12" name="Rectangle 11"/>
          <p:cNvSpPr/>
          <p:nvPr/>
        </p:nvSpPr>
        <p:spPr>
          <a:xfrm>
            <a:off x="8717758" y="6012115"/>
            <a:ext cx="3061287" cy="584775"/>
          </a:xfrm>
          <a:prstGeom prst="rect">
            <a:avLst/>
          </a:prstGeom>
        </p:spPr>
        <p:txBody>
          <a:bodyPr wrap="square">
            <a:spAutoFit/>
          </a:bodyPr>
          <a:lstStyle/>
          <a:p>
            <a:r>
              <a:rPr lang="en-US" sz="1600" dirty="0" smtClean="0">
                <a:solidFill>
                  <a:schemeClr val="bg1"/>
                </a:solidFill>
              </a:rPr>
              <a:t>AP academic leaders attending TechFest &amp; visit Seattle</a:t>
            </a:r>
            <a:endParaRPr lang="en-US" sz="1600" dirty="0">
              <a:solidFill>
                <a:schemeClr val="bg1"/>
              </a:solidFill>
            </a:endParaRPr>
          </a:p>
        </p:txBody>
      </p:sp>
      <p:pic>
        <p:nvPicPr>
          <p:cNvPr id="13" name="Picture 2"/>
          <p:cNvPicPr>
            <a:picLocks noChangeAspect="1" noChangeArrowheads="1"/>
          </p:cNvPicPr>
          <p:nvPr/>
        </p:nvPicPr>
        <p:blipFill>
          <a:blip r:embed="rId8" cstate="print"/>
          <a:srcRect/>
          <a:stretch>
            <a:fillRect/>
          </a:stretch>
        </p:blipFill>
        <p:spPr bwMode="auto">
          <a:xfrm>
            <a:off x="551622" y="4525283"/>
            <a:ext cx="2979839" cy="197384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0474764" cy="609398"/>
          </a:xfrm>
        </p:spPr>
        <p:txBody>
          <a:bodyPr/>
          <a:lstStyle/>
          <a:p>
            <a:pPr defTabSz="1095376">
              <a:defRPr/>
            </a:pPr>
            <a:r>
              <a:rPr sz="4400" smtClean="0"/>
              <a:t>2007-2008 Events Participations</a:t>
            </a:r>
            <a:endParaRPr sz="4400" spc="-150">
              <a:solidFill>
                <a:schemeClr val="accent1"/>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1673941" y="1032389"/>
          <a:ext cx="8443453" cy="5338916"/>
        </p:xfrm>
        <a:graphic>
          <a:graphicData uri="http://schemas.openxmlformats.org/drawingml/2006/table">
            <a:tbl>
              <a:tblPr/>
              <a:tblGrid>
                <a:gridCol w="3466047"/>
                <a:gridCol w="3123474"/>
                <a:gridCol w="1853932"/>
              </a:tblGrid>
              <a:tr h="409204">
                <a:tc>
                  <a:txBody>
                    <a:bodyPr/>
                    <a:lstStyle/>
                    <a:p>
                      <a:pPr algn="ctr" fontAlgn="b"/>
                      <a:r>
                        <a:rPr lang="en-US" sz="1600" b="1" i="0" u="none" strike="noStrike" dirty="0">
                          <a:solidFill>
                            <a:srgbClr val="FFFFFF"/>
                          </a:solidFill>
                          <a:latin typeface="Calibri"/>
                        </a:rPr>
                        <a:t>Country/Area</a:t>
                      </a:r>
                    </a:p>
                  </a:txBody>
                  <a:tcPr marL="9525" marR="9525" marT="9525"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600" b="1" i="0" u="none" strike="noStrike" dirty="0">
                          <a:solidFill>
                            <a:srgbClr val="FFFFFF"/>
                          </a:solidFill>
                          <a:latin typeface="Calibri"/>
                        </a:rPr>
                        <a:t># of Professors participated in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600" b="1" i="0" u="none" strike="noStrike">
                          <a:solidFill>
                            <a:srgbClr val="FFFFFF"/>
                          </a:solidFill>
                          <a:latin typeface="Calibri"/>
                        </a:rPr>
                        <a:t># of Institutions</a:t>
                      </a:r>
                    </a:p>
                  </a:txBody>
                  <a:tcPr marL="9525" marR="9525" marT="9525"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308107">
                <a:tc>
                  <a:txBody>
                    <a:bodyPr/>
                    <a:lstStyle/>
                    <a:p>
                      <a:pPr algn="ctr" fontAlgn="b"/>
                      <a:r>
                        <a:rPr lang="en-US" sz="1600" b="1" i="0" u="none" strike="noStrike">
                          <a:solidFill>
                            <a:srgbClr val="000000"/>
                          </a:solidFill>
                          <a:latin typeface="Calibri"/>
                        </a:rPr>
                        <a:t>Australia</a:t>
                      </a:r>
                    </a:p>
                  </a:txBody>
                  <a:tcPr marL="9525" marR="9525" marT="9525"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17</a:t>
                      </a:r>
                    </a:p>
                  </a:txBody>
                  <a:tcPr marL="9525" marR="9525" marT="9525"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08107">
                <a:tc>
                  <a:txBody>
                    <a:bodyPr/>
                    <a:lstStyle/>
                    <a:p>
                      <a:pPr algn="ctr" fontAlgn="b"/>
                      <a:r>
                        <a:rPr lang="en-US" sz="1600" b="1" i="0" u="none" strike="noStrike">
                          <a:solidFill>
                            <a:srgbClr val="000000"/>
                          </a:solidFill>
                          <a:latin typeface="Calibri"/>
                        </a:rPr>
                        <a:t>China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Calibri"/>
                        </a:rPr>
                        <a:t>617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51</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08107">
                <a:tc>
                  <a:txBody>
                    <a:bodyPr/>
                    <a:lstStyle/>
                    <a:p>
                      <a:pPr algn="ctr" fontAlgn="b"/>
                      <a:r>
                        <a:rPr lang="en-US" sz="1600" b="1" i="0" u="none" strike="noStrike">
                          <a:solidFill>
                            <a:srgbClr val="000000"/>
                          </a:solidFill>
                          <a:latin typeface="Calibri"/>
                        </a:rPr>
                        <a:t>Hong Kong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6</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08107">
                <a:tc>
                  <a:txBody>
                    <a:bodyPr/>
                    <a:lstStyle/>
                    <a:p>
                      <a:pPr algn="ctr" fontAlgn="b"/>
                      <a:r>
                        <a:rPr lang="en-US" sz="1600" b="1" i="0" u="none" strike="noStrike">
                          <a:solidFill>
                            <a:srgbClr val="000000"/>
                          </a:solidFill>
                          <a:latin typeface="Calibri"/>
                        </a:rPr>
                        <a:t>Taiwan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16</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08107">
                <a:tc>
                  <a:txBody>
                    <a:bodyPr/>
                    <a:lstStyle/>
                    <a:p>
                      <a:pPr algn="ctr" fontAlgn="b"/>
                      <a:r>
                        <a:rPr lang="en-US" sz="1600" b="1" i="0" u="none" strike="noStrike">
                          <a:solidFill>
                            <a:srgbClr val="000000"/>
                          </a:solidFill>
                          <a:latin typeface="Calibri"/>
                        </a:rPr>
                        <a:t>India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1</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08107">
                <a:tc>
                  <a:txBody>
                    <a:bodyPr/>
                    <a:lstStyle/>
                    <a:p>
                      <a:pPr algn="ctr" fontAlgn="b"/>
                      <a:r>
                        <a:rPr lang="en-US" sz="1600" b="1" i="0" u="none" strike="noStrike">
                          <a:solidFill>
                            <a:srgbClr val="000000"/>
                          </a:solidFill>
                          <a:latin typeface="Calibri"/>
                        </a:rPr>
                        <a:t>Indonesia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7</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08107">
                <a:tc>
                  <a:txBody>
                    <a:bodyPr/>
                    <a:lstStyle/>
                    <a:p>
                      <a:pPr algn="ctr" fontAlgn="b"/>
                      <a:r>
                        <a:rPr lang="en-US" sz="1600" b="1" i="0" u="none" strike="noStrike">
                          <a:solidFill>
                            <a:srgbClr val="000000"/>
                          </a:solidFill>
                          <a:latin typeface="Calibri"/>
                        </a:rPr>
                        <a:t>Japan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136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29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08107">
                <a:tc>
                  <a:txBody>
                    <a:bodyPr/>
                    <a:lstStyle/>
                    <a:p>
                      <a:pPr algn="ctr" fontAlgn="b"/>
                      <a:r>
                        <a:rPr lang="en-US" sz="1600" b="1" i="0" u="none" strike="noStrike">
                          <a:solidFill>
                            <a:srgbClr val="000000"/>
                          </a:solidFill>
                          <a:latin typeface="Calibri"/>
                        </a:rPr>
                        <a:t>Korea (Republic of)</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10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08107">
                <a:tc>
                  <a:txBody>
                    <a:bodyPr/>
                    <a:lstStyle/>
                    <a:p>
                      <a:pPr algn="ctr" fontAlgn="b"/>
                      <a:r>
                        <a:rPr lang="en-US" sz="1600" b="1" i="0" u="none" strike="noStrike">
                          <a:solidFill>
                            <a:srgbClr val="000000"/>
                          </a:solidFill>
                          <a:latin typeface="Calibri"/>
                        </a:rPr>
                        <a:t>Malaysia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7</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08107">
                <a:tc>
                  <a:txBody>
                    <a:bodyPr/>
                    <a:lstStyle/>
                    <a:p>
                      <a:pPr algn="ctr" fontAlgn="b"/>
                      <a:r>
                        <a:rPr lang="en-US" sz="1600" b="1" i="0" u="none" strike="noStrike">
                          <a:solidFill>
                            <a:srgbClr val="000000"/>
                          </a:solidFill>
                          <a:latin typeface="Calibri"/>
                        </a:rPr>
                        <a:t>New Zealand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7</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08107">
                <a:tc>
                  <a:txBody>
                    <a:bodyPr/>
                    <a:lstStyle/>
                    <a:p>
                      <a:pPr algn="ctr" fontAlgn="b"/>
                      <a:r>
                        <a:rPr lang="en-US" sz="1600" b="1" i="0" u="none" strike="noStrike">
                          <a:solidFill>
                            <a:srgbClr val="000000"/>
                          </a:solidFill>
                          <a:latin typeface="Calibri"/>
                        </a:rPr>
                        <a:t>Singapore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08107">
                <a:tc>
                  <a:txBody>
                    <a:bodyPr/>
                    <a:lstStyle/>
                    <a:p>
                      <a:pPr algn="ctr" fontAlgn="b"/>
                      <a:r>
                        <a:rPr lang="en-US" sz="1600" b="1" i="0" u="none" strike="noStrike">
                          <a:solidFill>
                            <a:srgbClr val="000000"/>
                          </a:solidFill>
                          <a:latin typeface="Calibri"/>
                        </a:rPr>
                        <a:t>Sri Lanka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08107">
                <a:tc>
                  <a:txBody>
                    <a:bodyPr/>
                    <a:lstStyle/>
                    <a:p>
                      <a:pPr algn="ctr" fontAlgn="b"/>
                      <a:r>
                        <a:rPr lang="en-US" sz="1600" b="1" i="0" u="none" strike="noStrike">
                          <a:solidFill>
                            <a:srgbClr val="000000"/>
                          </a:solidFill>
                          <a:latin typeface="Calibri"/>
                        </a:rPr>
                        <a:t>Thailand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08107">
                <a:tc>
                  <a:txBody>
                    <a:bodyPr/>
                    <a:lstStyle/>
                    <a:p>
                      <a:pPr algn="ctr" fontAlgn="b"/>
                      <a:r>
                        <a:rPr lang="en-US" sz="1600" b="1" i="0" u="none" strike="noStrike">
                          <a:solidFill>
                            <a:srgbClr val="000000"/>
                          </a:solidFill>
                          <a:latin typeface="Calibri"/>
                        </a:rPr>
                        <a:t>United States</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Calibri"/>
                        </a:rPr>
                        <a:t>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08107">
                <a:tc>
                  <a:txBody>
                    <a:bodyPr/>
                    <a:lstStyle/>
                    <a:p>
                      <a:pPr algn="ctr" fontAlgn="b"/>
                      <a:r>
                        <a:rPr lang="en-US" sz="1600" b="1" i="0" u="none" strike="noStrike" dirty="0">
                          <a:solidFill>
                            <a:srgbClr val="000000"/>
                          </a:solidFill>
                          <a:latin typeface="Calibri"/>
                        </a:rPr>
                        <a:t>Vietnam</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dirty="0">
                          <a:solidFill>
                            <a:srgbClr val="000000"/>
                          </a:solidFill>
                          <a:latin typeface="Calibri"/>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600" b="0" i="0" u="none" strike="noStrike">
                          <a:solidFill>
                            <a:srgbClr val="000000"/>
                          </a:solidFill>
                          <a:latin typeface="Calibri"/>
                        </a:rPr>
                        <a:t>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08107">
                <a:tc>
                  <a:txBody>
                    <a:bodyPr/>
                    <a:lstStyle/>
                    <a:p>
                      <a:pPr algn="ctr" fontAlgn="b"/>
                      <a:r>
                        <a:rPr lang="en-US" sz="1600" b="1" i="0" u="none" strike="noStrike">
                          <a:solidFill>
                            <a:srgbClr val="000000"/>
                          </a:solidFill>
                          <a:latin typeface="Calibri"/>
                        </a:rPr>
                        <a:t>Total</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600" b="1" i="0" u="none" strike="noStrike">
                          <a:solidFill>
                            <a:srgbClr val="000000"/>
                          </a:solidFill>
                          <a:latin typeface="Calibri"/>
                        </a:rPr>
                        <a:t>1151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600" b="1" i="0" u="none" strike="noStrike" dirty="0">
                          <a:solidFill>
                            <a:srgbClr val="000000"/>
                          </a:solidFill>
                          <a:latin typeface="Calibri"/>
                        </a:rPr>
                        <a:t>162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MSRA 10th Anniversary</a:t>
            </a:r>
            <a:endParaRPr lang="en-US" dirty="0"/>
          </a:p>
        </p:txBody>
      </p:sp>
      <p:pic>
        <p:nvPicPr>
          <p:cNvPr id="5" name="Picture 4" descr="blue logo"/>
          <p:cNvPicPr>
            <a:picLocks noChangeAspect="1" noChangeArrowheads="1"/>
          </p:cNvPicPr>
          <p:nvPr/>
        </p:nvPicPr>
        <p:blipFill>
          <a:blip r:embed="rId2" cstate="print"/>
          <a:srcRect/>
          <a:stretch>
            <a:fillRect/>
          </a:stretch>
        </p:blipFill>
        <p:spPr bwMode="auto">
          <a:xfrm>
            <a:off x="3261468" y="1528119"/>
            <a:ext cx="2401790" cy="1801812"/>
          </a:xfrm>
          <a:prstGeom prst="rect">
            <a:avLst/>
          </a:prstGeom>
          <a:noFill/>
          <a:effectLst/>
        </p:spPr>
      </p:pic>
      <p:pic>
        <p:nvPicPr>
          <p:cNvPr id="6" name="Picture 5" descr="green logo"/>
          <p:cNvPicPr>
            <a:picLocks noChangeAspect="1" noChangeArrowheads="1"/>
          </p:cNvPicPr>
          <p:nvPr/>
        </p:nvPicPr>
        <p:blipFill>
          <a:blip r:embed="rId3" cstate="print"/>
          <a:srcRect/>
          <a:stretch>
            <a:fillRect/>
          </a:stretch>
        </p:blipFill>
        <p:spPr bwMode="auto">
          <a:xfrm>
            <a:off x="6180381" y="3708335"/>
            <a:ext cx="2401792" cy="1801812"/>
          </a:xfrm>
          <a:prstGeom prst="rect">
            <a:avLst/>
          </a:prstGeom>
          <a:noFill/>
        </p:spPr>
      </p:pic>
      <p:pic>
        <p:nvPicPr>
          <p:cNvPr id="7" name="Picture 6" descr="orange logo"/>
          <p:cNvPicPr>
            <a:picLocks noChangeAspect="1" noChangeArrowheads="1"/>
          </p:cNvPicPr>
          <p:nvPr/>
        </p:nvPicPr>
        <p:blipFill>
          <a:blip r:embed="rId4" cstate="print"/>
          <a:srcRect/>
          <a:stretch>
            <a:fillRect/>
          </a:stretch>
        </p:blipFill>
        <p:spPr bwMode="auto">
          <a:xfrm>
            <a:off x="3261468" y="3715138"/>
            <a:ext cx="2401790" cy="1801812"/>
          </a:xfrm>
          <a:prstGeom prst="rect">
            <a:avLst/>
          </a:prstGeom>
          <a:noFill/>
        </p:spPr>
      </p:pic>
      <p:pic>
        <p:nvPicPr>
          <p:cNvPr id="8" name="Picture 7" descr="red"/>
          <p:cNvPicPr>
            <a:picLocks noChangeAspect="1" noChangeArrowheads="1"/>
          </p:cNvPicPr>
          <p:nvPr/>
        </p:nvPicPr>
        <p:blipFill>
          <a:blip r:embed="rId5" cstate="print"/>
          <a:srcRect/>
          <a:stretch>
            <a:fillRect/>
          </a:stretch>
        </p:blipFill>
        <p:spPr bwMode="auto">
          <a:xfrm>
            <a:off x="6180383" y="1528119"/>
            <a:ext cx="2401792" cy="1801812"/>
          </a:xfrm>
          <a:prstGeom prst="rect">
            <a:avLst/>
          </a:prstGeom>
          <a:noFill/>
        </p:spPr>
      </p:pic>
      <p:sp>
        <p:nvSpPr>
          <p:cNvPr id="9" name="Rectangle 8"/>
          <p:cNvSpPr/>
          <p:nvPr/>
        </p:nvSpPr>
        <p:spPr bwMode="auto">
          <a:xfrm>
            <a:off x="5669605" y="1528120"/>
            <a:ext cx="501520" cy="3978516"/>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Batang" pitchFamily="18" charset="-127"/>
            </a:endParaRPr>
          </a:p>
        </p:txBody>
      </p:sp>
      <p:sp>
        <p:nvSpPr>
          <p:cNvPr id="10" name="Rectangle 9"/>
          <p:cNvSpPr/>
          <p:nvPr/>
        </p:nvSpPr>
        <p:spPr bwMode="auto">
          <a:xfrm rot="5400000">
            <a:off x="5733804" y="859949"/>
            <a:ext cx="373118" cy="5313568"/>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Batang" pitchFamily="18" charset="-127"/>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90"/>
                                          </p:val>
                                        </p:tav>
                                        <p:tav tm="100000">
                                          <p:val>
                                            <p:fltVal val="0"/>
                                          </p:val>
                                        </p:tav>
                                      </p:tavLst>
                                    </p:anim>
                                    <p:animEffect transition="in" filter="fade">
                                      <p:cBhvr>
                                        <p:cTn id="22" dur="500"/>
                                        <p:tgtEl>
                                          <p:spTgt spid="7"/>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90"/>
                                          </p:val>
                                        </p:tav>
                                        <p:tav tm="100000">
                                          <p:val>
                                            <p:fltVal val="0"/>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Diversified Local Programs</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560070" y="1199535"/>
            <a:ext cx="8562159" cy="5059025"/>
          </a:xfrm>
        </p:spPr>
        <p:txBody>
          <a:bodyPr>
            <a:noAutofit/>
          </a:bodyPr>
          <a:lstStyle/>
          <a:p>
            <a:r>
              <a:rPr lang="en-US" b="1" dirty="0" smtClean="0"/>
              <a:t>China</a:t>
            </a:r>
          </a:p>
          <a:p>
            <a:pPr lvl="1"/>
            <a:r>
              <a:rPr lang="en-US" dirty="0" smtClean="0"/>
              <a:t>Great Wall Plan with Ministry of Education (</a:t>
            </a:r>
            <a:r>
              <a:rPr lang="en-US" dirty="0" err="1" smtClean="0"/>
              <a:t>MoE</a:t>
            </a:r>
            <a:r>
              <a:rPr lang="en-US" dirty="0" smtClean="0"/>
              <a:t>)</a:t>
            </a:r>
          </a:p>
          <a:p>
            <a:pPr lvl="2"/>
            <a:r>
              <a:rPr lang="en-US" dirty="0" smtClean="0"/>
              <a:t>2 phases completed in past 6 years</a:t>
            </a:r>
          </a:p>
          <a:p>
            <a:r>
              <a:rPr lang="en-US" b="1" dirty="0" smtClean="0"/>
              <a:t>Japan</a:t>
            </a:r>
          </a:p>
          <a:p>
            <a:pPr lvl="1"/>
            <a:r>
              <a:rPr lang="en-US" dirty="0" smtClean="0"/>
              <a:t>MSR virtual presence: Institute for Japanese Academic Research Collaboration (IJARC)</a:t>
            </a:r>
          </a:p>
          <a:p>
            <a:r>
              <a:rPr lang="en-US" b="1" dirty="0" smtClean="0"/>
              <a:t>Korea</a:t>
            </a:r>
          </a:p>
          <a:p>
            <a:pPr lvl="1"/>
            <a:r>
              <a:rPr lang="en-US" dirty="0" smtClean="0"/>
              <a:t>Special Internship program with MOE running for 3 years</a:t>
            </a:r>
          </a:p>
        </p:txBody>
      </p:sp>
      <p:pic>
        <p:nvPicPr>
          <p:cNvPr id="4" name="Picture 4" descr="C:\Users\xiliu.FAREAST\Desktop\Picture3.jpg"/>
          <p:cNvPicPr>
            <a:picLocks noChangeAspect="1" noChangeArrowheads="1"/>
          </p:cNvPicPr>
          <p:nvPr/>
        </p:nvPicPr>
        <p:blipFill>
          <a:blip r:embed="rId3"/>
          <a:srcRect/>
          <a:stretch>
            <a:fillRect/>
          </a:stretch>
        </p:blipFill>
        <p:spPr bwMode="auto">
          <a:xfrm>
            <a:off x="9196810" y="576018"/>
            <a:ext cx="2749031" cy="1898902"/>
          </a:xfrm>
          <a:prstGeom prst="rect">
            <a:avLst/>
          </a:prstGeom>
          <a:noFill/>
        </p:spPr>
      </p:pic>
      <p:pic>
        <p:nvPicPr>
          <p:cNvPr id="5" name="Picture 2"/>
          <p:cNvPicPr>
            <a:picLocks noChangeAspect="1" noChangeArrowheads="1"/>
          </p:cNvPicPr>
          <p:nvPr/>
        </p:nvPicPr>
        <p:blipFill>
          <a:blip r:embed="rId4"/>
          <a:srcRect/>
          <a:stretch>
            <a:fillRect/>
          </a:stretch>
        </p:blipFill>
        <p:spPr bwMode="auto">
          <a:xfrm>
            <a:off x="9153831" y="3972664"/>
            <a:ext cx="2654711" cy="2706123"/>
          </a:xfrm>
          <a:prstGeom prst="rect">
            <a:avLst/>
          </a:prstGeom>
          <a:noFill/>
          <a:ln w="57150"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1198" y="250371"/>
            <a:ext cx="11071516" cy="498598"/>
          </a:xfrm>
        </p:spPr>
        <p:txBody>
          <a:bodyPr/>
          <a:lstStyle/>
          <a:p>
            <a:pPr eaLnBrk="1" hangingPunct="1"/>
            <a:r>
              <a:rPr lang="en-US" altLang="zh-CN" sz="3600" dirty="0" smtClean="0"/>
              <a:t>Joint Programs with US Universities</a:t>
            </a:r>
          </a:p>
        </p:txBody>
      </p:sp>
      <p:sp>
        <p:nvSpPr>
          <p:cNvPr id="13315" name="Rectangle 3"/>
          <p:cNvSpPr>
            <a:spLocks noGrp="1" noChangeArrowheads="1"/>
          </p:cNvSpPr>
          <p:nvPr>
            <p:ph idx="1"/>
          </p:nvPr>
        </p:nvSpPr>
        <p:spPr>
          <a:xfrm>
            <a:off x="609441" y="1143000"/>
            <a:ext cx="7618016" cy="5170646"/>
          </a:xfrm>
        </p:spPr>
        <p:txBody>
          <a:bodyPr/>
          <a:lstStyle/>
          <a:p>
            <a:pPr eaLnBrk="1" hangingPunct="1">
              <a:lnSpc>
                <a:spcPct val="80000"/>
              </a:lnSpc>
            </a:pPr>
            <a:r>
              <a:rPr lang="en-US" altLang="zh-CN" sz="2400" dirty="0" smtClean="0"/>
              <a:t>Shanghai </a:t>
            </a:r>
            <a:r>
              <a:rPr lang="en-US" altLang="zh-CN" sz="2400" dirty="0" err="1" smtClean="0"/>
              <a:t>Jiaotong</a:t>
            </a:r>
            <a:r>
              <a:rPr lang="en-US" altLang="zh-CN" sz="2400" dirty="0" smtClean="0"/>
              <a:t> University, CMU, and MSRA joint program</a:t>
            </a:r>
          </a:p>
          <a:p>
            <a:pPr eaLnBrk="1" hangingPunct="1">
              <a:lnSpc>
                <a:spcPct val="80000"/>
              </a:lnSpc>
            </a:pPr>
            <a:endParaRPr lang="en-US" altLang="zh-CN" sz="2400" dirty="0" smtClean="0"/>
          </a:p>
          <a:p>
            <a:pPr eaLnBrk="1" hangingPunct="1">
              <a:lnSpc>
                <a:spcPct val="80000"/>
              </a:lnSpc>
            </a:pPr>
            <a:r>
              <a:rPr lang="en-US" altLang="zh-CN" sz="2400" dirty="0" err="1" smtClean="0"/>
              <a:t>Tsinghua</a:t>
            </a:r>
            <a:r>
              <a:rPr lang="en-US" altLang="zh-CN" sz="2400" dirty="0" smtClean="0"/>
              <a:t> University, Stanford University, and MSRA internship program</a:t>
            </a:r>
          </a:p>
          <a:p>
            <a:pPr eaLnBrk="1" hangingPunct="1">
              <a:lnSpc>
                <a:spcPct val="80000"/>
              </a:lnSpc>
            </a:pPr>
            <a:endParaRPr lang="en-US" altLang="zh-CN" sz="2400" dirty="0" smtClean="0"/>
          </a:p>
          <a:p>
            <a:pPr eaLnBrk="1" hangingPunct="1">
              <a:lnSpc>
                <a:spcPct val="80000"/>
              </a:lnSpc>
            </a:pPr>
            <a:r>
              <a:rPr lang="en-US" altLang="zh-CN" sz="2400" dirty="0" err="1" smtClean="0"/>
              <a:t>Beihang</a:t>
            </a:r>
            <a:r>
              <a:rPr lang="en-US" altLang="zh-CN" sz="2400" dirty="0" smtClean="0"/>
              <a:t> University, University of Washington, and MSRA CS course</a:t>
            </a:r>
          </a:p>
          <a:p>
            <a:pPr eaLnBrk="1" hangingPunct="1">
              <a:lnSpc>
                <a:spcPct val="80000"/>
              </a:lnSpc>
            </a:pPr>
            <a:endParaRPr lang="en-US" altLang="zh-CN" sz="2400" dirty="0" smtClean="0"/>
          </a:p>
          <a:p>
            <a:pPr eaLnBrk="1" hangingPunct="1">
              <a:lnSpc>
                <a:spcPct val="80000"/>
              </a:lnSpc>
            </a:pPr>
            <a:r>
              <a:rPr lang="en-US" altLang="zh-CN" sz="2400" dirty="0" smtClean="0"/>
              <a:t>UCLA and MSRA joint student summer program</a:t>
            </a:r>
          </a:p>
          <a:p>
            <a:pPr eaLnBrk="1" hangingPunct="1">
              <a:lnSpc>
                <a:spcPct val="80000"/>
              </a:lnSpc>
            </a:pPr>
            <a:endParaRPr lang="en-US" altLang="zh-CN" sz="2400" dirty="0" smtClean="0"/>
          </a:p>
          <a:p>
            <a:pPr eaLnBrk="1" hangingPunct="1">
              <a:lnSpc>
                <a:spcPct val="80000"/>
              </a:lnSpc>
            </a:pPr>
            <a:r>
              <a:rPr lang="en-US" altLang="zh-CN" sz="2400" dirty="0" smtClean="0"/>
              <a:t>Korea University, Georgia Tech and MSRA joint program</a:t>
            </a:r>
          </a:p>
          <a:p>
            <a:pPr eaLnBrk="1" hangingPunct="1">
              <a:lnSpc>
                <a:spcPct val="80000"/>
              </a:lnSpc>
            </a:pPr>
            <a:endParaRPr lang="en-US" altLang="zh-CN" sz="2400" dirty="0" smtClean="0"/>
          </a:p>
          <a:p>
            <a:pPr eaLnBrk="1" hangingPunct="1">
              <a:lnSpc>
                <a:spcPct val="80000"/>
              </a:lnSpc>
            </a:pPr>
            <a:r>
              <a:rPr lang="en-US" altLang="zh-CN" sz="2400" dirty="0" smtClean="0"/>
              <a:t>Participate in MIT VI-A program </a:t>
            </a:r>
          </a:p>
        </p:txBody>
      </p:sp>
      <p:pic>
        <p:nvPicPr>
          <p:cNvPr id="13316" name="Picture 7" descr="Copy your logo to img/logo.jpg"/>
          <p:cNvPicPr>
            <a:picLocks noChangeAspect="1" noChangeArrowheads="1"/>
          </p:cNvPicPr>
          <p:nvPr/>
        </p:nvPicPr>
        <p:blipFill>
          <a:blip r:embed="rId3"/>
          <a:srcRect/>
          <a:stretch>
            <a:fillRect/>
          </a:stretch>
        </p:blipFill>
        <p:spPr bwMode="auto">
          <a:xfrm>
            <a:off x="8292773" y="1088568"/>
            <a:ext cx="3250353" cy="400050"/>
          </a:xfrm>
          <a:prstGeom prst="rect">
            <a:avLst/>
          </a:prstGeom>
          <a:noFill/>
          <a:ln w="9525">
            <a:noFill/>
            <a:miter lim="800000"/>
            <a:headEnd/>
            <a:tailEnd/>
          </a:ln>
        </p:spPr>
      </p:pic>
      <p:pic>
        <p:nvPicPr>
          <p:cNvPr id="13317" name="Picture 11" descr="Stanford University - Logo"/>
          <p:cNvPicPr>
            <a:picLocks noChangeAspect="1" noChangeArrowheads="1"/>
          </p:cNvPicPr>
          <p:nvPr/>
        </p:nvPicPr>
        <p:blipFill>
          <a:blip r:embed="rId4"/>
          <a:srcRect/>
          <a:stretch>
            <a:fillRect/>
          </a:stretch>
        </p:blipFill>
        <p:spPr bwMode="auto">
          <a:xfrm>
            <a:off x="8430604" y="2133600"/>
            <a:ext cx="1320456" cy="990600"/>
          </a:xfrm>
          <a:prstGeom prst="rect">
            <a:avLst/>
          </a:prstGeom>
          <a:noFill/>
          <a:ln w="9525">
            <a:noFill/>
            <a:miter lim="800000"/>
            <a:headEnd/>
            <a:tailEnd/>
          </a:ln>
        </p:spPr>
      </p:pic>
      <p:pic>
        <p:nvPicPr>
          <p:cNvPr id="13318" name="Picture 15" descr="UWLogo"/>
          <p:cNvPicPr>
            <a:picLocks noChangeAspect="1" noChangeArrowheads="1"/>
          </p:cNvPicPr>
          <p:nvPr/>
        </p:nvPicPr>
        <p:blipFill>
          <a:blip r:embed="rId5"/>
          <a:srcRect/>
          <a:stretch>
            <a:fillRect/>
          </a:stretch>
        </p:blipFill>
        <p:spPr bwMode="auto">
          <a:xfrm>
            <a:off x="8532178" y="3200400"/>
            <a:ext cx="1316224" cy="990600"/>
          </a:xfrm>
          <a:prstGeom prst="rect">
            <a:avLst/>
          </a:prstGeom>
          <a:noFill/>
          <a:ln w="9525">
            <a:noFill/>
            <a:miter lim="800000"/>
            <a:headEnd/>
            <a:tailEnd/>
          </a:ln>
        </p:spPr>
      </p:pic>
      <p:pic>
        <p:nvPicPr>
          <p:cNvPr id="13319" name="Picture 16" descr="UCLA">
            <a:hlinkClick r:id="rId6"/>
          </p:cNvPr>
          <p:cNvPicPr>
            <a:picLocks noChangeAspect="1" noChangeArrowheads="1"/>
          </p:cNvPicPr>
          <p:nvPr/>
        </p:nvPicPr>
        <p:blipFill>
          <a:blip r:embed="rId7"/>
          <a:srcRect/>
          <a:stretch>
            <a:fillRect/>
          </a:stretch>
        </p:blipFill>
        <p:spPr bwMode="auto">
          <a:xfrm>
            <a:off x="8633751" y="4191000"/>
            <a:ext cx="2437765" cy="935038"/>
          </a:xfrm>
          <a:prstGeom prst="rect">
            <a:avLst/>
          </a:prstGeom>
          <a:noFill/>
          <a:ln w="9525">
            <a:noFill/>
            <a:miter lim="800000"/>
            <a:headEnd/>
            <a:tailEnd/>
          </a:ln>
        </p:spPr>
      </p:pic>
      <p:pic>
        <p:nvPicPr>
          <p:cNvPr id="13320" name="Picture 18" descr="sjtu_h">
            <a:hlinkClick r:id="rId8"/>
          </p:cNvPr>
          <p:cNvPicPr>
            <a:picLocks noChangeAspect="1" noChangeArrowheads="1"/>
          </p:cNvPicPr>
          <p:nvPr/>
        </p:nvPicPr>
        <p:blipFill>
          <a:blip r:embed="rId9"/>
          <a:srcRect/>
          <a:stretch>
            <a:fillRect/>
          </a:stretch>
        </p:blipFill>
        <p:spPr bwMode="auto">
          <a:xfrm>
            <a:off x="8532178" y="1524000"/>
            <a:ext cx="2640912" cy="546100"/>
          </a:xfrm>
          <a:prstGeom prst="rect">
            <a:avLst/>
          </a:prstGeom>
          <a:noFill/>
          <a:ln w="9525">
            <a:noFill/>
            <a:miter lim="800000"/>
            <a:headEnd/>
            <a:tailEnd/>
          </a:ln>
        </p:spPr>
      </p:pic>
      <p:pic>
        <p:nvPicPr>
          <p:cNvPr id="13321" name="Picture 22" descr="20041217125239images">
            <a:hlinkClick r:id="rId10"/>
          </p:cNvPr>
          <p:cNvPicPr>
            <a:picLocks noChangeAspect="1" noChangeArrowheads="1"/>
          </p:cNvPicPr>
          <p:nvPr/>
        </p:nvPicPr>
        <p:blipFill>
          <a:blip r:embed="rId11"/>
          <a:srcRect/>
          <a:stretch>
            <a:fillRect/>
          </a:stretch>
        </p:blipFill>
        <p:spPr bwMode="auto">
          <a:xfrm>
            <a:off x="9852634" y="2133600"/>
            <a:ext cx="1320456" cy="990600"/>
          </a:xfrm>
          <a:prstGeom prst="rect">
            <a:avLst/>
          </a:prstGeom>
          <a:noFill/>
          <a:ln w="9525">
            <a:noFill/>
            <a:miter lim="800000"/>
            <a:headEnd/>
            <a:tailEnd/>
          </a:ln>
        </p:spPr>
      </p:pic>
      <p:pic>
        <p:nvPicPr>
          <p:cNvPr id="13322" name="Picture 23"/>
          <p:cNvPicPr>
            <a:picLocks noChangeAspect="1" noChangeArrowheads="1"/>
          </p:cNvPicPr>
          <p:nvPr/>
        </p:nvPicPr>
        <p:blipFill>
          <a:blip r:embed="rId12"/>
          <a:srcRect/>
          <a:stretch>
            <a:fillRect/>
          </a:stretch>
        </p:blipFill>
        <p:spPr bwMode="auto">
          <a:xfrm>
            <a:off x="9954207" y="3276601"/>
            <a:ext cx="1218883" cy="873125"/>
          </a:xfrm>
          <a:prstGeom prst="rect">
            <a:avLst/>
          </a:prstGeom>
          <a:noFill/>
          <a:ln w="9525">
            <a:noFill/>
            <a:miter lim="800000"/>
            <a:headEnd/>
            <a:tailEnd/>
          </a:ln>
        </p:spPr>
      </p:pic>
      <p:pic>
        <p:nvPicPr>
          <p:cNvPr id="13323" name="Picture 28" descr="Georgia Institute of Technology">
            <a:hlinkClick r:id="rId13"/>
          </p:cNvPr>
          <p:cNvPicPr>
            <a:picLocks noChangeAspect="1" noChangeArrowheads="1"/>
          </p:cNvPicPr>
          <p:nvPr/>
        </p:nvPicPr>
        <p:blipFill>
          <a:blip r:embed="rId14"/>
          <a:srcRect/>
          <a:stretch>
            <a:fillRect/>
          </a:stretch>
        </p:blipFill>
        <p:spPr bwMode="auto">
          <a:xfrm>
            <a:off x="8735325" y="5715000"/>
            <a:ext cx="1929897" cy="622300"/>
          </a:xfrm>
          <a:prstGeom prst="rect">
            <a:avLst/>
          </a:prstGeom>
          <a:noFill/>
          <a:ln w="9525">
            <a:noFill/>
            <a:miter lim="800000"/>
            <a:headEnd/>
            <a:tailEnd/>
          </a:ln>
        </p:spPr>
      </p:pic>
      <p:pic>
        <p:nvPicPr>
          <p:cNvPr id="13324" name="Picture 30" descr="logo_korea_university.gif"/>
          <p:cNvPicPr>
            <a:picLocks noChangeAspect="1" noChangeArrowheads="1"/>
          </p:cNvPicPr>
          <p:nvPr/>
        </p:nvPicPr>
        <p:blipFill>
          <a:blip r:embed="rId15"/>
          <a:srcRect/>
          <a:stretch>
            <a:fillRect/>
          </a:stretch>
        </p:blipFill>
        <p:spPr bwMode="auto">
          <a:xfrm>
            <a:off x="8735325" y="5257801"/>
            <a:ext cx="2056864" cy="523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Summary</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560070" y="1199535"/>
            <a:ext cx="11159981" cy="5059025"/>
          </a:xfrm>
        </p:spPr>
        <p:txBody>
          <a:bodyPr>
            <a:noAutofit/>
          </a:bodyPr>
          <a:lstStyle/>
          <a:p>
            <a:r>
              <a:rPr lang="en-US" b="1" dirty="0" smtClean="0"/>
              <a:t>Academic collaboration contributed to MSRA’s initial success in the last 10 years</a:t>
            </a:r>
          </a:p>
          <a:p>
            <a:r>
              <a:rPr lang="en-US" b="1" dirty="0" smtClean="0"/>
              <a:t>Academic collaboration will continue to be an integral part of MSR Asia business</a:t>
            </a:r>
          </a:p>
          <a:p>
            <a:r>
              <a:rPr lang="en-US" b="1" dirty="0" smtClean="0"/>
              <a:t>Look for more opportunities to collaborate in the Asia-Pacific region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solidFill>
                  <a:schemeClr val="bg1"/>
                </a:solidFill>
                <a:latin typeface="Segoe" pitchFamily="34" charset="0"/>
                <a:cs typeface="Arial" pitchFamily="34" charset="0"/>
              </a:rPr>
              <a:t>© </a:t>
            </a:r>
            <a:r>
              <a:rPr lang="en-US" sz="700" dirty="0" smtClean="0">
                <a:solidFill>
                  <a:schemeClr val="bg1"/>
                </a:solidFill>
                <a:latin typeface="Segoe" pitchFamily="34" charset="0"/>
                <a:cs typeface="Arial" pitchFamily="34" charset="0"/>
              </a:rPr>
              <a:t>2008 </a:t>
            </a:r>
            <a:r>
              <a:rPr lang="en-US" sz="700" dirty="0">
                <a:solidFill>
                  <a:schemeClr val="bg1"/>
                </a:solidFill>
                <a:latin typeface="Segoe" pitchFamily="34" charset="0"/>
                <a:cs typeface="Arial"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pPr defTabSz="1095376">
              <a:defRPr/>
            </a:pPr>
            <a:r>
              <a:rPr smtClean="0"/>
              <a:t>Appendix</a:t>
            </a:r>
            <a:endParaRPr spc="-150">
              <a:solidFill>
                <a:schemeClr val="accent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507868" y="230188"/>
            <a:ext cx="11173090" cy="512448"/>
          </a:xfrm>
        </p:spPr>
        <p:txBody>
          <a:bodyPr/>
          <a:lstStyle/>
          <a:p>
            <a:pPr defTabSz="1095376">
              <a:defRPr/>
            </a:pPr>
            <a:r>
              <a:rPr sz="3700"/>
              <a:t>SPEAKER COMMENT SLIDE (hidden slide</a:t>
            </a:r>
            <a:r>
              <a:rPr sz="3700" smtClean="0"/>
              <a:t>):</a:t>
            </a:r>
            <a:endParaRPr/>
          </a:p>
        </p:txBody>
      </p:sp>
      <p:sp>
        <p:nvSpPr>
          <p:cNvPr id="26627" name="Rectangle 3"/>
          <p:cNvSpPr>
            <a:spLocks noGrp="1" noChangeArrowheads="1"/>
          </p:cNvSpPr>
          <p:nvPr>
            <p:ph type="body" sz="quarter" idx="10"/>
          </p:nvPr>
        </p:nvSpPr>
        <p:spPr bwMode="blackWhite">
          <a:xfrm>
            <a:off x="508000" y="1706563"/>
            <a:ext cx="11172825" cy="2420937"/>
          </a:xfrm>
          <a:solidFill>
            <a:srgbClr val="FFFFFF"/>
          </a:solidFill>
          <a:ln w="76200">
            <a:solidFill>
              <a:srgbClr val="92D050"/>
            </a:solidFill>
          </a:ln>
        </p:spPr>
        <p:txBody>
          <a:bodyPr lIns="91436" tIns="45718" rIns="91436" bIns="45718"/>
          <a:lstStyle/>
          <a:p>
            <a:pPr marL="341313" indent="-341313">
              <a:buClr>
                <a:srgbClr val="000000"/>
              </a:buClr>
              <a:buSzPct val="100000"/>
              <a:buFont typeface="Segoe" pitchFamily="34" charset="0"/>
              <a:buAutoNum type="arabicPeriod"/>
            </a:pPr>
            <a:r>
              <a:rPr lang="en-US" sz="2300" smtClean="0">
                <a:solidFill>
                  <a:srgbClr val="990033"/>
                </a:solidFill>
                <a:latin typeface="Segoe Semibold" pitchFamily="34" charset="0"/>
              </a:rPr>
              <a:t>(Add your special instructions here, if you have any.)</a:t>
            </a:r>
          </a:p>
        </p:txBody>
      </p:sp>
      <p:sp>
        <p:nvSpPr>
          <p:cNvPr id="26628" name="Text Box 4"/>
          <p:cNvSpPr txBox="1">
            <a:spLocks noChangeArrowheads="1"/>
          </p:cNvSpPr>
          <p:nvPr/>
        </p:nvSpPr>
        <p:spPr bwMode="auto">
          <a:xfrm>
            <a:off x="508000" y="835025"/>
            <a:ext cx="11172825" cy="625475"/>
          </a:xfrm>
          <a:prstGeom prst="rect">
            <a:avLst/>
          </a:prstGeom>
          <a:solidFill>
            <a:srgbClr val="FFFF99"/>
          </a:solidFill>
          <a:ln w="38100">
            <a:solidFill>
              <a:srgbClr val="FFFF00"/>
            </a:solidFill>
            <a:miter lim="800000"/>
            <a:headEnd/>
            <a:tailEnd/>
          </a:ln>
        </p:spPr>
        <p:txBody>
          <a:bodyPr lIns="91436" tIns="45718" rIns="91436" bIns="45718"/>
          <a:lstStyle/>
          <a:p>
            <a:pPr>
              <a:lnSpc>
                <a:spcPct val="90000"/>
              </a:lnSpc>
              <a:spcBef>
                <a:spcPct val="20000"/>
              </a:spcBef>
            </a:pPr>
            <a:r>
              <a:rPr lang="en-US" sz="2000">
                <a:solidFill>
                  <a:srgbClr val="990033"/>
                </a:solidFill>
                <a:latin typeface="Segoe" pitchFamily="34" charset="0"/>
              </a:rPr>
              <a:t>Speakers, </a:t>
            </a:r>
            <a:r>
              <a:rPr lang="en-US" sz="2000">
                <a:solidFill>
                  <a:srgbClr val="000000"/>
                </a:solidFill>
                <a:latin typeface="Segoe" pitchFamily="34" charset="0"/>
              </a:rPr>
              <a:t>please read the previous two slides and in the box below list any special formatting or archiving instructions you want followed.</a:t>
            </a:r>
            <a:endParaRPr lang="en-US" sz="2000">
              <a:solidFill>
                <a:srgbClr val="990033"/>
              </a:solidFill>
              <a:latin typeface="Segoe"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lstStyle/>
          <a:p>
            <a:pPr eaLnBrk="1" hangingPunct="1">
              <a:defRPr/>
            </a:pPr>
            <a:r>
              <a:rPr lang="en-US" altLang="zh-CN" dirty="0" smtClean="0">
                <a:ea typeface="宋体" pitchFamily="2" charset="-122"/>
              </a:rPr>
              <a:t>Microsoft Research Asia</a:t>
            </a:r>
            <a:endParaRPr lang="zh-CN" altLang="en-US" dirty="0" smtClean="0">
              <a:ea typeface="宋体" pitchFamily="2" charset="-122"/>
            </a:endParaRPr>
          </a:p>
        </p:txBody>
      </p:sp>
      <p:sp>
        <p:nvSpPr>
          <p:cNvPr id="766979" name="Rectangle 3"/>
          <p:cNvSpPr>
            <a:spLocks noGrp="1" noChangeArrowheads="1"/>
          </p:cNvSpPr>
          <p:nvPr>
            <p:ph idx="1"/>
          </p:nvPr>
        </p:nvSpPr>
        <p:spPr>
          <a:xfrm>
            <a:off x="507868" y="1081548"/>
            <a:ext cx="11173090" cy="2949678"/>
          </a:xfrm>
        </p:spPr>
        <p:txBody>
          <a:bodyPr/>
          <a:lstStyle/>
          <a:p>
            <a:pPr eaLnBrk="1" hangingPunct="1"/>
            <a:r>
              <a:rPr lang="en-US" altLang="zh-CN" sz="2800" dirty="0" smtClean="0"/>
              <a:t>Founded on Nov. 5, 1998</a:t>
            </a:r>
          </a:p>
          <a:p>
            <a:pPr eaLnBrk="1" hangingPunct="1"/>
            <a:r>
              <a:rPr lang="en-US" altLang="zh-CN" sz="2800" dirty="0" smtClean="0"/>
              <a:t>380+ people and 350 interns</a:t>
            </a:r>
          </a:p>
          <a:p>
            <a:pPr eaLnBrk="1" hangingPunct="1"/>
            <a:r>
              <a:rPr lang="en-US" altLang="zh-CN" sz="2800" dirty="0" smtClean="0"/>
              <a:t>20 research groups</a:t>
            </a:r>
          </a:p>
          <a:p>
            <a:pPr eaLnBrk="1" hangingPunct="1"/>
            <a:r>
              <a:rPr lang="en-US" altLang="zh-CN" sz="2800" dirty="0" smtClean="0"/>
              <a:t>1500+ papers published </a:t>
            </a:r>
          </a:p>
          <a:p>
            <a:pPr eaLnBrk="1" hangingPunct="1"/>
            <a:r>
              <a:rPr lang="en-US" altLang="zh-CN" sz="2800" dirty="0" smtClean="0"/>
              <a:t>200+ technologies transferred to MS products </a:t>
            </a:r>
          </a:p>
          <a:p>
            <a:pPr eaLnBrk="1" hangingPunct="1"/>
            <a:r>
              <a:rPr lang="en-US" altLang="zh-CN" sz="2800" dirty="0" smtClean="0"/>
              <a:t>16+ technologies licensed to other companies </a:t>
            </a:r>
          </a:p>
          <a:p>
            <a:pPr lvl="1" eaLnBrk="1" hangingPunct="1">
              <a:buFont typeface="Wingdings" pitchFamily="2" charset="2"/>
              <a:buNone/>
              <a:defRPr/>
            </a:pPr>
            <a:endParaRPr lang="en-US" altLang="zh-CN" dirty="0" smtClean="0">
              <a:ea typeface="宋体" pitchFamily="2" charset="-122"/>
            </a:endParaRPr>
          </a:p>
          <a:p>
            <a:pPr lvl="1" eaLnBrk="1" hangingPunct="1">
              <a:defRPr/>
            </a:pPr>
            <a:endParaRPr lang="zh-CN" altLang="en-US" dirty="0" smtClean="0">
              <a:ea typeface="宋体" pitchFamily="2" charset="-122"/>
            </a:endParaRPr>
          </a:p>
        </p:txBody>
      </p:sp>
      <p:sp>
        <p:nvSpPr>
          <p:cNvPr id="16" name="AutoShape 5"/>
          <p:cNvSpPr>
            <a:spLocks noChangeArrowheads="1"/>
          </p:cNvSpPr>
          <p:nvPr/>
        </p:nvSpPr>
        <p:spPr bwMode="auto">
          <a:xfrm>
            <a:off x="2336193" y="4176584"/>
            <a:ext cx="7876067" cy="2476500"/>
          </a:xfrm>
          <a:prstGeom prst="roundRect">
            <a:avLst>
              <a:gd name="adj" fmla="val 5769"/>
            </a:avLst>
          </a:prstGeom>
          <a:solidFill>
            <a:srgbClr val="BBB8D0">
              <a:alpha val="50195"/>
            </a:srgbClr>
          </a:solidFill>
          <a:ln w="9525">
            <a:noFill/>
            <a:round/>
            <a:headEnd/>
            <a:tailEnd/>
          </a:ln>
        </p:spPr>
        <p:txBody>
          <a:bodyPr wrap="none" lIns="76197" tIns="38098" rIns="76197" bIns="38098" anchor="ctr"/>
          <a:lstStyle/>
          <a:p>
            <a:endParaRPr lang="en-US"/>
          </a:p>
        </p:txBody>
      </p:sp>
      <p:sp>
        <p:nvSpPr>
          <p:cNvPr id="3076" name="Rectangle 4"/>
          <p:cNvSpPr>
            <a:spLocks noChangeArrowheads="1"/>
          </p:cNvSpPr>
          <p:nvPr/>
        </p:nvSpPr>
        <p:spPr bwMode="auto">
          <a:xfrm>
            <a:off x="1" y="1"/>
            <a:ext cx="153947" cy="307773"/>
          </a:xfrm>
          <a:prstGeom prst="rect">
            <a:avLst/>
          </a:prstGeom>
          <a:noFill/>
          <a:ln w="9525">
            <a:noFill/>
            <a:miter lim="800000"/>
            <a:headEnd/>
            <a:tailEnd/>
          </a:ln>
          <a:effectLst/>
        </p:spPr>
        <p:txBody>
          <a:bodyPr vert="horz" wrap="none" lIns="76197" tIns="38098" rIns="76197" bIns="38098" numCol="1" anchor="ctr" anchorCtr="0" compatLnSpc="1">
            <a:prstTxWarp prst="textNoShape">
              <a:avLst/>
            </a:prstTxWarp>
            <a:spAutoFit/>
          </a:bodyPr>
          <a:lstStyle/>
          <a:p>
            <a:pPr defTabSz="761970" eaLnBrk="1" hangingPunct="1"/>
            <a:endParaRPr lang="en-US" sz="1500" dirty="0" smtClean="0">
              <a:latin typeface="Arial" pitchFamily="34" charset="0"/>
              <a:cs typeface="Arial" pitchFamily="34" charset="0"/>
            </a:endParaRPr>
          </a:p>
        </p:txBody>
      </p:sp>
      <p:pic>
        <p:nvPicPr>
          <p:cNvPr id="20" name="Picture 19"/>
          <p:cNvPicPr/>
          <p:nvPr/>
        </p:nvPicPr>
        <p:blipFill>
          <a:blip r:embed="rId3"/>
          <a:stretch>
            <a:fillRect/>
          </a:stretch>
        </p:blipFill>
        <p:spPr>
          <a:xfrm>
            <a:off x="2388351" y="4199260"/>
            <a:ext cx="1330864" cy="1198563"/>
          </a:xfrm>
          <a:prstGeom prst="rect">
            <a:avLst/>
          </a:prstGeom>
        </p:spPr>
      </p:pic>
      <p:pic>
        <p:nvPicPr>
          <p:cNvPr id="19" name="Picture 8" descr="hon1"/>
          <p:cNvPicPr>
            <a:picLocks noChangeArrowheads="1"/>
          </p:cNvPicPr>
          <p:nvPr/>
        </p:nvPicPr>
        <p:blipFill>
          <a:blip r:embed="rId4"/>
          <a:srcRect/>
          <a:stretch>
            <a:fillRect/>
          </a:stretch>
        </p:blipFill>
        <p:spPr bwMode="auto">
          <a:xfrm>
            <a:off x="3677133" y="4199259"/>
            <a:ext cx="1328582" cy="1197864"/>
          </a:xfrm>
          <a:prstGeom prst="rect">
            <a:avLst/>
          </a:prstGeom>
          <a:noFill/>
          <a:ln w="9525">
            <a:noFill/>
            <a:miter lim="800000"/>
            <a:headEnd/>
            <a:tailEnd/>
          </a:ln>
        </p:spPr>
      </p:pic>
      <p:pic>
        <p:nvPicPr>
          <p:cNvPr id="24" name="Picture 13"/>
          <p:cNvPicPr>
            <a:picLocks noChangeArrowheads="1"/>
          </p:cNvPicPr>
          <p:nvPr/>
        </p:nvPicPr>
        <p:blipFill>
          <a:blip r:embed="rId5" cstate="print"/>
          <a:srcRect/>
          <a:stretch>
            <a:fillRect/>
          </a:stretch>
        </p:blipFill>
        <p:spPr bwMode="auto">
          <a:xfrm>
            <a:off x="4963632" y="4199259"/>
            <a:ext cx="1328582" cy="1197864"/>
          </a:xfrm>
          <a:prstGeom prst="rect">
            <a:avLst/>
          </a:prstGeom>
          <a:noFill/>
          <a:ln w="9525">
            <a:noFill/>
            <a:miter lim="800000"/>
            <a:headEnd/>
            <a:tailEnd/>
          </a:ln>
        </p:spPr>
      </p:pic>
      <p:pic>
        <p:nvPicPr>
          <p:cNvPr id="21" name="Picture 10" descr="wangjian"/>
          <p:cNvPicPr>
            <a:picLocks noChangeArrowheads="1"/>
          </p:cNvPicPr>
          <p:nvPr/>
        </p:nvPicPr>
        <p:blipFill>
          <a:blip r:embed="rId6"/>
          <a:srcRect/>
          <a:stretch>
            <a:fillRect/>
          </a:stretch>
        </p:blipFill>
        <p:spPr bwMode="auto">
          <a:xfrm>
            <a:off x="6250132" y="4199259"/>
            <a:ext cx="1331037" cy="1197864"/>
          </a:xfrm>
          <a:prstGeom prst="rect">
            <a:avLst/>
          </a:prstGeom>
          <a:noFill/>
          <a:ln w="9525">
            <a:noFill/>
            <a:miter lim="800000"/>
            <a:headEnd/>
            <a:tailEnd/>
          </a:ln>
        </p:spPr>
      </p:pic>
      <p:pic>
        <p:nvPicPr>
          <p:cNvPr id="22" name="Picture 11" descr="wyma"/>
          <p:cNvPicPr>
            <a:picLocks noChangeArrowheads="1"/>
          </p:cNvPicPr>
          <p:nvPr/>
        </p:nvPicPr>
        <p:blipFill>
          <a:blip r:embed="rId7"/>
          <a:srcRect l="7419" r="4621"/>
          <a:stretch>
            <a:fillRect/>
          </a:stretch>
        </p:blipFill>
        <p:spPr bwMode="auto">
          <a:xfrm>
            <a:off x="7539087" y="4199259"/>
            <a:ext cx="1328582" cy="1197864"/>
          </a:xfrm>
          <a:prstGeom prst="rect">
            <a:avLst/>
          </a:prstGeom>
          <a:noFill/>
          <a:ln w="9525">
            <a:noFill/>
            <a:miter lim="800000"/>
            <a:headEnd/>
            <a:tailEnd/>
          </a:ln>
        </p:spPr>
      </p:pic>
      <p:pic>
        <p:nvPicPr>
          <p:cNvPr id="23" name="Picture 12"/>
          <p:cNvPicPr>
            <a:picLocks noChangeArrowheads="1"/>
          </p:cNvPicPr>
          <p:nvPr/>
        </p:nvPicPr>
        <p:blipFill>
          <a:blip r:embed="rId8"/>
          <a:srcRect b="5250"/>
          <a:stretch>
            <a:fillRect/>
          </a:stretch>
        </p:blipFill>
        <p:spPr bwMode="auto">
          <a:xfrm>
            <a:off x="8825968" y="4199259"/>
            <a:ext cx="1328582" cy="1197864"/>
          </a:xfrm>
          <a:prstGeom prst="rect">
            <a:avLst/>
          </a:prstGeom>
          <a:noFill/>
          <a:ln w="9525">
            <a:noFill/>
            <a:miter lim="800000"/>
            <a:headEnd/>
            <a:tailEnd/>
          </a:ln>
        </p:spPr>
      </p:pic>
      <p:pic>
        <p:nvPicPr>
          <p:cNvPr id="17" name="Picture 6" descr="CB"/>
          <p:cNvPicPr>
            <a:picLocks noChangeArrowheads="1"/>
          </p:cNvPicPr>
          <p:nvPr/>
        </p:nvPicPr>
        <p:blipFill>
          <a:blip r:embed="rId9"/>
          <a:srcRect/>
          <a:stretch>
            <a:fillRect/>
          </a:stretch>
        </p:blipFill>
        <p:spPr bwMode="auto">
          <a:xfrm>
            <a:off x="2402078" y="5410985"/>
            <a:ext cx="1328582" cy="1197864"/>
          </a:xfrm>
          <a:prstGeom prst="rect">
            <a:avLst/>
          </a:prstGeom>
          <a:noFill/>
          <a:ln w="9525">
            <a:noFill/>
            <a:miter lim="800000"/>
            <a:headEnd/>
            <a:tailEnd/>
          </a:ln>
        </p:spPr>
      </p:pic>
      <p:pic>
        <p:nvPicPr>
          <p:cNvPr id="36" name="Picture 35"/>
          <p:cNvPicPr/>
          <p:nvPr/>
        </p:nvPicPr>
        <p:blipFill>
          <a:blip r:embed="rId10"/>
          <a:stretch>
            <a:fillRect/>
          </a:stretch>
        </p:blipFill>
        <p:spPr>
          <a:xfrm>
            <a:off x="3686856" y="5410985"/>
            <a:ext cx="1328582" cy="1197864"/>
          </a:xfrm>
          <a:prstGeom prst="rect">
            <a:avLst/>
          </a:prstGeom>
        </p:spPr>
      </p:pic>
      <p:pic>
        <p:nvPicPr>
          <p:cNvPr id="33" name="Picture 32"/>
          <p:cNvPicPr/>
          <p:nvPr/>
        </p:nvPicPr>
        <p:blipFill>
          <a:blip r:embed="rId11"/>
          <a:stretch>
            <a:fillRect/>
          </a:stretch>
        </p:blipFill>
        <p:spPr>
          <a:xfrm>
            <a:off x="4971633" y="5410985"/>
            <a:ext cx="1328582" cy="1197864"/>
          </a:xfrm>
          <a:prstGeom prst="rect">
            <a:avLst/>
          </a:prstGeom>
        </p:spPr>
      </p:pic>
      <p:pic>
        <p:nvPicPr>
          <p:cNvPr id="25" name="Picture 14"/>
          <p:cNvPicPr>
            <a:picLocks noChangeArrowheads="1"/>
          </p:cNvPicPr>
          <p:nvPr/>
        </p:nvPicPr>
        <p:blipFill>
          <a:blip r:embed="rId12"/>
          <a:srcRect/>
          <a:stretch>
            <a:fillRect/>
          </a:stretch>
        </p:blipFill>
        <p:spPr bwMode="auto">
          <a:xfrm>
            <a:off x="6256410" y="5410985"/>
            <a:ext cx="1328582" cy="1197864"/>
          </a:xfrm>
          <a:prstGeom prst="rect">
            <a:avLst/>
          </a:prstGeom>
          <a:noFill/>
          <a:ln w="9525">
            <a:noFill/>
            <a:miter lim="800000"/>
            <a:headEnd/>
            <a:tailEnd/>
          </a:ln>
        </p:spPr>
      </p:pic>
      <p:pic>
        <p:nvPicPr>
          <p:cNvPr id="26" name="Picture 15"/>
          <p:cNvPicPr>
            <a:picLocks noChangeArrowheads="1"/>
          </p:cNvPicPr>
          <p:nvPr/>
        </p:nvPicPr>
        <p:blipFill>
          <a:blip r:embed="rId13"/>
          <a:srcRect l="7216" t="11187" r="2169"/>
          <a:stretch>
            <a:fillRect/>
          </a:stretch>
        </p:blipFill>
        <p:spPr bwMode="auto">
          <a:xfrm>
            <a:off x="7541188" y="5410985"/>
            <a:ext cx="1328582" cy="1197864"/>
          </a:xfrm>
          <a:prstGeom prst="rect">
            <a:avLst/>
          </a:prstGeom>
          <a:noFill/>
          <a:ln w="9525">
            <a:noFill/>
            <a:miter lim="800000"/>
            <a:headEnd/>
            <a:tailEnd/>
          </a:ln>
        </p:spPr>
      </p:pic>
      <p:pic>
        <p:nvPicPr>
          <p:cNvPr id="3078" name="Picture 6" descr="Jiang Li"/>
          <p:cNvPicPr>
            <a:picLocks noChangeArrowheads="1"/>
          </p:cNvPicPr>
          <p:nvPr/>
        </p:nvPicPr>
        <p:blipFill>
          <a:blip r:embed="rId14"/>
          <a:srcRect/>
          <a:stretch>
            <a:fillRect/>
          </a:stretch>
        </p:blipFill>
        <p:spPr bwMode="auto">
          <a:xfrm>
            <a:off x="8825968" y="5412039"/>
            <a:ext cx="1328582" cy="1196811"/>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Groups</a:t>
            </a:r>
            <a:endParaRPr lang="en-US" dirty="0"/>
          </a:p>
        </p:txBody>
      </p:sp>
      <p:graphicFrame>
        <p:nvGraphicFramePr>
          <p:cNvPr id="4" name="Content Placeholder 3"/>
          <p:cNvGraphicFramePr>
            <a:graphicFrameLocks noGrp="1"/>
          </p:cNvGraphicFramePr>
          <p:nvPr>
            <p:ph idx="1"/>
          </p:nvPr>
        </p:nvGraphicFramePr>
        <p:xfrm>
          <a:off x="835742" y="1061885"/>
          <a:ext cx="10225548" cy="5498388"/>
        </p:xfrm>
        <a:graphic>
          <a:graphicData uri="http://schemas.openxmlformats.org/drawingml/2006/table">
            <a:tbl>
              <a:tblPr firstRow="1" bandRow="1">
                <a:tableStyleId>{8799B23B-EC83-4686-B30A-512413B5E67A}</a:tableStyleId>
              </a:tblPr>
              <a:tblGrid>
                <a:gridCol w="5112774"/>
                <a:gridCol w="5112774"/>
              </a:tblGrid>
              <a:tr h="332028">
                <a:tc>
                  <a:txBody>
                    <a:bodyPr/>
                    <a:lstStyle/>
                    <a:p>
                      <a:pPr algn="ctr"/>
                      <a:r>
                        <a:rPr lang="en-US" sz="1600" dirty="0" smtClean="0">
                          <a:solidFill>
                            <a:schemeClr val="bg1"/>
                          </a:solidFill>
                        </a:rPr>
                        <a:t>Research</a:t>
                      </a:r>
                      <a:r>
                        <a:rPr lang="en-US" sz="1600" baseline="0" dirty="0" smtClean="0">
                          <a:solidFill>
                            <a:schemeClr val="bg1"/>
                          </a:solidFill>
                        </a:rPr>
                        <a:t> Group</a:t>
                      </a:r>
                      <a:endParaRPr lang="en-US" sz="1600" dirty="0">
                        <a:solidFill>
                          <a:schemeClr val="bg1"/>
                        </a:solidFill>
                      </a:endParaRPr>
                    </a:p>
                  </a:txBody>
                  <a:tcPr marL="101574" marR="101574" marT="38100" marB="38100">
                    <a:solidFill>
                      <a:schemeClr val="tx2">
                        <a:lumMod val="65000"/>
                      </a:schemeClr>
                    </a:solidFill>
                  </a:tcPr>
                </a:tc>
                <a:tc>
                  <a:txBody>
                    <a:bodyPr/>
                    <a:lstStyle/>
                    <a:p>
                      <a:pPr algn="ctr"/>
                      <a:r>
                        <a:rPr lang="en-US" sz="1600" dirty="0" smtClean="0">
                          <a:solidFill>
                            <a:schemeClr val="bg1"/>
                          </a:solidFill>
                        </a:rPr>
                        <a:t>Research Manager</a:t>
                      </a:r>
                      <a:endParaRPr lang="en-US" sz="1600" dirty="0">
                        <a:solidFill>
                          <a:schemeClr val="bg1"/>
                        </a:solidFill>
                      </a:endParaRPr>
                    </a:p>
                  </a:txBody>
                  <a:tcPr marL="101574" marR="101574" marT="38100" marB="38100">
                    <a:solidFill>
                      <a:schemeClr val="tx2">
                        <a:lumMod val="65000"/>
                      </a:schemeClr>
                    </a:solidFill>
                  </a:tcPr>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User Interface</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Dongmei Zhang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Natural Language Computing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Ming Zhou</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Speech</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Frank Soong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Interaction Design</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Jian Wang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Internet Media</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Shipeng Li</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Media Communication</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Jiang Li</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Internet Graphics</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Baining Guo</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Visual Computing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Shipeng Li</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smtClean="0">
                          <a:solidFill>
                            <a:schemeClr val="bg1"/>
                          </a:solidFill>
                          <a:effectLst/>
                          <a:latin typeface="+mn-lt"/>
                        </a:rPr>
                        <a:t>System</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Zheng Zhang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Wireless and Networking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Yongguang Zhang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Platform and Devices</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CB Hsu</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Web Search and Mining</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Wei-Ying Ma</a:t>
                      </a:r>
                      <a:endParaRPr kumimoji="0" lang="en-US" altLang="zh-CN" sz="1400" b="0" i="0" u="none" strike="noStrike" cap="none" normalizeH="0" baseline="0" dirty="0" smtClean="0">
                        <a:solidFill>
                          <a:schemeClr val="bg1"/>
                        </a:solidFill>
                        <a:effectLst/>
                        <a:latin typeface="+mn-lt"/>
                        <a:ea typeface="宋体" pitchFamily="2" charset="-122"/>
                      </a:endParaRP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solidFill>
                            <a:schemeClr val="bg1"/>
                          </a:solidFill>
                          <a:effectLst/>
                          <a:latin typeface="+mn-lt"/>
                          <a:ea typeface="宋体" pitchFamily="2" charset="-122"/>
                        </a:rPr>
                        <a:t>Data Intelligence &amp; Tools</a:t>
                      </a: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solidFill>
                            <a:schemeClr val="bg1"/>
                          </a:solidFill>
                          <a:effectLst/>
                          <a:latin typeface="+mn-lt"/>
                          <a:ea typeface="宋体" pitchFamily="2" charset="-122"/>
                        </a:rPr>
                        <a:t>Jiang Wang</a:t>
                      </a: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solidFill>
                            <a:schemeClr val="bg1"/>
                          </a:solidFill>
                          <a:effectLst/>
                          <a:latin typeface="+mn-lt"/>
                          <a:ea typeface="宋体" pitchFamily="2" charset="-122"/>
                        </a:rPr>
                        <a:t>Web Data Management</a:t>
                      </a: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solidFill>
                            <a:schemeClr val="bg1"/>
                          </a:solidFill>
                          <a:effectLst/>
                          <a:latin typeface="+mn-lt"/>
                          <a:ea typeface="宋体" pitchFamily="2" charset="-122"/>
                        </a:rPr>
                        <a:t>Ji-Rong Wen</a:t>
                      </a: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solidFill>
                            <a:schemeClr val="bg1"/>
                          </a:solidFill>
                          <a:effectLst/>
                          <a:latin typeface="+mn-lt"/>
                          <a:ea typeface="宋体" pitchFamily="2" charset="-122"/>
                        </a:rPr>
                        <a:t>Information Retrieval &amp; Mining</a:t>
                      </a: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solidFill>
                            <a:schemeClr val="bg1"/>
                          </a:solidFill>
                          <a:effectLst/>
                          <a:latin typeface="+mn-lt"/>
                          <a:ea typeface="宋体" pitchFamily="2" charset="-122"/>
                        </a:rPr>
                        <a:t>Hang Li</a:t>
                      </a:r>
                    </a:p>
                  </a:txBody>
                  <a:tcPr marL="121888" marR="121888" anchor="ctr" anchorCtr="1" horzOverflow="overflow"/>
                </a:tc>
              </a:tr>
              <a:tr h="29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solidFill>
                            <a:schemeClr val="bg1"/>
                          </a:solidFill>
                          <a:effectLst/>
                          <a:latin typeface="+mn-lt"/>
                          <a:ea typeface="宋体" pitchFamily="2" charset="-122"/>
                        </a:rPr>
                        <a:t>Machine Learning</a:t>
                      </a:r>
                    </a:p>
                  </a:txBody>
                  <a:tcPr marL="121888" marR="121888"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smtClean="0">
                          <a:solidFill>
                            <a:schemeClr val="bg1"/>
                          </a:solidFill>
                          <a:effectLst/>
                          <a:latin typeface="+mn-lt"/>
                          <a:ea typeface="宋体" pitchFamily="2" charset="-122"/>
                        </a:rPr>
                        <a:t>Zheng Chen</a:t>
                      </a:r>
                    </a:p>
                  </a:txBody>
                  <a:tcPr marL="121888" marR="121888" anchor="ctr" anchorCtr="1" horzOverflow="overflow"/>
                </a:tc>
              </a:tr>
              <a:tr h="2822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Theory </a:t>
                      </a:r>
                      <a:endParaRPr kumimoji="0" lang="en-US" altLang="zh-CN" sz="1400" b="0" i="0" u="none" strike="noStrike" cap="none" normalizeH="0" baseline="0" dirty="0" smtClean="0">
                        <a:solidFill>
                          <a:schemeClr val="bg1"/>
                        </a:solidFill>
                        <a:effectLst/>
                        <a:latin typeface="+mn-lt"/>
                        <a:ea typeface="宋体" pitchFamily="2" charset="-122"/>
                      </a:endParaRPr>
                    </a:p>
                  </a:txBody>
                  <a:tcPr marL="101574" marR="101574" marT="38100" marB="38100"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u="none" strike="noStrike" cap="none" normalizeH="0" baseline="0" dirty="0" smtClean="0">
                          <a:solidFill>
                            <a:schemeClr val="bg1"/>
                          </a:solidFill>
                          <a:effectLst/>
                          <a:latin typeface="+mn-lt"/>
                        </a:rPr>
                        <a:t>Baining Guo</a:t>
                      </a:r>
                      <a:endParaRPr kumimoji="0" lang="en-US" altLang="zh-CN" sz="1400" b="0" i="0" u="none" strike="noStrike" cap="none" normalizeH="0" baseline="0" dirty="0" smtClean="0">
                        <a:solidFill>
                          <a:schemeClr val="bg1"/>
                        </a:solidFill>
                        <a:effectLst/>
                        <a:latin typeface="+mn-lt"/>
                        <a:ea typeface="宋体" pitchFamily="2" charset="-122"/>
                      </a:endParaRPr>
                    </a:p>
                  </a:txBody>
                  <a:tcPr marL="101574" marR="101574" marT="38100" marB="38100" anchor="ctr" anchorCtr="1" horzOverflow="overflow"/>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US" altLang="zh-CN" dirty="0"/>
              <a:t>Research </a:t>
            </a:r>
            <a:r>
              <a:rPr lang="en-US" altLang="zh-CN" dirty="0" smtClean="0"/>
              <a:t>Impact</a:t>
            </a:r>
            <a:endParaRPr lang="en-US" altLang="zh-CN" dirty="0"/>
          </a:p>
        </p:txBody>
      </p:sp>
      <p:sp>
        <p:nvSpPr>
          <p:cNvPr id="644099" name="Rectangle 3"/>
          <p:cNvSpPr>
            <a:spLocks noGrp="1" noChangeArrowheads="1"/>
          </p:cNvSpPr>
          <p:nvPr>
            <p:ph idx="1"/>
          </p:nvPr>
        </p:nvSpPr>
        <p:spPr>
          <a:xfrm>
            <a:off x="914162" y="1111045"/>
            <a:ext cx="10746896" cy="5191432"/>
          </a:xfrm>
        </p:spPr>
        <p:txBody>
          <a:bodyPr/>
          <a:lstStyle/>
          <a:p>
            <a:pPr>
              <a:lnSpc>
                <a:spcPct val="90000"/>
              </a:lnSpc>
            </a:pPr>
            <a:r>
              <a:rPr lang="en-US" altLang="zh-CN" sz="2400" b="1" dirty="0" smtClean="0"/>
              <a:t>Extensive publication &amp; conference publication: over </a:t>
            </a:r>
            <a:r>
              <a:rPr lang="en-US" altLang="zh-CN" sz="2400" b="1" dirty="0">
                <a:solidFill>
                  <a:srgbClr val="0070C0"/>
                </a:solidFill>
              </a:rPr>
              <a:t>1500</a:t>
            </a:r>
            <a:r>
              <a:rPr lang="en-US" altLang="zh-CN" sz="2400" b="1" dirty="0"/>
              <a:t> </a:t>
            </a:r>
            <a:r>
              <a:rPr lang="en-US" altLang="zh-CN" sz="2400" b="1" dirty="0">
                <a:solidFill>
                  <a:srgbClr val="0070C0"/>
                </a:solidFill>
              </a:rPr>
              <a:t>publications</a:t>
            </a:r>
            <a:r>
              <a:rPr lang="en-US" altLang="zh-CN" sz="2400" b="1" dirty="0"/>
              <a:t> to date</a:t>
            </a:r>
          </a:p>
          <a:p>
            <a:pPr lvl="1"/>
            <a:r>
              <a:rPr lang="en-US" altLang="zh-CN" sz="2000" dirty="0" smtClean="0">
                <a:ea typeface="SimSun" pitchFamily="2" charset="-122"/>
              </a:rPr>
              <a:t>CVPR 2008/7/6/5		</a:t>
            </a:r>
            <a:r>
              <a:rPr lang="en-US" altLang="zh-CN" sz="2000" dirty="0" smtClean="0">
                <a:solidFill>
                  <a:srgbClr val="996600"/>
                </a:solidFill>
                <a:ea typeface="SimSun" pitchFamily="2" charset="-122"/>
              </a:rPr>
              <a:t>20/</a:t>
            </a:r>
            <a:r>
              <a:rPr lang="en-US" altLang="zh-CN" sz="2000" i="1" dirty="0" smtClean="0">
                <a:solidFill>
                  <a:srgbClr val="996600"/>
                </a:solidFill>
                <a:ea typeface="SimSun" pitchFamily="2" charset="-122"/>
              </a:rPr>
              <a:t>16/15/17</a:t>
            </a:r>
            <a:r>
              <a:rPr lang="en-US" altLang="zh-CN" sz="2000" i="1" dirty="0" smtClean="0">
                <a:ea typeface="SimSun" pitchFamily="2" charset="-122"/>
              </a:rPr>
              <a:t> papers</a:t>
            </a:r>
            <a:r>
              <a:rPr lang="en-US" altLang="zh-CN" sz="2000" dirty="0" smtClean="0">
                <a:ea typeface="SimSun" pitchFamily="2" charset="-122"/>
              </a:rPr>
              <a:t> from MSRA</a:t>
            </a:r>
          </a:p>
          <a:p>
            <a:pPr lvl="1"/>
            <a:r>
              <a:rPr lang="en-US" altLang="zh-CN" sz="2000" dirty="0" smtClean="0">
                <a:ea typeface="SimSun" pitchFamily="2" charset="-122"/>
              </a:rPr>
              <a:t>SIGIR 2008/7/6/5		</a:t>
            </a:r>
            <a:r>
              <a:rPr lang="en-US" altLang="zh-CN" sz="2000" i="1" dirty="0" smtClean="0">
                <a:solidFill>
                  <a:srgbClr val="996600"/>
                </a:solidFill>
                <a:ea typeface="SimSun" pitchFamily="2" charset="-122"/>
              </a:rPr>
              <a:t>8/7/6/13</a:t>
            </a:r>
            <a:r>
              <a:rPr lang="en-US" altLang="zh-CN" sz="2000" i="1" dirty="0" smtClean="0">
                <a:ea typeface="SimSun" pitchFamily="2" charset="-122"/>
              </a:rPr>
              <a:t> papers</a:t>
            </a:r>
            <a:r>
              <a:rPr lang="en-US" altLang="zh-CN" sz="2000" dirty="0" smtClean="0">
                <a:ea typeface="SimSun" pitchFamily="2" charset="-122"/>
              </a:rPr>
              <a:t> from MSRA</a:t>
            </a:r>
          </a:p>
          <a:p>
            <a:pPr lvl="1"/>
            <a:r>
              <a:rPr lang="en-US" altLang="zh-CN" sz="2000" dirty="0" smtClean="0">
                <a:ea typeface="SimSun" pitchFamily="2" charset="-122"/>
              </a:rPr>
              <a:t>SIGGRAPH 2008/7/6/5	 	</a:t>
            </a:r>
            <a:r>
              <a:rPr lang="en-US" altLang="zh-CN" sz="2000" i="1" dirty="0" smtClean="0">
                <a:solidFill>
                  <a:srgbClr val="996600"/>
                </a:solidFill>
                <a:ea typeface="SimSun" pitchFamily="2" charset="-122"/>
              </a:rPr>
              <a:t>8/7/7/9</a:t>
            </a:r>
            <a:r>
              <a:rPr lang="en-US" altLang="zh-CN" sz="2000" i="1" dirty="0" smtClean="0">
                <a:ea typeface="SimSun" pitchFamily="2" charset="-122"/>
              </a:rPr>
              <a:t> papers</a:t>
            </a:r>
            <a:r>
              <a:rPr lang="en-US" altLang="zh-CN" sz="2000" dirty="0" smtClean="0">
                <a:ea typeface="SimSun" pitchFamily="2" charset="-122"/>
              </a:rPr>
              <a:t> from MSRA</a:t>
            </a:r>
          </a:p>
          <a:p>
            <a:pPr lvl="1"/>
            <a:r>
              <a:rPr lang="en-US" altLang="zh-CN" sz="2000" dirty="0" smtClean="0">
                <a:ea typeface="SimSun" pitchFamily="2" charset="-122"/>
              </a:rPr>
              <a:t>WWW 2008/7/6/5	  	</a:t>
            </a:r>
            <a:r>
              <a:rPr lang="en-US" altLang="zh-CN" sz="2000" i="1" dirty="0" smtClean="0">
                <a:solidFill>
                  <a:srgbClr val="996600"/>
                </a:solidFill>
                <a:ea typeface="SimSun" pitchFamily="2" charset="-122"/>
              </a:rPr>
              <a:t>8/6/4/4</a:t>
            </a:r>
            <a:r>
              <a:rPr lang="en-US" altLang="zh-CN" sz="2000" dirty="0" smtClean="0">
                <a:ea typeface="SimSun" pitchFamily="2" charset="-122"/>
              </a:rPr>
              <a:t> papers from MSRA</a:t>
            </a:r>
          </a:p>
          <a:p>
            <a:pPr lvl="1"/>
            <a:r>
              <a:rPr lang="en-US" altLang="zh-CN" sz="2000" dirty="0" smtClean="0">
                <a:ea typeface="SimSun" pitchFamily="2" charset="-122"/>
              </a:rPr>
              <a:t>ACM Multimedia 2008/7/6 	</a:t>
            </a:r>
            <a:r>
              <a:rPr lang="en-US" altLang="zh-CN" sz="2000" i="1" dirty="0" smtClean="0">
                <a:solidFill>
                  <a:srgbClr val="996600"/>
                </a:solidFill>
                <a:ea typeface="SimSun" pitchFamily="2" charset="-122"/>
              </a:rPr>
              <a:t>8</a:t>
            </a:r>
            <a:r>
              <a:rPr lang="en-US" altLang="zh-CN" sz="2000" i="1" dirty="0" smtClean="0">
                <a:solidFill>
                  <a:srgbClr val="996600"/>
                </a:solidFill>
                <a:ea typeface="SimSun" pitchFamily="2" charset="-122"/>
              </a:rPr>
              <a:t>/</a:t>
            </a:r>
            <a:r>
              <a:rPr lang="en-US" altLang="zh-CN" sz="2000" dirty="0" smtClean="0">
                <a:solidFill>
                  <a:srgbClr val="996600"/>
                </a:solidFill>
                <a:ea typeface="SimSun" pitchFamily="2" charset="-122"/>
              </a:rPr>
              <a:t>8</a:t>
            </a:r>
            <a:r>
              <a:rPr lang="en-US" altLang="zh-CN" sz="2000" i="1" dirty="0" smtClean="0">
                <a:solidFill>
                  <a:srgbClr val="996600"/>
                </a:solidFill>
                <a:ea typeface="SimSun" pitchFamily="2" charset="-122"/>
              </a:rPr>
              <a:t>/4</a:t>
            </a:r>
            <a:r>
              <a:rPr lang="en-US" altLang="zh-CN" sz="2000" i="1" dirty="0" smtClean="0">
                <a:ea typeface="SimSun" pitchFamily="2" charset="-122"/>
              </a:rPr>
              <a:t> </a:t>
            </a:r>
            <a:r>
              <a:rPr lang="en-US" altLang="zh-CN" sz="2000" i="1" dirty="0" smtClean="0">
                <a:ea typeface="SimSun" pitchFamily="2" charset="-122"/>
              </a:rPr>
              <a:t>papers</a:t>
            </a:r>
            <a:r>
              <a:rPr lang="en-US" altLang="zh-CN" sz="2000" dirty="0" smtClean="0">
                <a:ea typeface="SimSun" pitchFamily="2" charset="-122"/>
              </a:rPr>
              <a:t> from MSRA</a:t>
            </a:r>
          </a:p>
          <a:p>
            <a:pPr lvl="1"/>
            <a:r>
              <a:rPr lang="en-US" altLang="zh-CN" sz="2000" dirty="0" smtClean="0">
                <a:ea typeface="SimSun" pitchFamily="2" charset="-122"/>
              </a:rPr>
              <a:t>ICASSP 2008/7/6		</a:t>
            </a:r>
            <a:r>
              <a:rPr lang="en-US" altLang="zh-CN" sz="2000" i="1" dirty="0" smtClean="0">
                <a:solidFill>
                  <a:srgbClr val="996600"/>
                </a:solidFill>
                <a:ea typeface="SimSun" pitchFamily="2" charset="-122"/>
              </a:rPr>
              <a:t>14/10/12</a:t>
            </a:r>
            <a:r>
              <a:rPr lang="en-US" altLang="zh-CN" sz="2000" dirty="0" smtClean="0">
                <a:solidFill>
                  <a:srgbClr val="996600"/>
                </a:solidFill>
                <a:ea typeface="SimSun" pitchFamily="2" charset="-122"/>
              </a:rPr>
              <a:t> </a:t>
            </a:r>
            <a:r>
              <a:rPr lang="en-US" altLang="zh-CN" sz="2000" dirty="0" smtClean="0">
                <a:ea typeface="SimSun" pitchFamily="2" charset="-122"/>
              </a:rPr>
              <a:t>papers from MSRA</a:t>
            </a:r>
          </a:p>
          <a:p>
            <a:pPr lvl="1"/>
            <a:r>
              <a:rPr lang="en-US" altLang="zh-CN" sz="2000" dirty="0" smtClean="0">
                <a:ea typeface="SimSun" pitchFamily="2" charset="-122"/>
              </a:rPr>
              <a:t>ACL 2008/7/6		</a:t>
            </a:r>
            <a:r>
              <a:rPr lang="en-US" altLang="zh-CN" sz="2000" i="1" dirty="0" smtClean="0">
                <a:ea typeface="SimSun" pitchFamily="2" charset="-122"/>
              </a:rPr>
              <a:t> 	</a:t>
            </a:r>
            <a:r>
              <a:rPr lang="en-US" altLang="zh-CN" sz="2000" i="1" dirty="0" smtClean="0">
                <a:solidFill>
                  <a:srgbClr val="996600"/>
                </a:solidFill>
                <a:ea typeface="SimSun" pitchFamily="2" charset="-122"/>
              </a:rPr>
              <a:t>5/4/4</a:t>
            </a:r>
            <a:r>
              <a:rPr lang="en-US" altLang="zh-CN" sz="2000" dirty="0" smtClean="0">
                <a:solidFill>
                  <a:srgbClr val="996600"/>
                </a:solidFill>
                <a:ea typeface="SimSun" pitchFamily="2" charset="-122"/>
              </a:rPr>
              <a:t> </a:t>
            </a:r>
            <a:r>
              <a:rPr lang="en-US" altLang="zh-CN" sz="2000" dirty="0" smtClean="0">
                <a:ea typeface="SimSun" pitchFamily="2" charset="-122"/>
              </a:rPr>
              <a:t>papers from MSRA</a:t>
            </a:r>
          </a:p>
          <a:p>
            <a:pPr>
              <a:lnSpc>
                <a:spcPct val="90000"/>
              </a:lnSpc>
            </a:pPr>
            <a:r>
              <a:rPr lang="en-US" altLang="zh-CN" sz="2400" b="1" dirty="0" smtClean="0"/>
              <a:t>Best Paper/Demo Awards</a:t>
            </a:r>
          </a:p>
          <a:p>
            <a:pPr lvl="1">
              <a:lnSpc>
                <a:spcPct val="90000"/>
              </a:lnSpc>
            </a:pPr>
            <a:r>
              <a:rPr lang="en-US" sz="2000" dirty="0" smtClean="0">
                <a:solidFill>
                  <a:srgbClr val="996600"/>
                </a:solidFill>
              </a:rPr>
              <a:t>EuroSys’08, ACM SenSys’07 ,ACM MobiSys’07, </a:t>
            </a:r>
            <a:r>
              <a:rPr lang="en-US" altLang="zh-CN" sz="2000" dirty="0" smtClean="0">
                <a:solidFill>
                  <a:srgbClr val="996600"/>
                </a:solidFill>
              </a:rPr>
              <a:t>VCIP’07, </a:t>
            </a:r>
            <a:br>
              <a:rPr lang="en-US" altLang="zh-CN" sz="2000" dirty="0" smtClean="0">
                <a:solidFill>
                  <a:srgbClr val="996600"/>
                </a:solidFill>
              </a:rPr>
            </a:br>
            <a:r>
              <a:rPr lang="en-US" altLang="zh-CN" sz="2000" dirty="0" smtClean="0">
                <a:solidFill>
                  <a:srgbClr val="996600"/>
                </a:solidFill>
              </a:rPr>
              <a:t>ACM MM’07(2), WWW’06, VCIP’05, IEEE T-CSVT’01</a:t>
            </a:r>
          </a:p>
          <a:p>
            <a:pPr>
              <a:lnSpc>
                <a:spcPct val="90000"/>
              </a:lnSpc>
            </a:pPr>
            <a:r>
              <a:rPr lang="en-US" altLang="zh-CN" sz="2400" b="1" dirty="0" smtClean="0"/>
              <a:t>Community Leadership</a:t>
            </a:r>
            <a:endParaRPr lang="en-US" altLang="zh-CN" sz="2400" b="1" dirty="0"/>
          </a:p>
          <a:p>
            <a:pPr lvl="1"/>
            <a:r>
              <a:rPr lang="en-US" sz="2000" dirty="0" smtClean="0"/>
              <a:t>Extensive visitor and speaker program</a:t>
            </a:r>
          </a:p>
          <a:p>
            <a:pPr lvl="1"/>
            <a:r>
              <a:rPr lang="en-US" sz="2000" dirty="0" smtClean="0"/>
              <a:t>Professional Services: </a:t>
            </a:r>
            <a:r>
              <a:rPr lang="en-US" sz="1700" dirty="0" smtClean="0"/>
              <a:t>TVCG, PCM, WWW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n-US" altLang="zh-CN" dirty="0" smtClean="0"/>
              <a:t>Product Collaboration</a:t>
            </a:r>
            <a:endParaRPr lang="en-US" dirty="0"/>
          </a:p>
        </p:txBody>
      </p:sp>
      <p:sp>
        <p:nvSpPr>
          <p:cNvPr id="892931" name="Rectangle 3"/>
          <p:cNvSpPr>
            <a:spLocks noGrp="1" noChangeArrowheads="1"/>
          </p:cNvSpPr>
          <p:nvPr>
            <p:ph idx="1"/>
          </p:nvPr>
        </p:nvSpPr>
        <p:spPr>
          <a:xfrm>
            <a:off x="507868" y="1412875"/>
            <a:ext cx="11173090" cy="4765920"/>
          </a:xfrm>
        </p:spPr>
        <p:txBody>
          <a:bodyPr/>
          <a:lstStyle/>
          <a:p>
            <a:r>
              <a:rPr lang="en-US" sz="2800" b="1" dirty="0" smtClean="0"/>
              <a:t>Together, we create great technologies to</a:t>
            </a:r>
          </a:p>
          <a:p>
            <a:pPr lvl="1"/>
            <a:r>
              <a:rPr lang="en-US" sz="2400" dirty="0" smtClean="0"/>
              <a:t>Change the world</a:t>
            </a:r>
          </a:p>
          <a:p>
            <a:pPr lvl="1"/>
            <a:r>
              <a:rPr lang="en-US" sz="2400" dirty="0" smtClean="0"/>
              <a:t>Benefit the user</a:t>
            </a:r>
          </a:p>
          <a:p>
            <a:r>
              <a:rPr lang="en-US" sz="2800" b="1" dirty="0" smtClean="0"/>
              <a:t>Different collaboration models</a:t>
            </a:r>
          </a:p>
          <a:p>
            <a:pPr lvl="1"/>
            <a:r>
              <a:rPr lang="en-US" sz="2400" dirty="0" smtClean="0"/>
              <a:t>Ideas/papers/prototypes/codes </a:t>
            </a:r>
            <a:r>
              <a:rPr lang="en-US" sz="2400" dirty="0" smtClean="0">
                <a:sym typeface="Wingdings" pitchFamily="2" charset="2"/>
              </a:rPr>
              <a:t> product teams</a:t>
            </a:r>
            <a:endParaRPr lang="en-US" sz="2400" dirty="0" smtClean="0"/>
          </a:p>
          <a:p>
            <a:pPr lvl="1"/>
            <a:r>
              <a:rPr lang="en-US" sz="2400" dirty="0" smtClean="0"/>
              <a:t>Dedicated development group (IEG/TTG) to deliver components/libraries</a:t>
            </a:r>
          </a:p>
          <a:p>
            <a:pPr lvl="1"/>
            <a:r>
              <a:rPr lang="en-US" sz="2400" dirty="0" smtClean="0"/>
              <a:t>Incubated ATC (Advanced Technology Center)</a:t>
            </a:r>
          </a:p>
          <a:p>
            <a:pPr lvl="2"/>
            <a:r>
              <a:rPr lang="en-US" sz="1800" dirty="0" smtClean="0"/>
              <a:t>over 200 FTE’s today</a:t>
            </a:r>
          </a:p>
          <a:p>
            <a:pPr lvl="1"/>
            <a:r>
              <a:rPr lang="en-US" sz="2400" dirty="0" smtClean="0"/>
              <a:t>Special centers (STC) to own key product initiatives</a:t>
            </a:r>
          </a:p>
          <a:p>
            <a:pPr lvl="1"/>
            <a:r>
              <a:rPr lang="en-US" sz="2400" dirty="0" smtClean="0"/>
              <a:t>Incubation teams (e.g., </a:t>
            </a:r>
            <a:r>
              <a:rPr lang="en-US" sz="2400" dirty="0" err="1" smtClean="0"/>
              <a:t>adLabs</a:t>
            </a:r>
            <a:r>
              <a:rPr lang="en-US" sz="2400" dirty="0" smtClean="0"/>
              <a:t>) to build new technologies for emerging business</a:t>
            </a:r>
            <a:endParaRPr lang="en-US" sz="2100" dirty="0" smtClean="0"/>
          </a:p>
          <a:p>
            <a:pPr>
              <a:buNone/>
            </a:pPr>
            <a:endParaRPr lang="en-US" sz="25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Areas</a:t>
            </a:r>
            <a:endParaRPr lang="en-US" dirty="0"/>
          </a:p>
        </p:txBody>
      </p:sp>
      <p:grpSp>
        <p:nvGrpSpPr>
          <p:cNvPr id="12" name="Group 11"/>
          <p:cNvGrpSpPr/>
          <p:nvPr/>
        </p:nvGrpSpPr>
        <p:grpSpPr>
          <a:xfrm>
            <a:off x="736588" y="1746454"/>
            <a:ext cx="10875308" cy="3769443"/>
            <a:chOff x="638265" y="1500648"/>
            <a:chExt cx="10875308" cy="3769443"/>
          </a:xfrm>
        </p:grpSpPr>
        <p:sp>
          <p:nvSpPr>
            <p:cNvPr id="5" name="Rounded Rectangle 4"/>
            <p:cNvSpPr/>
            <p:nvPr/>
          </p:nvSpPr>
          <p:spPr bwMode="auto">
            <a:xfrm>
              <a:off x="8070800" y="1500648"/>
              <a:ext cx="3442773" cy="1724332"/>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r>
                <a:rPr lang="en-US" sz="3600" dirty="0" smtClean="0">
                  <a:solidFill>
                    <a:srgbClr val="FFFFFF"/>
                  </a:solidFill>
                  <a:effectLst>
                    <a:outerShdw blurRad="38100" dist="38100" dir="2700000" algn="tl">
                      <a:srgbClr val="000000">
                        <a:alpha val="43137"/>
                      </a:srgbClr>
                    </a:outerShdw>
                  </a:effectLst>
                </a:rPr>
                <a:t>Search &amp; Online Ads</a:t>
              </a:r>
              <a:endParaRPr lang="en-US" sz="3600" dirty="0">
                <a:solidFill>
                  <a:srgbClr val="FFFFFF"/>
                </a:solidFill>
                <a:effectLst>
                  <a:outerShdw blurRad="38100" dist="38100" dir="2700000" algn="tl">
                    <a:srgbClr val="000000">
                      <a:alpha val="43137"/>
                    </a:srgbClr>
                  </a:outerShdw>
                </a:effectLst>
              </a:endParaRPr>
            </a:p>
          </p:txBody>
        </p:sp>
        <p:sp>
          <p:nvSpPr>
            <p:cNvPr id="6" name="Rounded Rectangle 5"/>
            <p:cNvSpPr/>
            <p:nvPr/>
          </p:nvSpPr>
          <p:spPr bwMode="auto">
            <a:xfrm>
              <a:off x="4376305" y="1510480"/>
              <a:ext cx="3430508" cy="1704668"/>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3600" dirty="0" smtClean="0">
                  <a:solidFill>
                    <a:srgbClr val="FFFFFF"/>
                  </a:solidFill>
                  <a:effectLst>
                    <a:outerShdw blurRad="38100" dist="38100" dir="2700000" algn="tl">
                      <a:srgbClr val="000000">
                        <a:alpha val="43137"/>
                      </a:srgbClr>
                    </a:outerShdw>
                  </a:effectLst>
                </a:rPr>
                <a:t>Multimedia</a:t>
              </a:r>
              <a:endParaRPr lang="en-US" sz="2300" dirty="0">
                <a:solidFill>
                  <a:srgbClr val="FFFFFF"/>
                </a:solidFill>
                <a:effectLst>
                  <a:outerShdw blurRad="38100" dist="38100" dir="2700000" algn="tl">
                    <a:srgbClr val="000000">
                      <a:alpha val="43137"/>
                    </a:srgbClr>
                  </a:outerShdw>
                </a:effectLst>
              </a:endParaRPr>
            </a:p>
          </p:txBody>
        </p:sp>
        <p:sp>
          <p:nvSpPr>
            <p:cNvPr id="7" name="Rounded Rectangle 6"/>
            <p:cNvSpPr/>
            <p:nvPr/>
          </p:nvSpPr>
          <p:spPr bwMode="auto">
            <a:xfrm>
              <a:off x="638265" y="1500651"/>
              <a:ext cx="3422458" cy="1694834"/>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lvl="0" algn="ctr" defTabSz="914099" fontAlgn="auto">
                <a:spcBef>
                  <a:spcPts val="0"/>
                </a:spcBef>
                <a:spcAft>
                  <a:spcPts val="0"/>
                </a:spcAft>
                <a:defRPr/>
              </a:pPr>
              <a:r>
                <a:rPr lang="en-US" sz="3600" dirty="0" smtClean="0">
                  <a:effectLst>
                    <a:outerShdw blurRad="38100" dist="38100" dir="2700000" algn="tl">
                      <a:srgbClr val="000000">
                        <a:alpha val="43137"/>
                      </a:srgbClr>
                    </a:outerShdw>
                  </a:effectLst>
                </a:rPr>
                <a:t>Natural User Interface</a:t>
              </a:r>
            </a:p>
          </p:txBody>
        </p:sp>
        <p:sp>
          <p:nvSpPr>
            <p:cNvPr id="9" name="Rounded Rectangle 8"/>
            <p:cNvSpPr/>
            <p:nvPr/>
          </p:nvSpPr>
          <p:spPr bwMode="auto">
            <a:xfrm>
              <a:off x="6332924" y="3563336"/>
              <a:ext cx="3440339" cy="1706755"/>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3600" dirty="0" smtClean="0">
                  <a:solidFill>
                    <a:srgbClr val="FFFFFF"/>
                  </a:solidFill>
                  <a:effectLst>
                    <a:outerShdw blurRad="38100" dist="38100" dir="2700000" algn="tl">
                      <a:srgbClr val="000000">
                        <a:alpha val="43137"/>
                      </a:srgbClr>
                    </a:outerShdw>
                  </a:effectLst>
                </a:rPr>
                <a:t>Fundamentals</a:t>
              </a:r>
              <a:endParaRPr lang="en-US" sz="3600" dirty="0">
                <a:solidFill>
                  <a:srgbClr val="FFFFFF"/>
                </a:solidFill>
                <a:effectLst>
                  <a:outerShdw blurRad="38100" dist="38100" dir="2700000" algn="tl">
                    <a:srgbClr val="000000">
                      <a:alpha val="43137"/>
                    </a:srgbClr>
                  </a:outerShdw>
                </a:effectLst>
              </a:endParaRPr>
            </a:p>
          </p:txBody>
        </p:sp>
        <p:sp>
          <p:nvSpPr>
            <p:cNvPr id="10" name="Rounded Rectangle 9"/>
            <p:cNvSpPr/>
            <p:nvPr/>
          </p:nvSpPr>
          <p:spPr bwMode="auto">
            <a:xfrm>
              <a:off x="2516230" y="3553503"/>
              <a:ext cx="3442122" cy="169692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r>
                <a:rPr lang="en-US" sz="3600" dirty="0" smtClean="0">
                  <a:solidFill>
                    <a:srgbClr val="FFFFFF"/>
                  </a:solidFill>
                  <a:effectLst>
                    <a:outerShdw blurRad="38100" dist="38100" dir="2700000" algn="tl">
                      <a:srgbClr val="000000">
                        <a:alpha val="43137"/>
                      </a:srgbClr>
                    </a:outerShdw>
                  </a:effectLst>
                </a:rPr>
                <a:t>Data-Intensive Computing</a:t>
              </a:r>
              <a:endParaRPr lang="en-US" sz="3600" dirty="0">
                <a:solidFill>
                  <a:srgbClr val="FFFFFF"/>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smtClean="0"/>
              <a:t>Product Transfer Results </a:t>
            </a:r>
            <a:endParaRPr lang="en-US" altLang="zh-CN" spc="0" dirty="0" smtClean="0">
              <a:solidFill>
                <a:srgbClr val="FFFFCC"/>
              </a:solidFill>
              <a:latin typeface="+mj-lt"/>
            </a:endParaRPr>
          </a:p>
        </p:txBody>
      </p:sp>
      <p:sp>
        <p:nvSpPr>
          <p:cNvPr id="15363" name="Rectangle 3"/>
          <p:cNvSpPr>
            <a:spLocks noGrp="1" noChangeArrowheads="1"/>
          </p:cNvSpPr>
          <p:nvPr>
            <p:ph idx="1"/>
          </p:nvPr>
        </p:nvSpPr>
        <p:spPr>
          <a:xfrm>
            <a:off x="498036" y="1268361"/>
            <a:ext cx="11173090" cy="2620153"/>
          </a:xfrm>
        </p:spPr>
        <p:txBody>
          <a:bodyPr/>
          <a:lstStyle/>
          <a:p>
            <a:pPr eaLnBrk="1" hangingPunct="1"/>
            <a:r>
              <a:rPr lang="en-US" altLang="zh-CN" b="1" dirty="0" smtClean="0"/>
              <a:t>Technology Transfer Group </a:t>
            </a:r>
          </a:p>
          <a:p>
            <a:pPr lvl="1" eaLnBrk="1" hangingPunct="1"/>
            <a:r>
              <a:rPr lang="en-US" altLang="zh-CN" dirty="0" smtClean="0"/>
              <a:t>Mission: the </a:t>
            </a:r>
            <a:r>
              <a:rPr lang="en-US" altLang="zh-CN" b="1" i="1" dirty="0" smtClean="0">
                <a:solidFill>
                  <a:srgbClr val="996600"/>
                </a:solidFill>
              </a:rPr>
              <a:t>&amp;</a:t>
            </a:r>
            <a:r>
              <a:rPr lang="en-US" altLang="zh-CN" dirty="0" smtClean="0"/>
              <a:t> in R &amp; D! </a:t>
            </a:r>
          </a:p>
          <a:p>
            <a:pPr lvl="1" eaLnBrk="1" hangingPunct="1"/>
            <a:r>
              <a:rPr lang="en-US" altLang="zh-CN" dirty="0" smtClean="0"/>
              <a:t>Understand MS technology and customer needs</a:t>
            </a:r>
          </a:p>
          <a:p>
            <a:pPr lvl="1" eaLnBrk="1" hangingPunct="1"/>
            <a:r>
              <a:rPr lang="en-US" altLang="zh-CN" dirty="0" smtClean="0"/>
              <a:t>Work closely with researchers and product groups</a:t>
            </a:r>
          </a:p>
          <a:p>
            <a:pPr eaLnBrk="1" hangingPunct="1"/>
            <a:r>
              <a:rPr lang="en-US" altLang="zh-CN" b="1" dirty="0" smtClean="0"/>
              <a:t>Over </a:t>
            </a:r>
            <a:r>
              <a:rPr lang="en-US" altLang="zh-CN" b="1" dirty="0" smtClean="0">
                <a:solidFill>
                  <a:srgbClr val="996600"/>
                </a:solidFill>
              </a:rPr>
              <a:t>200 product transfers </a:t>
            </a:r>
            <a:r>
              <a:rPr lang="en-US" altLang="zh-CN" b="1" dirty="0" smtClean="0"/>
              <a:t>to date</a:t>
            </a:r>
          </a:p>
        </p:txBody>
      </p:sp>
      <p:pic>
        <p:nvPicPr>
          <p:cNvPr id="15368" name="Picture 8" descr="WindowsXPlogo2"/>
          <p:cNvPicPr>
            <a:picLocks noChangeAspect="1" noChangeArrowheads="1"/>
          </p:cNvPicPr>
          <p:nvPr/>
        </p:nvPicPr>
        <p:blipFill>
          <a:blip r:embed="rId3"/>
          <a:srcRect/>
          <a:stretch>
            <a:fillRect/>
          </a:stretch>
        </p:blipFill>
        <p:spPr bwMode="auto">
          <a:xfrm>
            <a:off x="1134238" y="4208796"/>
            <a:ext cx="1799253" cy="808038"/>
          </a:xfrm>
          <a:prstGeom prst="rect">
            <a:avLst/>
          </a:prstGeom>
          <a:noFill/>
        </p:spPr>
      </p:pic>
      <p:pic>
        <p:nvPicPr>
          <p:cNvPr id="15369" name="Picture 9" descr="Tablet Logo"/>
          <p:cNvPicPr>
            <a:picLocks noChangeAspect="1" noChangeArrowheads="1"/>
          </p:cNvPicPr>
          <p:nvPr/>
        </p:nvPicPr>
        <p:blipFill>
          <a:blip r:embed="rId4"/>
          <a:srcRect/>
          <a:stretch>
            <a:fillRect/>
          </a:stretch>
        </p:blipFill>
        <p:spPr bwMode="auto">
          <a:xfrm>
            <a:off x="6847750" y="4175460"/>
            <a:ext cx="1538417" cy="846137"/>
          </a:xfrm>
          <a:prstGeom prst="rect">
            <a:avLst/>
          </a:prstGeom>
          <a:noFill/>
        </p:spPr>
      </p:pic>
      <p:pic>
        <p:nvPicPr>
          <p:cNvPr id="15370" name="Picture 10" descr="xbox"/>
          <p:cNvPicPr>
            <a:picLocks noChangeAspect="1" noChangeArrowheads="1"/>
          </p:cNvPicPr>
          <p:nvPr/>
        </p:nvPicPr>
        <p:blipFill>
          <a:blip r:embed="rId5"/>
          <a:srcRect/>
          <a:stretch>
            <a:fillRect/>
          </a:stretch>
        </p:blipFill>
        <p:spPr bwMode="auto">
          <a:xfrm>
            <a:off x="7014924" y="5274010"/>
            <a:ext cx="1170211" cy="766762"/>
          </a:xfrm>
          <a:prstGeom prst="rect">
            <a:avLst/>
          </a:prstGeom>
          <a:noFill/>
        </p:spPr>
      </p:pic>
      <p:pic>
        <p:nvPicPr>
          <p:cNvPr id="15374" name="Picture 14" descr="msft"/>
          <p:cNvPicPr>
            <a:picLocks noChangeAspect="1" noChangeArrowheads="1"/>
          </p:cNvPicPr>
          <p:nvPr/>
        </p:nvPicPr>
        <p:blipFill>
          <a:blip r:embed="rId6"/>
          <a:srcRect/>
          <a:stretch>
            <a:fillRect/>
          </a:stretch>
        </p:blipFill>
        <p:spPr bwMode="auto">
          <a:xfrm>
            <a:off x="9124691" y="5221622"/>
            <a:ext cx="1733099" cy="557213"/>
          </a:xfrm>
          <a:prstGeom prst="rect">
            <a:avLst/>
          </a:prstGeom>
          <a:noFill/>
        </p:spPr>
      </p:pic>
      <p:pic>
        <p:nvPicPr>
          <p:cNvPr id="16" name="Picture 15" descr="Windows_Live_Logo.jpg"/>
          <p:cNvPicPr>
            <a:picLocks noChangeAspect="1"/>
          </p:cNvPicPr>
          <p:nvPr/>
        </p:nvPicPr>
        <p:blipFill>
          <a:blip r:embed="rId7"/>
          <a:stretch>
            <a:fillRect/>
          </a:stretch>
        </p:blipFill>
        <p:spPr>
          <a:xfrm>
            <a:off x="3811122" y="5274010"/>
            <a:ext cx="1805791" cy="394224"/>
          </a:xfrm>
          <a:prstGeom prst="rect">
            <a:avLst/>
          </a:prstGeom>
        </p:spPr>
      </p:pic>
      <p:pic>
        <p:nvPicPr>
          <p:cNvPr id="1560580" name="Picture 4" descr="http://tbn0.google.com/images?q=tbn:Gr6qVokDpVqdsM:http://mos.futurenet.com/classifications/computing/software/business-and-finance/images/microsoft-office-logo-289-75.jpg">
            <a:hlinkClick r:id="rId8"/>
          </p:cNvPr>
          <p:cNvPicPr>
            <a:picLocks noChangeAspect="1" noChangeArrowheads="1"/>
          </p:cNvPicPr>
          <p:nvPr/>
        </p:nvPicPr>
        <p:blipFill>
          <a:blip r:embed="rId9"/>
          <a:srcRect/>
          <a:stretch>
            <a:fillRect/>
          </a:stretch>
        </p:blipFill>
        <p:spPr bwMode="auto">
          <a:xfrm>
            <a:off x="1229464" y="5221622"/>
            <a:ext cx="1460120" cy="819151"/>
          </a:xfrm>
          <a:prstGeom prst="rect">
            <a:avLst/>
          </a:prstGeom>
          <a:noFill/>
        </p:spPr>
      </p:pic>
      <p:pic>
        <p:nvPicPr>
          <p:cNvPr id="1560582" name="Picture 6" descr="http://www.purepvr.com/images/April2006/mce_logo.jpg"/>
          <p:cNvPicPr>
            <a:picLocks noChangeAspect="1" noChangeArrowheads="1"/>
          </p:cNvPicPr>
          <p:nvPr/>
        </p:nvPicPr>
        <p:blipFill>
          <a:blip r:embed="rId10"/>
          <a:srcRect/>
          <a:stretch>
            <a:fillRect/>
          </a:stretch>
        </p:blipFill>
        <p:spPr bwMode="auto">
          <a:xfrm>
            <a:off x="4023804" y="4175458"/>
            <a:ext cx="1593108" cy="844566"/>
          </a:xfrm>
          <a:prstGeom prst="rect">
            <a:avLst/>
          </a:prstGeom>
          <a:noFill/>
        </p:spPr>
      </p:pic>
      <p:pic>
        <p:nvPicPr>
          <p:cNvPr id="1560584" name="Picture 8" descr="http://techfreep.com/images/windows_vista_logo.jpg"/>
          <p:cNvPicPr>
            <a:picLocks noChangeAspect="1" noChangeArrowheads="1"/>
          </p:cNvPicPr>
          <p:nvPr/>
        </p:nvPicPr>
        <p:blipFill>
          <a:blip r:embed="rId11" cstate="print"/>
          <a:srcRect/>
          <a:stretch>
            <a:fillRect/>
          </a:stretch>
        </p:blipFill>
        <p:spPr bwMode="auto">
          <a:xfrm>
            <a:off x="9124691" y="4175460"/>
            <a:ext cx="1617028" cy="841375"/>
          </a:xfrm>
          <a:prstGeom prst="rect">
            <a:avLst/>
          </a:prstGeom>
          <a:noFill/>
        </p:spPr>
      </p:pic>
      <p:pic>
        <p:nvPicPr>
          <p:cNvPr id="1560586" name="Picture 10" descr="http://www.theslogan.com/es_content/images/stories/09_01_06/msn_logo.jpg"/>
          <p:cNvPicPr>
            <a:picLocks noChangeAspect="1" noChangeArrowheads="1"/>
          </p:cNvPicPr>
          <p:nvPr/>
        </p:nvPicPr>
        <p:blipFill>
          <a:blip r:embed="rId12"/>
          <a:srcRect l="5920" t="5163" r="6301" b="12750"/>
          <a:stretch>
            <a:fillRect/>
          </a:stretch>
        </p:blipFill>
        <p:spPr bwMode="auto">
          <a:xfrm>
            <a:off x="9124691" y="5194634"/>
            <a:ext cx="1617028" cy="846138"/>
          </a:xfrm>
          <a:prstGeom prst="rect">
            <a:avLst/>
          </a:prstGeom>
          <a:noFill/>
        </p:spPr>
      </p:pic>
      <p:pic>
        <p:nvPicPr>
          <p:cNvPr id="1560588" name="Picture 12" descr="http://www.news.com/i/bto/20070712/Live_Search_Logo.jpg"/>
          <p:cNvPicPr>
            <a:picLocks noChangeAspect="1" noChangeArrowheads="1"/>
          </p:cNvPicPr>
          <p:nvPr/>
        </p:nvPicPr>
        <p:blipFill>
          <a:blip r:embed="rId13"/>
          <a:srcRect/>
          <a:stretch>
            <a:fillRect/>
          </a:stretch>
        </p:blipFill>
        <p:spPr bwMode="auto">
          <a:xfrm>
            <a:off x="3811122" y="5668234"/>
            <a:ext cx="1805791" cy="435438"/>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lIns="91436" tIns="45718" rIns="91436" bIns="45718" anchor="ctr"/>
      <a:lstStyle>
        <a:defPPr algn="ctr" defTabSz="914099" fontAlgn="auto">
          <a:spcBef>
            <a:spcPts val="0"/>
          </a:spcBef>
          <a:spcAft>
            <a:spcPts val="0"/>
          </a:spcAft>
          <a:defRPr sz="2000" dirty="0" smtClean="0">
            <a:solidFill>
              <a:srgbClr val="FFFFFF"/>
            </a:solidFill>
            <a:effectLst>
              <a:outerShdw blurRad="38100" dist="38100" dir="2700000" algn="tl">
                <a:srgbClr val="000000">
                  <a:alpha val="43137"/>
                </a:srgbClr>
              </a:outerShdw>
            </a:effectLst>
          </a:defRPr>
        </a:defPPr>
      </a:lstStyle>
      <a:style>
        <a:lnRef idx="0">
          <a:schemeClr val="accent4"/>
        </a:lnRef>
        <a:fillRef idx="3">
          <a:schemeClr val="accent4"/>
        </a:fillRef>
        <a:effectRef idx="3">
          <a:schemeClr val="accent4"/>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4171</Words>
  <Application>Microsoft Office PowerPoint</Application>
  <PresentationFormat>Custom</PresentationFormat>
  <Paragraphs>446</Paragraphs>
  <Slides>35</Slides>
  <Notes>32</Notes>
  <HiddenSlides>1</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Microsoft_Research_Faculty_Summit_Template_PPT07_16x9</vt:lpstr>
      <vt:lpstr>White with Courier font for code slides</vt:lpstr>
      <vt:lpstr>Slide 1</vt:lpstr>
      <vt:lpstr> Microsoft Research Asia Overview</vt:lpstr>
      <vt:lpstr>MSRA 10th Anniversary</vt:lpstr>
      <vt:lpstr>Microsoft Research Asia</vt:lpstr>
      <vt:lpstr>Research Groups</vt:lpstr>
      <vt:lpstr>Research Impact</vt:lpstr>
      <vt:lpstr>Product Collaboration</vt:lpstr>
      <vt:lpstr>Research Areas</vt:lpstr>
      <vt:lpstr>Product Transfer Results </vt:lpstr>
      <vt:lpstr>Industry Impact </vt:lpstr>
      <vt:lpstr>Cultivating New Talents</vt:lpstr>
      <vt:lpstr>Slide 12</vt:lpstr>
      <vt:lpstr>The World's Hottest Computer Lab</vt:lpstr>
      <vt:lpstr>Introduction to Academic Collaborations in the Asia Pacific Region</vt:lpstr>
      <vt:lpstr>The Mission of University Relations</vt:lpstr>
      <vt:lpstr>History &amp; Quick Facts about MSRA UR</vt:lpstr>
      <vt:lpstr>UR Team </vt:lpstr>
      <vt:lpstr>Pilars of UR Programs</vt:lpstr>
      <vt:lpstr>Research Collabrations </vt:lpstr>
      <vt:lpstr>Regional Theme Projects</vt:lpstr>
      <vt:lpstr>Research Theme Projects History</vt:lpstr>
      <vt:lpstr>Support Innovative Research </vt:lpstr>
      <vt:lpstr>Curriculum Innovations </vt:lpstr>
      <vt:lpstr>Curriculum Innovations </vt:lpstr>
      <vt:lpstr>Young Talent Development </vt:lpstr>
      <vt:lpstr>Young Talent Development </vt:lpstr>
      <vt:lpstr>Academic Exchange</vt:lpstr>
      <vt:lpstr>Academic Exchange</vt:lpstr>
      <vt:lpstr>2007-2008 Events Participations</vt:lpstr>
      <vt:lpstr>Diversified Local Programs</vt:lpstr>
      <vt:lpstr>Joint Programs with US Universities</vt:lpstr>
      <vt:lpstr>Summary</vt:lpstr>
      <vt:lpstr>Slide 33</vt:lpstr>
      <vt:lpstr>Appendix</vt:lpstr>
      <vt:lpstr>SPEAKER COMMENT SLIDE (hidden slide):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2008-07-18T21:44:33Z</dcterms:created>
  <dcterms:modified xsi:type="dcterms:W3CDTF">2008-07-29T20:03:53Z</dcterms:modified>
</cp:coreProperties>
</file>