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11"/>
  </p:notesMasterIdLst>
  <p:handoutMasterIdLst>
    <p:handoutMasterId r:id="rId12"/>
  </p:handoutMasterIdLst>
  <p:sldIdLst>
    <p:sldId id="257" r:id="rId3"/>
    <p:sldId id="296" r:id="rId4"/>
    <p:sldId id="301" r:id="rId5"/>
    <p:sldId id="300" r:id="rId6"/>
    <p:sldId id="299" r:id="rId7"/>
    <p:sldId id="302" r:id="rId8"/>
    <p:sldId id="271" r:id="rId9"/>
    <p:sldId id="256" r:id="rId10"/>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225" autoAdjust="0"/>
    <p:restoredTop sz="91276" autoAdjust="0"/>
  </p:normalViewPr>
  <p:slideViewPr>
    <p:cSldViewPr snapToGrid="0">
      <p:cViewPr varScale="1">
        <p:scale>
          <a:sx n="77" d="100"/>
          <a:sy n="77" d="100"/>
        </p:scale>
        <p:origin x="-108" y="-678"/>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636AD-8975-44F8-8772-41298ADE17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543F29F-F9A5-46F3-B821-2651623AE4F8}">
      <dgm:prSet phldrT="[Text]" custT="1"/>
      <dgm:spPr>
        <a:solidFill>
          <a:srgbClr val="92D050"/>
        </a:solidFill>
      </dgm:spPr>
      <dgm:t>
        <a:bodyPr/>
        <a:lstStyle/>
        <a:p>
          <a:r>
            <a:rPr lang="en-US" sz="1600" b="1" dirty="0" smtClean="0"/>
            <a:t>Faster Processors</a:t>
          </a:r>
          <a:endParaRPr lang="en-US" sz="1600" b="1" dirty="0"/>
        </a:p>
      </dgm:t>
    </dgm:pt>
    <dgm:pt modelId="{4C87255C-B08C-4A6B-9700-D5B1DBB5DF3F}" type="parTrans" cxnId="{133D92C1-5BDE-44A2-8AB6-9460CA1782B6}">
      <dgm:prSet/>
      <dgm:spPr/>
      <dgm:t>
        <a:bodyPr/>
        <a:lstStyle/>
        <a:p>
          <a:endParaRPr lang="en-US" sz="1600"/>
        </a:p>
      </dgm:t>
    </dgm:pt>
    <dgm:pt modelId="{46A802EB-E655-4A47-816D-8E3EC8E7DC0B}" type="sibTrans" cxnId="{133D92C1-5BDE-44A2-8AB6-9460CA1782B6}">
      <dgm:prSet custT="1"/>
      <dgm:spPr/>
      <dgm:t>
        <a:bodyPr/>
        <a:lstStyle/>
        <a:p>
          <a:endParaRPr lang="en-US" sz="1600"/>
        </a:p>
      </dgm:t>
    </dgm:pt>
    <dgm:pt modelId="{426E9F34-F5AA-4C4C-B029-E4CC9198D398}">
      <dgm:prSet phldrT="[Text]" custT="1"/>
      <dgm:spPr>
        <a:solidFill>
          <a:srgbClr val="92D050"/>
        </a:solidFill>
      </dgm:spPr>
      <dgm:t>
        <a:bodyPr/>
        <a:lstStyle/>
        <a:p>
          <a:r>
            <a:rPr lang="en-US" sz="1600" b="1" dirty="0" smtClean="0"/>
            <a:t>New Software Features</a:t>
          </a:r>
          <a:endParaRPr lang="en-US" sz="1600" b="1" dirty="0"/>
        </a:p>
      </dgm:t>
    </dgm:pt>
    <dgm:pt modelId="{EE849469-83E4-4D08-9BD1-8D7A419EC83B}" type="parTrans" cxnId="{A1B24BEF-4661-4815-B532-285870039A7D}">
      <dgm:prSet/>
      <dgm:spPr/>
      <dgm:t>
        <a:bodyPr/>
        <a:lstStyle/>
        <a:p>
          <a:endParaRPr lang="en-US" sz="1600"/>
        </a:p>
      </dgm:t>
    </dgm:pt>
    <dgm:pt modelId="{9B075512-E5B9-49FA-9926-A4A05A677DC0}" type="sibTrans" cxnId="{A1B24BEF-4661-4815-B532-285870039A7D}">
      <dgm:prSet custT="1"/>
      <dgm:spPr/>
      <dgm:t>
        <a:bodyPr/>
        <a:lstStyle/>
        <a:p>
          <a:endParaRPr lang="en-US" sz="1600"/>
        </a:p>
      </dgm:t>
    </dgm:pt>
    <dgm:pt modelId="{1F3DCE0A-9B39-4A62-946A-A3FBEAA66513}">
      <dgm:prSet phldrT="[Text]" custT="1"/>
      <dgm:spPr>
        <a:solidFill>
          <a:srgbClr val="92D050"/>
        </a:solidFill>
      </dgm:spPr>
      <dgm:t>
        <a:bodyPr/>
        <a:lstStyle/>
        <a:p>
          <a:r>
            <a:rPr lang="en-US" sz="1600" b="1" dirty="0" smtClean="0"/>
            <a:t>Slower Programs</a:t>
          </a:r>
          <a:endParaRPr lang="en-US" sz="1600" b="1" dirty="0"/>
        </a:p>
      </dgm:t>
    </dgm:pt>
    <dgm:pt modelId="{53D6A663-6025-42F7-B9F0-3DB91A942F76}" type="parTrans" cxnId="{FE7FFE8E-77EA-4B4E-B54A-557EA035E213}">
      <dgm:prSet/>
      <dgm:spPr/>
      <dgm:t>
        <a:bodyPr/>
        <a:lstStyle/>
        <a:p>
          <a:endParaRPr lang="en-US" sz="1600"/>
        </a:p>
      </dgm:t>
    </dgm:pt>
    <dgm:pt modelId="{531C9C66-6B34-4433-A054-ECF8AA16E82E}" type="sibTrans" cxnId="{FE7FFE8E-77EA-4B4E-B54A-557EA035E213}">
      <dgm:prSet custT="1"/>
      <dgm:spPr/>
      <dgm:t>
        <a:bodyPr/>
        <a:lstStyle/>
        <a:p>
          <a:endParaRPr lang="en-US" sz="1600"/>
        </a:p>
      </dgm:t>
    </dgm:pt>
    <dgm:pt modelId="{8477D953-82F4-476E-90E7-A99007982E30}" type="pres">
      <dgm:prSet presAssocID="{D26636AD-8975-44F8-8772-41298ADE1706}" presName="cycle" presStyleCnt="0">
        <dgm:presLayoutVars>
          <dgm:dir/>
          <dgm:resizeHandles val="exact"/>
        </dgm:presLayoutVars>
      </dgm:prSet>
      <dgm:spPr/>
      <dgm:t>
        <a:bodyPr/>
        <a:lstStyle/>
        <a:p>
          <a:endParaRPr lang="en-US"/>
        </a:p>
      </dgm:t>
    </dgm:pt>
    <dgm:pt modelId="{0827B4BE-F588-482D-8888-F5418A972849}" type="pres">
      <dgm:prSet presAssocID="{4543F29F-F9A5-46F3-B821-2651623AE4F8}" presName="node" presStyleLbl="node1" presStyleIdx="0" presStyleCnt="3" custScaleX="120048" custScaleY="69143">
        <dgm:presLayoutVars>
          <dgm:bulletEnabled val="1"/>
        </dgm:presLayoutVars>
      </dgm:prSet>
      <dgm:spPr/>
      <dgm:t>
        <a:bodyPr/>
        <a:lstStyle/>
        <a:p>
          <a:endParaRPr lang="en-US"/>
        </a:p>
      </dgm:t>
    </dgm:pt>
    <dgm:pt modelId="{DB5D874F-B9B3-421F-A33D-E18C4F3DF1FB}" type="pres">
      <dgm:prSet presAssocID="{46A802EB-E655-4A47-816D-8E3EC8E7DC0B}" presName="sibTrans" presStyleLbl="sibTrans2D1" presStyleIdx="0" presStyleCnt="3" custScaleX="199797" custLinFactNeighborX="14469" custLinFactNeighborY="27656"/>
      <dgm:spPr/>
      <dgm:t>
        <a:bodyPr/>
        <a:lstStyle/>
        <a:p>
          <a:endParaRPr lang="en-US"/>
        </a:p>
      </dgm:t>
    </dgm:pt>
    <dgm:pt modelId="{FEF8E6F2-15BA-4B8C-86F9-7C0B7A5CB1AD}" type="pres">
      <dgm:prSet presAssocID="{46A802EB-E655-4A47-816D-8E3EC8E7DC0B}" presName="connectorText" presStyleLbl="sibTrans2D1" presStyleIdx="0" presStyleCnt="3"/>
      <dgm:spPr/>
      <dgm:t>
        <a:bodyPr/>
        <a:lstStyle/>
        <a:p>
          <a:endParaRPr lang="en-US"/>
        </a:p>
      </dgm:t>
    </dgm:pt>
    <dgm:pt modelId="{B64D8430-E058-4AE2-8789-74088F3CAAF2}" type="pres">
      <dgm:prSet presAssocID="{426E9F34-F5AA-4C4C-B029-E4CC9198D398}" presName="node" presStyleLbl="node1" presStyleIdx="1" presStyleCnt="3" custScaleY="74120" custRadScaleRad="109451" custRadScaleInc="-4696">
        <dgm:presLayoutVars>
          <dgm:bulletEnabled val="1"/>
        </dgm:presLayoutVars>
      </dgm:prSet>
      <dgm:spPr/>
      <dgm:t>
        <a:bodyPr/>
        <a:lstStyle/>
        <a:p>
          <a:endParaRPr lang="en-US"/>
        </a:p>
      </dgm:t>
    </dgm:pt>
    <dgm:pt modelId="{3C93D841-A36B-4C8A-A69A-3B9D8C6CCD70}" type="pres">
      <dgm:prSet presAssocID="{9B075512-E5B9-49FA-9926-A4A05A677DC0}" presName="sibTrans" presStyleLbl="sibTrans2D1" presStyleIdx="1" presStyleCnt="3" custScaleX="194323" custLinFactNeighborX="-14983"/>
      <dgm:spPr/>
      <dgm:t>
        <a:bodyPr/>
        <a:lstStyle/>
        <a:p>
          <a:endParaRPr lang="en-US"/>
        </a:p>
      </dgm:t>
    </dgm:pt>
    <dgm:pt modelId="{EE454F39-7D4C-4F7C-B324-49A6221D80A0}" type="pres">
      <dgm:prSet presAssocID="{9B075512-E5B9-49FA-9926-A4A05A677DC0}" presName="connectorText" presStyleLbl="sibTrans2D1" presStyleIdx="1" presStyleCnt="3"/>
      <dgm:spPr/>
      <dgm:t>
        <a:bodyPr/>
        <a:lstStyle/>
        <a:p>
          <a:endParaRPr lang="en-US"/>
        </a:p>
      </dgm:t>
    </dgm:pt>
    <dgm:pt modelId="{1D7D917E-5F41-414C-924A-61FD72B63419}" type="pres">
      <dgm:prSet presAssocID="{1F3DCE0A-9B39-4A62-946A-A3FBEAA66513}" presName="node" presStyleLbl="node1" presStyleIdx="2" presStyleCnt="3" custScaleX="111097" custScaleY="61675" custRadScaleRad="111692" custRadScaleInc="6362">
        <dgm:presLayoutVars>
          <dgm:bulletEnabled val="1"/>
        </dgm:presLayoutVars>
      </dgm:prSet>
      <dgm:spPr/>
      <dgm:t>
        <a:bodyPr/>
        <a:lstStyle/>
        <a:p>
          <a:endParaRPr lang="en-US"/>
        </a:p>
      </dgm:t>
    </dgm:pt>
    <dgm:pt modelId="{5DA9B271-ED5D-40DE-97B3-99D37AC24AA7}" type="pres">
      <dgm:prSet presAssocID="{531C9C66-6B34-4433-A054-ECF8AA16E82E}" presName="sibTrans" presStyleLbl="sibTrans2D1" presStyleIdx="2" presStyleCnt="3" custScaleX="181931" custLinFactNeighborX="4492" custLinFactNeighborY="-13535"/>
      <dgm:spPr/>
      <dgm:t>
        <a:bodyPr/>
        <a:lstStyle/>
        <a:p>
          <a:endParaRPr lang="en-US"/>
        </a:p>
      </dgm:t>
    </dgm:pt>
    <dgm:pt modelId="{06F4E731-ADC7-4C58-B0C7-9C7C26F2ACE3}" type="pres">
      <dgm:prSet presAssocID="{531C9C66-6B34-4433-A054-ECF8AA16E82E}" presName="connectorText" presStyleLbl="sibTrans2D1" presStyleIdx="2" presStyleCnt="3"/>
      <dgm:spPr/>
      <dgm:t>
        <a:bodyPr/>
        <a:lstStyle/>
        <a:p>
          <a:endParaRPr lang="en-US"/>
        </a:p>
      </dgm:t>
    </dgm:pt>
  </dgm:ptLst>
  <dgm:cxnLst>
    <dgm:cxn modelId="{A7E95906-E896-471A-A159-79D4A7ED00B5}" type="presOf" srcId="{426E9F34-F5AA-4C4C-B029-E4CC9198D398}" destId="{B64D8430-E058-4AE2-8789-74088F3CAAF2}" srcOrd="0" destOrd="0" presId="urn:microsoft.com/office/officeart/2005/8/layout/cycle2"/>
    <dgm:cxn modelId="{10073486-EB1B-4ADE-9043-BF3FC4C32D5A}" type="presOf" srcId="{D26636AD-8975-44F8-8772-41298ADE1706}" destId="{8477D953-82F4-476E-90E7-A99007982E30}" srcOrd="0" destOrd="0" presId="urn:microsoft.com/office/officeart/2005/8/layout/cycle2"/>
    <dgm:cxn modelId="{FE7FFE8E-77EA-4B4E-B54A-557EA035E213}" srcId="{D26636AD-8975-44F8-8772-41298ADE1706}" destId="{1F3DCE0A-9B39-4A62-946A-A3FBEAA66513}" srcOrd="2" destOrd="0" parTransId="{53D6A663-6025-42F7-B9F0-3DB91A942F76}" sibTransId="{531C9C66-6B34-4433-A054-ECF8AA16E82E}"/>
    <dgm:cxn modelId="{30F1A660-E07F-4632-AF18-642F08B6E2A2}" type="presOf" srcId="{531C9C66-6B34-4433-A054-ECF8AA16E82E}" destId="{06F4E731-ADC7-4C58-B0C7-9C7C26F2ACE3}" srcOrd="1" destOrd="0" presId="urn:microsoft.com/office/officeart/2005/8/layout/cycle2"/>
    <dgm:cxn modelId="{B7D29547-4A82-42D0-AC5E-525F56854C0F}" type="presOf" srcId="{46A802EB-E655-4A47-816D-8E3EC8E7DC0B}" destId="{DB5D874F-B9B3-421F-A33D-E18C4F3DF1FB}" srcOrd="0" destOrd="0" presId="urn:microsoft.com/office/officeart/2005/8/layout/cycle2"/>
    <dgm:cxn modelId="{133D92C1-5BDE-44A2-8AB6-9460CA1782B6}" srcId="{D26636AD-8975-44F8-8772-41298ADE1706}" destId="{4543F29F-F9A5-46F3-B821-2651623AE4F8}" srcOrd="0" destOrd="0" parTransId="{4C87255C-B08C-4A6B-9700-D5B1DBB5DF3F}" sibTransId="{46A802EB-E655-4A47-816D-8E3EC8E7DC0B}"/>
    <dgm:cxn modelId="{BC227BDE-6917-4FB0-A3B8-CDE0F946023F}" type="presOf" srcId="{46A802EB-E655-4A47-816D-8E3EC8E7DC0B}" destId="{FEF8E6F2-15BA-4B8C-86F9-7C0B7A5CB1AD}" srcOrd="1" destOrd="0" presId="urn:microsoft.com/office/officeart/2005/8/layout/cycle2"/>
    <dgm:cxn modelId="{D4AF8D17-D8A9-4206-94A0-BFC099342B41}" type="presOf" srcId="{1F3DCE0A-9B39-4A62-946A-A3FBEAA66513}" destId="{1D7D917E-5F41-414C-924A-61FD72B63419}" srcOrd="0" destOrd="0" presId="urn:microsoft.com/office/officeart/2005/8/layout/cycle2"/>
    <dgm:cxn modelId="{3F720077-397F-4EC6-9C6F-75E8A65F0A5F}" type="presOf" srcId="{531C9C66-6B34-4433-A054-ECF8AA16E82E}" destId="{5DA9B271-ED5D-40DE-97B3-99D37AC24AA7}" srcOrd="0" destOrd="0" presId="urn:microsoft.com/office/officeart/2005/8/layout/cycle2"/>
    <dgm:cxn modelId="{934CC529-0E16-4659-BB52-B0A7EC44FAA3}" type="presOf" srcId="{9B075512-E5B9-49FA-9926-A4A05A677DC0}" destId="{EE454F39-7D4C-4F7C-B324-49A6221D80A0}" srcOrd="1" destOrd="0" presId="urn:microsoft.com/office/officeart/2005/8/layout/cycle2"/>
    <dgm:cxn modelId="{9876B4F6-703D-4E3A-B53A-B5DBE0D45BF2}" type="presOf" srcId="{9B075512-E5B9-49FA-9926-A4A05A677DC0}" destId="{3C93D841-A36B-4C8A-A69A-3B9D8C6CCD70}" srcOrd="0" destOrd="0" presId="urn:microsoft.com/office/officeart/2005/8/layout/cycle2"/>
    <dgm:cxn modelId="{A1B24BEF-4661-4815-B532-285870039A7D}" srcId="{D26636AD-8975-44F8-8772-41298ADE1706}" destId="{426E9F34-F5AA-4C4C-B029-E4CC9198D398}" srcOrd="1" destOrd="0" parTransId="{EE849469-83E4-4D08-9BD1-8D7A419EC83B}" sibTransId="{9B075512-E5B9-49FA-9926-A4A05A677DC0}"/>
    <dgm:cxn modelId="{F4B8A9C1-9582-4DDC-9A47-DC5F7C1E352A}" type="presOf" srcId="{4543F29F-F9A5-46F3-B821-2651623AE4F8}" destId="{0827B4BE-F588-482D-8888-F5418A972849}" srcOrd="0" destOrd="0" presId="urn:microsoft.com/office/officeart/2005/8/layout/cycle2"/>
    <dgm:cxn modelId="{5288E7D4-EBC6-463F-9203-E0714A9D92ED}" type="presParOf" srcId="{8477D953-82F4-476E-90E7-A99007982E30}" destId="{0827B4BE-F588-482D-8888-F5418A972849}" srcOrd="0" destOrd="0" presId="urn:microsoft.com/office/officeart/2005/8/layout/cycle2"/>
    <dgm:cxn modelId="{FA3AB403-BE58-4A93-BD62-00E6825FB2DF}" type="presParOf" srcId="{8477D953-82F4-476E-90E7-A99007982E30}" destId="{DB5D874F-B9B3-421F-A33D-E18C4F3DF1FB}" srcOrd="1" destOrd="0" presId="urn:microsoft.com/office/officeart/2005/8/layout/cycle2"/>
    <dgm:cxn modelId="{459EC162-5158-4A70-8646-BEC612DBA03B}" type="presParOf" srcId="{DB5D874F-B9B3-421F-A33D-E18C4F3DF1FB}" destId="{FEF8E6F2-15BA-4B8C-86F9-7C0B7A5CB1AD}" srcOrd="0" destOrd="0" presId="urn:microsoft.com/office/officeart/2005/8/layout/cycle2"/>
    <dgm:cxn modelId="{2275A228-E442-40A7-9A49-2E87B6DDC148}" type="presParOf" srcId="{8477D953-82F4-476E-90E7-A99007982E30}" destId="{B64D8430-E058-4AE2-8789-74088F3CAAF2}" srcOrd="2" destOrd="0" presId="urn:microsoft.com/office/officeart/2005/8/layout/cycle2"/>
    <dgm:cxn modelId="{BB6153A9-5501-42B2-A131-DE9E6DEFEDC4}" type="presParOf" srcId="{8477D953-82F4-476E-90E7-A99007982E30}" destId="{3C93D841-A36B-4C8A-A69A-3B9D8C6CCD70}" srcOrd="3" destOrd="0" presId="urn:microsoft.com/office/officeart/2005/8/layout/cycle2"/>
    <dgm:cxn modelId="{3A6D5447-24E5-4F99-97B2-B9DAB58F8171}" type="presParOf" srcId="{3C93D841-A36B-4C8A-A69A-3B9D8C6CCD70}" destId="{EE454F39-7D4C-4F7C-B324-49A6221D80A0}" srcOrd="0" destOrd="0" presId="urn:microsoft.com/office/officeart/2005/8/layout/cycle2"/>
    <dgm:cxn modelId="{204E8E89-C46C-449F-AAF4-76422D99DEE0}" type="presParOf" srcId="{8477D953-82F4-476E-90E7-A99007982E30}" destId="{1D7D917E-5F41-414C-924A-61FD72B63419}" srcOrd="4" destOrd="0" presId="urn:microsoft.com/office/officeart/2005/8/layout/cycle2"/>
    <dgm:cxn modelId="{29B6720A-8090-44E7-9663-8A7A0FB0A675}" type="presParOf" srcId="{8477D953-82F4-476E-90E7-A99007982E30}" destId="{5DA9B271-ED5D-40DE-97B3-99D37AC24AA7}" srcOrd="5" destOrd="0" presId="urn:microsoft.com/office/officeart/2005/8/layout/cycle2"/>
    <dgm:cxn modelId="{C0EA4A76-9DD5-4398-A354-4DE8BF147916}" type="presParOf" srcId="{5DA9B271-ED5D-40DE-97B3-99D37AC24AA7}" destId="{06F4E731-ADC7-4C58-B0C7-9C7C26F2ACE3}"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8/1/2008 10:52 AM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0F469C6-08F8-4DD0-8954-9241B26533B8}" type="datetime8">
              <a:rPr lang="en-US"/>
              <a:pPr defTabSz="912813" fontAlgn="base">
                <a:spcBef>
                  <a:spcPct val="0"/>
                </a:spcBef>
                <a:spcAft>
                  <a:spcPct val="0"/>
                </a:spcAft>
              </a:pPr>
              <a:t>8/1/2008 10:52 AM</a:t>
            </a:fld>
            <a:endParaRPr lang="en-US"/>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5815A18-AD42-4DE4-B6C6-95FE84646154}" type="slidenum">
              <a:rPr lang="en-US"/>
              <a:pPr defTabSz="912813"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10:52 AM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Universal Parallel Computing Research Centers (UPCRC)</a:t>
            </a:r>
            <a:endParaRPr/>
          </a:p>
        </p:txBody>
      </p:sp>
      <p:sp>
        <p:nvSpPr>
          <p:cNvPr id="3" name="Subtitle 2"/>
          <p:cNvSpPr>
            <a:spLocks noGrp="1"/>
          </p:cNvSpPr>
          <p:nvPr>
            <p:ph type="subTitle" idx="1"/>
          </p:nvPr>
        </p:nvSpPr>
        <p:spPr>
          <a:xfrm>
            <a:off x="973138" y="4344988"/>
            <a:ext cx="10239375" cy="461962"/>
          </a:xfrm>
        </p:spPr>
        <p:txBody>
          <a:bodyPr rtlCol="0"/>
          <a:lstStyle/>
          <a:p>
            <a:pPr defTabSz="914363" fontAlgn="auto">
              <a:spcAft>
                <a:spcPts val="0"/>
              </a:spcAft>
              <a:defRPr/>
            </a:pPr>
            <a:r>
              <a:rPr lang="en-US" dirty="0" smtClean="0"/>
              <a:t>Dan Reed</a:t>
            </a:r>
          </a:p>
          <a:p>
            <a:pPr defTabSz="914363" fontAlgn="auto">
              <a:spcAft>
                <a:spcPts val="0"/>
              </a:spcAft>
              <a:defRPr/>
            </a:pPr>
            <a:r>
              <a:rPr lang="en-US" dirty="0" smtClean="0"/>
              <a:t>Scalable and Multicore Computing Strategist</a:t>
            </a:r>
          </a:p>
          <a:p>
            <a:pPr defTabSz="914363" fontAlgn="auto">
              <a:spcAft>
                <a:spcPts val="0"/>
              </a:spcAft>
              <a:defRPr/>
            </a:pPr>
            <a:r>
              <a:rPr lang="en-US" dirty="0" smtClean="0"/>
              <a:t>Managing Director, Data Center Futures</a:t>
            </a:r>
          </a:p>
          <a:p>
            <a:pPr defTabSz="914363" fontAlgn="auto">
              <a:spcAft>
                <a:spcPts val="0"/>
              </a:spcAft>
              <a:defRPr/>
            </a:pPr>
            <a:r>
              <a:rPr lang="en-US" dirty="0" smtClean="0"/>
              <a:t>Microsoft</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Moore’s “Law” and the Performance Dividend</a:t>
            </a:r>
            <a:endParaRPr lang="en-US" dirty="0"/>
          </a:p>
        </p:txBody>
      </p:sp>
      <p:sp>
        <p:nvSpPr>
          <p:cNvPr id="4" name="Slide Number Placeholder 3"/>
          <p:cNvSpPr>
            <a:spLocks noGrp="1"/>
          </p:cNvSpPr>
          <p:nvPr>
            <p:ph type="sldNum" sz="quarter" idx="4294967295"/>
          </p:nvPr>
        </p:nvSpPr>
        <p:spPr>
          <a:xfrm>
            <a:off x="11210925" y="6477000"/>
            <a:ext cx="977900" cy="274638"/>
          </a:xfrm>
          <a:prstGeom prst="rect">
            <a:avLst/>
          </a:prstGeom>
        </p:spPr>
        <p:txBody>
          <a:bodyPr/>
          <a:lstStyle/>
          <a:p>
            <a:fld id="{B6F15528-21DE-4FAA-801E-634DDDAF4B2B}" type="slidenum">
              <a:rPr lang="en-US" smtClean="0"/>
              <a:pPr/>
              <a:t>2</a:t>
            </a:fld>
            <a:endParaRPr lang="en-US"/>
          </a:p>
        </p:txBody>
      </p:sp>
      <p:pic>
        <p:nvPicPr>
          <p:cNvPr id="1026" name="Picture 2" descr="Gordon Moore's original graph from 1965"/>
          <p:cNvPicPr>
            <a:picLocks noChangeAspect="1" noChangeArrowheads="1"/>
          </p:cNvPicPr>
          <p:nvPr/>
        </p:nvPicPr>
        <p:blipFill>
          <a:blip r:embed="rId3"/>
          <a:srcRect/>
          <a:stretch>
            <a:fillRect/>
          </a:stretch>
        </p:blipFill>
        <p:spPr bwMode="auto">
          <a:xfrm>
            <a:off x="6482600" y="3690350"/>
            <a:ext cx="4615622" cy="2308412"/>
          </a:xfrm>
          <a:prstGeom prst="rect">
            <a:avLst/>
          </a:prstGeom>
          <a:ln>
            <a:noFill/>
          </a:ln>
          <a:effectLst>
            <a:outerShdw blurRad="292100" dist="139700" dir="2700000" algn="tl" rotWithShape="0">
              <a:srgbClr val="333333">
                <a:alpha val="65000"/>
              </a:srgbClr>
            </a:outerShdw>
          </a:effectLst>
        </p:spPr>
      </p:pic>
      <p:pic>
        <p:nvPicPr>
          <p:cNvPr id="1028" name="Picture 4" descr="http://www.intel.com/pressroom/images/bios/_moore.jpg"/>
          <p:cNvPicPr>
            <a:picLocks noChangeAspect="1" noChangeArrowheads="1"/>
          </p:cNvPicPr>
          <p:nvPr/>
        </p:nvPicPr>
        <p:blipFill>
          <a:blip r:embed="rId4"/>
          <a:srcRect/>
          <a:stretch>
            <a:fillRect/>
          </a:stretch>
        </p:blipFill>
        <p:spPr bwMode="auto">
          <a:xfrm>
            <a:off x="8591739" y="923454"/>
            <a:ext cx="1844171" cy="2242254"/>
          </a:xfrm>
          <a:prstGeom prst="ellipse">
            <a:avLst/>
          </a:prstGeom>
          <a:ln>
            <a:noFill/>
          </a:ln>
          <a:effectLst>
            <a:softEdge rad="112500"/>
          </a:effectLst>
        </p:spPr>
      </p:pic>
      <p:pic>
        <p:nvPicPr>
          <p:cNvPr id="1033" name="Picture 9"/>
          <p:cNvPicPr>
            <a:picLocks noChangeAspect="1" noChangeArrowheads="1"/>
          </p:cNvPicPr>
          <p:nvPr/>
        </p:nvPicPr>
        <p:blipFill>
          <a:blip r:embed="rId5"/>
          <a:srcRect l="21250" r="22500"/>
          <a:stretch>
            <a:fillRect/>
          </a:stretch>
        </p:blipFill>
        <p:spPr bwMode="auto">
          <a:xfrm>
            <a:off x="1122957" y="1257619"/>
            <a:ext cx="4191427" cy="52114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 Single Corner Rectangle 44"/>
          <p:cNvSpPr/>
          <p:nvPr/>
        </p:nvSpPr>
        <p:spPr>
          <a:xfrm>
            <a:off x="1434835" y="1041149"/>
            <a:ext cx="10226027" cy="5077737"/>
          </a:xfrm>
          <a:prstGeom prst="round1Rect">
            <a:avLst/>
          </a:prstGeom>
          <a:gradFill rotWithShape="1">
            <a:gsLst>
              <a:gs pos="0">
                <a:srgbClr val="FFB601">
                  <a:tint val="74000"/>
                </a:srgbClr>
              </a:gs>
              <a:gs pos="49000">
                <a:srgbClr val="FFB601">
                  <a:tint val="96000"/>
                  <a:shade val="84000"/>
                  <a:satMod val="110000"/>
                </a:srgbClr>
              </a:gs>
              <a:gs pos="49100">
                <a:srgbClr val="FFB601">
                  <a:shade val="55000"/>
                  <a:satMod val="150000"/>
                </a:srgbClr>
              </a:gs>
              <a:gs pos="92000">
                <a:srgbClr val="FFB601">
                  <a:tint val="98000"/>
                  <a:shade val="90000"/>
                  <a:satMod val="128000"/>
                </a:srgbClr>
              </a:gs>
              <a:gs pos="100000">
                <a:srgbClr val="FFB601">
                  <a:tint val="90000"/>
                  <a:shade val="97000"/>
                  <a:satMod val="128000"/>
                </a:srgbClr>
              </a:gs>
            </a:gsLst>
            <a:lin ang="5400000" scaled="1"/>
          </a:gradFill>
          <a:ln w="11430" cap="flat" cmpd="sng" algn="ctr">
            <a:solidFill>
              <a:srgbClr val="FFB601"/>
            </a:solidFill>
            <a:prstDash val="solid"/>
            <a:headEnd type="none" w="med" len="med"/>
            <a:tailEnd type="none" w="med" len="med"/>
          </a:ln>
          <a:effectLst>
            <a:outerShdw blurRad="39000" dist="25400" dir="5400000" rotWithShape="0">
              <a:srgbClr val="FFB601">
                <a:shade val="33000"/>
                <a:alpha val="83000"/>
              </a:srgbClr>
            </a:outerShdw>
          </a:effectLst>
        </p:spPr>
        <p:txBody>
          <a:bodyPr lIns="109728" tIns="54864" rIns="109728" bIns="54864" anchor="ctr"/>
          <a:lstStyle/>
          <a:p>
            <a:pPr algn="ctr" defTabSz="1096963">
              <a:defRPr/>
            </a:pPr>
            <a:endParaRPr lang="en-US" sz="2400" b="0" kern="0" dirty="0">
              <a:solidFill>
                <a:sysClr val="windowText" lastClr="000000"/>
              </a:solidFill>
            </a:endParaRPr>
          </a:p>
        </p:txBody>
      </p:sp>
      <p:sp>
        <p:nvSpPr>
          <p:cNvPr id="792585" name="Title 792584"/>
          <p:cNvSpPr>
            <a:spLocks noGrp="1" noChangeArrowheads="1"/>
          </p:cNvSpPr>
          <p:nvPr>
            <p:ph type="title"/>
          </p:nvPr>
        </p:nvSpPr>
        <p:spPr/>
        <p:txBody>
          <a:bodyPr/>
          <a:lstStyle/>
          <a:p>
            <a:r>
              <a:rPr lang="en-US" dirty="0" smtClean="0"/>
              <a:t>The Brave New World</a:t>
            </a:r>
          </a:p>
        </p:txBody>
      </p:sp>
      <p:sp>
        <p:nvSpPr>
          <p:cNvPr id="792586" name="TextBox 792585"/>
          <p:cNvSpPr txBox="1">
            <a:spLocks noChangeArrowheads="1"/>
          </p:cNvSpPr>
          <p:nvPr/>
        </p:nvSpPr>
        <p:spPr bwMode="auto">
          <a:xfrm>
            <a:off x="5077077" y="3654812"/>
            <a:ext cx="1945199" cy="646331"/>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50000"/>
              </a:lnSpc>
              <a:spcBef>
                <a:spcPct val="10000"/>
              </a:spcBef>
              <a:tabLst>
                <a:tab pos="796893" algn="ctr"/>
                <a:tab pos="1601724" algn="ctr"/>
                <a:tab pos="2398617" algn="ctr"/>
                <a:tab pos="3203447" algn="ctr"/>
              </a:tabLst>
              <a:defRPr/>
            </a:pPr>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Segoe" pitchFamily="34" charset="0"/>
                <a:cs typeface="Arial" charset="0"/>
              </a:rPr>
              <a:t>2 Cores</a:t>
            </a:r>
          </a:p>
        </p:txBody>
      </p:sp>
      <p:sp>
        <p:nvSpPr>
          <p:cNvPr id="792587" name="TextBox 792586"/>
          <p:cNvSpPr txBox="1">
            <a:spLocks noChangeArrowheads="1"/>
          </p:cNvSpPr>
          <p:nvPr/>
        </p:nvSpPr>
        <p:spPr bwMode="auto">
          <a:xfrm>
            <a:off x="8536174" y="3941736"/>
            <a:ext cx="2500931" cy="646331"/>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50000"/>
              </a:lnSpc>
              <a:spcBef>
                <a:spcPct val="10000"/>
              </a:spcBef>
              <a:tabLst>
                <a:tab pos="796893" algn="ctr"/>
                <a:tab pos="1601724" algn="ctr"/>
                <a:tab pos="2398617" algn="ctr"/>
                <a:tab pos="3203447" algn="ctr"/>
              </a:tabLst>
              <a:defRPr/>
            </a:pPr>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Segoe" pitchFamily="34" charset="0"/>
                <a:cs typeface="Arial" charset="0"/>
              </a:rPr>
              <a:t>4 Cores</a:t>
            </a:r>
          </a:p>
        </p:txBody>
      </p:sp>
      <p:sp>
        <p:nvSpPr>
          <p:cNvPr id="792588" name="TextBox 792587"/>
          <p:cNvSpPr txBox="1">
            <a:spLocks noChangeArrowheads="1"/>
          </p:cNvSpPr>
          <p:nvPr/>
        </p:nvSpPr>
        <p:spPr bwMode="auto">
          <a:xfrm>
            <a:off x="9665806" y="4323838"/>
            <a:ext cx="1947813" cy="646331"/>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50000"/>
              </a:lnSpc>
              <a:spcBef>
                <a:spcPct val="10000"/>
              </a:spcBef>
              <a:tabLst>
                <a:tab pos="796893" algn="ctr"/>
                <a:tab pos="1601724" algn="ctr"/>
                <a:tab pos="2398617" algn="ctr"/>
                <a:tab pos="3203447" algn="ctr"/>
              </a:tabLst>
              <a:defRPr/>
            </a:pPr>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Segoe" pitchFamily="34" charset="0"/>
                <a:cs typeface="Arial" charset="0"/>
              </a:rPr>
              <a:t>8 Cores</a:t>
            </a:r>
          </a:p>
        </p:txBody>
      </p:sp>
      <p:sp>
        <p:nvSpPr>
          <p:cNvPr id="792589" name="TextBox 792588"/>
          <p:cNvSpPr txBox="1">
            <a:spLocks noChangeArrowheads="1"/>
          </p:cNvSpPr>
          <p:nvPr/>
        </p:nvSpPr>
        <p:spPr bwMode="auto">
          <a:xfrm>
            <a:off x="2279267" y="1194797"/>
            <a:ext cx="2300859" cy="646331"/>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50000"/>
              </a:lnSpc>
              <a:spcBef>
                <a:spcPct val="10000"/>
              </a:spcBef>
              <a:tabLst>
                <a:tab pos="796893" algn="ctr"/>
                <a:tab pos="1601724" algn="ctr"/>
                <a:tab pos="2398617" algn="ctr"/>
                <a:tab pos="3203447" algn="ctr"/>
              </a:tabLst>
              <a:defRPr/>
            </a:pPr>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Segoe" pitchFamily="34" charset="0"/>
                <a:cs typeface="Arial" charset="0"/>
              </a:rPr>
              <a:t>1 Core</a:t>
            </a:r>
          </a:p>
        </p:txBody>
      </p:sp>
      <p:sp>
        <p:nvSpPr>
          <p:cNvPr id="792590" name="Rectangle 792589"/>
          <p:cNvSpPr>
            <a:spLocks noChangeArrowheads="1"/>
          </p:cNvSpPr>
          <p:nvPr/>
        </p:nvSpPr>
        <p:spPr bwMode="auto">
          <a:xfrm rot="-5400000">
            <a:off x="-2143815" y="3376612"/>
            <a:ext cx="5727700" cy="406259"/>
          </a:xfrm>
          <a:prstGeom prst="rect">
            <a:avLst/>
          </a:prstGeom>
          <a:noFill/>
          <a:ln w="9525">
            <a:noFill/>
            <a:miter lim="800000"/>
            <a:headEnd/>
            <a:tailEnd/>
          </a:ln>
        </p:spPr>
        <p:txBody>
          <a:bodyPr lIns="91432" tIns="45717" rIns="91432" bIns="45717">
            <a:spAutoFit/>
          </a:bodyPr>
          <a:lstStyle/>
          <a:p>
            <a:pPr algn="ctr" eaLnBrk="0" hangingPunct="0">
              <a:lnSpc>
                <a:spcPct val="85000"/>
              </a:lnSpc>
              <a:defRPr/>
            </a:pPr>
            <a:r>
              <a:rPr lang="en-US" sz="2400" dirty="0">
                <a:ln w="11430"/>
                <a:solidFill>
                  <a:schemeClr val="bg1"/>
                </a:solidFill>
                <a:latin typeface="+mn-lt"/>
              </a:rPr>
              <a:t>Free Lunch For Traditional Software</a:t>
            </a:r>
          </a:p>
        </p:txBody>
      </p:sp>
      <p:pic>
        <p:nvPicPr>
          <p:cNvPr id="39" name="Picture 38" descr="chip-outlined.png"/>
          <p:cNvPicPr>
            <a:picLocks noChangeAspect="1"/>
          </p:cNvPicPr>
          <p:nvPr/>
        </p:nvPicPr>
        <p:blipFill>
          <a:blip r:embed="rId3" cstate="screen"/>
          <a:srcRect/>
          <a:stretch>
            <a:fillRect/>
          </a:stretch>
        </p:blipFill>
        <p:spPr bwMode="auto">
          <a:xfrm>
            <a:off x="8887793" y="3282979"/>
            <a:ext cx="1002086" cy="894394"/>
          </a:xfrm>
          <a:prstGeom prst="rect">
            <a:avLst/>
          </a:prstGeom>
          <a:noFill/>
          <a:ln w="9525">
            <a:noFill/>
            <a:miter lim="800000"/>
            <a:headEnd/>
            <a:tailEnd/>
          </a:ln>
        </p:spPr>
      </p:pic>
      <p:pic>
        <p:nvPicPr>
          <p:cNvPr id="44" name="Picture 43" descr="chip-core2-outlined.png"/>
          <p:cNvPicPr>
            <a:picLocks noChangeAspect="1"/>
          </p:cNvPicPr>
          <p:nvPr/>
        </p:nvPicPr>
        <p:blipFill>
          <a:blip r:embed="rId4" cstate="screen"/>
          <a:srcRect/>
          <a:stretch>
            <a:fillRect/>
          </a:stretch>
        </p:blipFill>
        <p:spPr bwMode="auto">
          <a:xfrm>
            <a:off x="5478732" y="3079314"/>
            <a:ext cx="861167" cy="785321"/>
          </a:xfrm>
          <a:prstGeom prst="rect">
            <a:avLst/>
          </a:prstGeom>
          <a:noFill/>
          <a:ln w="9525">
            <a:noFill/>
            <a:miter lim="800000"/>
            <a:headEnd/>
            <a:tailEnd/>
          </a:ln>
        </p:spPr>
      </p:pic>
      <p:sp>
        <p:nvSpPr>
          <p:cNvPr id="7179" name="Straight Connector 39"/>
          <p:cNvSpPr>
            <a:spLocks noChangeShapeType="1"/>
          </p:cNvSpPr>
          <p:nvPr/>
        </p:nvSpPr>
        <p:spPr bwMode="auto">
          <a:xfrm flipV="1">
            <a:off x="1722627" y="1053794"/>
            <a:ext cx="76773" cy="4990479"/>
          </a:xfrm>
          <a:prstGeom prst="line">
            <a:avLst/>
          </a:prstGeom>
          <a:noFill/>
          <a:ln w="38100" algn="ctr">
            <a:solidFill>
              <a:srgbClr val="000000">
                <a:alpha val="24706"/>
              </a:srgbClr>
            </a:solidFill>
            <a:prstDash val="sysDot"/>
            <a:round/>
            <a:headEnd type="oval" w="sm" len="sm"/>
            <a:tailEnd type="oval" w="sm" len="sm"/>
          </a:ln>
        </p:spPr>
        <p:txBody>
          <a:bodyPr wrap="none" lIns="91432" tIns="45717" rIns="91432" bIns="45717" anchor="ctr"/>
          <a:lstStyle/>
          <a:p>
            <a:endParaRPr lang="en-US"/>
          </a:p>
        </p:txBody>
      </p:sp>
      <p:sp>
        <p:nvSpPr>
          <p:cNvPr id="42" name="Straight Connector 41"/>
          <p:cNvSpPr>
            <a:spLocks noChangeShapeType="1"/>
          </p:cNvSpPr>
          <p:nvPr/>
        </p:nvSpPr>
        <p:spPr bwMode="auto">
          <a:xfrm flipV="1">
            <a:off x="1731091" y="4093672"/>
            <a:ext cx="4117172" cy="1963302"/>
          </a:xfrm>
          <a:prstGeom prst="line">
            <a:avLst/>
          </a:prstGeom>
          <a:noFill/>
          <a:ln w="63500" algn="ctr">
            <a:solidFill>
              <a:srgbClr val="002060">
                <a:alpha val="60000"/>
              </a:srgbClr>
            </a:solidFill>
            <a:prstDash val="sysDot"/>
            <a:round/>
            <a:headEnd type="oval" w="sm" len="sm"/>
            <a:tailEnd type="oval" w="sm" len="sm"/>
          </a:ln>
        </p:spPr>
        <p:txBody>
          <a:bodyPr wrap="none" lIns="91432" tIns="45717" rIns="91432" bIns="45717" anchor="ctr"/>
          <a:lstStyle/>
          <a:p>
            <a:endParaRPr lang="en-US"/>
          </a:p>
        </p:txBody>
      </p:sp>
      <p:sp>
        <p:nvSpPr>
          <p:cNvPr id="43" name="Straight Connector 42"/>
          <p:cNvSpPr>
            <a:spLocks noChangeShapeType="1"/>
          </p:cNvSpPr>
          <p:nvPr/>
        </p:nvSpPr>
        <p:spPr bwMode="auto">
          <a:xfrm flipV="1">
            <a:off x="1724744" y="4449506"/>
            <a:ext cx="7804420" cy="1605880"/>
          </a:xfrm>
          <a:prstGeom prst="line">
            <a:avLst/>
          </a:prstGeom>
          <a:noFill/>
          <a:ln w="63500" algn="ctr">
            <a:solidFill>
              <a:srgbClr val="002060">
                <a:alpha val="60000"/>
              </a:srgbClr>
            </a:solidFill>
            <a:prstDash val="sysDot"/>
            <a:round/>
            <a:headEnd type="oval" w="sm" len="sm"/>
            <a:tailEnd type="oval" w="sm" len="sm"/>
          </a:ln>
        </p:spPr>
        <p:txBody>
          <a:bodyPr wrap="none" lIns="91432" tIns="45717" rIns="91432" bIns="45717" anchor="ctr"/>
          <a:lstStyle/>
          <a:p>
            <a:endParaRPr lang="en-US"/>
          </a:p>
        </p:txBody>
      </p:sp>
      <p:sp>
        <p:nvSpPr>
          <p:cNvPr id="46" name="Straight Connector 45"/>
          <p:cNvSpPr>
            <a:spLocks noChangeShapeType="1"/>
          </p:cNvSpPr>
          <p:nvPr/>
        </p:nvSpPr>
        <p:spPr bwMode="auto">
          <a:xfrm flipV="1">
            <a:off x="1731091" y="5058722"/>
            <a:ext cx="9350828" cy="995076"/>
          </a:xfrm>
          <a:prstGeom prst="line">
            <a:avLst/>
          </a:prstGeom>
          <a:noFill/>
          <a:ln w="63500" algn="ctr">
            <a:solidFill>
              <a:srgbClr val="002060">
                <a:alpha val="60000"/>
              </a:srgbClr>
            </a:solidFill>
            <a:prstDash val="sysDot"/>
            <a:round/>
            <a:headEnd type="oval" w="sm" len="sm"/>
            <a:tailEnd type="oval" w="sm" len="sm"/>
          </a:ln>
        </p:spPr>
        <p:txBody>
          <a:bodyPr wrap="none" lIns="91432" tIns="45717" rIns="91432" bIns="45717" anchor="ctr"/>
          <a:lstStyle/>
          <a:p>
            <a:endParaRPr lang="en-US"/>
          </a:p>
        </p:txBody>
      </p:sp>
      <p:sp>
        <p:nvSpPr>
          <p:cNvPr id="51" name="Down Arrow 50"/>
          <p:cNvSpPr/>
          <p:nvPr/>
        </p:nvSpPr>
        <p:spPr>
          <a:xfrm rot="10800000">
            <a:off x="1320261" y="1277262"/>
            <a:ext cx="973907" cy="4842812"/>
          </a:xfrm>
          <a:prstGeom prst="downArrow">
            <a:avLst>
              <a:gd name="adj1" fmla="val 73947"/>
              <a:gd name="adj2" fmla="val 47674"/>
            </a:avLst>
          </a:prstGeom>
          <a:gradFill flip="none" rotWithShape="1">
            <a:gsLst>
              <a:gs pos="0">
                <a:srgbClr val="FFFFFF"/>
              </a:gs>
              <a:gs pos="50000">
                <a:srgbClr val="DBFEB0">
                  <a:alpha val="0"/>
                </a:srgbClr>
              </a:gs>
              <a:gs pos="100000">
                <a:srgbClr val="74F07A">
                  <a:alpha val="0"/>
                </a:srgbClr>
              </a:gs>
            </a:gsLst>
            <a:lin ang="16200000" scaled="1"/>
            <a:tileRect/>
          </a:gra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anchor="ctr"/>
          <a:lstStyle/>
          <a:p>
            <a:pPr algn="r">
              <a:lnSpc>
                <a:spcPct val="80000"/>
              </a:lnSpc>
              <a:defRPr/>
            </a:pPr>
            <a:r>
              <a:rPr lang="en-US" sz="1600" dirty="0">
                <a:solidFill>
                  <a:schemeClr val="bg2"/>
                </a:solidFill>
                <a:effectLst/>
                <a:latin typeface="Segoe Black" pitchFamily="34" charset="0"/>
              </a:rPr>
              <a:t>24 GHz</a:t>
            </a:r>
            <a:br>
              <a:rPr lang="en-US" sz="1600" dirty="0">
                <a:solidFill>
                  <a:schemeClr val="bg2"/>
                </a:solidFill>
                <a:effectLst/>
                <a:latin typeface="Segoe Black" pitchFamily="34" charset="0"/>
              </a:rPr>
            </a:br>
            <a:r>
              <a:rPr lang="en-US" sz="1600" dirty="0">
                <a:solidFill>
                  <a:schemeClr val="bg2"/>
                </a:solidFill>
                <a:effectLst/>
                <a:latin typeface="Segoe Black" pitchFamily="34" charset="0"/>
              </a:rPr>
              <a:t>1 Core</a:t>
            </a:r>
          </a:p>
        </p:txBody>
      </p:sp>
      <p:sp>
        <p:nvSpPr>
          <p:cNvPr id="50" name="Down Arrow 49"/>
          <p:cNvSpPr/>
          <p:nvPr/>
        </p:nvSpPr>
        <p:spPr>
          <a:xfrm rot="10800000">
            <a:off x="1311269" y="2860473"/>
            <a:ext cx="973907" cy="3252034"/>
          </a:xfrm>
          <a:prstGeom prst="downArrow">
            <a:avLst>
              <a:gd name="adj1" fmla="val 73947"/>
              <a:gd name="adj2" fmla="val 47674"/>
            </a:avLst>
          </a:prstGeom>
          <a:gradFill flip="none" rotWithShape="1">
            <a:gsLst>
              <a:gs pos="0">
                <a:srgbClr val="FFFFFF"/>
              </a:gs>
              <a:gs pos="50000">
                <a:srgbClr val="DBFEB0">
                  <a:alpha val="0"/>
                </a:srgbClr>
              </a:gs>
              <a:gs pos="100000">
                <a:srgbClr val="74F07A">
                  <a:alpha val="0"/>
                </a:srgbClr>
              </a:gs>
            </a:gsLst>
            <a:lin ang="16200000" scaled="1"/>
            <a:tileRect/>
          </a:gra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anchor="ctr"/>
          <a:lstStyle/>
          <a:p>
            <a:pPr algn="r">
              <a:lnSpc>
                <a:spcPct val="80000"/>
              </a:lnSpc>
              <a:defRPr/>
            </a:pPr>
            <a:r>
              <a:rPr lang="en-US" sz="1600" dirty="0">
                <a:solidFill>
                  <a:schemeClr val="bg2"/>
                </a:solidFill>
                <a:effectLst/>
                <a:latin typeface="Segoe Black" pitchFamily="34" charset="0"/>
              </a:rPr>
              <a:t>12 GHz</a:t>
            </a:r>
            <a:br>
              <a:rPr lang="en-US" sz="1600" dirty="0">
                <a:solidFill>
                  <a:schemeClr val="bg2"/>
                </a:solidFill>
                <a:effectLst/>
                <a:latin typeface="Segoe Black" pitchFamily="34" charset="0"/>
              </a:rPr>
            </a:br>
            <a:r>
              <a:rPr lang="en-US" sz="1600" dirty="0">
                <a:solidFill>
                  <a:schemeClr val="bg2"/>
                </a:solidFill>
                <a:effectLst/>
                <a:latin typeface="Segoe Black" pitchFamily="34" charset="0"/>
              </a:rPr>
              <a:t>1 Core</a:t>
            </a:r>
          </a:p>
        </p:txBody>
      </p:sp>
      <p:sp>
        <p:nvSpPr>
          <p:cNvPr id="49" name="Down Arrow 48"/>
          <p:cNvSpPr/>
          <p:nvPr/>
        </p:nvSpPr>
        <p:spPr>
          <a:xfrm rot="10800000">
            <a:off x="1320452" y="3951734"/>
            <a:ext cx="973907" cy="2174735"/>
          </a:xfrm>
          <a:prstGeom prst="downArrow">
            <a:avLst>
              <a:gd name="adj1" fmla="val 73947"/>
              <a:gd name="adj2" fmla="val 47674"/>
            </a:avLst>
          </a:prstGeom>
          <a:gradFill flip="none" rotWithShape="1">
            <a:gsLst>
              <a:gs pos="0">
                <a:srgbClr val="FFFFFF"/>
              </a:gs>
              <a:gs pos="50000">
                <a:srgbClr val="DBFEB0">
                  <a:alpha val="0"/>
                </a:srgbClr>
              </a:gs>
              <a:gs pos="100000">
                <a:srgbClr val="74F07A">
                  <a:alpha val="0"/>
                </a:srgbClr>
              </a:gs>
            </a:gsLst>
            <a:lin ang="16200000" scaled="1"/>
            <a:tileRect/>
          </a:gra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anchor="ctr"/>
          <a:lstStyle/>
          <a:p>
            <a:pPr algn="r">
              <a:lnSpc>
                <a:spcPct val="80000"/>
              </a:lnSpc>
              <a:defRPr/>
            </a:pPr>
            <a:r>
              <a:rPr lang="en-US" sz="1600" dirty="0">
                <a:solidFill>
                  <a:schemeClr val="bg2"/>
                </a:solidFill>
                <a:effectLst/>
                <a:latin typeface="Segoe Black" pitchFamily="34" charset="0"/>
              </a:rPr>
              <a:t>6 GHz</a:t>
            </a:r>
            <a:br>
              <a:rPr lang="en-US" sz="1600" dirty="0">
                <a:solidFill>
                  <a:schemeClr val="bg2"/>
                </a:solidFill>
                <a:effectLst/>
                <a:latin typeface="Segoe Black" pitchFamily="34" charset="0"/>
              </a:rPr>
            </a:br>
            <a:r>
              <a:rPr lang="en-US" sz="1600" dirty="0">
                <a:solidFill>
                  <a:schemeClr val="bg2"/>
                </a:solidFill>
                <a:effectLst/>
                <a:latin typeface="Segoe Black" pitchFamily="34" charset="0"/>
              </a:rPr>
              <a:t>1 Core</a:t>
            </a:r>
          </a:p>
        </p:txBody>
      </p:sp>
      <p:sp>
        <p:nvSpPr>
          <p:cNvPr id="52" name="Rectangle 51"/>
          <p:cNvSpPr/>
          <p:nvPr/>
        </p:nvSpPr>
        <p:spPr>
          <a:xfrm rot="16200000">
            <a:off x="-1145832" y="3651235"/>
            <a:ext cx="4525317" cy="319026"/>
          </a:xfrm>
          <a:prstGeom prst="rect">
            <a:avLst/>
          </a:prstGeom>
        </p:spPr>
        <p:txBody>
          <a:bodyPr wrap="square" lIns="91436" tIns="45718" rIns="91436" bIns="45718">
            <a:spAutoFit/>
          </a:bodyPr>
          <a:lstStyle/>
          <a:p>
            <a:pPr algn="ctr">
              <a:defRPr/>
            </a:pPr>
            <a:r>
              <a:rPr lang="en-US" sz="1400" dirty="0">
                <a:ln w="11430"/>
                <a:solidFill>
                  <a:schemeClr val="bg1"/>
                </a:solidFill>
                <a:effectLst>
                  <a:outerShdw blurRad="50800" dist="39000" dir="5460000" algn="tl">
                    <a:srgbClr val="000000">
                      <a:alpha val="38000"/>
                    </a:srgbClr>
                  </a:outerShdw>
                </a:effectLst>
                <a:latin typeface="+mj-lt"/>
              </a:rPr>
              <a:t>Operations per second for serial code</a:t>
            </a:r>
          </a:p>
        </p:txBody>
      </p:sp>
      <p:sp>
        <p:nvSpPr>
          <p:cNvPr id="792592" name="Rectangle 792591"/>
          <p:cNvSpPr>
            <a:spLocks noChangeArrowheads="1"/>
          </p:cNvSpPr>
          <p:nvPr/>
        </p:nvSpPr>
        <p:spPr bwMode="auto">
          <a:xfrm>
            <a:off x="2077673" y="6242453"/>
            <a:ext cx="8196720" cy="615547"/>
          </a:xfrm>
          <a:prstGeom prst="rect">
            <a:avLst/>
          </a:prstGeom>
          <a:noFill/>
          <a:ln w="9525">
            <a:noFill/>
            <a:miter lim="800000"/>
            <a:headEnd/>
            <a:tailEnd/>
          </a:ln>
          <a:effectLst/>
        </p:spPr>
        <p:txBody>
          <a:bodyPr lIns="91432" tIns="45717" rIns="91432" bIns="45717">
            <a:spAutoFit/>
          </a:bodyPr>
          <a:lstStyle/>
          <a:p>
            <a:pPr algn="ctr" eaLnBrk="0" hangingPunct="0">
              <a:lnSpc>
                <a:spcPct val="85000"/>
              </a:lnSpc>
              <a:defRPr/>
            </a:pPr>
            <a:r>
              <a:rPr lang="en-US" sz="2400" dirty="0">
                <a:ln w="11430"/>
                <a:solidFill>
                  <a:schemeClr val="bg1"/>
                </a:solidFill>
                <a:latin typeface="+mn-lt"/>
              </a:rPr>
              <a:t>No Free Lunch For Traditional Software</a:t>
            </a:r>
          </a:p>
          <a:p>
            <a:pPr algn="ctr" eaLnBrk="0" hangingPunct="0">
              <a:lnSpc>
                <a:spcPct val="85000"/>
              </a:lnSpc>
              <a:defRPr/>
            </a:pPr>
            <a:r>
              <a:rPr lang="en-US" sz="1600" dirty="0">
                <a:ln w="11430"/>
                <a:solidFill>
                  <a:schemeClr val="bg1"/>
                </a:solidFill>
                <a:latin typeface="+mn-lt"/>
              </a:rPr>
              <a:t>(Without highly concurrent </a:t>
            </a:r>
            <a:r>
              <a:rPr lang="en-US" sz="1600" dirty="0" smtClean="0">
                <a:ln w="11430"/>
                <a:solidFill>
                  <a:schemeClr val="bg1"/>
                </a:solidFill>
                <a:latin typeface="+mn-lt"/>
              </a:rPr>
              <a:t>software, </a:t>
            </a:r>
            <a:r>
              <a:rPr lang="en-US" sz="1600" dirty="0">
                <a:ln w="11430"/>
                <a:solidFill>
                  <a:schemeClr val="bg1"/>
                </a:solidFill>
                <a:latin typeface="+mn-lt"/>
              </a:rPr>
              <a:t>it won’t get any faster!)</a:t>
            </a:r>
          </a:p>
        </p:txBody>
      </p:sp>
      <p:sp>
        <p:nvSpPr>
          <p:cNvPr id="20493" name="Rectangle 20492"/>
          <p:cNvSpPr>
            <a:spLocks noChangeArrowheads="1"/>
          </p:cNvSpPr>
          <p:nvPr/>
        </p:nvSpPr>
        <p:spPr bwMode="auto">
          <a:xfrm>
            <a:off x="0" y="5800726"/>
            <a:ext cx="12349650" cy="275454"/>
          </a:xfrm>
          <a:prstGeom prst="rect">
            <a:avLst/>
          </a:prstGeom>
        </p:spPr>
        <p:txBody>
          <a:bodyPr lIns="91436" tIns="45718" rIns="91436" bIns="45718">
            <a:spAutoFit/>
          </a:bodyPr>
          <a:lstStyle/>
          <a:p>
            <a:pPr algn="ctr" eaLnBrk="0" hangingPunct="0">
              <a:lnSpc>
                <a:spcPct val="85000"/>
              </a:lnSpc>
              <a:defRPr/>
            </a:pPr>
            <a:r>
              <a:rPr lang="en-US" sz="1400" dirty="0">
                <a:ln w="11430"/>
                <a:solidFill>
                  <a:schemeClr val="tx2"/>
                </a:solidFill>
                <a:latin typeface="+mn-lt"/>
              </a:rPr>
              <a:t>Additional operations per second if code can take advantage of concurrency</a:t>
            </a:r>
          </a:p>
        </p:txBody>
      </p:sp>
      <p:sp>
        <p:nvSpPr>
          <p:cNvPr id="28" name="Bent Arrow 27"/>
          <p:cNvSpPr/>
          <p:nvPr/>
        </p:nvSpPr>
        <p:spPr bwMode="auto">
          <a:xfrm>
            <a:off x="1442238" y="4672911"/>
            <a:ext cx="9062075" cy="1445696"/>
          </a:xfrm>
          <a:prstGeom prst="bentArrow">
            <a:avLst>
              <a:gd name="adj1" fmla="val 37938"/>
              <a:gd name="adj2" fmla="val 30224"/>
              <a:gd name="adj3" fmla="val 29225"/>
              <a:gd name="adj4" fmla="val 43750"/>
            </a:avLst>
          </a:prstGeom>
          <a:gradFill flip="none" rotWithShape="1">
            <a:gsLst>
              <a:gs pos="0">
                <a:srgbClr val="FFFFFF"/>
              </a:gs>
              <a:gs pos="50000">
                <a:srgbClr val="DBFEB0">
                  <a:alpha val="0"/>
                </a:srgbClr>
              </a:gs>
              <a:gs pos="100000">
                <a:srgbClr val="74F07A">
                  <a:alpha val="0"/>
                </a:srgbClr>
              </a:gs>
            </a:gsLst>
            <a:lin ang="8100000" scaled="1"/>
            <a:tileRect/>
          </a:gra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228600" rIns="182880" bIns="45718"/>
          <a:lstStyle/>
          <a:p>
            <a:pPr algn="r" defTabSz="1096963">
              <a:lnSpc>
                <a:spcPct val="80000"/>
              </a:lnSpc>
              <a:defRPr/>
            </a:pPr>
            <a:r>
              <a:rPr lang="en-US" sz="1600" dirty="0">
                <a:solidFill>
                  <a:schemeClr val="bg2"/>
                </a:solidFill>
                <a:effectLst/>
                <a:latin typeface="Segoe Black" pitchFamily="34" charset="0"/>
              </a:rPr>
              <a:t>3 GHz</a:t>
            </a:r>
            <a:br>
              <a:rPr lang="en-US" sz="1600" dirty="0">
                <a:solidFill>
                  <a:schemeClr val="bg2"/>
                </a:solidFill>
                <a:effectLst/>
                <a:latin typeface="Segoe Black" pitchFamily="34" charset="0"/>
              </a:rPr>
            </a:br>
            <a:r>
              <a:rPr lang="en-US" sz="1600" dirty="0">
                <a:solidFill>
                  <a:schemeClr val="bg2"/>
                </a:solidFill>
                <a:effectLst/>
                <a:latin typeface="Segoe Black" pitchFamily="34" charset="0"/>
              </a:rPr>
              <a:t>8 Cores</a:t>
            </a:r>
          </a:p>
          <a:p>
            <a:pPr algn="r" defTabSz="1096963">
              <a:lnSpc>
                <a:spcPct val="80000"/>
              </a:lnSpc>
              <a:defRPr/>
            </a:pPr>
            <a:endParaRPr lang="en-US" sz="1600" i="1" dirty="0">
              <a:solidFill>
                <a:schemeClr val="bg1"/>
              </a:solidFill>
              <a:effectLst/>
              <a:latin typeface="Segoe Black" pitchFamily="34" charset="0"/>
            </a:endParaRPr>
          </a:p>
        </p:txBody>
      </p:sp>
      <p:sp>
        <p:nvSpPr>
          <p:cNvPr id="26" name="Bent Arrow 25"/>
          <p:cNvSpPr/>
          <p:nvPr/>
        </p:nvSpPr>
        <p:spPr bwMode="auto">
          <a:xfrm>
            <a:off x="1450521" y="4669010"/>
            <a:ext cx="4775371" cy="1445696"/>
          </a:xfrm>
          <a:prstGeom prst="bentArrow">
            <a:avLst>
              <a:gd name="adj1" fmla="val 37938"/>
              <a:gd name="adj2" fmla="val 30224"/>
              <a:gd name="adj3" fmla="val 29225"/>
              <a:gd name="adj4" fmla="val 43750"/>
            </a:avLst>
          </a:prstGeom>
          <a:gradFill flip="none" rotWithShape="1">
            <a:gsLst>
              <a:gs pos="0">
                <a:srgbClr val="FFFFFF"/>
              </a:gs>
              <a:gs pos="50000">
                <a:srgbClr val="DBFEB0">
                  <a:alpha val="0"/>
                </a:srgbClr>
              </a:gs>
              <a:gs pos="100000">
                <a:srgbClr val="74F07A">
                  <a:alpha val="0"/>
                </a:srgbClr>
              </a:gs>
            </a:gsLst>
            <a:lin ang="8100000" scaled="1"/>
            <a:tileRect/>
          </a:gra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228600" rIns="182880" bIns="45718"/>
          <a:lstStyle/>
          <a:p>
            <a:pPr algn="r" defTabSz="1096963">
              <a:lnSpc>
                <a:spcPct val="80000"/>
              </a:lnSpc>
              <a:defRPr/>
            </a:pPr>
            <a:r>
              <a:rPr lang="en-US" sz="1600" dirty="0">
                <a:solidFill>
                  <a:schemeClr val="bg2"/>
                </a:solidFill>
                <a:effectLst/>
                <a:latin typeface="Segoe Black" pitchFamily="34" charset="0"/>
              </a:rPr>
              <a:t>3 GHz</a:t>
            </a:r>
            <a:br>
              <a:rPr lang="en-US" sz="1600" dirty="0">
                <a:solidFill>
                  <a:schemeClr val="bg2"/>
                </a:solidFill>
                <a:effectLst/>
                <a:latin typeface="Segoe Black" pitchFamily="34" charset="0"/>
              </a:rPr>
            </a:br>
            <a:r>
              <a:rPr lang="en-US" sz="1600" dirty="0">
                <a:solidFill>
                  <a:schemeClr val="bg2"/>
                </a:solidFill>
                <a:effectLst/>
                <a:latin typeface="Segoe Black" pitchFamily="34" charset="0"/>
              </a:rPr>
              <a:t>4 Cores</a:t>
            </a:r>
          </a:p>
          <a:p>
            <a:pPr algn="r" defTabSz="1096963">
              <a:lnSpc>
                <a:spcPct val="80000"/>
              </a:lnSpc>
              <a:defRPr/>
            </a:pPr>
            <a:endParaRPr lang="en-US" sz="1600" i="1" dirty="0">
              <a:solidFill>
                <a:schemeClr val="bg1"/>
              </a:solidFill>
              <a:effectLst/>
              <a:latin typeface="Segoe Black" pitchFamily="34" charset="0"/>
            </a:endParaRPr>
          </a:p>
        </p:txBody>
      </p:sp>
      <p:sp>
        <p:nvSpPr>
          <p:cNvPr id="27" name="Bent Arrow 26"/>
          <p:cNvSpPr/>
          <p:nvPr/>
        </p:nvSpPr>
        <p:spPr bwMode="auto">
          <a:xfrm>
            <a:off x="1441216" y="4651173"/>
            <a:ext cx="2165911" cy="1460538"/>
          </a:xfrm>
          <a:prstGeom prst="bentArrow">
            <a:avLst>
              <a:gd name="adj1" fmla="val 37938"/>
              <a:gd name="adj2" fmla="val 30224"/>
              <a:gd name="adj3" fmla="val 29225"/>
              <a:gd name="adj4" fmla="val 43750"/>
            </a:avLst>
          </a:prstGeom>
          <a:gradFill flip="none" rotWithShape="1">
            <a:gsLst>
              <a:gs pos="0">
                <a:srgbClr val="FFFFFF"/>
              </a:gs>
              <a:gs pos="50000">
                <a:srgbClr val="DBFEB0">
                  <a:alpha val="0"/>
                </a:srgbClr>
              </a:gs>
              <a:gs pos="100000">
                <a:srgbClr val="74F07A">
                  <a:alpha val="0"/>
                </a:srgbClr>
              </a:gs>
            </a:gsLst>
            <a:lin ang="8100000" scaled="1"/>
            <a:tileRect/>
          </a:gra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228600" rIns="182880" bIns="45718"/>
          <a:lstStyle/>
          <a:p>
            <a:pPr algn="r" defTabSz="1096963">
              <a:lnSpc>
                <a:spcPct val="80000"/>
              </a:lnSpc>
              <a:defRPr/>
            </a:pPr>
            <a:r>
              <a:rPr lang="en-US" sz="1600" dirty="0">
                <a:solidFill>
                  <a:schemeClr val="bg2"/>
                </a:solidFill>
                <a:effectLst/>
                <a:latin typeface="Segoe Black" pitchFamily="34" charset="0"/>
              </a:rPr>
              <a:t>3 GHz</a:t>
            </a:r>
            <a:br>
              <a:rPr lang="en-US" sz="1600" dirty="0">
                <a:solidFill>
                  <a:schemeClr val="bg2"/>
                </a:solidFill>
                <a:effectLst/>
                <a:latin typeface="Segoe Black" pitchFamily="34" charset="0"/>
              </a:rPr>
            </a:br>
            <a:r>
              <a:rPr lang="en-US" sz="1600" dirty="0">
                <a:solidFill>
                  <a:schemeClr val="bg2"/>
                </a:solidFill>
                <a:effectLst/>
                <a:latin typeface="Segoe Black" pitchFamily="34" charset="0"/>
              </a:rPr>
              <a:t>2 Cores</a:t>
            </a:r>
          </a:p>
          <a:p>
            <a:pPr algn="r" defTabSz="1096963">
              <a:lnSpc>
                <a:spcPct val="80000"/>
              </a:lnSpc>
              <a:defRPr/>
            </a:pPr>
            <a:endParaRPr lang="en-US" sz="1600" i="1" dirty="0">
              <a:solidFill>
                <a:schemeClr val="bg1"/>
              </a:solidFill>
              <a:effectLst/>
              <a:latin typeface="Segoe Black" pitchFamily="34" charset="0"/>
            </a:endParaRPr>
          </a:p>
        </p:txBody>
      </p:sp>
      <p:sp>
        <p:nvSpPr>
          <p:cNvPr id="48" name="Down Arrow 47"/>
          <p:cNvSpPr/>
          <p:nvPr/>
        </p:nvSpPr>
        <p:spPr>
          <a:xfrm rot="10800000">
            <a:off x="1320562" y="4931441"/>
            <a:ext cx="973907" cy="1188050"/>
          </a:xfrm>
          <a:prstGeom prst="downArrow">
            <a:avLst>
              <a:gd name="adj1" fmla="val 73947"/>
              <a:gd name="adj2" fmla="val 47674"/>
            </a:avLst>
          </a:prstGeom>
          <a:gradFill flip="none" rotWithShape="1">
            <a:gsLst>
              <a:gs pos="0">
                <a:srgbClr val="FFFFFF"/>
              </a:gs>
              <a:gs pos="50000">
                <a:srgbClr val="DBFEB0">
                  <a:alpha val="0"/>
                </a:srgbClr>
              </a:gs>
              <a:gs pos="100000">
                <a:srgbClr val="74F07A">
                  <a:alpha val="0"/>
                </a:srgbClr>
              </a:gs>
            </a:gsLst>
            <a:lin ang="16200000" scaled="1"/>
            <a:tileRect/>
          </a:gra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91436" tIns="45718" rIns="91436" bIns="45718" anchor="ctr"/>
          <a:lstStyle/>
          <a:p>
            <a:pPr algn="r">
              <a:lnSpc>
                <a:spcPct val="80000"/>
              </a:lnSpc>
              <a:defRPr/>
            </a:pPr>
            <a:r>
              <a:rPr lang="en-US" sz="1600" dirty="0">
                <a:solidFill>
                  <a:schemeClr val="bg2"/>
                </a:solidFill>
                <a:effectLst/>
                <a:latin typeface="Segoe Black" pitchFamily="34" charset="0"/>
              </a:rPr>
              <a:t>3 GHz</a:t>
            </a:r>
            <a:br>
              <a:rPr lang="en-US" sz="1600" dirty="0">
                <a:solidFill>
                  <a:schemeClr val="bg2"/>
                </a:solidFill>
                <a:effectLst/>
                <a:latin typeface="Segoe Black" pitchFamily="34" charset="0"/>
              </a:rPr>
            </a:br>
            <a:r>
              <a:rPr lang="en-US" sz="1600" dirty="0">
                <a:solidFill>
                  <a:schemeClr val="bg2"/>
                </a:solidFill>
                <a:effectLst/>
                <a:latin typeface="Segoe Black" pitchFamily="34" charset="0"/>
              </a:rPr>
              <a:t>1 Core</a:t>
            </a:r>
          </a:p>
        </p:txBody>
      </p:sp>
      <p:graphicFrame>
        <p:nvGraphicFramePr>
          <p:cNvPr id="25" name="Diagram 24"/>
          <p:cNvGraphicFramePr/>
          <p:nvPr/>
        </p:nvGraphicFramePr>
        <p:xfrm>
          <a:off x="6442813" y="139732"/>
          <a:ext cx="5565464" cy="3191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49"/>
                                        </p:tgtEl>
                                      </p:cBhvr>
                                    </p:animEffect>
                                    <p:set>
                                      <p:cBhvr>
                                        <p:cTn id="24" dur="1" fill="hold">
                                          <p:stCondLst>
                                            <p:cond delay="1999"/>
                                          </p:stCondLst>
                                        </p:cTn>
                                        <p:tgtEl>
                                          <p:spTgt spid="4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50"/>
                                        </p:tgtEl>
                                      </p:cBhvr>
                                    </p:animEffect>
                                    <p:set>
                                      <p:cBhvr>
                                        <p:cTn id="27" dur="1" fill="hold">
                                          <p:stCondLst>
                                            <p:cond delay="1999"/>
                                          </p:stCondLst>
                                        </p:cTn>
                                        <p:tgtEl>
                                          <p:spTgt spid="5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792586"/>
                                        </p:tgtEl>
                                        <p:attrNameLst>
                                          <p:attrName>style.visibility</p:attrName>
                                        </p:attrNameLst>
                                      </p:cBhvr>
                                      <p:to>
                                        <p:strVal val="visible"/>
                                      </p:to>
                                    </p:set>
                                    <p:animEffect transition="in" filter="fade">
                                      <p:cBhvr>
                                        <p:cTn id="43" dur="500"/>
                                        <p:tgtEl>
                                          <p:spTgt spid="792586"/>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par>
                                <p:cTn id="51" presetID="10" presetClass="entr" presetSubtype="0" fill="hold" nodeType="withEffect">
                                  <p:stCondLst>
                                    <p:cond delay="0"/>
                                  </p:stCondLst>
                                  <p:childTnLst>
                                    <p:set>
                                      <p:cBhvr>
                                        <p:cTn id="52" dur="1" fill="hold">
                                          <p:stCondLst>
                                            <p:cond delay="0"/>
                                          </p:stCondLst>
                                        </p:cTn>
                                        <p:tgtEl>
                                          <p:spTgt spid="792587"/>
                                        </p:tgtEl>
                                        <p:attrNameLst>
                                          <p:attrName>style.visibility</p:attrName>
                                        </p:attrNameLst>
                                      </p:cBhvr>
                                      <p:to>
                                        <p:strVal val="visible"/>
                                      </p:to>
                                    </p:set>
                                    <p:animEffect transition="in" filter="fade">
                                      <p:cBhvr>
                                        <p:cTn id="53" dur="500"/>
                                        <p:tgtEl>
                                          <p:spTgt spid="792587"/>
                                        </p:tgtEl>
                                      </p:cBhvr>
                                    </p:animEffect>
                                  </p:childTnLst>
                                </p:cTn>
                              </p:par>
                              <p:par>
                                <p:cTn id="54" presetID="10"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3000"/>
                            </p:stCondLst>
                            <p:childTnLst>
                              <p:par>
                                <p:cTn id="58" presetID="22" presetClass="entr" presetSubtype="8"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792588"/>
                                        </p:tgtEl>
                                        <p:attrNameLst>
                                          <p:attrName>style.visibility</p:attrName>
                                        </p:attrNameLst>
                                      </p:cBhvr>
                                      <p:to>
                                        <p:strVal val="visible"/>
                                      </p:to>
                                    </p:set>
                                    <p:animEffect transition="in" filter="fade">
                                      <p:cBhvr>
                                        <p:cTn id="63" dur="500"/>
                                        <p:tgtEl>
                                          <p:spTgt spid="79258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par>
                          <p:cTn id="67" fill="hold">
                            <p:stCondLst>
                              <p:cond delay="3500"/>
                            </p:stCondLst>
                            <p:childTnLst>
                              <p:par>
                                <p:cTn id="68" presetID="9"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dissolve">
                                      <p:cBhvr>
                                        <p:cTn id="7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6" grpId="0" animBg="1"/>
      <p:bldGraphic spid="2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Software Developer </a:t>
            </a:r>
            <a:r>
              <a:rPr lang="en-US" dirty="0" smtClean="0"/>
              <a:t>Groups and Expectations</a:t>
            </a:r>
            <a:endParaRPr lang="en-US" dirty="0"/>
          </a:p>
        </p:txBody>
      </p:sp>
      <p:sp>
        <p:nvSpPr>
          <p:cNvPr id="3" name="Content Placeholder 2"/>
          <p:cNvSpPr>
            <a:spLocks noGrp="1"/>
          </p:cNvSpPr>
          <p:nvPr>
            <p:ph idx="10"/>
          </p:nvPr>
        </p:nvSpPr>
        <p:spPr>
          <a:xfrm>
            <a:off x="507868" y="1411291"/>
            <a:ext cx="11173090" cy="5127558"/>
          </a:xfrm>
        </p:spPr>
        <p:txBody>
          <a:bodyPr/>
          <a:lstStyle/>
          <a:p>
            <a:r>
              <a:rPr lang="en-US" sz="2800" dirty="0" smtClean="0"/>
              <a:t>Three developer groups</a:t>
            </a:r>
          </a:p>
          <a:p>
            <a:pPr lvl="1"/>
            <a:r>
              <a:rPr lang="en-US" sz="2400" dirty="0" smtClean="0"/>
              <a:t>Heroes</a:t>
            </a:r>
          </a:p>
          <a:p>
            <a:pPr lvl="1"/>
            <a:r>
              <a:rPr lang="en-US" sz="2400" dirty="0" smtClean="0"/>
              <a:t>Mainstream</a:t>
            </a:r>
          </a:p>
          <a:p>
            <a:pPr lvl="1"/>
            <a:r>
              <a:rPr lang="en-US" sz="2400" dirty="0" smtClean="0"/>
              <a:t>Entry/Novice</a:t>
            </a:r>
          </a:p>
          <a:p>
            <a:r>
              <a:rPr lang="en-US" sz="2800" dirty="0" smtClean="0"/>
              <a:t>Each with differing needs</a:t>
            </a:r>
          </a:p>
          <a:p>
            <a:r>
              <a:rPr lang="en-US" sz="2800" dirty="0" smtClean="0"/>
              <a:t>Heroes</a:t>
            </a:r>
          </a:p>
          <a:p>
            <a:pPr lvl="1">
              <a:buNone/>
            </a:pPr>
            <a:r>
              <a:rPr lang="en-US" sz="2400" i="1" dirty="0" smtClean="0">
                <a:solidFill>
                  <a:srgbClr val="FF0000"/>
                </a:solidFill>
              </a:rPr>
              <a:t>“Neurosurgery?  No problem!</a:t>
            </a:r>
          </a:p>
          <a:p>
            <a:pPr lvl="1">
              <a:buNone/>
            </a:pPr>
            <a:r>
              <a:rPr lang="en-US" sz="2400" i="1" dirty="0" smtClean="0">
                <a:solidFill>
                  <a:srgbClr val="FF0000"/>
                </a:solidFill>
              </a:rPr>
              <a:t> Hand me that screwdriver.”</a:t>
            </a:r>
          </a:p>
          <a:p>
            <a:r>
              <a:rPr lang="en-US" sz="2800" dirty="0" smtClean="0"/>
              <a:t>Mainstream</a:t>
            </a:r>
          </a:p>
          <a:p>
            <a:pPr lvl="1"/>
            <a:r>
              <a:rPr lang="en-US" sz="2400" dirty="0" smtClean="0"/>
              <a:t>Experienced developer</a:t>
            </a:r>
          </a:p>
          <a:p>
            <a:r>
              <a:rPr lang="en-US" sz="2800" dirty="0" smtClean="0"/>
              <a:t>Entry/novice</a:t>
            </a:r>
          </a:p>
          <a:p>
            <a:pPr lvl="1"/>
            <a:r>
              <a:rPr lang="en-US" sz="2400" dirty="0" smtClean="0"/>
              <a:t>The occasional developer</a:t>
            </a:r>
          </a:p>
        </p:txBody>
      </p:sp>
      <p:pic>
        <p:nvPicPr>
          <p:cNvPr id="92162" name="Picture 2" descr="http://www.microsoft.com/express/images/screenshots/VB_WinForm.jpg"/>
          <p:cNvPicPr>
            <a:picLocks noChangeAspect="1" noChangeArrowheads="1"/>
          </p:cNvPicPr>
          <p:nvPr/>
        </p:nvPicPr>
        <p:blipFill>
          <a:blip r:embed="rId3" cstate="screen"/>
          <a:srcRect/>
          <a:stretch>
            <a:fillRect/>
          </a:stretch>
        </p:blipFill>
        <p:spPr bwMode="auto">
          <a:xfrm>
            <a:off x="6229547" y="1028268"/>
            <a:ext cx="5381147" cy="3027684"/>
          </a:xfrm>
          <a:prstGeom prst="rect">
            <a:avLst/>
          </a:prstGeom>
          <a:noFill/>
        </p:spPr>
      </p:pic>
      <p:pic>
        <p:nvPicPr>
          <p:cNvPr id="89089" name="Picture 1" descr="C:\Users\reed\AppData\Local\Microsoft\Windows\Temporary Internet Files\Content.Outlook\NQ82UVJ7\vs8_Standard_Angle (3).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930837" y="4306894"/>
            <a:ext cx="2435382" cy="2265879"/>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Documents and Settings\Giulio\Desktop\bricks.png"/>
          <p:cNvPicPr>
            <a:picLocks noChangeAspect="1" noChangeArrowheads="1"/>
          </p:cNvPicPr>
          <p:nvPr/>
        </p:nvPicPr>
        <p:blipFill>
          <a:blip r:embed="rId3"/>
          <a:srcRect/>
          <a:stretch>
            <a:fillRect/>
          </a:stretch>
        </p:blipFill>
        <p:spPr bwMode="auto">
          <a:xfrm>
            <a:off x="0" y="0"/>
            <a:ext cx="12188825" cy="6858000"/>
          </a:xfrm>
          <a:prstGeom prst="rect">
            <a:avLst/>
          </a:prstGeom>
          <a:noFill/>
          <a:ln w="9525">
            <a:noFill/>
            <a:miter lim="800000"/>
            <a:headEnd/>
            <a:tailEnd/>
          </a:ln>
        </p:spPr>
      </p:pic>
      <p:sp>
        <p:nvSpPr>
          <p:cNvPr id="8" name="Title 7"/>
          <p:cNvSpPr>
            <a:spLocks noGrp="1"/>
          </p:cNvSpPr>
          <p:nvPr>
            <p:ph type="title"/>
          </p:nvPr>
        </p:nvSpPr>
        <p:spPr/>
        <p:txBody>
          <a:bodyPr/>
          <a:lstStyle/>
          <a:p>
            <a:r>
              <a:rPr smtClean="0"/>
              <a:t>Breaking Through The Brick Wall</a:t>
            </a:r>
            <a:endParaRPr lang="en-US" dirty="0"/>
          </a:p>
        </p:txBody>
      </p:sp>
      <p:grpSp>
        <p:nvGrpSpPr>
          <p:cNvPr id="2" name="Group 62"/>
          <p:cNvGrpSpPr>
            <a:grpSpLocks/>
          </p:cNvGrpSpPr>
          <p:nvPr/>
        </p:nvGrpSpPr>
        <p:grpSpPr bwMode="auto">
          <a:xfrm>
            <a:off x="160987" y="1336495"/>
            <a:ext cx="9048348" cy="4477709"/>
            <a:chOff x="1810192" y="4857219"/>
            <a:chExt cx="6470208" cy="1823500"/>
          </a:xfrm>
        </p:grpSpPr>
        <p:pic>
          <p:nvPicPr>
            <p:cNvPr id="5" name="Picture 1" descr="C:\Program Files\Microsoft Resource DVD Artwork\DVD_ART\Artwork_Imagery\Shapes and Graphics\Newspaper headline quotes\headline quote white wide.png"/>
            <p:cNvPicPr>
              <a:picLocks noChangeAspect="1" noChangeArrowheads="1"/>
            </p:cNvPicPr>
            <p:nvPr/>
          </p:nvPicPr>
          <p:blipFill>
            <a:blip r:embed="rId4"/>
            <a:srcRect/>
            <a:stretch>
              <a:fillRect/>
            </a:stretch>
          </p:blipFill>
          <p:spPr bwMode="auto">
            <a:xfrm>
              <a:off x="1810192" y="4857219"/>
              <a:ext cx="6470208" cy="1823500"/>
            </a:xfrm>
            <a:prstGeom prst="rect">
              <a:avLst/>
            </a:prstGeom>
            <a:noFill/>
            <a:ln w="9525">
              <a:noFill/>
              <a:miter lim="800000"/>
              <a:headEnd/>
              <a:tailEnd/>
            </a:ln>
          </p:spPr>
        </p:pic>
        <p:sp>
          <p:nvSpPr>
            <p:cNvPr id="6" name="TextBox 5"/>
            <p:cNvSpPr txBox="1">
              <a:spLocks noChangeArrowheads="1"/>
            </p:cNvSpPr>
            <p:nvPr/>
          </p:nvSpPr>
          <p:spPr bwMode="auto">
            <a:xfrm>
              <a:off x="2192753" y="5465582"/>
              <a:ext cx="5713023" cy="112805"/>
            </a:xfrm>
            <a:prstGeom prst="rect">
              <a:avLst/>
            </a:prstGeom>
            <a:noFill/>
            <a:ln w="9525">
              <a:noFill/>
              <a:miter lim="800000"/>
              <a:headEnd/>
              <a:tailEnd/>
            </a:ln>
          </p:spPr>
          <p:txBody>
            <a:bodyPr>
              <a:spAutoFit/>
            </a:bodyPr>
            <a:lstStyle/>
            <a:p>
              <a:pPr eaLnBrk="0" hangingPunct="0">
                <a:defRPr/>
              </a:pPr>
              <a:endParaRPr lang="en-US" sz="1200" dirty="0">
                <a:solidFill>
                  <a:schemeClr val="bg2"/>
                </a:solidFill>
                <a:latin typeface="+mj-lt"/>
                <a:cs typeface="Arial" charset="0"/>
              </a:endParaRPr>
            </a:p>
          </p:txBody>
        </p:sp>
        <p:sp>
          <p:nvSpPr>
            <p:cNvPr id="7" name="TextBox 6"/>
            <p:cNvSpPr txBox="1"/>
            <p:nvPr/>
          </p:nvSpPr>
          <p:spPr>
            <a:xfrm>
              <a:off x="2197903" y="5036980"/>
              <a:ext cx="5776005" cy="162941"/>
            </a:xfrm>
            <a:prstGeom prst="rect">
              <a:avLst/>
            </a:prstGeom>
            <a:noFill/>
          </p:spPr>
          <p:txBody>
            <a:bodyPr wrap="square">
              <a:spAutoFit/>
            </a:bodyPr>
            <a:lstStyle/>
            <a:p>
              <a:pPr>
                <a:defRPr/>
              </a:pPr>
              <a:r>
                <a:rPr lang="en-US" sz="2000" b="1" i="1" dirty="0" smtClean="0">
                  <a:solidFill>
                    <a:schemeClr val="bg1"/>
                  </a:solidFill>
                  <a:effectLst/>
                  <a:latin typeface="+mn-lt"/>
                </a:rPr>
                <a:t>Industry Giants Try to Break </a:t>
              </a:r>
              <a:r>
                <a:rPr lang="en-US" sz="2000" b="1" i="1" dirty="0" err="1" smtClean="0">
                  <a:solidFill>
                    <a:schemeClr val="bg1"/>
                  </a:solidFill>
                  <a:effectLst/>
                  <a:latin typeface="+mn-lt"/>
                </a:rPr>
                <a:t>Computing’s</a:t>
              </a:r>
              <a:r>
                <a:rPr lang="en-US" sz="2000" b="1" i="1" dirty="0" smtClean="0">
                  <a:solidFill>
                    <a:schemeClr val="bg1"/>
                  </a:solidFill>
                  <a:effectLst/>
                  <a:latin typeface="+mn-lt"/>
                </a:rPr>
                <a:t> Dead End</a:t>
              </a:r>
              <a:endParaRPr lang="en-US" sz="2000" b="1" i="1" dirty="0">
                <a:solidFill>
                  <a:schemeClr val="bg1"/>
                </a:solidFill>
                <a:effectLst/>
                <a:latin typeface="+mn-lt"/>
                <a:cs typeface="Times New Roman" pitchFamily="18" charset="0"/>
              </a:endParaRPr>
            </a:p>
          </p:txBody>
        </p:sp>
      </p:grpSp>
      <p:sp>
        <p:nvSpPr>
          <p:cNvPr id="9" name="TextBox 8"/>
          <p:cNvSpPr txBox="1"/>
          <p:nvPr/>
        </p:nvSpPr>
        <p:spPr>
          <a:xfrm>
            <a:off x="977775" y="2265632"/>
            <a:ext cx="7457090" cy="2985433"/>
          </a:xfrm>
          <a:prstGeom prst="rect">
            <a:avLst/>
          </a:prstGeom>
          <a:noFill/>
        </p:spPr>
        <p:txBody>
          <a:bodyPr wrap="square" rtlCol="0">
            <a:spAutoFit/>
          </a:bodyPr>
          <a:lstStyle/>
          <a:p>
            <a:r>
              <a:rPr lang="en-US" sz="2000" i="1" dirty="0" smtClean="0">
                <a:solidFill>
                  <a:schemeClr val="bg1"/>
                </a:solidFill>
                <a:effectLst/>
                <a:latin typeface="+mn-lt"/>
              </a:rPr>
              <a:t>NY Times </a:t>
            </a:r>
            <a:r>
              <a:rPr lang="en-US" sz="2000" dirty="0" smtClean="0">
                <a:solidFill>
                  <a:schemeClr val="bg1"/>
                </a:solidFill>
                <a:effectLst/>
                <a:latin typeface="+mn-lt"/>
              </a:rPr>
              <a:t>March 19, 2008 John </a:t>
            </a:r>
            <a:r>
              <a:rPr lang="en-US" sz="2000" dirty="0" err="1" smtClean="0">
                <a:solidFill>
                  <a:schemeClr val="bg1"/>
                </a:solidFill>
                <a:effectLst/>
                <a:latin typeface="+mn-lt"/>
              </a:rPr>
              <a:t>Markoff</a:t>
            </a:r>
            <a:endParaRPr lang="en-US" sz="2000" dirty="0" smtClean="0">
              <a:solidFill>
                <a:schemeClr val="bg1"/>
              </a:solidFill>
              <a:effectLst/>
              <a:latin typeface="+mn-lt"/>
            </a:endParaRPr>
          </a:p>
          <a:p>
            <a:endParaRPr lang="en-US" sz="2400" b="0" dirty="0" smtClean="0">
              <a:solidFill>
                <a:schemeClr val="bg1"/>
              </a:solidFill>
              <a:effectLst/>
              <a:latin typeface="+mn-lt"/>
            </a:endParaRPr>
          </a:p>
          <a:p>
            <a:r>
              <a:rPr lang="en-US" sz="2400" b="0" dirty="0" smtClean="0">
                <a:solidFill>
                  <a:schemeClr val="bg1"/>
                </a:solidFill>
                <a:effectLst/>
                <a:latin typeface="+mn-lt"/>
              </a:rPr>
              <a:t>Intel and Microsoft said Tuesday that they planned to finance two groups of university researchers to start over and design a new generation of computing systems intended to break the industry out of a technological cul-de-sac that threatens to end decades of performance increases in computers.</a:t>
            </a:r>
            <a:endParaRPr lang="en-US" sz="2400" b="0" dirty="0">
              <a:solidFill>
                <a:schemeClr val="bg1"/>
              </a:solidFill>
              <a:effectLst/>
              <a:latin typeface="+mn-lt"/>
            </a:endParaRPr>
          </a:p>
        </p:txBody>
      </p:sp>
      <p:pic>
        <p:nvPicPr>
          <p:cNvPr id="11" name="Picture 2" descr="http://www.itarp.uiuc.edu/atam/UILogo_index.gif"/>
          <p:cNvPicPr>
            <a:picLocks noChangeAspect="1" noChangeArrowheads="1"/>
          </p:cNvPicPr>
          <p:nvPr/>
        </p:nvPicPr>
        <p:blipFill>
          <a:blip r:embed="rId5"/>
          <a:srcRect/>
          <a:stretch>
            <a:fillRect/>
          </a:stretch>
        </p:blipFill>
        <p:spPr bwMode="auto">
          <a:xfrm>
            <a:off x="9460871" y="3754415"/>
            <a:ext cx="2100404" cy="118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6" descr="http://lrc.pjc.edu/blog/uploaded_images/gv_berkeley-logo-780117.jpg"/>
          <p:cNvPicPr>
            <a:picLocks noChangeAspect="1" noChangeArrowheads="1"/>
          </p:cNvPicPr>
          <p:nvPr/>
        </p:nvPicPr>
        <p:blipFill>
          <a:blip r:embed="rId6"/>
          <a:srcRect/>
          <a:stretch>
            <a:fillRect/>
          </a:stretch>
        </p:blipFill>
        <p:spPr bwMode="auto">
          <a:xfrm>
            <a:off x="9777742" y="1719435"/>
            <a:ext cx="1588772"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607836" y="5891039"/>
            <a:ext cx="11008142" cy="523220"/>
          </a:xfrm>
          <a:prstGeom prst="rect">
            <a:avLst/>
          </a:prstGeom>
          <a:noFill/>
        </p:spPr>
        <p:txBody>
          <a:bodyPr wrap="none" rtlCol="0">
            <a:spAutoFit/>
          </a:bodyPr>
          <a:lstStyle/>
          <a:p>
            <a:r>
              <a:rPr lang="en-US" sz="2800" dirty="0" smtClean="0"/>
              <a:t>~$35M (U.S.) in funding  over five years (Microsoft/Intel/universities)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Today's Speakers</a:t>
            </a:r>
            <a:endParaRPr lang="en-US" dirty="0"/>
          </a:p>
        </p:txBody>
      </p:sp>
      <p:sp>
        <p:nvSpPr>
          <p:cNvPr id="3" name="Content Placeholder 2"/>
          <p:cNvSpPr>
            <a:spLocks noGrp="1"/>
          </p:cNvSpPr>
          <p:nvPr>
            <p:ph idx="1"/>
          </p:nvPr>
        </p:nvSpPr>
        <p:spPr>
          <a:xfrm>
            <a:off x="507868" y="1412875"/>
            <a:ext cx="11173090" cy="3964162"/>
          </a:xfrm>
        </p:spPr>
        <p:txBody>
          <a:bodyPr/>
          <a:lstStyle/>
          <a:p>
            <a:r>
              <a:rPr lang="en-US" dirty="0" smtClean="0"/>
              <a:t>Marc Snir (University of Illinois at Urbana-Champaign)</a:t>
            </a:r>
          </a:p>
          <a:p>
            <a:pPr lvl="1"/>
            <a:r>
              <a:rPr lang="it-IT" dirty="0" smtClean="0"/>
              <a:t>Michael Faiman and Saburo Muroga Professor</a:t>
            </a:r>
          </a:p>
          <a:p>
            <a:pPr lvl="1"/>
            <a:r>
              <a:rPr lang="it-IT" dirty="0" smtClean="0"/>
              <a:t>Director, Illinois Informatics Institute</a:t>
            </a:r>
          </a:p>
          <a:p>
            <a:pPr>
              <a:buNone/>
            </a:pPr>
            <a:endParaRPr lang="en-US" dirty="0" smtClean="0"/>
          </a:p>
          <a:p>
            <a:endParaRPr lang="en-US" dirty="0" smtClean="0"/>
          </a:p>
          <a:p>
            <a:r>
              <a:rPr lang="en-US" dirty="0" smtClean="0"/>
              <a:t>David Patterson (University of California at Berkeley)</a:t>
            </a:r>
          </a:p>
          <a:p>
            <a:pPr lvl="1"/>
            <a:r>
              <a:rPr lang="en-US" dirty="0" smtClean="0"/>
              <a:t>E. H. and M.E. </a:t>
            </a:r>
            <a:r>
              <a:rPr lang="en-US" dirty="0" err="1" smtClean="0"/>
              <a:t>Pardee</a:t>
            </a:r>
            <a:r>
              <a:rPr lang="en-US" dirty="0" smtClean="0"/>
              <a:t> Chair</a:t>
            </a:r>
          </a:p>
          <a:p>
            <a:pPr lvl="1"/>
            <a:r>
              <a:rPr lang="en-US" dirty="0" smtClean="0"/>
              <a:t>Director, Parallel Computing Laboratory (Par Lab)</a:t>
            </a:r>
            <a:endParaRPr lang="en-US" dirty="0"/>
          </a:p>
        </p:txBody>
      </p:sp>
      <p:pic>
        <p:nvPicPr>
          <p:cNvPr id="48130" name="Picture 2" descr="Marc  Snir"/>
          <p:cNvPicPr>
            <a:picLocks noChangeAspect="1" noChangeArrowheads="1"/>
          </p:cNvPicPr>
          <p:nvPr/>
        </p:nvPicPr>
        <p:blipFill>
          <a:blip r:embed="rId3"/>
          <a:srcRect/>
          <a:stretch>
            <a:fillRect/>
          </a:stretch>
        </p:blipFill>
        <p:spPr bwMode="auto">
          <a:xfrm>
            <a:off x="9953703" y="1806921"/>
            <a:ext cx="1870364" cy="2057400"/>
          </a:xfrm>
          <a:prstGeom prst="ellipse">
            <a:avLst/>
          </a:prstGeom>
          <a:ln>
            <a:noFill/>
          </a:ln>
          <a:effectLst>
            <a:softEdge rad="112500"/>
          </a:effectLst>
        </p:spPr>
      </p:pic>
      <p:pic>
        <p:nvPicPr>
          <p:cNvPr id="48132" name="Picture 4" descr="http://www.cs.berkeley.edu/~pattrsn/portrait.jpg"/>
          <p:cNvPicPr>
            <a:picLocks noChangeAspect="1" noChangeArrowheads="1"/>
          </p:cNvPicPr>
          <p:nvPr/>
        </p:nvPicPr>
        <p:blipFill>
          <a:blip r:embed="rId4"/>
          <a:srcRect t="11501" r="38015"/>
          <a:stretch>
            <a:fillRect/>
          </a:stretch>
        </p:blipFill>
        <p:spPr bwMode="auto">
          <a:xfrm>
            <a:off x="9815376" y="4499570"/>
            <a:ext cx="2165124" cy="2057400"/>
          </a:xfrm>
          <a:prstGeom prst="ellipse">
            <a:avLst/>
          </a:prstGeom>
          <a:ln>
            <a:noFill/>
          </a:ln>
          <a:effectLst>
            <a:softEdge rad="112500"/>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solidFill>
                  <a:schemeClr val="bg1"/>
                </a:solidFill>
                <a:latin typeface="Segoe" pitchFamily="34" charset="0"/>
                <a:cs typeface="Arial" pitchFamily="34" charset="0"/>
              </a:rPr>
              <a:t>© </a:t>
            </a:r>
            <a:r>
              <a:rPr lang="en-US" sz="700" dirty="0" smtClean="0">
                <a:solidFill>
                  <a:schemeClr val="bg1"/>
                </a:solidFill>
                <a:latin typeface="Segoe" pitchFamily="34" charset="0"/>
                <a:cs typeface="Arial" pitchFamily="34" charset="0"/>
              </a:rPr>
              <a:t>2008 </a:t>
            </a:r>
            <a:r>
              <a:rPr lang="en-US" sz="700" dirty="0">
                <a:solidFill>
                  <a:schemeClr val="bg1"/>
                </a:solidFill>
                <a:latin typeface="Segoe" pitchFamily="34" charset="0"/>
                <a:cs typeface="Arial" pitchFamily="34"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699</Words>
  <Application>Microsoft Office PowerPoint</Application>
  <PresentationFormat>Custom</PresentationFormat>
  <Paragraphs>73</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Microsoft_Research_Faculty_Summit_Template_PPT07_16x9</vt:lpstr>
      <vt:lpstr>White with Courier font for code slides</vt:lpstr>
      <vt:lpstr>Universal Parallel Computing Research Centers (UPCRC)</vt:lpstr>
      <vt:lpstr>Moore’s “Law” and the Performance Dividend</vt:lpstr>
      <vt:lpstr>The Brave New World</vt:lpstr>
      <vt:lpstr>Software Developer Groups and Expectations</vt:lpstr>
      <vt:lpstr>Breaking Through The Brick Wall</vt:lpstr>
      <vt:lpstr>Today's Speakers</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Parallel Computing Research Centers (UPCRC)</dc:title>
  <dc:subject>Research Facility Summit</dc:subject>
  <dc:creator/>
  <cp:keywords>Research Facility Summit</cp:keywords>
  <dc:description>Event Date: July 28 &amp; 29, 2008
Event Location: Redmond, WA</dc:description>
  <cp:lastModifiedBy/>
  <cp:revision>1</cp:revision>
  <dcterms:created xsi:type="dcterms:W3CDTF">2008-07-11T20:50:16Z</dcterms:created>
  <dcterms:modified xsi:type="dcterms:W3CDTF">2008-08-01T17:55:39Z</dcterms:modified>
</cp:coreProperties>
</file>