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28"/>
  </p:notesMasterIdLst>
  <p:handoutMasterIdLst>
    <p:handoutMasterId r:id="rId29"/>
  </p:handoutMasterIdLst>
  <p:sldIdLst>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6" r:id="rId19"/>
    <p:sldId id="312" r:id="rId20"/>
    <p:sldId id="313" r:id="rId21"/>
    <p:sldId id="314" r:id="rId22"/>
    <p:sldId id="315" r:id="rId23"/>
    <p:sldId id="317" r:id="rId24"/>
    <p:sldId id="318" r:id="rId25"/>
    <p:sldId id="271" r:id="rId26"/>
    <p:sldId id="256" r:id="rId27"/>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225" autoAdjust="0"/>
    <p:restoredTop sz="91276" autoAdjust="0"/>
  </p:normalViewPr>
  <p:slideViewPr>
    <p:cSldViewPr snapToGrid="0">
      <p:cViewPr varScale="1">
        <p:scale>
          <a:sx n="84" d="100"/>
          <a:sy n="84" d="100"/>
        </p:scale>
        <p:origin x="-78" y="-570"/>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dirty="0">
              <a:latin typeface="Segoe"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latin typeface="Segoe" pitchFamily="34" charset="0"/>
              </a:rPr>
              <a:pPr>
                <a:defRPr/>
              </a:pPr>
              <a:t>8/1/2008</a:t>
            </a:fld>
            <a:endParaRPr lang="en-US" dirty="0">
              <a:latin typeface="Segoe" pitchFamily="34" charset="0"/>
            </a:endParaRP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latin typeface="Segoe" pitchFamily="34" charset="0"/>
              </a:rPr>
              <a:pPr>
                <a:defRPr/>
              </a:pPr>
              <a:t>‹#›</a:t>
            </a:fld>
            <a:endParaRPr lang="en-US" dirty="0">
              <a:latin typeface="Segoe" pitchFamily="34" charset="0"/>
            </a:endParaRPr>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Segoe"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Segoe" pitchFamily="34" charset="0"/>
              </a:defRPr>
            </a:lvl1pPr>
          </a:lstStyle>
          <a:p>
            <a:pPr>
              <a:defRPr/>
            </a:pPr>
            <a:fld id="{0EA46EE7-CB15-452E-A913-9C123FAA6ED3}" type="datetimeFigureOut">
              <a:rPr lang="en-US" smtClean="0"/>
              <a:pPr>
                <a:defRPr/>
              </a:pPr>
              <a:t>8/1/2008</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Segoe" pitchFamily="34" charset="0"/>
              </a:defRPr>
            </a:lvl1pPr>
          </a:lstStyle>
          <a:p>
            <a:pPr>
              <a:defRPr/>
            </a:pPr>
            <a:fld id="{22907DDD-D5F5-4BDC-A0E4-DE9693AB78BD}" type="slidenum">
              <a:rPr lang="en-US" smtClean="0"/>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F29D87-4983-4DB1-A476-13D170B8751F}" type="slidenum">
              <a:rPr lang="en-US" smtClean="0"/>
              <a:pPr fontAlgn="base">
                <a:spcBef>
                  <a:spcPct val="0"/>
                </a:spcBef>
                <a:spcAft>
                  <a:spcPct val="0"/>
                </a:spcAft>
                <a:defRPr/>
              </a:pPr>
              <a:t>10</a:t>
            </a:fld>
            <a:endParaRPr lang="en-US"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CSCW 2004 - Analyzing Social CMC</a:t>
            </a:r>
          </a:p>
        </p:txBody>
      </p:sp>
      <p:sp>
        <p:nvSpPr>
          <p:cNvPr id="6963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2F70CE-9B2A-42F9-BC0C-1BF480B25766}" type="slidenum">
              <a:rPr lang="en-US" smtClean="0"/>
              <a:pPr fontAlgn="base">
                <a:spcBef>
                  <a:spcPct val="0"/>
                </a:spcBef>
                <a:spcAft>
                  <a:spcPct val="0"/>
                </a:spcAft>
                <a:defRPr/>
              </a:pPr>
              <a:t>11</a:t>
            </a:fld>
            <a:endParaRPr lang="en-US" smtClean="0"/>
          </a:p>
        </p:txBody>
      </p:sp>
      <p:sp>
        <p:nvSpPr>
          <p:cNvPr id="890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45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80F469C6-08F8-4DD0-8954-9241B26533B8}" type="datetime8">
              <a:rPr lang="en-US"/>
              <a:pPr defTabSz="912813" fontAlgn="base">
                <a:spcBef>
                  <a:spcPct val="0"/>
                </a:spcBef>
                <a:spcAft>
                  <a:spcPct val="0"/>
                </a:spcAft>
              </a:pPr>
              <a:t>8/1/2008 12:18 PM</a:t>
            </a:fld>
            <a:endParaRPr lang="en-US"/>
          </a:p>
        </p:txBody>
      </p:sp>
      <p:sp>
        <p:nvSpPr>
          <p:cNvPr id="45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506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5815A18-AD42-4DE4-B6C6-95FE84646154}" type="slidenum">
              <a:rPr lang="en-US"/>
              <a:pPr defTabSz="912813"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8/1/2008 12:18 PM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CSCW 2004 - Analyzing Social CMC</a:t>
            </a:r>
          </a:p>
        </p:txBody>
      </p:sp>
      <p:sp>
        <p:nvSpPr>
          <p:cNvPr id="6656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C73360-3B45-4E42-9AE7-6427DB4F076C}" type="slidenum">
              <a:rPr lang="en-US" smtClean="0"/>
              <a:pPr fontAlgn="base">
                <a:spcBef>
                  <a:spcPct val="0"/>
                </a:spcBef>
                <a:spcAft>
                  <a:spcPct val="0"/>
                </a:spcAft>
                <a:defRPr/>
              </a:pPr>
              <a:t>3</a:t>
            </a:fld>
            <a:endParaRPr lang="en-US" smtClean="0"/>
          </a:p>
        </p:txBody>
      </p:sp>
      <p:sp>
        <p:nvSpPr>
          <p:cNvPr id="860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D196CC-BDD6-4176-8328-B8E615716D49}" type="slidenum">
              <a:rPr lang="en-US" smtClean="0">
                <a:latin typeface="Segoe Semibold"/>
              </a:rPr>
              <a:pPr fontAlgn="base">
                <a:spcBef>
                  <a:spcPct val="0"/>
                </a:spcBef>
                <a:spcAft>
                  <a:spcPct val="0"/>
                </a:spcAft>
                <a:defRPr/>
              </a:pPr>
              <a:t>5</a:t>
            </a:fld>
            <a:endParaRPr lang="en-US" smtClean="0">
              <a:latin typeface="Segoe Semibold"/>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smith@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cid-ae935b3cde8015dd.skydrive.live.com/browse.aspx/Excel%20.NetMap%20|5formerly%20C|3UNG|6%20drop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cid-ae935b3cde8015dd.skydrive.live.com/browse.aspx/Excel%20.NetMap%20|5formerly%20C|3UNG|6%20drop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codeplex.com/netma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codeplex.com/netmap"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mailto:masmith@microsoft.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xkcd.com/386/"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Networking and Semantics</a:t>
            </a:r>
            <a:br>
              <a:rPr lang="en-US" dirty="0" smtClean="0"/>
            </a:br>
            <a:endParaRPr lang="en-US" dirty="0"/>
          </a:p>
        </p:txBody>
      </p:sp>
      <p:sp>
        <p:nvSpPr>
          <p:cNvPr id="3" name="Subtitle 2"/>
          <p:cNvSpPr>
            <a:spLocks noGrp="1"/>
          </p:cNvSpPr>
          <p:nvPr>
            <p:ph type="subTitle" idx="1"/>
          </p:nvPr>
        </p:nvSpPr>
        <p:spPr/>
        <p:txBody>
          <a:bodyPr/>
          <a:lstStyle/>
          <a:p>
            <a:r>
              <a:rPr lang="en-US" dirty="0" smtClean="0"/>
              <a:t>Marc Smith</a:t>
            </a:r>
          </a:p>
          <a:p>
            <a:r>
              <a:rPr lang="en-US" dirty="0" smtClean="0"/>
              <a:t>Microsoft Live Community Research</a:t>
            </a:r>
          </a:p>
          <a:p>
            <a:r>
              <a:rPr lang="en-US" dirty="0" smtClean="0">
                <a:hlinkClick r:id="rId3"/>
              </a:rPr>
              <a:t>masmith@microsoft.com</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Axelrod Cover"/>
          <p:cNvPicPr>
            <a:picLocks noChangeAspect="1" noChangeArrowheads="1"/>
          </p:cNvPicPr>
          <p:nvPr/>
        </p:nvPicPr>
        <p:blipFill>
          <a:blip r:embed="rId3"/>
          <a:srcRect/>
          <a:stretch>
            <a:fillRect/>
          </a:stretch>
        </p:blipFill>
        <p:spPr bwMode="auto">
          <a:xfrm>
            <a:off x="295608" y="1"/>
            <a:ext cx="2309982" cy="3255963"/>
          </a:xfrm>
          <a:prstGeom prst="rect">
            <a:avLst/>
          </a:prstGeom>
          <a:noFill/>
          <a:ln w="9525">
            <a:noFill/>
            <a:miter lim="800000"/>
            <a:headEnd/>
            <a:tailEnd/>
          </a:ln>
        </p:spPr>
      </p:pic>
      <p:pic>
        <p:nvPicPr>
          <p:cNvPr id="76803" name="Picture 3" descr="Goffman Cover"/>
          <p:cNvPicPr>
            <a:picLocks noChangeAspect="1" noChangeArrowheads="1"/>
          </p:cNvPicPr>
          <p:nvPr/>
        </p:nvPicPr>
        <p:blipFill>
          <a:blip r:embed="rId4"/>
          <a:srcRect/>
          <a:stretch>
            <a:fillRect/>
          </a:stretch>
        </p:blipFill>
        <p:spPr bwMode="auto">
          <a:xfrm>
            <a:off x="6489005" y="1"/>
            <a:ext cx="2289764" cy="3389313"/>
          </a:xfrm>
          <a:prstGeom prst="rect">
            <a:avLst/>
          </a:prstGeom>
          <a:noFill/>
          <a:ln w="9525">
            <a:noFill/>
            <a:miter lim="800000"/>
            <a:headEnd/>
            <a:tailEnd/>
          </a:ln>
        </p:spPr>
      </p:pic>
      <p:pic>
        <p:nvPicPr>
          <p:cNvPr id="76804" name="Picture 4" descr="Ostrom Cover"/>
          <p:cNvPicPr>
            <a:picLocks noChangeAspect="1" noChangeArrowheads="1"/>
          </p:cNvPicPr>
          <p:nvPr/>
        </p:nvPicPr>
        <p:blipFill>
          <a:blip r:embed="rId5"/>
          <a:srcRect/>
          <a:stretch>
            <a:fillRect/>
          </a:stretch>
        </p:blipFill>
        <p:spPr bwMode="auto">
          <a:xfrm>
            <a:off x="3134492" y="0"/>
            <a:ext cx="2269544" cy="3151188"/>
          </a:xfrm>
          <a:prstGeom prst="rect">
            <a:avLst/>
          </a:prstGeom>
          <a:noFill/>
          <a:ln w="9525">
            <a:noFill/>
            <a:miter lim="800000"/>
            <a:headEnd/>
            <a:tailEnd/>
          </a:ln>
        </p:spPr>
      </p:pic>
      <p:pic>
        <p:nvPicPr>
          <p:cNvPr id="76805" name="Picture 5" descr="Twitchell Hall Cover"/>
          <p:cNvPicPr>
            <a:picLocks noChangeAspect="1" noChangeArrowheads="1"/>
          </p:cNvPicPr>
          <p:nvPr/>
        </p:nvPicPr>
        <p:blipFill>
          <a:blip r:embed="rId6"/>
          <a:srcRect/>
          <a:stretch>
            <a:fillRect/>
          </a:stretch>
        </p:blipFill>
        <p:spPr bwMode="auto">
          <a:xfrm>
            <a:off x="9617447" y="0"/>
            <a:ext cx="2279654" cy="3352800"/>
          </a:xfrm>
          <a:prstGeom prst="rect">
            <a:avLst/>
          </a:prstGeom>
          <a:noFill/>
          <a:ln w="9525">
            <a:noFill/>
            <a:miter lim="800000"/>
            <a:headEnd/>
            <a:tailEnd/>
          </a:ln>
        </p:spPr>
      </p:pic>
      <p:pic>
        <p:nvPicPr>
          <p:cNvPr id="76806" name="Picture 6" descr="Wasserman and Faust Cover"/>
          <p:cNvPicPr>
            <a:picLocks noChangeAspect="1" noChangeArrowheads="1"/>
          </p:cNvPicPr>
          <p:nvPr/>
        </p:nvPicPr>
        <p:blipFill>
          <a:blip r:embed="rId7"/>
          <a:srcRect/>
          <a:stretch>
            <a:fillRect/>
          </a:stretch>
        </p:blipFill>
        <p:spPr bwMode="auto">
          <a:xfrm>
            <a:off x="9856910" y="3733800"/>
            <a:ext cx="2067358" cy="3124200"/>
          </a:xfrm>
          <a:prstGeom prst="rect">
            <a:avLst/>
          </a:prstGeom>
          <a:noFill/>
          <a:ln w="9525">
            <a:noFill/>
            <a:miter lim="800000"/>
            <a:headEnd/>
            <a:tailEnd/>
          </a:ln>
        </p:spPr>
      </p:pic>
      <p:pic>
        <p:nvPicPr>
          <p:cNvPr id="76807" name="Picture 7"/>
          <p:cNvPicPr>
            <a:picLocks noChangeAspect="1" noChangeArrowheads="1"/>
          </p:cNvPicPr>
          <p:nvPr/>
        </p:nvPicPr>
        <p:blipFill>
          <a:blip r:embed="rId8"/>
          <a:srcRect/>
          <a:stretch>
            <a:fillRect/>
          </a:stretch>
        </p:blipFill>
        <p:spPr bwMode="auto">
          <a:xfrm>
            <a:off x="6419343" y="3738564"/>
            <a:ext cx="2539128" cy="3119437"/>
          </a:xfrm>
          <a:prstGeom prst="rect">
            <a:avLst/>
          </a:prstGeom>
          <a:noFill/>
          <a:ln w="9525">
            <a:noFill/>
            <a:miter lim="800000"/>
            <a:headEnd/>
            <a:tailEnd/>
          </a:ln>
        </p:spPr>
      </p:pic>
      <p:pic>
        <p:nvPicPr>
          <p:cNvPr id="76808" name="Picture 8"/>
          <p:cNvPicPr>
            <a:picLocks noChangeAspect="1" noChangeArrowheads="1"/>
          </p:cNvPicPr>
          <p:nvPr/>
        </p:nvPicPr>
        <p:blipFill>
          <a:blip r:embed="rId9"/>
          <a:srcRect/>
          <a:stretch>
            <a:fillRect/>
          </a:stretch>
        </p:blipFill>
        <p:spPr bwMode="auto">
          <a:xfrm>
            <a:off x="3001570" y="3733800"/>
            <a:ext cx="2702562" cy="3124200"/>
          </a:xfrm>
          <a:prstGeom prst="rect">
            <a:avLst/>
          </a:prstGeom>
          <a:noFill/>
          <a:ln w="9525">
            <a:noFill/>
            <a:miter lim="800000"/>
            <a:headEnd/>
            <a:tailEnd/>
          </a:ln>
        </p:spPr>
      </p:pic>
      <p:pic>
        <p:nvPicPr>
          <p:cNvPr id="76809" name="Picture 9"/>
          <p:cNvPicPr>
            <a:picLocks noChangeAspect="1" noChangeArrowheads="1"/>
          </p:cNvPicPr>
          <p:nvPr/>
        </p:nvPicPr>
        <p:blipFill>
          <a:blip r:embed="rId10"/>
          <a:srcRect/>
          <a:stretch>
            <a:fillRect/>
          </a:stretch>
        </p:blipFill>
        <p:spPr bwMode="auto">
          <a:xfrm>
            <a:off x="497994" y="3724276"/>
            <a:ext cx="1989852" cy="3133725"/>
          </a:xfrm>
          <a:prstGeom prst="rect">
            <a:avLst/>
          </a:prstGeom>
          <a:noFill/>
          <a:ln w="9525">
            <a:noFill/>
            <a:miter lim="800000"/>
            <a:headEnd/>
            <a:tailEnd/>
          </a:ln>
        </p:spPr>
      </p:pic>
      <p:sp>
        <p:nvSpPr>
          <p:cNvPr id="76810" name="Rectangle 10"/>
          <p:cNvSpPr>
            <a:spLocks noGrp="1" noChangeArrowheads="1"/>
          </p:cNvSpPr>
          <p:nvPr>
            <p:ph type="body" idx="1"/>
          </p:nvPr>
        </p:nvSpPr>
        <p:spPr>
          <a:xfrm>
            <a:off x="3351927" y="2425149"/>
            <a:ext cx="6945012" cy="1683026"/>
          </a:xfrm>
          <a:solidFill>
            <a:srgbClr val="FFFFFF">
              <a:alpha val="89000"/>
            </a:srgbClr>
          </a:solidFill>
        </p:spPr>
        <p:txBody>
          <a:bodyPr lIns="91440" tIns="91440" rIns="91440" bIns="91440" anchor="ctr" anchorCtr="0">
            <a:noAutofit/>
          </a:bodyPr>
          <a:lstStyle/>
          <a:p>
            <a:pPr marL="0" indent="0" eaLnBrk="1" hangingPunct="1">
              <a:lnSpc>
                <a:spcPct val="80000"/>
              </a:lnSpc>
              <a:spcBef>
                <a:spcPts val="1200"/>
              </a:spcBef>
              <a:buFontTx/>
              <a:buNone/>
            </a:pPr>
            <a:r>
              <a:rPr lang="en-US" sz="1600" dirty="0" smtClean="0"/>
              <a:t>Hardin, Garrett. 1968/1977. “The tragedy of the commons.”  </a:t>
            </a:r>
            <a:r>
              <a:rPr lang="en-US" sz="1600" i="1" dirty="0" smtClean="0"/>
              <a:t>Science</a:t>
            </a:r>
            <a:r>
              <a:rPr lang="en-US" sz="1600" dirty="0" smtClean="0"/>
              <a:t> 162: 1243-48. Pp. 16-30 in </a:t>
            </a:r>
            <a:r>
              <a:rPr lang="en-US" sz="1600" i="1" dirty="0" smtClean="0"/>
              <a:t>Managing the Commons</a:t>
            </a:r>
            <a:r>
              <a:rPr lang="en-US" sz="1600" dirty="0" smtClean="0"/>
              <a:t>, edited by G. Hardin and J. Baden. San Francisco:  Freeman.</a:t>
            </a:r>
          </a:p>
          <a:p>
            <a:pPr marL="0" indent="0" eaLnBrk="1" hangingPunct="1">
              <a:lnSpc>
                <a:spcPct val="80000"/>
              </a:lnSpc>
              <a:spcBef>
                <a:spcPts val="1200"/>
              </a:spcBef>
              <a:buFontTx/>
              <a:buNone/>
            </a:pPr>
            <a:r>
              <a:rPr lang="en-US" sz="1600" dirty="0" smtClean="0"/>
              <a:t>Wellman, Barry. 1997. “An electronic group is virtually a social network.” In S. </a:t>
            </a:r>
            <a:r>
              <a:rPr lang="en-US" sz="1600" dirty="0" err="1" smtClean="0"/>
              <a:t>Kiesler</a:t>
            </a:r>
            <a:r>
              <a:rPr lang="en-US" sz="1600" dirty="0" smtClean="0"/>
              <a:t> (Ed.), </a:t>
            </a:r>
            <a:r>
              <a:rPr lang="en-US" sz="1600" i="1" dirty="0" smtClean="0"/>
              <a:t>The Culture of the Internet.</a:t>
            </a:r>
            <a:r>
              <a:rPr lang="en-US" sz="1600" dirty="0" smtClean="0"/>
              <a:t> Hillsdale, NJ: Lawrence Erlbaum. </a:t>
            </a:r>
          </a:p>
        </p:txBody>
      </p:sp>
      <p:sp>
        <p:nvSpPr>
          <p:cNvPr id="11" name="Slide Number Placeholder 10"/>
          <p:cNvSpPr>
            <a:spLocks noGrp="1"/>
          </p:cNvSpPr>
          <p:nvPr>
            <p:ph type="sldNum" sz="quarter" idx="4294967295"/>
          </p:nvPr>
        </p:nvSpPr>
        <p:spPr>
          <a:xfrm>
            <a:off x="8735325" y="6356351"/>
            <a:ext cx="2844059" cy="365125"/>
          </a:xfrm>
          <a:prstGeom prst="rect">
            <a:avLst/>
          </a:prstGeom>
        </p:spPr>
        <p:txBody>
          <a:bodyPr/>
          <a:lstStyle/>
          <a:p>
            <a:pPr>
              <a:defRPr/>
            </a:pPr>
            <a:fld id="{0934AE98-D162-46EA-A89A-7D48CCA0B22D}" type="slidenum">
              <a:rPr lang="en-US"/>
              <a:pPr>
                <a:defRPr/>
              </a:pPr>
              <a:t>10</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8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8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8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8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8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6810">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810">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68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clrChange>
              <a:clrFrom>
                <a:srgbClr val="FEFEFE"/>
              </a:clrFrom>
              <a:clrTo>
                <a:srgbClr val="FEFEFE">
                  <a:alpha val="0"/>
                </a:srgbClr>
              </a:clrTo>
            </a:clrChange>
            <a:grayscl/>
          </a:blip>
          <a:srcRect/>
          <a:stretch>
            <a:fillRect/>
          </a:stretch>
        </p:blipFill>
        <p:spPr bwMode="auto">
          <a:xfrm>
            <a:off x="7124060" y="1332604"/>
            <a:ext cx="4458340" cy="4154487"/>
          </a:xfrm>
          <a:prstGeom prst="rect">
            <a:avLst/>
          </a:prstGeom>
          <a:noFill/>
          <a:ln w="9525">
            <a:noFill/>
            <a:miter lim="800000"/>
            <a:headEnd/>
            <a:tailEnd/>
          </a:ln>
        </p:spPr>
      </p:pic>
      <p:sp>
        <p:nvSpPr>
          <p:cNvPr id="6" name="Title 5"/>
          <p:cNvSpPr>
            <a:spLocks noGrp="1"/>
          </p:cNvSpPr>
          <p:nvPr>
            <p:ph type="title"/>
          </p:nvPr>
        </p:nvSpPr>
        <p:spPr>
          <a:xfrm>
            <a:off x="515938" y="228600"/>
            <a:ext cx="11164887" cy="1163395"/>
          </a:xfrm>
        </p:spPr>
        <p:txBody>
          <a:bodyPr/>
          <a:lstStyle/>
          <a:p>
            <a:r>
              <a:rPr lang="en-US" dirty="0" smtClean="0"/>
              <a:t>Social Network</a:t>
            </a:r>
            <a:br>
              <a:rPr lang="en-US" dirty="0" smtClean="0"/>
            </a:br>
            <a:r>
              <a:rPr lang="en-US" sz="3600" dirty="0" smtClean="0">
                <a:solidFill>
                  <a:schemeClr val="accent1"/>
                </a:solidFill>
              </a:rPr>
              <a:t>Theory</a:t>
            </a:r>
            <a:endParaRPr lang="en-US" dirty="0">
              <a:solidFill>
                <a:schemeClr val="accent1"/>
              </a:solidFill>
            </a:endParaRPr>
          </a:p>
        </p:txBody>
      </p:sp>
      <p:sp>
        <p:nvSpPr>
          <p:cNvPr id="26627" name="Rectangle 3"/>
          <p:cNvSpPr>
            <a:spLocks noGrp="1" noChangeArrowheads="1"/>
          </p:cNvSpPr>
          <p:nvPr>
            <p:ph idx="1"/>
          </p:nvPr>
        </p:nvSpPr>
        <p:spPr>
          <a:xfrm>
            <a:off x="507868" y="1757431"/>
            <a:ext cx="6104967" cy="4776692"/>
          </a:xfrm>
        </p:spPr>
        <p:txBody>
          <a:bodyPr/>
          <a:lstStyle/>
          <a:p>
            <a:r>
              <a:rPr lang="en-US" sz="2400" dirty="0" smtClean="0"/>
              <a:t>Central tenet  </a:t>
            </a:r>
          </a:p>
          <a:p>
            <a:pPr marL="688975" lvl="1" indent="-292100"/>
            <a:r>
              <a:rPr lang="en-US" sz="2000" dirty="0" smtClean="0"/>
              <a:t>Social structure emerges from the aggregate of relationships (ties) among members of a population</a:t>
            </a:r>
          </a:p>
          <a:p>
            <a:r>
              <a:rPr lang="en-US" sz="2400" dirty="0" smtClean="0"/>
              <a:t>Phenomena of interest</a:t>
            </a:r>
          </a:p>
          <a:p>
            <a:pPr marL="688975" lvl="1" indent="-292100"/>
            <a:r>
              <a:rPr lang="en-US" sz="2000" dirty="0" smtClean="0"/>
              <a:t>Emergence of cliques and clusters from patterns of relationships</a:t>
            </a:r>
          </a:p>
          <a:p>
            <a:pPr marL="688975" lvl="1" indent="-292100"/>
            <a:r>
              <a:rPr lang="en-US" sz="2000" dirty="0" smtClean="0"/>
              <a:t>Centrality (core), periphery (isolates), </a:t>
            </a:r>
            <a:r>
              <a:rPr lang="en-US" sz="2000" dirty="0" err="1" smtClean="0"/>
              <a:t>betweenness</a:t>
            </a:r>
            <a:endParaRPr lang="en-US" sz="2000" dirty="0" smtClean="0"/>
          </a:p>
          <a:p>
            <a:r>
              <a:rPr lang="en-US" sz="2400" dirty="0" smtClean="0"/>
              <a:t>Methods</a:t>
            </a:r>
          </a:p>
          <a:p>
            <a:pPr marL="688975" lvl="1" indent="-292100"/>
            <a:r>
              <a:rPr lang="en-US" sz="2000" dirty="0" smtClean="0"/>
              <a:t>Surveys, interviews, observations, log file analysis, computational analysis of matrices</a:t>
            </a:r>
            <a:br>
              <a:rPr lang="en-US" sz="2000" dirty="0" smtClean="0"/>
            </a:br>
            <a:endParaRPr lang="en-US" sz="2000" dirty="0" smtClean="0"/>
          </a:p>
          <a:p>
            <a:pPr marL="517525" lvl="1" indent="0">
              <a:buNone/>
            </a:pPr>
            <a:r>
              <a:rPr lang="en-US" sz="2000" dirty="0" smtClean="0"/>
              <a:t>(Hampton &amp;Wellman, 1999; </a:t>
            </a:r>
            <a:r>
              <a:rPr lang="en-US" sz="2000" dirty="0" err="1" smtClean="0"/>
              <a:t>Paolillo</a:t>
            </a:r>
            <a:r>
              <a:rPr lang="en-US" sz="2000" dirty="0" smtClean="0"/>
              <a:t>, 2001; Wellman, 2001)</a:t>
            </a:r>
          </a:p>
        </p:txBody>
      </p:sp>
      <p:sp>
        <p:nvSpPr>
          <p:cNvPr id="26628" name="Text Box 4"/>
          <p:cNvSpPr txBox="1">
            <a:spLocks noChangeArrowheads="1"/>
          </p:cNvSpPr>
          <p:nvPr/>
        </p:nvSpPr>
        <p:spPr bwMode="auto">
          <a:xfrm>
            <a:off x="7008574" y="5529954"/>
            <a:ext cx="4875530" cy="764825"/>
          </a:xfrm>
          <a:prstGeom prst="rect">
            <a:avLst/>
          </a:prstGeom>
          <a:noFill/>
          <a:ln w="9525">
            <a:noFill/>
            <a:miter lim="800000"/>
            <a:headEnd/>
            <a:tailEnd/>
          </a:ln>
        </p:spPr>
        <p:txBody>
          <a:bodyPr>
            <a:spAutoFit/>
          </a:bodyPr>
          <a:lstStyle/>
          <a:p>
            <a:pPr marL="114300" lvl="1">
              <a:lnSpc>
                <a:spcPct val="95000"/>
              </a:lnSpc>
            </a:pPr>
            <a:r>
              <a:rPr lang="en-US" sz="1400" dirty="0">
                <a:solidFill>
                  <a:schemeClr val="bg1"/>
                </a:solidFill>
                <a:latin typeface="Segoe" pitchFamily="34" charset="0"/>
              </a:rPr>
              <a:t>Source: Richards, W. (1986). The NEGOPY network analysis program. Burnaby, BC: Department of  Communication, Simon Fraser University. pp.7-16</a:t>
            </a:r>
            <a:r>
              <a:rPr lang="en-US" dirty="0">
                <a:solidFill>
                  <a:schemeClr val="bg1"/>
                </a:solidFill>
                <a:latin typeface="Times"/>
              </a:rPr>
              <a:t>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smtClean="0"/>
              <a:t>Problem:   No network chart in Excel</a:t>
            </a:r>
          </a:p>
        </p:txBody>
      </p:sp>
      <p:pic>
        <p:nvPicPr>
          <p:cNvPr id="58371" name="Picture 2"/>
          <p:cNvPicPr>
            <a:picLocks noChangeAspect="1" noChangeArrowheads="1"/>
          </p:cNvPicPr>
          <p:nvPr/>
        </p:nvPicPr>
        <p:blipFill>
          <a:blip r:embed="rId3"/>
          <a:srcRect/>
          <a:stretch>
            <a:fillRect/>
          </a:stretch>
        </p:blipFill>
        <p:spPr bwMode="auto">
          <a:xfrm>
            <a:off x="2324316" y="2773019"/>
            <a:ext cx="7601562" cy="20288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srcRect/>
          <a:stretch>
            <a:fillRect/>
          </a:stretch>
        </p:blipFill>
        <p:spPr bwMode="auto">
          <a:xfrm>
            <a:off x="0" y="14288"/>
            <a:ext cx="12188825" cy="6843712"/>
          </a:xfrm>
          <a:prstGeom prst="rect">
            <a:avLst/>
          </a:prstGeom>
          <a:noFill/>
          <a:ln w="9525">
            <a:noFill/>
            <a:miter lim="800000"/>
            <a:headEnd/>
            <a:tailEnd/>
          </a:ln>
        </p:spPr>
      </p:pic>
      <p:sp>
        <p:nvSpPr>
          <p:cNvPr id="59395" name="Title 1"/>
          <p:cNvSpPr>
            <a:spLocks noGrp="1"/>
          </p:cNvSpPr>
          <p:nvPr>
            <p:ph type="title"/>
          </p:nvPr>
        </p:nvSpPr>
        <p:spPr>
          <a:xfrm>
            <a:off x="5345149" y="3644345"/>
            <a:ext cx="5866190" cy="1329595"/>
          </a:xfrm>
        </p:spPr>
        <p:txBody>
          <a:bodyPr/>
          <a:lstStyle/>
          <a:p>
            <a:pPr eaLnBrk="1" hangingPunct="1"/>
            <a:r>
              <a:rPr lang="en-US" dirty="0" smtClean="0">
                <a:solidFill>
                  <a:schemeClr val="bg1"/>
                </a:solidFill>
                <a:effectLst/>
              </a:rPr>
              <a:t>Problem:   </a:t>
            </a:r>
            <a:br>
              <a:rPr lang="en-US" dirty="0" smtClean="0">
                <a:solidFill>
                  <a:schemeClr val="bg1"/>
                </a:solidFill>
                <a:effectLst/>
              </a:rPr>
            </a:br>
            <a:r>
              <a:rPr lang="en-US" dirty="0" smtClean="0">
                <a:solidFill>
                  <a:schemeClr val="bg1"/>
                </a:solidFill>
                <a:effectLst/>
              </a:rPr>
              <a:t>No network chart in Excel</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pPr algn="l" eaLnBrk="1" hangingPunct="1"/>
            <a:r>
              <a:rPr lang="en-US" smtClean="0"/>
              <a:t>Excel .NetMap</a:t>
            </a:r>
          </a:p>
        </p:txBody>
      </p:sp>
      <p:sp>
        <p:nvSpPr>
          <p:cNvPr id="4" name="Slide Number Placeholder 3"/>
          <p:cNvSpPr>
            <a:spLocks noGrp="1"/>
          </p:cNvSpPr>
          <p:nvPr>
            <p:ph type="sldNum" sz="quarter" idx="4294967295"/>
          </p:nvPr>
        </p:nvSpPr>
        <p:spPr>
          <a:xfrm>
            <a:off x="9345613" y="6356350"/>
            <a:ext cx="2843212" cy="365125"/>
          </a:xfrm>
          <a:prstGeom prst="rect">
            <a:avLst/>
          </a:prstGeom>
        </p:spPr>
        <p:txBody>
          <a:bodyPr/>
          <a:lstStyle/>
          <a:p>
            <a:pPr>
              <a:defRPr/>
            </a:pPr>
            <a:fld id="{09F48F0C-A415-4EA1-AB21-162104E71081}" type="slidenum">
              <a:rPr lang="en-US"/>
              <a:pPr>
                <a:defRPr/>
              </a:pPr>
              <a:t>14</a:t>
            </a:fld>
            <a:endParaRPr lang="en-US"/>
          </a:p>
        </p:txBody>
      </p:sp>
      <p:pic>
        <p:nvPicPr>
          <p:cNvPr id="60420" name="Picture 2"/>
          <p:cNvPicPr>
            <a:picLocks noChangeAspect="1" noChangeArrowheads="1"/>
          </p:cNvPicPr>
          <p:nvPr/>
        </p:nvPicPr>
        <p:blipFill>
          <a:blip r:embed="rId3"/>
          <a:srcRect/>
          <a:stretch>
            <a:fillRect/>
          </a:stretch>
        </p:blipFill>
        <p:spPr bwMode="auto">
          <a:xfrm>
            <a:off x="2105664" y="1020417"/>
            <a:ext cx="7283780" cy="5222670"/>
          </a:xfrm>
          <a:prstGeom prst="roundRect">
            <a:avLst>
              <a:gd name="adj" fmla="val 6782"/>
            </a:avLst>
          </a:prstGeom>
          <a:noFill/>
          <a:ln w="9525">
            <a:noFill/>
            <a:miter lim="800000"/>
            <a:headEnd/>
            <a:tailEnd/>
          </a:ln>
        </p:spPr>
      </p:pic>
      <p:sp>
        <p:nvSpPr>
          <p:cNvPr id="60421" name="Rectangle 1"/>
          <p:cNvSpPr>
            <a:spLocks noChangeArrowheads="1"/>
          </p:cNvSpPr>
          <p:nvPr/>
        </p:nvSpPr>
        <p:spPr bwMode="auto">
          <a:xfrm>
            <a:off x="543339" y="6488237"/>
            <a:ext cx="8729056" cy="276999"/>
          </a:xfrm>
          <a:prstGeom prst="rect">
            <a:avLst/>
          </a:prstGeom>
          <a:noFill/>
          <a:ln w="9525">
            <a:noFill/>
            <a:miter lim="800000"/>
            <a:headEnd/>
            <a:tailEnd/>
          </a:ln>
        </p:spPr>
        <p:txBody>
          <a:bodyPr wrap="none" anchor="ctr">
            <a:spAutoFit/>
          </a:bodyPr>
          <a:lstStyle/>
          <a:p>
            <a:r>
              <a:rPr lang="en-US" sz="1200" b="1" dirty="0">
                <a:solidFill>
                  <a:schemeClr val="bg1"/>
                </a:solidFill>
                <a:latin typeface="Segoe" pitchFamily="34" charset="0"/>
                <a:ea typeface="Calibri" pitchFamily="34" charset="0"/>
                <a:cs typeface="Times New Roman" pitchFamily="18" charset="0"/>
              </a:rPr>
              <a:t>Add-in</a:t>
            </a:r>
            <a:r>
              <a:rPr lang="en-US" sz="1200" dirty="0">
                <a:solidFill>
                  <a:schemeClr val="bg1"/>
                </a:solidFill>
                <a:latin typeface="Segoe" pitchFamily="34" charset="0"/>
                <a:ea typeface="Calibri" pitchFamily="34" charset="0"/>
                <a:cs typeface="Times New Roman" pitchFamily="18" charset="0"/>
              </a:rPr>
              <a:t>: </a:t>
            </a:r>
            <a:r>
              <a:rPr lang="en-US" sz="1200" dirty="0">
                <a:solidFill>
                  <a:schemeClr val="bg1"/>
                </a:solidFill>
                <a:latin typeface="Segoe" pitchFamily="34" charset="0"/>
                <a:ea typeface="Calibri" pitchFamily="34" charset="0"/>
                <a:cs typeface="Times New Roman" pitchFamily="18" charset="0"/>
                <a:hlinkClick r:id="rId4"/>
              </a:rPr>
              <a:t>http://cid-ae935b3cde8015dd.skydrive.live.com/browse.aspx/Excel%20.NetMap%20|5formerly%20C|3UNG|6%20drops</a:t>
            </a:r>
            <a:r>
              <a:rPr lang="en-US" sz="1200" dirty="0">
                <a:solidFill>
                  <a:schemeClr val="bg1"/>
                </a:solidFill>
                <a:latin typeface="Times New Roman" pitchFamily="18" charset="0"/>
                <a:ea typeface="Calibri" pitchFamily="34" charset="0"/>
                <a:cs typeface="Times New Roman" pitchFamily="18" charset="0"/>
              </a:rPr>
              <a:t> </a:t>
            </a:r>
            <a:endParaRPr lang="en-US" dirty="0">
              <a:solidFill>
                <a:schemeClr val="bg1"/>
              </a:solidFill>
              <a:ea typeface="Calibri"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r"/>
            <a:r>
              <a:rPr lang="en-US" smtClean="0"/>
              <a:t>Excel .NetMap</a:t>
            </a:r>
            <a:endParaRPr lang="en-US" dirty="0"/>
          </a:p>
        </p:txBody>
      </p:sp>
      <p:sp>
        <p:nvSpPr>
          <p:cNvPr id="2" name="Slide Number Placeholder 1"/>
          <p:cNvSpPr>
            <a:spLocks noGrp="1"/>
          </p:cNvSpPr>
          <p:nvPr>
            <p:ph type="sldNum" sz="quarter" idx="4294967295"/>
          </p:nvPr>
        </p:nvSpPr>
        <p:spPr>
          <a:xfrm>
            <a:off x="9345613" y="6356350"/>
            <a:ext cx="2843212" cy="365125"/>
          </a:xfrm>
          <a:prstGeom prst="rect">
            <a:avLst/>
          </a:prstGeom>
        </p:spPr>
        <p:txBody>
          <a:bodyPr/>
          <a:lstStyle/>
          <a:p>
            <a:pPr>
              <a:defRPr/>
            </a:pPr>
            <a:fld id="{DC0E7CEC-D2E9-4FA0-96C3-12F5E04046C7}" type="slidenum">
              <a:rPr lang="en-US"/>
              <a:pPr>
                <a:defRPr/>
              </a:pPr>
              <a:t>15</a:t>
            </a:fld>
            <a:endParaRPr lang="en-US"/>
          </a:p>
        </p:txBody>
      </p:sp>
      <p:pic>
        <p:nvPicPr>
          <p:cNvPr id="61443" name="Picture 2" descr="cid:image002.png@01C876B4.7227F030"/>
          <p:cNvPicPr>
            <a:picLocks noChangeAspect="1" noChangeArrowheads="1"/>
          </p:cNvPicPr>
          <p:nvPr/>
        </p:nvPicPr>
        <p:blipFill>
          <a:blip r:embed="rId3"/>
          <a:srcRect/>
          <a:stretch>
            <a:fillRect/>
          </a:stretch>
        </p:blipFill>
        <p:spPr bwMode="auto">
          <a:xfrm>
            <a:off x="390381" y="76200"/>
            <a:ext cx="4494716" cy="1976438"/>
          </a:xfrm>
          <a:prstGeom prst="rect">
            <a:avLst/>
          </a:prstGeom>
          <a:noFill/>
          <a:ln w="9525">
            <a:noFill/>
            <a:miter lim="800000"/>
            <a:headEnd/>
            <a:tailEnd/>
          </a:ln>
        </p:spPr>
      </p:pic>
      <p:pic>
        <p:nvPicPr>
          <p:cNvPr id="61444" name="Picture 3" descr="cid:image003.png@01C876B4.823DFAF0"/>
          <p:cNvPicPr>
            <a:picLocks noChangeAspect="1" noChangeArrowheads="1"/>
          </p:cNvPicPr>
          <p:nvPr/>
        </p:nvPicPr>
        <p:blipFill>
          <a:blip r:embed="rId4"/>
          <a:srcRect/>
          <a:stretch>
            <a:fillRect/>
          </a:stretch>
        </p:blipFill>
        <p:spPr bwMode="auto">
          <a:xfrm>
            <a:off x="1039216" y="2181226"/>
            <a:ext cx="8269374" cy="2238375"/>
          </a:xfrm>
          <a:prstGeom prst="rect">
            <a:avLst/>
          </a:prstGeom>
          <a:noFill/>
          <a:ln w="9525">
            <a:noFill/>
            <a:miter lim="800000"/>
            <a:headEnd/>
            <a:tailEnd/>
          </a:ln>
        </p:spPr>
      </p:pic>
      <p:pic>
        <p:nvPicPr>
          <p:cNvPr id="61445" name="Picture 4" descr="cid:image004.png@01C876B5.11D0BDB0"/>
          <p:cNvPicPr>
            <a:picLocks noChangeAspect="1" noChangeArrowheads="1"/>
          </p:cNvPicPr>
          <p:nvPr/>
        </p:nvPicPr>
        <p:blipFill>
          <a:blip r:embed="rId5"/>
          <a:srcRect/>
          <a:stretch>
            <a:fillRect/>
          </a:stretch>
        </p:blipFill>
        <p:spPr bwMode="auto">
          <a:xfrm>
            <a:off x="1969416" y="4705350"/>
            <a:ext cx="9506968" cy="1695450"/>
          </a:xfrm>
          <a:prstGeom prst="rect">
            <a:avLst/>
          </a:prstGeom>
          <a:noFill/>
          <a:ln w="9525">
            <a:noFill/>
            <a:miter lim="800000"/>
            <a:headEnd/>
            <a:tailEnd/>
          </a:ln>
        </p:spPr>
      </p:pic>
      <p:sp>
        <p:nvSpPr>
          <p:cNvPr id="61446" name="Rectangle 1"/>
          <p:cNvSpPr>
            <a:spLocks noChangeArrowheads="1"/>
          </p:cNvSpPr>
          <p:nvPr/>
        </p:nvSpPr>
        <p:spPr bwMode="auto">
          <a:xfrm>
            <a:off x="543340" y="6488237"/>
            <a:ext cx="8729056" cy="276999"/>
          </a:xfrm>
          <a:prstGeom prst="rect">
            <a:avLst/>
          </a:prstGeom>
          <a:noFill/>
          <a:ln w="9525">
            <a:noFill/>
            <a:miter lim="800000"/>
            <a:headEnd/>
            <a:tailEnd/>
          </a:ln>
        </p:spPr>
        <p:txBody>
          <a:bodyPr wrap="none" anchor="ctr">
            <a:spAutoFit/>
          </a:bodyPr>
          <a:lstStyle/>
          <a:p>
            <a:r>
              <a:rPr lang="en-US" sz="1200" b="1" dirty="0">
                <a:solidFill>
                  <a:schemeClr val="bg1"/>
                </a:solidFill>
                <a:latin typeface="Segoe" pitchFamily="34" charset="0"/>
                <a:ea typeface="Calibri" pitchFamily="34" charset="0"/>
                <a:cs typeface="Times New Roman" pitchFamily="18" charset="0"/>
              </a:rPr>
              <a:t>Add-in</a:t>
            </a:r>
            <a:r>
              <a:rPr lang="en-US" sz="1200" dirty="0">
                <a:solidFill>
                  <a:schemeClr val="bg1"/>
                </a:solidFill>
                <a:latin typeface="Segoe" pitchFamily="34" charset="0"/>
                <a:ea typeface="Calibri" pitchFamily="34" charset="0"/>
                <a:cs typeface="Times New Roman" pitchFamily="18" charset="0"/>
              </a:rPr>
              <a:t>: </a:t>
            </a:r>
            <a:r>
              <a:rPr lang="en-US" sz="1200" dirty="0">
                <a:solidFill>
                  <a:schemeClr val="bg1"/>
                </a:solidFill>
                <a:latin typeface="Segoe" pitchFamily="34" charset="0"/>
                <a:ea typeface="Calibri" pitchFamily="34" charset="0"/>
                <a:cs typeface="Times New Roman" pitchFamily="18" charset="0"/>
                <a:hlinkClick r:id="rId6"/>
              </a:rPr>
              <a:t>http://cid-ae935b3cde8015dd.skydrive.live.com/browse.aspx/Excel%20.NetMap%20|5formerly%20C|3UNG|6%20drops</a:t>
            </a:r>
            <a:r>
              <a:rPr lang="en-US" sz="1200" dirty="0">
                <a:solidFill>
                  <a:schemeClr val="bg1"/>
                </a:solidFill>
                <a:latin typeface="Times New Roman" pitchFamily="18" charset="0"/>
                <a:ea typeface="Calibri" pitchFamily="34" charset="0"/>
                <a:cs typeface="Times New Roman" pitchFamily="18" charset="0"/>
              </a:rPr>
              <a:t> </a:t>
            </a:r>
            <a:endParaRPr lang="en-US" dirty="0">
              <a:solidFill>
                <a:schemeClr val="bg1"/>
              </a:solidFill>
              <a:ea typeface="Calibri" pitchFamily="34" charset="0"/>
              <a:cs typeface="Times New Roman" pitchFamily="18" charset="0"/>
            </a:endParaRPr>
          </a:p>
        </p:txBody>
      </p:sp>
      <p:sp>
        <p:nvSpPr>
          <p:cNvPr id="7" name="Title 1"/>
          <p:cNvSpPr txBox="1">
            <a:spLocks/>
          </p:cNvSpPr>
          <p:nvPr/>
        </p:nvSpPr>
        <p:spPr>
          <a:xfrm>
            <a:off x="0" y="274638"/>
            <a:ext cx="10969943" cy="1143000"/>
          </a:xfrm>
          <a:prstGeom prst="rect">
            <a:avLst/>
          </a:prstGeom>
        </p:spPr>
        <p:txBody>
          <a:bodyPr anchor="ctr">
            <a:normAutofit/>
          </a:bodyPr>
          <a:lstStyle/>
          <a:p>
            <a:pPr algn="r" fontAlgn="auto">
              <a:spcAft>
                <a:spcPts val="0"/>
              </a:spcAft>
              <a:defRPr/>
            </a:pPr>
            <a:endParaRPr lang="en-US" sz="4400" dirty="0">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4"/>
          <p:cNvPicPr>
            <a:picLocks noChangeAspect="1" noChangeArrowheads="1"/>
          </p:cNvPicPr>
          <p:nvPr/>
        </p:nvPicPr>
        <p:blipFill>
          <a:blip r:embed="rId3"/>
          <a:srcRect/>
          <a:stretch>
            <a:fillRect/>
          </a:stretch>
        </p:blipFill>
        <p:spPr bwMode="auto">
          <a:xfrm>
            <a:off x="457863" y="887896"/>
            <a:ext cx="7884030" cy="5559287"/>
          </a:xfrm>
          <a:prstGeom prst="rect">
            <a:avLst/>
          </a:prstGeom>
          <a:noFill/>
          <a:ln w="9525">
            <a:noFill/>
            <a:miter lim="800000"/>
            <a:headEnd/>
            <a:tailEnd/>
          </a:ln>
        </p:spPr>
      </p:pic>
      <p:sp>
        <p:nvSpPr>
          <p:cNvPr id="62468" name="Rectangle 1"/>
          <p:cNvSpPr>
            <a:spLocks noChangeArrowheads="1"/>
          </p:cNvSpPr>
          <p:nvPr/>
        </p:nvSpPr>
        <p:spPr bwMode="auto">
          <a:xfrm>
            <a:off x="543332" y="6480312"/>
            <a:ext cx="3099246" cy="276999"/>
          </a:xfrm>
          <a:prstGeom prst="rect">
            <a:avLst/>
          </a:prstGeom>
          <a:noFill/>
          <a:ln w="9525">
            <a:noFill/>
            <a:miter lim="800000"/>
            <a:headEnd/>
            <a:tailEnd/>
          </a:ln>
        </p:spPr>
        <p:txBody>
          <a:bodyPr wrap="none" anchor="ctr">
            <a:spAutoFit/>
          </a:bodyPr>
          <a:lstStyle/>
          <a:p>
            <a:r>
              <a:rPr lang="en-US" sz="1200" b="1" dirty="0">
                <a:solidFill>
                  <a:schemeClr val="bg1"/>
                </a:solidFill>
                <a:latin typeface="Segoe" pitchFamily="34" charset="0"/>
                <a:ea typeface="Calibri" pitchFamily="34" charset="0"/>
                <a:cs typeface="Times New Roman" pitchFamily="18" charset="0"/>
              </a:rPr>
              <a:t>Add-in</a:t>
            </a:r>
            <a:r>
              <a:rPr lang="en-US" sz="1200" dirty="0">
                <a:solidFill>
                  <a:schemeClr val="bg1"/>
                </a:solidFill>
                <a:latin typeface="Segoe" pitchFamily="34" charset="0"/>
                <a:ea typeface="Calibri" pitchFamily="34" charset="0"/>
                <a:cs typeface="Times New Roman" pitchFamily="18" charset="0"/>
              </a:rPr>
              <a:t>: </a:t>
            </a:r>
            <a:r>
              <a:rPr lang="en-US" sz="1200" dirty="0">
                <a:solidFill>
                  <a:schemeClr val="bg1"/>
                </a:solidFill>
                <a:latin typeface="Segoe" pitchFamily="34" charset="0"/>
                <a:ea typeface="Calibri" pitchFamily="34" charset="0"/>
                <a:cs typeface="Times New Roman" pitchFamily="18" charset="0"/>
                <a:hlinkClick r:id="rId4"/>
              </a:rPr>
              <a:t>http</a:t>
            </a:r>
            <a:r>
              <a:rPr lang="en-US" sz="1200" dirty="0" smtClean="0">
                <a:solidFill>
                  <a:schemeClr val="bg1"/>
                </a:solidFill>
                <a:latin typeface="Segoe" pitchFamily="34" charset="0"/>
                <a:ea typeface="Calibri" pitchFamily="34" charset="0"/>
                <a:cs typeface="Times New Roman" pitchFamily="18" charset="0"/>
                <a:hlinkClick r:id="rId4"/>
              </a:rPr>
              <a:t>://www.codeplex.com/netmap</a:t>
            </a:r>
            <a:r>
              <a:rPr lang="en-US" sz="1200" dirty="0" smtClean="0">
                <a:solidFill>
                  <a:schemeClr val="bg1"/>
                </a:solidFill>
                <a:latin typeface="Segoe" pitchFamily="34" charset="0"/>
                <a:ea typeface="Calibri" pitchFamily="34" charset="0"/>
                <a:cs typeface="Times New Roman" pitchFamily="18" charset="0"/>
              </a:rPr>
              <a:t> </a:t>
            </a:r>
            <a:endParaRPr lang="en-US" dirty="0">
              <a:solidFill>
                <a:schemeClr val="bg1"/>
              </a:solidFill>
              <a:ea typeface="Calibri" pitchFamily="34" charset="0"/>
              <a:cs typeface="Times New Roman" pitchFamily="18" charset="0"/>
            </a:endParaRPr>
          </a:p>
        </p:txBody>
      </p:sp>
      <p:sp>
        <p:nvSpPr>
          <p:cNvPr id="5" name="Title 1"/>
          <p:cNvSpPr txBox="1">
            <a:spLocks/>
          </p:cNvSpPr>
          <p:nvPr/>
        </p:nvSpPr>
        <p:spPr>
          <a:xfrm>
            <a:off x="0" y="274638"/>
            <a:ext cx="10969943" cy="1143000"/>
          </a:xfrm>
          <a:prstGeom prst="rect">
            <a:avLst/>
          </a:prstGeom>
        </p:spPr>
        <p:txBody>
          <a:bodyPr anchor="ctr">
            <a:normAutofit/>
          </a:bodyPr>
          <a:lstStyle/>
          <a:p>
            <a:pPr algn="r" fontAlgn="auto">
              <a:spcAft>
                <a:spcPts val="0"/>
              </a:spcAft>
              <a:defRPr/>
            </a:pPr>
            <a:endParaRPr lang="en-US" sz="4400" dirty="0">
              <a:latin typeface="+mj-lt"/>
              <a:ea typeface="+mj-ea"/>
              <a:cs typeface="+mj-cs"/>
            </a:endParaRPr>
          </a:p>
        </p:txBody>
      </p:sp>
      <p:sp>
        <p:nvSpPr>
          <p:cNvPr id="6" name="Title 5"/>
          <p:cNvSpPr>
            <a:spLocks noGrp="1"/>
          </p:cNvSpPr>
          <p:nvPr>
            <p:ph type="title"/>
          </p:nvPr>
        </p:nvSpPr>
        <p:spPr/>
        <p:txBody>
          <a:bodyPr/>
          <a:lstStyle/>
          <a:p>
            <a:pPr algn="r"/>
            <a:r>
              <a:rPr lang="en-US" dirty="0" smtClean="0"/>
              <a:t>Excel .</a:t>
            </a:r>
            <a:r>
              <a:rPr lang="en-US" dirty="0" err="1" smtClean="0"/>
              <a:t>NetMap</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srcRect/>
          <a:stretch>
            <a:fillRect/>
          </a:stretch>
        </p:blipFill>
        <p:spPr bwMode="auto">
          <a:xfrm>
            <a:off x="1675063" y="914400"/>
            <a:ext cx="8847164" cy="5943600"/>
          </a:xfrm>
          <a:prstGeom prst="roundRect">
            <a:avLst>
              <a:gd name="adj" fmla="val 2620"/>
            </a:avLst>
          </a:prstGeom>
          <a:noFill/>
          <a:ln w="9525">
            <a:noFill/>
            <a:miter lim="800000"/>
            <a:headEnd/>
            <a:tailEnd/>
          </a:ln>
        </p:spPr>
      </p:pic>
      <p:sp>
        <p:nvSpPr>
          <p:cNvPr id="4" name="Title 3"/>
          <p:cNvSpPr>
            <a:spLocks noGrp="1"/>
          </p:cNvSpPr>
          <p:nvPr>
            <p:ph type="title"/>
          </p:nvPr>
        </p:nvSpPr>
        <p:spPr/>
        <p:txBody>
          <a:bodyPr/>
          <a:lstStyle/>
          <a:p>
            <a:r>
              <a:rPr lang="en-US" dirty="0" smtClean="0"/>
              <a:t>Marc’s </a:t>
            </a:r>
            <a:r>
              <a:rPr lang="en-US" dirty="0" err="1" smtClean="0"/>
              <a:t>Facebook</a:t>
            </a:r>
            <a:r>
              <a:rPr lang="en-US" dirty="0" smtClean="0"/>
              <a:t> Graph</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noChangeArrowheads="1"/>
          </p:cNvPicPr>
          <p:nvPr/>
        </p:nvPicPr>
        <p:blipFill>
          <a:blip r:embed="rId3"/>
          <a:srcRect/>
          <a:stretch>
            <a:fillRect/>
          </a:stretch>
        </p:blipFill>
        <p:spPr bwMode="auto">
          <a:xfrm>
            <a:off x="1128975" y="381000"/>
            <a:ext cx="5512426" cy="3427413"/>
          </a:xfrm>
          <a:prstGeom prst="rect">
            <a:avLst/>
          </a:prstGeom>
          <a:noFill/>
          <a:ln w="6350">
            <a:solidFill>
              <a:srgbClr val="000000"/>
            </a:solidFill>
            <a:miter lim="800000"/>
            <a:headEnd/>
            <a:tailEnd/>
          </a:ln>
        </p:spPr>
      </p:pic>
      <p:pic>
        <p:nvPicPr>
          <p:cNvPr id="3" name="Picture 2"/>
          <p:cNvPicPr>
            <a:picLocks noChangeAspect="1" noChangeArrowheads="1"/>
          </p:cNvPicPr>
          <p:nvPr/>
        </p:nvPicPr>
        <p:blipFill>
          <a:blip r:embed="rId4"/>
          <a:srcRect/>
          <a:stretch>
            <a:fillRect/>
          </a:stretch>
        </p:blipFill>
        <p:spPr bwMode="auto">
          <a:xfrm>
            <a:off x="1128975" y="381000"/>
            <a:ext cx="5512426" cy="3429000"/>
          </a:xfrm>
          <a:prstGeom prst="rect">
            <a:avLst/>
          </a:prstGeom>
          <a:noFill/>
          <a:ln w="6350">
            <a:solidFill>
              <a:srgbClr val="000000"/>
            </a:solidFill>
            <a:miter lim="800000"/>
            <a:headEnd/>
            <a:tailEnd/>
          </a:ln>
        </p:spPr>
      </p:pic>
      <p:pic>
        <p:nvPicPr>
          <p:cNvPr id="4" name="Picture 3"/>
          <p:cNvPicPr>
            <a:picLocks noChangeAspect="1" noChangeArrowheads="1"/>
          </p:cNvPicPr>
          <p:nvPr/>
        </p:nvPicPr>
        <p:blipFill>
          <a:blip r:embed="rId5"/>
          <a:srcRect/>
          <a:stretch>
            <a:fillRect/>
          </a:stretch>
        </p:blipFill>
        <p:spPr bwMode="auto">
          <a:xfrm>
            <a:off x="4929809" y="2592388"/>
            <a:ext cx="6341362" cy="3884612"/>
          </a:xfrm>
          <a:prstGeom prst="rect">
            <a:avLst/>
          </a:prstGeom>
          <a:noFill/>
          <a:ln w="6350">
            <a:solidFill>
              <a:srgbClr val="000000"/>
            </a:solidFill>
            <a:miter lim="800000"/>
            <a:headEnd/>
            <a:tailEnd/>
          </a:ln>
        </p:spPr>
      </p:pic>
      <p:sp>
        <p:nvSpPr>
          <p:cNvPr id="6" name="TextBox 5"/>
          <p:cNvSpPr txBox="1">
            <a:spLocks noChangeArrowheads="1"/>
          </p:cNvSpPr>
          <p:nvPr/>
        </p:nvSpPr>
        <p:spPr bwMode="auto">
          <a:xfrm>
            <a:off x="596348" y="5681870"/>
            <a:ext cx="4085004" cy="886397"/>
          </a:xfrm>
          <a:prstGeom prst="rect">
            <a:avLst/>
          </a:prstGeom>
        </p:spPr>
        <p:txBody>
          <a:bodyPr vert="horz" wrap="square" lIns="0" tIns="0" rIns="0" bIns="0" rtlCol="0" anchor="t">
            <a:spAutoFit/>
          </a:bodyPr>
          <a:lstStyle/>
          <a:p>
            <a:pPr algn="r" defTabSz="1095375">
              <a:lnSpc>
                <a:spcPct val="90000"/>
              </a:lnSpc>
            </a:pPr>
            <a:r>
              <a:rPr lang="en-US" sz="3200" spc="-150" dirty="0">
                <a:ln w="3175">
                  <a:noFill/>
                </a:ln>
                <a:solidFill>
                  <a:schemeClr val="bg1"/>
                </a:solidFill>
                <a:latin typeface="Segoe" pitchFamily="34" charset="0"/>
                <a:cs typeface="Arial" charset="0"/>
              </a:rPr>
              <a:t>Strong-tie inner cores of </a:t>
            </a:r>
            <a:br>
              <a:rPr lang="en-US" sz="3200" spc="-150" dirty="0">
                <a:ln w="3175">
                  <a:noFill/>
                </a:ln>
                <a:solidFill>
                  <a:schemeClr val="bg1"/>
                </a:solidFill>
                <a:latin typeface="Segoe" pitchFamily="34" charset="0"/>
                <a:cs typeface="Arial" charset="0"/>
              </a:rPr>
            </a:br>
            <a:r>
              <a:rPr lang="en-US" sz="3200" spc="-150" dirty="0">
                <a:ln w="3175">
                  <a:noFill/>
                </a:ln>
                <a:solidFill>
                  <a:schemeClr val="bg1"/>
                </a:solidFill>
                <a:latin typeface="Segoe" pitchFamily="34" charset="0"/>
                <a:cs typeface="Arial" charset="0"/>
              </a:rPr>
              <a:t>email social networks</a:t>
            </a:r>
          </a:p>
        </p:txBody>
      </p:sp>
      <p:sp>
        <p:nvSpPr>
          <p:cNvPr id="7" name="Title 6"/>
          <p:cNvSpPr>
            <a:spLocks noGrp="1"/>
          </p:cNvSpPr>
          <p:nvPr>
            <p:ph type="title"/>
          </p:nvPr>
        </p:nvSpPr>
        <p:spPr>
          <a:xfrm>
            <a:off x="7288696" y="228600"/>
            <a:ext cx="4392129" cy="1329595"/>
          </a:xfrm>
        </p:spPr>
        <p:txBody>
          <a:bodyPr/>
          <a:lstStyle/>
          <a:p>
            <a:pPr algn="r"/>
            <a:r>
              <a:rPr lang="en-US" dirty="0" smtClean="0"/>
              <a:t>Personal email social networks</a:t>
            </a:r>
            <a:br>
              <a:rPr lang="en-US" dirty="0" smtClean="0"/>
            </a:b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spect="1" noChangeArrowheads="1"/>
          </p:cNvPicPr>
          <p:nvPr/>
        </p:nvPicPr>
        <p:blipFill>
          <a:blip r:embed="rId3"/>
          <a:srcRect/>
          <a:stretch>
            <a:fillRect/>
          </a:stretch>
        </p:blipFill>
        <p:spPr bwMode="auto">
          <a:xfrm>
            <a:off x="1098465" y="76201"/>
            <a:ext cx="5471872" cy="3656013"/>
          </a:xfrm>
          <a:prstGeom prst="rect">
            <a:avLst/>
          </a:prstGeom>
          <a:noFill/>
          <a:ln w="6350">
            <a:solidFill>
              <a:srgbClr val="000000"/>
            </a:solidFill>
            <a:miter lim="800000"/>
            <a:headEnd/>
            <a:tailEnd/>
          </a:ln>
        </p:spPr>
      </p:pic>
      <p:pic>
        <p:nvPicPr>
          <p:cNvPr id="3" name="Picture 2"/>
          <p:cNvPicPr>
            <a:picLocks noChangeAspect="1" noChangeArrowheads="1"/>
          </p:cNvPicPr>
          <p:nvPr/>
        </p:nvPicPr>
        <p:blipFill>
          <a:blip r:embed="rId4"/>
          <a:srcRect/>
          <a:stretch>
            <a:fillRect/>
          </a:stretch>
        </p:blipFill>
        <p:spPr bwMode="auto">
          <a:xfrm>
            <a:off x="4927982" y="2592388"/>
            <a:ext cx="5634002" cy="3732212"/>
          </a:xfrm>
          <a:prstGeom prst="rect">
            <a:avLst/>
          </a:prstGeom>
          <a:noFill/>
          <a:ln w="6350">
            <a:solidFill>
              <a:srgbClr val="000000"/>
            </a:solidFill>
            <a:miter lim="800000"/>
            <a:headEnd/>
            <a:tailEnd/>
          </a:ln>
        </p:spPr>
      </p:pic>
      <p:sp>
        <p:nvSpPr>
          <p:cNvPr id="5" name="TextBox 4"/>
          <p:cNvSpPr txBox="1">
            <a:spLocks noChangeArrowheads="1"/>
          </p:cNvSpPr>
          <p:nvPr/>
        </p:nvSpPr>
        <p:spPr bwMode="auto">
          <a:xfrm>
            <a:off x="1431235" y="5715001"/>
            <a:ext cx="3245750" cy="886397"/>
          </a:xfrm>
          <a:prstGeom prst="rect">
            <a:avLst/>
          </a:prstGeom>
        </p:spPr>
        <p:txBody>
          <a:bodyPr vert="horz" wrap="square" lIns="0" tIns="0" rIns="0" bIns="0" rtlCol="0" anchor="t">
            <a:spAutoFit/>
          </a:bodyPr>
          <a:lstStyle/>
          <a:p>
            <a:pPr algn="r" defTabSz="1095375">
              <a:lnSpc>
                <a:spcPct val="90000"/>
              </a:lnSpc>
            </a:pPr>
            <a:r>
              <a:rPr lang="en-US" sz="3200" spc="-150" dirty="0">
                <a:ln w="3175">
                  <a:noFill/>
                </a:ln>
                <a:solidFill>
                  <a:schemeClr val="bg1"/>
                </a:solidFill>
                <a:latin typeface="Segoe" pitchFamily="34" charset="0"/>
                <a:cs typeface="Arial" charset="0"/>
              </a:rPr>
              <a:t>Strong Tie Core of an Email List</a:t>
            </a:r>
          </a:p>
        </p:txBody>
      </p:sp>
      <p:sp>
        <p:nvSpPr>
          <p:cNvPr id="6" name="Title 5"/>
          <p:cNvSpPr>
            <a:spLocks noGrp="1"/>
          </p:cNvSpPr>
          <p:nvPr>
            <p:ph type="title"/>
          </p:nvPr>
        </p:nvSpPr>
        <p:spPr>
          <a:xfrm>
            <a:off x="7712765" y="228600"/>
            <a:ext cx="3968059" cy="1994392"/>
          </a:xfrm>
        </p:spPr>
        <p:txBody>
          <a:bodyPr/>
          <a:lstStyle/>
          <a:p>
            <a:pPr algn="r"/>
            <a:r>
              <a:rPr lang="en-US" dirty="0" smtClean="0"/>
              <a:t>Email List social networks</a:t>
            </a:r>
            <a:br>
              <a:rPr lang="en-US" dirty="0" smtClean="0"/>
            </a:b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What is social media?</a:t>
            </a:r>
          </a:p>
        </p:txBody>
      </p:sp>
      <p:sp>
        <p:nvSpPr>
          <p:cNvPr id="3" name="Content Placeholder 2"/>
          <p:cNvSpPr>
            <a:spLocks noGrp="1"/>
          </p:cNvSpPr>
          <p:nvPr>
            <p:ph idx="1"/>
          </p:nvPr>
        </p:nvSpPr>
        <p:spPr>
          <a:xfrm>
            <a:off x="507868" y="1674131"/>
            <a:ext cx="11173090" cy="2210862"/>
          </a:xfrm>
        </p:spPr>
        <p:txBody>
          <a:bodyPr rtlCol="0">
            <a:noAutofit/>
          </a:bodyPr>
          <a:lstStyle/>
          <a:p>
            <a:pPr algn="ctr" eaLnBrk="1" fontAlgn="auto" hangingPunct="1">
              <a:spcAft>
                <a:spcPts val="0"/>
              </a:spcAft>
              <a:buFont typeface="Arial" pitchFamily="34" charset="0"/>
              <a:buNone/>
              <a:defRPr/>
            </a:pPr>
            <a:r>
              <a:rPr lang="en-US" sz="4400" dirty="0" smtClean="0"/>
              <a:t>A Sociological Frame:</a:t>
            </a:r>
          </a:p>
          <a:p>
            <a:pPr eaLnBrk="1" fontAlgn="auto" hangingPunct="1">
              <a:spcAft>
                <a:spcPts val="0"/>
              </a:spcAft>
              <a:buFont typeface="Arial" pitchFamily="34" charset="0"/>
              <a:buNone/>
              <a:defRPr/>
            </a:pPr>
            <a:endParaRPr lang="en-US" sz="4400" dirty="0" smtClean="0"/>
          </a:p>
          <a:p>
            <a:pPr marL="0" indent="0" algn="ctr" eaLnBrk="1" fontAlgn="auto" hangingPunct="1">
              <a:spcAft>
                <a:spcPts val="0"/>
              </a:spcAft>
              <a:buFont typeface="Arial" pitchFamily="34" charset="0"/>
              <a:buNone/>
              <a:defRPr/>
            </a:pPr>
            <a:r>
              <a:rPr lang="en-US" sz="4400" b="1" dirty="0" smtClean="0"/>
              <a:t>Collective Goods</a:t>
            </a:r>
            <a:br>
              <a:rPr lang="en-US" sz="4400" b="1" dirty="0" smtClean="0"/>
            </a:br>
            <a:r>
              <a:rPr lang="en-US" sz="4400" dirty="0" smtClean="0"/>
              <a:t>produced through </a:t>
            </a:r>
            <a:br>
              <a:rPr lang="en-US" sz="4400" dirty="0" smtClean="0"/>
            </a:br>
            <a:r>
              <a:rPr lang="en-US" sz="4400" b="1" dirty="0" smtClean="0"/>
              <a:t>Computer-Mediated </a:t>
            </a:r>
            <a:br>
              <a:rPr lang="en-US" sz="4400" b="1" dirty="0" smtClean="0"/>
            </a:br>
            <a:r>
              <a:rPr lang="en-US" sz="4400" b="1" i="1" dirty="0" smtClean="0"/>
              <a:t>Collective Action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Goal: Make SNA easier</a:t>
            </a:r>
          </a:p>
        </p:txBody>
      </p:sp>
      <p:sp>
        <p:nvSpPr>
          <p:cNvPr id="65539" name="Content Placeholder 2"/>
          <p:cNvSpPr>
            <a:spLocks noGrp="1"/>
          </p:cNvSpPr>
          <p:nvPr>
            <p:ph idx="1"/>
          </p:nvPr>
        </p:nvSpPr>
        <p:spPr/>
        <p:txBody>
          <a:bodyPr/>
          <a:lstStyle/>
          <a:p>
            <a:r>
              <a:rPr lang="en-US" smtClean="0"/>
              <a:t>Existing Social Network Tools are challenging for many novice users</a:t>
            </a:r>
          </a:p>
          <a:p>
            <a:r>
              <a:rPr lang="en-US" smtClean="0"/>
              <a:t>Tools like Excel are widely used</a:t>
            </a:r>
          </a:p>
          <a:p>
            <a:r>
              <a:rPr lang="en-US" smtClean="0"/>
              <a:t>Leveraging a spreadsheet as a host for SNA lowers barriers to network data analysis and display</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015" y="1066800"/>
            <a:ext cx="10665222" cy="16002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dirty="0"/>
              <a:t>Social Network Science of Science</a:t>
            </a:r>
            <a:br>
              <a:rPr lang="en-US" sz="2800" dirty="0"/>
            </a:br>
            <a:r>
              <a:rPr lang="en-US" dirty="0"/>
              <a:t>Study social network structure of email and web boards of </a:t>
            </a:r>
            <a:br>
              <a:rPr lang="en-US" dirty="0"/>
            </a:br>
            <a:r>
              <a:rPr lang="en-US" dirty="0"/>
              <a:t>different scientific communities</a:t>
            </a:r>
          </a:p>
        </p:txBody>
      </p:sp>
      <p:sp>
        <p:nvSpPr>
          <p:cNvPr id="3" name="Rectangle 2"/>
          <p:cNvSpPr/>
          <p:nvPr/>
        </p:nvSpPr>
        <p:spPr>
          <a:xfrm>
            <a:off x="711015" y="2743200"/>
            <a:ext cx="3351927" cy="32766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000" dirty="0"/>
              <a:t>Sociologist</a:t>
            </a:r>
          </a:p>
          <a:p>
            <a:pPr algn="ctr">
              <a:defRPr/>
            </a:pPr>
            <a:endParaRPr lang="en-US" sz="2000" dirty="0"/>
          </a:p>
          <a:p>
            <a:pPr algn="ctr">
              <a:defRPr/>
            </a:pPr>
            <a:r>
              <a:rPr lang="en-US" sz="2000" dirty="0"/>
              <a:t>“What are the structures of communication in scientific discussions?”</a:t>
            </a:r>
            <a:endParaRPr lang="en-US" dirty="0"/>
          </a:p>
        </p:txBody>
      </p:sp>
      <p:sp>
        <p:nvSpPr>
          <p:cNvPr id="4" name="Rectangle 3"/>
          <p:cNvSpPr/>
          <p:nvPr/>
        </p:nvSpPr>
        <p:spPr>
          <a:xfrm>
            <a:off x="4164515" y="2743200"/>
            <a:ext cx="3555074" cy="32766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dirty="0"/>
              <a:t>User Experience </a:t>
            </a:r>
            <a:r>
              <a:rPr lang="en-US" dirty="0"/>
              <a:t>Information Visualization</a:t>
            </a:r>
          </a:p>
          <a:p>
            <a:pPr algn="ctr">
              <a:defRPr/>
            </a:pPr>
            <a:endParaRPr lang="en-US" dirty="0"/>
          </a:p>
          <a:p>
            <a:pPr algn="ctr">
              <a:defRPr/>
            </a:pPr>
            <a:r>
              <a:rPr lang="en-US" dirty="0"/>
              <a:t>“What are the best UI/UX workflows for network analysis tools?”</a:t>
            </a:r>
          </a:p>
          <a:p>
            <a:pPr algn="ctr">
              <a:defRPr/>
            </a:pPr>
            <a:endParaRPr lang="en-US" dirty="0"/>
          </a:p>
          <a:p>
            <a:pPr algn="ctr">
              <a:defRPr/>
            </a:pPr>
            <a:endParaRPr lang="en-US" dirty="0"/>
          </a:p>
        </p:txBody>
      </p:sp>
      <p:sp>
        <p:nvSpPr>
          <p:cNvPr id="5" name="Rectangle 4"/>
          <p:cNvSpPr/>
          <p:nvPr/>
        </p:nvSpPr>
        <p:spPr>
          <a:xfrm>
            <a:off x="7821163" y="2743200"/>
            <a:ext cx="3555074" cy="32766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Computer Scientist </a:t>
            </a:r>
            <a:r>
              <a:rPr lang="en-US" dirty="0" err="1"/>
              <a:t>Algorithmicist</a:t>
            </a:r>
            <a:r>
              <a:rPr lang="en-US" dirty="0"/>
              <a:t> for Social Network Measures</a:t>
            </a:r>
          </a:p>
          <a:p>
            <a:pPr algn="ctr">
              <a:defRPr/>
            </a:pPr>
            <a:endParaRPr lang="en-US" dirty="0"/>
          </a:p>
          <a:p>
            <a:pPr algn="ctr">
              <a:defRPr/>
            </a:pPr>
            <a:r>
              <a:rPr lang="en-US" dirty="0"/>
              <a:t>“What are the measures and algorithms needed for understanding networks?”</a:t>
            </a:r>
          </a:p>
          <a:p>
            <a:pPr algn="ctr">
              <a:defRPr/>
            </a:pP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a:srcRect/>
          <a:stretch>
            <a:fillRect/>
          </a:stretch>
        </p:blipFill>
        <p:spPr bwMode="auto">
          <a:xfrm>
            <a:off x="0" y="0"/>
            <a:ext cx="12188825" cy="6858000"/>
          </a:xfrm>
          <a:prstGeom prst="rect">
            <a:avLst/>
          </a:prstGeom>
          <a:noFill/>
          <a:ln w="9525">
            <a:noFill/>
            <a:miter lim="800000"/>
            <a:headEnd/>
            <a:tailEnd/>
          </a:ln>
        </p:spPr>
      </p:pic>
      <p:sp>
        <p:nvSpPr>
          <p:cNvPr id="70659" name="Title 1"/>
          <p:cNvSpPr>
            <a:spLocks noGrp="1"/>
          </p:cNvSpPr>
          <p:nvPr>
            <p:ph type="title"/>
          </p:nvPr>
        </p:nvSpPr>
        <p:spPr>
          <a:xfrm>
            <a:off x="860496" y="3104320"/>
            <a:ext cx="2889870" cy="1107996"/>
          </a:xfrm>
        </p:spPr>
        <p:txBody>
          <a:bodyPr/>
          <a:lstStyle/>
          <a:p>
            <a:pPr eaLnBrk="1" hangingPunct="1"/>
            <a:r>
              <a:rPr lang="en-US" sz="4000" dirty="0" smtClean="0">
                <a:solidFill>
                  <a:schemeClr val="bg1"/>
                </a:solidFill>
                <a:effectLst/>
              </a:rPr>
              <a:t>Social Action – Adam </a:t>
            </a:r>
            <a:r>
              <a:rPr lang="en-US" sz="4000" dirty="0" err="1" smtClean="0">
                <a:solidFill>
                  <a:schemeClr val="bg1"/>
                </a:solidFill>
                <a:effectLst/>
              </a:rPr>
              <a:t>Perer</a:t>
            </a:r>
            <a:endParaRPr lang="en-US" sz="4000" dirty="0" smtClean="0">
              <a:solidFill>
                <a:schemeClr val="bg1"/>
              </a:solidFill>
              <a:effectLs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Social Network Tools for Excel</a:t>
            </a:r>
            <a:br>
              <a:rPr lang="en-US" smtClean="0"/>
            </a:br>
            <a:r>
              <a:rPr lang="en-US" smtClean="0"/>
              <a:t>(Excel) .NetMap</a:t>
            </a:r>
            <a:endParaRPr lang="en-US" dirty="0"/>
          </a:p>
        </p:txBody>
      </p:sp>
      <p:sp>
        <p:nvSpPr>
          <p:cNvPr id="3" name="Content Placeholder 2"/>
          <p:cNvSpPr>
            <a:spLocks noGrp="1"/>
          </p:cNvSpPr>
          <p:nvPr>
            <p:ph idx="1"/>
          </p:nvPr>
        </p:nvSpPr>
        <p:spPr>
          <a:xfrm>
            <a:off x="507868" y="2168249"/>
            <a:ext cx="11173090" cy="1271117"/>
          </a:xfrm>
        </p:spPr>
        <p:txBody>
          <a:bodyPr/>
          <a:lstStyle/>
          <a:p>
            <a:r>
              <a:rPr lang="en-US" dirty="0" smtClean="0">
                <a:hlinkClick r:id="rId3"/>
              </a:rPr>
              <a:t>http://www.codeplex.com/netmap</a:t>
            </a:r>
            <a:r>
              <a:rPr lang="en-US" dirty="0" smtClean="0"/>
              <a:t> </a:t>
            </a:r>
          </a:p>
          <a:p>
            <a:pPr>
              <a:spcBef>
                <a:spcPts val="3000"/>
              </a:spcBef>
            </a:pPr>
            <a:r>
              <a:rPr lang="en-US" dirty="0" smtClean="0">
                <a:hlinkClick r:id="rId4"/>
              </a:rPr>
              <a:t>masmith@microsoft.com</a:t>
            </a:r>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23555"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dirty="0">
                <a:solidFill>
                  <a:schemeClr val="bg1"/>
                </a:solidFill>
                <a:latin typeface="Segoe" pitchFamily="34" charset="0"/>
                <a:cs typeface="Arial" pitchFamily="34" charset="0"/>
              </a:rPr>
              <a:t>© </a:t>
            </a:r>
            <a:r>
              <a:rPr lang="en-US" sz="700" dirty="0" smtClean="0">
                <a:solidFill>
                  <a:schemeClr val="bg1"/>
                </a:solidFill>
                <a:latin typeface="Segoe" pitchFamily="34" charset="0"/>
                <a:cs typeface="Arial" pitchFamily="34" charset="0"/>
              </a:rPr>
              <a:t>2008 </a:t>
            </a:r>
            <a:r>
              <a:rPr lang="en-US" sz="700" dirty="0">
                <a:solidFill>
                  <a:schemeClr val="bg1"/>
                </a:solidFill>
                <a:latin typeface="Segoe" pitchFamily="34" charset="0"/>
                <a:cs typeface="Arial" pitchFamily="34" charset="0"/>
              </a:rPr>
              <a:t>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Collective Action Dilemma Theory</a:t>
            </a:r>
            <a:endParaRPr lang="en-US" dirty="0" smtClean="0"/>
          </a:p>
        </p:txBody>
      </p:sp>
      <p:sp>
        <p:nvSpPr>
          <p:cNvPr id="16387" name="Rectangle 3"/>
          <p:cNvSpPr>
            <a:spLocks noGrp="1" noChangeArrowheads="1"/>
          </p:cNvSpPr>
          <p:nvPr>
            <p:ph type="body" idx="1"/>
          </p:nvPr>
        </p:nvSpPr>
        <p:spPr>
          <a:xfrm>
            <a:off x="507868" y="1412875"/>
            <a:ext cx="11173090" cy="4918269"/>
          </a:xfrm>
        </p:spPr>
        <p:txBody>
          <a:bodyPr/>
          <a:lstStyle/>
          <a:p>
            <a:r>
              <a:rPr lang="en-US" sz="2800" dirty="0" smtClean="0"/>
              <a:t>Central tenet</a:t>
            </a:r>
          </a:p>
          <a:p>
            <a:pPr lvl="1"/>
            <a:r>
              <a:rPr lang="en-US" sz="2400" dirty="0" smtClean="0"/>
              <a:t>Individual rationality leads to collective disaster</a:t>
            </a:r>
          </a:p>
          <a:p>
            <a:r>
              <a:rPr lang="en-US" sz="2800" dirty="0" smtClean="0"/>
              <a:t>Phenomena of interest</a:t>
            </a:r>
          </a:p>
          <a:p>
            <a:pPr lvl="1"/>
            <a:r>
              <a:rPr lang="en-US" sz="2400" dirty="0" smtClean="0"/>
              <a:t>Provision and/or sustainable consumption of collective resources</a:t>
            </a:r>
          </a:p>
          <a:p>
            <a:pPr lvl="1"/>
            <a:r>
              <a:rPr lang="en-US" sz="2400" dirty="0" smtClean="0"/>
              <a:t>Public Goods, Common Property, "Free Rider” Problems, Tragedies</a:t>
            </a:r>
          </a:p>
          <a:p>
            <a:pPr lvl="1"/>
            <a:r>
              <a:rPr lang="en-US" sz="2400" dirty="0" smtClean="0"/>
              <a:t>Signaling intent</a:t>
            </a:r>
          </a:p>
          <a:p>
            <a:r>
              <a:rPr lang="en-US" sz="2800" dirty="0" smtClean="0"/>
              <a:t>Methods</a:t>
            </a:r>
          </a:p>
          <a:p>
            <a:pPr lvl="1"/>
            <a:r>
              <a:rPr lang="en-US" sz="2400" dirty="0" smtClean="0"/>
              <a:t>Surveys, interviews, participant observation, log file analysis, computer modeling</a:t>
            </a:r>
          </a:p>
          <a:p>
            <a:pPr marL="504825" lvl="1" indent="12700">
              <a:buNone/>
            </a:pPr>
            <a:r>
              <a:rPr lang="en-US" sz="2400" dirty="0" smtClean="0"/>
              <a:t>(Axelrod, 1984; Hess, 1995; </a:t>
            </a:r>
            <a:r>
              <a:rPr lang="en-US" sz="2400" dirty="0" err="1" smtClean="0"/>
              <a:t>Kollock</a:t>
            </a:r>
            <a:r>
              <a:rPr lang="en-US" sz="2400" dirty="0" smtClean="0"/>
              <a:t> &amp; Smith, 1996) </a:t>
            </a:r>
          </a:p>
          <a:p>
            <a:pPr lvl="1"/>
            <a:endParaRPr lang="en-US" sz="2400" dirty="0" smtClean="0"/>
          </a:p>
          <a:p>
            <a:pPr marL="504825" lvl="1" indent="12700">
              <a:buNone/>
            </a:pPr>
            <a:r>
              <a:rPr lang="en-US" sz="2400" strike="sngStrike" dirty="0" smtClean="0">
                <a:latin typeface="Segoe" pitchFamily="34" charset="0"/>
              </a:rPr>
              <a:t>Community</a:t>
            </a:r>
            <a:r>
              <a:rPr lang="en-US" sz="2400" dirty="0" smtClean="0"/>
              <a:t> Computer Mediated Collective Action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35325" y="6356351"/>
            <a:ext cx="2844059" cy="365125"/>
          </a:xfrm>
          <a:prstGeom prst="rect">
            <a:avLst/>
          </a:prstGeom>
        </p:spPr>
        <p:txBody>
          <a:bodyPr/>
          <a:lstStyle/>
          <a:p>
            <a:pPr>
              <a:defRPr/>
            </a:pPr>
            <a:fld id="{DF314AF8-8E9D-4912-BD39-60CDE8EF983A}" type="slidenum">
              <a:rPr lang="en-US"/>
              <a:pPr>
                <a:defRPr/>
              </a:pPr>
              <a:t>4</a:t>
            </a:fld>
            <a:endParaRPr lang="en-US"/>
          </a:p>
        </p:txBody>
      </p:sp>
      <p:pic>
        <p:nvPicPr>
          <p:cNvPr id="19459" name="Picture 2">
            <a:hlinkClick r:id="rId3"/>
          </p:cNvPr>
          <p:cNvPicPr>
            <a:picLocks noChangeAspect="1" noChangeArrowheads="1"/>
          </p:cNvPicPr>
          <p:nvPr/>
        </p:nvPicPr>
        <p:blipFill>
          <a:blip r:embed="rId4"/>
          <a:srcRect/>
          <a:stretch>
            <a:fillRect/>
          </a:stretch>
        </p:blipFill>
        <p:spPr bwMode="auto">
          <a:xfrm>
            <a:off x="5078677" y="914401"/>
            <a:ext cx="6069019" cy="5008563"/>
          </a:xfrm>
          <a:prstGeom prst="rect">
            <a:avLst/>
          </a:prstGeom>
          <a:noFill/>
          <a:ln w="9525">
            <a:noFill/>
            <a:miter lim="800000"/>
            <a:headEnd/>
            <a:tailEnd/>
          </a:ln>
        </p:spPr>
      </p:pic>
      <p:sp>
        <p:nvSpPr>
          <p:cNvPr id="19460" name="Rectangle 3"/>
          <p:cNvSpPr>
            <a:spLocks noChangeArrowheads="1"/>
          </p:cNvSpPr>
          <p:nvPr/>
        </p:nvSpPr>
        <p:spPr bwMode="auto">
          <a:xfrm>
            <a:off x="5992839" y="5943600"/>
            <a:ext cx="5030007" cy="369888"/>
          </a:xfrm>
          <a:prstGeom prst="rect">
            <a:avLst/>
          </a:prstGeom>
          <a:noFill/>
          <a:ln w="9525">
            <a:noFill/>
            <a:miter lim="800000"/>
            <a:headEnd/>
            <a:tailEnd/>
          </a:ln>
        </p:spPr>
        <p:txBody>
          <a:bodyPr>
            <a:spAutoFit/>
          </a:bodyPr>
          <a:lstStyle/>
          <a:p>
            <a:r>
              <a:rPr lang="en-US" dirty="0">
                <a:solidFill>
                  <a:schemeClr val="bg1"/>
                </a:solidFill>
                <a:latin typeface="Segoe" pitchFamily="34" charset="0"/>
              </a:rPr>
              <a:t>Source: </a:t>
            </a:r>
            <a:r>
              <a:rPr lang="en-US" dirty="0" err="1">
                <a:solidFill>
                  <a:schemeClr val="bg1"/>
                </a:solidFill>
                <a:latin typeface="Segoe" pitchFamily="34" charset="0"/>
              </a:rPr>
              <a:t>xkcd</a:t>
            </a:r>
            <a:r>
              <a:rPr lang="en-US" dirty="0">
                <a:solidFill>
                  <a:schemeClr val="bg1"/>
                </a:solidFill>
                <a:latin typeface="Segoe" pitchFamily="34" charset="0"/>
              </a:rPr>
              <a:t>, </a:t>
            </a:r>
            <a:r>
              <a:rPr lang="en-US" dirty="0">
                <a:solidFill>
                  <a:schemeClr val="bg1"/>
                </a:solidFill>
                <a:latin typeface="Segoe" pitchFamily="34" charset="0"/>
                <a:hlinkClick r:id="rId3"/>
              </a:rPr>
              <a:t>http://xkcd.com/386/</a:t>
            </a:r>
            <a:r>
              <a:rPr lang="en-US" dirty="0">
                <a:solidFill>
                  <a:schemeClr val="bg1"/>
                </a:solidFill>
                <a:latin typeface="Segoe" pitchFamily="34" charset="0"/>
              </a:rPr>
              <a:t> </a:t>
            </a:r>
          </a:p>
        </p:txBody>
      </p:sp>
      <p:sp>
        <p:nvSpPr>
          <p:cNvPr id="19461" name="Rectangle 4"/>
          <p:cNvSpPr>
            <a:spLocks noChangeArrowheads="1"/>
          </p:cNvSpPr>
          <p:nvPr/>
        </p:nvSpPr>
        <p:spPr bwMode="auto">
          <a:xfrm>
            <a:off x="406294" y="833438"/>
            <a:ext cx="3855543" cy="2062103"/>
          </a:xfrm>
          <a:prstGeom prst="rect">
            <a:avLst/>
          </a:prstGeom>
          <a:noFill/>
          <a:ln w="9525">
            <a:noFill/>
            <a:miter lim="800000"/>
            <a:headEnd/>
            <a:tailEnd/>
          </a:ln>
        </p:spPr>
        <p:txBody>
          <a:bodyPr wrap="none">
            <a:spAutoFit/>
          </a:bodyPr>
          <a:lstStyle/>
          <a:p>
            <a:r>
              <a:rPr lang="en-US" sz="3200" dirty="0">
                <a:solidFill>
                  <a:schemeClr val="bg1"/>
                </a:solidFill>
                <a:latin typeface="Segoe" pitchFamily="34" charset="0"/>
              </a:rPr>
              <a:t>Motivations for </a:t>
            </a:r>
            <a:br>
              <a:rPr lang="en-US" sz="3200" dirty="0">
                <a:solidFill>
                  <a:schemeClr val="bg1"/>
                </a:solidFill>
                <a:latin typeface="Segoe" pitchFamily="34" charset="0"/>
              </a:rPr>
            </a:br>
            <a:r>
              <a:rPr lang="en-US" sz="3200" dirty="0">
                <a:solidFill>
                  <a:schemeClr val="bg1"/>
                </a:solidFill>
                <a:latin typeface="Segoe" pitchFamily="34" charset="0"/>
              </a:rPr>
              <a:t>contribution to </a:t>
            </a:r>
            <a:br>
              <a:rPr lang="en-US" sz="3200" dirty="0">
                <a:solidFill>
                  <a:schemeClr val="bg1"/>
                </a:solidFill>
                <a:latin typeface="Segoe" pitchFamily="34" charset="0"/>
              </a:rPr>
            </a:br>
            <a:r>
              <a:rPr lang="en-US" sz="3200" dirty="0">
                <a:solidFill>
                  <a:schemeClr val="bg1"/>
                </a:solidFill>
                <a:latin typeface="Segoe" pitchFamily="34" charset="0"/>
              </a:rPr>
              <a:t>computer mediated </a:t>
            </a:r>
            <a:br>
              <a:rPr lang="en-US" sz="3200" dirty="0">
                <a:solidFill>
                  <a:schemeClr val="bg1"/>
                </a:solidFill>
                <a:latin typeface="Segoe" pitchFamily="34" charset="0"/>
              </a:rPr>
            </a:br>
            <a:r>
              <a:rPr lang="en-US" sz="3200" dirty="0">
                <a:solidFill>
                  <a:schemeClr val="bg1"/>
                </a:solidFill>
                <a:latin typeface="Segoe" pitchFamily="34" charset="0"/>
              </a:rPr>
              <a:t>public goods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srcRect/>
          <a:stretch>
            <a:fillRect/>
          </a:stretch>
        </p:blipFill>
        <p:spPr bwMode="auto">
          <a:xfrm>
            <a:off x="5871413" y="0"/>
            <a:ext cx="6033978" cy="6858000"/>
          </a:xfrm>
          <a:prstGeom prst="rect">
            <a:avLst/>
          </a:prstGeom>
          <a:noFill/>
          <a:ln w="9525">
            <a:noFill/>
            <a:miter lim="800000"/>
            <a:headEnd/>
            <a:tailEnd/>
          </a:ln>
        </p:spPr>
      </p:pic>
      <p:sp>
        <p:nvSpPr>
          <p:cNvPr id="14341" name="AutoShape 5"/>
          <p:cNvSpPr>
            <a:spLocks noChangeArrowheads="1"/>
          </p:cNvSpPr>
          <p:nvPr/>
        </p:nvSpPr>
        <p:spPr bwMode="auto">
          <a:xfrm>
            <a:off x="821634" y="4419600"/>
            <a:ext cx="4555415" cy="1130300"/>
          </a:xfrm>
          <a:prstGeom prst="homePlate">
            <a:avLst>
              <a:gd name="adj" fmla="val 72222"/>
            </a:avLst>
          </a:prstGeom>
          <a:ln>
            <a:headEnd/>
            <a:tailEnd/>
          </a:ln>
        </p:spPr>
        <p:style>
          <a:lnRef idx="1">
            <a:schemeClr val="accent5"/>
          </a:lnRef>
          <a:fillRef idx="3">
            <a:schemeClr val="accent5"/>
          </a:fillRef>
          <a:effectRef idx="2">
            <a:schemeClr val="accent5"/>
          </a:effectRef>
          <a:fontRef idx="minor">
            <a:schemeClr val="lt1"/>
          </a:fontRef>
        </p:style>
        <p:txBody>
          <a:bodyPr wrap="none" lIns="91436" tIns="45718" rIns="91436" bIns="45718" anchor="ctr"/>
          <a:lstStyle/>
          <a:p>
            <a:pPr algn="ctr" fontAlgn="auto">
              <a:spcBef>
                <a:spcPts val="0"/>
              </a:spcBef>
              <a:spcAft>
                <a:spcPts val="0"/>
              </a:spcAft>
              <a:defRPr/>
            </a:pPr>
            <a:r>
              <a:rPr lang="en-US" sz="1900" dirty="0"/>
              <a:t>Stranger translates </a:t>
            </a:r>
            <a:br>
              <a:rPr lang="en-US" sz="1900" dirty="0"/>
            </a:br>
            <a:r>
              <a:rPr lang="en-US" sz="1900" dirty="0"/>
              <a:t>foreign (to me) </a:t>
            </a:r>
            <a:br>
              <a:rPr lang="en-US" sz="1900" dirty="0"/>
            </a:br>
            <a:r>
              <a:rPr lang="en-US" sz="1900" dirty="0"/>
              <a:t>content in my public photos!</a:t>
            </a:r>
          </a:p>
        </p:txBody>
      </p:sp>
      <p:sp>
        <p:nvSpPr>
          <p:cNvPr id="14342" name="AutoShape 6"/>
          <p:cNvSpPr>
            <a:spLocks noChangeArrowheads="1"/>
          </p:cNvSpPr>
          <p:nvPr/>
        </p:nvSpPr>
        <p:spPr bwMode="auto">
          <a:xfrm>
            <a:off x="812587" y="3316288"/>
            <a:ext cx="6290577" cy="798512"/>
          </a:xfrm>
          <a:prstGeom prst="homePlate">
            <a:avLst>
              <a:gd name="adj" fmla="val 72222"/>
            </a:avLst>
          </a:prstGeom>
          <a:ln>
            <a:headEnd/>
            <a:tailEnd/>
          </a:ln>
        </p:spPr>
        <p:style>
          <a:lnRef idx="1">
            <a:schemeClr val="accent5"/>
          </a:lnRef>
          <a:fillRef idx="3">
            <a:schemeClr val="accent5"/>
          </a:fillRef>
          <a:effectRef idx="2">
            <a:schemeClr val="accent5"/>
          </a:effectRef>
          <a:fontRef idx="minor">
            <a:schemeClr val="lt1"/>
          </a:fontRef>
        </p:style>
        <p:txBody>
          <a:bodyPr wrap="none" lIns="91436" tIns="45718" rIns="91436" bIns="45718" anchor="ctr"/>
          <a:lstStyle/>
          <a:p>
            <a:pPr algn="ctr" fontAlgn="auto">
              <a:spcBef>
                <a:spcPts val="0"/>
              </a:spcBef>
              <a:spcAft>
                <a:spcPts val="0"/>
              </a:spcAft>
              <a:defRPr/>
            </a:pPr>
            <a:r>
              <a:rPr lang="en-US" sz="1900" dirty="0"/>
              <a:t>Colleague adds better </a:t>
            </a:r>
            <a:br>
              <a:rPr lang="en-US" sz="1900" dirty="0"/>
            </a:br>
            <a:r>
              <a:rPr lang="en-US" sz="1900" dirty="0"/>
              <a:t>tags to my photos!</a:t>
            </a:r>
          </a:p>
        </p:txBody>
      </p:sp>
      <p:sp>
        <p:nvSpPr>
          <p:cNvPr id="14343" name="AutoShape 7"/>
          <p:cNvSpPr>
            <a:spLocks noChangeArrowheads="1"/>
          </p:cNvSpPr>
          <p:nvPr/>
        </p:nvSpPr>
        <p:spPr bwMode="auto">
          <a:xfrm>
            <a:off x="808382" y="577850"/>
            <a:ext cx="4969565" cy="768350"/>
          </a:xfrm>
          <a:prstGeom prst="homePlate">
            <a:avLst>
              <a:gd name="adj" fmla="val 72222"/>
            </a:avLst>
          </a:prstGeom>
          <a:ln>
            <a:headEnd/>
            <a:tailEnd/>
          </a:ln>
        </p:spPr>
        <p:style>
          <a:lnRef idx="1">
            <a:schemeClr val="accent5"/>
          </a:lnRef>
          <a:fillRef idx="3">
            <a:schemeClr val="accent5"/>
          </a:fillRef>
          <a:effectRef idx="2">
            <a:schemeClr val="accent5"/>
          </a:effectRef>
          <a:fontRef idx="minor">
            <a:schemeClr val="lt1"/>
          </a:fontRef>
        </p:style>
        <p:txBody>
          <a:bodyPr wrap="none" lIns="91436" tIns="45718" rIns="91436" bIns="45718" anchor="ctr"/>
          <a:lstStyle/>
          <a:p>
            <a:pPr algn="ctr" fontAlgn="auto">
              <a:spcBef>
                <a:spcPts val="0"/>
              </a:spcBef>
              <a:spcAft>
                <a:spcPts val="0"/>
              </a:spcAft>
              <a:defRPr/>
            </a:pPr>
            <a:r>
              <a:rPr lang="en-US" sz="1700" dirty="0"/>
              <a:t>Seeing that my pictures </a:t>
            </a:r>
            <a:br>
              <a:rPr lang="en-US" sz="1700" dirty="0"/>
            </a:br>
            <a:r>
              <a:rPr lang="en-US" sz="1700" dirty="0"/>
              <a:t>get seen by family and friends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Some Dimensions of Social Media</a:t>
            </a:r>
            <a:br>
              <a:rPr lang="en-US" dirty="0" smtClean="0"/>
            </a:br>
            <a:endParaRPr lang="en-US" dirty="0"/>
          </a:p>
        </p:txBody>
      </p:sp>
      <p:sp>
        <p:nvSpPr>
          <p:cNvPr id="2" name="Left-Right Arrow 1"/>
          <p:cNvSpPr/>
          <p:nvPr/>
        </p:nvSpPr>
        <p:spPr>
          <a:xfrm>
            <a:off x="203147" y="990600"/>
            <a:ext cx="11579384" cy="1447800"/>
          </a:xfrm>
          <a:prstGeom prst="lef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b="1" dirty="0"/>
              <a:t>How large are the social groups producing and consuming social media?</a:t>
            </a:r>
          </a:p>
        </p:txBody>
      </p:sp>
      <p:sp>
        <p:nvSpPr>
          <p:cNvPr id="3" name="Left-Right Arrow 2"/>
          <p:cNvSpPr/>
          <p:nvPr/>
        </p:nvSpPr>
        <p:spPr>
          <a:xfrm>
            <a:off x="203147" y="2895600"/>
            <a:ext cx="11579384" cy="1447800"/>
          </a:xfrm>
          <a:prstGeom prst="lef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b="1" dirty="0"/>
              <a:t>How large and interactive are the objects produced and consumed?</a:t>
            </a:r>
          </a:p>
        </p:txBody>
      </p:sp>
      <p:sp>
        <p:nvSpPr>
          <p:cNvPr id="6" name="Left-Right Arrow 5"/>
          <p:cNvSpPr/>
          <p:nvPr/>
        </p:nvSpPr>
        <p:spPr>
          <a:xfrm>
            <a:off x="203147" y="4648200"/>
            <a:ext cx="11579384" cy="1447800"/>
          </a:xfrm>
          <a:prstGeom prst="lef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b="1" dirty="0"/>
              <a:t>What does it mean to own a social media object?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45"/>
          <p:cNvGraphicFramePr>
            <a:graphicFrameLocks noGrp="1"/>
          </p:cNvGraphicFramePr>
          <p:nvPr/>
        </p:nvGraphicFramePr>
        <p:xfrm>
          <a:off x="2743200" y="2590800"/>
          <a:ext cx="9259326" cy="4191000"/>
        </p:xfrm>
        <a:graphic>
          <a:graphicData uri="http://schemas.openxmlformats.org/drawingml/2006/table">
            <a:tbl>
              <a:tblPr/>
              <a:tblGrid>
                <a:gridCol w="2962880"/>
                <a:gridCol w="2698478"/>
                <a:gridCol w="3597968"/>
              </a:tblGrid>
              <a:tr h="776664">
                <a:tc>
                  <a:txBody>
                    <a:bodyPr/>
                    <a:lstStyle/>
                    <a:p>
                      <a:pPr marL="0" marR="0" algn="r">
                        <a:spcBef>
                          <a:spcPts val="0"/>
                        </a:spcBef>
                        <a:spcAft>
                          <a:spcPts val="0"/>
                        </a:spcAft>
                      </a:pPr>
                      <a:r>
                        <a:rPr lang="en-US" sz="1600" dirty="0">
                          <a:solidFill>
                            <a:schemeClr val="bg1"/>
                          </a:solidFill>
                          <a:latin typeface="Arial"/>
                          <a:ea typeface="Calibri"/>
                          <a:cs typeface="Times New Roman"/>
                        </a:rPr>
                        <a:t>Dyadic exchanges.</a:t>
                      </a:r>
                      <a:endParaRPr lang="en-US" sz="1600" dirty="0">
                        <a:solidFill>
                          <a:schemeClr val="bg1"/>
                        </a:solidFill>
                        <a:latin typeface="Segoe" pitchFamily="34" charset="0"/>
                        <a:ea typeface="Calibri"/>
                        <a:cs typeface="Times New Roman"/>
                      </a:endParaRPr>
                    </a:p>
                    <a:p>
                      <a:pPr marL="0" marR="0" algn="r">
                        <a:spcBef>
                          <a:spcPts val="0"/>
                        </a:spcBef>
                        <a:spcAft>
                          <a:spcPts val="0"/>
                        </a:spcAft>
                      </a:pPr>
                      <a:r>
                        <a:rPr lang="en-US" sz="1600" dirty="0">
                          <a:solidFill>
                            <a:schemeClr val="bg1"/>
                          </a:solidFill>
                          <a:latin typeface="Arial"/>
                          <a:ea typeface="Calibri"/>
                          <a:cs typeface="Times New Roman"/>
                        </a:rPr>
                        <a:t>Email to named individual(s)</a:t>
                      </a:r>
                      <a:endParaRPr lang="en-US" sz="1600" dirty="0">
                        <a:solidFill>
                          <a:schemeClr val="bg1"/>
                        </a:solidFill>
                        <a:latin typeface="Segoe" pitchFamily="34" charset="0"/>
                        <a:ea typeface="Calibri"/>
                        <a:cs typeface="Times New Roman"/>
                      </a:endParaRPr>
                    </a:p>
                  </a:txBody>
                  <a:tcPr marL="71221" marR="71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r">
                        <a:spcBef>
                          <a:spcPts val="0"/>
                        </a:spcBef>
                        <a:spcAft>
                          <a:spcPts val="0"/>
                        </a:spcAft>
                      </a:pPr>
                      <a:r>
                        <a:rPr lang="en-US" sz="1600" dirty="0">
                          <a:solidFill>
                            <a:schemeClr val="bg1"/>
                          </a:solidFill>
                          <a:latin typeface="Arial"/>
                          <a:ea typeface="Calibri"/>
                          <a:cs typeface="Times New Roman"/>
                        </a:rPr>
                        <a:t>Committee reports to a decision maker/reviewer</a:t>
                      </a:r>
                      <a:endParaRPr lang="en-US" sz="1600" dirty="0">
                        <a:solidFill>
                          <a:schemeClr val="bg1"/>
                        </a:solidFill>
                        <a:latin typeface="Segoe" pitchFamily="34" charset="0"/>
                        <a:ea typeface="Calibri"/>
                        <a:cs typeface="Times New Roman"/>
                      </a:endParaRPr>
                    </a:p>
                  </a:txBody>
                  <a:tcPr marL="71221" marR="71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chemeClr val="bg1"/>
                          </a:solidFill>
                          <a:latin typeface="Arial"/>
                          <a:ea typeface="Calibri"/>
                          <a:cs typeface="Times New Roman"/>
                        </a:rPr>
                        <a:t>Professional services reports for decision makers</a:t>
                      </a:r>
                      <a:endParaRPr lang="en-US" sz="1600" dirty="0">
                        <a:solidFill>
                          <a:schemeClr val="bg1"/>
                        </a:solidFill>
                        <a:latin typeface="Segoe" pitchFamily="34" charset="0"/>
                        <a:ea typeface="Calibri"/>
                        <a:cs typeface="Times New Roman"/>
                      </a:endParaRPr>
                    </a:p>
                  </a:txBody>
                  <a:tcPr marL="71221" marR="71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9163">
                <a:tc>
                  <a:txBody>
                    <a:bodyPr/>
                    <a:lstStyle/>
                    <a:p>
                      <a:pPr marL="0" marR="0" algn="r">
                        <a:spcBef>
                          <a:spcPts val="0"/>
                        </a:spcBef>
                        <a:spcAft>
                          <a:spcPts val="0"/>
                        </a:spcAft>
                      </a:pPr>
                      <a:r>
                        <a:rPr lang="en-US" sz="1600" dirty="0">
                          <a:solidFill>
                            <a:schemeClr val="bg1"/>
                          </a:solidFill>
                          <a:latin typeface="Arial"/>
                          <a:ea typeface="Calibri"/>
                          <a:cs typeface="Times New Roman"/>
                        </a:rPr>
                        <a:t>Local email list</a:t>
                      </a:r>
                      <a:endParaRPr lang="en-US" sz="1600" dirty="0">
                        <a:solidFill>
                          <a:schemeClr val="bg1"/>
                        </a:solidFill>
                        <a:latin typeface="Segoe" pitchFamily="34" charset="0"/>
                        <a:ea typeface="Calibri"/>
                        <a:cs typeface="Times New Roman"/>
                      </a:endParaRPr>
                    </a:p>
                    <a:p>
                      <a:pPr marL="0" marR="0" algn="r">
                        <a:spcBef>
                          <a:spcPts val="0"/>
                        </a:spcBef>
                        <a:spcAft>
                          <a:spcPts val="0"/>
                        </a:spcAft>
                      </a:pPr>
                      <a:r>
                        <a:rPr lang="en-US" sz="1600" dirty="0">
                          <a:solidFill>
                            <a:schemeClr val="bg1"/>
                          </a:solidFill>
                          <a:latin typeface="Arial"/>
                          <a:ea typeface="Calibri"/>
                          <a:cs typeface="Times New Roman"/>
                        </a:rPr>
                        <a:t>“Social” blogs</a:t>
                      </a:r>
                      <a:endParaRPr lang="en-US" sz="1600" dirty="0">
                        <a:solidFill>
                          <a:schemeClr val="bg1"/>
                        </a:solidFill>
                        <a:latin typeface="Segoe" pitchFamily="34" charset="0"/>
                        <a:ea typeface="Calibri"/>
                        <a:cs typeface="Times New Roman"/>
                      </a:endParaRPr>
                    </a:p>
                    <a:p>
                      <a:pPr marL="0" marR="0" algn="r">
                        <a:spcBef>
                          <a:spcPts val="0"/>
                        </a:spcBef>
                        <a:spcAft>
                          <a:spcPts val="0"/>
                        </a:spcAft>
                      </a:pPr>
                      <a:r>
                        <a:rPr lang="en-US" sz="1600" dirty="0">
                          <a:solidFill>
                            <a:schemeClr val="bg1"/>
                          </a:solidFill>
                          <a:latin typeface="Arial"/>
                          <a:ea typeface="Calibri"/>
                          <a:cs typeface="Times New Roman"/>
                        </a:rPr>
                        <a:t>Personal social network profile page</a:t>
                      </a:r>
                      <a:endParaRPr lang="en-US" sz="1600" dirty="0">
                        <a:solidFill>
                          <a:schemeClr val="bg1"/>
                        </a:solidFill>
                        <a:latin typeface="Segoe" pitchFamily="34" charset="0"/>
                        <a:ea typeface="Calibri"/>
                        <a:cs typeface="Times New Roman"/>
                      </a:endParaRPr>
                    </a:p>
                  </a:txBody>
                  <a:tcPr marL="71221" marR="71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r">
                        <a:spcBef>
                          <a:spcPts val="0"/>
                        </a:spcBef>
                        <a:spcAft>
                          <a:spcPts val="0"/>
                        </a:spcAft>
                      </a:pPr>
                      <a:r>
                        <a:rPr lang="en-US" sz="1600" dirty="0">
                          <a:solidFill>
                            <a:schemeClr val="bg1"/>
                          </a:solidFill>
                          <a:latin typeface="Arial"/>
                          <a:ea typeface="Calibri"/>
                          <a:cs typeface="Times New Roman"/>
                        </a:rPr>
                        <a:t>Multiple authored specialty publications</a:t>
                      </a:r>
                      <a:endParaRPr lang="en-US" sz="1600" dirty="0">
                        <a:solidFill>
                          <a:schemeClr val="bg1"/>
                        </a:solidFill>
                        <a:latin typeface="Segoe" pitchFamily="34" charset="0"/>
                        <a:ea typeface="Calibri"/>
                        <a:cs typeface="Times New Roman"/>
                      </a:endParaRPr>
                    </a:p>
                    <a:p>
                      <a:pPr marL="0" marR="0" algn="r">
                        <a:spcBef>
                          <a:spcPts val="0"/>
                        </a:spcBef>
                        <a:spcAft>
                          <a:spcPts val="0"/>
                        </a:spcAft>
                      </a:pPr>
                      <a:r>
                        <a:rPr lang="en-US" sz="1600" dirty="0">
                          <a:solidFill>
                            <a:schemeClr val="bg1"/>
                          </a:solidFill>
                          <a:latin typeface="Arial"/>
                          <a:ea typeface="Calibri"/>
                          <a:cs typeface="Times New Roman"/>
                        </a:rPr>
                        <a:t>Group blogs.</a:t>
                      </a:r>
                      <a:endParaRPr lang="en-US" sz="1600" dirty="0">
                        <a:solidFill>
                          <a:schemeClr val="bg1"/>
                        </a:solidFill>
                        <a:latin typeface="Segoe" pitchFamily="34" charset="0"/>
                        <a:ea typeface="Calibri"/>
                        <a:cs typeface="Times New Roman"/>
                      </a:endParaRPr>
                    </a:p>
                    <a:p>
                      <a:pPr marL="0" marR="0" algn="r">
                        <a:spcBef>
                          <a:spcPts val="0"/>
                        </a:spcBef>
                        <a:spcAft>
                          <a:spcPts val="0"/>
                        </a:spcAft>
                      </a:pPr>
                      <a:r>
                        <a:rPr lang="en-US" sz="1600" dirty="0">
                          <a:solidFill>
                            <a:schemeClr val="bg1"/>
                          </a:solidFill>
                          <a:latin typeface="Arial"/>
                          <a:ea typeface="Calibri"/>
                          <a:cs typeface="Times New Roman"/>
                        </a:rPr>
                        <a:t>Personal social networks</a:t>
                      </a:r>
                      <a:endParaRPr lang="en-US" sz="1600" dirty="0">
                        <a:solidFill>
                          <a:schemeClr val="bg1"/>
                        </a:solidFill>
                        <a:latin typeface="Segoe" pitchFamily="34" charset="0"/>
                        <a:ea typeface="Calibri"/>
                        <a:cs typeface="Times New Roman"/>
                      </a:endParaRPr>
                    </a:p>
                  </a:txBody>
                  <a:tcPr marL="71221" marR="71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r">
                        <a:spcBef>
                          <a:spcPts val="0"/>
                        </a:spcBef>
                        <a:spcAft>
                          <a:spcPts val="0"/>
                        </a:spcAft>
                      </a:pPr>
                      <a:r>
                        <a:rPr lang="en-US" sz="1600" dirty="0">
                          <a:solidFill>
                            <a:schemeClr val="bg1"/>
                          </a:solidFill>
                          <a:latin typeface="Arial"/>
                          <a:ea typeface="Calibri"/>
                          <a:cs typeface="Times New Roman"/>
                        </a:rPr>
                        <a:t>Professional reports to specialty groups</a:t>
                      </a:r>
                      <a:endParaRPr lang="en-US" sz="1600" dirty="0">
                        <a:solidFill>
                          <a:schemeClr val="bg1"/>
                        </a:solidFill>
                        <a:latin typeface="Segoe" pitchFamily="34" charset="0"/>
                        <a:ea typeface="Calibri"/>
                        <a:cs typeface="Times New Roman"/>
                      </a:endParaRPr>
                    </a:p>
                    <a:p>
                      <a:pPr marL="0" marR="0" algn="r">
                        <a:spcBef>
                          <a:spcPts val="0"/>
                        </a:spcBef>
                        <a:spcAft>
                          <a:spcPts val="0"/>
                        </a:spcAft>
                      </a:pPr>
                      <a:r>
                        <a:rPr lang="en-US" sz="1600" dirty="0">
                          <a:solidFill>
                            <a:schemeClr val="bg1"/>
                          </a:solidFill>
                          <a:latin typeface="Arial"/>
                          <a:ea typeface="Calibri"/>
                          <a:cs typeface="Times New Roman"/>
                        </a:rPr>
                        <a:t>Value added economic data </a:t>
                      </a:r>
                      <a:endParaRPr lang="en-US" sz="1600" dirty="0">
                        <a:solidFill>
                          <a:schemeClr val="bg1"/>
                        </a:solidFill>
                        <a:latin typeface="Segoe" pitchFamily="34" charset="0"/>
                        <a:ea typeface="Calibri"/>
                        <a:cs typeface="Times New Roman"/>
                      </a:endParaRPr>
                    </a:p>
                    <a:p>
                      <a:pPr marL="0" marR="0" algn="r">
                        <a:spcBef>
                          <a:spcPts val="0"/>
                        </a:spcBef>
                        <a:spcAft>
                          <a:spcPts val="0"/>
                        </a:spcAft>
                      </a:pPr>
                      <a:r>
                        <a:rPr lang="en-US" sz="1600" dirty="0">
                          <a:solidFill>
                            <a:schemeClr val="bg1"/>
                          </a:solidFill>
                          <a:latin typeface="Arial"/>
                          <a:ea typeface="Calibri"/>
                          <a:cs typeface="Times New Roman"/>
                        </a:rPr>
                        <a:t>Bloomberg</a:t>
                      </a:r>
                      <a:endParaRPr lang="en-US" sz="1600" dirty="0">
                        <a:solidFill>
                          <a:schemeClr val="bg1"/>
                        </a:solidFill>
                        <a:latin typeface="Segoe" pitchFamily="34" charset="0"/>
                        <a:ea typeface="Calibri"/>
                        <a:cs typeface="Times New Roman"/>
                      </a:endParaRPr>
                    </a:p>
                  </a:txBody>
                  <a:tcPr marL="71221" marR="71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173">
                <a:tc>
                  <a:txBody>
                    <a:bodyPr/>
                    <a:lstStyle/>
                    <a:p>
                      <a:pPr marL="0" marR="0" algn="r">
                        <a:spcBef>
                          <a:spcPts val="0"/>
                        </a:spcBef>
                        <a:spcAft>
                          <a:spcPts val="0"/>
                        </a:spcAft>
                      </a:pPr>
                      <a:r>
                        <a:rPr lang="en-US" sz="1600" dirty="0">
                          <a:solidFill>
                            <a:schemeClr val="bg1"/>
                          </a:solidFill>
                          <a:latin typeface="Arial"/>
                          <a:ea typeface="Calibri"/>
                          <a:cs typeface="Times New Roman"/>
                        </a:rPr>
                        <a:t>Messages to discussion groups/web board</a:t>
                      </a:r>
                      <a:br>
                        <a:rPr lang="en-US" sz="1600" dirty="0">
                          <a:solidFill>
                            <a:schemeClr val="bg1"/>
                          </a:solidFill>
                          <a:latin typeface="Arial"/>
                          <a:ea typeface="Calibri"/>
                          <a:cs typeface="Times New Roman"/>
                        </a:rPr>
                      </a:br>
                      <a:endParaRPr lang="en-US" sz="1600" dirty="0">
                        <a:solidFill>
                          <a:schemeClr val="bg1"/>
                        </a:solidFill>
                        <a:latin typeface="Segoe" pitchFamily="34" charset="0"/>
                        <a:ea typeface="Calibri"/>
                        <a:cs typeface="Times New Roman"/>
                      </a:endParaRPr>
                    </a:p>
                    <a:p>
                      <a:pPr marL="0" marR="0" algn="r">
                        <a:spcBef>
                          <a:spcPts val="0"/>
                        </a:spcBef>
                        <a:spcAft>
                          <a:spcPts val="0"/>
                        </a:spcAft>
                      </a:pPr>
                      <a:r>
                        <a:rPr lang="en-US" sz="1600" dirty="0">
                          <a:solidFill>
                            <a:schemeClr val="bg1"/>
                          </a:solidFill>
                          <a:latin typeface="Arial"/>
                          <a:ea typeface="Calibri"/>
                          <a:cs typeface="Times New Roman"/>
                        </a:rPr>
                        <a:t>Sole authored </a:t>
                      </a:r>
                      <a:r>
                        <a:rPr lang="en-US" sz="1600" dirty="0" smtClean="0">
                          <a:solidFill>
                            <a:schemeClr val="bg1"/>
                          </a:solidFill>
                          <a:latin typeface="Arial"/>
                          <a:ea typeface="Calibri"/>
                          <a:cs typeface="Times New Roman"/>
                        </a:rPr>
                        <a:t/>
                      </a:r>
                      <a:br>
                        <a:rPr lang="en-US" sz="1600" dirty="0" smtClean="0">
                          <a:solidFill>
                            <a:schemeClr val="bg1"/>
                          </a:solidFill>
                          <a:latin typeface="Arial"/>
                          <a:ea typeface="Calibri"/>
                          <a:cs typeface="Times New Roman"/>
                        </a:rPr>
                      </a:br>
                      <a:r>
                        <a:rPr lang="en-US" sz="1600" dirty="0" smtClean="0">
                          <a:solidFill>
                            <a:schemeClr val="bg1"/>
                          </a:solidFill>
                          <a:latin typeface="Arial"/>
                          <a:ea typeface="Calibri"/>
                          <a:cs typeface="Times New Roman"/>
                        </a:rPr>
                        <a:t>source </a:t>
                      </a:r>
                      <a:r>
                        <a:rPr lang="en-US" sz="1600" dirty="0">
                          <a:solidFill>
                            <a:schemeClr val="bg1"/>
                          </a:solidFill>
                          <a:latin typeface="Arial"/>
                          <a:ea typeface="Calibri"/>
                          <a:cs typeface="Times New Roman"/>
                        </a:rPr>
                        <a:t>code</a:t>
                      </a:r>
                      <a:endParaRPr lang="en-US" sz="1600" dirty="0">
                        <a:solidFill>
                          <a:schemeClr val="bg1"/>
                        </a:solidFill>
                        <a:latin typeface="Segoe" pitchFamily="34" charset="0"/>
                        <a:ea typeface="Calibri"/>
                        <a:cs typeface="Times New Roman"/>
                      </a:endParaRPr>
                    </a:p>
                    <a:p>
                      <a:pPr marL="0" marR="0" algn="r">
                        <a:spcBef>
                          <a:spcPts val="0"/>
                        </a:spcBef>
                        <a:spcAft>
                          <a:spcPts val="0"/>
                        </a:spcAft>
                      </a:pPr>
                      <a:r>
                        <a:rPr lang="en-US" sz="1600" dirty="0" smtClean="0">
                          <a:solidFill>
                            <a:schemeClr val="bg1"/>
                          </a:solidFill>
                          <a:latin typeface="Arial"/>
                          <a:ea typeface="Calibri"/>
                          <a:cs typeface="Times New Roman"/>
                        </a:rPr>
                        <a:t>Popular </a:t>
                      </a:r>
                      <a:r>
                        <a:rPr lang="en-US" sz="1600" dirty="0">
                          <a:solidFill>
                            <a:schemeClr val="bg1"/>
                          </a:solidFill>
                          <a:latin typeface="Arial"/>
                          <a:ea typeface="Calibri"/>
                          <a:cs typeface="Times New Roman"/>
                        </a:rPr>
                        <a:t>blogs</a:t>
                      </a:r>
                      <a:endParaRPr lang="en-US" sz="1600" dirty="0">
                        <a:solidFill>
                          <a:schemeClr val="bg1"/>
                        </a:solidFill>
                        <a:latin typeface="Segoe" pitchFamily="34" charset="0"/>
                        <a:ea typeface="Calibri"/>
                        <a:cs typeface="Times New Roman"/>
                      </a:endParaRPr>
                    </a:p>
                    <a:p>
                      <a:pPr marL="0" marR="0" algn="r">
                        <a:spcBef>
                          <a:spcPts val="0"/>
                        </a:spcBef>
                        <a:spcAft>
                          <a:spcPts val="0"/>
                        </a:spcAft>
                      </a:pPr>
                      <a:r>
                        <a:rPr lang="en-US" sz="1600" dirty="0">
                          <a:solidFill>
                            <a:schemeClr val="bg1"/>
                          </a:solidFill>
                          <a:latin typeface="Arial"/>
                          <a:ea typeface="Calibri"/>
                          <a:cs typeface="Times New Roman"/>
                        </a:rPr>
                        <a:t>Novels</a:t>
                      </a:r>
                      <a:endParaRPr lang="en-US" sz="1600" dirty="0">
                        <a:solidFill>
                          <a:schemeClr val="bg1"/>
                        </a:solidFill>
                        <a:latin typeface="Segoe" pitchFamily="34" charset="0"/>
                        <a:ea typeface="Calibri"/>
                        <a:cs typeface="Times New Roman"/>
                      </a:endParaRPr>
                    </a:p>
                  </a:txBody>
                  <a:tcPr marL="71221" marR="71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r">
                        <a:spcBef>
                          <a:spcPts val="0"/>
                        </a:spcBef>
                        <a:spcAft>
                          <a:spcPts val="0"/>
                        </a:spcAft>
                      </a:pPr>
                      <a:r>
                        <a:rPr lang="en-US" sz="1600" dirty="0">
                          <a:solidFill>
                            <a:schemeClr val="bg1"/>
                          </a:solidFill>
                          <a:latin typeface="Arial"/>
                          <a:ea typeface="Calibri"/>
                          <a:cs typeface="Times New Roman"/>
                        </a:rPr>
                        <a:t>Multiple authored popular media, </a:t>
                      </a:r>
                      <a:r>
                        <a:rPr lang="en-US" sz="1600" dirty="0" smtClean="0">
                          <a:solidFill>
                            <a:schemeClr val="bg1"/>
                          </a:solidFill>
                          <a:latin typeface="Arial"/>
                          <a:ea typeface="Calibri"/>
                          <a:cs typeface="Times New Roman"/>
                        </a:rPr>
                        <a:t>software</a:t>
                      </a:r>
                      <a:endParaRPr lang="en-US" sz="1600" dirty="0">
                        <a:solidFill>
                          <a:schemeClr val="bg1"/>
                        </a:solidFill>
                        <a:latin typeface="Segoe" pitchFamily="34" charset="0"/>
                        <a:ea typeface="Calibri"/>
                        <a:cs typeface="Times New Roman"/>
                      </a:endParaRPr>
                    </a:p>
                    <a:p>
                      <a:pPr marL="0" marR="0" algn="r">
                        <a:spcBef>
                          <a:spcPts val="0"/>
                        </a:spcBef>
                        <a:spcAft>
                          <a:spcPts val="0"/>
                        </a:spcAft>
                      </a:pPr>
                      <a:endParaRPr lang="en-US" sz="1600" dirty="0" smtClean="0">
                        <a:solidFill>
                          <a:schemeClr val="bg1"/>
                        </a:solidFill>
                        <a:latin typeface="Arial"/>
                        <a:ea typeface="Calibri"/>
                        <a:cs typeface="Times New Roman"/>
                      </a:endParaRPr>
                    </a:p>
                    <a:p>
                      <a:pPr marL="0" marR="0" algn="r">
                        <a:spcBef>
                          <a:spcPts val="0"/>
                        </a:spcBef>
                        <a:spcAft>
                          <a:spcPts val="0"/>
                        </a:spcAft>
                      </a:pPr>
                      <a:r>
                        <a:rPr lang="en-US" sz="1600" dirty="0" smtClean="0">
                          <a:solidFill>
                            <a:schemeClr val="bg1"/>
                          </a:solidFill>
                          <a:latin typeface="Arial"/>
                          <a:ea typeface="Calibri"/>
                          <a:cs typeface="Times New Roman"/>
                        </a:rPr>
                        <a:t>Journalism </a:t>
                      </a:r>
                      <a:endParaRPr lang="en-US" sz="1600" dirty="0">
                        <a:solidFill>
                          <a:schemeClr val="bg1"/>
                        </a:solidFill>
                        <a:latin typeface="Segoe" pitchFamily="34" charset="0"/>
                        <a:ea typeface="Calibri"/>
                        <a:cs typeface="Times New Roman"/>
                      </a:endParaRPr>
                    </a:p>
                    <a:p>
                      <a:pPr marL="0" marR="0" algn="r">
                        <a:spcBef>
                          <a:spcPts val="0"/>
                        </a:spcBef>
                        <a:spcAft>
                          <a:spcPts val="0"/>
                        </a:spcAft>
                      </a:pPr>
                      <a:endParaRPr lang="en-US" sz="1600" dirty="0" smtClean="0">
                        <a:solidFill>
                          <a:schemeClr val="bg1"/>
                        </a:solidFill>
                        <a:latin typeface="Arial"/>
                        <a:ea typeface="Calibri"/>
                        <a:cs typeface="Times New Roman"/>
                      </a:endParaRPr>
                    </a:p>
                    <a:p>
                      <a:pPr marL="0" marR="0" algn="r">
                        <a:spcBef>
                          <a:spcPts val="0"/>
                        </a:spcBef>
                        <a:spcAft>
                          <a:spcPts val="0"/>
                        </a:spcAft>
                      </a:pPr>
                      <a:r>
                        <a:rPr lang="en-US" sz="1600" dirty="0" smtClean="0">
                          <a:solidFill>
                            <a:schemeClr val="bg1"/>
                          </a:solidFill>
                          <a:latin typeface="Arial"/>
                          <a:ea typeface="Calibri"/>
                          <a:cs typeface="Times New Roman"/>
                        </a:rPr>
                        <a:t>Wikipedia </a:t>
                      </a:r>
                      <a:r>
                        <a:rPr lang="en-US" sz="1600" dirty="0">
                          <a:solidFill>
                            <a:schemeClr val="bg1"/>
                          </a:solidFill>
                          <a:latin typeface="Arial"/>
                          <a:ea typeface="Calibri"/>
                          <a:cs typeface="Times New Roman"/>
                        </a:rPr>
                        <a:t>Pages</a:t>
                      </a:r>
                      <a:endParaRPr lang="en-US" sz="1600" dirty="0">
                        <a:solidFill>
                          <a:schemeClr val="bg1"/>
                        </a:solidFill>
                        <a:latin typeface="Segoe" pitchFamily="34" charset="0"/>
                        <a:ea typeface="Calibri"/>
                        <a:cs typeface="Times New Roman"/>
                      </a:endParaRPr>
                    </a:p>
                    <a:p>
                      <a:pPr marL="0" marR="0" algn="r">
                        <a:spcBef>
                          <a:spcPts val="0"/>
                        </a:spcBef>
                        <a:spcAft>
                          <a:spcPts val="0"/>
                        </a:spcAft>
                      </a:pPr>
                      <a:r>
                        <a:rPr lang="en-US" sz="1600" dirty="0">
                          <a:solidFill>
                            <a:schemeClr val="bg1"/>
                          </a:solidFill>
                          <a:latin typeface="Arial"/>
                          <a:ea typeface="Calibri"/>
                          <a:cs typeface="Times New Roman"/>
                        </a:rPr>
                        <a:t>Popular group blogs</a:t>
                      </a:r>
                      <a:endParaRPr lang="en-US" sz="1600" dirty="0">
                        <a:solidFill>
                          <a:schemeClr val="bg1"/>
                        </a:solidFill>
                        <a:latin typeface="Segoe" pitchFamily="34" charset="0"/>
                        <a:ea typeface="Calibri"/>
                        <a:cs typeface="Times New Roman"/>
                      </a:endParaRPr>
                    </a:p>
                  </a:txBody>
                  <a:tcPr marL="71221" marR="71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spcBef>
                          <a:spcPts val="0"/>
                        </a:spcBef>
                        <a:spcAft>
                          <a:spcPts val="0"/>
                        </a:spcAft>
                      </a:pPr>
                      <a:r>
                        <a:rPr lang="en-US" sz="1600" dirty="0">
                          <a:solidFill>
                            <a:schemeClr val="bg1"/>
                          </a:solidFill>
                          <a:latin typeface="Arial"/>
                          <a:ea typeface="Calibri"/>
                          <a:cs typeface="Times New Roman"/>
                        </a:rPr>
                        <a:t>Collective search engine </a:t>
                      </a:r>
                      <a:r>
                        <a:rPr lang="en-US" sz="1600" dirty="0" smtClean="0">
                          <a:solidFill>
                            <a:schemeClr val="bg1"/>
                          </a:solidFill>
                          <a:latin typeface="Arial"/>
                          <a:ea typeface="Calibri"/>
                          <a:cs typeface="Times New Roman"/>
                        </a:rPr>
                        <a:t>users</a:t>
                      </a:r>
                    </a:p>
                    <a:p>
                      <a:pPr marL="0" marR="0" algn="r">
                        <a:spcBef>
                          <a:spcPts val="0"/>
                        </a:spcBef>
                        <a:spcAft>
                          <a:spcPts val="0"/>
                        </a:spcAft>
                      </a:pPr>
                      <a:endParaRPr lang="en-US" sz="1600" dirty="0" smtClean="0">
                        <a:solidFill>
                          <a:schemeClr val="bg1"/>
                        </a:solidFill>
                        <a:latin typeface="Arial"/>
                        <a:ea typeface="Calibri"/>
                        <a:cs typeface="Times New Roman"/>
                      </a:endParaRPr>
                    </a:p>
                    <a:p>
                      <a:pPr marL="0" marR="0" algn="r">
                        <a:spcBef>
                          <a:spcPts val="0"/>
                        </a:spcBef>
                        <a:spcAft>
                          <a:spcPts val="0"/>
                        </a:spcAft>
                      </a:pPr>
                      <a:r>
                        <a:rPr lang="en-US" sz="1600" dirty="0" smtClean="0">
                          <a:solidFill>
                            <a:schemeClr val="bg1"/>
                          </a:solidFill>
                          <a:latin typeface="Arial"/>
                          <a:ea typeface="Calibri"/>
                          <a:cs typeface="Times New Roman"/>
                        </a:rPr>
                        <a:t>Market </a:t>
                      </a:r>
                      <a:r>
                        <a:rPr lang="en-US" sz="1600" dirty="0">
                          <a:solidFill>
                            <a:schemeClr val="bg1"/>
                          </a:solidFill>
                          <a:latin typeface="Arial"/>
                          <a:ea typeface="Calibri"/>
                          <a:cs typeface="Times New Roman"/>
                        </a:rPr>
                        <a:t>behavior</a:t>
                      </a:r>
                      <a:endParaRPr lang="en-US" sz="1600" dirty="0">
                        <a:solidFill>
                          <a:schemeClr val="bg1"/>
                        </a:solidFill>
                        <a:latin typeface="Segoe" pitchFamily="34" charset="0"/>
                        <a:ea typeface="Calibri"/>
                        <a:cs typeface="Times New Roman"/>
                      </a:endParaRPr>
                    </a:p>
                    <a:p>
                      <a:pPr marL="0" marR="0" algn="r">
                        <a:spcBef>
                          <a:spcPts val="0"/>
                        </a:spcBef>
                        <a:spcAft>
                          <a:spcPts val="0"/>
                        </a:spcAft>
                      </a:pPr>
                      <a:endParaRPr lang="en-US" sz="1600" dirty="0" smtClean="0">
                        <a:solidFill>
                          <a:schemeClr val="bg1"/>
                        </a:solidFill>
                        <a:latin typeface="Arial"/>
                        <a:ea typeface="Calibri"/>
                        <a:cs typeface="Times New Roman"/>
                      </a:endParaRPr>
                    </a:p>
                    <a:p>
                      <a:pPr marL="0" marR="0" algn="r">
                        <a:spcBef>
                          <a:spcPts val="0"/>
                        </a:spcBef>
                        <a:spcAft>
                          <a:spcPts val="0"/>
                        </a:spcAft>
                      </a:pPr>
                      <a:r>
                        <a:rPr lang="en-US" sz="1600" dirty="0" smtClean="0">
                          <a:solidFill>
                            <a:schemeClr val="bg1"/>
                          </a:solidFill>
                          <a:latin typeface="Arial"/>
                          <a:ea typeface="Calibri"/>
                          <a:cs typeface="Times New Roman"/>
                        </a:rPr>
                        <a:t>Query </a:t>
                      </a:r>
                      <a:r>
                        <a:rPr lang="en-US" sz="1600" dirty="0">
                          <a:solidFill>
                            <a:schemeClr val="bg1"/>
                          </a:solidFill>
                          <a:latin typeface="Arial"/>
                          <a:ea typeface="Calibri"/>
                          <a:cs typeface="Times New Roman"/>
                        </a:rPr>
                        <a:t>log optimizations</a:t>
                      </a:r>
                      <a:endParaRPr lang="en-US" sz="1600" dirty="0">
                        <a:solidFill>
                          <a:schemeClr val="bg1"/>
                        </a:solidFill>
                        <a:latin typeface="Segoe" pitchFamily="34" charset="0"/>
                        <a:ea typeface="Calibri"/>
                        <a:cs typeface="Times New Roman"/>
                      </a:endParaRPr>
                    </a:p>
                    <a:p>
                      <a:pPr marL="0" marR="0" algn="r">
                        <a:spcBef>
                          <a:spcPts val="0"/>
                        </a:spcBef>
                        <a:spcAft>
                          <a:spcPts val="0"/>
                        </a:spcAft>
                      </a:pPr>
                      <a:endParaRPr lang="en-US" sz="1600" dirty="0" smtClean="0">
                        <a:solidFill>
                          <a:schemeClr val="bg1"/>
                        </a:solidFill>
                        <a:latin typeface="Arial"/>
                        <a:ea typeface="Calibri"/>
                        <a:cs typeface="Times New Roman"/>
                      </a:endParaRPr>
                    </a:p>
                    <a:p>
                      <a:pPr marL="0" marR="0" algn="r">
                        <a:spcBef>
                          <a:spcPts val="0"/>
                        </a:spcBef>
                        <a:spcAft>
                          <a:spcPts val="0"/>
                        </a:spcAft>
                      </a:pPr>
                      <a:r>
                        <a:rPr lang="en-US" sz="1600" dirty="0" smtClean="0">
                          <a:solidFill>
                            <a:schemeClr val="bg1"/>
                          </a:solidFill>
                          <a:latin typeface="Arial"/>
                          <a:ea typeface="Calibri"/>
                          <a:cs typeface="Times New Roman"/>
                        </a:rPr>
                        <a:t>Market </a:t>
                      </a:r>
                      <a:r>
                        <a:rPr lang="en-US" sz="1600" dirty="0">
                          <a:solidFill>
                            <a:schemeClr val="bg1"/>
                          </a:solidFill>
                          <a:latin typeface="Arial"/>
                          <a:ea typeface="Calibri"/>
                          <a:cs typeface="Times New Roman"/>
                        </a:rPr>
                        <a:t>analysis</a:t>
                      </a:r>
                      <a:endParaRPr lang="en-US" sz="1600" dirty="0">
                        <a:solidFill>
                          <a:schemeClr val="bg1"/>
                        </a:solidFill>
                        <a:latin typeface="Segoe" pitchFamily="34" charset="0"/>
                        <a:ea typeface="Calibri"/>
                        <a:cs typeface="Times New Roman"/>
                      </a:endParaRPr>
                    </a:p>
                  </a:txBody>
                  <a:tcPr marL="71221" marR="71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pic>
        <p:nvPicPr>
          <p:cNvPr id="22551"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80721" y="2000250"/>
            <a:ext cx="652324" cy="954985"/>
          </a:xfrm>
          <a:prstGeom prst="rect">
            <a:avLst/>
          </a:prstGeom>
          <a:noFill/>
          <a:ln w="9525">
            <a:noFill/>
            <a:miter lim="800000"/>
            <a:headEnd/>
            <a:tailEnd/>
          </a:ln>
        </p:spPr>
      </p:pic>
      <p:grpSp>
        <p:nvGrpSpPr>
          <p:cNvPr id="55" name="Group 54"/>
          <p:cNvGrpSpPr/>
          <p:nvPr/>
        </p:nvGrpSpPr>
        <p:grpSpPr>
          <a:xfrm>
            <a:off x="911674" y="3428172"/>
            <a:ext cx="1424517" cy="1223341"/>
            <a:chOff x="406294" y="2990850"/>
            <a:chExt cx="1929898" cy="1657350"/>
          </a:xfrm>
        </p:grpSpPr>
        <p:pic>
          <p:nvPicPr>
            <p:cNvPr id="2255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16820" y="2990850"/>
              <a:ext cx="871840" cy="1276350"/>
            </a:xfrm>
            <a:prstGeom prst="rect">
              <a:avLst/>
            </a:prstGeom>
            <a:noFill/>
            <a:ln w="9525">
              <a:noFill/>
              <a:miter lim="800000"/>
              <a:headEnd/>
              <a:tailEnd/>
            </a:ln>
          </p:spPr>
        </p:pic>
        <p:pic>
          <p:nvPicPr>
            <p:cNvPr id="2255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64352" y="3219450"/>
              <a:ext cx="871840" cy="1276350"/>
            </a:xfrm>
            <a:prstGeom prst="rect">
              <a:avLst/>
            </a:prstGeom>
            <a:noFill/>
            <a:ln w="9525">
              <a:noFill/>
              <a:miter lim="800000"/>
              <a:headEnd/>
              <a:tailEnd/>
            </a:ln>
          </p:spPr>
        </p:pic>
        <p:pic>
          <p:nvPicPr>
            <p:cNvPr id="22554"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6294" y="3371850"/>
              <a:ext cx="871840" cy="1276350"/>
            </a:xfrm>
            <a:prstGeom prst="rect">
              <a:avLst/>
            </a:prstGeom>
            <a:noFill/>
            <a:ln w="9525">
              <a:noFill/>
              <a:miter lim="800000"/>
              <a:headEnd/>
              <a:tailEnd/>
            </a:ln>
          </p:spPr>
        </p:pic>
      </p:grpSp>
      <p:grpSp>
        <p:nvGrpSpPr>
          <p:cNvPr id="54" name="Group 53"/>
          <p:cNvGrpSpPr/>
          <p:nvPr/>
        </p:nvGrpSpPr>
        <p:grpSpPr>
          <a:xfrm>
            <a:off x="1042399" y="4863548"/>
            <a:ext cx="2221368" cy="1808923"/>
            <a:chOff x="406294" y="4459288"/>
            <a:chExt cx="2945633" cy="2398713"/>
          </a:xfrm>
        </p:grpSpPr>
        <p:pic>
          <p:nvPicPr>
            <p:cNvPr id="22548" name="Picture 2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20456" y="4687888"/>
              <a:ext cx="914162" cy="1339850"/>
            </a:xfrm>
            <a:prstGeom prst="rect">
              <a:avLst/>
            </a:prstGeom>
            <a:noFill/>
            <a:ln w="9525">
              <a:noFill/>
              <a:miter lim="800000"/>
              <a:headEnd/>
              <a:tailEnd/>
            </a:ln>
          </p:spPr>
        </p:pic>
        <p:pic>
          <p:nvPicPr>
            <p:cNvPr id="22549" name="Picture 2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12589" y="4459288"/>
              <a:ext cx="1079219" cy="1581150"/>
            </a:xfrm>
            <a:prstGeom prst="rect">
              <a:avLst/>
            </a:prstGeom>
            <a:noFill/>
            <a:ln w="9525">
              <a:noFill/>
              <a:miter lim="800000"/>
              <a:headEnd/>
              <a:tailEnd/>
            </a:ln>
          </p:spPr>
        </p:pic>
        <p:pic>
          <p:nvPicPr>
            <p:cNvPr id="22550" name="Picture 1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26750" y="4764088"/>
              <a:ext cx="914162" cy="1339850"/>
            </a:xfrm>
            <a:prstGeom prst="rect">
              <a:avLst/>
            </a:prstGeom>
            <a:noFill/>
            <a:ln w="9525">
              <a:noFill/>
              <a:miter lim="800000"/>
              <a:headEnd/>
              <a:tailEnd/>
            </a:ln>
          </p:spPr>
        </p:pic>
        <p:pic>
          <p:nvPicPr>
            <p:cNvPr id="22555"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18883" y="4535488"/>
              <a:ext cx="1079219" cy="1581150"/>
            </a:xfrm>
            <a:prstGeom prst="rect">
              <a:avLst/>
            </a:prstGeom>
            <a:noFill/>
            <a:ln w="9525">
              <a:noFill/>
              <a:miter lim="800000"/>
              <a:headEnd/>
              <a:tailEnd/>
            </a:ln>
          </p:spPr>
        </p:pic>
        <p:pic>
          <p:nvPicPr>
            <p:cNvPr id="22556"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12588" y="5081588"/>
              <a:ext cx="914162" cy="1339850"/>
            </a:xfrm>
            <a:prstGeom prst="rect">
              <a:avLst/>
            </a:prstGeom>
            <a:noFill/>
            <a:ln w="9525">
              <a:noFill/>
              <a:miter lim="800000"/>
              <a:headEnd/>
              <a:tailEnd/>
            </a:ln>
          </p:spPr>
        </p:pic>
        <p:pic>
          <p:nvPicPr>
            <p:cNvPr id="22557"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31471" y="5280026"/>
              <a:ext cx="706783" cy="1033463"/>
            </a:xfrm>
            <a:prstGeom prst="rect">
              <a:avLst/>
            </a:prstGeom>
            <a:noFill/>
            <a:ln w="9525">
              <a:noFill/>
              <a:miter lim="800000"/>
              <a:headEnd/>
              <a:tailEnd/>
            </a:ln>
          </p:spPr>
        </p:pic>
        <p:pic>
          <p:nvPicPr>
            <p:cNvPr id="22558"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26750" y="5508626"/>
              <a:ext cx="609441" cy="892175"/>
            </a:xfrm>
            <a:prstGeom prst="rect">
              <a:avLst/>
            </a:prstGeom>
            <a:noFill/>
            <a:ln w="9525">
              <a:noFill/>
              <a:miter lim="800000"/>
              <a:headEnd/>
              <a:tailEnd/>
            </a:ln>
          </p:spPr>
        </p:pic>
        <p:pic>
          <p:nvPicPr>
            <p:cNvPr id="22559"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6294" y="5449889"/>
              <a:ext cx="609441" cy="892175"/>
            </a:xfrm>
            <a:prstGeom prst="rect">
              <a:avLst/>
            </a:prstGeom>
            <a:noFill/>
            <a:ln w="9525">
              <a:noFill/>
              <a:miter lim="800000"/>
              <a:headEnd/>
              <a:tailEnd/>
            </a:ln>
          </p:spPr>
        </p:pic>
        <p:pic>
          <p:nvPicPr>
            <p:cNvPr id="22560"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1015" y="5754689"/>
              <a:ext cx="609441" cy="892175"/>
            </a:xfrm>
            <a:prstGeom prst="rect">
              <a:avLst/>
            </a:prstGeom>
            <a:noFill/>
            <a:ln w="9525">
              <a:noFill/>
              <a:miter lim="800000"/>
              <a:headEnd/>
              <a:tailEnd/>
            </a:ln>
          </p:spPr>
        </p:pic>
        <p:pic>
          <p:nvPicPr>
            <p:cNvPr id="22561"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20456" y="5661026"/>
              <a:ext cx="609441" cy="892175"/>
            </a:xfrm>
            <a:prstGeom prst="rect">
              <a:avLst/>
            </a:prstGeom>
            <a:noFill/>
            <a:ln w="9525">
              <a:noFill/>
              <a:miter lim="800000"/>
              <a:headEnd/>
              <a:tailEnd/>
            </a:ln>
          </p:spPr>
        </p:pic>
        <p:pic>
          <p:nvPicPr>
            <p:cNvPr id="22562" name="Picture 1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6294" y="5889626"/>
              <a:ext cx="609441" cy="892175"/>
            </a:xfrm>
            <a:prstGeom prst="rect">
              <a:avLst/>
            </a:prstGeom>
            <a:noFill/>
            <a:ln w="9525">
              <a:noFill/>
              <a:miter lim="800000"/>
              <a:headEnd/>
              <a:tailEnd/>
            </a:ln>
          </p:spPr>
        </p:pic>
        <p:pic>
          <p:nvPicPr>
            <p:cNvPr id="22563"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18883" y="5965826"/>
              <a:ext cx="609441" cy="892175"/>
            </a:xfrm>
            <a:prstGeom prst="rect">
              <a:avLst/>
            </a:prstGeom>
            <a:noFill/>
            <a:ln w="9525">
              <a:noFill/>
              <a:miter lim="800000"/>
              <a:headEnd/>
              <a:tailEnd/>
            </a:ln>
          </p:spPr>
        </p:pic>
        <p:pic>
          <p:nvPicPr>
            <p:cNvPr id="22564" name="Picture 1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33045" y="5737226"/>
              <a:ext cx="609441" cy="892175"/>
            </a:xfrm>
            <a:prstGeom prst="rect">
              <a:avLst/>
            </a:prstGeom>
            <a:noFill/>
            <a:ln w="9525">
              <a:noFill/>
              <a:miter lim="800000"/>
              <a:headEnd/>
              <a:tailEnd/>
            </a:ln>
          </p:spPr>
        </p:pic>
        <p:pic>
          <p:nvPicPr>
            <p:cNvPr id="22565" name="Picture 1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26750" y="5813426"/>
              <a:ext cx="609441" cy="892175"/>
            </a:xfrm>
            <a:prstGeom prst="rect">
              <a:avLst/>
            </a:prstGeom>
            <a:noFill/>
            <a:ln w="9525">
              <a:noFill/>
              <a:miter lim="800000"/>
              <a:headEnd/>
              <a:tailEnd/>
            </a:ln>
          </p:spPr>
        </p:pic>
        <p:pic>
          <p:nvPicPr>
            <p:cNvPr id="22566" name="Picture 1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44059" y="5203825"/>
              <a:ext cx="507868" cy="742950"/>
            </a:xfrm>
            <a:prstGeom prst="rect">
              <a:avLst/>
            </a:prstGeom>
            <a:noFill/>
            <a:ln w="9525">
              <a:noFill/>
              <a:miter lim="800000"/>
              <a:headEnd/>
              <a:tailEnd/>
            </a:ln>
          </p:spPr>
        </p:pic>
        <p:pic>
          <p:nvPicPr>
            <p:cNvPr id="22567" name="Picture 1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39338" y="5221289"/>
              <a:ext cx="507868" cy="744537"/>
            </a:xfrm>
            <a:prstGeom prst="rect">
              <a:avLst/>
            </a:prstGeom>
            <a:noFill/>
            <a:ln w="9525">
              <a:noFill/>
              <a:miter lim="800000"/>
              <a:headEnd/>
              <a:tailEnd/>
            </a:ln>
          </p:spPr>
        </p:pic>
        <p:pic>
          <p:nvPicPr>
            <p:cNvPr id="22568" name="Picture 1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40912" y="5432425"/>
              <a:ext cx="507868" cy="742950"/>
            </a:xfrm>
            <a:prstGeom prst="rect">
              <a:avLst/>
            </a:prstGeom>
            <a:noFill/>
            <a:ln w="9525">
              <a:noFill/>
              <a:miter lim="800000"/>
              <a:headEnd/>
              <a:tailEnd/>
            </a:ln>
          </p:spPr>
        </p:pic>
      </p:grpSp>
      <p:pic>
        <p:nvPicPr>
          <p:cNvPr id="2257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99629" y="358615"/>
            <a:ext cx="693694" cy="1016320"/>
          </a:xfrm>
          <a:prstGeom prst="rect">
            <a:avLst/>
          </a:prstGeom>
          <a:noFill/>
          <a:ln w="9525">
            <a:noFill/>
            <a:miter lim="800000"/>
            <a:headEnd/>
            <a:tailEnd/>
          </a:ln>
        </p:spPr>
      </p:pic>
      <p:grpSp>
        <p:nvGrpSpPr>
          <p:cNvPr id="56" name="Group 55"/>
          <p:cNvGrpSpPr/>
          <p:nvPr/>
        </p:nvGrpSpPr>
        <p:grpSpPr>
          <a:xfrm>
            <a:off x="6743840" y="225287"/>
            <a:ext cx="1240486" cy="1359176"/>
            <a:chOff x="6399134" y="-152400"/>
            <a:chExt cx="1929897" cy="2114550"/>
          </a:xfrm>
        </p:grpSpPr>
        <p:pic>
          <p:nvPicPr>
            <p:cNvPr id="22573" name="Picture 2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399134" y="-133350"/>
              <a:ext cx="1079219" cy="1581150"/>
            </a:xfrm>
            <a:prstGeom prst="rect">
              <a:avLst/>
            </a:prstGeom>
            <a:noFill/>
            <a:ln w="9525">
              <a:noFill/>
              <a:miter lim="800000"/>
              <a:headEnd/>
              <a:tailEnd/>
            </a:ln>
          </p:spPr>
        </p:pic>
        <p:pic>
          <p:nvPicPr>
            <p:cNvPr id="22574" name="Picture 2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49812" y="-152400"/>
              <a:ext cx="1079219" cy="1581150"/>
            </a:xfrm>
            <a:prstGeom prst="rect">
              <a:avLst/>
            </a:prstGeom>
            <a:noFill/>
            <a:ln w="9525">
              <a:noFill/>
              <a:miter lim="800000"/>
              <a:headEnd/>
              <a:tailEnd/>
            </a:ln>
          </p:spPr>
        </p:pic>
        <p:pic>
          <p:nvPicPr>
            <p:cNvPr id="22575" name="Picture 3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41944" y="381000"/>
              <a:ext cx="1079219" cy="1581150"/>
            </a:xfrm>
            <a:prstGeom prst="rect">
              <a:avLst/>
            </a:prstGeom>
            <a:noFill/>
            <a:ln w="9525">
              <a:noFill/>
              <a:miter lim="800000"/>
              <a:headEnd/>
              <a:tailEnd/>
            </a:ln>
          </p:spPr>
        </p:pic>
      </p:grpSp>
      <p:grpSp>
        <p:nvGrpSpPr>
          <p:cNvPr id="57" name="Group 56"/>
          <p:cNvGrpSpPr/>
          <p:nvPr/>
        </p:nvGrpSpPr>
        <p:grpSpPr>
          <a:xfrm>
            <a:off x="9995313" y="270813"/>
            <a:ext cx="1746114" cy="1936462"/>
            <a:chOff x="9649487" y="-112713"/>
            <a:chExt cx="2437765" cy="2703514"/>
          </a:xfrm>
        </p:grpSpPr>
        <p:pic>
          <p:nvPicPr>
            <p:cNvPr id="22569" name="Picture 2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665222" y="39688"/>
              <a:ext cx="914162" cy="1339850"/>
            </a:xfrm>
            <a:prstGeom prst="rect">
              <a:avLst/>
            </a:prstGeom>
            <a:noFill/>
            <a:ln w="9525">
              <a:noFill/>
              <a:miter lim="800000"/>
              <a:headEnd/>
              <a:tailEnd/>
            </a:ln>
          </p:spPr>
        </p:pic>
        <p:pic>
          <p:nvPicPr>
            <p:cNvPr id="22570" name="Picture 2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954208" y="-111125"/>
              <a:ext cx="1079219" cy="1581150"/>
            </a:xfrm>
            <a:prstGeom prst="rect">
              <a:avLst/>
            </a:prstGeom>
            <a:noFill/>
            <a:ln w="9525">
              <a:noFill/>
              <a:miter lim="800000"/>
              <a:headEnd/>
              <a:tailEnd/>
            </a:ln>
          </p:spPr>
        </p:pic>
        <p:pic>
          <p:nvPicPr>
            <p:cNvPr id="22571" name="Picture 2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071516" y="115888"/>
              <a:ext cx="914162" cy="1339850"/>
            </a:xfrm>
            <a:prstGeom prst="rect">
              <a:avLst/>
            </a:prstGeom>
            <a:noFill/>
            <a:ln w="9525">
              <a:noFill/>
              <a:miter lim="800000"/>
              <a:headEnd/>
              <a:tailEnd/>
            </a:ln>
          </p:spPr>
        </p:pic>
        <p:pic>
          <p:nvPicPr>
            <p:cNvPr id="22576" name="Picture 3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563649" y="-112713"/>
              <a:ext cx="1079219" cy="1581151"/>
            </a:xfrm>
            <a:prstGeom prst="rect">
              <a:avLst/>
            </a:prstGeom>
            <a:noFill/>
            <a:ln w="9525">
              <a:noFill/>
              <a:miter lim="800000"/>
              <a:headEnd/>
              <a:tailEnd/>
            </a:ln>
          </p:spPr>
        </p:pic>
        <p:pic>
          <p:nvPicPr>
            <p:cNvPr id="22577" name="Picture 3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157354" y="433388"/>
              <a:ext cx="914162" cy="1339850"/>
            </a:xfrm>
            <a:prstGeom prst="rect">
              <a:avLst/>
            </a:prstGeom>
            <a:noFill/>
            <a:ln w="9525">
              <a:noFill/>
              <a:miter lim="800000"/>
              <a:headEnd/>
              <a:tailEnd/>
            </a:ln>
          </p:spPr>
        </p:pic>
        <p:pic>
          <p:nvPicPr>
            <p:cNvPr id="22578" name="Picture 3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380469" y="877888"/>
              <a:ext cx="706783" cy="1035050"/>
            </a:xfrm>
            <a:prstGeom prst="rect">
              <a:avLst/>
            </a:prstGeom>
            <a:noFill/>
            <a:ln w="9525">
              <a:noFill/>
              <a:miter lim="800000"/>
              <a:headEnd/>
              <a:tailEnd/>
            </a:ln>
          </p:spPr>
        </p:pic>
        <p:pic>
          <p:nvPicPr>
            <p:cNvPr id="22579" name="Picture 3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868369" y="1171576"/>
              <a:ext cx="609441" cy="893763"/>
            </a:xfrm>
            <a:prstGeom prst="rect">
              <a:avLst/>
            </a:prstGeom>
            <a:noFill/>
            <a:ln w="9525">
              <a:noFill/>
              <a:miter lim="800000"/>
              <a:headEnd/>
              <a:tailEnd/>
            </a:ln>
          </p:spPr>
        </p:pic>
        <p:pic>
          <p:nvPicPr>
            <p:cNvPr id="22580" name="Picture 3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751060" y="801689"/>
              <a:ext cx="609441" cy="892175"/>
            </a:xfrm>
            <a:prstGeom prst="rect">
              <a:avLst/>
            </a:prstGeom>
            <a:noFill/>
            <a:ln w="9525">
              <a:noFill/>
              <a:miter lim="800000"/>
              <a:headEnd/>
              <a:tailEnd/>
            </a:ln>
          </p:spPr>
        </p:pic>
        <p:pic>
          <p:nvPicPr>
            <p:cNvPr id="22581" name="Picture 3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055781" y="1106489"/>
              <a:ext cx="609441" cy="892175"/>
            </a:xfrm>
            <a:prstGeom prst="rect">
              <a:avLst/>
            </a:prstGeom>
            <a:noFill/>
            <a:ln w="9525">
              <a:noFill/>
              <a:miter lim="800000"/>
              <a:headEnd/>
              <a:tailEnd/>
            </a:ln>
          </p:spPr>
        </p:pic>
        <p:pic>
          <p:nvPicPr>
            <p:cNvPr id="22582" name="Picture 3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563648" y="1411289"/>
              <a:ext cx="609441" cy="892175"/>
            </a:xfrm>
            <a:prstGeom prst="rect">
              <a:avLst/>
            </a:prstGeom>
            <a:noFill/>
            <a:ln w="9525">
              <a:noFill/>
              <a:miter lim="800000"/>
              <a:headEnd/>
              <a:tailEnd/>
            </a:ln>
          </p:spPr>
        </p:pic>
        <p:pic>
          <p:nvPicPr>
            <p:cNvPr id="22583" name="Picture 3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157354" y="1487489"/>
              <a:ext cx="609441" cy="892175"/>
            </a:xfrm>
            <a:prstGeom prst="rect">
              <a:avLst/>
            </a:prstGeom>
            <a:noFill/>
            <a:ln w="9525">
              <a:noFill/>
              <a:miter lim="800000"/>
              <a:headEnd/>
              <a:tailEnd/>
            </a:ln>
          </p:spPr>
        </p:pic>
        <p:pic>
          <p:nvPicPr>
            <p:cNvPr id="22584" name="Picture 3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649487" y="1182689"/>
              <a:ext cx="609441" cy="892175"/>
            </a:xfrm>
            <a:prstGeom prst="rect">
              <a:avLst/>
            </a:prstGeom>
            <a:noFill/>
            <a:ln w="9525">
              <a:noFill/>
              <a:miter lim="800000"/>
              <a:headEnd/>
              <a:tailEnd/>
            </a:ln>
          </p:spPr>
        </p:pic>
        <p:pic>
          <p:nvPicPr>
            <p:cNvPr id="22585" name="Picture 4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751060" y="1546225"/>
              <a:ext cx="609441" cy="892175"/>
            </a:xfrm>
            <a:prstGeom prst="rect">
              <a:avLst/>
            </a:prstGeom>
            <a:noFill/>
            <a:ln w="9525">
              <a:noFill/>
              <a:miter lim="800000"/>
              <a:headEnd/>
              <a:tailEnd/>
            </a:ln>
          </p:spPr>
        </p:pic>
        <p:pic>
          <p:nvPicPr>
            <p:cNvPr id="22586" name="Picture 4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376237" y="1393825"/>
              <a:ext cx="507868" cy="742950"/>
            </a:xfrm>
            <a:prstGeom prst="rect">
              <a:avLst/>
            </a:prstGeom>
            <a:noFill/>
            <a:ln w="9525">
              <a:noFill/>
              <a:miter lim="800000"/>
              <a:headEnd/>
              <a:tailEnd/>
            </a:ln>
          </p:spPr>
        </p:pic>
        <p:pic>
          <p:nvPicPr>
            <p:cNvPr id="22587" name="Picture 4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071516" y="1546225"/>
              <a:ext cx="507868" cy="742950"/>
            </a:xfrm>
            <a:prstGeom prst="rect">
              <a:avLst/>
            </a:prstGeom>
            <a:noFill/>
            <a:ln w="9525">
              <a:noFill/>
              <a:miter lim="800000"/>
              <a:headEnd/>
              <a:tailEnd/>
            </a:ln>
          </p:spPr>
        </p:pic>
        <p:pic>
          <p:nvPicPr>
            <p:cNvPr id="22588" name="Picture 4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766795" y="1774825"/>
              <a:ext cx="507868" cy="742950"/>
            </a:xfrm>
            <a:prstGeom prst="rect">
              <a:avLst/>
            </a:prstGeom>
            <a:noFill/>
            <a:ln w="9525">
              <a:noFill/>
              <a:miter lim="800000"/>
              <a:headEnd/>
              <a:tailEnd/>
            </a:ln>
          </p:spPr>
        </p:pic>
        <p:pic>
          <p:nvPicPr>
            <p:cNvPr id="22589" name="Picture 4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360501" y="1698626"/>
              <a:ext cx="609441" cy="892175"/>
            </a:xfrm>
            <a:prstGeom prst="rect">
              <a:avLst/>
            </a:prstGeom>
            <a:noFill/>
            <a:ln w="9525">
              <a:noFill/>
              <a:miter lim="800000"/>
              <a:headEnd/>
              <a:tailEnd/>
            </a:ln>
          </p:spPr>
        </p:pic>
      </p:grpSp>
      <p:sp>
        <p:nvSpPr>
          <p:cNvPr id="23" name="Left-Right Arrow 22"/>
          <p:cNvSpPr/>
          <p:nvPr/>
        </p:nvSpPr>
        <p:spPr>
          <a:xfrm>
            <a:off x="1828324" y="990600"/>
            <a:ext cx="7922736" cy="1752600"/>
          </a:xfrm>
          <a:prstGeom prst="lef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b="1" dirty="0"/>
              <a:t>How large are the social groups </a:t>
            </a:r>
            <a:br>
              <a:rPr lang="en-US" b="1" dirty="0"/>
            </a:br>
            <a:r>
              <a:rPr lang="en-US" b="1" dirty="0"/>
              <a:t>producing and consuming social media?</a:t>
            </a:r>
          </a:p>
        </p:txBody>
      </p:sp>
      <p:sp>
        <p:nvSpPr>
          <p:cNvPr id="22591" name="TextBox 46"/>
          <p:cNvSpPr txBox="1">
            <a:spLocks noChangeArrowheads="1"/>
          </p:cNvSpPr>
          <p:nvPr/>
        </p:nvSpPr>
        <p:spPr bwMode="auto">
          <a:xfrm>
            <a:off x="119268" y="2667000"/>
            <a:ext cx="1260281" cy="369332"/>
          </a:xfrm>
          <a:prstGeom prst="rect">
            <a:avLst/>
          </a:prstGeom>
          <a:noFill/>
          <a:ln w="9525">
            <a:noFill/>
            <a:miter lim="800000"/>
            <a:headEnd/>
            <a:tailEnd/>
          </a:ln>
        </p:spPr>
        <p:txBody>
          <a:bodyPr wrap="none">
            <a:spAutoFit/>
          </a:bodyPr>
          <a:lstStyle/>
          <a:p>
            <a:r>
              <a:rPr lang="en-US" dirty="0">
                <a:solidFill>
                  <a:schemeClr val="bg1"/>
                </a:solidFill>
                <a:latin typeface="Segoe" pitchFamily="34" charset="0"/>
              </a:rPr>
              <a:t>Individuals</a:t>
            </a:r>
          </a:p>
        </p:txBody>
      </p:sp>
      <p:sp>
        <p:nvSpPr>
          <p:cNvPr id="22592" name="TextBox 47"/>
          <p:cNvSpPr txBox="1">
            <a:spLocks noChangeArrowheads="1"/>
          </p:cNvSpPr>
          <p:nvPr/>
        </p:nvSpPr>
        <p:spPr bwMode="auto">
          <a:xfrm>
            <a:off x="119268" y="4410836"/>
            <a:ext cx="1002880" cy="646331"/>
          </a:xfrm>
          <a:prstGeom prst="rect">
            <a:avLst/>
          </a:prstGeom>
          <a:noFill/>
          <a:ln w="9525">
            <a:noFill/>
            <a:miter lim="800000"/>
            <a:headEnd/>
            <a:tailEnd/>
          </a:ln>
        </p:spPr>
        <p:txBody>
          <a:bodyPr wrap="square">
            <a:spAutoFit/>
          </a:bodyPr>
          <a:lstStyle/>
          <a:p>
            <a:r>
              <a:rPr lang="en-US" dirty="0">
                <a:solidFill>
                  <a:schemeClr val="bg1"/>
                </a:solidFill>
                <a:latin typeface="Segoe" pitchFamily="34" charset="0"/>
              </a:rPr>
              <a:t>Small Groups</a:t>
            </a:r>
          </a:p>
        </p:txBody>
      </p:sp>
      <p:sp>
        <p:nvSpPr>
          <p:cNvPr id="22593" name="TextBox 48"/>
          <p:cNvSpPr txBox="1">
            <a:spLocks noChangeArrowheads="1"/>
          </p:cNvSpPr>
          <p:nvPr/>
        </p:nvSpPr>
        <p:spPr bwMode="auto">
          <a:xfrm>
            <a:off x="119268" y="5951406"/>
            <a:ext cx="1007165" cy="646331"/>
          </a:xfrm>
          <a:prstGeom prst="rect">
            <a:avLst/>
          </a:prstGeom>
          <a:noFill/>
          <a:ln w="9525">
            <a:noFill/>
            <a:miter lim="800000"/>
            <a:headEnd/>
            <a:tailEnd/>
          </a:ln>
        </p:spPr>
        <p:txBody>
          <a:bodyPr wrap="square">
            <a:spAutoFit/>
          </a:bodyPr>
          <a:lstStyle/>
          <a:p>
            <a:r>
              <a:rPr lang="en-US" dirty="0">
                <a:solidFill>
                  <a:schemeClr val="bg1"/>
                </a:solidFill>
                <a:latin typeface="Segoe" pitchFamily="34" charset="0"/>
              </a:rPr>
              <a:t>Large Groups</a:t>
            </a:r>
          </a:p>
        </p:txBody>
      </p:sp>
      <p:sp>
        <p:nvSpPr>
          <p:cNvPr id="22594" name="TextBox 49"/>
          <p:cNvSpPr txBox="1">
            <a:spLocks noChangeArrowheads="1"/>
          </p:cNvSpPr>
          <p:nvPr/>
        </p:nvSpPr>
        <p:spPr bwMode="auto">
          <a:xfrm>
            <a:off x="2773117" y="914400"/>
            <a:ext cx="1260281" cy="369332"/>
          </a:xfrm>
          <a:prstGeom prst="rect">
            <a:avLst/>
          </a:prstGeom>
          <a:noFill/>
          <a:ln w="9525">
            <a:noFill/>
            <a:miter lim="800000"/>
            <a:headEnd/>
            <a:tailEnd/>
          </a:ln>
        </p:spPr>
        <p:txBody>
          <a:bodyPr wrap="none">
            <a:spAutoFit/>
          </a:bodyPr>
          <a:lstStyle/>
          <a:p>
            <a:r>
              <a:rPr lang="en-US" dirty="0">
                <a:solidFill>
                  <a:schemeClr val="bg1"/>
                </a:solidFill>
                <a:latin typeface="Segoe" pitchFamily="34" charset="0"/>
              </a:rPr>
              <a:t>Individuals</a:t>
            </a:r>
          </a:p>
        </p:txBody>
      </p:sp>
      <p:sp>
        <p:nvSpPr>
          <p:cNvPr id="22595" name="TextBox 50"/>
          <p:cNvSpPr txBox="1">
            <a:spLocks noChangeArrowheads="1"/>
          </p:cNvSpPr>
          <p:nvPr/>
        </p:nvSpPr>
        <p:spPr bwMode="auto">
          <a:xfrm>
            <a:off x="5997207" y="788508"/>
            <a:ext cx="1185474" cy="646331"/>
          </a:xfrm>
          <a:prstGeom prst="rect">
            <a:avLst/>
          </a:prstGeom>
          <a:noFill/>
          <a:ln w="9525">
            <a:noFill/>
            <a:miter lim="800000"/>
            <a:headEnd/>
            <a:tailEnd/>
          </a:ln>
        </p:spPr>
        <p:txBody>
          <a:bodyPr wrap="square">
            <a:spAutoFit/>
          </a:bodyPr>
          <a:lstStyle/>
          <a:p>
            <a:r>
              <a:rPr lang="en-US" dirty="0">
                <a:solidFill>
                  <a:schemeClr val="bg1"/>
                </a:solidFill>
                <a:latin typeface="Segoe" pitchFamily="34" charset="0"/>
              </a:rPr>
              <a:t>Small Groups</a:t>
            </a:r>
          </a:p>
        </p:txBody>
      </p:sp>
      <p:sp>
        <p:nvSpPr>
          <p:cNvPr id="22596" name="TextBox 52"/>
          <p:cNvSpPr txBox="1">
            <a:spLocks noChangeArrowheads="1"/>
          </p:cNvSpPr>
          <p:nvPr/>
        </p:nvSpPr>
        <p:spPr bwMode="auto">
          <a:xfrm>
            <a:off x="9954207" y="2209800"/>
            <a:ext cx="1526765" cy="369332"/>
          </a:xfrm>
          <a:prstGeom prst="rect">
            <a:avLst/>
          </a:prstGeom>
          <a:noFill/>
          <a:ln w="9525">
            <a:noFill/>
            <a:miter lim="800000"/>
            <a:headEnd/>
            <a:tailEnd/>
          </a:ln>
        </p:spPr>
        <p:txBody>
          <a:bodyPr wrap="none">
            <a:spAutoFit/>
          </a:bodyPr>
          <a:lstStyle/>
          <a:p>
            <a:r>
              <a:rPr lang="en-US" dirty="0">
                <a:solidFill>
                  <a:schemeClr val="bg1"/>
                </a:solidFill>
                <a:latin typeface="Segoe" pitchFamily="34" charset="0"/>
              </a:rPr>
              <a:t>Large Groups</a:t>
            </a:r>
          </a:p>
        </p:txBody>
      </p:sp>
      <p:sp>
        <p:nvSpPr>
          <p:cNvPr id="22597" name="TextBox 53"/>
          <p:cNvSpPr txBox="1">
            <a:spLocks noChangeArrowheads="1"/>
          </p:cNvSpPr>
          <p:nvPr/>
        </p:nvSpPr>
        <p:spPr bwMode="auto">
          <a:xfrm>
            <a:off x="2623376" y="219835"/>
            <a:ext cx="1268745" cy="369332"/>
          </a:xfrm>
          <a:prstGeom prst="rect">
            <a:avLst/>
          </a:prstGeom>
          <a:noFill/>
          <a:ln w="9525">
            <a:noFill/>
            <a:miter lim="800000"/>
            <a:headEnd/>
            <a:tailEnd/>
          </a:ln>
        </p:spPr>
        <p:txBody>
          <a:bodyPr wrap="none">
            <a:spAutoFit/>
          </a:bodyPr>
          <a:lstStyle/>
          <a:p>
            <a:r>
              <a:rPr lang="en-US" b="1" dirty="0">
                <a:solidFill>
                  <a:schemeClr val="bg1"/>
                </a:solidFill>
                <a:latin typeface="Segoe" pitchFamily="34" charset="0"/>
              </a:rPr>
              <a:t>Producers</a:t>
            </a:r>
          </a:p>
        </p:txBody>
      </p:sp>
      <p:sp>
        <p:nvSpPr>
          <p:cNvPr id="22598" name="TextBox 54"/>
          <p:cNvSpPr txBox="1">
            <a:spLocks noChangeArrowheads="1"/>
          </p:cNvSpPr>
          <p:nvPr/>
        </p:nvSpPr>
        <p:spPr bwMode="auto">
          <a:xfrm>
            <a:off x="119268" y="1687514"/>
            <a:ext cx="1380250" cy="369332"/>
          </a:xfrm>
          <a:prstGeom prst="rect">
            <a:avLst/>
          </a:prstGeom>
          <a:noFill/>
          <a:ln w="9525">
            <a:noFill/>
            <a:miter lim="800000"/>
            <a:headEnd/>
            <a:tailEnd/>
          </a:ln>
        </p:spPr>
        <p:txBody>
          <a:bodyPr wrap="none">
            <a:spAutoFit/>
          </a:bodyPr>
          <a:lstStyle/>
          <a:p>
            <a:r>
              <a:rPr lang="en-US" b="1" dirty="0">
                <a:solidFill>
                  <a:schemeClr val="bg1"/>
                </a:solidFill>
                <a:latin typeface="Segoe" pitchFamily="34" charset="0"/>
              </a:rPr>
              <a:t>Consumers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06294" y="2108200"/>
          <a:ext cx="11579385" cy="4520640"/>
        </p:xfrm>
        <a:graphic>
          <a:graphicData uri="http://schemas.openxmlformats.org/drawingml/2006/table">
            <a:tbl>
              <a:tblPr/>
              <a:tblGrid>
                <a:gridCol w="2133044"/>
                <a:gridCol w="1672822"/>
                <a:gridCol w="2253472"/>
                <a:gridCol w="2914108"/>
                <a:gridCol w="2605939"/>
              </a:tblGrid>
              <a:tr h="530453">
                <a:tc>
                  <a:txBody>
                    <a:bodyPr/>
                    <a:lstStyle/>
                    <a:p>
                      <a:pPr marL="0" marR="0">
                        <a:spcBef>
                          <a:spcPts val="0"/>
                        </a:spcBef>
                        <a:spcAft>
                          <a:spcPts val="0"/>
                        </a:spcAft>
                      </a:pPr>
                      <a:endParaRPr lang="en-US" sz="1200" dirty="0">
                        <a:solidFill>
                          <a:schemeClr val="bg1"/>
                        </a:solidFill>
                        <a:latin typeface="Arial"/>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1" dirty="0">
                          <a:solidFill>
                            <a:schemeClr val="bg1"/>
                          </a:solidFill>
                          <a:latin typeface="Arial"/>
                          <a:ea typeface="Calibri"/>
                          <a:cs typeface="Times New Roman"/>
                        </a:rPr>
                        <a:t>Digital Object </a:t>
                      </a:r>
                      <a:endParaRPr lang="en-US" sz="1600" b="1" i="1" dirty="0" smtClean="0">
                        <a:solidFill>
                          <a:schemeClr val="bg1"/>
                        </a:solidFill>
                        <a:latin typeface="Arial"/>
                        <a:ea typeface="Calibri"/>
                        <a:cs typeface="Times New Roman"/>
                      </a:endParaRPr>
                    </a:p>
                    <a:p>
                      <a:pPr marL="0" marR="0" algn="r">
                        <a:spcBef>
                          <a:spcPts val="0"/>
                        </a:spcBef>
                        <a:spcAft>
                          <a:spcPts val="0"/>
                        </a:spcAft>
                      </a:pPr>
                      <a:r>
                        <a:rPr lang="en-US" sz="1600" b="1" i="1" dirty="0" smtClean="0">
                          <a:solidFill>
                            <a:schemeClr val="bg1"/>
                          </a:solidFill>
                          <a:latin typeface="Arial"/>
                          <a:ea typeface="Calibri"/>
                          <a:cs typeface="Times New Roman"/>
                        </a:rPr>
                        <a:t>Editing </a:t>
                      </a:r>
                      <a:br>
                        <a:rPr lang="en-US" sz="1600" b="1" i="1" dirty="0" smtClean="0">
                          <a:solidFill>
                            <a:schemeClr val="bg1"/>
                          </a:solidFill>
                          <a:latin typeface="Arial"/>
                          <a:ea typeface="Calibri"/>
                          <a:cs typeface="Times New Roman"/>
                        </a:rPr>
                      </a:br>
                      <a:r>
                        <a:rPr lang="en-US" sz="1600" b="1" i="1" dirty="0" smtClean="0">
                          <a:solidFill>
                            <a:schemeClr val="bg1"/>
                          </a:solidFill>
                          <a:latin typeface="Arial"/>
                          <a:ea typeface="Calibri"/>
                          <a:cs typeface="Times New Roman"/>
                        </a:rPr>
                        <a:t>Granularity</a:t>
                      </a:r>
                      <a:endParaRPr lang="en-US" sz="1600" b="1" dirty="0">
                        <a:solidFill>
                          <a:schemeClr val="bg1"/>
                        </a:solidFill>
                        <a:latin typeface="Segoe" pitchFamily="34" charset="0"/>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a:ea typeface="Calibri"/>
                          <a:cs typeface="Times New Roman"/>
                        </a:rPr>
                        <a:t>Fine </a:t>
                      </a:r>
                      <a:r>
                        <a:rPr lang="en-US" sz="1200" dirty="0" smtClean="0">
                          <a:solidFill>
                            <a:schemeClr val="bg1"/>
                          </a:solidFill>
                          <a:latin typeface="Arial"/>
                          <a:ea typeface="Calibri"/>
                          <a:cs typeface="Times New Roman"/>
                        </a:rPr>
                        <a:t>(Character/Pixel/Byte)</a:t>
                      </a:r>
                      <a:endParaRPr lang="en-US" sz="1200" dirty="0" smtClean="0">
                        <a:solidFill>
                          <a:schemeClr val="bg1"/>
                        </a:solidFill>
                        <a:latin typeface="+mn-lt"/>
                        <a:ea typeface="Calibri"/>
                        <a:cs typeface="Times New Roman"/>
                      </a:endParaRPr>
                    </a:p>
                    <a:p>
                      <a:pPr marL="0" marR="0">
                        <a:spcBef>
                          <a:spcPts val="0"/>
                        </a:spcBef>
                        <a:spcAft>
                          <a:spcPts val="0"/>
                        </a:spcAft>
                      </a:pPr>
                      <a:endParaRPr lang="en-US" sz="1200" dirty="0">
                        <a:solidFill>
                          <a:schemeClr val="bg1"/>
                        </a:solidFill>
                        <a:latin typeface="Segoe" pitchFamily="34" charset="0"/>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Arial"/>
                          <a:ea typeface="Calibri"/>
                          <a:cs typeface="Times New Roman"/>
                        </a:rPr>
                        <a:t>Medium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a:ea typeface="Calibri"/>
                          <a:cs typeface="Times New Roman"/>
                        </a:rPr>
                        <a:t>(Object/Attribute/Track/Player)</a:t>
                      </a:r>
                      <a:endParaRPr lang="en-US" sz="1200" dirty="0" smtClean="0">
                        <a:solidFill>
                          <a:schemeClr val="bg1"/>
                        </a:solidFill>
                        <a:latin typeface="+mn-lt"/>
                        <a:ea typeface="Calibri"/>
                        <a:cs typeface="Times New Roman"/>
                      </a:endParaRPr>
                    </a:p>
                    <a:p>
                      <a:pPr marL="0" marR="0">
                        <a:spcBef>
                          <a:spcPts val="0"/>
                        </a:spcBef>
                        <a:spcAft>
                          <a:spcPts val="0"/>
                        </a:spcAft>
                      </a:pPr>
                      <a:endParaRPr lang="en-US" sz="1200" dirty="0">
                        <a:solidFill>
                          <a:schemeClr val="bg1"/>
                        </a:solidFill>
                        <a:latin typeface="Segoe" pitchFamily="34" charset="0"/>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Arial"/>
                          <a:ea typeface="Calibri"/>
                          <a:cs typeface="Times New Roman"/>
                        </a:rPr>
                        <a:t>Coarse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a:ea typeface="Calibri"/>
                          <a:cs typeface="Times New Roman"/>
                        </a:rPr>
                        <a:t>(Document/Message/Blog Post/Photo)</a:t>
                      </a:r>
                      <a:endParaRPr lang="en-US" sz="1200" dirty="0" smtClean="0">
                        <a:solidFill>
                          <a:schemeClr val="bg1"/>
                        </a:solidFill>
                        <a:latin typeface="+mn-lt"/>
                        <a:ea typeface="Calibri"/>
                        <a:cs typeface="Times New Roman"/>
                      </a:endParaRPr>
                    </a:p>
                    <a:p>
                      <a:pPr marL="0" marR="0">
                        <a:spcBef>
                          <a:spcPts val="0"/>
                        </a:spcBef>
                        <a:spcAft>
                          <a:spcPts val="0"/>
                        </a:spcAft>
                      </a:pPr>
                      <a:endParaRPr lang="en-US" sz="1200" dirty="0">
                        <a:solidFill>
                          <a:schemeClr val="bg1"/>
                        </a:solidFill>
                        <a:latin typeface="Segoe" pitchFamily="34" charset="0"/>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402080">
                <a:tc>
                  <a:txBody>
                    <a:bodyPr/>
                    <a:lstStyle/>
                    <a:p>
                      <a:pPr marL="0" marR="0" algn="r">
                        <a:spcBef>
                          <a:spcPts val="0"/>
                        </a:spcBef>
                        <a:spcAft>
                          <a:spcPts val="0"/>
                        </a:spcAft>
                      </a:pPr>
                      <a:r>
                        <a:rPr lang="en-US" sz="1600" b="1" i="1" dirty="0">
                          <a:solidFill>
                            <a:schemeClr val="bg1"/>
                          </a:solidFill>
                          <a:latin typeface="Arial"/>
                          <a:ea typeface="Calibri"/>
                          <a:cs typeface="Times New Roman"/>
                        </a:rPr>
                        <a:t>Digital </a:t>
                      </a:r>
                      <a:r>
                        <a:rPr lang="en-US" sz="1600" b="1" i="1" dirty="0" smtClean="0">
                          <a:solidFill>
                            <a:schemeClr val="bg1"/>
                          </a:solidFill>
                          <a:latin typeface="Arial"/>
                          <a:ea typeface="Calibri"/>
                          <a:cs typeface="Times New Roman"/>
                        </a:rPr>
                        <a:t/>
                      </a:r>
                      <a:br>
                        <a:rPr lang="en-US" sz="1600" b="1" i="1" dirty="0" smtClean="0">
                          <a:solidFill>
                            <a:schemeClr val="bg1"/>
                          </a:solidFill>
                          <a:latin typeface="Arial"/>
                          <a:ea typeface="Calibri"/>
                          <a:cs typeface="Times New Roman"/>
                        </a:rPr>
                      </a:br>
                      <a:r>
                        <a:rPr lang="en-US" sz="1600" b="1" i="1" dirty="0" smtClean="0">
                          <a:solidFill>
                            <a:schemeClr val="bg1"/>
                          </a:solidFill>
                          <a:latin typeface="Arial"/>
                          <a:ea typeface="Calibri"/>
                          <a:cs typeface="Times New Roman"/>
                        </a:rPr>
                        <a:t>Object </a:t>
                      </a:r>
                      <a:br>
                        <a:rPr lang="en-US" sz="1600" b="1" i="1" dirty="0" smtClean="0">
                          <a:solidFill>
                            <a:schemeClr val="bg1"/>
                          </a:solidFill>
                          <a:latin typeface="Arial"/>
                          <a:ea typeface="Calibri"/>
                          <a:cs typeface="Times New Roman"/>
                        </a:rPr>
                      </a:br>
                      <a:r>
                        <a:rPr lang="en-US" sz="1600" b="1" i="1" dirty="0" smtClean="0">
                          <a:solidFill>
                            <a:schemeClr val="bg1"/>
                          </a:solidFill>
                          <a:latin typeface="Arial"/>
                          <a:ea typeface="Calibri"/>
                          <a:cs typeface="Times New Roman"/>
                        </a:rPr>
                        <a:t>Editing</a:t>
                      </a:r>
                      <a:r>
                        <a:rPr lang="en-US" sz="1600" b="1" i="1" dirty="0">
                          <a:solidFill>
                            <a:schemeClr val="bg1"/>
                          </a:solidFill>
                          <a:latin typeface="Arial"/>
                          <a:ea typeface="Calibri"/>
                          <a:cs typeface="Times New Roman"/>
                        </a:rPr>
                        <a:t/>
                      </a:r>
                      <a:br>
                        <a:rPr lang="en-US" sz="1600" b="1" i="1" dirty="0">
                          <a:solidFill>
                            <a:schemeClr val="bg1"/>
                          </a:solidFill>
                          <a:latin typeface="Arial"/>
                          <a:ea typeface="Calibri"/>
                          <a:cs typeface="Times New Roman"/>
                        </a:rPr>
                      </a:br>
                      <a:r>
                        <a:rPr lang="en-US" sz="1600" b="1" i="1" dirty="0">
                          <a:solidFill>
                            <a:schemeClr val="bg1"/>
                          </a:solidFill>
                          <a:latin typeface="Arial"/>
                          <a:ea typeface="Calibri"/>
                          <a:cs typeface="Times New Roman"/>
                        </a:rPr>
                        <a:t>Synchronicity</a:t>
                      </a:r>
                      <a:endParaRPr lang="en-US" sz="1600" b="1" dirty="0">
                        <a:solidFill>
                          <a:schemeClr val="bg1"/>
                        </a:solidFill>
                        <a:latin typeface="Segoe" pitchFamily="34" charset="0"/>
                        <a:ea typeface="Calibri"/>
                        <a:cs typeface="Times New Roman"/>
                      </a:endParaRPr>
                    </a:p>
                  </a:txBody>
                  <a:tcPr marL="72986" marR="72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pPr>
                      <a:endParaRPr lang="en-US" sz="1200" dirty="0">
                        <a:solidFill>
                          <a:schemeClr val="bg1"/>
                        </a:solidFill>
                        <a:latin typeface="Arial"/>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200"/>
                        </a:spcAft>
                      </a:pPr>
                      <a:r>
                        <a:rPr lang="en-US" sz="1200" dirty="0">
                          <a:solidFill>
                            <a:schemeClr val="bg1"/>
                          </a:solidFill>
                          <a:latin typeface="Arial"/>
                          <a:ea typeface="Calibri"/>
                          <a:cs typeface="Times New Roman"/>
                        </a:rPr>
                        <a:t>Each user can directly control smallest units of content</a:t>
                      </a:r>
                      <a:r>
                        <a:rPr lang="en-US" sz="1200" dirty="0" smtClean="0">
                          <a:solidFill>
                            <a:schemeClr val="bg1"/>
                          </a:solidFill>
                          <a:latin typeface="Arial"/>
                          <a:ea typeface="Calibri"/>
                          <a:cs typeface="Times New Roman"/>
                        </a:rPr>
                        <a:t>.</a:t>
                      </a: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spcBef>
                          <a:spcPts val="0"/>
                        </a:spcBef>
                        <a:spcAft>
                          <a:spcPts val="1200"/>
                        </a:spcAft>
                      </a:pPr>
                      <a:r>
                        <a:rPr lang="en-US" sz="1200" dirty="0">
                          <a:solidFill>
                            <a:schemeClr val="bg1"/>
                          </a:solidFill>
                          <a:latin typeface="Arial"/>
                          <a:ea typeface="Calibri"/>
                          <a:cs typeface="Times New Roman"/>
                        </a:rPr>
                        <a:t>Each user controls medium sized blocks of content that can only </a:t>
                      </a:r>
                      <a:r>
                        <a:rPr lang="en-US" sz="1200" b="1" dirty="0">
                          <a:solidFill>
                            <a:schemeClr val="bg1"/>
                          </a:solidFill>
                          <a:latin typeface="Arial"/>
                          <a:ea typeface="Calibri"/>
                          <a:cs typeface="Times New Roman"/>
                        </a:rPr>
                        <a:t>indirectly</a:t>
                      </a:r>
                      <a:r>
                        <a:rPr lang="en-US" sz="1200" dirty="0">
                          <a:solidFill>
                            <a:schemeClr val="bg1"/>
                          </a:solidFill>
                          <a:latin typeface="Arial"/>
                          <a:ea typeface="Calibri"/>
                          <a:cs typeface="Times New Roman"/>
                        </a:rPr>
                        <a:t> alter or be altered by other user’s content in a larger shared data structure. </a:t>
                      </a:r>
                      <a:endParaRPr lang="en-US" sz="1200" dirty="0" smtClean="0">
                        <a:solidFill>
                          <a:schemeClr val="bg1"/>
                        </a:solidFill>
                        <a:latin typeface="Arial"/>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spcBef>
                          <a:spcPts val="0"/>
                        </a:spcBef>
                        <a:spcAft>
                          <a:spcPts val="0"/>
                        </a:spcAft>
                      </a:pPr>
                      <a:r>
                        <a:rPr lang="en-US" sz="1200" dirty="0">
                          <a:solidFill>
                            <a:schemeClr val="bg1"/>
                          </a:solidFill>
                          <a:latin typeface="Arial"/>
                          <a:ea typeface="Calibri"/>
                          <a:cs typeface="Times New Roman"/>
                        </a:rPr>
                        <a:t>Each user controls a block of content, rarely edited or modified by others with only associative </a:t>
                      </a:r>
                      <a:r>
                        <a:rPr lang="en-US" sz="1200" dirty="0" smtClean="0">
                          <a:solidFill>
                            <a:schemeClr val="bg1"/>
                          </a:solidFill>
                          <a:latin typeface="Arial"/>
                          <a:ea typeface="Calibri"/>
                          <a:cs typeface="Times New Roman"/>
                        </a:rPr>
                        <a:t>linkages.</a:t>
                      </a: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1060907">
                <a:tc>
                  <a:txBody>
                    <a:bodyPr/>
                    <a:lstStyle/>
                    <a:p>
                      <a:pPr marL="0" marR="0">
                        <a:spcBef>
                          <a:spcPts val="0"/>
                        </a:spcBef>
                        <a:spcAft>
                          <a:spcPts val="0"/>
                        </a:spcAft>
                      </a:pPr>
                      <a:endParaRPr lang="en-US" sz="1200" dirty="0">
                        <a:solidFill>
                          <a:schemeClr val="bg1"/>
                        </a:solidFill>
                        <a:latin typeface="Arial"/>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200" b="1" dirty="0">
                          <a:solidFill>
                            <a:schemeClr val="bg1"/>
                          </a:solidFill>
                          <a:latin typeface="Arial"/>
                          <a:ea typeface="Calibri"/>
                          <a:cs typeface="Times New Roman"/>
                        </a:rPr>
                        <a:t>Synchronous</a:t>
                      </a:r>
                      <a:endParaRPr lang="en-US" sz="1200" dirty="0">
                        <a:solidFill>
                          <a:schemeClr val="bg1"/>
                        </a:solidFill>
                        <a:latin typeface="Segoe" pitchFamily="34" charset="0"/>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spcBef>
                          <a:spcPts val="0"/>
                        </a:spcBef>
                        <a:spcAft>
                          <a:spcPts val="0"/>
                        </a:spcAft>
                      </a:pPr>
                      <a:r>
                        <a:rPr lang="en-US" sz="1200" dirty="0">
                          <a:solidFill>
                            <a:schemeClr val="bg1"/>
                          </a:solidFill>
                          <a:latin typeface="Arial"/>
                          <a:ea typeface="Calibri"/>
                          <a:cs typeface="Times New Roman"/>
                        </a:rPr>
                        <a:t>Real time Shared canvas </a:t>
                      </a:r>
                      <a:endParaRPr lang="en-US" sz="1200" dirty="0">
                        <a:solidFill>
                          <a:schemeClr val="bg1"/>
                        </a:solidFill>
                        <a:latin typeface="Segoe" pitchFamily="34" charset="0"/>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Arial"/>
                          <a:ea typeface="Calibri"/>
                          <a:cs typeface="Times New Roman"/>
                        </a:rPr>
                        <a:t>Virtual Worlds</a:t>
                      </a:r>
                      <a:endParaRPr lang="en-US" sz="1200" dirty="0">
                        <a:solidFill>
                          <a:schemeClr val="bg1"/>
                        </a:solidFill>
                        <a:latin typeface="Segoe" pitchFamily="34" charset="0"/>
                        <a:ea typeface="Calibri"/>
                        <a:cs typeface="Times New Roman"/>
                      </a:endParaRPr>
                    </a:p>
                    <a:p>
                      <a:pPr marL="0" marR="0">
                        <a:spcBef>
                          <a:spcPts val="0"/>
                        </a:spcBef>
                        <a:spcAft>
                          <a:spcPts val="0"/>
                        </a:spcAft>
                      </a:pPr>
                      <a:r>
                        <a:rPr lang="en-US" sz="1200" dirty="0">
                          <a:solidFill>
                            <a:schemeClr val="bg1"/>
                          </a:solidFill>
                          <a:latin typeface="Arial"/>
                          <a:ea typeface="Calibri"/>
                          <a:cs typeface="Times New Roman"/>
                        </a:rPr>
                        <a:t>Multiplayer Games</a:t>
                      </a:r>
                      <a:endParaRPr lang="en-US" sz="1200" dirty="0">
                        <a:solidFill>
                          <a:schemeClr val="bg1"/>
                        </a:solidFill>
                        <a:latin typeface="Segoe" pitchFamily="34" charset="0"/>
                        <a:ea typeface="Calibri"/>
                        <a:cs typeface="Times New Roman"/>
                      </a:endParaRPr>
                    </a:p>
                    <a:p>
                      <a:pPr marL="0" marR="0">
                        <a:spcBef>
                          <a:spcPts val="0"/>
                        </a:spcBef>
                        <a:spcAft>
                          <a:spcPts val="0"/>
                        </a:spcAft>
                      </a:pPr>
                      <a:r>
                        <a:rPr lang="en-US" sz="1200" dirty="0">
                          <a:solidFill>
                            <a:schemeClr val="bg1"/>
                          </a:solidFill>
                          <a:latin typeface="Arial"/>
                          <a:ea typeface="Calibri"/>
                          <a:cs typeface="Times New Roman"/>
                        </a:rPr>
                        <a:t>Real-time networked musical jamming</a:t>
                      </a:r>
                      <a:endParaRPr lang="en-US" sz="1200" dirty="0">
                        <a:solidFill>
                          <a:schemeClr val="bg1"/>
                        </a:solidFill>
                        <a:latin typeface="Segoe" pitchFamily="34" charset="0"/>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solidFill>
                            <a:schemeClr val="bg1"/>
                          </a:solidFill>
                          <a:latin typeface="Arial"/>
                          <a:ea typeface="Calibri"/>
                          <a:cs typeface="Times New Roman"/>
                        </a:rPr>
                        <a:t>Chat</a:t>
                      </a:r>
                      <a:r>
                        <a:rPr lang="en-US" sz="1200" dirty="0">
                          <a:solidFill>
                            <a:schemeClr val="bg1"/>
                          </a:solidFill>
                          <a:latin typeface="Arial"/>
                          <a:ea typeface="Calibri"/>
                          <a:cs typeface="Times New Roman"/>
                        </a:rPr>
                        <a:t>, IM, Twitter</a:t>
                      </a:r>
                      <a:endParaRPr lang="en-US" sz="1200" dirty="0">
                        <a:solidFill>
                          <a:schemeClr val="bg1"/>
                        </a:solidFill>
                        <a:latin typeface="Segoe" pitchFamily="34" charset="0"/>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133">
                <a:tc>
                  <a:txBody>
                    <a:bodyPr/>
                    <a:lstStyle/>
                    <a:p>
                      <a:pPr marL="0" marR="0">
                        <a:spcBef>
                          <a:spcPts val="0"/>
                        </a:spcBef>
                        <a:spcAft>
                          <a:spcPts val="0"/>
                        </a:spcAft>
                      </a:pPr>
                      <a:endParaRPr lang="en-US" sz="1200" dirty="0">
                        <a:solidFill>
                          <a:schemeClr val="bg1"/>
                        </a:solidFill>
                        <a:latin typeface="Arial"/>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200" b="1" dirty="0">
                          <a:solidFill>
                            <a:schemeClr val="bg1"/>
                          </a:solidFill>
                          <a:latin typeface="Arial"/>
                          <a:ea typeface="Calibri"/>
                          <a:cs typeface="Times New Roman"/>
                        </a:rPr>
                        <a:t>Asynchronous </a:t>
                      </a:r>
                      <a:endParaRPr lang="en-US" sz="1200" dirty="0">
                        <a:solidFill>
                          <a:schemeClr val="bg1"/>
                        </a:solidFill>
                        <a:latin typeface="Segoe" pitchFamily="34" charset="0"/>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spcBef>
                          <a:spcPts val="0"/>
                        </a:spcBef>
                        <a:spcAft>
                          <a:spcPts val="0"/>
                        </a:spcAft>
                      </a:pPr>
                      <a:r>
                        <a:rPr lang="en-US" sz="1200" dirty="0">
                          <a:solidFill>
                            <a:schemeClr val="bg1"/>
                          </a:solidFill>
                          <a:latin typeface="Arial"/>
                          <a:ea typeface="Calibri"/>
                          <a:cs typeface="Times New Roman"/>
                        </a:rPr>
                        <a:t>Shared docs, images, video, audio</a:t>
                      </a:r>
                      <a:endParaRPr lang="en-US" sz="1200" dirty="0">
                        <a:solidFill>
                          <a:schemeClr val="bg1"/>
                        </a:solidFill>
                        <a:latin typeface="Segoe" pitchFamily="34" charset="0"/>
                        <a:ea typeface="Calibri"/>
                        <a:cs typeface="Times New Roman"/>
                      </a:endParaRPr>
                    </a:p>
                    <a:p>
                      <a:pPr marL="0" marR="0">
                        <a:spcBef>
                          <a:spcPts val="0"/>
                        </a:spcBef>
                        <a:spcAft>
                          <a:spcPts val="0"/>
                        </a:spcAft>
                      </a:pPr>
                      <a:r>
                        <a:rPr lang="en-US" sz="1200" dirty="0">
                          <a:solidFill>
                            <a:schemeClr val="bg1"/>
                          </a:solidFill>
                          <a:latin typeface="Arial"/>
                          <a:ea typeface="Calibri"/>
                          <a:cs typeface="Times New Roman"/>
                        </a:rPr>
                        <a:t>Source code</a:t>
                      </a:r>
                      <a:endParaRPr lang="en-US" sz="1200" dirty="0">
                        <a:solidFill>
                          <a:schemeClr val="bg1"/>
                        </a:solidFill>
                        <a:latin typeface="Segoe" pitchFamily="34" charset="0"/>
                        <a:ea typeface="Calibri"/>
                        <a:cs typeface="Times New Roman"/>
                      </a:endParaRPr>
                    </a:p>
                    <a:p>
                      <a:pPr marL="0" marR="0">
                        <a:spcBef>
                          <a:spcPts val="0"/>
                        </a:spcBef>
                        <a:spcAft>
                          <a:spcPts val="0"/>
                        </a:spcAft>
                      </a:pPr>
                      <a:r>
                        <a:rPr lang="en-US" sz="1200" dirty="0">
                          <a:solidFill>
                            <a:schemeClr val="bg1"/>
                          </a:solidFill>
                          <a:latin typeface="Arial"/>
                          <a:ea typeface="Calibri"/>
                          <a:cs typeface="Times New Roman"/>
                        </a:rPr>
                        <a:t>Wikipedia</a:t>
                      </a:r>
                      <a:endParaRPr lang="en-US" sz="1200" dirty="0">
                        <a:solidFill>
                          <a:schemeClr val="bg1"/>
                        </a:solidFill>
                        <a:latin typeface="Segoe" pitchFamily="34" charset="0"/>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Arial"/>
                          <a:ea typeface="Calibri"/>
                          <a:cs typeface="Times New Roman"/>
                        </a:rPr>
                        <a:t>Contribution to collected works (album, anthology, report section, discussion group, photosets and other collections).</a:t>
                      </a:r>
                      <a:endParaRPr lang="en-US" sz="1200" dirty="0">
                        <a:solidFill>
                          <a:schemeClr val="bg1"/>
                        </a:solidFill>
                        <a:latin typeface="Segoe" pitchFamily="34" charset="0"/>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Arial"/>
                          <a:ea typeface="Calibri"/>
                          <a:cs typeface="Times New Roman"/>
                        </a:rPr>
                        <a:t>Email</a:t>
                      </a:r>
                      <a:endParaRPr lang="en-US" sz="1200" dirty="0">
                        <a:solidFill>
                          <a:schemeClr val="bg1"/>
                        </a:solidFill>
                        <a:latin typeface="Segoe" pitchFamily="34" charset="0"/>
                        <a:ea typeface="Calibri"/>
                        <a:cs typeface="Times New Roman"/>
                      </a:endParaRPr>
                    </a:p>
                    <a:p>
                      <a:pPr marL="0" marR="0">
                        <a:spcBef>
                          <a:spcPts val="0"/>
                        </a:spcBef>
                        <a:spcAft>
                          <a:spcPts val="0"/>
                        </a:spcAft>
                      </a:pPr>
                      <a:r>
                        <a:rPr lang="en-US" sz="1200" dirty="0">
                          <a:solidFill>
                            <a:schemeClr val="bg1"/>
                          </a:solidFill>
                          <a:latin typeface="Arial"/>
                          <a:ea typeface="Calibri"/>
                          <a:cs typeface="Times New Roman"/>
                        </a:rPr>
                        <a:t>Blog posts</a:t>
                      </a:r>
                      <a:endParaRPr lang="en-US" sz="1200" dirty="0">
                        <a:solidFill>
                          <a:schemeClr val="bg1"/>
                        </a:solidFill>
                        <a:latin typeface="Segoe" pitchFamily="34" charset="0"/>
                        <a:ea typeface="Calibri"/>
                        <a:cs typeface="Times New Roman"/>
                      </a:endParaRPr>
                    </a:p>
                    <a:p>
                      <a:pPr marL="0" marR="0">
                        <a:spcBef>
                          <a:spcPts val="0"/>
                        </a:spcBef>
                        <a:spcAft>
                          <a:spcPts val="0"/>
                        </a:spcAft>
                      </a:pPr>
                      <a:r>
                        <a:rPr lang="en-US" sz="1200" dirty="0">
                          <a:solidFill>
                            <a:schemeClr val="bg1"/>
                          </a:solidFill>
                          <a:latin typeface="Arial"/>
                          <a:ea typeface="Calibri"/>
                          <a:cs typeface="Times New Roman"/>
                        </a:rPr>
                        <a:t>Link sharing</a:t>
                      </a:r>
                      <a:endParaRPr lang="en-US" sz="1200" dirty="0">
                        <a:solidFill>
                          <a:schemeClr val="bg1"/>
                        </a:solidFill>
                        <a:latin typeface="Segoe" pitchFamily="34" charset="0"/>
                        <a:ea typeface="Calibri"/>
                        <a:cs typeface="Times New Roman"/>
                      </a:endParaRPr>
                    </a:p>
                    <a:p>
                      <a:pPr marL="0" marR="0">
                        <a:spcBef>
                          <a:spcPts val="0"/>
                        </a:spcBef>
                        <a:spcAft>
                          <a:spcPts val="0"/>
                        </a:spcAft>
                      </a:pPr>
                      <a:r>
                        <a:rPr lang="en-US" sz="1200" dirty="0">
                          <a:solidFill>
                            <a:schemeClr val="bg1"/>
                          </a:solidFill>
                          <a:latin typeface="Arial"/>
                          <a:ea typeface="Calibri"/>
                          <a:cs typeface="Times New Roman"/>
                        </a:rPr>
                        <a:t>Photo sharing</a:t>
                      </a:r>
                      <a:endParaRPr lang="en-US" sz="1200" dirty="0">
                        <a:solidFill>
                          <a:schemeClr val="bg1"/>
                        </a:solidFill>
                        <a:latin typeface="Segoe" pitchFamily="34" charset="0"/>
                        <a:ea typeface="Calibri"/>
                        <a:cs typeface="Times New Roman"/>
                      </a:endParaRPr>
                    </a:p>
                    <a:p>
                      <a:pPr marL="0" marR="0">
                        <a:spcBef>
                          <a:spcPts val="0"/>
                        </a:spcBef>
                        <a:spcAft>
                          <a:spcPts val="0"/>
                        </a:spcAft>
                      </a:pPr>
                      <a:r>
                        <a:rPr lang="en-US" sz="1200" dirty="0">
                          <a:solidFill>
                            <a:schemeClr val="bg1"/>
                          </a:solidFill>
                          <a:latin typeface="Arial"/>
                          <a:ea typeface="Calibri"/>
                          <a:cs typeface="Times New Roman"/>
                        </a:rPr>
                        <a:t>Document </a:t>
                      </a:r>
                      <a:r>
                        <a:rPr lang="en-US" sz="1200" dirty="0" smtClean="0">
                          <a:solidFill>
                            <a:schemeClr val="bg1"/>
                          </a:solidFill>
                          <a:latin typeface="Arial"/>
                          <a:ea typeface="Calibri"/>
                          <a:cs typeface="Times New Roman"/>
                        </a:rPr>
                        <a:t>sharing</a:t>
                      </a:r>
                    </a:p>
                    <a:p>
                      <a:pPr marL="0" marR="0">
                        <a:spcBef>
                          <a:spcPts val="0"/>
                        </a:spcBef>
                        <a:spcAft>
                          <a:spcPts val="0"/>
                        </a:spcAft>
                      </a:pPr>
                      <a:r>
                        <a:rPr lang="en-US" sz="1200" dirty="0" smtClean="0">
                          <a:solidFill>
                            <a:schemeClr val="bg1"/>
                          </a:solidFill>
                          <a:latin typeface="Arial"/>
                          <a:ea typeface="Calibri"/>
                          <a:cs typeface="Times New Roman"/>
                        </a:rPr>
                        <a:t>Turn based games</a:t>
                      </a:r>
                      <a:endParaRPr lang="en-US" sz="1200" dirty="0">
                        <a:solidFill>
                          <a:schemeClr val="bg1"/>
                        </a:solidFill>
                        <a:latin typeface="Segoe" pitchFamily="34" charset="0"/>
                        <a:ea typeface="Calibri"/>
                        <a:cs typeface="Times New Roman"/>
                      </a:endParaRPr>
                    </a:p>
                  </a:txBody>
                  <a:tcPr marL="72986" marR="72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4"/>
          <p:cNvSpPr>
            <a:spLocks noGrp="1"/>
          </p:cNvSpPr>
          <p:nvPr>
            <p:ph type="title"/>
          </p:nvPr>
        </p:nvSpPr>
        <p:spPr>
          <a:xfrm>
            <a:off x="515938" y="228600"/>
            <a:ext cx="11164887" cy="1661993"/>
          </a:xfrm>
        </p:spPr>
        <p:txBody>
          <a:bodyPr/>
          <a:lstStyle/>
          <a:p>
            <a:r>
              <a:rPr lang="en-US" dirty="0" smtClean="0"/>
              <a:t>Dimensions of Social Media:</a:t>
            </a:r>
            <a:br>
              <a:rPr lang="en-US" dirty="0" smtClean="0"/>
            </a:br>
            <a:r>
              <a:rPr lang="en-US" sz="3600" spc="-150" dirty="0" smtClean="0">
                <a:solidFill>
                  <a:schemeClr val="accent1"/>
                </a:solidFill>
              </a:rPr>
              <a:t>How large are the pieces of social media?</a:t>
            </a:r>
            <a:br>
              <a:rPr lang="en-US" sz="3600" spc="-150" dirty="0" smtClean="0">
                <a:solidFill>
                  <a:schemeClr val="accent1"/>
                </a:solidFill>
              </a:rPr>
            </a:br>
            <a:r>
              <a:rPr lang="en-US" sz="3600" spc="-150" dirty="0" smtClean="0">
                <a:solidFill>
                  <a:schemeClr val="accent1"/>
                </a:solidFill>
              </a:rPr>
              <a:t>How interactive is the rate of exchange?</a:t>
            </a:r>
            <a:endParaRPr lang="en-US" sz="3600" spc="-15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6580420" y="5486400"/>
            <a:ext cx="5449697" cy="1200329"/>
          </a:xfrm>
          <a:prstGeom prst="rect">
            <a:avLst/>
          </a:prstGeom>
          <a:noFill/>
          <a:ln w="9525">
            <a:noFill/>
            <a:miter lim="800000"/>
            <a:headEnd/>
            <a:tailEnd/>
          </a:ln>
        </p:spPr>
        <p:txBody>
          <a:bodyPr wrap="none">
            <a:spAutoFit/>
          </a:bodyPr>
          <a:lstStyle/>
          <a:p>
            <a:pPr algn="r"/>
            <a:r>
              <a:rPr lang="en-US" sz="2400" dirty="0">
                <a:solidFill>
                  <a:schemeClr val="bg1"/>
                </a:solidFill>
                <a:latin typeface="Segoe" pitchFamily="34" charset="0"/>
              </a:rPr>
              <a:t>Dimensions of Social Media:</a:t>
            </a:r>
          </a:p>
          <a:p>
            <a:pPr algn="r"/>
            <a:r>
              <a:rPr lang="en-US" sz="2400" dirty="0">
                <a:solidFill>
                  <a:schemeClr val="bg1"/>
                </a:solidFill>
                <a:latin typeface="Segoe" pitchFamily="34" charset="0"/>
              </a:rPr>
              <a:t>Who can exercise what property rights </a:t>
            </a:r>
            <a:br>
              <a:rPr lang="en-US" sz="2400" dirty="0">
                <a:solidFill>
                  <a:schemeClr val="bg1"/>
                </a:solidFill>
                <a:latin typeface="Segoe" pitchFamily="34" charset="0"/>
              </a:rPr>
            </a:br>
            <a:r>
              <a:rPr lang="en-US" sz="2400" dirty="0">
                <a:solidFill>
                  <a:schemeClr val="bg1"/>
                </a:solidFill>
                <a:latin typeface="Segoe" pitchFamily="34" charset="0"/>
              </a:rPr>
              <a:t>over social media?</a:t>
            </a:r>
          </a:p>
        </p:txBody>
      </p:sp>
      <p:graphicFrame>
        <p:nvGraphicFramePr>
          <p:cNvPr id="6" name="Table 5"/>
          <p:cNvGraphicFramePr>
            <a:graphicFrameLocks noGrp="1"/>
          </p:cNvGraphicFramePr>
          <p:nvPr/>
        </p:nvGraphicFramePr>
        <p:xfrm>
          <a:off x="3555074" y="2971800"/>
          <a:ext cx="8430606" cy="1085791"/>
        </p:xfrm>
        <a:graphic>
          <a:graphicData uri="http://schemas.openxmlformats.org/drawingml/2006/table">
            <a:tbl>
              <a:tblPr/>
              <a:tblGrid>
                <a:gridCol w="1533938"/>
                <a:gridCol w="1351572"/>
                <a:gridCol w="1402755"/>
                <a:gridCol w="1397551"/>
                <a:gridCol w="1372395"/>
                <a:gridCol w="1372395"/>
              </a:tblGrid>
              <a:tr h="1085791">
                <a:tc>
                  <a:txBody>
                    <a:bodyPr/>
                    <a:lstStyle/>
                    <a:p>
                      <a:pPr marL="0" marR="0" algn="ctr">
                        <a:spcBef>
                          <a:spcPts val="0"/>
                        </a:spcBef>
                        <a:spcAft>
                          <a:spcPts val="0"/>
                        </a:spcAft>
                      </a:pPr>
                      <a:r>
                        <a:rPr lang="en-US" sz="1400" b="1" dirty="0" smtClean="0">
                          <a:solidFill>
                            <a:srgbClr val="1F497D"/>
                          </a:solidFill>
                          <a:latin typeface="Segoe" pitchFamily="34" charset="0"/>
                          <a:ea typeface="Calibri"/>
                          <a:cs typeface="Times New Roman"/>
                        </a:rPr>
                        <a:t>Author</a:t>
                      </a:r>
                      <a:endParaRPr lang="en-US" sz="1400" dirty="0">
                        <a:latin typeface="Segoe" pitchFamily="34" charset="0"/>
                        <a:ea typeface="Calibri"/>
                        <a:cs typeface="Times New Roman"/>
                      </a:endParaRPr>
                    </a:p>
                  </a:txBody>
                  <a:tcPr marL="66369" marR="66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1F497D"/>
                          </a:solidFill>
                          <a:latin typeface="Segoe" pitchFamily="34" charset="0"/>
                          <a:ea typeface="Calibri"/>
                          <a:cs typeface="Times New Roman"/>
                        </a:rPr>
                        <a:t>Group of </a:t>
                      </a:r>
                      <a:r>
                        <a:rPr lang="en-US" sz="1400" b="1" dirty="0" smtClean="0">
                          <a:solidFill>
                            <a:srgbClr val="1F497D"/>
                          </a:solidFill>
                          <a:latin typeface="Segoe" pitchFamily="34" charset="0"/>
                          <a:ea typeface="Calibri"/>
                          <a:cs typeface="Times New Roman"/>
                        </a:rPr>
                        <a:t>authors</a:t>
                      </a:r>
                      <a:endParaRPr lang="en-US" sz="1400" dirty="0">
                        <a:latin typeface="Segoe" pitchFamily="34" charset="0"/>
                        <a:ea typeface="Calibri"/>
                        <a:cs typeface="Times New Roman"/>
                      </a:endParaRPr>
                    </a:p>
                  </a:txBody>
                  <a:tcPr marL="66369" marR="66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1F497D"/>
                          </a:solidFill>
                          <a:latin typeface="Segoe" pitchFamily="34" charset="0"/>
                          <a:ea typeface="Calibri"/>
                          <a:cs typeface="Times New Roman"/>
                        </a:rPr>
                        <a:t>Recipients</a:t>
                      </a:r>
                      <a:endParaRPr lang="en-US" sz="1400" dirty="0">
                        <a:latin typeface="Segoe" pitchFamily="34" charset="0"/>
                        <a:ea typeface="Calibri"/>
                        <a:cs typeface="Times New Roman"/>
                      </a:endParaRPr>
                    </a:p>
                  </a:txBody>
                  <a:tcPr marL="66369" marR="66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1F497D"/>
                          </a:solidFill>
                          <a:latin typeface="Segoe" pitchFamily="34" charset="0"/>
                          <a:ea typeface="Calibri"/>
                          <a:cs typeface="Times New Roman"/>
                        </a:rPr>
                        <a:t>Observers</a:t>
                      </a:r>
                      <a:endParaRPr lang="en-US" sz="1400" dirty="0">
                        <a:latin typeface="Segoe" pitchFamily="34" charset="0"/>
                        <a:ea typeface="Calibri"/>
                        <a:cs typeface="Times New Roman"/>
                      </a:endParaRPr>
                    </a:p>
                  </a:txBody>
                  <a:tcPr marL="66369" marR="66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1F497D"/>
                          </a:solidFill>
                          <a:latin typeface="Segoe" pitchFamily="34" charset="0"/>
                          <a:ea typeface="Calibri"/>
                          <a:cs typeface="Times New Roman"/>
                        </a:rPr>
                        <a:t>Host</a:t>
                      </a:r>
                      <a:endParaRPr lang="en-US" sz="1400" dirty="0">
                        <a:latin typeface="Segoe" pitchFamily="34" charset="0"/>
                        <a:ea typeface="Calibri"/>
                        <a:cs typeface="Times New Roman"/>
                      </a:endParaRPr>
                    </a:p>
                  </a:txBody>
                  <a:tcPr marL="66369" marR="66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1F497D"/>
                          </a:solidFill>
                          <a:latin typeface="Segoe" pitchFamily="34" charset="0"/>
                          <a:ea typeface="Calibri"/>
                          <a:cs typeface="Times New Roman"/>
                        </a:rPr>
                        <a:t>Public </a:t>
                      </a:r>
                      <a:r>
                        <a:rPr lang="en-US" sz="1400" b="1" dirty="0" smtClean="0">
                          <a:solidFill>
                            <a:srgbClr val="1F497D"/>
                          </a:solidFill>
                          <a:latin typeface="Segoe" pitchFamily="34" charset="0"/>
                          <a:ea typeface="Calibri"/>
                          <a:cs typeface="Times New Roman"/>
                        </a:rPr>
                        <a:t>Domain</a:t>
                      </a:r>
                      <a:endParaRPr lang="en-US" sz="1400" dirty="0">
                        <a:latin typeface="Segoe" pitchFamily="34" charset="0"/>
                        <a:ea typeface="Calibri"/>
                        <a:cs typeface="Times New Roman"/>
                      </a:endParaRPr>
                    </a:p>
                  </a:txBody>
                  <a:tcPr marL="66369" marR="66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2" y="0"/>
          <a:ext cx="3116017" cy="6857997"/>
        </p:xfrm>
        <a:graphic>
          <a:graphicData uri="http://schemas.openxmlformats.org/drawingml/2006/table">
            <a:tbl>
              <a:tblPr bandRow="1">
                <a:solidFill>
                  <a:srgbClr val="FFFFFF">
                    <a:alpha val="40000"/>
                  </a:srgbClr>
                </a:solidFill>
                <a:effectLst/>
                <a:tableStyleId>{18603FDC-E32A-4AB5-989C-0864C3EAD2B8}</a:tableStyleId>
              </a:tblPr>
              <a:tblGrid>
                <a:gridCol w="3116017"/>
              </a:tblGrid>
              <a:tr h="1175099">
                <a:tc>
                  <a:txBody>
                    <a:bodyPr/>
                    <a:lstStyle/>
                    <a:p>
                      <a:pPr marL="0" marR="0" algn="ctr">
                        <a:spcBef>
                          <a:spcPts val="0"/>
                        </a:spcBef>
                        <a:spcAft>
                          <a:spcPts val="0"/>
                        </a:spcAft>
                      </a:pPr>
                      <a:endParaRPr lang="en-US" sz="800" dirty="0" smtClean="0">
                        <a:solidFill>
                          <a:schemeClr val="accent2">
                            <a:lumMod val="50000"/>
                          </a:schemeClr>
                        </a:solidFill>
                      </a:endParaRPr>
                    </a:p>
                    <a:p>
                      <a:pPr marL="0" marR="0" algn="ctr">
                        <a:spcBef>
                          <a:spcPts val="0"/>
                        </a:spcBef>
                        <a:spcAft>
                          <a:spcPts val="0"/>
                        </a:spcAft>
                      </a:pPr>
                      <a:r>
                        <a:rPr lang="en-US" sz="1400" b="1" dirty="0" smtClean="0">
                          <a:solidFill>
                            <a:schemeClr val="accent2">
                              <a:lumMod val="50000"/>
                            </a:schemeClr>
                          </a:solidFill>
                        </a:rPr>
                        <a:t>Types </a:t>
                      </a:r>
                      <a:r>
                        <a:rPr lang="en-US" sz="1400" b="1" dirty="0">
                          <a:solidFill>
                            <a:schemeClr val="accent2">
                              <a:lumMod val="50000"/>
                            </a:schemeClr>
                          </a:solidFill>
                        </a:rPr>
                        <a:t>of </a:t>
                      </a:r>
                    </a:p>
                    <a:p>
                      <a:pPr marL="0" marR="0" algn="ctr">
                        <a:spcBef>
                          <a:spcPts val="0"/>
                        </a:spcBef>
                        <a:spcAft>
                          <a:spcPts val="0"/>
                        </a:spcAft>
                      </a:pPr>
                      <a:r>
                        <a:rPr lang="en-US" sz="1400" b="1" dirty="0">
                          <a:solidFill>
                            <a:schemeClr val="accent2">
                              <a:lumMod val="50000"/>
                            </a:schemeClr>
                          </a:solidFill>
                        </a:rPr>
                        <a:t>property rights</a:t>
                      </a:r>
                    </a:p>
                    <a:p>
                      <a:pPr marL="0" marR="0" algn="ctr">
                        <a:spcBef>
                          <a:spcPts val="0"/>
                        </a:spcBef>
                        <a:spcAft>
                          <a:spcPts val="0"/>
                        </a:spcAft>
                      </a:pPr>
                      <a:r>
                        <a:rPr lang="en-US" sz="1400" i="1" dirty="0">
                          <a:solidFill>
                            <a:schemeClr val="bg1"/>
                          </a:solidFill>
                        </a:rPr>
                        <a:t>“What does it mean to </a:t>
                      </a:r>
                      <a:r>
                        <a:rPr lang="en-US" sz="1400" i="1" u="sng" dirty="0">
                          <a:solidFill>
                            <a:schemeClr val="bg1"/>
                          </a:solidFill>
                        </a:rPr>
                        <a:t>own</a:t>
                      </a:r>
                      <a:r>
                        <a:rPr lang="en-US" sz="1400" i="1" dirty="0">
                          <a:solidFill>
                            <a:schemeClr val="bg1"/>
                          </a:solidFill>
                        </a:rPr>
                        <a:t> </a:t>
                      </a:r>
                      <a:r>
                        <a:rPr lang="en-US" sz="1400" i="1" dirty="0" smtClean="0">
                          <a:solidFill>
                            <a:schemeClr val="bg1"/>
                          </a:solidFill>
                        </a:rPr>
                        <a:t>social media content?”</a:t>
                      </a:r>
                      <a:endParaRPr lang="en-US" sz="800" i="1" dirty="0" smtClean="0">
                        <a:solidFill>
                          <a:schemeClr val="bg1"/>
                        </a:solidFill>
                      </a:endParaRPr>
                    </a:p>
                    <a:p>
                      <a:pPr marL="0" marR="0" algn="ctr">
                        <a:spcBef>
                          <a:spcPts val="0"/>
                        </a:spcBef>
                        <a:spcAft>
                          <a:spcPts val="0"/>
                        </a:spcAft>
                      </a:pPr>
                      <a:endParaRPr lang="en-US" sz="800" dirty="0">
                        <a:solidFill>
                          <a:schemeClr val="accent2">
                            <a:lumMod val="50000"/>
                          </a:schemeClr>
                        </a:solidFill>
                        <a:latin typeface="Segoe" pitchFamily="34" charset="0"/>
                        <a:ea typeface="Calibri"/>
                        <a:cs typeface="Times New Roman"/>
                      </a:endParaRPr>
                    </a:p>
                  </a:txBody>
                  <a:tcPr marL="66369" marR="6636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89624">
                <a:tc>
                  <a:txBody>
                    <a:bodyPr/>
                    <a:lstStyle/>
                    <a:p>
                      <a:pPr marL="0" marR="0" algn="ctr">
                        <a:spcBef>
                          <a:spcPts val="0"/>
                        </a:spcBef>
                        <a:spcAft>
                          <a:spcPts val="0"/>
                        </a:spcAft>
                      </a:pPr>
                      <a:endParaRPr lang="en-US" sz="800" dirty="0" smtClean="0">
                        <a:solidFill>
                          <a:schemeClr val="accent2">
                            <a:lumMod val="50000"/>
                          </a:schemeClr>
                        </a:solidFill>
                      </a:endParaRPr>
                    </a:p>
                    <a:p>
                      <a:pPr marL="0" marR="0" algn="ctr">
                        <a:spcBef>
                          <a:spcPts val="0"/>
                        </a:spcBef>
                        <a:spcAft>
                          <a:spcPts val="0"/>
                        </a:spcAft>
                      </a:pPr>
                      <a:r>
                        <a:rPr lang="en-US" sz="1400" dirty="0" smtClean="0">
                          <a:solidFill>
                            <a:schemeClr val="accent2">
                              <a:lumMod val="50000"/>
                            </a:schemeClr>
                          </a:solidFill>
                        </a:rPr>
                        <a:t>Create?</a:t>
                      </a:r>
                    </a:p>
                    <a:p>
                      <a:pPr marL="0" marR="0" algn="ctr">
                        <a:spcBef>
                          <a:spcPts val="0"/>
                        </a:spcBef>
                        <a:spcAft>
                          <a:spcPts val="0"/>
                        </a:spcAft>
                      </a:pPr>
                      <a:endParaRPr lang="en-US" sz="800" dirty="0">
                        <a:solidFill>
                          <a:schemeClr val="accent2">
                            <a:lumMod val="50000"/>
                          </a:schemeClr>
                        </a:solidFill>
                        <a:latin typeface="Segoe" pitchFamily="34" charset="0"/>
                        <a:ea typeface="Calibri"/>
                        <a:cs typeface="Times New Roman"/>
                      </a:endParaRPr>
                    </a:p>
                  </a:txBody>
                  <a:tcPr marL="66369" marR="6636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89624">
                <a:tc>
                  <a:txBody>
                    <a:bodyPr/>
                    <a:lstStyle/>
                    <a:p>
                      <a:pPr marL="0" marR="0" algn="ctr">
                        <a:spcBef>
                          <a:spcPts val="0"/>
                        </a:spcBef>
                        <a:spcAft>
                          <a:spcPts val="0"/>
                        </a:spcAft>
                      </a:pPr>
                      <a:endParaRPr lang="en-US" sz="800" dirty="0" smtClean="0">
                        <a:solidFill>
                          <a:schemeClr val="accent2">
                            <a:lumMod val="50000"/>
                          </a:schemeClr>
                        </a:solidFill>
                      </a:endParaRPr>
                    </a:p>
                    <a:p>
                      <a:pPr marL="0" marR="0" algn="ctr">
                        <a:spcBef>
                          <a:spcPts val="0"/>
                        </a:spcBef>
                        <a:spcAft>
                          <a:spcPts val="0"/>
                        </a:spcAft>
                      </a:pPr>
                      <a:r>
                        <a:rPr lang="en-US" sz="1400" dirty="0" smtClean="0">
                          <a:solidFill>
                            <a:schemeClr val="accent2">
                              <a:lumMod val="50000"/>
                            </a:schemeClr>
                          </a:solidFill>
                        </a:rPr>
                        <a:t>Copy/Paste?</a:t>
                      </a:r>
                    </a:p>
                    <a:p>
                      <a:pPr marL="0" marR="0" algn="ctr">
                        <a:spcBef>
                          <a:spcPts val="0"/>
                        </a:spcBef>
                        <a:spcAft>
                          <a:spcPts val="0"/>
                        </a:spcAft>
                      </a:pPr>
                      <a:endParaRPr lang="en-US" sz="800" dirty="0">
                        <a:solidFill>
                          <a:schemeClr val="accent2">
                            <a:lumMod val="50000"/>
                          </a:schemeClr>
                        </a:solidFill>
                        <a:latin typeface="Segoe" pitchFamily="34" charset="0"/>
                        <a:ea typeface="Calibri"/>
                        <a:cs typeface="Times New Roman"/>
                      </a:endParaRPr>
                    </a:p>
                  </a:txBody>
                  <a:tcPr marL="66369" marR="6636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89624">
                <a:tc>
                  <a:txBody>
                    <a:bodyPr/>
                    <a:lstStyle/>
                    <a:p>
                      <a:pPr marL="0" marR="0" algn="ctr">
                        <a:spcBef>
                          <a:spcPts val="0"/>
                        </a:spcBef>
                        <a:spcAft>
                          <a:spcPts val="0"/>
                        </a:spcAft>
                      </a:pPr>
                      <a:endParaRPr lang="en-US" sz="800" dirty="0" smtClean="0">
                        <a:solidFill>
                          <a:schemeClr val="accent2">
                            <a:lumMod val="50000"/>
                          </a:schemeClr>
                        </a:solidFill>
                      </a:endParaRPr>
                    </a:p>
                    <a:p>
                      <a:pPr marL="0" marR="0" algn="ctr">
                        <a:spcBef>
                          <a:spcPts val="0"/>
                        </a:spcBef>
                        <a:spcAft>
                          <a:spcPts val="0"/>
                        </a:spcAft>
                      </a:pPr>
                      <a:r>
                        <a:rPr lang="en-US" sz="1400" dirty="0" smtClean="0">
                          <a:solidFill>
                            <a:schemeClr val="accent2">
                              <a:lumMod val="50000"/>
                            </a:schemeClr>
                          </a:solidFill>
                        </a:rPr>
                        <a:t>Edit/Delete?</a:t>
                      </a:r>
                    </a:p>
                    <a:p>
                      <a:pPr marL="0" marR="0" algn="ctr">
                        <a:spcBef>
                          <a:spcPts val="0"/>
                        </a:spcBef>
                        <a:spcAft>
                          <a:spcPts val="0"/>
                        </a:spcAft>
                      </a:pPr>
                      <a:endParaRPr lang="en-US" sz="800" dirty="0">
                        <a:solidFill>
                          <a:schemeClr val="accent2">
                            <a:lumMod val="50000"/>
                          </a:schemeClr>
                        </a:solidFill>
                        <a:latin typeface="Segoe" pitchFamily="34" charset="0"/>
                        <a:ea typeface="Calibri"/>
                        <a:cs typeface="Times New Roman"/>
                      </a:endParaRPr>
                    </a:p>
                  </a:txBody>
                  <a:tcPr marL="66369" marR="6636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89624">
                <a:tc>
                  <a:txBody>
                    <a:bodyPr/>
                    <a:lstStyle/>
                    <a:p>
                      <a:pPr marL="0" marR="0" algn="ctr">
                        <a:spcBef>
                          <a:spcPts val="0"/>
                        </a:spcBef>
                        <a:spcAft>
                          <a:spcPts val="0"/>
                        </a:spcAft>
                      </a:pPr>
                      <a:endParaRPr lang="en-US" sz="800" dirty="0" smtClean="0">
                        <a:solidFill>
                          <a:schemeClr val="accent2">
                            <a:lumMod val="50000"/>
                          </a:schemeClr>
                        </a:solidFill>
                      </a:endParaRPr>
                    </a:p>
                    <a:p>
                      <a:pPr marL="0" marR="0" algn="ctr">
                        <a:spcBef>
                          <a:spcPts val="0"/>
                        </a:spcBef>
                        <a:spcAft>
                          <a:spcPts val="0"/>
                        </a:spcAft>
                      </a:pPr>
                      <a:r>
                        <a:rPr lang="en-US" sz="1400" dirty="0" smtClean="0">
                          <a:solidFill>
                            <a:schemeClr val="accent2">
                              <a:lumMod val="50000"/>
                            </a:schemeClr>
                          </a:solidFill>
                        </a:rPr>
                        <a:t>Limit access?</a:t>
                      </a:r>
                    </a:p>
                    <a:p>
                      <a:pPr marL="0" marR="0" algn="ctr">
                        <a:spcBef>
                          <a:spcPts val="0"/>
                        </a:spcBef>
                        <a:spcAft>
                          <a:spcPts val="0"/>
                        </a:spcAft>
                      </a:pPr>
                      <a:endParaRPr lang="en-US" sz="800" dirty="0">
                        <a:solidFill>
                          <a:schemeClr val="accent2">
                            <a:lumMod val="50000"/>
                          </a:schemeClr>
                        </a:solidFill>
                        <a:latin typeface="Segoe" pitchFamily="34" charset="0"/>
                        <a:ea typeface="Calibri"/>
                        <a:cs typeface="Times New Roman"/>
                      </a:endParaRPr>
                    </a:p>
                  </a:txBody>
                  <a:tcPr marL="66369" marR="6636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89624">
                <a:tc>
                  <a:txBody>
                    <a:bodyPr/>
                    <a:lstStyle/>
                    <a:p>
                      <a:pPr marL="0" marR="0" algn="ctr">
                        <a:spcBef>
                          <a:spcPts val="0"/>
                        </a:spcBef>
                        <a:spcAft>
                          <a:spcPts val="0"/>
                        </a:spcAft>
                      </a:pPr>
                      <a:endParaRPr lang="en-US" sz="800" dirty="0" smtClean="0">
                        <a:solidFill>
                          <a:schemeClr val="accent2">
                            <a:lumMod val="50000"/>
                          </a:schemeClr>
                        </a:solidFill>
                      </a:endParaRPr>
                    </a:p>
                    <a:p>
                      <a:pPr marL="0" marR="0" algn="ctr">
                        <a:spcBef>
                          <a:spcPts val="0"/>
                        </a:spcBef>
                        <a:spcAft>
                          <a:spcPts val="0"/>
                        </a:spcAft>
                      </a:pPr>
                      <a:r>
                        <a:rPr lang="en-US" sz="1400" dirty="0" smtClean="0">
                          <a:solidFill>
                            <a:schemeClr val="accent2">
                              <a:lumMod val="50000"/>
                            </a:schemeClr>
                          </a:solidFill>
                        </a:rPr>
                        <a:t>Revoke access?</a:t>
                      </a:r>
                    </a:p>
                    <a:p>
                      <a:pPr marL="0" marR="0" algn="ctr">
                        <a:spcBef>
                          <a:spcPts val="0"/>
                        </a:spcBef>
                        <a:spcAft>
                          <a:spcPts val="0"/>
                        </a:spcAft>
                      </a:pPr>
                      <a:endParaRPr lang="en-US" sz="800" dirty="0">
                        <a:solidFill>
                          <a:schemeClr val="accent2">
                            <a:lumMod val="50000"/>
                          </a:schemeClr>
                        </a:solidFill>
                        <a:latin typeface="Segoe" pitchFamily="34" charset="0"/>
                        <a:ea typeface="Calibri"/>
                        <a:cs typeface="Times New Roman"/>
                      </a:endParaRPr>
                    </a:p>
                  </a:txBody>
                  <a:tcPr marL="66369" marR="6636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89624">
                <a:tc>
                  <a:txBody>
                    <a:bodyPr/>
                    <a:lstStyle/>
                    <a:p>
                      <a:pPr marL="0" marR="0" algn="ctr">
                        <a:spcBef>
                          <a:spcPts val="0"/>
                        </a:spcBef>
                        <a:spcAft>
                          <a:spcPts val="0"/>
                        </a:spcAft>
                      </a:pPr>
                      <a:endParaRPr lang="en-US" sz="800" dirty="0" smtClean="0">
                        <a:solidFill>
                          <a:schemeClr val="accent2">
                            <a:lumMod val="50000"/>
                          </a:schemeClr>
                        </a:solidFill>
                      </a:endParaRPr>
                    </a:p>
                    <a:p>
                      <a:pPr marL="0" marR="0" algn="ctr">
                        <a:spcBef>
                          <a:spcPts val="0"/>
                        </a:spcBef>
                        <a:spcAft>
                          <a:spcPts val="0"/>
                        </a:spcAft>
                      </a:pPr>
                      <a:r>
                        <a:rPr lang="en-US" sz="1400" dirty="0" smtClean="0">
                          <a:solidFill>
                            <a:schemeClr val="accent2">
                              <a:lumMod val="50000"/>
                            </a:schemeClr>
                          </a:solidFill>
                        </a:rPr>
                        <a:t>Monitor access?</a:t>
                      </a:r>
                    </a:p>
                    <a:p>
                      <a:pPr marL="0" marR="0" algn="ctr">
                        <a:spcBef>
                          <a:spcPts val="0"/>
                        </a:spcBef>
                        <a:spcAft>
                          <a:spcPts val="0"/>
                        </a:spcAft>
                      </a:pPr>
                      <a:endParaRPr lang="en-US" sz="800" dirty="0">
                        <a:solidFill>
                          <a:schemeClr val="accent2">
                            <a:lumMod val="50000"/>
                          </a:schemeClr>
                        </a:solidFill>
                        <a:latin typeface="Segoe" pitchFamily="34" charset="0"/>
                        <a:ea typeface="Calibri"/>
                        <a:cs typeface="Times New Roman"/>
                      </a:endParaRPr>
                    </a:p>
                  </a:txBody>
                  <a:tcPr marL="66369" marR="6636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89624">
                <a:tc>
                  <a:txBody>
                    <a:bodyPr/>
                    <a:lstStyle/>
                    <a:p>
                      <a:pPr marL="0" marR="0" algn="ctr">
                        <a:spcBef>
                          <a:spcPts val="0"/>
                        </a:spcBef>
                        <a:spcAft>
                          <a:spcPts val="0"/>
                        </a:spcAft>
                      </a:pPr>
                      <a:endParaRPr lang="en-US" sz="800" dirty="0" smtClean="0">
                        <a:solidFill>
                          <a:schemeClr val="accent2">
                            <a:lumMod val="50000"/>
                          </a:schemeClr>
                        </a:solidFill>
                      </a:endParaRPr>
                    </a:p>
                    <a:p>
                      <a:pPr marL="0" marR="0" algn="ctr">
                        <a:spcBef>
                          <a:spcPts val="0"/>
                        </a:spcBef>
                        <a:spcAft>
                          <a:spcPts val="0"/>
                        </a:spcAft>
                      </a:pPr>
                      <a:r>
                        <a:rPr lang="en-US" sz="1400" dirty="0" smtClean="0">
                          <a:solidFill>
                            <a:schemeClr val="accent2">
                              <a:lumMod val="50000"/>
                            </a:schemeClr>
                          </a:solidFill>
                        </a:rPr>
                        <a:t>Transfer </a:t>
                      </a:r>
                      <a:r>
                        <a:rPr lang="en-US" sz="1400" dirty="0">
                          <a:solidFill>
                            <a:schemeClr val="accent2">
                              <a:lumMod val="50000"/>
                            </a:schemeClr>
                          </a:solidFill>
                        </a:rPr>
                        <a:t>to new </a:t>
                      </a:r>
                      <a:r>
                        <a:rPr lang="en-US" sz="1400" dirty="0" smtClean="0">
                          <a:solidFill>
                            <a:schemeClr val="accent2">
                              <a:lumMod val="50000"/>
                            </a:schemeClr>
                          </a:solidFill>
                        </a:rPr>
                        <a:t>host?</a:t>
                      </a:r>
                    </a:p>
                    <a:p>
                      <a:pPr marL="0" marR="0" algn="ctr">
                        <a:spcBef>
                          <a:spcPts val="0"/>
                        </a:spcBef>
                        <a:spcAft>
                          <a:spcPts val="0"/>
                        </a:spcAft>
                      </a:pPr>
                      <a:endParaRPr lang="en-US" sz="800" dirty="0">
                        <a:solidFill>
                          <a:schemeClr val="accent2">
                            <a:lumMod val="50000"/>
                          </a:schemeClr>
                        </a:solidFill>
                        <a:latin typeface="Segoe" pitchFamily="34" charset="0"/>
                        <a:ea typeface="Calibri"/>
                        <a:cs typeface="Times New Roman"/>
                      </a:endParaRPr>
                    </a:p>
                  </a:txBody>
                  <a:tcPr marL="66369" marR="6636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6891">
                <a:tc>
                  <a:txBody>
                    <a:bodyPr/>
                    <a:lstStyle/>
                    <a:p>
                      <a:pPr marL="0" marR="0" algn="ctr">
                        <a:spcBef>
                          <a:spcPts val="0"/>
                        </a:spcBef>
                        <a:spcAft>
                          <a:spcPts val="0"/>
                        </a:spcAft>
                      </a:pPr>
                      <a:endParaRPr lang="en-US" sz="800" dirty="0" smtClean="0">
                        <a:solidFill>
                          <a:schemeClr val="accent2">
                            <a:lumMod val="50000"/>
                          </a:schemeClr>
                        </a:solidFill>
                      </a:endParaRPr>
                    </a:p>
                    <a:p>
                      <a:pPr marL="0" marR="0" algn="ctr">
                        <a:spcBef>
                          <a:spcPts val="0"/>
                        </a:spcBef>
                        <a:spcAft>
                          <a:spcPts val="0"/>
                        </a:spcAft>
                      </a:pPr>
                      <a:r>
                        <a:rPr lang="en-US" sz="1400" dirty="0" smtClean="0">
                          <a:solidFill>
                            <a:schemeClr val="accent2">
                              <a:lumMod val="50000"/>
                            </a:schemeClr>
                          </a:solidFill>
                        </a:rPr>
                        <a:t>Transfer </a:t>
                      </a:r>
                      <a:r>
                        <a:rPr lang="en-US" sz="1400" dirty="0">
                          <a:solidFill>
                            <a:schemeClr val="accent2">
                              <a:lumMod val="50000"/>
                            </a:schemeClr>
                          </a:solidFill>
                        </a:rPr>
                        <a:t>rights to others?</a:t>
                      </a:r>
                      <a:endParaRPr lang="en-US" sz="1400" dirty="0">
                        <a:solidFill>
                          <a:schemeClr val="accent2">
                            <a:lumMod val="50000"/>
                          </a:schemeClr>
                        </a:solidFill>
                        <a:latin typeface="Segoe" pitchFamily="34" charset="0"/>
                        <a:ea typeface="Calibri"/>
                        <a:cs typeface="Times New Roman"/>
                      </a:endParaRPr>
                    </a:p>
                  </a:txBody>
                  <a:tcPr marL="66369" marR="6636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89624">
                <a:tc>
                  <a:txBody>
                    <a:bodyPr/>
                    <a:lstStyle/>
                    <a:p>
                      <a:pPr marL="0" marR="0" algn="ctr">
                        <a:spcBef>
                          <a:spcPts val="0"/>
                        </a:spcBef>
                        <a:spcAft>
                          <a:spcPts val="0"/>
                        </a:spcAft>
                      </a:pPr>
                      <a:endParaRPr lang="en-US" sz="800" dirty="0" smtClean="0">
                        <a:solidFill>
                          <a:schemeClr val="accent2">
                            <a:lumMod val="50000"/>
                          </a:schemeClr>
                        </a:solidFill>
                      </a:endParaRPr>
                    </a:p>
                    <a:p>
                      <a:pPr marL="0" marR="0" algn="ctr">
                        <a:spcBef>
                          <a:spcPts val="0"/>
                        </a:spcBef>
                        <a:spcAft>
                          <a:spcPts val="0"/>
                        </a:spcAft>
                      </a:pPr>
                      <a:r>
                        <a:rPr lang="en-US" sz="1400" dirty="0" smtClean="0">
                          <a:solidFill>
                            <a:schemeClr val="accent2">
                              <a:lumMod val="50000"/>
                            </a:schemeClr>
                          </a:solidFill>
                        </a:rPr>
                        <a:t>Commercial exploitation?</a:t>
                      </a:r>
                    </a:p>
                    <a:p>
                      <a:pPr marL="0" marR="0" algn="ctr">
                        <a:spcBef>
                          <a:spcPts val="0"/>
                        </a:spcBef>
                        <a:spcAft>
                          <a:spcPts val="0"/>
                        </a:spcAft>
                      </a:pPr>
                      <a:endParaRPr lang="en-US" sz="800" dirty="0">
                        <a:solidFill>
                          <a:schemeClr val="accent2">
                            <a:lumMod val="50000"/>
                          </a:schemeClr>
                        </a:solidFill>
                        <a:latin typeface="Segoe" pitchFamily="34" charset="0"/>
                        <a:ea typeface="Calibri"/>
                        <a:cs typeface="Times New Roman"/>
                      </a:endParaRPr>
                    </a:p>
                  </a:txBody>
                  <a:tcPr marL="66369" marR="6636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848682">
                <a:tc>
                  <a:txBody>
                    <a:bodyPr/>
                    <a:lstStyle/>
                    <a:p>
                      <a:pPr marL="0" marR="0" algn="ctr">
                        <a:spcBef>
                          <a:spcPts val="0"/>
                        </a:spcBef>
                        <a:spcAft>
                          <a:spcPts val="0"/>
                        </a:spcAft>
                      </a:pPr>
                      <a:endParaRPr lang="en-US" sz="1400" dirty="0" smtClean="0">
                        <a:solidFill>
                          <a:schemeClr val="accent2">
                            <a:lumMod val="50000"/>
                          </a:schemeClr>
                        </a:solidFill>
                      </a:endParaRPr>
                    </a:p>
                    <a:p>
                      <a:pPr marL="0" marR="0" algn="ctr">
                        <a:spcBef>
                          <a:spcPts val="0"/>
                        </a:spcBef>
                        <a:spcAft>
                          <a:spcPts val="0"/>
                        </a:spcAft>
                      </a:pPr>
                      <a:r>
                        <a:rPr lang="en-US" sz="1400" dirty="0" smtClean="0">
                          <a:solidFill>
                            <a:schemeClr val="accent2">
                              <a:lumMod val="50000"/>
                            </a:schemeClr>
                          </a:solidFill>
                        </a:rPr>
                        <a:t>Adjoining </a:t>
                      </a:r>
                      <a:r>
                        <a:rPr lang="en-US" sz="1400" dirty="0">
                          <a:solidFill>
                            <a:schemeClr val="accent2">
                              <a:lumMod val="50000"/>
                            </a:schemeClr>
                          </a:solidFill>
                        </a:rPr>
                        <a:t>display </a:t>
                      </a:r>
                      <a:r>
                        <a:rPr lang="en-US" sz="1400" dirty="0" smtClean="0">
                          <a:solidFill>
                            <a:schemeClr val="accent2">
                              <a:lumMod val="50000"/>
                            </a:schemeClr>
                          </a:solidFill>
                        </a:rPr>
                        <a:t>rights?</a:t>
                      </a:r>
                      <a:endParaRPr lang="en-US" sz="1400" dirty="0">
                        <a:solidFill>
                          <a:schemeClr val="accent2">
                            <a:lumMod val="50000"/>
                          </a:schemeClr>
                        </a:solidFill>
                      </a:endParaRPr>
                    </a:p>
                    <a:p>
                      <a:pPr marL="0" marR="0" algn="ctr">
                        <a:spcBef>
                          <a:spcPts val="0"/>
                        </a:spcBef>
                        <a:spcAft>
                          <a:spcPts val="0"/>
                        </a:spcAft>
                      </a:pPr>
                      <a:r>
                        <a:rPr lang="en-US" sz="1200" dirty="0">
                          <a:solidFill>
                            <a:schemeClr val="accent2">
                              <a:lumMod val="50000"/>
                            </a:schemeClr>
                          </a:solidFill>
                        </a:rPr>
                        <a:t>(can I put ads near your content when I show it to other people)?</a:t>
                      </a:r>
                      <a:endParaRPr lang="en-US" sz="1400" dirty="0">
                        <a:solidFill>
                          <a:schemeClr val="accent2">
                            <a:lumMod val="50000"/>
                          </a:schemeClr>
                        </a:solidFill>
                        <a:latin typeface="Segoe" pitchFamily="34" charset="0"/>
                        <a:ea typeface="Calibri"/>
                        <a:cs typeface="Times New Roman"/>
                      </a:endParaRPr>
                    </a:p>
                  </a:txBody>
                  <a:tcPr marL="66369" marR="6636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50333">
                <a:tc>
                  <a:txBody>
                    <a:bodyPr/>
                    <a:lstStyle/>
                    <a:p>
                      <a:pPr marL="0" marR="0" algn="ctr">
                        <a:spcBef>
                          <a:spcPts val="0"/>
                        </a:spcBef>
                        <a:spcAft>
                          <a:spcPts val="0"/>
                        </a:spcAft>
                      </a:pPr>
                      <a:r>
                        <a:rPr lang="en-US" sz="1400" dirty="0">
                          <a:solidFill>
                            <a:schemeClr val="accent2">
                              <a:lumMod val="50000"/>
                            </a:schemeClr>
                          </a:solidFill>
                        </a:rPr>
                        <a:t>Aggregation and secondary analysis </a:t>
                      </a:r>
                      <a:r>
                        <a:rPr lang="en-US" sz="1400" dirty="0" smtClean="0">
                          <a:solidFill>
                            <a:schemeClr val="accent2">
                              <a:lumMod val="50000"/>
                            </a:schemeClr>
                          </a:solidFill>
                        </a:rPr>
                        <a:t>rights?</a:t>
                      </a:r>
                      <a:endParaRPr lang="en-US" sz="1400" dirty="0">
                        <a:solidFill>
                          <a:schemeClr val="accent2">
                            <a:lumMod val="50000"/>
                          </a:schemeClr>
                        </a:solidFill>
                        <a:latin typeface="Segoe" pitchFamily="34" charset="0"/>
                        <a:ea typeface="Calibri"/>
                        <a:cs typeface="Times New Roman"/>
                      </a:endParaRPr>
                    </a:p>
                  </a:txBody>
                  <a:tcPr marL="66369" marR="6636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24623" name="TextBox 8"/>
          <p:cNvSpPr txBox="1">
            <a:spLocks noChangeArrowheads="1"/>
          </p:cNvSpPr>
          <p:nvPr/>
        </p:nvSpPr>
        <p:spPr bwMode="auto">
          <a:xfrm>
            <a:off x="3555074" y="2590800"/>
            <a:ext cx="3488904" cy="369332"/>
          </a:xfrm>
          <a:prstGeom prst="rect">
            <a:avLst/>
          </a:prstGeom>
          <a:noFill/>
          <a:ln w="9525">
            <a:noFill/>
            <a:miter lim="800000"/>
            <a:headEnd/>
            <a:tailEnd/>
          </a:ln>
        </p:spPr>
        <p:txBody>
          <a:bodyPr wrap="none">
            <a:spAutoFit/>
          </a:bodyPr>
          <a:lstStyle/>
          <a:p>
            <a:r>
              <a:rPr lang="en-US" dirty="0">
                <a:solidFill>
                  <a:schemeClr val="bg1"/>
                </a:solidFill>
                <a:latin typeface="Segoe" pitchFamily="34" charset="0"/>
              </a:rPr>
              <a:t>Who owns social media content?</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0</TotalTime>
  <Words>1164</Words>
  <Application>Microsoft Office PowerPoint</Application>
  <PresentationFormat>Custom</PresentationFormat>
  <Paragraphs>213</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Microsoft_Research_Faculty_Summit_Template_PPT07_16x9</vt:lpstr>
      <vt:lpstr>White with Courier font for code slides</vt:lpstr>
      <vt:lpstr>Social Networking and Semantics </vt:lpstr>
      <vt:lpstr>What is social media?</vt:lpstr>
      <vt:lpstr>Collective Action Dilemma Theory</vt:lpstr>
      <vt:lpstr>Slide 4</vt:lpstr>
      <vt:lpstr>Slide 5</vt:lpstr>
      <vt:lpstr>Some Dimensions of Social Media </vt:lpstr>
      <vt:lpstr>Slide 7</vt:lpstr>
      <vt:lpstr>Dimensions of Social Media: How large are the pieces of social media? How interactive is the rate of exchange?</vt:lpstr>
      <vt:lpstr>Slide 9</vt:lpstr>
      <vt:lpstr>Slide 10</vt:lpstr>
      <vt:lpstr>Social Network Theory</vt:lpstr>
      <vt:lpstr>Problem:   No network chart in Excel</vt:lpstr>
      <vt:lpstr>Problem:    No network chart in Excel</vt:lpstr>
      <vt:lpstr>Excel .NetMap</vt:lpstr>
      <vt:lpstr>Excel .NetMap</vt:lpstr>
      <vt:lpstr>Excel .NetMap</vt:lpstr>
      <vt:lpstr>Marc’s Facebook Graph </vt:lpstr>
      <vt:lpstr>Personal email social networks </vt:lpstr>
      <vt:lpstr>Email List social networks </vt:lpstr>
      <vt:lpstr>Goal: Make SNA easier</vt:lpstr>
      <vt:lpstr>Slide 21</vt:lpstr>
      <vt:lpstr>Social Action – Adam Perer</vt:lpstr>
      <vt:lpstr>Social Network Tools for Excel (Excel) .NetMap</vt:lpstr>
      <vt:lpstr>Slide 24</vt:lpstr>
      <vt:lpstr>Slide 25</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Networking and Semantics</dc:title>
  <dc:subject>Research Facility Summit</dc:subject>
  <dc:creator/>
  <cp:keywords>Research Facility Summit</cp:keywords>
  <dc:description>Event Date: July 28 &amp; 29, 2008
Event Location: Redmond, WA</dc:description>
  <cp:lastModifiedBy/>
  <cp:revision>1</cp:revision>
  <dcterms:created xsi:type="dcterms:W3CDTF">2008-07-28T20:18:12Z</dcterms:created>
  <dcterms:modified xsi:type="dcterms:W3CDTF">2008-08-01T19:19:00Z</dcterms:modified>
</cp:coreProperties>
</file>