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11"/>
  </p:notesMasterIdLst>
  <p:handoutMasterIdLst>
    <p:handoutMasterId r:id="rId12"/>
  </p:handoutMasterIdLst>
  <p:sldIdLst>
    <p:sldId id="257" r:id="rId3"/>
    <p:sldId id="298" r:id="rId4"/>
    <p:sldId id="302" r:id="rId5"/>
    <p:sldId id="299" r:id="rId6"/>
    <p:sldId id="300" r:id="rId7"/>
    <p:sldId id="301" r:id="rId8"/>
    <p:sldId id="271" r:id="rId9"/>
    <p:sldId id="256" r:id="rId10"/>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225" autoAdjust="0"/>
    <p:restoredTop sz="91276" autoAdjust="0"/>
  </p:normalViewPr>
  <p:slideViewPr>
    <p:cSldViewPr snapToGrid="0">
      <p:cViewPr varScale="1">
        <p:scale>
          <a:sx n="88" d="100"/>
          <a:sy n="88" d="100"/>
        </p:scale>
        <p:origin x="-108" y="-504"/>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8/6/2008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8/6/2008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8/6/2008 2:12 PM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0F469C6-08F8-4DD0-8954-9241B26533B8}" type="datetime8">
              <a:rPr lang="en-US"/>
              <a:pPr defTabSz="912813" fontAlgn="base">
                <a:spcBef>
                  <a:spcPct val="0"/>
                </a:spcBef>
                <a:spcAft>
                  <a:spcPct val="0"/>
                </a:spcAft>
              </a:pPr>
              <a:t>8/6/2008 2:13 PM</a:t>
            </a:fld>
            <a:endParaRPr lang="en-US"/>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5815A18-AD42-4DE4-B6C6-95FE84646154}" type="slidenum">
              <a:rPr lang="en-US"/>
              <a:pPr defTabSz="912813"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8/6/2008 2:13 PM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hyperlink" Target="http://research.microsoft.com/ur/us/fundingopps/rfps/VirtualEarth_RFP_2006.aspx"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hyperlink" Target="http://research.microsoft.com/ur/us/fundingopps/rfps/VirtualEarth_RFP_2007_Awards.aspx?0sr=a" TargetMode="External"/><Relationship Id="rId4" Type="http://schemas.openxmlformats.org/officeDocument/2006/relationships/hyperlink" Target="http://research.microsoft.com/ur/us/fundingopps/rfps/VirtualEarth_RFP_2007_Awards.aspx"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video" Target="http://research.microsoft.com/workshops/fs2008/presentations/NY_relight_xvid.avi" TargetMode="Externa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research.microsoft.com/workshops/fs2008/presentations/PanoramaDisplayVideo2_cliplet_xvid.avi" TargetMode="External"/><Relationship Id="rId1" Type="http://schemas.openxmlformats.org/officeDocument/2006/relationships/video" Target="http://research.microsoft.com/workshops/fs2008/presentations/traffic_geocalibrated_in_VE3D_cliplet.avi" TargetMode="Externa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b="1" smtClean="0"/>
              <a:t>Virtual Earth™ Academic Research Collaboration 2007 RFP </a:t>
            </a:r>
            <a:endParaRPr/>
          </a:p>
        </p:txBody>
      </p:sp>
      <p:sp>
        <p:nvSpPr>
          <p:cNvPr id="3" name="Subtitle 2"/>
          <p:cNvSpPr>
            <a:spLocks noGrp="1"/>
          </p:cNvSpPr>
          <p:nvPr>
            <p:ph type="subTitle" idx="1"/>
          </p:nvPr>
        </p:nvSpPr>
        <p:spPr>
          <a:xfrm>
            <a:off x="973139" y="4344987"/>
            <a:ext cx="5051978" cy="2332259"/>
          </a:xfrm>
        </p:spPr>
        <p:txBody>
          <a:bodyPr rtlCol="0"/>
          <a:lstStyle/>
          <a:p>
            <a:pPr defTabSz="914363" fontAlgn="auto">
              <a:spcAft>
                <a:spcPts val="0"/>
              </a:spcAft>
              <a:defRPr/>
            </a:pPr>
            <a:r>
              <a:rPr lang="en-US" sz="2400" dirty="0" smtClean="0"/>
              <a:t>Evelyne Viegas</a:t>
            </a:r>
          </a:p>
          <a:p>
            <a:pPr defTabSz="914363" fontAlgn="auto">
              <a:spcAft>
                <a:spcPts val="0"/>
              </a:spcAft>
              <a:defRPr/>
            </a:pPr>
            <a:r>
              <a:rPr lang="en-US" sz="2400" dirty="0" smtClean="0"/>
              <a:t>Senior Research Program Manager</a:t>
            </a:r>
          </a:p>
          <a:p>
            <a:pPr defTabSz="914363" fontAlgn="auto">
              <a:spcAft>
                <a:spcPts val="0"/>
              </a:spcAft>
              <a:defRPr/>
            </a:pPr>
            <a:r>
              <a:rPr lang="en-US" sz="2400" dirty="0" smtClean="0"/>
              <a:t>Microsoft Research</a:t>
            </a:r>
          </a:p>
          <a:p>
            <a:pPr defTabSz="914363" fontAlgn="auto">
              <a:spcAft>
                <a:spcPts val="0"/>
              </a:spcAft>
              <a:defRPr/>
            </a:pPr>
            <a:endParaRPr lang="en-US" sz="2400" dirty="0" smtClean="0"/>
          </a:p>
          <a:p>
            <a:pPr defTabSz="914363" fontAlgn="auto">
              <a:spcAft>
                <a:spcPts val="0"/>
              </a:spcAft>
              <a:defRPr/>
            </a:pPr>
            <a:endParaRPr lang="en-US" sz="2400" dirty="0"/>
          </a:p>
        </p:txBody>
      </p:sp>
      <p:sp>
        <p:nvSpPr>
          <p:cNvPr id="4" name="Subtitle 2"/>
          <p:cNvSpPr txBox="1">
            <a:spLocks/>
          </p:cNvSpPr>
          <p:nvPr/>
        </p:nvSpPr>
        <p:spPr bwMode="auto">
          <a:xfrm>
            <a:off x="6392199" y="4348531"/>
            <a:ext cx="5051978" cy="2332259"/>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Dr. </a:t>
            </a:r>
            <a:r>
              <a:rPr kumimoji="0" lang="en-US" sz="2400" b="0" i="0" u="none" strike="noStrike" kern="1200" cap="none" spc="0" normalizeH="0" baseline="0" noProof="0" dirty="0" err="1" smtClean="0">
                <a:ln>
                  <a:noFill/>
                </a:ln>
                <a:solidFill>
                  <a:schemeClr val="accent2">
                    <a:lumMod val="75000"/>
                  </a:schemeClr>
                </a:solidFill>
                <a:effectLst/>
                <a:uLnTx/>
                <a:uFillTx/>
                <a:latin typeface="+mn-lt"/>
                <a:ea typeface="+mn-ea"/>
                <a:cs typeface="+mn-cs"/>
              </a:rPr>
              <a:t>Bil</a:t>
            </a:r>
            <a:r>
              <a:rPr lang="en-US" sz="2400" dirty="0" smtClean="0">
                <a:solidFill>
                  <a:schemeClr val="accent2">
                    <a:lumMod val="75000"/>
                  </a:schemeClr>
                </a:solidFill>
                <a:latin typeface="+mn-lt"/>
              </a:rPr>
              <a:t>l Chen</a:t>
            </a:r>
            <a:endPar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Tx/>
              <a:buSzPct val="85000"/>
              <a:buFontTx/>
              <a:buNone/>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Researcher</a:t>
            </a:r>
          </a:p>
          <a:p>
            <a:pPr marL="0" marR="0" lvl="0" indent="0" algn="l" defTabSz="914363" rtl="0" eaLnBrk="1" fontAlgn="auto" latinLnBrk="0" hangingPunct="1">
              <a:lnSpc>
                <a:spcPct val="90000"/>
              </a:lnSpc>
              <a:spcBef>
                <a:spcPts val="0"/>
              </a:spcBef>
              <a:spcAft>
                <a:spcPts val="0"/>
              </a:spcAft>
              <a:buClrTx/>
              <a:buSzPct val="85000"/>
              <a:buFontTx/>
              <a:buNone/>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Virtual Earth</a:t>
            </a:r>
          </a:p>
          <a:p>
            <a:pPr marL="0" marR="0" lvl="0" indent="0" algn="l" defTabSz="914363" rtl="0" eaLnBrk="1" fontAlgn="auto" latinLnBrk="0" hangingPunct="1">
              <a:lnSpc>
                <a:spcPct val="90000"/>
              </a:lnSpc>
              <a:spcBef>
                <a:spcPts val="0"/>
              </a:spcBef>
              <a:spcAft>
                <a:spcPts val="0"/>
              </a:spcAft>
              <a:buClrTx/>
              <a:buSzPct val="85000"/>
              <a:buFontTx/>
              <a:buNone/>
              <a:tabLst/>
              <a:defRPr/>
            </a:pPr>
            <a:endPar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Tx/>
              <a:buSzPct val="85000"/>
              <a:buFontTx/>
              <a:buNone/>
              <a:tabLst/>
              <a:defRPr/>
            </a:pPr>
            <a:endParaRPr kumimoji="0" lang="en-US" sz="24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26" y="831949"/>
            <a:ext cx="11170973" cy="623248"/>
          </a:xfrm>
        </p:spPr>
        <p:txBody>
          <a:bodyPr lIns="76197" tIns="38098" rIns="76197" bIns="38098">
            <a:normAutofit fontScale="90000"/>
          </a:bodyPr>
          <a:lstStyle/>
          <a:p>
            <a:pPr>
              <a:defRPr/>
            </a:pPr>
            <a:r>
              <a:rPr sz="4500" smtClean="0">
                <a:latin typeface="Calibri" pitchFamily="34" charset="0"/>
              </a:rPr>
              <a:t>Microsoft </a:t>
            </a:r>
            <a:r>
              <a:rPr lang="en-US" sz="4500" dirty="0" smtClean="0">
                <a:latin typeface="Calibri" pitchFamily="34" charset="0"/>
              </a:rPr>
              <a:t>Virtual Earth</a:t>
            </a:r>
            <a:r>
              <a:rPr sz="4500" smtClean="0">
                <a:latin typeface="Calibri" pitchFamily="34" charset="0"/>
              </a:rPr>
              <a:t> RFP 200</a:t>
            </a:r>
            <a:r>
              <a:rPr lang="en-US" sz="4500" dirty="0" smtClean="0">
                <a:latin typeface="Calibri" pitchFamily="34" charset="0"/>
              </a:rPr>
              <a:t>7</a:t>
            </a:r>
            <a:endParaRPr sz="4500">
              <a:latin typeface="Calibri" pitchFamily="34" charset="0"/>
            </a:endParaRPr>
          </a:p>
        </p:txBody>
      </p:sp>
      <p:sp>
        <p:nvSpPr>
          <p:cNvPr id="3" name="Content Placeholder 2"/>
          <p:cNvSpPr>
            <a:spLocks noGrp="1"/>
          </p:cNvSpPr>
          <p:nvPr>
            <p:ph idx="1"/>
          </p:nvPr>
        </p:nvSpPr>
        <p:spPr>
          <a:xfrm>
            <a:off x="477694" y="1591911"/>
            <a:ext cx="11171326" cy="5076017"/>
          </a:xfrm>
        </p:spPr>
        <p:txBody>
          <a:bodyPr lIns="76197" tIns="38098" rIns="76197" bIns="38098">
            <a:normAutofit/>
          </a:bodyPr>
          <a:lstStyle/>
          <a:p>
            <a:pPr marL="507980" indent="-507980">
              <a:lnSpc>
                <a:spcPct val="70000"/>
              </a:lnSpc>
              <a:buFontTx/>
              <a:buChar char="•"/>
            </a:pPr>
            <a:endParaRPr lang="en-US" sz="2300" dirty="0" smtClean="0"/>
          </a:p>
          <a:p>
            <a:pPr marL="507980" indent="-507980">
              <a:lnSpc>
                <a:spcPct val="70000"/>
              </a:lnSpc>
            </a:pPr>
            <a:r>
              <a:rPr lang="en-US" b="1" dirty="0" smtClean="0">
                <a:latin typeface="Calibri" pitchFamily="34" charset="0"/>
                <a:hlinkClick r:id="rId4"/>
              </a:rPr>
              <a:t>Virtual Earth™ Academic Research Collaboration</a:t>
            </a:r>
            <a:endParaRPr lang="en-US" sz="2400" dirty="0" smtClean="0">
              <a:latin typeface="Calibri" pitchFamily="34" charset="0"/>
            </a:endParaRPr>
          </a:p>
          <a:p>
            <a:pPr lvl="1"/>
            <a:endParaRPr lang="en-US" sz="1900" dirty="0" smtClean="0"/>
          </a:p>
          <a:p>
            <a:pPr lvl="1"/>
            <a:r>
              <a:rPr lang="en-US" sz="2900" dirty="0" smtClean="0">
                <a:latin typeface="Calibri" pitchFamily="34" charset="0"/>
              </a:rPr>
              <a:t>Topics: Image processing; Computer vision 3D; Geo-mapping; Communities; Economics; UI</a:t>
            </a:r>
          </a:p>
          <a:p>
            <a:pPr marL="507980" indent="-507980">
              <a:lnSpc>
                <a:spcPct val="70000"/>
              </a:lnSpc>
              <a:buNone/>
            </a:pPr>
            <a:endParaRPr lang="en-US" dirty="0" smtClean="0">
              <a:latin typeface="Calibri" pitchFamily="34" charset="0"/>
            </a:endParaRPr>
          </a:p>
          <a:p>
            <a:r>
              <a:rPr lang="en-US" sz="2800" dirty="0" smtClean="0">
                <a:latin typeface="Calibri" pitchFamily="34" charset="0"/>
              </a:rPr>
              <a:t>Data, data, data: </a:t>
            </a:r>
            <a:r>
              <a:rPr lang="en-US" sz="2400" dirty="0" smtClean="0">
                <a:latin typeface="Calibri" pitchFamily="34" charset="0"/>
              </a:rPr>
              <a:t>Microsoft made available street imagery data from one residential area, and the downtown area of San Francisco including</a:t>
            </a:r>
          </a:p>
          <a:p>
            <a:pPr>
              <a:buNone/>
            </a:pPr>
            <a:endParaRPr lang="en-US" sz="2400" dirty="0" smtClean="0">
              <a:latin typeface="Calibri" pitchFamily="34" charset="0"/>
            </a:endParaRPr>
          </a:p>
          <a:p>
            <a:pPr lvl="2"/>
            <a:r>
              <a:rPr lang="en-US" sz="2000" dirty="0" smtClean="0">
                <a:latin typeface="Calibri" pitchFamily="34" charset="0"/>
              </a:rPr>
              <a:t>color satellite imagery that covers the area</a:t>
            </a:r>
          </a:p>
          <a:p>
            <a:pPr lvl="2"/>
            <a:r>
              <a:rPr lang="en-US" sz="2000" dirty="0" smtClean="0">
                <a:latin typeface="Calibri" pitchFamily="34" charset="0"/>
              </a:rPr>
              <a:t>street-side images with their estimated position and orientation accumulated in 4m intervals </a:t>
            </a:r>
          </a:p>
          <a:p>
            <a:pPr lvl="2"/>
            <a:r>
              <a:rPr lang="en-US" sz="2000" dirty="0" smtClean="0">
                <a:latin typeface="Calibri" pitchFamily="34" charset="0"/>
              </a:rPr>
              <a:t>models of the houses in the area, with some textured buildings</a:t>
            </a:r>
          </a:p>
          <a:p>
            <a:pPr lvl="2">
              <a:buNone/>
            </a:pPr>
            <a:endParaRPr lang="en-US" sz="2000" dirty="0" smtClean="0">
              <a:latin typeface="Calibri" pitchFamily="34" charset="0"/>
            </a:endParaRPr>
          </a:p>
          <a:p>
            <a:pPr lvl="1">
              <a:buNone/>
            </a:pPr>
            <a:endParaRPr lang="en-US" sz="2400" dirty="0" smtClean="0">
              <a:latin typeface="Calibri" pitchFamily="34" charset="0"/>
            </a:endParaRPr>
          </a:p>
          <a:p>
            <a:pPr marL="1107177" lvl="2" indent="-507980">
              <a:lnSpc>
                <a:spcPct val="70000"/>
              </a:lnSpc>
            </a:pPr>
            <a:endParaRPr lang="en-US" dirty="0" smtClean="0">
              <a:latin typeface="Calibri" pitchFamily="34" charset="0"/>
            </a:endParaRPr>
          </a:p>
          <a:p>
            <a:pPr marL="828113" lvl="1" indent="-507980">
              <a:lnSpc>
                <a:spcPct val="70000"/>
              </a:lnSpc>
              <a:buNone/>
            </a:pPr>
            <a:endParaRPr lang="en-US" dirty="0" smtClean="0">
              <a:latin typeface="Calibri" pitchFamily="34" charset="0"/>
            </a:endParaRPr>
          </a:p>
          <a:p>
            <a:pPr marL="507980" indent="-507980">
              <a:buNone/>
            </a:pPr>
            <a:endParaRPr lang="en-US" dirty="0" smtClean="0">
              <a:solidFill>
                <a:schemeClr val="tx2"/>
              </a:solidFill>
              <a:latin typeface="Calibri" pitchFamily="34" charset="0"/>
            </a:endParaRPr>
          </a:p>
          <a:p>
            <a:pPr marL="507980" indent="-507980"/>
            <a:endParaRPr lang="en-US" dirty="0" smtClean="0"/>
          </a:p>
        </p:txBody>
      </p:sp>
    </p:spTree>
    <p:custDataLst>
      <p:tags r:id="rId1"/>
    </p:custDataLst>
  </p:cSld>
  <p:clrMapOvr>
    <a:masterClrMapping/>
  </p:clrMapOvr>
  <p:transition advClick="0" advTm="247036">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26" y="831949"/>
            <a:ext cx="11170973" cy="623248"/>
          </a:xfrm>
        </p:spPr>
        <p:txBody>
          <a:bodyPr lIns="76197" tIns="38098" rIns="76197" bIns="38098">
            <a:normAutofit fontScale="90000"/>
          </a:bodyPr>
          <a:lstStyle/>
          <a:p>
            <a:pPr>
              <a:defRPr/>
            </a:pPr>
            <a:r>
              <a:rPr sz="4500" smtClean="0">
                <a:latin typeface="Calibri" pitchFamily="34" charset="0"/>
              </a:rPr>
              <a:t>Microsoft </a:t>
            </a:r>
            <a:r>
              <a:rPr lang="en-US" sz="4500" dirty="0" smtClean="0">
                <a:latin typeface="Calibri" pitchFamily="34" charset="0"/>
              </a:rPr>
              <a:t>Virtual Earth</a:t>
            </a:r>
            <a:r>
              <a:rPr sz="4500" smtClean="0">
                <a:latin typeface="Calibri" pitchFamily="34" charset="0"/>
              </a:rPr>
              <a:t> RFP 200</a:t>
            </a:r>
            <a:r>
              <a:rPr lang="en-US" sz="4500" dirty="0" smtClean="0">
                <a:latin typeface="Calibri" pitchFamily="34" charset="0"/>
              </a:rPr>
              <a:t>7</a:t>
            </a:r>
            <a:endParaRPr sz="4500">
              <a:latin typeface="Calibri" pitchFamily="34" charset="0"/>
            </a:endParaRPr>
          </a:p>
        </p:txBody>
      </p:sp>
      <p:sp>
        <p:nvSpPr>
          <p:cNvPr id="3" name="Content Placeholder 2"/>
          <p:cNvSpPr>
            <a:spLocks noGrp="1"/>
          </p:cNvSpPr>
          <p:nvPr>
            <p:ph idx="1"/>
          </p:nvPr>
        </p:nvSpPr>
        <p:spPr>
          <a:xfrm>
            <a:off x="477694" y="1591911"/>
            <a:ext cx="11171326" cy="5076017"/>
          </a:xfrm>
        </p:spPr>
        <p:txBody>
          <a:bodyPr lIns="76197" tIns="38098" rIns="76197" bIns="38098">
            <a:normAutofit fontScale="47500" lnSpcReduction="20000"/>
          </a:bodyPr>
          <a:lstStyle/>
          <a:p>
            <a:endParaRPr lang="en-US" sz="3300" b="1" dirty="0" smtClean="0">
              <a:latin typeface="Calibri" pitchFamily="34" charset="0"/>
            </a:endParaRPr>
          </a:p>
          <a:p>
            <a:endParaRPr lang="en-US" sz="3300" b="1" dirty="0" smtClean="0">
              <a:latin typeface="Calibri" pitchFamily="34" charset="0"/>
            </a:endParaRPr>
          </a:p>
          <a:p>
            <a:r>
              <a:rPr lang="en-US" sz="3300" b="1" dirty="0" smtClean="0">
                <a:latin typeface="Calibri" pitchFamily="34" charset="0"/>
              </a:rPr>
              <a:t>Semantic Enrichment of Street Side Imagery</a:t>
            </a:r>
            <a:r>
              <a:rPr lang="en-US" sz="2500" dirty="0" smtClean="0">
                <a:latin typeface="Calibri" pitchFamily="34" charset="0"/>
              </a:rPr>
              <a:t>, Horst Bischof, Graz University of Technology, Austria</a:t>
            </a:r>
          </a:p>
          <a:p>
            <a:r>
              <a:rPr lang="en-US" sz="3300" b="1" dirty="0" smtClean="0">
                <a:latin typeface="Calibri" pitchFamily="34" charset="0"/>
              </a:rPr>
              <a:t>City Capture</a:t>
            </a:r>
            <a:r>
              <a:rPr lang="en-US" sz="2500" dirty="0" smtClean="0">
                <a:latin typeface="Calibri" pitchFamily="34" charset="0"/>
              </a:rPr>
              <a:t>, Frank Dellaert, </a:t>
            </a:r>
            <a:r>
              <a:rPr lang="en-US" sz="2500" dirty="0" err="1" smtClean="0">
                <a:latin typeface="Calibri" pitchFamily="34" charset="0"/>
              </a:rPr>
              <a:t>Irfan</a:t>
            </a:r>
            <a:r>
              <a:rPr lang="en-US" sz="2500" dirty="0" smtClean="0">
                <a:latin typeface="Calibri" pitchFamily="34" charset="0"/>
              </a:rPr>
              <a:t> </a:t>
            </a:r>
            <a:r>
              <a:rPr lang="en-US" sz="2500" dirty="0" err="1" smtClean="0">
                <a:latin typeface="Calibri" pitchFamily="34" charset="0"/>
              </a:rPr>
              <a:t>Essa</a:t>
            </a:r>
            <a:r>
              <a:rPr lang="en-US" sz="2500" dirty="0" smtClean="0">
                <a:latin typeface="Calibri" pitchFamily="34" charset="0"/>
              </a:rPr>
              <a:t>, Georgia Institute of Technology, U.S.</a:t>
            </a:r>
            <a:endParaRPr lang="en-US" sz="2900" dirty="0" smtClean="0">
              <a:latin typeface="Calibri" pitchFamily="34" charset="0"/>
            </a:endParaRPr>
          </a:p>
          <a:p>
            <a:r>
              <a:rPr lang="en-US" sz="3300" b="1" dirty="0" smtClean="0">
                <a:latin typeface="Calibri" pitchFamily="34" charset="0"/>
              </a:rPr>
              <a:t>Efficient Image Correspondence and Indexing Methods for Urban Scene and Object Recognition</a:t>
            </a:r>
            <a:r>
              <a:rPr lang="en-US" sz="2500" dirty="0" smtClean="0">
                <a:latin typeface="Calibri" pitchFamily="34" charset="0"/>
              </a:rPr>
              <a:t>, Kristen Grauman, Trevor Darrell, University of Texas at Austin, U.S.; Massachusetts Institute of Technology, U.S.</a:t>
            </a:r>
            <a:endParaRPr lang="en-US" sz="2900" dirty="0" smtClean="0">
              <a:latin typeface="Calibri" pitchFamily="34" charset="0"/>
            </a:endParaRPr>
          </a:p>
          <a:p>
            <a:r>
              <a:rPr lang="en-US" sz="3300" b="1" dirty="0" smtClean="0">
                <a:latin typeface="Calibri" pitchFamily="34" charset="0"/>
              </a:rPr>
              <a:t>Local Search for Hotel and Restaurants Using Econometrics Spatial Data and Image Classification</a:t>
            </a:r>
            <a:r>
              <a:rPr lang="en-US" sz="2500" dirty="0" smtClean="0">
                <a:latin typeface="Calibri" pitchFamily="34" charset="0"/>
              </a:rPr>
              <a:t>, Panagiotis Ipeirotis, Anindya Ghose, New York University, U.S.</a:t>
            </a:r>
            <a:endParaRPr lang="en-US" sz="2900" dirty="0" smtClean="0">
              <a:latin typeface="Calibri" pitchFamily="34" charset="0"/>
            </a:endParaRPr>
          </a:p>
          <a:p>
            <a:r>
              <a:rPr lang="en-US" sz="3300" b="1" dirty="0" smtClean="0">
                <a:latin typeface="Calibri" pitchFamily="34" charset="0"/>
              </a:rPr>
              <a:t>Integrating Online Maps with Aerial Imagery</a:t>
            </a:r>
            <a:r>
              <a:rPr lang="en-US" sz="2500" dirty="0" smtClean="0">
                <a:latin typeface="Calibri" pitchFamily="34" charset="0"/>
              </a:rPr>
              <a:t>, Craig Knoblock, University of Southern California, U.S.</a:t>
            </a:r>
            <a:endParaRPr lang="en-US" sz="2900" dirty="0" smtClean="0">
              <a:latin typeface="Calibri" pitchFamily="34" charset="0"/>
            </a:endParaRPr>
          </a:p>
          <a:p>
            <a:r>
              <a:rPr lang="en-US" sz="3300" b="1" dirty="0" smtClean="0">
                <a:latin typeface="Calibri" pitchFamily="34" charset="0"/>
              </a:rPr>
              <a:t>A New View on NEWS</a:t>
            </a:r>
            <a:r>
              <a:rPr lang="en-US" sz="2500" dirty="0" smtClean="0">
                <a:latin typeface="Calibri" pitchFamily="34" charset="0"/>
              </a:rPr>
              <a:t>, </a:t>
            </a:r>
            <a:r>
              <a:rPr lang="en-US" sz="2500" dirty="0" err="1" smtClean="0">
                <a:latin typeface="Calibri" pitchFamily="34" charset="0"/>
              </a:rPr>
              <a:t>Hanan</a:t>
            </a:r>
            <a:r>
              <a:rPr lang="en-US" sz="2500" dirty="0" smtClean="0">
                <a:latin typeface="Calibri" pitchFamily="34" charset="0"/>
              </a:rPr>
              <a:t> </a:t>
            </a:r>
            <a:r>
              <a:rPr lang="en-US" sz="2500" dirty="0" err="1" smtClean="0">
                <a:latin typeface="Calibri" pitchFamily="34" charset="0"/>
              </a:rPr>
              <a:t>Samet</a:t>
            </a:r>
            <a:r>
              <a:rPr lang="en-US" sz="2500" dirty="0" smtClean="0">
                <a:latin typeface="Calibri" pitchFamily="34" charset="0"/>
              </a:rPr>
              <a:t>, University of Maryland, U.S.</a:t>
            </a:r>
          </a:p>
          <a:p>
            <a:r>
              <a:rPr lang="en-US" sz="3300" b="1" dirty="0" smtClean="0">
                <a:latin typeface="Calibri" pitchFamily="34" charset="0"/>
              </a:rPr>
              <a:t>Towards Reconstructing the World from Photos on the Internet</a:t>
            </a:r>
            <a:r>
              <a:rPr lang="en-US" sz="2500" dirty="0" smtClean="0">
                <a:latin typeface="Calibri" pitchFamily="34" charset="0"/>
              </a:rPr>
              <a:t>, Steven Seitz, Brian Curless, University of Washington, U.S.</a:t>
            </a:r>
            <a:endParaRPr lang="en-US" sz="2900" dirty="0" smtClean="0">
              <a:latin typeface="Calibri" pitchFamily="34" charset="0"/>
            </a:endParaRPr>
          </a:p>
          <a:p>
            <a:r>
              <a:rPr lang="en-US" sz="2900" b="1" dirty="0" smtClean="0">
                <a:latin typeface="Calibri" pitchFamily="34" charset="0"/>
              </a:rPr>
              <a:t>On Testing Non-Testable Information Retrieval Systems with Geographic Components on the Web</a:t>
            </a:r>
            <a:r>
              <a:rPr lang="en-US" sz="2500" dirty="0" smtClean="0">
                <a:latin typeface="Calibri" pitchFamily="34" charset="0"/>
              </a:rPr>
              <a:t>, </a:t>
            </a:r>
            <a:r>
              <a:rPr lang="en-US" sz="2500" dirty="0" err="1" smtClean="0">
                <a:latin typeface="Calibri" pitchFamily="34" charset="0"/>
              </a:rPr>
              <a:t>Zhi</a:t>
            </a:r>
            <a:r>
              <a:rPr lang="en-US" sz="2500" dirty="0" smtClean="0">
                <a:latin typeface="Calibri" pitchFamily="34" charset="0"/>
              </a:rPr>
              <a:t> </a:t>
            </a:r>
            <a:r>
              <a:rPr lang="en-US" sz="2500" dirty="0" err="1" smtClean="0">
                <a:latin typeface="Calibri" pitchFamily="34" charset="0"/>
              </a:rPr>
              <a:t>Quan</a:t>
            </a:r>
            <a:r>
              <a:rPr lang="en-US" sz="2500" dirty="0" smtClean="0">
                <a:latin typeface="Calibri" pitchFamily="34" charset="0"/>
              </a:rPr>
              <a:t> Zhou, University of Wollongong, Australia; T.H. </a:t>
            </a:r>
            <a:r>
              <a:rPr lang="en-US" sz="2500" dirty="0" err="1" smtClean="0">
                <a:latin typeface="Calibri" pitchFamily="34" charset="0"/>
              </a:rPr>
              <a:t>Tse</a:t>
            </a:r>
            <a:r>
              <a:rPr lang="en-US" sz="2500" dirty="0" smtClean="0">
                <a:latin typeface="Calibri" pitchFamily="34" charset="0"/>
              </a:rPr>
              <a:t>, The University of Hong Kong, China; Kai-Yuan </a:t>
            </a:r>
            <a:r>
              <a:rPr lang="en-US" sz="2500" dirty="0" err="1" smtClean="0">
                <a:latin typeface="Calibri" pitchFamily="34" charset="0"/>
              </a:rPr>
              <a:t>Cai</a:t>
            </a:r>
            <a:r>
              <a:rPr lang="en-US" sz="2500" dirty="0" smtClean="0">
                <a:latin typeface="Calibri" pitchFamily="34" charset="0"/>
              </a:rPr>
              <a:t>, Beijing University of Aeronautics and Astronautics, China; F.-C. Kuo Swinburne University of Technology, Australia</a:t>
            </a:r>
          </a:p>
          <a:p>
            <a:pPr>
              <a:buNone/>
            </a:pPr>
            <a:endParaRPr lang="en-US" sz="2500" dirty="0" smtClean="0">
              <a:latin typeface="Calibri" pitchFamily="34" charset="0"/>
            </a:endParaRPr>
          </a:p>
          <a:p>
            <a:r>
              <a:rPr lang="en-US" sz="3300" b="1" dirty="0" smtClean="0">
                <a:latin typeface="Calibri" pitchFamily="34" charset="0"/>
              </a:rPr>
              <a:t>Enhancement of Photographs Using Virtual Earth</a:t>
            </a:r>
            <a:r>
              <a:rPr lang="en-US" sz="2200" dirty="0" smtClean="0">
                <a:latin typeface="Calibri" pitchFamily="34" charset="0"/>
              </a:rPr>
              <a:t>,</a:t>
            </a:r>
            <a:r>
              <a:rPr lang="en-US" sz="2500" dirty="0" smtClean="0">
                <a:latin typeface="Calibri" pitchFamily="34" charset="0"/>
              </a:rPr>
              <a:t> Oliver Deussen, University of Konstanz, Germany</a:t>
            </a:r>
          </a:p>
          <a:p>
            <a:r>
              <a:rPr lang="en-US" sz="3300" b="1" dirty="0" smtClean="0">
                <a:latin typeface="Calibri" pitchFamily="34" charset="0"/>
              </a:rPr>
              <a:t>Techniques for Rendering Effective Tourist Maps</a:t>
            </a:r>
            <a:r>
              <a:rPr lang="en-US" sz="2500" dirty="0" smtClean="0">
                <a:latin typeface="Calibri" pitchFamily="34" charset="0"/>
              </a:rPr>
              <a:t>,</a:t>
            </a:r>
            <a:r>
              <a:rPr lang="en-US" sz="2200" dirty="0" smtClean="0">
                <a:latin typeface="Calibri" pitchFamily="34" charset="0"/>
              </a:rPr>
              <a:t> </a:t>
            </a:r>
            <a:r>
              <a:rPr lang="en-US" sz="2500" dirty="0" smtClean="0">
                <a:latin typeface="Calibri" pitchFamily="34" charset="0"/>
              </a:rPr>
              <a:t>Maneesh Agrawala, University of California, U.S.</a:t>
            </a:r>
          </a:p>
          <a:p>
            <a:endParaRPr lang="en-US" sz="2500" dirty="0" smtClean="0">
              <a:latin typeface="Calibri" pitchFamily="34" charset="0"/>
            </a:endParaRPr>
          </a:p>
          <a:p>
            <a:pPr>
              <a:buNone/>
            </a:pPr>
            <a:endParaRPr lang="en-US" sz="2900" dirty="0" smtClean="0">
              <a:latin typeface="Calibri" pitchFamily="34" charset="0"/>
            </a:endParaRPr>
          </a:p>
          <a:p>
            <a:pPr lvl="1">
              <a:buNone/>
            </a:pPr>
            <a:endParaRPr lang="en-US" sz="3300" dirty="0" smtClean="0">
              <a:latin typeface="Calibri" pitchFamily="34" charset="0"/>
            </a:endParaRPr>
          </a:p>
          <a:p>
            <a:pPr marL="762689" lvl="1" indent="-507980" algn="ctr">
              <a:lnSpc>
                <a:spcPct val="70000"/>
              </a:lnSpc>
              <a:buNone/>
            </a:pPr>
            <a:r>
              <a:rPr lang="en-US" sz="5100" b="1" dirty="0" smtClean="0">
                <a:latin typeface="Calibri" pitchFamily="34" charset="0"/>
                <a:hlinkClick r:id="rId4"/>
              </a:rPr>
              <a:t>Virtual Earth Awards</a:t>
            </a:r>
            <a:r>
              <a:rPr lang="en-US" sz="5100" b="1" dirty="0" smtClean="0">
                <a:latin typeface="Calibri" pitchFamily="34" charset="0"/>
              </a:rPr>
              <a:t> </a:t>
            </a:r>
          </a:p>
          <a:p>
            <a:pPr marL="762689" lvl="1" indent="-507980" algn="ctr">
              <a:lnSpc>
                <a:spcPct val="70000"/>
              </a:lnSpc>
              <a:buNone/>
            </a:pPr>
            <a:endParaRPr lang="en-US" sz="4700" dirty="0" smtClean="0">
              <a:latin typeface="Calibri" pitchFamily="34" charset="0"/>
            </a:endParaRPr>
          </a:p>
          <a:p>
            <a:pPr marL="762689" lvl="1" indent="-507980" algn="ctr">
              <a:lnSpc>
                <a:spcPct val="70000"/>
              </a:lnSpc>
              <a:buNone/>
            </a:pPr>
            <a:r>
              <a:rPr lang="en-US" sz="5100" b="1" dirty="0" smtClean="0">
                <a:latin typeface="Calibri" pitchFamily="34" charset="0"/>
                <a:hlinkClick r:id="rId5"/>
              </a:rPr>
              <a:t>Virtual Earth and Location Summit 2008</a:t>
            </a:r>
            <a:endParaRPr lang="en-US" sz="5100" b="1" dirty="0" smtClean="0">
              <a:latin typeface="Calibri" pitchFamily="34" charset="0"/>
            </a:endParaRPr>
          </a:p>
          <a:p>
            <a:pPr marL="762689" lvl="1" indent="-507980" algn="ctr">
              <a:lnSpc>
                <a:spcPct val="70000"/>
              </a:lnSpc>
              <a:buNone/>
            </a:pPr>
            <a:endParaRPr lang="en-US" sz="4700" dirty="0" smtClean="0">
              <a:latin typeface="Calibri" pitchFamily="34" charset="0"/>
            </a:endParaRPr>
          </a:p>
          <a:p>
            <a:pPr marL="762689" lvl="1" indent="-507980" algn="ctr">
              <a:lnSpc>
                <a:spcPct val="70000"/>
              </a:lnSpc>
              <a:buNone/>
            </a:pPr>
            <a:endParaRPr lang="en-US" sz="4700" dirty="0" smtClean="0">
              <a:latin typeface="Calibri" pitchFamily="34" charset="0"/>
            </a:endParaRPr>
          </a:p>
          <a:p>
            <a:pPr marL="762689" lvl="1" indent="-507980">
              <a:lnSpc>
                <a:spcPct val="70000"/>
              </a:lnSpc>
              <a:buNone/>
            </a:pPr>
            <a:endParaRPr lang="en-US" dirty="0" smtClean="0">
              <a:latin typeface="Calibri" pitchFamily="34" charset="0"/>
            </a:endParaRPr>
          </a:p>
          <a:p>
            <a:pPr marL="828113" lvl="1" indent="-507980">
              <a:lnSpc>
                <a:spcPct val="70000"/>
              </a:lnSpc>
              <a:buNone/>
            </a:pPr>
            <a:endParaRPr lang="en-US" dirty="0" smtClean="0">
              <a:latin typeface="Calibri" pitchFamily="34" charset="0"/>
            </a:endParaRPr>
          </a:p>
          <a:p>
            <a:pPr marL="507980" indent="-507980">
              <a:buNone/>
            </a:pPr>
            <a:endParaRPr lang="en-US" dirty="0" smtClean="0">
              <a:solidFill>
                <a:schemeClr val="tx2"/>
              </a:solidFill>
              <a:latin typeface="Calibri" pitchFamily="34" charset="0"/>
            </a:endParaRPr>
          </a:p>
          <a:p>
            <a:pPr marL="507980" indent="-507980"/>
            <a:endParaRPr lang="en-US" dirty="0" smtClean="0"/>
          </a:p>
        </p:txBody>
      </p:sp>
    </p:spTree>
    <p:custDataLst>
      <p:tags r:id="rId1"/>
    </p:custDataLst>
  </p:cSld>
  <p:clrMapOvr>
    <a:masterClrMapping/>
  </p:clrMapOvr>
  <p:transition advClick="0" advTm="247036">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64797"/>
          </a:xfrm>
        </p:spPr>
        <p:txBody>
          <a:bodyPr/>
          <a:lstStyle/>
          <a:p>
            <a:r>
              <a:rPr b="1" smtClean="0">
                <a:latin typeface="Calibri" pitchFamily="34" charset="0"/>
              </a:rPr>
              <a:t>Enhancement of Photographs Using Virtual Earth</a:t>
            </a:r>
            <a:endParaRPr lang="en-US" dirty="0"/>
          </a:p>
        </p:txBody>
      </p:sp>
      <p:pic>
        <p:nvPicPr>
          <p:cNvPr id="2050" name="Picture 2"/>
          <p:cNvPicPr>
            <a:picLocks noChangeAspect="1" noChangeArrowheads="1"/>
          </p:cNvPicPr>
          <p:nvPr/>
        </p:nvPicPr>
        <p:blipFill>
          <a:blip r:embed="rId4"/>
          <a:srcRect/>
          <a:stretch>
            <a:fillRect/>
          </a:stretch>
        </p:blipFill>
        <p:spPr bwMode="auto">
          <a:xfrm>
            <a:off x="289604" y="1036865"/>
            <a:ext cx="4059693" cy="5412923"/>
          </a:xfrm>
          <a:prstGeom prst="rect">
            <a:avLst/>
          </a:prstGeom>
          <a:noFill/>
          <a:ln w="9525">
            <a:noFill/>
            <a:miter lim="800000"/>
            <a:headEnd/>
            <a:tailEnd/>
          </a:ln>
          <a:effectLst/>
        </p:spPr>
      </p:pic>
      <p:pic>
        <p:nvPicPr>
          <p:cNvPr id="2051" name="Picture 3" descr="\\billpc\sharing\new_york_models.png"/>
          <p:cNvPicPr>
            <a:picLocks noChangeAspect="1" noChangeArrowheads="1"/>
          </p:cNvPicPr>
          <p:nvPr/>
        </p:nvPicPr>
        <p:blipFill>
          <a:blip r:embed="rId5" cstate="print"/>
          <a:srcRect/>
          <a:stretch>
            <a:fillRect/>
          </a:stretch>
        </p:blipFill>
        <p:spPr bwMode="auto">
          <a:xfrm>
            <a:off x="4566418" y="1171623"/>
            <a:ext cx="3010035" cy="2257526"/>
          </a:xfrm>
          <a:prstGeom prst="rect">
            <a:avLst/>
          </a:prstGeom>
          <a:noFill/>
        </p:spPr>
      </p:pic>
      <p:pic>
        <p:nvPicPr>
          <p:cNvPr id="2052" name="Picture 4" descr="\\billpc\sharing\new_york_textureless.png"/>
          <p:cNvPicPr>
            <a:picLocks noChangeAspect="1" noChangeArrowheads="1"/>
          </p:cNvPicPr>
          <p:nvPr/>
        </p:nvPicPr>
        <p:blipFill>
          <a:blip r:embed="rId6" cstate="print"/>
          <a:srcRect/>
          <a:stretch>
            <a:fillRect/>
          </a:stretch>
        </p:blipFill>
        <p:spPr bwMode="auto">
          <a:xfrm>
            <a:off x="4571957" y="3979399"/>
            <a:ext cx="2998492" cy="2248869"/>
          </a:xfrm>
          <a:prstGeom prst="rect">
            <a:avLst/>
          </a:prstGeom>
          <a:noFill/>
        </p:spPr>
      </p:pic>
      <p:pic>
        <p:nvPicPr>
          <p:cNvPr id="9" name="NY_relight_xvid.avi">
            <a:hlinkClick r:id="" action="ppaction://media"/>
          </p:cNvPr>
          <p:cNvPicPr>
            <a:picLocks noRot="1" noChangeAspect="1"/>
          </p:cNvPicPr>
          <p:nvPr>
            <a:videoFile r:link="rId1"/>
          </p:nvPr>
        </p:nvPicPr>
        <p:blipFill>
          <a:blip r:embed="rId7"/>
          <a:stretch>
            <a:fillRect/>
          </a:stretch>
        </p:blipFill>
        <p:spPr>
          <a:xfrm>
            <a:off x="7833406" y="1022953"/>
            <a:ext cx="4070123" cy="542683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10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
                                        </p:tgtEl>
                                      </p:cBhvr>
                                    </p:cmd>
                                  </p:childTnLst>
                                </p:cTn>
                              </p:par>
                            </p:childTnLst>
                          </p:cTn>
                        </p:par>
                      </p:childTnLst>
                    </p:cTn>
                  </p:par>
                </p:childTnLst>
              </p:cTn>
              <p:nextCondLst>
                <p:cond evt="onClick" delay="0">
                  <p:tgtEl>
                    <p:spTgt spid="9"/>
                  </p:tgtEl>
                </p:cond>
              </p:nextCondLst>
            </p:seq>
            <p:video>
              <p:cMediaNode>
                <p:cTn id="21"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64797"/>
          </a:xfrm>
        </p:spPr>
        <p:txBody>
          <a:bodyPr/>
          <a:lstStyle/>
          <a:p>
            <a:r>
              <a:rPr b="1" smtClean="0">
                <a:latin typeface="Calibri" pitchFamily="34" charset="0"/>
              </a:rPr>
              <a:t>Techniques for Rendering Effective Tourist Maps</a:t>
            </a:r>
            <a:endParaRPr lang="en-US" dirty="0"/>
          </a:p>
        </p:txBody>
      </p:sp>
      <p:sp>
        <p:nvSpPr>
          <p:cNvPr id="4" name="Text Placeholder 3"/>
          <p:cNvSpPr>
            <a:spLocks noGrp="1"/>
          </p:cNvSpPr>
          <p:nvPr>
            <p:ph type="body" sz="quarter" idx="10"/>
          </p:nvPr>
        </p:nvSpPr>
        <p:spPr/>
        <p:txBody>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1622688" y="1239184"/>
            <a:ext cx="4038177" cy="2668661"/>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774258" y="1232231"/>
            <a:ext cx="3918135" cy="2681449"/>
          </a:xfrm>
          <a:prstGeom prst="rect">
            <a:avLst/>
          </a:prstGeom>
          <a:noFill/>
          <a:ln w="9525">
            <a:noFill/>
            <a:miter lim="800000"/>
            <a:headEnd/>
            <a:tailEnd/>
          </a:ln>
          <a:effectLst/>
        </p:spPr>
      </p:pic>
      <p:sp>
        <p:nvSpPr>
          <p:cNvPr id="7" name="TextBox 6"/>
          <p:cNvSpPr txBox="1"/>
          <p:nvPr/>
        </p:nvSpPr>
        <p:spPr>
          <a:xfrm>
            <a:off x="517451" y="4302642"/>
            <a:ext cx="6060558" cy="2696123"/>
          </a:xfrm>
          <a:prstGeom prst="rect">
            <a:avLst/>
          </a:prstGeom>
        </p:spPr>
        <p:txBody>
          <a:bodyPr vert="horz" wrap="squar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Char char="•"/>
              <a:tabLst/>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mental model of a</a:t>
            </a:r>
            <a:r>
              <a:rPr kumimoji="0" lang="en-US" sz="2400" b="0" i="0" u="none" strike="noStrike" kern="1200" cap="none" spc="0" normalizeH="0" noProof="0" dirty="0" smtClean="0">
                <a:ln>
                  <a:noFill/>
                </a:ln>
                <a:solidFill>
                  <a:schemeClr val="bg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city: landmarks, p</a:t>
            </a:r>
            <a:r>
              <a:rPr lang="en-US" sz="2400" noProof="0" dirty="0" smtClean="0">
                <a:solidFill>
                  <a:schemeClr val="bg1"/>
                </a:solidFill>
                <a:latin typeface="+mn-lt"/>
              </a:rPr>
              <a:t>aths</a:t>
            </a:r>
          </a:p>
          <a:p>
            <a:pPr marL="396875" marR="0" indent="-396875" algn="l" defTabSz="914363" rtl="0" eaLnBrk="1" fontAlgn="auto" latinLnBrk="0" hangingPunct="1">
              <a:lnSpc>
                <a:spcPct val="90000"/>
              </a:lnSpc>
              <a:spcBef>
                <a:spcPct val="20000"/>
              </a:spcBef>
              <a:spcAft>
                <a:spcPts val="0"/>
              </a:spcAft>
              <a:buClrTx/>
              <a:buSzPct val="85000"/>
              <a:tabLst/>
            </a:pPr>
            <a:r>
              <a:rPr lang="en-US" sz="2400" dirty="0" smtClean="0">
                <a:solidFill>
                  <a:schemeClr val="bg1"/>
                </a:solidFill>
                <a:latin typeface="+mn-lt"/>
              </a:rPr>
              <a:t>	</a:t>
            </a:r>
            <a:r>
              <a:rPr lang="en-US" sz="2400" noProof="0" dirty="0" smtClean="0">
                <a:solidFill>
                  <a:schemeClr val="bg1"/>
                </a:solidFill>
                <a:latin typeface="+mn-lt"/>
              </a:rPr>
              <a:t>d</a:t>
            </a:r>
            <a:r>
              <a:rPr kumimoji="0" lang="en-US" sz="2400" b="0" i="0" u="none" strike="noStrike" kern="1200" cap="none" spc="0" normalizeH="0" baseline="0" dirty="0" err="1" smtClean="0">
                <a:ln>
                  <a:noFill/>
                </a:ln>
                <a:solidFill>
                  <a:schemeClr val="bg1"/>
                </a:solidFill>
                <a:effectLst/>
                <a:uLnTx/>
                <a:uFillTx/>
                <a:latin typeface="+mn-lt"/>
                <a:ea typeface="+mn-ea"/>
                <a:cs typeface="+mn-cs"/>
              </a:rPr>
              <a:t>istricts</a:t>
            </a:r>
            <a:r>
              <a:rPr kumimoji="0" lang="en-US" sz="2400" b="0" i="0" u="none" strike="noStrike" kern="1200" cap="none" spc="0" normalizeH="0" baseline="0" dirty="0" smtClean="0">
                <a:ln>
                  <a:noFill/>
                </a:ln>
                <a:solidFill>
                  <a:schemeClr val="bg1"/>
                </a:solidFill>
                <a:effectLst/>
                <a:uLnTx/>
                <a:uFillTx/>
                <a:latin typeface="+mn-lt"/>
                <a:ea typeface="+mn-ea"/>
                <a:cs typeface="+mn-cs"/>
              </a:rPr>
              <a:t>, n</a:t>
            </a:r>
            <a:r>
              <a:rPr lang="en-US" sz="2400" noProof="0" dirty="0" smtClean="0">
                <a:solidFill>
                  <a:schemeClr val="bg1"/>
                </a:solidFill>
                <a:latin typeface="+mn-lt"/>
              </a:rPr>
              <a:t>odes, e</a:t>
            </a:r>
            <a:r>
              <a:rPr kumimoji="0" lang="en-US" sz="2400" b="0" i="0" u="none" strike="noStrike" kern="1200" cap="none" spc="0" normalizeH="0" baseline="0" dirty="0" err="1" smtClean="0">
                <a:ln>
                  <a:noFill/>
                </a:ln>
                <a:solidFill>
                  <a:schemeClr val="bg1"/>
                </a:solidFill>
                <a:effectLst/>
                <a:uLnTx/>
                <a:uFillTx/>
                <a:latin typeface="+mn-lt"/>
                <a:ea typeface="+mn-ea"/>
                <a:cs typeface="+mn-cs"/>
              </a:rPr>
              <a:t>dges</a:t>
            </a:r>
            <a:endParaRPr kumimoji="0" lang="en-US" sz="2400" b="0" i="0" u="none" strike="noStrike" kern="1200" cap="none" spc="0" normalizeH="0" baseline="0" dirty="0" smtClean="0">
              <a:ln>
                <a:noFill/>
              </a:ln>
              <a:solidFill>
                <a:schemeClr val="bg1"/>
              </a:solidFill>
              <a:effectLst/>
              <a:uLnTx/>
              <a:uFillTx/>
              <a:latin typeface="+mn-lt"/>
              <a:ea typeface="+mn-ea"/>
              <a:cs typeface="+mn-cs"/>
            </a:endParaRPr>
          </a:p>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Char char="•"/>
              <a:tabLst/>
            </a:pPr>
            <a:r>
              <a:rPr lang="en-US" sz="2400" dirty="0" err="1" smtClean="0">
                <a:solidFill>
                  <a:schemeClr val="bg1"/>
                </a:solidFill>
                <a:latin typeface="+mn-lt"/>
              </a:rPr>
              <a:t>multiperspective</a:t>
            </a:r>
            <a:r>
              <a:rPr lang="en-US" sz="2400" dirty="0" smtClean="0">
                <a:solidFill>
                  <a:schemeClr val="bg1"/>
                </a:solidFill>
                <a:latin typeface="+mn-lt"/>
              </a:rPr>
              <a:t> rendering</a:t>
            </a:r>
          </a:p>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Char char="•"/>
              <a:tabLst/>
            </a:pPr>
            <a:r>
              <a:rPr lang="en-US" sz="2400" dirty="0" err="1" smtClean="0">
                <a:solidFill>
                  <a:schemeClr val="bg1"/>
                </a:solidFill>
                <a:latin typeface="+mn-lt"/>
              </a:rPr>
              <a:t>catographic</a:t>
            </a:r>
            <a:r>
              <a:rPr lang="en-US" sz="2400" dirty="0" smtClean="0">
                <a:solidFill>
                  <a:schemeClr val="bg1"/>
                </a:solidFill>
                <a:latin typeface="+mn-lt"/>
              </a:rPr>
              <a:t> generalization: simplification, displacement, deformation, removal</a:t>
            </a:r>
          </a:p>
          <a:p>
            <a:pPr marL="396875" marR="0" indent="-396875" algn="l" defTabSz="914363" rtl="0" eaLnBrk="1" fontAlgn="auto" latinLnBrk="0" hangingPunct="1">
              <a:lnSpc>
                <a:spcPct val="90000"/>
              </a:lnSpc>
              <a:spcBef>
                <a:spcPct val="20000"/>
              </a:spcBef>
              <a:spcAft>
                <a:spcPts val="0"/>
              </a:spcAft>
              <a:buClrTx/>
              <a:buSzPct val="85000"/>
              <a:tabLst/>
            </a:pPr>
            <a:endParaRPr kumimoji="0" lang="en-US" sz="2400" b="0" i="0" u="none" strike="noStrike" kern="1200" cap="none" spc="0" normalizeH="0" baseline="0" dirty="0" smtClean="0">
              <a:ln>
                <a:noFill/>
              </a:ln>
              <a:solidFill>
                <a:schemeClr val="bg1"/>
              </a:solidFill>
              <a:effectLst/>
              <a:uLnTx/>
              <a:uFillTx/>
              <a:latin typeface="+mn-lt"/>
              <a:ea typeface="+mn-ea"/>
              <a:cs typeface="+mn-cs"/>
            </a:endParaRPr>
          </a:p>
          <a:p>
            <a:pPr marL="396875" marR="0" indent="-396875" algn="l" defTabSz="914363" rtl="0" eaLnBrk="1" fontAlgn="auto" latinLnBrk="0" hangingPunct="1">
              <a:lnSpc>
                <a:spcPct val="90000"/>
              </a:lnSpc>
              <a:spcBef>
                <a:spcPct val="20000"/>
              </a:spcBef>
              <a:spcAft>
                <a:spcPts val="0"/>
              </a:spcAft>
              <a:buClrTx/>
              <a:buSzPct val="85000"/>
              <a:tabLst/>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028" name="Picture 4"/>
          <p:cNvPicPr>
            <a:picLocks noChangeAspect="1" noChangeArrowheads="1"/>
          </p:cNvPicPr>
          <p:nvPr/>
        </p:nvPicPr>
        <p:blipFill>
          <a:blip r:embed="rId5"/>
          <a:srcRect/>
          <a:stretch>
            <a:fillRect/>
          </a:stretch>
        </p:blipFill>
        <p:spPr bwMode="auto">
          <a:xfrm>
            <a:off x="5666454" y="3143509"/>
            <a:ext cx="6019289" cy="304464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6"/>
          <a:srcRect/>
          <a:stretch>
            <a:fillRect/>
          </a:stretch>
        </p:blipFill>
        <p:spPr bwMode="auto">
          <a:xfrm>
            <a:off x="4852856" y="1833187"/>
            <a:ext cx="7104469" cy="46973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fade">
                                      <p:cBhvr>
                                        <p:cTn id="26"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Real-time sensory data in Virtual Earth</a:t>
            </a:r>
            <a:endParaRPr lang="en-US" dirty="0"/>
          </a:p>
        </p:txBody>
      </p:sp>
      <p:sp>
        <p:nvSpPr>
          <p:cNvPr id="3" name="Text Placeholder 2"/>
          <p:cNvSpPr>
            <a:spLocks noGrp="1"/>
          </p:cNvSpPr>
          <p:nvPr>
            <p:ph type="body" sz="quarter" idx="10"/>
          </p:nvPr>
        </p:nvSpPr>
        <p:spPr>
          <a:xfrm>
            <a:off x="426225" y="5501848"/>
            <a:ext cx="11173090" cy="1526572"/>
          </a:xfrm>
        </p:spPr>
        <p:txBody>
          <a:bodyPr/>
          <a:lstStyle/>
          <a:p>
            <a:r>
              <a:rPr lang="en-US" dirty="0" smtClean="0"/>
              <a:t>Mobile phone GPS</a:t>
            </a:r>
          </a:p>
          <a:p>
            <a:r>
              <a:rPr lang="en-US" dirty="0" smtClean="0"/>
              <a:t>Photos, video, audio, text into Virtual Earth</a:t>
            </a:r>
          </a:p>
          <a:p>
            <a:endParaRPr lang="en-US" dirty="0"/>
          </a:p>
        </p:txBody>
      </p:sp>
      <p:pic>
        <p:nvPicPr>
          <p:cNvPr id="4" name="traffic_geocalibrated_in_VE3D_cliplet.avi">
            <a:hlinkClick r:id="" action="ppaction://media"/>
          </p:cNvPr>
          <p:cNvPicPr>
            <a:picLocks noRot="1" noChangeAspect="1"/>
          </p:cNvPicPr>
          <p:nvPr>
            <a:videoFile r:link="rId1"/>
          </p:nvPr>
        </p:nvPicPr>
        <p:blipFill>
          <a:blip r:embed="rId5"/>
          <a:stretch>
            <a:fillRect/>
          </a:stretch>
        </p:blipFill>
        <p:spPr>
          <a:xfrm>
            <a:off x="564471" y="1176508"/>
            <a:ext cx="5419951" cy="4064963"/>
          </a:xfrm>
          <a:prstGeom prst="rect">
            <a:avLst/>
          </a:prstGeom>
        </p:spPr>
      </p:pic>
      <p:pic>
        <p:nvPicPr>
          <p:cNvPr id="5" name="PanoramaDisplayVideo2_cliplet_xvid.avi">
            <a:hlinkClick r:id="" action="ppaction://media"/>
          </p:cNvPr>
          <p:cNvPicPr>
            <a:picLocks noRot="1" noChangeAspect="1"/>
          </p:cNvPicPr>
          <p:nvPr>
            <a:videoFile r:link="rId2"/>
          </p:nvPr>
        </p:nvPicPr>
        <p:blipFill>
          <a:blip r:embed="rId6"/>
          <a:stretch>
            <a:fillRect/>
          </a:stretch>
        </p:blipFill>
        <p:spPr>
          <a:xfrm>
            <a:off x="6361112" y="1183821"/>
            <a:ext cx="5377543" cy="40331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video>
              <p:cMediaNode>
                <p:cTn id="13" fill="hold" display="0">
                  <p:stCondLst>
                    <p:cond delay="indefinite"/>
                  </p:stCondLst>
                  <p:endCondLst>
                    <p:cond evt="onNext" delay="0">
                      <p:tgtEl>
                        <p:sldTgt/>
                      </p:tgtEl>
                    </p:cond>
                    <p:cond evt="onPrev" delay="0">
                      <p:tgtEl>
                        <p:sldTgt/>
                      </p:tgtEl>
                    </p:cond>
                  </p:end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3555"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dirty="0">
                <a:solidFill>
                  <a:schemeClr val="bg1"/>
                </a:solidFill>
                <a:latin typeface="Segoe" pitchFamily="34" charset="0"/>
                <a:cs typeface="Arial" pitchFamily="34" charset="0"/>
              </a:rPr>
              <a:t>© </a:t>
            </a:r>
            <a:r>
              <a:rPr lang="en-US" sz="700" dirty="0" smtClean="0">
                <a:solidFill>
                  <a:schemeClr val="bg1"/>
                </a:solidFill>
                <a:latin typeface="Segoe" pitchFamily="34" charset="0"/>
                <a:cs typeface="Arial" pitchFamily="34" charset="0"/>
              </a:rPr>
              <a:t>2008 </a:t>
            </a:r>
            <a:r>
              <a:rPr lang="en-US" sz="700" dirty="0">
                <a:solidFill>
                  <a:schemeClr val="bg1"/>
                </a:solidFill>
                <a:latin typeface="Segoe" pitchFamily="34" charset="0"/>
                <a:cs typeface="Arial" pitchFamily="34" charset="0"/>
              </a:rPr>
              <a:t>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2|146.4|45.7|17.7"/>
</p:tagLst>
</file>

<file path=ppt/tags/tag2.xml><?xml version="1.0" encoding="utf-8"?>
<p:tagLst xmlns:a="http://schemas.openxmlformats.org/drawingml/2006/main" xmlns:r="http://schemas.openxmlformats.org/officeDocument/2006/relationships" xmlns:p="http://schemas.openxmlformats.org/presentationml/2006/main">
  <p:tag name="TIMING" val="|36.2|146.4|45.7|17.7"/>
</p:tagLst>
</file>

<file path=ppt/theme/theme1.xml><?xml version="1.0" encoding="utf-8"?>
<a:theme xmlns:a="http://schemas.openxmlformats.org/drawingml/2006/main" name="Evelyne_Viegas_Intelligent_Web_Theme_Intro">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Evelyne_Viegas_Intelligent_Web_Theme_Intro</Template>
  <TotalTime>0</TotalTime>
  <Words>827</Words>
  <Application>Microsoft Office PowerPoint</Application>
  <PresentationFormat>Custom</PresentationFormat>
  <Paragraphs>73</Paragraphs>
  <Slides>8</Slides>
  <Notes>8</Notes>
  <HiddenSlides>0</HiddenSlides>
  <MMClips>3</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Evelyne_Viegas_Intelligent_Web_Theme_Intro</vt:lpstr>
      <vt:lpstr>White with Courier font for code slides</vt:lpstr>
      <vt:lpstr>Virtual Earth™ Academic Research Collaboration 2007 RFP </vt:lpstr>
      <vt:lpstr>Microsoft Virtual Earth RFP 2007</vt:lpstr>
      <vt:lpstr>Microsoft Virtual Earth RFP 2007</vt:lpstr>
      <vt:lpstr>Enhancement of Photographs Using Virtual Earth</vt:lpstr>
      <vt:lpstr>Techniques for Rendering Effective Tourist Maps</vt:lpstr>
      <vt:lpstr>Real-time sensory data in Virtual Earth</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Earth™ Academic Research Collaboration 2007 RFP </dc:title>
  <dc:subject>Research Facility Summit</dc:subject>
  <dc:creator/>
  <cp:keywords>Research Facility Summit</cp:keywords>
  <dc:description>Event Date: July 28 &amp; 29, 2008
Event Location: Redmond, WA</dc:description>
  <cp:lastModifiedBy/>
  <cp:revision>1</cp:revision>
  <dcterms:created xsi:type="dcterms:W3CDTF">2008-07-28T05:44:11Z</dcterms:created>
  <dcterms:modified xsi:type="dcterms:W3CDTF">2008-08-06T21:15:47Z</dcterms:modified>
</cp:coreProperties>
</file>