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 id="2147483778" r:id="rId3"/>
  </p:sldMasterIdLst>
  <p:notesMasterIdLst>
    <p:notesMasterId r:id="rId49"/>
  </p:notesMasterIdLst>
  <p:handoutMasterIdLst>
    <p:handoutMasterId r:id="rId50"/>
  </p:handoutMasterIdLst>
  <p:sldIdLst>
    <p:sldId id="393" r:id="rId4"/>
    <p:sldId id="305" r:id="rId5"/>
    <p:sldId id="371" r:id="rId6"/>
    <p:sldId id="372" r:id="rId7"/>
    <p:sldId id="373" r:id="rId8"/>
    <p:sldId id="382" r:id="rId9"/>
    <p:sldId id="375" r:id="rId10"/>
    <p:sldId id="374" r:id="rId11"/>
    <p:sldId id="364" r:id="rId12"/>
    <p:sldId id="300" r:id="rId13"/>
    <p:sldId id="301" r:id="rId14"/>
    <p:sldId id="340" r:id="rId15"/>
    <p:sldId id="343" r:id="rId16"/>
    <p:sldId id="363" r:id="rId17"/>
    <p:sldId id="386" r:id="rId18"/>
    <p:sldId id="383" r:id="rId19"/>
    <p:sldId id="384" r:id="rId20"/>
    <p:sldId id="385" r:id="rId21"/>
    <p:sldId id="360" r:id="rId22"/>
    <p:sldId id="324" r:id="rId23"/>
    <p:sldId id="327" r:id="rId24"/>
    <p:sldId id="328" r:id="rId25"/>
    <p:sldId id="367" r:id="rId26"/>
    <p:sldId id="365" r:id="rId27"/>
    <p:sldId id="366" r:id="rId28"/>
    <p:sldId id="336" r:id="rId29"/>
    <p:sldId id="337" r:id="rId30"/>
    <p:sldId id="370" r:id="rId31"/>
    <p:sldId id="346" r:id="rId32"/>
    <p:sldId id="347" r:id="rId33"/>
    <p:sldId id="348" r:id="rId34"/>
    <p:sldId id="349" r:id="rId35"/>
    <p:sldId id="351" r:id="rId36"/>
    <p:sldId id="352" r:id="rId37"/>
    <p:sldId id="390" r:id="rId38"/>
    <p:sldId id="388" r:id="rId39"/>
    <p:sldId id="389" r:id="rId40"/>
    <p:sldId id="391" r:id="rId41"/>
    <p:sldId id="353" r:id="rId42"/>
    <p:sldId id="387" r:id="rId43"/>
    <p:sldId id="357" r:id="rId44"/>
    <p:sldId id="358" r:id="rId45"/>
    <p:sldId id="381" r:id="rId46"/>
    <p:sldId id="380" r:id="rId47"/>
    <p:sldId id="392" r:id="rId48"/>
  </p:sldIdLst>
  <p:sldSz cx="12188825" cy="6858000"/>
  <p:notesSz cx="6858000" cy="9144000"/>
  <p:defaultTextStyle>
    <a:defPPr>
      <a:defRPr lang="en-US"/>
    </a:defPPr>
    <a:lvl1pPr algn="l" defTabSz="912813" rtl="0" fontAlgn="base">
      <a:spcBef>
        <a:spcPct val="0"/>
      </a:spcBef>
      <a:spcAft>
        <a:spcPct val="0"/>
      </a:spcAft>
      <a:defRPr sz="2000" u="sng" kern="1200">
        <a:solidFill>
          <a:schemeClr val="tx1"/>
        </a:solidFill>
        <a:latin typeface="Arial" pitchFamily="34" charset="0"/>
        <a:ea typeface="+mn-ea"/>
        <a:cs typeface="Arial" pitchFamily="34" charset="0"/>
      </a:defRPr>
    </a:lvl1pPr>
    <a:lvl2pPr marL="455613" indent="1588" algn="l" defTabSz="912813" rtl="0" fontAlgn="base">
      <a:spcBef>
        <a:spcPct val="0"/>
      </a:spcBef>
      <a:spcAft>
        <a:spcPct val="0"/>
      </a:spcAft>
      <a:defRPr sz="2000" u="sng" kern="1200">
        <a:solidFill>
          <a:schemeClr val="tx1"/>
        </a:solidFill>
        <a:latin typeface="Arial" pitchFamily="34" charset="0"/>
        <a:ea typeface="+mn-ea"/>
        <a:cs typeface="Arial" pitchFamily="34" charset="0"/>
      </a:defRPr>
    </a:lvl2pPr>
    <a:lvl3pPr marL="912813" indent="1588" algn="l" defTabSz="912813" rtl="0" fontAlgn="base">
      <a:spcBef>
        <a:spcPct val="0"/>
      </a:spcBef>
      <a:spcAft>
        <a:spcPct val="0"/>
      </a:spcAft>
      <a:defRPr sz="2000" u="sng" kern="1200">
        <a:solidFill>
          <a:schemeClr val="tx1"/>
        </a:solidFill>
        <a:latin typeface="Arial" pitchFamily="34" charset="0"/>
        <a:ea typeface="+mn-ea"/>
        <a:cs typeface="Arial" pitchFamily="34" charset="0"/>
      </a:defRPr>
    </a:lvl3pPr>
    <a:lvl4pPr marL="1370013" indent="1588" algn="l" defTabSz="912813" rtl="0" fontAlgn="base">
      <a:spcBef>
        <a:spcPct val="0"/>
      </a:spcBef>
      <a:spcAft>
        <a:spcPct val="0"/>
      </a:spcAft>
      <a:defRPr sz="2000" u="sng" kern="1200">
        <a:solidFill>
          <a:schemeClr val="tx1"/>
        </a:solidFill>
        <a:latin typeface="Arial" pitchFamily="34" charset="0"/>
        <a:ea typeface="+mn-ea"/>
        <a:cs typeface="Arial" pitchFamily="34" charset="0"/>
      </a:defRPr>
    </a:lvl4pPr>
    <a:lvl5pPr marL="1827213" indent="1588" algn="l" defTabSz="912813" rtl="0" fontAlgn="base">
      <a:spcBef>
        <a:spcPct val="0"/>
      </a:spcBef>
      <a:spcAft>
        <a:spcPct val="0"/>
      </a:spcAft>
      <a:defRPr sz="2000" u="sng" kern="1200">
        <a:solidFill>
          <a:schemeClr val="tx1"/>
        </a:solidFill>
        <a:latin typeface="Arial" pitchFamily="34" charset="0"/>
        <a:ea typeface="+mn-ea"/>
        <a:cs typeface="Arial" pitchFamily="34" charset="0"/>
      </a:defRPr>
    </a:lvl5pPr>
    <a:lvl6pPr marL="2286000" algn="l" defTabSz="914400" rtl="0" eaLnBrk="1" latinLnBrk="0" hangingPunct="1">
      <a:defRPr sz="2000" u="sng" kern="1200">
        <a:solidFill>
          <a:schemeClr val="tx1"/>
        </a:solidFill>
        <a:latin typeface="Arial" pitchFamily="34" charset="0"/>
        <a:ea typeface="+mn-ea"/>
        <a:cs typeface="Arial" pitchFamily="34" charset="0"/>
      </a:defRPr>
    </a:lvl6pPr>
    <a:lvl7pPr marL="2743200" algn="l" defTabSz="914400" rtl="0" eaLnBrk="1" latinLnBrk="0" hangingPunct="1">
      <a:defRPr sz="2000" u="sng" kern="1200">
        <a:solidFill>
          <a:schemeClr val="tx1"/>
        </a:solidFill>
        <a:latin typeface="Arial" pitchFamily="34" charset="0"/>
        <a:ea typeface="+mn-ea"/>
        <a:cs typeface="Arial" pitchFamily="34" charset="0"/>
      </a:defRPr>
    </a:lvl7pPr>
    <a:lvl8pPr marL="3200400" algn="l" defTabSz="914400" rtl="0" eaLnBrk="1" latinLnBrk="0" hangingPunct="1">
      <a:defRPr sz="2000" u="sng" kern="1200">
        <a:solidFill>
          <a:schemeClr val="tx1"/>
        </a:solidFill>
        <a:latin typeface="Arial" pitchFamily="34" charset="0"/>
        <a:ea typeface="+mn-ea"/>
        <a:cs typeface="Arial" pitchFamily="34" charset="0"/>
      </a:defRPr>
    </a:lvl8pPr>
    <a:lvl9pPr marL="3657600" algn="l" defTabSz="914400" rtl="0" eaLnBrk="1" latinLnBrk="0" hangingPunct="1">
      <a:defRPr sz="2000" u="sng"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57B"/>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autoAdjust="0"/>
    <p:restoredTop sz="94660" autoAdjust="0"/>
  </p:normalViewPr>
  <p:slideViewPr>
    <p:cSldViewPr snapToGrid="0" showGuides="1">
      <p:cViewPr>
        <p:scale>
          <a:sx n="50" d="100"/>
          <a:sy n="50" d="100"/>
        </p:scale>
        <p:origin x="-834" y="-522"/>
      </p:cViewPr>
      <p:guideLst>
        <p:guide orient="horz" pos="2556"/>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u="none">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u="none">
                <a:latin typeface="+mn-lt"/>
                <a:cs typeface="+mn-cs"/>
              </a:defRPr>
            </a:lvl1pPr>
          </a:lstStyle>
          <a:p>
            <a:pPr>
              <a:defRPr/>
            </a:pPr>
            <a:fld id="{17A6249F-4230-4DA1-9BBF-AED9F2A90AFD}" type="datetimeFigureOut">
              <a:rPr lang="en-US"/>
              <a:pPr>
                <a:defRPr/>
              </a:pPr>
              <a:t>7/29/2008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u="none">
                <a:latin typeface="+mn-lt"/>
                <a:cs typeface="+mn-cs"/>
              </a:defRPr>
            </a:lvl1pPr>
          </a:lstStyle>
          <a:p>
            <a:pPr>
              <a:defRPr/>
            </a:pPr>
            <a:fld id="{46242985-0E97-48FA-A5EB-831EFC973BE1}"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u="none">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u="none">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u="none">
                <a:latin typeface="+mn-lt"/>
                <a:cs typeface="+mn-cs"/>
              </a:defRPr>
            </a:lvl1pPr>
          </a:lstStyle>
          <a:p>
            <a:pPr>
              <a:defRPr/>
            </a:pPr>
            <a:fld id="{70BBDC0F-7E8E-4530-BE23-376CC45F0221}" type="datetimeFigureOut">
              <a:rPr lang="en-US"/>
              <a:pPr>
                <a:defRPr/>
              </a:pPr>
              <a:t>7/29/2008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u="none">
                <a:solidFill>
                  <a:srgbClr val="000000"/>
                </a:solidFill>
                <a:latin typeface="Segoe" pitchFamily="34" charset="0"/>
                <a:cs typeface="+mn-cs"/>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u="none">
                <a:latin typeface="+mn-lt"/>
                <a:cs typeface="+mn-cs"/>
              </a:defRPr>
            </a:lvl1pPr>
          </a:lstStyle>
          <a:p>
            <a:pPr>
              <a:defRPr/>
            </a:pPr>
            <a:fld id="{7A9941CB-364F-4D1B-8797-7D1E1980317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Arial" pitchFamily="34" charset="0"/>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Arial" pitchFamily="34" charset="0"/>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Arial" pitchFamily="34" charset="0"/>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Arial" pitchFamily="34" charset="0"/>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Arial" pitchFamily="34" charset="0"/>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xfrm>
            <a:off x="584200" y="798513"/>
            <a:ext cx="5689600" cy="3201987"/>
          </a:xfrm>
          <a:noFill/>
          <a:ln>
            <a:solidFill>
              <a:srgbClr val="000000"/>
            </a:solidFill>
            <a:miter lim="800000"/>
            <a:headEnd/>
            <a:tailEnd/>
          </a:ln>
        </p:spPr>
      </p:sp>
      <p:sp>
        <p:nvSpPr>
          <p:cNvPr id="136195" name="Rectangle 3"/>
          <p:cNvSpPr>
            <a:spLocks noGrp="1"/>
          </p:cNvSpPr>
          <p:nvPr>
            <p:ph type="body" idx="1"/>
          </p:nvPr>
        </p:nvSpPr>
        <p:spPr bwMode="auto">
          <a:xfrm>
            <a:off x="914400" y="4344988"/>
            <a:ext cx="5029200" cy="3849687"/>
          </a:xfrm>
          <a:noFill/>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xfrm>
            <a:off x="584200" y="798513"/>
            <a:ext cx="5689600" cy="3201987"/>
          </a:xfrm>
          <a:noFill/>
          <a:ln>
            <a:solidFill>
              <a:srgbClr val="000000"/>
            </a:solidFill>
            <a:miter lim="800000"/>
            <a:headEnd/>
            <a:tailEnd/>
          </a:ln>
        </p:spPr>
      </p:sp>
      <p:sp>
        <p:nvSpPr>
          <p:cNvPr id="95235" name="Rectangle 3"/>
          <p:cNvSpPr>
            <a:spLocks noGrp="1"/>
          </p:cNvSpPr>
          <p:nvPr>
            <p:ph type="body" idx="1"/>
          </p:nvPr>
        </p:nvSpPr>
        <p:spPr bwMode="auto">
          <a:xfrm>
            <a:off x="914400" y="4344988"/>
            <a:ext cx="5029200" cy="3849687"/>
          </a:xfrm>
          <a:noFill/>
        </p:spPr>
        <p:txBody>
          <a:bodyPr/>
          <a:lstStyle/>
          <a:p>
            <a:endParaRPr lang="pt-B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xfrm>
            <a:off x="584200" y="798513"/>
            <a:ext cx="5689600" cy="3201987"/>
          </a:xfrm>
          <a:noFill/>
          <a:ln>
            <a:solidFill>
              <a:srgbClr val="000000"/>
            </a:solidFill>
            <a:miter lim="800000"/>
            <a:headEnd/>
            <a:tailEnd/>
          </a:ln>
        </p:spPr>
      </p:sp>
      <p:sp>
        <p:nvSpPr>
          <p:cNvPr id="200707" name="Rectangle 3"/>
          <p:cNvSpPr>
            <a:spLocks noGrp="1"/>
          </p:cNvSpPr>
          <p:nvPr>
            <p:ph type="body" idx="1"/>
          </p:nvPr>
        </p:nvSpPr>
        <p:spPr bwMode="auto">
          <a:xfrm>
            <a:off x="914400" y="4344988"/>
            <a:ext cx="5029200" cy="3849687"/>
          </a:xfrm>
          <a:noFill/>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xfrm>
            <a:off x="584200" y="798513"/>
            <a:ext cx="5689600" cy="3201987"/>
          </a:xfrm>
          <a:noFill/>
          <a:ln>
            <a:solidFill>
              <a:srgbClr val="000000"/>
            </a:solidFill>
            <a:miter lim="800000"/>
            <a:headEnd/>
            <a:tailEnd/>
          </a:ln>
        </p:spPr>
      </p:sp>
      <p:sp>
        <p:nvSpPr>
          <p:cNvPr id="202755" name="Rectangle 3"/>
          <p:cNvSpPr>
            <a:spLocks noGrp="1"/>
          </p:cNvSpPr>
          <p:nvPr>
            <p:ph type="body" idx="1"/>
          </p:nvPr>
        </p:nvSpPr>
        <p:spPr bwMode="auto">
          <a:xfrm>
            <a:off x="914400" y="4344988"/>
            <a:ext cx="5029200" cy="3849687"/>
          </a:xfrm>
          <a:noFill/>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TextEdit="1"/>
          </p:cNvSpPr>
          <p:nvPr>
            <p:ph type="sldImg"/>
          </p:nvPr>
        </p:nvSpPr>
        <p:spPr bwMode="auto">
          <a:xfrm>
            <a:off x="584200" y="798513"/>
            <a:ext cx="5689600" cy="3201987"/>
          </a:xfrm>
          <a:noFill/>
          <a:ln>
            <a:solidFill>
              <a:srgbClr val="000000"/>
            </a:solidFill>
            <a:miter lim="800000"/>
            <a:headEnd/>
            <a:tailEnd/>
          </a:ln>
        </p:spPr>
      </p:sp>
      <p:sp>
        <p:nvSpPr>
          <p:cNvPr id="226307" name="Rectangle 3"/>
          <p:cNvSpPr>
            <a:spLocks noGrp="1"/>
          </p:cNvSpPr>
          <p:nvPr>
            <p:ph type="body" idx="1"/>
          </p:nvPr>
        </p:nvSpPr>
        <p:spPr bwMode="auto">
          <a:xfrm>
            <a:off x="914400" y="4344988"/>
            <a:ext cx="5029200" cy="3849687"/>
          </a:xfrm>
          <a:noFill/>
        </p:spPr>
        <p:txBody>
          <a:bodyPr/>
          <a:lstStyle/>
          <a:p>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a:spcBef>
                <a:spcPct val="0"/>
              </a:spcBef>
            </a:pPr>
            <a:endParaRPr lang="pt-BR" dirty="0" smtClean="0"/>
          </a:p>
        </p:txBody>
      </p:sp>
      <p:sp>
        <p:nvSpPr>
          <p:cNvPr id="28676"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endParaRPr lang="en-US" smtClean="0"/>
          </a:p>
        </p:txBody>
      </p:sp>
      <p:sp>
        <p:nvSpPr>
          <p:cNvPr id="28677"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13" fontAlgn="base">
              <a:spcBef>
                <a:spcPct val="0"/>
              </a:spcBef>
              <a:spcAft>
                <a:spcPct val="0"/>
              </a:spcAft>
              <a:defRPr/>
            </a:pPr>
            <a:fld id="{A549130F-F55A-4CBD-AB95-DCC6F61C21E4}" type="datetime8">
              <a:rPr lang="en-US"/>
              <a:pPr defTabSz="912813" fontAlgn="base">
                <a:spcBef>
                  <a:spcPct val="0"/>
                </a:spcBef>
                <a:spcAft>
                  <a:spcPct val="0"/>
                </a:spcAft>
                <a:defRPr/>
              </a:pPr>
              <a:t>7/29/2008 2:59 PM</a:t>
            </a:fld>
            <a:endParaRPr lang="en-US"/>
          </a:p>
        </p:txBody>
      </p:sp>
      <p:sp>
        <p:nvSpPr>
          <p:cNvPr id="2867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dirty="0" smtClean="0">
                <a:latin typeface="Segoe"/>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a:p>
            <a:pPr defTabSz="912813" fontAlgn="base">
              <a:spcBef>
                <a:spcPct val="0"/>
              </a:spcBef>
              <a:spcAft>
                <a:spcPct val="0"/>
              </a:spcAft>
              <a:defRPr/>
            </a:pPr>
            <a:endParaRPr lang="en-US" dirty="0" smtClean="0">
              <a:solidFill>
                <a:schemeClr val="tx1"/>
              </a:solidFill>
              <a:latin typeface="Segoe"/>
            </a:endParaRPr>
          </a:p>
        </p:txBody>
      </p:sp>
      <p:sp>
        <p:nvSpPr>
          <p:cNvPr id="28679"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CA1D0AED-260A-4F99-81AB-1366C9ED5289}" type="slidenum">
              <a:rPr lang="en-US"/>
              <a:pPr defTabSz="912813" fontAlgn="base">
                <a:spcBef>
                  <a:spcPct val="0"/>
                </a:spcBef>
                <a:spcAft>
                  <a:spcPct val="0"/>
                </a:spcAft>
                <a:defRPr/>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xfrm>
            <a:off x="584200" y="798513"/>
            <a:ext cx="5689600" cy="3201987"/>
          </a:xfrm>
          <a:noFill/>
          <a:ln>
            <a:solidFill>
              <a:srgbClr val="000000"/>
            </a:solidFill>
            <a:miter lim="800000"/>
            <a:headEnd/>
            <a:tailEnd/>
          </a:ln>
        </p:spPr>
      </p:sp>
      <p:sp>
        <p:nvSpPr>
          <p:cNvPr id="204803" name="Rectangle 3"/>
          <p:cNvSpPr>
            <a:spLocks noGrp="1"/>
          </p:cNvSpPr>
          <p:nvPr>
            <p:ph type="body" idx="1"/>
          </p:nvPr>
        </p:nvSpPr>
        <p:spPr bwMode="auto">
          <a:xfrm>
            <a:off x="914400" y="4344988"/>
            <a:ext cx="5029200" cy="3849687"/>
          </a:xfrm>
          <a:noFill/>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xfrm>
            <a:off x="584200" y="798513"/>
            <a:ext cx="5689600" cy="3201987"/>
          </a:xfrm>
          <a:noFill/>
          <a:ln>
            <a:solidFill>
              <a:srgbClr val="000000"/>
            </a:solidFill>
            <a:miter lim="800000"/>
            <a:headEnd/>
            <a:tailEnd/>
          </a:ln>
        </p:spPr>
      </p:sp>
      <p:sp>
        <p:nvSpPr>
          <p:cNvPr id="206851" name="Rectangle 3"/>
          <p:cNvSpPr>
            <a:spLocks noGrp="1"/>
          </p:cNvSpPr>
          <p:nvPr>
            <p:ph type="body" idx="1"/>
          </p:nvPr>
        </p:nvSpPr>
        <p:spPr bwMode="auto">
          <a:xfrm>
            <a:off x="914400" y="4344988"/>
            <a:ext cx="5029200" cy="3849687"/>
          </a:xfrm>
          <a:noFill/>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A9941CB-364F-4D1B-8797-7D1E19803179}"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p:nvPicPr>
        <p:blipFill>
          <a:blip r:embed="rId2"/>
          <a:srcRect b="81670"/>
          <a:stretch>
            <a:fillRect/>
          </a:stretch>
        </p:blipFill>
        <p:spPr bwMode="auto">
          <a:xfrm>
            <a:off x="0" y="0"/>
            <a:ext cx="12192000" cy="1676400"/>
          </a:xfrm>
          <a:prstGeom prst="rect">
            <a:avLst/>
          </a:prstGeom>
          <a:noFill/>
          <a:ln w="9525">
            <a:noFill/>
            <a:miter lim="800000"/>
            <a:headEnd/>
            <a:tailEnd/>
          </a:ln>
        </p:spPr>
      </p:pic>
      <p:pic>
        <p:nvPicPr>
          <p:cNvPr id="5" name="Picture 4" descr="Research_bL.PNG"/>
          <p:cNvPicPr>
            <a:picLocks noChangeAspect="1"/>
          </p:cNvPicPr>
          <p:nvPr/>
        </p:nvPicPr>
        <p:blipFill>
          <a:blip r:embed="rId3"/>
          <a:srcRect/>
          <a:stretch>
            <a:fillRect/>
          </a:stretch>
        </p:blipFill>
        <p:spPr bwMode="auto">
          <a:xfrm>
            <a:off x="9906000" y="136525"/>
            <a:ext cx="1846263" cy="512763"/>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8482" name="Group 2"/>
          <p:cNvGrpSpPr>
            <a:grpSpLocks/>
          </p:cNvGrpSpPr>
          <p:nvPr/>
        </p:nvGrpSpPr>
        <p:grpSpPr bwMode="auto">
          <a:xfrm>
            <a:off x="0" y="0"/>
            <a:ext cx="12184063" cy="6850063"/>
            <a:chOff x="0" y="0"/>
            <a:chExt cx="5758" cy="4315"/>
          </a:xfrm>
        </p:grpSpPr>
        <p:grpSp>
          <p:nvGrpSpPr>
            <p:cNvPr id="148483" name="Group 3"/>
            <p:cNvGrpSpPr>
              <a:grpSpLocks/>
            </p:cNvGrpSpPr>
            <p:nvPr userDrawn="1"/>
          </p:nvGrpSpPr>
          <p:grpSpPr bwMode="auto">
            <a:xfrm>
              <a:off x="1728" y="2230"/>
              <a:ext cx="4027" cy="2085"/>
              <a:chOff x="1728" y="2230"/>
              <a:chExt cx="4027" cy="2085"/>
            </a:xfrm>
          </p:grpSpPr>
          <p:sp>
            <p:nvSpPr>
              <p:cNvPr id="14848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dirty="0">
                  <a:latin typeface="Garamond" pitchFamily="18" charset="0"/>
                </a:endParaRPr>
              </a:p>
            </p:txBody>
          </p:sp>
          <p:sp>
            <p:nvSpPr>
              <p:cNvPr id="14848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dirty="0">
                  <a:latin typeface="Garamond" pitchFamily="18" charset="0"/>
                </a:endParaRPr>
              </a:p>
            </p:txBody>
          </p:sp>
          <p:sp>
            <p:nvSpPr>
              <p:cNvPr id="14848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dirty="0">
                  <a:latin typeface="Garamond" pitchFamily="18" charset="0"/>
                </a:endParaRPr>
              </a:p>
            </p:txBody>
          </p:sp>
          <p:sp>
            <p:nvSpPr>
              <p:cNvPr id="14848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dirty="0">
                  <a:latin typeface="Garamond" pitchFamily="18" charset="0"/>
                </a:endParaRPr>
              </a:p>
            </p:txBody>
          </p:sp>
          <p:sp>
            <p:nvSpPr>
              <p:cNvPr id="14848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dirty="0">
                  <a:latin typeface="Garamond" pitchFamily="18" charset="0"/>
                </a:endParaRPr>
              </a:p>
            </p:txBody>
          </p:sp>
        </p:grpSp>
        <p:sp>
          <p:nvSpPr>
            <p:cNvPr id="14848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dirty="0">
                <a:latin typeface="Garamond" pitchFamily="18" charset="0"/>
              </a:endParaRPr>
            </a:p>
          </p:txBody>
        </p:sp>
        <p:sp>
          <p:nvSpPr>
            <p:cNvPr id="14849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latin typeface="Garamond" pitchFamily="18" charset="0"/>
              </a:endParaRPr>
            </a:p>
          </p:txBody>
        </p:sp>
      </p:grpSp>
      <p:sp>
        <p:nvSpPr>
          <p:cNvPr id="148491" name="Rectangle 11"/>
          <p:cNvSpPr>
            <a:spLocks noGrp="1" noChangeArrowheads="1"/>
          </p:cNvSpPr>
          <p:nvPr>
            <p:ph type="ctrTitle" sz="quarter"/>
          </p:nvPr>
        </p:nvSpPr>
        <p:spPr>
          <a:xfrm>
            <a:off x="914400" y="1736725"/>
            <a:ext cx="10360025" cy="1920875"/>
          </a:xfrm>
        </p:spPr>
        <p:txBody>
          <a:bodyPr/>
          <a:lstStyle>
            <a:lvl1pPr>
              <a:defRPr sz="6000"/>
            </a:lvl1pPr>
          </a:lstStyle>
          <a:p>
            <a:r>
              <a:rPr lang="en-US" dirty="0"/>
              <a:t>Click to edit Master title style</a:t>
            </a:r>
          </a:p>
        </p:txBody>
      </p:sp>
      <p:sp>
        <p:nvSpPr>
          <p:cNvPr id="148492" name="Rectangle 12"/>
          <p:cNvSpPr>
            <a:spLocks noGrp="1" noChangeArrowheads="1"/>
          </p:cNvSpPr>
          <p:nvPr>
            <p:ph type="subTitle" sz="quarter" idx="1"/>
          </p:nvPr>
        </p:nvSpPr>
        <p:spPr>
          <a:xfrm>
            <a:off x="1828800" y="3886200"/>
            <a:ext cx="8531225" cy="1752600"/>
          </a:xfrm>
        </p:spPr>
        <p:txBody>
          <a:bodyPr/>
          <a:lstStyle>
            <a:lvl1pPr marL="0" indent="0" algn="ctr">
              <a:buFont typeface="Wingdings" pitchFamily="2" charset="2"/>
              <a:buNone/>
              <a:defRPr/>
            </a:lvl1pPr>
          </a:lstStyle>
          <a:p>
            <a:r>
              <a:rPr lang="en-US" dirty="0"/>
              <a:t>Click to edit Master subtitle style</a:t>
            </a:r>
          </a:p>
        </p:txBody>
      </p:sp>
      <p:sp>
        <p:nvSpPr>
          <p:cNvPr id="148493" name="Rectangle 13"/>
          <p:cNvSpPr>
            <a:spLocks noGrp="1" noChangeArrowheads="1"/>
          </p:cNvSpPr>
          <p:nvPr>
            <p:ph type="dt" sz="quarter" idx="2"/>
          </p:nvPr>
        </p:nvSpPr>
        <p:spPr>
          <a:xfrm>
            <a:off x="609600" y="6248400"/>
            <a:ext cx="2843213" cy="476250"/>
          </a:xfrm>
        </p:spPr>
        <p:txBody>
          <a:bodyPr/>
          <a:lstStyle>
            <a:lvl1pPr>
              <a:defRPr/>
            </a:lvl1pPr>
          </a:lstStyle>
          <a:p>
            <a:fld id="{7EEB57AC-5397-45A2-B0ED-A94E3D5AD725}" type="datetimeFigureOut">
              <a:rPr lang="en-US" smtClean="0"/>
              <a:pPr/>
              <a:t>7/29/2008</a:t>
            </a:fld>
            <a:endParaRPr lang="en-US" dirty="0"/>
          </a:p>
        </p:txBody>
      </p:sp>
      <p:sp>
        <p:nvSpPr>
          <p:cNvPr id="148494" name="Rectangle 14"/>
          <p:cNvSpPr>
            <a:spLocks noGrp="1" noChangeArrowheads="1"/>
          </p:cNvSpPr>
          <p:nvPr>
            <p:ph type="ftr" sz="quarter" idx="3"/>
          </p:nvPr>
        </p:nvSpPr>
        <p:spPr>
          <a:xfrm>
            <a:off x="4164013" y="6251575"/>
            <a:ext cx="3860800" cy="476250"/>
          </a:xfrm>
        </p:spPr>
        <p:txBody>
          <a:bodyPr/>
          <a:lstStyle>
            <a:lvl1pPr>
              <a:defRPr/>
            </a:lvl1pPr>
          </a:lstStyle>
          <a:p>
            <a:endParaRPr lang="en-US" dirty="0"/>
          </a:p>
        </p:txBody>
      </p:sp>
      <p:sp>
        <p:nvSpPr>
          <p:cNvPr id="148495" name="Rectangle 15"/>
          <p:cNvSpPr>
            <a:spLocks noGrp="1" noChangeArrowheads="1"/>
          </p:cNvSpPr>
          <p:nvPr>
            <p:ph type="sldNum" sz="quarter" idx="4"/>
          </p:nvPr>
        </p:nvSpPr>
        <p:spPr>
          <a:xfrm>
            <a:off x="8736013" y="6254750"/>
            <a:ext cx="2843212" cy="476250"/>
          </a:xfrm>
        </p:spPr>
        <p:txBody>
          <a:bodyPr/>
          <a:lstStyle>
            <a:lvl1pPr>
              <a:defRPr/>
            </a:lvl1pPr>
          </a:lstStyle>
          <a:p>
            <a:fld id="{E014B087-5DBF-4A83-906F-AA6B36EC0288}"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B027138A-D68D-4043-B9FB-FE06D5AFA26B}" type="datetimeFigureOut">
              <a:rPr lang="en-US" smtClean="0"/>
              <a:pPr/>
              <a:t>7/29/2008</a:t>
            </a:fld>
            <a:endParaRPr lang="en-US" dirty="0"/>
          </a:p>
        </p:txBody>
      </p:sp>
      <p:sp>
        <p:nvSpPr>
          <p:cNvPr id="5" name="Slide Number Placeholder 4"/>
          <p:cNvSpPr>
            <a:spLocks noGrp="1"/>
          </p:cNvSpPr>
          <p:nvPr>
            <p:ph type="sldNum" sz="quarter" idx="11"/>
          </p:nvPr>
        </p:nvSpPr>
        <p:spPr/>
        <p:txBody>
          <a:bodyPr/>
          <a:lstStyle>
            <a:lvl1pPr>
              <a:defRPr/>
            </a:lvl1pPr>
          </a:lstStyle>
          <a:p>
            <a:fld id="{D5B2A73F-FAD6-4EC3-9CE9-CE164471E63A}" type="slidenum">
              <a:rPr lang="en-US" smtClean="0"/>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0025"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613" y="2906713"/>
            <a:ext cx="1036002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56CC204D-7FDF-4E7A-A7AB-D12A87DBD701}" type="datetimeFigureOut">
              <a:rPr lang="en-US" smtClean="0"/>
              <a:pPr/>
              <a:t>7/29/2008</a:t>
            </a:fld>
            <a:endParaRPr lang="en-US" dirty="0"/>
          </a:p>
        </p:txBody>
      </p:sp>
      <p:sp>
        <p:nvSpPr>
          <p:cNvPr id="5" name="Slide Number Placeholder 4"/>
          <p:cNvSpPr>
            <a:spLocks noGrp="1"/>
          </p:cNvSpPr>
          <p:nvPr>
            <p:ph type="sldNum" sz="quarter" idx="11"/>
          </p:nvPr>
        </p:nvSpPr>
        <p:spPr/>
        <p:txBody>
          <a:bodyPr/>
          <a:lstStyle>
            <a:lvl1pPr>
              <a:defRPr/>
            </a:lvl1pPr>
          </a:lstStyle>
          <a:p>
            <a:fld id="{673C5571-6689-46F2-B703-0B588FD9C262}" type="slidenum">
              <a:rPr lang="en-US" smtClean="0"/>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0"/>
            <a:ext cx="5408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0613" y="1600200"/>
            <a:ext cx="5408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F0897C6B-08FA-45D3-B3BF-9E620014B781}" type="datetimeFigureOut">
              <a:rPr lang="en-US" smtClean="0"/>
              <a:pPr/>
              <a:t>7/29/2008</a:t>
            </a:fld>
            <a:endParaRPr lang="en-US" dirty="0"/>
          </a:p>
        </p:txBody>
      </p:sp>
      <p:sp>
        <p:nvSpPr>
          <p:cNvPr id="6" name="Slide Number Placeholder 5"/>
          <p:cNvSpPr>
            <a:spLocks noGrp="1"/>
          </p:cNvSpPr>
          <p:nvPr>
            <p:ph type="sldNum" sz="quarter" idx="11"/>
          </p:nvPr>
        </p:nvSpPr>
        <p:spPr/>
        <p:txBody>
          <a:bodyPr/>
          <a:lstStyle>
            <a:lvl1pPr>
              <a:defRPr/>
            </a:lvl1pPr>
          </a:lstStyle>
          <a:p>
            <a:fld id="{753384E6-E613-4728-A542-E7F13F54A912}" type="slidenum">
              <a:rPr lang="en-US" smtClean="0"/>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125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125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vl1pPr>
          </a:lstStyle>
          <a:p>
            <a:fld id="{58DA6F46-B196-44E3-A5ED-43B753968871}" type="datetimeFigureOut">
              <a:rPr lang="en-US" smtClean="0"/>
              <a:pPr/>
              <a:t>7/29/2008</a:t>
            </a:fld>
            <a:endParaRPr lang="en-US" dirty="0"/>
          </a:p>
        </p:txBody>
      </p:sp>
      <p:sp>
        <p:nvSpPr>
          <p:cNvPr id="8" name="Slide Number Placeholder 7"/>
          <p:cNvSpPr>
            <a:spLocks noGrp="1"/>
          </p:cNvSpPr>
          <p:nvPr>
            <p:ph type="sldNum" sz="quarter" idx="11"/>
          </p:nvPr>
        </p:nvSpPr>
        <p:spPr/>
        <p:txBody>
          <a:bodyPr/>
          <a:lstStyle>
            <a:lvl1pPr>
              <a:defRPr/>
            </a:lvl1pPr>
          </a:lstStyle>
          <a:p>
            <a:fld id="{C6D32E80-AFC5-4810-9C0D-CC582FF184E5}" type="slidenum">
              <a:rPr lang="en-US" smtClean="0"/>
              <a:pPr/>
              <a:t>‹#›</a:t>
            </a:fld>
            <a:endParaRPr lang="en-US" dirty="0"/>
          </a:p>
        </p:txBody>
      </p:sp>
      <p:sp>
        <p:nvSpPr>
          <p:cNvPr id="9" name="Footer Placeholder 8"/>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47AA2DDF-60C6-4F50-B9F7-59DED73F83A1}" type="datetimeFigureOut">
              <a:rPr lang="en-US" smtClean="0"/>
              <a:pPr/>
              <a:t>7/29/2008</a:t>
            </a:fld>
            <a:endParaRPr lang="en-US" dirty="0"/>
          </a:p>
        </p:txBody>
      </p:sp>
      <p:sp>
        <p:nvSpPr>
          <p:cNvPr id="4" name="Slide Number Placeholder 3"/>
          <p:cNvSpPr>
            <a:spLocks noGrp="1"/>
          </p:cNvSpPr>
          <p:nvPr>
            <p:ph type="sldNum" sz="quarter" idx="11"/>
          </p:nvPr>
        </p:nvSpPr>
        <p:spPr/>
        <p:txBody>
          <a:bodyPr/>
          <a:lstStyle>
            <a:lvl1pPr>
              <a:defRPr/>
            </a:lvl1pPr>
          </a:lstStyle>
          <a:p>
            <a:fld id="{17AB57C2-68B9-4532-B687-DB146FFEFC32}" type="slidenum">
              <a:rPr lang="en-US" smtClean="0"/>
              <a:pPr/>
              <a:t>‹#›</a:t>
            </a:fld>
            <a:endParaRPr lang="en-US" dirty="0"/>
          </a:p>
        </p:txBody>
      </p:sp>
      <p:sp>
        <p:nvSpPr>
          <p:cNvPr id="5" name="Footer Placeholder 4"/>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60315B9-BBEF-4AEE-BF5E-8FC082B8D3D4}" type="datetimeFigureOut">
              <a:rPr lang="en-US" smtClean="0"/>
              <a:pPr/>
              <a:t>7/29/2008</a:t>
            </a:fld>
            <a:endParaRPr lang="en-US" dirty="0"/>
          </a:p>
        </p:txBody>
      </p:sp>
      <p:sp>
        <p:nvSpPr>
          <p:cNvPr id="3" name="Slide Number Placeholder 2"/>
          <p:cNvSpPr>
            <a:spLocks noGrp="1"/>
          </p:cNvSpPr>
          <p:nvPr>
            <p:ph type="sldNum" sz="quarter" idx="11"/>
          </p:nvPr>
        </p:nvSpPr>
        <p:spPr/>
        <p:txBody>
          <a:bodyPr/>
          <a:lstStyle>
            <a:lvl1pPr>
              <a:defRPr/>
            </a:lvl1pPr>
          </a:lstStyle>
          <a:p>
            <a:fld id="{7F36DAA7-A0C2-4E45-A72B-F9117322B75D}" type="slidenum">
              <a:rPr lang="en-US" smtClean="0"/>
              <a:pPr/>
              <a:t>‹#›</a:t>
            </a:fld>
            <a:endParaRPr lang="en-US" dirty="0"/>
          </a:p>
        </p:txBody>
      </p:sp>
      <p:sp>
        <p:nvSpPr>
          <p:cNvPr id="4" name="Footer Placeholder 3"/>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0025"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4765675" y="273050"/>
            <a:ext cx="68135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0" y="1435100"/>
            <a:ext cx="40100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fld id="{777EC126-8E46-4C22-B7DD-8A6A108694E4}" type="datetimeFigureOut">
              <a:rPr lang="en-US" smtClean="0"/>
              <a:pPr/>
              <a:t>7/29/2008</a:t>
            </a:fld>
            <a:endParaRPr lang="en-US" dirty="0"/>
          </a:p>
        </p:txBody>
      </p:sp>
      <p:sp>
        <p:nvSpPr>
          <p:cNvPr id="6" name="Slide Number Placeholder 5"/>
          <p:cNvSpPr>
            <a:spLocks noGrp="1"/>
          </p:cNvSpPr>
          <p:nvPr>
            <p:ph type="sldNum" sz="quarter" idx="11"/>
          </p:nvPr>
        </p:nvSpPr>
        <p:spPr/>
        <p:txBody>
          <a:bodyPr/>
          <a:lstStyle>
            <a:lvl1pPr>
              <a:defRPr/>
            </a:lvl1pPr>
          </a:lstStyle>
          <a:p>
            <a:fld id="{2A56D24C-ABF5-459A-B79B-22928258CDB9}" type="slidenum">
              <a:rPr lang="en-US" smtClean="0"/>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3612"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188" y="612775"/>
            <a:ext cx="73136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188" y="5367338"/>
            <a:ext cx="73136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vl1pPr>
          </a:lstStyle>
          <a:p>
            <a:fld id="{5B7CD4A1-9E8F-4B36-8A81-C2F747FBD4E6}" type="datetimeFigureOut">
              <a:rPr lang="en-US" smtClean="0"/>
              <a:pPr/>
              <a:t>7/29/2008</a:t>
            </a:fld>
            <a:endParaRPr lang="en-US" dirty="0"/>
          </a:p>
        </p:txBody>
      </p:sp>
      <p:sp>
        <p:nvSpPr>
          <p:cNvPr id="6" name="Slide Number Placeholder 5"/>
          <p:cNvSpPr>
            <a:spLocks noGrp="1"/>
          </p:cNvSpPr>
          <p:nvPr>
            <p:ph type="sldNum" sz="quarter" idx="11"/>
          </p:nvPr>
        </p:nvSpPr>
        <p:spPr/>
        <p:txBody>
          <a:bodyPr/>
          <a:lstStyle>
            <a:lvl1pPr>
              <a:defRPr/>
            </a:lvl1pPr>
          </a:lstStyle>
          <a:p>
            <a:fld id="{E9055E3E-72CD-4575-9CFE-1A6267C51295}" type="slidenum">
              <a:rPr lang="en-US" smtClean="0"/>
              <a:pPr/>
              <a:t>‹#›</a:t>
            </a:fld>
            <a:endParaRPr lang="en-US" dirty="0"/>
          </a:p>
        </p:txBody>
      </p:sp>
      <p:sp>
        <p:nvSpPr>
          <p:cNvPr id="7" name="Footer Placeholder 6"/>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1FE2FB79-4C61-4D35-9634-321D3B4AB9E4}" type="datetimeFigureOut">
              <a:rPr lang="en-US" smtClean="0"/>
              <a:pPr/>
              <a:t>7/29/2008</a:t>
            </a:fld>
            <a:endParaRPr lang="en-US" dirty="0"/>
          </a:p>
        </p:txBody>
      </p:sp>
      <p:sp>
        <p:nvSpPr>
          <p:cNvPr id="5" name="Slide Number Placeholder 4"/>
          <p:cNvSpPr>
            <a:spLocks noGrp="1"/>
          </p:cNvSpPr>
          <p:nvPr>
            <p:ph type="sldNum" sz="quarter" idx="11"/>
          </p:nvPr>
        </p:nvSpPr>
        <p:spPr/>
        <p:txBody>
          <a:bodyPr/>
          <a:lstStyle>
            <a:lvl1pPr>
              <a:defRPr/>
            </a:lvl1pPr>
          </a:lstStyle>
          <a:p>
            <a:fld id="{CC178C87-34EB-4A58-A77D-A10090EDFE6B}" type="slidenum">
              <a:rPr lang="en-US" smtClean="0"/>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38"/>
            <a:ext cx="2741612" cy="5851525"/>
          </a:xfrm>
        </p:spPr>
        <p:txBody>
          <a:bodyPr vert="eaVert"/>
          <a:lstStyle>
            <a:lvl1pP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274638"/>
            <a:ext cx="8075613" cy="5851525"/>
          </a:xfrm>
        </p:spPr>
        <p:txBody>
          <a:bodyPr vert="eaVert"/>
          <a:lstStyle>
            <a:lvl1pPr>
              <a:defRPr/>
            </a:lvl1pPr>
            <a:lvl2pPr>
              <a:defRPr/>
            </a:lvl2pPr>
            <a:lvl3pPr>
              <a:defRPr/>
            </a:lvl3pPr>
            <a:lvl4pP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466CF335-00C9-46EF-BF5E-689B314CCD15}" type="datetimeFigureOut">
              <a:rPr lang="en-US" smtClean="0"/>
              <a:pPr/>
              <a:t>7/29/2008</a:t>
            </a:fld>
            <a:endParaRPr lang="en-US" dirty="0"/>
          </a:p>
        </p:txBody>
      </p:sp>
      <p:sp>
        <p:nvSpPr>
          <p:cNvPr id="5" name="Slide Number Placeholder 4"/>
          <p:cNvSpPr>
            <a:spLocks noGrp="1"/>
          </p:cNvSpPr>
          <p:nvPr>
            <p:ph type="sldNum" sz="quarter" idx="11"/>
          </p:nvPr>
        </p:nvSpPr>
        <p:spPr/>
        <p:txBody>
          <a:bodyPr/>
          <a:lstStyle>
            <a:lvl1pPr>
              <a:defRPr/>
            </a:lvl1pPr>
          </a:lstStyle>
          <a:p>
            <a:fld id="{147D6189-AA25-404B-A838-F1A132B61E01}" type="slidenum">
              <a:rPr lang="en-US" smtClean="0"/>
              <a:pPr/>
              <a:t>‹#›</a:t>
            </a:fld>
            <a:endParaRPr lang="en-US" dirty="0"/>
          </a:p>
        </p:txBody>
      </p:sp>
      <p:sp>
        <p:nvSpPr>
          <p:cNvPr id="6" name="Footer Placeholder 5"/>
          <p:cNvSpPr>
            <a:spLocks noGrp="1"/>
          </p:cNvSpPr>
          <p:nvPr>
            <p:ph type="ftr" sz="quarter" idx="12"/>
          </p:nvPr>
        </p:nvSpPr>
        <p:spPr/>
        <p:txBody>
          <a:bodyPr/>
          <a:lstStyle>
            <a:lvl1pPr>
              <a:defRPr/>
            </a:lvl1pPr>
          </a:lstStyle>
          <a:p>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15938" y="4752975"/>
            <a:ext cx="7013575" cy="166211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u="none" dirty="0">
                <a:latin typeface="+mn-lt"/>
                <a:cs typeface="+mn-cs"/>
              </a:rPr>
              <a:t>Microsoft Research </a:t>
            </a:r>
            <a:br>
              <a:rPr lang="en-US" sz="6000" u="none" dirty="0">
                <a:latin typeface="+mn-lt"/>
                <a:cs typeface="+mn-cs"/>
              </a:rPr>
            </a:br>
            <a:r>
              <a:rPr lang="en-US" sz="6000" u="none" dirty="0">
                <a:latin typeface="+mn-lt"/>
                <a:cs typeface="+mn-cs"/>
              </a:rPr>
              <a:t>Faculty Summit 2008</a:t>
            </a:r>
            <a:endParaRPr lang="en-US" sz="8800" u="none" dirty="0">
              <a:solidFill>
                <a:schemeClr val="bg1"/>
              </a:solidFill>
              <a:latin typeface="+mn-lt"/>
              <a:cs typeface="+mn-cs"/>
            </a:endParaRPr>
          </a:p>
        </p:txBody>
      </p:sp>
      <p:pic>
        <p:nvPicPr>
          <p:cNvPr id="3" name="Picture 4" descr="Research_bL_r.png"/>
          <p:cNvPicPr>
            <a:picLocks noChangeAspect="1"/>
          </p:cNvPicPr>
          <p:nvPr/>
        </p:nvPicPr>
        <p:blipFill>
          <a:blip r:embed="rId3"/>
          <a:srcRect/>
          <a:stretch>
            <a:fillRect/>
          </a:stretch>
        </p:blipFill>
        <p:spPr bwMode="auto">
          <a:xfrm>
            <a:off x="9948863" y="206375"/>
            <a:ext cx="1709737" cy="474663"/>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5123"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97" r:id="rId1"/>
    <p:sldLayoutId id="2147483798" r:id="rId2"/>
    <p:sldLayoutId id="2147483780" r:id="rId3"/>
    <p:sldLayoutId id="2147483781" r:id="rId4"/>
    <p:sldLayoutId id="2147483782" r:id="rId5"/>
    <p:sldLayoutId id="2147483783" r:id="rId6"/>
    <p:sldLayoutId id="2147483784" r:id="rId7"/>
    <p:sldLayoutId id="2147483785" r:id="rId8"/>
    <p:sldLayoutId id="2147483799" r:id="rId9"/>
    <p:sldLayoutId id="2147483800" r:id="rId10"/>
    <p:sldLayoutId id="2147483801" r:id="rId11"/>
  </p:sldLayoutIdLst>
  <p:transition>
    <p:fade/>
  </p:transition>
  <p:timing>
    <p:tnLst>
      <p:par>
        <p:cTn id="1" dur="indefinite" restart="never" nodeType="tmRoot"/>
      </p:par>
    </p:tnLst>
  </p:timing>
  <p:txStyles>
    <p:titleStyle>
      <a:lvl1pPr algn="l" defTabSz="1095375" rtl="0" fontAlgn="base">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fontAlgn="base">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fontAlgn="base">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fontAlgn="base">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6146"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6148"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6" r:id="rId1"/>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42900" indent="-342900" algn="l" defTabSz="912813" rtl="0" eaLnBrk="0" fontAlgn="base" hangingPunct="0">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dt" sz="half" idx="2"/>
          </p:nvPr>
        </p:nvSpPr>
        <p:spPr bwMode="auto">
          <a:xfrm>
            <a:off x="609600" y="6251575"/>
            <a:ext cx="2843213"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none">
                <a:latin typeface="Garamond" pitchFamily="18" charset="0"/>
              </a:defRPr>
            </a:lvl1pPr>
          </a:lstStyle>
          <a:p>
            <a:fld id="{DA32D6FC-8B7E-4D8D-B5AD-9FB2244E1C43}" type="datetimeFigureOut">
              <a:rPr lang="en-US" smtClean="0"/>
              <a:pPr/>
              <a:t>7/29/2008</a:t>
            </a:fld>
            <a:endParaRPr lang="en-US" dirty="0"/>
          </a:p>
        </p:txBody>
      </p:sp>
      <p:sp>
        <p:nvSpPr>
          <p:cNvPr id="147459" name="Rectangle 3"/>
          <p:cNvSpPr>
            <a:spLocks noGrp="1" noChangeArrowheads="1"/>
          </p:cNvSpPr>
          <p:nvPr>
            <p:ph type="sldNum" sz="quarter" idx="4"/>
          </p:nvPr>
        </p:nvSpPr>
        <p:spPr bwMode="auto">
          <a:xfrm>
            <a:off x="8736013" y="6248400"/>
            <a:ext cx="284321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none">
                <a:latin typeface="Garamond" pitchFamily="18" charset="0"/>
              </a:defRPr>
            </a:lvl1pPr>
          </a:lstStyle>
          <a:p>
            <a:fld id="{93CEFBAD-A21B-4C0C-B66D-43FF7D3CA9A3}" type="slidenum">
              <a:rPr lang="en-US" smtClean="0"/>
              <a:pPr/>
              <a:t>‹#›</a:t>
            </a:fld>
            <a:endParaRPr lang="en-US" dirty="0"/>
          </a:p>
        </p:txBody>
      </p:sp>
      <p:grpSp>
        <p:nvGrpSpPr>
          <p:cNvPr id="147460" name="Group 4"/>
          <p:cNvGrpSpPr>
            <a:grpSpLocks/>
          </p:cNvGrpSpPr>
          <p:nvPr/>
        </p:nvGrpSpPr>
        <p:grpSpPr bwMode="auto">
          <a:xfrm>
            <a:off x="0" y="0"/>
            <a:ext cx="12184063" cy="6850063"/>
            <a:chOff x="0" y="0"/>
            <a:chExt cx="5758" cy="4315"/>
          </a:xfrm>
        </p:grpSpPr>
        <p:grpSp>
          <p:nvGrpSpPr>
            <p:cNvPr id="147461" name="Group 5"/>
            <p:cNvGrpSpPr>
              <a:grpSpLocks/>
            </p:cNvGrpSpPr>
            <p:nvPr userDrawn="1"/>
          </p:nvGrpSpPr>
          <p:grpSpPr bwMode="auto">
            <a:xfrm>
              <a:off x="1728" y="2230"/>
              <a:ext cx="4027" cy="2085"/>
              <a:chOff x="1728" y="2230"/>
              <a:chExt cx="4027" cy="2085"/>
            </a:xfrm>
          </p:grpSpPr>
          <p:sp>
            <p:nvSpPr>
              <p:cNvPr id="1474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dirty="0">
                  <a:latin typeface="Garamond" pitchFamily="18" charset="0"/>
                </a:endParaRPr>
              </a:p>
            </p:txBody>
          </p:sp>
          <p:sp>
            <p:nvSpPr>
              <p:cNvPr id="1474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dirty="0">
                  <a:latin typeface="Garamond" pitchFamily="18" charset="0"/>
                </a:endParaRPr>
              </a:p>
            </p:txBody>
          </p:sp>
          <p:sp>
            <p:nvSpPr>
              <p:cNvPr id="1474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dirty="0">
                  <a:latin typeface="Garamond" pitchFamily="18" charset="0"/>
                </a:endParaRPr>
              </a:p>
            </p:txBody>
          </p:sp>
          <p:sp>
            <p:nvSpPr>
              <p:cNvPr id="14746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dirty="0">
                  <a:latin typeface="Garamond" pitchFamily="18" charset="0"/>
                </a:endParaRPr>
              </a:p>
            </p:txBody>
          </p:sp>
          <p:sp>
            <p:nvSpPr>
              <p:cNvPr id="1474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dirty="0">
                  <a:latin typeface="Garamond" pitchFamily="18" charset="0"/>
                </a:endParaRPr>
              </a:p>
            </p:txBody>
          </p:sp>
        </p:grpSp>
        <p:sp>
          <p:nvSpPr>
            <p:cNvPr id="1474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dirty="0">
                <a:latin typeface="Garamond" pitchFamily="18" charset="0"/>
              </a:endParaRPr>
            </a:p>
          </p:txBody>
        </p:sp>
        <p:sp>
          <p:nvSpPr>
            <p:cNvPr id="14746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dirty="0">
                <a:latin typeface="Garamond" pitchFamily="18" charset="0"/>
              </a:endParaRPr>
            </a:p>
          </p:txBody>
        </p:sp>
      </p:grpSp>
      <p:sp>
        <p:nvSpPr>
          <p:cNvPr id="147469" name="Rectangle 13"/>
          <p:cNvSpPr>
            <a:spLocks noGrp="1" noRot="1" noChangeArrowheads="1"/>
          </p:cNvSpPr>
          <p:nvPr>
            <p:ph type="title"/>
          </p:nvPr>
        </p:nvSpPr>
        <p:spPr bwMode="auto">
          <a:xfrm>
            <a:off x="609600" y="342900"/>
            <a:ext cx="109696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47470" name="Rectangle 14"/>
          <p:cNvSpPr>
            <a:spLocks noGrp="1" noChangeArrowheads="1"/>
          </p:cNvSpPr>
          <p:nvPr>
            <p:ph type="ftr" sz="quarter" idx="3"/>
          </p:nvPr>
        </p:nvSpPr>
        <p:spPr bwMode="auto">
          <a:xfrm>
            <a:off x="4164013"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u="none">
                <a:latin typeface="Garamond" pitchFamily="18" charset="0"/>
              </a:defRPr>
            </a:lvl1pPr>
          </a:lstStyle>
          <a:p>
            <a:endParaRPr lang="en-US" dirty="0"/>
          </a:p>
        </p:txBody>
      </p:sp>
      <p:sp>
        <p:nvSpPr>
          <p:cNvPr id="147471" name="Rectangle 15"/>
          <p:cNvSpPr>
            <a:spLocks noGrp="1" noChangeArrowheads="1"/>
          </p:cNvSpPr>
          <p:nvPr>
            <p:ph type="body" idx="1"/>
          </p:nvPr>
        </p:nvSpPr>
        <p:spPr bwMode="auto">
          <a:xfrm>
            <a:off x="609600" y="1600200"/>
            <a:ext cx="109696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79"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ransition>
    <p:fade/>
  </p:transition>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video" Target="file:///\\MSCC-lassen\Showtime\RFS%20Tuesday\mayana-zatz\Supplemental-untreated_video_1.wmv" TargetMode="Externa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video" Target="file:///\\MSCC-lassen\Showtime\RFS%20Tuesday\mayana-zatz\Supplemental_vide-treatedo_3_.wmv" TargetMode="Externa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video" Target="file:///\\MSCC-lassen\Showtime\RFS%20Tuesday\mayana-zatz\Supplemental-untreated-_video_4.wmv" TargetMode="Externa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video" Target="file:///\\MSCC-lassen\Showtime\RFS%20Tuesday\mayana-zatz\Supplemental-treated-video_6.wmv" TargetMode="Externa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8.xml"/><Relationship Id="rId1" Type="http://schemas.openxmlformats.org/officeDocument/2006/relationships/video" Target="file:///\\MSCC-lassen\Showtime\RFS%20Tuesday\mayana-zatz\chokito.16mo.mpg"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8.xml"/><Relationship Id="rId1" Type="http://schemas.openxmlformats.org/officeDocument/2006/relationships/video" Target="file:///\\MSCC-lassen\Showtime\RFS%20Tuesday\mayana-zatz\filme_chokito-26mo_2008%20001.mpg" TargetMode="Externa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http://www.ncbi.nlm.nih.gov/sites/entrez?Db=pubmed&amp;Cmd=Search&amp;Term=%22Caspi%20A%22%5bAuthor%5d&amp;itool=EntrezSystem2.PEntrez.Pubmed.Pubmed_ResultsPanel.Pubmed_DiscoveryPanel.Pubmed_RVAbstractPlus" TargetMode="External"/><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1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Can </a:t>
            </a:r>
            <a:r>
              <a:rPr smtClean="0"/>
              <a:t>Microsoft help Ge</a:t>
            </a:r>
            <a:r>
              <a:rPr lang="en-US" smtClean="0"/>
              <a:t>neticists</a:t>
            </a:r>
            <a:r>
              <a:rPr lang="en-US" dirty="0" smtClean="0"/>
              <a:t>? </a:t>
            </a:r>
            <a:endParaRPr lang="en-US" dirty="0"/>
          </a:p>
        </p:txBody>
      </p:sp>
      <p:sp>
        <p:nvSpPr>
          <p:cNvPr id="3" name="Subtitle 2"/>
          <p:cNvSpPr>
            <a:spLocks noGrp="1"/>
          </p:cNvSpPr>
          <p:nvPr>
            <p:ph type="subTitle" idx="1"/>
          </p:nvPr>
        </p:nvSpPr>
        <p:spPr/>
        <p:txBody>
          <a:bodyPr/>
          <a:lstStyle/>
          <a:p>
            <a:r>
              <a:rPr lang="pt-BR" dirty="0" smtClean="0"/>
              <a:t>Mayana Zatz</a:t>
            </a:r>
          </a:p>
          <a:p>
            <a:r>
              <a:rPr lang="pt-BR" dirty="0" smtClean="0"/>
              <a:t>Professor of Genetics</a:t>
            </a:r>
          </a:p>
          <a:p>
            <a:r>
              <a:rPr lang="pt-BR" dirty="0" smtClean="0"/>
              <a:t>Director- Human Genome research Center</a:t>
            </a:r>
          </a:p>
          <a:p>
            <a:r>
              <a:rPr lang="pt-BR" dirty="0" smtClean="0"/>
              <a:t>University of São Paulo, São Paulo, Brazil</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1026"/>
          <p:cNvGrpSpPr>
            <a:grpSpLocks/>
          </p:cNvGrpSpPr>
          <p:nvPr/>
        </p:nvGrpSpPr>
        <p:grpSpPr bwMode="auto">
          <a:xfrm>
            <a:off x="292100" y="1141413"/>
            <a:ext cx="7115175" cy="5508625"/>
            <a:chOff x="1056" y="77"/>
            <a:chExt cx="4464" cy="4243"/>
          </a:xfrm>
        </p:grpSpPr>
        <p:pic>
          <p:nvPicPr>
            <p:cNvPr id="70659" name="Picture 1027" descr="unesc10"/>
            <p:cNvPicPr>
              <a:picLocks noChangeAspect="1" noChangeArrowheads="1"/>
            </p:cNvPicPr>
            <p:nvPr/>
          </p:nvPicPr>
          <p:blipFill>
            <a:blip r:embed="rId3"/>
            <a:srcRect l="6274" r="10901"/>
            <a:stretch>
              <a:fillRect/>
            </a:stretch>
          </p:blipFill>
          <p:spPr bwMode="auto">
            <a:xfrm>
              <a:off x="1056" y="77"/>
              <a:ext cx="4464" cy="4243"/>
            </a:xfrm>
            <a:prstGeom prst="rect">
              <a:avLst/>
            </a:prstGeom>
            <a:solidFill>
              <a:schemeClr val="bg1"/>
            </a:solidFill>
          </p:spPr>
        </p:pic>
        <p:sp>
          <p:nvSpPr>
            <p:cNvPr id="70660" name="Oval 1028"/>
            <p:cNvSpPr>
              <a:spLocks noChangeArrowheads="1"/>
            </p:cNvSpPr>
            <p:nvPr/>
          </p:nvSpPr>
          <p:spPr bwMode="auto">
            <a:xfrm>
              <a:off x="3744" y="1104"/>
              <a:ext cx="576" cy="528"/>
            </a:xfrm>
            <a:prstGeom prst="ellipse">
              <a:avLst/>
            </a:prstGeom>
            <a:solidFill>
              <a:schemeClr val="accent2"/>
            </a:solidFill>
            <a:ln w="12700">
              <a:noFill/>
              <a:round/>
              <a:headEnd type="none" w="sm" len="sm"/>
              <a:tailEnd type="none" w="sm" len="sm"/>
            </a:ln>
            <a:effectLst/>
          </p:spPr>
          <p:txBody>
            <a:bodyPr wrap="none" anchor="ctr"/>
            <a:lstStyle/>
            <a:p>
              <a:pPr algn="ctr" defTabSz="762000" eaLnBrk="0" hangingPunct="0"/>
              <a:r>
                <a:rPr lang="pt-BR" sz="4400" b="1" u="none" dirty="0">
                  <a:solidFill>
                    <a:schemeClr val="bg1"/>
                  </a:solidFill>
                  <a:latin typeface="Garamond" pitchFamily="18" charset="0"/>
                </a:rPr>
                <a:t>X</a:t>
              </a:r>
              <a:r>
                <a:rPr lang="pt-BR" sz="3200" b="1" u="none" dirty="0">
                  <a:latin typeface="Garamond" pitchFamily="18" charset="0"/>
                </a:rPr>
                <a:t>X</a:t>
              </a:r>
              <a:endParaRPr lang="pt-BR" sz="3200" u="none" dirty="0">
                <a:latin typeface="Garamond" pitchFamily="18" charset="0"/>
              </a:endParaRPr>
            </a:p>
          </p:txBody>
        </p:sp>
        <p:sp>
          <p:nvSpPr>
            <p:cNvPr id="70661" name="Oval 1029"/>
            <p:cNvSpPr>
              <a:spLocks noChangeArrowheads="1"/>
            </p:cNvSpPr>
            <p:nvPr/>
          </p:nvSpPr>
          <p:spPr bwMode="auto">
            <a:xfrm>
              <a:off x="1536" y="960"/>
              <a:ext cx="576" cy="528"/>
            </a:xfrm>
            <a:prstGeom prst="ellipse">
              <a:avLst/>
            </a:prstGeom>
            <a:solidFill>
              <a:schemeClr val="accent2"/>
            </a:solidFill>
            <a:ln w="12700">
              <a:noFill/>
              <a:round/>
              <a:headEnd type="none" w="sm" len="sm"/>
              <a:tailEnd type="none" w="sm" len="sm"/>
            </a:ln>
            <a:effectLst/>
          </p:spPr>
          <p:txBody>
            <a:bodyPr wrap="none" anchor="ctr"/>
            <a:lstStyle/>
            <a:p>
              <a:pPr algn="ctr" defTabSz="762000" eaLnBrk="0" hangingPunct="0"/>
              <a:r>
                <a:rPr lang="pt-BR" sz="3200" b="1" u="none" dirty="0">
                  <a:latin typeface="Garamond" pitchFamily="18" charset="0"/>
                </a:rPr>
                <a:t>X</a:t>
              </a:r>
              <a:r>
                <a:rPr lang="pt-BR" sz="3200" u="none" dirty="0">
                  <a:latin typeface="Garamond" pitchFamily="18" charset="0"/>
                </a:rPr>
                <a:t>Y</a:t>
              </a:r>
            </a:p>
          </p:txBody>
        </p:sp>
        <p:sp>
          <p:nvSpPr>
            <p:cNvPr id="70662" name="Oval 1030"/>
            <p:cNvSpPr>
              <a:spLocks noChangeArrowheads="1"/>
            </p:cNvSpPr>
            <p:nvPr/>
          </p:nvSpPr>
          <p:spPr bwMode="auto">
            <a:xfrm>
              <a:off x="3696" y="3408"/>
              <a:ext cx="576" cy="528"/>
            </a:xfrm>
            <a:prstGeom prst="ellipse">
              <a:avLst/>
            </a:prstGeom>
            <a:solidFill>
              <a:schemeClr val="accent2"/>
            </a:solidFill>
            <a:ln w="12700">
              <a:noFill/>
              <a:round/>
              <a:headEnd type="none" w="sm" len="sm"/>
              <a:tailEnd type="none" w="sm" len="sm"/>
            </a:ln>
            <a:effectLst/>
          </p:spPr>
          <p:txBody>
            <a:bodyPr wrap="none" anchor="ctr"/>
            <a:lstStyle/>
            <a:p>
              <a:pPr algn="ctr" defTabSz="762000" eaLnBrk="0" hangingPunct="0"/>
              <a:r>
                <a:rPr lang="pt-BR" sz="4400" b="1" u="none" dirty="0">
                  <a:solidFill>
                    <a:schemeClr val="bg1"/>
                  </a:solidFill>
                  <a:latin typeface="Garamond" pitchFamily="18" charset="0"/>
                </a:rPr>
                <a:t>X</a:t>
              </a:r>
              <a:r>
                <a:rPr lang="pt-BR" sz="3200" u="none" dirty="0">
                  <a:latin typeface="Garamond" pitchFamily="18" charset="0"/>
                </a:rPr>
                <a:t>Y</a:t>
              </a:r>
            </a:p>
          </p:txBody>
        </p:sp>
        <p:sp>
          <p:nvSpPr>
            <p:cNvPr id="70663" name="Oval 1031"/>
            <p:cNvSpPr>
              <a:spLocks noChangeArrowheads="1"/>
            </p:cNvSpPr>
            <p:nvPr/>
          </p:nvSpPr>
          <p:spPr bwMode="auto">
            <a:xfrm>
              <a:off x="4752" y="3216"/>
              <a:ext cx="576" cy="528"/>
            </a:xfrm>
            <a:prstGeom prst="ellipse">
              <a:avLst/>
            </a:prstGeom>
            <a:solidFill>
              <a:schemeClr val="accent2"/>
            </a:solidFill>
            <a:ln w="12700">
              <a:noFill/>
              <a:round/>
              <a:headEnd type="none" w="sm" len="sm"/>
              <a:tailEnd type="none" w="sm" len="sm"/>
            </a:ln>
            <a:effectLst/>
          </p:spPr>
          <p:txBody>
            <a:bodyPr wrap="none" anchor="ctr"/>
            <a:lstStyle/>
            <a:p>
              <a:pPr algn="ctr" defTabSz="762000" eaLnBrk="0" hangingPunct="0"/>
              <a:r>
                <a:rPr lang="pt-BR" sz="4400" b="1" u="none" dirty="0">
                  <a:solidFill>
                    <a:schemeClr val="bg1"/>
                  </a:solidFill>
                  <a:latin typeface="Garamond" pitchFamily="18" charset="0"/>
                </a:rPr>
                <a:t>X</a:t>
              </a:r>
              <a:r>
                <a:rPr lang="pt-BR" sz="3200" u="none" dirty="0">
                  <a:latin typeface="Garamond" pitchFamily="18" charset="0"/>
                </a:rPr>
                <a:t>X</a:t>
              </a:r>
            </a:p>
          </p:txBody>
        </p:sp>
        <p:sp>
          <p:nvSpPr>
            <p:cNvPr id="70664" name="Oval 1032"/>
            <p:cNvSpPr>
              <a:spLocks noChangeArrowheads="1"/>
            </p:cNvSpPr>
            <p:nvPr/>
          </p:nvSpPr>
          <p:spPr bwMode="auto">
            <a:xfrm>
              <a:off x="2352" y="3264"/>
              <a:ext cx="576" cy="528"/>
            </a:xfrm>
            <a:prstGeom prst="ellipse">
              <a:avLst/>
            </a:prstGeom>
            <a:solidFill>
              <a:schemeClr val="accent2"/>
            </a:solidFill>
            <a:ln w="12700">
              <a:noFill/>
              <a:round/>
              <a:headEnd type="none" w="sm" len="sm"/>
              <a:tailEnd type="none" w="sm" len="sm"/>
            </a:ln>
            <a:effectLst/>
          </p:spPr>
          <p:txBody>
            <a:bodyPr wrap="none" anchor="ctr"/>
            <a:lstStyle/>
            <a:p>
              <a:pPr algn="ctr" defTabSz="762000" eaLnBrk="0" hangingPunct="0"/>
              <a:r>
                <a:rPr lang="pt-BR" sz="3200" b="1" u="none" dirty="0">
                  <a:latin typeface="Garamond" pitchFamily="18" charset="0"/>
                </a:rPr>
                <a:t>X</a:t>
              </a:r>
              <a:r>
                <a:rPr lang="pt-BR" sz="3200" u="none" dirty="0">
                  <a:latin typeface="Garamond" pitchFamily="18" charset="0"/>
                </a:rPr>
                <a:t>X</a:t>
              </a:r>
            </a:p>
          </p:txBody>
        </p:sp>
        <p:sp>
          <p:nvSpPr>
            <p:cNvPr id="70665" name="Oval 1033"/>
            <p:cNvSpPr>
              <a:spLocks noChangeArrowheads="1"/>
            </p:cNvSpPr>
            <p:nvPr/>
          </p:nvSpPr>
          <p:spPr bwMode="auto">
            <a:xfrm>
              <a:off x="1344" y="3360"/>
              <a:ext cx="576" cy="528"/>
            </a:xfrm>
            <a:prstGeom prst="ellipse">
              <a:avLst/>
            </a:prstGeom>
            <a:solidFill>
              <a:schemeClr val="accent2"/>
            </a:solidFill>
            <a:ln w="12700">
              <a:noFill/>
              <a:round/>
              <a:headEnd type="none" w="sm" len="sm"/>
              <a:tailEnd type="none" w="sm" len="sm"/>
            </a:ln>
            <a:effectLst/>
          </p:spPr>
          <p:txBody>
            <a:bodyPr wrap="none" anchor="ctr"/>
            <a:lstStyle/>
            <a:p>
              <a:pPr algn="ctr" defTabSz="762000" eaLnBrk="0" hangingPunct="0"/>
              <a:r>
                <a:rPr lang="pt-BR" sz="3200" b="1" u="none" dirty="0">
                  <a:latin typeface="Garamond" pitchFamily="18" charset="0"/>
                </a:rPr>
                <a:t>X</a:t>
              </a:r>
              <a:r>
                <a:rPr lang="pt-BR" sz="3200" u="none" dirty="0">
                  <a:latin typeface="Garamond" pitchFamily="18" charset="0"/>
                </a:rPr>
                <a:t>Y</a:t>
              </a:r>
            </a:p>
          </p:txBody>
        </p:sp>
      </p:grpSp>
      <p:sp>
        <p:nvSpPr>
          <p:cNvPr id="70712" name="Text Box 1080"/>
          <p:cNvSpPr txBox="1">
            <a:spLocks noChangeArrowheads="1"/>
          </p:cNvSpPr>
          <p:nvPr/>
        </p:nvSpPr>
        <p:spPr bwMode="auto">
          <a:xfrm>
            <a:off x="1984375" y="1377950"/>
            <a:ext cx="605550" cy="369332"/>
          </a:xfrm>
          <a:prstGeom prst="rect">
            <a:avLst/>
          </a:prstGeom>
          <a:noFill/>
          <a:ln w="9525">
            <a:noFill/>
            <a:miter lim="800000"/>
            <a:headEnd/>
            <a:tailEnd/>
          </a:ln>
          <a:effectLst/>
        </p:spPr>
        <p:txBody>
          <a:bodyPr wrap="none">
            <a:spAutoFit/>
          </a:bodyPr>
          <a:lstStyle/>
          <a:p>
            <a:r>
              <a:rPr lang="pt-BR" sz="1800" dirty="0">
                <a:latin typeface="Garamond" pitchFamily="18" charset="0"/>
              </a:rPr>
              <a:t>John</a:t>
            </a:r>
          </a:p>
        </p:txBody>
      </p:sp>
      <p:sp>
        <p:nvSpPr>
          <p:cNvPr id="70713" name="Text Box 1081"/>
          <p:cNvSpPr txBox="1">
            <a:spLocks noChangeArrowheads="1"/>
          </p:cNvSpPr>
          <p:nvPr/>
        </p:nvSpPr>
        <p:spPr bwMode="auto">
          <a:xfrm>
            <a:off x="5564188" y="1430338"/>
            <a:ext cx="651397" cy="646331"/>
          </a:xfrm>
          <a:prstGeom prst="rect">
            <a:avLst/>
          </a:prstGeom>
          <a:noFill/>
          <a:ln w="9525">
            <a:noFill/>
            <a:miter lim="800000"/>
            <a:headEnd/>
            <a:tailEnd/>
          </a:ln>
          <a:effectLst/>
        </p:spPr>
        <p:txBody>
          <a:bodyPr wrap="none">
            <a:spAutoFit/>
          </a:bodyPr>
          <a:lstStyle/>
          <a:p>
            <a:r>
              <a:rPr lang="pt-BR" sz="1800" dirty="0">
                <a:latin typeface="Garamond" pitchFamily="18" charset="0"/>
              </a:rPr>
              <a:t>Mary</a:t>
            </a:r>
          </a:p>
          <a:p>
            <a:endParaRPr lang="pt-BR" sz="1800" dirty="0">
              <a:latin typeface="Garamond" pitchFamily="18" charset="0"/>
            </a:endParaRPr>
          </a:p>
        </p:txBody>
      </p:sp>
      <p:sp>
        <p:nvSpPr>
          <p:cNvPr id="70714" name="Text Box 1082"/>
          <p:cNvSpPr txBox="1">
            <a:spLocks noChangeArrowheads="1"/>
          </p:cNvSpPr>
          <p:nvPr/>
        </p:nvSpPr>
        <p:spPr bwMode="auto">
          <a:xfrm>
            <a:off x="860425" y="6186488"/>
            <a:ext cx="604909" cy="369332"/>
          </a:xfrm>
          <a:prstGeom prst="rect">
            <a:avLst/>
          </a:prstGeom>
          <a:noFill/>
          <a:ln w="9525">
            <a:noFill/>
            <a:miter lim="800000"/>
            <a:headEnd/>
            <a:tailEnd/>
          </a:ln>
          <a:effectLst/>
        </p:spPr>
        <p:txBody>
          <a:bodyPr wrap="none">
            <a:spAutoFit/>
          </a:bodyPr>
          <a:lstStyle/>
          <a:p>
            <a:r>
              <a:rPr lang="pt-BR" sz="1800" dirty="0">
                <a:latin typeface="Garamond" pitchFamily="18" charset="0"/>
              </a:rPr>
              <a:t>Tom</a:t>
            </a:r>
          </a:p>
        </p:txBody>
      </p:sp>
      <p:sp>
        <p:nvSpPr>
          <p:cNvPr id="70715" name="Text Box 1083"/>
          <p:cNvSpPr txBox="1">
            <a:spLocks noChangeArrowheads="1"/>
          </p:cNvSpPr>
          <p:nvPr/>
        </p:nvSpPr>
        <p:spPr bwMode="auto">
          <a:xfrm>
            <a:off x="2559050" y="6132513"/>
            <a:ext cx="641350" cy="366712"/>
          </a:xfrm>
          <a:prstGeom prst="rect">
            <a:avLst/>
          </a:prstGeom>
          <a:noFill/>
          <a:ln w="9525">
            <a:noFill/>
            <a:miter lim="800000"/>
            <a:headEnd/>
            <a:tailEnd/>
          </a:ln>
          <a:effectLst/>
        </p:spPr>
        <p:txBody>
          <a:bodyPr wrap="none">
            <a:spAutoFit/>
          </a:bodyPr>
          <a:lstStyle/>
          <a:p>
            <a:r>
              <a:rPr lang="pt-BR" sz="1800" dirty="0">
                <a:latin typeface="Garamond" pitchFamily="18" charset="0"/>
              </a:rPr>
              <a:t>Katy</a:t>
            </a:r>
          </a:p>
        </p:txBody>
      </p:sp>
      <p:sp>
        <p:nvSpPr>
          <p:cNvPr id="70716" name="Text Box 1084"/>
          <p:cNvSpPr txBox="1">
            <a:spLocks noChangeArrowheads="1"/>
          </p:cNvSpPr>
          <p:nvPr/>
        </p:nvSpPr>
        <p:spPr bwMode="auto">
          <a:xfrm>
            <a:off x="4727575" y="6184900"/>
            <a:ext cx="561372" cy="369332"/>
          </a:xfrm>
          <a:prstGeom prst="rect">
            <a:avLst/>
          </a:prstGeom>
          <a:noFill/>
          <a:ln w="9525">
            <a:noFill/>
            <a:miter lim="800000"/>
            <a:headEnd/>
            <a:tailEnd/>
          </a:ln>
          <a:effectLst/>
        </p:spPr>
        <p:txBody>
          <a:bodyPr wrap="none">
            <a:spAutoFit/>
          </a:bodyPr>
          <a:lstStyle/>
          <a:p>
            <a:r>
              <a:rPr lang="pt-BR" sz="1800" dirty="0">
                <a:latin typeface="Garamond" pitchFamily="18" charset="0"/>
              </a:rPr>
              <a:t>Bob</a:t>
            </a:r>
          </a:p>
        </p:txBody>
      </p:sp>
      <p:sp>
        <p:nvSpPr>
          <p:cNvPr id="70717" name="Text Box 1085"/>
          <p:cNvSpPr txBox="1">
            <a:spLocks noChangeArrowheads="1"/>
          </p:cNvSpPr>
          <p:nvPr/>
        </p:nvSpPr>
        <p:spPr bwMode="auto">
          <a:xfrm>
            <a:off x="6453188" y="6132513"/>
            <a:ext cx="575799" cy="369332"/>
          </a:xfrm>
          <a:prstGeom prst="rect">
            <a:avLst/>
          </a:prstGeom>
          <a:noFill/>
          <a:ln w="9525">
            <a:noFill/>
            <a:miter lim="800000"/>
            <a:headEnd/>
            <a:tailEnd/>
          </a:ln>
          <a:effectLst/>
        </p:spPr>
        <p:txBody>
          <a:bodyPr wrap="none">
            <a:spAutoFit/>
          </a:bodyPr>
          <a:lstStyle/>
          <a:p>
            <a:r>
              <a:rPr lang="pt-BR" sz="1800" dirty="0">
                <a:latin typeface="Garamond" pitchFamily="18" charset="0"/>
              </a:rPr>
              <a:t>Meg</a:t>
            </a:r>
          </a:p>
        </p:txBody>
      </p:sp>
      <p:grpSp>
        <p:nvGrpSpPr>
          <p:cNvPr id="70735" name="Group 1103"/>
          <p:cNvGrpSpPr>
            <a:grpSpLocks/>
          </p:cNvGrpSpPr>
          <p:nvPr/>
        </p:nvGrpSpPr>
        <p:grpSpPr bwMode="auto">
          <a:xfrm>
            <a:off x="7759700" y="1947863"/>
            <a:ext cx="4016375" cy="2435225"/>
            <a:chOff x="4888" y="1227"/>
            <a:chExt cx="2530" cy="1534"/>
          </a:xfrm>
        </p:grpSpPr>
        <p:grpSp>
          <p:nvGrpSpPr>
            <p:cNvPr id="70733" name="Group 1101"/>
            <p:cNvGrpSpPr>
              <a:grpSpLocks/>
            </p:cNvGrpSpPr>
            <p:nvPr/>
          </p:nvGrpSpPr>
          <p:grpSpPr bwMode="auto">
            <a:xfrm>
              <a:off x="5321" y="1227"/>
              <a:ext cx="2097" cy="1534"/>
              <a:chOff x="5321" y="1227"/>
              <a:chExt cx="2097" cy="1534"/>
            </a:xfrm>
          </p:grpSpPr>
          <p:sp>
            <p:nvSpPr>
              <p:cNvPr id="70670" name="Rectangle 1038"/>
              <p:cNvSpPr>
                <a:spLocks noChangeArrowheads="1"/>
              </p:cNvSpPr>
              <p:nvPr/>
            </p:nvSpPr>
            <p:spPr bwMode="auto">
              <a:xfrm>
                <a:off x="6416" y="2234"/>
                <a:ext cx="240" cy="240"/>
              </a:xfrm>
              <a:prstGeom prst="rect">
                <a:avLst/>
              </a:prstGeom>
              <a:noFill/>
              <a:ln w="12700">
                <a:solidFill>
                  <a:schemeClr val="tx1"/>
                </a:solidFill>
                <a:miter lim="800000"/>
                <a:headEnd/>
                <a:tailEnd/>
              </a:ln>
              <a:effectLst/>
            </p:spPr>
            <p:txBody>
              <a:bodyPr wrap="none" anchor="ctr"/>
              <a:lstStyle/>
              <a:p>
                <a:endParaRPr lang="en-US" dirty="0">
                  <a:latin typeface="Garamond" pitchFamily="18" charset="0"/>
                </a:endParaRPr>
              </a:p>
            </p:txBody>
          </p:sp>
          <p:sp>
            <p:nvSpPr>
              <p:cNvPr id="70671" name="Oval 1039"/>
              <p:cNvSpPr>
                <a:spLocks noChangeArrowheads="1"/>
              </p:cNvSpPr>
              <p:nvPr/>
            </p:nvSpPr>
            <p:spPr bwMode="auto">
              <a:xfrm>
                <a:off x="5967" y="2194"/>
                <a:ext cx="288" cy="288"/>
              </a:xfrm>
              <a:prstGeom prst="ellipse">
                <a:avLst/>
              </a:prstGeom>
              <a:noFill/>
              <a:ln w="12700">
                <a:solidFill>
                  <a:schemeClr val="tx1"/>
                </a:solidFill>
                <a:round/>
                <a:headEnd/>
                <a:tailEnd/>
              </a:ln>
              <a:effectLst/>
            </p:spPr>
            <p:txBody>
              <a:bodyPr wrap="none" anchor="ctr"/>
              <a:lstStyle/>
              <a:p>
                <a:endParaRPr lang="en-US" dirty="0">
                  <a:latin typeface="Garamond" pitchFamily="18" charset="0"/>
                </a:endParaRPr>
              </a:p>
            </p:txBody>
          </p:sp>
          <p:sp>
            <p:nvSpPr>
              <p:cNvPr id="70676" name="Oval 1044"/>
              <p:cNvSpPr>
                <a:spLocks noChangeArrowheads="1"/>
              </p:cNvSpPr>
              <p:nvPr/>
            </p:nvSpPr>
            <p:spPr bwMode="auto">
              <a:xfrm>
                <a:off x="6831" y="2214"/>
                <a:ext cx="288" cy="288"/>
              </a:xfrm>
              <a:prstGeom prst="ellipse">
                <a:avLst/>
              </a:prstGeom>
              <a:noFill/>
              <a:ln w="12700">
                <a:solidFill>
                  <a:schemeClr val="tx1"/>
                </a:solidFill>
                <a:round/>
                <a:headEnd/>
                <a:tailEnd/>
              </a:ln>
              <a:effectLst/>
            </p:spPr>
            <p:txBody>
              <a:bodyPr wrap="none" anchor="ctr"/>
              <a:lstStyle/>
              <a:p>
                <a:endParaRPr lang="en-US" dirty="0">
                  <a:latin typeface="Garamond" pitchFamily="18" charset="0"/>
                </a:endParaRPr>
              </a:p>
            </p:txBody>
          </p:sp>
          <p:sp>
            <p:nvSpPr>
              <p:cNvPr id="70698" name="Rectangle 1066"/>
              <p:cNvSpPr>
                <a:spLocks noChangeArrowheads="1"/>
              </p:cNvSpPr>
              <p:nvPr/>
            </p:nvSpPr>
            <p:spPr bwMode="auto">
              <a:xfrm>
                <a:off x="5841" y="1338"/>
                <a:ext cx="240" cy="240"/>
              </a:xfrm>
              <a:prstGeom prst="rect">
                <a:avLst/>
              </a:prstGeom>
              <a:noFill/>
              <a:ln w="12700">
                <a:solidFill>
                  <a:schemeClr val="tx1"/>
                </a:solidFill>
                <a:miter lim="800000"/>
                <a:headEnd/>
                <a:tailEnd/>
              </a:ln>
              <a:effectLst/>
            </p:spPr>
            <p:txBody>
              <a:bodyPr wrap="none" anchor="ctr"/>
              <a:lstStyle/>
              <a:p>
                <a:endParaRPr lang="en-US" dirty="0">
                  <a:latin typeface="Garamond" pitchFamily="18" charset="0"/>
                </a:endParaRPr>
              </a:p>
            </p:txBody>
          </p:sp>
          <p:sp>
            <p:nvSpPr>
              <p:cNvPr id="70699" name="Oval 1067"/>
              <p:cNvSpPr>
                <a:spLocks noChangeArrowheads="1"/>
              </p:cNvSpPr>
              <p:nvPr/>
            </p:nvSpPr>
            <p:spPr bwMode="auto">
              <a:xfrm>
                <a:off x="6657" y="1290"/>
                <a:ext cx="288" cy="288"/>
              </a:xfrm>
              <a:prstGeom prst="ellipse">
                <a:avLst/>
              </a:prstGeom>
              <a:noFill/>
              <a:ln w="12700">
                <a:solidFill>
                  <a:schemeClr val="tx1"/>
                </a:solidFill>
                <a:round/>
                <a:headEnd/>
                <a:tailEnd/>
              </a:ln>
              <a:effectLst/>
            </p:spPr>
            <p:txBody>
              <a:bodyPr wrap="none" anchor="ctr"/>
              <a:lstStyle/>
              <a:p>
                <a:endParaRPr lang="en-US" dirty="0">
                  <a:latin typeface="Garamond" pitchFamily="18" charset="0"/>
                </a:endParaRPr>
              </a:p>
            </p:txBody>
          </p:sp>
          <p:sp>
            <p:nvSpPr>
              <p:cNvPr id="70700" name="Line 1068"/>
              <p:cNvSpPr>
                <a:spLocks noChangeShapeType="1"/>
              </p:cNvSpPr>
              <p:nvPr/>
            </p:nvSpPr>
            <p:spPr bwMode="auto">
              <a:xfrm>
                <a:off x="6081" y="1434"/>
                <a:ext cx="576" cy="1"/>
              </a:xfrm>
              <a:prstGeom prst="line">
                <a:avLst/>
              </a:prstGeom>
              <a:noFill/>
              <a:ln w="12700">
                <a:solidFill>
                  <a:schemeClr val="tx1"/>
                </a:solidFill>
                <a:round/>
                <a:headEnd/>
                <a:tailEnd/>
              </a:ln>
              <a:effectLst/>
            </p:spPr>
            <p:txBody>
              <a:bodyPr wrap="none" anchor="ctr"/>
              <a:lstStyle/>
              <a:p>
                <a:endParaRPr lang="en-US" dirty="0">
                  <a:latin typeface="Garamond" pitchFamily="18" charset="0"/>
                </a:endParaRPr>
              </a:p>
            </p:txBody>
          </p:sp>
          <p:sp>
            <p:nvSpPr>
              <p:cNvPr id="70702" name="Rectangle 1070"/>
              <p:cNvSpPr>
                <a:spLocks noChangeArrowheads="1"/>
              </p:cNvSpPr>
              <p:nvPr/>
            </p:nvSpPr>
            <p:spPr bwMode="auto">
              <a:xfrm>
                <a:off x="5575" y="2233"/>
                <a:ext cx="240" cy="240"/>
              </a:xfrm>
              <a:prstGeom prst="rect">
                <a:avLst/>
              </a:prstGeom>
              <a:noFill/>
              <a:ln w="12700">
                <a:solidFill>
                  <a:schemeClr val="tx1"/>
                </a:solidFill>
                <a:miter lim="800000"/>
                <a:headEnd/>
                <a:tailEnd/>
              </a:ln>
              <a:effectLst/>
            </p:spPr>
            <p:txBody>
              <a:bodyPr wrap="none" anchor="ctr"/>
              <a:lstStyle/>
              <a:p>
                <a:endParaRPr lang="en-US" dirty="0">
                  <a:latin typeface="Garamond" pitchFamily="18" charset="0"/>
                </a:endParaRPr>
              </a:p>
            </p:txBody>
          </p:sp>
          <p:sp>
            <p:nvSpPr>
              <p:cNvPr id="70706" name="Line 1074"/>
              <p:cNvSpPr>
                <a:spLocks noChangeShapeType="1"/>
              </p:cNvSpPr>
              <p:nvPr/>
            </p:nvSpPr>
            <p:spPr bwMode="auto">
              <a:xfrm>
                <a:off x="5707" y="1853"/>
                <a:ext cx="0" cy="384"/>
              </a:xfrm>
              <a:prstGeom prst="line">
                <a:avLst/>
              </a:prstGeom>
              <a:noFill/>
              <a:ln w="12700">
                <a:solidFill>
                  <a:schemeClr val="tx1"/>
                </a:solidFill>
                <a:round/>
                <a:headEnd/>
                <a:tailEnd/>
              </a:ln>
              <a:effectLst/>
            </p:spPr>
            <p:txBody>
              <a:bodyPr wrap="none" anchor="ctr"/>
              <a:lstStyle/>
              <a:p>
                <a:endParaRPr lang="en-US" dirty="0">
                  <a:latin typeface="Garamond" pitchFamily="18" charset="0"/>
                </a:endParaRPr>
              </a:p>
            </p:txBody>
          </p:sp>
          <p:sp>
            <p:nvSpPr>
              <p:cNvPr id="70707" name="Line 1075"/>
              <p:cNvSpPr>
                <a:spLocks noChangeShapeType="1"/>
              </p:cNvSpPr>
              <p:nvPr/>
            </p:nvSpPr>
            <p:spPr bwMode="auto">
              <a:xfrm>
                <a:off x="6114" y="1841"/>
                <a:ext cx="0" cy="384"/>
              </a:xfrm>
              <a:prstGeom prst="line">
                <a:avLst/>
              </a:prstGeom>
              <a:noFill/>
              <a:ln w="12700">
                <a:solidFill>
                  <a:schemeClr val="tx1"/>
                </a:solidFill>
                <a:round/>
                <a:headEnd/>
                <a:tailEnd/>
              </a:ln>
              <a:effectLst/>
            </p:spPr>
            <p:txBody>
              <a:bodyPr wrap="none" anchor="ctr"/>
              <a:lstStyle/>
              <a:p>
                <a:endParaRPr lang="en-US" dirty="0">
                  <a:latin typeface="Garamond" pitchFamily="18" charset="0"/>
                </a:endParaRPr>
              </a:p>
            </p:txBody>
          </p:sp>
          <p:sp>
            <p:nvSpPr>
              <p:cNvPr id="70708" name="Line 1076"/>
              <p:cNvSpPr>
                <a:spLocks noChangeShapeType="1"/>
              </p:cNvSpPr>
              <p:nvPr/>
            </p:nvSpPr>
            <p:spPr bwMode="auto">
              <a:xfrm>
                <a:off x="6539" y="1861"/>
                <a:ext cx="0" cy="384"/>
              </a:xfrm>
              <a:prstGeom prst="line">
                <a:avLst/>
              </a:prstGeom>
              <a:noFill/>
              <a:ln w="12700">
                <a:solidFill>
                  <a:schemeClr val="tx1"/>
                </a:solidFill>
                <a:round/>
                <a:headEnd/>
                <a:tailEnd/>
              </a:ln>
              <a:effectLst/>
            </p:spPr>
            <p:txBody>
              <a:bodyPr wrap="none" anchor="ctr"/>
              <a:lstStyle/>
              <a:p>
                <a:endParaRPr lang="en-US" dirty="0">
                  <a:latin typeface="Garamond" pitchFamily="18" charset="0"/>
                </a:endParaRPr>
              </a:p>
            </p:txBody>
          </p:sp>
          <p:sp>
            <p:nvSpPr>
              <p:cNvPr id="70709" name="Line 1077"/>
              <p:cNvSpPr>
                <a:spLocks noChangeShapeType="1"/>
              </p:cNvSpPr>
              <p:nvPr/>
            </p:nvSpPr>
            <p:spPr bwMode="auto">
              <a:xfrm>
                <a:off x="6996" y="1866"/>
                <a:ext cx="0" cy="384"/>
              </a:xfrm>
              <a:prstGeom prst="line">
                <a:avLst/>
              </a:prstGeom>
              <a:noFill/>
              <a:ln w="12700">
                <a:solidFill>
                  <a:schemeClr val="tx1"/>
                </a:solidFill>
                <a:round/>
                <a:headEnd/>
                <a:tailEnd/>
              </a:ln>
              <a:effectLst/>
            </p:spPr>
            <p:txBody>
              <a:bodyPr wrap="none" anchor="ctr"/>
              <a:lstStyle/>
              <a:p>
                <a:endParaRPr lang="en-US" dirty="0">
                  <a:latin typeface="Garamond" pitchFamily="18" charset="0"/>
                </a:endParaRPr>
              </a:p>
            </p:txBody>
          </p:sp>
          <p:sp>
            <p:nvSpPr>
              <p:cNvPr id="70710" name="Line 1078"/>
              <p:cNvSpPr>
                <a:spLocks noChangeShapeType="1"/>
              </p:cNvSpPr>
              <p:nvPr/>
            </p:nvSpPr>
            <p:spPr bwMode="auto">
              <a:xfrm>
                <a:off x="5711" y="1844"/>
                <a:ext cx="1283" cy="0"/>
              </a:xfrm>
              <a:prstGeom prst="line">
                <a:avLst/>
              </a:prstGeom>
              <a:noFill/>
              <a:ln w="9525">
                <a:solidFill>
                  <a:schemeClr val="tx1"/>
                </a:solidFill>
                <a:round/>
                <a:headEnd/>
                <a:tailEnd/>
              </a:ln>
              <a:effectLst/>
            </p:spPr>
            <p:txBody>
              <a:bodyPr/>
              <a:lstStyle/>
              <a:p>
                <a:endParaRPr lang="en-US" dirty="0">
                  <a:latin typeface="Garamond" pitchFamily="18" charset="0"/>
                </a:endParaRPr>
              </a:p>
            </p:txBody>
          </p:sp>
          <p:sp>
            <p:nvSpPr>
              <p:cNvPr id="70711" name="Line 1079"/>
              <p:cNvSpPr>
                <a:spLocks noChangeShapeType="1"/>
              </p:cNvSpPr>
              <p:nvPr/>
            </p:nvSpPr>
            <p:spPr bwMode="auto">
              <a:xfrm>
                <a:off x="6328" y="1424"/>
                <a:ext cx="0" cy="419"/>
              </a:xfrm>
              <a:prstGeom prst="line">
                <a:avLst/>
              </a:prstGeom>
              <a:noFill/>
              <a:ln w="9525">
                <a:solidFill>
                  <a:schemeClr val="tx1"/>
                </a:solidFill>
                <a:round/>
                <a:headEnd/>
                <a:tailEnd/>
              </a:ln>
              <a:effectLst/>
            </p:spPr>
            <p:txBody>
              <a:bodyPr/>
              <a:lstStyle/>
              <a:p>
                <a:endParaRPr lang="en-US" dirty="0">
                  <a:latin typeface="Garamond" pitchFamily="18" charset="0"/>
                </a:endParaRPr>
              </a:p>
            </p:txBody>
          </p:sp>
          <p:sp>
            <p:nvSpPr>
              <p:cNvPr id="70718" name="Text Box 1086"/>
              <p:cNvSpPr txBox="1">
                <a:spLocks noChangeArrowheads="1"/>
              </p:cNvSpPr>
              <p:nvPr/>
            </p:nvSpPr>
            <p:spPr bwMode="auto">
              <a:xfrm>
                <a:off x="5321" y="1334"/>
                <a:ext cx="381" cy="233"/>
              </a:xfrm>
              <a:prstGeom prst="rect">
                <a:avLst/>
              </a:prstGeom>
              <a:noFill/>
              <a:ln w="9525">
                <a:noFill/>
                <a:miter lim="800000"/>
                <a:headEnd/>
                <a:tailEnd/>
              </a:ln>
              <a:effectLst/>
            </p:spPr>
            <p:txBody>
              <a:bodyPr wrap="none">
                <a:spAutoFit/>
              </a:bodyPr>
              <a:lstStyle/>
              <a:p>
                <a:r>
                  <a:rPr lang="pt-BR" sz="1800" dirty="0">
                    <a:latin typeface="Garamond" pitchFamily="18" charset="0"/>
                  </a:rPr>
                  <a:t>John</a:t>
                </a:r>
              </a:p>
            </p:txBody>
          </p:sp>
          <p:sp>
            <p:nvSpPr>
              <p:cNvPr id="70719" name="Text Box 1087"/>
              <p:cNvSpPr txBox="1">
                <a:spLocks noChangeArrowheads="1"/>
              </p:cNvSpPr>
              <p:nvPr/>
            </p:nvSpPr>
            <p:spPr bwMode="auto">
              <a:xfrm>
                <a:off x="7008" y="1227"/>
                <a:ext cx="410" cy="407"/>
              </a:xfrm>
              <a:prstGeom prst="rect">
                <a:avLst/>
              </a:prstGeom>
              <a:noFill/>
              <a:ln w="9525">
                <a:noFill/>
                <a:miter lim="800000"/>
                <a:headEnd/>
                <a:tailEnd/>
              </a:ln>
              <a:effectLst/>
            </p:spPr>
            <p:txBody>
              <a:bodyPr wrap="none">
                <a:spAutoFit/>
              </a:bodyPr>
              <a:lstStyle/>
              <a:p>
                <a:r>
                  <a:rPr lang="pt-BR" sz="1800" dirty="0">
                    <a:latin typeface="Garamond" pitchFamily="18" charset="0"/>
                  </a:rPr>
                  <a:t>Mary</a:t>
                </a:r>
              </a:p>
              <a:p>
                <a:endParaRPr lang="pt-BR" sz="1800" dirty="0">
                  <a:latin typeface="Garamond" pitchFamily="18" charset="0"/>
                </a:endParaRPr>
              </a:p>
            </p:txBody>
          </p:sp>
          <p:sp>
            <p:nvSpPr>
              <p:cNvPr id="70720" name="Text Box 1088"/>
              <p:cNvSpPr txBox="1">
                <a:spLocks noChangeArrowheads="1"/>
              </p:cNvSpPr>
              <p:nvPr/>
            </p:nvSpPr>
            <p:spPr bwMode="auto">
              <a:xfrm>
                <a:off x="5485" y="2504"/>
                <a:ext cx="381" cy="233"/>
              </a:xfrm>
              <a:prstGeom prst="rect">
                <a:avLst/>
              </a:prstGeom>
              <a:noFill/>
              <a:ln w="9525">
                <a:noFill/>
                <a:miter lim="800000"/>
                <a:headEnd/>
                <a:tailEnd/>
              </a:ln>
              <a:effectLst/>
            </p:spPr>
            <p:txBody>
              <a:bodyPr wrap="none">
                <a:spAutoFit/>
              </a:bodyPr>
              <a:lstStyle/>
              <a:p>
                <a:r>
                  <a:rPr lang="pt-BR" sz="1800" dirty="0">
                    <a:latin typeface="Garamond" pitchFamily="18" charset="0"/>
                  </a:rPr>
                  <a:t>Tom</a:t>
                </a:r>
              </a:p>
            </p:txBody>
          </p:sp>
          <p:sp>
            <p:nvSpPr>
              <p:cNvPr id="70729" name="Text Box 1097"/>
              <p:cNvSpPr txBox="1">
                <a:spLocks noChangeArrowheads="1"/>
              </p:cNvSpPr>
              <p:nvPr/>
            </p:nvSpPr>
            <p:spPr bwMode="auto">
              <a:xfrm>
                <a:off x="5929" y="2502"/>
                <a:ext cx="404" cy="231"/>
              </a:xfrm>
              <a:prstGeom prst="rect">
                <a:avLst/>
              </a:prstGeom>
              <a:noFill/>
              <a:ln w="9525">
                <a:noFill/>
                <a:miter lim="800000"/>
                <a:headEnd/>
                <a:tailEnd/>
              </a:ln>
              <a:effectLst/>
            </p:spPr>
            <p:txBody>
              <a:bodyPr wrap="none">
                <a:spAutoFit/>
              </a:bodyPr>
              <a:lstStyle/>
              <a:p>
                <a:r>
                  <a:rPr lang="pt-BR" sz="1800" dirty="0">
                    <a:latin typeface="Garamond" pitchFamily="18" charset="0"/>
                  </a:rPr>
                  <a:t>Katy</a:t>
                </a:r>
              </a:p>
            </p:txBody>
          </p:sp>
          <p:sp>
            <p:nvSpPr>
              <p:cNvPr id="70731" name="Text Box 1099"/>
              <p:cNvSpPr txBox="1">
                <a:spLocks noChangeArrowheads="1"/>
              </p:cNvSpPr>
              <p:nvPr/>
            </p:nvSpPr>
            <p:spPr bwMode="auto">
              <a:xfrm>
                <a:off x="6382" y="2510"/>
                <a:ext cx="354" cy="233"/>
              </a:xfrm>
              <a:prstGeom prst="rect">
                <a:avLst/>
              </a:prstGeom>
              <a:noFill/>
              <a:ln w="9525">
                <a:noFill/>
                <a:miter lim="800000"/>
                <a:headEnd/>
                <a:tailEnd/>
              </a:ln>
              <a:effectLst/>
            </p:spPr>
            <p:txBody>
              <a:bodyPr wrap="none">
                <a:spAutoFit/>
              </a:bodyPr>
              <a:lstStyle/>
              <a:p>
                <a:r>
                  <a:rPr lang="pt-BR" sz="1800" dirty="0">
                    <a:latin typeface="Garamond" pitchFamily="18" charset="0"/>
                  </a:rPr>
                  <a:t>Bob</a:t>
                </a:r>
              </a:p>
            </p:txBody>
          </p:sp>
          <p:sp>
            <p:nvSpPr>
              <p:cNvPr id="70732" name="Text Box 1100"/>
              <p:cNvSpPr txBox="1">
                <a:spLocks noChangeArrowheads="1"/>
              </p:cNvSpPr>
              <p:nvPr/>
            </p:nvSpPr>
            <p:spPr bwMode="auto">
              <a:xfrm>
                <a:off x="6811" y="2528"/>
                <a:ext cx="363" cy="233"/>
              </a:xfrm>
              <a:prstGeom prst="rect">
                <a:avLst/>
              </a:prstGeom>
              <a:noFill/>
              <a:ln w="9525">
                <a:noFill/>
                <a:miter lim="800000"/>
                <a:headEnd/>
                <a:tailEnd/>
              </a:ln>
              <a:effectLst/>
            </p:spPr>
            <p:txBody>
              <a:bodyPr wrap="none">
                <a:spAutoFit/>
              </a:bodyPr>
              <a:lstStyle/>
              <a:p>
                <a:r>
                  <a:rPr lang="pt-BR" sz="1800" dirty="0">
                    <a:latin typeface="Garamond" pitchFamily="18" charset="0"/>
                  </a:rPr>
                  <a:t>Meg</a:t>
                </a:r>
              </a:p>
            </p:txBody>
          </p:sp>
        </p:grpSp>
        <p:sp>
          <p:nvSpPr>
            <p:cNvPr id="70734" name="Text Box 1102"/>
            <p:cNvSpPr txBox="1">
              <a:spLocks noChangeArrowheads="1"/>
            </p:cNvSpPr>
            <p:nvPr/>
          </p:nvSpPr>
          <p:spPr bwMode="auto">
            <a:xfrm>
              <a:off x="4888" y="1619"/>
              <a:ext cx="478" cy="519"/>
            </a:xfrm>
            <a:prstGeom prst="rect">
              <a:avLst/>
            </a:prstGeom>
            <a:noFill/>
            <a:ln w="9525">
              <a:noFill/>
              <a:miter lim="800000"/>
              <a:headEnd/>
              <a:tailEnd/>
            </a:ln>
            <a:effectLst/>
          </p:spPr>
          <p:txBody>
            <a:bodyPr wrap="none">
              <a:spAutoFit/>
            </a:bodyPr>
            <a:lstStyle/>
            <a:p>
              <a:pPr defTabSz="914400"/>
              <a:r>
                <a:rPr lang="pt-BR" sz="4800" u="none" dirty="0">
                  <a:latin typeface="Wingdings" pitchFamily="2" charset="2"/>
                </a:rPr>
                <a:t>F</a:t>
              </a:r>
              <a:endParaRPr lang="en-US" sz="4800" u="none" dirty="0">
                <a:latin typeface="Wingdings" pitchFamily="2" charset="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r>
              <a:rPr lang="pt-BR" smtClean="0"/>
              <a:t>It can be more complicated</a:t>
            </a:r>
            <a:endParaRPr lang="pt-BR" dirty="0"/>
          </a:p>
        </p:txBody>
      </p:sp>
      <p:sp>
        <p:nvSpPr>
          <p:cNvPr id="90115" name="Rectangle 3"/>
          <p:cNvSpPr>
            <a:spLocks noGrp="1" noChangeArrowheads="1"/>
          </p:cNvSpPr>
          <p:nvPr>
            <p:ph type="body" idx="1"/>
          </p:nvPr>
        </p:nvSpPr>
        <p:spPr>
          <a:xfrm>
            <a:off x="609600" y="1600200"/>
            <a:ext cx="11579225" cy="4525963"/>
          </a:xfrm>
        </p:spPr>
        <p:txBody>
          <a:bodyPr/>
          <a:lstStyle/>
          <a:p>
            <a:r>
              <a:rPr lang="pt-BR" sz="2800" dirty="0" smtClean="0"/>
              <a:t>I have ten sibs: Bob, Phil, Josh, Caty etc......</a:t>
            </a:r>
          </a:p>
          <a:p>
            <a:r>
              <a:rPr lang="pt-BR" sz="2800" dirty="0" smtClean="0"/>
              <a:t>My mother has 7 brothers and 6 sisters through my grandfather first marriage</a:t>
            </a:r>
          </a:p>
          <a:p>
            <a:r>
              <a:rPr lang="pt-BR" sz="2800" dirty="0" smtClean="0"/>
              <a:t>Then my grandfather married again and had 2 sons and 3 daughters</a:t>
            </a:r>
          </a:p>
          <a:p>
            <a:r>
              <a:rPr lang="pt-BR" sz="2800" dirty="0" smtClean="0"/>
              <a:t>He also had  a “lover” with whom he had 3 sons</a:t>
            </a:r>
          </a:p>
          <a:p>
            <a:r>
              <a:rPr lang="pt-BR" sz="2800" dirty="0" smtClean="0"/>
              <a:t>Now let´s talk about my father  relatives...... </a:t>
            </a:r>
          </a:p>
          <a:p>
            <a:r>
              <a:rPr lang="pt-BR" sz="2800" dirty="0" smtClean="0"/>
              <a:t>My father and my mother are first-degree cousins once removed</a:t>
            </a:r>
          </a:p>
          <a:p>
            <a:r>
              <a:rPr lang="pt-BR" sz="2800" dirty="0" smtClean="0"/>
              <a:t>I had several cousins affected by spastic paraplegia</a:t>
            </a:r>
          </a:p>
          <a:p>
            <a:r>
              <a:rPr lang="pt-BR" sz="2800" dirty="0" smtClean="0"/>
              <a:t>What is the chance that I have an affected child????</a:t>
            </a:r>
            <a:endParaRPr lang="pt-BR"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0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0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0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0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01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pedigree-spoan"/>
          <p:cNvPicPr>
            <a:picLocks noChangeAspect="1" noChangeArrowheads="1"/>
          </p:cNvPicPr>
          <p:nvPr/>
        </p:nvPicPr>
        <p:blipFill>
          <a:blip r:embed="rId3"/>
          <a:srcRect/>
          <a:stretch>
            <a:fillRect/>
          </a:stretch>
        </p:blipFill>
        <p:spPr bwMode="auto">
          <a:xfrm>
            <a:off x="90488" y="1436688"/>
            <a:ext cx="12188825" cy="5421312"/>
          </a:xfrm>
          <a:prstGeom prst="rect">
            <a:avLst/>
          </a:prstGeom>
          <a:noFill/>
        </p:spPr>
      </p:pic>
      <p:sp>
        <p:nvSpPr>
          <p:cNvPr id="135171" name="Text Box 3"/>
          <p:cNvSpPr txBox="1">
            <a:spLocks noChangeArrowheads="1"/>
          </p:cNvSpPr>
          <p:nvPr/>
        </p:nvSpPr>
        <p:spPr bwMode="auto">
          <a:xfrm>
            <a:off x="0" y="266700"/>
            <a:ext cx="12188825" cy="794064"/>
          </a:xfrm>
          <a:prstGeom prst="rect">
            <a:avLst/>
          </a:prstGeom>
          <a:solidFill>
            <a:schemeClr val="bg1"/>
          </a:solidFill>
          <a:ln w="12700">
            <a:noFill/>
            <a:miter lim="800000"/>
            <a:headEnd type="none" w="sm" len="sm"/>
            <a:tailEnd type="none" w="sm" len="sm"/>
          </a:ln>
          <a:effectLst/>
        </p:spPr>
        <p:txBody>
          <a:bodyPr>
            <a:spAutoFit/>
          </a:bodyPr>
          <a:lstStyle/>
          <a:p>
            <a:pPr algn="ctr" defTabSz="762000" eaLnBrk="0" hangingPunct="0">
              <a:lnSpc>
                <a:spcPct val="90000"/>
              </a:lnSpc>
              <a:spcBef>
                <a:spcPct val="30000"/>
              </a:spcBef>
              <a:buClr>
                <a:schemeClr val="tx2"/>
              </a:buClr>
              <a:buSzPct val="75000"/>
              <a:buFont typeface="Arial" pitchFamily="34" charset="0"/>
              <a:buNone/>
            </a:pPr>
            <a:r>
              <a:rPr lang="pt-BR" sz="2400" b="1" u="none" dirty="0">
                <a:effectLst>
                  <a:outerShdw blurRad="38100" dist="38100" dir="2700000" algn="tl">
                    <a:srgbClr val="000000"/>
                  </a:outerShdw>
                </a:effectLst>
                <a:latin typeface="Garamond" pitchFamily="18" charset="0"/>
              </a:rPr>
              <a:t> </a:t>
            </a:r>
          </a:p>
          <a:p>
            <a:pPr algn="ctr" defTabSz="762000" eaLnBrk="0" hangingPunct="0"/>
            <a:endParaRPr lang="pt-BR" sz="2400" u="none" dirty="0">
              <a:latin typeface="Garamond" pitchFamily="18" charset="0"/>
            </a:endParaRPr>
          </a:p>
        </p:txBody>
      </p:sp>
      <p:sp>
        <p:nvSpPr>
          <p:cNvPr id="135172" name="Text Box 4"/>
          <p:cNvSpPr txBox="1">
            <a:spLocks noChangeArrowheads="1"/>
          </p:cNvSpPr>
          <p:nvPr/>
        </p:nvSpPr>
        <p:spPr bwMode="auto">
          <a:xfrm>
            <a:off x="3363913" y="6248400"/>
            <a:ext cx="5014321" cy="338554"/>
          </a:xfrm>
          <a:prstGeom prst="rect">
            <a:avLst/>
          </a:prstGeom>
          <a:noFill/>
          <a:ln w="12700">
            <a:noFill/>
            <a:miter lim="800000"/>
            <a:headEnd type="none" w="sm" len="sm"/>
            <a:tailEnd type="none" w="sm" len="sm"/>
          </a:ln>
          <a:effectLst/>
        </p:spPr>
        <p:txBody>
          <a:bodyPr wrap="none">
            <a:spAutoFit/>
          </a:bodyPr>
          <a:lstStyle/>
          <a:p>
            <a:pPr defTabSz="762000" eaLnBrk="0" hangingPunct="0"/>
            <a:r>
              <a:rPr lang="pt-BR" sz="1600" b="1" u="none" dirty="0">
                <a:solidFill>
                  <a:schemeClr val="bg1"/>
                </a:solidFill>
                <a:latin typeface="Garamond" pitchFamily="18" charset="0"/>
              </a:rPr>
              <a:t>SPOAN-Spastic Paraplegia, Optic Atrophy, Neuropathy</a:t>
            </a:r>
          </a:p>
        </p:txBody>
      </p:sp>
      <p:sp>
        <p:nvSpPr>
          <p:cNvPr id="5" name="Title 4"/>
          <p:cNvSpPr>
            <a:spLocks noGrp="1"/>
          </p:cNvSpPr>
          <p:nvPr>
            <p:ph type="title"/>
          </p:nvPr>
        </p:nvSpPr>
        <p:spPr/>
        <p:txBody>
          <a:bodyPr/>
          <a:lstStyle/>
          <a:p>
            <a:r>
              <a:rPr lang="pt-BR" dirty="0" smtClean="0"/>
              <a:t>This is just part of a pedigree.....</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descr="DSC01604"/>
          <p:cNvPicPr>
            <a:picLocks noChangeAspect="1" noChangeArrowheads="1"/>
          </p:cNvPicPr>
          <p:nvPr/>
        </p:nvPicPr>
        <p:blipFill>
          <a:blip r:embed="rId3" cstate="print"/>
          <a:srcRect t="23366" r="7108"/>
          <a:stretch>
            <a:fillRect/>
          </a:stretch>
        </p:blipFill>
        <p:spPr bwMode="auto">
          <a:xfrm>
            <a:off x="457200" y="0"/>
            <a:ext cx="11212513" cy="6937375"/>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254000" y="2247900"/>
            <a:ext cx="11164888" cy="4194175"/>
          </a:xfrm>
        </p:spPr>
        <p:txBody>
          <a:bodyPr/>
          <a:lstStyle/>
          <a:p>
            <a:r>
              <a:rPr lang="en-US" sz="4400" dirty="0"/>
              <a:t>Cyrillic  and </a:t>
            </a:r>
            <a:r>
              <a:rPr lang="pt-BR" sz="4400" dirty="0"/>
              <a:t>Progeny </a:t>
            </a:r>
          </a:p>
          <a:p>
            <a:endParaRPr lang="pt-BR" sz="4400" dirty="0"/>
          </a:p>
          <a:p>
            <a:r>
              <a:rPr lang="pt-BR" sz="4400" dirty="0"/>
              <a:t>We need a more FRIENDLY program............</a:t>
            </a:r>
          </a:p>
          <a:p>
            <a:endParaRPr lang="pt-BR" sz="4400" dirty="0"/>
          </a:p>
          <a:p>
            <a:pPr>
              <a:buFont typeface="Wingdings" pitchFamily="2" charset="2"/>
              <a:buNone/>
            </a:pPr>
            <a:endParaRPr lang="pt-BR" sz="4400" dirty="0"/>
          </a:p>
        </p:txBody>
      </p:sp>
      <p:sp>
        <p:nvSpPr>
          <p:cNvPr id="185348" name="Text Box 4"/>
          <p:cNvSpPr txBox="1">
            <a:spLocks noChangeArrowheads="1"/>
          </p:cNvSpPr>
          <p:nvPr/>
        </p:nvSpPr>
        <p:spPr bwMode="auto">
          <a:xfrm>
            <a:off x="536575" y="785813"/>
            <a:ext cx="9873280" cy="646331"/>
          </a:xfrm>
          <a:prstGeom prst="rect">
            <a:avLst/>
          </a:prstGeom>
          <a:solidFill>
            <a:srgbClr val="F8F57B"/>
          </a:solidFill>
          <a:ln w="9525">
            <a:noFill/>
            <a:miter lim="800000"/>
            <a:headEnd/>
            <a:tailEnd/>
          </a:ln>
          <a:effectLst/>
        </p:spPr>
        <p:txBody>
          <a:bodyPr wrap="none">
            <a:spAutoFit/>
          </a:bodyPr>
          <a:lstStyle/>
          <a:p>
            <a:pPr defTabSz="914400"/>
            <a:r>
              <a:rPr lang="pt-BR" sz="3600" u="none" dirty="0">
                <a:solidFill>
                  <a:schemeClr val="bg1"/>
                </a:solidFill>
                <a:latin typeface="Garamond" pitchFamily="18" charset="0"/>
              </a:rPr>
              <a:t>What are  the available programs to build genealogies?</a:t>
            </a:r>
            <a:endParaRPr lang="en-US" sz="3600" u="none" dirty="0">
              <a:solidFill>
                <a:schemeClr val="bg1"/>
              </a:solidFill>
              <a:latin typeface="Garamon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ctrTitle"/>
          </p:nvPr>
        </p:nvSpPr>
        <p:spPr/>
        <p:txBody>
          <a:bodyPr/>
          <a:lstStyle/>
          <a:p>
            <a:r>
              <a:rPr lang="pt-BR" dirty="0"/>
              <a:t>STEM-CELLS</a:t>
            </a:r>
            <a:endParaRPr lang="en-US" dirty="0"/>
          </a:p>
        </p:txBody>
      </p:sp>
      <p:sp>
        <p:nvSpPr>
          <p:cNvPr id="223237" name="Rectangle 5"/>
          <p:cNvSpPr>
            <a:spLocks noGrp="1" noChangeArrowheads="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2" name="Picture 2" descr="65172"/>
          <p:cNvPicPr>
            <a:picLocks noChangeAspect="1" noChangeArrowheads="1"/>
          </p:cNvPicPr>
          <p:nvPr/>
        </p:nvPicPr>
        <p:blipFill>
          <a:blip r:embed="rId3"/>
          <a:srcRect/>
          <a:stretch>
            <a:fillRect/>
          </a:stretch>
        </p:blipFill>
        <p:spPr bwMode="auto">
          <a:xfrm>
            <a:off x="2576513" y="1406525"/>
            <a:ext cx="7119937" cy="4011613"/>
          </a:xfrm>
          <a:prstGeom prst="rect">
            <a:avLst/>
          </a:prstGeom>
          <a:noFill/>
        </p:spPr>
      </p:pic>
      <p:sp>
        <p:nvSpPr>
          <p:cNvPr id="220163" name="Text Box 3"/>
          <p:cNvSpPr txBox="1">
            <a:spLocks noChangeArrowheads="1"/>
          </p:cNvSpPr>
          <p:nvPr/>
        </p:nvSpPr>
        <p:spPr bwMode="auto">
          <a:xfrm>
            <a:off x="666750" y="384175"/>
            <a:ext cx="11522075" cy="579438"/>
          </a:xfrm>
          <a:prstGeom prst="rect">
            <a:avLst/>
          </a:prstGeom>
          <a:noFill/>
          <a:ln w="12700">
            <a:noFill/>
            <a:miter lim="800000"/>
            <a:headEnd type="none" w="sm" len="sm"/>
            <a:tailEnd type="none" w="sm" len="sm"/>
          </a:ln>
          <a:effectLst/>
        </p:spPr>
        <p:txBody>
          <a:bodyPr wrap="square">
            <a:spAutoFit/>
          </a:bodyPr>
          <a:lstStyle/>
          <a:p>
            <a:pPr defTabSz="762000" eaLnBrk="0" hangingPunct="0"/>
            <a:r>
              <a:rPr lang="pt-BR" sz="3200" u="none" dirty="0">
                <a:latin typeface="Garamond" pitchFamily="18" charset="0"/>
              </a:rPr>
              <a:t>Stem-cells bill allowing  researches with embryonic stem-cells  </a:t>
            </a:r>
          </a:p>
        </p:txBody>
      </p:sp>
      <p:sp>
        <p:nvSpPr>
          <p:cNvPr id="220164" name="Text Box 4"/>
          <p:cNvSpPr txBox="1">
            <a:spLocks noChangeArrowheads="1"/>
          </p:cNvSpPr>
          <p:nvPr/>
        </p:nvSpPr>
        <p:spPr bwMode="auto">
          <a:xfrm>
            <a:off x="2297412" y="5845175"/>
            <a:ext cx="7594002" cy="584775"/>
          </a:xfrm>
          <a:prstGeom prst="rect">
            <a:avLst/>
          </a:prstGeom>
          <a:noFill/>
          <a:ln w="9525">
            <a:noFill/>
            <a:miter lim="800000"/>
            <a:headEnd/>
            <a:tailEnd/>
          </a:ln>
          <a:effectLst/>
        </p:spPr>
        <p:txBody>
          <a:bodyPr wrap="none">
            <a:spAutoFit/>
          </a:bodyPr>
          <a:lstStyle/>
          <a:p>
            <a:pPr defTabSz="914400"/>
            <a:r>
              <a:rPr lang="pt-BR" sz="3200" u="none" dirty="0">
                <a:latin typeface="Garamond" pitchFamily="18" charset="0"/>
              </a:rPr>
              <a:t>Just  approved by the Brazilian Supreme Court</a:t>
            </a:r>
            <a:endParaRPr lang="en-US" sz="3200" u="none" dirty="0">
              <a:latin typeface="Garamond"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a:xfrm>
            <a:off x="914400" y="1736725"/>
            <a:ext cx="10360025" cy="3406775"/>
          </a:xfrm>
        </p:spPr>
        <p:txBody>
          <a:bodyPr/>
          <a:lstStyle/>
          <a:p>
            <a:pPr>
              <a:lnSpc>
                <a:spcPct val="85000"/>
              </a:lnSpc>
            </a:pPr>
            <a:r>
              <a:rPr lang="pt-BR" dirty="0" smtClean="0"/>
              <a:t>We are currently invesytigating the potential of adult stem cells from different sources  to regenerate bone and muscle</a:t>
            </a:r>
            <a:endParaRPr lang="en-US" dirty="0"/>
          </a:p>
        </p:txBody>
      </p:sp>
      <p:sp>
        <p:nvSpPr>
          <p:cNvPr id="5" name="Subtitle 4"/>
          <p:cNvSpPr>
            <a:spLocks noGrp="1"/>
          </p:cNvSpPr>
          <p:nvPr>
            <p:ph type="subTitle" sz="quarter"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0"/>
            <a:ext cx="184731" cy="1200329"/>
          </a:xfrm>
          <a:prstGeom prst="rect">
            <a:avLst/>
          </a:prstGeom>
          <a:noFill/>
        </p:spPr>
        <p:txBody>
          <a:bodyPr wrap="none">
            <a:spAutoFit/>
          </a:bodyPr>
          <a:lstStyle/>
          <a:p>
            <a:pPr defTabSz="914400"/>
            <a:endParaRPr lang="pt-BR" sz="3200" u="none" dirty="0">
              <a:solidFill>
                <a:srgbClr val="FFFF00"/>
              </a:solidFill>
              <a:effectLst>
                <a:outerShdw blurRad="38100" dist="38100" dir="2700000" algn="tl">
                  <a:srgbClr val="000000"/>
                </a:outerShdw>
              </a:effectLst>
              <a:latin typeface="+mn-lt"/>
            </a:endParaRPr>
          </a:p>
          <a:p>
            <a:pPr defTabSz="914400"/>
            <a:endParaRPr lang="pt-BR" sz="4000" u="none" dirty="0">
              <a:solidFill>
                <a:srgbClr val="FFFF00"/>
              </a:solidFill>
              <a:effectLst>
                <a:outerShdw blurRad="38100" dist="38100" dir="2700000" algn="tl">
                  <a:srgbClr val="000000"/>
                </a:outerShdw>
              </a:effectLst>
              <a:latin typeface="+mn-lt"/>
            </a:endParaRPr>
          </a:p>
        </p:txBody>
      </p:sp>
      <p:grpSp>
        <p:nvGrpSpPr>
          <p:cNvPr id="222212" name="Group 4"/>
          <p:cNvGrpSpPr>
            <a:grpSpLocks/>
          </p:cNvGrpSpPr>
          <p:nvPr/>
        </p:nvGrpSpPr>
        <p:grpSpPr bwMode="auto">
          <a:xfrm>
            <a:off x="804863" y="1412875"/>
            <a:ext cx="3614737" cy="2281238"/>
            <a:chOff x="0" y="1752"/>
            <a:chExt cx="2250" cy="1437"/>
          </a:xfrm>
        </p:grpSpPr>
        <p:pic>
          <p:nvPicPr>
            <p:cNvPr id="222213" name="Imagem 6" descr="dental pulp.jpg"/>
            <p:cNvPicPr>
              <a:picLocks noChangeAspect="1"/>
            </p:cNvPicPr>
            <p:nvPr/>
          </p:nvPicPr>
          <p:blipFill>
            <a:blip r:embed="rId4"/>
            <a:srcRect t="27499" b="11749"/>
            <a:stretch>
              <a:fillRect/>
            </a:stretch>
          </p:blipFill>
          <p:spPr bwMode="auto">
            <a:xfrm>
              <a:off x="0" y="1752"/>
              <a:ext cx="2250" cy="1215"/>
            </a:xfrm>
            <a:prstGeom prst="rect">
              <a:avLst/>
            </a:prstGeom>
            <a:noFill/>
            <a:ln w="9525">
              <a:noFill/>
              <a:miter lim="800000"/>
              <a:headEnd/>
              <a:tailEnd/>
            </a:ln>
          </p:spPr>
        </p:pic>
        <p:sp>
          <p:nvSpPr>
            <p:cNvPr id="8" name="CaixaDeTexto 7"/>
            <p:cNvSpPr txBox="1"/>
            <p:nvPr/>
          </p:nvSpPr>
          <p:spPr>
            <a:xfrm>
              <a:off x="156" y="2976"/>
              <a:ext cx="1822" cy="213"/>
            </a:xfrm>
            <a:prstGeom prst="rect">
              <a:avLst/>
            </a:prstGeom>
            <a:noFill/>
          </p:spPr>
          <p:txBody>
            <a:bodyPr>
              <a:spAutoFit/>
            </a:bodyPr>
            <a:lstStyle/>
            <a:p>
              <a:pPr algn="ctr" defTabSz="914400"/>
              <a:r>
                <a:rPr lang="pt-BR" sz="1600" u="none" dirty="0">
                  <a:effectLst>
                    <a:outerShdw blurRad="38100" dist="38100" dir="2700000" algn="tl">
                      <a:srgbClr val="000000"/>
                    </a:outerShdw>
                  </a:effectLst>
                  <a:latin typeface="+mn-lt"/>
                </a:rPr>
                <a:t>Dental pulp</a:t>
              </a:r>
            </a:p>
          </p:txBody>
        </p:sp>
      </p:grpSp>
      <p:grpSp>
        <p:nvGrpSpPr>
          <p:cNvPr id="222215" name="Group 7"/>
          <p:cNvGrpSpPr>
            <a:grpSpLocks/>
          </p:cNvGrpSpPr>
          <p:nvPr/>
        </p:nvGrpSpPr>
        <p:grpSpPr bwMode="auto">
          <a:xfrm>
            <a:off x="2767013" y="3716338"/>
            <a:ext cx="3429000" cy="2897187"/>
            <a:chOff x="1789" y="2341"/>
            <a:chExt cx="1823" cy="1825"/>
          </a:xfrm>
        </p:grpSpPr>
        <p:pic>
          <p:nvPicPr>
            <p:cNvPr id="222216" name="Imagem 5" descr="epsn0004.jpg"/>
            <p:cNvPicPr>
              <a:picLocks noChangeAspect="1"/>
            </p:cNvPicPr>
            <p:nvPr/>
          </p:nvPicPr>
          <p:blipFill>
            <a:blip r:embed="rId5"/>
            <a:srcRect/>
            <a:stretch>
              <a:fillRect/>
            </a:stretch>
          </p:blipFill>
          <p:spPr bwMode="auto">
            <a:xfrm>
              <a:off x="2106" y="2341"/>
              <a:ext cx="1181" cy="1575"/>
            </a:xfrm>
            <a:prstGeom prst="rect">
              <a:avLst/>
            </a:prstGeom>
            <a:noFill/>
            <a:ln w="9525">
              <a:noFill/>
              <a:miter lim="800000"/>
              <a:headEnd/>
              <a:tailEnd/>
            </a:ln>
          </p:spPr>
        </p:pic>
        <p:sp>
          <p:nvSpPr>
            <p:cNvPr id="222217" name="CaixaDeTexto 8"/>
            <p:cNvSpPr txBox="1">
              <a:spLocks noChangeArrowheads="1"/>
            </p:cNvSpPr>
            <p:nvPr/>
          </p:nvSpPr>
          <p:spPr bwMode="auto">
            <a:xfrm>
              <a:off x="1789" y="3954"/>
              <a:ext cx="1823" cy="212"/>
            </a:xfrm>
            <a:prstGeom prst="rect">
              <a:avLst/>
            </a:prstGeom>
            <a:noFill/>
            <a:ln w="9525">
              <a:noFill/>
              <a:miter lim="800000"/>
              <a:headEnd/>
              <a:tailEnd/>
            </a:ln>
          </p:spPr>
          <p:txBody>
            <a:bodyPr>
              <a:spAutoFit/>
            </a:bodyPr>
            <a:lstStyle/>
            <a:p>
              <a:pPr algn="ctr" defTabSz="914400"/>
              <a:r>
                <a:rPr lang="pt-BR" sz="1600" u="none" dirty="0">
                  <a:latin typeface="+mn-lt"/>
                </a:rPr>
                <a:t>Lipo aspirates</a:t>
              </a:r>
            </a:p>
          </p:txBody>
        </p:sp>
      </p:grpSp>
      <p:grpSp>
        <p:nvGrpSpPr>
          <p:cNvPr id="222218" name="Group 10"/>
          <p:cNvGrpSpPr>
            <a:grpSpLocks/>
          </p:cNvGrpSpPr>
          <p:nvPr/>
        </p:nvGrpSpPr>
        <p:grpSpPr bwMode="auto">
          <a:xfrm>
            <a:off x="5959475" y="1268413"/>
            <a:ext cx="6229350" cy="3308350"/>
            <a:chOff x="2928" y="1920"/>
            <a:chExt cx="2880" cy="2084"/>
          </a:xfrm>
        </p:grpSpPr>
        <p:graphicFrame>
          <p:nvGraphicFramePr>
            <p:cNvPr id="222219" name="Object 11"/>
            <p:cNvGraphicFramePr>
              <a:graphicFrameLocks noChangeAspect="1"/>
            </p:cNvGraphicFramePr>
            <p:nvPr/>
          </p:nvGraphicFramePr>
          <p:xfrm>
            <a:off x="3408" y="1920"/>
            <a:ext cx="1385" cy="1662"/>
          </p:xfrm>
          <a:graphic>
            <a:graphicData uri="http://schemas.openxmlformats.org/presentationml/2006/ole">
              <p:oleObj spid="_x0000_s222219" name="Imagem de bitmap" r:id="rId6" imgW="1848108" imgH="2409524" progId="PBrush">
                <p:embed/>
              </p:oleObj>
            </a:graphicData>
          </a:graphic>
        </p:graphicFrame>
        <p:sp>
          <p:nvSpPr>
            <p:cNvPr id="222220" name="Text Box 12"/>
            <p:cNvSpPr txBox="1">
              <a:spLocks noChangeArrowheads="1"/>
            </p:cNvSpPr>
            <p:nvPr/>
          </p:nvSpPr>
          <p:spPr bwMode="auto">
            <a:xfrm>
              <a:off x="2928" y="3600"/>
              <a:ext cx="2880" cy="404"/>
            </a:xfrm>
            <a:prstGeom prst="rect">
              <a:avLst/>
            </a:prstGeom>
            <a:noFill/>
            <a:ln w="9525">
              <a:noFill/>
              <a:miter lim="800000"/>
              <a:headEnd/>
              <a:tailEnd/>
            </a:ln>
            <a:effectLst/>
          </p:spPr>
          <p:txBody>
            <a:bodyPr>
              <a:spAutoFit/>
            </a:bodyPr>
            <a:lstStyle/>
            <a:p>
              <a:pPr algn="ctr">
                <a:spcBef>
                  <a:spcPct val="50000"/>
                </a:spcBef>
              </a:pPr>
              <a:r>
                <a:rPr lang="pt-BR" sz="3600" u="none" dirty="0">
                  <a:solidFill>
                    <a:srgbClr val="FFFF00"/>
                  </a:solidFill>
                  <a:latin typeface="+mn-lt"/>
                </a:rPr>
                <a:t>Umbilical cord</a:t>
              </a:r>
            </a:p>
          </p:txBody>
        </p:sp>
      </p:grpSp>
      <p:sp>
        <p:nvSpPr>
          <p:cNvPr id="222221" name="Text Box 13"/>
          <p:cNvSpPr txBox="1">
            <a:spLocks noChangeArrowheads="1"/>
          </p:cNvSpPr>
          <p:nvPr/>
        </p:nvSpPr>
        <p:spPr bwMode="auto">
          <a:xfrm>
            <a:off x="6692900" y="4933950"/>
            <a:ext cx="4429739" cy="1200329"/>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3600" u="none" dirty="0">
                <a:solidFill>
                  <a:srgbClr val="FFFF00"/>
                </a:solidFill>
                <a:latin typeface="Garamond" pitchFamily="18" charset="0"/>
              </a:rPr>
              <a:t>All biological wastes .....</a:t>
            </a:r>
          </a:p>
          <a:p>
            <a:pPr defTabSz="914400" eaLnBrk="0" hangingPunct="0"/>
            <a:endParaRPr lang="en-US" sz="3600" u="none" dirty="0">
              <a:solidFill>
                <a:srgbClr val="FFFF00"/>
              </a:solidFill>
              <a:latin typeface="Garamond" pitchFamily="18" charset="0"/>
            </a:endParaRPr>
          </a:p>
        </p:txBody>
      </p:sp>
      <p:sp>
        <p:nvSpPr>
          <p:cNvPr id="14" name="Title 13"/>
          <p:cNvSpPr>
            <a:spLocks noGrp="1"/>
          </p:cNvSpPr>
          <p:nvPr>
            <p:ph type="title"/>
          </p:nvPr>
        </p:nvSpPr>
        <p:spPr/>
        <p:txBody>
          <a:bodyPr/>
          <a:lstStyle/>
          <a:p>
            <a:r>
              <a:rPr lang="pt-BR" dirty="0" smtClean="0"/>
              <a:t>Sources of adult stem-cells</a:t>
            </a:r>
            <a:br>
              <a:rPr lang="pt-BR" dirty="0" smtClean="0"/>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22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1" grpId="0"/>
      <p:bldP spid="22222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1" name="Rectangle 5"/>
          <p:cNvSpPr>
            <a:spLocks noGrp="1" noRot="1" noChangeArrowheads="1"/>
          </p:cNvSpPr>
          <p:nvPr>
            <p:ph type="ctrTitle" sz="quarter"/>
          </p:nvPr>
        </p:nvSpPr>
        <p:spPr/>
        <p:txBody>
          <a:bodyPr/>
          <a:lstStyle/>
          <a:p>
            <a:r>
              <a:rPr lang="pt-BR" smtClean="0"/>
              <a:t>STEM-CELLS INJECTIONS IN ANIMAL MODELS </a:t>
            </a:r>
            <a:endParaRPr lang="en-US" dirty="0"/>
          </a:p>
        </p:txBody>
      </p:sp>
      <p:sp>
        <p:nvSpPr>
          <p:cNvPr id="173059" name="Rectangle 3"/>
          <p:cNvSpPr>
            <a:spLocks noGrp="1" noChangeArrowheads="1"/>
          </p:cNvSpPr>
          <p:nvPr>
            <p:ph type="subTitle" sz="quarter" idx="1"/>
          </p:nvPr>
        </p:nvSpPr>
        <p:spPr/>
        <p:txBody>
          <a:bodyPr/>
          <a:lstStyle/>
          <a:p>
            <a:endParaRPr lang="pt-BR" smtClean="0"/>
          </a:p>
          <a:p>
            <a:r>
              <a:rPr lang="pt-BR" smtClean="0"/>
              <a:t>How to evaluate results of  “in vivo”experiments?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muitoboa"/>
          <p:cNvPicPr>
            <a:picLocks noChangeAspect="1" noChangeArrowheads="1"/>
          </p:cNvPicPr>
          <p:nvPr/>
        </p:nvPicPr>
        <p:blipFill>
          <a:blip r:embed="rId3"/>
          <a:srcRect/>
          <a:stretch>
            <a:fillRect/>
          </a:stretch>
        </p:blipFill>
        <p:spPr bwMode="auto">
          <a:xfrm>
            <a:off x="722313" y="0"/>
            <a:ext cx="10744200" cy="6800850"/>
          </a:xfrm>
          <a:prstGeom prst="rect">
            <a:avLst/>
          </a:prstGeom>
          <a:noFill/>
        </p:spPr>
      </p:pic>
      <p:sp>
        <p:nvSpPr>
          <p:cNvPr id="94212" name="Text Box 4"/>
          <p:cNvSpPr txBox="1">
            <a:spLocks noChangeArrowheads="1"/>
          </p:cNvSpPr>
          <p:nvPr/>
        </p:nvSpPr>
        <p:spPr bwMode="auto">
          <a:xfrm>
            <a:off x="2613025" y="304800"/>
            <a:ext cx="6817187" cy="646331"/>
          </a:xfrm>
          <a:prstGeom prst="rect">
            <a:avLst/>
          </a:prstGeom>
          <a:noFill/>
          <a:ln w="9525">
            <a:noFill/>
            <a:miter lim="800000"/>
            <a:headEnd/>
            <a:tailEnd/>
          </a:ln>
          <a:effectLst/>
        </p:spPr>
        <p:txBody>
          <a:bodyPr wrap="none">
            <a:spAutoFit/>
          </a:bodyPr>
          <a:lstStyle/>
          <a:p>
            <a:pPr defTabSz="914400"/>
            <a:r>
              <a:rPr lang="pt-BR" sz="3600" u="none" dirty="0">
                <a:solidFill>
                  <a:schemeClr val="bg1"/>
                </a:solidFill>
                <a:latin typeface="Garamond" pitchFamily="18" charset="0"/>
              </a:rPr>
              <a:t>Human genome research center aims</a:t>
            </a:r>
            <a:endParaRPr lang="en-US" sz="3600" u="none" dirty="0">
              <a:solidFill>
                <a:schemeClr val="bg1"/>
              </a:solidFill>
              <a:latin typeface="Garamond" pitchFamily="18" charset="0"/>
            </a:endParaRPr>
          </a:p>
        </p:txBody>
      </p:sp>
      <p:sp>
        <p:nvSpPr>
          <p:cNvPr id="94213" name="Text Box 5"/>
          <p:cNvSpPr txBox="1">
            <a:spLocks noChangeArrowheads="1"/>
          </p:cNvSpPr>
          <p:nvPr/>
        </p:nvSpPr>
        <p:spPr bwMode="auto">
          <a:xfrm>
            <a:off x="4546600" y="5799138"/>
            <a:ext cx="3776547" cy="646331"/>
          </a:xfrm>
          <a:prstGeom prst="rect">
            <a:avLst/>
          </a:prstGeom>
          <a:noFill/>
          <a:ln w="9525">
            <a:noFill/>
            <a:miter lim="800000"/>
            <a:headEnd/>
            <a:tailEnd/>
          </a:ln>
          <a:effectLst/>
        </p:spPr>
        <p:txBody>
          <a:bodyPr wrap="none">
            <a:spAutoFit/>
          </a:bodyPr>
          <a:lstStyle/>
          <a:p>
            <a:pPr defTabSz="914400"/>
            <a:r>
              <a:rPr lang="pt-BR" sz="3600" u="none" dirty="0">
                <a:latin typeface="Garamond" pitchFamily="18" charset="0"/>
              </a:rPr>
              <a:t>Technology transfer</a:t>
            </a:r>
            <a:endParaRPr lang="en-US" sz="3600" u="none" dirty="0">
              <a:latin typeface="Garamond" pitchFamily="18" charset="0"/>
            </a:endParaRPr>
          </a:p>
        </p:txBody>
      </p:sp>
      <p:sp>
        <p:nvSpPr>
          <p:cNvPr id="94214" name="Text Box 6"/>
          <p:cNvSpPr txBox="1">
            <a:spLocks noChangeArrowheads="1"/>
          </p:cNvSpPr>
          <p:nvPr/>
        </p:nvSpPr>
        <p:spPr bwMode="auto">
          <a:xfrm>
            <a:off x="9105900" y="5745163"/>
            <a:ext cx="2036135" cy="646331"/>
          </a:xfrm>
          <a:prstGeom prst="rect">
            <a:avLst/>
          </a:prstGeom>
          <a:noFill/>
          <a:ln w="9525">
            <a:noFill/>
            <a:miter lim="800000"/>
            <a:headEnd/>
            <a:tailEnd/>
          </a:ln>
          <a:effectLst/>
        </p:spPr>
        <p:txBody>
          <a:bodyPr wrap="none">
            <a:spAutoFit/>
          </a:bodyPr>
          <a:lstStyle/>
          <a:p>
            <a:pPr defTabSz="914400"/>
            <a:r>
              <a:rPr lang="pt-BR" sz="3600" u="none" dirty="0">
                <a:latin typeface="Garamond" pitchFamily="18" charset="0"/>
              </a:rPr>
              <a:t>Education</a:t>
            </a:r>
            <a:endParaRPr lang="en-US" sz="3600" u="none" dirty="0">
              <a:latin typeface="Garamond" pitchFamily="18" charset="0"/>
            </a:endParaRPr>
          </a:p>
        </p:txBody>
      </p:sp>
      <p:sp>
        <p:nvSpPr>
          <p:cNvPr id="94215" name="Text Box 7"/>
          <p:cNvSpPr txBox="1">
            <a:spLocks noChangeArrowheads="1"/>
          </p:cNvSpPr>
          <p:nvPr/>
        </p:nvSpPr>
        <p:spPr bwMode="auto">
          <a:xfrm>
            <a:off x="814388" y="5770563"/>
            <a:ext cx="2708114" cy="646331"/>
          </a:xfrm>
          <a:prstGeom prst="rect">
            <a:avLst/>
          </a:prstGeom>
          <a:noFill/>
          <a:ln w="9525">
            <a:noFill/>
            <a:miter lim="800000"/>
            <a:headEnd/>
            <a:tailEnd/>
          </a:ln>
          <a:effectLst/>
        </p:spPr>
        <p:txBody>
          <a:bodyPr wrap="none">
            <a:spAutoFit/>
          </a:bodyPr>
          <a:lstStyle/>
          <a:p>
            <a:pPr defTabSz="914400"/>
            <a:r>
              <a:rPr lang="pt-BR" sz="3600" u="none" dirty="0">
                <a:latin typeface="Garamond" pitchFamily="18" charset="0"/>
              </a:rPr>
              <a:t>Basic research</a:t>
            </a:r>
            <a:endParaRPr lang="en-US" sz="3600" u="none" dirty="0">
              <a:latin typeface="Garamon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3" grpId="0"/>
      <p:bldP spid="94214" grpId="0"/>
      <p:bldP spid="942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DSCN0604"/>
          <p:cNvPicPr>
            <a:picLocks noChangeAspect="1" noChangeArrowheads="1"/>
          </p:cNvPicPr>
          <p:nvPr/>
        </p:nvPicPr>
        <p:blipFill>
          <a:blip r:embed="rId3" cstate="print"/>
          <a:srcRect/>
          <a:stretch>
            <a:fillRect/>
          </a:stretch>
        </p:blipFill>
        <p:spPr bwMode="auto">
          <a:xfrm>
            <a:off x="1916113" y="3749675"/>
            <a:ext cx="3697287" cy="2341563"/>
          </a:xfrm>
          <a:prstGeom prst="rect">
            <a:avLst/>
          </a:prstGeom>
          <a:noFill/>
        </p:spPr>
      </p:pic>
      <p:pic>
        <p:nvPicPr>
          <p:cNvPr id="116739" name="Picture 3" descr="DSCN0607"/>
          <p:cNvPicPr>
            <a:picLocks noChangeAspect="1" noChangeArrowheads="1"/>
          </p:cNvPicPr>
          <p:nvPr/>
        </p:nvPicPr>
        <p:blipFill>
          <a:blip r:embed="rId4" cstate="print"/>
          <a:srcRect/>
          <a:stretch>
            <a:fillRect/>
          </a:stretch>
        </p:blipFill>
        <p:spPr bwMode="auto">
          <a:xfrm>
            <a:off x="6589713" y="3773488"/>
            <a:ext cx="3698875" cy="2341562"/>
          </a:xfrm>
          <a:prstGeom prst="rect">
            <a:avLst/>
          </a:prstGeom>
          <a:noFill/>
        </p:spPr>
      </p:pic>
      <p:sp>
        <p:nvSpPr>
          <p:cNvPr id="116740" name="Text Box 4"/>
          <p:cNvSpPr txBox="1">
            <a:spLocks noChangeArrowheads="1"/>
          </p:cNvSpPr>
          <p:nvPr/>
        </p:nvSpPr>
        <p:spPr bwMode="auto">
          <a:xfrm>
            <a:off x="2138682" y="2297113"/>
            <a:ext cx="7911461" cy="646331"/>
          </a:xfrm>
          <a:prstGeom prst="rect">
            <a:avLst/>
          </a:prstGeom>
          <a:noFill/>
          <a:ln w="12700">
            <a:noFill/>
            <a:miter lim="800000"/>
            <a:headEnd type="none" w="sm" len="sm"/>
            <a:tailEnd type="none" w="sm" len="sm"/>
          </a:ln>
          <a:effectLst/>
        </p:spPr>
        <p:txBody>
          <a:bodyPr wrap="none">
            <a:spAutoFit/>
          </a:bodyPr>
          <a:lstStyle/>
          <a:p>
            <a:pPr defTabSz="914400" eaLnBrk="0" hangingPunct="0"/>
            <a:r>
              <a:rPr lang="en-US" sz="3600" u="none" dirty="0">
                <a:latin typeface="Garamond" pitchFamily="18" charset="0"/>
              </a:rPr>
              <a:t>Swimming test- How long  they can  resist?</a:t>
            </a:r>
          </a:p>
        </p:txBody>
      </p:sp>
      <p:sp>
        <p:nvSpPr>
          <p:cNvPr id="116746" name="Text Box 10"/>
          <p:cNvSpPr txBox="1">
            <a:spLocks noChangeArrowheads="1"/>
          </p:cNvSpPr>
          <p:nvPr/>
        </p:nvSpPr>
        <p:spPr bwMode="auto">
          <a:xfrm>
            <a:off x="5053102" y="1431925"/>
            <a:ext cx="2082621" cy="707886"/>
          </a:xfrm>
          <a:prstGeom prst="rect">
            <a:avLst/>
          </a:prstGeom>
          <a:noFill/>
          <a:ln w="9525">
            <a:noFill/>
            <a:miter lim="800000"/>
            <a:headEnd/>
            <a:tailEnd/>
          </a:ln>
          <a:effectLst/>
        </p:spPr>
        <p:txBody>
          <a:bodyPr wrap="none">
            <a:spAutoFit/>
          </a:bodyPr>
          <a:lstStyle/>
          <a:p>
            <a:pPr defTabSz="914400"/>
            <a:r>
              <a:rPr lang="pt-BR" sz="4000" u="none" dirty="0">
                <a:solidFill>
                  <a:srgbClr val="F8F57B"/>
                </a:solidFill>
                <a:latin typeface="Garamond" pitchFamily="18" charset="0"/>
              </a:rPr>
              <a:t>TIMING</a:t>
            </a:r>
            <a:endParaRPr lang="en-US" sz="4000" u="none" dirty="0">
              <a:solidFill>
                <a:srgbClr val="F8F57B"/>
              </a:solidFill>
              <a:latin typeface="Garamond" pitchFamily="18" charset="0"/>
            </a:endParaRPr>
          </a:p>
        </p:txBody>
      </p:sp>
      <p:sp>
        <p:nvSpPr>
          <p:cNvPr id="116747" name="Text Box 11"/>
          <p:cNvSpPr txBox="1">
            <a:spLocks noChangeArrowheads="1"/>
          </p:cNvSpPr>
          <p:nvPr/>
        </p:nvSpPr>
        <p:spPr bwMode="auto">
          <a:xfrm>
            <a:off x="514350" y="301625"/>
            <a:ext cx="11239500" cy="954107"/>
          </a:xfrm>
          <a:prstGeom prst="rect">
            <a:avLst/>
          </a:prstGeom>
          <a:noFill/>
          <a:ln w="9525">
            <a:noFill/>
            <a:miter lim="800000"/>
            <a:headEnd/>
            <a:tailEnd/>
          </a:ln>
          <a:effectLst/>
        </p:spPr>
        <p:txBody>
          <a:bodyPr wrap="square">
            <a:spAutoFit/>
          </a:bodyPr>
          <a:lstStyle/>
          <a:p>
            <a:pPr defTabSz="914400"/>
            <a:r>
              <a:rPr lang="pt-BR" sz="2800" u="none" dirty="0">
                <a:latin typeface="Garamond" pitchFamily="18" charset="0"/>
              </a:rPr>
              <a:t>Stem-cells injections in SJL mice: a model for limb-girdle muscular dystrophy</a:t>
            </a:r>
          </a:p>
          <a:p>
            <a:pPr defTabSz="914400"/>
            <a:endParaRPr lang="pt-BR" sz="2800" u="none" dirty="0">
              <a:latin typeface="Garamon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ítulo 1"/>
          <p:cNvSpPr>
            <a:spLocks noGrp="1"/>
          </p:cNvSpPr>
          <p:nvPr>
            <p:ph type="title"/>
          </p:nvPr>
        </p:nvSpPr>
        <p:spPr/>
        <p:txBody>
          <a:bodyPr/>
          <a:lstStyle/>
          <a:p>
            <a:r>
              <a:rPr lang="pt-BR" dirty="0"/>
              <a:t>Non-injected </a:t>
            </a:r>
            <a:br>
              <a:rPr lang="pt-BR" dirty="0"/>
            </a:br>
            <a:r>
              <a:rPr lang="pt-BR" dirty="0"/>
              <a:t>rope test</a:t>
            </a:r>
            <a:endParaRPr lang="en-US" dirty="0"/>
          </a:p>
        </p:txBody>
      </p:sp>
      <p:pic>
        <p:nvPicPr>
          <p:cNvPr id="6" name="Supplemental-untreated_video_1.wmv">
            <a:hlinkClick r:id="" action="ppaction://media"/>
          </p:cNvPr>
          <p:cNvPicPr>
            <a:picLocks noRot="1" noChangeAspect="1"/>
          </p:cNvPicPr>
          <p:nvPr>
            <a:videoFile r:link="rId1"/>
          </p:nvPr>
        </p:nvPicPr>
        <p:blipFill>
          <a:blip r:embed="rId4"/>
          <a:stretch>
            <a:fillRect/>
          </a:stretch>
        </p:blipFill>
        <p:spPr>
          <a:xfrm>
            <a:off x="2665413" y="1771650"/>
            <a:ext cx="6858000" cy="457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4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pplemental_vide-treatedo_3_.wmv">
            <a:hlinkClick r:id="" action="ppaction://media"/>
          </p:cNvPr>
          <p:cNvPicPr>
            <a:picLocks noRot="1" noChangeAspect="1"/>
          </p:cNvPicPr>
          <p:nvPr>
            <a:videoFile r:link="rId1"/>
          </p:nvPr>
        </p:nvPicPr>
        <p:blipFill>
          <a:blip r:embed="rId4"/>
          <a:stretch>
            <a:fillRect/>
          </a:stretch>
        </p:blipFill>
        <p:spPr>
          <a:xfrm>
            <a:off x="2665413" y="1771650"/>
            <a:ext cx="6858000" cy="4572000"/>
          </a:xfrm>
          <a:prstGeom prst="rect">
            <a:avLst/>
          </a:prstGeom>
        </p:spPr>
      </p:pic>
      <p:sp>
        <p:nvSpPr>
          <p:cNvPr id="5" name="Title 4"/>
          <p:cNvSpPr>
            <a:spLocks noGrp="1"/>
          </p:cNvSpPr>
          <p:nvPr>
            <p:ph type="title"/>
          </p:nvPr>
        </p:nvSpPr>
        <p:spPr>
          <a:xfrm>
            <a:off x="609600" y="342900"/>
            <a:ext cx="10969625" cy="1143000"/>
          </a:xfrm>
        </p:spPr>
        <p:txBody>
          <a:bodyPr/>
          <a:lstStyle/>
          <a:p>
            <a:r>
              <a:rPr lang="pt-BR" dirty="0" smtClean="0"/>
              <a:t>Injected</a:t>
            </a:r>
            <a:br>
              <a:rPr lang="pt-BR" dirty="0" smtClean="0"/>
            </a:br>
            <a:r>
              <a:rPr lang="pt-BR" dirty="0" smtClean="0"/>
              <a:t>Rope test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8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ctrTitle"/>
          </p:nvPr>
        </p:nvSpPr>
        <p:spPr/>
        <p:txBody>
          <a:bodyPr/>
          <a:lstStyle/>
          <a:p>
            <a:r>
              <a:rPr lang="pt-BR" b="0" dirty="0"/>
              <a:t>How to measure movement?</a:t>
            </a:r>
            <a:endParaRPr lang="en-US" b="0" dirty="0"/>
          </a:p>
        </p:txBody>
      </p:sp>
      <p:sp>
        <p:nvSpPr>
          <p:cNvPr id="190469" name="Rectangle 5"/>
          <p:cNvSpPr>
            <a:spLocks noGrp="1" noChangeArrowheads="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r>
              <a:rPr lang="pt-BR" dirty="0"/>
              <a:t>Non injected</a:t>
            </a:r>
            <a:endParaRPr lang="en-US" dirty="0"/>
          </a:p>
        </p:txBody>
      </p:sp>
      <p:pic>
        <p:nvPicPr>
          <p:cNvPr id="5" name="Supplemental-untreated-_video_4.wmv">
            <a:hlinkClick r:id="" action="ppaction://media"/>
          </p:cNvPr>
          <p:cNvPicPr>
            <a:picLocks noRot="1" noChangeAspect="1"/>
          </p:cNvPicPr>
          <p:nvPr>
            <a:videoFile r:link="rId1"/>
          </p:nvPr>
        </p:nvPicPr>
        <p:blipFill>
          <a:blip r:embed="rId4"/>
          <a:stretch>
            <a:fillRect/>
          </a:stretch>
        </p:blipFill>
        <p:spPr>
          <a:xfrm>
            <a:off x="2665413" y="1771650"/>
            <a:ext cx="6858000" cy="45720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r>
              <a:rPr lang="pt-BR" dirty="0"/>
              <a:t>Injected</a:t>
            </a:r>
            <a:endParaRPr lang="en-US" dirty="0"/>
          </a:p>
        </p:txBody>
      </p:sp>
      <p:pic>
        <p:nvPicPr>
          <p:cNvPr id="6" name="Supplemental-treated-video_6.wmv">
            <a:hlinkClick r:id="" action="ppaction://media"/>
          </p:cNvPr>
          <p:cNvPicPr>
            <a:picLocks noGrp="1" noRot="1" noChangeAspect="1"/>
          </p:cNvPicPr>
          <p:nvPr>
            <p:ph idx="4294967295"/>
            <a:videoFile r:link="rId1"/>
          </p:nvPr>
        </p:nvPicPr>
        <p:blipFill>
          <a:blip r:embed="rId4"/>
          <a:stretch>
            <a:fillRect/>
          </a:stretch>
        </p:blipFill>
        <p:spPr>
          <a:xfrm>
            <a:off x="2665413" y="1771650"/>
            <a:ext cx="6858000" cy="4572000"/>
          </a:xfrm>
          <a:prstGeom prst="rect">
            <a:avLst/>
          </a:prstGeom>
        </p:spPr>
      </p:pic>
      <p:sp>
        <p:nvSpPr>
          <p:cNvPr id="189444" name="Text Box 4"/>
          <p:cNvSpPr txBox="1">
            <a:spLocks noChangeArrowheads="1"/>
          </p:cNvSpPr>
          <p:nvPr/>
        </p:nvSpPr>
        <p:spPr bwMode="auto">
          <a:xfrm>
            <a:off x="6094413" y="6321425"/>
            <a:ext cx="4888005" cy="830997"/>
          </a:xfrm>
          <a:prstGeom prst="rect">
            <a:avLst/>
          </a:prstGeom>
          <a:noFill/>
          <a:ln w="9525">
            <a:noFill/>
            <a:miter lim="800000"/>
            <a:headEnd/>
            <a:tailEnd/>
          </a:ln>
          <a:effectLst/>
        </p:spPr>
        <p:txBody>
          <a:bodyPr wrap="none">
            <a:spAutoFit/>
          </a:bodyPr>
          <a:lstStyle/>
          <a:p>
            <a:pPr defTabSz="914400"/>
            <a:r>
              <a:rPr lang="pt-BR" sz="2400" u="none" dirty="0">
                <a:latin typeface="Garamond" pitchFamily="18" charset="0"/>
              </a:rPr>
              <a:t>Vieira et al., 2008- Stem-cells, JUNE 26</a:t>
            </a:r>
            <a:endParaRPr lang="en-US" sz="2400" u="none" dirty="0">
              <a:latin typeface="Garamond" pitchFamily="18" charset="0"/>
            </a:endParaRPr>
          </a:p>
          <a:p>
            <a:pPr defTabSz="914400"/>
            <a:endParaRPr lang="en-US" sz="2400" dirty="0">
              <a:latin typeface="Garamon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99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4078288" y="1066800"/>
            <a:ext cx="3231975" cy="523220"/>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2800" u="none" dirty="0">
                <a:latin typeface="Garamond" pitchFamily="18" charset="0"/>
              </a:rPr>
              <a:t>Chokito at 18 months</a:t>
            </a:r>
            <a:endParaRPr lang="en-US" sz="2800" u="none" dirty="0">
              <a:latin typeface="Garamond" pitchFamily="18" charset="0"/>
            </a:endParaRPr>
          </a:p>
        </p:txBody>
      </p:sp>
      <p:pic>
        <p:nvPicPr>
          <p:cNvPr id="6" name="chokito.16mo.mpg">
            <a:hlinkClick r:id="" action="ppaction://media"/>
          </p:cNvPr>
          <p:cNvPicPr>
            <a:picLocks noRot="1" noChangeAspect="1"/>
          </p:cNvPicPr>
          <p:nvPr>
            <a:videoFile r:link="rId1"/>
          </p:nvPr>
        </p:nvPicPr>
        <p:blipFill>
          <a:blip r:embed="rId4"/>
          <a:stretch>
            <a:fillRect/>
          </a:stretch>
        </p:blipFill>
        <p:spPr>
          <a:xfrm>
            <a:off x="3046413" y="1790700"/>
            <a:ext cx="6096000" cy="4572000"/>
          </a:xfrm>
          <a:prstGeom prst="rect">
            <a:avLst/>
          </a:prstGeom>
        </p:spPr>
      </p:pic>
      <p:sp>
        <p:nvSpPr>
          <p:cNvPr id="7" name="Title 6"/>
          <p:cNvSpPr>
            <a:spLocks noGrp="1"/>
          </p:cNvSpPr>
          <p:nvPr>
            <p:ph type="title"/>
          </p:nvPr>
        </p:nvSpPr>
        <p:spPr/>
        <p:txBody>
          <a:bodyPr/>
          <a:lstStyle/>
          <a:p>
            <a:r>
              <a:rPr lang="pt-BR" sz="2400" dirty="0" smtClean="0"/>
              <a:t>Stem-cells injections from dental-pulp in golden-retriever muscular dystrophy dogs</a:t>
            </a:r>
            <a:r>
              <a:rPr lang="en-US" sz="2400" dirty="0" smtClean="0"/>
              <a:t/>
            </a:r>
            <a:br>
              <a:rPr lang="en-US" sz="2400" dirty="0" smtClean="0"/>
            </a:b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r>
              <a:rPr lang="pt-BR" sz="4800" b="0" dirty="0"/>
              <a:t>Chokito 8 months </a:t>
            </a:r>
            <a:r>
              <a:rPr lang="pt-BR" sz="4000" b="0" dirty="0"/>
              <a:t>later-</a:t>
            </a:r>
            <a:r>
              <a:rPr lang="pt-BR" sz="4800" b="0" dirty="0"/>
              <a:t> 26 months</a:t>
            </a:r>
            <a:endParaRPr lang="en-US" sz="4800" b="0" dirty="0"/>
          </a:p>
        </p:txBody>
      </p:sp>
      <p:pic>
        <p:nvPicPr>
          <p:cNvPr id="9" name="filme_chokito-26mo_2008 001.mpg">
            <a:hlinkClick r:id="" action="ppaction://media"/>
          </p:cNvPr>
          <p:cNvPicPr>
            <a:picLocks noGrp="1" noRot="1" noChangeAspect="1"/>
          </p:cNvPicPr>
          <p:nvPr>
            <p:ph idx="4294967295"/>
            <a:videoFile r:link="rId1"/>
          </p:nvPr>
        </p:nvPicPr>
        <p:blipFill>
          <a:blip r:embed="rId4"/>
          <a:stretch>
            <a:fillRect/>
          </a:stretch>
        </p:blipFill>
        <p:spPr>
          <a:xfrm>
            <a:off x="3046413" y="1771650"/>
            <a:ext cx="6096000" cy="4572000"/>
          </a:xfrm>
          <a:prstGeom prst="rect">
            <a:avLst/>
          </a:prstGeom>
        </p:spPr>
      </p:pic>
      <p:sp>
        <p:nvSpPr>
          <p:cNvPr id="132100" name="Text Box 4"/>
          <p:cNvSpPr txBox="1">
            <a:spLocks noChangeArrowheads="1"/>
          </p:cNvSpPr>
          <p:nvPr/>
        </p:nvSpPr>
        <p:spPr bwMode="auto">
          <a:xfrm>
            <a:off x="4396672" y="1254125"/>
            <a:ext cx="3042243" cy="584775"/>
          </a:xfrm>
          <a:prstGeom prst="rect">
            <a:avLst/>
          </a:prstGeom>
          <a:noFill/>
          <a:ln w="9525">
            <a:noFill/>
            <a:miter lim="800000"/>
            <a:headEnd/>
            <a:tailEnd/>
          </a:ln>
          <a:effectLst/>
        </p:spPr>
        <p:txBody>
          <a:bodyPr wrap="none">
            <a:spAutoFit/>
          </a:bodyPr>
          <a:lstStyle/>
          <a:p>
            <a:pPr defTabSz="914400"/>
            <a:r>
              <a:rPr lang="pt-BR" sz="3200" u="none" dirty="0">
                <a:latin typeface="Garamond" pitchFamily="18" charset="0"/>
              </a:rPr>
              <a:t>How to compare?</a:t>
            </a:r>
            <a:endParaRPr lang="en-US" sz="3200" u="none" dirty="0">
              <a:latin typeface="Garamond" pitchFamily="18" charset="0"/>
            </a:endParaRPr>
          </a:p>
        </p:txBody>
      </p:sp>
      <p:sp>
        <p:nvSpPr>
          <p:cNvPr id="132101" name="Text Box 5"/>
          <p:cNvSpPr txBox="1">
            <a:spLocks noChangeArrowheads="1"/>
          </p:cNvSpPr>
          <p:nvPr/>
        </p:nvSpPr>
        <p:spPr bwMode="auto">
          <a:xfrm>
            <a:off x="5813425" y="6461125"/>
            <a:ext cx="4905574" cy="400110"/>
          </a:xfrm>
          <a:prstGeom prst="rect">
            <a:avLst/>
          </a:prstGeom>
          <a:noFill/>
          <a:ln w="9525">
            <a:noFill/>
            <a:miter lim="800000"/>
            <a:headEnd/>
            <a:tailEnd/>
          </a:ln>
          <a:effectLst/>
        </p:spPr>
        <p:txBody>
          <a:bodyPr wrap="none">
            <a:spAutoFit/>
          </a:bodyPr>
          <a:lstStyle/>
          <a:p>
            <a:pPr defTabSz="914400"/>
            <a:r>
              <a:rPr lang="pt-BR" u="none" dirty="0">
                <a:latin typeface="Garamond" pitchFamily="18" charset="0"/>
              </a:rPr>
              <a:t>Kerkis et al. J. Translational Medicine, July 2008</a:t>
            </a:r>
            <a:endParaRPr lang="en-US" u="none" dirty="0">
              <a:latin typeface="Garamond" pitchFamily="18" charset="0"/>
            </a:endParaRPr>
          </a:p>
        </p:txBody>
      </p:sp>
    </p:spTree>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00"/>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224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9"/>
                </p:tgtEl>
              </p:cMediaNode>
            </p:video>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9"/>
                                        </p:tgtEl>
                                      </p:cBhvr>
                                    </p:cmd>
                                  </p:childTnLst>
                                </p:cTn>
                              </p:par>
                            </p:childTnLst>
                          </p:cTn>
                        </p:par>
                      </p:childTnLst>
                    </p:cTn>
                  </p:par>
                </p:childTnLst>
              </p:cTn>
              <p:nextCondLst>
                <p:cond evt="onClick" delay="0">
                  <p:tgtEl>
                    <p:spTgt spid="9"/>
                  </p:tgtEl>
                </p:cond>
              </p:nextCondLst>
            </p:seq>
          </p:childTnLst>
        </p:cTn>
      </p:par>
    </p:tnLst>
    <p:bldLst>
      <p:bldP spid="132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ctrTitle" sz="quarter"/>
          </p:nvPr>
        </p:nvSpPr>
        <p:spPr/>
        <p:txBody>
          <a:bodyPr/>
          <a:lstStyle/>
          <a:p>
            <a:r>
              <a:rPr lang="pt-BR" sz="5400" dirty="0"/>
              <a:t>THE FUTURE</a:t>
            </a:r>
            <a:br>
              <a:rPr lang="pt-BR" sz="5400" dirty="0"/>
            </a:br>
            <a:r>
              <a:rPr lang="pt-BR" sz="5400" dirty="0"/>
              <a:t/>
            </a:r>
            <a:br>
              <a:rPr lang="pt-BR" sz="5400" dirty="0"/>
            </a:br>
            <a:r>
              <a:rPr lang="pt-BR" sz="5400" dirty="0"/>
              <a:t>Interpreting  our genome</a:t>
            </a:r>
            <a:endParaRPr lang="en-US" sz="5400" dirty="0"/>
          </a:p>
        </p:txBody>
      </p:sp>
      <p:sp>
        <p:nvSpPr>
          <p:cNvPr id="4" name="Subtitle 3"/>
          <p:cNvSpPr>
            <a:spLocks noGrp="1"/>
          </p:cNvSpPr>
          <p:nvPr>
            <p:ph type="subTitle" sz="quarter"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525463" y="447675"/>
            <a:ext cx="11431587" cy="2678113"/>
          </a:xfrm>
          <a:noFill/>
        </p:spPr>
        <p:txBody>
          <a:bodyPr/>
          <a:lstStyle/>
          <a:p>
            <a:r>
              <a:rPr lang="pt-BR" sz="6000" b="0" dirty="0">
                <a:solidFill>
                  <a:srgbClr val="F8F57B"/>
                </a:solidFill>
              </a:rPr>
              <a:t>CONSUMER GENOMICS</a:t>
            </a:r>
            <a:br>
              <a:rPr lang="pt-BR" sz="6000" b="0" dirty="0">
                <a:solidFill>
                  <a:srgbClr val="F8F57B"/>
                </a:solidFill>
              </a:rPr>
            </a:br>
            <a:r>
              <a:rPr lang="pt-BR" sz="6000" b="0" dirty="0">
                <a:solidFill>
                  <a:srgbClr val="F8F57B"/>
                </a:solidFill>
              </a:rPr>
              <a:t>My genome:Myself</a:t>
            </a:r>
            <a:br>
              <a:rPr lang="pt-BR" sz="6000" b="0" dirty="0">
                <a:solidFill>
                  <a:srgbClr val="F8F57B"/>
                </a:solidFill>
              </a:rPr>
            </a:br>
            <a:r>
              <a:rPr lang="pt-BR" sz="4000" b="0" dirty="0">
                <a:solidFill>
                  <a:srgbClr val="F8F57B"/>
                </a:solidFill>
              </a:rPr>
              <a:t>New York times: November 17, 2007</a:t>
            </a:r>
            <a:endParaRPr lang="en-US" sz="4000" b="0" dirty="0">
              <a:solidFill>
                <a:srgbClr val="F8F57B"/>
              </a:solidFill>
            </a:endParaRPr>
          </a:p>
        </p:txBody>
      </p:sp>
      <p:sp>
        <p:nvSpPr>
          <p:cNvPr id="157699" name="Rectangle 3"/>
          <p:cNvSpPr>
            <a:spLocks noGrp="1" noChangeArrowheads="1"/>
          </p:cNvSpPr>
          <p:nvPr>
            <p:ph type="body" idx="1"/>
          </p:nvPr>
        </p:nvSpPr>
        <p:spPr>
          <a:xfrm>
            <a:off x="482600" y="3278188"/>
            <a:ext cx="11164888" cy="2906712"/>
          </a:xfrm>
        </p:spPr>
        <p:txBody>
          <a:bodyPr/>
          <a:lstStyle/>
          <a:p>
            <a:endParaRPr lang="pt-BR" sz="4000" dirty="0"/>
          </a:p>
          <a:p>
            <a:r>
              <a:rPr lang="pt-BR" sz="4000" dirty="0"/>
              <a:t>23andMe</a:t>
            </a:r>
          </a:p>
          <a:p>
            <a:r>
              <a:rPr lang="pt-BR" sz="4000" dirty="0"/>
              <a:t>deCODE Genetics</a:t>
            </a:r>
          </a:p>
          <a:p>
            <a:r>
              <a:rPr lang="pt-BR" sz="4000" dirty="0"/>
              <a:t>Navigenics</a:t>
            </a:r>
            <a:endParaRPr lang="en-US" sz="40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outras195"/>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
        <p:nvSpPr>
          <p:cNvPr id="199683" name="Text Box 3"/>
          <p:cNvSpPr txBox="1">
            <a:spLocks noChangeArrowheads="1"/>
          </p:cNvSpPr>
          <p:nvPr/>
        </p:nvSpPr>
        <p:spPr bwMode="auto">
          <a:xfrm>
            <a:off x="3359150" y="0"/>
            <a:ext cx="4695324" cy="923330"/>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5400" u="none" dirty="0">
                <a:solidFill>
                  <a:srgbClr val="FAFD00"/>
                </a:solidFill>
                <a:latin typeface="Garamond" pitchFamily="18" charset="0"/>
              </a:rPr>
              <a:t>A two-ways road</a:t>
            </a:r>
            <a:endParaRPr lang="en-US" sz="5400" u="none" dirty="0">
              <a:solidFill>
                <a:srgbClr val="FAFD00"/>
              </a:solidFill>
              <a:latin typeface="Garamond" pitchFamily="18" charset="0"/>
            </a:endParaRPr>
          </a:p>
        </p:txBody>
      </p:sp>
      <p:sp>
        <p:nvSpPr>
          <p:cNvPr id="199684" name="AutoShape 4"/>
          <p:cNvSpPr>
            <a:spLocks noChangeArrowheads="1"/>
          </p:cNvSpPr>
          <p:nvPr/>
        </p:nvSpPr>
        <p:spPr bwMode="auto">
          <a:xfrm rot="10800000">
            <a:off x="5372100" y="3429000"/>
            <a:ext cx="1023938" cy="1727200"/>
          </a:xfrm>
          <a:prstGeom prst="upArrow">
            <a:avLst>
              <a:gd name="adj1" fmla="val 50000"/>
              <a:gd name="adj2" fmla="val 42171"/>
            </a:avLst>
          </a:prstGeom>
          <a:solidFill>
            <a:schemeClr val="accent1"/>
          </a:solidFill>
          <a:ln w="12700">
            <a:solidFill>
              <a:schemeClr val="tx1"/>
            </a:solidFill>
            <a:miter lim="800000"/>
            <a:headEnd type="none" w="sm" len="sm"/>
            <a:tailEnd type="none" w="sm" len="sm"/>
          </a:ln>
          <a:effectLst/>
        </p:spPr>
        <p:txBody>
          <a:bodyPr wrap="none" anchor="ctr"/>
          <a:lstStyle/>
          <a:p>
            <a:endParaRPr lang="en-US" dirty="0">
              <a:latin typeface="Garamond" pitchFamily="18" charset="0"/>
            </a:endParaRPr>
          </a:p>
        </p:txBody>
      </p:sp>
      <p:sp>
        <p:nvSpPr>
          <p:cNvPr id="199685" name="Text Box 5"/>
          <p:cNvSpPr txBox="1">
            <a:spLocks noChangeArrowheads="1"/>
          </p:cNvSpPr>
          <p:nvPr/>
        </p:nvSpPr>
        <p:spPr bwMode="auto">
          <a:xfrm>
            <a:off x="512763" y="1674813"/>
            <a:ext cx="10818812" cy="1006475"/>
          </a:xfrm>
          <a:prstGeom prst="rect">
            <a:avLst/>
          </a:prstGeom>
          <a:noFill/>
          <a:ln w="12700">
            <a:noFill/>
            <a:miter lim="800000"/>
            <a:headEnd type="none" w="sm" len="sm"/>
            <a:tailEnd type="none" w="sm" len="sm"/>
          </a:ln>
          <a:effectLst/>
        </p:spPr>
        <p:txBody>
          <a:bodyPr>
            <a:spAutoFit/>
          </a:bodyPr>
          <a:lstStyle/>
          <a:p>
            <a:pPr algn="ctr" defTabSz="914400" eaLnBrk="0" hangingPunct="0"/>
            <a:r>
              <a:rPr lang="en-US" sz="4000" u="none" dirty="0">
                <a:latin typeface="Garamond" pitchFamily="18" charset="0"/>
              </a:rPr>
              <a:t>  </a:t>
            </a:r>
            <a:r>
              <a:rPr lang="en-US" sz="6000" u="none" dirty="0">
                <a:latin typeface="Garamond" pitchFamily="18" charset="0"/>
              </a:rPr>
              <a:t>Patients</a:t>
            </a:r>
            <a:r>
              <a:rPr lang="en-US" sz="4000" u="none" dirty="0">
                <a:latin typeface="Garamond" pitchFamily="18" charset="0"/>
              </a:rPr>
              <a:t>  </a:t>
            </a:r>
            <a:endParaRPr lang="en-US" sz="3600" u="none" dirty="0">
              <a:latin typeface="Arial Unicode MS" pitchFamily="34" charset="-128"/>
            </a:endParaRPr>
          </a:p>
        </p:txBody>
      </p:sp>
      <p:sp>
        <p:nvSpPr>
          <p:cNvPr id="199687" name="Text Box 7"/>
          <p:cNvSpPr txBox="1">
            <a:spLocks noChangeArrowheads="1"/>
          </p:cNvSpPr>
          <p:nvPr/>
        </p:nvSpPr>
        <p:spPr bwMode="auto">
          <a:xfrm>
            <a:off x="2663825" y="5562600"/>
            <a:ext cx="5240024" cy="1015663"/>
          </a:xfrm>
          <a:prstGeom prst="rect">
            <a:avLst/>
          </a:prstGeom>
          <a:solidFill>
            <a:schemeClr val="bg1"/>
          </a:solidFill>
          <a:ln w="12700">
            <a:noFill/>
            <a:miter lim="800000"/>
            <a:headEnd type="none" w="sm" len="sm"/>
            <a:tailEnd type="none" w="sm" len="sm"/>
          </a:ln>
          <a:effectLst/>
        </p:spPr>
        <p:txBody>
          <a:bodyPr wrap="none">
            <a:spAutoFit/>
          </a:bodyPr>
          <a:lstStyle/>
          <a:p>
            <a:pPr defTabSz="914400" eaLnBrk="0" hangingPunct="0"/>
            <a:r>
              <a:rPr lang="pt-BR" sz="6000" u="none" dirty="0">
                <a:latin typeface="Garamond" pitchFamily="18" charset="0"/>
              </a:rPr>
              <a:t>New   researches</a:t>
            </a:r>
            <a:endParaRPr lang="en-US" sz="6000" u="none" dirty="0">
              <a:latin typeface="Garamond" pitchFamily="18" charset="0"/>
            </a:endParaRPr>
          </a:p>
        </p:txBody>
      </p:sp>
      <p:sp>
        <p:nvSpPr>
          <p:cNvPr id="199688" name="Text Box 8"/>
          <p:cNvSpPr txBox="1">
            <a:spLocks noChangeArrowheads="1"/>
          </p:cNvSpPr>
          <p:nvPr/>
        </p:nvSpPr>
        <p:spPr bwMode="auto">
          <a:xfrm>
            <a:off x="2482850" y="3886200"/>
            <a:ext cx="2307042" cy="707886"/>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4000" u="none" dirty="0">
                <a:latin typeface="Garamond" pitchFamily="18" charset="0"/>
              </a:rPr>
              <a:t>originating</a:t>
            </a:r>
            <a:endParaRPr lang="en-US" sz="4000" u="none" dirty="0">
              <a:latin typeface="Garamond" pitchFamily="18"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rrowheads="1"/>
          </p:cNvSpPr>
          <p:nvPr>
            <p:ph type="title"/>
          </p:nvPr>
        </p:nvSpPr>
        <p:spPr>
          <a:xfrm>
            <a:off x="647700" y="0"/>
            <a:ext cx="10969625" cy="1131888"/>
          </a:xfrm>
          <a:solidFill>
            <a:srgbClr val="F8F57B"/>
          </a:solidFill>
        </p:spPr>
        <p:txBody>
          <a:bodyPr/>
          <a:lstStyle/>
          <a:p>
            <a:r>
              <a:rPr lang="pt-BR" dirty="0">
                <a:solidFill>
                  <a:schemeClr val="bg1"/>
                </a:solidFill>
              </a:rPr>
              <a:t>Some examples</a:t>
            </a:r>
            <a:endParaRPr lang="en-US" dirty="0">
              <a:solidFill>
                <a:schemeClr val="bg1"/>
              </a:solidFill>
            </a:endParaRPr>
          </a:p>
        </p:txBody>
      </p:sp>
      <p:sp>
        <p:nvSpPr>
          <p:cNvPr id="158723" name="Rectangle 3"/>
          <p:cNvSpPr>
            <a:spLocks noGrp="1" noChangeArrowheads="1"/>
          </p:cNvSpPr>
          <p:nvPr>
            <p:ph type="body" idx="1"/>
          </p:nvPr>
        </p:nvSpPr>
        <p:spPr>
          <a:xfrm>
            <a:off x="0" y="1014413"/>
            <a:ext cx="12188825" cy="5253037"/>
          </a:xfrm>
          <a:noFill/>
        </p:spPr>
        <p:txBody>
          <a:bodyPr/>
          <a:lstStyle/>
          <a:p>
            <a:r>
              <a:rPr lang="pt-BR" sz="2800" dirty="0">
                <a:solidFill>
                  <a:srgbClr val="F8F57B"/>
                </a:solidFill>
              </a:rPr>
              <a:t>SNP</a:t>
            </a:r>
            <a:r>
              <a:rPr lang="pt-BR" dirty="0">
                <a:solidFill>
                  <a:srgbClr val="F8F57B"/>
                </a:solidFill>
              </a:rPr>
              <a:t>  </a:t>
            </a:r>
            <a:r>
              <a:rPr lang="pt-BR" sz="2800" dirty="0">
                <a:solidFill>
                  <a:srgbClr val="F8F57B"/>
                </a:solidFill>
              </a:rPr>
              <a:t>Location Genotype</a:t>
            </a:r>
            <a:r>
              <a:rPr lang="pt-BR" dirty="0">
                <a:solidFill>
                  <a:srgbClr val="F8F57B"/>
                </a:solidFill>
              </a:rPr>
              <a:t>    Associated with</a:t>
            </a:r>
          </a:p>
          <a:p>
            <a:r>
              <a:rPr lang="pt-BR" sz="2000" dirty="0"/>
              <a:t>Rs662799       AP              AA</a:t>
            </a:r>
            <a:r>
              <a:rPr lang="pt-BR" dirty="0"/>
              <a:t>       Tendency to gain weight with fatty foods</a:t>
            </a:r>
          </a:p>
          <a:p>
            <a:r>
              <a:rPr lang="pt-BR" sz="2000" dirty="0"/>
              <a:t>Rs6920220   6q23            GG</a:t>
            </a:r>
            <a:r>
              <a:rPr lang="pt-BR" dirty="0"/>
              <a:t>        Low risk of rheumatoid arthritis</a:t>
            </a:r>
          </a:p>
          <a:p>
            <a:r>
              <a:rPr lang="pt-BR" sz="2000" dirty="0"/>
              <a:t>Rs17070145 KIBRA          CC</a:t>
            </a:r>
            <a:r>
              <a:rPr lang="pt-BR" dirty="0"/>
              <a:t>       Relatively poor verbal memory</a:t>
            </a:r>
          </a:p>
          <a:p>
            <a:r>
              <a:rPr lang="pt-BR" sz="2000" dirty="0"/>
              <a:t>Rs 1801260  CLOCK        AA</a:t>
            </a:r>
            <a:r>
              <a:rPr lang="pt-BR" dirty="0"/>
              <a:t>        Early rising</a:t>
            </a:r>
          </a:p>
          <a:p>
            <a:r>
              <a:rPr lang="pt-BR" sz="2000" dirty="0"/>
              <a:t>Rs 1953558  0R11H7P     CC</a:t>
            </a:r>
            <a:r>
              <a:rPr lang="pt-BR" dirty="0"/>
              <a:t>       Sensitivity to smell of sweat</a:t>
            </a:r>
          </a:p>
          <a:p>
            <a:r>
              <a:rPr lang="pt-BR" sz="2000" dirty="0"/>
              <a:t>Rs17822931  ABCC11</a:t>
            </a:r>
            <a:r>
              <a:rPr lang="pt-BR" dirty="0"/>
              <a:t>   </a:t>
            </a:r>
            <a:r>
              <a:rPr lang="pt-BR" sz="2400" dirty="0"/>
              <a:t>CC          </a:t>
            </a:r>
            <a:r>
              <a:rPr lang="pt-BR" dirty="0"/>
              <a:t>Wet earwax</a:t>
            </a:r>
          </a:p>
          <a:p>
            <a:r>
              <a:rPr lang="pt-BR" sz="2400" dirty="0"/>
              <a:t>Rs4613903  </a:t>
            </a:r>
            <a:r>
              <a:rPr lang="pt-BR" sz="2000" dirty="0"/>
              <a:t>TAS2R38  CG</a:t>
            </a:r>
            <a:r>
              <a:rPr lang="pt-BR" dirty="0"/>
              <a:t>       Ability to taste certain bitter flavors</a:t>
            </a:r>
          </a:p>
          <a:p>
            <a:r>
              <a:rPr lang="pt-BR" sz="2000" dirty="0"/>
              <a:t>Rs174575       FADS2</a:t>
            </a:r>
            <a:r>
              <a:rPr lang="pt-BR" sz="2800" dirty="0"/>
              <a:t>     </a:t>
            </a:r>
            <a:r>
              <a:rPr lang="pt-BR" sz="2000" dirty="0"/>
              <a:t>CC</a:t>
            </a:r>
            <a:r>
              <a:rPr lang="pt-BR" dirty="0"/>
              <a:t>        Higher I.Q. if breast fed for 9 months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8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8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8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87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87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87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r>
              <a:rPr lang="pt-BR" dirty="0" smtClean="0"/>
              <a:t>Do I need a genetic test to know if:</a:t>
            </a:r>
            <a:endParaRPr lang="en-US" dirty="0"/>
          </a:p>
        </p:txBody>
      </p:sp>
      <p:sp>
        <p:nvSpPr>
          <p:cNvPr id="159747" name="Rectangle 3"/>
          <p:cNvSpPr>
            <a:spLocks noGrp="1" noChangeArrowheads="1"/>
          </p:cNvSpPr>
          <p:nvPr>
            <p:ph idx="1"/>
          </p:nvPr>
        </p:nvSpPr>
        <p:spPr/>
        <p:txBody>
          <a:bodyPr/>
          <a:lstStyle/>
          <a:p>
            <a:r>
              <a:rPr lang="pt-BR" dirty="0" smtClean="0"/>
              <a:t>I have tendency to gain weight?</a:t>
            </a:r>
          </a:p>
          <a:p>
            <a:r>
              <a:rPr lang="pt-BR" dirty="0" smtClean="0"/>
              <a:t>I am sensible to the smell of sweat?</a:t>
            </a:r>
          </a:p>
          <a:p>
            <a:r>
              <a:rPr lang="pt-BR" dirty="0" smtClean="0"/>
              <a:t>I have wet or dry earwax?</a:t>
            </a:r>
          </a:p>
          <a:p>
            <a:r>
              <a:rPr lang="pt-BR" dirty="0" smtClean="0"/>
              <a:t>If I am an early rising?</a:t>
            </a:r>
          </a:p>
          <a:p>
            <a:r>
              <a:rPr lang="pt-BR" dirty="0" smtClean="0"/>
              <a:t>What about the FADS2 gene?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9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rrowheads="1"/>
          </p:cNvSpPr>
          <p:nvPr>
            <p:ph type="title"/>
          </p:nvPr>
        </p:nvSpPr>
        <p:spPr/>
        <p:txBody>
          <a:bodyPr/>
          <a:lstStyle/>
          <a:p>
            <a:r>
              <a:rPr lang="pt-BR" dirty="0"/>
              <a:t>The FADS2 </a:t>
            </a:r>
            <a:r>
              <a:rPr lang="pt-BR" dirty="0" smtClean="0"/>
              <a:t>gene</a:t>
            </a:r>
            <a:endParaRPr lang="en-US" dirty="0"/>
          </a:p>
        </p:txBody>
      </p:sp>
      <p:sp>
        <p:nvSpPr>
          <p:cNvPr id="160771" name="Rectangle 3"/>
          <p:cNvSpPr>
            <a:spLocks noGrp="1" noChangeArrowheads="1"/>
          </p:cNvSpPr>
          <p:nvPr>
            <p:ph idx="1"/>
          </p:nvPr>
        </p:nvSpPr>
        <p:spPr/>
        <p:txBody>
          <a:bodyPr/>
          <a:lstStyle/>
          <a:p>
            <a:pPr algn="ctr">
              <a:lnSpc>
                <a:spcPct val="70000"/>
              </a:lnSpc>
              <a:buFont typeface="Wingdings" pitchFamily="2" charset="2"/>
              <a:buNone/>
            </a:pPr>
            <a:endParaRPr lang="pt-BR" sz="3600" dirty="0"/>
          </a:p>
          <a:p>
            <a:pPr algn="ctr">
              <a:lnSpc>
                <a:spcPct val="70000"/>
              </a:lnSpc>
              <a:buFont typeface="Wingdings" pitchFamily="2" charset="2"/>
              <a:buNone/>
            </a:pPr>
            <a:r>
              <a:rPr lang="en-US" sz="6000" dirty="0">
                <a:solidFill>
                  <a:srgbClr val="F8F57B"/>
                </a:solidFill>
              </a:rPr>
              <a:t>Breastfeeding effects on the IQ </a:t>
            </a:r>
          </a:p>
          <a:p>
            <a:pPr algn="ctr">
              <a:lnSpc>
                <a:spcPct val="70000"/>
              </a:lnSpc>
              <a:buFont typeface="Wingdings" pitchFamily="2" charset="2"/>
              <a:buNone/>
            </a:pPr>
            <a:r>
              <a:rPr lang="en-US" sz="3600" b="1" dirty="0" err="1">
                <a:hlinkClick r:id="rId3"/>
              </a:rPr>
              <a:t>Caspi</a:t>
            </a:r>
            <a:r>
              <a:rPr lang="en-US" sz="3600" b="1" dirty="0">
                <a:hlinkClick r:id="rId3"/>
              </a:rPr>
              <a:t> A</a:t>
            </a:r>
            <a:r>
              <a:rPr lang="en-US" sz="3600" b="1" dirty="0"/>
              <a:t> et al. </a:t>
            </a:r>
          </a:p>
          <a:p>
            <a:pPr algn="ctr">
              <a:lnSpc>
                <a:spcPct val="70000"/>
              </a:lnSpc>
              <a:buFont typeface="Wingdings" pitchFamily="2" charset="2"/>
              <a:buNone/>
            </a:pPr>
            <a:endParaRPr lang="en-US" sz="3600" b="1" dirty="0"/>
          </a:p>
        </p:txBody>
      </p:sp>
      <p:sp>
        <p:nvSpPr>
          <p:cNvPr id="160772" name="Text Box 4"/>
          <p:cNvSpPr txBox="1">
            <a:spLocks noChangeArrowheads="1"/>
          </p:cNvSpPr>
          <p:nvPr/>
        </p:nvSpPr>
        <p:spPr bwMode="auto">
          <a:xfrm>
            <a:off x="541338" y="3727450"/>
            <a:ext cx="11106150" cy="2028119"/>
          </a:xfrm>
          <a:prstGeom prst="rect">
            <a:avLst/>
          </a:prstGeom>
          <a:noFill/>
          <a:ln w="9525">
            <a:noFill/>
            <a:miter lim="800000"/>
            <a:headEnd/>
            <a:tailEnd/>
          </a:ln>
          <a:effectLst/>
        </p:spPr>
        <p:txBody>
          <a:bodyPr wrap="square">
            <a:spAutoFit/>
          </a:bodyPr>
          <a:lstStyle/>
          <a:p>
            <a:pPr marL="457200" defTabSz="914400">
              <a:lnSpc>
                <a:spcPct val="70000"/>
              </a:lnSpc>
              <a:spcBef>
                <a:spcPct val="20000"/>
              </a:spcBef>
              <a:buSzPct val="85000"/>
            </a:pPr>
            <a:r>
              <a:rPr lang="en-US" sz="4400" u="none" dirty="0">
                <a:latin typeface="Garamond" pitchFamily="18" charset="0"/>
              </a:rPr>
              <a:t>Breastfed children attain higher IQ scores if breastfed for 9 months than children not breastfed, presumably because of the fatty acids uniquely available in breast </a:t>
            </a:r>
            <a:r>
              <a:rPr lang="en-US" sz="4400" u="none" dirty="0" smtClean="0">
                <a:latin typeface="Garamond" pitchFamily="18" charset="0"/>
              </a:rPr>
              <a:t>milk</a:t>
            </a:r>
            <a:endParaRPr lang="en-US" sz="4400" dirty="0">
              <a:latin typeface="Garamond"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dirty="0" smtClean="0"/>
              <a:t>Potencial problems.....</a:t>
            </a:r>
            <a:endParaRPr lang="en-US" dirty="0"/>
          </a:p>
        </p:txBody>
      </p:sp>
      <p:sp>
        <p:nvSpPr>
          <p:cNvPr id="162819" name="Rectangle 3"/>
          <p:cNvSpPr>
            <a:spLocks noGrp="1" noChangeArrowheads="1"/>
          </p:cNvSpPr>
          <p:nvPr>
            <p:ph idx="1"/>
          </p:nvPr>
        </p:nvSpPr>
        <p:spPr/>
        <p:txBody>
          <a:bodyPr/>
          <a:lstStyle/>
          <a:p>
            <a:r>
              <a:rPr lang="pt-BR" smtClean="0"/>
              <a:t>If you have this SNP but you were not breastfed?  Are you going to blame your Mom for your lower IQ?</a:t>
            </a:r>
          </a:p>
          <a:p>
            <a:endParaRPr lang="pt-BR" smtClean="0"/>
          </a:p>
          <a:p>
            <a:r>
              <a:rPr lang="pt-BR" smtClean="0"/>
              <a:t>If you were breastfed less than 9 months? How will this affect your I.Q.?</a:t>
            </a:r>
          </a:p>
          <a:p>
            <a:endParaRPr lang="pt-BR" smtClean="0"/>
          </a:p>
          <a:p>
            <a:r>
              <a:rPr lang="pt-BR" smtClean="0"/>
              <a:t>If you find out that your baby does not have this SNP, are you  going to waste your time breast feeding him (or her)?</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28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2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p:txBody>
          <a:bodyPr/>
          <a:lstStyle/>
          <a:p>
            <a:endParaRPr lang="en-US" dirty="0"/>
          </a:p>
        </p:txBody>
      </p:sp>
      <p:sp>
        <p:nvSpPr>
          <p:cNvPr id="163843" name="Rectangle 3"/>
          <p:cNvSpPr>
            <a:spLocks noChangeArrowheads="1"/>
          </p:cNvSpPr>
          <p:nvPr/>
        </p:nvSpPr>
        <p:spPr bwMode="auto">
          <a:xfrm>
            <a:off x="184944" y="1295400"/>
            <a:ext cx="11818938" cy="4770537"/>
          </a:xfrm>
          <a:prstGeom prst="rect">
            <a:avLst/>
          </a:prstGeom>
          <a:noFill/>
          <a:ln w="9525">
            <a:noFill/>
            <a:miter lim="800000"/>
            <a:headEnd/>
            <a:tailEnd/>
          </a:ln>
          <a:effectLst/>
        </p:spPr>
        <p:txBody>
          <a:bodyPr anchor="ctr">
            <a:spAutoFit/>
          </a:bodyPr>
          <a:lstStyle/>
          <a:p>
            <a:pPr algn="ctr"/>
            <a:r>
              <a:rPr lang="en-US" sz="4000" i="1" u="none" dirty="0">
                <a:latin typeface="Garamond" pitchFamily="18" charset="0"/>
              </a:rPr>
              <a:t>New England Journal of Medicine</a:t>
            </a:r>
          </a:p>
          <a:p>
            <a:pPr algn="ctr"/>
            <a:endParaRPr lang="pt-BR" sz="4000" i="1" u="none" dirty="0">
              <a:latin typeface="Garamond" pitchFamily="18" charset="0"/>
            </a:endParaRPr>
          </a:p>
          <a:p>
            <a:pPr algn="ctr"/>
            <a:r>
              <a:rPr lang="pt-BR" sz="3200" i="1" u="none" dirty="0">
                <a:latin typeface="Garamond" pitchFamily="18" charset="0"/>
              </a:rPr>
              <a:t>Consumer Genomics</a:t>
            </a:r>
          </a:p>
          <a:p>
            <a:pPr algn="ctr"/>
            <a:endParaRPr lang="pt-BR" sz="3200" i="1" u="none" dirty="0">
              <a:latin typeface="Garamond" pitchFamily="18" charset="0"/>
            </a:endParaRPr>
          </a:p>
          <a:p>
            <a:pPr algn="ctr"/>
            <a:r>
              <a:rPr lang="pt-BR" sz="3200" i="1" u="none" dirty="0">
                <a:latin typeface="Garamond" pitchFamily="18" charset="0"/>
              </a:rPr>
              <a:t>is  still</a:t>
            </a:r>
          </a:p>
          <a:p>
            <a:pPr algn="ctr"/>
            <a:endParaRPr lang="pt-BR" sz="3200" i="1" u="none" dirty="0">
              <a:latin typeface="Garamond" pitchFamily="18" charset="0"/>
            </a:endParaRPr>
          </a:p>
          <a:p>
            <a:pPr algn="ctr"/>
            <a:r>
              <a:rPr lang="pt-BR" sz="3200" i="1" u="none" dirty="0">
                <a:latin typeface="Garamond" pitchFamily="18" charset="0"/>
              </a:rPr>
              <a:t>Recreacional genomics</a:t>
            </a:r>
          </a:p>
          <a:p>
            <a:pPr algn="ctr"/>
            <a:endParaRPr lang="pt-BR" sz="3200" i="1" u="none" dirty="0">
              <a:latin typeface="Garamond" pitchFamily="18" charset="0"/>
            </a:endParaRPr>
          </a:p>
          <a:p>
            <a:pPr algn="ctr"/>
            <a:r>
              <a:rPr lang="pt-BR" sz="3200" i="1" u="none" dirty="0">
                <a:latin typeface="Garamond" pitchFamily="18" charset="0"/>
              </a:rPr>
              <a:t>But</a:t>
            </a:r>
            <a:endParaRPr lang="en-US" sz="3200" u="none" dirty="0">
              <a:latin typeface="Garamond" pitchFamily="18" charset="0"/>
            </a:endParaRPr>
          </a:p>
        </p:txBody>
      </p:sp>
      <p:sp>
        <p:nvSpPr>
          <p:cNvPr id="163844" name="Text Box 4"/>
          <p:cNvSpPr txBox="1">
            <a:spLocks noChangeArrowheads="1"/>
          </p:cNvSpPr>
          <p:nvPr/>
        </p:nvSpPr>
        <p:spPr bwMode="auto">
          <a:xfrm>
            <a:off x="5565775" y="5757863"/>
            <a:ext cx="780983" cy="646331"/>
          </a:xfrm>
          <a:prstGeom prst="rect">
            <a:avLst/>
          </a:prstGeom>
          <a:noFill/>
          <a:ln w="9525">
            <a:noFill/>
            <a:miter lim="800000"/>
            <a:headEnd/>
            <a:tailEnd/>
          </a:ln>
          <a:effectLst/>
        </p:spPr>
        <p:txBody>
          <a:bodyPr wrap="none">
            <a:spAutoFit/>
          </a:bodyPr>
          <a:lstStyle/>
          <a:p>
            <a:pPr defTabSz="914400"/>
            <a:r>
              <a:rPr lang="pt-BR" sz="3600" dirty="0">
                <a:solidFill>
                  <a:schemeClr val="bg1"/>
                </a:solidFill>
                <a:latin typeface="Garamond" pitchFamily="18" charset="0"/>
              </a:rPr>
              <a:t>but</a:t>
            </a:r>
            <a:endParaRPr lang="en-US" sz="3600" dirty="0">
              <a:solidFill>
                <a:schemeClr val="bg1"/>
              </a:solidFill>
              <a:latin typeface="Garamond" pitchFamily="18"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rrowheads="1"/>
          </p:cNvSpPr>
          <p:nvPr>
            <p:ph type="title"/>
          </p:nvPr>
        </p:nvSpPr>
        <p:spPr/>
        <p:txBody>
          <a:bodyPr/>
          <a:lstStyle/>
          <a:p>
            <a:r>
              <a:rPr lang="pt-BR" smtClean="0"/>
              <a:t>Do  we want to know if we have an increased risk for ?</a:t>
            </a:r>
            <a:endParaRPr lang="en-US" dirty="0"/>
          </a:p>
        </p:txBody>
      </p:sp>
      <p:sp>
        <p:nvSpPr>
          <p:cNvPr id="230403" name="Rectangle 3"/>
          <p:cNvSpPr>
            <a:spLocks noGrp="1" noChangeArrowheads="1"/>
          </p:cNvSpPr>
          <p:nvPr>
            <p:ph type="body" idx="1"/>
          </p:nvPr>
        </p:nvSpPr>
        <p:spPr/>
        <p:txBody>
          <a:bodyPr/>
          <a:lstStyle/>
          <a:p>
            <a:r>
              <a:rPr lang="pt-BR" smtClean="0"/>
              <a:t>Alzheimer</a:t>
            </a:r>
          </a:p>
          <a:p>
            <a:r>
              <a:rPr lang="pt-BR" smtClean="0"/>
              <a:t>Heart conditions</a:t>
            </a:r>
          </a:p>
          <a:p>
            <a:r>
              <a:rPr lang="pt-BR" smtClean="0"/>
              <a:t>Diabetes</a:t>
            </a:r>
          </a:p>
          <a:p>
            <a:r>
              <a:rPr lang="pt-BR" smtClean="0"/>
              <a:t>Stroke</a:t>
            </a:r>
          </a:p>
          <a:p>
            <a:r>
              <a:rPr lang="pt-BR" smtClean="0"/>
              <a:t>Cancer</a:t>
            </a:r>
          </a:p>
          <a:p>
            <a:r>
              <a:rPr lang="pt-BR" smtClean="0"/>
              <a:t>Or other potentially treatable disorders?</a:t>
            </a:r>
            <a:endParaRPr 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ctrTitle" sz="quarter"/>
          </p:nvPr>
        </p:nvSpPr>
        <p:spPr/>
        <p:txBody>
          <a:bodyPr/>
          <a:lstStyle/>
          <a:p>
            <a:r>
              <a:rPr lang="pt-BR" dirty="0"/>
              <a:t>Sequencing the entire genome</a:t>
            </a:r>
            <a:endParaRPr lang="en-US" dirty="0"/>
          </a:p>
        </p:txBody>
      </p:sp>
      <p:sp>
        <p:nvSpPr>
          <p:cNvPr id="4" name="Subtitle 3"/>
          <p:cNvSpPr>
            <a:spLocks noGrp="1"/>
          </p:cNvSpPr>
          <p:nvPr>
            <p:ph type="subTitle" sz="quarter"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4192588" y="519113"/>
            <a:ext cx="3784562" cy="707886"/>
          </a:xfrm>
          <a:prstGeom prst="rect">
            <a:avLst/>
          </a:prstGeom>
          <a:solidFill>
            <a:srgbClr val="F8F57B"/>
          </a:solidFill>
          <a:ln w="12700">
            <a:noFill/>
            <a:miter lim="800000"/>
            <a:headEnd type="none" w="sm" len="sm"/>
            <a:tailEnd type="none" w="sm" len="sm"/>
          </a:ln>
          <a:effectLst/>
        </p:spPr>
        <p:txBody>
          <a:bodyPr wrap="none">
            <a:spAutoFit/>
          </a:bodyPr>
          <a:lstStyle/>
          <a:p>
            <a:pPr defTabSz="762000" eaLnBrk="0" hangingPunct="0"/>
            <a:r>
              <a:rPr lang="pt-BR" sz="4000" u="none" dirty="0">
                <a:solidFill>
                  <a:schemeClr val="bg1"/>
                </a:solidFill>
                <a:latin typeface="Garamond" pitchFamily="18" charset="0"/>
              </a:rPr>
              <a:t>Still too expensive</a:t>
            </a:r>
          </a:p>
        </p:txBody>
      </p:sp>
      <p:grpSp>
        <p:nvGrpSpPr>
          <p:cNvPr id="229384" name="Group 8"/>
          <p:cNvGrpSpPr>
            <a:grpSpLocks/>
          </p:cNvGrpSpPr>
          <p:nvPr/>
        </p:nvGrpSpPr>
        <p:grpSpPr bwMode="auto">
          <a:xfrm>
            <a:off x="2578100" y="1930400"/>
            <a:ext cx="6819900" cy="4773613"/>
            <a:chOff x="1624" y="1216"/>
            <a:chExt cx="4296" cy="3007"/>
          </a:xfrm>
        </p:grpSpPr>
        <p:pic>
          <p:nvPicPr>
            <p:cNvPr id="229379" name="Picture 3" descr="craig venter"/>
            <p:cNvPicPr>
              <a:picLocks noChangeAspect="1" noChangeArrowheads="1"/>
            </p:cNvPicPr>
            <p:nvPr/>
          </p:nvPicPr>
          <p:blipFill>
            <a:blip r:embed="rId3"/>
            <a:srcRect/>
            <a:stretch>
              <a:fillRect/>
            </a:stretch>
          </p:blipFill>
          <p:spPr bwMode="auto">
            <a:xfrm>
              <a:off x="1624" y="1264"/>
              <a:ext cx="2130" cy="2160"/>
            </a:xfrm>
            <a:prstGeom prst="rect">
              <a:avLst/>
            </a:prstGeom>
            <a:noFill/>
          </p:spPr>
        </p:pic>
        <p:pic>
          <p:nvPicPr>
            <p:cNvPr id="229380" name="Picture 4" descr="watson-crick-atual"/>
            <p:cNvPicPr>
              <a:picLocks noChangeAspect="1" noChangeArrowheads="1"/>
            </p:cNvPicPr>
            <p:nvPr/>
          </p:nvPicPr>
          <p:blipFill>
            <a:blip r:embed="rId4"/>
            <a:srcRect l="41081" t="6046" r="27551" b="24811"/>
            <a:stretch>
              <a:fillRect/>
            </a:stretch>
          </p:blipFill>
          <p:spPr bwMode="auto">
            <a:xfrm>
              <a:off x="4176" y="1216"/>
              <a:ext cx="1744" cy="2296"/>
            </a:xfrm>
            <a:prstGeom prst="rect">
              <a:avLst/>
            </a:prstGeom>
            <a:noFill/>
          </p:spPr>
        </p:pic>
        <p:sp>
          <p:nvSpPr>
            <p:cNvPr id="229381" name="Text Box 5"/>
            <p:cNvSpPr txBox="1">
              <a:spLocks noChangeArrowheads="1"/>
            </p:cNvSpPr>
            <p:nvPr/>
          </p:nvSpPr>
          <p:spPr bwMode="auto">
            <a:xfrm>
              <a:off x="2476" y="3893"/>
              <a:ext cx="2295" cy="330"/>
            </a:xfrm>
            <a:prstGeom prst="rect">
              <a:avLst/>
            </a:prstGeom>
            <a:solidFill>
              <a:srgbClr val="F8F57B"/>
            </a:solidFill>
            <a:ln w="12700">
              <a:noFill/>
              <a:miter lim="800000"/>
              <a:headEnd type="none" w="sm" len="sm"/>
              <a:tailEnd type="none" w="sm" len="sm"/>
            </a:ln>
            <a:effectLst/>
          </p:spPr>
          <p:txBody>
            <a:bodyPr wrap="none">
              <a:spAutoFit/>
            </a:bodyPr>
            <a:lstStyle/>
            <a:p>
              <a:pPr defTabSz="762000" eaLnBrk="0" hangingPunct="0"/>
              <a:r>
                <a:rPr lang="pt-BR" sz="2800" u="none" dirty="0">
                  <a:solidFill>
                    <a:schemeClr val="bg1"/>
                  </a:solidFill>
                  <a:latin typeface="Garamond" pitchFamily="18" charset="0"/>
                </a:rPr>
                <a:t>One million  DOLLARS</a:t>
              </a:r>
            </a:p>
          </p:txBody>
        </p:sp>
        <p:sp>
          <p:nvSpPr>
            <p:cNvPr id="229382" name="Text Box 6"/>
            <p:cNvSpPr txBox="1">
              <a:spLocks noChangeArrowheads="1"/>
            </p:cNvSpPr>
            <p:nvPr/>
          </p:nvSpPr>
          <p:spPr bwMode="auto">
            <a:xfrm>
              <a:off x="1776" y="3417"/>
              <a:ext cx="1274" cy="330"/>
            </a:xfrm>
            <a:prstGeom prst="rect">
              <a:avLst/>
            </a:prstGeom>
            <a:noFill/>
            <a:ln w="12700">
              <a:noFill/>
              <a:miter lim="800000"/>
              <a:headEnd type="none" w="sm" len="sm"/>
              <a:tailEnd type="none" w="sm" len="sm"/>
            </a:ln>
            <a:effectLst/>
          </p:spPr>
          <p:txBody>
            <a:bodyPr wrap="none">
              <a:spAutoFit/>
            </a:bodyPr>
            <a:lstStyle/>
            <a:p>
              <a:pPr defTabSz="762000" eaLnBrk="0" hangingPunct="0"/>
              <a:r>
                <a:rPr lang="pt-BR" sz="2800" u="none" dirty="0">
                  <a:latin typeface="Garamond" pitchFamily="18" charset="0"/>
                </a:rPr>
                <a:t>Craig Venter </a:t>
              </a:r>
            </a:p>
          </p:txBody>
        </p:sp>
        <p:sp>
          <p:nvSpPr>
            <p:cNvPr id="229383" name="Text Box 7"/>
            <p:cNvSpPr txBox="1">
              <a:spLocks noChangeArrowheads="1"/>
            </p:cNvSpPr>
            <p:nvPr/>
          </p:nvSpPr>
          <p:spPr bwMode="auto">
            <a:xfrm>
              <a:off x="4209" y="3458"/>
              <a:ext cx="1338" cy="330"/>
            </a:xfrm>
            <a:prstGeom prst="rect">
              <a:avLst/>
            </a:prstGeom>
            <a:noFill/>
            <a:ln w="12700">
              <a:noFill/>
              <a:miter lim="800000"/>
              <a:headEnd type="none" w="sm" len="sm"/>
              <a:tailEnd type="none" w="sm" len="sm"/>
            </a:ln>
            <a:effectLst/>
          </p:spPr>
          <p:txBody>
            <a:bodyPr wrap="none">
              <a:spAutoFit/>
            </a:bodyPr>
            <a:lstStyle/>
            <a:p>
              <a:pPr defTabSz="762000" eaLnBrk="0" hangingPunct="0"/>
              <a:r>
                <a:rPr lang="pt-BR" sz="2800" u="none" dirty="0">
                  <a:latin typeface="Garamond" pitchFamily="18" charset="0"/>
                </a:rPr>
                <a:t>James Watson</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ctrTitle" sz="quarter"/>
          </p:nvPr>
        </p:nvSpPr>
        <p:spPr/>
        <p:txBody>
          <a:bodyPr/>
          <a:lstStyle/>
          <a:p>
            <a:r>
              <a:rPr lang="pt-BR" smtClean="0"/>
              <a:t>How to interpret the data?</a:t>
            </a:r>
            <a:br>
              <a:rPr lang="pt-BR" smtClean="0"/>
            </a:br>
            <a:r>
              <a:rPr lang="pt-BR" smtClean="0"/>
              <a:t>How to predict?</a:t>
            </a:r>
            <a:endParaRPr lang="en-US" dirty="0"/>
          </a:p>
        </p:txBody>
      </p:sp>
      <p:sp>
        <p:nvSpPr>
          <p:cNvPr id="6" name="Subtitle 5"/>
          <p:cNvSpPr>
            <a:spLocks noGrp="1"/>
          </p:cNvSpPr>
          <p:nvPr>
            <p:ph type="subTitle" sz="quarter"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266700" y="2389188"/>
            <a:ext cx="11922125" cy="1657350"/>
          </a:xfrm>
        </p:spPr>
        <p:txBody>
          <a:bodyPr/>
          <a:lstStyle/>
          <a:p>
            <a:r>
              <a:rPr lang="pt-BR" sz="5400" b="0" dirty="0">
                <a:solidFill>
                  <a:srgbClr val="F8F57B"/>
                </a:solidFill>
              </a:rPr>
              <a:t>Genotype:phenotype correlation studies</a:t>
            </a:r>
            <a:br>
              <a:rPr lang="pt-BR" sz="5400" b="0" dirty="0">
                <a:solidFill>
                  <a:srgbClr val="F8F57B"/>
                </a:solidFill>
              </a:rPr>
            </a:br>
            <a:r>
              <a:rPr lang="pt-BR" sz="6000" b="0" dirty="0"/>
              <a:t/>
            </a:r>
            <a:br>
              <a:rPr lang="pt-BR" sz="6000" b="0" dirty="0"/>
            </a:br>
            <a:r>
              <a:rPr lang="pt-BR" sz="6000" b="0" dirty="0"/>
              <a:t>Same mutation: different clinical courses</a:t>
            </a:r>
            <a:r>
              <a:rPr lang="en-US" sz="6000" b="0" dirty="0"/>
              <a:t/>
            </a:r>
            <a:br>
              <a:rPr lang="en-US" sz="6000" b="0" dirty="0"/>
            </a:br>
            <a:endParaRPr lang="en-US" sz="6000" b="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outras195"/>
          <p:cNvPicPr>
            <a:picLocks noChangeAspect="1" noChangeArrowheads="1"/>
          </p:cNvPicPr>
          <p:nvPr/>
        </p:nvPicPr>
        <p:blipFill>
          <a:blip r:embed="rId3"/>
          <a:srcRect/>
          <a:stretch>
            <a:fillRect/>
          </a:stretch>
        </p:blipFill>
        <p:spPr bwMode="auto">
          <a:xfrm>
            <a:off x="0" y="0"/>
            <a:ext cx="12188825" cy="6858000"/>
          </a:xfrm>
          <a:prstGeom prst="rect">
            <a:avLst/>
          </a:prstGeom>
          <a:noFill/>
        </p:spPr>
      </p:pic>
      <p:sp>
        <p:nvSpPr>
          <p:cNvPr id="201732" name="AutoShape 4"/>
          <p:cNvSpPr>
            <a:spLocks noChangeArrowheads="1"/>
          </p:cNvSpPr>
          <p:nvPr/>
        </p:nvSpPr>
        <p:spPr bwMode="auto">
          <a:xfrm rot="10800000">
            <a:off x="5643563" y="3352800"/>
            <a:ext cx="1022350" cy="1727200"/>
          </a:xfrm>
          <a:prstGeom prst="upArrow">
            <a:avLst>
              <a:gd name="adj1" fmla="val 50000"/>
              <a:gd name="adj2" fmla="val 42236"/>
            </a:avLst>
          </a:prstGeom>
          <a:solidFill>
            <a:schemeClr val="accent1"/>
          </a:solidFill>
          <a:ln w="12700">
            <a:solidFill>
              <a:schemeClr val="tx1"/>
            </a:solidFill>
            <a:miter lim="800000"/>
            <a:headEnd type="none" w="sm" len="sm"/>
            <a:tailEnd type="none" w="sm" len="sm"/>
          </a:ln>
          <a:effectLst/>
        </p:spPr>
        <p:txBody>
          <a:bodyPr wrap="none" anchor="ctr"/>
          <a:lstStyle/>
          <a:p>
            <a:endParaRPr lang="en-US" dirty="0">
              <a:latin typeface="Garamond" pitchFamily="18" charset="0"/>
            </a:endParaRPr>
          </a:p>
        </p:txBody>
      </p:sp>
      <p:sp>
        <p:nvSpPr>
          <p:cNvPr id="201733" name="Text Box 5"/>
          <p:cNvSpPr txBox="1">
            <a:spLocks noChangeArrowheads="1"/>
          </p:cNvSpPr>
          <p:nvPr/>
        </p:nvSpPr>
        <p:spPr bwMode="auto">
          <a:xfrm>
            <a:off x="512763" y="1674813"/>
            <a:ext cx="10818812" cy="1098550"/>
          </a:xfrm>
          <a:prstGeom prst="rect">
            <a:avLst/>
          </a:prstGeom>
          <a:noFill/>
          <a:ln w="12700">
            <a:noFill/>
            <a:miter lim="800000"/>
            <a:headEnd type="none" w="sm" len="sm"/>
            <a:tailEnd type="none" w="sm" len="sm"/>
          </a:ln>
          <a:effectLst/>
        </p:spPr>
        <p:txBody>
          <a:bodyPr>
            <a:spAutoFit/>
          </a:bodyPr>
          <a:lstStyle/>
          <a:p>
            <a:pPr algn="ctr" defTabSz="914400" eaLnBrk="0" hangingPunct="0"/>
            <a:r>
              <a:rPr lang="en-US" sz="6600" u="none" dirty="0">
                <a:latin typeface="Garamond" pitchFamily="18" charset="0"/>
              </a:rPr>
              <a:t>  Patients  </a:t>
            </a:r>
            <a:endParaRPr lang="en-US" sz="6000" u="none" dirty="0">
              <a:latin typeface="Arial Unicode MS" pitchFamily="34" charset="-128"/>
            </a:endParaRPr>
          </a:p>
        </p:txBody>
      </p:sp>
      <p:sp>
        <p:nvSpPr>
          <p:cNvPr id="201734" name="AutoShape 6"/>
          <p:cNvSpPr>
            <a:spLocks noChangeArrowheads="1"/>
          </p:cNvSpPr>
          <p:nvPr/>
        </p:nvSpPr>
        <p:spPr bwMode="auto">
          <a:xfrm>
            <a:off x="7581900" y="3581400"/>
            <a:ext cx="1023938" cy="1727200"/>
          </a:xfrm>
          <a:prstGeom prst="upArrow">
            <a:avLst>
              <a:gd name="adj1" fmla="val 50000"/>
              <a:gd name="adj2" fmla="val 42171"/>
            </a:avLst>
          </a:prstGeom>
          <a:solidFill>
            <a:schemeClr val="accent1"/>
          </a:solidFill>
          <a:ln w="12700">
            <a:solidFill>
              <a:schemeClr val="tx1"/>
            </a:solidFill>
            <a:miter lim="800000"/>
            <a:headEnd type="none" w="sm" len="sm"/>
            <a:tailEnd type="none" w="sm" len="sm"/>
          </a:ln>
          <a:effectLst/>
        </p:spPr>
        <p:txBody>
          <a:bodyPr wrap="none" anchor="ctr"/>
          <a:lstStyle/>
          <a:p>
            <a:endParaRPr lang="en-US" dirty="0">
              <a:latin typeface="Garamond" pitchFamily="18" charset="0"/>
            </a:endParaRPr>
          </a:p>
        </p:txBody>
      </p:sp>
      <p:sp>
        <p:nvSpPr>
          <p:cNvPr id="201736" name="Text Box 8"/>
          <p:cNvSpPr txBox="1">
            <a:spLocks noChangeArrowheads="1"/>
          </p:cNvSpPr>
          <p:nvPr/>
        </p:nvSpPr>
        <p:spPr bwMode="auto">
          <a:xfrm>
            <a:off x="2482850" y="3886200"/>
            <a:ext cx="2307042" cy="707886"/>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4000" u="none" dirty="0">
                <a:latin typeface="Garamond" pitchFamily="18" charset="0"/>
              </a:rPr>
              <a:t>originating</a:t>
            </a:r>
            <a:endParaRPr lang="en-US" sz="4000" u="none" dirty="0">
              <a:latin typeface="Garamond" pitchFamily="18" charset="0"/>
            </a:endParaRPr>
          </a:p>
        </p:txBody>
      </p:sp>
      <p:sp>
        <p:nvSpPr>
          <p:cNvPr id="201737" name="Text Box 9"/>
          <p:cNvSpPr txBox="1">
            <a:spLocks noChangeArrowheads="1"/>
          </p:cNvSpPr>
          <p:nvPr/>
        </p:nvSpPr>
        <p:spPr bwMode="auto">
          <a:xfrm>
            <a:off x="8983663" y="3962400"/>
            <a:ext cx="1645002" cy="707886"/>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4000" u="none" dirty="0">
                <a:latin typeface="Garamond" pitchFamily="18" charset="0"/>
              </a:rPr>
              <a:t>helping</a:t>
            </a:r>
            <a:endParaRPr lang="en-US" sz="4000" u="none" dirty="0">
              <a:latin typeface="Garamond" pitchFamily="18" charset="0"/>
            </a:endParaRPr>
          </a:p>
        </p:txBody>
      </p:sp>
      <p:sp>
        <p:nvSpPr>
          <p:cNvPr id="201738" name="Text Box 10"/>
          <p:cNvSpPr txBox="1">
            <a:spLocks noChangeArrowheads="1"/>
          </p:cNvSpPr>
          <p:nvPr/>
        </p:nvSpPr>
        <p:spPr bwMode="auto">
          <a:xfrm>
            <a:off x="3359150" y="0"/>
            <a:ext cx="4695324" cy="923330"/>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5400" u="none" dirty="0">
                <a:solidFill>
                  <a:srgbClr val="FAFD00"/>
                </a:solidFill>
                <a:latin typeface="Garamond" pitchFamily="18" charset="0"/>
              </a:rPr>
              <a:t>A two-ways road</a:t>
            </a:r>
            <a:endParaRPr lang="en-US" sz="5400" u="none" dirty="0">
              <a:solidFill>
                <a:srgbClr val="FAFD00"/>
              </a:solidFill>
              <a:latin typeface="Garamond" pitchFamily="18" charset="0"/>
            </a:endParaRPr>
          </a:p>
        </p:txBody>
      </p:sp>
      <p:sp>
        <p:nvSpPr>
          <p:cNvPr id="201739" name="Text Box 11"/>
          <p:cNvSpPr txBox="1">
            <a:spLocks noChangeArrowheads="1"/>
          </p:cNvSpPr>
          <p:nvPr/>
        </p:nvSpPr>
        <p:spPr bwMode="auto">
          <a:xfrm>
            <a:off x="2663825" y="5562600"/>
            <a:ext cx="5240024" cy="1015663"/>
          </a:xfrm>
          <a:prstGeom prst="rect">
            <a:avLst/>
          </a:prstGeom>
          <a:solidFill>
            <a:schemeClr val="bg1"/>
          </a:solidFill>
          <a:ln w="12700">
            <a:noFill/>
            <a:miter lim="800000"/>
            <a:headEnd type="none" w="sm" len="sm"/>
            <a:tailEnd type="none" w="sm" len="sm"/>
          </a:ln>
          <a:effectLst/>
        </p:spPr>
        <p:txBody>
          <a:bodyPr wrap="none">
            <a:spAutoFit/>
          </a:bodyPr>
          <a:lstStyle/>
          <a:p>
            <a:pPr defTabSz="914400" eaLnBrk="0" hangingPunct="0"/>
            <a:r>
              <a:rPr lang="pt-BR" sz="6000" u="none" dirty="0">
                <a:latin typeface="Garamond" pitchFamily="18" charset="0"/>
              </a:rPr>
              <a:t>New   researches</a:t>
            </a:r>
            <a:endParaRPr lang="en-US" sz="6000" u="none" dirty="0">
              <a:latin typeface="Garamond" pitchFamily="18" charset="0"/>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2070100" y="333375"/>
            <a:ext cx="5236498" cy="830997"/>
          </a:xfrm>
          <a:prstGeom prst="rect">
            <a:avLst/>
          </a:prstGeom>
          <a:noFill/>
          <a:ln w="12700">
            <a:noFill/>
            <a:miter lim="800000"/>
            <a:headEnd type="none" w="sm" len="sm"/>
            <a:tailEnd type="none" w="sm" len="sm"/>
          </a:ln>
          <a:effectLst/>
        </p:spPr>
        <p:txBody>
          <a:bodyPr wrap="none">
            <a:spAutoFit/>
          </a:bodyPr>
          <a:lstStyle/>
          <a:p>
            <a:pPr algn="ctr" defTabSz="762000" eaLnBrk="0" hangingPunct="0"/>
            <a:r>
              <a:rPr lang="pt-BR" sz="2400" u="none" dirty="0">
                <a:latin typeface="Garamond" pitchFamily="18" charset="0"/>
              </a:rPr>
              <a:t>Facio-scapulohumeral muscular dystrophy</a:t>
            </a:r>
          </a:p>
          <a:p>
            <a:pPr algn="ctr" defTabSz="762000" eaLnBrk="0" hangingPunct="0"/>
            <a:r>
              <a:rPr lang="pt-BR" sz="2400" u="none" dirty="0">
                <a:latin typeface="Garamond" pitchFamily="18" charset="0"/>
              </a:rPr>
              <a:t>Same mutation: different clinical course???</a:t>
            </a:r>
          </a:p>
        </p:txBody>
      </p:sp>
      <p:grpSp>
        <p:nvGrpSpPr>
          <p:cNvPr id="225283" name="Group 3"/>
          <p:cNvGrpSpPr>
            <a:grpSpLocks/>
          </p:cNvGrpSpPr>
          <p:nvPr/>
        </p:nvGrpSpPr>
        <p:grpSpPr bwMode="auto">
          <a:xfrm>
            <a:off x="0" y="2565400"/>
            <a:ext cx="4010025" cy="2819400"/>
            <a:chOff x="0" y="1616"/>
            <a:chExt cx="2132" cy="1776"/>
          </a:xfrm>
        </p:grpSpPr>
        <p:pic>
          <p:nvPicPr>
            <p:cNvPr id="225284" name="Picture 4" descr="fshger"/>
            <p:cNvPicPr>
              <a:picLocks noChangeAspect="1" noChangeArrowheads="1"/>
            </p:cNvPicPr>
            <p:nvPr/>
          </p:nvPicPr>
          <p:blipFill>
            <a:blip r:embed="rId3"/>
            <a:srcRect l="9883" r="3294"/>
            <a:stretch>
              <a:fillRect/>
            </a:stretch>
          </p:blipFill>
          <p:spPr bwMode="auto">
            <a:xfrm>
              <a:off x="0" y="1616"/>
              <a:ext cx="2132" cy="1776"/>
            </a:xfrm>
            <a:prstGeom prst="rect">
              <a:avLst/>
            </a:prstGeom>
            <a:noFill/>
          </p:spPr>
        </p:pic>
        <p:grpSp>
          <p:nvGrpSpPr>
            <p:cNvPr id="225285" name="Group 5"/>
            <p:cNvGrpSpPr>
              <a:grpSpLocks/>
            </p:cNvGrpSpPr>
            <p:nvPr/>
          </p:nvGrpSpPr>
          <p:grpSpPr bwMode="auto">
            <a:xfrm>
              <a:off x="791" y="1842"/>
              <a:ext cx="453" cy="136"/>
              <a:chOff x="791" y="1842"/>
              <a:chExt cx="453" cy="136"/>
            </a:xfrm>
          </p:grpSpPr>
          <p:sp>
            <p:nvSpPr>
              <p:cNvPr id="225286" name="Oval 6"/>
              <p:cNvSpPr>
                <a:spLocks noChangeArrowheads="1"/>
              </p:cNvSpPr>
              <p:nvPr/>
            </p:nvSpPr>
            <p:spPr bwMode="auto">
              <a:xfrm>
                <a:off x="791" y="1842"/>
                <a:ext cx="227" cy="13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dirty="0">
                  <a:latin typeface="Garamond" pitchFamily="18" charset="0"/>
                </a:endParaRPr>
              </a:p>
            </p:txBody>
          </p:sp>
          <p:sp>
            <p:nvSpPr>
              <p:cNvPr id="225287" name="Oval 7"/>
              <p:cNvSpPr>
                <a:spLocks noChangeArrowheads="1"/>
              </p:cNvSpPr>
              <p:nvPr/>
            </p:nvSpPr>
            <p:spPr bwMode="auto">
              <a:xfrm>
                <a:off x="1017" y="1842"/>
                <a:ext cx="227" cy="13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dirty="0">
                  <a:latin typeface="Garamond" pitchFamily="18" charset="0"/>
                </a:endParaRPr>
              </a:p>
            </p:txBody>
          </p:sp>
        </p:grpSp>
      </p:grpSp>
      <p:grpSp>
        <p:nvGrpSpPr>
          <p:cNvPr id="225288" name="Group 8"/>
          <p:cNvGrpSpPr>
            <a:grpSpLocks/>
          </p:cNvGrpSpPr>
          <p:nvPr/>
        </p:nvGrpSpPr>
        <p:grpSpPr bwMode="auto">
          <a:xfrm>
            <a:off x="3960813" y="2205038"/>
            <a:ext cx="5826125" cy="4652962"/>
            <a:chOff x="2106" y="1389"/>
            <a:chExt cx="3097" cy="2931"/>
          </a:xfrm>
        </p:grpSpPr>
        <p:pic>
          <p:nvPicPr>
            <p:cNvPr id="225289" name="Picture 9" descr="fshmae"/>
            <p:cNvPicPr>
              <a:picLocks noChangeAspect="1" noChangeArrowheads="1"/>
            </p:cNvPicPr>
            <p:nvPr/>
          </p:nvPicPr>
          <p:blipFill>
            <a:blip r:embed="rId4"/>
            <a:srcRect t="2634" b="2551"/>
            <a:stretch>
              <a:fillRect/>
            </a:stretch>
          </p:blipFill>
          <p:spPr bwMode="auto">
            <a:xfrm flipH="1">
              <a:off x="3830" y="1389"/>
              <a:ext cx="1373" cy="2931"/>
            </a:xfrm>
            <a:prstGeom prst="rect">
              <a:avLst/>
            </a:prstGeom>
            <a:noFill/>
          </p:spPr>
        </p:pic>
        <p:pic>
          <p:nvPicPr>
            <p:cNvPr id="225290" name="Picture 10" descr="fshfil"/>
            <p:cNvPicPr>
              <a:picLocks noChangeAspect="1" noChangeArrowheads="1"/>
            </p:cNvPicPr>
            <p:nvPr/>
          </p:nvPicPr>
          <p:blipFill>
            <a:blip r:embed="rId5"/>
            <a:srcRect/>
            <a:stretch>
              <a:fillRect/>
            </a:stretch>
          </p:blipFill>
          <p:spPr bwMode="auto">
            <a:xfrm flipH="1">
              <a:off x="2106" y="1389"/>
              <a:ext cx="1725" cy="2931"/>
            </a:xfrm>
            <a:prstGeom prst="rect">
              <a:avLst/>
            </a:prstGeom>
            <a:noFill/>
          </p:spPr>
        </p:pic>
        <p:grpSp>
          <p:nvGrpSpPr>
            <p:cNvPr id="225291" name="Group 11"/>
            <p:cNvGrpSpPr>
              <a:grpSpLocks/>
            </p:cNvGrpSpPr>
            <p:nvPr/>
          </p:nvGrpSpPr>
          <p:grpSpPr bwMode="auto">
            <a:xfrm>
              <a:off x="4374" y="1525"/>
              <a:ext cx="453" cy="136"/>
              <a:chOff x="791" y="1842"/>
              <a:chExt cx="453" cy="136"/>
            </a:xfrm>
          </p:grpSpPr>
          <p:sp>
            <p:nvSpPr>
              <p:cNvPr id="225292" name="Oval 12"/>
              <p:cNvSpPr>
                <a:spLocks noChangeArrowheads="1"/>
              </p:cNvSpPr>
              <p:nvPr/>
            </p:nvSpPr>
            <p:spPr bwMode="auto">
              <a:xfrm>
                <a:off x="791" y="1842"/>
                <a:ext cx="227" cy="13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dirty="0">
                  <a:latin typeface="Garamond" pitchFamily="18" charset="0"/>
                </a:endParaRPr>
              </a:p>
            </p:txBody>
          </p:sp>
          <p:sp>
            <p:nvSpPr>
              <p:cNvPr id="225293" name="Oval 13"/>
              <p:cNvSpPr>
                <a:spLocks noChangeArrowheads="1"/>
              </p:cNvSpPr>
              <p:nvPr/>
            </p:nvSpPr>
            <p:spPr bwMode="auto">
              <a:xfrm>
                <a:off x="1017" y="1842"/>
                <a:ext cx="227" cy="13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dirty="0">
                  <a:latin typeface="Garamond" pitchFamily="18" charset="0"/>
                </a:endParaRPr>
              </a:p>
            </p:txBody>
          </p:sp>
        </p:grpSp>
        <p:grpSp>
          <p:nvGrpSpPr>
            <p:cNvPr id="225294" name="Group 14"/>
            <p:cNvGrpSpPr>
              <a:grpSpLocks/>
            </p:cNvGrpSpPr>
            <p:nvPr/>
          </p:nvGrpSpPr>
          <p:grpSpPr bwMode="auto">
            <a:xfrm>
              <a:off x="2560" y="1661"/>
              <a:ext cx="453" cy="136"/>
              <a:chOff x="791" y="1842"/>
              <a:chExt cx="453" cy="136"/>
            </a:xfrm>
          </p:grpSpPr>
          <p:sp>
            <p:nvSpPr>
              <p:cNvPr id="225295" name="Oval 15"/>
              <p:cNvSpPr>
                <a:spLocks noChangeArrowheads="1"/>
              </p:cNvSpPr>
              <p:nvPr/>
            </p:nvSpPr>
            <p:spPr bwMode="auto">
              <a:xfrm>
                <a:off x="791" y="1842"/>
                <a:ext cx="227" cy="13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dirty="0">
                  <a:latin typeface="Garamond" pitchFamily="18" charset="0"/>
                </a:endParaRPr>
              </a:p>
            </p:txBody>
          </p:sp>
          <p:sp>
            <p:nvSpPr>
              <p:cNvPr id="225296" name="Oval 16"/>
              <p:cNvSpPr>
                <a:spLocks noChangeArrowheads="1"/>
              </p:cNvSpPr>
              <p:nvPr/>
            </p:nvSpPr>
            <p:spPr bwMode="auto">
              <a:xfrm>
                <a:off x="1017" y="1842"/>
                <a:ext cx="227" cy="136"/>
              </a:xfrm>
              <a:prstGeom prst="ellipse">
                <a:avLst/>
              </a:prstGeom>
              <a:solidFill>
                <a:schemeClr val="accent1"/>
              </a:solidFill>
              <a:ln w="12700">
                <a:solidFill>
                  <a:schemeClr val="tx1"/>
                </a:solidFill>
                <a:round/>
                <a:headEnd type="none" w="sm" len="sm"/>
                <a:tailEnd type="none" w="sm" len="sm"/>
              </a:ln>
              <a:effectLst/>
            </p:spPr>
            <p:txBody>
              <a:bodyPr wrap="none" anchor="ctr"/>
              <a:lstStyle/>
              <a:p>
                <a:endParaRPr lang="en-US" dirty="0">
                  <a:latin typeface="Garamond" pitchFamily="18" charset="0"/>
                </a:endParaRPr>
              </a:p>
            </p:txBody>
          </p:sp>
        </p:grpSp>
      </p:grpSp>
      <p:sp>
        <p:nvSpPr>
          <p:cNvPr id="225297" name="Text Box 17"/>
          <p:cNvSpPr txBox="1">
            <a:spLocks noChangeArrowheads="1"/>
          </p:cNvSpPr>
          <p:nvPr/>
        </p:nvSpPr>
        <p:spPr bwMode="auto">
          <a:xfrm>
            <a:off x="461963" y="5229225"/>
            <a:ext cx="1879232" cy="830997"/>
          </a:xfrm>
          <a:prstGeom prst="rect">
            <a:avLst/>
          </a:prstGeom>
          <a:noFill/>
          <a:ln w="12700">
            <a:noFill/>
            <a:miter lim="800000"/>
            <a:headEnd type="none" w="sm" len="sm"/>
            <a:tailEnd type="none" w="sm" len="sm"/>
          </a:ln>
          <a:effectLst/>
        </p:spPr>
        <p:txBody>
          <a:bodyPr wrap="none">
            <a:spAutoFit/>
          </a:bodyPr>
          <a:lstStyle/>
          <a:p>
            <a:pPr defTabSz="914400" eaLnBrk="0" hangingPunct="0"/>
            <a:r>
              <a:rPr lang="en-US" sz="2400" u="none" dirty="0">
                <a:latin typeface="Garamond" pitchFamily="18" charset="0"/>
              </a:rPr>
              <a:t>Classical form</a:t>
            </a:r>
          </a:p>
          <a:p>
            <a:pPr defTabSz="914400" eaLnBrk="0" hangingPunct="0"/>
            <a:r>
              <a:rPr lang="en-US" sz="2400" u="none" dirty="0">
                <a:latin typeface="Garamond" pitchFamily="18" charset="0"/>
              </a:rPr>
              <a:t>Adult onset</a:t>
            </a:r>
          </a:p>
        </p:txBody>
      </p:sp>
      <p:grpSp>
        <p:nvGrpSpPr>
          <p:cNvPr id="225298" name="Group 18"/>
          <p:cNvGrpSpPr>
            <a:grpSpLocks/>
          </p:cNvGrpSpPr>
          <p:nvPr/>
        </p:nvGrpSpPr>
        <p:grpSpPr bwMode="auto">
          <a:xfrm>
            <a:off x="8736012" y="260350"/>
            <a:ext cx="3353139" cy="6359525"/>
            <a:chOff x="4644" y="164"/>
            <a:chExt cx="1783" cy="4006"/>
          </a:xfrm>
        </p:grpSpPr>
        <p:grpSp>
          <p:nvGrpSpPr>
            <p:cNvPr id="225299" name="Group 19"/>
            <p:cNvGrpSpPr>
              <a:grpSpLocks/>
            </p:cNvGrpSpPr>
            <p:nvPr/>
          </p:nvGrpSpPr>
          <p:grpSpPr bwMode="auto">
            <a:xfrm>
              <a:off x="4644" y="482"/>
              <a:ext cx="1783" cy="3688"/>
              <a:chOff x="4644" y="240"/>
              <a:chExt cx="1783" cy="3688"/>
            </a:xfrm>
          </p:grpSpPr>
          <p:sp>
            <p:nvSpPr>
              <p:cNvPr id="225300" name="Rectangle 20"/>
              <p:cNvSpPr>
                <a:spLocks noChangeArrowheads="1"/>
              </p:cNvSpPr>
              <p:nvPr/>
            </p:nvSpPr>
            <p:spPr bwMode="auto">
              <a:xfrm>
                <a:off x="4878" y="3145"/>
                <a:ext cx="1176" cy="144"/>
              </a:xfrm>
              <a:prstGeom prst="rect">
                <a:avLst/>
              </a:prstGeom>
              <a:noFill/>
              <a:ln w="9525">
                <a:noFill/>
                <a:miter lim="800000"/>
                <a:headEnd/>
                <a:tailEnd/>
              </a:ln>
            </p:spPr>
            <p:txBody>
              <a:bodyPr/>
              <a:lstStyle/>
              <a:p>
                <a:endParaRPr lang="en-US" dirty="0">
                  <a:latin typeface="Garamond" pitchFamily="18" charset="0"/>
                </a:endParaRPr>
              </a:p>
            </p:txBody>
          </p:sp>
          <p:sp>
            <p:nvSpPr>
              <p:cNvPr id="225301" name="Rectangle 21"/>
              <p:cNvSpPr>
                <a:spLocks noChangeArrowheads="1"/>
              </p:cNvSpPr>
              <p:nvPr/>
            </p:nvSpPr>
            <p:spPr bwMode="auto">
              <a:xfrm>
                <a:off x="4668" y="1032"/>
                <a:ext cx="186" cy="168"/>
              </a:xfrm>
              <a:prstGeom prst="rect">
                <a:avLst/>
              </a:prstGeom>
              <a:noFill/>
              <a:ln w="9525">
                <a:noFill/>
                <a:miter lim="800000"/>
                <a:headEnd/>
                <a:tailEnd/>
              </a:ln>
            </p:spPr>
            <p:txBody>
              <a:bodyPr/>
              <a:lstStyle/>
              <a:p>
                <a:endParaRPr lang="en-US" dirty="0">
                  <a:latin typeface="Garamond" pitchFamily="18" charset="0"/>
                </a:endParaRPr>
              </a:p>
            </p:txBody>
          </p:sp>
          <p:sp>
            <p:nvSpPr>
              <p:cNvPr id="225302" name="Rectangle 22"/>
              <p:cNvSpPr>
                <a:spLocks noChangeArrowheads="1"/>
              </p:cNvSpPr>
              <p:nvPr/>
            </p:nvSpPr>
            <p:spPr bwMode="auto">
              <a:xfrm>
                <a:off x="4668" y="1998"/>
                <a:ext cx="168" cy="150"/>
              </a:xfrm>
              <a:prstGeom prst="rect">
                <a:avLst/>
              </a:prstGeom>
              <a:noFill/>
              <a:ln w="9525">
                <a:noFill/>
                <a:miter lim="800000"/>
                <a:headEnd/>
                <a:tailEnd/>
              </a:ln>
            </p:spPr>
            <p:txBody>
              <a:bodyPr/>
              <a:lstStyle/>
              <a:p>
                <a:endParaRPr lang="en-US" dirty="0">
                  <a:latin typeface="Garamond" pitchFamily="18" charset="0"/>
                </a:endParaRPr>
              </a:p>
            </p:txBody>
          </p:sp>
          <p:sp>
            <p:nvSpPr>
              <p:cNvPr id="225303" name="Rectangle 23"/>
              <p:cNvSpPr>
                <a:spLocks noChangeArrowheads="1"/>
              </p:cNvSpPr>
              <p:nvPr/>
            </p:nvSpPr>
            <p:spPr bwMode="auto">
              <a:xfrm>
                <a:off x="4644" y="2851"/>
                <a:ext cx="216" cy="168"/>
              </a:xfrm>
              <a:prstGeom prst="rect">
                <a:avLst/>
              </a:prstGeom>
              <a:noFill/>
              <a:ln w="9525">
                <a:noFill/>
                <a:miter lim="800000"/>
                <a:headEnd/>
                <a:tailEnd/>
              </a:ln>
            </p:spPr>
            <p:txBody>
              <a:bodyPr/>
              <a:lstStyle/>
              <a:p>
                <a:endParaRPr lang="en-US" dirty="0">
                  <a:latin typeface="Garamond" pitchFamily="18" charset="0"/>
                </a:endParaRPr>
              </a:p>
            </p:txBody>
          </p:sp>
          <p:sp>
            <p:nvSpPr>
              <p:cNvPr id="225304" name="Rectangle 24"/>
              <p:cNvSpPr>
                <a:spLocks noChangeArrowheads="1"/>
              </p:cNvSpPr>
              <p:nvPr/>
            </p:nvSpPr>
            <p:spPr bwMode="auto">
              <a:xfrm>
                <a:off x="4668" y="672"/>
                <a:ext cx="192" cy="168"/>
              </a:xfrm>
              <a:prstGeom prst="rect">
                <a:avLst/>
              </a:prstGeom>
              <a:noFill/>
              <a:ln w="9525">
                <a:noFill/>
                <a:miter lim="800000"/>
                <a:headEnd/>
                <a:tailEnd/>
              </a:ln>
            </p:spPr>
            <p:txBody>
              <a:bodyPr/>
              <a:lstStyle/>
              <a:p>
                <a:endParaRPr lang="en-US" dirty="0">
                  <a:latin typeface="Garamond" pitchFamily="18" charset="0"/>
                </a:endParaRPr>
              </a:p>
            </p:txBody>
          </p:sp>
          <p:grpSp>
            <p:nvGrpSpPr>
              <p:cNvPr id="225305" name="Group 25"/>
              <p:cNvGrpSpPr>
                <a:grpSpLocks/>
              </p:cNvGrpSpPr>
              <p:nvPr/>
            </p:nvGrpSpPr>
            <p:grpSpPr bwMode="auto">
              <a:xfrm>
                <a:off x="4950" y="240"/>
                <a:ext cx="1477" cy="3688"/>
                <a:chOff x="4950" y="240"/>
                <a:chExt cx="1477" cy="3688"/>
              </a:xfrm>
            </p:grpSpPr>
            <p:sp>
              <p:nvSpPr>
                <p:cNvPr id="225306" name="Rectangle 26"/>
                <p:cNvSpPr>
                  <a:spLocks noChangeArrowheads="1"/>
                </p:cNvSpPr>
                <p:nvPr/>
              </p:nvSpPr>
              <p:spPr bwMode="auto">
                <a:xfrm>
                  <a:off x="4950" y="624"/>
                  <a:ext cx="606" cy="234"/>
                </a:xfrm>
                <a:prstGeom prst="rect">
                  <a:avLst/>
                </a:prstGeom>
                <a:noFill/>
                <a:ln w="9525">
                  <a:noFill/>
                  <a:miter lim="800000"/>
                  <a:headEnd/>
                  <a:tailEnd/>
                </a:ln>
              </p:spPr>
              <p:txBody>
                <a:bodyPr/>
                <a:lstStyle/>
                <a:p>
                  <a:endParaRPr lang="en-US" dirty="0">
                    <a:latin typeface="Garamond" pitchFamily="18" charset="0"/>
                  </a:endParaRPr>
                </a:p>
              </p:txBody>
            </p:sp>
            <p:grpSp>
              <p:nvGrpSpPr>
                <p:cNvPr id="225307" name="Group 27"/>
                <p:cNvGrpSpPr>
                  <a:grpSpLocks/>
                </p:cNvGrpSpPr>
                <p:nvPr/>
              </p:nvGrpSpPr>
              <p:grpSpPr bwMode="auto">
                <a:xfrm>
                  <a:off x="5320" y="240"/>
                  <a:ext cx="1107" cy="3688"/>
                  <a:chOff x="4944" y="240"/>
                  <a:chExt cx="1107" cy="3688"/>
                </a:xfrm>
              </p:grpSpPr>
              <p:sp>
                <p:nvSpPr>
                  <p:cNvPr id="225308" name="Rectangle 28"/>
                  <p:cNvSpPr>
                    <a:spLocks noChangeArrowheads="1"/>
                  </p:cNvSpPr>
                  <p:nvPr/>
                </p:nvSpPr>
                <p:spPr bwMode="auto">
                  <a:xfrm>
                    <a:off x="5040" y="3792"/>
                    <a:ext cx="580" cy="136"/>
                  </a:xfrm>
                  <a:prstGeom prst="rect">
                    <a:avLst/>
                  </a:prstGeom>
                  <a:noFill/>
                  <a:ln w="9525">
                    <a:noFill/>
                    <a:miter lim="800000"/>
                    <a:headEnd/>
                    <a:tailEnd/>
                  </a:ln>
                </p:spPr>
                <p:txBody>
                  <a:bodyPr wrap="none" lIns="0" tIns="0" rIns="0" bIns="0">
                    <a:spAutoFit/>
                  </a:bodyPr>
                  <a:lstStyle/>
                  <a:p>
                    <a:pPr defTabSz="762000" eaLnBrk="0" hangingPunct="0"/>
                    <a:r>
                      <a:rPr lang="pt-BR" sz="1400" b="1" u="none" dirty="0">
                        <a:solidFill>
                          <a:srgbClr val="FFFFFF"/>
                        </a:solidFill>
                        <a:latin typeface="Garamond" pitchFamily="18" charset="0"/>
                      </a:rPr>
                      <a:t>Probe P13E-11</a:t>
                    </a:r>
                    <a:endParaRPr lang="pt-BR" sz="2800" u="none" dirty="0">
                      <a:latin typeface="Garamond" pitchFamily="18" charset="0"/>
                    </a:endParaRPr>
                  </a:p>
                </p:txBody>
              </p:sp>
              <p:sp>
                <p:nvSpPr>
                  <p:cNvPr id="225309" name="Rectangle 29"/>
                  <p:cNvSpPr>
                    <a:spLocks noChangeArrowheads="1"/>
                  </p:cNvSpPr>
                  <p:nvPr/>
                </p:nvSpPr>
                <p:spPr bwMode="auto">
                  <a:xfrm>
                    <a:off x="4992" y="240"/>
                    <a:ext cx="130" cy="213"/>
                  </a:xfrm>
                  <a:prstGeom prst="rect">
                    <a:avLst/>
                  </a:prstGeom>
                  <a:noFill/>
                  <a:ln w="9525">
                    <a:noFill/>
                    <a:miter lim="800000"/>
                    <a:headEnd/>
                    <a:tailEnd/>
                  </a:ln>
                </p:spPr>
                <p:txBody>
                  <a:bodyPr wrap="none" lIns="0" tIns="0" rIns="0" bIns="0">
                    <a:spAutoFit/>
                  </a:bodyPr>
                  <a:lstStyle/>
                  <a:p>
                    <a:pPr defTabSz="762000" eaLnBrk="0" hangingPunct="0"/>
                    <a:r>
                      <a:rPr lang="pt-BR" sz="2200" b="1" u="none" dirty="0">
                        <a:solidFill>
                          <a:srgbClr val="FFFFFF"/>
                        </a:solidFill>
                        <a:latin typeface="Garamond" pitchFamily="18" charset="0"/>
                      </a:rPr>
                      <a:t>P </a:t>
                    </a:r>
                    <a:endParaRPr lang="pt-BR" sz="2400" u="none" dirty="0">
                      <a:latin typeface="Garamond" pitchFamily="18" charset="0"/>
                    </a:endParaRPr>
                  </a:p>
                </p:txBody>
              </p:sp>
              <p:sp>
                <p:nvSpPr>
                  <p:cNvPr id="225310" name="Rectangle 30"/>
                  <p:cNvSpPr>
                    <a:spLocks noChangeArrowheads="1"/>
                  </p:cNvSpPr>
                  <p:nvPr/>
                </p:nvSpPr>
                <p:spPr bwMode="auto">
                  <a:xfrm>
                    <a:off x="5280" y="288"/>
                    <a:ext cx="414" cy="155"/>
                  </a:xfrm>
                  <a:prstGeom prst="rect">
                    <a:avLst/>
                  </a:prstGeom>
                  <a:noFill/>
                  <a:ln w="9525">
                    <a:noFill/>
                    <a:miter lim="800000"/>
                    <a:headEnd/>
                    <a:tailEnd/>
                  </a:ln>
                </p:spPr>
                <p:txBody>
                  <a:bodyPr wrap="none" lIns="0" tIns="0" rIns="0" bIns="0">
                    <a:spAutoFit/>
                  </a:bodyPr>
                  <a:lstStyle/>
                  <a:p>
                    <a:pPr defTabSz="762000" eaLnBrk="0" hangingPunct="0"/>
                    <a:r>
                      <a:rPr lang="pt-BR" sz="1600" b="1" u="none" dirty="0">
                        <a:solidFill>
                          <a:srgbClr val="FFFFFF"/>
                        </a:solidFill>
                        <a:latin typeface="Garamond" pitchFamily="18" charset="0"/>
                      </a:rPr>
                      <a:t> mother  </a:t>
                    </a:r>
                    <a:endParaRPr lang="pt-BR" sz="3200" u="none" dirty="0">
                      <a:latin typeface="Garamond" pitchFamily="18" charset="0"/>
                    </a:endParaRPr>
                  </a:p>
                </p:txBody>
              </p:sp>
              <p:sp>
                <p:nvSpPr>
                  <p:cNvPr id="225311" name="Rectangle 31"/>
                  <p:cNvSpPr>
                    <a:spLocks noChangeArrowheads="1"/>
                  </p:cNvSpPr>
                  <p:nvPr/>
                </p:nvSpPr>
                <p:spPr bwMode="auto">
                  <a:xfrm>
                    <a:off x="5904" y="816"/>
                    <a:ext cx="116" cy="174"/>
                  </a:xfrm>
                  <a:prstGeom prst="rect">
                    <a:avLst/>
                  </a:prstGeom>
                  <a:noFill/>
                  <a:ln w="9525">
                    <a:noFill/>
                    <a:miter lim="800000"/>
                    <a:headEnd/>
                    <a:tailEnd/>
                  </a:ln>
                </p:spPr>
                <p:txBody>
                  <a:bodyPr wrap="none" lIns="0" tIns="0" rIns="0" bIns="0">
                    <a:spAutoFit/>
                  </a:bodyPr>
                  <a:lstStyle/>
                  <a:p>
                    <a:pPr defTabSz="762000" eaLnBrk="0" hangingPunct="0"/>
                    <a:r>
                      <a:rPr lang="pt-BR" sz="1800" b="1" u="none" dirty="0">
                        <a:solidFill>
                          <a:srgbClr val="FFFFFF"/>
                        </a:solidFill>
                        <a:latin typeface="Garamond" pitchFamily="18" charset="0"/>
                      </a:rPr>
                      <a:t>24</a:t>
                    </a:r>
                    <a:endParaRPr lang="pt-BR" sz="3200" u="none" dirty="0">
                      <a:latin typeface="Garamond" pitchFamily="18" charset="0"/>
                    </a:endParaRPr>
                  </a:p>
                </p:txBody>
              </p:sp>
              <p:sp>
                <p:nvSpPr>
                  <p:cNvPr id="225312" name="Rectangle 32"/>
                  <p:cNvSpPr>
                    <a:spLocks noChangeArrowheads="1"/>
                  </p:cNvSpPr>
                  <p:nvPr/>
                </p:nvSpPr>
                <p:spPr bwMode="auto">
                  <a:xfrm>
                    <a:off x="5904" y="3216"/>
                    <a:ext cx="147" cy="174"/>
                  </a:xfrm>
                  <a:prstGeom prst="rect">
                    <a:avLst/>
                  </a:prstGeom>
                  <a:noFill/>
                  <a:ln w="9525">
                    <a:noFill/>
                    <a:miter lim="800000"/>
                    <a:headEnd/>
                    <a:tailEnd/>
                  </a:ln>
                </p:spPr>
                <p:txBody>
                  <a:bodyPr wrap="none" lIns="0" tIns="0" rIns="0" bIns="0">
                    <a:spAutoFit/>
                  </a:bodyPr>
                  <a:lstStyle/>
                  <a:p>
                    <a:pPr defTabSz="762000" eaLnBrk="0" hangingPunct="0"/>
                    <a:r>
                      <a:rPr lang="pt-BR" sz="1800" b="1" u="none" dirty="0">
                        <a:solidFill>
                          <a:srgbClr val="FFFFFF"/>
                        </a:solidFill>
                        <a:latin typeface="Garamond" pitchFamily="18" charset="0"/>
                      </a:rPr>
                      <a:t>9.5</a:t>
                    </a:r>
                    <a:endParaRPr lang="pt-BR" sz="3200" u="none" dirty="0">
                      <a:latin typeface="Garamond" pitchFamily="18" charset="0"/>
                    </a:endParaRPr>
                  </a:p>
                </p:txBody>
              </p:sp>
              <p:sp>
                <p:nvSpPr>
                  <p:cNvPr id="225313" name="Rectangle 33"/>
                  <p:cNvSpPr>
                    <a:spLocks noChangeArrowheads="1"/>
                  </p:cNvSpPr>
                  <p:nvPr/>
                </p:nvSpPr>
                <p:spPr bwMode="auto">
                  <a:xfrm>
                    <a:off x="5904" y="480"/>
                    <a:ext cx="104" cy="136"/>
                  </a:xfrm>
                  <a:prstGeom prst="rect">
                    <a:avLst/>
                  </a:prstGeom>
                  <a:noFill/>
                  <a:ln w="9525">
                    <a:noFill/>
                    <a:miter lim="800000"/>
                    <a:headEnd/>
                    <a:tailEnd/>
                  </a:ln>
                </p:spPr>
                <p:txBody>
                  <a:bodyPr wrap="none" lIns="0" tIns="0" rIns="0" bIns="0">
                    <a:spAutoFit/>
                  </a:bodyPr>
                  <a:lstStyle/>
                  <a:p>
                    <a:pPr defTabSz="762000" eaLnBrk="0" hangingPunct="0"/>
                    <a:r>
                      <a:rPr lang="pt-BR" sz="1400" b="1" u="none" dirty="0">
                        <a:solidFill>
                          <a:srgbClr val="FFFFFF"/>
                        </a:solidFill>
                        <a:latin typeface="Garamond" pitchFamily="18" charset="0"/>
                      </a:rPr>
                      <a:t>kb</a:t>
                    </a:r>
                    <a:endParaRPr lang="pt-BR" sz="2400" u="none" dirty="0">
                      <a:latin typeface="Garamond" pitchFamily="18" charset="0"/>
                    </a:endParaRPr>
                  </a:p>
                </p:txBody>
              </p:sp>
              <p:pic>
                <p:nvPicPr>
                  <p:cNvPr id="225314" name="Picture 34"/>
                  <p:cNvPicPr>
                    <a:picLocks noChangeAspect="1" noChangeArrowheads="1"/>
                  </p:cNvPicPr>
                  <p:nvPr/>
                </p:nvPicPr>
                <p:blipFill>
                  <a:blip r:embed="rId6"/>
                  <a:srcRect/>
                  <a:stretch>
                    <a:fillRect/>
                  </a:stretch>
                </p:blipFill>
                <p:spPr bwMode="auto">
                  <a:xfrm>
                    <a:off x="4944" y="480"/>
                    <a:ext cx="886" cy="3139"/>
                  </a:xfrm>
                  <a:prstGeom prst="rect">
                    <a:avLst/>
                  </a:prstGeom>
                  <a:noFill/>
                  <a:ln w="9525">
                    <a:noFill/>
                    <a:miter lim="800000"/>
                    <a:headEnd/>
                    <a:tailEnd/>
                  </a:ln>
                </p:spPr>
              </p:pic>
            </p:grpSp>
          </p:grpSp>
          <p:sp>
            <p:nvSpPr>
              <p:cNvPr id="225315" name="Line 35"/>
              <p:cNvSpPr>
                <a:spLocks noChangeShapeType="1"/>
              </p:cNvSpPr>
              <p:nvPr/>
            </p:nvSpPr>
            <p:spPr bwMode="auto">
              <a:xfrm>
                <a:off x="4944" y="912"/>
                <a:ext cx="384" cy="0"/>
              </a:xfrm>
              <a:prstGeom prst="line">
                <a:avLst/>
              </a:prstGeom>
              <a:noFill/>
              <a:ln w="76200">
                <a:solidFill>
                  <a:srgbClr val="FAFD00"/>
                </a:solidFill>
                <a:round/>
                <a:headEnd/>
                <a:tailEnd type="triangle" w="med" len="med"/>
              </a:ln>
              <a:effectLst/>
            </p:spPr>
            <p:txBody>
              <a:bodyPr wrap="none" anchor="ctr"/>
              <a:lstStyle/>
              <a:p>
                <a:endParaRPr lang="en-US" dirty="0">
                  <a:latin typeface="Garamond" pitchFamily="18" charset="0"/>
                </a:endParaRPr>
              </a:p>
            </p:txBody>
          </p:sp>
        </p:grpSp>
        <p:sp>
          <p:nvSpPr>
            <p:cNvPr id="225316" name="Text Box 36"/>
            <p:cNvSpPr txBox="1">
              <a:spLocks noChangeArrowheads="1"/>
            </p:cNvSpPr>
            <p:nvPr/>
          </p:nvSpPr>
          <p:spPr bwMode="auto">
            <a:xfrm>
              <a:off x="5191" y="164"/>
              <a:ext cx="921" cy="446"/>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u="none" dirty="0">
                  <a:latin typeface="Garamond" pitchFamily="18" charset="0"/>
                </a:rPr>
                <a:t>Mechanism  ???</a:t>
              </a:r>
            </a:p>
            <a:p>
              <a:pPr defTabSz="914400" eaLnBrk="0" hangingPunct="0"/>
              <a:endParaRPr lang="en-US" u="none" dirty="0">
                <a:latin typeface="Garamond" pitchFamily="18"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a:solidFill>
            <a:srgbClr val="F8F57B"/>
          </a:solidFill>
        </p:spPr>
        <p:txBody>
          <a:bodyPr/>
          <a:lstStyle/>
          <a:p>
            <a:r>
              <a:rPr lang="pt-BR" dirty="0">
                <a:solidFill>
                  <a:schemeClr val="bg1"/>
                </a:solidFill>
                <a:effectLst/>
              </a:rPr>
              <a:t>What is expected within the next 10 years?</a:t>
            </a:r>
          </a:p>
        </p:txBody>
      </p:sp>
      <p:sp>
        <p:nvSpPr>
          <p:cNvPr id="169987" name="Rectangle 3"/>
          <p:cNvSpPr>
            <a:spLocks noGrp="1" noChangeArrowheads="1"/>
          </p:cNvSpPr>
          <p:nvPr>
            <p:ph idx="1"/>
          </p:nvPr>
        </p:nvSpPr>
        <p:spPr/>
        <p:txBody>
          <a:bodyPr/>
          <a:lstStyle/>
          <a:p>
            <a:r>
              <a:rPr lang="pt-BR" sz="4000" dirty="0"/>
              <a:t>Sequencing our genome for U$ 1000,00 </a:t>
            </a:r>
          </a:p>
          <a:p>
            <a:endParaRPr lang="pt-BR" sz="4000" dirty="0"/>
          </a:p>
          <a:p>
            <a:r>
              <a:rPr lang="pt-BR" sz="4000" dirty="0"/>
              <a:t>How to interpret the gigantic amount of informations?</a:t>
            </a:r>
          </a:p>
          <a:p>
            <a:endParaRPr lang="pt-BR" sz="4000" dirty="0"/>
          </a:p>
          <a:p>
            <a:r>
              <a:rPr lang="pt-BR" sz="4000" dirty="0"/>
              <a:t>This is the future</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r>
              <a:rPr lang="pt-BR" smtClean="0"/>
              <a:t>What will be needed?</a:t>
            </a:r>
            <a:endParaRPr lang="en-US" dirty="0"/>
          </a:p>
        </p:txBody>
      </p:sp>
      <p:sp>
        <p:nvSpPr>
          <p:cNvPr id="171011" name="Rectangle 3"/>
          <p:cNvSpPr>
            <a:spLocks noGrp="1" noChangeArrowheads="1"/>
          </p:cNvSpPr>
          <p:nvPr>
            <p:ph type="body" idx="1"/>
          </p:nvPr>
        </p:nvSpPr>
        <p:spPr/>
        <p:txBody>
          <a:bodyPr/>
          <a:lstStyle/>
          <a:p>
            <a:r>
              <a:rPr lang="pt-BR" dirty="0" smtClean="0"/>
              <a:t>Testing thousands of individuals from different ethnic groups</a:t>
            </a:r>
          </a:p>
          <a:p>
            <a:r>
              <a:rPr lang="pt-BR" dirty="0" smtClean="0"/>
              <a:t>Compare young and old people with the same mutations and SNPs and have reliable data on health related problems</a:t>
            </a:r>
          </a:p>
          <a:p>
            <a:r>
              <a:rPr lang="pt-BR" dirty="0" smtClean="0">
                <a:solidFill>
                  <a:srgbClr val="F8F57B"/>
                </a:solidFill>
              </a:rPr>
              <a:t>Compile data in gigantic data base </a:t>
            </a:r>
          </a:p>
          <a:p>
            <a:r>
              <a:rPr lang="pt-BR" dirty="0" smtClean="0">
                <a:solidFill>
                  <a:srgbClr val="F8F57B"/>
                </a:solidFill>
              </a:rPr>
              <a:t>Friendly softwares </a:t>
            </a:r>
            <a:r>
              <a:rPr lang="en-US" dirty="0" err="1" smtClean="0">
                <a:solidFill>
                  <a:srgbClr val="F8F57B"/>
                </a:solidFill>
              </a:rPr>
              <a:t>accessable</a:t>
            </a:r>
            <a:r>
              <a:rPr lang="en-US" dirty="0" smtClean="0">
                <a:solidFill>
                  <a:srgbClr val="F8F57B"/>
                </a:solidFill>
              </a:rPr>
              <a:t> </a:t>
            </a:r>
            <a:r>
              <a:rPr lang="pt-BR" dirty="0" smtClean="0">
                <a:solidFill>
                  <a:srgbClr val="F8F57B"/>
                </a:solidFill>
              </a:rPr>
              <a:t>by “non computer scientists”</a:t>
            </a:r>
          </a:p>
          <a:p>
            <a:r>
              <a:rPr lang="pt-BR" dirty="0" smtClean="0"/>
              <a:t>Like myself</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10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10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0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101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1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6692900" y="0"/>
            <a:ext cx="5156200" cy="2800767"/>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r>
              <a:rPr lang="pt-BR" sz="2800" u="none" dirty="0">
                <a:latin typeface="Arial Unicode MS" pitchFamily="34" charset="-128"/>
              </a:rPr>
              <a:t> IPEN</a:t>
            </a:r>
          </a:p>
          <a:p>
            <a:pPr defTabSz="762000" eaLnBrk="0" hangingPunct="0"/>
            <a:r>
              <a:rPr lang="pt-BR" sz="2800" u="none" dirty="0">
                <a:latin typeface="Garamond" pitchFamily="18" charset="0"/>
              </a:rPr>
              <a:t>Dr. Paolo Bartolini</a:t>
            </a:r>
            <a:endParaRPr lang="en-US" sz="2800" u="none" dirty="0">
              <a:latin typeface="Garamond" pitchFamily="18" charset="0"/>
              <a:cs typeface="Times New Roman" pitchFamily="18" charset="0"/>
            </a:endParaRPr>
          </a:p>
          <a:p>
            <a:pPr defTabSz="762000" eaLnBrk="0" hangingPunct="0"/>
            <a:r>
              <a:rPr lang="pt-BR" sz="2400" u="none" dirty="0">
                <a:solidFill>
                  <a:srgbClr val="000000"/>
                </a:solidFill>
                <a:latin typeface="Garamond" pitchFamily="18" charset="0"/>
                <a:cs typeface="Times New Roman" pitchFamily="18" charset="0"/>
              </a:rPr>
              <a:t> </a:t>
            </a:r>
            <a:r>
              <a:rPr lang="pt-BR" sz="2400" u="none" dirty="0">
                <a:latin typeface="Garamond" pitchFamily="18" charset="0"/>
              </a:rPr>
              <a:t>Dra. Nanci do Nascimento</a:t>
            </a:r>
            <a:endParaRPr lang="en-US" sz="2400" u="none" dirty="0">
              <a:latin typeface="Garamond" pitchFamily="18" charset="0"/>
              <a:cs typeface="Times New Roman" pitchFamily="18" charset="0"/>
            </a:endParaRPr>
          </a:p>
          <a:p>
            <a:pPr defTabSz="762000" eaLnBrk="0" hangingPunct="0"/>
            <a:r>
              <a:rPr lang="en-US" sz="2400" u="none" dirty="0">
                <a:latin typeface="Garamond" pitchFamily="18" charset="0"/>
              </a:rPr>
              <a:t>Dr. Patrick Jack Spencer</a:t>
            </a:r>
            <a:endParaRPr lang="en-US" sz="2400" u="none" dirty="0">
              <a:latin typeface="Garamond" pitchFamily="18" charset="0"/>
              <a:cs typeface="Times New Roman" pitchFamily="18" charset="0"/>
            </a:endParaRPr>
          </a:p>
          <a:p>
            <a:pPr defTabSz="762000" eaLnBrk="0" hangingPunct="0"/>
            <a:r>
              <a:rPr lang="pt-BR" sz="2400" u="none" dirty="0">
                <a:latin typeface="Garamond" pitchFamily="18" charset="0"/>
              </a:rPr>
              <a:t>Dra. Cibele Nunes Peroni</a:t>
            </a:r>
            <a:endParaRPr lang="en-US" sz="2400" u="none" dirty="0">
              <a:latin typeface="Garamond" pitchFamily="18" charset="0"/>
              <a:cs typeface="Times New Roman" pitchFamily="18" charset="0"/>
            </a:endParaRPr>
          </a:p>
          <a:p>
            <a:pPr defTabSz="762000" eaLnBrk="0" hangingPunct="0"/>
            <a:r>
              <a:rPr lang="pt-BR" sz="2400" u="none" dirty="0">
                <a:latin typeface="Garamond" pitchFamily="18" charset="0"/>
              </a:rPr>
              <a:t>Dr. C Roberto Jorge Soares</a:t>
            </a:r>
            <a:endParaRPr lang="en-US" sz="2400" u="none" dirty="0">
              <a:latin typeface="Garamond" pitchFamily="18" charset="0"/>
              <a:cs typeface="Times New Roman" pitchFamily="18" charset="0"/>
            </a:endParaRPr>
          </a:p>
          <a:p>
            <a:pPr defTabSz="762000" eaLnBrk="0" hangingPunct="0"/>
            <a:r>
              <a:rPr lang="en-US" sz="2400" u="none" dirty="0">
                <a:latin typeface="Garamond" pitchFamily="18" charset="0"/>
                <a:cs typeface="Times New Roman" pitchFamily="18" charset="0"/>
              </a:rPr>
              <a:t>Miriam </a:t>
            </a:r>
            <a:r>
              <a:rPr lang="en-US" sz="2400" u="none" dirty="0" err="1">
                <a:latin typeface="Garamond" pitchFamily="18" charset="0"/>
                <a:cs typeface="Times New Roman" pitchFamily="18" charset="0"/>
              </a:rPr>
              <a:t>Fussae</a:t>
            </a:r>
            <a:r>
              <a:rPr lang="en-US" sz="2400" u="none" dirty="0">
                <a:latin typeface="Garamond" pitchFamily="18" charset="0"/>
                <a:cs typeface="Times New Roman" pitchFamily="18" charset="0"/>
              </a:rPr>
              <a:t> Suzuki</a:t>
            </a:r>
            <a:r>
              <a:rPr lang="pt-BR" sz="2400" u="none" dirty="0">
                <a:latin typeface="Arial Unicode MS" pitchFamily="34" charset="-128"/>
              </a:rPr>
              <a:t> </a:t>
            </a:r>
          </a:p>
        </p:txBody>
      </p:sp>
      <p:grpSp>
        <p:nvGrpSpPr>
          <p:cNvPr id="218115" name="Group 3"/>
          <p:cNvGrpSpPr>
            <a:grpSpLocks/>
          </p:cNvGrpSpPr>
          <p:nvPr/>
        </p:nvGrpSpPr>
        <p:grpSpPr bwMode="auto">
          <a:xfrm>
            <a:off x="5838825" y="3160713"/>
            <a:ext cx="6350000" cy="3697287"/>
            <a:chOff x="3104" y="1991"/>
            <a:chExt cx="3376" cy="2329"/>
          </a:xfrm>
        </p:grpSpPr>
        <p:pic>
          <p:nvPicPr>
            <p:cNvPr id="218116" name="Picture 4" descr="DSC00002"/>
            <p:cNvPicPr>
              <a:picLocks noChangeAspect="1" noChangeArrowheads="1"/>
            </p:cNvPicPr>
            <p:nvPr/>
          </p:nvPicPr>
          <p:blipFill>
            <a:blip r:embed="rId3" cstate="print"/>
            <a:srcRect/>
            <a:stretch>
              <a:fillRect/>
            </a:stretch>
          </p:blipFill>
          <p:spPr bwMode="auto">
            <a:xfrm>
              <a:off x="3986" y="2143"/>
              <a:ext cx="2494" cy="1871"/>
            </a:xfrm>
            <a:prstGeom prst="rect">
              <a:avLst/>
            </a:prstGeom>
            <a:noFill/>
          </p:spPr>
        </p:pic>
        <p:sp>
          <p:nvSpPr>
            <p:cNvPr id="218117" name="Text Box 5"/>
            <p:cNvSpPr txBox="1">
              <a:spLocks noChangeArrowheads="1"/>
            </p:cNvSpPr>
            <p:nvPr/>
          </p:nvSpPr>
          <p:spPr bwMode="auto">
            <a:xfrm>
              <a:off x="4465" y="3987"/>
              <a:ext cx="1290" cy="330"/>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2800" u="none" dirty="0">
                  <a:latin typeface="Garamond" pitchFamily="18" charset="0"/>
                </a:rPr>
                <a:t>Genome Center</a:t>
              </a:r>
              <a:endParaRPr lang="en-US" sz="2800" u="none" dirty="0">
                <a:latin typeface="Garamond" pitchFamily="18" charset="0"/>
              </a:endParaRPr>
            </a:p>
          </p:txBody>
        </p:sp>
        <p:grpSp>
          <p:nvGrpSpPr>
            <p:cNvPr id="218118" name="Group 6"/>
            <p:cNvGrpSpPr>
              <a:grpSpLocks/>
            </p:cNvGrpSpPr>
            <p:nvPr/>
          </p:nvGrpSpPr>
          <p:grpSpPr bwMode="auto">
            <a:xfrm>
              <a:off x="3195" y="1991"/>
              <a:ext cx="700" cy="1165"/>
              <a:chOff x="3240" y="1649"/>
              <a:chExt cx="700" cy="1165"/>
            </a:xfrm>
          </p:grpSpPr>
          <p:pic>
            <p:nvPicPr>
              <p:cNvPr id="218119" name="Picture 7" descr="MARIZ-07"/>
              <p:cNvPicPr>
                <a:picLocks noChangeAspect="1" noChangeArrowheads="1"/>
              </p:cNvPicPr>
              <p:nvPr/>
            </p:nvPicPr>
            <p:blipFill>
              <a:blip r:embed="rId4"/>
              <a:srcRect/>
              <a:stretch>
                <a:fillRect/>
              </a:stretch>
            </p:blipFill>
            <p:spPr bwMode="auto">
              <a:xfrm>
                <a:off x="3240" y="1649"/>
                <a:ext cx="700" cy="1024"/>
              </a:xfrm>
              <a:prstGeom prst="rect">
                <a:avLst/>
              </a:prstGeom>
              <a:noFill/>
            </p:spPr>
          </p:pic>
          <p:sp>
            <p:nvSpPr>
              <p:cNvPr id="218120" name="Text Box 8"/>
              <p:cNvSpPr txBox="1">
                <a:spLocks noChangeArrowheads="1"/>
              </p:cNvSpPr>
              <p:nvPr/>
            </p:nvSpPr>
            <p:spPr bwMode="auto">
              <a:xfrm>
                <a:off x="3331" y="2523"/>
                <a:ext cx="463" cy="291"/>
              </a:xfrm>
              <a:prstGeom prst="rect">
                <a:avLst/>
              </a:prstGeom>
              <a:solidFill>
                <a:schemeClr val="bg2"/>
              </a:solidFill>
              <a:ln w="12700">
                <a:noFill/>
                <a:miter lim="800000"/>
                <a:headEnd type="none" w="sm" len="sm"/>
                <a:tailEnd type="none" w="sm" len="sm"/>
              </a:ln>
              <a:effectLst/>
            </p:spPr>
            <p:txBody>
              <a:bodyPr wrap="none">
                <a:spAutoFit/>
              </a:bodyPr>
              <a:lstStyle/>
              <a:p>
                <a:pPr defTabSz="914400" eaLnBrk="0" hangingPunct="0"/>
                <a:r>
                  <a:rPr lang="en-US" sz="2400" u="none" dirty="0" err="1">
                    <a:latin typeface="Garamond" pitchFamily="18" charset="0"/>
                  </a:rPr>
                  <a:t>Mariz</a:t>
                </a:r>
                <a:endParaRPr lang="en-US" sz="2400" u="none" dirty="0">
                  <a:latin typeface="Garamond" pitchFamily="18" charset="0"/>
                </a:endParaRPr>
              </a:p>
            </p:txBody>
          </p:sp>
        </p:grpSp>
        <p:pic>
          <p:nvPicPr>
            <p:cNvPr id="218121" name="Picture 9" descr="RITA"/>
            <p:cNvPicPr>
              <a:picLocks noChangeAspect="1" noChangeArrowheads="1"/>
            </p:cNvPicPr>
            <p:nvPr/>
          </p:nvPicPr>
          <p:blipFill>
            <a:blip r:embed="rId5" cstate="print"/>
            <a:srcRect/>
            <a:stretch>
              <a:fillRect/>
            </a:stretch>
          </p:blipFill>
          <p:spPr bwMode="auto">
            <a:xfrm>
              <a:off x="3104" y="3141"/>
              <a:ext cx="1008" cy="1140"/>
            </a:xfrm>
            <a:prstGeom prst="rect">
              <a:avLst/>
            </a:prstGeom>
            <a:noFill/>
          </p:spPr>
        </p:pic>
        <p:sp>
          <p:nvSpPr>
            <p:cNvPr id="218122" name="Text Box 10"/>
            <p:cNvSpPr txBox="1">
              <a:spLocks noChangeArrowheads="1"/>
            </p:cNvSpPr>
            <p:nvPr/>
          </p:nvSpPr>
          <p:spPr bwMode="auto">
            <a:xfrm>
              <a:off x="3376" y="4032"/>
              <a:ext cx="541" cy="288"/>
            </a:xfrm>
            <a:prstGeom prst="rect">
              <a:avLst/>
            </a:prstGeom>
            <a:solidFill>
              <a:schemeClr val="bg2"/>
            </a:solidFill>
            <a:ln w="12700">
              <a:noFill/>
              <a:miter lim="800000"/>
              <a:headEnd type="none" w="sm" len="sm"/>
              <a:tailEnd type="none" w="sm" len="sm"/>
            </a:ln>
            <a:effectLst/>
          </p:spPr>
          <p:txBody>
            <a:bodyPr>
              <a:spAutoFit/>
            </a:bodyPr>
            <a:lstStyle/>
            <a:p>
              <a:pPr defTabSz="914400" eaLnBrk="0" hangingPunct="0"/>
              <a:r>
                <a:rPr lang="en-US" sz="2400" u="none" dirty="0">
                  <a:latin typeface="Garamond" pitchFamily="18" charset="0"/>
                </a:rPr>
                <a:t>Rita</a:t>
              </a:r>
            </a:p>
          </p:txBody>
        </p:sp>
      </p:grpSp>
      <p:sp>
        <p:nvSpPr>
          <p:cNvPr id="218123" name="Text Box 11"/>
          <p:cNvSpPr txBox="1">
            <a:spLocks noChangeArrowheads="1"/>
          </p:cNvSpPr>
          <p:nvPr/>
        </p:nvSpPr>
        <p:spPr bwMode="auto">
          <a:xfrm>
            <a:off x="293688" y="0"/>
            <a:ext cx="3427157" cy="523220"/>
          </a:xfrm>
          <a:prstGeom prst="rect">
            <a:avLst/>
          </a:prstGeom>
          <a:noFill/>
          <a:ln w="12700">
            <a:noFill/>
            <a:miter lim="800000"/>
            <a:headEnd type="none" w="sm" len="sm"/>
            <a:tailEnd type="none" w="sm" len="sm"/>
          </a:ln>
          <a:effectLst/>
        </p:spPr>
        <p:txBody>
          <a:bodyPr wrap="none">
            <a:spAutoFit/>
          </a:bodyPr>
          <a:lstStyle/>
          <a:p>
            <a:pPr defTabSz="914400" eaLnBrk="0" hangingPunct="0"/>
            <a:r>
              <a:rPr lang="pt-BR" sz="2800" u="none" dirty="0">
                <a:latin typeface="Garamond" pitchFamily="18" charset="0"/>
              </a:rPr>
              <a:t>     My team: vet school</a:t>
            </a:r>
            <a:endParaRPr lang="en-US" sz="2800" u="none" dirty="0">
              <a:latin typeface="Garamond" pitchFamily="18" charset="0"/>
            </a:endParaRPr>
          </a:p>
        </p:txBody>
      </p:sp>
      <p:pic>
        <p:nvPicPr>
          <p:cNvPr id="218124" name="Picture 12" descr="foto-Sacha"/>
          <p:cNvPicPr>
            <a:picLocks noChangeAspect="1" noChangeArrowheads="1"/>
          </p:cNvPicPr>
          <p:nvPr/>
        </p:nvPicPr>
        <p:blipFill>
          <a:blip r:embed="rId6" cstate="print"/>
          <a:srcRect/>
          <a:stretch>
            <a:fillRect/>
          </a:stretch>
        </p:blipFill>
        <p:spPr bwMode="auto">
          <a:xfrm>
            <a:off x="0" y="4005263"/>
            <a:ext cx="3960813" cy="2228850"/>
          </a:xfrm>
          <a:prstGeom prst="rect">
            <a:avLst/>
          </a:prstGeom>
          <a:noFill/>
        </p:spPr>
      </p:pic>
      <p:grpSp>
        <p:nvGrpSpPr>
          <p:cNvPr id="218125" name="Group 13"/>
          <p:cNvGrpSpPr>
            <a:grpSpLocks/>
          </p:cNvGrpSpPr>
          <p:nvPr/>
        </p:nvGrpSpPr>
        <p:grpSpPr bwMode="auto">
          <a:xfrm>
            <a:off x="3790950" y="5032376"/>
            <a:ext cx="1704975" cy="1830388"/>
            <a:chOff x="2061" y="2704"/>
            <a:chExt cx="907" cy="1153"/>
          </a:xfrm>
        </p:grpSpPr>
        <p:pic>
          <p:nvPicPr>
            <p:cNvPr id="218126" name="Picture 14" descr="6"/>
            <p:cNvPicPr>
              <a:picLocks noChangeAspect="1" noChangeArrowheads="1"/>
            </p:cNvPicPr>
            <p:nvPr/>
          </p:nvPicPr>
          <p:blipFill>
            <a:blip r:embed="rId7" cstate="print"/>
            <a:srcRect l="42212" r="25174" b="53348"/>
            <a:stretch>
              <a:fillRect/>
            </a:stretch>
          </p:blipFill>
          <p:spPr bwMode="auto">
            <a:xfrm>
              <a:off x="2061" y="2704"/>
              <a:ext cx="907" cy="865"/>
            </a:xfrm>
            <a:prstGeom prst="rect">
              <a:avLst/>
            </a:prstGeom>
            <a:noFill/>
          </p:spPr>
        </p:pic>
        <p:sp>
          <p:nvSpPr>
            <p:cNvPr id="218127" name="Text Box 15"/>
            <p:cNvSpPr txBox="1">
              <a:spLocks noChangeArrowheads="1"/>
            </p:cNvSpPr>
            <p:nvPr/>
          </p:nvSpPr>
          <p:spPr bwMode="auto">
            <a:xfrm>
              <a:off x="2287" y="3566"/>
              <a:ext cx="398" cy="291"/>
            </a:xfrm>
            <a:prstGeom prst="rect">
              <a:avLst/>
            </a:prstGeom>
            <a:solidFill>
              <a:schemeClr val="bg2"/>
            </a:solidFill>
            <a:ln w="12700">
              <a:noFill/>
              <a:miter lim="800000"/>
              <a:headEnd type="none" w="sm" len="sm"/>
              <a:tailEnd type="none" w="sm" len="sm"/>
            </a:ln>
            <a:effectLst/>
          </p:spPr>
          <p:txBody>
            <a:bodyPr wrap="none">
              <a:spAutoFit/>
            </a:bodyPr>
            <a:lstStyle/>
            <a:p>
              <a:pPr defTabSz="914400" eaLnBrk="0" hangingPunct="0"/>
              <a:r>
                <a:rPr lang="pt-BR" sz="2400" u="none" dirty="0">
                  <a:latin typeface="Garamond" pitchFamily="18" charset="0"/>
                </a:rPr>
                <a:t>Irina</a:t>
              </a:r>
              <a:endParaRPr lang="en-US" sz="2400" u="none" dirty="0">
                <a:latin typeface="Garamond" pitchFamily="18" charset="0"/>
              </a:endParaRPr>
            </a:p>
          </p:txBody>
        </p:sp>
      </p:grpSp>
      <p:grpSp>
        <p:nvGrpSpPr>
          <p:cNvPr id="218128" name="Group 16"/>
          <p:cNvGrpSpPr>
            <a:grpSpLocks/>
          </p:cNvGrpSpPr>
          <p:nvPr/>
        </p:nvGrpSpPr>
        <p:grpSpPr bwMode="auto">
          <a:xfrm>
            <a:off x="4046538" y="3141663"/>
            <a:ext cx="1416393" cy="1854116"/>
            <a:chOff x="1320" y="346"/>
            <a:chExt cx="1013" cy="1585"/>
          </a:xfrm>
        </p:grpSpPr>
        <p:pic>
          <p:nvPicPr>
            <p:cNvPr id="218129" name="Picture 17" descr="PB200020"/>
            <p:cNvPicPr>
              <a:picLocks noChangeAspect="1" noChangeArrowheads="1"/>
            </p:cNvPicPr>
            <p:nvPr/>
          </p:nvPicPr>
          <p:blipFill>
            <a:blip r:embed="rId8"/>
            <a:srcRect l="23611" t="16136" r="59723" b="56877"/>
            <a:stretch>
              <a:fillRect/>
            </a:stretch>
          </p:blipFill>
          <p:spPr bwMode="auto">
            <a:xfrm>
              <a:off x="1335" y="346"/>
              <a:ext cx="998" cy="1248"/>
            </a:xfrm>
            <a:prstGeom prst="rect">
              <a:avLst/>
            </a:prstGeom>
            <a:noFill/>
          </p:spPr>
        </p:pic>
        <p:sp>
          <p:nvSpPr>
            <p:cNvPr id="218130" name="Text Box 18"/>
            <p:cNvSpPr txBox="1">
              <a:spLocks noChangeArrowheads="1"/>
            </p:cNvSpPr>
            <p:nvPr/>
          </p:nvSpPr>
          <p:spPr bwMode="auto">
            <a:xfrm>
              <a:off x="1320" y="1536"/>
              <a:ext cx="869" cy="395"/>
            </a:xfrm>
            <a:prstGeom prst="rect">
              <a:avLst/>
            </a:prstGeom>
            <a:solidFill>
              <a:schemeClr val="bg2"/>
            </a:solidFill>
            <a:ln w="12700">
              <a:noFill/>
              <a:miter lim="800000"/>
              <a:headEnd type="none" w="sm" len="sm"/>
              <a:tailEnd type="none" w="sm" len="sm"/>
            </a:ln>
            <a:effectLst/>
          </p:spPr>
          <p:txBody>
            <a:bodyPr wrap="none">
              <a:spAutoFit/>
            </a:bodyPr>
            <a:lstStyle/>
            <a:p>
              <a:pPr defTabSz="914400" eaLnBrk="0" hangingPunct="0"/>
              <a:r>
                <a:rPr lang="en-US" sz="2400" u="none" dirty="0">
                  <a:latin typeface="Garamond" pitchFamily="18" charset="0"/>
                </a:rPr>
                <a:t>Angelica</a:t>
              </a:r>
            </a:p>
          </p:txBody>
        </p:sp>
      </p:grpSp>
      <p:pic>
        <p:nvPicPr>
          <p:cNvPr id="218131" name="Picture 19" descr="equipe_canil"/>
          <p:cNvPicPr>
            <a:picLocks noChangeAspect="1" noChangeArrowheads="1"/>
          </p:cNvPicPr>
          <p:nvPr/>
        </p:nvPicPr>
        <p:blipFill>
          <a:blip r:embed="rId9"/>
          <a:srcRect l="13095" t="14661" r="13831" b="16763"/>
          <a:stretch>
            <a:fillRect/>
          </a:stretch>
        </p:blipFill>
        <p:spPr bwMode="auto">
          <a:xfrm>
            <a:off x="633413" y="620713"/>
            <a:ext cx="4864100" cy="256698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p:cNvSpPr>
            <a:spLocks noGrp="1" noChangeArrowheads="1"/>
          </p:cNvSpPr>
          <p:nvPr>
            <p:ph type="ctrTitle"/>
          </p:nvPr>
        </p:nvSpPr>
        <p:spPr/>
        <p:txBody>
          <a:bodyPr/>
          <a:lstStyle/>
          <a:p>
            <a:r>
              <a:rPr lang="pt-BR" dirty="0"/>
              <a:t>THANK YOU VERY MUCH</a:t>
            </a:r>
            <a:br>
              <a:rPr lang="pt-BR" dirty="0"/>
            </a:br>
            <a:endParaRPr lang="en-US" dirty="0"/>
          </a:p>
        </p:txBody>
      </p:sp>
      <p:sp>
        <p:nvSpPr>
          <p:cNvPr id="216069" name="Rectangle 5"/>
          <p:cNvSpPr>
            <a:spLocks noGrp="1" noChangeArrowheads="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pt-BR" dirty="0" smtClean="0"/>
              <a:t>Our Main Research Aims </a:t>
            </a:r>
            <a:endParaRPr lang="en-US" dirty="0"/>
          </a:p>
        </p:txBody>
      </p:sp>
      <p:sp>
        <p:nvSpPr>
          <p:cNvPr id="203778" name="Rectangle 2"/>
          <p:cNvSpPr>
            <a:spLocks noGrp="1" noChangeArrowheads="1"/>
          </p:cNvSpPr>
          <p:nvPr>
            <p:ph idx="1"/>
          </p:nvPr>
        </p:nvSpPr>
        <p:spPr/>
        <p:txBody>
          <a:bodyPr/>
          <a:lstStyle/>
          <a:p>
            <a:r>
              <a:rPr lang="pt-BR" smtClean="0"/>
              <a:t>I – Investigation of genetic factors underlying human diseases</a:t>
            </a:r>
          </a:p>
          <a:p>
            <a:endParaRPr lang="pt-BR" smtClean="0"/>
          </a:p>
          <a:p>
            <a:endParaRPr lang="pt-BR" smtClean="0"/>
          </a:p>
          <a:p>
            <a:r>
              <a:rPr lang="pt-BR" smtClean="0"/>
              <a:t>II – Development of therapeutic approaches to genetic diseases </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anim calcmode="lin" valueType="num">
                                      <p:cBhvr additive="base">
                                        <p:cTn id="7" dur="500" fill="hold"/>
                                        <p:tgtEl>
                                          <p:spTgt spid="2037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3778">
                                            <p:txEl>
                                              <p:pRg st="3" end="3"/>
                                            </p:txEl>
                                          </p:spTgt>
                                        </p:tgtEl>
                                        <p:attrNameLst>
                                          <p:attrName>style.visibility</p:attrName>
                                        </p:attrNameLst>
                                      </p:cBhvr>
                                      <p:to>
                                        <p:strVal val="visible"/>
                                      </p:to>
                                    </p:set>
                                    <p:anim calcmode="lin" valueType="num">
                                      <p:cBhvr additive="base">
                                        <p:cTn id="13" dur="500" fill="hold"/>
                                        <p:tgtEl>
                                          <p:spTgt spid="20377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rrowheads="1"/>
          </p:cNvSpPr>
          <p:nvPr>
            <p:ph type="title"/>
          </p:nvPr>
        </p:nvSpPr>
        <p:spPr/>
        <p:txBody>
          <a:bodyPr/>
          <a:lstStyle/>
          <a:p>
            <a:r>
              <a:rPr lang="pt-BR" dirty="0" smtClean="0"/>
              <a:t>Where we need computing help ?</a:t>
            </a:r>
            <a:endParaRPr lang="en-US" dirty="0"/>
          </a:p>
        </p:txBody>
      </p:sp>
      <p:sp>
        <p:nvSpPr>
          <p:cNvPr id="219139" name="Rectangle 3"/>
          <p:cNvSpPr>
            <a:spLocks noGrp="1" noChangeArrowheads="1"/>
          </p:cNvSpPr>
          <p:nvPr>
            <p:ph idx="1"/>
          </p:nvPr>
        </p:nvSpPr>
        <p:spPr/>
        <p:txBody>
          <a:bodyPr/>
          <a:lstStyle/>
          <a:p>
            <a:r>
              <a:rPr lang="pt-BR" smtClean="0"/>
              <a:t>Pedigree building</a:t>
            </a:r>
          </a:p>
          <a:p>
            <a:r>
              <a:rPr lang="pt-BR" smtClean="0"/>
              <a:t>Stem-cell researches</a:t>
            </a:r>
          </a:p>
          <a:p>
            <a:r>
              <a:rPr lang="pt-BR" smtClean="0"/>
              <a:t>The future understanding of our genome</a:t>
            </a:r>
            <a:endParaRPr lang="pt-B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6" name="Rectangle 4"/>
          <p:cNvSpPr>
            <a:spLocks noGrp="1" noChangeArrowheads="1"/>
          </p:cNvSpPr>
          <p:nvPr>
            <p:ph type="ctrTitle"/>
          </p:nvPr>
        </p:nvSpPr>
        <p:spPr/>
        <p:txBody>
          <a:bodyPr/>
          <a:lstStyle/>
          <a:p>
            <a:r>
              <a:rPr lang="pt-BR" smtClean="0"/>
              <a:t>Gene mapping and identification</a:t>
            </a:r>
            <a:endParaRPr lang="en-US" dirty="0"/>
          </a:p>
        </p:txBody>
      </p:sp>
      <p:sp>
        <p:nvSpPr>
          <p:cNvPr id="5" name="Subtitle 4"/>
          <p:cNvSpPr>
            <a:spLocks noGrp="1"/>
          </p:cNvSpPr>
          <p:nvPr>
            <p:ph type="subTitle" sz="quarter"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a:xfrm>
            <a:off x="846931" y="0"/>
            <a:ext cx="10494963" cy="1143000"/>
          </a:xfrm>
        </p:spPr>
        <p:txBody>
          <a:bodyPr/>
          <a:lstStyle/>
          <a:p>
            <a:r>
              <a:rPr lang="en-US" dirty="0"/>
              <a:t>14 genes: 7 identified and 7 mapped</a:t>
            </a:r>
          </a:p>
        </p:txBody>
      </p:sp>
      <p:sp>
        <p:nvSpPr>
          <p:cNvPr id="205827" name="Rectangle 3"/>
          <p:cNvSpPr>
            <a:spLocks noGrp="1" noChangeArrowheads="1"/>
          </p:cNvSpPr>
          <p:nvPr>
            <p:ph type="body" idx="1"/>
          </p:nvPr>
        </p:nvSpPr>
        <p:spPr>
          <a:xfrm>
            <a:off x="500062" y="1169987"/>
            <a:ext cx="11688763" cy="5688013"/>
          </a:xfrm>
        </p:spPr>
        <p:txBody>
          <a:bodyPr/>
          <a:lstStyle/>
          <a:p>
            <a:pPr>
              <a:lnSpc>
                <a:spcPct val="70000"/>
              </a:lnSpc>
              <a:buFont typeface="Wingdings" pitchFamily="2" charset="2"/>
              <a:buNone/>
            </a:pPr>
            <a:r>
              <a:rPr lang="en-US" sz="2000" b="1" dirty="0">
                <a:solidFill>
                  <a:srgbClr val="FAFD00"/>
                </a:solidFill>
              </a:rPr>
              <a:t>Neuromuscular disorders</a:t>
            </a:r>
          </a:p>
          <a:p>
            <a:pPr>
              <a:lnSpc>
                <a:spcPct val="70000"/>
              </a:lnSpc>
              <a:buFont typeface="Wingdings" pitchFamily="2" charset="2"/>
              <a:buNone/>
            </a:pPr>
            <a:r>
              <a:rPr lang="en-US" sz="2000" b="1" dirty="0"/>
              <a:t>1) LGMD2F  </a:t>
            </a:r>
            <a:r>
              <a:rPr lang="en-US" sz="2000" b="1" dirty="0">
                <a:latin typeface="Wingdings" pitchFamily="2" charset="2"/>
              </a:rPr>
              <a:t>F</a:t>
            </a:r>
            <a:r>
              <a:rPr lang="en-US" sz="2000" b="1" dirty="0"/>
              <a:t>   delta </a:t>
            </a:r>
            <a:r>
              <a:rPr lang="en-US" sz="2000" b="1" dirty="0" err="1"/>
              <a:t>sarcoglycan</a:t>
            </a:r>
            <a:endParaRPr lang="en-US" sz="2000" b="1" dirty="0"/>
          </a:p>
          <a:p>
            <a:pPr>
              <a:lnSpc>
                <a:spcPct val="70000"/>
              </a:lnSpc>
              <a:buFont typeface="Wingdings" pitchFamily="2" charset="2"/>
              <a:buNone/>
            </a:pPr>
            <a:r>
              <a:rPr lang="en-US" sz="2000" b="1" dirty="0"/>
              <a:t>2) LGMD2G </a:t>
            </a:r>
            <a:r>
              <a:rPr lang="en-US" sz="2000" b="1" dirty="0">
                <a:latin typeface="Wingdings" pitchFamily="2" charset="2"/>
              </a:rPr>
              <a:t>F</a:t>
            </a:r>
            <a:r>
              <a:rPr lang="en-US" sz="2000" b="1" dirty="0"/>
              <a:t> </a:t>
            </a:r>
            <a:r>
              <a:rPr lang="en-US" sz="2000" b="1" dirty="0" err="1"/>
              <a:t>telethonin</a:t>
            </a:r>
            <a:endParaRPr lang="en-US" sz="2000" b="1" dirty="0"/>
          </a:p>
          <a:p>
            <a:pPr>
              <a:lnSpc>
                <a:spcPct val="70000"/>
              </a:lnSpc>
              <a:buFont typeface="Wingdings" pitchFamily="2" charset="2"/>
              <a:buNone/>
            </a:pPr>
            <a:r>
              <a:rPr lang="en-US" sz="2000" b="1" dirty="0"/>
              <a:t>3) ALS8 </a:t>
            </a:r>
            <a:r>
              <a:rPr lang="en-US" sz="2000" b="1" dirty="0">
                <a:latin typeface="Wingdings" pitchFamily="2" charset="2"/>
              </a:rPr>
              <a:t>F</a:t>
            </a:r>
            <a:r>
              <a:rPr lang="en-US" sz="2000" b="1" dirty="0"/>
              <a:t> VAP-B</a:t>
            </a:r>
          </a:p>
          <a:p>
            <a:pPr>
              <a:lnSpc>
                <a:spcPct val="70000"/>
              </a:lnSpc>
              <a:buFont typeface="Wingdings" pitchFamily="2" charset="2"/>
              <a:buNone/>
            </a:pPr>
            <a:r>
              <a:rPr lang="en-US" sz="2000" b="1" dirty="0"/>
              <a:t>4) X- linked SMA  ???</a:t>
            </a:r>
          </a:p>
          <a:p>
            <a:pPr>
              <a:lnSpc>
                <a:spcPct val="70000"/>
              </a:lnSpc>
              <a:buFont typeface="Wingdings" pitchFamily="2" charset="2"/>
              <a:buNone/>
            </a:pPr>
            <a:r>
              <a:rPr lang="en-US" sz="2000" b="1" dirty="0"/>
              <a:t>5) SPOAN ???</a:t>
            </a:r>
          </a:p>
          <a:p>
            <a:pPr>
              <a:lnSpc>
                <a:spcPct val="70000"/>
              </a:lnSpc>
              <a:buFont typeface="Wingdings" pitchFamily="2" charset="2"/>
              <a:buNone/>
            </a:pPr>
            <a:r>
              <a:rPr lang="en-US" sz="2000" b="1" dirty="0"/>
              <a:t>6) LGMD1G ???</a:t>
            </a:r>
          </a:p>
          <a:p>
            <a:pPr>
              <a:lnSpc>
                <a:spcPct val="70000"/>
              </a:lnSpc>
              <a:buFont typeface="Wingdings" pitchFamily="2" charset="2"/>
              <a:buNone/>
            </a:pPr>
            <a:r>
              <a:rPr lang="en-US" sz="2000" b="1" dirty="0"/>
              <a:t> </a:t>
            </a:r>
          </a:p>
          <a:p>
            <a:pPr>
              <a:lnSpc>
                <a:spcPct val="70000"/>
              </a:lnSpc>
              <a:buFont typeface="Wingdings" pitchFamily="2" charset="2"/>
              <a:buNone/>
            </a:pPr>
            <a:r>
              <a:rPr lang="en-US" sz="2000" b="1" dirty="0">
                <a:solidFill>
                  <a:srgbClr val="FAFD00"/>
                </a:solidFill>
              </a:rPr>
              <a:t>X-linked mental retardation</a:t>
            </a:r>
          </a:p>
          <a:p>
            <a:pPr>
              <a:lnSpc>
                <a:spcPct val="70000"/>
              </a:lnSpc>
              <a:buFont typeface="Wingdings" pitchFamily="2" charset="2"/>
              <a:buNone/>
            </a:pPr>
            <a:r>
              <a:rPr lang="en-US" sz="2000" b="1" dirty="0"/>
              <a:t>7) AHDS syndrome MCT8  </a:t>
            </a:r>
          </a:p>
          <a:p>
            <a:pPr>
              <a:lnSpc>
                <a:spcPct val="70000"/>
              </a:lnSpc>
              <a:buFont typeface="Wingdings" pitchFamily="2" charset="2"/>
              <a:buNone/>
            </a:pPr>
            <a:r>
              <a:rPr lang="en-US" sz="2000" b="1" dirty="0"/>
              <a:t>8) UBE2A </a:t>
            </a:r>
            <a:r>
              <a:rPr lang="en-US" sz="2000" b="1" dirty="0">
                <a:latin typeface="Wingdings" pitchFamily="2" charset="2"/>
              </a:rPr>
              <a:t>F</a:t>
            </a:r>
            <a:r>
              <a:rPr lang="en-US" sz="2000" b="1" dirty="0"/>
              <a:t> </a:t>
            </a:r>
            <a:r>
              <a:rPr lang="en-US" sz="2000" b="1" dirty="0" err="1"/>
              <a:t>ubiquitin</a:t>
            </a:r>
            <a:r>
              <a:rPr lang="en-US" sz="2000" b="1" dirty="0"/>
              <a:t> conjugating enzyme</a:t>
            </a:r>
          </a:p>
          <a:p>
            <a:pPr>
              <a:lnSpc>
                <a:spcPct val="70000"/>
              </a:lnSpc>
              <a:buFont typeface="Wingdings" pitchFamily="2" charset="2"/>
              <a:buNone/>
            </a:pPr>
            <a:endParaRPr lang="en-US" sz="2000" b="1" dirty="0">
              <a:solidFill>
                <a:srgbClr val="FAFD00"/>
              </a:solidFill>
            </a:endParaRPr>
          </a:p>
          <a:p>
            <a:pPr>
              <a:lnSpc>
                <a:spcPct val="70000"/>
              </a:lnSpc>
              <a:buFont typeface="Wingdings" pitchFamily="2" charset="2"/>
              <a:buNone/>
            </a:pPr>
            <a:r>
              <a:rPr lang="en-US" sz="2000" b="1" dirty="0">
                <a:solidFill>
                  <a:srgbClr val="FAFD00"/>
                </a:solidFill>
              </a:rPr>
              <a:t>Developmental disorders</a:t>
            </a:r>
          </a:p>
          <a:p>
            <a:pPr>
              <a:lnSpc>
                <a:spcPct val="70000"/>
              </a:lnSpc>
              <a:buFont typeface="Wingdings" pitchFamily="2" charset="2"/>
              <a:buNone/>
            </a:pPr>
            <a:r>
              <a:rPr lang="en-US" sz="2000" b="1" dirty="0"/>
              <a:t>9) </a:t>
            </a:r>
            <a:r>
              <a:rPr lang="en-US" sz="2000" b="1" dirty="0" err="1"/>
              <a:t>Knobloch</a:t>
            </a:r>
            <a:r>
              <a:rPr lang="en-US" sz="2000" b="1" dirty="0"/>
              <a:t> syndrome </a:t>
            </a:r>
            <a:r>
              <a:rPr lang="en-US" sz="2000" b="1" dirty="0">
                <a:latin typeface="Wingdings" pitchFamily="2" charset="2"/>
              </a:rPr>
              <a:t>F</a:t>
            </a:r>
            <a:r>
              <a:rPr lang="en-US" sz="2000" b="1" dirty="0"/>
              <a:t> </a:t>
            </a:r>
            <a:r>
              <a:rPr lang="en-US" sz="2000" b="1" dirty="0" err="1"/>
              <a:t>colagen</a:t>
            </a:r>
            <a:r>
              <a:rPr lang="en-US" sz="2000" b="1" dirty="0"/>
              <a:t> XVIII</a:t>
            </a:r>
          </a:p>
          <a:p>
            <a:pPr>
              <a:lnSpc>
                <a:spcPct val="70000"/>
              </a:lnSpc>
              <a:buFont typeface="Wingdings" pitchFamily="2" charset="2"/>
              <a:buNone/>
            </a:pPr>
            <a:r>
              <a:rPr lang="en-US" sz="2000" b="1" dirty="0"/>
              <a:t>10) </a:t>
            </a:r>
            <a:r>
              <a:rPr lang="en-US" sz="2000" b="1" dirty="0" err="1"/>
              <a:t>Craniometaphisaria</a:t>
            </a:r>
            <a:r>
              <a:rPr lang="en-US" sz="2000" b="1" dirty="0"/>
              <a:t> dysplasia ??</a:t>
            </a:r>
          </a:p>
          <a:p>
            <a:pPr>
              <a:lnSpc>
                <a:spcPct val="70000"/>
              </a:lnSpc>
              <a:buFont typeface="Wingdings" pitchFamily="2" charset="2"/>
              <a:buNone/>
            </a:pPr>
            <a:r>
              <a:rPr lang="en-US" sz="2000" b="1" dirty="0"/>
              <a:t>11) Auricular-</a:t>
            </a:r>
            <a:r>
              <a:rPr lang="en-US" sz="2000" b="1" dirty="0" err="1"/>
              <a:t>condilar</a:t>
            </a:r>
            <a:r>
              <a:rPr lang="en-US" sz="2000" b="1" dirty="0"/>
              <a:t>  syndrome ???</a:t>
            </a:r>
          </a:p>
          <a:p>
            <a:pPr>
              <a:lnSpc>
                <a:spcPct val="70000"/>
              </a:lnSpc>
              <a:buFont typeface="Wingdings" pitchFamily="2" charset="2"/>
              <a:buNone/>
            </a:pPr>
            <a:r>
              <a:rPr lang="en-US" sz="2000" b="1" dirty="0"/>
              <a:t>12) </a:t>
            </a:r>
            <a:r>
              <a:rPr lang="en-US" sz="2000" b="1" dirty="0" err="1"/>
              <a:t>Ectrodactily</a:t>
            </a:r>
            <a:endParaRPr lang="en-US" sz="2000" b="1" dirty="0"/>
          </a:p>
          <a:p>
            <a:pPr>
              <a:lnSpc>
                <a:spcPct val="70000"/>
              </a:lnSpc>
              <a:buFont typeface="Wingdings" pitchFamily="2" charset="2"/>
              <a:buNone/>
            </a:pPr>
            <a:r>
              <a:rPr lang="en-US" sz="2000" b="1" dirty="0"/>
              <a:t>13) FGF3/FG4 </a:t>
            </a:r>
            <a:r>
              <a:rPr lang="en-US" sz="2000" b="1" dirty="0">
                <a:latin typeface="Wingdings" pitchFamily="2" charset="2"/>
              </a:rPr>
              <a:t>F</a:t>
            </a:r>
            <a:r>
              <a:rPr lang="en-US" sz="2000" b="1" dirty="0"/>
              <a:t> identified by chromosome analysis</a:t>
            </a:r>
          </a:p>
          <a:p>
            <a:pPr>
              <a:lnSpc>
                <a:spcPct val="70000"/>
              </a:lnSpc>
              <a:buFont typeface="Wingdings" pitchFamily="2" charset="2"/>
              <a:buNone/>
            </a:pPr>
            <a:endParaRPr lang="en-US" sz="2000" b="1" dirty="0"/>
          </a:p>
          <a:p>
            <a:pPr>
              <a:lnSpc>
                <a:spcPct val="70000"/>
              </a:lnSpc>
              <a:buFont typeface="Wingdings" pitchFamily="2" charset="2"/>
              <a:buNone/>
            </a:pPr>
            <a:r>
              <a:rPr lang="en-US" sz="2000" b="1" dirty="0">
                <a:solidFill>
                  <a:srgbClr val="FAFD00"/>
                </a:solidFill>
              </a:rPr>
              <a:t>14) Non </a:t>
            </a:r>
            <a:r>
              <a:rPr lang="en-US" sz="2000" b="1" dirty="0" err="1">
                <a:solidFill>
                  <a:srgbClr val="FAFD00"/>
                </a:solidFill>
              </a:rPr>
              <a:t>syndromic</a:t>
            </a:r>
            <a:r>
              <a:rPr lang="en-US" sz="2000" b="1" dirty="0">
                <a:solidFill>
                  <a:srgbClr val="FAFD00"/>
                </a:solidFill>
              </a:rPr>
              <a:t> Deafness</a:t>
            </a:r>
          </a:p>
          <a:p>
            <a:pPr>
              <a:lnSpc>
                <a:spcPct val="70000"/>
              </a:lnSpc>
              <a:buFont typeface="Wingdings" pitchFamily="2" charset="2"/>
              <a:buNone/>
            </a:pPr>
            <a:endParaRPr lang="en-US" sz="2000" b="1" dirty="0">
              <a:solidFill>
                <a:srgbClr val="FAFD0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4"/>
          <p:cNvSpPr>
            <a:spLocks noGrp="1" noChangeArrowheads="1"/>
          </p:cNvSpPr>
          <p:nvPr>
            <p:ph type="ctrTitle"/>
          </p:nvPr>
        </p:nvSpPr>
        <p:spPr/>
        <p:txBody>
          <a:bodyPr/>
          <a:lstStyle/>
          <a:p>
            <a:r>
              <a:rPr lang="pt-BR" dirty="0"/>
              <a:t>Pedigree building</a:t>
            </a:r>
            <a:endParaRPr lang="en-US" dirty="0"/>
          </a:p>
        </p:txBody>
      </p:sp>
      <p:sp>
        <p:nvSpPr>
          <p:cNvPr id="186373" name="Rectangle 5"/>
          <p:cNvSpPr>
            <a:spLocks noGrp="1" noChangeArrowheads="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3_16x9">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Microsoft_Research_Faculty_Summit_Template_PPT03_16x9</Template>
  <TotalTime>0</TotalTime>
  <Words>1031</Words>
  <Application>Microsoft Office PowerPoint</Application>
  <PresentationFormat>Custom</PresentationFormat>
  <Paragraphs>246</Paragraphs>
  <Slides>45</Slides>
  <Notes>45</Notes>
  <HiddenSlides>0</HiddenSlides>
  <MMClips>6</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49" baseType="lpstr">
      <vt:lpstr>Microsoft_Research_Faculty_Summit_Template_PPT03_16x9</vt:lpstr>
      <vt:lpstr>White with Courier font for code slides</vt:lpstr>
      <vt:lpstr>Stream</vt:lpstr>
      <vt:lpstr>Imagem de bitmap</vt:lpstr>
      <vt:lpstr>How Can Microsoft help Geneticists? </vt:lpstr>
      <vt:lpstr>Slide 2</vt:lpstr>
      <vt:lpstr>Slide 3</vt:lpstr>
      <vt:lpstr>Slide 4</vt:lpstr>
      <vt:lpstr>Our Main Research Aims </vt:lpstr>
      <vt:lpstr>Where we need computing help ?</vt:lpstr>
      <vt:lpstr>Gene mapping and identification</vt:lpstr>
      <vt:lpstr>14 genes: 7 identified and 7 mapped</vt:lpstr>
      <vt:lpstr>Pedigree building</vt:lpstr>
      <vt:lpstr>Slide 10</vt:lpstr>
      <vt:lpstr>It can be more complicated</vt:lpstr>
      <vt:lpstr>This is just part of a pedigree.....</vt:lpstr>
      <vt:lpstr>Slide 13</vt:lpstr>
      <vt:lpstr>Slide 14</vt:lpstr>
      <vt:lpstr>STEM-CELLS</vt:lpstr>
      <vt:lpstr>Slide 16</vt:lpstr>
      <vt:lpstr>We are currently invesytigating the potential of adult stem cells from different sources  to regenerate bone and muscle</vt:lpstr>
      <vt:lpstr>Sources of adult stem-cells </vt:lpstr>
      <vt:lpstr>STEM-CELLS INJECTIONS IN ANIMAL MODELS </vt:lpstr>
      <vt:lpstr>Slide 20</vt:lpstr>
      <vt:lpstr>Non-injected  rope test</vt:lpstr>
      <vt:lpstr>Injected Rope test</vt:lpstr>
      <vt:lpstr>How to measure movement?</vt:lpstr>
      <vt:lpstr>Non injected</vt:lpstr>
      <vt:lpstr>Injected</vt:lpstr>
      <vt:lpstr>Stem-cells injections from dental-pulp in golden-retriever muscular dystrophy dogs </vt:lpstr>
      <vt:lpstr>Chokito 8 months later- 26 months</vt:lpstr>
      <vt:lpstr>THE FUTURE  Interpreting  our genome</vt:lpstr>
      <vt:lpstr>CONSUMER GENOMICS My genome:Myself New York times: November 17, 2007</vt:lpstr>
      <vt:lpstr>Some examples</vt:lpstr>
      <vt:lpstr>Do I need a genetic test to know if:</vt:lpstr>
      <vt:lpstr>The FADS2 gene</vt:lpstr>
      <vt:lpstr>Potencial problems.....</vt:lpstr>
      <vt:lpstr>Slide 34</vt:lpstr>
      <vt:lpstr>Do  we want to know if we have an increased risk for ?</vt:lpstr>
      <vt:lpstr>Sequencing the entire genome</vt:lpstr>
      <vt:lpstr>Slide 37</vt:lpstr>
      <vt:lpstr>How to interpret the data? How to predict?</vt:lpstr>
      <vt:lpstr>Genotype:phenotype correlation studies  Same mutation: different clinical courses </vt:lpstr>
      <vt:lpstr>Slide 40</vt:lpstr>
      <vt:lpstr>What is expected within the next 10 years?</vt:lpstr>
      <vt:lpstr>What will be needed?</vt:lpstr>
      <vt:lpstr>Slide 43</vt:lpstr>
      <vt:lpstr>THANK YOU VERY MUCH </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Applied Computing Help Geneticists?</dc:title>
  <dc:subject>Research Facility Summit</dc:subject>
  <dc:creator>Mayana Zatz</dc:creator>
  <cp:keywords>Research Facility Summit</cp:keywords>
  <dc:description>Event Date: July 28 &amp; 29, 2008
Event Location: Redmond, WA</dc:description>
  <cp:lastModifiedBy/>
  <cp:revision>227</cp:revision>
  <dcterms:created xsi:type="dcterms:W3CDTF">2008-07-12T16:25:51Z</dcterms:created>
  <dcterms:modified xsi:type="dcterms:W3CDTF">2008-07-29T22:00:03Z</dcterms:modified>
</cp:coreProperties>
</file>