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charts/chart3.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 id="2147483742" r:id="rId3"/>
    <p:sldMasterId id="2147483756" r:id="rId4"/>
  </p:sldMasterIdLst>
  <p:notesMasterIdLst>
    <p:notesMasterId r:id="rId25"/>
  </p:notesMasterIdLst>
  <p:handoutMasterIdLst>
    <p:handoutMasterId r:id="rId26"/>
  </p:handoutMasterIdLst>
  <p:sldIdLst>
    <p:sldId id="329" r:id="rId5"/>
    <p:sldId id="257" r:id="rId6"/>
    <p:sldId id="296" r:id="rId7"/>
    <p:sldId id="298" r:id="rId8"/>
    <p:sldId id="300" r:id="rId9"/>
    <p:sldId id="301" r:id="rId10"/>
    <p:sldId id="303" r:id="rId11"/>
    <p:sldId id="304" r:id="rId12"/>
    <p:sldId id="307" r:id="rId13"/>
    <p:sldId id="308" r:id="rId14"/>
    <p:sldId id="311" r:id="rId15"/>
    <p:sldId id="312" r:id="rId16"/>
    <p:sldId id="313" r:id="rId17"/>
    <p:sldId id="314" r:id="rId18"/>
    <p:sldId id="315" r:id="rId19"/>
    <p:sldId id="318" r:id="rId20"/>
    <p:sldId id="319" r:id="rId21"/>
    <p:sldId id="325" r:id="rId22"/>
    <p:sldId id="327" r:id="rId23"/>
    <p:sldId id="328" r:id="rId24"/>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57B"/>
    <a:srgbClr val="FFFFFF"/>
    <a:srgbClr val="F6AE1E"/>
    <a:srgbClr val="FF0066"/>
    <a:srgbClr val="000000"/>
    <a:srgbClr val="F3AF35"/>
    <a:srgbClr val="9C42E6"/>
    <a:srgbClr val="D194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61" autoAdjust="0"/>
    <p:restoredTop sz="86444" autoAdjust="0"/>
  </p:normalViewPr>
  <p:slideViewPr>
    <p:cSldViewPr snapToGrid="0">
      <p:cViewPr varScale="1">
        <p:scale>
          <a:sx n="59" d="100"/>
          <a:sy n="59" d="100"/>
        </p:scale>
        <p:origin x="-78" y="-786"/>
      </p:cViewPr>
      <p:guideLst>
        <p:guide orient="horz" pos="209"/>
        <p:guide orient="horz" pos="895"/>
        <p:guide orient="horz" pos="1484"/>
        <p:guide orient="horz" pos="1183"/>
        <p:guide orient="horz" pos="2736"/>
        <p:guide pos="3839"/>
        <p:guide pos="285"/>
        <p:guide pos="613"/>
        <p:guide pos="7353"/>
        <p:guide pos="1190"/>
        <p:guide pos="7063"/>
      </p:guideLst>
    </p:cSldViewPr>
  </p:slideViewPr>
  <p:outlineViewPr>
    <p:cViewPr>
      <p:scale>
        <a:sx n="33" d="100"/>
        <a:sy n="33" d="100"/>
      </p:scale>
      <p:origin x="0" y="1300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stacked"/>
        <c:ser>
          <c:idx val="4"/>
          <c:order val="0"/>
          <c:tx>
            <c:strRef>
              <c:f>Sheet1!$A$2</c:f>
              <c:strCache>
                <c:ptCount val="1"/>
                <c:pt idx="0">
                  <c:v>MySQL</c:v>
                </c:pt>
              </c:strCache>
            </c:strRef>
          </c:tx>
          <c:spPr>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cat>
            <c:strRef>
              <c:f>Sheet1!$B$1:$D$1</c:f>
              <c:strCache>
                <c:ptCount val="3"/>
                <c:pt idx="0">
                  <c:v>Atomicity</c:v>
                </c:pt>
                <c:pt idx="1">
                  <c:v>Order</c:v>
                </c:pt>
                <c:pt idx="2">
                  <c:v>Other</c:v>
                </c:pt>
              </c:strCache>
            </c:strRef>
          </c:cat>
          <c:val>
            <c:numRef>
              <c:f>Sheet1!$B$2:$D$2</c:f>
              <c:numCache>
                <c:formatCode>General</c:formatCode>
                <c:ptCount val="3"/>
                <c:pt idx="0">
                  <c:v>12</c:v>
                </c:pt>
                <c:pt idx="1">
                  <c:v>1</c:v>
                </c:pt>
                <c:pt idx="2">
                  <c:v>1</c:v>
                </c:pt>
              </c:numCache>
            </c:numRef>
          </c:val>
        </c:ser>
        <c:ser>
          <c:idx val="3"/>
          <c:order val="1"/>
          <c:tx>
            <c:strRef>
              <c:f>Sheet1!$A$3</c:f>
              <c:strCache>
                <c:ptCount val="1"/>
                <c:pt idx="0">
                  <c:v>Apache</c:v>
                </c:pt>
              </c:strCache>
            </c:strRef>
          </c:tx>
          <c:spPr>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cat>
            <c:strRef>
              <c:f>Sheet1!$B$1:$D$1</c:f>
              <c:strCache>
                <c:ptCount val="3"/>
                <c:pt idx="0">
                  <c:v>Atomicity</c:v>
                </c:pt>
                <c:pt idx="1">
                  <c:v>Order</c:v>
                </c:pt>
                <c:pt idx="2">
                  <c:v>Other</c:v>
                </c:pt>
              </c:strCache>
            </c:strRef>
          </c:cat>
          <c:val>
            <c:numRef>
              <c:f>Sheet1!$B$3:$D$3</c:f>
              <c:numCache>
                <c:formatCode>General</c:formatCode>
                <c:ptCount val="3"/>
                <c:pt idx="0">
                  <c:v>7</c:v>
                </c:pt>
                <c:pt idx="1">
                  <c:v>6</c:v>
                </c:pt>
                <c:pt idx="2">
                  <c:v>0</c:v>
                </c:pt>
              </c:numCache>
            </c:numRef>
          </c:val>
        </c:ser>
        <c:ser>
          <c:idx val="5"/>
          <c:order val="2"/>
          <c:tx>
            <c:strRef>
              <c:f>Sheet1!$A$4</c:f>
              <c:strCache>
                <c:ptCount val="1"/>
                <c:pt idx="0">
                  <c:v>Mozilla</c:v>
                </c:pt>
              </c:strCache>
            </c:strRef>
          </c:tx>
          <c:spPr>
            <a:solidFill>
              <a:srgbClr val="0070C0"/>
            </a:solidFill>
            <a:ln w="12700">
              <a:solidFill>
                <a:schemeClr val="tx1"/>
              </a:solidFill>
              <a:prstDash val="solid"/>
            </a:ln>
          </c:spPr>
          <c:dPt>
            <c:idx val="0"/>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dPt>
            <c:idx val="1"/>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dPt>
          <c:cat>
            <c:strRef>
              <c:f>Sheet1!$B$1:$D$1</c:f>
              <c:strCache>
                <c:ptCount val="3"/>
                <c:pt idx="0">
                  <c:v>Atomicity</c:v>
                </c:pt>
                <c:pt idx="1">
                  <c:v>Order</c:v>
                </c:pt>
                <c:pt idx="2">
                  <c:v>Other</c:v>
                </c:pt>
              </c:strCache>
            </c:strRef>
          </c:cat>
          <c:val>
            <c:numRef>
              <c:f>Sheet1!$B$4:$D$4</c:f>
              <c:numCache>
                <c:formatCode>General</c:formatCode>
                <c:ptCount val="3"/>
                <c:pt idx="0">
                  <c:v>29</c:v>
                </c:pt>
                <c:pt idx="1">
                  <c:v>15</c:v>
                </c:pt>
                <c:pt idx="2">
                  <c:v>0</c:v>
                </c:pt>
              </c:numCache>
            </c:numRef>
          </c:val>
        </c:ser>
        <c:ser>
          <c:idx val="0"/>
          <c:order val="3"/>
          <c:tx>
            <c:strRef>
              <c:f>Sheet1!$A$5</c:f>
              <c:strCache>
                <c:ptCount val="1"/>
                <c:pt idx="0">
                  <c:v>OpenOffice</c:v>
                </c:pt>
              </c:strCache>
            </c:strRef>
          </c:tx>
          <c:spPr>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cat>
            <c:strRef>
              <c:f>Sheet1!$B$1:$D$1</c:f>
              <c:strCache>
                <c:ptCount val="3"/>
                <c:pt idx="0">
                  <c:v>Atomicity</c:v>
                </c:pt>
                <c:pt idx="1">
                  <c:v>Order</c:v>
                </c:pt>
                <c:pt idx="2">
                  <c:v>Other</c:v>
                </c:pt>
              </c:strCache>
            </c:strRef>
          </c:cat>
          <c:val>
            <c:numRef>
              <c:f>Sheet1!$B$5:$D$5</c:f>
              <c:numCache>
                <c:formatCode>General</c:formatCode>
                <c:ptCount val="3"/>
                <c:pt idx="0">
                  <c:v>3</c:v>
                </c:pt>
                <c:pt idx="1">
                  <c:v>2</c:v>
                </c:pt>
                <c:pt idx="2">
                  <c:v>1</c:v>
                </c:pt>
              </c:numCache>
            </c:numRef>
          </c:val>
        </c:ser>
        <c:gapWidth val="55"/>
        <c:overlap val="100"/>
        <c:axId val="96120832"/>
        <c:axId val="96264576"/>
      </c:barChart>
      <c:catAx>
        <c:axId val="96120832"/>
        <c:scaling>
          <c:orientation val="minMax"/>
        </c:scaling>
        <c:axPos val="b"/>
        <c:numFmt formatCode="General" sourceLinked="1"/>
        <c:majorTickMark val="none"/>
        <c:tickLblPos val="nextTo"/>
        <c:spPr>
          <a:ln w="3175">
            <a:solidFill>
              <a:schemeClr val="tx1"/>
            </a:solidFill>
            <a:prstDash val="solid"/>
          </a:ln>
        </c:spPr>
        <c:txPr>
          <a:bodyPr rot="0" vert="horz"/>
          <a:lstStyle/>
          <a:p>
            <a:pPr>
              <a:defRPr/>
            </a:pPr>
            <a:endParaRPr lang="en-US"/>
          </a:p>
        </c:txPr>
        <c:crossAx val="96264576"/>
        <c:crosses val="autoZero"/>
        <c:auto val="1"/>
        <c:lblAlgn val="ctr"/>
        <c:lblOffset val="100"/>
        <c:tickLblSkip val="1"/>
        <c:tickMarkSkip val="1"/>
      </c:catAx>
      <c:valAx>
        <c:axId val="96264576"/>
        <c:scaling>
          <c:orientation val="minMax"/>
          <c:max val="55"/>
          <c:min val="0"/>
        </c:scaling>
        <c:axPos val="l"/>
        <c:majorGridlines>
          <c:spPr>
            <a:ln w="3175">
              <a:solidFill>
                <a:schemeClr val="bg1"/>
              </a:solidFill>
              <a:prstDash val="solid"/>
            </a:ln>
          </c:spPr>
        </c:majorGridlines>
        <c:numFmt formatCode="General" sourceLinked="1"/>
        <c:majorTickMark val="none"/>
        <c:tickLblPos val="nextTo"/>
        <c:txPr>
          <a:bodyPr rot="0" vert="horz"/>
          <a:lstStyle/>
          <a:p>
            <a:pPr>
              <a:defRPr/>
            </a:pPr>
            <a:endParaRPr lang="en-US"/>
          </a:p>
        </c:txPr>
        <c:crossAx val="96120832"/>
        <c:crosses val="autoZero"/>
        <c:crossBetween val="between"/>
      </c:valAx>
      <c:spPr>
        <a:noFill/>
        <a:ln w="25400">
          <a:solidFill>
            <a:schemeClr val="bg1"/>
          </a:solidFill>
        </a:ln>
      </c:spPr>
    </c:plotArea>
    <c:legend>
      <c:legendPos val="r"/>
      <c:layout/>
      <c:spPr>
        <a:noFill/>
        <a:ln w="3175">
          <a:solidFill>
            <a:schemeClr val="tx1"/>
          </a:solidFill>
          <a:prstDash val="solid"/>
        </a:ln>
      </c:spPr>
    </c:legend>
    <c:plotVisOnly val="1"/>
    <c:dispBlanksAs val="gap"/>
  </c:chart>
  <c:spPr>
    <a:noFill/>
    <a:ln>
      <a:noFill/>
    </a:ln>
  </c:spPr>
  <c:txPr>
    <a:bodyPr/>
    <a:lstStyle/>
    <a:p>
      <a:pPr>
        <a:defRPr sz="1800" b="1" i="0" u="none" strike="noStrike" baseline="0">
          <a:solidFill>
            <a:schemeClr val="bg1"/>
          </a:solidFill>
          <a:latin typeface="+mn-lt"/>
          <a:ea typeface="Tahoma"/>
          <a:cs typeface="Tahoma"/>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3047858942065488E-2"/>
          <c:y val="0.19866478539893495"/>
          <c:w val="0.91435768261964734"/>
          <c:h val="0.57172818715579654"/>
        </c:manualLayout>
      </c:layout>
      <c:barChart>
        <c:barDir val="col"/>
        <c:grouping val="stacked"/>
        <c:ser>
          <c:idx val="4"/>
          <c:order val="0"/>
          <c:tx>
            <c:strRef>
              <c:f>Sheet1!$A$2</c:f>
              <c:strCache>
                <c:ptCount val="1"/>
                <c:pt idx="0">
                  <c:v>MySQL</c:v>
                </c:pt>
              </c:strCache>
            </c:strRef>
          </c:tx>
          <c:spPr>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cat>
            <c:strRef>
              <c:f>Sheet1!$B$1:$C$1</c:f>
              <c:strCache>
                <c:ptCount val="2"/>
                <c:pt idx="0">
                  <c:v>1 Variable</c:v>
                </c:pt>
                <c:pt idx="1">
                  <c:v>&gt; 1 Variables</c:v>
                </c:pt>
              </c:strCache>
            </c:strRef>
          </c:cat>
          <c:val>
            <c:numRef>
              <c:f>Sheet1!$B$2:$C$2</c:f>
              <c:numCache>
                <c:formatCode>General</c:formatCode>
                <c:ptCount val="2"/>
                <c:pt idx="0">
                  <c:v>8</c:v>
                </c:pt>
                <c:pt idx="1">
                  <c:v>6</c:v>
                </c:pt>
              </c:numCache>
            </c:numRef>
          </c:val>
        </c:ser>
        <c:ser>
          <c:idx val="5"/>
          <c:order val="1"/>
          <c:tx>
            <c:strRef>
              <c:f>Sheet1!$A$3</c:f>
              <c:strCache>
                <c:ptCount val="1"/>
                <c:pt idx="0">
                  <c:v>Apache</c:v>
                </c:pt>
              </c:strCache>
            </c:strRef>
          </c:tx>
          <c:spPr>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cat>
            <c:strRef>
              <c:f>Sheet1!$B$1:$C$1</c:f>
              <c:strCache>
                <c:ptCount val="2"/>
                <c:pt idx="0">
                  <c:v>1 Variable</c:v>
                </c:pt>
                <c:pt idx="1">
                  <c:v>&gt; 1 Variables</c:v>
                </c:pt>
              </c:strCache>
            </c:strRef>
          </c:cat>
          <c:val>
            <c:numRef>
              <c:f>Sheet1!$B$3:$C$3</c:f>
              <c:numCache>
                <c:formatCode>General</c:formatCode>
                <c:ptCount val="2"/>
                <c:pt idx="0">
                  <c:v>9</c:v>
                </c:pt>
                <c:pt idx="1">
                  <c:v>4</c:v>
                </c:pt>
              </c:numCache>
            </c:numRef>
          </c:val>
        </c:ser>
        <c:ser>
          <c:idx val="2"/>
          <c:order val="2"/>
          <c:tx>
            <c:strRef>
              <c:f>Sheet1!$A$4</c:f>
              <c:strCache>
                <c:ptCount val="1"/>
                <c:pt idx="0">
                  <c:v>Mozilla</c:v>
                </c:pt>
              </c:strCache>
            </c:strRef>
          </c:tx>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cat>
            <c:strRef>
              <c:f>Sheet1!$B$1:$C$1</c:f>
              <c:strCache>
                <c:ptCount val="2"/>
                <c:pt idx="0">
                  <c:v>1 Variable</c:v>
                </c:pt>
                <c:pt idx="1">
                  <c:v>&gt; 1 Variables</c:v>
                </c:pt>
              </c:strCache>
            </c:strRef>
          </c:cat>
          <c:val>
            <c:numRef>
              <c:f>Sheet1!$B$4:$C$4</c:f>
              <c:numCache>
                <c:formatCode>General</c:formatCode>
                <c:ptCount val="2"/>
                <c:pt idx="0">
                  <c:v>26</c:v>
                </c:pt>
                <c:pt idx="1">
                  <c:v>15</c:v>
                </c:pt>
              </c:numCache>
            </c:numRef>
          </c:val>
        </c:ser>
        <c:ser>
          <c:idx val="0"/>
          <c:order val="3"/>
          <c:tx>
            <c:strRef>
              <c:f>Sheet1!$A$5</c:f>
              <c:strCache>
                <c:ptCount val="1"/>
                <c:pt idx="0">
                  <c:v>OpenOffice</c:v>
                </c:pt>
              </c:strCache>
            </c:strRef>
          </c:tx>
          <c:spPr>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cat>
            <c:strRef>
              <c:f>Sheet1!$B$1:$C$1</c:f>
              <c:strCache>
                <c:ptCount val="2"/>
                <c:pt idx="0">
                  <c:v>1 Variable</c:v>
                </c:pt>
                <c:pt idx="1">
                  <c:v>&gt; 1 Variables</c:v>
                </c:pt>
              </c:strCache>
            </c:strRef>
          </c:cat>
          <c:val>
            <c:numRef>
              <c:f>Sheet1!$B$5:$C$5</c:f>
              <c:numCache>
                <c:formatCode>General</c:formatCode>
                <c:ptCount val="2"/>
                <c:pt idx="0">
                  <c:v>6</c:v>
                </c:pt>
                <c:pt idx="1">
                  <c:v>0</c:v>
                </c:pt>
              </c:numCache>
            </c:numRef>
          </c:val>
        </c:ser>
        <c:overlap val="100"/>
        <c:axId val="97564160"/>
        <c:axId val="97565696"/>
      </c:barChart>
      <c:catAx>
        <c:axId val="97564160"/>
        <c:scaling>
          <c:orientation val="minMax"/>
        </c:scaling>
        <c:axPos val="b"/>
        <c:numFmt formatCode="General" sourceLinked="1"/>
        <c:tickLblPos val="nextTo"/>
        <c:spPr>
          <a:ln w="4105">
            <a:solidFill>
              <a:schemeClr val="tx1"/>
            </a:solidFill>
            <a:prstDash val="solid"/>
          </a:ln>
        </c:spPr>
        <c:txPr>
          <a:bodyPr rot="0" vert="horz"/>
          <a:lstStyle/>
          <a:p>
            <a:pPr>
              <a:defRPr sz="2036" b="1" i="0" u="none" strike="noStrike" baseline="0">
                <a:solidFill>
                  <a:srgbClr val="002060"/>
                </a:solidFill>
                <a:latin typeface="Tahoma"/>
                <a:ea typeface="Tahoma"/>
                <a:cs typeface="Tahoma"/>
              </a:defRPr>
            </a:pPr>
            <a:endParaRPr lang="en-US"/>
          </a:p>
        </c:txPr>
        <c:crossAx val="97565696"/>
        <c:crosses val="autoZero"/>
        <c:auto val="1"/>
        <c:lblAlgn val="ctr"/>
        <c:lblOffset val="100"/>
        <c:tickLblSkip val="1"/>
        <c:tickMarkSkip val="1"/>
      </c:catAx>
      <c:valAx>
        <c:axId val="97565696"/>
        <c:scaling>
          <c:orientation val="minMax"/>
        </c:scaling>
        <c:axPos val="l"/>
        <c:majorGridlines>
          <c:spPr>
            <a:ln w="4105">
              <a:solidFill>
                <a:schemeClr val="tx1"/>
              </a:solidFill>
              <a:prstDash val="solid"/>
            </a:ln>
          </c:spPr>
        </c:majorGridlines>
        <c:numFmt formatCode="General" sourceLinked="1"/>
        <c:tickLblPos val="nextTo"/>
        <c:spPr>
          <a:ln w="4105">
            <a:solidFill>
              <a:schemeClr val="tx1"/>
            </a:solidFill>
            <a:prstDash val="solid"/>
          </a:ln>
        </c:spPr>
        <c:txPr>
          <a:bodyPr rot="0" vert="horz"/>
          <a:lstStyle/>
          <a:p>
            <a:pPr>
              <a:defRPr sz="2036" b="1" i="0" u="none" strike="noStrike" baseline="0">
                <a:solidFill>
                  <a:schemeClr val="bg1"/>
                </a:solidFill>
                <a:latin typeface="Tahoma"/>
                <a:ea typeface="Tahoma"/>
                <a:cs typeface="Tahoma"/>
              </a:defRPr>
            </a:pPr>
            <a:endParaRPr lang="en-US"/>
          </a:p>
        </c:txPr>
        <c:crossAx val="97564160"/>
        <c:crosses val="autoZero"/>
        <c:crossBetween val="between"/>
      </c:valAx>
      <c:spPr>
        <a:noFill/>
        <a:ln w="32842">
          <a:solidFill>
            <a:srgbClr val="000000"/>
          </a:solidFill>
        </a:ln>
      </c:spPr>
    </c:plotArea>
    <c:legend>
      <c:legendPos val="t"/>
      <c:layout>
        <c:manualLayout>
          <c:xMode val="edge"/>
          <c:yMode val="edge"/>
          <c:x val="0.24181360201511334"/>
          <c:y val="1.4084507042253523E-2"/>
          <c:w val="0.57682619647355216"/>
          <c:h val="0.15023474178403776"/>
        </c:manualLayout>
      </c:layout>
      <c:spPr>
        <a:noFill/>
        <a:ln w="4105">
          <a:noFill/>
          <a:prstDash val="solid"/>
        </a:ln>
      </c:spPr>
      <c:txPr>
        <a:bodyPr/>
        <a:lstStyle/>
        <a:p>
          <a:pPr>
            <a:defRPr sz="1868" b="1" i="0" u="none" strike="noStrike" baseline="0">
              <a:solidFill>
                <a:schemeClr val="bg1"/>
              </a:solidFill>
              <a:latin typeface="Tahoma"/>
              <a:ea typeface="Tahoma"/>
              <a:cs typeface="Tahoma"/>
            </a:defRPr>
          </a:pPr>
          <a:endParaRPr lang="en-US"/>
        </a:p>
      </c:txPr>
    </c:legend>
    <c:plotVisOnly val="1"/>
    <c:dispBlanksAs val="gap"/>
  </c:chart>
  <c:spPr>
    <a:noFill/>
    <a:ln>
      <a:noFill/>
    </a:ln>
  </c:spPr>
  <c:txPr>
    <a:bodyPr/>
    <a:lstStyle/>
    <a:p>
      <a:pPr>
        <a:defRPr sz="2036" b="1" i="0" u="none" strike="noStrike" baseline="0">
          <a:solidFill>
            <a:schemeClr val="tx1"/>
          </a:solidFill>
          <a:latin typeface="Tahoma"/>
          <a:ea typeface="Tahoma"/>
          <a:cs typeface="Tahoma"/>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4073226544622497E-2"/>
          <c:y val="0.16287878787878787"/>
          <c:w val="0.89016018306636091"/>
          <c:h val="0.69318181818181901"/>
        </c:manualLayout>
      </c:layout>
      <c:barChart>
        <c:barDir val="col"/>
        <c:grouping val="stacked"/>
        <c:ser>
          <c:idx val="4"/>
          <c:order val="0"/>
          <c:tx>
            <c:strRef>
              <c:f>Sheet1!$A$2</c:f>
              <c:strCache>
                <c:ptCount val="1"/>
                <c:pt idx="0">
                  <c:v>MySQL</c:v>
                </c:pt>
              </c:strCache>
            </c:strRef>
          </c:tx>
          <c:spPr>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cat>
            <c:strRef>
              <c:f>Sheet1!$B$1:$F$1</c:f>
              <c:strCache>
                <c:ptCount val="5"/>
                <c:pt idx="0">
                  <c:v>1 acc.</c:v>
                </c:pt>
                <c:pt idx="1">
                  <c:v>2 acc.</c:v>
                </c:pt>
                <c:pt idx="2">
                  <c:v>3 acc.</c:v>
                </c:pt>
                <c:pt idx="3">
                  <c:v>4 acc.</c:v>
                </c:pt>
                <c:pt idx="4">
                  <c:v>&gt;4 acc.</c:v>
                </c:pt>
              </c:strCache>
            </c:strRef>
          </c:cat>
          <c:val>
            <c:numRef>
              <c:f>Sheet1!$B$2:$F$2</c:f>
              <c:numCache>
                <c:formatCode>General</c:formatCode>
                <c:ptCount val="5"/>
                <c:pt idx="0">
                  <c:v>0</c:v>
                </c:pt>
                <c:pt idx="1">
                  <c:v>2</c:v>
                </c:pt>
                <c:pt idx="2">
                  <c:v>7</c:v>
                </c:pt>
                <c:pt idx="3">
                  <c:v>4</c:v>
                </c:pt>
                <c:pt idx="4">
                  <c:v>1</c:v>
                </c:pt>
              </c:numCache>
            </c:numRef>
          </c:val>
        </c:ser>
        <c:ser>
          <c:idx val="5"/>
          <c:order val="1"/>
          <c:tx>
            <c:strRef>
              <c:f>Sheet1!$A$3</c:f>
              <c:strCache>
                <c:ptCount val="1"/>
                <c:pt idx="0">
                  <c:v>Apache</c:v>
                </c:pt>
              </c:strCache>
            </c:strRef>
          </c:tx>
          <c:spPr>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cat>
            <c:strRef>
              <c:f>Sheet1!$B$1:$F$1</c:f>
              <c:strCache>
                <c:ptCount val="5"/>
                <c:pt idx="0">
                  <c:v>1 acc.</c:v>
                </c:pt>
                <c:pt idx="1">
                  <c:v>2 acc.</c:v>
                </c:pt>
                <c:pt idx="2">
                  <c:v>3 acc.</c:v>
                </c:pt>
                <c:pt idx="3">
                  <c:v>4 acc.</c:v>
                </c:pt>
                <c:pt idx="4">
                  <c:v>&gt;4 acc.</c:v>
                </c:pt>
              </c:strCache>
            </c:strRef>
          </c:cat>
          <c:val>
            <c:numRef>
              <c:f>Sheet1!$B$3:$F$3</c:f>
              <c:numCache>
                <c:formatCode>General</c:formatCode>
                <c:ptCount val="5"/>
                <c:pt idx="0">
                  <c:v>0</c:v>
                </c:pt>
                <c:pt idx="1">
                  <c:v>6</c:v>
                </c:pt>
                <c:pt idx="2">
                  <c:v>5</c:v>
                </c:pt>
                <c:pt idx="3">
                  <c:v>2</c:v>
                </c:pt>
                <c:pt idx="4">
                  <c:v>0</c:v>
                </c:pt>
              </c:numCache>
            </c:numRef>
          </c:val>
        </c:ser>
        <c:ser>
          <c:idx val="6"/>
          <c:order val="2"/>
          <c:tx>
            <c:strRef>
              <c:f>Sheet1!$A$4</c:f>
              <c:strCache>
                <c:ptCount val="1"/>
                <c:pt idx="0">
                  <c:v>Mozilla</c:v>
                </c:pt>
              </c:strCache>
            </c:strRef>
          </c:tx>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cat>
            <c:strRef>
              <c:f>Sheet1!$B$1:$F$1</c:f>
              <c:strCache>
                <c:ptCount val="5"/>
                <c:pt idx="0">
                  <c:v>1 acc.</c:v>
                </c:pt>
                <c:pt idx="1">
                  <c:v>2 acc.</c:v>
                </c:pt>
                <c:pt idx="2">
                  <c:v>3 acc.</c:v>
                </c:pt>
                <c:pt idx="3">
                  <c:v>4 acc.</c:v>
                </c:pt>
                <c:pt idx="4">
                  <c:v>&gt;4 acc.</c:v>
                </c:pt>
              </c:strCache>
            </c:strRef>
          </c:cat>
          <c:val>
            <c:numRef>
              <c:f>Sheet1!$B$4:$F$4</c:f>
              <c:numCache>
                <c:formatCode>General</c:formatCode>
                <c:ptCount val="5"/>
                <c:pt idx="0">
                  <c:v>0</c:v>
                </c:pt>
                <c:pt idx="1">
                  <c:v>12</c:v>
                </c:pt>
                <c:pt idx="2">
                  <c:v>18</c:v>
                </c:pt>
                <c:pt idx="3">
                  <c:v>5</c:v>
                </c:pt>
                <c:pt idx="4">
                  <c:v>6</c:v>
                </c:pt>
              </c:numCache>
            </c:numRef>
          </c:val>
        </c:ser>
        <c:ser>
          <c:idx val="0"/>
          <c:order val="3"/>
          <c:tx>
            <c:strRef>
              <c:f>Sheet1!$A$5</c:f>
              <c:strCache>
                <c:ptCount val="1"/>
                <c:pt idx="0">
                  <c:v>OpenOffice</c:v>
                </c:pt>
              </c:strCache>
            </c:strRef>
          </c:tx>
          <c:spPr>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cat>
            <c:strRef>
              <c:f>Sheet1!$B$1:$F$1</c:f>
              <c:strCache>
                <c:ptCount val="5"/>
                <c:pt idx="0">
                  <c:v>1 acc.</c:v>
                </c:pt>
                <c:pt idx="1">
                  <c:v>2 acc.</c:v>
                </c:pt>
                <c:pt idx="2">
                  <c:v>3 acc.</c:v>
                </c:pt>
                <c:pt idx="3">
                  <c:v>4 acc.</c:v>
                </c:pt>
                <c:pt idx="4">
                  <c:v>&gt;4 acc.</c:v>
                </c:pt>
              </c:strCache>
            </c:strRef>
          </c:cat>
          <c:val>
            <c:numRef>
              <c:f>Sheet1!$B$5:$F$5</c:f>
              <c:numCache>
                <c:formatCode>General</c:formatCode>
                <c:ptCount val="5"/>
                <c:pt idx="0">
                  <c:v>0</c:v>
                </c:pt>
                <c:pt idx="1">
                  <c:v>2</c:v>
                </c:pt>
                <c:pt idx="2">
                  <c:v>3</c:v>
                </c:pt>
                <c:pt idx="3">
                  <c:v>1</c:v>
                </c:pt>
                <c:pt idx="4">
                  <c:v>0</c:v>
                </c:pt>
              </c:numCache>
            </c:numRef>
          </c:val>
        </c:ser>
        <c:overlap val="100"/>
        <c:axId val="97657984"/>
        <c:axId val="97659520"/>
      </c:barChart>
      <c:catAx>
        <c:axId val="97657984"/>
        <c:scaling>
          <c:orientation val="minMax"/>
        </c:scaling>
        <c:axPos val="b"/>
        <c:numFmt formatCode="General" sourceLinked="1"/>
        <c:tickLblPos val="nextTo"/>
        <c:spPr>
          <a:ln w="3442">
            <a:solidFill>
              <a:schemeClr val="tx1"/>
            </a:solidFill>
            <a:prstDash val="solid"/>
          </a:ln>
        </c:spPr>
        <c:txPr>
          <a:bodyPr rot="0" vert="horz"/>
          <a:lstStyle/>
          <a:p>
            <a:pPr>
              <a:defRPr/>
            </a:pPr>
            <a:endParaRPr lang="en-US"/>
          </a:p>
        </c:txPr>
        <c:crossAx val="97659520"/>
        <c:crosses val="autoZero"/>
        <c:auto val="1"/>
        <c:lblAlgn val="ctr"/>
        <c:lblOffset val="100"/>
        <c:tickLblSkip val="1"/>
        <c:tickMarkSkip val="1"/>
      </c:catAx>
      <c:valAx>
        <c:axId val="97659520"/>
        <c:scaling>
          <c:orientation val="minMax"/>
        </c:scaling>
        <c:axPos val="l"/>
        <c:majorGridlines>
          <c:spPr>
            <a:ln w="3442">
              <a:solidFill>
                <a:schemeClr val="bg2"/>
              </a:solidFill>
              <a:prstDash val="solid"/>
            </a:ln>
          </c:spPr>
        </c:majorGridlines>
        <c:numFmt formatCode="General" sourceLinked="1"/>
        <c:tickLblPos val="nextTo"/>
        <c:spPr>
          <a:ln w="3442">
            <a:solidFill>
              <a:schemeClr val="tx1"/>
            </a:solidFill>
            <a:prstDash val="solid"/>
          </a:ln>
        </c:spPr>
        <c:txPr>
          <a:bodyPr rot="0" vert="horz"/>
          <a:lstStyle/>
          <a:p>
            <a:pPr>
              <a:defRPr/>
            </a:pPr>
            <a:endParaRPr lang="en-US"/>
          </a:p>
        </c:txPr>
        <c:crossAx val="97657984"/>
        <c:crosses val="autoZero"/>
        <c:crossBetween val="between"/>
      </c:valAx>
      <c:spPr>
        <a:noFill/>
        <a:ln w="27533">
          <a:solidFill>
            <a:schemeClr val="bg2"/>
          </a:solidFill>
        </a:ln>
      </c:spPr>
    </c:plotArea>
    <c:legend>
      <c:legendPos val="t"/>
      <c:layout>
        <c:manualLayout>
          <c:xMode val="edge"/>
          <c:yMode val="edge"/>
          <c:x val="0.17162471395880985"/>
          <c:y val="7.575757575757582E-3"/>
          <c:w val="0.78622153915808646"/>
          <c:h val="7.5757575757575774E-2"/>
        </c:manualLayout>
      </c:layout>
      <c:spPr>
        <a:noFill/>
        <a:ln w="3442">
          <a:noFill/>
          <a:prstDash val="solid"/>
        </a:ln>
      </c:spPr>
    </c:legend>
    <c:plotVisOnly val="1"/>
    <c:dispBlanksAs val="gap"/>
  </c:chart>
  <c:spPr>
    <a:noFill/>
    <a:ln>
      <a:noFill/>
    </a:ln>
  </c:spPr>
  <c:txPr>
    <a:bodyPr/>
    <a:lstStyle/>
    <a:p>
      <a:pPr>
        <a:defRPr sz="948" b="1" i="0" u="none" strike="noStrike" baseline="0">
          <a:solidFill>
            <a:schemeClr val="bg1"/>
          </a:solidFill>
          <a:latin typeface="+mn-lt"/>
          <a:ea typeface="Tahoma"/>
          <a:cs typeface="Tahoma"/>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4220183486238536E-2"/>
          <c:y val="0.16349809885931577"/>
          <c:w val="0.88990825688073394"/>
          <c:h val="0.65912078818126918"/>
        </c:manualLayout>
      </c:layout>
      <c:barChart>
        <c:barDir val="col"/>
        <c:grouping val="stacked"/>
        <c:ser>
          <c:idx val="4"/>
          <c:order val="0"/>
          <c:tx>
            <c:strRef>
              <c:f>Sheet1!$A$2</c:f>
              <c:strCache>
                <c:ptCount val="1"/>
                <c:pt idx="0">
                  <c:v>MySQL</c:v>
                </c:pt>
              </c:strCache>
            </c:strRef>
          </c:tx>
          <c:spPr>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c:spPr>
          <c:cat>
            <c:strRef>
              <c:f>Sheet1!$B$1:$F$1</c:f>
              <c:strCache>
                <c:ptCount val="5"/>
                <c:pt idx="0">
                  <c:v>1 acc.</c:v>
                </c:pt>
                <c:pt idx="1">
                  <c:v>2 acc.</c:v>
                </c:pt>
                <c:pt idx="2">
                  <c:v>3 acc.</c:v>
                </c:pt>
                <c:pt idx="3">
                  <c:v>4 acc.</c:v>
                </c:pt>
                <c:pt idx="4">
                  <c:v>&gt;4 acc.</c:v>
                </c:pt>
              </c:strCache>
            </c:strRef>
          </c:cat>
          <c:val>
            <c:numRef>
              <c:f>Sheet1!$B$2:$F$2</c:f>
              <c:numCache>
                <c:formatCode>General</c:formatCode>
                <c:ptCount val="5"/>
                <c:pt idx="0">
                  <c:v>4</c:v>
                </c:pt>
                <c:pt idx="1">
                  <c:v>1</c:v>
                </c:pt>
                <c:pt idx="2">
                  <c:v>4</c:v>
                </c:pt>
                <c:pt idx="3">
                  <c:v>0</c:v>
                </c:pt>
                <c:pt idx="4">
                  <c:v>0</c:v>
                </c:pt>
              </c:numCache>
            </c:numRef>
          </c:val>
        </c:ser>
        <c:ser>
          <c:idx val="5"/>
          <c:order val="1"/>
          <c:tx>
            <c:strRef>
              <c:f>Sheet1!$A$3</c:f>
              <c:strCache>
                <c:ptCount val="1"/>
                <c:pt idx="0">
                  <c:v>Apache</c:v>
                </c:pt>
              </c:strCache>
            </c:strRef>
          </c:tx>
          <c:spPr>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c:spPr>
          <c:cat>
            <c:strRef>
              <c:f>Sheet1!$B$1:$F$1</c:f>
              <c:strCache>
                <c:ptCount val="5"/>
                <c:pt idx="0">
                  <c:v>1 acc.</c:v>
                </c:pt>
                <c:pt idx="1">
                  <c:v>2 acc.</c:v>
                </c:pt>
                <c:pt idx="2">
                  <c:v>3 acc.</c:v>
                </c:pt>
                <c:pt idx="3">
                  <c:v>4 acc.</c:v>
                </c:pt>
                <c:pt idx="4">
                  <c:v>&gt;4 acc.</c:v>
                </c:pt>
              </c:strCache>
            </c:strRef>
          </c:cat>
          <c:val>
            <c:numRef>
              <c:f>Sheet1!$B$3:$F$3</c:f>
              <c:numCache>
                <c:formatCode>General</c:formatCode>
                <c:ptCount val="5"/>
                <c:pt idx="0">
                  <c:v>0</c:v>
                </c:pt>
                <c:pt idx="1">
                  <c:v>0</c:v>
                </c:pt>
                <c:pt idx="2">
                  <c:v>4</c:v>
                </c:pt>
                <c:pt idx="3">
                  <c:v>0</c:v>
                </c:pt>
                <c:pt idx="4">
                  <c:v>0</c:v>
                </c:pt>
              </c:numCache>
            </c:numRef>
          </c:val>
        </c:ser>
        <c:ser>
          <c:idx val="3"/>
          <c:order val="2"/>
          <c:tx>
            <c:strRef>
              <c:f>Sheet1!$A$4</c:f>
              <c:strCache>
                <c:ptCount val="1"/>
                <c:pt idx="0">
                  <c:v>Mozilla</c:v>
                </c:pt>
              </c:strCache>
            </c:strRef>
          </c:tx>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c:spPr>
          <c:cat>
            <c:strRef>
              <c:f>Sheet1!$B$1:$F$1</c:f>
              <c:strCache>
                <c:ptCount val="5"/>
                <c:pt idx="0">
                  <c:v>1 acc.</c:v>
                </c:pt>
                <c:pt idx="1">
                  <c:v>2 acc.</c:v>
                </c:pt>
                <c:pt idx="2">
                  <c:v>3 acc.</c:v>
                </c:pt>
                <c:pt idx="3">
                  <c:v>4 acc.</c:v>
                </c:pt>
                <c:pt idx="4">
                  <c:v>&gt;4 acc.</c:v>
                </c:pt>
              </c:strCache>
            </c:strRef>
          </c:cat>
          <c:val>
            <c:numRef>
              <c:f>Sheet1!$B$4:$F$4</c:f>
              <c:numCache>
                <c:formatCode>General</c:formatCode>
                <c:ptCount val="5"/>
                <c:pt idx="0">
                  <c:v>1</c:v>
                </c:pt>
                <c:pt idx="1">
                  <c:v>2</c:v>
                </c:pt>
                <c:pt idx="2">
                  <c:v>12</c:v>
                </c:pt>
                <c:pt idx="3">
                  <c:v>0</c:v>
                </c:pt>
                <c:pt idx="4">
                  <c:v>1</c:v>
                </c:pt>
              </c:numCache>
            </c:numRef>
          </c:val>
        </c:ser>
        <c:ser>
          <c:idx val="0"/>
          <c:order val="3"/>
          <c:tx>
            <c:strRef>
              <c:f>Sheet1!$A$5</c:f>
              <c:strCache>
                <c:ptCount val="1"/>
                <c:pt idx="0">
                  <c:v>OpenOffice</c:v>
                </c:pt>
              </c:strCache>
            </c:strRef>
          </c:tx>
          <c:spPr>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c:spPr>
          <c:cat>
            <c:strRef>
              <c:f>Sheet1!$B$1:$F$1</c:f>
              <c:strCache>
                <c:ptCount val="5"/>
                <c:pt idx="0">
                  <c:v>1 acc.</c:v>
                </c:pt>
                <c:pt idx="1">
                  <c:v>2 acc.</c:v>
                </c:pt>
                <c:pt idx="2">
                  <c:v>3 acc.</c:v>
                </c:pt>
                <c:pt idx="3">
                  <c:v>4 acc.</c:v>
                </c:pt>
                <c:pt idx="4">
                  <c:v>&gt;4 acc.</c:v>
                </c:pt>
              </c:strCache>
            </c:strRef>
          </c:cat>
          <c:val>
            <c:numRef>
              <c:f>Sheet1!$B$5:$F$5</c:f>
              <c:numCache>
                <c:formatCode>General</c:formatCode>
                <c:ptCount val="5"/>
                <c:pt idx="0">
                  <c:v>2</c:v>
                </c:pt>
                <c:pt idx="1">
                  <c:v>0</c:v>
                </c:pt>
                <c:pt idx="2">
                  <c:v>0</c:v>
                </c:pt>
                <c:pt idx="3">
                  <c:v>0</c:v>
                </c:pt>
                <c:pt idx="4">
                  <c:v>0</c:v>
                </c:pt>
              </c:numCache>
            </c:numRef>
          </c:val>
        </c:ser>
        <c:overlap val="100"/>
        <c:axId val="98062720"/>
        <c:axId val="98064256"/>
      </c:barChart>
      <c:catAx>
        <c:axId val="98062720"/>
        <c:scaling>
          <c:orientation val="minMax"/>
        </c:scaling>
        <c:axPos val="b"/>
        <c:numFmt formatCode="General" sourceLinked="1"/>
        <c:tickLblPos val="nextTo"/>
        <c:spPr>
          <a:ln w="3429">
            <a:solidFill>
              <a:schemeClr val="tx1"/>
            </a:solidFill>
            <a:prstDash val="solid"/>
          </a:ln>
        </c:spPr>
        <c:txPr>
          <a:bodyPr rot="0" vert="horz"/>
          <a:lstStyle/>
          <a:p>
            <a:pPr>
              <a:defRPr/>
            </a:pPr>
            <a:endParaRPr lang="en-US"/>
          </a:p>
        </c:txPr>
        <c:crossAx val="98064256"/>
        <c:crosses val="autoZero"/>
        <c:auto val="1"/>
        <c:lblAlgn val="ctr"/>
        <c:lblOffset val="100"/>
        <c:tickLblSkip val="1"/>
        <c:tickMarkSkip val="1"/>
      </c:catAx>
      <c:valAx>
        <c:axId val="98064256"/>
        <c:scaling>
          <c:orientation val="minMax"/>
        </c:scaling>
        <c:axPos val="l"/>
        <c:majorGridlines>
          <c:spPr>
            <a:ln w="3429">
              <a:solidFill>
                <a:schemeClr val="bg1"/>
              </a:solidFill>
              <a:prstDash val="solid"/>
            </a:ln>
          </c:spPr>
        </c:majorGridlines>
        <c:numFmt formatCode="General" sourceLinked="1"/>
        <c:tickLblPos val="nextTo"/>
        <c:spPr>
          <a:ln w="3429">
            <a:solidFill>
              <a:schemeClr val="tx1"/>
            </a:solidFill>
            <a:prstDash val="solid"/>
          </a:ln>
        </c:spPr>
        <c:txPr>
          <a:bodyPr rot="0" vert="horz"/>
          <a:lstStyle/>
          <a:p>
            <a:pPr>
              <a:defRPr/>
            </a:pPr>
            <a:endParaRPr lang="en-US"/>
          </a:p>
        </c:txPr>
        <c:crossAx val="98062720"/>
        <c:crosses val="autoZero"/>
        <c:crossBetween val="between"/>
      </c:valAx>
      <c:spPr>
        <a:noFill/>
        <a:ln w="27431">
          <a:solidFill>
            <a:schemeClr val="bg1"/>
          </a:solidFill>
        </a:ln>
      </c:spPr>
    </c:plotArea>
    <c:legend>
      <c:legendPos val="t"/>
      <c:layout>
        <c:manualLayout>
          <c:xMode val="edge"/>
          <c:yMode val="edge"/>
          <c:x val="2.9310916085829055E-2"/>
          <c:y val="7.6045627376425898E-3"/>
          <c:w val="0.83662356764067203"/>
          <c:h val="7.6045627376425853E-2"/>
        </c:manualLayout>
      </c:layout>
      <c:spPr>
        <a:noFill/>
        <a:ln w="3429">
          <a:noFill/>
          <a:prstDash val="solid"/>
        </a:ln>
      </c:spPr>
    </c:legend>
    <c:plotVisOnly val="1"/>
    <c:dispBlanksAs val="gap"/>
  </c:chart>
  <c:spPr>
    <a:noFill/>
    <a:ln>
      <a:noFill/>
    </a:ln>
  </c:spPr>
  <c:txPr>
    <a:bodyPr/>
    <a:lstStyle/>
    <a:p>
      <a:pPr>
        <a:defRPr sz="945" b="1" i="0" u="none" strike="noStrike" baseline="0">
          <a:solidFill>
            <a:schemeClr val="bg1"/>
          </a:solidFill>
          <a:latin typeface="+mn-lt"/>
          <a:ea typeface="Tahoma"/>
          <a:cs typeface="Tahoma"/>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65954348-9BA3-4A53-8AB3-67BAC91195B2}" type="datetimeFigureOut">
              <a:rPr lang="en-US"/>
              <a:pPr>
                <a:defRPr/>
              </a:pPr>
              <a:t>8/1/2008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A01EE6E-98DC-4B21-A8BA-2515EA1D1F3C}"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a:t>© </a:t>
            </a:r>
            <a:r>
              <a:rPr lang="en-US" dirty="0" smtClean="0"/>
              <a:t>2008 </a:t>
            </a:r>
            <a:r>
              <a:rPr lang="en-US" dirty="0"/>
              <a:t>Microsoft Corporation. All rights reserved. 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0EA46EE7-CB15-452E-A913-9C123FAA6ED3}" type="datetimeFigureOut">
              <a:rPr lang="en-US"/>
              <a:pPr>
                <a:defRPr/>
              </a:pPr>
              <a:t>8/1/2008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22907DDD-D5F5-4BDC-A0E4-DE9693AB78B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86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A549130F-F55A-4CBD-AB95-DCC6F61C21E4}" type="datetime8">
              <a:rPr lang="en-US"/>
              <a:pPr defTabSz="912813" fontAlgn="base">
                <a:spcBef>
                  <a:spcPct val="0"/>
                </a:spcBef>
                <a:spcAft>
                  <a:spcPct val="0"/>
                </a:spcAft>
              </a:pPr>
              <a:t>8/1/2008 12:27 PM</a:t>
            </a:fld>
            <a:endParaRPr lang="en-US"/>
          </a:p>
        </p:txBody>
      </p:sp>
      <p:sp>
        <p:nvSpPr>
          <p:cNvPr id="286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867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0C51A04-3EAA-47F7-AC99-10134EC7E78F}" type="slidenum">
              <a:rPr lang="en-US"/>
              <a:pPr defTabSz="912813"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D9553B3F-06AA-4D35-8B29-EA65E016BCB1}" type="slidenum">
              <a:rPr lang="en-US" altLang="zh-CN"/>
              <a:pPr/>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0BBA79E-10D7-48F4-9F49-5BA38B665EE8}" type="slidenum">
              <a:rPr lang="en-US" altLang="zh-CN"/>
              <a:pPr/>
              <a:t>11</a:t>
            </a:fld>
            <a:endParaRPr lang="en-US" altLang="zh-CN"/>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8F09375-4389-48CF-AE90-843AFC15435C}" type="slidenum">
              <a:rPr lang="en-US" altLang="zh-CN"/>
              <a:pPr/>
              <a:t>12</a:t>
            </a:fld>
            <a:endParaRPr lang="en-US" altLang="zh-CN"/>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AB0BCD2-7E05-4E0A-915A-0DF46AB033CC}" type="slidenum">
              <a:rPr lang="en-US" altLang="zh-CN"/>
              <a:pPr/>
              <a:t>13</a:t>
            </a:fld>
            <a:endParaRPr lang="en-US" altLang="zh-CN"/>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425A001-DCD5-4F75-BBC5-6BFE5655D851}" type="slidenum">
              <a:rPr lang="en-US" altLang="zh-CN"/>
              <a:pPr/>
              <a:t>14</a:t>
            </a:fld>
            <a:endParaRPr lang="en-US" altLang="zh-CN"/>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smtClean="0"/>
          </a:p>
        </p:txBody>
      </p:sp>
      <p:sp>
        <p:nvSpPr>
          <p:cNvPr id="65540" name="Slide Number Placeholder 3"/>
          <p:cNvSpPr>
            <a:spLocks noGrp="1"/>
          </p:cNvSpPr>
          <p:nvPr>
            <p:ph type="sldNum" sz="quarter" idx="5"/>
          </p:nvPr>
        </p:nvSpPr>
        <p:spPr>
          <a:noFill/>
        </p:spPr>
        <p:txBody>
          <a:bodyPr/>
          <a:lstStyle/>
          <a:p>
            <a:fld id="{AF9845F5-BF04-487C-9D6B-75E85851B51B}" type="slidenum">
              <a:rPr lang="en-US" altLang="zh-CN"/>
              <a:pPr/>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8A94563-2DF7-4933-8E5B-84A5FA5CBED7}" type="slidenum">
              <a:rPr lang="en-US" altLang="zh-CN"/>
              <a:pPr/>
              <a:t>16</a:t>
            </a:fld>
            <a:endParaRPr lang="en-US" altLang="zh-CN"/>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p>
        </p:txBody>
      </p:sp>
      <p:sp>
        <p:nvSpPr>
          <p:cNvPr id="69636" name="Slide Number Placeholder 3"/>
          <p:cNvSpPr>
            <a:spLocks noGrp="1"/>
          </p:cNvSpPr>
          <p:nvPr>
            <p:ph type="sldNum" sz="quarter" idx="5"/>
          </p:nvPr>
        </p:nvSpPr>
        <p:spPr>
          <a:noFill/>
        </p:spPr>
        <p:txBody>
          <a:bodyPr/>
          <a:lstStyle/>
          <a:p>
            <a:fld id="{9E90226D-2677-4505-80BF-30645CE0179C}" type="slidenum">
              <a:rPr lang="en-US" altLang="zh-CN"/>
              <a:pPr/>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endParaRPr lang="en-US" smtClean="0"/>
          </a:p>
        </p:txBody>
      </p:sp>
      <p:sp>
        <p:nvSpPr>
          <p:cNvPr id="75780" name="Slide Number Placeholder 3"/>
          <p:cNvSpPr>
            <a:spLocks noGrp="1"/>
          </p:cNvSpPr>
          <p:nvPr>
            <p:ph type="sldNum" sz="quarter" idx="5"/>
          </p:nvPr>
        </p:nvSpPr>
        <p:spPr>
          <a:noFill/>
        </p:spPr>
        <p:txBody>
          <a:bodyPr/>
          <a:lstStyle/>
          <a:p>
            <a:fld id="{F1C47481-D65E-4F0E-A5C9-DC1B763F563C}" type="slidenum">
              <a:rPr lang="en-US" altLang="zh-CN"/>
              <a:pPr/>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smtClean="0"/>
          </a:p>
        </p:txBody>
      </p:sp>
      <p:sp>
        <p:nvSpPr>
          <p:cNvPr id="77828" name="Slide Number Placeholder 3"/>
          <p:cNvSpPr>
            <a:spLocks noGrp="1"/>
          </p:cNvSpPr>
          <p:nvPr>
            <p:ph type="sldNum" sz="quarter" idx="5"/>
          </p:nvPr>
        </p:nvSpPr>
        <p:spPr>
          <a:noFill/>
        </p:spPr>
        <p:txBody>
          <a:bodyPr/>
          <a:lstStyle/>
          <a:p>
            <a:fld id="{EE3333EE-A322-4AE1-B2BB-1D9196E504E5}" type="slidenum">
              <a:rPr lang="en-US" altLang="zh-CN"/>
              <a:pPr/>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97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209F70BF-8EFD-4D95-91F0-897EA638B866}" type="datetime8">
              <a:rPr lang="en-US"/>
              <a:pPr defTabSz="912813" fontAlgn="base">
                <a:spcBef>
                  <a:spcPct val="0"/>
                </a:spcBef>
                <a:spcAft>
                  <a:spcPct val="0"/>
                </a:spcAft>
              </a:pPr>
              <a:t>8/1/2008 12:27 PM</a:t>
            </a:fld>
            <a:endParaRPr lang="en-US"/>
          </a:p>
        </p:txBody>
      </p:sp>
      <p:sp>
        <p:nvSpPr>
          <p:cNvPr id="297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97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AC453A4-1D56-4EB9-9A54-8CD5447CDB9E}" type="slidenum">
              <a:rPr lang="en-US"/>
              <a:pPr defTabSz="912813"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F832C87-3E92-4292-B204-3D417C0490F6}" type="slidenum">
              <a:rPr lang="en-US" altLang="zh-CN"/>
              <a:pPr/>
              <a:t>3</a:t>
            </a:fld>
            <a:endParaRPr lang="en-US" altLang="zh-CN"/>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8D883A2-BBA9-4058-8558-1CFCD748EE35}" type="slidenum">
              <a:rPr lang="en-US" altLang="zh-CN"/>
              <a:pPr/>
              <a:t>4</a:t>
            </a:fld>
            <a:endParaRPr lang="en-US" altLang="zh-CN"/>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13DA83B-954D-4B6E-8AE0-EA5734BA03AC}" type="slidenum">
              <a:rPr lang="en-US" altLang="zh-CN"/>
              <a:pPr/>
              <a:t>5</a:t>
            </a:fld>
            <a:endParaRPr lang="en-US" altLang="zh-CN"/>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marL="220370" indent="-220370"/>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029E607-6903-43AF-B709-CACA975EADCB}" type="slidenum">
              <a:rPr lang="en-US" altLang="zh-CN"/>
              <a:pPr/>
              <a:t>6</a:t>
            </a:fld>
            <a:endParaRPr lang="en-US" altLang="zh-CN"/>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marL="220370" indent="-220370">
              <a:buFontTx/>
              <a:buChar cha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213BE05-DA71-4427-8363-8B16F4764917}" type="slidenum">
              <a:rPr lang="en-US" altLang="zh-CN"/>
              <a:pPr/>
              <a:t>7</a:t>
            </a:fld>
            <a:endParaRPr lang="en-US" altLang="zh-CN"/>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7B870C4-9E9C-410A-A0D6-254398FE810F}" type="slidenum">
              <a:rPr lang="en-US" altLang="zh-CN"/>
              <a:pPr/>
              <a:t>8</a:t>
            </a:fld>
            <a:endParaRPr lang="en-US" altLang="zh-CN"/>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endParaRPr lang="en-US" smtClean="0"/>
          </a:p>
        </p:txBody>
      </p:sp>
      <p:sp>
        <p:nvSpPr>
          <p:cNvPr id="57348" name="Slide Number Placeholder 3"/>
          <p:cNvSpPr>
            <a:spLocks noGrp="1"/>
          </p:cNvSpPr>
          <p:nvPr>
            <p:ph type="sldNum" sz="quarter" idx="5"/>
          </p:nvPr>
        </p:nvSpPr>
        <p:spPr>
          <a:noFill/>
        </p:spPr>
        <p:txBody>
          <a:bodyPr/>
          <a:lstStyle/>
          <a:p>
            <a:fld id="{79B3E399-51BB-44B9-8773-F24B5382F57A}" type="slidenum">
              <a:rPr lang="en-US" altLang="zh-CN"/>
              <a:pPr/>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4184" y="762000"/>
            <a:ext cx="10654641" cy="66479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441" y="2017713"/>
            <a:ext cx="11579384" cy="443198"/>
          </a:xfrm>
        </p:spPr>
        <p:txBody>
          <a:bodyPr/>
          <a:lstStyle/>
          <a:p>
            <a:pPr lvl="0"/>
            <a:endParaRPr lang="en-US" noProof="0" smtClean="0"/>
          </a:p>
        </p:txBody>
      </p:sp>
      <p:sp>
        <p:nvSpPr>
          <p:cNvPr id="4" name="Rectangle 11"/>
          <p:cNvSpPr>
            <a:spLocks noGrp="1" noChangeArrowheads="1"/>
          </p:cNvSpPr>
          <p:nvPr>
            <p:ph type="dt" sz="half" idx="10"/>
          </p:nvPr>
        </p:nvSpPr>
        <p:spPr>
          <a:xfrm>
            <a:off x="1548996" y="6243638"/>
            <a:ext cx="2539339" cy="457200"/>
          </a:xfrm>
          <a:prstGeom prst="rect">
            <a:avLst/>
          </a:prstGeom>
          <a:ln/>
        </p:spPr>
        <p:txBody>
          <a:bodyPr/>
          <a:lstStyle>
            <a:lvl1pPr>
              <a:defRPr/>
            </a:lvl1pPr>
          </a:lstStyle>
          <a:p>
            <a:endParaRPr lang="en-US"/>
          </a:p>
        </p:txBody>
      </p:sp>
      <p:sp>
        <p:nvSpPr>
          <p:cNvPr id="5" name="Rectangle 12"/>
          <p:cNvSpPr>
            <a:spLocks noGrp="1" noChangeArrowheads="1"/>
          </p:cNvSpPr>
          <p:nvPr>
            <p:ph type="ftr" sz="quarter" idx="11"/>
          </p:nvPr>
        </p:nvSpPr>
        <p:spPr>
          <a:xfrm>
            <a:off x="4875530" y="6243638"/>
            <a:ext cx="3859795" cy="457200"/>
          </a:xfrm>
          <a:prstGeom prst="rect">
            <a:avLst/>
          </a:prstGeom>
          <a:ln/>
        </p:spPr>
        <p:txBody>
          <a:bodyPr/>
          <a:lstStyle>
            <a:lvl1pPr>
              <a:defRPr/>
            </a:lvl1pPr>
          </a:lstStyle>
          <a:p>
            <a:endParaRPr lang="en-US"/>
          </a:p>
        </p:txBody>
      </p:sp>
      <p:sp>
        <p:nvSpPr>
          <p:cNvPr id="6" name="Rectangle 13"/>
          <p:cNvSpPr>
            <a:spLocks noGrp="1" noChangeArrowheads="1"/>
          </p:cNvSpPr>
          <p:nvPr>
            <p:ph type="sldNum" sz="quarter" idx="12"/>
          </p:nvPr>
        </p:nvSpPr>
        <p:spPr>
          <a:xfrm>
            <a:off x="9387088" y="6243638"/>
            <a:ext cx="2539339" cy="457200"/>
          </a:xfrm>
          <a:prstGeom prst="rect">
            <a:avLst/>
          </a:prstGeom>
          <a:ln/>
        </p:spPr>
        <p:txBody>
          <a:bodyPr/>
          <a:lstStyle>
            <a:lvl1pPr>
              <a:defRPr/>
            </a:lvl1pPr>
          </a:lstStyle>
          <a:p>
            <a:fld id="{B72C7A13-3731-44F7-B1CD-C226D7BB9BC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34184" y="762000"/>
            <a:ext cx="10654641" cy="66479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2017713"/>
            <a:ext cx="11579384" cy="21359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1" y="4151313"/>
            <a:ext cx="11579384" cy="21359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1548996" y="6243638"/>
            <a:ext cx="2539339" cy="457200"/>
          </a:xfrm>
          <a:prstGeom prst="rect">
            <a:avLst/>
          </a:prstGeom>
          <a:ln/>
        </p:spPr>
        <p:txBody>
          <a:bodyPr/>
          <a:lstStyle>
            <a:lvl1pPr>
              <a:defRPr/>
            </a:lvl1pPr>
          </a:lstStyle>
          <a:p>
            <a:endParaRPr lang="en-US"/>
          </a:p>
        </p:txBody>
      </p:sp>
      <p:sp>
        <p:nvSpPr>
          <p:cNvPr id="6" name="Rectangle 12"/>
          <p:cNvSpPr>
            <a:spLocks noGrp="1" noChangeArrowheads="1"/>
          </p:cNvSpPr>
          <p:nvPr>
            <p:ph type="ftr" sz="quarter" idx="11"/>
          </p:nvPr>
        </p:nvSpPr>
        <p:spPr>
          <a:xfrm>
            <a:off x="4875530" y="6243638"/>
            <a:ext cx="3859795" cy="457200"/>
          </a:xfrm>
          <a:prstGeom prst="rect">
            <a:avLst/>
          </a:prstGeom>
          <a:ln/>
        </p:spPr>
        <p:txBody>
          <a:bodyPr/>
          <a:lstStyle>
            <a:lvl1pPr>
              <a:defRPr/>
            </a:lvl1pPr>
          </a:lstStyle>
          <a:p>
            <a:endParaRPr lang="en-US"/>
          </a:p>
        </p:txBody>
      </p:sp>
      <p:sp>
        <p:nvSpPr>
          <p:cNvPr id="7" name="Rectangle 13"/>
          <p:cNvSpPr>
            <a:spLocks noGrp="1" noChangeArrowheads="1"/>
          </p:cNvSpPr>
          <p:nvPr>
            <p:ph type="sldNum" sz="quarter" idx="12"/>
          </p:nvPr>
        </p:nvSpPr>
        <p:spPr>
          <a:xfrm>
            <a:off x="9387088" y="6243638"/>
            <a:ext cx="2539339" cy="457200"/>
          </a:xfrm>
          <a:prstGeom prst="rect">
            <a:avLst/>
          </a:prstGeom>
          <a:ln/>
        </p:spPr>
        <p:txBody>
          <a:bodyPr/>
          <a:lstStyle>
            <a:lvl1pPr>
              <a:defRPr/>
            </a:lvl1pPr>
          </a:lstStyle>
          <a:p>
            <a:fld id="{B82CD10A-755F-4838-BD84-60CD3E06A3B1}"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p:nvPicPr>
        <p:blipFill>
          <a:blip r:embed="rId3"/>
          <a:stretch>
            <a:fillRect/>
          </a:stretch>
        </p:blipFill>
        <p:spPr>
          <a:xfrm>
            <a:off x="9906001" y="136208"/>
            <a:ext cx="1846897" cy="513397"/>
          </a:xfrm>
          <a:prstGeom prst="rect">
            <a:avLst/>
          </a:prstGeom>
        </p:spPr>
      </p:pic>
      <p:pic>
        <p:nvPicPr>
          <p:cNvPr id="6" name="Picture 5"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pic>
        <p:nvPicPr>
          <p:cNvPr id="8" name="Picture 7"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p:nvPicPr>
        <p:blipFill>
          <a:blip r:embed="rId3"/>
          <a:stretch>
            <a:fillRect/>
          </a:stretch>
        </p:blipFill>
        <p:spPr>
          <a:xfrm>
            <a:off x="9948088" y="206400"/>
            <a:ext cx="1709928" cy="475324"/>
          </a:xfrm>
          <a:prstGeom prst="rect">
            <a:avLst/>
          </a:prstGeom>
        </p:spPr>
      </p:pic>
      <p:sp>
        <p:nvSpPr>
          <p:cNvPr id="5" name="TextBox 4"/>
          <p:cNvSpPr txBox="1"/>
          <p:nvPr userDrawn="1"/>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6" name="Picture 5"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4184" y="762000"/>
            <a:ext cx="10654641" cy="66479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441" y="2017713"/>
            <a:ext cx="11579384" cy="443198"/>
          </a:xfrm>
        </p:spPr>
        <p:txBody>
          <a:bodyPr/>
          <a:lstStyle/>
          <a:p>
            <a:pPr lvl="0"/>
            <a:endParaRPr lang="en-US" noProof="0" smtClean="0"/>
          </a:p>
        </p:txBody>
      </p:sp>
      <p:sp>
        <p:nvSpPr>
          <p:cNvPr id="4" name="Rectangle 11"/>
          <p:cNvSpPr>
            <a:spLocks noGrp="1" noChangeArrowheads="1"/>
          </p:cNvSpPr>
          <p:nvPr>
            <p:ph type="dt" sz="half" idx="10"/>
          </p:nvPr>
        </p:nvSpPr>
        <p:spPr>
          <a:xfrm>
            <a:off x="1548996" y="6243638"/>
            <a:ext cx="2539339" cy="457200"/>
          </a:xfrm>
          <a:prstGeom prst="rect">
            <a:avLst/>
          </a:prstGeom>
          <a:ln/>
        </p:spPr>
        <p:txBody>
          <a:bodyPr/>
          <a:lstStyle>
            <a:lvl1pPr>
              <a:defRPr/>
            </a:lvl1pPr>
          </a:lstStyle>
          <a:p>
            <a:endParaRPr lang="en-US"/>
          </a:p>
        </p:txBody>
      </p:sp>
      <p:sp>
        <p:nvSpPr>
          <p:cNvPr id="5" name="Rectangle 12"/>
          <p:cNvSpPr>
            <a:spLocks noGrp="1" noChangeArrowheads="1"/>
          </p:cNvSpPr>
          <p:nvPr>
            <p:ph type="ftr" sz="quarter" idx="11"/>
          </p:nvPr>
        </p:nvSpPr>
        <p:spPr>
          <a:xfrm>
            <a:off x="4875530" y="6243638"/>
            <a:ext cx="3859795" cy="457200"/>
          </a:xfrm>
          <a:prstGeom prst="rect">
            <a:avLst/>
          </a:prstGeom>
          <a:ln/>
        </p:spPr>
        <p:txBody>
          <a:bodyPr/>
          <a:lstStyle>
            <a:lvl1pPr>
              <a:defRPr/>
            </a:lvl1pPr>
          </a:lstStyle>
          <a:p>
            <a:endParaRPr lang="en-US"/>
          </a:p>
        </p:txBody>
      </p:sp>
      <p:sp>
        <p:nvSpPr>
          <p:cNvPr id="6" name="Rectangle 13"/>
          <p:cNvSpPr>
            <a:spLocks noGrp="1" noChangeArrowheads="1"/>
          </p:cNvSpPr>
          <p:nvPr>
            <p:ph type="sldNum" sz="quarter" idx="12"/>
          </p:nvPr>
        </p:nvSpPr>
        <p:spPr>
          <a:xfrm>
            <a:off x="9387088" y="6243638"/>
            <a:ext cx="2539339" cy="457200"/>
          </a:xfrm>
          <a:prstGeom prst="rect">
            <a:avLst/>
          </a:prstGeom>
          <a:ln/>
        </p:spPr>
        <p:txBody>
          <a:bodyPr/>
          <a:lstStyle>
            <a:lvl1pPr>
              <a:defRPr/>
            </a:lvl1pPr>
          </a:lstStyle>
          <a:p>
            <a:fld id="{B72C7A13-3731-44F7-B1CD-C226D7BB9BC7}"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34184" y="762000"/>
            <a:ext cx="10654641" cy="66479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2017713"/>
            <a:ext cx="11579384" cy="21359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1" y="4151313"/>
            <a:ext cx="11579384" cy="21359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1548996" y="6243638"/>
            <a:ext cx="2539339" cy="457200"/>
          </a:xfrm>
          <a:prstGeom prst="rect">
            <a:avLst/>
          </a:prstGeom>
          <a:ln/>
        </p:spPr>
        <p:txBody>
          <a:bodyPr/>
          <a:lstStyle>
            <a:lvl1pPr>
              <a:defRPr/>
            </a:lvl1pPr>
          </a:lstStyle>
          <a:p>
            <a:endParaRPr lang="en-US"/>
          </a:p>
        </p:txBody>
      </p:sp>
      <p:sp>
        <p:nvSpPr>
          <p:cNvPr id="6" name="Rectangle 12"/>
          <p:cNvSpPr>
            <a:spLocks noGrp="1" noChangeArrowheads="1"/>
          </p:cNvSpPr>
          <p:nvPr>
            <p:ph type="ftr" sz="quarter" idx="11"/>
          </p:nvPr>
        </p:nvSpPr>
        <p:spPr>
          <a:xfrm>
            <a:off x="4875530" y="6243638"/>
            <a:ext cx="3859795" cy="457200"/>
          </a:xfrm>
          <a:prstGeom prst="rect">
            <a:avLst/>
          </a:prstGeom>
          <a:ln/>
        </p:spPr>
        <p:txBody>
          <a:bodyPr/>
          <a:lstStyle>
            <a:lvl1pPr>
              <a:defRPr/>
            </a:lvl1pPr>
          </a:lstStyle>
          <a:p>
            <a:endParaRPr lang="en-US"/>
          </a:p>
        </p:txBody>
      </p:sp>
      <p:sp>
        <p:nvSpPr>
          <p:cNvPr id="7" name="Rectangle 13"/>
          <p:cNvSpPr>
            <a:spLocks noGrp="1" noChangeArrowheads="1"/>
          </p:cNvSpPr>
          <p:nvPr>
            <p:ph type="sldNum" sz="quarter" idx="12"/>
          </p:nvPr>
        </p:nvSpPr>
        <p:spPr>
          <a:xfrm>
            <a:off x="9387088" y="6243638"/>
            <a:ext cx="2539339" cy="457200"/>
          </a:xfrm>
          <a:prstGeom prst="rect">
            <a:avLst/>
          </a:prstGeom>
          <a:ln/>
        </p:spPr>
        <p:txBody>
          <a:bodyPr/>
          <a:lstStyle>
            <a:lvl1pPr>
              <a:defRPr/>
            </a:lvl1pPr>
          </a:lstStyle>
          <a:p>
            <a:fld id="{B82CD10A-755F-4838-BD84-60CD3E06A3B1}"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4.xml"/><Relationship Id="rId1" Type="http://schemas.openxmlformats.org/officeDocument/2006/relationships/slideLayout" Target="../slideLayouts/slideLayout28.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27" r:id="rId3"/>
    <p:sldLayoutId id="2147483728" r:id="rId4"/>
    <p:sldLayoutId id="2147483729" r:id="rId5"/>
    <p:sldLayoutId id="2147483730" r:id="rId6"/>
    <p:sldLayoutId id="2147483731" r:id="rId7"/>
    <p:sldLayoutId id="2147483732" r:id="rId8"/>
    <p:sldLayoutId id="2147483736" r:id="rId9"/>
    <p:sldLayoutId id="2147483737" r:id="rId10"/>
    <p:sldLayoutId id="2147483738" r:id="rId11"/>
    <p:sldLayoutId id="2147483739" r:id="rId12"/>
    <p:sldLayoutId id="2147483741" r:id="rId13"/>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6"/>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6"/>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6"/>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6"/>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6"/>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6"/>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6"/>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6"/>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6"/>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6"/>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7" r:id="rId1"/>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eaLnBrk="1" fontAlgn="base" hangingPunct="1">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1" fontAlgn="base" hangingPunct="1">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Another Example </a:t>
            </a:r>
          </a:p>
        </p:txBody>
      </p:sp>
      <p:pic>
        <p:nvPicPr>
          <p:cNvPr id="22532" name="Picture 3"/>
          <p:cNvPicPr>
            <a:picLocks noChangeAspect="1" noChangeArrowheads="1"/>
          </p:cNvPicPr>
          <p:nvPr/>
        </p:nvPicPr>
        <p:blipFill>
          <a:blip r:embed="rId3"/>
          <a:srcRect l="1189" t="4338" r="781" b="3370"/>
          <a:stretch>
            <a:fillRect/>
          </a:stretch>
        </p:blipFill>
        <p:spPr bwMode="auto">
          <a:xfrm>
            <a:off x="638827" y="2141951"/>
            <a:ext cx="10797436" cy="3419605"/>
          </a:xfrm>
          <a:prstGeom prst="rect">
            <a:avLst/>
          </a:prstGeom>
          <a:ln>
            <a:noFill/>
          </a:ln>
          <a:effectLst>
            <a:outerShdw blurRad="292100" dist="139700" dir="2700000" algn="tl" rotWithShape="0">
              <a:srgbClr val="333333">
                <a:alpha val="65000"/>
              </a:srgbClr>
            </a:outerShdw>
          </a:effectLst>
        </p:spPr>
      </p:pic>
      <p:sp>
        <p:nvSpPr>
          <p:cNvPr id="22533" name="TextBox 6"/>
          <p:cNvSpPr txBox="1">
            <a:spLocks noChangeArrowheads="1"/>
          </p:cNvSpPr>
          <p:nvPr/>
        </p:nvSpPr>
        <p:spPr bwMode="auto">
          <a:xfrm>
            <a:off x="5383398" y="3200400"/>
            <a:ext cx="518091" cy="369332"/>
          </a:xfrm>
          <a:prstGeom prst="rect">
            <a:avLst/>
          </a:prstGeom>
          <a:noFill/>
          <a:ln w="9525">
            <a:noFill/>
            <a:miter lim="800000"/>
            <a:headEnd/>
            <a:tailEnd/>
          </a:ln>
        </p:spPr>
        <p:txBody>
          <a:bodyPr wrap="none">
            <a:spAutoFit/>
          </a:bodyPr>
          <a:lstStyle/>
          <a:p>
            <a:r>
              <a:rPr lang="en-US">
                <a:solidFill>
                  <a:srgbClr val="FF0000"/>
                </a:solidFill>
              </a:rPr>
              <a:t>OK</a:t>
            </a:r>
          </a:p>
        </p:txBody>
      </p:sp>
      <p:sp>
        <p:nvSpPr>
          <p:cNvPr id="22534" name="TextBox 7"/>
          <p:cNvSpPr txBox="1">
            <a:spLocks noChangeArrowheads="1"/>
          </p:cNvSpPr>
          <p:nvPr/>
        </p:nvSpPr>
        <p:spPr bwMode="auto">
          <a:xfrm>
            <a:off x="6094413" y="3886200"/>
            <a:ext cx="962764" cy="369332"/>
          </a:xfrm>
          <a:prstGeom prst="rect">
            <a:avLst/>
          </a:prstGeom>
          <a:noFill/>
          <a:ln w="9525">
            <a:noFill/>
            <a:miter lim="800000"/>
            <a:headEnd/>
            <a:tailEnd/>
          </a:ln>
        </p:spPr>
        <p:txBody>
          <a:bodyPr wrap="none">
            <a:spAutoFit/>
          </a:bodyPr>
          <a:lstStyle/>
          <a:p>
            <a:r>
              <a:rPr lang="en-US">
                <a:solidFill>
                  <a:srgbClr val="FF0000"/>
                </a:solidFill>
              </a:rPr>
              <a:t>Woops!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dirty="0" smtClean="0"/>
              <a:t>How to Trigger a Bug?</a:t>
            </a:r>
          </a:p>
        </p:txBody>
      </p:sp>
      <p:sp>
        <p:nvSpPr>
          <p:cNvPr id="25604" name="Rectangle 3"/>
          <p:cNvSpPr>
            <a:spLocks noGrp="1" noChangeArrowheads="1"/>
          </p:cNvSpPr>
          <p:nvPr>
            <p:ph type="body" sz="quarter" idx="10"/>
          </p:nvPr>
        </p:nvSpPr>
        <p:spPr>
          <a:xfrm>
            <a:off x="507868" y="1411552"/>
            <a:ext cx="11173090" cy="4739759"/>
          </a:xfrm>
        </p:spPr>
        <p:txBody>
          <a:bodyPr/>
          <a:lstStyle/>
          <a:p>
            <a:r>
              <a:rPr lang="en-US" dirty="0" smtClean="0"/>
              <a:t>Bug manifestation condition</a:t>
            </a:r>
          </a:p>
          <a:p>
            <a:pPr lvl="1"/>
            <a:r>
              <a:rPr lang="en-US" dirty="0" smtClean="0"/>
              <a:t>A specific execution order among a smallest set of memory accesses</a:t>
            </a:r>
          </a:p>
          <a:p>
            <a:pPr lvl="1"/>
            <a:r>
              <a:rPr lang="en-US" dirty="0" smtClean="0"/>
              <a:t>The bug is guaranteed to manifest, as long as the condition </a:t>
            </a:r>
            <a:r>
              <a:rPr lang="en-US" smtClean="0"/>
              <a:t>is satisfied</a:t>
            </a:r>
          </a:p>
          <a:p>
            <a:pPr lvl="1"/>
            <a:endParaRPr lang="en-US" smtClean="0"/>
          </a:p>
          <a:p>
            <a:pPr lvl="1">
              <a:buNone/>
            </a:pPr>
            <a:endParaRPr lang="en-US" smtClean="0"/>
          </a:p>
          <a:p>
            <a:r>
              <a:rPr lang="en-US" smtClean="0"/>
              <a:t>How </a:t>
            </a:r>
            <a:r>
              <a:rPr lang="en-US" dirty="0" smtClean="0"/>
              <a:t>many threads are involved?</a:t>
            </a:r>
          </a:p>
          <a:p>
            <a:r>
              <a:rPr lang="en-US" dirty="0" smtClean="0"/>
              <a:t>How many variables are involved?</a:t>
            </a:r>
          </a:p>
          <a:p>
            <a:r>
              <a:rPr lang="en-US" dirty="0" smtClean="0"/>
              <a:t>How many accesses are involved?</a:t>
            </a:r>
          </a:p>
        </p:txBody>
      </p:sp>
      <p:sp>
        <p:nvSpPr>
          <p:cNvPr id="25602" name="Slide Number Placeholder 5"/>
          <p:cNvSpPr>
            <a:spLocks noGrp="1"/>
          </p:cNvSpPr>
          <p:nvPr>
            <p:ph type="sldNum" sz="quarter" idx="4294967295"/>
          </p:nvPr>
        </p:nvSpPr>
        <p:spPr>
          <a:xfrm>
            <a:off x="9648825" y="6243638"/>
            <a:ext cx="2540000" cy="457200"/>
          </a:xfrm>
          <a:prstGeom prst="rect">
            <a:avLst/>
          </a:prstGeom>
          <a:noFill/>
        </p:spPr>
        <p:txBody>
          <a:bodyPr/>
          <a:lstStyle/>
          <a:p>
            <a:fld id="{63BDA311-6073-4AA4-B07B-30D40DE49EB1}" type="slidenum">
              <a:rPr lang="en-US"/>
              <a:pPr/>
              <a:t>11</a:t>
            </a:fld>
            <a:endParaRPr lang="en-US"/>
          </a:p>
        </p:txBody>
      </p:sp>
      <p:sp>
        <p:nvSpPr>
          <p:cNvPr id="25605" name="Text Box 4"/>
          <p:cNvSpPr txBox="1">
            <a:spLocks noChangeArrowheads="1"/>
          </p:cNvSpPr>
          <p:nvPr/>
        </p:nvSpPr>
        <p:spPr bwMode="auto">
          <a:xfrm>
            <a:off x="5398211" y="3505201"/>
            <a:ext cx="184731" cy="369332"/>
          </a:xfrm>
          <a:prstGeom prst="rect">
            <a:avLst/>
          </a:prstGeom>
          <a:noFill/>
          <a:ln w="9525">
            <a:noFill/>
            <a:miter lim="800000"/>
            <a:headEnd/>
            <a:tailEnd/>
          </a:ln>
        </p:spPr>
        <p:txBody>
          <a:bodyPr wrap="none">
            <a:spAutoFit/>
          </a:bodyPr>
          <a:lstStyle/>
          <a:p>
            <a:endParaRPr lang="en-US"/>
          </a:p>
        </p:txBody>
      </p:sp>
      <p:sp>
        <p:nvSpPr>
          <p:cNvPr id="25606" name="Line 12"/>
          <p:cNvSpPr>
            <a:spLocks noChangeShapeType="1"/>
          </p:cNvSpPr>
          <p:nvPr/>
        </p:nvSpPr>
        <p:spPr bwMode="auto">
          <a:xfrm flipH="1">
            <a:off x="9852634" y="1143000"/>
            <a:ext cx="609441" cy="228600"/>
          </a:xfrm>
          <a:prstGeom prst="line">
            <a:avLst/>
          </a:prstGeom>
          <a:noFill/>
          <a:ln w="9525">
            <a:solidFill>
              <a:schemeClr val="tx1"/>
            </a:solidFill>
            <a:round/>
            <a:headEnd/>
            <a:tailEnd type="triangle" w="med" len="med"/>
          </a:ln>
        </p:spPr>
        <p:txBody>
          <a:bodyPr/>
          <a:lstStyle/>
          <a:p>
            <a:endParaRPr lang="en-US"/>
          </a:p>
        </p:txBody>
      </p:sp>
      <p:sp>
        <p:nvSpPr>
          <p:cNvPr id="25607" name="Line 13"/>
          <p:cNvSpPr>
            <a:spLocks noChangeShapeType="1"/>
          </p:cNvSpPr>
          <p:nvPr/>
        </p:nvSpPr>
        <p:spPr bwMode="auto">
          <a:xfrm flipV="1">
            <a:off x="10462075" y="762000"/>
            <a:ext cx="0" cy="381000"/>
          </a:xfrm>
          <a:prstGeom prst="line">
            <a:avLst/>
          </a:prstGeom>
          <a:noFill/>
          <a:ln w="9525">
            <a:solidFill>
              <a:schemeClr val="tx1"/>
            </a:solidFill>
            <a:round/>
            <a:headEnd/>
            <a:tailEnd type="triangle" w="med" len="med"/>
          </a:ln>
        </p:spPr>
        <p:txBody>
          <a:bodyPr/>
          <a:lstStyle/>
          <a:p>
            <a:endParaRPr lang="en-US"/>
          </a:p>
        </p:txBody>
      </p:sp>
      <p:sp>
        <p:nvSpPr>
          <p:cNvPr id="25608" name="Line 14"/>
          <p:cNvSpPr>
            <a:spLocks noChangeShapeType="1"/>
          </p:cNvSpPr>
          <p:nvPr/>
        </p:nvSpPr>
        <p:spPr bwMode="auto">
          <a:xfrm>
            <a:off x="10462075" y="1143000"/>
            <a:ext cx="609441" cy="0"/>
          </a:xfrm>
          <a:prstGeom prst="line">
            <a:avLst/>
          </a:prstGeom>
          <a:noFill/>
          <a:ln w="9525">
            <a:solidFill>
              <a:schemeClr val="tx1"/>
            </a:solidFill>
            <a:round/>
            <a:headEnd/>
            <a:tailEnd type="triangle" w="med" len="med"/>
          </a:ln>
        </p:spPr>
        <p:txBody>
          <a:bodyPr/>
          <a:lstStyle/>
          <a:p>
            <a:endParaRPr lang="en-US"/>
          </a:p>
        </p:txBody>
      </p:sp>
      <p:sp>
        <p:nvSpPr>
          <p:cNvPr id="25609" name="Text Box 15"/>
          <p:cNvSpPr txBox="1">
            <a:spLocks noChangeArrowheads="1"/>
          </p:cNvSpPr>
          <p:nvPr/>
        </p:nvSpPr>
        <p:spPr bwMode="auto">
          <a:xfrm>
            <a:off x="10146775" y="1219201"/>
            <a:ext cx="1556836" cy="369332"/>
          </a:xfrm>
          <a:prstGeom prst="rect">
            <a:avLst/>
          </a:prstGeom>
          <a:noFill/>
          <a:ln w="9525">
            <a:noFill/>
            <a:miter lim="800000"/>
            <a:headEnd/>
            <a:tailEnd/>
          </a:ln>
        </p:spPr>
        <p:txBody>
          <a:bodyPr wrap="none">
            <a:spAutoFit/>
          </a:bodyPr>
          <a:lstStyle/>
          <a:p>
            <a:pPr algn="ctr"/>
            <a:r>
              <a:rPr lang="en-US"/>
              <a:t>Manifestation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r>
              <a:rPr lang="en-US" dirty="0" smtClean="0"/>
              <a:t>Single Variable vs. Multiple Variable</a:t>
            </a:r>
          </a:p>
        </p:txBody>
      </p:sp>
      <p:sp>
        <p:nvSpPr>
          <p:cNvPr id="287754" name="Rectangle 10"/>
          <p:cNvSpPr>
            <a:spLocks noGrp="1" noChangeArrowheads="1"/>
          </p:cNvSpPr>
          <p:nvPr>
            <p:ph type="body" sz="quarter" idx="10"/>
          </p:nvPr>
        </p:nvSpPr>
        <p:spPr>
          <a:xfrm>
            <a:off x="465138" y="4343400"/>
            <a:ext cx="11173090" cy="2210862"/>
          </a:xfrm>
        </p:spPr>
        <p:txBody>
          <a:bodyPr/>
          <a:lstStyle/>
          <a:p>
            <a:r>
              <a:rPr lang="en-US" dirty="0" smtClean="0"/>
              <a:t>Single variables are more common</a:t>
            </a:r>
          </a:p>
          <a:p>
            <a:pPr lvl="1"/>
            <a:r>
              <a:rPr lang="en-US" dirty="0" smtClean="0">
                <a:sym typeface="Wingdings" pitchFamily="2" charset="2"/>
              </a:rPr>
              <a:t> The widely-used simplification is reasonable</a:t>
            </a:r>
            <a:endParaRPr lang="en-US" dirty="0" smtClean="0"/>
          </a:p>
          <a:p>
            <a:r>
              <a:rPr lang="en-US" dirty="0" smtClean="0"/>
              <a:t>Multi-variable concurrency bugs are non-negligible</a:t>
            </a:r>
          </a:p>
          <a:p>
            <a:pPr lvl="1"/>
            <a:r>
              <a:rPr lang="en-US" dirty="0" smtClean="0">
                <a:sym typeface="Wingdings" pitchFamily="2" charset="2"/>
              </a:rPr>
              <a:t> Techniques to detect multi-variable concurrency bugs are needed</a:t>
            </a:r>
            <a:endParaRPr lang="en-US" dirty="0" smtClean="0"/>
          </a:p>
        </p:txBody>
      </p:sp>
      <p:graphicFrame>
        <p:nvGraphicFramePr>
          <p:cNvPr id="13" name="Object 9"/>
          <p:cNvGraphicFramePr>
            <a:graphicFrameLocks noGrp="1" noChangeAspect="1"/>
          </p:cNvGraphicFramePr>
          <p:nvPr>
            <p:ph sz="half" idx="4294967295"/>
          </p:nvPr>
        </p:nvGraphicFramePr>
        <p:xfrm>
          <a:off x="1582897" y="1333390"/>
          <a:ext cx="10461625" cy="2746375"/>
        </p:xfrm>
        <a:graphic>
          <a:graphicData uri="http://schemas.openxmlformats.org/drawingml/2006/chart">
            <c:chart xmlns:c="http://schemas.openxmlformats.org/drawingml/2006/chart" xmlns:r="http://schemas.openxmlformats.org/officeDocument/2006/relationships" r:id="rId3"/>
          </a:graphicData>
        </a:graphic>
      </p:graphicFrame>
      <p:sp>
        <p:nvSpPr>
          <p:cNvPr id="2051" name="Slide Number Placeholder 6"/>
          <p:cNvSpPr>
            <a:spLocks noGrp="1"/>
          </p:cNvSpPr>
          <p:nvPr>
            <p:ph type="sldNum" sz="quarter" idx="4294967295"/>
          </p:nvPr>
        </p:nvSpPr>
        <p:spPr>
          <a:xfrm>
            <a:off x="9648825" y="6243638"/>
            <a:ext cx="2540000" cy="457200"/>
          </a:xfrm>
          <a:prstGeom prst="rect">
            <a:avLst/>
          </a:prstGeom>
          <a:noFill/>
        </p:spPr>
        <p:txBody>
          <a:bodyPr/>
          <a:lstStyle/>
          <a:p>
            <a:fld id="{04E57370-224E-41AF-9C34-40924DBB99E9}" type="slidenum">
              <a:rPr lang="en-US"/>
              <a:pPr/>
              <a:t>12</a:t>
            </a:fld>
            <a:endParaRPr lang="en-US"/>
          </a:p>
        </p:txBody>
      </p:sp>
      <p:sp>
        <p:nvSpPr>
          <p:cNvPr id="287755" name="Text Box 11"/>
          <p:cNvSpPr txBox="1">
            <a:spLocks noChangeArrowheads="1"/>
          </p:cNvSpPr>
          <p:nvPr/>
        </p:nvSpPr>
        <p:spPr bwMode="auto">
          <a:xfrm>
            <a:off x="3698563" y="1946166"/>
            <a:ext cx="1074333" cy="369332"/>
          </a:xfrm>
          <a:prstGeom prst="rect">
            <a:avLst/>
          </a:prstGeom>
          <a:solidFill>
            <a:schemeClr val="bg1"/>
          </a:solidFill>
          <a:ln w="9525">
            <a:noFill/>
            <a:miter lim="800000"/>
            <a:headEnd/>
            <a:tailEnd/>
          </a:ln>
        </p:spPr>
        <p:txBody>
          <a:bodyPr wrap="none">
            <a:spAutoFit/>
          </a:bodyPr>
          <a:lstStyle/>
          <a:p>
            <a:r>
              <a:rPr lang="en-US">
                <a:latin typeface="+mn-lt"/>
              </a:rPr>
              <a:t>49 (66%)</a:t>
            </a:r>
          </a:p>
        </p:txBody>
      </p:sp>
      <p:sp>
        <p:nvSpPr>
          <p:cNvPr id="287756" name="Text Box 12"/>
          <p:cNvSpPr txBox="1">
            <a:spLocks noChangeArrowheads="1"/>
          </p:cNvSpPr>
          <p:nvPr/>
        </p:nvSpPr>
        <p:spPr bwMode="auto">
          <a:xfrm>
            <a:off x="8574093" y="2417653"/>
            <a:ext cx="1074333" cy="369332"/>
          </a:xfrm>
          <a:prstGeom prst="rect">
            <a:avLst/>
          </a:prstGeom>
          <a:solidFill>
            <a:schemeClr val="bg1"/>
          </a:solidFill>
          <a:ln w="9525">
            <a:noFill/>
            <a:miter lim="800000"/>
            <a:headEnd/>
            <a:tailEnd/>
          </a:ln>
        </p:spPr>
        <p:txBody>
          <a:bodyPr wrap="none">
            <a:spAutoFit/>
          </a:bodyPr>
          <a:lstStyle/>
          <a:p>
            <a:r>
              <a:rPr lang="en-US" dirty="0">
                <a:latin typeface="+mn-lt"/>
              </a:rPr>
              <a:t>25 (34%)</a:t>
            </a:r>
          </a:p>
        </p:txBody>
      </p:sp>
      <p:sp>
        <p:nvSpPr>
          <p:cNvPr id="287757" name="AutoShape 13"/>
          <p:cNvSpPr>
            <a:spLocks noChangeArrowheads="1"/>
          </p:cNvSpPr>
          <p:nvPr/>
        </p:nvSpPr>
        <p:spPr bwMode="auto">
          <a:xfrm>
            <a:off x="3512345" y="1933637"/>
            <a:ext cx="2437765" cy="2171700"/>
          </a:xfrm>
          <a:prstGeom prst="roundRect">
            <a:avLst>
              <a:gd name="adj" fmla="val 16667"/>
            </a:avLst>
          </a:prstGeom>
          <a:noFill/>
          <a:ln w="73025">
            <a:solidFill>
              <a:schemeClr val="folHlink"/>
            </a:solidFill>
            <a:round/>
            <a:headEnd/>
            <a:tailEnd/>
          </a:ln>
        </p:spPr>
        <p:txBody>
          <a:bodyPr wrap="none" anchor="ctr"/>
          <a:lstStyle/>
          <a:p>
            <a:endParaRPr lang="en-US">
              <a:solidFill>
                <a:schemeClr val="bg1"/>
              </a:solidFill>
              <a:latin typeface="+mn-lt"/>
            </a:endParaRPr>
          </a:p>
        </p:txBody>
      </p:sp>
      <p:sp>
        <p:nvSpPr>
          <p:cNvPr id="287758" name="AutoShape 14"/>
          <p:cNvSpPr>
            <a:spLocks noChangeArrowheads="1"/>
          </p:cNvSpPr>
          <p:nvPr/>
        </p:nvSpPr>
        <p:spPr bwMode="auto">
          <a:xfrm>
            <a:off x="8066531" y="2403365"/>
            <a:ext cx="2539339" cy="1739900"/>
          </a:xfrm>
          <a:prstGeom prst="roundRect">
            <a:avLst>
              <a:gd name="adj" fmla="val 16667"/>
            </a:avLst>
          </a:prstGeom>
          <a:noFill/>
          <a:ln w="73025">
            <a:solidFill>
              <a:schemeClr val="hlink"/>
            </a:solidFill>
            <a:round/>
            <a:headEnd/>
            <a:tailEnd/>
          </a:ln>
        </p:spPr>
        <p:txBody>
          <a:bodyPr wrap="none" anchor="ctr"/>
          <a:lstStyle/>
          <a:p>
            <a:endParaRPr lang="en-US">
              <a:solidFill>
                <a:schemeClr val="bg1"/>
              </a:solidFill>
              <a:latin typeface="+mn-lt"/>
            </a:endParaRPr>
          </a:p>
        </p:txBody>
      </p:sp>
      <p:sp>
        <p:nvSpPr>
          <p:cNvPr id="287759" name="Text Box 15"/>
          <p:cNvSpPr txBox="1">
            <a:spLocks noChangeArrowheads="1"/>
          </p:cNvSpPr>
          <p:nvPr/>
        </p:nvSpPr>
        <p:spPr bwMode="auto">
          <a:xfrm rot="10800000">
            <a:off x="705624" y="2190925"/>
            <a:ext cx="492443" cy="1228157"/>
          </a:xfrm>
          <a:prstGeom prst="rect">
            <a:avLst/>
          </a:prstGeom>
          <a:noFill/>
          <a:ln w="9525">
            <a:noFill/>
            <a:miter lim="800000"/>
            <a:headEnd/>
            <a:tailEnd/>
          </a:ln>
        </p:spPr>
        <p:txBody>
          <a:bodyPr vert="eaVert" wrap="none">
            <a:spAutoFit/>
          </a:bodyPr>
          <a:lstStyle/>
          <a:p>
            <a:r>
              <a:rPr lang="en-US" sz="2000" b="1">
                <a:solidFill>
                  <a:schemeClr val="bg1"/>
                </a:solidFill>
                <a:latin typeface="+mn-lt"/>
              </a:rPr>
              <a:t># of Bugs</a:t>
            </a:r>
          </a:p>
        </p:txBody>
      </p:sp>
      <p:sp>
        <p:nvSpPr>
          <p:cNvPr id="2059" name="Text Box 16"/>
          <p:cNvSpPr txBox="1">
            <a:spLocks noChangeArrowheads="1"/>
          </p:cNvSpPr>
          <p:nvPr/>
        </p:nvSpPr>
        <p:spPr bwMode="auto">
          <a:xfrm>
            <a:off x="465138" y="3613171"/>
            <a:ext cx="1947969" cy="461665"/>
          </a:xfrm>
          <a:prstGeom prst="rect">
            <a:avLst/>
          </a:prstGeom>
          <a:noFill/>
          <a:ln w="9525">
            <a:noFill/>
            <a:miter lim="800000"/>
            <a:headEnd/>
            <a:tailEnd/>
          </a:ln>
        </p:spPr>
        <p:txBody>
          <a:bodyPr wrap="none">
            <a:spAutoFit/>
          </a:bodyPr>
          <a:lstStyle/>
          <a:p>
            <a:r>
              <a:rPr lang="en-US" sz="2400" b="1" i="1" dirty="0">
                <a:solidFill>
                  <a:schemeClr val="bg1"/>
                </a:solidFill>
                <a:latin typeface="+mn-lt"/>
              </a:rPr>
              <a:t>Implications</a:t>
            </a:r>
          </a:p>
        </p:txBody>
      </p:sp>
      <p:sp>
        <p:nvSpPr>
          <p:cNvPr id="2060" name="Text Box 17"/>
          <p:cNvSpPr txBox="1">
            <a:spLocks noChangeArrowheads="1"/>
          </p:cNvSpPr>
          <p:nvPr/>
        </p:nvSpPr>
        <p:spPr bwMode="auto">
          <a:xfrm>
            <a:off x="339878" y="1647180"/>
            <a:ext cx="1409360" cy="461665"/>
          </a:xfrm>
          <a:prstGeom prst="rect">
            <a:avLst/>
          </a:prstGeom>
          <a:noFill/>
          <a:ln w="9525">
            <a:noFill/>
            <a:miter lim="800000"/>
            <a:headEnd/>
            <a:tailEnd/>
          </a:ln>
        </p:spPr>
        <p:txBody>
          <a:bodyPr wrap="none">
            <a:spAutoFit/>
          </a:bodyPr>
          <a:lstStyle/>
          <a:p>
            <a:r>
              <a:rPr lang="en-US" sz="2400" b="1" i="1" dirty="0" smtClean="0">
                <a:solidFill>
                  <a:schemeClr val="bg1"/>
                </a:solidFill>
                <a:latin typeface="+mn-lt"/>
              </a:rPr>
              <a:t>Findings</a:t>
            </a:r>
            <a:endParaRPr lang="en-US" sz="2400" b="1" i="1"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7759"/>
                                        </p:tgtEl>
                                        <p:attrNameLst>
                                          <p:attrName>style.visibility</p:attrName>
                                        </p:attrNameLst>
                                      </p:cBhvr>
                                      <p:to>
                                        <p:strVal val="visible"/>
                                      </p:to>
                                    </p:set>
                                    <p:animEffect transition="in" filter="wipe(down)">
                                      <p:cBhvr>
                                        <p:cTn id="10" dur="500"/>
                                        <p:tgtEl>
                                          <p:spTgt spid="28775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7755"/>
                                        </p:tgtEl>
                                        <p:attrNameLst>
                                          <p:attrName>style.visibility</p:attrName>
                                        </p:attrNameLst>
                                      </p:cBhvr>
                                      <p:to>
                                        <p:strVal val="visible"/>
                                      </p:to>
                                    </p:set>
                                    <p:animEffect transition="in" filter="wipe(down)">
                                      <p:cBhvr>
                                        <p:cTn id="13" dur="500"/>
                                        <p:tgtEl>
                                          <p:spTgt spid="28775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7756"/>
                                        </p:tgtEl>
                                        <p:attrNameLst>
                                          <p:attrName>style.visibility</p:attrName>
                                        </p:attrNameLst>
                                      </p:cBhvr>
                                      <p:to>
                                        <p:strVal val="visible"/>
                                      </p:to>
                                    </p:set>
                                    <p:animEffect transition="in" filter="wipe(down)">
                                      <p:cBhvr>
                                        <p:cTn id="16" dur="500"/>
                                        <p:tgtEl>
                                          <p:spTgt spid="28775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77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775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775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775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7754">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77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287755" grpId="0" animBg="1"/>
      <p:bldP spid="287756" grpId="0" animBg="1"/>
      <p:bldP spid="287757" grpId="0" animBg="1"/>
      <p:bldP spid="287758" grpId="0" animBg="1"/>
      <p:bldP spid="2877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78" name="Rectangle 30"/>
          <p:cNvSpPr>
            <a:spLocks noChangeArrowheads="1"/>
          </p:cNvSpPr>
          <p:nvPr/>
        </p:nvSpPr>
        <p:spPr bwMode="auto">
          <a:xfrm>
            <a:off x="6427961" y="3345255"/>
            <a:ext cx="3492018" cy="304800"/>
          </a:xfrm>
          <a:prstGeom prst="rect">
            <a:avLst/>
          </a:prstGeom>
          <a:solidFill>
            <a:schemeClr val="accent3">
              <a:lumMod val="40000"/>
              <a:lumOff val="60000"/>
              <a:alpha val="76077"/>
            </a:schemeClr>
          </a:solidFill>
          <a:ln w="9525">
            <a:noFill/>
            <a:miter lim="800000"/>
            <a:headEnd/>
            <a:tailEnd/>
          </a:ln>
        </p:spPr>
        <p:txBody>
          <a:bodyPr wrap="none" anchor="ctr"/>
          <a:lstStyle/>
          <a:p>
            <a:endParaRPr lang="en-US">
              <a:solidFill>
                <a:schemeClr val="bg1"/>
              </a:solidFill>
            </a:endParaRPr>
          </a:p>
        </p:txBody>
      </p:sp>
      <p:sp>
        <p:nvSpPr>
          <p:cNvPr id="283677" name="Rectangle 29"/>
          <p:cNvSpPr>
            <a:spLocks noChangeArrowheads="1"/>
          </p:cNvSpPr>
          <p:nvPr/>
        </p:nvSpPr>
        <p:spPr bwMode="auto">
          <a:xfrm>
            <a:off x="1895669" y="3345255"/>
            <a:ext cx="3250353" cy="304800"/>
          </a:xfrm>
          <a:prstGeom prst="rect">
            <a:avLst/>
          </a:prstGeom>
          <a:solidFill>
            <a:schemeClr val="accent3">
              <a:lumMod val="40000"/>
              <a:lumOff val="60000"/>
              <a:alpha val="76077"/>
            </a:schemeClr>
          </a:solidFill>
          <a:ln w="9525">
            <a:noFill/>
            <a:miter lim="800000"/>
            <a:headEnd/>
            <a:tailEnd/>
          </a:ln>
        </p:spPr>
        <p:txBody>
          <a:bodyPr wrap="none" anchor="ctr"/>
          <a:lstStyle/>
          <a:p>
            <a:endParaRPr lang="en-US">
              <a:solidFill>
                <a:schemeClr val="bg1"/>
              </a:solidFill>
            </a:endParaRPr>
          </a:p>
        </p:txBody>
      </p:sp>
      <p:sp>
        <p:nvSpPr>
          <p:cNvPr id="26627" name="Rectangle 2"/>
          <p:cNvSpPr>
            <a:spLocks noGrp="1" noChangeArrowheads="1"/>
          </p:cNvSpPr>
          <p:nvPr>
            <p:ph type="title"/>
          </p:nvPr>
        </p:nvSpPr>
        <p:spPr/>
        <p:txBody>
          <a:bodyPr/>
          <a:lstStyle/>
          <a:p>
            <a:r>
              <a:rPr lang="en-US" dirty="0" smtClean="0"/>
              <a:t>Multi-Variable Concurrency Bug Example</a:t>
            </a:r>
          </a:p>
        </p:txBody>
      </p:sp>
      <p:sp>
        <p:nvSpPr>
          <p:cNvPr id="26626" name="Slide Number Placeholder 5"/>
          <p:cNvSpPr>
            <a:spLocks noGrp="1"/>
          </p:cNvSpPr>
          <p:nvPr>
            <p:ph type="sldNum" sz="quarter" idx="4294967295"/>
          </p:nvPr>
        </p:nvSpPr>
        <p:spPr>
          <a:xfrm>
            <a:off x="9648825" y="6243638"/>
            <a:ext cx="2540000" cy="457200"/>
          </a:xfrm>
          <a:prstGeom prst="rect">
            <a:avLst/>
          </a:prstGeom>
          <a:noFill/>
        </p:spPr>
        <p:txBody>
          <a:bodyPr/>
          <a:lstStyle/>
          <a:p>
            <a:fld id="{044195D0-FB7B-41A1-B62C-2D48D486229D}" type="slidenum">
              <a:rPr lang="en-US"/>
              <a:pPr/>
              <a:t>13</a:t>
            </a:fld>
            <a:endParaRPr lang="en-US"/>
          </a:p>
        </p:txBody>
      </p:sp>
      <p:sp>
        <p:nvSpPr>
          <p:cNvPr id="26629" name="Text Box 4"/>
          <p:cNvSpPr txBox="1">
            <a:spLocks noChangeArrowheads="1"/>
          </p:cNvSpPr>
          <p:nvPr/>
        </p:nvSpPr>
        <p:spPr bwMode="auto">
          <a:xfrm>
            <a:off x="1794095" y="2141931"/>
            <a:ext cx="4875530" cy="1768475"/>
          </a:xfrm>
          <a:prstGeom prst="rect">
            <a:avLst/>
          </a:prstGeom>
          <a:noFill/>
          <a:ln w="9525">
            <a:noFill/>
            <a:miter lim="800000"/>
            <a:headEnd/>
            <a:tailEnd/>
          </a:ln>
        </p:spPr>
        <p:txBody>
          <a:bodyPr>
            <a:spAutoFit/>
          </a:bodyPr>
          <a:lstStyle/>
          <a:p>
            <a:pPr>
              <a:lnSpc>
                <a:spcPct val="70000"/>
              </a:lnSpc>
              <a:spcBef>
                <a:spcPct val="50000"/>
              </a:spcBef>
            </a:pPr>
            <a:r>
              <a:rPr lang="en-US" sz="1600" dirty="0" err="1">
                <a:solidFill>
                  <a:schemeClr val="bg1"/>
                </a:solidFill>
              </a:rPr>
              <a:t>js_FlushPropertyCache</a:t>
            </a:r>
            <a:r>
              <a:rPr lang="en-US" sz="1600" dirty="0">
                <a:solidFill>
                  <a:schemeClr val="bg1"/>
                </a:solidFill>
              </a:rPr>
              <a:t> ( … ) {</a:t>
            </a:r>
          </a:p>
          <a:p>
            <a:pPr>
              <a:lnSpc>
                <a:spcPct val="70000"/>
              </a:lnSpc>
              <a:spcBef>
                <a:spcPct val="50000"/>
              </a:spcBef>
            </a:pPr>
            <a:endParaRPr lang="en-US" sz="1000" dirty="0">
              <a:solidFill>
                <a:schemeClr val="bg1"/>
              </a:solidFill>
            </a:endParaRPr>
          </a:p>
          <a:p>
            <a:pPr>
              <a:lnSpc>
                <a:spcPct val="70000"/>
              </a:lnSpc>
              <a:spcBef>
                <a:spcPct val="50000"/>
              </a:spcBef>
            </a:pPr>
            <a:r>
              <a:rPr lang="en-US" sz="1600" dirty="0">
                <a:solidFill>
                  <a:schemeClr val="bg1"/>
                </a:solidFill>
              </a:rPr>
              <a:t>  </a:t>
            </a:r>
            <a:r>
              <a:rPr lang="en-US" sz="1600" dirty="0" err="1">
                <a:solidFill>
                  <a:schemeClr val="bg1"/>
                </a:solidFill>
              </a:rPr>
              <a:t>memset</a:t>
            </a:r>
            <a:r>
              <a:rPr lang="en-US" sz="1600" dirty="0">
                <a:solidFill>
                  <a:schemeClr val="bg1"/>
                </a:solidFill>
              </a:rPr>
              <a:t> ( </a:t>
            </a:r>
            <a:r>
              <a:rPr lang="en-US" sz="1600" b="1" dirty="0" err="1">
                <a:solidFill>
                  <a:schemeClr val="bg1"/>
                </a:solidFill>
              </a:rPr>
              <a:t>cache</a:t>
            </a:r>
            <a:r>
              <a:rPr lang="en-US" sz="1600" b="1" dirty="0" err="1">
                <a:solidFill>
                  <a:schemeClr val="bg1"/>
                </a:solidFill>
                <a:sym typeface="Wingdings" pitchFamily="2" charset="2"/>
              </a:rPr>
              <a:t>table</a:t>
            </a:r>
            <a:r>
              <a:rPr lang="en-US" sz="1600" dirty="0">
                <a:solidFill>
                  <a:schemeClr val="bg1"/>
                </a:solidFill>
                <a:sym typeface="Wingdings" pitchFamily="2" charset="2"/>
              </a:rPr>
              <a:t>, 0, SIZE);</a:t>
            </a:r>
          </a:p>
          <a:p>
            <a:pPr>
              <a:lnSpc>
                <a:spcPct val="70000"/>
              </a:lnSpc>
              <a:spcBef>
                <a:spcPct val="50000"/>
              </a:spcBef>
            </a:pPr>
            <a:r>
              <a:rPr lang="en-US" sz="1600" dirty="0">
                <a:solidFill>
                  <a:schemeClr val="bg1"/>
                </a:solidFill>
                <a:sym typeface="Wingdings" pitchFamily="2" charset="2"/>
              </a:rPr>
              <a:t>	…</a:t>
            </a:r>
            <a:endParaRPr lang="en-US" altLang="zh-TW" sz="1600" dirty="0">
              <a:solidFill>
                <a:schemeClr val="bg1"/>
              </a:solidFill>
              <a:ea typeface="PMingLiU" pitchFamily="18" charset="-120"/>
              <a:sym typeface="Wingdings" pitchFamily="2" charset="2"/>
            </a:endParaRPr>
          </a:p>
          <a:p>
            <a:pPr>
              <a:lnSpc>
                <a:spcPct val="70000"/>
              </a:lnSpc>
              <a:spcBef>
                <a:spcPct val="50000"/>
              </a:spcBef>
            </a:pPr>
            <a:endParaRPr lang="en-US" sz="800" dirty="0">
              <a:solidFill>
                <a:schemeClr val="bg1"/>
              </a:solidFill>
              <a:sym typeface="Wingdings" pitchFamily="2" charset="2"/>
            </a:endParaRPr>
          </a:p>
          <a:p>
            <a:pPr>
              <a:lnSpc>
                <a:spcPct val="70000"/>
              </a:lnSpc>
              <a:spcBef>
                <a:spcPct val="50000"/>
              </a:spcBef>
            </a:pPr>
            <a:r>
              <a:rPr lang="en-US" sz="1600" dirty="0">
                <a:solidFill>
                  <a:schemeClr val="bg1"/>
                </a:solidFill>
                <a:sym typeface="Wingdings" pitchFamily="2" charset="2"/>
              </a:rPr>
              <a:t>  </a:t>
            </a:r>
            <a:r>
              <a:rPr lang="en-US" sz="1600" b="1" dirty="0" err="1">
                <a:solidFill>
                  <a:schemeClr val="bg1"/>
                </a:solidFill>
                <a:sym typeface="Wingdings" pitchFamily="2" charset="2"/>
              </a:rPr>
              <a:t>cacheempty</a:t>
            </a:r>
            <a:r>
              <a:rPr lang="en-US" sz="1600" dirty="0">
                <a:solidFill>
                  <a:schemeClr val="bg1"/>
                </a:solidFill>
                <a:sym typeface="Wingdings" pitchFamily="2" charset="2"/>
              </a:rPr>
              <a:t> = TRUE;</a:t>
            </a:r>
            <a:endParaRPr lang="en-US" sz="1600" dirty="0">
              <a:solidFill>
                <a:schemeClr val="bg1"/>
              </a:solidFill>
            </a:endParaRPr>
          </a:p>
          <a:p>
            <a:pPr>
              <a:lnSpc>
                <a:spcPct val="70000"/>
              </a:lnSpc>
              <a:spcBef>
                <a:spcPct val="50000"/>
              </a:spcBef>
            </a:pPr>
            <a:r>
              <a:rPr lang="en-US" sz="1600" dirty="0">
                <a:solidFill>
                  <a:schemeClr val="bg1"/>
                </a:solidFill>
              </a:rPr>
              <a:t>}</a:t>
            </a:r>
          </a:p>
        </p:txBody>
      </p:sp>
      <p:sp>
        <p:nvSpPr>
          <p:cNvPr id="26630" name="Text Box 5"/>
          <p:cNvSpPr txBox="1">
            <a:spLocks noChangeArrowheads="1"/>
          </p:cNvSpPr>
          <p:nvPr/>
        </p:nvSpPr>
        <p:spPr bwMode="auto">
          <a:xfrm>
            <a:off x="6364905" y="2162569"/>
            <a:ext cx="4469236" cy="1768475"/>
          </a:xfrm>
          <a:prstGeom prst="rect">
            <a:avLst/>
          </a:prstGeom>
          <a:noFill/>
          <a:ln w="9525">
            <a:noFill/>
            <a:miter lim="800000"/>
            <a:headEnd/>
            <a:tailEnd/>
          </a:ln>
        </p:spPr>
        <p:txBody>
          <a:bodyPr>
            <a:spAutoFit/>
          </a:bodyPr>
          <a:lstStyle/>
          <a:p>
            <a:pPr>
              <a:lnSpc>
                <a:spcPct val="70000"/>
              </a:lnSpc>
              <a:spcBef>
                <a:spcPct val="50000"/>
              </a:spcBef>
            </a:pPr>
            <a:r>
              <a:rPr lang="en-US" sz="1600">
                <a:solidFill>
                  <a:schemeClr val="bg1"/>
                </a:solidFill>
              </a:rPr>
              <a:t>js_PropertyCacheFill ( … ) {</a:t>
            </a:r>
          </a:p>
          <a:p>
            <a:pPr>
              <a:lnSpc>
                <a:spcPct val="70000"/>
              </a:lnSpc>
              <a:spcBef>
                <a:spcPct val="50000"/>
              </a:spcBef>
            </a:pPr>
            <a:endParaRPr lang="en-US" sz="1000">
              <a:solidFill>
                <a:schemeClr val="bg1"/>
              </a:solidFill>
            </a:endParaRPr>
          </a:p>
          <a:p>
            <a:pPr>
              <a:lnSpc>
                <a:spcPct val="70000"/>
              </a:lnSpc>
              <a:spcBef>
                <a:spcPct val="50000"/>
              </a:spcBef>
            </a:pPr>
            <a:r>
              <a:rPr lang="en-US" sz="1600">
                <a:solidFill>
                  <a:schemeClr val="bg1"/>
                </a:solidFill>
              </a:rPr>
              <a:t>  </a:t>
            </a:r>
            <a:r>
              <a:rPr lang="en-US" sz="1600" b="1">
                <a:solidFill>
                  <a:schemeClr val="bg1"/>
                </a:solidFill>
              </a:rPr>
              <a:t>cache</a:t>
            </a:r>
            <a:r>
              <a:rPr lang="en-US" sz="1600" b="1">
                <a:solidFill>
                  <a:schemeClr val="bg1"/>
                </a:solidFill>
                <a:sym typeface="Wingdings" pitchFamily="2" charset="2"/>
              </a:rPr>
              <a:t>table</a:t>
            </a:r>
            <a:r>
              <a:rPr lang="en-US" sz="1600">
                <a:solidFill>
                  <a:schemeClr val="bg1"/>
                </a:solidFill>
                <a:sym typeface="Wingdings" pitchFamily="2" charset="2"/>
              </a:rPr>
              <a:t>[indx] = obj;</a:t>
            </a:r>
          </a:p>
          <a:p>
            <a:pPr>
              <a:lnSpc>
                <a:spcPct val="70000"/>
              </a:lnSpc>
              <a:spcBef>
                <a:spcPct val="50000"/>
              </a:spcBef>
            </a:pPr>
            <a:r>
              <a:rPr lang="en-US" sz="1600">
                <a:solidFill>
                  <a:schemeClr val="bg1"/>
                </a:solidFill>
                <a:sym typeface="Wingdings" pitchFamily="2" charset="2"/>
              </a:rPr>
              <a:t>	…</a:t>
            </a:r>
            <a:endParaRPr lang="en-US" altLang="zh-TW" sz="1600">
              <a:solidFill>
                <a:schemeClr val="bg1"/>
              </a:solidFill>
              <a:ea typeface="PMingLiU" pitchFamily="18" charset="-120"/>
              <a:sym typeface="Wingdings" pitchFamily="2" charset="2"/>
            </a:endParaRPr>
          </a:p>
          <a:p>
            <a:pPr>
              <a:lnSpc>
                <a:spcPct val="70000"/>
              </a:lnSpc>
              <a:spcBef>
                <a:spcPct val="50000"/>
              </a:spcBef>
            </a:pPr>
            <a:endParaRPr lang="en-US" sz="800">
              <a:solidFill>
                <a:schemeClr val="bg1"/>
              </a:solidFill>
              <a:sym typeface="Wingdings" pitchFamily="2" charset="2"/>
            </a:endParaRPr>
          </a:p>
          <a:p>
            <a:pPr>
              <a:lnSpc>
                <a:spcPct val="70000"/>
              </a:lnSpc>
              <a:spcBef>
                <a:spcPct val="50000"/>
              </a:spcBef>
            </a:pPr>
            <a:r>
              <a:rPr lang="en-US" sz="1600">
                <a:solidFill>
                  <a:schemeClr val="bg1"/>
                </a:solidFill>
                <a:sym typeface="Wingdings" pitchFamily="2" charset="2"/>
              </a:rPr>
              <a:t>  </a:t>
            </a:r>
            <a:r>
              <a:rPr lang="en-US" sz="1600" b="1">
                <a:solidFill>
                  <a:schemeClr val="bg1"/>
                </a:solidFill>
                <a:sym typeface="Wingdings" pitchFamily="2" charset="2"/>
              </a:rPr>
              <a:t>cacheempty</a:t>
            </a:r>
            <a:r>
              <a:rPr lang="en-US" sz="1600">
                <a:solidFill>
                  <a:schemeClr val="bg1"/>
                </a:solidFill>
                <a:sym typeface="Wingdings" pitchFamily="2" charset="2"/>
              </a:rPr>
              <a:t> = FALSE;</a:t>
            </a:r>
            <a:endParaRPr lang="en-US" sz="1600">
              <a:solidFill>
                <a:schemeClr val="bg1"/>
              </a:solidFill>
            </a:endParaRPr>
          </a:p>
          <a:p>
            <a:pPr>
              <a:lnSpc>
                <a:spcPct val="70000"/>
              </a:lnSpc>
              <a:spcBef>
                <a:spcPct val="50000"/>
              </a:spcBef>
            </a:pPr>
            <a:r>
              <a:rPr lang="en-US" sz="1600">
                <a:solidFill>
                  <a:schemeClr val="bg1"/>
                </a:solidFill>
              </a:rPr>
              <a:t>}</a:t>
            </a:r>
          </a:p>
        </p:txBody>
      </p:sp>
      <p:sp>
        <p:nvSpPr>
          <p:cNvPr id="26631" name="Text Box 8"/>
          <p:cNvSpPr txBox="1">
            <a:spLocks noChangeArrowheads="1"/>
          </p:cNvSpPr>
          <p:nvPr/>
        </p:nvSpPr>
        <p:spPr bwMode="auto">
          <a:xfrm>
            <a:off x="3012978" y="1821255"/>
            <a:ext cx="1422030" cy="260350"/>
          </a:xfrm>
          <a:prstGeom prst="rect">
            <a:avLst/>
          </a:prstGeom>
          <a:noFill/>
          <a:ln w="9525">
            <a:solidFill>
              <a:schemeClr val="bg2"/>
            </a:solidFill>
            <a:miter lim="800000"/>
            <a:headEnd/>
            <a:tailEnd/>
          </a:ln>
        </p:spPr>
        <p:txBody>
          <a:bodyPr>
            <a:spAutoFit/>
          </a:bodyPr>
          <a:lstStyle/>
          <a:p>
            <a:pPr>
              <a:spcBef>
                <a:spcPct val="50000"/>
              </a:spcBef>
            </a:pPr>
            <a:r>
              <a:rPr lang="en-US" sz="1100" b="1" i="1">
                <a:solidFill>
                  <a:schemeClr val="bg1"/>
                </a:solidFill>
              </a:rPr>
              <a:t>Thread 1</a:t>
            </a:r>
          </a:p>
        </p:txBody>
      </p:sp>
      <p:sp>
        <p:nvSpPr>
          <p:cNvPr id="26632" name="Text Box 9"/>
          <p:cNvSpPr txBox="1">
            <a:spLocks noChangeArrowheads="1"/>
          </p:cNvSpPr>
          <p:nvPr/>
        </p:nvSpPr>
        <p:spPr bwMode="auto">
          <a:xfrm>
            <a:off x="7482213" y="1821255"/>
            <a:ext cx="1422030" cy="260350"/>
          </a:xfrm>
          <a:prstGeom prst="rect">
            <a:avLst/>
          </a:prstGeom>
          <a:noFill/>
          <a:ln w="9525">
            <a:solidFill>
              <a:schemeClr val="bg2"/>
            </a:solidFill>
            <a:miter lim="800000"/>
            <a:headEnd/>
            <a:tailEnd/>
          </a:ln>
        </p:spPr>
        <p:txBody>
          <a:bodyPr>
            <a:spAutoFit/>
          </a:bodyPr>
          <a:lstStyle/>
          <a:p>
            <a:pPr>
              <a:spcBef>
                <a:spcPct val="50000"/>
              </a:spcBef>
            </a:pPr>
            <a:r>
              <a:rPr lang="en-US" sz="1100" b="1" i="1">
                <a:solidFill>
                  <a:schemeClr val="bg1"/>
                </a:solidFill>
              </a:rPr>
              <a:t>Thread 2</a:t>
            </a:r>
          </a:p>
        </p:txBody>
      </p:sp>
      <p:sp>
        <p:nvSpPr>
          <p:cNvPr id="283658" name="Line 10"/>
          <p:cNvSpPr>
            <a:spLocks noChangeShapeType="1"/>
          </p:cNvSpPr>
          <p:nvPr/>
        </p:nvSpPr>
        <p:spPr bwMode="auto">
          <a:xfrm flipH="1">
            <a:off x="6060184" y="2751530"/>
            <a:ext cx="507868" cy="0"/>
          </a:xfrm>
          <a:prstGeom prst="line">
            <a:avLst/>
          </a:prstGeom>
          <a:noFill/>
          <a:ln w="47625">
            <a:solidFill>
              <a:schemeClr val="bg2"/>
            </a:solidFill>
            <a:round/>
            <a:headEnd/>
            <a:tailEnd type="triangle" w="med" len="med"/>
          </a:ln>
        </p:spPr>
        <p:txBody>
          <a:bodyPr/>
          <a:lstStyle/>
          <a:p>
            <a:endParaRPr lang="en-US">
              <a:solidFill>
                <a:schemeClr val="bg1"/>
              </a:solidFill>
            </a:endParaRPr>
          </a:p>
        </p:txBody>
      </p:sp>
      <p:sp>
        <p:nvSpPr>
          <p:cNvPr id="283659" name="Line 11"/>
          <p:cNvSpPr>
            <a:spLocks noChangeShapeType="1"/>
          </p:cNvSpPr>
          <p:nvPr/>
        </p:nvSpPr>
        <p:spPr bwMode="auto">
          <a:xfrm>
            <a:off x="3825566" y="2903930"/>
            <a:ext cx="0" cy="381000"/>
          </a:xfrm>
          <a:prstGeom prst="line">
            <a:avLst/>
          </a:prstGeom>
          <a:noFill/>
          <a:ln w="47625">
            <a:solidFill>
              <a:schemeClr val="bg2"/>
            </a:solidFill>
            <a:round/>
            <a:headEnd/>
            <a:tailEnd type="triangle" w="med" len="med"/>
          </a:ln>
        </p:spPr>
        <p:txBody>
          <a:bodyPr/>
          <a:lstStyle/>
          <a:p>
            <a:endParaRPr lang="en-US">
              <a:solidFill>
                <a:schemeClr val="bg1"/>
              </a:solidFill>
            </a:endParaRPr>
          </a:p>
        </p:txBody>
      </p:sp>
      <p:sp>
        <p:nvSpPr>
          <p:cNvPr id="283660" name="Line 12"/>
          <p:cNvSpPr>
            <a:spLocks noChangeShapeType="1"/>
          </p:cNvSpPr>
          <p:nvPr/>
        </p:nvSpPr>
        <p:spPr bwMode="auto">
          <a:xfrm>
            <a:off x="4942875" y="3361130"/>
            <a:ext cx="1523603" cy="0"/>
          </a:xfrm>
          <a:prstGeom prst="line">
            <a:avLst/>
          </a:prstGeom>
          <a:noFill/>
          <a:ln w="47625">
            <a:solidFill>
              <a:schemeClr val="bg2"/>
            </a:solidFill>
            <a:round/>
            <a:headEnd/>
            <a:tailEnd type="triangle" w="med" len="med"/>
          </a:ln>
        </p:spPr>
        <p:txBody>
          <a:bodyPr/>
          <a:lstStyle/>
          <a:p>
            <a:endParaRPr lang="en-US">
              <a:solidFill>
                <a:schemeClr val="bg1"/>
              </a:solidFill>
            </a:endParaRPr>
          </a:p>
        </p:txBody>
      </p:sp>
      <p:sp>
        <p:nvSpPr>
          <p:cNvPr id="283662" name="Line 14"/>
          <p:cNvSpPr>
            <a:spLocks noChangeShapeType="1"/>
          </p:cNvSpPr>
          <p:nvPr/>
        </p:nvSpPr>
        <p:spPr bwMode="auto">
          <a:xfrm>
            <a:off x="7888508" y="2370530"/>
            <a:ext cx="0" cy="304800"/>
          </a:xfrm>
          <a:prstGeom prst="line">
            <a:avLst/>
          </a:prstGeom>
          <a:noFill/>
          <a:ln w="47625">
            <a:solidFill>
              <a:schemeClr val="bg2"/>
            </a:solidFill>
            <a:round/>
            <a:headEnd/>
            <a:tailEnd type="triangle" w="med" len="med"/>
          </a:ln>
        </p:spPr>
        <p:txBody>
          <a:bodyPr/>
          <a:lstStyle/>
          <a:p>
            <a:endParaRPr lang="en-US">
              <a:solidFill>
                <a:schemeClr val="bg1"/>
              </a:solidFill>
            </a:endParaRPr>
          </a:p>
        </p:txBody>
      </p:sp>
      <p:sp>
        <p:nvSpPr>
          <p:cNvPr id="26637" name="Rectangle 15"/>
          <p:cNvSpPr>
            <a:spLocks noChangeArrowheads="1"/>
          </p:cNvSpPr>
          <p:nvPr/>
        </p:nvSpPr>
        <p:spPr bwMode="auto">
          <a:xfrm>
            <a:off x="1794095" y="1821255"/>
            <a:ext cx="8227457" cy="2109788"/>
          </a:xfrm>
          <a:prstGeom prst="rect">
            <a:avLst/>
          </a:prstGeom>
          <a:noFill/>
          <a:ln w="9525">
            <a:solidFill>
              <a:schemeClr val="bg2"/>
            </a:solidFill>
            <a:miter lim="800000"/>
            <a:headEnd/>
            <a:tailEnd/>
          </a:ln>
        </p:spPr>
        <p:txBody>
          <a:bodyPr wrap="none" anchor="ctr"/>
          <a:lstStyle/>
          <a:p>
            <a:endParaRPr lang="en-US" dirty="0">
              <a:solidFill>
                <a:schemeClr val="bg1"/>
              </a:solidFill>
              <a:latin typeface="+mn-lt"/>
            </a:endParaRPr>
          </a:p>
        </p:txBody>
      </p:sp>
      <p:sp>
        <p:nvSpPr>
          <p:cNvPr id="283664" name="AutoShape 16"/>
          <p:cNvSpPr>
            <a:spLocks noChangeArrowheads="1"/>
          </p:cNvSpPr>
          <p:nvPr/>
        </p:nvSpPr>
        <p:spPr bwMode="auto">
          <a:xfrm>
            <a:off x="9208964" y="3650055"/>
            <a:ext cx="1015735" cy="609600"/>
          </a:xfrm>
          <a:prstGeom prst="irregularSeal1">
            <a:avLst/>
          </a:prstGeom>
          <a:solidFill>
            <a:srgbClr val="FF0000"/>
          </a:solidFill>
          <a:ln w="9525">
            <a:solidFill>
              <a:schemeClr val="bg2"/>
            </a:solidFill>
            <a:miter lim="800000"/>
            <a:headEnd/>
            <a:tailEnd/>
          </a:ln>
        </p:spPr>
        <p:txBody>
          <a:bodyPr wrap="none" anchor="ctr"/>
          <a:lstStyle/>
          <a:p>
            <a:pPr algn="ctr"/>
            <a:endParaRPr lang="en-US">
              <a:solidFill>
                <a:schemeClr val="bg1"/>
              </a:solidFill>
            </a:endParaRPr>
          </a:p>
        </p:txBody>
      </p:sp>
      <p:sp>
        <p:nvSpPr>
          <p:cNvPr id="283673" name="Text Box 25"/>
          <p:cNvSpPr txBox="1">
            <a:spLocks noChangeArrowheads="1"/>
          </p:cNvSpPr>
          <p:nvPr/>
        </p:nvSpPr>
        <p:spPr bwMode="auto">
          <a:xfrm>
            <a:off x="2478036" y="4120018"/>
            <a:ext cx="5724644" cy="646331"/>
          </a:xfrm>
          <a:prstGeom prst="rect">
            <a:avLst/>
          </a:prstGeom>
          <a:noFill/>
          <a:ln w="9525">
            <a:solidFill>
              <a:schemeClr val="bg2"/>
            </a:solidFill>
            <a:miter lim="800000"/>
            <a:headEnd/>
            <a:tailEnd/>
          </a:ln>
        </p:spPr>
        <p:txBody>
          <a:bodyPr wrap="none">
            <a:spAutoFit/>
          </a:bodyPr>
          <a:lstStyle/>
          <a:p>
            <a:pPr algn="ctr"/>
            <a:r>
              <a:rPr lang="en-US" dirty="0">
                <a:solidFill>
                  <a:schemeClr val="bg1"/>
                </a:solidFill>
                <a:latin typeface="+mn-lt"/>
              </a:rPr>
              <a:t>Control the order among accesses to any one variable</a:t>
            </a:r>
          </a:p>
          <a:p>
            <a:pPr algn="ctr"/>
            <a:r>
              <a:rPr lang="en-US" dirty="0">
                <a:solidFill>
                  <a:schemeClr val="bg1"/>
                </a:solidFill>
                <a:latin typeface="+mn-lt"/>
              </a:rPr>
              <a:t>can </a:t>
            </a:r>
            <a:r>
              <a:rPr lang="en-US" b="1" dirty="0">
                <a:solidFill>
                  <a:schemeClr val="bg1"/>
                </a:solidFill>
                <a:latin typeface="+mn-lt"/>
              </a:rPr>
              <a:t>not</a:t>
            </a:r>
            <a:r>
              <a:rPr lang="en-US" dirty="0">
                <a:solidFill>
                  <a:schemeClr val="bg1"/>
                </a:solidFill>
                <a:latin typeface="+mn-lt"/>
              </a:rPr>
              <a:t> guarantee the bug manifestation</a:t>
            </a:r>
          </a:p>
        </p:txBody>
      </p:sp>
      <p:sp>
        <p:nvSpPr>
          <p:cNvPr id="283674" name="Line 26"/>
          <p:cNvSpPr>
            <a:spLocks noChangeShapeType="1"/>
          </p:cNvSpPr>
          <p:nvPr/>
        </p:nvSpPr>
        <p:spPr bwMode="auto">
          <a:xfrm>
            <a:off x="7888508" y="2888055"/>
            <a:ext cx="0" cy="381000"/>
          </a:xfrm>
          <a:prstGeom prst="line">
            <a:avLst/>
          </a:prstGeom>
          <a:noFill/>
          <a:ln w="47625">
            <a:solidFill>
              <a:schemeClr val="bg2"/>
            </a:solidFill>
            <a:round/>
            <a:headEnd/>
            <a:tailEnd type="triangle" w="med" len="med"/>
          </a:ln>
        </p:spPr>
        <p:txBody>
          <a:bodyPr/>
          <a:lstStyle/>
          <a:p>
            <a:endParaRPr lang="en-US">
              <a:solidFill>
                <a:schemeClr val="bg1"/>
              </a:solidFill>
            </a:endParaRPr>
          </a:p>
        </p:txBody>
      </p:sp>
      <p:sp>
        <p:nvSpPr>
          <p:cNvPr id="283675" name="Line 27"/>
          <p:cNvSpPr>
            <a:spLocks noChangeShapeType="1"/>
          </p:cNvSpPr>
          <p:nvPr/>
        </p:nvSpPr>
        <p:spPr bwMode="auto">
          <a:xfrm flipH="1" flipV="1">
            <a:off x="6060184" y="2888055"/>
            <a:ext cx="1015735" cy="457200"/>
          </a:xfrm>
          <a:prstGeom prst="line">
            <a:avLst/>
          </a:prstGeom>
          <a:noFill/>
          <a:ln w="47625">
            <a:solidFill>
              <a:schemeClr val="bg2"/>
            </a:solidFill>
            <a:round/>
            <a:headEnd/>
            <a:tailEnd type="triangle" w="med" len="med"/>
          </a:ln>
        </p:spPr>
        <p:txBody>
          <a:bodyPr/>
          <a:lstStyle/>
          <a:p>
            <a:endParaRPr lang="en-US">
              <a:solidFill>
                <a:schemeClr val="bg1"/>
              </a:solidFill>
            </a:endParaRPr>
          </a:p>
        </p:txBody>
      </p:sp>
      <p:sp>
        <p:nvSpPr>
          <p:cNvPr id="283676" name="Line 28"/>
          <p:cNvSpPr>
            <a:spLocks noChangeShapeType="1"/>
          </p:cNvSpPr>
          <p:nvPr/>
        </p:nvSpPr>
        <p:spPr bwMode="auto">
          <a:xfrm>
            <a:off x="4435007" y="2888055"/>
            <a:ext cx="0" cy="381000"/>
          </a:xfrm>
          <a:prstGeom prst="line">
            <a:avLst/>
          </a:prstGeom>
          <a:noFill/>
          <a:ln w="47625">
            <a:solidFill>
              <a:schemeClr val="bg2"/>
            </a:solidFill>
            <a:round/>
            <a:headEnd/>
            <a:tailEnd type="triangle" w="med" len="med"/>
          </a:ln>
        </p:spPr>
        <p:txBody>
          <a:bodyPr/>
          <a:lstStyle/>
          <a:p>
            <a:endParaRPr lang="en-US">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3662"/>
                                        </p:tgtEl>
                                        <p:attrNameLst>
                                          <p:attrName>style.visibility</p:attrName>
                                        </p:attrNameLst>
                                      </p:cBhvr>
                                      <p:to>
                                        <p:strVal val="visible"/>
                                      </p:to>
                                    </p:set>
                                    <p:animEffect transition="in" filter="wipe(up)">
                                      <p:cBhvr>
                                        <p:cTn id="7" dur="500"/>
                                        <p:tgtEl>
                                          <p:spTgt spid="2836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83658"/>
                                        </p:tgtEl>
                                        <p:attrNameLst>
                                          <p:attrName>style.visibility</p:attrName>
                                        </p:attrNameLst>
                                      </p:cBhvr>
                                      <p:to>
                                        <p:strVal val="visible"/>
                                      </p:to>
                                    </p:set>
                                    <p:animEffect transition="in" filter="wipe(right)">
                                      <p:cBhvr>
                                        <p:cTn id="12" dur="500"/>
                                        <p:tgtEl>
                                          <p:spTgt spid="2836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83659"/>
                                        </p:tgtEl>
                                        <p:attrNameLst>
                                          <p:attrName>style.visibility</p:attrName>
                                        </p:attrNameLst>
                                      </p:cBhvr>
                                      <p:to>
                                        <p:strVal val="visible"/>
                                      </p:to>
                                    </p:set>
                                    <p:animEffect transition="in" filter="wipe(up)">
                                      <p:cBhvr>
                                        <p:cTn id="17" dur="500"/>
                                        <p:tgtEl>
                                          <p:spTgt spid="2836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3660"/>
                                        </p:tgtEl>
                                        <p:attrNameLst>
                                          <p:attrName>style.visibility</p:attrName>
                                        </p:attrNameLst>
                                      </p:cBhvr>
                                      <p:to>
                                        <p:strVal val="visible"/>
                                      </p:to>
                                    </p:set>
                                    <p:animEffect transition="in" filter="wipe(left)">
                                      <p:cBhvr>
                                        <p:cTn id="22" dur="500"/>
                                        <p:tgtEl>
                                          <p:spTgt spid="283660"/>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28366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8367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8367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8367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83674"/>
                                        </p:tgtEl>
                                        <p:attrNameLst>
                                          <p:attrName>style.visibility</p:attrName>
                                        </p:attrNameLst>
                                      </p:cBhvr>
                                      <p:to>
                                        <p:strVal val="visible"/>
                                      </p:to>
                                    </p:set>
                                    <p:animEffect transition="in" filter="wipe(up)">
                                      <p:cBhvr>
                                        <p:cTn id="40" dur="500"/>
                                        <p:tgtEl>
                                          <p:spTgt spid="283674"/>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283675"/>
                                        </p:tgtEl>
                                        <p:attrNameLst>
                                          <p:attrName>style.visibility</p:attrName>
                                        </p:attrNameLst>
                                      </p:cBhvr>
                                      <p:to>
                                        <p:strVal val="visible"/>
                                      </p:to>
                                    </p:set>
                                    <p:animEffect transition="in" filter="wipe(down)">
                                      <p:cBhvr>
                                        <p:cTn id="44" dur="500"/>
                                        <p:tgtEl>
                                          <p:spTgt spid="283675"/>
                                        </p:tgtEl>
                                      </p:cBhvr>
                                    </p:animEffect>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283676"/>
                                        </p:tgtEl>
                                        <p:attrNameLst>
                                          <p:attrName>style.visibility</p:attrName>
                                        </p:attrNameLst>
                                      </p:cBhvr>
                                      <p:to>
                                        <p:strVal val="visible"/>
                                      </p:to>
                                    </p:set>
                                    <p:animEffect transition="in" filter="wipe(up)">
                                      <p:cBhvr>
                                        <p:cTn id="48" dur="500"/>
                                        <p:tgtEl>
                                          <p:spTgt spid="283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78" grpId="0" animBg="1"/>
      <p:bldP spid="283677" grpId="0" animBg="1"/>
      <p:bldP spid="283658" grpId="0" animBg="1"/>
      <p:bldP spid="283659" grpId="0" animBg="1"/>
      <p:bldP spid="283660" grpId="0" animBg="1"/>
      <p:bldP spid="283662" grpId="0" animBg="1"/>
      <p:bldP spid="283664" grpId="0" animBg="1"/>
      <p:bldP spid="283673" grpId="0" animBg="1"/>
      <p:bldP spid="283674" grpId="0" animBg="1"/>
      <p:bldP spid="283675" grpId="0" animBg="1"/>
      <p:bldP spid="28367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4"/>
          <p:cNvGraphicFramePr>
            <a:graphicFrameLocks noGrp="1" noChangeAspect="1"/>
          </p:cNvGraphicFramePr>
          <p:nvPr>
            <p:ph sz="half" idx="4294967295"/>
          </p:nvPr>
        </p:nvGraphicFramePr>
        <p:xfrm>
          <a:off x="441325" y="1878013"/>
          <a:ext cx="5653088" cy="2828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Object 10"/>
          <p:cNvGraphicFramePr>
            <a:graphicFrameLocks noGrp="1" noChangeAspect="1"/>
          </p:cNvGraphicFramePr>
          <p:nvPr>
            <p:ph sz="half" idx="4294967295"/>
          </p:nvPr>
        </p:nvGraphicFramePr>
        <p:xfrm>
          <a:off x="6581775" y="1905000"/>
          <a:ext cx="5607050" cy="2808288"/>
        </p:xfrm>
        <a:graphic>
          <a:graphicData uri="http://schemas.openxmlformats.org/drawingml/2006/chart">
            <c:chart xmlns:c="http://schemas.openxmlformats.org/drawingml/2006/chart" xmlns:r="http://schemas.openxmlformats.org/officeDocument/2006/relationships" r:id="rId4"/>
          </a:graphicData>
        </a:graphic>
      </p:graphicFrame>
      <p:sp>
        <p:nvSpPr>
          <p:cNvPr id="3077" name="Rectangle 2"/>
          <p:cNvSpPr>
            <a:spLocks noGrp="1" noChangeArrowheads="1"/>
          </p:cNvSpPr>
          <p:nvPr>
            <p:ph type="title"/>
          </p:nvPr>
        </p:nvSpPr>
        <p:spPr/>
        <p:txBody>
          <a:bodyPr/>
          <a:lstStyle/>
          <a:p>
            <a:r>
              <a:rPr lang="en-US" dirty="0" smtClean="0"/>
              <a:t>Number of Accesses/Operations Involved</a:t>
            </a:r>
          </a:p>
        </p:txBody>
      </p:sp>
      <p:sp>
        <p:nvSpPr>
          <p:cNvPr id="288773" name="Rectangle 5"/>
          <p:cNvSpPr>
            <a:spLocks noGrp="1" noChangeArrowheads="1"/>
          </p:cNvSpPr>
          <p:nvPr>
            <p:ph type="body" sz="quarter" idx="10"/>
          </p:nvPr>
        </p:nvSpPr>
        <p:spPr>
          <a:xfrm>
            <a:off x="507868" y="4797468"/>
            <a:ext cx="11173090" cy="1360372"/>
          </a:xfrm>
        </p:spPr>
        <p:txBody>
          <a:bodyPr/>
          <a:lstStyle/>
          <a:p>
            <a:r>
              <a:rPr lang="en-US" dirty="0" smtClean="0"/>
              <a:t>Concurrent program testing can focus on small groups of accesses </a:t>
            </a:r>
          </a:p>
          <a:p>
            <a:pPr lvl="1"/>
            <a:r>
              <a:rPr lang="en-US" dirty="0" smtClean="0"/>
              <a:t>The testing target shrinks from exponential to polynomial</a:t>
            </a:r>
          </a:p>
        </p:txBody>
      </p:sp>
      <p:sp>
        <p:nvSpPr>
          <p:cNvPr id="3076" name="Slide Number Placeholder 6"/>
          <p:cNvSpPr>
            <a:spLocks noGrp="1"/>
          </p:cNvSpPr>
          <p:nvPr>
            <p:ph type="sldNum" sz="quarter" idx="4294967295"/>
          </p:nvPr>
        </p:nvSpPr>
        <p:spPr>
          <a:xfrm>
            <a:off x="9648825" y="6243638"/>
            <a:ext cx="2540000" cy="457200"/>
          </a:xfrm>
          <a:prstGeom prst="rect">
            <a:avLst/>
          </a:prstGeom>
          <a:noFill/>
        </p:spPr>
        <p:txBody>
          <a:bodyPr/>
          <a:lstStyle/>
          <a:p>
            <a:fld id="{3F5547FD-ADFD-4687-9B6B-35068AE69E13}" type="slidenum">
              <a:rPr lang="en-US"/>
              <a:pPr/>
              <a:t>14</a:t>
            </a:fld>
            <a:endParaRPr lang="en-US"/>
          </a:p>
        </p:txBody>
      </p:sp>
      <p:sp>
        <p:nvSpPr>
          <p:cNvPr id="288780" name="Oval 12"/>
          <p:cNvSpPr>
            <a:spLocks noChangeArrowheads="1"/>
          </p:cNvSpPr>
          <p:nvPr/>
        </p:nvSpPr>
        <p:spPr bwMode="auto">
          <a:xfrm>
            <a:off x="4773956" y="3009900"/>
            <a:ext cx="1422030" cy="1790700"/>
          </a:xfrm>
          <a:prstGeom prst="ellipse">
            <a:avLst/>
          </a:prstGeom>
          <a:noFill/>
          <a:ln w="34925">
            <a:solidFill>
              <a:schemeClr val="hlink"/>
            </a:solidFill>
            <a:round/>
            <a:headEnd/>
            <a:tailEnd/>
          </a:ln>
        </p:spPr>
        <p:txBody>
          <a:bodyPr wrap="none" anchor="ctr"/>
          <a:lstStyle/>
          <a:p>
            <a:endParaRPr lang="en-US"/>
          </a:p>
        </p:txBody>
      </p:sp>
      <p:sp>
        <p:nvSpPr>
          <p:cNvPr id="288782" name="Text Box 14"/>
          <p:cNvSpPr txBox="1">
            <a:spLocks noChangeArrowheads="1"/>
          </p:cNvSpPr>
          <p:nvPr/>
        </p:nvSpPr>
        <p:spPr bwMode="auto">
          <a:xfrm>
            <a:off x="2507760" y="1441451"/>
            <a:ext cx="2326278" cy="369332"/>
          </a:xfrm>
          <a:prstGeom prst="rect">
            <a:avLst/>
          </a:prstGeom>
          <a:noFill/>
          <a:ln w="9525">
            <a:noFill/>
            <a:miter lim="800000"/>
            <a:headEnd/>
            <a:tailEnd/>
          </a:ln>
        </p:spPr>
        <p:txBody>
          <a:bodyPr wrap="none">
            <a:spAutoFit/>
          </a:bodyPr>
          <a:lstStyle/>
          <a:p>
            <a:r>
              <a:rPr lang="en-US" b="1" dirty="0">
                <a:solidFill>
                  <a:schemeClr val="bg1"/>
                </a:solidFill>
              </a:rPr>
              <a:t>Non-deadlock bugs</a:t>
            </a:r>
          </a:p>
        </p:txBody>
      </p:sp>
      <p:sp>
        <p:nvSpPr>
          <p:cNvPr id="288783" name="Text Box 15"/>
          <p:cNvSpPr txBox="1">
            <a:spLocks noChangeArrowheads="1"/>
          </p:cNvSpPr>
          <p:nvPr/>
        </p:nvSpPr>
        <p:spPr bwMode="auto">
          <a:xfrm>
            <a:off x="8081605" y="1423988"/>
            <a:ext cx="1826141" cy="369332"/>
          </a:xfrm>
          <a:prstGeom prst="rect">
            <a:avLst/>
          </a:prstGeom>
          <a:noFill/>
          <a:ln w="9525">
            <a:noFill/>
            <a:miter lim="800000"/>
            <a:headEnd/>
            <a:tailEnd/>
          </a:ln>
        </p:spPr>
        <p:txBody>
          <a:bodyPr wrap="none">
            <a:spAutoFit/>
          </a:bodyPr>
          <a:lstStyle/>
          <a:p>
            <a:r>
              <a:rPr lang="en-US" b="1" dirty="0">
                <a:solidFill>
                  <a:schemeClr val="bg1"/>
                </a:solidFill>
              </a:rPr>
              <a:t>Deadlock bugs</a:t>
            </a:r>
          </a:p>
        </p:txBody>
      </p:sp>
      <p:sp>
        <p:nvSpPr>
          <p:cNvPr id="288784" name="Text Box 16"/>
          <p:cNvSpPr txBox="1">
            <a:spLocks noChangeArrowheads="1"/>
          </p:cNvSpPr>
          <p:nvPr/>
        </p:nvSpPr>
        <p:spPr bwMode="auto">
          <a:xfrm>
            <a:off x="5040604" y="3187701"/>
            <a:ext cx="1156996" cy="461665"/>
          </a:xfrm>
          <a:prstGeom prst="rect">
            <a:avLst/>
          </a:prstGeom>
          <a:solidFill>
            <a:schemeClr val="accent2">
              <a:lumMod val="75000"/>
            </a:schemeClr>
          </a:solidFill>
          <a:ln w="9525">
            <a:noFill/>
            <a:miter lim="800000"/>
            <a:headEnd/>
            <a:tailEnd/>
          </a:ln>
        </p:spPr>
        <p:txBody>
          <a:bodyPr wrap="square">
            <a:spAutoFit/>
          </a:bodyPr>
          <a:lstStyle/>
          <a:p>
            <a:r>
              <a:rPr lang="en-US" sz="2400" dirty="0"/>
              <a:t>7 (9%)</a:t>
            </a:r>
          </a:p>
        </p:txBody>
      </p:sp>
      <p:sp>
        <p:nvSpPr>
          <p:cNvPr id="288785" name="Text Box 17"/>
          <p:cNvSpPr txBox="1">
            <a:spLocks noChangeArrowheads="1"/>
          </p:cNvSpPr>
          <p:nvPr/>
        </p:nvSpPr>
        <p:spPr bwMode="auto">
          <a:xfrm>
            <a:off x="10576399" y="3619501"/>
            <a:ext cx="864339" cy="369332"/>
          </a:xfrm>
          <a:prstGeom prst="rect">
            <a:avLst/>
          </a:prstGeom>
          <a:solidFill>
            <a:schemeClr val="accent2">
              <a:lumMod val="75000"/>
            </a:schemeClr>
          </a:solidFill>
          <a:ln w="9525">
            <a:noFill/>
            <a:miter lim="800000"/>
            <a:headEnd/>
            <a:tailEnd/>
          </a:ln>
        </p:spPr>
        <p:txBody>
          <a:bodyPr wrap="none">
            <a:spAutoFit/>
          </a:bodyPr>
          <a:lstStyle/>
          <a:p>
            <a:r>
              <a:rPr lang="en-US" dirty="0"/>
              <a:t>1 (3%)</a:t>
            </a:r>
          </a:p>
        </p:txBody>
      </p:sp>
      <p:sp>
        <p:nvSpPr>
          <p:cNvPr id="288781" name="Oval 13"/>
          <p:cNvSpPr>
            <a:spLocks noChangeArrowheads="1"/>
          </p:cNvSpPr>
          <p:nvPr/>
        </p:nvSpPr>
        <p:spPr bwMode="auto">
          <a:xfrm>
            <a:off x="10360501" y="3390900"/>
            <a:ext cx="1218883" cy="1333500"/>
          </a:xfrm>
          <a:prstGeom prst="ellipse">
            <a:avLst/>
          </a:prstGeom>
          <a:noFill/>
          <a:ln w="34925">
            <a:solidFill>
              <a:schemeClr val="hlink"/>
            </a:solidFill>
            <a:round/>
            <a:headEnd/>
            <a:tailEnd/>
          </a:ln>
        </p:spPr>
        <p:txBody>
          <a:bodyPr wrap="none" anchor="ctr"/>
          <a:lstStyle/>
          <a:p>
            <a:endParaRPr lang="en-US"/>
          </a:p>
        </p:txBody>
      </p:sp>
      <p:sp>
        <p:nvSpPr>
          <p:cNvPr id="288788" name="Text Box 20"/>
          <p:cNvSpPr txBox="1">
            <a:spLocks noChangeArrowheads="1"/>
          </p:cNvSpPr>
          <p:nvPr/>
        </p:nvSpPr>
        <p:spPr bwMode="auto">
          <a:xfrm rot="10800000">
            <a:off x="106689" y="2787198"/>
            <a:ext cx="461665" cy="1143903"/>
          </a:xfrm>
          <a:prstGeom prst="rect">
            <a:avLst/>
          </a:prstGeom>
          <a:noFill/>
          <a:ln w="9525">
            <a:noFill/>
            <a:miter lim="800000"/>
            <a:headEnd/>
            <a:tailEnd/>
          </a:ln>
        </p:spPr>
        <p:txBody>
          <a:bodyPr vert="eaVert" wrap="none">
            <a:spAutoFit/>
          </a:bodyPr>
          <a:lstStyle/>
          <a:p>
            <a:r>
              <a:rPr lang="en-US" b="1" dirty="0"/>
              <a:t># of Bugs</a:t>
            </a:r>
          </a:p>
        </p:txBody>
      </p:sp>
      <p:cxnSp>
        <p:nvCxnSpPr>
          <p:cNvPr id="19" name="Straight Connector 18"/>
          <p:cNvCxnSpPr>
            <a:cxnSpLocks noChangeShapeType="1"/>
          </p:cNvCxnSpPr>
          <p:nvPr/>
        </p:nvCxnSpPr>
        <p:spPr bwMode="auto">
          <a:xfrm rot="5400000" flipH="1" flipV="1">
            <a:off x="6868782" y="3086140"/>
            <a:ext cx="990600" cy="304721"/>
          </a:xfrm>
          <a:prstGeom prst="line">
            <a:avLst/>
          </a:prstGeom>
          <a:noFill/>
          <a:ln w="9525" algn="ctr">
            <a:solidFill>
              <a:schemeClr val="tx1"/>
            </a:solidFill>
            <a:round/>
            <a:headEnd/>
            <a:tailEnd/>
          </a:ln>
        </p:spPr>
      </p:cxnSp>
      <p:sp>
        <p:nvSpPr>
          <p:cNvPr id="20" name="TextBox 19"/>
          <p:cNvSpPr txBox="1">
            <a:spLocks noChangeArrowheads="1"/>
          </p:cNvSpPr>
          <p:nvPr/>
        </p:nvSpPr>
        <p:spPr bwMode="auto">
          <a:xfrm>
            <a:off x="7110148" y="2438400"/>
            <a:ext cx="1492716" cy="369332"/>
          </a:xfrm>
          <a:prstGeom prst="rect">
            <a:avLst/>
          </a:prstGeom>
          <a:noFill/>
          <a:ln w="9525">
            <a:noFill/>
            <a:miter lim="800000"/>
            <a:headEnd/>
            <a:tailEnd/>
          </a:ln>
        </p:spPr>
        <p:txBody>
          <a:bodyPr wrap="none">
            <a:spAutoFit/>
          </a:bodyPr>
          <a:lstStyle/>
          <a:p>
            <a:r>
              <a:rPr lang="en-US" b="1"/>
              <a:t>Double lock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8782"/>
                                        </p:tgtEl>
                                        <p:attrNameLst>
                                          <p:attrName>style.visibility</p:attrName>
                                        </p:attrNameLst>
                                      </p:cBhvr>
                                      <p:to>
                                        <p:strVal val="visible"/>
                                      </p:to>
                                    </p:set>
                                    <p:animEffect transition="in" filter="wipe(down)">
                                      <p:cBhvr>
                                        <p:cTn id="7" dur="500"/>
                                        <p:tgtEl>
                                          <p:spTgt spid="28878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8783"/>
                                        </p:tgtEl>
                                        <p:attrNameLst>
                                          <p:attrName>style.visibility</p:attrName>
                                        </p:attrNameLst>
                                      </p:cBhvr>
                                      <p:to>
                                        <p:strVal val="visible"/>
                                      </p:to>
                                    </p:set>
                                    <p:animEffect transition="in" filter="wipe(down)">
                                      <p:cBhvr>
                                        <p:cTn id="10" dur="500"/>
                                        <p:tgtEl>
                                          <p:spTgt spid="288783"/>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88788"/>
                                        </p:tgtEl>
                                        <p:attrNameLst>
                                          <p:attrName>style.visibility</p:attrName>
                                        </p:attrNameLst>
                                      </p:cBhvr>
                                      <p:to>
                                        <p:strVal val="visible"/>
                                      </p:to>
                                    </p:set>
                                    <p:animEffect transition="in" filter="wipe(down)">
                                      <p:cBhvr>
                                        <p:cTn id="20" dur="500"/>
                                        <p:tgtEl>
                                          <p:spTgt spid="28878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87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87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878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878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8773">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8773">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21" grpId="0">
        <p:bldAsOne/>
      </p:bldGraphic>
      <p:bldP spid="288780" grpId="0" animBg="1"/>
      <p:bldP spid="288782" grpId="0"/>
      <p:bldP spid="288783" grpId="0"/>
      <p:bldP spid="288784" grpId="0" animBg="1"/>
      <p:bldP spid="288785" grpId="0" animBg="1"/>
      <p:bldP spid="288781" grpId="0" animBg="1"/>
      <p:bldP spid="28878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Number Threads Involved</a:t>
            </a:r>
            <a:endParaRPr lang="en-US" dirty="0" smtClean="0"/>
          </a:p>
        </p:txBody>
      </p:sp>
      <p:sp>
        <p:nvSpPr>
          <p:cNvPr id="27651" name="Rectangle 3"/>
          <p:cNvSpPr>
            <a:spLocks noGrp="1" noChangeArrowheads="1"/>
          </p:cNvSpPr>
          <p:nvPr>
            <p:ph type="body" sz="quarter" idx="10"/>
          </p:nvPr>
        </p:nvSpPr>
        <p:spPr>
          <a:xfrm>
            <a:off x="507868" y="1411552"/>
            <a:ext cx="11173090" cy="3250121"/>
          </a:xfrm>
        </p:spPr>
        <p:txBody>
          <a:bodyPr/>
          <a:lstStyle/>
          <a:p>
            <a:r>
              <a:rPr lang="en-US" altLang="zh-TW" dirty="0" smtClean="0"/>
              <a:t>101</a:t>
            </a:r>
            <a:r>
              <a:rPr lang="en-US" dirty="0" smtClean="0"/>
              <a:t> out of </a:t>
            </a:r>
            <a:r>
              <a:rPr lang="en-US" altLang="zh-TW" dirty="0" smtClean="0"/>
              <a:t>105</a:t>
            </a:r>
            <a:r>
              <a:rPr lang="en-US" dirty="0" smtClean="0"/>
              <a:t> (96%) bugs involve </a:t>
            </a:r>
            <a:r>
              <a:rPr lang="en-US" altLang="zh-TW" dirty="0" smtClean="0"/>
              <a:t>at most</a:t>
            </a:r>
            <a:r>
              <a:rPr lang="en-US" dirty="0" smtClean="0"/>
              <a:t> two threads</a:t>
            </a:r>
          </a:p>
          <a:p>
            <a:pPr lvl="1"/>
            <a:r>
              <a:rPr lang="en-US" dirty="0" smtClean="0"/>
              <a:t>Most bugs can be reliably disclosed if we check all possible interleaving between each pair of threads</a:t>
            </a:r>
          </a:p>
          <a:p>
            <a:r>
              <a:rPr lang="en-US" dirty="0" smtClean="0"/>
              <a:t>Few bugs cannot</a:t>
            </a:r>
            <a:endParaRPr lang="en-US" altLang="zh-TW" dirty="0" smtClean="0"/>
          </a:p>
          <a:p>
            <a:pPr lvl="1"/>
            <a:r>
              <a:rPr lang="en-US" dirty="0" smtClean="0"/>
              <a:t>Example</a:t>
            </a:r>
            <a:r>
              <a:rPr lang="en-US" altLang="zh-TW" dirty="0" smtClean="0"/>
              <a:t>: I</a:t>
            </a:r>
            <a:r>
              <a:rPr lang="en-US" dirty="0" smtClean="0"/>
              <a:t>ntensive resource competition </a:t>
            </a:r>
            <a:r>
              <a:rPr lang="en-US" altLang="zh-TW" dirty="0" smtClean="0"/>
              <a:t>among many threads </a:t>
            </a:r>
            <a:r>
              <a:rPr lang="en-US" dirty="0" smtClean="0"/>
              <a:t>causes unexpected delay</a:t>
            </a:r>
          </a:p>
          <a:p>
            <a:endParaRPr lang="en-US" dirty="0" smtClean="0"/>
          </a:p>
        </p:txBody>
      </p:sp>
      <p:sp>
        <p:nvSpPr>
          <p:cNvPr id="27652" name="AutoShape 5">
            <a:hlinkClick r:id="rId3" action="ppaction://hlinksldjump" highlightClick="1"/>
          </p:cNvPr>
          <p:cNvSpPr>
            <a:spLocks noChangeArrowheads="1"/>
          </p:cNvSpPr>
          <p:nvPr/>
        </p:nvSpPr>
        <p:spPr bwMode="auto">
          <a:xfrm>
            <a:off x="10462075" y="5638800"/>
            <a:ext cx="914162" cy="457200"/>
          </a:xfrm>
          <a:prstGeom prst="actionButtonForwardNext">
            <a:avLst/>
          </a:prstGeom>
          <a:solidFill>
            <a:srgbClr val="C0C0C0">
              <a:alpha val="20000"/>
            </a:srgbClr>
          </a:solidFill>
          <a:ln w="9525">
            <a:no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dirty="0" smtClean="0"/>
              <a:t>How Were Non-Deadlock Bugs Fixed?</a:t>
            </a:r>
          </a:p>
        </p:txBody>
      </p:sp>
      <p:sp>
        <p:nvSpPr>
          <p:cNvPr id="284675" name="Rectangle 3"/>
          <p:cNvSpPr>
            <a:spLocks noGrp="1" noChangeArrowheads="1"/>
          </p:cNvSpPr>
          <p:nvPr>
            <p:ph type="body" sz="quarter" idx="10"/>
          </p:nvPr>
        </p:nvSpPr>
        <p:spPr>
          <a:xfrm>
            <a:off x="507868" y="1411552"/>
            <a:ext cx="11173090" cy="2609945"/>
          </a:xfrm>
        </p:spPr>
        <p:txBody>
          <a:bodyPr/>
          <a:lstStyle/>
          <a:p>
            <a:r>
              <a:rPr lang="en-US" dirty="0" smtClean="0"/>
              <a:t>Adding/changing locks	20 (27%)</a:t>
            </a:r>
          </a:p>
          <a:p>
            <a:r>
              <a:rPr lang="en-US" dirty="0" smtClean="0"/>
              <a:t>Condition check		19 (26%)</a:t>
            </a:r>
          </a:p>
          <a:p>
            <a:r>
              <a:rPr lang="en-US" dirty="0" smtClean="0"/>
              <a:t>Data-structure change	19 (26%)</a:t>
            </a:r>
          </a:p>
          <a:p>
            <a:r>
              <a:rPr lang="en-US" dirty="0" smtClean="0"/>
              <a:t>Code switch			10 (13%)</a:t>
            </a:r>
          </a:p>
          <a:p>
            <a:r>
              <a:rPr lang="en-US" dirty="0" smtClean="0"/>
              <a:t>Other				 6  ( 8%)	</a:t>
            </a:r>
          </a:p>
        </p:txBody>
      </p:sp>
      <p:sp>
        <p:nvSpPr>
          <p:cNvPr id="284676" name="Rectangle 4"/>
          <p:cNvSpPr>
            <a:spLocks noChangeArrowheads="1"/>
          </p:cNvSpPr>
          <p:nvPr/>
        </p:nvSpPr>
        <p:spPr bwMode="auto">
          <a:xfrm>
            <a:off x="812562" y="4699000"/>
            <a:ext cx="9751060" cy="762000"/>
          </a:xfrm>
          <a:prstGeom prst="rect">
            <a:avLst/>
          </a:prstGeom>
          <a:noFill/>
          <a:ln w="9525">
            <a:solidFill>
              <a:schemeClr val="tx1"/>
            </a:solidFill>
            <a:miter lim="800000"/>
            <a:headEnd/>
            <a:tailEnd/>
          </a:ln>
        </p:spPr>
        <p:txBody>
          <a:bodyPr wrap="none" anchor="ctr"/>
          <a:lstStyle/>
          <a:p>
            <a:pPr algn="ctr"/>
            <a:r>
              <a:rPr lang="en-US" sz="2400" dirty="0">
                <a:solidFill>
                  <a:schemeClr val="bg1"/>
                </a:solidFill>
              </a:rPr>
              <a:t>No silver bullet for fixing concurrency bugs. </a:t>
            </a:r>
          </a:p>
          <a:p>
            <a:pPr algn="ctr"/>
            <a:r>
              <a:rPr lang="en-US" sz="2400" dirty="0">
                <a:solidFill>
                  <a:schemeClr val="bg1"/>
                </a:solidFill>
              </a:rPr>
              <a:t>Lock usage information is not enough to fix bugs.</a:t>
            </a:r>
          </a:p>
        </p:txBody>
      </p:sp>
      <p:sp>
        <p:nvSpPr>
          <p:cNvPr id="29702" name="Line 5"/>
          <p:cNvSpPr>
            <a:spLocks noChangeShapeType="1"/>
          </p:cNvSpPr>
          <p:nvPr/>
        </p:nvSpPr>
        <p:spPr bwMode="auto">
          <a:xfrm flipH="1">
            <a:off x="10462075" y="1295400"/>
            <a:ext cx="609441" cy="228600"/>
          </a:xfrm>
          <a:prstGeom prst="line">
            <a:avLst/>
          </a:prstGeom>
          <a:noFill/>
          <a:ln w="9525">
            <a:solidFill>
              <a:schemeClr val="tx1"/>
            </a:solidFill>
            <a:round/>
            <a:headEnd/>
            <a:tailEnd type="triangle" w="med" len="med"/>
          </a:ln>
        </p:spPr>
        <p:txBody>
          <a:bodyPr/>
          <a:lstStyle/>
          <a:p>
            <a:endParaRPr lang="en-US">
              <a:solidFill>
                <a:schemeClr val="bg1"/>
              </a:solidFill>
            </a:endParaRPr>
          </a:p>
        </p:txBody>
      </p:sp>
      <p:sp>
        <p:nvSpPr>
          <p:cNvPr id="29703" name="Line 6"/>
          <p:cNvSpPr>
            <a:spLocks noChangeShapeType="1"/>
          </p:cNvSpPr>
          <p:nvPr/>
        </p:nvSpPr>
        <p:spPr bwMode="auto">
          <a:xfrm flipV="1">
            <a:off x="11071516" y="914400"/>
            <a:ext cx="0" cy="381000"/>
          </a:xfrm>
          <a:prstGeom prst="line">
            <a:avLst/>
          </a:prstGeom>
          <a:noFill/>
          <a:ln w="9525">
            <a:solidFill>
              <a:schemeClr val="tx1"/>
            </a:solidFill>
            <a:round/>
            <a:headEnd/>
            <a:tailEnd type="triangle" w="med" len="med"/>
          </a:ln>
        </p:spPr>
        <p:txBody>
          <a:bodyPr/>
          <a:lstStyle/>
          <a:p>
            <a:endParaRPr lang="en-US">
              <a:solidFill>
                <a:schemeClr val="bg1"/>
              </a:solidFill>
            </a:endParaRPr>
          </a:p>
        </p:txBody>
      </p:sp>
      <p:sp>
        <p:nvSpPr>
          <p:cNvPr id="29704" name="Line 7"/>
          <p:cNvSpPr>
            <a:spLocks noChangeShapeType="1"/>
          </p:cNvSpPr>
          <p:nvPr/>
        </p:nvSpPr>
        <p:spPr bwMode="auto">
          <a:xfrm>
            <a:off x="11071516" y="1295400"/>
            <a:ext cx="609441" cy="0"/>
          </a:xfrm>
          <a:prstGeom prst="line">
            <a:avLst/>
          </a:prstGeom>
          <a:noFill/>
          <a:ln w="9525">
            <a:solidFill>
              <a:schemeClr val="tx1"/>
            </a:solidFill>
            <a:round/>
            <a:headEnd/>
            <a:tailEnd type="triangle" w="med" len="med"/>
          </a:ln>
        </p:spPr>
        <p:txBody>
          <a:bodyPr/>
          <a:lstStyle/>
          <a:p>
            <a:endParaRPr lang="en-US">
              <a:solidFill>
                <a:schemeClr val="bg1"/>
              </a:solidFill>
            </a:endParaRPr>
          </a:p>
        </p:txBody>
      </p:sp>
      <p:sp>
        <p:nvSpPr>
          <p:cNvPr id="29705" name="Text Box 8"/>
          <p:cNvSpPr txBox="1">
            <a:spLocks noChangeArrowheads="1"/>
          </p:cNvSpPr>
          <p:nvPr/>
        </p:nvSpPr>
        <p:spPr bwMode="auto">
          <a:xfrm>
            <a:off x="11158278" y="762001"/>
            <a:ext cx="492443" cy="369332"/>
          </a:xfrm>
          <a:prstGeom prst="rect">
            <a:avLst/>
          </a:prstGeom>
          <a:noFill/>
          <a:ln w="9525">
            <a:noFill/>
            <a:miter lim="800000"/>
            <a:headEnd/>
            <a:tailEnd/>
          </a:ln>
        </p:spPr>
        <p:txBody>
          <a:bodyPr wrap="none">
            <a:spAutoFit/>
          </a:bodyPr>
          <a:lstStyle/>
          <a:p>
            <a:pPr algn="ctr"/>
            <a:r>
              <a:rPr lang="en-US">
                <a:solidFill>
                  <a:schemeClr val="bg1"/>
                </a:solidFill>
              </a:rPr>
              <a:t>Fix</a:t>
            </a:r>
          </a:p>
        </p:txBody>
      </p:sp>
      <p:sp>
        <p:nvSpPr>
          <p:cNvPr id="284682" name="Text Box 10"/>
          <p:cNvSpPr txBox="1">
            <a:spLocks noChangeArrowheads="1"/>
          </p:cNvSpPr>
          <p:nvPr/>
        </p:nvSpPr>
        <p:spPr bwMode="auto">
          <a:xfrm>
            <a:off x="277691" y="4800600"/>
            <a:ext cx="1810111"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2400" dirty="0">
                <a:solidFill>
                  <a:schemeClr val="tx1"/>
                </a:solidFill>
              </a:rPr>
              <a:t>Implications</a:t>
            </a:r>
          </a:p>
        </p:txBody>
      </p:sp>
      <p:sp>
        <p:nvSpPr>
          <p:cNvPr id="284683" name="Text Box 11"/>
          <p:cNvSpPr txBox="1">
            <a:spLocks noChangeArrowheads="1"/>
          </p:cNvSpPr>
          <p:nvPr/>
        </p:nvSpPr>
        <p:spPr bwMode="auto">
          <a:xfrm>
            <a:off x="6703854" y="2014539"/>
            <a:ext cx="1742785" cy="553998"/>
          </a:xfrm>
          <a:prstGeom prst="rect">
            <a:avLst/>
          </a:prstGeom>
          <a:noFill/>
          <a:ln w="9525">
            <a:noFill/>
            <a:miter lim="800000"/>
            <a:headEnd/>
            <a:tailEnd/>
          </a:ln>
        </p:spPr>
        <p:txBody>
          <a:bodyPr wrap="none">
            <a:spAutoFit/>
          </a:bodyPr>
          <a:lstStyle/>
          <a:p>
            <a:r>
              <a:rPr lang="en-US" sz="3000">
                <a:solidFill>
                  <a:schemeClr val="bg1"/>
                </a:solidFill>
              </a:rPr>
              <a:t>20 (27%)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46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46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467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467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467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467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4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p:bldP spid="284676" grpId="0" animBg="1"/>
      <p:bldP spid="284682" grpId="0" animBg="1"/>
      <p:bldP spid="2846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dirty="0" smtClean="0"/>
              <a:t>How Were Deadlock Bugs Fixed?</a:t>
            </a:r>
          </a:p>
        </p:txBody>
      </p:sp>
      <p:sp>
        <p:nvSpPr>
          <p:cNvPr id="30724" name="Rectangle 3"/>
          <p:cNvSpPr>
            <a:spLocks noGrp="1" noChangeArrowheads="1"/>
          </p:cNvSpPr>
          <p:nvPr>
            <p:ph type="body" sz="quarter" idx="10"/>
          </p:nvPr>
        </p:nvSpPr>
        <p:spPr>
          <a:xfrm>
            <a:off x="507868" y="1411552"/>
            <a:ext cx="11173090" cy="2609945"/>
          </a:xfrm>
        </p:spPr>
        <p:txBody>
          <a:bodyPr/>
          <a:lstStyle/>
          <a:p>
            <a:r>
              <a:rPr lang="en-US" dirty="0" smtClean="0"/>
              <a:t>Give up resource acquisition		19 (61%)</a:t>
            </a:r>
          </a:p>
          <a:p>
            <a:r>
              <a:rPr lang="en-US" dirty="0" smtClean="0"/>
              <a:t>Change resource acquisition order 7 (23%)</a:t>
            </a:r>
          </a:p>
          <a:p>
            <a:r>
              <a:rPr lang="en-US" dirty="0" smtClean="0"/>
              <a:t>Split the resource to smaller ones	  1 (  3%)</a:t>
            </a:r>
          </a:p>
          <a:p>
            <a:r>
              <a:rPr lang="en-US" dirty="0" smtClean="0"/>
              <a:t>Others 						  4 (13%)</a:t>
            </a:r>
          </a:p>
          <a:p>
            <a:endParaRPr lang="en-US" dirty="0" smtClean="0"/>
          </a:p>
        </p:txBody>
      </p:sp>
      <p:sp>
        <p:nvSpPr>
          <p:cNvPr id="30722" name="Slide Number Placeholder 5"/>
          <p:cNvSpPr>
            <a:spLocks noGrp="1"/>
          </p:cNvSpPr>
          <p:nvPr>
            <p:ph type="sldNum" sz="quarter" idx="4294967295"/>
          </p:nvPr>
        </p:nvSpPr>
        <p:spPr>
          <a:xfrm>
            <a:off x="9648825" y="6243638"/>
            <a:ext cx="2540000" cy="457200"/>
          </a:xfrm>
          <a:prstGeom prst="rect">
            <a:avLst/>
          </a:prstGeom>
          <a:noFill/>
        </p:spPr>
        <p:txBody>
          <a:bodyPr/>
          <a:lstStyle/>
          <a:p>
            <a:fld id="{549F1AC9-B60D-4C69-8E73-1F8C4D95F5F1}" type="slidenum">
              <a:rPr lang="en-US"/>
              <a:pPr/>
              <a:t>17</a:t>
            </a:fld>
            <a:endParaRPr lang="en-US"/>
          </a:p>
        </p:txBody>
      </p:sp>
      <p:sp>
        <p:nvSpPr>
          <p:cNvPr id="307204" name="Rectangle 4"/>
          <p:cNvSpPr>
            <a:spLocks noChangeArrowheads="1"/>
          </p:cNvSpPr>
          <p:nvPr/>
        </p:nvSpPr>
        <p:spPr bwMode="auto">
          <a:xfrm>
            <a:off x="914162" y="5003800"/>
            <a:ext cx="9649486" cy="838200"/>
          </a:xfrm>
          <a:prstGeom prst="rect">
            <a:avLst/>
          </a:prstGeom>
          <a:noFill/>
          <a:ln w="9525">
            <a:solidFill>
              <a:schemeClr val="tx1"/>
            </a:solidFill>
            <a:miter lim="800000"/>
            <a:headEnd/>
            <a:tailEnd/>
          </a:ln>
        </p:spPr>
        <p:txBody>
          <a:bodyPr wrap="none" anchor="ctr"/>
          <a:lstStyle/>
          <a:p>
            <a:pPr algn="ctr"/>
            <a:r>
              <a:rPr lang="en-US" sz="2400" dirty="0">
                <a:solidFill>
                  <a:schemeClr val="bg1"/>
                </a:solidFill>
              </a:rPr>
              <a:t>We need to pay attention to the </a:t>
            </a:r>
          </a:p>
          <a:p>
            <a:pPr algn="ctr"/>
            <a:r>
              <a:rPr lang="en-US" sz="2400" dirty="0">
                <a:solidFill>
                  <a:schemeClr val="bg1"/>
                </a:solidFill>
              </a:rPr>
              <a:t>correctness of ``fixed’’ deadlock bugs</a:t>
            </a:r>
          </a:p>
        </p:txBody>
      </p:sp>
      <p:sp>
        <p:nvSpPr>
          <p:cNvPr id="307205" name="AutoShape 5"/>
          <p:cNvSpPr>
            <a:spLocks noChangeArrowheads="1"/>
          </p:cNvSpPr>
          <p:nvPr/>
        </p:nvSpPr>
        <p:spPr bwMode="auto">
          <a:xfrm>
            <a:off x="406294" y="1282700"/>
            <a:ext cx="11274663" cy="533400"/>
          </a:xfrm>
          <a:prstGeom prst="roundRect">
            <a:avLst>
              <a:gd name="adj" fmla="val 16667"/>
            </a:avLst>
          </a:prstGeom>
          <a:noFill/>
          <a:ln w="34925">
            <a:solidFill>
              <a:schemeClr val="hlink"/>
            </a:solidFill>
            <a:round/>
            <a:headEnd/>
            <a:tailEnd/>
          </a:ln>
        </p:spPr>
        <p:txBody>
          <a:bodyPr wrap="none" anchor="ctr"/>
          <a:lstStyle/>
          <a:p>
            <a:endParaRPr lang="en-US"/>
          </a:p>
        </p:txBody>
      </p:sp>
      <p:sp>
        <p:nvSpPr>
          <p:cNvPr id="307206" name="AutoShape 6"/>
          <p:cNvSpPr>
            <a:spLocks noChangeArrowheads="1"/>
          </p:cNvSpPr>
          <p:nvPr/>
        </p:nvSpPr>
        <p:spPr bwMode="auto">
          <a:xfrm>
            <a:off x="4093846" y="4133936"/>
            <a:ext cx="4164515" cy="685800"/>
          </a:xfrm>
          <a:prstGeom prst="wedgeRoundRectCallout">
            <a:avLst>
              <a:gd name="adj1" fmla="val 8635"/>
              <a:gd name="adj2" fmla="val -366899"/>
              <a:gd name="adj3" fmla="val 16667"/>
            </a:avLst>
          </a:prstGeom>
          <a:ln>
            <a:headEnd/>
            <a:tailEnd/>
          </a:ln>
        </p:spPr>
        <p:style>
          <a:lnRef idx="1">
            <a:schemeClr val="accent2"/>
          </a:lnRef>
          <a:fillRef idx="3">
            <a:schemeClr val="accent2"/>
          </a:fillRef>
          <a:effectRef idx="2">
            <a:schemeClr val="accent2"/>
          </a:effectRef>
          <a:fontRef idx="minor">
            <a:schemeClr val="lt1"/>
          </a:fontRef>
        </p:style>
        <p:txBody>
          <a:bodyPr/>
          <a:lstStyle/>
          <a:p>
            <a:pPr algn="ctr"/>
            <a:r>
              <a:rPr lang="en-US" sz="2000" b="1"/>
              <a:t>Might introduce </a:t>
            </a:r>
          </a:p>
          <a:p>
            <a:pPr algn="ctr"/>
            <a:r>
              <a:rPr lang="en-US" sz="2000" b="1"/>
              <a:t>non-deadlock bugs</a:t>
            </a:r>
          </a:p>
        </p:txBody>
      </p:sp>
      <p:sp>
        <p:nvSpPr>
          <p:cNvPr id="30728" name="Line 7"/>
          <p:cNvSpPr>
            <a:spLocks noChangeShapeType="1"/>
          </p:cNvSpPr>
          <p:nvPr/>
        </p:nvSpPr>
        <p:spPr bwMode="auto">
          <a:xfrm flipH="1">
            <a:off x="10462075" y="1295400"/>
            <a:ext cx="609441" cy="228600"/>
          </a:xfrm>
          <a:prstGeom prst="line">
            <a:avLst/>
          </a:prstGeom>
          <a:noFill/>
          <a:ln w="9525">
            <a:solidFill>
              <a:schemeClr val="tx1"/>
            </a:solidFill>
            <a:round/>
            <a:headEnd/>
            <a:tailEnd type="triangle" w="med" len="med"/>
          </a:ln>
        </p:spPr>
        <p:txBody>
          <a:bodyPr/>
          <a:lstStyle/>
          <a:p>
            <a:endParaRPr lang="en-US"/>
          </a:p>
        </p:txBody>
      </p:sp>
      <p:sp>
        <p:nvSpPr>
          <p:cNvPr id="30729" name="Line 8"/>
          <p:cNvSpPr>
            <a:spLocks noChangeShapeType="1"/>
          </p:cNvSpPr>
          <p:nvPr/>
        </p:nvSpPr>
        <p:spPr bwMode="auto">
          <a:xfrm flipV="1">
            <a:off x="11071516" y="914400"/>
            <a:ext cx="0" cy="381000"/>
          </a:xfrm>
          <a:prstGeom prst="line">
            <a:avLst/>
          </a:prstGeom>
          <a:noFill/>
          <a:ln w="9525">
            <a:solidFill>
              <a:schemeClr val="tx1"/>
            </a:solidFill>
            <a:round/>
            <a:headEnd/>
            <a:tailEnd type="triangle" w="med" len="med"/>
          </a:ln>
        </p:spPr>
        <p:txBody>
          <a:bodyPr/>
          <a:lstStyle/>
          <a:p>
            <a:endParaRPr lang="en-US"/>
          </a:p>
        </p:txBody>
      </p:sp>
      <p:sp>
        <p:nvSpPr>
          <p:cNvPr id="30730" name="Line 9"/>
          <p:cNvSpPr>
            <a:spLocks noChangeShapeType="1"/>
          </p:cNvSpPr>
          <p:nvPr/>
        </p:nvSpPr>
        <p:spPr bwMode="auto">
          <a:xfrm>
            <a:off x="11071516" y="1295400"/>
            <a:ext cx="609441" cy="0"/>
          </a:xfrm>
          <a:prstGeom prst="line">
            <a:avLst/>
          </a:prstGeom>
          <a:noFill/>
          <a:ln w="9525">
            <a:solidFill>
              <a:schemeClr val="tx1"/>
            </a:solidFill>
            <a:round/>
            <a:headEnd/>
            <a:tailEnd type="triangle" w="med" len="med"/>
          </a:ln>
        </p:spPr>
        <p:txBody>
          <a:bodyPr/>
          <a:lstStyle/>
          <a:p>
            <a:endParaRPr lang="en-US"/>
          </a:p>
        </p:txBody>
      </p:sp>
      <p:sp>
        <p:nvSpPr>
          <p:cNvPr id="30731" name="Text Box 10"/>
          <p:cNvSpPr txBox="1">
            <a:spLocks noChangeArrowheads="1"/>
          </p:cNvSpPr>
          <p:nvPr/>
        </p:nvSpPr>
        <p:spPr bwMode="auto">
          <a:xfrm>
            <a:off x="11158278" y="762001"/>
            <a:ext cx="492443" cy="369332"/>
          </a:xfrm>
          <a:prstGeom prst="rect">
            <a:avLst/>
          </a:prstGeom>
          <a:noFill/>
          <a:ln w="9525">
            <a:noFill/>
            <a:miter lim="800000"/>
            <a:headEnd/>
            <a:tailEnd/>
          </a:ln>
        </p:spPr>
        <p:txBody>
          <a:bodyPr wrap="none">
            <a:spAutoFit/>
          </a:bodyPr>
          <a:lstStyle/>
          <a:p>
            <a:pPr algn="ctr"/>
            <a:r>
              <a:rPr lang="en-US"/>
              <a:t>Fix</a:t>
            </a:r>
          </a:p>
        </p:txBody>
      </p:sp>
      <p:sp>
        <p:nvSpPr>
          <p:cNvPr id="307212" name="Text Box 12"/>
          <p:cNvSpPr txBox="1">
            <a:spLocks noChangeArrowheads="1"/>
          </p:cNvSpPr>
          <p:nvPr/>
        </p:nvSpPr>
        <p:spPr bwMode="auto">
          <a:xfrm>
            <a:off x="778731" y="4724400"/>
            <a:ext cx="1947969" cy="461665"/>
          </a:xfrm>
          <a:prstGeom prst="rect">
            <a:avLst/>
          </a:prstGeom>
          <a:noFill/>
          <a:ln w="9525">
            <a:noFill/>
            <a:miter lim="800000"/>
            <a:headEnd/>
            <a:tailEnd/>
          </a:ln>
        </p:spPr>
        <p:txBody>
          <a:bodyPr wrap="none">
            <a:spAutoFit/>
          </a:bodyPr>
          <a:lstStyle/>
          <a:p>
            <a:r>
              <a:rPr lang="en-US" sz="2400" b="1" i="1">
                <a:latin typeface="Book Antiqua" pitchFamily="18" charset="0"/>
              </a:rPr>
              <a:t>Implications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2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4" grpId="0" animBg="1"/>
      <p:bldP spid="307205" grpId="0" animBg="1"/>
      <p:bldP spid="307206" grpId="0" animBg="1"/>
      <p:bldP spid="3072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dirty="0" smtClean="0"/>
              <a:t>Other Findings</a:t>
            </a:r>
          </a:p>
        </p:txBody>
      </p:sp>
      <p:sp>
        <p:nvSpPr>
          <p:cNvPr id="35844" name="Rectangle 3"/>
          <p:cNvSpPr>
            <a:spLocks noGrp="1" noChangeArrowheads="1"/>
          </p:cNvSpPr>
          <p:nvPr>
            <p:ph type="body" sz="quarter" idx="10"/>
          </p:nvPr>
        </p:nvSpPr>
        <p:spPr>
          <a:xfrm>
            <a:off x="507868" y="1411552"/>
            <a:ext cx="11173090" cy="4327338"/>
          </a:xfrm>
        </p:spPr>
        <p:txBody>
          <a:bodyPr/>
          <a:lstStyle/>
          <a:p>
            <a:r>
              <a:rPr lang="en-US" sz="2400" dirty="0" smtClean="0"/>
              <a:t>Impact of concurrency bugs</a:t>
            </a:r>
          </a:p>
          <a:p>
            <a:pPr lvl="1"/>
            <a:r>
              <a:rPr lang="en-US" sz="2000" dirty="0" smtClean="0"/>
              <a:t>~ 70% leads to program crash or hang</a:t>
            </a:r>
          </a:p>
          <a:p>
            <a:r>
              <a:rPr lang="en-US" sz="2400" dirty="0" smtClean="0"/>
              <a:t>Reproducing bugs are critical to diagnosis</a:t>
            </a:r>
          </a:p>
          <a:p>
            <a:pPr lvl="1"/>
            <a:r>
              <a:rPr lang="en-US" sz="2000" dirty="0" smtClean="0"/>
              <a:t>Many examples</a:t>
            </a:r>
          </a:p>
          <a:p>
            <a:r>
              <a:rPr lang="en-US" sz="2400" dirty="0" smtClean="0"/>
              <a:t>Programmers lack diagnosis tools</a:t>
            </a:r>
          </a:p>
          <a:p>
            <a:pPr lvl="1"/>
            <a:r>
              <a:rPr lang="en-US" sz="2000" dirty="0" smtClean="0"/>
              <a:t>No automated diagnosis tools mentioned</a:t>
            </a:r>
          </a:p>
          <a:p>
            <a:pPr lvl="1"/>
            <a:r>
              <a:rPr lang="en-US" sz="2000" dirty="0" smtClean="0"/>
              <a:t>Most are diagnosed via code review</a:t>
            </a:r>
          </a:p>
          <a:p>
            <a:pPr lvl="1"/>
            <a:r>
              <a:rPr lang="en-US" sz="2000" dirty="0" smtClean="0"/>
              <a:t>Reproduce bugs are extremely hard and directly determines the diagnosing time</a:t>
            </a:r>
          </a:p>
          <a:p>
            <a:r>
              <a:rPr lang="en-US" sz="2400" dirty="0" smtClean="0"/>
              <a:t>60% 1st-time patches still contain concurrency bugs (old or new)</a:t>
            </a:r>
          </a:p>
          <a:p>
            <a:r>
              <a:rPr lang="en-US" sz="2400" dirty="0" smtClean="0"/>
              <a:t>Usefulness and concerns of transactional memory</a:t>
            </a:r>
          </a:p>
          <a:p>
            <a:pPr lvl="1"/>
            <a:endParaRPr lang="en-US" sz="2000" dirty="0" smtClean="0"/>
          </a:p>
          <a:p>
            <a:pPr lvl="1">
              <a:buNone/>
            </a:pPr>
            <a:endParaRPr lang="en-US" sz="2000" dirty="0" smtClean="0"/>
          </a:p>
        </p:txBody>
      </p:sp>
      <p:sp>
        <p:nvSpPr>
          <p:cNvPr id="35845" name="Text Box 4"/>
          <p:cNvSpPr txBox="1">
            <a:spLocks noChangeArrowheads="1"/>
          </p:cNvSpPr>
          <p:nvPr/>
        </p:nvSpPr>
        <p:spPr bwMode="auto">
          <a:xfrm>
            <a:off x="558615" y="5791200"/>
            <a:ext cx="6802631" cy="461665"/>
          </a:xfrm>
          <a:prstGeom prst="rect">
            <a:avLst/>
          </a:prstGeom>
          <a:noFill/>
          <a:ln w="9525">
            <a:noFill/>
            <a:miter lim="800000"/>
            <a:headEnd/>
            <a:tailEnd/>
          </a:ln>
        </p:spPr>
        <p:txBody>
          <a:bodyPr wrap="none">
            <a:spAutoFit/>
          </a:bodyPr>
          <a:lstStyle/>
          <a:p>
            <a:r>
              <a:rPr lang="en-US" sz="2400" dirty="0">
                <a:solidFill>
                  <a:schemeClr val="bg1"/>
                </a:solidFill>
                <a:latin typeface="+mn-lt"/>
              </a:rPr>
              <a:t>Refer</a:t>
            </a:r>
            <a:r>
              <a:rPr lang="en-US" sz="2400" b="1" i="1" dirty="0">
                <a:solidFill>
                  <a:schemeClr val="bg1"/>
                </a:solidFill>
                <a:latin typeface="+mn-lt"/>
              </a:rPr>
              <a:t> </a:t>
            </a:r>
            <a:r>
              <a:rPr lang="en-US" sz="2400" dirty="0">
                <a:solidFill>
                  <a:schemeClr val="accent2"/>
                </a:solidFill>
                <a:latin typeface="+mn-lt"/>
              </a:rPr>
              <a:t>to our </a:t>
            </a:r>
            <a:r>
              <a:rPr lang="en-US" sz="2400" dirty="0" smtClean="0">
                <a:solidFill>
                  <a:schemeClr val="accent2"/>
                </a:solidFill>
                <a:latin typeface="+mn-lt"/>
              </a:rPr>
              <a:t>paper </a:t>
            </a:r>
            <a:r>
              <a:rPr lang="en-US" sz="2400" dirty="0">
                <a:solidFill>
                  <a:schemeClr val="accent2"/>
                </a:solidFill>
                <a:latin typeface="+mn-lt"/>
              </a:rPr>
              <a:t>for more details and examples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84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4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84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84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84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844">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84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smtClean="0"/>
              <a:t>Summary</a:t>
            </a:r>
            <a:endParaRPr lang="en-US" dirty="0" smtClean="0"/>
          </a:p>
        </p:txBody>
      </p:sp>
      <p:sp>
        <p:nvSpPr>
          <p:cNvPr id="270339" name="Rectangle 3"/>
          <p:cNvSpPr>
            <a:spLocks noGrp="1" noChangeArrowheads="1"/>
          </p:cNvSpPr>
          <p:nvPr>
            <p:ph type="body" sz="quarter" idx="10"/>
          </p:nvPr>
        </p:nvSpPr>
        <p:spPr>
          <a:xfrm>
            <a:off x="507868" y="1420813"/>
            <a:ext cx="10139255" cy="2201601"/>
          </a:xfrm>
        </p:spPr>
        <p:txBody>
          <a:bodyPr/>
          <a:lstStyle/>
          <a:p>
            <a:r>
              <a:rPr lang="en-US" dirty="0" smtClean="0"/>
              <a:t>Bug detection needs to look at order-violation bugs and multi-variable concurrency bugs</a:t>
            </a:r>
          </a:p>
          <a:p>
            <a:r>
              <a:rPr lang="en-US" dirty="0" smtClean="0"/>
              <a:t>Testing can target at more realistic interleaving coverage goals</a:t>
            </a:r>
          </a:p>
          <a:p>
            <a:r>
              <a:rPr lang="en-US" dirty="0" smtClean="0"/>
              <a:t>Fixing concurrency bugs is not trivial and not easy to get right</a:t>
            </a:r>
          </a:p>
          <a:p>
            <a:pPr lvl="1"/>
            <a:r>
              <a:rPr lang="en-US" dirty="0" smtClean="0"/>
              <a:t>Support from automated tools is needed</a:t>
            </a:r>
          </a:p>
          <a:p>
            <a:r>
              <a:rPr lang="en-US" dirty="0" smtClean="0"/>
              <a:t>Diagnosing tools are needed, especially bug reproducing tools</a:t>
            </a:r>
          </a:p>
          <a:p>
            <a:r>
              <a:rPr lang="en-US" dirty="0" smtClean="0"/>
              <a:t>Current bug detection tools are not widely used</a:t>
            </a:r>
          </a:p>
          <a:p>
            <a:endParaRPr lang="en-US" dirty="0" smtClean="0"/>
          </a:p>
        </p:txBody>
      </p:sp>
      <p:sp>
        <p:nvSpPr>
          <p:cNvPr id="37890" name="Slide Number Placeholder 5"/>
          <p:cNvSpPr>
            <a:spLocks noGrp="1"/>
          </p:cNvSpPr>
          <p:nvPr>
            <p:ph type="sldNum" sz="quarter" idx="4294967295"/>
          </p:nvPr>
        </p:nvSpPr>
        <p:spPr>
          <a:xfrm>
            <a:off x="9648825" y="6243638"/>
            <a:ext cx="2540000" cy="457200"/>
          </a:xfrm>
          <a:prstGeom prst="rect">
            <a:avLst/>
          </a:prstGeom>
          <a:noFill/>
        </p:spPr>
        <p:txBody>
          <a:bodyPr/>
          <a:lstStyle/>
          <a:p>
            <a:fld id="{A479FC05-D113-4A19-A91C-A6B7F085F137}" type="slidenum">
              <a:rPr lang="en-US"/>
              <a:pPr/>
              <a:t>19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0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0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0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0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0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2630" y="1905000"/>
            <a:ext cx="10239883" cy="1523495"/>
          </a:xfrm>
        </p:spPr>
        <p:txBody>
          <a:bodyPr/>
          <a:lstStyle/>
          <a:p>
            <a:r>
              <a:rPr lang="en-US" altLang="zh-CN" dirty="0" smtClean="0"/>
              <a:t>Learning from Mistakes –</a:t>
            </a:r>
            <a:br>
              <a:rPr lang="en-US" altLang="zh-CN" dirty="0" smtClean="0"/>
            </a:br>
            <a:r>
              <a:rPr lang="en-US" sz="4000" dirty="0" smtClean="0"/>
              <a:t>Real World Concurrency Bug Characteristics</a:t>
            </a:r>
            <a:endParaRPr lang="en-US" sz="4000" dirty="0"/>
          </a:p>
        </p:txBody>
      </p:sp>
      <p:sp>
        <p:nvSpPr>
          <p:cNvPr id="3" name="Subtitle 2"/>
          <p:cNvSpPr>
            <a:spLocks noGrp="1"/>
          </p:cNvSpPr>
          <p:nvPr>
            <p:ph type="subTitle" idx="1"/>
          </p:nvPr>
        </p:nvSpPr>
        <p:spPr/>
        <p:txBody>
          <a:bodyPr/>
          <a:lstStyle/>
          <a:p>
            <a:r>
              <a:rPr lang="en-US" dirty="0" err="1" smtClean="0"/>
              <a:t>Yuanyuan</a:t>
            </a:r>
            <a:r>
              <a:rPr lang="en-US" dirty="0" smtClean="0"/>
              <a:t>(YY)  Zhou</a:t>
            </a:r>
          </a:p>
          <a:p>
            <a:r>
              <a:rPr lang="en-US" dirty="0" smtClean="0"/>
              <a:t>Associate Professor</a:t>
            </a:r>
          </a:p>
          <a:p>
            <a:r>
              <a:rPr lang="en-US" dirty="0" smtClean="0"/>
              <a:t>University of Illinois, Urbana-Champaign</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Follow-up Work </a:t>
            </a:r>
            <a:endParaRPr lang="en-US" dirty="0"/>
          </a:p>
        </p:txBody>
      </p:sp>
      <p:sp>
        <p:nvSpPr>
          <p:cNvPr id="3" name="Text Placeholder 2"/>
          <p:cNvSpPr>
            <a:spLocks noGrp="1"/>
          </p:cNvSpPr>
          <p:nvPr>
            <p:ph type="body" sz="quarter" idx="10"/>
          </p:nvPr>
        </p:nvSpPr>
        <p:spPr>
          <a:xfrm>
            <a:off x="507868" y="1411552"/>
            <a:ext cx="11173090" cy="2862322"/>
          </a:xfrm>
        </p:spPr>
        <p:txBody>
          <a:bodyPr/>
          <a:lstStyle/>
          <a:p>
            <a:r>
              <a:rPr lang="en-US" dirty="0" smtClean="0"/>
              <a:t>AVIO: atomicity violation detection [ASPLOS’06]</a:t>
            </a:r>
          </a:p>
          <a:p>
            <a:pPr lvl="1"/>
            <a:r>
              <a:rPr lang="en-US" dirty="0" smtClean="0"/>
              <a:t>Automatically extracting interleaving invariants to detect violations </a:t>
            </a:r>
          </a:p>
          <a:p>
            <a:r>
              <a:rPr lang="en-US" dirty="0" smtClean="0"/>
              <a:t>Multi-variable concurrency bug detection [SOSP’07]</a:t>
            </a:r>
          </a:p>
          <a:p>
            <a:pPr lvl="1"/>
            <a:r>
              <a:rPr lang="en-US" dirty="0" smtClean="0"/>
              <a:t>Mining variable correlations and then feed them to bug detectors</a:t>
            </a:r>
          </a:p>
          <a:p>
            <a:r>
              <a:rPr lang="en-US" dirty="0" smtClean="0"/>
              <a:t>Concurrency interleaving testing coverage criteria [FSE’07]</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508001" y="228600"/>
            <a:ext cx="11164887" cy="665163"/>
          </a:xfrm>
        </p:spPr>
        <p:txBody>
          <a:bodyPr/>
          <a:lstStyle/>
          <a:p>
            <a:r>
              <a:rPr lang="en-US" dirty="0" smtClean="0"/>
              <a:t>How to Improve the State-of-Art?</a:t>
            </a:r>
          </a:p>
        </p:txBody>
      </p:sp>
      <p:sp>
        <p:nvSpPr>
          <p:cNvPr id="318467" name="Rectangle 3"/>
          <p:cNvSpPr>
            <a:spLocks noGrp="1" noChangeArrowheads="1"/>
          </p:cNvSpPr>
          <p:nvPr>
            <p:ph idx="1"/>
          </p:nvPr>
        </p:nvSpPr>
        <p:spPr>
          <a:xfrm>
            <a:off x="507868" y="1412875"/>
            <a:ext cx="11173090" cy="4881336"/>
          </a:xfrm>
        </p:spPr>
        <p:txBody>
          <a:bodyPr/>
          <a:lstStyle/>
          <a:p>
            <a:r>
              <a:rPr lang="en-US" dirty="0" smtClean="0"/>
              <a:t>Concurrency bug detection</a:t>
            </a:r>
          </a:p>
          <a:p>
            <a:pPr lvl="1"/>
            <a:r>
              <a:rPr lang="en-US" dirty="0" smtClean="0"/>
              <a:t>What types of bugs are un-solved?</a:t>
            </a:r>
          </a:p>
          <a:p>
            <a:pPr lvl="1"/>
            <a:r>
              <a:rPr lang="en-US" dirty="0" smtClean="0"/>
              <a:t>How bugs are diagnosed in practice?</a:t>
            </a:r>
          </a:p>
          <a:p>
            <a:r>
              <a:rPr lang="en-US" dirty="0" smtClean="0"/>
              <a:t>Concurrent program testing</a:t>
            </a:r>
          </a:p>
          <a:p>
            <a:pPr lvl="1"/>
            <a:r>
              <a:rPr lang="en-US" dirty="0" smtClean="0"/>
              <a:t>What are the manifestation conditions for concurrency bugs?</a:t>
            </a:r>
          </a:p>
          <a:p>
            <a:r>
              <a:rPr lang="en-US" dirty="0" smtClean="0"/>
              <a:t>Concurrent program language design</a:t>
            </a:r>
          </a:p>
          <a:p>
            <a:pPr lvl="1"/>
            <a:r>
              <a:rPr lang="en-US" dirty="0" smtClean="0"/>
              <a:t>How many mistakes can be avoided</a:t>
            </a:r>
          </a:p>
          <a:p>
            <a:pPr lvl="1"/>
            <a:r>
              <a:rPr lang="en-US" dirty="0" smtClean="0"/>
              <a:t>What other support do we need?</a:t>
            </a:r>
          </a:p>
          <a:p>
            <a:r>
              <a:rPr lang="en-US" dirty="0" smtClean="0">
                <a:solidFill>
                  <a:schemeClr val="accent2"/>
                </a:solidFill>
              </a:rPr>
              <a:t>All can benefit from a closer look at real world </a:t>
            </a:r>
            <a:br>
              <a:rPr lang="en-US" dirty="0" smtClean="0">
                <a:solidFill>
                  <a:schemeClr val="accent2"/>
                </a:solidFill>
              </a:rPr>
            </a:br>
            <a:r>
              <a:rPr lang="en-US" dirty="0" smtClean="0">
                <a:solidFill>
                  <a:schemeClr val="accent2"/>
                </a:solidFill>
              </a:rPr>
              <a:t>concurrency bugs</a:t>
            </a:r>
          </a:p>
        </p:txBody>
      </p:sp>
      <p:sp>
        <p:nvSpPr>
          <p:cNvPr id="318473" name="Line 9"/>
          <p:cNvSpPr>
            <a:spLocks noChangeShapeType="1"/>
          </p:cNvSpPr>
          <p:nvPr/>
        </p:nvSpPr>
        <p:spPr bwMode="auto">
          <a:xfrm>
            <a:off x="9726716" y="2819400"/>
            <a:ext cx="1117309" cy="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endParaRPr lang="en-US">
              <a:solidFill>
                <a:schemeClr val="bg1"/>
              </a:solidFill>
            </a:endParaRPr>
          </a:p>
        </p:txBody>
      </p:sp>
      <p:sp>
        <p:nvSpPr>
          <p:cNvPr id="318477" name="Line 13"/>
          <p:cNvSpPr>
            <a:spLocks noChangeShapeType="1"/>
          </p:cNvSpPr>
          <p:nvPr/>
        </p:nvSpPr>
        <p:spPr bwMode="auto">
          <a:xfrm>
            <a:off x="9690743" y="4191000"/>
            <a:ext cx="1117309" cy="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endParaRPr lang="en-US">
              <a:solidFill>
                <a:schemeClr val="bg1"/>
              </a:solidFill>
            </a:endParaRPr>
          </a:p>
        </p:txBody>
      </p:sp>
      <p:sp>
        <p:nvSpPr>
          <p:cNvPr id="318478" name="Text Box 14"/>
          <p:cNvSpPr txBox="1">
            <a:spLocks noChangeArrowheads="1"/>
          </p:cNvSpPr>
          <p:nvPr/>
        </p:nvSpPr>
        <p:spPr bwMode="auto">
          <a:xfrm>
            <a:off x="9523570" y="3854450"/>
            <a:ext cx="1005403" cy="646331"/>
          </a:xfrm>
          <a:prstGeom prst="rect">
            <a:avLst/>
          </a:prstGeom>
          <a:noFill/>
          <a:ln w="9525">
            <a:noFill/>
            <a:miter lim="800000"/>
            <a:headEnd/>
            <a:tailEnd/>
          </a:ln>
        </p:spPr>
        <p:txBody>
          <a:bodyPr wrap="none">
            <a:spAutoFit/>
          </a:bodyPr>
          <a:lstStyle/>
          <a:p>
            <a:pPr algn="ctr"/>
            <a:r>
              <a:rPr lang="en-US" b="1">
                <a:solidFill>
                  <a:schemeClr val="bg1"/>
                </a:solidFill>
              </a:rPr>
              <a:t>need to</a:t>
            </a:r>
          </a:p>
          <a:p>
            <a:pPr algn="ctr"/>
            <a:r>
              <a:rPr lang="en-US" b="1">
                <a:solidFill>
                  <a:schemeClr val="bg1"/>
                </a:solidFill>
              </a:rPr>
              <a:t>know</a:t>
            </a:r>
          </a:p>
        </p:txBody>
      </p:sp>
      <p:sp>
        <p:nvSpPr>
          <p:cNvPr id="318481" name="Line 17"/>
          <p:cNvSpPr>
            <a:spLocks noChangeShapeType="1"/>
          </p:cNvSpPr>
          <p:nvPr/>
        </p:nvSpPr>
        <p:spPr bwMode="auto">
          <a:xfrm>
            <a:off x="9726716" y="5486400"/>
            <a:ext cx="1117309" cy="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endParaRPr lang="en-US">
              <a:solidFill>
                <a:schemeClr val="bg1"/>
              </a:solidFill>
            </a:endParaRPr>
          </a:p>
        </p:txBody>
      </p:sp>
      <p:sp>
        <p:nvSpPr>
          <p:cNvPr id="318482" name="Text Box 18"/>
          <p:cNvSpPr txBox="1">
            <a:spLocks noChangeArrowheads="1"/>
          </p:cNvSpPr>
          <p:nvPr/>
        </p:nvSpPr>
        <p:spPr bwMode="auto">
          <a:xfrm>
            <a:off x="9559545" y="5149850"/>
            <a:ext cx="1005403" cy="646331"/>
          </a:xfrm>
          <a:prstGeom prst="rect">
            <a:avLst/>
          </a:prstGeom>
          <a:noFill/>
          <a:ln w="9525">
            <a:noFill/>
            <a:miter lim="800000"/>
            <a:headEnd/>
            <a:tailEnd/>
          </a:ln>
        </p:spPr>
        <p:txBody>
          <a:bodyPr wrap="none">
            <a:spAutoFit/>
          </a:bodyPr>
          <a:lstStyle/>
          <a:p>
            <a:pPr algn="ctr"/>
            <a:r>
              <a:rPr lang="en-US" b="1" dirty="0">
                <a:solidFill>
                  <a:schemeClr val="bg1"/>
                </a:solidFill>
              </a:rPr>
              <a:t>need to</a:t>
            </a:r>
          </a:p>
          <a:p>
            <a:pPr algn="ctr"/>
            <a:r>
              <a:rPr lang="en-US" b="1" dirty="0">
                <a:solidFill>
                  <a:schemeClr val="bg1"/>
                </a:solidFill>
              </a:rPr>
              <a:t>know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84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846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8467">
                                            <p:txEl>
                                              <p:pRg st="4" end="4"/>
                                            </p:txEl>
                                          </p:spTgt>
                                        </p:tgtEl>
                                        <p:attrNameLst>
                                          <p:attrName>style.visibility</p:attrName>
                                        </p:attrNameLst>
                                      </p:cBhvr>
                                      <p:to>
                                        <p:strVal val="visible"/>
                                      </p:to>
                                    </p:set>
                                  </p:childTnLst>
                                </p:cTn>
                              </p:par>
                              <p:par>
                                <p:cTn id="13" presetID="22" presetClass="entr" presetSubtype="8" fill="hold" grpId="0" nodeType="withEffect">
                                  <p:stCondLst>
                                    <p:cond delay="0"/>
                                  </p:stCondLst>
                                  <p:childTnLst>
                                    <p:set>
                                      <p:cBhvr>
                                        <p:cTn id="14" dur="1" fill="hold">
                                          <p:stCondLst>
                                            <p:cond delay="0"/>
                                          </p:stCondLst>
                                        </p:cTn>
                                        <p:tgtEl>
                                          <p:spTgt spid="318477"/>
                                        </p:tgtEl>
                                        <p:attrNameLst>
                                          <p:attrName>style.visibility</p:attrName>
                                        </p:attrNameLst>
                                      </p:cBhvr>
                                      <p:to>
                                        <p:strVal val="visible"/>
                                      </p:to>
                                    </p:set>
                                    <p:animEffect transition="in" filter="wipe(left)">
                                      <p:cBhvr>
                                        <p:cTn id="15" dur="500"/>
                                        <p:tgtEl>
                                          <p:spTgt spid="31847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18478"/>
                                        </p:tgtEl>
                                        <p:attrNameLst>
                                          <p:attrName>style.visibility</p:attrName>
                                        </p:attrNameLst>
                                      </p:cBhvr>
                                      <p:to>
                                        <p:strVal val="visible"/>
                                      </p:to>
                                    </p:set>
                                    <p:animEffect transition="in" filter="wipe(left)">
                                      <p:cBhvr>
                                        <p:cTn id="18" dur="500"/>
                                        <p:tgtEl>
                                          <p:spTgt spid="31847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846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8467">
                                            <p:txEl>
                                              <p:pRg st="7" end="7"/>
                                            </p:txEl>
                                          </p:spTgt>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318481"/>
                                        </p:tgtEl>
                                        <p:attrNameLst>
                                          <p:attrName>style.visibility</p:attrName>
                                        </p:attrNameLst>
                                      </p:cBhvr>
                                      <p:to>
                                        <p:strVal val="visible"/>
                                      </p:to>
                                    </p:set>
                                    <p:animEffect transition="in" filter="wipe(left)">
                                      <p:cBhvr>
                                        <p:cTn id="27" dur="500"/>
                                        <p:tgtEl>
                                          <p:spTgt spid="31848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18482"/>
                                        </p:tgtEl>
                                        <p:attrNameLst>
                                          <p:attrName>style.visibility</p:attrName>
                                        </p:attrNameLst>
                                      </p:cBhvr>
                                      <p:to>
                                        <p:strVal val="visible"/>
                                      </p:to>
                                    </p:set>
                                    <p:animEffect transition="in" filter="wipe(left)">
                                      <p:cBhvr>
                                        <p:cTn id="30" dur="500"/>
                                        <p:tgtEl>
                                          <p:spTgt spid="31848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18473"/>
                                        </p:tgtEl>
                                        <p:attrNameLst>
                                          <p:attrName>style.visibility</p:attrName>
                                        </p:attrNameLst>
                                      </p:cBhvr>
                                      <p:to>
                                        <p:strVal val="visible"/>
                                      </p:to>
                                    </p:set>
                                    <p:animEffect transition="in" filter="wipe(left)">
                                      <p:cBhvr>
                                        <p:cTn id="33" dur="500"/>
                                        <p:tgtEl>
                                          <p:spTgt spid="31847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184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73" grpId="0" animBg="1"/>
      <p:bldP spid="318477" grpId="0" animBg="1"/>
      <p:bldP spid="318478" grpId="0"/>
      <p:bldP spid="318481" grpId="0" animBg="1"/>
      <p:bldP spid="31848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mtClean="0"/>
              <a:t>Learning from Mistakes</a:t>
            </a:r>
            <a:endParaRPr lang="en-US" dirty="0" smtClean="0"/>
          </a:p>
        </p:txBody>
      </p:sp>
      <p:sp>
        <p:nvSpPr>
          <p:cNvPr id="267267" name="Rectangle 3"/>
          <p:cNvSpPr>
            <a:spLocks noGrp="1" noChangeArrowheads="1"/>
          </p:cNvSpPr>
          <p:nvPr>
            <p:ph type="body" sz="quarter" idx="10"/>
          </p:nvPr>
        </p:nvSpPr>
        <p:spPr>
          <a:xfrm>
            <a:off x="507868" y="1411552"/>
            <a:ext cx="11173090" cy="3964162"/>
          </a:xfrm>
        </p:spPr>
        <p:txBody>
          <a:bodyPr/>
          <a:lstStyle/>
          <a:p>
            <a:r>
              <a:rPr lang="en-US" dirty="0" smtClean="0"/>
              <a:t>105 </a:t>
            </a:r>
            <a:r>
              <a:rPr lang="en-US" dirty="0" smtClean="0">
                <a:solidFill>
                  <a:schemeClr val="accent2"/>
                </a:solidFill>
              </a:rPr>
              <a:t>real-world</a:t>
            </a:r>
            <a:r>
              <a:rPr lang="en-US" dirty="0" smtClean="0"/>
              <a:t> concurrency bugs from 4 large open </a:t>
            </a:r>
          </a:p>
          <a:p>
            <a:pPr>
              <a:buNone/>
            </a:pPr>
            <a:r>
              <a:rPr lang="en-US" dirty="0" smtClean="0"/>
              <a:t>    source programs</a:t>
            </a:r>
          </a:p>
          <a:p>
            <a:r>
              <a:rPr lang="en-US" dirty="0" smtClean="0"/>
              <a:t>Study from 4 dimensions</a:t>
            </a:r>
          </a:p>
          <a:p>
            <a:pPr lvl="1"/>
            <a:r>
              <a:rPr lang="en-US" dirty="0" smtClean="0"/>
              <a:t>Bug patterns</a:t>
            </a:r>
          </a:p>
          <a:p>
            <a:pPr lvl="1"/>
            <a:r>
              <a:rPr lang="en-US" dirty="0" smtClean="0"/>
              <a:t>Manifestation condition</a:t>
            </a:r>
          </a:p>
          <a:p>
            <a:pPr lvl="1"/>
            <a:r>
              <a:rPr lang="en-US" dirty="0" smtClean="0"/>
              <a:t>Diagnosing strategy</a:t>
            </a:r>
          </a:p>
          <a:p>
            <a:pPr lvl="1"/>
            <a:r>
              <a:rPr lang="en-US" dirty="0" smtClean="0"/>
              <a:t>Fixing methods</a:t>
            </a:r>
          </a:p>
          <a:p>
            <a:r>
              <a:rPr lang="en-US" dirty="0" smtClean="0"/>
              <a:t>Details in our ASPLOS’08 paper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2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72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72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726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726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7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76750" y="2073146"/>
            <a:ext cx="11475720" cy="2459865"/>
          </a:xfrm>
          <a:prstGeom prst="rect">
            <a:avLst/>
          </a:prstGeom>
          <a:gradFill>
            <a:gsLst>
              <a:gs pos="0">
                <a:schemeClr val="accent2">
                  <a:shade val="15000"/>
                  <a:satMod val="180000"/>
                  <a:alpha val="20000"/>
                </a:schemeClr>
              </a:gs>
              <a:gs pos="50000">
                <a:schemeClr val="accent2">
                  <a:shade val="45000"/>
                  <a:satMod val="170000"/>
                  <a:alpha val="20000"/>
                </a:schemeClr>
              </a:gs>
              <a:gs pos="75000">
                <a:schemeClr val="accent2">
                  <a:tint val="99000"/>
                  <a:shade val="65000"/>
                  <a:satMod val="155000"/>
                  <a:alpha val="20000"/>
                </a:schemeClr>
              </a:gs>
              <a:gs pos="100000">
                <a:schemeClr val="accent2">
                  <a:tint val="95500"/>
                  <a:shade val="100000"/>
                  <a:satMod val="155000"/>
                  <a:alpha val="2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endParaRPr>
          </a:p>
        </p:txBody>
      </p:sp>
      <p:sp>
        <p:nvSpPr>
          <p:cNvPr id="15363" name="Rectangle 2"/>
          <p:cNvSpPr>
            <a:spLocks noGrp="1" noChangeArrowheads="1"/>
          </p:cNvSpPr>
          <p:nvPr>
            <p:ph type="title"/>
          </p:nvPr>
        </p:nvSpPr>
        <p:spPr/>
        <p:txBody>
          <a:bodyPr/>
          <a:lstStyle/>
          <a:p>
            <a:r>
              <a:rPr lang="en-US" dirty="0" smtClean="0"/>
              <a:t>Methodology:  Evaluated Applications</a:t>
            </a:r>
          </a:p>
        </p:txBody>
      </p:sp>
      <p:sp>
        <p:nvSpPr>
          <p:cNvPr id="15362" name="Slide Number Placeholder 5"/>
          <p:cNvSpPr>
            <a:spLocks noGrp="1"/>
          </p:cNvSpPr>
          <p:nvPr>
            <p:ph type="sldNum" sz="quarter" idx="4294967295"/>
          </p:nvPr>
        </p:nvSpPr>
        <p:spPr>
          <a:xfrm>
            <a:off x="9648825" y="6243638"/>
            <a:ext cx="2540000" cy="457200"/>
          </a:xfrm>
          <a:prstGeom prst="rect">
            <a:avLst/>
          </a:prstGeom>
          <a:noFill/>
        </p:spPr>
        <p:txBody>
          <a:bodyPr/>
          <a:lstStyle/>
          <a:p>
            <a:fld id="{076965B1-9881-4E79-82E7-AF38CD23861C}" type="slidenum">
              <a:rPr lang="en-US"/>
              <a:pPr/>
              <a:t>5</a:t>
            </a:fld>
            <a:endParaRPr lang="en-US"/>
          </a:p>
        </p:txBody>
      </p:sp>
      <p:sp>
        <p:nvSpPr>
          <p:cNvPr id="271423" name="Rectangle 63"/>
          <p:cNvSpPr>
            <a:spLocks noChangeArrowheads="1"/>
          </p:cNvSpPr>
          <p:nvPr/>
        </p:nvSpPr>
        <p:spPr bwMode="auto">
          <a:xfrm>
            <a:off x="9433639" y="4016376"/>
            <a:ext cx="2437765" cy="519113"/>
          </a:xfrm>
          <a:prstGeom prst="rect">
            <a:avLst/>
          </a:prstGeom>
          <a:noFill/>
          <a:ln w="9525">
            <a:solidFill>
              <a:schemeClr val="bg2"/>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a:solidFill>
                  <a:schemeClr val="bg1"/>
                </a:solidFill>
                <a:latin typeface="+mn-lt"/>
              </a:rPr>
              <a:t>8 years</a:t>
            </a:r>
          </a:p>
        </p:txBody>
      </p:sp>
      <p:sp>
        <p:nvSpPr>
          <p:cNvPr id="271421" name="Rectangle 61"/>
          <p:cNvSpPr>
            <a:spLocks noChangeArrowheads="1"/>
          </p:cNvSpPr>
          <p:nvPr/>
        </p:nvSpPr>
        <p:spPr bwMode="auto">
          <a:xfrm>
            <a:off x="7503742" y="4016376"/>
            <a:ext cx="1929897" cy="519113"/>
          </a:xfrm>
          <a:prstGeom prst="rect">
            <a:avLst/>
          </a:prstGeom>
          <a:noFill/>
          <a:ln w="9525">
            <a:solidFill>
              <a:schemeClr val="bg2"/>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a:solidFill>
                  <a:schemeClr val="bg1"/>
                </a:solidFill>
                <a:latin typeface="+mn-lt"/>
              </a:rPr>
              <a:t>10 years</a:t>
            </a:r>
          </a:p>
        </p:txBody>
      </p:sp>
      <p:sp>
        <p:nvSpPr>
          <p:cNvPr id="271419" name="Rectangle 59"/>
          <p:cNvSpPr>
            <a:spLocks noChangeArrowheads="1"/>
          </p:cNvSpPr>
          <p:nvPr/>
        </p:nvSpPr>
        <p:spPr bwMode="auto">
          <a:xfrm>
            <a:off x="5370698" y="4016376"/>
            <a:ext cx="2133044" cy="519113"/>
          </a:xfrm>
          <a:prstGeom prst="rect">
            <a:avLst/>
          </a:prstGeom>
          <a:noFill/>
          <a:ln w="9525">
            <a:solidFill>
              <a:schemeClr val="bg2"/>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a:solidFill>
                  <a:schemeClr val="bg1"/>
                </a:solidFill>
                <a:latin typeface="+mn-lt"/>
              </a:rPr>
              <a:t>7 years</a:t>
            </a:r>
          </a:p>
        </p:txBody>
      </p:sp>
      <p:sp>
        <p:nvSpPr>
          <p:cNvPr id="271417" name="Rectangle 57"/>
          <p:cNvSpPr>
            <a:spLocks noChangeArrowheads="1"/>
          </p:cNvSpPr>
          <p:nvPr/>
        </p:nvSpPr>
        <p:spPr bwMode="auto">
          <a:xfrm>
            <a:off x="3542374" y="4016376"/>
            <a:ext cx="1828324" cy="519113"/>
          </a:xfrm>
          <a:prstGeom prst="rect">
            <a:avLst/>
          </a:prstGeom>
          <a:noFill/>
          <a:ln w="9525">
            <a:solidFill>
              <a:schemeClr val="bg2"/>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a:solidFill>
                  <a:schemeClr val="bg1"/>
                </a:solidFill>
                <a:latin typeface="+mn-lt"/>
              </a:rPr>
              <a:t>6 years</a:t>
            </a:r>
          </a:p>
        </p:txBody>
      </p:sp>
      <p:sp>
        <p:nvSpPr>
          <p:cNvPr id="271415" name="Rectangle 55"/>
          <p:cNvSpPr>
            <a:spLocks noChangeArrowheads="1"/>
          </p:cNvSpPr>
          <p:nvPr/>
        </p:nvSpPr>
        <p:spPr bwMode="auto">
          <a:xfrm>
            <a:off x="393594" y="4016376"/>
            <a:ext cx="3148780" cy="519113"/>
          </a:xfrm>
          <a:prstGeom prst="rect">
            <a:avLst/>
          </a:prstGeom>
          <a:noFill/>
          <a:ln w="9525">
            <a:solidFill>
              <a:schemeClr val="bg2"/>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b="1" dirty="0">
                <a:solidFill>
                  <a:srgbClr val="002060"/>
                </a:solidFill>
                <a:latin typeface="+mn-lt"/>
              </a:rPr>
              <a:t>Bug DB history</a:t>
            </a:r>
          </a:p>
        </p:txBody>
      </p:sp>
      <p:sp>
        <p:nvSpPr>
          <p:cNvPr id="271411" name="Rectangle 51"/>
          <p:cNvSpPr>
            <a:spLocks noChangeArrowheads="1"/>
          </p:cNvSpPr>
          <p:nvPr/>
        </p:nvSpPr>
        <p:spPr bwMode="auto">
          <a:xfrm>
            <a:off x="9433639" y="3529013"/>
            <a:ext cx="2437765" cy="487362"/>
          </a:xfrm>
          <a:prstGeom prst="rect">
            <a:avLst/>
          </a:prstGeom>
          <a:noFill/>
          <a:ln w="9525">
            <a:solidFill>
              <a:schemeClr val="bg2"/>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a:solidFill>
                  <a:schemeClr val="bg1"/>
                </a:solidFill>
                <a:latin typeface="+mn-lt"/>
              </a:rPr>
              <a:t>6</a:t>
            </a:r>
          </a:p>
        </p:txBody>
      </p:sp>
      <p:sp>
        <p:nvSpPr>
          <p:cNvPr id="271409" name="Rectangle 49"/>
          <p:cNvSpPr>
            <a:spLocks noChangeArrowheads="1"/>
          </p:cNvSpPr>
          <p:nvPr/>
        </p:nvSpPr>
        <p:spPr bwMode="auto">
          <a:xfrm>
            <a:off x="7503742" y="3529013"/>
            <a:ext cx="1929897" cy="487362"/>
          </a:xfrm>
          <a:prstGeom prst="rect">
            <a:avLst/>
          </a:prstGeom>
          <a:noFill/>
          <a:ln w="9525">
            <a:solidFill>
              <a:schemeClr val="bg2"/>
            </a:solidFill>
            <a:miter lim="800000"/>
            <a:headEnd/>
            <a:tailEnd/>
          </a:ln>
        </p:spPr>
        <p:txBody>
          <a:bodyPr/>
          <a:lstStyle/>
          <a:p>
            <a:pPr algn="ctr" eaLnBrk="1" hangingPunct="1">
              <a:spcBef>
                <a:spcPct val="20000"/>
              </a:spcBef>
              <a:buClr>
                <a:schemeClr val="folHlink"/>
              </a:buClr>
              <a:buSzPct val="60000"/>
              <a:buFont typeface="Wingdings" pitchFamily="2" charset="2"/>
              <a:buNone/>
            </a:pPr>
            <a:r>
              <a:rPr lang="en-US" sz="2600">
                <a:solidFill>
                  <a:schemeClr val="bg1"/>
                </a:solidFill>
                <a:latin typeface="+mn-lt"/>
              </a:rPr>
              <a:t>4</a:t>
            </a:r>
          </a:p>
        </p:txBody>
      </p:sp>
      <p:sp>
        <p:nvSpPr>
          <p:cNvPr id="271407" name="Rectangle 47"/>
          <p:cNvSpPr>
            <a:spLocks noChangeArrowheads="1"/>
          </p:cNvSpPr>
          <p:nvPr/>
        </p:nvSpPr>
        <p:spPr bwMode="auto">
          <a:xfrm>
            <a:off x="5370698" y="3529013"/>
            <a:ext cx="2133044" cy="487362"/>
          </a:xfrm>
          <a:prstGeom prst="rect">
            <a:avLst/>
          </a:prstGeom>
          <a:noFill/>
          <a:ln w="9525">
            <a:solidFill>
              <a:schemeClr val="bg2"/>
            </a:solidFill>
            <a:miter lim="800000"/>
            <a:headEnd/>
            <a:tailEnd/>
          </a:ln>
        </p:spPr>
        <p:txBody>
          <a:bodyPr/>
          <a:lstStyle/>
          <a:p>
            <a:pPr algn="ctr" eaLnBrk="1" hangingPunct="1">
              <a:spcBef>
                <a:spcPct val="20000"/>
              </a:spcBef>
              <a:buClr>
                <a:schemeClr val="folHlink"/>
              </a:buClr>
              <a:buSzPct val="60000"/>
              <a:buFont typeface="Wingdings" pitchFamily="2" charset="2"/>
              <a:buNone/>
            </a:pPr>
            <a:r>
              <a:rPr lang="en-US" sz="2600">
                <a:solidFill>
                  <a:schemeClr val="bg1"/>
                </a:solidFill>
                <a:latin typeface="+mn-lt"/>
              </a:rPr>
              <a:t>0.3</a:t>
            </a:r>
          </a:p>
        </p:txBody>
      </p:sp>
      <p:sp>
        <p:nvSpPr>
          <p:cNvPr id="271405" name="Rectangle 45"/>
          <p:cNvSpPr>
            <a:spLocks noChangeArrowheads="1"/>
          </p:cNvSpPr>
          <p:nvPr/>
        </p:nvSpPr>
        <p:spPr bwMode="auto">
          <a:xfrm>
            <a:off x="3542374" y="3529013"/>
            <a:ext cx="1828324" cy="487362"/>
          </a:xfrm>
          <a:prstGeom prst="rect">
            <a:avLst/>
          </a:prstGeom>
          <a:noFill/>
          <a:ln w="9525">
            <a:solidFill>
              <a:schemeClr val="bg2"/>
            </a:solidFill>
            <a:miter lim="800000"/>
            <a:headEnd/>
            <a:tailEnd/>
          </a:ln>
        </p:spPr>
        <p:txBody>
          <a:bodyPr/>
          <a:lstStyle/>
          <a:p>
            <a:pPr algn="ctr" eaLnBrk="1" hangingPunct="1">
              <a:spcBef>
                <a:spcPct val="20000"/>
              </a:spcBef>
              <a:buClr>
                <a:schemeClr val="folHlink"/>
              </a:buClr>
              <a:buSzPct val="60000"/>
              <a:buFont typeface="Wingdings" pitchFamily="2" charset="2"/>
              <a:buNone/>
            </a:pPr>
            <a:r>
              <a:rPr lang="en-US" sz="2600">
                <a:solidFill>
                  <a:schemeClr val="bg1"/>
                </a:solidFill>
                <a:latin typeface="+mn-lt"/>
              </a:rPr>
              <a:t>2</a:t>
            </a:r>
          </a:p>
        </p:txBody>
      </p:sp>
      <p:sp>
        <p:nvSpPr>
          <p:cNvPr id="271403" name="Rectangle 43"/>
          <p:cNvSpPr>
            <a:spLocks noChangeArrowheads="1"/>
          </p:cNvSpPr>
          <p:nvPr/>
        </p:nvSpPr>
        <p:spPr bwMode="auto">
          <a:xfrm>
            <a:off x="393594" y="3529013"/>
            <a:ext cx="3148780" cy="487362"/>
          </a:xfrm>
          <a:prstGeom prst="rect">
            <a:avLst/>
          </a:prstGeom>
          <a:noFill/>
          <a:ln w="9525">
            <a:solidFill>
              <a:schemeClr val="bg2"/>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b="1" dirty="0">
                <a:solidFill>
                  <a:srgbClr val="002060"/>
                </a:solidFill>
                <a:latin typeface="+mn-lt"/>
              </a:rPr>
              <a:t>LOC (M line)</a:t>
            </a:r>
          </a:p>
        </p:txBody>
      </p:sp>
      <p:sp>
        <p:nvSpPr>
          <p:cNvPr id="271398" name="Rectangle 38"/>
          <p:cNvSpPr>
            <a:spLocks noChangeArrowheads="1"/>
          </p:cNvSpPr>
          <p:nvPr/>
        </p:nvSpPr>
        <p:spPr bwMode="auto">
          <a:xfrm>
            <a:off x="9433639" y="3041651"/>
            <a:ext cx="2437765" cy="487363"/>
          </a:xfrm>
          <a:prstGeom prst="rect">
            <a:avLst/>
          </a:prstGeom>
          <a:noFill/>
          <a:ln w="9525">
            <a:solidFill>
              <a:schemeClr val="bg2"/>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a:solidFill>
                  <a:schemeClr val="bg1"/>
                </a:solidFill>
                <a:latin typeface="+mn-lt"/>
              </a:rPr>
              <a:t>C++</a:t>
            </a:r>
          </a:p>
        </p:txBody>
      </p:sp>
      <p:sp>
        <p:nvSpPr>
          <p:cNvPr id="271396" name="Rectangle 36"/>
          <p:cNvSpPr>
            <a:spLocks noChangeArrowheads="1"/>
          </p:cNvSpPr>
          <p:nvPr/>
        </p:nvSpPr>
        <p:spPr bwMode="auto">
          <a:xfrm>
            <a:off x="7503742" y="3041651"/>
            <a:ext cx="1929897" cy="487363"/>
          </a:xfrm>
          <a:prstGeom prst="rect">
            <a:avLst/>
          </a:prstGeom>
          <a:noFill/>
          <a:ln w="9525">
            <a:solidFill>
              <a:schemeClr val="bg2"/>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a:solidFill>
                  <a:schemeClr val="bg1"/>
                </a:solidFill>
                <a:latin typeface="+mn-lt"/>
              </a:rPr>
              <a:t>C++</a:t>
            </a:r>
          </a:p>
        </p:txBody>
      </p:sp>
      <p:sp>
        <p:nvSpPr>
          <p:cNvPr id="271394" name="Rectangle 34"/>
          <p:cNvSpPr>
            <a:spLocks noChangeArrowheads="1"/>
          </p:cNvSpPr>
          <p:nvPr/>
        </p:nvSpPr>
        <p:spPr bwMode="auto">
          <a:xfrm>
            <a:off x="5370698" y="3041651"/>
            <a:ext cx="2133044" cy="487363"/>
          </a:xfrm>
          <a:prstGeom prst="rect">
            <a:avLst/>
          </a:prstGeom>
          <a:noFill/>
          <a:ln w="9525">
            <a:solidFill>
              <a:schemeClr val="bg2"/>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a:solidFill>
                  <a:schemeClr val="bg1"/>
                </a:solidFill>
                <a:latin typeface="+mn-lt"/>
              </a:rPr>
              <a:t>Mainly C</a:t>
            </a:r>
          </a:p>
        </p:txBody>
      </p:sp>
      <p:sp>
        <p:nvSpPr>
          <p:cNvPr id="271392" name="Rectangle 32"/>
          <p:cNvSpPr>
            <a:spLocks noChangeArrowheads="1"/>
          </p:cNvSpPr>
          <p:nvPr/>
        </p:nvSpPr>
        <p:spPr bwMode="auto">
          <a:xfrm>
            <a:off x="3542374" y="3041651"/>
            <a:ext cx="1828324" cy="487363"/>
          </a:xfrm>
          <a:prstGeom prst="rect">
            <a:avLst/>
          </a:prstGeom>
          <a:noFill/>
          <a:ln w="9525">
            <a:solidFill>
              <a:schemeClr val="bg2"/>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a:solidFill>
                  <a:schemeClr val="bg1"/>
                </a:solidFill>
                <a:latin typeface="+mn-lt"/>
              </a:rPr>
              <a:t>C++/C</a:t>
            </a:r>
          </a:p>
        </p:txBody>
      </p:sp>
      <p:sp>
        <p:nvSpPr>
          <p:cNvPr id="271390" name="Rectangle 30"/>
          <p:cNvSpPr>
            <a:spLocks noChangeArrowheads="1"/>
          </p:cNvSpPr>
          <p:nvPr/>
        </p:nvSpPr>
        <p:spPr bwMode="auto">
          <a:xfrm>
            <a:off x="393594" y="3041651"/>
            <a:ext cx="3148780" cy="487363"/>
          </a:xfrm>
          <a:prstGeom prst="rect">
            <a:avLst/>
          </a:prstGeom>
          <a:noFill/>
          <a:ln w="9525">
            <a:solidFill>
              <a:schemeClr val="bg2"/>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b="1" dirty="0">
                <a:solidFill>
                  <a:srgbClr val="002060"/>
                </a:solidFill>
                <a:latin typeface="+mn-lt"/>
              </a:rPr>
              <a:t>Language</a:t>
            </a:r>
          </a:p>
        </p:txBody>
      </p:sp>
      <p:sp>
        <p:nvSpPr>
          <p:cNvPr id="271374" name="Rectangle 14"/>
          <p:cNvSpPr>
            <a:spLocks noChangeArrowheads="1"/>
          </p:cNvSpPr>
          <p:nvPr/>
        </p:nvSpPr>
        <p:spPr bwMode="auto">
          <a:xfrm>
            <a:off x="9433639" y="2554288"/>
            <a:ext cx="2437765" cy="487362"/>
          </a:xfrm>
          <a:prstGeom prst="rect">
            <a:avLst/>
          </a:prstGeom>
          <a:noFill/>
          <a:ln w="9525">
            <a:solidFill>
              <a:schemeClr val="bg2"/>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a:solidFill>
                  <a:schemeClr val="bg1"/>
                </a:solidFill>
                <a:latin typeface="+mn-lt"/>
              </a:rPr>
              <a:t>GUI</a:t>
            </a:r>
          </a:p>
        </p:txBody>
      </p:sp>
      <p:sp>
        <p:nvSpPr>
          <p:cNvPr id="271373" name="Rectangle 13"/>
          <p:cNvSpPr>
            <a:spLocks noChangeArrowheads="1"/>
          </p:cNvSpPr>
          <p:nvPr/>
        </p:nvSpPr>
        <p:spPr bwMode="auto">
          <a:xfrm>
            <a:off x="7503742" y="2554288"/>
            <a:ext cx="1929897" cy="487362"/>
          </a:xfrm>
          <a:prstGeom prst="rect">
            <a:avLst/>
          </a:prstGeom>
          <a:noFill/>
          <a:ln w="9525">
            <a:solidFill>
              <a:schemeClr val="bg2"/>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a:solidFill>
                  <a:schemeClr val="bg1"/>
                </a:solidFill>
                <a:latin typeface="+mn-lt"/>
              </a:rPr>
              <a:t>Client</a:t>
            </a:r>
          </a:p>
        </p:txBody>
      </p:sp>
      <p:sp>
        <p:nvSpPr>
          <p:cNvPr id="271372" name="Rectangle 12"/>
          <p:cNvSpPr>
            <a:spLocks noChangeArrowheads="1"/>
          </p:cNvSpPr>
          <p:nvPr/>
        </p:nvSpPr>
        <p:spPr bwMode="auto">
          <a:xfrm>
            <a:off x="5370698" y="2554288"/>
            <a:ext cx="2133044" cy="487362"/>
          </a:xfrm>
          <a:prstGeom prst="rect">
            <a:avLst/>
          </a:prstGeom>
          <a:noFill/>
          <a:ln w="9525">
            <a:solidFill>
              <a:schemeClr val="bg2"/>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a:solidFill>
                  <a:schemeClr val="bg1"/>
                </a:solidFill>
                <a:latin typeface="+mn-lt"/>
              </a:rPr>
              <a:t>Server</a:t>
            </a:r>
          </a:p>
        </p:txBody>
      </p:sp>
      <p:sp>
        <p:nvSpPr>
          <p:cNvPr id="271371" name="Rectangle 11"/>
          <p:cNvSpPr>
            <a:spLocks noChangeArrowheads="1"/>
          </p:cNvSpPr>
          <p:nvPr/>
        </p:nvSpPr>
        <p:spPr bwMode="auto">
          <a:xfrm>
            <a:off x="3542374" y="2554288"/>
            <a:ext cx="1828324" cy="487362"/>
          </a:xfrm>
          <a:prstGeom prst="rect">
            <a:avLst/>
          </a:prstGeom>
          <a:noFill/>
          <a:ln w="9525">
            <a:solidFill>
              <a:schemeClr val="bg2"/>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a:solidFill>
                  <a:schemeClr val="bg1"/>
                </a:solidFill>
                <a:latin typeface="+mn-lt"/>
              </a:rPr>
              <a:t>Server</a:t>
            </a:r>
          </a:p>
        </p:txBody>
      </p:sp>
      <p:sp>
        <p:nvSpPr>
          <p:cNvPr id="271370" name="Rectangle 10"/>
          <p:cNvSpPr>
            <a:spLocks noChangeArrowheads="1"/>
          </p:cNvSpPr>
          <p:nvPr/>
        </p:nvSpPr>
        <p:spPr bwMode="auto">
          <a:xfrm>
            <a:off x="393594" y="2592388"/>
            <a:ext cx="3148780" cy="487362"/>
          </a:xfrm>
          <a:prstGeom prst="rect">
            <a:avLst/>
          </a:prstGeom>
          <a:noFill/>
          <a:ln w="9525">
            <a:solidFill>
              <a:schemeClr val="bg2"/>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b="1" dirty="0">
                <a:solidFill>
                  <a:srgbClr val="002060"/>
                </a:solidFill>
                <a:latin typeface="+mn-lt"/>
              </a:rPr>
              <a:t>Software Type</a:t>
            </a:r>
          </a:p>
        </p:txBody>
      </p:sp>
      <p:sp>
        <p:nvSpPr>
          <p:cNvPr id="271369" name="Rectangle 9"/>
          <p:cNvSpPr>
            <a:spLocks noChangeArrowheads="1"/>
          </p:cNvSpPr>
          <p:nvPr/>
        </p:nvSpPr>
        <p:spPr bwMode="auto">
          <a:xfrm>
            <a:off x="9433639" y="2095500"/>
            <a:ext cx="2437765" cy="496888"/>
          </a:xfrm>
          <a:prstGeom prst="rect">
            <a:avLst/>
          </a:prstGeom>
          <a:noFill/>
          <a:ln w="9525">
            <a:solidFill>
              <a:schemeClr val="bg2"/>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b="1">
                <a:solidFill>
                  <a:srgbClr val="002060"/>
                </a:solidFill>
                <a:latin typeface="+mn-lt"/>
              </a:rPr>
              <a:t>OpenOffice</a:t>
            </a:r>
          </a:p>
        </p:txBody>
      </p:sp>
      <p:sp>
        <p:nvSpPr>
          <p:cNvPr id="271368" name="Rectangle 8"/>
          <p:cNvSpPr>
            <a:spLocks noChangeArrowheads="1"/>
          </p:cNvSpPr>
          <p:nvPr/>
        </p:nvSpPr>
        <p:spPr bwMode="auto">
          <a:xfrm>
            <a:off x="7503742" y="2095500"/>
            <a:ext cx="1929897" cy="496888"/>
          </a:xfrm>
          <a:prstGeom prst="rect">
            <a:avLst/>
          </a:prstGeom>
          <a:noFill/>
          <a:ln w="9525">
            <a:solidFill>
              <a:schemeClr val="bg2"/>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b="1">
                <a:solidFill>
                  <a:srgbClr val="002060"/>
                </a:solidFill>
                <a:latin typeface="+mn-lt"/>
              </a:rPr>
              <a:t>Mozilla</a:t>
            </a:r>
          </a:p>
        </p:txBody>
      </p:sp>
      <p:sp>
        <p:nvSpPr>
          <p:cNvPr id="271367" name="Rectangle 7"/>
          <p:cNvSpPr>
            <a:spLocks noChangeArrowheads="1"/>
          </p:cNvSpPr>
          <p:nvPr/>
        </p:nvSpPr>
        <p:spPr bwMode="auto">
          <a:xfrm>
            <a:off x="5370698" y="2095500"/>
            <a:ext cx="2133044" cy="496888"/>
          </a:xfrm>
          <a:prstGeom prst="rect">
            <a:avLst/>
          </a:prstGeom>
          <a:noFill/>
          <a:ln w="9525">
            <a:solidFill>
              <a:schemeClr val="bg2"/>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b="1">
                <a:solidFill>
                  <a:srgbClr val="002060"/>
                </a:solidFill>
                <a:latin typeface="+mn-lt"/>
              </a:rPr>
              <a:t>Apache</a:t>
            </a:r>
          </a:p>
        </p:txBody>
      </p:sp>
      <p:sp>
        <p:nvSpPr>
          <p:cNvPr id="271366" name="Rectangle 6"/>
          <p:cNvSpPr>
            <a:spLocks noChangeArrowheads="1"/>
          </p:cNvSpPr>
          <p:nvPr/>
        </p:nvSpPr>
        <p:spPr bwMode="auto">
          <a:xfrm>
            <a:off x="3542374" y="2095500"/>
            <a:ext cx="1828324" cy="496888"/>
          </a:xfrm>
          <a:prstGeom prst="rect">
            <a:avLst/>
          </a:prstGeom>
          <a:noFill/>
          <a:ln w="9525">
            <a:solidFill>
              <a:schemeClr val="bg2"/>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b="1" dirty="0" err="1">
                <a:solidFill>
                  <a:srgbClr val="002060"/>
                </a:solidFill>
                <a:latin typeface="+mn-lt"/>
              </a:rPr>
              <a:t>MySQL</a:t>
            </a:r>
            <a:endParaRPr lang="en-US" sz="2600" b="1" dirty="0">
              <a:solidFill>
                <a:srgbClr val="002060"/>
              </a:solidFill>
              <a:latin typeface="+mn-lt"/>
            </a:endParaRPr>
          </a:p>
        </p:txBody>
      </p:sp>
      <p:sp>
        <p:nvSpPr>
          <p:cNvPr id="15388" name="Rectangle 5"/>
          <p:cNvSpPr>
            <a:spLocks noChangeArrowheads="1"/>
          </p:cNvSpPr>
          <p:nvPr/>
        </p:nvSpPr>
        <p:spPr bwMode="auto">
          <a:xfrm>
            <a:off x="393594" y="2057400"/>
            <a:ext cx="3148780" cy="496888"/>
          </a:xfrm>
          <a:prstGeom prst="rect">
            <a:avLst/>
          </a:prstGeom>
          <a:noFill/>
          <a:ln w="9525">
            <a:solidFill>
              <a:schemeClr val="bg2"/>
            </a:solidFill>
            <a:miter lim="800000"/>
            <a:headEnd/>
            <a:tailEnd/>
          </a:ln>
        </p:spPr>
        <p:txBody>
          <a:bodyPr/>
          <a:lstStyle/>
          <a:p>
            <a:pPr eaLnBrk="1" hangingPunct="1">
              <a:spcBef>
                <a:spcPct val="20000"/>
              </a:spcBef>
              <a:buClr>
                <a:schemeClr val="folHlink"/>
              </a:buClr>
              <a:buSzPct val="60000"/>
              <a:buFont typeface="Wingdings" pitchFamily="2" charset="2"/>
              <a:buNone/>
            </a:pPr>
            <a:endParaRPr lang="en-US" sz="2600">
              <a:solidFill>
                <a:schemeClr val="bg1"/>
              </a:solidFill>
            </a:endParaRPr>
          </a:p>
        </p:txBody>
      </p:sp>
      <p:sp>
        <p:nvSpPr>
          <p:cNvPr id="15389" name="Line 15"/>
          <p:cNvSpPr>
            <a:spLocks noChangeShapeType="1"/>
          </p:cNvSpPr>
          <p:nvPr/>
        </p:nvSpPr>
        <p:spPr bwMode="auto">
          <a:xfrm>
            <a:off x="393594" y="2057400"/>
            <a:ext cx="11477810" cy="0"/>
          </a:xfrm>
          <a:prstGeom prst="line">
            <a:avLst/>
          </a:prstGeom>
          <a:noFill/>
          <a:ln w="28575" cap="sq">
            <a:solidFill>
              <a:schemeClr val="bg2"/>
            </a:solidFill>
            <a:round/>
            <a:headEnd/>
            <a:tailEnd/>
          </a:ln>
        </p:spPr>
        <p:txBody>
          <a:bodyPr/>
          <a:lstStyle/>
          <a:p>
            <a:endParaRPr lang="en-US">
              <a:solidFill>
                <a:schemeClr val="bg1"/>
              </a:solidFill>
            </a:endParaRPr>
          </a:p>
        </p:txBody>
      </p:sp>
      <p:sp>
        <p:nvSpPr>
          <p:cNvPr id="15390" name="Line 16"/>
          <p:cNvSpPr>
            <a:spLocks noChangeShapeType="1"/>
          </p:cNvSpPr>
          <p:nvPr/>
        </p:nvSpPr>
        <p:spPr bwMode="auto">
          <a:xfrm>
            <a:off x="393594" y="2554288"/>
            <a:ext cx="11477810" cy="0"/>
          </a:xfrm>
          <a:prstGeom prst="line">
            <a:avLst/>
          </a:prstGeom>
          <a:noFill/>
          <a:ln w="12700">
            <a:solidFill>
              <a:schemeClr val="bg2"/>
            </a:solidFill>
            <a:round/>
            <a:headEnd/>
            <a:tailEnd/>
          </a:ln>
        </p:spPr>
        <p:txBody>
          <a:bodyPr/>
          <a:lstStyle/>
          <a:p>
            <a:endParaRPr lang="en-US">
              <a:solidFill>
                <a:schemeClr val="bg1"/>
              </a:solidFill>
            </a:endParaRPr>
          </a:p>
        </p:txBody>
      </p:sp>
      <p:sp>
        <p:nvSpPr>
          <p:cNvPr id="15391" name="Line 17"/>
          <p:cNvSpPr>
            <a:spLocks noChangeShapeType="1"/>
          </p:cNvSpPr>
          <p:nvPr/>
        </p:nvSpPr>
        <p:spPr bwMode="auto">
          <a:xfrm>
            <a:off x="393594" y="4535488"/>
            <a:ext cx="11477810" cy="0"/>
          </a:xfrm>
          <a:prstGeom prst="line">
            <a:avLst/>
          </a:prstGeom>
          <a:noFill/>
          <a:ln w="28575" cap="sq">
            <a:solidFill>
              <a:schemeClr val="bg2"/>
            </a:solidFill>
            <a:round/>
            <a:headEnd/>
            <a:tailEnd/>
          </a:ln>
        </p:spPr>
        <p:txBody>
          <a:bodyPr/>
          <a:lstStyle/>
          <a:p>
            <a:endParaRPr lang="en-US">
              <a:solidFill>
                <a:schemeClr val="bg1"/>
              </a:solidFill>
            </a:endParaRPr>
          </a:p>
        </p:txBody>
      </p:sp>
      <p:sp>
        <p:nvSpPr>
          <p:cNvPr id="15393" name="Line 19"/>
          <p:cNvSpPr>
            <a:spLocks noChangeShapeType="1"/>
          </p:cNvSpPr>
          <p:nvPr/>
        </p:nvSpPr>
        <p:spPr bwMode="auto">
          <a:xfrm>
            <a:off x="3542374" y="2057400"/>
            <a:ext cx="0" cy="2478088"/>
          </a:xfrm>
          <a:prstGeom prst="line">
            <a:avLst/>
          </a:prstGeom>
          <a:noFill/>
          <a:ln w="12700">
            <a:solidFill>
              <a:schemeClr val="bg2"/>
            </a:solidFill>
            <a:round/>
            <a:headEnd/>
            <a:tailEnd/>
          </a:ln>
        </p:spPr>
        <p:txBody>
          <a:bodyPr/>
          <a:lstStyle/>
          <a:p>
            <a:endParaRPr lang="en-US">
              <a:solidFill>
                <a:schemeClr val="bg1"/>
              </a:solidFill>
              <a:latin typeface="+mn-lt"/>
            </a:endParaRPr>
          </a:p>
        </p:txBody>
      </p:sp>
      <p:sp>
        <p:nvSpPr>
          <p:cNvPr id="15394" name="Line 20"/>
          <p:cNvSpPr>
            <a:spLocks noChangeShapeType="1"/>
          </p:cNvSpPr>
          <p:nvPr/>
        </p:nvSpPr>
        <p:spPr bwMode="auto">
          <a:xfrm>
            <a:off x="5370698" y="2057400"/>
            <a:ext cx="0" cy="2478088"/>
          </a:xfrm>
          <a:prstGeom prst="line">
            <a:avLst/>
          </a:prstGeom>
          <a:noFill/>
          <a:ln w="12700">
            <a:solidFill>
              <a:schemeClr val="bg2"/>
            </a:solidFill>
            <a:round/>
            <a:headEnd/>
            <a:tailEnd/>
          </a:ln>
        </p:spPr>
        <p:txBody>
          <a:bodyPr/>
          <a:lstStyle/>
          <a:p>
            <a:endParaRPr lang="en-US">
              <a:solidFill>
                <a:schemeClr val="bg1"/>
              </a:solidFill>
              <a:latin typeface="+mn-lt"/>
            </a:endParaRPr>
          </a:p>
        </p:txBody>
      </p:sp>
      <p:sp>
        <p:nvSpPr>
          <p:cNvPr id="15395" name="Line 21"/>
          <p:cNvSpPr>
            <a:spLocks noChangeShapeType="1"/>
          </p:cNvSpPr>
          <p:nvPr/>
        </p:nvSpPr>
        <p:spPr bwMode="auto">
          <a:xfrm>
            <a:off x="7503742" y="2057400"/>
            <a:ext cx="0" cy="2478088"/>
          </a:xfrm>
          <a:prstGeom prst="line">
            <a:avLst/>
          </a:prstGeom>
          <a:noFill/>
          <a:ln w="12700">
            <a:solidFill>
              <a:schemeClr val="bg2"/>
            </a:solidFill>
            <a:round/>
            <a:headEnd/>
            <a:tailEnd/>
          </a:ln>
        </p:spPr>
        <p:txBody>
          <a:bodyPr/>
          <a:lstStyle/>
          <a:p>
            <a:endParaRPr lang="en-US">
              <a:solidFill>
                <a:schemeClr val="bg1"/>
              </a:solidFill>
              <a:latin typeface="+mn-lt"/>
            </a:endParaRPr>
          </a:p>
        </p:txBody>
      </p:sp>
      <p:sp>
        <p:nvSpPr>
          <p:cNvPr id="15396" name="Line 22"/>
          <p:cNvSpPr>
            <a:spLocks noChangeShapeType="1"/>
          </p:cNvSpPr>
          <p:nvPr/>
        </p:nvSpPr>
        <p:spPr bwMode="auto">
          <a:xfrm>
            <a:off x="9433639" y="2057400"/>
            <a:ext cx="0" cy="2478088"/>
          </a:xfrm>
          <a:prstGeom prst="line">
            <a:avLst/>
          </a:prstGeom>
          <a:noFill/>
          <a:ln w="12700">
            <a:solidFill>
              <a:schemeClr val="bg2"/>
            </a:solidFill>
            <a:round/>
            <a:headEnd/>
            <a:tailEnd/>
          </a:ln>
        </p:spPr>
        <p:txBody>
          <a:bodyPr/>
          <a:lstStyle/>
          <a:p>
            <a:endParaRPr lang="en-US">
              <a:solidFill>
                <a:schemeClr val="bg1"/>
              </a:solidFill>
              <a:latin typeface="+mn-lt"/>
            </a:endParaRPr>
          </a:p>
        </p:txBody>
      </p:sp>
      <p:sp>
        <p:nvSpPr>
          <p:cNvPr id="15397" name="Line 23"/>
          <p:cNvSpPr>
            <a:spLocks noChangeShapeType="1"/>
          </p:cNvSpPr>
          <p:nvPr/>
        </p:nvSpPr>
        <p:spPr bwMode="auto">
          <a:xfrm>
            <a:off x="11871404" y="2057400"/>
            <a:ext cx="0" cy="2478088"/>
          </a:xfrm>
          <a:prstGeom prst="line">
            <a:avLst/>
          </a:prstGeom>
          <a:noFill/>
          <a:ln w="28575" cap="sq">
            <a:solidFill>
              <a:schemeClr val="bg2"/>
            </a:solidFill>
            <a:round/>
            <a:headEnd/>
            <a:tailEnd/>
          </a:ln>
        </p:spPr>
        <p:txBody>
          <a:bodyPr/>
          <a:lstStyle/>
          <a:p>
            <a:endParaRPr lang="en-US">
              <a:solidFill>
                <a:schemeClr val="bg1"/>
              </a:solidFill>
              <a:latin typeface="+mn-lt"/>
            </a:endParaRPr>
          </a:p>
        </p:txBody>
      </p:sp>
      <p:sp>
        <p:nvSpPr>
          <p:cNvPr id="15398" name="Line 31"/>
          <p:cNvSpPr>
            <a:spLocks noChangeShapeType="1"/>
          </p:cNvSpPr>
          <p:nvPr/>
        </p:nvSpPr>
        <p:spPr bwMode="auto">
          <a:xfrm>
            <a:off x="393594" y="3041650"/>
            <a:ext cx="11477810" cy="0"/>
          </a:xfrm>
          <a:prstGeom prst="line">
            <a:avLst/>
          </a:prstGeom>
          <a:noFill/>
          <a:ln w="12700">
            <a:solidFill>
              <a:schemeClr val="bg2"/>
            </a:solidFill>
            <a:round/>
            <a:headEnd/>
            <a:tailEnd/>
          </a:ln>
        </p:spPr>
        <p:txBody>
          <a:bodyPr/>
          <a:lstStyle/>
          <a:p>
            <a:endParaRPr lang="en-US">
              <a:solidFill>
                <a:schemeClr val="bg1"/>
              </a:solidFill>
            </a:endParaRPr>
          </a:p>
        </p:txBody>
      </p:sp>
      <p:sp>
        <p:nvSpPr>
          <p:cNvPr id="15399" name="Line 44"/>
          <p:cNvSpPr>
            <a:spLocks noChangeShapeType="1"/>
          </p:cNvSpPr>
          <p:nvPr/>
        </p:nvSpPr>
        <p:spPr bwMode="auto">
          <a:xfrm>
            <a:off x="393594" y="3529013"/>
            <a:ext cx="11477810" cy="0"/>
          </a:xfrm>
          <a:prstGeom prst="line">
            <a:avLst/>
          </a:prstGeom>
          <a:noFill/>
          <a:ln w="12700">
            <a:solidFill>
              <a:schemeClr val="bg2"/>
            </a:solidFill>
            <a:round/>
            <a:headEnd/>
            <a:tailEnd/>
          </a:ln>
        </p:spPr>
        <p:txBody>
          <a:bodyPr/>
          <a:lstStyle/>
          <a:p>
            <a:endParaRPr lang="en-US">
              <a:solidFill>
                <a:schemeClr val="bg1"/>
              </a:solidFill>
            </a:endParaRPr>
          </a:p>
        </p:txBody>
      </p:sp>
      <p:sp>
        <p:nvSpPr>
          <p:cNvPr id="15400" name="Line 56"/>
          <p:cNvSpPr>
            <a:spLocks noChangeShapeType="1"/>
          </p:cNvSpPr>
          <p:nvPr/>
        </p:nvSpPr>
        <p:spPr bwMode="auto">
          <a:xfrm>
            <a:off x="393594" y="4016375"/>
            <a:ext cx="11477810" cy="0"/>
          </a:xfrm>
          <a:prstGeom prst="line">
            <a:avLst/>
          </a:prstGeom>
          <a:noFill/>
          <a:ln w="12700">
            <a:solidFill>
              <a:schemeClr val="bg2"/>
            </a:solidFill>
            <a:round/>
            <a:headEnd/>
            <a:tailEnd/>
          </a:ln>
        </p:spPr>
        <p:txBody>
          <a:bodyPr/>
          <a:lstStyle/>
          <a:p>
            <a:endParaRPr lang="en-US">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3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13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13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13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13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13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13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13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13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13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139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139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139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139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140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140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140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140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14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14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14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14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14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1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423" grpId="0" animBg="1"/>
      <p:bldP spid="271421" grpId="0" animBg="1"/>
      <p:bldP spid="271419" grpId="0" animBg="1"/>
      <p:bldP spid="271417" grpId="0" animBg="1"/>
      <p:bldP spid="271415" grpId="0" animBg="1"/>
      <p:bldP spid="271411" grpId="0" animBg="1"/>
      <p:bldP spid="271409" grpId="0" animBg="1"/>
      <p:bldP spid="271407" grpId="0" animBg="1"/>
      <p:bldP spid="271405" grpId="0" animBg="1"/>
      <p:bldP spid="271403" grpId="0" animBg="1"/>
      <p:bldP spid="271398" grpId="0" animBg="1"/>
      <p:bldP spid="271396" grpId="0" animBg="1"/>
      <p:bldP spid="271394" grpId="0" animBg="1"/>
      <p:bldP spid="271392" grpId="0" animBg="1"/>
      <p:bldP spid="271390" grpId="0" animBg="1"/>
      <p:bldP spid="271374" grpId="0" animBg="1"/>
      <p:bldP spid="271373" grpId="0" animBg="1"/>
      <p:bldP spid="271372" grpId="0" animBg="1"/>
      <p:bldP spid="271371" grpId="0" animBg="1"/>
      <p:bldP spid="271370" grpId="0" animBg="1"/>
      <p:bldP spid="271369" grpId="0" animBg="1"/>
      <p:bldP spid="271368" grpId="0" animBg="1"/>
      <p:bldP spid="271367" grpId="0" animBg="1"/>
      <p:bldP spid="2713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dirty="0" smtClean="0">
                <a:latin typeface="+mn-lt"/>
              </a:rPr>
              <a:t>Methodology:  Bug Sources</a:t>
            </a:r>
          </a:p>
        </p:txBody>
      </p:sp>
      <p:sp>
        <p:nvSpPr>
          <p:cNvPr id="273478" name="Rectangle 70"/>
          <p:cNvSpPr>
            <a:spLocks noGrp="1" noChangeArrowheads="1"/>
          </p:cNvSpPr>
          <p:nvPr>
            <p:ph type="body" sz="quarter" idx="10"/>
          </p:nvPr>
        </p:nvSpPr>
        <p:spPr>
          <a:xfrm>
            <a:off x="507868" y="4104642"/>
            <a:ext cx="11173090" cy="1865126"/>
          </a:xfrm>
        </p:spPr>
        <p:txBody>
          <a:bodyPr/>
          <a:lstStyle/>
          <a:p>
            <a:r>
              <a:rPr lang="en-US" dirty="0" smtClean="0"/>
              <a:t>Limitations</a:t>
            </a:r>
          </a:p>
          <a:p>
            <a:pPr lvl="1"/>
            <a:r>
              <a:rPr lang="en-US" dirty="0" smtClean="0"/>
              <a:t>No scientific computing applications</a:t>
            </a:r>
          </a:p>
          <a:p>
            <a:pPr lvl="1"/>
            <a:r>
              <a:rPr lang="en-US" dirty="0" smtClean="0"/>
              <a:t>No JAVA programs</a:t>
            </a:r>
          </a:p>
          <a:p>
            <a:pPr lvl="1"/>
            <a:r>
              <a:rPr lang="en-US" dirty="0" smtClean="0"/>
              <a:t>Never-enough bug samples</a:t>
            </a:r>
          </a:p>
        </p:txBody>
      </p:sp>
      <p:sp>
        <p:nvSpPr>
          <p:cNvPr id="273470" name="Rectangle 62"/>
          <p:cNvSpPr>
            <a:spLocks noChangeArrowheads="1"/>
          </p:cNvSpPr>
          <p:nvPr/>
        </p:nvSpPr>
        <p:spPr bwMode="auto">
          <a:xfrm>
            <a:off x="8227457" y="2933700"/>
            <a:ext cx="2539339" cy="762000"/>
          </a:xfrm>
          <a:prstGeom prst="rect">
            <a:avLst/>
          </a:prstGeom>
          <a:noFill/>
          <a:ln w="9525">
            <a:solidFill>
              <a:schemeClr val="bg1"/>
            </a:solidFill>
            <a:miter lim="800000"/>
            <a:headEnd/>
            <a:tailEnd/>
          </a:ln>
        </p:spPr>
        <p:txBody>
          <a:bodyPr anchor="ctr"/>
          <a:lstStyle/>
          <a:p>
            <a:pPr algn="ctr" eaLnBrk="1" hangingPunct="1">
              <a:spcBef>
                <a:spcPct val="20000"/>
              </a:spcBef>
              <a:buClr>
                <a:schemeClr val="folHlink"/>
              </a:buClr>
              <a:buSzPct val="60000"/>
              <a:buFont typeface="Wingdings" pitchFamily="2" charset="2"/>
              <a:buNone/>
            </a:pPr>
            <a:r>
              <a:rPr lang="en-US" sz="2600">
                <a:solidFill>
                  <a:schemeClr val="bg1"/>
                </a:solidFill>
                <a:latin typeface="+mn-lt"/>
              </a:rPr>
              <a:t>2</a:t>
            </a:r>
          </a:p>
        </p:txBody>
      </p:sp>
      <p:sp>
        <p:nvSpPr>
          <p:cNvPr id="273468" name="Rectangle 60"/>
          <p:cNvSpPr>
            <a:spLocks noChangeArrowheads="1"/>
          </p:cNvSpPr>
          <p:nvPr/>
        </p:nvSpPr>
        <p:spPr bwMode="auto">
          <a:xfrm>
            <a:off x="8227457" y="2247900"/>
            <a:ext cx="2539339" cy="685800"/>
          </a:xfrm>
          <a:prstGeom prst="rect">
            <a:avLst/>
          </a:prstGeom>
          <a:noFill/>
          <a:ln w="9525">
            <a:solidFill>
              <a:schemeClr val="bg1"/>
            </a:solidFill>
            <a:miter lim="800000"/>
            <a:headEnd/>
            <a:tailEnd/>
          </a:ln>
        </p:spPr>
        <p:txBody>
          <a:bodyPr anchor="ctr"/>
          <a:lstStyle/>
          <a:p>
            <a:pPr algn="ctr" eaLnBrk="1" hangingPunct="1">
              <a:spcBef>
                <a:spcPct val="20000"/>
              </a:spcBef>
              <a:buClr>
                <a:schemeClr val="folHlink"/>
              </a:buClr>
              <a:buSzPct val="60000"/>
              <a:buFont typeface="Wingdings" pitchFamily="2" charset="2"/>
              <a:buNone/>
            </a:pPr>
            <a:r>
              <a:rPr lang="en-US" sz="2600">
                <a:solidFill>
                  <a:schemeClr val="bg1"/>
                </a:solidFill>
                <a:latin typeface="+mn-lt"/>
              </a:rPr>
              <a:t>6</a:t>
            </a:r>
          </a:p>
        </p:txBody>
      </p:sp>
      <p:sp>
        <p:nvSpPr>
          <p:cNvPr id="16391" name="Rectangle 58"/>
          <p:cNvSpPr>
            <a:spLocks noChangeArrowheads="1"/>
          </p:cNvSpPr>
          <p:nvPr/>
        </p:nvSpPr>
        <p:spPr bwMode="auto">
          <a:xfrm>
            <a:off x="8227457" y="1714500"/>
            <a:ext cx="2539339" cy="533400"/>
          </a:xfrm>
          <a:prstGeom prst="rect">
            <a:avLst/>
          </a:prstGeom>
          <a:noFill/>
          <a:ln w="9525">
            <a:solidFill>
              <a:schemeClr val="bg1"/>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b="1">
                <a:solidFill>
                  <a:srgbClr val="002060"/>
                </a:solidFill>
                <a:latin typeface="+mn-lt"/>
              </a:rPr>
              <a:t>OpenOffice</a:t>
            </a:r>
          </a:p>
        </p:txBody>
      </p:sp>
      <p:sp>
        <p:nvSpPr>
          <p:cNvPr id="273462" name="Rectangle 54"/>
          <p:cNvSpPr>
            <a:spLocks noChangeArrowheads="1"/>
          </p:cNvSpPr>
          <p:nvPr/>
        </p:nvSpPr>
        <p:spPr bwMode="auto">
          <a:xfrm>
            <a:off x="10766795" y="2933700"/>
            <a:ext cx="1320456" cy="762000"/>
          </a:xfrm>
          <a:prstGeom prst="rect">
            <a:avLst/>
          </a:prstGeom>
          <a:noFill/>
          <a:ln w="9525">
            <a:solidFill>
              <a:schemeClr val="bg1"/>
            </a:solidFill>
            <a:miter lim="800000"/>
            <a:headEnd/>
            <a:tailEnd/>
          </a:ln>
        </p:spPr>
        <p:txBody>
          <a:bodyPr anchor="ctr"/>
          <a:lstStyle/>
          <a:p>
            <a:pPr algn="ctr" eaLnBrk="1" hangingPunct="1">
              <a:spcBef>
                <a:spcPct val="20000"/>
              </a:spcBef>
              <a:buClr>
                <a:schemeClr val="folHlink"/>
              </a:buClr>
              <a:buSzPct val="60000"/>
              <a:buFont typeface="Wingdings" pitchFamily="2" charset="2"/>
              <a:buNone/>
            </a:pPr>
            <a:r>
              <a:rPr lang="en-US" sz="2600">
                <a:solidFill>
                  <a:schemeClr val="bg1"/>
                </a:solidFill>
                <a:latin typeface="+mn-lt"/>
              </a:rPr>
              <a:t>31</a:t>
            </a:r>
          </a:p>
        </p:txBody>
      </p:sp>
      <p:sp>
        <p:nvSpPr>
          <p:cNvPr id="273460" name="Rectangle 52"/>
          <p:cNvSpPr>
            <a:spLocks noChangeArrowheads="1"/>
          </p:cNvSpPr>
          <p:nvPr/>
        </p:nvSpPr>
        <p:spPr bwMode="auto">
          <a:xfrm>
            <a:off x="10766795" y="2247900"/>
            <a:ext cx="1320456" cy="685800"/>
          </a:xfrm>
          <a:prstGeom prst="rect">
            <a:avLst/>
          </a:prstGeom>
          <a:noFill/>
          <a:ln w="9525">
            <a:solidFill>
              <a:schemeClr val="bg1"/>
            </a:solidFill>
            <a:miter lim="800000"/>
            <a:headEnd/>
            <a:tailEnd/>
          </a:ln>
        </p:spPr>
        <p:txBody>
          <a:bodyPr anchor="ctr"/>
          <a:lstStyle/>
          <a:p>
            <a:pPr algn="ctr" eaLnBrk="1" hangingPunct="1">
              <a:spcBef>
                <a:spcPct val="20000"/>
              </a:spcBef>
              <a:buClr>
                <a:schemeClr val="folHlink"/>
              </a:buClr>
              <a:buSzPct val="60000"/>
              <a:buFont typeface="Wingdings" pitchFamily="2" charset="2"/>
              <a:buNone/>
            </a:pPr>
            <a:r>
              <a:rPr lang="en-US" sz="2600">
                <a:solidFill>
                  <a:schemeClr val="bg1"/>
                </a:solidFill>
                <a:latin typeface="+mn-lt"/>
              </a:rPr>
              <a:t>74</a:t>
            </a:r>
          </a:p>
        </p:txBody>
      </p:sp>
      <p:sp>
        <p:nvSpPr>
          <p:cNvPr id="16394" name="Rectangle 50"/>
          <p:cNvSpPr>
            <a:spLocks noChangeArrowheads="1"/>
          </p:cNvSpPr>
          <p:nvPr/>
        </p:nvSpPr>
        <p:spPr bwMode="auto">
          <a:xfrm>
            <a:off x="10766795" y="1714500"/>
            <a:ext cx="1320456" cy="533400"/>
          </a:xfrm>
          <a:prstGeom prst="rect">
            <a:avLst/>
          </a:prstGeom>
          <a:noFill/>
          <a:ln w="9525">
            <a:solidFill>
              <a:schemeClr val="bg1"/>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b="1">
                <a:solidFill>
                  <a:srgbClr val="002060"/>
                </a:solidFill>
                <a:latin typeface="+mn-lt"/>
              </a:rPr>
              <a:t>Total</a:t>
            </a:r>
          </a:p>
        </p:txBody>
      </p:sp>
      <p:sp>
        <p:nvSpPr>
          <p:cNvPr id="273424" name="Rectangle 16"/>
          <p:cNvSpPr>
            <a:spLocks noChangeArrowheads="1"/>
          </p:cNvSpPr>
          <p:nvPr/>
        </p:nvSpPr>
        <p:spPr bwMode="auto">
          <a:xfrm>
            <a:off x="6500707" y="2933700"/>
            <a:ext cx="1726750" cy="762000"/>
          </a:xfrm>
          <a:prstGeom prst="rect">
            <a:avLst/>
          </a:prstGeom>
          <a:noFill/>
          <a:ln w="9525">
            <a:solidFill>
              <a:schemeClr val="bg1"/>
            </a:solidFill>
            <a:miter lim="800000"/>
            <a:headEnd/>
            <a:tailEnd/>
          </a:ln>
        </p:spPr>
        <p:txBody>
          <a:bodyPr anchor="ctr"/>
          <a:lstStyle/>
          <a:p>
            <a:pPr algn="ctr" eaLnBrk="1" hangingPunct="1">
              <a:spcBef>
                <a:spcPct val="20000"/>
              </a:spcBef>
              <a:buClr>
                <a:schemeClr val="folHlink"/>
              </a:buClr>
              <a:buSzPct val="60000"/>
              <a:buFont typeface="Wingdings" pitchFamily="2" charset="2"/>
              <a:buNone/>
            </a:pPr>
            <a:r>
              <a:rPr lang="en-US" sz="2600">
                <a:solidFill>
                  <a:schemeClr val="bg1"/>
                </a:solidFill>
                <a:latin typeface="+mn-lt"/>
              </a:rPr>
              <a:t>16</a:t>
            </a:r>
          </a:p>
        </p:txBody>
      </p:sp>
      <p:sp>
        <p:nvSpPr>
          <p:cNvPr id="273425" name="Rectangle 17"/>
          <p:cNvSpPr>
            <a:spLocks noChangeArrowheads="1"/>
          </p:cNvSpPr>
          <p:nvPr/>
        </p:nvSpPr>
        <p:spPr bwMode="auto">
          <a:xfrm>
            <a:off x="4773957" y="2933700"/>
            <a:ext cx="1726750" cy="762000"/>
          </a:xfrm>
          <a:prstGeom prst="rect">
            <a:avLst/>
          </a:prstGeom>
          <a:noFill/>
          <a:ln w="9525">
            <a:solidFill>
              <a:schemeClr val="bg1"/>
            </a:solidFill>
            <a:miter lim="800000"/>
            <a:headEnd/>
            <a:tailEnd/>
          </a:ln>
        </p:spPr>
        <p:txBody>
          <a:bodyPr anchor="ctr"/>
          <a:lstStyle/>
          <a:p>
            <a:pPr algn="ctr" eaLnBrk="1" hangingPunct="1">
              <a:spcBef>
                <a:spcPct val="20000"/>
              </a:spcBef>
              <a:buClr>
                <a:schemeClr val="folHlink"/>
              </a:buClr>
              <a:buSzPct val="60000"/>
              <a:buFont typeface="Wingdings" pitchFamily="2" charset="2"/>
              <a:buNone/>
            </a:pPr>
            <a:r>
              <a:rPr lang="en-US" sz="2600">
                <a:solidFill>
                  <a:schemeClr val="bg1"/>
                </a:solidFill>
                <a:latin typeface="+mn-lt"/>
              </a:rPr>
              <a:t>4</a:t>
            </a:r>
          </a:p>
        </p:txBody>
      </p:sp>
      <p:sp>
        <p:nvSpPr>
          <p:cNvPr id="273426" name="Rectangle 18"/>
          <p:cNvSpPr>
            <a:spLocks noChangeArrowheads="1"/>
          </p:cNvSpPr>
          <p:nvPr/>
        </p:nvSpPr>
        <p:spPr bwMode="auto">
          <a:xfrm>
            <a:off x="3148780" y="2933700"/>
            <a:ext cx="1625177" cy="762000"/>
          </a:xfrm>
          <a:prstGeom prst="rect">
            <a:avLst/>
          </a:prstGeom>
          <a:noFill/>
          <a:ln w="9525">
            <a:solidFill>
              <a:schemeClr val="bg1"/>
            </a:solidFill>
            <a:miter lim="800000"/>
            <a:headEnd/>
            <a:tailEnd/>
          </a:ln>
        </p:spPr>
        <p:txBody>
          <a:bodyPr anchor="ctr"/>
          <a:lstStyle/>
          <a:p>
            <a:pPr algn="ctr" eaLnBrk="1" hangingPunct="1">
              <a:spcBef>
                <a:spcPct val="20000"/>
              </a:spcBef>
              <a:buClr>
                <a:schemeClr val="folHlink"/>
              </a:buClr>
              <a:buSzPct val="60000"/>
              <a:buFont typeface="Wingdings" pitchFamily="2" charset="2"/>
              <a:buNone/>
            </a:pPr>
            <a:r>
              <a:rPr lang="en-US" sz="2600">
                <a:solidFill>
                  <a:schemeClr val="bg1"/>
                </a:solidFill>
                <a:latin typeface="+mn-lt"/>
              </a:rPr>
              <a:t>9</a:t>
            </a:r>
          </a:p>
        </p:txBody>
      </p:sp>
      <p:sp>
        <p:nvSpPr>
          <p:cNvPr id="273427" name="Rectangle 19"/>
          <p:cNvSpPr>
            <a:spLocks noChangeArrowheads="1"/>
          </p:cNvSpPr>
          <p:nvPr/>
        </p:nvSpPr>
        <p:spPr bwMode="auto">
          <a:xfrm>
            <a:off x="203147" y="2933700"/>
            <a:ext cx="2945633" cy="762000"/>
          </a:xfrm>
          <a:prstGeom prst="rect">
            <a:avLst/>
          </a:prstGeom>
          <a:noFill/>
          <a:ln w="9525">
            <a:solidFill>
              <a:schemeClr val="bg1"/>
            </a:solidFill>
            <a:miter lim="800000"/>
            <a:headEnd/>
            <a:tailEnd/>
          </a:ln>
        </p:spPr>
        <p:txBody>
          <a:bodyPr anchor="ctr"/>
          <a:lstStyle/>
          <a:p>
            <a:pPr eaLnBrk="1" hangingPunct="1">
              <a:spcBef>
                <a:spcPct val="20000"/>
              </a:spcBef>
              <a:buClr>
                <a:schemeClr val="folHlink"/>
              </a:buClr>
              <a:buSzPct val="60000"/>
              <a:buFont typeface="Wingdings" pitchFamily="2" charset="2"/>
              <a:buNone/>
            </a:pPr>
            <a:r>
              <a:rPr lang="en-US" sz="2600" b="1">
                <a:solidFill>
                  <a:srgbClr val="002060"/>
                </a:solidFill>
                <a:latin typeface="+mn-lt"/>
              </a:rPr>
              <a:t>Deadlock</a:t>
            </a:r>
          </a:p>
        </p:txBody>
      </p:sp>
      <p:sp>
        <p:nvSpPr>
          <p:cNvPr id="273429" name="Rectangle 21"/>
          <p:cNvSpPr>
            <a:spLocks noChangeArrowheads="1"/>
          </p:cNvSpPr>
          <p:nvPr/>
        </p:nvSpPr>
        <p:spPr bwMode="auto">
          <a:xfrm>
            <a:off x="6500707" y="2247900"/>
            <a:ext cx="1726750" cy="685800"/>
          </a:xfrm>
          <a:prstGeom prst="rect">
            <a:avLst/>
          </a:prstGeom>
          <a:noFill/>
          <a:ln w="9525">
            <a:solidFill>
              <a:schemeClr val="bg1"/>
            </a:solidFill>
            <a:miter lim="800000"/>
            <a:headEnd/>
            <a:tailEnd/>
          </a:ln>
        </p:spPr>
        <p:txBody>
          <a:bodyPr anchor="ctr"/>
          <a:lstStyle/>
          <a:p>
            <a:pPr algn="ctr" eaLnBrk="1" hangingPunct="1">
              <a:spcBef>
                <a:spcPct val="20000"/>
              </a:spcBef>
              <a:buClr>
                <a:schemeClr val="folHlink"/>
              </a:buClr>
              <a:buSzPct val="60000"/>
              <a:buFont typeface="Wingdings" pitchFamily="2" charset="2"/>
              <a:buNone/>
            </a:pPr>
            <a:r>
              <a:rPr lang="en-US" sz="2600">
                <a:solidFill>
                  <a:schemeClr val="bg1"/>
                </a:solidFill>
                <a:latin typeface="+mn-lt"/>
              </a:rPr>
              <a:t>41</a:t>
            </a:r>
          </a:p>
        </p:txBody>
      </p:sp>
      <p:sp>
        <p:nvSpPr>
          <p:cNvPr id="273430" name="Rectangle 22"/>
          <p:cNvSpPr>
            <a:spLocks noChangeArrowheads="1"/>
          </p:cNvSpPr>
          <p:nvPr/>
        </p:nvSpPr>
        <p:spPr bwMode="auto">
          <a:xfrm>
            <a:off x="4773957" y="2247900"/>
            <a:ext cx="1726750" cy="685800"/>
          </a:xfrm>
          <a:prstGeom prst="rect">
            <a:avLst/>
          </a:prstGeom>
          <a:noFill/>
          <a:ln w="9525">
            <a:solidFill>
              <a:schemeClr val="bg1"/>
            </a:solidFill>
            <a:miter lim="800000"/>
            <a:headEnd/>
            <a:tailEnd/>
          </a:ln>
        </p:spPr>
        <p:txBody>
          <a:bodyPr anchor="ctr"/>
          <a:lstStyle/>
          <a:p>
            <a:pPr algn="ctr" eaLnBrk="1" hangingPunct="1">
              <a:spcBef>
                <a:spcPct val="20000"/>
              </a:spcBef>
              <a:buClr>
                <a:schemeClr val="folHlink"/>
              </a:buClr>
              <a:buSzPct val="60000"/>
              <a:buFont typeface="Wingdings" pitchFamily="2" charset="2"/>
              <a:buNone/>
            </a:pPr>
            <a:r>
              <a:rPr lang="en-US" sz="2600">
                <a:solidFill>
                  <a:schemeClr val="bg1"/>
                </a:solidFill>
                <a:latin typeface="+mn-lt"/>
              </a:rPr>
              <a:t>13</a:t>
            </a:r>
          </a:p>
        </p:txBody>
      </p:sp>
      <p:sp>
        <p:nvSpPr>
          <p:cNvPr id="273431" name="Rectangle 23"/>
          <p:cNvSpPr>
            <a:spLocks noChangeArrowheads="1"/>
          </p:cNvSpPr>
          <p:nvPr/>
        </p:nvSpPr>
        <p:spPr bwMode="auto">
          <a:xfrm>
            <a:off x="3148780" y="2247900"/>
            <a:ext cx="1625177" cy="685800"/>
          </a:xfrm>
          <a:prstGeom prst="rect">
            <a:avLst/>
          </a:prstGeom>
          <a:noFill/>
          <a:ln w="9525">
            <a:solidFill>
              <a:schemeClr val="bg1"/>
            </a:solidFill>
            <a:miter lim="800000"/>
            <a:headEnd/>
            <a:tailEnd/>
          </a:ln>
        </p:spPr>
        <p:txBody>
          <a:bodyPr anchor="ctr"/>
          <a:lstStyle/>
          <a:p>
            <a:pPr algn="ctr" eaLnBrk="1" hangingPunct="1">
              <a:spcBef>
                <a:spcPct val="20000"/>
              </a:spcBef>
              <a:buClr>
                <a:schemeClr val="folHlink"/>
              </a:buClr>
              <a:buSzPct val="60000"/>
              <a:buFont typeface="Wingdings" pitchFamily="2" charset="2"/>
              <a:buNone/>
            </a:pPr>
            <a:r>
              <a:rPr lang="en-US" sz="2600">
                <a:solidFill>
                  <a:schemeClr val="bg1"/>
                </a:solidFill>
                <a:latin typeface="+mn-lt"/>
              </a:rPr>
              <a:t>14</a:t>
            </a:r>
          </a:p>
        </p:txBody>
      </p:sp>
      <p:sp>
        <p:nvSpPr>
          <p:cNvPr id="273432" name="Rectangle 24"/>
          <p:cNvSpPr>
            <a:spLocks noChangeArrowheads="1"/>
          </p:cNvSpPr>
          <p:nvPr/>
        </p:nvSpPr>
        <p:spPr bwMode="auto">
          <a:xfrm>
            <a:off x="203147" y="2247900"/>
            <a:ext cx="2945633" cy="685800"/>
          </a:xfrm>
          <a:prstGeom prst="rect">
            <a:avLst/>
          </a:prstGeom>
          <a:noFill/>
          <a:ln w="9525">
            <a:solidFill>
              <a:schemeClr val="bg1"/>
            </a:solidFill>
            <a:miter lim="800000"/>
            <a:headEnd/>
            <a:tailEnd/>
          </a:ln>
        </p:spPr>
        <p:txBody>
          <a:bodyPr anchor="ctr"/>
          <a:lstStyle/>
          <a:p>
            <a:pPr eaLnBrk="1" hangingPunct="1">
              <a:spcBef>
                <a:spcPct val="20000"/>
              </a:spcBef>
              <a:buClr>
                <a:schemeClr val="folHlink"/>
              </a:buClr>
              <a:buSzPct val="60000"/>
              <a:buFont typeface="Wingdings" pitchFamily="2" charset="2"/>
              <a:buNone/>
            </a:pPr>
            <a:r>
              <a:rPr lang="en-US" sz="2600" b="1" dirty="0">
                <a:solidFill>
                  <a:srgbClr val="002060"/>
                </a:solidFill>
                <a:latin typeface="+mn-lt"/>
              </a:rPr>
              <a:t>Non-deadlock</a:t>
            </a:r>
          </a:p>
        </p:txBody>
      </p:sp>
      <p:sp>
        <p:nvSpPr>
          <p:cNvPr id="16403" name="Rectangle 26"/>
          <p:cNvSpPr>
            <a:spLocks noChangeArrowheads="1"/>
          </p:cNvSpPr>
          <p:nvPr/>
        </p:nvSpPr>
        <p:spPr bwMode="auto">
          <a:xfrm>
            <a:off x="6500707" y="1714500"/>
            <a:ext cx="1726750" cy="533400"/>
          </a:xfrm>
          <a:prstGeom prst="rect">
            <a:avLst/>
          </a:prstGeom>
          <a:noFill/>
          <a:ln w="9525">
            <a:solidFill>
              <a:schemeClr val="bg1"/>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b="1">
                <a:solidFill>
                  <a:srgbClr val="002060"/>
                </a:solidFill>
                <a:latin typeface="+mn-lt"/>
              </a:rPr>
              <a:t>Mozilla</a:t>
            </a:r>
          </a:p>
        </p:txBody>
      </p:sp>
      <p:sp>
        <p:nvSpPr>
          <p:cNvPr id="16404" name="Rectangle 27"/>
          <p:cNvSpPr>
            <a:spLocks noChangeArrowheads="1"/>
          </p:cNvSpPr>
          <p:nvPr/>
        </p:nvSpPr>
        <p:spPr bwMode="auto">
          <a:xfrm>
            <a:off x="4773957" y="1714500"/>
            <a:ext cx="1726750" cy="533400"/>
          </a:xfrm>
          <a:prstGeom prst="rect">
            <a:avLst/>
          </a:prstGeom>
          <a:noFill/>
          <a:ln w="9525">
            <a:solidFill>
              <a:schemeClr val="bg1"/>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b="1">
                <a:solidFill>
                  <a:srgbClr val="002060"/>
                </a:solidFill>
                <a:latin typeface="+mn-lt"/>
              </a:rPr>
              <a:t>Apache</a:t>
            </a:r>
          </a:p>
        </p:txBody>
      </p:sp>
      <p:sp>
        <p:nvSpPr>
          <p:cNvPr id="16405" name="Rectangle 28"/>
          <p:cNvSpPr>
            <a:spLocks noChangeArrowheads="1"/>
          </p:cNvSpPr>
          <p:nvPr/>
        </p:nvSpPr>
        <p:spPr bwMode="auto">
          <a:xfrm>
            <a:off x="3148780" y="1714500"/>
            <a:ext cx="1625177" cy="533400"/>
          </a:xfrm>
          <a:prstGeom prst="rect">
            <a:avLst/>
          </a:prstGeom>
          <a:noFill/>
          <a:ln w="9525">
            <a:solidFill>
              <a:schemeClr val="bg1"/>
            </a:solidFill>
            <a:miter lim="800000"/>
            <a:headEnd/>
            <a:tailEnd/>
          </a:ln>
        </p:spPr>
        <p:txBody>
          <a:bodyPr/>
          <a:lstStyle/>
          <a:p>
            <a:pPr eaLnBrk="1" hangingPunct="1">
              <a:spcBef>
                <a:spcPct val="20000"/>
              </a:spcBef>
              <a:buClr>
                <a:schemeClr val="folHlink"/>
              </a:buClr>
              <a:buSzPct val="60000"/>
              <a:buFont typeface="Wingdings" pitchFamily="2" charset="2"/>
              <a:buNone/>
            </a:pPr>
            <a:r>
              <a:rPr lang="en-US" sz="2600" b="1" dirty="0" err="1">
                <a:solidFill>
                  <a:srgbClr val="002060"/>
                </a:solidFill>
                <a:latin typeface="+mn-lt"/>
              </a:rPr>
              <a:t>MySQL</a:t>
            </a:r>
            <a:endParaRPr lang="en-US" sz="2600" b="1" dirty="0">
              <a:solidFill>
                <a:srgbClr val="002060"/>
              </a:solidFill>
              <a:latin typeface="+mn-lt"/>
            </a:endParaRPr>
          </a:p>
        </p:txBody>
      </p:sp>
      <p:sp>
        <p:nvSpPr>
          <p:cNvPr id="16406" name="Rectangle 29"/>
          <p:cNvSpPr>
            <a:spLocks noChangeArrowheads="1"/>
          </p:cNvSpPr>
          <p:nvPr/>
        </p:nvSpPr>
        <p:spPr bwMode="auto">
          <a:xfrm>
            <a:off x="203147" y="1714500"/>
            <a:ext cx="2945633" cy="533400"/>
          </a:xfrm>
          <a:prstGeom prst="rect">
            <a:avLst/>
          </a:prstGeom>
          <a:noFill/>
          <a:ln w="9525">
            <a:solidFill>
              <a:schemeClr val="bg1"/>
            </a:solidFill>
            <a:miter lim="800000"/>
            <a:headEnd/>
            <a:tailEnd/>
          </a:ln>
        </p:spPr>
        <p:txBody>
          <a:bodyPr/>
          <a:lstStyle/>
          <a:p>
            <a:pPr eaLnBrk="1" hangingPunct="1">
              <a:spcBef>
                <a:spcPct val="20000"/>
              </a:spcBef>
              <a:buClr>
                <a:schemeClr val="folHlink"/>
              </a:buClr>
              <a:buSzPct val="60000"/>
              <a:buFont typeface="Wingdings" pitchFamily="2" charset="2"/>
              <a:buNone/>
            </a:pPr>
            <a:endParaRPr lang="en-US" sz="2600" b="1">
              <a:solidFill>
                <a:srgbClr val="002060"/>
              </a:solidFill>
              <a:latin typeface="+mn-lt"/>
            </a:endParaRPr>
          </a:p>
        </p:txBody>
      </p:sp>
      <p:sp>
        <p:nvSpPr>
          <p:cNvPr id="16407" name="Line 30"/>
          <p:cNvSpPr>
            <a:spLocks noChangeShapeType="1"/>
          </p:cNvSpPr>
          <p:nvPr/>
        </p:nvSpPr>
        <p:spPr bwMode="auto">
          <a:xfrm>
            <a:off x="203147" y="1714500"/>
            <a:ext cx="11884104" cy="0"/>
          </a:xfrm>
          <a:prstGeom prst="line">
            <a:avLst/>
          </a:prstGeom>
          <a:noFill/>
          <a:ln w="28575" cap="sq">
            <a:solidFill>
              <a:schemeClr val="bg1"/>
            </a:solidFill>
            <a:round/>
            <a:headEnd/>
            <a:tailEnd/>
          </a:ln>
        </p:spPr>
        <p:txBody>
          <a:bodyPr/>
          <a:lstStyle/>
          <a:p>
            <a:endParaRPr lang="en-US" b="1">
              <a:solidFill>
                <a:srgbClr val="002060"/>
              </a:solidFill>
              <a:latin typeface="+mn-lt"/>
            </a:endParaRPr>
          </a:p>
        </p:txBody>
      </p:sp>
      <p:sp>
        <p:nvSpPr>
          <p:cNvPr id="16408" name="Line 31"/>
          <p:cNvSpPr>
            <a:spLocks noChangeShapeType="1"/>
          </p:cNvSpPr>
          <p:nvPr/>
        </p:nvSpPr>
        <p:spPr bwMode="auto">
          <a:xfrm>
            <a:off x="203147" y="2247900"/>
            <a:ext cx="11884104" cy="0"/>
          </a:xfrm>
          <a:prstGeom prst="line">
            <a:avLst/>
          </a:prstGeom>
          <a:noFill/>
          <a:ln w="12700">
            <a:solidFill>
              <a:schemeClr val="bg1"/>
            </a:solidFill>
            <a:round/>
            <a:headEnd/>
            <a:tailEnd/>
          </a:ln>
        </p:spPr>
        <p:txBody>
          <a:bodyPr/>
          <a:lstStyle/>
          <a:p>
            <a:endParaRPr lang="en-US" b="1">
              <a:solidFill>
                <a:srgbClr val="002060"/>
              </a:solidFill>
              <a:latin typeface="+mn-lt"/>
            </a:endParaRPr>
          </a:p>
        </p:txBody>
      </p:sp>
      <p:sp>
        <p:nvSpPr>
          <p:cNvPr id="16409" name="Line 32"/>
          <p:cNvSpPr>
            <a:spLocks noChangeShapeType="1"/>
          </p:cNvSpPr>
          <p:nvPr/>
        </p:nvSpPr>
        <p:spPr bwMode="auto">
          <a:xfrm>
            <a:off x="203147" y="3695700"/>
            <a:ext cx="11884104" cy="0"/>
          </a:xfrm>
          <a:prstGeom prst="line">
            <a:avLst/>
          </a:prstGeom>
          <a:noFill/>
          <a:ln w="28575" cap="sq">
            <a:solidFill>
              <a:schemeClr val="bg1"/>
            </a:solidFill>
            <a:round/>
            <a:headEnd/>
            <a:tailEnd/>
          </a:ln>
        </p:spPr>
        <p:txBody>
          <a:bodyPr/>
          <a:lstStyle/>
          <a:p>
            <a:endParaRPr lang="en-US">
              <a:solidFill>
                <a:schemeClr val="bg1"/>
              </a:solidFill>
              <a:latin typeface="+mn-lt"/>
            </a:endParaRPr>
          </a:p>
        </p:txBody>
      </p:sp>
      <p:sp>
        <p:nvSpPr>
          <p:cNvPr id="16410" name="Line 33"/>
          <p:cNvSpPr>
            <a:spLocks noChangeShapeType="1"/>
          </p:cNvSpPr>
          <p:nvPr/>
        </p:nvSpPr>
        <p:spPr bwMode="auto">
          <a:xfrm>
            <a:off x="203147" y="1714500"/>
            <a:ext cx="0" cy="1981200"/>
          </a:xfrm>
          <a:prstGeom prst="line">
            <a:avLst/>
          </a:prstGeom>
          <a:noFill/>
          <a:ln w="28575" cap="sq">
            <a:solidFill>
              <a:schemeClr val="bg1"/>
            </a:solidFill>
            <a:round/>
            <a:headEnd/>
            <a:tailEnd/>
          </a:ln>
        </p:spPr>
        <p:txBody>
          <a:bodyPr/>
          <a:lstStyle/>
          <a:p>
            <a:endParaRPr lang="en-US">
              <a:solidFill>
                <a:schemeClr val="bg1"/>
              </a:solidFill>
              <a:latin typeface="+mn-lt"/>
            </a:endParaRPr>
          </a:p>
        </p:txBody>
      </p:sp>
      <p:sp>
        <p:nvSpPr>
          <p:cNvPr id="16411" name="Line 34"/>
          <p:cNvSpPr>
            <a:spLocks noChangeShapeType="1"/>
          </p:cNvSpPr>
          <p:nvPr/>
        </p:nvSpPr>
        <p:spPr bwMode="auto">
          <a:xfrm>
            <a:off x="3148780" y="1714500"/>
            <a:ext cx="0" cy="1981200"/>
          </a:xfrm>
          <a:prstGeom prst="line">
            <a:avLst/>
          </a:prstGeom>
          <a:noFill/>
          <a:ln w="12700">
            <a:solidFill>
              <a:schemeClr val="bg1"/>
            </a:solidFill>
            <a:round/>
            <a:headEnd/>
            <a:tailEnd/>
          </a:ln>
        </p:spPr>
        <p:txBody>
          <a:bodyPr/>
          <a:lstStyle/>
          <a:p>
            <a:endParaRPr lang="en-US">
              <a:solidFill>
                <a:schemeClr val="bg1"/>
              </a:solidFill>
              <a:latin typeface="+mn-lt"/>
            </a:endParaRPr>
          </a:p>
        </p:txBody>
      </p:sp>
      <p:sp>
        <p:nvSpPr>
          <p:cNvPr id="16412" name="Line 35"/>
          <p:cNvSpPr>
            <a:spLocks noChangeShapeType="1"/>
          </p:cNvSpPr>
          <p:nvPr/>
        </p:nvSpPr>
        <p:spPr bwMode="auto">
          <a:xfrm>
            <a:off x="4773956" y="1714500"/>
            <a:ext cx="0" cy="1981200"/>
          </a:xfrm>
          <a:prstGeom prst="line">
            <a:avLst/>
          </a:prstGeom>
          <a:noFill/>
          <a:ln w="12700">
            <a:solidFill>
              <a:schemeClr val="bg1"/>
            </a:solidFill>
            <a:round/>
            <a:headEnd/>
            <a:tailEnd/>
          </a:ln>
        </p:spPr>
        <p:txBody>
          <a:bodyPr/>
          <a:lstStyle/>
          <a:p>
            <a:endParaRPr lang="en-US">
              <a:solidFill>
                <a:schemeClr val="bg1"/>
              </a:solidFill>
              <a:latin typeface="+mn-lt"/>
            </a:endParaRPr>
          </a:p>
        </p:txBody>
      </p:sp>
      <p:sp>
        <p:nvSpPr>
          <p:cNvPr id="16413" name="Line 36"/>
          <p:cNvSpPr>
            <a:spLocks noChangeShapeType="1"/>
          </p:cNvSpPr>
          <p:nvPr/>
        </p:nvSpPr>
        <p:spPr bwMode="auto">
          <a:xfrm>
            <a:off x="6500707" y="1714500"/>
            <a:ext cx="0" cy="1981200"/>
          </a:xfrm>
          <a:prstGeom prst="line">
            <a:avLst/>
          </a:prstGeom>
          <a:noFill/>
          <a:ln w="12700">
            <a:solidFill>
              <a:schemeClr val="bg1"/>
            </a:solidFill>
            <a:round/>
            <a:headEnd/>
            <a:tailEnd/>
          </a:ln>
        </p:spPr>
        <p:txBody>
          <a:bodyPr/>
          <a:lstStyle/>
          <a:p>
            <a:endParaRPr lang="en-US">
              <a:solidFill>
                <a:schemeClr val="bg1"/>
              </a:solidFill>
              <a:latin typeface="+mn-lt"/>
            </a:endParaRPr>
          </a:p>
        </p:txBody>
      </p:sp>
      <p:sp>
        <p:nvSpPr>
          <p:cNvPr id="16414" name="Line 37"/>
          <p:cNvSpPr>
            <a:spLocks noChangeShapeType="1"/>
          </p:cNvSpPr>
          <p:nvPr/>
        </p:nvSpPr>
        <p:spPr bwMode="auto">
          <a:xfrm>
            <a:off x="8227457" y="1714500"/>
            <a:ext cx="0" cy="1981200"/>
          </a:xfrm>
          <a:prstGeom prst="line">
            <a:avLst/>
          </a:prstGeom>
          <a:noFill/>
          <a:ln w="12700">
            <a:solidFill>
              <a:schemeClr val="bg1"/>
            </a:solidFill>
            <a:round/>
            <a:headEnd/>
            <a:tailEnd/>
          </a:ln>
        </p:spPr>
        <p:txBody>
          <a:bodyPr/>
          <a:lstStyle/>
          <a:p>
            <a:endParaRPr lang="en-US">
              <a:solidFill>
                <a:schemeClr val="bg1"/>
              </a:solidFill>
              <a:latin typeface="+mn-lt"/>
            </a:endParaRPr>
          </a:p>
        </p:txBody>
      </p:sp>
      <p:sp>
        <p:nvSpPr>
          <p:cNvPr id="16415" name="Line 38"/>
          <p:cNvSpPr>
            <a:spLocks noChangeShapeType="1"/>
          </p:cNvSpPr>
          <p:nvPr/>
        </p:nvSpPr>
        <p:spPr bwMode="auto">
          <a:xfrm>
            <a:off x="12087251" y="1714500"/>
            <a:ext cx="0" cy="1981200"/>
          </a:xfrm>
          <a:prstGeom prst="line">
            <a:avLst/>
          </a:prstGeom>
          <a:noFill/>
          <a:ln w="28575" cap="sq">
            <a:solidFill>
              <a:schemeClr val="bg1"/>
            </a:solidFill>
            <a:round/>
            <a:headEnd/>
            <a:tailEnd/>
          </a:ln>
        </p:spPr>
        <p:txBody>
          <a:bodyPr/>
          <a:lstStyle/>
          <a:p>
            <a:endParaRPr lang="en-US">
              <a:solidFill>
                <a:schemeClr val="bg1"/>
              </a:solidFill>
              <a:latin typeface="+mn-lt"/>
            </a:endParaRPr>
          </a:p>
        </p:txBody>
      </p:sp>
      <p:sp>
        <p:nvSpPr>
          <p:cNvPr id="16416" name="Line 39"/>
          <p:cNvSpPr>
            <a:spLocks noChangeShapeType="1"/>
          </p:cNvSpPr>
          <p:nvPr/>
        </p:nvSpPr>
        <p:spPr bwMode="auto">
          <a:xfrm>
            <a:off x="203147" y="2933700"/>
            <a:ext cx="11884104" cy="0"/>
          </a:xfrm>
          <a:prstGeom prst="line">
            <a:avLst/>
          </a:prstGeom>
          <a:noFill/>
          <a:ln w="12700">
            <a:solidFill>
              <a:schemeClr val="bg1"/>
            </a:solidFill>
            <a:round/>
            <a:headEnd/>
            <a:tailEnd/>
          </a:ln>
        </p:spPr>
        <p:txBody>
          <a:bodyPr/>
          <a:lstStyle/>
          <a:p>
            <a:endParaRPr lang="en-US">
              <a:solidFill>
                <a:schemeClr val="bg1"/>
              </a:solidFill>
              <a:latin typeface="+mn-lt"/>
            </a:endParaRPr>
          </a:p>
        </p:txBody>
      </p:sp>
      <p:sp>
        <p:nvSpPr>
          <p:cNvPr id="16417" name="Line 59"/>
          <p:cNvSpPr>
            <a:spLocks noChangeShapeType="1"/>
          </p:cNvSpPr>
          <p:nvPr/>
        </p:nvSpPr>
        <p:spPr bwMode="auto">
          <a:xfrm>
            <a:off x="10766795" y="1714500"/>
            <a:ext cx="0" cy="1981200"/>
          </a:xfrm>
          <a:prstGeom prst="line">
            <a:avLst/>
          </a:prstGeom>
          <a:noFill/>
          <a:ln w="12700">
            <a:solidFill>
              <a:schemeClr val="bg1"/>
            </a:solidFill>
            <a:round/>
            <a:headEnd/>
            <a:tailEnd/>
          </a:ln>
        </p:spPr>
        <p:txBody>
          <a:bodyPr/>
          <a:lstStyle/>
          <a:p>
            <a:endParaRPr lang="en-US">
              <a:solidFill>
                <a:schemeClr val="bg1"/>
              </a:solidFill>
              <a:latin typeface="+mn-lt"/>
            </a:endParaRPr>
          </a:p>
        </p:txBody>
      </p:sp>
      <p:sp>
        <p:nvSpPr>
          <p:cNvPr id="273486" name="Rectangle 78"/>
          <p:cNvSpPr>
            <a:spLocks noChangeArrowheads="1"/>
          </p:cNvSpPr>
          <p:nvPr/>
        </p:nvSpPr>
        <p:spPr bwMode="auto">
          <a:xfrm>
            <a:off x="10766795" y="2247900"/>
            <a:ext cx="1320456" cy="1447800"/>
          </a:xfrm>
          <a:prstGeom prst="rect">
            <a:avLst/>
          </a:prstGeom>
          <a:noFill/>
          <a:ln w="85725">
            <a:solidFill>
              <a:schemeClr val="bg1"/>
            </a:solidFill>
            <a:miter lim="800000"/>
            <a:headEnd/>
            <a:tailEnd/>
          </a:ln>
        </p:spPr>
        <p:txBody>
          <a:bodyPr wrap="none" anchor="ctr"/>
          <a:lstStyle/>
          <a:p>
            <a:endParaRPr lang="en-US">
              <a:solidFill>
                <a:schemeClr val="bg1"/>
              </a:solidFill>
              <a:latin typeface="+mn-lt"/>
            </a:endParaRPr>
          </a:p>
        </p:txBody>
      </p:sp>
      <p:sp>
        <p:nvSpPr>
          <p:cNvPr id="39" name="Rectangle 38"/>
          <p:cNvSpPr/>
          <p:nvPr/>
        </p:nvSpPr>
        <p:spPr bwMode="auto">
          <a:xfrm>
            <a:off x="200417" y="1678489"/>
            <a:ext cx="11988408" cy="2016690"/>
          </a:xfrm>
          <a:prstGeom prst="rect">
            <a:avLst/>
          </a:prstGeom>
          <a:gradFill>
            <a:gsLst>
              <a:gs pos="0">
                <a:schemeClr val="accent2">
                  <a:shade val="15000"/>
                  <a:satMod val="180000"/>
                  <a:alpha val="20000"/>
                </a:schemeClr>
              </a:gs>
              <a:gs pos="50000">
                <a:schemeClr val="accent2">
                  <a:shade val="45000"/>
                  <a:satMod val="170000"/>
                  <a:alpha val="20000"/>
                </a:schemeClr>
              </a:gs>
              <a:gs pos="75000">
                <a:schemeClr val="accent2">
                  <a:tint val="99000"/>
                  <a:shade val="65000"/>
                  <a:satMod val="155000"/>
                  <a:alpha val="20000"/>
                </a:schemeClr>
              </a:gs>
              <a:gs pos="100000">
                <a:schemeClr val="accent2">
                  <a:tint val="95500"/>
                  <a:shade val="100000"/>
                  <a:satMod val="155000"/>
                  <a:alpha val="2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34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34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34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34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34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34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34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34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34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34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34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34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3478">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3478">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3478">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34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78" grpId="0" build="p"/>
      <p:bldP spid="273470" grpId="0" animBg="1"/>
      <p:bldP spid="273468" grpId="0" animBg="1"/>
      <p:bldP spid="273462" grpId="0" animBg="1"/>
      <p:bldP spid="273460" grpId="0" animBg="1"/>
      <p:bldP spid="273424" grpId="0" animBg="1"/>
      <p:bldP spid="273425" grpId="0" animBg="1"/>
      <p:bldP spid="273426" grpId="0" animBg="1"/>
      <p:bldP spid="273427" grpId="0" animBg="1"/>
      <p:bldP spid="273429" grpId="0" animBg="1"/>
      <p:bldP spid="273430" grpId="0" animBg="1"/>
      <p:bldP spid="273431" grpId="0" animBg="1"/>
      <p:bldP spid="273432" grpId="0" animBg="1"/>
      <p:bldP spid="2734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US" dirty="0" smtClean="0"/>
              <a:t>Non-Deadlock Bug Pattern</a:t>
            </a:r>
          </a:p>
        </p:txBody>
      </p:sp>
      <p:sp>
        <p:nvSpPr>
          <p:cNvPr id="297987" name="Rectangle 3"/>
          <p:cNvSpPr>
            <a:spLocks noGrp="1" noChangeArrowheads="1"/>
          </p:cNvSpPr>
          <p:nvPr>
            <p:ph type="body" sz="quarter" idx="10"/>
          </p:nvPr>
        </p:nvSpPr>
        <p:spPr>
          <a:xfrm>
            <a:off x="507868" y="1411552"/>
            <a:ext cx="11173090" cy="4031873"/>
          </a:xfrm>
        </p:spPr>
        <p:txBody>
          <a:bodyPr/>
          <a:lstStyle/>
          <a:p>
            <a:r>
              <a:rPr lang="en-US" dirty="0" smtClean="0"/>
              <a:t>Classified based on root causes</a:t>
            </a:r>
          </a:p>
          <a:p>
            <a:r>
              <a:rPr lang="en-US" dirty="0" smtClean="0"/>
              <a:t>Categories</a:t>
            </a:r>
          </a:p>
          <a:p>
            <a:pPr lvl="1"/>
            <a:r>
              <a:rPr lang="en-US" dirty="0" smtClean="0"/>
              <a:t>Atomicity violation</a:t>
            </a:r>
          </a:p>
          <a:p>
            <a:pPr lvl="2"/>
            <a:r>
              <a:rPr lang="en-US" dirty="0" smtClean="0"/>
              <a:t>The desired atomicity of certain</a:t>
            </a:r>
          </a:p>
          <a:p>
            <a:pPr lvl="2">
              <a:buNone/>
            </a:pPr>
            <a:r>
              <a:rPr lang="en-US" dirty="0" smtClean="0"/>
              <a:t>     code region is violated</a:t>
            </a:r>
          </a:p>
          <a:p>
            <a:pPr lvl="1"/>
            <a:r>
              <a:rPr lang="en-US" dirty="0" smtClean="0"/>
              <a:t>Order violation</a:t>
            </a:r>
          </a:p>
          <a:p>
            <a:pPr lvl="2"/>
            <a:r>
              <a:rPr lang="en-US" dirty="0" smtClean="0"/>
              <a:t>The desired order between</a:t>
            </a:r>
          </a:p>
          <a:p>
            <a:pPr lvl="2">
              <a:buNone/>
            </a:pPr>
            <a:r>
              <a:rPr lang="en-US" dirty="0" smtClean="0"/>
              <a:t>     two (sets of) accesses is flipped</a:t>
            </a:r>
          </a:p>
          <a:p>
            <a:pPr lvl="1"/>
            <a:r>
              <a:rPr lang="en-US" dirty="0" smtClean="0"/>
              <a:t>Others </a:t>
            </a:r>
          </a:p>
        </p:txBody>
      </p:sp>
      <p:sp>
        <p:nvSpPr>
          <p:cNvPr id="297988" name="Line 4"/>
          <p:cNvSpPr>
            <a:spLocks noChangeShapeType="1"/>
          </p:cNvSpPr>
          <p:nvPr/>
        </p:nvSpPr>
        <p:spPr bwMode="auto">
          <a:xfrm>
            <a:off x="8682316" y="2729947"/>
            <a:ext cx="0" cy="1219200"/>
          </a:xfrm>
          <a:prstGeom prst="line">
            <a:avLst/>
          </a:prstGeom>
          <a:noFill/>
          <a:ln w="9525">
            <a:solidFill>
              <a:schemeClr val="bg1"/>
            </a:solidFill>
            <a:round/>
            <a:headEnd/>
            <a:tailEnd/>
          </a:ln>
        </p:spPr>
        <p:txBody>
          <a:bodyPr/>
          <a:lstStyle/>
          <a:p>
            <a:endParaRPr lang="en-US">
              <a:solidFill>
                <a:schemeClr val="bg1"/>
              </a:solidFill>
            </a:endParaRPr>
          </a:p>
        </p:txBody>
      </p:sp>
      <p:sp>
        <p:nvSpPr>
          <p:cNvPr id="297989" name="Line 5"/>
          <p:cNvSpPr>
            <a:spLocks noChangeShapeType="1"/>
          </p:cNvSpPr>
          <p:nvPr/>
        </p:nvSpPr>
        <p:spPr bwMode="auto">
          <a:xfrm>
            <a:off x="10510639" y="2729947"/>
            <a:ext cx="0" cy="1219200"/>
          </a:xfrm>
          <a:prstGeom prst="line">
            <a:avLst/>
          </a:prstGeom>
          <a:noFill/>
          <a:ln w="9525">
            <a:solidFill>
              <a:schemeClr val="bg1"/>
            </a:solidFill>
            <a:round/>
            <a:headEnd/>
            <a:tailEnd/>
          </a:ln>
        </p:spPr>
        <p:txBody>
          <a:bodyPr/>
          <a:lstStyle/>
          <a:p>
            <a:endParaRPr lang="en-US">
              <a:solidFill>
                <a:schemeClr val="bg1"/>
              </a:solidFill>
            </a:endParaRPr>
          </a:p>
        </p:txBody>
      </p:sp>
      <p:sp>
        <p:nvSpPr>
          <p:cNvPr id="297990" name="Rectangle 6"/>
          <p:cNvSpPr>
            <a:spLocks noChangeArrowheads="1"/>
          </p:cNvSpPr>
          <p:nvPr/>
        </p:nvSpPr>
        <p:spPr bwMode="auto">
          <a:xfrm>
            <a:off x="8580742" y="3034747"/>
            <a:ext cx="203147" cy="6858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endParaRPr lang="en-US">
              <a:solidFill>
                <a:schemeClr val="bg1"/>
              </a:solidFill>
            </a:endParaRPr>
          </a:p>
        </p:txBody>
      </p:sp>
      <p:sp>
        <p:nvSpPr>
          <p:cNvPr id="297991" name="Oval 7"/>
          <p:cNvSpPr>
            <a:spLocks noChangeArrowheads="1"/>
          </p:cNvSpPr>
          <p:nvPr/>
        </p:nvSpPr>
        <p:spPr bwMode="auto">
          <a:xfrm>
            <a:off x="10409066" y="2868778"/>
            <a:ext cx="203147" cy="1524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a:solidFill>
                <a:schemeClr val="bg1"/>
              </a:solidFill>
            </a:endParaRPr>
          </a:p>
        </p:txBody>
      </p:sp>
      <p:sp>
        <p:nvSpPr>
          <p:cNvPr id="297992" name="Line 8"/>
          <p:cNvSpPr>
            <a:spLocks noChangeShapeType="1"/>
          </p:cNvSpPr>
          <p:nvPr/>
        </p:nvSpPr>
        <p:spPr bwMode="auto">
          <a:xfrm>
            <a:off x="8682316" y="4482547"/>
            <a:ext cx="0" cy="838200"/>
          </a:xfrm>
          <a:prstGeom prst="line">
            <a:avLst/>
          </a:prstGeom>
          <a:noFill/>
          <a:ln w="9525">
            <a:solidFill>
              <a:schemeClr val="bg1"/>
            </a:solidFill>
            <a:round/>
            <a:headEnd/>
            <a:tailEnd/>
          </a:ln>
        </p:spPr>
        <p:txBody>
          <a:bodyPr/>
          <a:lstStyle/>
          <a:p>
            <a:endParaRPr lang="en-US">
              <a:solidFill>
                <a:schemeClr val="bg1"/>
              </a:solidFill>
            </a:endParaRPr>
          </a:p>
        </p:txBody>
      </p:sp>
      <p:sp>
        <p:nvSpPr>
          <p:cNvPr id="297993" name="Line 9"/>
          <p:cNvSpPr>
            <a:spLocks noChangeShapeType="1"/>
          </p:cNvSpPr>
          <p:nvPr/>
        </p:nvSpPr>
        <p:spPr bwMode="auto">
          <a:xfrm>
            <a:off x="10510639" y="4482547"/>
            <a:ext cx="0" cy="838200"/>
          </a:xfrm>
          <a:prstGeom prst="line">
            <a:avLst/>
          </a:prstGeom>
          <a:noFill/>
          <a:ln w="9525">
            <a:solidFill>
              <a:schemeClr val="bg1"/>
            </a:solidFill>
            <a:round/>
            <a:headEnd/>
            <a:tailEnd/>
          </a:ln>
        </p:spPr>
        <p:txBody>
          <a:bodyPr/>
          <a:lstStyle/>
          <a:p>
            <a:endParaRPr lang="en-US">
              <a:solidFill>
                <a:schemeClr val="bg1"/>
              </a:solidFill>
            </a:endParaRPr>
          </a:p>
        </p:txBody>
      </p:sp>
      <p:sp>
        <p:nvSpPr>
          <p:cNvPr id="297995" name="Oval 11"/>
          <p:cNvSpPr>
            <a:spLocks noChangeArrowheads="1"/>
          </p:cNvSpPr>
          <p:nvPr/>
        </p:nvSpPr>
        <p:spPr bwMode="auto">
          <a:xfrm>
            <a:off x="10409066" y="4939747"/>
            <a:ext cx="203147" cy="1524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a:solidFill>
                <a:schemeClr val="bg1"/>
              </a:solidFill>
            </a:endParaRPr>
          </a:p>
        </p:txBody>
      </p:sp>
      <p:sp>
        <p:nvSpPr>
          <p:cNvPr id="297998" name="Oval 14"/>
          <p:cNvSpPr>
            <a:spLocks noChangeArrowheads="1"/>
          </p:cNvSpPr>
          <p:nvPr/>
        </p:nvSpPr>
        <p:spPr bwMode="auto">
          <a:xfrm>
            <a:off x="10409066" y="3670443"/>
            <a:ext cx="203147" cy="1524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a:solidFill>
                <a:schemeClr val="bg1"/>
              </a:solidFill>
            </a:endParaRPr>
          </a:p>
        </p:txBody>
      </p:sp>
      <p:sp>
        <p:nvSpPr>
          <p:cNvPr id="298001" name="Oval 17"/>
          <p:cNvSpPr>
            <a:spLocks noChangeArrowheads="1"/>
          </p:cNvSpPr>
          <p:nvPr/>
        </p:nvSpPr>
        <p:spPr bwMode="auto">
          <a:xfrm>
            <a:off x="10409066" y="3339547"/>
            <a:ext cx="203147" cy="1524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a:solidFill>
                <a:schemeClr val="bg1"/>
              </a:solidFill>
            </a:endParaRPr>
          </a:p>
        </p:txBody>
      </p:sp>
      <p:sp>
        <p:nvSpPr>
          <p:cNvPr id="298003" name="Oval 19"/>
          <p:cNvSpPr>
            <a:spLocks noChangeArrowheads="1"/>
          </p:cNvSpPr>
          <p:nvPr/>
        </p:nvSpPr>
        <p:spPr bwMode="auto">
          <a:xfrm>
            <a:off x="10409066" y="4558747"/>
            <a:ext cx="203147" cy="1524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a:solidFill>
                <a:schemeClr val="bg1"/>
              </a:solidFill>
            </a:endParaRPr>
          </a:p>
        </p:txBody>
      </p:sp>
      <p:sp>
        <p:nvSpPr>
          <p:cNvPr id="298004" name="Text Box 20"/>
          <p:cNvSpPr txBox="1">
            <a:spLocks noChangeArrowheads="1"/>
          </p:cNvSpPr>
          <p:nvPr/>
        </p:nvSpPr>
        <p:spPr bwMode="auto">
          <a:xfrm>
            <a:off x="10563543" y="3201435"/>
            <a:ext cx="338554" cy="369332"/>
          </a:xfrm>
          <a:prstGeom prst="rect">
            <a:avLst/>
          </a:prstGeom>
          <a:noFill/>
          <a:ln w="9525">
            <a:solidFill>
              <a:schemeClr val="bg1"/>
            </a:solidFill>
            <a:miter lim="800000"/>
            <a:headEnd/>
            <a:tailEnd/>
          </a:ln>
        </p:spPr>
        <p:txBody>
          <a:bodyPr wrap="none">
            <a:spAutoFit/>
          </a:bodyPr>
          <a:lstStyle/>
          <a:p>
            <a:r>
              <a:rPr lang="en-US" b="1" dirty="0">
                <a:solidFill>
                  <a:schemeClr val="bg1"/>
                </a:solidFill>
              </a:rPr>
              <a:t>X</a:t>
            </a:r>
          </a:p>
        </p:txBody>
      </p:sp>
      <p:sp>
        <p:nvSpPr>
          <p:cNvPr id="298005" name="Text Box 21"/>
          <p:cNvSpPr txBox="1">
            <a:spLocks noChangeArrowheads="1"/>
          </p:cNvSpPr>
          <p:nvPr/>
        </p:nvSpPr>
        <p:spPr bwMode="auto">
          <a:xfrm>
            <a:off x="10612214" y="4420635"/>
            <a:ext cx="338554" cy="369332"/>
          </a:xfrm>
          <a:prstGeom prst="rect">
            <a:avLst/>
          </a:prstGeom>
          <a:noFill/>
          <a:ln w="9525">
            <a:solidFill>
              <a:schemeClr val="bg1"/>
            </a:solidFill>
            <a:miter lim="800000"/>
            <a:headEnd/>
            <a:tailEnd/>
          </a:ln>
        </p:spPr>
        <p:txBody>
          <a:bodyPr wrap="none">
            <a:spAutoFit/>
          </a:bodyPr>
          <a:lstStyle/>
          <a:p>
            <a:r>
              <a:rPr lang="en-US" b="1" dirty="0">
                <a:solidFill>
                  <a:schemeClr val="bg1"/>
                </a:solidFill>
              </a:rPr>
              <a:t>X</a:t>
            </a:r>
          </a:p>
        </p:txBody>
      </p:sp>
      <p:sp>
        <p:nvSpPr>
          <p:cNvPr id="298006" name="AutoShape 22"/>
          <p:cNvSpPr>
            <a:spLocks noChangeArrowheads="1"/>
          </p:cNvSpPr>
          <p:nvPr/>
        </p:nvSpPr>
        <p:spPr bwMode="auto">
          <a:xfrm>
            <a:off x="7666580" y="2425147"/>
            <a:ext cx="4164515" cy="1524000"/>
          </a:xfrm>
          <a:prstGeom prst="flowChartAlternateProcess">
            <a:avLst/>
          </a:prstGeom>
          <a:noFill/>
          <a:ln w="34925">
            <a:solidFill>
              <a:schemeClr val="bg1"/>
            </a:solidFill>
            <a:miter lim="800000"/>
            <a:headEnd/>
            <a:tailEnd/>
          </a:ln>
        </p:spPr>
        <p:txBody>
          <a:bodyPr wrap="none" anchor="ctr"/>
          <a:lstStyle/>
          <a:p>
            <a:endParaRPr lang="en-US">
              <a:solidFill>
                <a:schemeClr val="bg1"/>
              </a:solidFill>
            </a:endParaRPr>
          </a:p>
        </p:txBody>
      </p:sp>
      <p:sp>
        <p:nvSpPr>
          <p:cNvPr id="298007" name="AutoShape 23"/>
          <p:cNvSpPr>
            <a:spLocks noChangeArrowheads="1"/>
          </p:cNvSpPr>
          <p:nvPr/>
        </p:nvSpPr>
        <p:spPr bwMode="auto">
          <a:xfrm>
            <a:off x="7666580" y="4101547"/>
            <a:ext cx="4164515" cy="1371600"/>
          </a:xfrm>
          <a:prstGeom prst="flowChartAlternateProcess">
            <a:avLst/>
          </a:prstGeom>
          <a:noFill/>
          <a:ln w="34925">
            <a:solidFill>
              <a:schemeClr val="bg1"/>
            </a:solidFill>
            <a:miter lim="800000"/>
            <a:headEnd/>
            <a:tailEnd/>
          </a:ln>
        </p:spPr>
        <p:txBody>
          <a:bodyPr wrap="none" anchor="ctr"/>
          <a:lstStyle/>
          <a:p>
            <a:endParaRPr lang="en-US">
              <a:solidFill>
                <a:schemeClr val="bg1"/>
              </a:solidFill>
            </a:endParaRPr>
          </a:p>
        </p:txBody>
      </p:sp>
      <p:grpSp>
        <p:nvGrpSpPr>
          <p:cNvPr id="2" name="Group 26"/>
          <p:cNvGrpSpPr>
            <a:grpSpLocks/>
          </p:cNvGrpSpPr>
          <p:nvPr/>
        </p:nvGrpSpPr>
        <p:grpSpPr bwMode="auto">
          <a:xfrm>
            <a:off x="10612213" y="2729947"/>
            <a:ext cx="406294" cy="228600"/>
            <a:chOff x="4128" y="1488"/>
            <a:chExt cx="240" cy="192"/>
          </a:xfrm>
        </p:grpSpPr>
        <p:sp>
          <p:nvSpPr>
            <p:cNvPr id="18474" name="Line 24"/>
            <p:cNvSpPr>
              <a:spLocks noChangeShapeType="1"/>
            </p:cNvSpPr>
            <p:nvPr/>
          </p:nvSpPr>
          <p:spPr bwMode="auto">
            <a:xfrm>
              <a:off x="4128" y="1584"/>
              <a:ext cx="96" cy="96"/>
            </a:xfrm>
            <a:prstGeom prst="line">
              <a:avLst/>
            </a:prstGeom>
            <a:noFill/>
            <a:ln w="47625">
              <a:solidFill>
                <a:schemeClr val="bg1"/>
              </a:solidFill>
              <a:round/>
              <a:headEnd/>
              <a:tailEnd/>
            </a:ln>
          </p:spPr>
          <p:txBody>
            <a:bodyPr/>
            <a:lstStyle/>
            <a:p>
              <a:endParaRPr lang="en-US">
                <a:solidFill>
                  <a:schemeClr val="bg1"/>
                </a:solidFill>
                <a:latin typeface="+mn-lt"/>
              </a:endParaRPr>
            </a:p>
          </p:txBody>
        </p:sp>
        <p:sp>
          <p:nvSpPr>
            <p:cNvPr id="18475" name="Line 25"/>
            <p:cNvSpPr>
              <a:spLocks noChangeShapeType="1"/>
            </p:cNvSpPr>
            <p:nvPr/>
          </p:nvSpPr>
          <p:spPr bwMode="auto">
            <a:xfrm flipV="1">
              <a:off x="4224" y="1488"/>
              <a:ext cx="144" cy="192"/>
            </a:xfrm>
            <a:prstGeom prst="line">
              <a:avLst/>
            </a:prstGeom>
            <a:noFill/>
            <a:ln w="47625">
              <a:solidFill>
                <a:schemeClr val="bg1"/>
              </a:solidFill>
              <a:round/>
              <a:headEnd/>
              <a:tailEnd/>
            </a:ln>
          </p:spPr>
          <p:txBody>
            <a:bodyPr/>
            <a:lstStyle/>
            <a:p>
              <a:endParaRPr lang="en-US">
                <a:solidFill>
                  <a:schemeClr val="bg1"/>
                </a:solidFill>
                <a:latin typeface="+mn-lt"/>
              </a:endParaRPr>
            </a:p>
          </p:txBody>
        </p:sp>
      </p:grpSp>
      <p:grpSp>
        <p:nvGrpSpPr>
          <p:cNvPr id="3" name="Group 27"/>
          <p:cNvGrpSpPr>
            <a:grpSpLocks/>
          </p:cNvGrpSpPr>
          <p:nvPr/>
        </p:nvGrpSpPr>
        <p:grpSpPr bwMode="auto">
          <a:xfrm>
            <a:off x="10612213" y="3644347"/>
            <a:ext cx="406294" cy="228600"/>
            <a:chOff x="4128" y="1488"/>
            <a:chExt cx="240" cy="192"/>
          </a:xfrm>
        </p:grpSpPr>
        <p:sp>
          <p:nvSpPr>
            <p:cNvPr id="18472" name="Line 28"/>
            <p:cNvSpPr>
              <a:spLocks noChangeShapeType="1"/>
            </p:cNvSpPr>
            <p:nvPr/>
          </p:nvSpPr>
          <p:spPr bwMode="auto">
            <a:xfrm>
              <a:off x="4128" y="1584"/>
              <a:ext cx="96" cy="96"/>
            </a:xfrm>
            <a:prstGeom prst="line">
              <a:avLst/>
            </a:prstGeom>
            <a:noFill/>
            <a:ln w="47625">
              <a:solidFill>
                <a:schemeClr val="bg1"/>
              </a:solidFill>
              <a:round/>
              <a:headEnd/>
              <a:tailEnd/>
            </a:ln>
          </p:spPr>
          <p:txBody>
            <a:bodyPr/>
            <a:lstStyle/>
            <a:p>
              <a:endParaRPr lang="en-US">
                <a:solidFill>
                  <a:schemeClr val="bg1"/>
                </a:solidFill>
              </a:endParaRPr>
            </a:p>
          </p:txBody>
        </p:sp>
        <p:sp>
          <p:nvSpPr>
            <p:cNvPr id="18473" name="Line 29"/>
            <p:cNvSpPr>
              <a:spLocks noChangeShapeType="1"/>
            </p:cNvSpPr>
            <p:nvPr/>
          </p:nvSpPr>
          <p:spPr bwMode="auto">
            <a:xfrm flipV="1">
              <a:off x="4224" y="1488"/>
              <a:ext cx="144" cy="192"/>
            </a:xfrm>
            <a:prstGeom prst="line">
              <a:avLst/>
            </a:prstGeom>
            <a:noFill/>
            <a:ln w="47625">
              <a:solidFill>
                <a:schemeClr val="bg1"/>
              </a:solidFill>
              <a:round/>
              <a:headEnd/>
              <a:tailEnd/>
            </a:ln>
          </p:spPr>
          <p:txBody>
            <a:bodyPr/>
            <a:lstStyle/>
            <a:p>
              <a:endParaRPr lang="en-US">
                <a:solidFill>
                  <a:schemeClr val="bg1"/>
                </a:solidFill>
              </a:endParaRPr>
            </a:p>
          </p:txBody>
        </p:sp>
      </p:grpSp>
      <p:grpSp>
        <p:nvGrpSpPr>
          <p:cNvPr id="4" name="Group 30"/>
          <p:cNvGrpSpPr>
            <a:grpSpLocks/>
          </p:cNvGrpSpPr>
          <p:nvPr/>
        </p:nvGrpSpPr>
        <p:grpSpPr bwMode="auto">
          <a:xfrm>
            <a:off x="10713787" y="4939747"/>
            <a:ext cx="406294" cy="228600"/>
            <a:chOff x="4128" y="1488"/>
            <a:chExt cx="240" cy="192"/>
          </a:xfrm>
        </p:grpSpPr>
        <p:sp>
          <p:nvSpPr>
            <p:cNvPr id="18470" name="Line 31"/>
            <p:cNvSpPr>
              <a:spLocks noChangeShapeType="1"/>
            </p:cNvSpPr>
            <p:nvPr/>
          </p:nvSpPr>
          <p:spPr bwMode="auto">
            <a:xfrm>
              <a:off x="4128" y="1584"/>
              <a:ext cx="96" cy="96"/>
            </a:xfrm>
            <a:prstGeom prst="line">
              <a:avLst/>
            </a:prstGeom>
            <a:noFill/>
            <a:ln w="47625">
              <a:solidFill>
                <a:schemeClr val="bg1"/>
              </a:solidFill>
              <a:round/>
              <a:headEnd/>
              <a:tailEnd/>
            </a:ln>
          </p:spPr>
          <p:txBody>
            <a:bodyPr/>
            <a:lstStyle/>
            <a:p>
              <a:endParaRPr lang="en-US">
                <a:solidFill>
                  <a:schemeClr val="bg1"/>
                </a:solidFill>
                <a:latin typeface="+mn-lt"/>
              </a:endParaRPr>
            </a:p>
          </p:txBody>
        </p:sp>
        <p:sp>
          <p:nvSpPr>
            <p:cNvPr id="18471" name="Line 32"/>
            <p:cNvSpPr>
              <a:spLocks noChangeShapeType="1"/>
            </p:cNvSpPr>
            <p:nvPr/>
          </p:nvSpPr>
          <p:spPr bwMode="auto">
            <a:xfrm flipV="1">
              <a:off x="4224" y="1488"/>
              <a:ext cx="144" cy="192"/>
            </a:xfrm>
            <a:prstGeom prst="line">
              <a:avLst/>
            </a:prstGeom>
            <a:noFill/>
            <a:ln w="47625">
              <a:solidFill>
                <a:schemeClr val="bg1"/>
              </a:solidFill>
              <a:round/>
              <a:headEnd/>
              <a:tailEnd/>
            </a:ln>
          </p:spPr>
          <p:txBody>
            <a:bodyPr/>
            <a:lstStyle/>
            <a:p>
              <a:endParaRPr lang="en-US">
                <a:solidFill>
                  <a:schemeClr val="bg1"/>
                </a:solidFill>
                <a:latin typeface="+mn-lt"/>
              </a:endParaRPr>
            </a:p>
          </p:txBody>
        </p:sp>
      </p:grpSp>
      <p:sp>
        <p:nvSpPr>
          <p:cNvPr id="298017" name="Text Box 33"/>
          <p:cNvSpPr txBox="1">
            <a:spLocks noChangeArrowheads="1"/>
          </p:cNvSpPr>
          <p:nvPr/>
        </p:nvSpPr>
        <p:spPr bwMode="auto">
          <a:xfrm>
            <a:off x="8072875" y="2439435"/>
            <a:ext cx="1107996" cy="369332"/>
          </a:xfrm>
          <a:prstGeom prst="rect">
            <a:avLst/>
          </a:prstGeom>
          <a:noFill/>
          <a:ln w="9525">
            <a:solidFill>
              <a:schemeClr val="bg1"/>
            </a:solidFill>
            <a:miter lim="800000"/>
            <a:headEnd/>
            <a:tailEnd/>
          </a:ln>
        </p:spPr>
        <p:txBody>
          <a:bodyPr wrap="none">
            <a:spAutoFit/>
          </a:bodyPr>
          <a:lstStyle/>
          <a:p>
            <a:r>
              <a:rPr lang="en-US" dirty="0">
                <a:solidFill>
                  <a:schemeClr val="bg1"/>
                </a:solidFill>
                <a:latin typeface="+mn-lt"/>
              </a:rPr>
              <a:t>Thread 1</a:t>
            </a:r>
          </a:p>
        </p:txBody>
      </p:sp>
      <p:sp>
        <p:nvSpPr>
          <p:cNvPr id="298018" name="Text Box 34"/>
          <p:cNvSpPr txBox="1">
            <a:spLocks noChangeArrowheads="1"/>
          </p:cNvSpPr>
          <p:nvPr/>
        </p:nvSpPr>
        <p:spPr bwMode="auto">
          <a:xfrm>
            <a:off x="9867340" y="2439435"/>
            <a:ext cx="1107996" cy="369332"/>
          </a:xfrm>
          <a:prstGeom prst="rect">
            <a:avLst/>
          </a:prstGeom>
          <a:noFill/>
          <a:ln w="9525">
            <a:solidFill>
              <a:schemeClr val="bg1"/>
            </a:solidFill>
            <a:miter lim="800000"/>
            <a:headEnd/>
            <a:tailEnd/>
          </a:ln>
        </p:spPr>
        <p:txBody>
          <a:bodyPr wrap="none">
            <a:spAutoFit/>
          </a:bodyPr>
          <a:lstStyle/>
          <a:p>
            <a:r>
              <a:rPr lang="en-US" dirty="0">
                <a:solidFill>
                  <a:schemeClr val="bg1"/>
                </a:solidFill>
                <a:latin typeface="+mn-lt"/>
              </a:rPr>
              <a:t>Thread 2</a:t>
            </a:r>
          </a:p>
        </p:txBody>
      </p:sp>
      <p:sp>
        <p:nvSpPr>
          <p:cNvPr id="298019" name="Text Box 35"/>
          <p:cNvSpPr txBox="1">
            <a:spLocks noChangeArrowheads="1"/>
          </p:cNvSpPr>
          <p:nvPr/>
        </p:nvSpPr>
        <p:spPr bwMode="auto">
          <a:xfrm>
            <a:off x="8276022" y="4101548"/>
            <a:ext cx="1107996" cy="369332"/>
          </a:xfrm>
          <a:prstGeom prst="rect">
            <a:avLst/>
          </a:prstGeom>
          <a:noFill/>
          <a:ln w="9525">
            <a:solidFill>
              <a:schemeClr val="bg1"/>
            </a:solidFill>
            <a:miter lim="800000"/>
            <a:headEnd/>
            <a:tailEnd/>
          </a:ln>
        </p:spPr>
        <p:txBody>
          <a:bodyPr wrap="none">
            <a:spAutoFit/>
          </a:bodyPr>
          <a:lstStyle/>
          <a:p>
            <a:r>
              <a:rPr lang="en-US" dirty="0">
                <a:solidFill>
                  <a:schemeClr val="bg1"/>
                </a:solidFill>
                <a:latin typeface="+mn-lt"/>
              </a:rPr>
              <a:t>Thread 1</a:t>
            </a:r>
          </a:p>
        </p:txBody>
      </p:sp>
      <p:sp>
        <p:nvSpPr>
          <p:cNvPr id="298020" name="Text Box 36"/>
          <p:cNvSpPr txBox="1">
            <a:spLocks noChangeArrowheads="1"/>
          </p:cNvSpPr>
          <p:nvPr/>
        </p:nvSpPr>
        <p:spPr bwMode="auto">
          <a:xfrm>
            <a:off x="10070488" y="4101548"/>
            <a:ext cx="1107996" cy="369332"/>
          </a:xfrm>
          <a:prstGeom prst="rect">
            <a:avLst/>
          </a:prstGeom>
          <a:noFill/>
          <a:ln w="9525">
            <a:solidFill>
              <a:schemeClr val="bg1"/>
            </a:solidFill>
            <a:miter lim="800000"/>
            <a:headEnd/>
            <a:tailEnd/>
          </a:ln>
        </p:spPr>
        <p:txBody>
          <a:bodyPr wrap="none">
            <a:spAutoFit/>
          </a:bodyPr>
          <a:lstStyle/>
          <a:p>
            <a:r>
              <a:rPr lang="en-US" dirty="0">
                <a:solidFill>
                  <a:schemeClr val="bg1"/>
                </a:solidFill>
                <a:latin typeface="+mn-lt"/>
              </a:rPr>
              <a:t>Thread 2</a:t>
            </a:r>
          </a:p>
        </p:txBody>
      </p:sp>
      <p:sp>
        <p:nvSpPr>
          <p:cNvPr id="298021" name="Line 37"/>
          <p:cNvSpPr>
            <a:spLocks noChangeShapeType="1"/>
          </p:cNvSpPr>
          <p:nvPr/>
        </p:nvSpPr>
        <p:spPr bwMode="auto">
          <a:xfrm>
            <a:off x="7971301" y="3034747"/>
            <a:ext cx="3656648" cy="0"/>
          </a:xfrm>
          <a:prstGeom prst="line">
            <a:avLst/>
          </a:prstGeom>
          <a:noFill/>
          <a:ln w="9525">
            <a:solidFill>
              <a:schemeClr val="bg1"/>
            </a:solidFill>
            <a:prstDash val="dashDot"/>
            <a:round/>
            <a:headEnd/>
            <a:tailEnd/>
          </a:ln>
        </p:spPr>
        <p:txBody>
          <a:bodyPr/>
          <a:lstStyle/>
          <a:p>
            <a:endParaRPr lang="en-US">
              <a:solidFill>
                <a:schemeClr val="bg1"/>
              </a:solidFill>
            </a:endParaRPr>
          </a:p>
        </p:txBody>
      </p:sp>
      <p:sp>
        <p:nvSpPr>
          <p:cNvPr id="298022" name="Line 38"/>
          <p:cNvSpPr>
            <a:spLocks noChangeShapeType="1"/>
          </p:cNvSpPr>
          <p:nvPr/>
        </p:nvSpPr>
        <p:spPr bwMode="auto">
          <a:xfrm>
            <a:off x="8072874" y="3720547"/>
            <a:ext cx="3656648" cy="0"/>
          </a:xfrm>
          <a:prstGeom prst="line">
            <a:avLst/>
          </a:prstGeom>
          <a:noFill/>
          <a:ln w="9525">
            <a:solidFill>
              <a:schemeClr val="bg1"/>
            </a:solidFill>
            <a:prstDash val="dashDot"/>
            <a:round/>
            <a:headEnd/>
            <a:tailEnd/>
          </a:ln>
        </p:spPr>
        <p:txBody>
          <a:bodyPr/>
          <a:lstStyle/>
          <a:p>
            <a:endParaRPr lang="en-US" dirty="0">
              <a:solidFill>
                <a:schemeClr val="bg1"/>
              </a:solidFill>
              <a:latin typeface="+mn-lt"/>
            </a:endParaRPr>
          </a:p>
        </p:txBody>
      </p:sp>
      <p:sp>
        <p:nvSpPr>
          <p:cNvPr id="298023" name="Line 39"/>
          <p:cNvSpPr>
            <a:spLocks noChangeShapeType="1"/>
          </p:cNvSpPr>
          <p:nvPr/>
        </p:nvSpPr>
        <p:spPr bwMode="auto">
          <a:xfrm>
            <a:off x="8072874" y="4787347"/>
            <a:ext cx="3656648" cy="0"/>
          </a:xfrm>
          <a:prstGeom prst="line">
            <a:avLst/>
          </a:prstGeom>
          <a:noFill/>
          <a:ln w="9525">
            <a:solidFill>
              <a:schemeClr val="bg1"/>
            </a:solidFill>
            <a:prstDash val="dashDot"/>
            <a:round/>
            <a:headEnd/>
            <a:tailEnd/>
          </a:ln>
        </p:spPr>
        <p:txBody>
          <a:bodyPr/>
          <a:lstStyle/>
          <a:p>
            <a:endParaRPr lang="en-US">
              <a:solidFill>
                <a:schemeClr val="bg1"/>
              </a:solidFill>
            </a:endParaRPr>
          </a:p>
        </p:txBody>
      </p:sp>
      <p:sp>
        <p:nvSpPr>
          <p:cNvPr id="297996" name="Oval 12"/>
          <p:cNvSpPr>
            <a:spLocks noChangeArrowheads="1"/>
          </p:cNvSpPr>
          <p:nvPr/>
        </p:nvSpPr>
        <p:spPr bwMode="auto">
          <a:xfrm>
            <a:off x="8580742" y="4711147"/>
            <a:ext cx="203147" cy="152400"/>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endParaRPr lang="en-US">
              <a:solidFill>
                <a:schemeClr val="bg1"/>
              </a:solidFill>
            </a:endParaRPr>
          </a:p>
        </p:txBody>
      </p:sp>
      <p:sp>
        <p:nvSpPr>
          <p:cNvPr id="18463" name="Line 45"/>
          <p:cNvSpPr>
            <a:spLocks noChangeShapeType="1"/>
          </p:cNvSpPr>
          <p:nvPr/>
        </p:nvSpPr>
        <p:spPr bwMode="auto">
          <a:xfrm flipH="1">
            <a:off x="10462075" y="1143000"/>
            <a:ext cx="609441" cy="228600"/>
          </a:xfrm>
          <a:prstGeom prst="line">
            <a:avLst/>
          </a:prstGeom>
          <a:noFill/>
          <a:ln w="9525">
            <a:solidFill>
              <a:schemeClr val="tx1"/>
            </a:solidFill>
            <a:round/>
            <a:headEnd/>
            <a:tailEnd type="triangle" w="med" len="med"/>
          </a:ln>
        </p:spPr>
        <p:txBody>
          <a:bodyPr/>
          <a:lstStyle/>
          <a:p>
            <a:endParaRPr lang="en-US"/>
          </a:p>
        </p:txBody>
      </p:sp>
      <p:sp>
        <p:nvSpPr>
          <p:cNvPr id="18464" name="Line 46"/>
          <p:cNvSpPr>
            <a:spLocks noChangeShapeType="1"/>
          </p:cNvSpPr>
          <p:nvPr/>
        </p:nvSpPr>
        <p:spPr bwMode="auto">
          <a:xfrm flipV="1">
            <a:off x="11071516" y="762000"/>
            <a:ext cx="0" cy="381000"/>
          </a:xfrm>
          <a:prstGeom prst="line">
            <a:avLst/>
          </a:prstGeom>
          <a:noFill/>
          <a:ln w="9525">
            <a:solidFill>
              <a:schemeClr val="tx1"/>
            </a:solidFill>
            <a:round/>
            <a:headEnd/>
            <a:tailEnd type="triangle" w="med" len="med"/>
          </a:ln>
        </p:spPr>
        <p:txBody>
          <a:bodyPr/>
          <a:lstStyle/>
          <a:p>
            <a:endParaRPr lang="en-US"/>
          </a:p>
        </p:txBody>
      </p:sp>
      <p:sp>
        <p:nvSpPr>
          <p:cNvPr id="18465" name="Line 47"/>
          <p:cNvSpPr>
            <a:spLocks noChangeShapeType="1"/>
          </p:cNvSpPr>
          <p:nvPr/>
        </p:nvSpPr>
        <p:spPr bwMode="auto">
          <a:xfrm>
            <a:off x="11071516" y="1143000"/>
            <a:ext cx="609441" cy="0"/>
          </a:xfrm>
          <a:prstGeom prst="line">
            <a:avLst/>
          </a:prstGeom>
          <a:noFill/>
          <a:ln w="9525">
            <a:solidFill>
              <a:schemeClr val="tx1"/>
            </a:solidFill>
            <a:round/>
            <a:headEnd/>
            <a:tailEnd type="triangle" w="med" len="med"/>
          </a:ln>
        </p:spPr>
        <p:txBody>
          <a:bodyPr/>
          <a:lstStyle/>
          <a:p>
            <a:endParaRPr lang="en-US"/>
          </a:p>
        </p:txBody>
      </p:sp>
      <p:sp>
        <p:nvSpPr>
          <p:cNvPr id="18466" name="Text Box 48"/>
          <p:cNvSpPr txBox="1">
            <a:spLocks noChangeArrowheads="1"/>
          </p:cNvSpPr>
          <p:nvPr/>
        </p:nvSpPr>
        <p:spPr bwMode="auto">
          <a:xfrm>
            <a:off x="10070595" y="1371601"/>
            <a:ext cx="979755" cy="369332"/>
          </a:xfrm>
          <a:prstGeom prst="rect">
            <a:avLst/>
          </a:prstGeom>
          <a:noFill/>
          <a:ln w="9525">
            <a:noFill/>
            <a:miter lim="800000"/>
            <a:headEnd/>
            <a:tailEnd/>
          </a:ln>
        </p:spPr>
        <p:txBody>
          <a:bodyPr wrap="none">
            <a:spAutoFit/>
          </a:bodyPr>
          <a:lstStyle/>
          <a:p>
            <a:pPr algn="ctr"/>
            <a:r>
              <a:rPr lang="en-US" b="1"/>
              <a:t>Pattern</a:t>
            </a:r>
          </a:p>
        </p:txBody>
      </p:sp>
      <p:sp>
        <p:nvSpPr>
          <p:cNvPr id="298034" name="Line 50"/>
          <p:cNvSpPr>
            <a:spLocks noChangeShapeType="1"/>
          </p:cNvSpPr>
          <p:nvPr/>
        </p:nvSpPr>
        <p:spPr bwMode="auto">
          <a:xfrm>
            <a:off x="8885463" y="4863547"/>
            <a:ext cx="1320456" cy="76200"/>
          </a:xfrm>
          <a:prstGeom prst="line">
            <a:avLst/>
          </a:prstGeom>
          <a:noFill/>
          <a:ln w="9525">
            <a:solidFill>
              <a:schemeClr val="bg1"/>
            </a:solidFill>
            <a:round/>
            <a:headEnd/>
            <a:tailEnd type="triangle" w="med" len="med"/>
          </a:ln>
        </p:spPr>
        <p:txBody>
          <a:bodyPr/>
          <a:lstStyle/>
          <a:p>
            <a:endParaRPr lang="en-US">
              <a:solidFill>
                <a:schemeClr val="bg1"/>
              </a:solidFill>
            </a:endParaRPr>
          </a:p>
        </p:txBody>
      </p:sp>
      <p:sp>
        <p:nvSpPr>
          <p:cNvPr id="298035" name="Line 51"/>
          <p:cNvSpPr>
            <a:spLocks noChangeShapeType="1"/>
          </p:cNvSpPr>
          <p:nvPr/>
        </p:nvSpPr>
        <p:spPr bwMode="auto">
          <a:xfrm flipH="1">
            <a:off x="8885463" y="4634947"/>
            <a:ext cx="1117309" cy="76200"/>
          </a:xfrm>
          <a:prstGeom prst="line">
            <a:avLst/>
          </a:prstGeom>
          <a:noFill/>
          <a:ln w="9525">
            <a:solidFill>
              <a:schemeClr val="bg1"/>
            </a:solidFill>
            <a:round/>
            <a:headEnd/>
            <a:tailEnd type="triangle" w="med" len="med"/>
          </a:ln>
        </p:spPr>
        <p:txBody>
          <a:bodyPr/>
          <a:lstStyle/>
          <a:p>
            <a:endParaRPr lang="en-US">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98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98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79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80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80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799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80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80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80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79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799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799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800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800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97987">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7987">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799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80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80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799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800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80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9799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799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9803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800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98005"/>
                                        </p:tgtEl>
                                        <p:attrNameLst>
                                          <p:attrName>style.visibility</p:attrName>
                                        </p:attrNameLst>
                                      </p:cBhvr>
                                      <p:to>
                                        <p:strVal val="visible"/>
                                      </p:to>
                                    </p:set>
                                  </p:childTnLst>
                                </p:cTn>
                              </p:par>
                              <p:par>
                                <p:cTn id="81" presetID="3" presetClass="exit" presetSubtype="10" fill="hold" grpId="1" nodeType="withEffect">
                                  <p:stCondLst>
                                    <p:cond delay="0"/>
                                  </p:stCondLst>
                                  <p:childTnLst>
                                    <p:animEffect transition="out" filter="blinds(horizontal)">
                                      <p:cBhvr>
                                        <p:cTn id="82" dur="500"/>
                                        <p:tgtEl>
                                          <p:spTgt spid="298034"/>
                                        </p:tgtEl>
                                      </p:cBhvr>
                                    </p:animEffect>
                                    <p:set>
                                      <p:cBhvr>
                                        <p:cTn id="83" dur="1" fill="hold">
                                          <p:stCondLst>
                                            <p:cond delay="499"/>
                                          </p:stCondLst>
                                        </p:cTn>
                                        <p:tgtEl>
                                          <p:spTgt spid="298034"/>
                                        </p:tgtEl>
                                        <p:attrNameLst>
                                          <p:attrName>style.visibility</p:attrName>
                                        </p:attrNameLst>
                                      </p:cBhvr>
                                      <p:to>
                                        <p:strVal val="hidden"/>
                                      </p:to>
                                    </p:set>
                                  </p:childTnLst>
                                </p:cTn>
                              </p:par>
                              <p:par>
                                <p:cTn id="84" presetID="1" presetClass="entr" presetSubtype="0" fill="hold" grpId="0" nodeType="withEffect">
                                  <p:stCondLst>
                                    <p:cond delay="0"/>
                                  </p:stCondLst>
                                  <p:childTnLst>
                                    <p:set>
                                      <p:cBhvr>
                                        <p:cTn id="85" dur="1" fill="hold">
                                          <p:stCondLst>
                                            <p:cond delay="0"/>
                                          </p:stCondLst>
                                        </p:cTn>
                                        <p:tgtEl>
                                          <p:spTgt spid="298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8" grpId="0" animBg="1"/>
      <p:bldP spid="297989" grpId="0" animBg="1"/>
      <p:bldP spid="297990" grpId="0" animBg="1"/>
      <p:bldP spid="297991" grpId="0" animBg="1"/>
      <p:bldP spid="297992" grpId="0" animBg="1"/>
      <p:bldP spid="297993" grpId="0" animBg="1"/>
      <p:bldP spid="297995" grpId="0" animBg="1"/>
      <p:bldP spid="297998" grpId="0" animBg="1"/>
      <p:bldP spid="298001" grpId="0" animBg="1"/>
      <p:bldP spid="298003" grpId="0" animBg="1"/>
      <p:bldP spid="298004" grpId="0" animBg="1"/>
      <p:bldP spid="298005" grpId="0" animBg="1"/>
      <p:bldP spid="298006" grpId="0" animBg="1"/>
      <p:bldP spid="298007" grpId="0" animBg="1"/>
      <p:bldP spid="298017" grpId="0" animBg="1"/>
      <p:bldP spid="298018" grpId="0" animBg="1"/>
      <p:bldP spid="298019" grpId="0" animBg="1"/>
      <p:bldP spid="298020" grpId="0" animBg="1"/>
      <p:bldP spid="298021" grpId="0" animBg="1"/>
      <p:bldP spid="298022" grpId="0" animBg="1"/>
      <p:bldP spid="298023" grpId="0" animBg="1"/>
      <p:bldP spid="297996" grpId="0" animBg="1"/>
      <p:bldP spid="298034" grpId="0" animBg="1"/>
      <p:bldP spid="298034" grpId="1" animBg="1"/>
      <p:bldP spid="2980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r>
              <a:rPr lang="en-US" dirty="0" smtClean="0"/>
              <a:t>Non-Deadlock Bug Pattern Characteristics</a:t>
            </a:r>
          </a:p>
        </p:txBody>
      </p:sp>
      <p:sp>
        <p:nvSpPr>
          <p:cNvPr id="278535" name="Rectangle 7"/>
          <p:cNvSpPr>
            <a:spLocks noGrp="1" noChangeArrowheads="1"/>
          </p:cNvSpPr>
          <p:nvPr>
            <p:ph type="body" sz="half" idx="4294967295"/>
          </p:nvPr>
        </p:nvSpPr>
        <p:spPr>
          <a:xfrm>
            <a:off x="6542457" y="2355850"/>
            <a:ext cx="4641805" cy="2403475"/>
          </a:xfrm>
        </p:spPr>
        <p:txBody>
          <a:bodyPr/>
          <a:lstStyle/>
          <a:p>
            <a:pPr eaLnBrk="1" hangingPunct="1"/>
            <a:r>
              <a:rPr lang="en-US" sz="2600" dirty="0" smtClean="0"/>
              <a:t>We should focus on atomicity violation and order violation</a:t>
            </a:r>
          </a:p>
          <a:p>
            <a:pPr eaLnBrk="1" hangingPunct="1"/>
            <a:endParaRPr lang="en-US" sz="2600" dirty="0" smtClean="0"/>
          </a:p>
          <a:p>
            <a:pPr eaLnBrk="1" hangingPunct="1"/>
            <a:r>
              <a:rPr lang="en-US" sz="2600" dirty="0" smtClean="0"/>
              <a:t>Bug detection tools for order violation bugs are desired</a:t>
            </a:r>
          </a:p>
        </p:txBody>
      </p:sp>
      <p:sp>
        <p:nvSpPr>
          <p:cNvPr id="278549" name="Text Box 21"/>
          <p:cNvSpPr txBox="1">
            <a:spLocks noChangeArrowheads="1"/>
          </p:cNvSpPr>
          <p:nvPr/>
        </p:nvSpPr>
        <p:spPr bwMode="auto">
          <a:xfrm>
            <a:off x="3148780" y="6248401"/>
            <a:ext cx="4523739" cy="307777"/>
          </a:xfrm>
          <a:prstGeom prst="rect">
            <a:avLst/>
          </a:prstGeom>
          <a:noFill/>
          <a:ln w="9525">
            <a:noFill/>
            <a:miter lim="800000"/>
            <a:headEnd/>
            <a:tailEnd/>
          </a:ln>
        </p:spPr>
        <p:txBody>
          <a:bodyPr wrap="none">
            <a:spAutoFit/>
          </a:bodyPr>
          <a:lstStyle/>
          <a:p>
            <a:r>
              <a:rPr lang="en-US" sz="1400" i="1" dirty="0">
                <a:solidFill>
                  <a:schemeClr val="bg1"/>
                </a:solidFill>
              </a:rPr>
              <a:t>*There are 3-bug overlap between Atomicity and Order</a:t>
            </a:r>
          </a:p>
        </p:txBody>
      </p:sp>
      <p:sp>
        <p:nvSpPr>
          <p:cNvPr id="1037" name="Text Box 27"/>
          <p:cNvSpPr txBox="1">
            <a:spLocks noChangeArrowheads="1"/>
          </p:cNvSpPr>
          <p:nvPr/>
        </p:nvSpPr>
        <p:spPr bwMode="auto">
          <a:xfrm>
            <a:off x="7506455" y="1884363"/>
            <a:ext cx="2348720" cy="584775"/>
          </a:xfrm>
          <a:prstGeom prst="rect">
            <a:avLst/>
          </a:prstGeom>
          <a:noFill/>
          <a:ln w="9525">
            <a:noFill/>
            <a:miter lim="800000"/>
            <a:headEnd/>
            <a:tailEnd/>
          </a:ln>
        </p:spPr>
        <p:txBody>
          <a:bodyPr wrap="none">
            <a:spAutoFit/>
          </a:bodyPr>
          <a:lstStyle/>
          <a:p>
            <a:r>
              <a:rPr lang="en-US" sz="3200" dirty="0">
                <a:solidFill>
                  <a:schemeClr val="bg1"/>
                </a:solidFill>
                <a:latin typeface="+mn-lt"/>
              </a:rPr>
              <a:t>Implications</a:t>
            </a:r>
          </a:p>
        </p:txBody>
      </p:sp>
      <p:graphicFrame>
        <p:nvGraphicFramePr>
          <p:cNvPr id="18" name="Object 22"/>
          <p:cNvGraphicFramePr>
            <a:graphicFrameLocks noChangeAspect="1"/>
          </p:cNvGraphicFramePr>
          <p:nvPr/>
        </p:nvGraphicFramePr>
        <p:xfrm>
          <a:off x="452438" y="1657281"/>
          <a:ext cx="5907386" cy="454777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853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85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An Order-Related Bug Example</a:t>
            </a:r>
          </a:p>
        </p:txBody>
      </p:sp>
      <p:pic>
        <p:nvPicPr>
          <p:cNvPr id="21508" name="Picture 3"/>
          <p:cNvPicPr>
            <a:picLocks noChangeAspect="1" noChangeArrowheads="1"/>
          </p:cNvPicPr>
          <p:nvPr/>
        </p:nvPicPr>
        <p:blipFill>
          <a:blip r:embed="rId3"/>
          <a:srcRect l="2514" t="7549" r="2821" b="3931"/>
          <a:stretch>
            <a:fillRect/>
          </a:stretch>
        </p:blipFill>
        <p:spPr bwMode="auto">
          <a:xfrm>
            <a:off x="626301" y="1878013"/>
            <a:ext cx="9607463" cy="2142842"/>
          </a:xfrm>
          <a:prstGeom prst="rect">
            <a:avLst/>
          </a:prstGeom>
          <a:ln>
            <a:noFill/>
          </a:ln>
          <a:effectLst>
            <a:outerShdw blurRad="292100" dist="139700" dir="2700000" algn="tl" rotWithShape="0">
              <a:srgbClr val="333333">
                <a:alpha val="65000"/>
              </a:srgbClr>
            </a:outerShdw>
          </a:effectLst>
        </p:spPr>
      </p:pic>
      <p:sp>
        <p:nvSpPr>
          <p:cNvPr id="7" name="TextBox 6"/>
          <p:cNvSpPr txBox="1">
            <a:spLocks noChangeArrowheads="1"/>
          </p:cNvSpPr>
          <p:nvPr/>
        </p:nvSpPr>
        <p:spPr bwMode="auto">
          <a:xfrm>
            <a:off x="1063053" y="4475431"/>
            <a:ext cx="8635762" cy="923330"/>
          </a:xfrm>
          <a:prstGeom prst="rect">
            <a:avLst/>
          </a:prstGeom>
          <a:noFill/>
          <a:ln w="9525">
            <a:noFill/>
            <a:miter lim="800000"/>
            <a:headEnd/>
            <a:tailEnd/>
          </a:ln>
        </p:spPr>
        <p:txBody>
          <a:bodyPr wrap="none">
            <a:spAutoFit/>
          </a:bodyPr>
          <a:lstStyle/>
          <a:p>
            <a:r>
              <a:rPr lang="en-US" dirty="0">
                <a:solidFill>
                  <a:schemeClr val="bg1"/>
                </a:solidFill>
                <a:latin typeface="+mn-lt"/>
              </a:rPr>
              <a:t>Note that order violations can be fixed by adding locks to ensure atomicity with the</a:t>
            </a:r>
          </a:p>
          <a:p>
            <a:r>
              <a:rPr lang="en-US" dirty="0">
                <a:solidFill>
                  <a:schemeClr val="bg1"/>
                </a:solidFill>
                <a:latin typeface="+mn-lt"/>
              </a:rPr>
              <a:t>previous operation to ensure order.  But the root cause is the incorrect assumption </a:t>
            </a:r>
            <a:br>
              <a:rPr lang="en-US" dirty="0">
                <a:solidFill>
                  <a:schemeClr val="bg1"/>
                </a:solidFill>
                <a:latin typeface="+mn-lt"/>
              </a:rPr>
            </a:br>
            <a:r>
              <a:rPr lang="en-US" dirty="0">
                <a:solidFill>
                  <a:schemeClr val="bg1"/>
                </a:solidFill>
                <a:latin typeface="+mn-lt"/>
              </a:rPr>
              <a:t>about execution order.</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icrosoft_Research_Faculty_Summit_Template_PPT07_16x9">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Microsoft_Research_Faculty_Summit_Template_PPT07_16x9_v06">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Microsoft_Research_Faculty_Summit_Template_PPT07_16x9</Template>
  <TotalTime>0</TotalTime>
  <Words>1010</Words>
  <Application>Microsoft Office PowerPoint</Application>
  <PresentationFormat>Custom</PresentationFormat>
  <Paragraphs>236</Paragraphs>
  <Slides>20</Slides>
  <Notes>20</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Microsoft_Research_Faculty_Summit_Template_PPT07_16x9</vt:lpstr>
      <vt:lpstr>White with Courier font for code slides</vt:lpstr>
      <vt:lpstr>Microsoft_Research_Faculty_Summit_Template_PPT07_16x9_v06</vt:lpstr>
      <vt:lpstr>1_White with Courier font for code slides</vt:lpstr>
      <vt:lpstr>Slide 1</vt:lpstr>
      <vt:lpstr>Learning from Mistakes – Real World Concurrency Bug Characteristics</vt:lpstr>
      <vt:lpstr>How to Improve the State-of-Art?</vt:lpstr>
      <vt:lpstr>Learning from Mistakes</vt:lpstr>
      <vt:lpstr>Methodology:  Evaluated Applications</vt:lpstr>
      <vt:lpstr>Methodology:  Bug Sources</vt:lpstr>
      <vt:lpstr>Non-Deadlock Bug Pattern</vt:lpstr>
      <vt:lpstr>Non-Deadlock Bug Pattern Characteristics</vt:lpstr>
      <vt:lpstr>An Order-Related Bug Example</vt:lpstr>
      <vt:lpstr>Another Example </vt:lpstr>
      <vt:lpstr>How to Trigger a Bug?</vt:lpstr>
      <vt:lpstr>Single Variable vs. Multiple Variable</vt:lpstr>
      <vt:lpstr>Multi-Variable Concurrency Bug Example</vt:lpstr>
      <vt:lpstr>Number of Accesses/Operations Involved</vt:lpstr>
      <vt:lpstr>Number Threads Involved</vt:lpstr>
      <vt:lpstr>How Were Non-Deadlock Bugs Fixed?</vt:lpstr>
      <vt:lpstr>How Were Deadlock Bugs Fixed?</vt:lpstr>
      <vt:lpstr>Other Findings</vt:lpstr>
      <vt:lpstr>Summary</vt:lpstr>
      <vt:lpstr>Some Follow-up Work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Mistakes –Real World Concurrency Bug Characteristics</dc:title>
  <dc:subject>Research Facility Summit</dc:subject>
  <dc:creator/>
  <cp:keywords>Research Facility Summit</cp:keywords>
  <dc:description>Event Date: July 28 &amp; 29, 2008
Event Location: Redmond, WA</dc:description>
  <cp:lastModifiedBy/>
  <cp:revision>1</cp:revision>
  <dcterms:created xsi:type="dcterms:W3CDTF">2008-07-16T16:49:19Z</dcterms:created>
  <dcterms:modified xsi:type="dcterms:W3CDTF">2008-08-01T19:28:55Z</dcterms:modified>
</cp:coreProperties>
</file>