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tags/tag11.xml" ContentType="application/vnd.openxmlformats-officedocument.presentationml.tag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Lst>
  <p:notesMasterIdLst>
    <p:notesMasterId r:id="rId50"/>
  </p:notesMasterIdLst>
  <p:handoutMasterIdLst>
    <p:handoutMasterId r:id="rId51"/>
  </p:handoutMasterIdLst>
  <p:sldIdLst>
    <p:sldId id="272" r:id="rId2"/>
    <p:sldId id="327" r:id="rId3"/>
    <p:sldId id="312" r:id="rId4"/>
    <p:sldId id="274" r:id="rId5"/>
    <p:sldId id="275" r:id="rId6"/>
    <p:sldId id="276" r:id="rId7"/>
    <p:sldId id="311" r:id="rId8"/>
    <p:sldId id="313" r:id="rId9"/>
    <p:sldId id="278" r:id="rId10"/>
    <p:sldId id="285" r:id="rId11"/>
    <p:sldId id="279" r:id="rId12"/>
    <p:sldId id="280" r:id="rId13"/>
    <p:sldId id="281" r:id="rId14"/>
    <p:sldId id="282" r:id="rId15"/>
    <p:sldId id="283" r:id="rId16"/>
    <p:sldId id="329" r:id="rId17"/>
    <p:sldId id="284" r:id="rId18"/>
    <p:sldId id="325" r:id="rId19"/>
    <p:sldId id="318" r:id="rId20"/>
    <p:sldId id="320" r:id="rId21"/>
    <p:sldId id="324" r:id="rId22"/>
    <p:sldId id="322" r:id="rId23"/>
    <p:sldId id="323" r:id="rId24"/>
    <p:sldId id="314" r:id="rId25"/>
    <p:sldId id="291" r:id="rId26"/>
    <p:sldId id="292" r:id="rId27"/>
    <p:sldId id="293" r:id="rId28"/>
    <p:sldId id="294" r:id="rId29"/>
    <p:sldId id="295" r:id="rId30"/>
    <p:sldId id="296" r:id="rId31"/>
    <p:sldId id="297" r:id="rId32"/>
    <p:sldId id="298" r:id="rId33"/>
    <p:sldId id="299" r:id="rId34"/>
    <p:sldId id="300" r:id="rId35"/>
    <p:sldId id="301" r:id="rId36"/>
    <p:sldId id="315" r:id="rId37"/>
    <p:sldId id="302" r:id="rId38"/>
    <p:sldId id="305" r:id="rId39"/>
    <p:sldId id="328" r:id="rId40"/>
    <p:sldId id="303" r:id="rId41"/>
    <p:sldId id="304" r:id="rId42"/>
    <p:sldId id="316" r:id="rId43"/>
    <p:sldId id="306" r:id="rId44"/>
    <p:sldId id="307" r:id="rId45"/>
    <p:sldId id="317" r:id="rId46"/>
    <p:sldId id="308" r:id="rId47"/>
    <p:sldId id="309" r:id="rId48"/>
    <p:sldId id="271" r:id="rId49"/>
  </p:sldIdLst>
  <p:sldSz cx="9144000" cy="5143500" type="screen16x9"/>
  <p:notesSz cx="6858000" cy="9144000"/>
  <p:custDataLst>
    <p:tags r:id="rId52"/>
  </p:custDataLst>
  <p:defaultTextStyle>
    <a:defPPr>
      <a:defRPr lang="en-US"/>
    </a:defPPr>
    <a:lvl1pPr algn="l" defTabSz="684701" rtl="0" fontAlgn="base">
      <a:spcBef>
        <a:spcPct val="0"/>
      </a:spcBef>
      <a:spcAft>
        <a:spcPct val="0"/>
      </a:spcAft>
      <a:defRPr kern="1200">
        <a:solidFill>
          <a:schemeClr val="tx1"/>
        </a:solidFill>
        <a:latin typeface="Arial" pitchFamily="34" charset="0"/>
        <a:ea typeface="+mn-ea"/>
        <a:cs typeface="Arial" pitchFamily="34" charset="0"/>
      </a:defRPr>
    </a:lvl1pPr>
    <a:lvl2pPr marL="341755" indent="1191" algn="l" defTabSz="684701" rtl="0" fontAlgn="base">
      <a:spcBef>
        <a:spcPct val="0"/>
      </a:spcBef>
      <a:spcAft>
        <a:spcPct val="0"/>
      </a:spcAft>
      <a:defRPr kern="1200">
        <a:solidFill>
          <a:schemeClr val="tx1"/>
        </a:solidFill>
        <a:latin typeface="Arial" pitchFamily="34" charset="0"/>
        <a:ea typeface="+mn-ea"/>
        <a:cs typeface="Arial" pitchFamily="34" charset="0"/>
      </a:defRPr>
    </a:lvl2pPr>
    <a:lvl3pPr marL="684701" indent="1191" algn="l" defTabSz="684701" rtl="0" fontAlgn="base">
      <a:spcBef>
        <a:spcPct val="0"/>
      </a:spcBef>
      <a:spcAft>
        <a:spcPct val="0"/>
      </a:spcAft>
      <a:defRPr kern="1200">
        <a:solidFill>
          <a:schemeClr val="tx1"/>
        </a:solidFill>
        <a:latin typeface="Arial" pitchFamily="34" charset="0"/>
        <a:ea typeface="+mn-ea"/>
        <a:cs typeface="Arial" pitchFamily="34" charset="0"/>
      </a:defRPr>
    </a:lvl3pPr>
    <a:lvl4pPr marL="1027647" indent="1191" algn="l" defTabSz="684701" rtl="0" fontAlgn="base">
      <a:spcBef>
        <a:spcPct val="0"/>
      </a:spcBef>
      <a:spcAft>
        <a:spcPct val="0"/>
      </a:spcAft>
      <a:defRPr kern="1200">
        <a:solidFill>
          <a:schemeClr val="tx1"/>
        </a:solidFill>
        <a:latin typeface="Arial" pitchFamily="34" charset="0"/>
        <a:ea typeface="+mn-ea"/>
        <a:cs typeface="Arial" pitchFamily="34" charset="0"/>
      </a:defRPr>
    </a:lvl4pPr>
    <a:lvl5pPr marL="1370592" indent="1191" algn="l" defTabSz="684701" rtl="0" fontAlgn="base">
      <a:spcBef>
        <a:spcPct val="0"/>
      </a:spcBef>
      <a:spcAft>
        <a:spcPct val="0"/>
      </a:spcAft>
      <a:defRPr kern="1200">
        <a:solidFill>
          <a:schemeClr val="tx1"/>
        </a:solidFill>
        <a:latin typeface="Arial" pitchFamily="34" charset="0"/>
        <a:ea typeface="+mn-ea"/>
        <a:cs typeface="Arial" pitchFamily="34" charset="0"/>
      </a:defRPr>
    </a:lvl5pPr>
    <a:lvl6pPr marL="1714729" algn="l" defTabSz="685891" rtl="0" eaLnBrk="1" latinLnBrk="0" hangingPunct="1">
      <a:defRPr kern="1200">
        <a:solidFill>
          <a:schemeClr val="tx1"/>
        </a:solidFill>
        <a:latin typeface="Arial" pitchFamily="34" charset="0"/>
        <a:ea typeface="+mn-ea"/>
        <a:cs typeface="Arial" pitchFamily="34" charset="0"/>
      </a:defRPr>
    </a:lvl6pPr>
    <a:lvl7pPr marL="2057674" algn="l" defTabSz="685891" rtl="0" eaLnBrk="1" latinLnBrk="0" hangingPunct="1">
      <a:defRPr kern="1200">
        <a:solidFill>
          <a:schemeClr val="tx1"/>
        </a:solidFill>
        <a:latin typeface="Arial" pitchFamily="34" charset="0"/>
        <a:ea typeface="+mn-ea"/>
        <a:cs typeface="Arial" pitchFamily="34" charset="0"/>
      </a:defRPr>
    </a:lvl7pPr>
    <a:lvl8pPr marL="2400620" algn="l" defTabSz="685891" rtl="0" eaLnBrk="1" latinLnBrk="0" hangingPunct="1">
      <a:defRPr kern="1200">
        <a:solidFill>
          <a:schemeClr val="tx1"/>
        </a:solidFill>
        <a:latin typeface="Arial" pitchFamily="34" charset="0"/>
        <a:ea typeface="+mn-ea"/>
        <a:cs typeface="Arial" pitchFamily="34" charset="0"/>
      </a:defRPr>
    </a:lvl8pPr>
    <a:lvl9pPr marL="2743566" algn="l" defTabSz="685891"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5CBFF"/>
    <a:srgbClr val="C9E8FF"/>
    <a:srgbClr val="F6AE1E"/>
    <a:srgbClr val="FF0066"/>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7714" autoAdjust="0"/>
  </p:normalViewPr>
  <p:slideViewPr>
    <p:cSldViewPr snapToGrid="0">
      <p:cViewPr>
        <p:scale>
          <a:sx n="96" d="100"/>
          <a:sy n="96" d="100"/>
        </p:scale>
        <p:origin x="-360" y="-906"/>
      </p:cViewPr>
      <p:guideLst>
        <p:guide orient="horz" pos="108"/>
        <p:guide orient="horz" pos="684"/>
        <p:guide orient="horz" pos="1113"/>
        <p:guide orient="horz" pos="900"/>
        <p:guide orient="horz" pos="2052"/>
        <p:guide pos="2880"/>
        <p:guide pos="244"/>
        <p:guide pos="460"/>
        <p:guide pos="5516"/>
        <p:guide pos="893"/>
        <p:guide pos="5293"/>
      </p:guideLst>
    </p:cSldViewPr>
  </p:slideViewPr>
  <p:notesTextViewPr>
    <p:cViewPr>
      <p:scale>
        <a:sx n="100" d="100"/>
        <a:sy n="100" d="100"/>
      </p:scale>
      <p:origin x="0" y="0"/>
    </p:cViewPr>
  </p:notesTextViewPr>
  <p:sorterViewPr>
    <p:cViewPr>
      <p:scale>
        <a:sx n="63" d="100"/>
        <a:sy n="63" d="100"/>
      </p:scale>
      <p:origin x="0" y="0"/>
    </p:cViewPr>
  </p:sorterViewPr>
  <p:notesViewPr>
    <p:cSldViewPr snapToGrid="0">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6"/>
  <c:chart>
    <c:title>
      <c:layout/>
      <c:txPr>
        <a:bodyPr/>
        <a:lstStyle/>
        <a:p>
          <a:pPr>
            <a:defRPr>
              <a:effectLst>
                <a:outerShdw blurRad="50800" dist="38100" dir="2700000" algn="tl" rotWithShape="0">
                  <a:prstClr val="black">
                    <a:alpha val="40000"/>
                  </a:prstClr>
                </a:outerShdw>
              </a:effectLst>
            </a:defRPr>
          </a:pPr>
          <a:endParaRPr lang="en-US"/>
        </a:p>
      </c:txPr>
    </c:title>
    <c:view3D>
      <c:depthPercent val="100"/>
      <c:perspective val="20"/>
    </c:view3D>
    <c:plotArea>
      <c:layout/>
      <c:bar3DChart>
        <c:barDir val="col"/>
        <c:grouping val="standard"/>
        <c:varyColors val="1"/>
        <c:ser>
          <c:idx val="0"/>
          <c:order val="0"/>
          <c:tx>
            <c:v>Number of Games Consoles Sold (Sept 2008)</c:v>
          </c:tx>
          <c:dLbls>
            <c:dLbl>
              <c:idx val="0"/>
              <c:layout>
                <c:manualLayout>
                  <c:x val="3.3670033670033704E-2"/>
                  <c:y val="-9.6153846153846437E-3"/>
                </c:manualLayout>
              </c:layout>
              <c:tx>
                <c:rich>
                  <a:bodyPr/>
                  <a:lstStyle/>
                  <a:p>
                    <a:r>
                      <a:rPr lang="en-US" b="1" dirty="0" smtClean="0">
                        <a:effectLst>
                          <a:outerShdw blurRad="50800" dist="38100" dir="2700000" algn="tl" rotWithShape="0">
                            <a:prstClr val="black">
                              <a:alpha val="40000"/>
                            </a:prstClr>
                          </a:outerShdw>
                        </a:effectLst>
                      </a:rPr>
                      <a:t>23 million</a:t>
                    </a:r>
                    <a:endParaRPr lang="en-US" b="1" dirty="0">
                      <a:effectLst>
                        <a:outerShdw blurRad="50800" dist="38100" dir="2700000" algn="tl" rotWithShape="0">
                          <a:prstClr val="black">
                            <a:alpha val="40000"/>
                          </a:prstClr>
                        </a:outerShdw>
                      </a:effectLst>
                    </a:endParaRPr>
                  </a:p>
                </c:rich>
              </c:tx>
              <c:showVal val="1"/>
            </c:dLbl>
            <c:dLbl>
              <c:idx val="1"/>
              <c:layout>
                <c:manualLayout>
                  <c:x val="2.6936026936026942E-2"/>
                  <c:y val="-6.4102564102564144E-3"/>
                </c:manualLayout>
              </c:layout>
              <c:tx>
                <c:rich>
                  <a:bodyPr/>
                  <a:lstStyle/>
                  <a:p>
                    <a:r>
                      <a:rPr lang="en-US" b="1" dirty="0" smtClean="0">
                        <a:effectLst>
                          <a:outerShdw blurRad="50800" dist="38100" dir="2700000" algn="tl" rotWithShape="0">
                            <a:prstClr val="black">
                              <a:alpha val="40000"/>
                            </a:prstClr>
                          </a:outerShdw>
                        </a:effectLst>
                      </a:rPr>
                      <a:t>20.5 million</a:t>
                    </a:r>
                    <a:endParaRPr lang="en-US" b="1" dirty="0">
                      <a:effectLst>
                        <a:outerShdw blurRad="50800" dist="38100" dir="2700000" algn="tl" rotWithShape="0">
                          <a:prstClr val="black">
                            <a:alpha val="40000"/>
                          </a:prstClr>
                        </a:outerShdw>
                      </a:effectLst>
                    </a:endParaRPr>
                  </a:p>
                </c:rich>
              </c:tx>
              <c:showVal val="1"/>
            </c:dLbl>
            <c:dLbl>
              <c:idx val="2"/>
              <c:layout>
                <c:manualLayout>
                  <c:x val="1.6835016835016845E-2"/>
                  <c:y val="-1.9230769230769253E-2"/>
                </c:manualLayout>
              </c:layout>
              <c:tx>
                <c:rich>
                  <a:bodyPr/>
                  <a:lstStyle/>
                  <a:p>
                    <a:r>
                      <a:rPr lang="en-US" b="1" dirty="0" smtClean="0">
                        <a:effectLst>
                          <a:outerShdw blurRad="50800" dist="38100" dir="2700000" algn="tl" rotWithShape="0">
                            <a:prstClr val="black">
                              <a:alpha val="40000"/>
                            </a:prstClr>
                          </a:outerShdw>
                        </a:effectLst>
                      </a:rPr>
                      <a:t>11.5 million</a:t>
                    </a:r>
                    <a:endParaRPr lang="en-US" b="1" dirty="0">
                      <a:effectLst>
                        <a:outerShdw blurRad="50800" dist="38100" dir="2700000" algn="tl" rotWithShape="0">
                          <a:prstClr val="black">
                            <a:alpha val="40000"/>
                          </a:prstClr>
                        </a:outerShdw>
                      </a:effectLst>
                    </a:endParaRPr>
                  </a:p>
                </c:rich>
              </c:tx>
              <c:showVal val="1"/>
            </c:dLbl>
            <c:txPr>
              <a:bodyPr/>
              <a:lstStyle/>
              <a:p>
                <a:pPr>
                  <a:defRPr>
                    <a:effectLst>
                      <a:outerShdw blurRad="50800" dist="38100" dir="2700000" algn="tl" rotWithShape="0">
                        <a:prstClr val="black">
                          <a:alpha val="40000"/>
                        </a:prstClr>
                      </a:outerShdw>
                    </a:effectLst>
                  </a:defRPr>
                </a:pPr>
                <a:endParaRPr lang="en-US"/>
              </a:p>
            </c:txPr>
            <c:showVal val="1"/>
          </c:dLbls>
          <c:cat>
            <c:strRef>
              <c:f>Sheet1!$A$1:$A$3</c:f>
              <c:strCache>
                <c:ptCount val="3"/>
                <c:pt idx="0">
                  <c:v>Wii</c:v>
                </c:pt>
                <c:pt idx="1">
                  <c:v>Xbox 360</c:v>
                </c:pt>
                <c:pt idx="2">
                  <c:v>PS3</c:v>
                </c:pt>
              </c:strCache>
            </c:strRef>
          </c:cat>
          <c:val>
            <c:numRef>
              <c:f>Sheet1!$B$1:$B$3</c:f>
              <c:numCache>
                <c:formatCode>#,##0</c:formatCode>
                <c:ptCount val="3"/>
                <c:pt idx="0">
                  <c:v>23000000</c:v>
                </c:pt>
                <c:pt idx="1">
                  <c:v>20500000</c:v>
                </c:pt>
                <c:pt idx="2">
                  <c:v>11500000</c:v>
                </c:pt>
              </c:numCache>
            </c:numRef>
          </c:val>
        </c:ser>
        <c:dLbls>
          <c:showVal val="1"/>
        </c:dLbls>
        <c:gapWidth val="105"/>
        <c:gapDepth val="106"/>
        <c:shape val="cylinder"/>
        <c:axId val="110106880"/>
        <c:axId val="110125056"/>
        <c:axId val="109341760"/>
      </c:bar3DChart>
      <c:catAx>
        <c:axId val="110106880"/>
        <c:scaling>
          <c:orientation val="minMax"/>
        </c:scaling>
        <c:axPos val="b"/>
        <c:majorTickMark val="none"/>
        <c:tickLblPos val="nextTo"/>
        <c:txPr>
          <a:bodyPr/>
          <a:lstStyle/>
          <a:p>
            <a:pPr>
              <a:defRPr b="1">
                <a:effectLst>
                  <a:outerShdw blurRad="50800" dist="38100" dir="2700000" algn="tl" rotWithShape="0">
                    <a:prstClr val="black">
                      <a:alpha val="40000"/>
                    </a:prstClr>
                  </a:outerShdw>
                </a:effectLst>
              </a:defRPr>
            </a:pPr>
            <a:endParaRPr lang="en-US"/>
          </a:p>
        </c:txPr>
        <c:crossAx val="110125056"/>
        <c:crosses val="autoZero"/>
        <c:auto val="1"/>
        <c:lblAlgn val="ctr"/>
        <c:lblOffset val="100"/>
      </c:catAx>
      <c:valAx>
        <c:axId val="110125056"/>
        <c:scaling>
          <c:orientation val="minMax"/>
        </c:scaling>
        <c:delete val="1"/>
        <c:axPos val="l"/>
        <c:numFmt formatCode="#,##0" sourceLinked="1"/>
        <c:majorTickMark val="none"/>
        <c:tickLblPos val="none"/>
        <c:crossAx val="110106880"/>
        <c:crosses val="autoZero"/>
        <c:crossBetween val="between"/>
      </c:valAx>
      <c:serAx>
        <c:axId val="109341760"/>
        <c:scaling>
          <c:orientation val="minMax"/>
        </c:scaling>
        <c:delete val="1"/>
        <c:axPos val="b"/>
        <c:tickLblPos val="none"/>
        <c:crossAx val="110125056"/>
        <c:crosses val="autoZero"/>
      </c:ser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30"/>
  <c:chart>
    <c:title>
      <c:tx>
        <c:rich>
          <a:bodyPr/>
          <a:lstStyle/>
          <a:p>
            <a:pPr>
              <a:defRPr/>
            </a:pPr>
            <a:r>
              <a:rPr lang="en-US" dirty="0">
                <a:effectLst>
                  <a:outerShdw blurRad="50800" dist="38100" dir="2700000" algn="tl" rotWithShape="0">
                    <a:prstClr val="black">
                      <a:alpha val="40000"/>
                    </a:prstClr>
                  </a:outerShdw>
                </a:effectLst>
              </a:rPr>
              <a:t>Worldwide Video Game Revenues </a:t>
            </a:r>
          </a:p>
        </c:rich>
      </c:tx>
      <c:layout/>
    </c:title>
    <c:view3D>
      <c:depthPercent val="100"/>
      <c:perspective val="20"/>
    </c:view3D>
    <c:plotArea>
      <c:layout/>
      <c:bar3DChart>
        <c:barDir val="col"/>
        <c:grouping val="clustered"/>
        <c:ser>
          <c:idx val="0"/>
          <c:order val="0"/>
          <c:tx>
            <c:v>Worldwide Video Game Revenues </c:v>
          </c:tx>
          <c:dLbls>
            <c:dLbl>
              <c:idx val="0"/>
              <c:layout/>
              <c:tx>
                <c:rich>
                  <a:bodyPr/>
                  <a:lstStyle/>
                  <a:p>
                    <a:r>
                      <a:rPr lang="en-US" smtClean="0">
                        <a:effectLst>
                          <a:outerShdw blurRad="50800" dist="38100" dir="2700000" algn="tl" rotWithShape="0">
                            <a:prstClr val="black">
                              <a:alpha val="40000"/>
                            </a:prstClr>
                          </a:outerShdw>
                        </a:effectLst>
                      </a:rPr>
                      <a:t>$21.9</a:t>
                    </a:r>
                    <a:r>
                      <a:rPr lang="en-US" baseline="0" smtClean="0">
                        <a:effectLst>
                          <a:outerShdw blurRad="50800" dist="38100" dir="2700000" algn="tl" rotWithShape="0">
                            <a:prstClr val="black">
                              <a:alpha val="40000"/>
                            </a:prstClr>
                          </a:outerShdw>
                        </a:effectLst>
                      </a:rPr>
                      <a:t> bln</a:t>
                    </a:r>
                    <a:endParaRPr lang="en-US" dirty="0">
                      <a:effectLst>
                        <a:outerShdw blurRad="50800" dist="38100" dir="2700000" algn="tl" rotWithShape="0">
                          <a:prstClr val="black">
                            <a:alpha val="40000"/>
                          </a:prstClr>
                        </a:outerShdw>
                      </a:effectLst>
                    </a:endParaRPr>
                  </a:p>
                </c:rich>
              </c:tx>
              <c:showVal val="1"/>
            </c:dLbl>
            <c:dLbl>
              <c:idx val="1"/>
              <c:layout/>
              <c:tx>
                <c:rich>
                  <a:bodyPr/>
                  <a:lstStyle/>
                  <a:p>
                    <a:r>
                      <a:rPr lang="en-US" smtClean="0">
                        <a:effectLst>
                          <a:outerShdw blurRad="50800" dist="38100" dir="2700000" algn="tl" rotWithShape="0">
                            <a:prstClr val="black">
                              <a:alpha val="40000"/>
                            </a:prstClr>
                          </a:outerShdw>
                        </a:effectLst>
                      </a:rPr>
                      <a:t>$23.3 bln</a:t>
                    </a:r>
                    <a:endParaRPr lang="en-US" dirty="0">
                      <a:effectLst>
                        <a:outerShdw blurRad="50800" dist="38100" dir="2700000" algn="tl" rotWithShape="0">
                          <a:prstClr val="black">
                            <a:alpha val="40000"/>
                          </a:prstClr>
                        </a:outerShdw>
                      </a:effectLst>
                    </a:endParaRPr>
                  </a:p>
                </c:rich>
              </c:tx>
              <c:showVal val="1"/>
            </c:dLbl>
            <c:dLbl>
              <c:idx val="2"/>
              <c:layout/>
              <c:tx>
                <c:rich>
                  <a:bodyPr/>
                  <a:lstStyle/>
                  <a:p>
                    <a:r>
                      <a:rPr lang="en-US" smtClean="0">
                        <a:effectLst>
                          <a:outerShdw blurRad="50800" dist="38100" dir="2700000" algn="tl" rotWithShape="0">
                            <a:prstClr val="black">
                              <a:alpha val="40000"/>
                            </a:prstClr>
                          </a:outerShdw>
                        </a:effectLst>
                      </a:rPr>
                      <a:t>$26.3 bln</a:t>
                    </a:r>
                    <a:endParaRPr lang="en-US" dirty="0">
                      <a:effectLst>
                        <a:outerShdw blurRad="50800" dist="38100" dir="2700000" algn="tl" rotWithShape="0">
                          <a:prstClr val="black">
                            <a:alpha val="40000"/>
                          </a:prstClr>
                        </a:outerShdw>
                      </a:effectLst>
                    </a:endParaRPr>
                  </a:p>
                </c:rich>
              </c:tx>
              <c:showVal val="1"/>
            </c:dLbl>
            <c:dLbl>
              <c:idx val="3"/>
              <c:layout/>
              <c:tx>
                <c:rich>
                  <a:bodyPr/>
                  <a:lstStyle/>
                  <a:p>
                    <a:r>
                      <a:rPr lang="en-US" smtClean="0">
                        <a:effectLst>
                          <a:outerShdw blurRad="50800" dist="38100" dir="2700000" algn="tl" rotWithShape="0">
                            <a:prstClr val="black">
                              <a:alpha val="40000"/>
                            </a:prstClr>
                          </a:outerShdw>
                        </a:effectLst>
                      </a:rPr>
                      <a:t>$27.7</a:t>
                    </a:r>
                    <a:r>
                      <a:rPr lang="en-US" baseline="0" smtClean="0">
                        <a:effectLst>
                          <a:outerShdw blurRad="50800" dist="38100" dir="2700000" algn="tl" rotWithShape="0">
                            <a:prstClr val="black">
                              <a:alpha val="40000"/>
                            </a:prstClr>
                          </a:outerShdw>
                        </a:effectLst>
                      </a:rPr>
                      <a:t> bln</a:t>
                    </a:r>
                    <a:endParaRPr lang="en-US">
                      <a:effectLst>
                        <a:outerShdw blurRad="50800" dist="38100" dir="2700000" algn="tl" rotWithShape="0">
                          <a:prstClr val="black">
                            <a:alpha val="40000"/>
                          </a:prstClr>
                        </a:outerShdw>
                      </a:effectLst>
                    </a:endParaRPr>
                  </a:p>
                </c:rich>
              </c:tx>
              <c:showVal val="1"/>
            </c:dLbl>
            <c:dLbl>
              <c:idx val="4"/>
              <c:layout/>
              <c:tx>
                <c:rich>
                  <a:bodyPr/>
                  <a:lstStyle/>
                  <a:p>
                    <a:r>
                      <a:rPr lang="en-US" smtClean="0">
                        <a:effectLst>
                          <a:outerShdw blurRad="50800" dist="38100" dir="2700000" algn="tl" rotWithShape="0">
                            <a:prstClr val="black">
                              <a:alpha val="40000"/>
                            </a:prstClr>
                          </a:outerShdw>
                        </a:effectLst>
                      </a:rPr>
                      <a:t>$31.6</a:t>
                    </a:r>
                    <a:r>
                      <a:rPr lang="en-US" baseline="0" smtClean="0">
                        <a:effectLst>
                          <a:outerShdw blurRad="50800" dist="38100" dir="2700000" algn="tl" rotWithShape="0">
                            <a:prstClr val="black">
                              <a:alpha val="40000"/>
                            </a:prstClr>
                          </a:outerShdw>
                        </a:effectLst>
                      </a:rPr>
                      <a:t> bln</a:t>
                    </a:r>
                    <a:endParaRPr lang="en-US">
                      <a:effectLst>
                        <a:outerShdw blurRad="50800" dist="38100" dir="2700000" algn="tl" rotWithShape="0">
                          <a:prstClr val="black">
                            <a:alpha val="40000"/>
                          </a:prstClr>
                        </a:outerShdw>
                      </a:effectLst>
                    </a:endParaRPr>
                  </a:p>
                </c:rich>
              </c:tx>
              <c:showVal val="1"/>
            </c:dLbl>
            <c:dLbl>
              <c:idx val="5"/>
              <c:layout/>
              <c:tx>
                <c:rich>
                  <a:bodyPr/>
                  <a:lstStyle/>
                  <a:p>
                    <a:r>
                      <a:rPr lang="en-US" smtClean="0">
                        <a:effectLst>
                          <a:outerShdw blurRad="50800" dist="38100" dir="2700000" algn="tl" rotWithShape="0">
                            <a:prstClr val="black">
                              <a:alpha val="40000"/>
                            </a:prstClr>
                          </a:outerShdw>
                        </a:effectLst>
                      </a:rPr>
                      <a:t>$41.9</a:t>
                    </a:r>
                    <a:r>
                      <a:rPr lang="en-US" baseline="0" smtClean="0">
                        <a:effectLst>
                          <a:outerShdw blurRad="50800" dist="38100" dir="2700000" algn="tl" rotWithShape="0">
                            <a:prstClr val="black">
                              <a:alpha val="40000"/>
                            </a:prstClr>
                          </a:outerShdw>
                        </a:effectLst>
                      </a:rPr>
                      <a:t> bln</a:t>
                    </a:r>
                    <a:endParaRPr lang="en-US">
                      <a:effectLst>
                        <a:outerShdw blurRad="50800" dist="38100" dir="2700000" algn="tl" rotWithShape="0">
                          <a:prstClr val="black">
                            <a:alpha val="40000"/>
                          </a:prstClr>
                        </a:outerShdw>
                      </a:effectLst>
                    </a:endParaRPr>
                  </a:p>
                </c:rich>
              </c:tx>
              <c:showVal val="1"/>
            </c:dLbl>
            <c:txPr>
              <a:bodyPr/>
              <a:lstStyle/>
              <a:p>
                <a:pPr>
                  <a:defRPr>
                    <a:effectLst>
                      <a:outerShdw blurRad="50800" dist="38100" dir="2700000" algn="tl" rotWithShape="0">
                        <a:prstClr val="black">
                          <a:alpha val="40000"/>
                        </a:prstClr>
                      </a:outerShdw>
                    </a:effectLst>
                  </a:defRPr>
                </a:pPr>
                <a:endParaRPr lang="en-US"/>
              </a:p>
            </c:txPr>
            <c:showVal val="1"/>
          </c:dLbls>
          <c:cat>
            <c:numRef>
              <c:f>Sheet1!$A$1:$A$6</c:f>
              <c:numCache>
                <c:formatCode>General</c:formatCode>
                <c:ptCount val="6"/>
                <c:pt idx="0">
                  <c:v>2002</c:v>
                </c:pt>
                <c:pt idx="1">
                  <c:v>2003</c:v>
                </c:pt>
                <c:pt idx="2">
                  <c:v>2004</c:v>
                </c:pt>
                <c:pt idx="3">
                  <c:v>2005</c:v>
                </c:pt>
                <c:pt idx="4">
                  <c:v>2006</c:v>
                </c:pt>
                <c:pt idx="5">
                  <c:v>2007</c:v>
                </c:pt>
              </c:numCache>
            </c:numRef>
          </c:cat>
          <c:val>
            <c:numRef>
              <c:f>Sheet1!$B$1:$B$6</c:f>
              <c:numCache>
                <c:formatCode>General</c:formatCode>
                <c:ptCount val="6"/>
                <c:pt idx="0">
                  <c:v>21.88</c:v>
                </c:pt>
                <c:pt idx="1">
                  <c:v>23.3</c:v>
                </c:pt>
                <c:pt idx="2">
                  <c:v>26.3</c:v>
                </c:pt>
                <c:pt idx="3">
                  <c:v>27.67</c:v>
                </c:pt>
                <c:pt idx="4">
                  <c:v>31.63000000000001</c:v>
                </c:pt>
                <c:pt idx="5">
                  <c:v>41.9</c:v>
                </c:pt>
              </c:numCache>
            </c:numRef>
          </c:val>
        </c:ser>
        <c:dLbls>
          <c:showVal val="1"/>
        </c:dLbls>
        <c:gapDepth val="115"/>
        <c:shape val="cylinder"/>
        <c:axId val="110150784"/>
        <c:axId val="110152320"/>
        <c:axId val="0"/>
      </c:bar3DChart>
      <c:catAx>
        <c:axId val="110150784"/>
        <c:scaling>
          <c:orientation val="minMax"/>
        </c:scaling>
        <c:axPos val="b"/>
        <c:numFmt formatCode="General" sourceLinked="1"/>
        <c:majorTickMark val="none"/>
        <c:tickLblPos val="nextTo"/>
        <c:txPr>
          <a:bodyPr/>
          <a:lstStyle/>
          <a:p>
            <a:pPr>
              <a:defRPr b="1">
                <a:effectLst>
                  <a:outerShdw blurRad="50800" dist="38100" dir="2700000" algn="tl" rotWithShape="0">
                    <a:prstClr val="black">
                      <a:alpha val="40000"/>
                    </a:prstClr>
                  </a:outerShdw>
                </a:effectLst>
              </a:defRPr>
            </a:pPr>
            <a:endParaRPr lang="en-US"/>
          </a:p>
        </c:txPr>
        <c:crossAx val="110152320"/>
        <c:crosses val="autoZero"/>
        <c:auto val="1"/>
        <c:lblAlgn val="ctr"/>
        <c:lblOffset val="100"/>
      </c:catAx>
      <c:valAx>
        <c:axId val="110152320"/>
        <c:scaling>
          <c:orientation val="minMax"/>
        </c:scaling>
        <c:delete val="1"/>
        <c:axPos val="l"/>
        <c:numFmt formatCode="General" sourceLinked="1"/>
        <c:majorTickMark val="none"/>
        <c:tickLblPos val="none"/>
        <c:crossAx val="110150784"/>
        <c:crosses val="autoZero"/>
        <c:crossBetween val="between"/>
      </c:valAx>
    </c:plotArea>
    <c:plotVisOnly val="1"/>
  </c:chart>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jpe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5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869B2-9945-4534-84A3-752E605C861D}"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GB"/>
        </a:p>
      </dgm:t>
    </dgm:pt>
    <dgm:pt modelId="{91F98E6F-9D91-44D3-A083-DE431EC9763E}">
      <dgm:prSet/>
      <dgm:spPr/>
      <dgm:t>
        <a:bodyPr/>
        <a:lstStyle/>
        <a:p>
          <a:pPr rtl="0"/>
          <a:r>
            <a:rPr lang="en-GB" dirty="0" smtClean="0"/>
            <a:t>Test Beds for Machine Learning</a:t>
          </a:r>
          <a:endParaRPr lang="en-GB" dirty="0"/>
        </a:p>
      </dgm:t>
    </dgm:pt>
    <dgm:pt modelId="{4BEBAFA9-46D6-4CD8-9B07-09409B68B63E}" type="parTrans" cxnId="{83431EE4-E260-494B-AB20-867EF688F15E}">
      <dgm:prSet/>
      <dgm:spPr/>
      <dgm:t>
        <a:bodyPr/>
        <a:lstStyle/>
        <a:p>
          <a:endParaRPr lang="en-GB"/>
        </a:p>
      </dgm:t>
    </dgm:pt>
    <dgm:pt modelId="{90E7E58E-3B26-45FD-9128-F0EA8930EAF8}" type="sibTrans" cxnId="{83431EE4-E260-494B-AB20-867EF688F15E}">
      <dgm:prSet/>
      <dgm:spPr/>
      <dgm:t>
        <a:bodyPr/>
        <a:lstStyle/>
        <a:p>
          <a:endParaRPr lang="en-GB"/>
        </a:p>
      </dgm:t>
    </dgm:pt>
    <dgm:pt modelId="{275996E3-60ED-48F7-B68F-B7670A91F846}">
      <dgm:prSet/>
      <dgm:spPr/>
      <dgm:t>
        <a:bodyPr/>
        <a:lstStyle/>
        <a:p>
          <a:pPr rtl="0"/>
          <a:r>
            <a:rPr lang="en-GB" dirty="0" smtClean="0"/>
            <a:t>Perfect instrumentation and measurements</a:t>
          </a:r>
          <a:endParaRPr lang="en-GB" dirty="0"/>
        </a:p>
      </dgm:t>
    </dgm:pt>
    <dgm:pt modelId="{C098DBA7-917B-47E8-B046-47A630D917A6}" type="parTrans" cxnId="{D1027613-5B3A-4564-AA66-03B9B9E12556}">
      <dgm:prSet/>
      <dgm:spPr/>
      <dgm:t>
        <a:bodyPr/>
        <a:lstStyle/>
        <a:p>
          <a:endParaRPr lang="en-GB"/>
        </a:p>
      </dgm:t>
    </dgm:pt>
    <dgm:pt modelId="{7C8196B6-CA8E-4967-9F50-C74FB5674C01}" type="sibTrans" cxnId="{D1027613-5B3A-4564-AA66-03B9B9E12556}">
      <dgm:prSet/>
      <dgm:spPr/>
      <dgm:t>
        <a:bodyPr/>
        <a:lstStyle/>
        <a:p>
          <a:endParaRPr lang="en-GB"/>
        </a:p>
      </dgm:t>
    </dgm:pt>
    <dgm:pt modelId="{35044993-C873-4FE3-8B5D-03311280AFA2}">
      <dgm:prSet/>
      <dgm:spPr/>
      <dgm:t>
        <a:bodyPr/>
        <a:lstStyle/>
        <a:p>
          <a:pPr rtl="0"/>
          <a:r>
            <a:rPr lang="en-GB" dirty="0" smtClean="0"/>
            <a:t>Perfect control and manipulation</a:t>
          </a:r>
          <a:endParaRPr lang="en-GB" dirty="0"/>
        </a:p>
      </dgm:t>
    </dgm:pt>
    <dgm:pt modelId="{F43EBEEC-4831-49E5-A439-63172CC50D7C}" type="parTrans" cxnId="{3EE28ECC-3569-4182-BDA8-8D2E23136996}">
      <dgm:prSet/>
      <dgm:spPr/>
      <dgm:t>
        <a:bodyPr/>
        <a:lstStyle/>
        <a:p>
          <a:endParaRPr lang="en-GB"/>
        </a:p>
      </dgm:t>
    </dgm:pt>
    <dgm:pt modelId="{E0C56491-9089-40D9-8734-5640C11FF245}" type="sibTrans" cxnId="{3EE28ECC-3569-4182-BDA8-8D2E23136996}">
      <dgm:prSet/>
      <dgm:spPr/>
      <dgm:t>
        <a:bodyPr/>
        <a:lstStyle/>
        <a:p>
          <a:endParaRPr lang="en-GB"/>
        </a:p>
      </dgm:t>
    </dgm:pt>
    <dgm:pt modelId="{435E5A5F-672F-4387-A2F7-ADEDA0FF8215}">
      <dgm:prSet/>
      <dgm:spPr/>
      <dgm:t>
        <a:bodyPr/>
        <a:lstStyle/>
        <a:p>
          <a:pPr rtl="0"/>
          <a:r>
            <a:rPr lang="en-GB" dirty="0" smtClean="0"/>
            <a:t>Reduced cost</a:t>
          </a:r>
          <a:endParaRPr lang="en-GB" dirty="0"/>
        </a:p>
      </dgm:t>
    </dgm:pt>
    <dgm:pt modelId="{333D78E8-41C1-4E26-89BE-DB1957BE9247}" type="parTrans" cxnId="{CC17ABB2-F255-4AC1-BBB1-AFA14C065DD8}">
      <dgm:prSet/>
      <dgm:spPr/>
      <dgm:t>
        <a:bodyPr/>
        <a:lstStyle/>
        <a:p>
          <a:endParaRPr lang="en-GB"/>
        </a:p>
      </dgm:t>
    </dgm:pt>
    <dgm:pt modelId="{F4D40CCB-798B-4B34-BD70-9093CA98E95A}" type="sibTrans" cxnId="{CC17ABB2-F255-4AC1-BBB1-AFA14C065DD8}">
      <dgm:prSet/>
      <dgm:spPr/>
      <dgm:t>
        <a:bodyPr/>
        <a:lstStyle/>
        <a:p>
          <a:endParaRPr lang="en-GB"/>
        </a:p>
      </dgm:t>
    </dgm:pt>
    <dgm:pt modelId="{8BBF3848-25B8-4F61-AD0A-0D54770D385C}">
      <dgm:prSet/>
      <dgm:spPr/>
      <dgm:t>
        <a:bodyPr/>
        <a:lstStyle/>
        <a:p>
          <a:pPr rtl="0"/>
          <a:r>
            <a:rPr lang="en-GB" dirty="0" smtClean="0"/>
            <a:t>Great way to showcase algorithms</a:t>
          </a:r>
          <a:endParaRPr lang="en-GB" dirty="0"/>
        </a:p>
      </dgm:t>
    </dgm:pt>
    <dgm:pt modelId="{5A10B53E-1B2A-4192-87E5-F9B74CD14092}" type="parTrans" cxnId="{294342D6-9A0F-4861-9307-1B6AA4FEE2B1}">
      <dgm:prSet/>
      <dgm:spPr/>
      <dgm:t>
        <a:bodyPr/>
        <a:lstStyle/>
        <a:p>
          <a:endParaRPr lang="en-GB"/>
        </a:p>
      </dgm:t>
    </dgm:pt>
    <dgm:pt modelId="{22D05DDD-6672-40B1-8501-8ACB17C2F0DD}" type="sibTrans" cxnId="{294342D6-9A0F-4861-9307-1B6AA4FEE2B1}">
      <dgm:prSet/>
      <dgm:spPr/>
      <dgm:t>
        <a:bodyPr/>
        <a:lstStyle/>
        <a:p>
          <a:endParaRPr lang="en-GB"/>
        </a:p>
      </dgm:t>
    </dgm:pt>
    <dgm:pt modelId="{C7ACE65F-82F8-406E-8390-43937F02C364}">
      <dgm:prSet/>
      <dgm:spPr/>
      <dgm:t>
        <a:bodyPr/>
        <a:lstStyle/>
        <a:p>
          <a:pPr rtl="0"/>
          <a:r>
            <a:rPr lang="en-GB" dirty="0" smtClean="0"/>
            <a:t>Improve User Experience</a:t>
          </a:r>
          <a:endParaRPr lang="en-GB" dirty="0"/>
        </a:p>
      </dgm:t>
    </dgm:pt>
    <dgm:pt modelId="{847CEA27-D263-4851-9089-97B2DEE5B5CA}" type="parTrans" cxnId="{16BB53FC-B97B-4BFA-AAC1-24B13B2B8747}">
      <dgm:prSet/>
      <dgm:spPr/>
      <dgm:t>
        <a:bodyPr/>
        <a:lstStyle/>
        <a:p>
          <a:endParaRPr lang="en-GB"/>
        </a:p>
      </dgm:t>
    </dgm:pt>
    <dgm:pt modelId="{ABE0B467-8904-46C6-BA12-E3546737788B}" type="sibTrans" cxnId="{16BB53FC-B97B-4BFA-AAC1-24B13B2B8747}">
      <dgm:prSet/>
      <dgm:spPr/>
      <dgm:t>
        <a:bodyPr/>
        <a:lstStyle/>
        <a:p>
          <a:endParaRPr lang="en-GB"/>
        </a:p>
      </dgm:t>
    </dgm:pt>
    <dgm:pt modelId="{03714A5D-A867-4B00-9592-7D46E341BDA8}">
      <dgm:prSet/>
      <dgm:spPr/>
      <dgm:t>
        <a:bodyPr/>
        <a:lstStyle/>
        <a:p>
          <a:pPr rtl="0"/>
          <a:r>
            <a:rPr lang="en-GB" dirty="0" smtClean="0"/>
            <a:t>Create adaptive, believable game AI</a:t>
          </a:r>
          <a:endParaRPr lang="en-GB" dirty="0"/>
        </a:p>
      </dgm:t>
    </dgm:pt>
    <dgm:pt modelId="{D4082364-1AE7-496E-AE84-8E9EFCD9ABC4}" type="parTrans" cxnId="{7CAD174E-69D3-4830-BF3F-95089AF632CD}">
      <dgm:prSet/>
      <dgm:spPr/>
      <dgm:t>
        <a:bodyPr/>
        <a:lstStyle/>
        <a:p>
          <a:endParaRPr lang="en-GB"/>
        </a:p>
      </dgm:t>
    </dgm:pt>
    <dgm:pt modelId="{F6EC6134-34D5-4106-A0E0-F2D80EFC40F4}" type="sibTrans" cxnId="{7CAD174E-69D3-4830-BF3F-95089AF632CD}">
      <dgm:prSet/>
      <dgm:spPr/>
      <dgm:t>
        <a:bodyPr/>
        <a:lstStyle/>
        <a:p>
          <a:endParaRPr lang="en-GB"/>
        </a:p>
      </dgm:t>
    </dgm:pt>
    <dgm:pt modelId="{1D65DF15-ADBE-483A-A194-2D36C5D246B3}">
      <dgm:prSet/>
      <dgm:spPr/>
      <dgm:t>
        <a:bodyPr/>
        <a:lstStyle/>
        <a:p>
          <a:pPr rtl="0"/>
          <a:r>
            <a:rPr lang="en-GB" dirty="0" smtClean="0"/>
            <a:t>Compose great multiplayer matches based on skill and social criteria</a:t>
          </a:r>
          <a:endParaRPr lang="en-GB" dirty="0"/>
        </a:p>
      </dgm:t>
    </dgm:pt>
    <dgm:pt modelId="{5924DB1D-F5A0-4D8A-8616-0727C5AC6F57}" type="parTrans" cxnId="{F6FA6B48-825E-47AA-93A6-F7199F10B41E}">
      <dgm:prSet/>
      <dgm:spPr/>
      <dgm:t>
        <a:bodyPr/>
        <a:lstStyle/>
        <a:p>
          <a:endParaRPr lang="en-GB"/>
        </a:p>
      </dgm:t>
    </dgm:pt>
    <dgm:pt modelId="{CD36CDA2-C9B3-4312-81B5-E3821EC5B954}" type="sibTrans" cxnId="{F6FA6B48-825E-47AA-93A6-F7199F10B41E}">
      <dgm:prSet/>
      <dgm:spPr/>
      <dgm:t>
        <a:bodyPr/>
        <a:lstStyle/>
        <a:p>
          <a:endParaRPr lang="en-GB"/>
        </a:p>
      </dgm:t>
    </dgm:pt>
    <dgm:pt modelId="{6D6708E2-E4E6-4F3B-BFB2-B04E4FCFF636}">
      <dgm:prSet/>
      <dgm:spPr/>
      <dgm:t>
        <a:bodyPr/>
        <a:lstStyle/>
        <a:p>
          <a:pPr rtl="0"/>
          <a:r>
            <a:rPr lang="en-GB" dirty="0" smtClean="0"/>
            <a:t>Mitigate Network latency using prediction</a:t>
          </a:r>
          <a:endParaRPr lang="en-GB" dirty="0"/>
        </a:p>
      </dgm:t>
    </dgm:pt>
    <dgm:pt modelId="{F81BFF01-C95C-443D-B60B-1A262F8C3A9D}" type="parTrans" cxnId="{5A15A398-1E31-4F2F-A679-F147866FC54C}">
      <dgm:prSet/>
      <dgm:spPr/>
      <dgm:t>
        <a:bodyPr/>
        <a:lstStyle/>
        <a:p>
          <a:endParaRPr lang="en-GB"/>
        </a:p>
      </dgm:t>
    </dgm:pt>
    <dgm:pt modelId="{10BC1854-9225-4D8B-8B65-7BA6CD5AEAA5}" type="sibTrans" cxnId="{5A15A398-1E31-4F2F-A679-F147866FC54C}">
      <dgm:prSet/>
      <dgm:spPr/>
      <dgm:t>
        <a:bodyPr/>
        <a:lstStyle/>
        <a:p>
          <a:endParaRPr lang="en-GB"/>
        </a:p>
      </dgm:t>
    </dgm:pt>
    <dgm:pt modelId="{51B631CB-6EAC-4FD5-89E9-643CF013B935}">
      <dgm:prSet/>
      <dgm:spPr/>
      <dgm:t>
        <a:bodyPr/>
        <a:lstStyle/>
        <a:p>
          <a:pPr rtl="0"/>
          <a:r>
            <a:rPr lang="en-GB" dirty="0" smtClean="0"/>
            <a:t>Create realistic character movement</a:t>
          </a:r>
          <a:endParaRPr lang="en-GB" dirty="0"/>
        </a:p>
      </dgm:t>
    </dgm:pt>
    <dgm:pt modelId="{13DBC27E-65A5-4959-80EA-C4FB4FC07C95}" type="parTrans" cxnId="{DE353501-B593-46BE-89BB-CE7F29DA88E0}">
      <dgm:prSet/>
      <dgm:spPr/>
      <dgm:t>
        <a:bodyPr/>
        <a:lstStyle/>
        <a:p>
          <a:endParaRPr lang="en-GB"/>
        </a:p>
      </dgm:t>
    </dgm:pt>
    <dgm:pt modelId="{661CA363-F5D7-4299-8D29-F1BD1CD0161F}" type="sibTrans" cxnId="{DE353501-B593-46BE-89BB-CE7F29DA88E0}">
      <dgm:prSet/>
      <dgm:spPr/>
      <dgm:t>
        <a:bodyPr/>
        <a:lstStyle/>
        <a:p>
          <a:endParaRPr lang="en-GB"/>
        </a:p>
      </dgm:t>
    </dgm:pt>
    <dgm:pt modelId="{070AB9DF-C5EA-4D46-9312-9C5C40D8A550}">
      <dgm:prSet/>
      <dgm:spPr/>
      <dgm:t>
        <a:bodyPr/>
        <a:lstStyle/>
        <a:p>
          <a:pPr rtl="0"/>
          <a:r>
            <a:rPr lang="en-GB" dirty="0" smtClean="0"/>
            <a:t>Reduced risk</a:t>
          </a:r>
          <a:endParaRPr lang="en-GB" dirty="0"/>
        </a:p>
      </dgm:t>
    </dgm:pt>
    <dgm:pt modelId="{8F354F00-C740-44EB-9E5A-3D848390E643}" type="sibTrans" cxnId="{2CF46013-E9E7-43D2-8285-C0BAB19D137F}">
      <dgm:prSet/>
      <dgm:spPr/>
      <dgm:t>
        <a:bodyPr/>
        <a:lstStyle/>
        <a:p>
          <a:endParaRPr lang="en-GB"/>
        </a:p>
      </dgm:t>
    </dgm:pt>
    <dgm:pt modelId="{B459795F-7D2D-402A-84F5-413C3BBFA3AC}" type="parTrans" cxnId="{2CF46013-E9E7-43D2-8285-C0BAB19D137F}">
      <dgm:prSet/>
      <dgm:spPr/>
      <dgm:t>
        <a:bodyPr/>
        <a:lstStyle/>
        <a:p>
          <a:endParaRPr lang="en-GB"/>
        </a:p>
      </dgm:t>
    </dgm:pt>
    <dgm:pt modelId="{95A288FB-5B3D-4092-ADB0-3A769643E058}" type="pres">
      <dgm:prSet presAssocID="{045869B2-9945-4534-84A3-752E605C861D}" presName="Name0" presStyleCnt="0">
        <dgm:presLayoutVars>
          <dgm:dir/>
          <dgm:animLvl val="lvl"/>
          <dgm:resizeHandles val="exact"/>
        </dgm:presLayoutVars>
      </dgm:prSet>
      <dgm:spPr/>
      <dgm:t>
        <a:bodyPr/>
        <a:lstStyle/>
        <a:p>
          <a:endParaRPr lang="en-GB"/>
        </a:p>
      </dgm:t>
    </dgm:pt>
    <dgm:pt modelId="{4F39A1F0-B8E3-4EE7-8161-7153191733B6}" type="pres">
      <dgm:prSet presAssocID="{91F98E6F-9D91-44D3-A083-DE431EC9763E}" presName="composite" presStyleCnt="0"/>
      <dgm:spPr/>
    </dgm:pt>
    <dgm:pt modelId="{D072FD18-2A98-4DB3-B4AD-D6112ABCD11C}" type="pres">
      <dgm:prSet presAssocID="{91F98E6F-9D91-44D3-A083-DE431EC9763E}" presName="parTx" presStyleLbl="alignNode1" presStyleIdx="0" presStyleCnt="2">
        <dgm:presLayoutVars>
          <dgm:chMax val="0"/>
          <dgm:chPref val="0"/>
          <dgm:bulletEnabled val="1"/>
        </dgm:presLayoutVars>
      </dgm:prSet>
      <dgm:spPr/>
      <dgm:t>
        <a:bodyPr/>
        <a:lstStyle/>
        <a:p>
          <a:endParaRPr lang="en-GB"/>
        </a:p>
      </dgm:t>
    </dgm:pt>
    <dgm:pt modelId="{6863F2A0-CEF7-4937-A23B-A07D4F3CC421}" type="pres">
      <dgm:prSet presAssocID="{91F98E6F-9D91-44D3-A083-DE431EC9763E}" presName="desTx" presStyleLbl="alignAccFollowNode1" presStyleIdx="0" presStyleCnt="2">
        <dgm:presLayoutVars>
          <dgm:bulletEnabled val="1"/>
        </dgm:presLayoutVars>
      </dgm:prSet>
      <dgm:spPr/>
      <dgm:t>
        <a:bodyPr/>
        <a:lstStyle/>
        <a:p>
          <a:endParaRPr lang="en-GB"/>
        </a:p>
      </dgm:t>
    </dgm:pt>
    <dgm:pt modelId="{CBA892B9-4F6F-40A2-9300-499998CF9BC4}" type="pres">
      <dgm:prSet presAssocID="{90E7E58E-3B26-45FD-9128-F0EA8930EAF8}" presName="space" presStyleCnt="0"/>
      <dgm:spPr/>
    </dgm:pt>
    <dgm:pt modelId="{5BA61C1C-2872-45A7-A6AC-636E8F978446}" type="pres">
      <dgm:prSet presAssocID="{C7ACE65F-82F8-406E-8390-43937F02C364}" presName="composite" presStyleCnt="0"/>
      <dgm:spPr/>
    </dgm:pt>
    <dgm:pt modelId="{68B9A2C5-597F-44B1-9BA8-FE3450FDC43B}" type="pres">
      <dgm:prSet presAssocID="{C7ACE65F-82F8-406E-8390-43937F02C364}" presName="parTx" presStyleLbl="alignNode1" presStyleIdx="1" presStyleCnt="2" custScaleX="106992">
        <dgm:presLayoutVars>
          <dgm:chMax val="0"/>
          <dgm:chPref val="0"/>
          <dgm:bulletEnabled val="1"/>
        </dgm:presLayoutVars>
      </dgm:prSet>
      <dgm:spPr/>
      <dgm:t>
        <a:bodyPr/>
        <a:lstStyle/>
        <a:p>
          <a:endParaRPr lang="en-GB"/>
        </a:p>
      </dgm:t>
    </dgm:pt>
    <dgm:pt modelId="{6E5C8C0D-B00A-4AEC-9916-F0536170432C}" type="pres">
      <dgm:prSet presAssocID="{C7ACE65F-82F8-406E-8390-43937F02C364}" presName="desTx" presStyleLbl="alignAccFollowNode1" presStyleIdx="1" presStyleCnt="2" custScaleX="106992">
        <dgm:presLayoutVars>
          <dgm:bulletEnabled val="1"/>
        </dgm:presLayoutVars>
      </dgm:prSet>
      <dgm:spPr/>
      <dgm:t>
        <a:bodyPr/>
        <a:lstStyle/>
        <a:p>
          <a:endParaRPr lang="en-GB"/>
        </a:p>
      </dgm:t>
    </dgm:pt>
  </dgm:ptLst>
  <dgm:cxnLst>
    <dgm:cxn modelId="{C1E558C1-ED02-44FC-B77E-C1544F36EFC7}" type="presOf" srcId="{8BBF3848-25B8-4F61-AD0A-0D54770D385C}" destId="{6863F2A0-CEF7-4937-A23B-A07D4F3CC421}" srcOrd="0" destOrd="4" presId="urn:microsoft.com/office/officeart/2005/8/layout/hList1"/>
    <dgm:cxn modelId="{3EE28ECC-3569-4182-BDA8-8D2E23136996}" srcId="{91F98E6F-9D91-44D3-A083-DE431EC9763E}" destId="{35044993-C873-4FE3-8B5D-03311280AFA2}" srcOrd="1" destOrd="0" parTransId="{F43EBEEC-4831-49E5-A439-63172CC50D7C}" sibTransId="{E0C56491-9089-40D9-8734-5640C11FF245}"/>
    <dgm:cxn modelId="{16BB53FC-B97B-4BFA-AAC1-24B13B2B8747}" srcId="{045869B2-9945-4534-84A3-752E605C861D}" destId="{C7ACE65F-82F8-406E-8390-43937F02C364}" srcOrd="1" destOrd="0" parTransId="{847CEA27-D263-4851-9089-97B2DEE5B5CA}" sibTransId="{ABE0B467-8904-46C6-BA12-E3546737788B}"/>
    <dgm:cxn modelId="{2FD6683C-322C-4358-BB6C-3AC08A27E718}" type="presOf" srcId="{91F98E6F-9D91-44D3-A083-DE431EC9763E}" destId="{D072FD18-2A98-4DB3-B4AD-D6112ABCD11C}" srcOrd="0" destOrd="0" presId="urn:microsoft.com/office/officeart/2005/8/layout/hList1"/>
    <dgm:cxn modelId="{690B2D8A-A323-440E-9E89-E174F7471A18}" type="presOf" srcId="{35044993-C873-4FE3-8B5D-03311280AFA2}" destId="{6863F2A0-CEF7-4937-A23B-A07D4F3CC421}" srcOrd="0" destOrd="1" presId="urn:microsoft.com/office/officeart/2005/8/layout/hList1"/>
    <dgm:cxn modelId="{2CF46013-E9E7-43D2-8285-C0BAB19D137F}" srcId="{91F98E6F-9D91-44D3-A083-DE431EC9763E}" destId="{070AB9DF-C5EA-4D46-9312-9C5C40D8A550}" srcOrd="3" destOrd="0" parTransId="{B459795F-7D2D-402A-84F5-413C3BBFA3AC}" sibTransId="{8F354F00-C740-44EB-9E5A-3D848390E643}"/>
    <dgm:cxn modelId="{214DCD8F-E0D5-4062-AB54-4EC7E91F9DCE}" type="presOf" srcId="{435E5A5F-672F-4387-A2F7-ADEDA0FF8215}" destId="{6863F2A0-CEF7-4937-A23B-A07D4F3CC421}" srcOrd="0" destOrd="2" presId="urn:microsoft.com/office/officeart/2005/8/layout/hList1"/>
    <dgm:cxn modelId="{A72CB426-2CED-4DDD-9E97-160555DA6893}" type="presOf" srcId="{275996E3-60ED-48F7-B68F-B7670A91F846}" destId="{6863F2A0-CEF7-4937-A23B-A07D4F3CC421}" srcOrd="0" destOrd="0" presId="urn:microsoft.com/office/officeart/2005/8/layout/hList1"/>
    <dgm:cxn modelId="{83431EE4-E260-494B-AB20-867EF688F15E}" srcId="{045869B2-9945-4534-84A3-752E605C861D}" destId="{91F98E6F-9D91-44D3-A083-DE431EC9763E}" srcOrd="0" destOrd="0" parTransId="{4BEBAFA9-46D6-4CD8-9B07-09409B68B63E}" sibTransId="{90E7E58E-3B26-45FD-9128-F0EA8930EAF8}"/>
    <dgm:cxn modelId="{0B257538-20DE-4F14-BBCA-197964E4EBCB}" type="presOf" srcId="{51B631CB-6EAC-4FD5-89E9-643CF013B935}" destId="{6E5C8C0D-B00A-4AEC-9916-F0536170432C}" srcOrd="0" destOrd="3" presId="urn:microsoft.com/office/officeart/2005/8/layout/hList1"/>
    <dgm:cxn modelId="{6364CDF2-2430-42BC-88B3-83CB036D4C8E}" type="presOf" srcId="{070AB9DF-C5EA-4D46-9312-9C5C40D8A550}" destId="{6863F2A0-CEF7-4937-A23B-A07D4F3CC421}" srcOrd="0" destOrd="3" presId="urn:microsoft.com/office/officeart/2005/8/layout/hList1"/>
    <dgm:cxn modelId="{DA783D27-2725-4280-BF88-DF09237587A2}" type="presOf" srcId="{C7ACE65F-82F8-406E-8390-43937F02C364}" destId="{68B9A2C5-597F-44B1-9BA8-FE3450FDC43B}" srcOrd="0" destOrd="0" presId="urn:microsoft.com/office/officeart/2005/8/layout/hList1"/>
    <dgm:cxn modelId="{8BDBE1DA-90D7-4EB6-8270-BD6D69BBF324}" type="presOf" srcId="{1D65DF15-ADBE-483A-A194-2D36C5D246B3}" destId="{6E5C8C0D-B00A-4AEC-9916-F0536170432C}" srcOrd="0" destOrd="1" presId="urn:microsoft.com/office/officeart/2005/8/layout/hList1"/>
    <dgm:cxn modelId="{F6FA6B48-825E-47AA-93A6-F7199F10B41E}" srcId="{C7ACE65F-82F8-406E-8390-43937F02C364}" destId="{1D65DF15-ADBE-483A-A194-2D36C5D246B3}" srcOrd="1" destOrd="0" parTransId="{5924DB1D-F5A0-4D8A-8616-0727C5AC6F57}" sibTransId="{CD36CDA2-C9B3-4312-81B5-E3821EC5B954}"/>
    <dgm:cxn modelId="{D1027613-5B3A-4564-AA66-03B9B9E12556}" srcId="{91F98E6F-9D91-44D3-A083-DE431EC9763E}" destId="{275996E3-60ED-48F7-B68F-B7670A91F846}" srcOrd="0" destOrd="0" parTransId="{C098DBA7-917B-47E8-B046-47A630D917A6}" sibTransId="{7C8196B6-CA8E-4967-9F50-C74FB5674C01}"/>
    <dgm:cxn modelId="{294342D6-9A0F-4861-9307-1B6AA4FEE2B1}" srcId="{91F98E6F-9D91-44D3-A083-DE431EC9763E}" destId="{8BBF3848-25B8-4F61-AD0A-0D54770D385C}" srcOrd="4" destOrd="0" parTransId="{5A10B53E-1B2A-4192-87E5-F9B74CD14092}" sibTransId="{22D05DDD-6672-40B1-8501-8ACB17C2F0DD}"/>
    <dgm:cxn modelId="{CC17ABB2-F255-4AC1-BBB1-AFA14C065DD8}" srcId="{91F98E6F-9D91-44D3-A083-DE431EC9763E}" destId="{435E5A5F-672F-4387-A2F7-ADEDA0FF8215}" srcOrd="2" destOrd="0" parTransId="{333D78E8-41C1-4E26-89BE-DB1957BE9247}" sibTransId="{F4D40CCB-798B-4B34-BD70-9093CA98E95A}"/>
    <dgm:cxn modelId="{5A15A398-1E31-4F2F-A679-F147866FC54C}" srcId="{C7ACE65F-82F8-406E-8390-43937F02C364}" destId="{6D6708E2-E4E6-4F3B-BFB2-B04E4FCFF636}" srcOrd="2" destOrd="0" parTransId="{F81BFF01-C95C-443D-B60B-1A262F8C3A9D}" sibTransId="{10BC1854-9225-4D8B-8B65-7BA6CD5AEAA5}"/>
    <dgm:cxn modelId="{D35912A6-8A21-4A66-9BF0-82F6C8077AB7}" type="presOf" srcId="{6D6708E2-E4E6-4F3B-BFB2-B04E4FCFF636}" destId="{6E5C8C0D-B00A-4AEC-9916-F0536170432C}" srcOrd="0" destOrd="2" presId="urn:microsoft.com/office/officeart/2005/8/layout/hList1"/>
    <dgm:cxn modelId="{7CAD174E-69D3-4830-BF3F-95089AF632CD}" srcId="{C7ACE65F-82F8-406E-8390-43937F02C364}" destId="{03714A5D-A867-4B00-9592-7D46E341BDA8}" srcOrd="0" destOrd="0" parTransId="{D4082364-1AE7-496E-AE84-8E9EFCD9ABC4}" sibTransId="{F6EC6134-34D5-4106-A0E0-F2D80EFC40F4}"/>
    <dgm:cxn modelId="{E3FA96F3-A7F7-47B8-BDDE-5F85842A9DCF}" type="presOf" srcId="{03714A5D-A867-4B00-9592-7D46E341BDA8}" destId="{6E5C8C0D-B00A-4AEC-9916-F0536170432C}" srcOrd="0" destOrd="0" presId="urn:microsoft.com/office/officeart/2005/8/layout/hList1"/>
    <dgm:cxn modelId="{DE353501-B593-46BE-89BB-CE7F29DA88E0}" srcId="{C7ACE65F-82F8-406E-8390-43937F02C364}" destId="{51B631CB-6EAC-4FD5-89E9-643CF013B935}" srcOrd="3" destOrd="0" parTransId="{13DBC27E-65A5-4959-80EA-C4FB4FC07C95}" sibTransId="{661CA363-F5D7-4299-8D29-F1BD1CD0161F}"/>
    <dgm:cxn modelId="{3360AEB5-B75B-46DD-86C6-36443B1B3F2C}" type="presOf" srcId="{045869B2-9945-4534-84A3-752E605C861D}" destId="{95A288FB-5B3D-4092-ADB0-3A769643E058}" srcOrd="0" destOrd="0" presId="urn:microsoft.com/office/officeart/2005/8/layout/hList1"/>
    <dgm:cxn modelId="{389E1723-4AE8-44DD-A5A3-A60E059E5F4E}" type="presParOf" srcId="{95A288FB-5B3D-4092-ADB0-3A769643E058}" destId="{4F39A1F0-B8E3-4EE7-8161-7153191733B6}" srcOrd="0" destOrd="0" presId="urn:microsoft.com/office/officeart/2005/8/layout/hList1"/>
    <dgm:cxn modelId="{EF32FC13-C066-4260-95C8-1242027D6F13}" type="presParOf" srcId="{4F39A1F0-B8E3-4EE7-8161-7153191733B6}" destId="{D072FD18-2A98-4DB3-B4AD-D6112ABCD11C}" srcOrd="0" destOrd="0" presId="urn:microsoft.com/office/officeart/2005/8/layout/hList1"/>
    <dgm:cxn modelId="{AC0F1E9D-6E29-4001-BF73-45E76A7501FF}" type="presParOf" srcId="{4F39A1F0-B8E3-4EE7-8161-7153191733B6}" destId="{6863F2A0-CEF7-4937-A23B-A07D4F3CC421}" srcOrd="1" destOrd="0" presId="urn:microsoft.com/office/officeart/2005/8/layout/hList1"/>
    <dgm:cxn modelId="{7C8BE445-2F45-4390-B53A-D31621430B63}" type="presParOf" srcId="{95A288FB-5B3D-4092-ADB0-3A769643E058}" destId="{CBA892B9-4F6F-40A2-9300-499998CF9BC4}" srcOrd="1" destOrd="0" presId="urn:microsoft.com/office/officeart/2005/8/layout/hList1"/>
    <dgm:cxn modelId="{670B099C-6440-473A-9D1C-06F6659ED272}" type="presParOf" srcId="{95A288FB-5B3D-4092-ADB0-3A769643E058}" destId="{5BA61C1C-2872-45A7-A6AC-636E8F978446}" srcOrd="2" destOrd="0" presId="urn:microsoft.com/office/officeart/2005/8/layout/hList1"/>
    <dgm:cxn modelId="{452FD50D-2E24-4F0F-B53D-45628BFFC804}" type="presParOf" srcId="{5BA61C1C-2872-45A7-A6AC-636E8F978446}" destId="{68B9A2C5-597F-44B1-9BA8-FE3450FDC43B}" srcOrd="0" destOrd="0" presId="urn:microsoft.com/office/officeart/2005/8/layout/hList1"/>
    <dgm:cxn modelId="{596CA51F-CB8A-4EBB-A416-F8CD6B48D629}" type="presParOf" srcId="{5BA61C1C-2872-45A7-A6AC-636E8F978446}" destId="{6E5C8C0D-B00A-4AEC-9916-F0536170432C}"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311C1-3917-45F9-9B9A-CD3CC6BE0017}" type="doc">
      <dgm:prSet loTypeId="urn:microsoft.com/office/officeart/2005/8/layout/vList5" loCatId="list" qsTypeId="urn:microsoft.com/office/officeart/2005/8/quickstyle/3d1" qsCatId="3D" csTypeId="urn:microsoft.com/office/officeart/2005/8/colors/colorful4" csCatId="colorful"/>
      <dgm:spPr/>
      <dgm:t>
        <a:bodyPr/>
        <a:lstStyle/>
        <a:p>
          <a:endParaRPr lang="en-GB"/>
        </a:p>
      </dgm:t>
    </dgm:pt>
    <dgm:pt modelId="{CCCDE444-8856-433E-A9D0-4D924B74A29A}">
      <dgm:prSet/>
      <dgm:spPr/>
      <dgm:t>
        <a:bodyPr/>
        <a:lstStyle/>
        <a:p>
          <a:pPr rtl="0"/>
          <a:r>
            <a:rPr lang="en-GB" dirty="0" smtClean="0">
              <a:solidFill>
                <a:schemeClr val="bg1"/>
              </a:solidFill>
            </a:rPr>
            <a:t>From single player’s perspective</a:t>
          </a:r>
          <a:endParaRPr lang="en-GB" dirty="0">
            <a:solidFill>
              <a:schemeClr val="bg1"/>
            </a:solidFill>
          </a:endParaRPr>
        </a:p>
      </dgm:t>
    </dgm:pt>
    <dgm:pt modelId="{44361598-989C-4339-A552-43762C13FD42}" type="parTrans" cxnId="{612B3BFF-4C82-4906-981B-270E9147B067}">
      <dgm:prSet/>
      <dgm:spPr/>
      <dgm:t>
        <a:bodyPr/>
        <a:lstStyle/>
        <a:p>
          <a:endParaRPr lang="en-GB"/>
        </a:p>
      </dgm:t>
    </dgm:pt>
    <dgm:pt modelId="{65F850EA-7364-4F53-BC35-29203AE51F03}" type="sibTrans" cxnId="{612B3BFF-4C82-4906-981B-270E9147B067}">
      <dgm:prSet/>
      <dgm:spPr/>
      <dgm:t>
        <a:bodyPr/>
        <a:lstStyle/>
        <a:p>
          <a:endParaRPr lang="en-GB"/>
        </a:p>
      </dgm:t>
    </dgm:pt>
    <dgm:pt modelId="{D530D61D-F686-45C9-9FFB-4F40D02A2E9B}">
      <dgm:prSet/>
      <dgm:spPr/>
      <dgm:t>
        <a:bodyPr/>
        <a:lstStyle/>
        <a:p>
          <a:pPr rtl="0"/>
          <a:r>
            <a:rPr lang="en-GB" dirty="0" smtClean="0"/>
            <a:t>Partially Observable Markov Decision Process (POMDP)</a:t>
          </a:r>
          <a:endParaRPr lang="en-GB" dirty="0"/>
        </a:p>
      </dgm:t>
    </dgm:pt>
    <dgm:pt modelId="{256CCBD2-D320-405A-B0E9-45904342B611}" type="parTrans" cxnId="{0486D7F9-B718-4C6A-95CF-F35FDE0A8F30}">
      <dgm:prSet/>
      <dgm:spPr/>
      <dgm:t>
        <a:bodyPr/>
        <a:lstStyle/>
        <a:p>
          <a:endParaRPr lang="en-GB"/>
        </a:p>
      </dgm:t>
    </dgm:pt>
    <dgm:pt modelId="{4E6E2594-C542-48C3-9CCC-B6ACC73078EA}" type="sibTrans" cxnId="{0486D7F9-B718-4C6A-95CF-F35FDE0A8F30}">
      <dgm:prSet/>
      <dgm:spPr/>
      <dgm:t>
        <a:bodyPr/>
        <a:lstStyle/>
        <a:p>
          <a:endParaRPr lang="en-GB"/>
        </a:p>
      </dgm:t>
    </dgm:pt>
    <dgm:pt modelId="{F03C98B0-9320-431F-99B9-EEDDEB5DA30C}">
      <dgm:prSet/>
      <dgm:spPr/>
      <dgm:t>
        <a:bodyPr/>
        <a:lstStyle/>
        <a:p>
          <a:pPr rtl="0"/>
          <a:r>
            <a:rPr lang="en-GB" dirty="0" smtClean="0">
              <a:solidFill>
                <a:schemeClr val="bg1"/>
              </a:solidFill>
            </a:rPr>
            <a:t>Approximate Solutions</a:t>
          </a:r>
          <a:endParaRPr lang="en-GB" dirty="0">
            <a:solidFill>
              <a:schemeClr val="bg1"/>
            </a:solidFill>
          </a:endParaRPr>
        </a:p>
      </dgm:t>
    </dgm:pt>
    <dgm:pt modelId="{847691B6-F1D1-4894-BC93-154CA17E9153}" type="parTrans" cxnId="{A070EAED-A34E-4D2E-8E47-35FB7961A42B}">
      <dgm:prSet/>
      <dgm:spPr/>
      <dgm:t>
        <a:bodyPr/>
        <a:lstStyle/>
        <a:p>
          <a:endParaRPr lang="en-GB"/>
        </a:p>
      </dgm:t>
    </dgm:pt>
    <dgm:pt modelId="{9BD401D6-47C4-483B-95A6-97B9216542DE}" type="sibTrans" cxnId="{A070EAED-A34E-4D2E-8E47-35FB7961A42B}">
      <dgm:prSet/>
      <dgm:spPr/>
      <dgm:t>
        <a:bodyPr/>
        <a:lstStyle/>
        <a:p>
          <a:endParaRPr lang="en-GB"/>
        </a:p>
      </dgm:t>
    </dgm:pt>
    <dgm:pt modelId="{16A71BB4-1933-4381-9320-16DC6F8E94A2}">
      <dgm:prSet/>
      <dgm:spPr/>
      <dgm:t>
        <a:bodyPr/>
        <a:lstStyle/>
        <a:p>
          <a:pPr rtl="0"/>
          <a:r>
            <a:rPr lang="en-GB" dirty="0" smtClean="0"/>
            <a:t>Reinforcement Learning</a:t>
          </a:r>
          <a:endParaRPr lang="en-GB" dirty="0"/>
        </a:p>
      </dgm:t>
    </dgm:pt>
    <dgm:pt modelId="{B1653DD9-F719-400B-AB96-98E90037B1C5}" type="parTrans" cxnId="{FB84C88A-94DB-4775-AC57-BB40D993EA34}">
      <dgm:prSet/>
      <dgm:spPr/>
      <dgm:t>
        <a:bodyPr/>
        <a:lstStyle/>
        <a:p>
          <a:endParaRPr lang="en-GB"/>
        </a:p>
      </dgm:t>
    </dgm:pt>
    <dgm:pt modelId="{B50092D3-EA15-4C33-90DC-80C5FA779334}" type="sibTrans" cxnId="{FB84C88A-94DB-4775-AC57-BB40D993EA34}">
      <dgm:prSet/>
      <dgm:spPr/>
      <dgm:t>
        <a:bodyPr/>
        <a:lstStyle/>
        <a:p>
          <a:endParaRPr lang="en-GB"/>
        </a:p>
      </dgm:t>
    </dgm:pt>
    <dgm:pt modelId="{04F32355-DE65-4E26-B1EB-C4EAE9D3FEF7}">
      <dgm:prSet/>
      <dgm:spPr/>
      <dgm:t>
        <a:bodyPr/>
        <a:lstStyle/>
        <a:p>
          <a:pPr rtl="0"/>
          <a:r>
            <a:rPr lang="en-GB" dirty="0" smtClean="0"/>
            <a:t>Unsupervised Learning</a:t>
          </a:r>
          <a:endParaRPr lang="en-GB" dirty="0"/>
        </a:p>
      </dgm:t>
    </dgm:pt>
    <dgm:pt modelId="{D7A1F90C-EEF8-4E8F-B5F7-4774F11177CD}" type="parTrans" cxnId="{8369B069-9518-4724-A9CF-75E1326F9FAA}">
      <dgm:prSet/>
      <dgm:spPr/>
      <dgm:t>
        <a:bodyPr/>
        <a:lstStyle/>
        <a:p>
          <a:endParaRPr lang="en-GB"/>
        </a:p>
      </dgm:t>
    </dgm:pt>
    <dgm:pt modelId="{1451707C-131A-4CE5-9421-8DBE085DA3CF}" type="sibTrans" cxnId="{8369B069-9518-4724-A9CF-75E1326F9FAA}">
      <dgm:prSet/>
      <dgm:spPr/>
      <dgm:t>
        <a:bodyPr/>
        <a:lstStyle/>
        <a:p>
          <a:endParaRPr lang="en-GB"/>
        </a:p>
      </dgm:t>
    </dgm:pt>
    <dgm:pt modelId="{3B59E847-5105-4C98-A05E-017738EE0F07}">
      <dgm:prSet/>
      <dgm:spPr/>
      <dgm:t>
        <a:bodyPr/>
        <a:lstStyle/>
        <a:p>
          <a:pPr rtl="0"/>
          <a:r>
            <a:rPr lang="en-GB" dirty="0" smtClean="0"/>
            <a:t>Supervised Learning</a:t>
          </a:r>
          <a:endParaRPr lang="en-GB" dirty="0"/>
        </a:p>
      </dgm:t>
    </dgm:pt>
    <dgm:pt modelId="{C42F6F22-92D0-4CA0-BCF0-CE95CEE9417C}" type="parTrans" cxnId="{B0E87493-33EE-49AE-8348-A81C2E239320}">
      <dgm:prSet/>
      <dgm:spPr/>
      <dgm:t>
        <a:bodyPr/>
        <a:lstStyle/>
        <a:p>
          <a:endParaRPr lang="en-GB"/>
        </a:p>
      </dgm:t>
    </dgm:pt>
    <dgm:pt modelId="{70D18CEE-264A-4B2A-84FA-C7AD905A1158}" type="sibTrans" cxnId="{B0E87493-33EE-49AE-8348-A81C2E239320}">
      <dgm:prSet/>
      <dgm:spPr/>
      <dgm:t>
        <a:bodyPr/>
        <a:lstStyle/>
        <a:p>
          <a:endParaRPr lang="en-GB"/>
        </a:p>
      </dgm:t>
    </dgm:pt>
    <dgm:pt modelId="{162327D6-C725-44E7-8C3F-2FC59C71DE9D}">
      <dgm:prSet/>
      <dgm:spPr/>
      <dgm:t>
        <a:bodyPr/>
        <a:lstStyle/>
        <a:p>
          <a:pPr rtl="0"/>
          <a:r>
            <a:rPr lang="en-GB" dirty="0" smtClean="0">
              <a:solidFill>
                <a:schemeClr val="bg1"/>
              </a:solidFill>
            </a:rPr>
            <a:t>What is the best AI?</a:t>
          </a:r>
          <a:endParaRPr lang="en-GB" dirty="0">
            <a:solidFill>
              <a:schemeClr val="bg1"/>
            </a:solidFill>
          </a:endParaRPr>
        </a:p>
      </dgm:t>
    </dgm:pt>
    <dgm:pt modelId="{91E6F406-F1C9-41ED-8CD6-7488CE0562B4}" type="parTrans" cxnId="{D5540187-11D3-462A-8A1C-B6CE7BF3E2F4}">
      <dgm:prSet/>
      <dgm:spPr/>
      <dgm:t>
        <a:bodyPr/>
        <a:lstStyle/>
        <a:p>
          <a:endParaRPr lang="en-GB"/>
        </a:p>
      </dgm:t>
    </dgm:pt>
    <dgm:pt modelId="{097AE8FC-43A2-4F6C-A7F5-9D812C38733E}" type="sibTrans" cxnId="{D5540187-11D3-462A-8A1C-B6CE7BF3E2F4}">
      <dgm:prSet/>
      <dgm:spPr/>
      <dgm:t>
        <a:bodyPr/>
        <a:lstStyle/>
        <a:p>
          <a:endParaRPr lang="en-GB"/>
        </a:p>
      </dgm:t>
    </dgm:pt>
    <dgm:pt modelId="{A08412B3-781A-4A49-AC7D-3D5862AFDE5E}">
      <dgm:prSet/>
      <dgm:spPr/>
      <dgm:t>
        <a:bodyPr/>
        <a:lstStyle/>
        <a:p>
          <a:pPr rtl="0"/>
          <a:r>
            <a:rPr lang="en-GB" dirty="0" smtClean="0"/>
            <a:t>Always takes optimal actions</a:t>
          </a:r>
          <a:endParaRPr lang="en-GB" dirty="0"/>
        </a:p>
      </dgm:t>
    </dgm:pt>
    <dgm:pt modelId="{AD04FD73-5594-4AB6-B94E-63C78E3BBF95}" type="parTrans" cxnId="{27F8BC52-5D9E-4B6E-812F-C3B9DAEA9230}">
      <dgm:prSet/>
      <dgm:spPr/>
      <dgm:t>
        <a:bodyPr/>
        <a:lstStyle/>
        <a:p>
          <a:endParaRPr lang="en-GB"/>
        </a:p>
      </dgm:t>
    </dgm:pt>
    <dgm:pt modelId="{7FA848D9-0086-4A51-BBD6-5063A449B619}" type="sibTrans" cxnId="{27F8BC52-5D9E-4B6E-812F-C3B9DAEA9230}">
      <dgm:prSet/>
      <dgm:spPr/>
      <dgm:t>
        <a:bodyPr/>
        <a:lstStyle/>
        <a:p>
          <a:endParaRPr lang="en-GB"/>
        </a:p>
      </dgm:t>
    </dgm:pt>
    <dgm:pt modelId="{EB85B69F-C6CD-4B94-BF8A-CE66D2705ABE}">
      <dgm:prSet/>
      <dgm:spPr/>
      <dgm:t>
        <a:bodyPr/>
        <a:lstStyle/>
        <a:p>
          <a:pPr rtl="0"/>
          <a:r>
            <a:rPr lang="en-GB" dirty="0" smtClean="0"/>
            <a:t>Delivers best entertainment value</a:t>
          </a:r>
          <a:endParaRPr lang="en-GB" dirty="0"/>
        </a:p>
      </dgm:t>
    </dgm:pt>
    <dgm:pt modelId="{B75E2FE8-3C0D-4A75-8209-C25359EAAA88}" type="parTrans" cxnId="{33E3E51C-5170-46D5-8477-9B716464C855}">
      <dgm:prSet/>
      <dgm:spPr/>
      <dgm:t>
        <a:bodyPr/>
        <a:lstStyle/>
        <a:p>
          <a:endParaRPr lang="en-GB"/>
        </a:p>
      </dgm:t>
    </dgm:pt>
    <dgm:pt modelId="{480EF4E4-860F-4CB0-826E-B42778A5FB2E}" type="sibTrans" cxnId="{33E3E51C-5170-46D5-8477-9B716464C855}">
      <dgm:prSet/>
      <dgm:spPr/>
      <dgm:t>
        <a:bodyPr/>
        <a:lstStyle/>
        <a:p>
          <a:endParaRPr lang="en-GB"/>
        </a:p>
      </dgm:t>
    </dgm:pt>
    <dgm:pt modelId="{E71249D5-F451-4F7D-B39B-B771E58A20DA}" type="pres">
      <dgm:prSet presAssocID="{C28311C1-3917-45F9-9B9A-CD3CC6BE0017}" presName="Name0" presStyleCnt="0">
        <dgm:presLayoutVars>
          <dgm:dir/>
          <dgm:animLvl val="lvl"/>
          <dgm:resizeHandles val="exact"/>
        </dgm:presLayoutVars>
      </dgm:prSet>
      <dgm:spPr/>
      <dgm:t>
        <a:bodyPr/>
        <a:lstStyle/>
        <a:p>
          <a:endParaRPr lang="en-GB"/>
        </a:p>
      </dgm:t>
    </dgm:pt>
    <dgm:pt modelId="{4B7C1A1D-8ED4-4317-9429-C293FBB8A968}" type="pres">
      <dgm:prSet presAssocID="{CCCDE444-8856-433E-A9D0-4D924B74A29A}" presName="linNode" presStyleCnt="0"/>
      <dgm:spPr/>
    </dgm:pt>
    <dgm:pt modelId="{689BD2F7-B226-41CF-9156-30D00E971949}" type="pres">
      <dgm:prSet presAssocID="{CCCDE444-8856-433E-A9D0-4D924B74A29A}" presName="parentText" presStyleLbl="node1" presStyleIdx="0" presStyleCnt="3">
        <dgm:presLayoutVars>
          <dgm:chMax val="1"/>
          <dgm:bulletEnabled val="1"/>
        </dgm:presLayoutVars>
      </dgm:prSet>
      <dgm:spPr/>
      <dgm:t>
        <a:bodyPr/>
        <a:lstStyle/>
        <a:p>
          <a:endParaRPr lang="en-GB"/>
        </a:p>
      </dgm:t>
    </dgm:pt>
    <dgm:pt modelId="{9C2E3452-29FD-49F2-8010-DB1EBCB1FBDC}" type="pres">
      <dgm:prSet presAssocID="{CCCDE444-8856-433E-A9D0-4D924B74A29A}" presName="descendantText" presStyleLbl="alignAccFollowNode1" presStyleIdx="0" presStyleCnt="3">
        <dgm:presLayoutVars>
          <dgm:bulletEnabled val="1"/>
        </dgm:presLayoutVars>
      </dgm:prSet>
      <dgm:spPr/>
      <dgm:t>
        <a:bodyPr/>
        <a:lstStyle/>
        <a:p>
          <a:endParaRPr lang="en-GB"/>
        </a:p>
      </dgm:t>
    </dgm:pt>
    <dgm:pt modelId="{2F718468-C78E-4882-A612-60FE5CB093CE}" type="pres">
      <dgm:prSet presAssocID="{65F850EA-7364-4F53-BC35-29203AE51F03}" presName="sp" presStyleCnt="0"/>
      <dgm:spPr/>
    </dgm:pt>
    <dgm:pt modelId="{FA56A975-7052-4FEC-B60B-D0DF2BCB2562}" type="pres">
      <dgm:prSet presAssocID="{F03C98B0-9320-431F-99B9-EEDDEB5DA30C}" presName="linNode" presStyleCnt="0"/>
      <dgm:spPr/>
    </dgm:pt>
    <dgm:pt modelId="{D7F73042-5345-45D8-A3A0-DD7411E69901}" type="pres">
      <dgm:prSet presAssocID="{F03C98B0-9320-431F-99B9-EEDDEB5DA30C}" presName="parentText" presStyleLbl="node1" presStyleIdx="1" presStyleCnt="3">
        <dgm:presLayoutVars>
          <dgm:chMax val="1"/>
          <dgm:bulletEnabled val="1"/>
        </dgm:presLayoutVars>
      </dgm:prSet>
      <dgm:spPr/>
      <dgm:t>
        <a:bodyPr/>
        <a:lstStyle/>
        <a:p>
          <a:endParaRPr lang="en-GB"/>
        </a:p>
      </dgm:t>
    </dgm:pt>
    <dgm:pt modelId="{AD70EE9C-87BC-4DA7-AFBC-9F456F35A9AA}" type="pres">
      <dgm:prSet presAssocID="{F03C98B0-9320-431F-99B9-EEDDEB5DA30C}" presName="descendantText" presStyleLbl="alignAccFollowNode1" presStyleIdx="1" presStyleCnt="3">
        <dgm:presLayoutVars>
          <dgm:bulletEnabled val="1"/>
        </dgm:presLayoutVars>
      </dgm:prSet>
      <dgm:spPr/>
      <dgm:t>
        <a:bodyPr/>
        <a:lstStyle/>
        <a:p>
          <a:endParaRPr lang="en-GB"/>
        </a:p>
      </dgm:t>
    </dgm:pt>
    <dgm:pt modelId="{53D67EC6-4546-4722-A0AF-CF6F9CCB2163}" type="pres">
      <dgm:prSet presAssocID="{9BD401D6-47C4-483B-95A6-97B9216542DE}" presName="sp" presStyleCnt="0"/>
      <dgm:spPr/>
    </dgm:pt>
    <dgm:pt modelId="{5745AD12-8ABE-4A6A-A66A-914481057714}" type="pres">
      <dgm:prSet presAssocID="{162327D6-C725-44E7-8C3F-2FC59C71DE9D}" presName="linNode" presStyleCnt="0"/>
      <dgm:spPr/>
    </dgm:pt>
    <dgm:pt modelId="{71716BBA-C641-41D0-B15D-B17A90676742}" type="pres">
      <dgm:prSet presAssocID="{162327D6-C725-44E7-8C3F-2FC59C71DE9D}" presName="parentText" presStyleLbl="node1" presStyleIdx="2" presStyleCnt="3">
        <dgm:presLayoutVars>
          <dgm:chMax val="1"/>
          <dgm:bulletEnabled val="1"/>
        </dgm:presLayoutVars>
      </dgm:prSet>
      <dgm:spPr/>
      <dgm:t>
        <a:bodyPr/>
        <a:lstStyle/>
        <a:p>
          <a:endParaRPr lang="en-GB"/>
        </a:p>
      </dgm:t>
    </dgm:pt>
    <dgm:pt modelId="{8B3B73D4-E793-4A32-96FA-1DD4A3298D18}" type="pres">
      <dgm:prSet presAssocID="{162327D6-C725-44E7-8C3F-2FC59C71DE9D}" presName="descendantText" presStyleLbl="alignAccFollowNode1" presStyleIdx="2" presStyleCnt="3">
        <dgm:presLayoutVars>
          <dgm:bulletEnabled val="1"/>
        </dgm:presLayoutVars>
      </dgm:prSet>
      <dgm:spPr/>
      <dgm:t>
        <a:bodyPr/>
        <a:lstStyle/>
        <a:p>
          <a:endParaRPr lang="en-GB"/>
        </a:p>
      </dgm:t>
    </dgm:pt>
  </dgm:ptLst>
  <dgm:cxnLst>
    <dgm:cxn modelId="{89027D07-6C59-452B-AFAD-D6274CE0C314}" type="presOf" srcId="{C28311C1-3917-45F9-9B9A-CD3CC6BE0017}" destId="{E71249D5-F451-4F7D-B39B-B771E58A20DA}" srcOrd="0" destOrd="0" presId="urn:microsoft.com/office/officeart/2005/8/layout/vList5"/>
    <dgm:cxn modelId="{FB84C88A-94DB-4775-AC57-BB40D993EA34}" srcId="{F03C98B0-9320-431F-99B9-EEDDEB5DA30C}" destId="{16A71BB4-1933-4381-9320-16DC6F8E94A2}" srcOrd="0" destOrd="0" parTransId="{B1653DD9-F719-400B-AB96-98E90037B1C5}" sibTransId="{B50092D3-EA15-4C33-90DC-80C5FA779334}"/>
    <dgm:cxn modelId="{33E3E51C-5170-46D5-8477-9B716464C855}" srcId="{162327D6-C725-44E7-8C3F-2FC59C71DE9D}" destId="{EB85B69F-C6CD-4B94-BF8A-CE66D2705ABE}" srcOrd="1" destOrd="0" parTransId="{B75E2FE8-3C0D-4A75-8209-C25359EAAA88}" sibTransId="{480EF4E4-860F-4CB0-826E-B42778A5FB2E}"/>
    <dgm:cxn modelId="{F73071D1-6AC7-4385-AEFC-D0EEA07B3753}" type="presOf" srcId="{CCCDE444-8856-433E-A9D0-4D924B74A29A}" destId="{689BD2F7-B226-41CF-9156-30D00E971949}" srcOrd="0" destOrd="0" presId="urn:microsoft.com/office/officeart/2005/8/layout/vList5"/>
    <dgm:cxn modelId="{4B3419A6-C435-4A50-8C23-D2A246359CB5}" type="presOf" srcId="{162327D6-C725-44E7-8C3F-2FC59C71DE9D}" destId="{71716BBA-C641-41D0-B15D-B17A90676742}" srcOrd="0" destOrd="0" presId="urn:microsoft.com/office/officeart/2005/8/layout/vList5"/>
    <dgm:cxn modelId="{01F081A8-33C5-46A2-8E0B-B06E5B863458}" type="presOf" srcId="{EB85B69F-C6CD-4B94-BF8A-CE66D2705ABE}" destId="{8B3B73D4-E793-4A32-96FA-1DD4A3298D18}" srcOrd="0" destOrd="1" presId="urn:microsoft.com/office/officeart/2005/8/layout/vList5"/>
    <dgm:cxn modelId="{3058877C-E2C8-4D36-A351-CDC793BCF973}" type="presOf" srcId="{16A71BB4-1933-4381-9320-16DC6F8E94A2}" destId="{AD70EE9C-87BC-4DA7-AFBC-9F456F35A9AA}" srcOrd="0" destOrd="0" presId="urn:microsoft.com/office/officeart/2005/8/layout/vList5"/>
    <dgm:cxn modelId="{612B3BFF-4C82-4906-981B-270E9147B067}" srcId="{C28311C1-3917-45F9-9B9A-CD3CC6BE0017}" destId="{CCCDE444-8856-433E-A9D0-4D924B74A29A}" srcOrd="0" destOrd="0" parTransId="{44361598-989C-4339-A552-43762C13FD42}" sibTransId="{65F850EA-7364-4F53-BC35-29203AE51F03}"/>
    <dgm:cxn modelId="{B0E87493-33EE-49AE-8348-A81C2E239320}" srcId="{F03C98B0-9320-431F-99B9-EEDDEB5DA30C}" destId="{3B59E847-5105-4C98-A05E-017738EE0F07}" srcOrd="2" destOrd="0" parTransId="{C42F6F22-92D0-4CA0-BCF0-CE95CEE9417C}" sibTransId="{70D18CEE-264A-4B2A-84FA-C7AD905A1158}"/>
    <dgm:cxn modelId="{A070EAED-A34E-4D2E-8E47-35FB7961A42B}" srcId="{C28311C1-3917-45F9-9B9A-CD3CC6BE0017}" destId="{F03C98B0-9320-431F-99B9-EEDDEB5DA30C}" srcOrd="1" destOrd="0" parTransId="{847691B6-F1D1-4894-BC93-154CA17E9153}" sibTransId="{9BD401D6-47C4-483B-95A6-97B9216542DE}"/>
    <dgm:cxn modelId="{D5540187-11D3-462A-8A1C-B6CE7BF3E2F4}" srcId="{C28311C1-3917-45F9-9B9A-CD3CC6BE0017}" destId="{162327D6-C725-44E7-8C3F-2FC59C71DE9D}" srcOrd="2" destOrd="0" parTransId="{91E6F406-F1C9-41ED-8CD6-7488CE0562B4}" sibTransId="{097AE8FC-43A2-4F6C-A7F5-9D812C38733E}"/>
    <dgm:cxn modelId="{5E545722-FBE9-4556-9EDF-5C7690D68168}" type="presOf" srcId="{A08412B3-781A-4A49-AC7D-3D5862AFDE5E}" destId="{8B3B73D4-E793-4A32-96FA-1DD4A3298D18}" srcOrd="0" destOrd="0" presId="urn:microsoft.com/office/officeart/2005/8/layout/vList5"/>
    <dgm:cxn modelId="{EA853FE6-EF28-4C94-B488-F760AE32C1A0}" type="presOf" srcId="{3B59E847-5105-4C98-A05E-017738EE0F07}" destId="{AD70EE9C-87BC-4DA7-AFBC-9F456F35A9AA}" srcOrd="0" destOrd="2" presId="urn:microsoft.com/office/officeart/2005/8/layout/vList5"/>
    <dgm:cxn modelId="{8369B069-9518-4724-A9CF-75E1326F9FAA}" srcId="{F03C98B0-9320-431F-99B9-EEDDEB5DA30C}" destId="{04F32355-DE65-4E26-B1EB-C4EAE9D3FEF7}" srcOrd="1" destOrd="0" parTransId="{D7A1F90C-EEF8-4E8F-B5F7-4774F11177CD}" sibTransId="{1451707C-131A-4CE5-9421-8DBE085DA3CF}"/>
    <dgm:cxn modelId="{A10EBCA2-9003-477B-8810-DE71DB2116CA}" type="presOf" srcId="{F03C98B0-9320-431F-99B9-EEDDEB5DA30C}" destId="{D7F73042-5345-45D8-A3A0-DD7411E69901}" srcOrd="0" destOrd="0" presId="urn:microsoft.com/office/officeart/2005/8/layout/vList5"/>
    <dgm:cxn modelId="{A738BB3D-4308-4B9E-A008-AFC804888E4D}" type="presOf" srcId="{D530D61D-F686-45C9-9FFB-4F40D02A2E9B}" destId="{9C2E3452-29FD-49F2-8010-DB1EBCB1FBDC}" srcOrd="0" destOrd="0" presId="urn:microsoft.com/office/officeart/2005/8/layout/vList5"/>
    <dgm:cxn modelId="{0486D7F9-B718-4C6A-95CF-F35FDE0A8F30}" srcId="{CCCDE444-8856-433E-A9D0-4D924B74A29A}" destId="{D530D61D-F686-45C9-9FFB-4F40D02A2E9B}" srcOrd="0" destOrd="0" parTransId="{256CCBD2-D320-405A-B0E9-45904342B611}" sibTransId="{4E6E2594-C542-48C3-9CCC-B6ACC73078EA}"/>
    <dgm:cxn modelId="{5EADD5B3-FED6-4689-B5A4-48E074DB94F6}" type="presOf" srcId="{04F32355-DE65-4E26-B1EB-C4EAE9D3FEF7}" destId="{AD70EE9C-87BC-4DA7-AFBC-9F456F35A9AA}" srcOrd="0" destOrd="1" presId="urn:microsoft.com/office/officeart/2005/8/layout/vList5"/>
    <dgm:cxn modelId="{27F8BC52-5D9E-4B6E-812F-C3B9DAEA9230}" srcId="{162327D6-C725-44E7-8C3F-2FC59C71DE9D}" destId="{A08412B3-781A-4A49-AC7D-3D5862AFDE5E}" srcOrd="0" destOrd="0" parTransId="{AD04FD73-5594-4AB6-B94E-63C78E3BBF95}" sibTransId="{7FA848D9-0086-4A51-BBD6-5063A449B619}"/>
    <dgm:cxn modelId="{09C102F4-D143-4D5D-8C9E-4C7C35FDEEBF}" type="presParOf" srcId="{E71249D5-F451-4F7D-B39B-B771E58A20DA}" destId="{4B7C1A1D-8ED4-4317-9429-C293FBB8A968}" srcOrd="0" destOrd="0" presId="urn:microsoft.com/office/officeart/2005/8/layout/vList5"/>
    <dgm:cxn modelId="{E37058DA-B22A-4164-BD58-97F0D765F1B7}" type="presParOf" srcId="{4B7C1A1D-8ED4-4317-9429-C293FBB8A968}" destId="{689BD2F7-B226-41CF-9156-30D00E971949}" srcOrd="0" destOrd="0" presId="urn:microsoft.com/office/officeart/2005/8/layout/vList5"/>
    <dgm:cxn modelId="{1F711D62-C86F-49F4-982A-C4F141ADD0D4}" type="presParOf" srcId="{4B7C1A1D-8ED4-4317-9429-C293FBB8A968}" destId="{9C2E3452-29FD-49F2-8010-DB1EBCB1FBDC}" srcOrd="1" destOrd="0" presId="urn:microsoft.com/office/officeart/2005/8/layout/vList5"/>
    <dgm:cxn modelId="{CEB026A5-0AD4-48EB-A661-B4CEDBCA5EA7}" type="presParOf" srcId="{E71249D5-F451-4F7D-B39B-B771E58A20DA}" destId="{2F718468-C78E-4882-A612-60FE5CB093CE}" srcOrd="1" destOrd="0" presId="urn:microsoft.com/office/officeart/2005/8/layout/vList5"/>
    <dgm:cxn modelId="{01E2C249-8D14-4028-ABF1-026EAB21B9DD}" type="presParOf" srcId="{E71249D5-F451-4F7D-B39B-B771E58A20DA}" destId="{FA56A975-7052-4FEC-B60B-D0DF2BCB2562}" srcOrd="2" destOrd="0" presId="urn:microsoft.com/office/officeart/2005/8/layout/vList5"/>
    <dgm:cxn modelId="{9AD80ED2-84EB-4CBF-A33B-019E3696466E}" type="presParOf" srcId="{FA56A975-7052-4FEC-B60B-D0DF2BCB2562}" destId="{D7F73042-5345-45D8-A3A0-DD7411E69901}" srcOrd="0" destOrd="0" presId="urn:microsoft.com/office/officeart/2005/8/layout/vList5"/>
    <dgm:cxn modelId="{2E9D4BDD-B8C6-4400-AD2C-14F4ADA6925B}" type="presParOf" srcId="{FA56A975-7052-4FEC-B60B-D0DF2BCB2562}" destId="{AD70EE9C-87BC-4DA7-AFBC-9F456F35A9AA}" srcOrd="1" destOrd="0" presId="urn:microsoft.com/office/officeart/2005/8/layout/vList5"/>
    <dgm:cxn modelId="{929DA361-2581-4620-BC7D-AD747AB477DE}" type="presParOf" srcId="{E71249D5-F451-4F7D-B39B-B771E58A20DA}" destId="{53D67EC6-4546-4722-A0AF-CF6F9CCB2163}" srcOrd="3" destOrd="0" presId="urn:microsoft.com/office/officeart/2005/8/layout/vList5"/>
    <dgm:cxn modelId="{61C2AA30-6529-49CA-B892-EC19B82133D6}" type="presParOf" srcId="{E71249D5-F451-4F7D-B39B-B771E58A20DA}" destId="{5745AD12-8ABE-4A6A-A66A-914481057714}" srcOrd="4" destOrd="0" presId="urn:microsoft.com/office/officeart/2005/8/layout/vList5"/>
    <dgm:cxn modelId="{DE6B8F63-8CCA-4D5C-9974-4771F697A819}" type="presParOf" srcId="{5745AD12-8ABE-4A6A-A66A-914481057714}" destId="{71716BBA-C641-41D0-B15D-B17A90676742}" srcOrd="0" destOrd="0" presId="urn:microsoft.com/office/officeart/2005/8/layout/vList5"/>
    <dgm:cxn modelId="{F002D4C8-56A5-4DD3-B434-343FB411B102}" type="presParOf" srcId="{5745AD12-8ABE-4A6A-A66A-914481057714}" destId="{8B3B73D4-E793-4A32-96FA-1DD4A3298D1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D1080-BAD1-4D32-ACCD-68C2467BBA6D}" type="doc">
      <dgm:prSet loTypeId="urn:microsoft.com/office/officeart/2005/8/layout/vList3#1" loCatId="list" qsTypeId="urn:microsoft.com/office/officeart/2005/8/quickstyle/3d1" qsCatId="3D" csTypeId="urn:microsoft.com/office/officeart/2005/8/colors/colorful5" csCatId="colorful" phldr="1"/>
      <dgm:spPr/>
      <dgm:t>
        <a:bodyPr/>
        <a:lstStyle/>
        <a:p>
          <a:endParaRPr lang="en-GB"/>
        </a:p>
      </dgm:t>
    </dgm:pt>
    <dgm:pt modelId="{FB448801-7078-492C-A664-812798061EEF}">
      <dgm:prSet/>
      <dgm:spPr/>
      <dgm:t>
        <a:bodyPr/>
        <a:lstStyle/>
        <a:p>
          <a:pPr rtl="0"/>
          <a:r>
            <a:rPr lang="en-GB" dirty="0" smtClean="0">
              <a:solidFill>
                <a:schemeClr val="bg1"/>
              </a:solidFill>
              <a:ea typeface="+mn-ea"/>
              <a:cs typeface="+mn-cs"/>
            </a:rPr>
            <a:t>Adaptive avatar for driving</a:t>
          </a:r>
          <a:endParaRPr lang="en-GB" dirty="0">
            <a:solidFill>
              <a:schemeClr val="bg1"/>
            </a:solidFill>
          </a:endParaRPr>
        </a:p>
      </dgm:t>
    </dgm:pt>
    <dgm:pt modelId="{C9A7BF62-FCAE-420C-A918-FAC00F35B022}" type="parTrans" cxnId="{5F5F26A3-E27D-496A-99D3-A16B25D5F122}">
      <dgm:prSet/>
      <dgm:spPr/>
    </dgm:pt>
    <dgm:pt modelId="{29A26318-BF21-4909-A30A-F6C621B34ECB}" type="sibTrans" cxnId="{5F5F26A3-E27D-496A-99D3-A16B25D5F122}">
      <dgm:prSet/>
      <dgm:spPr/>
    </dgm:pt>
    <dgm:pt modelId="{9F6CDB61-4B60-4626-AF91-9AE6908AB3E0}">
      <dgm:prSet/>
      <dgm:spPr/>
      <dgm:t>
        <a:bodyPr/>
        <a:lstStyle/>
        <a:p>
          <a:pPr rtl="0"/>
          <a:r>
            <a:rPr lang="en-GB" dirty="0" smtClean="0">
              <a:solidFill>
                <a:schemeClr val="bg1"/>
              </a:solidFill>
              <a:ea typeface="+mn-ea"/>
              <a:cs typeface="+mn-cs"/>
            </a:rPr>
            <a:t>Separate game mode</a:t>
          </a:r>
          <a:endParaRPr lang="en-GB" dirty="0">
            <a:solidFill>
              <a:schemeClr val="bg1"/>
            </a:solidFill>
          </a:endParaRPr>
        </a:p>
      </dgm:t>
    </dgm:pt>
    <dgm:pt modelId="{CF13045D-EFF4-4D9B-ACC1-EE7427CFA77D}" type="parTrans" cxnId="{8631CC66-A841-40D4-B712-8B801B4B00CE}">
      <dgm:prSet/>
      <dgm:spPr/>
    </dgm:pt>
    <dgm:pt modelId="{D7BC6689-8941-479C-8782-F3FFDC359B2E}" type="sibTrans" cxnId="{8631CC66-A841-40D4-B712-8B801B4B00CE}">
      <dgm:prSet/>
      <dgm:spPr/>
    </dgm:pt>
    <dgm:pt modelId="{A0409CFF-8E47-40E0-BF70-0FFEDECD448A}">
      <dgm:prSet/>
      <dgm:spPr/>
      <dgm:t>
        <a:bodyPr/>
        <a:lstStyle/>
        <a:p>
          <a:pPr rtl="0"/>
          <a:r>
            <a:rPr lang="en-GB" dirty="0" smtClean="0">
              <a:solidFill>
                <a:schemeClr val="bg1"/>
              </a:solidFill>
              <a:ea typeface="+mn-ea"/>
              <a:cs typeface="+mn-cs"/>
            </a:rPr>
            <a:t>Basis of all in-game AI</a:t>
          </a:r>
          <a:endParaRPr lang="en-GB" dirty="0">
            <a:solidFill>
              <a:schemeClr val="bg1"/>
            </a:solidFill>
          </a:endParaRPr>
        </a:p>
      </dgm:t>
    </dgm:pt>
    <dgm:pt modelId="{D9A41095-2B94-4BB3-B5EF-F2D81F065832}" type="parTrans" cxnId="{43DDC691-9078-4A58-9BB8-3A0B0D9B5C97}">
      <dgm:prSet/>
      <dgm:spPr/>
    </dgm:pt>
    <dgm:pt modelId="{B81572C7-FA0A-4A77-BBED-E6D4638A9347}" type="sibTrans" cxnId="{43DDC691-9078-4A58-9BB8-3A0B0D9B5C97}">
      <dgm:prSet/>
      <dgm:spPr/>
    </dgm:pt>
    <dgm:pt modelId="{71589C2F-300C-41BC-9940-4EA3862BFA69}">
      <dgm:prSet/>
      <dgm:spPr/>
      <dgm:t>
        <a:bodyPr/>
        <a:lstStyle/>
        <a:p>
          <a:pPr rtl="0"/>
          <a:r>
            <a:rPr lang="en-GB" dirty="0" smtClean="0">
              <a:solidFill>
                <a:schemeClr val="bg1"/>
              </a:solidFill>
              <a:ea typeface="+mn-ea"/>
              <a:cs typeface="+mn-cs"/>
            </a:rPr>
            <a:t>Basis of “dynamic” racing line</a:t>
          </a:r>
          <a:endParaRPr lang="en-GB" dirty="0">
            <a:solidFill>
              <a:schemeClr val="bg1"/>
            </a:solidFill>
            <a:ea typeface="+mn-ea"/>
            <a:cs typeface="+mn-cs"/>
          </a:endParaRPr>
        </a:p>
      </dgm:t>
    </dgm:pt>
    <dgm:pt modelId="{EB018EF0-A489-439B-820D-DC04AA873B05}" type="parTrans" cxnId="{6B24BEBB-71C6-49A7-9D7D-DFE76C39CE7E}">
      <dgm:prSet/>
      <dgm:spPr/>
    </dgm:pt>
    <dgm:pt modelId="{CBB158F9-CF70-4CFB-B1EB-3CD801CB4FAF}" type="sibTrans" cxnId="{6B24BEBB-71C6-49A7-9D7D-DFE76C39CE7E}">
      <dgm:prSet/>
      <dgm:spPr/>
    </dgm:pt>
    <dgm:pt modelId="{3DEEBFA8-A270-41E3-9470-690F51D7F7A7}" type="pres">
      <dgm:prSet presAssocID="{6EFD1080-BAD1-4D32-ACCD-68C2467BBA6D}" presName="Name0" presStyleCnt="0">
        <dgm:presLayoutVars>
          <dgm:dir/>
          <dgm:resizeHandles val="exact"/>
        </dgm:presLayoutVars>
      </dgm:prSet>
      <dgm:spPr/>
      <dgm:t>
        <a:bodyPr/>
        <a:lstStyle/>
        <a:p>
          <a:endParaRPr lang="en-GB"/>
        </a:p>
      </dgm:t>
    </dgm:pt>
    <dgm:pt modelId="{5CEE8337-5F7D-4CA7-BBA6-36BEC3FC4144}" type="pres">
      <dgm:prSet presAssocID="{FB448801-7078-492C-A664-812798061EEF}" presName="composite" presStyleCnt="0"/>
      <dgm:spPr/>
      <dgm:t>
        <a:bodyPr/>
        <a:lstStyle/>
        <a:p>
          <a:endParaRPr lang="en-GB"/>
        </a:p>
      </dgm:t>
    </dgm:pt>
    <dgm:pt modelId="{D68069BB-7318-4C30-B792-D59120597722}" type="pres">
      <dgm:prSet presAssocID="{FB448801-7078-492C-A664-812798061EEF}" presName="imgShp" presStyleLbl="fgImgPlace1" presStyleIdx="0" presStyleCnt="4"/>
      <dgm:spPr>
        <a:blipFill>
          <a:blip xmlns:r="http://schemas.openxmlformats.org/officeDocument/2006/relationships" r:embed="rId1"/>
          <a:stretch>
            <a:fillRect/>
          </a:stretch>
        </a:blipFill>
      </dgm:spPr>
      <dgm:t>
        <a:bodyPr/>
        <a:lstStyle/>
        <a:p>
          <a:endParaRPr lang="en-GB"/>
        </a:p>
      </dgm:t>
    </dgm:pt>
    <dgm:pt modelId="{419B40C1-C4FD-4F44-9A7A-836992173B52}" type="pres">
      <dgm:prSet presAssocID="{FB448801-7078-492C-A664-812798061EEF}" presName="txShp" presStyleLbl="node1" presStyleIdx="0" presStyleCnt="4">
        <dgm:presLayoutVars>
          <dgm:bulletEnabled val="1"/>
        </dgm:presLayoutVars>
      </dgm:prSet>
      <dgm:spPr/>
      <dgm:t>
        <a:bodyPr/>
        <a:lstStyle/>
        <a:p>
          <a:endParaRPr lang="en-GB"/>
        </a:p>
      </dgm:t>
    </dgm:pt>
    <dgm:pt modelId="{B6F8B438-6373-454C-AF40-0932DE1AC1C6}" type="pres">
      <dgm:prSet presAssocID="{29A26318-BF21-4909-A30A-F6C621B34ECB}" presName="spacing" presStyleCnt="0"/>
      <dgm:spPr/>
      <dgm:t>
        <a:bodyPr/>
        <a:lstStyle/>
        <a:p>
          <a:endParaRPr lang="en-GB"/>
        </a:p>
      </dgm:t>
    </dgm:pt>
    <dgm:pt modelId="{AAAD1668-61D2-4631-BC7F-D54067859972}" type="pres">
      <dgm:prSet presAssocID="{9F6CDB61-4B60-4626-AF91-9AE6908AB3E0}" presName="composite" presStyleCnt="0"/>
      <dgm:spPr/>
      <dgm:t>
        <a:bodyPr/>
        <a:lstStyle/>
        <a:p>
          <a:endParaRPr lang="en-GB"/>
        </a:p>
      </dgm:t>
    </dgm:pt>
    <dgm:pt modelId="{2CF2BF27-52FD-42E2-A3A8-AE73FB93820A}" type="pres">
      <dgm:prSet presAssocID="{9F6CDB61-4B60-4626-AF91-9AE6908AB3E0}" presName="imgShp" presStyleLbl="fgImgPlace1" presStyleIdx="1" presStyleCnt="4"/>
      <dgm:spPr>
        <a:blipFill>
          <a:blip xmlns:r="http://schemas.openxmlformats.org/officeDocument/2006/relationships" r:embed="rId2"/>
          <a:stretch>
            <a:fillRect/>
          </a:stretch>
        </a:blipFill>
      </dgm:spPr>
      <dgm:t>
        <a:bodyPr/>
        <a:lstStyle/>
        <a:p>
          <a:endParaRPr lang="en-GB"/>
        </a:p>
      </dgm:t>
    </dgm:pt>
    <dgm:pt modelId="{BC59B7DB-7449-4FF9-8F14-46F77D2C13A0}" type="pres">
      <dgm:prSet presAssocID="{9F6CDB61-4B60-4626-AF91-9AE6908AB3E0}" presName="txShp" presStyleLbl="node1" presStyleIdx="1" presStyleCnt="4">
        <dgm:presLayoutVars>
          <dgm:bulletEnabled val="1"/>
        </dgm:presLayoutVars>
      </dgm:prSet>
      <dgm:spPr/>
      <dgm:t>
        <a:bodyPr/>
        <a:lstStyle/>
        <a:p>
          <a:endParaRPr lang="en-GB"/>
        </a:p>
      </dgm:t>
    </dgm:pt>
    <dgm:pt modelId="{970C38F2-2FFB-4549-8144-A06469495661}" type="pres">
      <dgm:prSet presAssocID="{D7BC6689-8941-479C-8782-F3FFDC359B2E}" presName="spacing" presStyleCnt="0"/>
      <dgm:spPr/>
      <dgm:t>
        <a:bodyPr/>
        <a:lstStyle/>
        <a:p>
          <a:endParaRPr lang="en-GB"/>
        </a:p>
      </dgm:t>
    </dgm:pt>
    <dgm:pt modelId="{CFE9672F-0E6B-49AD-8480-5A452042A223}" type="pres">
      <dgm:prSet presAssocID="{A0409CFF-8E47-40E0-BF70-0FFEDECD448A}" presName="composite" presStyleCnt="0"/>
      <dgm:spPr/>
      <dgm:t>
        <a:bodyPr/>
        <a:lstStyle/>
        <a:p>
          <a:endParaRPr lang="en-GB"/>
        </a:p>
      </dgm:t>
    </dgm:pt>
    <dgm:pt modelId="{079ADEC4-A56F-413D-94AB-4C3039F7A6D6}" type="pres">
      <dgm:prSet presAssocID="{A0409CFF-8E47-40E0-BF70-0FFEDECD448A}" presName="imgShp" presStyleLbl="fgImgPlace1" presStyleIdx="2" presStyleCnt="4"/>
      <dgm:spPr>
        <a:blipFill>
          <a:blip xmlns:r="http://schemas.openxmlformats.org/officeDocument/2006/relationships" r:embed="rId3"/>
          <a:stretch>
            <a:fillRect/>
          </a:stretch>
        </a:blipFill>
      </dgm:spPr>
      <dgm:t>
        <a:bodyPr/>
        <a:lstStyle/>
        <a:p>
          <a:endParaRPr lang="en-GB"/>
        </a:p>
      </dgm:t>
    </dgm:pt>
    <dgm:pt modelId="{E3140891-A2DD-4CCD-84C1-D10FAB41CD3F}" type="pres">
      <dgm:prSet presAssocID="{A0409CFF-8E47-40E0-BF70-0FFEDECD448A}" presName="txShp" presStyleLbl="node1" presStyleIdx="2" presStyleCnt="4">
        <dgm:presLayoutVars>
          <dgm:bulletEnabled val="1"/>
        </dgm:presLayoutVars>
      </dgm:prSet>
      <dgm:spPr/>
      <dgm:t>
        <a:bodyPr/>
        <a:lstStyle/>
        <a:p>
          <a:endParaRPr lang="en-GB"/>
        </a:p>
      </dgm:t>
    </dgm:pt>
    <dgm:pt modelId="{654A9063-4D9B-4291-ACFD-811CB41F5D2A}" type="pres">
      <dgm:prSet presAssocID="{B81572C7-FA0A-4A77-BBED-E6D4638A9347}" presName="spacing" presStyleCnt="0"/>
      <dgm:spPr/>
      <dgm:t>
        <a:bodyPr/>
        <a:lstStyle/>
        <a:p>
          <a:endParaRPr lang="en-GB"/>
        </a:p>
      </dgm:t>
    </dgm:pt>
    <dgm:pt modelId="{CA9E2C13-DFF0-4B56-8DCA-63950540FDEF}" type="pres">
      <dgm:prSet presAssocID="{71589C2F-300C-41BC-9940-4EA3862BFA69}" presName="composite" presStyleCnt="0"/>
      <dgm:spPr/>
      <dgm:t>
        <a:bodyPr/>
        <a:lstStyle/>
        <a:p>
          <a:endParaRPr lang="en-GB"/>
        </a:p>
      </dgm:t>
    </dgm:pt>
    <dgm:pt modelId="{F24BA3E9-F46E-4934-B872-F5C707B4D7EB}" type="pres">
      <dgm:prSet presAssocID="{71589C2F-300C-41BC-9940-4EA3862BFA69}" presName="imgShp" presStyleLbl="fgImgPlace1" presStyleIdx="3" presStyleCnt="4"/>
      <dgm:spPr>
        <a:blipFill>
          <a:blip xmlns:r="http://schemas.openxmlformats.org/officeDocument/2006/relationships" r:embed="rId4"/>
          <a:stretch>
            <a:fillRect/>
          </a:stretch>
        </a:blipFill>
      </dgm:spPr>
      <dgm:t>
        <a:bodyPr/>
        <a:lstStyle/>
        <a:p>
          <a:endParaRPr lang="en-GB"/>
        </a:p>
      </dgm:t>
    </dgm:pt>
    <dgm:pt modelId="{ED921AAB-776B-43E2-9E22-03364DFA27F0}" type="pres">
      <dgm:prSet presAssocID="{71589C2F-300C-41BC-9940-4EA3862BFA69}" presName="txShp" presStyleLbl="node1" presStyleIdx="3" presStyleCnt="4">
        <dgm:presLayoutVars>
          <dgm:bulletEnabled val="1"/>
        </dgm:presLayoutVars>
      </dgm:prSet>
      <dgm:spPr/>
      <dgm:t>
        <a:bodyPr/>
        <a:lstStyle/>
        <a:p>
          <a:endParaRPr lang="en-GB"/>
        </a:p>
      </dgm:t>
    </dgm:pt>
  </dgm:ptLst>
  <dgm:cxnLst>
    <dgm:cxn modelId="{43DDC691-9078-4A58-9BB8-3A0B0D9B5C97}" srcId="{6EFD1080-BAD1-4D32-ACCD-68C2467BBA6D}" destId="{A0409CFF-8E47-40E0-BF70-0FFEDECD448A}" srcOrd="2" destOrd="0" parTransId="{D9A41095-2B94-4BB3-B5EF-F2D81F065832}" sibTransId="{B81572C7-FA0A-4A77-BBED-E6D4638A9347}"/>
    <dgm:cxn modelId="{5F5F26A3-E27D-496A-99D3-A16B25D5F122}" srcId="{6EFD1080-BAD1-4D32-ACCD-68C2467BBA6D}" destId="{FB448801-7078-492C-A664-812798061EEF}" srcOrd="0" destOrd="0" parTransId="{C9A7BF62-FCAE-420C-A918-FAC00F35B022}" sibTransId="{29A26318-BF21-4909-A30A-F6C621B34ECB}"/>
    <dgm:cxn modelId="{8631CC66-A841-40D4-B712-8B801B4B00CE}" srcId="{6EFD1080-BAD1-4D32-ACCD-68C2467BBA6D}" destId="{9F6CDB61-4B60-4626-AF91-9AE6908AB3E0}" srcOrd="1" destOrd="0" parTransId="{CF13045D-EFF4-4D9B-ACC1-EE7427CFA77D}" sibTransId="{D7BC6689-8941-479C-8782-F3FFDC359B2E}"/>
    <dgm:cxn modelId="{073DD16F-D313-49ED-A941-5A0419BDBC33}" type="presOf" srcId="{71589C2F-300C-41BC-9940-4EA3862BFA69}" destId="{ED921AAB-776B-43E2-9E22-03364DFA27F0}" srcOrd="0" destOrd="0" presId="urn:microsoft.com/office/officeart/2005/8/layout/vList3#1"/>
    <dgm:cxn modelId="{5A3AFEC6-655B-4097-BEC8-57734BE27BE5}" type="presOf" srcId="{A0409CFF-8E47-40E0-BF70-0FFEDECD448A}" destId="{E3140891-A2DD-4CCD-84C1-D10FAB41CD3F}" srcOrd="0" destOrd="0" presId="urn:microsoft.com/office/officeart/2005/8/layout/vList3#1"/>
    <dgm:cxn modelId="{362B37F7-41E3-41B1-BAF5-E97A83DC06BF}" type="presOf" srcId="{9F6CDB61-4B60-4626-AF91-9AE6908AB3E0}" destId="{BC59B7DB-7449-4FF9-8F14-46F77D2C13A0}" srcOrd="0" destOrd="0" presId="urn:microsoft.com/office/officeart/2005/8/layout/vList3#1"/>
    <dgm:cxn modelId="{C17626F9-D384-4561-B35C-554055516192}" type="presOf" srcId="{FB448801-7078-492C-A664-812798061EEF}" destId="{419B40C1-C4FD-4F44-9A7A-836992173B52}" srcOrd="0" destOrd="0" presId="urn:microsoft.com/office/officeart/2005/8/layout/vList3#1"/>
    <dgm:cxn modelId="{6B24BEBB-71C6-49A7-9D7D-DFE76C39CE7E}" srcId="{6EFD1080-BAD1-4D32-ACCD-68C2467BBA6D}" destId="{71589C2F-300C-41BC-9940-4EA3862BFA69}" srcOrd="3" destOrd="0" parTransId="{EB018EF0-A489-439B-820D-DC04AA873B05}" sibTransId="{CBB158F9-CF70-4CFB-B1EB-3CD801CB4FAF}"/>
    <dgm:cxn modelId="{ED3CE055-3D36-48A4-A996-A56C0189F932}" type="presOf" srcId="{6EFD1080-BAD1-4D32-ACCD-68C2467BBA6D}" destId="{3DEEBFA8-A270-41E3-9470-690F51D7F7A7}" srcOrd="0" destOrd="0" presId="urn:microsoft.com/office/officeart/2005/8/layout/vList3#1"/>
    <dgm:cxn modelId="{A21AB4BD-EFD2-4169-A7FA-2E7275681573}" type="presParOf" srcId="{3DEEBFA8-A270-41E3-9470-690F51D7F7A7}" destId="{5CEE8337-5F7D-4CA7-BBA6-36BEC3FC4144}" srcOrd="0" destOrd="0" presId="urn:microsoft.com/office/officeart/2005/8/layout/vList3#1"/>
    <dgm:cxn modelId="{B7B0C6F7-F94D-415A-9392-A52ECD97C782}" type="presParOf" srcId="{5CEE8337-5F7D-4CA7-BBA6-36BEC3FC4144}" destId="{D68069BB-7318-4C30-B792-D59120597722}" srcOrd="0" destOrd="0" presId="urn:microsoft.com/office/officeart/2005/8/layout/vList3#1"/>
    <dgm:cxn modelId="{E4254D79-E1ED-4D21-8D98-5E52330B8C12}" type="presParOf" srcId="{5CEE8337-5F7D-4CA7-BBA6-36BEC3FC4144}" destId="{419B40C1-C4FD-4F44-9A7A-836992173B52}" srcOrd="1" destOrd="0" presId="urn:microsoft.com/office/officeart/2005/8/layout/vList3#1"/>
    <dgm:cxn modelId="{F052543F-95BD-4C98-A738-657D1F7D9490}" type="presParOf" srcId="{3DEEBFA8-A270-41E3-9470-690F51D7F7A7}" destId="{B6F8B438-6373-454C-AF40-0932DE1AC1C6}" srcOrd="1" destOrd="0" presId="urn:microsoft.com/office/officeart/2005/8/layout/vList3#1"/>
    <dgm:cxn modelId="{911758F1-3227-41D3-AC4F-EC195EBDCC24}" type="presParOf" srcId="{3DEEBFA8-A270-41E3-9470-690F51D7F7A7}" destId="{AAAD1668-61D2-4631-BC7F-D54067859972}" srcOrd="2" destOrd="0" presId="urn:microsoft.com/office/officeart/2005/8/layout/vList3#1"/>
    <dgm:cxn modelId="{9793D42E-339D-418A-BB27-0C2772506471}" type="presParOf" srcId="{AAAD1668-61D2-4631-BC7F-D54067859972}" destId="{2CF2BF27-52FD-42E2-A3A8-AE73FB93820A}" srcOrd="0" destOrd="0" presId="urn:microsoft.com/office/officeart/2005/8/layout/vList3#1"/>
    <dgm:cxn modelId="{3769C73E-8501-4A85-86C9-FEFD317517AB}" type="presParOf" srcId="{AAAD1668-61D2-4631-BC7F-D54067859972}" destId="{BC59B7DB-7449-4FF9-8F14-46F77D2C13A0}" srcOrd="1" destOrd="0" presId="urn:microsoft.com/office/officeart/2005/8/layout/vList3#1"/>
    <dgm:cxn modelId="{D937DCC0-7CFA-41B2-9060-0F69F8299000}" type="presParOf" srcId="{3DEEBFA8-A270-41E3-9470-690F51D7F7A7}" destId="{970C38F2-2FFB-4549-8144-A06469495661}" srcOrd="3" destOrd="0" presId="urn:microsoft.com/office/officeart/2005/8/layout/vList3#1"/>
    <dgm:cxn modelId="{D1F9C9D1-A9DC-446D-8E29-790EC59F9374}" type="presParOf" srcId="{3DEEBFA8-A270-41E3-9470-690F51D7F7A7}" destId="{CFE9672F-0E6B-49AD-8480-5A452042A223}" srcOrd="4" destOrd="0" presId="urn:microsoft.com/office/officeart/2005/8/layout/vList3#1"/>
    <dgm:cxn modelId="{70FA5DC9-2732-4BE4-AA43-55F77E82CB32}" type="presParOf" srcId="{CFE9672F-0E6B-49AD-8480-5A452042A223}" destId="{079ADEC4-A56F-413D-94AB-4C3039F7A6D6}" srcOrd="0" destOrd="0" presId="urn:microsoft.com/office/officeart/2005/8/layout/vList3#1"/>
    <dgm:cxn modelId="{3806C60D-963B-479E-9AA0-C6CF7FD6ADCE}" type="presParOf" srcId="{CFE9672F-0E6B-49AD-8480-5A452042A223}" destId="{E3140891-A2DD-4CCD-84C1-D10FAB41CD3F}" srcOrd="1" destOrd="0" presId="urn:microsoft.com/office/officeart/2005/8/layout/vList3#1"/>
    <dgm:cxn modelId="{423F1931-FCB7-4B0F-9D41-C588A96B0DB3}" type="presParOf" srcId="{3DEEBFA8-A270-41E3-9470-690F51D7F7A7}" destId="{654A9063-4D9B-4291-ACFD-811CB41F5D2A}" srcOrd="5" destOrd="0" presId="urn:microsoft.com/office/officeart/2005/8/layout/vList3#1"/>
    <dgm:cxn modelId="{CF2E7A27-3F73-46E7-B3CC-3B1BC0276E1D}" type="presParOf" srcId="{3DEEBFA8-A270-41E3-9470-690F51D7F7A7}" destId="{CA9E2C13-DFF0-4B56-8DCA-63950540FDEF}" srcOrd="6" destOrd="0" presId="urn:microsoft.com/office/officeart/2005/8/layout/vList3#1"/>
    <dgm:cxn modelId="{8BD9031D-6640-4FA2-86FD-246D235CB297}" type="presParOf" srcId="{CA9E2C13-DFF0-4B56-8DCA-63950540FDEF}" destId="{F24BA3E9-F46E-4934-B872-F5C707B4D7EB}" srcOrd="0" destOrd="0" presId="urn:microsoft.com/office/officeart/2005/8/layout/vList3#1"/>
    <dgm:cxn modelId="{ADE5820F-6457-480F-9301-B4182316FA6E}" type="presParOf" srcId="{CA9E2C13-DFF0-4B56-8DCA-63950540FDEF}" destId="{ED921AAB-776B-43E2-9E22-03364DFA27F0}"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21E59-AD55-431D-BA16-AEF84A280C00}" type="doc">
      <dgm:prSet loTypeId="urn:microsoft.com/office/officeart/2005/8/layout/vList4" loCatId="list" qsTypeId="urn:microsoft.com/office/officeart/2005/8/quickstyle/3d1" qsCatId="3D" csTypeId="urn:microsoft.com/office/officeart/2005/8/colors/colorful3" csCatId="colorful" phldr="1"/>
      <dgm:spPr/>
      <dgm:t>
        <a:bodyPr/>
        <a:lstStyle/>
        <a:p>
          <a:endParaRPr lang="en-GB"/>
        </a:p>
      </dgm:t>
    </dgm:pt>
    <dgm:pt modelId="{21F08A22-5924-4F85-88BB-3DBBB904D381}">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XBOX Game</a:t>
          </a:r>
          <a:endParaRPr lang="en-GB" dirty="0">
            <a:effectLst>
              <a:outerShdw blurRad="50800" dist="38100" dir="2700000" algn="tl" rotWithShape="0">
                <a:prstClr val="black">
                  <a:alpha val="40000"/>
                </a:prstClr>
              </a:outerShdw>
            </a:effectLst>
          </a:endParaRPr>
        </a:p>
      </dgm:t>
    </dgm:pt>
    <dgm:pt modelId="{D4904FDE-189E-4147-AF2A-A6AE4C160CE5}" type="parTrans" cxnId="{9D9DBAEC-5F47-4C08-9E70-784E0DF290B1}">
      <dgm:prSet/>
      <dgm:spPr/>
      <dgm:t>
        <a:bodyPr/>
        <a:lstStyle/>
        <a:p>
          <a:endParaRPr lang="en-GB"/>
        </a:p>
      </dgm:t>
    </dgm:pt>
    <dgm:pt modelId="{79823324-5995-478B-8311-93B70B03271E}" type="sibTrans" cxnId="{9D9DBAEC-5F47-4C08-9E70-784E0DF290B1}">
      <dgm:prSet/>
      <dgm:spPr/>
      <dgm:t>
        <a:bodyPr/>
        <a:lstStyle/>
        <a:p>
          <a:endParaRPr lang="en-GB"/>
        </a:p>
      </dgm:t>
    </dgm:pt>
    <dgm:pt modelId="{A8C7934C-216F-45DD-A981-7B4BC025F104}">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Learning a </a:t>
          </a:r>
          <a:r>
            <a:rPr lang="en-GB" dirty="0" err="1" smtClean="0">
              <a:effectLst>
                <a:outerShdw blurRad="50800" dist="38100" dir="2700000" algn="tl" rotWithShape="0">
                  <a:prstClr val="black">
                    <a:alpha val="40000"/>
                  </a:prstClr>
                </a:outerShdw>
              </a:effectLst>
            </a:rPr>
            <a:t>Drivatar</a:t>
          </a:r>
          <a:endParaRPr lang="en-GB" dirty="0">
            <a:effectLst>
              <a:outerShdw blurRad="50800" dist="38100" dir="2700000" algn="tl" rotWithShape="0">
                <a:prstClr val="black">
                  <a:alpha val="40000"/>
                </a:prstClr>
              </a:outerShdw>
            </a:effectLst>
          </a:endParaRPr>
        </a:p>
      </dgm:t>
    </dgm:pt>
    <dgm:pt modelId="{9F7B6407-24DF-4DD2-BCCD-2610ACA087E4}" type="parTrans" cxnId="{B7C40673-D012-4D77-884E-BC89F4EDCF0D}">
      <dgm:prSet/>
      <dgm:spPr/>
      <dgm:t>
        <a:bodyPr/>
        <a:lstStyle/>
        <a:p>
          <a:endParaRPr lang="en-GB"/>
        </a:p>
      </dgm:t>
    </dgm:pt>
    <dgm:pt modelId="{333C11B3-1BFA-4178-B41C-4CDBA0E16BDE}" type="sibTrans" cxnId="{B7C40673-D012-4D77-884E-BC89F4EDCF0D}">
      <dgm:prSet/>
      <dgm:spPr/>
      <dgm:t>
        <a:bodyPr/>
        <a:lstStyle/>
        <a:p>
          <a:endParaRPr lang="en-GB"/>
        </a:p>
      </dgm:t>
    </dgm:pt>
    <dgm:pt modelId="{CF3FD260-8D08-4C1F-A868-EE5C8B52DDEA}">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Using a </a:t>
          </a:r>
          <a:r>
            <a:rPr lang="en-GB" dirty="0" err="1" smtClean="0">
              <a:effectLst>
                <a:outerShdw blurRad="50800" dist="38100" dir="2700000" algn="tl" rotWithShape="0">
                  <a:prstClr val="black">
                    <a:alpha val="40000"/>
                  </a:prstClr>
                </a:outerShdw>
              </a:effectLst>
            </a:rPr>
            <a:t>Drivatar</a:t>
          </a:r>
          <a:endParaRPr lang="en-GB" dirty="0">
            <a:effectLst>
              <a:outerShdw blurRad="50800" dist="38100" dir="2700000" algn="tl" rotWithShape="0">
                <a:prstClr val="black">
                  <a:alpha val="40000"/>
                </a:prstClr>
              </a:outerShdw>
            </a:effectLst>
          </a:endParaRPr>
        </a:p>
      </dgm:t>
    </dgm:pt>
    <dgm:pt modelId="{0904B3A3-EB23-4E62-AD21-1B6ABF57F0FD}" type="parTrans" cxnId="{C395E12B-BE04-46A1-A2EB-3602ED5E460E}">
      <dgm:prSet/>
      <dgm:spPr/>
    </dgm:pt>
    <dgm:pt modelId="{2A4DDC4D-B7C4-4E33-94EB-37A29A1B1F33}" type="sibTrans" cxnId="{C395E12B-BE04-46A1-A2EB-3602ED5E460E}">
      <dgm:prSet/>
      <dgm:spPr/>
    </dgm:pt>
    <dgm:pt modelId="{05E91522-E8C1-4D8A-B2EE-81A76547C778}">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Dynamic Racing Line</a:t>
          </a:r>
          <a:endParaRPr lang="en-GB" dirty="0">
            <a:effectLst>
              <a:outerShdw blurRad="50800" dist="38100" dir="2700000" algn="tl" rotWithShape="0">
                <a:prstClr val="black">
                  <a:alpha val="40000"/>
                </a:prstClr>
              </a:outerShdw>
            </a:effectLst>
          </a:endParaRPr>
        </a:p>
      </dgm:t>
    </dgm:pt>
    <dgm:pt modelId="{36AA279A-4EB9-4AF8-AF18-7BC8F2AF5954}" type="parTrans" cxnId="{026AB00D-9FCA-4DF4-B15B-A4843AF79EC1}">
      <dgm:prSet/>
      <dgm:spPr/>
    </dgm:pt>
    <dgm:pt modelId="{3D14A453-C8B3-4066-B34F-C9F085195996}" type="sibTrans" cxnId="{026AB00D-9FCA-4DF4-B15B-A4843AF79EC1}">
      <dgm:prSet/>
      <dgm:spPr/>
    </dgm:pt>
    <dgm:pt modelId="{3BAD0B5C-CAAE-4DB5-89EA-A80BDF1AF50E}">
      <dgm:prSet phldrT="[Text]"/>
      <dgm:spPr>
        <a:solidFill>
          <a:schemeClr val="bg2">
            <a:lumMod val="10000"/>
          </a:schemeClr>
        </a:solidFill>
      </dgm:spPr>
      <dgm:t>
        <a:bodyPr lIns="936000"/>
        <a:lstStyle/>
        <a:p>
          <a:endParaRPr lang="en-GB" dirty="0">
            <a:effectLst>
              <a:outerShdw blurRad="50800" dist="38100" dir="2700000" algn="tl" rotWithShape="0">
                <a:prstClr val="black">
                  <a:alpha val="40000"/>
                </a:prstClr>
              </a:outerShdw>
            </a:effectLst>
          </a:endParaRPr>
        </a:p>
      </dgm:t>
    </dgm:pt>
    <dgm:pt modelId="{C019FDE4-16D5-4135-B310-7F17F889D5A1}" type="parTrans" cxnId="{97B53C22-C907-4CFF-8E5A-96220DE0ADA6}">
      <dgm:prSet/>
      <dgm:spPr/>
    </dgm:pt>
    <dgm:pt modelId="{A453115B-16A7-4854-8813-E6E9A35B4F1D}" type="sibTrans" cxnId="{97B53C22-C907-4CFF-8E5A-96220DE0ADA6}">
      <dgm:prSet/>
      <dgm:spPr/>
    </dgm:pt>
    <dgm:pt modelId="{75D3F045-AE0E-41D4-85FB-0DBF441207F3}" type="pres">
      <dgm:prSet presAssocID="{76021E59-AD55-431D-BA16-AEF84A280C00}" presName="linear" presStyleCnt="0">
        <dgm:presLayoutVars>
          <dgm:dir/>
          <dgm:resizeHandles val="exact"/>
        </dgm:presLayoutVars>
      </dgm:prSet>
      <dgm:spPr/>
      <dgm:t>
        <a:bodyPr/>
        <a:lstStyle/>
        <a:p>
          <a:endParaRPr lang="en-GB"/>
        </a:p>
      </dgm:t>
    </dgm:pt>
    <dgm:pt modelId="{C6C0CB81-41DE-4A97-A1AE-791FE70557D2}" type="pres">
      <dgm:prSet presAssocID="{21F08A22-5924-4F85-88BB-3DBBB904D381}" presName="comp" presStyleCnt="0"/>
      <dgm:spPr/>
      <dgm:t>
        <a:bodyPr/>
        <a:lstStyle/>
        <a:p>
          <a:endParaRPr lang="en-GB"/>
        </a:p>
      </dgm:t>
    </dgm:pt>
    <dgm:pt modelId="{47CE96F5-C545-4DDB-AAF7-BDD38D9178D6}" type="pres">
      <dgm:prSet presAssocID="{21F08A22-5924-4F85-88BB-3DBBB904D381}" presName="box" presStyleLbl="node1" presStyleIdx="0" presStyleCnt="1"/>
      <dgm:spPr/>
      <dgm:t>
        <a:bodyPr/>
        <a:lstStyle/>
        <a:p>
          <a:endParaRPr lang="en-GB"/>
        </a:p>
      </dgm:t>
    </dgm:pt>
    <dgm:pt modelId="{0C2F9D99-3EAB-4A45-AD85-8B0907C30021}" type="pres">
      <dgm:prSet presAssocID="{21F08A22-5924-4F85-88BB-3DBBB904D381}" presName="img" presStyleLbl="fgImgPlace1" presStyleIdx="0" presStyleCnt="1" custScaleX="115310" custLinFactNeighborX="20336"/>
      <dgm:spPr>
        <a:blipFill rotWithShape="0">
          <a:blip xmlns:r="http://schemas.openxmlformats.org/officeDocument/2006/relationships" r:embed="rId1"/>
          <a:stretch>
            <a:fillRect/>
          </a:stretch>
        </a:blipFill>
      </dgm:spPr>
      <dgm:t>
        <a:bodyPr/>
        <a:lstStyle/>
        <a:p>
          <a:endParaRPr lang="en-GB"/>
        </a:p>
      </dgm:t>
    </dgm:pt>
    <dgm:pt modelId="{ED658C83-745A-4321-B4A6-252095F439D1}" type="pres">
      <dgm:prSet presAssocID="{21F08A22-5924-4F85-88BB-3DBBB904D381}" presName="text" presStyleLbl="node1" presStyleIdx="0" presStyleCnt="1">
        <dgm:presLayoutVars>
          <dgm:bulletEnabled val="1"/>
        </dgm:presLayoutVars>
      </dgm:prSet>
      <dgm:spPr/>
      <dgm:t>
        <a:bodyPr/>
        <a:lstStyle/>
        <a:p>
          <a:endParaRPr lang="en-GB"/>
        </a:p>
      </dgm:t>
    </dgm:pt>
  </dgm:ptLst>
  <dgm:cxnLst>
    <dgm:cxn modelId="{5BB04398-D687-43C7-9296-554568F9C4BE}" type="presOf" srcId="{CF3FD260-8D08-4C1F-A868-EE5C8B52DDEA}" destId="{47CE96F5-C545-4DDB-AAF7-BDD38D9178D6}" srcOrd="0" destOrd="3" presId="urn:microsoft.com/office/officeart/2005/8/layout/vList4"/>
    <dgm:cxn modelId="{7FFEF948-B5A9-4673-A41C-0413DBAA272B}" type="presOf" srcId="{A8C7934C-216F-45DD-A981-7B4BC025F104}" destId="{47CE96F5-C545-4DDB-AAF7-BDD38D9178D6}" srcOrd="0" destOrd="2" presId="urn:microsoft.com/office/officeart/2005/8/layout/vList4"/>
    <dgm:cxn modelId="{7C22C2A1-9015-451E-8D8B-C36F8CBD4873}" type="presOf" srcId="{21F08A22-5924-4F85-88BB-3DBBB904D381}" destId="{47CE96F5-C545-4DDB-AAF7-BDD38D9178D6}" srcOrd="0" destOrd="0" presId="urn:microsoft.com/office/officeart/2005/8/layout/vList4"/>
    <dgm:cxn modelId="{9D9DBAEC-5F47-4C08-9E70-784E0DF290B1}" srcId="{76021E59-AD55-431D-BA16-AEF84A280C00}" destId="{21F08A22-5924-4F85-88BB-3DBBB904D381}" srcOrd="0" destOrd="0" parTransId="{D4904FDE-189E-4147-AF2A-A6AE4C160CE5}" sibTransId="{79823324-5995-478B-8311-93B70B03271E}"/>
    <dgm:cxn modelId="{B7C40673-D012-4D77-884E-BC89F4EDCF0D}" srcId="{21F08A22-5924-4F85-88BB-3DBBB904D381}" destId="{A8C7934C-216F-45DD-A981-7B4BC025F104}" srcOrd="1" destOrd="0" parTransId="{9F7B6407-24DF-4DD2-BCCD-2610ACA087E4}" sibTransId="{333C11B3-1BFA-4178-B41C-4CDBA0E16BDE}"/>
    <dgm:cxn modelId="{026AB00D-9FCA-4DF4-B15B-A4843AF79EC1}" srcId="{21F08A22-5924-4F85-88BB-3DBBB904D381}" destId="{05E91522-E8C1-4D8A-B2EE-81A76547C778}" srcOrd="0" destOrd="0" parTransId="{36AA279A-4EB9-4AF8-AF18-7BC8F2AF5954}" sibTransId="{3D14A453-C8B3-4066-B34F-C9F085195996}"/>
    <dgm:cxn modelId="{97B53C22-C907-4CFF-8E5A-96220DE0ADA6}" srcId="{21F08A22-5924-4F85-88BB-3DBBB904D381}" destId="{3BAD0B5C-CAAE-4DB5-89EA-A80BDF1AF50E}" srcOrd="3" destOrd="0" parTransId="{C019FDE4-16D5-4135-B310-7F17F889D5A1}" sibTransId="{A453115B-16A7-4854-8813-E6E9A35B4F1D}"/>
    <dgm:cxn modelId="{A819DE7D-C6E1-41B9-B406-26C46228159F}" type="presOf" srcId="{A8C7934C-216F-45DD-A981-7B4BC025F104}" destId="{ED658C83-745A-4321-B4A6-252095F439D1}" srcOrd="1" destOrd="2" presId="urn:microsoft.com/office/officeart/2005/8/layout/vList4"/>
    <dgm:cxn modelId="{F371C37E-E3C4-4613-A05A-E84E63EDEA01}" type="presOf" srcId="{3BAD0B5C-CAAE-4DB5-89EA-A80BDF1AF50E}" destId="{47CE96F5-C545-4DDB-AAF7-BDD38D9178D6}" srcOrd="0" destOrd="4" presId="urn:microsoft.com/office/officeart/2005/8/layout/vList4"/>
    <dgm:cxn modelId="{C395E12B-BE04-46A1-A2EB-3602ED5E460E}" srcId="{21F08A22-5924-4F85-88BB-3DBBB904D381}" destId="{CF3FD260-8D08-4C1F-A868-EE5C8B52DDEA}" srcOrd="2" destOrd="0" parTransId="{0904B3A3-EB23-4E62-AD21-1B6ABF57F0FD}" sibTransId="{2A4DDC4D-B7C4-4E33-94EB-37A29A1B1F33}"/>
    <dgm:cxn modelId="{AD1BE896-726B-468D-A43B-1D03F0450228}" type="presOf" srcId="{05E91522-E8C1-4D8A-B2EE-81A76547C778}" destId="{ED658C83-745A-4321-B4A6-252095F439D1}" srcOrd="1" destOrd="1" presId="urn:microsoft.com/office/officeart/2005/8/layout/vList4"/>
    <dgm:cxn modelId="{12061493-230C-4D36-962F-F877A35D5ECB}" type="presOf" srcId="{3BAD0B5C-CAAE-4DB5-89EA-A80BDF1AF50E}" destId="{ED658C83-745A-4321-B4A6-252095F439D1}" srcOrd="1" destOrd="4" presId="urn:microsoft.com/office/officeart/2005/8/layout/vList4"/>
    <dgm:cxn modelId="{B0913F31-953E-46BA-AD2E-A5BF3597BA92}" type="presOf" srcId="{CF3FD260-8D08-4C1F-A868-EE5C8B52DDEA}" destId="{ED658C83-745A-4321-B4A6-252095F439D1}" srcOrd="1" destOrd="3" presId="urn:microsoft.com/office/officeart/2005/8/layout/vList4"/>
    <dgm:cxn modelId="{3770983A-2D61-4373-9D6A-7C7E81AB5973}" type="presOf" srcId="{76021E59-AD55-431D-BA16-AEF84A280C00}" destId="{75D3F045-AE0E-41D4-85FB-0DBF441207F3}" srcOrd="0" destOrd="0" presId="urn:microsoft.com/office/officeart/2005/8/layout/vList4"/>
    <dgm:cxn modelId="{F07F2B84-36E4-40B2-B4C1-73344563DF0C}" type="presOf" srcId="{21F08A22-5924-4F85-88BB-3DBBB904D381}" destId="{ED658C83-745A-4321-B4A6-252095F439D1}" srcOrd="1" destOrd="0" presId="urn:microsoft.com/office/officeart/2005/8/layout/vList4"/>
    <dgm:cxn modelId="{05898012-0021-4CA1-A596-51ABFEE73CB0}" type="presOf" srcId="{05E91522-E8C1-4D8A-B2EE-81A76547C778}" destId="{47CE96F5-C545-4DDB-AAF7-BDD38D9178D6}" srcOrd="0" destOrd="1" presId="urn:microsoft.com/office/officeart/2005/8/layout/vList4"/>
    <dgm:cxn modelId="{A94D8AB8-C6C5-48DC-8FA2-1BA4CF921DBB}" type="presParOf" srcId="{75D3F045-AE0E-41D4-85FB-0DBF441207F3}" destId="{C6C0CB81-41DE-4A97-A1AE-791FE70557D2}" srcOrd="0" destOrd="0" presId="urn:microsoft.com/office/officeart/2005/8/layout/vList4"/>
    <dgm:cxn modelId="{CDFC79E4-8E9B-4159-8691-FEADD7B56FB6}" type="presParOf" srcId="{C6C0CB81-41DE-4A97-A1AE-791FE70557D2}" destId="{47CE96F5-C545-4DDB-AAF7-BDD38D9178D6}" srcOrd="0" destOrd="0" presId="urn:microsoft.com/office/officeart/2005/8/layout/vList4"/>
    <dgm:cxn modelId="{E2120B0D-E28B-4AB3-8DBE-E17AADC1B51C}" type="presParOf" srcId="{C6C0CB81-41DE-4A97-A1AE-791FE70557D2}" destId="{0C2F9D99-3EAB-4A45-AD85-8B0907C30021}" srcOrd="1" destOrd="0" presId="urn:microsoft.com/office/officeart/2005/8/layout/vList4"/>
    <dgm:cxn modelId="{7F73B6BA-C3F4-40A4-B6B0-5D3B820F15E6}" type="presParOf" srcId="{C6C0CB81-41DE-4A97-A1AE-791FE70557D2}" destId="{ED658C83-745A-4321-B4A6-252095F439D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21E59-AD55-431D-BA16-AEF84A280C00}" type="doc">
      <dgm:prSet loTypeId="urn:microsoft.com/office/officeart/2005/8/layout/vList4" loCatId="list" qsTypeId="urn:microsoft.com/office/officeart/2005/8/quickstyle/3d1" qsCatId="3D" csTypeId="urn:microsoft.com/office/officeart/2005/8/colors/colorful3" csCatId="colorful" phldr="1"/>
      <dgm:spPr/>
      <dgm:t>
        <a:bodyPr/>
        <a:lstStyle/>
        <a:p>
          <a:endParaRPr lang="en-GB"/>
        </a:p>
      </dgm:t>
    </dgm:pt>
    <dgm:pt modelId="{21F08A22-5924-4F85-88BB-3DBBB904D381}">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Halo 3 Game</a:t>
          </a:r>
          <a:endParaRPr lang="en-GB" dirty="0">
            <a:effectLst>
              <a:outerShdw blurRad="50800" dist="38100" dir="2700000" algn="tl" rotWithShape="0">
                <a:prstClr val="black">
                  <a:alpha val="40000"/>
                </a:prstClr>
              </a:outerShdw>
            </a:effectLst>
          </a:endParaRPr>
        </a:p>
      </dgm:t>
    </dgm:pt>
    <dgm:pt modelId="{D4904FDE-189E-4147-AF2A-A6AE4C160CE5}" type="parTrans" cxnId="{9D9DBAEC-5F47-4C08-9E70-784E0DF290B1}">
      <dgm:prSet/>
      <dgm:spPr/>
      <dgm:t>
        <a:bodyPr/>
        <a:lstStyle/>
        <a:p>
          <a:endParaRPr lang="en-GB"/>
        </a:p>
      </dgm:t>
    </dgm:pt>
    <dgm:pt modelId="{79823324-5995-478B-8311-93B70B03271E}" type="sibTrans" cxnId="{9D9DBAEC-5F47-4C08-9E70-784E0DF290B1}">
      <dgm:prSet/>
      <dgm:spPr/>
      <dgm:t>
        <a:bodyPr/>
        <a:lstStyle/>
        <a:p>
          <a:endParaRPr lang="en-GB"/>
        </a:p>
      </dgm:t>
    </dgm:pt>
    <dgm:pt modelId="{A8C7934C-216F-45DD-A981-7B4BC025F104}">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Skill Stats</a:t>
          </a:r>
          <a:endParaRPr lang="en-GB" dirty="0">
            <a:effectLst>
              <a:outerShdw blurRad="50800" dist="38100" dir="2700000" algn="tl" rotWithShape="0">
                <a:prstClr val="black">
                  <a:alpha val="40000"/>
                </a:prstClr>
              </a:outerShdw>
            </a:effectLst>
          </a:endParaRPr>
        </a:p>
      </dgm:t>
    </dgm:pt>
    <dgm:pt modelId="{9F7B6407-24DF-4DD2-BCCD-2610ACA087E4}" type="parTrans" cxnId="{B7C40673-D012-4D77-884E-BC89F4EDCF0D}">
      <dgm:prSet/>
      <dgm:spPr/>
      <dgm:t>
        <a:bodyPr/>
        <a:lstStyle/>
        <a:p>
          <a:endParaRPr lang="en-GB"/>
        </a:p>
      </dgm:t>
    </dgm:pt>
    <dgm:pt modelId="{333C11B3-1BFA-4178-B41C-4CDBA0E16BDE}" type="sibTrans" cxnId="{B7C40673-D012-4D77-884E-BC89F4EDCF0D}">
      <dgm:prSet/>
      <dgm:spPr/>
      <dgm:t>
        <a:bodyPr/>
        <a:lstStyle/>
        <a:p>
          <a:endParaRPr lang="en-GB"/>
        </a:p>
      </dgm:t>
    </dgm:pt>
    <dgm:pt modelId="{CF3FD260-8D08-4C1F-A868-EE5C8B52DDEA}">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Tight Matches</a:t>
          </a:r>
          <a:endParaRPr lang="en-GB" dirty="0">
            <a:effectLst>
              <a:outerShdw blurRad="50800" dist="38100" dir="2700000" algn="tl" rotWithShape="0">
                <a:prstClr val="black">
                  <a:alpha val="40000"/>
                </a:prstClr>
              </a:outerShdw>
            </a:effectLst>
          </a:endParaRPr>
        </a:p>
      </dgm:t>
    </dgm:pt>
    <dgm:pt modelId="{0904B3A3-EB23-4E62-AD21-1B6ABF57F0FD}" type="parTrans" cxnId="{C395E12B-BE04-46A1-A2EB-3602ED5E460E}">
      <dgm:prSet/>
      <dgm:spPr/>
    </dgm:pt>
    <dgm:pt modelId="{2A4DDC4D-B7C4-4E33-94EB-37A29A1B1F33}" type="sibTrans" cxnId="{C395E12B-BE04-46A1-A2EB-3602ED5E460E}">
      <dgm:prSet/>
      <dgm:spPr/>
    </dgm:pt>
    <dgm:pt modelId="{05E91522-E8C1-4D8A-B2EE-81A76547C778}">
      <dgm:prSet phldrT="[Text]"/>
      <dgm:spPr>
        <a:solidFill>
          <a:schemeClr val="bg2">
            <a:lumMod val="10000"/>
          </a:schemeClr>
        </a:solidFill>
      </dgm:spPr>
      <dgm:t>
        <a:bodyPr lIns="936000"/>
        <a:lstStyle/>
        <a:p>
          <a:r>
            <a:rPr lang="en-GB" dirty="0" smtClean="0">
              <a:effectLst>
                <a:outerShdw blurRad="50800" dist="38100" dir="2700000" algn="tl" rotWithShape="0">
                  <a:prstClr val="black">
                    <a:alpha val="40000"/>
                  </a:prstClr>
                </a:outerShdw>
              </a:effectLst>
            </a:rPr>
            <a:t>Matchmaking</a:t>
          </a:r>
          <a:endParaRPr lang="en-GB" dirty="0">
            <a:effectLst>
              <a:outerShdw blurRad="50800" dist="38100" dir="2700000" algn="tl" rotWithShape="0">
                <a:prstClr val="black">
                  <a:alpha val="40000"/>
                </a:prstClr>
              </a:outerShdw>
            </a:effectLst>
          </a:endParaRPr>
        </a:p>
      </dgm:t>
    </dgm:pt>
    <dgm:pt modelId="{36AA279A-4EB9-4AF8-AF18-7BC8F2AF5954}" type="parTrans" cxnId="{026AB00D-9FCA-4DF4-B15B-A4843AF79EC1}">
      <dgm:prSet/>
      <dgm:spPr/>
    </dgm:pt>
    <dgm:pt modelId="{3D14A453-C8B3-4066-B34F-C9F085195996}" type="sibTrans" cxnId="{026AB00D-9FCA-4DF4-B15B-A4843AF79EC1}">
      <dgm:prSet/>
      <dgm:spPr/>
    </dgm:pt>
    <dgm:pt modelId="{3BAD0B5C-CAAE-4DB5-89EA-A80BDF1AF50E}">
      <dgm:prSet phldrT="[Text]"/>
      <dgm:spPr>
        <a:solidFill>
          <a:schemeClr val="bg2">
            <a:lumMod val="10000"/>
          </a:schemeClr>
        </a:solidFill>
      </dgm:spPr>
      <dgm:t>
        <a:bodyPr lIns="936000"/>
        <a:lstStyle/>
        <a:p>
          <a:endParaRPr lang="en-GB" dirty="0">
            <a:effectLst>
              <a:outerShdw blurRad="50800" dist="38100" dir="2700000" algn="tl" rotWithShape="0">
                <a:prstClr val="black">
                  <a:alpha val="40000"/>
                </a:prstClr>
              </a:outerShdw>
            </a:effectLst>
          </a:endParaRPr>
        </a:p>
      </dgm:t>
    </dgm:pt>
    <dgm:pt modelId="{C019FDE4-16D5-4135-B310-7F17F889D5A1}" type="parTrans" cxnId="{97B53C22-C907-4CFF-8E5A-96220DE0ADA6}">
      <dgm:prSet/>
      <dgm:spPr/>
    </dgm:pt>
    <dgm:pt modelId="{A453115B-16A7-4854-8813-E6E9A35B4F1D}" type="sibTrans" cxnId="{97B53C22-C907-4CFF-8E5A-96220DE0ADA6}">
      <dgm:prSet/>
      <dgm:spPr/>
    </dgm:pt>
    <dgm:pt modelId="{75D3F045-AE0E-41D4-85FB-0DBF441207F3}" type="pres">
      <dgm:prSet presAssocID="{76021E59-AD55-431D-BA16-AEF84A280C00}" presName="linear" presStyleCnt="0">
        <dgm:presLayoutVars>
          <dgm:dir/>
          <dgm:resizeHandles val="exact"/>
        </dgm:presLayoutVars>
      </dgm:prSet>
      <dgm:spPr/>
      <dgm:t>
        <a:bodyPr/>
        <a:lstStyle/>
        <a:p>
          <a:endParaRPr lang="en-GB"/>
        </a:p>
      </dgm:t>
    </dgm:pt>
    <dgm:pt modelId="{C6C0CB81-41DE-4A97-A1AE-791FE70557D2}" type="pres">
      <dgm:prSet presAssocID="{21F08A22-5924-4F85-88BB-3DBBB904D381}" presName="comp" presStyleCnt="0"/>
      <dgm:spPr/>
      <dgm:t>
        <a:bodyPr/>
        <a:lstStyle/>
        <a:p>
          <a:endParaRPr lang="en-GB"/>
        </a:p>
      </dgm:t>
    </dgm:pt>
    <dgm:pt modelId="{47CE96F5-C545-4DDB-AAF7-BDD38D9178D6}" type="pres">
      <dgm:prSet presAssocID="{21F08A22-5924-4F85-88BB-3DBBB904D381}" presName="box" presStyleLbl="node1" presStyleIdx="0" presStyleCnt="1"/>
      <dgm:spPr/>
      <dgm:t>
        <a:bodyPr/>
        <a:lstStyle/>
        <a:p>
          <a:endParaRPr lang="en-GB"/>
        </a:p>
      </dgm:t>
    </dgm:pt>
    <dgm:pt modelId="{0C2F9D99-3EAB-4A45-AD85-8B0907C30021}" type="pres">
      <dgm:prSet presAssocID="{21F08A22-5924-4F85-88BB-3DBBB904D381}" presName="img" presStyleLbl="fgImgPlace1" presStyleIdx="0" presStyleCnt="1" custScaleX="115310" custLinFactNeighborX="20336"/>
      <dgm:spPr>
        <a:blipFill rotWithShape="0">
          <a:blip xmlns:r="http://schemas.openxmlformats.org/officeDocument/2006/relationships" r:embed="rId1"/>
          <a:stretch>
            <a:fillRect/>
          </a:stretch>
        </a:blipFill>
      </dgm:spPr>
      <dgm:t>
        <a:bodyPr/>
        <a:lstStyle/>
        <a:p>
          <a:endParaRPr lang="en-GB"/>
        </a:p>
      </dgm:t>
    </dgm:pt>
    <dgm:pt modelId="{ED658C83-745A-4321-B4A6-252095F439D1}" type="pres">
      <dgm:prSet presAssocID="{21F08A22-5924-4F85-88BB-3DBBB904D381}" presName="text" presStyleLbl="node1" presStyleIdx="0" presStyleCnt="1">
        <dgm:presLayoutVars>
          <dgm:bulletEnabled val="1"/>
        </dgm:presLayoutVars>
      </dgm:prSet>
      <dgm:spPr/>
      <dgm:t>
        <a:bodyPr/>
        <a:lstStyle/>
        <a:p>
          <a:endParaRPr lang="en-GB"/>
        </a:p>
      </dgm:t>
    </dgm:pt>
  </dgm:ptLst>
  <dgm:cxnLst>
    <dgm:cxn modelId="{A615B044-8DE1-4169-91E8-B336B3A14DCD}" type="presOf" srcId="{A8C7934C-216F-45DD-A981-7B4BC025F104}" destId="{47CE96F5-C545-4DDB-AAF7-BDD38D9178D6}" srcOrd="0" destOrd="2" presId="urn:microsoft.com/office/officeart/2005/8/layout/vList4"/>
    <dgm:cxn modelId="{573A551A-0273-4197-96F3-998B4FF7CD40}" type="presOf" srcId="{05E91522-E8C1-4D8A-B2EE-81A76547C778}" destId="{ED658C83-745A-4321-B4A6-252095F439D1}" srcOrd="1" destOrd="1" presId="urn:microsoft.com/office/officeart/2005/8/layout/vList4"/>
    <dgm:cxn modelId="{3D466ABD-E308-4176-9082-0A50539EE783}" type="presOf" srcId="{CF3FD260-8D08-4C1F-A868-EE5C8B52DDEA}" destId="{ED658C83-745A-4321-B4A6-252095F439D1}" srcOrd="1" destOrd="3" presId="urn:microsoft.com/office/officeart/2005/8/layout/vList4"/>
    <dgm:cxn modelId="{03F8B209-262C-472F-9441-482A16C860B4}" type="presOf" srcId="{CF3FD260-8D08-4C1F-A868-EE5C8B52DDEA}" destId="{47CE96F5-C545-4DDB-AAF7-BDD38D9178D6}" srcOrd="0" destOrd="3" presId="urn:microsoft.com/office/officeart/2005/8/layout/vList4"/>
    <dgm:cxn modelId="{9D9DBAEC-5F47-4C08-9E70-784E0DF290B1}" srcId="{76021E59-AD55-431D-BA16-AEF84A280C00}" destId="{21F08A22-5924-4F85-88BB-3DBBB904D381}" srcOrd="0" destOrd="0" parTransId="{D4904FDE-189E-4147-AF2A-A6AE4C160CE5}" sibTransId="{79823324-5995-478B-8311-93B70B03271E}"/>
    <dgm:cxn modelId="{B7C40673-D012-4D77-884E-BC89F4EDCF0D}" srcId="{21F08A22-5924-4F85-88BB-3DBBB904D381}" destId="{A8C7934C-216F-45DD-A981-7B4BC025F104}" srcOrd="1" destOrd="0" parTransId="{9F7B6407-24DF-4DD2-BCCD-2610ACA087E4}" sibTransId="{333C11B3-1BFA-4178-B41C-4CDBA0E16BDE}"/>
    <dgm:cxn modelId="{026AB00D-9FCA-4DF4-B15B-A4843AF79EC1}" srcId="{21F08A22-5924-4F85-88BB-3DBBB904D381}" destId="{05E91522-E8C1-4D8A-B2EE-81A76547C778}" srcOrd="0" destOrd="0" parTransId="{36AA279A-4EB9-4AF8-AF18-7BC8F2AF5954}" sibTransId="{3D14A453-C8B3-4066-B34F-C9F085195996}"/>
    <dgm:cxn modelId="{97B53C22-C907-4CFF-8E5A-96220DE0ADA6}" srcId="{21F08A22-5924-4F85-88BB-3DBBB904D381}" destId="{3BAD0B5C-CAAE-4DB5-89EA-A80BDF1AF50E}" srcOrd="3" destOrd="0" parTransId="{C019FDE4-16D5-4135-B310-7F17F889D5A1}" sibTransId="{A453115B-16A7-4854-8813-E6E9A35B4F1D}"/>
    <dgm:cxn modelId="{1D28CF3E-E976-4D0A-A2E0-BF322B16D5E4}" type="presOf" srcId="{21F08A22-5924-4F85-88BB-3DBBB904D381}" destId="{ED658C83-745A-4321-B4A6-252095F439D1}" srcOrd="1" destOrd="0" presId="urn:microsoft.com/office/officeart/2005/8/layout/vList4"/>
    <dgm:cxn modelId="{DB9FBFD3-9442-4D05-A3F1-7241091C3ABD}" type="presOf" srcId="{3BAD0B5C-CAAE-4DB5-89EA-A80BDF1AF50E}" destId="{47CE96F5-C545-4DDB-AAF7-BDD38D9178D6}" srcOrd="0" destOrd="4" presId="urn:microsoft.com/office/officeart/2005/8/layout/vList4"/>
    <dgm:cxn modelId="{C395E12B-BE04-46A1-A2EB-3602ED5E460E}" srcId="{21F08A22-5924-4F85-88BB-3DBBB904D381}" destId="{CF3FD260-8D08-4C1F-A868-EE5C8B52DDEA}" srcOrd="2" destOrd="0" parTransId="{0904B3A3-EB23-4E62-AD21-1B6ABF57F0FD}" sibTransId="{2A4DDC4D-B7C4-4E33-94EB-37A29A1B1F33}"/>
    <dgm:cxn modelId="{D81857C1-4518-4BFD-9D65-D605290B46C4}" type="presOf" srcId="{76021E59-AD55-431D-BA16-AEF84A280C00}" destId="{75D3F045-AE0E-41D4-85FB-0DBF441207F3}" srcOrd="0" destOrd="0" presId="urn:microsoft.com/office/officeart/2005/8/layout/vList4"/>
    <dgm:cxn modelId="{9B2DF647-8573-4222-B6F7-252C322E8DDB}" type="presOf" srcId="{21F08A22-5924-4F85-88BB-3DBBB904D381}" destId="{47CE96F5-C545-4DDB-AAF7-BDD38D9178D6}" srcOrd="0" destOrd="0" presId="urn:microsoft.com/office/officeart/2005/8/layout/vList4"/>
    <dgm:cxn modelId="{2C2C5EB0-B011-4448-BDB9-260D7B21BD0B}" type="presOf" srcId="{05E91522-E8C1-4D8A-B2EE-81A76547C778}" destId="{47CE96F5-C545-4DDB-AAF7-BDD38D9178D6}" srcOrd="0" destOrd="1" presId="urn:microsoft.com/office/officeart/2005/8/layout/vList4"/>
    <dgm:cxn modelId="{74868CE6-F1DB-410E-9B17-19486CF7A3DD}" type="presOf" srcId="{A8C7934C-216F-45DD-A981-7B4BC025F104}" destId="{ED658C83-745A-4321-B4A6-252095F439D1}" srcOrd="1" destOrd="2" presId="urn:microsoft.com/office/officeart/2005/8/layout/vList4"/>
    <dgm:cxn modelId="{0F4635CF-3A34-4A2E-880E-A6D97324CD07}" type="presOf" srcId="{3BAD0B5C-CAAE-4DB5-89EA-A80BDF1AF50E}" destId="{ED658C83-745A-4321-B4A6-252095F439D1}" srcOrd="1" destOrd="4" presId="urn:microsoft.com/office/officeart/2005/8/layout/vList4"/>
    <dgm:cxn modelId="{614CC8C5-A20D-4917-B3A5-E0CCEEB2946E}" type="presParOf" srcId="{75D3F045-AE0E-41D4-85FB-0DBF441207F3}" destId="{C6C0CB81-41DE-4A97-A1AE-791FE70557D2}" srcOrd="0" destOrd="0" presId="urn:microsoft.com/office/officeart/2005/8/layout/vList4"/>
    <dgm:cxn modelId="{440F97CA-E37F-4223-89DE-A38C4E9C2EA3}" type="presParOf" srcId="{C6C0CB81-41DE-4A97-A1AE-791FE70557D2}" destId="{47CE96F5-C545-4DDB-AAF7-BDD38D9178D6}" srcOrd="0" destOrd="0" presId="urn:microsoft.com/office/officeart/2005/8/layout/vList4"/>
    <dgm:cxn modelId="{F66FC7DD-AF71-454D-B081-904BB55C8C0B}" type="presParOf" srcId="{C6C0CB81-41DE-4A97-A1AE-791FE70557D2}" destId="{0C2F9D99-3EAB-4A45-AD85-8B0907C30021}" srcOrd="1" destOrd="0" presId="urn:microsoft.com/office/officeart/2005/8/layout/vList4"/>
    <dgm:cxn modelId="{9FA043DA-AD4D-4CA9-8406-FDDB21C40340}" type="presParOf" srcId="{C6C0CB81-41DE-4A97-A1AE-791FE70557D2}" destId="{ED658C83-745A-4321-B4A6-252095F439D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CF8FBB-2EB5-407D-8DD8-62EAFAFACF70}"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GB"/>
        </a:p>
      </dgm:t>
    </dgm:pt>
    <dgm:pt modelId="{8FE70F30-D62D-4426-91AA-CF5A53EACD29}">
      <dgm:prSet/>
      <dgm:spPr/>
      <dgm:t>
        <a:bodyPr/>
        <a:lstStyle/>
        <a:p>
          <a:pPr rtl="0"/>
          <a:r>
            <a:rPr lang="en-GB" smtClean="0">
              <a:solidFill>
                <a:schemeClr val="bg1"/>
              </a:solidFill>
            </a:rPr>
            <a:t>Mentioned in this talk</a:t>
          </a:r>
          <a:endParaRPr lang="en-GB" dirty="0">
            <a:solidFill>
              <a:schemeClr val="bg1"/>
            </a:solidFill>
          </a:endParaRPr>
        </a:p>
      </dgm:t>
    </dgm:pt>
    <dgm:pt modelId="{7A1840C9-33F5-4B6E-9534-96463B635AD9}" type="parTrans" cxnId="{61215E96-21AF-447E-9650-303C55E5E1F5}">
      <dgm:prSet/>
      <dgm:spPr/>
      <dgm:t>
        <a:bodyPr/>
        <a:lstStyle/>
        <a:p>
          <a:endParaRPr lang="en-GB"/>
        </a:p>
      </dgm:t>
    </dgm:pt>
    <dgm:pt modelId="{76FB6B66-FE43-40BD-983A-8D43276D014D}" type="sibTrans" cxnId="{61215E96-21AF-447E-9650-303C55E5E1F5}">
      <dgm:prSet/>
      <dgm:spPr/>
      <dgm:t>
        <a:bodyPr/>
        <a:lstStyle/>
        <a:p>
          <a:endParaRPr lang="en-GB"/>
        </a:p>
      </dgm:t>
    </dgm:pt>
    <dgm:pt modelId="{C4C2EA04-B009-4133-AAD9-2DB0B110F94B}">
      <dgm:prSet custT="1"/>
      <dgm:spPr/>
      <dgm:t>
        <a:bodyPr/>
        <a:lstStyle/>
        <a:p>
          <a:pPr rtl="0"/>
          <a:r>
            <a:rPr lang="en-GB" sz="2000" dirty="0" smtClean="0"/>
            <a:t>Adaptive and Learning Game AI</a:t>
          </a:r>
          <a:endParaRPr lang="en-GB" sz="2000" dirty="0"/>
        </a:p>
      </dgm:t>
    </dgm:pt>
    <dgm:pt modelId="{A276C427-C8D2-47AD-B75E-0AFF4DF9D91E}" type="parTrans" cxnId="{7CD07686-5EE3-44E9-A34B-98EEA1E2C33F}">
      <dgm:prSet/>
      <dgm:spPr/>
      <dgm:t>
        <a:bodyPr/>
        <a:lstStyle/>
        <a:p>
          <a:endParaRPr lang="en-GB"/>
        </a:p>
      </dgm:t>
    </dgm:pt>
    <dgm:pt modelId="{1F6CAFD3-C3F4-4906-8DA5-FB97A707240F}" type="sibTrans" cxnId="{7CD07686-5EE3-44E9-A34B-98EEA1E2C33F}">
      <dgm:prSet/>
      <dgm:spPr/>
      <dgm:t>
        <a:bodyPr/>
        <a:lstStyle/>
        <a:p>
          <a:endParaRPr lang="en-GB"/>
        </a:p>
      </dgm:t>
    </dgm:pt>
    <dgm:pt modelId="{520C0BEB-E6D5-484B-ACB9-202491178221}">
      <dgm:prSet custT="1"/>
      <dgm:spPr/>
      <dgm:t>
        <a:bodyPr/>
        <a:lstStyle/>
        <a:p>
          <a:pPr rtl="0"/>
          <a:r>
            <a:rPr lang="en-GB" sz="2000" dirty="0" smtClean="0"/>
            <a:t>Online Gaming Interactions</a:t>
          </a:r>
          <a:endParaRPr lang="en-GB" sz="2000" dirty="0"/>
        </a:p>
      </dgm:t>
    </dgm:pt>
    <dgm:pt modelId="{B1825EA6-BD2D-4B55-AC82-D997D27A82E9}" type="parTrans" cxnId="{51B37571-2518-46B9-A149-40DD075BA7BE}">
      <dgm:prSet/>
      <dgm:spPr/>
      <dgm:t>
        <a:bodyPr/>
        <a:lstStyle/>
        <a:p>
          <a:endParaRPr lang="en-GB"/>
        </a:p>
      </dgm:t>
    </dgm:pt>
    <dgm:pt modelId="{0581EF69-A2C1-4652-99D4-FB15E0C8EB2E}" type="sibTrans" cxnId="{51B37571-2518-46B9-A149-40DD075BA7BE}">
      <dgm:prSet/>
      <dgm:spPr/>
      <dgm:t>
        <a:bodyPr/>
        <a:lstStyle/>
        <a:p>
          <a:endParaRPr lang="en-GB"/>
        </a:p>
      </dgm:t>
    </dgm:pt>
    <dgm:pt modelId="{8CF1D030-5E06-4110-BBFC-E4CC831BFD1A}">
      <dgm:prSet/>
      <dgm:spPr/>
      <dgm:t>
        <a:bodyPr/>
        <a:lstStyle/>
        <a:p>
          <a:pPr rtl="0"/>
          <a:r>
            <a:rPr lang="en-GB" smtClean="0">
              <a:solidFill>
                <a:schemeClr val="bg1"/>
              </a:solidFill>
            </a:rPr>
            <a:t>Not mentioned in this talk</a:t>
          </a:r>
          <a:endParaRPr lang="en-GB" dirty="0">
            <a:solidFill>
              <a:schemeClr val="bg1"/>
            </a:solidFill>
          </a:endParaRPr>
        </a:p>
      </dgm:t>
    </dgm:pt>
    <dgm:pt modelId="{9DCF8F74-AC6B-43F5-ACD0-0582527AB69F}" type="parTrans" cxnId="{6CA50A5B-CFB7-4C37-9247-FA44F132247C}">
      <dgm:prSet/>
      <dgm:spPr/>
      <dgm:t>
        <a:bodyPr/>
        <a:lstStyle/>
        <a:p>
          <a:endParaRPr lang="en-GB"/>
        </a:p>
      </dgm:t>
    </dgm:pt>
    <dgm:pt modelId="{315FB92C-6DA9-4E83-A1D5-A7624194F32A}" type="sibTrans" cxnId="{6CA50A5B-CFB7-4C37-9247-FA44F132247C}">
      <dgm:prSet/>
      <dgm:spPr/>
      <dgm:t>
        <a:bodyPr/>
        <a:lstStyle/>
        <a:p>
          <a:endParaRPr lang="en-GB"/>
        </a:p>
      </dgm:t>
    </dgm:pt>
    <dgm:pt modelId="{35AD9621-7044-472B-9639-5726F03089D4}">
      <dgm:prSet custT="1"/>
      <dgm:spPr/>
      <dgm:t>
        <a:bodyPr/>
        <a:lstStyle/>
        <a:p>
          <a:pPr rtl="0"/>
          <a:r>
            <a:rPr lang="en-GB" sz="2000" dirty="0" smtClean="0"/>
            <a:t>Adaptive Input Devices</a:t>
          </a:r>
          <a:endParaRPr lang="en-GB" sz="2000" dirty="0"/>
        </a:p>
      </dgm:t>
    </dgm:pt>
    <dgm:pt modelId="{9DFDD67A-3F58-4B85-98AB-3E4197A35770}" type="parTrans" cxnId="{6AC26F9A-2214-4355-BBE5-A22F937DCF54}">
      <dgm:prSet/>
      <dgm:spPr/>
      <dgm:t>
        <a:bodyPr/>
        <a:lstStyle/>
        <a:p>
          <a:endParaRPr lang="en-GB"/>
        </a:p>
      </dgm:t>
    </dgm:pt>
    <dgm:pt modelId="{E2341C00-9BC0-4A81-9F3F-267C1A058FCC}" type="sibTrans" cxnId="{6AC26F9A-2214-4355-BBE5-A22F937DCF54}">
      <dgm:prSet/>
      <dgm:spPr/>
      <dgm:t>
        <a:bodyPr/>
        <a:lstStyle/>
        <a:p>
          <a:endParaRPr lang="en-GB"/>
        </a:p>
      </dgm:t>
    </dgm:pt>
    <dgm:pt modelId="{F79D4BDF-ABD2-4D11-88CD-C86F9EC3D47A}">
      <dgm:prSet custT="1"/>
      <dgm:spPr/>
      <dgm:t>
        <a:bodyPr/>
        <a:lstStyle/>
        <a:p>
          <a:pPr rtl="0"/>
          <a:r>
            <a:rPr lang="en-GB" sz="2000" dirty="0" smtClean="0"/>
            <a:t>Dialogue Generation</a:t>
          </a:r>
          <a:endParaRPr lang="en-GB" sz="2000" dirty="0"/>
        </a:p>
      </dgm:t>
    </dgm:pt>
    <dgm:pt modelId="{EF786F8D-CCBD-44D2-AA9E-DBF97299758C}" type="parTrans" cxnId="{9D609121-4199-453C-9F30-2CB33D8DA92D}">
      <dgm:prSet/>
      <dgm:spPr/>
      <dgm:t>
        <a:bodyPr/>
        <a:lstStyle/>
        <a:p>
          <a:endParaRPr lang="en-GB"/>
        </a:p>
      </dgm:t>
    </dgm:pt>
    <dgm:pt modelId="{53CCE7AC-4630-4CF4-B43A-87096D63198B}" type="sibTrans" cxnId="{9D609121-4199-453C-9F30-2CB33D8DA92D}">
      <dgm:prSet/>
      <dgm:spPr/>
      <dgm:t>
        <a:bodyPr/>
        <a:lstStyle/>
        <a:p>
          <a:endParaRPr lang="en-GB"/>
        </a:p>
      </dgm:t>
    </dgm:pt>
    <dgm:pt modelId="{6D03FD73-FCB6-4534-BA95-26A4CFF7F059}">
      <dgm:prSet custT="1"/>
      <dgm:spPr/>
      <dgm:t>
        <a:bodyPr/>
        <a:lstStyle/>
        <a:p>
          <a:pPr rtl="0"/>
          <a:r>
            <a:rPr lang="en-GB" sz="2000" dirty="0" smtClean="0"/>
            <a:t>Realistic Physical Movement</a:t>
          </a:r>
          <a:endParaRPr lang="en-GB" sz="2000" dirty="0"/>
        </a:p>
      </dgm:t>
    </dgm:pt>
    <dgm:pt modelId="{26441806-200E-45EB-82E6-AF7496E88FDC}" type="parTrans" cxnId="{C6D52BA7-952F-4A5E-A7E0-FC52CE3615BB}">
      <dgm:prSet/>
      <dgm:spPr/>
      <dgm:t>
        <a:bodyPr/>
        <a:lstStyle/>
        <a:p>
          <a:endParaRPr lang="en-GB"/>
        </a:p>
      </dgm:t>
    </dgm:pt>
    <dgm:pt modelId="{EE5B9570-6D42-486E-B4B4-93DDF9C6A9B8}" type="sibTrans" cxnId="{C6D52BA7-952F-4A5E-A7E0-FC52CE3615BB}">
      <dgm:prSet/>
      <dgm:spPr/>
      <dgm:t>
        <a:bodyPr/>
        <a:lstStyle/>
        <a:p>
          <a:endParaRPr lang="en-GB"/>
        </a:p>
      </dgm:t>
    </dgm:pt>
    <dgm:pt modelId="{2D7D92C8-6A25-48F1-B069-42E63BF607DD}">
      <dgm:prSet custT="1"/>
      <dgm:spPr/>
      <dgm:t>
        <a:bodyPr/>
        <a:lstStyle/>
        <a:p>
          <a:pPr rtl="0"/>
          <a:r>
            <a:rPr lang="en-GB" sz="2000" dirty="0" smtClean="0"/>
            <a:t>Computer Vision</a:t>
          </a:r>
          <a:endParaRPr lang="en-GB" sz="2000" dirty="0"/>
        </a:p>
      </dgm:t>
    </dgm:pt>
    <dgm:pt modelId="{655D6A65-B481-4BF7-8C9B-E7C98B4F7944}" type="parTrans" cxnId="{25115F9E-C06B-4CE2-BC9E-EDFEF509BCB1}">
      <dgm:prSet/>
      <dgm:spPr/>
    </dgm:pt>
    <dgm:pt modelId="{1B82F7C6-E868-4F67-BDC3-9B712DF52DF9}" type="sibTrans" cxnId="{25115F9E-C06B-4CE2-BC9E-EDFEF509BCB1}">
      <dgm:prSet/>
      <dgm:spPr/>
    </dgm:pt>
    <dgm:pt modelId="{D2D459CC-302D-4460-86A9-D3FB3193E0B2}">
      <dgm:prSet custT="1"/>
      <dgm:spPr/>
      <dgm:t>
        <a:bodyPr/>
        <a:lstStyle/>
        <a:p>
          <a:pPr rtl="0"/>
          <a:r>
            <a:rPr lang="en-GB" sz="2000" dirty="0" smtClean="0"/>
            <a:t>New Game Genres based on Machine Learning</a:t>
          </a:r>
          <a:endParaRPr lang="en-GB" sz="2000" dirty="0"/>
        </a:p>
      </dgm:t>
    </dgm:pt>
    <dgm:pt modelId="{F6E7CE67-66B2-412B-93EC-4E5F607E48A8}" type="parTrans" cxnId="{EA5F7CB8-FBDD-44BE-BFE1-7FEBBA0F601F}">
      <dgm:prSet/>
      <dgm:spPr/>
    </dgm:pt>
    <dgm:pt modelId="{CA0FE634-64A4-41CE-A3F7-4182192D1A4D}" type="sibTrans" cxnId="{EA5F7CB8-FBDD-44BE-BFE1-7FEBBA0F601F}">
      <dgm:prSet/>
      <dgm:spPr/>
    </dgm:pt>
    <dgm:pt modelId="{9378D3C5-7727-460E-B59E-59D6ADF3D8A4}" type="pres">
      <dgm:prSet presAssocID="{EBCF8FBB-2EB5-407D-8DD8-62EAFAFACF70}" presName="Name0" presStyleCnt="0">
        <dgm:presLayoutVars>
          <dgm:dir/>
          <dgm:animLvl val="lvl"/>
          <dgm:resizeHandles val="exact"/>
        </dgm:presLayoutVars>
      </dgm:prSet>
      <dgm:spPr/>
      <dgm:t>
        <a:bodyPr/>
        <a:lstStyle/>
        <a:p>
          <a:endParaRPr lang="en-GB"/>
        </a:p>
      </dgm:t>
    </dgm:pt>
    <dgm:pt modelId="{A749862B-F91A-4F79-965F-395BFA737C58}" type="pres">
      <dgm:prSet presAssocID="{8FE70F30-D62D-4426-91AA-CF5A53EACD29}" presName="composite" presStyleCnt="0"/>
      <dgm:spPr/>
      <dgm:t>
        <a:bodyPr/>
        <a:lstStyle/>
        <a:p>
          <a:endParaRPr lang="en-GB"/>
        </a:p>
      </dgm:t>
    </dgm:pt>
    <dgm:pt modelId="{B08762C2-14E5-43BD-ABFD-90E6F617AE89}" type="pres">
      <dgm:prSet presAssocID="{8FE70F30-D62D-4426-91AA-CF5A53EACD29}" presName="parTx" presStyleLbl="alignNode1" presStyleIdx="0" presStyleCnt="2" custScaleX="108054">
        <dgm:presLayoutVars>
          <dgm:chMax val="0"/>
          <dgm:chPref val="0"/>
          <dgm:bulletEnabled val="1"/>
        </dgm:presLayoutVars>
      </dgm:prSet>
      <dgm:spPr/>
      <dgm:t>
        <a:bodyPr/>
        <a:lstStyle/>
        <a:p>
          <a:endParaRPr lang="en-GB"/>
        </a:p>
      </dgm:t>
    </dgm:pt>
    <dgm:pt modelId="{D38548E9-39B3-4639-AFB3-67C0816DED5A}" type="pres">
      <dgm:prSet presAssocID="{8FE70F30-D62D-4426-91AA-CF5A53EACD29}" presName="desTx" presStyleLbl="alignAccFollowNode1" presStyleIdx="0" presStyleCnt="2" custScaleX="108054">
        <dgm:presLayoutVars>
          <dgm:bulletEnabled val="1"/>
        </dgm:presLayoutVars>
      </dgm:prSet>
      <dgm:spPr/>
      <dgm:t>
        <a:bodyPr/>
        <a:lstStyle/>
        <a:p>
          <a:endParaRPr lang="en-GB"/>
        </a:p>
      </dgm:t>
    </dgm:pt>
    <dgm:pt modelId="{E3594BB0-D623-4404-A017-8810861DFA88}" type="pres">
      <dgm:prSet presAssocID="{76FB6B66-FE43-40BD-983A-8D43276D014D}" presName="space" presStyleCnt="0"/>
      <dgm:spPr/>
      <dgm:t>
        <a:bodyPr/>
        <a:lstStyle/>
        <a:p>
          <a:endParaRPr lang="en-GB"/>
        </a:p>
      </dgm:t>
    </dgm:pt>
    <dgm:pt modelId="{28D68B9C-2853-4F59-8481-AF47AB0025E0}" type="pres">
      <dgm:prSet presAssocID="{8CF1D030-5E06-4110-BBFC-E4CC831BFD1A}" presName="composite" presStyleCnt="0"/>
      <dgm:spPr/>
      <dgm:t>
        <a:bodyPr/>
        <a:lstStyle/>
        <a:p>
          <a:endParaRPr lang="en-GB"/>
        </a:p>
      </dgm:t>
    </dgm:pt>
    <dgm:pt modelId="{2EEDCDA5-ED9C-4564-B0B0-A9417485FBE9}" type="pres">
      <dgm:prSet presAssocID="{8CF1D030-5E06-4110-BBFC-E4CC831BFD1A}" presName="parTx" presStyleLbl="alignNode1" presStyleIdx="1" presStyleCnt="2">
        <dgm:presLayoutVars>
          <dgm:chMax val="0"/>
          <dgm:chPref val="0"/>
          <dgm:bulletEnabled val="1"/>
        </dgm:presLayoutVars>
      </dgm:prSet>
      <dgm:spPr/>
      <dgm:t>
        <a:bodyPr/>
        <a:lstStyle/>
        <a:p>
          <a:endParaRPr lang="en-GB"/>
        </a:p>
      </dgm:t>
    </dgm:pt>
    <dgm:pt modelId="{8D525C3D-7CF2-4170-8284-377DAAD1330D}" type="pres">
      <dgm:prSet presAssocID="{8CF1D030-5E06-4110-BBFC-E4CC831BFD1A}" presName="desTx" presStyleLbl="alignAccFollowNode1" presStyleIdx="1" presStyleCnt="2">
        <dgm:presLayoutVars>
          <dgm:bulletEnabled val="1"/>
        </dgm:presLayoutVars>
      </dgm:prSet>
      <dgm:spPr/>
      <dgm:t>
        <a:bodyPr/>
        <a:lstStyle/>
        <a:p>
          <a:endParaRPr lang="en-GB"/>
        </a:p>
      </dgm:t>
    </dgm:pt>
  </dgm:ptLst>
  <dgm:cxnLst>
    <dgm:cxn modelId="{9B298A75-961D-4787-B7E9-E5580C0F2D77}" type="presOf" srcId="{6D03FD73-FCB6-4534-BA95-26A4CFF7F059}" destId="{8D525C3D-7CF2-4170-8284-377DAAD1330D}" srcOrd="0" destOrd="3" presId="urn:microsoft.com/office/officeart/2005/8/layout/hList1"/>
    <dgm:cxn modelId="{937457E2-DBD2-42BA-A158-F7FB24BE5E46}" type="presOf" srcId="{8CF1D030-5E06-4110-BBFC-E4CC831BFD1A}" destId="{2EEDCDA5-ED9C-4564-B0B0-A9417485FBE9}" srcOrd="0" destOrd="0" presId="urn:microsoft.com/office/officeart/2005/8/layout/hList1"/>
    <dgm:cxn modelId="{875EF138-D5E6-43EA-AB67-CE5818DC0C6A}" type="presOf" srcId="{D2D459CC-302D-4460-86A9-D3FB3193E0B2}" destId="{8D525C3D-7CF2-4170-8284-377DAAD1330D}" srcOrd="0" destOrd="4" presId="urn:microsoft.com/office/officeart/2005/8/layout/hList1"/>
    <dgm:cxn modelId="{170FB58B-2712-4454-89C6-4654F1F96707}" type="presOf" srcId="{2D7D92C8-6A25-48F1-B069-42E63BF607DD}" destId="{8D525C3D-7CF2-4170-8284-377DAAD1330D}" srcOrd="0" destOrd="2" presId="urn:microsoft.com/office/officeart/2005/8/layout/hList1"/>
    <dgm:cxn modelId="{010BEBE5-1EDE-457A-8584-54E8D9852D39}" type="presOf" srcId="{35AD9621-7044-472B-9639-5726F03089D4}" destId="{8D525C3D-7CF2-4170-8284-377DAAD1330D}" srcOrd="0" destOrd="0" presId="urn:microsoft.com/office/officeart/2005/8/layout/hList1"/>
    <dgm:cxn modelId="{17416C0D-C109-4AAA-8673-11802A28DE77}" type="presOf" srcId="{C4C2EA04-B009-4133-AAD9-2DB0B110F94B}" destId="{D38548E9-39B3-4639-AFB3-67C0816DED5A}" srcOrd="0" destOrd="0" presId="urn:microsoft.com/office/officeart/2005/8/layout/hList1"/>
    <dgm:cxn modelId="{6CA50A5B-CFB7-4C37-9247-FA44F132247C}" srcId="{EBCF8FBB-2EB5-407D-8DD8-62EAFAFACF70}" destId="{8CF1D030-5E06-4110-BBFC-E4CC831BFD1A}" srcOrd="1" destOrd="0" parTransId="{9DCF8F74-AC6B-43F5-ACD0-0582527AB69F}" sibTransId="{315FB92C-6DA9-4E83-A1D5-A7624194F32A}"/>
    <dgm:cxn modelId="{C6D52BA7-952F-4A5E-A7E0-FC52CE3615BB}" srcId="{8CF1D030-5E06-4110-BBFC-E4CC831BFD1A}" destId="{6D03FD73-FCB6-4534-BA95-26A4CFF7F059}" srcOrd="3" destOrd="0" parTransId="{26441806-200E-45EB-82E6-AF7496E88FDC}" sibTransId="{EE5B9570-6D42-486E-B4B4-93DDF9C6A9B8}"/>
    <dgm:cxn modelId="{6AC26F9A-2214-4355-BBE5-A22F937DCF54}" srcId="{8CF1D030-5E06-4110-BBFC-E4CC831BFD1A}" destId="{35AD9621-7044-472B-9639-5726F03089D4}" srcOrd="0" destOrd="0" parTransId="{9DFDD67A-3F58-4B85-98AB-3E4197A35770}" sibTransId="{E2341C00-9BC0-4A81-9F3F-267C1A058FCC}"/>
    <dgm:cxn modelId="{EEA58C78-7909-4CFD-AD1E-97ABAB8BB30E}" type="presOf" srcId="{EBCF8FBB-2EB5-407D-8DD8-62EAFAFACF70}" destId="{9378D3C5-7727-460E-B59E-59D6ADF3D8A4}" srcOrd="0" destOrd="0" presId="urn:microsoft.com/office/officeart/2005/8/layout/hList1"/>
    <dgm:cxn modelId="{51B37571-2518-46B9-A149-40DD075BA7BE}" srcId="{8FE70F30-D62D-4426-91AA-CF5A53EACD29}" destId="{520C0BEB-E6D5-484B-ACB9-202491178221}" srcOrd="1" destOrd="0" parTransId="{B1825EA6-BD2D-4B55-AC82-D997D27A82E9}" sibTransId="{0581EF69-A2C1-4652-99D4-FB15E0C8EB2E}"/>
    <dgm:cxn modelId="{5D777A33-768C-4E45-A98E-69F25C9274EA}" type="presOf" srcId="{F79D4BDF-ABD2-4D11-88CD-C86F9EC3D47A}" destId="{8D525C3D-7CF2-4170-8284-377DAAD1330D}" srcOrd="0" destOrd="1" presId="urn:microsoft.com/office/officeart/2005/8/layout/hList1"/>
    <dgm:cxn modelId="{9D609121-4199-453C-9F30-2CB33D8DA92D}" srcId="{8CF1D030-5E06-4110-BBFC-E4CC831BFD1A}" destId="{F79D4BDF-ABD2-4D11-88CD-C86F9EC3D47A}" srcOrd="1" destOrd="0" parTransId="{EF786F8D-CCBD-44D2-AA9E-DBF97299758C}" sibTransId="{53CCE7AC-4630-4CF4-B43A-87096D63198B}"/>
    <dgm:cxn modelId="{EA5F7CB8-FBDD-44BE-BFE1-7FEBBA0F601F}" srcId="{8CF1D030-5E06-4110-BBFC-E4CC831BFD1A}" destId="{D2D459CC-302D-4460-86A9-D3FB3193E0B2}" srcOrd="4" destOrd="0" parTransId="{F6E7CE67-66B2-412B-93EC-4E5F607E48A8}" sibTransId="{CA0FE634-64A4-41CE-A3F7-4182192D1A4D}"/>
    <dgm:cxn modelId="{7CD07686-5EE3-44E9-A34B-98EEA1E2C33F}" srcId="{8FE70F30-D62D-4426-91AA-CF5A53EACD29}" destId="{C4C2EA04-B009-4133-AAD9-2DB0B110F94B}" srcOrd="0" destOrd="0" parTransId="{A276C427-C8D2-47AD-B75E-0AFF4DF9D91E}" sibTransId="{1F6CAFD3-C3F4-4906-8DA5-FB97A707240F}"/>
    <dgm:cxn modelId="{F569DD5C-EDBB-4808-9B98-483DA75A703C}" type="presOf" srcId="{8FE70F30-D62D-4426-91AA-CF5A53EACD29}" destId="{B08762C2-14E5-43BD-ABFD-90E6F617AE89}" srcOrd="0" destOrd="0" presId="urn:microsoft.com/office/officeart/2005/8/layout/hList1"/>
    <dgm:cxn modelId="{CDB2DE92-8924-48BB-8600-EB26978E9B47}" type="presOf" srcId="{520C0BEB-E6D5-484B-ACB9-202491178221}" destId="{D38548E9-39B3-4639-AFB3-67C0816DED5A}" srcOrd="0" destOrd="1" presId="urn:microsoft.com/office/officeart/2005/8/layout/hList1"/>
    <dgm:cxn modelId="{25115F9E-C06B-4CE2-BC9E-EDFEF509BCB1}" srcId="{8CF1D030-5E06-4110-BBFC-E4CC831BFD1A}" destId="{2D7D92C8-6A25-48F1-B069-42E63BF607DD}" srcOrd="2" destOrd="0" parTransId="{655D6A65-B481-4BF7-8C9B-E7C98B4F7944}" sibTransId="{1B82F7C6-E868-4F67-BDC3-9B712DF52DF9}"/>
    <dgm:cxn modelId="{61215E96-21AF-447E-9650-303C55E5E1F5}" srcId="{EBCF8FBB-2EB5-407D-8DD8-62EAFAFACF70}" destId="{8FE70F30-D62D-4426-91AA-CF5A53EACD29}" srcOrd="0" destOrd="0" parTransId="{7A1840C9-33F5-4B6E-9534-96463B635AD9}" sibTransId="{76FB6B66-FE43-40BD-983A-8D43276D014D}"/>
    <dgm:cxn modelId="{96A1A7BF-9F65-4BA9-9455-57A312A00BD5}" type="presParOf" srcId="{9378D3C5-7727-460E-B59E-59D6ADF3D8A4}" destId="{A749862B-F91A-4F79-965F-395BFA737C58}" srcOrd="0" destOrd="0" presId="urn:microsoft.com/office/officeart/2005/8/layout/hList1"/>
    <dgm:cxn modelId="{F5DA417F-F549-47E7-A482-36F226CF221E}" type="presParOf" srcId="{A749862B-F91A-4F79-965F-395BFA737C58}" destId="{B08762C2-14E5-43BD-ABFD-90E6F617AE89}" srcOrd="0" destOrd="0" presId="urn:microsoft.com/office/officeart/2005/8/layout/hList1"/>
    <dgm:cxn modelId="{0573BE12-FD09-4756-8F8A-468A1C48261C}" type="presParOf" srcId="{A749862B-F91A-4F79-965F-395BFA737C58}" destId="{D38548E9-39B3-4639-AFB3-67C0816DED5A}" srcOrd="1" destOrd="0" presId="urn:microsoft.com/office/officeart/2005/8/layout/hList1"/>
    <dgm:cxn modelId="{D7EA130C-585E-4C39-9C29-64D4690DC742}" type="presParOf" srcId="{9378D3C5-7727-460E-B59E-59D6ADF3D8A4}" destId="{E3594BB0-D623-4404-A017-8810861DFA88}" srcOrd="1" destOrd="0" presId="urn:microsoft.com/office/officeart/2005/8/layout/hList1"/>
    <dgm:cxn modelId="{EDC1A5BA-0B18-4457-8203-BC470725E14D}" type="presParOf" srcId="{9378D3C5-7727-460E-B59E-59D6ADF3D8A4}" destId="{28D68B9C-2853-4F59-8481-AF47AB0025E0}" srcOrd="2" destOrd="0" presId="urn:microsoft.com/office/officeart/2005/8/layout/hList1"/>
    <dgm:cxn modelId="{91E76DA8-ED57-4A42-9465-149F15E9B5EF}" type="presParOf" srcId="{28D68B9C-2853-4F59-8481-AF47AB0025E0}" destId="{2EEDCDA5-ED9C-4564-B0B0-A9417485FBE9}" srcOrd="0" destOrd="0" presId="urn:microsoft.com/office/officeart/2005/8/layout/hList1"/>
    <dgm:cxn modelId="{41879EF3-A07A-41CC-93D3-429FC8D6E769}" type="presParOf" srcId="{28D68B9C-2853-4F59-8481-AF47AB0025E0}" destId="{8D525C3D-7CF2-4170-8284-377DAAD1330D}"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2FD18-2A98-4DB3-B4AD-D6112ABCD11C}">
      <dsp:nvSpPr>
        <dsp:cNvPr id="0" name=""/>
        <dsp:cNvSpPr/>
      </dsp:nvSpPr>
      <dsp:spPr>
        <a:xfrm>
          <a:off x="3303" y="315667"/>
          <a:ext cx="3789908" cy="51840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GB" sz="1800" kern="1200" dirty="0" smtClean="0"/>
            <a:t>Test Beds for Machine Learning</a:t>
          </a:r>
          <a:endParaRPr lang="en-GB" sz="1800" kern="1200" dirty="0"/>
        </a:p>
      </dsp:txBody>
      <dsp:txXfrm>
        <a:off x="3303" y="315667"/>
        <a:ext cx="3789908" cy="518400"/>
      </dsp:txXfrm>
    </dsp:sp>
    <dsp:sp modelId="{6863F2A0-CEF7-4937-A23B-A07D4F3CC421}">
      <dsp:nvSpPr>
        <dsp:cNvPr id="0" name=""/>
        <dsp:cNvSpPr/>
      </dsp:nvSpPr>
      <dsp:spPr>
        <a:xfrm>
          <a:off x="3303" y="834067"/>
          <a:ext cx="3789908" cy="249675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smtClean="0"/>
            <a:t>Perfect instrumentation and measurements</a:t>
          </a:r>
          <a:endParaRPr lang="en-GB" sz="1800" kern="1200" dirty="0"/>
        </a:p>
        <a:p>
          <a:pPr marL="171450" lvl="1" indent="-171450" algn="l" defTabSz="800100" rtl="0">
            <a:lnSpc>
              <a:spcPct val="90000"/>
            </a:lnSpc>
            <a:spcBef>
              <a:spcPct val="0"/>
            </a:spcBef>
            <a:spcAft>
              <a:spcPct val="15000"/>
            </a:spcAft>
            <a:buChar char="••"/>
          </a:pPr>
          <a:r>
            <a:rPr lang="en-GB" sz="1800" kern="1200" dirty="0" smtClean="0"/>
            <a:t>Perfect control and manipulation</a:t>
          </a:r>
          <a:endParaRPr lang="en-GB" sz="1800" kern="1200" dirty="0"/>
        </a:p>
        <a:p>
          <a:pPr marL="171450" lvl="1" indent="-171450" algn="l" defTabSz="800100" rtl="0">
            <a:lnSpc>
              <a:spcPct val="90000"/>
            </a:lnSpc>
            <a:spcBef>
              <a:spcPct val="0"/>
            </a:spcBef>
            <a:spcAft>
              <a:spcPct val="15000"/>
            </a:spcAft>
            <a:buChar char="••"/>
          </a:pPr>
          <a:r>
            <a:rPr lang="en-GB" sz="1800" kern="1200" dirty="0" smtClean="0"/>
            <a:t>Reduced cost</a:t>
          </a:r>
          <a:endParaRPr lang="en-GB" sz="1800" kern="1200" dirty="0"/>
        </a:p>
        <a:p>
          <a:pPr marL="171450" lvl="1" indent="-171450" algn="l" defTabSz="800100" rtl="0">
            <a:lnSpc>
              <a:spcPct val="90000"/>
            </a:lnSpc>
            <a:spcBef>
              <a:spcPct val="0"/>
            </a:spcBef>
            <a:spcAft>
              <a:spcPct val="15000"/>
            </a:spcAft>
            <a:buChar char="••"/>
          </a:pPr>
          <a:r>
            <a:rPr lang="en-GB" sz="1800" kern="1200" dirty="0" smtClean="0"/>
            <a:t>Reduced risk</a:t>
          </a:r>
          <a:endParaRPr lang="en-GB" sz="1800" kern="1200" dirty="0"/>
        </a:p>
        <a:p>
          <a:pPr marL="171450" lvl="1" indent="-171450" algn="l" defTabSz="800100" rtl="0">
            <a:lnSpc>
              <a:spcPct val="90000"/>
            </a:lnSpc>
            <a:spcBef>
              <a:spcPct val="0"/>
            </a:spcBef>
            <a:spcAft>
              <a:spcPct val="15000"/>
            </a:spcAft>
            <a:buChar char="••"/>
          </a:pPr>
          <a:r>
            <a:rPr lang="en-GB" sz="1800" kern="1200" dirty="0" smtClean="0"/>
            <a:t>Great way to showcase algorithms</a:t>
          </a:r>
          <a:endParaRPr lang="en-GB" sz="1800" kern="1200" dirty="0"/>
        </a:p>
      </dsp:txBody>
      <dsp:txXfrm>
        <a:off x="3303" y="834067"/>
        <a:ext cx="3789908" cy="2496751"/>
      </dsp:txXfrm>
    </dsp:sp>
    <dsp:sp modelId="{68B9A2C5-597F-44B1-9BA8-FE3450FDC43B}">
      <dsp:nvSpPr>
        <dsp:cNvPr id="0" name=""/>
        <dsp:cNvSpPr/>
      </dsp:nvSpPr>
      <dsp:spPr>
        <a:xfrm>
          <a:off x="4323798" y="315667"/>
          <a:ext cx="4054898" cy="518400"/>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GB" sz="1800" kern="1200" dirty="0" smtClean="0"/>
            <a:t>Improve User Experience</a:t>
          </a:r>
          <a:endParaRPr lang="en-GB" sz="1800" kern="1200" dirty="0"/>
        </a:p>
      </dsp:txBody>
      <dsp:txXfrm>
        <a:off x="4323798" y="315667"/>
        <a:ext cx="4054898" cy="518400"/>
      </dsp:txXfrm>
    </dsp:sp>
    <dsp:sp modelId="{6E5C8C0D-B00A-4AEC-9916-F0536170432C}">
      <dsp:nvSpPr>
        <dsp:cNvPr id="0" name=""/>
        <dsp:cNvSpPr/>
      </dsp:nvSpPr>
      <dsp:spPr>
        <a:xfrm>
          <a:off x="4323798" y="834067"/>
          <a:ext cx="4054898" cy="249675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smtClean="0"/>
            <a:t>Create adaptive, believable game AI</a:t>
          </a:r>
          <a:endParaRPr lang="en-GB" sz="1800" kern="1200" dirty="0"/>
        </a:p>
        <a:p>
          <a:pPr marL="171450" lvl="1" indent="-171450" algn="l" defTabSz="800100" rtl="0">
            <a:lnSpc>
              <a:spcPct val="90000"/>
            </a:lnSpc>
            <a:spcBef>
              <a:spcPct val="0"/>
            </a:spcBef>
            <a:spcAft>
              <a:spcPct val="15000"/>
            </a:spcAft>
            <a:buChar char="••"/>
          </a:pPr>
          <a:r>
            <a:rPr lang="en-GB" sz="1800" kern="1200" dirty="0" smtClean="0"/>
            <a:t>Compose great multiplayer matches based on skill and social criteria</a:t>
          </a:r>
          <a:endParaRPr lang="en-GB" sz="1800" kern="1200" dirty="0"/>
        </a:p>
        <a:p>
          <a:pPr marL="171450" lvl="1" indent="-171450" algn="l" defTabSz="800100" rtl="0">
            <a:lnSpc>
              <a:spcPct val="90000"/>
            </a:lnSpc>
            <a:spcBef>
              <a:spcPct val="0"/>
            </a:spcBef>
            <a:spcAft>
              <a:spcPct val="15000"/>
            </a:spcAft>
            <a:buChar char="••"/>
          </a:pPr>
          <a:r>
            <a:rPr lang="en-GB" sz="1800" kern="1200" dirty="0" smtClean="0"/>
            <a:t>Mitigate Network latency using prediction</a:t>
          </a:r>
          <a:endParaRPr lang="en-GB" sz="1800" kern="1200" dirty="0"/>
        </a:p>
        <a:p>
          <a:pPr marL="171450" lvl="1" indent="-171450" algn="l" defTabSz="800100" rtl="0">
            <a:lnSpc>
              <a:spcPct val="90000"/>
            </a:lnSpc>
            <a:spcBef>
              <a:spcPct val="0"/>
            </a:spcBef>
            <a:spcAft>
              <a:spcPct val="15000"/>
            </a:spcAft>
            <a:buChar char="••"/>
          </a:pPr>
          <a:r>
            <a:rPr lang="en-GB" sz="1800" kern="1200" dirty="0" smtClean="0"/>
            <a:t>Create realistic character movement</a:t>
          </a:r>
          <a:endParaRPr lang="en-GB" sz="1800" kern="1200" dirty="0"/>
        </a:p>
      </dsp:txBody>
      <dsp:txXfrm>
        <a:off x="4323798" y="834067"/>
        <a:ext cx="4054898" cy="24967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2E3452-29FD-49F2-8010-DB1EBCB1FBDC}">
      <dsp:nvSpPr>
        <dsp:cNvPr id="0" name=""/>
        <dsp:cNvSpPr/>
      </dsp:nvSpPr>
      <dsp:spPr>
        <a:xfrm rot="5400000">
          <a:off x="5229705" y="-2092890"/>
          <a:ext cx="940109" cy="536448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Partially Observable Markov Decision Process (POMDP)</a:t>
          </a:r>
          <a:endParaRPr lang="en-GB" sz="1600" kern="1200" dirty="0"/>
        </a:p>
      </dsp:txBody>
      <dsp:txXfrm rot="5400000">
        <a:off x="5229705" y="-2092890"/>
        <a:ext cx="940109" cy="5364480"/>
      </dsp:txXfrm>
    </dsp:sp>
    <dsp:sp modelId="{689BD2F7-B226-41CF-9156-30D00E971949}">
      <dsp:nvSpPr>
        <dsp:cNvPr id="0" name=""/>
        <dsp:cNvSpPr/>
      </dsp:nvSpPr>
      <dsp:spPr>
        <a:xfrm>
          <a:off x="0" y="1780"/>
          <a:ext cx="3017520" cy="1175137"/>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kern="1200" dirty="0" smtClean="0">
              <a:solidFill>
                <a:schemeClr val="bg1"/>
              </a:solidFill>
            </a:rPr>
            <a:t>From single player’s perspective</a:t>
          </a:r>
          <a:endParaRPr lang="en-GB" sz="2600" kern="1200" dirty="0">
            <a:solidFill>
              <a:schemeClr val="bg1"/>
            </a:solidFill>
          </a:endParaRPr>
        </a:p>
      </dsp:txBody>
      <dsp:txXfrm>
        <a:off x="0" y="1780"/>
        <a:ext cx="3017520" cy="1175137"/>
      </dsp:txXfrm>
    </dsp:sp>
    <dsp:sp modelId="{AD70EE9C-87BC-4DA7-AFBC-9F456F35A9AA}">
      <dsp:nvSpPr>
        <dsp:cNvPr id="0" name=""/>
        <dsp:cNvSpPr/>
      </dsp:nvSpPr>
      <dsp:spPr>
        <a:xfrm rot="5400000">
          <a:off x="5229705" y="-858996"/>
          <a:ext cx="940109" cy="5364480"/>
        </a:xfrm>
        <a:prstGeom prst="round2SameRect">
          <a:avLst/>
        </a:prstGeom>
        <a:solidFill>
          <a:schemeClr val="accent4">
            <a:tint val="40000"/>
            <a:alpha val="90000"/>
            <a:hueOff val="-2405030"/>
            <a:satOff val="27205"/>
            <a:lumOff val="1799"/>
            <a:alphaOff val="0"/>
          </a:schemeClr>
        </a:solidFill>
        <a:ln w="9525" cap="flat" cmpd="sng" algn="ctr">
          <a:solidFill>
            <a:schemeClr val="accent4">
              <a:tint val="40000"/>
              <a:alpha val="90000"/>
              <a:hueOff val="-2405030"/>
              <a:satOff val="27205"/>
              <a:lumOff val="1799"/>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Reinforcement Learning</a:t>
          </a:r>
          <a:endParaRPr lang="en-GB" sz="1600" kern="1200" dirty="0"/>
        </a:p>
        <a:p>
          <a:pPr marL="171450" lvl="1" indent="-171450" algn="l" defTabSz="711200" rtl="0">
            <a:lnSpc>
              <a:spcPct val="90000"/>
            </a:lnSpc>
            <a:spcBef>
              <a:spcPct val="0"/>
            </a:spcBef>
            <a:spcAft>
              <a:spcPct val="15000"/>
            </a:spcAft>
            <a:buChar char="••"/>
          </a:pPr>
          <a:r>
            <a:rPr lang="en-GB" sz="1600" kern="1200" dirty="0" smtClean="0"/>
            <a:t>Unsupervised Learning</a:t>
          </a:r>
          <a:endParaRPr lang="en-GB" sz="1600" kern="1200" dirty="0"/>
        </a:p>
        <a:p>
          <a:pPr marL="171450" lvl="1" indent="-171450" algn="l" defTabSz="711200" rtl="0">
            <a:lnSpc>
              <a:spcPct val="90000"/>
            </a:lnSpc>
            <a:spcBef>
              <a:spcPct val="0"/>
            </a:spcBef>
            <a:spcAft>
              <a:spcPct val="15000"/>
            </a:spcAft>
            <a:buChar char="••"/>
          </a:pPr>
          <a:r>
            <a:rPr lang="en-GB" sz="1600" kern="1200" dirty="0" smtClean="0"/>
            <a:t>Supervised Learning</a:t>
          </a:r>
          <a:endParaRPr lang="en-GB" sz="1600" kern="1200" dirty="0"/>
        </a:p>
      </dsp:txBody>
      <dsp:txXfrm rot="5400000">
        <a:off x="5229705" y="-858996"/>
        <a:ext cx="940109" cy="5364480"/>
      </dsp:txXfrm>
    </dsp:sp>
    <dsp:sp modelId="{D7F73042-5345-45D8-A3A0-DD7411E69901}">
      <dsp:nvSpPr>
        <dsp:cNvPr id="0" name=""/>
        <dsp:cNvSpPr/>
      </dsp:nvSpPr>
      <dsp:spPr>
        <a:xfrm>
          <a:off x="0" y="1235674"/>
          <a:ext cx="3017520" cy="1175137"/>
        </a:xfrm>
        <a:prstGeom prst="roundRect">
          <a:avLst/>
        </a:prstGeom>
        <a:gradFill rotWithShape="0">
          <a:gsLst>
            <a:gs pos="0">
              <a:schemeClr val="accent4">
                <a:hueOff val="-1757916"/>
                <a:satOff val="18400"/>
                <a:lumOff val="4509"/>
                <a:alphaOff val="0"/>
                <a:shade val="15000"/>
                <a:satMod val="180000"/>
              </a:schemeClr>
            </a:gs>
            <a:gs pos="50000">
              <a:schemeClr val="accent4">
                <a:hueOff val="-1757916"/>
                <a:satOff val="18400"/>
                <a:lumOff val="4509"/>
                <a:alphaOff val="0"/>
                <a:shade val="45000"/>
                <a:satMod val="170000"/>
              </a:schemeClr>
            </a:gs>
            <a:gs pos="70000">
              <a:schemeClr val="accent4">
                <a:hueOff val="-1757916"/>
                <a:satOff val="18400"/>
                <a:lumOff val="4509"/>
                <a:alphaOff val="0"/>
                <a:tint val="99000"/>
                <a:shade val="65000"/>
                <a:satMod val="155000"/>
              </a:schemeClr>
            </a:gs>
            <a:gs pos="100000">
              <a:schemeClr val="accent4">
                <a:hueOff val="-1757916"/>
                <a:satOff val="18400"/>
                <a:lumOff val="450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kern="1200" dirty="0" smtClean="0">
              <a:solidFill>
                <a:schemeClr val="bg1"/>
              </a:solidFill>
            </a:rPr>
            <a:t>Approximate Solutions</a:t>
          </a:r>
          <a:endParaRPr lang="en-GB" sz="2600" kern="1200" dirty="0">
            <a:solidFill>
              <a:schemeClr val="bg1"/>
            </a:solidFill>
          </a:endParaRPr>
        </a:p>
      </dsp:txBody>
      <dsp:txXfrm>
        <a:off x="0" y="1235674"/>
        <a:ext cx="3017520" cy="1175137"/>
      </dsp:txXfrm>
    </dsp:sp>
    <dsp:sp modelId="{8B3B73D4-E793-4A32-96FA-1DD4A3298D18}">
      <dsp:nvSpPr>
        <dsp:cNvPr id="0" name=""/>
        <dsp:cNvSpPr/>
      </dsp:nvSpPr>
      <dsp:spPr>
        <a:xfrm rot="5400000">
          <a:off x="5229705" y="374897"/>
          <a:ext cx="940109" cy="5364480"/>
        </a:xfrm>
        <a:prstGeom prst="round2SameRect">
          <a:avLst/>
        </a:prstGeom>
        <a:solidFill>
          <a:schemeClr val="accent4">
            <a:tint val="40000"/>
            <a:alpha val="90000"/>
            <a:hueOff val="-4810060"/>
            <a:satOff val="54409"/>
            <a:lumOff val="3598"/>
            <a:alphaOff val="0"/>
          </a:schemeClr>
        </a:solidFill>
        <a:ln w="9525" cap="flat" cmpd="sng" algn="ctr">
          <a:solidFill>
            <a:schemeClr val="accent4">
              <a:tint val="40000"/>
              <a:alpha val="90000"/>
              <a:hueOff val="-4810060"/>
              <a:satOff val="54409"/>
              <a:lumOff val="3598"/>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Always takes optimal actions</a:t>
          </a:r>
          <a:endParaRPr lang="en-GB" sz="1600" kern="1200" dirty="0"/>
        </a:p>
        <a:p>
          <a:pPr marL="171450" lvl="1" indent="-171450" algn="l" defTabSz="711200" rtl="0">
            <a:lnSpc>
              <a:spcPct val="90000"/>
            </a:lnSpc>
            <a:spcBef>
              <a:spcPct val="0"/>
            </a:spcBef>
            <a:spcAft>
              <a:spcPct val="15000"/>
            </a:spcAft>
            <a:buChar char="••"/>
          </a:pPr>
          <a:r>
            <a:rPr lang="en-GB" sz="1600" kern="1200" dirty="0" smtClean="0"/>
            <a:t>Delivers best entertainment value</a:t>
          </a:r>
          <a:endParaRPr lang="en-GB" sz="1600" kern="1200" dirty="0"/>
        </a:p>
      </dsp:txBody>
      <dsp:txXfrm rot="5400000">
        <a:off x="5229705" y="374897"/>
        <a:ext cx="940109" cy="5364480"/>
      </dsp:txXfrm>
    </dsp:sp>
    <dsp:sp modelId="{71716BBA-C641-41D0-B15D-B17A90676742}">
      <dsp:nvSpPr>
        <dsp:cNvPr id="0" name=""/>
        <dsp:cNvSpPr/>
      </dsp:nvSpPr>
      <dsp:spPr>
        <a:xfrm>
          <a:off x="0" y="2469569"/>
          <a:ext cx="3017520" cy="1175137"/>
        </a:xfrm>
        <a:prstGeom prst="roundRect">
          <a:avLst/>
        </a:prstGeom>
        <a:gradFill rotWithShape="0">
          <a:gsLst>
            <a:gs pos="0">
              <a:schemeClr val="accent4">
                <a:hueOff val="-3515831"/>
                <a:satOff val="36799"/>
                <a:lumOff val="9018"/>
                <a:alphaOff val="0"/>
                <a:shade val="15000"/>
                <a:satMod val="180000"/>
              </a:schemeClr>
            </a:gs>
            <a:gs pos="50000">
              <a:schemeClr val="accent4">
                <a:hueOff val="-3515831"/>
                <a:satOff val="36799"/>
                <a:lumOff val="9018"/>
                <a:alphaOff val="0"/>
                <a:shade val="45000"/>
                <a:satMod val="170000"/>
              </a:schemeClr>
            </a:gs>
            <a:gs pos="70000">
              <a:schemeClr val="accent4">
                <a:hueOff val="-3515831"/>
                <a:satOff val="36799"/>
                <a:lumOff val="9018"/>
                <a:alphaOff val="0"/>
                <a:tint val="99000"/>
                <a:shade val="65000"/>
                <a:satMod val="155000"/>
              </a:schemeClr>
            </a:gs>
            <a:gs pos="100000">
              <a:schemeClr val="accent4">
                <a:hueOff val="-3515831"/>
                <a:satOff val="36799"/>
                <a:lumOff val="90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kern="1200" dirty="0" smtClean="0">
              <a:solidFill>
                <a:schemeClr val="bg1"/>
              </a:solidFill>
            </a:rPr>
            <a:t>What is the best AI?</a:t>
          </a:r>
          <a:endParaRPr lang="en-GB" sz="2600" kern="1200" dirty="0">
            <a:solidFill>
              <a:schemeClr val="bg1"/>
            </a:solidFill>
          </a:endParaRPr>
        </a:p>
      </dsp:txBody>
      <dsp:txXfrm>
        <a:off x="0" y="2469569"/>
        <a:ext cx="3017520" cy="11751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9B40C1-C4FD-4F44-9A7A-836992173B52}">
      <dsp:nvSpPr>
        <dsp:cNvPr id="0" name=""/>
        <dsp:cNvSpPr/>
      </dsp:nvSpPr>
      <dsp:spPr>
        <a:xfrm rot="10800000">
          <a:off x="875334" y="1078"/>
          <a:ext cx="2736342" cy="744421"/>
        </a:xfrm>
        <a:prstGeom prst="homePlat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8269" tIns="120904" rIns="120904" bIns="120904"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bg1"/>
              </a:solidFill>
              <a:ea typeface="+mn-ea"/>
              <a:cs typeface="+mn-cs"/>
            </a:rPr>
            <a:t>Adaptive avatar for driving</a:t>
          </a:r>
          <a:endParaRPr lang="en-GB" sz="1700" kern="1200" dirty="0">
            <a:solidFill>
              <a:schemeClr val="bg1"/>
            </a:solidFill>
          </a:endParaRPr>
        </a:p>
      </dsp:txBody>
      <dsp:txXfrm rot="10800000">
        <a:off x="875334" y="1078"/>
        <a:ext cx="2736342" cy="744421"/>
      </dsp:txXfrm>
    </dsp:sp>
    <dsp:sp modelId="{D68069BB-7318-4C30-B792-D59120597722}">
      <dsp:nvSpPr>
        <dsp:cNvPr id="0" name=""/>
        <dsp:cNvSpPr/>
      </dsp:nvSpPr>
      <dsp:spPr>
        <a:xfrm>
          <a:off x="503123" y="1078"/>
          <a:ext cx="744421" cy="744421"/>
        </a:xfrm>
        <a:prstGeom prst="ellipse">
          <a:avLst/>
        </a:prstGeom>
        <a:blipFill>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C59B7DB-7449-4FF9-8F14-46F77D2C13A0}">
      <dsp:nvSpPr>
        <dsp:cNvPr id="0" name=""/>
        <dsp:cNvSpPr/>
      </dsp:nvSpPr>
      <dsp:spPr>
        <a:xfrm rot="10800000">
          <a:off x="875334" y="967714"/>
          <a:ext cx="2736342" cy="744421"/>
        </a:xfrm>
        <a:prstGeom prst="homePlate">
          <a:avLst/>
        </a:prstGeom>
        <a:gradFill rotWithShape="0">
          <a:gsLst>
            <a:gs pos="0">
              <a:schemeClr val="accent5">
                <a:hueOff val="4939938"/>
                <a:satOff val="-18319"/>
                <a:lumOff val="-4836"/>
                <a:alphaOff val="0"/>
                <a:shade val="15000"/>
                <a:satMod val="180000"/>
              </a:schemeClr>
            </a:gs>
            <a:gs pos="50000">
              <a:schemeClr val="accent5">
                <a:hueOff val="4939938"/>
                <a:satOff val="-18319"/>
                <a:lumOff val="-4836"/>
                <a:alphaOff val="0"/>
                <a:shade val="45000"/>
                <a:satMod val="170000"/>
              </a:schemeClr>
            </a:gs>
            <a:gs pos="70000">
              <a:schemeClr val="accent5">
                <a:hueOff val="4939938"/>
                <a:satOff val="-18319"/>
                <a:lumOff val="-4836"/>
                <a:alphaOff val="0"/>
                <a:tint val="99000"/>
                <a:shade val="65000"/>
                <a:satMod val="155000"/>
              </a:schemeClr>
            </a:gs>
            <a:gs pos="100000">
              <a:schemeClr val="accent5">
                <a:hueOff val="4939938"/>
                <a:satOff val="-18319"/>
                <a:lumOff val="-483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8269" tIns="120904" rIns="120904" bIns="120904"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bg1"/>
              </a:solidFill>
              <a:ea typeface="+mn-ea"/>
              <a:cs typeface="+mn-cs"/>
            </a:rPr>
            <a:t>Separate game mode</a:t>
          </a:r>
          <a:endParaRPr lang="en-GB" sz="1700" kern="1200" dirty="0">
            <a:solidFill>
              <a:schemeClr val="bg1"/>
            </a:solidFill>
          </a:endParaRPr>
        </a:p>
      </dsp:txBody>
      <dsp:txXfrm rot="10800000">
        <a:off x="875334" y="967714"/>
        <a:ext cx="2736342" cy="744421"/>
      </dsp:txXfrm>
    </dsp:sp>
    <dsp:sp modelId="{2CF2BF27-52FD-42E2-A3A8-AE73FB93820A}">
      <dsp:nvSpPr>
        <dsp:cNvPr id="0" name=""/>
        <dsp:cNvSpPr/>
      </dsp:nvSpPr>
      <dsp:spPr>
        <a:xfrm>
          <a:off x="503123" y="967714"/>
          <a:ext cx="744421" cy="744421"/>
        </a:xfrm>
        <a:prstGeom prst="ellipse">
          <a:avLst/>
        </a:prstGeom>
        <a:blipFill>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140891-A2DD-4CCD-84C1-D10FAB41CD3F}">
      <dsp:nvSpPr>
        <dsp:cNvPr id="0" name=""/>
        <dsp:cNvSpPr/>
      </dsp:nvSpPr>
      <dsp:spPr>
        <a:xfrm rot="10800000">
          <a:off x="875334" y="1934351"/>
          <a:ext cx="2736342" cy="744421"/>
        </a:xfrm>
        <a:prstGeom prst="homePlate">
          <a:avLst/>
        </a:prstGeom>
        <a:gradFill rotWithShape="0">
          <a:gsLst>
            <a:gs pos="0">
              <a:schemeClr val="accent5">
                <a:hueOff val="9879877"/>
                <a:satOff val="-36638"/>
                <a:lumOff val="-9672"/>
                <a:alphaOff val="0"/>
                <a:shade val="15000"/>
                <a:satMod val="180000"/>
              </a:schemeClr>
            </a:gs>
            <a:gs pos="50000">
              <a:schemeClr val="accent5">
                <a:hueOff val="9879877"/>
                <a:satOff val="-36638"/>
                <a:lumOff val="-9672"/>
                <a:alphaOff val="0"/>
                <a:shade val="45000"/>
                <a:satMod val="170000"/>
              </a:schemeClr>
            </a:gs>
            <a:gs pos="70000">
              <a:schemeClr val="accent5">
                <a:hueOff val="9879877"/>
                <a:satOff val="-36638"/>
                <a:lumOff val="-9672"/>
                <a:alphaOff val="0"/>
                <a:tint val="99000"/>
                <a:shade val="65000"/>
                <a:satMod val="155000"/>
              </a:schemeClr>
            </a:gs>
            <a:gs pos="100000">
              <a:schemeClr val="accent5">
                <a:hueOff val="9879877"/>
                <a:satOff val="-36638"/>
                <a:lumOff val="-967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8269" tIns="120904" rIns="120904" bIns="120904"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bg1"/>
              </a:solidFill>
              <a:ea typeface="+mn-ea"/>
              <a:cs typeface="+mn-cs"/>
            </a:rPr>
            <a:t>Basis of all in-game AI</a:t>
          </a:r>
          <a:endParaRPr lang="en-GB" sz="1700" kern="1200" dirty="0">
            <a:solidFill>
              <a:schemeClr val="bg1"/>
            </a:solidFill>
          </a:endParaRPr>
        </a:p>
      </dsp:txBody>
      <dsp:txXfrm rot="10800000">
        <a:off x="875334" y="1934351"/>
        <a:ext cx="2736342" cy="744421"/>
      </dsp:txXfrm>
    </dsp:sp>
    <dsp:sp modelId="{079ADEC4-A56F-413D-94AB-4C3039F7A6D6}">
      <dsp:nvSpPr>
        <dsp:cNvPr id="0" name=""/>
        <dsp:cNvSpPr/>
      </dsp:nvSpPr>
      <dsp:spPr>
        <a:xfrm>
          <a:off x="503123" y="1934351"/>
          <a:ext cx="744421" cy="744421"/>
        </a:xfrm>
        <a:prstGeom prst="ellipse">
          <a:avLst/>
        </a:prstGeom>
        <a:blipFill>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D921AAB-776B-43E2-9E22-03364DFA27F0}">
      <dsp:nvSpPr>
        <dsp:cNvPr id="0" name=""/>
        <dsp:cNvSpPr/>
      </dsp:nvSpPr>
      <dsp:spPr>
        <a:xfrm rot="10800000">
          <a:off x="875334" y="2900987"/>
          <a:ext cx="2736342" cy="744421"/>
        </a:xfrm>
        <a:prstGeom prst="homePlate">
          <a:avLst/>
        </a:prstGeom>
        <a:gradFill rotWithShape="0">
          <a:gsLst>
            <a:gs pos="0">
              <a:schemeClr val="accent5">
                <a:hueOff val="14819814"/>
                <a:satOff val="-54957"/>
                <a:lumOff val="-14508"/>
                <a:alphaOff val="0"/>
                <a:shade val="15000"/>
                <a:satMod val="180000"/>
              </a:schemeClr>
            </a:gs>
            <a:gs pos="50000">
              <a:schemeClr val="accent5">
                <a:hueOff val="14819814"/>
                <a:satOff val="-54957"/>
                <a:lumOff val="-14508"/>
                <a:alphaOff val="0"/>
                <a:shade val="45000"/>
                <a:satMod val="170000"/>
              </a:schemeClr>
            </a:gs>
            <a:gs pos="70000">
              <a:schemeClr val="accent5">
                <a:hueOff val="14819814"/>
                <a:satOff val="-54957"/>
                <a:lumOff val="-14508"/>
                <a:alphaOff val="0"/>
                <a:tint val="99000"/>
                <a:shade val="65000"/>
                <a:satMod val="155000"/>
              </a:schemeClr>
            </a:gs>
            <a:gs pos="100000">
              <a:schemeClr val="accent5">
                <a:hueOff val="14819814"/>
                <a:satOff val="-54957"/>
                <a:lumOff val="-1450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8269" tIns="120904" rIns="120904" bIns="120904" numCol="1" spcCol="1270" anchor="ctr" anchorCtr="0">
          <a:noAutofit/>
        </a:bodyPr>
        <a:lstStyle/>
        <a:p>
          <a:pPr lvl="0" algn="ctr" defTabSz="755650" rtl="0">
            <a:lnSpc>
              <a:spcPct val="90000"/>
            </a:lnSpc>
            <a:spcBef>
              <a:spcPct val="0"/>
            </a:spcBef>
            <a:spcAft>
              <a:spcPct val="35000"/>
            </a:spcAft>
          </a:pPr>
          <a:r>
            <a:rPr lang="en-GB" sz="1700" kern="1200" dirty="0" smtClean="0">
              <a:solidFill>
                <a:schemeClr val="bg1"/>
              </a:solidFill>
              <a:ea typeface="+mn-ea"/>
              <a:cs typeface="+mn-cs"/>
            </a:rPr>
            <a:t>Basis of “dynamic” racing line</a:t>
          </a:r>
          <a:endParaRPr lang="en-GB" sz="1700" kern="1200" dirty="0">
            <a:solidFill>
              <a:schemeClr val="bg1"/>
            </a:solidFill>
            <a:ea typeface="+mn-ea"/>
            <a:cs typeface="+mn-cs"/>
          </a:endParaRPr>
        </a:p>
      </dsp:txBody>
      <dsp:txXfrm rot="10800000">
        <a:off x="875334" y="2900987"/>
        <a:ext cx="2736342" cy="744421"/>
      </dsp:txXfrm>
    </dsp:sp>
    <dsp:sp modelId="{F24BA3E9-F46E-4934-B872-F5C707B4D7EB}">
      <dsp:nvSpPr>
        <dsp:cNvPr id="0" name=""/>
        <dsp:cNvSpPr/>
      </dsp:nvSpPr>
      <dsp:spPr>
        <a:xfrm>
          <a:off x="503123" y="2900987"/>
          <a:ext cx="744421" cy="744421"/>
        </a:xfrm>
        <a:prstGeom prst="ellipse">
          <a:avLst/>
        </a:prstGeom>
        <a:blipFill>
          <a:blip xmlns:r="http://schemas.openxmlformats.org/officeDocument/2006/relationships" r:embed="rId4"/>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E96F5-C545-4DDB-AAF7-BDD38D9178D6}">
      <dsp:nvSpPr>
        <dsp:cNvPr id="0" name=""/>
        <dsp:cNvSpPr/>
      </dsp:nvSpPr>
      <dsp:spPr>
        <a:xfrm>
          <a:off x="0" y="0"/>
          <a:ext cx="8690641" cy="3556907"/>
        </a:xfrm>
        <a:prstGeom prst="roundRect">
          <a:avLst>
            <a:gd name="adj" fmla="val 10000"/>
          </a:avLst>
        </a:prstGeom>
        <a:solidFill>
          <a:schemeClr val="bg2">
            <a:lumMod val="1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6000" tIns="175260" rIns="175260" bIns="175260" numCol="1" spcCol="1270" anchor="t" anchorCtr="0">
          <a:noAutofit/>
        </a:bodyPr>
        <a:lstStyle/>
        <a:p>
          <a:pPr lvl="0" algn="l" defTabSz="2044700">
            <a:lnSpc>
              <a:spcPct val="90000"/>
            </a:lnSpc>
            <a:spcBef>
              <a:spcPct val="0"/>
            </a:spcBef>
            <a:spcAft>
              <a:spcPct val="35000"/>
            </a:spcAft>
          </a:pPr>
          <a:r>
            <a:rPr lang="en-GB" sz="4600" kern="1200" dirty="0" smtClean="0">
              <a:effectLst>
                <a:outerShdw blurRad="50800" dist="38100" dir="2700000" algn="tl" rotWithShape="0">
                  <a:prstClr val="black">
                    <a:alpha val="40000"/>
                  </a:prstClr>
                </a:outerShdw>
              </a:effectLst>
            </a:rPr>
            <a:t>XBOX Game</a:t>
          </a:r>
          <a:endParaRPr lang="en-GB" sz="4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Dynamic Racing Line</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Learning a </a:t>
          </a:r>
          <a:r>
            <a:rPr lang="en-GB" sz="3600" kern="1200" dirty="0" err="1" smtClean="0">
              <a:effectLst>
                <a:outerShdw blurRad="50800" dist="38100" dir="2700000" algn="tl" rotWithShape="0">
                  <a:prstClr val="black">
                    <a:alpha val="40000"/>
                  </a:prstClr>
                </a:outerShdw>
              </a:effectLst>
            </a:rPr>
            <a:t>Drivatar</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Using a </a:t>
          </a:r>
          <a:r>
            <a:rPr lang="en-GB" sz="3600" kern="1200" dirty="0" err="1" smtClean="0">
              <a:effectLst>
                <a:outerShdw blurRad="50800" dist="38100" dir="2700000" algn="tl" rotWithShape="0">
                  <a:prstClr val="black">
                    <a:alpha val="40000"/>
                  </a:prstClr>
                </a:outerShdw>
              </a:effectLst>
            </a:rPr>
            <a:t>Drivatar</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endParaRPr lang="en-GB" sz="3600" kern="1200" dirty="0">
            <a:effectLst>
              <a:outerShdw blurRad="50800" dist="38100" dir="2700000" algn="tl" rotWithShape="0">
                <a:prstClr val="black">
                  <a:alpha val="40000"/>
                </a:prstClr>
              </a:outerShdw>
            </a:effectLst>
          </a:endParaRPr>
        </a:p>
      </dsp:txBody>
      <dsp:txXfrm>
        <a:off x="2093819" y="0"/>
        <a:ext cx="6596822" cy="3556907"/>
      </dsp:txXfrm>
    </dsp:sp>
    <dsp:sp modelId="{0C2F9D99-3EAB-4A45-AD85-8B0907C30021}">
      <dsp:nvSpPr>
        <dsp:cNvPr id="0" name=""/>
        <dsp:cNvSpPr/>
      </dsp:nvSpPr>
      <dsp:spPr>
        <a:xfrm>
          <a:off x="576102" y="355690"/>
          <a:ext cx="2004235" cy="2845525"/>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E96F5-C545-4DDB-AAF7-BDD38D9178D6}">
      <dsp:nvSpPr>
        <dsp:cNvPr id="0" name=""/>
        <dsp:cNvSpPr/>
      </dsp:nvSpPr>
      <dsp:spPr>
        <a:xfrm>
          <a:off x="0" y="0"/>
          <a:ext cx="8690641" cy="3556907"/>
        </a:xfrm>
        <a:prstGeom prst="roundRect">
          <a:avLst>
            <a:gd name="adj" fmla="val 10000"/>
          </a:avLst>
        </a:prstGeom>
        <a:solidFill>
          <a:schemeClr val="bg2">
            <a:lumMod val="1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6000" tIns="175260" rIns="175260" bIns="175260" numCol="1" spcCol="1270" anchor="t" anchorCtr="0">
          <a:noAutofit/>
        </a:bodyPr>
        <a:lstStyle/>
        <a:p>
          <a:pPr lvl="0" algn="l" defTabSz="2044700">
            <a:lnSpc>
              <a:spcPct val="90000"/>
            </a:lnSpc>
            <a:spcBef>
              <a:spcPct val="0"/>
            </a:spcBef>
            <a:spcAft>
              <a:spcPct val="35000"/>
            </a:spcAft>
          </a:pPr>
          <a:r>
            <a:rPr lang="en-GB" sz="4600" kern="1200" dirty="0" smtClean="0">
              <a:effectLst>
                <a:outerShdw blurRad="50800" dist="38100" dir="2700000" algn="tl" rotWithShape="0">
                  <a:prstClr val="black">
                    <a:alpha val="40000"/>
                  </a:prstClr>
                </a:outerShdw>
              </a:effectLst>
            </a:rPr>
            <a:t>Halo 3 Game</a:t>
          </a:r>
          <a:endParaRPr lang="en-GB" sz="4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Matchmaking</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Skill Stats</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r>
            <a:rPr lang="en-GB" sz="3600" kern="1200" dirty="0" smtClean="0">
              <a:effectLst>
                <a:outerShdw blurRad="50800" dist="38100" dir="2700000" algn="tl" rotWithShape="0">
                  <a:prstClr val="black">
                    <a:alpha val="40000"/>
                  </a:prstClr>
                </a:outerShdw>
              </a:effectLst>
            </a:rPr>
            <a:t>Tight Matches</a:t>
          </a:r>
          <a:endParaRPr lang="en-GB" sz="3600" kern="1200" dirty="0">
            <a:effectLst>
              <a:outerShdw blurRad="50800" dist="38100" dir="2700000" algn="tl" rotWithShape="0">
                <a:prstClr val="black">
                  <a:alpha val="40000"/>
                </a:prstClr>
              </a:outerShdw>
            </a:effectLst>
          </a:endParaRPr>
        </a:p>
        <a:p>
          <a:pPr marL="285750" lvl="1" indent="-285750" algn="l" defTabSz="1600200">
            <a:lnSpc>
              <a:spcPct val="90000"/>
            </a:lnSpc>
            <a:spcBef>
              <a:spcPct val="0"/>
            </a:spcBef>
            <a:spcAft>
              <a:spcPct val="15000"/>
            </a:spcAft>
            <a:buChar char="••"/>
          </a:pPr>
          <a:endParaRPr lang="en-GB" sz="3600" kern="1200" dirty="0">
            <a:effectLst>
              <a:outerShdw blurRad="50800" dist="38100" dir="2700000" algn="tl" rotWithShape="0">
                <a:prstClr val="black">
                  <a:alpha val="40000"/>
                </a:prstClr>
              </a:outerShdw>
            </a:effectLst>
          </a:endParaRPr>
        </a:p>
      </dsp:txBody>
      <dsp:txXfrm>
        <a:off x="2093819" y="0"/>
        <a:ext cx="6596822" cy="3556907"/>
      </dsp:txXfrm>
    </dsp:sp>
    <dsp:sp modelId="{0C2F9D99-3EAB-4A45-AD85-8B0907C30021}">
      <dsp:nvSpPr>
        <dsp:cNvPr id="0" name=""/>
        <dsp:cNvSpPr/>
      </dsp:nvSpPr>
      <dsp:spPr>
        <a:xfrm>
          <a:off x="576102" y="355690"/>
          <a:ext cx="2004235" cy="2845525"/>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762C2-14E5-43BD-ABFD-90E6F617AE89}">
      <dsp:nvSpPr>
        <dsp:cNvPr id="0" name=""/>
        <dsp:cNvSpPr/>
      </dsp:nvSpPr>
      <dsp:spPr>
        <a:xfrm>
          <a:off x="1330" y="14865"/>
          <a:ext cx="4003322" cy="130112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GB" sz="3600" kern="1200" smtClean="0">
              <a:solidFill>
                <a:schemeClr val="bg1"/>
              </a:solidFill>
            </a:rPr>
            <a:t>Mentioned in this talk</a:t>
          </a:r>
          <a:endParaRPr lang="en-GB" sz="3600" kern="1200" dirty="0">
            <a:solidFill>
              <a:schemeClr val="bg1"/>
            </a:solidFill>
          </a:endParaRPr>
        </a:p>
      </dsp:txBody>
      <dsp:txXfrm>
        <a:off x="1330" y="14865"/>
        <a:ext cx="4003322" cy="1301120"/>
      </dsp:txXfrm>
    </dsp:sp>
    <dsp:sp modelId="{D38548E9-39B3-4639-AFB3-67C0816DED5A}">
      <dsp:nvSpPr>
        <dsp:cNvPr id="0" name=""/>
        <dsp:cNvSpPr/>
      </dsp:nvSpPr>
      <dsp:spPr>
        <a:xfrm>
          <a:off x="1330" y="1315986"/>
          <a:ext cx="4003322" cy="213835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Adaptive and Learning Game AI</a:t>
          </a:r>
          <a:endParaRPr lang="en-GB" sz="2000" kern="1200" dirty="0"/>
        </a:p>
        <a:p>
          <a:pPr marL="228600" lvl="1" indent="-228600" algn="l" defTabSz="889000" rtl="0">
            <a:lnSpc>
              <a:spcPct val="90000"/>
            </a:lnSpc>
            <a:spcBef>
              <a:spcPct val="0"/>
            </a:spcBef>
            <a:spcAft>
              <a:spcPct val="15000"/>
            </a:spcAft>
            <a:buChar char="••"/>
          </a:pPr>
          <a:r>
            <a:rPr lang="en-GB" sz="2000" kern="1200" dirty="0" smtClean="0"/>
            <a:t>Online Gaming Interactions</a:t>
          </a:r>
          <a:endParaRPr lang="en-GB" sz="2000" kern="1200" dirty="0"/>
        </a:p>
      </dsp:txBody>
      <dsp:txXfrm>
        <a:off x="1330" y="1315986"/>
        <a:ext cx="4003322" cy="2138354"/>
      </dsp:txXfrm>
    </dsp:sp>
    <dsp:sp modelId="{2EEDCDA5-ED9C-4564-B0B0-A9417485FBE9}">
      <dsp:nvSpPr>
        <dsp:cNvPr id="0" name=""/>
        <dsp:cNvSpPr/>
      </dsp:nvSpPr>
      <dsp:spPr>
        <a:xfrm>
          <a:off x="4523342" y="14865"/>
          <a:ext cx="3704927" cy="1301120"/>
        </a:xfrm>
        <a:prstGeom prst="rect">
          <a:avLst/>
        </a:prstGeom>
        <a:gradFill rotWithShape="0">
          <a:gsLst>
            <a:gs pos="0">
              <a:schemeClr val="accent4">
                <a:hueOff val="-3515831"/>
                <a:satOff val="36799"/>
                <a:lumOff val="9018"/>
                <a:alphaOff val="0"/>
                <a:shade val="15000"/>
                <a:satMod val="180000"/>
              </a:schemeClr>
            </a:gs>
            <a:gs pos="50000">
              <a:schemeClr val="accent4">
                <a:hueOff val="-3515831"/>
                <a:satOff val="36799"/>
                <a:lumOff val="9018"/>
                <a:alphaOff val="0"/>
                <a:shade val="45000"/>
                <a:satMod val="170000"/>
              </a:schemeClr>
            </a:gs>
            <a:gs pos="70000">
              <a:schemeClr val="accent4">
                <a:hueOff val="-3515831"/>
                <a:satOff val="36799"/>
                <a:lumOff val="9018"/>
                <a:alphaOff val="0"/>
                <a:tint val="99000"/>
                <a:shade val="65000"/>
                <a:satMod val="155000"/>
              </a:schemeClr>
            </a:gs>
            <a:gs pos="100000">
              <a:schemeClr val="accent4">
                <a:hueOff val="-3515831"/>
                <a:satOff val="36799"/>
                <a:lumOff val="9018"/>
                <a:alphaOff val="0"/>
                <a:tint val="95500"/>
                <a:shade val="100000"/>
                <a:satMod val="155000"/>
              </a:schemeClr>
            </a:gs>
          </a:gsLst>
          <a:lin ang="16200000" scaled="0"/>
        </a:gradFill>
        <a:ln w="9525" cap="flat" cmpd="sng" algn="ctr">
          <a:solidFill>
            <a:schemeClr val="accent4">
              <a:hueOff val="-3515831"/>
              <a:satOff val="36799"/>
              <a:lumOff val="9018"/>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515831"/>
              <a:satOff val="36799"/>
              <a:lumOff val="9018"/>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GB" sz="3600" kern="1200" smtClean="0">
              <a:solidFill>
                <a:schemeClr val="bg1"/>
              </a:solidFill>
            </a:rPr>
            <a:t>Not mentioned in this talk</a:t>
          </a:r>
          <a:endParaRPr lang="en-GB" sz="3600" kern="1200" dirty="0">
            <a:solidFill>
              <a:schemeClr val="bg1"/>
            </a:solidFill>
          </a:endParaRPr>
        </a:p>
      </dsp:txBody>
      <dsp:txXfrm>
        <a:off x="4523342" y="14865"/>
        <a:ext cx="3704927" cy="1301120"/>
      </dsp:txXfrm>
    </dsp:sp>
    <dsp:sp modelId="{8D525C3D-7CF2-4170-8284-377DAAD1330D}">
      <dsp:nvSpPr>
        <dsp:cNvPr id="0" name=""/>
        <dsp:cNvSpPr/>
      </dsp:nvSpPr>
      <dsp:spPr>
        <a:xfrm>
          <a:off x="4523342" y="1315986"/>
          <a:ext cx="3704927" cy="2138354"/>
        </a:xfrm>
        <a:prstGeom prst="rect">
          <a:avLst/>
        </a:prstGeom>
        <a:solidFill>
          <a:schemeClr val="accent4">
            <a:tint val="40000"/>
            <a:alpha val="90000"/>
            <a:hueOff val="-4810060"/>
            <a:satOff val="54409"/>
            <a:lumOff val="3598"/>
            <a:alphaOff val="0"/>
          </a:schemeClr>
        </a:solidFill>
        <a:ln w="9525" cap="flat" cmpd="sng" algn="ctr">
          <a:solidFill>
            <a:schemeClr val="accent4">
              <a:tint val="40000"/>
              <a:alpha val="90000"/>
              <a:hueOff val="-4810060"/>
              <a:satOff val="54409"/>
              <a:lumOff val="3598"/>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Adaptive Input Devices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Dialogue Generation</a:t>
          </a:r>
          <a:endParaRPr lang="en-GB" sz="2000" kern="1200" dirty="0"/>
        </a:p>
        <a:p>
          <a:pPr marL="228600" lvl="1" indent="-228600" algn="l" defTabSz="889000" rtl="0">
            <a:lnSpc>
              <a:spcPct val="90000"/>
            </a:lnSpc>
            <a:spcBef>
              <a:spcPct val="0"/>
            </a:spcBef>
            <a:spcAft>
              <a:spcPct val="15000"/>
            </a:spcAft>
            <a:buChar char="••"/>
          </a:pPr>
          <a:r>
            <a:rPr lang="en-GB" sz="2000" kern="1200" dirty="0" smtClean="0"/>
            <a:t>Computer Vision</a:t>
          </a:r>
          <a:endParaRPr lang="en-GB" sz="2000" kern="1200" dirty="0"/>
        </a:p>
        <a:p>
          <a:pPr marL="228600" lvl="1" indent="-228600" algn="l" defTabSz="889000" rtl="0">
            <a:lnSpc>
              <a:spcPct val="90000"/>
            </a:lnSpc>
            <a:spcBef>
              <a:spcPct val="0"/>
            </a:spcBef>
            <a:spcAft>
              <a:spcPct val="15000"/>
            </a:spcAft>
            <a:buChar char="••"/>
          </a:pPr>
          <a:r>
            <a:rPr lang="en-GB" sz="2000" kern="1200" dirty="0" smtClean="0"/>
            <a:t>Realistic Physical Movement</a:t>
          </a:r>
          <a:endParaRPr lang="en-GB" sz="2000" kern="1200" dirty="0"/>
        </a:p>
        <a:p>
          <a:pPr marL="228600" lvl="1" indent="-228600" algn="l" defTabSz="889000" rtl="0">
            <a:lnSpc>
              <a:spcPct val="90000"/>
            </a:lnSpc>
            <a:spcBef>
              <a:spcPct val="0"/>
            </a:spcBef>
            <a:spcAft>
              <a:spcPct val="15000"/>
            </a:spcAft>
            <a:buChar char="••"/>
          </a:pPr>
          <a:r>
            <a:rPr lang="en-GB" sz="2000" kern="1200" dirty="0" smtClean="0"/>
            <a:t>New Game Genres based on Machine Learning</a:t>
          </a:r>
          <a:endParaRPr lang="en-GB" sz="2000" kern="1200" dirty="0"/>
        </a:p>
      </dsp:txBody>
      <dsp:txXfrm>
        <a:off x="4523342" y="1315986"/>
        <a:ext cx="3704927" cy="21383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minVer="12.0">
  <dgm:title val=""/>
  <dgm:desc val=""/>
  <dgm:catLst>
    <dgm:cat type="list" pri="15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lin">
      <dgm:param type="linDir" val="fromT"/>
      <dgm:param type="vertAlign" val="mid"/>
      <dgm:param type="horzAlign" val="ctr"/>
    </dgm:alg>
    <dgm:shape xmlns:r="http://schemas.openxmlformats.org/officeDocument/2006/relationships" r:blip="">
      <dgm:adjLst/>
    </dgm:shape>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100"/>
    </dgm:constr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4">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layoutNode name="imgShp" styleLbl="fgImgPlace1">
          <dgm:alg type="sp"/>
          <dgm:shape xmlns:r="http://schemas.openxmlformats.org/officeDocument/2006/relationships" type="ellipse" r:blip="" blipPhldr="1">
            <dgm:adjLst/>
          </dgm:shape>
          <dgm:presOf/>
          <dgm:constrLst/>
        </dgm:layoutNode>
        <dgm:layoutNode name="txShp">
          <dgm:varLst>
            <dgm:bulletEnabled val="1"/>
          </dgm:varLst>
          <dgm:alg type="tx"/>
          <dgm:choose name="Name5">
            <dgm:if name="Name6" func="var" arg="dir" op="equ" val="norm">
              <dgm:shape xmlns:r="http://schemas.openxmlformats.org/officeDocument/2006/relationships" rot="180" type="homePlate" r:blip="" zOrderOff="-1">
                <dgm:adjLst/>
              </dgm:shape>
            </dgm:if>
            <dgm:else name="Name7">
              <dgm:shape xmlns:r="http://schemas.openxmlformats.org/officeDocument/2006/relationships" type="homePlate" r:blip="" zOrderOff="-1">
                <dgm:adjLst/>
              </dgm:shape>
            </dgm:else>
          </dgm:choose>
          <dgm:presOf axis="desOrSelf" ptType="node"/>
          <dgm:constrLst/>
          <dgm:ruleLst>
            <dgm:rule type="primFontSz" val="36" fact="NaN" max="NaN"/>
            <dgm:rule type="primFontSz" val="2" fact="NaN" max="NaN"/>
          </dgm:ruleLst>
        </dgm:layoutNode>
      </dgm:layoutNode>
      <dgm:forEach name="Name8" axis="followSib" ptType="sibTrans" cnt="1">
        <dgm:layoutNode name="spacing">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29159C7B-E902-483D-87A8-166AC7B877F9}" type="datetimeFigureOut">
              <a:rPr lang="en-US"/>
              <a:pPr>
                <a:defRPr/>
              </a:pPr>
              <a:t>7/2/2009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4EA48763-CC37-4295-8D31-E15ABFA7EA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DA2FCA48-A938-42CD-96C0-89E8B6287004}" type="datetimeFigureOut">
              <a:rPr lang="en-US"/>
              <a:pPr>
                <a:defRPr/>
              </a:pPr>
              <a:t>7/2/2009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0164AE67-263B-490A-85AF-32AB1EA7C17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4701" rtl="0" eaLnBrk="0" fontAlgn="base" hangingPunct="0">
      <a:lnSpc>
        <a:spcPct val="90000"/>
      </a:lnSpc>
      <a:spcBef>
        <a:spcPct val="30000"/>
      </a:spcBef>
      <a:spcAft>
        <a:spcPts val="254"/>
      </a:spcAft>
      <a:defRPr sz="700" kern="1200">
        <a:solidFill>
          <a:schemeClr val="tx1"/>
        </a:solidFill>
        <a:latin typeface="Segoe" pitchFamily="34" charset="0"/>
        <a:ea typeface="+mn-ea"/>
        <a:cs typeface="+mn-cs"/>
      </a:defRPr>
    </a:lvl1pPr>
    <a:lvl2pPr marL="159565" indent="-78592" algn="l" defTabSz="684701" rtl="0" eaLnBrk="0" fontAlgn="base" hangingPunct="0">
      <a:lnSpc>
        <a:spcPct val="90000"/>
      </a:lnSpc>
      <a:spcBef>
        <a:spcPct val="30000"/>
      </a:spcBef>
      <a:spcAft>
        <a:spcPts val="254"/>
      </a:spcAft>
      <a:buFont typeface="Arial" pitchFamily="34" charset="0"/>
      <a:buChar char="•"/>
      <a:defRPr sz="700" kern="1200">
        <a:solidFill>
          <a:schemeClr val="tx1"/>
        </a:solidFill>
        <a:latin typeface="Segoe" pitchFamily="34" charset="0"/>
        <a:ea typeface="+mn-ea"/>
        <a:cs typeface="+mn-cs"/>
      </a:defRPr>
    </a:lvl2pPr>
    <a:lvl3pPr marL="245301" indent="-85736" algn="l" defTabSz="684701" rtl="0" eaLnBrk="0" fontAlgn="base" hangingPunct="0">
      <a:lnSpc>
        <a:spcPct val="90000"/>
      </a:lnSpc>
      <a:spcBef>
        <a:spcPct val="30000"/>
      </a:spcBef>
      <a:spcAft>
        <a:spcPts val="254"/>
      </a:spcAft>
      <a:buFont typeface="Arial" pitchFamily="34" charset="0"/>
      <a:buChar char="•"/>
      <a:defRPr sz="700" kern="1200">
        <a:solidFill>
          <a:schemeClr val="tx1"/>
        </a:solidFill>
        <a:latin typeface="Segoe" pitchFamily="34" charset="0"/>
        <a:ea typeface="+mn-ea"/>
        <a:cs typeface="+mn-cs"/>
      </a:defRPr>
    </a:lvl3pPr>
    <a:lvl4pPr marL="361998" indent="-109552" algn="l" defTabSz="684701" rtl="0" eaLnBrk="0" fontAlgn="base" hangingPunct="0">
      <a:lnSpc>
        <a:spcPct val="90000"/>
      </a:lnSpc>
      <a:spcBef>
        <a:spcPct val="30000"/>
      </a:spcBef>
      <a:spcAft>
        <a:spcPts val="254"/>
      </a:spcAft>
      <a:buFont typeface="Arial" pitchFamily="34" charset="0"/>
      <a:buChar char="•"/>
      <a:defRPr sz="700" kern="1200">
        <a:solidFill>
          <a:schemeClr val="tx1"/>
        </a:solidFill>
        <a:latin typeface="Segoe" pitchFamily="34" charset="0"/>
        <a:ea typeface="+mn-ea"/>
        <a:cs typeface="+mn-cs"/>
      </a:defRPr>
    </a:lvl4pPr>
    <a:lvl5pPr marL="460834" indent="-85736" algn="l" defTabSz="684701" rtl="0" eaLnBrk="0" fontAlgn="base" hangingPunct="0">
      <a:lnSpc>
        <a:spcPct val="90000"/>
      </a:lnSpc>
      <a:spcBef>
        <a:spcPct val="30000"/>
      </a:spcBef>
      <a:spcAft>
        <a:spcPts val="254"/>
      </a:spcAft>
      <a:buFont typeface="Arial" pitchFamily="34" charset="0"/>
      <a:buChar char="•"/>
      <a:defRPr sz="700" kern="1200">
        <a:solidFill>
          <a:schemeClr val="tx1"/>
        </a:solidFill>
        <a:latin typeface="Segoe"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RL</a:t>
            </a:r>
            <a:r>
              <a:rPr lang="en-GB" baseline="0" dirty="0" smtClean="0"/>
              <a:t> has learnt what to maximize, rather than copying the priming lap</a:t>
            </a:r>
            <a:endParaRPr lang="en-GB" dirty="0"/>
          </a:p>
        </p:txBody>
      </p:sp>
      <p:sp>
        <p:nvSpPr>
          <p:cNvPr id="4" name="Slide Number Placeholder 3"/>
          <p:cNvSpPr>
            <a:spLocks noGrp="1"/>
          </p:cNvSpPr>
          <p:nvPr>
            <p:ph type="sldNum" sz="quarter" idx="10"/>
          </p:nvPr>
        </p:nvSpPr>
        <p:spPr/>
        <p:txBody>
          <a:bodyPr/>
          <a:lstStyle/>
          <a:p>
            <a:pPr>
              <a:defRPr/>
            </a:pPr>
            <a:fld id="{BA541965-6F92-49DB-B5A6-23222EEE19AA}" type="slidenum">
              <a:rPr lang="en-GB" smtClean="0"/>
              <a:pPr>
                <a:defRPr/>
              </a:pPr>
              <a:t>10</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RL</a:t>
            </a:r>
            <a:r>
              <a:rPr lang="en-GB" baseline="0" dirty="0" smtClean="0"/>
              <a:t> has learnt what to maximize, rather than copying the priming lap</a:t>
            </a:r>
            <a:endParaRPr lang="en-GB" dirty="0"/>
          </a:p>
        </p:txBody>
      </p:sp>
      <p:sp>
        <p:nvSpPr>
          <p:cNvPr id="4" name="Slide Number Placeholder 3"/>
          <p:cNvSpPr>
            <a:spLocks noGrp="1"/>
          </p:cNvSpPr>
          <p:nvPr>
            <p:ph type="sldNum" sz="quarter" idx="10"/>
          </p:nvPr>
        </p:nvSpPr>
        <p:spPr/>
        <p:txBody>
          <a:bodyPr/>
          <a:lstStyle/>
          <a:p>
            <a:pPr>
              <a:defRPr/>
            </a:pPr>
            <a:fld id="{BA541965-6F92-49DB-B5A6-23222EEE19AA}" type="slidenum">
              <a:rPr lang="en-GB" smtClean="0"/>
              <a:pPr>
                <a:defRPr/>
              </a:pPr>
              <a:t>39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RL</a:t>
            </a:r>
            <a:r>
              <a:rPr lang="en-GB" baseline="0" dirty="0" smtClean="0"/>
              <a:t> has learnt what to maximize, rather than copying the priming lap</a:t>
            </a:r>
            <a:endParaRPr lang="en-GB" dirty="0"/>
          </a:p>
        </p:txBody>
      </p:sp>
      <p:sp>
        <p:nvSpPr>
          <p:cNvPr id="4" name="Slide Number Placeholder 3"/>
          <p:cNvSpPr>
            <a:spLocks noGrp="1"/>
          </p:cNvSpPr>
          <p:nvPr>
            <p:ph type="sldNum" sz="quarter" idx="10"/>
          </p:nvPr>
        </p:nvSpPr>
        <p:spPr/>
        <p:txBody>
          <a:bodyPr/>
          <a:lstStyle/>
          <a:p>
            <a:pPr>
              <a:defRPr/>
            </a:pPr>
            <a:fld id="{BA541965-6F92-49DB-B5A6-23222EEE19AA}" type="slidenum">
              <a:rPr lang="en-GB" smtClean="0"/>
              <a:pPr>
                <a:defRPr/>
              </a:pPr>
              <a:t>40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18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184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E531F37-B6A7-4881-8291-BD0C3F5F2A7A}" type="datetime8">
              <a:rPr lang="en-US" smtClean="0"/>
              <a:pPr defTabSz="912813" fontAlgn="base">
                <a:spcBef>
                  <a:spcPct val="0"/>
                </a:spcBef>
                <a:spcAft>
                  <a:spcPct val="0"/>
                </a:spcAft>
                <a:defRPr/>
              </a:pPr>
              <a:t>7/2/2009 11:38 AM</a:t>
            </a:fld>
            <a:endParaRPr lang="en-US" smtClean="0"/>
          </a:p>
        </p:txBody>
      </p:sp>
      <p:sp>
        <p:nvSpPr>
          <p:cNvPr id="18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1843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CC13498-A4EC-4411-A939-667072F38897}" type="slidenum">
              <a:rPr lang="en-US" smtClean="0"/>
              <a:pPr defTabSz="912813" fontAlgn="base">
                <a:spcBef>
                  <a:spcPct val="0"/>
                </a:spcBef>
                <a:spcAft>
                  <a:spcPct val="0"/>
                </a:spcAft>
                <a:defRPr/>
              </a:pPr>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BDE0A-041A-421D-A6A3-4B19D4D87A7A}" type="slidenum">
              <a:rPr lang="en-GB"/>
              <a:pPr/>
              <a:t>13</a:t>
            </a:fld>
            <a:endParaRPr lang="en-GB"/>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p:txBody>
          <a:bodyPr/>
          <a:lstStyle/>
          <a:p>
            <a:r>
              <a:rPr lang="en-GB"/>
              <a:t>“Constrained switching makes …” perhaps?</a:t>
            </a:r>
          </a:p>
          <a:p>
            <a:endParaRPr lang="en-GB"/>
          </a:p>
          <a:p>
            <a:r>
              <a:rPr lang="en-GB"/>
              <a:t>Is the thinking also that the mechanism of switching will also fit in well with our current ideas re a passing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6D487-E4B6-4BD1-A7C0-A2EC73D1F208}" type="slidenum">
              <a:rPr lang="en-GB"/>
              <a:pPr/>
              <a:t>15</a:t>
            </a:fld>
            <a:endParaRPr lang="en-GB"/>
          </a:p>
        </p:txBody>
      </p:sp>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A504D-2ED0-4567-8E53-D63E35FA8021}" type="slidenum">
              <a:rPr lang="en-GB"/>
              <a:pPr/>
              <a:t>20</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GB"/>
              <a:t>sequence: FORWARD – JUMP – KICK – BLOCK</a:t>
            </a:r>
          </a:p>
          <a:p>
            <a:r>
              <a:rPr lang="en-GB"/>
              <a:t>Insert TaoFeng pictures</a:t>
            </a:r>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5655A-0E45-48B2-87BF-0B75290C45B3}" type="slidenum">
              <a:rPr lang="en-GB"/>
              <a:pPr/>
              <a:t>22</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GB"/>
              <a:t>Explain health bar </a:t>
            </a:r>
          </a:p>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6ACA7-01A7-4472-97DB-A67EC0F0C3ED}" type="slidenum">
              <a:rPr lang="en-GB"/>
              <a:pPr/>
              <a:t>23</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GB"/>
              <a:t>DO NOT SHOW the first video (unless queried by the audience)</a:t>
            </a:r>
          </a:p>
          <a:p>
            <a:r>
              <a:rPr lang="en-GB"/>
              <a:t>Explain the EXPLORE-EXPLOIT situation after the random move at the end of the second video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BE9C-E9D9-4215-921E-FAC0AFC5BB1A}"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BE9C-E9D9-4215-921E-FAC0AFC5BB1A}"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CBE9C-E9D9-4215-921E-FAC0AFC5BB1A}"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4100"/>
            </a:lvl1pPr>
          </a:lstStyle>
          <a:p>
            <a:r>
              <a:rPr lang="en-US" smtClean="0"/>
              <a:t>Click to edit Master title style</a:t>
            </a:r>
            <a:endParaRPr lang="en-US" dirty="0"/>
          </a:p>
        </p:txBody>
      </p:sp>
      <p:sp>
        <p:nvSpPr>
          <p:cNvPr id="3" name="Subtitle 2"/>
          <p:cNvSpPr>
            <a:spLocks noGrp="1"/>
          </p:cNvSpPr>
          <p:nvPr>
            <p:ph type="subTitle" idx="1"/>
          </p:nvPr>
        </p:nvSpPr>
        <p:spPr>
          <a:xfrm>
            <a:off x="730250" y="3258742"/>
            <a:ext cx="7681913" cy="346249"/>
          </a:xfrm>
        </p:spPr>
        <p:txBody>
          <a:bodyPr>
            <a:noAutofit/>
          </a:bodyPr>
          <a:lstStyle>
            <a:lvl1pPr marL="0" indent="0" algn="l">
              <a:lnSpc>
                <a:spcPct val="90000"/>
              </a:lnSpc>
              <a:spcBef>
                <a:spcPts val="0"/>
              </a:spcBef>
              <a:buNone/>
              <a:defR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outerShdw blurRad="50800" dist="38100" dir="2700000" algn="tl" rotWithShape="0">
                    <a:prstClr val="black">
                      <a:alpha val="40000"/>
                    </a:prstClr>
                  </a:outerShdw>
                </a:effectLst>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without content)">
    <p:spTree>
      <p:nvGrpSpPr>
        <p:cNvPr id="1" name=""/>
        <p:cNvGrpSpPr/>
        <p:nvPr/>
      </p:nvGrpSpPr>
      <p:grpSpPr>
        <a:xfrm>
          <a:off x="0" y="0"/>
          <a:ext cx="0" cy="0"/>
          <a:chOff x="0" y="0"/>
          <a:chExt cx="0" cy="0"/>
        </a:xfrm>
      </p:grpSpPr>
      <p:pic>
        <p:nvPicPr>
          <p:cNvPr id="4" name="Picture 4" descr="slide_2_4-3.jpg"/>
          <p:cNvPicPr>
            <a:picLocks noChangeAspect="1"/>
          </p:cNvPicPr>
          <p:nvPr userDrawn="1"/>
        </p:nvPicPr>
        <p:blipFill>
          <a:blip r:embed="rId2" cstate="print"/>
          <a:srcRect/>
          <a:stretch>
            <a:fillRect/>
          </a:stretch>
        </p:blipFill>
        <p:spPr bwMode="auto">
          <a:xfrm>
            <a:off x="0" y="1191"/>
            <a:ext cx="9144000" cy="5143500"/>
          </a:xfrm>
          <a:prstGeom prst="rect">
            <a:avLst/>
          </a:prstGeom>
          <a:noFill/>
          <a:ln w="9525">
            <a:noFill/>
            <a:miter lim="800000"/>
            <a:headEnd/>
            <a:tailEnd/>
          </a:ln>
        </p:spPr>
      </p:pic>
      <p:sp>
        <p:nvSpPr>
          <p:cNvPr id="2" name="Title 1"/>
          <p:cNvSpPr>
            <a:spLocks noGrp="1"/>
          </p:cNvSpPr>
          <p:nvPr>
            <p:ph type="title"/>
          </p:nvPr>
        </p:nvSpPr>
        <p:spPr>
          <a:xfrm>
            <a:off x="219075" y="650081"/>
            <a:ext cx="8715375" cy="706041"/>
          </a:xfrm>
          <a:prstGeom prst="rect">
            <a:avLst/>
          </a:prstGeom>
        </p:spPr>
        <p:txBody>
          <a:bodyPr>
            <a:normAutofit/>
          </a:bodyPr>
          <a:lstStyle>
            <a:lvl1pPr algn="l">
              <a:defRPr lang="en-GB" sz="3600" spc="-150" baseline="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defRPr>
            </a:lvl1pPr>
          </a:lstStyle>
          <a:p>
            <a:r>
              <a:rPr lang="en-GB" sz="36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58664"/>
            <a:ext cx="8382000" cy="364668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364569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58665"/>
            <a:ext cx="4114800" cy="3646685"/>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58665"/>
            <a:ext cx="4114800" cy="3646685"/>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58665"/>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3074194"/>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2" y="1058665"/>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307419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49859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200151"/>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1"/>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2956322"/>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2956322"/>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686300"/>
            <a:ext cx="2133600" cy="342900"/>
          </a:xfrm>
          <a:prstGeom prst="rect">
            <a:avLst/>
          </a:prstGeom>
        </p:spPr>
        <p:txBody>
          <a:bodyPr lIns="68589" tIns="34295" rIns="68589" bIns="34295"/>
          <a:lstStyle>
            <a:lvl1pPr>
              <a:defRPr/>
            </a:lvl1pPr>
          </a:lstStyle>
          <a:p>
            <a:fld id="{3C62F106-71CD-4EA3-A705-CC943DDD9F8E}" type="datetime1">
              <a:rPr lang="en-US" smtClean="0"/>
              <a:pPr/>
              <a:t>7/2/2009</a:t>
            </a:fld>
            <a:endParaRPr lang="en-GB"/>
          </a:p>
        </p:txBody>
      </p:sp>
      <p:sp>
        <p:nvSpPr>
          <p:cNvPr id="8" name="Footer Placeholder 7"/>
          <p:cNvSpPr>
            <a:spLocks noGrp="1"/>
          </p:cNvSpPr>
          <p:nvPr>
            <p:ph type="ftr" sz="quarter" idx="11"/>
          </p:nvPr>
        </p:nvSpPr>
        <p:spPr>
          <a:xfrm>
            <a:off x="3124200" y="4686300"/>
            <a:ext cx="2895600" cy="342900"/>
          </a:xfrm>
          <a:prstGeom prst="rect">
            <a:avLst/>
          </a:prstGeom>
        </p:spPr>
        <p:txBody>
          <a:bodyPr lIns="68589" tIns="34295" rIns="68589" bIns="34295"/>
          <a:lstStyle>
            <a:lvl1pPr>
              <a:defRPr/>
            </a:lvl1pPr>
          </a:lstStyle>
          <a:p>
            <a:endParaRPr lang="en-GB"/>
          </a:p>
        </p:txBody>
      </p:sp>
      <p:sp>
        <p:nvSpPr>
          <p:cNvPr id="9" name="Slide Number Placeholder 8"/>
          <p:cNvSpPr>
            <a:spLocks noGrp="1"/>
          </p:cNvSpPr>
          <p:nvPr>
            <p:ph type="sldNum" sz="quarter" idx="12"/>
          </p:nvPr>
        </p:nvSpPr>
        <p:spPr>
          <a:xfrm>
            <a:off x="6553201" y="4686300"/>
            <a:ext cx="2133600" cy="342900"/>
          </a:xfrm>
          <a:prstGeom prst="rect">
            <a:avLst/>
          </a:prstGeom>
        </p:spPr>
        <p:txBody>
          <a:bodyPr lIns="68589" tIns="34295" rIns="68589" bIns="34295"/>
          <a:lstStyle>
            <a:lvl1pPr>
              <a:defRPr/>
            </a:lvl1pPr>
          </a:lstStyle>
          <a:p>
            <a:fld id="{DBA8DBAE-E871-44F3-ACCF-64D34735C0E1}"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859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200151"/>
            <a:ext cx="8229600" cy="332399"/>
          </a:xfrm>
        </p:spPr>
        <p:txBody>
          <a:bodyPr/>
          <a:lstStyle/>
          <a:p>
            <a:endParaRPr lang="en-GB"/>
          </a:p>
        </p:txBody>
      </p:sp>
      <p:sp>
        <p:nvSpPr>
          <p:cNvPr id="4" name="Date Placeholder 3"/>
          <p:cNvSpPr>
            <a:spLocks noGrp="1"/>
          </p:cNvSpPr>
          <p:nvPr>
            <p:ph type="dt" sz="half" idx="10"/>
          </p:nvPr>
        </p:nvSpPr>
        <p:spPr>
          <a:xfrm>
            <a:off x="457200" y="4683919"/>
            <a:ext cx="2133600" cy="357188"/>
          </a:xfrm>
          <a:prstGeom prst="rect">
            <a:avLst/>
          </a:prstGeom>
        </p:spPr>
        <p:txBody>
          <a:bodyPr lIns="68589" tIns="34295" rIns="68589" bIns="34295"/>
          <a:lstStyle>
            <a:lvl1pPr>
              <a:defRPr/>
            </a:lvl1pPr>
          </a:lstStyle>
          <a:p>
            <a:fld id="{FE0767FF-2701-416F-BE0D-84036593EFEC}" type="datetime1">
              <a:rPr lang="en-US" smtClean="0"/>
              <a:pPr/>
              <a:t>7/2/2009</a:t>
            </a:fld>
            <a:endParaRPr lang="en-GB"/>
          </a:p>
        </p:txBody>
      </p:sp>
      <p:sp>
        <p:nvSpPr>
          <p:cNvPr id="5" name="Footer Placeholder 4"/>
          <p:cNvSpPr>
            <a:spLocks noGrp="1"/>
          </p:cNvSpPr>
          <p:nvPr>
            <p:ph type="ftr" sz="quarter" idx="11"/>
          </p:nvPr>
        </p:nvSpPr>
        <p:spPr>
          <a:xfrm>
            <a:off x="3124200" y="4683919"/>
            <a:ext cx="2895600" cy="357188"/>
          </a:xfrm>
          <a:prstGeom prst="rect">
            <a:avLst/>
          </a:prstGeom>
        </p:spPr>
        <p:txBody>
          <a:bodyPr lIns="68589" tIns="34295" rIns="68589" bIns="34295"/>
          <a:lstStyle>
            <a:lvl1pPr>
              <a:defRPr/>
            </a:lvl1pPr>
          </a:lstStyle>
          <a:p>
            <a:endParaRPr lang="en-GB"/>
          </a:p>
        </p:txBody>
      </p:sp>
      <p:sp>
        <p:nvSpPr>
          <p:cNvPr id="6" name="Slide Number Placeholder 5"/>
          <p:cNvSpPr>
            <a:spLocks noGrp="1"/>
          </p:cNvSpPr>
          <p:nvPr>
            <p:ph type="sldNum" sz="quarter" idx="12"/>
          </p:nvPr>
        </p:nvSpPr>
        <p:spPr>
          <a:xfrm>
            <a:off x="6553201" y="4683919"/>
            <a:ext cx="2133600" cy="357188"/>
          </a:xfrm>
          <a:prstGeom prst="rect">
            <a:avLst/>
          </a:prstGeom>
        </p:spPr>
        <p:txBody>
          <a:bodyPr lIns="68589" tIns="34295" rIns="68589" bIns="34295"/>
          <a:lstStyle>
            <a:lvl1pPr>
              <a:defRPr/>
            </a:lvl1pPr>
          </a:lstStyle>
          <a:p>
            <a:fld id="{D8099BC8-125D-4CDE-8ED1-4CCE13BF3E8D}"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5" y="171451"/>
            <a:ext cx="8375846" cy="49887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7055" y="1065609"/>
            <a:ext cx="8375846" cy="16019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733" r:id="rId1"/>
    <p:sldLayoutId id="2147483727" r:id="rId2"/>
    <p:sldLayoutId id="2147483728" r:id="rId3"/>
    <p:sldLayoutId id="2147483729" r:id="rId4"/>
    <p:sldLayoutId id="2147483730" r:id="rId5"/>
    <p:sldLayoutId id="2147483731" r:id="rId6"/>
    <p:sldLayoutId id="2147483732" r:id="rId7"/>
    <p:sldLayoutId id="2147483734" r:id="rId8"/>
    <p:sldLayoutId id="2147483735" r:id="rId9"/>
    <p:sldLayoutId id="2147483736" r:id="rId10"/>
  </p:sldLayoutIdLst>
  <p:transition>
    <p:fade/>
  </p:transition>
  <p:timing>
    <p:tnLst>
      <p:par>
        <p:cTn id="1" dur="indefinite" restart="never" nodeType="tmRoot"/>
      </p:par>
    </p:tnLst>
  </p:timing>
  <p:txStyles>
    <p:titleStyle>
      <a:lvl1pPr algn="l" defTabSz="684701" rtl="0" eaLnBrk="0" fontAlgn="base" hangingPunct="0">
        <a:lnSpc>
          <a:spcPct val="90000"/>
        </a:lnSpc>
        <a:spcBef>
          <a:spcPct val="0"/>
        </a:spcBef>
        <a:spcAft>
          <a:spcPct val="0"/>
        </a:spcAft>
        <a:defRPr lang="en-US" sz="3600" kern="1200" spc="-113" dirty="0">
          <a:ln w="3175">
            <a:noFill/>
          </a:ln>
          <a:gradFill flip="none" rotWithShape="1">
            <a:gsLst>
              <a:gs pos="0">
                <a:srgbClr val="FFFFFF"/>
              </a:gs>
              <a:gs pos="100000">
                <a:srgbClr val="85CBFF"/>
              </a:gs>
            </a:gsLst>
            <a:lin ang="5400000" scaled="0"/>
            <a:tileRect/>
          </a:gradFill>
          <a:effectLst>
            <a:outerShdw dist="38100" dir="2700000" algn="tl" rotWithShape="0">
              <a:prstClr val="black">
                <a:alpha val="77000"/>
              </a:prstClr>
            </a:outerShdw>
          </a:effectLst>
          <a:latin typeface="Segoe" pitchFamily="34" charset="0"/>
          <a:ea typeface="+mn-ea"/>
          <a:cs typeface="Arial" charset="0"/>
        </a:defRPr>
      </a:lvl1pPr>
      <a:lvl2pPr algn="l" defTabSz="684701" rtl="0" eaLnBrk="0" fontAlgn="base" hangingPunct="0">
        <a:lnSpc>
          <a:spcPct val="90000"/>
        </a:lnSpc>
        <a:spcBef>
          <a:spcPct val="0"/>
        </a:spcBef>
        <a:spcAft>
          <a:spcPct val="0"/>
        </a:spcAft>
        <a:defRPr sz="3600">
          <a:solidFill>
            <a:schemeClr val="tx1"/>
          </a:solidFill>
          <a:latin typeface="Segoe"/>
          <a:cs typeface="Arial" pitchFamily="34" charset="0"/>
        </a:defRPr>
      </a:lvl2pPr>
      <a:lvl3pPr algn="l" defTabSz="684701" rtl="0" eaLnBrk="0" fontAlgn="base" hangingPunct="0">
        <a:lnSpc>
          <a:spcPct val="90000"/>
        </a:lnSpc>
        <a:spcBef>
          <a:spcPct val="0"/>
        </a:spcBef>
        <a:spcAft>
          <a:spcPct val="0"/>
        </a:spcAft>
        <a:defRPr sz="3600">
          <a:solidFill>
            <a:schemeClr val="tx1"/>
          </a:solidFill>
          <a:latin typeface="Segoe"/>
          <a:cs typeface="Arial" pitchFamily="34" charset="0"/>
        </a:defRPr>
      </a:lvl3pPr>
      <a:lvl4pPr algn="l" defTabSz="684701" rtl="0" eaLnBrk="0" fontAlgn="base" hangingPunct="0">
        <a:lnSpc>
          <a:spcPct val="90000"/>
        </a:lnSpc>
        <a:spcBef>
          <a:spcPct val="0"/>
        </a:spcBef>
        <a:spcAft>
          <a:spcPct val="0"/>
        </a:spcAft>
        <a:defRPr sz="3600">
          <a:solidFill>
            <a:schemeClr val="tx1"/>
          </a:solidFill>
          <a:latin typeface="Segoe"/>
          <a:cs typeface="Arial" pitchFamily="34" charset="0"/>
        </a:defRPr>
      </a:lvl4pPr>
      <a:lvl5pPr algn="l" defTabSz="684701" rtl="0" eaLnBrk="0" fontAlgn="base" hangingPunct="0">
        <a:lnSpc>
          <a:spcPct val="90000"/>
        </a:lnSpc>
        <a:spcBef>
          <a:spcPct val="0"/>
        </a:spcBef>
        <a:spcAft>
          <a:spcPct val="0"/>
        </a:spcAft>
        <a:defRPr sz="3600">
          <a:solidFill>
            <a:schemeClr val="tx1"/>
          </a:solidFill>
          <a:latin typeface="Segoe"/>
          <a:cs typeface="Arial" pitchFamily="34" charset="0"/>
        </a:defRPr>
      </a:lvl5pPr>
      <a:lvl6pPr marL="342946" algn="l" defTabSz="684701" rtl="0" fontAlgn="base">
        <a:lnSpc>
          <a:spcPct val="90000"/>
        </a:lnSpc>
        <a:spcBef>
          <a:spcPct val="0"/>
        </a:spcBef>
        <a:spcAft>
          <a:spcPct val="0"/>
        </a:spcAft>
        <a:defRPr sz="3600">
          <a:solidFill>
            <a:schemeClr val="tx1"/>
          </a:solidFill>
          <a:latin typeface="Segoe"/>
          <a:cs typeface="Arial" pitchFamily="34" charset="0"/>
        </a:defRPr>
      </a:lvl6pPr>
      <a:lvl7pPr marL="685891" algn="l" defTabSz="684701" rtl="0" fontAlgn="base">
        <a:lnSpc>
          <a:spcPct val="90000"/>
        </a:lnSpc>
        <a:spcBef>
          <a:spcPct val="0"/>
        </a:spcBef>
        <a:spcAft>
          <a:spcPct val="0"/>
        </a:spcAft>
        <a:defRPr sz="3600">
          <a:solidFill>
            <a:schemeClr val="tx1"/>
          </a:solidFill>
          <a:latin typeface="Segoe"/>
          <a:cs typeface="Arial" pitchFamily="34" charset="0"/>
        </a:defRPr>
      </a:lvl7pPr>
      <a:lvl8pPr marL="1028837" algn="l" defTabSz="684701" rtl="0" fontAlgn="base">
        <a:lnSpc>
          <a:spcPct val="90000"/>
        </a:lnSpc>
        <a:spcBef>
          <a:spcPct val="0"/>
        </a:spcBef>
        <a:spcAft>
          <a:spcPct val="0"/>
        </a:spcAft>
        <a:defRPr sz="3600">
          <a:solidFill>
            <a:schemeClr val="tx1"/>
          </a:solidFill>
          <a:latin typeface="Segoe"/>
          <a:cs typeface="Arial" pitchFamily="34" charset="0"/>
        </a:defRPr>
      </a:lvl8pPr>
      <a:lvl9pPr marL="1371783" algn="l" defTabSz="684701" rtl="0" fontAlgn="base">
        <a:lnSpc>
          <a:spcPct val="90000"/>
        </a:lnSpc>
        <a:spcBef>
          <a:spcPct val="0"/>
        </a:spcBef>
        <a:spcAft>
          <a:spcPct val="0"/>
        </a:spcAft>
        <a:defRPr sz="3600">
          <a:solidFill>
            <a:schemeClr val="tx1"/>
          </a:solidFill>
          <a:latin typeface="Segoe"/>
          <a:cs typeface="Arial" pitchFamily="34" charset="0"/>
        </a:defRPr>
      </a:lvl9pPr>
    </p:titleStyle>
    <p:bodyStyle>
      <a:lvl1pPr marL="297696" indent="-297696" algn="l" defTabSz="684701" rtl="0" eaLnBrk="0" fontAlgn="base" hangingPunct="0">
        <a:lnSpc>
          <a:spcPct val="90000"/>
        </a:lnSpc>
        <a:spcBef>
          <a:spcPct val="20000"/>
        </a:spcBef>
        <a:spcAft>
          <a:spcPct val="0"/>
        </a:spcAft>
        <a:buBlip>
          <a:blip r:embed="rId13"/>
        </a:buBlip>
        <a:defRPr sz="2400" kern="1200">
          <a:solidFill>
            <a:schemeClr val="tx1"/>
          </a:solidFill>
          <a:effectLst>
            <a:outerShdw blurRad="50800" dist="38100" dir="2700000" algn="tl" rotWithShape="0">
              <a:prstClr val="black">
                <a:alpha val="40000"/>
              </a:prstClr>
            </a:outerShdw>
          </a:effectLst>
          <a:latin typeface="+mn-lt"/>
          <a:ea typeface="+mn-ea"/>
          <a:cs typeface="+mn-cs"/>
        </a:defRPr>
      </a:lvl1pPr>
      <a:lvl2pPr marL="685891" indent="-297696" algn="l" defTabSz="684701" rtl="0" eaLnBrk="0" fontAlgn="base" hangingPunct="0">
        <a:lnSpc>
          <a:spcPct val="90000"/>
        </a:lnSpc>
        <a:spcBef>
          <a:spcPct val="20000"/>
        </a:spcBef>
        <a:spcAft>
          <a:spcPct val="0"/>
        </a:spcAft>
        <a:buBlip>
          <a:blip r:embed="rId13"/>
        </a:buBlip>
        <a:defRPr sz="2100" kern="1200">
          <a:solidFill>
            <a:schemeClr val="tx1"/>
          </a:solidFill>
          <a:effectLst>
            <a:outerShdw blurRad="50800" dist="38100" dir="2700000" algn="tl" rotWithShape="0">
              <a:prstClr val="black">
                <a:alpha val="40000"/>
              </a:prstClr>
            </a:outerShdw>
          </a:effectLst>
          <a:latin typeface="+mn-lt"/>
          <a:ea typeface="+mn-ea"/>
          <a:cs typeface="+mn-cs"/>
        </a:defRPr>
      </a:lvl2pPr>
      <a:lvl3pPr marL="944292" indent="-258400" algn="l" defTabSz="684701" rtl="0" eaLnBrk="0" fontAlgn="base" hangingPunct="0">
        <a:lnSpc>
          <a:spcPct val="90000"/>
        </a:lnSpc>
        <a:spcBef>
          <a:spcPct val="20000"/>
        </a:spcBef>
        <a:spcAft>
          <a:spcPct val="0"/>
        </a:spcAft>
        <a:buBlip>
          <a:blip r:embed="rId13"/>
        </a:buBlip>
        <a:defRPr sz="1800" kern="1200">
          <a:solidFill>
            <a:schemeClr val="tx1"/>
          </a:solidFill>
          <a:effectLst>
            <a:outerShdw blurRad="50800" dist="38100" dir="2700000" algn="tl" rotWithShape="0">
              <a:prstClr val="black">
                <a:alpha val="40000"/>
              </a:prstClr>
            </a:outerShdw>
          </a:effectLst>
          <a:latin typeface="+mn-lt"/>
          <a:ea typeface="+mn-ea"/>
          <a:cs typeface="+mn-cs"/>
        </a:defRPr>
      </a:lvl3pPr>
      <a:lvl4pPr marL="1203883" indent="-259591" algn="l" defTabSz="684701" rtl="0" eaLnBrk="0" fontAlgn="base" hangingPunct="0">
        <a:lnSpc>
          <a:spcPct val="90000"/>
        </a:lnSpc>
        <a:spcBef>
          <a:spcPct val="20000"/>
        </a:spcBef>
        <a:spcAft>
          <a:spcPct val="0"/>
        </a:spcAft>
        <a:buBlip>
          <a:blip r:embed="rId13"/>
        </a:buBlip>
        <a:defRPr sz="1800" kern="1200">
          <a:solidFill>
            <a:schemeClr val="tx1"/>
          </a:solidFill>
          <a:effectLst>
            <a:outerShdw blurRad="50800" dist="38100" dir="2700000" algn="tl" rotWithShape="0">
              <a:prstClr val="black">
                <a:alpha val="40000"/>
              </a:prstClr>
            </a:outerShdw>
          </a:effectLst>
          <a:latin typeface="+mn-lt"/>
          <a:ea typeface="+mn-ea"/>
          <a:cs typeface="+mn-cs"/>
        </a:defRPr>
      </a:lvl4pPr>
      <a:lvl5pPr marL="1456329" indent="-252446" algn="l" defTabSz="684701" rtl="0" eaLnBrk="0" fontAlgn="base" hangingPunct="0">
        <a:lnSpc>
          <a:spcPct val="90000"/>
        </a:lnSpc>
        <a:spcBef>
          <a:spcPct val="20000"/>
        </a:spcBef>
        <a:spcAft>
          <a:spcPct val="0"/>
        </a:spcAft>
        <a:buBlip>
          <a:blip r:embed="rId13"/>
        </a:buBlip>
        <a:defRPr sz="1800" kern="1200">
          <a:solidFill>
            <a:schemeClr val="tx1"/>
          </a:solidFill>
          <a:effectLst>
            <a:outerShdw blurRad="50800" dist="38100" dir="2700000" algn="tl" rotWithShape="0">
              <a:prstClr val="black">
                <a:alpha val="40000"/>
              </a:prstClr>
            </a:outerShdw>
          </a:effectLst>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video" Target="file:///C:\Users\rherb\Desktop\PhD%20Summer%20School\ForzaCommunity.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xml"/><Relationship Id="rId7" Type="http://schemas.openxmlformats.org/officeDocument/2006/relationships/image" Target="../media/image26.jpeg"/><Relationship Id="rId2" Type="http://schemas.openxmlformats.org/officeDocument/2006/relationships/video" Target="QLearningChooseAction.wmv" TargetMode="External"/><Relationship Id="rId1" Type="http://schemas.openxmlformats.org/officeDocument/2006/relationships/video" Target="QLearningGetReward.wmv" TargetMode="External"/><Relationship Id="rId6" Type="http://schemas.openxmlformats.org/officeDocument/2006/relationships/image" Target="../media/image25.jpe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rherb\Desktop\PhD%20Summer%20School\ExileIntro.wmv" TargetMode="External"/><Relationship Id="rId1" Type="http://schemas.openxmlformats.org/officeDocument/2006/relationships/video" Target="WulongIntro.wmv"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rherb\Desktop\PhD%20Summer%20School\TaoFengLateAggressive.wmv" TargetMode="External"/><Relationship Id="rId1" Type="http://schemas.openxmlformats.org/officeDocument/2006/relationships/video" Target="file:///C:\Users\rherb\Desktop\PhD%20Summer%20School\TaoFeng-EarlyAggressive.wmv"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rherb\Desktop\PhD%20Summer%20School\TaoFengLateAikido.wmv" TargetMode="External"/><Relationship Id="rId1" Type="http://schemas.openxmlformats.org/officeDocument/2006/relationships/video" Target="file:///C:\Users\rherb\Desktop\PhD%20Summer%20School\TaoFengEarlyAikido.wmv" TargetMode="Externa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8.png"/><Relationship Id="rId5" Type="http://schemas.openxmlformats.org/officeDocument/2006/relationships/image" Target="../media/image37.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png"/><Relationship Id="rId3" Type="http://schemas.openxmlformats.org/officeDocument/2006/relationships/video" Target="file:///C:\Users\rherb\Desktop\PhD%20Summer%20School\RepetitiveTF.wmv" TargetMode="External"/><Relationship Id="rId7" Type="http://schemas.openxmlformats.org/officeDocument/2006/relationships/diagramData" Target="../diagrams/data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video" Target="file:///C:\Users\rherb\Desktop\PhD%20Summer%20School\DancingTF.wmv" TargetMode="External"/><Relationship Id="rId16" Type="http://schemas.openxmlformats.org/officeDocument/2006/relationships/image" Target="../media/image9.jpeg"/><Relationship Id="rId1" Type="http://schemas.openxmlformats.org/officeDocument/2006/relationships/video" Target="file:///C:\Users\rherb\Desktop\PhD%20Summer%20School\Telemetry2.wmv" TargetMode="External"/><Relationship Id="rId6" Type="http://schemas.openxmlformats.org/officeDocument/2006/relationships/slideLayout" Target="../slideLayouts/slideLayout3.xml"/><Relationship Id="rId11" Type="http://schemas.microsoft.com/office/2007/relationships/diagramDrawing" Target="../diagrams/drawing1.xml"/><Relationship Id="rId5" Type="http://schemas.openxmlformats.org/officeDocument/2006/relationships/video" Target="file:///C:\Users\rherb\Desktop\PhD%20Summer%20School\RacingStubborn.wmv" TargetMode="External"/><Relationship Id="rId1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video" Target="file:///C:\Users\rherb\Desktop\PhD%20Summer%20School\RacingChain.wmv" TargetMode="External"/><Relationship Id="rId9" Type="http://schemas.openxmlformats.org/officeDocument/2006/relationships/diagramQuickStyle" Target="../diagrams/quickStyle1.xml"/><Relationship Id="rId1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file:///C:\Users\rherb\Desktop\PhD%20Summer%20School\TrueSkill.wmv" TargetMode="Externa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video" Target="file:///C:\Users\rherb\Desktop\PhD%20Summer%20School\FastConvergence.wm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video" Target="file:///C:\Users\rherb\Desktop\PhD%20Summer%20School\Natal.wmv" TargetMode="External"/><Relationship Id="rId6" Type="http://schemas.openxmlformats.org/officeDocument/2006/relationships/diagramColors" Target="../diagrams/colors6.xml"/><Relationship Id="rId11" Type="http://schemas.openxmlformats.org/officeDocument/2006/relationships/image" Target="../media/image61.png"/><Relationship Id="rId5" Type="http://schemas.openxmlformats.org/officeDocument/2006/relationships/diagramQuickStyle" Target="../diagrams/quickStyle6.xml"/><Relationship Id="rId10" Type="http://schemas.openxmlformats.org/officeDocument/2006/relationships/image" Target="../media/image60.png"/><Relationship Id="rId4" Type="http://schemas.openxmlformats.org/officeDocument/2006/relationships/diagramLayout" Target="../diagrams/layout6.xml"/><Relationship Id="rId9" Type="http://schemas.openxmlformats.org/officeDocument/2006/relationships/image" Target="../media/image59.jpeg"/></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GB" sz="5000" dirty="0" err="1" smtClean="0">
                <a:effectLst>
                  <a:reflection blurRad="6350" stA="55000" endA="300" endPos="45500" dir="5400000" sy="-100000" algn="bl" rotWithShape="0"/>
                </a:effectLst>
              </a:rPr>
              <a:t>Forza</a:t>
            </a:r>
            <a:r>
              <a:rPr lang="en-GB" sz="5000" dirty="0" smtClean="0">
                <a:effectLst>
                  <a:reflection blurRad="6350" stA="55000" endA="300" endPos="45500" dir="5400000" sy="-100000" algn="bl" rotWithShape="0"/>
                </a:effectLst>
              </a:rPr>
              <a:t>, Halo, Xbox Live</a:t>
            </a:r>
            <a:r>
              <a:rPr lang="en-GB" dirty="0" smtClean="0">
                <a:effectLst>
                  <a:reflection blurRad="6350" stA="55000" endA="300" endPos="45500" dir="5400000" sy="-100000" algn="bl" rotWithShape="0"/>
                </a:effectLst>
              </a:rPr>
              <a:t/>
            </a:r>
            <a:br>
              <a:rPr lang="en-GB" dirty="0" smtClean="0">
                <a:effectLst>
                  <a:reflection blurRad="6350" stA="55000" endA="300" endPos="45500" dir="5400000" sy="-100000" algn="bl" rotWithShape="0"/>
                </a:effectLst>
              </a:rPr>
            </a:br>
            <a:r>
              <a:rPr lang="en-GB" sz="3000" dirty="0" smtClean="0">
                <a:effectLst>
                  <a:reflection blurRad="6350" stA="55000" endA="300" endPos="45500" dir="5400000" sy="-100000" algn="bl" rotWithShape="0"/>
                </a:effectLst>
              </a:rPr>
              <a:t>The Magic of Research in Microsoft Products</a:t>
            </a:r>
            <a:endParaRPr lang="en-GB" dirty="0"/>
          </a:p>
        </p:txBody>
      </p:sp>
      <p:sp>
        <p:nvSpPr>
          <p:cNvPr id="3" name="Subtitle 2"/>
          <p:cNvSpPr>
            <a:spLocks noGrp="1"/>
          </p:cNvSpPr>
          <p:nvPr>
            <p:ph type="subTitle" idx="1"/>
          </p:nvPr>
        </p:nvSpPr>
        <p:spPr/>
        <p:txBody>
          <a:bodyPr/>
          <a:lstStyle/>
          <a:p>
            <a:pPr eaLnBrk="1" hangingPunct="1">
              <a:defRPr/>
            </a:pPr>
            <a:r>
              <a:rPr lang="en-GB" dirty="0" smtClean="0"/>
              <a:t>Ralf Herbrich</a:t>
            </a:r>
          </a:p>
          <a:p>
            <a:pPr eaLnBrk="1" hangingPunct="1">
              <a:defRPr/>
            </a:pPr>
            <a:r>
              <a:rPr lang="en-GB" sz="2100" dirty="0" smtClean="0"/>
              <a:t>Applied Games Group</a:t>
            </a:r>
          </a:p>
          <a:p>
            <a:pPr eaLnBrk="1" hangingPunct="1">
              <a:defRPr/>
            </a:pPr>
            <a:r>
              <a:rPr lang="en-GB" sz="2100" dirty="0" smtClean="0"/>
              <a:t>Microsoft Research Cambridge</a:t>
            </a:r>
          </a:p>
          <a:p>
            <a:pPr eaLnBrk="1" hangingPunct="1">
              <a:defRPr/>
            </a:pPr>
            <a:endParaRPr lang="en-GB" sz="21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300" dirty="0" err="1" smtClean="0"/>
              <a:t>Forza</a:t>
            </a:r>
            <a:r>
              <a:rPr lang="en-GB" sz="3300" dirty="0" smtClean="0"/>
              <a:t> Motorsport </a:t>
            </a:r>
            <a:r>
              <a:rPr sz="3300" smtClean="0"/>
              <a:t>Demo</a:t>
            </a:r>
            <a:endParaRPr lang="en-GB" sz="3300" dirty="0"/>
          </a:p>
        </p:txBody>
      </p:sp>
      <p:graphicFrame>
        <p:nvGraphicFramePr>
          <p:cNvPr id="7" name="Diagram 6"/>
          <p:cNvGraphicFramePr/>
          <p:nvPr/>
        </p:nvGraphicFramePr>
        <p:xfrm>
          <a:off x="276627" y="1376243"/>
          <a:ext cx="8690642" cy="3556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dirty="0" err="1" smtClean="0"/>
              <a:t>Drivatars</a:t>
            </a:r>
            <a:r>
              <a:rPr lang="en-GB" dirty="0" smtClean="0"/>
              <a:t> Unplugged</a:t>
            </a:r>
            <a:endParaRPr lang="en-GB" dirty="0"/>
          </a:p>
        </p:txBody>
      </p:sp>
      <p:sp>
        <p:nvSpPr>
          <p:cNvPr id="4" name="Rounded Rectangle 3"/>
          <p:cNvSpPr/>
          <p:nvPr/>
        </p:nvSpPr>
        <p:spPr>
          <a:xfrm>
            <a:off x="5705475" y="1338262"/>
            <a:ext cx="2178050" cy="400050"/>
          </a:xfrm>
          <a:prstGeom prst="roundRect">
            <a:avLst>
              <a:gd name="adj" fmla="val 16667"/>
            </a:avLst>
          </a:prstGeom>
          <a:gradFill flip="none" rotWithShape="1">
            <a:gsLst>
              <a:gs pos="0">
                <a:schemeClr val="bg1">
                  <a:shade val="50000"/>
                </a:schemeClr>
              </a:gs>
              <a:gs pos="100000">
                <a:schemeClr val="bg1">
                  <a:shade val="50000"/>
                  <a:tint val="20000"/>
                </a:schemeClr>
              </a:gs>
            </a:gsLst>
            <a:lin ang="10800000" scaled="1"/>
            <a:tileRect/>
          </a:gradFill>
          <a:ln w="254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lIns="68589" tIns="34295" rIns="68589" bIns="34295" rtlCol="0" anchor="ctr"/>
          <a:lstStyle/>
          <a:p>
            <a:r>
              <a:rPr lang="en-GB" sz="1200" b="1" dirty="0" smtClean="0">
                <a:solidFill>
                  <a:schemeClr val="bg1"/>
                </a:solidFill>
              </a:rPr>
              <a:t>“Built-In” AI Behaviour</a:t>
            </a:r>
            <a:br>
              <a:rPr lang="en-GB" sz="1200" b="1" dirty="0" smtClean="0">
                <a:solidFill>
                  <a:schemeClr val="bg1"/>
                </a:solidFill>
              </a:rPr>
            </a:br>
            <a:r>
              <a:rPr lang="en-GB" sz="1200" b="1" dirty="0" smtClean="0">
                <a:solidFill>
                  <a:schemeClr val="bg1"/>
                </a:solidFill>
              </a:rPr>
              <a:t>Development Tool</a:t>
            </a:r>
            <a:endParaRPr lang="en-GB" sz="1200" b="1" dirty="0">
              <a:solidFill>
                <a:schemeClr val="bg1"/>
              </a:solidFill>
            </a:endParaRPr>
          </a:p>
        </p:txBody>
      </p:sp>
      <p:sp>
        <p:nvSpPr>
          <p:cNvPr id="5" name="Rounded Rectangle 4"/>
          <p:cNvSpPr/>
          <p:nvPr/>
        </p:nvSpPr>
        <p:spPr>
          <a:xfrm>
            <a:off x="5705475" y="1955006"/>
            <a:ext cx="2178050" cy="400050"/>
          </a:xfrm>
          <a:prstGeom prst="roundRect">
            <a:avLst>
              <a:gd name="adj" fmla="val 16667"/>
            </a:avLst>
          </a:prstGeom>
          <a:gradFill flip="none" rotWithShape="1">
            <a:gsLst>
              <a:gs pos="0">
                <a:srgbClr val="FFFF00"/>
              </a:gs>
              <a:gs pos="100000">
                <a:srgbClr val="FFFF00">
                  <a:tint val="20000"/>
                </a:srgbClr>
              </a:gs>
            </a:gsLst>
            <a:lin ang="10800000" scaled="1"/>
            <a:tileRect/>
          </a:gradFill>
          <a:ln w="254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lIns="68589" tIns="34295" rIns="68589" bIns="34295" rtlCol="0" anchor="ctr"/>
          <a:lstStyle/>
          <a:p>
            <a:r>
              <a:rPr lang="en-GB" sz="1200" b="1" i="1" dirty="0" err="1" smtClean="0">
                <a:solidFill>
                  <a:schemeClr val="bg1"/>
                </a:solidFill>
              </a:rPr>
              <a:t>Drivatar</a:t>
            </a:r>
            <a:r>
              <a:rPr lang="en-GB" sz="1200" b="1" i="1" dirty="0" smtClean="0">
                <a:solidFill>
                  <a:schemeClr val="bg1"/>
                </a:solidFill>
              </a:rPr>
              <a:t> </a:t>
            </a:r>
            <a:r>
              <a:rPr lang="en-GB" sz="1200" b="1" dirty="0" smtClean="0">
                <a:solidFill>
                  <a:schemeClr val="bg1"/>
                </a:solidFill>
              </a:rPr>
              <a:t>Racing Line</a:t>
            </a:r>
            <a:br>
              <a:rPr lang="en-GB" sz="1200" b="1" dirty="0" smtClean="0">
                <a:solidFill>
                  <a:schemeClr val="bg1"/>
                </a:solidFill>
              </a:rPr>
            </a:br>
            <a:r>
              <a:rPr lang="en-GB" sz="1200" b="1" dirty="0" smtClean="0">
                <a:solidFill>
                  <a:schemeClr val="bg1"/>
                </a:solidFill>
              </a:rPr>
              <a:t>Behaviour Model</a:t>
            </a:r>
            <a:endParaRPr lang="en-GB" sz="1200" b="1" dirty="0">
              <a:solidFill>
                <a:schemeClr val="bg1"/>
              </a:solidFill>
            </a:endParaRPr>
          </a:p>
        </p:txBody>
      </p:sp>
      <p:sp>
        <p:nvSpPr>
          <p:cNvPr id="6" name="Rounded Rectangle 5"/>
          <p:cNvSpPr/>
          <p:nvPr/>
        </p:nvSpPr>
        <p:spPr>
          <a:xfrm>
            <a:off x="5705475" y="2582862"/>
            <a:ext cx="2178050" cy="400050"/>
          </a:xfrm>
          <a:prstGeom prst="roundRect">
            <a:avLst>
              <a:gd name="adj" fmla="val 16667"/>
            </a:avLst>
          </a:prstGeom>
          <a:gradFill flip="none" rotWithShape="1">
            <a:gsLst>
              <a:gs pos="0">
                <a:srgbClr val="FFFF00"/>
              </a:gs>
              <a:gs pos="100000">
                <a:srgbClr val="FFFF00">
                  <a:tint val="20000"/>
                </a:srgbClr>
              </a:gs>
            </a:gsLst>
            <a:lin ang="10800000" scaled="1"/>
            <a:tileRect/>
          </a:gradFill>
          <a:ln w="254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lIns="68589" tIns="34295" rIns="68589" bIns="34295" rtlCol="0" anchor="ctr"/>
          <a:lstStyle/>
          <a:p>
            <a:r>
              <a:rPr lang="en-GB" sz="1200" b="1" dirty="0" smtClean="0">
                <a:solidFill>
                  <a:schemeClr val="bg1"/>
                </a:solidFill>
              </a:rPr>
              <a:t>Vehicle Interaction and Racing Strategy</a:t>
            </a:r>
            <a:endParaRPr lang="en-GB" sz="1200" b="1" dirty="0">
              <a:solidFill>
                <a:schemeClr val="bg1"/>
              </a:solidFill>
            </a:endParaRPr>
          </a:p>
        </p:txBody>
      </p:sp>
      <p:sp>
        <p:nvSpPr>
          <p:cNvPr id="7" name="Rounded Rectangle 6"/>
          <p:cNvSpPr/>
          <p:nvPr/>
        </p:nvSpPr>
        <p:spPr>
          <a:xfrm>
            <a:off x="5705475" y="3205163"/>
            <a:ext cx="2178050" cy="400050"/>
          </a:xfrm>
          <a:prstGeom prst="roundRect">
            <a:avLst>
              <a:gd name="adj" fmla="val 16667"/>
            </a:avLst>
          </a:prstGeom>
          <a:gradFill flip="none" rotWithShape="1">
            <a:gsLst>
              <a:gs pos="0">
                <a:srgbClr val="FFFF00"/>
              </a:gs>
              <a:gs pos="100000">
                <a:srgbClr val="FFFF00">
                  <a:tint val="20000"/>
                </a:srgbClr>
              </a:gs>
            </a:gsLst>
            <a:lin ang="10800000" scaled="1"/>
            <a:tileRect/>
          </a:gradFill>
          <a:ln w="25400" cap="rnd"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lIns="68589" tIns="34295" rIns="68589" bIns="34295" rtlCol="0" anchor="ctr"/>
          <a:lstStyle/>
          <a:p>
            <a:r>
              <a:rPr lang="en-GB" sz="1200" b="1" dirty="0" smtClean="0">
                <a:solidFill>
                  <a:schemeClr val="bg1"/>
                </a:solidFill>
              </a:rPr>
              <a:t>Controller</a:t>
            </a:r>
            <a:endParaRPr lang="en-GB" sz="1200" b="1" dirty="0">
              <a:solidFill>
                <a:schemeClr val="bg1"/>
              </a:solidFill>
            </a:endParaRPr>
          </a:p>
        </p:txBody>
      </p:sp>
      <p:grpSp>
        <p:nvGrpSpPr>
          <p:cNvPr id="3" name="Group 15"/>
          <p:cNvGrpSpPr/>
          <p:nvPr/>
        </p:nvGrpSpPr>
        <p:grpSpPr>
          <a:xfrm>
            <a:off x="3282950" y="3671887"/>
            <a:ext cx="2178050" cy="1300163"/>
            <a:chOff x="3282950" y="4895850"/>
            <a:chExt cx="2178050" cy="1733550"/>
          </a:xfrm>
          <a:effectLst>
            <a:outerShdw blurRad="50800" dist="38100" dir="2700000" algn="tl" rotWithShape="0">
              <a:prstClr val="black">
                <a:alpha val="40000"/>
              </a:prstClr>
            </a:outerShdw>
          </a:effectLst>
        </p:grpSpPr>
        <p:sp>
          <p:nvSpPr>
            <p:cNvPr id="8" name="Rounded Rectangle 7"/>
            <p:cNvSpPr/>
            <p:nvPr/>
          </p:nvSpPr>
          <p:spPr>
            <a:xfrm>
              <a:off x="3282950" y="4895850"/>
              <a:ext cx="2178050" cy="1733550"/>
            </a:xfrm>
            <a:prstGeom prst="roundRect">
              <a:avLst>
                <a:gd name="adj" fmla="val 16667"/>
              </a:avLst>
            </a:prstGeom>
            <a:solidFill>
              <a:schemeClr val="tx1"/>
            </a:solidFill>
            <a:ln w="25400" cap="rnd" cmpd="sng" algn="ctr">
              <a:solidFill>
                <a:schemeClr val="bg1"/>
              </a:solidFill>
              <a:prstDash val="solid"/>
            </a:ln>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Car Behaviour</a:t>
              </a:r>
              <a:endParaRPr lang="en-US" dirty="0"/>
            </a:p>
            <a:p>
              <a:pPr algn="ctr"/>
              <a:endParaRPr lang="en-GB" sz="1200" b="1" dirty="0" smtClean="0">
                <a:solidFill>
                  <a:schemeClr val="bg1"/>
                </a:solidFill>
              </a:endParaRPr>
            </a:p>
            <a:p>
              <a:pPr algn="ctr"/>
              <a:endParaRPr lang="en-GB" sz="1200" b="1" dirty="0" smtClean="0">
                <a:solidFill>
                  <a:schemeClr val="bg1"/>
                </a:solidFill>
              </a:endParaRPr>
            </a:p>
            <a:p>
              <a:pPr algn="ctr"/>
              <a:endParaRPr lang="en-GB" sz="1200" b="1" dirty="0" smtClean="0">
                <a:solidFill>
                  <a:schemeClr val="bg1"/>
                </a:solidFill>
              </a:endParaRPr>
            </a:p>
            <a:p>
              <a:pPr algn="ctr"/>
              <a:endParaRPr lang="en-GB" sz="1200" b="1" dirty="0" smtClean="0">
                <a:solidFill>
                  <a:schemeClr val="bg1"/>
                </a:solidFill>
              </a:endParaRPr>
            </a:p>
            <a:p>
              <a:pPr algn="ctr"/>
              <a:endParaRPr lang="en-GB" sz="1200" b="1" dirty="0" smtClean="0">
                <a:solidFill>
                  <a:schemeClr val="bg1"/>
                </a:solidFill>
              </a:endParaRPr>
            </a:p>
            <a:p>
              <a:pPr algn="ctr"/>
              <a:endParaRPr lang="en-GB" sz="1200" b="1" dirty="0">
                <a:solidFill>
                  <a:schemeClr val="bg1"/>
                </a:solidFill>
              </a:endParaRPr>
            </a:p>
          </p:txBody>
        </p:sp>
        <p:pic>
          <p:nvPicPr>
            <p:cNvPr id="9" name="jimbo-image131.jpg"/>
            <p:cNvPicPr>
              <a:picLocks noChangeAspect="1"/>
            </p:cNvPicPr>
            <p:nvPr/>
          </p:nvPicPr>
          <p:blipFill>
            <a:blip r:embed="rId2" cstate="print"/>
            <a:stretch>
              <a:fillRect/>
            </a:stretch>
          </p:blipFill>
          <p:spPr>
            <a:xfrm>
              <a:off x="3568700" y="5251450"/>
              <a:ext cx="1581150" cy="1185863"/>
            </a:xfrm>
            <a:prstGeom prst="rect">
              <a:avLst/>
            </a:prstGeom>
            <a:noFill/>
            <a:ln>
              <a:solidFill>
                <a:schemeClr val="bg1"/>
              </a:solidFill>
            </a:ln>
            <a:scene3d>
              <a:camera prst="orthographicFront"/>
              <a:lightRig rig="threePt" dir="t"/>
            </a:scene3d>
            <a:sp3d>
              <a:bevelT/>
            </a:sp3d>
          </p:spPr>
        </p:pic>
      </p:grpSp>
      <p:grpSp>
        <p:nvGrpSpPr>
          <p:cNvPr id="12" name="Group 14"/>
          <p:cNvGrpSpPr/>
          <p:nvPr/>
        </p:nvGrpSpPr>
        <p:grpSpPr>
          <a:xfrm>
            <a:off x="749300" y="1438275"/>
            <a:ext cx="2533650" cy="1433513"/>
            <a:chOff x="749300" y="1917700"/>
            <a:chExt cx="2533650" cy="1911350"/>
          </a:xfrm>
          <a:effectLst>
            <a:outerShdw blurRad="50800" dist="38100" dir="2700000" algn="tl" rotWithShape="0">
              <a:prstClr val="black">
                <a:alpha val="40000"/>
              </a:prstClr>
            </a:outerShdw>
          </a:effectLst>
        </p:grpSpPr>
        <p:sp>
          <p:nvSpPr>
            <p:cNvPr id="10" name="Rounded Rectangle 9"/>
            <p:cNvSpPr/>
            <p:nvPr/>
          </p:nvSpPr>
          <p:spPr>
            <a:xfrm>
              <a:off x="749300" y="1917700"/>
              <a:ext cx="2533650" cy="1911350"/>
            </a:xfrm>
            <a:prstGeom prst="roundRect">
              <a:avLst>
                <a:gd name="adj" fmla="val 16667"/>
              </a:avLst>
            </a:prstGeom>
            <a:gradFill flip="none" rotWithShape="1">
              <a:gsLst>
                <a:gs pos="0">
                  <a:schemeClr val="accent6"/>
                </a:gs>
                <a:gs pos="100000">
                  <a:schemeClr val="accent6">
                    <a:tint val="20000"/>
                  </a:schemeClr>
                </a:gs>
              </a:gsLst>
              <a:lin ang="8100000" scaled="1"/>
              <a:tileRect/>
            </a:gradFill>
            <a:ln w="25400" cap="rnd" cmpd="sng" algn="ctr">
              <a:solidFill>
                <a:schemeClr val="bg1"/>
              </a:solidFill>
              <a:prstDash val="solid"/>
            </a:ln>
            <a:scene3d>
              <a:camera prst="orthographicFront"/>
              <a:lightRig rig="threePt" dir="t"/>
            </a:scene3d>
            <a:sp3d>
              <a:bevelT/>
            </a:sp3d>
          </p:spPr>
          <p:style>
            <a:lnRef idx="2">
              <a:schemeClr val="accent1"/>
            </a:lnRef>
            <a:fillRef idx="1">
              <a:schemeClr val="accent1"/>
            </a:fillRef>
            <a:effectRef idx="0">
              <a:schemeClr val="accent1"/>
            </a:effectRef>
            <a:fontRef idx="minor">
              <a:schemeClr val="lt1"/>
            </a:fontRef>
          </p:style>
          <p:txBody>
            <a:bodyPr rtlCol="0" anchor="ctr"/>
            <a:lstStyle/>
            <a:p>
              <a:r>
                <a:rPr lang="en-GB" sz="1200" i="1" dirty="0" err="1" smtClean="0">
                  <a:solidFill>
                    <a:schemeClr val="bg1"/>
                  </a:solidFill>
                </a:rPr>
                <a:t>Drivatar</a:t>
              </a:r>
              <a:r>
                <a:rPr lang="en-GB" sz="1200" dirty="0" smtClean="0">
                  <a:solidFill>
                    <a:schemeClr val="bg1"/>
                  </a:solidFill>
                </a:rPr>
                <a:t/>
              </a:r>
              <a:br>
                <a:rPr lang="en-GB" sz="1200" dirty="0" smtClean="0">
                  <a:solidFill>
                    <a:schemeClr val="bg1"/>
                  </a:solidFill>
                </a:rPr>
              </a:br>
              <a:r>
                <a:rPr lang="en-GB" sz="1200" dirty="0" smtClean="0">
                  <a:solidFill>
                    <a:schemeClr val="bg1"/>
                  </a:solidFill>
                </a:rPr>
                <a:t>Learning System</a:t>
              </a:r>
              <a:endParaRPr lang="en-US" dirty="0">
                <a:solidFill>
                  <a:schemeClr val="bg1"/>
                </a:solidFill>
              </a:endParaRPr>
            </a:p>
            <a:p>
              <a:endParaRPr lang="en-GB" sz="1200" dirty="0" smtClean="0">
                <a:solidFill>
                  <a:schemeClr val="tx1"/>
                </a:solidFill>
              </a:endParaRPr>
            </a:p>
            <a:p>
              <a:endParaRPr lang="en-GB" sz="1200" dirty="0" smtClean="0">
                <a:solidFill>
                  <a:schemeClr val="tx1"/>
                </a:solidFill>
              </a:endParaRPr>
            </a:p>
            <a:p>
              <a:endParaRPr lang="en-GB" sz="1200" dirty="0" smtClean="0">
                <a:solidFill>
                  <a:schemeClr val="tx1"/>
                </a:solidFill>
              </a:endParaRPr>
            </a:p>
            <a:p>
              <a:endParaRPr lang="en-GB" sz="1200" dirty="0" smtClean="0">
                <a:solidFill>
                  <a:schemeClr val="tx1"/>
                </a:solidFill>
              </a:endParaRPr>
            </a:p>
            <a:p>
              <a:endParaRPr lang="en-GB" sz="1200" dirty="0">
                <a:solidFill>
                  <a:schemeClr val="tx1"/>
                </a:solidFill>
              </a:endParaRPr>
            </a:p>
          </p:txBody>
        </p:sp>
        <p:pic>
          <p:nvPicPr>
            <p:cNvPr id="11" name="lessons.bmp"/>
            <p:cNvPicPr>
              <a:picLocks noChangeAspect="1"/>
            </p:cNvPicPr>
            <p:nvPr/>
          </p:nvPicPr>
          <p:blipFill>
            <a:blip r:embed="rId3" cstate="print"/>
            <a:stretch>
              <a:fillRect/>
            </a:stretch>
          </p:blipFill>
          <p:spPr>
            <a:xfrm>
              <a:off x="1060450" y="2540000"/>
              <a:ext cx="1555750" cy="1166813"/>
            </a:xfrm>
            <a:prstGeom prst="rect">
              <a:avLst/>
            </a:prstGeom>
            <a:noFill/>
            <a:ln>
              <a:solidFill>
                <a:schemeClr val="bg1"/>
              </a:solidFill>
            </a:ln>
            <a:scene3d>
              <a:camera prst="orthographicFront"/>
              <a:lightRig rig="threePt" dir="t"/>
            </a:scene3d>
            <a:sp3d>
              <a:bevelT/>
            </a:sp3d>
          </p:spPr>
        </p:pic>
      </p:grpSp>
      <p:cxnSp>
        <p:nvCxnSpPr>
          <p:cNvPr id="13" name="Straight Arrow Connector 12"/>
          <p:cNvCxnSpPr>
            <a:stCxn id="10" idx="3"/>
            <a:endCxn id="5" idx="1"/>
          </p:cNvCxnSpPr>
          <p:nvPr/>
        </p:nvCxnSpPr>
        <p:spPr>
          <a:xfrm>
            <a:off x="3282951" y="2155031"/>
            <a:ext cx="2422525" cy="1191"/>
          </a:xfrm>
          <a:prstGeom prst="straightConnector1">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5" idx="0"/>
          </p:cNvCxnSpPr>
          <p:nvPr/>
        </p:nvCxnSpPr>
        <p:spPr>
          <a:xfrm rot="5400000">
            <a:off x="6686154" y="1846461"/>
            <a:ext cx="216694" cy="1588"/>
          </a:xfrm>
          <a:prstGeom prst="straightConnector1">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a:endCxn id="6" idx="0"/>
          </p:cNvCxnSpPr>
          <p:nvPr/>
        </p:nvCxnSpPr>
        <p:spPr>
          <a:xfrm rot="5400000">
            <a:off x="6680598" y="2468761"/>
            <a:ext cx="227806" cy="1588"/>
          </a:xfrm>
          <a:prstGeom prst="straightConnector1">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7" idx="0"/>
          </p:cNvCxnSpPr>
          <p:nvPr/>
        </p:nvCxnSpPr>
        <p:spPr>
          <a:xfrm rot="5400000">
            <a:off x="6683374" y="3093839"/>
            <a:ext cx="222251" cy="1588"/>
          </a:xfrm>
          <a:prstGeom prst="straightConnector1">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hape 26"/>
          <p:cNvCxnSpPr>
            <a:stCxn id="7" idx="2"/>
            <a:endCxn id="8" idx="3"/>
          </p:cNvCxnSpPr>
          <p:nvPr/>
        </p:nvCxnSpPr>
        <p:spPr>
          <a:xfrm rot="5400000">
            <a:off x="5769373" y="3296841"/>
            <a:ext cx="716756" cy="1333500"/>
          </a:xfrm>
          <a:prstGeom prst="bentConnector2">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hape 28"/>
          <p:cNvCxnSpPr>
            <a:stCxn id="8" idx="1"/>
            <a:endCxn id="10" idx="2"/>
          </p:cNvCxnSpPr>
          <p:nvPr/>
        </p:nvCxnSpPr>
        <p:spPr>
          <a:xfrm rot="10800000">
            <a:off x="2016127" y="2871790"/>
            <a:ext cx="1266825" cy="1450181"/>
          </a:xfrm>
          <a:prstGeom prst="bentConnector2">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Rectangle 29"/>
          <p:cNvSpPr txBox="1"/>
          <p:nvPr/>
        </p:nvSpPr>
        <p:spPr>
          <a:xfrm>
            <a:off x="5905500" y="4341168"/>
            <a:ext cx="1283062" cy="238537"/>
          </a:xfrm>
          <a:prstGeom prst="rect">
            <a:avLst/>
          </a:prstGeom>
          <a:noFill/>
        </p:spPr>
        <p:txBody>
          <a:bodyPr wrap="none" lIns="68589" tIns="34295" rIns="68589" bIns="34295" rtlCol="0">
            <a:spAutoFit/>
          </a:bodyPr>
          <a:lstStyle/>
          <a:p>
            <a:r>
              <a:rPr lang="en-GB" sz="1100" i="1" dirty="0" err="1" smtClean="0">
                <a:effectLst>
                  <a:outerShdw blurRad="50800" dist="38100" dir="2700000" algn="tl" rotWithShape="0">
                    <a:prstClr val="black">
                      <a:alpha val="40000"/>
                    </a:prstClr>
                  </a:outerShdw>
                </a:effectLst>
              </a:rPr>
              <a:t>Drivatar</a:t>
            </a:r>
            <a:r>
              <a:rPr lang="en-GB" sz="1100" i="1" dirty="0" smtClean="0">
                <a:effectLst>
                  <a:outerShdw blurRad="50800" dist="38100" dir="2700000" algn="tl" rotWithShape="0">
                    <a:prstClr val="black">
                      <a:alpha val="40000"/>
                    </a:prstClr>
                  </a:outerShdw>
                </a:effectLst>
              </a:rPr>
              <a:t> AI Driving</a:t>
            </a:r>
            <a:endParaRPr lang="en-GB" sz="1100" i="1" dirty="0">
              <a:effectLst>
                <a:outerShdw blurRad="50800" dist="38100" dir="2700000" algn="tl" rotWithShape="0">
                  <a:prstClr val="black">
                    <a:alpha val="40000"/>
                  </a:prstClr>
                </a:outerShdw>
              </a:effectLst>
            </a:endParaRPr>
          </a:p>
        </p:txBody>
      </p:sp>
      <p:sp>
        <p:nvSpPr>
          <p:cNvPr id="31" name="TextBox 30"/>
          <p:cNvSpPr txBox="1"/>
          <p:nvPr/>
        </p:nvSpPr>
        <p:spPr>
          <a:xfrm>
            <a:off x="2038350" y="3105150"/>
            <a:ext cx="1228560" cy="407814"/>
          </a:xfrm>
          <a:prstGeom prst="rect">
            <a:avLst/>
          </a:prstGeom>
          <a:noFill/>
        </p:spPr>
        <p:txBody>
          <a:bodyPr wrap="none" lIns="68589" tIns="34295" rIns="68589" bIns="34295" rtlCol="0">
            <a:spAutoFit/>
          </a:bodyPr>
          <a:lstStyle/>
          <a:p>
            <a:r>
              <a:rPr lang="en-GB" sz="1100" i="1" dirty="0" smtClean="0">
                <a:effectLst>
                  <a:outerShdw blurRad="50800" dist="38100" dir="2700000" algn="tl" rotWithShape="0">
                    <a:prstClr val="black">
                      <a:alpha val="40000"/>
                    </a:prstClr>
                  </a:outerShdw>
                </a:effectLst>
              </a:rPr>
              <a:t>Recorded Player </a:t>
            </a:r>
            <a:br>
              <a:rPr lang="en-GB" sz="1100" i="1" dirty="0" smtClean="0">
                <a:effectLst>
                  <a:outerShdw blurRad="50800" dist="38100" dir="2700000" algn="tl" rotWithShape="0">
                    <a:prstClr val="black">
                      <a:alpha val="40000"/>
                    </a:prstClr>
                  </a:outerShdw>
                </a:effectLst>
              </a:rPr>
            </a:br>
            <a:r>
              <a:rPr lang="en-GB" sz="1100" i="1" dirty="0" smtClean="0">
                <a:effectLst>
                  <a:outerShdw blurRad="50800" dist="38100" dir="2700000" algn="tl" rotWithShape="0">
                    <a:prstClr val="black">
                      <a:alpha val="40000"/>
                    </a:prstClr>
                  </a:outerShdw>
                </a:effectLst>
              </a:rPr>
              <a:t>Driving</a:t>
            </a:r>
            <a:endParaRPr lang="en-GB" sz="1100" i="1"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GB" dirty="0" smtClean="0"/>
              <a:t>The Racing Line Model</a:t>
            </a:r>
            <a:endParaRPr lang="en-GB" dirty="0"/>
          </a:p>
        </p:txBody>
      </p:sp>
      <p:pic>
        <p:nvPicPr>
          <p:cNvPr id="29706" name="Picture 10" descr="bigben"/>
          <p:cNvPicPr>
            <a:picLocks noGrp="1" noChangeAspect="1" noChangeArrowheads="1"/>
          </p:cNvPicPr>
          <p:nvPr>
            <p:ph sz="quarter" idx="4294967295"/>
          </p:nvPr>
        </p:nvPicPr>
        <p:blipFill>
          <a:blip r:embed="rId2" cstate="print"/>
          <a:srcRect/>
          <a:stretch>
            <a:fillRect/>
          </a:stretch>
        </p:blipFill>
        <p:spPr>
          <a:xfrm>
            <a:off x="1828800" y="1352550"/>
            <a:ext cx="5616575" cy="3157538"/>
          </a:xfrm>
          <a:noFill/>
          <a:ln/>
          <a:effectLst>
            <a:reflection blurRad="6350" stA="50000" endA="300" endPos="38500" dist="50800" dir="5400000" sy="-100000" algn="bl" rotWithShape="0"/>
          </a:effectLst>
          <a:scene3d>
            <a:camera prst="orthographicFront"/>
            <a:lightRig rig="threePt" dir="t"/>
          </a:scene3d>
          <a:sp3d>
            <a:bevelT/>
          </a:sp3d>
        </p:spPr>
      </p:pic>
      <p:sp>
        <p:nvSpPr>
          <p:cNvPr id="29717" name="Line 21"/>
          <p:cNvSpPr>
            <a:spLocks noChangeShapeType="1"/>
          </p:cNvSpPr>
          <p:nvPr/>
        </p:nvSpPr>
        <p:spPr bwMode="auto">
          <a:xfrm>
            <a:off x="2399734" y="2057400"/>
            <a:ext cx="1092767" cy="622697"/>
          </a:xfrm>
          <a:prstGeom prst="line">
            <a:avLst/>
          </a:prstGeom>
          <a:noFill/>
          <a:ln w="50800">
            <a:gradFill flip="none" rotWithShape="1">
              <a:gsLst>
                <a:gs pos="0">
                  <a:srgbClr val="D6B19C"/>
                </a:gs>
                <a:gs pos="30000">
                  <a:srgbClr val="D49E6C"/>
                </a:gs>
                <a:gs pos="70000">
                  <a:srgbClr val="A65528"/>
                </a:gs>
                <a:gs pos="100000">
                  <a:srgbClr val="663012"/>
                </a:gs>
              </a:gsLst>
              <a:lin ang="18900000" scaled="0"/>
              <a:tileRect/>
            </a:gra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29718" name="Line 22"/>
          <p:cNvSpPr>
            <a:spLocks noChangeShapeType="1"/>
          </p:cNvSpPr>
          <p:nvPr/>
        </p:nvSpPr>
        <p:spPr bwMode="auto">
          <a:xfrm flipV="1">
            <a:off x="3348038" y="3868340"/>
            <a:ext cx="360362" cy="215504"/>
          </a:xfrm>
          <a:prstGeom prst="line">
            <a:avLst/>
          </a:prstGeom>
          <a:noFill/>
          <a:ln w="50800">
            <a:gradFill flip="none" rotWithShape="1">
              <a:gsLst>
                <a:gs pos="0">
                  <a:srgbClr val="D6B19C"/>
                </a:gs>
                <a:gs pos="30000">
                  <a:srgbClr val="D49E6C"/>
                </a:gs>
                <a:gs pos="70000">
                  <a:srgbClr val="A65528"/>
                </a:gs>
                <a:gs pos="100000">
                  <a:srgbClr val="663012"/>
                </a:gs>
              </a:gsLst>
              <a:lin ang="18900000" scaled="0"/>
              <a:tileRect/>
            </a:gra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29719" name="Line 23"/>
          <p:cNvSpPr>
            <a:spLocks noChangeShapeType="1"/>
          </p:cNvSpPr>
          <p:nvPr/>
        </p:nvSpPr>
        <p:spPr bwMode="auto">
          <a:xfrm flipH="1" flipV="1">
            <a:off x="5364163" y="3003946"/>
            <a:ext cx="636959" cy="482204"/>
          </a:xfrm>
          <a:prstGeom prst="line">
            <a:avLst/>
          </a:prstGeom>
          <a:noFill/>
          <a:ln w="50800">
            <a:gradFill flip="none" rotWithShape="1">
              <a:gsLst>
                <a:gs pos="0">
                  <a:srgbClr val="D6B19C"/>
                </a:gs>
                <a:gs pos="30000">
                  <a:srgbClr val="D49E6C"/>
                </a:gs>
                <a:gs pos="70000">
                  <a:srgbClr val="A65528"/>
                </a:gs>
                <a:gs pos="100000">
                  <a:srgbClr val="663012"/>
                </a:gs>
              </a:gsLst>
              <a:lin ang="18900000" scaled="0"/>
              <a:tileRect/>
            </a:gra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29720" name="Line 24"/>
          <p:cNvSpPr>
            <a:spLocks noChangeShapeType="1"/>
          </p:cNvSpPr>
          <p:nvPr/>
        </p:nvSpPr>
        <p:spPr bwMode="auto">
          <a:xfrm flipH="1">
            <a:off x="5940425" y="1371601"/>
            <a:ext cx="746675" cy="335756"/>
          </a:xfrm>
          <a:prstGeom prst="line">
            <a:avLst/>
          </a:prstGeom>
          <a:noFill/>
          <a:ln w="50800">
            <a:gradFill flip="none" rotWithShape="1">
              <a:gsLst>
                <a:gs pos="0">
                  <a:srgbClr val="D6B19C"/>
                </a:gs>
                <a:gs pos="30000">
                  <a:srgbClr val="D49E6C"/>
                </a:gs>
                <a:gs pos="70000">
                  <a:srgbClr val="A65528"/>
                </a:gs>
                <a:gs pos="100000">
                  <a:srgbClr val="663012"/>
                </a:gs>
              </a:gsLst>
              <a:lin ang="18900000" scaled="0"/>
              <a:tileRect/>
            </a:gra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p>
        </p:txBody>
      </p:sp>
      <p:pic>
        <p:nvPicPr>
          <p:cNvPr id="29714" name="Picture 18" descr="m2r-image11"/>
          <p:cNvPicPr>
            <a:picLocks noChangeAspect="1" noChangeArrowheads="1"/>
          </p:cNvPicPr>
          <p:nvPr/>
        </p:nvPicPr>
        <p:blipFill>
          <a:blip r:embed="rId3" cstate="print">
            <a:lum/>
          </a:blip>
          <a:srcRect/>
          <a:stretch>
            <a:fillRect/>
          </a:stretch>
        </p:blipFill>
        <p:spPr bwMode="auto">
          <a:xfrm>
            <a:off x="6744266" y="1314451"/>
            <a:ext cx="2248923" cy="14597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9710" name="Picture 14" descr="m2r-image7"/>
          <p:cNvPicPr>
            <a:picLocks noChangeAspect="1" noChangeArrowheads="1"/>
          </p:cNvPicPr>
          <p:nvPr/>
        </p:nvPicPr>
        <p:blipFill>
          <a:blip r:embed="rId4" cstate="print">
            <a:lum/>
          </a:blip>
          <a:srcRect/>
          <a:stretch>
            <a:fillRect/>
          </a:stretch>
        </p:blipFill>
        <p:spPr bwMode="auto">
          <a:xfrm>
            <a:off x="1142106" y="3489722"/>
            <a:ext cx="2232919" cy="15144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9712" name="Picture 16" descr="m2r-image9"/>
          <p:cNvPicPr>
            <a:picLocks noChangeAspect="1" noChangeArrowheads="1"/>
          </p:cNvPicPr>
          <p:nvPr/>
        </p:nvPicPr>
        <p:blipFill>
          <a:blip r:embed="rId5" cstate="print">
            <a:lum/>
          </a:blip>
          <a:srcRect/>
          <a:stretch>
            <a:fillRect/>
          </a:stretch>
        </p:blipFill>
        <p:spPr bwMode="auto">
          <a:xfrm>
            <a:off x="6058287" y="3327797"/>
            <a:ext cx="2330064" cy="14585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9707" name="Picture 11" descr="m2r-image5"/>
          <p:cNvPicPr>
            <a:picLocks noChangeAspect="1" noChangeArrowheads="1"/>
          </p:cNvPicPr>
          <p:nvPr/>
        </p:nvPicPr>
        <p:blipFill>
          <a:blip r:embed="rId6" cstate="print">
            <a:lum/>
          </a:blip>
          <a:srcRect/>
          <a:stretch>
            <a:fillRect/>
          </a:stretch>
        </p:blipFill>
        <p:spPr bwMode="auto">
          <a:xfrm>
            <a:off x="323851" y="1289447"/>
            <a:ext cx="2075884" cy="15061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p:cTn id="7" dur="500" fill="hold"/>
                                        <p:tgtEl>
                                          <p:spTgt spid="29706"/>
                                        </p:tgtEl>
                                        <p:attrNameLst>
                                          <p:attrName>ppt_w</p:attrName>
                                        </p:attrNameLst>
                                      </p:cBhvr>
                                      <p:tavLst>
                                        <p:tav tm="0">
                                          <p:val>
                                            <p:fltVal val="0"/>
                                          </p:val>
                                        </p:tav>
                                        <p:tav tm="100000">
                                          <p:val>
                                            <p:strVal val="#ppt_w"/>
                                          </p:val>
                                        </p:tav>
                                      </p:tavLst>
                                    </p:anim>
                                    <p:anim calcmode="lin" valueType="num">
                                      <p:cBhvr>
                                        <p:cTn id="8" dur="500" fill="hold"/>
                                        <p:tgtEl>
                                          <p:spTgt spid="297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9707"/>
                                        </p:tgtEl>
                                        <p:attrNameLst>
                                          <p:attrName>style.visibility</p:attrName>
                                        </p:attrNameLst>
                                      </p:cBhvr>
                                      <p:to>
                                        <p:strVal val="visible"/>
                                      </p:to>
                                    </p:set>
                                    <p:animEffect transition="in" filter="dissolve">
                                      <p:cBhvr>
                                        <p:cTn id="13" dur="500"/>
                                        <p:tgtEl>
                                          <p:spTgt spid="2970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9717"/>
                                        </p:tgtEl>
                                        <p:attrNameLst>
                                          <p:attrName>style.visibility</p:attrName>
                                        </p:attrNameLst>
                                      </p:cBhvr>
                                      <p:to>
                                        <p:strVal val="visible"/>
                                      </p:to>
                                    </p:set>
                                    <p:animEffect transition="in" filter="wipe(left)">
                                      <p:cBhvr>
                                        <p:cTn id="17" dur="500"/>
                                        <p:tgtEl>
                                          <p:spTgt spid="29717"/>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9714"/>
                                        </p:tgtEl>
                                        <p:attrNameLst>
                                          <p:attrName>style.visibility</p:attrName>
                                        </p:attrNameLst>
                                      </p:cBhvr>
                                      <p:to>
                                        <p:strVal val="visible"/>
                                      </p:to>
                                    </p:set>
                                    <p:animEffect transition="in" filter="dissolve">
                                      <p:cBhvr>
                                        <p:cTn id="21" dur="500"/>
                                        <p:tgtEl>
                                          <p:spTgt spid="29714"/>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29720"/>
                                        </p:tgtEl>
                                        <p:attrNameLst>
                                          <p:attrName>style.visibility</p:attrName>
                                        </p:attrNameLst>
                                      </p:cBhvr>
                                      <p:to>
                                        <p:strVal val="visible"/>
                                      </p:to>
                                    </p:set>
                                    <p:animEffect transition="in" filter="wipe(right)">
                                      <p:cBhvr>
                                        <p:cTn id="25" dur="500"/>
                                        <p:tgtEl>
                                          <p:spTgt spid="29720"/>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9712"/>
                                        </p:tgtEl>
                                        <p:attrNameLst>
                                          <p:attrName>style.visibility</p:attrName>
                                        </p:attrNameLst>
                                      </p:cBhvr>
                                      <p:to>
                                        <p:strVal val="visible"/>
                                      </p:to>
                                    </p:set>
                                    <p:animEffect transition="in" filter="dissolve">
                                      <p:cBhvr>
                                        <p:cTn id="29" dur="500"/>
                                        <p:tgtEl>
                                          <p:spTgt spid="29712"/>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29719"/>
                                        </p:tgtEl>
                                        <p:attrNameLst>
                                          <p:attrName>style.visibility</p:attrName>
                                        </p:attrNameLst>
                                      </p:cBhvr>
                                      <p:to>
                                        <p:strVal val="visible"/>
                                      </p:to>
                                    </p:set>
                                    <p:animEffect transition="in" filter="wipe(right)">
                                      <p:cBhvr>
                                        <p:cTn id="33" dur="500"/>
                                        <p:tgtEl>
                                          <p:spTgt spid="29719"/>
                                        </p:tgtEl>
                                      </p:cBhvr>
                                    </p:animEffec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dissolve">
                                      <p:cBhvr>
                                        <p:cTn id="37" dur="500"/>
                                        <p:tgtEl>
                                          <p:spTgt spid="29710"/>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9718"/>
                                        </p:tgtEl>
                                        <p:attrNameLst>
                                          <p:attrName>style.visibility</p:attrName>
                                        </p:attrNameLst>
                                      </p:cBhvr>
                                      <p:to>
                                        <p:strVal val="visible"/>
                                      </p:to>
                                    </p:set>
                                    <p:animEffect transition="in" filter="wipe(left)">
                                      <p:cBhvr>
                                        <p:cTn id="41" dur="500"/>
                                        <p:tgtEl>
                                          <p:spTgt spid="2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animBg="1"/>
      <p:bldP spid="29718" grpId="0" animBg="1"/>
      <p:bldP spid="29719" grpId="0" animBg="1"/>
      <p:bldP spid="297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Drivatars: Main Idea</a:t>
            </a:r>
          </a:p>
        </p:txBody>
      </p:sp>
      <p:sp>
        <p:nvSpPr>
          <p:cNvPr id="22531" name="Rectangle 3"/>
          <p:cNvSpPr>
            <a:spLocks noGrp="1" noChangeArrowheads="1"/>
          </p:cNvSpPr>
          <p:nvPr>
            <p:ph type="body" sz="quarter" idx="10"/>
          </p:nvPr>
        </p:nvSpPr>
        <p:spPr/>
        <p:txBody>
          <a:bodyPr/>
          <a:lstStyle/>
          <a:p>
            <a:pPr marL="457261" indent="-457261"/>
            <a:r>
              <a:rPr lang="en-GB" dirty="0"/>
              <a:t>Two phase process:</a:t>
            </a:r>
          </a:p>
          <a:p>
            <a:pPr marL="743049" lvl="1" indent="-400103">
              <a:buFontTx/>
              <a:buAutoNum type="arabicPeriod"/>
            </a:pPr>
            <a:r>
              <a:rPr lang="en-GB" dirty="0"/>
              <a:t>Pre-generate possible racing lines prior to the race from a (compressed) racing table.</a:t>
            </a:r>
          </a:p>
          <a:p>
            <a:pPr marL="743049" lvl="1" indent="-400103">
              <a:buFontTx/>
              <a:buAutoNum type="arabicPeriod"/>
            </a:pPr>
            <a:r>
              <a:rPr lang="en-GB" dirty="0"/>
              <a:t>Switch the lines during the race to add variability.</a:t>
            </a:r>
          </a:p>
          <a:p>
            <a:pPr marL="457261" indent="-457261"/>
            <a:r>
              <a:rPr lang="en-GB" dirty="0"/>
              <a:t>Compression reduces the memory needs </a:t>
            </a:r>
            <a:r>
              <a:rPr lang="en-GB" dirty="0" smtClean="0"/>
              <a:t>per </a:t>
            </a:r>
            <a:r>
              <a:rPr lang="en-GB" dirty="0"/>
              <a:t>racing line segment</a:t>
            </a:r>
          </a:p>
          <a:p>
            <a:pPr marL="457261" indent="-457261"/>
            <a:r>
              <a:rPr lang="en-GB" dirty="0"/>
              <a:t>Switching makes smoother racing lines.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Racing Tables</a:t>
            </a:r>
          </a:p>
        </p:txBody>
      </p:sp>
      <p:sp>
        <p:nvSpPr>
          <p:cNvPr id="15769" name="Rectangle 409"/>
          <p:cNvSpPr>
            <a:spLocks noChangeArrowheads="1"/>
          </p:cNvSpPr>
          <p:nvPr/>
        </p:nvSpPr>
        <p:spPr bwMode="auto">
          <a:xfrm>
            <a:off x="7210426" y="1257300"/>
            <a:ext cx="1476375" cy="548879"/>
          </a:xfrm>
          <a:prstGeom prst="rect">
            <a:avLst/>
          </a:prstGeom>
          <a:noFill/>
          <a:ln w="28575">
            <a:noFill/>
            <a:miter lim="800000"/>
            <a:headEnd/>
            <a:tailEnd/>
          </a:ln>
          <a:effectLst/>
        </p:spPr>
        <p:txBody>
          <a:bodyPr lIns="67509" tIns="35105" rIns="67509" bIns="35105"/>
          <a:lstStyle/>
          <a:p>
            <a:pPr algn="ctr">
              <a:spcBef>
                <a:spcPct val="20000"/>
              </a:spcBef>
            </a:pPr>
            <a:r>
              <a:rPr lang="en-GB" dirty="0">
                <a:latin typeface="+mn-lt"/>
              </a:rPr>
              <a:t>a</a:t>
            </a:r>
            <a:r>
              <a:rPr lang="en-GB" baseline="-25000" dirty="0">
                <a:latin typeface="+mn-lt"/>
              </a:rPr>
              <a:t>4</a:t>
            </a:r>
          </a:p>
        </p:txBody>
      </p:sp>
      <p:sp>
        <p:nvSpPr>
          <p:cNvPr id="15770" name="Rectangle 410"/>
          <p:cNvSpPr>
            <a:spLocks noChangeArrowheads="1"/>
          </p:cNvSpPr>
          <p:nvPr/>
        </p:nvSpPr>
        <p:spPr bwMode="auto">
          <a:xfrm>
            <a:off x="4268788" y="1257300"/>
            <a:ext cx="1471612" cy="548879"/>
          </a:xfrm>
          <a:prstGeom prst="rect">
            <a:avLst/>
          </a:prstGeom>
          <a:noFill/>
          <a:ln w="28575">
            <a:noFill/>
            <a:miter lim="800000"/>
            <a:headEnd/>
            <a:tailEnd/>
          </a:ln>
          <a:effectLst/>
        </p:spPr>
        <p:txBody>
          <a:bodyPr lIns="67509" tIns="35105" rIns="67509" bIns="35105"/>
          <a:lstStyle/>
          <a:p>
            <a:pPr algn="ctr">
              <a:spcBef>
                <a:spcPct val="20000"/>
              </a:spcBef>
            </a:pPr>
            <a:r>
              <a:rPr lang="en-GB" dirty="0">
                <a:latin typeface="+mn-lt"/>
              </a:rPr>
              <a:t>a</a:t>
            </a:r>
            <a:r>
              <a:rPr lang="en-GB" baseline="-25000" dirty="0">
                <a:latin typeface="+mn-lt"/>
              </a:rPr>
              <a:t>2</a:t>
            </a:r>
          </a:p>
        </p:txBody>
      </p:sp>
      <p:sp>
        <p:nvSpPr>
          <p:cNvPr id="15771" name="Rectangle 411"/>
          <p:cNvSpPr>
            <a:spLocks noChangeArrowheads="1"/>
          </p:cNvSpPr>
          <p:nvPr/>
        </p:nvSpPr>
        <p:spPr bwMode="auto">
          <a:xfrm>
            <a:off x="5740401" y="1257300"/>
            <a:ext cx="1470025" cy="548879"/>
          </a:xfrm>
          <a:prstGeom prst="rect">
            <a:avLst/>
          </a:prstGeom>
          <a:noFill/>
          <a:ln w="28575">
            <a:noFill/>
            <a:miter lim="800000"/>
            <a:headEnd/>
            <a:tailEnd/>
          </a:ln>
          <a:effectLst/>
        </p:spPr>
        <p:txBody>
          <a:bodyPr lIns="67509" tIns="35105" rIns="67509" bIns="35105"/>
          <a:lstStyle/>
          <a:p>
            <a:pPr algn="ctr">
              <a:spcBef>
                <a:spcPct val="20000"/>
              </a:spcBef>
            </a:pPr>
            <a:r>
              <a:rPr lang="en-GB" dirty="0">
                <a:latin typeface="+mn-lt"/>
              </a:rPr>
              <a:t>a</a:t>
            </a:r>
            <a:r>
              <a:rPr lang="en-GB" baseline="-25000" dirty="0">
                <a:latin typeface="+mn-lt"/>
              </a:rPr>
              <a:t>3</a:t>
            </a:r>
          </a:p>
        </p:txBody>
      </p:sp>
      <p:sp>
        <p:nvSpPr>
          <p:cNvPr id="15772" name="Rectangle 412"/>
          <p:cNvSpPr>
            <a:spLocks noChangeArrowheads="1"/>
          </p:cNvSpPr>
          <p:nvPr/>
        </p:nvSpPr>
        <p:spPr bwMode="auto">
          <a:xfrm>
            <a:off x="2797176" y="1257300"/>
            <a:ext cx="1471613" cy="548879"/>
          </a:xfrm>
          <a:prstGeom prst="rect">
            <a:avLst/>
          </a:prstGeom>
          <a:noFill/>
          <a:ln w="28575">
            <a:noFill/>
            <a:miter lim="800000"/>
            <a:headEnd/>
            <a:tailEnd/>
          </a:ln>
          <a:effectLst/>
        </p:spPr>
        <p:txBody>
          <a:bodyPr lIns="67509" tIns="35105" rIns="67509" bIns="35105"/>
          <a:lstStyle/>
          <a:p>
            <a:pPr algn="ctr">
              <a:spcBef>
                <a:spcPct val="20000"/>
              </a:spcBef>
            </a:pPr>
            <a:r>
              <a:rPr lang="en-GB" dirty="0">
                <a:latin typeface="+mn-lt"/>
              </a:rPr>
              <a:t>a</a:t>
            </a:r>
            <a:r>
              <a:rPr lang="en-GB" baseline="-25000" dirty="0">
                <a:latin typeface="+mn-lt"/>
              </a:rPr>
              <a:t>1</a:t>
            </a:r>
          </a:p>
        </p:txBody>
      </p:sp>
      <p:sp>
        <p:nvSpPr>
          <p:cNvPr id="15773" name="Rectangle 413"/>
          <p:cNvSpPr>
            <a:spLocks noChangeArrowheads="1"/>
          </p:cNvSpPr>
          <p:nvPr/>
        </p:nvSpPr>
        <p:spPr bwMode="auto">
          <a:xfrm>
            <a:off x="762000" y="1257300"/>
            <a:ext cx="2035175" cy="548879"/>
          </a:xfrm>
          <a:prstGeom prst="rect">
            <a:avLst/>
          </a:prstGeom>
          <a:noFill/>
          <a:ln w="28575">
            <a:noFill/>
            <a:miter lim="800000"/>
            <a:headEnd/>
            <a:tailEnd/>
          </a:ln>
          <a:effectLst/>
        </p:spPr>
        <p:txBody>
          <a:bodyPr lIns="67509" tIns="35105" rIns="67509" bIns="35105"/>
          <a:lstStyle/>
          <a:p>
            <a:pPr algn="ctr">
              <a:spcBef>
                <a:spcPct val="20000"/>
              </a:spcBef>
            </a:pPr>
            <a:r>
              <a:rPr lang="en-GB" dirty="0">
                <a:latin typeface="+mn-lt"/>
              </a:rPr>
              <a:t>Segments</a:t>
            </a:r>
          </a:p>
        </p:txBody>
      </p:sp>
      <p:sp>
        <p:nvSpPr>
          <p:cNvPr id="15774" name="Line 414"/>
          <p:cNvSpPr>
            <a:spLocks noChangeShapeType="1"/>
          </p:cNvSpPr>
          <p:nvPr/>
        </p:nvSpPr>
        <p:spPr bwMode="auto">
          <a:xfrm>
            <a:off x="2797175" y="1257300"/>
            <a:ext cx="0" cy="3314700"/>
          </a:xfrm>
          <a:prstGeom prst="line">
            <a:avLst/>
          </a:prstGeom>
          <a:noFill/>
          <a:ln w="12700">
            <a:solidFill>
              <a:schemeClr val="tx1"/>
            </a:solidFill>
            <a:round/>
            <a:headEnd/>
            <a:tailEnd/>
          </a:ln>
          <a:effectLst/>
        </p:spPr>
        <p:txBody>
          <a:bodyPr lIns="68589" tIns="34295" rIns="68589" bIns="34295"/>
          <a:lstStyle/>
          <a:p>
            <a:endParaRPr lang="en-GB"/>
          </a:p>
        </p:txBody>
      </p:sp>
      <p:sp>
        <p:nvSpPr>
          <p:cNvPr id="15775" name="Line 415"/>
          <p:cNvSpPr>
            <a:spLocks noChangeShapeType="1"/>
          </p:cNvSpPr>
          <p:nvPr/>
        </p:nvSpPr>
        <p:spPr bwMode="auto">
          <a:xfrm>
            <a:off x="762000" y="1806179"/>
            <a:ext cx="7924800" cy="0"/>
          </a:xfrm>
          <a:prstGeom prst="line">
            <a:avLst/>
          </a:prstGeom>
          <a:noFill/>
          <a:ln w="12700">
            <a:solidFill>
              <a:schemeClr val="tx1"/>
            </a:solidFill>
            <a:round/>
            <a:headEnd/>
            <a:tailEnd/>
          </a:ln>
          <a:effectLst/>
        </p:spPr>
        <p:txBody>
          <a:bodyPr lIns="68589" tIns="34295" rIns="68589" bIns="34295"/>
          <a:lstStyle/>
          <a:p>
            <a:endParaRPr lang="en-GB"/>
          </a:p>
        </p:txBody>
      </p:sp>
      <p:sp>
        <p:nvSpPr>
          <p:cNvPr id="15776" name="Line 416"/>
          <p:cNvSpPr>
            <a:spLocks noChangeShapeType="1"/>
          </p:cNvSpPr>
          <p:nvPr/>
        </p:nvSpPr>
        <p:spPr bwMode="auto">
          <a:xfrm>
            <a:off x="762000" y="2534841"/>
            <a:ext cx="7924800" cy="0"/>
          </a:xfrm>
          <a:prstGeom prst="line">
            <a:avLst/>
          </a:prstGeom>
          <a:noFill/>
          <a:ln w="12700">
            <a:solidFill>
              <a:schemeClr val="tx1"/>
            </a:solidFill>
            <a:round/>
            <a:headEnd/>
            <a:tailEnd/>
          </a:ln>
          <a:effectLst/>
        </p:spPr>
        <p:txBody>
          <a:bodyPr lIns="68589" tIns="34295" rIns="68589" bIns="34295"/>
          <a:lstStyle/>
          <a:p>
            <a:endParaRPr lang="en-GB"/>
          </a:p>
        </p:txBody>
      </p:sp>
      <p:sp>
        <p:nvSpPr>
          <p:cNvPr id="15777" name="Line 417"/>
          <p:cNvSpPr>
            <a:spLocks noChangeShapeType="1"/>
          </p:cNvSpPr>
          <p:nvPr/>
        </p:nvSpPr>
        <p:spPr bwMode="auto">
          <a:xfrm>
            <a:off x="5740400" y="1257300"/>
            <a:ext cx="0" cy="3314700"/>
          </a:xfrm>
          <a:prstGeom prst="line">
            <a:avLst/>
          </a:prstGeom>
          <a:noFill/>
          <a:ln w="12700">
            <a:solidFill>
              <a:schemeClr val="tx1"/>
            </a:solidFill>
            <a:round/>
            <a:headEnd/>
            <a:tailEnd/>
          </a:ln>
          <a:effectLst/>
        </p:spPr>
        <p:txBody>
          <a:bodyPr lIns="68589" tIns="34295" rIns="68589" bIns="34295"/>
          <a:lstStyle/>
          <a:p>
            <a:endParaRPr lang="en-GB"/>
          </a:p>
        </p:txBody>
      </p:sp>
      <p:sp>
        <p:nvSpPr>
          <p:cNvPr id="15778" name="Line 418"/>
          <p:cNvSpPr>
            <a:spLocks noChangeShapeType="1"/>
          </p:cNvSpPr>
          <p:nvPr/>
        </p:nvSpPr>
        <p:spPr bwMode="auto">
          <a:xfrm>
            <a:off x="4268788" y="1257300"/>
            <a:ext cx="0" cy="3314700"/>
          </a:xfrm>
          <a:prstGeom prst="line">
            <a:avLst/>
          </a:prstGeom>
          <a:noFill/>
          <a:ln w="12700">
            <a:solidFill>
              <a:schemeClr val="tx1"/>
            </a:solidFill>
            <a:round/>
            <a:headEnd/>
            <a:tailEnd/>
          </a:ln>
          <a:effectLst/>
        </p:spPr>
        <p:txBody>
          <a:bodyPr lIns="68589" tIns="34295" rIns="68589" bIns="34295"/>
          <a:lstStyle/>
          <a:p>
            <a:endParaRPr lang="en-GB"/>
          </a:p>
        </p:txBody>
      </p:sp>
      <p:sp>
        <p:nvSpPr>
          <p:cNvPr id="15779" name="Line 419"/>
          <p:cNvSpPr>
            <a:spLocks noChangeShapeType="1"/>
          </p:cNvSpPr>
          <p:nvPr/>
        </p:nvSpPr>
        <p:spPr bwMode="auto">
          <a:xfrm>
            <a:off x="7210425" y="1257300"/>
            <a:ext cx="0" cy="3314700"/>
          </a:xfrm>
          <a:prstGeom prst="line">
            <a:avLst/>
          </a:prstGeom>
          <a:noFill/>
          <a:ln w="12700">
            <a:solidFill>
              <a:schemeClr val="tx1"/>
            </a:solidFill>
            <a:round/>
            <a:headEnd/>
            <a:tailEnd/>
          </a:ln>
          <a:effectLst/>
        </p:spPr>
        <p:txBody>
          <a:bodyPr lIns="68589" tIns="34295" rIns="68589" bIns="34295"/>
          <a:lstStyle/>
          <a:p>
            <a:endParaRPr lang="en-GB"/>
          </a:p>
        </p:txBody>
      </p:sp>
      <p:sp>
        <p:nvSpPr>
          <p:cNvPr id="15780" name="Line 420"/>
          <p:cNvSpPr>
            <a:spLocks noChangeShapeType="1"/>
          </p:cNvSpPr>
          <p:nvPr/>
        </p:nvSpPr>
        <p:spPr bwMode="auto">
          <a:xfrm>
            <a:off x="762000" y="3175397"/>
            <a:ext cx="7924800" cy="0"/>
          </a:xfrm>
          <a:prstGeom prst="line">
            <a:avLst/>
          </a:prstGeom>
          <a:noFill/>
          <a:ln w="12700">
            <a:solidFill>
              <a:schemeClr val="tx1"/>
            </a:solidFill>
            <a:round/>
            <a:headEnd/>
            <a:tailEnd/>
          </a:ln>
          <a:effectLst/>
        </p:spPr>
        <p:txBody>
          <a:bodyPr lIns="68589" tIns="34295" rIns="68589" bIns="34295"/>
          <a:lstStyle/>
          <a:p>
            <a:endParaRPr lang="en-GB"/>
          </a:p>
        </p:txBody>
      </p:sp>
      <p:sp>
        <p:nvSpPr>
          <p:cNvPr id="15781" name="Line 421"/>
          <p:cNvSpPr>
            <a:spLocks noChangeShapeType="1"/>
          </p:cNvSpPr>
          <p:nvPr/>
        </p:nvSpPr>
        <p:spPr bwMode="auto">
          <a:xfrm>
            <a:off x="762000" y="3814763"/>
            <a:ext cx="7924800" cy="0"/>
          </a:xfrm>
          <a:prstGeom prst="line">
            <a:avLst/>
          </a:prstGeom>
          <a:noFill/>
          <a:ln w="12700">
            <a:solidFill>
              <a:schemeClr val="tx1"/>
            </a:solidFill>
            <a:round/>
            <a:headEnd/>
            <a:tailEnd/>
          </a:ln>
          <a:effectLst/>
        </p:spPr>
        <p:txBody>
          <a:bodyPr lIns="68589" tIns="34295" rIns="68589" bIns="34295"/>
          <a:lstStyle/>
          <a:p>
            <a:endParaRPr lang="en-GB"/>
          </a:p>
        </p:txBody>
      </p:sp>
      <p:sp>
        <p:nvSpPr>
          <p:cNvPr id="15886" name="Freeform 526"/>
          <p:cNvSpPr>
            <a:spLocks/>
          </p:cNvSpPr>
          <p:nvPr/>
        </p:nvSpPr>
        <p:spPr bwMode="auto">
          <a:xfrm>
            <a:off x="3440113" y="1991917"/>
            <a:ext cx="317500" cy="382190"/>
          </a:xfrm>
          <a:custGeom>
            <a:avLst/>
            <a:gdLst/>
            <a:ahLst/>
            <a:cxnLst>
              <a:cxn ang="0">
                <a:pos x="0" y="4"/>
              </a:cxn>
              <a:cxn ang="0">
                <a:pos x="50" y="10"/>
              </a:cxn>
              <a:cxn ang="0">
                <a:pos x="69" y="63"/>
              </a:cxn>
              <a:cxn ang="0">
                <a:pos x="69" y="105"/>
              </a:cxn>
            </a:cxnLst>
            <a:rect l="0" t="0" r="r" b="b"/>
            <a:pathLst>
              <a:path w="72" h="105">
                <a:moveTo>
                  <a:pt x="0" y="4"/>
                </a:moveTo>
                <a:cubicBezTo>
                  <a:pt x="19" y="2"/>
                  <a:pt x="39" y="0"/>
                  <a:pt x="50" y="10"/>
                </a:cubicBezTo>
                <a:cubicBezTo>
                  <a:pt x="61" y="20"/>
                  <a:pt x="66" y="47"/>
                  <a:pt x="69" y="63"/>
                </a:cubicBezTo>
                <a:cubicBezTo>
                  <a:pt x="72" y="79"/>
                  <a:pt x="70" y="92"/>
                  <a:pt x="69" y="105"/>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87" name="Freeform 527"/>
          <p:cNvSpPr>
            <a:spLocks/>
          </p:cNvSpPr>
          <p:nvPr/>
        </p:nvSpPr>
        <p:spPr bwMode="auto">
          <a:xfrm>
            <a:off x="4862514" y="1999060"/>
            <a:ext cx="238125" cy="408384"/>
          </a:xfrm>
          <a:custGeom>
            <a:avLst/>
            <a:gdLst/>
            <a:ahLst/>
            <a:cxnLst>
              <a:cxn ang="0">
                <a:pos x="0" y="0"/>
              </a:cxn>
              <a:cxn ang="0">
                <a:pos x="42" y="39"/>
              </a:cxn>
              <a:cxn ang="0">
                <a:pos x="52" y="85"/>
              </a:cxn>
              <a:cxn ang="0">
                <a:pos x="52" y="112"/>
              </a:cxn>
            </a:cxnLst>
            <a:rect l="0" t="0" r="r" b="b"/>
            <a:pathLst>
              <a:path w="54" h="112">
                <a:moveTo>
                  <a:pt x="0" y="0"/>
                </a:moveTo>
                <a:cubicBezTo>
                  <a:pt x="16" y="12"/>
                  <a:pt x="33" y="25"/>
                  <a:pt x="42" y="39"/>
                </a:cubicBezTo>
                <a:cubicBezTo>
                  <a:pt x="51" y="53"/>
                  <a:pt x="50" y="73"/>
                  <a:pt x="52" y="85"/>
                </a:cubicBezTo>
                <a:cubicBezTo>
                  <a:pt x="54" y="97"/>
                  <a:pt x="53" y="104"/>
                  <a:pt x="52" y="112"/>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88" name="Freeform 528"/>
          <p:cNvSpPr>
            <a:spLocks/>
          </p:cNvSpPr>
          <p:nvPr/>
        </p:nvSpPr>
        <p:spPr bwMode="auto">
          <a:xfrm>
            <a:off x="6338888" y="1977630"/>
            <a:ext cx="233362" cy="396478"/>
          </a:xfrm>
          <a:custGeom>
            <a:avLst/>
            <a:gdLst/>
            <a:ahLst/>
            <a:cxnLst>
              <a:cxn ang="0">
                <a:pos x="0" y="0"/>
              </a:cxn>
              <a:cxn ang="0">
                <a:pos x="42" y="45"/>
              </a:cxn>
              <a:cxn ang="0">
                <a:pos x="53" y="109"/>
              </a:cxn>
            </a:cxnLst>
            <a:rect l="0" t="0" r="r" b="b"/>
            <a:pathLst>
              <a:path w="53" h="109">
                <a:moveTo>
                  <a:pt x="0" y="0"/>
                </a:moveTo>
                <a:cubicBezTo>
                  <a:pt x="16" y="13"/>
                  <a:pt x="33" y="27"/>
                  <a:pt x="42" y="45"/>
                </a:cubicBezTo>
                <a:cubicBezTo>
                  <a:pt x="51" y="63"/>
                  <a:pt x="52" y="86"/>
                  <a:pt x="53" y="109"/>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89" name="Freeform 529"/>
          <p:cNvSpPr>
            <a:spLocks/>
          </p:cNvSpPr>
          <p:nvPr/>
        </p:nvSpPr>
        <p:spPr bwMode="auto">
          <a:xfrm>
            <a:off x="7743826" y="1984772"/>
            <a:ext cx="334963" cy="389334"/>
          </a:xfrm>
          <a:custGeom>
            <a:avLst/>
            <a:gdLst/>
            <a:ahLst/>
            <a:cxnLst>
              <a:cxn ang="0">
                <a:pos x="0" y="0"/>
              </a:cxn>
              <a:cxn ang="0">
                <a:pos x="48" y="21"/>
              </a:cxn>
              <a:cxn ang="0">
                <a:pos x="66" y="56"/>
              </a:cxn>
              <a:cxn ang="0">
                <a:pos x="76" y="107"/>
              </a:cxn>
            </a:cxnLst>
            <a:rect l="0" t="0" r="r" b="b"/>
            <a:pathLst>
              <a:path w="76" h="107">
                <a:moveTo>
                  <a:pt x="0" y="0"/>
                </a:moveTo>
                <a:cubicBezTo>
                  <a:pt x="18" y="6"/>
                  <a:pt x="37" y="12"/>
                  <a:pt x="48" y="21"/>
                </a:cubicBezTo>
                <a:cubicBezTo>
                  <a:pt x="59" y="30"/>
                  <a:pt x="61" y="42"/>
                  <a:pt x="66" y="56"/>
                </a:cubicBezTo>
                <a:cubicBezTo>
                  <a:pt x="71" y="70"/>
                  <a:pt x="73" y="88"/>
                  <a:pt x="76" y="107"/>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0" name="Freeform 530"/>
          <p:cNvSpPr>
            <a:spLocks/>
          </p:cNvSpPr>
          <p:nvPr/>
        </p:nvSpPr>
        <p:spPr bwMode="auto">
          <a:xfrm>
            <a:off x="3224213" y="2855119"/>
            <a:ext cx="779462" cy="76200"/>
          </a:xfrm>
          <a:custGeom>
            <a:avLst/>
            <a:gdLst/>
            <a:ahLst/>
            <a:cxnLst>
              <a:cxn ang="0">
                <a:pos x="0" y="0"/>
              </a:cxn>
              <a:cxn ang="0">
                <a:pos x="93" y="20"/>
              </a:cxn>
              <a:cxn ang="0">
                <a:pos x="147" y="9"/>
              </a:cxn>
              <a:cxn ang="0">
                <a:pos x="177" y="15"/>
              </a:cxn>
            </a:cxnLst>
            <a:rect l="0" t="0" r="r" b="b"/>
            <a:pathLst>
              <a:path w="177" h="21">
                <a:moveTo>
                  <a:pt x="0" y="0"/>
                </a:moveTo>
                <a:cubicBezTo>
                  <a:pt x="34" y="9"/>
                  <a:pt x="69" y="19"/>
                  <a:pt x="93" y="20"/>
                </a:cubicBezTo>
                <a:cubicBezTo>
                  <a:pt x="117" y="21"/>
                  <a:pt x="133" y="10"/>
                  <a:pt x="147" y="9"/>
                </a:cubicBezTo>
                <a:cubicBezTo>
                  <a:pt x="161" y="8"/>
                  <a:pt x="169" y="11"/>
                  <a:pt x="177" y="15"/>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1" name="Freeform 531"/>
          <p:cNvSpPr>
            <a:spLocks/>
          </p:cNvSpPr>
          <p:nvPr/>
        </p:nvSpPr>
        <p:spPr bwMode="auto">
          <a:xfrm>
            <a:off x="4598988" y="2894409"/>
            <a:ext cx="779462" cy="14288"/>
          </a:xfrm>
          <a:custGeom>
            <a:avLst/>
            <a:gdLst/>
            <a:ahLst/>
            <a:cxnLst>
              <a:cxn ang="0">
                <a:pos x="0" y="4"/>
              </a:cxn>
              <a:cxn ang="0">
                <a:pos x="177" y="0"/>
              </a:cxn>
            </a:cxnLst>
            <a:rect l="0" t="0" r="r" b="b"/>
            <a:pathLst>
              <a:path w="177" h="4">
                <a:moveTo>
                  <a:pt x="0" y="4"/>
                </a:moveTo>
                <a:cubicBezTo>
                  <a:pt x="0" y="4"/>
                  <a:pt x="88" y="2"/>
                  <a:pt x="177"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2" name="Freeform 532"/>
          <p:cNvSpPr>
            <a:spLocks/>
          </p:cNvSpPr>
          <p:nvPr/>
        </p:nvSpPr>
        <p:spPr bwMode="auto">
          <a:xfrm>
            <a:off x="6056313" y="2843213"/>
            <a:ext cx="806450" cy="58341"/>
          </a:xfrm>
          <a:custGeom>
            <a:avLst/>
            <a:gdLst/>
            <a:ahLst/>
            <a:cxnLst>
              <a:cxn ang="0">
                <a:pos x="0" y="0"/>
              </a:cxn>
              <a:cxn ang="0">
                <a:pos x="84" y="7"/>
              </a:cxn>
              <a:cxn ang="0">
                <a:pos x="167" y="12"/>
              </a:cxn>
              <a:cxn ang="0">
                <a:pos x="179" y="16"/>
              </a:cxn>
            </a:cxnLst>
            <a:rect l="0" t="0" r="r" b="b"/>
            <a:pathLst>
              <a:path w="183" h="16">
                <a:moveTo>
                  <a:pt x="0" y="0"/>
                </a:moveTo>
                <a:cubicBezTo>
                  <a:pt x="28" y="2"/>
                  <a:pt x="56" y="5"/>
                  <a:pt x="84" y="7"/>
                </a:cubicBezTo>
                <a:cubicBezTo>
                  <a:pt x="112" y="9"/>
                  <a:pt x="151" y="11"/>
                  <a:pt x="167" y="12"/>
                </a:cubicBezTo>
                <a:cubicBezTo>
                  <a:pt x="183" y="13"/>
                  <a:pt x="181" y="14"/>
                  <a:pt x="179" y="16"/>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3" name="Freeform 533"/>
          <p:cNvSpPr>
            <a:spLocks/>
          </p:cNvSpPr>
          <p:nvPr/>
        </p:nvSpPr>
        <p:spPr bwMode="auto">
          <a:xfrm>
            <a:off x="7562850" y="2887266"/>
            <a:ext cx="754063" cy="14288"/>
          </a:xfrm>
          <a:custGeom>
            <a:avLst/>
            <a:gdLst/>
            <a:ahLst/>
            <a:cxnLst>
              <a:cxn ang="0">
                <a:pos x="0" y="4"/>
              </a:cxn>
              <a:cxn ang="0">
                <a:pos x="171" y="0"/>
              </a:cxn>
            </a:cxnLst>
            <a:rect l="0" t="0" r="r" b="b"/>
            <a:pathLst>
              <a:path w="171" h="4">
                <a:moveTo>
                  <a:pt x="0" y="4"/>
                </a:moveTo>
                <a:cubicBezTo>
                  <a:pt x="0" y="4"/>
                  <a:pt x="85" y="2"/>
                  <a:pt x="171"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4" name="Freeform 534"/>
          <p:cNvSpPr>
            <a:spLocks/>
          </p:cNvSpPr>
          <p:nvPr/>
        </p:nvSpPr>
        <p:spPr bwMode="auto">
          <a:xfrm>
            <a:off x="3263901" y="3367089"/>
            <a:ext cx="642938" cy="251222"/>
          </a:xfrm>
          <a:custGeom>
            <a:avLst/>
            <a:gdLst/>
            <a:ahLst/>
            <a:cxnLst>
              <a:cxn ang="0">
                <a:pos x="0" y="69"/>
              </a:cxn>
              <a:cxn ang="0">
                <a:pos x="66" y="18"/>
              </a:cxn>
              <a:cxn ang="0">
                <a:pos x="146" y="0"/>
              </a:cxn>
            </a:cxnLst>
            <a:rect l="0" t="0" r="r" b="b"/>
            <a:pathLst>
              <a:path w="146" h="69">
                <a:moveTo>
                  <a:pt x="0" y="69"/>
                </a:moveTo>
                <a:cubicBezTo>
                  <a:pt x="21" y="49"/>
                  <a:pt x="42" y="30"/>
                  <a:pt x="66" y="18"/>
                </a:cubicBezTo>
                <a:cubicBezTo>
                  <a:pt x="90" y="6"/>
                  <a:pt x="118" y="3"/>
                  <a:pt x="146"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5" name="Freeform 535"/>
          <p:cNvSpPr>
            <a:spLocks/>
          </p:cNvSpPr>
          <p:nvPr/>
        </p:nvSpPr>
        <p:spPr bwMode="auto">
          <a:xfrm>
            <a:off x="4549775" y="3451622"/>
            <a:ext cx="719138" cy="104775"/>
          </a:xfrm>
          <a:custGeom>
            <a:avLst/>
            <a:gdLst/>
            <a:ahLst/>
            <a:cxnLst>
              <a:cxn ang="0">
                <a:pos x="0" y="29"/>
              </a:cxn>
              <a:cxn ang="0">
                <a:pos x="97" y="4"/>
              </a:cxn>
              <a:cxn ang="0">
                <a:pos x="163" y="2"/>
              </a:cxn>
            </a:cxnLst>
            <a:rect l="0" t="0" r="r" b="b"/>
            <a:pathLst>
              <a:path w="163" h="29">
                <a:moveTo>
                  <a:pt x="0" y="29"/>
                </a:moveTo>
                <a:cubicBezTo>
                  <a:pt x="35" y="18"/>
                  <a:pt x="70" y="8"/>
                  <a:pt x="97" y="4"/>
                </a:cubicBezTo>
                <a:cubicBezTo>
                  <a:pt x="124" y="0"/>
                  <a:pt x="143" y="1"/>
                  <a:pt x="163" y="2"/>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6" name="Freeform 536"/>
          <p:cNvSpPr>
            <a:spLocks/>
          </p:cNvSpPr>
          <p:nvPr/>
        </p:nvSpPr>
        <p:spPr bwMode="auto">
          <a:xfrm>
            <a:off x="6140450" y="3429001"/>
            <a:ext cx="603250" cy="222647"/>
          </a:xfrm>
          <a:custGeom>
            <a:avLst/>
            <a:gdLst/>
            <a:ahLst/>
            <a:cxnLst>
              <a:cxn ang="0">
                <a:pos x="0" y="61"/>
              </a:cxn>
              <a:cxn ang="0">
                <a:pos x="53" y="12"/>
              </a:cxn>
              <a:cxn ang="0">
                <a:pos x="137" y="0"/>
              </a:cxn>
            </a:cxnLst>
            <a:rect l="0" t="0" r="r" b="b"/>
            <a:pathLst>
              <a:path w="137" h="61">
                <a:moveTo>
                  <a:pt x="0" y="61"/>
                </a:moveTo>
                <a:cubicBezTo>
                  <a:pt x="15" y="41"/>
                  <a:pt x="30" y="22"/>
                  <a:pt x="53" y="12"/>
                </a:cubicBezTo>
                <a:cubicBezTo>
                  <a:pt x="76" y="2"/>
                  <a:pt x="106" y="1"/>
                  <a:pt x="137"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7" name="Freeform 537"/>
          <p:cNvSpPr>
            <a:spLocks/>
          </p:cNvSpPr>
          <p:nvPr/>
        </p:nvSpPr>
        <p:spPr bwMode="auto">
          <a:xfrm>
            <a:off x="7572375" y="3400426"/>
            <a:ext cx="692150" cy="189310"/>
          </a:xfrm>
          <a:custGeom>
            <a:avLst/>
            <a:gdLst/>
            <a:ahLst/>
            <a:cxnLst>
              <a:cxn ang="0">
                <a:pos x="0" y="52"/>
              </a:cxn>
              <a:cxn ang="0">
                <a:pos x="157" y="0"/>
              </a:cxn>
            </a:cxnLst>
            <a:rect l="0" t="0" r="r" b="b"/>
            <a:pathLst>
              <a:path w="157" h="52">
                <a:moveTo>
                  <a:pt x="0" y="52"/>
                </a:moveTo>
                <a:cubicBezTo>
                  <a:pt x="65" y="30"/>
                  <a:pt x="131" y="9"/>
                  <a:pt x="157"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8" name="Freeform 538"/>
          <p:cNvSpPr>
            <a:spLocks/>
          </p:cNvSpPr>
          <p:nvPr/>
        </p:nvSpPr>
        <p:spPr bwMode="auto">
          <a:xfrm>
            <a:off x="3395663" y="4110039"/>
            <a:ext cx="334962" cy="145256"/>
          </a:xfrm>
          <a:custGeom>
            <a:avLst/>
            <a:gdLst/>
            <a:ahLst/>
            <a:cxnLst>
              <a:cxn ang="0">
                <a:pos x="76" y="3"/>
              </a:cxn>
              <a:cxn ang="0">
                <a:pos x="55" y="29"/>
              </a:cxn>
              <a:cxn ang="0">
                <a:pos x="25" y="35"/>
              </a:cxn>
              <a:cxn ang="0">
                <a:pos x="0" y="0"/>
              </a:cxn>
            </a:cxnLst>
            <a:rect l="0" t="0" r="r" b="b"/>
            <a:pathLst>
              <a:path w="76" h="40">
                <a:moveTo>
                  <a:pt x="76" y="3"/>
                </a:moveTo>
                <a:cubicBezTo>
                  <a:pt x="69" y="13"/>
                  <a:pt x="63" y="24"/>
                  <a:pt x="55" y="29"/>
                </a:cubicBezTo>
                <a:cubicBezTo>
                  <a:pt x="47" y="34"/>
                  <a:pt x="34" y="40"/>
                  <a:pt x="25" y="35"/>
                </a:cubicBezTo>
                <a:cubicBezTo>
                  <a:pt x="16" y="30"/>
                  <a:pt x="8" y="15"/>
                  <a:pt x="0"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899" name="Freeform 539"/>
          <p:cNvSpPr>
            <a:spLocks/>
          </p:cNvSpPr>
          <p:nvPr/>
        </p:nvSpPr>
        <p:spPr bwMode="auto">
          <a:xfrm>
            <a:off x="4779963" y="4099322"/>
            <a:ext cx="342900" cy="170259"/>
          </a:xfrm>
          <a:custGeom>
            <a:avLst/>
            <a:gdLst/>
            <a:ahLst/>
            <a:cxnLst>
              <a:cxn ang="0">
                <a:pos x="78" y="20"/>
              </a:cxn>
              <a:cxn ang="0">
                <a:pos x="42" y="44"/>
              </a:cxn>
              <a:cxn ang="0">
                <a:pos x="20" y="39"/>
              </a:cxn>
              <a:cxn ang="0">
                <a:pos x="0" y="0"/>
              </a:cxn>
            </a:cxnLst>
            <a:rect l="0" t="0" r="r" b="b"/>
            <a:pathLst>
              <a:path w="78" h="47">
                <a:moveTo>
                  <a:pt x="78" y="20"/>
                </a:moveTo>
                <a:cubicBezTo>
                  <a:pt x="65" y="30"/>
                  <a:pt x="52" y="41"/>
                  <a:pt x="42" y="44"/>
                </a:cubicBezTo>
                <a:cubicBezTo>
                  <a:pt x="32" y="47"/>
                  <a:pt x="27" y="46"/>
                  <a:pt x="20" y="39"/>
                </a:cubicBezTo>
                <a:cubicBezTo>
                  <a:pt x="13" y="32"/>
                  <a:pt x="6" y="16"/>
                  <a:pt x="0"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900" name="Freeform 540"/>
          <p:cNvSpPr>
            <a:spLocks/>
          </p:cNvSpPr>
          <p:nvPr/>
        </p:nvSpPr>
        <p:spPr bwMode="auto">
          <a:xfrm>
            <a:off x="6269038" y="4088608"/>
            <a:ext cx="355600" cy="221456"/>
          </a:xfrm>
          <a:custGeom>
            <a:avLst/>
            <a:gdLst/>
            <a:ahLst/>
            <a:cxnLst>
              <a:cxn ang="0">
                <a:pos x="81" y="40"/>
              </a:cxn>
              <a:cxn ang="0">
                <a:pos x="30" y="54"/>
              </a:cxn>
              <a:cxn ang="0">
                <a:pos x="0" y="0"/>
              </a:cxn>
            </a:cxnLst>
            <a:rect l="0" t="0" r="r" b="b"/>
            <a:pathLst>
              <a:path w="81" h="61">
                <a:moveTo>
                  <a:pt x="81" y="40"/>
                </a:moveTo>
                <a:cubicBezTo>
                  <a:pt x="62" y="50"/>
                  <a:pt x="43" y="61"/>
                  <a:pt x="30" y="54"/>
                </a:cubicBezTo>
                <a:cubicBezTo>
                  <a:pt x="17" y="47"/>
                  <a:pt x="8" y="23"/>
                  <a:pt x="0"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901" name="Freeform 541"/>
          <p:cNvSpPr>
            <a:spLocks/>
          </p:cNvSpPr>
          <p:nvPr/>
        </p:nvSpPr>
        <p:spPr bwMode="auto">
          <a:xfrm>
            <a:off x="7691439" y="4120753"/>
            <a:ext cx="396875" cy="214313"/>
          </a:xfrm>
          <a:custGeom>
            <a:avLst/>
            <a:gdLst/>
            <a:ahLst/>
            <a:cxnLst>
              <a:cxn ang="0">
                <a:pos x="90" y="25"/>
              </a:cxn>
              <a:cxn ang="0">
                <a:pos x="36" y="55"/>
              </a:cxn>
              <a:cxn ang="0">
                <a:pos x="0" y="0"/>
              </a:cxn>
            </a:cxnLst>
            <a:rect l="0" t="0" r="r" b="b"/>
            <a:pathLst>
              <a:path w="90" h="59">
                <a:moveTo>
                  <a:pt x="90" y="25"/>
                </a:moveTo>
                <a:cubicBezTo>
                  <a:pt x="70" y="42"/>
                  <a:pt x="51" y="59"/>
                  <a:pt x="36" y="55"/>
                </a:cubicBezTo>
                <a:cubicBezTo>
                  <a:pt x="21" y="51"/>
                  <a:pt x="10" y="25"/>
                  <a:pt x="0" y="0"/>
                </a:cubicBezTo>
              </a:path>
            </a:pathLst>
          </a:custGeom>
          <a:noFill/>
          <a:ln w="38100" cap="flat" cmpd="sng">
            <a:solidFill>
              <a:srgbClr val="C00000"/>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
        <p:nvSpPr>
          <p:cNvPr id="15904" name="Freeform 544"/>
          <p:cNvSpPr>
            <a:spLocks/>
          </p:cNvSpPr>
          <p:nvPr/>
        </p:nvSpPr>
        <p:spPr bwMode="auto">
          <a:xfrm>
            <a:off x="1143000" y="1828800"/>
            <a:ext cx="1066800" cy="685800"/>
          </a:xfrm>
          <a:custGeom>
            <a:avLst/>
            <a:gdLst/>
            <a:ahLst/>
            <a:cxnLst>
              <a:cxn ang="0">
                <a:pos x="48" y="48"/>
              </a:cxn>
              <a:cxn ang="0">
                <a:pos x="288" y="0"/>
              </a:cxn>
              <a:cxn ang="0">
                <a:pos x="528" y="48"/>
              </a:cxn>
              <a:cxn ang="0">
                <a:pos x="672" y="192"/>
              </a:cxn>
              <a:cxn ang="0">
                <a:pos x="672" y="336"/>
              </a:cxn>
              <a:cxn ang="0">
                <a:pos x="672" y="576"/>
              </a:cxn>
              <a:cxn ang="0">
                <a:pos x="432" y="576"/>
              </a:cxn>
              <a:cxn ang="0">
                <a:pos x="432" y="384"/>
              </a:cxn>
              <a:cxn ang="0">
                <a:pos x="336" y="240"/>
              </a:cxn>
              <a:cxn ang="0">
                <a:pos x="192" y="240"/>
              </a:cxn>
              <a:cxn ang="0">
                <a:pos x="0" y="240"/>
              </a:cxn>
              <a:cxn ang="0">
                <a:pos x="0" y="48"/>
              </a:cxn>
              <a:cxn ang="0">
                <a:pos x="96" y="48"/>
              </a:cxn>
              <a:cxn ang="0">
                <a:pos x="48" y="48"/>
              </a:cxn>
            </a:cxnLst>
            <a:rect l="0" t="0" r="r" b="b"/>
            <a:pathLst>
              <a:path w="672" h="576">
                <a:moveTo>
                  <a:pt x="48" y="48"/>
                </a:moveTo>
                <a:lnTo>
                  <a:pt x="288" y="0"/>
                </a:lnTo>
                <a:cubicBezTo>
                  <a:pt x="368" y="0"/>
                  <a:pt x="464" y="16"/>
                  <a:pt x="528" y="48"/>
                </a:cubicBezTo>
                <a:cubicBezTo>
                  <a:pt x="592" y="80"/>
                  <a:pt x="648" y="144"/>
                  <a:pt x="672" y="192"/>
                </a:cubicBezTo>
                <a:lnTo>
                  <a:pt x="672" y="336"/>
                </a:lnTo>
                <a:lnTo>
                  <a:pt x="672" y="576"/>
                </a:lnTo>
                <a:lnTo>
                  <a:pt x="432" y="576"/>
                </a:lnTo>
                <a:lnTo>
                  <a:pt x="432" y="384"/>
                </a:lnTo>
                <a:cubicBezTo>
                  <a:pt x="416" y="328"/>
                  <a:pt x="376" y="264"/>
                  <a:pt x="336" y="240"/>
                </a:cubicBezTo>
                <a:cubicBezTo>
                  <a:pt x="296" y="216"/>
                  <a:pt x="248" y="240"/>
                  <a:pt x="192" y="240"/>
                </a:cubicBezTo>
                <a:lnTo>
                  <a:pt x="0" y="240"/>
                </a:lnTo>
                <a:lnTo>
                  <a:pt x="0" y="48"/>
                </a:lnTo>
                <a:lnTo>
                  <a:pt x="96" y="48"/>
                </a:lnTo>
                <a:lnTo>
                  <a:pt x="48" y="48"/>
                </a:lnTo>
                <a:close/>
              </a:path>
            </a:pathLst>
          </a:custGeom>
          <a:solidFill>
            <a:schemeClr val="accent2"/>
          </a:solidFill>
          <a:ln w="9525">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15906" name="Freeform 546"/>
          <p:cNvSpPr>
            <a:spLocks/>
          </p:cNvSpPr>
          <p:nvPr/>
        </p:nvSpPr>
        <p:spPr bwMode="auto">
          <a:xfrm>
            <a:off x="1066800" y="2686051"/>
            <a:ext cx="1676400" cy="422672"/>
          </a:xfrm>
          <a:custGeom>
            <a:avLst/>
            <a:gdLst/>
            <a:ahLst/>
            <a:cxnLst>
              <a:cxn ang="0">
                <a:pos x="4" y="175"/>
              </a:cxn>
              <a:cxn ang="0">
                <a:pos x="0" y="48"/>
              </a:cxn>
              <a:cxn ang="0">
                <a:pos x="432" y="48"/>
              </a:cxn>
              <a:cxn ang="0">
                <a:pos x="624" y="48"/>
              </a:cxn>
              <a:cxn ang="0">
                <a:pos x="864" y="0"/>
              </a:cxn>
              <a:cxn ang="0">
                <a:pos x="960" y="0"/>
              </a:cxn>
              <a:cxn ang="0">
                <a:pos x="1056" y="192"/>
              </a:cxn>
              <a:cxn ang="0">
                <a:pos x="864" y="288"/>
              </a:cxn>
              <a:cxn ang="0">
                <a:pos x="528" y="288"/>
              </a:cxn>
              <a:cxn ang="0">
                <a:pos x="144" y="288"/>
              </a:cxn>
              <a:cxn ang="0">
                <a:pos x="0" y="336"/>
              </a:cxn>
              <a:cxn ang="0">
                <a:pos x="4" y="175"/>
              </a:cxn>
            </a:cxnLst>
            <a:rect l="0" t="0" r="r" b="b"/>
            <a:pathLst>
              <a:path w="1056" h="355">
                <a:moveTo>
                  <a:pt x="4" y="175"/>
                </a:moveTo>
                <a:lnTo>
                  <a:pt x="0" y="48"/>
                </a:lnTo>
                <a:lnTo>
                  <a:pt x="432" y="48"/>
                </a:lnTo>
                <a:cubicBezTo>
                  <a:pt x="536" y="48"/>
                  <a:pt x="552" y="56"/>
                  <a:pt x="624" y="48"/>
                </a:cubicBezTo>
                <a:cubicBezTo>
                  <a:pt x="696" y="40"/>
                  <a:pt x="808" y="8"/>
                  <a:pt x="864" y="0"/>
                </a:cubicBezTo>
                <a:lnTo>
                  <a:pt x="960" y="0"/>
                </a:lnTo>
                <a:lnTo>
                  <a:pt x="1056" y="192"/>
                </a:lnTo>
                <a:cubicBezTo>
                  <a:pt x="1040" y="240"/>
                  <a:pt x="952" y="272"/>
                  <a:pt x="864" y="288"/>
                </a:cubicBezTo>
                <a:cubicBezTo>
                  <a:pt x="776" y="304"/>
                  <a:pt x="648" y="288"/>
                  <a:pt x="528" y="288"/>
                </a:cubicBezTo>
                <a:cubicBezTo>
                  <a:pt x="408" y="288"/>
                  <a:pt x="232" y="280"/>
                  <a:pt x="144" y="288"/>
                </a:cubicBezTo>
                <a:cubicBezTo>
                  <a:pt x="56" y="296"/>
                  <a:pt x="23" y="355"/>
                  <a:pt x="0" y="336"/>
                </a:cubicBezTo>
                <a:lnTo>
                  <a:pt x="4" y="175"/>
                </a:lnTo>
                <a:close/>
              </a:path>
            </a:pathLst>
          </a:custGeom>
          <a:solidFill>
            <a:schemeClr val="accent2"/>
          </a:solidFill>
          <a:ln w="9525">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15907" name="Freeform 547"/>
          <p:cNvSpPr>
            <a:spLocks/>
          </p:cNvSpPr>
          <p:nvPr/>
        </p:nvSpPr>
        <p:spPr bwMode="auto">
          <a:xfrm>
            <a:off x="1219201" y="3200400"/>
            <a:ext cx="1524000" cy="571500"/>
          </a:xfrm>
          <a:custGeom>
            <a:avLst/>
            <a:gdLst/>
            <a:ahLst/>
            <a:cxnLst>
              <a:cxn ang="0">
                <a:pos x="0" y="432"/>
              </a:cxn>
              <a:cxn ang="0">
                <a:pos x="96" y="192"/>
              </a:cxn>
              <a:cxn ang="0">
                <a:pos x="336" y="48"/>
              </a:cxn>
              <a:cxn ang="0">
                <a:pos x="672" y="48"/>
              </a:cxn>
              <a:cxn ang="0">
                <a:pos x="864" y="0"/>
              </a:cxn>
              <a:cxn ang="0">
                <a:pos x="960" y="144"/>
              </a:cxn>
              <a:cxn ang="0">
                <a:pos x="768" y="192"/>
              </a:cxn>
              <a:cxn ang="0">
                <a:pos x="624" y="240"/>
              </a:cxn>
              <a:cxn ang="0">
                <a:pos x="384" y="288"/>
              </a:cxn>
              <a:cxn ang="0">
                <a:pos x="288" y="384"/>
              </a:cxn>
              <a:cxn ang="0">
                <a:pos x="288" y="480"/>
              </a:cxn>
              <a:cxn ang="0">
                <a:pos x="0" y="432"/>
              </a:cxn>
            </a:cxnLst>
            <a:rect l="0" t="0" r="r" b="b"/>
            <a:pathLst>
              <a:path w="960" h="480">
                <a:moveTo>
                  <a:pt x="0" y="432"/>
                </a:moveTo>
                <a:lnTo>
                  <a:pt x="96" y="192"/>
                </a:lnTo>
                <a:cubicBezTo>
                  <a:pt x="152" y="128"/>
                  <a:pt x="240" y="72"/>
                  <a:pt x="336" y="48"/>
                </a:cubicBezTo>
                <a:lnTo>
                  <a:pt x="672" y="48"/>
                </a:lnTo>
                <a:lnTo>
                  <a:pt x="864" y="0"/>
                </a:lnTo>
                <a:lnTo>
                  <a:pt x="960" y="144"/>
                </a:lnTo>
                <a:lnTo>
                  <a:pt x="768" y="192"/>
                </a:lnTo>
                <a:lnTo>
                  <a:pt x="624" y="240"/>
                </a:lnTo>
                <a:cubicBezTo>
                  <a:pt x="560" y="256"/>
                  <a:pt x="440" y="264"/>
                  <a:pt x="384" y="288"/>
                </a:cubicBezTo>
                <a:cubicBezTo>
                  <a:pt x="328" y="312"/>
                  <a:pt x="304" y="352"/>
                  <a:pt x="288" y="384"/>
                </a:cubicBezTo>
                <a:lnTo>
                  <a:pt x="288" y="480"/>
                </a:lnTo>
                <a:lnTo>
                  <a:pt x="0" y="432"/>
                </a:lnTo>
                <a:close/>
              </a:path>
            </a:pathLst>
          </a:custGeom>
          <a:solidFill>
            <a:schemeClr val="accent2"/>
          </a:solidFill>
          <a:ln w="9525">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p>
        </p:txBody>
      </p:sp>
      <p:sp>
        <p:nvSpPr>
          <p:cNvPr id="15909" name="Freeform 549"/>
          <p:cNvSpPr>
            <a:spLocks/>
          </p:cNvSpPr>
          <p:nvPr/>
        </p:nvSpPr>
        <p:spPr bwMode="auto">
          <a:xfrm>
            <a:off x="990600" y="3829050"/>
            <a:ext cx="1536700" cy="695325"/>
          </a:xfrm>
          <a:custGeom>
            <a:avLst/>
            <a:gdLst/>
            <a:ahLst/>
            <a:cxnLst>
              <a:cxn ang="0">
                <a:pos x="0" y="96"/>
              </a:cxn>
              <a:cxn ang="0">
                <a:pos x="144" y="48"/>
              </a:cxn>
              <a:cxn ang="0">
                <a:pos x="288" y="96"/>
              </a:cxn>
              <a:cxn ang="0">
                <a:pos x="336" y="288"/>
              </a:cxn>
              <a:cxn ang="0">
                <a:pos x="480" y="384"/>
              </a:cxn>
              <a:cxn ang="0">
                <a:pos x="576" y="288"/>
              </a:cxn>
              <a:cxn ang="0">
                <a:pos x="624" y="192"/>
              </a:cxn>
              <a:cxn ang="0">
                <a:pos x="720" y="96"/>
              </a:cxn>
              <a:cxn ang="0">
                <a:pos x="768" y="0"/>
              </a:cxn>
              <a:cxn ang="0">
                <a:pos x="960" y="96"/>
              </a:cxn>
              <a:cxn ang="0">
                <a:pos x="816" y="336"/>
              </a:cxn>
              <a:cxn ang="0">
                <a:pos x="624" y="528"/>
              </a:cxn>
              <a:cxn ang="0">
                <a:pos x="432" y="576"/>
              </a:cxn>
              <a:cxn ang="0">
                <a:pos x="240" y="480"/>
              </a:cxn>
              <a:cxn ang="0">
                <a:pos x="144" y="288"/>
              </a:cxn>
              <a:cxn ang="0">
                <a:pos x="0" y="288"/>
              </a:cxn>
              <a:cxn ang="0">
                <a:pos x="0" y="96"/>
              </a:cxn>
            </a:cxnLst>
            <a:rect l="0" t="0" r="r" b="b"/>
            <a:pathLst>
              <a:path w="968" h="584">
                <a:moveTo>
                  <a:pt x="0" y="96"/>
                </a:moveTo>
                <a:lnTo>
                  <a:pt x="144" y="48"/>
                </a:lnTo>
                <a:cubicBezTo>
                  <a:pt x="192" y="48"/>
                  <a:pt x="256" y="56"/>
                  <a:pt x="288" y="96"/>
                </a:cubicBezTo>
                <a:cubicBezTo>
                  <a:pt x="320" y="136"/>
                  <a:pt x="304" y="240"/>
                  <a:pt x="336" y="288"/>
                </a:cubicBezTo>
                <a:cubicBezTo>
                  <a:pt x="368" y="336"/>
                  <a:pt x="440" y="384"/>
                  <a:pt x="480" y="384"/>
                </a:cubicBezTo>
                <a:cubicBezTo>
                  <a:pt x="520" y="384"/>
                  <a:pt x="552" y="320"/>
                  <a:pt x="576" y="288"/>
                </a:cubicBezTo>
                <a:lnTo>
                  <a:pt x="624" y="192"/>
                </a:lnTo>
                <a:cubicBezTo>
                  <a:pt x="648" y="160"/>
                  <a:pt x="696" y="128"/>
                  <a:pt x="720" y="96"/>
                </a:cubicBezTo>
                <a:lnTo>
                  <a:pt x="768" y="0"/>
                </a:lnTo>
                <a:lnTo>
                  <a:pt x="960" y="96"/>
                </a:lnTo>
                <a:cubicBezTo>
                  <a:pt x="968" y="152"/>
                  <a:pt x="872" y="264"/>
                  <a:pt x="816" y="336"/>
                </a:cubicBezTo>
                <a:cubicBezTo>
                  <a:pt x="760" y="408"/>
                  <a:pt x="688" y="488"/>
                  <a:pt x="624" y="528"/>
                </a:cubicBezTo>
                <a:cubicBezTo>
                  <a:pt x="560" y="568"/>
                  <a:pt x="496" y="584"/>
                  <a:pt x="432" y="576"/>
                </a:cubicBezTo>
                <a:cubicBezTo>
                  <a:pt x="368" y="568"/>
                  <a:pt x="288" y="528"/>
                  <a:pt x="240" y="480"/>
                </a:cubicBezTo>
                <a:cubicBezTo>
                  <a:pt x="192" y="432"/>
                  <a:pt x="184" y="320"/>
                  <a:pt x="144" y="288"/>
                </a:cubicBezTo>
                <a:lnTo>
                  <a:pt x="0" y="288"/>
                </a:lnTo>
                <a:lnTo>
                  <a:pt x="0" y="96"/>
                </a:lnTo>
                <a:close/>
              </a:path>
            </a:pathLst>
          </a:custGeom>
          <a:solidFill>
            <a:schemeClr val="accent2"/>
          </a:solidFill>
          <a:ln w="9525">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Minimal Curvature Lines</a:t>
            </a:r>
          </a:p>
        </p:txBody>
      </p:sp>
      <p:grpSp>
        <p:nvGrpSpPr>
          <p:cNvPr id="156" name="Outer Runoff"/>
          <p:cNvGrpSpPr/>
          <p:nvPr/>
        </p:nvGrpSpPr>
        <p:grpSpPr>
          <a:xfrm>
            <a:off x="2208794" y="1452798"/>
            <a:ext cx="4862171" cy="3191350"/>
            <a:chOff x="2208794" y="1452798"/>
            <a:chExt cx="4862171" cy="3191350"/>
          </a:xfrm>
          <a:effectLst>
            <a:outerShdw blurRad="50800" dist="38100" dir="2700000" algn="tl" rotWithShape="0">
              <a:prstClr val="black">
                <a:alpha val="40000"/>
              </a:prstClr>
            </a:outerShdw>
          </a:effectLst>
        </p:grpSpPr>
        <p:sp>
          <p:nvSpPr>
            <p:cNvPr id="27748" name="Freeform 100"/>
            <p:cNvSpPr>
              <a:spLocks/>
            </p:cNvSpPr>
            <p:nvPr/>
          </p:nvSpPr>
          <p:spPr bwMode="auto">
            <a:xfrm>
              <a:off x="2208794" y="1452798"/>
              <a:ext cx="1707586" cy="2141334"/>
            </a:xfrm>
            <a:custGeom>
              <a:avLst/>
              <a:gdLst/>
              <a:ahLst/>
              <a:cxnLst>
                <a:cxn ang="0">
                  <a:pos x="360" y="11"/>
                </a:cxn>
                <a:cxn ang="0">
                  <a:pos x="328" y="32"/>
                </a:cxn>
                <a:cxn ang="0">
                  <a:pos x="296" y="54"/>
                </a:cxn>
                <a:cxn ang="0">
                  <a:pos x="258" y="81"/>
                </a:cxn>
                <a:cxn ang="0">
                  <a:pos x="226" y="102"/>
                </a:cxn>
                <a:cxn ang="0">
                  <a:pos x="194" y="134"/>
                </a:cxn>
                <a:cxn ang="0">
                  <a:pos x="161" y="161"/>
                </a:cxn>
                <a:cxn ang="0">
                  <a:pos x="135" y="193"/>
                </a:cxn>
                <a:cxn ang="0">
                  <a:pos x="108" y="226"/>
                </a:cxn>
                <a:cxn ang="0">
                  <a:pos x="81" y="263"/>
                </a:cxn>
                <a:cxn ang="0">
                  <a:pos x="54" y="301"/>
                </a:cxn>
                <a:cxn ang="0">
                  <a:pos x="32" y="338"/>
                </a:cxn>
                <a:cxn ang="0">
                  <a:pos x="16" y="387"/>
                </a:cxn>
                <a:cxn ang="0">
                  <a:pos x="6" y="430"/>
                </a:cxn>
                <a:cxn ang="0">
                  <a:pos x="6" y="575"/>
                </a:cxn>
                <a:cxn ang="0">
                  <a:pos x="16" y="623"/>
                </a:cxn>
                <a:cxn ang="0">
                  <a:pos x="27" y="666"/>
                </a:cxn>
                <a:cxn ang="0">
                  <a:pos x="38" y="704"/>
                </a:cxn>
                <a:cxn ang="0">
                  <a:pos x="54" y="747"/>
                </a:cxn>
                <a:cxn ang="0">
                  <a:pos x="75" y="784"/>
                </a:cxn>
                <a:cxn ang="0">
                  <a:pos x="92" y="827"/>
                </a:cxn>
                <a:cxn ang="0">
                  <a:pos x="118" y="865"/>
                </a:cxn>
                <a:cxn ang="0">
                  <a:pos x="140" y="897"/>
                </a:cxn>
                <a:cxn ang="0">
                  <a:pos x="167" y="935"/>
                </a:cxn>
                <a:cxn ang="0">
                  <a:pos x="194" y="967"/>
                </a:cxn>
                <a:cxn ang="0">
                  <a:pos x="226" y="999"/>
                </a:cxn>
                <a:cxn ang="0">
                  <a:pos x="258" y="1031"/>
                </a:cxn>
                <a:cxn ang="0">
                  <a:pos x="285" y="1058"/>
                </a:cxn>
                <a:cxn ang="0">
                  <a:pos x="323" y="1085"/>
                </a:cxn>
                <a:cxn ang="0">
                  <a:pos x="355" y="1112"/>
                </a:cxn>
                <a:cxn ang="0">
                  <a:pos x="393" y="1133"/>
                </a:cxn>
                <a:cxn ang="0">
                  <a:pos x="425" y="1160"/>
                </a:cxn>
                <a:cxn ang="0">
                  <a:pos x="462" y="1182"/>
                </a:cxn>
                <a:cxn ang="0">
                  <a:pos x="500" y="1198"/>
                </a:cxn>
                <a:cxn ang="0">
                  <a:pos x="532" y="1219"/>
                </a:cxn>
                <a:cxn ang="0">
                  <a:pos x="570" y="1235"/>
                </a:cxn>
                <a:cxn ang="0">
                  <a:pos x="608" y="1252"/>
                </a:cxn>
                <a:cxn ang="0">
                  <a:pos x="640" y="1273"/>
                </a:cxn>
                <a:cxn ang="0">
                  <a:pos x="677" y="1289"/>
                </a:cxn>
                <a:cxn ang="0">
                  <a:pos x="715" y="1305"/>
                </a:cxn>
                <a:cxn ang="0">
                  <a:pos x="747" y="1321"/>
                </a:cxn>
                <a:cxn ang="0">
                  <a:pos x="785" y="1337"/>
                </a:cxn>
              </a:cxnLst>
              <a:rect l="0" t="0" r="r" b="b"/>
              <a:pathLst>
                <a:path w="806" h="1348">
                  <a:moveTo>
                    <a:pt x="382" y="0"/>
                  </a:moveTo>
                  <a:lnTo>
                    <a:pt x="376" y="0"/>
                  </a:lnTo>
                  <a:lnTo>
                    <a:pt x="360" y="11"/>
                  </a:lnTo>
                  <a:lnTo>
                    <a:pt x="350" y="16"/>
                  </a:lnTo>
                  <a:lnTo>
                    <a:pt x="339" y="21"/>
                  </a:lnTo>
                  <a:lnTo>
                    <a:pt x="328" y="32"/>
                  </a:lnTo>
                  <a:lnTo>
                    <a:pt x="317" y="38"/>
                  </a:lnTo>
                  <a:lnTo>
                    <a:pt x="307" y="48"/>
                  </a:lnTo>
                  <a:lnTo>
                    <a:pt x="296" y="54"/>
                  </a:lnTo>
                  <a:lnTo>
                    <a:pt x="280" y="64"/>
                  </a:lnTo>
                  <a:lnTo>
                    <a:pt x="269" y="70"/>
                  </a:lnTo>
                  <a:lnTo>
                    <a:pt x="258" y="81"/>
                  </a:lnTo>
                  <a:lnTo>
                    <a:pt x="247" y="86"/>
                  </a:lnTo>
                  <a:lnTo>
                    <a:pt x="237" y="97"/>
                  </a:lnTo>
                  <a:lnTo>
                    <a:pt x="226" y="102"/>
                  </a:lnTo>
                  <a:lnTo>
                    <a:pt x="215" y="113"/>
                  </a:lnTo>
                  <a:lnTo>
                    <a:pt x="204" y="124"/>
                  </a:lnTo>
                  <a:lnTo>
                    <a:pt x="194" y="134"/>
                  </a:lnTo>
                  <a:lnTo>
                    <a:pt x="183" y="140"/>
                  </a:lnTo>
                  <a:lnTo>
                    <a:pt x="172" y="150"/>
                  </a:lnTo>
                  <a:lnTo>
                    <a:pt x="161" y="161"/>
                  </a:lnTo>
                  <a:lnTo>
                    <a:pt x="156" y="172"/>
                  </a:lnTo>
                  <a:lnTo>
                    <a:pt x="145" y="183"/>
                  </a:lnTo>
                  <a:lnTo>
                    <a:pt x="135" y="193"/>
                  </a:lnTo>
                  <a:lnTo>
                    <a:pt x="124" y="204"/>
                  </a:lnTo>
                  <a:lnTo>
                    <a:pt x="113" y="215"/>
                  </a:lnTo>
                  <a:lnTo>
                    <a:pt x="108" y="226"/>
                  </a:lnTo>
                  <a:lnTo>
                    <a:pt x="97" y="236"/>
                  </a:lnTo>
                  <a:lnTo>
                    <a:pt x="86" y="247"/>
                  </a:lnTo>
                  <a:lnTo>
                    <a:pt x="81" y="263"/>
                  </a:lnTo>
                  <a:lnTo>
                    <a:pt x="70" y="274"/>
                  </a:lnTo>
                  <a:lnTo>
                    <a:pt x="65" y="285"/>
                  </a:lnTo>
                  <a:lnTo>
                    <a:pt x="54" y="301"/>
                  </a:lnTo>
                  <a:lnTo>
                    <a:pt x="49" y="312"/>
                  </a:lnTo>
                  <a:lnTo>
                    <a:pt x="43" y="328"/>
                  </a:lnTo>
                  <a:lnTo>
                    <a:pt x="32" y="338"/>
                  </a:lnTo>
                  <a:lnTo>
                    <a:pt x="27" y="354"/>
                  </a:lnTo>
                  <a:lnTo>
                    <a:pt x="22" y="371"/>
                  </a:lnTo>
                  <a:lnTo>
                    <a:pt x="16" y="387"/>
                  </a:lnTo>
                  <a:lnTo>
                    <a:pt x="11" y="403"/>
                  </a:lnTo>
                  <a:lnTo>
                    <a:pt x="11" y="414"/>
                  </a:lnTo>
                  <a:lnTo>
                    <a:pt x="6" y="430"/>
                  </a:lnTo>
                  <a:lnTo>
                    <a:pt x="0" y="446"/>
                  </a:lnTo>
                  <a:lnTo>
                    <a:pt x="0" y="564"/>
                  </a:lnTo>
                  <a:lnTo>
                    <a:pt x="6" y="575"/>
                  </a:lnTo>
                  <a:lnTo>
                    <a:pt x="6" y="591"/>
                  </a:lnTo>
                  <a:lnTo>
                    <a:pt x="11" y="607"/>
                  </a:lnTo>
                  <a:lnTo>
                    <a:pt x="16" y="623"/>
                  </a:lnTo>
                  <a:lnTo>
                    <a:pt x="16" y="639"/>
                  </a:lnTo>
                  <a:lnTo>
                    <a:pt x="22" y="650"/>
                  </a:lnTo>
                  <a:lnTo>
                    <a:pt x="27" y="666"/>
                  </a:lnTo>
                  <a:lnTo>
                    <a:pt x="32" y="677"/>
                  </a:lnTo>
                  <a:lnTo>
                    <a:pt x="32" y="693"/>
                  </a:lnTo>
                  <a:lnTo>
                    <a:pt x="38" y="704"/>
                  </a:lnTo>
                  <a:lnTo>
                    <a:pt x="43" y="720"/>
                  </a:lnTo>
                  <a:lnTo>
                    <a:pt x="49" y="731"/>
                  </a:lnTo>
                  <a:lnTo>
                    <a:pt x="54" y="747"/>
                  </a:lnTo>
                  <a:lnTo>
                    <a:pt x="59" y="757"/>
                  </a:lnTo>
                  <a:lnTo>
                    <a:pt x="65" y="773"/>
                  </a:lnTo>
                  <a:lnTo>
                    <a:pt x="75" y="784"/>
                  </a:lnTo>
                  <a:lnTo>
                    <a:pt x="81" y="800"/>
                  </a:lnTo>
                  <a:lnTo>
                    <a:pt x="86" y="811"/>
                  </a:lnTo>
                  <a:lnTo>
                    <a:pt x="92" y="827"/>
                  </a:lnTo>
                  <a:lnTo>
                    <a:pt x="102" y="838"/>
                  </a:lnTo>
                  <a:lnTo>
                    <a:pt x="108" y="849"/>
                  </a:lnTo>
                  <a:lnTo>
                    <a:pt x="118" y="865"/>
                  </a:lnTo>
                  <a:lnTo>
                    <a:pt x="124" y="876"/>
                  </a:lnTo>
                  <a:lnTo>
                    <a:pt x="135" y="886"/>
                  </a:lnTo>
                  <a:lnTo>
                    <a:pt x="140" y="897"/>
                  </a:lnTo>
                  <a:lnTo>
                    <a:pt x="151" y="913"/>
                  </a:lnTo>
                  <a:lnTo>
                    <a:pt x="156" y="924"/>
                  </a:lnTo>
                  <a:lnTo>
                    <a:pt x="167" y="935"/>
                  </a:lnTo>
                  <a:lnTo>
                    <a:pt x="178" y="945"/>
                  </a:lnTo>
                  <a:lnTo>
                    <a:pt x="183" y="956"/>
                  </a:lnTo>
                  <a:lnTo>
                    <a:pt x="194" y="967"/>
                  </a:lnTo>
                  <a:lnTo>
                    <a:pt x="204" y="978"/>
                  </a:lnTo>
                  <a:lnTo>
                    <a:pt x="215" y="988"/>
                  </a:lnTo>
                  <a:lnTo>
                    <a:pt x="226" y="999"/>
                  </a:lnTo>
                  <a:lnTo>
                    <a:pt x="237" y="1010"/>
                  </a:lnTo>
                  <a:lnTo>
                    <a:pt x="247" y="1021"/>
                  </a:lnTo>
                  <a:lnTo>
                    <a:pt x="258" y="1031"/>
                  </a:lnTo>
                  <a:lnTo>
                    <a:pt x="264" y="1037"/>
                  </a:lnTo>
                  <a:lnTo>
                    <a:pt x="274" y="1047"/>
                  </a:lnTo>
                  <a:lnTo>
                    <a:pt x="285" y="1058"/>
                  </a:lnTo>
                  <a:lnTo>
                    <a:pt x="296" y="1069"/>
                  </a:lnTo>
                  <a:lnTo>
                    <a:pt x="307" y="1074"/>
                  </a:lnTo>
                  <a:lnTo>
                    <a:pt x="323" y="1085"/>
                  </a:lnTo>
                  <a:lnTo>
                    <a:pt x="333" y="1096"/>
                  </a:lnTo>
                  <a:lnTo>
                    <a:pt x="344" y="1101"/>
                  </a:lnTo>
                  <a:lnTo>
                    <a:pt x="355" y="1112"/>
                  </a:lnTo>
                  <a:lnTo>
                    <a:pt x="366" y="1123"/>
                  </a:lnTo>
                  <a:lnTo>
                    <a:pt x="376" y="1128"/>
                  </a:lnTo>
                  <a:lnTo>
                    <a:pt x="393" y="1133"/>
                  </a:lnTo>
                  <a:lnTo>
                    <a:pt x="403" y="1144"/>
                  </a:lnTo>
                  <a:lnTo>
                    <a:pt x="414" y="1149"/>
                  </a:lnTo>
                  <a:lnTo>
                    <a:pt x="425" y="1160"/>
                  </a:lnTo>
                  <a:lnTo>
                    <a:pt x="441" y="1166"/>
                  </a:lnTo>
                  <a:lnTo>
                    <a:pt x="452" y="1171"/>
                  </a:lnTo>
                  <a:lnTo>
                    <a:pt x="462" y="1182"/>
                  </a:lnTo>
                  <a:lnTo>
                    <a:pt x="473" y="1187"/>
                  </a:lnTo>
                  <a:lnTo>
                    <a:pt x="484" y="1192"/>
                  </a:lnTo>
                  <a:lnTo>
                    <a:pt x="500" y="1198"/>
                  </a:lnTo>
                  <a:lnTo>
                    <a:pt x="511" y="1203"/>
                  </a:lnTo>
                  <a:lnTo>
                    <a:pt x="522" y="1214"/>
                  </a:lnTo>
                  <a:lnTo>
                    <a:pt x="532" y="1219"/>
                  </a:lnTo>
                  <a:lnTo>
                    <a:pt x="548" y="1225"/>
                  </a:lnTo>
                  <a:lnTo>
                    <a:pt x="559" y="1230"/>
                  </a:lnTo>
                  <a:lnTo>
                    <a:pt x="570" y="1235"/>
                  </a:lnTo>
                  <a:lnTo>
                    <a:pt x="581" y="1241"/>
                  </a:lnTo>
                  <a:lnTo>
                    <a:pt x="591" y="1246"/>
                  </a:lnTo>
                  <a:lnTo>
                    <a:pt x="608" y="1252"/>
                  </a:lnTo>
                  <a:lnTo>
                    <a:pt x="618" y="1262"/>
                  </a:lnTo>
                  <a:lnTo>
                    <a:pt x="629" y="1268"/>
                  </a:lnTo>
                  <a:lnTo>
                    <a:pt x="640" y="1273"/>
                  </a:lnTo>
                  <a:lnTo>
                    <a:pt x="656" y="1278"/>
                  </a:lnTo>
                  <a:lnTo>
                    <a:pt x="667" y="1284"/>
                  </a:lnTo>
                  <a:lnTo>
                    <a:pt x="677" y="1289"/>
                  </a:lnTo>
                  <a:lnTo>
                    <a:pt x="688" y="1295"/>
                  </a:lnTo>
                  <a:lnTo>
                    <a:pt x="699" y="1300"/>
                  </a:lnTo>
                  <a:lnTo>
                    <a:pt x="715" y="1305"/>
                  </a:lnTo>
                  <a:lnTo>
                    <a:pt x="726" y="1311"/>
                  </a:lnTo>
                  <a:lnTo>
                    <a:pt x="737" y="1316"/>
                  </a:lnTo>
                  <a:lnTo>
                    <a:pt x="747" y="1321"/>
                  </a:lnTo>
                  <a:lnTo>
                    <a:pt x="758" y="1327"/>
                  </a:lnTo>
                  <a:lnTo>
                    <a:pt x="769" y="1332"/>
                  </a:lnTo>
                  <a:lnTo>
                    <a:pt x="785" y="1337"/>
                  </a:lnTo>
                  <a:lnTo>
                    <a:pt x="796" y="1343"/>
                  </a:lnTo>
                  <a:lnTo>
                    <a:pt x="806" y="1348"/>
                  </a:lnTo>
                </a:path>
              </a:pathLst>
            </a:custGeom>
            <a:noFill/>
            <a:ln w="25400" cap="rnd">
              <a:solidFill>
                <a:srgbClr val="7F7F7F"/>
              </a:solidFill>
              <a:prstDash val="sysDot"/>
              <a:round/>
              <a:headEnd/>
              <a:tailEnd/>
            </a:ln>
          </p:spPr>
          <p:txBody>
            <a:bodyPr/>
            <a:lstStyle/>
            <a:p>
              <a:endParaRPr lang="en-GB"/>
            </a:p>
          </p:txBody>
        </p:sp>
        <p:sp>
          <p:nvSpPr>
            <p:cNvPr id="27749" name="Freeform 101"/>
            <p:cNvSpPr>
              <a:spLocks/>
            </p:cNvSpPr>
            <p:nvPr/>
          </p:nvSpPr>
          <p:spPr bwMode="auto">
            <a:xfrm>
              <a:off x="3916380" y="3594132"/>
              <a:ext cx="3063486" cy="1050016"/>
            </a:xfrm>
            <a:custGeom>
              <a:avLst/>
              <a:gdLst/>
              <a:ahLst/>
              <a:cxnLst>
                <a:cxn ang="0">
                  <a:pos x="22" y="11"/>
                </a:cxn>
                <a:cxn ang="0">
                  <a:pos x="54" y="27"/>
                </a:cxn>
                <a:cxn ang="0">
                  <a:pos x="86" y="43"/>
                </a:cxn>
                <a:cxn ang="0">
                  <a:pos x="119" y="59"/>
                </a:cxn>
                <a:cxn ang="0">
                  <a:pos x="146" y="81"/>
                </a:cxn>
                <a:cxn ang="0">
                  <a:pos x="172" y="97"/>
                </a:cxn>
                <a:cxn ang="0">
                  <a:pos x="199" y="118"/>
                </a:cxn>
                <a:cxn ang="0">
                  <a:pos x="232" y="145"/>
                </a:cxn>
                <a:cxn ang="0">
                  <a:pos x="258" y="172"/>
                </a:cxn>
                <a:cxn ang="0">
                  <a:pos x="285" y="194"/>
                </a:cxn>
                <a:cxn ang="0">
                  <a:pos x="312" y="220"/>
                </a:cxn>
                <a:cxn ang="0">
                  <a:pos x="344" y="247"/>
                </a:cxn>
                <a:cxn ang="0">
                  <a:pos x="371" y="274"/>
                </a:cxn>
                <a:cxn ang="0">
                  <a:pos x="398" y="301"/>
                </a:cxn>
                <a:cxn ang="0">
                  <a:pos x="420" y="328"/>
                </a:cxn>
                <a:cxn ang="0">
                  <a:pos x="447" y="355"/>
                </a:cxn>
                <a:cxn ang="0">
                  <a:pos x="473" y="382"/>
                </a:cxn>
                <a:cxn ang="0">
                  <a:pos x="500" y="414"/>
                </a:cxn>
                <a:cxn ang="0">
                  <a:pos x="527" y="441"/>
                </a:cxn>
                <a:cxn ang="0">
                  <a:pos x="559" y="473"/>
                </a:cxn>
                <a:cxn ang="0">
                  <a:pos x="592" y="505"/>
                </a:cxn>
                <a:cxn ang="0">
                  <a:pos x="629" y="532"/>
                </a:cxn>
                <a:cxn ang="0">
                  <a:pos x="667" y="559"/>
                </a:cxn>
                <a:cxn ang="0">
                  <a:pos x="705" y="580"/>
                </a:cxn>
                <a:cxn ang="0">
                  <a:pos x="742" y="602"/>
                </a:cxn>
                <a:cxn ang="0">
                  <a:pos x="785" y="618"/>
                </a:cxn>
                <a:cxn ang="0">
                  <a:pos x="828" y="634"/>
                </a:cxn>
                <a:cxn ang="0">
                  <a:pos x="877" y="650"/>
                </a:cxn>
                <a:cxn ang="0">
                  <a:pos x="920" y="656"/>
                </a:cxn>
                <a:cxn ang="0">
                  <a:pos x="968" y="661"/>
                </a:cxn>
                <a:cxn ang="0">
                  <a:pos x="1016" y="661"/>
                </a:cxn>
                <a:cxn ang="0">
                  <a:pos x="1065" y="656"/>
                </a:cxn>
                <a:cxn ang="0">
                  <a:pos x="1113" y="645"/>
                </a:cxn>
                <a:cxn ang="0">
                  <a:pos x="1161" y="629"/>
                </a:cxn>
                <a:cxn ang="0">
                  <a:pos x="1204" y="607"/>
                </a:cxn>
                <a:cxn ang="0">
                  <a:pos x="1247" y="586"/>
                </a:cxn>
                <a:cxn ang="0">
                  <a:pos x="1285" y="553"/>
                </a:cxn>
                <a:cxn ang="0">
                  <a:pos x="1323" y="527"/>
                </a:cxn>
                <a:cxn ang="0">
                  <a:pos x="1355" y="489"/>
                </a:cxn>
                <a:cxn ang="0">
                  <a:pos x="1387" y="451"/>
                </a:cxn>
                <a:cxn ang="0">
                  <a:pos x="1414" y="414"/>
                </a:cxn>
                <a:cxn ang="0">
                  <a:pos x="1436" y="371"/>
                </a:cxn>
              </a:cxnLst>
              <a:rect l="0" t="0" r="r" b="b"/>
              <a:pathLst>
                <a:path w="1446" h="661">
                  <a:moveTo>
                    <a:pt x="0" y="0"/>
                  </a:moveTo>
                  <a:lnTo>
                    <a:pt x="11" y="6"/>
                  </a:lnTo>
                  <a:lnTo>
                    <a:pt x="22" y="11"/>
                  </a:lnTo>
                  <a:lnTo>
                    <a:pt x="33" y="16"/>
                  </a:lnTo>
                  <a:lnTo>
                    <a:pt x="43" y="22"/>
                  </a:lnTo>
                  <a:lnTo>
                    <a:pt x="54" y="27"/>
                  </a:lnTo>
                  <a:lnTo>
                    <a:pt x="65" y="32"/>
                  </a:lnTo>
                  <a:lnTo>
                    <a:pt x="76" y="38"/>
                  </a:lnTo>
                  <a:lnTo>
                    <a:pt x="86" y="43"/>
                  </a:lnTo>
                  <a:lnTo>
                    <a:pt x="97" y="49"/>
                  </a:lnTo>
                  <a:lnTo>
                    <a:pt x="108" y="54"/>
                  </a:lnTo>
                  <a:lnTo>
                    <a:pt x="119" y="59"/>
                  </a:lnTo>
                  <a:lnTo>
                    <a:pt x="129" y="65"/>
                  </a:lnTo>
                  <a:lnTo>
                    <a:pt x="140" y="75"/>
                  </a:lnTo>
                  <a:lnTo>
                    <a:pt x="146" y="81"/>
                  </a:lnTo>
                  <a:lnTo>
                    <a:pt x="156" y="86"/>
                  </a:lnTo>
                  <a:lnTo>
                    <a:pt x="167" y="92"/>
                  </a:lnTo>
                  <a:lnTo>
                    <a:pt x="172" y="97"/>
                  </a:lnTo>
                  <a:lnTo>
                    <a:pt x="183" y="102"/>
                  </a:lnTo>
                  <a:lnTo>
                    <a:pt x="189" y="113"/>
                  </a:lnTo>
                  <a:lnTo>
                    <a:pt x="199" y="118"/>
                  </a:lnTo>
                  <a:lnTo>
                    <a:pt x="210" y="129"/>
                  </a:lnTo>
                  <a:lnTo>
                    <a:pt x="221" y="135"/>
                  </a:lnTo>
                  <a:lnTo>
                    <a:pt x="232" y="145"/>
                  </a:lnTo>
                  <a:lnTo>
                    <a:pt x="237" y="156"/>
                  </a:lnTo>
                  <a:lnTo>
                    <a:pt x="248" y="161"/>
                  </a:lnTo>
                  <a:lnTo>
                    <a:pt x="258" y="172"/>
                  </a:lnTo>
                  <a:lnTo>
                    <a:pt x="269" y="177"/>
                  </a:lnTo>
                  <a:lnTo>
                    <a:pt x="275" y="188"/>
                  </a:lnTo>
                  <a:lnTo>
                    <a:pt x="285" y="194"/>
                  </a:lnTo>
                  <a:lnTo>
                    <a:pt x="296" y="204"/>
                  </a:lnTo>
                  <a:lnTo>
                    <a:pt x="307" y="215"/>
                  </a:lnTo>
                  <a:lnTo>
                    <a:pt x="312" y="220"/>
                  </a:lnTo>
                  <a:lnTo>
                    <a:pt x="323" y="231"/>
                  </a:lnTo>
                  <a:lnTo>
                    <a:pt x="334" y="237"/>
                  </a:lnTo>
                  <a:lnTo>
                    <a:pt x="344" y="247"/>
                  </a:lnTo>
                  <a:lnTo>
                    <a:pt x="350" y="258"/>
                  </a:lnTo>
                  <a:lnTo>
                    <a:pt x="361" y="263"/>
                  </a:lnTo>
                  <a:lnTo>
                    <a:pt x="371" y="274"/>
                  </a:lnTo>
                  <a:lnTo>
                    <a:pt x="377" y="280"/>
                  </a:lnTo>
                  <a:lnTo>
                    <a:pt x="387" y="290"/>
                  </a:lnTo>
                  <a:lnTo>
                    <a:pt x="398" y="301"/>
                  </a:lnTo>
                  <a:lnTo>
                    <a:pt x="404" y="306"/>
                  </a:lnTo>
                  <a:lnTo>
                    <a:pt x="414" y="317"/>
                  </a:lnTo>
                  <a:lnTo>
                    <a:pt x="420" y="328"/>
                  </a:lnTo>
                  <a:lnTo>
                    <a:pt x="430" y="333"/>
                  </a:lnTo>
                  <a:lnTo>
                    <a:pt x="436" y="344"/>
                  </a:lnTo>
                  <a:lnTo>
                    <a:pt x="447" y="355"/>
                  </a:lnTo>
                  <a:lnTo>
                    <a:pt x="457" y="365"/>
                  </a:lnTo>
                  <a:lnTo>
                    <a:pt x="463" y="371"/>
                  </a:lnTo>
                  <a:lnTo>
                    <a:pt x="473" y="382"/>
                  </a:lnTo>
                  <a:lnTo>
                    <a:pt x="484" y="392"/>
                  </a:lnTo>
                  <a:lnTo>
                    <a:pt x="490" y="403"/>
                  </a:lnTo>
                  <a:lnTo>
                    <a:pt x="500" y="414"/>
                  </a:lnTo>
                  <a:lnTo>
                    <a:pt x="511" y="425"/>
                  </a:lnTo>
                  <a:lnTo>
                    <a:pt x="516" y="430"/>
                  </a:lnTo>
                  <a:lnTo>
                    <a:pt x="527" y="441"/>
                  </a:lnTo>
                  <a:lnTo>
                    <a:pt x="538" y="451"/>
                  </a:lnTo>
                  <a:lnTo>
                    <a:pt x="549" y="462"/>
                  </a:lnTo>
                  <a:lnTo>
                    <a:pt x="559" y="473"/>
                  </a:lnTo>
                  <a:lnTo>
                    <a:pt x="570" y="484"/>
                  </a:lnTo>
                  <a:lnTo>
                    <a:pt x="581" y="494"/>
                  </a:lnTo>
                  <a:lnTo>
                    <a:pt x="592" y="505"/>
                  </a:lnTo>
                  <a:lnTo>
                    <a:pt x="602" y="511"/>
                  </a:lnTo>
                  <a:lnTo>
                    <a:pt x="619" y="521"/>
                  </a:lnTo>
                  <a:lnTo>
                    <a:pt x="629" y="532"/>
                  </a:lnTo>
                  <a:lnTo>
                    <a:pt x="640" y="537"/>
                  </a:lnTo>
                  <a:lnTo>
                    <a:pt x="651" y="548"/>
                  </a:lnTo>
                  <a:lnTo>
                    <a:pt x="667" y="559"/>
                  </a:lnTo>
                  <a:lnTo>
                    <a:pt x="678" y="564"/>
                  </a:lnTo>
                  <a:lnTo>
                    <a:pt x="688" y="575"/>
                  </a:lnTo>
                  <a:lnTo>
                    <a:pt x="705" y="580"/>
                  </a:lnTo>
                  <a:lnTo>
                    <a:pt x="715" y="586"/>
                  </a:lnTo>
                  <a:lnTo>
                    <a:pt x="731" y="596"/>
                  </a:lnTo>
                  <a:lnTo>
                    <a:pt x="742" y="602"/>
                  </a:lnTo>
                  <a:lnTo>
                    <a:pt x="758" y="607"/>
                  </a:lnTo>
                  <a:lnTo>
                    <a:pt x="769" y="613"/>
                  </a:lnTo>
                  <a:lnTo>
                    <a:pt x="785" y="618"/>
                  </a:lnTo>
                  <a:lnTo>
                    <a:pt x="801" y="623"/>
                  </a:lnTo>
                  <a:lnTo>
                    <a:pt x="812" y="629"/>
                  </a:lnTo>
                  <a:lnTo>
                    <a:pt x="828" y="634"/>
                  </a:lnTo>
                  <a:lnTo>
                    <a:pt x="844" y="639"/>
                  </a:lnTo>
                  <a:lnTo>
                    <a:pt x="860" y="645"/>
                  </a:lnTo>
                  <a:lnTo>
                    <a:pt x="877" y="650"/>
                  </a:lnTo>
                  <a:lnTo>
                    <a:pt x="887" y="650"/>
                  </a:lnTo>
                  <a:lnTo>
                    <a:pt x="903" y="656"/>
                  </a:lnTo>
                  <a:lnTo>
                    <a:pt x="920" y="656"/>
                  </a:lnTo>
                  <a:lnTo>
                    <a:pt x="936" y="661"/>
                  </a:lnTo>
                  <a:lnTo>
                    <a:pt x="952" y="661"/>
                  </a:lnTo>
                  <a:lnTo>
                    <a:pt x="968" y="661"/>
                  </a:lnTo>
                  <a:lnTo>
                    <a:pt x="984" y="661"/>
                  </a:lnTo>
                  <a:lnTo>
                    <a:pt x="1000" y="661"/>
                  </a:lnTo>
                  <a:lnTo>
                    <a:pt x="1016" y="661"/>
                  </a:lnTo>
                  <a:lnTo>
                    <a:pt x="1032" y="661"/>
                  </a:lnTo>
                  <a:lnTo>
                    <a:pt x="1049" y="656"/>
                  </a:lnTo>
                  <a:lnTo>
                    <a:pt x="1065" y="656"/>
                  </a:lnTo>
                  <a:lnTo>
                    <a:pt x="1081" y="650"/>
                  </a:lnTo>
                  <a:lnTo>
                    <a:pt x="1097" y="650"/>
                  </a:lnTo>
                  <a:lnTo>
                    <a:pt x="1113" y="645"/>
                  </a:lnTo>
                  <a:lnTo>
                    <a:pt x="1129" y="639"/>
                  </a:lnTo>
                  <a:lnTo>
                    <a:pt x="1145" y="634"/>
                  </a:lnTo>
                  <a:lnTo>
                    <a:pt x="1161" y="629"/>
                  </a:lnTo>
                  <a:lnTo>
                    <a:pt x="1178" y="623"/>
                  </a:lnTo>
                  <a:lnTo>
                    <a:pt x="1194" y="618"/>
                  </a:lnTo>
                  <a:lnTo>
                    <a:pt x="1204" y="607"/>
                  </a:lnTo>
                  <a:lnTo>
                    <a:pt x="1221" y="602"/>
                  </a:lnTo>
                  <a:lnTo>
                    <a:pt x="1237" y="591"/>
                  </a:lnTo>
                  <a:lnTo>
                    <a:pt x="1247" y="586"/>
                  </a:lnTo>
                  <a:lnTo>
                    <a:pt x="1264" y="575"/>
                  </a:lnTo>
                  <a:lnTo>
                    <a:pt x="1274" y="564"/>
                  </a:lnTo>
                  <a:lnTo>
                    <a:pt x="1285" y="553"/>
                  </a:lnTo>
                  <a:lnTo>
                    <a:pt x="1301" y="548"/>
                  </a:lnTo>
                  <a:lnTo>
                    <a:pt x="1312" y="537"/>
                  </a:lnTo>
                  <a:lnTo>
                    <a:pt x="1323" y="527"/>
                  </a:lnTo>
                  <a:lnTo>
                    <a:pt x="1333" y="516"/>
                  </a:lnTo>
                  <a:lnTo>
                    <a:pt x="1344" y="500"/>
                  </a:lnTo>
                  <a:lnTo>
                    <a:pt x="1355" y="489"/>
                  </a:lnTo>
                  <a:lnTo>
                    <a:pt x="1366" y="478"/>
                  </a:lnTo>
                  <a:lnTo>
                    <a:pt x="1376" y="468"/>
                  </a:lnTo>
                  <a:lnTo>
                    <a:pt x="1387" y="451"/>
                  </a:lnTo>
                  <a:lnTo>
                    <a:pt x="1393" y="441"/>
                  </a:lnTo>
                  <a:lnTo>
                    <a:pt x="1403" y="430"/>
                  </a:lnTo>
                  <a:lnTo>
                    <a:pt x="1414" y="414"/>
                  </a:lnTo>
                  <a:lnTo>
                    <a:pt x="1419" y="403"/>
                  </a:lnTo>
                  <a:lnTo>
                    <a:pt x="1430" y="387"/>
                  </a:lnTo>
                  <a:lnTo>
                    <a:pt x="1436" y="371"/>
                  </a:lnTo>
                  <a:lnTo>
                    <a:pt x="1441" y="360"/>
                  </a:lnTo>
                  <a:lnTo>
                    <a:pt x="1446" y="344"/>
                  </a:lnTo>
                </a:path>
              </a:pathLst>
            </a:custGeom>
            <a:noFill/>
            <a:ln w="25400" cap="rnd">
              <a:solidFill>
                <a:srgbClr val="7F7F7F"/>
              </a:solidFill>
              <a:prstDash val="sysDot"/>
              <a:round/>
              <a:headEnd/>
              <a:tailEnd/>
            </a:ln>
          </p:spPr>
          <p:txBody>
            <a:bodyPr/>
            <a:lstStyle/>
            <a:p>
              <a:endParaRPr lang="en-GB"/>
            </a:p>
          </p:txBody>
        </p:sp>
        <p:sp>
          <p:nvSpPr>
            <p:cNvPr id="27750" name="Freeform 102"/>
            <p:cNvSpPr>
              <a:spLocks/>
            </p:cNvSpPr>
            <p:nvPr/>
          </p:nvSpPr>
          <p:spPr bwMode="auto">
            <a:xfrm>
              <a:off x="5465071" y="1622770"/>
              <a:ext cx="1605894" cy="2517815"/>
            </a:xfrm>
            <a:custGeom>
              <a:avLst/>
              <a:gdLst/>
              <a:ahLst/>
              <a:cxnLst>
                <a:cxn ang="0">
                  <a:pos x="731" y="1553"/>
                </a:cxn>
                <a:cxn ang="0">
                  <a:pos x="742" y="1510"/>
                </a:cxn>
                <a:cxn ang="0">
                  <a:pos x="753" y="1461"/>
                </a:cxn>
                <a:cxn ang="0">
                  <a:pos x="758" y="1295"/>
                </a:cxn>
                <a:cxn ang="0">
                  <a:pos x="748" y="1247"/>
                </a:cxn>
                <a:cxn ang="0">
                  <a:pos x="737" y="1204"/>
                </a:cxn>
                <a:cxn ang="0">
                  <a:pos x="721" y="1155"/>
                </a:cxn>
                <a:cxn ang="0">
                  <a:pos x="705" y="1112"/>
                </a:cxn>
                <a:cxn ang="0">
                  <a:pos x="683" y="1069"/>
                </a:cxn>
                <a:cxn ang="0">
                  <a:pos x="656" y="1032"/>
                </a:cxn>
                <a:cxn ang="0">
                  <a:pos x="629" y="994"/>
                </a:cxn>
                <a:cxn ang="0">
                  <a:pos x="602" y="962"/>
                </a:cxn>
                <a:cxn ang="0">
                  <a:pos x="576" y="930"/>
                </a:cxn>
                <a:cxn ang="0">
                  <a:pos x="543" y="897"/>
                </a:cxn>
                <a:cxn ang="0">
                  <a:pos x="516" y="871"/>
                </a:cxn>
                <a:cxn ang="0">
                  <a:pos x="484" y="844"/>
                </a:cxn>
                <a:cxn ang="0">
                  <a:pos x="452" y="817"/>
                </a:cxn>
                <a:cxn ang="0">
                  <a:pos x="425" y="790"/>
                </a:cxn>
                <a:cxn ang="0">
                  <a:pos x="393" y="763"/>
                </a:cxn>
                <a:cxn ang="0">
                  <a:pos x="366" y="742"/>
                </a:cxn>
                <a:cxn ang="0">
                  <a:pos x="339" y="720"/>
                </a:cxn>
                <a:cxn ang="0">
                  <a:pos x="312" y="699"/>
                </a:cxn>
                <a:cxn ang="0">
                  <a:pos x="285" y="672"/>
                </a:cxn>
                <a:cxn ang="0">
                  <a:pos x="264" y="650"/>
                </a:cxn>
                <a:cxn ang="0">
                  <a:pos x="242" y="624"/>
                </a:cxn>
                <a:cxn ang="0">
                  <a:pos x="221" y="597"/>
                </a:cxn>
                <a:cxn ang="0">
                  <a:pos x="205" y="570"/>
                </a:cxn>
                <a:cxn ang="0">
                  <a:pos x="183" y="538"/>
                </a:cxn>
                <a:cxn ang="0">
                  <a:pos x="162" y="500"/>
                </a:cxn>
                <a:cxn ang="0">
                  <a:pos x="146" y="468"/>
                </a:cxn>
                <a:cxn ang="0">
                  <a:pos x="135" y="430"/>
                </a:cxn>
                <a:cxn ang="0">
                  <a:pos x="119" y="393"/>
                </a:cxn>
                <a:cxn ang="0">
                  <a:pos x="108" y="360"/>
                </a:cxn>
                <a:cxn ang="0">
                  <a:pos x="97" y="323"/>
                </a:cxn>
                <a:cxn ang="0">
                  <a:pos x="81" y="285"/>
                </a:cxn>
                <a:cxn ang="0">
                  <a:pos x="70" y="247"/>
                </a:cxn>
                <a:cxn ang="0">
                  <a:pos x="60" y="210"/>
                </a:cxn>
                <a:cxn ang="0">
                  <a:pos x="49" y="172"/>
                </a:cxn>
                <a:cxn ang="0">
                  <a:pos x="38" y="135"/>
                </a:cxn>
                <a:cxn ang="0">
                  <a:pos x="27" y="97"/>
                </a:cxn>
                <a:cxn ang="0">
                  <a:pos x="17" y="59"/>
                </a:cxn>
                <a:cxn ang="0">
                  <a:pos x="6" y="22"/>
                </a:cxn>
              </a:cxnLst>
              <a:rect l="0" t="0" r="r" b="b"/>
              <a:pathLst>
                <a:path w="758" h="1585">
                  <a:moveTo>
                    <a:pt x="715" y="1585"/>
                  </a:moveTo>
                  <a:lnTo>
                    <a:pt x="726" y="1569"/>
                  </a:lnTo>
                  <a:lnTo>
                    <a:pt x="731" y="1553"/>
                  </a:lnTo>
                  <a:lnTo>
                    <a:pt x="737" y="1542"/>
                  </a:lnTo>
                  <a:lnTo>
                    <a:pt x="737" y="1526"/>
                  </a:lnTo>
                  <a:lnTo>
                    <a:pt x="742" y="1510"/>
                  </a:lnTo>
                  <a:lnTo>
                    <a:pt x="748" y="1494"/>
                  </a:lnTo>
                  <a:lnTo>
                    <a:pt x="748" y="1478"/>
                  </a:lnTo>
                  <a:lnTo>
                    <a:pt x="753" y="1461"/>
                  </a:lnTo>
                  <a:lnTo>
                    <a:pt x="753" y="1445"/>
                  </a:lnTo>
                  <a:lnTo>
                    <a:pt x="758" y="1429"/>
                  </a:lnTo>
                  <a:lnTo>
                    <a:pt x="758" y="1295"/>
                  </a:lnTo>
                  <a:lnTo>
                    <a:pt x="753" y="1279"/>
                  </a:lnTo>
                  <a:lnTo>
                    <a:pt x="753" y="1263"/>
                  </a:lnTo>
                  <a:lnTo>
                    <a:pt x="748" y="1247"/>
                  </a:lnTo>
                  <a:lnTo>
                    <a:pt x="748" y="1230"/>
                  </a:lnTo>
                  <a:lnTo>
                    <a:pt x="742" y="1214"/>
                  </a:lnTo>
                  <a:lnTo>
                    <a:pt x="737" y="1204"/>
                  </a:lnTo>
                  <a:lnTo>
                    <a:pt x="731" y="1188"/>
                  </a:lnTo>
                  <a:lnTo>
                    <a:pt x="726" y="1171"/>
                  </a:lnTo>
                  <a:lnTo>
                    <a:pt x="721" y="1155"/>
                  </a:lnTo>
                  <a:lnTo>
                    <a:pt x="715" y="1145"/>
                  </a:lnTo>
                  <a:lnTo>
                    <a:pt x="710" y="1128"/>
                  </a:lnTo>
                  <a:lnTo>
                    <a:pt x="705" y="1112"/>
                  </a:lnTo>
                  <a:lnTo>
                    <a:pt x="699" y="1102"/>
                  </a:lnTo>
                  <a:lnTo>
                    <a:pt x="688" y="1085"/>
                  </a:lnTo>
                  <a:lnTo>
                    <a:pt x="683" y="1069"/>
                  </a:lnTo>
                  <a:lnTo>
                    <a:pt x="672" y="1059"/>
                  </a:lnTo>
                  <a:lnTo>
                    <a:pt x="667" y="1042"/>
                  </a:lnTo>
                  <a:lnTo>
                    <a:pt x="656" y="1032"/>
                  </a:lnTo>
                  <a:lnTo>
                    <a:pt x="651" y="1021"/>
                  </a:lnTo>
                  <a:lnTo>
                    <a:pt x="640" y="1010"/>
                  </a:lnTo>
                  <a:lnTo>
                    <a:pt x="629" y="994"/>
                  </a:lnTo>
                  <a:lnTo>
                    <a:pt x="624" y="983"/>
                  </a:lnTo>
                  <a:lnTo>
                    <a:pt x="613" y="973"/>
                  </a:lnTo>
                  <a:lnTo>
                    <a:pt x="602" y="962"/>
                  </a:lnTo>
                  <a:lnTo>
                    <a:pt x="597" y="951"/>
                  </a:lnTo>
                  <a:lnTo>
                    <a:pt x="586" y="940"/>
                  </a:lnTo>
                  <a:lnTo>
                    <a:pt x="576" y="930"/>
                  </a:lnTo>
                  <a:lnTo>
                    <a:pt x="565" y="919"/>
                  </a:lnTo>
                  <a:lnTo>
                    <a:pt x="554" y="908"/>
                  </a:lnTo>
                  <a:lnTo>
                    <a:pt x="543" y="897"/>
                  </a:lnTo>
                  <a:lnTo>
                    <a:pt x="533" y="887"/>
                  </a:lnTo>
                  <a:lnTo>
                    <a:pt x="527" y="881"/>
                  </a:lnTo>
                  <a:lnTo>
                    <a:pt x="516" y="871"/>
                  </a:lnTo>
                  <a:lnTo>
                    <a:pt x="506" y="860"/>
                  </a:lnTo>
                  <a:lnTo>
                    <a:pt x="495" y="849"/>
                  </a:lnTo>
                  <a:lnTo>
                    <a:pt x="484" y="844"/>
                  </a:lnTo>
                  <a:lnTo>
                    <a:pt x="473" y="833"/>
                  </a:lnTo>
                  <a:lnTo>
                    <a:pt x="463" y="822"/>
                  </a:lnTo>
                  <a:lnTo>
                    <a:pt x="452" y="817"/>
                  </a:lnTo>
                  <a:lnTo>
                    <a:pt x="441" y="806"/>
                  </a:lnTo>
                  <a:lnTo>
                    <a:pt x="436" y="801"/>
                  </a:lnTo>
                  <a:lnTo>
                    <a:pt x="425" y="790"/>
                  </a:lnTo>
                  <a:lnTo>
                    <a:pt x="414" y="779"/>
                  </a:lnTo>
                  <a:lnTo>
                    <a:pt x="404" y="774"/>
                  </a:lnTo>
                  <a:lnTo>
                    <a:pt x="393" y="763"/>
                  </a:lnTo>
                  <a:lnTo>
                    <a:pt x="382" y="758"/>
                  </a:lnTo>
                  <a:lnTo>
                    <a:pt x="377" y="752"/>
                  </a:lnTo>
                  <a:lnTo>
                    <a:pt x="366" y="742"/>
                  </a:lnTo>
                  <a:lnTo>
                    <a:pt x="355" y="736"/>
                  </a:lnTo>
                  <a:lnTo>
                    <a:pt x="344" y="726"/>
                  </a:lnTo>
                  <a:lnTo>
                    <a:pt x="339" y="720"/>
                  </a:lnTo>
                  <a:lnTo>
                    <a:pt x="328" y="715"/>
                  </a:lnTo>
                  <a:lnTo>
                    <a:pt x="323" y="704"/>
                  </a:lnTo>
                  <a:lnTo>
                    <a:pt x="312" y="699"/>
                  </a:lnTo>
                  <a:lnTo>
                    <a:pt x="301" y="688"/>
                  </a:lnTo>
                  <a:lnTo>
                    <a:pt x="296" y="683"/>
                  </a:lnTo>
                  <a:lnTo>
                    <a:pt x="285" y="672"/>
                  </a:lnTo>
                  <a:lnTo>
                    <a:pt x="280" y="666"/>
                  </a:lnTo>
                  <a:lnTo>
                    <a:pt x="269" y="656"/>
                  </a:lnTo>
                  <a:lnTo>
                    <a:pt x="264" y="650"/>
                  </a:lnTo>
                  <a:lnTo>
                    <a:pt x="253" y="640"/>
                  </a:lnTo>
                  <a:lnTo>
                    <a:pt x="248" y="634"/>
                  </a:lnTo>
                  <a:lnTo>
                    <a:pt x="242" y="624"/>
                  </a:lnTo>
                  <a:lnTo>
                    <a:pt x="232" y="613"/>
                  </a:lnTo>
                  <a:lnTo>
                    <a:pt x="226" y="607"/>
                  </a:lnTo>
                  <a:lnTo>
                    <a:pt x="221" y="597"/>
                  </a:lnTo>
                  <a:lnTo>
                    <a:pt x="215" y="586"/>
                  </a:lnTo>
                  <a:lnTo>
                    <a:pt x="210" y="575"/>
                  </a:lnTo>
                  <a:lnTo>
                    <a:pt x="205" y="570"/>
                  </a:lnTo>
                  <a:lnTo>
                    <a:pt x="194" y="559"/>
                  </a:lnTo>
                  <a:lnTo>
                    <a:pt x="189" y="548"/>
                  </a:lnTo>
                  <a:lnTo>
                    <a:pt x="183" y="538"/>
                  </a:lnTo>
                  <a:lnTo>
                    <a:pt x="178" y="527"/>
                  </a:lnTo>
                  <a:lnTo>
                    <a:pt x="172" y="516"/>
                  </a:lnTo>
                  <a:lnTo>
                    <a:pt x="162" y="500"/>
                  </a:lnTo>
                  <a:lnTo>
                    <a:pt x="156" y="489"/>
                  </a:lnTo>
                  <a:lnTo>
                    <a:pt x="151" y="478"/>
                  </a:lnTo>
                  <a:lnTo>
                    <a:pt x="146" y="468"/>
                  </a:lnTo>
                  <a:lnTo>
                    <a:pt x="140" y="457"/>
                  </a:lnTo>
                  <a:lnTo>
                    <a:pt x="135" y="446"/>
                  </a:lnTo>
                  <a:lnTo>
                    <a:pt x="135" y="430"/>
                  </a:lnTo>
                  <a:lnTo>
                    <a:pt x="129" y="419"/>
                  </a:lnTo>
                  <a:lnTo>
                    <a:pt x="124" y="409"/>
                  </a:lnTo>
                  <a:lnTo>
                    <a:pt x="119" y="393"/>
                  </a:lnTo>
                  <a:lnTo>
                    <a:pt x="113" y="382"/>
                  </a:lnTo>
                  <a:lnTo>
                    <a:pt x="113" y="371"/>
                  </a:lnTo>
                  <a:lnTo>
                    <a:pt x="108" y="360"/>
                  </a:lnTo>
                  <a:lnTo>
                    <a:pt x="103" y="344"/>
                  </a:lnTo>
                  <a:lnTo>
                    <a:pt x="97" y="333"/>
                  </a:lnTo>
                  <a:lnTo>
                    <a:pt x="97" y="323"/>
                  </a:lnTo>
                  <a:lnTo>
                    <a:pt x="92" y="312"/>
                  </a:lnTo>
                  <a:lnTo>
                    <a:pt x="86" y="296"/>
                  </a:lnTo>
                  <a:lnTo>
                    <a:pt x="81" y="285"/>
                  </a:lnTo>
                  <a:lnTo>
                    <a:pt x="81" y="274"/>
                  </a:lnTo>
                  <a:lnTo>
                    <a:pt x="76" y="258"/>
                  </a:lnTo>
                  <a:lnTo>
                    <a:pt x="70" y="247"/>
                  </a:lnTo>
                  <a:lnTo>
                    <a:pt x="65" y="237"/>
                  </a:lnTo>
                  <a:lnTo>
                    <a:pt x="65" y="221"/>
                  </a:lnTo>
                  <a:lnTo>
                    <a:pt x="60" y="210"/>
                  </a:lnTo>
                  <a:lnTo>
                    <a:pt x="54" y="199"/>
                  </a:lnTo>
                  <a:lnTo>
                    <a:pt x="54" y="188"/>
                  </a:lnTo>
                  <a:lnTo>
                    <a:pt x="49" y="172"/>
                  </a:lnTo>
                  <a:lnTo>
                    <a:pt x="43" y="162"/>
                  </a:lnTo>
                  <a:lnTo>
                    <a:pt x="43" y="151"/>
                  </a:lnTo>
                  <a:lnTo>
                    <a:pt x="38" y="135"/>
                  </a:lnTo>
                  <a:lnTo>
                    <a:pt x="33" y="124"/>
                  </a:lnTo>
                  <a:lnTo>
                    <a:pt x="27" y="113"/>
                  </a:lnTo>
                  <a:lnTo>
                    <a:pt x="27" y="97"/>
                  </a:lnTo>
                  <a:lnTo>
                    <a:pt x="22" y="86"/>
                  </a:lnTo>
                  <a:lnTo>
                    <a:pt x="17" y="76"/>
                  </a:lnTo>
                  <a:lnTo>
                    <a:pt x="17" y="59"/>
                  </a:lnTo>
                  <a:lnTo>
                    <a:pt x="11" y="49"/>
                  </a:lnTo>
                  <a:lnTo>
                    <a:pt x="6" y="38"/>
                  </a:lnTo>
                  <a:lnTo>
                    <a:pt x="6" y="22"/>
                  </a:lnTo>
                  <a:lnTo>
                    <a:pt x="0" y="11"/>
                  </a:lnTo>
                  <a:lnTo>
                    <a:pt x="0" y="0"/>
                  </a:lnTo>
                </a:path>
              </a:pathLst>
            </a:custGeom>
            <a:noFill/>
            <a:ln w="25400" cap="rnd">
              <a:solidFill>
                <a:srgbClr val="7F7F7F"/>
              </a:solidFill>
              <a:prstDash val="sysDot"/>
              <a:round/>
              <a:headEnd/>
              <a:tailEnd/>
            </a:ln>
          </p:spPr>
          <p:txBody>
            <a:bodyPr/>
            <a:lstStyle/>
            <a:p>
              <a:endParaRPr lang="en-GB"/>
            </a:p>
          </p:txBody>
        </p:sp>
        <p:sp>
          <p:nvSpPr>
            <p:cNvPr id="27751" name="Freeform 103"/>
            <p:cNvSpPr>
              <a:spLocks/>
            </p:cNvSpPr>
            <p:nvPr/>
          </p:nvSpPr>
          <p:spPr bwMode="auto">
            <a:xfrm>
              <a:off x="5397276" y="1452798"/>
              <a:ext cx="67795" cy="169972"/>
            </a:xfrm>
            <a:custGeom>
              <a:avLst/>
              <a:gdLst/>
              <a:ahLst/>
              <a:cxnLst>
                <a:cxn ang="0">
                  <a:pos x="32" y="107"/>
                </a:cxn>
                <a:cxn ang="0">
                  <a:pos x="27" y="91"/>
                </a:cxn>
                <a:cxn ang="0">
                  <a:pos x="22" y="81"/>
                </a:cxn>
                <a:cxn ang="0">
                  <a:pos x="22" y="70"/>
                </a:cxn>
                <a:cxn ang="0">
                  <a:pos x="16" y="59"/>
                </a:cxn>
                <a:cxn ang="0">
                  <a:pos x="11" y="43"/>
                </a:cxn>
                <a:cxn ang="0">
                  <a:pos x="11" y="32"/>
                </a:cxn>
                <a:cxn ang="0">
                  <a:pos x="6" y="21"/>
                </a:cxn>
                <a:cxn ang="0">
                  <a:pos x="6" y="5"/>
                </a:cxn>
                <a:cxn ang="0">
                  <a:pos x="0" y="0"/>
                </a:cxn>
              </a:cxnLst>
              <a:rect l="0" t="0" r="r" b="b"/>
              <a:pathLst>
                <a:path w="32" h="107">
                  <a:moveTo>
                    <a:pt x="32" y="107"/>
                  </a:moveTo>
                  <a:lnTo>
                    <a:pt x="27" y="91"/>
                  </a:lnTo>
                  <a:lnTo>
                    <a:pt x="22" y="81"/>
                  </a:lnTo>
                  <a:lnTo>
                    <a:pt x="22" y="70"/>
                  </a:lnTo>
                  <a:lnTo>
                    <a:pt x="16" y="59"/>
                  </a:lnTo>
                  <a:lnTo>
                    <a:pt x="11" y="43"/>
                  </a:lnTo>
                  <a:lnTo>
                    <a:pt x="11" y="32"/>
                  </a:lnTo>
                  <a:lnTo>
                    <a:pt x="6" y="21"/>
                  </a:lnTo>
                  <a:lnTo>
                    <a:pt x="6" y="5"/>
                  </a:lnTo>
                  <a:lnTo>
                    <a:pt x="0" y="0"/>
                  </a:lnTo>
                </a:path>
              </a:pathLst>
            </a:custGeom>
            <a:noFill/>
            <a:ln w="25400" cap="rnd">
              <a:solidFill>
                <a:srgbClr val="7F7F7F"/>
              </a:solidFill>
              <a:prstDash val="sysDot"/>
              <a:round/>
              <a:headEnd/>
              <a:tailEnd/>
            </a:ln>
          </p:spPr>
          <p:txBody>
            <a:bodyPr/>
            <a:lstStyle/>
            <a:p>
              <a:endParaRPr lang="en-GB"/>
            </a:p>
          </p:txBody>
        </p:sp>
      </p:grpSp>
      <p:grpSp>
        <p:nvGrpSpPr>
          <p:cNvPr id="157" name="Inner Runoff"/>
          <p:cNvGrpSpPr/>
          <p:nvPr/>
        </p:nvGrpSpPr>
        <p:grpSpPr>
          <a:xfrm>
            <a:off x="2562599" y="1452798"/>
            <a:ext cx="4110071" cy="2884765"/>
            <a:chOff x="2562599" y="1452798"/>
            <a:chExt cx="4110071" cy="2884765"/>
          </a:xfrm>
          <a:effectLst>
            <a:outerShdw blurRad="50800" dist="38100" dir="2700000" algn="tl" rotWithShape="0">
              <a:prstClr val="black">
                <a:alpha val="40000"/>
              </a:prstClr>
            </a:outerShdw>
          </a:effectLst>
        </p:grpSpPr>
        <p:sp>
          <p:nvSpPr>
            <p:cNvPr id="27752" name="Freeform 104"/>
            <p:cNvSpPr>
              <a:spLocks/>
            </p:cNvSpPr>
            <p:nvPr/>
          </p:nvSpPr>
          <p:spPr bwMode="auto">
            <a:xfrm>
              <a:off x="2562599" y="1452798"/>
              <a:ext cx="1093194" cy="1698135"/>
            </a:xfrm>
            <a:custGeom>
              <a:avLst/>
              <a:gdLst/>
              <a:ahLst/>
              <a:cxnLst>
                <a:cxn ang="0">
                  <a:pos x="500" y="5"/>
                </a:cxn>
                <a:cxn ang="0">
                  <a:pos x="462" y="21"/>
                </a:cxn>
                <a:cxn ang="0">
                  <a:pos x="430" y="38"/>
                </a:cxn>
                <a:cxn ang="0">
                  <a:pos x="398" y="54"/>
                </a:cxn>
                <a:cxn ang="0">
                  <a:pos x="360" y="70"/>
                </a:cxn>
                <a:cxn ang="0">
                  <a:pos x="328" y="86"/>
                </a:cxn>
                <a:cxn ang="0">
                  <a:pos x="295" y="102"/>
                </a:cxn>
                <a:cxn ang="0">
                  <a:pos x="269" y="124"/>
                </a:cxn>
                <a:cxn ang="0">
                  <a:pos x="236" y="145"/>
                </a:cxn>
                <a:cxn ang="0">
                  <a:pos x="209" y="166"/>
                </a:cxn>
                <a:cxn ang="0">
                  <a:pos x="177" y="188"/>
                </a:cxn>
                <a:cxn ang="0">
                  <a:pos x="150" y="209"/>
                </a:cxn>
                <a:cxn ang="0">
                  <a:pos x="123" y="236"/>
                </a:cxn>
                <a:cxn ang="0">
                  <a:pos x="102" y="258"/>
                </a:cxn>
                <a:cxn ang="0">
                  <a:pos x="80" y="285"/>
                </a:cxn>
                <a:cxn ang="0">
                  <a:pos x="59" y="312"/>
                </a:cxn>
                <a:cxn ang="0">
                  <a:pos x="37" y="338"/>
                </a:cxn>
                <a:cxn ang="0">
                  <a:pos x="27" y="371"/>
                </a:cxn>
                <a:cxn ang="0">
                  <a:pos x="11" y="397"/>
                </a:cxn>
                <a:cxn ang="0">
                  <a:pos x="5" y="435"/>
                </a:cxn>
                <a:cxn ang="0">
                  <a:pos x="5" y="521"/>
                </a:cxn>
                <a:cxn ang="0">
                  <a:pos x="11" y="564"/>
                </a:cxn>
                <a:cxn ang="0">
                  <a:pos x="21" y="596"/>
                </a:cxn>
                <a:cxn ang="0">
                  <a:pos x="37" y="628"/>
                </a:cxn>
                <a:cxn ang="0">
                  <a:pos x="48" y="661"/>
                </a:cxn>
                <a:cxn ang="0">
                  <a:pos x="64" y="688"/>
                </a:cxn>
                <a:cxn ang="0">
                  <a:pos x="80" y="720"/>
                </a:cxn>
                <a:cxn ang="0">
                  <a:pos x="102" y="747"/>
                </a:cxn>
                <a:cxn ang="0">
                  <a:pos x="118" y="779"/>
                </a:cxn>
                <a:cxn ang="0">
                  <a:pos x="140" y="806"/>
                </a:cxn>
                <a:cxn ang="0">
                  <a:pos x="161" y="827"/>
                </a:cxn>
                <a:cxn ang="0">
                  <a:pos x="188" y="854"/>
                </a:cxn>
                <a:cxn ang="0">
                  <a:pos x="209" y="881"/>
                </a:cxn>
                <a:cxn ang="0">
                  <a:pos x="236" y="902"/>
                </a:cxn>
                <a:cxn ang="0">
                  <a:pos x="263" y="929"/>
                </a:cxn>
                <a:cxn ang="0">
                  <a:pos x="290" y="945"/>
                </a:cxn>
                <a:cxn ang="0">
                  <a:pos x="317" y="967"/>
                </a:cxn>
                <a:cxn ang="0">
                  <a:pos x="349" y="988"/>
                </a:cxn>
                <a:cxn ang="0">
                  <a:pos x="376" y="1004"/>
                </a:cxn>
                <a:cxn ang="0">
                  <a:pos x="408" y="1026"/>
                </a:cxn>
                <a:cxn ang="0">
                  <a:pos x="441" y="1042"/>
                </a:cxn>
                <a:cxn ang="0">
                  <a:pos x="478" y="1058"/>
                </a:cxn>
              </a:cxnLst>
              <a:rect l="0" t="0" r="r" b="b"/>
              <a:pathLst>
                <a:path w="516" h="1069">
                  <a:moveTo>
                    <a:pt x="516" y="0"/>
                  </a:moveTo>
                  <a:lnTo>
                    <a:pt x="510" y="0"/>
                  </a:lnTo>
                  <a:lnTo>
                    <a:pt x="500" y="5"/>
                  </a:lnTo>
                  <a:lnTo>
                    <a:pt x="484" y="11"/>
                  </a:lnTo>
                  <a:lnTo>
                    <a:pt x="473" y="16"/>
                  </a:lnTo>
                  <a:lnTo>
                    <a:pt x="462" y="21"/>
                  </a:lnTo>
                  <a:lnTo>
                    <a:pt x="451" y="27"/>
                  </a:lnTo>
                  <a:lnTo>
                    <a:pt x="441" y="32"/>
                  </a:lnTo>
                  <a:lnTo>
                    <a:pt x="430" y="38"/>
                  </a:lnTo>
                  <a:lnTo>
                    <a:pt x="419" y="43"/>
                  </a:lnTo>
                  <a:lnTo>
                    <a:pt x="408" y="48"/>
                  </a:lnTo>
                  <a:lnTo>
                    <a:pt x="398" y="54"/>
                  </a:lnTo>
                  <a:lnTo>
                    <a:pt x="381" y="59"/>
                  </a:lnTo>
                  <a:lnTo>
                    <a:pt x="371" y="64"/>
                  </a:lnTo>
                  <a:lnTo>
                    <a:pt x="360" y="70"/>
                  </a:lnTo>
                  <a:lnTo>
                    <a:pt x="349" y="75"/>
                  </a:lnTo>
                  <a:lnTo>
                    <a:pt x="338" y="81"/>
                  </a:lnTo>
                  <a:lnTo>
                    <a:pt x="328" y="86"/>
                  </a:lnTo>
                  <a:lnTo>
                    <a:pt x="317" y="91"/>
                  </a:lnTo>
                  <a:lnTo>
                    <a:pt x="306" y="97"/>
                  </a:lnTo>
                  <a:lnTo>
                    <a:pt x="295" y="102"/>
                  </a:lnTo>
                  <a:lnTo>
                    <a:pt x="290" y="113"/>
                  </a:lnTo>
                  <a:lnTo>
                    <a:pt x="279" y="118"/>
                  </a:lnTo>
                  <a:lnTo>
                    <a:pt x="269" y="124"/>
                  </a:lnTo>
                  <a:lnTo>
                    <a:pt x="258" y="129"/>
                  </a:lnTo>
                  <a:lnTo>
                    <a:pt x="247" y="134"/>
                  </a:lnTo>
                  <a:lnTo>
                    <a:pt x="236" y="145"/>
                  </a:lnTo>
                  <a:lnTo>
                    <a:pt x="226" y="150"/>
                  </a:lnTo>
                  <a:lnTo>
                    <a:pt x="215" y="156"/>
                  </a:lnTo>
                  <a:lnTo>
                    <a:pt x="209" y="166"/>
                  </a:lnTo>
                  <a:lnTo>
                    <a:pt x="199" y="172"/>
                  </a:lnTo>
                  <a:lnTo>
                    <a:pt x="188" y="177"/>
                  </a:lnTo>
                  <a:lnTo>
                    <a:pt x="177" y="188"/>
                  </a:lnTo>
                  <a:lnTo>
                    <a:pt x="172" y="193"/>
                  </a:lnTo>
                  <a:lnTo>
                    <a:pt x="161" y="204"/>
                  </a:lnTo>
                  <a:lnTo>
                    <a:pt x="150" y="209"/>
                  </a:lnTo>
                  <a:lnTo>
                    <a:pt x="140" y="220"/>
                  </a:lnTo>
                  <a:lnTo>
                    <a:pt x="134" y="226"/>
                  </a:lnTo>
                  <a:lnTo>
                    <a:pt x="123" y="236"/>
                  </a:lnTo>
                  <a:lnTo>
                    <a:pt x="118" y="242"/>
                  </a:lnTo>
                  <a:lnTo>
                    <a:pt x="107" y="252"/>
                  </a:lnTo>
                  <a:lnTo>
                    <a:pt x="102" y="258"/>
                  </a:lnTo>
                  <a:lnTo>
                    <a:pt x="91" y="269"/>
                  </a:lnTo>
                  <a:lnTo>
                    <a:pt x="86" y="279"/>
                  </a:lnTo>
                  <a:lnTo>
                    <a:pt x="80" y="285"/>
                  </a:lnTo>
                  <a:lnTo>
                    <a:pt x="70" y="295"/>
                  </a:lnTo>
                  <a:lnTo>
                    <a:pt x="64" y="306"/>
                  </a:lnTo>
                  <a:lnTo>
                    <a:pt x="59" y="312"/>
                  </a:lnTo>
                  <a:lnTo>
                    <a:pt x="54" y="322"/>
                  </a:lnTo>
                  <a:lnTo>
                    <a:pt x="43" y="333"/>
                  </a:lnTo>
                  <a:lnTo>
                    <a:pt x="37" y="338"/>
                  </a:lnTo>
                  <a:lnTo>
                    <a:pt x="32" y="349"/>
                  </a:lnTo>
                  <a:lnTo>
                    <a:pt x="27" y="360"/>
                  </a:lnTo>
                  <a:lnTo>
                    <a:pt x="27" y="371"/>
                  </a:lnTo>
                  <a:lnTo>
                    <a:pt x="21" y="381"/>
                  </a:lnTo>
                  <a:lnTo>
                    <a:pt x="16" y="387"/>
                  </a:lnTo>
                  <a:lnTo>
                    <a:pt x="11" y="397"/>
                  </a:lnTo>
                  <a:lnTo>
                    <a:pt x="11" y="408"/>
                  </a:lnTo>
                  <a:lnTo>
                    <a:pt x="5" y="424"/>
                  </a:lnTo>
                  <a:lnTo>
                    <a:pt x="5" y="435"/>
                  </a:lnTo>
                  <a:lnTo>
                    <a:pt x="0" y="446"/>
                  </a:lnTo>
                  <a:lnTo>
                    <a:pt x="0" y="516"/>
                  </a:lnTo>
                  <a:lnTo>
                    <a:pt x="5" y="521"/>
                  </a:lnTo>
                  <a:lnTo>
                    <a:pt x="5" y="543"/>
                  </a:lnTo>
                  <a:lnTo>
                    <a:pt x="11" y="553"/>
                  </a:lnTo>
                  <a:lnTo>
                    <a:pt x="11" y="564"/>
                  </a:lnTo>
                  <a:lnTo>
                    <a:pt x="16" y="569"/>
                  </a:lnTo>
                  <a:lnTo>
                    <a:pt x="21" y="585"/>
                  </a:lnTo>
                  <a:lnTo>
                    <a:pt x="21" y="596"/>
                  </a:lnTo>
                  <a:lnTo>
                    <a:pt x="27" y="607"/>
                  </a:lnTo>
                  <a:lnTo>
                    <a:pt x="32" y="618"/>
                  </a:lnTo>
                  <a:lnTo>
                    <a:pt x="37" y="628"/>
                  </a:lnTo>
                  <a:lnTo>
                    <a:pt x="43" y="639"/>
                  </a:lnTo>
                  <a:lnTo>
                    <a:pt x="43" y="650"/>
                  </a:lnTo>
                  <a:lnTo>
                    <a:pt x="48" y="661"/>
                  </a:lnTo>
                  <a:lnTo>
                    <a:pt x="54" y="671"/>
                  </a:lnTo>
                  <a:lnTo>
                    <a:pt x="59" y="682"/>
                  </a:lnTo>
                  <a:lnTo>
                    <a:pt x="64" y="688"/>
                  </a:lnTo>
                  <a:lnTo>
                    <a:pt x="70" y="698"/>
                  </a:lnTo>
                  <a:lnTo>
                    <a:pt x="75" y="709"/>
                  </a:lnTo>
                  <a:lnTo>
                    <a:pt x="80" y="720"/>
                  </a:lnTo>
                  <a:lnTo>
                    <a:pt x="86" y="731"/>
                  </a:lnTo>
                  <a:lnTo>
                    <a:pt x="91" y="741"/>
                  </a:lnTo>
                  <a:lnTo>
                    <a:pt x="102" y="747"/>
                  </a:lnTo>
                  <a:lnTo>
                    <a:pt x="107" y="757"/>
                  </a:lnTo>
                  <a:lnTo>
                    <a:pt x="113" y="768"/>
                  </a:lnTo>
                  <a:lnTo>
                    <a:pt x="118" y="779"/>
                  </a:lnTo>
                  <a:lnTo>
                    <a:pt x="129" y="784"/>
                  </a:lnTo>
                  <a:lnTo>
                    <a:pt x="134" y="795"/>
                  </a:lnTo>
                  <a:lnTo>
                    <a:pt x="140" y="806"/>
                  </a:lnTo>
                  <a:lnTo>
                    <a:pt x="145" y="811"/>
                  </a:lnTo>
                  <a:lnTo>
                    <a:pt x="156" y="822"/>
                  </a:lnTo>
                  <a:lnTo>
                    <a:pt x="161" y="827"/>
                  </a:lnTo>
                  <a:lnTo>
                    <a:pt x="172" y="838"/>
                  </a:lnTo>
                  <a:lnTo>
                    <a:pt x="177" y="849"/>
                  </a:lnTo>
                  <a:lnTo>
                    <a:pt x="188" y="854"/>
                  </a:lnTo>
                  <a:lnTo>
                    <a:pt x="193" y="865"/>
                  </a:lnTo>
                  <a:lnTo>
                    <a:pt x="204" y="870"/>
                  </a:lnTo>
                  <a:lnTo>
                    <a:pt x="209" y="881"/>
                  </a:lnTo>
                  <a:lnTo>
                    <a:pt x="220" y="886"/>
                  </a:lnTo>
                  <a:lnTo>
                    <a:pt x="226" y="897"/>
                  </a:lnTo>
                  <a:lnTo>
                    <a:pt x="236" y="902"/>
                  </a:lnTo>
                  <a:lnTo>
                    <a:pt x="247" y="913"/>
                  </a:lnTo>
                  <a:lnTo>
                    <a:pt x="252" y="919"/>
                  </a:lnTo>
                  <a:lnTo>
                    <a:pt x="263" y="929"/>
                  </a:lnTo>
                  <a:lnTo>
                    <a:pt x="274" y="935"/>
                  </a:lnTo>
                  <a:lnTo>
                    <a:pt x="279" y="940"/>
                  </a:lnTo>
                  <a:lnTo>
                    <a:pt x="290" y="945"/>
                  </a:lnTo>
                  <a:lnTo>
                    <a:pt x="301" y="956"/>
                  </a:lnTo>
                  <a:lnTo>
                    <a:pt x="306" y="961"/>
                  </a:lnTo>
                  <a:lnTo>
                    <a:pt x="317" y="967"/>
                  </a:lnTo>
                  <a:lnTo>
                    <a:pt x="328" y="972"/>
                  </a:lnTo>
                  <a:lnTo>
                    <a:pt x="338" y="983"/>
                  </a:lnTo>
                  <a:lnTo>
                    <a:pt x="349" y="988"/>
                  </a:lnTo>
                  <a:lnTo>
                    <a:pt x="360" y="994"/>
                  </a:lnTo>
                  <a:lnTo>
                    <a:pt x="365" y="999"/>
                  </a:lnTo>
                  <a:lnTo>
                    <a:pt x="376" y="1004"/>
                  </a:lnTo>
                  <a:lnTo>
                    <a:pt x="387" y="1010"/>
                  </a:lnTo>
                  <a:lnTo>
                    <a:pt x="398" y="1015"/>
                  </a:lnTo>
                  <a:lnTo>
                    <a:pt x="408" y="1026"/>
                  </a:lnTo>
                  <a:lnTo>
                    <a:pt x="419" y="1031"/>
                  </a:lnTo>
                  <a:lnTo>
                    <a:pt x="430" y="1037"/>
                  </a:lnTo>
                  <a:lnTo>
                    <a:pt x="441" y="1042"/>
                  </a:lnTo>
                  <a:lnTo>
                    <a:pt x="451" y="1047"/>
                  </a:lnTo>
                  <a:lnTo>
                    <a:pt x="467" y="1053"/>
                  </a:lnTo>
                  <a:lnTo>
                    <a:pt x="478" y="1058"/>
                  </a:lnTo>
                  <a:lnTo>
                    <a:pt x="489" y="1064"/>
                  </a:lnTo>
                  <a:lnTo>
                    <a:pt x="500" y="1069"/>
                  </a:lnTo>
                </a:path>
              </a:pathLst>
            </a:custGeom>
            <a:noFill/>
            <a:ln w="25400" cap="rnd">
              <a:solidFill>
                <a:srgbClr val="7F7F7F"/>
              </a:solidFill>
              <a:prstDash val="sysDot"/>
              <a:round/>
              <a:headEnd/>
              <a:tailEnd/>
            </a:ln>
          </p:spPr>
          <p:txBody>
            <a:bodyPr/>
            <a:lstStyle/>
            <a:p>
              <a:endParaRPr lang="en-GB"/>
            </a:p>
          </p:txBody>
        </p:sp>
        <p:sp>
          <p:nvSpPr>
            <p:cNvPr id="27753" name="Freeform 105"/>
            <p:cNvSpPr>
              <a:spLocks/>
            </p:cNvSpPr>
            <p:nvPr/>
          </p:nvSpPr>
          <p:spPr bwMode="auto">
            <a:xfrm>
              <a:off x="3621896" y="3150933"/>
              <a:ext cx="2732985" cy="1186630"/>
            </a:xfrm>
            <a:custGeom>
              <a:avLst/>
              <a:gdLst/>
              <a:ahLst/>
              <a:cxnLst>
                <a:cxn ang="0">
                  <a:pos x="21" y="11"/>
                </a:cxn>
                <a:cxn ang="0">
                  <a:pos x="53" y="27"/>
                </a:cxn>
                <a:cxn ang="0">
                  <a:pos x="91" y="43"/>
                </a:cxn>
                <a:cxn ang="0">
                  <a:pos x="123" y="59"/>
                </a:cxn>
                <a:cxn ang="0">
                  <a:pos x="161" y="75"/>
                </a:cxn>
                <a:cxn ang="0">
                  <a:pos x="199" y="91"/>
                </a:cxn>
                <a:cxn ang="0">
                  <a:pos x="231" y="113"/>
                </a:cxn>
                <a:cxn ang="0">
                  <a:pos x="268" y="129"/>
                </a:cxn>
                <a:cxn ang="0">
                  <a:pos x="306" y="145"/>
                </a:cxn>
                <a:cxn ang="0">
                  <a:pos x="344" y="166"/>
                </a:cxn>
                <a:cxn ang="0">
                  <a:pos x="381" y="188"/>
                </a:cxn>
                <a:cxn ang="0">
                  <a:pos x="419" y="215"/>
                </a:cxn>
                <a:cxn ang="0">
                  <a:pos x="457" y="247"/>
                </a:cxn>
                <a:cxn ang="0">
                  <a:pos x="483" y="268"/>
                </a:cxn>
                <a:cxn ang="0">
                  <a:pos x="516" y="295"/>
                </a:cxn>
                <a:cxn ang="0">
                  <a:pos x="543" y="322"/>
                </a:cxn>
                <a:cxn ang="0">
                  <a:pos x="575" y="349"/>
                </a:cxn>
                <a:cxn ang="0">
                  <a:pos x="602" y="376"/>
                </a:cxn>
                <a:cxn ang="0">
                  <a:pos x="634" y="408"/>
                </a:cxn>
                <a:cxn ang="0">
                  <a:pos x="661" y="435"/>
                </a:cxn>
                <a:cxn ang="0">
                  <a:pos x="693" y="462"/>
                </a:cxn>
                <a:cxn ang="0">
                  <a:pos x="720" y="494"/>
                </a:cxn>
                <a:cxn ang="0">
                  <a:pos x="747" y="526"/>
                </a:cxn>
                <a:cxn ang="0">
                  <a:pos x="774" y="553"/>
                </a:cxn>
                <a:cxn ang="0">
                  <a:pos x="795" y="580"/>
                </a:cxn>
                <a:cxn ang="0">
                  <a:pos x="822" y="607"/>
                </a:cxn>
                <a:cxn ang="0">
                  <a:pos x="849" y="628"/>
                </a:cxn>
                <a:cxn ang="0">
                  <a:pos x="870" y="650"/>
                </a:cxn>
                <a:cxn ang="0">
                  <a:pos x="897" y="666"/>
                </a:cxn>
                <a:cxn ang="0">
                  <a:pos x="930" y="687"/>
                </a:cxn>
                <a:cxn ang="0">
                  <a:pos x="956" y="704"/>
                </a:cxn>
                <a:cxn ang="0">
                  <a:pos x="989" y="714"/>
                </a:cxn>
                <a:cxn ang="0">
                  <a:pos x="1016" y="730"/>
                </a:cxn>
                <a:cxn ang="0">
                  <a:pos x="1048" y="736"/>
                </a:cxn>
                <a:cxn ang="0">
                  <a:pos x="1075" y="741"/>
                </a:cxn>
                <a:cxn ang="0">
                  <a:pos x="1107" y="747"/>
                </a:cxn>
                <a:cxn ang="0">
                  <a:pos x="1134" y="747"/>
                </a:cxn>
                <a:cxn ang="0">
                  <a:pos x="1166" y="747"/>
                </a:cxn>
                <a:cxn ang="0">
                  <a:pos x="1193" y="741"/>
                </a:cxn>
                <a:cxn ang="0">
                  <a:pos x="1220" y="730"/>
                </a:cxn>
                <a:cxn ang="0">
                  <a:pos x="1247" y="720"/>
                </a:cxn>
                <a:cxn ang="0">
                  <a:pos x="1274" y="709"/>
                </a:cxn>
              </a:cxnLst>
              <a:rect l="0" t="0" r="r" b="b"/>
              <a:pathLst>
                <a:path w="1290" h="747">
                  <a:moveTo>
                    <a:pt x="0" y="0"/>
                  </a:moveTo>
                  <a:lnTo>
                    <a:pt x="10" y="5"/>
                  </a:lnTo>
                  <a:lnTo>
                    <a:pt x="21" y="11"/>
                  </a:lnTo>
                  <a:lnTo>
                    <a:pt x="32" y="16"/>
                  </a:lnTo>
                  <a:lnTo>
                    <a:pt x="43" y="21"/>
                  </a:lnTo>
                  <a:lnTo>
                    <a:pt x="53" y="27"/>
                  </a:lnTo>
                  <a:lnTo>
                    <a:pt x="70" y="32"/>
                  </a:lnTo>
                  <a:lnTo>
                    <a:pt x="80" y="38"/>
                  </a:lnTo>
                  <a:lnTo>
                    <a:pt x="91" y="43"/>
                  </a:lnTo>
                  <a:lnTo>
                    <a:pt x="102" y="48"/>
                  </a:lnTo>
                  <a:lnTo>
                    <a:pt x="113" y="54"/>
                  </a:lnTo>
                  <a:lnTo>
                    <a:pt x="123" y="59"/>
                  </a:lnTo>
                  <a:lnTo>
                    <a:pt x="139" y="64"/>
                  </a:lnTo>
                  <a:lnTo>
                    <a:pt x="150" y="70"/>
                  </a:lnTo>
                  <a:lnTo>
                    <a:pt x="161" y="75"/>
                  </a:lnTo>
                  <a:lnTo>
                    <a:pt x="172" y="80"/>
                  </a:lnTo>
                  <a:lnTo>
                    <a:pt x="182" y="86"/>
                  </a:lnTo>
                  <a:lnTo>
                    <a:pt x="199" y="91"/>
                  </a:lnTo>
                  <a:lnTo>
                    <a:pt x="209" y="102"/>
                  </a:lnTo>
                  <a:lnTo>
                    <a:pt x="220" y="107"/>
                  </a:lnTo>
                  <a:lnTo>
                    <a:pt x="231" y="113"/>
                  </a:lnTo>
                  <a:lnTo>
                    <a:pt x="247" y="118"/>
                  </a:lnTo>
                  <a:lnTo>
                    <a:pt x="258" y="123"/>
                  </a:lnTo>
                  <a:lnTo>
                    <a:pt x="268" y="129"/>
                  </a:lnTo>
                  <a:lnTo>
                    <a:pt x="279" y="134"/>
                  </a:lnTo>
                  <a:lnTo>
                    <a:pt x="295" y="140"/>
                  </a:lnTo>
                  <a:lnTo>
                    <a:pt x="306" y="145"/>
                  </a:lnTo>
                  <a:lnTo>
                    <a:pt x="317" y="156"/>
                  </a:lnTo>
                  <a:lnTo>
                    <a:pt x="333" y="161"/>
                  </a:lnTo>
                  <a:lnTo>
                    <a:pt x="344" y="166"/>
                  </a:lnTo>
                  <a:lnTo>
                    <a:pt x="354" y="172"/>
                  </a:lnTo>
                  <a:lnTo>
                    <a:pt x="371" y="183"/>
                  </a:lnTo>
                  <a:lnTo>
                    <a:pt x="381" y="188"/>
                  </a:lnTo>
                  <a:lnTo>
                    <a:pt x="392" y="199"/>
                  </a:lnTo>
                  <a:lnTo>
                    <a:pt x="408" y="204"/>
                  </a:lnTo>
                  <a:lnTo>
                    <a:pt x="419" y="215"/>
                  </a:lnTo>
                  <a:lnTo>
                    <a:pt x="430" y="226"/>
                  </a:lnTo>
                  <a:lnTo>
                    <a:pt x="446" y="236"/>
                  </a:lnTo>
                  <a:lnTo>
                    <a:pt x="457" y="247"/>
                  </a:lnTo>
                  <a:lnTo>
                    <a:pt x="462" y="252"/>
                  </a:lnTo>
                  <a:lnTo>
                    <a:pt x="473" y="263"/>
                  </a:lnTo>
                  <a:lnTo>
                    <a:pt x="483" y="268"/>
                  </a:lnTo>
                  <a:lnTo>
                    <a:pt x="494" y="279"/>
                  </a:lnTo>
                  <a:lnTo>
                    <a:pt x="505" y="290"/>
                  </a:lnTo>
                  <a:lnTo>
                    <a:pt x="516" y="295"/>
                  </a:lnTo>
                  <a:lnTo>
                    <a:pt x="526" y="306"/>
                  </a:lnTo>
                  <a:lnTo>
                    <a:pt x="532" y="317"/>
                  </a:lnTo>
                  <a:lnTo>
                    <a:pt x="543" y="322"/>
                  </a:lnTo>
                  <a:lnTo>
                    <a:pt x="553" y="333"/>
                  </a:lnTo>
                  <a:lnTo>
                    <a:pt x="564" y="344"/>
                  </a:lnTo>
                  <a:lnTo>
                    <a:pt x="575" y="349"/>
                  </a:lnTo>
                  <a:lnTo>
                    <a:pt x="586" y="360"/>
                  </a:lnTo>
                  <a:lnTo>
                    <a:pt x="596" y="371"/>
                  </a:lnTo>
                  <a:lnTo>
                    <a:pt x="602" y="376"/>
                  </a:lnTo>
                  <a:lnTo>
                    <a:pt x="612" y="387"/>
                  </a:lnTo>
                  <a:lnTo>
                    <a:pt x="623" y="397"/>
                  </a:lnTo>
                  <a:lnTo>
                    <a:pt x="634" y="408"/>
                  </a:lnTo>
                  <a:lnTo>
                    <a:pt x="645" y="414"/>
                  </a:lnTo>
                  <a:lnTo>
                    <a:pt x="650" y="424"/>
                  </a:lnTo>
                  <a:lnTo>
                    <a:pt x="661" y="435"/>
                  </a:lnTo>
                  <a:lnTo>
                    <a:pt x="672" y="446"/>
                  </a:lnTo>
                  <a:lnTo>
                    <a:pt x="682" y="456"/>
                  </a:lnTo>
                  <a:lnTo>
                    <a:pt x="693" y="462"/>
                  </a:lnTo>
                  <a:lnTo>
                    <a:pt x="698" y="473"/>
                  </a:lnTo>
                  <a:lnTo>
                    <a:pt x="709" y="483"/>
                  </a:lnTo>
                  <a:lnTo>
                    <a:pt x="720" y="494"/>
                  </a:lnTo>
                  <a:lnTo>
                    <a:pt x="731" y="505"/>
                  </a:lnTo>
                  <a:lnTo>
                    <a:pt x="736" y="516"/>
                  </a:lnTo>
                  <a:lnTo>
                    <a:pt x="747" y="526"/>
                  </a:lnTo>
                  <a:lnTo>
                    <a:pt x="752" y="532"/>
                  </a:lnTo>
                  <a:lnTo>
                    <a:pt x="763" y="542"/>
                  </a:lnTo>
                  <a:lnTo>
                    <a:pt x="774" y="553"/>
                  </a:lnTo>
                  <a:lnTo>
                    <a:pt x="779" y="564"/>
                  </a:lnTo>
                  <a:lnTo>
                    <a:pt x="790" y="569"/>
                  </a:lnTo>
                  <a:lnTo>
                    <a:pt x="795" y="580"/>
                  </a:lnTo>
                  <a:lnTo>
                    <a:pt x="806" y="591"/>
                  </a:lnTo>
                  <a:lnTo>
                    <a:pt x="811" y="596"/>
                  </a:lnTo>
                  <a:lnTo>
                    <a:pt x="822" y="607"/>
                  </a:lnTo>
                  <a:lnTo>
                    <a:pt x="827" y="612"/>
                  </a:lnTo>
                  <a:lnTo>
                    <a:pt x="838" y="618"/>
                  </a:lnTo>
                  <a:lnTo>
                    <a:pt x="849" y="628"/>
                  </a:lnTo>
                  <a:lnTo>
                    <a:pt x="854" y="634"/>
                  </a:lnTo>
                  <a:lnTo>
                    <a:pt x="865" y="644"/>
                  </a:lnTo>
                  <a:lnTo>
                    <a:pt x="870" y="650"/>
                  </a:lnTo>
                  <a:lnTo>
                    <a:pt x="881" y="655"/>
                  </a:lnTo>
                  <a:lnTo>
                    <a:pt x="892" y="661"/>
                  </a:lnTo>
                  <a:lnTo>
                    <a:pt x="897" y="666"/>
                  </a:lnTo>
                  <a:lnTo>
                    <a:pt x="908" y="677"/>
                  </a:lnTo>
                  <a:lnTo>
                    <a:pt x="919" y="682"/>
                  </a:lnTo>
                  <a:lnTo>
                    <a:pt x="930" y="687"/>
                  </a:lnTo>
                  <a:lnTo>
                    <a:pt x="935" y="693"/>
                  </a:lnTo>
                  <a:lnTo>
                    <a:pt x="946" y="698"/>
                  </a:lnTo>
                  <a:lnTo>
                    <a:pt x="956" y="704"/>
                  </a:lnTo>
                  <a:lnTo>
                    <a:pt x="967" y="709"/>
                  </a:lnTo>
                  <a:lnTo>
                    <a:pt x="978" y="714"/>
                  </a:lnTo>
                  <a:lnTo>
                    <a:pt x="989" y="714"/>
                  </a:lnTo>
                  <a:lnTo>
                    <a:pt x="994" y="720"/>
                  </a:lnTo>
                  <a:lnTo>
                    <a:pt x="1005" y="725"/>
                  </a:lnTo>
                  <a:lnTo>
                    <a:pt x="1016" y="730"/>
                  </a:lnTo>
                  <a:lnTo>
                    <a:pt x="1026" y="730"/>
                  </a:lnTo>
                  <a:lnTo>
                    <a:pt x="1037" y="736"/>
                  </a:lnTo>
                  <a:lnTo>
                    <a:pt x="1048" y="736"/>
                  </a:lnTo>
                  <a:lnTo>
                    <a:pt x="1059" y="741"/>
                  </a:lnTo>
                  <a:lnTo>
                    <a:pt x="1064" y="741"/>
                  </a:lnTo>
                  <a:lnTo>
                    <a:pt x="1075" y="741"/>
                  </a:lnTo>
                  <a:lnTo>
                    <a:pt x="1085" y="747"/>
                  </a:lnTo>
                  <a:lnTo>
                    <a:pt x="1096" y="747"/>
                  </a:lnTo>
                  <a:lnTo>
                    <a:pt x="1107" y="747"/>
                  </a:lnTo>
                  <a:lnTo>
                    <a:pt x="1118" y="747"/>
                  </a:lnTo>
                  <a:lnTo>
                    <a:pt x="1128" y="747"/>
                  </a:lnTo>
                  <a:lnTo>
                    <a:pt x="1134" y="747"/>
                  </a:lnTo>
                  <a:lnTo>
                    <a:pt x="1145" y="747"/>
                  </a:lnTo>
                  <a:lnTo>
                    <a:pt x="1155" y="747"/>
                  </a:lnTo>
                  <a:lnTo>
                    <a:pt x="1166" y="747"/>
                  </a:lnTo>
                  <a:lnTo>
                    <a:pt x="1177" y="747"/>
                  </a:lnTo>
                  <a:lnTo>
                    <a:pt x="1182" y="741"/>
                  </a:lnTo>
                  <a:lnTo>
                    <a:pt x="1193" y="741"/>
                  </a:lnTo>
                  <a:lnTo>
                    <a:pt x="1204" y="741"/>
                  </a:lnTo>
                  <a:lnTo>
                    <a:pt x="1214" y="736"/>
                  </a:lnTo>
                  <a:lnTo>
                    <a:pt x="1220" y="730"/>
                  </a:lnTo>
                  <a:lnTo>
                    <a:pt x="1231" y="730"/>
                  </a:lnTo>
                  <a:lnTo>
                    <a:pt x="1241" y="725"/>
                  </a:lnTo>
                  <a:lnTo>
                    <a:pt x="1247" y="720"/>
                  </a:lnTo>
                  <a:lnTo>
                    <a:pt x="1257" y="720"/>
                  </a:lnTo>
                  <a:lnTo>
                    <a:pt x="1263" y="714"/>
                  </a:lnTo>
                  <a:lnTo>
                    <a:pt x="1274" y="709"/>
                  </a:lnTo>
                  <a:lnTo>
                    <a:pt x="1284" y="704"/>
                  </a:lnTo>
                  <a:lnTo>
                    <a:pt x="1290" y="698"/>
                  </a:lnTo>
                </a:path>
              </a:pathLst>
            </a:custGeom>
            <a:noFill/>
            <a:ln w="25400" cap="rnd">
              <a:solidFill>
                <a:srgbClr val="7F7F7F"/>
              </a:solidFill>
              <a:prstDash val="sysDot"/>
              <a:round/>
              <a:headEnd/>
              <a:tailEnd/>
            </a:ln>
          </p:spPr>
          <p:txBody>
            <a:bodyPr/>
            <a:lstStyle/>
            <a:p>
              <a:endParaRPr lang="en-GB"/>
            </a:p>
          </p:txBody>
        </p:sp>
        <p:sp>
          <p:nvSpPr>
            <p:cNvPr id="27754" name="Freeform 106"/>
            <p:cNvSpPr>
              <a:spLocks/>
            </p:cNvSpPr>
            <p:nvPr/>
          </p:nvSpPr>
          <p:spPr bwMode="auto">
            <a:xfrm>
              <a:off x="5373972" y="2032610"/>
              <a:ext cx="1298698" cy="2227115"/>
            </a:xfrm>
            <a:custGeom>
              <a:avLst/>
              <a:gdLst/>
              <a:ahLst/>
              <a:cxnLst>
                <a:cxn ang="0">
                  <a:pos x="479" y="1386"/>
                </a:cxn>
                <a:cxn ang="0">
                  <a:pos x="500" y="1370"/>
                </a:cxn>
                <a:cxn ang="0">
                  <a:pos x="522" y="1348"/>
                </a:cxn>
                <a:cxn ang="0">
                  <a:pos x="543" y="1322"/>
                </a:cxn>
                <a:cxn ang="0">
                  <a:pos x="559" y="1295"/>
                </a:cxn>
                <a:cxn ang="0">
                  <a:pos x="576" y="1268"/>
                </a:cxn>
                <a:cxn ang="0">
                  <a:pos x="586" y="1241"/>
                </a:cxn>
                <a:cxn ang="0">
                  <a:pos x="597" y="1214"/>
                </a:cxn>
                <a:cxn ang="0">
                  <a:pos x="608" y="1177"/>
                </a:cxn>
                <a:cxn ang="0">
                  <a:pos x="613" y="1091"/>
                </a:cxn>
                <a:cxn ang="0">
                  <a:pos x="602" y="1037"/>
                </a:cxn>
                <a:cxn ang="0">
                  <a:pos x="597" y="994"/>
                </a:cxn>
                <a:cxn ang="0">
                  <a:pos x="586" y="967"/>
                </a:cxn>
                <a:cxn ang="0">
                  <a:pos x="576" y="935"/>
                </a:cxn>
                <a:cxn ang="0">
                  <a:pos x="559" y="908"/>
                </a:cxn>
                <a:cxn ang="0">
                  <a:pos x="543" y="881"/>
                </a:cxn>
                <a:cxn ang="0">
                  <a:pos x="522" y="854"/>
                </a:cxn>
                <a:cxn ang="0">
                  <a:pos x="500" y="827"/>
                </a:cxn>
                <a:cxn ang="0">
                  <a:pos x="479" y="801"/>
                </a:cxn>
                <a:cxn ang="0">
                  <a:pos x="452" y="779"/>
                </a:cxn>
                <a:cxn ang="0">
                  <a:pos x="425" y="752"/>
                </a:cxn>
                <a:cxn ang="0">
                  <a:pos x="398" y="731"/>
                </a:cxn>
                <a:cxn ang="0">
                  <a:pos x="371" y="704"/>
                </a:cxn>
                <a:cxn ang="0">
                  <a:pos x="339" y="677"/>
                </a:cxn>
                <a:cxn ang="0">
                  <a:pos x="312" y="656"/>
                </a:cxn>
                <a:cxn ang="0">
                  <a:pos x="280" y="623"/>
                </a:cxn>
                <a:cxn ang="0">
                  <a:pos x="253" y="596"/>
                </a:cxn>
                <a:cxn ang="0">
                  <a:pos x="221" y="559"/>
                </a:cxn>
                <a:cxn ang="0">
                  <a:pos x="194" y="527"/>
                </a:cxn>
                <a:cxn ang="0">
                  <a:pos x="172" y="489"/>
                </a:cxn>
                <a:cxn ang="0">
                  <a:pos x="151" y="446"/>
                </a:cxn>
                <a:cxn ang="0">
                  <a:pos x="129" y="408"/>
                </a:cxn>
                <a:cxn ang="0">
                  <a:pos x="119" y="366"/>
                </a:cxn>
                <a:cxn ang="0">
                  <a:pos x="103" y="328"/>
                </a:cxn>
                <a:cxn ang="0">
                  <a:pos x="97" y="285"/>
                </a:cxn>
                <a:cxn ang="0">
                  <a:pos x="86" y="247"/>
                </a:cxn>
                <a:cxn ang="0">
                  <a:pos x="70" y="210"/>
                </a:cxn>
                <a:cxn ang="0">
                  <a:pos x="60" y="172"/>
                </a:cxn>
                <a:cxn ang="0">
                  <a:pos x="49" y="135"/>
                </a:cxn>
                <a:cxn ang="0">
                  <a:pos x="33" y="97"/>
                </a:cxn>
                <a:cxn ang="0">
                  <a:pos x="22" y="59"/>
                </a:cxn>
                <a:cxn ang="0">
                  <a:pos x="11" y="22"/>
                </a:cxn>
              </a:cxnLst>
              <a:rect l="0" t="0" r="r" b="b"/>
              <a:pathLst>
                <a:path w="613" h="1402">
                  <a:moveTo>
                    <a:pt x="463" y="1402"/>
                  </a:moveTo>
                  <a:lnTo>
                    <a:pt x="473" y="1397"/>
                  </a:lnTo>
                  <a:lnTo>
                    <a:pt x="479" y="1386"/>
                  </a:lnTo>
                  <a:lnTo>
                    <a:pt x="490" y="1381"/>
                  </a:lnTo>
                  <a:lnTo>
                    <a:pt x="495" y="1375"/>
                  </a:lnTo>
                  <a:lnTo>
                    <a:pt x="500" y="1370"/>
                  </a:lnTo>
                  <a:lnTo>
                    <a:pt x="511" y="1359"/>
                  </a:lnTo>
                  <a:lnTo>
                    <a:pt x="516" y="1354"/>
                  </a:lnTo>
                  <a:lnTo>
                    <a:pt x="522" y="1348"/>
                  </a:lnTo>
                  <a:lnTo>
                    <a:pt x="533" y="1338"/>
                  </a:lnTo>
                  <a:lnTo>
                    <a:pt x="538" y="1332"/>
                  </a:lnTo>
                  <a:lnTo>
                    <a:pt x="543" y="1322"/>
                  </a:lnTo>
                  <a:lnTo>
                    <a:pt x="549" y="1316"/>
                  </a:lnTo>
                  <a:lnTo>
                    <a:pt x="554" y="1306"/>
                  </a:lnTo>
                  <a:lnTo>
                    <a:pt x="559" y="1295"/>
                  </a:lnTo>
                  <a:lnTo>
                    <a:pt x="565" y="1289"/>
                  </a:lnTo>
                  <a:lnTo>
                    <a:pt x="570" y="1279"/>
                  </a:lnTo>
                  <a:lnTo>
                    <a:pt x="576" y="1268"/>
                  </a:lnTo>
                  <a:lnTo>
                    <a:pt x="581" y="1263"/>
                  </a:lnTo>
                  <a:lnTo>
                    <a:pt x="586" y="1252"/>
                  </a:lnTo>
                  <a:lnTo>
                    <a:pt x="586" y="1241"/>
                  </a:lnTo>
                  <a:lnTo>
                    <a:pt x="592" y="1230"/>
                  </a:lnTo>
                  <a:lnTo>
                    <a:pt x="597" y="1225"/>
                  </a:lnTo>
                  <a:lnTo>
                    <a:pt x="597" y="1214"/>
                  </a:lnTo>
                  <a:lnTo>
                    <a:pt x="602" y="1203"/>
                  </a:lnTo>
                  <a:lnTo>
                    <a:pt x="602" y="1182"/>
                  </a:lnTo>
                  <a:lnTo>
                    <a:pt x="608" y="1177"/>
                  </a:lnTo>
                  <a:lnTo>
                    <a:pt x="608" y="1144"/>
                  </a:lnTo>
                  <a:lnTo>
                    <a:pt x="613" y="1134"/>
                  </a:lnTo>
                  <a:lnTo>
                    <a:pt x="613" y="1091"/>
                  </a:lnTo>
                  <a:lnTo>
                    <a:pt x="608" y="1080"/>
                  </a:lnTo>
                  <a:lnTo>
                    <a:pt x="608" y="1048"/>
                  </a:lnTo>
                  <a:lnTo>
                    <a:pt x="602" y="1037"/>
                  </a:lnTo>
                  <a:lnTo>
                    <a:pt x="602" y="1015"/>
                  </a:lnTo>
                  <a:lnTo>
                    <a:pt x="597" y="1005"/>
                  </a:lnTo>
                  <a:lnTo>
                    <a:pt x="597" y="994"/>
                  </a:lnTo>
                  <a:lnTo>
                    <a:pt x="592" y="983"/>
                  </a:lnTo>
                  <a:lnTo>
                    <a:pt x="592" y="978"/>
                  </a:lnTo>
                  <a:lnTo>
                    <a:pt x="586" y="967"/>
                  </a:lnTo>
                  <a:lnTo>
                    <a:pt x="581" y="956"/>
                  </a:lnTo>
                  <a:lnTo>
                    <a:pt x="576" y="946"/>
                  </a:lnTo>
                  <a:lnTo>
                    <a:pt x="576" y="935"/>
                  </a:lnTo>
                  <a:lnTo>
                    <a:pt x="570" y="930"/>
                  </a:lnTo>
                  <a:lnTo>
                    <a:pt x="565" y="919"/>
                  </a:lnTo>
                  <a:lnTo>
                    <a:pt x="559" y="908"/>
                  </a:lnTo>
                  <a:lnTo>
                    <a:pt x="554" y="903"/>
                  </a:lnTo>
                  <a:lnTo>
                    <a:pt x="549" y="892"/>
                  </a:lnTo>
                  <a:lnTo>
                    <a:pt x="543" y="881"/>
                  </a:lnTo>
                  <a:lnTo>
                    <a:pt x="538" y="876"/>
                  </a:lnTo>
                  <a:lnTo>
                    <a:pt x="527" y="865"/>
                  </a:lnTo>
                  <a:lnTo>
                    <a:pt x="522" y="854"/>
                  </a:lnTo>
                  <a:lnTo>
                    <a:pt x="516" y="849"/>
                  </a:lnTo>
                  <a:lnTo>
                    <a:pt x="506" y="838"/>
                  </a:lnTo>
                  <a:lnTo>
                    <a:pt x="500" y="827"/>
                  </a:lnTo>
                  <a:lnTo>
                    <a:pt x="495" y="822"/>
                  </a:lnTo>
                  <a:lnTo>
                    <a:pt x="484" y="811"/>
                  </a:lnTo>
                  <a:lnTo>
                    <a:pt x="479" y="801"/>
                  </a:lnTo>
                  <a:lnTo>
                    <a:pt x="468" y="795"/>
                  </a:lnTo>
                  <a:lnTo>
                    <a:pt x="463" y="784"/>
                  </a:lnTo>
                  <a:lnTo>
                    <a:pt x="452" y="779"/>
                  </a:lnTo>
                  <a:lnTo>
                    <a:pt x="447" y="768"/>
                  </a:lnTo>
                  <a:lnTo>
                    <a:pt x="436" y="763"/>
                  </a:lnTo>
                  <a:lnTo>
                    <a:pt x="425" y="752"/>
                  </a:lnTo>
                  <a:lnTo>
                    <a:pt x="420" y="747"/>
                  </a:lnTo>
                  <a:lnTo>
                    <a:pt x="409" y="736"/>
                  </a:lnTo>
                  <a:lnTo>
                    <a:pt x="398" y="731"/>
                  </a:lnTo>
                  <a:lnTo>
                    <a:pt x="393" y="720"/>
                  </a:lnTo>
                  <a:lnTo>
                    <a:pt x="382" y="715"/>
                  </a:lnTo>
                  <a:lnTo>
                    <a:pt x="371" y="704"/>
                  </a:lnTo>
                  <a:lnTo>
                    <a:pt x="361" y="693"/>
                  </a:lnTo>
                  <a:lnTo>
                    <a:pt x="350" y="688"/>
                  </a:lnTo>
                  <a:lnTo>
                    <a:pt x="339" y="677"/>
                  </a:lnTo>
                  <a:lnTo>
                    <a:pt x="334" y="672"/>
                  </a:lnTo>
                  <a:lnTo>
                    <a:pt x="323" y="661"/>
                  </a:lnTo>
                  <a:lnTo>
                    <a:pt x="312" y="656"/>
                  </a:lnTo>
                  <a:lnTo>
                    <a:pt x="301" y="645"/>
                  </a:lnTo>
                  <a:lnTo>
                    <a:pt x="291" y="634"/>
                  </a:lnTo>
                  <a:lnTo>
                    <a:pt x="280" y="623"/>
                  </a:lnTo>
                  <a:lnTo>
                    <a:pt x="269" y="618"/>
                  </a:lnTo>
                  <a:lnTo>
                    <a:pt x="258" y="607"/>
                  </a:lnTo>
                  <a:lnTo>
                    <a:pt x="253" y="596"/>
                  </a:lnTo>
                  <a:lnTo>
                    <a:pt x="242" y="586"/>
                  </a:lnTo>
                  <a:lnTo>
                    <a:pt x="232" y="570"/>
                  </a:lnTo>
                  <a:lnTo>
                    <a:pt x="221" y="559"/>
                  </a:lnTo>
                  <a:lnTo>
                    <a:pt x="215" y="548"/>
                  </a:lnTo>
                  <a:lnTo>
                    <a:pt x="205" y="537"/>
                  </a:lnTo>
                  <a:lnTo>
                    <a:pt x="194" y="527"/>
                  </a:lnTo>
                  <a:lnTo>
                    <a:pt x="189" y="511"/>
                  </a:lnTo>
                  <a:lnTo>
                    <a:pt x="178" y="500"/>
                  </a:lnTo>
                  <a:lnTo>
                    <a:pt x="172" y="489"/>
                  </a:lnTo>
                  <a:lnTo>
                    <a:pt x="167" y="473"/>
                  </a:lnTo>
                  <a:lnTo>
                    <a:pt x="156" y="462"/>
                  </a:lnTo>
                  <a:lnTo>
                    <a:pt x="151" y="446"/>
                  </a:lnTo>
                  <a:lnTo>
                    <a:pt x="146" y="435"/>
                  </a:lnTo>
                  <a:lnTo>
                    <a:pt x="140" y="419"/>
                  </a:lnTo>
                  <a:lnTo>
                    <a:pt x="129" y="408"/>
                  </a:lnTo>
                  <a:lnTo>
                    <a:pt x="124" y="392"/>
                  </a:lnTo>
                  <a:lnTo>
                    <a:pt x="124" y="382"/>
                  </a:lnTo>
                  <a:lnTo>
                    <a:pt x="119" y="366"/>
                  </a:lnTo>
                  <a:lnTo>
                    <a:pt x="113" y="355"/>
                  </a:lnTo>
                  <a:lnTo>
                    <a:pt x="108" y="339"/>
                  </a:lnTo>
                  <a:lnTo>
                    <a:pt x="103" y="328"/>
                  </a:lnTo>
                  <a:lnTo>
                    <a:pt x="103" y="312"/>
                  </a:lnTo>
                  <a:lnTo>
                    <a:pt x="97" y="301"/>
                  </a:lnTo>
                  <a:lnTo>
                    <a:pt x="97" y="285"/>
                  </a:lnTo>
                  <a:lnTo>
                    <a:pt x="92" y="274"/>
                  </a:lnTo>
                  <a:lnTo>
                    <a:pt x="86" y="263"/>
                  </a:lnTo>
                  <a:lnTo>
                    <a:pt x="86" y="247"/>
                  </a:lnTo>
                  <a:lnTo>
                    <a:pt x="81" y="237"/>
                  </a:lnTo>
                  <a:lnTo>
                    <a:pt x="76" y="220"/>
                  </a:lnTo>
                  <a:lnTo>
                    <a:pt x="70" y="210"/>
                  </a:lnTo>
                  <a:lnTo>
                    <a:pt x="70" y="199"/>
                  </a:lnTo>
                  <a:lnTo>
                    <a:pt x="65" y="183"/>
                  </a:lnTo>
                  <a:lnTo>
                    <a:pt x="60" y="172"/>
                  </a:lnTo>
                  <a:lnTo>
                    <a:pt x="54" y="161"/>
                  </a:lnTo>
                  <a:lnTo>
                    <a:pt x="49" y="151"/>
                  </a:lnTo>
                  <a:lnTo>
                    <a:pt x="49" y="135"/>
                  </a:lnTo>
                  <a:lnTo>
                    <a:pt x="43" y="124"/>
                  </a:lnTo>
                  <a:lnTo>
                    <a:pt x="38" y="113"/>
                  </a:lnTo>
                  <a:lnTo>
                    <a:pt x="33" y="97"/>
                  </a:lnTo>
                  <a:lnTo>
                    <a:pt x="27" y="86"/>
                  </a:lnTo>
                  <a:lnTo>
                    <a:pt x="27" y="75"/>
                  </a:lnTo>
                  <a:lnTo>
                    <a:pt x="22" y="59"/>
                  </a:lnTo>
                  <a:lnTo>
                    <a:pt x="17" y="49"/>
                  </a:lnTo>
                  <a:lnTo>
                    <a:pt x="11" y="38"/>
                  </a:lnTo>
                  <a:lnTo>
                    <a:pt x="11" y="22"/>
                  </a:lnTo>
                  <a:lnTo>
                    <a:pt x="6" y="11"/>
                  </a:lnTo>
                  <a:lnTo>
                    <a:pt x="0" y="0"/>
                  </a:lnTo>
                </a:path>
              </a:pathLst>
            </a:custGeom>
            <a:noFill/>
            <a:ln w="25400" cap="rnd">
              <a:solidFill>
                <a:srgbClr val="7F7F7F"/>
              </a:solidFill>
              <a:prstDash val="sysDot"/>
              <a:round/>
              <a:headEnd/>
              <a:tailEnd/>
            </a:ln>
          </p:spPr>
          <p:txBody>
            <a:bodyPr/>
            <a:lstStyle/>
            <a:p>
              <a:endParaRPr lang="en-GB"/>
            </a:p>
          </p:txBody>
        </p:sp>
        <p:sp>
          <p:nvSpPr>
            <p:cNvPr id="27755" name="Freeform 107"/>
            <p:cNvSpPr>
              <a:spLocks/>
            </p:cNvSpPr>
            <p:nvPr/>
          </p:nvSpPr>
          <p:spPr bwMode="auto">
            <a:xfrm>
              <a:off x="5147283" y="1452798"/>
              <a:ext cx="226689" cy="579812"/>
            </a:xfrm>
            <a:custGeom>
              <a:avLst/>
              <a:gdLst/>
              <a:ahLst/>
              <a:cxnLst>
                <a:cxn ang="0">
                  <a:pos x="107" y="365"/>
                </a:cxn>
                <a:cxn ang="0">
                  <a:pos x="102" y="349"/>
                </a:cxn>
                <a:cxn ang="0">
                  <a:pos x="102" y="338"/>
                </a:cxn>
                <a:cxn ang="0">
                  <a:pos x="97" y="328"/>
                </a:cxn>
                <a:cxn ang="0">
                  <a:pos x="91" y="312"/>
                </a:cxn>
                <a:cxn ang="0">
                  <a:pos x="86" y="301"/>
                </a:cxn>
                <a:cxn ang="0">
                  <a:pos x="86" y="290"/>
                </a:cxn>
                <a:cxn ang="0">
                  <a:pos x="81" y="274"/>
                </a:cxn>
                <a:cxn ang="0">
                  <a:pos x="75" y="263"/>
                </a:cxn>
                <a:cxn ang="0">
                  <a:pos x="75" y="252"/>
                </a:cxn>
                <a:cxn ang="0">
                  <a:pos x="70" y="236"/>
                </a:cxn>
                <a:cxn ang="0">
                  <a:pos x="64" y="226"/>
                </a:cxn>
                <a:cxn ang="0">
                  <a:pos x="59" y="215"/>
                </a:cxn>
                <a:cxn ang="0">
                  <a:pos x="59" y="199"/>
                </a:cxn>
                <a:cxn ang="0">
                  <a:pos x="54" y="188"/>
                </a:cxn>
                <a:cxn ang="0">
                  <a:pos x="48" y="177"/>
                </a:cxn>
                <a:cxn ang="0">
                  <a:pos x="48" y="161"/>
                </a:cxn>
                <a:cxn ang="0">
                  <a:pos x="43" y="150"/>
                </a:cxn>
                <a:cxn ang="0">
                  <a:pos x="38" y="140"/>
                </a:cxn>
                <a:cxn ang="0">
                  <a:pos x="38" y="124"/>
                </a:cxn>
                <a:cxn ang="0">
                  <a:pos x="32" y="113"/>
                </a:cxn>
                <a:cxn ang="0">
                  <a:pos x="27" y="102"/>
                </a:cxn>
                <a:cxn ang="0">
                  <a:pos x="27" y="86"/>
                </a:cxn>
                <a:cxn ang="0">
                  <a:pos x="21" y="75"/>
                </a:cxn>
                <a:cxn ang="0">
                  <a:pos x="16" y="59"/>
                </a:cxn>
                <a:cxn ang="0">
                  <a:pos x="16" y="48"/>
                </a:cxn>
                <a:cxn ang="0">
                  <a:pos x="11" y="38"/>
                </a:cxn>
                <a:cxn ang="0">
                  <a:pos x="5" y="21"/>
                </a:cxn>
                <a:cxn ang="0">
                  <a:pos x="5" y="11"/>
                </a:cxn>
                <a:cxn ang="0">
                  <a:pos x="0" y="0"/>
                </a:cxn>
              </a:cxnLst>
              <a:rect l="0" t="0" r="r" b="b"/>
              <a:pathLst>
                <a:path w="107" h="365">
                  <a:moveTo>
                    <a:pt x="107" y="365"/>
                  </a:moveTo>
                  <a:lnTo>
                    <a:pt x="102" y="349"/>
                  </a:lnTo>
                  <a:lnTo>
                    <a:pt x="102" y="338"/>
                  </a:lnTo>
                  <a:lnTo>
                    <a:pt x="97" y="328"/>
                  </a:lnTo>
                  <a:lnTo>
                    <a:pt x="91" y="312"/>
                  </a:lnTo>
                  <a:lnTo>
                    <a:pt x="86" y="301"/>
                  </a:lnTo>
                  <a:lnTo>
                    <a:pt x="86" y="290"/>
                  </a:lnTo>
                  <a:lnTo>
                    <a:pt x="81" y="274"/>
                  </a:lnTo>
                  <a:lnTo>
                    <a:pt x="75" y="263"/>
                  </a:lnTo>
                  <a:lnTo>
                    <a:pt x="75" y="252"/>
                  </a:lnTo>
                  <a:lnTo>
                    <a:pt x="70" y="236"/>
                  </a:lnTo>
                  <a:lnTo>
                    <a:pt x="64" y="226"/>
                  </a:lnTo>
                  <a:lnTo>
                    <a:pt x="59" y="215"/>
                  </a:lnTo>
                  <a:lnTo>
                    <a:pt x="59" y="199"/>
                  </a:lnTo>
                  <a:lnTo>
                    <a:pt x="54" y="188"/>
                  </a:lnTo>
                  <a:lnTo>
                    <a:pt x="48" y="177"/>
                  </a:lnTo>
                  <a:lnTo>
                    <a:pt x="48" y="161"/>
                  </a:lnTo>
                  <a:lnTo>
                    <a:pt x="43" y="150"/>
                  </a:lnTo>
                  <a:lnTo>
                    <a:pt x="38" y="140"/>
                  </a:lnTo>
                  <a:lnTo>
                    <a:pt x="38" y="124"/>
                  </a:lnTo>
                  <a:lnTo>
                    <a:pt x="32" y="113"/>
                  </a:lnTo>
                  <a:lnTo>
                    <a:pt x="27" y="102"/>
                  </a:lnTo>
                  <a:lnTo>
                    <a:pt x="27" y="86"/>
                  </a:lnTo>
                  <a:lnTo>
                    <a:pt x="21" y="75"/>
                  </a:lnTo>
                  <a:lnTo>
                    <a:pt x="16" y="59"/>
                  </a:lnTo>
                  <a:lnTo>
                    <a:pt x="16" y="48"/>
                  </a:lnTo>
                  <a:lnTo>
                    <a:pt x="11" y="38"/>
                  </a:lnTo>
                  <a:lnTo>
                    <a:pt x="5" y="21"/>
                  </a:lnTo>
                  <a:lnTo>
                    <a:pt x="5" y="11"/>
                  </a:lnTo>
                  <a:lnTo>
                    <a:pt x="0" y="0"/>
                  </a:lnTo>
                </a:path>
              </a:pathLst>
            </a:custGeom>
            <a:noFill/>
            <a:ln w="25400" cap="rnd">
              <a:solidFill>
                <a:srgbClr val="7F7F7F"/>
              </a:solidFill>
              <a:prstDash val="sysDot"/>
              <a:round/>
              <a:headEnd/>
              <a:tailEnd/>
            </a:ln>
          </p:spPr>
          <p:txBody>
            <a:bodyPr/>
            <a:lstStyle/>
            <a:p>
              <a:endParaRPr lang="en-GB"/>
            </a:p>
          </p:txBody>
        </p:sp>
      </p:grpSp>
      <p:grpSp>
        <p:nvGrpSpPr>
          <p:cNvPr id="154" name="Outer Wall"/>
          <p:cNvGrpSpPr/>
          <p:nvPr/>
        </p:nvGrpSpPr>
        <p:grpSpPr>
          <a:xfrm>
            <a:off x="2276589" y="1452798"/>
            <a:ext cx="4692684" cy="3115101"/>
            <a:chOff x="2276589" y="1452798"/>
            <a:chExt cx="4692684" cy="3115101"/>
          </a:xfrm>
          <a:effectLst>
            <a:outerShdw blurRad="50800" dist="38100" dir="2700000" algn="tl" rotWithShape="0">
              <a:prstClr val="black">
                <a:alpha val="40000"/>
              </a:prstClr>
            </a:outerShdw>
          </a:effectLst>
        </p:grpSpPr>
        <p:sp>
          <p:nvSpPr>
            <p:cNvPr id="27756" name="Freeform 108"/>
            <p:cNvSpPr>
              <a:spLocks/>
            </p:cNvSpPr>
            <p:nvPr/>
          </p:nvSpPr>
          <p:spPr bwMode="auto">
            <a:xfrm>
              <a:off x="2276589" y="1452798"/>
              <a:ext cx="1605894" cy="2047611"/>
            </a:xfrm>
            <a:custGeom>
              <a:avLst/>
              <a:gdLst/>
              <a:ahLst/>
              <a:cxnLst>
                <a:cxn ang="0">
                  <a:pos x="361" y="5"/>
                </a:cxn>
                <a:cxn ang="0">
                  <a:pos x="328" y="27"/>
                </a:cxn>
                <a:cxn ang="0">
                  <a:pos x="291" y="48"/>
                </a:cxn>
                <a:cxn ang="0">
                  <a:pos x="258" y="75"/>
                </a:cxn>
                <a:cxn ang="0">
                  <a:pos x="226" y="97"/>
                </a:cxn>
                <a:cxn ang="0">
                  <a:pos x="194" y="124"/>
                </a:cxn>
                <a:cxn ang="0">
                  <a:pos x="167" y="156"/>
                </a:cxn>
                <a:cxn ang="0">
                  <a:pos x="135" y="183"/>
                </a:cxn>
                <a:cxn ang="0">
                  <a:pos x="108" y="215"/>
                </a:cxn>
                <a:cxn ang="0">
                  <a:pos x="81" y="247"/>
                </a:cxn>
                <a:cxn ang="0">
                  <a:pos x="60" y="285"/>
                </a:cxn>
                <a:cxn ang="0">
                  <a:pos x="38" y="322"/>
                </a:cxn>
                <a:cxn ang="0">
                  <a:pos x="22" y="365"/>
                </a:cxn>
                <a:cxn ang="0">
                  <a:pos x="11" y="408"/>
                </a:cxn>
                <a:cxn ang="0">
                  <a:pos x="0" y="451"/>
                </a:cxn>
                <a:cxn ang="0">
                  <a:pos x="6" y="569"/>
                </a:cxn>
                <a:cxn ang="0">
                  <a:pos x="17" y="612"/>
                </a:cxn>
                <a:cxn ang="0">
                  <a:pos x="33" y="650"/>
                </a:cxn>
                <a:cxn ang="0">
                  <a:pos x="43" y="688"/>
                </a:cxn>
                <a:cxn ang="0">
                  <a:pos x="60" y="725"/>
                </a:cxn>
                <a:cxn ang="0">
                  <a:pos x="81" y="763"/>
                </a:cxn>
                <a:cxn ang="0">
                  <a:pos x="103" y="800"/>
                </a:cxn>
                <a:cxn ang="0">
                  <a:pos x="124" y="838"/>
                </a:cxn>
                <a:cxn ang="0">
                  <a:pos x="146" y="870"/>
                </a:cxn>
                <a:cxn ang="0">
                  <a:pos x="172" y="902"/>
                </a:cxn>
                <a:cxn ang="0">
                  <a:pos x="199" y="935"/>
                </a:cxn>
                <a:cxn ang="0">
                  <a:pos x="226" y="967"/>
                </a:cxn>
                <a:cxn ang="0">
                  <a:pos x="258" y="994"/>
                </a:cxn>
                <a:cxn ang="0">
                  <a:pos x="285" y="1021"/>
                </a:cxn>
                <a:cxn ang="0">
                  <a:pos x="318" y="1047"/>
                </a:cxn>
                <a:cxn ang="0">
                  <a:pos x="350" y="1074"/>
                </a:cxn>
                <a:cxn ang="0">
                  <a:pos x="382" y="1096"/>
                </a:cxn>
                <a:cxn ang="0">
                  <a:pos x="420" y="1117"/>
                </a:cxn>
                <a:cxn ang="0">
                  <a:pos x="452" y="1139"/>
                </a:cxn>
                <a:cxn ang="0">
                  <a:pos x="490" y="1155"/>
                </a:cxn>
                <a:cxn ang="0">
                  <a:pos x="522" y="1176"/>
                </a:cxn>
                <a:cxn ang="0">
                  <a:pos x="559" y="1192"/>
                </a:cxn>
                <a:cxn ang="0">
                  <a:pos x="592" y="1209"/>
                </a:cxn>
                <a:cxn ang="0">
                  <a:pos x="629" y="1230"/>
                </a:cxn>
                <a:cxn ang="0">
                  <a:pos x="667" y="1246"/>
                </a:cxn>
                <a:cxn ang="0">
                  <a:pos x="699" y="1262"/>
                </a:cxn>
                <a:cxn ang="0">
                  <a:pos x="737" y="1278"/>
                </a:cxn>
              </a:cxnLst>
              <a:rect l="0" t="0" r="r" b="b"/>
              <a:pathLst>
                <a:path w="758" h="1289">
                  <a:moveTo>
                    <a:pt x="377" y="0"/>
                  </a:moveTo>
                  <a:lnTo>
                    <a:pt x="371" y="0"/>
                  </a:lnTo>
                  <a:lnTo>
                    <a:pt x="361" y="5"/>
                  </a:lnTo>
                  <a:lnTo>
                    <a:pt x="350" y="11"/>
                  </a:lnTo>
                  <a:lnTo>
                    <a:pt x="339" y="21"/>
                  </a:lnTo>
                  <a:lnTo>
                    <a:pt x="328" y="27"/>
                  </a:lnTo>
                  <a:lnTo>
                    <a:pt x="312" y="32"/>
                  </a:lnTo>
                  <a:lnTo>
                    <a:pt x="301" y="43"/>
                  </a:lnTo>
                  <a:lnTo>
                    <a:pt x="291" y="48"/>
                  </a:lnTo>
                  <a:lnTo>
                    <a:pt x="280" y="59"/>
                  </a:lnTo>
                  <a:lnTo>
                    <a:pt x="269" y="64"/>
                  </a:lnTo>
                  <a:lnTo>
                    <a:pt x="258" y="75"/>
                  </a:lnTo>
                  <a:lnTo>
                    <a:pt x="248" y="81"/>
                  </a:lnTo>
                  <a:lnTo>
                    <a:pt x="237" y="91"/>
                  </a:lnTo>
                  <a:lnTo>
                    <a:pt x="226" y="97"/>
                  </a:lnTo>
                  <a:lnTo>
                    <a:pt x="215" y="107"/>
                  </a:lnTo>
                  <a:lnTo>
                    <a:pt x="205" y="118"/>
                  </a:lnTo>
                  <a:lnTo>
                    <a:pt x="194" y="124"/>
                  </a:lnTo>
                  <a:lnTo>
                    <a:pt x="183" y="134"/>
                  </a:lnTo>
                  <a:lnTo>
                    <a:pt x="172" y="145"/>
                  </a:lnTo>
                  <a:lnTo>
                    <a:pt x="167" y="156"/>
                  </a:lnTo>
                  <a:lnTo>
                    <a:pt x="156" y="161"/>
                  </a:lnTo>
                  <a:lnTo>
                    <a:pt x="146" y="172"/>
                  </a:lnTo>
                  <a:lnTo>
                    <a:pt x="135" y="183"/>
                  </a:lnTo>
                  <a:lnTo>
                    <a:pt x="124" y="193"/>
                  </a:lnTo>
                  <a:lnTo>
                    <a:pt x="119" y="204"/>
                  </a:lnTo>
                  <a:lnTo>
                    <a:pt x="108" y="215"/>
                  </a:lnTo>
                  <a:lnTo>
                    <a:pt x="97" y="226"/>
                  </a:lnTo>
                  <a:lnTo>
                    <a:pt x="92" y="236"/>
                  </a:lnTo>
                  <a:lnTo>
                    <a:pt x="81" y="247"/>
                  </a:lnTo>
                  <a:lnTo>
                    <a:pt x="76" y="263"/>
                  </a:lnTo>
                  <a:lnTo>
                    <a:pt x="65" y="274"/>
                  </a:lnTo>
                  <a:lnTo>
                    <a:pt x="60" y="285"/>
                  </a:lnTo>
                  <a:lnTo>
                    <a:pt x="54" y="295"/>
                  </a:lnTo>
                  <a:lnTo>
                    <a:pt x="43" y="312"/>
                  </a:lnTo>
                  <a:lnTo>
                    <a:pt x="38" y="322"/>
                  </a:lnTo>
                  <a:lnTo>
                    <a:pt x="33" y="338"/>
                  </a:lnTo>
                  <a:lnTo>
                    <a:pt x="27" y="349"/>
                  </a:lnTo>
                  <a:lnTo>
                    <a:pt x="22" y="365"/>
                  </a:lnTo>
                  <a:lnTo>
                    <a:pt x="17" y="376"/>
                  </a:lnTo>
                  <a:lnTo>
                    <a:pt x="11" y="392"/>
                  </a:lnTo>
                  <a:lnTo>
                    <a:pt x="11" y="408"/>
                  </a:lnTo>
                  <a:lnTo>
                    <a:pt x="6" y="424"/>
                  </a:lnTo>
                  <a:lnTo>
                    <a:pt x="6" y="435"/>
                  </a:lnTo>
                  <a:lnTo>
                    <a:pt x="0" y="451"/>
                  </a:lnTo>
                  <a:lnTo>
                    <a:pt x="0" y="526"/>
                  </a:lnTo>
                  <a:lnTo>
                    <a:pt x="6" y="543"/>
                  </a:lnTo>
                  <a:lnTo>
                    <a:pt x="6" y="569"/>
                  </a:lnTo>
                  <a:lnTo>
                    <a:pt x="11" y="585"/>
                  </a:lnTo>
                  <a:lnTo>
                    <a:pt x="17" y="596"/>
                  </a:lnTo>
                  <a:lnTo>
                    <a:pt x="17" y="612"/>
                  </a:lnTo>
                  <a:lnTo>
                    <a:pt x="22" y="623"/>
                  </a:lnTo>
                  <a:lnTo>
                    <a:pt x="27" y="639"/>
                  </a:lnTo>
                  <a:lnTo>
                    <a:pt x="33" y="650"/>
                  </a:lnTo>
                  <a:lnTo>
                    <a:pt x="38" y="666"/>
                  </a:lnTo>
                  <a:lnTo>
                    <a:pt x="43" y="677"/>
                  </a:lnTo>
                  <a:lnTo>
                    <a:pt x="43" y="688"/>
                  </a:lnTo>
                  <a:lnTo>
                    <a:pt x="49" y="704"/>
                  </a:lnTo>
                  <a:lnTo>
                    <a:pt x="54" y="714"/>
                  </a:lnTo>
                  <a:lnTo>
                    <a:pt x="60" y="725"/>
                  </a:lnTo>
                  <a:lnTo>
                    <a:pt x="70" y="741"/>
                  </a:lnTo>
                  <a:lnTo>
                    <a:pt x="76" y="752"/>
                  </a:lnTo>
                  <a:lnTo>
                    <a:pt x="81" y="763"/>
                  </a:lnTo>
                  <a:lnTo>
                    <a:pt x="86" y="779"/>
                  </a:lnTo>
                  <a:lnTo>
                    <a:pt x="92" y="790"/>
                  </a:lnTo>
                  <a:lnTo>
                    <a:pt x="103" y="800"/>
                  </a:lnTo>
                  <a:lnTo>
                    <a:pt x="108" y="811"/>
                  </a:lnTo>
                  <a:lnTo>
                    <a:pt x="113" y="827"/>
                  </a:lnTo>
                  <a:lnTo>
                    <a:pt x="124" y="838"/>
                  </a:lnTo>
                  <a:lnTo>
                    <a:pt x="129" y="849"/>
                  </a:lnTo>
                  <a:lnTo>
                    <a:pt x="140" y="859"/>
                  </a:lnTo>
                  <a:lnTo>
                    <a:pt x="146" y="870"/>
                  </a:lnTo>
                  <a:lnTo>
                    <a:pt x="156" y="881"/>
                  </a:lnTo>
                  <a:lnTo>
                    <a:pt x="162" y="892"/>
                  </a:lnTo>
                  <a:lnTo>
                    <a:pt x="172" y="902"/>
                  </a:lnTo>
                  <a:lnTo>
                    <a:pt x="183" y="913"/>
                  </a:lnTo>
                  <a:lnTo>
                    <a:pt x="189" y="924"/>
                  </a:lnTo>
                  <a:lnTo>
                    <a:pt x="199" y="935"/>
                  </a:lnTo>
                  <a:lnTo>
                    <a:pt x="210" y="945"/>
                  </a:lnTo>
                  <a:lnTo>
                    <a:pt x="215" y="956"/>
                  </a:lnTo>
                  <a:lnTo>
                    <a:pt x="226" y="967"/>
                  </a:lnTo>
                  <a:lnTo>
                    <a:pt x="237" y="978"/>
                  </a:lnTo>
                  <a:lnTo>
                    <a:pt x="248" y="983"/>
                  </a:lnTo>
                  <a:lnTo>
                    <a:pt x="258" y="994"/>
                  </a:lnTo>
                  <a:lnTo>
                    <a:pt x="264" y="1004"/>
                  </a:lnTo>
                  <a:lnTo>
                    <a:pt x="275" y="1010"/>
                  </a:lnTo>
                  <a:lnTo>
                    <a:pt x="285" y="1021"/>
                  </a:lnTo>
                  <a:lnTo>
                    <a:pt x="296" y="1031"/>
                  </a:lnTo>
                  <a:lnTo>
                    <a:pt x="307" y="1037"/>
                  </a:lnTo>
                  <a:lnTo>
                    <a:pt x="318" y="1047"/>
                  </a:lnTo>
                  <a:lnTo>
                    <a:pt x="328" y="1058"/>
                  </a:lnTo>
                  <a:lnTo>
                    <a:pt x="339" y="1064"/>
                  </a:lnTo>
                  <a:lnTo>
                    <a:pt x="350" y="1074"/>
                  </a:lnTo>
                  <a:lnTo>
                    <a:pt x="361" y="1080"/>
                  </a:lnTo>
                  <a:lnTo>
                    <a:pt x="371" y="1090"/>
                  </a:lnTo>
                  <a:lnTo>
                    <a:pt x="382" y="1096"/>
                  </a:lnTo>
                  <a:lnTo>
                    <a:pt x="398" y="1101"/>
                  </a:lnTo>
                  <a:lnTo>
                    <a:pt x="409" y="1112"/>
                  </a:lnTo>
                  <a:lnTo>
                    <a:pt x="420" y="1117"/>
                  </a:lnTo>
                  <a:lnTo>
                    <a:pt x="430" y="1123"/>
                  </a:lnTo>
                  <a:lnTo>
                    <a:pt x="441" y="1133"/>
                  </a:lnTo>
                  <a:lnTo>
                    <a:pt x="452" y="1139"/>
                  </a:lnTo>
                  <a:lnTo>
                    <a:pt x="463" y="1144"/>
                  </a:lnTo>
                  <a:lnTo>
                    <a:pt x="479" y="1149"/>
                  </a:lnTo>
                  <a:lnTo>
                    <a:pt x="490" y="1155"/>
                  </a:lnTo>
                  <a:lnTo>
                    <a:pt x="500" y="1166"/>
                  </a:lnTo>
                  <a:lnTo>
                    <a:pt x="511" y="1171"/>
                  </a:lnTo>
                  <a:lnTo>
                    <a:pt x="522" y="1176"/>
                  </a:lnTo>
                  <a:lnTo>
                    <a:pt x="538" y="1182"/>
                  </a:lnTo>
                  <a:lnTo>
                    <a:pt x="549" y="1187"/>
                  </a:lnTo>
                  <a:lnTo>
                    <a:pt x="559" y="1192"/>
                  </a:lnTo>
                  <a:lnTo>
                    <a:pt x="570" y="1198"/>
                  </a:lnTo>
                  <a:lnTo>
                    <a:pt x="581" y="1203"/>
                  </a:lnTo>
                  <a:lnTo>
                    <a:pt x="592" y="1209"/>
                  </a:lnTo>
                  <a:lnTo>
                    <a:pt x="608" y="1214"/>
                  </a:lnTo>
                  <a:lnTo>
                    <a:pt x="619" y="1225"/>
                  </a:lnTo>
                  <a:lnTo>
                    <a:pt x="629" y="1230"/>
                  </a:lnTo>
                  <a:lnTo>
                    <a:pt x="640" y="1235"/>
                  </a:lnTo>
                  <a:lnTo>
                    <a:pt x="651" y="1241"/>
                  </a:lnTo>
                  <a:lnTo>
                    <a:pt x="667" y="1246"/>
                  </a:lnTo>
                  <a:lnTo>
                    <a:pt x="678" y="1252"/>
                  </a:lnTo>
                  <a:lnTo>
                    <a:pt x="688" y="1257"/>
                  </a:lnTo>
                  <a:lnTo>
                    <a:pt x="699" y="1262"/>
                  </a:lnTo>
                  <a:lnTo>
                    <a:pt x="710" y="1268"/>
                  </a:lnTo>
                  <a:lnTo>
                    <a:pt x="726" y="1273"/>
                  </a:lnTo>
                  <a:lnTo>
                    <a:pt x="737" y="1278"/>
                  </a:lnTo>
                  <a:lnTo>
                    <a:pt x="748" y="1284"/>
                  </a:lnTo>
                  <a:lnTo>
                    <a:pt x="758" y="1289"/>
                  </a:lnTo>
                </a:path>
              </a:pathLst>
            </a:custGeom>
            <a:noFill/>
            <a:ln w="25400" cap="rnd">
              <a:solidFill>
                <a:srgbClr val="FFFFFF"/>
              </a:solidFill>
              <a:prstDash val="solid"/>
              <a:round/>
              <a:headEnd/>
              <a:tailEnd/>
            </a:ln>
          </p:spPr>
          <p:txBody>
            <a:bodyPr/>
            <a:lstStyle/>
            <a:p>
              <a:endParaRPr lang="en-GB"/>
            </a:p>
          </p:txBody>
        </p:sp>
        <p:sp>
          <p:nvSpPr>
            <p:cNvPr id="27757" name="Freeform 109"/>
            <p:cNvSpPr>
              <a:spLocks/>
            </p:cNvSpPr>
            <p:nvPr/>
          </p:nvSpPr>
          <p:spPr bwMode="auto">
            <a:xfrm>
              <a:off x="3882482" y="3500409"/>
              <a:ext cx="2972386" cy="1067490"/>
            </a:xfrm>
            <a:custGeom>
              <a:avLst/>
              <a:gdLst/>
              <a:ahLst/>
              <a:cxnLst>
                <a:cxn ang="0">
                  <a:pos x="27" y="11"/>
                </a:cxn>
                <a:cxn ang="0">
                  <a:pos x="59" y="27"/>
                </a:cxn>
                <a:cxn ang="0">
                  <a:pos x="92" y="43"/>
                </a:cxn>
                <a:cxn ang="0">
                  <a:pos x="129" y="59"/>
                </a:cxn>
                <a:cxn ang="0">
                  <a:pos x="162" y="81"/>
                </a:cxn>
                <a:cxn ang="0">
                  <a:pos x="188" y="97"/>
                </a:cxn>
                <a:cxn ang="0">
                  <a:pos x="221" y="118"/>
                </a:cxn>
                <a:cxn ang="0">
                  <a:pos x="248" y="145"/>
                </a:cxn>
                <a:cxn ang="0">
                  <a:pos x="274" y="167"/>
                </a:cxn>
                <a:cxn ang="0">
                  <a:pos x="307" y="194"/>
                </a:cxn>
                <a:cxn ang="0">
                  <a:pos x="334" y="220"/>
                </a:cxn>
                <a:cxn ang="0">
                  <a:pos x="366" y="247"/>
                </a:cxn>
                <a:cxn ang="0">
                  <a:pos x="393" y="274"/>
                </a:cxn>
                <a:cxn ang="0">
                  <a:pos x="420" y="296"/>
                </a:cxn>
                <a:cxn ang="0">
                  <a:pos x="446" y="328"/>
                </a:cxn>
                <a:cxn ang="0">
                  <a:pos x="473" y="355"/>
                </a:cxn>
                <a:cxn ang="0">
                  <a:pos x="500" y="382"/>
                </a:cxn>
                <a:cxn ang="0">
                  <a:pos x="527" y="408"/>
                </a:cxn>
                <a:cxn ang="0">
                  <a:pos x="554" y="441"/>
                </a:cxn>
                <a:cxn ang="0">
                  <a:pos x="581" y="467"/>
                </a:cxn>
                <a:cxn ang="0">
                  <a:pos x="608" y="500"/>
                </a:cxn>
                <a:cxn ang="0">
                  <a:pos x="640" y="527"/>
                </a:cxn>
                <a:cxn ang="0">
                  <a:pos x="672" y="553"/>
                </a:cxn>
                <a:cxn ang="0">
                  <a:pos x="704" y="575"/>
                </a:cxn>
                <a:cxn ang="0">
                  <a:pos x="742" y="596"/>
                </a:cxn>
                <a:cxn ang="0">
                  <a:pos x="780" y="618"/>
                </a:cxn>
                <a:cxn ang="0">
                  <a:pos x="817" y="634"/>
                </a:cxn>
                <a:cxn ang="0">
                  <a:pos x="860" y="650"/>
                </a:cxn>
                <a:cxn ang="0">
                  <a:pos x="903" y="661"/>
                </a:cxn>
                <a:cxn ang="0">
                  <a:pos x="946" y="666"/>
                </a:cxn>
                <a:cxn ang="0">
                  <a:pos x="989" y="672"/>
                </a:cxn>
                <a:cxn ang="0">
                  <a:pos x="1032" y="672"/>
                </a:cxn>
                <a:cxn ang="0">
                  <a:pos x="1075" y="666"/>
                </a:cxn>
                <a:cxn ang="0">
                  <a:pos x="1118" y="655"/>
                </a:cxn>
                <a:cxn ang="0">
                  <a:pos x="1161" y="645"/>
                </a:cxn>
                <a:cxn ang="0">
                  <a:pos x="1199" y="623"/>
                </a:cxn>
                <a:cxn ang="0">
                  <a:pos x="1237" y="602"/>
                </a:cxn>
                <a:cxn ang="0">
                  <a:pos x="1274" y="575"/>
                </a:cxn>
                <a:cxn ang="0">
                  <a:pos x="1306" y="548"/>
                </a:cxn>
                <a:cxn ang="0">
                  <a:pos x="1333" y="516"/>
                </a:cxn>
                <a:cxn ang="0">
                  <a:pos x="1366" y="484"/>
                </a:cxn>
                <a:cxn ang="0">
                  <a:pos x="1387" y="446"/>
                </a:cxn>
              </a:cxnLst>
              <a:rect l="0" t="0" r="r" b="b"/>
              <a:pathLst>
                <a:path w="1403" h="672">
                  <a:moveTo>
                    <a:pt x="0" y="0"/>
                  </a:moveTo>
                  <a:lnTo>
                    <a:pt x="11" y="6"/>
                  </a:lnTo>
                  <a:lnTo>
                    <a:pt x="27" y="11"/>
                  </a:lnTo>
                  <a:lnTo>
                    <a:pt x="38" y="16"/>
                  </a:lnTo>
                  <a:lnTo>
                    <a:pt x="49" y="22"/>
                  </a:lnTo>
                  <a:lnTo>
                    <a:pt x="59" y="27"/>
                  </a:lnTo>
                  <a:lnTo>
                    <a:pt x="70" y="32"/>
                  </a:lnTo>
                  <a:lnTo>
                    <a:pt x="81" y="38"/>
                  </a:lnTo>
                  <a:lnTo>
                    <a:pt x="92" y="43"/>
                  </a:lnTo>
                  <a:lnTo>
                    <a:pt x="108" y="48"/>
                  </a:lnTo>
                  <a:lnTo>
                    <a:pt x="119" y="54"/>
                  </a:lnTo>
                  <a:lnTo>
                    <a:pt x="129" y="59"/>
                  </a:lnTo>
                  <a:lnTo>
                    <a:pt x="140" y="65"/>
                  </a:lnTo>
                  <a:lnTo>
                    <a:pt x="151" y="75"/>
                  </a:lnTo>
                  <a:lnTo>
                    <a:pt x="162" y="81"/>
                  </a:lnTo>
                  <a:lnTo>
                    <a:pt x="172" y="86"/>
                  </a:lnTo>
                  <a:lnTo>
                    <a:pt x="183" y="91"/>
                  </a:lnTo>
                  <a:lnTo>
                    <a:pt x="188" y="97"/>
                  </a:lnTo>
                  <a:lnTo>
                    <a:pt x="199" y="102"/>
                  </a:lnTo>
                  <a:lnTo>
                    <a:pt x="210" y="113"/>
                  </a:lnTo>
                  <a:lnTo>
                    <a:pt x="221" y="118"/>
                  </a:lnTo>
                  <a:lnTo>
                    <a:pt x="226" y="124"/>
                  </a:lnTo>
                  <a:lnTo>
                    <a:pt x="237" y="134"/>
                  </a:lnTo>
                  <a:lnTo>
                    <a:pt x="248" y="145"/>
                  </a:lnTo>
                  <a:lnTo>
                    <a:pt x="258" y="151"/>
                  </a:lnTo>
                  <a:lnTo>
                    <a:pt x="269" y="161"/>
                  </a:lnTo>
                  <a:lnTo>
                    <a:pt x="274" y="167"/>
                  </a:lnTo>
                  <a:lnTo>
                    <a:pt x="285" y="177"/>
                  </a:lnTo>
                  <a:lnTo>
                    <a:pt x="296" y="183"/>
                  </a:lnTo>
                  <a:lnTo>
                    <a:pt x="307" y="194"/>
                  </a:lnTo>
                  <a:lnTo>
                    <a:pt x="317" y="204"/>
                  </a:lnTo>
                  <a:lnTo>
                    <a:pt x="323" y="210"/>
                  </a:lnTo>
                  <a:lnTo>
                    <a:pt x="334" y="220"/>
                  </a:lnTo>
                  <a:lnTo>
                    <a:pt x="344" y="226"/>
                  </a:lnTo>
                  <a:lnTo>
                    <a:pt x="355" y="236"/>
                  </a:lnTo>
                  <a:lnTo>
                    <a:pt x="366" y="247"/>
                  </a:lnTo>
                  <a:lnTo>
                    <a:pt x="371" y="253"/>
                  </a:lnTo>
                  <a:lnTo>
                    <a:pt x="382" y="263"/>
                  </a:lnTo>
                  <a:lnTo>
                    <a:pt x="393" y="274"/>
                  </a:lnTo>
                  <a:lnTo>
                    <a:pt x="398" y="279"/>
                  </a:lnTo>
                  <a:lnTo>
                    <a:pt x="409" y="290"/>
                  </a:lnTo>
                  <a:lnTo>
                    <a:pt x="420" y="296"/>
                  </a:lnTo>
                  <a:lnTo>
                    <a:pt x="430" y="306"/>
                  </a:lnTo>
                  <a:lnTo>
                    <a:pt x="436" y="317"/>
                  </a:lnTo>
                  <a:lnTo>
                    <a:pt x="446" y="328"/>
                  </a:lnTo>
                  <a:lnTo>
                    <a:pt x="457" y="333"/>
                  </a:lnTo>
                  <a:lnTo>
                    <a:pt x="463" y="344"/>
                  </a:lnTo>
                  <a:lnTo>
                    <a:pt x="473" y="355"/>
                  </a:lnTo>
                  <a:lnTo>
                    <a:pt x="479" y="360"/>
                  </a:lnTo>
                  <a:lnTo>
                    <a:pt x="489" y="371"/>
                  </a:lnTo>
                  <a:lnTo>
                    <a:pt x="500" y="382"/>
                  </a:lnTo>
                  <a:lnTo>
                    <a:pt x="506" y="392"/>
                  </a:lnTo>
                  <a:lnTo>
                    <a:pt x="516" y="398"/>
                  </a:lnTo>
                  <a:lnTo>
                    <a:pt x="527" y="408"/>
                  </a:lnTo>
                  <a:lnTo>
                    <a:pt x="532" y="419"/>
                  </a:lnTo>
                  <a:lnTo>
                    <a:pt x="543" y="430"/>
                  </a:lnTo>
                  <a:lnTo>
                    <a:pt x="554" y="441"/>
                  </a:lnTo>
                  <a:lnTo>
                    <a:pt x="559" y="446"/>
                  </a:lnTo>
                  <a:lnTo>
                    <a:pt x="570" y="457"/>
                  </a:lnTo>
                  <a:lnTo>
                    <a:pt x="581" y="467"/>
                  </a:lnTo>
                  <a:lnTo>
                    <a:pt x="586" y="478"/>
                  </a:lnTo>
                  <a:lnTo>
                    <a:pt x="597" y="489"/>
                  </a:lnTo>
                  <a:lnTo>
                    <a:pt x="608" y="500"/>
                  </a:lnTo>
                  <a:lnTo>
                    <a:pt x="618" y="505"/>
                  </a:lnTo>
                  <a:lnTo>
                    <a:pt x="629" y="516"/>
                  </a:lnTo>
                  <a:lnTo>
                    <a:pt x="640" y="527"/>
                  </a:lnTo>
                  <a:lnTo>
                    <a:pt x="651" y="532"/>
                  </a:lnTo>
                  <a:lnTo>
                    <a:pt x="661" y="543"/>
                  </a:lnTo>
                  <a:lnTo>
                    <a:pt x="672" y="553"/>
                  </a:lnTo>
                  <a:lnTo>
                    <a:pt x="683" y="559"/>
                  </a:lnTo>
                  <a:lnTo>
                    <a:pt x="694" y="570"/>
                  </a:lnTo>
                  <a:lnTo>
                    <a:pt x="704" y="575"/>
                  </a:lnTo>
                  <a:lnTo>
                    <a:pt x="721" y="580"/>
                  </a:lnTo>
                  <a:lnTo>
                    <a:pt x="731" y="591"/>
                  </a:lnTo>
                  <a:lnTo>
                    <a:pt x="742" y="596"/>
                  </a:lnTo>
                  <a:lnTo>
                    <a:pt x="753" y="602"/>
                  </a:lnTo>
                  <a:lnTo>
                    <a:pt x="769" y="612"/>
                  </a:lnTo>
                  <a:lnTo>
                    <a:pt x="780" y="618"/>
                  </a:lnTo>
                  <a:lnTo>
                    <a:pt x="790" y="623"/>
                  </a:lnTo>
                  <a:lnTo>
                    <a:pt x="807" y="629"/>
                  </a:lnTo>
                  <a:lnTo>
                    <a:pt x="817" y="634"/>
                  </a:lnTo>
                  <a:lnTo>
                    <a:pt x="833" y="639"/>
                  </a:lnTo>
                  <a:lnTo>
                    <a:pt x="844" y="645"/>
                  </a:lnTo>
                  <a:lnTo>
                    <a:pt x="860" y="650"/>
                  </a:lnTo>
                  <a:lnTo>
                    <a:pt x="871" y="650"/>
                  </a:lnTo>
                  <a:lnTo>
                    <a:pt x="887" y="655"/>
                  </a:lnTo>
                  <a:lnTo>
                    <a:pt x="903" y="661"/>
                  </a:lnTo>
                  <a:lnTo>
                    <a:pt x="914" y="661"/>
                  </a:lnTo>
                  <a:lnTo>
                    <a:pt x="930" y="666"/>
                  </a:lnTo>
                  <a:lnTo>
                    <a:pt x="946" y="666"/>
                  </a:lnTo>
                  <a:lnTo>
                    <a:pt x="957" y="672"/>
                  </a:lnTo>
                  <a:lnTo>
                    <a:pt x="973" y="672"/>
                  </a:lnTo>
                  <a:lnTo>
                    <a:pt x="989" y="672"/>
                  </a:lnTo>
                  <a:lnTo>
                    <a:pt x="1000" y="672"/>
                  </a:lnTo>
                  <a:lnTo>
                    <a:pt x="1016" y="672"/>
                  </a:lnTo>
                  <a:lnTo>
                    <a:pt x="1032" y="672"/>
                  </a:lnTo>
                  <a:lnTo>
                    <a:pt x="1043" y="672"/>
                  </a:lnTo>
                  <a:lnTo>
                    <a:pt x="1059" y="666"/>
                  </a:lnTo>
                  <a:lnTo>
                    <a:pt x="1075" y="666"/>
                  </a:lnTo>
                  <a:lnTo>
                    <a:pt x="1091" y="666"/>
                  </a:lnTo>
                  <a:lnTo>
                    <a:pt x="1102" y="661"/>
                  </a:lnTo>
                  <a:lnTo>
                    <a:pt x="1118" y="655"/>
                  </a:lnTo>
                  <a:lnTo>
                    <a:pt x="1134" y="655"/>
                  </a:lnTo>
                  <a:lnTo>
                    <a:pt x="1145" y="650"/>
                  </a:lnTo>
                  <a:lnTo>
                    <a:pt x="1161" y="645"/>
                  </a:lnTo>
                  <a:lnTo>
                    <a:pt x="1172" y="639"/>
                  </a:lnTo>
                  <a:lnTo>
                    <a:pt x="1188" y="634"/>
                  </a:lnTo>
                  <a:lnTo>
                    <a:pt x="1199" y="623"/>
                  </a:lnTo>
                  <a:lnTo>
                    <a:pt x="1215" y="618"/>
                  </a:lnTo>
                  <a:lnTo>
                    <a:pt x="1226" y="612"/>
                  </a:lnTo>
                  <a:lnTo>
                    <a:pt x="1237" y="602"/>
                  </a:lnTo>
                  <a:lnTo>
                    <a:pt x="1253" y="596"/>
                  </a:lnTo>
                  <a:lnTo>
                    <a:pt x="1263" y="586"/>
                  </a:lnTo>
                  <a:lnTo>
                    <a:pt x="1274" y="575"/>
                  </a:lnTo>
                  <a:lnTo>
                    <a:pt x="1285" y="570"/>
                  </a:lnTo>
                  <a:lnTo>
                    <a:pt x="1296" y="559"/>
                  </a:lnTo>
                  <a:lnTo>
                    <a:pt x="1306" y="548"/>
                  </a:lnTo>
                  <a:lnTo>
                    <a:pt x="1317" y="537"/>
                  </a:lnTo>
                  <a:lnTo>
                    <a:pt x="1328" y="527"/>
                  </a:lnTo>
                  <a:lnTo>
                    <a:pt x="1333" y="516"/>
                  </a:lnTo>
                  <a:lnTo>
                    <a:pt x="1344" y="505"/>
                  </a:lnTo>
                  <a:lnTo>
                    <a:pt x="1355" y="494"/>
                  </a:lnTo>
                  <a:lnTo>
                    <a:pt x="1366" y="484"/>
                  </a:lnTo>
                  <a:lnTo>
                    <a:pt x="1371" y="473"/>
                  </a:lnTo>
                  <a:lnTo>
                    <a:pt x="1382" y="462"/>
                  </a:lnTo>
                  <a:lnTo>
                    <a:pt x="1387" y="446"/>
                  </a:lnTo>
                  <a:lnTo>
                    <a:pt x="1392" y="435"/>
                  </a:lnTo>
                  <a:lnTo>
                    <a:pt x="1403" y="424"/>
                  </a:lnTo>
                </a:path>
              </a:pathLst>
            </a:custGeom>
            <a:noFill/>
            <a:ln w="25400" cap="rnd">
              <a:solidFill>
                <a:srgbClr val="FFFFFF"/>
              </a:solidFill>
              <a:prstDash val="solid"/>
              <a:round/>
              <a:headEnd/>
              <a:tailEnd/>
            </a:ln>
          </p:spPr>
          <p:txBody>
            <a:bodyPr/>
            <a:lstStyle/>
            <a:p>
              <a:endParaRPr lang="en-GB"/>
            </a:p>
          </p:txBody>
        </p:sp>
        <p:sp>
          <p:nvSpPr>
            <p:cNvPr id="27758" name="Freeform 110"/>
            <p:cNvSpPr>
              <a:spLocks/>
            </p:cNvSpPr>
            <p:nvPr/>
          </p:nvSpPr>
          <p:spPr bwMode="auto">
            <a:xfrm>
              <a:off x="5454479" y="1665660"/>
              <a:ext cx="1514794" cy="2508284"/>
            </a:xfrm>
            <a:custGeom>
              <a:avLst/>
              <a:gdLst/>
              <a:ahLst/>
              <a:cxnLst>
                <a:cxn ang="0">
                  <a:pos x="672" y="1553"/>
                </a:cxn>
                <a:cxn ang="0">
                  <a:pos x="688" y="1510"/>
                </a:cxn>
                <a:cxn ang="0">
                  <a:pos x="704" y="1472"/>
                </a:cxn>
                <a:cxn ang="0">
                  <a:pos x="710" y="1429"/>
                </a:cxn>
                <a:cxn ang="0">
                  <a:pos x="710" y="1257"/>
                </a:cxn>
                <a:cxn ang="0">
                  <a:pos x="704" y="1214"/>
                </a:cxn>
                <a:cxn ang="0">
                  <a:pos x="693" y="1177"/>
                </a:cxn>
                <a:cxn ang="0">
                  <a:pos x="677" y="1134"/>
                </a:cxn>
                <a:cxn ang="0">
                  <a:pos x="661" y="1096"/>
                </a:cxn>
                <a:cxn ang="0">
                  <a:pos x="640" y="1058"/>
                </a:cxn>
                <a:cxn ang="0">
                  <a:pos x="613" y="1021"/>
                </a:cxn>
                <a:cxn ang="0">
                  <a:pos x="591" y="989"/>
                </a:cxn>
                <a:cxn ang="0">
                  <a:pos x="564" y="956"/>
                </a:cxn>
                <a:cxn ang="0">
                  <a:pos x="538" y="924"/>
                </a:cxn>
                <a:cxn ang="0">
                  <a:pos x="505" y="897"/>
                </a:cxn>
                <a:cxn ang="0">
                  <a:pos x="478" y="870"/>
                </a:cxn>
                <a:cxn ang="0">
                  <a:pos x="446" y="844"/>
                </a:cxn>
                <a:cxn ang="0">
                  <a:pos x="419" y="817"/>
                </a:cxn>
                <a:cxn ang="0">
                  <a:pos x="387" y="790"/>
                </a:cxn>
                <a:cxn ang="0">
                  <a:pos x="355" y="768"/>
                </a:cxn>
                <a:cxn ang="0">
                  <a:pos x="328" y="742"/>
                </a:cxn>
                <a:cxn ang="0">
                  <a:pos x="301" y="715"/>
                </a:cxn>
                <a:cxn ang="0">
                  <a:pos x="280" y="688"/>
                </a:cxn>
                <a:cxn ang="0">
                  <a:pos x="253" y="661"/>
                </a:cxn>
                <a:cxn ang="0">
                  <a:pos x="231" y="634"/>
                </a:cxn>
                <a:cxn ang="0">
                  <a:pos x="215" y="602"/>
                </a:cxn>
                <a:cxn ang="0">
                  <a:pos x="199" y="570"/>
                </a:cxn>
                <a:cxn ang="0">
                  <a:pos x="183" y="537"/>
                </a:cxn>
                <a:cxn ang="0">
                  <a:pos x="167" y="505"/>
                </a:cxn>
                <a:cxn ang="0">
                  <a:pos x="156" y="468"/>
                </a:cxn>
                <a:cxn ang="0">
                  <a:pos x="140" y="430"/>
                </a:cxn>
                <a:cxn ang="0">
                  <a:pos x="129" y="392"/>
                </a:cxn>
                <a:cxn ang="0">
                  <a:pos x="113" y="360"/>
                </a:cxn>
                <a:cxn ang="0">
                  <a:pos x="102" y="323"/>
                </a:cxn>
                <a:cxn ang="0">
                  <a:pos x="91" y="285"/>
                </a:cxn>
                <a:cxn ang="0">
                  <a:pos x="75" y="247"/>
                </a:cxn>
                <a:cxn ang="0">
                  <a:pos x="65" y="210"/>
                </a:cxn>
                <a:cxn ang="0">
                  <a:pos x="54" y="172"/>
                </a:cxn>
                <a:cxn ang="0">
                  <a:pos x="43" y="135"/>
                </a:cxn>
                <a:cxn ang="0">
                  <a:pos x="32" y="97"/>
                </a:cxn>
                <a:cxn ang="0">
                  <a:pos x="22" y="59"/>
                </a:cxn>
                <a:cxn ang="0">
                  <a:pos x="11" y="27"/>
                </a:cxn>
              </a:cxnLst>
              <a:rect l="0" t="0" r="r" b="b"/>
              <a:pathLst>
                <a:path w="715" h="1579">
                  <a:moveTo>
                    <a:pt x="661" y="1579"/>
                  </a:moveTo>
                  <a:lnTo>
                    <a:pt x="667" y="1563"/>
                  </a:lnTo>
                  <a:lnTo>
                    <a:pt x="672" y="1553"/>
                  </a:lnTo>
                  <a:lnTo>
                    <a:pt x="677" y="1542"/>
                  </a:lnTo>
                  <a:lnTo>
                    <a:pt x="683" y="1526"/>
                  </a:lnTo>
                  <a:lnTo>
                    <a:pt x="688" y="1510"/>
                  </a:lnTo>
                  <a:lnTo>
                    <a:pt x="693" y="1499"/>
                  </a:lnTo>
                  <a:lnTo>
                    <a:pt x="699" y="1483"/>
                  </a:lnTo>
                  <a:lnTo>
                    <a:pt x="704" y="1472"/>
                  </a:lnTo>
                  <a:lnTo>
                    <a:pt x="704" y="1456"/>
                  </a:lnTo>
                  <a:lnTo>
                    <a:pt x="710" y="1440"/>
                  </a:lnTo>
                  <a:lnTo>
                    <a:pt x="710" y="1429"/>
                  </a:lnTo>
                  <a:lnTo>
                    <a:pt x="715" y="1413"/>
                  </a:lnTo>
                  <a:lnTo>
                    <a:pt x="715" y="1273"/>
                  </a:lnTo>
                  <a:lnTo>
                    <a:pt x="710" y="1257"/>
                  </a:lnTo>
                  <a:lnTo>
                    <a:pt x="710" y="1241"/>
                  </a:lnTo>
                  <a:lnTo>
                    <a:pt x="704" y="1230"/>
                  </a:lnTo>
                  <a:lnTo>
                    <a:pt x="704" y="1214"/>
                  </a:lnTo>
                  <a:lnTo>
                    <a:pt x="699" y="1203"/>
                  </a:lnTo>
                  <a:lnTo>
                    <a:pt x="699" y="1187"/>
                  </a:lnTo>
                  <a:lnTo>
                    <a:pt x="693" y="1177"/>
                  </a:lnTo>
                  <a:lnTo>
                    <a:pt x="688" y="1161"/>
                  </a:lnTo>
                  <a:lnTo>
                    <a:pt x="683" y="1144"/>
                  </a:lnTo>
                  <a:lnTo>
                    <a:pt x="677" y="1134"/>
                  </a:lnTo>
                  <a:lnTo>
                    <a:pt x="672" y="1123"/>
                  </a:lnTo>
                  <a:lnTo>
                    <a:pt x="667" y="1107"/>
                  </a:lnTo>
                  <a:lnTo>
                    <a:pt x="661" y="1096"/>
                  </a:lnTo>
                  <a:lnTo>
                    <a:pt x="656" y="1080"/>
                  </a:lnTo>
                  <a:lnTo>
                    <a:pt x="645" y="1069"/>
                  </a:lnTo>
                  <a:lnTo>
                    <a:pt x="640" y="1058"/>
                  </a:lnTo>
                  <a:lnTo>
                    <a:pt x="629" y="1042"/>
                  </a:lnTo>
                  <a:lnTo>
                    <a:pt x="624" y="1032"/>
                  </a:lnTo>
                  <a:lnTo>
                    <a:pt x="613" y="1021"/>
                  </a:lnTo>
                  <a:lnTo>
                    <a:pt x="607" y="1010"/>
                  </a:lnTo>
                  <a:lnTo>
                    <a:pt x="597" y="999"/>
                  </a:lnTo>
                  <a:lnTo>
                    <a:pt x="591" y="989"/>
                  </a:lnTo>
                  <a:lnTo>
                    <a:pt x="581" y="978"/>
                  </a:lnTo>
                  <a:lnTo>
                    <a:pt x="575" y="967"/>
                  </a:lnTo>
                  <a:lnTo>
                    <a:pt x="564" y="956"/>
                  </a:lnTo>
                  <a:lnTo>
                    <a:pt x="554" y="946"/>
                  </a:lnTo>
                  <a:lnTo>
                    <a:pt x="543" y="935"/>
                  </a:lnTo>
                  <a:lnTo>
                    <a:pt x="538" y="924"/>
                  </a:lnTo>
                  <a:lnTo>
                    <a:pt x="527" y="919"/>
                  </a:lnTo>
                  <a:lnTo>
                    <a:pt x="516" y="908"/>
                  </a:lnTo>
                  <a:lnTo>
                    <a:pt x="505" y="897"/>
                  </a:lnTo>
                  <a:lnTo>
                    <a:pt x="495" y="887"/>
                  </a:lnTo>
                  <a:lnTo>
                    <a:pt x="489" y="876"/>
                  </a:lnTo>
                  <a:lnTo>
                    <a:pt x="478" y="870"/>
                  </a:lnTo>
                  <a:lnTo>
                    <a:pt x="468" y="860"/>
                  </a:lnTo>
                  <a:lnTo>
                    <a:pt x="457" y="849"/>
                  </a:lnTo>
                  <a:lnTo>
                    <a:pt x="446" y="844"/>
                  </a:lnTo>
                  <a:lnTo>
                    <a:pt x="435" y="833"/>
                  </a:lnTo>
                  <a:lnTo>
                    <a:pt x="425" y="827"/>
                  </a:lnTo>
                  <a:lnTo>
                    <a:pt x="419" y="817"/>
                  </a:lnTo>
                  <a:lnTo>
                    <a:pt x="409" y="811"/>
                  </a:lnTo>
                  <a:lnTo>
                    <a:pt x="398" y="801"/>
                  </a:lnTo>
                  <a:lnTo>
                    <a:pt x="387" y="790"/>
                  </a:lnTo>
                  <a:lnTo>
                    <a:pt x="376" y="785"/>
                  </a:lnTo>
                  <a:lnTo>
                    <a:pt x="366" y="774"/>
                  </a:lnTo>
                  <a:lnTo>
                    <a:pt x="355" y="768"/>
                  </a:lnTo>
                  <a:lnTo>
                    <a:pt x="349" y="758"/>
                  </a:lnTo>
                  <a:lnTo>
                    <a:pt x="339" y="752"/>
                  </a:lnTo>
                  <a:lnTo>
                    <a:pt x="328" y="742"/>
                  </a:lnTo>
                  <a:lnTo>
                    <a:pt x="323" y="731"/>
                  </a:lnTo>
                  <a:lnTo>
                    <a:pt x="312" y="725"/>
                  </a:lnTo>
                  <a:lnTo>
                    <a:pt x="301" y="715"/>
                  </a:lnTo>
                  <a:lnTo>
                    <a:pt x="296" y="709"/>
                  </a:lnTo>
                  <a:lnTo>
                    <a:pt x="285" y="699"/>
                  </a:lnTo>
                  <a:lnTo>
                    <a:pt x="280" y="688"/>
                  </a:lnTo>
                  <a:lnTo>
                    <a:pt x="269" y="682"/>
                  </a:lnTo>
                  <a:lnTo>
                    <a:pt x="263" y="672"/>
                  </a:lnTo>
                  <a:lnTo>
                    <a:pt x="253" y="661"/>
                  </a:lnTo>
                  <a:lnTo>
                    <a:pt x="247" y="650"/>
                  </a:lnTo>
                  <a:lnTo>
                    <a:pt x="242" y="645"/>
                  </a:lnTo>
                  <a:lnTo>
                    <a:pt x="231" y="634"/>
                  </a:lnTo>
                  <a:lnTo>
                    <a:pt x="226" y="623"/>
                  </a:lnTo>
                  <a:lnTo>
                    <a:pt x="220" y="613"/>
                  </a:lnTo>
                  <a:lnTo>
                    <a:pt x="215" y="602"/>
                  </a:lnTo>
                  <a:lnTo>
                    <a:pt x="210" y="591"/>
                  </a:lnTo>
                  <a:lnTo>
                    <a:pt x="204" y="580"/>
                  </a:lnTo>
                  <a:lnTo>
                    <a:pt x="199" y="570"/>
                  </a:lnTo>
                  <a:lnTo>
                    <a:pt x="194" y="559"/>
                  </a:lnTo>
                  <a:lnTo>
                    <a:pt x="188" y="548"/>
                  </a:lnTo>
                  <a:lnTo>
                    <a:pt x="183" y="537"/>
                  </a:lnTo>
                  <a:lnTo>
                    <a:pt x="177" y="527"/>
                  </a:lnTo>
                  <a:lnTo>
                    <a:pt x="172" y="516"/>
                  </a:lnTo>
                  <a:lnTo>
                    <a:pt x="167" y="505"/>
                  </a:lnTo>
                  <a:lnTo>
                    <a:pt x="161" y="489"/>
                  </a:lnTo>
                  <a:lnTo>
                    <a:pt x="156" y="478"/>
                  </a:lnTo>
                  <a:lnTo>
                    <a:pt x="156" y="468"/>
                  </a:lnTo>
                  <a:lnTo>
                    <a:pt x="151" y="457"/>
                  </a:lnTo>
                  <a:lnTo>
                    <a:pt x="145" y="441"/>
                  </a:lnTo>
                  <a:lnTo>
                    <a:pt x="140" y="430"/>
                  </a:lnTo>
                  <a:lnTo>
                    <a:pt x="134" y="419"/>
                  </a:lnTo>
                  <a:lnTo>
                    <a:pt x="129" y="409"/>
                  </a:lnTo>
                  <a:lnTo>
                    <a:pt x="129" y="392"/>
                  </a:lnTo>
                  <a:lnTo>
                    <a:pt x="124" y="382"/>
                  </a:lnTo>
                  <a:lnTo>
                    <a:pt x="118" y="371"/>
                  </a:lnTo>
                  <a:lnTo>
                    <a:pt x="113" y="360"/>
                  </a:lnTo>
                  <a:lnTo>
                    <a:pt x="108" y="344"/>
                  </a:lnTo>
                  <a:lnTo>
                    <a:pt x="108" y="333"/>
                  </a:lnTo>
                  <a:lnTo>
                    <a:pt x="102" y="323"/>
                  </a:lnTo>
                  <a:lnTo>
                    <a:pt x="97" y="306"/>
                  </a:lnTo>
                  <a:lnTo>
                    <a:pt x="91" y="296"/>
                  </a:lnTo>
                  <a:lnTo>
                    <a:pt x="91" y="285"/>
                  </a:lnTo>
                  <a:lnTo>
                    <a:pt x="86" y="274"/>
                  </a:lnTo>
                  <a:lnTo>
                    <a:pt x="81" y="258"/>
                  </a:lnTo>
                  <a:lnTo>
                    <a:pt x="75" y="247"/>
                  </a:lnTo>
                  <a:lnTo>
                    <a:pt x="75" y="237"/>
                  </a:lnTo>
                  <a:lnTo>
                    <a:pt x="70" y="220"/>
                  </a:lnTo>
                  <a:lnTo>
                    <a:pt x="65" y="210"/>
                  </a:lnTo>
                  <a:lnTo>
                    <a:pt x="59" y="199"/>
                  </a:lnTo>
                  <a:lnTo>
                    <a:pt x="59" y="188"/>
                  </a:lnTo>
                  <a:lnTo>
                    <a:pt x="54" y="172"/>
                  </a:lnTo>
                  <a:lnTo>
                    <a:pt x="48" y="161"/>
                  </a:lnTo>
                  <a:lnTo>
                    <a:pt x="48" y="151"/>
                  </a:lnTo>
                  <a:lnTo>
                    <a:pt x="43" y="135"/>
                  </a:lnTo>
                  <a:lnTo>
                    <a:pt x="38" y="124"/>
                  </a:lnTo>
                  <a:lnTo>
                    <a:pt x="32" y="113"/>
                  </a:lnTo>
                  <a:lnTo>
                    <a:pt x="32" y="97"/>
                  </a:lnTo>
                  <a:lnTo>
                    <a:pt x="27" y="86"/>
                  </a:lnTo>
                  <a:lnTo>
                    <a:pt x="22" y="75"/>
                  </a:lnTo>
                  <a:lnTo>
                    <a:pt x="22" y="59"/>
                  </a:lnTo>
                  <a:lnTo>
                    <a:pt x="16" y="49"/>
                  </a:lnTo>
                  <a:lnTo>
                    <a:pt x="11" y="38"/>
                  </a:lnTo>
                  <a:lnTo>
                    <a:pt x="11" y="27"/>
                  </a:lnTo>
                  <a:lnTo>
                    <a:pt x="5" y="11"/>
                  </a:lnTo>
                  <a:lnTo>
                    <a:pt x="0" y="0"/>
                  </a:lnTo>
                </a:path>
              </a:pathLst>
            </a:custGeom>
            <a:noFill/>
            <a:ln w="25400" cap="rnd">
              <a:solidFill>
                <a:srgbClr val="FFFFFF"/>
              </a:solidFill>
              <a:prstDash val="solid"/>
              <a:round/>
              <a:headEnd/>
              <a:tailEnd/>
            </a:ln>
          </p:spPr>
          <p:txBody>
            <a:bodyPr/>
            <a:lstStyle/>
            <a:p>
              <a:endParaRPr lang="en-GB"/>
            </a:p>
          </p:txBody>
        </p:sp>
        <p:sp>
          <p:nvSpPr>
            <p:cNvPr id="27759" name="Freeform 111"/>
            <p:cNvSpPr>
              <a:spLocks/>
            </p:cNvSpPr>
            <p:nvPr/>
          </p:nvSpPr>
          <p:spPr bwMode="auto">
            <a:xfrm>
              <a:off x="5378597" y="1462870"/>
              <a:ext cx="80507" cy="212863"/>
            </a:xfrm>
            <a:custGeom>
              <a:avLst/>
              <a:gdLst/>
              <a:ahLst/>
              <a:cxnLst>
                <a:cxn ang="0">
                  <a:pos x="38" y="134"/>
                </a:cxn>
                <a:cxn ang="0">
                  <a:pos x="38" y="124"/>
                </a:cxn>
                <a:cxn ang="0">
                  <a:pos x="33" y="107"/>
                </a:cxn>
                <a:cxn ang="0">
                  <a:pos x="27" y="97"/>
                </a:cxn>
                <a:cxn ang="0">
                  <a:pos x="27" y="86"/>
                </a:cxn>
                <a:cxn ang="0">
                  <a:pos x="22" y="70"/>
                </a:cxn>
                <a:cxn ang="0">
                  <a:pos x="17" y="59"/>
                </a:cxn>
                <a:cxn ang="0">
                  <a:pos x="17" y="48"/>
                </a:cxn>
                <a:cxn ang="0">
                  <a:pos x="11" y="32"/>
                </a:cxn>
                <a:cxn ang="0">
                  <a:pos x="6" y="21"/>
                </a:cxn>
                <a:cxn ang="0">
                  <a:pos x="6" y="11"/>
                </a:cxn>
                <a:cxn ang="0">
                  <a:pos x="0" y="0"/>
                </a:cxn>
              </a:cxnLst>
              <a:rect l="0" t="0" r="r" b="b"/>
              <a:pathLst>
                <a:path w="38" h="134">
                  <a:moveTo>
                    <a:pt x="38" y="134"/>
                  </a:moveTo>
                  <a:lnTo>
                    <a:pt x="38" y="124"/>
                  </a:lnTo>
                  <a:lnTo>
                    <a:pt x="33" y="107"/>
                  </a:lnTo>
                  <a:lnTo>
                    <a:pt x="27" y="97"/>
                  </a:lnTo>
                  <a:lnTo>
                    <a:pt x="27" y="86"/>
                  </a:lnTo>
                  <a:lnTo>
                    <a:pt x="22" y="70"/>
                  </a:lnTo>
                  <a:lnTo>
                    <a:pt x="17" y="59"/>
                  </a:lnTo>
                  <a:lnTo>
                    <a:pt x="17" y="48"/>
                  </a:lnTo>
                  <a:lnTo>
                    <a:pt x="11" y="32"/>
                  </a:lnTo>
                  <a:lnTo>
                    <a:pt x="6" y="21"/>
                  </a:lnTo>
                  <a:lnTo>
                    <a:pt x="6" y="11"/>
                  </a:lnTo>
                  <a:lnTo>
                    <a:pt x="0" y="0"/>
                  </a:lnTo>
                </a:path>
              </a:pathLst>
            </a:custGeom>
            <a:noFill/>
            <a:ln w="25400" cap="rnd">
              <a:solidFill>
                <a:srgbClr val="FFFFFF"/>
              </a:solidFill>
              <a:prstDash val="solid"/>
              <a:round/>
              <a:headEnd/>
              <a:tailEnd/>
            </a:ln>
          </p:spPr>
          <p:txBody>
            <a:bodyPr/>
            <a:lstStyle/>
            <a:p>
              <a:endParaRPr lang="en-GB"/>
            </a:p>
          </p:txBody>
        </p:sp>
      </p:grpSp>
      <p:grpSp>
        <p:nvGrpSpPr>
          <p:cNvPr id="155" name="Inner Wall"/>
          <p:cNvGrpSpPr/>
          <p:nvPr/>
        </p:nvGrpSpPr>
        <p:grpSpPr>
          <a:xfrm>
            <a:off x="2482092" y="1452798"/>
            <a:ext cx="4294389" cy="2961013"/>
            <a:chOff x="2482092" y="1452798"/>
            <a:chExt cx="4294389" cy="2961013"/>
          </a:xfrm>
          <a:effectLst>
            <a:outerShdw blurRad="50800" dist="38100" dir="2700000" algn="tl" rotWithShape="0">
              <a:prstClr val="black">
                <a:alpha val="40000"/>
              </a:prstClr>
            </a:outerShdw>
          </a:effectLst>
        </p:grpSpPr>
        <p:sp>
          <p:nvSpPr>
            <p:cNvPr id="27760" name="Freeform 112"/>
            <p:cNvSpPr>
              <a:spLocks/>
            </p:cNvSpPr>
            <p:nvPr/>
          </p:nvSpPr>
          <p:spPr bwMode="auto">
            <a:xfrm>
              <a:off x="2482092" y="1452798"/>
              <a:ext cx="1139803" cy="1783916"/>
            </a:xfrm>
            <a:custGeom>
              <a:avLst/>
              <a:gdLst/>
              <a:ahLst/>
              <a:cxnLst>
                <a:cxn ang="0">
                  <a:pos x="495" y="5"/>
                </a:cxn>
                <a:cxn ang="0">
                  <a:pos x="457" y="16"/>
                </a:cxn>
                <a:cxn ang="0">
                  <a:pos x="425" y="32"/>
                </a:cxn>
                <a:cxn ang="0">
                  <a:pos x="387" y="48"/>
                </a:cxn>
                <a:cxn ang="0">
                  <a:pos x="355" y="64"/>
                </a:cxn>
                <a:cxn ang="0">
                  <a:pos x="323" y="81"/>
                </a:cxn>
                <a:cxn ang="0">
                  <a:pos x="290" y="102"/>
                </a:cxn>
                <a:cxn ang="0">
                  <a:pos x="258" y="124"/>
                </a:cxn>
                <a:cxn ang="0">
                  <a:pos x="231" y="145"/>
                </a:cxn>
                <a:cxn ang="0">
                  <a:pos x="199" y="166"/>
                </a:cxn>
                <a:cxn ang="0">
                  <a:pos x="172" y="188"/>
                </a:cxn>
                <a:cxn ang="0">
                  <a:pos x="145" y="215"/>
                </a:cxn>
                <a:cxn ang="0">
                  <a:pos x="118" y="242"/>
                </a:cxn>
                <a:cxn ang="0">
                  <a:pos x="92" y="269"/>
                </a:cxn>
                <a:cxn ang="0">
                  <a:pos x="70" y="295"/>
                </a:cxn>
                <a:cxn ang="0">
                  <a:pos x="49" y="322"/>
                </a:cxn>
                <a:cxn ang="0">
                  <a:pos x="32" y="354"/>
                </a:cxn>
                <a:cxn ang="0">
                  <a:pos x="16" y="387"/>
                </a:cxn>
                <a:cxn ang="0">
                  <a:pos x="11" y="419"/>
                </a:cxn>
                <a:cxn ang="0">
                  <a:pos x="0" y="451"/>
                </a:cxn>
                <a:cxn ang="0">
                  <a:pos x="6" y="564"/>
                </a:cxn>
                <a:cxn ang="0">
                  <a:pos x="16" y="596"/>
                </a:cxn>
                <a:cxn ang="0">
                  <a:pos x="27" y="628"/>
                </a:cxn>
                <a:cxn ang="0">
                  <a:pos x="43" y="666"/>
                </a:cxn>
                <a:cxn ang="0">
                  <a:pos x="59" y="698"/>
                </a:cxn>
                <a:cxn ang="0">
                  <a:pos x="75" y="731"/>
                </a:cxn>
                <a:cxn ang="0">
                  <a:pos x="92" y="763"/>
                </a:cxn>
                <a:cxn ang="0">
                  <a:pos x="113" y="795"/>
                </a:cxn>
                <a:cxn ang="0">
                  <a:pos x="135" y="822"/>
                </a:cxn>
                <a:cxn ang="0">
                  <a:pos x="156" y="854"/>
                </a:cxn>
                <a:cxn ang="0">
                  <a:pos x="183" y="881"/>
                </a:cxn>
                <a:cxn ang="0">
                  <a:pos x="204" y="908"/>
                </a:cxn>
                <a:cxn ang="0">
                  <a:pos x="231" y="929"/>
                </a:cxn>
                <a:cxn ang="0">
                  <a:pos x="264" y="956"/>
                </a:cxn>
                <a:cxn ang="0">
                  <a:pos x="290" y="978"/>
                </a:cxn>
                <a:cxn ang="0">
                  <a:pos x="317" y="999"/>
                </a:cxn>
                <a:cxn ang="0">
                  <a:pos x="350" y="1021"/>
                </a:cxn>
                <a:cxn ang="0">
                  <a:pos x="382" y="1042"/>
                </a:cxn>
                <a:cxn ang="0">
                  <a:pos x="414" y="1058"/>
                </a:cxn>
                <a:cxn ang="0">
                  <a:pos x="446" y="1080"/>
                </a:cxn>
                <a:cxn ang="0">
                  <a:pos x="484" y="1096"/>
                </a:cxn>
                <a:cxn ang="0">
                  <a:pos x="516" y="1112"/>
                </a:cxn>
              </a:cxnLst>
              <a:rect l="0" t="0" r="r" b="b"/>
              <a:pathLst>
                <a:path w="538" h="1123">
                  <a:moveTo>
                    <a:pt x="511" y="0"/>
                  </a:moveTo>
                  <a:lnTo>
                    <a:pt x="505" y="0"/>
                  </a:lnTo>
                  <a:lnTo>
                    <a:pt x="495" y="5"/>
                  </a:lnTo>
                  <a:lnTo>
                    <a:pt x="484" y="5"/>
                  </a:lnTo>
                  <a:lnTo>
                    <a:pt x="468" y="11"/>
                  </a:lnTo>
                  <a:lnTo>
                    <a:pt x="457" y="16"/>
                  </a:lnTo>
                  <a:lnTo>
                    <a:pt x="446" y="21"/>
                  </a:lnTo>
                  <a:lnTo>
                    <a:pt x="436" y="27"/>
                  </a:lnTo>
                  <a:lnTo>
                    <a:pt x="425" y="32"/>
                  </a:lnTo>
                  <a:lnTo>
                    <a:pt x="414" y="38"/>
                  </a:lnTo>
                  <a:lnTo>
                    <a:pt x="403" y="43"/>
                  </a:lnTo>
                  <a:lnTo>
                    <a:pt x="387" y="48"/>
                  </a:lnTo>
                  <a:lnTo>
                    <a:pt x="376" y="54"/>
                  </a:lnTo>
                  <a:lnTo>
                    <a:pt x="366" y="59"/>
                  </a:lnTo>
                  <a:lnTo>
                    <a:pt x="355" y="64"/>
                  </a:lnTo>
                  <a:lnTo>
                    <a:pt x="344" y="70"/>
                  </a:lnTo>
                  <a:lnTo>
                    <a:pt x="333" y="75"/>
                  </a:lnTo>
                  <a:lnTo>
                    <a:pt x="323" y="81"/>
                  </a:lnTo>
                  <a:lnTo>
                    <a:pt x="312" y="86"/>
                  </a:lnTo>
                  <a:lnTo>
                    <a:pt x="301" y="97"/>
                  </a:lnTo>
                  <a:lnTo>
                    <a:pt x="290" y="102"/>
                  </a:lnTo>
                  <a:lnTo>
                    <a:pt x="280" y="107"/>
                  </a:lnTo>
                  <a:lnTo>
                    <a:pt x="269" y="113"/>
                  </a:lnTo>
                  <a:lnTo>
                    <a:pt x="258" y="124"/>
                  </a:lnTo>
                  <a:lnTo>
                    <a:pt x="247" y="129"/>
                  </a:lnTo>
                  <a:lnTo>
                    <a:pt x="242" y="134"/>
                  </a:lnTo>
                  <a:lnTo>
                    <a:pt x="231" y="145"/>
                  </a:lnTo>
                  <a:lnTo>
                    <a:pt x="221" y="150"/>
                  </a:lnTo>
                  <a:lnTo>
                    <a:pt x="210" y="156"/>
                  </a:lnTo>
                  <a:lnTo>
                    <a:pt x="199" y="166"/>
                  </a:lnTo>
                  <a:lnTo>
                    <a:pt x="188" y="172"/>
                  </a:lnTo>
                  <a:lnTo>
                    <a:pt x="183" y="183"/>
                  </a:lnTo>
                  <a:lnTo>
                    <a:pt x="172" y="188"/>
                  </a:lnTo>
                  <a:lnTo>
                    <a:pt x="161" y="199"/>
                  </a:lnTo>
                  <a:lnTo>
                    <a:pt x="151" y="204"/>
                  </a:lnTo>
                  <a:lnTo>
                    <a:pt x="145" y="215"/>
                  </a:lnTo>
                  <a:lnTo>
                    <a:pt x="135" y="220"/>
                  </a:lnTo>
                  <a:lnTo>
                    <a:pt x="124" y="231"/>
                  </a:lnTo>
                  <a:lnTo>
                    <a:pt x="118" y="242"/>
                  </a:lnTo>
                  <a:lnTo>
                    <a:pt x="108" y="247"/>
                  </a:lnTo>
                  <a:lnTo>
                    <a:pt x="102" y="258"/>
                  </a:lnTo>
                  <a:lnTo>
                    <a:pt x="92" y="269"/>
                  </a:lnTo>
                  <a:lnTo>
                    <a:pt x="86" y="274"/>
                  </a:lnTo>
                  <a:lnTo>
                    <a:pt x="75" y="285"/>
                  </a:lnTo>
                  <a:lnTo>
                    <a:pt x="70" y="295"/>
                  </a:lnTo>
                  <a:lnTo>
                    <a:pt x="65" y="306"/>
                  </a:lnTo>
                  <a:lnTo>
                    <a:pt x="59" y="312"/>
                  </a:lnTo>
                  <a:lnTo>
                    <a:pt x="49" y="322"/>
                  </a:lnTo>
                  <a:lnTo>
                    <a:pt x="43" y="333"/>
                  </a:lnTo>
                  <a:lnTo>
                    <a:pt x="38" y="344"/>
                  </a:lnTo>
                  <a:lnTo>
                    <a:pt x="32" y="354"/>
                  </a:lnTo>
                  <a:lnTo>
                    <a:pt x="27" y="365"/>
                  </a:lnTo>
                  <a:lnTo>
                    <a:pt x="22" y="376"/>
                  </a:lnTo>
                  <a:lnTo>
                    <a:pt x="16" y="387"/>
                  </a:lnTo>
                  <a:lnTo>
                    <a:pt x="16" y="397"/>
                  </a:lnTo>
                  <a:lnTo>
                    <a:pt x="11" y="408"/>
                  </a:lnTo>
                  <a:lnTo>
                    <a:pt x="11" y="419"/>
                  </a:lnTo>
                  <a:lnTo>
                    <a:pt x="6" y="430"/>
                  </a:lnTo>
                  <a:lnTo>
                    <a:pt x="6" y="440"/>
                  </a:lnTo>
                  <a:lnTo>
                    <a:pt x="0" y="451"/>
                  </a:lnTo>
                  <a:lnTo>
                    <a:pt x="0" y="537"/>
                  </a:lnTo>
                  <a:lnTo>
                    <a:pt x="6" y="548"/>
                  </a:lnTo>
                  <a:lnTo>
                    <a:pt x="6" y="564"/>
                  </a:lnTo>
                  <a:lnTo>
                    <a:pt x="11" y="575"/>
                  </a:lnTo>
                  <a:lnTo>
                    <a:pt x="16" y="585"/>
                  </a:lnTo>
                  <a:lnTo>
                    <a:pt x="16" y="596"/>
                  </a:lnTo>
                  <a:lnTo>
                    <a:pt x="22" y="607"/>
                  </a:lnTo>
                  <a:lnTo>
                    <a:pt x="27" y="618"/>
                  </a:lnTo>
                  <a:lnTo>
                    <a:pt x="27" y="628"/>
                  </a:lnTo>
                  <a:lnTo>
                    <a:pt x="32" y="645"/>
                  </a:lnTo>
                  <a:lnTo>
                    <a:pt x="38" y="655"/>
                  </a:lnTo>
                  <a:lnTo>
                    <a:pt x="43" y="666"/>
                  </a:lnTo>
                  <a:lnTo>
                    <a:pt x="49" y="677"/>
                  </a:lnTo>
                  <a:lnTo>
                    <a:pt x="54" y="688"/>
                  </a:lnTo>
                  <a:lnTo>
                    <a:pt x="59" y="698"/>
                  </a:lnTo>
                  <a:lnTo>
                    <a:pt x="65" y="709"/>
                  </a:lnTo>
                  <a:lnTo>
                    <a:pt x="70" y="720"/>
                  </a:lnTo>
                  <a:lnTo>
                    <a:pt x="75" y="731"/>
                  </a:lnTo>
                  <a:lnTo>
                    <a:pt x="81" y="741"/>
                  </a:lnTo>
                  <a:lnTo>
                    <a:pt x="86" y="752"/>
                  </a:lnTo>
                  <a:lnTo>
                    <a:pt x="92" y="763"/>
                  </a:lnTo>
                  <a:lnTo>
                    <a:pt x="97" y="773"/>
                  </a:lnTo>
                  <a:lnTo>
                    <a:pt x="108" y="784"/>
                  </a:lnTo>
                  <a:lnTo>
                    <a:pt x="113" y="795"/>
                  </a:lnTo>
                  <a:lnTo>
                    <a:pt x="118" y="806"/>
                  </a:lnTo>
                  <a:lnTo>
                    <a:pt x="124" y="816"/>
                  </a:lnTo>
                  <a:lnTo>
                    <a:pt x="135" y="822"/>
                  </a:lnTo>
                  <a:lnTo>
                    <a:pt x="140" y="833"/>
                  </a:lnTo>
                  <a:lnTo>
                    <a:pt x="151" y="843"/>
                  </a:lnTo>
                  <a:lnTo>
                    <a:pt x="156" y="854"/>
                  </a:lnTo>
                  <a:lnTo>
                    <a:pt x="167" y="859"/>
                  </a:lnTo>
                  <a:lnTo>
                    <a:pt x="172" y="870"/>
                  </a:lnTo>
                  <a:lnTo>
                    <a:pt x="183" y="881"/>
                  </a:lnTo>
                  <a:lnTo>
                    <a:pt x="188" y="886"/>
                  </a:lnTo>
                  <a:lnTo>
                    <a:pt x="199" y="897"/>
                  </a:lnTo>
                  <a:lnTo>
                    <a:pt x="204" y="908"/>
                  </a:lnTo>
                  <a:lnTo>
                    <a:pt x="215" y="913"/>
                  </a:lnTo>
                  <a:lnTo>
                    <a:pt x="226" y="924"/>
                  </a:lnTo>
                  <a:lnTo>
                    <a:pt x="231" y="929"/>
                  </a:lnTo>
                  <a:lnTo>
                    <a:pt x="242" y="940"/>
                  </a:lnTo>
                  <a:lnTo>
                    <a:pt x="253" y="951"/>
                  </a:lnTo>
                  <a:lnTo>
                    <a:pt x="264" y="956"/>
                  </a:lnTo>
                  <a:lnTo>
                    <a:pt x="269" y="967"/>
                  </a:lnTo>
                  <a:lnTo>
                    <a:pt x="280" y="972"/>
                  </a:lnTo>
                  <a:lnTo>
                    <a:pt x="290" y="978"/>
                  </a:lnTo>
                  <a:lnTo>
                    <a:pt x="301" y="988"/>
                  </a:lnTo>
                  <a:lnTo>
                    <a:pt x="307" y="994"/>
                  </a:lnTo>
                  <a:lnTo>
                    <a:pt x="317" y="999"/>
                  </a:lnTo>
                  <a:lnTo>
                    <a:pt x="328" y="1010"/>
                  </a:lnTo>
                  <a:lnTo>
                    <a:pt x="339" y="1015"/>
                  </a:lnTo>
                  <a:lnTo>
                    <a:pt x="350" y="1021"/>
                  </a:lnTo>
                  <a:lnTo>
                    <a:pt x="360" y="1026"/>
                  </a:lnTo>
                  <a:lnTo>
                    <a:pt x="371" y="1037"/>
                  </a:lnTo>
                  <a:lnTo>
                    <a:pt x="382" y="1042"/>
                  </a:lnTo>
                  <a:lnTo>
                    <a:pt x="393" y="1047"/>
                  </a:lnTo>
                  <a:lnTo>
                    <a:pt x="403" y="1053"/>
                  </a:lnTo>
                  <a:lnTo>
                    <a:pt x="414" y="1058"/>
                  </a:lnTo>
                  <a:lnTo>
                    <a:pt x="425" y="1064"/>
                  </a:lnTo>
                  <a:lnTo>
                    <a:pt x="436" y="1074"/>
                  </a:lnTo>
                  <a:lnTo>
                    <a:pt x="446" y="1080"/>
                  </a:lnTo>
                  <a:lnTo>
                    <a:pt x="457" y="1085"/>
                  </a:lnTo>
                  <a:lnTo>
                    <a:pt x="468" y="1090"/>
                  </a:lnTo>
                  <a:lnTo>
                    <a:pt x="484" y="1096"/>
                  </a:lnTo>
                  <a:lnTo>
                    <a:pt x="495" y="1101"/>
                  </a:lnTo>
                  <a:lnTo>
                    <a:pt x="505" y="1107"/>
                  </a:lnTo>
                  <a:lnTo>
                    <a:pt x="516" y="1112"/>
                  </a:lnTo>
                  <a:lnTo>
                    <a:pt x="527" y="1117"/>
                  </a:lnTo>
                  <a:lnTo>
                    <a:pt x="538" y="1123"/>
                  </a:lnTo>
                </a:path>
              </a:pathLst>
            </a:custGeom>
            <a:noFill/>
            <a:ln w="25400" cap="rnd">
              <a:solidFill>
                <a:srgbClr val="FFFFFF"/>
              </a:solidFill>
              <a:prstDash val="solid"/>
              <a:round/>
              <a:headEnd/>
              <a:tailEnd/>
            </a:ln>
          </p:spPr>
          <p:txBody>
            <a:bodyPr/>
            <a:lstStyle/>
            <a:p>
              <a:endParaRPr lang="en-GB"/>
            </a:p>
          </p:txBody>
        </p:sp>
        <p:sp>
          <p:nvSpPr>
            <p:cNvPr id="27761" name="Freeform 113"/>
            <p:cNvSpPr>
              <a:spLocks/>
            </p:cNvSpPr>
            <p:nvPr/>
          </p:nvSpPr>
          <p:spPr bwMode="auto">
            <a:xfrm>
              <a:off x="3621896" y="3236713"/>
              <a:ext cx="2834677" cy="1177098"/>
            </a:xfrm>
            <a:custGeom>
              <a:avLst/>
              <a:gdLst/>
              <a:ahLst/>
              <a:cxnLst>
                <a:cxn ang="0">
                  <a:pos x="21" y="10"/>
                </a:cxn>
                <a:cxn ang="0">
                  <a:pos x="59" y="26"/>
                </a:cxn>
                <a:cxn ang="0">
                  <a:pos x="96" y="43"/>
                </a:cxn>
                <a:cxn ang="0">
                  <a:pos x="129" y="59"/>
                </a:cxn>
                <a:cxn ang="0">
                  <a:pos x="166" y="80"/>
                </a:cxn>
                <a:cxn ang="0">
                  <a:pos x="199" y="96"/>
                </a:cxn>
                <a:cxn ang="0">
                  <a:pos x="236" y="112"/>
                </a:cxn>
                <a:cxn ang="0">
                  <a:pos x="274" y="129"/>
                </a:cxn>
                <a:cxn ang="0">
                  <a:pos x="306" y="150"/>
                </a:cxn>
                <a:cxn ang="0">
                  <a:pos x="344" y="166"/>
                </a:cxn>
                <a:cxn ang="0">
                  <a:pos x="381" y="193"/>
                </a:cxn>
                <a:cxn ang="0">
                  <a:pos x="414" y="220"/>
                </a:cxn>
                <a:cxn ang="0">
                  <a:pos x="440" y="247"/>
                </a:cxn>
                <a:cxn ang="0">
                  <a:pos x="473" y="268"/>
                </a:cxn>
                <a:cxn ang="0">
                  <a:pos x="505" y="295"/>
                </a:cxn>
                <a:cxn ang="0">
                  <a:pos x="532" y="322"/>
                </a:cxn>
                <a:cxn ang="0">
                  <a:pos x="559" y="349"/>
                </a:cxn>
                <a:cxn ang="0">
                  <a:pos x="591" y="376"/>
                </a:cxn>
                <a:cxn ang="0">
                  <a:pos x="618" y="402"/>
                </a:cxn>
                <a:cxn ang="0">
                  <a:pos x="645" y="435"/>
                </a:cxn>
                <a:cxn ang="0">
                  <a:pos x="677" y="462"/>
                </a:cxn>
                <a:cxn ang="0">
                  <a:pos x="704" y="494"/>
                </a:cxn>
                <a:cxn ang="0">
                  <a:pos x="725" y="521"/>
                </a:cxn>
                <a:cxn ang="0">
                  <a:pos x="752" y="548"/>
                </a:cxn>
                <a:cxn ang="0">
                  <a:pos x="779" y="574"/>
                </a:cxn>
                <a:cxn ang="0">
                  <a:pos x="806" y="601"/>
                </a:cxn>
                <a:cxn ang="0">
                  <a:pos x="833" y="623"/>
                </a:cxn>
                <a:cxn ang="0">
                  <a:pos x="865" y="650"/>
                </a:cxn>
                <a:cxn ang="0">
                  <a:pos x="892" y="666"/>
                </a:cxn>
                <a:cxn ang="0">
                  <a:pos x="924" y="687"/>
                </a:cxn>
                <a:cxn ang="0">
                  <a:pos x="956" y="703"/>
                </a:cxn>
                <a:cxn ang="0">
                  <a:pos x="989" y="714"/>
                </a:cxn>
                <a:cxn ang="0">
                  <a:pos x="1021" y="725"/>
                </a:cxn>
                <a:cxn ang="0">
                  <a:pos x="1059" y="736"/>
                </a:cxn>
                <a:cxn ang="0">
                  <a:pos x="1091" y="741"/>
                </a:cxn>
                <a:cxn ang="0">
                  <a:pos x="1123" y="741"/>
                </a:cxn>
                <a:cxn ang="0">
                  <a:pos x="1161" y="741"/>
                </a:cxn>
                <a:cxn ang="0">
                  <a:pos x="1193" y="736"/>
                </a:cxn>
                <a:cxn ang="0">
                  <a:pos x="1225" y="730"/>
                </a:cxn>
                <a:cxn ang="0">
                  <a:pos x="1257" y="714"/>
                </a:cxn>
                <a:cxn ang="0">
                  <a:pos x="1290" y="698"/>
                </a:cxn>
                <a:cxn ang="0">
                  <a:pos x="1317" y="682"/>
                </a:cxn>
              </a:cxnLst>
              <a:rect l="0" t="0" r="r" b="b"/>
              <a:pathLst>
                <a:path w="1338" h="741">
                  <a:moveTo>
                    <a:pt x="0" y="0"/>
                  </a:moveTo>
                  <a:lnTo>
                    <a:pt x="10" y="5"/>
                  </a:lnTo>
                  <a:lnTo>
                    <a:pt x="21" y="10"/>
                  </a:lnTo>
                  <a:lnTo>
                    <a:pt x="37" y="16"/>
                  </a:lnTo>
                  <a:lnTo>
                    <a:pt x="48" y="21"/>
                  </a:lnTo>
                  <a:lnTo>
                    <a:pt x="59" y="26"/>
                  </a:lnTo>
                  <a:lnTo>
                    <a:pt x="70" y="32"/>
                  </a:lnTo>
                  <a:lnTo>
                    <a:pt x="80" y="37"/>
                  </a:lnTo>
                  <a:lnTo>
                    <a:pt x="96" y="43"/>
                  </a:lnTo>
                  <a:lnTo>
                    <a:pt x="107" y="48"/>
                  </a:lnTo>
                  <a:lnTo>
                    <a:pt x="118" y="53"/>
                  </a:lnTo>
                  <a:lnTo>
                    <a:pt x="129" y="59"/>
                  </a:lnTo>
                  <a:lnTo>
                    <a:pt x="139" y="69"/>
                  </a:lnTo>
                  <a:lnTo>
                    <a:pt x="156" y="75"/>
                  </a:lnTo>
                  <a:lnTo>
                    <a:pt x="166" y="80"/>
                  </a:lnTo>
                  <a:lnTo>
                    <a:pt x="177" y="86"/>
                  </a:lnTo>
                  <a:lnTo>
                    <a:pt x="188" y="91"/>
                  </a:lnTo>
                  <a:lnTo>
                    <a:pt x="199" y="96"/>
                  </a:lnTo>
                  <a:lnTo>
                    <a:pt x="215" y="102"/>
                  </a:lnTo>
                  <a:lnTo>
                    <a:pt x="225" y="107"/>
                  </a:lnTo>
                  <a:lnTo>
                    <a:pt x="236" y="112"/>
                  </a:lnTo>
                  <a:lnTo>
                    <a:pt x="247" y="118"/>
                  </a:lnTo>
                  <a:lnTo>
                    <a:pt x="258" y="123"/>
                  </a:lnTo>
                  <a:lnTo>
                    <a:pt x="274" y="129"/>
                  </a:lnTo>
                  <a:lnTo>
                    <a:pt x="285" y="134"/>
                  </a:lnTo>
                  <a:lnTo>
                    <a:pt x="295" y="145"/>
                  </a:lnTo>
                  <a:lnTo>
                    <a:pt x="306" y="150"/>
                  </a:lnTo>
                  <a:lnTo>
                    <a:pt x="317" y="155"/>
                  </a:lnTo>
                  <a:lnTo>
                    <a:pt x="333" y="161"/>
                  </a:lnTo>
                  <a:lnTo>
                    <a:pt x="344" y="166"/>
                  </a:lnTo>
                  <a:lnTo>
                    <a:pt x="354" y="177"/>
                  </a:lnTo>
                  <a:lnTo>
                    <a:pt x="365" y="182"/>
                  </a:lnTo>
                  <a:lnTo>
                    <a:pt x="381" y="193"/>
                  </a:lnTo>
                  <a:lnTo>
                    <a:pt x="392" y="198"/>
                  </a:lnTo>
                  <a:lnTo>
                    <a:pt x="403" y="209"/>
                  </a:lnTo>
                  <a:lnTo>
                    <a:pt x="414" y="220"/>
                  </a:lnTo>
                  <a:lnTo>
                    <a:pt x="424" y="225"/>
                  </a:lnTo>
                  <a:lnTo>
                    <a:pt x="435" y="236"/>
                  </a:lnTo>
                  <a:lnTo>
                    <a:pt x="440" y="247"/>
                  </a:lnTo>
                  <a:lnTo>
                    <a:pt x="451" y="252"/>
                  </a:lnTo>
                  <a:lnTo>
                    <a:pt x="462" y="263"/>
                  </a:lnTo>
                  <a:lnTo>
                    <a:pt x="473" y="268"/>
                  </a:lnTo>
                  <a:lnTo>
                    <a:pt x="483" y="279"/>
                  </a:lnTo>
                  <a:lnTo>
                    <a:pt x="494" y="290"/>
                  </a:lnTo>
                  <a:lnTo>
                    <a:pt x="505" y="295"/>
                  </a:lnTo>
                  <a:lnTo>
                    <a:pt x="510" y="306"/>
                  </a:lnTo>
                  <a:lnTo>
                    <a:pt x="521" y="317"/>
                  </a:lnTo>
                  <a:lnTo>
                    <a:pt x="532" y="322"/>
                  </a:lnTo>
                  <a:lnTo>
                    <a:pt x="543" y="333"/>
                  </a:lnTo>
                  <a:lnTo>
                    <a:pt x="553" y="343"/>
                  </a:lnTo>
                  <a:lnTo>
                    <a:pt x="559" y="349"/>
                  </a:lnTo>
                  <a:lnTo>
                    <a:pt x="569" y="360"/>
                  </a:lnTo>
                  <a:lnTo>
                    <a:pt x="580" y="370"/>
                  </a:lnTo>
                  <a:lnTo>
                    <a:pt x="591" y="376"/>
                  </a:lnTo>
                  <a:lnTo>
                    <a:pt x="602" y="386"/>
                  </a:lnTo>
                  <a:lnTo>
                    <a:pt x="607" y="397"/>
                  </a:lnTo>
                  <a:lnTo>
                    <a:pt x="618" y="402"/>
                  </a:lnTo>
                  <a:lnTo>
                    <a:pt x="629" y="413"/>
                  </a:lnTo>
                  <a:lnTo>
                    <a:pt x="639" y="424"/>
                  </a:lnTo>
                  <a:lnTo>
                    <a:pt x="645" y="435"/>
                  </a:lnTo>
                  <a:lnTo>
                    <a:pt x="655" y="445"/>
                  </a:lnTo>
                  <a:lnTo>
                    <a:pt x="666" y="451"/>
                  </a:lnTo>
                  <a:lnTo>
                    <a:pt x="677" y="462"/>
                  </a:lnTo>
                  <a:lnTo>
                    <a:pt x="682" y="472"/>
                  </a:lnTo>
                  <a:lnTo>
                    <a:pt x="693" y="483"/>
                  </a:lnTo>
                  <a:lnTo>
                    <a:pt x="704" y="494"/>
                  </a:lnTo>
                  <a:lnTo>
                    <a:pt x="709" y="505"/>
                  </a:lnTo>
                  <a:lnTo>
                    <a:pt x="720" y="510"/>
                  </a:lnTo>
                  <a:lnTo>
                    <a:pt x="725" y="521"/>
                  </a:lnTo>
                  <a:lnTo>
                    <a:pt x="736" y="531"/>
                  </a:lnTo>
                  <a:lnTo>
                    <a:pt x="747" y="542"/>
                  </a:lnTo>
                  <a:lnTo>
                    <a:pt x="752" y="548"/>
                  </a:lnTo>
                  <a:lnTo>
                    <a:pt x="763" y="558"/>
                  </a:lnTo>
                  <a:lnTo>
                    <a:pt x="774" y="569"/>
                  </a:lnTo>
                  <a:lnTo>
                    <a:pt x="779" y="574"/>
                  </a:lnTo>
                  <a:lnTo>
                    <a:pt x="790" y="585"/>
                  </a:lnTo>
                  <a:lnTo>
                    <a:pt x="795" y="596"/>
                  </a:lnTo>
                  <a:lnTo>
                    <a:pt x="806" y="601"/>
                  </a:lnTo>
                  <a:lnTo>
                    <a:pt x="817" y="612"/>
                  </a:lnTo>
                  <a:lnTo>
                    <a:pt x="822" y="617"/>
                  </a:lnTo>
                  <a:lnTo>
                    <a:pt x="833" y="623"/>
                  </a:lnTo>
                  <a:lnTo>
                    <a:pt x="844" y="633"/>
                  </a:lnTo>
                  <a:lnTo>
                    <a:pt x="854" y="639"/>
                  </a:lnTo>
                  <a:lnTo>
                    <a:pt x="865" y="650"/>
                  </a:lnTo>
                  <a:lnTo>
                    <a:pt x="870" y="655"/>
                  </a:lnTo>
                  <a:lnTo>
                    <a:pt x="881" y="660"/>
                  </a:lnTo>
                  <a:lnTo>
                    <a:pt x="892" y="666"/>
                  </a:lnTo>
                  <a:lnTo>
                    <a:pt x="903" y="676"/>
                  </a:lnTo>
                  <a:lnTo>
                    <a:pt x="913" y="682"/>
                  </a:lnTo>
                  <a:lnTo>
                    <a:pt x="924" y="687"/>
                  </a:lnTo>
                  <a:lnTo>
                    <a:pt x="935" y="693"/>
                  </a:lnTo>
                  <a:lnTo>
                    <a:pt x="946" y="698"/>
                  </a:lnTo>
                  <a:lnTo>
                    <a:pt x="956" y="703"/>
                  </a:lnTo>
                  <a:lnTo>
                    <a:pt x="967" y="709"/>
                  </a:lnTo>
                  <a:lnTo>
                    <a:pt x="978" y="709"/>
                  </a:lnTo>
                  <a:lnTo>
                    <a:pt x="989" y="714"/>
                  </a:lnTo>
                  <a:lnTo>
                    <a:pt x="999" y="719"/>
                  </a:lnTo>
                  <a:lnTo>
                    <a:pt x="1010" y="725"/>
                  </a:lnTo>
                  <a:lnTo>
                    <a:pt x="1021" y="725"/>
                  </a:lnTo>
                  <a:lnTo>
                    <a:pt x="1032" y="730"/>
                  </a:lnTo>
                  <a:lnTo>
                    <a:pt x="1048" y="730"/>
                  </a:lnTo>
                  <a:lnTo>
                    <a:pt x="1059" y="736"/>
                  </a:lnTo>
                  <a:lnTo>
                    <a:pt x="1069" y="736"/>
                  </a:lnTo>
                  <a:lnTo>
                    <a:pt x="1080" y="741"/>
                  </a:lnTo>
                  <a:lnTo>
                    <a:pt x="1091" y="741"/>
                  </a:lnTo>
                  <a:lnTo>
                    <a:pt x="1102" y="741"/>
                  </a:lnTo>
                  <a:lnTo>
                    <a:pt x="1112" y="741"/>
                  </a:lnTo>
                  <a:lnTo>
                    <a:pt x="1123" y="741"/>
                  </a:lnTo>
                  <a:lnTo>
                    <a:pt x="1139" y="741"/>
                  </a:lnTo>
                  <a:lnTo>
                    <a:pt x="1150" y="741"/>
                  </a:lnTo>
                  <a:lnTo>
                    <a:pt x="1161" y="741"/>
                  </a:lnTo>
                  <a:lnTo>
                    <a:pt x="1171" y="741"/>
                  </a:lnTo>
                  <a:lnTo>
                    <a:pt x="1182" y="736"/>
                  </a:lnTo>
                  <a:lnTo>
                    <a:pt x="1193" y="736"/>
                  </a:lnTo>
                  <a:lnTo>
                    <a:pt x="1204" y="736"/>
                  </a:lnTo>
                  <a:lnTo>
                    <a:pt x="1214" y="730"/>
                  </a:lnTo>
                  <a:lnTo>
                    <a:pt x="1225" y="730"/>
                  </a:lnTo>
                  <a:lnTo>
                    <a:pt x="1236" y="725"/>
                  </a:lnTo>
                  <a:lnTo>
                    <a:pt x="1247" y="719"/>
                  </a:lnTo>
                  <a:lnTo>
                    <a:pt x="1257" y="714"/>
                  </a:lnTo>
                  <a:lnTo>
                    <a:pt x="1268" y="709"/>
                  </a:lnTo>
                  <a:lnTo>
                    <a:pt x="1279" y="703"/>
                  </a:lnTo>
                  <a:lnTo>
                    <a:pt x="1290" y="698"/>
                  </a:lnTo>
                  <a:lnTo>
                    <a:pt x="1300" y="693"/>
                  </a:lnTo>
                  <a:lnTo>
                    <a:pt x="1311" y="687"/>
                  </a:lnTo>
                  <a:lnTo>
                    <a:pt x="1317" y="682"/>
                  </a:lnTo>
                  <a:lnTo>
                    <a:pt x="1327" y="676"/>
                  </a:lnTo>
                  <a:lnTo>
                    <a:pt x="1338" y="666"/>
                  </a:lnTo>
                </a:path>
              </a:pathLst>
            </a:custGeom>
            <a:noFill/>
            <a:ln w="25400" cap="rnd">
              <a:solidFill>
                <a:srgbClr val="FFFFFF"/>
              </a:solidFill>
              <a:prstDash val="solid"/>
              <a:round/>
              <a:headEnd/>
              <a:tailEnd/>
            </a:ln>
          </p:spPr>
          <p:txBody>
            <a:bodyPr/>
            <a:lstStyle/>
            <a:p>
              <a:endParaRPr lang="en-GB"/>
            </a:p>
          </p:txBody>
        </p:sp>
        <p:sp>
          <p:nvSpPr>
            <p:cNvPr id="27762" name="Freeform 114"/>
            <p:cNvSpPr>
              <a:spLocks/>
            </p:cNvSpPr>
            <p:nvPr/>
          </p:nvSpPr>
          <p:spPr bwMode="auto">
            <a:xfrm>
              <a:off x="5386684" y="2024667"/>
              <a:ext cx="1389797" cy="2270005"/>
            </a:xfrm>
            <a:custGeom>
              <a:avLst/>
              <a:gdLst/>
              <a:ahLst/>
              <a:cxnLst>
                <a:cxn ang="0">
                  <a:pos x="521" y="1418"/>
                </a:cxn>
                <a:cxn ang="0">
                  <a:pos x="548" y="1391"/>
                </a:cxn>
                <a:cxn ang="0">
                  <a:pos x="570" y="1364"/>
                </a:cxn>
                <a:cxn ang="0">
                  <a:pos x="591" y="1337"/>
                </a:cxn>
                <a:cxn ang="0">
                  <a:pos x="607" y="1305"/>
                </a:cxn>
                <a:cxn ang="0">
                  <a:pos x="623" y="1273"/>
                </a:cxn>
                <a:cxn ang="0">
                  <a:pos x="634" y="1241"/>
                </a:cxn>
                <a:cxn ang="0">
                  <a:pos x="645" y="1208"/>
                </a:cxn>
                <a:cxn ang="0">
                  <a:pos x="650" y="1139"/>
                </a:cxn>
                <a:cxn ang="0">
                  <a:pos x="650" y="1090"/>
                </a:cxn>
                <a:cxn ang="0">
                  <a:pos x="645" y="1020"/>
                </a:cxn>
                <a:cxn ang="0">
                  <a:pos x="634" y="988"/>
                </a:cxn>
                <a:cxn ang="0">
                  <a:pos x="623" y="956"/>
                </a:cxn>
                <a:cxn ang="0">
                  <a:pos x="613" y="924"/>
                </a:cxn>
                <a:cxn ang="0">
                  <a:pos x="596" y="892"/>
                </a:cxn>
                <a:cxn ang="0">
                  <a:pos x="575" y="859"/>
                </a:cxn>
                <a:cxn ang="0">
                  <a:pos x="553" y="832"/>
                </a:cxn>
                <a:cxn ang="0">
                  <a:pos x="532" y="800"/>
                </a:cxn>
                <a:cxn ang="0">
                  <a:pos x="505" y="773"/>
                </a:cxn>
                <a:cxn ang="0">
                  <a:pos x="484" y="747"/>
                </a:cxn>
                <a:cxn ang="0">
                  <a:pos x="451" y="725"/>
                </a:cxn>
                <a:cxn ang="0">
                  <a:pos x="424" y="698"/>
                </a:cxn>
                <a:cxn ang="0">
                  <a:pos x="398" y="671"/>
                </a:cxn>
                <a:cxn ang="0">
                  <a:pos x="365" y="650"/>
                </a:cxn>
                <a:cxn ang="0">
                  <a:pos x="338" y="623"/>
                </a:cxn>
                <a:cxn ang="0">
                  <a:pos x="306" y="596"/>
                </a:cxn>
                <a:cxn ang="0">
                  <a:pos x="274" y="569"/>
                </a:cxn>
                <a:cxn ang="0">
                  <a:pos x="247" y="537"/>
                </a:cxn>
                <a:cxn ang="0">
                  <a:pos x="220" y="505"/>
                </a:cxn>
                <a:cxn ang="0">
                  <a:pos x="193" y="473"/>
                </a:cxn>
                <a:cxn ang="0">
                  <a:pos x="172" y="435"/>
                </a:cxn>
                <a:cxn ang="0">
                  <a:pos x="150" y="403"/>
                </a:cxn>
                <a:cxn ang="0">
                  <a:pos x="129" y="360"/>
                </a:cxn>
                <a:cxn ang="0">
                  <a:pos x="113" y="322"/>
                </a:cxn>
                <a:cxn ang="0">
                  <a:pos x="102" y="290"/>
                </a:cxn>
                <a:cxn ang="0">
                  <a:pos x="86" y="252"/>
                </a:cxn>
                <a:cxn ang="0">
                  <a:pos x="75" y="215"/>
                </a:cxn>
                <a:cxn ang="0">
                  <a:pos x="59" y="177"/>
                </a:cxn>
                <a:cxn ang="0">
                  <a:pos x="48" y="140"/>
                </a:cxn>
                <a:cxn ang="0">
                  <a:pos x="32" y="102"/>
                </a:cxn>
                <a:cxn ang="0">
                  <a:pos x="21" y="64"/>
                </a:cxn>
                <a:cxn ang="0">
                  <a:pos x="11" y="27"/>
                </a:cxn>
              </a:cxnLst>
              <a:rect l="0" t="0" r="r" b="b"/>
              <a:pathLst>
                <a:path w="656" h="1429">
                  <a:moveTo>
                    <a:pt x="505" y="1429"/>
                  </a:moveTo>
                  <a:lnTo>
                    <a:pt x="510" y="1423"/>
                  </a:lnTo>
                  <a:lnTo>
                    <a:pt x="521" y="1418"/>
                  </a:lnTo>
                  <a:lnTo>
                    <a:pt x="532" y="1407"/>
                  </a:lnTo>
                  <a:lnTo>
                    <a:pt x="537" y="1402"/>
                  </a:lnTo>
                  <a:lnTo>
                    <a:pt x="548" y="1391"/>
                  </a:lnTo>
                  <a:lnTo>
                    <a:pt x="553" y="1380"/>
                  </a:lnTo>
                  <a:lnTo>
                    <a:pt x="564" y="1375"/>
                  </a:lnTo>
                  <a:lnTo>
                    <a:pt x="570" y="1364"/>
                  </a:lnTo>
                  <a:lnTo>
                    <a:pt x="575" y="1353"/>
                  </a:lnTo>
                  <a:lnTo>
                    <a:pt x="580" y="1348"/>
                  </a:lnTo>
                  <a:lnTo>
                    <a:pt x="591" y="1337"/>
                  </a:lnTo>
                  <a:lnTo>
                    <a:pt x="596" y="1327"/>
                  </a:lnTo>
                  <a:lnTo>
                    <a:pt x="602" y="1316"/>
                  </a:lnTo>
                  <a:lnTo>
                    <a:pt x="607" y="1305"/>
                  </a:lnTo>
                  <a:lnTo>
                    <a:pt x="613" y="1294"/>
                  </a:lnTo>
                  <a:lnTo>
                    <a:pt x="618" y="1284"/>
                  </a:lnTo>
                  <a:lnTo>
                    <a:pt x="623" y="1273"/>
                  </a:lnTo>
                  <a:lnTo>
                    <a:pt x="629" y="1262"/>
                  </a:lnTo>
                  <a:lnTo>
                    <a:pt x="629" y="1251"/>
                  </a:lnTo>
                  <a:lnTo>
                    <a:pt x="634" y="1241"/>
                  </a:lnTo>
                  <a:lnTo>
                    <a:pt x="639" y="1230"/>
                  </a:lnTo>
                  <a:lnTo>
                    <a:pt x="639" y="1219"/>
                  </a:lnTo>
                  <a:lnTo>
                    <a:pt x="645" y="1208"/>
                  </a:lnTo>
                  <a:lnTo>
                    <a:pt x="645" y="1198"/>
                  </a:lnTo>
                  <a:lnTo>
                    <a:pt x="650" y="1187"/>
                  </a:lnTo>
                  <a:lnTo>
                    <a:pt x="650" y="1139"/>
                  </a:lnTo>
                  <a:lnTo>
                    <a:pt x="656" y="1128"/>
                  </a:lnTo>
                  <a:lnTo>
                    <a:pt x="656" y="1106"/>
                  </a:lnTo>
                  <a:lnTo>
                    <a:pt x="650" y="1090"/>
                  </a:lnTo>
                  <a:lnTo>
                    <a:pt x="650" y="1047"/>
                  </a:lnTo>
                  <a:lnTo>
                    <a:pt x="645" y="1031"/>
                  </a:lnTo>
                  <a:lnTo>
                    <a:pt x="645" y="1020"/>
                  </a:lnTo>
                  <a:lnTo>
                    <a:pt x="639" y="1010"/>
                  </a:lnTo>
                  <a:lnTo>
                    <a:pt x="639" y="999"/>
                  </a:lnTo>
                  <a:lnTo>
                    <a:pt x="634" y="988"/>
                  </a:lnTo>
                  <a:lnTo>
                    <a:pt x="634" y="977"/>
                  </a:lnTo>
                  <a:lnTo>
                    <a:pt x="629" y="967"/>
                  </a:lnTo>
                  <a:lnTo>
                    <a:pt x="623" y="956"/>
                  </a:lnTo>
                  <a:lnTo>
                    <a:pt x="623" y="945"/>
                  </a:lnTo>
                  <a:lnTo>
                    <a:pt x="618" y="935"/>
                  </a:lnTo>
                  <a:lnTo>
                    <a:pt x="613" y="924"/>
                  </a:lnTo>
                  <a:lnTo>
                    <a:pt x="607" y="913"/>
                  </a:lnTo>
                  <a:lnTo>
                    <a:pt x="602" y="902"/>
                  </a:lnTo>
                  <a:lnTo>
                    <a:pt x="596" y="892"/>
                  </a:lnTo>
                  <a:lnTo>
                    <a:pt x="591" y="881"/>
                  </a:lnTo>
                  <a:lnTo>
                    <a:pt x="586" y="870"/>
                  </a:lnTo>
                  <a:lnTo>
                    <a:pt x="575" y="859"/>
                  </a:lnTo>
                  <a:lnTo>
                    <a:pt x="570" y="854"/>
                  </a:lnTo>
                  <a:lnTo>
                    <a:pt x="564" y="843"/>
                  </a:lnTo>
                  <a:lnTo>
                    <a:pt x="553" y="832"/>
                  </a:lnTo>
                  <a:lnTo>
                    <a:pt x="548" y="822"/>
                  </a:lnTo>
                  <a:lnTo>
                    <a:pt x="537" y="811"/>
                  </a:lnTo>
                  <a:lnTo>
                    <a:pt x="532" y="800"/>
                  </a:lnTo>
                  <a:lnTo>
                    <a:pt x="521" y="795"/>
                  </a:lnTo>
                  <a:lnTo>
                    <a:pt x="516" y="784"/>
                  </a:lnTo>
                  <a:lnTo>
                    <a:pt x="505" y="773"/>
                  </a:lnTo>
                  <a:lnTo>
                    <a:pt x="500" y="768"/>
                  </a:lnTo>
                  <a:lnTo>
                    <a:pt x="489" y="757"/>
                  </a:lnTo>
                  <a:lnTo>
                    <a:pt x="484" y="747"/>
                  </a:lnTo>
                  <a:lnTo>
                    <a:pt x="473" y="741"/>
                  </a:lnTo>
                  <a:lnTo>
                    <a:pt x="462" y="730"/>
                  </a:lnTo>
                  <a:lnTo>
                    <a:pt x="451" y="725"/>
                  </a:lnTo>
                  <a:lnTo>
                    <a:pt x="446" y="714"/>
                  </a:lnTo>
                  <a:lnTo>
                    <a:pt x="435" y="704"/>
                  </a:lnTo>
                  <a:lnTo>
                    <a:pt x="424" y="698"/>
                  </a:lnTo>
                  <a:lnTo>
                    <a:pt x="414" y="687"/>
                  </a:lnTo>
                  <a:lnTo>
                    <a:pt x="408" y="682"/>
                  </a:lnTo>
                  <a:lnTo>
                    <a:pt x="398" y="671"/>
                  </a:lnTo>
                  <a:lnTo>
                    <a:pt x="387" y="666"/>
                  </a:lnTo>
                  <a:lnTo>
                    <a:pt x="376" y="655"/>
                  </a:lnTo>
                  <a:lnTo>
                    <a:pt x="365" y="650"/>
                  </a:lnTo>
                  <a:lnTo>
                    <a:pt x="355" y="639"/>
                  </a:lnTo>
                  <a:lnTo>
                    <a:pt x="349" y="628"/>
                  </a:lnTo>
                  <a:lnTo>
                    <a:pt x="338" y="623"/>
                  </a:lnTo>
                  <a:lnTo>
                    <a:pt x="328" y="612"/>
                  </a:lnTo>
                  <a:lnTo>
                    <a:pt x="317" y="607"/>
                  </a:lnTo>
                  <a:lnTo>
                    <a:pt x="306" y="596"/>
                  </a:lnTo>
                  <a:lnTo>
                    <a:pt x="295" y="585"/>
                  </a:lnTo>
                  <a:lnTo>
                    <a:pt x="285" y="575"/>
                  </a:lnTo>
                  <a:lnTo>
                    <a:pt x="274" y="569"/>
                  </a:lnTo>
                  <a:lnTo>
                    <a:pt x="269" y="559"/>
                  </a:lnTo>
                  <a:lnTo>
                    <a:pt x="258" y="548"/>
                  </a:lnTo>
                  <a:lnTo>
                    <a:pt x="247" y="537"/>
                  </a:lnTo>
                  <a:lnTo>
                    <a:pt x="236" y="526"/>
                  </a:lnTo>
                  <a:lnTo>
                    <a:pt x="231" y="516"/>
                  </a:lnTo>
                  <a:lnTo>
                    <a:pt x="220" y="505"/>
                  </a:lnTo>
                  <a:lnTo>
                    <a:pt x="209" y="494"/>
                  </a:lnTo>
                  <a:lnTo>
                    <a:pt x="204" y="483"/>
                  </a:lnTo>
                  <a:lnTo>
                    <a:pt x="193" y="473"/>
                  </a:lnTo>
                  <a:lnTo>
                    <a:pt x="188" y="462"/>
                  </a:lnTo>
                  <a:lnTo>
                    <a:pt x="177" y="451"/>
                  </a:lnTo>
                  <a:lnTo>
                    <a:pt x="172" y="435"/>
                  </a:lnTo>
                  <a:lnTo>
                    <a:pt x="161" y="424"/>
                  </a:lnTo>
                  <a:lnTo>
                    <a:pt x="156" y="413"/>
                  </a:lnTo>
                  <a:lnTo>
                    <a:pt x="150" y="403"/>
                  </a:lnTo>
                  <a:lnTo>
                    <a:pt x="145" y="387"/>
                  </a:lnTo>
                  <a:lnTo>
                    <a:pt x="140" y="376"/>
                  </a:lnTo>
                  <a:lnTo>
                    <a:pt x="129" y="360"/>
                  </a:lnTo>
                  <a:lnTo>
                    <a:pt x="123" y="349"/>
                  </a:lnTo>
                  <a:lnTo>
                    <a:pt x="118" y="338"/>
                  </a:lnTo>
                  <a:lnTo>
                    <a:pt x="113" y="322"/>
                  </a:lnTo>
                  <a:lnTo>
                    <a:pt x="113" y="311"/>
                  </a:lnTo>
                  <a:lnTo>
                    <a:pt x="107" y="301"/>
                  </a:lnTo>
                  <a:lnTo>
                    <a:pt x="102" y="290"/>
                  </a:lnTo>
                  <a:lnTo>
                    <a:pt x="97" y="274"/>
                  </a:lnTo>
                  <a:lnTo>
                    <a:pt x="91" y="263"/>
                  </a:lnTo>
                  <a:lnTo>
                    <a:pt x="86" y="252"/>
                  </a:lnTo>
                  <a:lnTo>
                    <a:pt x="80" y="236"/>
                  </a:lnTo>
                  <a:lnTo>
                    <a:pt x="75" y="225"/>
                  </a:lnTo>
                  <a:lnTo>
                    <a:pt x="75" y="215"/>
                  </a:lnTo>
                  <a:lnTo>
                    <a:pt x="70" y="199"/>
                  </a:lnTo>
                  <a:lnTo>
                    <a:pt x="64" y="188"/>
                  </a:lnTo>
                  <a:lnTo>
                    <a:pt x="59" y="177"/>
                  </a:lnTo>
                  <a:lnTo>
                    <a:pt x="54" y="161"/>
                  </a:lnTo>
                  <a:lnTo>
                    <a:pt x="54" y="150"/>
                  </a:lnTo>
                  <a:lnTo>
                    <a:pt x="48" y="140"/>
                  </a:lnTo>
                  <a:lnTo>
                    <a:pt x="43" y="123"/>
                  </a:lnTo>
                  <a:lnTo>
                    <a:pt x="37" y="113"/>
                  </a:lnTo>
                  <a:lnTo>
                    <a:pt x="32" y="102"/>
                  </a:lnTo>
                  <a:lnTo>
                    <a:pt x="32" y="91"/>
                  </a:lnTo>
                  <a:lnTo>
                    <a:pt x="27" y="75"/>
                  </a:lnTo>
                  <a:lnTo>
                    <a:pt x="21" y="64"/>
                  </a:lnTo>
                  <a:lnTo>
                    <a:pt x="16" y="54"/>
                  </a:lnTo>
                  <a:lnTo>
                    <a:pt x="16" y="37"/>
                  </a:lnTo>
                  <a:lnTo>
                    <a:pt x="11" y="27"/>
                  </a:lnTo>
                  <a:lnTo>
                    <a:pt x="5" y="16"/>
                  </a:lnTo>
                  <a:lnTo>
                    <a:pt x="0" y="0"/>
                  </a:lnTo>
                </a:path>
              </a:pathLst>
            </a:custGeom>
            <a:noFill/>
            <a:ln w="25400" cap="rnd">
              <a:solidFill>
                <a:srgbClr val="FFFFFF"/>
              </a:solidFill>
              <a:prstDash val="solid"/>
              <a:round/>
              <a:headEnd/>
              <a:tailEnd/>
            </a:ln>
          </p:spPr>
          <p:txBody>
            <a:bodyPr/>
            <a:lstStyle/>
            <a:p>
              <a:endParaRPr lang="en-GB"/>
            </a:p>
          </p:txBody>
        </p:sp>
        <p:sp>
          <p:nvSpPr>
            <p:cNvPr id="27763" name="Freeform 115"/>
            <p:cNvSpPr>
              <a:spLocks/>
            </p:cNvSpPr>
            <p:nvPr/>
          </p:nvSpPr>
          <p:spPr bwMode="auto">
            <a:xfrm>
              <a:off x="5170587" y="1452798"/>
              <a:ext cx="216096" cy="571870"/>
            </a:xfrm>
            <a:custGeom>
              <a:avLst/>
              <a:gdLst/>
              <a:ahLst/>
              <a:cxnLst>
                <a:cxn ang="0">
                  <a:pos x="102" y="360"/>
                </a:cxn>
                <a:cxn ang="0">
                  <a:pos x="102" y="349"/>
                </a:cxn>
                <a:cxn ang="0">
                  <a:pos x="96" y="338"/>
                </a:cxn>
                <a:cxn ang="0">
                  <a:pos x="91" y="322"/>
                </a:cxn>
                <a:cxn ang="0">
                  <a:pos x="86" y="312"/>
                </a:cxn>
                <a:cxn ang="0">
                  <a:pos x="86" y="301"/>
                </a:cxn>
                <a:cxn ang="0">
                  <a:pos x="80" y="285"/>
                </a:cxn>
                <a:cxn ang="0">
                  <a:pos x="75" y="274"/>
                </a:cxn>
                <a:cxn ang="0">
                  <a:pos x="75" y="263"/>
                </a:cxn>
                <a:cxn ang="0">
                  <a:pos x="70" y="247"/>
                </a:cxn>
                <a:cxn ang="0">
                  <a:pos x="64" y="236"/>
                </a:cxn>
                <a:cxn ang="0">
                  <a:pos x="59" y="226"/>
                </a:cxn>
                <a:cxn ang="0">
                  <a:pos x="59" y="209"/>
                </a:cxn>
                <a:cxn ang="0">
                  <a:pos x="53" y="199"/>
                </a:cxn>
                <a:cxn ang="0">
                  <a:pos x="48" y="188"/>
                </a:cxn>
                <a:cxn ang="0">
                  <a:pos x="48" y="172"/>
                </a:cxn>
                <a:cxn ang="0">
                  <a:pos x="43" y="161"/>
                </a:cxn>
                <a:cxn ang="0">
                  <a:pos x="37" y="150"/>
                </a:cxn>
                <a:cxn ang="0">
                  <a:pos x="37" y="134"/>
                </a:cxn>
                <a:cxn ang="0">
                  <a:pos x="32" y="124"/>
                </a:cxn>
                <a:cxn ang="0">
                  <a:pos x="27" y="107"/>
                </a:cxn>
                <a:cxn ang="0">
                  <a:pos x="27" y="97"/>
                </a:cxn>
                <a:cxn ang="0">
                  <a:pos x="21" y="86"/>
                </a:cxn>
                <a:cxn ang="0">
                  <a:pos x="16" y="70"/>
                </a:cxn>
                <a:cxn ang="0">
                  <a:pos x="16" y="59"/>
                </a:cxn>
                <a:cxn ang="0">
                  <a:pos x="10" y="48"/>
                </a:cxn>
                <a:cxn ang="0">
                  <a:pos x="5" y="32"/>
                </a:cxn>
                <a:cxn ang="0">
                  <a:pos x="5" y="21"/>
                </a:cxn>
                <a:cxn ang="0">
                  <a:pos x="0" y="11"/>
                </a:cxn>
                <a:cxn ang="0">
                  <a:pos x="0" y="0"/>
                </a:cxn>
              </a:cxnLst>
              <a:rect l="0" t="0" r="r" b="b"/>
              <a:pathLst>
                <a:path w="102" h="360">
                  <a:moveTo>
                    <a:pt x="102" y="360"/>
                  </a:moveTo>
                  <a:lnTo>
                    <a:pt x="102" y="349"/>
                  </a:lnTo>
                  <a:lnTo>
                    <a:pt x="96" y="338"/>
                  </a:lnTo>
                  <a:lnTo>
                    <a:pt x="91" y="322"/>
                  </a:lnTo>
                  <a:lnTo>
                    <a:pt x="86" y="312"/>
                  </a:lnTo>
                  <a:lnTo>
                    <a:pt x="86" y="301"/>
                  </a:lnTo>
                  <a:lnTo>
                    <a:pt x="80" y="285"/>
                  </a:lnTo>
                  <a:lnTo>
                    <a:pt x="75" y="274"/>
                  </a:lnTo>
                  <a:lnTo>
                    <a:pt x="75" y="263"/>
                  </a:lnTo>
                  <a:lnTo>
                    <a:pt x="70" y="247"/>
                  </a:lnTo>
                  <a:lnTo>
                    <a:pt x="64" y="236"/>
                  </a:lnTo>
                  <a:lnTo>
                    <a:pt x="59" y="226"/>
                  </a:lnTo>
                  <a:lnTo>
                    <a:pt x="59" y="209"/>
                  </a:lnTo>
                  <a:lnTo>
                    <a:pt x="53" y="199"/>
                  </a:lnTo>
                  <a:lnTo>
                    <a:pt x="48" y="188"/>
                  </a:lnTo>
                  <a:lnTo>
                    <a:pt x="48" y="172"/>
                  </a:lnTo>
                  <a:lnTo>
                    <a:pt x="43" y="161"/>
                  </a:lnTo>
                  <a:lnTo>
                    <a:pt x="37" y="150"/>
                  </a:lnTo>
                  <a:lnTo>
                    <a:pt x="37" y="134"/>
                  </a:lnTo>
                  <a:lnTo>
                    <a:pt x="32" y="124"/>
                  </a:lnTo>
                  <a:lnTo>
                    <a:pt x="27" y="107"/>
                  </a:lnTo>
                  <a:lnTo>
                    <a:pt x="27" y="97"/>
                  </a:lnTo>
                  <a:lnTo>
                    <a:pt x="21" y="86"/>
                  </a:lnTo>
                  <a:lnTo>
                    <a:pt x="16" y="70"/>
                  </a:lnTo>
                  <a:lnTo>
                    <a:pt x="16" y="59"/>
                  </a:lnTo>
                  <a:lnTo>
                    <a:pt x="10" y="48"/>
                  </a:lnTo>
                  <a:lnTo>
                    <a:pt x="5" y="32"/>
                  </a:lnTo>
                  <a:lnTo>
                    <a:pt x="5" y="21"/>
                  </a:lnTo>
                  <a:lnTo>
                    <a:pt x="0" y="11"/>
                  </a:lnTo>
                  <a:lnTo>
                    <a:pt x="0" y="0"/>
                  </a:lnTo>
                </a:path>
              </a:pathLst>
            </a:custGeom>
            <a:noFill/>
            <a:ln w="25400" cap="rnd">
              <a:solidFill>
                <a:srgbClr val="FFFFFF"/>
              </a:solidFill>
              <a:prstDash val="solid"/>
              <a:round/>
              <a:headEnd/>
              <a:tailEnd/>
            </a:ln>
          </p:spPr>
          <p:txBody>
            <a:bodyPr/>
            <a:lstStyle/>
            <a:p>
              <a:endParaRPr lang="en-GB"/>
            </a:p>
          </p:txBody>
        </p:sp>
      </p:grpSp>
      <p:sp>
        <p:nvSpPr>
          <p:cNvPr id="27764" name="Line 116"/>
          <p:cNvSpPr>
            <a:spLocks noChangeShapeType="1"/>
          </p:cNvSpPr>
          <p:nvPr/>
        </p:nvSpPr>
        <p:spPr bwMode="auto">
          <a:xfrm flipH="1">
            <a:off x="3416392" y="3193823"/>
            <a:ext cx="91100" cy="136613"/>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65" name="Line 117"/>
          <p:cNvSpPr>
            <a:spLocks noChangeShapeType="1"/>
          </p:cNvSpPr>
          <p:nvPr/>
        </p:nvSpPr>
        <p:spPr bwMode="auto">
          <a:xfrm flipH="1">
            <a:off x="4007479" y="3406686"/>
            <a:ext cx="91100" cy="136613"/>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66" name="Line 118"/>
          <p:cNvSpPr>
            <a:spLocks noChangeShapeType="1"/>
          </p:cNvSpPr>
          <p:nvPr/>
        </p:nvSpPr>
        <p:spPr bwMode="auto">
          <a:xfrm flipH="1">
            <a:off x="4566788" y="3722803"/>
            <a:ext cx="135590" cy="111197"/>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67" name="Line 119"/>
          <p:cNvSpPr>
            <a:spLocks noChangeShapeType="1"/>
          </p:cNvSpPr>
          <p:nvPr/>
        </p:nvSpPr>
        <p:spPr bwMode="auto">
          <a:xfrm flipH="1">
            <a:off x="5056183" y="4097695"/>
            <a:ext cx="148302" cy="103254"/>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68" name="Line 120"/>
          <p:cNvSpPr>
            <a:spLocks noChangeShapeType="1"/>
          </p:cNvSpPr>
          <p:nvPr/>
        </p:nvSpPr>
        <p:spPr bwMode="auto">
          <a:xfrm flipV="1">
            <a:off x="6183275" y="2953956"/>
            <a:ext cx="137709" cy="111197"/>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69" name="Line 121"/>
          <p:cNvSpPr>
            <a:spLocks noChangeShapeType="1"/>
          </p:cNvSpPr>
          <p:nvPr/>
        </p:nvSpPr>
        <p:spPr bwMode="auto">
          <a:xfrm flipV="1">
            <a:off x="5556171" y="2348727"/>
            <a:ext cx="194911" cy="50833"/>
          </a:xfrm>
          <a:prstGeom prst="line">
            <a:avLst/>
          </a:prstGeom>
          <a:noFill/>
          <a:ln w="25400" cap="rnd">
            <a:solidFill>
              <a:srgbClr val="B2B200"/>
            </a:solidFill>
            <a:round/>
            <a:headEnd/>
            <a:tailEnd/>
          </a:ln>
          <a:effectLst>
            <a:outerShdw blurRad="50800" dist="38100" dir="2700000" algn="tl" rotWithShape="0">
              <a:prstClr val="black">
                <a:alpha val="40000"/>
              </a:prstClr>
            </a:outerShdw>
          </a:effectLst>
        </p:spPr>
        <p:txBody>
          <a:bodyPr/>
          <a:lstStyle/>
          <a:p>
            <a:endParaRPr lang="en-GB"/>
          </a:p>
        </p:txBody>
      </p:sp>
      <p:sp>
        <p:nvSpPr>
          <p:cNvPr id="27770" name="Freeform 122"/>
          <p:cNvSpPr>
            <a:spLocks/>
          </p:cNvSpPr>
          <p:nvPr/>
        </p:nvSpPr>
        <p:spPr bwMode="auto">
          <a:xfrm>
            <a:off x="2482092" y="1452798"/>
            <a:ext cx="1288105" cy="1945945"/>
          </a:xfrm>
          <a:custGeom>
            <a:avLst/>
            <a:gdLst/>
            <a:ahLst/>
            <a:cxnLst>
              <a:cxn ang="0">
                <a:pos x="398" y="11"/>
              </a:cxn>
              <a:cxn ang="0">
                <a:pos x="366" y="27"/>
              </a:cxn>
              <a:cxn ang="0">
                <a:pos x="333" y="48"/>
              </a:cxn>
              <a:cxn ang="0">
                <a:pos x="301" y="70"/>
              </a:cxn>
              <a:cxn ang="0">
                <a:pos x="274" y="91"/>
              </a:cxn>
              <a:cxn ang="0">
                <a:pos x="242" y="118"/>
              </a:cxn>
              <a:cxn ang="0">
                <a:pos x="210" y="140"/>
              </a:cxn>
              <a:cxn ang="0">
                <a:pos x="183" y="166"/>
              </a:cxn>
              <a:cxn ang="0">
                <a:pos x="156" y="193"/>
              </a:cxn>
              <a:cxn ang="0">
                <a:pos x="129" y="220"/>
              </a:cxn>
              <a:cxn ang="0">
                <a:pos x="108" y="247"/>
              </a:cxn>
              <a:cxn ang="0">
                <a:pos x="81" y="274"/>
              </a:cxn>
              <a:cxn ang="0">
                <a:pos x="65" y="301"/>
              </a:cxn>
              <a:cxn ang="0">
                <a:pos x="43" y="333"/>
              </a:cxn>
              <a:cxn ang="0">
                <a:pos x="27" y="365"/>
              </a:cxn>
              <a:cxn ang="0">
                <a:pos x="16" y="397"/>
              </a:cxn>
              <a:cxn ang="0">
                <a:pos x="6" y="440"/>
              </a:cxn>
              <a:cxn ang="0">
                <a:pos x="6" y="548"/>
              </a:cxn>
              <a:cxn ang="0">
                <a:pos x="11" y="585"/>
              </a:cxn>
              <a:cxn ang="0">
                <a:pos x="22" y="623"/>
              </a:cxn>
              <a:cxn ang="0">
                <a:pos x="32" y="655"/>
              </a:cxn>
              <a:cxn ang="0">
                <a:pos x="49" y="688"/>
              </a:cxn>
              <a:cxn ang="0">
                <a:pos x="65" y="720"/>
              </a:cxn>
              <a:cxn ang="0">
                <a:pos x="81" y="752"/>
              </a:cxn>
              <a:cxn ang="0">
                <a:pos x="102" y="784"/>
              </a:cxn>
              <a:cxn ang="0">
                <a:pos x="124" y="816"/>
              </a:cxn>
              <a:cxn ang="0">
                <a:pos x="145" y="843"/>
              </a:cxn>
              <a:cxn ang="0">
                <a:pos x="167" y="876"/>
              </a:cxn>
              <a:cxn ang="0">
                <a:pos x="194" y="902"/>
              </a:cxn>
              <a:cxn ang="0">
                <a:pos x="221" y="929"/>
              </a:cxn>
              <a:cxn ang="0">
                <a:pos x="247" y="956"/>
              </a:cxn>
              <a:cxn ang="0">
                <a:pos x="274" y="978"/>
              </a:cxn>
              <a:cxn ang="0">
                <a:pos x="301" y="1004"/>
              </a:cxn>
              <a:cxn ang="0">
                <a:pos x="328" y="1031"/>
              </a:cxn>
              <a:cxn ang="0">
                <a:pos x="360" y="1053"/>
              </a:cxn>
              <a:cxn ang="0">
                <a:pos x="393" y="1080"/>
              </a:cxn>
              <a:cxn ang="0">
                <a:pos x="419" y="1101"/>
              </a:cxn>
              <a:cxn ang="0">
                <a:pos x="452" y="1123"/>
              </a:cxn>
              <a:cxn ang="0">
                <a:pos x="484" y="1144"/>
              </a:cxn>
              <a:cxn ang="0">
                <a:pos x="516" y="1171"/>
              </a:cxn>
              <a:cxn ang="0">
                <a:pos x="548" y="1192"/>
              </a:cxn>
              <a:cxn ang="0">
                <a:pos x="581" y="1214"/>
              </a:cxn>
            </a:cxnLst>
            <a:rect l="0" t="0" r="r" b="b"/>
            <a:pathLst>
              <a:path w="608" h="1225">
                <a:moveTo>
                  <a:pt x="419" y="0"/>
                </a:moveTo>
                <a:lnTo>
                  <a:pt x="409" y="0"/>
                </a:lnTo>
                <a:lnTo>
                  <a:pt x="398" y="11"/>
                </a:lnTo>
                <a:lnTo>
                  <a:pt x="387" y="16"/>
                </a:lnTo>
                <a:lnTo>
                  <a:pt x="376" y="21"/>
                </a:lnTo>
                <a:lnTo>
                  <a:pt x="366" y="27"/>
                </a:lnTo>
                <a:lnTo>
                  <a:pt x="355" y="38"/>
                </a:lnTo>
                <a:lnTo>
                  <a:pt x="344" y="43"/>
                </a:lnTo>
                <a:lnTo>
                  <a:pt x="333" y="48"/>
                </a:lnTo>
                <a:lnTo>
                  <a:pt x="323" y="59"/>
                </a:lnTo>
                <a:lnTo>
                  <a:pt x="312" y="64"/>
                </a:lnTo>
                <a:lnTo>
                  <a:pt x="301" y="70"/>
                </a:lnTo>
                <a:lnTo>
                  <a:pt x="290" y="81"/>
                </a:lnTo>
                <a:lnTo>
                  <a:pt x="280" y="86"/>
                </a:lnTo>
                <a:lnTo>
                  <a:pt x="274" y="91"/>
                </a:lnTo>
                <a:lnTo>
                  <a:pt x="264" y="102"/>
                </a:lnTo>
                <a:lnTo>
                  <a:pt x="253" y="107"/>
                </a:lnTo>
                <a:lnTo>
                  <a:pt x="242" y="118"/>
                </a:lnTo>
                <a:lnTo>
                  <a:pt x="231" y="124"/>
                </a:lnTo>
                <a:lnTo>
                  <a:pt x="221" y="134"/>
                </a:lnTo>
                <a:lnTo>
                  <a:pt x="210" y="140"/>
                </a:lnTo>
                <a:lnTo>
                  <a:pt x="204" y="150"/>
                </a:lnTo>
                <a:lnTo>
                  <a:pt x="194" y="156"/>
                </a:lnTo>
                <a:lnTo>
                  <a:pt x="183" y="166"/>
                </a:lnTo>
                <a:lnTo>
                  <a:pt x="172" y="172"/>
                </a:lnTo>
                <a:lnTo>
                  <a:pt x="167" y="183"/>
                </a:lnTo>
                <a:lnTo>
                  <a:pt x="156" y="193"/>
                </a:lnTo>
                <a:lnTo>
                  <a:pt x="145" y="199"/>
                </a:lnTo>
                <a:lnTo>
                  <a:pt x="140" y="209"/>
                </a:lnTo>
                <a:lnTo>
                  <a:pt x="129" y="220"/>
                </a:lnTo>
                <a:lnTo>
                  <a:pt x="124" y="226"/>
                </a:lnTo>
                <a:lnTo>
                  <a:pt x="113" y="236"/>
                </a:lnTo>
                <a:lnTo>
                  <a:pt x="108" y="247"/>
                </a:lnTo>
                <a:lnTo>
                  <a:pt x="97" y="252"/>
                </a:lnTo>
                <a:lnTo>
                  <a:pt x="92" y="263"/>
                </a:lnTo>
                <a:lnTo>
                  <a:pt x="81" y="274"/>
                </a:lnTo>
                <a:lnTo>
                  <a:pt x="75" y="285"/>
                </a:lnTo>
                <a:lnTo>
                  <a:pt x="70" y="295"/>
                </a:lnTo>
                <a:lnTo>
                  <a:pt x="65" y="301"/>
                </a:lnTo>
                <a:lnTo>
                  <a:pt x="54" y="312"/>
                </a:lnTo>
                <a:lnTo>
                  <a:pt x="49" y="322"/>
                </a:lnTo>
                <a:lnTo>
                  <a:pt x="43" y="333"/>
                </a:lnTo>
                <a:lnTo>
                  <a:pt x="38" y="344"/>
                </a:lnTo>
                <a:lnTo>
                  <a:pt x="32" y="354"/>
                </a:lnTo>
                <a:lnTo>
                  <a:pt x="27" y="365"/>
                </a:lnTo>
                <a:lnTo>
                  <a:pt x="22" y="376"/>
                </a:lnTo>
                <a:lnTo>
                  <a:pt x="16" y="387"/>
                </a:lnTo>
                <a:lnTo>
                  <a:pt x="16" y="397"/>
                </a:lnTo>
                <a:lnTo>
                  <a:pt x="11" y="408"/>
                </a:lnTo>
                <a:lnTo>
                  <a:pt x="6" y="419"/>
                </a:lnTo>
                <a:lnTo>
                  <a:pt x="6" y="440"/>
                </a:lnTo>
                <a:lnTo>
                  <a:pt x="0" y="451"/>
                </a:lnTo>
                <a:lnTo>
                  <a:pt x="0" y="537"/>
                </a:lnTo>
                <a:lnTo>
                  <a:pt x="6" y="548"/>
                </a:lnTo>
                <a:lnTo>
                  <a:pt x="6" y="564"/>
                </a:lnTo>
                <a:lnTo>
                  <a:pt x="11" y="575"/>
                </a:lnTo>
                <a:lnTo>
                  <a:pt x="11" y="585"/>
                </a:lnTo>
                <a:lnTo>
                  <a:pt x="16" y="596"/>
                </a:lnTo>
                <a:lnTo>
                  <a:pt x="16" y="607"/>
                </a:lnTo>
                <a:lnTo>
                  <a:pt x="22" y="623"/>
                </a:lnTo>
                <a:lnTo>
                  <a:pt x="27" y="634"/>
                </a:lnTo>
                <a:lnTo>
                  <a:pt x="32" y="645"/>
                </a:lnTo>
                <a:lnTo>
                  <a:pt x="32" y="655"/>
                </a:lnTo>
                <a:lnTo>
                  <a:pt x="38" y="666"/>
                </a:lnTo>
                <a:lnTo>
                  <a:pt x="43" y="677"/>
                </a:lnTo>
                <a:lnTo>
                  <a:pt x="49" y="688"/>
                </a:lnTo>
                <a:lnTo>
                  <a:pt x="54" y="698"/>
                </a:lnTo>
                <a:lnTo>
                  <a:pt x="59" y="709"/>
                </a:lnTo>
                <a:lnTo>
                  <a:pt x="65" y="720"/>
                </a:lnTo>
                <a:lnTo>
                  <a:pt x="70" y="731"/>
                </a:lnTo>
                <a:lnTo>
                  <a:pt x="75" y="741"/>
                </a:lnTo>
                <a:lnTo>
                  <a:pt x="81" y="752"/>
                </a:lnTo>
                <a:lnTo>
                  <a:pt x="92" y="763"/>
                </a:lnTo>
                <a:lnTo>
                  <a:pt x="97" y="773"/>
                </a:lnTo>
                <a:lnTo>
                  <a:pt x="102" y="784"/>
                </a:lnTo>
                <a:lnTo>
                  <a:pt x="108" y="795"/>
                </a:lnTo>
                <a:lnTo>
                  <a:pt x="118" y="806"/>
                </a:lnTo>
                <a:lnTo>
                  <a:pt x="124" y="816"/>
                </a:lnTo>
                <a:lnTo>
                  <a:pt x="129" y="827"/>
                </a:lnTo>
                <a:lnTo>
                  <a:pt x="140" y="833"/>
                </a:lnTo>
                <a:lnTo>
                  <a:pt x="145" y="843"/>
                </a:lnTo>
                <a:lnTo>
                  <a:pt x="156" y="854"/>
                </a:lnTo>
                <a:lnTo>
                  <a:pt x="161" y="865"/>
                </a:lnTo>
                <a:lnTo>
                  <a:pt x="167" y="876"/>
                </a:lnTo>
                <a:lnTo>
                  <a:pt x="178" y="881"/>
                </a:lnTo>
                <a:lnTo>
                  <a:pt x="188" y="892"/>
                </a:lnTo>
                <a:lnTo>
                  <a:pt x="194" y="902"/>
                </a:lnTo>
                <a:lnTo>
                  <a:pt x="204" y="908"/>
                </a:lnTo>
                <a:lnTo>
                  <a:pt x="210" y="919"/>
                </a:lnTo>
                <a:lnTo>
                  <a:pt x="221" y="929"/>
                </a:lnTo>
                <a:lnTo>
                  <a:pt x="226" y="935"/>
                </a:lnTo>
                <a:lnTo>
                  <a:pt x="237" y="945"/>
                </a:lnTo>
                <a:lnTo>
                  <a:pt x="247" y="956"/>
                </a:lnTo>
                <a:lnTo>
                  <a:pt x="253" y="961"/>
                </a:lnTo>
                <a:lnTo>
                  <a:pt x="264" y="972"/>
                </a:lnTo>
                <a:lnTo>
                  <a:pt x="274" y="978"/>
                </a:lnTo>
                <a:lnTo>
                  <a:pt x="285" y="988"/>
                </a:lnTo>
                <a:lnTo>
                  <a:pt x="290" y="999"/>
                </a:lnTo>
                <a:lnTo>
                  <a:pt x="301" y="1004"/>
                </a:lnTo>
                <a:lnTo>
                  <a:pt x="312" y="1015"/>
                </a:lnTo>
                <a:lnTo>
                  <a:pt x="323" y="1021"/>
                </a:lnTo>
                <a:lnTo>
                  <a:pt x="328" y="1031"/>
                </a:lnTo>
                <a:lnTo>
                  <a:pt x="339" y="1037"/>
                </a:lnTo>
                <a:lnTo>
                  <a:pt x="350" y="1047"/>
                </a:lnTo>
                <a:lnTo>
                  <a:pt x="360" y="1053"/>
                </a:lnTo>
                <a:lnTo>
                  <a:pt x="371" y="1064"/>
                </a:lnTo>
                <a:lnTo>
                  <a:pt x="382" y="1069"/>
                </a:lnTo>
                <a:lnTo>
                  <a:pt x="393" y="1080"/>
                </a:lnTo>
                <a:lnTo>
                  <a:pt x="403" y="1085"/>
                </a:lnTo>
                <a:lnTo>
                  <a:pt x="409" y="1090"/>
                </a:lnTo>
                <a:lnTo>
                  <a:pt x="419" y="1101"/>
                </a:lnTo>
                <a:lnTo>
                  <a:pt x="430" y="1107"/>
                </a:lnTo>
                <a:lnTo>
                  <a:pt x="441" y="1117"/>
                </a:lnTo>
                <a:lnTo>
                  <a:pt x="452" y="1123"/>
                </a:lnTo>
                <a:lnTo>
                  <a:pt x="462" y="1133"/>
                </a:lnTo>
                <a:lnTo>
                  <a:pt x="473" y="1139"/>
                </a:lnTo>
                <a:lnTo>
                  <a:pt x="484" y="1144"/>
                </a:lnTo>
                <a:lnTo>
                  <a:pt x="495" y="1155"/>
                </a:lnTo>
                <a:lnTo>
                  <a:pt x="505" y="1160"/>
                </a:lnTo>
                <a:lnTo>
                  <a:pt x="516" y="1171"/>
                </a:lnTo>
                <a:lnTo>
                  <a:pt x="527" y="1176"/>
                </a:lnTo>
                <a:lnTo>
                  <a:pt x="538" y="1182"/>
                </a:lnTo>
                <a:lnTo>
                  <a:pt x="548" y="1192"/>
                </a:lnTo>
                <a:lnTo>
                  <a:pt x="559" y="1198"/>
                </a:lnTo>
                <a:lnTo>
                  <a:pt x="570" y="1203"/>
                </a:lnTo>
                <a:lnTo>
                  <a:pt x="581" y="1214"/>
                </a:lnTo>
                <a:lnTo>
                  <a:pt x="591" y="1219"/>
                </a:lnTo>
                <a:lnTo>
                  <a:pt x="608" y="1225"/>
                </a:lnTo>
              </a:path>
            </a:pathLst>
          </a:custGeom>
          <a:noFill/>
          <a:ln w="25400" cap="rnd">
            <a:solidFill>
              <a:srgbClr val="FF0000"/>
            </a:solidFill>
            <a:prstDash val="solid"/>
            <a:round/>
            <a:headEnd/>
            <a:tailEnd/>
          </a:ln>
          <a:effectLst>
            <a:outerShdw blurRad="50800" dist="38100" dir="2700000" algn="tl" rotWithShape="0">
              <a:prstClr val="black">
                <a:alpha val="40000"/>
              </a:prstClr>
            </a:outerShdw>
          </a:effectLst>
        </p:spPr>
        <p:txBody>
          <a:bodyPr/>
          <a:lstStyle/>
          <a:p>
            <a:endParaRPr lang="en-GB"/>
          </a:p>
        </p:txBody>
      </p:sp>
      <p:sp>
        <p:nvSpPr>
          <p:cNvPr id="27771" name="Freeform 123"/>
          <p:cNvSpPr>
            <a:spLocks/>
          </p:cNvSpPr>
          <p:nvPr/>
        </p:nvSpPr>
        <p:spPr bwMode="auto">
          <a:xfrm>
            <a:off x="3770197" y="3398743"/>
            <a:ext cx="2824085" cy="1015069"/>
          </a:xfrm>
          <a:custGeom>
            <a:avLst/>
            <a:gdLst/>
            <a:ahLst/>
            <a:cxnLst>
              <a:cxn ang="0">
                <a:pos x="21" y="16"/>
              </a:cxn>
              <a:cxn ang="0">
                <a:pos x="53" y="37"/>
              </a:cxn>
              <a:cxn ang="0">
                <a:pos x="86" y="59"/>
              </a:cxn>
              <a:cxn ang="0">
                <a:pos x="118" y="80"/>
              </a:cxn>
              <a:cxn ang="0">
                <a:pos x="150" y="102"/>
              </a:cxn>
              <a:cxn ang="0">
                <a:pos x="182" y="118"/>
              </a:cxn>
              <a:cxn ang="0">
                <a:pos x="215" y="139"/>
              </a:cxn>
              <a:cxn ang="0">
                <a:pos x="241" y="161"/>
              </a:cxn>
              <a:cxn ang="0">
                <a:pos x="274" y="182"/>
              </a:cxn>
              <a:cxn ang="0">
                <a:pos x="301" y="204"/>
              </a:cxn>
              <a:cxn ang="0">
                <a:pos x="333" y="231"/>
              </a:cxn>
              <a:cxn ang="0">
                <a:pos x="365" y="252"/>
              </a:cxn>
              <a:cxn ang="0">
                <a:pos x="392" y="279"/>
              </a:cxn>
              <a:cxn ang="0">
                <a:pos x="424" y="300"/>
              </a:cxn>
              <a:cxn ang="0">
                <a:pos x="456" y="327"/>
              </a:cxn>
              <a:cxn ang="0">
                <a:pos x="483" y="349"/>
              </a:cxn>
              <a:cxn ang="0">
                <a:pos x="516" y="370"/>
              </a:cxn>
              <a:cxn ang="0">
                <a:pos x="548" y="397"/>
              </a:cxn>
              <a:cxn ang="0">
                <a:pos x="580" y="419"/>
              </a:cxn>
              <a:cxn ang="0">
                <a:pos x="612" y="440"/>
              </a:cxn>
              <a:cxn ang="0">
                <a:pos x="645" y="467"/>
              </a:cxn>
              <a:cxn ang="0">
                <a:pos x="677" y="488"/>
              </a:cxn>
              <a:cxn ang="0">
                <a:pos x="714" y="510"/>
              </a:cxn>
              <a:cxn ang="0">
                <a:pos x="747" y="526"/>
              </a:cxn>
              <a:cxn ang="0">
                <a:pos x="779" y="548"/>
              </a:cxn>
              <a:cxn ang="0">
                <a:pos x="811" y="564"/>
              </a:cxn>
              <a:cxn ang="0">
                <a:pos x="843" y="580"/>
              </a:cxn>
              <a:cxn ang="0">
                <a:pos x="876" y="596"/>
              </a:cxn>
              <a:cxn ang="0">
                <a:pos x="908" y="612"/>
              </a:cxn>
              <a:cxn ang="0">
                <a:pos x="940" y="623"/>
              </a:cxn>
              <a:cxn ang="0">
                <a:pos x="978" y="628"/>
              </a:cxn>
              <a:cxn ang="0">
                <a:pos x="1010" y="639"/>
              </a:cxn>
              <a:cxn ang="0">
                <a:pos x="1042" y="639"/>
              </a:cxn>
              <a:cxn ang="0">
                <a:pos x="1080" y="639"/>
              </a:cxn>
              <a:cxn ang="0">
                <a:pos x="1112" y="634"/>
              </a:cxn>
              <a:cxn ang="0">
                <a:pos x="1144" y="628"/>
              </a:cxn>
              <a:cxn ang="0">
                <a:pos x="1177" y="617"/>
              </a:cxn>
              <a:cxn ang="0">
                <a:pos x="1209" y="607"/>
              </a:cxn>
              <a:cxn ang="0">
                <a:pos x="1241" y="585"/>
              </a:cxn>
              <a:cxn ang="0">
                <a:pos x="1268" y="569"/>
              </a:cxn>
              <a:cxn ang="0">
                <a:pos x="1295" y="542"/>
              </a:cxn>
              <a:cxn ang="0">
                <a:pos x="1316" y="521"/>
              </a:cxn>
            </a:cxnLst>
            <a:rect l="0" t="0" r="r" b="b"/>
            <a:pathLst>
              <a:path w="1333" h="639">
                <a:moveTo>
                  <a:pt x="0" y="0"/>
                </a:moveTo>
                <a:lnTo>
                  <a:pt x="10" y="10"/>
                </a:lnTo>
                <a:lnTo>
                  <a:pt x="21" y="16"/>
                </a:lnTo>
                <a:lnTo>
                  <a:pt x="32" y="21"/>
                </a:lnTo>
                <a:lnTo>
                  <a:pt x="43" y="32"/>
                </a:lnTo>
                <a:lnTo>
                  <a:pt x="53" y="37"/>
                </a:lnTo>
                <a:lnTo>
                  <a:pt x="64" y="43"/>
                </a:lnTo>
                <a:lnTo>
                  <a:pt x="75" y="48"/>
                </a:lnTo>
                <a:lnTo>
                  <a:pt x="86" y="59"/>
                </a:lnTo>
                <a:lnTo>
                  <a:pt x="96" y="64"/>
                </a:lnTo>
                <a:lnTo>
                  <a:pt x="107" y="70"/>
                </a:lnTo>
                <a:lnTo>
                  <a:pt x="118" y="80"/>
                </a:lnTo>
                <a:lnTo>
                  <a:pt x="129" y="86"/>
                </a:lnTo>
                <a:lnTo>
                  <a:pt x="139" y="91"/>
                </a:lnTo>
                <a:lnTo>
                  <a:pt x="150" y="102"/>
                </a:lnTo>
                <a:lnTo>
                  <a:pt x="161" y="107"/>
                </a:lnTo>
                <a:lnTo>
                  <a:pt x="172" y="112"/>
                </a:lnTo>
                <a:lnTo>
                  <a:pt x="182" y="118"/>
                </a:lnTo>
                <a:lnTo>
                  <a:pt x="193" y="129"/>
                </a:lnTo>
                <a:lnTo>
                  <a:pt x="204" y="134"/>
                </a:lnTo>
                <a:lnTo>
                  <a:pt x="215" y="139"/>
                </a:lnTo>
                <a:lnTo>
                  <a:pt x="225" y="150"/>
                </a:lnTo>
                <a:lnTo>
                  <a:pt x="236" y="155"/>
                </a:lnTo>
                <a:lnTo>
                  <a:pt x="241" y="161"/>
                </a:lnTo>
                <a:lnTo>
                  <a:pt x="252" y="166"/>
                </a:lnTo>
                <a:lnTo>
                  <a:pt x="263" y="177"/>
                </a:lnTo>
                <a:lnTo>
                  <a:pt x="274" y="182"/>
                </a:lnTo>
                <a:lnTo>
                  <a:pt x="279" y="188"/>
                </a:lnTo>
                <a:lnTo>
                  <a:pt x="290" y="198"/>
                </a:lnTo>
                <a:lnTo>
                  <a:pt x="301" y="204"/>
                </a:lnTo>
                <a:lnTo>
                  <a:pt x="311" y="215"/>
                </a:lnTo>
                <a:lnTo>
                  <a:pt x="322" y="220"/>
                </a:lnTo>
                <a:lnTo>
                  <a:pt x="333" y="231"/>
                </a:lnTo>
                <a:lnTo>
                  <a:pt x="344" y="236"/>
                </a:lnTo>
                <a:lnTo>
                  <a:pt x="354" y="247"/>
                </a:lnTo>
                <a:lnTo>
                  <a:pt x="365" y="252"/>
                </a:lnTo>
                <a:lnTo>
                  <a:pt x="376" y="263"/>
                </a:lnTo>
                <a:lnTo>
                  <a:pt x="387" y="268"/>
                </a:lnTo>
                <a:lnTo>
                  <a:pt x="392" y="279"/>
                </a:lnTo>
                <a:lnTo>
                  <a:pt x="403" y="284"/>
                </a:lnTo>
                <a:lnTo>
                  <a:pt x="413" y="295"/>
                </a:lnTo>
                <a:lnTo>
                  <a:pt x="424" y="300"/>
                </a:lnTo>
                <a:lnTo>
                  <a:pt x="435" y="311"/>
                </a:lnTo>
                <a:lnTo>
                  <a:pt x="446" y="317"/>
                </a:lnTo>
                <a:lnTo>
                  <a:pt x="456" y="327"/>
                </a:lnTo>
                <a:lnTo>
                  <a:pt x="467" y="333"/>
                </a:lnTo>
                <a:lnTo>
                  <a:pt x="473" y="338"/>
                </a:lnTo>
                <a:lnTo>
                  <a:pt x="483" y="349"/>
                </a:lnTo>
                <a:lnTo>
                  <a:pt x="494" y="354"/>
                </a:lnTo>
                <a:lnTo>
                  <a:pt x="505" y="365"/>
                </a:lnTo>
                <a:lnTo>
                  <a:pt x="516" y="370"/>
                </a:lnTo>
                <a:lnTo>
                  <a:pt x="526" y="381"/>
                </a:lnTo>
                <a:lnTo>
                  <a:pt x="537" y="386"/>
                </a:lnTo>
                <a:lnTo>
                  <a:pt x="548" y="397"/>
                </a:lnTo>
                <a:lnTo>
                  <a:pt x="559" y="403"/>
                </a:lnTo>
                <a:lnTo>
                  <a:pt x="569" y="413"/>
                </a:lnTo>
                <a:lnTo>
                  <a:pt x="580" y="419"/>
                </a:lnTo>
                <a:lnTo>
                  <a:pt x="591" y="424"/>
                </a:lnTo>
                <a:lnTo>
                  <a:pt x="602" y="435"/>
                </a:lnTo>
                <a:lnTo>
                  <a:pt x="612" y="440"/>
                </a:lnTo>
                <a:lnTo>
                  <a:pt x="623" y="451"/>
                </a:lnTo>
                <a:lnTo>
                  <a:pt x="634" y="456"/>
                </a:lnTo>
                <a:lnTo>
                  <a:pt x="645" y="467"/>
                </a:lnTo>
                <a:lnTo>
                  <a:pt x="655" y="472"/>
                </a:lnTo>
                <a:lnTo>
                  <a:pt x="666" y="478"/>
                </a:lnTo>
                <a:lnTo>
                  <a:pt x="677" y="488"/>
                </a:lnTo>
                <a:lnTo>
                  <a:pt x="688" y="494"/>
                </a:lnTo>
                <a:lnTo>
                  <a:pt x="704" y="499"/>
                </a:lnTo>
                <a:lnTo>
                  <a:pt x="714" y="510"/>
                </a:lnTo>
                <a:lnTo>
                  <a:pt x="725" y="515"/>
                </a:lnTo>
                <a:lnTo>
                  <a:pt x="736" y="521"/>
                </a:lnTo>
                <a:lnTo>
                  <a:pt x="747" y="526"/>
                </a:lnTo>
                <a:lnTo>
                  <a:pt x="757" y="531"/>
                </a:lnTo>
                <a:lnTo>
                  <a:pt x="768" y="542"/>
                </a:lnTo>
                <a:lnTo>
                  <a:pt x="779" y="548"/>
                </a:lnTo>
                <a:lnTo>
                  <a:pt x="790" y="553"/>
                </a:lnTo>
                <a:lnTo>
                  <a:pt x="800" y="558"/>
                </a:lnTo>
                <a:lnTo>
                  <a:pt x="811" y="564"/>
                </a:lnTo>
                <a:lnTo>
                  <a:pt x="822" y="569"/>
                </a:lnTo>
                <a:lnTo>
                  <a:pt x="833" y="574"/>
                </a:lnTo>
                <a:lnTo>
                  <a:pt x="843" y="580"/>
                </a:lnTo>
                <a:lnTo>
                  <a:pt x="854" y="585"/>
                </a:lnTo>
                <a:lnTo>
                  <a:pt x="865" y="591"/>
                </a:lnTo>
                <a:lnTo>
                  <a:pt x="876" y="596"/>
                </a:lnTo>
                <a:lnTo>
                  <a:pt x="886" y="601"/>
                </a:lnTo>
                <a:lnTo>
                  <a:pt x="897" y="607"/>
                </a:lnTo>
                <a:lnTo>
                  <a:pt x="908" y="612"/>
                </a:lnTo>
                <a:lnTo>
                  <a:pt x="919" y="612"/>
                </a:lnTo>
                <a:lnTo>
                  <a:pt x="929" y="617"/>
                </a:lnTo>
                <a:lnTo>
                  <a:pt x="940" y="623"/>
                </a:lnTo>
                <a:lnTo>
                  <a:pt x="951" y="623"/>
                </a:lnTo>
                <a:lnTo>
                  <a:pt x="962" y="628"/>
                </a:lnTo>
                <a:lnTo>
                  <a:pt x="978" y="628"/>
                </a:lnTo>
                <a:lnTo>
                  <a:pt x="989" y="634"/>
                </a:lnTo>
                <a:lnTo>
                  <a:pt x="999" y="634"/>
                </a:lnTo>
                <a:lnTo>
                  <a:pt x="1010" y="639"/>
                </a:lnTo>
                <a:lnTo>
                  <a:pt x="1021" y="639"/>
                </a:lnTo>
                <a:lnTo>
                  <a:pt x="1032" y="639"/>
                </a:lnTo>
                <a:lnTo>
                  <a:pt x="1042" y="639"/>
                </a:lnTo>
                <a:lnTo>
                  <a:pt x="1053" y="639"/>
                </a:lnTo>
                <a:lnTo>
                  <a:pt x="1069" y="639"/>
                </a:lnTo>
                <a:lnTo>
                  <a:pt x="1080" y="639"/>
                </a:lnTo>
                <a:lnTo>
                  <a:pt x="1091" y="639"/>
                </a:lnTo>
                <a:lnTo>
                  <a:pt x="1101" y="639"/>
                </a:lnTo>
                <a:lnTo>
                  <a:pt x="1112" y="634"/>
                </a:lnTo>
                <a:lnTo>
                  <a:pt x="1123" y="634"/>
                </a:lnTo>
                <a:lnTo>
                  <a:pt x="1134" y="634"/>
                </a:lnTo>
                <a:lnTo>
                  <a:pt x="1144" y="628"/>
                </a:lnTo>
                <a:lnTo>
                  <a:pt x="1155" y="628"/>
                </a:lnTo>
                <a:lnTo>
                  <a:pt x="1166" y="623"/>
                </a:lnTo>
                <a:lnTo>
                  <a:pt x="1177" y="617"/>
                </a:lnTo>
                <a:lnTo>
                  <a:pt x="1187" y="612"/>
                </a:lnTo>
                <a:lnTo>
                  <a:pt x="1198" y="607"/>
                </a:lnTo>
                <a:lnTo>
                  <a:pt x="1209" y="607"/>
                </a:lnTo>
                <a:lnTo>
                  <a:pt x="1220" y="601"/>
                </a:lnTo>
                <a:lnTo>
                  <a:pt x="1230" y="591"/>
                </a:lnTo>
                <a:lnTo>
                  <a:pt x="1241" y="585"/>
                </a:lnTo>
                <a:lnTo>
                  <a:pt x="1247" y="580"/>
                </a:lnTo>
                <a:lnTo>
                  <a:pt x="1257" y="574"/>
                </a:lnTo>
                <a:lnTo>
                  <a:pt x="1268" y="569"/>
                </a:lnTo>
                <a:lnTo>
                  <a:pt x="1273" y="558"/>
                </a:lnTo>
                <a:lnTo>
                  <a:pt x="1284" y="553"/>
                </a:lnTo>
                <a:lnTo>
                  <a:pt x="1295" y="542"/>
                </a:lnTo>
                <a:lnTo>
                  <a:pt x="1300" y="537"/>
                </a:lnTo>
                <a:lnTo>
                  <a:pt x="1311" y="526"/>
                </a:lnTo>
                <a:lnTo>
                  <a:pt x="1316" y="521"/>
                </a:lnTo>
                <a:lnTo>
                  <a:pt x="1327" y="510"/>
                </a:lnTo>
                <a:lnTo>
                  <a:pt x="1333" y="499"/>
                </a:lnTo>
              </a:path>
            </a:pathLst>
          </a:custGeom>
          <a:noFill/>
          <a:ln w="25400" cap="rnd">
            <a:solidFill>
              <a:srgbClr val="FF0000"/>
            </a:solidFill>
            <a:prstDash val="solid"/>
            <a:round/>
            <a:headEnd/>
            <a:tailEnd/>
          </a:ln>
          <a:effectLst>
            <a:outerShdw blurRad="50800" dist="38100" dir="2700000" algn="tl" rotWithShape="0">
              <a:prstClr val="black">
                <a:alpha val="40000"/>
              </a:prstClr>
            </a:outerShdw>
          </a:effectLst>
        </p:spPr>
        <p:txBody>
          <a:bodyPr/>
          <a:lstStyle/>
          <a:p>
            <a:endParaRPr lang="en-GB"/>
          </a:p>
        </p:txBody>
      </p:sp>
      <p:sp>
        <p:nvSpPr>
          <p:cNvPr id="27772" name="Freeform 124"/>
          <p:cNvSpPr>
            <a:spLocks/>
          </p:cNvSpPr>
          <p:nvPr/>
        </p:nvSpPr>
        <p:spPr bwMode="auto">
          <a:xfrm>
            <a:off x="5454479" y="1837221"/>
            <a:ext cx="1322002" cy="2354197"/>
          </a:xfrm>
          <a:custGeom>
            <a:avLst/>
            <a:gdLst/>
            <a:ahLst/>
            <a:cxnLst>
              <a:cxn ang="0">
                <a:pos x="554" y="1466"/>
              </a:cxn>
              <a:cxn ang="0">
                <a:pos x="570" y="1434"/>
              </a:cxn>
              <a:cxn ang="0">
                <a:pos x="586" y="1402"/>
              </a:cxn>
              <a:cxn ang="0">
                <a:pos x="597" y="1369"/>
              </a:cxn>
              <a:cxn ang="0">
                <a:pos x="607" y="1337"/>
              </a:cxn>
              <a:cxn ang="0">
                <a:pos x="618" y="1305"/>
              </a:cxn>
              <a:cxn ang="0">
                <a:pos x="624" y="1208"/>
              </a:cxn>
              <a:cxn ang="0">
                <a:pos x="613" y="1149"/>
              </a:cxn>
              <a:cxn ang="0">
                <a:pos x="607" y="1117"/>
              </a:cxn>
              <a:cxn ang="0">
                <a:pos x="597" y="1085"/>
              </a:cxn>
              <a:cxn ang="0">
                <a:pos x="586" y="1053"/>
              </a:cxn>
              <a:cxn ang="0">
                <a:pos x="570" y="1020"/>
              </a:cxn>
              <a:cxn ang="0">
                <a:pos x="554" y="988"/>
              </a:cxn>
              <a:cxn ang="0">
                <a:pos x="538" y="956"/>
              </a:cxn>
              <a:cxn ang="0">
                <a:pos x="516" y="924"/>
              </a:cxn>
              <a:cxn ang="0">
                <a:pos x="500" y="891"/>
              </a:cxn>
              <a:cxn ang="0">
                <a:pos x="478" y="859"/>
              </a:cxn>
              <a:cxn ang="0">
                <a:pos x="457" y="827"/>
              </a:cxn>
              <a:cxn ang="0">
                <a:pos x="430" y="795"/>
              </a:cxn>
              <a:cxn ang="0">
                <a:pos x="409" y="762"/>
              </a:cxn>
              <a:cxn ang="0">
                <a:pos x="382" y="730"/>
              </a:cxn>
              <a:cxn ang="0">
                <a:pos x="360" y="698"/>
              </a:cxn>
              <a:cxn ang="0">
                <a:pos x="339" y="666"/>
              </a:cxn>
              <a:cxn ang="0">
                <a:pos x="312" y="634"/>
              </a:cxn>
              <a:cxn ang="0">
                <a:pos x="290" y="601"/>
              </a:cxn>
              <a:cxn ang="0">
                <a:pos x="269" y="574"/>
              </a:cxn>
              <a:cxn ang="0">
                <a:pos x="247" y="542"/>
              </a:cxn>
              <a:cxn ang="0">
                <a:pos x="226" y="515"/>
              </a:cxn>
              <a:cxn ang="0">
                <a:pos x="204" y="483"/>
              </a:cxn>
              <a:cxn ang="0">
                <a:pos x="188" y="456"/>
              </a:cxn>
              <a:cxn ang="0">
                <a:pos x="172" y="424"/>
              </a:cxn>
              <a:cxn ang="0">
                <a:pos x="151" y="386"/>
              </a:cxn>
              <a:cxn ang="0">
                <a:pos x="134" y="354"/>
              </a:cxn>
              <a:cxn ang="0">
                <a:pos x="118" y="317"/>
              </a:cxn>
              <a:cxn ang="0">
                <a:pos x="102" y="279"/>
              </a:cxn>
              <a:cxn ang="0">
                <a:pos x="86" y="247"/>
              </a:cxn>
              <a:cxn ang="0">
                <a:pos x="75" y="209"/>
              </a:cxn>
              <a:cxn ang="0">
                <a:pos x="59" y="172"/>
              </a:cxn>
              <a:cxn ang="0">
                <a:pos x="43" y="134"/>
              </a:cxn>
              <a:cxn ang="0">
                <a:pos x="32" y="102"/>
              </a:cxn>
              <a:cxn ang="0">
                <a:pos x="16" y="64"/>
              </a:cxn>
              <a:cxn ang="0">
                <a:pos x="5" y="27"/>
              </a:cxn>
            </a:cxnLst>
            <a:rect l="0" t="0" r="r" b="b"/>
            <a:pathLst>
              <a:path w="624" h="1482">
                <a:moveTo>
                  <a:pt x="538" y="1482"/>
                </a:moveTo>
                <a:lnTo>
                  <a:pt x="543" y="1471"/>
                </a:lnTo>
                <a:lnTo>
                  <a:pt x="554" y="1466"/>
                </a:lnTo>
                <a:lnTo>
                  <a:pt x="559" y="1455"/>
                </a:lnTo>
                <a:lnTo>
                  <a:pt x="564" y="1445"/>
                </a:lnTo>
                <a:lnTo>
                  <a:pt x="570" y="1434"/>
                </a:lnTo>
                <a:lnTo>
                  <a:pt x="575" y="1423"/>
                </a:lnTo>
                <a:lnTo>
                  <a:pt x="581" y="1412"/>
                </a:lnTo>
                <a:lnTo>
                  <a:pt x="586" y="1402"/>
                </a:lnTo>
                <a:lnTo>
                  <a:pt x="591" y="1391"/>
                </a:lnTo>
                <a:lnTo>
                  <a:pt x="597" y="1380"/>
                </a:lnTo>
                <a:lnTo>
                  <a:pt x="597" y="1369"/>
                </a:lnTo>
                <a:lnTo>
                  <a:pt x="602" y="1359"/>
                </a:lnTo>
                <a:lnTo>
                  <a:pt x="607" y="1348"/>
                </a:lnTo>
                <a:lnTo>
                  <a:pt x="607" y="1337"/>
                </a:lnTo>
                <a:lnTo>
                  <a:pt x="613" y="1326"/>
                </a:lnTo>
                <a:lnTo>
                  <a:pt x="613" y="1316"/>
                </a:lnTo>
                <a:lnTo>
                  <a:pt x="618" y="1305"/>
                </a:lnTo>
                <a:lnTo>
                  <a:pt x="618" y="1267"/>
                </a:lnTo>
                <a:lnTo>
                  <a:pt x="624" y="1257"/>
                </a:lnTo>
                <a:lnTo>
                  <a:pt x="624" y="1208"/>
                </a:lnTo>
                <a:lnTo>
                  <a:pt x="618" y="1198"/>
                </a:lnTo>
                <a:lnTo>
                  <a:pt x="618" y="1165"/>
                </a:lnTo>
                <a:lnTo>
                  <a:pt x="613" y="1149"/>
                </a:lnTo>
                <a:lnTo>
                  <a:pt x="613" y="1138"/>
                </a:lnTo>
                <a:lnTo>
                  <a:pt x="607" y="1128"/>
                </a:lnTo>
                <a:lnTo>
                  <a:pt x="607" y="1117"/>
                </a:lnTo>
                <a:lnTo>
                  <a:pt x="602" y="1106"/>
                </a:lnTo>
                <a:lnTo>
                  <a:pt x="602" y="1095"/>
                </a:lnTo>
                <a:lnTo>
                  <a:pt x="597" y="1085"/>
                </a:lnTo>
                <a:lnTo>
                  <a:pt x="591" y="1074"/>
                </a:lnTo>
                <a:lnTo>
                  <a:pt x="591" y="1063"/>
                </a:lnTo>
                <a:lnTo>
                  <a:pt x="586" y="1053"/>
                </a:lnTo>
                <a:lnTo>
                  <a:pt x="581" y="1042"/>
                </a:lnTo>
                <a:lnTo>
                  <a:pt x="575" y="1031"/>
                </a:lnTo>
                <a:lnTo>
                  <a:pt x="570" y="1020"/>
                </a:lnTo>
                <a:lnTo>
                  <a:pt x="564" y="1010"/>
                </a:lnTo>
                <a:lnTo>
                  <a:pt x="559" y="999"/>
                </a:lnTo>
                <a:lnTo>
                  <a:pt x="554" y="988"/>
                </a:lnTo>
                <a:lnTo>
                  <a:pt x="548" y="977"/>
                </a:lnTo>
                <a:lnTo>
                  <a:pt x="543" y="967"/>
                </a:lnTo>
                <a:lnTo>
                  <a:pt x="538" y="956"/>
                </a:lnTo>
                <a:lnTo>
                  <a:pt x="532" y="945"/>
                </a:lnTo>
                <a:lnTo>
                  <a:pt x="527" y="934"/>
                </a:lnTo>
                <a:lnTo>
                  <a:pt x="516" y="924"/>
                </a:lnTo>
                <a:lnTo>
                  <a:pt x="511" y="913"/>
                </a:lnTo>
                <a:lnTo>
                  <a:pt x="505" y="902"/>
                </a:lnTo>
                <a:lnTo>
                  <a:pt x="500" y="891"/>
                </a:lnTo>
                <a:lnTo>
                  <a:pt x="489" y="881"/>
                </a:lnTo>
                <a:lnTo>
                  <a:pt x="484" y="870"/>
                </a:lnTo>
                <a:lnTo>
                  <a:pt x="478" y="859"/>
                </a:lnTo>
                <a:lnTo>
                  <a:pt x="468" y="848"/>
                </a:lnTo>
                <a:lnTo>
                  <a:pt x="462" y="838"/>
                </a:lnTo>
                <a:lnTo>
                  <a:pt x="457" y="827"/>
                </a:lnTo>
                <a:lnTo>
                  <a:pt x="446" y="816"/>
                </a:lnTo>
                <a:lnTo>
                  <a:pt x="441" y="805"/>
                </a:lnTo>
                <a:lnTo>
                  <a:pt x="430" y="795"/>
                </a:lnTo>
                <a:lnTo>
                  <a:pt x="425" y="784"/>
                </a:lnTo>
                <a:lnTo>
                  <a:pt x="414" y="773"/>
                </a:lnTo>
                <a:lnTo>
                  <a:pt x="409" y="762"/>
                </a:lnTo>
                <a:lnTo>
                  <a:pt x="398" y="752"/>
                </a:lnTo>
                <a:lnTo>
                  <a:pt x="392" y="741"/>
                </a:lnTo>
                <a:lnTo>
                  <a:pt x="382" y="730"/>
                </a:lnTo>
                <a:lnTo>
                  <a:pt x="376" y="719"/>
                </a:lnTo>
                <a:lnTo>
                  <a:pt x="366" y="703"/>
                </a:lnTo>
                <a:lnTo>
                  <a:pt x="360" y="698"/>
                </a:lnTo>
                <a:lnTo>
                  <a:pt x="349" y="687"/>
                </a:lnTo>
                <a:lnTo>
                  <a:pt x="344" y="677"/>
                </a:lnTo>
                <a:lnTo>
                  <a:pt x="339" y="666"/>
                </a:lnTo>
                <a:lnTo>
                  <a:pt x="328" y="655"/>
                </a:lnTo>
                <a:lnTo>
                  <a:pt x="323" y="644"/>
                </a:lnTo>
                <a:lnTo>
                  <a:pt x="312" y="634"/>
                </a:lnTo>
                <a:lnTo>
                  <a:pt x="306" y="623"/>
                </a:lnTo>
                <a:lnTo>
                  <a:pt x="296" y="612"/>
                </a:lnTo>
                <a:lnTo>
                  <a:pt x="290" y="601"/>
                </a:lnTo>
                <a:lnTo>
                  <a:pt x="285" y="596"/>
                </a:lnTo>
                <a:lnTo>
                  <a:pt x="274" y="585"/>
                </a:lnTo>
                <a:lnTo>
                  <a:pt x="269" y="574"/>
                </a:lnTo>
                <a:lnTo>
                  <a:pt x="263" y="564"/>
                </a:lnTo>
                <a:lnTo>
                  <a:pt x="253" y="553"/>
                </a:lnTo>
                <a:lnTo>
                  <a:pt x="247" y="542"/>
                </a:lnTo>
                <a:lnTo>
                  <a:pt x="242" y="537"/>
                </a:lnTo>
                <a:lnTo>
                  <a:pt x="231" y="526"/>
                </a:lnTo>
                <a:lnTo>
                  <a:pt x="226" y="515"/>
                </a:lnTo>
                <a:lnTo>
                  <a:pt x="220" y="505"/>
                </a:lnTo>
                <a:lnTo>
                  <a:pt x="215" y="494"/>
                </a:lnTo>
                <a:lnTo>
                  <a:pt x="204" y="483"/>
                </a:lnTo>
                <a:lnTo>
                  <a:pt x="199" y="472"/>
                </a:lnTo>
                <a:lnTo>
                  <a:pt x="194" y="462"/>
                </a:lnTo>
                <a:lnTo>
                  <a:pt x="188" y="456"/>
                </a:lnTo>
                <a:lnTo>
                  <a:pt x="183" y="446"/>
                </a:lnTo>
                <a:lnTo>
                  <a:pt x="177" y="435"/>
                </a:lnTo>
                <a:lnTo>
                  <a:pt x="172" y="424"/>
                </a:lnTo>
                <a:lnTo>
                  <a:pt x="167" y="408"/>
                </a:lnTo>
                <a:lnTo>
                  <a:pt x="156" y="397"/>
                </a:lnTo>
                <a:lnTo>
                  <a:pt x="151" y="386"/>
                </a:lnTo>
                <a:lnTo>
                  <a:pt x="145" y="376"/>
                </a:lnTo>
                <a:lnTo>
                  <a:pt x="140" y="365"/>
                </a:lnTo>
                <a:lnTo>
                  <a:pt x="134" y="354"/>
                </a:lnTo>
                <a:lnTo>
                  <a:pt x="129" y="338"/>
                </a:lnTo>
                <a:lnTo>
                  <a:pt x="124" y="327"/>
                </a:lnTo>
                <a:lnTo>
                  <a:pt x="118" y="317"/>
                </a:lnTo>
                <a:lnTo>
                  <a:pt x="113" y="306"/>
                </a:lnTo>
                <a:lnTo>
                  <a:pt x="108" y="295"/>
                </a:lnTo>
                <a:lnTo>
                  <a:pt x="102" y="279"/>
                </a:lnTo>
                <a:lnTo>
                  <a:pt x="97" y="268"/>
                </a:lnTo>
                <a:lnTo>
                  <a:pt x="91" y="258"/>
                </a:lnTo>
                <a:lnTo>
                  <a:pt x="86" y="247"/>
                </a:lnTo>
                <a:lnTo>
                  <a:pt x="86" y="231"/>
                </a:lnTo>
                <a:lnTo>
                  <a:pt x="81" y="220"/>
                </a:lnTo>
                <a:lnTo>
                  <a:pt x="75" y="209"/>
                </a:lnTo>
                <a:lnTo>
                  <a:pt x="70" y="198"/>
                </a:lnTo>
                <a:lnTo>
                  <a:pt x="65" y="182"/>
                </a:lnTo>
                <a:lnTo>
                  <a:pt x="59" y="172"/>
                </a:lnTo>
                <a:lnTo>
                  <a:pt x="54" y="161"/>
                </a:lnTo>
                <a:lnTo>
                  <a:pt x="48" y="150"/>
                </a:lnTo>
                <a:lnTo>
                  <a:pt x="43" y="134"/>
                </a:lnTo>
                <a:lnTo>
                  <a:pt x="43" y="123"/>
                </a:lnTo>
                <a:lnTo>
                  <a:pt x="38" y="112"/>
                </a:lnTo>
                <a:lnTo>
                  <a:pt x="32" y="102"/>
                </a:lnTo>
                <a:lnTo>
                  <a:pt x="27" y="86"/>
                </a:lnTo>
                <a:lnTo>
                  <a:pt x="22" y="75"/>
                </a:lnTo>
                <a:lnTo>
                  <a:pt x="16" y="64"/>
                </a:lnTo>
                <a:lnTo>
                  <a:pt x="16" y="48"/>
                </a:lnTo>
                <a:lnTo>
                  <a:pt x="11" y="37"/>
                </a:lnTo>
                <a:lnTo>
                  <a:pt x="5" y="27"/>
                </a:lnTo>
                <a:lnTo>
                  <a:pt x="0" y="16"/>
                </a:lnTo>
                <a:lnTo>
                  <a:pt x="0" y="0"/>
                </a:lnTo>
              </a:path>
            </a:pathLst>
          </a:custGeom>
          <a:noFill/>
          <a:ln w="25400" cap="rnd">
            <a:solidFill>
              <a:srgbClr val="FF0000"/>
            </a:solidFill>
            <a:prstDash val="solid"/>
            <a:round/>
            <a:headEnd/>
            <a:tailEnd/>
          </a:ln>
          <a:effectLst>
            <a:outerShdw blurRad="50800" dist="38100" dir="2700000" algn="tl" rotWithShape="0">
              <a:prstClr val="black">
                <a:alpha val="40000"/>
              </a:prstClr>
            </a:outerShdw>
          </a:effectLst>
        </p:spPr>
        <p:txBody>
          <a:bodyPr/>
          <a:lstStyle/>
          <a:p>
            <a:endParaRPr lang="en-GB"/>
          </a:p>
        </p:txBody>
      </p:sp>
      <p:sp>
        <p:nvSpPr>
          <p:cNvPr id="27773" name="Freeform 125"/>
          <p:cNvSpPr>
            <a:spLocks/>
          </p:cNvSpPr>
          <p:nvPr/>
        </p:nvSpPr>
        <p:spPr bwMode="auto">
          <a:xfrm>
            <a:off x="5282872" y="1452798"/>
            <a:ext cx="171606" cy="384423"/>
          </a:xfrm>
          <a:custGeom>
            <a:avLst/>
            <a:gdLst/>
            <a:ahLst/>
            <a:cxnLst>
              <a:cxn ang="0">
                <a:pos x="81" y="242"/>
              </a:cxn>
              <a:cxn ang="0">
                <a:pos x="76" y="231"/>
              </a:cxn>
              <a:cxn ang="0">
                <a:pos x="70" y="220"/>
              </a:cxn>
              <a:cxn ang="0">
                <a:pos x="65" y="204"/>
              </a:cxn>
              <a:cxn ang="0">
                <a:pos x="60" y="193"/>
              </a:cxn>
              <a:cxn ang="0">
                <a:pos x="60" y="183"/>
              </a:cxn>
              <a:cxn ang="0">
                <a:pos x="54" y="166"/>
              </a:cxn>
              <a:cxn ang="0">
                <a:pos x="49" y="156"/>
              </a:cxn>
              <a:cxn ang="0">
                <a:pos x="43" y="145"/>
              </a:cxn>
              <a:cxn ang="0">
                <a:pos x="43" y="134"/>
              </a:cxn>
              <a:cxn ang="0">
                <a:pos x="38" y="118"/>
              </a:cxn>
              <a:cxn ang="0">
                <a:pos x="33" y="107"/>
              </a:cxn>
              <a:cxn ang="0">
                <a:pos x="27" y="97"/>
              </a:cxn>
              <a:cxn ang="0">
                <a:pos x="27" y="81"/>
              </a:cxn>
              <a:cxn ang="0">
                <a:pos x="22" y="70"/>
              </a:cxn>
              <a:cxn ang="0">
                <a:pos x="17" y="59"/>
              </a:cxn>
              <a:cxn ang="0">
                <a:pos x="17" y="43"/>
              </a:cxn>
              <a:cxn ang="0">
                <a:pos x="11" y="32"/>
              </a:cxn>
              <a:cxn ang="0">
                <a:pos x="6" y="21"/>
              </a:cxn>
              <a:cxn ang="0">
                <a:pos x="0" y="5"/>
              </a:cxn>
              <a:cxn ang="0">
                <a:pos x="0" y="0"/>
              </a:cxn>
            </a:cxnLst>
            <a:rect l="0" t="0" r="r" b="b"/>
            <a:pathLst>
              <a:path w="81" h="242">
                <a:moveTo>
                  <a:pt x="81" y="242"/>
                </a:moveTo>
                <a:lnTo>
                  <a:pt x="76" y="231"/>
                </a:lnTo>
                <a:lnTo>
                  <a:pt x="70" y="220"/>
                </a:lnTo>
                <a:lnTo>
                  <a:pt x="65" y="204"/>
                </a:lnTo>
                <a:lnTo>
                  <a:pt x="60" y="193"/>
                </a:lnTo>
                <a:lnTo>
                  <a:pt x="60" y="183"/>
                </a:lnTo>
                <a:lnTo>
                  <a:pt x="54" y="166"/>
                </a:lnTo>
                <a:lnTo>
                  <a:pt x="49" y="156"/>
                </a:lnTo>
                <a:lnTo>
                  <a:pt x="43" y="145"/>
                </a:lnTo>
                <a:lnTo>
                  <a:pt x="43" y="134"/>
                </a:lnTo>
                <a:lnTo>
                  <a:pt x="38" y="118"/>
                </a:lnTo>
                <a:lnTo>
                  <a:pt x="33" y="107"/>
                </a:lnTo>
                <a:lnTo>
                  <a:pt x="27" y="97"/>
                </a:lnTo>
                <a:lnTo>
                  <a:pt x="27" y="81"/>
                </a:lnTo>
                <a:lnTo>
                  <a:pt x="22" y="70"/>
                </a:lnTo>
                <a:lnTo>
                  <a:pt x="17" y="59"/>
                </a:lnTo>
                <a:lnTo>
                  <a:pt x="17" y="43"/>
                </a:lnTo>
                <a:lnTo>
                  <a:pt x="11" y="32"/>
                </a:lnTo>
                <a:lnTo>
                  <a:pt x="6" y="21"/>
                </a:lnTo>
                <a:lnTo>
                  <a:pt x="0" y="5"/>
                </a:lnTo>
                <a:lnTo>
                  <a:pt x="0" y="0"/>
                </a:lnTo>
              </a:path>
            </a:pathLst>
          </a:custGeom>
          <a:noFill/>
          <a:ln w="25400" cap="rnd">
            <a:solidFill>
              <a:srgbClr val="FF0000"/>
            </a:solidFill>
            <a:prstDash val="solid"/>
            <a:round/>
            <a:headEnd/>
            <a:tailEnd/>
          </a:ln>
          <a:effectLst>
            <a:outerShdw blurRad="50800" dist="38100" dir="2700000" algn="tl" rotWithShape="0">
              <a:prstClr val="black">
                <a:alpha val="40000"/>
              </a:prstClr>
            </a:outerShdw>
          </a:effectLst>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dissolve">
                                      <p:cBhvr>
                                        <p:cTn id="7" dur="500"/>
                                        <p:tgtEl>
                                          <p:spTgt spid="155"/>
                                        </p:tgtEl>
                                      </p:cBhvr>
                                    </p:animEffect>
                                  </p:childTnLst>
                                </p:cTn>
                              </p:par>
                              <p:par>
                                <p:cTn id="8" presetID="9"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dissolve">
                                      <p:cBhvr>
                                        <p:cTn id="10" dur="500"/>
                                        <p:tgtEl>
                                          <p:spTgt spid="1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7769"/>
                                        </p:tgtEl>
                                        <p:attrNameLst>
                                          <p:attrName>style.visibility</p:attrName>
                                        </p:attrNameLst>
                                      </p:cBhvr>
                                      <p:to>
                                        <p:strVal val="visible"/>
                                      </p:to>
                                    </p:set>
                                    <p:animEffect transition="in" filter="wipe(right)">
                                      <p:cBhvr>
                                        <p:cTn id="15" dur="500"/>
                                        <p:tgtEl>
                                          <p:spTgt spid="27769"/>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7768"/>
                                        </p:tgtEl>
                                        <p:attrNameLst>
                                          <p:attrName>style.visibility</p:attrName>
                                        </p:attrNameLst>
                                      </p:cBhvr>
                                      <p:to>
                                        <p:strVal val="visible"/>
                                      </p:to>
                                    </p:set>
                                    <p:animEffect transition="in" filter="wipe(up)">
                                      <p:cBhvr>
                                        <p:cTn id="19" dur="500"/>
                                        <p:tgtEl>
                                          <p:spTgt spid="2776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7767"/>
                                        </p:tgtEl>
                                        <p:attrNameLst>
                                          <p:attrName>style.visibility</p:attrName>
                                        </p:attrNameLst>
                                      </p:cBhvr>
                                      <p:to>
                                        <p:strVal val="visible"/>
                                      </p:to>
                                    </p:set>
                                    <p:animEffect transition="in" filter="wipe(left)">
                                      <p:cBhvr>
                                        <p:cTn id="23" dur="500"/>
                                        <p:tgtEl>
                                          <p:spTgt spid="2776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7766"/>
                                        </p:tgtEl>
                                        <p:attrNameLst>
                                          <p:attrName>style.visibility</p:attrName>
                                        </p:attrNameLst>
                                      </p:cBhvr>
                                      <p:to>
                                        <p:strVal val="visible"/>
                                      </p:to>
                                    </p:set>
                                    <p:animEffect transition="in" filter="wipe(left)">
                                      <p:cBhvr>
                                        <p:cTn id="27" dur="500"/>
                                        <p:tgtEl>
                                          <p:spTgt spid="2776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7765"/>
                                        </p:tgtEl>
                                        <p:attrNameLst>
                                          <p:attrName>style.visibility</p:attrName>
                                        </p:attrNameLst>
                                      </p:cBhvr>
                                      <p:to>
                                        <p:strVal val="visible"/>
                                      </p:to>
                                    </p:set>
                                    <p:animEffect transition="in" filter="wipe(left)">
                                      <p:cBhvr>
                                        <p:cTn id="31" dur="500"/>
                                        <p:tgtEl>
                                          <p:spTgt spid="2776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7764"/>
                                        </p:tgtEl>
                                        <p:attrNameLst>
                                          <p:attrName>style.visibility</p:attrName>
                                        </p:attrNameLst>
                                      </p:cBhvr>
                                      <p:to>
                                        <p:strVal val="visible"/>
                                      </p:to>
                                    </p:set>
                                    <p:animEffect transition="in" filter="wipe(left)">
                                      <p:cBhvr>
                                        <p:cTn id="35" dur="500"/>
                                        <p:tgtEl>
                                          <p:spTgt spid="2776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7773"/>
                                        </p:tgtEl>
                                        <p:attrNameLst>
                                          <p:attrName>style.visibility</p:attrName>
                                        </p:attrNameLst>
                                      </p:cBhvr>
                                      <p:to>
                                        <p:strVal val="visible"/>
                                      </p:to>
                                    </p:set>
                                    <p:animEffect transition="in" filter="wipe(up)">
                                      <p:cBhvr>
                                        <p:cTn id="40" dur="2000"/>
                                        <p:tgtEl>
                                          <p:spTgt spid="27773"/>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27772"/>
                                        </p:tgtEl>
                                        <p:attrNameLst>
                                          <p:attrName>style.visibility</p:attrName>
                                        </p:attrNameLst>
                                      </p:cBhvr>
                                      <p:to>
                                        <p:strVal val="visible"/>
                                      </p:to>
                                    </p:set>
                                    <p:animEffect transition="in" filter="wipe(up)">
                                      <p:cBhvr>
                                        <p:cTn id="44" dur="2000"/>
                                        <p:tgtEl>
                                          <p:spTgt spid="27772"/>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27771"/>
                                        </p:tgtEl>
                                        <p:attrNameLst>
                                          <p:attrName>style.visibility</p:attrName>
                                        </p:attrNameLst>
                                      </p:cBhvr>
                                      <p:to>
                                        <p:strVal val="visible"/>
                                      </p:to>
                                    </p:set>
                                    <p:animEffect transition="in" filter="wipe(right)">
                                      <p:cBhvr>
                                        <p:cTn id="48" dur="2000"/>
                                        <p:tgtEl>
                                          <p:spTgt spid="27771"/>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27770"/>
                                        </p:tgtEl>
                                        <p:attrNameLst>
                                          <p:attrName>style.visibility</p:attrName>
                                        </p:attrNameLst>
                                      </p:cBhvr>
                                      <p:to>
                                        <p:strVal val="visible"/>
                                      </p:to>
                                    </p:set>
                                    <p:animEffect transition="in" filter="wipe(down)">
                                      <p:cBhvr>
                                        <p:cTn id="52" dur="2000"/>
                                        <p:tgtEl>
                                          <p:spTgt spid="27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64" grpId="0" animBg="1"/>
      <p:bldP spid="27765" grpId="0" animBg="1"/>
      <p:bldP spid="27766" grpId="0" animBg="1"/>
      <p:bldP spid="27767" grpId="0" animBg="1"/>
      <p:bldP spid="27768" grpId="0" animBg="1"/>
      <p:bldP spid="27769" grpId="0" animBg="1"/>
      <p:bldP spid="27770" grpId="0" animBg="1"/>
      <p:bldP spid="27771" grpId="0" animBg="1"/>
      <p:bldP spid="27772" grpId="0" animBg="1"/>
      <p:bldP spid="277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GB" sz="2700" dirty="0" err="1" smtClean="0"/>
              <a:t>Forza</a:t>
            </a:r>
            <a:r>
              <a:rPr lang="en-GB" sz="2700" dirty="0" smtClean="0"/>
              <a:t> Motorsport 3 </a:t>
            </a:r>
            <a:endParaRPr lang="en-GB" sz="2700" dirty="0" smtClean="0"/>
          </a:p>
        </p:txBody>
      </p:sp>
      <p:pic>
        <p:nvPicPr>
          <p:cNvPr id="10" name="ForzaCommunity.wmv">
            <a:hlinkClick r:id="" action="ppaction://media"/>
          </p:cNvPr>
          <p:cNvPicPr>
            <a:picLocks noGrp="1" noRot="1" noChangeAspect="1"/>
          </p:cNvPicPr>
          <p:nvPr>
            <p:ph idx="1"/>
            <a:videoFile r:link="rId1"/>
          </p:nvPr>
        </p:nvPicPr>
        <p:blipFill>
          <a:blip r:embed="rId3" cstate="print"/>
          <a:stretch>
            <a:fillRect/>
          </a:stretch>
        </p:blipFill>
        <p:spPr>
          <a:xfrm>
            <a:off x="2118972" y="843788"/>
            <a:ext cx="5182980" cy="3887235"/>
          </a:xfrm>
          <a:prstGeom prst="rect">
            <a:avLst/>
          </a:prstGeom>
          <a:solidFill>
            <a:srgbClr val="FFFFFF">
              <a:shade val="85000"/>
            </a:srgbClr>
          </a:solidFill>
          <a:ln w="76200">
            <a:solidFill>
              <a:schemeClr val="bg1">
                <a:lumMod val="65000"/>
                <a:lumOff val="35000"/>
              </a:schemeClr>
            </a:solid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1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Vehicle Control as an Inverse Problem</a:t>
            </a:r>
            <a:endParaRPr lang="en-GB" dirty="0"/>
          </a:p>
        </p:txBody>
      </p:sp>
      <p:cxnSp>
        <p:nvCxnSpPr>
          <p:cNvPr id="13" name="Elbow Connector 12"/>
          <p:cNvCxnSpPr>
            <a:stCxn id="6" idx="0"/>
            <a:endCxn id="5" idx="1"/>
          </p:cNvCxnSpPr>
          <p:nvPr/>
        </p:nvCxnSpPr>
        <p:spPr>
          <a:xfrm>
            <a:off x="2610644" y="1888333"/>
            <a:ext cx="1072356" cy="716756"/>
          </a:xfrm>
          <a:prstGeom prst="bentConnector3">
            <a:avLst>
              <a:gd name="adj1" fmla="val 50000"/>
            </a:avLst>
          </a:prstGeom>
          <a:noFill/>
          <a:ln w="50800" cap="flat" cmpd="sng" algn="ctr">
            <a:solidFill>
              <a:schemeClr val="tx1"/>
            </a:solidFill>
            <a:prstDash val="soli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5" idx="1"/>
          </p:cNvCxnSpPr>
          <p:nvPr/>
        </p:nvCxnSpPr>
        <p:spPr>
          <a:xfrm>
            <a:off x="2610644" y="2605088"/>
            <a:ext cx="1072356" cy="1191"/>
          </a:xfrm>
          <a:prstGeom prst="straightConnector1">
            <a:avLst/>
          </a:prstGeom>
          <a:noFill/>
          <a:ln w="50800" cap="flat" cmpd="sng" algn="ctr">
            <a:solidFill>
              <a:schemeClr val="tx1"/>
            </a:solidFill>
            <a:prstDash val="soli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0"/>
            <a:endCxn id="5" idx="1"/>
          </p:cNvCxnSpPr>
          <p:nvPr/>
        </p:nvCxnSpPr>
        <p:spPr>
          <a:xfrm flipV="1">
            <a:off x="2610644" y="2605089"/>
            <a:ext cx="1072356" cy="716756"/>
          </a:xfrm>
          <a:prstGeom prst="bentConnector3">
            <a:avLst>
              <a:gd name="adj1" fmla="val 50000"/>
            </a:avLst>
          </a:prstGeom>
          <a:ln w="50800" cap="flat" cmpd="sng" algn="ctr">
            <a:solidFill>
              <a:schemeClr val="tx1"/>
            </a:solidFill>
            <a:prstDash val="soli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9" idx="3"/>
          </p:cNvCxnSpPr>
          <p:nvPr/>
        </p:nvCxnSpPr>
        <p:spPr>
          <a:xfrm>
            <a:off x="5683250" y="2605088"/>
            <a:ext cx="983456" cy="1191"/>
          </a:xfrm>
          <a:prstGeom prst="straightConnector1">
            <a:avLst/>
          </a:prstGeom>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V="1">
            <a:off x="4269186" y="-889793"/>
            <a:ext cx="716756" cy="5689600"/>
          </a:xfrm>
          <a:prstGeom prst="bentConnector3">
            <a:avLst>
              <a:gd name="adj1" fmla="val 151258"/>
            </a:avLst>
          </a:prstGeom>
          <a:noFill/>
          <a:ln w="50800" cap="flat" cmpd="sng" algn="ctr">
            <a:solidFill>
              <a:schemeClr val="tx1"/>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 idx="3"/>
            <a:endCxn id="11" idx="1"/>
          </p:cNvCxnSpPr>
          <p:nvPr/>
        </p:nvCxnSpPr>
        <p:spPr>
          <a:xfrm rot="10800000" flipH="1" flipV="1">
            <a:off x="977107" y="1888332"/>
            <a:ext cx="2705894" cy="2550319"/>
          </a:xfrm>
          <a:prstGeom prst="bentConnector3">
            <a:avLst>
              <a:gd name="adj1" fmla="val -11939"/>
            </a:avLst>
          </a:prstGeom>
          <a:ln w="50800" cap="flat" cmpd="sng" algn="ctr">
            <a:solidFill>
              <a:schemeClr val="accent6"/>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3"/>
            <a:endCxn id="11" idx="1"/>
          </p:cNvCxnSpPr>
          <p:nvPr/>
        </p:nvCxnSpPr>
        <p:spPr>
          <a:xfrm rot="10800000" flipH="1" flipV="1">
            <a:off x="977107" y="2605087"/>
            <a:ext cx="2705894" cy="1833563"/>
          </a:xfrm>
          <a:prstGeom prst="bentConnector3">
            <a:avLst>
              <a:gd name="adj1" fmla="val -11939"/>
            </a:avLst>
          </a:prstGeom>
          <a:ln w="50800" cap="flat" cmpd="sng" algn="ctr">
            <a:solidFill>
              <a:schemeClr val="accent6">
                <a:lumMod val="60000"/>
                <a:lumOff val="40000"/>
              </a:schemeClr>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hape 32"/>
          <p:cNvCxnSpPr>
            <a:stCxn id="10" idx="2"/>
            <a:endCxn id="11" idx="3"/>
          </p:cNvCxnSpPr>
          <p:nvPr/>
        </p:nvCxnSpPr>
        <p:spPr>
          <a:xfrm rot="5400000">
            <a:off x="6430566" y="3291286"/>
            <a:ext cx="400050" cy="1894681"/>
          </a:xfrm>
          <a:prstGeom prst="bentConnector2">
            <a:avLst/>
          </a:prstGeom>
          <a:ln w="50800" cap="flat" cmpd="sng" algn="ctr">
            <a:solidFill>
              <a:schemeClr val="accent6">
                <a:lumMod val="60000"/>
                <a:lumOff val="40000"/>
              </a:schemeClr>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V="1">
            <a:off x="3032918" y="2443262"/>
            <a:ext cx="466725" cy="2794794"/>
          </a:xfrm>
          <a:prstGeom prst="bentConnector3">
            <a:avLst>
              <a:gd name="adj1" fmla="val 27551"/>
            </a:avLst>
          </a:prstGeom>
          <a:ln w="50800" cap="flat" cmpd="sng" algn="ctr">
            <a:solidFill>
              <a:schemeClr val="accent6">
                <a:lumMod val="60000"/>
                <a:lumOff val="40000"/>
              </a:schemeClr>
            </a:solidFill>
            <a:prstDash val="solid"/>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Rectangle 36"/>
          <p:cNvSpPr txBox="1"/>
          <p:nvPr/>
        </p:nvSpPr>
        <p:spPr>
          <a:xfrm>
            <a:off x="3495648" y="1571626"/>
            <a:ext cx="1806731" cy="346259"/>
          </a:xfrm>
          <a:prstGeom prst="rect">
            <a:avLst/>
          </a:prstGeom>
          <a:noFill/>
        </p:spPr>
        <p:txBody>
          <a:bodyPr wrap="none" lIns="68589" tIns="34295" rIns="68589" bIns="34295" rtlCol="0">
            <a:spAutoFit/>
          </a:bodyPr>
          <a:lstStyle/>
          <a:p>
            <a:r>
              <a:rPr lang="en-GB" b="1" dirty="0" smtClean="0">
                <a:latin typeface="+mn-lt"/>
              </a:rPr>
              <a:t>Physics (“causal”)</a:t>
            </a:r>
            <a:endParaRPr lang="en-GB" b="1" dirty="0">
              <a:latin typeface="+mn-lt"/>
            </a:endParaRPr>
          </a:p>
        </p:txBody>
      </p:sp>
      <p:sp>
        <p:nvSpPr>
          <p:cNvPr id="38" name="Notched Right Arrow 37"/>
          <p:cNvSpPr/>
          <p:nvPr/>
        </p:nvSpPr>
        <p:spPr>
          <a:xfrm rot="10800000">
            <a:off x="4025117" y="3538537"/>
            <a:ext cx="1377950" cy="333375"/>
          </a:xfrm>
          <a:prstGeom prst="notchedRightArrow">
            <a:avLst>
              <a:gd name="adj1" fmla="val 50000"/>
              <a:gd name="adj2" fmla="val 50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8589" tIns="34295" rIns="68589" bIns="34295" rtlCol="0" anchor="ctr"/>
          <a:lstStyle/>
          <a:p>
            <a:pPr algn="ctr"/>
            <a:endParaRPr lang="en-GB"/>
          </a:p>
        </p:txBody>
      </p:sp>
      <p:sp>
        <p:nvSpPr>
          <p:cNvPr id="5" name="Rectangle 4"/>
          <p:cNvSpPr/>
          <p:nvPr/>
        </p:nvSpPr>
        <p:spPr>
          <a:xfrm>
            <a:off x="3683000" y="2238375"/>
            <a:ext cx="2000250" cy="73342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600" b="1" dirty="0" smtClean="0"/>
              <a:t>Physics</a:t>
            </a:r>
            <a:br>
              <a:rPr lang="en-GB" sz="1600" b="1" dirty="0" smtClean="0"/>
            </a:br>
            <a:r>
              <a:rPr lang="en-GB" sz="1600" b="1" dirty="0" smtClean="0"/>
              <a:t>Simulation</a:t>
            </a:r>
            <a:br>
              <a:rPr lang="en-GB" sz="1600" b="1" dirty="0" smtClean="0"/>
            </a:br>
            <a:r>
              <a:rPr lang="en-GB" sz="1600" b="1" dirty="0" smtClean="0"/>
              <a:t>System</a:t>
            </a:r>
            <a:endParaRPr lang="en-GB" sz="1600" b="1" dirty="0"/>
          </a:p>
        </p:txBody>
      </p:sp>
      <p:sp>
        <p:nvSpPr>
          <p:cNvPr id="6" name="Parallelogram 5"/>
          <p:cNvSpPr/>
          <p:nvPr/>
        </p:nvSpPr>
        <p:spPr>
          <a:xfrm>
            <a:off x="882650" y="1604962"/>
            <a:ext cx="1822450" cy="566738"/>
          </a:xfrm>
          <a:prstGeom prst="parallelogram">
            <a:avLst>
              <a:gd name="adj" fmla="val 25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400" dirty="0" smtClean="0"/>
              <a:t>Car Position and Speed at time </a:t>
            </a:r>
            <a:r>
              <a:rPr lang="en-GB" sz="1400" i="1" dirty="0" smtClean="0"/>
              <a:t>t</a:t>
            </a:r>
            <a:endParaRPr lang="en-GB" sz="1400" i="1" dirty="0"/>
          </a:p>
        </p:txBody>
      </p:sp>
      <p:sp>
        <p:nvSpPr>
          <p:cNvPr id="7" name="Parallelogram 6"/>
          <p:cNvSpPr/>
          <p:nvPr/>
        </p:nvSpPr>
        <p:spPr>
          <a:xfrm>
            <a:off x="882650" y="2321719"/>
            <a:ext cx="1822450" cy="566738"/>
          </a:xfrm>
          <a:prstGeom prst="parallelogram">
            <a:avLst>
              <a:gd name="adj" fmla="val 25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400" dirty="0" smtClean="0"/>
              <a:t>Static Car Properties</a:t>
            </a:r>
            <a:endParaRPr lang="en-GB" sz="1400" i="1" dirty="0"/>
          </a:p>
        </p:txBody>
      </p:sp>
      <p:sp>
        <p:nvSpPr>
          <p:cNvPr id="8" name="Parallelogram 7"/>
          <p:cNvSpPr/>
          <p:nvPr/>
        </p:nvSpPr>
        <p:spPr>
          <a:xfrm>
            <a:off x="882650" y="3038475"/>
            <a:ext cx="1822450" cy="566738"/>
          </a:xfrm>
          <a:prstGeom prst="parallelogram">
            <a:avLst>
              <a:gd name="adj" fmla="val 25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400" dirty="0" smtClean="0"/>
              <a:t>Car Controls</a:t>
            </a:r>
            <a:endParaRPr lang="en-GB" sz="1400" i="1" dirty="0"/>
          </a:p>
        </p:txBody>
      </p:sp>
      <p:sp>
        <p:nvSpPr>
          <p:cNvPr id="9" name="Parallelogram 8"/>
          <p:cNvSpPr/>
          <p:nvPr/>
        </p:nvSpPr>
        <p:spPr>
          <a:xfrm>
            <a:off x="6572251" y="2321719"/>
            <a:ext cx="1822450" cy="566738"/>
          </a:xfrm>
          <a:prstGeom prst="parallelogram">
            <a:avLst>
              <a:gd name="adj" fmla="val 25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400" dirty="0" smtClean="0"/>
              <a:t>Car Position and Speed at time </a:t>
            </a:r>
            <a:r>
              <a:rPr lang="en-GB" sz="1400" i="1" dirty="0" smtClean="0"/>
              <a:t>t</a:t>
            </a:r>
            <a:r>
              <a:rPr lang="en-GB" sz="1400" dirty="0" smtClean="0"/>
              <a:t>+1</a:t>
            </a:r>
            <a:endParaRPr lang="en-GB" sz="1400" dirty="0"/>
          </a:p>
        </p:txBody>
      </p:sp>
      <p:sp>
        <p:nvSpPr>
          <p:cNvPr id="10" name="Parallelogram 9"/>
          <p:cNvSpPr/>
          <p:nvPr/>
        </p:nvSpPr>
        <p:spPr>
          <a:xfrm>
            <a:off x="6572251" y="3471862"/>
            <a:ext cx="1822450" cy="566738"/>
          </a:xfrm>
          <a:prstGeom prst="parallelogram">
            <a:avLst>
              <a:gd name="adj" fmla="val 25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8589" tIns="34295" rIns="68589" bIns="34295" rtlCol="0" anchor="ctr"/>
          <a:lstStyle/>
          <a:p>
            <a:pPr algn="ctr"/>
            <a:r>
              <a:rPr lang="en-GB" sz="1400" dirty="0" smtClean="0"/>
              <a:t>Desired Pos. and Speed at time </a:t>
            </a:r>
            <a:r>
              <a:rPr lang="en-GB" sz="1400" i="1" dirty="0" smtClean="0"/>
              <a:t>t</a:t>
            </a:r>
            <a:r>
              <a:rPr lang="en-GB" sz="1400" dirty="0" smtClean="0"/>
              <a:t>+1</a:t>
            </a:r>
            <a:endParaRPr lang="en-GB" sz="1400" i="1" dirty="0"/>
          </a:p>
        </p:txBody>
      </p:sp>
      <p:sp>
        <p:nvSpPr>
          <p:cNvPr id="11" name="Rectangle 10"/>
          <p:cNvSpPr/>
          <p:nvPr/>
        </p:nvSpPr>
        <p:spPr>
          <a:xfrm>
            <a:off x="3683000" y="4071938"/>
            <a:ext cx="2000250" cy="73342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8589" tIns="34295" rIns="68589" bIns="34295" rtlCol="0" anchor="ctr"/>
          <a:lstStyle/>
          <a:p>
            <a:pPr algn="ctr"/>
            <a:r>
              <a:rPr lang="en-GB" sz="1600" b="1" dirty="0" smtClean="0"/>
              <a:t>Controller</a:t>
            </a:r>
            <a:endParaRPr lang="en-GB" sz="1600" b="1" dirty="0"/>
          </a:p>
        </p:txBody>
      </p:sp>
      <p:sp>
        <p:nvSpPr>
          <p:cNvPr id="36" name="Notched Right Arrow 35"/>
          <p:cNvSpPr/>
          <p:nvPr/>
        </p:nvSpPr>
        <p:spPr>
          <a:xfrm>
            <a:off x="4025116" y="1871663"/>
            <a:ext cx="1377950" cy="333375"/>
          </a:xfrm>
          <a:prstGeom prst="notchedRightArrow">
            <a:avLst>
              <a:gd name="adj1" fmla="val 50000"/>
              <a:gd name="adj2" fmla="val 50000"/>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endParaRPr lang="en-GB"/>
          </a:p>
        </p:txBody>
      </p:sp>
      <p:sp>
        <p:nvSpPr>
          <p:cNvPr id="44" name="Rectangle 43"/>
          <p:cNvSpPr/>
          <p:nvPr/>
        </p:nvSpPr>
        <p:spPr>
          <a:xfrm>
            <a:off x="3416300" y="3305175"/>
            <a:ext cx="1927149" cy="346259"/>
          </a:xfrm>
          <a:prstGeom prst="rect">
            <a:avLst/>
          </a:prstGeom>
        </p:spPr>
        <p:txBody>
          <a:bodyPr wrap="none" lIns="68589" tIns="34295" rIns="68589" bIns="34295">
            <a:spAutoFit/>
          </a:bodyPr>
          <a:lstStyle/>
          <a:p>
            <a:r>
              <a:rPr lang="en-GB" b="1" dirty="0" smtClean="0">
                <a:latin typeface="+mn-lt"/>
              </a:rPr>
              <a:t>Control (“inverse”)</a:t>
            </a:r>
            <a:endParaRPr lang="en-GB"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par>
                                <p:cTn id="47" presetID="22" presetClass="entr" presetSubtype="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right)">
                                      <p:cBhvr>
                                        <p:cTn id="65" dur="500"/>
                                        <p:tgtEl>
                                          <p:spTgt spid="3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5" grpId="0" animBg="1"/>
      <p:bldP spid="9" grpId="0" animBg="1"/>
      <p:bldP spid="10" grpId="0" animBg="1"/>
      <p:bldP spid="11" grpId="0" animBg="1"/>
      <p:bldP spid="36"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solidFill>
                  <a:srgbClr val="FFFF00"/>
                </a:solidFill>
              </a:rPr>
              <a:t>Reinforcement Learning</a:t>
            </a:r>
          </a:p>
          <a:p>
            <a:r>
              <a:rPr lang="en-GB" dirty="0" smtClean="0"/>
              <a:t>Machine Learning in Online Games</a:t>
            </a:r>
          </a:p>
          <a:p>
            <a:pPr lvl="1"/>
            <a:r>
              <a:rPr lang="en-GB" dirty="0" err="1" smtClean="0"/>
              <a:t>TrueSkill</a:t>
            </a:r>
            <a:r>
              <a:rPr lang="en-GB" dirty="0" smtClean="0"/>
              <a:t>™</a:t>
            </a:r>
          </a:p>
          <a:p>
            <a:pPr lvl="1"/>
            <a:r>
              <a:rPr lang="en-GB" dirty="0" smtClean="0"/>
              <a:t>Halo 3</a:t>
            </a:r>
          </a:p>
          <a:p>
            <a:pPr lvl="1"/>
            <a:r>
              <a:rPr lang="en-GB" dirty="0" smtClean="0"/>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Reinforcement Learning</a:t>
            </a:r>
          </a:p>
        </p:txBody>
      </p:sp>
      <p:sp>
        <p:nvSpPr>
          <p:cNvPr id="36872" name="Freeform 8"/>
          <p:cNvSpPr>
            <a:spLocks/>
          </p:cNvSpPr>
          <p:nvPr/>
        </p:nvSpPr>
        <p:spPr bwMode="auto">
          <a:xfrm flipH="1">
            <a:off x="2543907" y="3111916"/>
            <a:ext cx="1065335" cy="1153664"/>
          </a:xfrm>
          <a:custGeom>
            <a:avLst/>
            <a:gdLst/>
            <a:ahLst/>
            <a:cxnLst>
              <a:cxn ang="0">
                <a:pos x="0" y="0"/>
              </a:cxn>
              <a:cxn ang="0">
                <a:pos x="908" y="0"/>
              </a:cxn>
              <a:cxn ang="0">
                <a:pos x="908" y="1587"/>
              </a:cxn>
              <a:cxn ang="0">
                <a:pos x="0" y="1587"/>
              </a:cxn>
            </a:cxnLst>
            <a:rect l="0" t="0" r="r" b="b"/>
            <a:pathLst>
              <a:path w="908" h="1587">
                <a:moveTo>
                  <a:pt x="0" y="0"/>
                </a:moveTo>
                <a:lnTo>
                  <a:pt x="908" y="0"/>
                </a:lnTo>
                <a:lnTo>
                  <a:pt x="908" y="1587"/>
                </a:lnTo>
                <a:lnTo>
                  <a:pt x="0" y="1587"/>
                </a:lnTo>
              </a:path>
            </a:pathLst>
          </a:custGeom>
          <a:ln cmpd="sng">
            <a:solidFill>
              <a:schemeClr val="tx1"/>
            </a:solidFill>
            <a:headEnd type="triangl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a:lstStyle/>
          <a:p>
            <a:endParaRPr lang="en-GB"/>
          </a:p>
        </p:txBody>
      </p:sp>
      <p:cxnSp>
        <p:nvCxnSpPr>
          <p:cNvPr id="36874" name="AutoShape 10"/>
          <p:cNvCxnSpPr>
            <a:cxnSpLocks noChangeShapeType="1"/>
            <a:stCxn id="36868" idx="3"/>
            <a:endCxn id="36870" idx="3"/>
          </p:cNvCxnSpPr>
          <p:nvPr/>
        </p:nvCxnSpPr>
        <p:spPr bwMode="auto">
          <a:xfrm>
            <a:off x="6510705" y="1700646"/>
            <a:ext cx="1588" cy="2743958"/>
          </a:xfrm>
          <a:prstGeom prst="bentConnector3">
            <a:avLst>
              <a:gd name="adj1" fmla="val 24384202"/>
            </a:avLst>
          </a:prstGeom>
          <a:ln cmpd="sng">
            <a:solidFill>
              <a:schemeClr val="tx1"/>
            </a:solidFill>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6875" name="AutoShape 11"/>
          <p:cNvCxnSpPr>
            <a:cxnSpLocks noChangeShapeType="1"/>
            <a:stCxn id="36870" idx="1"/>
            <a:endCxn id="36868" idx="1"/>
          </p:cNvCxnSpPr>
          <p:nvPr/>
        </p:nvCxnSpPr>
        <p:spPr bwMode="auto">
          <a:xfrm rot="10800000">
            <a:off x="3609243" y="1700647"/>
            <a:ext cx="1588" cy="2743958"/>
          </a:xfrm>
          <a:prstGeom prst="bentConnector3">
            <a:avLst>
              <a:gd name="adj1" fmla="val 39661033"/>
            </a:avLst>
          </a:prstGeom>
          <a:ln cmpd="sng">
            <a:solidFill>
              <a:schemeClr val="tx1"/>
            </a:solidFill>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6876" name="AutoShape 12"/>
          <p:cNvCxnSpPr>
            <a:cxnSpLocks noChangeShapeType="1"/>
            <a:stCxn id="36870" idx="0"/>
            <a:endCxn id="36873" idx="2"/>
          </p:cNvCxnSpPr>
          <p:nvPr/>
        </p:nvCxnSpPr>
        <p:spPr bwMode="auto">
          <a:xfrm rot="5400000" flipH="1" flipV="1">
            <a:off x="4829261" y="3781494"/>
            <a:ext cx="461427" cy="1588"/>
          </a:xfrm>
          <a:prstGeom prst="straightConnector1">
            <a:avLst/>
          </a:prstGeom>
          <a:ln cmpd="sng">
            <a:solidFill>
              <a:schemeClr val="tx1"/>
            </a:solidFill>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6877" name="AutoShape 13"/>
          <p:cNvCxnSpPr>
            <a:cxnSpLocks noChangeShapeType="1"/>
            <a:stCxn id="36873" idx="0"/>
            <a:endCxn id="36868" idx="2"/>
          </p:cNvCxnSpPr>
          <p:nvPr/>
        </p:nvCxnSpPr>
        <p:spPr bwMode="auto">
          <a:xfrm rot="5400000" flipH="1" flipV="1">
            <a:off x="4740395" y="2423751"/>
            <a:ext cx="639158" cy="1588"/>
          </a:xfrm>
          <a:prstGeom prst="straightConnector1">
            <a:avLst/>
          </a:prstGeom>
          <a:ln cmpd="sng">
            <a:solidFill>
              <a:schemeClr val="tx1"/>
            </a:solidFill>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6878" name="AutoShape 14"/>
          <p:cNvCxnSpPr>
            <a:cxnSpLocks noChangeShapeType="1"/>
            <a:stCxn id="36868" idx="3"/>
            <a:endCxn id="36873" idx="3"/>
          </p:cNvCxnSpPr>
          <p:nvPr/>
        </p:nvCxnSpPr>
        <p:spPr bwMode="auto">
          <a:xfrm>
            <a:off x="6510705" y="1700646"/>
            <a:ext cx="1588" cy="1446608"/>
          </a:xfrm>
          <a:prstGeom prst="bentConnector3">
            <a:avLst>
              <a:gd name="adj1" fmla="val 43774006"/>
            </a:avLst>
          </a:prstGeom>
          <a:ln cmpd="sng">
            <a:solidFill>
              <a:schemeClr val="tx1"/>
            </a:solidFill>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sp>
        <p:nvSpPr>
          <p:cNvPr id="36879" name="Text Box 15"/>
          <p:cNvSpPr txBox="1">
            <a:spLocks noChangeArrowheads="1"/>
          </p:cNvSpPr>
          <p:nvPr/>
        </p:nvSpPr>
        <p:spPr bwMode="auto">
          <a:xfrm rot="16200000">
            <a:off x="2050999" y="2014381"/>
            <a:ext cx="1058120" cy="553998"/>
          </a:xfrm>
          <a:prstGeom prst="rect">
            <a:avLst/>
          </a:prstGeom>
          <a:noFill/>
          <a:ln w="9525" algn="ctr">
            <a:noFill/>
            <a:miter lim="800000"/>
            <a:headEnd/>
            <a:tailEnd/>
          </a:ln>
          <a:effectLst/>
        </p:spPr>
        <p:txBody>
          <a:bodyPr wrap="square" lIns="0" tIns="0" rIns="0" bIns="0">
            <a:spAutoFit/>
          </a:bodyPr>
          <a:lstStyle/>
          <a:p>
            <a:pPr algn="ctr"/>
            <a:r>
              <a:rPr lang="en-GB" dirty="0" smtClean="0">
                <a:latin typeface="+mn-lt"/>
              </a:rPr>
              <a:t>g</a:t>
            </a:r>
            <a:r>
              <a:rPr lang="en-GB" sz="1800" dirty="0" smtClean="0">
                <a:latin typeface="+mn-lt"/>
              </a:rPr>
              <a:t>ame  </a:t>
            </a:r>
            <a:r>
              <a:rPr lang="en-GB" sz="1800" dirty="0">
                <a:latin typeface="+mn-lt"/>
              </a:rPr>
              <a:t>state</a:t>
            </a:r>
          </a:p>
        </p:txBody>
      </p:sp>
      <p:sp>
        <p:nvSpPr>
          <p:cNvPr id="36880" name="Text Box 16"/>
          <p:cNvSpPr txBox="1">
            <a:spLocks noChangeArrowheads="1"/>
          </p:cNvSpPr>
          <p:nvPr/>
        </p:nvSpPr>
        <p:spPr bwMode="auto">
          <a:xfrm>
            <a:off x="6934199" y="4343400"/>
            <a:ext cx="978159" cy="246221"/>
          </a:xfrm>
          <a:prstGeom prst="rect">
            <a:avLst/>
          </a:prstGeom>
          <a:noFill/>
          <a:ln w="9525" algn="ctr">
            <a:noFill/>
            <a:miter lim="800000"/>
            <a:headEnd/>
            <a:tailEnd/>
          </a:ln>
          <a:effectLst/>
        </p:spPr>
        <p:txBody>
          <a:bodyPr wrap="square" lIns="0" tIns="0" rIns="0" bIns="0">
            <a:spAutoFit/>
          </a:bodyPr>
          <a:lstStyle/>
          <a:p>
            <a:r>
              <a:rPr lang="en-GB" sz="1600" dirty="0">
                <a:latin typeface="+mn-lt"/>
              </a:rPr>
              <a:t>action</a:t>
            </a:r>
          </a:p>
        </p:txBody>
      </p:sp>
      <p:sp>
        <p:nvSpPr>
          <p:cNvPr id="36881" name="Text Box 17"/>
          <p:cNvSpPr txBox="1">
            <a:spLocks noChangeArrowheads="1"/>
          </p:cNvSpPr>
          <p:nvPr/>
        </p:nvSpPr>
        <p:spPr bwMode="auto">
          <a:xfrm>
            <a:off x="7315199" y="2514600"/>
            <a:ext cx="746449" cy="246221"/>
          </a:xfrm>
          <a:prstGeom prst="rect">
            <a:avLst/>
          </a:prstGeom>
          <a:noFill/>
          <a:ln w="9525" algn="ctr">
            <a:noFill/>
            <a:miter lim="800000"/>
            <a:headEnd/>
            <a:tailEnd/>
          </a:ln>
          <a:effectLst/>
        </p:spPr>
        <p:txBody>
          <a:bodyPr wrap="square" lIns="0" tIns="0" rIns="0" bIns="0">
            <a:spAutoFit/>
          </a:bodyPr>
          <a:lstStyle/>
          <a:p>
            <a:r>
              <a:rPr lang="en-GB" sz="1600" dirty="0">
                <a:latin typeface="+mn-lt"/>
              </a:rPr>
              <a:t>action</a:t>
            </a:r>
          </a:p>
        </p:txBody>
      </p:sp>
      <p:sp>
        <p:nvSpPr>
          <p:cNvPr id="36882" name="Text Box 18"/>
          <p:cNvSpPr txBox="1">
            <a:spLocks noChangeArrowheads="1"/>
          </p:cNvSpPr>
          <p:nvPr/>
        </p:nvSpPr>
        <p:spPr bwMode="auto">
          <a:xfrm>
            <a:off x="5183066" y="3663711"/>
            <a:ext cx="1497652" cy="246221"/>
          </a:xfrm>
          <a:prstGeom prst="rect">
            <a:avLst/>
          </a:prstGeom>
          <a:noFill/>
          <a:ln w="9525" algn="ctr">
            <a:noFill/>
            <a:miter lim="800000"/>
            <a:headEnd/>
            <a:tailEnd/>
          </a:ln>
          <a:effectLst/>
        </p:spPr>
        <p:txBody>
          <a:bodyPr wrap="square" lIns="0" tIns="0" rIns="0" bIns="0">
            <a:spAutoFit/>
          </a:bodyPr>
          <a:lstStyle/>
          <a:p>
            <a:r>
              <a:rPr lang="en-GB" sz="1600" dirty="0">
                <a:latin typeface="+mn-lt"/>
              </a:rPr>
              <a:t>game state</a:t>
            </a:r>
          </a:p>
        </p:txBody>
      </p:sp>
      <p:sp>
        <p:nvSpPr>
          <p:cNvPr id="36883" name="Text Box 19"/>
          <p:cNvSpPr txBox="1">
            <a:spLocks noChangeArrowheads="1"/>
          </p:cNvSpPr>
          <p:nvPr/>
        </p:nvSpPr>
        <p:spPr bwMode="auto">
          <a:xfrm rot="16200000">
            <a:off x="1598384" y="3354617"/>
            <a:ext cx="1258077" cy="492443"/>
          </a:xfrm>
          <a:prstGeom prst="rect">
            <a:avLst/>
          </a:prstGeom>
          <a:noFill/>
          <a:ln w="9525" algn="ctr">
            <a:noFill/>
            <a:miter lim="800000"/>
            <a:headEnd/>
            <a:tailEnd/>
          </a:ln>
          <a:effectLst/>
        </p:spPr>
        <p:txBody>
          <a:bodyPr wrap="square" lIns="0" tIns="0" rIns="0" bIns="0">
            <a:spAutoFit/>
          </a:bodyPr>
          <a:lstStyle/>
          <a:p>
            <a:pPr algn="ctr"/>
            <a:r>
              <a:rPr lang="en-GB" sz="1600" dirty="0">
                <a:latin typeface="+mn-lt"/>
              </a:rPr>
              <a:t>reward / punishment</a:t>
            </a:r>
          </a:p>
        </p:txBody>
      </p:sp>
      <p:sp>
        <p:nvSpPr>
          <p:cNvPr id="36884" name="Text Box 20"/>
          <p:cNvSpPr txBox="1">
            <a:spLocks noChangeArrowheads="1"/>
          </p:cNvSpPr>
          <p:nvPr/>
        </p:nvSpPr>
        <p:spPr bwMode="auto">
          <a:xfrm>
            <a:off x="5143501" y="2214308"/>
            <a:ext cx="1535677" cy="246221"/>
          </a:xfrm>
          <a:prstGeom prst="rect">
            <a:avLst/>
          </a:prstGeom>
          <a:noFill/>
          <a:ln w="9525" algn="ctr">
            <a:noFill/>
            <a:miter lim="800000"/>
            <a:headEnd/>
            <a:tailEnd/>
          </a:ln>
          <a:effectLst/>
        </p:spPr>
        <p:txBody>
          <a:bodyPr wrap="square" lIns="0" tIns="0" rIns="0" bIns="0">
            <a:spAutoFit/>
          </a:bodyPr>
          <a:lstStyle/>
          <a:p>
            <a:r>
              <a:rPr lang="en-GB" sz="1600" dirty="0">
                <a:latin typeface="+mn-lt"/>
              </a:rPr>
              <a:t>parameter update</a:t>
            </a:r>
          </a:p>
        </p:txBody>
      </p:sp>
      <p:sp>
        <p:nvSpPr>
          <p:cNvPr id="36868" name="Rectangle 4"/>
          <p:cNvSpPr>
            <a:spLocks noChangeArrowheads="1"/>
          </p:cNvSpPr>
          <p:nvPr/>
        </p:nvSpPr>
        <p:spPr bwMode="auto">
          <a:xfrm>
            <a:off x="3609243" y="1296920"/>
            <a:ext cx="2901462" cy="80745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GB" sz="2400" b="1" dirty="0" smtClean="0">
                <a:solidFill>
                  <a:schemeClr val="tx1"/>
                </a:solidFill>
              </a:rPr>
              <a:t>Agent</a:t>
            </a:r>
            <a:endParaRPr lang="en-GB" sz="2400" b="1" dirty="0">
              <a:solidFill>
                <a:schemeClr val="tx1"/>
              </a:solidFill>
            </a:endParaRPr>
          </a:p>
        </p:txBody>
      </p:sp>
      <p:sp>
        <p:nvSpPr>
          <p:cNvPr id="36870" name="Rectangle 6"/>
          <p:cNvSpPr>
            <a:spLocks noChangeArrowheads="1"/>
          </p:cNvSpPr>
          <p:nvPr/>
        </p:nvSpPr>
        <p:spPr bwMode="auto">
          <a:xfrm>
            <a:off x="3609243" y="4012407"/>
            <a:ext cx="2901462" cy="86439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GB"/>
          </a:p>
        </p:txBody>
      </p:sp>
      <p:sp>
        <p:nvSpPr>
          <p:cNvPr id="36871" name="Text Box 7"/>
          <p:cNvSpPr txBox="1">
            <a:spLocks noChangeArrowheads="1"/>
          </p:cNvSpPr>
          <p:nvPr/>
        </p:nvSpPr>
        <p:spPr bwMode="auto">
          <a:xfrm>
            <a:off x="3705809" y="4193739"/>
            <a:ext cx="2731477" cy="461665"/>
          </a:xfrm>
          <a:prstGeom prst="rect">
            <a:avLst/>
          </a:prstGeom>
          <a:noFill/>
          <a:ln w="9525">
            <a:noFill/>
            <a:miter lim="800000"/>
            <a:headEnd/>
            <a:tailEnd/>
          </a:ln>
          <a:effectLst/>
        </p:spPr>
        <p:txBody>
          <a:bodyPr wrap="square">
            <a:spAutoFit/>
          </a:bodyPr>
          <a:lstStyle/>
          <a:p>
            <a:pPr algn="ctr">
              <a:spcBef>
                <a:spcPct val="50000"/>
              </a:spcBef>
            </a:pPr>
            <a:r>
              <a:rPr lang="en-GB" sz="2400" b="1" dirty="0">
                <a:solidFill>
                  <a:srgbClr val="FFFF00"/>
                </a:solidFill>
                <a:latin typeface="+mn-lt"/>
              </a:rPr>
              <a:t>Game</a:t>
            </a:r>
          </a:p>
        </p:txBody>
      </p:sp>
      <p:sp>
        <p:nvSpPr>
          <p:cNvPr id="36873" name="Rectangle 9"/>
          <p:cNvSpPr>
            <a:spLocks noChangeArrowheads="1"/>
          </p:cNvSpPr>
          <p:nvPr/>
        </p:nvSpPr>
        <p:spPr bwMode="auto">
          <a:xfrm>
            <a:off x="3609243" y="2743528"/>
            <a:ext cx="2901462" cy="8074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GB" sz="2400" b="1" dirty="0">
                <a:solidFill>
                  <a:srgbClr val="FFFF00"/>
                </a:solidFill>
              </a:rPr>
              <a:t>Learning Algorithm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wipe(up)">
                                      <p:cBhvr>
                                        <p:cTn id="7" dur="500"/>
                                        <p:tgtEl>
                                          <p:spTgt spid="3687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880"/>
                                        </p:tgtEl>
                                        <p:attrNameLst>
                                          <p:attrName>style.visibility</p:attrName>
                                        </p:attrNameLst>
                                      </p:cBhvr>
                                      <p:to>
                                        <p:strVal val="visible"/>
                                      </p:to>
                                    </p:set>
                                    <p:animEffect transition="in" filter="dissolve">
                                      <p:cBhvr>
                                        <p:cTn id="11" dur="500"/>
                                        <p:tgtEl>
                                          <p:spTgt spid="368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6875"/>
                                        </p:tgtEl>
                                        <p:attrNameLst>
                                          <p:attrName>style.visibility</p:attrName>
                                        </p:attrNameLst>
                                      </p:cBhvr>
                                      <p:to>
                                        <p:strVal val="visible"/>
                                      </p:to>
                                    </p:set>
                                    <p:animEffect transition="in" filter="wipe(down)">
                                      <p:cBhvr>
                                        <p:cTn id="16" dur="500"/>
                                        <p:tgtEl>
                                          <p:spTgt spid="3687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6879"/>
                                        </p:tgtEl>
                                        <p:attrNameLst>
                                          <p:attrName>style.visibility</p:attrName>
                                        </p:attrNameLst>
                                      </p:cBhvr>
                                      <p:to>
                                        <p:strVal val="visible"/>
                                      </p:to>
                                    </p:set>
                                    <p:animEffect transition="in" filter="dissolve">
                                      <p:cBhvr>
                                        <p:cTn id="20" dur="500"/>
                                        <p:tgtEl>
                                          <p:spTgt spid="3687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6873"/>
                                        </p:tgtEl>
                                        <p:attrNameLst>
                                          <p:attrName>style.visibility</p:attrName>
                                        </p:attrNameLst>
                                      </p:cBhvr>
                                      <p:to>
                                        <p:strVal val="visible"/>
                                      </p:to>
                                    </p:set>
                                    <p:animEffect transition="in" filter="dissolve">
                                      <p:cBhvr>
                                        <p:cTn id="25" dur="500"/>
                                        <p:tgtEl>
                                          <p:spTgt spid="368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6878"/>
                                        </p:tgtEl>
                                        <p:attrNameLst>
                                          <p:attrName>style.visibility</p:attrName>
                                        </p:attrNameLst>
                                      </p:cBhvr>
                                      <p:to>
                                        <p:strVal val="visible"/>
                                      </p:to>
                                    </p:set>
                                    <p:animEffect transition="in" filter="wipe(up)">
                                      <p:cBhvr>
                                        <p:cTn id="30" dur="500"/>
                                        <p:tgtEl>
                                          <p:spTgt spid="36878"/>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36881"/>
                                        </p:tgtEl>
                                        <p:attrNameLst>
                                          <p:attrName>style.visibility</p:attrName>
                                        </p:attrNameLst>
                                      </p:cBhvr>
                                      <p:to>
                                        <p:strVal val="visible"/>
                                      </p:to>
                                    </p:set>
                                    <p:animEffect transition="in" filter="dissolve">
                                      <p:cBhvr>
                                        <p:cTn id="34" dur="500"/>
                                        <p:tgtEl>
                                          <p:spTgt spid="3688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6876"/>
                                        </p:tgtEl>
                                        <p:attrNameLst>
                                          <p:attrName>style.visibility</p:attrName>
                                        </p:attrNameLst>
                                      </p:cBhvr>
                                      <p:to>
                                        <p:strVal val="visible"/>
                                      </p:to>
                                    </p:set>
                                    <p:animEffect transition="in" filter="wipe(down)">
                                      <p:cBhvr>
                                        <p:cTn id="39" dur="500"/>
                                        <p:tgtEl>
                                          <p:spTgt spid="36876"/>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36882"/>
                                        </p:tgtEl>
                                        <p:attrNameLst>
                                          <p:attrName>style.visibility</p:attrName>
                                        </p:attrNameLst>
                                      </p:cBhvr>
                                      <p:to>
                                        <p:strVal val="visible"/>
                                      </p:to>
                                    </p:set>
                                    <p:animEffect transition="in" filter="dissolve">
                                      <p:cBhvr>
                                        <p:cTn id="43" dur="500"/>
                                        <p:tgtEl>
                                          <p:spTgt spid="368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872"/>
                                        </p:tgtEl>
                                        <p:attrNameLst>
                                          <p:attrName>style.visibility</p:attrName>
                                        </p:attrNameLst>
                                      </p:cBhvr>
                                      <p:to>
                                        <p:strVal val="visible"/>
                                      </p:to>
                                    </p:set>
                                    <p:animEffect transition="in" filter="wipe(down)">
                                      <p:cBhvr>
                                        <p:cTn id="48" dur="500"/>
                                        <p:tgtEl>
                                          <p:spTgt spid="36872"/>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36883"/>
                                        </p:tgtEl>
                                        <p:attrNameLst>
                                          <p:attrName>style.visibility</p:attrName>
                                        </p:attrNameLst>
                                      </p:cBhvr>
                                      <p:to>
                                        <p:strVal val="visible"/>
                                      </p:to>
                                    </p:set>
                                    <p:animEffect transition="in" filter="dissolve">
                                      <p:cBhvr>
                                        <p:cTn id="52" dur="500"/>
                                        <p:tgtEl>
                                          <p:spTgt spid="368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6877"/>
                                        </p:tgtEl>
                                        <p:attrNameLst>
                                          <p:attrName>style.visibility</p:attrName>
                                        </p:attrNameLst>
                                      </p:cBhvr>
                                      <p:to>
                                        <p:strVal val="visible"/>
                                      </p:to>
                                    </p:set>
                                    <p:animEffect transition="in" filter="wipe(down)">
                                      <p:cBhvr>
                                        <p:cTn id="57" dur="500"/>
                                        <p:tgtEl>
                                          <p:spTgt spid="36877"/>
                                        </p:tgtEl>
                                      </p:cBhvr>
                                    </p:animEffec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36884"/>
                                        </p:tgtEl>
                                        <p:attrNameLst>
                                          <p:attrName>style.visibility</p:attrName>
                                        </p:attrNameLst>
                                      </p:cBhvr>
                                      <p:to>
                                        <p:strVal val="visible"/>
                                      </p:to>
                                    </p:set>
                                    <p:animEffect transition="in" filter="dissolve">
                                      <p:cBhvr>
                                        <p:cTn id="61" dur="5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9" grpId="0"/>
      <p:bldP spid="36880" grpId="0"/>
      <p:bldP spid="36881" grpId="0"/>
      <p:bldP spid="36882" grpId="0"/>
      <p:bldP spid="36883" grpId="0"/>
      <p:bldP spid="36884" grpId="0"/>
      <p:bldP spid="368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Microsoft Research</a:t>
            </a:r>
            <a:endParaRPr lang="en-GB" dirty="0"/>
          </a:p>
        </p:txBody>
      </p:sp>
      <p:pic>
        <p:nvPicPr>
          <p:cNvPr id="1026" name="Picture 2" descr="http://upload.wikimedia.org/wikipedia/commons/c/cd/BlankMap-World-v6.png"/>
          <p:cNvPicPr>
            <a:picLocks noChangeAspect="1" noChangeArrowheads="1"/>
          </p:cNvPicPr>
          <p:nvPr/>
        </p:nvPicPr>
        <p:blipFill>
          <a:blip r:embed="rId2" cstate="print"/>
          <a:srcRect/>
          <a:stretch>
            <a:fillRect/>
          </a:stretch>
        </p:blipFill>
        <p:spPr bwMode="auto">
          <a:xfrm>
            <a:off x="399728" y="1045028"/>
            <a:ext cx="8335215" cy="3656952"/>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1502229" y="1906659"/>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1354909" y="2099699"/>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4123509" y="1759339"/>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2541162" y="1995340"/>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6711697" y="2064138"/>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5960147" y="2775629"/>
            <a:ext cx="72000" cy="72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1542553" y="1820849"/>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1991</a:t>
            </a:r>
            <a:endParaRPr lang="en-GB" sz="1000" b="1" dirty="0">
              <a:solidFill>
                <a:schemeClr val="bg1"/>
              </a:solidFill>
              <a:effectLst>
                <a:outerShdw blurRad="50800" dist="38100" dir="2700000" algn="tl" rotWithShape="0">
                  <a:prstClr val="black">
                    <a:alpha val="40000"/>
                  </a:prstClr>
                </a:outerShdw>
              </a:effectLst>
              <a:latin typeface="+mn-lt"/>
            </a:endParaRPr>
          </a:p>
        </p:txBody>
      </p:sp>
      <p:sp>
        <p:nvSpPr>
          <p:cNvPr id="16" name="TextBox 15"/>
          <p:cNvSpPr txBox="1"/>
          <p:nvPr/>
        </p:nvSpPr>
        <p:spPr>
          <a:xfrm>
            <a:off x="4159857" y="1671100"/>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1997</a:t>
            </a:r>
            <a:endParaRPr lang="en-GB" sz="1000" b="1" dirty="0">
              <a:solidFill>
                <a:schemeClr val="bg1"/>
              </a:solidFill>
              <a:effectLst>
                <a:outerShdw blurRad="50800" dist="38100" dir="2700000" algn="tl" rotWithShape="0">
                  <a:prstClr val="black">
                    <a:alpha val="40000"/>
                  </a:prstClr>
                </a:outerShdw>
              </a:effectLst>
              <a:latin typeface="+mn-lt"/>
            </a:endParaRPr>
          </a:p>
        </p:txBody>
      </p:sp>
      <p:sp>
        <p:nvSpPr>
          <p:cNvPr id="17" name="TextBox 16"/>
          <p:cNvSpPr txBox="1"/>
          <p:nvPr/>
        </p:nvSpPr>
        <p:spPr>
          <a:xfrm>
            <a:off x="6744031" y="1981201"/>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1998</a:t>
            </a:r>
            <a:endParaRPr lang="en-GB" sz="1000" b="1" dirty="0">
              <a:solidFill>
                <a:schemeClr val="bg1"/>
              </a:solidFill>
              <a:effectLst>
                <a:outerShdw blurRad="50800" dist="38100" dir="2700000" algn="tl" rotWithShape="0">
                  <a:prstClr val="black">
                    <a:alpha val="40000"/>
                  </a:prstClr>
                </a:outerShdw>
              </a:effectLst>
              <a:latin typeface="+mn-lt"/>
            </a:endParaRPr>
          </a:p>
        </p:txBody>
      </p:sp>
      <p:sp>
        <p:nvSpPr>
          <p:cNvPr id="18" name="TextBox 17"/>
          <p:cNvSpPr txBox="1"/>
          <p:nvPr/>
        </p:nvSpPr>
        <p:spPr>
          <a:xfrm>
            <a:off x="1386177" y="2022283"/>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2001</a:t>
            </a:r>
            <a:endParaRPr lang="en-GB" sz="1000" b="1" dirty="0">
              <a:solidFill>
                <a:schemeClr val="bg1"/>
              </a:solidFill>
              <a:effectLst>
                <a:outerShdw blurRad="50800" dist="38100" dir="2700000" algn="tl" rotWithShape="0">
                  <a:prstClr val="black">
                    <a:alpha val="40000"/>
                  </a:prstClr>
                </a:outerShdw>
              </a:effectLst>
              <a:latin typeface="+mn-lt"/>
            </a:endParaRPr>
          </a:p>
        </p:txBody>
      </p:sp>
      <p:sp>
        <p:nvSpPr>
          <p:cNvPr id="19" name="TextBox 18"/>
          <p:cNvSpPr txBox="1"/>
          <p:nvPr/>
        </p:nvSpPr>
        <p:spPr>
          <a:xfrm>
            <a:off x="5982031" y="2674290"/>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2005</a:t>
            </a:r>
            <a:endParaRPr lang="en-GB" sz="1000" b="1" dirty="0">
              <a:solidFill>
                <a:schemeClr val="bg1"/>
              </a:solidFill>
              <a:effectLst>
                <a:outerShdw blurRad="50800" dist="38100" dir="2700000" algn="tl" rotWithShape="0">
                  <a:prstClr val="black">
                    <a:alpha val="40000"/>
                  </a:prstClr>
                </a:outerShdw>
              </a:effectLst>
              <a:latin typeface="+mn-lt"/>
            </a:endParaRPr>
          </a:p>
        </p:txBody>
      </p:sp>
      <p:sp>
        <p:nvSpPr>
          <p:cNvPr id="20" name="TextBox 19"/>
          <p:cNvSpPr txBox="1"/>
          <p:nvPr/>
        </p:nvSpPr>
        <p:spPr>
          <a:xfrm>
            <a:off x="2570921" y="1910965"/>
            <a:ext cx="447558" cy="246221"/>
          </a:xfrm>
          <a:prstGeom prst="rect">
            <a:avLst/>
          </a:prstGeom>
          <a:noFill/>
        </p:spPr>
        <p:txBody>
          <a:bodyPr wrap="none" rtlCol="0">
            <a:spAutoFit/>
          </a:bodyPr>
          <a:lstStyle/>
          <a:p>
            <a:r>
              <a:rPr lang="en-GB" sz="1000" b="1" dirty="0" smtClean="0">
                <a:solidFill>
                  <a:schemeClr val="bg1"/>
                </a:solidFill>
                <a:effectLst>
                  <a:outerShdw blurRad="50800" dist="38100" dir="2700000" algn="tl" rotWithShape="0">
                    <a:prstClr val="black">
                      <a:alpha val="40000"/>
                    </a:prstClr>
                  </a:outerShdw>
                </a:effectLst>
                <a:latin typeface="+mn-lt"/>
              </a:rPr>
              <a:t>2008</a:t>
            </a:r>
            <a:endParaRPr lang="en-GB" sz="1000" b="1" dirty="0">
              <a:solidFill>
                <a:schemeClr val="bg1"/>
              </a:solidFill>
              <a:effectLst>
                <a:outerShdw blurRad="50800" dist="38100" dir="2700000" algn="tl" rotWithShape="0">
                  <a:prstClr val="black">
                    <a:alpha val="40000"/>
                  </a:prstClr>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28600" y="1314450"/>
            <a:ext cx="5105400" cy="3600450"/>
          </a:xfrm>
          <a:prstGeom prst="rect">
            <a:avLst/>
          </a:prstGeom>
          <a:gradFill>
            <a:gsLst>
              <a:gs pos="0">
                <a:srgbClr val="FFEFD1"/>
              </a:gs>
              <a:gs pos="64999">
                <a:srgbClr val="F0EBD5"/>
              </a:gs>
              <a:gs pos="100000">
                <a:srgbClr val="D1C39F"/>
              </a:gs>
            </a:gsLst>
            <a:lin ang="16200000" scaled="0"/>
          </a:gradFill>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bg1"/>
              </a:solidFill>
            </a:endParaRPr>
          </a:p>
        </p:txBody>
      </p:sp>
      <p:pic>
        <p:nvPicPr>
          <p:cNvPr id="37890" name="Picture 2" descr="NextState"/>
          <p:cNvPicPr>
            <a:picLocks noChangeAspect="1" noChangeArrowheads="1"/>
          </p:cNvPicPr>
          <p:nvPr/>
        </p:nvPicPr>
        <p:blipFill>
          <a:blip r:embed="rId6" cstate="print"/>
          <a:srcRect/>
          <a:stretch>
            <a:fillRect/>
          </a:stretch>
        </p:blipFill>
        <p:spPr bwMode="auto">
          <a:xfrm>
            <a:off x="5568462" y="1896666"/>
            <a:ext cx="3323492" cy="2080022"/>
          </a:xfrm>
          <a:prstGeom prst="rect">
            <a:avLst/>
          </a:prstGeom>
          <a:noFill/>
          <a:ln w="12700">
            <a:solidFill>
              <a:schemeClr val="bg1"/>
            </a:solidFill>
          </a:ln>
          <a:effectLst>
            <a:outerShdw blurRad="50800" dist="38100" dir="2700000" algn="tl" rotWithShape="0">
              <a:prstClr val="black">
                <a:alpha val="40000"/>
              </a:prstClr>
            </a:outerShdw>
          </a:effectLst>
        </p:spPr>
      </p:pic>
      <p:pic>
        <p:nvPicPr>
          <p:cNvPr id="37891" name="QLearningGetReward.wmv">
            <a:hlinkClick r:id="" action="ppaction://media"/>
          </p:cNvPr>
          <p:cNvPicPr>
            <a:picLocks noRot="1" noChangeAspect="1" noChangeArrowheads="1"/>
          </p:cNvPicPr>
          <p:nvPr>
            <a:videoFile r:link="rId1"/>
          </p:nvPr>
        </p:nvPicPr>
        <p:blipFill>
          <a:blip r:embed="rId7" cstate="print"/>
          <a:srcRect/>
          <a:stretch>
            <a:fillRect/>
          </a:stretch>
        </p:blipFill>
        <p:spPr bwMode="auto">
          <a:xfrm>
            <a:off x="5602166" y="1869281"/>
            <a:ext cx="3289788" cy="2138363"/>
          </a:xfrm>
          <a:prstGeom prst="rect">
            <a:avLst/>
          </a:prstGeom>
          <a:noFill/>
          <a:ln w="12700">
            <a:solidFill>
              <a:schemeClr val="bg1"/>
            </a:solidFill>
          </a:ln>
          <a:effectLst>
            <a:outerShdw blurRad="50800" dist="38100" dir="2700000" algn="tl" rotWithShape="0">
              <a:prstClr val="black">
                <a:alpha val="40000"/>
              </a:prstClr>
            </a:outerShdw>
          </a:effectLst>
        </p:spPr>
      </p:pic>
      <p:sp>
        <p:nvSpPr>
          <p:cNvPr id="37892" name="Rectangle 4"/>
          <p:cNvSpPr>
            <a:spLocks noGrp="1" noChangeArrowheads="1"/>
          </p:cNvSpPr>
          <p:nvPr>
            <p:ph type="title"/>
          </p:nvPr>
        </p:nvSpPr>
        <p:spPr/>
        <p:txBody>
          <a:bodyPr/>
          <a:lstStyle/>
          <a:p>
            <a:r>
              <a:rPr lang="en-GB" dirty="0" smtClean="0">
                <a:latin typeface="+mn-lt"/>
              </a:rPr>
              <a:t>Tabular Q-Learning</a:t>
            </a:r>
            <a:endParaRPr lang="en-GB" dirty="0">
              <a:latin typeface="+mn-lt"/>
            </a:endParaRPr>
          </a:p>
        </p:txBody>
      </p:sp>
      <p:pic>
        <p:nvPicPr>
          <p:cNvPr id="37893" name="QLearningChooseAction.wmv">
            <a:hlinkClick r:id="" action="ppaction://media"/>
          </p:cNvPr>
          <p:cNvPicPr>
            <a:picLocks noRot="1" noChangeAspect="1" noChangeArrowheads="1"/>
          </p:cNvPicPr>
          <p:nvPr>
            <a:videoFile r:link="rId2"/>
          </p:nvPr>
        </p:nvPicPr>
        <p:blipFill>
          <a:blip r:embed="rId8" cstate="print"/>
          <a:srcRect/>
          <a:stretch>
            <a:fillRect/>
          </a:stretch>
        </p:blipFill>
        <p:spPr bwMode="auto">
          <a:xfrm>
            <a:off x="5583504" y="1869281"/>
            <a:ext cx="3291254" cy="2138363"/>
          </a:xfrm>
          <a:prstGeom prst="rect">
            <a:avLst/>
          </a:prstGeom>
          <a:noFill/>
          <a:ln w="12700">
            <a:solidFill>
              <a:schemeClr val="bg1"/>
            </a:solidFill>
          </a:ln>
          <a:effectLst>
            <a:outerShdw blurRad="50800" dist="38100" dir="2700000" algn="tl" rotWithShape="0">
              <a:prstClr val="black">
                <a:alpha val="40000"/>
              </a:prstClr>
            </a:outerShdw>
          </a:effectLst>
        </p:spPr>
      </p:pic>
      <p:sp>
        <p:nvSpPr>
          <p:cNvPr id="37894" name="Line 6"/>
          <p:cNvSpPr>
            <a:spLocks noChangeShapeType="1"/>
          </p:cNvSpPr>
          <p:nvPr/>
        </p:nvSpPr>
        <p:spPr bwMode="auto">
          <a:xfrm>
            <a:off x="6566389" y="2787254"/>
            <a:ext cx="996462" cy="0"/>
          </a:xfrm>
          <a:prstGeom prst="line">
            <a:avLst/>
          </a:prstGeom>
          <a:noFill/>
          <a:ln w="38100">
            <a:solidFill>
              <a:srgbClr val="FFFF00"/>
            </a:solidFill>
            <a:round/>
            <a:headEnd type="arrow" w="lg" len="lg"/>
            <a:tailEnd type="arrow" w="lg" len="lg"/>
          </a:ln>
          <a:effectLst/>
        </p:spPr>
        <p:txBody>
          <a:bodyPr lIns="0" tIns="0" rIns="0" bIns="0"/>
          <a:lstStyle/>
          <a:p>
            <a:endParaRPr lang="en-GB">
              <a:solidFill>
                <a:schemeClr val="bg1"/>
              </a:solidFill>
              <a:latin typeface="+mn-lt"/>
            </a:endParaRPr>
          </a:p>
        </p:txBody>
      </p:sp>
      <p:sp>
        <p:nvSpPr>
          <p:cNvPr id="37895" name="Oval 7"/>
          <p:cNvSpPr>
            <a:spLocks noChangeArrowheads="1"/>
          </p:cNvSpPr>
          <p:nvPr/>
        </p:nvSpPr>
        <p:spPr bwMode="auto">
          <a:xfrm>
            <a:off x="5767754" y="3193258"/>
            <a:ext cx="863112" cy="108347"/>
          </a:xfrm>
          <a:prstGeom prst="ellipse">
            <a:avLst/>
          </a:prstGeom>
          <a:solidFill>
            <a:srgbClr val="FF0000">
              <a:alpha val="30000"/>
            </a:srgbClr>
          </a:solidFill>
          <a:ln w="9525" algn="ctr">
            <a:solidFill>
              <a:srgbClr val="FF0000"/>
            </a:solidFill>
            <a:round/>
            <a:headEnd/>
            <a:tailEnd/>
          </a:ln>
          <a:effectLst/>
        </p:spPr>
        <p:txBody>
          <a:bodyPr wrap="none" lIns="0" tIns="0" rIns="0" bIns="0" anchor="ctr"/>
          <a:lstStyle/>
          <a:p>
            <a:endParaRPr lang="en-GB">
              <a:solidFill>
                <a:schemeClr val="bg1"/>
              </a:solidFill>
              <a:latin typeface="+mn-lt"/>
            </a:endParaRPr>
          </a:p>
        </p:txBody>
      </p:sp>
      <p:sp>
        <p:nvSpPr>
          <p:cNvPr id="37896" name="Oval 8"/>
          <p:cNvSpPr>
            <a:spLocks noChangeArrowheads="1"/>
          </p:cNvSpPr>
          <p:nvPr/>
        </p:nvSpPr>
        <p:spPr bwMode="auto">
          <a:xfrm>
            <a:off x="7329854" y="3057526"/>
            <a:ext cx="863112" cy="108347"/>
          </a:xfrm>
          <a:prstGeom prst="ellipse">
            <a:avLst/>
          </a:prstGeom>
          <a:solidFill>
            <a:srgbClr val="FFFF00">
              <a:alpha val="50000"/>
            </a:srgbClr>
          </a:solidFill>
          <a:ln w="9525" algn="ctr">
            <a:solidFill>
              <a:srgbClr val="FFFF00"/>
            </a:solidFill>
            <a:round/>
            <a:headEnd/>
            <a:tailEnd/>
          </a:ln>
          <a:effectLst/>
        </p:spPr>
        <p:txBody>
          <a:bodyPr wrap="none" lIns="0" tIns="0" rIns="0" bIns="0" anchor="ctr"/>
          <a:lstStyle/>
          <a:p>
            <a:endParaRPr lang="en-GB">
              <a:solidFill>
                <a:schemeClr val="bg1"/>
              </a:solidFill>
              <a:latin typeface="+mn-lt"/>
            </a:endParaRPr>
          </a:p>
        </p:txBody>
      </p:sp>
      <p:sp>
        <p:nvSpPr>
          <p:cNvPr id="37898" name="Text Box 10"/>
          <p:cNvSpPr txBox="1">
            <a:spLocks noChangeArrowheads="1"/>
          </p:cNvSpPr>
          <p:nvPr/>
        </p:nvSpPr>
        <p:spPr bwMode="auto">
          <a:xfrm>
            <a:off x="6983637" y="2515160"/>
            <a:ext cx="282129" cy="246221"/>
          </a:xfrm>
          <a:prstGeom prst="rect">
            <a:avLst/>
          </a:prstGeom>
          <a:noFill/>
          <a:ln w="9525" algn="ctr">
            <a:noFill/>
            <a:miter lim="800000"/>
            <a:headEnd/>
            <a:tailEnd/>
          </a:ln>
          <a:effectLst/>
        </p:spPr>
        <p:txBody>
          <a:bodyPr wrap="none" lIns="0" tIns="0" rIns="0" bIns="0">
            <a:spAutoFit/>
          </a:bodyPr>
          <a:lstStyle/>
          <a:p>
            <a:r>
              <a:rPr lang="en-GB" sz="1600" dirty="0">
                <a:solidFill>
                  <a:schemeClr val="tx2">
                    <a:lumMod val="75000"/>
                  </a:schemeClr>
                </a:solidFill>
                <a:latin typeface="+mn-lt"/>
              </a:rPr>
              <a:t>3 ft</a:t>
            </a:r>
          </a:p>
        </p:txBody>
      </p:sp>
      <p:graphicFrame>
        <p:nvGraphicFramePr>
          <p:cNvPr id="37899" name="Group 11"/>
          <p:cNvGraphicFramePr>
            <a:graphicFrameLocks noGrp="1"/>
          </p:cNvGraphicFramePr>
          <p:nvPr/>
        </p:nvGraphicFramePr>
        <p:xfrm>
          <a:off x="609600" y="1654970"/>
          <a:ext cx="4495801" cy="3136106"/>
        </p:xfrm>
        <a:graphic>
          <a:graphicData uri="http://schemas.openxmlformats.org/drawingml/2006/table">
            <a:tbl>
              <a:tblPr>
                <a:tableStyleId>{5940675A-B579-460E-94D1-54222C63F5DA}</a:tableStyleId>
              </a:tblPr>
              <a:tblGrid>
                <a:gridCol w="1273754"/>
                <a:gridCol w="1088447"/>
                <a:gridCol w="914400"/>
                <a:gridCol w="1219200"/>
              </a:tblGrid>
              <a:tr h="241697">
                <a:tc>
                  <a:txBody>
                    <a:bodyPr/>
                    <a:lstStyle/>
                    <a:p>
                      <a:pPr marL="0" marR="0" lvl="0" indent="0" algn="ctr" defTabSz="914400" rtl="0" eaLnBrk="1" fontAlgn="base" latinLnBrk="0" hangingPunct="1">
                        <a:lnSpc>
                          <a:spcPct val="100000"/>
                        </a:lnSpc>
                        <a:spcBef>
                          <a:spcPct val="20000"/>
                        </a:spcBef>
                        <a:spcAft>
                          <a:spcPct val="0"/>
                        </a:spcAft>
                        <a:buClr>
                          <a:srgbClr val="339EFF"/>
                        </a:buClr>
                        <a:buSzTx/>
                        <a:buFontTx/>
                        <a:buNone/>
                        <a:tabLst/>
                      </a:pPr>
                      <a:r>
                        <a:rPr kumimoji="0" lang="en-GB" sz="1400" u="none" strike="noStrike" cap="none" normalizeH="0" baseline="0" dirty="0" smtClean="0">
                          <a:ln>
                            <a:noFill/>
                          </a:ln>
                          <a:solidFill>
                            <a:schemeClr val="bg1"/>
                          </a:solidFill>
                          <a:effectLst/>
                        </a:rPr>
                        <a:t>Q-Table</a:t>
                      </a:r>
                      <a:endParaRPr kumimoji="0" lang="en-GB" sz="1400" b="0" i="0" u="none" strike="noStrike" cap="none" normalizeH="0" baseline="0" dirty="0" smtClean="0">
                        <a:ln>
                          <a:noFill/>
                        </a:ln>
                        <a:solidFill>
                          <a:schemeClr val="bg1"/>
                        </a:solidFill>
                        <a:effectLst/>
                        <a:latin typeface="Arial" pitchFamily="34"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dirty="0" smtClean="0">
                          <a:ln>
                            <a:noFill/>
                          </a:ln>
                          <a:solidFill>
                            <a:schemeClr val="bg1"/>
                          </a:solidFill>
                          <a:effectLst/>
                        </a:rPr>
                        <a:t>THROW</a:t>
                      </a:r>
                      <a:endParaRPr kumimoji="0" lang="en-GB"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KICK</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dirty="0" smtClean="0">
                          <a:ln>
                            <a:noFill/>
                          </a:ln>
                          <a:solidFill>
                            <a:schemeClr val="bg1"/>
                          </a:solidFill>
                          <a:effectLst/>
                        </a:rPr>
                        <a:t>STAND</a:t>
                      </a:r>
                      <a:endParaRPr kumimoji="0" lang="en-GB"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r>
              <a:tr h="240506">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dirty="0" smtClean="0">
                          <a:ln>
                            <a:noFill/>
                          </a:ln>
                          <a:solidFill>
                            <a:schemeClr val="bg1"/>
                          </a:solidFill>
                          <a:effectLst/>
                        </a:rPr>
                        <a:t>1ft / GROUND</a:t>
                      </a:r>
                      <a:endParaRPr kumimoji="0" lang="en-GB" sz="1100" b="0" i="0" u="none" strike="noStrike" cap="none" normalizeH="0" baseline="0" dirty="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2ft / GROUND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0506">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3ft / GROUND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4ft / GROUND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dirty="0" smtClean="0">
                          <a:ln>
                            <a:noFill/>
                          </a:ln>
                          <a:solidFill>
                            <a:schemeClr val="bg1"/>
                          </a:solidFill>
                          <a:effectLst/>
                        </a:rPr>
                        <a:t>5ft / GROUND</a:t>
                      </a:r>
                      <a:endParaRPr kumimoji="0" lang="en-GB" sz="1100" b="0" i="0" u="none" strike="noStrike" cap="none" normalizeH="0" baseline="0" dirty="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0506">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6ft / GROUND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dirty="0" smtClean="0">
                          <a:ln>
                            <a:noFill/>
                          </a:ln>
                          <a:solidFill>
                            <a:schemeClr val="bg1"/>
                          </a:solidFill>
                          <a:effectLst/>
                        </a:rPr>
                        <a:t>1ft / KNOCKED</a:t>
                      </a:r>
                      <a:endParaRPr kumimoji="0" lang="en-GB" sz="1100" b="0" i="0" u="none" strike="noStrike" cap="none" normalizeH="0" baseline="0" dirty="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0506">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2ft / KNOCKED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3ft / KNOCKED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4ft / KNOCKED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0506">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5ft / KNOCKED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r>
              <a:tr h="241697">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r>
                        <a:rPr kumimoji="0" lang="en-GB" sz="1100" u="none" strike="noStrike" cap="none" normalizeH="0" baseline="0" smtClean="0">
                          <a:ln>
                            <a:noFill/>
                          </a:ln>
                          <a:solidFill>
                            <a:schemeClr val="bg1"/>
                          </a:solidFill>
                          <a:effectLst/>
                        </a:rPr>
                        <a:t>6ft / KNOCKED</a:t>
                      </a:r>
                      <a:endParaRPr kumimoji="0" lang="en-GB" sz="1100" b="0" i="0" u="none" strike="noStrike" cap="none" normalizeH="0" baseline="0" smtClean="0">
                        <a:ln>
                          <a:noFill/>
                        </a:ln>
                        <a:solidFill>
                          <a:schemeClr val="bg1"/>
                        </a:solidFill>
                        <a:effectLst/>
                        <a:latin typeface="Arial" pitchFamily="34" charset="0"/>
                      </a:endParaRPr>
                    </a:p>
                  </a:txBody>
                  <a:tcPr marL="16615" marR="16615" marT="13500" marB="1350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smtClean="0">
                        <a:ln>
                          <a:noFill/>
                        </a:ln>
                        <a:solidFill>
                          <a:schemeClr val="bg1"/>
                        </a:solidFill>
                        <a:effectLst/>
                        <a:latin typeface="Arial" pitchFamily="34" charset="0"/>
                      </a:endParaRPr>
                    </a:p>
                  </a:txBody>
                  <a:tcPr marL="16615" marR="16615" marT="13500" marB="1350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
                          <a:srgbClr val="339EFF"/>
                        </a:buClr>
                        <a:buSzTx/>
                        <a:buFontTx/>
                        <a:buNone/>
                        <a:tabLst/>
                      </a:pPr>
                      <a:endParaRPr kumimoji="0" lang="en-US" sz="1100" b="0" i="0" u="none" strike="noStrike" cap="none" normalizeH="0" baseline="0" dirty="0" smtClean="0">
                        <a:ln>
                          <a:noFill/>
                        </a:ln>
                        <a:solidFill>
                          <a:schemeClr val="bg1"/>
                        </a:solidFill>
                        <a:effectLst/>
                        <a:latin typeface="Arial" pitchFamily="34" charset="0"/>
                      </a:endParaRPr>
                    </a:p>
                  </a:txBody>
                  <a:tcPr marL="16615" marR="16615" marT="13500" marB="13500" anchor="ctr" anchorCtr="1" horzOverflow="overflow"/>
                </a:tc>
              </a:tr>
            </a:tbl>
          </a:graphicData>
        </a:graphic>
      </p:graphicFrame>
      <p:sp>
        <p:nvSpPr>
          <p:cNvPr id="38015" name="Text Box 127"/>
          <p:cNvSpPr txBox="1">
            <a:spLocks noChangeArrowheads="1"/>
          </p:cNvSpPr>
          <p:nvPr/>
        </p:nvSpPr>
        <p:spPr bwMode="auto">
          <a:xfrm>
            <a:off x="3448052" y="1384698"/>
            <a:ext cx="596317" cy="246221"/>
          </a:xfrm>
          <a:prstGeom prst="rect">
            <a:avLst/>
          </a:prstGeom>
          <a:noFill/>
          <a:ln w="9525" algn="ctr">
            <a:noFill/>
            <a:miter lim="800000"/>
            <a:headEnd/>
            <a:tailEnd/>
          </a:ln>
          <a:effectLst/>
        </p:spPr>
        <p:txBody>
          <a:bodyPr wrap="none" lIns="0" tIns="0" rIns="0" bIns="0">
            <a:spAutoFit/>
          </a:bodyPr>
          <a:lstStyle/>
          <a:p>
            <a:r>
              <a:rPr lang="en-GB" sz="1600" dirty="0">
                <a:solidFill>
                  <a:schemeClr val="bg1"/>
                </a:solidFill>
                <a:latin typeface="+mn-lt"/>
              </a:rPr>
              <a:t>actions</a:t>
            </a:r>
          </a:p>
        </p:txBody>
      </p:sp>
      <p:sp>
        <p:nvSpPr>
          <p:cNvPr id="37897" name="Line 9"/>
          <p:cNvSpPr>
            <a:spLocks noChangeShapeType="1"/>
          </p:cNvSpPr>
          <p:nvPr/>
        </p:nvSpPr>
        <p:spPr bwMode="auto">
          <a:xfrm flipH="1">
            <a:off x="7861789" y="1437086"/>
            <a:ext cx="167054" cy="648890"/>
          </a:xfrm>
          <a:prstGeom prst="line">
            <a:avLst/>
          </a:prstGeom>
          <a:noFill/>
          <a:ln w="44450">
            <a:solidFill>
              <a:srgbClr val="FF00FF"/>
            </a:solidFill>
            <a:round/>
            <a:headEnd/>
            <a:tailEnd type="triangle" w="med" len="med"/>
          </a:ln>
          <a:effectLst>
            <a:outerShdw blurRad="50800" dist="38100" dir="2700000" algn="tl" rotWithShape="0">
              <a:prstClr val="black">
                <a:alpha val="40000"/>
              </a:prstClr>
            </a:outerShdw>
          </a:effectLst>
        </p:spPr>
        <p:txBody>
          <a:bodyPr lIns="0" tIns="0" rIns="0" bIns="0"/>
          <a:lstStyle/>
          <a:p>
            <a:endParaRPr lang="en-GB">
              <a:solidFill>
                <a:schemeClr val="bg1"/>
              </a:solidFill>
              <a:latin typeface="+mn-lt"/>
            </a:endParaRPr>
          </a:p>
        </p:txBody>
      </p:sp>
      <p:sp>
        <p:nvSpPr>
          <p:cNvPr id="38016" name="Text Box 128"/>
          <p:cNvSpPr txBox="1">
            <a:spLocks noChangeArrowheads="1"/>
          </p:cNvSpPr>
          <p:nvPr/>
        </p:nvSpPr>
        <p:spPr bwMode="auto">
          <a:xfrm rot="16200000">
            <a:off x="-395407" y="2986206"/>
            <a:ext cx="1646635" cy="246221"/>
          </a:xfrm>
          <a:prstGeom prst="rect">
            <a:avLst/>
          </a:prstGeom>
          <a:noFill/>
          <a:ln w="9525" algn="ctr">
            <a:noFill/>
            <a:miter lim="800000"/>
            <a:headEnd/>
            <a:tailEnd/>
          </a:ln>
          <a:effectLst/>
        </p:spPr>
        <p:txBody>
          <a:bodyPr wrap="square" lIns="0" tIns="0" rIns="0" bIns="0">
            <a:spAutoFit/>
          </a:bodyPr>
          <a:lstStyle/>
          <a:p>
            <a:pPr algn="ctr"/>
            <a:r>
              <a:rPr lang="en-GB" sz="1600" dirty="0">
                <a:solidFill>
                  <a:schemeClr val="bg1"/>
                </a:solidFill>
                <a:latin typeface="+mn-lt"/>
              </a:rPr>
              <a:t>game states</a:t>
            </a:r>
          </a:p>
        </p:txBody>
      </p:sp>
      <p:sp>
        <p:nvSpPr>
          <p:cNvPr id="38017" name="Rectangle 129"/>
          <p:cNvSpPr>
            <a:spLocks noChangeArrowheads="1"/>
          </p:cNvSpPr>
          <p:nvPr/>
        </p:nvSpPr>
        <p:spPr bwMode="auto">
          <a:xfrm>
            <a:off x="609600" y="2383631"/>
            <a:ext cx="4495800" cy="242888"/>
          </a:xfrm>
          <a:prstGeom prst="rect">
            <a:avLst/>
          </a:prstGeom>
          <a:solidFill>
            <a:srgbClr val="FFFF00">
              <a:alpha val="50000"/>
            </a:srgbClr>
          </a:solidFill>
          <a:ln w="9525" algn="ctr">
            <a:noFill/>
            <a:miter lim="800000"/>
            <a:headEnd/>
            <a:tailEnd/>
          </a:ln>
          <a:effectLst/>
        </p:spPr>
        <p:txBody>
          <a:bodyPr wrap="none" lIns="0" tIns="0" rIns="0" bIns="0" anchor="ctr"/>
          <a:lstStyle/>
          <a:p>
            <a:pPr algn="ctr"/>
            <a:endParaRPr lang="en-US">
              <a:solidFill>
                <a:schemeClr val="bg1"/>
              </a:solidFill>
              <a:latin typeface="+mn-lt"/>
            </a:endParaRPr>
          </a:p>
        </p:txBody>
      </p:sp>
      <p:sp>
        <p:nvSpPr>
          <p:cNvPr id="38018" name="Text Box 130"/>
          <p:cNvSpPr txBox="1">
            <a:spLocks noChangeArrowheads="1"/>
          </p:cNvSpPr>
          <p:nvPr/>
        </p:nvSpPr>
        <p:spPr bwMode="auto">
          <a:xfrm>
            <a:off x="2228462" y="2400301"/>
            <a:ext cx="363882" cy="246221"/>
          </a:xfrm>
          <a:prstGeom prst="rect">
            <a:avLst/>
          </a:prstGeom>
          <a:noFill/>
          <a:ln w="9525" algn="ctr">
            <a:noFill/>
            <a:miter lim="800000"/>
            <a:headEnd/>
            <a:tailEnd/>
          </a:ln>
          <a:effectLst/>
        </p:spPr>
        <p:txBody>
          <a:bodyPr wrap="none" lIns="0" tIns="0" rIns="0" bIns="0">
            <a:spAutoFit/>
          </a:bodyPr>
          <a:lstStyle/>
          <a:p>
            <a:r>
              <a:rPr lang="en-GB" sz="1600" dirty="0">
                <a:solidFill>
                  <a:schemeClr val="bg1"/>
                </a:solidFill>
                <a:latin typeface="+mn-lt"/>
              </a:rPr>
              <a:t>13.2</a:t>
            </a:r>
          </a:p>
        </p:txBody>
      </p:sp>
      <p:sp>
        <p:nvSpPr>
          <p:cNvPr id="38019" name="Text Box 131"/>
          <p:cNvSpPr txBox="1">
            <a:spLocks noChangeArrowheads="1"/>
          </p:cNvSpPr>
          <p:nvPr/>
        </p:nvSpPr>
        <p:spPr bwMode="auto">
          <a:xfrm>
            <a:off x="3276600" y="2390970"/>
            <a:ext cx="363882" cy="246221"/>
          </a:xfrm>
          <a:prstGeom prst="rect">
            <a:avLst/>
          </a:prstGeom>
          <a:noFill/>
          <a:ln w="9525" algn="ctr">
            <a:noFill/>
            <a:miter lim="800000"/>
            <a:headEnd/>
            <a:tailEnd/>
          </a:ln>
          <a:effectLst/>
        </p:spPr>
        <p:txBody>
          <a:bodyPr wrap="none" lIns="0" tIns="0" rIns="0" bIns="0">
            <a:spAutoFit/>
          </a:bodyPr>
          <a:lstStyle/>
          <a:p>
            <a:r>
              <a:rPr lang="en-GB" sz="1600" dirty="0">
                <a:solidFill>
                  <a:schemeClr val="bg1"/>
                </a:solidFill>
                <a:latin typeface="+mn-lt"/>
              </a:rPr>
              <a:t>10.2</a:t>
            </a:r>
          </a:p>
        </p:txBody>
      </p:sp>
      <p:sp>
        <p:nvSpPr>
          <p:cNvPr id="38020" name="Text Box 132"/>
          <p:cNvSpPr txBox="1">
            <a:spLocks noChangeArrowheads="1"/>
          </p:cNvSpPr>
          <p:nvPr/>
        </p:nvSpPr>
        <p:spPr bwMode="auto">
          <a:xfrm>
            <a:off x="4343401" y="2372308"/>
            <a:ext cx="330219" cy="276999"/>
          </a:xfrm>
          <a:prstGeom prst="rect">
            <a:avLst/>
          </a:prstGeom>
          <a:noFill/>
          <a:ln w="9525" algn="ctr">
            <a:noFill/>
            <a:miter lim="800000"/>
            <a:headEnd/>
            <a:tailEnd/>
          </a:ln>
          <a:effectLst/>
        </p:spPr>
        <p:txBody>
          <a:bodyPr wrap="none" lIns="0" tIns="0" rIns="0" bIns="0">
            <a:spAutoFit/>
          </a:bodyPr>
          <a:lstStyle/>
          <a:p>
            <a:r>
              <a:rPr lang="en-GB" dirty="0">
                <a:solidFill>
                  <a:schemeClr val="bg1"/>
                </a:solidFill>
                <a:latin typeface="+mn-lt"/>
              </a:rPr>
              <a:t>-</a:t>
            </a:r>
            <a:r>
              <a:rPr lang="en-GB" sz="1600" dirty="0">
                <a:solidFill>
                  <a:schemeClr val="bg1"/>
                </a:solidFill>
                <a:latin typeface="+mn-lt"/>
              </a:rPr>
              <a:t>1.3</a:t>
            </a:r>
            <a:endParaRPr lang="en-GB" dirty="0">
              <a:solidFill>
                <a:schemeClr val="bg1"/>
              </a:solidFill>
              <a:latin typeface="+mn-lt"/>
            </a:endParaRPr>
          </a:p>
        </p:txBody>
      </p:sp>
      <p:sp>
        <p:nvSpPr>
          <p:cNvPr id="38021" name="Rectangle 133"/>
          <p:cNvSpPr>
            <a:spLocks noChangeArrowheads="1"/>
          </p:cNvSpPr>
          <p:nvPr/>
        </p:nvSpPr>
        <p:spPr bwMode="auto">
          <a:xfrm>
            <a:off x="1905000" y="2386012"/>
            <a:ext cx="1066800" cy="242888"/>
          </a:xfrm>
          <a:prstGeom prst="rect">
            <a:avLst/>
          </a:prstGeom>
          <a:solidFill>
            <a:srgbClr val="FF0000">
              <a:alpha val="50000"/>
            </a:srgbClr>
          </a:solidFill>
          <a:ln w="9525" algn="ctr">
            <a:noFill/>
            <a:miter lim="800000"/>
            <a:headEnd/>
            <a:tailEnd/>
          </a:ln>
          <a:effectLst/>
        </p:spPr>
        <p:txBody>
          <a:bodyPr wrap="none" lIns="0" tIns="0" rIns="0" bIns="0" anchor="ctr"/>
          <a:lstStyle/>
          <a:p>
            <a:pPr algn="ctr"/>
            <a:endParaRPr lang="en-US" dirty="0">
              <a:solidFill>
                <a:schemeClr val="bg1"/>
              </a:solidFill>
              <a:latin typeface="+mn-lt"/>
            </a:endParaRPr>
          </a:p>
        </p:txBody>
      </p:sp>
      <p:sp>
        <p:nvSpPr>
          <p:cNvPr id="38022" name="Line 134"/>
          <p:cNvSpPr>
            <a:spLocks noChangeShapeType="1"/>
          </p:cNvSpPr>
          <p:nvPr/>
        </p:nvSpPr>
        <p:spPr bwMode="auto">
          <a:xfrm>
            <a:off x="6666035" y="2950370"/>
            <a:ext cx="1362808" cy="592931"/>
          </a:xfrm>
          <a:prstGeom prst="line">
            <a:avLst/>
          </a:prstGeom>
          <a:noFill/>
          <a:ln w="38100">
            <a:solidFill>
              <a:srgbClr val="00FF00"/>
            </a:solidFill>
            <a:round/>
            <a:headEnd type="arrow" w="lg" len="lg"/>
            <a:tailEnd type="arrow" w="lg" len="lg"/>
          </a:ln>
          <a:effectLst/>
        </p:spPr>
        <p:txBody>
          <a:bodyPr lIns="0" tIns="0" rIns="0" bIns="0"/>
          <a:lstStyle/>
          <a:p>
            <a:endParaRPr lang="en-GB">
              <a:solidFill>
                <a:schemeClr val="bg1"/>
              </a:solidFill>
              <a:latin typeface="+mn-lt"/>
            </a:endParaRPr>
          </a:p>
        </p:txBody>
      </p:sp>
      <p:sp>
        <p:nvSpPr>
          <p:cNvPr id="38023" name="Text Box 135"/>
          <p:cNvSpPr txBox="1">
            <a:spLocks noChangeArrowheads="1"/>
          </p:cNvSpPr>
          <p:nvPr/>
        </p:nvSpPr>
        <p:spPr bwMode="auto">
          <a:xfrm rot="1539132">
            <a:off x="7094250" y="2908506"/>
            <a:ext cx="323807" cy="276999"/>
          </a:xfrm>
          <a:prstGeom prst="rect">
            <a:avLst/>
          </a:prstGeom>
          <a:noFill/>
          <a:ln w="9525" algn="ctr">
            <a:noFill/>
            <a:miter lim="800000"/>
            <a:headEnd/>
            <a:tailEnd/>
          </a:ln>
          <a:effectLst/>
        </p:spPr>
        <p:txBody>
          <a:bodyPr wrap="none" lIns="0" tIns="0" rIns="0" bIns="0">
            <a:spAutoFit/>
          </a:bodyPr>
          <a:lstStyle/>
          <a:p>
            <a:r>
              <a:rPr lang="en-GB" b="1" dirty="0" smtClean="0">
                <a:solidFill>
                  <a:srgbClr val="00B050"/>
                </a:solidFill>
                <a:latin typeface="+mn-lt"/>
              </a:rPr>
              <a:t>5 ft</a:t>
            </a:r>
            <a:endParaRPr lang="en-GB" b="1" dirty="0">
              <a:solidFill>
                <a:srgbClr val="00B050"/>
              </a:solidFill>
              <a:latin typeface="+mn-lt"/>
            </a:endParaRPr>
          </a:p>
        </p:txBody>
      </p:sp>
      <p:sp>
        <p:nvSpPr>
          <p:cNvPr id="38024" name="Rectangle 136"/>
          <p:cNvSpPr>
            <a:spLocks noChangeArrowheads="1"/>
          </p:cNvSpPr>
          <p:nvPr/>
        </p:nvSpPr>
        <p:spPr bwMode="auto">
          <a:xfrm>
            <a:off x="609600" y="4301728"/>
            <a:ext cx="4495800" cy="242888"/>
          </a:xfrm>
          <a:prstGeom prst="rect">
            <a:avLst/>
          </a:prstGeom>
          <a:solidFill>
            <a:srgbClr val="00FF00">
              <a:alpha val="50000"/>
            </a:srgbClr>
          </a:solidFill>
          <a:ln w="9525" algn="ctr">
            <a:noFill/>
            <a:miter lim="800000"/>
            <a:headEnd/>
            <a:tailEnd/>
          </a:ln>
          <a:effectLst/>
        </p:spPr>
        <p:txBody>
          <a:bodyPr wrap="none" lIns="0" tIns="0" rIns="0" bIns="0" anchor="ctr"/>
          <a:lstStyle/>
          <a:p>
            <a:pPr algn="ctr"/>
            <a:endParaRPr lang="en-US">
              <a:solidFill>
                <a:schemeClr val="bg1"/>
              </a:solidFill>
              <a:latin typeface="+mn-lt"/>
            </a:endParaRPr>
          </a:p>
        </p:txBody>
      </p:sp>
      <p:sp>
        <p:nvSpPr>
          <p:cNvPr id="38025" name="Text Box 137"/>
          <p:cNvSpPr txBox="1">
            <a:spLocks noChangeArrowheads="1"/>
          </p:cNvSpPr>
          <p:nvPr/>
        </p:nvSpPr>
        <p:spPr bwMode="auto">
          <a:xfrm>
            <a:off x="2286000" y="4324739"/>
            <a:ext cx="259686" cy="246221"/>
          </a:xfrm>
          <a:prstGeom prst="rect">
            <a:avLst/>
          </a:prstGeom>
          <a:noFill/>
          <a:ln w="9525" algn="ctr">
            <a:noFill/>
            <a:miter lim="800000"/>
            <a:headEnd/>
            <a:tailEnd/>
          </a:ln>
          <a:effectLst/>
        </p:spPr>
        <p:txBody>
          <a:bodyPr wrap="none" lIns="0" tIns="0" rIns="0" bIns="0">
            <a:spAutoFit/>
          </a:bodyPr>
          <a:lstStyle/>
          <a:p>
            <a:r>
              <a:rPr lang="en-GB" sz="1600" dirty="0">
                <a:solidFill>
                  <a:schemeClr val="bg1"/>
                </a:solidFill>
                <a:latin typeface="+mn-lt"/>
              </a:rPr>
              <a:t>3.2</a:t>
            </a:r>
          </a:p>
        </p:txBody>
      </p:sp>
      <p:sp>
        <p:nvSpPr>
          <p:cNvPr id="38026" name="Text Box 138"/>
          <p:cNvSpPr txBox="1">
            <a:spLocks noChangeArrowheads="1"/>
          </p:cNvSpPr>
          <p:nvPr/>
        </p:nvSpPr>
        <p:spPr bwMode="auto">
          <a:xfrm>
            <a:off x="3276601" y="4324739"/>
            <a:ext cx="259686" cy="246221"/>
          </a:xfrm>
          <a:prstGeom prst="rect">
            <a:avLst/>
          </a:prstGeom>
          <a:noFill/>
          <a:ln w="9525" algn="ctr">
            <a:noFill/>
            <a:miter lim="800000"/>
            <a:headEnd/>
            <a:tailEnd/>
          </a:ln>
          <a:effectLst/>
        </p:spPr>
        <p:txBody>
          <a:bodyPr wrap="none" lIns="0" tIns="0" rIns="0" bIns="0">
            <a:spAutoFit/>
          </a:bodyPr>
          <a:lstStyle/>
          <a:p>
            <a:r>
              <a:rPr lang="en-GB" sz="1600">
                <a:solidFill>
                  <a:schemeClr val="bg1"/>
                </a:solidFill>
                <a:latin typeface="+mn-lt"/>
              </a:rPr>
              <a:t>6.0</a:t>
            </a:r>
          </a:p>
        </p:txBody>
      </p:sp>
      <p:sp>
        <p:nvSpPr>
          <p:cNvPr id="38027" name="Text Box 139"/>
          <p:cNvSpPr txBox="1">
            <a:spLocks noChangeArrowheads="1"/>
          </p:cNvSpPr>
          <p:nvPr/>
        </p:nvSpPr>
        <p:spPr bwMode="auto">
          <a:xfrm>
            <a:off x="4343401" y="4315408"/>
            <a:ext cx="259686" cy="246221"/>
          </a:xfrm>
          <a:prstGeom prst="rect">
            <a:avLst/>
          </a:prstGeom>
          <a:noFill/>
          <a:ln w="9525" algn="ctr">
            <a:noFill/>
            <a:miter lim="800000"/>
            <a:headEnd/>
            <a:tailEnd/>
          </a:ln>
          <a:effectLst/>
        </p:spPr>
        <p:txBody>
          <a:bodyPr wrap="none" lIns="0" tIns="0" rIns="0" bIns="0">
            <a:spAutoFit/>
          </a:bodyPr>
          <a:lstStyle/>
          <a:p>
            <a:r>
              <a:rPr lang="en-GB" sz="1600" dirty="0">
                <a:solidFill>
                  <a:schemeClr val="bg1"/>
                </a:solidFill>
                <a:latin typeface="+mn-lt"/>
              </a:rPr>
              <a:t>4.0</a:t>
            </a:r>
          </a:p>
        </p:txBody>
      </p:sp>
      <p:sp>
        <p:nvSpPr>
          <p:cNvPr id="38028" name="Text Box 140"/>
          <p:cNvSpPr txBox="1">
            <a:spLocks noChangeArrowheads="1"/>
          </p:cNvSpPr>
          <p:nvPr/>
        </p:nvSpPr>
        <p:spPr bwMode="auto">
          <a:xfrm>
            <a:off x="7995139" y="1194199"/>
            <a:ext cx="524182" cy="276999"/>
          </a:xfrm>
          <a:prstGeom prst="rect">
            <a:avLst/>
          </a:prstGeom>
          <a:noFill/>
          <a:ln w="9525" algn="ctr">
            <a:noFill/>
            <a:miter lim="800000"/>
            <a:headEnd/>
            <a:tailEnd/>
          </a:ln>
          <a:effectLst/>
        </p:spPr>
        <p:txBody>
          <a:bodyPr wrap="none" lIns="0" tIns="0" rIns="0" bIns="0">
            <a:spAutoFit/>
          </a:bodyPr>
          <a:lstStyle/>
          <a:p>
            <a:r>
              <a:rPr lang="en-GB">
                <a:solidFill>
                  <a:schemeClr val="bg1"/>
                </a:solidFill>
                <a:latin typeface="+mn-lt"/>
              </a:rPr>
              <a:t>+10.0</a:t>
            </a:r>
          </a:p>
        </p:txBody>
      </p:sp>
      <p:sp>
        <p:nvSpPr>
          <p:cNvPr id="38029" name="Rectangle 141"/>
          <p:cNvSpPr>
            <a:spLocks noChangeArrowheads="1"/>
          </p:cNvSpPr>
          <p:nvPr/>
        </p:nvSpPr>
        <p:spPr bwMode="auto">
          <a:xfrm>
            <a:off x="2971801" y="4301728"/>
            <a:ext cx="914400" cy="242888"/>
          </a:xfrm>
          <a:prstGeom prst="rect">
            <a:avLst/>
          </a:prstGeom>
          <a:solidFill>
            <a:srgbClr val="0000FF">
              <a:alpha val="39999"/>
            </a:srgbClr>
          </a:solidFill>
          <a:ln w="9525" algn="ctr">
            <a:noFill/>
            <a:miter lim="800000"/>
            <a:headEnd/>
            <a:tailEnd/>
          </a:ln>
          <a:effectLst/>
        </p:spPr>
        <p:txBody>
          <a:bodyPr wrap="none" lIns="0" tIns="0" rIns="0" bIns="0" anchor="ctr"/>
          <a:lstStyle/>
          <a:p>
            <a:endParaRPr lang="en-GB">
              <a:solidFill>
                <a:schemeClr val="bg1"/>
              </a:solidFill>
              <a:latin typeface="+mn-lt"/>
            </a:endParaRPr>
          </a:p>
        </p:txBody>
      </p:sp>
      <p:cxnSp>
        <p:nvCxnSpPr>
          <p:cNvPr id="38031" name="AutoShape 143"/>
          <p:cNvCxnSpPr>
            <a:cxnSpLocks noChangeShapeType="1"/>
            <a:stCxn id="38028" idx="1"/>
            <a:endCxn id="38021" idx="0"/>
          </p:cNvCxnSpPr>
          <p:nvPr/>
        </p:nvCxnSpPr>
        <p:spPr bwMode="auto">
          <a:xfrm rot="10800000" flipV="1">
            <a:off x="2438401" y="1332698"/>
            <a:ext cx="5556739" cy="1053313"/>
          </a:xfrm>
          <a:prstGeom prst="curvedConnector2">
            <a:avLst/>
          </a:prstGeom>
          <a:noFill/>
          <a:ln w="44450">
            <a:solidFill>
              <a:srgbClr val="FF00FF"/>
            </a:solidFill>
            <a:round/>
            <a:headEnd/>
            <a:tailEnd type="triangle" w="med" len="med"/>
          </a:ln>
          <a:effectLst>
            <a:outerShdw blurRad="50800" dist="38100" dir="2700000" algn="tl" rotWithShape="0">
              <a:prstClr val="black">
                <a:alpha val="40000"/>
              </a:prstClr>
            </a:outerShdw>
          </a:effectLst>
        </p:spPr>
      </p:cxnSp>
      <p:cxnSp>
        <p:nvCxnSpPr>
          <p:cNvPr id="38032" name="AutoShape 144"/>
          <p:cNvCxnSpPr>
            <a:cxnSpLocks noChangeShapeType="1"/>
            <a:stCxn id="38029" idx="0"/>
            <a:endCxn id="38021" idx="2"/>
          </p:cNvCxnSpPr>
          <p:nvPr/>
        </p:nvCxnSpPr>
        <p:spPr bwMode="auto">
          <a:xfrm rot="16200000" flipV="1">
            <a:off x="2097287" y="2970014"/>
            <a:ext cx="1672829" cy="990601"/>
          </a:xfrm>
          <a:prstGeom prst="curvedConnector3">
            <a:avLst>
              <a:gd name="adj1" fmla="val 50000"/>
            </a:avLst>
          </a:prstGeom>
          <a:noFill/>
          <a:ln w="44450">
            <a:solidFill>
              <a:srgbClr val="00CCFF"/>
            </a:solidFill>
            <a:round/>
            <a:headEnd/>
            <a:tailEnd type="triangle" w="med" len="med"/>
          </a:ln>
          <a:effectLst>
            <a:outerShdw blurRad="50800" dist="38100" dir="2700000" algn="tl" rotWithShape="0">
              <a:prstClr val="black">
                <a:alpha val="40000"/>
              </a:prstClr>
            </a:outerShdw>
          </a:effectLst>
        </p:spPr>
      </p:cxnSp>
      <p:pic>
        <p:nvPicPr>
          <p:cNvPr id="38030" name="Picture 142" descr="txp_fig"/>
          <p:cNvPicPr>
            <a:picLocks noChangeAspect="1" noChangeArrowheads="1"/>
          </p:cNvPicPr>
          <p:nvPr>
            <p:custDataLst>
              <p:tags r:id="rId3"/>
            </p:custDataLst>
          </p:nvPr>
        </p:nvPicPr>
        <p:blipFill>
          <a:blip r:embed="rId9" cstate="print">
            <a:clrChange>
              <a:clrFrom>
                <a:srgbClr val="FFFFFF"/>
              </a:clrFrom>
              <a:clrTo>
                <a:srgbClr val="FFFFFF">
                  <a:alpha val="0"/>
                </a:srgbClr>
              </a:clrTo>
            </a:clrChange>
          </a:blip>
          <a:srcRect l="-2904" t="-41734" r="-2904" b="-41734"/>
          <a:stretch>
            <a:fillRect/>
          </a:stretch>
        </p:blipFill>
        <p:spPr bwMode="auto">
          <a:xfrm>
            <a:off x="2313992" y="2689550"/>
            <a:ext cx="5094513" cy="499674"/>
          </a:xfrm>
          <a:prstGeom prst="rect">
            <a:avLst/>
          </a:prstGeom>
          <a:gradFill flip="none" rotWithShape="1">
            <a:gsLst>
              <a:gs pos="0">
                <a:schemeClr val="bg1"/>
              </a:gs>
              <a:gs pos="64999">
                <a:schemeClr val="bg1">
                  <a:lumMod val="85000"/>
                  <a:lumOff val="15000"/>
                </a:schemeClr>
              </a:gs>
              <a:gs pos="100000">
                <a:schemeClr val="bg1">
                  <a:lumMod val="75000"/>
                  <a:lumOff val="25000"/>
                </a:schemeClr>
              </a:gs>
            </a:gsLst>
            <a:lin ang="5400000" scaled="1"/>
            <a:tileRect/>
          </a:gradFill>
          <a:ln w="508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ipe(left)">
                                      <p:cBhvr>
                                        <p:cTn id="7" dur="500"/>
                                        <p:tgtEl>
                                          <p:spTgt spid="3789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7898"/>
                                        </p:tgtEl>
                                        <p:attrNameLst>
                                          <p:attrName>style.visibility</p:attrName>
                                        </p:attrNameLst>
                                      </p:cBhvr>
                                      <p:to>
                                        <p:strVal val="visible"/>
                                      </p:to>
                                    </p:se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37896"/>
                                        </p:tgtEl>
                                        <p:attrNameLst>
                                          <p:attrName>style.visibility</p:attrName>
                                        </p:attrNameLst>
                                      </p:cBhvr>
                                      <p:to>
                                        <p:strVal val="visible"/>
                                      </p:to>
                                    </p:set>
                                    <p:anim calcmode="lin" valueType="num">
                                      <p:cBhvr>
                                        <p:cTn id="13" dur="500" fill="hold"/>
                                        <p:tgtEl>
                                          <p:spTgt spid="37896"/>
                                        </p:tgtEl>
                                        <p:attrNameLst>
                                          <p:attrName>ppt_w</p:attrName>
                                        </p:attrNameLst>
                                      </p:cBhvr>
                                      <p:tavLst>
                                        <p:tav tm="0">
                                          <p:val>
                                            <p:fltVal val="0"/>
                                          </p:val>
                                        </p:tav>
                                        <p:tav tm="100000">
                                          <p:val>
                                            <p:strVal val="#ppt_w"/>
                                          </p:val>
                                        </p:tav>
                                      </p:tavLst>
                                    </p:anim>
                                    <p:anim calcmode="lin" valueType="num">
                                      <p:cBhvr>
                                        <p:cTn id="14" dur="500" fill="hold"/>
                                        <p:tgtEl>
                                          <p:spTgt spid="37896"/>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017"/>
                                        </p:tgtEl>
                                        <p:attrNameLst>
                                          <p:attrName>style.visibility</p:attrName>
                                        </p:attrNameLst>
                                      </p:cBhvr>
                                      <p:to>
                                        <p:strVal val="visible"/>
                                      </p:to>
                                    </p:set>
                                    <p:animEffect transition="in" filter="wipe(left)">
                                      <p:cBhvr>
                                        <p:cTn id="18" dur="500"/>
                                        <p:tgtEl>
                                          <p:spTgt spid="38017"/>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38018"/>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3801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380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021"/>
                                        </p:tgtEl>
                                        <p:attrNameLst>
                                          <p:attrName>style.visibility</p:attrName>
                                        </p:attrNameLst>
                                      </p:cBhvr>
                                      <p:to>
                                        <p:strVal val="visible"/>
                                      </p:to>
                                    </p:set>
                                    <p:animEffect transition="in" filter="wipe(up)">
                                      <p:cBhvr>
                                        <p:cTn id="32" dur="500"/>
                                        <p:tgtEl>
                                          <p:spTgt spid="38021"/>
                                        </p:tgtEl>
                                      </p:cBhvr>
                                    </p:animEffect>
                                  </p:childTnLst>
                                </p:cTn>
                              </p:par>
                            </p:childTnLst>
                          </p:cTn>
                        </p:par>
                        <p:par>
                          <p:cTn id="33" fill="hold">
                            <p:stCondLst>
                              <p:cond delay="500"/>
                            </p:stCondLst>
                            <p:childTnLst>
                              <p:par>
                                <p:cTn id="34" presetID="1" presetClass="exit" presetSubtype="0" fill="hold" grpId="1" nodeType="afterEffect">
                                  <p:stCondLst>
                                    <p:cond delay="0"/>
                                  </p:stCondLst>
                                  <p:childTnLst>
                                    <p:set>
                                      <p:cBhvr>
                                        <p:cTn id="35" dur="1" fill="hold">
                                          <p:stCondLst>
                                            <p:cond delay="0"/>
                                          </p:stCondLst>
                                        </p:cTn>
                                        <p:tgtEl>
                                          <p:spTgt spid="38019"/>
                                        </p:tgtEl>
                                        <p:attrNameLst>
                                          <p:attrName>style.visibility</p:attrName>
                                        </p:attrNameLst>
                                      </p:cBhvr>
                                      <p:to>
                                        <p:strVal val="hidden"/>
                                      </p:to>
                                    </p:set>
                                  </p:childTnLst>
                                </p:cTn>
                              </p:par>
                            </p:childTnLst>
                          </p:cTn>
                        </p:par>
                        <p:par>
                          <p:cTn id="36" fill="hold">
                            <p:stCondLst>
                              <p:cond delay="500"/>
                            </p:stCondLst>
                            <p:childTnLst>
                              <p:par>
                                <p:cTn id="37" presetID="1" presetClass="exit" presetSubtype="0" fill="hold" grpId="1" nodeType="afterEffect">
                                  <p:stCondLst>
                                    <p:cond delay="0"/>
                                  </p:stCondLst>
                                  <p:childTnLst>
                                    <p:set>
                                      <p:cBhvr>
                                        <p:cTn id="38" dur="1" fill="hold">
                                          <p:stCondLst>
                                            <p:cond delay="0"/>
                                          </p:stCondLst>
                                        </p:cTn>
                                        <p:tgtEl>
                                          <p:spTgt spid="380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789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789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7898"/>
                                        </p:tgtEl>
                                        <p:attrNameLst>
                                          <p:attrName>style.visibility</p:attrName>
                                        </p:attrNameLst>
                                      </p:cBhvr>
                                      <p:to>
                                        <p:strVal val="hidden"/>
                                      </p:to>
                                    </p:set>
                                  </p:childTnLst>
                                </p:cTn>
                              </p:par>
                              <p:par>
                                <p:cTn id="45" presetID="23" presetClass="entr" presetSubtype="16" fill="hold" grpId="0" nodeType="withEffect">
                                  <p:stCondLst>
                                    <p:cond delay="0"/>
                                  </p:stCondLst>
                                  <p:childTnLst>
                                    <p:set>
                                      <p:cBhvr>
                                        <p:cTn id="46" dur="1" fill="hold">
                                          <p:stCondLst>
                                            <p:cond delay="0"/>
                                          </p:stCondLst>
                                        </p:cTn>
                                        <p:tgtEl>
                                          <p:spTgt spid="37895"/>
                                        </p:tgtEl>
                                        <p:attrNameLst>
                                          <p:attrName>style.visibility</p:attrName>
                                        </p:attrNameLst>
                                      </p:cBhvr>
                                      <p:to>
                                        <p:strVal val="visible"/>
                                      </p:to>
                                    </p:set>
                                    <p:anim calcmode="lin" valueType="num">
                                      <p:cBhvr>
                                        <p:cTn id="47" dur="500" fill="hold"/>
                                        <p:tgtEl>
                                          <p:spTgt spid="37895"/>
                                        </p:tgtEl>
                                        <p:attrNameLst>
                                          <p:attrName>ppt_w</p:attrName>
                                        </p:attrNameLst>
                                      </p:cBhvr>
                                      <p:tavLst>
                                        <p:tav tm="0">
                                          <p:val>
                                            <p:fltVal val="0"/>
                                          </p:val>
                                        </p:tav>
                                        <p:tav tm="100000">
                                          <p:val>
                                            <p:strVal val="#ppt_w"/>
                                          </p:val>
                                        </p:tav>
                                      </p:tavLst>
                                    </p:anim>
                                    <p:anim calcmode="lin" valueType="num">
                                      <p:cBhvr>
                                        <p:cTn id="48" dur="500" fill="hold"/>
                                        <p:tgtEl>
                                          <p:spTgt spid="3789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7895"/>
                                        </p:tgtEl>
                                        <p:attrNameLst>
                                          <p:attrName>style.visibility</p:attrName>
                                        </p:attrNameLst>
                                      </p:cBhvr>
                                      <p:to>
                                        <p:strVal val="hidden"/>
                                      </p:to>
                                    </p:set>
                                  </p:childTnLst>
                                </p:cTn>
                              </p:par>
                            </p:childTnLst>
                          </p:cTn>
                        </p:par>
                        <p:par>
                          <p:cTn id="53" fill="hold">
                            <p:stCondLst>
                              <p:cond delay="0"/>
                            </p:stCondLst>
                            <p:childTnLst>
                              <p:par>
                                <p:cTn id="54" presetID="1" presetClass="mediacall" presetSubtype="0" fill="hold" nodeType="afterEffect">
                                  <p:stCondLst>
                                    <p:cond delay="0"/>
                                  </p:stCondLst>
                                  <p:childTnLst>
                                    <p:cmd type="call" cmd="playFrom(0.0)">
                                      <p:cBhvr>
                                        <p:cTn id="55" dur="3440" fill="hold"/>
                                        <p:tgtEl>
                                          <p:spTgt spid="37893"/>
                                        </p:tgtEl>
                                      </p:cBhvr>
                                    </p:cmd>
                                  </p:childTnLst>
                                </p:cTn>
                              </p:par>
                            </p:childTnLst>
                          </p:cTn>
                        </p:par>
                        <p:par>
                          <p:cTn id="56" fill="hold">
                            <p:stCondLst>
                              <p:cond delay="3440"/>
                            </p:stCondLst>
                            <p:childTnLst>
                              <p:par>
                                <p:cTn id="57" presetID="1" presetClass="entr" presetSubtype="0" fill="hold" grpId="0" nodeType="afterEffect">
                                  <p:stCondLst>
                                    <p:cond delay="0"/>
                                  </p:stCondLst>
                                  <p:childTnLst>
                                    <p:set>
                                      <p:cBhvr>
                                        <p:cTn id="58" dur="1" fill="hold">
                                          <p:stCondLst>
                                            <p:cond delay="0"/>
                                          </p:stCondLst>
                                        </p:cTn>
                                        <p:tgtEl>
                                          <p:spTgt spid="37897"/>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7893"/>
                                        </p:tgtEl>
                                        <p:attrNameLst>
                                          <p:attrName>style.visibility</p:attrName>
                                        </p:attrNameLst>
                                      </p:cBhvr>
                                      <p:to>
                                        <p:strVal val="hidden"/>
                                      </p:to>
                                    </p:set>
                                    <p:cmd type="call" cmd="stop">
                                      <p:cBhvr>
                                        <p:cTn id="61" dur="1">
                                          <p:stCondLst>
                                            <p:cond delay="0"/>
                                          </p:stCondLst>
                                        </p:cTn>
                                        <p:tgtEl>
                                          <p:spTgt spid="37893"/>
                                        </p:tgtEl>
                                      </p:cBhvr>
                                    </p:cmd>
                                  </p:childTnLst>
                                </p:cTn>
                              </p:par>
                              <p:par>
                                <p:cTn id="62" presetID="1" presetClass="entr" presetSubtype="0" fill="hold" nodeType="withEffect">
                                  <p:stCondLst>
                                    <p:cond delay="0"/>
                                  </p:stCondLst>
                                  <p:childTnLst>
                                    <p:set>
                                      <p:cBhvr>
                                        <p:cTn id="63" dur="1" fill="hold">
                                          <p:stCondLst>
                                            <p:cond delay="0"/>
                                          </p:stCondLst>
                                        </p:cTn>
                                        <p:tgtEl>
                                          <p:spTgt spid="3789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2400" fill="hold"/>
                                        <p:tgtEl>
                                          <p:spTgt spid="37891"/>
                                        </p:tgtEl>
                                      </p:cBhvr>
                                    </p:cmd>
                                  </p:childTnLst>
                                </p:cTn>
                              </p:par>
                              <p:par>
                                <p:cTn id="68" presetID="9" presetClass="exit" presetSubtype="0" fill="hold" grpId="1" nodeType="withEffect">
                                  <p:stCondLst>
                                    <p:cond delay="0"/>
                                  </p:stCondLst>
                                  <p:childTnLst>
                                    <p:animEffect transition="out" filter="dissolve">
                                      <p:cBhvr>
                                        <p:cTn id="69" dur="500"/>
                                        <p:tgtEl>
                                          <p:spTgt spid="37897"/>
                                        </p:tgtEl>
                                      </p:cBhvr>
                                    </p:animEffect>
                                    <p:set>
                                      <p:cBhvr>
                                        <p:cTn id="70" dur="1" fill="hold">
                                          <p:stCondLst>
                                            <p:cond delay="499"/>
                                          </p:stCondLst>
                                        </p:cTn>
                                        <p:tgtEl>
                                          <p:spTgt spid="37897"/>
                                        </p:tgtEl>
                                        <p:attrNameLst>
                                          <p:attrName>style.visibility</p:attrName>
                                        </p:attrNameLst>
                                      </p:cBhvr>
                                      <p:to>
                                        <p:strVal val="hidden"/>
                                      </p:to>
                                    </p:set>
                                  </p:childTnLst>
                                </p:cTn>
                              </p:par>
                            </p:childTnLst>
                          </p:cTn>
                        </p:par>
                        <p:par>
                          <p:cTn id="71" fill="hold">
                            <p:stCondLst>
                              <p:cond delay="2400"/>
                            </p:stCondLst>
                            <p:childTnLst>
                              <p:par>
                                <p:cTn id="72" presetID="1" presetClass="exit" presetSubtype="0" fill="hold" nodeType="afterEffect">
                                  <p:stCondLst>
                                    <p:cond delay="0"/>
                                  </p:stCondLst>
                                  <p:childTnLst>
                                    <p:set>
                                      <p:cBhvr>
                                        <p:cTn id="73" dur="1" fill="hold">
                                          <p:stCondLst>
                                            <p:cond delay="0"/>
                                          </p:stCondLst>
                                        </p:cTn>
                                        <p:tgtEl>
                                          <p:spTgt spid="37891"/>
                                        </p:tgtEl>
                                        <p:attrNameLst>
                                          <p:attrName>style.visibility</p:attrName>
                                        </p:attrNameLst>
                                      </p:cBhvr>
                                      <p:to>
                                        <p:strVal val="hidden"/>
                                      </p:to>
                                    </p:set>
                                    <p:cmd type="call" cmd="stop">
                                      <p:cBhvr>
                                        <p:cTn id="74" dur="1">
                                          <p:stCondLst>
                                            <p:cond delay="0"/>
                                          </p:stCondLst>
                                        </p:cTn>
                                        <p:tgtEl>
                                          <p:spTgt spid="37891"/>
                                        </p:tgtEl>
                                      </p:cBhvr>
                                    </p:cmd>
                                  </p:childTnLst>
                                </p:cTn>
                              </p:par>
                            </p:childTnLst>
                          </p:cTn>
                        </p:par>
                        <p:par>
                          <p:cTn id="75" fill="hold">
                            <p:stCondLst>
                              <p:cond delay="2400"/>
                            </p:stCondLst>
                            <p:childTnLst>
                              <p:par>
                                <p:cTn id="76" presetID="1" presetClass="entr" presetSubtype="0" fill="hold" nodeType="afterEffect">
                                  <p:stCondLst>
                                    <p:cond delay="0"/>
                                  </p:stCondLst>
                                  <p:childTnLst>
                                    <p:set>
                                      <p:cBhvr>
                                        <p:cTn id="77" dur="1" fill="hold">
                                          <p:stCondLst>
                                            <p:cond delay="0"/>
                                          </p:stCondLst>
                                        </p:cTn>
                                        <p:tgtEl>
                                          <p:spTgt spid="37890"/>
                                        </p:tgtEl>
                                        <p:attrNameLst>
                                          <p:attrName>style.visibility</p:attrName>
                                        </p:attrNameLst>
                                      </p:cBhvr>
                                      <p:to>
                                        <p:strVal val="visible"/>
                                      </p:to>
                                    </p:set>
                                  </p:childTnLst>
                                </p:cTn>
                              </p:par>
                            </p:childTnLst>
                          </p:cTn>
                        </p:par>
                        <p:par>
                          <p:cTn id="78" fill="hold">
                            <p:stCondLst>
                              <p:cond delay="2400"/>
                            </p:stCondLst>
                            <p:childTnLst>
                              <p:par>
                                <p:cTn id="79" presetID="1" presetClass="entr" presetSubtype="0" fill="hold" grpId="0" nodeType="afterEffect">
                                  <p:stCondLst>
                                    <p:cond delay="0"/>
                                  </p:stCondLst>
                                  <p:childTnLst>
                                    <p:set>
                                      <p:cBhvr>
                                        <p:cTn id="80" dur="1" fill="hold">
                                          <p:stCondLst>
                                            <p:cond delay="0"/>
                                          </p:stCondLst>
                                        </p:cTn>
                                        <p:tgtEl>
                                          <p:spTgt spid="38028"/>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378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8022"/>
                                        </p:tgtEl>
                                        <p:attrNameLst>
                                          <p:attrName>style.visibility</p:attrName>
                                        </p:attrNameLst>
                                      </p:cBhvr>
                                      <p:to>
                                        <p:strVal val="visible"/>
                                      </p:to>
                                    </p:set>
                                    <p:animEffect transition="in" filter="wipe(left)">
                                      <p:cBhvr>
                                        <p:cTn id="87" dur="500"/>
                                        <p:tgtEl>
                                          <p:spTgt spid="38022"/>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8023"/>
                                        </p:tgtEl>
                                        <p:attrNameLst>
                                          <p:attrName>style.visibility</p:attrName>
                                        </p:attrNameLst>
                                      </p:cBhvr>
                                      <p:to>
                                        <p:strVal val="visible"/>
                                      </p:to>
                                    </p:set>
                                  </p:childTnLst>
                                </p:cTn>
                              </p:par>
                              <p:par>
                                <p:cTn id="90" presetID="1" presetClass="emph" presetSubtype="1" nodeType="withEffect">
                                  <p:stCondLst>
                                    <p:cond delay="0"/>
                                  </p:stCondLst>
                                  <p:childTnLst>
                                    <p:set>
                                      <p:cBhvr>
                                        <p:cTn id="91" dur="indefinite"/>
                                        <p:tgtEl>
                                          <p:spTgt spid="37896"/>
                                        </p:tgtEl>
                                        <p:attrNameLst>
                                          <p:attrName>fillcolor</p:attrName>
                                        </p:attrNameLst>
                                      </p:cBhvr>
                                      <p:to>
                                        <p:clrVal>
                                          <a:srgbClr val="66FF66"/>
                                        </p:clrVal>
                                      </p:to>
                                    </p:set>
                                    <p:set>
                                      <p:cBhvr>
                                        <p:cTn id="92" dur="indefinite"/>
                                        <p:tgtEl>
                                          <p:spTgt spid="37896"/>
                                        </p:tgtEl>
                                        <p:attrNameLst>
                                          <p:attrName>fill.type</p:attrName>
                                        </p:attrNameLst>
                                      </p:cBhvr>
                                      <p:to>
                                        <p:strVal val="solid"/>
                                      </p:to>
                                    </p:set>
                                    <p:set>
                                      <p:cBhvr>
                                        <p:cTn id="93" dur="indefinite"/>
                                        <p:tgtEl>
                                          <p:spTgt spid="37896"/>
                                        </p:tgtEl>
                                        <p:attrNameLst>
                                          <p:attrName>fill.on</p:attrName>
                                        </p:attrNameLst>
                                      </p:cBhvr>
                                      <p:to>
                                        <p:strVal val="true"/>
                                      </p:to>
                                    </p:set>
                                  </p:childTnLst>
                                </p:cTn>
                              </p:par>
                              <p:par>
                                <p:cTn id="94" presetID="7" presetClass="emph" presetSubtype="1" nodeType="withEffect">
                                  <p:stCondLst>
                                    <p:cond delay="0"/>
                                  </p:stCondLst>
                                  <p:childTnLst>
                                    <p:set>
                                      <p:cBhvr>
                                        <p:cTn id="95" dur="indefinite"/>
                                        <p:tgtEl>
                                          <p:spTgt spid="37896"/>
                                        </p:tgtEl>
                                        <p:attrNameLst>
                                          <p:attrName>stroke.color</p:attrName>
                                        </p:attrNameLst>
                                      </p:cBhvr>
                                      <p:to>
                                        <p:clrVal>
                                          <a:srgbClr val="66FF66"/>
                                        </p:clrVal>
                                      </p:to>
                                    </p:set>
                                    <p:set>
                                      <p:cBhvr>
                                        <p:cTn id="96" dur="indefinite"/>
                                        <p:tgtEl>
                                          <p:spTgt spid="37896"/>
                                        </p:tgtEl>
                                        <p:attrNameLst>
                                          <p:attrName>stroke.on</p:attrName>
                                        </p:attrNameLst>
                                      </p:cBhvr>
                                      <p:to>
                                        <p:strVal val="true"/>
                                      </p:to>
                                    </p:set>
                                  </p:childTnLst>
                                </p:cTn>
                              </p:par>
                            </p:childTnLst>
                          </p:cTn>
                        </p:par>
                        <p:par>
                          <p:cTn id="97" fill="hold">
                            <p:stCondLst>
                              <p:cond delay="500"/>
                            </p:stCondLst>
                            <p:childTnLst>
                              <p:par>
                                <p:cTn id="98" presetID="23" presetClass="entr" presetSubtype="16" fill="hold" grpId="2" nodeType="afterEffect">
                                  <p:stCondLst>
                                    <p:cond delay="0"/>
                                  </p:stCondLst>
                                  <p:childTnLst>
                                    <p:set>
                                      <p:cBhvr>
                                        <p:cTn id="99" dur="1" fill="hold">
                                          <p:stCondLst>
                                            <p:cond delay="0"/>
                                          </p:stCondLst>
                                        </p:cTn>
                                        <p:tgtEl>
                                          <p:spTgt spid="37896"/>
                                        </p:tgtEl>
                                        <p:attrNameLst>
                                          <p:attrName>style.visibility</p:attrName>
                                        </p:attrNameLst>
                                      </p:cBhvr>
                                      <p:to>
                                        <p:strVal val="visible"/>
                                      </p:to>
                                    </p:set>
                                    <p:anim calcmode="lin" valueType="num">
                                      <p:cBhvr>
                                        <p:cTn id="100" dur="500" fill="hold"/>
                                        <p:tgtEl>
                                          <p:spTgt spid="37896"/>
                                        </p:tgtEl>
                                        <p:attrNameLst>
                                          <p:attrName>ppt_w</p:attrName>
                                        </p:attrNameLst>
                                      </p:cBhvr>
                                      <p:tavLst>
                                        <p:tav tm="0">
                                          <p:val>
                                            <p:fltVal val="0"/>
                                          </p:val>
                                        </p:tav>
                                        <p:tav tm="100000">
                                          <p:val>
                                            <p:strVal val="#ppt_w"/>
                                          </p:val>
                                        </p:tav>
                                      </p:tavLst>
                                    </p:anim>
                                    <p:anim calcmode="lin" valueType="num">
                                      <p:cBhvr>
                                        <p:cTn id="101" dur="500" fill="hold"/>
                                        <p:tgtEl>
                                          <p:spTgt spid="37896"/>
                                        </p:tgtEl>
                                        <p:attrNameLst>
                                          <p:attrName>ppt_h</p:attrName>
                                        </p:attrNameLst>
                                      </p:cBhvr>
                                      <p:tavLst>
                                        <p:tav tm="0">
                                          <p:val>
                                            <p:fltVal val="0"/>
                                          </p:val>
                                        </p:tav>
                                        <p:tav tm="100000">
                                          <p:val>
                                            <p:strVal val="#ppt_h"/>
                                          </p:val>
                                        </p:tav>
                                      </p:tavLst>
                                    </p:anim>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38024"/>
                                        </p:tgtEl>
                                        <p:attrNameLst>
                                          <p:attrName>style.visibility</p:attrName>
                                        </p:attrNameLst>
                                      </p:cBhvr>
                                      <p:to>
                                        <p:strVal val="visible"/>
                                      </p:to>
                                    </p:set>
                                    <p:animEffect transition="in" filter="wipe(left)">
                                      <p:cBhvr>
                                        <p:cTn id="105" dur="500"/>
                                        <p:tgtEl>
                                          <p:spTgt spid="38024"/>
                                        </p:tgtEl>
                                      </p:cBhvr>
                                    </p:animEffect>
                                  </p:childTnLst>
                                </p:cTn>
                              </p:par>
                            </p:childTnLst>
                          </p:cTn>
                        </p:par>
                        <p:par>
                          <p:cTn id="106" fill="hold">
                            <p:stCondLst>
                              <p:cond delay="1500"/>
                            </p:stCondLst>
                            <p:childTnLst>
                              <p:par>
                                <p:cTn id="107" presetID="1" presetClass="entr" presetSubtype="0" fill="hold" grpId="0" nodeType="afterEffect">
                                  <p:stCondLst>
                                    <p:cond delay="0"/>
                                  </p:stCondLst>
                                  <p:childTnLst>
                                    <p:set>
                                      <p:cBhvr>
                                        <p:cTn id="108" dur="1" fill="hold">
                                          <p:stCondLst>
                                            <p:cond delay="0"/>
                                          </p:stCondLst>
                                        </p:cTn>
                                        <p:tgtEl>
                                          <p:spTgt spid="38025"/>
                                        </p:tgtEl>
                                        <p:attrNameLst>
                                          <p:attrName>style.visibility</p:attrName>
                                        </p:attrNameLst>
                                      </p:cBhvr>
                                      <p:to>
                                        <p:strVal val="visible"/>
                                      </p:to>
                                    </p:set>
                                  </p:childTnLst>
                                </p:cTn>
                              </p:par>
                            </p:childTnLst>
                          </p:cTn>
                        </p:par>
                        <p:par>
                          <p:cTn id="109" fill="hold">
                            <p:stCondLst>
                              <p:cond delay="1500"/>
                            </p:stCondLst>
                            <p:childTnLst>
                              <p:par>
                                <p:cTn id="110" presetID="1" presetClass="entr" presetSubtype="0" fill="hold" grpId="0" nodeType="afterEffect">
                                  <p:stCondLst>
                                    <p:cond delay="0"/>
                                  </p:stCondLst>
                                  <p:childTnLst>
                                    <p:set>
                                      <p:cBhvr>
                                        <p:cTn id="111" dur="1" fill="hold">
                                          <p:stCondLst>
                                            <p:cond delay="0"/>
                                          </p:stCondLst>
                                        </p:cTn>
                                        <p:tgtEl>
                                          <p:spTgt spid="38026"/>
                                        </p:tgtEl>
                                        <p:attrNameLst>
                                          <p:attrName>style.visibility</p:attrName>
                                        </p:attrNameLst>
                                      </p:cBhvr>
                                      <p:to>
                                        <p:strVal val="visible"/>
                                      </p:to>
                                    </p:set>
                                  </p:childTnLst>
                                </p:cTn>
                              </p:par>
                            </p:childTnLst>
                          </p:cTn>
                        </p:par>
                        <p:par>
                          <p:cTn id="112" fill="hold">
                            <p:stCondLst>
                              <p:cond delay="1500"/>
                            </p:stCondLst>
                            <p:childTnLst>
                              <p:par>
                                <p:cTn id="113" presetID="1" presetClass="entr" presetSubtype="0" fill="hold" grpId="0" nodeType="afterEffect">
                                  <p:stCondLst>
                                    <p:cond delay="0"/>
                                  </p:stCondLst>
                                  <p:childTnLst>
                                    <p:set>
                                      <p:cBhvr>
                                        <p:cTn id="114" dur="1" fill="hold">
                                          <p:stCondLst>
                                            <p:cond delay="0"/>
                                          </p:stCondLst>
                                        </p:cTn>
                                        <p:tgtEl>
                                          <p:spTgt spid="380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38029"/>
                                        </p:tgtEl>
                                        <p:attrNameLst>
                                          <p:attrName>style.visibility</p:attrName>
                                        </p:attrNameLst>
                                      </p:cBhvr>
                                      <p:to>
                                        <p:strVal val="visible"/>
                                      </p:to>
                                    </p:set>
                                    <p:anim calcmode="lin" valueType="num">
                                      <p:cBhvr>
                                        <p:cTn id="119" dur="500" fill="hold"/>
                                        <p:tgtEl>
                                          <p:spTgt spid="38029"/>
                                        </p:tgtEl>
                                        <p:attrNameLst>
                                          <p:attrName>ppt_w</p:attrName>
                                        </p:attrNameLst>
                                      </p:cBhvr>
                                      <p:tavLst>
                                        <p:tav tm="0">
                                          <p:val>
                                            <p:fltVal val="0"/>
                                          </p:val>
                                        </p:tav>
                                        <p:tav tm="100000">
                                          <p:val>
                                            <p:strVal val="#ppt_w"/>
                                          </p:val>
                                        </p:tav>
                                      </p:tavLst>
                                    </p:anim>
                                    <p:anim calcmode="lin" valueType="num">
                                      <p:cBhvr>
                                        <p:cTn id="120" dur="500" fill="hold"/>
                                        <p:tgtEl>
                                          <p:spTgt spid="38029"/>
                                        </p:tgtEl>
                                        <p:attrNameLst>
                                          <p:attrName>ppt_h</p:attrName>
                                        </p:attrNameLst>
                                      </p:cBhvr>
                                      <p:tavLst>
                                        <p:tav tm="0">
                                          <p:val>
                                            <p:fltVal val="0"/>
                                          </p:val>
                                        </p:tav>
                                        <p:tav tm="100000">
                                          <p:val>
                                            <p:strVal val="#ppt_h"/>
                                          </p:val>
                                        </p:tav>
                                      </p:tavLst>
                                    </p:anim>
                                  </p:childTnLst>
                                </p:cTn>
                              </p:par>
                            </p:childTnLst>
                          </p:cTn>
                        </p:par>
                        <p:par>
                          <p:cTn id="121" fill="hold">
                            <p:stCondLst>
                              <p:cond delay="1500"/>
                            </p:stCondLst>
                            <p:childTnLst>
                              <p:par>
                                <p:cTn id="122" presetID="1" presetClass="exit" presetSubtype="0" fill="hold" grpId="1" nodeType="afterEffect">
                                  <p:stCondLst>
                                    <p:cond delay="0"/>
                                  </p:stCondLst>
                                  <p:childTnLst>
                                    <p:set>
                                      <p:cBhvr>
                                        <p:cTn id="123" dur="1" fill="hold">
                                          <p:stCondLst>
                                            <p:cond delay="0"/>
                                          </p:stCondLst>
                                        </p:cTn>
                                        <p:tgtEl>
                                          <p:spTgt spid="38025"/>
                                        </p:tgtEl>
                                        <p:attrNameLst>
                                          <p:attrName>style.visibility</p:attrName>
                                        </p:attrNameLst>
                                      </p:cBhvr>
                                      <p:to>
                                        <p:strVal val="hidden"/>
                                      </p:to>
                                    </p:set>
                                  </p:childTnLst>
                                </p:cTn>
                              </p:par>
                            </p:childTnLst>
                          </p:cTn>
                        </p:par>
                        <p:par>
                          <p:cTn id="124" fill="hold">
                            <p:stCondLst>
                              <p:cond delay="1500"/>
                            </p:stCondLst>
                            <p:childTnLst>
                              <p:par>
                                <p:cTn id="125" presetID="1" presetClass="exit" presetSubtype="0" fill="hold" grpId="1" nodeType="afterEffect">
                                  <p:stCondLst>
                                    <p:cond delay="0"/>
                                  </p:stCondLst>
                                  <p:childTnLst>
                                    <p:set>
                                      <p:cBhvr>
                                        <p:cTn id="126" dur="1" fill="hold">
                                          <p:stCondLst>
                                            <p:cond delay="0"/>
                                          </p:stCondLst>
                                        </p:cTn>
                                        <p:tgtEl>
                                          <p:spTgt spid="3802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nodeType="clickEffect">
                                  <p:stCondLst>
                                    <p:cond delay="0"/>
                                  </p:stCondLst>
                                  <p:childTnLst>
                                    <p:set>
                                      <p:cBhvr>
                                        <p:cTn id="130" dur="1" fill="hold">
                                          <p:stCondLst>
                                            <p:cond delay="0"/>
                                          </p:stCondLst>
                                        </p:cTn>
                                        <p:tgtEl>
                                          <p:spTgt spid="38030"/>
                                        </p:tgtEl>
                                        <p:attrNameLst>
                                          <p:attrName>style.visibility</p:attrName>
                                        </p:attrNameLst>
                                      </p:cBhvr>
                                      <p:to>
                                        <p:strVal val="visible"/>
                                      </p:to>
                                    </p:set>
                                    <p:anim calcmode="lin" valueType="num">
                                      <p:cBhvr>
                                        <p:cTn id="131" dur="500" fill="hold"/>
                                        <p:tgtEl>
                                          <p:spTgt spid="38030"/>
                                        </p:tgtEl>
                                        <p:attrNameLst>
                                          <p:attrName>ppt_w</p:attrName>
                                        </p:attrNameLst>
                                      </p:cBhvr>
                                      <p:tavLst>
                                        <p:tav tm="0">
                                          <p:val>
                                            <p:fltVal val="0"/>
                                          </p:val>
                                        </p:tav>
                                        <p:tav tm="100000">
                                          <p:val>
                                            <p:strVal val="#ppt_w"/>
                                          </p:val>
                                        </p:tav>
                                      </p:tavLst>
                                    </p:anim>
                                    <p:anim calcmode="lin" valueType="num">
                                      <p:cBhvr>
                                        <p:cTn id="132" dur="500" fill="hold"/>
                                        <p:tgtEl>
                                          <p:spTgt spid="38030"/>
                                        </p:tgtEl>
                                        <p:attrNameLst>
                                          <p:attrName>ppt_h</p:attrName>
                                        </p:attrNameLst>
                                      </p:cBhvr>
                                      <p:tavLst>
                                        <p:tav tm="0">
                                          <p:val>
                                            <p:fltVal val="0"/>
                                          </p:val>
                                        </p:tav>
                                        <p:tav tm="100000">
                                          <p:val>
                                            <p:strVal val="#ppt_h"/>
                                          </p:val>
                                        </p:tav>
                                      </p:tavLst>
                                    </p:anim>
                                  </p:childTnLst>
                                </p:cTn>
                              </p:par>
                            </p:childTnLst>
                          </p:cTn>
                        </p:par>
                        <p:par>
                          <p:cTn id="133" fill="hold">
                            <p:stCondLst>
                              <p:cond delay="500"/>
                            </p:stCondLst>
                            <p:childTnLst>
                              <p:par>
                                <p:cTn id="134" presetID="1" presetClass="emph" presetSubtype="2" repeatCount="indefinite" autoRev="1" fill="hold" nodeType="afterEffect">
                                  <p:stCondLst>
                                    <p:cond delay="0"/>
                                  </p:stCondLst>
                                  <p:endCondLst>
                                    <p:cond evt="onNext" delay="0">
                                      <p:tgtEl>
                                        <p:sldTgt/>
                                      </p:tgtEl>
                                    </p:cond>
                                  </p:endCondLst>
                                  <p:childTnLst>
                                    <p:animClr clrSpc="rgb" dir="cw">
                                      <p:cBhvr>
                                        <p:cTn id="135" dur="500" fill="hold"/>
                                        <p:tgtEl>
                                          <p:spTgt spid="38021"/>
                                        </p:tgtEl>
                                        <p:attrNameLst>
                                          <p:attrName>fillcolor</p:attrName>
                                        </p:attrNameLst>
                                      </p:cBhvr>
                                      <p:to>
                                        <a:srgbClr val="FFFF00"/>
                                      </p:to>
                                    </p:animClr>
                                    <p:set>
                                      <p:cBhvr>
                                        <p:cTn id="136" dur="500" fill="hold"/>
                                        <p:tgtEl>
                                          <p:spTgt spid="38021"/>
                                        </p:tgtEl>
                                        <p:attrNameLst>
                                          <p:attrName>fill.type</p:attrName>
                                        </p:attrNameLst>
                                      </p:cBhvr>
                                      <p:to>
                                        <p:strVal val="solid"/>
                                      </p:to>
                                    </p:set>
                                    <p:set>
                                      <p:cBhvr>
                                        <p:cTn id="137" dur="500" fill="hold"/>
                                        <p:tgtEl>
                                          <p:spTgt spid="38021"/>
                                        </p:tgtEl>
                                        <p:attrNameLst>
                                          <p:attrName>fill.on</p:attrName>
                                        </p:attrNameLst>
                                      </p:cBhvr>
                                      <p:to>
                                        <p:strVal val="true"/>
                                      </p:to>
                                    </p:set>
                                  </p:childTnLst>
                                </p:cTn>
                              </p:par>
                              <p:par>
                                <p:cTn id="138" presetID="22" presetClass="entr" presetSubtype="2" fill="hold" nodeType="withEffect">
                                  <p:stCondLst>
                                    <p:cond delay="0"/>
                                  </p:stCondLst>
                                  <p:childTnLst>
                                    <p:set>
                                      <p:cBhvr>
                                        <p:cTn id="139" dur="1" fill="hold">
                                          <p:stCondLst>
                                            <p:cond delay="0"/>
                                          </p:stCondLst>
                                        </p:cTn>
                                        <p:tgtEl>
                                          <p:spTgt spid="38031"/>
                                        </p:tgtEl>
                                        <p:attrNameLst>
                                          <p:attrName>style.visibility</p:attrName>
                                        </p:attrNameLst>
                                      </p:cBhvr>
                                      <p:to>
                                        <p:strVal val="visible"/>
                                      </p:to>
                                    </p:set>
                                    <p:animEffect transition="in" filter="wipe(right)">
                                      <p:cBhvr>
                                        <p:cTn id="140" dur="500"/>
                                        <p:tgtEl>
                                          <p:spTgt spid="38031"/>
                                        </p:tgtEl>
                                      </p:cBhvr>
                                    </p:animEffect>
                                  </p:childTnLst>
                                </p:cTn>
                              </p:par>
                              <p:par>
                                <p:cTn id="141" presetID="22" presetClass="entr" presetSubtype="4" fill="hold" nodeType="withEffect">
                                  <p:stCondLst>
                                    <p:cond delay="0"/>
                                  </p:stCondLst>
                                  <p:childTnLst>
                                    <p:set>
                                      <p:cBhvr>
                                        <p:cTn id="142" dur="1" fill="hold">
                                          <p:stCondLst>
                                            <p:cond delay="0"/>
                                          </p:stCondLst>
                                        </p:cTn>
                                        <p:tgtEl>
                                          <p:spTgt spid="38032"/>
                                        </p:tgtEl>
                                        <p:attrNameLst>
                                          <p:attrName>style.visibility</p:attrName>
                                        </p:attrNameLst>
                                      </p:cBhvr>
                                      <p:to>
                                        <p:strVal val="visible"/>
                                      </p:to>
                                    </p:set>
                                    <p:animEffect transition="in" filter="wipe(down)">
                                      <p:cBhvr>
                                        <p:cTn id="143" dur="500"/>
                                        <p:tgtEl>
                                          <p:spTgt spid="380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4" fill="hold" display="0">
                  <p:stCondLst>
                    <p:cond delay="indefinite"/>
                  </p:stCondLst>
                  <p:endCondLst>
                    <p:cond evt="onNext" delay="0">
                      <p:tgtEl>
                        <p:sldTgt/>
                      </p:tgtEl>
                    </p:cond>
                    <p:cond evt="onPrev" delay="0">
                      <p:tgtEl>
                        <p:sldTgt/>
                      </p:tgtEl>
                    </p:cond>
                  </p:endCondLst>
                </p:cTn>
                <p:tgtEl>
                  <p:spTgt spid="37893"/>
                </p:tgtEl>
              </p:cMediaNode>
            </p:video>
            <p:video>
              <p:cMediaNode>
                <p:cTn id="145" fill="hold" display="0">
                  <p:stCondLst>
                    <p:cond delay="indefinite"/>
                  </p:stCondLst>
                  <p:endCondLst>
                    <p:cond evt="onNext" delay="0">
                      <p:tgtEl>
                        <p:sldTgt/>
                      </p:tgtEl>
                    </p:cond>
                    <p:cond evt="onPrev" delay="0">
                      <p:tgtEl>
                        <p:sldTgt/>
                      </p:tgtEl>
                    </p:cond>
                  </p:endCondLst>
                </p:cTn>
                <p:tgtEl>
                  <p:spTgt spid="37891"/>
                </p:tgtEl>
              </p:cMediaNode>
            </p:video>
          </p:childTnLst>
        </p:cTn>
      </p:par>
    </p:tnLst>
    <p:bldLst>
      <p:bldP spid="37894" grpId="0" animBg="1"/>
      <p:bldP spid="37894" grpId="1" animBg="1"/>
      <p:bldP spid="37895" grpId="0" animBg="1"/>
      <p:bldP spid="37895" grpId="1" animBg="1"/>
      <p:bldP spid="37896" grpId="0" animBg="1"/>
      <p:bldP spid="37896" grpId="1" animBg="1"/>
      <p:bldP spid="37896" grpId="2" animBg="1"/>
      <p:bldP spid="37898" grpId="0"/>
      <p:bldP spid="37898" grpId="1"/>
      <p:bldP spid="37897" grpId="0" animBg="1"/>
      <p:bldP spid="37897" grpId="1" animBg="1"/>
      <p:bldP spid="37897" grpId="2" animBg="1"/>
      <p:bldP spid="38017" grpId="0" animBg="1"/>
      <p:bldP spid="38018" grpId="0"/>
      <p:bldP spid="38019" grpId="0"/>
      <p:bldP spid="38019" grpId="1"/>
      <p:bldP spid="38020" grpId="0"/>
      <p:bldP spid="38020" grpId="1"/>
      <p:bldP spid="38021" grpId="0" animBg="1"/>
      <p:bldP spid="38022" grpId="0" animBg="1"/>
      <p:bldP spid="38023" grpId="0"/>
      <p:bldP spid="38024" grpId="0" animBg="1"/>
      <p:bldP spid="38025" grpId="0"/>
      <p:bldP spid="38025" grpId="1"/>
      <p:bldP spid="38026" grpId="0"/>
      <p:bldP spid="38027" grpId="0"/>
      <p:bldP spid="38027" grpId="1"/>
      <p:bldP spid="38028" grpId="0"/>
      <p:bldP spid="380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Results</a:t>
            </a:r>
            <a:endParaRPr lang="en-GB" dirty="0"/>
          </a:p>
        </p:txBody>
      </p:sp>
      <p:sp>
        <p:nvSpPr>
          <p:cNvPr id="4" name="Content Placeholder 3"/>
          <p:cNvSpPr>
            <a:spLocks noGrp="1"/>
          </p:cNvSpPr>
          <p:nvPr>
            <p:ph sz="half" idx="1"/>
          </p:nvPr>
        </p:nvSpPr>
        <p:spPr>
          <a:xfrm>
            <a:off x="381001" y="1058665"/>
            <a:ext cx="4114800" cy="3853363"/>
          </a:xfrm>
        </p:spPr>
        <p:txBody>
          <a:bodyPr/>
          <a:lstStyle/>
          <a:p>
            <a:pPr marL="342900" indent="-342900">
              <a:buClr>
                <a:srgbClr val="339EFF"/>
              </a:buClr>
            </a:pPr>
            <a:r>
              <a:rPr lang="en-GB" sz="2400" b="1" dirty="0" smtClean="0"/>
              <a:t>Game state features </a:t>
            </a:r>
          </a:p>
          <a:p>
            <a:pPr marL="742950" lvl="1" indent="-285750">
              <a:buClr>
                <a:srgbClr val="339EFF"/>
              </a:buClr>
              <a:buFont typeface="Arial" pitchFamily="34" charset="0"/>
              <a:buChar char="•"/>
            </a:pPr>
            <a:r>
              <a:rPr lang="en-GB" sz="2000" dirty="0" smtClean="0"/>
              <a:t>Separation (5 binned ranges) </a:t>
            </a:r>
          </a:p>
          <a:p>
            <a:pPr marL="742950" lvl="1" indent="-285750">
              <a:buClr>
                <a:srgbClr val="339EFF"/>
              </a:buClr>
              <a:buFont typeface="Arial" pitchFamily="34" charset="0"/>
              <a:buChar char="•"/>
            </a:pPr>
            <a:r>
              <a:rPr lang="en-GB" sz="2000" dirty="0" smtClean="0"/>
              <a:t>Last action (6 categories)</a:t>
            </a:r>
          </a:p>
          <a:p>
            <a:pPr marL="742950" lvl="1" indent="-285750">
              <a:buClr>
                <a:srgbClr val="339EFF"/>
              </a:buClr>
              <a:buFont typeface="Arial" pitchFamily="34" charset="0"/>
              <a:buChar char="•"/>
            </a:pPr>
            <a:r>
              <a:rPr lang="en-GB" sz="2000" dirty="0" smtClean="0"/>
              <a:t>Mode (ground, air, knocked)</a:t>
            </a:r>
          </a:p>
          <a:p>
            <a:pPr marL="742950" lvl="1" indent="-285750">
              <a:buClr>
                <a:srgbClr val="339EFF"/>
              </a:buClr>
              <a:buFont typeface="Arial" pitchFamily="34" charset="0"/>
              <a:buChar char="•"/>
            </a:pPr>
            <a:r>
              <a:rPr lang="en-GB" sz="2000" dirty="0" smtClean="0"/>
              <a:t>Proximity to obstacle</a:t>
            </a:r>
          </a:p>
          <a:p>
            <a:pPr marL="342900" indent="-342900">
              <a:buClr>
                <a:srgbClr val="339EFF"/>
              </a:buClr>
            </a:pPr>
            <a:r>
              <a:rPr lang="en-GB" sz="2400" b="1" dirty="0" smtClean="0"/>
              <a:t>Available Actions </a:t>
            </a:r>
          </a:p>
          <a:p>
            <a:pPr marL="742950" lvl="1" indent="-285750">
              <a:buClr>
                <a:srgbClr val="339EFF"/>
              </a:buClr>
              <a:buFont typeface="Arial" pitchFamily="34" charset="0"/>
              <a:buChar char="•"/>
            </a:pPr>
            <a:r>
              <a:rPr lang="en-GB" sz="2000" dirty="0" smtClean="0"/>
              <a:t>19 aggressive (kick, punch) </a:t>
            </a:r>
          </a:p>
          <a:p>
            <a:pPr marL="742950" lvl="1" indent="-285750">
              <a:buClr>
                <a:srgbClr val="339EFF"/>
              </a:buClr>
              <a:buFont typeface="Arial" pitchFamily="34" charset="0"/>
              <a:buChar char="•"/>
            </a:pPr>
            <a:r>
              <a:rPr lang="en-GB" sz="2000" dirty="0" smtClean="0"/>
              <a:t>10 defensive (block, lunge)</a:t>
            </a:r>
          </a:p>
          <a:p>
            <a:pPr marL="742950" lvl="1" indent="-285750">
              <a:buClr>
                <a:srgbClr val="339EFF"/>
              </a:buClr>
              <a:buFont typeface="Arial" pitchFamily="34" charset="0"/>
              <a:buChar char="•"/>
            </a:pPr>
            <a:r>
              <a:rPr lang="en-GB" sz="2000" dirty="0" smtClean="0"/>
              <a:t>8 neutral (run)</a:t>
            </a:r>
          </a:p>
          <a:p>
            <a:pPr marL="342900" indent="-342900">
              <a:buClr>
                <a:srgbClr val="339EFF"/>
              </a:buClr>
            </a:pPr>
            <a:r>
              <a:rPr lang="en-GB" sz="2400" b="1" dirty="0" smtClean="0"/>
              <a:t>Q-Function Representation</a:t>
            </a:r>
          </a:p>
          <a:p>
            <a:pPr marL="742950" lvl="1" indent="-285750">
              <a:buClr>
                <a:srgbClr val="339EFF"/>
              </a:buClr>
              <a:buFont typeface="Arial" pitchFamily="34" charset="0"/>
              <a:buChar char="•"/>
            </a:pPr>
            <a:r>
              <a:rPr lang="en-GB" sz="2000" dirty="0" smtClean="0"/>
              <a:t>One layer neural net (</a:t>
            </a:r>
            <a:r>
              <a:rPr lang="en-GB" sz="2000" dirty="0" err="1" smtClean="0"/>
              <a:t>tanh</a:t>
            </a:r>
            <a:r>
              <a:rPr lang="en-GB" sz="2000" dirty="0" smtClean="0"/>
              <a:t>)</a:t>
            </a:r>
          </a:p>
        </p:txBody>
      </p:sp>
      <p:pic>
        <p:nvPicPr>
          <p:cNvPr id="6" name="WulongIntro.wmv">
            <a:hlinkClick r:id="" action="ppaction://media"/>
          </p:cNvPr>
          <p:cNvPicPr>
            <a:picLocks noGrp="1" noRot="1" noChangeAspect="1" noChangeArrowheads="1"/>
          </p:cNvPicPr>
          <p:nvPr>
            <p:ph sz="half" idx="2"/>
            <a:videoFile r:link="rId1"/>
          </p:nvPr>
        </p:nvPicPr>
        <p:blipFill>
          <a:blip r:embed="rId4" cstate="print"/>
          <a:srcRect/>
          <a:stretch>
            <a:fillRect/>
          </a:stretch>
        </p:blipFill>
        <p:spPr>
          <a:xfrm>
            <a:off x="5486400" y="3371850"/>
            <a:ext cx="2558562" cy="1662113"/>
          </a:xfrm>
          <a:ln w="12700">
            <a:solidFill>
              <a:schemeClr val="bg1"/>
            </a:solidFill>
          </a:ln>
          <a:effectLst>
            <a:outerShdw blurRad="50800" dist="38100" dir="2700000" algn="tl" rotWithShape="0">
              <a:prstClr val="black">
                <a:alpha val="40000"/>
              </a:prstClr>
            </a:outerShdw>
          </a:effectLst>
        </p:spPr>
      </p:pic>
      <p:sp>
        <p:nvSpPr>
          <p:cNvPr id="7" name="Rectangle 7"/>
          <p:cNvSpPr>
            <a:spLocks noChangeArrowheads="1"/>
          </p:cNvSpPr>
          <p:nvPr/>
        </p:nvSpPr>
        <p:spPr bwMode="auto">
          <a:xfrm>
            <a:off x="5622681" y="1143000"/>
            <a:ext cx="2286000" cy="2428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Reinforcement Learner</a:t>
            </a:r>
          </a:p>
        </p:txBody>
      </p:sp>
      <p:sp>
        <p:nvSpPr>
          <p:cNvPr id="8" name="Rectangle 8"/>
          <p:cNvSpPr>
            <a:spLocks noChangeArrowheads="1"/>
          </p:cNvSpPr>
          <p:nvPr/>
        </p:nvSpPr>
        <p:spPr bwMode="auto">
          <a:xfrm>
            <a:off x="5951660" y="3086100"/>
            <a:ext cx="1628043" cy="2428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In-Game AI Code</a:t>
            </a:r>
          </a:p>
        </p:txBody>
      </p:sp>
      <p:pic>
        <p:nvPicPr>
          <p:cNvPr id="9" name="ExileIntro.wmv">
            <a:hlinkClick r:id="" action="ppaction://media"/>
          </p:cNvPr>
          <p:cNvPicPr>
            <a:picLocks noRot="1" noChangeAspect="1"/>
          </p:cNvPicPr>
          <p:nvPr>
            <a:videoFile r:link="rId2"/>
          </p:nvPr>
        </p:nvPicPr>
        <p:blipFill>
          <a:blip r:embed="rId5" cstate="print"/>
          <a:stretch>
            <a:fillRect/>
          </a:stretch>
        </p:blipFill>
        <p:spPr>
          <a:xfrm>
            <a:off x="5527431" y="1428750"/>
            <a:ext cx="2476500" cy="1485900"/>
          </a:xfrm>
          <a:prstGeom prst="rect">
            <a:avLst/>
          </a:prstGeom>
          <a:ln w="12700">
            <a:solidFill>
              <a:schemeClr val="bg1"/>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8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6"/>
                </p:tgtEl>
              </p:cMediaNode>
            </p:video>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Learning Aggressive Fighting</a:t>
            </a:r>
          </a:p>
        </p:txBody>
      </p:sp>
      <p:sp>
        <p:nvSpPr>
          <p:cNvPr id="41989" name="Rectangle 5"/>
          <p:cNvSpPr>
            <a:spLocks noChangeArrowheads="1"/>
          </p:cNvSpPr>
          <p:nvPr/>
        </p:nvSpPr>
        <p:spPr bwMode="auto">
          <a:xfrm>
            <a:off x="838201" y="1870473"/>
            <a:ext cx="3047999" cy="2702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Early in the learning process …</a:t>
            </a:r>
          </a:p>
        </p:txBody>
      </p:sp>
      <p:sp>
        <p:nvSpPr>
          <p:cNvPr id="41990" name="Rectangle 6"/>
          <p:cNvSpPr>
            <a:spLocks noChangeArrowheads="1"/>
          </p:cNvSpPr>
          <p:nvPr/>
        </p:nvSpPr>
        <p:spPr bwMode="auto">
          <a:xfrm>
            <a:off x="5257800" y="1870472"/>
            <a:ext cx="2971800" cy="2702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 after 15 minutes of learning</a:t>
            </a:r>
          </a:p>
        </p:txBody>
      </p:sp>
      <p:sp>
        <p:nvSpPr>
          <p:cNvPr id="41991" name="Rectangle 7"/>
          <p:cNvSpPr>
            <a:spLocks noChangeArrowheads="1"/>
          </p:cNvSpPr>
          <p:nvPr/>
        </p:nvSpPr>
        <p:spPr bwMode="auto">
          <a:xfrm>
            <a:off x="1148863" y="1054359"/>
            <a:ext cx="6879981" cy="49107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1401" tIns="45700" rIns="91401" bIns="45700"/>
          <a:lstStyle/>
          <a:p>
            <a:pPr marL="342900" indent="-342900" algn="ctr">
              <a:spcBef>
                <a:spcPct val="20000"/>
              </a:spcBef>
              <a:buClr>
                <a:srgbClr val="339EFF"/>
              </a:buClr>
            </a:pPr>
            <a:r>
              <a:rPr lang="en-GB" sz="2400" b="0" dirty="0" smtClean="0">
                <a:solidFill>
                  <a:schemeClr val="bg1"/>
                </a:solidFill>
                <a:latin typeface="+mn-lt"/>
              </a:rPr>
              <a:t>Reward for decrease in </a:t>
            </a:r>
            <a:r>
              <a:rPr lang="en-GB" sz="2400" b="0" dirty="0" err="1" smtClean="0">
                <a:solidFill>
                  <a:schemeClr val="bg1"/>
                </a:solidFill>
                <a:latin typeface="+mn-lt"/>
              </a:rPr>
              <a:t>Wulong</a:t>
            </a:r>
            <a:r>
              <a:rPr lang="en-GB" sz="2400" b="0" dirty="0" smtClean="0">
                <a:solidFill>
                  <a:schemeClr val="bg1"/>
                </a:solidFill>
                <a:latin typeface="+mn-lt"/>
              </a:rPr>
              <a:t> Goth’s health</a:t>
            </a:r>
            <a:endParaRPr lang="en-US" sz="2400" b="0" dirty="0">
              <a:solidFill>
                <a:schemeClr val="bg1"/>
              </a:solidFill>
              <a:latin typeface="+mn-lt"/>
            </a:endParaRPr>
          </a:p>
        </p:txBody>
      </p:sp>
      <p:pic>
        <p:nvPicPr>
          <p:cNvPr id="10" name="TaoFeng-EarlyAggressive.wmv">
            <a:hlinkClick r:id="" action="ppaction://media"/>
          </p:cNvPr>
          <p:cNvPicPr>
            <a:picLocks noRot="1" noChangeAspect="1"/>
          </p:cNvPicPr>
          <p:nvPr>
            <a:videoFile r:link="rId1"/>
          </p:nvPr>
        </p:nvPicPr>
        <p:blipFill>
          <a:blip r:embed="rId5" cstate="print"/>
          <a:stretch>
            <a:fillRect/>
          </a:stretch>
        </p:blipFill>
        <p:spPr>
          <a:xfrm>
            <a:off x="152400" y="2343150"/>
            <a:ext cx="4343400" cy="2606040"/>
          </a:xfrm>
          <a:prstGeom prst="rect">
            <a:avLst/>
          </a:prstGeom>
          <a:ln w="12700">
            <a:solidFill>
              <a:schemeClr val="bg1"/>
            </a:solidFill>
          </a:ln>
          <a:effectLst>
            <a:outerShdw blurRad="50800" dist="38100" dir="2700000" algn="tl" rotWithShape="0">
              <a:prstClr val="black">
                <a:alpha val="40000"/>
              </a:prstClr>
            </a:outerShdw>
          </a:effectLst>
        </p:spPr>
      </p:pic>
      <p:pic>
        <p:nvPicPr>
          <p:cNvPr id="11" name="TaoFengLateAggressive.wmv">
            <a:hlinkClick r:id="" action="ppaction://media"/>
          </p:cNvPr>
          <p:cNvPicPr>
            <a:picLocks noRot="1" noChangeAspect="1"/>
          </p:cNvPicPr>
          <p:nvPr>
            <a:videoFile r:link="rId2"/>
          </p:nvPr>
        </p:nvPicPr>
        <p:blipFill>
          <a:blip r:embed="rId6" cstate="print"/>
          <a:stretch>
            <a:fillRect/>
          </a:stretch>
        </p:blipFill>
        <p:spPr>
          <a:xfrm>
            <a:off x="4648200" y="2343150"/>
            <a:ext cx="4286250" cy="2571750"/>
          </a:xfrm>
          <a:prstGeom prst="rect">
            <a:avLst/>
          </a:prstGeom>
          <a:ln w="12700">
            <a:solidFill>
              <a:schemeClr val="bg1"/>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4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88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0"/>
                </p:tgtEl>
              </p:cMediaNode>
            </p:video>
            <p:video>
              <p:cMediaNode>
                <p:cTn id="1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Learning </a:t>
            </a:r>
            <a:r>
              <a:rPr lang="en-GB" dirty="0" smtClean="0"/>
              <a:t>“Aikido” Style Fighting</a:t>
            </a:r>
            <a:endParaRPr lang="en-GB" dirty="0"/>
          </a:p>
        </p:txBody>
      </p:sp>
      <p:sp>
        <p:nvSpPr>
          <p:cNvPr id="44035" name="Rectangle 3"/>
          <p:cNvSpPr>
            <a:spLocks noChangeArrowheads="1"/>
          </p:cNvSpPr>
          <p:nvPr/>
        </p:nvSpPr>
        <p:spPr bwMode="auto">
          <a:xfrm>
            <a:off x="914400" y="1771651"/>
            <a:ext cx="3048000" cy="2702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Early in the learning process …</a:t>
            </a:r>
          </a:p>
        </p:txBody>
      </p:sp>
      <p:sp>
        <p:nvSpPr>
          <p:cNvPr id="44036" name="Rectangle 4"/>
          <p:cNvSpPr>
            <a:spLocks noChangeArrowheads="1"/>
          </p:cNvSpPr>
          <p:nvPr/>
        </p:nvSpPr>
        <p:spPr bwMode="auto">
          <a:xfrm>
            <a:off x="5181601" y="1771650"/>
            <a:ext cx="3124199" cy="2702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GB" dirty="0"/>
              <a:t>… after 15 minutes of learning</a:t>
            </a:r>
          </a:p>
        </p:txBody>
      </p:sp>
      <p:sp>
        <p:nvSpPr>
          <p:cNvPr id="44037" name="Rectangle 5"/>
          <p:cNvSpPr>
            <a:spLocks noChangeArrowheads="1"/>
          </p:cNvSpPr>
          <p:nvPr/>
        </p:nvSpPr>
        <p:spPr bwMode="auto">
          <a:xfrm>
            <a:off x="1015512" y="1035698"/>
            <a:ext cx="6879980" cy="50973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1401" tIns="45700" rIns="91401" bIns="45700"/>
          <a:lstStyle/>
          <a:p>
            <a:pPr marL="342900" indent="-342900" algn="ctr">
              <a:spcBef>
                <a:spcPct val="20000"/>
              </a:spcBef>
              <a:buClr>
                <a:srgbClr val="339EFF"/>
              </a:buClr>
            </a:pPr>
            <a:r>
              <a:rPr lang="en-GB" sz="2400" b="0" dirty="0">
                <a:solidFill>
                  <a:schemeClr val="bg1"/>
                </a:solidFill>
              </a:rPr>
              <a:t>Punishment for decrease in </a:t>
            </a:r>
            <a:r>
              <a:rPr lang="en-GB" sz="2400" b="0" dirty="0" smtClean="0">
                <a:solidFill>
                  <a:schemeClr val="bg1"/>
                </a:solidFill>
              </a:rPr>
              <a:t>either </a:t>
            </a:r>
            <a:r>
              <a:rPr lang="en-GB" sz="2400" b="0" dirty="0">
                <a:solidFill>
                  <a:schemeClr val="bg1"/>
                </a:solidFill>
              </a:rPr>
              <a:t>player’s health</a:t>
            </a:r>
            <a:endParaRPr lang="en-US" sz="2400" b="0" dirty="0">
              <a:solidFill>
                <a:schemeClr val="bg1"/>
              </a:solidFill>
            </a:endParaRPr>
          </a:p>
        </p:txBody>
      </p:sp>
      <p:pic>
        <p:nvPicPr>
          <p:cNvPr id="8" name="TaoFengEarlyAikido.wmv">
            <a:hlinkClick r:id="" action="ppaction://media"/>
          </p:cNvPr>
          <p:cNvPicPr>
            <a:picLocks noRot="1" noChangeAspect="1"/>
          </p:cNvPicPr>
          <p:nvPr>
            <a:videoFile r:link="rId1"/>
          </p:nvPr>
        </p:nvPicPr>
        <p:blipFill>
          <a:blip r:embed="rId5" cstate="print"/>
          <a:stretch>
            <a:fillRect/>
          </a:stretch>
        </p:blipFill>
        <p:spPr>
          <a:xfrm>
            <a:off x="152400" y="2256843"/>
            <a:ext cx="4381500" cy="2628900"/>
          </a:xfrm>
          <a:prstGeom prst="rect">
            <a:avLst/>
          </a:prstGeom>
          <a:ln w="12700">
            <a:solidFill>
              <a:schemeClr val="bg1"/>
            </a:solidFill>
          </a:ln>
          <a:effectLst>
            <a:outerShdw blurRad="50800" dist="38100" dir="2700000" algn="tl" rotWithShape="0">
              <a:prstClr val="black">
                <a:alpha val="40000"/>
              </a:prstClr>
            </a:outerShdw>
          </a:effectLst>
        </p:spPr>
      </p:pic>
      <p:pic>
        <p:nvPicPr>
          <p:cNvPr id="9" name="TaoFengLateAikido.wmv">
            <a:hlinkClick r:id="" action="ppaction://media"/>
          </p:cNvPr>
          <p:cNvPicPr>
            <a:picLocks noRot="1" noChangeAspect="1"/>
          </p:cNvPicPr>
          <p:nvPr>
            <a:videoFile r:link="rId2"/>
          </p:nvPr>
        </p:nvPicPr>
        <p:blipFill>
          <a:blip r:embed="rId6" cstate="print"/>
          <a:stretch>
            <a:fillRect/>
          </a:stretch>
        </p:blipFill>
        <p:spPr>
          <a:xfrm>
            <a:off x="4572000" y="2256843"/>
            <a:ext cx="4381500" cy="2628900"/>
          </a:xfrm>
          <a:prstGeom prst="rect">
            <a:avLst/>
          </a:prstGeom>
          <a:ln w="12700">
            <a:solidFill>
              <a:schemeClr val="bg1"/>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4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8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8"/>
                </p:tgtEl>
              </p:cMediaNode>
            </p:video>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t>Reinforcement Learning</a:t>
            </a:r>
          </a:p>
          <a:p>
            <a:r>
              <a:rPr lang="en-GB" dirty="0" smtClean="0"/>
              <a:t>Machine Learning in Online Games</a:t>
            </a:r>
          </a:p>
          <a:p>
            <a:pPr lvl="1"/>
            <a:r>
              <a:rPr lang="en-GB" dirty="0" err="1" smtClean="0">
                <a:solidFill>
                  <a:srgbClr val="FFFF00"/>
                </a:solidFill>
              </a:rPr>
              <a:t>TrueSkill</a:t>
            </a:r>
            <a:r>
              <a:rPr lang="en-GB" dirty="0" smtClean="0">
                <a:solidFill>
                  <a:srgbClr val="FFFF00"/>
                </a:solidFill>
              </a:rPr>
              <a:t>™</a:t>
            </a:r>
          </a:p>
          <a:p>
            <a:pPr lvl="1"/>
            <a:r>
              <a:rPr lang="en-GB" dirty="0" smtClean="0"/>
              <a:t>Halo 3</a:t>
            </a:r>
          </a:p>
          <a:p>
            <a:pPr lvl="1"/>
            <a:r>
              <a:rPr lang="en-GB" dirty="0" smtClean="0"/>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Motivation</a:t>
            </a:r>
            <a:endParaRPr lang="en-US" dirty="0"/>
          </a:p>
        </p:txBody>
      </p:sp>
      <p:sp>
        <p:nvSpPr>
          <p:cNvPr id="3" name="Content Placeholder 2"/>
          <p:cNvSpPr>
            <a:spLocks noGrp="1"/>
          </p:cNvSpPr>
          <p:nvPr>
            <p:ph type="body" sz="quarter" idx="10"/>
          </p:nvPr>
        </p:nvSpPr>
        <p:spPr/>
        <p:txBody>
          <a:bodyPr>
            <a:normAutofit/>
          </a:bodyPr>
          <a:lstStyle/>
          <a:p>
            <a:r>
              <a:rPr lang="en-GB" dirty="0" smtClean="0"/>
              <a:t>Competition is central to our lives </a:t>
            </a:r>
          </a:p>
          <a:p>
            <a:pPr lvl="1"/>
            <a:r>
              <a:rPr lang="en-GB" b="0" dirty="0" smtClean="0"/>
              <a:t>Innate biological trait</a:t>
            </a:r>
          </a:p>
          <a:p>
            <a:pPr lvl="1"/>
            <a:r>
              <a:rPr lang="en-GB" b="0" dirty="0" smtClean="0"/>
              <a:t>Driving principle of many sports</a:t>
            </a:r>
            <a:endParaRPr lang="en-US" b="0" dirty="0" smtClean="0"/>
          </a:p>
          <a:p>
            <a:r>
              <a:rPr lang="en-GB" dirty="0" smtClean="0"/>
              <a:t>Chess Rating for fair competition</a:t>
            </a:r>
          </a:p>
          <a:p>
            <a:pPr lvl="1"/>
            <a:r>
              <a:rPr lang="en-GB" b="0" dirty="0" smtClean="0"/>
              <a:t>ELO: Developed in 1960 by </a:t>
            </a:r>
            <a:r>
              <a:rPr lang="hu-HU" b="0" dirty="0" smtClean="0"/>
              <a:t>Árpád Imre Élő</a:t>
            </a:r>
            <a:endParaRPr lang="en-GB" b="0" dirty="0" smtClean="0"/>
          </a:p>
          <a:p>
            <a:pPr lvl="1"/>
            <a:r>
              <a:rPr lang="en-GB" b="0" dirty="0" smtClean="0"/>
              <a:t>Matchmaking system for tournaments</a:t>
            </a:r>
          </a:p>
          <a:p>
            <a:r>
              <a:rPr lang="en-GB" dirty="0" smtClean="0"/>
              <a:t>Challenges of online gaming</a:t>
            </a:r>
          </a:p>
          <a:p>
            <a:pPr lvl="1"/>
            <a:r>
              <a:rPr lang="en-GB" b="0" dirty="0" smtClean="0"/>
              <a:t>Learn from few match outcomes efficiently</a:t>
            </a:r>
          </a:p>
          <a:p>
            <a:pPr lvl="1"/>
            <a:r>
              <a:rPr lang="en-GB" b="0" dirty="0" smtClean="0"/>
              <a:t>Support multiple teams and multiple players per team</a:t>
            </a:r>
          </a:p>
        </p:txBody>
      </p:sp>
      <p:pic>
        <p:nvPicPr>
          <p:cNvPr id="4098" name="Picture 2" descr="http://batgirl.atspace.com/ArpardElo.jpg"/>
          <p:cNvPicPr>
            <a:picLocks noChangeAspect="1" noChangeArrowheads="1"/>
          </p:cNvPicPr>
          <p:nvPr/>
        </p:nvPicPr>
        <p:blipFill>
          <a:blip r:embed="rId2" cstate="print"/>
          <a:srcRect/>
          <a:stretch>
            <a:fillRect/>
          </a:stretch>
        </p:blipFill>
        <p:spPr bwMode="auto">
          <a:xfrm>
            <a:off x="6523183" y="1220318"/>
            <a:ext cx="1645989" cy="180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Skill Rating Problem</a:t>
            </a:r>
            <a:endParaRPr lang="en-US" dirty="0"/>
          </a:p>
        </p:txBody>
      </p:sp>
      <p:sp>
        <p:nvSpPr>
          <p:cNvPr id="3" name="Content Placeholder 2"/>
          <p:cNvSpPr>
            <a:spLocks noGrp="1"/>
          </p:cNvSpPr>
          <p:nvPr>
            <p:ph type="body" sz="quarter" idx="10"/>
          </p:nvPr>
        </p:nvSpPr>
        <p:spPr/>
        <p:txBody>
          <a:bodyPr>
            <a:normAutofit/>
          </a:bodyPr>
          <a:lstStyle/>
          <a:p>
            <a:r>
              <a:rPr lang="en-GB" b="1" dirty="0" smtClean="0"/>
              <a:t>Given</a:t>
            </a:r>
            <a:r>
              <a:rPr lang="en-GB" dirty="0" smtClean="0"/>
              <a:t>:</a:t>
            </a:r>
          </a:p>
          <a:p>
            <a:pPr lvl="1"/>
            <a:r>
              <a:rPr lang="en-GB" b="0" dirty="0" smtClean="0"/>
              <a:t>Match outcomes: Orderings among </a:t>
            </a:r>
            <a:r>
              <a:rPr lang="en-GB" b="0" dirty="0" smtClean="0">
                <a:latin typeface="cmmi12" pitchFamily="34" charset="0"/>
              </a:rPr>
              <a:t>k </a:t>
            </a:r>
            <a:r>
              <a:rPr lang="en-GB" b="0" dirty="0" smtClean="0"/>
              <a:t> teams consisting of </a:t>
            </a:r>
            <a:r>
              <a:rPr lang="en-GB" b="0" dirty="0" smtClean="0">
                <a:latin typeface="cmmi12" pitchFamily="34" charset="0"/>
              </a:rPr>
              <a:t>n</a:t>
            </a:r>
            <a:r>
              <a:rPr lang="en-GB" b="0" baseline="-25000" dirty="0" smtClean="0">
                <a:latin typeface="cmmi12" pitchFamily="34" charset="0"/>
              </a:rPr>
              <a:t>1</a:t>
            </a:r>
            <a:r>
              <a:rPr lang="en-GB" b="0" dirty="0" smtClean="0"/>
              <a:t>, </a:t>
            </a:r>
            <a:r>
              <a:rPr lang="en-GB" b="0" dirty="0" smtClean="0">
                <a:latin typeface="cmmi12" pitchFamily="34" charset="0"/>
              </a:rPr>
              <a:t> n</a:t>
            </a:r>
            <a:r>
              <a:rPr lang="en-GB" b="0" baseline="-25000" dirty="0" smtClean="0">
                <a:latin typeface="cmmi12" pitchFamily="34" charset="0"/>
              </a:rPr>
              <a:t>2 </a:t>
            </a:r>
            <a:r>
              <a:rPr lang="en-GB" b="0" dirty="0" smtClean="0"/>
              <a:t>, ..., </a:t>
            </a:r>
            <a:r>
              <a:rPr lang="en-GB" b="0" dirty="0" err="1" smtClean="0">
                <a:latin typeface="cmmi12" pitchFamily="34" charset="0"/>
              </a:rPr>
              <a:t>n</a:t>
            </a:r>
            <a:r>
              <a:rPr lang="en-GB" b="0" baseline="-25000" dirty="0" err="1" smtClean="0">
                <a:latin typeface="cmmi12" pitchFamily="34" charset="0"/>
              </a:rPr>
              <a:t>k</a:t>
            </a:r>
            <a:r>
              <a:rPr lang="en-GB" b="0" dirty="0" smtClean="0"/>
              <a:t> players, respectively</a:t>
            </a:r>
          </a:p>
          <a:p>
            <a:r>
              <a:rPr lang="en-GB" b="1" dirty="0" smtClean="0"/>
              <a:t>Questions:</a:t>
            </a:r>
          </a:p>
          <a:p>
            <a:pPr lvl="1"/>
            <a:r>
              <a:rPr lang="en-GB" b="0" dirty="0" smtClean="0"/>
              <a:t>Skill </a:t>
            </a:r>
            <a:r>
              <a:rPr lang="en-GB" b="0" dirty="0" err="1" smtClean="0">
                <a:latin typeface="cmmi12" pitchFamily="34" charset="0"/>
              </a:rPr>
              <a:t>s</a:t>
            </a:r>
            <a:r>
              <a:rPr lang="en-GB" b="0" baseline="-25000" dirty="0" err="1" smtClean="0">
                <a:latin typeface="cmmi12" pitchFamily="34" charset="0"/>
              </a:rPr>
              <a:t>i</a:t>
            </a:r>
            <a:r>
              <a:rPr lang="en-GB" b="0" dirty="0" smtClean="0"/>
              <a:t> for each player such that </a:t>
            </a:r>
          </a:p>
          <a:p>
            <a:pPr lvl="1"/>
            <a:endParaRPr lang="en-GB" b="0" dirty="0" smtClean="0"/>
          </a:p>
          <a:p>
            <a:pPr lvl="1"/>
            <a:endParaRPr lang="en-GB" b="0" dirty="0" smtClean="0"/>
          </a:p>
          <a:p>
            <a:pPr lvl="1"/>
            <a:r>
              <a:rPr lang="en-GB" b="0" dirty="0" smtClean="0"/>
              <a:t>Global ranking among all players</a:t>
            </a:r>
          </a:p>
          <a:p>
            <a:pPr lvl="1"/>
            <a:r>
              <a:rPr lang="en-GB" b="0" dirty="0" smtClean="0"/>
              <a:t>Fair matches between teams of players</a:t>
            </a:r>
          </a:p>
        </p:txBody>
      </p:sp>
      <p:pic>
        <p:nvPicPr>
          <p:cNvPr id="23" name="Picture 22"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1752570" y="2981846"/>
            <a:ext cx="6020613" cy="325594"/>
          </a:xfrm>
          <a:prstGeom prst="rect">
            <a:avLst/>
          </a:prstGeom>
          <a:noFill/>
          <a:effectLst>
            <a:outerShdw blurRad="50800" dist="38100" dir="2700000" algn="tl" rotWithShape="0">
              <a:prstClr val="black">
                <a:alpha val="40000"/>
              </a:prstClr>
            </a:outerShdw>
          </a:effectLst>
        </p:spPr>
      </p:pic>
      <p:pic>
        <p:nvPicPr>
          <p:cNvPr id="6" name="Picture 6"/>
          <p:cNvPicPr>
            <a:picLocks noChangeAspect="1" noChangeArrowheads="1"/>
          </p:cNvPicPr>
          <p:nvPr/>
        </p:nvPicPr>
        <p:blipFill>
          <a:blip r:embed="rId4" cstate="print">
            <a:lum bright="20000"/>
          </a:blip>
          <a:srcRect t="32401" r="57495" b="36000"/>
          <a:stretch>
            <a:fillRect/>
          </a:stretch>
        </p:blipFill>
        <p:spPr bwMode="auto">
          <a:xfrm>
            <a:off x="2772579" y="1828800"/>
            <a:ext cx="4421970" cy="2370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a:spLocks noChangeArrowheads="1"/>
          </p:cNvSpPr>
          <p:nvPr/>
        </p:nvSpPr>
        <p:spPr bwMode="auto">
          <a:xfrm>
            <a:off x="3781988" y="2691580"/>
            <a:ext cx="1420522" cy="1312607"/>
          </a:xfrm>
          <a:prstGeom prst="rect">
            <a:avLst/>
          </a:prstGeom>
          <a:gradFill flip="none" rotWithShape="1">
            <a:gsLst>
              <a:gs pos="0">
                <a:srgbClr val="FFFF00">
                  <a:alpha val="30000"/>
                </a:srgbClr>
              </a:gs>
              <a:gs pos="50000">
                <a:srgbClr val="FFC000">
                  <a:alpha val="30000"/>
                </a:srgbClr>
              </a:gs>
              <a:gs pos="100000">
                <a:srgbClr val="FF0000">
                  <a:alpha val="30000"/>
                </a:srgbClr>
              </a:gs>
            </a:gsLst>
            <a:lin ang="4800000" scaled="0"/>
            <a:tileRect/>
          </a:gradFill>
          <a:ln w="3175">
            <a:solidFill>
              <a:schemeClr val="accent4"/>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9" tIns="34295" rIns="68589" bIns="34295" numCol="1" anchor="ctr" anchorCtr="0" compatLnSpc="1">
            <a:prstTxWarp prst="textNoShape">
              <a:avLst/>
            </a:prstTxWarp>
          </a:bodyPr>
          <a:lstStyle/>
          <a:p>
            <a:endParaRPr lang="en-US"/>
          </a:p>
        </p:txBody>
      </p:sp>
      <p:sp>
        <p:nvSpPr>
          <p:cNvPr id="9" name="Rectangle 8"/>
          <p:cNvSpPr>
            <a:spLocks noChangeArrowheads="1"/>
          </p:cNvSpPr>
          <p:nvPr/>
        </p:nvSpPr>
        <p:spPr bwMode="auto">
          <a:xfrm>
            <a:off x="2944361" y="2175388"/>
            <a:ext cx="2051330" cy="294968"/>
          </a:xfrm>
          <a:prstGeom prst="rect">
            <a:avLst/>
          </a:prstGeom>
          <a:gradFill flip="none" rotWithShape="1">
            <a:gsLst>
              <a:gs pos="0">
                <a:srgbClr val="FFFF00">
                  <a:alpha val="30000"/>
                </a:srgbClr>
              </a:gs>
              <a:gs pos="50000">
                <a:srgbClr val="FFC000">
                  <a:alpha val="30000"/>
                </a:srgbClr>
              </a:gs>
              <a:gs pos="100000">
                <a:srgbClr val="FF0000">
                  <a:alpha val="30000"/>
                </a:srgbClr>
              </a:gs>
            </a:gsLst>
            <a:lin ang="4800000" scaled="0"/>
            <a:tileRect/>
          </a:gradFill>
          <a:ln w="3175">
            <a:solidFill>
              <a:schemeClr val="accent4"/>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9" tIns="34295" rIns="68589" bIns="34295" numCol="1" anchor="ctr" anchorCtr="0" compatLnSpc="1">
            <a:prstTxWarp prst="textNoShape">
              <a:avLst/>
            </a:prstTxWarp>
          </a:bodyPr>
          <a:lstStyle/>
          <a:p>
            <a:endParaRPr lang="en-US"/>
          </a:p>
        </p:txBody>
      </p:sp>
      <p:pic>
        <p:nvPicPr>
          <p:cNvPr id="10" name="Picture 9"/>
          <p:cNvPicPr>
            <a:picLocks noChangeAspect="1" noChangeArrowheads="1"/>
          </p:cNvPicPr>
          <p:nvPr/>
        </p:nvPicPr>
        <p:blipFill>
          <a:blip r:embed="rId5" cstate="print">
            <a:lum bright="20000"/>
          </a:blip>
          <a:srcRect t="38879" r="57495" b="36000"/>
          <a:stretch>
            <a:fillRect/>
          </a:stretch>
        </p:blipFill>
        <p:spPr bwMode="auto">
          <a:xfrm>
            <a:off x="2771881" y="2343150"/>
            <a:ext cx="4419495"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a:spLocks noChangeArrowheads="1"/>
          </p:cNvSpPr>
          <p:nvPr/>
        </p:nvSpPr>
        <p:spPr bwMode="auto">
          <a:xfrm>
            <a:off x="3781387" y="2717390"/>
            <a:ext cx="1416778" cy="1316294"/>
          </a:xfrm>
          <a:prstGeom prst="rect">
            <a:avLst/>
          </a:prstGeom>
          <a:gradFill flip="none" rotWithShape="1">
            <a:gsLst>
              <a:gs pos="0">
                <a:srgbClr val="FFFF00">
                  <a:alpha val="30000"/>
                </a:srgbClr>
              </a:gs>
              <a:gs pos="50000">
                <a:srgbClr val="FFC000">
                  <a:alpha val="30000"/>
                </a:srgbClr>
              </a:gs>
              <a:gs pos="100000">
                <a:srgbClr val="FF0000">
                  <a:alpha val="30000"/>
                </a:srgbClr>
              </a:gs>
            </a:gsLst>
            <a:lin ang="4800000" scaled="0"/>
            <a:tileRect/>
          </a:gradFill>
          <a:ln w="3175">
            <a:solidFill>
              <a:schemeClr val="accent4"/>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9" tIns="34295" rIns="68589" bIns="34295" numCol="1" anchor="ctr" anchorCtr="0" compatLnSpc="1">
            <a:prstTxWarp prst="textNoShape">
              <a:avLst/>
            </a:prstTxWarp>
          </a:bodyPr>
          <a:lstStyle/>
          <a:p>
            <a:endParaRPr lang="en-US">
              <a:solidFill>
                <a:srgbClr val="FFFF00"/>
              </a:solidFill>
            </a:endParaRPr>
          </a:p>
        </p:txBody>
      </p:sp>
      <p:sp>
        <p:nvSpPr>
          <p:cNvPr id="12" name="Rectangle 11"/>
          <p:cNvSpPr>
            <a:spLocks noChangeArrowheads="1"/>
          </p:cNvSpPr>
          <p:nvPr/>
        </p:nvSpPr>
        <p:spPr bwMode="auto">
          <a:xfrm>
            <a:off x="2935082" y="2717391"/>
            <a:ext cx="215404" cy="1330735"/>
          </a:xfrm>
          <a:prstGeom prst="rect">
            <a:avLst/>
          </a:prstGeom>
          <a:gradFill flip="none" rotWithShape="1">
            <a:gsLst>
              <a:gs pos="0">
                <a:srgbClr val="FFFF00">
                  <a:alpha val="30000"/>
                </a:srgbClr>
              </a:gs>
              <a:gs pos="50000">
                <a:srgbClr val="FFC000">
                  <a:alpha val="30000"/>
                </a:srgbClr>
              </a:gs>
              <a:gs pos="100000">
                <a:srgbClr val="FF0000">
                  <a:alpha val="30000"/>
                </a:srgbClr>
              </a:gs>
            </a:gsLst>
            <a:lin ang="4800000" scaled="0"/>
            <a:tileRect/>
          </a:gradFill>
          <a:ln w="3175">
            <a:solidFill>
              <a:schemeClr val="accent4"/>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9" tIns="34295" rIns="68589" bIns="34295" numCol="1" anchor="ctr" anchorCtr="0" compatLnSpc="1">
            <a:prstTxWarp prst="textNoShape">
              <a:avLst/>
            </a:prstTxWarp>
          </a:bodyPr>
          <a:lstStyle/>
          <a:p>
            <a:endParaRPr lang="en-US">
              <a:solidFill>
                <a:srgbClr val="FFFF00"/>
              </a:solidFill>
            </a:endParaRPr>
          </a:p>
        </p:txBody>
      </p:sp>
      <p:sp>
        <p:nvSpPr>
          <p:cNvPr id="13" name="Oval 12"/>
          <p:cNvSpPr>
            <a:spLocks noChangeArrowheads="1"/>
          </p:cNvSpPr>
          <p:nvPr/>
        </p:nvSpPr>
        <p:spPr bwMode="auto">
          <a:xfrm>
            <a:off x="2888739" y="3371850"/>
            <a:ext cx="285750" cy="357188"/>
          </a:xfrm>
          <a:prstGeom prst="ellipse">
            <a:avLst/>
          </a:prstGeom>
          <a:noFill/>
          <a:ln w="19050">
            <a:solidFill>
              <a:srgbClr val="FFFF00"/>
            </a:solidFill>
            <a:round/>
            <a:headEnd/>
            <a:tailEnd/>
          </a:ln>
          <a:effectLst>
            <a:glow rad="63500">
              <a:schemeClr val="accent4">
                <a:satMod val="175000"/>
                <a:alpha val="40000"/>
              </a:schemeClr>
            </a:glow>
            <a:outerShdw blurRad="50800" dist="38100" dir="2700000" algn="tl" rotWithShape="0">
              <a:prstClr val="black">
                <a:alpha val="40000"/>
              </a:prstClr>
            </a:outerShdw>
          </a:effectLst>
        </p:spPr>
        <p:txBody>
          <a:bodyPr vert="horz" wrap="none" lIns="68589" tIns="34295" rIns="68589" bIns="34295" numCol="1" anchor="ctr" anchorCtr="0" compatLnSpc="1">
            <a:prstTxWarp prst="textNoShape">
              <a:avLst/>
            </a:prstTxWarp>
          </a:bodyPr>
          <a:lstStyle/>
          <a:p>
            <a:endParaRPr lang="en-US"/>
          </a:p>
        </p:txBody>
      </p:sp>
      <p:sp>
        <p:nvSpPr>
          <p:cNvPr id="14" name="Oval 13"/>
          <p:cNvSpPr>
            <a:spLocks noChangeArrowheads="1"/>
          </p:cNvSpPr>
          <p:nvPr/>
        </p:nvSpPr>
        <p:spPr bwMode="auto">
          <a:xfrm>
            <a:off x="2885564" y="2997995"/>
            <a:ext cx="285750" cy="364331"/>
          </a:xfrm>
          <a:prstGeom prst="ellipse">
            <a:avLst/>
          </a:prstGeom>
          <a:noFill/>
          <a:ln w="19050">
            <a:solidFill>
              <a:srgbClr val="FFFF00"/>
            </a:solidFill>
            <a:round/>
            <a:headEnd/>
            <a:tailEnd/>
          </a:ln>
          <a:effectLst>
            <a:glow rad="63500">
              <a:schemeClr val="accent4">
                <a:satMod val="175000"/>
                <a:alpha val="40000"/>
              </a:schemeClr>
            </a:glow>
            <a:outerShdw blurRad="50800" dist="38100" dir="2700000" algn="tl" rotWithShape="0">
              <a:prstClr val="black">
                <a:alpha val="40000"/>
              </a:prstClr>
            </a:outerShdw>
          </a:effectLst>
        </p:spPr>
        <p:txBody>
          <a:bodyPr vert="horz" wrap="none" lIns="68589" tIns="34295" rIns="68589" bIns="34295" numCol="1" anchor="ctr" anchorCtr="0" compatLnSpc="1">
            <a:prstTxWarp prst="textNoShape">
              <a:avLst/>
            </a:prstTxWarp>
          </a:bodyPr>
          <a:lstStyle/>
          <a:p>
            <a:endParaRPr lang="en-US"/>
          </a:p>
        </p:txBody>
      </p:sp>
      <p:pic>
        <p:nvPicPr>
          <p:cNvPr id="16" name="Picture 42"/>
          <p:cNvPicPr>
            <a:picLocks noChangeAspect="1" noChangeArrowheads="1"/>
          </p:cNvPicPr>
          <p:nvPr/>
        </p:nvPicPr>
        <p:blipFill>
          <a:blip r:embed="rId5" cstate="print">
            <a:lum bright="20000"/>
          </a:blip>
          <a:srcRect t="38879" r="57495" b="36000"/>
          <a:stretch>
            <a:fillRect/>
          </a:stretch>
        </p:blipFill>
        <p:spPr bwMode="auto">
          <a:xfrm>
            <a:off x="1599426" y="2862264"/>
            <a:ext cx="2864625" cy="1221581"/>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pic>
        <p:nvPicPr>
          <p:cNvPr id="18" name="Picture 46"/>
          <p:cNvPicPr>
            <a:picLocks noChangeAspect="1" noChangeArrowheads="1"/>
          </p:cNvPicPr>
          <p:nvPr/>
        </p:nvPicPr>
        <p:blipFill>
          <a:blip r:embed="rId5" cstate="print">
            <a:lum bright="20000"/>
          </a:blip>
          <a:srcRect t="38879" r="57495" b="36000"/>
          <a:stretch>
            <a:fillRect/>
          </a:stretch>
        </p:blipFill>
        <p:spPr bwMode="auto">
          <a:xfrm>
            <a:off x="1853426" y="2977755"/>
            <a:ext cx="2864625" cy="1221581"/>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sp>
        <p:nvSpPr>
          <p:cNvPr id="19" name="AutoShape 47"/>
          <p:cNvSpPr>
            <a:spLocks noChangeArrowheads="1"/>
          </p:cNvSpPr>
          <p:nvPr/>
        </p:nvSpPr>
        <p:spPr bwMode="auto">
          <a:xfrm>
            <a:off x="5241925" y="2893220"/>
            <a:ext cx="720725" cy="1026319"/>
          </a:xfrm>
          <a:prstGeom prst="rightArrow">
            <a:avLst>
              <a:gd name="adj1" fmla="val 50000"/>
              <a:gd name="adj2" fmla="val 25000"/>
            </a:avLst>
          </a:prstGeom>
          <a:ln>
            <a:headEnd/>
            <a:tailEnd/>
          </a:ln>
          <a:effectLst>
            <a:reflection blurRad="6350" stA="50000" endA="300" endPos="55000" dir="5400000" sy="-100000" algn="bl" rotWithShape="0"/>
          </a:effectLst>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numCol="1" anchor="ctr" anchorCtr="0" compatLnSpc="1">
            <a:prstTxWarp prst="textNoShape">
              <a:avLst/>
            </a:prstTxWarp>
          </a:bodyPr>
          <a:lstStyle/>
          <a:p>
            <a:endParaRPr lang="en-US"/>
          </a:p>
        </p:txBody>
      </p:sp>
      <p:pic>
        <p:nvPicPr>
          <p:cNvPr id="20" name="Picture 46"/>
          <p:cNvPicPr>
            <a:picLocks noChangeAspect="1" noChangeArrowheads="1"/>
          </p:cNvPicPr>
          <p:nvPr/>
        </p:nvPicPr>
        <p:blipFill>
          <a:blip r:embed="rId5" cstate="print">
            <a:lum bright="20000"/>
          </a:blip>
          <a:srcRect t="38879" r="57495" b="36000"/>
          <a:stretch>
            <a:fillRect/>
          </a:stretch>
        </p:blipFill>
        <p:spPr bwMode="auto">
          <a:xfrm>
            <a:off x="2104251" y="3143251"/>
            <a:ext cx="2864625" cy="1221581"/>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pic>
        <p:nvPicPr>
          <p:cNvPr id="17" name="Picture 43"/>
          <p:cNvPicPr>
            <a:picLocks noChangeAspect="1" noChangeArrowheads="1"/>
          </p:cNvPicPr>
          <p:nvPr/>
        </p:nvPicPr>
        <p:blipFill>
          <a:blip r:embed="rId6" cstate="print">
            <a:lum bright="20000"/>
          </a:blip>
          <a:srcRect l="14427" t="39980" r="57710" b="13828"/>
          <a:stretch>
            <a:fillRect/>
          </a:stretch>
        </p:blipFill>
        <p:spPr bwMode="auto">
          <a:xfrm>
            <a:off x="6660867" y="1943100"/>
            <a:ext cx="2000533" cy="2743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reflection blurRad="6350" stA="52000" endA="300" endPos="35000" dir="5400000" sy="-100000" algn="bl" rotWithShape="0"/>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0"/>
                            </p:stCondLst>
                            <p:childTnLst>
                              <p:par>
                                <p:cTn id="24" presetID="23" presetClass="exit" presetSubtype="32" fill="hold" nodeType="after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1000"/>
                                        <p:tgtEl>
                                          <p:spTgt spid="1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0"/>
                            </p:stCondLst>
                            <p:childTnLst>
                              <p:par>
                                <p:cTn id="58" presetID="23" presetClass="exit" presetSubtype="32" fill="hold" nodeType="afterEffect">
                                  <p:stCondLst>
                                    <p:cond delay="0"/>
                                  </p:stCondLst>
                                  <p:childTnLst>
                                    <p:anim calcmode="lin" valueType="num">
                                      <p:cBhvr>
                                        <p:cTn id="59" dur="500"/>
                                        <p:tgtEl>
                                          <p:spTgt spid="10"/>
                                        </p:tgtEl>
                                        <p:attrNameLst>
                                          <p:attrName>ppt_w</p:attrName>
                                        </p:attrNameLst>
                                      </p:cBhvr>
                                      <p:tavLst>
                                        <p:tav tm="0">
                                          <p:val>
                                            <p:strVal val="ppt_w"/>
                                          </p:val>
                                        </p:tav>
                                        <p:tav tm="100000">
                                          <p:val>
                                            <p:fltVal val="0"/>
                                          </p:val>
                                        </p:tav>
                                      </p:tavLst>
                                    </p:anim>
                                    <p:anim calcmode="lin" valueType="num">
                                      <p:cBhvr>
                                        <p:cTn id="60" dur="500"/>
                                        <p:tgtEl>
                                          <p:spTgt spid="10"/>
                                        </p:tgtEl>
                                        <p:attrNameLst>
                                          <p:attrName>ppt_h</p:attrName>
                                        </p:attrNameLst>
                                      </p:cBhvr>
                                      <p:tavLst>
                                        <p:tav tm="0">
                                          <p:val>
                                            <p:strVal val="ppt_h"/>
                                          </p:val>
                                        </p:tav>
                                        <p:tav tm="100000">
                                          <p:val>
                                            <p:fltVal val="0"/>
                                          </p:val>
                                        </p:tav>
                                      </p:tavLst>
                                    </p:anim>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200"/>
                                  </p:stCondLst>
                                  <p:childTnLst>
                                    <p:set>
                                      <p:cBhvr>
                                        <p:cTn id="68" dur="1" fill="hold">
                                          <p:stCondLst>
                                            <p:cond delay="0"/>
                                          </p:stCondLst>
                                        </p:cTn>
                                        <p:tgtEl>
                                          <p:spTgt spid="18"/>
                                        </p:tgtEl>
                                        <p:attrNameLst>
                                          <p:attrName>style.visibility</p:attrName>
                                        </p:attrNameLst>
                                      </p:cBhvr>
                                      <p:to>
                                        <p:strVal val="visible"/>
                                      </p:to>
                                    </p:set>
                                  </p:childTnLst>
                                </p:cTn>
                              </p:par>
                            </p:childTnLst>
                          </p:cTn>
                        </p:par>
                        <p:par>
                          <p:cTn id="69" fill="hold">
                            <p:stCondLst>
                              <p:cond delay="200"/>
                            </p:stCondLst>
                            <p:childTnLst>
                              <p:par>
                                <p:cTn id="70" presetID="1" presetClass="entr" presetSubtype="0" fill="hold" nodeType="afterEffect">
                                  <p:stCondLst>
                                    <p:cond delay="20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Two Player Match Outcome Model</a:t>
            </a:r>
            <a:endParaRPr lang="en-US" dirty="0"/>
          </a:p>
        </p:txBody>
      </p:sp>
      <p:sp>
        <p:nvSpPr>
          <p:cNvPr id="3" name="Content Placeholder 2"/>
          <p:cNvSpPr>
            <a:spLocks noGrp="1"/>
          </p:cNvSpPr>
          <p:nvPr>
            <p:ph type="body" sz="quarter" idx="10"/>
          </p:nvPr>
        </p:nvSpPr>
        <p:spPr/>
        <p:txBody>
          <a:bodyPr>
            <a:normAutofit/>
          </a:bodyPr>
          <a:lstStyle/>
          <a:p>
            <a:r>
              <a:rPr lang="en-GB" smtClean="0"/>
              <a:t>Latent Gaussian performance model for fixed skills</a:t>
            </a:r>
          </a:p>
          <a:p>
            <a:r>
              <a:rPr lang="en-GB" smtClean="0"/>
              <a:t>Possible outcomes: Player 1 wins over 2 (and vice versa)</a:t>
            </a:r>
            <a:endParaRPr lang="en-US" dirty="0"/>
          </a:p>
        </p:txBody>
      </p:sp>
      <p:pic>
        <p:nvPicPr>
          <p:cNvPr id="2058" name="Picture 10"/>
          <p:cNvPicPr>
            <a:picLocks noChangeAspect="1" noChangeArrowheads="1"/>
          </p:cNvPicPr>
          <p:nvPr/>
        </p:nvPicPr>
        <p:blipFill>
          <a:blip r:embed="rId3" cstate="print"/>
          <a:srcRect l="9566" t="23851" r="7530" b="20497"/>
          <a:stretch>
            <a:fillRect/>
          </a:stretch>
        </p:blipFill>
        <p:spPr bwMode="auto">
          <a:xfrm>
            <a:off x="5090684" y="2189055"/>
            <a:ext cx="3419223" cy="2286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9" name="Picture 11"/>
          <p:cNvPicPr>
            <a:picLocks noChangeAspect="1" noChangeArrowheads="1"/>
          </p:cNvPicPr>
          <p:nvPr/>
        </p:nvPicPr>
        <p:blipFill>
          <a:blip r:embed="rId4" cstate="print"/>
          <a:srcRect l="10328" t="23770" r="7845" b="19777"/>
          <a:stretch>
            <a:fillRect/>
          </a:stretch>
        </p:blipFill>
        <p:spPr bwMode="auto">
          <a:xfrm>
            <a:off x="5119625" y="2131905"/>
            <a:ext cx="3493284" cy="2400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Arrow Connector 9"/>
          <p:cNvCxnSpPr>
            <a:stCxn id="6" idx="4"/>
            <a:endCxn id="4" idx="0"/>
          </p:cNvCxnSpPr>
          <p:nvPr/>
        </p:nvCxnSpPr>
        <p:spPr>
          <a:xfrm rot="5400000">
            <a:off x="1481583" y="271462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a:stCxn id="7" idx="4"/>
            <a:endCxn id="5" idx="0"/>
          </p:cNvCxnSpPr>
          <p:nvPr/>
        </p:nvCxnSpPr>
        <p:spPr>
          <a:xfrm rot="5400000">
            <a:off x="2853183" y="271462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a:stCxn id="4" idx="4"/>
            <a:endCxn id="8" idx="0"/>
          </p:cNvCxnSpPr>
          <p:nvPr/>
        </p:nvCxnSpPr>
        <p:spPr>
          <a:xfrm rot="16200000" flipH="1">
            <a:off x="1767333" y="3228975"/>
            <a:ext cx="400050" cy="6858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5" idx="4"/>
            <a:endCxn id="8" idx="0"/>
          </p:cNvCxnSpPr>
          <p:nvPr/>
        </p:nvCxnSpPr>
        <p:spPr>
          <a:xfrm rot="5400000">
            <a:off x="2453133" y="3228975"/>
            <a:ext cx="400050" cy="6858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8" name="Oval 7"/>
          <p:cNvSpPr>
            <a:spLocks noChangeAspect="1"/>
          </p:cNvSpPr>
          <p:nvPr/>
        </p:nvSpPr>
        <p:spPr>
          <a:xfrm>
            <a:off x="2052341" y="3771900"/>
            <a:ext cx="515834"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dirty="0" smtClean="0">
                <a:solidFill>
                  <a:srgbClr val="00B050"/>
                </a:solidFill>
                <a:latin typeface="cmmi12" pitchFamily="34" charset="0"/>
              </a:rPr>
              <a:t>y</a:t>
            </a:r>
            <a:r>
              <a:rPr lang="en-GB" sz="1500" baseline="-25000" dirty="0" smtClean="0">
                <a:solidFill>
                  <a:srgbClr val="00B050"/>
                </a:solidFill>
                <a:latin typeface="cmmi12" pitchFamily="34" charset="0"/>
              </a:rPr>
              <a:t>12</a:t>
            </a:r>
            <a:endParaRPr lang="en-US" sz="1500" baseline="-25000" dirty="0">
              <a:solidFill>
                <a:srgbClr val="00B050"/>
              </a:solidFill>
              <a:latin typeface="cmmi12" pitchFamily="34" charset="0"/>
            </a:endParaRPr>
          </a:p>
        </p:txBody>
      </p:sp>
      <p:sp>
        <p:nvSpPr>
          <p:cNvPr id="4" name="Oval 3"/>
          <p:cNvSpPr>
            <a:spLocks noChangeAspect="1"/>
          </p:cNvSpPr>
          <p:nvPr/>
        </p:nvSpPr>
        <p:spPr>
          <a:xfrm>
            <a:off x="1366541" y="285750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FF0000"/>
                </a:solidFill>
                <a:latin typeface="cmmi12" pitchFamily="34" charset="0"/>
              </a:rPr>
              <a:t>p</a:t>
            </a:r>
            <a:r>
              <a:rPr lang="en-GB"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5" name="Oval 4"/>
          <p:cNvSpPr>
            <a:spLocks noChangeAspect="1"/>
          </p:cNvSpPr>
          <p:nvPr/>
        </p:nvSpPr>
        <p:spPr>
          <a:xfrm>
            <a:off x="2738141" y="285750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0000FF"/>
                </a:solidFill>
                <a:latin typeface="cmmi12" pitchFamily="34" charset="0"/>
              </a:rPr>
              <a:t>p</a:t>
            </a:r>
            <a:r>
              <a:rPr lang="en-GB" baseline="-25000" dirty="0" smtClean="0">
                <a:solidFill>
                  <a:srgbClr val="0000FF"/>
                </a:solidFill>
                <a:latin typeface="cmmi12" pitchFamily="34" charset="0"/>
              </a:rPr>
              <a:t>2</a:t>
            </a:r>
            <a:endParaRPr lang="en-US" baseline="-25000" dirty="0">
              <a:solidFill>
                <a:srgbClr val="0000FF"/>
              </a:solidFill>
              <a:latin typeface="cmmi12" pitchFamily="34" charset="0"/>
            </a:endParaRPr>
          </a:p>
        </p:txBody>
      </p:sp>
      <p:sp>
        <p:nvSpPr>
          <p:cNvPr id="6" name="Oval 5"/>
          <p:cNvSpPr>
            <a:spLocks noChangeAspect="1"/>
          </p:cNvSpPr>
          <p:nvPr/>
        </p:nvSpPr>
        <p:spPr>
          <a:xfrm>
            <a:off x="1366541" y="205740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FF0000"/>
                </a:solidFill>
                <a:latin typeface="cmmi12" pitchFamily="34" charset="0"/>
              </a:rPr>
              <a:t>s</a:t>
            </a:r>
            <a:r>
              <a:rPr lang="en-GB" baseline="-25000" dirty="0" smtClean="0">
                <a:solidFill>
                  <a:srgbClr val="FF0000"/>
                </a:solidFill>
                <a:latin typeface="cmmi12" pitchFamily="34" charset="0"/>
              </a:rPr>
              <a:t>1</a:t>
            </a:r>
            <a:endParaRPr lang="en-US" baseline="-25000" dirty="0">
              <a:solidFill>
                <a:srgbClr val="FF0000"/>
              </a:solidFill>
              <a:latin typeface="cmmi12" pitchFamily="34" charset="0"/>
            </a:endParaRPr>
          </a:p>
        </p:txBody>
      </p:sp>
      <p:sp>
        <p:nvSpPr>
          <p:cNvPr id="7" name="Oval 6"/>
          <p:cNvSpPr>
            <a:spLocks noChangeAspect="1"/>
          </p:cNvSpPr>
          <p:nvPr/>
        </p:nvSpPr>
        <p:spPr>
          <a:xfrm>
            <a:off x="2738141" y="205740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0000FF"/>
                </a:solidFill>
                <a:latin typeface="cmmi12" pitchFamily="34" charset="0"/>
              </a:rPr>
              <a:t>s</a:t>
            </a:r>
            <a:r>
              <a:rPr lang="en-GB" baseline="-25000" dirty="0" smtClean="0">
                <a:solidFill>
                  <a:srgbClr val="0000FF"/>
                </a:solidFill>
                <a:latin typeface="cmmi12" pitchFamily="34" charset="0"/>
              </a:rPr>
              <a:t>2</a:t>
            </a:r>
            <a:endParaRPr lang="en-US" baseline="-25000" dirty="0">
              <a:solidFill>
                <a:srgbClr val="0000FF"/>
              </a:solidFill>
              <a:latin typeface="cmmi12" pitchFamily="34" charset="0"/>
            </a:endParaRPr>
          </a:p>
        </p:txBody>
      </p:sp>
      <p:pic>
        <p:nvPicPr>
          <p:cNvPr id="28" name="Picture 27" descr="txp_fig.png"/>
          <p:cNvPicPr>
            <a:picLocks noChangeAspect="1"/>
          </p:cNvPicPr>
          <p:nvPr>
            <p:custDataLst>
              <p:tags r:id="rId1"/>
            </p:custDataLst>
          </p:nvPr>
        </p:nvPicPr>
        <p:blipFill>
          <a:blip r:embed="rId5" cstate="print">
            <a:clrChange>
              <a:clrFrom>
                <a:srgbClr val="FFFFFF"/>
              </a:clrFrom>
              <a:clrTo>
                <a:srgbClr val="FFFFFF">
                  <a:alpha val="0"/>
                </a:srgbClr>
              </a:clrTo>
            </a:clrChange>
            <a:lum/>
          </a:blip>
          <a:stretch>
            <a:fillRect/>
          </a:stretch>
        </p:blipFill>
        <p:spPr>
          <a:xfrm>
            <a:off x="508441" y="4470061"/>
            <a:ext cx="3367835" cy="25503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2058"/>
                                        </p:tgtEl>
                                      </p:cBhvr>
                                    </p:animEffect>
                                    <p:set>
                                      <p:cBhvr>
                                        <p:cTn id="38" dur="1" fill="hold">
                                          <p:stCondLst>
                                            <p:cond delay="499"/>
                                          </p:stCondLst>
                                        </p:cTn>
                                        <p:tgtEl>
                                          <p:spTgt spid="205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9"/>
                                        </p:tgtEl>
                                        <p:attrNameLst>
                                          <p:attrName>style.visibility</p:attrName>
                                        </p:attrNameLst>
                                      </p:cBhvr>
                                      <p:to>
                                        <p:strVal val="visible"/>
                                      </p:to>
                                    </p:set>
                                    <p:animEffect transition="in" filter="fade">
                                      <p:cBhvr>
                                        <p:cTn id="41"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Arrow Connector 9"/>
          <p:cNvCxnSpPr>
            <a:stCxn id="6" idx="4"/>
            <a:endCxn id="4" idx="0"/>
          </p:cNvCxnSpPr>
          <p:nvPr/>
        </p:nvCxnSpPr>
        <p:spPr>
          <a:xfrm rot="5400000">
            <a:off x="3277342" y="2162176"/>
            <a:ext cx="285750" cy="533399"/>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a:stCxn id="7" idx="4"/>
            <a:endCxn id="5" idx="0"/>
          </p:cNvCxnSpPr>
          <p:nvPr/>
        </p:nvCxnSpPr>
        <p:spPr>
          <a:xfrm rot="16200000" flipH="1">
            <a:off x="5182342" y="2162175"/>
            <a:ext cx="285750" cy="533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a:stCxn id="4" idx="4"/>
            <a:endCxn id="8" idx="0"/>
          </p:cNvCxnSpPr>
          <p:nvPr/>
        </p:nvCxnSpPr>
        <p:spPr>
          <a:xfrm rot="16200000" flipH="1">
            <a:off x="3563092" y="2676525"/>
            <a:ext cx="400050" cy="1219199"/>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5" idx="4"/>
            <a:endCxn id="8" idx="0"/>
          </p:cNvCxnSpPr>
          <p:nvPr/>
        </p:nvCxnSpPr>
        <p:spPr>
          <a:xfrm rot="5400000">
            <a:off x="4782292" y="2676526"/>
            <a:ext cx="400050" cy="12192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25" idx="4"/>
            <a:endCxn id="4" idx="0"/>
          </p:cNvCxnSpPr>
          <p:nvPr/>
        </p:nvCxnSpPr>
        <p:spPr>
          <a:xfrm rot="16200000" flipH="1">
            <a:off x="2743942" y="2162175"/>
            <a:ext cx="285750" cy="533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5" idx="4"/>
            <a:endCxn id="5" idx="0"/>
          </p:cNvCxnSpPr>
          <p:nvPr/>
        </p:nvCxnSpPr>
        <p:spPr>
          <a:xfrm rot="5400000">
            <a:off x="5715743" y="2162176"/>
            <a:ext cx="285750" cy="533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GB" smtClean="0"/>
              <a:t>Two Team Match Outcome Model</a:t>
            </a:r>
            <a:endParaRPr lang="en-US" dirty="0"/>
          </a:p>
        </p:txBody>
      </p:sp>
      <p:sp>
        <p:nvSpPr>
          <p:cNvPr id="3" name="Content Placeholder 2"/>
          <p:cNvSpPr>
            <a:spLocks noGrp="1"/>
          </p:cNvSpPr>
          <p:nvPr>
            <p:ph type="body" sz="quarter" idx="10"/>
          </p:nvPr>
        </p:nvSpPr>
        <p:spPr/>
        <p:txBody>
          <a:bodyPr>
            <a:normAutofit/>
          </a:bodyPr>
          <a:lstStyle/>
          <a:p>
            <a:r>
              <a:rPr lang="en-GB" smtClean="0"/>
              <a:t>Skill of a team is the sum of the skills of its members</a:t>
            </a:r>
            <a:endParaRPr lang="en-GB" dirty="0" smtClean="0"/>
          </a:p>
        </p:txBody>
      </p:sp>
      <p:sp>
        <p:nvSpPr>
          <p:cNvPr id="8" name="Oval 7"/>
          <p:cNvSpPr/>
          <p:nvPr/>
        </p:nvSpPr>
        <p:spPr>
          <a:xfrm>
            <a:off x="4114800" y="3486150"/>
            <a:ext cx="515834"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dirty="0" smtClean="0">
                <a:solidFill>
                  <a:srgbClr val="00B050"/>
                </a:solidFill>
                <a:latin typeface="cmmi12" pitchFamily="34" charset="0"/>
              </a:rPr>
              <a:t>y</a:t>
            </a:r>
            <a:r>
              <a:rPr lang="en-GB" sz="1500" baseline="-25000" dirty="0" smtClean="0">
                <a:solidFill>
                  <a:srgbClr val="00B050"/>
                </a:solidFill>
                <a:latin typeface="cmmi12" pitchFamily="34" charset="0"/>
              </a:rPr>
              <a:t>12</a:t>
            </a:r>
            <a:endParaRPr lang="en-US" sz="1500" baseline="-25000" dirty="0">
              <a:solidFill>
                <a:srgbClr val="00B050"/>
              </a:solidFill>
              <a:latin typeface="cmmi12" pitchFamily="34" charset="0"/>
            </a:endParaRPr>
          </a:p>
        </p:txBody>
      </p:sp>
      <p:sp>
        <p:nvSpPr>
          <p:cNvPr id="4" name="Oval 3"/>
          <p:cNvSpPr/>
          <p:nvPr/>
        </p:nvSpPr>
        <p:spPr>
          <a:xfrm>
            <a:off x="2895600" y="257175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t</a:t>
            </a:r>
            <a:r>
              <a:rPr lang="en-GB" sz="2100" baseline="-25000" dirty="0" smtClean="0">
                <a:solidFill>
                  <a:srgbClr val="FF0000"/>
                </a:solidFill>
                <a:latin typeface="cmmi12" pitchFamily="34" charset="0"/>
              </a:rPr>
              <a:t>1</a:t>
            </a:r>
            <a:endParaRPr lang="en-US" sz="2400" baseline="-25000" dirty="0">
              <a:solidFill>
                <a:srgbClr val="FF0000"/>
              </a:solidFill>
              <a:latin typeface="cmmi12" pitchFamily="34" charset="0"/>
            </a:endParaRPr>
          </a:p>
        </p:txBody>
      </p:sp>
      <p:sp>
        <p:nvSpPr>
          <p:cNvPr id="5" name="Oval 4"/>
          <p:cNvSpPr/>
          <p:nvPr/>
        </p:nvSpPr>
        <p:spPr>
          <a:xfrm>
            <a:off x="5334000" y="25717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0000FF"/>
                </a:solidFill>
                <a:latin typeface="cmmi12" pitchFamily="34" charset="0"/>
              </a:rPr>
              <a:t>t</a:t>
            </a:r>
            <a:r>
              <a:rPr lang="en-GB" baseline="-25000" dirty="0" smtClean="0">
                <a:solidFill>
                  <a:srgbClr val="0000FF"/>
                </a:solidFill>
                <a:latin typeface="cmmi12" pitchFamily="34" charset="0"/>
              </a:rPr>
              <a:t>2</a:t>
            </a:r>
            <a:endParaRPr lang="en-US" baseline="-25000" dirty="0">
              <a:solidFill>
                <a:srgbClr val="0000FF"/>
              </a:solidFill>
              <a:latin typeface="cmmi12" pitchFamily="34" charset="0"/>
            </a:endParaRPr>
          </a:p>
        </p:txBody>
      </p:sp>
      <p:sp>
        <p:nvSpPr>
          <p:cNvPr id="6" name="Oval 5"/>
          <p:cNvSpPr/>
          <p:nvPr/>
        </p:nvSpPr>
        <p:spPr>
          <a:xfrm>
            <a:off x="3429000" y="177165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s</a:t>
            </a:r>
            <a:r>
              <a:rPr lang="en-GB" sz="2100" baseline="-25000" dirty="0" smtClean="0">
                <a:solidFill>
                  <a:srgbClr val="FF0000"/>
                </a:solidFill>
                <a:latin typeface="cmmi12" pitchFamily="34" charset="0"/>
              </a:rPr>
              <a:t>2</a:t>
            </a:r>
            <a:endParaRPr lang="en-US" sz="2100" baseline="-25000" dirty="0">
              <a:solidFill>
                <a:srgbClr val="FF0000"/>
              </a:solidFill>
              <a:latin typeface="cmmi12" pitchFamily="34" charset="0"/>
            </a:endParaRPr>
          </a:p>
        </p:txBody>
      </p:sp>
      <p:sp>
        <p:nvSpPr>
          <p:cNvPr id="7" name="Oval 6"/>
          <p:cNvSpPr/>
          <p:nvPr/>
        </p:nvSpPr>
        <p:spPr>
          <a:xfrm>
            <a:off x="4800600" y="17716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0000FF"/>
                </a:solidFill>
                <a:latin typeface="cmmi12" pitchFamily="34" charset="0"/>
              </a:rPr>
              <a:t>s</a:t>
            </a:r>
            <a:r>
              <a:rPr lang="en-GB" baseline="-25000" dirty="0" smtClean="0">
                <a:solidFill>
                  <a:srgbClr val="0000FF"/>
                </a:solidFill>
                <a:latin typeface="cmmi12" pitchFamily="34" charset="0"/>
              </a:rPr>
              <a:t>3</a:t>
            </a:r>
            <a:endParaRPr lang="en-US" baseline="-25000" dirty="0">
              <a:solidFill>
                <a:srgbClr val="0000FF"/>
              </a:solidFill>
              <a:latin typeface="cmmi12" pitchFamily="34" charset="0"/>
            </a:endParaRPr>
          </a:p>
        </p:txBody>
      </p:sp>
      <p:sp>
        <p:nvSpPr>
          <p:cNvPr id="25" name="Oval 24"/>
          <p:cNvSpPr/>
          <p:nvPr/>
        </p:nvSpPr>
        <p:spPr>
          <a:xfrm>
            <a:off x="2362200" y="177165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s</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15" name="Oval 14"/>
          <p:cNvSpPr/>
          <p:nvPr/>
        </p:nvSpPr>
        <p:spPr>
          <a:xfrm>
            <a:off x="5867400" y="17716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dirty="0" smtClean="0">
                <a:solidFill>
                  <a:srgbClr val="0000FF"/>
                </a:solidFill>
                <a:latin typeface="cmmi12" pitchFamily="34" charset="0"/>
              </a:rPr>
              <a:t>s</a:t>
            </a:r>
            <a:r>
              <a:rPr lang="en-GB" baseline="-25000" dirty="0" smtClean="0">
                <a:solidFill>
                  <a:srgbClr val="0000FF"/>
                </a:solidFill>
                <a:latin typeface="cmmi12" pitchFamily="34" charset="0"/>
              </a:rPr>
              <a:t>4</a:t>
            </a:r>
            <a:endParaRPr lang="en-US" baseline="-25000" dirty="0">
              <a:solidFill>
                <a:srgbClr val="0000FF"/>
              </a:solidFill>
              <a:latin typeface="cmmi12" pitchFamily="34" charset="0"/>
            </a:endParaRPr>
          </a:p>
        </p:txBody>
      </p:sp>
      <p:pic>
        <p:nvPicPr>
          <p:cNvPr id="19" name="Picture 18"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2082111" y="4306844"/>
            <a:ext cx="4745774" cy="407321"/>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0" name="Straight Arrow Connector 19"/>
          <p:cNvCxnSpPr>
            <a:stCxn id="4" idx="4"/>
            <a:endCxn id="12" idx="0"/>
          </p:cNvCxnSpPr>
          <p:nvPr/>
        </p:nvCxnSpPr>
        <p:spPr>
          <a:xfrm rot="5400000">
            <a:off x="1715242" y="242887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a:stCxn id="5" idx="4"/>
            <a:endCxn id="9" idx="0"/>
          </p:cNvCxnSpPr>
          <p:nvPr/>
        </p:nvCxnSpPr>
        <p:spPr>
          <a:xfrm rot="16200000" flipH="1">
            <a:off x="3848842" y="2124075"/>
            <a:ext cx="285750" cy="60960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6" name="Straight Arrow Connector 25"/>
          <p:cNvCxnSpPr>
            <a:stCxn id="6" idx="4"/>
            <a:endCxn id="9" idx="0"/>
          </p:cNvCxnSpPr>
          <p:nvPr/>
        </p:nvCxnSpPr>
        <p:spPr>
          <a:xfrm rot="5400000">
            <a:off x="4458442" y="2124075"/>
            <a:ext cx="285750" cy="6096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2" name="Straight Arrow Connector 31"/>
          <p:cNvCxnSpPr>
            <a:stCxn id="7" idx="4"/>
            <a:endCxn id="15" idx="0"/>
          </p:cNvCxnSpPr>
          <p:nvPr/>
        </p:nvCxnSpPr>
        <p:spPr>
          <a:xfrm rot="5400000">
            <a:off x="6592042" y="242887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2" idx="4"/>
            <a:endCxn id="17" idx="0"/>
          </p:cNvCxnSpPr>
          <p:nvPr/>
        </p:nvCxnSpPr>
        <p:spPr>
          <a:xfrm rot="16200000" flipH="1">
            <a:off x="2820142" y="2124075"/>
            <a:ext cx="514350" cy="243840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5" idx="4"/>
            <a:endCxn id="17" idx="0"/>
          </p:cNvCxnSpPr>
          <p:nvPr/>
        </p:nvCxnSpPr>
        <p:spPr>
          <a:xfrm rot="5400000">
            <a:off x="5258543" y="2124076"/>
            <a:ext cx="514350" cy="2438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7" name="Straight Arrow Connector 46"/>
          <p:cNvCxnSpPr>
            <a:stCxn id="9" idx="4"/>
            <a:endCxn id="17" idx="0"/>
          </p:cNvCxnSpPr>
          <p:nvPr/>
        </p:nvCxnSpPr>
        <p:spPr>
          <a:xfrm rot="5400000">
            <a:off x="4039342" y="3343275"/>
            <a:ext cx="5143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GB" smtClean="0"/>
              <a:t>Multiple Team Match Outcome Model</a:t>
            </a:r>
            <a:endParaRPr lang="en-US" dirty="0"/>
          </a:p>
        </p:txBody>
      </p:sp>
      <p:sp>
        <p:nvSpPr>
          <p:cNvPr id="21" name="Content Placeholder 20"/>
          <p:cNvSpPr>
            <a:spLocks noGrp="1"/>
          </p:cNvSpPr>
          <p:nvPr>
            <p:ph type="body" sz="quarter" idx="10"/>
          </p:nvPr>
        </p:nvSpPr>
        <p:spPr/>
        <p:txBody>
          <a:bodyPr/>
          <a:lstStyle/>
          <a:p>
            <a:r>
              <a:rPr lang="en-GB" dirty="0" smtClean="0"/>
              <a:t>Possible outcomes: Permutations of the teams </a:t>
            </a:r>
            <a:endParaRPr lang="en-GB" dirty="0"/>
          </a:p>
        </p:txBody>
      </p:sp>
      <p:sp>
        <p:nvSpPr>
          <p:cNvPr id="4" name="Oval 3"/>
          <p:cNvSpPr/>
          <p:nvPr/>
        </p:nvSpPr>
        <p:spPr>
          <a:xfrm>
            <a:off x="1600200" y="177165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s</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5" name="Oval 4"/>
          <p:cNvSpPr/>
          <p:nvPr/>
        </p:nvSpPr>
        <p:spPr>
          <a:xfrm>
            <a:off x="3429000" y="17716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6" name="Oval 5"/>
          <p:cNvSpPr/>
          <p:nvPr/>
        </p:nvSpPr>
        <p:spPr>
          <a:xfrm>
            <a:off x="4648200" y="17716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3</a:t>
            </a:r>
            <a:endParaRPr lang="en-US" sz="2100" baseline="-25000" dirty="0">
              <a:solidFill>
                <a:srgbClr val="0000FF"/>
              </a:solidFill>
              <a:latin typeface="cmmi12" pitchFamily="34" charset="0"/>
            </a:endParaRPr>
          </a:p>
        </p:txBody>
      </p:sp>
      <p:sp>
        <p:nvSpPr>
          <p:cNvPr id="7" name="Oval 6"/>
          <p:cNvSpPr/>
          <p:nvPr/>
        </p:nvSpPr>
        <p:spPr>
          <a:xfrm>
            <a:off x="6477000" y="1771650"/>
            <a:ext cx="515834"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s</a:t>
            </a:r>
            <a:r>
              <a:rPr lang="en-GB" sz="2100" baseline="-25000" dirty="0" smtClean="0">
                <a:solidFill>
                  <a:srgbClr val="7030A0"/>
                </a:solidFill>
                <a:latin typeface="cmmi12" pitchFamily="34" charset="0"/>
              </a:rPr>
              <a:t>4</a:t>
            </a:r>
            <a:endParaRPr lang="en-US" sz="2100" baseline="-25000" dirty="0">
              <a:solidFill>
                <a:srgbClr val="7030A0"/>
              </a:solidFill>
              <a:latin typeface="cmmi12" pitchFamily="34" charset="0"/>
            </a:endParaRPr>
          </a:p>
        </p:txBody>
      </p:sp>
      <p:sp>
        <p:nvSpPr>
          <p:cNvPr id="9" name="Oval 8"/>
          <p:cNvSpPr/>
          <p:nvPr/>
        </p:nvSpPr>
        <p:spPr>
          <a:xfrm>
            <a:off x="4038600" y="257175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t</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12" name="Oval 11"/>
          <p:cNvSpPr/>
          <p:nvPr/>
        </p:nvSpPr>
        <p:spPr>
          <a:xfrm>
            <a:off x="1600200" y="257175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t</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15" name="Oval 14"/>
          <p:cNvSpPr/>
          <p:nvPr/>
        </p:nvSpPr>
        <p:spPr>
          <a:xfrm>
            <a:off x="6477000" y="2571750"/>
            <a:ext cx="515834"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t</a:t>
            </a:r>
            <a:r>
              <a:rPr lang="en-GB" sz="2100" baseline="-25000" dirty="0" smtClean="0">
                <a:solidFill>
                  <a:srgbClr val="7030A0"/>
                </a:solidFill>
                <a:latin typeface="cmmi12" pitchFamily="34" charset="0"/>
              </a:rPr>
              <a:t>3</a:t>
            </a:r>
            <a:endParaRPr lang="en-US" sz="2100" baseline="-25000" dirty="0">
              <a:solidFill>
                <a:srgbClr val="7030A0"/>
              </a:solidFill>
              <a:latin typeface="cmmi12" pitchFamily="34" charset="0"/>
            </a:endParaRPr>
          </a:p>
        </p:txBody>
      </p:sp>
      <p:sp>
        <p:nvSpPr>
          <p:cNvPr id="17" name="Oval 16"/>
          <p:cNvSpPr/>
          <p:nvPr/>
        </p:nvSpPr>
        <p:spPr>
          <a:xfrm>
            <a:off x="4038600" y="3600450"/>
            <a:ext cx="515834"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b="1" dirty="0" smtClean="0">
                <a:solidFill>
                  <a:srgbClr val="00B050"/>
                </a:solidFill>
                <a:latin typeface="cmmi12" pitchFamily="34" charset="0"/>
              </a:rPr>
              <a:t>y</a:t>
            </a:r>
            <a:endParaRPr lang="en-US" sz="2100" baseline="-25000" dirty="0">
              <a:solidFill>
                <a:srgbClr val="00B050"/>
              </a:solidFill>
              <a:latin typeface="cmmi12" pitchFamily="34" charset="0"/>
            </a:endParaRPr>
          </a:p>
        </p:txBody>
      </p:sp>
      <p:sp>
        <p:nvSpPr>
          <p:cNvPr id="70" name="Rectangle 69" hidden="1"/>
          <p:cNvSpPr/>
          <p:nvPr/>
        </p:nvSpPr>
        <p:spPr>
          <a:xfrm>
            <a:off x="914400" y="2514600"/>
            <a:ext cx="7239000" cy="685800"/>
          </a:xfrm>
          <a:prstGeom prst="rect">
            <a:avLst/>
          </a:prstGeom>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8589" tIns="34295" rIns="68589" bIns="34295" rtlCol="0" anchor="ctr"/>
          <a:lstStyle/>
          <a:p>
            <a:pPr algn="ctr">
              <a:buNone/>
            </a:pPr>
            <a:r>
              <a:rPr lang="en-GB" sz="2100" dirty="0" smtClean="0">
                <a:solidFill>
                  <a:schemeClr val="tx1"/>
                </a:solidFill>
                <a:effectLst>
                  <a:outerShdw blurRad="50800" dist="38100" dir="2700000" algn="tl" rotWithShape="0">
                    <a:prstClr val="black">
                      <a:alpha val="40000"/>
                    </a:prstClr>
                  </a:outerShdw>
                </a:effectLst>
              </a:rPr>
              <a:t>The total order relation among the teams is not reflected in the graph structure!</a:t>
            </a:r>
            <a:endParaRPr lang="en-US" sz="2100" dirty="0">
              <a:solidFill>
                <a:schemeClr val="tx1"/>
              </a:solidFill>
              <a:effectLst>
                <a:outerShdw blurRad="50800" dist="38100" dir="2700000" algn="tl" rotWithShape="0">
                  <a:prstClr val="black">
                    <a:alpha val="40000"/>
                  </a:prstClr>
                </a:outerShdw>
              </a:effectLst>
            </a:endParaRPr>
          </a:p>
        </p:txBody>
      </p:sp>
      <p:pic>
        <p:nvPicPr>
          <p:cNvPr id="22" name="Picture 21"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964755" y="4314164"/>
            <a:ext cx="6816992" cy="35471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par>
                                <p:cTn id="29" presetID="22" presetClass="entr" presetSubtype="1"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7"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t>Reinforcement Learning</a:t>
            </a:r>
          </a:p>
          <a:p>
            <a:r>
              <a:rPr lang="en-GB" dirty="0" smtClean="0"/>
              <a:t>Machine Learning in Online Games</a:t>
            </a:r>
          </a:p>
          <a:p>
            <a:pPr lvl="1"/>
            <a:r>
              <a:rPr lang="en-GB" dirty="0" err="1" smtClean="0"/>
              <a:t>TrueSkill</a:t>
            </a:r>
            <a:r>
              <a:rPr lang="en-GB" dirty="0" smtClean="0"/>
              <a:t>™</a:t>
            </a:r>
          </a:p>
          <a:p>
            <a:pPr lvl="1"/>
            <a:r>
              <a:rPr lang="en-GB" dirty="0" smtClean="0"/>
              <a:t>Halo 3</a:t>
            </a:r>
          </a:p>
          <a:p>
            <a:pPr lvl="1"/>
            <a:r>
              <a:rPr lang="en-GB" dirty="0" smtClean="0"/>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0" name="Straight Arrow Connector 19"/>
          <p:cNvCxnSpPr>
            <a:stCxn id="4" idx="4"/>
            <a:endCxn id="12" idx="0"/>
          </p:cNvCxnSpPr>
          <p:nvPr/>
        </p:nvCxnSpPr>
        <p:spPr>
          <a:xfrm rot="5400000">
            <a:off x="2020042" y="282892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a:stCxn id="5" idx="4"/>
            <a:endCxn id="9" idx="0"/>
          </p:cNvCxnSpPr>
          <p:nvPr/>
        </p:nvCxnSpPr>
        <p:spPr>
          <a:xfrm rot="16200000" flipH="1">
            <a:off x="4153642" y="2524125"/>
            <a:ext cx="285750" cy="60960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6" name="Straight Arrow Connector 25"/>
          <p:cNvCxnSpPr>
            <a:stCxn id="6" idx="4"/>
            <a:endCxn id="9" idx="0"/>
          </p:cNvCxnSpPr>
          <p:nvPr/>
        </p:nvCxnSpPr>
        <p:spPr>
          <a:xfrm rot="5400000">
            <a:off x="4763242" y="2524125"/>
            <a:ext cx="285750" cy="6096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2" name="Straight Arrow Connector 31"/>
          <p:cNvCxnSpPr>
            <a:stCxn id="7" idx="4"/>
            <a:endCxn id="15" idx="0"/>
          </p:cNvCxnSpPr>
          <p:nvPr/>
        </p:nvCxnSpPr>
        <p:spPr>
          <a:xfrm rot="5400000">
            <a:off x="6896842" y="2828925"/>
            <a:ext cx="285750" cy="119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2" idx="4"/>
            <a:endCxn id="17" idx="0"/>
          </p:cNvCxnSpPr>
          <p:nvPr/>
        </p:nvCxnSpPr>
        <p:spPr>
          <a:xfrm rot="16200000" flipH="1">
            <a:off x="2448667" y="3200399"/>
            <a:ext cx="571500" cy="1143001"/>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5" idx="4"/>
            <a:endCxn id="22" idx="0"/>
          </p:cNvCxnSpPr>
          <p:nvPr/>
        </p:nvCxnSpPr>
        <p:spPr>
          <a:xfrm rot="5400000">
            <a:off x="6106267" y="3124200"/>
            <a:ext cx="571500" cy="1295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7" name="Straight Arrow Connector 46"/>
          <p:cNvCxnSpPr>
            <a:stCxn id="9" idx="4"/>
            <a:endCxn id="17" idx="0"/>
          </p:cNvCxnSpPr>
          <p:nvPr/>
        </p:nvCxnSpPr>
        <p:spPr>
          <a:xfrm rot="5400000">
            <a:off x="3667867" y="3124200"/>
            <a:ext cx="571500" cy="12954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7" name="Straight Arrow Connector 26"/>
          <p:cNvCxnSpPr>
            <a:stCxn id="9" idx="4"/>
            <a:endCxn id="22" idx="0"/>
          </p:cNvCxnSpPr>
          <p:nvPr/>
        </p:nvCxnSpPr>
        <p:spPr>
          <a:xfrm rot="16200000" flipH="1">
            <a:off x="4887067" y="3200400"/>
            <a:ext cx="571500" cy="11430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GB" smtClean="0"/>
              <a:t>Multiple Team Match Outcome Model</a:t>
            </a:r>
            <a:endParaRPr lang="en-US" dirty="0"/>
          </a:p>
        </p:txBody>
      </p:sp>
      <p:sp>
        <p:nvSpPr>
          <p:cNvPr id="21" name="Content Placeholder 20"/>
          <p:cNvSpPr>
            <a:spLocks noGrp="1"/>
          </p:cNvSpPr>
          <p:nvPr>
            <p:ph type="body" sz="quarter" idx="10"/>
          </p:nvPr>
        </p:nvSpPr>
        <p:spPr/>
        <p:txBody>
          <a:bodyPr>
            <a:normAutofit/>
          </a:bodyPr>
          <a:lstStyle/>
          <a:p>
            <a:r>
              <a:rPr lang="en-GB" smtClean="0"/>
              <a:t>But we are interested in the (Gaussian) posterior!</a:t>
            </a:r>
          </a:p>
          <a:p>
            <a:pPr>
              <a:buNone/>
            </a:pPr>
            <a:endParaRPr lang="en-GB" dirty="0"/>
          </a:p>
        </p:txBody>
      </p:sp>
      <p:sp>
        <p:nvSpPr>
          <p:cNvPr id="4" name="Oval 3"/>
          <p:cNvSpPr/>
          <p:nvPr/>
        </p:nvSpPr>
        <p:spPr>
          <a:xfrm>
            <a:off x="1905000" y="217170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s</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5" name="Oval 4"/>
          <p:cNvSpPr/>
          <p:nvPr/>
        </p:nvSpPr>
        <p:spPr>
          <a:xfrm>
            <a:off x="3733800" y="217170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6" name="Oval 5"/>
          <p:cNvSpPr/>
          <p:nvPr/>
        </p:nvSpPr>
        <p:spPr>
          <a:xfrm>
            <a:off x="4953000" y="217170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3</a:t>
            </a:r>
            <a:endParaRPr lang="en-US" sz="2100" baseline="-25000" dirty="0">
              <a:solidFill>
                <a:srgbClr val="0000FF"/>
              </a:solidFill>
              <a:latin typeface="cmmi12" pitchFamily="34" charset="0"/>
            </a:endParaRPr>
          </a:p>
        </p:txBody>
      </p:sp>
      <p:sp>
        <p:nvSpPr>
          <p:cNvPr id="7" name="Oval 6"/>
          <p:cNvSpPr/>
          <p:nvPr/>
        </p:nvSpPr>
        <p:spPr>
          <a:xfrm>
            <a:off x="6781800" y="2171700"/>
            <a:ext cx="515834"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s</a:t>
            </a:r>
            <a:r>
              <a:rPr lang="en-GB" sz="2100" baseline="-25000" dirty="0" smtClean="0">
                <a:solidFill>
                  <a:srgbClr val="7030A0"/>
                </a:solidFill>
                <a:latin typeface="cmmi12" pitchFamily="34" charset="0"/>
              </a:rPr>
              <a:t>4</a:t>
            </a:r>
            <a:endParaRPr lang="en-US" sz="2100" baseline="-25000" dirty="0">
              <a:solidFill>
                <a:srgbClr val="7030A0"/>
              </a:solidFill>
              <a:latin typeface="cmmi12" pitchFamily="34" charset="0"/>
            </a:endParaRPr>
          </a:p>
        </p:txBody>
      </p:sp>
      <p:sp>
        <p:nvSpPr>
          <p:cNvPr id="12" name="Oval 11"/>
          <p:cNvSpPr/>
          <p:nvPr/>
        </p:nvSpPr>
        <p:spPr>
          <a:xfrm>
            <a:off x="1905000" y="2971800"/>
            <a:ext cx="515834"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t</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17" name="Oval 16"/>
          <p:cNvSpPr/>
          <p:nvPr/>
        </p:nvSpPr>
        <p:spPr>
          <a:xfrm>
            <a:off x="3048000" y="4057650"/>
            <a:ext cx="515834"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b="1" dirty="0" smtClean="0">
                <a:solidFill>
                  <a:srgbClr val="00B050"/>
                </a:solidFill>
                <a:latin typeface="cmmi12" pitchFamily="34" charset="0"/>
              </a:rPr>
              <a:t>y</a:t>
            </a:r>
            <a:r>
              <a:rPr lang="en-GB" sz="1500" b="1" baseline="-25000" dirty="0" smtClean="0">
                <a:solidFill>
                  <a:srgbClr val="00B050"/>
                </a:solidFill>
                <a:latin typeface="cmmi12" pitchFamily="34" charset="0"/>
              </a:rPr>
              <a:t>12</a:t>
            </a:r>
            <a:endParaRPr lang="en-US" sz="1500" baseline="-25000" dirty="0">
              <a:solidFill>
                <a:srgbClr val="00B050"/>
              </a:solidFill>
              <a:latin typeface="cmmi12" pitchFamily="34" charset="0"/>
            </a:endParaRPr>
          </a:p>
        </p:txBody>
      </p:sp>
      <p:sp>
        <p:nvSpPr>
          <p:cNvPr id="9" name="Oval 8"/>
          <p:cNvSpPr/>
          <p:nvPr/>
        </p:nvSpPr>
        <p:spPr>
          <a:xfrm>
            <a:off x="4343400" y="2971800"/>
            <a:ext cx="515834"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t</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15" name="Oval 14"/>
          <p:cNvSpPr/>
          <p:nvPr/>
        </p:nvSpPr>
        <p:spPr>
          <a:xfrm>
            <a:off x="6781800" y="2971800"/>
            <a:ext cx="515834"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t</a:t>
            </a:r>
            <a:r>
              <a:rPr lang="en-GB" sz="2100" baseline="-25000" dirty="0" smtClean="0">
                <a:solidFill>
                  <a:srgbClr val="7030A0"/>
                </a:solidFill>
                <a:latin typeface="cmmi12" pitchFamily="34" charset="0"/>
              </a:rPr>
              <a:t>3</a:t>
            </a:r>
            <a:endParaRPr lang="en-US" sz="2100" baseline="-25000" dirty="0">
              <a:solidFill>
                <a:srgbClr val="7030A0"/>
              </a:solidFill>
              <a:latin typeface="cmmi12" pitchFamily="34" charset="0"/>
            </a:endParaRPr>
          </a:p>
        </p:txBody>
      </p:sp>
      <p:sp>
        <p:nvSpPr>
          <p:cNvPr id="22" name="Oval 21"/>
          <p:cNvSpPr/>
          <p:nvPr/>
        </p:nvSpPr>
        <p:spPr>
          <a:xfrm>
            <a:off x="5486400" y="4057650"/>
            <a:ext cx="515834"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b="1" dirty="0" smtClean="0">
                <a:solidFill>
                  <a:srgbClr val="00B050"/>
                </a:solidFill>
                <a:latin typeface="cmmi12" pitchFamily="34" charset="0"/>
              </a:rPr>
              <a:t>y</a:t>
            </a:r>
            <a:r>
              <a:rPr lang="en-GB" sz="1500" b="1" baseline="-25000" dirty="0" smtClean="0">
                <a:solidFill>
                  <a:srgbClr val="00B050"/>
                </a:solidFill>
                <a:latin typeface="cmmi12" pitchFamily="34" charset="0"/>
              </a:rPr>
              <a:t>23</a:t>
            </a:r>
            <a:endParaRPr lang="en-US" sz="1500" baseline="-25000" dirty="0">
              <a:solidFill>
                <a:srgbClr val="00B050"/>
              </a:solidFill>
              <a:latin typeface="cmmi12" pitchFamily="34" charset="0"/>
            </a:endParaRPr>
          </a:p>
        </p:txBody>
      </p:sp>
      <p:pic>
        <p:nvPicPr>
          <p:cNvPr id="28" name="Picture 27" descr="txp_fig.png"/>
          <p:cNvPicPr>
            <a:picLocks noChangeAspect="1"/>
          </p:cNvPicPr>
          <p:nvPr>
            <p:custDataLst>
              <p:tags r:id="rId1"/>
            </p:custDataLst>
          </p:nvPr>
        </p:nvPicPr>
        <p:blipFill>
          <a:blip r:embed="rId5" cstate="print">
            <a:clrChange>
              <a:clrFrom>
                <a:srgbClr val="FFFFFF"/>
              </a:clrFrom>
              <a:clrTo>
                <a:srgbClr val="FFFFFF">
                  <a:alpha val="0"/>
                </a:srgbClr>
              </a:clrTo>
            </a:clrChange>
            <a:lum/>
          </a:blip>
          <a:stretch>
            <a:fillRect/>
          </a:stretch>
        </p:blipFill>
        <p:spPr>
          <a:xfrm>
            <a:off x="2744504" y="1658241"/>
            <a:ext cx="3956063" cy="331937"/>
          </a:xfrm>
          <a:prstGeom prst="rect">
            <a:avLst/>
          </a:prstGeom>
          <a:noFill/>
          <a:effectLst>
            <a:outerShdw blurRad="50800" dist="38100" dir="2700000" algn="tl" rotWithShape="0">
              <a:prstClr val="black">
                <a:alpha val="40000"/>
              </a:prstClr>
            </a:outerShdw>
          </a:effectLst>
        </p:spPr>
      </p:pic>
      <p:pic>
        <p:nvPicPr>
          <p:cNvPr id="29" name="Picture 28" descr="txp_fig.png"/>
          <p:cNvPicPr>
            <a:picLocks noChangeAspect="1"/>
          </p:cNvPicPr>
          <p:nvPr>
            <p:custDataLst>
              <p:tags r:id="rId2"/>
            </p:custDataLst>
          </p:nvPr>
        </p:nvPicPr>
        <p:blipFill>
          <a:blip r:embed="rId6" cstate="print">
            <a:clrChange>
              <a:clrFrom>
                <a:srgbClr val="FFFFFF"/>
              </a:clrFrom>
              <a:clrTo>
                <a:srgbClr val="FFFFFF">
                  <a:alpha val="0"/>
                </a:srgbClr>
              </a:clrTo>
            </a:clrChange>
            <a:lum/>
          </a:blip>
          <a:stretch>
            <a:fillRect/>
          </a:stretch>
        </p:blipFill>
        <p:spPr>
          <a:xfrm>
            <a:off x="2890998" y="4709222"/>
            <a:ext cx="1084426" cy="247997"/>
          </a:xfrm>
          <a:prstGeom prst="rect">
            <a:avLst/>
          </a:prstGeom>
          <a:noFill/>
          <a:effectLst>
            <a:outerShdw blurRad="50800" dist="38100" dir="2700000" algn="tl" rotWithShape="0">
              <a:prstClr val="black">
                <a:alpha val="40000"/>
              </a:prstClr>
            </a:outerShdw>
          </a:effectLst>
        </p:spPr>
      </p:pic>
      <p:pic>
        <p:nvPicPr>
          <p:cNvPr id="30" name="Picture 29" descr="txp_fig.png"/>
          <p:cNvPicPr>
            <a:picLocks noChangeAspect="1"/>
          </p:cNvPicPr>
          <p:nvPr>
            <p:custDataLst>
              <p:tags r:id="rId3"/>
            </p:custDataLst>
          </p:nvPr>
        </p:nvPicPr>
        <p:blipFill>
          <a:blip r:embed="rId7" cstate="print">
            <a:clrChange>
              <a:clrFrom>
                <a:srgbClr val="FFFFFF"/>
              </a:clrFrom>
              <a:clrTo>
                <a:srgbClr val="FFFFFF">
                  <a:alpha val="0"/>
                </a:srgbClr>
              </a:clrTo>
            </a:clrChange>
            <a:lum/>
          </a:blip>
          <a:stretch>
            <a:fillRect/>
          </a:stretch>
        </p:blipFill>
        <p:spPr>
          <a:xfrm>
            <a:off x="5329381" y="4709222"/>
            <a:ext cx="1084426" cy="247997"/>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par>
                                <p:cTn id="14" presetID="22" presetClass="entr" presetSubtype="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9"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Straight Arrow Connector 124"/>
          <p:cNvCxnSpPr>
            <a:stCxn id="87" idx="2"/>
            <a:endCxn id="81" idx="0"/>
          </p:cNvCxnSpPr>
          <p:nvPr/>
        </p:nvCxnSpPr>
        <p:spPr>
          <a:xfrm rot="5400000">
            <a:off x="4410300" y="2971800"/>
            <a:ext cx="22860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68" name="Straight Arrow Connector 67"/>
          <p:cNvCxnSpPr>
            <a:stCxn id="75" idx="4"/>
            <a:endCxn id="81" idx="0"/>
          </p:cNvCxnSpPr>
          <p:nvPr/>
        </p:nvCxnSpPr>
        <p:spPr>
          <a:xfrm rot="16200000" flipH="1">
            <a:off x="3934050" y="2495550"/>
            <a:ext cx="571500" cy="6096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69" name="Straight Arrow Connector 68"/>
          <p:cNvCxnSpPr>
            <a:stCxn id="76" idx="4"/>
            <a:endCxn id="81" idx="0"/>
          </p:cNvCxnSpPr>
          <p:nvPr/>
        </p:nvCxnSpPr>
        <p:spPr>
          <a:xfrm rot="5400000">
            <a:off x="4543650" y="2495550"/>
            <a:ext cx="571500" cy="609600"/>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96" name="Straight Arrow Connector 95"/>
          <p:cNvCxnSpPr>
            <a:stCxn id="92" idx="2"/>
            <a:endCxn id="77" idx="0"/>
          </p:cNvCxnSpPr>
          <p:nvPr/>
        </p:nvCxnSpPr>
        <p:spPr>
          <a:xfrm rot="5400000">
            <a:off x="6801075" y="19145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99" name="Straight Arrow Connector 98"/>
          <p:cNvCxnSpPr>
            <a:stCxn id="91" idx="2"/>
            <a:endCxn id="76" idx="0"/>
          </p:cNvCxnSpPr>
          <p:nvPr/>
        </p:nvCxnSpPr>
        <p:spPr>
          <a:xfrm rot="5400000">
            <a:off x="5048475" y="19145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2" name="Straight Arrow Connector 101"/>
          <p:cNvCxnSpPr>
            <a:stCxn id="90" idx="2"/>
            <a:endCxn id="75" idx="0"/>
          </p:cNvCxnSpPr>
          <p:nvPr/>
        </p:nvCxnSpPr>
        <p:spPr>
          <a:xfrm rot="5400000">
            <a:off x="3829275" y="19145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5" name="Straight Arrow Connector 104"/>
          <p:cNvCxnSpPr>
            <a:stCxn id="89" idx="2"/>
            <a:endCxn id="74" idx="0"/>
          </p:cNvCxnSpPr>
          <p:nvPr/>
        </p:nvCxnSpPr>
        <p:spPr>
          <a:xfrm rot="5400000">
            <a:off x="2000475" y="19145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0" name="Straight Arrow Connector 109"/>
          <p:cNvCxnSpPr>
            <a:stCxn id="77" idx="4"/>
            <a:endCxn id="86" idx="0"/>
          </p:cNvCxnSpPr>
          <p:nvPr/>
        </p:nvCxnSpPr>
        <p:spPr>
          <a:xfrm rot="5400000">
            <a:off x="6801075" y="26003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3" name="Straight Arrow Connector 112"/>
          <p:cNvCxnSpPr>
            <a:stCxn id="76" idx="4"/>
            <a:endCxn id="87" idx="0"/>
          </p:cNvCxnSpPr>
          <p:nvPr/>
        </p:nvCxnSpPr>
        <p:spPr>
          <a:xfrm rot="5400000">
            <a:off x="4743675" y="2295525"/>
            <a:ext cx="171450" cy="609600"/>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6" name="Straight Arrow Connector 115"/>
          <p:cNvCxnSpPr>
            <a:stCxn id="75" idx="4"/>
            <a:endCxn id="87" idx="0"/>
          </p:cNvCxnSpPr>
          <p:nvPr/>
        </p:nvCxnSpPr>
        <p:spPr>
          <a:xfrm rot="16200000" flipH="1">
            <a:off x="4134075" y="2295525"/>
            <a:ext cx="171450" cy="609600"/>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9" name="Straight Arrow Connector 118"/>
          <p:cNvCxnSpPr>
            <a:stCxn id="74" idx="4"/>
            <a:endCxn id="88" idx="0"/>
          </p:cNvCxnSpPr>
          <p:nvPr/>
        </p:nvCxnSpPr>
        <p:spPr>
          <a:xfrm rot="5400000">
            <a:off x="2000475" y="2600325"/>
            <a:ext cx="17145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86" idx="2"/>
            <a:endCxn id="82" idx="0"/>
          </p:cNvCxnSpPr>
          <p:nvPr/>
        </p:nvCxnSpPr>
        <p:spPr>
          <a:xfrm rot="5400000">
            <a:off x="6772500" y="2971800"/>
            <a:ext cx="22860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88" idx="2"/>
            <a:endCxn id="78" idx="0"/>
          </p:cNvCxnSpPr>
          <p:nvPr/>
        </p:nvCxnSpPr>
        <p:spPr>
          <a:xfrm rot="5400000">
            <a:off x="1971900" y="2971800"/>
            <a:ext cx="228600" cy="1588"/>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31" name="Straight Arrow Connector 130"/>
          <p:cNvCxnSpPr>
            <a:stCxn id="82" idx="4"/>
            <a:endCxn id="94" idx="3"/>
          </p:cNvCxnSpPr>
          <p:nvPr/>
        </p:nvCxnSpPr>
        <p:spPr>
          <a:xfrm rot="5400000">
            <a:off x="6077738" y="3334312"/>
            <a:ext cx="542925" cy="1075200"/>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34" name="Straight Arrow Connector 133"/>
          <p:cNvCxnSpPr>
            <a:stCxn id="81" idx="4"/>
            <a:endCxn id="94" idx="1"/>
          </p:cNvCxnSpPr>
          <p:nvPr/>
        </p:nvCxnSpPr>
        <p:spPr>
          <a:xfrm rot="16200000" flipH="1">
            <a:off x="4810238" y="3314812"/>
            <a:ext cx="542925" cy="1114200"/>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37" name="Straight Arrow Connector 136"/>
          <p:cNvCxnSpPr>
            <a:stCxn id="81" idx="4"/>
            <a:endCxn id="93" idx="3"/>
          </p:cNvCxnSpPr>
          <p:nvPr/>
        </p:nvCxnSpPr>
        <p:spPr>
          <a:xfrm rot="5400000">
            <a:off x="3677439" y="3296213"/>
            <a:ext cx="542925" cy="1151399"/>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0" name="Straight Arrow Connector 139"/>
          <p:cNvCxnSpPr>
            <a:stCxn id="78" idx="4"/>
            <a:endCxn id="93" idx="1"/>
          </p:cNvCxnSpPr>
          <p:nvPr/>
        </p:nvCxnSpPr>
        <p:spPr>
          <a:xfrm rot="16200000" flipH="1">
            <a:off x="2371838" y="3314811"/>
            <a:ext cx="542925" cy="1114201"/>
          </a:xfrm>
          <a:prstGeom prst="straightConnector1">
            <a:avLst/>
          </a:prstGeom>
          <a:ln w="38100" cmpd="sng">
            <a:solidFill>
              <a:schemeClr val="tx1"/>
            </a:solidFill>
            <a:tailEnd type="non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GB" smtClean="0"/>
              <a:t>Efficient Approximate Inference</a:t>
            </a:r>
            <a:endParaRPr lang="en-US" dirty="0"/>
          </a:p>
        </p:txBody>
      </p:sp>
      <p:cxnSp>
        <p:nvCxnSpPr>
          <p:cNvPr id="67" name="Straight Arrow Connector 66"/>
          <p:cNvCxnSpPr>
            <a:stCxn id="74" idx="4"/>
            <a:endCxn id="78" idx="0"/>
          </p:cNvCxnSpPr>
          <p:nvPr/>
        </p:nvCxnSpPr>
        <p:spPr>
          <a:xfrm rot="5400000">
            <a:off x="1800450" y="2800350"/>
            <a:ext cx="571500" cy="1588"/>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70" name="Straight Arrow Connector 69"/>
          <p:cNvCxnSpPr>
            <a:stCxn id="77" idx="4"/>
            <a:endCxn id="82" idx="0"/>
          </p:cNvCxnSpPr>
          <p:nvPr/>
        </p:nvCxnSpPr>
        <p:spPr>
          <a:xfrm rot="5400000">
            <a:off x="6601050" y="2800350"/>
            <a:ext cx="571500" cy="1588"/>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71" name="Straight Arrow Connector 70"/>
          <p:cNvCxnSpPr>
            <a:stCxn id="78" idx="4"/>
            <a:endCxn id="79" idx="0"/>
          </p:cNvCxnSpPr>
          <p:nvPr/>
        </p:nvCxnSpPr>
        <p:spPr>
          <a:xfrm rot="16200000" flipH="1">
            <a:off x="2390612" y="3296038"/>
            <a:ext cx="571500" cy="1180324"/>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72" name="Straight Arrow Connector 71"/>
          <p:cNvCxnSpPr>
            <a:stCxn id="82" idx="4"/>
            <a:endCxn id="83" idx="0"/>
          </p:cNvCxnSpPr>
          <p:nvPr/>
        </p:nvCxnSpPr>
        <p:spPr>
          <a:xfrm rot="5400000">
            <a:off x="6010112" y="3295262"/>
            <a:ext cx="571500" cy="1181876"/>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73" name="Straight Arrow Connector 72"/>
          <p:cNvCxnSpPr>
            <a:stCxn id="81" idx="4"/>
            <a:endCxn id="79" idx="0"/>
          </p:cNvCxnSpPr>
          <p:nvPr/>
        </p:nvCxnSpPr>
        <p:spPr>
          <a:xfrm rot="5400000">
            <a:off x="3609812" y="3257162"/>
            <a:ext cx="571500" cy="1258076"/>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80" name="Straight Arrow Connector 79"/>
          <p:cNvCxnSpPr>
            <a:stCxn id="81" idx="4"/>
            <a:endCxn id="83" idx="0"/>
          </p:cNvCxnSpPr>
          <p:nvPr/>
        </p:nvCxnSpPr>
        <p:spPr>
          <a:xfrm rot="16200000" flipH="1">
            <a:off x="4829012" y="3296038"/>
            <a:ext cx="571500" cy="1180324"/>
          </a:xfrm>
          <a:prstGeom prst="straightConnector1">
            <a:avLst/>
          </a:prstGeom>
          <a:ln w="38100" cmpd="sng">
            <a:solidFill>
              <a:schemeClr val="tx1"/>
            </a:solidFill>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79" name="Oval 78"/>
          <p:cNvSpPr/>
          <p:nvPr/>
        </p:nvSpPr>
        <p:spPr>
          <a:xfrm>
            <a:off x="3009124" y="4171950"/>
            <a:ext cx="514800"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cmpd="sng">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b="1" dirty="0" smtClean="0">
                <a:solidFill>
                  <a:srgbClr val="00B050"/>
                </a:solidFill>
                <a:latin typeface="cmmi12" pitchFamily="34" charset="0"/>
              </a:rPr>
              <a:t>y</a:t>
            </a:r>
            <a:r>
              <a:rPr lang="en-GB" sz="1500" b="1" baseline="-25000" dirty="0" smtClean="0">
                <a:solidFill>
                  <a:srgbClr val="00B050"/>
                </a:solidFill>
                <a:latin typeface="cmmi12" pitchFamily="34" charset="0"/>
              </a:rPr>
              <a:t>12</a:t>
            </a:r>
            <a:endParaRPr lang="en-US" sz="1500" baseline="-25000" dirty="0">
              <a:solidFill>
                <a:srgbClr val="00B050"/>
              </a:solidFill>
              <a:latin typeface="cmmi12" pitchFamily="34" charset="0"/>
            </a:endParaRPr>
          </a:p>
        </p:txBody>
      </p:sp>
      <p:sp>
        <p:nvSpPr>
          <p:cNvPr id="83" name="Oval 82"/>
          <p:cNvSpPr/>
          <p:nvPr/>
        </p:nvSpPr>
        <p:spPr>
          <a:xfrm>
            <a:off x="5447524" y="4171950"/>
            <a:ext cx="514800" cy="51435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8100" cmpd="sng">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1500" b="1" dirty="0" smtClean="0">
                <a:solidFill>
                  <a:srgbClr val="00B050"/>
                </a:solidFill>
                <a:latin typeface="cmmi12" pitchFamily="34" charset="0"/>
              </a:rPr>
              <a:t>y</a:t>
            </a:r>
            <a:r>
              <a:rPr lang="en-GB" sz="1500" b="1" baseline="-25000" dirty="0" smtClean="0">
                <a:solidFill>
                  <a:srgbClr val="00B050"/>
                </a:solidFill>
                <a:latin typeface="cmmi12" pitchFamily="34" charset="0"/>
              </a:rPr>
              <a:t>23</a:t>
            </a:r>
            <a:endParaRPr lang="en-US" sz="1500" baseline="-25000" dirty="0">
              <a:solidFill>
                <a:srgbClr val="00B050"/>
              </a:solidFill>
              <a:latin typeface="cmmi12" pitchFamily="34" charset="0"/>
            </a:endParaRPr>
          </a:p>
        </p:txBody>
      </p:sp>
      <p:cxnSp>
        <p:nvCxnSpPr>
          <p:cNvPr id="64" name="Straight Arrow Connector 63"/>
          <p:cNvCxnSpPr/>
          <p:nvPr/>
        </p:nvCxnSpPr>
        <p:spPr>
          <a:xfrm rot="5400000">
            <a:off x="2145940" y="19144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3973945" y="19144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193146" y="19144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6945746" y="19144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2108616" y="26002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99242" y="2485443"/>
            <a:ext cx="332798" cy="99137"/>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0800000" flipV="1">
            <a:off x="4638869" y="2457450"/>
            <a:ext cx="304800" cy="114300"/>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6908422" y="26002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2108616" y="29431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4546222" y="29431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6908422" y="2943126"/>
            <a:ext cx="172046" cy="794"/>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2345091" y="3591119"/>
            <a:ext cx="762000" cy="400050"/>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3401801" y="3581788"/>
            <a:ext cx="913606" cy="400050"/>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4783490" y="3609781"/>
            <a:ext cx="762000" cy="400050"/>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5848739" y="3581788"/>
            <a:ext cx="838200" cy="400050"/>
          </a:xfrm>
          <a:prstGeom prst="straightConnector1">
            <a:avLst/>
          </a:prstGeom>
          <a:ln w="25400" cmpd="sng">
            <a:solidFill>
              <a:schemeClr val="tx2">
                <a:lumMod val="7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5945153" y="3790562"/>
            <a:ext cx="838200" cy="40005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724401" y="3771900"/>
            <a:ext cx="762000" cy="40005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3497421" y="3790562"/>
            <a:ext cx="913606" cy="40005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209800" y="3771900"/>
            <a:ext cx="762000" cy="40005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1895574" y="2943126"/>
            <a:ext cx="172046" cy="794"/>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4333180" y="2943126"/>
            <a:ext cx="172046" cy="794"/>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6695380" y="2943126"/>
            <a:ext cx="172046" cy="794"/>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1895574" y="2600226"/>
            <a:ext cx="172046" cy="794"/>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4030821" y="2610238"/>
            <a:ext cx="304800" cy="11430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0800000" flipV="1">
            <a:off x="4735283" y="2619568"/>
            <a:ext cx="304800" cy="114300"/>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6696174" y="2600226"/>
            <a:ext cx="172046" cy="794"/>
          </a:xfrm>
          <a:prstGeom prst="straightConnector1">
            <a:avLst/>
          </a:prstGeom>
          <a:ln w="25400" cmpd="sng">
            <a:solidFill>
              <a:schemeClr val="tx2">
                <a:lumMod val="75000"/>
              </a:schemeClr>
            </a:soli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800400" y="26860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87" name="Rectangle 86"/>
          <p:cNvSpPr/>
          <p:nvPr/>
        </p:nvSpPr>
        <p:spPr>
          <a:xfrm>
            <a:off x="4438200" y="26860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88" name="Rectangle 87"/>
          <p:cNvSpPr/>
          <p:nvPr/>
        </p:nvSpPr>
        <p:spPr>
          <a:xfrm>
            <a:off x="1999800" y="26860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89" name="Rectangle 88"/>
          <p:cNvSpPr/>
          <p:nvPr/>
        </p:nvSpPr>
        <p:spPr>
          <a:xfrm>
            <a:off x="1999800" y="16573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90" name="Rectangle 89"/>
          <p:cNvSpPr/>
          <p:nvPr/>
        </p:nvSpPr>
        <p:spPr>
          <a:xfrm>
            <a:off x="3828600" y="16573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91" name="Rectangle 90"/>
          <p:cNvSpPr/>
          <p:nvPr/>
        </p:nvSpPr>
        <p:spPr>
          <a:xfrm>
            <a:off x="5047800" y="16573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92" name="Rectangle 91"/>
          <p:cNvSpPr/>
          <p:nvPr/>
        </p:nvSpPr>
        <p:spPr>
          <a:xfrm>
            <a:off x="6800400" y="16573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93" name="Rectangle 92"/>
          <p:cNvSpPr/>
          <p:nvPr/>
        </p:nvSpPr>
        <p:spPr>
          <a:xfrm>
            <a:off x="3200401" y="40576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94" name="Rectangle 93"/>
          <p:cNvSpPr/>
          <p:nvPr/>
        </p:nvSpPr>
        <p:spPr>
          <a:xfrm>
            <a:off x="5638800" y="4057650"/>
            <a:ext cx="172800" cy="171450"/>
          </a:xfrm>
          <a:prstGeom prst="rect">
            <a:avLst/>
          </a:prstGeom>
          <a:solidFill>
            <a:schemeClr val="tx1"/>
          </a:solidFill>
          <a:ln cmpd="sng">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74" name="Oval 73"/>
          <p:cNvSpPr/>
          <p:nvPr/>
        </p:nvSpPr>
        <p:spPr>
          <a:xfrm>
            <a:off x="1828800" y="2000250"/>
            <a:ext cx="514800"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cmpd="sng">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s</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75" name="Oval 74"/>
          <p:cNvSpPr/>
          <p:nvPr/>
        </p:nvSpPr>
        <p:spPr>
          <a:xfrm>
            <a:off x="3657600" y="2000250"/>
            <a:ext cx="514800"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cmpd="sng">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76" name="Oval 75"/>
          <p:cNvSpPr/>
          <p:nvPr/>
        </p:nvSpPr>
        <p:spPr>
          <a:xfrm>
            <a:off x="4876800" y="2000250"/>
            <a:ext cx="514800"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cmpd="sng">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s</a:t>
            </a:r>
            <a:r>
              <a:rPr lang="en-GB" sz="2100" baseline="-25000" dirty="0" smtClean="0">
                <a:solidFill>
                  <a:srgbClr val="0000FF"/>
                </a:solidFill>
                <a:latin typeface="cmmi12" pitchFamily="34" charset="0"/>
              </a:rPr>
              <a:t>3</a:t>
            </a:r>
            <a:endParaRPr lang="en-US" sz="2100" baseline="-25000" dirty="0">
              <a:solidFill>
                <a:srgbClr val="0000FF"/>
              </a:solidFill>
              <a:latin typeface="cmmi12" pitchFamily="34" charset="0"/>
            </a:endParaRPr>
          </a:p>
        </p:txBody>
      </p:sp>
      <p:sp>
        <p:nvSpPr>
          <p:cNvPr id="77" name="Oval 76"/>
          <p:cNvSpPr/>
          <p:nvPr/>
        </p:nvSpPr>
        <p:spPr>
          <a:xfrm>
            <a:off x="6629400" y="2000250"/>
            <a:ext cx="514800"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cmpd="sng">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s</a:t>
            </a:r>
            <a:r>
              <a:rPr lang="en-GB" sz="2100" baseline="-25000" dirty="0" smtClean="0">
                <a:solidFill>
                  <a:srgbClr val="7030A0"/>
                </a:solidFill>
                <a:latin typeface="cmmi12" pitchFamily="34" charset="0"/>
              </a:rPr>
              <a:t>4</a:t>
            </a:r>
            <a:endParaRPr lang="en-US" sz="2100" baseline="-25000" dirty="0">
              <a:solidFill>
                <a:srgbClr val="7030A0"/>
              </a:solidFill>
              <a:latin typeface="cmmi12" pitchFamily="34" charset="0"/>
            </a:endParaRPr>
          </a:p>
        </p:txBody>
      </p:sp>
      <p:sp>
        <p:nvSpPr>
          <p:cNvPr id="78" name="Oval 77"/>
          <p:cNvSpPr/>
          <p:nvPr/>
        </p:nvSpPr>
        <p:spPr>
          <a:xfrm>
            <a:off x="1828800" y="3086100"/>
            <a:ext cx="514800" cy="5143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8100" cmpd="sng">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FF0000"/>
                </a:solidFill>
                <a:latin typeface="cmmi12" pitchFamily="34" charset="0"/>
              </a:rPr>
              <a:t>t</a:t>
            </a:r>
            <a:r>
              <a:rPr lang="en-GB" sz="2100" baseline="-25000" dirty="0" smtClean="0">
                <a:solidFill>
                  <a:srgbClr val="FF0000"/>
                </a:solidFill>
                <a:latin typeface="cmmi12" pitchFamily="34" charset="0"/>
              </a:rPr>
              <a:t>1</a:t>
            </a:r>
            <a:endParaRPr lang="en-US" sz="2100" baseline="-25000" dirty="0">
              <a:solidFill>
                <a:srgbClr val="FF0000"/>
              </a:solidFill>
              <a:latin typeface="cmmi12" pitchFamily="34" charset="0"/>
            </a:endParaRPr>
          </a:p>
        </p:txBody>
      </p:sp>
      <p:sp>
        <p:nvSpPr>
          <p:cNvPr id="81" name="Oval 80"/>
          <p:cNvSpPr/>
          <p:nvPr/>
        </p:nvSpPr>
        <p:spPr>
          <a:xfrm>
            <a:off x="4267200" y="3086100"/>
            <a:ext cx="514800" cy="514350"/>
          </a:xfrm>
          <a:prstGeom prst="ellipse">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w="38100" cmpd="sng">
            <a:solidFill>
              <a:srgbClr val="0000FF"/>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0000FF"/>
                </a:solidFill>
                <a:latin typeface="cmmi12" pitchFamily="34" charset="0"/>
              </a:rPr>
              <a:t>t</a:t>
            </a:r>
            <a:r>
              <a:rPr lang="en-GB" sz="2100" baseline="-25000" dirty="0" smtClean="0">
                <a:solidFill>
                  <a:srgbClr val="0000FF"/>
                </a:solidFill>
                <a:latin typeface="cmmi12" pitchFamily="34" charset="0"/>
              </a:rPr>
              <a:t>2</a:t>
            </a:r>
            <a:endParaRPr lang="en-US" sz="2100" baseline="-25000" dirty="0">
              <a:solidFill>
                <a:srgbClr val="0000FF"/>
              </a:solidFill>
              <a:latin typeface="cmmi12" pitchFamily="34" charset="0"/>
            </a:endParaRPr>
          </a:p>
        </p:txBody>
      </p:sp>
      <p:sp>
        <p:nvSpPr>
          <p:cNvPr id="82" name="Oval 81"/>
          <p:cNvSpPr/>
          <p:nvPr/>
        </p:nvSpPr>
        <p:spPr>
          <a:xfrm>
            <a:off x="6629400" y="3086100"/>
            <a:ext cx="514800" cy="514350"/>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38100" cmpd="sng">
            <a:solidFill>
              <a:srgbClr val="7030A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68589" tIns="34295" rIns="68589" bIns="34295" rtlCol="0" anchor="ctr"/>
          <a:lstStyle/>
          <a:p>
            <a:pPr algn="ctr"/>
            <a:r>
              <a:rPr lang="en-GB" sz="2100" dirty="0" smtClean="0">
                <a:solidFill>
                  <a:srgbClr val="7030A0"/>
                </a:solidFill>
                <a:latin typeface="cmmi12" pitchFamily="34" charset="0"/>
              </a:rPr>
              <a:t>t</a:t>
            </a:r>
            <a:r>
              <a:rPr lang="en-GB" sz="2100" baseline="-25000" dirty="0" smtClean="0">
                <a:solidFill>
                  <a:srgbClr val="7030A0"/>
                </a:solidFill>
                <a:latin typeface="cmmi12" pitchFamily="34" charset="0"/>
              </a:rPr>
              <a:t>3</a:t>
            </a:r>
            <a:endParaRPr lang="en-US" sz="2100" baseline="-25000" dirty="0">
              <a:solidFill>
                <a:srgbClr val="7030A0"/>
              </a:solidFill>
              <a:latin typeface="cmmi12" pitchFamily="34" charset="0"/>
            </a:endParaRPr>
          </a:p>
        </p:txBody>
      </p:sp>
      <p:sp>
        <p:nvSpPr>
          <p:cNvPr id="45" name="Rectangle 44"/>
          <p:cNvSpPr/>
          <p:nvPr/>
        </p:nvSpPr>
        <p:spPr>
          <a:xfrm>
            <a:off x="1219200" y="1200150"/>
            <a:ext cx="6629400" cy="742950"/>
          </a:xfrm>
          <a:prstGeom prst="rect">
            <a:avLst/>
          </a:prstGeom>
          <a:solidFill>
            <a:schemeClr val="accent1">
              <a:alpha val="30000"/>
            </a:schemeClr>
          </a:solidFill>
          <a:ln cmpd="sng"/>
          <a:effectLst>
            <a:outerShdw blurRad="50800" dist="38100" dir="5400000" algn="t" rotWithShape="0">
              <a:prstClr val="black">
                <a:alpha val="40000"/>
              </a:prstClr>
            </a:outerShdw>
          </a:effectLst>
          <a:scene3d>
            <a:camera prst="orthographicFront"/>
            <a:lightRig rig="threePt" dir="t"/>
          </a:scene3d>
          <a:sp3d extrusionH="762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GB" sz="2700" dirty="0" smtClean="0">
                <a:solidFill>
                  <a:schemeClr val="bg1"/>
                </a:solidFill>
              </a:rPr>
              <a:t>Gaussian Prior Factors</a:t>
            </a:r>
          </a:p>
          <a:p>
            <a:pPr algn="ctr"/>
            <a:endParaRPr lang="en-GB" sz="2700" dirty="0" smtClean="0"/>
          </a:p>
        </p:txBody>
      </p:sp>
      <p:sp>
        <p:nvSpPr>
          <p:cNvPr id="47" name="Rectangle 46"/>
          <p:cNvSpPr/>
          <p:nvPr/>
        </p:nvSpPr>
        <p:spPr>
          <a:xfrm>
            <a:off x="1219200" y="2628900"/>
            <a:ext cx="6629400" cy="2114550"/>
          </a:xfrm>
          <a:prstGeom prst="rect">
            <a:avLst/>
          </a:prstGeom>
          <a:solidFill>
            <a:srgbClr val="FFC000">
              <a:alpha val="30000"/>
            </a:srgbClr>
          </a:solidFill>
          <a:ln cmpd="sng"/>
          <a:effectLst>
            <a:outerShdw blurRad="50800" dist="38100" dir="5400000" algn="t" rotWithShape="0">
              <a:prstClr val="black">
                <a:alpha val="40000"/>
              </a:prstClr>
            </a:outerShdw>
          </a:effectLst>
          <a:scene3d>
            <a:camera prst="orthographicFront"/>
            <a:lightRig rig="threePt" dir="t"/>
          </a:scene3d>
          <a:sp3d extrusionH="762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sz="2700" dirty="0" smtClean="0">
              <a:solidFill>
                <a:schemeClr val="tx1"/>
              </a:solidFill>
            </a:endParaRPr>
          </a:p>
          <a:p>
            <a:pPr algn="ctr"/>
            <a:endParaRPr lang="en-GB" sz="2700" dirty="0" smtClean="0">
              <a:solidFill>
                <a:schemeClr val="tx1"/>
              </a:solidFill>
            </a:endParaRPr>
          </a:p>
          <a:p>
            <a:pPr algn="ctr"/>
            <a:endParaRPr lang="en-GB" sz="2700" dirty="0" smtClean="0">
              <a:solidFill>
                <a:schemeClr val="tx1"/>
              </a:solidFill>
            </a:endParaRPr>
          </a:p>
          <a:p>
            <a:pPr algn="ctr"/>
            <a:endParaRPr lang="en-GB" sz="2700" dirty="0" smtClean="0">
              <a:solidFill>
                <a:schemeClr val="tx1"/>
              </a:solidFill>
            </a:endParaRPr>
          </a:p>
          <a:p>
            <a:pPr algn="ctr"/>
            <a:r>
              <a:rPr lang="en-GB" sz="2700" dirty="0" smtClean="0">
                <a:solidFill>
                  <a:schemeClr val="bg1"/>
                </a:solidFill>
              </a:rPr>
              <a:t>Ranking Likelihood Factors</a:t>
            </a:r>
          </a:p>
        </p:txBody>
      </p:sp>
      <p:sp>
        <p:nvSpPr>
          <p:cNvPr id="148" name="Rectangle 147"/>
          <p:cNvSpPr/>
          <p:nvPr/>
        </p:nvSpPr>
        <p:spPr>
          <a:xfrm>
            <a:off x="914400" y="2743200"/>
            <a:ext cx="7239000" cy="685800"/>
          </a:xfrm>
          <a:prstGeom prst="rect">
            <a:avLst/>
          </a:prstGeom>
          <a:ln cmpd="sng"/>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68589" tIns="34295" rIns="68589" bIns="34295" rtlCol="0" anchor="ctr"/>
          <a:lstStyle/>
          <a:p>
            <a:pPr algn="ctr">
              <a:buNone/>
            </a:pPr>
            <a:r>
              <a:rPr lang="en-GB" sz="2100" dirty="0" smtClean="0">
                <a:solidFill>
                  <a:schemeClr val="bg1"/>
                </a:solidFill>
                <a:effectLst>
                  <a:outerShdw blurRad="50800" dist="38100" dir="2700000" algn="tl" rotWithShape="0">
                    <a:prstClr val="black">
                      <a:alpha val="40000"/>
                    </a:prstClr>
                  </a:outerShdw>
                </a:effectLst>
              </a:rPr>
              <a:t>Fast and efficient approximate message passing using Expectation Propagation</a:t>
            </a:r>
            <a:endParaRPr lang="en-US" sz="2100"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7"/>
                                        </p:tgtEl>
                                      </p:cBhvr>
                                    </p:animEffect>
                                    <p:set>
                                      <p:cBhvr>
                                        <p:cTn id="7" dur="1" fill="hold">
                                          <p:stCondLst>
                                            <p:cond delay="1999"/>
                                          </p:stCondLst>
                                        </p:cTn>
                                        <p:tgtEl>
                                          <p:spTgt spid="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68"/>
                                        </p:tgtEl>
                                      </p:cBhvr>
                                    </p:animEffect>
                                    <p:set>
                                      <p:cBhvr>
                                        <p:cTn id="10" dur="1" fill="hold">
                                          <p:stCondLst>
                                            <p:cond delay="1999"/>
                                          </p:stCondLst>
                                        </p:cTn>
                                        <p:tgtEl>
                                          <p:spTgt spid="6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69"/>
                                        </p:tgtEl>
                                      </p:cBhvr>
                                    </p:animEffect>
                                    <p:set>
                                      <p:cBhvr>
                                        <p:cTn id="13" dur="1" fill="hold">
                                          <p:stCondLst>
                                            <p:cond delay="1999"/>
                                          </p:stCondLst>
                                        </p:cTn>
                                        <p:tgtEl>
                                          <p:spTgt spid="6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70"/>
                                        </p:tgtEl>
                                      </p:cBhvr>
                                    </p:animEffect>
                                    <p:set>
                                      <p:cBhvr>
                                        <p:cTn id="16" dur="1" fill="hold">
                                          <p:stCondLst>
                                            <p:cond delay="1999"/>
                                          </p:stCondLst>
                                        </p:cTn>
                                        <p:tgtEl>
                                          <p:spTgt spid="7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72"/>
                                        </p:tgtEl>
                                      </p:cBhvr>
                                    </p:animEffect>
                                    <p:set>
                                      <p:cBhvr>
                                        <p:cTn id="19" dur="1" fill="hold">
                                          <p:stCondLst>
                                            <p:cond delay="1999"/>
                                          </p:stCondLst>
                                        </p:cTn>
                                        <p:tgtEl>
                                          <p:spTgt spid="7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80"/>
                                        </p:tgtEl>
                                      </p:cBhvr>
                                    </p:animEffect>
                                    <p:set>
                                      <p:cBhvr>
                                        <p:cTn id="22" dur="1" fill="hold">
                                          <p:stCondLst>
                                            <p:cond delay="1999"/>
                                          </p:stCondLst>
                                        </p:cTn>
                                        <p:tgtEl>
                                          <p:spTgt spid="8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73"/>
                                        </p:tgtEl>
                                      </p:cBhvr>
                                    </p:animEffect>
                                    <p:set>
                                      <p:cBhvr>
                                        <p:cTn id="25" dur="1" fill="hold">
                                          <p:stCondLst>
                                            <p:cond delay="1999"/>
                                          </p:stCondLst>
                                        </p:cTn>
                                        <p:tgtEl>
                                          <p:spTgt spid="7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71"/>
                                        </p:tgtEl>
                                      </p:cBhvr>
                                    </p:animEffect>
                                    <p:set>
                                      <p:cBhvr>
                                        <p:cTn id="28" dur="1" fill="hold">
                                          <p:stCondLst>
                                            <p:cond delay="1999"/>
                                          </p:stCondLst>
                                        </p:cTn>
                                        <p:tgtEl>
                                          <p:spTgt spid="7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83"/>
                                        </p:tgtEl>
                                      </p:cBhvr>
                                    </p:animEffect>
                                    <p:set>
                                      <p:cBhvr>
                                        <p:cTn id="31" dur="1" fill="hold">
                                          <p:stCondLst>
                                            <p:cond delay="1999"/>
                                          </p:stCondLst>
                                        </p:cTn>
                                        <p:tgtEl>
                                          <p:spTgt spid="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79"/>
                                        </p:tgtEl>
                                      </p:cBhvr>
                                    </p:animEffect>
                                    <p:set>
                                      <p:cBhvr>
                                        <p:cTn id="34" dur="1" fill="hold">
                                          <p:stCondLst>
                                            <p:cond delay="1999"/>
                                          </p:stCondLst>
                                        </p:cTn>
                                        <p:tgtEl>
                                          <p:spTgt spid="7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20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20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2000"/>
                                        <p:tgtEl>
                                          <p:spTgt spid="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20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2000"/>
                                        <p:tgtEl>
                                          <p:spTgt spid="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2000"/>
                                        <p:tgtEl>
                                          <p:spTgt spid="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2000"/>
                                        <p:tgtEl>
                                          <p:spTgt spid="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20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20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2000"/>
                                        <p:tgtEl>
                                          <p:spTgt spid="96"/>
                                        </p:tgtEl>
                                      </p:cBhvr>
                                    </p:animEffect>
                                  </p:childTnLst>
                                </p:cTn>
                              </p:par>
                              <p:par>
                                <p:cTn id="65" presetID="10"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2000"/>
                                        <p:tgtEl>
                                          <p:spTgt spid="99"/>
                                        </p:tgtEl>
                                      </p:cBhvr>
                                    </p:animEffect>
                                  </p:childTnLst>
                                </p:cTn>
                              </p:par>
                              <p:par>
                                <p:cTn id="68" presetID="10" presetClass="entr" presetSubtype="0" fill="hold"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fade">
                                      <p:cBhvr>
                                        <p:cTn id="70" dur="2000"/>
                                        <p:tgtEl>
                                          <p:spTgt spid="102"/>
                                        </p:tgtEl>
                                      </p:cBhvr>
                                    </p:animEffect>
                                  </p:childTnLst>
                                </p:cTn>
                              </p:par>
                              <p:par>
                                <p:cTn id="71" presetID="10" presetClass="entr" presetSubtype="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2000"/>
                                        <p:tgtEl>
                                          <p:spTgt spid="105"/>
                                        </p:tgtEl>
                                      </p:cBhvr>
                                    </p:animEffect>
                                  </p:childTnLst>
                                </p:cTn>
                              </p:par>
                              <p:par>
                                <p:cTn id="74" presetID="10" presetClass="entr" presetSubtype="0" fill="hold" nodeType="with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fade">
                                      <p:cBhvr>
                                        <p:cTn id="76" dur="2000"/>
                                        <p:tgtEl>
                                          <p:spTgt spid="110"/>
                                        </p:tgtEl>
                                      </p:cBhvr>
                                    </p:animEffect>
                                  </p:childTnLst>
                                </p:cTn>
                              </p:par>
                              <p:par>
                                <p:cTn id="77" presetID="10" presetClass="entr" presetSubtype="0" fill="hold"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2000"/>
                                        <p:tgtEl>
                                          <p:spTgt spid="113"/>
                                        </p:tgtEl>
                                      </p:cBhvr>
                                    </p:animEffect>
                                  </p:childTnLst>
                                </p:cTn>
                              </p:par>
                              <p:par>
                                <p:cTn id="80" presetID="10" presetClass="entr" presetSubtype="0" fill="hold" nodeType="with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fade">
                                      <p:cBhvr>
                                        <p:cTn id="82" dur="2000"/>
                                        <p:tgtEl>
                                          <p:spTgt spid="116"/>
                                        </p:tgtEl>
                                      </p:cBhvr>
                                    </p:animEffect>
                                  </p:childTnLst>
                                </p:cTn>
                              </p:par>
                              <p:par>
                                <p:cTn id="83" presetID="10"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2000"/>
                                        <p:tgtEl>
                                          <p:spTgt spid="119"/>
                                        </p:tgtEl>
                                      </p:cBhvr>
                                    </p:animEffect>
                                  </p:childTnLst>
                                </p:cTn>
                              </p:par>
                              <p:par>
                                <p:cTn id="86" presetID="10" presetClass="entr" presetSubtype="0" fill="hold" nodeType="withEffect">
                                  <p:stCondLst>
                                    <p:cond delay="0"/>
                                  </p:stCondLst>
                                  <p:childTnLst>
                                    <p:set>
                                      <p:cBhvr>
                                        <p:cTn id="87" dur="1" fill="hold">
                                          <p:stCondLst>
                                            <p:cond delay="0"/>
                                          </p:stCondLst>
                                        </p:cTn>
                                        <p:tgtEl>
                                          <p:spTgt spid="122"/>
                                        </p:tgtEl>
                                        <p:attrNameLst>
                                          <p:attrName>style.visibility</p:attrName>
                                        </p:attrNameLst>
                                      </p:cBhvr>
                                      <p:to>
                                        <p:strVal val="visible"/>
                                      </p:to>
                                    </p:set>
                                    <p:animEffect transition="in" filter="fade">
                                      <p:cBhvr>
                                        <p:cTn id="88" dur="2000"/>
                                        <p:tgtEl>
                                          <p:spTgt spid="122"/>
                                        </p:tgtEl>
                                      </p:cBhvr>
                                    </p:animEffect>
                                  </p:childTnLst>
                                </p:cTn>
                              </p:par>
                              <p:par>
                                <p:cTn id="89" presetID="10" presetClass="entr" presetSubtype="0" fill="hold"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fade">
                                      <p:cBhvr>
                                        <p:cTn id="91" dur="2000"/>
                                        <p:tgtEl>
                                          <p:spTgt spid="125"/>
                                        </p:tgtEl>
                                      </p:cBhvr>
                                    </p:animEffect>
                                  </p:childTnLst>
                                </p:cTn>
                              </p:par>
                              <p:par>
                                <p:cTn id="92" presetID="10" presetClass="entr" presetSubtype="0" fill="hold" nodeType="with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2000"/>
                                        <p:tgtEl>
                                          <p:spTgt spid="128"/>
                                        </p:tgtEl>
                                      </p:cBhvr>
                                    </p:animEffect>
                                  </p:childTnLst>
                                </p:cTn>
                              </p:par>
                              <p:par>
                                <p:cTn id="95" presetID="10" presetClass="entr" presetSubtype="0" fill="hold"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2000"/>
                                        <p:tgtEl>
                                          <p:spTgt spid="131"/>
                                        </p:tgtEl>
                                      </p:cBhvr>
                                    </p:animEffect>
                                  </p:childTnLst>
                                </p:cTn>
                              </p:par>
                              <p:par>
                                <p:cTn id="98" presetID="10" presetClass="entr" presetSubtype="0" fill="hold" nodeType="withEffect">
                                  <p:stCondLst>
                                    <p:cond delay="0"/>
                                  </p:stCondLst>
                                  <p:childTnLst>
                                    <p:set>
                                      <p:cBhvr>
                                        <p:cTn id="99" dur="1" fill="hold">
                                          <p:stCondLst>
                                            <p:cond delay="0"/>
                                          </p:stCondLst>
                                        </p:cTn>
                                        <p:tgtEl>
                                          <p:spTgt spid="134"/>
                                        </p:tgtEl>
                                        <p:attrNameLst>
                                          <p:attrName>style.visibility</p:attrName>
                                        </p:attrNameLst>
                                      </p:cBhvr>
                                      <p:to>
                                        <p:strVal val="visible"/>
                                      </p:to>
                                    </p:set>
                                    <p:animEffect transition="in" filter="fade">
                                      <p:cBhvr>
                                        <p:cTn id="100" dur="2000"/>
                                        <p:tgtEl>
                                          <p:spTgt spid="134"/>
                                        </p:tgtEl>
                                      </p:cBhvr>
                                    </p:animEffect>
                                  </p:childTnLst>
                                </p:cTn>
                              </p:par>
                              <p:par>
                                <p:cTn id="101" presetID="10" presetClass="entr" presetSubtype="0" fill="hold" nodeType="withEffect">
                                  <p:stCondLst>
                                    <p:cond delay="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2000"/>
                                        <p:tgtEl>
                                          <p:spTgt spid="137"/>
                                        </p:tgtEl>
                                      </p:cBhvr>
                                    </p:animEffect>
                                  </p:childTnLst>
                                </p:cTn>
                              </p:par>
                              <p:par>
                                <p:cTn id="104" presetID="10" presetClass="entr" presetSubtype="0" fill="hold" nodeType="with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fade">
                                      <p:cBhvr>
                                        <p:cTn id="106" dur="2000"/>
                                        <p:tgtEl>
                                          <p:spTgt spid="140"/>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dissolve">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dissolve">
                                      <p:cBhvr>
                                        <p:cTn id="116" dur="500"/>
                                        <p:tgtEl>
                                          <p:spTgt spid="4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par>
                          <p:cTn id="125" fill="hold">
                            <p:stCondLst>
                              <p:cond delay="500"/>
                            </p:stCondLst>
                            <p:childTnLst>
                              <p:par>
                                <p:cTn id="126" presetID="23" presetClass="entr" presetSubtype="16" fill="hold" grpId="0" nodeType="afterEffect">
                                  <p:stCondLst>
                                    <p:cond delay="0"/>
                                  </p:stCondLst>
                                  <p:childTnLst>
                                    <p:set>
                                      <p:cBhvr>
                                        <p:cTn id="127" dur="1" fill="hold">
                                          <p:stCondLst>
                                            <p:cond delay="0"/>
                                          </p:stCondLst>
                                        </p:cTn>
                                        <p:tgtEl>
                                          <p:spTgt spid="148"/>
                                        </p:tgtEl>
                                        <p:attrNameLst>
                                          <p:attrName>style.visibility</p:attrName>
                                        </p:attrNameLst>
                                      </p:cBhvr>
                                      <p:to>
                                        <p:strVal val="visible"/>
                                      </p:to>
                                    </p:set>
                                    <p:anim calcmode="lin" valueType="num">
                                      <p:cBhvr>
                                        <p:cTn id="128" dur="500" fill="hold"/>
                                        <p:tgtEl>
                                          <p:spTgt spid="148"/>
                                        </p:tgtEl>
                                        <p:attrNameLst>
                                          <p:attrName>ppt_w</p:attrName>
                                        </p:attrNameLst>
                                      </p:cBhvr>
                                      <p:tavLst>
                                        <p:tav tm="0">
                                          <p:val>
                                            <p:fltVal val="0"/>
                                          </p:val>
                                        </p:tav>
                                        <p:tav tm="100000">
                                          <p:val>
                                            <p:strVal val="#ppt_w"/>
                                          </p:val>
                                        </p:tav>
                                      </p:tavLst>
                                    </p:anim>
                                    <p:anim calcmode="lin" valueType="num">
                                      <p:cBhvr>
                                        <p:cTn id="129" dur="500" fill="hold"/>
                                        <p:tgtEl>
                                          <p:spTgt spid="148"/>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xit" presetSubtype="32" fill="hold" grpId="1" nodeType="clickEffect">
                                  <p:stCondLst>
                                    <p:cond delay="0"/>
                                  </p:stCondLst>
                                  <p:childTnLst>
                                    <p:anim calcmode="lin" valueType="num">
                                      <p:cBhvr>
                                        <p:cTn id="133" dur="500"/>
                                        <p:tgtEl>
                                          <p:spTgt spid="148"/>
                                        </p:tgtEl>
                                        <p:attrNameLst>
                                          <p:attrName>ppt_w</p:attrName>
                                        </p:attrNameLst>
                                      </p:cBhvr>
                                      <p:tavLst>
                                        <p:tav tm="0">
                                          <p:val>
                                            <p:strVal val="ppt_w"/>
                                          </p:val>
                                        </p:tav>
                                        <p:tav tm="100000">
                                          <p:val>
                                            <p:fltVal val="0"/>
                                          </p:val>
                                        </p:tav>
                                      </p:tavLst>
                                    </p:anim>
                                    <p:anim calcmode="lin" valueType="num">
                                      <p:cBhvr>
                                        <p:cTn id="134" dur="500"/>
                                        <p:tgtEl>
                                          <p:spTgt spid="148"/>
                                        </p:tgtEl>
                                        <p:attrNameLst>
                                          <p:attrName>ppt_h</p:attrName>
                                        </p:attrNameLst>
                                      </p:cBhvr>
                                      <p:tavLst>
                                        <p:tav tm="0">
                                          <p:val>
                                            <p:strVal val="ppt_h"/>
                                          </p:val>
                                        </p:tav>
                                        <p:tav tm="100000">
                                          <p:val>
                                            <p:fltVal val="0"/>
                                          </p:val>
                                        </p:tav>
                                      </p:tavLst>
                                    </p:anim>
                                    <p:set>
                                      <p:cBhvr>
                                        <p:cTn id="135" dur="1" fill="hold">
                                          <p:stCondLst>
                                            <p:cond delay="499"/>
                                          </p:stCondLst>
                                        </p:cTn>
                                        <p:tgtEl>
                                          <p:spTgt spid="148"/>
                                        </p:tgtEl>
                                        <p:attrNameLst>
                                          <p:attrName>style.visibility</p:attrName>
                                        </p:attrNameLst>
                                      </p:cBhvr>
                                      <p:to>
                                        <p:strVal val="hidden"/>
                                      </p:to>
                                    </p:set>
                                  </p:childTnLst>
                                </p:cTn>
                              </p:par>
                            </p:childTnLst>
                          </p:cTn>
                        </p:par>
                        <p:par>
                          <p:cTn id="136" fill="hold">
                            <p:stCondLst>
                              <p:cond delay="500"/>
                            </p:stCondLst>
                            <p:childTnLst>
                              <p:par>
                                <p:cTn id="137" presetID="22" presetClass="entr" presetSubtype="1"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par>
                                <p:cTn id="140" presetID="22" presetClass="entr" presetSubtype="1" fill="hold"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wipe(up)">
                                      <p:cBhvr>
                                        <p:cTn id="142" dur="500"/>
                                        <p:tgtEl>
                                          <p:spTgt spid="66"/>
                                        </p:tgtEl>
                                      </p:cBhvr>
                                    </p:animEffect>
                                  </p:childTnLst>
                                </p:cTn>
                              </p:par>
                              <p:par>
                                <p:cTn id="143" presetID="22" presetClass="entr" presetSubtype="1"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wipe(up)">
                                      <p:cBhvr>
                                        <p:cTn id="145" dur="500"/>
                                        <p:tgtEl>
                                          <p:spTgt spid="84"/>
                                        </p:tgtEl>
                                      </p:cBhvr>
                                    </p:animEffect>
                                  </p:childTnLst>
                                </p:cTn>
                              </p:par>
                              <p:par>
                                <p:cTn id="146" presetID="22" presetClass="entr" presetSubtype="1" fill="hold" nodeType="withEffect">
                                  <p:stCondLst>
                                    <p:cond delay="0"/>
                                  </p:stCondLst>
                                  <p:childTnLst>
                                    <p:set>
                                      <p:cBhvr>
                                        <p:cTn id="147" dur="1" fill="hold">
                                          <p:stCondLst>
                                            <p:cond delay="0"/>
                                          </p:stCondLst>
                                        </p:cTn>
                                        <p:tgtEl>
                                          <p:spTgt spid="85"/>
                                        </p:tgtEl>
                                        <p:attrNameLst>
                                          <p:attrName>style.visibility</p:attrName>
                                        </p:attrNameLst>
                                      </p:cBhvr>
                                      <p:to>
                                        <p:strVal val="visible"/>
                                      </p:to>
                                    </p:set>
                                    <p:animEffect transition="in" filter="wipe(up)">
                                      <p:cBhvr>
                                        <p:cTn id="148" dur="500"/>
                                        <p:tgtEl>
                                          <p:spTgt spid="85"/>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nodeType="clickEffect">
                                  <p:stCondLst>
                                    <p:cond delay="0"/>
                                  </p:stCondLst>
                                  <p:childTnLst>
                                    <p:set>
                                      <p:cBhvr>
                                        <p:cTn id="152" dur="1" fill="hold">
                                          <p:stCondLst>
                                            <p:cond delay="0"/>
                                          </p:stCondLst>
                                        </p:cTn>
                                        <p:tgtEl>
                                          <p:spTgt spid="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66"/>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4"/>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85"/>
                                        </p:tgtEl>
                                        <p:attrNameLst>
                                          <p:attrName>style.visibility</p:attrName>
                                        </p:attrNameLst>
                                      </p:cBhvr>
                                      <p:to>
                                        <p:strVal val="hidden"/>
                                      </p:to>
                                    </p:set>
                                  </p:childTnLst>
                                </p:cTn>
                              </p:par>
                              <p:par>
                                <p:cTn id="159" presetID="22" presetClass="entr" presetSubtype="1" fill="hold" nodeType="withEffect">
                                  <p:stCondLst>
                                    <p:cond delay="0"/>
                                  </p:stCondLst>
                                  <p:childTnLst>
                                    <p:set>
                                      <p:cBhvr>
                                        <p:cTn id="160" dur="1" fill="hold">
                                          <p:stCondLst>
                                            <p:cond delay="0"/>
                                          </p:stCondLst>
                                        </p:cTn>
                                        <p:tgtEl>
                                          <p:spTgt spid="95"/>
                                        </p:tgtEl>
                                        <p:attrNameLst>
                                          <p:attrName>style.visibility</p:attrName>
                                        </p:attrNameLst>
                                      </p:cBhvr>
                                      <p:to>
                                        <p:strVal val="visible"/>
                                      </p:to>
                                    </p:set>
                                    <p:animEffect transition="in" filter="wipe(up)">
                                      <p:cBhvr>
                                        <p:cTn id="161" dur="500"/>
                                        <p:tgtEl>
                                          <p:spTgt spid="95"/>
                                        </p:tgtEl>
                                      </p:cBhvr>
                                    </p:animEffect>
                                  </p:childTnLst>
                                </p:cTn>
                              </p:par>
                              <p:par>
                                <p:cTn id="162" presetID="22" presetClass="entr" presetSubtype="8" fill="hold" nodeType="withEffect">
                                  <p:stCondLst>
                                    <p:cond delay="0"/>
                                  </p:stCondLst>
                                  <p:childTnLst>
                                    <p:set>
                                      <p:cBhvr>
                                        <p:cTn id="163" dur="1" fill="hold">
                                          <p:stCondLst>
                                            <p:cond delay="0"/>
                                          </p:stCondLst>
                                        </p:cTn>
                                        <p:tgtEl>
                                          <p:spTgt spid="97"/>
                                        </p:tgtEl>
                                        <p:attrNameLst>
                                          <p:attrName>style.visibility</p:attrName>
                                        </p:attrNameLst>
                                      </p:cBhvr>
                                      <p:to>
                                        <p:strVal val="visible"/>
                                      </p:to>
                                    </p:set>
                                    <p:animEffect transition="in" filter="wipe(left)">
                                      <p:cBhvr>
                                        <p:cTn id="164" dur="500"/>
                                        <p:tgtEl>
                                          <p:spTgt spid="97"/>
                                        </p:tgtEl>
                                      </p:cBhvr>
                                    </p:animEffect>
                                  </p:childTnLst>
                                </p:cTn>
                              </p:par>
                              <p:par>
                                <p:cTn id="165" presetID="22" presetClass="entr" presetSubtype="1" fill="hold" nodeType="with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wipe(up)">
                                      <p:cBhvr>
                                        <p:cTn id="167" dur="500"/>
                                        <p:tgtEl>
                                          <p:spTgt spid="107"/>
                                        </p:tgtEl>
                                      </p:cBhvr>
                                    </p:animEffect>
                                  </p:childTnLst>
                                </p:cTn>
                              </p:par>
                              <p:par>
                                <p:cTn id="168" presetID="22" presetClass="entr" presetSubtype="2" fill="hold"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wipe(right)">
                                      <p:cBhvr>
                                        <p:cTn id="170" dur="500"/>
                                        <p:tgtEl>
                                          <p:spTgt spid="101"/>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95"/>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97"/>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01"/>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07"/>
                                        </p:tgtEl>
                                        <p:attrNameLst>
                                          <p:attrName>style.visibility</p:attrName>
                                        </p:attrNameLst>
                                      </p:cBhvr>
                                      <p:to>
                                        <p:strVal val="hidden"/>
                                      </p:to>
                                    </p:set>
                                  </p:childTnLst>
                                </p:cTn>
                              </p:par>
                              <p:par>
                                <p:cTn id="181" presetID="22" presetClass="entr" presetSubtype="1" fill="hold" nodeType="withEffect">
                                  <p:stCondLst>
                                    <p:cond delay="0"/>
                                  </p:stCondLst>
                                  <p:childTnLst>
                                    <p:set>
                                      <p:cBhvr>
                                        <p:cTn id="182" dur="1" fill="hold">
                                          <p:stCondLst>
                                            <p:cond delay="0"/>
                                          </p:stCondLst>
                                        </p:cTn>
                                        <p:tgtEl>
                                          <p:spTgt spid="108"/>
                                        </p:tgtEl>
                                        <p:attrNameLst>
                                          <p:attrName>style.visibility</p:attrName>
                                        </p:attrNameLst>
                                      </p:cBhvr>
                                      <p:to>
                                        <p:strVal val="visible"/>
                                      </p:to>
                                    </p:set>
                                    <p:animEffect transition="in" filter="wipe(up)">
                                      <p:cBhvr>
                                        <p:cTn id="183" dur="500"/>
                                        <p:tgtEl>
                                          <p:spTgt spid="108"/>
                                        </p:tgtEl>
                                      </p:cBhvr>
                                    </p:animEffect>
                                  </p:childTnLst>
                                </p:cTn>
                              </p:par>
                              <p:par>
                                <p:cTn id="184" presetID="22" presetClass="entr" presetSubtype="1" fill="hold" nodeType="withEffect">
                                  <p:stCondLst>
                                    <p:cond delay="0"/>
                                  </p:stCondLst>
                                  <p:childTnLst>
                                    <p:set>
                                      <p:cBhvr>
                                        <p:cTn id="185" dur="1" fill="hold">
                                          <p:stCondLst>
                                            <p:cond delay="0"/>
                                          </p:stCondLst>
                                        </p:cTn>
                                        <p:tgtEl>
                                          <p:spTgt spid="109"/>
                                        </p:tgtEl>
                                        <p:attrNameLst>
                                          <p:attrName>style.visibility</p:attrName>
                                        </p:attrNameLst>
                                      </p:cBhvr>
                                      <p:to>
                                        <p:strVal val="visible"/>
                                      </p:to>
                                    </p:set>
                                    <p:animEffect transition="in" filter="wipe(up)">
                                      <p:cBhvr>
                                        <p:cTn id="186" dur="500"/>
                                        <p:tgtEl>
                                          <p:spTgt spid="109"/>
                                        </p:tgtEl>
                                      </p:cBhvr>
                                    </p:animEffect>
                                  </p:childTnLst>
                                </p:cTn>
                              </p:par>
                              <p:par>
                                <p:cTn id="187" presetID="22" presetClass="entr" presetSubtype="1" fill="hold" nodeType="withEffect">
                                  <p:stCondLst>
                                    <p:cond delay="0"/>
                                  </p:stCondLst>
                                  <p:childTnLst>
                                    <p:set>
                                      <p:cBhvr>
                                        <p:cTn id="188" dur="1" fill="hold">
                                          <p:stCondLst>
                                            <p:cond delay="0"/>
                                          </p:stCondLst>
                                        </p:cTn>
                                        <p:tgtEl>
                                          <p:spTgt spid="111"/>
                                        </p:tgtEl>
                                        <p:attrNameLst>
                                          <p:attrName>style.visibility</p:attrName>
                                        </p:attrNameLst>
                                      </p:cBhvr>
                                      <p:to>
                                        <p:strVal val="visible"/>
                                      </p:to>
                                    </p:set>
                                    <p:animEffect transition="in" filter="wipe(up)">
                                      <p:cBhvr>
                                        <p:cTn id="189" dur="500"/>
                                        <p:tgtEl>
                                          <p:spTgt spid="111"/>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xit" presetSubtype="0" fill="hold" nodeType="clickEffect">
                                  <p:stCondLst>
                                    <p:cond delay="0"/>
                                  </p:stCondLst>
                                  <p:childTnLst>
                                    <p:set>
                                      <p:cBhvr>
                                        <p:cTn id="193" dur="1" fill="hold">
                                          <p:stCondLst>
                                            <p:cond delay="0"/>
                                          </p:stCondLst>
                                        </p:cTn>
                                        <p:tgtEl>
                                          <p:spTgt spid="108"/>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109"/>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111"/>
                                        </p:tgtEl>
                                        <p:attrNameLst>
                                          <p:attrName>style.visibility</p:attrName>
                                        </p:attrNameLst>
                                      </p:cBhvr>
                                      <p:to>
                                        <p:strVal val="hidden"/>
                                      </p:to>
                                    </p:set>
                                  </p:childTnLst>
                                </p:cTn>
                              </p:par>
                              <p:par>
                                <p:cTn id="198" presetID="22" presetClass="entr" presetSubtype="8" fill="hold" nodeType="withEffect">
                                  <p:stCondLst>
                                    <p:cond delay="0"/>
                                  </p:stCondLst>
                                  <p:childTnLst>
                                    <p:set>
                                      <p:cBhvr>
                                        <p:cTn id="199" dur="1" fill="hold">
                                          <p:stCondLst>
                                            <p:cond delay="0"/>
                                          </p:stCondLst>
                                        </p:cTn>
                                        <p:tgtEl>
                                          <p:spTgt spid="112"/>
                                        </p:tgtEl>
                                        <p:attrNameLst>
                                          <p:attrName>style.visibility</p:attrName>
                                        </p:attrNameLst>
                                      </p:cBhvr>
                                      <p:to>
                                        <p:strVal val="visible"/>
                                      </p:to>
                                    </p:set>
                                    <p:animEffect transition="in" filter="wipe(left)">
                                      <p:cBhvr>
                                        <p:cTn id="200" dur="500"/>
                                        <p:tgtEl>
                                          <p:spTgt spid="112"/>
                                        </p:tgtEl>
                                      </p:cBhvr>
                                    </p:animEffect>
                                  </p:childTnLst>
                                </p:cTn>
                              </p:par>
                            </p:childTnLst>
                          </p:cTn>
                        </p:par>
                        <p:par>
                          <p:cTn id="201" fill="hold">
                            <p:stCondLst>
                              <p:cond delay="500"/>
                            </p:stCondLst>
                            <p:childTnLst>
                              <p:par>
                                <p:cTn id="202" presetID="22" presetClass="entr" presetSubtype="8" fill="hold" nodeType="afterEffect">
                                  <p:stCondLst>
                                    <p:cond delay="0"/>
                                  </p:stCondLst>
                                  <p:childTnLst>
                                    <p:set>
                                      <p:cBhvr>
                                        <p:cTn id="203" dur="1" fill="hold">
                                          <p:stCondLst>
                                            <p:cond delay="0"/>
                                          </p:stCondLst>
                                        </p:cTn>
                                        <p:tgtEl>
                                          <p:spTgt spid="115"/>
                                        </p:tgtEl>
                                        <p:attrNameLst>
                                          <p:attrName>style.visibility</p:attrName>
                                        </p:attrNameLst>
                                      </p:cBhvr>
                                      <p:to>
                                        <p:strVal val="visible"/>
                                      </p:to>
                                    </p:set>
                                    <p:animEffect transition="in" filter="wipe(left)">
                                      <p:cBhvr>
                                        <p:cTn id="204" dur="500"/>
                                        <p:tgtEl>
                                          <p:spTgt spid="115"/>
                                        </p:tgtEl>
                                      </p:cBhvr>
                                    </p:animEffect>
                                  </p:childTnLst>
                                </p:cTn>
                              </p:par>
                            </p:childTnLst>
                          </p:cTn>
                        </p:par>
                        <p:par>
                          <p:cTn id="205" fill="hold">
                            <p:stCondLst>
                              <p:cond delay="1000"/>
                            </p:stCondLst>
                            <p:childTnLst>
                              <p:par>
                                <p:cTn id="206" presetID="22" presetClass="entr" presetSubtype="8" fill="hold" nodeType="afterEffect">
                                  <p:stCondLst>
                                    <p:cond delay="0"/>
                                  </p:stCondLst>
                                  <p:childTnLst>
                                    <p:set>
                                      <p:cBhvr>
                                        <p:cTn id="207" dur="1" fill="hold">
                                          <p:stCondLst>
                                            <p:cond delay="0"/>
                                          </p:stCondLst>
                                        </p:cTn>
                                        <p:tgtEl>
                                          <p:spTgt spid="120"/>
                                        </p:tgtEl>
                                        <p:attrNameLst>
                                          <p:attrName>style.visibility</p:attrName>
                                        </p:attrNameLst>
                                      </p:cBhvr>
                                      <p:to>
                                        <p:strVal val="visible"/>
                                      </p:to>
                                    </p:set>
                                    <p:animEffect transition="in" filter="wipe(left)">
                                      <p:cBhvr>
                                        <p:cTn id="208" dur="500"/>
                                        <p:tgtEl>
                                          <p:spTgt spid="120"/>
                                        </p:tgtEl>
                                      </p:cBhvr>
                                    </p:animEffect>
                                  </p:childTnLst>
                                </p:cTn>
                              </p:par>
                            </p:childTnLst>
                          </p:cTn>
                        </p:par>
                        <p:par>
                          <p:cTn id="209" fill="hold">
                            <p:stCondLst>
                              <p:cond delay="1500"/>
                            </p:stCondLst>
                            <p:childTnLst>
                              <p:par>
                                <p:cTn id="210" presetID="22" presetClass="entr" presetSubtype="8" fill="hold" nodeType="afterEffect">
                                  <p:stCondLst>
                                    <p:cond delay="0"/>
                                  </p:stCondLst>
                                  <p:childTnLst>
                                    <p:set>
                                      <p:cBhvr>
                                        <p:cTn id="211" dur="1" fill="hold">
                                          <p:stCondLst>
                                            <p:cond delay="0"/>
                                          </p:stCondLst>
                                        </p:cTn>
                                        <p:tgtEl>
                                          <p:spTgt spid="123"/>
                                        </p:tgtEl>
                                        <p:attrNameLst>
                                          <p:attrName>style.visibility</p:attrName>
                                        </p:attrNameLst>
                                      </p:cBhvr>
                                      <p:to>
                                        <p:strVal val="visible"/>
                                      </p:to>
                                    </p:set>
                                    <p:animEffect transition="in" filter="wipe(left)">
                                      <p:cBhvr>
                                        <p:cTn id="212" dur="500"/>
                                        <p:tgtEl>
                                          <p:spTgt spid="123"/>
                                        </p:tgtEl>
                                      </p:cBhvr>
                                    </p:animEffect>
                                  </p:childTnLst>
                                </p:cTn>
                              </p:par>
                            </p:childTnLst>
                          </p:cTn>
                        </p:par>
                        <p:par>
                          <p:cTn id="213" fill="hold">
                            <p:stCondLst>
                              <p:cond delay="2000"/>
                            </p:stCondLst>
                            <p:childTnLst>
                              <p:par>
                                <p:cTn id="214" presetID="22" presetClass="entr" presetSubtype="2" fill="hold" nodeType="afterEffect">
                                  <p:stCondLst>
                                    <p:cond delay="0"/>
                                  </p:stCondLst>
                                  <p:childTnLst>
                                    <p:set>
                                      <p:cBhvr>
                                        <p:cTn id="215" dur="1" fill="hold">
                                          <p:stCondLst>
                                            <p:cond delay="0"/>
                                          </p:stCondLst>
                                        </p:cTn>
                                        <p:tgtEl>
                                          <p:spTgt spid="127"/>
                                        </p:tgtEl>
                                        <p:attrNameLst>
                                          <p:attrName>style.visibility</p:attrName>
                                        </p:attrNameLst>
                                      </p:cBhvr>
                                      <p:to>
                                        <p:strVal val="visible"/>
                                      </p:to>
                                    </p:set>
                                    <p:animEffect transition="in" filter="wipe(right)">
                                      <p:cBhvr>
                                        <p:cTn id="216" dur="500"/>
                                        <p:tgtEl>
                                          <p:spTgt spid="127"/>
                                        </p:tgtEl>
                                      </p:cBhvr>
                                    </p:animEffect>
                                  </p:childTnLst>
                                </p:cTn>
                              </p:par>
                            </p:childTnLst>
                          </p:cTn>
                        </p:par>
                        <p:par>
                          <p:cTn id="217" fill="hold">
                            <p:stCondLst>
                              <p:cond delay="2500"/>
                            </p:stCondLst>
                            <p:childTnLst>
                              <p:par>
                                <p:cTn id="218" presetID="22" presetClass="entr" presetSubtype="2" fill="hold" nodeType="afterEffect">
                                  <p:stCondLst>
                                    <p:cond delay="0"/>
                                  </p:stCondLst>
                                  <p:childTnLst>
                                    <p:set>
                                      <p:cBhvr>
                                        <p:cTn id="219" dur="1" fill="hold">
                                          <p:stCondLst>
                                            <p:cond delay="0"/>
                                          </p:stCondLst>
                                        </p:cTn>
                                        <p:tgtEl>
                                          <p:spTgt spid="129"/>
                                        </p:tgtEl>
                                        <p:attrNameLst>
                                          <p:attrName>style.visibility</p:attrName>
                                        </p:attrNameLst>
                                      </p:cBhvr>
                                      <p:to>
                                        <p:strVal val="visible"/>
                                      </p:to>
                                    </p:set>
                                    <p:animEffect transition="in" filter="wipe(right)">
                                      <p:cBhvr>
                                        <p:cTn id="220" dur="500"/>
                                        <p:tgtEl>
                                          <p:spTgt spid="129"/>
                                        </p:tgtEl>
                                      </p:cBhvr>
                                    </p:animEffect>
                                  </p:childTnLst>
                                </p:cTn>
                              </p:par>
                            </p:childTnLst>
                          </p:cTn>
                        </p:par>
                        <p:par>
                          <p:cTn id="221" fill="hold">
                            <p:stCondLst>
                              <p:cond delay="3000"/>
                            </p:stCondLst>
                            <p:childTnLst>
                              <p:par>
                                <p:cTn id="222" presetID="22" presetClass="entr" presetSubtype="2" fill="hold" nodeType="afterEffect">
                                  <p:stCondLst>
                                    <p:cond delay="0"/>
                                  </p:stCondLst>
                                  <p:childTnLst>
                                    <p:set>
                                      <p:cBhvr>
                                        <p:cTn id="223" dur="1" fill="hold">
                                          <p:stCondLst>
                                            <p:cond delay="0"/>
                                          </p:stCondLst>
                                        </p:cTn>
                                        <p:tgtEl>
                                          <p:spTgt spid="130"/>
                                        </p:tgtEl>
                                        <p:attrNameLst>
                                          <p:attrName>style.visibility</p:attrName>
                                        </p:attrNameLst>
                                      </p:cBhvr>
                                      <p:to>
                                        <p:strVal val="visible"/>
                                      </p:to>
                                    </p:set>
                                    <p:animEffect transition="in" filter="wipe(right)">
                                      <p:cBhvr>
                                        <p:cTn id="224" dur="500"/>
                                        <p:tgtEl>
                                          <p:spTgt spid="130"/>
                                        </p:tgtEl>
                                      </p:cBhvr>
                                    </p:animEffect>
                                  </p:childTnLst>
                                </p:cTn>
                              </p:par>
                            </p:childTnLst>
                          </p:cTn>
                        </p:par>
                        <p:par>
                          <p:cTn id="225" fill="hold">
                            <p:stCondLst>
                              <p:cond delay="3500"/>
                            </p:stCondLst>
                            <p:childTnLst>
                              <p:par>
                                <p:cTn id="226" presetID="22" presetClass="entr" presetSubtype="2" fill="hold" nodeType="afterEffect">
                                  <p:stCondLst>
                                    <p:cond delay="0"/>
                                  </p:stCondLst>
                                  <p:childTnLst>
                                    <p:set>
                                      <p:cBhvr>
                                        <p:cTn id="227" dur="1" fill="hold">
                                          <p:stCondLst>
                                            <p:cond delay="0"/>
                                          </p:stCondLst>
                                        </p:cTn>
                                        <p:tgtEl>
                                          <p:spTgt spid="133"/>
                                        </p:tgtEl>
                                        <p:attrNameLst>
                                          <p:attrName>style.visibility</p:attrName>
                                        </p:attrNameLst>
                                      </p:cBhvr>
                                      <p:to>
                                        <p:strVal val="visible"/>
                                      </p:to>
                                    </p:set>
                                    <p:animEffect transition="in" filter="wipe(right)">
                                      <p:cBhvr>
                                        <p:cTn id="228" dur="500"/>
                                        <p:tgtEl>
                                          <p:spTgt spid="133"/>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33"/>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112"/>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15"/>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20"/>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23"/>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129"/>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130"/>
                                        </p:tgtEl>
                                        <p:attrNameLst>
                                          <p:attrName>style.visibility</p:attrName>
                                        </p:attrNameLst>
                                      </p:cBhvr>
                                      <p:to>
                                        <p:strVal val="hidden"/>
                                      </p:to>
                                    </p:set>
                                  </p:childTnLst>
                                </p:cTn>
                              </p:par>
                              <p:par>
                                <p:cTn id="247" presetID="22" presetClass="entr" presetSubtype="4" fill="hold" nodeType="withEffect">
                                  <p:stCondLst>
                                    <p:cond delay="0"/>
                                  </p:stCondLst>
                                  <p:childTnLst>
                                    <p:set>
                                      <p:cBhvr>
                                        <p:cTn id="248" dur="1" fill="hold">
                                          <p:stCondLst>
                                            <p:cond delay="0"/>
                                          </p:stCondLst>
                                        </p:cTn>
                                        <p:tgtEl>
                                          <p:spTgt spid="139"/>
                                        </p:tgtEl>
                                        <p:attrNameLst>
                                          <p:attrName>style.visibility</p:attrName>
                                        </p:attrNameLst>
                                      </p:cBhvr>
                                      <p:to>
                                        <p:strVal val="visible"/>
                                      </p:to>
                                    </p:set>
                                    <p:animEffect transition="in" filter="wipe(down)">
                                      <p:cBhvr>
                                        <p:cTn id="249" dur="500"/>
                                        <p:tgtEl>
                                          <p:spTgt spid="139"/>
                                        </p:tgtEl>
                                      </p:cBhvr>
                                    </p:animEffect>
                                  </p:childTnLst>
                                </p:cTn>
                              </p:par>
                              <p:par>
                                <p:cTn id="250" presetID="22" presetClass="entr" presetSubtype="4" fill="hold" nodeType="withEffect">
                                  <p:stCondLst>
                                    <p:cond delay="0"/>
                                  </p:stCondLst>
                                  <p:childTnLst>
                                    <p:set>
                                      <p:cBhvr>
                                        <p:cTn id="251" dur="1" fill="hold">
                                          <p:stCondLst>
                                            <p:cond delay="0"/>
                                          </p:stCondLst>
                                        </p:cTn>
                                        <p:tgtEl>
                                          <p:spTgt spid="141"/>
                                        </p:tgtEl>
                                        <p:attrNameLst>
                                          <p:attrName>style.visibility</p:attrName>
                                        </p:attrNameLst>
                                      </p:cBhvr>
                                      <p:to>
                                        <p:strVal val="visible"/>
                                      </p:to>
                                    </p:set>
                                    <p:animEffect transition="in" filter="wipe(down)">
                                      <p:cBhvr>
                                        <p:cTn id="252" dur="500"/>
                                        <p:tgtEl>
                                          <p:spTgt spid="141"/>
                                        </p:tgtEl>
                                      </p:cBhvr>
                                    </p:animEffect>
                                  </p:childTnLst>
                                </p:cTn>
                              </p:par>
                              <p:par>
                                <p:cTn id="253" presetID="22" presetClass="entr" presetSubtype="4" fill="hold" nodeType="withEffect">
                                  <p:stCondLst>
                                    <p:cond delay="0"/>
                                  </p:stCondLst>
                                  <p:childTnLst>
                                    <p:set>
                                      <p:cBhvr>
                                        <p:cTn id="254" dur="1" fill="hold">
                                          <p:stCondLst>
                                            <p:cond delay="0"/>
                                          </p:stCondLst>
                                        </p:cTn>
                                        <p:tgtEl>
                                          <p:spTgt spid="142"/>
                                        </p:tgtEl>
                                        <p:attrNameLst>
                                          <p:attrName>style.visibility</p:attrName>
                                        </p:attrNameLst>
                                      </p:cBhvr>
                                      <p:to>
                                        <p:strVal val="visible"/>
                                      </p:to>
                                    </p:set>
                                    <p:animEffect transition="in" filter="wipe(down)">
                                      <p:cBhvr>
                                        <p:cTn id="255" dur="500"/>
                                        <p:tgtEl>
                                          <p:spTgt spid="142"/>
                                        </p:tgtEl>
                                      </p:cBhvr>
                                    </p:animEffec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0"/>
                                          </p:stCondLst>
                                        </p:cTn>
                                        <p:tgtEl>
                                          <p:spTgt spid="139"/>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141"/>
                                        </p:tgtEl>
                                        <p:attrNameLst>
                                          <p:attrName>style.visibility</p:attrName>
                                        </p:attrNameLst>
                                      </p:cBhvr>
                                      <p:to>
                                        <p:strVal val="hidden"/>
                                      </p:to>
                                    </p:set>
                                  </p:childTnLst>
                                </p:cTn>
                              </p:par>
                              <p:par>
                                <p:cTn id="262" presetID="1" presetClass="exit" presetSubtype="0" fill="hold" nodeType="withEffect">
                                  <p:stCondLst>
                                    <p:cond delay="0"/>
                                  </p:stCondLst>
                                  <p:childTnLst>
                                    <p:set>
                                      <p:cBhvr>
                                        <p:cTn id="263" dur="1" fill="hold">
                                          <p:stCondLst>
                                            <p:cond delay="0"/>
                                          </p:stCondLst>
                                        </p:cTn>
                                        <p:tgtEl>
                                          <p:spTgt spid="142"/>
                                        </p:tgtEl>
                                        <p:attrNameLst>
                                          <p:attrName>style.visibility</p:attrName>
                                        </p:attrNameLst>
                                      </p:cBhvr>
                                      <p:to>
                                        <p:strVal val="hidden"/>
                                      </p:to>
                                    </p:set>
                                  </p:childTnLst>
                                </p:cTn>
                              </p:par>
                              <p:par>
                                <p:cTn id="264" presetID="22" presetClass="entr" presetSubtype="4" fill="hold" nodeType="withEffect">
                                  <p:stCondLst>
                                    <p:cond delay="0"/>
                                  </p:stCondLst>
                                  <p:childTnLst>
                                    <p:set>
                                      <p:cBhvr>
                                        <p:cTn id="265" dur="1" fill="hold">
                                          <p:stCondLst>
                                            <p:cond delay="0"/>
                                          </p:stCondLst>
                                        </p:cTn>
                                        <p:tgtEl>
                                          <p:spTgt spid="143"/>
                                        </p:tgtEl>
                                        <p:attrNameLst>
                                          <p:attrName>style.visibility</p:attrName>
                                        </p:attrNameLst>
                                      </p:cBhvr>
                                      <p:to>
                                        <p:strVal val="visible"/>
                                      </p:to>
                                    </p:set>
                                    <p:animEffect transition="in" filter="wipe(down)">
                                      <p:cBhvr>
                                        <p:cTn id="266" dur="500"/>
                                        <p:tgtEl>
                                          <p:spTgt spid="143"/>
                                        </p:tgtEl>
                                      </p:cBhvr>
                                    </p:animEffect>
                                  </p:childTnLst>
                                </p:cTn>
                              </p:par>
                              <p:par>
                                <p:cTn id="267" presetID="22" presetClass="entr" presetSubtype="2" fill="hold" nodeType="withEffect">
                                  <p:stCondLst>
                                    <p:cond delay="0"/>
                                  </p:stCondLst>
                                  <p:childTnLst>
                                    <p:set>
                                      <p:cBhvr>
                                        <p:cTn id="268" dur="1" fill="hold">
                                          <p:stCondLst>
                                            <p:cond delay="0"/>
                                          </p:stCondLst>
                                        </p:cTn>
                                        <p:tgtEl>
                                          <p:spTgt spid="144"/>
                                        </p:tgtEl>
                                        <p:attrNameLst>
                                          <p:attrName>style.visibility</p:attrName>
                                        </p:attrNameLst>
                                      </p:cBhvr>
                                      <p:to>
                                        <p:strVal val="visible"/>
                                      </p:to>
                                    </p:set>
                                    <p:animEffect transition="in" filter="wipe(right)">
                                      <p:cBhvr>
                                        <p:cTn id="269" dur="500"/>
                                        <p:tgtEl>
                                          <p:spTgt spid="144"/>
                                        </p:tgtEl>
                                      </p:cBhvr>
                                    </p:animEffect>
                                  </p:childTnLst>
                                </p:cTn>
                              </p:par>
                              <p:par>
                                <p:cTn id="270" presetID="22" presetClass="entr" presetSubtype="4" fill="hold" nodeType="withEffect">
                                  <p:stCondLst>
                                    <p:cond delay="0"/>
                                  </p:stCondLst>
                                  <p:childTnLst>
                                    <p:set>
                                      <p:cBhvr>
                                        <p:cTn id="271" dur="1" fill="hold">
                                          <p:stCondLst>
                                            <p:cond delay="0"/>
                                          </p:stCondLst>
                                        </p:cTn>
                                        <p:tgtEl>
                                          <p:spTgt spid="146"/>
                                        </p:tgtEl>
                                        <p:attrNameLst>
                                          <p:attrName>style.visibility</p:attrName>
                                        </p:attrNameLst>
                                      </p:cBhvr>
                                      <p:to>
                                        <p:strVal val="visible"/>
                                      </p:to>
                                    </p:set>
                                    <p:animEffect transition="in" filter="wipe(down)">
                                      <p:cBhvr>
                                        <p:cTn id="272" dur="500"/>
                                        <p:tgtEl>
                                          <p:spTgt spid="146"/>
                                        </p:tgtEl>
                                      </p:cBhvr>
                                    </p:animEffect>
                                  </p:childTnLst>
                                </p:cTn>
                              </p:par>
                              <p:par>
                                <p:cTn id="273" presetID="22" presetClass="entr" presetSubtype="8" fill="hold" nodeType="withEffect">
                                  <p:stCondLst>
                                    <p:cond delay="0"/>
                                  </p:stCondLst>
                                  <p:childTnLst>
                                    <p:set>
                                      <p:cBhvr>
                                        <p:cTn id="274" dur="1" fill="hold">
                                          <p:stCondLst>
                                            <p:cond delay="0"/>
                                          </p:stCondLst>
                                        </p:cTn>
                                        <p:tgtEl>
                                          <p:spTgt spid="145"/>
                                        </p:tgtEl>
                                        <p:attrNameLst>
                                          <p:attrName>style.visibility</p:attrName>
                                        </p:attrNameLst>
                                      </p:cBhvr>
                                      <p:to>
                                        <p:strVal val="visible"/>
                                      </p:to>
                                    </p:set>
                                    <p:animEffect transition="in" filter="wipe(left)">
                                      <p:cBhvr>
                                        <p:cTn id="275" dur="500"/>
                                        <p:tgtEl>
                                          <p:spTgt spid="145"/>
                                        </p:tgtEl>
                                      </p:cBhvr>
                                    </p:animEffect>
                                  </p:childTnLst>
                                </p:cTn>
                              </p:par>
                            </p:childTnLst>
                          </p:cTn>
                        </p:par>
                        <p:par>
                          <p:cTn id="276" fill="hold">
                            <p:stCondLst>
                              <p:cond delay="500"/>
                            </p:stCondLst>
                            <p:childTnLst>
                              <p:par>
                                <p:cTn id="277" presetID="26" presetClass="emph" presetSubtype="0" fill="hold" grpId="0" nodeType="afterEffect">
                                  <p:stCondLst>
                                    <p:cond delay="0"/>
                                  </p:stCondLst>
                                  <p:childTnLst>
                                    <p:animEffect transition="out" filter="fade">
                                      <p:cBhvr>
                                        <p:cTn id="278" dur="500" tmFilter="0, 0; .2, .5; .8, .5; 1, 0"/>
                                        <p:tgtEl>
                                          <p:spTgt spid="77"/>
                                        </p:tgtEl>
                                      </p:cBhvr>
                                    </p:animEffect>
                                    <p:animScale>
                                      <p:cBhvr>
                                        <p:cTn id="279" dur="250" autoRev="1" fill="hold"/>
                                        <p:tgtEl>
                                          <p:spTgt spid="77"/>
                                        </p:tgtEl>
                                      </p:cBhvr>
                                      <p:by x="105000" y="105000"/>
                                    </p:animScale>
                                  </p:childTnLst>
                                </p:cTn>
                              </p:par>
                              <p:par>
                                <p:cTn id="280" presetID="26" presetClass="emph" presetSubtype="0" fill="hold" grpId="0" nodeType="withEffect">
                                  <p:stCondLst>
                                    <p:cond delay="0"/>
                                  </p:stCondLst>
                                  <p:childTnLst>
                                    <p:animEffect transition="out" filter="fade">
                                      <p:cBhvr>
                                        <p:cTn id="281" dur="500" tmFilter="0, 0; .2, .5; .8, .5; 1, 0"/>
                                        <p:tgtEl>
                                          <p:spTgt spid="76"/>
                                        </p:tgtEl>
                                      </p:cBhvr>
                                    </p:animEffect>
                                    <p:animScale>
                                      <p:cBhvr>
                                        <p:cTn id="282" dur="250" autoRev="1" fill="hold"/>
                                        <p:tgtEl>
                                          <p:spTgt spid="76"/>
                                        </p:tgtEl>
                                      </p:cBhvr>
                                      <p:by x="105000" y="105000"/>
                                    </p:animScale>
                                  </p:childTnLst>
                                </p:cTn>
                              </p:par>
                              <p:par>
                                <p:cTn id="283" presetID="26" presetClass="emph" presetSubtype="0" fill="hold" grpId="0" nodeType="withEffect">
                                  <p:stCondLst>
                                    <p:cond delay="0"/>
                                  </p:stCondLst>
                                  <p:childTnLst>
                                    <p:animEffect transition="out" filter="fade">
                                      <p:cBhvr>
                                        <p:cTn id="284" dur="500" tmFilter="0, 0; .2, .5; .8, .5; 1, 0"/>
                                        <p:tgtEl>
                                          <p:spTgt spid="75"/>
                                        </p:tgtEl>
                                      </p:cBhvr>
                                    </p:animEffect>
                                    <p:animScale>
                                      <p:cBhvr>
                                        <p:cTn id="285" dur="250" autoRev="1" fill="hold"/>
                                        <p:tgtEl>
                                          <p:spTgt spid="75"/>
                                        </p:tgtEl>
                                      </p:cBhvr>
                                      <p:by x="105000" y="105000"/>
                                    </p:animScale>
                                  </p:childTnLst>
                                </p:cTn>
                              </p:par>
                              <p:par>
                                <p:cTn id="286" presetID="26" presetClass="emph" presetSubtype="0" fill="hold" grpId="0" nodeType="withEffect">
                                  <p:stCondLst>
                                    <p:cond delay="0"/>
                                  </p:stCondLst>
                                  <p:childTnLst>
                                    <p:animEffect transition="out" filter="fade">
                                      <p:cBhvr>
                                        <p:cTn id="287" dur="500" tmFilter="0, 0; .2, .5; .8, .5; 1, 0"/>
                                        <p:tgtEl>
                                          <p:spTgt spid="74"/>
                                        </p:tgtEl>
                                      </p:cBhvr>
                                    </p:animEffect>
                                    <p:animScale>
                                      <p:cBhvr>
                                        <p:cTn id="288" dur="250" autoRev="1" fill="hold"/>
                                        <p:tgtEl>
                                          <p:spTgt spid="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6" grpId="0" animBg="1"/>
      <p:bldP spid="87" grpId="0" animBg="1"/>
      <p:bldP spid="88" grpId="0" animBg="1"/>
      <p:bldP spid="89" grpId="0" animBg="1"/>
      <p:bldP spid="90" grpId="0" animBg="1"/>
      <p:bldP spid="91" grpId="0" animBg="1"/>
      <p:bldP spid="92" grpId="0" animBg="1"/>
      <p:bldP spid="93" grpId="0" animBg="1"/>
      <p:bldP spid="94" grpId="0" animBg="1"/>
      <p:bldP spid="74" grpId="0" animBg="1"/>
      <p:bldP spid="75" grpId="0" animBg="1"/>
      <p:bldP spid="76" grpId="0" animBg="1"/>
      <p:bldP spid="77" grpId="0" animBg="1"/>
      <p:bldP spid="45" grpId="0" animBg="1"/>
      <p:bldP spid="45" grpId="1" animBg="1"/>
      <p:bldP spid="47" grpId="0" animBg="1"/>
      <p:bldP spid="47" grpId="1" animBg="1"/>
      <p:bldP spid="148" grpId="0" animBg="1"/>
      <p:bldP spid="14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Applications to Online Gaming</a:t>
            </a:r>
            <a:endParaRPr lang="en-US" dirty="0"/>
          </a:p>
        </p:txBody>
      </p:sp>
      <p:sp>
        <p:nvSpPr>
          <p:cNvPr id="3" name="Content Placeholder 2"/>
          <p:cNvSpPr>
            <a:spLocks noGrp="1"/>
          </p:cNvSpPr>
          <p:nvPr>
            <p:ph type="body" sz="quarter" idx="10"/>
          </p:nvPr>
        </p:nvSpPr>
        <p:spPr/>
        <p:txBody>
          <a:bodyPr>
            <a:normAutofit/>
          </a:bodyPr>
          <a:lstStyle/>
          <a:p>
            <a:r>
              <a:rPr lang="en-GB" b="1" dirty="0" err="1" smtClean="0"/>
              <a:t>Leaderboard</a:t>
            </a:r>
            <a:endParaRPr lang="en-GB" b="1" dirty="0" smtClean="0"/>
          </a:p>
          <a:p>
            <a:pPr lvl="1"/>
            <a:r>
              <a:rPr lang="en-GB" b="0" dirty="0" smtClean="0"/>
              <a:t>Global ranking of all players</a:t>
            </a:r>
          </a:p>
          <a:p>
            <a:pPr lvl="1">
              <a:buNone/>
            </a:pPr>
            <a:endParaRPr lang="en-GB" dirty="0" smtClean="0"/>
          </a:p>
          <a:p>
            <a:r>
              <a:rPr lang="en-GB" b="1" dirty="0" smtClean="0"/>
              <a:t>Matchmaking</a:t>
            </a:r>
          </a:p>
          <a:p>
            <a:pPr lvl="1"/>
            <a:r>
              <a:rPr lang="en-GB" b="0" dirty="0" smtClean="0"/>
              <a:t>For gamers: Most uncertain outcome</a:t>
            </a:r>
          </a:p>
          <a:p>
            <a:pPr lvl="1"/>
            <a:r>
              <a:rPr lang="en-GB" b="0" dirty="0" smtClean="0"/>
              <a:t>For inference: Most informative</a:t>
            </a:r>
          </a:p>
          <a:p>
            <a:pPr lvl="1"/>
            <a:r>
              <a:rPr lang="en-GB" b="0" dirty="0" smtClean="0"/>
              <a:t>Both are equivalent! </a:t>
            </a:r>
          </a:p>
        </p:txBody>
      </p:sp>
      <p:pic>
        <p:nvPicPr>
          <p:cNvPr id="4" name="Picture 43"/>
          <p:cNvPicPr>
            <a:picLocks noChangeAspect="1" noChangeArrowheads="1"/>
          </p:cNvPicPr>
          <p:nvPr/>
        </p:nvPicPr>
        <p:blipFill>
          <a:blip r:embed="rId4" cstate="print">
            <a:lum bright="20000"/>
          </a:blip>
          <a:srcRect l="14427" t="39979" r="57710" b="13828"/>
          <a:stretch>
            <a:fillRect/>
          </a:stretch>
        </p:blipFill>
        <p:spPr bwMode="auto">
          <a:xfrm>
            <a:off x="6081058" y="1885950"/>
            <a:ext cx="2275542" cy="2743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reflection blurRad="6350" stA="52000" endA="300" endPos="35000" dir="5400000" sy="-100000" algn="bl" rotWithShape="0"/>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6"/>
          <p:cNvPicPr>
            <a:picLocks noChangeAspect="1" noChangeArrowheads="1"/>
          </p:cNvPicPr>
          <p:nvPr/>
        </p:nvPicPr>
        <p:blipFill>
          <a:blip r:embed="rId5" cstate="print">
            <a:lum bright="20000"/>
          </a:blip>
          <a:srcRect t="41760" r="57495" b="37800"/>
          <a:stretch>
            <a:fillRect/>
          </a:stretch>
        </p:blipFill>
        <p:spPr bwMode="auto">
          <a:xfrm>
            <a:off x="1707502" y="3028951"/>
            <a:ext cx="5029848" cy="1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a:spLocks noChangeArrowheads="1"/>
          </p:cNvSpPr>
          <p:nvPr/>
        </p:nvSpPr>
        <p:spPr bwMode="auto">
          <a:xfrm>
            <a:off x="2374280" y="3037879"/>
            <a:ext cx="473132" cy="1523657"/>
          </a:xfrm>
          <a:prstGeom prst="rect">
            <a:avLst/>
          </a:prstGeom>
          <a:gradFill flip="none" rotWithShape="1">
            <a:gsLst>
              <a:gs pos="0">
                <a:srgbClr val="FFFF00">
                  <a:alpha val="30000"/>
                </a:srgbClr>
              </a:gs>
              <a:gs pos="50000">
                <a:srgbClr val="FFC000">
                  <a:alpha val="30000"/>
                </a:srgbClr>
              </a:gs>
              <a:gs pos="100000">
                <a:srgbClr val="FF0000">
                  <a:alpha val="30000"/>
                </a:srgbClr>
              </a:gs>
            </a:gsLst>
            <a:lin ang="8100000" scaled="1"/>
            <a:tileRect/>
          </a:gradFill>
          <a:ln w="3175">
            <a:solidFill>
              <a:schemeClr val="accent4"/>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68589" tIns="34295" rIns="68589" bIns="34295" numCol="1" anchor="ctr" anchorCtr="0" compatLnSpc="1">
            <a:prstTxWarp prst="textNoShape">
              <a:avLst/>
            </a:prstTxWarp>
          </a:bodyPr>
          <a:lstStyle/>
          <a:p>
            <a:endParaRPr lang="en-US">
              <a:solidFill>
                <a:srgbClr val="FFFF00"/>
              </a:solidFill>
            </a:endParaRPr>
          </a:p>
        </p:txBody>
      </p:sp>
      <p:pic>
        <p:nvPicPr>
          <p:cNvPr id="12" name="Picture 11" descr="txp_fig.png"/>
          <p:cNvPicPr>
            <a:picLocks noChangeAspect="1"/>
          </p:cNvPicPr>
          <p:nvPr>
            <p:custDataLst>
              <p:tags r:id="rId1"/>
            </p:custDataLst>
          </p:nvPr>
        </p:nvPicPr>
        <p:blipFill>
          <a:blip r:embed="rId6" cstate="print">
            <a:clrChange>
              <a:clrFrom>
                <a:srgbClr val="FFFFFF"/>
              </a:clrFrom>
              <a:clrTo>
                <a:srgbClr val="FFFFFF">
                  <a:alpha val="0"/>
                </a:srgbClr>
              </a:clrTo>
            </a:clrChange>
            <a:lum/>
          </a:blip>
          <a:stretch>
            <a:fillRect/>
          </a:stretch>
        </p:blipFill>
        <p:spPr>
          <a:xfrm>
            <a:off x="3870734" y="2025698"/>
            <a:ext cx="1185911" cy="248445"/>
          </a:xfrm>
          <a:prstGeom prst="rect">
            <a:avLst/>
          </a:prstGeom>
          <a:noFill/>
          <a:effectLst>
            <a:outerShdw blurRad="50800" dist="38100" dir="2700000" algn="tl" rotWithShape="0">
              <a:prstClr val="black">
                <a:alpha val="40000"/>
              </a:prstClr>
            </a:outerShdw>
          </a:effectLst>
        </p:spPr>
      </p:pic>
      <p:pic>
        <p:nvPicPr>
          <p:cNvPr id="14" name="Picture 13" descr="txp_fig.png"/>
          <p:cNvPicPr>
            <a:picLocks noChangeAspect="1"/>
          </p:cNvPicPr>
          <p:nvPr>
            <p:custDataLst>
              <p:tags r:id="rId2"/>
            </p:custDataLst>
          </p:nvPr>
        </p:nvPicPr>
        <p:blipFill>
          <a:blip r:embed="rId7" cstate="print">
            <a:clrChange>
              <a:clrFrom>
                <a:srgbClr val="FFFFFF"/>
              </a:clrFrom>
              <a:clrTo>
                <a:srgbClr val="FFFFFF">
                  <a:alpha val="0"/>
                </a:srgbClr>
              </a:clrTo>
            </a:clrChange>
            <a:lum/>
          </a:blip>
          <a:stretch>
            <a:fillRect/>
          </a:stretch>
        </p:blipFill>
        <p:spPr>
          <a:xfrm>
            <a:off x="2462456" y="3837263"/>
            <a:ext cx="4604720" cy="83074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23" presetClass="exit" presetSubtype="32" fill="hold" nodeType="after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set>
                                      <p:cBhvr>
                                        <p:cTn id="28" dur="1" fill="hold">
                                          <p:stCondLst>
                                            <p:cond delay="499"/>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Experimental Setup</a:t>
            </a:r>
            <a:endParaRPr lang="en-US" dirty="0"/>
          </a:p>
        </p:txBody>
      </p:sp>
      <p:sp>
        <p:nvSpPr>
          <p:cNvPr id="3" name="Content Placeholder 2"/>
          <p:cNvSpPr>
            <a:spLocks noGrp="1"/>
          </p:cNvSpPr>
          <p:nvPr>
            <p:ph sz="half" idx="1"/>
          </p:nvPr>
        </p:nvSpPr>
        <p:spPr/>
        <p:txBody>
          <a:bodyPr>
            <a:normAutofit/>
          </a:bodyPr>
          <a:lstStyle/>
          <a:p>
            <a:r>
              <a:rPr lang="en-GB" sz="2800" b="1" dirty="0" smtClean="0"/>
              <a:t>Data Set: Halo 2 Beta</a:t>
            </a:r>
          </a:p>
          <a:p>
            <a:pPr lvl="1"/>
            <a:r>
              <a:rPr lang="en-GB" sz="2400" b="0" dirty="0" smtClean="0"/>
              <a:t>3 game modes</a:t>
            </a:r>
          </a:p>
          <a:p>
            <a:pPr lvl="2"/>
            <a:r>
              <a:rPr lang="en-GB" sz="1800" b="0" dirty="0" smtClean="0"/>
              <a:t>Free-for-All</a:t>
            </a:r>
          </a:p>
          <a:p>
            <a:pPr lvl="2"/>
            <a:r>
              <a:rPr lang="en-GB" sz="1800" b="0" dirty="0" smtClean="0"/>
              <a:t>Two Teams</a:t>
            </a:r>
          </a:p>
          <a:p>
            <a:pPr lvl="2"/>
            <a:r>
              <a:rPr lang="en-GB" sz="1800" b="0" dirty="0" smtClean="0"/>
              <a:t>1 vs. 1</a:t>
            </a:r>
          </a:p>
          <a:p>
            <a:pPr lvl="1"/>
            <a:r>
              <a:rPr lang="en-GB" sz="2400" b="0" dirty="0" smtClean="0"/>
              <a:t>&gt; 60,000 match outcomes</a:t>
            </a:r>
          </a:p>
          <a:p>
            <a:pPr lvl="1"/>
            <a:r>
              <a:rPr lang="en-GB" sz="2400" b="0" dirty="0" smtClean="0">
                <a:latin typeface="Tw Cen MT"/>
              </a:rPr>
              <a:t>≈ 6,000 players </a:t>
            </a:r>
          </a:p>
          <a:p>
            <a:pPr lvl="1"/>
            <a:r>
              <a:rPr lang="en-GB" sz="2400" b="0" dirty="0" smtClean="0">
                <a:latin typeface="Tw Cen MT"/>
              </a:rPr>
              <a:t>6 weeks of game play</a:t>
            </a:r>
          </a:p>
          <a:p>
            <a:pPr lvl="1"/>
            <a:r>
              <a:rPr lang="en-GB" sz="2400" b="0" dirty="0" smtClean="0">
                <a:latin typeface="Tw Cen MT"/>
              </a:rPr>
              <a:t>Publically available</a:t>
            </a:r>
          </a:p>
        </p:txBody>
      </p:sp>
      <p:pic>
        <p:nvPicPr>
          <p:cNvPr id="6" name="Picture 2" descr="http://media.teamxbox.com/dailyposts/boxart/halo2_standard_uk/standard_2D_hi-res.jpg"/>
          <p:cNvPicPr>
            <a:picLocks noGrp="1" noChangeAspect="1" noChangeArrowheads="1"/>
          </p:cNvPicPr>
          <p:nvPr>
            <p:ph sz="half" idx="2"/>
          </p:nvPr>
        </p:nvPicPr>
        <p:blipFill>
          <a:blip r:embed="rId3" cstate="print"/>
          <a:srcRect/>
          <a:stretch>
            <a:fillRect/>
          </a:stretch>
        </p:blipFill>
        <p:spPr bwMode="auto">
          <a:xfrm>
            <a:off x="5422504" y="1058863"/>
            <a:ext cx="2566191" cy="36464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Convergence Speed</a:t>
            </a:r>
            <a:endParaRPr lang="en-GB" dirty="0"/>
          </a:p>
        </p:txBody>
      </p:sp>
      <p:sp>
        <p:nvSpPr>
          <p:cNvPr id="8" name="Line 8"/>
          <p:cNvSpPr>
            <a:spLocks noChangeShapeType="1"/>
          </p:cNvSpPr>
          <p:nvPr/>
        </p:nvSpPr>
        <p:spPr bwMode="auto">
          <a:xfrm flipV="1">
            <a:off x="1398227" y="1249115"/>
            <a:ext cx="1588" cy="3377803"/>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sz="1200" dirty="0">
              <a:effectLst>
                <a:outerShdw blurRad="50800" dist="38100" dir="2700000" algn="tl" rotWithShape="0">
                  <a:prstClr val="black">
                    <a:alpha val="40000"/>
                  </a:prstClr>
                </a:outerShdw>
              </a:effectLst>
              <a:latin typeface="+mn-lt"/>
            </a:endParaRPr>
          </a:p>
        </p:txBody>
      </p:sp>
      <p:sp>
        <p:nvSpPr>
          <p:cNvPr id="9" name="Line 9"/>
          <p:cNvSpPr>
            <a:spLocks noChangeShapeType="1"/>
          </p:cNvSpPr>
          <p:nvPr/>
        </p:nvSpPr>
        <p:spPr bwMode="auto">
          <a:xfrm>
            <a:off x="1398228" y="4626917"/>
            <a:ext cx="5713413" cy="1191"/>
          </a:xfrm>
          <a:prstGeom prst="line">
            <a:avLst/>
          </a:prstGeom>
          <a:noFill/>
          <a:ln w="3810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10" name="Line 10"/>
          <p:cNvSpPr>
            <a:spLocks noChangeShapeType="1"/>
          </p:cNvSpPr>
          <p:nvPr/>
        </p:nvSpPr>
        <p:spPr bwMode="auto">
          <a:xfrm flipV="1">
            <a:off x="1398227" y="1249115"/>
            <a:ext cx="1588" cy="3377803"/>
          </a:xfrm>
          <a:prstGeom prst="line">
            <a:avLst/>
          </a:prstGeom>
          <a:noFill/>
          <a:ln w="3810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sz="1200" dirty="0">
              <a:effectLst>
                <a:outerShdw blurRad="50800" dist="38100" dir="2700000" algn="tl" rotWithShape="0">
                  <a:prstClr val="black">
                    <a:alpha val="40000"/>
                  </a:prstClr>
                </a:outerShdw>
              </a:effectLst>
              <a:latin typeface="+mn-lt"/>
            </a:endParaRPr>
          </a:p>
        </p:txBody>
      </p:sp>
      <p:sp>
        <p:nvSpPr>
          <p:cNvPr id="11" name="Line 11"/>
          <p:cNvSpPr>
            <a:spLocks noChangeShapeType="1"/>
          </p:cNvSpPr>
          <p:nvPr/>
        </p:nvSpPr>
        <p:spPr bwMode="auto">
          <a:xfrm flipV="1">
            <a:off x="1398227" y="4578103"/>
            <a:ext cx="1588" cy="48815"/>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sz="1200" dirty="0">
              <a:effectLst>
                <a:outerShdw blurRad="50800" dist="38100" dir="2700000" algn="tl" rotWithShape="0">
                  <a:prstClr val="black">
                    <a:alpha val="40000"/>
                  </a:prstClr>
                </a:outerShdw>
              </a:effectLst>
              <a:latin typeface="+mn-lt"/>
            </a:endParaRPr>
          </a:p>
        </p:txBody>
      </p:sp>
      <p:sp>
        <p:nvSpPr>
          <p:cNvPr id="13" name="Line 14"/>
          <p:cNvSpPr>
            <a:spLocks noChangeShapeType="1"/>
          </p:cNvSpPr>
          <p:nvPr/>
        </p:nvSpPr>
        <p:spPr bwMode="auto">
          <a:xfrm flipV="1">
            <a:off x="2819041" y="4578103"/>
            <a:ext cx="1587" cy="48815"/>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15" name="Line 17"/>
          <p:cNvSpPr>
            <a:spLocks noChangeShapeType="1"/>
          </p:cNvSpPr>
          <p:nvPr/>
        </p:nvSpPr>
        <p:spPr bwMode="auto">
          <a:xfrm flipV="1">
            <a:off x="4254141" y="4578103"/>
            <a:ext cx="1587" cy="48815"/>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17" name="Line 20"/>
          <p:cNvSpPr>
            <a:spLocks noChangeShapeType="1"/>
          </p:cNvSpPr>
          <p:nvPr/>
        </p:nvSpPr>
        <p:spPr bwMode="auto">
          <a:xfrm flipV="1">
            <a:off x="5676541" y="4578103"/>
            <a:ext cx="1587" cy="48815"/>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19" name="Line 23"/>
          <p:cNvSpPr>
            <a:spLocks noChangeShapeType="1"/>
          </p:cNvSpPr>
          <p:nvPr/>
        </p:nvSpPr>
        <p:spPr bwMode="auto">
          <a:xfrm flipV="1">
            <a:off x="7111641" y="4578103"/>
            <a:ext cx="1587" cy="48815"/>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21" name="Line 26"/>
          <p:cNvSpPr>
            <a:spLocks noChangeShapeType="1"/>
          </p:cNvSpPr>
          <p:nvPr/>
        </p:nvSpPr>
        <p:spPr bwMode="auto">
          <a:xfrm>
            <a:off x="1398227" y="4626917"/>
            <a:ext cx="52388" cy="1191"/>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22" name="Line 27"/>
          <p:cNvSpPr>
            <a:spLocks noChangeShapeType="1"/>
          </p:cNvSpPr>
          <p:nvPr/>
        </p:nvSpPr>
        <p:spPr bwMode="auto">
          <a:xfrm flipH="1">
            <a:off x="7046552" y="4626917"/>
            <a:ext cx="65088" cy="1191"/>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23" name="Rectangle 28"/>
          <p:cNvSpPr>
            <a:spLocks noChangeArrowheads="1"/>
          </p:cNvSpPr>
          <p:nvPr/>
        </p:nvSpPr>
        <p:spPr bwMode="auto">
          <a:xfrm>
            <a:off x="1199790" y="4518572"/>
            <a:ext cx="117020"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0</a:t>
            </a:r>
            <a:endParaRPr lang="en-GB" sz="1200" dirty="0">
              <a:effectLst>
                <a:outerShdw blurRad="50800" dist="38100" dir="2700000" algn="tl" rotWithShape="0">
                  <a:prstClr val="black">
                    <a:alpha val="40000"/>
                  </a:prstClr>
                </a:outerShdw>
              </a:effectLst>
              <a:latin typeface="+mn-lt"/>
            </a:endParaRPr>
          </a:p>
        </p:txBody>
      </p:sp>
      <p:sp>
        <p:nvSpPr>
          <p:cNvPr id="24" name="Line 29"/>
          <p:cNvSpPr>
            <a:spLocks noChangeShapeType="1"/>
          </p:cNvSpPr>
          <p:nvPr/>
        </p:nvSpPr>
        <p:spPr bwMode="auto">
          <a:xfrm>
            <a:off x="1398227" y="4203055"/>
            <a:ext cx="52388" cy="1191"/>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26" name="Rectangle 31"/>
          <p:cNvSpPr>
            <a:spLocks noChangeArrowheads="1"/>
          </p:cNvSpPr>
          <p:nvPr/>
        </p:nvSpPr>
        <p:spPr bwMode="auto">
          <a:xfrm>
            <a:off x="1199790" y="4093519"/>
            <a:ext cx="117020"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5</a:t>
            </a:r>
            <a:endParaRPr lang="en-GB" sz="1200" dirty="0">
              <a:effectLst>
                <a:outerShdw blurRad="50800" dist="38100" dir="2700000" algn="tl" rotWithShape="0">
                  <a:prstClr val="black">
                    <a:alpha val="40000"/>
                  </a:prstClr>
                </a:outerShdw>
              </a:effectLst>
              <a:latin typeface="+mn-lt"/>
            </a:endParaRPr>
          </a:p>
        </p:txBody>
      </p:sp>
      <p:sp>
        <p:nvSpPr>
          <p:cNvPr id="27" name="Line 32"/>
          <p:cNvSpPr>
            <a:spLocks noChangeShapeType="1"/>
          </p:cNvSpPr>
          <p:nvPr/>
        </p:nvSpPr>
        <p:spPr bwMode="auto">
          <a:xfrm>
            <a:off x="1398227" y="3778003"/>
            <a:ext cx="52388" cy="1190"/>
          </a:xfrm>
          <a:prstGeom prst="line">
            <a:avLst/>
          </a:prstGeom>
          <a:noFill/>
          <a:ln w="0">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29" name="Rectangle 34"/>
          <p:cNvSpPr>
            <a:spLocks noChangeArrowheads="1"/>
          </p:cNvSpPr>
          <p:nvPr/>
        </p:nvSpPr>
        <p:spPr bwMode="auto">
          <a:xfrm>
            <a:off x="1055327" y="3669656"/>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10</a:t>
            </a:r>
            <a:endParaRPr lang="en-GB" sz="1200" dirty="0">
              <a:effectLst>
                <a:outerShdw blurRad="50800" dist="38100" dir="2700000" algn="tl" rotWithShape="0">
                  <a:prstClr val="black">
                    <a:alpha val="40000"/>
                  </a:prstClr>
                </a:outerShdw>
              </a:effectLst>
              <a:latin typeface="+mn-lt"/>
            </a:endParaRPr>
          </a:p>
        </p:txBody>
      </p:sp>
      <p:sp>
        <p:nvSpPr>
          <p:cNvPr id="30" name="Line 35"/>
          <p:cNvSpPr>
            <a:spLocks noChangeShapeType="1"/>
          </p:cNvSpPr>
          <p:nvPr/>
        </p:nvSpPr>
        <p:spPr bwMode="auto">
          <a:xfrm>
            <a:off x="1398227" y="3352949"/>
            <a:ext cx="52388" cy="1191"/>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32" name="Rectangle 37"/>
          <p:cNvSpPr>
            <a:spLocks noChangeArrowheads="1"/>
          </p:cNvSpPr>
          <p:nvPr/>
        </p:nvSpPr>
        <p:spPr bwMode="auto">
          <a:xfrm>
            <a:off x="1055327" y="3244603"/>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15</a:t>
            </a:r>
            <a:endParaRPr lang="en-GB" sz="1200" dirty="0">
              <a:effectLst>
                <a:outerShdw blurRad="50800" dist="38100" dir="2700000" algn="tl" rotWithShape="0">
                  <a:prstClr val="black">
                    <a:alpha val="40000"/>
                  </a:prstClr>
                </a:outerShdw>
              </a:effectLst>
              <a:latin typeface="+mn-lt"/>
            </a:endParaRPr>
          </a:p>
        </p:txBody>
      </p:sp>
      <p:sp>
        <p:nvSpPr>
          <p:cNvPr id="33" name="Line 38"/>
          <p:cNvSpPr>
            <a:spLocks noChangeShapeType="1"/>
          </p:cNvSpPr>
          <p:nvPr/>
        </p:nvSpPr>
        <p:spPr bwMode="auto">
          <a:xfrm>
            <a:off x="1398227" y="2938611"/>
            <a:ext cx="52388" cy="1191"/>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35" name="Rectangle 40"/>
          <p:cNvSpPr>
            <a:spLocks noChangeArrowheads="1"/>
          </p:cNvSpPr>
          <p:nvPr/>
        </p:nvSpPr>
        <p:spPr bwMode="auto">
          <a:xfrm>
            <a:off x="1055327" y="2830266"/>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20</a:t>
            </a:r>
            <a:endParaRPr lang="en-GB" sz="1200" dirty="0">
              <a:effectLst>
                <a:outerShdw blurRad="50800" dist="38100" dir="2700000" algn="tl" rotWithShape="0">
                  <a:prstClr val="black">
                    <a:alpha val="40000"/>
                  </a:prstClr>
                </a:outerShdw>
              </a:effectLst>
              <a:latin typeface="+mn-lt"/>
            </a:endParaRPr>
          </a:p>
        </p:txBody>
      </p:sp>
      <p:sp>
        <p:nvSpPr>
          <p:cNvPr id="36" name="Line 41"/>
          <p:cNvSpPr>
            <a:spLocks noChangeShapeType="1"/>
          </p:cNvSpPr>
          <p:nvPr/>
        </p:nvSpPr>
        <p:spPr bwMode="auto">
          <a:xfrm>
            <a:off x="1398227" y="2513560"/>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38" name="Rectangle 43"/>
          <p:cNvSpPr>
            <a:spLocks noChangeArrowheads="1"/>
          </p:cNvSpPr>
          <p:nvPr/>
        </p:nvSpPr>
        <p:spPr bwMode="auto">
          <a:xfrm>
            <a:off x="1055327" y="2405212"/>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25</a:t>
            </a:r>
            <a:endParaRPr lang="en-GB" sz="1200" dirty="0">
              <a:effectLst>
                <a:outerShdw blurRad="50800" dist="38100" dir="2700000" algn="tl" rotWithShape="0">
                  <a:prstClr val="black">
                    <a:alpha val="40000"/>
                  </a:prstClr>
                </a:outerShdw>
              </a:effectLst>
              <a:latin typeface="+mn-lt"/>
            </a:endParaRPr>
          </a:p>
        </p:txBody>
      </p:sp>
      <p:sp>
        <p:nvSpPr>
          <p:cNvPr id="39" name="Line 44"/>
          <p:cNvSpPr>
            <a:spLocks noChangeShapeType="1"/>
          </p:cNvSpPr>
          <p:nvPr/>
        </p:nvSpPr>
        <p:spPr bwMode="auto">
          <a:xfrm>
            <a:off x="1398227" y="2089697"/>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41" name="Rectangle 46"/>
          <p:cNvSpPr>
            <a:spLocks noChangeArrowheads="1"/>
          </p:cNvSpPr>
          <p:nvPr/>
        </p:nvSpPr>
        <p:spPr bwMode="auto">
          <a:xfrm>
            <a:off x="1055327" y="1980160"/>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30</a:t>
            </a:r>
            <a:endParaRPr lang="en-GB" sz="1200" dirty="0">
              <a:effectLst>
                <a:outerShdw blurRad="50800" dist="38100" dir="2700000" algn="tl" rotWithShape="0">
                  <a:prstClr val="black">
                    <a:alpha val="40000"/>
                  </a:prstClr>
                </a:outerShdw>
              </a:effectLst>
              <a:latin typeface="+mn-lt"/>
            </a:endParaRPr>
          </a:p>
        </p:txBody>
      </p:sp>
      <p:sp>
        <p:nvSpPr>
          <p:cNvPr id="42" name="Line 47"/>
          <p:cNvSpPr>
            <a:spLocks noChangeShapeType="1"/>
          </p:cNvSpPr>
          <p:nvPr/>
        </p:nvSpPr>
        <p:spPr bwMode="auto">
          <a:xfrm>
            <a:off x="1398227" y="1664642"/>
            <a:ext cx="52388" cy="1191"/>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44" name="Rectangle 49"/>
          <p:cNvSpPr>
            <a:spLocks noChangeArrowheads="1"/>
          </p:cNvSpPr>
          <p:nvPr/>
        </p:nvSpPr>
        <p:spPr bwMode="auto">
          <a:xfrm>
            <a:off x="1055327" y="1556297"/>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35</a:t>
            </a:r>
            <a:endParaRPr lang="en-GB" sz="1200" dirty="0">
              <a:effectLst>
                <a:outerShdw blurRad="50800" dist="38100" dir="2700000" algn="tl" rotWithShape="0">
                  <a:prstClr val="black">
                    <a:alpha val="40000"/>
                  </a:prstClr>
                </a:outerShdw>
              </a:effectLst>
              <a:latin typeface="+mn-lt"/>
            </a:endParaRPr>
          </a:p>
        </p:txBody>
      </p:sp>
      <p:sp>
        <p:nvSpPr>
          <p:cNvPr id="47" name="Rectangle 52"/>
          <p:cNvSpPr>
            <a:spLocks noChangeArrowheads="1"/>
          </p:cNvSpPr>
          <p:nvPr/>
        </p:nvSpPr>
        <p:spPr bwMode="auto">
          <a:xfrm>
            <a:off x="1055327" y="1140769"/>
            <a:ext cx="23403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40</a:t>
            </a:r>
            <a:endParaRPr lang="en-GB" sz="1200" dirty="0">
              <a:effectLst>
                <a:outerShdw blurRad="50800" dist="38100" dir="2700000" algn="tl" rotWithShape="0">
                  <a:prstClr val="black">
                    <a:alpha val="40000"/>
                  </a:prstClr>
                </a:outerShdw>
              </a:effectLst>
              <a:latin typeface="+mn-lt"/>
            </a:endParaRPr>
          </a:p>
        </p:txBody>
      </p:sp>
      <p:sp>
        <p:nvSpPr>
          <p:cNvPr id="51" name="Freeform 56"/>
          <p:cNvSpPr>
            <a:spLocks/>
          </p:cNvSpPr>
          <p:nvPr/>
        </p:nvSpPr>
        <p:spPr bwMode="auto">
          <a:xfrm>
            <a:off x="1410927" y="1416992"/>
            <a:ext cx="1462088" cy="3209925"/>
          </a:xfrm>
          <a:custGeom>
            <a:avLst/>
            <a:gdLst/>
            <a:ahLst/>
            <a:cxnLst>
              <a:cxn ang="0">
                <a:pos x="8" y="1203"/>
              </a:cxn>
              <a:cxn ang="0">
                <a:pos x="25" y="706"/>
              </a:cxn>
              <a:cxn ang="0">
                <a:pos x="41" y="349"/>
              </a:cxn>
              <a:cxn ang="0">
                <a:pos x="58" y="141"/>
              </a:cxn>
              <a:cxn ang="0">
                <a:pos x="74" y="208"/>
              </a:cxn>
              <a:cxn ang="0">
                <a:pos x="99" y="141"/>
              </a:cxn>
              <a:cxn ang="0">
                <a:pos x="116" y="141"/>
              </a:cxn>
              <a:cxn ang="0">
                <a:pos x="133" y="141"/>
              </a:cxn>
              <a:cxn ang="0">
                <a:pos x="149" y="141"/>
              </a:cxn>
              <a:cxn ang="0">
                <a:pos x="166" y="67"/>
              </a:cxn>
              <a:cxn ang="0">
                <a:pos x="182" y="67"/>
              </a:cxn>
              <a:cxn ang="0">
                <a:pos x="207" y="67"/>
              </a:cxn>
              <a:cxn ang="0">
                <a:pos x="224" y="67"/>
              </a:cxn>
              <a:cxn ang="0">
                <a:pos x="240" y="141"/>
              </a:cxn>
              <a:cxn ang="0">
                <a:pos x="257" y="141"/>
              </a:cxn>
              <a:cxn ang="0">
                <a:pos x="274" y="141"/>
              </a:cxn>
              <a:cxn ang="0">
                <a:pos x="290" y="141"/>
              </a:cxn>
              <a:cxn ang="0">
                <a:pos x="315" y="67"/>
              </a:cxn>
              <a:cxn ang="0">
                <a:pos x="332" y="67"/>
              </a:cxn>
              <a:cxn ang="0">
                <a:pos x="348" y="141"/>
              </a:cxn>
              <a:cxn ang="0">
                <a:pos x="365" y="67"/>
              </a:cxn>
              <a:cxn ang="0">
                <a:pos x="381" y="67"/>
              </a:cxn>
              <a:cxn ang="0">
                <a:pos x="398" y="67"/>
              </a:cxn>
              <a:cxn ang="0">
                <a:pos x="423" y="67"/>
              </a:cxn>
              <a:cxn ang="0">
                <a:pos x="439" y="67"/>
              </a:cxn>
              <a:cxn ang="0">
                <a:pos x="456" y="141"/>
              </a:cxn>
              <a:cxn ang="0">
                <a:pos x="473" y="67"/>
              </a:cxn>
              <a:cxn ang="0">
                <a:pos x="489" y="67"/>
              </a:cxn>
              <a:cxn ang="0">
                <a:pos x="506" y="67"/>
              </a:cxn>
              <a:cxn ang="0">
                <a:pos x="531" y="67"/>
              </a:cxn>
              <a:cxn ang="0">
                <a:pos x="547" y="141"/>
              </a:cxn>
              <a:cxn ang="0">
                <a:pos x="564" y="67"/>
              </a:cxn>
              <a:cxn ang="0">
                <a:pos x="580" y="67"/>
              </a:cxn>
              <a:cxn ang="0">
                <a:pos x="597" y="67"/>
              </a:cxn>
              <a:cxn ang="0">
                <a:pos x="614" y="67"/>
              </a:cxn>
              <a:cxn ang="0">
                <a:pos x="638" y="67"/>
              </a:cxn>
              <a:cxn ang="0">
                <a:pos x="655" y="67"/>
              </a:cxn>
              <a:cxn ang="0">
                <a:pos x="672" y="67"/>
              </a:cxn>
              <a:cxn ang="0">
                <a:pos x="688" y="67"/>
              </a:cxn>
              <a:cxn ang="0">
                <a:pos x="705" y="67"/>
              </a:cxn>
              <a:cxn ang="0">
                <a:pos x="721" y="67"/>
              </a:cxn>
              <a:cxn ang="0">
                <a:pos x="746" y="0"/>
              </a:cxn>
              <a:cxn ang="0">
                <a:pos x="763" y="0"/>
              </a:cxn>
              <a:cxn ang="0">
                <a:pos x="780" y="0"/>
              </a:cxn>
              <a:cxn ang="0">
                <a:pos x="796" y="0"/>
              </a:cxn>
              <a:cxn ang="0">
                <a:pos x="813" y="0"/>
              </a:cxn>
              <a:cxn ang="0">
                <a:pos x="829" y="0"/>
              </a:cxn>
              <a:cxn ang="0">
                <a:pos x="854" y="0"/>
              </a:cxn>
              <a:cxn ang="0">
                <a:pos x="871" y="0"/>
              </a:cxn>
              <a:cxn ang="0">
                <a:pos x="887" y="0"/>
              </a:cxn>
              <a:cxn ang="0">
                <a:pos x="904" y="0"/>
              </a:cxn>
              <a:cxn ang="0">
                <a:pos x="921" y="0"/>
              </a:cxn>
            </a:cxnLst>
            <a:rect l="0" t="0" r="r" b="b"/>
            <a:pathLst>
              <a:path w="921" h="2696">
                <a:moveTo>
                  <a:pt x="0" y="2696"/>
                </a:moveTo>
                <a:lnTo>
                  <a:pt x="8" y="1203"/>
                </a:lnTo>
                <a:lnTo>
                  <a:pt x="16" y="847"/>
                </a:lnTo>
                <a:lnTo>
                  <a:pt x="25" y="706"/>
                </a:lnTo>
                <a:lnTo>
                  <a:pt x="33" y="565"/>
                </a:lnTo>
                <a:lnTo>
                  <a:pt x="41" y="349"/>
                </a:lnTo>
                <a:lnTo>
                  <a:pt x="50" y="208"/>
                </a:lnTo>
                <a:lnTo>
                  <a:pt x="58" y="141"/>
                </a:lnTo>
                <a:lnTo>
                  <a:pt x="66" y="349"/>
                </a:lnTo>
                <a:lnTo>
                  <a:pt x="74" y="208"/>
                </a:lnTo>
                <a:lnTo>
                  <a:pt x="83" y="141"/>
                </a:lnTo>
                <a:lnTo>
                  <a:pt x="99" y="141"/>
                </a:lnTo>
                <a:lnTo>
                  <a:pt x="108" y="141"/>
                </a:lnTo>
                <a:lnTo>
                  <a:pt x="116" y="141"/>
                </a:lnTo>
                <a:lnTo>
                  <a:pt x="124" y="208"/>
                </a:lnTo>
                <a:lnTo>
                  <a:pt x="133" y="141"/>
                </a:lnTo>
                <a:lnTo>
                  <a:pt x="141" y="141"/>
                </a:lnTo>
                <a:lnTo>
                  <a:pt x="149" y="141"/>
                </a:lnTo>
                <a:lnTo>
                  <a:pt x="157" y="67"/>
                </a:lnTo>
                <a:lnTo>
                  <a:pt x="166" y="67"/>
                </a:lnTo>
                <a:lnTo>
                  <a:pt x="174" y="67"/>
                </a:lnTo>
                <a:lnTo>
                  <a:pt x="182" y="67"/>
                </a:lnTo>
                <a:lnTo>
                  <a:pt x="191" y="0"/>
                </a:lnTo>
                <a:lnTo>
                  <a:pt x="207" y="67"/>
                </a:lnTo>
                <a:lnTo>
                  <a:pt x="215" y="67"/>
                </a:lnTo>
                <a:lnTo>
                  <a:pt x="224" y="67"/>
                </a:lnTo>
                <a:lnTo>
                  <a:pt x="232" y="141"/>
                </a:lnTo>
                <a:lnTo>
                  <a:pt x="240" y="141"/>
                </a:lnTo>
                <a:lnTo>
                  <a:pt x="249" y="141"/>
                </a:lnTo>
                <a:lnTo>
                  <a:pt x="257" y="141"/>
                </a:lnTo>
                <a:lnTo>
                  <a:pt x="265" y="141"/>
                </a:lnTo>
                <a:lnTo>
                  <a:pt x="274" y="141"/>
                </a:lnTo>
                <a:lnTo>
                  <a:pt x="282" y="141"/>
                </a:lnTo>
                <a:lnTo>
                  <a:pt x="290" y="141"/>
                </a:lnTo>
                <a:lnTo>
                  <a:pt x="298" y="67"/>
                </a:lnTo>
                <a:lnTo>
                  <a:pt x="315" y="67"/>
                </a:lnTo>
                <a:lnTo>
                  <a:pt x="323" y="67"/>
                </a:lnTo>
                <a:lnTo>
                  <a:pt x="332" y="67"/>
                </a:lnTo>
                <a:lnTo>
                  <a:pt x="340" y="67"/>
                </a:lnTo>
                <a:lnTo>
                  <a:pt x="348" y="141"/>
                </a:lnTo>
                <a:lnTo>
                  <a:pt x="356" y="67"/>
                </a:lnTo>
                <a:lnTo>
                  <a:pt x="365" y="67"/>
                </a:lnTo>
                <a:lnTo>
                  <a:pt x="373" y="67"/>
                </a:lnTo>
                <a:lnTo>
                  <a:pt x="381" y="67"/>
                </a:lnTo>
                <a:lnTo>
                  <a:pt x="390" y="67"/>
                </a:lnTo>
                <a:lnTo>
                  <a:pt x="398" y="67"/>
                </a:lnTo>
                <a:lnTo>
                  <a:pt x="406" y="67"/>
                </a:lnTo>
                <a:lnTo>
                  <a:pt x="423" y="67"/>
                </a:lnTo>
                <a:lnTo>
                  <a:pt x="431" y="67"/>
                </a:lnTo>
                <a:lnTo>
                  <a:pt x="439" y="67"/>
                </a:lnTo>
                <a:lnTo>
                  <a:pt x="448" y="141"/>
                </a:lnTo>
                <a:lnTo>
                  <a:pt x="456" y="141"/>
                </a:lnTo>
                <a:lnTo>
                  <a:pt x="464" y="141"/>
                </a:lnTo>
                <a:lnTo>
                  <a:pt x="473" y="67"/>
                </a:lnTo>
                <a:lnTo>
                  <a:pt x="481" y="67"/>
                </a:lnTo>
                <a:lnTo>
                  <a:pt x="489" y="67"/>
                </a:lnTo>
                <a:lnTo>
                  <a:pt x="497" y="67"/>
                </a:lnTo>
                <a:lnTo>
                  <a:pt x="506" y="67"/>
                </a:lnTo>
                <a:lnTo>
                  <a:pt x="522" y="67"/>
                </a:lnTo>
                <a:lnTo>
                  <a:pt x="531" y="67"/>
                </a:lnTo>
                <a:lnTo>
                  <a:pt x="539" y="67"/>
                </a:lnTo>
                <a:lnTo>
                  <a:pt x="547" y="141"/>
                </a:lnTo>
                <a:lnTo>
                  <a:pt x="556" y="67"/>
                </a:lnTo>
                <a:lnTo>
                  <a:pt x="564" y="67"/>
                </a:lnTo>
                <a:lnTo>
                  <a:pt x="572" y="67"/>
                </a:lnTo>
                <a:lnTo>
                  <a:pt x="580" y="67"/>
                </a:lnTo>
                <a:lnTo>
                  <a:pt x="589" y="67"/>
                </a:lnTo>
                <a:lnTo>
                  <a:pt x="597" y="67"/>
                </a:lnTo>
                <a:lnTo>
                  <a:pt x="605" y="67"/>
                </a:lnTo>
                <a:lnTo>
                  <a:pt x="614" y="67"/>
                </a:lnTo>
                <a:lnTo>
                  <a:pt x="630" y="67"/>
                </a:lnTo>
                <a:lnTo>
                  <a:pt x="638" y="67"/>
                </a:lnTo>
                <a:lnTo>
                  <a:pt x="647" y="67"/>
                </a:lnTo>
                <a:lnTo>
                  <a:pt x="655" y="67"/>
                </a:lnTo>
                <a:lnTo>
                  <a:pt x="663" y="67"/>
                </a:lnTo>
                <a:lnTo>
                  <a:pt x="672" y="67"/>
                </a:lnTo>
                <a:lnTo>
                  <a:pt x="680" y="67"/>
                </a:lnTo>
                <a:lnTo>
                  <a:pt x="688" y="67"/>
                </a:lnTo>
                <a:lnTo>
                  <a:pt x="697" y="67"/>
                </a:lnTo>
                <a:lnTo>
                  <a:pt x="705" y="67"/>
                </a:lnTo>
                <a:lnTo>
                  <a:pt x="713" y="67"/>
                </a:lnTo>
                <a:lnTo>
                  <a:pt x="721" y="67"/>
                </a:lnTo>
                <a:lnTo>
                  <a:pt x="738" y="67"/>
                </a:lnTo>
                <a:lnTo>
                  <a:pt x="746" y="0"/>
                </a:lnTo>
                <a:lnTo>
                  <a:pt x="755" y="0"/>
                </a:lnTo>
                <a:lnTo>
                  <a:pt x="763" y="0"/>
                </a:lnTo>
                <a:lnTo>
                  <a:pt x="771" y="0"/>
                </a:lnTo>
                <a:lnTo>
                  <a:pt x="780" y="0"/>
                </a:lnTo>
                <a:lnTo>
                  <a:pt x="788" y="0"/>
                </a:lnTo>
                <a:lnTo>
                  <a:pt x="796" y="0"/>
                </a:lnTo>
                <a:lnTo>
                  <a:pt x="804" y="0"/>
                </a:lnTo>
                <a:lnTo>
                  <a:pt x="813" y="0"/>
                </a:lnTo>
                <a:lnTo>
                  <a:pt x="821" y="0"/>
                </a:lnTo>
                <a:lnTo>
                  <a:pt x="829" y="0"/>
                </a:lnTo>
                <a:lnTo>
                  <a:pt x="846" y="0"/>
                </a:lnTo>
                <a:lnTo>
                  <a:pt x="854" y="0"/>
                </a:lnTo>
                <a:lnTo>
                  <a:pt x="862" y="0"/>
                </a:lnTo>
                <a:lnTo>
                  <a:pt x="871" y="0"/>
                </a:lnTo>
                <a:lnTo>
                  <a:pt x="879" y="0"/>
                </a:lnTo>
                <a:lnTo>
                  <a:pt x="887" y="0"/>
                </a:lnTo>
                <a:lnTo>
                  <a:pt x="896" y="0"/>
                </a:lnTo>
                <a:lnTo>
                  <a:pt x="904" y="0"/>
                </a:lnTo>
                <a:lnTo>
                  <a:pt x="912" y="0"/>
                </a:lnTo>
                <a:lnTo>
                  <a:pt x="921" y="0"/>
                </a:lnTo>
              </a:path>
            </a:pathLst>
          </a:custGeom>
          <a:noFill/>
          <a:ln w="50800">
            <a:solidFill>
              <a:srgbClr val="FF0000"/>
            </a:solidFill>
            <a:prstDash val="solid"/>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grpSp>
        <p:nvGrpSpPr>
          <p:cNvPr id="3" name="Group 57"/>
          <p:cNvGrpSpPr>
            <a:grpSpLocks/>
          </p:cNvGrpSpPr>
          <p:nvPr/>
        </p:nvGrpSpPr>
        <p:grpSpPr bwMode="auto">
          <a:xfrm>
            <a:off x="1410928" y="1416992"/>
            <a:ext cx="5280025" cy="3209925"/>
            <a:chOff x="1213" y="1116"/>
            <a:chExt cx="3326" cy="2696"/>
          </a:xfrm>
          <a:effectLst>
            <a:outerShdw blurRad="50800" dist="38100" dir="2700000" algn="tl" rotWithShape="0">
              <a:prstClr val="black">
                <a:alpha val="40000"/>
              </a:prstClr>
            </a:outerShdw>
          </a:effectLst>
        </p:grpSpPr>
        <p:sp>
          <p:nvSpPr>
            <p:cNvPr id="53" name="Freeform 58"/>
            <p:cNvSpPr>
              <a:spLocks/>
            </p:cNvSpPr>
            <p:nvPr/>
          </p:nvSpPr>
          <p:spPr bwMode="auto">
            <a:xfrm>
              <a:off x="1213" y="1465"/>
              <a:ext cx="1136" cy="2347"/>
            </a:xfrm>
            <a:custGeom>
              <a:avLst/>
              <a:gdLst/>
              <a:ahLst/>
              <a:cxnLst>
                <a:cxn ang="0">
                  <a:pos x="16" y="713"/>
                </a:cxn>
                <a:cxn ang="0">
                  <a:pos x="41" y="290"/>
                </a:cxn>
                <a:cxn ang="0">
                  <a:pos x="66" y="431"/>
                </a:cxn>
                <a:cxn ang="0">
                  <a:pos x="99" y="357"/>
                </a:cxn>
                <a:cxn ang="0">
                  <a:pos x="124" y="290"/>
                </a:cxn>
                <a:cxn ang="0">
                  <a:pos x="149" y="290"/>
                </a:cxn>
                <a:cxn ang="0">
                  <a:pos x="174" y="290"/>
                </a:cxn>
                <a:cxn ang="0">
                  <a:pos x="207" y="216"/>
                </a:cxn>
                <a:cxn ang="0">
                  <a:pos x="232" y="216"/>
                </a:cxn>
                <a:cxn ang="0">
                  <a:pos x="257" y="216"/>
                </a:cxn>
                <a:cxn ang="0">
                  <a:pos x="282" y="216"/>
                </a:cxn>
                <a:cxn ang="0">
                  <a:pos x="315" y="141"/>
                </a:cxn>
                <a:cxn ang="0">
                  <a:pos x="340" y="216"/>
                </a:cxn>
                <a:cxn ang="0">
                  <a:pos x="365" y="216"/>
                </a:cxn>
                <a:cxn ang="0">
                  <a:pos x="390" y="216"/>
                </a:cxn>
                <a:cxn ang="0">
                  <a:pos x="423" y="216"/>
                </a:cxn>
                <a:cxn ang="0">
                  <a:pos x="448" y="216"/>
                </a:cxn>
                <a:cxn ang="0">
                  <a:pos x="473" y="216"/>
                </a:cxn>
                <a:cxn ang="0">
                  <a:pos x="497" y="216"/>
                </a:cxn>
                <a:cxn ang="0">
                  <a:pos x="531" y="216"/>
                </a:cxn>
                <a:cxn ang="0">
                  <a:pos x="556" y="216"/>
                </a:cxn>
                <a:cxn ang="0">
                  <a:pos x="580" y="141"/>
                </a:cxn>
                <a:cxn ang="0">
                  <a:pos x="605" y="141"/>
                </a:cxn>
                <a:cxn ang="0">
                  <a:pos x="638" y="141"/>
                </a:cxn>
                <a:cxn ang="0">
                  <a:pos x="663" y="141"/>
                </a:cxn>
                <a:cxn ang="0">
                  <a:pos x="688" y="141"/>
                </a:cxn>
                <a:cxn ang="0">
                  <a:pos x="713" y="141"/>
                </a:cxn>
                <a:cxn ang="0">
                  <a:pos x="746" y="141"/>
                </a:cxn>
                <a:cxn ang="0">
                  <a:pos x="771" y="141"/>
                </a:cxn>
                <a:cxn ang="0">
                  <a:pos x="796" y="141"/>
                </a:cxn>
                <a:cxn ang="0">
                  <a:pos x="821" y="75"/>
                </a:cxn>
                <a:cxn ang="0">
                  <a:pos x="854" y="75"/>
                </a:cxn>
                <a:cxn ang="0">
                  <a:pos x="879" y="75"/>
                </a:cxn>
                <a:cxn ang="0">
                  <a:pos x="904" y="75"/>
                </a:cxn>
                <a:cxn ang="0">
                  <a:pos x="929" y="75"/>
                </a:cxn>
                <a:cxn ang="0">
                  <a:pos x="962" y="0"/>
                </a:cxn>
                <a:cxn ang="0">
                  <a:pos x="987" y="0"/>
                </a:cxn>
                <a:cxn ang="0">
                  <a:pos x="1012" y="75"/>
                </a:cxn>
                <a:cxn ang="0">
                  <a:pos x="1037" y="75"/>
                </a:cxn>
                <a:cxn ang="0">
                  <a:pos x="1070" y="75"/>
                </a:cxn>
                <a:cxn ang="0">
                  <a:pos x="1095" y="75"/>
                </a:cxn>
                <a:cxn ang="0">
                  <a:pos x="1120" y="75"/>
                </a:cxn>
              </a:cxnLst>
              <a:rect l="0" t="0" r="r" b="b"/>
              <a:pathLst>
                <a:path w="1136" h="2347">
                  <a:moveTo>
                    <a:pt x="0" y="2347"/>
                  </a:moveTo>
                  <a:lnTo>
                    <a:pt x="8" y="1136"/>
                  </a:lnTo>
                  <a:lnTo>
                    <a:pt x="16" y="713"/>
                  </a:lnTo>
                  <a:lnTo>
                    <a:pt x="25" y="498"/>
                  </a:lnTo>
                  <a:lnTo>
                    <a:pt x="33" y="290"/>
                  </a:lnTo>
                  <a:lnTo>
                    <a:pt x="41" y="290"/>
                  </a:lnTo>
                  <a:lnTo>
                    <a:pt x="50" y="290"/>
                  </a:lnTo>
                  <a:lnTo>
                    <a:pt x="58" y="431"/>
                  </a:lnTo>
                  <a:lnTo>
                    <a:pt x="66" y="431"/>
                  </a:lnTo>
                  <a:lnTo>
                    <a:pt x="74" y="431"/>
                  </a:lnTo>
                  <a:lnTo>
                    <a:pt x="83" y="431"/>
                  </a:lnTo>
                  <a:lnTo>
                    <a:pt x="99" y="357"/>
                  </a:lnTo>
                  <a:lnTo>
                    <a:pt x="108" y="290"/>
                  </a:lnTo>
                  <a:lnTo>
                    <a:pt x="116" y="357"/>
                  </a:lnTo>
                  <a:lnTo>
                    <a:pt x="124" y="290"/>
                  </a:lnTo>
                  <a:lnTo>
                    <a:pt x="133" y="290"/>
                  </a:lnTo>
                  <a:lnTo>
                    <a:pt x="141" y="357"/>
                  </a:lnTo>
                  <a:lnTo>
                    <a:pt x="149" y="290"/>
                  </a:lnTo>
                  <a:lnTo>
                    <a:pt x="157" y="290"/>
                  </a:lnTo>
                  <a:lnTo>
                    <a:pt x="166" y="290"/>
                  </a:lnTo>
                  <a:lnTo>
                    <a:pt x="174" y="290"/>
                  </a:lnTo>
                  <a:lnTo>
                    <a:pt x="182" y="290"/>
                  </a:lnTo>
                  <a:lnTo>
                    <a:pt x="191" y="216"/>
                  </a:lnTo>
                  <a:lnTo>
                    <a:pt x="207" y="216"/>
                  </a:lnTo>
                  <a:lnTo>
                    <a:pt x="215" y="216"/>
                  </a:lnTo>
                  <a:lnTo>
                    <a:pt x="224" y="216"/>
                  </a:lnTo>
                  <a:lnTo>
                    <a:pt x="232" y="216"/>
                  </a:lnTo>
                  <a:lnTo>
                    <a:pt x="240" y="216"/>
                  </a:lnTo>
                  <a:lnTo>
                    <a:pt x="249" y="290"/>
                  </a:lnTo>
                  <a:lnTo>
                    <a:pt x="257" y="216"/>
                  </a:lnTo>
                  <a:lnTo>
                    <a:pt x="265" y="216"/>
                  </a:lnTo>
                  <a:lnTo>
                    <a:pt x="274" y="216"/>
                  </a:lnTo>
                  <a:lnTo>
                    <a:pt x="282" y="216"/>
                  </a:lnTo>
                  <a:lnTo>
                    <a:pt x="290" y="216"/>
                  </a:lnTo>
                  <a:lnTo>
                    <a:pt x="298" y="141"/>
                  </a:lnTo>
                  <a:lnTo>
                    <a:pt x="315" y="141"/>
                  </a:lnTo>
                  <a:lnTo>
                    <a:pt x="323" y="216"/>
                  </a:lnTo>
                  <a:lnTo>
                    <a:pt x="332" y="216"/>
                  </a:lnTo>
                  <a:lnTo>
                    <a:pt x="340" y="216"/>
                  </a:lnTo>
                  <a:lnTo>
                    <a:pt x="348" y="216"/>
                  </a:lnTo>
                  <a:lnTo>
                    <a:pt x="356" y="216"/>
                  </a:lnTo>
                  <a:lnTo>
                    <a:pt x="365" y="216"/>
                  </a:lnTo>
                  <a:lnTo>
                    <a:pt x="373" y="216"/>
                  </a:lnTo>
                  <a:lnTo>
                    <a:pt x="381" y="216"/>
                  </a:lnTo>
                  <a:lnTo>
                    <a:pt x="390" y="216"/>
                  </a:lnTo>
                  <a:lnTo>
                    <a:pt x="398" y="216"/>
                  </a:lnTo>
                  <a:lnTo>
                    <a:pt x="406" y="216"/>
                  </a:lnTo>
                  <a:lnTo>
                    <a:pt x="423" y="216"/>
                  </a:lnTo>
                  <a:lnTo>
                    <a:pt x="431" y="216"/>
                  </a:lnTo>
                  <a:lnTo>
                    <a:pt x="439" y="141"/>
                  </a:lnTo>
                  <a:lnTo>
                    <a:pt x="448" y="216"/>
                  </a:lnTo>
                  <a:lnTo>
                    <a:pt x="456" y="216"/>
                  </a:lnTo>
                  <a:lnTo>
                    <a:pt x="464" y="216"/>
                  </a:lnTo>
                  <a:lnTo>
                    <a:pt x="473" y="216"/>
                  </a:lnTo>
                  <a:lnTo>
                    <a:pt x="481" y="216"/>
                  </a:lnTo>
                  <a:lnTo>
                    <a:pt x="489" y="141"/>
                  </a:lnTo>
                  <a:lnTo>
                    <a:pt x="497" y="216"/>
                  </a:lnTo>
                  <a:lnTo>
                    <a:pt x="506" y="216"/>
                  </a:lnTo>
                  <a:lnTo>
                    <a:pt x="522" y="216"/>
                  </a:lnTo>
                  <a:lnTo>
                    <a:pt x="531" y="216"/>
                  </a:lnTo>
                  <a:lnTo>
                    <a:pt x="539" y="141"/>
                  </a:lnTo>
                  <a:lnTo>
                    <a:pt x="547" y="141"/>
                  </a:lnTo>
                  <a:lnTo>
                    <a:pt x="556" y="216"/>
                  </a:lnTo>
                  <a:lnTo>
                    <a:pt x="564" y="216"/>
                  </a:lnTo>
                  <a:lnTo>
                    <a:pt x="572" y="141"/>
                  </a:lnTo>
                  <a:lnTo>
                    <a:pt x="580" y="141"/>
                  </a:lnTo>
                  <a:lnTo>
                    <a:pt x="589" y="141"/>
                  </a:lnTo>
                  <a:lnTo>
                    <a:pt x="597" y="141"/>
                  </a:lnTo>
                  <a:lnTo>
                    <a:pt x="605" y="141"/>
                  </a:lnTo>
                  <a:lnTo>
                    <a:pt x="614" y="141"/>
                  </a:lnTo>
                  <a:lnTo>
                    <a:pt x="630" y="141"/>
                  </a:lnTo>
                  <a:lnTo>
                    <a:pt x="638" y="141"/>
                  </a:lnTo>
                  <a:lnTo>
                    <a:pt x="647" y="141"/>
                  </a:lnTo>
                  <a:lnTo>
                    <a:pt x="655" y="141"/>
                  </a:lnTo>
                  <a:lnTo>
                    <a:pt x="663" y="141"/>
                  </a:lnTo>
                  <a:lnTo>
                    <a:pt x="672" y="141"/>
                  </a:lnTo>
                  <a:lnTo>
                    <a:pt x="680" y="141"/>
                  </a:lnTo>
                  <a:lnTo>
                    <a:pt x="688" y="141"/>
                  </a:lnTo>
                  <a:lnTo>
                    <a:pt x="697" y="141"/>
                  </a:lnTo>
                  <a:lnTo>
                    <a:pt x="705" y="141"/>
                  </a:lnTo>
                  <a:lnTo>
                    <a:pt x="713" y="141"/>
                  </a:lnTo>
                  <a:lnTo>
                    <a:pt x="721" y="141"/>
                  </a:lnTo>
                  <a:lnTo>
                    <a:pt x="738" y="141"/>
                  </a:lnTo>
                  <a:lnTo>
                    <a:pt x="746" y="141"/>
                  </a:lnTo>
                  <a:lnTo>
                    <a:pt x="755" y="141"/>
                  </a:lnTo>
                  <a:lnTo>
                    <a:pt x="763" y="141"/>
                  </a:lnTo>
                  <a:lnTo>
                    <a:pt x="771" y="141"/>
                  </a:lnTo>
                  <a:lnTo>
                    <a:pt x="780" y="141"/>
                  </a:lnTo>
                  <a:lnTo>
                    <a:pt x="788" y="141"/>
                  </a:lnTo>
                  <a:lnTo>
                    <a:pt x="796" y="141"/>
                  </a:lnTo>
                  <a:lnTo>
                    <a:pt x="804" y="75"/>
                  </a:lnTo>
                  <a:lnTo>
                    <a:pt x="813" y="75"/>
                  </a:lnTo>
                  <a:lnTo>
                    <a:pt x="821" y="75"/>
                  </a:lnTo>
                  <a:lnTo>
                    <a:pt x="829" y="75"/>
                  </a:lnTo>
                  <a:lnTo>
                    <a:pt x="846" y="75"/>
                  </a:lnTo>
                  <a:lnTo>
                    <a:pt x="854" y="75"/>
                  </a:lnTo>
                  <a:lnTo>
                    <a:pt x="862" y="75"/>
                  </a:lnTo>
                  <a:lnTo>
                    <a:pt x="871" y="75"/>
                  </a:lnTo>
                  <a:lnTo>
                    <a:pt x="879" y="75"/>
                  </a:lnTo>
                  <a:lnTo>
                    <a:pt x="887" y="75"/>
                  </a:lnTo>
                  <a:lnTo>
                    <a:pt x="896" y="75"/>
                  </a:lnTo>
                  <a:lnTo>
                    <a:pt x="904" y="75"/>
                  </a:lnTo>
                  <a:lnTo>
                    <a:pt x="912" y="75"/>
                  </a:lnTo>
                  <a:lnTo>
                    <a:pt x="921" y="75"/>
                  </a:lnTo>
                  <a:lnTo>
                    <a:pt x="929" y="75"/>
                  </a:lnTo>
                  <a:lnTo>
                    <a:pt x="945" y="75"/>
                  </a:lnTo>
                  <a:lnTo>
                    <a:pt x="954" y="0"/>
                  </a:lnTo>
                  <a:lnTo>
                    <a:pt x="962" y="0"/>
                  </a:lnTo>
                  <a:lnTo>
                    <a:pt x="970" y="0"/>
                  </a:lnTo>
                  <a:lnTo>
                    <a:pt x="979" y="0"/>
                  </a:lnTo>
                  <a:lnTo>
                    <a:pt x="987" y="0"/>
                  </a:lnTo>
                  <a:lnTo>
                    <a:pt x="995" y="0"/>
                  </a:lnTo>
                  <a:lnTo>
                    <a:pt x="1003" y="0"/>
                  </a:lnTo>
                  <a:lnTo>
                    <a:pt x="1012" y="75"/>
                  </a:lnTo>
                  <a:lnTo>
                    <a:pt x="1020" y="75"/>
                  </a:lnTo>
                  <a:lnTo>
                    <a:pt x="1028" y="75"/>
                  </a:lnTo>
                  <a:lnTo>
                    <a:pt x="1037" y="75"/>
                  </a:lnTo>
                  <a:lnTo>
                    <a:pt x="1053" y="75"/>
                  </a:lnTo>
                  <a:lnTo>
                    <a:pt x="1062" y="75"/>
                  </a:lnTo>
                  <a:lnTo>
                    <a:pt x="1070" y="75"/>
                  </a:lnTo>
                  <a:lnTo>
                    <a:pt x="1078" y="75"/>
                  </a:lnTo>
                  <a:lnTo>
                    <a:pt x="1086" y="75"/>
                  </a:lnTo>
                  <a:lnTo>
                    <a:pt x="1095" y="75"/>
                  </a:lnTo>
                  <a:lnTo>
                    <a:pt x="1103" y="75"/>
                  </a:lnTo>
                  <a:lnTo>
                    <a:pt x="1111" y="75"/>
                  </a:lnTo>
                  <a:lnTo>
                    <a:pt x="1120" y="75"/>
                  </a:lnTo>
                  <a:lnTo>
                    <a:pt x="1128" y="75"/>
                  </a:lnTo>
                  <a:lnTo>
                    <a:pt x="1136" y="75"/>
                  </a:lnTo>
                </a:path>
              </a:pathLst>
            </a:custGeom>
            <a:noFill/>
            <a:ln w="50800">
              <a:solidFill>
                <a:schemeClr val="tx2">
                  <a:lumMod val="75000"/>
                </a:schemeClr>
              </a:solidFill>
              <a:prstDash val="solid"/>
              <a:round/>
              <a:headEnd/>
              <a:tailEnd/>
            </a:ln>
          </p:spPr>
          <p:txBody>
            <a:bodyPr/>
            <a:lstStyle/>
            <a:p>
              <a:endParaRPr lang="en-GB">
                <a:effectLst>
                  <a:outerShdw blurRad="50800" dist="38100" dir="2700000" algn="tl" rotWithShape="0">
                    <a:prstClr val="black">
                      <a:alpha val="40000"/>
                    </a:prstClr>
                  </a:outerShdw>
                </a:effectLst>
                <a:latin typeface="+mn-lt"/>
              </a:endParaRPr>
            </a:p>
          </p:txBody>
        </p:sp>
        <p:sp>
          <p:nvSpPr>
            <p:cNvPr id="54" name="Freeform 59"/>
            <p:cNvSpPr>
              <a:spLocks/>
            </p:cNvSpPr>
            <p:nvPr/>
          </p:nvSpPr>
          <p:spPr bwMode="auto">
            <a:xfrm>
              <a:off x="2349" y="1183"/>
              <a:ext cx="1145" cy="357"/>
            </a:xfrm>
            <a:custGeom>
              <a:avLst/>
              <a:gdLst/>
              <a:ahLst/>
              <a:cxnLst>
                <a:cxn ang="0">
                  <a:pos x="25" y="357"/>
                </a:cxn>
                <a:cxn ang="0">
                  <a:pos x="50" y="357"/>
                </a:cxn>
                <a:cxn ang="0">
                  <a:pos x="75" y="357"/>
                </a:cxn>
                <a:cxn ang="0">
                  <a:pos x="100" y="282"/>
                </a:cxn>
                <a:cxn ang="0">
                  <a:pos x="133" y="282"/>
                </a:cxn>
                <a:cxn ang="0">
                  <a:pos x="158" y="282"/>
                </a:cxn>
                <a:cxn ang="0">
                  <a:pos x="183" y="282"/>
                </a:cxn>
                <a:cxn ang="0">
                  <a:pos x="208" y="282"/>
                </a:cxn>
                <a:cxn ang="0">
                  <a:pos x="241" y="216"/>
                </a:cxn>
                <a:cxn ang="0">
                  <a:pos x="266" y="216"/>
                </a:cxn>
                <a:cxn ang="0">
                  <a:pos x="290" y="216"/>
                </a:cxn>
                <a:cxn ang="0">
                  <a:pos x="315" y="216"/>
                </a:cxn>
                <a:cxn ang="0">
                  <a:pos x="349" y="216"/>
                </a:cxn>
                <a:cxn ang="0">
                  <a:pos x="373" y="216"/>
                </a:cxn>
                <a:cxn ang="0">
                  <a:pos x="398" y="141"/>
                </a:cxn>
                <a:cxn ang="0">
                  <a:pos x="423" y="141"/>
                </a:cxn>
                <a:cxn ang="0">
                  <a:pos x="456" y="141"/>
                </a:cxn>
                <a:cxn ang="0">
                  <a:pos x="481" y="141"/>
                </a:cxn>
                <a:cxn ang="0">
                  <a:pos x="506" y="141"/>
                </a:cxn>
                <a:cxn ang="0">
                  <a:pos x="531" y="141"/>
                </a:cxn>
                <a:cxn ang="0">
                  <a:pos x="564" y="141"/>
                </a:cxn>
                <a:cxn ang="0">
                  <a:pos x="589" y="141"/>
                </a:cxn>
                <a:cxn ang="0">
                  <a:pos x="614" y="141"/>
                </a:cxn>
                <a:cxn ang="0">
                  <a:pos x="639" y="141"/>
                </a:cxn>
                <a:cxn ang="0">
                  <a:pos x="672" y="74"/>
                </a:cxn>
                <a:cxn ang="0">
                  <a:pos x="697" y="141"/>
                </a:cxn>
                <a:cxn ang="0">
                  <a:pos x="722" y="74"/>
                </a:cxn>
                <a:cxn ang="0">
                  <a:pos x="747" y="141"/>
                </a:cxn>
                <a:cxn ang="0">
                  <a:pos x="780" y="74"/>
                </a:cxn>
                <a:cxn ang="0">
                  <a:pos x="805" y="74"/>
                </a:cxn>
                <a:cxn ang="0">
                  <a:pos x="830" y="74"/>
                </a:cxn>
                <a:cxn ang="0">
                  <a:pos x="855" y="74"/>
                </a:cxn>
                <a:cxn ang="0">
                  <a:pos x="888" y="74"/>
                </a:cxn>
                <a:cxn ang="0">
                  <a:pos x="913" y="74"/>
                </a:cxn>
                <a:cxn ang="0">
                  <a:pos x="937" y="74"/>
                </a:cxn>
                <a:cxn ang="0">
                  <a:pos x="962" y="74"/>
                </a:cxn>
                <a:cxn ang="0">
                  <a:pos x="996" y="74"/>
                </a:cxn>
                <a:cxn ang="0">
                  <a:pos x="1020" y="0"/>
                </a:cxn>
                <a:cxn ang="0">
                  <a:pos x="1045" y="0"/>
                </a:cxn>
                <a:cxn ang="0">
                  <a:pos x="1070" y="74"/>
                </a:cxn>
                <a:cxn ang="0">
                  <a:pos x="1103" y="74"/>
                </a:cxn>
                <a:cxn ang="0">
                  <a:pos x="1128" y="74"/>
                </a:cxn>
              </a:cxnLst>
              <a:rect l="0" t="0" r="r" b="b"/>
              <a:pathLst>
                <a:path w="1145" h="357">
                  <a:moveTo>
                    <a:pt x="0" y="357"/>
                  </a:moveTo>
                  <a:lnTo>
                    <a:pt x="8" y="357"/>
                  </a:lnTo>
                  <a:lnTo>
                    <a:pt x="25" y="357"/>
                  </a:lnTo>
                  <a:lnTo>
                    <a:pt x="33" y="357"/>
                  </a:lnTo>
                  <a:lnTo>
                    <a:pt x="42" y="357"/>
                  </a:lnTo>
                  <a:lnTo>
                    <a:pt x="50" y="357"/>
                  </a:lnTo>
                  <a:lnTo>
                    <a:pt x="58" y="357"/>
                  </a:lnTo>
                  <a:lnTo>
                    <a:pt x="67" y="282"/>
                  </a:lnTo>
                  <a:lnTo>
                    <a:pt x="75" y="357"/>
                  </a:lnTo>
                  <a:lnTo>
                    <a:pt x="83" y="357"/>
                  </a:lnTo>
                  <a:lnTo>
                    <a:pt x="91" y="282"/>
                  </a:lnTo>
                  <a:lnTo>
                    <a:pt x="100" y="282"/>
                  </a:lnTo>
                  <a:lnTo>
                    <a:pt x="108" y="282"/>
                  </a:lnTo>
                  <a:lnTo>
                    <a:pt x="116" y="282"/>
                  </a:lnTo>
                  <a:lnTo>
                    <a:pt x="133" y="282"/>
                  </a:lnTo>
                  <a:lnTo>
                    <a:pt x="141" y="282"/>
                  </a:lnTo>
                  <a:lnTo>
                    <a:pt x="149" y="282"/>
                  </a:lnTo>
                  <a:lnTo>
                    <a:pt x="158" y="282"/>
                  </a:lnTo>
                  <a:lnTo>
                    <a:pt x="166" y="282"/>
                  </a:lnTo>
                  <a:lnTo>
                    <a:pt x="174" y="282"/>
                  </a:lnTo>
                  <a:lnTo>
                    <a:pt x="183" y="282"/>
                  </a:lnTo>
                  <a:lnTo>
                    <a:pt x="191" y="282"/>
                  </a:lnTo>
                  <a:lnTo>
                    <a:pt x="199" y="282"/>
                  </a:lnTo>
                  <a:lnTo>
                    <a:pt x="208" y="282"/>
                  </a:lnTo>
                  <a:lnTo>
                    <a:pt x="216" y="216"/>
                  </a:lnTo>
                  <a:lnTo>
                    <a:pt x="232" y="282"/>
                  </a:lnTo>
                  <a:lnTo>
                    <a:pt x="241" y="216"/>
                  </a:lnTo>
                  <a:lnTo>
                    <a:pt x="249" y="216"/>
                  </a:lnTo>
                  <a:lnTo>
                    <a:pt x="257" y="216"/>
                  </a:lnTo>
                  <a:lnTo>
                    <a:pt x="266" y="216"/>
                  </a:lnTo>
                  <a:lnTo>
                    <a:pt x="274" y="216"/>
                  </a:lnTo>
                  <a:lnTo>
                    <a:pt x="282" y="216"/>
                  </a:lnTo>
                  <a:lnTo>
                    <a:pt x="290" y="216"/>
                  </a:lnTo>
                  <a:lnTo>
                    <a:pt x="299" y="216"/>
                  </a:lnTo>
                  <a:lnTo>
                    <a:pt x="307" y="216"/>
                  </a:lnTo>
                  <a:lnTo>
                    <a:pt x="315" y="216"/>
                  </a:lnTo>
                  <a:lnTo>
                    <a:pt x="324" y="216"/>
                  </a:lnTo>
                  <a:lnTo>
                    <a:pt x="340" y="216"/>
                  </a:lnTo>
                  <a:lnTo>
                    <a:pt x="349" y="216"/>
                  </a:lnTo>
                  <a:lnTo>
                    <a:pt x="357" y="216"/>
                  </a:lnTo>
                  <a:lnTo>
                    <a:pt x="365" y="216"/>
                  </a:lnTo>
                  <a:lnTo>
                    <a:pt x="373" y="216"/>
                  </a:lnTo>
                  <a:lnTo>
                    <a:pt x="382" y="216"/>
                  </a:lnTo>
                  <a:lnTo>
                    <a:pt x="390" y="216"/>
                  </a:lnTo>
                  <a:lnTo>
                    <a:pt x="398" y="141"/>
                  </a:lnTo>
                  <a:lnTo>
                    <a:pt x="407" y="141"/>
                  </a:lnTo>
                  <a:lnTo>
                    <a:pt x="415" y="141"/>
                  </a:lnTo>
                  <a:lnTo>
                    <a:pt x="423" y="141"/>
                  </a:lnTo>
                  <a:lnTo>
                    <a:pt x="431" y="141"/>
                  </a:lnTo>
                  <a:lnTo>
                    <a:pt x="448" y="141"/>
                  </a:lnTo>
                  <a:lnTo>
                    <a:pt x="456" y="141"/>
                  </a:lnTo>
                  <a:lnTo>
                    <a:pt x="465" y="141"/>
                  </a:lnTo>
                  <a:lnTo>
                    <a:pt x="473" y="141"/>
                  </a:lnTo>
                  <a:lnTo>
                    <a:pt x="481" y="141"/>
                  </a:lnTo>
                  <a:lnTo>
                    <a:pt x="490" y="141"/>
                  </a:lnTo>
                  <a:lnTo>
                    <a:pt x="498" y="141"/>
                  </a:lnTo>
                  <a:lnTo>
                    <a:pt x="506" y="141"/>
                  </a:lnTo>
                  <a:lnTo>
                    <a:pt x="514" y="141"/>
                  </a:lnTo>
                  <a:lnTo>
                    <a:pt x="523" y="141"/>
                  </a:lnTo>
                  <a:lnTo>
                    <a:pt x="531" y="141"/>
                  </a:lnTo>
                  <a:lnTo>
                    <a:pt x="539" y="141"/>
                  </a:lnTo>
                  <a:lnTo>
                    <a:pt x="556" y="141"/>
                  </a:lnTo>
                  <a:lnTo>
                    <a:pt x="564" y="141"/>
                  </a:lnTo>
                  <a:lnTo>
                    <a:pt x="573" y="141"/>
                  </a:lnTo>
                  <a:lnTo>
                    <a:pt x="581" y="141"/>
                  </a:lnTo>
                  <a:lnTo>
                    <a:pt x="589" y="141"/>
                  </a:lnTo>
                  <a:lnTo>
                    <a:pt x="597" y="141"/>
                  </a:lnTo>
                  <a:lnTo>
                    <a:pt x="606" y="141"/>
                  </a:lnTo>
                  <a:lnTo>
                    <a:pt x="614" y="141"/>
                  </a:lnTo>
                  <a:lnTo>
                    <a:pt x="622" y="141"/>
                  </a:lnTo>
                  <a:lnTo>
                    <a:pt x="631" y="141"/>
                  </a:lnTo>
                  <a:lnTo>
                    <a:pt x="639" y="141"/>
                  </a:lnTo>
                  <a:lnTo>
                    <a:pt x="655" y="141"/>
                  </a:lnTo>
                  <a:lnTo>
                    <a:pt x="664" y="141"/>
                  </a:lnTo>
                  <a:lnTo>
                    <a:pt x="672" y="74"/>
                  </a:lnTo>
                  <a:lnTo>
                    <a:pt x="680" y="74"/>
                  </a:lnTo>
                  <a:lnTo>
                    <a:pt x="689" y="74"/>
                  </a:lnTo>
                  <a:lnTo>
                    <a:pt x="697" y="141"/>
                  </a:lnTo>
                  <a:lnTo>
                    <a:pt x="705" y="141"/>
                  </a:lnTo>
                  <a:lnTo>
                    <a:pt x="714" y="74"/>
                  </a:lnTo>
                  <a:lnTo>
                    <a:pt x="722" y="74"/>
                  </a:lnTo>
                  <a:lnTo>
                    <a:pt x="730" y="141"/>
                  </a:lnTo>
                  <a:lnTo>
                    <a:pt x="738" y="141"/>
                  </a:lnTo>
                  <a:lnTo>
                    <a:pt x="747" y="141"/>
                  </a:lnTo>
                  <a:lnTo>
                    <a:pt x="763" y="74"/>
                  </a:lnTo>
                  <a:lnTo>
                    <a:pt x="772" y="141"/>
                  </a:lnTo>
                  <a:lnTo>
                    <a:pt x="780" y="74"/>
                  </a:lnTo>
                  <a:lnTo>
                    <a:pt x="788" y="74"/>
                  </a:lnTo>
                  <a:lnTo>
                    <a:pt x="796" y="74"/>
                  </a:lnTo>
                  <a:lnTo>
                    <a:pt x="805" y="74"/>
                  </a:lnTo>
                  <a:lnTo>
                    <a:pt x="813" y="74"/>
                  </a:lnTo>
                  <a:lnTo>
                    <a:pt x="821" y="141"/>
                  </a:lnTo>
                  <a:lnTo>
                    <a:pt x="830" y="74"/>
                  </a:lnTo>
                  <a:lnTo>
                    <a:pt x="838" y="74"/>
                  </a:lnTo>
                  <a:lnTo>
                    <a:pt x="846" y="74"/>
                  </a:lnTo>
                  <a:lnTo>
                    <a:pt x="855" y="74"/>
                  </a:lnTo>
                  <a:lnTo>
                    <a:pt x="871" y="74"/>
                  </a:lnTo>
                  <a:lnTo>
                    <a:pt x="879" y="74"/>
                  </a:lnTo>
                  <a:lnTo>
                    <a:pt x="888" y="74"/>
                  </a:lnTo>
                  <a:lnTo>
                    <a:pt x="896" y="74"/>
                  </a:lnTo>
                  <a:lnTo>
                    <a:pt x="904" y="74"/>
                  </a:lnTo>
                  <a:lnTo>
                    <a:pt x="913" y="74"/>
                  </a:lnTo>
                  <a:lnTo>
                    <a:pt x="921" y="74"/>
                  </a:lnTo>
                  <a:lnTo>
                    <a:pt x="929" y="74"/>
                  </a:lnTo>
                  <a:lnTo>
                    <a:pt x="937" y="74"/>
                  </a:lnTo>
                  <a:lnTo>
                    <a:pt x="946" y="74"/>
                  </a:lnTo>
                  <a:lnTo>
                    <a:pt x="954" y="74"/>
                  </a:lnTo>
                  <a:lnTo>
                    <a:pt x="962" y="74"/>
                  </a:lnTo>
                  <a:lnTo>
                    <a:pt x="979" y="74"/>
                  </a:lnTo>
                  <a:lnTo>
                    <a:pt x="987" y="74"/>
                  </a:lnTo>
                  <a:lnTo>
                    <a:pt x="996" y="74"/>
                  </a:lnTo>
                  <a:lnTo>
                    <a:pt x="1004" y="74"/>
                  </a:lnTo>
                  <a:lnTo>
                    <a:pt x="1012" y="74"/>
                  </a:lnTo>
                  <a:lnTo>
                    <a:pt x="1020" y="0"/>
                  </a:lnTo>
                  <a:lnTo>
                    <a:pt x="1029" y="0"/>
                  </a:lnTo>
                  <a:lnTo>
                    <a:pt x="1037" y="74"/>
                  </a:lnTo>
                  <a:lnTo>
                    <a:pt x="1045" y="0"/>
                  </a:lnTo>
                  <a:lnTo>
                    <a:pt x="1054" y="0"/>
                  </a:lnTo>
                  <a:lnTo>
                    <a:pt x="1062" y="74"/>
                  </a:lnTo>
                  <a:lnTo>
                    <a:pt x="1070" y="74"/>
                  </a:lnTo>
                  <a:lnTo>
                    <a:pt x="1087" y="74"/>
                  </a:lnTo>
                  <a:lnTo>
                    <a:pt x="1095" y="74"/>
                  </a:lnTo>
                  <a:lnTo>
                    <a:pt x="1103" y="74"/>
                  </a:lnTo>
                  <a:lnTo>
                    <a:pt x="1112" y="0"/>
                  </a:lnTo>
                  <a:lnTo>
                    <a:pt x="1120" y="74"/>
                  </a:lnTo>
                  <a:lnTo>
                    <a:pt x="1128" y="74"/>
                  </a:lnTo>
                  <a:lnTo>
                    <a:pt x="1137" y="74"/>
                  </a:lnTo>
                  <a:lnTo>
                    <a:pt x="1145" y="74"/>
                  </a:lnTo>
                </a:path>
              </a:pathLst>
            </a:custGeom>
            <a:noFill/>
            <a:ln w="50800">
              <a:solidFill>
                <a:schemeClr val="tx2">
                  <a:lumMod val="75000"/>
                </a:schemeClr>
              </a:solidFill>
              <a:prstDash val="solid"/>
              <a:round/>
              <a:headEnd/>
              <a:tailEnd/>
            </a:ln>
          </p:spPr>
          <p:txBody>
            <a:bodyPr/>
            <a:lstStyle/>
            <a:p>
              <a:endParaRPr lang="en-GB">
                <a:effectLst>
                  <a:outerShdw blurRad="50800" dist="38100" dir="2700000" algn="tl" rotWithShape="0">
                    <a:prstClr val="black">
                      <a:alpha val="40000"/>
                    </a:prstClr>
                  </a:outerShdw>
                </a:effectLst>
                <a:latin typeface="+mn-lt"/>
              </a:endParaRPr>
            </a:p>
          </p:txBody>
        </p:sp>
        <p:sp>
          <p:nvSpPr>
            <p:cNvPr id="55" name="Freeform 60"/>
            <p:cNvSpPr>
              <a:spLocks/>
            </p:cNvSpPr>
            <p:nvPr/>
          </p:nvSpPr>
          <p:spPr bwMode="auto">
            <a:xfrm>
              <a:off x="3494" y="1116"/>
              <a:ext cx="1045" cy="208"/>
            </a:xfrm>
            <a:custGeom>
              <a:avLst/>
              <a:gdLst/>
              <a:ahLst/>
              <a:cxnLst>
                <a:cxn ang="0">
                  <a:pos x="8" y="141"/>
                </a:cxn>
                <a:cxn ang="0">
                  <a:pos x="25" y="141"/>
                </a:cxn>
                <a:cxn ang="0">
                  <a:pos x="50" y="141"/>
                </a:cxn>
                <a:cxn ang="0">
                  <a:pos x="66" y="141"/>
                </a:cxn>
                <a:cxn ang="0">
                  <a:pos x="83" y="141"/>
                </a:cxn>
                <a:cxn ang="0">
                  <a:pos x="99" y="141"/>
                </a:cxn>
                <a:cxn ang="0">
                  <a:pos x="116" y="141"/>
                </a:cxn>
                <a:cxn ang="0">
                  <a:pos x="133" y="141"/>
                </a:cxn>
                <a:cxn ang="0">
                  <a:pos x="157" y="141"/>
                </a:cxn>
                <a:cxn ang="0">
                  <a:pos x="174" y="141"/>
                </a:cxn>
                <a:cxn ang="0">
                  <a:pos x="191" y="141"/>
                </a:cxn>
                <a:cxn ang="0">
                  <a:pos x="207" y="141"/>
                </a:cxn>
                <a:cxn ang="0">
                  <a:pos x="224" y="141"/>
                </a:cxn>
                <a:cxn ang="0">
                  <a:pos x="240" y="141"/>
                </a:cxn>
                <a:cxn ang="0">
                  <a:pos x="265" y="67"/>
                </a:cxn>
                <a:cxn ang="0">
                  <a:pos x="282" y="141"/>
                </a:cxn>
                <a:cxn ang="0">
                  <a:pos x="298" y="141"/>
                </a:cxn>
                <a:cxn ang="0">
                  <a:pos x="315" y="141"/>
                </a:cxn>
                <a:cxn ang="0">
                  <a:pos x="332" y="141"/>
                </a:cxn>
                <a:cxn ang="0">
                  <a:pos x="348" y="141"/>
                </a:cxn>
                <a:cxn ang="0">
                  <a:pos x="373" y="141"/>
                </a:cxn>
                <a:cxn ang="0">
                  <a:pos x="390" y="141"/>
                </a:cxn>
                <a:cxn ang="0">
                  <a:pos x="406" y="141"/>
                </a:cxn>
                <a:cxn ang="0">
                  <a:pos x="423" y="141"/>
                </a:cxn>
                <a:cxn ang="0">
                  <a:pos x="439" y="141"/>
                </a:cxn>
                <a:cxn ang="0">
                  <a:pos x="464" y="141"/>
                </a:cxn>
                <a:cxn ang="0">
                  <a:pos x="481" y="141"/>
                </a:cxn>
                <a:cxn ang="0">
                  <a:pos x="498" y="141"/>
                </a:cxn>
                <a:cxn ang="0">
                  <a:pos x="514" y="141"/>
                </a:cxn>
                <a:cxn ang="0">
                  <a:pos x="531" y="141"/>
                </a:cxn>
                <a:cxn ang="0">
                  <a:pos x="547" y="141"/>
                </a:cxn>
                <a:cxn ang="0">
                  <a:pos x="572" y="141"/>
                </a:cxn>
                <a:cxn ang="0">
                  <a:pos x="589" y="208"/>
                </a:cxn>
                <a:cxn ang="0">
                  <a:pos x="605" y="141"/>
                </a:cxn>
                <a:cxn ang="0">
                  <a:pos x="622" y="208"/>
                </a:cxn>
                <a:cxn ang="0">
                  <a:pos x="639" y="141"/>
                </a:cxn>
                <a:cxn ang="0">
                  <a:pos x="655" y="141"/>
                </a:cxn>
                <a:cxn ang="0">
                  <a:pos x="680" y="141"/>
                </a:cxn>
                <a:cxn ang="0">
                  <a:pos x="697" y="141"/>
                </a:cxn>
                <a:cxn ang="0">
                  <a:pos x="713" y="141"/>
                </a:cxn>
                <a:cxn ang="0">
                  <a:pos x="730" y="141"/>
                </a:cxn>
                <a:cxn ang="0">
                  <a:pos x="746" y="141"/>
                </a:cxn>
                <a:cxn ang="0">
                  <a:pos x="763" y="141"/>
                </a:cxn>
                <a:cxn ang="0">
                  <a:pos x="788" y="141"/>
                </a:cxn>
                <a:cxn ang="0">
                  <a:pos x="804" y="67"/>
                </a:cxn>
                <a:cxn ang="0">
                  <a:pos x="821" y="67"/>
                </a:cxn>
                <a:cxn ang="0">
                  <a:pos x="838" y="67"/>
                </a:cxn>
                <a:cxn ang="0">
                  <a:pos x="854" y="67"/>
                </a:cxn>
                <a:cxn ang="0">
                  <a:pos x="871" y="0"/>
                </a:cxn>
                <a:cxn ang="0">
                  <a:pos x="896" y="0"/>
                </a:cxn>
                <a:cxn ang="0">
                  <a:pos x="912" y="0"/>
                </a:cxn>
                <a:cxn ang="0">
                  <a:pos x="929" y="0"/>
                </a:cxn>
                <a:cxn ang="0">
                  <a:pos x="945" y="0"/>
                </a:cxn>
                <a:cxn ang="0">
                  <a:pos x="962" y="0"/>
                </a:cxn>
                <a:cxn ang="0">
                  <a:pos x="979" y="67"/>
                </a:cxn>
                <a:cxn ang="0">
                  <a:pos x="1003" y="67"/>
                </a:cxn>
                <a:cxn ang="0">
                  <a:pos x="1020" y="141"/>
                </a:cxn>
                <a:cxn ang="0">
                  <a:pos x="1037" y="67"/>
                </a:cxn>
              </a:cxnLst>
              <a:rect l="0" t="0" r="r" b="b"/>
              <a:pathLst>
                <a:path w="1045" h="208">
                  <a:moveTo>
                    <a:pt x="0" y="141"/>
                  </a:moveTo>
                  <a:lnTo>
                    <a:pt x="8" y="141"/>
                  </a:lnTo>
                  <a:lnTo>
                    <a:pt x="16" y="141"/>
                  </a:lnTo>
                  <a:lnTo>
                    <a:pt x="25" y="141"/>
                  </a:lnTo>
                  <a:lnTo>
                    <a:pt x="41" y="141"/>
                  </a:lnTo>
                  <a:lnTo>
                    <a:pt x="50" y="141"/>
                  </a:lnTo>
                  <a:lnTo>
                    <a:pt x="58" y="141"/>
                  </a:lnTo>
                  <a:lnTo>
                    <a:pt x="66" y="141"/>
                  </a:lnTo>
                  <a:lnTo>
                    <a:pt x="74" y="141"/>
                  </a:lnTo>
                  <a:lnTo>
                    <a:pt x="83" y="141"/>
                  </a:lnTo>
                  <a:lnTo>
                    <a:pt x="91" y="141"/>
                  </a:lnTo>
                  <a:lnTo>
                    <a:pt x="99" y="141"/>
                  </a:lnTo>
                  <a:lnTo>
                    <a:pt x="108" y="141"/>
                  </a:lnTo>
                  <a:lnTo>
                    <a:pt x="116" y="141"/>
                  </a:lnTo>
                  <a:lnTo>
                    <a:pt x="124" y="141"/>
                  </a:lnTo>
                  <a:lnTo>
                    <a:pt x="133" y="141"/>
                  </a:lnTo>
                  <a:lnTo>
                    <a:pt x="149" y="141"/>
                  </a:lnTo>
                  <a:lnTo>
                    <a:pt x="157" y="141"/>
                  </a:lnTo>
                  <a:lnTo>
                    <a:pt x="166" y="141"/>
                  </a:lnTo>
                  <a:lnTo>
                    <a:pt x="174" y="141"/>
                  </a:lnTo>
                  <a:lnTo>
                    <a:pt x="182" y="141"/>
                  </a:lnTo>
                  <a:lnTo>
                    <a:pt x="191" y="141"/>
                  </a:lnTo>
                  <a:lnTo>
                    <a:pt x="199" y="141"/>
                  </a:lnTo>
                  <a:lnTo>
                    <a:pt x="207" y="141"/>
                  </a:lnTo>
                  <a:lnTo>
                    <a:pt x="215" y="141"/>
                  </a:lnTo>
                  <a:lnTo>
                    <a:pt x="224" y="141"/>
                  </a:lnTo>
                  <a:lnTo>
                    <a:pt x="232" y="141"/>
                  </a:lnTo>
                  <a:lnTo>
                    <a:pt x="240" y="141"/>
                  </a:lnTo>
                  <a:lnTo>
                    <a:pt x="257" y="67"/>
                  </a:lnTo>
                  <a:lnTo>
                    <a:pt x="265" y="67"/>
                  </a:lnTo>
                  <a:lnTo>
                    <a:pt x="274" y="141"/>
                  </a:lnTo>
                  <a:lnTo>
                    <a:pt x="282" y="141"/>
                  </a:lnTo>
                  <a:lnTo>
                    <a:pt x="290" y="141"/>
                  </a:lnTo>
                  <a:lnTo>
                    <a:pt x="298" y="141"/>
                  </a:lnTo>
                  <a:lnTo>
                    <a:pt x="307" y="141"/>
                  </a:lnTo>
                  <a:lnTo>
                    <a:pt x="315" y="141"/>
                  </a:lnTo>
                  <a:lnTo>
                    <a:pt x="323" y="141"/>
                  </a:lnTo>
                  <a:lnTo>
                    <a:pt x="332" y="141"/>
                  </a:lnTo>
                  <a:lnTo>
                    <a:pt x="340" y="141"/>
                  </a:lnTo>
                  <a:lnTo>
                    <a:pt x="348" y="141"/>
                  </a:lnTo>
                  <a:lnTo>
                    <a:pt x="365" y="141"/>
                  </a:lnTo>
                  <a:lnTo>
                    <a:pt x="373" y="141"/>
                  </a:lnTo>
                  <a:lnTo>
                    <a:pt x="381" y="141"/>
                  </a:lnTo>
                  <a:lnTo>
                    <a:pt x="390" y="141"/>
                  </a:lnTo>
                  <a:lnTo>
                    <a:pt x="398" y="141"/>
                  </a:lnTo>
                  <a:lnTo>
                    <a:pt x="406" y="141"/>
                  </a:lnTo>
                  <a:lnTo>
                    <a:pt x="415" y="141"/>
                  </a:lnTo>
                  <a:lnTo>
                    <a:pt x="423" y="141"/>
                  </a:lnTo>
                  <a:lnTo>
                    <a:pt x="431" y="141"/>
                  </a:lnTo>
                  <a:lnTo>
                    <a:pt x="439" y="141"/>
                  </a:lnTo>
                  <a:lnTo>
                    <a:pt x="448" y="141"/>
                  </a:lnTo>
                  <a:lnTo>
                    <a:pt x="464" y="141"/>
                  </a:lnTo>
                  <a:lnTo>
                    <a:pt x="473" y="141"/>
                  </a:lnTo>
                  <a:lnTo>
                    <a:pt x="481" y="141"/>
                  </a:lnTo>
                  <a:lnTo>
                    <a:pt x="489" y="141"/>
                  </a:lnTo>
                  <a:lnTo>
                    <a:pt x="498" y="141"/>
                  </a:lnTo>
                  <a:lnTo>
                    <a:pt x="506" y="141"/>
                  </a:lnTo>
                  <a:lnTo>
                    <a:pt x="514" y="141"/>
                  </a:lnTo>
                  <a:lnTo>
                    <a:pt x="522" y="141"/>
                  </a:lnTo>
                  <a:lnTo>
                    <a:pt x="531" y="141"/>
                  </a:lnTo>
                  <a:lnTo>
                    <a:pt x="539" y="208"/>
                  </a:lnTo>
                  <a:lnTo>
                    <a:pt x="547" y="141"/>
                  </a:lnTo>
                  <a:lnTo>
                    <a:pt x="556" y="141"/>
                  </a:lnTo>
                  <a:lnTo>
                    <a:pt x="572" y="141"/>
                  </a:lnTo>
                  <a:lnTo>
                    <a:pt x="580" y="208"/>
                  </a:lnTo>
                  <a:lnTo>
                    <a:pt x="589" y="208"/>
                  </a:lnTo>
                  <a:lnTo>
                    <a:pt x="597" y="208"/>
                  </a:lnTo>
                  <a:lnTo>
                    <a:pt x="605" y="141"/>
                  </a:lnTo>
                  <a:lnTo>
                    <a:pt x="614" y="208"/>
                  </a:lnTo>
                  <a:lnTo>
                    <a:pt x="622" y="208"/>
                  </a:lnTo>
                  <a:lnTo>
                    <a:pt x="630" y="141"/>
                  </a:lnTo>
                  <a:lnTo>
                    <a:pt x="639" y="141"/>
                  </a:lnTo>
                  <a:lnTo>
                    <a:pt x="647" y="141"/>
                  </a:lnTo>
                  <a:lnTo>
                    <a:pt x="655" y="141"/>
                  </a:lnTo>
                  <a:lnTo>
                    <a:pt x="663" y="141"/>
                  </a:lnTo>
                  <a:lnTo>
                    <a:pt x="680" y="141"/>
                  </a:lnTo>
                  <a:lnTo>
                    <a:pt x="688" y="141"/>
                  </a:lnTo>
                  <a:lnTo>
                    <a:pt x="697" y="141"/>
                  </a:lnTo>
                  <a:lnTo>
                    <a:pt x="705" y="141"/>
                  </a:lnTo>
                  <a:lnTo>
                    <a:pt x="713" y="141"/>
                  </a:lnTo>
                  <a:lnTo>
                    <a:pt x="721" y="141"/>
                  </a:lnTo>
                  <a:lnTo>
                    <a:pt x="730" y="141"/>
                  </a:lnTo>
                  <a:lnTo>
                    <a:pt x="738" y="141"/>
                  </a:lnTo>
                  <a:lnTo>
                    <a:pt x="746" y="141"/>
                  </a:lnTo>
                  <a:lnTo>
                    <a:pt x="755" y="141"/>
                  </a:lnTo>
                  <a:lnTo>
                    <a:pt x="763" y="141"/>
                  </a:lnTo>
                  <a:lnTo>
                    <a:pt x="771" y="141"/>
                  </a:lnTo>
                  <a:lnTo>
                    <a:pt x="788" y="141"/>
                  </a:lnTo>
                  <a:lnTo>
                    <a:pt x="796" y="67"/>
                  </a:lnTo>
                  <a:lnTo>
                    <a:pt x="804" y="67"/>
                  </a:lnTo>
                  <a:lnTo>
                    <a:pt x="813" y="67"/>
                  </a:lnTo>
                  <a:lnTo>
                    <a:pt x="821" y="67"/>
                  </a:lnTo>
                  <a:lnTo>
                    <a:pt x="829" y="67"/>
                  </a:lnTo>
                  <a:lnTo>
                    <a:pt x="838" y="67"/>
                  </a:lnTo>
                  <a:lnTo>
                    <a:pt x="846" y="67"/>
                  </a:lnTo>
                  <a:lnTo>
                    <a:pt x="854" y="67"/>
                  </a:lnTo>
                  <a:lnTo>
                    <a:pt x="862" y="67"/>
                  </a:lnTo>
                  <a:lnTo>
                    <a:pt x="871" y="0"/>
                  </a:lnTo>
                  <a:lnTo>
                    <a:pt x="887" y="0"/>
                  </a:lnTo>
                  <a:lnTo>
                    <a:pt x="896" y="0"/>
                  </a:lnTo>
                  <a:lnTo>
                    <a:pt x="904" y="0"/>
                  </a:lnTo>
                  <a:lnTo>
                    <a:pt x="912" y="0"/>
                  </a:lnTo>
                  <a:lnTo>
                    <a:pt x="921" y="0"/>
                  </a:lnTo>
                  <a:lnTo>
                    <a:pt x="929" y="0"/>
                  </a:lnTo>
                  <a:lnTo>
                    <a:pt x="937" y="0"/>
                  </a:lnTo>
                  <a:lnTo>
                    <a:pt x="945" y="0"/>
                  </a:lnTo>
                  <a:lnTo>
                    <a:pt x="954" y="0"/>
                  </a:lnTo>
                  <a:lnTo>
                    <a:pt x="962" y="0"/>
                  </a:lnTo>
                  <a:lnTo>
                    <a:pt x="970" y="67"/>
                  </a:lnTo>
                  <a:lnTo>
                    <a:pt x="979" y="67"/>
                  </a:lnTo>
                  <a:lnTo>
                    <a:pt x="995" y="67"/>
                  </a:lnTo>
                  <a:lnTo>
                    <a:pt x="1003" y="67"/>
                  </a:lnTo>
                  <a:lnTo>
                    <a:pt x="1012" y="141"/>
                  </a:lnTo>
                  <a:lnTo>
                    <a:pt x="1020" y="141"/>
                  </a:lnTo>
                  <a:lnTo>
                    <a:pt x="1028" y="67"/>
                  </a:lnTo>
                  <a:lnTo>
                    <a:pt x="1037" y="67"/>
                  </a:lnTo>
                  <a:lnTo>
                    <a:pt x="1045" y="141"/>
                  </a:lnTo>
                </a:path>
              </a:pathLst>
            </a:custGeom>
            <a:noFill/>
            <a:ln w="50800">
              <a:solidFill>
                <a:schemeClr val="tx2">
                  <a:lumMod val="75000"/>
                </a:schemeClr>
              </a:solidFill>
              <a:prstDash val="solid"/>
              <a:round/>
              <a:headEnd/>
              <a:tailEnd/>
            </a:ln>
          </p:spPr>
          <p:txBody>
            <a:bodyPr/>
            <a:lstStyle/>
            <a:p>
              <a:endParaRPr lang="en-GB">
                <a:effectLst>
                  <a:outerShdw blurRad="50800" dist="38100" dir="2700000" algn="tl" rotWithShape="0">
                    <a:prstClr val="black">
                      <a:alpha val="40000"/>
                    </a:prstClr>
                  </a:outerShdw>
                </a:effectLst>
                <a:latin typeface="+mn-lt"/>
              </a:endParaRPr>
            </a:p>
          </p:txBody>
        </p:sp>
      </p:grpSp>
      <p:sp>
        <p:nvSpPr>
          <p:cNvPr id="56" name="Freeform 61"/>
          <p:cNvSpPr>
            <a:spLocks/>
          </p:cNvSpPr>
          <p:nvPr/>
        </p:nvSpPr>
        <p:spPr bwMode="auto">
          <a:xfrm>
            <a:off x="1410927" y="2761208"/>
            <a:ext cx="1462088" cy="1865709"/>
          </a:xfrm>
          <a:custGeom>
            <a:avLst/>
            <a:gdLst/>
            <a:ahLst/>
            <a:cxnLst>
              <a:cxn ang="0">
                <a:pos x="8" y="1493"/>
              </a:cxn>
              <a:cxn ang="0">
                <a:pos x="25" y="1418"/>
              </a:cxn>
              <a:cxn ang="0">
                <a:pos x="41" y="1277"/>
              </a:cxn>
              <a:cxn ang="0">
                <a:pos x="58" y="1277"/>
              </a:cxn>
              <a:cxn ang="0">
                <a:pos x="74" y="1211"/>
              </a:cxn>
              <a:cxn ang="0">
                <a:pos x="99" y="1211"/>
              </a:cxn>
              <a:cxn ang="0">
                <a:pos x="116" y="1136"/>
              </a:cxn>
              <a:cxn ang="0">
                <a:pos x="133" y="1136"/>
              </a:cxn>
              <a:cxn ang="0">
                <a:pos x="149" y="1136"/>
              </a:cxn>
              <a:cxn ang="0">
                <a:pos x="166" y="1070"/>
              </a:cxn>
              <a:cxn ang="0">
                <a:pos x="182" y="995"/>
              </a:cxn>
              <a:cxn ang="0">
                <a:pos x="207" y="995"/>
              </a:cxn>
              <a:cxn ang="0">
                <a:pos x="224" y="995"/>
              </a:cxn>
              <a:cxn ang="0">
                <a:pos x="240" y="929"/>
              </a:cxn>
              <a:cxn ang="0">
                <a:pos x="257" y="929"/>
              </a:cxn>
              <a:cxn ang="0">
                <a:pos x="274" y="929"/>
              </a:cxn>
              <a:cxn ang="0">
                <a:pos x="290" y="854"/>
              </a:cxn>
              <a:cxn ang="0">
                <a:pos x="315" y="854"/>
              </a:cxn>
              <a:cxn ang="0">
                <a:pos x="332" y="779"/>
              </a:cxn>
              <a:cxn ang="0">
                <a:pos x="348" y="779"/>
              </a:cxn>
              <a:cxn ang="0">
                <a:pos x="365" y="779"/>
              </a:cxn>
              <a:cxn ang="0">
                <a:pos x="381" y="713"/>
              </a:cxn>
              <a:cxn ang="0">
                <a:pos x="398" y="713"/>
              </a:cxn>
              <a:cxn ang="0">
                <a:pos x="423" y="713"/>
              </a:cxn>
              <a:cxn ang="0">
                <a:pos x="439" y="638"/>
              </a:cxn>
              <a:cxn ang="0">
                <a:pos x="456" y="638"/>
              </a:cxn>
              <a:cxn ang="0">
                <a:pos x="473" y="638"/>
              </a:cxn>
              <a:cxn ang="0">
                <a:pos x="489" y="572"/>
              </a:cxn>
              <a:cxn ang="0">
                <a:pos x="506" y="572"/>
              </a:cxn>
              <a:cxn ang="0">
                <a:pos x="531" y="572"/>
              </a:cxn>
              <a:cxn ang="0">
                <a:pos x="547" y="497"/>
              </a:cxn>
              <a:cxn ang="0">
                <a:pos x="564" y="497"/>
              </a:cxn>
              <a:cxn ang="0">
                <a:pos x="580" y="497"/>
              </a:cxn>
              <a:cxn ang="0">
                <a:pos x="597" y="431"/>
              </a:cxn>
              <a:cxn ang="0">
                <a:pos x="614" y="431"/>
              </a:cxn>
              <a:cxn ang="0">
                <a:pos x="638" y="431"/>
              </a:cxn>
              <a:cxn ang="0">
                <a:pos x="655" y="356"/>
              </a:cxn>
              <a:cxn ang="0">
                <a:pos x="672" y="356"/>
              </a:cxn>
              <a:cxn ang="0">
                <a:pos x="688" y="356"/>
              </a:cxn>
              <a:cxn ang="0">
                <a:pos x="705" y="290"/>
              </a:cxn>
              <a:cxn ang="0">
                <a:pos x="721" y="290"/>
              </a:cxn>
              <a:cxn ang="0">
                <a:pos x="746" y="290"/>
              </a:cxn>
              <a:cxn ang="0">
                <a:pos x="763" y="215"/>
              </a:cxn>
              <a:cxn ang="0">
                <a:pos x="780" y="215"/>
              </a:cxn>
              <a:cxn ang="0">
                <a:pos x="796" y="149"/>
              </a:cxn>
              <a:cxn ang="0">
                <a:pos x="813" y="149"/>
              </a:cxn>
              <a:cxn ang="0">
                <a:pos x="829" y="149"/>
              </a:cxn>
              <a:cxn ang="0">
                <a:pos x="854" y="149"/>
              </a:cxn>
              <a:cxn ang="0">
                <a:pos x="871" y="74"/>
              </a:cxn>
              <a:cxn ang="0">
                <a:pos x="887" y="74"/>
              </a:cxn>
              <a:cxn ang="0">
                <a:pos x="904" y="0"/>
              </a:cxn>
              <a:cxn ang="0">
                <a:pos x="921" y="0"/>
              </a:cxn>
            </a:cxnLst>
            <a:rect l="0" t="0" r="r" b="b"/>
            <a:pathLst>
              <a:path w="921" h="1567">
                <a:moveTo>
                  <a:pt x="0" y="1567"/>
                </a:moveTo>
                <a:lnTo>
                  <a:pt x="8" y="1493"/>
                </a:lnTo>
                <a:lnTo>
                  <a:pt x="16" y="1418"/>
                </a:lnTo>
                <a:lnTo>
                  <a:pt x="25" y="1418"/>
                </a:lnTo>
                <a:lnTo>
                  <a:pt x="33" y="1352"/>
                </a:lnTo>
                <a:lnTo>
                  <a:pt x="41" y="1277"/>
                </a:lnTo>
                <a:lnTo>
                  <a:pt x="50" y="1277"/>
                </a:lnTo>
                <a:lnTo>
                  <a:pt x="58" y="1277"/>
                </a:lnTo>
                <a:lnTo>
                  <a:pt x="66" y="1277"/>
                </a:lnTo>
                <a:lnTo>
                  <a:pt x="74" y="1211"/>
                </a:lnTo>
                <a:lnTo>
                  <a:pt x="83" y="1211"/>
                </a:lnTo>
                <a:lnTo>
                  <a:pt x="99" y="1211"/>
                </a:lnTo>
                <a:lnTo>
                  <a:pt x="108" y="1211"/>
                </a:lnTo>
                <a:lnTo>
                  <a:pt x="116" y="1136"/>
                </a:lnTo>
                <a:lnTo>
                  <a:pt x="124" y="1136"/>
                </a:lnTo>
                <a:lnTo>
                  <a:pt x="133" y="1136"/>
                </a:lnTo>
                <a:lnTo>
                  <a:pt x="141" y="1136"/>
                </a:lnTo>
                <a:lnTo>
                  <a:pt x="149" y="1136"/>
                </a:lnTo>
                <a:lnTo>
                  <a:pt x="157" y="1070"/>
                </a:lnTo>
                <a:lnTo>
                  <a:pt x="166" y="1070"/>
                </a:lnTo>
                <a:lnTo>
                  <a:pt x="174" y="1070"/>
                </a:lnTo>
                <a:lnTo>
                  <a:pt x="182" y="995"/>
                </a:lnTo>
                <a:lnTo>
                  <a:pt x="191" y="995"/>
                </a:lnTo>
                <a:lnTo>
                  <a:pt x="207" y="995"/>
                </a:lnTo>
                <a:lnTo>
                  <a:pt x="215" y="995"/>
                </a:lnTo>
                <a:lnTo>
                  <a:pt x="224" y="995"/>
                </a:lnTo>
                <a:lnTo>
                  <a:pt x="232" y="995"/>
                </a:lnTo>
                <a:lnTo>
                  <a:pt x="240" y="929"/>
                </a:lnTo>
                <a:lnTo>
                  <a:pt x="249" y="929"/>
                </a:lnTo>
                <a:lnTo>
                  <a:pt x="257" y="929"/>
                </a:lnTo>
                <a:lnTo>
                  <a:pt x="265" y="929"/>
                </a:lnTo>
                <a:lnTo>
                  <a:pt x="274" y="929"/>
                </a:lnTo>
                <a:lnTo>
                  <a:pt x="282" y="929"/>
                </a:lnTo>
                <a:lnTo>
                  <a:pt x="290" y="854"/>
                </a:lnTo>
                <a:lnTo>
                  <a:pt x="298" y="854"/>
                </a:lnTo>
                <a:lnTo>
                  <a:pt x="315" y="854"/>
                </a:lnTo>
                <a:lnTo>
                  <a:pt x="323" y="854"/>
                </a:lnTo>
                <a:lnTo>
                  <a:pt x="332" y="779"/>
                </a:lnTo>
                <a:lnTo>
                  <a:pt x="340" y="779"/>
                </a:lnTo>
                <a:lnTo>
                  <a:pt x="348" y="779"/>
                </a:lnTo>
                <a:lnTo>
                  <a:pt x="356" y="779"/>
                </a:lnTo>
                <a:lnTo>
                  <a:pt x="365" y="779"/>
                </a:lnTo>
                <a:lnTo>
                  <a:pt x="373" y="779"/>
                </a:lnTo>
                <a:lnTo>
                  <a:pt x="381" y="713"/>
                </a:lnTo>
                <a:lnTo>
                  <a:pt x="390" y="713"/>
                </a:lnTo>
                <a:lnTo>
                  <a:pt x="398" y="713"/>
                </a:lnTo>
                <a:lnTo>
                  <a:pt x="406" y="713"/>
                </a:lnTo>
                <a:lnTo>
                  <a:pt x="423" y="713"/>
                </a:lnTo>
                <a:lnTo>
                  <a:pt x="431" y="638"/>
                </a:lnTo>
                <a:lnTo>
                  <a:pt x="439" y="638"/>
                </a:lnTo>
                <a:lnTo>
                  <a:pt x="448" y="638"/>
                </a:lnTo>
                <a:lnTo>
                  <a:pt x="456" y="638"/>
                </a:lnTo>
                <a:lnTo>
                  <a:pt x="464" y="638"/>
                </a:lnTo>
                <a:lnTo>
                  <a:pt x="473" y="638"/>
                </a:lnTo>
                <a:lnTo>
                  <a:pt x="481" y="638"/>
                </a:lnTo>
                <a:lnTo>
                  <a:pt x="489" y="572"/>
                </a:lnTo>
                <a:lnTo>
                  <a:pt x="497" y="572"/>
                </a:lnTo>
                <a:lnTo>
                  <a:pt x="506" y="572"/>
                </a:lnTo>
                <a:lnTo>
                  <a:pt x="522" y="572"/>
                </a:lnTo>
                <a:lnTo>
                  <a:pt x="531" y="572"/>
                </a:lnTo>
                <a:lnTo>
                  <a:pt x="539" y="497"/>
                </a:lnTo>
                <a:lnTo>
                  <a:pt x="547" y="497"/>
                </a:lnTo>
                <a:lnTo>
                  <a:pt x="556" y="497"/>
                </a:lnTo>
                <a:lnTo>
                  <a:pt x="564" y="497"/>
                </a:lnTo>
                <a:lnTo>
                  <a:pt x="572" y="497"/>
                </a:lnTo>
                <a:lnTo>
                  <a:pt x="580" y="497"/>
                </a:lnTo>
                <a:lnTo>
                  <a:pt x="589" y="431"/>
                </a:lnTo>
                <a:lnTo>
                  <a:pt x="597" y="431"/>
                </a:lnTo>
                <a:lnTo>
                  <a:pt x="605" y="431"/>
                </a:lnTo>
                <a:lnTo>
                  <a:pt x="614" y="431"/>
                </a:lnTo>
                <a:lnTo>
                  <a:pt x="630" y="431"/>
                </a:lnTo>
                <a:lnTo>
                  <a:pt x="638" y="431"/>
                </a:lnTo>
                <a:lnTo>
                  <a:pt x="647" y="356"/>
                </a:lnTo>
                <a:lnTo>
                  <a:pt x="655" y="356"/>
                </a:lnTo>
                <a:lnTo>
                  <a:pt x="663" y="356"/>
                </a:lnTo>
                <a:lnTo>
                  <a:pt x="672" y="356"/>
                </a:lnTo>
                <a:lnTo>
                  <a:pt x="680" y="356"/>
                </a:lnTo>
                <a:lnTo>
                  <a:pt x="688" y="356"/>
                </a:lnTo>
                <a:lnTo>
                  <a:pt x="697" y="290"/>
                </a:lnTo>
                <a:lnTo>
                  <a:pt x="705" y="290"/>
                </a:lnTo>
                <a:lnTo>
                  <a:pt x="713" y="290"/>
                </a:lnTo>
                <a:lnTo>
                  <a:pt x="721" y="290"/>
                </a:lnTo>
                <a:lnTo>
                  <a:pt x="738" y="290"/>
                </a:lnTo>
                <a:lnTo>
                  <a:pt x="746" y="290"/>
                </a:lnTo>
                <a:lnTo>
                  <a:pt x="755" y="290"/>
                </a:lnTo>
                <a:lnTo>
                  <a:pt x="763" y="215"/>
                </a:lnTo>
                <a:lnTo>
                  <a:pt x="771" y="215"/>
                </a:lnTo>
                <a:lnTo>
                  <a:pt x="780" y="215"/>
                </a:lnTo>
                <a:lnTo>
                  <a:pt x="788" y="215"/>
                </a:lnTo>
                <a:lnTo>
                  <a:pt x="796" y="149"/>
                </a:lnTo>
                <a:lnTo>
                  <a:pt x="804" y="149"/>
                </a:lnTo>
                <a:lnTo>
                  <a:pt x="813" y="149"/>
                </a:lnTo>
                <a:lnTo>
                  <a:pt x="821" y="149"/>
                </a:lnTo>
                <a:lnTo>
                  <a:pt x="829" y="149"/>
                </a:lnTo>
                <a:lnTo>
                  <a:pt x="846" y="149"/>
                </a:lnTo>
                <a:lnTo>
                  <a:pt x="854" y="149"/>
                </a:lnTo>
                <a:lnTo>
                  <a:pt x="862" y="149"/>
                </a:lnTo>
                <a:lnTo>
                  <a:pt x="871" y="74"/>
                </a:lnTo>
                <a:lnTo>
                  <a:pt x="879" y="74"/>
                </a:lnTo>
                <a:lnTo>
                  <a:pt x="887" y="74"/>
                </a:lnTo>
                <a:lnTo>
                  <a:pt x="896" y="0"/>
                </a:lnTo>
                <a:lnTo>
                  <a:pt x="904" y="0"/>
                </a:lnTo>
                <a:lnTo>
                  <a:pt x="912" y="0"/>
                </a:lnTo>
                <a:lnTo>
                  <a:pt x="921" y="0"/>
                </a:lnTo>
              </a:path>
            </a:pathLst>
          </a:custGeom>
          <a:noFill/>
          <a:ln w="50800">
            <a:solidFill>
              <a:srgbClr val="FF0000"/>
            </a:solidFill>
            <a:prstDash val="sysDash"/>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grpSp>
        <p:nvGrpSpPr>
          <p:cNvPr id="4" name="Group 62"/>
          <p:cNvGrpSpPr>
            <a:grpSpLocks/>
          </p:cNvGrpSpPr>
          <p:nvPr/>
        </p:nvGrpSpPr>
        <p:grpSpPr bwMode="auto">
          <a:xfrm>
            <a:off x="1410928" y="2089696"/>
            <a:ext cx="5280025" cy="2537222"/>
            <a:chOff x="1213" y="1681"/>
            <a:chExt cx="3326" cy="2131"/>
          </a:xfrm>
          <a:effectLst>
            <a:outerShdw blurRad="50800" dist="38100" dir="2700000" algn="tl" rotWithShape="0">
              <a:prstClr val="black">
                <a:alpha val="40000"/>
              </a:prstClr>
            </a:outerShdw>
          </a:effectLst>
        </p:grpSpPr>
        <p:sp>
          <p:nvSpPr>
            <p:cNvPr id="58" name="Freeform 63"/>
            <p:cNvSpPr>
              <a:spLocks/>
            </p:cNvSpPr>
            <p:nvPr/>
          </p:nvSpPr>
          <p:spPr bwMode="auto">
            <a:xfrm>
              <a:off x="1213" y="2742"/>
              <a:ext cx="1136" cy="1070"/>
            </a:xfrm>
            <a:custGeom>
              <a:avLst/>
              <a:gdLst/>
              <a:ahLst/>
              <a:cxnLst>
                <a:cxn ang="0">
                  <a:pos x="16" y="921"/>
                </a:cxn>
                <a:cxn ang="0">
                  <a:pos x="41" y="780"/>
                </a:cxn>
                <a:cxn ang="0">
                  <a:pos x="66" y="780"/>
                </a:cxn>
                <a:cxn ang="0">
                  <a:pos x="99" y="714"/>
                </a:cxn>
                <a:cxn ang="0">
                  <a:pos x="124" y="714"/>
                </a:cxn>
                <a:cxn ang="0">
                  <a:pos x="149" y="639"/>
                </a:cxn>
                <a:cxn ang="0">
                  <a:pos x="174" y="639"/>
                </a:cxn>
                <a:cxn ang="0">
                  <a:pos x="207" y="573"/>
                </a:cxn>
                <a:cxn ang="0">
                  <a:pos x="232" y="573"/>
                </a:cxn>
                <a:cxn ang="0">
                  <a:pos x="257" y="498"/>
                </a:cxn>
                <a:cxn ang="0">
                  <a:pos x="282" y="498"/>
                </a:cxn>
                <a:cxn ang="0">
                  <a:pos x="315" y="498"/>
                </a:cxn>
                <a:cxn ang="0">
                  <a:pos x="340" y="432"/>
                </a:cxn>
                <a:cxn ang="0">
                  <a:pos x="365" y="432"/>
                </a:cxn>
                <a:cxn ang="0">
                  <a:pos x="390" y="432"/>
                </a:cxn>
                <a:cxn ang="0">
                  <a:pos x="423" y="432"/>
                </a:cxn>
                <a:cxn ang="0">
                  <a:pos x="448" y="432"/>
                </a:cxn>
                <a:cxn ang="0">
                  <a:pos x="473" y="432"/>
                </a:cxn>
                <a:cxn ang="0">
                  <a:pos x="497" y="357"/>
                </a:cxn>
                <a:cxn ang="0">
                  <a:pos x="531" y="357"/>
                </a:cxn>
                <a:cxn ang="0">
                  <a:pos x="556" y="357"/>
                </a:cxn>
                <a:cxn ang="0">
                  <a:pos x="580" y="357"/>
                </a:cxn>
                <a:cxn ang="0">
                  <a:pos x="605" y="357"/>
                </a:cxn>
                <a:cxn ang="0">
                  <a:pos x="638" y="282"/>
                </a:cxn>
                <a:cxn ang="0">
                  <a:pos x="663" y="282"/>
                </a:cxn>
                <a:cxn ang="0">
                  <a:pos x="688" y="282"/>
                </a:cxn>
                <a:cxn ang="0">
                  <a:pos x="713" y="282"/>
                </a:cxn>
                <a:cxn ang="0">
                  <a:pos x="746" y="216"/>
                </a:cxn>
                <a:cxn ang="0">
                  <a:pos x="771" y="216"/>
                </a:cxn>
                <a:cxn ang="0">
                  <a:pos x="796" y="216"/>
                </a:cxn>
                <a:cxn ang="0">
                  <a:pos x="821" y="141"/>
                </a:cxn>
                <a:cxn ang="0">
                  <a:pos x="854" y="141"/>
                </a:cxn>
                <a:cxn ang="0">
                  <a:pos x="879" y="141"/>
                </a:cxn>
                <a:cxn ang="0">
                  <a:pos x="904" y="75"/>
                </a:cxn>
                <a:cxn ang="0">
                  <a:pos x="929" y="75"/>
                </a:cxn>
                <a:cxn ang="0">
                  <a:pos x="962" y="75"/>
                </a:cxn>
                <a:cxn ang="0">
                  <a:pos x="987" y="75"/>
                </a:cxn>
                <a:cxn ang="0">
                  <a:pos x="1012" y="75"/>
                </a:cxn>
                <a:cxn ang="0">
                  <a:pos x="1037" y="75"/>
                </a:cxn>
                <a:cxn ang="0">
                  <a:pos x="1070" y="75"/>
                </a:cxn>
                <a:cxn ang="0">
                  <a:pos x="1095" y="0"/>
                </a:cxn>
                <a:cxn ang="0">
                  <a:pos x="1120" y="0"/>
                </a:cxn>
              </a:cxnLst>
              <a:rect l="0" t="0" r="r" b="b"/>
              <a:pathLst>
                <a:path w="1136" h="1070">
                  <a:moveTo>
                    <a:pt x="0" y="1070"/>
                  </a:moveTo>
                  <a:lnTo>
                    <a:pt x="8" y="996"/>
                  </a:lnTo>
                  <a:lnTo>
                    <a:pt x="16" y="921"/>
                  </a:lnTo>
                  <a:lnTo>
                    <a:pt x="25" y="855"/>
                  </a:lnTo>
                  <a:lnTo>
                    <a:pt x="33" y="780"/>
                  </a:lnTo>
                  <a:lnTo>
                    <a:pt x="41" y="780"/>
                  </a:lnTo>
                  <a:lnTo>
                    <a:pt x="50" y="780"/>
                  </a:lnTo>
                  <a:lnTo>
                    <a:pt x="58" y="780"/>
                  </a:lnTo>
                  <a:lnTo>
                    <a:pt x="66" y="780"/>
                  </a:lnTo>
                  <a:lnTo>
                    <a:pt x="74" y="780"/>
                  </a:lnTo>
                  <a:lnTo>
                    <a:pt x="83" y="780"/>
                  </a:lnTo>
                  <a:lnTo>
                    <a:pt x="99" y="714"/>
                  </a:lnTo>
                  <a:lnTo>
                    <a:pt x="108" y="714"/>
                  </a:lnTo>
                  <a:lnTo>
                    <a:pt x="116" y="714"/>
                  </a:lnTo>
                  <a:lnTo>
                    <a:pt x="124" y="714"/>
                  </a:lnTo>
                  <a:lnTo>
                    <a:pt x="133" y="639"/>
                  </a:lnTo>
                  <a:lnTo>
                    <a:pt x="141" y="639"/>
                  </a:lnTo>
                  <a:lnTo>
                    <a:pt x="149" y="639"/>
                  </a:lnTo>
                  <a:lnTo>
                    <a:pt x="157" y="639"/>
                  </a:lnTo>
                  <a:lnTo>
                    <a:pt x="166" y="639"/>
                  </a:lnTo>
                  <a:lnTo>
                    <a:pt x="174" y="639"/>
                  </a:lnTo>
                  <a:lnTo>
                    <a:pt x="182" y="573"/>
                  </a:lnTo>
                  <a:lnTo>
                    <a:pt x="191" y="573"/>
                  </a:lnTo>
                  <a:lnTo>
                    <a:pt x="207" y="573"/>
                  </a:lnTo>
                  <a:lnTo>
                    <a:pt x="215" y="573"/>
                  </a:lnTo>
                  <a:lnTo>
                    <a:pt x="224" y="573"/>
                  </a:lnTo>
                  <a:lnTo>
                    <a:pt x="232" y="573"/>
                  </a:lnTo>
                  <a:lnTo>
                    <a:pt x="240" y="573"/>
                  </a:lnTo>
                  <a:lnTo>
                    <a:pt x="249" y="573"/>
                  </a:lnTo>
                  <a:lnTo>
                    <a:pt x="257" y="498"/>
                  </a:lnTo>
                  <a:lnTo>
                    <a:pt x="265" y="498"/>
                  </a:lnTo>
                  <a:lnTo>
                    <a:pt x="274" y="498"/>
                  </a:lnTo>
                  <a:lnTo>
                    <a:pt x="282" y="498"/>
                  </a:lnTo>
                  <a:lnTo>
                    <a:pt x="290" y="498"/>
                  </a:lnTo>
                  <a:lnTo>
                    <a:pt x="298" y="498"/>
                  </a:lnTo>
                  <a:lnTo>
                    <a:pt x="315" y="498"/>
                  </a:lnTo>
                  <a:lnTo>
                    <a:pt x="323" y="498"/>
                  </a:lnTo>
                  <a:lnTo>
                    <a:pt x="332" y="432"/>
                  </a:lnTo>
                  <a:lnTo>
                    <a:pt x="340" y="432"/>
                  </a:lnTo>
                  <a:lnTo>
                    <a:pt x="348" y="432"/>
                  </a:lnTo>
                  <a:lnTo>
                    <a:pt x="356" y="432"/>
                  </a:lnTo>
                  <a:lnTo>
                    <a:pt x="365" y="432"/>
                  </a:lnTo>
                  <a:lnTo>
                    <a:pt x="373" y="432"/>
                  </a:lnTo>
                  <a:lnTo>
                    <a:pt x="381" y="432"/>
                  </a:lnTo>
                  <a:lnTo>
                    <a:pt x="390" y="432"/>
                  </a:lnTo>
                  <a:lnTo>
                    <a:pt x="398" y="432"/>
                  </a:lnTo>
                  <a:lnTo>
                    <a:pt x="406" y="432"/>
                  </a:lnTo>
                  <a:lnTo>
                    <a:pt x="423" y="432"/>
                  </a:lnTo>
                  <a:lnTo>
                    <a:pt x="431" y="432"/>
                  </a:lnTo>
                  <a:lnTo>
                    <a:pt x="439" y="432"/>
                  </a:lnTo>
                  <a:lnTo>
                    <a:pt x="448" y="432"/>
                  </a:lnTo>
                  <a:lnTo>
                    <a:pt x="456" y="432"/>
                  </a:lnTo>
                  <a:lnTo>
                    <a:pt x="464" y="432"/>
                  </a:lnTo>
                  <a:lnTo>
                    <a:pt x="473" y="432"/>
                  </a:lnTo>
                  <a:lnTo>
                    <a:pt x="481" y="357"/>
                  </a:lnTo>
                  <a:lnTo>
                    <a:pt x="489" y="357"/>
                  </a:lnTo>
                  <a:lnTo>
                    <a:pt x="497" y="357"/>
                  </a:lnTo>
                  <a:lnTo>
                    <a:pt x="506" y="357"/>
                  </a:lnTo>
                  <a:lnTo>
                    <a:pt x="522" y="357"/>
                  </a:lnTo>
                  <a:lnTo>
                    <a:pt x="531" y="357"/>
                  </a:lnTo>
                  <a:lnTo>
                    <a:pt x="539" y="357"/>
                  </a:lnTo>
                  <a:lnTo>
                    <a:pt x="547" y="357"/>
                  </a:lnTo>
                  <a:lnTo>
                    <a:pt x="556" y="357"/>
                  </a:lnTo>
                  <a:lnTo>
                    <a:pt x="564" y="357"/>
                  </a:lnTo>
                  <a:lnTo>
                    <a:pt x="572" y="357"/>
                  </a:lnTo>
                  <a:lnTo>
                    <a:pt x="580" y="357"/>
                  </a:lnTo>
                  <a:lnTo>
                    <a:pt x="589" y="357"/>
                  </a:lnTo>
                  <a:lnTo>
                    <a:pt x="597" y="357"/>
                  </a:lnTo>
                  <a:lnTo>
                    <a:pt x="605" y="357"/>
                  </a:lnTo>
                  <a:lnTo>
                    <a:pt x="614" y="357"/>
                  </a:lnTo>
                  <a:lnTo>
                    <a:pt x="630" y="282"/>
                  </a:lnTo>
                  <a:lnTo>
                    <a:pt x="638" y="282"/>
                  </a:lnTo>
                  <a:lnTo>
                    <a:pt x="647" y="282"/>
                  </a:lnTo>
                  <a:lnTo>
                    <a:pt x="655" y="282"/>
                  </a:lnTo>
                  <a:lnTo>
                    <a:pt x="663" y="282"/>
                  </a:lnTo>
                  <a:lnTo>
                    <a:pt x="672" y="282"/>
                  </a:lnTo>
                  <a:lnTo>
                    <a:pt x="680" y="282"/>
                  </a:lnTo>
                  <a:lnTo>
                    <a:pt x="688" y="282"/>
                  </a:lnTo>
                  <a:lnTo>
                    <a:pt x="697" y="282"/>
                  </a:lnTo>
                  <a:lnTo>
                    <a:pt x="705" y="282"/>
                  </a:lnTo>
                  <a:lnTo>
                    <a:pt x="713" y="282"/>
                  </a:lnTo>
                  <a:lnTo>
                    <a:pt x="721" y="282"/>
                  </a:lnTo>
                  <a:lnTo>
                    <a:pt x="738" y="216"/>
                  </a:lnTo>
                  <a:lnTo>
                    <a:pt x="746" y="216"/>
                  </a:lnTo>
                  <a:lnTo>
                    <a:pt x="755" y="216"/>
                  </a:lnTo>
                  <a:lnTo>
                    <a:pt x="763" y="216"/>
                  </a:lnTo>
                  <a:lnTo>
                    <a:pt x="771" y="216"/>
                  </a:lnTo>
                  <a:lnTo>
                    <a:pt x="780" y="216"/>
                  </a:lnTo>
                  <a:lnTo>
                    <a:pt x="788" y="216"/>
                  </a:lnTo>
                  <a:lnTo>
                    <a:pt x="796" y="216"/>
                  </a:lnTo>
                  <a:lnTo>
                    <a:pt x="804" y="141"/>
                  </a:lnTo>
                  <a:lnTo>
                    <a:pt x="813" y="141"/>
                  </a:lnTo>
                  <a:lnTo>
                    <a:pt x="821" y="141"/>
                  </a:lnTo>
                  <a:lnTo>
                    <a:pt x="829" y="141"/>
                  </a:lnTo>
                  <a:lnTo>
                    <a:pt x="846" y="141"/>
                  </a:lnTo>
                  <a:lnTo>
                    <a:pt x="854" y="141"/>
                  </a:lnTo>
                  <a:lnTo>
                    <a:pt x="862" y="141"/>
                  </a:lnTo>
                  <a:lnTo>
                    <a:pt x="871" y="141"/>
                  </a:lnTo>
                  <a:lnTo>
                    <a:pt x="879" y="141"/>
                  </a:lnTo>
                  <a:lnTo>
                    <a:pt x="887" y="141"/>
                  </a:lnTo>
                  <a:lnTo>
                    <a:pt x="896" y="75"/>
                  </a:lnTo>
                  <a:lnTo>
                    <a:pt x="904" y="75"/>
                  </a:lnTo>
                  <a:lnTo>
                    <a:pt x="912" y="75"/>
                  </a:lnTo>
                  <a:lnTo>
                    <a:pt x="921" y="75"/>
                  </a:lnTo>
                  <a:lnTo>
                    <a:pt x="929" y="75"/>
                  </a:lnTo>
                  <a:lnTo>
                    <a:pt x="945" y="75"/>
                  </a:lnTo>
                  <a:lnTo>
                    <a:pt x="954" y="75"/>
                  </a:lnTo>
                  <a:lnTo>
                    <a:pt x="962" y="75"/>
                  </a:lnTo>
                  <a:lnTo>
                    <a:pt x="970" y="75"/>
                  </a:lnTo>
                  <a:lnTo>
                    <a:pt x="979" y="75"/>
                  </a:lnTo>
                  <a:lnTo>
                    <a:pt x="987" y="75"/>
                  </a:lnTo>
                  <a:lnTo>
                    <a:pt x="995" y="75"/>
                  </a:lnTo>
                  <a:lnTo>
                    <a:pt x="1003" y="75"/>
                  </a:lnTo>
                  <a:lnTo>
                    <a:pt x="1012" y="75"/>
                  </a:lnTo>
                  <a:lnTo>
                    <a:pt x="1020" y="75"/>
                  </a:lnTo>
                  <a:lnTo>
                    <a:pt x="1028" y="75"/>
                  </a:lnTo>
                  <a:lnTo>
                    <a:pt x="1037" y="75"/>
                  </a:lnTo>
                  <a:lnTo>
                    <a:pt x="1053" y="75"/>
                  </a:lnTo>
                  <a:lnTo>
                    <a:pt x="1062" y="75"/>
                  </a:lnTo>
                  <a:lnTo>
                    <a:pt x="1070" y="75"/>
                  </a:lnTo>
                  <a:lnTo>
                    <a:pt x="1078" y="75"/>
                  </a:lnTo>
                  <a:lnTo>
                    <a:pt x="1086" y="0"/>
                  </a:lnTo>
                  <a:lnTo>
                    <a:pt x="1095" y="0"/>
                  </a:lnTo>
                  <a:lnTo>
                    <a:pt x="1103" y="0"/>
                  </a:lnTo>
                  <a:lnTo>
                    <a:pt x="1111" y="0"/>
                  </a:lnTo>
                  <a:lnTo>
                    <a:pt x="1120" y="0"/>
                  </a:lnTo>
                  <a:lnTo>
                    <a:pt x="1128" y="0"/>
                  </a:lnTo>
                  <a:lnTo>
                    <a:pt x="1136" y="0"/>
                  </a:lnTo>
                </a:path>
              </a:pathLst>
            </a:custGeom>
            <a:noFill/>
            <a:ln w="50800" cap="rnd">
              <a:solidFill>
                <a:schemeClr val="tx2">
                  <a:lumMod val="75000"/>
                </a:schemeClr>
              </a:solidFill>
              <a:prstDash val="sysDash"/>
              <a:round/>
              <a:headEnd/>
              <a:tailEnd/>
            </a:ln>
          </p:spPr>
          <p:txBody>
            <a:bodyPr/>
            <a:lstStyle/>
            <a:p>
              <a:endParaRPr lang="en-GB">
                <a:effectLst>
                  <a:outerShdw blurRad="50800" dist="38100" dir="2700000" algn="tl" rotWithShape="0">
                    <a:prstClr val="black">
                      <a:alpha val="40000"/>
                    </a:prstClr>
                  </a:outerShdw>
                </a:effectLst>
                <a:latin typeface="+mn-lt"/>
              </a:endParaRPr>
            </a:p>
          </p:txBody>
        </p:sp>
        <p:sp>
          <p:nvSpPr>
            <p:cNvPr id="59" name="Freeform 64"/>
            <p:cNvSpPr>
              <a:spLocks/>
            </p:cNvSpPr>
            <p:nvPr/>
          </p:nvSpPr>
          <p:spPr bwMode="auto">
            <a:xfrm>
              <a:off x="2349" y="2037"/>
              <a:ext cx="1145" cy="705"/>
            </a:xfrm>
            <a:custGeom>
              <a:avLst/>
              <a:gdLst/>
              <a:ahLst/>
              <a:cxnLst>
                <a:cxn ang="0">
                  <a:pos x="25" y="705"/>
                </a:cxn>
                <a:cxn ang="0">
                  <a:pos x="50" y="705"/>
                </a:cxn>
                <a:cxn ang="0">
                  <a:pos x="75" y="705"/>
                </a:cxn>
                <a:cxn ang="0">
                  <a:pos x="100" y="639"/>
                </a:cxn>
                <a:cxn ang="0">
                  <a:pos x="133" y="639"/>
                </a:cxn>
                <a:cxn ang="0">
                  <a:pos x="158" y="564"/>
                </a:cxn>
                <a:cxn ang="0">
                  <a:pos x="183" y="564"/>
                </a:cxn>
                <a:cxn ang="0">
                  <a:pos x="208" y="564"/>
                </a:cxn>
                <a:cxn ang="0">
                  <a:pos x="241" y="564"/>
                </a:cxn>
                <a:cxn ang="0">
                  <a:pos x="266" y="498"/>
                </a:cxn>
                <a:cxn ang="0">
                  <a:pos x="290" y="498"/>
                </a:cxn>
                <a:cxn ang="0">
                  <a:pos x="315" y="498"/>
                </a:cxn>
                <a:cxn ang="0">
                  <a:pos x="349" y="498"/>
                </a:cxn>
                <a:cxn ang="0">
                  <a:pos x="373" y="423"/>
                </a:cxn>
                <a:cxn ang="0">
                  <a:pos x="398" y="423"/>
                </a:cxn>
                <a:cxn ang="0">
                  <a:pos x="423" y="357"/>
                </a:cxn>
                <a:cxn ang="0">
                  <a:pos x="456" y="357"/>
                </a:cxn>
                <a:cxn ang="0">
                  <a:pos x="481" y="357"/>
                </a:cxn>
                <a:cxn ang="0">
                  <a:pos x="506" y="357"/>
                </a:cxn>
                <a:cxn ang="0">
                  <a:pos x="531" y="357"/>
                </a:cxn>
                <a:cxn ang="0">
                  <a:pos x="564" y="357"/>
                </a:cxn>
                <a:cxn ang="0">
                  <a:pos x="589" y="282"/>
                </a:cxn>
                <a:cxn ang="0">
                  <a:pos x="614" y="282"/>
                </a:cxn>
                <a:cxn ang="0">
                  <a:pos x="639" y="208"/>
                </a:cxn>
                <a:cxn ang="0">
                  <a:pos x="672" y="208"/>
                </a:cxn>
                <a:cxn ang="0">
                  <a:pos x="697" y="208"/>
                </a:cxn>
                <a:cxn ang="0">
                  <a:pos x="722" y="208"/>
                </a:cxn>
                <a:cxn ang="0">
                  <a:pos x="747" y="208"/>
                </a:cxn>
                <a:cxn ang="0">
                  <a:pos x="780" y="141"/>
                </a:cxn>
                <a:cxn ang="0">
                  <a:pos x="805" y="141"/>
                </a:cxn>
                <a:cxn ang="0">
                  <a:pos x="830" y="141"/>
                </a:cxn>
                <a:cxn ang="0">
                  <a:pos x="855" y="141"/>
                </a:cxn>
                <a:cxn ang="0">
                  <a:pos x="888" y="141"/>
                </a:cxn>
                <a:cxn ang="0">
                  <a:pos x="913" y="67"/>
                </a:cxn>
                <a:cxn ang="0">
                  <a:pos x="937" y="67"/>
                </a:cxn>
                <a:cxn ang="0">
                  <a:pos x="962" y="67"/>
                </a:cxn>
                <a:cxn ang="0">
                  <a:pos x="996" y="0"/>
                </a:cxn>
                <a:cxn ang="0">
                  <a:pos x="1020" y="0"/>
                </a:cxn>
                <a:cxn ang="0">
                  <a:pos x="1045" y="0"/>
                </a:cxn>
                <a:cxn ang="0">
                  <a:pos x="1070" y="0"/>
                </a:cxn>
                <a:cxn ang="0">
                  <a:pos x="1103" y="0"/>
                </a:cxn>
                <a:cxn ang="0">
                  <a:pos x="1128" y="0"/>
                </a:cxn>
              </a:cxnLst>
              <a:rect l="0" t="0" r="r" b="b"/>
              <a:pathLst>
                <a:path w="1145" h="705">
                  <a:moveTo>
                    <a:pt x="0" y="705"/>
                  </a:moveTo>
                  <a:lnTo>
                    <a:pt x="8" y="705"/>
                  </a:lnTo>
                  <a:lnTo>
                    <a:pt x="25" y="705"/>
                  </a:lnTo>
                  <a:lnTo>
                    <a:pt x="33" y="705"/>
                  </a:lnTo>
                  <a:lnTo>
                    <a:pt x="42" y="705"/>
                  </a:lnTo>
                  <a:lnTo>
                    <a:pt x="50" y="705"/>
                  </a:lnTo>
                  <a:lnTo>
                    <a:pt x="58" y="705"/>
                  </a:lnTo>
                  <a:lnTo>
                    <a:pt x="67" y="705"/>
                  </a:lnTo>
                  <a:lnTo>
                    <a:pt x="75" y="705"/>
                  </a:lnTo>
                  <a:lnTo>
                    <a:pt x="83" y="705"/>
                  </a:lnTo>
                  <a:lnTo>
                    <a:pt x="91" y="705"/>
                  </a:lnTo>
                  <a:lnTo>
                    <a:pt x="100" y="639"/>
                  </a:lnTo>
                  <a:lnTo>
                    <a:pt x="108" y="639"/>
                  </a:lnTo>
                  <a:lnTo>
                    <a:pt x="116" y="639"/>
                  </a:lnTo>
                  <a:lnTo>
                    <a:pt x="133" y="639"/>
                  </a:lnTo>
                  <a:lnTo>
                    <a:pt x="141" y="639"/>
                  </a:lnTo>
                  <a:lnTo>
                    <a:pt x="149" y="639"/>
                  </a:lnTo>
                  <a:lnTo>
                    <a:pt x="158" y="564"/>
                  </a:lnTo>
                  <a:lnTo>
                    <a:pt x="166" y="564"/>
                  </a:lnTo>
                  <a:lnTo>
                    <a:pt x="174" y="564"/>
                  </a:lnTo>
                  <a:lnTo>
                    <a:pt x="183" y="564"/>
                  </a:lnTo>
                  <a:lnTo>
                    <a:pt x="191" y="564"/>
                  </a:lnTo>
                  <a:lnTo>
                    <a:pt x="199" y="564"/>
                  </a:lnTo>
                  <a:lnTo>
                    <a:pt x="208" y="564"/>
                  </a:lnTo>
                  <a:lnTo>
                    <a:pt x="216" y="564"/>
                  </a:lnTo>
                  <a:lnTo>
                    <a:pt x="232" y="564"/>
                  </a:lnTo>
                  <a:lnTo>
                    <a:pt x="241" y="564"/>
                  </a:lnTo>
                  <a:lnTo>
                    <a:pt x="249" y="564"/>
                  </a:lnTo>
                  <a:lnTo>
                    <a:pt x="257" y="564"/>
                  </a:lnTo>
                  <a:lnTo>
                    <a:pt x="266" y="498"/>
                  </a:lnTo>
                  <a:lnTo>
                    <a:pt x="274" y="498"/>
                  </a:lnTo>
                  <a:lnTo>
                    <a:pt x="282" y="498"/>
                  </a:lnTo>
                  <a:lnTo>
                    <a:pt x="290" y="498"/>
                  </a:lnTo>
                  <a:lnTo>
                    <a:pt x="299" y="498"/>
                  </a:lnTo>
                  <a:lnTo>
                    <a:pt x="307" y="498"/>
                  </a:lnTo>
                  <a:lnTo>
                    <a:pt x="315" y="498"/>
                  </a:lnTo>
                  <a:lnTo>
                    <a:pt x="324" y="498"/>
                  </a:lnTo>
                  <a:lnTo>
                    <a:pt x="340" y="498"/>
                  </a:lnTo>
                  <a:lnTo>
                    <a:pt x="349" y="498"/>
                  </a:lnTo>
                  <a:lnTo>
                    <a:pt x="357" y="498"/>
                  </a:lnTo>
                  <a:lnTo>
                    <a:pt x="365" y="498"/>
                  </a:lnTo>
                  <a:lnTo>
                    <a:pt x="373" y="423"/>
                  </a:lnTo>
                  <a:lnTo>
                    <a:pt x="382" y="423"/>
                  </a:lnTo>
                  <a:lnTo>
                    <a:pt x="390" y="423"/>
                  </a:lnTo>
                  <a:lnTo>
                    <a:pt x="398" y="423"/>
                  </a:lnTo>
                  <a:lnTo>
                    <a:pt x="407" y="423"/>
                  </a:lnTo>
                  <a:lnTo>
                    <a:pt x="415" y="423"/>
                  </a:lnTo>
                  <a:lnTo>
                    <a:pt x="423" y="357"/>
                  </a:lnTo>
                  <a:lnTo>
                    <a:pt x="431" y="357"/>
                  </a:lnTo>
                  <a:lnTo>
                    <a:pt x="448" y="357"/>
                  </a:lnTo>
                  <a:lnTo>
                    <a:pt x="456" y="357"/>
                  </a:lnTo>
                  <a:lnTo>
                    <a:pt x="465" y="357"/>
                  </a:lnTo>
                  <a:lnTo>
                    <a:pt x="473" y="357"/>
                  </a:lnTo>
                  <a:lnTo>
                    <a:pt x="481" y="357"/>
                  </a:lnTo>
                  <a:lnTo>
                    <a:pt x="490" y="357"/>
                  </a:lnTo>
                  <a:lnTo>
                    <a:pt x="498" y="357"/>
                  </a:lnTo>
                  <a:lnTo>
                    <a:pt x="506" y="357"/>
                  </a:lnTo>
                  <a:lnTo>
                    <a:pt x="514" y="357"/>
                  </a:lnTo>
                  <a:lnTo>
                    <a:pt x="523" y="357"/>
                  </a:lnTo>
                  <a:lnTo>
                    <a:pt x="531" y="357"/>
                  </a:lnTo>
                  <a:lnTo>
                    <a:pt x="539" y="357"/>
                  </a:lnTo>
                  <a:lnTo>
                    <a:pt x="556" y="357"/>
                  </a:lnTo>
                  <a:lnTo>
                    <a:pt x="564" y="357"/>
                  </a:lnTo>
                  <a:lnTo>
                    <a:pt x="573" y="357"/>
                  </a:lnTo>
                  <a:lnTo>
                    <a:pt x="581" y="357"/>
                  </a:lnTo>
                  <a:lnTo>
                    <a:pt x="589" y="282"/>
                  </a:lnTo>
                  <a:lnTo>
                    <a:pt x="597" y="282"/>
                  </a:lnTo>
                  <a:lnTo>
                    <a:pt x="606" y="282"/>
                  </a:lnTo>
                  <a:lnTo>
                    <a:pt x="614" y="282"/>
                  </a:lnTo>
                  <a:lnTo>
                    <a:pt x="622" y="282"/>
                  </a:lnTo>
                  <a:lnTo>
                    <a:pt x="631" y="282"/>
                  </a:lnTo>
                  <a:lnTo>
                    <a:pt x="639" y="208"/>
                  </a:lnTo>
                  <a:lnTo>
                    <a:pt x="655" y="208"/>
                  </a:lnTo>
                  <a:lnTo>
                    <a:pt x="664" y="208"/>
                  </a:lnTo>
                  <a:lnTo>
                    <a:pt x="672" y="208"/>
                  </a:lnTo>
                  <a:lnTo>
                    <a:pt x="680" y="208"/>
                  </a:lnTo>
                  <a:lnTo>
                    <a:pt x="689" y="208"/>
                  </a:lnTo>
                  <a:lnTo>
                    <a:pt x="697" y="208"/>
                  </a:lnTo>
                  <a:lnTo>
                    <a:pt x="705" y="208"/>
                  </a:lnTo>
                  <a:lnTo>
                    <a:pt x="714" y="208"/>
                  </a:lnTo>
                  <a:lnTo>
                    <a:pt x="722" y="208"/>
                  </a:lnTo>
                  <a:lnTo>
                    <a:pt x="730" y="208"/>
                  </a:lnTo>
                  <a:lnTo>
                    <a:pt x="738" y="208"/>
                  </a:lnTo>
                  <a:lnTo>
                    <a:pt x="747" y="208"/>
                  </a:lnTo>
                  <a:lnTo>
                    <a:pt x="763" y="141"/>
                  </a:lnTo>
                  <a:lnTo>
                    <a:pt x="772" y="141"/>
                  </a:lnTo>
                  <a:lnTo>
                    <a:pt x="780" y="141"/>
                  </a:lnTo>
                  <a:lnTo>
                    <a:pt x="788" y="141"/>
                  </a:lnTo>
                  <a:lnTo>
                    <a:pt x="796" y="141"/>
                  </a:lnTo>
                  <a:lnTo>
                    <a:pt x="805" y="141"/>
                  </a:lnTo>
                  <a:lnTo>
                    <a:pt x="813" y="141"/>
                  </a:lnTo>
                  <a:lnTo>
                    <a:pt x="821" y="141"/>
                  </a:lnTo>
                  <a:lnTo>
                    <a:pt x="830" y="141"/>
                  </a:lnTo>
                  <a:lnTo>
                    <a:pt x="838" y="141"/>
                  </a:lnTo>
                  <a:lnTo>
                    <a:pt x="846" y="141"/>
                  </a:lnTo>
                  <a:lnTo>
                    <a:pt x="855" y="141"/>
                  </a:lnTo>
                  <a:lnTo>
                    <a:pt x="871" y="141"/>
                  </a:lnTo>
                  <a:lnTo>
                    <a:pt x="879" y="141"/>
                  </a:lnTo>
                  <a:lnTo>
                    <a:pt x="888" y="141"/>
                  </a:lnTo>
                  <a:lnTo>
                    <a:pt x="896" y="141"/>
                  </a:lnTo>
                  <a:lnTo>
                    <a:pt x="904" y="67"/>
                  </a:lnTo>
                  <a:lnTo>
                    <a:pt x="913" y="67"/>
                  </a:lnTo>
                  <a:lnTo>
                    <a:pt x="921" y="67"/>
                  </a:lnTo>
                  <a:lnTo>
                    <a:pt x="929" y="67"/>
                  </a:lnTo>
                  <a:lnTo>
                    <a:pt x="937" y="67"/>
                  </a:lnTo>
                  <a:lnTo>
                    <a:pt x="946" y="67"/>
                  </a:lnTo>
                  <a:lnTo>
                    <a:pt x="954" y="67"/>
                  </a:lnTo>
                  <a:lnTo>
                    <a:pt x="962" y="67"/>
                  </a:lnTo>
                  <a:lnTo>
                    <a:pt x="979" y="0"/>
                  </a:lnTo>
                  <a:lnTo>
                    <a:pt x="987" y="0"/>
                  </a:lnTo>
                  <a:lnTo>
                    <a:pt x="996" y="0"/>
                  </a:lnTo>
                  <a:lnTo>
                    <a:pt x="1004" y="0"/>
                  </a:lnTo>
                  <a:lnTo>
                    <a:pt x="1012" y="0"/>
                  </a:lnTo>
                  <a:lnTo>
                    <a:pt x="1020" y="0"/>
                  </a:lnTo>
                  <a:lnTo>
                    <a:pt x="1029" y="0"/>
                  </a:lnTo>
                  <a:lnTo>
                    <a:pt x="1037" y="0"/>
                  </a:lnTo>
                  <a:lnTo>
                    <a:pt x="1045" y="0"/>
                  </a:lnTo>
                  <a:lnTo>
                    <a:pt x="1054" y="0"/>
                  </a:lnTo>
                  <a:lnTo>
                    <a:pt x="1062" y="0"/>
                  </a:lnTo>
                  <a:lnTo>
                    <a:pt x="1070" y="0"/>
                  </a:lnTo>
                  <a:lnTo>
                    <a:pt x="1087" y="0"/>
                  </a:lnTo>
                  <a:lnTo>
                    <a:pt x="1095" y="0"/>
                  </a:lnTo>
                  <a:lnTo>
                    <a:pt x="1103" y="0"/>
                  </a:lnTo>
                  <a:lnTo>
                    <a:pt x="1112" y="0"/>
                  </a:lnTo>
                  <a:lnTo>
                    <a:pt x="1120" y="0"/>
                  </a:lnTo>
                  <a:lnTo>
                    <a:pt x="1128" y="0"/>
                  </a:lnTo>
                  <a:lnTo>
                    <a:pt x="1137" y="0"/>
                  </a:lnTo>
                  <a:lnTo>
                    <a:pt x="1145" y="0"/>
                  </a:lnTo>
                </a:path>
              </a:pathLst>
            </a:custGeom>
            <a:noFill/>
            <a:ln w="50800" cap="rnd">
              <a:solidFill>
                <a:schemeClr val="tx2">
                  <a:lumMod val="75000"/>
                </a:schemeClr>
              </a:solidFill>
              <a:prstDash val="sysDash"/>
              <a:round/>
              <a:headEnd/>
              <a:tailEnd/>
            </a:ln>
          </p:spPr>
          <p:txBody>
            <a:bodyPr/>
            <a:lstStyle/>
            <a:p>
              <a:endParaRPr lang="en-GB">
                <a:effectLst>
                  <a:outerShdw blurRad="50800" dist="38100" dir="2700000" algn="tl" rotWithShape="0">
                    <a:prstClr val="black">
                      <a:alpha val="40000"/>
                    </a:prstClr>
                  </a:outerShdw>
                </a:effectLst>
                <a:latin typeface="+mn-lt"/>
              </a:endParaRPr>
            </a:p>
          </p:txBody>
        </p:sp>
        <p:sp>
          <p:nvSpPr>
            <p:cNvPr id="60" name="Freeform 65"/>
            <p:cNvSpPr>
              <a:spLocks/>
            </p:cNvSpPr>
            <p:nvPr/>
          </p:nvSpPr>
          <p:spPr bwMode="auto">
            <a:xfrm>
              <a:off x="3494" y="1681"/>
              <a:ext cx="1045" cy="356"/>
            </a:xfrm>
            <a:custGeom>
              <a:avLst/>
              <a:gdLst/>
              <a:ahLst/>
              <a:cxnLst>
                <a:cxn ang="0">
                  <a:pos x="8" y="356"/>
                </a:cxn>
                <a:cxn ang="0">
                  <a:pos x="25" y="356"/>
                </a:cxn>
                <a:cxn ang="0">
                  <a:pos x="50" y="356"/>
                </a:cxn>
                <a:cxn ang="0">
                  <a:pos x="66" y="356"/>
                </a:cxn>
                <a:cxn ang="0">
                  <a:pos x="83" y="356"/>
                </a:cxn>
                <a:cxn ang="0">
                  <a:pos x="99" y="356"/>
                </a:cxn>
                <a:cxn ang="0">
                  <a:pos x="116" y="356"/>
                </a:cxn>
                <a:cxn ang="0">
                  <a:pos x="133" y="356"/>
                </a:cxn>
                <a:cxn ang="0">
                  <a:pos x="157" y="356"/>
                </a:cxn>
                <a:cxn ang="0">
                  <a:pos x="174" y="356"/>
                </a:cxn>
                <a:cxn ang="0">
                  <a:pos x="191" y="356"/>
                </a:cxn>
                <a:cxn ang="0">
                  <a:pos x="207" y="356"/>
                </a:cxn>
                <a:cxn ang="0">
                  <a:pos x="224" y="356"/>
                </a:cxn>
                <a:cxn ang="0">
                  <a:pos x="240" y="282"/>
                </a:cxn>
                <a:cxn ang="0">
                  <a:pos x="265" y="282"/>
                </a:cxn>
                <a:cxn ang="0">
                  <a:pos x="282" y="282"/>
                </a:cxn>
                <a:cxn ang="0">
                  <a:pos x="298" y="282"/>
                </a:cxn>
                <a:cxn ang="0">
                  <a:pos x="315" y="282"/>
                </a:cxn>
                <a:cxn ang="0">
                  <a:pos x="332" y="282"/>
                </a:cxn>
                <a:cxn ang="0">
                  <a:pos x="348" y="282"/>
                </a:cxn>
                <a:cxn ang="0">
                  <a:pos x="373" y="282"/>
                </a:cxn>
                <a:cxn ang="0">
                  <a:pos x="390" y="282"/>
                </a:cxn>
                <a:cxn ang="0">
                  <a:pos x="406" y="282"/>
                </a:cxn>
                <a:cxn ang="0">
                  <a:pos x="423" y="215"/>
                </a:cxn>
                <a:cxn ang="0">
                  <a:pos x="439" y="215"/>
                </a:cxn>
                <a:cxn ang="0">
                  <a:pos x="464" y="215"/>
                </a:cxn>
                <a:cxn ang="0">
                  <a:pos x="481" y="215"/>
                </a:cxn>
                <a:cxn ang="0">
                  <a:pos x="498" y="215"/>
                </a:cxn>
                <a:cxn ang="0">
                  <a:pos x="514" y="215"/>
                </a:cxn>
                <a:cxn ang="0">
                  <a:pos x="531" y="215"/>
                </a:cxn>
                <a:cxn ang="0">
                  <a:pos x="547" y="215"/>
                </a:cxn>
                <a:cxn ang="0">
                  <a:pos x="572" y="215"/>
                </a:cxn>
                <a:cxn ang="0">
                  <a:pos x="589" y="215"/>
                </a:cxn>
                <a:cxn ang="0">
                  <a:pos x="605" y="215"/>
                </a:cxn>
                <a:cxn ang="0">
                  <a:pos x="622" y="215"/>
                </a:cxn>
                <a:cxn ang="0">
                  <a:pos x="639" y="141"/>
                </a:cxn>
                <a:cxn ang="0">
                  <a:pos x="655" y="141"/>
                </a:cxn>
                <a:cxn ang="0">
                  <a:pos x="680" y="141"/>
                </a:cxn>
                <a:cxn ang="0">
                  <a:pos x="697" y="141"/>
                </a:cxn>
                <a:cxn ang="0">
                  <a:pos x="713" y="141"/>
                </a:cxn>
                <a:cxn ang="0">
                  <a:pos x="730" y="141"/>
                </a:cxn>
                <a:cxn ang="0">
                  <a:pos x="746" y="141"/>
                </a:cxn>
                <a:cxn ang="0">
                  <a:pos x="763" y="141"/>
                </a:cxn>
                <a:cxn ang="0">
                  <a:pos x="788" y="141"/>
                </a:cxn>
                <a:cxn ang="0">
                  <a:pos x="804" y="141"/>
                </a:cxn>
                <a:cxn ang="0">
                  <a:pos x="821" y="141"/>
                </a:cxn>
                <a:cxn ang="0">
                  <a:pos x="838" y="141"/>
                </a:cxn>
                <a:cxn ang="0">
                  <a:pos x="854" y="141"/>
                </a:cxn>
                <a:cxn ang="0">
                  <a:pos x="871" y="74"/>
                </a:cxn>
                <a:cxn ang="0">
                  <a:pos x="896" y="74"/>
                </a:cxn>
                <a:cxn ang="0">
                  <a:pos x="912" y="74"/>
                </a:cxn>
                <a:cxn ang="0">
                  <a:pos x="929" y="74"/>
                </a:cxn>
                <a:cxn ang="0">
                  <a:pos x="945" y="0"/>
                </a:cxn>
                <a:cxn ang="0">
                  <a:pos x="962" y="0"/>
                </a:cxn>
                <a:cxn ang="0">
                  <a:pos x="979" y="0"/>
                </a:cxn>
                <a:cxn ang="0">
                  <a:pos x="1003" y="0"/>
                </a:cxn>
                <a:cxn ang="0">
                  <a:pos x="1020" y="74"/>
                </a:cxn>
                <a:cxn ang="0">
                  <a:pos x="1037" y="74"/>
                </a:cxn>
              </a:cxnLst>
              <a:rect l="0" t="0" r="r" b="b"/>
              <a:pathLst>
                <a:path w="1045" h="356">
                  <a:moveTo>
                    <a:pt x="0" y="356"/>
                  </a:moveTo>
                  <a:lnTo>
                    <a:pt x="8" y="356"/>
                  </a:lnTo>
                  <a:lnTo>
                    <a:pt x="16" y="356"/>
                  </a:lnTo>
                  <a:lnTo>
                    <a:pt x="25" y="356"/>
                  </a:lnTo>
                  <a:lnTo>
                    <a:pt x="41" y="356"/>
                  </a:lnTo>
                  <a:lnTo>
                    <a:pt x="50" y="356"/>
                  </a:lnTo>
                  <a:lnTo>
                    <a:pt x="58" y="356"/>
                  </a:lnTo>
                  <a:lnTo>
                    <a:pt x="66" y="356"/>
                  </a:lnTo>
                  <a:lnTo>
                    <a:pt x="74" y="356"/>
                  </a:lnTo>
                  <a:lnTo>
                    <a:pt x="83" y="356"/>
                  </a:lnTo>
                  <a:lnTo>
                    <a:pt x="91" y="356"/>
                  </a:lnTo>
                  <a:lnTo>
                    <a:pt x="99" y="356"/>
                  </a:lnTo>
                  <a:lnTo>
                    <a:pt x="108" y="356"/>
                  </a:lnTo>
                  <a:lnTo>
                    <a:pt x="116" y="356"/>
                  </a:lnTo>
                  <a:lnTo>
                    <a:pt x="124" y="356"/>
                  </a:lnTo>
                  <a:lnTo>
                    <a:pt x="133" y="356"/>
                  </a:lnTo>
                  <a:lnTo>
                    <a:pt x="149" y="356"/>
                  </a:lnTo>
                  <a:lnTo>
                    <a:pt x="157" y="356"/>
                  </a:lnTo>
                  <a:lnTo>
                    <a:pt x="166" y="356"/>
                  </a:lnTo>
                  <a:lnTo>
                    <a:pt x="174" y="356"/>
                  </a:lnTo>
                  <a:lnTo>
                    <a:pt x="182" y="356"/>
                  </a:lnTo>
                  <a:lnTo>
                    <a:pt x="191" y="356"/>
                  </a:lnTo>
                  <a:lnTo>
                    <a:pt x="199" y="356"/>
                  </a:lnTo>
                  <a:lnTo>
                    <a:pt x="207" y="356"/>
                  </a:lnTo>
                  <a:lnTo>
                    <a:pt x="215" y="356"/>
                  </a:lnTo>
                  <a:lnTo>
                    <a:pt x="224" y="356"/>
                  </a:lnTo>
                  <a:lnTo>
                    <a:pt x="232" y="356"/>
                  </a:lnTo>
                  <a:lnTo>
                    <a:pt x="240" y="282"/>
                  </a:lnTo>
                  <a:lnTo>
                    <a:pt x="257" y="282"/>
                  </a:lnTo>
                  <a:lnTo>
                    <a:pt x="265" y="282"/>
                  </a:lnTo>
                  <a:lnTo>
                    <a:pt x="274" y="282"/>
                  </a:lnTo>
                  <a:lnTo>
                    <a:pt x="282" y="282"/>
                  </a:lnTo>
                  <a:lnTo>
                    <a:pt x="290" y="282"/>
                  </a:lnTo>
                  <a:lnTo>
                    <a:pt x="298" y="282"/>
                  </a:lnTo>
                  <a:lnTo>
                    <a:pt x="307" y="282"/>
                  </a:lnTo>
                  <a:lnTo>
                    <a:pt x="315" y="282"/>
                  </a:lnTo>
                  <a:lnTo>
                    <a:pt x="323" y="282"/>
                  </a:lnTo>
                  <a:lnTo>
                    <a:pt x="332" y="282"/>
                  </a:lnTo>
                  <a:lnTo>
                    <a:pt x="340" y="282"/>
                  </a:lnTo>
                  <a:lnTo>
                    <a:pt x="348" y="282"/>
                  </a:lnTo>
                  <a:lnTo>
                    <a:pt x="365" y="282"/>
                  </a:lnTo>
                  <a:lnTo>
                    <a:pt x="373" y="282"/>
                  </a:lnTo>
                  <a:lnTo>
                    <a:pt x="381" y="282"/>
                  </a:lnTo>
                  <a:lnTo>
                    <a:pt x="390" y="282"/>
                  </a:lnTo>
                  <a:lnTo>
                    <a:pt x="398" y="282"/>
                  </a:lnTo>
                  <a:lnTo>
                    <a:pt x="406" y="282"/>
                  </a:lnTo>
                  <a:lnTo>
                    <a:pt x="415" y="215"/>
                  </a:lnTo>
                  <a:lnTo>
                    <a:pt x="423" y="215"/>
                  </a:lnTo>
                  <a:lnTo>
                    <a:pt x="431" y="215"/>
                  </a:lnTo>
                  <a:lnTo>
                    <a:pt x="439" y="215"/>
                  </a:lnTo>
                  <a:lnTo>
                    <a:pt x="448" y="215"/>
                  </a:lnTo>
                  <a:lnTo>
                    <a:pt x="464" y="215"/>
                  </a:lnTo>
                  <a:lnTo>
                    <a:pt x="473" y="215"/>
                  </a:lnTo>
                  <a:lnTo>
                    <a:pt x="481" y="215"/>
                  </a:lnTo>
                  <a:lnTo>
                    <a:pt x="489" y="215"/>
                  </a:lnTo>
                  <a:lnTo>
                    <a:pt x="498" y="215"/>
                  </a:lnTo>
                  <a:lnTo>
                    <a:pt x="506" y="215"/>
                  </a:lnTo>
                  <a:lnTo>
                    <a:pt x="514" y="215"/>
                  </a:lnTo>
                  <a:lnTo>
                    <a:pt x="522" y="215"/>
                  </a:lnTo>
                  <a:lnTo>
                    <a:pt x="531" y="215"/>
                  </a:lnTo>
                  <a:lnTo>
                    <a:pt x="539" y="215"/>
                  </a:lnTo>
                  <a:lnTo>
                    <a:pt x="547" y="215"/>
                  </a:lnTo>
                  <a:lnTo>
                    <a:pt x="556" y="215"/>
                  </a:lnTo>
                  <a:lnTo>
                    <a:pt x="572" y="215"/>
                  </a:lnTo>
                  <a:lnTo>
                    <a:pt x="580" y="215"/>
                  </a:lnTo>
                  <a:lnTo>
                    <a:pt x="589" y="215"/>
                  </a:lnTo>
                  <a:lnTo>
                    <a:pt x="597" y="215"/>
                  </a:lnTo>
                  <a:lnTo>
                    <a:pt x="605" y="215"/>
                  </a:lnTo>
                  <a:lnTo>
                    <a:pt x="614" y="215"/>
                  </a:lnTo>
                  <a:lnTo>
                    <a:pt x="622" y="215"/>
                  </a:lnTo>
                  <a:lnTo>
                    <a:pt x="630" y="141"/>
                  </a:lnTo>
                  <a:lnTo>
                    <a:pt x="639" y="141"/>
                  </a:lnTo>
                  <a:lnTo>
                    <a:pt x="647" y="141"/>
                  </a:lnTo>
                  <a:lnTo>
                    <a:pt x="655" y="141"/>
                  </a:lnTo>
                  <a:lnTo>
                    <a:pt x="663" y="141"/>
                  </a:lnTo>
                  <a:lnTo>
                    <a:pt x="680" y="141"/>
                  </a:lnTo>
                  <a:lnTo>
                    <a:pt x="688" y="141"/>
                  </a:lnTo>
                  <a:lnTo>
                    <a:pt x="697" y="141"/>
                  </a:lnTo>
                  <a:lnTo>
                    <a:pt x="705" y="141"/>
                  </a:lnTo>
                  <a:lnTo>
                    <a:pt x="713" y="141"/>
                  </a:lnTo>
                  <a:lnTo>
                    <a:pt x="721" y="141"/>
                  </a:lnTo>
                  <a:lnTo>
                    <a:pt x="730" y="141"/>
                  </a:lnTo>
                  <a:lnTo>
                    <a:pt x="738" y="141"/>
                  </a:lnTo>
                  <a:lnTo>
                    <a:pt x="746" y="141"/>
                  </a:lnTo>
                  <a:lnTo>
                    <a:pt x="755" y="141"/>
                  </a:lnTo>
                  <a:lnTo>
                    <a:pt x="763" y="141"/>
                  </a:lnTo>
                  <a:lnTo>
                    <a:pt x="771" y="141"/>
                  </a:lnTo>
                  <a:lnTo>
                    <a:pt x="788" y="141"/>
                  </a:lnTo>
                  <a:lnTo>
                    <a:pt x="796" y="141"/>
                  </a:lnTo>
                  <a:lnTo>
                    <a:pt x="804" y="141"/>
                  </a:lnTo>
                  <a:lnTo>
                    <a:pt x="813" y="141"/>
                  </a:lnTo>
                  <a:lnTo>
                    <a:pt x="821" y="141"/>
                  </a:lnTo>
                  <a:lnTo>
                    <a:pt x="829" y="141"/>
                  </a:lnTo>
                  <a:lnTo>
                    <a:pt x="838" y="141"/>
                  </a:lnTo>
                  <a:lnTo>
                    <a:pt x="846" y="141"/>
                  </a:lnTo>
                  <a:lnTo>
                    <a:pt x="854" y="141"/>
                  </a:lnTo>
                  <a:lnTo>
                    <a:pt x="862" y="141"/>
                  </a:lnTo>
                  <a:lnTo>
                    <a:pt x="871" y="74"/>
                  </a:lnTo>
                  <a:lnTo>
                    <a:pt x="887" y="74"/>
                  </a:lnTo>
                  <a:lnTo>
                    <a:pt x="896" y="74"/>
                  </a:lnTo>
                  <a:lnTo>
                    <a:pt x="904" y="74"/>
                  </a:lnTo>
                  <a:lnTo>
                    <a:pt x="912" y="74"/>
                  </a:lnTo>
                  <a:lnTo>
                    <a:pt x="921" y="74"/>
                  </a:lnTo>
                  <a:lnTo>
                    <a:pt x="929" y="74"/>
                  </a:lnTo>
                  <a:lnTo>
                    <a:pt x="937" y="0"/>
                  </a:lnTo>
                  <a:lnTo>
                    <a:pt x="945" y="0"/>
                  </a:lnTo>
                  <a:lnTo>
                    <a:pt x="954" y="0"/>
                  </a:lnTo>
                  <a:lnTo>
                    <a:pt x="962" y="0"/>
                  </a:lnTo>
                  <a:lnTo>
                    <a:pt x="970" y="0"/>
                  </a:lnTo>
                  <a:lnTo>
                    <a:pt x="979" y="0"/>
                  </a:lnTo>
                  <a:lnTo>
                    <a:pt x="995" y="0"/>
                  </a:lnTo>
                  <a:lnTo>
                    <a:pt x="1003" y="0"/>
                  </a:lnTo>
                  <a:lnTo>
                    <a:pt x="1012" y="74"/>
                  </a:lnTo>
                  <a:lnTo>
                    <a:pt x="1020" y="74"/>
                  </a:lnTo>
                  <a:lnTo>
                    <a:pt x="1028" y="74"/>
                  </a:lnTo>
                  <a:lnTo>
                    <a:pt x="1037" y="74"/>
                  </a:lnTo>
                  <a:lnTo>
                    <a:pt x="1045" y="74"/>
                  </a:lnTo>
                </a:path>
              </a:pathLst>
            </a:custGeom>
            <a:noFill/>
            <a:ln w="50800" cap="rnd">
              <a:solidFill>
                <a:schemeClr val="tx2">
                  <a:lumMod val="75000"/>
                </a:schemeClr>
              </a:solidFill>
              <a:prstDash val="sysDash"/>
              <a:round/>
              <a:headEnd/>
              <a:tailEnd/>
            </a:ln>
          </p:spPr>
          <p:txBody>
            <a:bodyPr/>
            <a:lstStyle/>
            <a:p>
              <a:endParaRPr lang="en-GB">
                <a:effectLst>
                  <a:outerShdw blurRad="50800" dist="38100" dir="2700000" algn="tl" rotWithShape="0">
                    <a:prstClr val="black">
                      <a:alpha val="40000"/>
                    </a:prstClr>
                  </a:outerShdw>
                </a:effectLst>
                <a:latin typeface="+mn-lt"/>
              </a:endParaRPr>
            </a:p>
          </p:txBody>
        </p:sp>
      </p:grpSp>
      <p:sp>
        <p:nvSpPr>
          <p:cNvPr id="61" name="Rectangle 66"/>
          <p:cNvSpPr>
            <a:spLocks noChangeArrowheads="1"/>
          </p:cNvSpPr>
          <p:nvPr/>
        </p:nvSpPr>
        <p:spPr bwMode="auto">
          <a:xfrm rot="16200000">
            <a:off x="570400" y="2793348"/>
            <a:ext cx="472967" cy="265526"/>
          </a:xfrm>
          <a:prstGeom prst="rect">
            <a:avLst/>
          </a:prstGeom>
          <a:noFill/>
          <a:ln w="9525">
            <a:noFill/>
            <a:miter lim="800000"/>
            <a:headEnd/>
            <a:tailEnd/>
          </a:ln>
        </p:spPr>
        <p:txBody>
          <a:bodyPr wrap="none" lIns="0" tIns="0" rIns="0" bIns="0">
            <a:spAutoFit/>
          </a:bodyPr>
          <a:lstStyle/>
          <a:p>
            <a:r>
              <a:rPr lang="en-GB" sz="1700" b="1" dirty="0">
                <a:effectLst>
                  <a:outerShdw blurRad="50800" dist="38100" dir="2700000" algn="tl" rotWithShape="0">
                    <a:prstClr val="black">
                      <a:alpha val="40000"/>
                    </a:prstClr>
                  </a:outerShdw>
                </a:effectLst>
                <a:latin typeface="+mn-lt"/>
              </a:rPr>
              <a:t>Level</a:t>
            </a:r>
            <a:endParaRPr lang="en-GB" b="1" dirty="0">
              <a:effectLst>
                <a:outerShdw blurRad="50800" dist="38100" dir="2700000" algn="tl" rotWithShape="0">
                  <a:prstClr val="black">
                    <a:alpha val="40000"/>
                  </a:prstClr>
                </a:outerShdw>
              </a:effectLst>
              <a:latin typeface="+mn-lt"/>
            </a:endParaRPr>
          </a:p>
        </p:txBody>
      </p:sp>
      <p:sp>
        <p:nvSpPr>
          <p:cNvPr id="83" name="Line 88"/>
          <p:cNvSpPr>
            <a:spLocks noChangeShapeType="1"/>
          </p:cNvSpPr>
          <p:nvPr/>
        </p:nvSpPr>
        <p:spPr bwMode="auto">
          <a:xfrm flipH="1">
            <a:off x="1398228" y="2193281"/>
            <a:ext cx="5292725" cy="26194"/>
          </a:xfrm>
          <a:prstGeom prst="line">
            <a:avLst/>
          </a:prstGeom>
          <a:noFill/>
          <a:ln w="38100" cap="rnd">
            <a:solidFill>
              <a:schemeClr val="tx2">
                <a:lumMod val="75000"/>
              </a:schemeClr>
            </a:soli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4" name="Line 89"/>
          <p:cNvSpPr>
            <a:spLocks noChangeShapeType="1"/>
          </p:cNvSpPr>
          <p:nvPr/>
        </p:nvSpPr>
        <p:spPr bwMode="auto">
          <a:xfrm flipH="1">
            <a:off x="1398228" y="2761208"/>
            <a:ext cx="1476375" cy="0"/>
          </a:xfrm>
          <a:prstGeom prst="line">
            <a:avLst/>
          </a:prstGeom>
          <a:noFill/>
          <a:ln w="38100" cap="rnd">
            <a:solidFill>
              <a:srgbClr val="FF0000"/>
            </a:soli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5" name="Line 90"/>
          <p:cNvSpPr>
            <a:spLocks noChangeShapeType="1"/>
          </p:cNvSpPr>
          <p:nvPr/>
        </p:nvSpPr>
        <p:spPr bwMode="auto">
          <a:xfrm flipH="1">
            <a:off x="1398228" y="1572965"/>
            <a:ext cx="5292725" cy="0"/>
          </a:xfrm>
          <a:prstGeom prst="line">
            <a:avLst/>
          </a:prstGeom>
          <a:noFill/>
          <a:ln w="38100" cap="rnd">
            <a:solidFill>
              <a:schemeClr val="tx2">
                <a:lumMod val="75000"/>
              </a:schemeClr>
            </a:soli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6" name="Line 91"/>
          <p:cNvSpPr>
            <a:spLocks noChangeShapeType="1"/>
          </p:cNvSpPr>
          <p:nvPr/>
        </p:nvSpPr>
        <p:spPr bwMode="auto">
          <a:xfrm flipH="1">
            <a:off x="1398228" y="1411040"/>
            <a:ext cx="1476375" cy="0"/>
          </a:xfrm>
          <a:prstGeom prst="line">
            <a:avLst/>
          </a:prstGeom>
          <a:noFill/>
          <a:ln w="38100" cap="rnd">
            <a:solidFill>
              <a:srgbClr val="FF0000"/>
            </a:soli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7" name="Line 93"/>
          <p:cNvSpPr>
            <a:spLocks noChangeShapeType="1"/>
          </p:cNvSpPr>
          <p:nvPr/>
        </p:nvSpPr>
        <p:spPr bwMode="auto">
          <a:xfrm>
            <a:off x="1830027" y="1492002"/>
            <a:ext cx="0" cy="3132534"/>
          </a:xfrm>
          <a:prstGeom prst="line">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8" name="Rectangle 13"/>
          <p:cNvSpPr>
            <a:spLocks noChangeArrowheads="1"/>
          </p:cNvSpPr>
          <p:nvPr/>
        </p:nvSpPr>
        <p:spPr bwMode="auto">
          <a:xfrm>
            <a:off x="1304565" y="4684069"/>
            <a:ext cx="117020"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0</a:t>
            </a:r>
            <a:endParaRPr lang="en-GB" sz="1200" dirty="0">
              <a:effectLst>
                <a:outerShdw blurRad="50800" dist="38100" dir="2700000" algn="tl" rotWithShape="0">
                  <a:prstClr val="black">
                    <a:alpha val="40000"/>
                  </a:prstClr>
                </a:outerShdw>
              </a:effectLst>
              <a:latin typeface="+mn-lt"/>
            </a:endParaRPr>
          </a:p>
        </p:txBody>
      </p:sp>
      <p:sp>
        <p:nvSpPr>
          <p:cNvPr id="89" name="Rectangle 16"/>
          <p:cNvSpPr>
            <a:spLocks noChangeArrowheads="1"/>
          </p:cNvSpPr>
          <p:nvPr/>
        </p:nvSpPr>
        <p:spPr bwMode="auto">
          <a:xfrm>
            <a:off x="2580915" y="4684069"/>
            <a:ext cx="35105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100</a:t>
            </a:r>
            <a:endParaRPr lang="en-GB" sz="1200" dirty="0">
              <a:effectLst>
                <a:outerShdw blurRad="50800" dist="38100" dir="2700000" algn="tl" rotWithShape="0">
                  <a:prstClr val="black">
                    <a:alpha val="40000"/>
                  </a:prstClr>
                </a:outerShdw>
              </a:effectLst>
              <a:latin typeface="+mn-lt"/>
            </a:endParaRPr>
          </a:p>
        </p:txBody>
      </p:sp>
      <p:sp>
        <p:nvSpPr>
          <p:cNvPr id="90" name="Rectangle 19"/>
          <p:cNvSpPr>
            <a:spLocks noChangeArrowheads="1"/>
          </p:cNvSpPr>
          <p:nvPr/>
        </p:nvSpPr>
        <p:spPr bwMode="auto">
          <a:xfrm>
            <a:off x="4016015" y="4684069"/>
            <a:ext cx="35105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200</a:t>
            </a:r>
            <a:endParaRPr lang="en-GB" sz="1200" dirty="0">
              <a:effectLst>
                <a:outerShdw blurRad="50800" dist="38100" dir="2700000" algn="tl" rotWithShape="0">
                  <a:prstClr val="black">
                    <a:alpha val="40000"/>
                  </a:prstClr>
                </a:outerShdw>
              </a:effectLst>
              <a:latin typeface="+mn-lt"/>
            </a:endParaRPr>
          </a:p>
        </p:txBody>
      </p:sp>
      <p:sp>
        <p:nvSpPr>
          <p:cNvPr id="91" name="Rectangle 22"/>
          <p:cNvSpPr>
            <a:spLocks noChangeArrowheads="1"/>
          </p:cNvSpPr>
          <p:nvPr/>
        </p:nvSpPr>
        <p:spPr bwMode="auto">
          <a:xfrm>
            <a:off x="5438415" y="4684069"/>
            <a:ext cx="351058" cy="276999"/>
          </a:xfrm>
          <a:prstGeom prst="rect">
            <a:avLst/>
          </a:prstGeom>
          <a:noFill/>
          <a:ln w="9525">
            <a:noFill/>
            <a:miter lim="800000"/>
            <a:headEnd/>
            <a:tailEnd/>
          </a:ln>
        </p:spPr>
        <p:txBody>
          <a:bodyPr wrap="none" lIns="0" tIns="0" rIns="0" bIns="0">
            <a:spAutoFit/>
          </a:bodyPr>
          <a:lstStyle/>
          <a:p>
            <a:r>
              <a:rPr lang="en-GB" dirty="0">
                <a:effectLst>
                  <a:outerShdw blurRad="50800" dist="38100" dir="2700000" algn="tl" rotWithShape="0">
                    <a:prstClr val="black">
                      <a:alpha val="40000"/>
                    </a:prstClr>
                  </a:outerShdw>
                </a:effectLst>
                <a:latin typeface="+mn-lt"/>
              </a:rPr>
              <a:t>300</a:t>
            </a:r>
            <a:endParaRPr lang="en-GB" sz="1200" dirty="0">
              <a:effectLst>
                <a:outerShdw blurRad="50800" dist="38100" dir="2700000" algn="tl" rotWithShape="0">
                  <a:prstClr val="black">
                    <a:alpha val="40000"/>
                  </a:prstClr>
                </a:outerShdw>
              </a:effectLst>
              <a:latin typeface="+mn-lt"/>
            </a:endParaRPr>
          </a:p>
        </p:txBody>
      </p:sp>
      <p:sp>
        <p:nvSpPr>
          <p:cNvPr id="92" name="Rectangle 25"/>
          <p:cNvSpPr>
            <a:spLocks noChangeArrowheads="1"/>
          </p:cNvSpPr>
          <p:nvPr/>
        </p:nvSpPr>
        <p:spPr bwMode="auto">
          <a:xfrm>
            <a:off x="6873515" y="4684069"/>
            <a:ext cx="351058" cy="276999"/>
          </a:xfrm>
          <a:prstGeom prst="rect">
            <a:avLst/>
          </a:prstGeom>
          <a:noFill/>
          <a:ln w="9525">
            <a:noFill/>
            <a:miter lim="800000"/>
            <a:headEnd/>
            <a:tailEnd/>
          </a:ln>
        </p:spPr>
        <p:txBody>
          <a:bodyPr wrap="none" lIns="0" tIns="0" rIns="0" bIns="0">
            <a:spAutoFit/>
          </a:bodyPr>
          <a:lstStyle/>
          <a:p>
            <a:r>
              <a:rPr lang="en-GB" dirty="0" smtClean="0">
                <a:effectLst>
                  <a:outerShdw blurRad="50800" dist="38100" dir="2700000" algn="tl" rotWithShape="0">
                    <a:prstClr val="black">
                      <a:alpha val="40000"/>
                    </a:prstClr>
                  </a:outerShdw>
                </a:effectLst>
                <a:latin typeface="+mn-lt"/>
              </a:rPr>
              <a:t>400</a:t>
            </a:r>
            <a:endParaRPr lang="en-GB" sz="1200" dirty="0">
              <a:effectLst>
                <a:outerShdw blurRad="50800" dist="38100" dir="2700000" algn="tl" rotWithShape="0">
                  <a:prstClr val="black">
                    <a:alpha val="40000"/>
                  </a:prstClr>
                </a:outerShdw>
              </a:effectLst>
              <a:latin typeface="+mn-lt"/>
            </a:endParaRPr>
          </a:p>
        </p:txBody>
      </p:sp>
      <p:sp>
        <p:nvSpPr>
          <p:cNvPr id="93" name="Rectangle 25"/>
          <p:cNvSpPr>
            <a:spLocks noChangeArrowheads="1"/>
          </p:cNvSpPr>
          <p:nvPr/>
        </p:nvSpPr>
        <p:spPr bwMode="auto">
          <a:xfrm>
            <a:off x="3429685" y="4855518"/>
            <a:ext cx="2057400" cy="230833"/>
          </a:xfrm>
          <a:prstGeom prst="rect">
            <a:avLst/>
          </a:prstGeom>
          <a:noFill/>
          <a:ln w="9525">
            <a:noFill/>
            <a:miter lim="800000"/>
            <a:headEnd/>
            <a:tailEnd/>
          </a:ln>
        </p:spPr>
        <p:txBody>
          <a:bodyPr wrap="square" lIns="0" tIns="0" rIns="0" bIns="0">
            <a:spAutoFit/>
          </a:bodyPr>
          <a:lstStyle/>
          <a:p>
            <a:pPr algn="ctr"/>
            <a:r>
              <a:rPr lang="en-GB" sz="1500" b="1" dirty="0" smtClean="0">
                <a:effectLst>
                  <a:outerShdw blurRad="50800" dist="38100" dir="2700000" algn="tl" rotWithShape="0">
                    <a:prstClr val="black">
                      <a:alpha val="40000"/>
                    </a:prstClr>
                  </a:outerShdw>
                </a:effectLst>
                <a:latin typeface="+mn-lt"/>
              </a:rPr>
              <a:t>Number of Games</a:t>
            </a:r>
            <a:endParaRPr lang="en-GB" b="1" dirty="0">
              <a:effectLst>
                <a:outerShdw blurRad="50800" dist="38100" dir="2700000" algn="tl" rotWithShape="0">
                  <a:prstClr val="black">
                    <a:alpha val="40000"/>
                  </a:prstClr>
                </a:outerShdw>
              </a:effectLst>
              <a:latin typeface="+mn-lt"/>
            </a:endParaRPr>
          </a:p>
        </p:txBody>
      </p:sp>
      <p:sp>
        <p:nvSpPr>
          <p:cNvPr id="94" name="Rectangle 93"/>
          <p:cNvSpPr/>
          <p:nvPr/>
        </p:nvSpPr>
        <p:spPr>
          <a:xfrm>
            <a:off x="3352801" y="3486150"/>
            <a:ext cx="3505200" cy="1028700"/>
          </a:xfrm>
          <a:prstGeom prst="rect">
            <a:avLst/>
          </a:prstGeom>
          <a:gradFill flip="none" rotWithShape="1">
            <a:gsLst>
              <a:gs pos="0">
                <a:srgbClr val="D6B19C"/>
              </a:gs>
              <a:gs pos="30000">
                <a:srgbClr val="D49E6C"/>
              </a:gs>
              <a:gs pos="70000">
                <a:srgbClr val="A65528"/>
              </a:gs>
              <a:gs pos="100000">
                <a:srgbClr val="663012"/>
              </a:gs>
            </a:gsLst>
            <a:lin ang="17400000" scaled="0"/>
            <a:tileRect/>
          </a:gradFill>
          <a:ln w="6350" cap="rnd"/>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effectLst>
                <a:outerShdw blurRad="50800" dist="38100" dir="2700000" algn="tl" rotWithShape="0">
                  <a:prstClr val="black">
                    <a:alpha val="40000"/>
                  </a:prstClr>
                </a:outerShdw>
              </a:effectLst>
            </a:endParaRPr>
          </a:p>
        </p:txBody>
      </p:sp>
      <p:sp>
        <p:nvSpPr>
          <p:cNvPr id="71" name="Rectangle 76"/>
          <p:cNvSpPr>
            <a:spLocks noChangeArrowheads="1"/>
          </p:cNvSpPr>
          <p:nvPr/>
        </p:nvSpPr>
        <p:spPr bwMode="auto">
          <a:xfrm>
            <a:off x="4009720" y="4035178"/>
            <a:ext cx="1668790" cy="276999"/>
          </a:xfrm>
          <a:prstGeom prst="rect">
            <a:avLst/>
          </a:prstGeom>
          <a:noFill/>
          <a:ln w="9525" cap="rnd">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dirty="0" smtClean="0">
                <a:solidFill>
                  <a:srgbClr val="000000"/>
                </a:solidFill>
                <a:effectLst>
                  <a:outerShdw blurRad="50800" dist="38100" dir="2700000" algn="tl" rotWithShape="0">
                    <a:prstClr val="black">
                      <a:alpha val="40000"/>
                    </a:prstClr>
                  </a:outerShdw>
                </a:effectLst>
                <a:latin typeface="+mn-lt"/>
              </a:rPr>
              <a:t>char (Halo 2 rank)</a:t>
            </a:r>
            <a:endParaRPr lang="en-GB" sz="1100" dirty="0">
              <a:effectLst>
                <a:outerShdw blurRad="50800" dist="38100" dir="2700000" algn="tl" rotWithShape="0">
                  <a:prstClr val="black">
                    <a:alpha val="40000"/>
                  </a:prstClr>
                </a:outerShdw>
              </a:effectLst>
              <a:latin typeface="+mn-lt"/>
            </a:endParaRPr>
          </a:p>
        </p:txBody>
      </p:sp>
      <p:sp>
        <p:nvSpPr>
          <p:cNvPr id="72" name="Rectangle 77"/>
          <p:cNvSpPr>
            <a:spLocks noChangeArrowheads="1"/>
          </p:cNvSpPr>
          <p:nvPr/>
        </p:nvSpPr>
        <p:spPr bwMode="auto">
          <a:xfrm>
            <a:off x="4009720" y="4281637"/>
            <a:ext cx="2453813" cy="276999"/>
          </a:xfrm>
          <a:prstGeom prst="rect">
            <a:avLst/>
          </a:prstGeom>
          <a:noFill/>
          <a:ln w="9525" cap="rnd">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dirty="0" err="1" smtClean="0">
                <a:solidFill>
                  <a:schemeClr val="bg1"/>
                </a:solidFill>
                <a:effectLst>
                  <a:outerShdw blurRad="50800" dist="38100" dir="2700000" algn="tl" rotWithShape="0">
                    <a:prstClr val="black">
                      <a:alpha val="40000"/>
                    </a:prstClr>
                  </a:outerShdw>
                </a:effectLst>
                <a:latin typeface="+mn-lt"/>
              </a:rPr>
              <a:t>SQLWildman</a:t>
            </a:r>
            <a:r>
              <a:rPr lang="en-GB" dirty="0" smtClean="0">
                <a:solidFill>
                  <a:schemeClr val="bg1"/>
                </a:solidFill>
                <a:effectLst>
                  <a:outerShdw blurRad="50800" dist="38100" dir="2700000" algn="tl" rotWithShape="0">
                    <a:prstClr val="black">
                      <a:alpha val="40000"/>
                    </a:prstClr>
                  </a:outerShdw>
                </a:effectLst>
                <a:latin typeface="+mn-lt"/>
              </a:rPr>
              <a:t> (Halo 2 rank)</a:t>
            </a:r>
            <a:endParaRPr lang="en-GB" sz="1100" dirty="0">
              <a:solidFill>
                <a:schemeClr val="bg1"/>
              </a:solidFill>
              <a:effectLst>
                <a:outerShdw blurRad="50800" dist="38100" dir="2700000" algn="tl" rotWithShape="0">
                  <a:prstClr val="black">
                    <a:alpha val="40000"/>
                  </a:prstClr>
                </a:outerShdw>
              </a:effectLst>
              <a:latin typeface="+mn-lt"/>
            </a:endParaRPr>
          </a:p>
        </p:txBody>
      </p:sp>
      <p:sp>
        <p:nvSpPr>
          <p:cNvPr id="73" name="Rectangle 78"/>
          <p:cNvSpPr>
            <a:spLocks noChangeArrowheads="1"/>
          </p:cNvSpPr>
          <p:nvPr/>
        </p:nvSpPr>
        <p:spPr bwMode="auto">
          <a:xfrm>
            <a:off x="4009721" y="3520828"/>
            <a:ext cx="1551835" cy="276999"/>
          </a:xfrm>
          <a:prstGeom prst="rect">
            <a:avLst/>
          </a:prstGeom>
          <a:noFill/>
          <a:ln w="9525" cap="rnd">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dirty="0" smtClean="0">
                <a:solidFill>
                  <a:srgbClr val="000000"/>
                </a:solidFill>
                <a:effectLst>
                  <a:outerShdw blurRad="50800" dist="38100" dir="2700000" algn="tl" rotWithShape="0">
                    <a:prstClr val="black">
                      <a:alpha val="40000"/>
                    </a:prstClr>
                  </a:outerShdw>
                </a:effectLst>
                <a:latin typeface="+mn-lt"/>
              </a:rPr>
              <a:t>char (</a:t>
            </a:r>
            <a:r>
              <a:rPr lang="en-GB" dirty="0" err="1" smtClean="0">
                <a:solidFill>
                  <a:srgbClr val="000000"/>
                </a:solidFill>
                <a:effectLst>
                  <a:outerShdw blurRad="50800" dist="38100" dir="2700000" algn="tl" rotWithShape="0">
                    <a:prstClr val="black">
                      <a:alpha val="40000"/>
                    </a:prstClr>
                  </a:outerShdw>
                </a:effectLst>
                <a:latin typeface="+mn-lt"/>
              </a:rPr>
              <a:t>TrueSkill</a:t>
            </a:r>
            <a:r>
              <a:rPr lang="en-GB" dirty="0" smtClean="0">
                <a:solidFill>
                  <a:srgbClr val="000000"/>
                </a:solidFill>
                <a:effectLst>
                  <a:outerShdw blurRad="50800" dist="38100" dir="2700000" algn="tl" rotWithShape="0">
                    <a:prstClr val="black">
                      <a:alpha val="40000"/>
                    </a:prstClr>
                  </a:outerShdw>
                </a:effectLst>
                <a:latin typeface="+mn-lt"/>
              </a:rPr>
              <a:t>™)</a:t>
            </a:r>
            <a:endParaRPr lang="en-GB" sz="1100" dirty="0">
              <a:effectLst>
                <a:outerShdw blurRad="50800" dist="38100" dir="2700000" algn="tl" rotWithShape="0">
                  <a:prstClr val="black">
                    <a:alpha val="40000"/>
                  </a:prstClr>
                </a:outerShdw>
              </a:effectLst>
              <a:latin typeface="+mn-lt"/>
            </a:endParaRPr>
          </a:p>
        </p:txBody>
      </p:sp>
      <p:sp>
        <p:nvSpPr>
          <p:cNvPr id="76" name="Rectangle 81"/>
          <p:cNvSpPr>
            <a:spLocks noChangeArrowheads="1"/>
          </p:cNvSpPr>
          <p:nvPr/>
        </p:nvSpPr>
        <p:spPr bwMode="auto">
          <a:xfrm>
            <a:off x="4009720" y="3787528"/>
            <a:ext cx="2336858" cy="276999"/>
          </a:xfrm>
          <a:prstGeom prst="rect">
            <a:avLst/>
          </a:prstGeom>
          <a:noFill/>
          <a:ln w="9525" cap="rnd">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dirty="0" err="1" smtClean="0">
                <a:solidFill>
                  <a:srgbClr val="000000"/>
                </a:solidFill>
                <a:effectLst>
                  <a:outerShdw blurRad="50800" dist="38100" dir="2700000" algn="tl" rotWithShape="0">
                    <a:prstClr val="black">
                      <a:alpha val="40000"/>
                    </a:prstClr>
                  </a:outerShdw>
                </a:effectLst>
                <a:latin typeface="+mn-lt"/>
              </a:rPr>
              <a:t>SQLWildman</a:t>
            </a:r>
            <a:r>
              <a:rPr lang="en-GB" dirty="0" smtClean="0">
                <a:solidFill>
                  <a:srgbClr val="000000"/>
                </a:solidFill>
                <a:effectLst>
                  <a:outerShdw blurRad="50800" dist="38100" dir="2700000" algn="tl" rotWithShape="0">
                    <a:prstClr val="black">
                      <a:alpha val="40000"/>
                    </a:prstClr>
                  </a:outerShdw>
                </a:effectLst>
                <a:latin typeface="+mn-lt"/>
              </a:rPr>
              <a:t> (</a:t>
            </a:r>
            <a:r>
              <a:rPr lang="en-GB" dirty="0" err="1" smtClean="0">
                <a:solidFill>
                  <a:srgbClr val="000000"/>
                </a:solidFill>
                <a:effectLst>
                  <a:outerShdw blurRad="50800" dist="38100" dir="2700000" algn="tl" rotWithShape="0">
                    <a:prstClr val="black">
                      <a:alpha val="40000"/>
                    </a:prstClr>
                  </a:outerShdw>
                </a:effectLst>
                <a:latin typeface="+mn-lt"/>
              </a:rPr>
              <a:t>TrueSkill</a:t>
            </a:r>
            <a:r>
              <a:rPr lang="en-GB" dirty="0" smtClean="0">
                <a:solidFill>
                  <a:srgbClr val="000000"/>
                </a:solidFill>
                <a:effectLst>
                  <a:outerShdw blurRad="50800" dist="38100" dir="2700000" algn="tl" rotWithShape="0">
                    <a:prstClr val="black">
                      <a:alpha val="40000"/>
                    </a:prstClr>
                  </a:outerShdw>
                </a:effectLst>
                <a:latin typeface="+mn-lt"/>
              </a:rPr>
              <a:t>™)</a:t>
            </a:r>
            <a:endParaRPr lang="en-GB" sz="1100" dirty="0">
              <a:effectLst>
                <a:outerShdw blurRad="50800" dist="38100" dir="2700000" algn="tl" rotWithShape="0">
                  <a:prstClr val="black">
                    <a:alpha val="40000"/>
                  </a:prstClr>
                </a:outerShdw>
              </a:effectLst>
              <a:latin typeface="+mn-lt"/>
            </a:endParaRPr>
          </a:p>
        </p:txBody>
      </p:sp>
      <p:sp>
        <p:nvSpPr>
          <p:cNvPr id="77" name="Line 82"/>
          <p:cNvSpPr>
            <a:spLocks noChangeShapeType="1"/>
          </p:cNvSpPr>
          <p:nvPr/>
        </p:nvSpPr>
        <p:spPr bwMode="auto">
          <a:xfrm>
            <a:off x="3465153" y="3630366"/>
            <a:ext cx="500063" cy="1190"/>
          </a:xfrm>
          <a:prstGeom prst="line">
            <a:avLst/>
          </a:prstGeom>
          <a:noFill/>
          <a:ln w="50800" cap="rnd">
            <a:solidFill>
              <a:srgbClr val="FF0000"/>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78" name="Line 83"/>
          <p:cNvSpPr>
            <a:spLocks noChangeShapeType="1"/>
          </p:cNvSpPr>
          <p:nvPr/>
        </p:nvSpPr>
        <p:spPr bwMode="auto">
          <a:xfrm>
            <a:off x="3465153" y="3886349"/>
            <a:ext cx="500063" cy="1191"/>
          </a:xfrm>
          <a:prstGeom prst="line">
            <a:avLst/>
          </a:prstGeom>
          <a:noFill/>
          <a:ln w="50800" cap="rnd">
            <a:solidFill>
              <a:srgbClr val="FFFF00"/>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79" name="Line 84"/>
          <p:cNvSpPr>
            <a:spLocks noChangeShapeType="1"/>
          </p:cNvSpPr>
          <p:nvPr/>
        </p:nvSpPr>
        <p:spPr bwMode="auto">
          <a:xfrm>
            <a:off x="3465153" y="4143524"/>
            <a:ext cx="500063" cy="1191"/>
          </a:xfrm>
          <a:prstGeom prst="line">
            <a:avLst/>
          </a:prstGeom>
          <a:noFill/>
          <a:ln w="50800" cap="rnd">
            <a:solidFill>
              <a:srgbClr val="FF0000"/>
            </a:solidFill>
            <a:prstDash val="sysDash"/>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
        <p:nvSpPr>
          <p:cNvPr id="80" name="Line 85"/>
          <p:cNvSpPr>
            <a:spLocks noChangeShapeType="1"/>
          </p:cNvSpPr>
          <p:nvPr/>
        </p:nvSpPr>
        <p:spPr bwMode="auto">
          <a:xfrm>
            <a:off x="3465153" y="4400699"/>
            <a:ext cx="500063" cy="1191"/>
          </a:xfrm>
          <a:prstGeom prst="line">
            <a:avLst/>
          </a:prstGeom>
          <a:noFill/>
          <a:ln w="50800" cap="rnd">
            <a:solidFill>
              <a:srgbClr val="FFFF00"/>
            </a:solidFill>
            <a:prstDash val="sysDash"/>
            <a:round/>
            <a:headEnd/>
            <a:tailEnd/>
          </a:ln>
          <a:effectLst>
            <a:outerShdw blurRad="50800" dist="38100" dir="2700000" algn="tl" rotWithShape="0">
              <a:prstClr val="black">
                <a:alpha val="40000"/>
              </a:prstClr>
            </a:outerShdw>
          </a:effectLst>
        </p:spPr>
        <p:txBody>
          <a:bodyPr lIns="68589" tIns="34295" rIns="68589" bIns="34295"/>
          <a:lstStyle/>
          <a:p>
            <a:endParaRPr lang="en-GB">
              <a:effectLst>
                <a:outerShdw blurRad="50800" dist="38100" dir="2700000" algn="tl" rotWithShape="0">
                  <a:prstClr val="black">
                    <a:alpha val="40000"/>
                  </a:prstClr>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right)">
                                      <p:cBhvr>
                                        <p:cTn id="15" dur="500"/>
                                        <p:tgtEl>
                                          <p:spTgt spid="8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right)">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84"/>
                                        </p:tgtEl>
                                      </p:cBhvr>
                                    </p:animEffect>
                                    <p:set>
                                      <p:cBhvr>
                                        <p:cTn id="23" dur="1" fill="hold">
                                          <p:stCondLst>
                                            <p:cond delay="499"/>
                                          </p:stCondLst>
                                        </p:cTn>
                                        <p:tgtEl>
                                          <p:spTgt spid="84"/>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83"/>
                                        </p:tgtEl>
                                      </p:cBhvr>
                                    </p:animEffect>
                                    <p:set>
                                      <p:cBhvr>
                                        <p:cTn id="26" dur="1" fill="hold">
                                          <p:stCondLst>
                                            <p:cond delay="499"/>
                                          </p:stCondLst>
                                        </p:cTn>
                                        <p:tgtEl>
                                          <p:spTgt spid="83"/>
                                        </p:tgtEl>
                                        <p:attrNameLst>
                                          <p:attrName>style.visibility</p:attrName>
                                        </p:attrNameLst>
                                      </p:cBhvr>
                                      <p:to>
                                        <p:strVal val="hidden"/>
                                      </p:to>
                                    </p:se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dissolve">
                                      <p:cBhvr>
                                        <p:cTn id="30" dur="500"/>
                                        <p:tgtEl>
                                          <p:spTgt spid="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dissolve">
                                      <p:cBhvr>
                                        <p:cTn id="33" dur="500"/>
                                        <p:tgtEl>
                                          <p:spTgt spid="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dissolve">
                                      <p:cBhvr>
                                        <p:cTn id="36" dur="500"/>
                                        <p:tgtEl>
                                          <p:spTgt spid="7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par>
                                <p:cTn id="40" presetID="2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ipe(right)">
                                      <p:cBhvr>
                                        <p:cTn id="50" dur="500"/>
                                        <p:tgtEl>
                                          <p:spTgt spid="86"/>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right)">
                                      <p:cBhvr>
                                        <p:cTn id="53" dur="5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85"/>
                                        </p:tgtEl>
                                      </p:cBhvr>
                                    </p:animEffect>
                                    <p:set>
                                      <p:cBhvr>
                                        <p:cTn id="61" dur="1" fill="hold">
                                          <p:stCondLst>
                                            <p:cond delay="499"/>
                                          </p:stCondLst>
                                        </p:cTn>
                                        <p:tgtEl>
                                          <p:spTgt spid="85"/>
                                        </p:tgtEl>
                                        <p:attrNameLst>
                                          <p:attrName>style.visibility</p:attrName>
                                        </p:attrNameLst>
                                      </p:cBhvr>
                                      <p:to>
                                        <p:strVal val="hidden"/>
                                      </p:to>
                                    </p:se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up)">
                                      <p:cBhvr>
                                        <p:cTn id="6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6" grpId="0" animBg="1"/>
      <p:bldP spid="83" grpId="0" animBg="1"/>
      <p:bldP spid="83" grpId="1" animBg="1"/>
      <p:bldP spid="84" grpId="0" animBg="1"/>
      <p:bldP spid="84" grpId="1" animBg="1"/>
      <p:bldP spid="85" grpId="0" animBg="1"/>
      <p:bldP spid="85" grpId="1" animBg="1"/>
      <p:bldP spid="86" grpId="0" animBg="1"/>
      <p:bldP spid="86" grpId="1" animBg="1"/>
      <p:bldP spid="87" grpId="0" animBg="1"/>
      <p:bldP spid="73" grpId="0"/>
      <p:bldP spid="76" grpId="0"/>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0"/>
          <p:cNvGrpSpPr>
            <a:grpSpLocks/>
          </p:cNvGrpSpPr>
          <p:nvPr/>
        </p:nvGrpSpPr>
        <p:grpSpPr bwMode="auto">
          <a:xfrm>
            <a:off x="1555716" y="4206480"/>
            <a:ext cx="5219700" cy="135731"/>
            <a:chOff x="1170" y="3663"/>
            <a:chExt cx="3266" cy="126"/>
          </a:xfrm>
          <a:effectLst>
            <a:outerShdw blurRad="50800" dist="38100" dir="2700000" algn="tl" rotWithShape="0">
              <a:prstClr val="black">
                <a:alpha val="40000"/>
              </a:prstClr>
            </a:outerShdw>
          </a:effectLst>
        </p:grpSpPr>
        <p:sp>
          <p:nvSpPr>
            <p:cNvPr id="61" name="Freeform 61"/>
            <p:cNvSpPr>
              <a:spLocks/>
            </p:cNvSpPr>
            <p:nvPr/>
          </p:nvSpPr>
          <p:spPr bwMode="auto">
            <a:xfrm>
              <a:off x="1170" y="3688"/>
              <a:ext cx="1061" cy="101"/>
            </a:xfrm>
            <a:custGeom>
              <a:avLst/>
              <a:gdLst/>
              <a:ahLst/>
              <a:cxnLst>
                <a:cxn ang="0">
                  <a:pos x="16" y="17"/>
                </a:cxn>
                <a:cxn ang="0">
                  <a:pos x="42" y="0"/>
                </a:cxn>
                <a:cxn ang="0">
                  <a:pos x="59" y="51"/>
                </a:cxn>
                <a:cxn ang="0">
                  <a:pos x="84" y="42"/>
                </a:cxn>
                <a:cxn ang="0">
                  <a:pos x="109" y="42"/>
                </a:cxn>
                <a:cxn ang="0">
                  <a:pos x="134" y="51"/>
                </a:cxn>
                <a:cxn ang="0">
                  <a:pos x="160" y="42"/>
                </a:cxn>
                <a:cxn ang="0">
                  <a:pos x="185" y="42"/>
                </a:cxn>
                <a:cxn ang="0">
                  <a:pos x="210" y="51"/>
                </a:cxn>
                <a:cxn ang="0">
                  <a:pos x="235" y="42"/>
                </a:cxn>
                <a:cxn ang="0">
                  <a:pos x="261" y="42"/>
                </a:cxn>
                <a:cxn ang="0">
                  <a:pos x="286" y="51"/>
                </a:cxn>
                <a:cxn ang="0">
                  <a:pos x="311" y="51"/>
                </a:cxn>
                <a:cxn ang="0">
                  <a:pos x="336" y="51"/>
                </a:cxn>
                <a:cxn ang="0">
                  <a:pos x="362" y="51"/>
                </a:cxn>
                <a:cxn ang="0">
                  <a:pos x="387" y="51"/>
                </a:cxn>
                <a:cxn ang="0">
                  <a:pos x="412" y="51"/>
                </a:cxn>
                <a:cxn ang="0">
                  <a:pos x="437" y="59"/>
                </a:cxn>
                <a:cxn ang="0">
                  <a:pos x="463" y="51"/>
                </a:cxn>
                <a:cxn ang="0">
                  <a:pos x="488" y="51"/>
                </a:cxn>
                <a:cxn ang="0">
                  <a:pos x="513" y="51"/>
                </a:cxn>
                <a:cxn ang="0">
                  <a:pos x="538" y="51"/>
                </a:cxn>
                <a:cxn ang="0">
                  <a:pos x="564" y="42"/>
                </a:cxn>
                <a:cxn ang="0">
                  <a:pos x="589" y="26"/>
                </a:cxn>
                <a:cxn ang="0">
                  <a:pos x="614" y="34"/>
                </a:cxn>
                <a:cxn ang="0">
                  <a:pos x="640" y="26"/>
                </a:cxn>
                <a:cxn ang="0">
                  <a:pos x="665" y="34"/>
                </a:cxn>
                <a:cxn ang="0">
                  <a:pos x="690" y="34"/>
                </a:cxn>
                <a:cxn ang="0">
                  <a:pos x="715" y="26"/>
                </a:cxn>
                <a:cxn ang="0">
                  <a:pos x="741" y="26"/>
                </a:cxn>
                <a:cxn ang="0">
                  <a:pos x="766" y="17"/>
                </a:cxn>
                <a:cxn ang="0">
                  <a:pos x="791" y="17"/>
                </a:cxn>
                <a:cxn ang="0">
                  <a:pos x="816" y="17"/>
                </a:cxn>
                <a:cxn ang="0">
                  <a:pos x="842" y="26"/>
                </a:cxn>
                <a:cxn ang="0">
                  <a:pos x="867" y="17"/>
                </a:cxn>
                <a:cxn ang="0">
                  <a:pos x="892" y="17"/>
                </a:cxn>
                <a:cxn ang="0">
                  <a:pos x="917" y="17"/>
                </a:cxn>
                <a:cxn ang="0">
                  <a:pos x="943" y="9"/>
                </a:cxn>
                <a:cxn ang="0">
                  <a:pos x="968" y="9"/>
                </a:cxn>
                <a:cxn ang="0">
                  <a:pos x="993" y="9"/>
                </a:cxn>
                <a:cxn ang="0">
                  <a:pos x="1018" y="17"/>
                </a:cxn>
                <a:cxn ang="0">
                  <a:pos x="1044" y="17"/>
                </a:cxn>
              </a:cxnLst>
              <a:rect l="0" t="0" r="r" b="b"/>
              <a:pathLst>
                <a:path w="1061" h="101">
                  <a:moveTo>
                    <a:pt x="0" y="101"/>
                  </a:moveTo>
                  <a:lnTo>
                    <a:pt x="8" y="42"/>
                  </a:lnTo>
                  <a:lnTo>
                    <a:pt x="16" y="17"/>
                  </a:lnTo>
                  <a:lnTo>
                    <a:pt x="25" y="9"/>
                  </a:lnTo>
                  <a:lnTo>
                    <a:pt x="33" y="0"/>
                  </a:lnTo>
                  <a:lnTo>
                    <a:pt x="42" y="0"/>
                  </a:lnTo>
                  <a:lnTo>
                    <a:pt x="50" y="9"/>
                  </a:lnTo>
                  <a:lnTo>
                    <a:pt x="50" y="34"/>
                  </a:lnTo>
                  <a:lnTo>
                    <a:pt x="59" y="51"/>
                  </a:lnTo>
                  <a:lnTo>
                    <a:pt x="67" y="51"/>
                  </a:lnTo>
                  <a:lnTo>
                    <a:pt x="75" y="59"/>
                  </a:lnTo>
                  <a:lnTo>
                    <a:pt x="84" y="42"/>
                  </a:lnTo>
                  <a:lnTo>
                    <a:pt x="92" y="42"/>
                  </a:lnTo>
                  <a:lnTo>
                    <a:pt x="101" y="51"/>
                  </a:lnTo>
                  <a:lnTo>
                    <a:pt x="109" y="42"/>
                  </a:lnTo>
                  <a:lnTo>
                    <a:pt x="118" y="51"/>
                  </a:lnTo>
                  <a:lnTo>
                    <a:pt x="126" y="42"/>
                  </a:lnTo>
                  <a:lnTo>
                    <a:pt x="134" y="51"/>
                  </a:lnTo>
                  <a:lnTo>
                    <a:pt x="143" y="51"/>
                  </a:lnTo>
                  <a:lnTo>
                    <a:pt x="151" y="51"/>
                  </a:lnTo>
                  <a:lnTo>
                    <a:pt x="160" y="42"/>
                  </a:lnTo>
                  <a:lnTo>
                    <a:pt x="168" y="42"/>
                  </a:lnTo>
                  <a:lnTo>
                    <a:pt x="176" y="42"/>
                  </a:lnTo>
                  <a:lnTo>
                    <a:pt x="185" y="42"/>
                  </a:lnTo>
                  <a:lnTo>
                    <a:pt x="193" y="42"/>
                  </a:lnTo>
                  <a:lnTo>
                    <a:pt x="202" y="51"/>
                  </a:lnTo>
                  <a:lnTo>
                    <a:pt x="210" y="51"/>
                  </a:lnTo>
                  <a:lnTo>
                    <a:pt x="219" y="42"/>
                  </a:lnTo>
                  <a:lnTo>
                    <a:pt x="227" y="42"/>
                  </a:lnTo>
                  <a:lnTo>
                    <a:pt x="235" y="42"/>
                  </a:lnTo>
                  <a:lnTo>
                    <a:pt x="244" y="42"/>
                  </a:lnTo>
                  <a:lnTo>
                    <a:pt x="252" y="42"/>
                  </a:lnTo>
                  <a:lnTo>
                    <a:pt x="261" y="42"/>
                  </a:lnTo>
                  <a:lnTo>
                    <a:pt x="269" y="42"/>
                  </a:lnTo>
                  <a:lnTo>
                    <a:pt x="277" y="42"/>
                  </a:lnTo>
                  <a:lnTo>
                    <a:pt x="286" y="51"/>
                  </a:lnTo>
                  <a:lnTo>
                    <a:pt x="294" y="42"/>
                  </a:lnTo>
                  <a:lnTo>
                    <a:pt x="303" y="51"/>
                  </a:lnTo>
                  <a:lnTo>
                    <a:pt x="311" y="51"/>
                  </a:lnTo>
                  <a:lnTo>
                    <a:pt x="320" y="59"/>
                  </a:lnTo>
                  <a:lnTo>
                    <a:pt x="328" y="59"/>
                  </a:lnTo>
                  <a:lnTo>
                    <a:pt x="336" y="51"/>
                  </a:lnTo>
                  <a:lnTo>
                    <a:pt x="345" y="51"/>
                  </a:lnTo>
                  <a:lnTo>
                    <a:pt x="353" y="51"/>
                  </a:lnTo>
                  <a:lnTo>
                    <a:pt x="362" y="51"/>
                  </a:lnTo>
                  <a:lnTo>
                    <a:pt x="370" y="51"/>
                  </a:lnTo>
                  <a:lnTo>
                    <a:pt x="379" y="51"/>
                  </a:lnTo>
                  <a:lnTo>
                    <a:pt x="387" y="51"/>
                  </a:lnTo>
                  <a:lnTo>
                    <a:pt x="395" y="51"/>
                  </a:lnTo>
                  <a:lnTo>
                    <a:pt x="404" y="42"/>
                  </a:lnTo>
                  <a:lnTo>
                    <a:pt x="412" y="51"/>
                  </a:lnTo>
                  <a:lnTo>
                    <a:pt x="421" y="51"/>
                  </a:lnTo>
                  <a:lnTo>
                    <a:pt x="429" y="51"/>
                  </a:lnTo>
                  <a:lnTo>
                    <a:pt x="437" y="59"/>
                  </a:lnTo>
                  <a:lnTo>
                    <a:pt x="446" y="59"/>
                  </a:lnTo>
                  <a:lnTo>
                    <a:pt x="454" y="51"/>
                  </a:lnTo>
                  <a:lnTo>
                    <a:pt x="463" y="51"/>
                  </a:lnTo>
                  <a:lnTo>
                    <a:pt x="471" y="51"/>
                  </a:lnTo>
                  <a:lnTo>
                    <a:pt x="480" y="51"/>
                  </a:lnTo>
                  <a:lnTo>
                    <a:pt x="488" y="51"/>
                  </a:lnTo>
                  <a:lnTo>
                    <a:pt x="496" y="51"/>
                  </a:lnTo>
                  <a:lnTo>
                    <a:pt x="505" y="51"/>
                  </a:lnTo>
                  <a:lnTo>
                    <a:pt x="513" y="51"/>
                  </a:lnTo>
                  <a:lnTo>
                    <a:pt x="522" y="51"/>
                  </a:lnTo>
                  <a:lnTo>
                    <a:pt x="530" y="51"/>
                  </a:lnTo>
                  <a:lnTo>
                    <a:pt x="538" y="51"/>
                  </a:lnTo>
                  <a:lnTo>
                    <a:pt x="547" y="51"/>
                  </a:lnTo>
                  <a:lnTo>
                    <a:pt x="555" y="51"/>
                  </a:lnTo>
                  <a:lnTo>
                    <a:pt x="564" y="42"/>
                  </a:lnTo>
                  <a:lnTo>
                    <a:pt x="572" y="42"/>
                  </a:lnTo>
                  <a:lnTo>
                    <a:pt x="581" y="51"/>
                  </a:lnTo>
                  <a:lnTo>
                    <a:pt x="589" y="26"/>
                  </a:lnTo>
                  <a:lnTo>
                    <a:pt x="597" y="34"/>
                  </a:lnTo>
                  <a:lnTo>
                    <a:pt x="606" y="34"/>
                  </a:lnTo>
                  <a:lnTo>
                    <a:pt x="614" y="34"/>
                  </a:lnTo>
                  <a:lnTo>
                    <a:pt x="623" y="34"/>
                  </a:lnTo>
                  <a:lnTo>
                    <a:pt x="631" y="34"/>
                  </a:lnTo>
                  <a:lnTo>
                    <a:pt x="640" y="26"/>
                  </a:lnTo>
                  <a:lnTo>
                    <a:pt x="648" y="34"/>
                  </a:lnTo>
                  <a:lnTo>
                    <a:pt x="656" y="26"/>
                  </a:lnTo>
                  <a:lnTo>
                    <a:pt x="665" y="34"/>
                  </a:lnTo>
                  <a:lnTo>
                    <a:pt x="673" y="34"/>
                  </a:lnTo>
                  <a:lnTo>
                    <a:pt x="682" y="34"/>
                  </a:lnTo>
                  <a:lnTo>
                    <a:pt x="690" y="34"/>
                  </a:lnTo>
                  <a:lnTo>
                    <a:pt x="698" y="26"/>
                  </a:lnTo>
                  <a:lnTo>
                    <a:pt x="707" y="26"/>
                  </a:lnTo>
                  <a:lnTo>
                    <a:pt x="715" y="26"/>
                  </a:lnTo>
                  <a:lnTo>
                    <a:pt x="724" y="34"/>
                  </a:lnTo>
                  <a:lnTo>
                    <a:pt x="732" y="26"/>
                  </a:lnTo>
                  <a:lnTo>
                    <a:pt x="741" y="26"/>
                  </a:lnTo>
                  <a:lnTo>
                    <a:pt x="749" y="26"/>
                  </a:lnTo>
                  <a:lnTo>
                    <a:pt x="757" y="26"/>
                  </a:lnTo>
                  <a:lnTo>
                    <a:pt x="766" y="17"/>
                  </a:lnTo>
                  <a:lnTo>
                    <a:pt x="774" y="26"/>
                  </a:lnTo>
                  <a:lnTo>
                    <a:pt x="783" y="17"/>
                  </a:lnTo>
                  <a:lnTo>
                    <a:pt x="791" y="17"/>
                  </a:lnTo>
                  <a:lnTo>
                    <a:pt x="800" y="17"/>
                  </a:lnTo>
                  <a:lnTo>
                    <a:pt x="808" y="17"/>
                  </a:lnTo>
                  <a:lnTo>
                    <a:pt x="816" y="17"/>
                  </a:lnTo>
                  <a:lnTo>
                    <a:pt x="825" y="26"/>
                  </a:lnTo>
                  <a:lnTo>
                    <a:pt x="833" y="26"/>
                  </a:lnTo>
                  <a:lnTo>
                    <a:pt x="842" y="26"/>
                  </a:lnTo>
                  <a:lnTo>
                    <a:pt x="850" y="26"/>
                  </a:lnTo>
                  <a:lnTo>
                    <a:pt x="858" y="26"/>
                  </a:lnTo>
                  <a:lnTo>
                    <a:pt x="867" y="17"/>
                  </a:lnTo>
                  <a:lnTo>
                    <a:pt x="875" y="17"/>
                  </a:lnTo>
                  <a:lnTo>
                    <a:pt x="884" y="26"/>
                  </a:lnTo>
                  <a:lnTo>
                    <a:pt x="892" y="17"/>
                  </a:lnTo>
                  <a:lnTo>
                    <a:pt x="901" y="17"/>
                  </a:lnTo>
                  <a:lnTo>
                    <a:pt x="909" y="17"/>
                  </a:lnTo>
                  <a:lnTo>
                    <a:pt x="917" y="17"/>
                  </a:lnTo>
                  <a:lnTo>
                    <a:pt x="926" y="17"/>
                  </a:lnTo>
                  <a:lnTo>
                    <a:pt x="934" y="17"/>
                  </a:lnTo>
                  <a:lnTo>
                    <a:pt x="943" y="9"/>
                  </a:lnTo>
                  <a:lnTo>
                    <a:pt x="951" y="9"/>
                  </a:lnTo>
                  <a:lnTo>
                    <a:pt x="959" y="9"/>
                  </a:lnTo>
                  <a:lnTo>
                    <a:pt x="968" y="9"/>
                  </a:lnTo>
                  <a:lnTo>
                    <a:pt x="976" y="9"/>
                  </a:lnTo>
                  <a:lnTo>
                    <a:pt x="985" y="9"/>
                  </a:lnTo>
                  <a:lnTo>
                    <a:pt x="993" y="9"/>
                  </a:lnTo>
                  <a:lnTo>
                    <a:pt x="1002" y="9"/>
                  </a:lnTo>
                  <a:lnTo>
                    <a:pt x="1010" y="17"/>
                  </a:lnTo>
                  <a:lnTo>
                    <a:pt x="1018" y="17"/>
                  </a:lnTo>
                  <a:lnTo>
                    <a:pt x="1027" y="17"/>
                  </a:lnTo>
                  <a:lnTo>
                    <a:pt x="1035" y="9"/>
                  </a:lnTo>
                  <a:lnTo>
                    <a:pt x="1044" y="17"/>
                  </a:lnTo>
                  <a:lnTo>
                    <a:pt x="1052" y="17"/>
                  </a:lnTo>
                  <a:lnTo>
                    <a:pt x="1061" y="9"/>
                  </a:lnTo>
                </a:path>
              </a:pathLst>
            </a:custGeom>
            <a:noFill/>
            <a:ln w="50800" cap="rnd">
              <a:solidFill>
                <a:srgbClr val="008000"/>
              </a:solidFill>
              <a:prstDash val="solid"/>
              <a:round/>
              <a:headEnd/>
              <a:tailEnd/>
            </a:ln>
          </p:spPr>
          <p:txBody>
            <a:bodyPr/>
            <a:lstStyle/>
            <a:p>
              <a:endParaRPr lang="en-GB">
                <a:latin typeface="+mn-lt"/>
              </a:endParaRPr>
            </a:p>
          </p:txBody>
        </p:sp>
        <p:sp>
          <p:nvSpPr>
            <p:cNvPr id="62" name="Freeform 62"/>
            <p:cNvSpPr>
              <a:spLocks/>
            </p:cNvSpPr>
            <p:nvPr/>
          </p:nvSpPr>
          <p:spPr bwMode="auto">
            <a:xfrm>
              <a:off x="2231" y="3663"/>
              <a:ext cx="1069" cy="42"/>
            </a:xfrm>
            <a:custGeom>
              <a:avLst/>
              <a:gdLst/>
              <a:ahLst/>
              <a:cxnLst>
                <a:cxn ang="0">
                  <a:pos x="16" y="42"/>
                </a:cxn>
                <a:cxn ang="0">
                  <a:pos x="42" y="42"/>
                </a:cxn>
                <a:cxn ang="0">
                  <a:pos x="67" y="42"/>
                </a:cxn>
                <a:cxn ang="0">
                  <a:pos x="92" y="42"/>
                </a:cxn>
                <a:cxn ang="0">
                  <a:pos x="117" y="42"/>
                </a:cxn>
                <a:cxn ang="0">
                  <a:pos x="143" y="42"/>
                </a:cxn>
                <a:cxn ang="0">
                  <a:pos x="168" y="42"/>
                </a:cxn>
                <a:cxn ang="0">
                  <a:pos x="193" y="34"/>
                </a:cxn>
                <a:cxn ang="0">
                  <a:pos x="218" y="34"/>
                </a:cxn>
                <a:cxn ang="0">
                  <a:pos x="244" y="34"/>
                </a:cxn>
                <a:cxn ang="0">
                  <a:pos x="269" y="25"/>
                </a:cxn>
                <a:cxn ang="0">
                  <a:pos x="294" y="25"/>
                </a:cxn>
                <a:cxn ang="0">
                  <a:pos x="319" y="17"/>
                </a:cxn>
                <a:cxn ang="0">
                  <a:pos x="345" y="17"/>
                </a:cxn>
                <a:cxn ang="0">
                  <a:pos x="370" y="17"/>
                </a:cxn>
                <a:cxn ang="0">
                  <a:pos x="395" y="17"/>
                </a:cxn>
                <a:cxn ang="0">
                  <a:pos x="420" y="17"/>
                </a:cxn>
                <a:cxn ang="0">
                  <a:pos x="446" y="8"/>
                </a:cxn>
                <a:cxn ang="0">
                  <a:pos x="471" y="8"/>
                </a:cxn>
                <a:cxn ang="0">
                  <a:pos x="496" y="8"/>
                </a:cxn>
                <a:cxn ang="0">
                  <a:pos x="522" y="8"/>
                </a:cxn>
                <a:cxn ang="0">
                  <a:pos x="547" y="8"/>
                </a:cxn>
                <a:cxn ang="0">
                  <a:pos x="572" y="17"/>
                </a:cxn>
                <a:cxn ang="0">
                  <a:pos x="597" y="8"/>
                </a:cxn>
                <a:cxn ang="0">
                  <a:pos x="623" y="8"/>
                </a:cxn>
                <a:cxn ang="0">
                  <a:pos x="648" y="8"/>
                </a:cxn>
                <a:cxn ang="0">
                  <a:pos x="673" y="8"/>
                </a:cxn>
                <a:cxn ang="0">
                  <a:pos x="698" y="8"/>
                </a:cxn>
                <a:cxn ang="0">
                  <a:pos x="724" y="8"/>
                </a:cxn>
                <a:cxn ang="0">
                  <a:pos x="749" y="8"/>
                </a:cxn>
                <a:cxn ang="0">
                  <a:pos x="774" y="8"/>
                </a:cxn>
                <a:cxn ang="0">
                  <a:pos x="799" y="8"/>
                </a:cxn>
                <a:cxn ang="0">
                  <a:pos x="825" y="8"/>
                </a:cxn>
                <a:cxn ang="0">
                  <a:pos x="850" y="8"/>
                </a:cxn>
                <a:cxn ang="0">
                  <a:pos x="875" y="8"/>
                </a:cxn>
                <a:cxn ang="0">
                  <a:pos x="900" y="8"/>
                </a:cxn>
                <a:cxn ang="0">
                  <a:pos x="926" y="8"/>
                </a:cxn>
                <a:cxn ang="0">
                  <a:pos x="951" y="8"/>
                </a:cxn>
                <a:cxn ang="0">
                  <a:pos x="976" y="0"/>
                </a:cxn>
                <a:cxn ang="0">
                  <a:pos x="1001" y="8"/>
                </a:cxn>
                <a:cxn ang="0">
                  <a:pos x="1027" y="8"/>
                </a:cxn>
                <a:cxn ang="0">
                  <a:pos x="1052" y="8"/>
                </a:cxn>
              </a:cxnLst>
              <a:rect l="0" t="0" r="r" b="b"/>
              <a:pathLst>
                <a:path w="1069" h="42">
                  <a:moveTo>
                    <a:pt x="0" y="34"/>
                  </a:moveTo>
                  <a:lnTo>
                    <a:pt x="8" y="42"/>
                  </a:lnTo>
                  <a:lnTo>
                    <a:pt x="16" y="42"/>
                  </a:lnTo>
                  <a:lnTo>
                    <a:pt x="25" y="42"/>
                  </a:lnTo>
                  <a:lnTo>
                    <a:pt x="33" y="42"/>
                  </a:lnTo>
                  <a:lnTo>
                    <a:pt x="42" y="42"/>
                  </a:lnTo>
                  <a:lnTo>
                    <a:pt x="50" y="42"/>
                  </a:lnTo>
                  <a:lnTo>
                    <a:pt x="58" y="42"/>
                  </a:lnTo>
                  <a:lnTo>
                    <a:pt x="67" y="42"/>
                  </a:lnTo>
                  <a:lnTo>
                    <a:pt x="75" y="42"/>
                  </a:lnTo>
                  <a:lnTo>
                    <a:pt x="84" y="42"/>
                  </a:lnTo>
                  <a:lnTo>
                    <a:pt x="92" y="42"/>
                  </a:lnTo>
                  <a:lnTo>
                    <a:pt x="101" y="42"/>
                  </a:lnTo>
                  <a:lnTo>
                    <a:pt x="109" y="42"/>
                  </a:lnTo>
                  <a:lnTo>
                    <a:pt x="117" y="42"/>
                  </a:lnTo>
                  <a:lnTo>
                    <a:pt x="126" y="42"/>
                  </a:lnTo>
                  <a:lnTo>
                    <a:pt x="134" y="42"/>
                  </a:lnTo>
                  <a:lnTo>
                    <a:pt x="143" y="42"/>
                  </a:lnTo>
                  <a:lnTo>
                    <a:pt x="151" y="42"/>
                  </a:lnTo>
                  <a:lnTo>
                    <a:pt x="159" y="42"/>
                  </a:lnTo>
                  <a:lnTo>
                    <a:pt x="168" y="42"/>
                  </a:lnTo>
                  <a:lnTo>
                    <a:pt x="176" y="42"/>
                  </a:lnTo>
                  <a:lnTo>
                    <a:pt x="185" y="42"/>
                  </a:lnTo>
                  <a:lnTo>
                    <a:pt x="193" y="34"/>
                  </a:lnTo>
                  <a:lnTo>
                    <a:pt x="202" y="34"/>
                  </a:lnTo>
                  <a:lnTo>
                    <a:pt x="210" y="34"/>
                  </a:lnTo>
                  <a:lnTo>
                    <a:pt x="218" y="34"/>
                  </a:lnTo>
                  <a:lnTo>
                    <a:pt x="227" y="34"/>
                  </a:lnTo>
                  <a:lnTo>
                    <a:pt x="235" y="34"/>
                  </a:lnTo>
                  <a:lnTo>
                    <a:pt x="244" y="34"/>
                  </a:lnTo>
                  <a:lnTo>
                    <a:pt x="252" y="34"/>
                  </a:lnTo>
                  <a:lnTo>
                    <a:pt x="261" y="34"/>
                  </a:lnTo>
                  <a:lnTo>
                    <a:pt x="269" y="25"/>
                  </a:lnTo>
                  <a:lnTo>
                    <a:pt x="277" y="34"/>
                  </a:lnTo>
                  <a:lnTo>
                    <a:pt x="286" y="25"/>
                  </a:lnTo>
                  <a:lnTo>
                    <a:pt x="294" y="25"/>
                  </a:lnTo>
                  <a:lnTo>
                    <a:pt x="303" y="25"/>
                  </a:lnTo>
                  <a:lnTo>
                    <a:pt x="311" y="25"/>
                  </a:lnTo>
                  <a:lnTo>
                    <a:pt x="319" y="17"/>
                  </a:lnTo>
                  <a:lnTo>
                    <a:pt x="328" y="17"/>
                  </a:lnTo>
                  <a:lnTo>
                    <a:pt x="336" y="17"/>
                  </a:lnTo>
                  <a:lnTo>
                    <a:pt x="345" y="17"/>
                  </a:lnTo>
                  <a:lnTo>
                    <a:pt x="353" y="17"/>
                  </a:lnTo>
                  <a:lnTo>
                    <a:pt x="362" y="17"/>
                  </a:lnTo>
                  <a:lnTo>
                    <a:pt x="370" y="17"/>
                  </a:lnTo>
                  <a:lnTo>
                    <a:pt x="378" y="17"/>
                  </a:lnTo>
                  <a:lnTo>
                    <a:pt x="387" y="17"/>
                  </a:lnTo>
                  <a:lnTo>
                    <a:pt x="395" y="17"/>
                  </a:lnTo>
                  <a:lnTo>
                    <a:pt x="404" y="17"/>
                  </a:lnTo>
                  <a:lnTo>
                    <a:pt x="412" y="17"/>
                  </a:lnTo>
                  <a:lnTo>
                    <a:pt x="420" y="17"/>
                  </a:lnTo>
                  <a:lnTo>
                    <a:pt x="429" y="8"/>
                  </a:lnTo>
                  <a:lnTo>
                    <a:pt x="437" y="8"/>
                  </a:lnTo>
                  <a:lnTo>
                    <a:pt x="446" y="8"/>
                  </a:lnTo>
                  <a:lnTo>
                    <a:pt x="454" y="8"/>
                  </a:lnTo>
                  <a:lnTo>
                    <a:pt x="463" y="8"/>
                  </a:lnTo>
                  <a:lnTo>
                    <a:pt x="471" y="8"/>
                  </a:lnTo>
                  <a:lnTo>
                    <a:pt x="479" y="8"/>
                  </a:lnTo>
                  <a:lnTo>
                    <a:pt x="488" y="8"/>
                  </a:lnTo>
                  <a:lnTo>
                    <a:pt x="496" y="8"/>
                  </a:lnTo>
                  <a:lnTo>
                    <a:pt x="505" y="8"/>
                  </a:lnTo>
                  <a:lnTo>
                    <a:pt x="513" y="8"/>
                  </a:lnTo>
                  <a:lnTo>
                    <a:pt x="522" y="8"/>
                  </a:lnTo>
                  <a:lnTo>
                    <a:pt x="530" y="8"/>
                  </a:lnTo>
                  <a:lnTo>
                    <a:pt x="538" y="8"/>
                  </a:lnTo>
                  <a:lnTo>
                    <a:pt x="547" y="8"/>
                  </a:lnTo>
                  <a:lnTo>
                    <a:pt x="555" y="8"/>
                  </a:lnTo>
                  <a:lnTo>
                    <a:pt x="564" y="8"/>
                  </a:lnTo>
                  <a:lnTo>
                    <a:pt x="572" y="17"/>
                  </a:lnTo>
                  <a:lnTo>
                    <a:pt x="580" y="8"/>
                  </a:lnTo>
                  <a:lnTo>
                    <a:pt x="589" y="8"/>
                  </a:lnTo>
                  <a:lnTo>
                    <a:pt x="597" y="8"/>
                  </a:lnTo>
                  <a:lnTo>
                    <a:pt x="606" y="8"/>
                  </a:lnTo>
                  <a:lnTo>
                    <a:pt x="614" y="8"/>
                  </a:lnTo>
                  <a:lnTo>
                    <a:pt x="623" y="8"/>
                  </a:lnTo>
                  <a:lnTo>
                    <a:pt x="631" y="8"/>
                  </a:lnTo>
                  <a:lnTo>
                    <a:pt x="639" y="8"/>
                  </a:lnTo>
                  <a:lnTo>
                    <a:pt x="648" y="8"/>
                  </a:lnTo>
                  <a:lnTo>
                    <a:pt x="656" y="8"/>
                  </a:lnTo>
                  <a:lnTo>
                    <a:pt x="665" y="8"/>
                  </a:lnTo>
                  <a:lnTo>
                    <a:pt x="673" y="8"/>
                  </a:lnTo>
                  <a:lnTo>
                    <a:pt x="682" y="8"/>
                  </a:lnTo>
                  <a:lnTo>
                    <a:pt x="690" y="8"/>
                  </a:lnTo>
                  <a:lnTo>
                    <a:pt x="698" y="8"/>
                  </a:lnTo>
                  <a:lnTo>
                    <a:pt x="707" y="8"/>
                  </a:lnTo>
                  <a:lnTo>
                    <a:pt x="715" y="8"/>
                  </a:lnTo>
                  <a:lnTo>
                    <a:pt x="724" y="8"/>
                  </a:lnTo>
                  <a:lnTo>
                    <a:pt x="732" y="8"/>
                  </a:lnTo>
                  <a:lnTo>
                    <a:pt x="740" y="8"/>
                  </a:lnTo>
                  <a:lnTo>
                    <a:pt x="749" y="8"/>
                  </a:lnTo>
                  <a:lnTo>
                    <a:pt x="757" y="8"/>
                  </a:lnTo>
                  <a:lnTo>
                    <a:pt x="766" y="8"/>
                  </a:lnTo>
                  <a:lnTo>
                    <a:pt x="774" y="8"/>
                  </a:lnTo>
                  <a:lnTo>
                    <a:pt x="783" y="8"/>
                  </a:lnTo>
                  <a:lnTo>
                    <a:pt x="791" y="8"/>
                  </a:lnTo>
                  <a:lnTo>
                    <a:pt x="799" y="8"/>
                  </a:lnTo>
                  <a:lnTo>
                    <a:pt x="808" y="8"/>
                  </a:lnTo>
                  <a:lnTo>
                    <a:pt x="816" y="8"/>
                  </a:lnTo>
                  <a:lnTo>
                    <a:pt x="825" y="8"/>
                  </a:lnTo>
                  <a:lnTo>
                    <a:pt x="833" y="8"/>
                  </a:lnTo>
                  <a:lnTo>
                    <a:pt x="841" y="8"/>
                  </a:lnTo>
                  <a:lnTo>
                    <a:pt x="850" y="8"/>
                  </a:lnTo>
                  <a:lnTo>
                    <a:pt x="858" y="8"/>
                  </a:lnTo>
                  <a:lnTo>
                    <a:pt x="867" y="8"/>
                  </a:lnTo>
                  <a:lnTo>
                    <a:pt x="875" y="8"/>
                  </a:lnTo>
                  <a:lnTo>
                    <a:pt x="884" y="8"/>
                  </a:lnTo>
                  <a:lnTo>
                    <a:pt x="892" y="8"/>
                  </a:lnTo>
                  <a:lnTo>
                    <a:pt x="900" y="8"/>
                  </a:lnTo>
                  <a:lnTo>
                    <a:pt x="909" y="8"/>
                  </a:lnTo>
                  <a:lnTo>
                    <a:pt x="917" y="8"/>
                  </a:lnTo>
                  <a:lnTo>
                    <a:pt x="926" y="8"/>
                  </a:lnTo>
                  <a:lnTo>
                    <a:pt x="934" y="8"/>
                  </a:lnTo>
                  <a:lnTo>
                    <a:pt x="943" y="8"/>
                  </a:lnTo>
                  <a:lnTo>
                    <a:pt x="951" y="8"/>
                  </a:lnTo>
                  <a:lnTo>
                    <a:pt x="959" y="8"/>
                  </a:lnTo>
                  <a:lnTo>
                    <a:pt x="968" y="0"/>
                  </a:lnTo>
                  <a:lnTo>
                    <a:pt x="976" y="0"/>
                  </a:lnTo>
                  <a:lnTo>
                    <a:pt x="985" y="0"/>
                  </a:lnTo>
                  <a:lnTo>
                    <a:pt x="993" y="0"/>
                  </a:lnTo>
                  <a:lnTo>
                    <a:pt x="1001" y="8"/>
                  </a:lnTo>
                  <a:lnTo>
                    <a:pt x="1010" y="8"/>
                  </a:lnTo>
                  <a:lnTo>
                    <a:pt x="1018" y="8"/>
                  </a:lnTo>
                  <a:lnTo>
                    <a:pt x="1027" y="8"/>
                  </a:lnTo>
                  <a:lnTo>
                    <a:pt x="1035" y="8"/>
                  </a:lnTo>
                  <a:lnTo>
                    <a:pt x="1044" y="8"/>
                  </a:lnTo>
                  <a:lnTo>
                    <a:pt x="1052" y="8"/>
                  </a:lnTo>
                  <a:lnTo>
                    <a:pt x="1060" y="8"/>
                  </a:lnTo>
                  <a:lnTo>
                    <a:pt x="1069" y="8"/>
                  </a:lnTo>
                </a:path>
              </a:pathLst>
            </a:custGeom>
            <a:noFill/>
            <a:ln w="50800" cap="rnd">
              <a:solidFill>
                <a:srgbClr val="008000"/>
              </a:solidFill>
              <a:prstDash val="solid"/>
              <a:round/>
              <a:headEnd/>
              <a:tailEnd/>
            </a:ln>
          </p:spPr>
          <p:txBody>
            <a:bodyPr/>
            <a:lstStyle/>
            <a:p>
              <a:endParaRPr lang="en-GB">
                <a:latin typeface="+mn-lt"/>
              </a:endParaRPr>
            </a:p>
          </p:txBody>
        </p:sp>
        <p:sp>
          <p:nvSpPr>
            <p:cNvPr id="63" name="Freeform 63"/>
            <p:cNvSpPr>
              <a:spLocks/>
            </p:cNvSpPr>
            <p:nvPr/>
          </p:nvSpPr>
          <p:spPr bwMode="auto">
            <a:xfrm>
              <a:off x="3300" y="3663"/>
              <a:ext cx="1069" cy="17"/>
            </a:xfrm>
            <a:custGeom>
              <a:avLst/>
              <a:gdLst/>
              <a:ahLst/>
              <a:cxnLst>
                <a:cxn ang="0">
                  <a:pos x="17" y="0"/>
                </a:cxn>
                <a:cxn ang="0">
                  <a:pos x="42" y="0"/>
                </a:cxn>
                <a:cxn ang="0">
                  <a:pos x="67" y="0"/>
                </a:cxn>
                <a:cxn ang="0">
                  <a:pos x="92" y="8"/>
                </a:cxn>
                <a:cxn ang="0">
                  <a:pos x="118" y="0"/>
                </a:cxn>
                <a:cxn ang="0">
                  <a:pos x="143" y="8"/>
                </a:cxn>
                <a:cxn ang="0">
                  <a:pos x="168" y="8"/>
                </a:cxn>
                <a:cxn ang="0">
                  <a:pos x="193" y="8"/>
                </a:cxn>
                <a:cxn ang="0">
                  <a:pos x="219" y="8"/>
                </a:cxn>
                <a:cxn ang="0">
                  <a:pos x="244" y="8"/>
                </a:cxn>
                <a:cxn ang="0">
                  <a:pos x="269" y="0"/>
                </a:cxn>
                <a:cxn ang="0">
                  <a:pos x="294" y="0"/>
                </a:cxn>
                <a:cxn ang="0">
                  <a:pos x="320" y="0"/>
                </a:cxn>
                <a:cxn ang="0">
                  <a:pos x="345" y="8"/>
                </a:cxn>
                <a:cxn ang="0">
                  <a:pos x="370" y="8"/>
                </a:cxn>
                <a:cxn ang="0">
                  <a:pos x="396" y="8"/>
                </a:cxn>
                <a:cxn ang="0">
                  <a:pos x="421" y="8"/>
                </a:cxn>
                <a:cxn ang="0">
                  <a:pos x="446" y="8"/>
                </a:cxn>
                <a:cxn ang="0">
                  <a:pos x="471" y="8"/>
                </a:cxn>
                <a:cxn ang="0">
                  <a:pos x="497" y="8"/>
                </a:cxn>
                <a:cxn ang="0">
                  <a:pos x="522" y="8"/>
                </a:cxn>
                <a:cxn ang="0">
                  <a:pos x="547" y="8"/>
                </a:cxn>
                <a:cxn ang="0">
                  <a:pos x="572" y="17"/>
                </a:cxn>
                <a:cxn ang="0">
                  <a:pos x="598" y="17"/>
                </a:cxn>
                <a:cxn ang="0">
                  <a:pos x="623" y="17"/>
                </a:cxn>
                <a:cxn ang="0">
                  <a:pos x="648" y="17"/>
                </a:cxn>
                <a:cxn ang="0">
                  <a:pos x="673" y="17"/>
                </a:cxn>
                <a:cxn ang="0">
                  <a:pos x="699" y="17"/>
                </a:cxn>
                <a:cxn ang="0">
                  <a:pos x="724" y="17"/>
                </a:cxn>
                <a:cxn ang="0">
                  <a:pos x="749" y="17"/>
                </a:cxn>
                <a:cxn ang="0">
                  <a:pos x="774" y="17"/>
                </a:cxn>
                <a:cxn ang="0">
                  <a:pos x="800" y="17"/>
                </a:cxn>
                <a:cxn ang="0">
                  <a:pos x="825" y="8"/>
                </a:cxn>
                <a:cxn ang="0">
                  <a:pos x="850" y="8"/>
                </a:cxn>
                <a:cxn ang="0">
                  <a:pos x="875" y="8"/>
                </a:cxn>
                <a:cxn ang="0">
                  <a:pos x="901" y="8"/>
                </a:cxn>
                <a:cxn ang="0">
                  <a:pos x="926" y="8"/>
                </a:cxn>
                <a:cxn ang="0">
                  <a:pos x="951" y="8"/>
                </a:cxn>
                <a:cxn ang="0">
                  <a:pos x="976" y="8"/>
                </a:cxn>
                <a:cxn ang="0">
                  <a:pos x="1002" y="0"/>
                </a:cxn>
                <a:cxn ang="0">
                  <a:pos x="1027" y="0"/>
                </a:cxn>
                <a:cxn ang="0">
                  <a:pos x="1052" y="0"/>
                </a:cxn>
              </a:cxnLst>
              <a:rect l="0" t="0" r="r" b="b"/>
              <a:pathLst>
                <a:path w="1069" h="17">
                  <a:moveTo>
                    <a:pt x="0" y="8"/>
                  </a:moveTo>
                  <a:lnTo>
                    <a:pt x="8" y="8"/>
                  </a:lnTo>
                  <a:lnTo>
                    <a:pt x="17" y="0"/>
                  </a:lnTo>
                  <a:lnTo>
                    <a:pt x="25" y="0"/>
                  </a:lnTo>
                  <a:lnTo>
                    <a:pt x="33" y="0"/>
                  </a:lnTo>
                  <a:lnTo>
                    <a:pt x="42" y="0"/>
                  </a:lnTo>
                  <a:lnTo>
                    <a:pt x="50" y="0"/>
                  </a:lnTo>
                  <a:lnTo>
                    <a:pt x="59" y="0"/>
                  </a:lnTo>
                  <a:lnTo>
                    <a:pt x="67" y="0"/>
                  </a:lnTo>
                  <a:lnTo>
                    <a:pt x="76" y="0"/>
                  </a:lnTo>
                  <a:lnTo>
                    <a:pt x="84" y="8"/>
                  </a:lnTo>
                  <a:lnTo>
                    <a:pt x="92" y="8"/>
                  </a:lnTo>
                  <a:lnTo>
                    <a:pt x="101" y="8"/>
                  </a:lnTo>
                  <a:lnTo>
                    <a:pt x="109" y="0"/>
                  </a:lnTo>
                  <a:lnTo>
                    <a:pt x="118" y="0"/>
                  </a:lnTo>
                  <a:lnTo>
                    <a:pt x="126" y="8"/>
                  </a:lnTo>
                  <a:lnTo>
                    <a:pt x="135" y="8"/>
                  </a:lnTo>
                  <a:lnTo>
                    <a:pt x="143" y="8"/>
                  </a:lnTo>
                  <a:lnTo>
                    <a:pt x="151" y="0"/>
                  </a:lnTo>
                  <a:lnTo>
                    <a:pt x="160" y="8"/>
                  </a:lnTo>
                  <a:lnTo>
                    <a:pt x="168" y="8"/>
                  </a:lnTo>
                  <a:lnTo>
                    <a:pt x="177" y="8"/>
                  </a:lnTo>
                  <a:lnTo>
                    <a:pt x="185" y="8"/>
                  </a:lnTo>
                  <a:lnTo>
                    <a:pt x="193" y="8"/>
                  </a:lnTo>
                  <a:lnTo>
                    <a:pt x="202" y="8"/>
                  </a:lnTo>
                  <a:lnTo>
                    <a:pt x="210" y="8"/>
                  </a:lnTo>
                  <a:lnTo>
                    <a:pt x="219" y="8"/>
                  </a:lnTo>
                  <a:lnTo>
                    <a:pt x="227" y="8"/>
                  </a:lnTo>
                  <a:lnTo>
                    <a:pt x="236" y="8"/>
                  </a:lnTo>
                  <a:lnTo>
                    <a:pt x="244" y="8"/>
                  </a:lnTo>
                  <a:lnTo>
                    <a:pt x="252" y="8"/>
                  </a:lnTo>
                  <a:lnTo>
                    <a:pt x="261" y="8"/>
                  </a:lnTo>
                  <a:lnTo>
                    <a:pt x="269" y="0"/>
                  </a:lnTo>
                  <a:lnTo>
                    <a:pt x="278" y="8"/>
                  </a:lnTo>
                  <a:lnTo>
                    <a:pt x="286" y="8"/>
                  </a:lnTo>
                  <a:lnTo>
                    <a:pt x="294" y="0"/>
                  </a:lnTo>
                  <a:lnTo>
                    <a:pt x="303" y="0"/>
                  </a:lnTo>
                  <a:lnTo>
                    <a:pt x="311" y="0"/>
                  </a:lnTo>
                  <a:lnTo>
                    <a:pt x="320" y="0"/>
                  </a:lnTo>
                  <a:lnTo>
                    <a:pt x="328" y="8"/>
                  </a:lnTo>
                  <a:lnTo>
                    <a:pt x="337" y="8"/>
                  </a:lnTo>
                  <a:lnTo>
                    <a:pt x="345" y="8"/>
                  </a:lnTo>
                  <a:lnTo>
                    <a:pt x="353" y="8"/>
                  </a:lnTo>
                  <a:lnTo>
                    <a:pt x="362" y="8"/>
                  </a:lnTo>
                  <a:lnTo>
                    <a:pt x="370" y="8"/>
                  </a:lnTo>
                  <a:lnTo>
                    <a:pt x="379" y="8"/>
                  </a:lnTo>
                  <a:lnTo>
                    <a:pt x="387" y="8"/>
                  </a:lnTo>
                  <a:lnTo>
                    <a:pt x="396" y="8"/>
                  </a:lnTo>
                  <a:lnTo>
                    <a:pt x="404" y="8"/>
                  </a:lnTo>
                  <a:lnTo>
                    <a:pt x="412" y="8"/>
                  </a:lnTo>
                  <a:lnTo>
                    <a:pt x="421" y="8"/>
                  </a:lnTo>
                  <a:lnTo>
                    <a:pt x="429" y="8"/>
                  </a:lnTo>
                  <a:lnTo>
                    <a:pt x="438" y="8"/>
                  </a:lnTo>
                  <a:lnTo>
                    <a:pt x="446" y="8"/>
                  </a:lnTo>
                  <a:lnTo>
                    <a:pt x="454" y="8"/>
                  </a:lnTo>
                  <a:lnTo>
                    <a:pt x="463" y="8"/>
                  </a:lnTo>
                  <a:lnTo>
                    <a:pt x="471" y="8"/>
                  </a:lnTo>
                  <a:lnTo>
                    <a:pt x="480" y="8"/>
                  </a:lnTo>
                  <a:lnTo>
                    <a:pt x="488" y="8"/>
                  </a:lnTo>
                  <a:lnTo>
                    <a:pt x="497" y="8"/>
                  </a:lnTo>
                  <a:lnTo>
                    <a:pt x="505" y="8"/>
                  </a:lnTo>
                  <a:lnTo>
                    <a:pt x="513" y="8"/>
                  </a:lnTo>
                  <a:lnTo>
                    <a:pt x="522" y="8"/>
                  </a:lnTo>
                  <a:lnTo>
                    <a:pt x="530" y="8"/>
                  </a:lnTo>
                  <a:lnTo>
                    <a:pt x="539" y="8"/>
                  </a:lnTo>
                  <a:lnTo>
                    <a:pt x="547" y="8"/>
                  </a:lnTo>
                  <a:lnTo>
                    <a:pt x="556" y="8"/>
                  </a:lnTo>
                  <a:lnTo>
                    <a:pt x="564" y="8"/>
                  </a:lnTo>
                  <a:lnTo>
                    <a:pt x="572" y="17"/>
                  </a:lnTo>
                  <a:lnTo>
                    <a:pt x="581" y="8"/>
                  </a:lnTo>
                  <a:lnTo>
                    <a:pt x="589" y="17"/>
                  </a:lnTo>
                  <a:lnTo>
                    <a:pt x="598" y="17"/>
                  </a:lnTo>
                  <a:lnTo>
                    <a:pt x="606" y="17"/>
                  </a:lnTo>
                  <a:lnTo>
                    <a:pt x="614" y="17"/>
                  </a:lnTo>
                  <a:lnTo>
                    <a:pt x="623" y="17"/>
                  </a:lnTo>
                  <a:lnTo>
                    <a:pt x="631" y="17"/>
                  </a:lnTo>
                  <a:lnTo>
                    <a:pt x="640" y="17"/>
                  </a:lnTo>
                  <a:lnTo>
                    <a:pt x="648" y="17"/>
                  </a:lnTo>
                  <a:lnTo>
                    <a:pt x="657" y="17"/>
                  </a:lnTo>
                  <a:lnTo>
                    <a:pt x="665" y="17"/>
                  </a:lnTo>
                  <a:lnTo>
                    <a:pt x="673" y="17"/>
                  </a:lnTo>
                  <a:lnTo>
                    <a:pt x="682" y="17"/>
                  </a:lnTo>
                  <a:lnTo>
                    <a:pt x="690" y="17"/>
                  </a:lnTo>
                  <a:lnTo>
                    <a:pt x="699" y="17"/>
                  </a:lnTo>
                  <a:lnTo>
                    <a:pt x="707" y="17"/>
                  </a:lnTo>
                  <a:lnTo>
                    <a:pt x="715" y="17"/>
                  </a:lnTo>
                  <a:lnTo>
                    <a:pt x="724" y="17"/>
                  </a:lnTo>
                  <a:lnTo>
                    <a:pt x="732" y="17"/>
                  </a:lnTo>
                  <a:lnTo>
                    <a:pt x="741" y="17"/>
                  </a:lnTo>
                  <a:lnTo>
                    <a:pt x="749" y="17"/>
                  </a:lnTo>
                  <a:lnTo>
                    <a:pt x="758" y="17"/>
                  </a:lnTo>
                  <a:lnTo>
                    <a:pt x="766" y="17"/>
                  </a:lnTo>
                  <a:lnTo>
                    <a:pt x="774" y="17"/>
                  </a:lnTo>
                  <a:lnTo>
                    <a:pt x="783" y="17"/>
                  </a:lnTo>
                  <a:lnTo>
                    <a:pt x="791" y="17"/>
                  </a:lnTo>
                  <a:lnTo>
                    <a:pt x="800" y="17"/>
                  </a:lnTo>
                  <a:lnTo>
                    <a:pt x="808" y="17"/>
                  </a:lnTo>
                  <a:lnTo>
                    <a:pt x="817" y="17"/>
                  </a:lnTo>
                  <a:lnTo>
                    <a:pt x="825" y="8"/>
                  </a:lnTo>
                  <a:lnTo>
                    <a:pt x="833" y="8"/>
                  </a:lnTo>
                  <a:lnTo>
                    <a:pt x="842" y="8"/>
                  </a:lnTo>
                  <a:lnTo>
                    <a:pt x="850" y="8"/>
                  </a:lnTo>
                  <a:lnTo>
                    <a:pt x="859" y="8"/>
                  </a:lnTo>
                  <a:lnTo>
                    <a:pt x="867" y="8"/>
                  </a:lnTo>
                  <a:lnTo>
                    <a:pt x="875" y="8"/>
                  </a:lnTo>
                  <a:lnTo>
                    <a:pt x="884" y="8"/>
                  </a:lnTo>
                  <a:lnTo>
                    <a:pt x="892" y="8"/>
                  </a:lnTo>
                  <a:lnTo>
                    <a:pt x="901" y="8"/>
                  </a:lnTo>
                  <a:lnTo>
                    <a:pt x="909" y="8"/>
                  </a:lnTo>
                  <a:lnTo>
                    <a:pt x="918" y="8"/>
                  </a:lnTo>
                  <a:lnTo>
                    <a:pt x="926" y="8"/>
                  </a:lnTo>
                  <a:lnTo>
                    <a:pt x="934" y="8"/>
                  </a:lnTo>
                  <a:lnTo>
                    <a:pt x="943" y="8"/>
                  </a:lnTo>
                  <a:lnTo>
                    <a:pt x="951" y="8"/>
                  </a:lnTo>
                  <a:lnTo>
                    <a:pt x="960" y="8"/>
                  </a:lnTo>
                  <a:lnTo>
                    <a:pt x="968" y="8"/>
                  </a:lnTo>
                  <a:lnTo>
                    <a:pt x="976" y="8"/>
                  </a:lnTo>
                  <a:lnTo>
                    <a:pt x="985" y="8"/>
                  </a:lnTo>
                  <a:lnTo>
                    <a:pt x="993" y="0"/>
                  </a:lnTo>
                  <a:lnTo>
                    <a:pt x="1002" y="0"/>
                  </a:lnTo>
                  <a:lnTo>
                    <a:pt x="1010" y="0"/>
                  </a:lnTo>
                  <a:lnTo>
                    <a:pt x="1019" y="0"/>
                  </a:lnTo>
                  <a:lnTo>
                    <a:pt x="1027" y="0"/>
                  </a:lnTo>
                  <a:lnTo>
                    <a:pt x="1035" y="0"/>
                  </a:lnTo>
                  <a:lnTo>
                    <a:pt x="1044" y="0"/>
                  </a:lnTo>
                  <a:lnTo>
                    <a:pt x="1052" y="0"/>
                  </a:lnTo>
                  <a:lnTo>
                    <a:pt x="1061" y="0"/>
                  </a:lnTo>
                  <a:lnTo>
                    <a:pt x="1069" y="0"/>
                  </a:lnTo>
                </a:path>
              </a:pathLst>
            </a:custGeom>
            <a:noFill/>
            <a:ln w="50800" cap="rnd">
              <a:solidFill>
                <a:srgbClr val="008000"/>
              </a:solidFill>
              <a:prstDash val="solid"/>
              <a:round/>
              <a:headEnd/>
              <a:tailEnd/>
            </a:ln>
          </p:spPr>
          <p:txBody>
            <a:bodyPr/>
            <a:lstStyle/>
            <a:p>
              <a:endParaRPr lang="en-GB">
                <a:latin typeface="+mn-lt"/>
              </a:endParaRPr>
            </a:p>
          </p:txBody>
        </p:sp>
        <p:sp>
          <p:nvSpPr>
            <p:cNvPr id="64" name="Freeform 64"/>
            <p:cNvSpPr>
              <a:spLocks/>
            </p:cNvSpPr>
            <p:nvPr/>
          </p:nvSpPr>
          <p:spPr bwMode="auto">
            <a:xfrm>
              <a:off x="4369" y="3663"/>
              <a:ext cx="67" cy="8"/>
            </a:xfrm>
            <a:custGeom>
              <a:avLst/>
              <a:gdLst/>
              <a:ahLst/>
              <a:cxnLst>
                <a:cxn ang="0">
                  <a:pos x="0" y="0"/>
                </a:cxn>
                <a:cxn ang="0">
                  <a:pos x="9" y="8"/>
                </a:cxn>
                <a:cxn ang="0">
                  <a:pos x="17" y="8"/>
                </a:cxn>
                <a:cxn ang="0">
                  <a:pos x="25" y="8"/>
                </a:cxn>
                <a:cxn ang="0">
                  <a:pos x="34" y="8"/>
                </a:cxn>
                <a:cxn ang="0">
                  <a:pos x="42" y="8"/>
                </a:cxn>
                <a:cxn ang="0">
                  <a:pos x="51" y="8"/>
                </a:cxn>
                <a:cxn ang="0">
                  <a:pos x="59" y="8"/>
                </a:cxn>
                <a:cxn ang="0">
                  <a:pos x="67" y="8"/>
                </a:cxn>
              </a:cxnLst>
              <a:rect l="0" t="0" r="r" b="b"/>
              <a:pathLst>
                <a:path w="67" h="8">
                  <a:moveTo>
                    <a:pt x="0" y="0"/>
                  </a:moveTo>
                  <a:lnTo>
                    <a:pt x="9" y="8"/>
                  </a:lnTo>
                  <a:lnTo>
                    <a:pt x="17" y="8"/>
                  </a:lnTo>
                  <a:lnTo>
                    <a:pt x="25" y="8"/>
                  </a:lnTo>
                  <a:lnTo>
                    <a:pt x="34" y="8"/>
                  </a:lnTo>
                  <a:lnTo>
                    <a:pt x="42" y="8"/>
                  </a:lnTo>
                  <a:lnTo>
                    <a:pt x="51" y="8"/>
                  </a:lnTo>
                  <a:lnTo>
                    <a:pt x="59" y="8"/>
                  </a:lnTo>
                  <a:lnTo>
                    <a:pt x="67" y="8"/>
                  </a:lnTo>
                </a:path>
              </a:pathLst>
            </a:custGeom>
            <a:noFill/>
            <a:ln w="50800" cap="rnd">
              <a:solidFill>
                <a:srgbClr val="008000"/>
              </a:solidFill>
              <a:prstDash val="solid"/>
              <a:round/>
              <a:headEnd/>
              <a:tailEnd/>
            </a:ln>
          </p:spPr>
          <p:txBody>
            <a:bodyPr/>
            <a:lstStyle/>
            <a:p>
              <a:endParaRPr lang="en-GB">
                <a:latin typeface="+mn-lt"/>
              </a:endParaRPr>
            </a:p>
          </p:txBody>
        </p:sp>
      </p:grpSp>
      <p:grpSp>
        <p:nvGrpSpPr>
          <p:cNvPr id="4" name="Group 55"/>
          <p:cNvGrpSpPr>
            <a:grpSpLocks/>
          </p:cNvGrpSpPr>
          <p:nvPr/>
        </p:nvGrpSpPr>
        <p:grpSpPr bwMode="auto">
          <a:xfrm>
            <a:off x="1555716" y="2969420"/>
            <a:ext cx="5219700" cy="1256110"/>
            <a:chOff x="1170" y="2509"/>
            <a:chExt cx="3266" cy="1171"/>
          </a:xfrm>
          <a:effectLst>
            <a:outerShdw blurRad="50800" dist="38100" dir="2700000" algn="tl" rotWithShape="0">
              <a:prstClr val="black">
                <a:alpha val="40000"/>
              </a:prstClr>
            </a:outerShdw>
          </a:effectLst>
        </p:grpSpPr>
        <p:sp>
          <p:nvSpPr>
            <p:cNvPr id="56" name="Freeform 56"/>
            <p:cNvSpPr>
              <a:spLocks/>
            </p:cNvSpPr>
            <p:nvPr/>
          </p:nvSpPr>
          <p:spPr bwMode="auto">
            <a:xfrm>
              <a:off x="1170" y="2720"/>
              <a:ext cx="993" cy="960"/>
            </a:xfrm>
            <a:custGeom>
              <a:avLst/>
              <a:gdLst/>
              <a:ahLst/>
              <a:cxnLst>
                <a:cxn ang="0">
                  <a:pos x="16" y="345"/>
                </a:cxn>
                <a:cxn ang="0">
                  <a:pos x="42" y="210"/>
                </a:cxn>
                <a:cxn ang="0">
                  <a:pos x="59" y="741"/>
                </a:cxn>
                <a:cxn ang="0">
                  <a:pos x="84" y="732"/>
                </a:cxn>
                <a:cxn ang="0">
                  <a:pos x="109" y="741"/>
                </a:cxn>
                <a:cxn ang="0">
                  <a:pos x="134" y="775"/>
                </a:cxn>
                <a:cxn ang="0">
                  <a:pos x="160" y="741"/>
                </a:cxn>
                <a:cxn ang="0">
                  <a:pos x="176" y="707"/>
                </a:cxn>
                <a:cxn ang="0">
                  <a:pos x="202" y="775"/>
                </a:cxn>
                <a:cxn ang="0">
                  <a:pos x="219" y="749"/>
                </a:cxn>
                <a:cxn ang="0">
                  <a:pos x="244" y="732"/>
                </a:cxn>
                <a:cxn ang="0">
                  <a:pos x="269" y="732"/>
                </a:cxn>
                <a:cxn ang="0">
                  <a:pos x="294" y="749"/>
                </a:cxn>
                <a:cxn ang="0">
                  <a:pos x="320" y="817"/>
                </a:cxn>
                <a:cxn ang="0">
                  <a:pos x="345" y="783"/>
                </a:cxn>
                <a:cxn ang="0">
                  <a:pos x="370" y="758"/>
                </a:cxn>
                <a:cxn ang="0">
                  <a:pos x="387" y="783"/>
                </a:cxn>
                <a:cxn ang="0">
                  <a:pos x="412" y="766"/>
                </a:cxn>
                <a:cxn ang="0">
                  <a:pos x="437" y="817"/>
                </a:cxn>
                <a:cxn ang="0">
                  <a:pos x="454" y="800"/>
                </a:cxn>
                <a:cxn ang="0">
                  <a:pos x="480" y="800"/>
                </a:cxn>
                <a:cxn ang="0">
                  <a:pos x="496" y="775"/>
                </a:cxn>
                <a:cxn ang="0">
                  <a:pos x="522" y="791"/>
                </a:cxn>
                <a:cxn ang="0">
                  <a:pos x="547" y="791"/>
                </a:cxn>
                <a:cxn ang="0">
                  <a:pos x="572" y="758"/>
                </a:cxn>
                <a:cxn ang="0">
                  <a:pos x="597" y="657"/>
                </a:cxn>
                <a:cxn ang="0">
                  <a:pos x="623" y="648"/>
                </a:cxn>
                <a:cxn ang="0">
                  <a:pos x="648" y="648"/>
                </a:cxn>
                <a:cxn ang="0">
                  <a:pos x="665" y="648"/>
                </a:cxn>
                <a:cxn ang="0">
                  <a:pos x="690" y="648"/>
                </a:cxn>
                <a:cxn ang="0">
                  <a:pos x="715" y="631"/>
                </a:cxn>
                <a:cxn ang="0">
                  <a:pos x="741" y="598"/>
                </a:cxn>
                <a:cxn ang="0">
                  <a:pos x="766" y="564"/>
                </a:cxn>
                <a:cxn ang="0">
                  <a:pos x="783" y="564"/>
                </a:cxn>
                <a:cxn ang="0">
                  <a:pos x="808" y="556"/>
                </a:cxn>
                <a:cxn ang="0">
                  <a:pos x="833" y="598"/>
                </a:cxn>
                <a:cxn ang="0">
                  <a:pos x="858" y="581"/>
                </a:cxn>
                <a:cxn ang="0">
                  <a:pos x="884" y="581"/>
                </a:cxn>
                <a:cxn ang="0">
                  <a:pos x="901" y="522"/>
                </a:cxn>
                <a:cxn ang="0">
                  <a:pos x="926" y="522"/>
                </a:cxn>
                <a:cxn ang="0">
                  <a:pos x="951" y="463"/>
                </a:cxn>
                <a:cxn ang="0">
                  <a:pos x="976" y="455"/>
                </a:cxn>
              </a:cxnLst>
              <a:rect l="0" t="0" r="r" b="b"/>
              <a:pathLst>
                <a:path w="993" h="960">
                  <a:moveTo>
                    <a:pt x="0" y="960"/>
                  </a:moveTo>
                  <a:lnTo>
                    <a:pt x="8" y="581"/>
                  </a:lnTo>
                  <a:lnTo>
                    <a:pt x="16" y="345"/>
                  </a:lnTo>
                  <a:lnTo>
                    <a:pt x="25" y="194"/>
                  </a:lnTo>
                  <a:lnTo>
                    <a:pt x="33" y="0"/>
                  </a:lnTo>
                  <a:lnTo>
                    <a:pt x="42" y="210"/>
                  </a:lnTo>
                  <a:lnTo>
                    <a:pt x="50" y="328"/>
                  </a:lnTo>
                  <a:lnTo>
                    <a:pt x="50" y="631"/>
                  </a:lnTo>
                  <a:lnTo>
                    <a:pt x="59" y="741"/>
                  </a:lnTo>
                  <a:lnTo>
                    <a:pt x="67" y="741"/>
                  </a:lnTo>
                  <a:lnTo>
                    <a:pt x="75" y="808"/>
                  </a:lnTo>
                  <a:lnTo>
                    <a:pt x="84" y="732"/>
                  </a:lnTo>
                  <a:lnTo>
                    <a:pt x="92" y="716"/>
                  </a:lnTo>
                  <a:lnTo>
                    <a:pt x="101" y="766"/>
                  </a:lnTo>
                  <a:lnTo>
                    <a:pt x="109" y="741"/>
                  </a:lnTo>
                  <a:lnTo>
                    <a:pt x="118" y="766"/>
                  </a:lnTo>
                  <a:lnTo>
                    <a:pt x="126" y="741"/>
                  </a:lnTo>
                  <a:lnTo>
                    <a:pt x="134" y="775"/>
                  </a:lnTo>
                  <a:lnTo>
                    <a:pt x="143" y="749"/>
                  </a:lnTo>
                  <a:lnTo>
                    <a:pt x="151" y="766"/>
                  </a:lnTo>
                  <a:lnTo>
                    <a:pt x="160" y="741"/>
                  </a:lnTo>
                  <a:lnTo>
                    <a:pt x="160" y="716"/>
                  </a:lnTo>
                  <a:lnTo>
                    <a:pt x="168" y="724"/>
                  </a:lnTo>
                  <a:lnTo>
                    <a:pt x="176" y="707"/>
                  </a:lnTo>
                  <a:lnTo>
                    <a:pt x="185" y="741"/>
                  </a:lnTo>
                  <a:lnTo>
                    <a:pt x="193" y="716"/>
                  </a:lnTo>
                  <a:lnTo>
                    <a:pt x="202" y="775"/>
                  </a:lnTo>
                  <a:lnTo>
                    <a:pt x="210" y="791"/>
                  </a:lnTo>
                  <a:lnTo>
                    <a:pt x="219" y="766"/>
                  </a:lnTo>
                  <a:lnTo>
                    <a:pt x="219" y="749"/>
                  </a:lnTo>
                  <a:lnTo>
                    <a:pt x="227" y="732"/>
                  </a:lnTo>
                  <a:lnTo>
                    <a:pt x="235" y="724"/>
                  </a:lnTo>
                  <a:lnTo>
                    <a:pt x="244" y="732"/>
                  </a:lnTo>
                  <a:lnTo>
                    <a:pt x="252" y="716"/>
                  </a:lnTo>
                  <a:lnTo>
                    <a:pt x="261" y="716"/>
                  </a:lnTo>
                  <a:lnTo>
                    <a:pt x="269" y="732"/>
                  </a:lnTo>
                  <a:lnTo>
                    <a:pt x="277" y="749"/>
                  </a:lnTo>
                  <a:lnTo>
                    <a:pt x="286" y="775"/>
                  </a:lnTo>
                  <a:lnTo>
                    <a:pt x="294" y="749"/>
                  </a:lnTo>
                  <a:lnTo>
                    <a:pt x="303" y="775"/>
                  </a:lnTo>
                  <a:lnTo>
                    <a:pt x="311" y="800"/>
                  </a:lnTo>
                  <a:lnTo>
                    <a:pt x="320" y="817"/>
                  </a:lnTo>
                  <a:lnTo>
                    <a:pt x="328" y="817"/>
                  </a:lnTo>
                  <a:lnTo>
                    <a:pt x="336" y="800"/>
                  </a:lnTo>
                  <a:lnTo>
                    <a:pt x="345" y="783"/>
                  </a:lnTo>
                  <a:lnTo>
                    <a:pt x="353" y="775"/>
                  </a:lnTo>
                  <a:lnTo>
                    <a:pt x="362" y="758"/>
                  </a:lnTo>
                  <a:lnTo>
                    <a:pt x="370" y="758"/>
                  </a:lnTo>
                  <a:lnTo>
                    <a:pt x="379" y="766"/>
                  </a:lnTo>
                  <a:lnTo>
                    <a:pt x="387" y="766"/>
                  </a:lnTo>
                  <a:lnTo>
                    <a:pt x="387" y="783"/>
                  </a:lnTo>
                  <a:lnTo>
                    <a:pt x="395" y="775"/>
                  </a:lnTo>
                  <a:lnTo>
                    <a:pt x="404" y="749"/>
                  </a:lnTo>
                  <a:lnTo>
                    <a:pt x="412" y="766"/>
                  </a:lnTo>
                  <a:lnTo>
                    <a:pt x="421" y="791"/>
                  </a:lnTo>
                  <a:lnTo>
                    <a:pt x="429" y="808"/>
                  </a:lnTo>
                  <a:lnTo>
                    <a:pt x="437" y="817"/>
                  </a:lnTo>
                  <a:lnTo>
                    <a:pt x="437" y="834"/>
                  </a:lnTo>
                  <a:lnTo>
                    <a:pt x="446" y="808"/>
                  </a:lnTo>
                  <a:lnTo>
                    <a:pt x="454" y="800"/>
                  </a:lnTo>
                  <a:lnTo>
                    <a:pt x="463" y="791"/>
                  </a:lnTo>
                  <a:lnTo>
                    <a:pt x="471" y="808"/>
                  </a:lnTo>
                  <a:lnTo>
                    <a:pt x="480" y="800"/>
                  </a:lnTo>
                  <a:lnTo>
                    <a:pt x="488" y="791"/>
                  </a:lnTo>
                  <a:lnTo>
                    <a:pt x="496" y="791"/>
                  </a:lnTo>
                  <a:lnTo>
                    <a:pt x="496" y="775"/>
                  </a:lnTo>
                  <a:lnTo>
                    <a:pt x="505" y="783"/>
                  </a:lnTo>
                  <a:lnTo>
                    <a:pt x="513" y="775"/>
                  </a:lnTo>
                  <a:lnTo>
                    <a:pt x="522" y="791"/>
                  </a:lnTo>
                  <a:lnTo>
                    <a:pt x="530" y="783"/>
                  </a:lnTo>
                  <a:lnTo>
                    <a:pt x="538" y="791"/>
                  </a:lnTo>
                  <a:lnTo>
                    <a:pt x="547" y="791"/>
                  </a:lnTo>
                  <a:lnTo>
                    <a:pt x="555" y="808"/>
                  </a:lnTo>
                  <a:lnTo>
                    <a:pt x="564" y="749"/>
                  </a:lnTo>
                  <a:lnTo>
                    <a:pt x="572" y="758"/>
                  </a:lnTo>
                  <a:lnTo>
                    <a:pt x="581" y="758"/>
                  </a:lnTo>
                  <a:lnTo>
                    <a:pt x="589" y="631"/>
                  </a:lnTo>
                  <a:lnTo>
                    <a:pt x="597" y="657"/>
                  </a:lnTo>
                  <a:lnTo>
                    <a:pt x="606" y="657"/>
                  </a:lnTo>
                  <a:lnTo>
                    <a:pt x="614" y="665"/>
                  </a:lnTo>
                  <a:lnTo>
                    <a:pt x="623" y="648"/>
                  </a:lnTo>
                  <a:lnTo>
                    <a:pt x="631" y="657"/>
                  </a:lnTo>
                  <a:lnTo>
                    <a:pt x="640" y="631"/>
                  </a:lnTo>
                  <a:lnTo>
                    <a:pt x="648" y="648"/>
                  </a:lnTo>
                  <a:lnTo>
                    <a:pt x="656" y="640"/>
                  </a:lnTo>
                  <a:lnTo>
                    <a:pt x="656" y="623"/>
                  </a:lnTo>
                  <a:lnTo>
                    <a:pt x="665" y="648"/>
                  </a:lnTo>
                  <a:lnTo>
                    <a:pt x="673" y="682"/>
                  </a:lnTo>
                  <a:lnTo>
                    <a:pt x="682" y="648"/>
                  </a:lnTo>
                  <a:lnTo>
                    <a:pt x="690" y="648"/>
                  </a:lnTo>
                  <a:lnTo>
                    <a:pt x="698" y="631"/>
                  </a:lnTo>
                  <a:lnTo>
                    <a:pt x="707" y="615"/>
                  </a:lnTo>
                  <a:lnTo>
                    <a:pt x="715" y="631"/>
                  </a:lnTo>
                  <a:lnTo>
                    <a:pt x="724" y="648"/>
                  </a:lnTo>
                  <a:lnTo>
                    <a:pt x="732" y="615"/>
                  </a:lnTo>
                  <a:lnTo>
                    <a:pt x="741" y="598"/>
                  </a:lnTo>
                  <a:lnTo>
                    <a:pt x="749" y="589"/>
                  </a:lnTo>
                  <a:lnTo>
                    <a:pt x="757" y="581"/>
                  </a:lnTo>
                  <a:lnTo>
                    <a:pt x="766" y="564"/>
                  </a:lnTo>
                  <a:lnTo>
                    <a:pt x="774" y="556"/>
                  </a:lnTo>
                  <a:lnTo>
                    <a:pt x="774" y="581"/>
                  </a:lnTo>
                  <a:lnTo>
                    <a:pt x="783" y="564"/>
                  </a:lnTo>
                  <a:lnTo>
                    <a:pt x="791" y="547"/>
                  </a:lnTo>
                  <a:lnTo>
                    <a:pt x="800" y="556"/>
                  </a:lnTo>
                  <a:lnTo>
                    <a:pt x="808" y="556"/>
                  </a:lnTo>
                  <a:lnTo>
                    <a:pt x="816" y="564"/>
                  </a:lnTo>
                  <a:lnTo>
                    <a:pt x="825" y="589"/>
                  </a:lnTo>
                  <a:lnTo>
                    <a:pt x="833" y="598"/>
                  </a:lnTo>
                  <a:lnTo>
                    <a:pt x="842" y="598"/>
                  </a:lnTo>
                  <a:lnTo>
                    <a:pt x="850" y="589"/>
                  </a:lnTo>
                  <a:lnTo>
                    <a:pt x="858" y="581"/>
                  </a:lnTo>
                  <a:lnTo>
                    <a:pt x="867" y="564"/>
                  </a:lnTo>
                  <a:lnTo>
                    <a:pt x="875" y="564"/>
                  </a:lnTo>
                  <a:lnTo>
                    <a:pt x="884" y="581"/>
                  </a:lnTo>
                  <a:lnTo>
                    <a:pt x="884" y="598"/>
                  </a:lnTo>
                  <a:lnTo>
                    <a:pt x="892" y="514"/>
                  </a:lnTo>
                  <a:lnTo>
                    <a:pt x="901" y="522"/>
                  </a:lnTo>
                  <a:lnTo>
                    <a:pt x="909" y="522"/>
                  </a:lnTo>
                  <a:lnTo>
                    <a:pt x="917" y="530"/>
                  </a:lnTo>
                  <a:lnTo>
                    <a:pt x="926" y="522"/>
                  </a:lnTo>
                  <a:lnTo>
                    <a:pt x="934" y="505"/>
                  </a:lnTo>
                  <a:lnTo>
                    <a:pt x="943" y="480"/>
                  </a:lnTo>
                  <a:lnTo>
                    <a:pt x="951" y="463"/>
                  </a:lnTo>
                  <a:lnTo>
                    <a:pt x="959" y="429"/>
                  </a:lnTo>
                  <a:lnTo>
                    <a:pt x="968" y="455"/>
                  </a:lnTo>
                  <a:lnTo>
                    <a:pt x="976" y="455"/>
                  </a:lnTo>
                  <a:lnTo>
                    <a:pt x="985" y="471"/>
                  </a:lnTo>
                  <a:lnTo>
                    <a:pt x="993" y="463"/>
                  </a:lnTo>
                </a:path>
              </a:pathLst>
            </a:custGeom>
            <a:noFill/>
            <a:ln w="50800" cap="rnd">
              <a:solidFill>
                <a:srgbClr val="FFFF00"/>
              </a:solidFill>
              <a:prstDash val="solid"/>
              <a:round/>
              <a:headEnd/>
              <a:tailEnd/>
            </a:ln>
          </p:spPr>
          <p:txBody>
            <a:bodyPr/>
            <a:lstStyle/>
            <a:p>
              <a:endParaRPr lang="en-GB">
                <a:latin typeface="+mn-lt"/>
              </a:endParaRPr>
            </a:p>
          </p:txBody>
        </p:sp>
        <p:sp>
          <p:nvSpPr>
            <p:cNvPr id="57" name="Freeform 57"/>
            <p:cNvSpPr>
              <a:spLocks/>
            </p:cNvSpPr>
            <p:nvPr/>
          </p:nvSpPr>
          <p:spPr bwMode="auto">
            <a:xfrm>
              <a:off x="2163" y="2627"/>
              <a:ext cx="960" cy="640"/>
            </a:xfrm>
            <a:custGeom>
              <a:avLst/>
              <a:gdLst/>
              <a:ahLst/>
              <a:cxnLst>
                <a:cxn ang="0">
                  <a:pos x="9" y="581"/>
                </a:cxn>
                <a:cxn ang="0">
                  <a:pos x="34" y="607"/>
                </a:cxn>
                <a:cxn ang="0">
                  <a:pos x="59" y="598"/>
                </a:cxn>
                <a:cxn ang="0">
                  <a:pos x="84" y="623"/>
                </a:cxn>
                <a:cxn ang="0">
                  <a:pos x="110" y="598"/>
                </a:cxn>
                <a:cxn ang="0">
                  <a:pos x="126" y="623"/>
                </a:cxn>
                <a:cxn ang="0">
                  <a:pos x="160" y="590"/>
                </a:cxn>
                <a:cxn ang="0">
                  <a:pos x="177" y="598"/>
                </a:cxn>
                <a:cxn ang="0">
                  <a:pos x="202" y="623"/>
                </a:cxn>
                <a:cxn ang="0">
                  <a:pos x="227" y="640"/>
                </a:cxn>
                <a:cxn ang="0">
                  <a:pos x="253" y="598"/>
                </a:cxn>
                <a:cxn ang="0">
                  <a:pos x="278" y="564"/>
                </a:cxn>
                <a:cxn ang="0">
                  <a:pos x="295" y="514"/>
                </a:cxn>
                <a:cxn ang="0">
                  <a:pos x="320" y="548"/>
                </a:cxn>
                <a:cxn ang="0">
                  <a:pos x="337" y="480"/>
                </a:cxn>
                <a:cxn ang="0">
                  <a:pos x="362" y="463"/>
                </a:cxn>
                <a:cxn ang="0">
                  <a:pos x="387" y="455"/>
                </a:cxn>
                <a:cxn ang="0">
                  <a:pos x="404" y="320"/>
                </a:cxn>
                <a:cxn ang="0">
                  <a:pos x="430" y="295"/>
                </a:cxn>
                <a:cxn ang="0">
                  <a:pos x="446" y="329"/>
                </a:cxn>
                <a:cxn ang="0">
                  <a:pos x="472" y="295"/>
                </a:cxn>
                <a:cxn ang="0">
                  <a:pos x="497" y="253"/>
                </a:cxn>
                <a:cxn ang="0">
                  <a:pos x="514" y="160"/>
                </a:cxn>
                <a:cxn ang="0">
                  <a:pos x="539" y="152"/>
                </a:cxn>
                <a:cxn ang="0">
                  <a:pos x="556" y="211"/>
                </a:cxn>
                <a:cxn ang="0">
                  <a:pos x="581" y="177"/>
                </a:cxn>
                <a:cxn ang="0">
                  <a:pos x="606" y="185"/>
                </a:cxn>
                <a:cxn ang="0">
                  <a:pos x="632" y="194"/>
                </a:cxn>
                <a:cxn ang="0">
                  <a:pos x="657" y="219"/>
                </a:cxn>
                <a:cxn ang="0">
                  <a:pos x="674" y="169"/>
                </a:cxn>
                <a:cxn ang="0">
                  <a:pos x="699" y="101"/>
                </a:cxn>
                <a:cxn ang="0">
                  <a:pos x="716" y="84"/>
                </a:cxn>
                <a:cxn ang="0">
                  <a:pos x="741" y="101"/>
                </a:cxn>
                <a:cxn ang="0">
                  <a:pos x="766" y="68"/>
                </a:cxn>
                <a:cxn ang="0">
                  <a:pos x="783" y="84"/>
                </a:cxn>
                <a:cxn ang="0">
                  <a:pos x="808" y="68"/>
                </a:cxn>
                <a:cxn ang="0">
                  <a:pos x="834" y="0"/>
                </a:cxn>
                <a:cxn ang="0">
                  <a:pos x="851" y="59"/>
                </a:cxn>
                <a:cxn ang="0">
                  <a:pos x="876" y="68"/>
                </a:cxn>
                <a:cxn ang="0">
                  <a:pos x="893" y="135"/>
                </a:cxn>
                <a:cxn ang="0">
                  <a:pos x="918" y="93"/>
                </a:cxn>
                <a:cxn ang="0">
                  <a:pos x="943" y="42"/>
                </a:cxn>
              </a:cxnLst>
              <a:rect l="0" t="0" r="r" b="b"/>
              <a:pathLst>
                <a:path w="960" h="640">
                  <a:moveTo>
                    <a:pt x="0" y="556"/>
                  </a:moveTo>
                  <a:lnTo>
                    <a:pt x="0" y="539"/>
                  </a:lnTo>
                  <a:lnTo>
                    <a:pt x="9" y="581"/>
                  </a:lnTo>
                  <a:lnTo>
                    <a:pt x="17" y="615"/>
                  </a:lnTo>
                  <a:lnTo>
                    <a:pt x="25" y="615"/>
                  </a:lnTo>
                  <a:lnTo>
                    <a:pt x="34" y="607"/>
                  </a:lnTo>
                  <a:lnTo>
                    <a:pt x="42" y="573"/>
                  </a:lnTo>
                  <a:lnTo>
                    <a:pt x="51" y="590"/>
                  </a:lnTo>
                  <a:lnTo>
                    <a:pt x="59" y="598"/>
                  </a:lnTo>
                  <a:lnTo>
                    <a:pt x="68" y="581"/>
                  </a:lnTo>
                  <a:lnTo>
                    <a:pt x="76" y="590"/>
                  </a:lnTo>
                  <a:lnTo>
                    <a:pt x="84" y="623"/>
                  </a:lnTo>
                  <a:lnTo>
                    <a:pt x="93" y="640"/>
                  </a:lnTo>
                  <a:lnTo>
                    <a:pt x="101" y="607"/>
                  </a:lnTo>
                  <a:lnTo>
                    <a:pt x="110" y="598"/>
                  </a:lnTo>
                  <a:lnTo>
                    <a:pt x="110" y="590"/>
                  </a:lnTo>
                  <a:lnTo>
                    <a:pt x="118" y="598"/>
                  </a:lnTo>
                  <a:lnTo>
                    <a:pt x="126" y="623"/>
                  </a:lnTo>
                  <a:lnTo>
                    <a:pt x="135" y="607"/>
                  </a:lnTo>
                  <a:lnTo>
                    <a:pt x="143" y="598"/>
                  </a:lnTo>
                  <a:lnTo>
                    <a:pt x="160" y="590"/>
                  </a:lnTo>
                  <a:lnTo>
                    <a:pt x="169" y="564"/>
                  </a:lnTo>
                  <a:lnTo>
                    <a:pt x="169" y="590"/>
                  </a:lnTo>
                  <a:lnTo>
                    <a:pt x="177" y="598"/>
                  </a:lnTo>
                  <a:lnTo>
                    <a:pt x="185" y="615"/>
                  </a:lnTo>
                  <a:lnTo>
                    <a:pt x="194" y="623"/>
                  </a:lnTo>
                  <a:lnTo>
                    <a:pt x="202" y="623"/>
                  </a:lnTo>
                  <a:lnTo>
                    <a:pt x="211" y="640"/>
                  </a:lnTo>
                  <a:lnTo>
                    <a:pt x="219" y="640"/>
                  </a:lnTo>
                  <a:lnTo>
                    <a:pt x="227" y="640"/>
                  </a:lnTo>
                  <a:lnTo>
                    <a:pt x="236" y="640"/>
                  </a:lnTo>
                  <a:lnTo>
                    <a:pt x="244" y="615"/>
                  </a:lnTo>
                  <a:lnTo>
                    <a:pt x="253" y="598"/>
                  </a:lnTo>
                  <a:lnTo>
                    <a:pt x="261" y="581"/>
                  </a:lnTo>
                  <a:lnTo>
                    <a:pt x="270" y="573"/>
                  </a:lnTo>
                  <a:lnTo>
                    <a:pt x="278" y="564"/>
                  </a:lnTo>
                  <a:lnTo>
                    <a:pt x="278" y="548"/>
                  </a:lnTo>
                  <a:lnTo>
                    <a:pt x="286" y="531"/>
                  </a:lnTo>
                  <a:lnTo>
                    <a:pt x="295" y="514"/>
                  </a:lnTo>
                  <a:lnTo>
                    <a:pt x="303" y="539"/>
                  </a:lnTo>
                  <a:lnTo>
                    <a:pt x="312" y="522"/>
                  </a:lnTo>
                  <a:lnTo>
                    <a:pt x="320" y="548"/>
                  </a:lnTo>
                  <a:lnTo>
                    <a:pt x="329" y="531"/>
                  </a:lnTo>
                  <a:lnTo>
                    <a:pt x="329" y="505"/>
                  </a:lnTo>
                  <a:lnTo>
                    <a:pt x="337" y="480"/>
                  </a:lnTo>
                  <a:lnTo>
                    <a:pt x="345" y="514"/>
                  </a:lnTo>
                  <a:lnTo>
                    <a:pt x="354" y="489"/>
                  </a:lnTo>
                  <a:lnTo>
                    <a:pt x="362" y="463"/>
                  </a:lnTo>
                  <a:lnTo>
                    <a:pt x="371" y="455"/>
                  </a:lnTo>
                  <a:lnTo>
                    <a:pt x="379" y="430"/>
                  </a:lnTo>
                  <a:lnTo>
                    <a:pt x="387" y="455"/>
                  </a:lnTo>
                  <a:lnTo>
                    <a:pt x="387" y="345"/>
                  </a:lnTo>
                  <a:lnTo>
                    <a:pt x="396" y="345"/>
                  </a:lnTo>
                  <a:lnTo>
                    <a:pt x="404" y="320"/>
                  </a:lnTo>
                  <a:lnTo>
                    <a:pt x="413" y="312"/>
                  </a:lnTo>
                  <a:lnTo>
                    <a:pt x="421" y="303"/>
                  </a:lnTo>
                  <a:lnTo>
                    <a:pt x="430" y="295"/>
                  </a:lnTo>
                  <a:lnTo>
                    <a:pt x="438" y="295"/>
                  </a:lnTo>
                  <a:lnTo>
                    <a:pt x="438" y="278"/>
                  </a:lnTo>
                  <a:lnTo>
                    <a:pt x="446" y="329"/>
                  </a:lnTo>
                  <a:lnTo>
                    <a:pt x="455" y="312"/>
                  </a:lnTo>
                  <a:lnTo>
                    <a:pt x="463" y="303"/>
                  </a:lnTo>
                  <a:lnTo>
                    <a:pt x="472" y="295"/>
                  </a:lnTo>
                  <a:lnTo>
                    <a:pt x="480" y="270"/>
                  </a:lnTo>
                  <a:lnTo>
                    <a:pt x="488" y="261"/>
                  </a:lnTo>
                  <a:lnTo>
                    <a:pt x="497" y="253"/>
                  </a:lnTo>
                  <a:lnTo>
                    <a:pt x="497" y="228"/>
                  </a:lnTo>
                  <a:lnTo>
                    <a:pt x="505" y="194"/>
                  </a:lnTo>
                  <a:lnTo>
                    <a:pt x="514" y="160"/>
                  </a:lnTo>
                  <a:lnTo>
                    <a:pt x="522" y="127"/>
                  </a:lnTo>
                  <a:lnTo>
                    <a:pt x="531" y="177"/>
                  </a:lnTo>
                  <a:lnTo>
                    <a:pt x="539" y="152"/>
                  </a:lnTo>
                  <a:lnTo>
                    <a:pt x="547" y="143"/>
                  </a:lnTo>
                  <a:lnTo>
                    <a:pt x="556" y="127"/>
                  </a:lnTo>
                  <a:lnTo>
                    <a:pt x="556" y="211"/>
                  </a:lnTo>
                  <a:lnTo>
                    <a:pt x="564" y="194"/>
                  </a:lnTo>
                  <a:lnTo>
                    <a:pt x="573" y="185"/>
                  </a:lnTo>
                  <a:lnTo>
                    <a:pt x="581" y="177"/>
                  </a:lnTo>
                  <a:lnTo>
                    <a:pt x="590" y="160"/>
                  </a:lnTo>
                  <a:lnTo>
                    <a:pt x="598" y="211"/>
                  </a:lnTo>
                  <a:lnTo>
                    <a:pt x="606" y="185"/>
                  </a:lnTo>
                  <a:lnTo>
                    <a:pt x="615" y="169"/>
                  </a:lnTo>
                  <a:lnTo>
                    <a:pt x="623" y="211"/>
                  </a:lnTo>
                  <a:lnTo>
                    <a:pt x="632" y="194"/>
                  </a:lnTo>
                  <a:lnTo>
                    <a:pt x="640" y="236"/>
                  </a:lnTo>
                  <a:lnTo>
                    <a:pt x="648" y="236"/>
                  </a:lnTo>
                  <a:lnTo>
                    <a:pt x="657" y="219"/>
                  </a:lnTo>
                  <a:lnTo>
                    <a:pt x="665" y="194"/>
                  </a:lnTo>
                  <a:lnTo>
                    <a:pt x="665" y="177"/>
                  </a:lnTo>
                  <a:lnTo>
                    <a:pt x="674" y="169"/>
                  </a:lnTo>
                  <a:lnTo>
                    <a:pt x="682" y="143"/>
                  </a:lnTo>
                  <a:lnTo>
                    <a:pt x="691" y="127"/>
                  </a:lnTo>
                  <a:lnTo>
                    <a:pt x="699" y="101"/>
                  </a:lnTo>
                  <a:lnTo>
                    <a:pt x="707" y="84"/>
                  </a:lnTo>
                  <a:lnTo>
                    <a:pt x="716" y="101"/>
                  </a:lnTo>
                  <a:lnTo>
                    <a:pt x="716" y="84"/>
                  </a:lnTo>
                  <a:lnTo>
                    <a:pt x="724" y="76"/>
                  </a:lnTo>
                  <a:lnTo>
                    <a:pt x="733" y="59"/>
                  </a:lnTo>
                  <a:lnTo>
                    <a:pt x="741" y="101"/>
                  </a:lnTo>
                  <a:lnTo>
                    <a:pt x="750" y="93"/>
                  </a:lnTo>
                  <a:lnTo>
                    <a:pt x="758" y="76"/>
                  </a:lnTo>
                  <a:lnTo>
                    <a:pt x="766" y="68"/>
                  </a:lnTo>
                  <a:lnTo>
                    <a:pt x="775" y="118"/>
                  </a:lnTo>
                  <a:lnTo>
                    <a:pt x="775" y="101"/>
                  </a:lnTo>
                  <a:lnTo>
                    <a:pt x="783" y="84"/>
                  </a:lnTo>
                  <a:lnTo>
                    <a:pt x="792" y="68"/>
                  </a:lnTo>
                  <a:lnTo>
                    <a:pt x="800" y="84"/>
                  </a:lnTo>
                  <a:lnTo>
                    <a:pt x="808" y="68"/>
                  </a:lnTo>
                  <a:lnTo>
                    <a:pt x="817" y="34"/>
                  </a:lnTo>
                  <a:lnTo>
                    <a:pt x="825" y="17"/>
                  </a:lnTo>
                  <a:lnTo>
                    <a:pt x="834" y="0"/>
                  </a:lnTo>
                  <a:lnTo>
                    <a:pt x="834" y="42"/>
                  </a:lnTo>
                  <a:lnTo>
                    <a:pt x="842" y="84"/>
                  </a:lnTo>
                  <a:lnTo>
                    <a:pt x="851" y="59"/>
                  </a:lnTo>
                  <a:lnTo>
                    <a:pt x="859" y="76"/>
                  </a:lnTo>
                  <a:lnTo>
                    <a:pt x="867" y="68"/>
                  </a:lnTo>
                  <a:lnTo>
                    <a:pt x="876" y="68"/>
                  </a:lnTo>
                  <a:lnTo>
                    <a:pt x="884" y="93"/>
                  </a:lnTo>
                  <a:lnTo>
                    <a:pt x="884" y="118"/>
                  </a:lnTo>
                  <a:lnTo>
                    <a:pt x="893" y="135"/>
                  </a:lnTo>
                  <a:lnTo>
                    <a:pt x="901" y="118"/>
                  </a:lnTo>
                  <a:lnTo>
                    <a:pt x="909" y="110"/>
                  </a:lnTo>
                  <a:lnTo>
                    <a:pt x="918" y="93"/>
                  </a:lnTo>
                  <a:lnTo>
                    <a:pt x="926" y="76"/>
                  </a:lnTo>
                  <a:lnTo>
                    <a:pt x="935" y="68"/>
                  </a:lnTo>
                  <a:lnTo>
                    <a:pt x="943" y="42"/>
                  </a:lnTo>
                  <a:lnTo>
                    <a:pt x="952" y="34"/>
                  </a:lnTo>
                  <a:lnTo>
                    <a:pt x="960" y="17"/>
                  </a:lnTo>
                </a:path>
              </a:pathLst>
            </a:custGeom>
            <a:noFill/>
            <a:ln w="50800" cap="rnd">
              <a:solidFill>
                <a:srgbClr val="FFFF00"/>
              </a:solidFill>
              <a:prstDash val="solid"/>
              <a:round/>
              <a:headEnd/>
              <a:tailEnd/>
            </a:ln>
          </p:spPr>
          <p:txBody>
            <a:bodyPr/>
            <a:lstStyle/>
            <a:p>
              <a:endParaRPr lang="en-GB">
                <a:latin typeface="+mn-lt"/>
              </a:endParaRPr>
            </a:p>
          </p:txBody>
        </p:sp>
        <p:sp>
          <p:nvSpPr>
            <p:cNvPr id="58" name="Freeform 58"/>
            <p:cNvSpPr>
              <a:spLocks/>
            </p:cNvSpPr>
            <p:nvPr/>
          </p:nvSpPr>
          <p:spPr bwMode="auto">
            <a:xfrm>
              <a:off x="3123" y="2509"/>
              <a:ext cx="968" cy="455"/>
            </a:xfrm>
            <a:custGeom>
              <a:avLst/>
              <a:gdLst/>
              <a:ahLst/>
              <a:cxnLst>
                <a:cxn ang="0">
                  <a:pos x="17" y="135"/>
                </a:cxn>
                <a:cxn ang="0">
                  <a:pos x="34" y="127"/>
                </a:cxn>
                <a:cxn ang="0">
                  <a:pos x="59" y="135"/>
                </a:cxn>
                <a:cxn ang="0">
                  <a:pos x="84" y="93"/>
                </a:cxn>
                <a:cxn ang="0">
                  <a:pos x="101" y="101"/>
                </a:cxn>
                <a:cxn ang="0">
                  <a:pos x="126" y="169"/>
                </a:cxn>
                <a:cxn ang="0">
                  <a:pos x="143" y="135"/>
                </a:cxn>
                <a:cxn ang="0">
                  <a:pos x="168" y="118"/>
                </a:cxn>
                <a:cxn ang="0">
                  <a:pos x="194" y="110"/>
                </a:cxn>
                <a:cxn ang="0">
                  <a:pos x="210" y="76"/>
                </a:cxn>
                <a:cxn ang="0">
                  <a:pos x="236" y="101"/>
                </a:cxn>
                <a:cxn ang="0">
                  <a:pos x="261" y="118"/>
                </a:cxn>
                <a:cxn ang="0">
                  <a:pos x="286" y="101"/>
                </a:cxn>
                <a:cxn ang="0">
                  <a:pos x="312" y="110"/>
                </a:cxn>
                <a:cxn ang="0">
                  <a:pos x="328" y="93"/>
                </a:cxn>
                <a:cxn ang="0">
                  <a:pos x="354" y="160"/>
                </a:cxn>
                <a:cxn ang="0">
                  <a:pos x="370" y="211"/>
                </a:cxn>
                <a:cxn ang="0">
                  <a:pos x="396" y="160"/>
                </a:cxn>
                <a:cxn ang="0">
                  <a:pos x="421" y="152"/>
                </a:cxn>
                <a:cxn ang="0">
                  <a:pos x="438" y="118"/>
                </a:cxn>
                <a:cxn ang="0">
                  <a:pos x="463" y="118"/>
                </a:cxn>
                <a:cxn ang="0">
                  <a:pos x="488" y="93"/>
                </a:cxn>
                <a:cxn ang="0">
                  <a:pos x="522" y="127"/>
                </a:cxn>
                <a:cxn ang="0">
                  <a:pos x="539" y="160"/>
                </a:cxn>
                <a:cxn ang="0">
                  <a:pos x="573" y="219"/>
                </a:cxn>
                <a:cxn ang="0">
                  <a:pos x="589" y="261"/>
                </a:cxn>
                <a:cxn ang="0">
                  <a:pos x="615" y="295"/>
                </a:cxn>
                <a:cxn ang="0">
                  <a:pos x="640" y="303"/>
                </a:cxn>
                <a:cxn ang="0">
                  <a:pos x="657" y="261"/>
                </a:cxn>
                <a:cxn ang="0">
                  <a:pos x="682" y="303"/>
                </a:cxn>
                <a:cxn ang="0">
                  <a:pos x="699" y="295"/>
                </a:cxn>
                <a:cxn ang="0">
                  <a:pos x="724" y="320"/>
                </a:cxn>
                <a:cxn ang="0">
                  <a:pos x="749" y="354"/>
                </a:cxn>
                <a:cxn ang="0">
                  <a:pos x="766" y="371"/>
                </a:cxn>
                <a:cxn ang="0">
                  <a:pos x="791" y="421"/>
                </a:cxn>
                <a:cxn ang="0">
                  <a:pos x="808" y="379"/>
                </a:cxn>
                <a:cxn ang="0">
                  <a:pos x="834" y="396"/>
                </a:cxn>
                <a:cxn ang="0">
                  <a:pos x="859" y="421"/>
                </a:cxn>
                <a:cxn ang="0">
                  <a:pos x="876" y="455"/>
                </a:cxn>
                <a:cxn ang="0">
                  <a:pos x="901" y="413"/>
                </a:cxn>
                <a:cxn ang="0">
                  <a:pos x="926" y="396"/>
                </a:cxn>
                <a:cxn ang="0">
                  <a:pos x="951" y="421"/>
                </a:cxn>
              </a:cxnLst>
              <a:rect l="0" t="0" r="r" b="b"/>
              <a:pathLst>
                <a:path w="968" h="455">
                  <a:moveTo>
                    <a:pt x="0" y="135"/>
                  </a:moveTo>
                  <a:lnTo>
                    <a:pt x="8" y="118"/>
                  </a:lnTo>
                  <a:lnTo>
                    <a:pt x="17" y="135"/>
                  </a:lnTo>
                  <a:lnTo>
                    <a:pt x="25" y="118"/>
                  </a:lnTo>
                  <a:lnTo>
                    <a:pt x="34" y="152"/>
                  </a:lnTo>
                  <a:lnTo>
                    <a:pt x="34" y="127"/>
                  </a:lnTo>
                  <a:lnTo>
                    <a:pt x="42" y="177"/>
                  </a:lnTo>
                  <a:lnTo>
                    <a:pt x="51" y="152"/>
                  </a:lnTo>
                  <a:lnTo>
                    <a:pt x="59" y="135"/>
                  </a:lnTo>
                  <a:lnTo>
                    <a:pt x="67" y="110"/>
                  </a:lnTo>
                  <a:lnTo>
                    <a:pt x="76" y="101"/>
                  </a:lnTo>
                  <a:lnTo>
                    <a:pt x="84" y="93"/>
                  </a:lnTo>
                  <a:lnTo>
                    <a:pt x="93" y="110"/>
                  </a:lnTo>
                  <a:lnTo>
                    <a:pt x="93" y="85"/>
                  </a:lnTo>
                  <a:lnTo>
                    <a:pt x="101" y="101"/>
                  </a:lnTo>
                  <a:lnTo>
                    <a:pt x="109" y="152"/>
                  </a:lnTo>
                  <a:lnTo>
                    <a:pt x="118" y="194"/>
                  </a:lnTo>
                  <a:lnTo>
                    <a:pt x="126" y="169"/>
                  </a:lnTo>
                  <a:lnTo>
                    <a:pt x="135" y="143"/>
                  </a:lnTo>
                  <a:lnTo>
                    <a:pt x="143" y="118"/>
                  </a:lnTo>
                  <a:lnTo>
                    <a:pt x="143" y="135"/>
                  </a:lnTo>
                  <a:lnTo>
                    <a:pt x="152" y="135"/>
                  </a:lnTo>
                  <a:lnTo>
                    <a:pt x="160" y="143"/>
                  </a:lnTo>
                  <a:lnTo>
                    <a:pt x="168" y="118"/>
                  </a:lnTo>
                  <a:lnTo>
                    <a:pt x="177" y="127"/>
                  </a:lnTo>
                  <a:lnTo>
                    <a:pt x="185" y="169"/>
                  </a:lnTo>
                  <a:lnTo>
                    <a:pt x="194" y="110"/>
                  </a:lnTo>
                  <a:lnTo>
                    <a:pt x="202" y="17"/>
                  </a:lnTo>
                  <a:lnTo>
                    <a:pt x="202" y="0"/>
                  </a:lnTo>
                  <a:lnTo>
                    <a:pt x="210" y="76"/>
                  </a:lnTo>
                  <a:lnTo>
                    <a:pt x="219" y="85"/>
                  </a:lnTo>
                  <a:lnTo>
                    <a:pt x="227" y="93"/>
                  </a:lnTo>
                  <a:lnTo>
                    <a:pt x="236" y="101"/>
                  </a:lnTo>
                  <a:lnTo>
                    <a:pt x="244" y="101"/>
                  </a:lnTo>
                  <a:lnTo>
                    <a:pt x="253" y="110"/>
                  </a:lnTo>
                  <a:lnTo>
                    <a:pt x="261" y="118"/>
                  </a:lnTo>
                  <a:lnTo>
                    <a:pt x="269" y="127"/>
                  </a:lnTo>
                  <a:lnTo>
                    <a:pt x="278" y="110"/>
                  </a:lnTo>
                  <a:lnTo>
                    <a:pt x="286" y="101"/>
                  </a:lnTo>
                  <a:lnTo>
                    <a:pt x="295" y="93"/>
                  </a:lnTo>
                  <a:lnTo>
                    <a:pt x="303" y="135"/>
                  </a:lnTo>
                  <a:lnTo>
                    <a:pt x="312" y="110"/>
                  </a:lnTo>
                  <a:lnTo>
                    <a:pt x="312" y="152"/>
                  </a:lnTo>
                  <a:lnTo>
                    <a:pt x="320" y="118"/>
                  </a:lnTo>
                  <a:lnTo>
                    <a:pt x="328" y="93"/>
                  </a:lnTo>
                  <a:lnTo>
                    <a:pt x="337" y="135"/>
                  </a:lnTo>
                  <a:lnTo>
                    <a:pt x="345" y="177"/>
                  </a:lnTo>
                  <a:lnTo>
                    <a:pt x="354" y="160"/>
                  </a:lnTo>
                  <a:lnTo>
                    <a:pt x="362" y="135"/>
                  </a:lnTo>
                  <a:lnTo>
                    <a:pt x="370" y="177"/>
                  </a:lnTo>
                  <a:lnTo>
                    <a:pt x="370" y="211"/>
                  </a:lnTo>
                  <a:lnTo>
                    <a:pt x="379" y="194"/>
                  </a:lnTo>
                  <a:lnTo>
                    <a:pt x="387" y="177"/>
                  </a:lnTo>
                  <a:lnTo>
                    <a:pt x="396" y="160"/>
                  </a:lnTo>
                  <a:lnTo>
                    <a:pt x="404" y="143"/>
                  </a:lnTo>
                  <a:lnTo>
                    <a:pt x="413" y="186"/>
                  </a:lnTo>
                  <a:lnTo>
                    <a:pt x="421" y="152"/>
                  </a:lnTo>
                  <a:lnTo>
                    <a:pt x="421" y="143"/>
                  </a:lnTo>
                  <a:lnTo>
                    <a:pt x="429" y="127"/>
                  </a:lnTo>
                  <a:lnTo>
                    <a:pt x="438" y="118"/>
                  </a:lnTo>
                  <a:lnTo>
                    <a:pt x="446" y="93"/>
                  </a:lnTo>
                  <a:lnTo>
                    <a:pt x="455" y="143"/>
                  </a:lnTo>
                  <a:lnTo>
                    <a:pt x="463" y="118"/>
                  </a:lnTo>
                  <a:lnTo>
                    <a:pt x="471" y="101"/>
                  </a:lnTo>
                  <a:lnTo>
                    <a:pt x="480" y="85"/>
                  </a:lnTo>
                  <a:lnTo>
                    <a:pt x="488" y="93"/>
                  </a:lnTo>
                  <a:lnTo>
                    <a:pt x="497" y="101"/>
                  </a:lnTo>
                  <a:lnTo>
                    <a:pt x="505" y="118"/>
                  </a:lnTo>
                  <a:lnTo>
                    <a:pt x="522" y="127"/>
                  </a:lnTo>
                  <a:lnTo>
                    <a:pt x="530" y="135"/>
                  </a:lnTo>
                  <a:lnTo>
                    <a:pt x="530" y="143"/>
                  </a:lnTo>
                  <a:lnTo>
                    <a:pt x="539" y="160"/>
                  </a:lnTo>
                  <a:lnTo>
                    <a:pt x="547" y="177"/>
                  </a:lnTo>
                  <a:lnTo>
                    <a:pt x="564" y="194"/>
                  </a:lnTo>
                  <a:lnTo>
                    <a:pt x="573" y="219"/>
                  </a:lnTo>
                  <a:lnTo>
                    <a:pt x="581" y="194"/>
                  </a:lnTo>
                  <a:lnTo>
                    <a:pt x="589" y="177"/>
                  </a:lnTo>
                  <a:lnTo>
                    <a:pt x="589" y="261"/>
                  </a:lnTo>
                  <a:lnTo>
                    <a:pt x="598" y="228"/>
                  </a:lnTo>
                  <a:lnTo>
                    <a:pt x="606" y="253"/>
                  </a:lnTo>
                  <a:lnTo>
                    <a:pt x="615" y="295"/>
                  </a:lnTo>
                  <a:lnTo>
                    <a:pt x="623" y="329"/>
                  </a:lnTo>
                  <a:lnTo>
                    <a:pt x="631" y="312"/>
                  </a:lnTo>
                  <a:lnTo>
                    <a:pt x="640" y="303"/>
                  </a:lnTo>
                  <a:lnTo>
                    <a:pt x="648" y="295"/>
                  </a:lnTo>
                  <a:lnTo>
                    <a:pt x="648" y="278"/>
                  </a:lnTo>
                  <a:lnTo>
                    <a:pt x="657" y="261"/>
                  </a:lnTo>
                  <a:lnTo>
                    <a:pt x="665" y="329"/>
                  </a:lnTo>
                  <a:lnTo>
                    <a:pt x="674" y="312"/>
                  </a:lnTo>
                  <a:lnTo>
                    <a:pt x="682" y="303"/>
                  </a:lnTo>
                  <a:lnTo>
                    <a:pt x="690" y="295"/>
                  </a:lnTo>
                  <a:lnTo>
                    <a:pt x="699" y="320"/>
                  </a:lnTo>
                  <a:lnTo>
                    <a:pt x="699" y="295"/>
                  </a:lnTo>
                  <a:lnTo>
                    <a:pt x="707" y="303"/>
                  </a:lnTo>
                  <a:lnTo>
                    <a:pt x="716" y="320"/>
                  </a:lnTo>
                  <a:lnTo>
                    <a:pt x="724" y="320"/>
                  </a:lnTo>
                  <a:lnTo>
                    <a:pt x="733" y="329"/>
                  </a:lnTo>
                  <a:lnTo>
                    <a:pt x="741" y="312"/>
                  </a:lnTo>
                  <a:lnTo>
                    <a:pt x="749" y="354"/>
                  </a:lnTo>
                  <a:lnTo>
                    <a:pt x="758" y="346"/>
                  </a:lnTo>
                  <a:lnTo>
                    <a:pt x="758" y="329"/>
                  </a:lnTo>
                  <a:lnTo>
                    <a:pt x="766" y="371"/>
                  </a:lnTo>
                  <a:lnTo>
                    <a:pt x="775" y="379"/>
                  </a:lnTo>
                  <a:lnTo>
                    <a:pt x="783" y="430"/>
                  </a:lnTo>
                  <a:lnTo>
                    <a:pt x="791" y="421"/>
                  </a:lnTo>
                  <a:lnTo>
                    <a:pt x="800" y="405"/>
                  </a:lnTo>
                  <a:lnTo>
                    <a:pt x="808" y="396"/>
                  </a:lnTo>
                  <a:lnTo>
                    <a:pt x="808" y="379"/>
                  </a:lnTo>
                  <a:lnTo>
                    <a:pt x="817" y="371"/>
                  </a:lnTo>
                  <a:lnTo>
                    <a:pt x="825" y="405"/>
                  </a:lnTo>
                  <a:lnTo>
                    <a:pt x="834" y="396"/>
                  </a:lnTo>
                  <a:lnTo>
                    <a:pt x="842" y="379"/>
                  </a:lnTo>
                  <a:lnTo>
                    <a:pt x="850" y="438"/>
                  </a:lnTo>
                  <a:lnTo>
                    <a:pt x="859" y="421"/>
                  </a:lnTo>
                  <a:lnTo>
                    <a:pt x="867" y="413"/>
                  </a:lnTo>
                  <a:lnTo>
                    <a:pt x="867" y="396"/>
                  </a:lnTo>
                  <a:lnTo>
                    <a:pt x="876" y="455"/>
                  </a:lnTo>
                  <a:lnTo>
                    <a:pt x="884" y="438"/>
                  </a:lnTo>
                  <a:lnTo>
                    <a:pt x="892" y="421"/>
                  </a:lnTo>
                  <a:lnTo>
                    <a:pt x="901" y="413"/>
                  </a:lnTo>
                  <a:lnTo>
                    <a:pt x="909" y="438"/>
                  </a:lnTo>
                  <a:lnTo>
                    <a:pt x="918" y="413"/>
                  </a:lnTo>
                  <a:lnTo>
                    <a:pt x="926" y="396"/>
                  </a:lnTo>
                  <a:lnTo>
                    <a:pt x="935" y="379"/>
                  </a:lnTo>
                  <a:lnTo>
                    <a:pt x="943" y="421"/>
                  </a:lnTo>
                  <a:lnTo>
                    <a:pt x="951" y="421"/>
                  </a:lnTo>
                  <a:lnTo>
                    <a:pt x="960" y="430"/>
                  </a:lnTo>
                  <a:lnTo>
                    <a:pt x="968" y="430"/>
                  </a:lnTo>
                </a:path>
              </a:pathLst>
            </a:custGeom>
            <a:noFill/>
            <a:ln w="50800" cap="rnd">
              <a:solidFill>
                <a:srgbClr val="FFFF00"/>
              </a:solidFill>
              <a:prstDash val="solid"/>
              <a:round/>
              <a:headEnd/>
              <a:tailEnd/>
            </a:ln>
          </p:spPr>
          <p:txBody>
            <a:bodyPr/>
            <a:lstStyle/>
            <a:p>
              <a:endParaRPr lang="en-GB">
                <a:latin typeface="+mn-lt"/>
              </a:endParaRPr>
            </a:p>
          </p:txBody>
        </p:sp>
        <p:sp>
          <p:nvSpPr>
            <p:cNvPr id="59" name="Freeform 59"/>
            <p:cNvSpPr>
              <a:spLocks/>
            </p:cNvSpPr>
            <p:nvPr/>
          </p:nvSpPr>
          <p:spPr bwMode="auto">
            <a:xfrm>
              <a:off x="4091" y="2518"/>
              <a:ext cx="345" cy="446"/>
            </a:xfrm>
            <a:custGeom>
              <a:avLst/>
              <a:gdLst/>
              <a:ahLst/>
              <a:cxnLst>
                <a:cxn ang="0">
                  <a:pos x="0" y="421"/>
                </a:cxn>
                <a:cxn ang="0">
                  <a:pos x="9" y="446"/>
                </a:cxn>
                <a:cxn ang="0">
                  <a:pos x="17" y="370"/>
                </a:cxn>
                <a:cxn ang="0">
                  <a:pos x="26" y="353"/>
                </a:cxn>
                <a:cxn ang="0">
                  <a:pos x="34" y="345"/>
                </a:cxn>
                <a:cxn ang="0">
                  <a:pos x="42" y="328"/>
                </a:cxn>
                <a:cxn ang="0">
                  <a:pos x="51" y="320"/>
                </a:cxn>
                <a:cxn ang="0">
                  <a:pos x="59" y="303"/>
                </a:cxn>
                <a:cxn ang="0">
                  <a:pos x="68" y="286"/>
                </a:cxn>
                <a:cxn ang="0">
                  <a:pos x="76" y="261"/>
                </a:cxn>
                <a:cxn ang="0">
                  <a:pos x="84" y="236"/>
                </a:cxn>
                <a:cxn ang="0">
                  <a:pos x="93" y="294"/>
                </a:cxn>
                <a:cxn ang="0">
                  <a:pos x="101" y="345"/>
                </a:cxn>
                <a:cxn ang="0">
                  <a:pos x="110" y="252"/>
                </a:cxn>
                <a:cxn ang="0">
                  <a:pos x="118" y="311"/>
                </a:cxn>
                <a:cxn ang="0">
                  <a:pos x="127" y="303"/>
                </a:cxn>
                <a:cxn ang="0">
                  <a:pos x="135" y="269"/>
                </a:cxn>
                <a:cxn ang="0">
                  <a:pos x="143" y="236"/>
                </a:cxn>
                <a:cxn ang="0">
                  <a:pos x="152" y="210"/>
                </a:cxn>
                <a:cxn ang="0">
                  <a:pos x="160" y="177"/>
                </a:cxn>
                <a:cxn ang="0">
                  <a:pos x="169" y="219"/>
                </a:cxn>
                <a:cxn ang="0">
                  <a:pos x="177" y="219"/>
                </a:cxn>
                <a:cxn ang="0">
                  <a:pos x="177" y="193"/>
                </a:cxn>
                <a:cxn ang="0">
                  <a:pos x="185" y="168"/>
                </a:cxn>
                <a:cxn ang="0">
                  <a:pos x="194" y="134"/>
                </a:cxn>
                <a:cxn ang="0">
                  <a:pos x="202" y="109"/>
                </a:cxn>
                <a:cxn ang="0">
                  <a:pos x="211" y="92"/>
                </a:cxn>
                <a:cxn ang="0">
                  <a:pos x="219" y="76"/>
                </a:cxn>
                <a:cxn ang="0">
                  <a:pos x="228" y="50"/>
                </a:cxn>
                <a:cxn ang="0">
                  <a:pos x="236" y="50"/>
                </a:cxn>
                <a:cxn ang="0">
                  <a:pos x="244" y="33"/>
                </a:cxn>
                <a:cxn ang="0">
                  <a:pos x="253" y="33"/>
                </a:cxn>
                <a:cxn ang="0">
                  <a:pos x="261" y="25"/>
                </a:cxn>
                <a:cxn ang="0">
                  <a:pos x="270" y="8"/>
                </a:cxn>
                <a:cxn ang="0">
                  <a:pos x="278" y="0"/>
                </a:cxn>
                <a:cxn ang="0">
                  <a:pos x="287" y="50"/>
                </a:cxn>
                <a:cxn ang="0">
                  <a:pos x="287" y="118"/>
                </a:cxn>
                <a:cxn ang="0">
                  <a:pos x="295" y="177"/>
                </a:cxn>
                <a:cxn ang="0">
                  <a:pos x="303" y="168"/>
                </a:cxn>
                <a:cxn ang="0">
                  <a:pos x="312" y="227"/>
                </a:cxn>
                <a:cxn ang="0">
                  <a:pos x="320" y="278"/>
                </a:cxn>
                <a:cxn ang="0">
                  <a:pos x="329" y="261"/>
                </a:cxn>
                <a:cxn ang="0">
                  <a:pos x="337" y="244"/>
                </a:cxn>
                <a:cxn ang="0">
                  <a:pos x="337" y="219"/>
                </a:cxn>
                <a:cxn ang="0">
                  <a:pos x="345" y="269"/>
                </a:cxn>
              </a:cxnLst>
              <a:rect l="0" t="0" r="r" b="b"/>
              <a:pathLst>
                <a:path w="345" h="446">
                  <a:moveTo>
                    <a:pt x="0" y="421"/>
                  </a:moveTo>
                  <a:lnTo>
                    <a:pt x="9" y="446"/>
                  </a:lnTo>
                  <a:lnTo>
                    <a:pt x="17" y="370"/>
                  </a:lnTo>
                  <a:lnTo>
                    <a:pt x="26" y="353"/>
                  </a:lnTo>
                  <a:lnTo>
                    <a:pt x="34" y="345"/>
                  </a:lnTo>
                  <a:lnTo>
                    <a:pt x="42" y="328"/>
                  </a:lnTo>
                  <a:lnTo>
                    <a:pt x="51" y="320"/>
                  </a:lnTo>
                  <a:lnTo>
                    <a:pt x="59" y="303"/>
                  </a:lnTo>
                  <a:lnTo>
                    <a:pt x="68" y="286"/>
                  </a:lnTo>
                  <a:lnTo>
                    <a:pt x="76" y="261"/>
                  </a:lnTo>
                  <a:lnTo>
                    <a:pt x="84" y="236"/>
                  </a:lnTo>
                  <a:lnTo>
                    <a:pt x="93" y="294"/>
                  </a:lnTo>
                  <a:lnTo>
                    <a:pt x="101" y="345"/>
                  </a:lnTo>
                  <a:lnTo>
                    <a:pt x="110" y="252"/>
                  </a:lnTo>
                  <a:lnTo>
                    <a:pt x="118" y="311"/>
                  </a:lnTo>
                  <a:lnTo>
                    <a:pt x="127" y="303"/>
                  </a:lnTo>
                  <a:lnTo>
                    <a:pt x="135" y="269"/>
                  </a:lnTo>
                  <a:lnTo>
                    <a:pt x="143" y="236"/>
                  </a:lnTo>
                  <a:lnTo>
                    <a:pt x="152" y="210"/>
                  </a:lnTo>
                  <a:lnTo>
                    <a:pt x="160" y="177"/>
                  </a:lnTo>
                  <a:lnTo>
                    <a:pt x="169" y="219"/>
                  </a:lnTo>
                  <a:lnTo>
                    <a:pt x="177" y="219"/>
                  </a:lnTo>
                  <a:lnTo>
                    <a:pt x="177" y="193"/>
                  </a:lnTo>
                  <a:lnTo>
                    <a:pt x="185" y="168"/>
                  </a:lnTo>
                  <a:lnTo>
                    <a:pt x="194" y="134"/>
                  </a:lnTo>
                  <a:lnTo>
                    <a:pt x="202" y="109"/>
                  </a:lnTo>
                  <a:lnTo>
                    <a:pt x="211" y="92"/>
                  </a:lnTo>
                  <a:lnTo>
                    <a:pt x="219" y="76"/>
                  </a:lnTo>
                  <a:lnTo>
                    <a:pt x="228" y="50"/>
                  </a:lnTo>
                  <a:lnTo>
                    <a:pt x="236" y="50"/>
                  </a:lnTo>
                  <a:lnTo>
                    <a:pt x="244" y="33"/>
                  </a:lnTo>
                  <a:lnTo>
                    <a:pt x="253" y="33"/>
                  </a:lnTo>
                  <a:lnTo>
                    <a:pt x="261" y="25"/>
                  </a:lnTo>
                  <a:lnTo>
                    <a:pt x="270" y="8"/>
                  </a:lnTo>
                  <a:lnTo>
                    <a:pt x="278" y="0"/>
                  </a:lnTo>
                  <a:lnTo>
                    <a:pt x="287" y="50"/>
                  </a:lnTo>
                  <a:lnTo>
                    <a:pt x="287" y="118"/>
                  </a:lnTo>
                  <a:lnTo>
                    <a:pt x="295" y="177"/>
                  </a:lnTo>
                  <a:lnTo>
                    <a:pt x="303" y="168"/>
                  </a:lnTo>
                  <a:lnTo>
                    <a:pt x="312" y="227"/>
                  </a:lnTo>
                  <a:lnTo>
                    <a:pt x="320" y="278"/>
                  </a:lnTo>
                  <a:lnTo>
                    <a:pt x="329" y="261"/>
                  </a:lnTo>
                  <a:lnTo>
                    <a:pt x="337" y="244"/>
                  </a:lnTo>
                  <a:lnTo>
                    <a:pt x="337" y="219"/>
                  </a:lnTo>
                  <a:lnTo>
                    <a:pt x="345" y="269"/>
                  </a:lnTo>
                </a:path>
              </a:pathLst>
            </a:custGeom>
            <a:noFill/>
            <a:ln w="50800" cap="rnd">
              <a:solidFill>
                <a:srgbClr val="FFFF00"/>
              </a:solidFill>
              <a:prstDash val="solid"/>
              <a:round/>
              <a:headEnd/>
              <a:tailEnd/>
            </a:ln>
          </p:spPr>
          <p:txBody>
            <a:bodyPr/>
            <a:lstStyle/>
            <a:p>
              <a:endParaRPr lang="en-GB">
                <a:latin typeface="+mn-lt"/>
              </a:endParaRPr>
            </a:p>
          </p:txBody>
        </p:sp>
      </p:grpSp>
      <p:grpSp>
        <p:nvGrpSpPr>
          <p:cNvPr id="5" name="Group 50"/>
          <p:cNvGrpSpPr>
            <a:grpSpLocks/>
          </p:cNvGrpSpPr>
          <p:nvPr/>
        </p:nvGrpSpPr>
        <p:grpSpPr bwMode="auto">
          <a:xfrm>
            <a:off x="1555716" y="1443038"/>
            <a:ext cx="5219700" cy="1382316"/>
            <a:chOff x="1170" y="1086"/>
            <a:chExt cx="3266" cy="1289"/>
          </a:xfrm>
          <a:effectLst>
            <a:outerShdw blurRad="50800" dist="38100" dir="2700000" algn="tl" rotWithShape="0">
              <a:prstClr val="black">
                <a:alpha val="40000"/>
              </a:prstClr>
            </a:outerShdw>
          </a:effectLst>
        </p:grpSpPr>
        <p:sp>
          <p:nvSpPr>
            <p:cNvPr id="51" name="Freeform 51"/>
            <p:cNvSpPr>
              <a:spLocks/>
            </p:cNvSpPr>
            <p:nvPr/>
          </p:nvSpPr>
          <p:spPr bwMode="auto">
            <a:xfrm>
              <a:off x="1170" y="1086"/>
              <a:ext cx="976" cy="1061"/>
            </a:xfrm>
            <a:custGeom>
              <a:avLst/>
              <a:gdLst/>
              <a:ahLst/>
              <a:cxnLst>
                <a:cxn ang="0">
                  <a:pos x="16" y="691"/>
                </a:cxn>
                <a:cxn ang="0">
                  <a:pos x="42" y="842"/>
                </a:cxn>
                <a:cxn ang="0">
                  <a:pos x="59" y="270"/>
                </a:cxn>
                <a:cxn ang="0">
                  <a:pos x="84" y="278"/>
                </a:cxn>
                <a:cxn ang="0">
                  <a:pos x="109" y="270"/>
                </a:cxn>
                <a:cxn ang="0">
                  <a:pos x="134" y="227"/>
                </a:cxn>
                <a:cxn ang="0">
                  <a:pos x="160" y="270"/>
                </a:cxn>
                <a:cxn ang="0">
                  <a:pos x="176" y="303"/>
                </a:cxn>
                <a:cxn ang="0">
                  <a:pos x="202" y="236"/>
                </a:cxn>
                <a:cxn ang="0">
                  <a:pos x="219" y="261"/>
                </a:cxn>
                <a:cxn ang="0">
                  <a:pos x="244" y="278"/>
                </a:cxn>
                <a:cxn ang="0">
                  <a:pos x="269" y="278"/>
                </a:cxn>
                <a:cxn ang="0">
                  <a:pos x="294" y="261"/>
                </a:cxn>
                <a:cxn ang="0">
                  <a:pos x="320" y="185"/>
                </a:cxn>
                <a:cxn ang="0">
                  <a:pos x="345" y="227"/>
                </a:cxn>
                <a:cxn ang="0">
                  <a:pos x="370" y="253"/>
                </a:cxn>
                <a:cxn ang="0">
                  <a:pos x="387" y="227"/>
                </a:cxn>
                <a:cxn ang="0">
                  <a:pos x="412" y="244"/>
                </a:cxn>
                <a:cxn ang="0">
                  <a:pos x="437" y="185"/>
                </a:cxn>
                <a:cxn ang="0">
                  <a:pos x="454" y="211"/>
                </a:cxn>
                <a:cxn ang="0">
                  <a:pos x="480" y="202"/>
                </a:cxn>
                <a:cxn ang="0">
                  <a:pos x="496" y="236"/>
                </a:cxn>
                <a:cxn ang="0">
                  <a:pos x="522" y="211"/>
                </a:cxn>
                <a:cxn ang="0">
                  <a:pos x="547" y="227"/>
                </a:cxn>
                <a:cxn ang="0">
                  <a:pos x="564" y="261"/>
                </a:cxn>
                <a:cxn ang="0">
                  <a:pos x="589" y="396"/>
                </a:cxn>
                <a:cxn ang="0">
                  <a:pos x="614" y="362"/>
                </a:cxn>
                <a:cxn ang="0">
                  <a:pos x="640" y="396"/>
                </a:cxn>
                <a:cxn ang="0">
                  <a:pos x="656" y="404"/>
                </a:cxn>
                <a:cxn ang="0">
                  <a:pos x="682" y="379"/>
                </a:cxn>
                <a:cxn ang="0">
                  <a:pos x="707" y="413"/>
                </a:cxn>
                <a:cxn ang="0">
                  <a:pos x="724" y="379"/>
                </a:cxn>
                <a:cxn ang="0">
                  <a:pos x="749" y="438"/>
                </a:cxn>
                <a:cxn ang="0">
                  <a:pos x="774" y="480"/>
                </a:cxn>
                <a:cxn ang="0">
                  <a:pos x="791" y="489"/>
                </a:cxn>
                <a:cxn ang="0">
                  <a:pos x="816" y="472"/>
                </a:cxn>
                <a:cxn ang="0">
                  <a:pos x="842" y="438"/>
                </a:cxn>
                <a:cxn ang="0">
                  <a:pos x="867" y="480"/>
                </a:cxn>
                <a:cxn ang="0">
                  <a:pos x="884" y="430"/>
                </a:cxn>
                <a:cxn ang="0">
                  <a:pos x="909" y="514"/>
                </a:cxn>
                <a:cxn ang="0">
                  <a:pos x="934" y="539"/>
                </a:cxn>
                <a:cxn ang="0">
                  <a:pos x="959" y="623"/>
                </a:cxn>
              </a:cxnLst>
              <a:rect l="0" t="0" r="r" b="b"/>
              <a:pathLst>
                <a:path w="976" h="1061">
                  <a:moveTo>
                    <a:pt x="0" y="0"/>
                  </a:moveTo>
                  <a:lnTo>
                    <a:pt x="8" y="430"/>
                  </a:lnTo>
                  <a:lnTo>
                    <a:pt x="16" y="691"/>
                  </a:lnTo>
                  <a:lnTo>
                    <a:pt x="25" y="851"/>
                  </a:lnTo>
                  <a:lnTo>
                    <a:pt x="33" y="1061"/>
                  </a:lnTo>
                  <a:lnTo>
                    <a:pt x="42" y="842"/>
                  </a:lnTo>
                  <a:lnTo>
                    <a:pt x="50" y="716"/>
                  </a:lnTo>
                  <a:lnTo>
                    <a:pt x="50" y="396"/>
                  </a:lnTo>
                  <a:lnTo>
                    <a:pt x="59" y="270"/>
                  </a:lnTo>
                  <a:lnTo>
                    <a:pt x="67" y="270"/>
                  </a:lnTo>
                  <a:lnTo>
                    <a:pt x="75" y="194"/>
                  </a:lnTo>
                  <a:lnTo>
                    <a:pt x="84" y="278"/>
                  </a:lnTo>
                  <a:lnTo>
                    <a:pt x="92" y="295"/>
                  </a:lnTo>
                  <a:lnTo>
                    <a:pt x="101" y="236"/>
                  </a:lnTo>
                  <a:lnTo>
                    <a:pt x="109" y="270"/>
                  </a:lnTo>
                  <a:lnTo>
                    <a:pt x="118" y="244"/>
                  </a:lnTo>
                  <a:lnTo>
                    <a:pt x="126" y="270"/>
                  </a:lnTo>
                  <a:lnTo>
                    <a:pt x="134" y="227"/>
                  </a:lnTo>
                  <a:lnTo>
                    <a:pt x="143" y="261"/>
                  </a:lnTo>
                  <a:lnTo>
                    <a:pt x="151" y="236"/>
                  </a:lnTo>
                  <a:lnTo>
                    <a:pt x="160" y="270"/>
                  </a:lnTo>
                  <a:lnTo>
                    <a:pt x="160" y="303"/>
                  </a:lnTo>
                  <a:lnTo>
                    <a:pt x="168" y="286"/>
                  </a:lnTo>
                  <a:lnTo>
                    <a:pt x="176" y="303"/>
                  </a:lnTo>
                  <a:lnTo>
                    <a:pt x="185" y="270"/>
                  </a:lnTo>
                  <a:lnTo>
                    <a:pt x="193" y="303"/>
                  </a:lnTo>
                  <a:lnTo>
                    <a:pt x="202" y="236"/>
                  </a:lnTo>
                  <a:lnTo>
                    <a:pt x="210" y="219"/>
                  </a:lnTo>
                  <a:lnTo>
                    <a:pt x="219" y="244"/>
                  </a:lnTo>
                  <a:lnTo>
                    <a:pt x="219" y="261"/>
                  </a:lnTo>
                  <a:lnTo>
                    <a:pt x="227" y="278"/>
                  </a:lnTo>
                  <a:lnTo>
                    <a:pt x="235" y="286"/>
                  </a:lnTo>
                  <a:lnTo>
                    <a:pt x="244" y="278"/>
                  </a:lnTo>
                  <a:lnTo>
                    <a:pt x="252" y="295"/>
                  </a:lnTo>
                  <a:lnTo>
                    <a:pt x="261" y="295"/>
                  </a:lnTo>
                  <a:lnTo>
                    <a:pt x="269" y="278"/>
                  </a:lnTo>
                  <a:lnTo>
                    <a:pt x="277" y="261"/>
                  </a:lnTo>
                  <a:lnTo>
                    <a:pt x="286" y="236"/>
                  </a:lnTo>
                  <a:lnTo>
                    <a:pt x="294" y="261"/>
                  </a:lnTo>
                  <a:lnTo>
                    <a:pt x="303" y="227"/>
                  </a:lnTo>
                  <a:lnTo>
                    <a:pt x="311" y="211"/>
                  </a:lnTo>
                  <a:lnTo>
                    <a:pt x="320" y="185"/>
                  </a:lnTo>
                  <a:lnTo>
                    <a:pt x="328" y="177"/>
                  </a:lnTo>
                  <a:lnTo>
                    <a:pt x="336" y="202"/>
                  </a:lnTo>
                  <a:lnTo>
                    <a:pt x="345" y="227"/>
                  </a:lnTo>
                  <a:lnTo>
                    <a:pt x="353" y="227"/>
                  </a:lnTo>
                  <a:lnTo>
                    <a:pt x="362" y="253"/>
                  </a:lnTo>
                  <a:lnTo>
                    <a:pt x="370" y="253"/>
                  </a:lnTo>
                  <a:lnTo>
                    <a:pt x="379" y="236"/>
                  </a:lnTo>
                  <a:lnTo>
                    <a:pt x="387" y="244"/>
                  </a:lnTo>
                  <a:lnTo>
                    <a:pt x="387" y="227"/>
                  </a:lnTo>
                  <a:lnTo>
                    <a:pt x="395" y="236"/>
                  </a:lnTo>
                  <a:lnTo>
                    <a:pt x="404" y="261"/>
                  </a:lnTo>
                  <a:lnTo>
                    <a:pt x="412" y="244"/>
                  </a:lnTo>
                  <a:lnTo>
                    <a:pt x="421" y="219"/>
                  </a:lnTo>
                  <a:lnTo>
                    <a:pt x="429" y="194"/>
                  </a:lnTo>
                  <a:lnTo>
                    <a:pt x="437" y="185"/>
                  </a:lnTo>
                  <a:lnTo>
                    <a:pt x="437" y="169"/>
                  </a:lnTo>
                  <a:lnTo>
                    <a:pt x="446" y="185"/>
                  </a:lnTo>
                  <a:lnTo>
                    <a:pt x="454" y="211"/>
                  </a:lnTo>
                  <a:lnTo>
                    <a:pt x="463" y="211"/>
                  </a:lnTo>
                  <a:lnTo>
                    <a:pt x="471" y="194"/>
                  </a:lnTo>
                  <a:lnTo>
                    <a:pt x="480" y="202"/>
                  </a:lnTo>
                  <a:lnTo>
                    <a:pt x="488" y="219"/>
                  </a:lnTo>
                  <a:lnTo>
                    <a:pt x="496" y="211"/>
                  </a:lnTo>
                  <a:lnTo>
                    <a:pt x="496" y="236"/>
                  </a:lnTo>
                  <a:lnTo>
                    <a:pt x="505" y="219"/>
                  </a:lnTo>
                  <a:lnTo>
                    <a:pt x="513" y="227"/>
                  </a:lnTo>
                  <a:lnTo>
                    <a:pt x="522" y="211"/>
                  </a:lnTo>
                  <a:lnTo>
                    <a:pt x="530" y="227"/>
                  </a:lnTo>
                  <a:lnTo>
                    <a:pt x="538" y="211"/>
                  </a:lnTo>
                  <a:lnTo>
                    <a:pt x="547" y="227"/>
                  </a:lnTo>
                  <a:lnTo>
                    <a:pt x="547" y="211"/>
                  </a:lnTo>
                  <a:lnTo>
                    <a:pt x="555" y="194"/>
                  </a:lnTo>
                  <a:lnTo>
                    <a:pt x="564" y="261"/>
                  </a:lnTo>
                  <a:lnTo>
                    <a:pt x="572" y="253"/>
                  </a:lnTo>
                  <a:lnTo>
                    <a:pt x="581" y="253"/>
                  </a:lnTo>
                  <a:lnTo>
                    <a:pt x="589" y="396"/>
                  </a:lnTo>
                  <a:lnTo>
                    <a:pt x="597" y="371"/>
                  </a:lnTo>
                  <a:lnTo>
                    <a:pt x="606" y="362"/>
                  </a:lnTo>
                  <a:lnTo>
                    <a:pt x="614" y="362"/>
                  </a:lnTo>
                  <a:lnTo>
                    <a:pt x="623" y="379"/>
                  </a:lnTo>
                  <a:lnTo>
                    <a:pt x="631" y="371"/>
                  </a:lnTo>
                  <a:lnTo>
                    <a:pt x="640" y="396"/>
                  </a:lnTo>
                  <a:lnTo>
                    <a:pt x="648" y="379"/>
                  </a:lnTo>
                  <a:lnTo>
                    <a:pt x="656" y="387"/>
                  </a:lnTo>
                  <a:lnTo>
                    <a:pt x="656" y="404"/>
                  </a:lnTo>
                  <a:lnTo>
                    <a:pt x="665" y="379"/>
                  </a:lnTo>
                  <a:lnTo>
                    <a:pt x="673" y="345"/>
                  </a:lnTo>
                  <a:lnTo>
                    <a:pt x="682" y="379"/>
                  </a:lnTo>
                  <a:lnTo>
                    <a:pt x="690" y="379"/>
                  </a:lnTo>
                  <a:lnTo>
                    <a:pt x="698" y="396"/>
                  </a:lnTo>
                  <a:lnTo>
                    <a:pt x="707" y="413"/>
                  </a:lnTo>
                  <a:lnTo>
                    <a:pt x="715" y="413"/>
                  </a:lnTo>
                  <a:lnTo>
                    <a:pt x="715" y="396"/>
                  </a:lnTo>
                  <a:lnTo>
                    <a:pt x="724" y="379"/>
                  </a:lnTo>
                  <a:lnTo>
                    <a:pt x="732" y="421"/>
                  </a:lnTo>
                  <a:lnTo>
                    <a:pt x="741" y="430"/>
                  </a:lnTo>
                  <a:lnTo>
                    <a:pt x="749" y="438"/>
                  </a:lnTo>
                  <a:lnTo>
                    <a:pt x="757" y="455"/>
                  </a:lnTo>
                  <a:lnTo>
                    <a:pt x="766" y="480"/>
                  </a:lnTo>
                  <a:lnTo>
                    <a:pt x="774" y="480"/>
                  </a:lnTo>
                  <a:lnTo>
                    <a:pt x="774" y="455"/>
                  </a:lnTo>
                  <a:lnTo>
                    <a:pt x="783" y="472"/>
                  </a:lnTo>
                  <a:lnTo>
                    <a:pt x="791" y="489"/>
                  </a:lnTo>
                  <a:lnTo>
                    <a:pt x="800" y="480"/>
                  </a:lnTo>
                  <a:lnTo>
                    <a:pt x="808" y="480"/>
                  </a:lnTo>
                  <a:lnTo>
                    <a:pt x="816" y="472"/>
                  </a:lnTo>
                  <a:lnTo>
                    <a:pt x="825" y="446"/>
                  </a:lnTo>
                  <a:lnTo>
                    <a:pt x="833" y="438"/>
                  </a:lnTo>
                  <a:lnTo>
                    <a:pt x="842" y="438"/>
                  </a:lnTo>
                  <a:lnTo>
                    <a:pt x="850" y="446"/>
                  </a:lnTo>
                  <a:lnTo>
                    <a:pt x="858" y="455"/>
                  </a:lnTo>
                  <a:lnTo>
                    <a:pt x="867" y="480"/>
                  </a:lnTo>
                  <a:lnTo>
                    <a:pt x="875" y="472"/>
                  </a:lnTo>
                  <a:lnTo>
                    <a:pt x="884" y="455"/>
                  </a:lnTo>
                  <a:lnTo>
                    <a:pt x="884" y="430"/>
                  </a:lnTo>
                  <a:lnTo>
                    <a:pt x="892" y="531"/>
                  </a:lnTo>
                  <a:lnTo>
                    <a:pt x="901" y="522"/>
                  </a:lnTo>
                  <a:lnTo>
                    <a:pt x="909" y="514"/>
                  </a:lnTo>
                  <a:lnTo>
                    <a:pt x="917" y="514"/>
                  </a:lnTo>
                  <a:lnTo>
                    <a:pt x="926" y="522"/>
                  </a:lnTo>
                  <a:lnTo>
                    <a:pt x="934" y="539"/>
                  </a:lnTo>
                  <a:lnTo>
                    <a:pt x="943" y="564"/>
                  </a:lnTo>
                  <a:lnTo>
                    <a:pt x="951" y="581"/>
                  </a:lnTo>
                  <a:lnTo>
                    <a:pt x="959" y="623"/>
                  </a:lnTo>
                  <a:lnTo>
                    <a:pt x="968" y="598"/>
                  </a:lnTo>
                  <a:lnTo>
                    <a:pt x="976" y="598"/>
                  </a:lnTo>
                </a:path>
              </a:pathLst>
            </a:custGeom>
            <a:noFill/>
            <a:ln w="50800" cap="rnd">
              <a:solidFill>
                <a:srgbClr val="FF0000"/>
              </a:solidFill>
              <a:prstDash val="solid"/>
              <a:round/>
              <a:headEnd/>
              <a:tailEnd/>
            </a:ln>
          </p:spPr>
          <p:txBody>
            <a:bodyPr/>
            <a:lstStyle/>
            <a:p>
              <a:endParaRPr lang="en-GB">
                <a:latin typeface="+mn-lt"/>
              </a:endParaRPr>
            </a:p>
          </p:txBody>
        </p:sp>
        <p:sp>
          <p:nvSpPr>
            <p:cNvPr id="52" name="Freeform 52"/>
            <p:cNvSpPr>
              <a:spLocks/>
            </p:cNvSpPr>
            <p:nvPr/>
          </p:nvSpPr>
          <p:spPr bwMode="auto">
            <a:xfrm>
              <a:off x="2146" y="1575"/>
              <a:ext cx="960" cy="682"/>
            </a:xfrm>
            <a:custGeom>
              <a:avLst/>
              <a:gdLst/>
              <a:ahLst/>
              <a:cxnLst>
                <a:cxn ang="0">
                  <a:pos x="17" y="101"/>
                </a:cxn>
                <a:cxn ang="0">
                  <a:pos x="34" y="33"/>
                </a:cxn>
                <a:cxn ang="0">
                  <a:pos x="59" y="75"/>
                </a:cxn>
                <a:cxn ang="0">
                  <a:pos x="85" y="67"/>
                </a:cxn>
                <a:cxn ang="0">
                  <a:pos x="110" y="0"/>
                </a:cxn>
                <a:cxn ang="0">
                  <a:pos x="127" y="58"/>
                </a:cxn>
                <a:cxn ang="0">
                  <a:pos x="152" y="42"/>
                </a:cxn>
                <a:cxn ang="0">
                  <a:pos x="186" y="92"/>
                </a:cxn>
                <a:cxn ang="0">
                  <a:pos x="202" y="33"/>
                </a:cxn>
                <a:cxn ang="0">
                  <a:pos x="228" y="8"/>
                </a:cxn>
                <a:cxn ang="0">
                  <a:pos x="253" y="8"/>
                </a:cxn>
                <a:cxn ang="0">
                  <a:pos x="278" y="67"/>
                </a:cxn>
                <a:cxn ang="0">
                  <a:pos x="295" y="109"/>
                </a:cxn>
                <a:cxn ang="0">
                  <a:pos x="320" y="109"/>
                </a:cxn>
                <a:cxn ang="0">
                  <a:pos x="346" y="126"/>
                </a:cxn>
                <a:cxn ang="0">
                  <a:pos x="362" y="143"/>
                </a:cxn>
                <a:cxn ang="0">
                  <a:pos x="388" y="202"/>
                </a:cxn>
                <a:cxn ang="0">
                  <a:pos x="404" y="328"/>
                </a:cxn>
                <a:cxn ang="0">
                  <a:pos x="430" y="353"/>
                </a:cxn>
                <a:cxn ang="0">
                  <a:pos x="455" y="378"/>
                </a:cxn>
                <a:cxn ang="0">
                  <a:pos x="472" y="362"/>
                </a:cxn>
                <a:cxn ang="0">
                  <a:pos x="497" y="404"/>
                </a:cxn>
                <a:cxn ang="0">
                  <a:pos x="514" y="446"/>
                </a:cxn>
                <a:cxn ang="0">
                  <a:pos x="539" y="555"/>
                </a:cxn>
                <a:cxn ang="0">
                  <a:pos x="564" y="538"/>
                </a:cxn>
                <a:cxn ang="0">
                  <a:pos x="581" y="488"/>
                </a:cxn>
                <a:cxn ang="0">
                  <a:pos x="607" y="522"/>
                </a:cxn>
                <a:cxn ang="0">
                  <a:pos x="632" y="505"/>
                </a:cxn>
                <a:cxn ang="0">
                  <a:pos x="657" y="437"/>
                </a:cxn>
                <a:cxn ang="0">
                  <a:pos x="682" y="480"/>
                </a:cxn>
                <a:cxn ang="0">
                  <a:pos x="699" y="530"/>
                </a:cxn>
                <a:cxn ang="0">
                  <a:pos x="724" y="597"/>
                </a:cxn>
                <a:cxn ang="0">
                  <a:pos x="741" y="606"/>
                </a:cxn>
                <a:cxn ang="0">
                  <a:pos x="767" y="589"/>
                </a:cxn>
                <a:cxn ang="0">
                  <a:pos x="792" y="564"/>
                </a:cxn>
                <a:cxn ang="0">
                  <a:pos x="809" y="614"/>
                </a:cxn>
                <a:cxn ang="0">
                  <a:pos x="834" y="648"/>
                </a:cxn>
                <a:cxn ang="0">
                  <a:pos x="851" y="640"/>
                </a:cxn>
                <a:cxn ang="0">
                  <a:pos x="876" y="606"/>
                </a:cxn>
                <a:cxn ang="0">
                  <a:pos x="901" y="581"/>
                </a:cxn>
                <a:cxn ang="0">
                  <a:pos x="918" y="555"/>
                </a:cxn>
                <a:cxn ang="0">
                  <a:pos x="943" y="606"/>
                </a:cxn>
              </a:cxnLst>
              <a:rect l="0" t="0" r="r" b="b"/>
              <a:pathLst>
                <a:path w="960" h="682">
                  <a:moveTo>
                    <a:pt x="0" y="109"/>
                  </a:moveTo>
                  <a:lnTo>
                    <a:pt x="9" y="84"/>
                  </a:lnTo>
                  <a:lnTo>
                    <a:pt x="17" y="101"/>
                  </a:lnTo>
                  <a:lnTo>
                    <a:pt x="17" y="117"/>
                  </a:lnTo>
                  <a:lnTo>
                    <a:pt x="26" y="67"/>
                  </a:lnTo>
                  <a:lnTo>
                    <a:pt x="34" y="33"/>
                  </a:lnTo>
                  <a:lnTo>
                    <a:pt x="42" y="25"/>
                  </a:lnTo>
                  <a:lnTo>
                    <a:pt x="51" y="42"/>
                  </a:lnTo>
                  <a:lnTo>
                    <a:pt x="59" y="75"/>
                  </a:lnTo>
                  <a:lnTo>
                    <a:pt x="68" y="58"/>
                  </a:lnTo>
                  <a:lnTo>
                    <a:pt x="76" y="50"/>
                  </a:lnTo>
                  <a:lnTo>
                    <a:pt x="85" y="67"/>
                  </a:lnTo>
                  <a:lnTo>
                    <a:pt x="93" y="58"/>
                  </a:lnTo>
                  <a:lnTo>
                    <a:pt x="101" y="16"/>
                  </a:lnTo>
                  <a:lnTo>
                    <a:pt x="110" y="0"/>
                  </a:lnTo>
                  <a:lnTo>
                    <a:pt x="118" y="42"/>
                  </a:lnTo>
                  <a:lnTo>
                    <a:pt x="127" y="50"/>
                  </a:lnTo>
                  <a:lnTo>
                    <a:pt x="127" y="58"/>
                  </a:lnTo>
                  <a:lnTo>
                    <a:pt x="135" y="50"/>
                  </a:lnTo>
                  <a:lnTo>
                    <a:pt x="143" y="25"/>
                  </a:lnTo>
                  <a:lnTo>
                    <a:pt x="152" y="42"/>
                  </a:lnTo>
                  <a:lnTo>
                    <a:pt x="160" y="50"/>
                  </a:lnTo>
                  <a:lnTo>
                    <a:pt x="177" y="58"/>
                  </a:lnTo>
                  <a:lnTo>
                    <a:pt x="186" y="92"/>
                  </a:lnTo>
                  <a:lnTo>
                    <a:pt x="186" y="58"/>
                  </a:lnTo>
                  <a:lnTo>
                    <a:pt x="194" y="50"/>
                  </a:lnTo>
                  <a:lnTo>
                    <a:pt x="202" y="33"/>
                  </a:lnTo>
                  <a:lnTo>
                    <a:pt x="211" y="16"/>
                  </a:lnTo>
                  <a:lnTo>
                    <a:pt x="219" y="16"/>
                  </a:lnTo>
                  <a:lnTo>
                    <a:pt x="228" y="8"/>
                  </a:lnTo>
                  <a:lnTo>
                    <a:pt x="236" y="0"/>
                  </a:lnTo>
                  <a:lnTo>
                    <a:pt x="244" y="0"/>
                  </a:lnTo>
                  <a:lnTo>
                    <a:pt x="253" y="8"/>
                  </a:lnTo>
                  <a:lnTo>
                    <a:pt x="261" y="33"/>
                  </a:lnTo>
                  <a:lnTo>
                    <a:pt x="270" y="50"/>
                  </a:lnTo>
                  <a:lnTo>
                    <a:pt x="278" y="67"/>
                  </a:lnTo>
                  <a:lnTo>
                    <a:pt x="287" y="75"/>
                  </a:lnTo>
                  <a:lnTo>
                    <a:pt x="295" y="92"/>
                  </a:lnTo>
                  <a:lnTo>
                    <a:pt x="295" y="109"/>
                  </a:lnTo>
                  <a:lnTo>
                    <a:pt x="303" y="117"/>
                  </a:lnTo>
                  <a:lnTo>
                    <a:pt x="312" y="134"/>
                  </a:lnTo>
                  <a:lnTo>
                    <a:pt x="320" y="109"/>
                  </a:lnTo>
                  <a:lnTo>
                    <a:pt x="329" y="126"/>
                  </a:lnTo>
                  <a:lnTo>
                    <a:pt x="337" y="101"/>
                  </a:lnTo>
                  <a:lnTo>
                    <a:pt x="346" y="126"/>
                  </a:lnTo>
                  <a:lnTo>
                    <a:pt x="346" y="151"/>
                  </a:lnTo>
                  <a:lnTo>
                    <a:pt x="354" y="176"/>
                  </a:lnTo>
                  <a:lnTo>
                    <a:pt x="362" y="143"/>
                  </a:lnTo>
                  <a:lnTo>
                    <a:pt x="371" y="168"/>
                  </a:lnTo>
                  <a:lnTo>
                    <a:pt x="379" y="193"/>
                  </a:lnTo>
                  <a:lnTo>
                    <a:pt x="388" y="202"/>
                  </a:lnTo>
                  <a:lnTo>
                    <a:pt x="396" y="227"/>
                  </a:lnTo>
                  <a:lnTo>
                    <a:pt x="404" y="210"/>
                  </a:lnTo>
                  <a:lnTo>
                    <a:pt x="404" y="328"/>
                  </a:lnTo>
                  <a:lnTo>
                    <a:pt x="413" y="320"/>
                  </a:lnTo>
                  <a:lnTo>
                    <a:pt x="421" y="345"/>
                  </a:lnTo>
                  <a:lnTo>
                    <a:pt x="430" y="353"/>
                  </a:lnTo>
                  <a:lnTo>
                    <a:pt x="438" y="370"/>
                  </a:lnTo>
                  <a:lnTo>
                    <a:pt x="447" y="370"/>
                  </a:lnTo>
                  <a:lnTo>
                    <a:pt x="455" y="378"/>
                  </a:lnTo>
                  <a:lnTo>
                    <a:pt x="455" y="395"/>
                  </a:lnTo>
                  <a:lnTo>
                    <a:pt x="463" y="345"/>
                  </a:lnTo>
                  <a:lnTo>
                    <a:pt x="472" y="362"/>
                  </a:lnTo>
                  <a:lnTo>
                    <a:pt x="480" y="370"/>
                  </a:lnTo>
                  <a:lnTo>
                    <a:pt x="489" y="370"/>
                  </a:lnTo>
                  <a:lnTo>
                    <a:pt x="497" y="404"/>
                  </a:lnTo>
                  <a:lnTo>
                    <a:pt x="505" y="412"/>
                  </a:lnTo>
                  <a:lnTo>
                    <a:pt x="514" y="421"/>
                  </a:lnTo>
                  <a:lnTo>
                    <a:pt x="514" y="446"/>
                  </a:lnTo>
                  <a:lnTo>
                    <a:pt x="522" y="480"/>
                  </a:lnTo>
                  <a:lnTo>
                    <a:pt x="531" y="513"/>
                  </a:lnTo>
                  <a:lnTo>
                    <a:pt x="539" y="555"/>
                  </a:lnTo>
                  <a:lnTo>
                    <a:pt x="548" y="496"/>
                  </a:lnTo>
                  <a:lnTo>
                    <a:pt x="556" y="522"/>
                  </a:lnTo>
                  <a:lnTo>
                    <a:pt x="564" y="538"/>
                  </a:lnTo>
                  <a:lnTo>
                    <a:pt x="573" y="547"/>
                  </a:lnTo>
                  <a:lnTo>
                    <a:pt x="573" y="463"/>
                  </a:lnTo>
                  <a:lnTo>
                    <a:pt x="581" y="488"/>
                  </a:lnTo>
                  <a:lnTo>
                    <a:pt x="590" y="496"/>
                  </a:lnTo>
                  <a:lnTo>
                    <a:pt x="598" y="505"/>
                  </a:lnTo>
                  <a:lnTo>
                    <a:pt x="607" y="522"/>
                  </a:lnTo>
                  <a:lnTo>
                    <a:pt x="615" y="471"/>
                  </a:lnTo>
                  <a:lnTo>
                    <a:pt x="623" y="488"/>
                  </a:lnTo>
                  <a:lnTo>
                    <a:pt x="632" y="505"/>
                  </a:lnTo>
                  <a:lnTo>
                    <a:pt x="640" y="463"/>
                  </a:lnTo>
                  <a:lnTo>
                    <a:pt x="649" y="480"/>
                  </a:lnTo>
                  <a:lnTo>
                    <a:pt x="657" y="437"/>
                  </a:lnTo>
                  <a:lnTo>
                    <a:pt x="665" y="446"/>
                  </a:lnTo>
                  <a:lnTo>
                    <a:pt x="674" y="454"/>
                  </a:lnTo>
                  <a:lnTo>
                    <a:pt x="682" y="480"/>
                  </a:lnTo>
                  <a:lnTo>
                    <a:pt x="682" y="496"/>
                  </a:lnTo>
                  <a:lnTo>
                    <a:pt x="691" y="505"/>
                  </a:lnTo>
                  <a:lnTo>
                    <a:pt x="699" y="530"/>
                  </a:lnTo>
                  <a:lnTo>
                    <a:pt x="708" y="555"/>
                  </a:lnTo>
                  <a:lnTo>
                    <a:pt x="716" y="572"/>
                  </a:lnTo>
                  <a:lnTo>
                    <a:pt x="724" y="597"/>
                  </a:lnTo>
                  <a:lnTo>
                    <a:pt x="733" y="572"/>
                  </a:lnTo>
                  <a:lnTo>
                    <a:pt x="733" y="597"/>
                  </a:lnTo>
                  <a:lnTo>
                    <a:pt x="741" y="606"/>
                  </a:lnTo>
                  <a:lnTo>
                    <a:pt x="750" y="623"/>
                  </a:lnTo>
                  <a:lnTo>
                    <a:pt x="758" y="581"/>
                  </a:lnTo>
                  <a:lnTo>
                    <a:pt x="767" y="589"/>
                  </a:lnTo>
                  <a:lnTo>
                    <a:pt x="775" y="606"/>
                  </a:lnTo>
                  <a:lnTo>
                    <a:pt x="783" y="614"/>
                  </a:lnTo>
                  <a:lnTo>
                    <a:pt x="792" y="564"/>
                  </a:lnTo>
                  <a:lnTo>
                    <a:pt x="792" y="581"/>
                  </a:lnTo>
                  <a:lnTo>
                    <a:pt x="800" y="589"/>
                  </a:lnTo>
                  <a:lnTo>
                    <a:pt x="809" y="614"/>
                  </a:lnTo>
                  <a:lnTo>
                    <a:pt x="817" y="597"/>
                  </a:lnTo>
                  <a:lnTo>
                    <a:pt x="825" y="606"/>
                  </a:lnTo>
                  <a:lnTo>
                    <a:pt x="834" y="648"/>
                  </a:lnTo>
                  <a:lnTo>
                    <a:pt x="842" y="665"/>
                  </a:lnTo>
                  <a:lnTo>
                    <a:pt x="851" y="682"/>
                  </a:lnTo>
                  <a:lnTo>
                    <a:pt x="851" y="640"/>
                  </a:lnTo>
                  <a:lnTo>
                    <a:pt x="859" y="597"/>
                  </a:lnTo>
                  <a:lnTo>
                    <a:pt x="868" y="623"/>
                  </a:lnTo>
                  <a:lnTo>
                    <a:pt x="876" y="606"/>
                  </a:lnTo>
                  <a:lnTo>
                    <a:pt x="884" y="614"/>
                  </a:lnTo>
                  <a:lnTo>
                    <a:pt x="893" y="614"/>
                  </a:lnTo>
                  <a:lnTo>
                    <a:pt x="901" y="581"/>
                  </a:lnTo>
                  <a:lnTo>
                    <a:pt x="901" y="564"/>
                  </a:lnTo>
                  <a:lnTo>
                    <a:pt x="910" y="547"/>
                  </a:lnTo>
                  <a:lnTo>
                    <a:pt x="918" y="555"/>
                  </a:lnTo>
                  <a:lnTo>
                    <a:pt x="926" y="572"/>
                  </a:lnTo>
                  <a:lnTo>
                    <a:pt x="935" y="589"/>
                  </a:lnTo>
                  <a:lnTo>
                    <a:pt x="943" y="606"/>
                  </a:lnTo>
                  <a:lnTo>
                    <a:pt x="952" y="614"/>
                  </a:lnTo>
                  <a:lnTo>
                    <a:pt x="960" y="640"/>
                  </a:lnTo>
                </a:path>
              </a:pathLst>
            </a:custGeom>
            <a:noFill/>
            <a:ln w="50800" cap="rnd">
              <a:solidFill>
                <a:srgbClr val="FF0000"/>
              </a:solidFill>
              <a:prstDash val="solid"/>
              <a:round/>
              <a:headEnd/>
              <a:tailEnd/>
            </a:ln>
          </p:spPr>
          <p:txBody>
            <a:bodyPr/>
            <a:lstStyle/>
            <a:p>
              <a:endParaRPr lang="en-GB">
                <a:latin typeface="+mn-lt"/>
              </a:endParaRPr>
            </a:p>
          </p:txBody>
        </p:sp>
        <p:sp>
          <p:nvSpPr>
            <p:cNvPr id="53" name="Freeform 53"/>
            <p:cNvSpPr>
              <a:spLocks/>
            </p:cNvSpPr>
            <p:nvPr/>
          </p:nvSpPr>
          <p:spPr bwMode="auto">
            <a:xfrm>
              <a:off x="3106" y="1911"/>
              <a:ext cx="960" cy="464"/>
            </a:xfrm>
            <a:custGeom>
              <a:avLst/>
              <a:gdLst/>
              <a:ahLst/>
              <a:cxnLst>
                <a:cxn ang="0">
                  <a:pos x="17" y="329"/>
                </a:cxn>
                <a:cxn ang="0">
                  <a:pos x="42" y="346"/>
                </a:cxn>
                <a:cxn ang="0">
                  <a:pos x="59" y="287"/>
                </a:cxn>
                <a:cxn ang="0">
                  <a:pos x="84" y="354"/>
                </a:cxn>
                <a:cxn ang="0">
                  <a:pos x="110" y="354"/>
                </a:cxn>
                <a:cxn ang="0">
                  <a:pos x="126" y="312"/>
                </a:cxn>
                <a:cxn ang="0">
                  <a:pos x="152" y="320"/>
                </a:cxn>
                <a:cxn ang="0">
                  <a:pos x="169" y="329"/>
                </a:cxn>
                <a:cxn ang="0">
                  <a:pos x="194" y="337"/>
                </a:cxn>
                <a:cxn ang="0">
                  <a:pos x="219" y="447"/>
                </a:cxn>
                <a:cxn ang="0">
                  <a:pos x="236" y="379"/>
                </a:cxn>
                <a:cxn ang="0">
                  <a:pos x="261" y="362"/>
                </a:cxn>
                <a:cxn ang="0">
                  <a:pos x="286" y="337"/>
                </a:cxn>
                <a:cxn ang="0">
                  <a:pos x="312" y="371"/>
                </a:cxn>
                <a:cxn ang="0">
                  <a:pos x="329" y="312"/>
                </a:cxn>
                <a:cxn ang="0">
                  <a:pos x="354" y="329"/>
                </a:cxn>
                <a:cxn ang="0">
                  <a:pos x="379" y="329"/>
                </a:cxn>
                <a:cxn ang="0">
                  <a:pos x="396" y="270"/>
                </a:cxn>
                <a:cxn ang="0">
                  <a:pos x="421" y="320"/>
                </a:cxn>
                <a:cxn ang="0">
                  <a:pos x="438" y="320"/>
                </a:cxn>
                <a:cxn ang="0">
                  <a:pos x="463" y="371"/>
                </a:cxn>
                <a:cxn ang="0">
                  <a:pos x="488" y="362"/>
                </a:cxn>
                <a:cxn ang="0">
                  <a:pos x="514" y="362"/>
                </a:cxn>
                <a:cxn ang="0">
                  <a:pos x="547" y="329"/>
                </a:cxn>
                <a:cxn ang="0">
                  <a:pos x="564" y="287"/>
                </a:cxn>
                <a:cxn ang="0">
                  <a:pos x="590" y="236"/>
                </a:cxn>
                <a:cxn ang="0">
                  <a:pos x="606" y="194"/>
                </a:cxn>
                <a:cxn ang="0">
                  <a:pos x="632" y="169"/>
                </a:cxn>
                <a:cxn ang="0">
                  <a:pos x="657" y="160"/>
                </a:cxn>
                <a:cxn ang="0">
                  <a:pos x="682" y="127"/>
                </a:cxn>
                <a:cxn ang="0">
                  <a:pos x="707" y="160"/>
                </a:cxn>
                <a:cxn ang="0">
                  <a:pos x="724" y="152"/>
                </a:cxn>
                <a:cxn ang="0">
                  <a:pos x="750" y="135"/>
                </a:cxn>
                <a:cxn ang="0">
                  <a:pos x="775" y="110"/>
                </a:cxn>
                <a:cxn ang="0">
                  <a:pos x="792" y="76"/>
                </a:cxn>
                <a:cxn ang="0">
                  <a:pos x="817" y="51"/>
                </a:cxn>
                <a:cxn ang="0">
                  <a:pos x="834" y="85"/>
                </a:cxn>
                <a:cxn ang="0">
                  <a:pos x="859" y="76"/>
                </a:cxn>
                <a:cxn ang="0">
                  <a:pos x="884" y="42"/>
                </a:cxn>
                <a:cxn ang="0">
                  <a:pos x="901" y="9"/>
                </a:cxn>
                <a:cxn ang="0">
                  <a:pos x="926" y="9"/>
                </a:cxn>
                <a:cxn ang="0">
                  <a:pos x="943" y="59"/>
                </a:cxn>
              </a:cxnLst>
              <a:rect l="0" t="0" r="r" b="b"/>
              <a:pathLst>
                <a:path w="960" h="464">
                  <a:moveTo>
                    <a:pt x="0" y="304"/>
                  </a:moveTo>
                  <a:lnTo>
                    <a:pt x="9" y="312"/>
                  </a:lnTo>
                  <a:lnTo>
                    <a:pt x="17" y="329"/>
                  </a:lnTo>
                  <a:lnTo>
                    <a:pt x="25" y="346"/>
                  </a:lnTo>
                  <a:lnTo>
                    <a:pt x="34" y="329"/>
                  </a:lnTo>
                  <a:lnTo>
                    <a:pt x="42" y="346"/>
                  </a:lnTo>
                  <a:lnTo>
                    <a:pt x="51" y="312"/>
                  </a:lnTo>
                  <a:lnTo>
                    <a:pt x="51" y="337"/>
                  </a:lnTo>
                  <a:lnTo>
                    <a:pt x="59" y="287"/>
                  </a:lnTo>
                  <a:lnTo>
                    <a:pt x="68" y="312"/>
                  </a:lnTo>
                  <a:lnTo>
                    <a:pt x="76" y="329"/>
                  </a:lnTo>
                  <a:lnTo>
                    <a:pt x="84" y="354"/>
                  </a:lnTo>
                  <a:lnTo>
                    <a:pt x="93" y="362"/>
                  </a:lnTo>
                  <a:lnTo>
                    <a:pt x="101" y="371"/>
                  </a:lnTo>
                  <a:lnTo>
                    <a:pt x="110" y="354"/>
                  </a:lnTo>
                  <a:lnTo>
                    <a:pt x="110" y="379"/>
                  </a:lnTo>
                  <a:lnTo>
                    <a:pt x="118" y="362"/>
                  </a:lnTo>
                  <a:lnTo>
                    <a:pt x="126" y="312"/>
                  </a:lnTo>
                  <a:lnTo>
                    <a:pt x="135" y="270"/>
                  </a:lnTo>
                  <a:lnTo>
                    <a:pt x="143" y="295"/>
                  </a:lnTo>
                  <a:lnTo>
                    <a:pt x="152" y="320"/>
                  </a:lnTo>
                  <a:lnTo>
                    <a:pt x="160" y="346"/>
                  </a:lnTo>
                  <a:lnTo>
                    <a:pt x="160" y="329"/>
                  </a:lnTo>
                  <a:lnTo>
                    <a:pt x="169" y="329"/>
                  </a:lnTo>
                  <a:lnTo>
                    <a:pt x="177" y="320"/>
                  </a:lnTo>
                  <a:lnTo>
                    <a:pt x="185" y="346"/>
                  </a:lnTo>
                  <a:lnTo>
                    <a:pt x="194" y="337"/>
                  </a:lnTo>
                  <a:lnTo>
                    <a:pt x="202" y="295"/>
                  </a:lnTo>
                  <a:lnTo>
                    <a:pt x="211" y="354"/>
                  </a:lnTo>
                  <a:lnTo>
                    <a:pt x="219" y="447"/>
                  </a:lnTo>
                  <a:lnTo>
                    <a:pt x="219" y="464"/>
                  </a:lnTo>
                  <a:lnTo>
                    <a:pt x="227" y="388"/>
                  </a:lnTo>
                  <a:lnTo>
                    <a:pt x="236" y="379"/>
                  </a:lnTo>
                  <a:lnTo>
                    <a:pt x="244" y="371"/>
                  </a:lnTo>
                  <a:lnTo>
                    <a:pt x="253" y="362"/>
                  </a:lnTo>
                  <a:lnTo>
                    <a:pt x="261" y="362"/>
                  </a:lnTo>
                  <a:lnTo>
                    <a:pt x="270" y="354"/>
                  </a:lnTo>
                  <a:lnTo>
                    <a:pt x="278" y="346"/>
                  </a:lnTo>
                  <a:lnTo>
                    <a:pt x="286" y="337"/>
                  </a:lnTo>
                  <a:lnTo>
                    <a:pt x="295" y="354"/>
                  </a:lnTo>
                  <a:lnTo>
                    <a:pt x="303" y="362"/>
                  </a:lnTo>
                  <a:lnTo>
                    <a:pt x="312" y="371"/>
                  </a:lnTo>
                  <a:lnTo>
                    <a:pt x="320" y="329"/>
                  </a:lnTo>
                  <a:lnTo>
                    <a:pt x="329" y="354"/>
                  </a:lnTo>
                  <a:lnTo>
                    <a:pt x="329" y="312"/>
                  </a:lnTo>
                  <a:lnTo>
                    <a:pt x="337" y="346"/>
                  </a:lnTo>
                  <a:lnTo>
                    <a:pt x="345" y="371"/>
                  </a:lnTo>
                  <a:lnTo>
                    <a:pt x="354" y="329"/>
                  </a:lnTo>
                  <a:lnTo>
                    <a:pt x="362" y="287"/>
                  </a:lnTo>
                  <a:lnTo>
                    <a:pt x="371" y="304"/>
                  </a:lnTo>
                  <a:lnTo>
                    <a:pt x="379" y="329"/>
                  </a:lnTo>
                  <a:lnTo>
                    <a:pt x="387" y="287"/>
                  </a:lnTo>
                  <a:lnTo>
                    <a:pt x="387" y="245"/>
                  </a:lnTo>
                  <a:lnTo>
                    <a:pt x="396" y="270"/>
                  </a:lnTo>
                  <a:lnTo>
                    <a:pt x="404" y="287"/>
                  </a:lnTo>
                  <a:lnTo>
                    <a:pt x="413" y="304"/>
                  </a:lnTo>
                  <a:lnTo>
                    <a:pt x="421" y="320"/>
                  </a:lnTo>
                  <a:lnTo>
                    <a:pt x="430" y="278"/>
                  </a:lnTo>
                  <a:lnTo>
                    <a:pt x="438" y="312"/>
                  </a:lnTo>
                  <a:lnTo>
                    <a:pt x="438" y="320"/>
                  </a:lnTo>
                  <a:lnTo>
                    <a:pt x="446" y="329"/>
                  </a:lnTo>
                  <a:lnTo>
                    <a:pt x="455" y="346"/>
                  </a:lnTo>
                  <a:lnTo>
                    <a:pt x="463" y="371"/>
                  </a:lnTo>
                  <a:lnTo>
                    <a:pt x="472" y="320"/>
                  </a:lnTo>
                  <a:lnTo>
                    <a:pt x="480" y="346"/>
                  </a:lnTo>
                  <a:lnTo>
                    <a:pt x="488" y="362"/>
                  </a:lnTo>
                  <a:lnTo>
                    <a:pt x="497" y="379"/>
                  </a:lnTo>
                  <a:lnTo>
                    <a:pt x="505" y="371"/>
                  </a:lnTo>
                  <a:lnTo>
                    <a:pt x="514" y="362"/>
                  </a:lnTo>
                  <a:lnTo>
                    <a:pt x="522" y="346"/>
                  </a:lnTo>
                  <a:lnTo>
                    <a:pt x="539" y="337"/>
                  </a:lnTo>
                  <a:lnTo>
                    <a:pt x="547" y="329"/>
                  </a:lnTo>
                  <a:lnTo>
                    <a:pt x="547" y="312"/>
                  </a:lnTo>
                  <a:lnTo>
                    <a:pt x="556" y="304"/>
                  </a:lnTo>
                  <a:lnTo>
                    <a:pt x="564" y="287"/>
                  </a:lnTo>
                  <a:lnTo>
                    <a:pt x="573" y="270"/>
                  </a:lnTo>
                  <a:lnTo>
                    <a:pt x="581" y="270"/>
                  </a:lnTo>
                  <a:lnTo>
                    <a:pt x="590" y="236"/>
                  </a:lnTo>
                  <a:lnTo>
                    <a:pt x="598" y="261"/>
                  </a:lnTo>
                  <a:lnTo>
                    <a:pt x="606" y="278"/>
                  </a:lnTo>
                  <a:lnTo>
                    <a:pt x="606" y="194"/>
                  </a:lnTo>
                  <a:lnTo>
                    <a:pt x="615" y="228"/>
                  </a:lnTo>
                  <a:lnTo>
                    <a:pt x="623" y="202"/>
                  </a:lnTo>
                  <a:lnTo>
                    <a:pt x="632" y="169"/>
                  </a:lnTo>
                  <a:lnTo>
                    <a:pt x="640" y="127"/>
                  </a:lnTo>
                  <a:lnTo>
                    <a:pt x="648" y="144"/>
                  </a:lnTo>
                  <a:lnTo>
                    <a:pt x="657" y="160"/>
                  </a:lnTo>
                  <a:lnTo>
                    <a:pt x="665" y="177"/>
                  </a:lnTo>
                  <a:lnTo>
                    <a:pt x="674" y="202"/>
                  </a:lnTo>
                  <a:lnTo>
                    <a:pt x="682" y="127"/>
                  </a:lnTo>
                  <a:lnTo>
                    <a:pt x="691" y="144"/>
                  </a:lnTo>
                  <a:lnTo>
                    <a:pt x="699" y="152"/>
                  </a:lnTo>
                  <a:lnTo>
                    <a:pt x="707" y="160"/>
                  </a:lnTo>
                  <a:lnTo>
                    <a:pt x="716" y="144"/>
                  </a:lnTo>
                  <a:lnTo>
                    <a:pt x="716" y="160"/>
                  </a:lnTo>
                  <a:lnTo>
                    <a:pt x="724" y="152"/>
                  </a:lnTo>
                  <a:lnTo>
                    <a:pt x="733" y="144"/>
                  </a:lnTo>
                  <a:lnTo>
                    <a:pt x="741" y="135"/>
                  </a:lnTo>
                  <a:lnTo>
                    <a:pt x="750" y="135"/>
                  </a:lnTo>
                  <a:lnTo>
                    <a:pt x="758" y="144"/>
                  </a:lnTo>
                  <a:lnTo>
                    <a:pt x="766" y="101"/>
                  </a:lnTo>
                  <a:lnTo>
                    <a:pt x="775" y="110"/>
                  </a:lnTo>
                  <a:lnTo>
                    <a:pt x="775" y="127"/>
                  </a:lnTo>
                  <a:lnTo>
                    <a:pt x="783" y="85"/>
                  </a:lnTo>
                  <a:lnTo>
                    <a:pt x="792" y="76"/>
                  </a:lnTo>
                  <a:lnTo>
                    <a:pt x="800" y="17"/>
                  </a:lnTo>
                  <a:lnTo>
                    <a:pt x="808" y="34"/>
                  </a:lnTo>
                  <a:lnTo>
                    <a:pt x="817" y="51"/>
                  </a:lnTo>
                  <a:lnTo>
                    <a:pt x="825" y="59"/>
                  </a:lnTo>
                  <a:lnTo>
                    <a:pt x="825" y="76"/>
                  </a:lnTo>
                  <a:lnTo>
                    <a:pt x="834" y="85"/>
                  </a:lnTo>
                  <a:lnTo>
                    <a:pt x="842" y="51"/>
                  </a:lnTo>
                  <a:lnTo>
                    <a:pt x="851" y="59"/>
                  </a:lnTo>
                  <a:lnTo>
                    <a:pt x="859" y="76"/>
                  </a:lnTo>
                  <a:lnTo>
                    <a:pt x="867" y="17"/>
                  </a:lnTo>
                  <a:lnTo>
                    <a:pt x="876" y="26"/>
                  </a:lnTo>
                  <a:lnTo>
                    <a:pt x="884" y="42"/>
                  </a:lnTo>
                  <a:lnTo>
                    <a:pt x="884" y="59"/>
                  </a:lnTo>
                  <a:lnTo>
                    <a:pt x="893" y="0"/>
                  </a:lnTo>
                  <a:lnTo>
                    <a:pt x="901" y="9"/>
                  </a:lnTo>
                  <a:lnTo>
                    <a:pt x="909" y="26"/>
                  </a:lnTo>
                  <a:lnTo>
                    <a:pt x="918" y="42"/>
                  </a:lnTo>
                  <a:lnTo>
                    <a:pt x="926" y="9"/>
                  </a:lnTo>
                  <a:lnTo>
                    <a:pt x="935" y="26"/>
                  </a:lnTo>
                  <a:lnTo>
                    <a:pt x="935" y="42"/>
                  </a:lnTo>
                  <a:lnTo>
                    <a:pt x="943" y="59"/>
                  </a:lnTo>
                  <a:lnTo>
                    <a:pt x="952" y="76"/>
                  </a:lnTo>
                  <a:lnTo>
                    <a:pt x="960" y="34"/>
                  </a:lnTo>
                </a:path>
              </a:pathLst>
            </a:custGeom>
            <a:noFill/>
            <a:ln w="50800" cap="rnd">
              <a:solidFill>
                <a:srgbClr val="FF0000"/>
              </a:solidFill>
              <a:prstDash val="solid"/>
              <a:round/>
              <a:headEnd/>
              <a:tailEnd/>
            </a:ln>
          </p:spPr>
          <p:txBody>
            <a:bodyPr/>
            <a:lstStyle/>
            <a:p>
              <a:endParaRPr lang="en-GB">
                <a:latin typeface="+mn-lt"/>
              </a:endParaRPr>
            </a:p>
          </p:txBody>
        </p:sp>
        <p:sp>
          <p:nvSpPr>
            <p:cNvPr id="54" name="Freeform 54"/>
            <p:cNvSpPr>
              <a:spLocks/>
            </p:cNvSpPr>
            <p:nvPr/>
          </p:nvSpPr>
          <p:spPr bwMode="auto">
            <a:xfrm>
              <a:off x="4066" y="1903"/>
              <a:ext cx="370" cy="463"/>
            </a:xfrm>
            <a:custGeom>
              <a:avLst/>
              <a:gdLst/>
              <a:ahLst/>
              <a:cxnLst>
                <a:cxn ang="0">
                  <a:pos x="0" y="42"/>
                </a:cxn>
                <a:cxn ang="0">
                  <a:pos x="8" y="34"/>
                </a:cxn>
                <a:cxn ang="0">
                  <a:pos x="17" y="34"/>
                </a:cxn>
                <a:cxn ang="0">
                  <a:pos x="25" y="25"/>
                </a:cxn>
                <a:cxn ang="0">
                  <a:pos x="34" y="0"/>
                </a:cxn>
                <a:cxn ang="0">
                  <a:pos x="42" y="84"/>
                </a:cxn>
                <a:cxn ang="0">
                  <a:pos x="51" y="101"/>
                </a:cxn>
                <a:cxn ang="0">
                  <a:pos x="59" y="109"/>
                </a:cxn>
                <a:cxn ang="0">
                  <a:pos x="67" y="126"/>
                </a:cxn>
                <a:cxn ang="0">
                  <a:pos x="76" y="135"/>
                </a:cxn>
                <a:cxn ang="0">
                  <a:pos x="84" y="152"/>
                </a:cxn>
                <a:cxn ang="0">
                  <a:pos x="93" y="168"/>
                </a:cxn>
                <a:cxn ang="0">
                  <a:pos x="101" y="202"/>
                </a:cxn>
                <a:cxn ang="0">
                  <a:pos x="109" y="227"/>
                </a:cxn>
                <a:cxn ang="0">
                  <a:pos x="118" y="168"/>
                </a:cxn>
                <a:cxn ang="0">
                  <a:pos x="126" y="109"/>
                </a:cxn>
                <a:cxn ang="0">
                  <a:pos x="135" y="202"/>
                </a:cxn>
                <a:cxn ang="0">
                  <a:pos x="143" y="152"/>
                </a:cxn>
                <a:cxn ang="0">
                  <a:pos x="143" y="143"/>
                </a:cxn>
                <a:cxn ang="0">
                  <a:pos x="152" y="152"/>
                </a:cxn>
                <a:cxn ang="0">
                  <a:pos x="160" y="185"/>
                </a:cxn>
                <a:cxn ang="0">
                  <a:pos x="168" y="219"/>
                </a:cxn>
                <a:cxn ang="0">
                  <a:pos x="177" y="253"/>
                </a:cxn>
                <a:cxn ang="0">
                  <a:pos x="185" y="286"/>
                </a:cxn>
                <a:cxn ang="0">
                  <a:pos x="194" y="244"/>
                </a:cxn>
                <a:cxn ang="0">
                  <a:pos x="202" y="236"/>
                </a:cxn>
                <a:cxn ang="0">
                  <a:pos x="202" y="269"/>
                </a:cxn>
                <a:cxn ang="0">
                  <a:pos x="210" y="295"/>
                </a:cxn>
                <a:cxn ang="0">
                  <a:pos x="219" y="328"/>
                </a:cxn>
                <a:cxn ang="0">
                  <a:pos x="227" y="354"/>
                </a:cxn>
                <a:cxn ang="0">
                  <a:pos x="236" y="370"/>
                </a:cxn>
                <a:cxn ang="0">
                  <a:pos x="244" y="387"/>
                </a:cxn>
                <a:cxn ang="0">
                  <a:pos x="253" y="404"/>
                </a:cxn>
                <a:cxn ang="0">
                  <a:pos x="253" y="413"/>
                </a:cxn>
                <a:cxn ang="0">
                  <a:pos x="261" y="421"/>
                </a:cxn>
                <a:cxn ang="0">
                  <a:pos x="269" y="429"/>
                </a:cxn>
                <a:cxn ang="0">
                  <a:pos x="278" y="438"/>
                </a:cxn>
                <a:cxn ang="0">
                  <a:pos x="286" y="446"/>
                </a:cxn>
                <a:cxn ang="0">
                  <a:pos x="295" y="455"/>
                </a:cxn>
                <a:cxn ang="0">
                  <a:pos x="303" y="463"/>
                </a:cxn>
                <a:cxn ang="0">
                  <a:pos x="312" y="413"/>
                </a:cxn>
                <a:cxn ang="0">
                  <a:pos x="312" y="345"/>
                </a:cxn>
                <a:cxn ang="0">
                  <a:pos x="320" y="278"/>
                </a:cxn>
                <a:cxn ang="0">
                  <a:pos x="328" y="295"/>
                </a:cxn>
                <a:cxn ang="0">
                  <a:pos x="337" y="236"/>
                </a:cxn>
                <a:cxn ang="0">
                  <a:pos x="345" y="177"/>
                </a:cxn>
                <a:cxn ang="0">
                  <a:pos x="354" y="202"/>
                </a:cxn>
                <a:cxn ang="0">
                  <a:pos x="362" y="219"/>
                </a:cxn>
                <a:cxn ang="0">
                  <a:pos x="362" y="236"/>
                </a:cxn>
                <a:cxn ang="0">
                  <a:pos x="370" y="185"/>
                </a:cxn>
              </a:cxnLst>
              <a:rect l="0" t="0" r="r" b="b"/>
              <a:pathLst>
                <a:path w="370" h="463">
                  <a:moveTo>
                    <a:pt x="0" y="42"/>
                  </a:moveTo>
                  <a:lnTo>
                    <a:pt x="8" y="34"/>
                  </a:lnTo>
                  <a:lnTo>
                    <a:pt x="17" y="34"/>
                  </a:lnTo>
                  <a:lnTo>
                    <a:pt x="25" y="25"/>
                  </a:lnTo>
                  <a:lnTo>
                    <a:pt x="34" y="0"/>
                  </a:lnTo>
                  <a:lnTo>
                    <a:pt x="42" y="84"/>
                  </a:lnTo>
                  <a:lnTo>
                    <a:pt x="51" y="101"/>
                  </a:lnTo>
                  <a:lnTo>
                    <a:pt x="59" y="109"/>
                  </a:lnTo>
                  <a:lnTo>
                    <a:pt x="67" y="126"/>
                  </a:lnTo>
                  <a:lnTo>
                    <a:pt x="76" y="135"/>
                  </a:lnTo>
                  <a:lnTo>
                    <a:pt x="84" y="152"/>
                  </a:lnTo>
                  <a:lnTo>
                    <a:pt x="93" y="168"/>
                  </a:lnTo>
                  <a:lnTo>
                    <a:pt x="101" y="202"/>
                  </a:lnTo>
                  <a:lnTo>
                    <a:pt x="109" y="227"/>
                  </a:lnTo>
                  <a:lnTo>
                    <a:pt x="118" y="168"/>
                  </a:lnTo>
                  <a:lnTo>
                    <a:pt x="126" y="109"/>
                  </a:lnTo>
                  <a:lnTo>
                    <a:pt x="135" y="202"/>
                  </a:lnTo>
                  <a:lnTo>
                    <a:pt x="143" y="152"/>
                  </a:lnTo>
                  <a:lnTo>
                    <a:pt x="143" y="143"/>
                  </a:lnTo>
                  <a:lnTo>
                    <a:pt x="152" y="152"/>
                  </a:lnTo>
                  <a:lnTo>
                    <a:pt x="160" y="185"/>
                  </a:lnTo>
                  <a:lnTo>
                    <a:pt x="168" y="219"/>
                  </a:lnTo>
                  <a:lnTo>
                    <a:pt x="177" y="253"/>
                  </a:lnTo>
                  <a:lnTo>
                    <a:pt x="185" y="286"/>
                  </a:lnTo>
                  <a:lnTo>
                    <a:pt x="194" y="244"/>
                  </a:lnTo>
                  <a:lnTo>
                    <a:pt x="202" y="236"/>
                  </a:lnTo>
                  <a:lnTo>
                    <a:pt x="202" y="269"/>
                  </a:lnTo>
                  <a:lnTo>
                    <a:pt x="210" y="295"/>
                  </a:lnTo>
                  <a:lnTo>
                    <a:pt x="219" y="328"/>
                  </a:lnTo>
                  <a:lnTo>
                    <a:pt x="227" y="354"/>
                  </a:lnTo>
                  <a:lnTo>
                    <a:pt x="236" y="370"/>
                  </a:lnTo>
                  <a:lnTo>
                    <a:pt x="244" y="387"/>
                  </a:lnTo>
                  <a:lnTo>
                    <a:pt x="253" y="404"/>
                  </a:lnTo>
                  <a:lnTo>
                    <a:pt x="253" y="413"/>
                  </a:lnTo>
                  <a:lnTo>
                    <a:pt x="261" y="421"/>
                  </a:lnTo>
                  <a:lnTo>
                    <a:pt x="269" y="429"/>
                  </a:lnTo>
                  <a:lnTo>
                    <a:pt x="278" y="438"/>
                  </a:lnTo>
                  <a:lnTo>
                    <a:pt x="286" y="446"/>
                  </a:lnTo>
                  <a:lnTo>
                    <a:pt x="295" y="455"/>
                  </a:lnTo>
                  <a:lnTo>
                    <a:pt x="303" y="463"/>
                  </a:lnTo>
                  <a:lnTo>
                    <a:pt x="312" y="413"/>
                  </a:lnTo>
                  <a:lnTo>
                    <a:pt x="312" y="345"/>
                  </a:lnTo>
                  <a:lnTo>
                    <a:pt x="320" y="278"/>
                  </a:lnTo>
                  <a:lnTo>
                    <a:pt x="328" y="295"/>
                  </a:lnTo>
                  <a:lnTo>
                    <a:pt x="337" y="236"/>
                  </a:lnTo>
                  <a:lnTo>
                    <a:pt x="345" y="177"/>
                  </a:lnTo>
                  <a:lnTo>
                    <a:pt x="354" y="202"/>
                  </a:lnTo>
                  <a:lnTo>
                    <a:pt x="362" y="219"/>
                  </a:lnTo>
                  <a:lnTo>
                    <a:pt x="362" y="236"/>
                  </a:lnTo>
                  <a:lnTo>
                    <a:pt x="370" y="185"/>
                  </a:lnTo>
                </a:path>
              </a:pathLst>
            </a:custGeom>
            <a:noFill/>
            <a:ln w="50800" cap="rnd">
              <a:solidFill>
                <a:srgbClr val="FF0000"/>
              </a:solidFill>
              <a:prstDash val="solid"/>
              <a:round/>
              <a:headEnd/>
              <a:tailEnd/>
            </a:ln>
          </p:spPr>
          <p:txBody>
            <a:bodyPr/>
            <a:lstStyle/>
            <a:p>
              <a:endParaRPr lang="en-GB">
                <a:latin typeface="+mn-lt"/>
              </a:endParaRPr>
            </a:p>
          </p:txBody>
        </p:sp>
      </p:grpSp>
      <p:sp>
        <p:nvSpPr>
          <p:cNvPr id="2" name="Title 1"/>
          <p:cNvSpPr>
            <a:spLocks noGrp="1"/>
          </p:cNvSpPr>
          <p:nvPr>
            <p:ph type="title"/>
          </p:nvPr>
        </p:nvSpPr>
        <p:spPr/>
        <p:txBody>
          <a:bodyPr/>
          <a:lstStyle/>
          <a:p>
            <a:r>
              <a:rPr lang="en-GB" smtClean="0"/>
              <a:t>Convergence Speed (ctd.)</a:t>
            </a:r>
            <a:endParaRPr lang="en-GB" dirty="0"/>
          </a:p>
        </p:txBody>
      </p:sp>
      <p:sp>
        <p:nvSpPr>
          <p:cNvPr id="8" name="Line 8"/>
          <p:cNvSpPr>
            <a:spLocks noChangeShapeType="1"/>
          </p:cNvSpPr>
          <p:nvPr/>
        </p:nvSpPr>
        <p:spPr bwMode="auto">
          <a:xfrm flipV="1">
            <a:off x="1555717" y="1279922"/>
            <a:ext cx="1588" cy="3089672"/>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9" name="Line 9"/>
          <p:cNvSpPr>
            <a:spLocks noChangeShapeType="1"/>
          </p:cNvSpPr>
          <p:nvPr/>
        </p:nvSpPr>
        <p:spPr bwMode="auto">
          <a:xfrm>
            <a:off x="1555717" y="4369594"/>
            <a:ext cx="5838825" cy="1191"/>
          </a:xfrm>
          <a:prstGeom prst="line">
            <a:avLst/>
          </a:prstGeom>
          <a:noFill/>
          <a:ln w="3810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sz="1200" dirty="0">
              <a:latin typeface="+mn-lt"/>
            </a:endParaRPr>
          </a:p>
        </p:txBody>
      </p:sp>
      <p:sp>
        <p:nvSpPr>
          <p:cNvPr id="10" name="Line 10"/>
          <p:cNvSpPr>
            <a:spLocks noChangeShapeType="1"/>
          </p:cNvSpPr>
          <p:nvPr/>
        </p:nvSpPr>
        <p:spPr bwMode="auto">
          <a:xfrm flipV="1">
            <a:off x="1555717" y="1279922"/>
            <a:ext cx="1588" cy="3089672"/>
          </a:xfrm>
          <a:prstGeom prst="line">
            <a:avLst/>
          </a:prstGeom>
          <a:noFill/>
          <a:ln w="3810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11" name="Line 11"/>
          <p:cNvSpPr>
            <a:spLocks noChangeShapeType="1"/>
          </p:cNvSpPr>
          <p:nvPr/>
        </p:nvSpPr>
        <p:spPr bwMode="auto">
          <a:xfrm flipV="1">
            <a:off x="1555717" y="4324351"/>
            <a:ext cx="1588" cy="45244"/>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12" name="Line 12"/>
          <p:cNvSpPr>
            <a:spLocks noChangeShapeType="1"/>
          </p:cNvSpPr>
          <p:nvPr/>
        </p:nvSpPr>
        <p:spPr bwMode="auto">
          <a:xfrm>
            <a:off x="1555717" y="1279922"/>
            <a:ext cx="1588" cy="36909"/>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13" name="Rectangle 13"/>
          <p:cNvSpPr>
            <a:spLocks noChangeArrowheads="1"/>
          </p:cNvSpPr>
          <p:nvPr/>
        </p:nvSpPr>
        <p:spPr bwMode="auto">
          <a:xfrm>
            <a:off x="1487454" y="4396980"/>
            <a:ext cx="117020" cy="276999"/>
          </a:xfrm>
          <a:prstGeom prst="rect">
            <a:avLst/>
          </a:prstGeom>
          <a:noFill/>
          <a:ln w="9525">
            <a:noFill/>
            <a:miter lim="800000"/>
            <a:headEnd/>
            <a:tailEnd/>
          </a:ln>
        </p:spPr>
        <p:txBody>
          <a:bodyPr wrap="none" lIns="0" tIns="0" rIns="0" bIns="0">
            <a:spAutoFit/>
          </a:bodyPr>
          <a:lstStyle/>
          <a:p>
            <a:r>
              <a:rPr lang="en-GB" dirty="0">
                <a:latin typeface="+mn-lt"/>
              </a:rPr>
              <a:t>0</a:t>
            </a:r>
            <a:endParaRPr lang="en-GB" sz="1200" dirty="0">
              <a:latin typeface="+mn-lt"/>
            </a:endParaRPr>
          </a:p>
        </p:txBody>
      </p:sp>
      <p:sp>
        <p:nvSpPr>
          <p:cNvPr id="14" name="Line 14"/>
          <p:cNvSpPr>
            <a:spLocks noChangeShapeType="1"/>
          </p:cNvSpPr>
          <p:nvPr/>
        </p:nvSpPr>
        <p:spPr bwMode="auto">
          <a:xfrm flipV="1">
            <a:off x="2711417" y="4324351"/>
            <a:ext cx="1588" cy="45244"/>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16" name="Rectangle 16"/>
          <p:cNvSpPr>
            <a:spLocks noChangeArrowheads="1"/>
          </p:cNvSpPr>
          <p:nvPr/>
        </p:nvSpPr>
        <p:spPr bwMode="auto">
          <a:xfrm>
            <a:off x="2497104" y="4396980"/>
            <a:ext cx="351058" cy="276999"/>
          </a:xfrm>
          <a:prstGeom prst="rect">
            <a:avLst/>
          </a:prstGeom>
          <a:noFill/>
          <a:ln w="9525">
            <a:noFill/>
            <a:miter lim="800000"/>
            <a:headEnd/>
            <a:tailEnd/>
          </a:ln>
        </p:spPr>
        <p:txBody>
          <a:bodyPr wrap="none" lIns="0" tIns="0" rIns="0" bIns="0">
            <a:spAutoFit/>
          </a:bodyPr>
          <a:lstStyle/>
          <a:p>
            <a:r>
              <a:rPr lang="en-GB" dirty="0">
                <a:latin typeface="+mn-lt"/>
              </a:rPr>
              <a:t>100</a:t>
            </a:r>
            <a:endParaRPr lang="en-GB" sz="1200" dirty="0">
              <a:latin typeface="+mn-lt"/>
            </a:endParaRPr>
          </a:p>
        </p:txBody>
      </p:sp>
      <p:sp>
        <p:nvSpPr>
          <p:cNvPr id="17" name="Line 17"/>
          <p:cNvSpPr>
            <a:spLocks noChangeShapeType="1"/>
          </p:cNvSpPr>
          <p:nvPr/>
        </p:nvSpPr>
        <p:spPr bwMode="auto">
          <a:xfrm flipV="1">
            <a:off x="3881405" y="4324351"/>
            <a:ext cx="1587" cy="45244"/>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19" name="Rectangle 19"/>
          <p:cNvSpPr>
            <a:spLocks noChangeArrowheads="1"/>
          </p:cNvSpPr>
          <p:nvPr/>
        </p:nvSpPr>
        <p:spPr bwMode="auto">
          <a:xfrm>
            <a:off x="3667092" y="4396980"/>
            <a:ext cx="351058" cy="276999"/>
          </a:xfrm>
          <a:prstGeom prst="rect">
            <a:avLst/>
          </a:prstGeom>
          <a:noFill/>
          <a:ln w="9525">
            <a:noFill/>
            <a:miter lim="800000"/>
            <a:headEnd/>
            <a:tailEnd/>
          </a:ln>
        </p:spPr>
        <p:txBody>
          <a:bodyPr wrap="none" lIns="0" tIns="0" rIns="0" bIns="0">
            <a:spAutoFit/>
          </a:bodyPr>
          <a:lstStyle/>
          <a:p>
            <a:r>
              <a:rPr lang="en-GB" dirty="0">
                <a:latin typeface="+mn-lt"/>
              </a:rPr>
              <a:t>200</a:t>
            </a:r>
            <a:endParaRPr lang="en-GB" sz="1200" dirty="0">
              <a:latin typeface="+mn-lt"/>
            </a:endParaRPr>
          </a:p>
        </p:txBody>
      </p:sp>
      <p:sp>
        <p:nvSpPr>
          <p:cNvPr id="20" name="Line 20"/>
          <p:cNvSpPr>
            <a:spLocks noChangeShapeType="1"/>
          </p:cNvSpPr>
          <p:nvPr/>
        </p:nvSpPr>
        <p:spPr bwMode="auto">
          <a:xfrm flipV="1">
            <a:off x="5052980" y="4324351"/>
            <a:ext cx="3175" cy="45244"/>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22" name="Rectangle 22"/>
          <p:cNvSpPr>
            <a:spLocks noChangeArrowheads="1"/>
          </p:cNvSpPr>
          <p:nvPr/>
        </p:nvSpPr>
        <p:spPr bwMode="auto">
          <a:xfrm>
            <a:off x="4837079" y="4396980"/>
            <a:ext cx="351058" cy="276999"/>
          </a:xfrm>
          <a:prstGeom prst="rect">
            <a:avLst/>
          </a:prstGeom>
          <a:noFill/>
          <a:ln w="9525">
            <a:noFill/>
            <a:miter lim="800000"/>
            <a:headEnd/>
            <a:tailEnd/>
          </a:ln>
        </p:spPr>
        <p:txBody>
          <a:bodyPr wrap="none" lIns="0" tIns="0" rIns="0" bIns="0">
            <a:spAutoFit/>
          </a:bodyPr>
          <a:lstStyle/>
          <a:p>
            <a:r>
              <a:rPr lang="en-GB" dirty="0">
                <a:latin typeface="+mn-lt"/>
              </a:rPr>
              <a:t>300</a:t>
            </a:r>
            <a:endParaRPr lang="en-GB" sz="1200" dirty="0">
              <a:latin typeface="+mn-lt"/>
            </a:endParaRPr>
          </a:p>
        </p:txBody>
      </p:sp>
      <p:sp>
        <p:nvSpPr>
          <p:cNvPr id="23" name="Line 23"/>
          <p:cNvSpPr>
            <a:spLocks noChangeShapeType="1"/>
          </p:cNvSpPr>
          <p:nvPr/>
        </p:nvSpPr>
        <p:spPr bwMode="auto">
          <a:xfrm flipV="1">
            <a:off x="6222966" y="4324351"/>
            <a:ext cx="1588" cy="45244"/>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25" name="Rectangle 25"/>
          <p:cNvSpPr>
            <a:spLocks noChangeArrowheads="1"/>
          </p:cNvSpPr>
          <p:nvPr/>
        </p:nvSpPr>
        <p:spPr bwMode="auto">
          <a:xfrm>
            <a:off x="6008655" y="4396980"/>
            <a:ext cx="351058" cy="276999"/>
          </a:xfrm>
          <a:prstGeom prst="rect">
            <a:avLst/>
          </a:prstGeom>
          <a:noFill/>
          <a:ln w="9525">
            <a:noFill/>
            <a:miter lim="800000"/>
            <a:headEnd/>
            <a:tailEnd/>
          </a:ln>
        </p:spPr>
        <p:txBody>
          <a:bodyPr wrap="none" lIns="0" tIns="0" rIns="0" bIns="0">
            <a:spAutoFit/>
          </a:bodyPr>
          <a:lstStyle/>
          <a:p>
            <a:r>
              <a:rPr lang="en-GB" dirty="0">
                <a:latin typeface="+mn-lt"/>
              </a:rPr>
              <a:t>400</a:t>
            </a:r>
            <a:endParaRPr lang="en-GB" sz="1200" dirty="0">
              <a:latin typeface="+mn-lt"/>
            </a:endParaRPr>
          </a:p>
        </p:txBody>
      </p:sp>
      <p:sp>
        <p:nvSpPr>
          <p:cNvPr id="28" name="Rectangle 28"/>
          <p:cNvSpPr>
            <a:spLocks noChangeArrowheads="1"/>
          </p:cNvSpPr>
          <p:nvPr/>
        </p:nvSpPr>
        <p:spPr bwMode="auto">
          <a:xfrm>
            <a:off x="7178641" y="4396980"/>
            <a:ext cx="351058" cy="276999"/>
          </a:xfrm>
          <a:prstGeom prst="rect">
            <a:avLst/>
          </a:prstGeom>
          <a:noFill/>
          <a:ln w="9525">
            <a:noFill/>
            <a:miter lim="800000"/>
            <a:headEnd/>
            <a:tailEnd/>
          </a:ln>
        </p:spPr>
        <p:txBody>
          <a:bodyPr wrap="none" lIns="0" tIns="0" rIns="0" bIns="0">
            <a:spAutoFit/>
          </a:bodyPr>
          <a:lstStyle/>
          <a:p>
            <a:r>
              <a:rPr lang="en-GB" dirty="0">
                <a:latin typeface="+mn-lt"/>
              </a:rPr>
              <a:t>500</a:t>
            </a:r>
            <a:endParaRPr lang="en-GB" sz="1200" dirty="0">
              <a:latin typeface="+mn-lt"/>
            </a:endParaRPr>
          </a:p>
        </p:txBody>
      </p:sp>
      <p:sp>
        <p:nvSpPr>
          <p:cNvPr id="29" name="Line 29"/>
          <p:cNvSpPr>
            <a:spLocks noChangeShapeType="1"/>
          </p:cNvSpPr>
          <p:nvPr/>
        </p:nvSpPr>
        <p:spPr bwMode="auto">
          <a:xfrm>
            <a:off x="1555716" y="4369594"/>
            <a:ext cx="52388" cy="1191"/>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sz="1200" dirty="0">
              <a:latin typeface="+mn-lt"/>
            </a:endParaRPr>
          </a:p>
        </p:txBody>
      </p:sp>
      <p:sp>
        <p:nvSpPr>
          <p:cNvPr id="31" name="Rectangle 31"/>
          <p:cNvSpPr>
            <a:spLocks noChangeArrowheads="1"/>
          </p:cNvSpPr>
          <p:nvPr/>
        </p:nvSpPr>
        <p:spPr bwMode="auto">
          <a:xfrm>
            <a:off x="1211681" y="4269583"/>
            <a:ext cx="282129" cy="276999"/>
          </a:xfrm>
          <a:prstGeom prst="rect">
            <a:avLst/>
          </a:prstGeom>
          <a:noFill/>
          <a:ln w="9525">
            <a:noFill/>
            <a:miter lim="800000"/>
            <a:headEnd/>
            <a:tailEnd/>
          </a:ln>
        </p:spPr>
        <p:txBody>
          <a:bodyPr wrap="none" lIns="0" tIns="0" rIns="0" bIns="0">
            <a:spAutoFit/>
          </a:bodyPr>
          <a:lstStyle/>
          <a:p>
            <a:pPr algn="r"/>
            <a:r>
              <a:rPr lang="en-GB" dirty="0">
                <a:latin typeface="+mn-lt"/>
              </a:rPr>
              <a:t>0%</a:t>
            </a:r>
            <a:endParaRPr lang="en-GB" sz="1200" dirty="0">
              <a:latin typeface="+mn-lt"/>
            </a:endParaRPr>
          </a:p>
        </p:txBody>
      </p:sp>
      <p:sp>
        <p:nvSpPr>
          <p:cNvPr id="32" name="Line 32"/>
          <p:cNvSpPr>
            <a:spLocks noChangeShapeType="1"/>
          </p:cNvSpPr>
          <p:nvPr/>
        </p:nvSpPr>
        <p:spPr bwMode="auto">
          <a:xfrm>
            <a:off x="1555716" y="3746899"/>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34" name="Rectangle 34"/>
          <p:cNvSpPr>
            <a:spLocks noChangeArrowheads="1"/>
          </p:cNvSpPr>
          <p:nvPr/>
        </p:nvSpPr>
        <p:spPr bwMode="auto">
          <a:xfrm>
            <a:off x="1093070" y="3646886"/>
            <a:ext cx="399148" cy="276999"/>
          </a:xfrm>
          <a:prstGeom prst="rect">
            <a:avLst/>
          </a:prstGeom>
          <a:noFill/>
          <a:ln w="9525">
            <a:noFill/>
            <a:miter lim="800000"/>
            <a:headEnd/>
            <a:tailEnd/>
          </a:ln>
        </p:spPr>
        <p:txBody>
          <a:bodyPr wrap="none" lIns="0" tIns="0" rIns="0" bIns="0">
            <a:spAutoFit/>
          </a:bodyPr>
          <a:lstStyle/>
          <a:p>
            <a:pPr algn="r"/>
            <a:r>
              <a:rPr lang="en-GB" dirty="0">
                <a:latin typeface="+mn-lt"/>
              </a:rPr>
              <a:t>20%</a:t>
            </a:r>
            <a:endParaRPr lang="en-GB" sz="1200" dirty="0">
              <a:latin typeface="+mn-lt"/>
            </a:endParaRPr>
          </a:p>
        </p:txBody>
      </p:sp>
      <p:sp>
        <p:nvSpPr>
          <p:cNvPr id="35" name="Line 35"/>
          <p:cNvSpPr>
            <a:spLocks noChangeShapeType="1"/>
          </p:cNvSpPr>
          <p:nvPr/>
        </p:nvSpPr>
        <p:spPr bwMode="auto">
          <a:xfrm>
            <a:off x="1555716" y="3132536"/>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37" name="Rectangle 37"/>
          <p:cNvSpPr>
            <a:spLocks noChangeArrowheads="1"/>
          </p:cNvSpPr>
          <p:nvPr/>
        </p:nvSpPr>
        <p:spPr bwMode="auto">
          <a:xfrm>
            <a:off x="1093070" y="3032524"/>
            <a:ext cx="399148" cy="276999"/>
          </a:xfrm>
          <a:prstGeom prst="rect">
            <a:avLst/>
          </a:prstGeom>
          <a:noFill/>
          <a:ln w="9525">
            <a:noFill/>
            <a:miter lim="800000"/>
            <a:headEnd/>
            <a:tailEnd/>
          </a:ln>
        </p:spPr>
        <p:txBody>
          <a:bodyPr wrap="none" lIns="0" tIns="0" rIns="0" bIns="0">
            <a:spAutoFit/>
          </a:bodyPr>
          <a:lstStyle/>
          <a:p>
            <a:pPr algn="r"/>
            <a:r>
              <a:rPr lang="en-GB" dirty="0">
                <a:latin typeface="+mn-lt"/>
              </a:rPr>
              <a:t>40%</a:t>
            </a:r>
            <a:endParaRPr lang="en-GB" sz="1200" dirty="0">
              <a:latin typeface="+mn-lt"/>
            </a:endParaRPr>
          </a:p>
        </p:txBody>
      </p:sp>
      <p:sp>
        <p:nvSpPr>
          <p:cNvPr id="38" name="Line 38"/>
          <p:cNvSpPr>
            <a:spLocks noChangeShapeType="1"/>
          </p:cNvSpPr>
          <p:nvPr/>
        </p:nvSpPr>
        <p:spPr bwMode="auto">
          <a:xfrm>
            <a:off x="1555716" y="2508649"/>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40" name="Rectangle 40"/>
          <p:cNvSpPr>
            <a:spLocks noChangeArrowheads="1"/>
          </p:cNvSpPr>
          <p:nvPr/>
        </p:nvSpPr>
        <p:spPr bwMode="auto">
          <a:xfrm>
            <a:off x="1093070" y="2408636"/>
            <a:ext cx="399148" cy="276999"/>
          </a:xfrm>
          <a:prstGeom prst="rect">
            <a:avLst/>
          </a:prstGeom>
          <a:noFill/>
          <a:ln w="9525">
            <a:noFill/>
            <a:miter lim="800000"/>
            <a:headEnd/>
            <a:tailEnd/>
          </a:ln>
        </p:spPr>
        <p:txBody>
          <a:bodyPr wrap="none" lIns="0" tIns="0" rIns="0" bIns="0">
            <a:spAutoFit/>
          </a:bodyPr>
          <a:lstStyle/>
          <a:p>
            <a:pPr algn="r"/>
            <a:r>
              <a:rPr lang="en-GB" dirty="0">
                <a:latin typeface="+mn-lt"/>
              </a:rPr>
              <a:t>60%</a:t>
            </a:r>
            <a:endParaRPr lang="en-GB" sz="1200" dirty="0">
              <a:latin typeface="+mn-lt"/>
            </a:endParaRPr>
          </a:p>
        </p:txBody>
      </p:sp>
      <p:sp>
        <p:nvSpPr>
          <p:cNvPr id="41" name="Line 41"/>
          <p:cNvSpPr>
            <a:spLocks noChangeShapeType="1"/>
          </p:cNvSpPr>
          <p:nvPr/>
        </p:nvSpPr>
        <p:spPr bwMode="auto">
          <a:xfrm>
            <a:off x="1555716" y="1894286"/>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43" name="Rectangle 43"/>
          <p:cNvSpPr>
            <a:spLocks noChangeArrowheads="1"/>
          </p:cNvSpPr>
          <p:nvPr/>
        </p:nvSpPr>
        <p:spPr bwMode="auto">
          <a:xfrm>
            <a:off x="1093070" y="1795464"/>
            <a:ext cx="399148" cy="276999"/>
          </a:xfrm>
          <a:prstGeom prst="rect">
            <a:avLst/>
          </a:prstGeom>
          <a:noFill/>
          <a:ln w="9525">
            <a:noFill/>
            <a:miter lim="800000"/>
            <a:headEnd/>
            <a:tailEnd/>
          </a:ln>
        </p:spPr>
        <p:txBody>
          <a:bodyPr wrap="none" lIns="0" tIns="0" rIns="0" bIns="0">
            <a:spAutoFit/>
          </a:bodyPr>
          <a:lstStyle/>
          <a:p>
            <a:pPr algn="r"/>
            <a:r>
              <a:rPr lang="en-GB" dirty="0">
                <a:latin typeface="+mn-lt"/>
              </a:rPr>
              <a:t>80%</a:t>
            </a:r>
            <a:endParaRPr lang="en-GB" sz="1200" dirty="0">
              <a:latin typeface="+mn-lt"/>
            </a:endParaRPr>
          </a:p>
        </p:txBody>
      </p:sp>
      <p:sp>
        <p:nvSpPr>
          <p:cNvPr id="44" name="Line 44"/>
          <p:cNvSpPr>
            <a:spLocks noChangeShapeType="1"/>
          </p:cNvSpPr>
          <p:nvPr/>
        </p:nvSpPr>
        <p:spPr bwMode="auto">
          <a:xfrm>
            <a:off x="1555716" y="1279924"/>
            <a:ext cx="52388" cy="1190"/>
          </a:xfrm>
          <a:prstGeom prst="line">
            <a:avLst/>
          </a:prstGeom>
          <a:noFill/>
          <a:ln w="0" cap="rnd">
            <a:solidFill>
              <a:schemeClr val="tx1"/>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46" name="Rectangle 46"/>
          <p:cNvSpPr>
            <a:spLocks noChangeArrowheads="1"/>
          </p:cNvSpPr>
          <p:nvPr/>
        </p:nvSpPr>
        <p:spPr bwMode="auto">
          <a:xfrm>
            <a:off x="977641" y="1181101"/>
            <a:ext cx="516167" cy="276999"/>
          </a:xfrm>
          <a:prstGeom prst="rect">
            <a:avLst/>
          </a:prstGeom>
          <a:noFill/>
          <a:ln w="9525">
            <a:noFill/>
            <a:miter lim="800000"/>
            <a:headEnd/>
            <a:tailEnd/>
          </a:ln>
        </p:spPr>
        <p:txBody>
          <a:bodyPr wrap="none" lIns="0" tIns="0" rIns="0" bIns="0">
            <a:spAutoFit/>
          </a:bodyPr>
          <a:lstStyle/>
          <a:p>
            <a:pPr algn="r"/>
            <a:r>
              <a:rPr lang="en-GB" dirty="0">
                <a:latin typeface="+mn-lt"/>
              </a:rPr>
              <a:t>100%</a:t>
            </a:r>
            <a:endParaRPr lang="en-GB" sz="1200" dirty="0">
              <a:latin typeface="+mn-lt"/>
            </a:endParaRPr>
          </a:p>
        </p:txBody>
      </p:sp>
      <p:sp>
        <p:nvSpPr>
          <p:cNvPr id="65" name="Rectangle 65"/>
          <p:cNvSpPr>
            <a:spLocks noChangeArrowheads="1"/>
          </p:cNvSpPr>
          <p:nvPr/>
        </p:nvSpPr>
        <p:spPr bwMode="auto">
          <a:xfrm>
            <a:off x="2598705" y="4708924"/>
            <a:ext cx="2296226" cy="265457"/>
          </a:xfrm>
          <a:prstGeom prst="rect">
            <a:avLst/>
          </a:prstGeom>
          <a:noFill/>
          <a:ln w="9525">
            <a:noFill/>
            <a:miter lim="800000"/>
            <a:headEnd/>
            <a:tailEnd/>
          </a:ln>
        </p:spPr>
        <p:txBody>
          <a:bodyPr wrap="none" lIns="0" tIns="0" rIns="0" bIns="0">
            <a:spAutoFit/>
          </a:bodyPr>
          <a:lstStyle/>
          <a:p>
            <a:r>
              <a:rPr lang="en-GB" sz="1700" b="1" dirty="0">
                <a:latin typeface="+mn-lt"/>
              </a:rPr>
              <a:t>Number of games played</a:t>
            </a:r>
            <a:endParaRPr lang="en-GB" b="1" dirty="0">
              <a:latin typeface="+mn-lt"/>
            </a:endParaRPr>
          </a:p>
        </p:txBody>
      </p:sp>
      <p:sp>
        <p:nvSpPr>
          <p:cNvPr id="66" name="Rectangle 66"/>
          <p:cNvSpPr>
            <a:spLocks noChangeArrowheads="1"/>
          </p:cNvSpPr>
          <p:nvPr/>
        </p:nvSpPr>
        <p:spPr bwMode="auto">
          <a:xfrm rot="16200000">
            <a:off x="-278793" y="2483636"/>
            <a:ext cx="1825933" cy="265526"/>
          </a:xfrm>
          <a:prstGeom prst="rect">
            <a:avLst/>
          </a:prstGeom>
          <a:noFill/>
          <a:ln w="9525">
            <a:noFill/>
            <a:miter lim="800000"/>
            <a:headEnd/>
            <a:tailEnd/>
          </a:ln>
        </p:spPr>
        <p:txBody>
          <a:bodyPr wrap="none" lIns="0" tIns="0" rIns="0" bIns="0">
            <a:spAutoFit/>
          </a:bodyPr>
          <a:lstStyle/>
          <a:p>
            <a:r>
              <a:rPr lang="en-GB" sz="1700" b="1" dirty="0">
                <a:latin typeface="+mn-lt"/>
              </a:rPr>
              <a:t>Winning probability</a:t>
            </a:r>
            <a:endParaRPr lang="en-GB" b="1" dirty="0">
              <a:latin typeface="+mn-lt"/>
            </a:endParaRPr>
          </a:p>
        </p:txBody>
      </p:sp>
      <p:sp>
        <p:nvSpPr>
          <p:cNvPr id="75" name="Rectangle 75"/>
          <p:cNvSpPr>
            <a:spLocks noChangeArrowheads="1"/>
          </p:cNvSpPr>
          <p:nvPr/>
        </p:nvSpPr>
        <p:spPr bwMode="auto">
          <a:xfrm>
            <a:off x="5540341" y="2059783"/>
            <a:ext cx="134938" cy="2316956"/>
          </a:xfrm>
          <a:prstGeom prst="rect">
            <a:avLst/>
          </a:prstGeom>
          <a:solidFill>
            <a:srgbClr val="808000">
              <a:alpha val="50000"/>
            </a:srgbClr>
          </a:solidFill>
          <a:ln w="9525" cap="rnd">
            <a:solidFill>
              <a:schemeClr val="tx1"/>
            </a:solidFill>
            <a:round/>
            <a:headEnd/>
            <a:tailEnd/>
          </a:ln>
          <a:effectLst>
            <a:outerShdw blurRad="50800" dist="38100" dir="2700000" algn="tl" rotWithShape="0">
              <a:prstClr val="black">
                <a:alpha val="40000"/>
              </a:prstClr>
            </a:outerShdw>
          </a:effectLst>
        </p:spPr>
        <p:txBody>
          <a:bodyPr wrap="none" lIns="68589" tIns="34295" rIns="68589" bIns="34295" anchor="ctr"/>
          <a:lstStyle/>
          <a:p>
            <a:endParaRPr lang="en-GB">
              <a:latin typeface="+mn-lt"/>
            </a:endParaRPr>
          </a:p>
        </p:txBody>
      </p:sp>
      <p:sp>
        <p:nvSpPr>
          <p:cNvPr id="76" name="Text Box 76"/>
          <p:cNvSpPr txBox="1">
            <a:spLocks noChangeArrowheads="1"/>
          </p:cNvSpPr>
          <p:nvPr/>
        </p:nvSpPr>
        <p:spPr bwMode="auto">
          <a:xfrm>
            <a:off x="4192555" y="3784588"/>
            <a:ext cx="1226957" cy="207759"/>
          </a:xfrm>
          <a:prstGeom prst="rect">
            <a:avLst/>
          </a:prstGeom>
          <a:solidFill>
            <a:schemeClr val="bg1"/>
          </a:solidFill>
          <a:ln w="9525" cap="rnd">
            <a:solidFill>
              <a:schemeClr val="tx1"/>
            </a:solidFill>
            <a:round/>
            <a:headEnd/>
            <a:tailEnd/>
          </a:ln>
          <a:effectLst>
            <a:outerShdw blurRad="50800" dist="38100" dir="2700000" algn="tl" rotWithShape="0">
              <a:prstClr val="black">
                <a:alpha val="40000"/>
              </a:prstClr>
            </a:outerShdw>
          </a:effectLst>
        </p:spPr>
        <p:txBody>
          <a:bodyPr wrap="none" lIns="68589" tIns="34295" rIns="68589" bIns="34295">
            <a:spAutoFit/>
          </a:bodyPr>
          <a:lstStyle/>
          <a:p>
            <a:r>
              <a:rPr lang="en-GB" sz="900" dirty="0">
                <a:latin typeface="+mn-lt"/>
              </a:rPr>
              <a:t>5/8 games won by </a:t>
            </a:r>
            <a:r>
              <a:rPr lang="en-GB" sz="900" dirty="0" smtClean="0">
                <a:latin typeface="+mn-lt"/>
              </a:rPr>
              <a:t>char</a:t>
            </a:r>
            <a:endParaRPr lang="en-GB" sz="900" dirty="0">
              <a:latin typeface="+mn-lt"/>
            </a:endParaRPr>
          </a:p>
        </p:txBody>
      </p:sp>
      <p:sp>
        <p:nvSpPr>
          <p:cNvPr id="77" name="Line 77"/>
          <p:cNvSpPr>
            <a:spLocks noChangeShapeType="1"/>
          </p:cNvSpPr>
          <p:nvPr/>
        </p:nvSpPr>
        <p:spPr bwMode="auto">
          <a:xfrm flipV="1">
            <a:off x="1555716" y="2449117"/>
            <a:ext cx="5837238" cy="11906"/>
          </a:xfrm>
          <a:prstGeom prst="line">
            <a:avLst/>
          </a:prstGeom>
          <a:noFill/>
          <a:ln w="38100" cap="rnd">
            <a:solidFill>
              <a:schemeClr val="tx1"/>
            </a:solidFill>
            <a:prstDash val="dash"/>
            <a:round/>
            <a:headEnd/>
            <a:tailEnd/>
          </a:ln>
          <a:effectLst>
            <a:outerShdw blurRad="50800" dist="38100" dir="2700000" algn="tl" rotWithShape="0">
              <a:prstClr val="black">
                <a:alpha val="40000"/>
              </a:prstClr>
            </a:outerShdw>
          </a:effectLst>
        </p:spPr>
        <p:txBody>
          <a:bodyPr lIns="0" tIns="0" rIns="0" bIns="0"/>
          <a:lstStyle/>
          <a:p>
            <a:endParaRPr lang="en-GB">
              <a:latin typeface="+mn-lt"/>
            </a:endParaRPr>
          </a:p>
        </p:txBody>
      </p:sp>
      <p:sp>
        <p:nvSpPr>
          <p:cNvPr id="78" name="Rectangle 77"/>
          <p:cNvSpPr/>
          <p:nvPr/>
        </p:nvSpPr>
        <p:spPr>
          <a:xfrm>
            <a:off x="4143341" y="1314450"/>
            <a:ext cx="3124200" cy="742950"/>
          </a:xfrm>
          <a:prstGeom prst="rect">
            <a:avLst/>
          </a:prstGeom>
          <a:gradFill flip="none" rotWithShape="1">
            <a:gsLst>
              <a:gs pos="0">
                <a:srgbClr val="D6B19C"/>
              </a:gs>
              <a:gs pos="30000">
                <a:srgbClr val="D49E6C"/>
              </a:gs>
              <a:gs pos="70000">
                <a:srgbClr val="A65528"/>
              </a:gs>
              <a:gs pos="100000">
                <a:srgbClr val="663012"/>
              </a:gs>
            </a:gsLst>
            <a:lin ang="0" scaled="0"/>
            <a:tileRect/>
          </a:gradFill>
          <a:ln w="6350" cap="rn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69" name="Rectangle 69"/>
          <p:cNvSpPr>
            <a:spLocks noChangeArrowheads="1"/>
          </p:cNvSpPr>
          <p:nvPr/>
        </p:nvSpPr>
        <p:spPr bwMode="auto">
          <a:xfrm>
            <a:off x="4892642" y="1354932"/>
            <a:ext cx="744388" cy="23083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sz="1500" dirty="0" smtClean="0">
                <a:solidFill>
                  <a:srgbClr val="000000"/>
                </a:solidFill>
                <a:latin typeface="+mn-lt"/>
              </a:rPr>
              <a:t>char wins</a:t>
            </a:r>
            <a:endParaRPr lang="en-GB" sz="1200" dirty="0">
              <a:latin typeface="+mn-lt"/>
            </a:endParaRPr>
          </a:p>
        </p:txBody>
      </p:sp>
      <p:sp>
        <p:nvSpPr>
          <p:cNvPr id="70" name="Rectangle 70"/>
          <p:cNvSpPr>
            <a:spLocks noChangeArrowheads="1"/>
          </p:cNvSpPr>
          <p:nvPr/>
        </p:nvSpPr>
        <p:spPr bwMode="auto">
          <a:xfrm>
            <a:off x="4892641" y="1581151"/>
            <a:ext cx="2374900" cy="23083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r>
              <a:rPr lang="en-GB" sz="1500" dirty="0" err="1" smtClean="0">
                <a:solidFill>
                  <a:srgbClr val="000000"/>
                </a:solidFill>
                <a:latin typeface="+mn-lt"/>
              </a:rPr>
              <a:t>SQLWildman</a:t>
            </a:r>
            <a:r>
              <a:rPr lang="en-GB" sz="1500" dirty="0" smtClean="0">
                <a:solidFill>
                  <a:srgbClr val="000000"/>
                </a:solidFill>
                <a:latin typeface="+mn-lt"/>
              </a:rPr>
              <a:t> wins</a:t>
            </a:r>
            <a:endParaRPr lang="en-GB" sz="1200" dirty="0">
              <a:latin typeface="+mn-lt"/>
            </a:endParaRPr>
          </a:p>
        </p:txBody>
      </p:sp>
      <p:sp>
        <p:nvSpPr>
          <p:cNvPr id="71" name="Rectangle 71"/>
          <p:cNvSpPr>
            <a:spLocks noChangeArrowheads="1"/>
          </p:cNvSpPr>
          <p:nvPr/>
        </p:nvSpPr>
        <p:spPr bwMode="auto">
          <a:xfrm>
            <a:off x="4892642" y="1806180"/>
            <a:ext cx="1405799" cy="23083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GB" sz="1500" dirty="0">
                <a:solidFill>
                  <a:srgbClr val="000000"/>
                </a:solidFill>
                <a:latin typeface="+mn-lt"/>
              </a:rPr>
              <a:t>Both players draw</a:t>
            </a:r>
            <a:endParaRPr lang="en-GB" sz="1200" dirty="0">
              <a:latin typeface="+mn-lt"/>
            </a:endParaRPr>
          </a:p>
        </p:txBody>
      </p:sp>
      <p:sp>
        <p:nvSpPr>
          <p:cNvPr id="72" name="Line 72"/>
          <p:cNvSpPr>
            <a:spLocks noChangeShapeType="1"/>
          </p:cNvSpPr>
          <p:nvPr/>
        </p:nvSpPr>
        <p:spPr bwMode="auto">
          <a:xfrm>
            <a:off x="4205255" y="1463280"/>
            <a:ext cx="511175" cy="1190"/>
          </a:xfrm>
          <a:prstGeom prst="line">
            <a:avLst/>
          </a:prstGeom>
          <a:noFill/>
          <a:ln w="50800" cap="rnd">
            <a:solidFill>
              <a:srgbClr val="FF0000"/>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73" name="Line 73"/>
          <p:cNvSpPr>
            <a:spLocks noChangeShapeType="1"/>
          </p:cNvSpPr>
          <p:nvPr/>
        </p:nvSpPr>
        <p:spPr bwMode="auto">
          <a:xfrm>
            <a:off x="4205255" y="1689499"/>
            <a:ext cx="511175" cy="1190"/>
          </a:xfrm>
          <a:prstGeom prst="line">
            <a:avLst/>
          </a:prstGeom>
          <a:noFill/>
          <a:ln w="50800" cap="rnd">
            <a:solidFill>
              <a:srgbClr val="FFFF00"/>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
        <p:nvSpPr>
          <p:cNvPr id="74" name="Line 74"/>
          <p:cNvSpPr>
            <a:spLocks noChangeShapeType="1"/>
          </p:cNvSpPr>
          <p:nvPr/>
        </p:nvSpPr>
        <p:spPr bwMode="auto">
          <a:xfrm>
            <a:off x="4205255" y="1924050"/>
            <a:ext cx="511175" cy="1191"/>
          </a:xfrm>
          <a:prstGeom prst="line">
            <a:avLst/>
          </a:prstGeom>
          <a:noFill/>
          <a:ln w="50800" cap="rnd">
            <a:solidFill>
              <a:srgbClr val="008000"/>
            </a:solidFill>
            <a:round/>
            <a:headEnd/>
            <a:tailEnd/>
          </a:ln>
          <a:effectLst>
            <a:outerShdw blurRad="50800" dist="38100" dir="2700000" algn="tl" rotWithShape="0">
              <a:prstClr val="black">
                <a:alpha val="40000"/>
              </a:prstClr>
            </a:outerShdw>
          </a:effectLst>
        </p:spPr>
        <p:txBody>
          <a:bodyPr lIns="68589" tIns="34295" rIns="68589" bIns="34295"/>
          <a:lstStyle/>
          <a:p>
            <a:endParaRPr lang="en-GB">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left)">
                                      <p:cBhvr>
                                        <p:cTn id="18" dur="500"/>
                                        <p:tgtEl>
                                          <p:spTgt spid="7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t>Reinforcement Learning</a:t>
            </a:r>
          </a:p>
          <a:p>
            <a:r>
              <a:rPr lang="en-GB" dirty="0" smtClean="0"/>
              <a:t>Machine Learning in Online Games</a:t>
            </a:r>
          </a:p>
          <a:p>
            <a:pPr lvl="1"/>
            <a:r>
              <a:rPr lang="en-GB" dirty="0" err="1" smtClean="0"/>
              <a:t>TrueSkill</a:t>
            </a:r>
            <a:r>
              <a:rPr lang="en-GB" dirty="0" smtClean="0"/>
              <a:t>™</a:t>
            </a:r>
          </a:p>
          <a:p>
            <a:pPr lvl="1"/>
            <a:r>
              <a:rPr lang="en-GB" dirty="0" smtClean="0">
                <a:solidFill>
                  <a:srgbClr val="FFFF00"/>
                </a:solidFill>
              </a:rPr>
              <a:t>Halo 3</a:t>
            </a:r>
          </a:p>
          <a:p>
            <a:pPr lvl="1"/>
            <a:r>
              <a:rPr lang="en-GB" dirty="0" smtClean="0"/>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Xbox 360 &amp; Halo 3</a:t>
            </a:r>
            <a:endParaRPr lang="en-US" dirty="0"/>
          </a:p>
        </p:txBody>
      </p:sp>
      <p:sp>
        <p:nvSpPr>
          <p:cNvPr id="3" name="Content Placeholder 2"/>
          <p:cNvSpPr>
            <a:spLocks noGrp="1"/>
          </p:cNvSpPr>
          <p:nvPr>
            <p:ph type="body" sz="quarter" idx="10"/>
          </p:nvPr>
        </p:nvSpPr>
        <p:spPr/>
        <p:txBody>
          <a:bodyPr>
            <a:normAutofit/>
          </a:bodyPr>
          <a:lstStyle/>
          <a:p>
            <a:r>
              <a:rPr lang="en-GB" b="1" dirty="0" smtClean="0">
                <a:latin typeface="Tw Cen MT"/>
              </a:rPr>
              <a:t>Xbox 360 Live</a:t>
            </a:r>
            <a:endParaRPr lang="en-GB" b="1" baseline="30000" dirty="0" smtClean="0">
              <a:latin typeface="Tw Cen MT"/>
            </a:endParaRPr>
          </a:p>
          <a:p>
            <a:pPr lvl="1"/>
            <a:r>
              <a:rPr lang="en-GB" b="0" dirty="0" smtClean="0"/>
              <a:t>Launched in September 2005</a:t>
            </a:r>
          </a:p>
          <a:p>
            <a:pPr lvl="1"/>
            <a:r>
              <a:rPr lang="en-GB" b="0" dirty="0" smtClean="0">
                <a:latin typeface="Tw Cen MT"/>
              </a:rPr>
              <a:t>Every game uses </a:t>
            </a:r>
            <a:r>
              <a:rPr lang="en-GB" b="0" dirty="0" err="1" smtClean="0">
                <a:latin typeface="Tw Cen MT"/>
              </a:rPr>
              <a:t>TrueSkill</a:t>
            </a:r>
            <a:r>
              <a:rPr lang="en-GB" b="0" dirty="0" smtClean="0"/>
              <a:t>™</a:t>
            </a:r>
            <a:r>
              <a:rPr lang="en-GB" b="0" dirty="0" smtClean="0">
                <a:latin typeface="Tw Cen MT"/>
              </a:rPr>
              <a:t> to match players</a:t>
            </a:r>
          </a:p>
          <a:p>
            <a:pPr lvl="1"/>
            <a:r>
              <a:rPr lang="en-GB" b="0" dirty="0" smtClean="0">
                <a:latin typeface="Tw Cen MT"/>
              </a:rPr>
              <a:t>&gt; 12 million players</a:t>
            </a:r>
          </a:p>
          <a:p>
            <a:pPr lvl="1"/>
            <a:r>
              <a:rPr lang="en-GB" b="0" dirty="0" smtClean="0">
                <a:latin typeface="Tw Cen MT"/>
              </a:rPr>
              <a:t>&gt; 2 million matches per day</a:t>
            </a:r>
          </a:p>
          <a:p>
            <a:pPr lvl="1"/>
            <a:r>
              <a:rPr lang="en-GB" b="0" dirty="0" smtClean="0"/>
              <a:t>&gt; 2 billion hours of </a:t>
            </a:r>
            <a:r>
              <a:rPr lang="en-GB" b="0" dirty="0" err="1" smtClean="0"/>
              <a:t>gameplay</a:t>
            </a:r>
            <a:endParaRPr lang="en-GB" b="0" dirty="0" smtClean="0"/>
          </a:p>
          <a:p>
            <a:r>
              <a:rPr lang="en-GB" b="1" dirty="0" smtClean="0"/>
              <a:t>Halo 3</a:t>
            </a:r>
          </a:p>
          <a:p>
            <a:pPr lvl="1"/>
            <a:r>
              <a:rPr lang="en-GB" b="0" dirty="0" smtClean="0"/>
              <a:t>Launched on 25</a:t>
            </a:r>
            <a:r>
              <a:rPr lang="en-GB" b="0" baseline="30000" dirty="0" smtClean="0"/>
              <a:t>th</a:t>
            </a:r>
            <a:r>
              <a:rPr lang="en-GB" b="0" dirty="0" smtClean="0"/>
              <a:t> September 2007</a:t>
            </a:r>
          </a:p>
          <a:p>
            <a:pPr lvl="1"/>
            <a:r>
              <a:rPr lang="en-GB" b="0" dirty="0" smtClean="0"/>
              <a:t>Largest entertainment launch in history</a:t>
            </a:r>
          </a:p>
          <a:p>
            <a:pPr lvl="1"/>
            <a:r>
              <a:rPr lang="en-GB" b="0" dirty="0" smtClean="0"/>
              <a:t>&gt; 200,000 player concurrently (peak: 1,000,000)</a:t>
            </a:r>
          </a:p>
        </p:txBody>
      </p:sp>
      <p:pic>
        <p:nvPicPr>
          <p:cNvPr id="14338" name="Picture 2" descr="http://allthingschill.com/img/halo_3_cover.jpg"/>
          <p:cNvPicPr>
            <a:picLocks noChangeAspect="1" noChangeArrowheads="1"/>
          </p:cNvPicPr>
          <p:nvPr/>
        </p:nvPicPr>
        <p:blipFill>
          <a:blip r:embed="rId3" cstate="print"/>
          <a:srcRect/>
          <a:stretch>
            <a:fillRect/>
          </a:stretch>
        </p:blipFill>
        <p:spPr bwMode="auto">
          <a:xfrm>
            <a:off x="6523808" y="1362268"/>
            <a:ext cx="1751345" cy="25026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14338"/>
                                        </p:tgtEl>
                                        <p:attrNameLst>
                                          <p:attrName>style.visibility</p:attrName>
                                        </p:attrNameLst>
                                      </p:cBhvr>
                                      <p:to>
                                        <p:strVal val="visible"/>
                                      </p:to>
                                    </p:set>
                                    <p:animEffect transition="in" filter="fade">
                                      <p:cBhvr>
                                        <p:cTn id="29"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Skill Distributions of Online Games</a:t>
            </a:r>
            <a:endParaRPr lang="en-US" dirty="0"/>
          </a:p>
        </p:txBody>
      </p:sp>
      <p:pic>
        <p:nvPicPr>
          <p:cNvPr id="2054" name="Picture 6" descr="C:\Users\rherb\Desktop\NIPS\golf.bmp"/>
          <p:cNvPicPr>
            <a:picLocks noChangeAspect="1" noChangeArrowheads="1"/>
          </p:cNvPicPr>
          <p:nvPr/>
        </p:nvPicPr>
        <p:blipFill>
          <a:blip r:embed="rId2" cstate="print"/>
          <a:srcRect l="-1629" t="-2333" r="-1629" b="-2333"/>
          <a:stretch>
            <a:fillRect/>
          </a:stretch>
        </p:blipFill>
        <p:spPr bwMode="auto">
          <a:xfrm>
            <a:off x="1371600" y="1258872"/>
            <a:ext cx="3805763" cy="12112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5" name="Picture 7" descr="C:\Users\rherb\Desktop\NIPS\pgr3-feb.bmp"/>
          <p:cNvPicPr>
            <a:picLocks noChangeAspect="1" noChangeArrowheads="1"/>
          </p:cNvPicPr>
          <p:nvPr/>
        </p:nvPicPr>
        <p:blipFill>
          <a:blip r:embed="rId3" cstate="print"/>
          <a:srcRect l="-1629" t="-2333" r="-1629" b="-2333"/>
          <a:stretch>
            <a:fillRect/>
          </a:stretch>
        </p:blipFill>
        <p:spPr bwMode="auto">
          <a:xfrm>
            <a:off x="4708849" y="2158693"/>
            <a:ext cx="3805763" cy="12112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7" name="Picture 9" descr="C:\Users\rherb\Desktop\NIPS\uno.bmp"/>
          <p:cNvPicPr>
            <a:picLocks noChangeAspect="1" noChangeArrowheads="1"/>
          </p:cNvPicPr>
          <p:nvPr/>
        </p:nvPicPr>
        <p:blipFill>
          <a:blip r:embed="rId4" cstate="print"/>
          <a:srcRect l="-1629" t="-2333" r="-1629" b="-2333"/>
          <a:stretch>
            <a:fillRect/>
          </a:stretch>
        </p:blipFill>
        <p:spPr bwMode="auto">
          <a:xfrm>
            <a:off x="1180233" y="3342334"/>
            <a:ext cx="3805763" cy="12112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307958" y="1264799"/>
            <a:ext cx="2073727" cy="300092"/>
          </a:xfrm>
          <a:prstGeom prst="rect">
            <a:avLst/>
          </a:prstGeom>
          <a:noFill/>
        </p:spPr>
        <p:txBody>
          <a:bodyPr wrap="none" lIns="68589" tIns="34295" rIns="68589" bIns="34295" rtlCol="0">
            <a:spAutoFit/>
          </a:bodyPr>
          <a:lstStyle/>
          <a:p>
            <a:r>
              <a:rPr lang="en-GB" sz="1500" b="1" dirty="0" smtClean="0">
                <a:effectLst>
                  <a:outerShdw blurRad="50800" dist="38100" dir="2700000" algn="tl" rotWithShape="0">
                    <a:prstClr val="black">
                      <a:alpha val="40000"/>
                    </a:prstClr>
                  </a:outerShdw>
                </a:effectLst>
                <a:latin typeface="+mn-lt"/>
              </a:rPr>
              <a:t>Golf (18 holes)</a:t>
            </a:r>
            <a:r>
              <a:rPr lang="en-GB" sz="1500" dirty="0" smtClean="0">
                <a:effectLst>
                  <a:outerShdw blurRad="50800" dist="38100" dir="2700000" algn="tl" rotWithShape="0">
                    <a:prstClr val="black">
                      <a:alpha val="40000"/>
                    </a:prstClr>
                  </a:outerShdw>
                </a:effectLst>
                <a:latin typeface="+mn-lt"/>
              </a:rPr>
              <a:t>: 60 levels</a:t>
            </a:r>
            <a:endParaRPr lang="en-US" sz="1500" dirty="0">
              <a:effectLst>
                <a:outerShdw blurRad="50800" dist="38100" dir="2700000" algn="tl" rotWithShape="0">
                  <a:prstClr val="black">
                    <a:alpha val="40000"/>
                  </a:prstClr>
                </a:outerShdw>
              </a:effectLst>
              <a:latin typeface="+mn-lt"/>
            </a:endParaRPr>
          </a:p>
        </p:txBody>
      </p:sp>
      <p:sp>
        <p:nvSpPr>
          <p:cNvPr id="7" name="TextBox 6"/>
          <p:cNvSpPr txBox="1"/>
          <p:nvPr/>
        </p:nvSpPr>
        <p:spPr>
          <a:xfrm>
            <a:off x="2089736" y="2699973"/>
            <a:ext cx="2472933" cy="300092"/>
          </a:xfrm>
          <a:prstGeom prst="rect">
            <a:avLst/>
          </a:prstGeom>
          <a:noFill/>
        </p:spPr>
        <p:txBody>
          <a:bodyPr wrap="square" lIns="68589" tIns="34295" rIns="68589" bIns="34295" rtlCol="0">
            <a:spAutoFit/>
          </a:bodyPr>
          <a:lstStyle/>
          <a:p>
            <a:r>
              <a:rPr lang="en-GB" sz="1500" b="1" dirty="0" smtClean="0">
                <a:effectLst>
                  <a:outerShdw blurRad="50800" dist="38100" dir="2700000" algn="tl" rotWithShape="0">
                    <a:prstClr val="black">
                      <a:alpha val="40000"/>
                    </a:prstClr>
                  </a:outerShdw>
                </a:effectLst>
                <a:latin typeface="+mn-lt"/>
              </a:rPr>
              <a:t>Car racing (3-4 laps)</a:t>
            </a:r>
            <a:r>
              <a:rPr lang="en-GB" sz="1500" dirty="0" smtClean="0">
                <a:effectLst>
                  <a:outerShdw blurRad="50800" dist="38100" dir="2700000" algn="tl" rotWithShape="0">
                    <a:prstClr val="black">
                      <a:alpha val="40000"/>
                    </a:prstClr>
                  </a:outerShdw>
                </a:effectLst>
                <a:latin typeface="+mn-lt"/>
              </a:rPr>
              <a:t>: 40 levels</a:t>
            </a:r>
            <a:endParaRPr lang="en-US" sz="1500" dirty="0">
              <a:effectLst>
                <a:outerShdw blurRad="50800" dist="38100" dir="2700000" algn="tl" rotWithShape="0">
                  <a:prstClr val="black">
                    <a:alpha val="40000"/>
                  </a:prstClr>
                </a:outerShdw>
              </a:effectLst>
              <a:latin typeface="+mn-lt"/>
            </a:endParaRPr>
          </a:p>
        </p:txBody>
      </p:sp>
      <p:sp>
        <p:nvSpPr>
          <p:cNvPr id="8" name="TextBox 7"/>
          <p:cNvSpPr txBox="1"/>
          <p:nvPr/>
        </p:nvSpPr>
        <p:spPr>
          <a:xfrm>
            <a:off x="5072067" y="3804055"/>
            <a:ext cx="2492047" cy="300092"/>
          </a:xfrm>
          <a:prstGeom prst="rect">
            <a:avLst/>
          </a:prstGeom>
          <a:noFill/>
        </p:spPr>
        <p:txBody>
          <a:bodyPr wrap="none" lIns="68589" tIns="34295" rIns="68589" bIns="34295" rtlCol="0">
            <a:spAutoFit/>
          </a:bodyPr>
          <a:lstStyle/>
          <a:p>
            <a:r>
              <a:rPr lang="en-GB" sz="1500" b="1" dirty="0" smtClean="0">
                <a:effectLst>
                  <a:outerShdw blurRad="50800" dist="38100" dir="2700000" algn="tl" rotWithShape="0">
                    <a:prstClr val="black">
                      <a:alpha val="40000"/>
                    </a:prstClr>
                  </a:outerShdw>
                </a:effectLst>
                <a:latin typeface="+mn-lt"/>
              </a:rPr>
              <a:t>UNO (chance game)</a:t>
            </a:r>
            <a:r>
              <a:rPr lang="en-GB" sz="1500" dirty="0" smtClean="0">
                <a:effectLst>
                  <a:outerShdw blurRad="50800" dist="38100" dir="2700000" algn="tl" rotWithShape="0">
                    <a:prstClr val="black">
                      <a:alpha val="40000"/>
                    </a:prstClr>
                  </a:outerShdw>
                </a:effectLst>
                <a:latin typeface="+mn-lt"/>
              </a:rPr>
              <a:t>: 10 levels</a:t>
            </a:r>
            <a:endParaRPr lang="en-US" sz="1500" dirty="0">
              <a:effectLst>
                <a:outerShdw blurRad="50800" dist="38100" dir="2700000" algn="tl" rotWithShape="0">
                  <a:prstClr val="black">
                    <a:alpha val="40000"/>
                  </a:prstClr>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dissolve">
                                      <p:cBhvr>
                                        <p:cTn id="10" dur="500"/>
                                        <p:tgtEl>
                                          <p:spTgt spid="20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dissolve">
                                      <p:cBhvr>
                                        <p:cTn id="15" dur="500"/>
                                        <p:tgtEl>
                                          <p:spTgt spid="205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300" dirty="0" smtClean="0"/>
              <a:t>Halo 3 </a:t>
            </a:r>
            <a:r>
              <a:rPr sz="3300" smtClean="0"/>
              <a:t>Demo</a:t>
            </a:r>
            <a:endParaRPr lang="en-GB" sz="3300" dirty="0"/>
          </a:p>
        </p:txBody>
      </p:sp>
      <p:graphicFrame>
        <p:nvGraphicFramePr>
          <p:cNvPr id="7" name="Diagram 6"/>
          <p:cNvGraphicFramePr/>
          <p:nvPr/>
        </p:nvGraphicFramePr>
        <p:xfrm>
          <a:off x="276627" y="1376243"/>
          <a:ext cx="8690642" cy="3556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Machine Learning and Games?</a:t>
            </a:r>
            <a:endParaRPr lang="en-GB" dirty="0"/>
          </a:p>
        </p:txBody>
      </p:sp>
      <p:graphicFrame>
        <p:nvGraphicFramePr>
          <p:cNvPr id="4" name="Content Placeholder 3"/>
          <p:cNvGraphicFramePr>
            <a:graphicFrameLocks noGrp="1"/>
          </p:cNvGraphicFramePr>
          <p:nvPr>
            <p:ph idx="1"/>
          </p:nvPr>
        </p:nvGraphicFramePr>
        <p:xfrm>
          <a:off x="381000" y="1058863"/>
          <a:ext cx="8382000" cy="36464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5"/>
          <p:cNvPicPr>
            <a:picLocks noChangeAspect="1" noChangeArrowheads="1"/>
          </p:cNvPicPr>
          <p:nvPr/>
        </p:nvPicPr>
        <p:blipFill>
          <a:blip r:embed="rId12" cstate="print"/>
          <a:srcRect/>
          <a:stretch>
            <a:fillRect/>
          </a:stretch>
        </p:blipFill>
        <p:spPr bwMode="auto">
          <a:xfrm>
            <a:off x="2056744" y="1257300"/>
            <a:ext cx="5715655" cy="3671013"/>
          </a:xfrm>
          <a:prstGeom prst="rect">
            <a:avLst/>
          </a:prstGeom>
          <a:noFill/>
          <a:ln w="9525" algn="ctr">
            <a:noFill/>
            <a:miter lim="800000"/>
            <a:headEnd/>
            <a:tailEnd/>
          </a:ln>
          <a:effectLst>
            <a:reflection blurRad="6350" stA="50000" endA="300" endPos="38500" dist="50800" dir="5400000" sy="-100000" algn="bl" rotWithShape="0"/>
          </a:effectLst>
        </p:spPr>
      </p:pic>
      <p:pic>
        <p:nvPicPr>
          <p:cNvPr id="6" name="Telemetry2.wmv">
            <a:hlinkClick r:id="" action="ppaction://media"/>
          </p:cNvPr>
          <p:cNvPicPr>
            <a:picLocks noRot="1" noChangeAspect="1"/>
          </p:cNvPicPr>
          <p:nvPr>
            <a:videoFile r:link="rId1"/>
          </p:nvPr>
        </p:nvPicPr>
        <p:blipFill>
          <a:blip r:embed="rId13" cstate="print"/>
          <a:stretch>
            <a:fillRect/>
          </a:stretch>
        </p:blipFill>
        <p:spPr>
          <a:xfrm>
            <a:off x="2113909" y="1171575"/>
            <a:ext cx="5773654" cy="3857625"/>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DancingTF.wmv">
            <a:hlinkClick r:id="" action="ppaction://media"/>
          </p:cNvPr>
          <p:cNvPicPr>
            <a:picLocks noRot="1" noChangeAspect="1"/>
          </p:cNvPicPr>
          <p:nvPr>
            <a:videoFile r:link="rId2"/>
          </p:nvPr>
        </p:nvPicPr>
        <p:blipFill>
          <a:blip r:embed="rId14" cstate="print"/>
          <a:stretch>
            <a:fillRect/>
          </a:stretch>
        </p:blipFill>
        <p:spPr>
          <a:xfrm>
            <a:off x="2285405" y="1371600"/>
            <a:ext cx="5258396" cy="3474720"/>
          </a:xfrm>
          <a:prstGeom prst="rect">
            <a:avLst/>
          </a:prstGeom>
          <a:ln w="28575">
            <a:solidFill>
              <a:schemeClr val="bg1"/>
            </a:solidFill>
          </a:ln>
          <a:effectLst>
            <a:outerShdw blurRad="50800" dist="38100" dir="2700000" algn="tl" rotWithShape="0">
              <a:prstClr val="black">
                <a:alpha val="40000"/>
              </a:prstClr>
            </a:outerShdw>
          </a:effectLst>
        </p:spPr>
      </p:pic>
      <p:pic>
        <p:nvPicPr>
          <p:cNvPr id="8" name="RepetitiveTF.wmv">
            <a:hlinkClick r:id="" action="ppaction://media"/>
          </p:cNvPr>
          <p:cNvPicPr>
            <a:picLocks noRot="1" noChangeAspect="1"/>
          </p:cNvPicPr>
          <p:nvPr>
            <a:videoFile r:link="rId3"/>
          </p:nvPr>
        </p:nvPicPr>
        <p:blipFill>
          <a:blip r:embed="rId15" cstate="print"/>
          <a:stretch>
            <a:fillRect/>
          </a:stretch>
        </p:blipFill>
        <p:spPr>
          <a:xfrm>
            <a:off x="2342570" y="1371600"/>
            <a:ext cx="5201231" cy="3474720"/>
          </a:xfrm>
          <a:prstGeom prst="rect">
            <a:avLst/>
          </a:prstGeom>
          <a:ln w="28575">
            <a:solidFill>
              <a:schemeClr val="bg1"/>
            </a:solidFill>
          </a:ln>
          <a:effectLst>
            <a:outerShdw blurRad="50800" dist="38100" dir="2700000" algn="tl" rotWithShape="0">
              <a:prstClr val="black">
                <a:alpha val="40000"/>
              </a:prstClr>
            </a:outerShdw>
          </a:effectLst>
        </p:spPr>
      </p:pic>
      <p:pic>
        <p:nvPicPr>
          <p:cNvPr id="9" name="RacingChain.wmv">
            <a:hlinkClick r:id="" action="ppaction://media"/>
          </p:cNvPr>
          <p:cNvPicPr>
            <a:picLocks noRot="1" noChangeAspect="1"/>
          </p:cNvPicPr>
          <p:nvPr>
            <a:videoFile r:link="rId4"/>
          </p:nvPr>
        </p:nvPicPr>
        <p:blipFill>
          <a:blip r:embed="rId16" cstate="print"/>
          <a:stretch>
            <a:fillRect/>
          </a:stretch>
        </p:blipFill>
        <p:spPr>
          <a:xfrm>
            <a:off x="2228239" y="1200150"/>
            <a:ext cx="4858226" cy="3600450"/>
          </a:xfrm>
          <a:prstGeom prst="rect">
            <a:avLst/>
          </a:prstGeom>
          <a:ln w="28575">
            <a:solidFill>
              <a:schemeClr val="bg1"/>
            </a:solidFill>
          </a:ln>
          <a:effectLst>
            <a:outerShdw blurRad="50800" dist="38100" dir="2700000" algn="tl" rotWithShape="0">
              <a:prstClr val="black">
                <a:alpha val="40000"/>
              </a:prstClr>
            </a:outerShdw>
          </a:effectLst>
        </p:spPr>
      </p:pic>
      <p:pic>
        <p:nvPicPr>
          <p:cNvPr id="10" name="RacingStubborn.wmv">
            <a:hlinkClick r:id="" action="ppaction://media"/>
          </p:cNvPr>
          <p:cNvPicPr>
            <a:picLocks noRot="1" noChangeAspect="1"/>
          </p:cNvPicPr>
          <p:nvPr>
            <a:videoFile r:link="rId5"/>
          </p:nvPr>
        </p:nvPicPr>
        <p:blipFill>
          <a:blip r:embed="rId17" cstate="print"/>
          <a:stretch>
            <a:fillRect/>
          </a:stretch>
        </p:blipFill>
        <p:spPr>
          <a:xfrm>
            <a:off x="2285404" y="1200150"/>
            <a:ext cx="5048771" cy="3703320"/>
          </a:xfrm>
          <a:prstGeom prst="rect">
            <a:avLst/>
          </a:prstGeom>
          <a:ln w="28575">
            <a:solidFill>
              <a:srgbClr val="000000"/>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64266" fill="hold"/>
                                        <p:tgtEl>
                                          <p:spTgt spid="6"/>
                                        </p:tgtEl>
                                      </p:cBhvr>
                                    </p:cmd>
                                  </p:childTnLst>
                                </p:cTn>
                              </p:par>
                            </p:childTnLst>
                          </p:cTn>
                        </p:par>
                        <p:par>
                          <p:cTn id="24" fill="hold">
                            <p:stCondLst>
                              <p:cond delay="64766"/>
                            </p:stCondLst>
                            <p:childTnLst>
                              <p:par>
                                <p:cTn id="25" presetID="23" presetClass="exit" presetSubtype="32" fill="hold" nodeType="afterEffect">
                                  <p:stCondLst>
                                    <p:cond delay="0"/>
                                  </p:stCondLst>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set>
                                      <p:cBhvr>
                                        <p:cTn id="28" dur="1" fill="hold">
                                          <p:stCondLst>
                                            <p:cond delay="499"/>
                                          </p:stCondLst>
                                        </p:cTn>
                                        <p:tgtEl>
                                          <p:spTgt spid="6"/>
                                        </p:tgtEl>
                                        <p:attrNameLst>
                                          <p:attrName>style.visibility</p:attrName>
                                        </p:attrNameLst>
                                      </p:cBhvr>
                                      <p:to>
                                        <p:strVal val="hidden"/>
                                      </p:to>
                                    </p:set>
                                    <p:cmd type="call" cmd="stop">
                                      <p:cBhvr>
                                        <p:cTn id="29" dur="1">
                                          <p:stCondLst>
                                            <p:cond delay="499"/>
                                          </p:stCondLst>
                                        </p:cTn>
                                        <p:tgtEl>
                                          <p:spTgt spid="6"/>
                                        </p:tgtEl>
                                      </p:cBhvr>
                                    </p:cmd>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8720" fill="hold"/>
                                        <p:tgtEl>
                                          <p:spTgt spid="7"/>
                                        </p:tgtEl>
                                      </p:cBhvr>
                                    </p:cmd>
                                  </p:childTnLst>
                                </p:cTn>
                              </p:par>
                            </p:childTnLst>
                          </p:cTn>
                        </p:par>
                        <p:par>
                          <p:cTn id="39" fill="hold">
                            <p:stCondLst>
                              <p:cond delay="9220"/>
                            </p:stCondLst>
                            <p:childTnLst>
                              <p:par>
                                <p:cTn id="40" presetID="23" presetClass="exit" presetSubtype="32" fill="hold" nodeType="afterEffect">
                                  <p:stCondLst>
                                    <p:cond delay="0"/>
                                  </p:stCondLst>
                                  <p:childTnLst>
                                    <p:anim calcmode="lin" valueType="num">
                                      <p:cBhvr>
                                        <p:cTn id="41" dur="500"/>
                                        <p:tgtEl>
                                          <p:spTgt spid="7"/>
                                        </p:tgtEl>
                                        <p:attrNameLst>
                                          <p:attrName>ppt_w</p:attrName>
                                        </p:attrNameLst>
                                      </p:cBhvr>
                                      <p:tavLst>
                                        <p:tav tm="0">
                                          <p:val>
                                            <p:strVal val="ppt_w"/>
                                          </p:val>
                                        </p:tav>
                                        <p:tav tm="100000">
                                          <p:val>
                                            <p:fltVal val="0"/>
                                          </p:val>
                                        </p:tav>
                                      </p:tavLst>
                                    </p:anim>
                                    <p:anim calcmode="lin" valueType="num">
                                      <p:cBhvr>
                                        <p:cTn id="42" dur="500"/>
                                        <p:tgtEl>
                                          <p:spTgt spid="7"/>
                                        </p:tgtEl>
                                        <p:attrNameLst>
                                          <p:attrName>ppt_h</p:attrName>
                                        </p:attrNameLst>
                                      </p:cBhvr>
                                      <p:tavLst>
                                        <p:tav tm="0">
                                          <p:val>
                                            <p:strVal val="ppt_h"/>
                                          </p:val>
                                        </p:tav>
                                        <p:tav tm="100000">
                                          <p:val>
                                            <p:fltVal val="0"/>
                                          </p:val>
                                        </p:tav>
                                      </p:tavLst>
                                    </p:anim>
                                    <p:set>
                                      <p:cBhvr>
                                        <p:cTn id="43" dur="1" fill="hold">
                                          <p:stCondLst>
                                            <p:cond delay="499"/>
                                          </p:stCondLst>
                                        </p:cTn>
                                        <p:tgtEl>
                                          <p:spTgt spid="7"/>
                                        </p:tgtEl>
                                        <p:attrNameLst>
                                          <p:attrName>style.visibility</p:attrName>
                                        </p:attrNameLst>
                                      </p:cBhvr>
                                      <p:to>
                                        <p:strVal val="hidden"/>
                                      </p:to>
                                    </p:set>
                                    <p:cmd type="call" cmd="stop">
                                      <p:cBhvr>
                                        <p:cTn id="44" dur="1">
                                          <p:stCondLst>
                                            <p:cond delay="499"/>
                                          </p:stCondLst>
                                        </p:cTn>
                                        <p:tgtEl>
                                          <p:spTgt spid="7"/>
                                        </p:tgtEl>
                                      </p:cBhvr>
                                    </p:cmd>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10720" fill="hold"/>
                                        <p:tgtEl>
                                          <p:spTgt spid="8"/>
                                        </p:tgtEl>
                                      </p:cBhvr>
                                    </p:cmd>
                                  </p:childTnLst>
                                </p:cTn>
                              </p:par>
                            </p:childTnLst>
                          </p:cTn>
                        </p:par>
                        <p:par>
                          <p:cTn id="54" fill="hold">
                            <p:stCondLst>
                              <p:cond delay="11220"/>
                            </p:stCondLst>
                            <p:childTnLst>
                              <p:par>
                                <p:cTn id="55" presetID="23" presetClass="exit" presetSubtype="32" fill="hold" nodeType="afterEffect">
                                  <p:stCondLst>
                                    <p:cond delay="0"/>
                                  </p:stCondLst>
                                  <p:childTnLst>
                                    <p:anim calcmode="lin" valueType="num">
                                      <p:cBhvr>
                                        <p:cTn id="56" dur="500"/>
                                        <p:tgtEl>
                                          <p:spTgt spid="8"/>
                                        </p:tgtEl>
                                        <p:attrNameLst>
                                          <p:attrName>ppt_w</p:attrName>
                                        </p:attrNameLst>
                                      </p:cBhvr>
                                      <p:tavLst>
                                        <p:tav tm="0">
                                          <p:val>
                                            <p:strVal val="ppt_w"/>
                                          </p:val>
                                        </p:tav>
                                        <p:tav tm="100000">
                                          <p:val>
                                            <p:fltVal val="0"/>
                                          </p:val>
                                        </p:tav>
                                      </p:tavLst>
                                    </p:anim>
                                    <p:anim calcmode="lin" valueType="num">
                                      <p:cBhvr>
                                        <p:cTn id="57" dur="500"/>
                                        <p:tgtEl>
                                          <p:spTgt spid="8"/>
                                        </p:tgtEl>
                                        <p:attrNameLst>
                                          <p:attrName>ppt_h</p:attrName>
                                        </p:attrNameLst>
                                      </p:cBhvr>
                                      <p:tavLst>
                                        <p:tav tm="0">
                                          <p:val>
                                            <p:strVal val="ppt_h"/>
                                          </p:val>
                                        </p:tav>
                                        <p:tav tm="100000">
                                          <p:val>
                                            <p:fltVal val="0"/>
                                          </p:val>
                                        </p:tav>
                                      </p:tavLst>
                                    </p:anim>
                                    <p:set>
                                      <p:cBhvr>
                                        <p:cTn id="58" dur="1" fill="hold">
                                          <p:stCondLst>
                                            <p:cond delay="499"/>
                                          </p:stCondLst>
                                        </p:cTn>
                                        <p:tgtEl>
                                          <p:spTgt spid="8"/>
                                        </p:tgtEl>
                                        <p:attrNameLst>
                                          <p:attrName>style.visibility</p:attrName>
                                        </p:attrNameLst>
                                      </p:cBhvr>
                                      <p:to>
                                        <p:strVal val="hidden"/>
                                      </p:to>
                                    </p:set>
                                    <p:cmd type="call" cmd="stop">
                                      <p:cBhvr>
                                        <p:cTn id="59" dur="1">
                                          <p:stCondLst>
                                            <p:cond delay="499"/>
                                          </p:stCondLst>
                                        </p:cTn>
                                        <p:tgtEl>
                                          <p:spTgt spid="8"/>
                                        </p:tgtEl>
                                      </p:cBhvr>
                                    </p:cmd>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childTnLst>
                                </p:cTn>
                              </p:par>
                            </p:childTnLst>
                          </p:cTn>
                        </p:par>
                        <p:par>
                          <p:cTn id="66" fill="hold">
                            <p:stCondLst>
                              <p:cond delay="500"/>
                            </p:stCondLst>
                            <p:childTnLst>
                              <p:par>
                                <p:cTn id="67" presetID="1" presetClass="mediacall" presetSubtype="0" fill="hold" nodeType="afterEffect">
                                  <p:stCondLst>
                                    <p:cond delay="0"/>
                                  </p:stCondLst>
                                  <p:childTnLst>
                                    <p:cmd type="call" cmd="playFrom(0.0)">
                                      <p:cBhvr>
                                        <p:cTn id="68" dur="17280" fill="hold"/>
                                        <p:tgtEl>
                                          <p:spTgt spid="9"/>
                                        </p:tgtEl>
                                      </p:cBhvr>
                                    </p:cmd>
                                  </p:childTnLst>
                                </p:cTn>
                              </p:par>
                            </p:childTnLst>
                          </p:cTn>
                        </p:par>
                        <p:par>
                          <p:cTn id="69" fill="hold">
                            <p:stCondLst>
                              <p:cond delay="17780"/>
                            </p:stCondLst>
                            <p:childTnLst>
                              <p:par>
                                <p:cTn id="70" presetID="23" presetClass="exit" presetSubtype="32" fill="hold" nodeType="afterEffect">
                                  <p:stCondLst>
                                    <p:cond delay="0"/>
                                  </p:stCondLst>
                                  <p:childTnLst>
                                    <p:anim calcmode="lin" valueType="num">
                                      <p:cBhvr>
                                        <p:cTn id="71" dur="500"/>
                                        <p:tgtEl>
                                          <p:spTgt spid="9"/>
                                        </p:tgtEl>
                                        <p:attrNameLst>
                                          <p:attrName>ppt_w</p:attrName>
                                        </p:attrNameLst>
                                      </p:cBhvr>
                                      <p:tavLst>
                                        <p:tav tm="0">
                                          <p:val>
                                            <p:strVal val="ppt_w"/>
                                          </p:val>
                                        </p:tav>
                                        <p:tav tm="100000">
                                          <p:val>
                                            <p:fltVal val="0"/>
                                          </p:val>
                                        </p:tav>
                                      </p:tavLst>
                                    </p:anim>
                                    <p:anim calcmode="lin" valueType="num">
                                      <p:cBhvr>
                                        <p:cTn id="72" dur="500"/>
                                        <p:tgtEl>
                                          <p:spTgt spid="9"/>
                                        </p:tgtEl>
                                        <p:attrNameLst>
                                          <p:attrName>ppt_h</p:attrName>
                                        </p:attrNameLst>
                                      </p:cBhvr>
                                      <p:tavLst>
                                        <p:tav tm="0">
                                          <p:val>
                                            <p:strVal val="ppt_h"/>
                                          </p:val>
                                        </p:tav>
                                        <p:tav tm="100000">
                                          <p:val>
                                            <p:fltVal val="0"/>
                                          </p:val>
                                        </p:tav>
                                      </p:tavLst>
                                    </p:anim>
                                    <p:set>
                                      <p:cBhvr>
                                        <p:cTn id="73" dur="1" fill="hold">
                                          <p:stCondLst>
                                            <p:cond delay="499"/>
                                          </p:stCondLst>
                                        </p:cTn>
                                        <p:tgtEl>
                                          <p:spTgt spid="9"/>
                                        </p:tgtEl>
                                        <p:attrNameLst>
                                          <p:attrName>style.visibility</p:attrName>
                                        </p:attrNameLst>
                                      </p:cBhvr>
                                      <p:to>
                                        <p:strVal val="hidden"/>
                                      </p:to>
                                    </p:set>
                                    <p:cmd type="call" cmd="stop">
                                      <p:cBhvr>
                                        <p:cTn id="74" dur="1">
                                          <p:stCondLst>
                                            <p:cond delay="499"/>
                                          </p:stCondLst>
                                        </p:cTn>
                                        <p:tgtEl>
                                          <p:spTgt spid="9"/>
                                        </p:tgtEl>
                                      </p:cBhvr>
                                    </p:cmd>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16800" fill="hold"/>
                                        <p:tgtEl>
                                          <p:spTgt spid="10"/>
                                        </p:tgtEl>
                                      </p:cBhvr>
                                    </p:cmd>
                                  </p:childTnLst>
                                </p:cTn>
                              </p:par>
                            </p:childTnLst>
                          </p:cTn>
                        </p:par>
                        <p:par>
                          <p:cTn id="84" fill="hold">
                            <p:stCondLst>
                              <p:cond delay="17300"/>
                            </p:stCondLst>
                            <p:childTnLst>
                              <p:par>
                                <p:cTn id="85" presetID="23" presetClass="exit" presetSubtype="32" fill="hold" nodeType="afterEffect">
                                  <p:stCondLst>
                                    <p:cond delay="0"/>
                                  </p:stCondLst>
                                  <p:childTnLst>
                                    <p:anim calcmode="lin" valueType="num">
                                      <p:cBhvr>
                                        <p:cTn id="86" dur="500"/>
                                        <p:tgtEl>
                                          <p:spTgt spid="10"/>
                                        </p:tgtEl>
                                        <p:attrNameLst>
                                          <p:attrName>ppt_w</p:attrName>
                                        </p:attrNameLst>
                                      </p:cBhvr>
                                      <p:tavLst>
                                        <p:tav tm="0">
                                          <p:val>
                                            <p:strVal val="ppt_w"/>
                                          </p:val>
                                        </p:tav>
                                        <p:tav tm="100000">
                                          <p:val>
                                            <p:fltVal val="0"/>
                                          </p:val>
                                        </p:tav>
                                      </p:tavLst>
                                    </p:anim>
                                    <p:anim calcmode="lin" valueType="num">
                                      <p:cBhvr>
                                        <p:cTn id="87" dur="500"/>
                                        <p:tgtEl>
                                          <p:spTgt spid="10"/>
                                        </p:tgtEl>
                                        <p:attrNameLst>
                                          <p:attrName>ppt_h</p:attrName>
                                        </p:attrNameLst>
                                      </p:cBhvr>
                                      <p:tavLst>
                                        <p:tav tm="0">
                                          <p:val>
                                            <p:strVal val="ppt_h"/>
                                          </p:val>
                                        </p:tav>
                                        <p:tav tm="100000">
                                          <p:val>
                                            <p:fltVal val="0"/>
                                          </p:val>
                                        </p:tav>
                                      </p:tavLst>
                                    </p:anim>
                                    <p:set>
                                      <p:cBhvr>
                                        <p:cTn id="88" dur="1" fill="hold">
                                          <p:stCondLst>
                                            <p:cond delay="499"/>
                                          </p:stCondLst>
                                        </p:cTn>
                                        <p:tgtEl>
                                          <p:spTgt spid="10"/>
                                        </p:tgtEl>
                                        <p:attrNameLst>
                                          <p:attrName>style.visibility</p:attrName>
                                        </p:attrNameLst>
                                      </p:cBhvr>
                                      <p:to>
                                        <p:strVal val="hidden"/>
                                      </p:to>
                                    </p:set>
                                    <p:cmd type="call" cmd="stop">
                                      <p:cBhvr>
                                        <p:cTn id="89" dur="1">
                                          <p:stCondLst>
                                            <p:cond delay="499"/>
                                          </p:stCondLst>
                                        </p:cTn>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0" fill="hold" display="0">
                  <p:stCondLst>
                    <p:cond delay="indefinite"/>
                  </p:stCondLst>
                  <p:endCondLst>
                    <p:cond evt="onNext" delay="0">
                      <p:tgtEl>
                        <p:sldTgt/>
                      </p:tgtEl>
                    </p:cond>
                    <p:cond evt="onPrev" delay="0">
                      <p:tgtEl>
                        <p:sldTgt/>
                      </p:tgtEl>
                    </p:cond>
                  </p:endCondLst>
                </p:cTn>
                <p:tgtEl>
                  <p:spTgt spid="6"/>
                </p:tgtEl>
              </p:cMediaNode>
            </p:video>
            <p:video>
              <p:cMediaNode>
                <p:cTn id="91" fill="hold" display="0">
                  <p:stCondLst>
                    <p:cond delay="indefinite"/>
                  </p:stCondLst>
                  <p:endCondLst>
                    <p:cond evt="onNext" delay="0">
                      <p:tgtEl>
                        <p:sldTgt/>
                      </p:tgtEl>
                    </p:cond>
                    <p:cond evt="onPrev" delay="0">
                      <p:tgtEl>
                        <p:sldTgt/>
                      </p:tgtEl>
                    </p:cond>
                  </p:endCondLst>
                </p:cTn>
                <p:tgtEl>
                  <p:spTgt spid="7"/>
                </p:tgtEl>
              </p:cMediaNode>
            </p:video>
            <p:video>
              <p:cMediaNode>
                <p:cTn id="92" fill="hold" display="0">
                  <p:stCondLst>
                    <p:cond delay="indefinite"/>
                  </p:stCondLst>
                  <p:endCondLst>
                    <p:cond evt="onNext" delay="0">
                      <p:tgtEl>
                        <p:sldTgt/>
                      </p:tgtEl>
                    </p:cond>
                    <p:cond evt="onPrev" delay="0">
                      <p:tgtEl>
                        <p:sldTgt/>
                      </p:tgtEl>
                    </p:cond>
                  </p:endCondLst>
                </p:cTn>
                <p:tgtEl>
                  <p:spTgt spid="8"/>
                </p:tgtEl>
              </p:cMediaNode>
            </p:video>
            <p:video>
              <p:cMediaNode>
                <p:cTn id="93" fill="hold" display="0">
                  <p:stCondLst>
                    <p:cond delay="indefinite"/>
                  </p:stCondLst>
                  <p:endCondLst>
                    <p:cond evt="onNext" delay="0">
                      <p:tgtEl>
                        <p:sldTgt/>
                      </p:tgtEl>
                    </p:cond>
                    <p:cond evt="onPrev" delay="0">
                      <p:tgtEl>
                        <p:sldTgt/>
                      </p:tgtEl>
                    </p:cond>
                  </p:endCondLst>
                </p:cTn>
                <p:tgtEl>
                  <p:spTgt spid="9"/>
                </p:tgtEl>
              </p:cMediaNode>
            </p:video>
            <p:video>
              <p:cMediaNode>
                <p:cTn id="94"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300" dirty="0" smtClean="0"/>
              <a:t>Halo 3 in Action</a:t>
            </a:r>
            <a:endParaRPr lang="en-GB" sz="3300" dirty="0"/>
          </a:p>
        </p:txBody>
      </p:sp>
      <p:pic>
        <p:nvPicPr>
          <p:cNvPr id="8" name="TrueSkill.wmv">
            <a:hlinkClick r:id="" action="ppaction://media"/>
          </p:cNvPr>
          <p:cNvPicPr>
            <a:picLocks noGrp="1" noRot="1" noChangeAspect="1"/>
          </p:cNvPicPr>
          <p:nvPr>
            <p:ph idx="4294967295"/>
            <a:videoFile r:link="rId1"/>
          </p:nvPr>
        </p:nvPicPr>
        <p:blipFill>
          <a:blip r:embed="rId4" cstate="print"/>
          <a:stretch>
            <a:fillRect/>
          </a:stretch>
        </p:blipFill>
        <p:spPr>
          <a:xfrm>
            <a:off x="1894115" y="1245021"/>
            <a:ext cx="5197151" cy="32908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2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Halo 3 Public Beta Analysis</a:t>
            </a:r>
            <a:endParaRPr lang="en-GB" dirty="0"/>
          </a:p>
        </p:txBody>
      </p:sp>
      <p:pic>
        <p:nvPicPr>
          <p:cNvPr id="4" name="FastConvergence.wmv">
            <a:hlinkClick r:id="" action="ppaction://media"/>
          </p:cNvPr>
          <p:cNvPicPr>
            <a:picLocks noGrp="1" noRot="1" noChangeAspect="1"/>
          </p:cNvPicPr>
          <p:nvPr>
            <p:ph idx="4294967295"/>
            <a:videoFile r:link="rId1"/>
          </p:nvPr>
        </p:nvPicPr>
        <p:blipFill>
          <a:blip r:embed="rId3" cstate="print"/>
          <a:stretch>
            <a:fillRect/>
          </a:stretch>
        </p:blipFill>
        <p:spPr>
          <a:xfrm>
            <a:off x="2053804" y="1207700"/>
            <a:ext cx="5205412" cy="3290887"/>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t>Reinforcement Learning</a:t>
            </a:r>
          </a:p>
          <a:p>
            <a:r>
              <a:rPr lang="en-GB" dirty="0" smtClean="0"/>
              <a:t>Machine Learning in Online Games</a:t>
            </a:r>
          </a:p>
          <a:p>
            <a:pPr lvl="1"/>
            <a:r>
              <a:rPr lang="en-GB" dirty="0" err="1" smtClean="0"/>
              <a:t>TrueSkill</a:t>
            </a:r>
            <a:r>
              <a:rPr lang="en-GB" dirty="0" smtClean="0"/>
              <a:t>™</a:t>
            </a:r>
          </a:p>
          <a:p>
            <a:pPr lvl="1"/>
            <a:r>
              <a:rPr lang="en-GB" dirty="0" smtClean="0"/>
              <a:t>Halo 3</a:t>
            </a:r>
          </a:p>
          <a:p>
            <a:pPr lvl="1"/>
            <a:r>
              <a:rPr lang="en-GB" dirty="0" smtClean="0">
                <a:solidFill>
                  <a:srgbClr val="FFFF00"/>
                </a:solidFill>
              </a:rPr>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1">
              <a:defRPr/>
            </a:pPr>
            <a:r>
              <a:rPr lang="en-GB" dirty="0" err="1" smtClean="0"/>
              <a:t>TrueSkill</a:t>
            </a:r>
            <a:r>
              <a:rPr lang="en-GB" baseline="30000" dirty="0" err="1" smtClean="0"/>
              <a:t>TM</a:t>
            </a:r>
            <a:r>
              <a:rPr lang="en-GB" dirty="0" smtClean="0"/>
              <a:t> Through Time: Chess</a:t>
            </a:r>
          </a:p>
        </p:txBody>
      </p:sp>
      <p:sp>
        <p:nvSpPr>
          <p:cNvPr id="21" name="Content Placeholder 2"/>
          <p:cNvSpPr>
            <a:spLocks noGrp="1"/>
          </p:cNvSpPr>
          <p:nvPr>
            <p:ph sz="half" idx="1"/>
          </p:nvPr>
        </p:nvSpPr>
        <p:spPr/>
        <p:txBody>
          <a:bodyPr>
            <a:noAutofit/>
          </a:bodyPr>
          <a:lstStyle/>
          <a:p>
            <a:pPr hangingPunct="1">
              <a:defRPr/>
            </a:pPr>
            <a:r>
              <a:rPr lang="en-GB" sz="2800" dirty="0" smtClean="0"/>
              <a:t>Model time-series of skills by smoothing across time</a:t>
            </a:r>
          </a:p>
          <a:p>
            <a:pPr hangingPunct="1">
              <a:defRPr/>
            </a:pPr>
            <a:r>
              <a:rPr lang="en-GB" sz="2800" dirty="0" smtClean="0"/>
              <a:t>History of Chess</a:t>
            </a:r>
          </a:p>
          <a:p>
            <a:pPr lvl="1">
              <a:defRPr/>
            </a:pPr>
            <a:r>
              <a:rPr lang="en-GB" sz="2000" dirty="0" smtClean="0"/>
              <a:t>3.5M game outcomes (</a:t>
            </a:r>
            <a:r>
              <a:rPr lang="en-GB" sz="2000" dirty="0" err="1" smtClean="0"/>
              <a:t>ChessBase</a:t>
            </a:r>
            <a:r>
              <a:rPr lang="en-GB" sz="2000" dirty="0" smtClean="0"/>
              <a:t>)</a:t>
            </a:r>
          </a:p>
          <a:p>
            <a:pPr lvl="1">
              <a:defRPr/>
            </a:pPr>
            <a:r>
              <a:rPr lang="en-GB" sz="2000" dirty="0" smtClean="0"/>
              <a:t>20 million variables (each of 200,000 players in each year of lifetime + latent variables)</a:t>
            </a:r>
          </a:p>
          <a:p>
            <a:pPr lvl="1">
              <a:defRPr/>
            </a:pPr>
            <a:r>
              <a:rPr lang="en-GB" sz="2000" dirty="0" smtClean="0"/>
              <a:t>40 million factors</a:t>
            </a:r>
          </a:p>
        </p:txBody>
      </p:sp>
      <p:sp>
        <p:nvSpPr>
          <p:cNvPr id="10" name="Rectangle 9"/>
          <p:cNvSpPr>
            <a:spLocks noChangeArrowheads="1"/>
          </p:cNvSpPr>
          <p:nvPr/>
        </p:nvSpPr>
        <p:spPr bwMode="auto">
          <a:xfrm>
            <a:off x="5866831" y="127068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15" name="Rectangle 14"/>
          <p:cNvSpPr>
            <a:spLocks noChangeArrowheads="1"/>
          </p:cNvSpPr>
          <p:nvPr/>
        </p:nvSpPr>
        <p:spPr bwMode="auto">
          <a:xfrm>
            <a:off x="5866831" y="260505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18" name="Rectangle 17"/>
          <p:cNvSpPr>
            <a:spLocks noChangeArrowheads="1"/>
          </p:cNvSpPr>
          <p:nvPr/>
        </p:nvSpPr>
        <p:spPr bwMode="auto">
          <a:xfrm>
            <a:off x="8418305" y="127068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22" name="Rectangle 21"/>
          <p:cNvSpPr>
            <a:spLocks noChangeArrowheads="1"/>
          </p:cNvSpPr>
          <p:nvPr/>
        </p:nvSpPr>
        <p:spPr bwMode="auto">
          <a:xfrm>
            <a:off x="8418305" y="260505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29" name="Rectangle 28"/>
          <p:cNvSpPr>
            <a:spLocks noChangeArrowheads="1"/>
          </p:cNvSpPr>
          <p:nvPr/>
        </p:nvSpPr>
        <p:spPr bwMode="auto">
          <a:xfrm>
            <a:off x="7152821" y="177182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30" name="Rectangle 29"/>
          <p:cNvSpPr>
            <a:spLocks noChangeArrowheads="1"/>
          </p:cNvSpPr>
          <p:nvPr/>
        </p:nvSpPr>
        <p:spPr bwMode="auto">
          <a:xfrm>
            <a:off x="7152821" y="2186165"/>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35" name="Rectangle 34"/>
          <p:cNvSpPr>
            <a:spLocks noChangeArrowheads="1"/>
          </p:cNvSpPr>
          <p:nvPr/>
        </p:nvSpPr>
        <p:spPr bwMode="auto">
          <a:xfrm>
            <a:off x="7152821" y="3097879"/>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36" name="Rectangle 35"/>
          <p:cNvSpPr>
            <a:spLocks noChangeArrowheads="1"/>
          </p:cNvSpPr>
          <p:nvPr/>
        </p:nvSpPr>
        <p:spPr bwMode="auto">
          <a:xfrm>
            <a:off x="7152821" y="3512216"/>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37" name="Rectangle 36"/>
          <p:cNvSpPr>
            <a:spLocks noChangeArrowheads="1"/>
          </p:cNvSpPr>
          <p:nvPr/>
        </p:nvSpPr>
        <p:spPr bwMode="auto">
          <a:xfrm>
            <a:off x="6357950" y="177182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38" name="Rectangle 37"/>
          <p:cNvSpPr>
            <a:spLocks noChangeArrowheads="1"/>
          </p:cNvSpPr>
          <p:nvPr/>
        </p:nvSpPr>
        <p:spPr bwMode="auto">
          <a:xfrm>
            <a:off x="7951018" y="1771828"/>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0" name="Rectangle 39"/>
          <p:cNvSpPr>
            <a:spLocks noChangeArrowheads="1"/>
          </p:cNvSpPr>
          <p:nvPr/>
        </p:nvSpPr>
        <p:spPr bwMode="auto">
          <a:xfrm>
            <a:off x="6357950" y="2186165"/>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1" name="Rectangle 40"/>
          <p:cNvSpPr>
            <a:spLocks noChangeArrowheads="1"/>
          </p:cNvSpPr>
          <p:nvPr/>
        </p:nvSpPr>
        <p:spPr bwMode="auto">
          <a:xfrm>
            <a:off x="7951018" y="2186165"/>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2" name="Rectangle 41"/>
          <p:cNvSpPr>
            <a:spLocks noChangeArrowheads="1"/>
          </p:cNvSpPr>
          <p:nvPr/>
        </p:nvSpPr>
        <p:spPr bwMode="auto">
          <a:xfrm>
            <a:off x="6357950" y="3097879"/>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3" name="Rectangle 42"/>
          <p:cNvSpPr>
            <a:spLocks noChangeArrowheads="1"/>
          </p:cNvSpPr>
          <p:nvPr/>
        </p:nvSpPr>
        <p:spPr bwMode="auto">
          <a:xfrm>
            <a:off x="7951018" y="3097879"/>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4" name="Rectangle 43"/>
          <p:cNvSpPr>
            <a:spLocks noChangeArrowheads="1"/>
          </p:cNvSpPr>
          <p:nvPr/>
        </p:nvSpPr>
        <p:spPr bwMode="auto">
          <a:xfrm>
            <a:off x="6357950" y="3512216"/>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sp>
        <p:nvSpPr>
          <p:cNvPr id="45" name="Rectangle 44"/>
          <p:cNvSpPr>
            <a:spLocks noChangeArrowheads="1"/>
          </p:cNvSpPr>
          <p:nvPr/>
        </p:nvSpPr>
        <p:spPr bwMode="auto">
          <a:xfrm>
            <a:off x="7951018" y="3512216"/>
            <a:ext cx="162000" cy="162000"/>
          </a:xfrm>
          <a:prstGeom prst="rect">
            <a:avLst/>
          </a:prstGeom>
          <a:solidFill>
            <a:schemeClr val="tx1"/>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endParaRPr lang="en-GB" dirty="0"/>
          </a:p>
        </p:txBody>
      </p:sp>
      <p:cxnSp>
        <p:nvCxnSpPr>
          <p:cNvPr id="47" name="Straight Connector 46"/>
          <p:cNvCxnSpPr>
            <a:stCxn id="10" idx="2"/>
            <a:endCxn id="11" idx="0"/>
          </p:cNvCxnSpPr>
          <p:nvPr/>
        </p:nvCxnSpPr>
        <p:spPr>
          <a:xfrm rot="16200000" flipH="1">
            <a:off x="5733258" y="1647260"/>
            <a:ext cx="436308"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1" idx="4"/>
            <a:endCxn id="15" idx="0"/>
          </p:cNvCxnSpPr>
          <p:nvPr/>
        </p:nvCxnSpPr>
        <p:spPr>
          <a:xfrm rot="5400000">
            <a:off x="5763382" y="2413446"/>
            <a:ext cx="376062"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2"/>
            <a:endCxn id="13" idx="0"/>
          </p:cNvCxnSpPr>
          <p:nvPr/>
        </p:nvCxnSpPr>
        <p:spPr>
          <a:xfrm rot="16200000" flipH="1">
            <a:off x="5733257" y="2981631"/>
            <a:ext cx="436310"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7" idx="1"/>
            <a:endCxn id="11" idx="6"/>
          </p:cNvCxnSpPr>
          <p:nvPr/>
        </p:nvCxnSpPr>
        <p:spPr>
          <a:xfrm rot="10800000" flipV="1">
            <a:off x="6134994" y="1852828"/>
            <a:ext cx="222956" cy="19616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0" idx="1"/>
            <a:endCxn id="11" idx="6"/>
          </p:cNvCxnSpPr>
          <p:nvPr/>
        </p:nvCxnSpPr>
        <p:spPr>
          <a:xfrm rot="10800000">
            <a:off x="6134994" y="2048997"/>
            <a:ext cx="222956" cy="218169"/>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7" idx="3"/>
            <a:endCxn id="26" idx="2"/>
          </p:cNvCxnSpPr>
          <p:nvPr/>
        </p:nvCxnSpPr>
        <p:spPr>
          <a:xfrm>
            <a:off x="6519950" y="1852828"/>
            <a:ext cx="120580"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0" idx="3"/>
            <a:endCxn id="28" idx="2"/>
          </p:cNvCxnSpPr>
          <p:nvPr/>
        </p:nvCxnSpPr>
        <p:spPr>
          <a:xfrm>
            <a:off x="6519950" y="2267165"/>
            <a:ext cx="120580"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3" idx="6"/>
            <a:endCxn id="42" idx="1"/>
          </p:cNvCxnSpPr>
          <p:nvPr/>
        </p:nvCxnSpPr>
        <p:spPr>
          <a:xfrm flipV="1">
            <a:off x="6134994" y="3178879"/>
            <a:ext cx="222956" cy="204489"/>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2" idx="3"/>
            <a:endCxn id="32" idx="2"/>
          </p:cNvCxnSpPr>
          <p:nvPr/>
        </p:nvCxnSpPr>
        <p:spPr>
          <a:xfrm>
            <a:off x="6519950" y="3178879"/>
            <a:ext cx="120580"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3" idx="6"/>
            <a:endCxn id="44" idx="1"/>
          </p:cNvCxnSpPr>
          <p:nvPr/>
        </p:nvCxnSpPr>
        <p:spPr>
          <a:xfrm>
            <a:off x="6134994" y="3383368"/>
            <a:ext cx="222956" cy="20984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4" idx="3"/>
            <a:endCxn id="34" idx="2"/>
          </p:cNvCxnSpPr>
          <p:nvPr/>
        </p:nvCxnSpPr>
        <p:spPr>
          <a:xfrm>
            <a:off x="6519950" y="3593216"/>
            <a:ext cx="120580"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9" idx="1"/>
            <a:endCxn id="26" idx="6"/>
          </p:cNvCxnSpPr>
          <p:nvPr/>
        </p:nvCxnSpPr>
        <p:spPr>
          <a:xfrm rot="10800000">
            <a:off x="7000531" y="1852828"/>
            <a:ext cx="152291"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0" idx="1"/>
            <a:endCxn id="28" idx="6"/>
          </p:cNvCxnSpPr>
          <p:nvPr/>
        </p:nvCxnSpPr>
        <p:spPr>
          <a:xfrm rot="10800000">
            <a:off x="7000531" y="2267165"/>
            <a:ext cx="152291"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9" idx="3"/>
            <a:endCxn id="25" idx="2"/>
          </p:cNvCxnSpPr>
          <p:nvPr/>
        </p:nvCxnSpPr>
        <p:spPr>
          <a:xfrm>
            <a:off x="7314821" y="1852828"/>
            <a:ext cx="142525"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0" idx="3"/>
            <a:endCxn id="27" idx="2"/>
          </p:cNvCxnSpPr>
          <p:nvPr/>
        </p:nvCxnSpPr>
        <p:spPr>
          <a:xfrm>
            <a:off x="7314821" y="2267165"/>
            <a:ext cx="142525"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38" idx="1"/>
            <a:endCxn id="25" idx="6"/>
          </p:cNvCxnSpPr>
          <p:nvPr/>
        </p:nvCxnSpPr>
        <p:spPr>
          <a:xfrm rot="10800000">
            <a:off x="7817346" y="1852828"/>
            <a:ext cx="133672"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1" idx="1"/>
            <a:endCxn id="27" idx="6"/>
          </p:cNvCxnSpPr>
          <p:nvPr/>
        </p:nvCxnSpPr>
        <p:spPr>
          <a:xfrm rot="10800000">
            <a:off x="7817346" y="2267165"/>
            <a:ext cx="133672"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8" idx="3"/>
            <a:endCxn id="19" idx="2"/>
          </p:cNvCxnSpPr>
          <p:nvPr/>
        </p:nvCxnSpPr>
        <p:spPr>
          <a:xfrm>
            <a:off x="8113018" y="1852828"/>
            <a:ext cx="213450" cy="19616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8127706" y="2017579"/>
            <a:ext cx="198762" cy="21816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8" idx="2"/>
            <a:endCxn id="19" idx="0"/>
          </p:cNvCxnSpPr>
          <p:nvPr/>
        </p:nvCxnSpPr>
        <p:spPr>
          <a:xfrm rot="16200000" flipH="1">
            <a:off x="8284732" y="1647260"/>
            <a:ext cx="436308"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9" idx="4"/>
            <a:endCxn id="22" idx="0"/>
          </p:cNvCxnSpPr>
          <p:nvPr/>
        </p:nvCxnSpPr>
        <p:spPr>
          <a:xfrm rot="5400000">
            <a:off x="8314856" y="2413446"/>
            <a:ext cx="376062"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20" idx="0"/>
            <a:endCxn id="22" idx="2"/>
          </p:cNvCxnSpPr>
          <p:nvPr/>
        </p:nvCxnSpPr>
        <p:spPr>
          <a:xfrm rot="16200000" flipV="1">
            <a:off x="8284732" y="2981631"/>
            <a:ext cx="436310" cy="7163"/>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0" idx="2"/>
            <a:endCxn id="43" idx="3"/>
          </p:cNvCxnSpPr>
          <p:nvPr/>
        </p:nvCxnSpPr>
        <p:spPr>
          <a:xfrm rot="10800000">
            <a:off x="8113018" y="3178880"/>
            <a:ext cx="213450" cy="204489"/>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45" idx="3"/>
            <a:endCxn id="20" idx="2"/>
          </p:cNvCxnSpPr>
          <p:nvPr/>
        </p:nvCxnSpPr>
        <p:spPr>
          <a:xfrm flipV="1">
            <a:off x="8113018" y="3383368"/>
            <a:ext cx="213450" cy="20984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1" idx="6"/>
            <a:endCxn id="43" idx="1"/>
          </p:cNvCxnSpPr>
          <p:nvPr/>
        </p:nvCxnSpPr>
        <p:spPr>
          <a:xfrm>
            <a:off x="7817346" y="3178879"/>
            <a:ext cx="133672"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45" idx="1"/>
            <a:endCxn id="33" idx="6"/>
          </p:cNvCxnSpPr>
          <p:nvPr/>
        </p:nvCxnSpPr>
        <p:spPr>
          <a:xfrm rot="10800000">
            <a:off x="7817346" y="3593216"/>
            <a:ext cx="133672"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31" idx="2"/>
            <a:endCxn id="35" idx="3"/>
          </p:cNvCxnSpPr>
          <p:nvPr/>
        </p:nvCxnSpPr>
        <p:spPr>
          <a:xfrm rot="10800000">
            <a:off x="7314822" y="3178879"/>
            <a:ext cx="142525"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33" idx="2"/>
            <a:endCxn id="36" idx="3"/>
          </p:cNvCxnSpPr>
          <p:nvPr/>
        </p:nvCxnSpPr>
        <p:spPr>
          <a:xfrm rot="10800000">
            <a:off x="7314822" y="3593216"/>
            <a:ext cx="142525"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32" idx="6"/>
            <a:endCxn id="35" idx="1"/>
          </p:cNvCxnSpPr>
          <p:nvPr/>
        </p:nvCxnSpPr>
        <p:spPr>
          <a:xfrm>
            <a:off x="7000530" y="3178879"/>
            <a:ext cx="152291"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34" idx="6"/>
            <a:endCxn id="36" idx="1"/>
          </p:cNvCxnSpPr>
          <p:nvPr/>
        </p:nvCxnSpPr>
        <p:spPr>
          <a:xfrm>
            <a:off x="7000530" y="3593216"/>
            <a:ext cx="152291" cy="1588"/>
          </a:xfrm>
          <a:prstGeom prst="line">
            <a:avLst/>
          </a:prstGeom>
          <a:ln w="1905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5774994" y="1868996"/>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s</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i</a:t>
            </a:r>
            <a:endParaRPr lang="en-GB" sz="1100" b="1" baseline="-40000" dirty="0">
              <a:solidFill>
                <a:srgbClr val="000000"/>
              </a:solidFill>
            </a:endParaRPr>
          </a:p>
        </p:txBody>
      </p:sp>
      <p:sp>
        <p:nvSpPr>
          <p:cNvPr id="13" name="Oval 12"/>
          <p:cNvSpPr>
            <a:spLocks noChangeArrowheads="1"/>
          </p:cNvSpPr>
          <p:nvPr/>
        </p:nvSpPr>
        <p:spPr bwMode="auto">
          <a:xfrm>
            <a:off x="5774994" y="3203368"/>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s</a:t>
            </a:r>
            <a:r>
              <a:rPr lang="en-US" sz="1100" b="1" baseline="-25000" dirty="0" smtClean="0">
                <a:solidFill>
                  <a:srgbClr val="000000"/>
                </a:solidFill>
                <a:latin typeface="cmmi12" pitchFamily="34" charset="0"/>
              </a:rPr>
              <a:t>t</a:t>
            </a:r>
            <a:r>
              <a:rPr lang="en-US" sz="1100" b="1" baseline="-25000" dirty="0" smtClean="0">
                <a:solidFill>
                  <a:srgbClr val="000000"/>
                </a:solidFill>
                <a:latin typeface="+mn-lt"/>
              </a:rPr>
              <a:t>+1,</a:t>
            </a:r>
            <a:r>
              <a:rPr lang="en-US" sz="1100" b="1" baseline="-25000" dirty="0" smtClean="0">
                <a:solidFill>
                  <a:srgbClr val="000000"/>
                </a:solidFill>
                <a:latin typeface="cmmi12" pitchFamily="34" charset="0"/>
              </a:rPr>
              <a:t> </a:t>
            </a:r>
            <a:r>
              <a:rPr lang="en-US" sz="1100" b="1" baseline="-25000" dirty="0" err="1" smtClean="0">
                <a:solidFill>
                  <a:srgbClr val="000000"/>
                </a:solidFill>
                <a:latin typeface="cmmi12" pitchFamily="34" charset="0"/>
              </a:rPr>
              <a:t>i</a:t>
            </a:r>
            <a:endParaRPr lang="en-GB" sz="1100" b="1" baseline="-40000" dirty="0">
              <a:solidFill>
                <a:srgbClr val="000000"/>
              </a:solidFill>
            </a:endParaRPr>
          </a:p>
        </p:txBody>
      </p:sp>
      <p:sp>
        <p:nvSpPr>
          <p:cNvPr id="19" name="Oval 18"/>
          <p:cNvSpPr>
            <a:spLocks noChangeArrowheads="1"/>
          </p:cNvSpPr>
          <p:nvPr/>
        </p:nvSpPr>
        <p:spPr bwMode="auto">
          <a:xfrm>
            <a:off x="8326468" y="1868996"/>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s</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j</a:t>
            </a:r>
            <a:endParaRPr lang="en-GB" sz="1100" b="1" baseline="-40000" dirty="0">
              <a:solidFill>
                <a:srgbClr val="000000"/>
              </a:solidFill>
            </a:endParaRPr>
          </a:p>
        </p:txBody>
      </p:sp>
      <p:sp>
        <p:nvSpPr>
          <p:cNvPr id="20" name="Oval 19"/>
          <p:cNvSpPr>
            <a:spLocks noChangeArrowheads="1"/>
          </p:cNvSpPr>
          <p:nvPr/>
        </p:nvSpPr>
        <p:spPr bwMode="auto">
          <a:xfrm>
            <a:off x="8326468" y="3203368"/>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s</a:t>
            </a:r>
            <a:r>
              <a:rPr lang="en-US" sz="1100" b="1" baseline="-25000" dirty="0" smtClean="0">
                <a:solidFill>
                  <a:srgbClr val="000000"/>
                </a:solidFill>
                <a:latin typeface="cmmi12" pitchFamily="34" charset="0"/>
              </a:rPr>
              <a:t>t</a:t>
            </a:r>
            <a:r>
              <a:rPr lang="en-US" sz="1100" b="1" baseline="-25000" dirty="0" smtClean="0">
                <a:solidFill>
                  <a:srgbClr val="000000"/>
                </a:solidFill>
                <a:latin typeface="+mn-lt"/>
              </a:rPr>
              <a:t>+1,</a:t>
            </a:r>
            <a:r>
              <a:rPr lang="en-US" sz="1100" b="1" baseline="-25000" dirty="0" smtClean="0">
                <a:solidFill>
                  <a:srgbClr val="000000"/>
                </a:solidFill>
                <a:latin typeface="cmmi12" pitchFamily="34" charset="0"/>
              </a:rPr>
              <a:t> j</a:t>
            </a:r>
            <a:endParaRPr lang="en-GB" sz="1100" b="1" baseline="-40000" dirty="0">
              <a:solidFill>
                <a:srgbClr val="000000"/>
              </a:solidFill>
            </a:endParaRPr>
          </a:p>
        </p:txBody>
      </p:sp>
      <p:sp>
        <p:nvSpPr>
          <p:cNvPr id="25" name="Oval 24"/>
          <p:cNvSpPr>
            <a:spLocks noChangeArrowheads="1"/>
          </p:cNvSpPr>
          <p:nvPr/>
        </p:nvSpPr>
        <p:spPr bwMode="auto">
          <a:xfrm>
            <a:off x="7457346" y="1672828"/>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p</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j</a:t>
            </a:r>
            <a:endParaRPr lang="en-GB" sz="1100" b="1" baseline="-40000" dirty="0">
              <a:solidFill>
                <a:srgbClr val="000000"/>
              </a:solidFill>
            </a:endParaRPr>
          </a:p>
        </p:txBody>
      </p:sp>
      <p:sp>
        <p:nvSpPr>
          <p:cNvPr id="26" name="Oval 25"/>
          <p:cNvSpPr>
            <a:spLocks noChangeArrowheads="1"/>
          </p:cNvSpPr>
          <p:nvPr/>
        </p:nvSpPr>
        <p:spPr bwMode="auto">
          <a:xfrm>
            <a:off x="6640530" y="1672828"/>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p</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i</a:t>
            </a:r>
            <a:endParaRPr lang="en-GB" sz="1100" b="1" baseline="-40000" dirty="0">
              <a:solidFill>
                <a:srgbClr val="000000"/>
              </a:solidFill>
            </a:endParaRPr>
          </a:p>
        </p:txBody>
      </p:sp>
      <p:sp>
        <p:nvSpPr>
          <p:cNvPr id="27" name="Oval 26"/>
          <p:cNvSpPr>
            <a:spLocks noChangeArrowheads="1"/>
          </p:cNvSpPr>
          <p:nvPr/>
        </p:nvSpPr>
        <p:spPr bwMode="auto">
          <a:xfrm>
            <a:off x="7457346" y="2087165"/>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p</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j</a:t>
            </a:r>
            <a:endParaRPr lang="en-GB" sz="1100" b="1" baseline="-40000" dirty="0">
              <a:solidFill>
                <a:srgbClr val="000000"/>
              </a:solidFill>
            </a:endParaRPr>
          </a:p>
        </p:txBody>
      </p:sp>
      <p:sp>
        <p:nvSpPr>
          <p:cNvPr id="28" name="Oval 27"/>
          <p:cNvSpPr>
            <a:spLocks noChangeArrowheads="1"/>
          </p:cNvSpPr>
          <p:nvPr/>
        </p:nvSpPr>
        <p:spPr bwMode="auto">
          <a:xfrm>
            <a:off x="6640530" y="2087165"/>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err="1" smtClean="0">
                <a:solidFill>
                  <a:srgbClr val="000000"/>
                </a:solidFill>
                <a:latin typeface="cmmi12" pitchFamily="34" charset="0"/>
              </a:rPr>
              <a:t>p</a:t>
            </a:r>
            <a:r>
              <a:rPr lang="en-US" sz="1100" b="1" baseline="-25000" dirty="0" err="1" smtClean="0">
                <a:solidFill>
                  <a:srgbClr val="000000"/>
                </a:solidFill>
                <a:latin typeface="cmmi12" pitchFamily="34" charset="0"/>
              </a:rPr>
              <a:t>t</a:t>
            </a:r>
            <a:r>
              <a:rPr lang="en-US" sz="1100" b="1" baseline="-25000" dirty="0" err="1" smtClean="0">
                <a:solidFill>
                  <a:srgbClr val="000000"/>
                </a:solidFill>
                <a:latin typeface="+mn-lt"/>
              </a:rPr>
              <a:t>,</a:t>
            </a:r>
            <a:r>
              <a:rPr lang="en-US" sz="1100" b="1" baseline="-25000" dirty="0" err="1" smtClean="0">
                <a:solidFill>
                  <a:srgbClr val="000000"/>
                </a:solidFill>
                <a:latin typeface="cmmi12" pitchFamily="34" charset="0"/>
              </a:rPr>
              <a:t>i</a:t>
            </a:r>
            <a:endParaRPr lang="en-GB" sz="1100" b="1" baseline="-40000" dirty="0">
              <a:solidFill>
                <a:srgbClr val="000000"/>
              </a:solidFill>
            </a:endParaRPr>
          </a:p>
        </p:txBody>
      </p:sp>
      <p:sp>
        <p:nvSpPr>
          <p:cNvPr id="31" name="Oval 30"/>
          <p:cNvSpPr>
            <a:spLocks noChangeArrowheads="1"/>
          </p:cNvSpPr>
          <p:nvPr/>
        </p:nvSpPr>
        <p:spPr bwMode="auto">
          <a:xfrm>
            <a:off x="7457346" y="2998879"/>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p</a:t>
            </a:r>
            <a:r>
              <a:rPr lang="en-US" sz="1100" b="1" baseline="-25000" dirty="0" smtClean="0">
                <a:solidFill>
                  <a:srgbClr val="000000"/>
                </a:solidFill>
                <a:latin typeface="cmmi12" pitchFamily="34" charset="0"/>
              </a:rPr>
              <a:t>t</a:t>
            </a:r>
            <a:r>
              <a:rPr lang="en-US" sz="1100" b="1" baseline="-25000" dirty="0" smtClean="0">
                <a:solidFill>
                  <a:srgbClr val="000000"/>
                </a:solidFill>
                <a:latin typeface="Calibri"/>
              </a:rPr>
              <a:t>+1</a:t>
            </a:r>
            <a:r>
              <a:rPr lang="en-US" sz="1100" b="1" baseline="-25000" dirty="0" smtClean="0">
                <a:solidFill>
                  <a:srgbClr val="000000"/>
                </a:solidFill>
                <a:latin typeface="+mn-lt"/>
              </a:rPr>
              <a:t>,</a:t>
            </a:r>
            <a:r>
              <a:rPr lang="en-US" sz="1100" b="1" baseline="-25000" dirty="0" smtClean="0">
                <a:solidFill>
                  <a:srgbClr val="000000"/>
                </a:solidFill>
                <a:latin typeface="cmmi12" pitchFamily="34" charset="0"/>
              </a:rPr>
              <a:t>j</a:t>
            </a:r>
            <a:endParaRPr lang="en-GB" sz="1100" b="1" baseline="-40000" dirty="0">
              <a:solidFill>
                <a:srgbClr val="000000"/>
              </a:solidFill>
            </a:endParaRPr>
          </a:p>
        </p:txBody>
      </p:sp>
      <p:sp>
        <p:nvSpPr>
          <p:cNvPr id="32" name="Oval 31"/>
          <p:cNvSpPr>
            <a:spLocks noChangeArrowheads="1"/>
          </p:cNvSpPr>
          <p:nvPr/>
        </p:nvSpPr>
        <p:spPr bwMode="auto">
          <a:xfrm>
            <a:off x="6640530" y="2998879"/>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p</a:t>
            </a:r>
            <a:r>
              <a:rPr lang="en-US" sz="1100" b="1" baseline="-25000" dirty="0" smtClean="0">
                <a:solidFill>
                  <a:srgbClr val="000000"/>
                </a:solidFill>
                <a:latin typeface="cmmi12" pitchFamily="34" charset="0"/>
              </a:rPr>
              <a:t>t</a:t>
            </a:r>
            <a:r>
              <a:rPr lang="en-US" sz="1100" b="1" baseline="-25000" dirty="0" smtClean="0">
                <a:solidFill>
                  <a:srgbClr val="000000"/>
                </a:solidFill>
                <a:latin typeface="Calibri"/>
              </a:rPr>
              <a:t>+1</a:t>
            </a:r>
            <a:r>
              <a:rPr lang="en-US" sz="1100" b="1" baseline="-25000" dirty="0" smtClean="0">
                <a:solidFill>
                  <a:srgbClr val="000000"/>
                </a:solidFill>
                <a:latin typeface="+mn-lt"/>
              </a:rPr>
              <a:t>,</a:t>
            </a:r>
            <a:r>
              <a:rPr lang="en-US" sz="1100" b="1" baseline="-25000" dirty="0" smtClean="0">
                <a:solidFill>
                  <a:srgbClr val="000000"/>
                </a:solidFill>
                <a:latin typeface="cmmi12" pitchFamily="34" charset="0"/>
              </a:rPr>
              <a:t>i</a:t>
            </a:r>
            <a:endParaRPr lang="en-GB" sz="1100" b="1" baseline="-40000" dirty="0">
              <a:solidFill>
                <a:srgbClr val="000000"/>
              </a:solidFill>
            </a:endParaRPr>
          </a:p>
        </p:txBody>
      </p:sp>
      <p:sp>
        <p:nvSpPr>
          <p:cNvPr id="33" name="Oval 32"/>
          <p:cNvSpPr>
            <a:spLocks noChangeArrowheads="1"/>
          </p:cNvSpPr>
          <p:nvPr/>
        </p:nvSpPr>
        <p:spPr bwMode="auto">
          <a:xfrm>
            <a:off x="7457346" y="3413216"/>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p</a:t>
            </a:r>
            <a:r>
              <a:rPr lang="en-US" sz="1100" b="1" baseline="-25000" dirty="0" smtClean="0">
                <a:solidFill>
                  <a:srgbClr val="000000"/>
                </a:solidFill>
                <a:latin typeface="cmmi12" pitchFamily="34" charset="0"/>
              </a:rPr>
              <a:t>t</a:t>
            </a:r>
            <a:r>
              <a:rPr lang="en-US" sz="1100" b="1" baseline="-25000" dirty="0" smtClean="0">
                <a:solidFill>
                  <a:srgbClr val="000000"/>
                </a:solidFill>
                <a:latin typeface="Calibri"/>
              </a:rPr>
              <a:t>+1</a:t>
            </a:r>
            <a:r>
              <a:rPr lang="en-US" sz="1100" b="1" baseline="-25000" dirty="0" smtClean="0">
                <a:solidFill>
                  <a:srgbClr val="000000"/>
                </a:solidFill>
                <a:latin typeface="+mn-lt"/>
              </a:rPr>
              <a:t>,</a:t>
            </a:r>
            <a:r>
              <a:rPr lang="en-US" sz="1100" b="1" baseline="-25000" dirty="0" smtClean="0">
                <a:solidFill>
                  <a:srgbClr val="000000"/>
                </a:solidFill>
                <a:latin typeface="cmmi12" pitchFamily="34" charset="0"/>
              </a:rPr>
              <a:t>j</a:t>
            </a:r>
            <a:endParaRPr lang="en-GB" sz="1100" b="1" baseline="-40000" dirty="0">
              <a:solidFill>
                <a:srgbClr val="000000"/>
              </a:solidFill>
            </a:endParaRPr>
          </a:p>
        </p:txBody>
      </p:sp>
      <p:sp>
        <p:nvSpPr>
          <p:cNvPr id="34" name="Oval 33"/>
          <p:cNvSpPr>
            <a:spLocks noChangeArrowheads="1"/>
          </p:cNvSpPr>
          <p:nvPr/>
        </p:nvSpPr>
        <p:spPr bwMode="auto">
          <a:xfrm>
            <a:off x="6640530" y="3413216"/>
            <a:ext cx="360000" cy="360000"/>
          </a:xfrm>
          <a:prstGeom prst="ellips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a:ln w="2540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68589" tIns="34295" rIns="68589" bIns="34295" anchor="ctr"/>
          <a:lstStyle/>
          <a:p>
            <a:pPr algn="ctr"/>
            <a:r>
              <a:rPr lang="en-US" sz="1100" b="1" dirty="0" smtClean="0">
                <a:solidFill>
                  <a:srgbClr val="000000"/>
                </a:solidFill>
                <a:latin typeface="cmmi12" pitchFamily="34" charset="0"/>
              </a:rPr>
              <a:t>p</a:t>
            </a:r>
            <a:r>
              <a:rPr lang="en-US" sz="1100" b="1" baseline="-25000" dirty="0" smtClean="0">
                <a:solidFill>
                  <a:srgbClr val="000000"/>
                </a:solidFill>
                <a:latin typeface="cmmi12" pitchFamily="34" charset="0"/>
              </a:rPr>
              <a:t>t</a:t>
            </a:r>
            <a:r>
              <a:rPr lang="en-US" sz="1100" b="1" baseline="-25000" dirty="0" smtClean="0">
                <a:solidFill>
                  <a:srgbClr val="000000"/>
                </a:solidFill>
                <a:latin typeface="Calibri"/>
              </a:rPr>
              <a:t>+1</a:t>
            </a:r>
            <a:r>
              <a:rPr lang="en-US" sz="1100" b="1" baseline="-25000" dirty="0" smtClean="0">
                <a:solidFill>
                  <a:srgbClr val="000000"/>
                </a:solidFill>
                <a:latin typeface="+mn-lt"/>
              </a:rPr>
              <a:t>,</a:t>
            </a:r>
            <a:r>
              <a:rPr lang="en-US" sz="1100" b="1" baseline="-25000" dirty="0" smtClean="0">
                <a:solidFill>
                  <a:srgbClr val="000000"/>
                </a:solidFill>
                <a:latin typeface="cmmi12" pitchFamily="34" charset="0"/>
              </a:rPr>
              <a:t>i</a:t>
            </a:r>
            <a:endParaRPr lang="en-GB" sz="1100" b="1" baseline="-400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up)">
                                      <p:cBhvr>
                                        <p:cTn id="29" dur="500"/>
                                        <p:tgtEl>
                                          <p:spTgt spid="10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dissolve">
                                      <p:cBhvr>
                                        <p:cTn id="41" dur="500"/>
                                        <p:tgtEl>
                                          <p:spTgt spid="3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500"/>
                                        <p:tgtEl>
                                          <p:spTgt spid="3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left)">
                                      <p:cBhvr>
                                        <p:cTn id="48" dur="500"/>
                                        <p:tgtEl>
                                          <p:spTgt spid="98"/>
                                        </p:tgtEl>
                                      </p:cBhvr>
                                    </p:animEffect>
                                  </p:childTnLst>
                                </p:cTn>
                              </p:par>
                              <p:par>
                                <p:cTn id="49" presetID="22" presetClass="entr" presetSubtype="2"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right)">
                                      <p:cBhvr>
                                        <p:cTn id="51" dur="500"/>
                                        <p:tgtEl>
                                          <p:spTgt spid="92"/>
                                        </p:tgtEl>
                                      </p:cBhvr>
                                    </p:animEffect>
                                  </p:childTnLst>
                                </p:cTn>
                              </p:par>
                              <p:par>
                                <p:cTn id="52" presetID="22" presetClass="entr" presetSubtype="8" fill="hold"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par>
                                <p:cTn id="55" presetID="22" presetClass="entr" presetSubtype="2"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childTnLst>
                          </p:cTn>
                        </p:par>
                        <p:par>
                          <p:cTn id="58" fill="hold">
                            <p:stCondLst>
                              <p:cond delay="1500"/>
                            </p:stCondLst>
                            <p:childTnLst>
                              <p:par>
                                <p:cTn id="59" presetID="9"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par>
                                <p:cTn id="62" presetID="22" presetClass="entr" presetSubtype="8"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left)">
                                      <p:cBhvr>
                                        <p:cTn id="64" dur="500"/>
                                        <p:tgtEl>
                                          <p:spTgt spid="86"/>
                                        </p:tgtEl>
                                      </p:cBhvr>
                                    </p:animEffect>
                                  </p:childTnLst>
                                </p:cTn>
                              </p:par>
                              <p:par>
                                <p:cTn id="65" presetID="22" presetClass="entr" presetSubtype="2"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childTnLst>
                          </p:cTn>
                        </p:par>
                        <p:par>
                          <p:cTn id="68" fill="hold">
                            <p:stCondLst>
                              <p:cond delay="2000"/>
                            </p:stCondLst>
                            <p:childTnLst>
                              <p:par>
                                <p:cTn id="69" presetID="9"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dissolve">
                                      <p:cBhvr>
                                        <p:cTn id="71" dur="500"/>
                                        <p:tgtEl>
                                          <p:spTgt spid="2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ssolve">
                                      <p:cBhvr>
                                        <p:cTn id="74" dur="500"/>
                                        <p:tgtEl>
                                          <p:spTgt spid="27"/>
                                        </p:tgtEl>
                                      </p:cBhvr>
                                    </p:animEffect>
                                  </p:childTnLst>
                                </p:cTn>
                              </p:par>
                            </p:childTnLst>
                          </p:cTn>
                        </p:par>
                        <p:par>
                          <p:cTn id="75" fill="hold">
                            <p:stCondLst>
                              <p:cond delay="2500"/>
                            </p:stCondLst>
                            <p:childTnLst>
                              <p:par>
                                <p:cTn id="76" presetID="9"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dissolve">
                                      <p:cBhvr>
                                        <p:cTn id="78" dur="500"/>
                                        <p:tgtEl>
                                          <p:spTgt spid="41"/>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dissolve">
                                      <p:cBhvr>
                                        <p:cTn id="81" dur="500"/>
                                        <p:tgtEl>
                                          <p:spTgt spid="40"/>
                                        </p:tgtEl>
                                      </p:cBhvr>
                                    </p:animEffect>
                                  </p:childTnLst>
                                </p:cTn>
                              </p:par>
                            </p:childTnLst>
                          </p:cTn>
                        </p:par>
                        <p:par>
                          <p:cTn id="82" fill="hold">
                            <p:stCondLst>
                              <p:cond delay="3000"/>
                            </p:stCondLst>
                            <p:childTnLst>
                              <p:par>
                                <p:cTn id="83" presetID="22" presetClass="entr" presetSubtype="8"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wipe(left)">
                                      <p:cBhvr>
                                        <p:cTn id="85" dur="500"/>
                                        <p:tgtEl>
                                          <p:spTgt spid="101"/>
                                        </p:tgtEl>
                                      </p:cBhvr>
                                    </p:animEffect>
                                  </p:childTnLst>
                                </p:cTn>
                              </p:par>
                              <p:par>
                                <p:cTn id="86" presetID="22" presetClass="entr" presetSubtype="2" fill="hold"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wipe(right)">
                                      <p:cBhvr>
                                        <p:cTn id="88" dur="500"/>
                                        <p:tgtEl>
                                          <p:spTgt spid="95"/>
                                        </p:tgtEl>
                                      </p:cBhvr>
                                    </p:animEffect>
                                  </p:childTnLst>
                                </p:cTn>
                              </p:par>
                              <p:par>
                                <p:cTn id="89" presetID="22" presetClass="entr" presetSubtype="2"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wipe(right)">
                                      <p:cBhvr>
                                        <p:cTn id="91" dur="500"/>
                                        <p:tgtEl>
                                          <p:spTgt spid="57"/>
                                        </p:tgtEl>
                                      </p:cBhvr>
                                    </p:animEffect>
                                  </p:childTnLst>
                                </p:cTn>
                              </p:par>
                              <p:par>
                                <p:cTn id="92" presetID="22" presetClass="entr" presetSubtype="8" fill="hold"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left)">
                                      <p:cBhvr>
                                        <p:cTn id="94" dur="500"/>
                                        <p:tgtEl>
                                          <p:spTgt spid="65"/>
                                        </p:tgtEl>
                                      </p:cBhvr>
                                    </p:animEffect>
                                  </p:childTnLst>
                                </p:cTn>
                              </p:par>
                            </p:childTnLst>
                          </p:cTn>
                        </p:par>
                        <p:par>
                          <p:cTn id="95" fill="hold">
                            <p:stCondLst>
                              <p:cond delay="3500"/>
                            </p:stCondLst>
                            <p:childTnLst>
                              <p:par>
                                <p:cTn id="96" presetID="9"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dissolve">
                                      <p:cBhvr>
                                        <p:cTn id="98" dur="500"/>
                                        <p:tgtEl>
                                          <p:spTgt spid="30"/>
                                        </p:tgtEl>
                                      </p:cBhvr>
                                    </p:animEffect>
                                  </p:childTnLst>
                                </p:cTn>
                              </p:par>
                            </p:childTnLst>
                          </p:cTn>
                        </p:par>
                        <p:par>
                          <p:cTn id="99" fill="hold">
                            <p:stCondLst>
                              <p:cond delay="4000"/>
                            </p:stCondLst>
                            <p:childTnLst>
                              <p:par>
                                <p:cTn id="100" presetID="22" presetClass="entr" presetSubtype="8" fill="hold" nodeType="after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left)">
                                      <p:cBhvr>
                                        <p:cTn id="102" dur="500"/>
                                        <p:tgtEl>
                                          <p:spTgt spid="89"/>
                                        </p:tgtEl>
                                      </p:cBhvr>
                                    </p:animEffect>
                                  </p:childTnLst>
                                </p:cTn>
                              </p:par>
                              <p:par>
                                <p:cTn id="103" presetID="22" presetClass="entr" presetSubtype="2" fill="hold"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wipe(right)">
                                      <p:cBhvr>
                                        <p:cTn id="105" dur="500"/>
                                        <p:tgtEl>
                                          <p:spTgt spid="83"/>
                                        </p:tgtEl>
                                      </p:cBhvr>
                                    </p:animEffect>
                                  </p:childTnLst>
                                </p:cTn>
                              </p:par>
                            </p:childTnLst>
                          </p:cTn>
                        </p:par>
                        <p:par>
                          <p:cTn id="106" fill="hold">
                            <p:stCondLst>
                              <p:cond delay="4500"/>
                            </p:stCondLst>
                            <p:childTnLst>
                              <p:par>
                                <p:cTn id="107" presetID="9"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dissolve">
                                      <p:cBhvr>
                                        <p:cTn id="109" dur="500"/>
                                        <p:tgtEl>
                                          <p:spTgt spid="13"/>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ssolve">
                                      <p:cBhvr>
                                        <p:cTn id="112" dur="500"/>
                                        <p:tgtEl>
                                          <p:spTgt spid="20"/>
                                        </p:tgtEl>
                                      </p:cBhvr>
                                    </p:animEffect>
                                  </p:childTnLst>
                                </p:cTn>
                              </p:par>
                            </p:childTnLst>
                          </p:cTn>
                        </p:par>
                        <p:par>
                          <p:cTn id="113" fill="hold">
                            <p:stCondLst>
                              <p:cond delay="5000"/>
                            </p:stCondLst>
                            <p:childTnLst>
                              <p:par>
                                <p:cTn id="114" presetID="9" presetClass="entr" presetSubtype="0" fill="hold" grpId="0"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dissolve">
                                      <p:cBhvr>
                                        <p:cTn id="116" dur="500"/>
                                        <p:tgtEl>
                                          <p:spTgt spid="1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dissolve">
                                      <p:cBhvr>
                                        <p:cTn id="119" dur="500"/>
                                        <p:tgtEl>
                                          <p:spTgt spid="22"/>
                                        </p:tgtEl>
                                      </p:cBhvr>
                                    </p:animEffect>
                                  </p:childTnLst>
                                </p:cTn>
                              </p:par>
                            </p:childTnLst>
                          </p:cTn>
                        </p:par>
                        <p:par>
                          <p:cTn id="120" fill="hold">
                            <p:stCondLst>
                              <p:cond delay="5500"/>
                            </p:stCondLst>
                            <p:childTnLst>
                              <p:par>
                                <p:cTn id="121" presetID="22" presetClass="entr" presetSubtype="4" fill="hold" nodeType="after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wipe(down)">
                                      <p:cBhvr>
                                        <p:cTn id="123" dur="500"/>
                                        <p:tgtEl>
                                          <p:spTgt spid="48"/>
                                        </p:tgtEl>
                                      </p:cBhvr>
                                    </p:animEffect>
                                  </p:childTnLst>
                                </p:cTn>
                              </p:par>
                              <p:par>
                                <p:cTn id="124" presetID="22" presetClass="entr" presetSubtype="4" fill="hold" nodeType="withEffect">
                                  <p:stCondLst>
                                    <p:cond delay="0"/>
                                  </p:stCondLst>
                                  <p:childTnLst>
                                    <p:set>
                                      <p:cBhvr>
                                        <p:cTn id="125" dur="1" fill="hold">
                                          <p:stCondLst>
                                            <p:cond delay="0"/>
                                          </p:stCondLst>
                                        </p:cTn>
                                        <p:tgtEl>
                                          <p:spTgt spid="108"/>
                                        </p:tgtEl>
                                        <p:attrNameLst>
                                          <p:attrName>style.visibility</p:attrName>
                                        </p:attrNameLst>
                                      </p:cBhvr>
                                      <p:to>
                                        <p:strVal val="visible"/>
                                      </p:to>
                                    </p:set>
                                    <p:animEffect transition="in" filter="wipe(down)">
                                      <p:cBhvr>
                                        <p:cTn id="126" dur="500"/>
                                        <p:tgtEl>
                                          <p:spTgt spid="108"/>
                                        </p:tgtEl>
                                      </p:cBhvr>
                                    </p:animEffect>
                                  </p:childTnLst>
                                </p:cTn>
                              </p:par>
                              <p:par>
                                <p:cTn id="127" presetID="22" presetClass="entr" presetSubtype="1" fill="hold" nodeType="withEffect">
                                  <p:stCondLst>
                                    <p:cond delay="0"/>
                                  </p:stCondLst>
                                  <p:childTnLst>
                                    <p:set>
                                      <p:cBhvr>
                                        <p:cTn id="128" dur="1" fill="hold">
                                          <p:stCondLst>
                                            <p:cond delay="0"/>
                                          </p:stCondLst>
                                        </p:cTn>
                                        <p:tgtEl>
                                          <p:spTgt spid="111"/>
                                        </p:tgtEl>
                                        <p:attrNameLst>
                                          <p:attrName>style.visibility</p:attrName>
                                        </p:attrNameLst>
                                      </p:cBhvr>
                                      <p:to>
                                        <p:strVal val="visible"/>
                                      </p:to>
                                    </p:set>
                                    <p:animEffect transition="in" filter="wipe(up)">
                                      <p:cBhvr>
                                        <p:cTn id="129" dur="500"/>
                                        <p:tgtEl>
                                          <p:spTgt spid="111"/>
                                        </p:tgtEl>
                                      </p:cBhvr>
                                    </p:animEffect>
                                  </p:childTnLst>
                                </p:cTn>
                              </p:par>
                              <p:par>
                                <p:cTn id="130" presetID="22" presetClass="entr" presetSubtype="1" fill="hold"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wipe(up)">
                                      <p:cBhvr>
                                        <p:cTn id="132" dur="500"/>
                                        <p:tgtEl>
                                          <p:spTgt spid="51"/>
                                        </p:tgtEl>
                                      </p:cBhvr>
                                    </p:animEffect>
                                  </p:childTnLst>
                                </p:cTn>
                              </p:par>
                            </p:childTnLst>
                          </p:cTn>
                        </p:par>
                        <p:par>
                          <p:cTn id="133" fill="hold">
                            <p:stCondLst>
                              <p:cond delay="6000"/>
                            </p:stCondLst>
                            <p:childTnLst>
                              <p:par>
                                <p:cTn id="134" presetID="9" presetClass="entr" presetSubtype="0"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dissolve">
                                      <p:cBhvr>
                                        <p:cTn id="136" dur="500"/>
                                        <p:tgtEl>
                                          <p:spTgt spid="31"/>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dissolve">
                                      <p:cBhvr>
                                        <p:cTn id="139" dur="500"/>
                                        <p:tgtEl>
                                          <p:spTgt spid="32"/>
                                        </p:tgtEl>
                                      </p:cBhvr>
                                    </p:animEffect>
                                  </p:childTnLst>
                                </p:cTn>
                              </p:par>
                            </p:childTnLst>
                          </p:cTn>
                        </p:par>
                        <p:par>
                          <p:cTn id="140" fill="hold">
                            <p:stCondLst>
                              <p:cond delay="6500"/>
                            </p:stCondLst>
                            <p:childTnLst>
                              <p:par>
                                <p:cTn id="141" presetID="9" presetClass="entr" presetSubtype="0"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dissolve">
                                      <p:cBhvr>
                                        <p:cTn id="143" dur="500"/>
                                        <p:tgtEl>
                                          <p:spTgt spid="43"/>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dissolve">
                                      <p:cBhvr>
                                        <p:cTn id="146" dur="500"/>
                                        <p:tgtEl>
                                          <p:spTgt spid="42"/>
                                        </p:tgtEl>
                                      </p:cBhvr>
                                    </p:animEffect>
                                  </p:childTnLst>
                                </p:cTn>
                              </p:par>
                            </p:childTnLst>
                          </p:cTn>
                        </p:par>
                        <p:par>
                          <p:cTn id="147" fill="hold">
                            <p:stCondLst>
                              <p:cond delay="7000"/>
                            </p:stCondLst>
                            <p:childTnLst>
                              <p:par>
                                <p:cTn id="148" presetID="22" presetClass="entr" presetSubtype="8" fill="hold" nodeType="afterEffect">
                                  <p:stCondLst>
                                    <p:cond delay="0"/>
                                  </p:stCondLst>
                                  <p:childTnLst>
                                    <p:set>
                                      <p:cBhvr>
                                        <p:cTn id="149" dur="1" fill="hold">
                                          <p:stCondLst>
                                            <p:cond delay="0"/>
                                          </p:stCondLst>
                                        </p:cTn>
                                        <p:tgtEl>
                                          <p:spTgt spid="114"/>
                                        </p:tgtEl>
                                        <p:attrNameLst>
                                          <p:attrName>style.visibility</p:attrName>
                                        </p:attrNameLst>
                                      </p:cBhvr>
                                      <p:to>
                                        <p:strVal val="visible"/>
                                      </p:to>
                                    </p:set>
                                    <p:animEffect transition="in" filter="wipe(left)">
                                      <p:cBhvr>
                                        <p:cTn id="150" dur="500"/>
                                        <p:tgtEl>
                                          <p:spTgt spid="114"/>
                                        </p:tgtEl>
                                      </p:cBhvr>
                                    </p:animEffect>
                                  </p:childTnLst>
                                </p:cTn>
                              </p:par>
                              <p:par>
                                <p:cTn id="151" presetID="22" presetClass="entr" presetSubtype="8" fill="hold" nodeType="with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wipe(left)">
                                      <p:cBhvr>
                                        <p:cTn id="153" dur="500"/>
                                        <p:tgtEl>
                                          <p:spTgt spid="71"/>
                                        </p:tgtEl>
                                      </p:cBhvr>
                                    </p:animEffect>
                                  </p:childTnLst>
                                </p:cTn>
                              </p:par>
                              <p:par>
                                <p:cTn id="154" presetID="22" presetClass="entr" presetSubtype="2" fill="hold" nodeType="withEffect">
                                  <p:stCondLst>
                                    <p:cond delay="0"/>
                                  </p:stCondLst>
                                  <p:childTnLst>
                                    <p:set>
                                      <p:cBhvr>
                                        <p:cTn id="155" dur="1" fill="hold">
                                          <p:stCondLst>
                                            <p:cond delay="0"/>
                                          </p:stCondLst>
                                        </p:cTn>
                                        <p:tgtEl>
                                          <p:spTgt spid="120"/>
                                        </p:tgtEl>
                                        <p:attrNameLst>
                                          <p:attrName>style.visibility</p:attrName>
                                        </p:attrNameLst>
                                      </p:cBhvr>
                                      <p:to>
                                        <p:strVal val="visible"/>
                                      </p:to>
                                    </p:set>
                                    <p:animEffect transition="in" filter="wipe(right)">
                                      <p:cBhvr>
                                        <p:cTn id="156" dur="500"/>
                                        <p:tgtEl>
                                          <p:spTgt spid="120"/>
                                        </p:tgtEl>
                                      </p:cBhvr>
                                    </p:animEffect>
                                  </p:childTnLst>
                                </p:cTn>
                              </p:par>
                              <p:par>
                                <p:cTn id="157" presetID="22" presetClass="entr" presetSubtype="2" fill="hold" nodeType="with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wipe(right)">
                                      <p:cBhvr>
                                        <p:cTn id="159" dur="500"/>
                                        <p:tgtEl>
                                          <p:spTgt spid="68"/>
                                        </p:tgtEl>
                                      </p:cBhvr>
                                    </p:animEffect>
                                  </p:childTnLst>
                                </p:cTn>
                              </p:par>
                            </p:childTnLst>
                          </p:cTn>
                        </p:par>
                        <p:par>
                          <p:cTn id="160" fill="hold">
                            <p:stCondLst>
                              <p:cond delay="7500"/>
                            </p:stCondLst>
                            <p:childTnLst>
                              <p:par>
                                <p:cTn id="161" presetID="9" presetClass="entr" presetSubtype="0" fill="hold" grpId="0" nodeType="after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dissolve">
                                      <p:cBhvr>
                                        <p:cTn id="163" dur="500"/>
                                        <p:tgtEl>
                                          <p:spTgt spid="35"/>
                                        </p:tgtEl>
                                      </p:cBhvr>
                                    </p:animEffect>
                                  </p:childTnLst>
                                </p:cTn>
                              </p:par>
                            </p:childTnLst>
                          </p:cTn>
                        </p:par>
                        <p:par>
                          <p:cTn id="164" fill="hold">
                            <p:stCondLst>
                              <p:cond delay="8000"/>
                            </p:stCondLst>
                            <p:childTnLst>
                              <p:par>
                                <p:cTn id="165" presetID="22" presetClass="entr" presetSubtype="8" fill="hold" nodeType="afterEffect">
                                  <p:stCondLst>
                                    <p:cond delay="0"/>
                                  </p:stCondLst>
                                  <p:childTnLst>
                                    <p:set>
                                      <p:cBhvr>
                                        <p:cTn id="166" dur="1" fill="hold">
                                          <p:stCondLst>
                                            <p:cond delay="0"/>
                                          </p:stCondLst>
                                        </p:cTn>
                                        <p:tgtEl>
                                          <p:spTgt spid="126"/>
                                        </p:tgtEl>
                                        <p:attrNameLst>
                                          <p:attrName>style.visibility</p:attrName>
                                        </p:attrNameLst>
                                      </p:cBhvr>
                                      <p:to>
                                        <p:strVal val="visible"/>
                                      </p:to>
                                    </p:set>
                                    <p:animEffect transition="in" filter="wipe(left)">
                                      <p:cBhvr>
                                        <p:cTn id="167" dur="500"/>
                                        <p:tgtEl>
                                          <p:spTgt spid="126"/>
                                        </p:tgtEl>
                                      </p:cBhvr>
                                    </p:animEffect>
                                  </p:childTnLst>
                                </p:cTn>
                              </p:par>
                              <p:par>
                                <p:cTn id="168" presetID="22" presetClass="entr" presetSubtype="2" fill="hold"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wipe(right)">
                                      <p:cBhvr>
                                        <p:cTn id="170" dur="500"/>
                                        <p:tgtEl>
                                          <p:spTgt spid="132"/>
                                        </p:tgtEl>
                                      </p:cBhvr>
                                    </p:animEffect>
                                  </p:childTnLst>
                                </p:cTn>
                              </p:par>
                            </p:childTnLst>
                          </p:cTn>
                        </p:par>
                        <p:par>
                          <p:cTn id="171" fill="hold">
                            <p:stCondLst>
                              <p:cond delay="8500"/>
                            </p:stCondLst>
                            <p:childTnLst>
                              <p:par>
                                <p:cTn id="172" presetID="9" presetClass="entr" presetSubtype="0"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dissolve">
                                      <p:cBhvr>
                                        <p:cTn id="174" dur="500"/>
                                        <p:tgtEl>
                                          <p:spTgt spid="33"/>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dissolve">
                                      <p:cBhvr>
                                        <p:cTn id="177" dur="500"/>
                                        <p:tgtEl>
                                          <p:spTgt spid="34"/>
                                        </p:tgtEl>
                                      </p:cBhvr>
                                    </p:animEffect>
                                  </p:childTnLst>
                                </p:cTn>
                              </p:par>
                            </p:childTnLst>
                          </p:cTn>
                        </p:par>
                        <p:par>
                          <p:cTn id="178" fill="hold">
                            <p:stCondLst>
                              <p:cond delay="9000"/>
                            </p:stCondLst>
                            <p:childTnLst>
                              <p:par>
                                <p:cTn id="179" presetID="9" presetClass="entr" presetSubtype="0" fill="hold" grpId="0" nodeType="afterEffect">
                                  <p:stCondLst>
                                    <p:cond delay="0"/>
                                  </p:stCondLst>
                                  <p:childTnLst>
                                    <p:set>
                                      <p:cBhvr>
                                        <p:cTn id="180" dur="1" fill="hold">
                                          <p:stCondLst>
                                            <p:cond delay="0"/>
                                          </p:stCondLst>
                                        </p:cTn>
                                        <p:tgtEl>
                                          <p:spTgt spid="45"/>
                                        </p:tgtEl>
                                        <p:attrNameLst>
                                          <p:attrName>style.visibility</p:attrName>
                                        </p:attrNameLst>
                                      </p:cBhvr>
                                      <p:to>
                                        <p:strVal val="visible"/>
                                      </p:to>
                                    </p:set>
                                    <p:animEffect transition="in" filter="dissolve">
                                      <p:cBhvr>
                                        <p:cTn id="181" dur="500"/>
                                        <p:tgtEl>
                                          <p:spTgt spid="45"/>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44"/>
                                        </p:tgtEl>
                                        <p:attrNameLst>
                                          <p:attrName>style.visibility</p:attrName>
                                        </p:attrNameLst>
                                      </p:cBhvr>
                                      <p:to>
                                        <p:strVal val="visible"/>
                                      </p:to>
                                    </p:set>
                                    <p:animEffect transition="in" filter="dissolve">
                                      <p:cBhvr>
                                        <p:cTn id="184" dur="500"/>
                                        <p:tgtEl>
                                          <p:spTgt spid="44"/>
                                        </p:tgtEl>
                                      </p:cBhvr>
                                    </p:animEffect>
                                  </p:childTnLst>
                                </p:cTn>
                              </p:par>
                            </p:childTnLst>
                          </p:cTn>
                        </p:par>
                        <p:par>
                          <p:cTn id="185" fill="hold">
                            <p:stCondLst>
                              <p:cond delay="9500"/>
                            </p:stCondLst>
                            <p:childTnLst>
                              <p:par>
                                <p:cTn id="186" presetID="22" presetClass="entr" presetSubtype="8" fill="hold" nodeType="afterEffect">
                                  <p:stCondLst>
                                    <p:cond delay="0"/>
                                  </p:stCondLst>
                                  <p:childTnLst>
                                    <p:set>
                                      <p:cBhvr>
                                        <p:cTn id="187" dur="1" fill="hold">
                                          <p:stCondLst>
                                            <p:cond delay="0"/>
                                          </p:stCondLst>
                                        </p:cTn>
                                        <p:tgtEl>
                                          <p:spTgt spid="117"/>
                                        </p:tgtEl>
                                        <p:attrNameLst>
                                          <p:attrName>style.visibility</p:attrName>
                                        </p:attrNameLst>
                                      </p:cBhvr>
                                      <p:to>
                                        <p:strVal val="visible"/>
                                      </p:to>
                                    </p:set>
                                    <p:animEffect transition="in" filter="wipe(left)">
                                      <p:cBhvr>
                                        <p:cTn id="188" dur="500"/>
                                        <p:tgtEl>
                                          <p:spTgt spid="117"/>
                                        </p:tgtEl>
                                      </p:cBhvr>
                                    </p:animEffect>
                                  </p:childTnLst>
                                </p:cTn>
                              </p:par>
                              <p:par>
                                <p:cTn id="189" presetID="22" presetClass="entr" presetSubtype="8" fill="hold" nodeType="with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left)">
                                      <p:cBhvr>
                                        <p:cTn id="191" dur="500"/>
                                        <p:tgtEl>
                                          <p:spTgt spid="77"/>
                                        </p:tgtEl>
                                      </p:cBhvr>
                                    </p:animEffect>
                                  </p:childTnLst>
                                </p:cTn>
                              </p:par>
                              <p:par>
                                <p:cTn id="192" presetID="22" presetClass="entr" presetSubtype="2" fill="hold" nodeType="withEffect">
                                  <p:stCondLst>
                                    <p:cond delay="0"/>
                                  </p:stCondLst>
                                  <p:childTnLst>
                                    <p:set>
                                      <p:cBhvr>
                                        <p:cTn id="193" dur="1" fill="hold">
                                          <p:stCondLst>
                                            <p:cond delay="0"/>
                                          </p:stCondLst>
                                        </p:cTn>
                                        <p:tgtEl>
                                          <p:spTgt spid="74"/>
                                        </p:tgtEl>
                                        <p:attrNameLst>
                                          <p:attrName>style.visibility</p:attrName>
                                        </p:attrNameLst>
                                      </p:cBhvr>
                                      <p:to>
                                        <p:strVal val="visible"/>
                                      </p:to>
                                    </p:set>
                                    <p:animEffect transition="in" filter="wipe(right)">
                                      <p:cBhvr>
                                        <p:cTn id="194" dur="500"/>
                                        <p:tgtEl>
                                          <p:spTgt spid="74"/>
                                        </p:tgtEl>
                                      </p:cBhvr>
                                    </p:animEffect>
                                  </p:childTnLst>
                                </p:cTn>
                              </p:par>
                              <p:par>
                                <p:cTn id="195" presetID="22" presetClass="entr" presetSubtype="2" fill="hold" nodeType="withEffect">
                                  <p:stCondLst>
                                    <p:cond delay="0"/>
                                  </p:stCondLst>
                                  <p:childTnLst>
                                    <p:set>
                                      <p:cBhvr>
                                        <p:cTn id="196" dur="1" fill="hold">
                                          <p:stCondLst>
                                            <p:cond delay="0"/>
                                          </p:stCondLst>
                                        </p:cTn>
                                        <p:tgtEl>
                                          <p:spTgt spid="123"/>
                                        </p:tgtEl>
                                        <p:attrNameLst>
                                          <p:attrName>style.visibility</p:attrName>
                                        </p:attrNameLst>
                                      </p:cBhvr>
                                      <p:to>
                                        <p:strVal val="visible"/>
                                      </p:to>
                                    </p:set>
                                    <p:animEffect transition="in" filter="wipe(right)">
                                      <p:cBhvr>
                                        <p:cTn id="197" dur="500"/>
                                        <p:tgtEl>
                                          <p:spTgt spid="123"/>
                                        </p:tgtEl>
                                      </p:cBhvr>
                                    </p:animEffect>
                                  </p:childTnLst>
                                </p:cTn>
                              </p:par>
                            </p:childTnLst>
                          </p:cTn>
                        </p:par>
                        <p:par>
                          <p:cTn id="198" fill="hold">
                            <p:stCondLst>
                              <p:cond delay="10000"/>
                            </p:stCondLst>
                            <p:childTnLst>
                              <p:par>
                                <p:cTn id="199" presetID="9" presetClass="entr" presetSubtype="0" fill="hold" grpId="0" nodeType="afterEffect">
                                  <p:stCondLst>
                                    <p:cond delay="0"/>
                                  </p:stCondLst>
                                  <p:childTnLst>
                                    <p:set>
                                      <p:cBhvr>
                                        <p:cTn id="200" dur="1" fill="hold">
                                          <p:stCondLst>
                                            <p:cond delay="0"/>
                                          </p:stCondLst>
                                        </p:cTn>
                                        <p:tgtEl>
                                          <p:spTgt spid="36"/>
                                        </p:tgtEl>
                                        <p:attrNameLst>
                                          <p:attrName>style.visibility</p:attrName>
                                        </p:attrNameLst>
                                      </p:cBhvr>
                                      <p:to>
                                        <p:strVal val="visible"/>
                                      </p:to>
                                    </p:set>
                                    <p:animEffect transition="in" filter="dissolve">
                                      <p:cBhvr>
                                        <p:cTn id="201" dur="500"/>
                                        <p:tgtEl>
                                          <p:spTgt spid="36"/>
                                        </p:tgtEl>
                                      </p:cBhvr>
                                    </p:animEffect>
                                  </p:childTnLst>
                                </p:cTn>
                              </p:par>
                            </p:childTnLst>
                          </p:cTn>
                        </p:par>
                        <p:par>
                          <p:cTn id="202" fill="hold">
                            <p:stCondLst>
                              <p:cond delay="10500"/>
                            </p:stCondLst>
                            <p:childTnLst>
                              <p:par>
                                <p:cTn id="203" presetID="22" presetClass="entr" presetSubtype="8" fill="hold" nodeType="afterEffect">
                                  <p:stCondLst>
                                    <p:cond delay="0"/>
                                  </p:stCondLst>
                                  <p:childTnLst>
                                    <p:set>
                                      <p:cBhvr>
                                        <p:cTn id="204" dur="1" fill="hold">
                                          <p:stCondLst>
                                            <p:cond delay="0"/>
                                          </p:stCondLst>
                                        </p:cTn>
                                        <p:tgtEl>
                                          <p:spTgt spid="129"/>
                                        </p:tgtEl>
                                        <p:attrNameLst>
                                          <p:attrName>style.visibility</p:attrName>
                                        </p:attrNameLst>
                                      </p:cBhvr>
                                      <p:to>
                                        <p:strVal val="visible"/>
                                      </p:to>
                                    </p:set>
                                    <p:animEffect transition="in" filter="wipe(left)">
                                      <p:cBhvr>
                                        <p:cTn id="205" dur="500"/>
                                        <p:tgtEl>
                                          <p:spTgt spid="129"/>
                                        </p:tgtEl>
                                      </p:cBhvr>
                                    </p:animEffect>
                                  </p:childTnLst>
                                </p:cTn>
                              </p:par>
                              <p:par>
                                <p:cTn id="206" presetID="22" presetClass="entr" presetSubtype="2" fill="hold" nodeType="withEffect">
                                  <p:stCondLst>
                                    <p:cond delay="0"/>
                                  </p:stCondLst>
                                  <p:childTnLst>
                                    <p:set>
                                      <p:cBhvr>
                                        <p:cTn id="207" dur="1" fill="hold">
                                          <p:stCondLst>
                                            <p:cond delay="0"/>
                                          </p:stCondLst>
                                        </p:cTn>
                                        <p:tgtEl>
                                          <p:spTgt spid="135"/>
                                        </p:tgtEl>
                                        <p:attrNameLst>
                                          <p:attrName>style.visibility</p:attrName>
                                        </p:attrNameLst>
                                      </p:cBhvr>
                                      <p:to>
                                        <p:strVal val="visible"/>
                                      </p:to>
                                    </p:set>
                                    <p:animEffect transition="in" filter="wipe(right)">
                                      <p:cBhvr>
                                        <p:cTn id="208" dur="500"/>
                                        <p:tgtEl>
                                          <p:spTgt spid="135"/>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21">
                                            <p:txEl>
                                              <p:pRg st="1" end="1"/>
                                            </p:txEl>
                                          </p:spTgt>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1">
                                            <p:txEl>
                                              <p:pRg st="2" end="2"/>
                                            </p:txEl>
                                          </p:spTgt>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1">
                                            <p:txEl>
                                              <p:pRg st="3" end="3"/>
                                            </p:txEl>
                                          </p:spTgt>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10" grpId="0" uiExpand="1" animBg="1"/>
      <p:bldP spid="15" grpId="0" uiExpand="1" animBg="1"/>
      <p:bldP spid="18" grpId="0" uiExpand="1" animBg="1"/>
      <p:bldP spid="22" grpId="0" uiExpand="1" animBg="1"/>
      <p:bldP spid="29" grpId="0" uiExpand="1" animBg="1"/>
      <p:bldP spid="30" grpId="0" uiExpand="1" animBg="1"/>
      <p:bldP spid="35" grpId="0" uiExpand="1" animBg="1"/>
      <p:bldP spid="36" grpId="0" uiExpand="1" animBg="1"/>
      <p:bldP spid="37" grpId="0" uiExpand="1" animBg="1"/>
      <p:bldP spid="38" grpId="0" uiExpand="1" animBg="1"/>
      <p:bldP spid="40" grpId="0" uiExpand="1" animBg="1"/>
      <p:bldP spid="41" grpId="0" uiExpand="1" animBg="1"/>
      <p:bldP spid="42" grpId="0" uiExpand="1" animBg="1"/>
      <p:bldP spid="43" grpId="0" uiExpand="1" animBg="1"/>
      <p:bldP spid="44" grpId="0" uiExpand="1" animBg="1"/>
      <p:bldP spid="45" grpId="0" uiExpand="1" animBg="1"/>
      <p:bldP spid="11" grpId="0" uiExpand="1" animBg="1"/>
      <p:bldP spid="13" grpId="0" uiExpand="1" animBg="1"/>
      <p:bldP spid="19" grpId="0" uiExpand="1" animBg="1"/>
      <p:bldP spid="20" grpId="0" uiExpand="1" animBg="1"/>
      <p:bldP spid="25" grpId="0" uiExpand="1" animBg="1"/>
      <p:bldP spid="26" grpId="0" uiExpand="1" animBg="1"/>
      <p:bldP spid="27" grpId="0" uiExpand="1" animBg="1"/>
      <p:bldP spid="28" grpId="0" uiExpand="1" animBg="1"/>
      <p:bldP spid="31" grpId="0" uiExpand="1" animBg="1"/>
      <p:bldP spid="32" grpId="0" uiExpand="1" animBg="1"/>
      <p:bldP spid="33" grpId="0" uiExpand="1" animBg="1"/>
      <p:bldP spid="34" grpId="0" uiExpan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5" y="171450"/>
            <a:ext cx="8375846" cy="415498"/>
          </a:xfrm>
        </p:spPr>
        <p:txBody>
          <a:bodyPr/>
          <a:lstStyle/>
          <a:p>
            <a:r>
              <a:rPr lang="en-GB" sz="3000" dirty="0" err="1" smtClean="0"/>
              <a:t>ChessBase</a:t>
            </a:r>
            <a:r>
              <a:rPr lang="en-GB" sz="3000" dirty="0" smtClean="0"/>
              <a:t> Analysis: 1850 - 2006</a:t>
            </a:r>
            <a:endParaRPr lang="en-GB" sz="3000" dirty="0"/>
          </a:p>
        </p:txBody>
      </p:sp>
      <p:sp>
        <p:nvSpPr>
          <p:cNvPr id="1032" name="Line 8"/>
          <p:cNvSpPr>
            <a:spLocks noChangeShapeType="1"/>
          </p:cNvSpPr>
          <p:nvPr/>
        </p:nvSpPr>
        <p:spPr bwMode="auto">
          <a:xfrm>
            <a:off x="1101893" y="4126707"/>
            <a:ext cx="684688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33" name="Line 9"/>
          <p:cNvSpPr>
            <a:spLocks noChangeShapeType="1"/>
          </p:cNvSpPr>
          <p:nvPr/>
        </p:nvSpPr>
        <p:spPr bwMode="auto">
          <a:xfrm flipV="1">
            <a:off x="1101893" y="1331119"/>
            <a:ext cx="1588" cy="2795588"/>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34" name="Line 10"/>
          <p:cNvSpPr>
            <a:spLocks noChangeShapeType="1"/>
          </p:cNvSpPr>
          <p:nvPr/>
        </p:nvSpPr>
        <p:spPr bwMode="auto">
          <a:xfrm>
            <a:off x="1413042"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35" name="Rectangle 11"/>
          <p:cNvSpPr>
            <a:spLocks noChangeArrowheads="1"/>
          </p:cNvSpPr>
          <p:nvPr/>
        </p:nvSpPr>
        <p:spPr bwMode="auto">
          <a:xfrm>
            <a:off x="1308267"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1850</a:t>
            </a:r>
            <a:endParaRPr lang="en-US" dirty="0" smtClean="0">
              <a:latin typeface="+mn-lt"/>
            </a:endParaRPr>
          </a:p>
        </p:txBody>
      </p:sp>
      <p:sp>
        <p:nvSpPr>
          <p:cNvPr id="1036" name="Line 12"/>
          <p:cNvSpPr>
            <a:spLocks noChangeShapeType="1"/>
          </p:cNvSpPr>
          <p:nvPr/>
        </p:nvSpPr>
        <p:spPr bwMode="auto">
          <a:xfrm>
            <a:off x="1727367"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37" name="Rectangle 13"/>
          <p:cNvSpPr>
            <a:spLocks noChangeArrowheads="1"/>
          </p:cNvSpPr>
          <p:nvPr/>
        </p:nvSpPr>
        <p:spPr bwMode="auto">
          <a:xfrm>
            <a:off x="162259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1858</a:t>
            </a:r>
            <a:endParaRPr lang="en-US" dirty="0" smtClean="0">
              <a:latin typeface="+mn-lt"/>
            </a:endParaRPr>
          </a:p>
        </p:txBody>
      </p:sp>
      <p:sp>
        <p:nvSpPr>
          <p:cNvPr id="1038" name="Line 14"/>
          <p:cNvSpPr>
            <a:spLocks noChangeShapeType="1"/>
          </p:cNvSpPr>
          <p:nvPr/>
        </p:nvSpPr>
        <p:spPr bwMode="auto">
          <a:xfrm>
            <a:off x="2048042"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39" name="Rectangle 15"/>
          <p:cNvSpPr>
            <a:spLocks noChangeArrowheads="1"/>
          </p:cNvSpPr>
          <p:nvPr/>
        </p:nvSpPr>
        <p:spPr bwMode="auto">
          <a:xfrm>
            <a:off x="1943267"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1866</a:t>
            </a:r>
            <a:endParaRPr lang="en-US" dirty="0" smtClean="0">
              <a:latin typeface="+mn-lt"/>
            </a:endParaRPr>
          </a:p>
        </p:txBody>
      </p:sp>
      <p:sp>
        <p:nvSpPr>
          <p:cNvPr id="1040" name="Line 16"/>
          <p:cNvSpPr>
            <a:spLocks noChangeShapeType="1"/>
          </p:cNvSpPr>
          <p:nvPr/>
        </p:nvSpPr>
        <p:spPr bwMode="auto">
          <a:xfrm>
            <a:off x="2406818"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41" name="Rectangle 17"/>
          <p:cNvSpPr>
            <a:spLocks noChangeArrowheads="1"/>
          </p:cNvSpPr>
          <p:nvPr/>
        </p:nvSpPr>
        <p:spPr bwMode="auto">
          <a:xfrm>
            <a:off x="230204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1875</a:t>
            </a:r>
            <a:endParaRPr lang="en-US" dirty="0" smtClean="0">
              <a:latin typeface="+mn-lt"/>
            </a:endParaRPr>
          </a:p>
        </p:txBody>
      </p:sp>
      <p:sp>
        <p:nvSpPr>
          <p:cNvPr id="1042" name="Line 18"/>
          <p:cNvSpPr>
            <a:spLocks noChangeShapeType="1"/>
          </p:cNvSpPr>
          <p:nvPr/>
        </p:nvSpPr>
        <p:spPr bwMode="auto">
          <a:xfrm>
            <a:off x="2725905"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43" name="Rectangle 19"/>
          <p:cNvSpPr>
            <a:spLocks noChangeArrowheads="1"/>
          </p:cNvSpPr>
          <p:nvPr/>
        </p:nvSpPr>
        <p:spPr bwMode="auto">
          <a:xfrm>
            <a:off x="2621130"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1883</a:t>
            </a:r>
            <a:endParaRPr lang="en-US" dirty="0" smtClean="0">
              <a:latin typeface="+mn-lt"/>
            </a:endParaRPr>
          </a:p>
        </p:txBody>
      </p:sp>
      <p:sp>
        <p:nvSpPr>
          <p:cNvPr id="1044" name="Line 20"/>
          <p:cNvSpPr>
            <a:spLocks noChangeShapeType="1"/>
          </p:cNvSpPr>
          <p:nvPr/>
        </p:nvSpPr>
        <p:spPr bwMode="auto">
          <a:xfrm>
            <a:off x="3046581"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45" name="Rectangle 21"/>
          <p:cNvSpPr>
            <a:spLocks noChangeArrowheads="1"/>
          </p:cNvSpPr>
          <p:nvPr/>
        </p:nvSpPr>
        <p:spPr bwMode="auto">
          <a:xfrm>
            <a:off x="2941805"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1891</a:t>
            </a:r>
            <a:endParaRPr lang="en-US" dirty="0" smtClean="0">
              <a:latin typeface="+mn-lt"/>
            </a:endParaRPr>
          </a:p>
        </p:txBody>
      </p:sp>
      <p:sp>
        <p:nvSpPr>
          <p:cNvPr id="1046" name="Line 22"/>
          <p:cNvSpPr>
            <a:spLocks noChangeShapeType="1"/>
          </p:cNvSpPr>
          <p:nvPr/>
        </p:nvSpPr>
        <p:spPr bwMode="auto">
          <a:xfrm>
            <a:off x="3367255"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47" name="Rectangle 23"/>
          <p:cNvSpPr>
            <a:spLocks noChangeArrowheads="1"/>
          </p:cNvSpPr>
          <p:nvPr/>
        </p:nvSpPr>
        <p:spPr bwMode="auto">
          <a:xfrm>
            <a:off x="326089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1899</a:t>
            </a:r>
            <a:endParaRPr lang="en-US" dirty="0" smtClean="0">
              <a:latin typeface="+mn-lt"/>
            </a:endParaRPr>
          </a:p>
        </p:txBody>
      </p:sp>
      <p:sp>
        <p:nvSpPr>
          <p:cNvPr id="1048" name="Line 24"/>
          <p:cNvSpPr>
            <a:spLocks noChangeShapeType="1"/>
          </p:cNvSpPr>
          <p:nvPr/>
        </p:nvSpPr>
        <p:spPr bwMode="auto">
          <a:xfrm>
            <a:off x="3686343"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49" name="Rectangle 25"/>
          <p:cNvSpPr>
            <a:spLocks noChangeArrowheads="1"/>
          </p:cNvSpPr>
          <p:nvPr/>
        </p:nvSpPr>
        <p:spPr bwMode="auto">
          <a:xfrm>
            <a:off x="3581567"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1907</a:t>
            </a:r>
            <a:endParaRPr lang="en-US" dirty="0" smtClean="0">
              <a:latin typeface="+mn-lt"/>
            </a:endParaRPr>
          </a:p>
        </p:txBody>
      </p:sp>
      <p:sp>
        <p:nvSpPr>
          <p:cNvPr id="1050" name="Line 26"/>
          <p:cNvSpPr>
            <a:spLocks noChangeShapeType="1"/>
          </p:cNvSpPr>
          <p:nvPr/>
        </p:nvSpPr>
        <p:spPr bwMode="auto">
          <a:xfrm>
            <a:off x="4045118"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51" name="Rectangle 27"/>
          <p:cNvSpPr>
            <a:spLocks noChangeArrowheads="1"/>
          </p:cNvSpPr>
          <p:nvPr/>
        </p:nvSpPr>
        <p:spPr bwMode="auto">
          <a:xfrm>
            <a:off x="394034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1916</a:t>
            </a:r>
            <a:endParaRPr lang="en-US" dirty="0" smtClean="0">
              <a:latin typeface="+mn-lt"/>
            </a:endParaRPr>
          </a:p>
        </p:txBody>
      </p:sp>
      <p:sp>
        <p:nvSpPr>
          <p:cNvPr id="1052" name="Line 28"/>
          <p:cNvSpPr>
            <a:spLocks noChangeShapeType="1"/>
          </p:cNvSpPr>
          <p:nvPr/>
        </p:nvSpPr>
        <p:spPr bwMode="auto">
          <a:xfrm>
            <a:off x="4365792"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53" name="Rectangle 29"/>
          <p:cNvSpPr>
            <a:spLocks noChangeArrowheads="1"/>
          </p:cNvSpPr>
          <p:nvPr/>
        </p:nvSpPr>
        <p:spPr bwMode="auto">
          <a:xfrm>
            <a:off x="4259430"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1924</a:t>
            </a:r>
            <a:endParaRPr lang="en-US" dirty="0" smtClean="0">
              <a:latin typeface="+mn-lt"/>
            </a:endParaRPr>
          </a:p>
        </p:txBody>
      </p:sp>
      <p:sp>
        <p:nvSpPr>
          <p:cNvPr id="1054" name="Line 30"/>
          <p:cNvSpPr>
            <a:spLocks noChangeShapeType="1"/>
          </p:cNvSpPr>
          <p:nvPr/>
        </p:nvSpPr>
        <p:spPr bwMode="auto">
          <a:xfrm>
            <a:off x="4680117"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55" name="Rectangle 31"/>
          <p:cNvSpPr>
            <a:spLocks noChangeArrowheads="1"/>
          </p:cNvSpPr>
          <p:nvPr/>
        </p:nvSpPr>
        <p:spPr bwMode="auto">
          <a:xfrm>
            <a:off x="457534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1932</a:t>
            </a:r>
            <a:endParaRPr lang="en-US" dirty="0" smtClean="0">
              <a:latin typeface="+mn-lt"/>
            </a:endParaRPr>
          </a:p>
        </p:txBody>
      </p:sp>
      <p:sp>
        <p:nvSpPr>
          <p:cNvPr id="1056" name="Line 32"/>
          <p:cNvSpPr>
            <a:spLocks noChangeShapeType="1"/>
          </p:cNvSpPr>
          <p:nvPr/>
        </p:nvSpPr>
        <p:spPr bwMode="auto">
          <a:xfrm>
            <a:off x="5000792"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57" name="Rectangle 33"/>
          <p:cNvSpPr>
            <a:spLocks noChangeArrowheads="1"/>
          </p:cNvSpPr>
          <p:nvPr/>
        </p:nvSpPr>
        <p:spPr bwMode="auto">
          <a:xfrm>
            <a:off x="4896017"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1940</a:t>
            </a:r>
            <a:endParaRPr lang="en-US" dirty="0" smtClean="0">
              <a:latin typeface="+mn-lt"/>
            </a:endParaRPr>
          </a:p>
        </p:txBody>
      </p:sp>
      <p:sp>
        <p:nvSpPr>
          <p:cNvPr id="1058" name="Line 34"/>
          <p:cNvSpPr>
            <a:spLocks noChangeShapeType="1"/>
          </p:cNvSpPr>
          <p:nvPr/>
        </p:nvSpPr>
        <p:spPr bwMode="auto">
          <a:xfrm>
            <a:off x="5359567"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59" name="Rectangle 35"/>
          <p:cNvSpPr>
            <a:spLocks noChangeArrowheads="1"/>
          </p:cNvSpPr>
          <p:nvPr/>
        </p:nvSpPr>
        <p:spPr bwMode="auto">
          <a:xfrm>
            <a:off x="5253205"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1949</a:t>
            </a:r>
            <a:endParaRPr lang="en-US" dirty="0" smtClean="0">
              <a:latin typeface="+mn-lt"/>
            </a:endParaRPr>
          </a:p>
        </p:txBody>
      </p:sp>
      <p:sp>
        <p:nvSpPr>
          <p:cNvPr id="1060" name="Line 36"/>
          <p:cNvSpPr>
            <a:spLocks noChangeShapeType="1"/>
          </p:cNvSpPr>
          <p:nvPr/>
        </p:nvSpPr>
        <p:spPr bwMode="auto">
          <a:xfrm>
            <a:off x="5678655"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61" name="Rectangle 37"/>
          <p:cNvSpPr>
            <a:spLocks noChangeArrowheads="1"/>
          </p:cNvSpPr>
          <p:nvPr/>
        </p:nvSpPr>
        <p:spPr bwMode="auto">
          <a:xfrm>
            <a:off x="5573880"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1957</a:t>
            </a:r>
            <a:endParaRPr lang="en-US" dirty="0" smtClean="0">
              <a:latin typeface="+mn-lt"/>
            </a:endParaRPr>
          </a:p>
        </p:txBody>
      </p:sp>
      <p:sp>
        <p:nvSpPr>
          <p:cNvPr id="1062" name="Line 38"/>
          <p:cNvSpPr>
            <a:spLocks noChangeShapeType="1"/>
          </p:cNvSpPr>
          <p:nvPr/>
        </p:nvSpPr>
        <p:spPr bwMode="auto">
          <a:xfrm>
            <a:off x="5999330"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63" name="Rectangle 39"/>
          <p:cNvSpPr>
            <a:spLocks noChangeArrowheads="1"/>
          </p:cNvSpPr>
          <p:nvPr/>
        </p:nvSpPr>
        <p:spPr bwMode="auto">
          <a:xfrm>
            <a:off x="5894555"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1965</a:t>
            </a:r>
            <a:endParaRPr lang="en-US" dirty="0" smtClean="0">
              <a:latin typeface="+mn-lt"/>
            </a:endParaRPr>
          </a:p>
        </p:txBody>
      </p:sp>
      <p:sp>
        <p:nvSpPr>
          <p:cNvPr id="1064" name="Line 40"/>
          <p:cNvSpPr>
            <a:spLocks noChangeShapeType="1"/>
          </p:cNvSpPr>
          <p:nvPr/>
        </p:nvSpPr>
        <p:spPr bwMode="auto">
          <a:xfrm>
            <a:off x="6318417"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65" name="Rectangle 41"/>
          <p:cNvSpPr>
            <a:spLocks noChangeArrowheads="1"/>
          </p:cNvSpPr>
          <p:nvPr/>
        </p:nvSpPr>
        <p:spPr bwMode="auto">
          <a:xfrm>
            <a:off x="621364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1973</a:t>
            </a:r>
            <a:endParaRPr lang="en-US" dirty="0" smtClean="0">
              <a:latin typeface="+mn-lt"/>
            </a:endParaRPr>
          </a:p>
        </p:txBody>
      </p:sp>
      <p:sp>
        <p:nvSpPr>
          <p:cNvPr id="1066" name="Line 42"/>
          <p:cNvSpPr>
            <a:spLocks noChangeShapeType="1"/>
          </p:cNvSpPr>
          <p:nvPr/>
        </p:nvSpPr>
        <p:spPr bwMode="auto">
          <a:xfrm>
            <a:off x="6639092"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67" name="Rectangle 43"/>
          <p:cNvSpPr>
            <a:spLocks noChangeArrowheads="1"/>
          </p:cNvSpPr>
          <p:nvPr/>
        </p:nvSpPr>
        <p:spPr bwMode="auto">
          <a:xfrm>
            <a:off x="6534317"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1981</a:t>
            </a:r>
            <a:endParaRPr lang="en-US" dirty="0" smtClean="0">
              <a:latin typeface="+mn-lt"/>
            </a:endParaRPr>
          </a:p>
        </p:txBody>
      </p:sp>
      <p:sp>
        <p:nvSpPr>
          <p:cNvPr id="1068" name="Line 44"/>
          <p:cNvSpPr>
            <a:spLocks noChangeShapeType="1"/>
          </p:cNvSpPr>
          <p:nvPr/>
        </p:nvSpPr>
        <p:spPr bwMode="auto">
          <a:xfrm>
            <a:off x="6997867"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69" name="Rectangle 45"/>
          <p:cNvSpPr>
            <a:spLocks noChangeArrowheads="1"/>
          </p:cNvSpPr>
          <p:nvPr/>
        </p:nvSpPr>
        <p:spPr bwMode="auto">
          <a:xfrm>
            <a:off x="689309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1990</a:t>
            </a:r>
            <a:endParaRPr lang="en-US" dirty="0" smtClean="0">
              <a:latin typeface="+mn-lt"/>
            </a:endParaRPr>
          </a:p>
        </p:txBody>
      </p:sp>
      <p:sp>
        <p:nvSpPr>
          <p:cNvPr id="1070" name="Line 46"/>
          <p:cNvSpPr>
            <a:spLocks noChangeShapeType="1"/>
          </p:cNvSpPr>
          <p:nvPr/>
        </p:nvSpPr>
        <p:spPr bwMode="auto">
          <a:xfrm>
            <a:off x="7316955"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71" name="Rectangle 47"/>
          <p:cNvSpPr>
            <a:spLocks noChangeArrowheads="1"/>
          </p:cNvSpPr>
          <p:nvPr/>
        </p:nvSpPr>
        <p:spPr bwMode="auto">
          <a:xfrm>
            <a:off x="7212180"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1998</a:t>
            </a:r>
            <a:endParaRPr lang="en-US" dirty="0" smtClean="0">
              <a:latin typeface="+mn-lt"/>
            </a:endParaRPr>
          </a:p>
        </p:txBody>
      </p:sp>
      <p:sp>
        <p:nvSpPr>
          <p:cNvPr id="1072" name="Line 48"/>
          <p:cNvSpPr>
            <a:spLocks noChangeShapeType="1"/>
          </p:cNvSpPr>
          <p:nvPr/>
        </p:nvSpPr>
        <p:spPr bwMode="auto">
          <a:xfrm>
            <a:off x="7632868" y="4126708"/>
            <a:ext cx="1588" cy="50006"/>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dirty="0">
              <a:latin typeface="+mn-lt"/>
            </a:endParaRPr>
          </a:p>
        </p:txBody>
      </p:sp>
      <p:sp>
        <p:nvSpPr>
          <p:cNvPr id="1073" name="Rectangle 49"/>
          <p:cNvSpPr>
            <a:spLocks noChangeArrowheads="1"/>
          </p:cNvSpPr>
          <p:nvPr/>
        </p:nvSpPr>
        <p:spPr bwMode="auto">
          <a:xfrm>
            <a:off x="7528092" y="4191002"/>
            <a:ext cx="179536" cy="107722"/>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700" dirty="0" smtClean="0">
                <a:latin typeface="+mn-lt"/>
              </a:rPr>
              <a:t>2006</a:t>
            </a:r>
            <a:endParaRPr lang="en-US" dirty="0" smtClean="0">
              <a:latin typeface="+mn-lt"/>
            </a:endParaRPr>
          </a:p>
        </p:txBody>
      </p:sp>
      <p:sp>
        <p:nvSpPr>
          <p:cNvPr id="1074" name="Line 50"/>
          <p:cNvSpPr>
            <a:spLocks noChangeShapeType="1"/>
          </p:cNvSpPr>
          <p:nvPr/>
        </p:nvSpPr>
        <p:spPr bwMode="auto">
          <a:xfrm flipH="1">
            <a:off x="1030455" y="4065985"/>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75" name="Rectangle 51"/>
          <p:cNvSpPr>
            <a:spLocks noChangeArrowheads="1"/>
          </p:cNvSpPr>
          <p:nvPr/>
        </p:nvSpPr>
        <p:spPr bwMode="auto">
          <a:xfrm>
            <a:off x="724384" y="4004341"/>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1400</a:t>
            </a:r>
            <a:endParaRPr lang="en-US" sz="2400" dirty="0" smtClean="0">
              <a:latin typeface="+mn-lt"/>
            </a:endParaRPr>
          </a:p>
        </p:txBody>
      </p:sp>
      <p:sp>
        <p:nvSpPr>
          <p:cNvPr id="1076" name="Line 52"/>
          <p:cNvSpPr>
            <a:spLocks noChangeShapeType="1"/>
          </p:cNvSpPr>
          <p:nvPr/>
        </p:nvSpPr>
        <p:spPr bwMode="auto">
          <a:xfrm flipH="1">
            <a:off x="1030455" y="3750470"/>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77" name="Rectangle 53"/>
          <p:cNvSpPr>
            <a:spLocks noChangeArrowheads="1"/>
          </p:cNvSpPr>
          <p:nvPr/>
        </p:nvSpPr>
        <p:spPr bwMode="auto">
          <a:xfrm>
            <a:off x="724384" y="3688825"/>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1600</a:t>
            </a:r>
            <a:endParaRPr lang="en-US" sz="2400" dirty="0" smtClean="0">
              <a:latin typeface="+mn-lt"/>
            </a:endParaRPr>
          </a:p>
        </p:txBody>
      </p:sp>
      <p:sp>
        <p:nvSpPr>
          <p:cNvPr id="1078" name="Line 54"/>
          <p:cNvSpPr>
            <a:spLocks noChangeShapeType="1"/>
          </p:cNvSpPr>
          <p:nvPr/>
        </p:nvSpPr>
        <p:spPr bwMode="auto">
          <a:xfrm flipH="1">
            <a:off x="1030455" y="3434954"/>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79" name="Rectangle 55"/>
          <p:cNvSpPr>
            <a:spLocks noChangeArrowheads="1"/>
          </p:cNvSpPr>
          <p:nvPr/>
        </p:nvSpPr>
        <p:spPr bwMode="auto">
          <a:xfrm>
            <a:off x="724384" y="3373309"/>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1800</a:t>
            </a:r>
            <a:endParaRPr lang="en-US" sz="2400" dirty="0" smtClean="0">
              <a:latin typeface="+mn-lt"/>
            </a:endParaRPr>
          </a:p>
        </p:txBody>
      </p:sp>
      <p:sp>
        <p:nvSpPr>
          <p:cNvPr id="1080" name="Line 56"/>
          <p:cNvSpPr>
            <a:spLocks noChangeShapeType="1"/>
          </p:cNvSpPr>
          <p:nvPr/>
        </p:nvSpPr>
        <p:spPr bwMode="auto">
          <a:xfrm flipH="1">
            <a:off x="1030455" y="3119438"/>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81" name="Rectangle 57"/>
          <p:cNvSpPr>
            <a:spLocks noChangeArrowheads="1"/>
          </p:cNvSpPr>
          <p:nvPr/>
        </p:nvSpPr>
        <p:spPr bwMode="auto">
          <a:xfrm>
            <a:off x="724384" y="3057793"/>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2000</a:t>
            </a:r>
            <a:endParaRPr lang="en-US" sz="2400" dirty="0" smtClean="0">
              <a:latin typeface="+mn-lt"/>
            </a:endParaRPr>
          </a:p>
        </p:txBody>
      </p:sp>
      <p:sp>
        <p:nvSpPr>
          <p:cNvPr id="1082" name="Line 58"/>
          <p:cNvSpPr>
            <a:spLocks noChangeShapeType="1"/>
          </p:cNvSpPr>
          <p:nvPr/>
        </p:nvSpPr>
        <p:spPr bwMode="auto">
          <a:xfrm flipH="1">
            <a:off x="1030455" y="2803922"/>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83" name="Rectangle 59"/>
          <p:cNvSpPr>
            <a:spLocks noChangeArrowheads="1"/>
          </p:cNvSpPr>
          <p:nvPr/>
        </p:nvSpPr>
        <p:spPr bwMode="auto">
          <a:xfrm>
            <a:off x="724384" y="2742278"/>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2200</a:t>
            </a:r>
            <a:endParaRPr lang="en-US" sz="2400" dirty="0" smtClean="0">
              <a:latin typeface="+mn-lt"/>
            </a:endParaRPr>
          </a:p>
        </p:txBody>
      </p:sp>
      <p:sp>
        <p:nvSpPr>
          <p:cNvPr id="1084" name="Line 60"/>
          <p:cNvSpPr>
            <a:spLocks noChangeShapeType="1"/>
          </p:cNvSpPr>
          <p:nvPr/>
        </p:nvSpPr>
        <p:spPr bwMode="auto">
          <a:xfrm flipH="1">
            <a:off x="1030455" y="2488407"/>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85" name="Rectangle 61"/>
          <p:cNvSpPr>
            <a:spLocks noChangeArrowheads="1"/>
          </p:cNvSpPr>
          <p:nvPr/>
        </p:nvSpPr>
        <p:spPr bwMode="auto">
          <a:xfrm>
            <a:off x="724384" y="2426762"/>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2400</a:t>
            </a:r>
            <a:endParaRPr lang="en-US" sz="2400" dirty="0" smtClean="0">
              <a:latin typeface="+mn-lt"/>
            </a:endParaRPr>
          </a:p>
        </p:txBody>
      </p:sp>
      <p:sp>
        <p:nvSpPr>
          <p:cNvPr id="1086" name="Line 62"/>
          <p:cNvSpPr>
            <a:spLocks noChangeShapeType="1"/>
          </p:cNvSpPr>
          <p:nvPr/>
        </p:nvSpPr>
        <p:spPr bwMode="auto">
          <a:xfrm flipH="1">
            <a:off x="1030455" y="2172891"/>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87" name="Rectangle 63"/>
          <p:cNvSpPr>
            <a:spLocks noChangeArrowheads="1"/>
          </p:cNvSpPr>
          <p:nvPr/>
        </p:nvSpPr>
        <p:spPr bwMode="auto">
          <a:xfrm>
            <a:off x="724384" y="2111247"/>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2600</a:t>
            </a:r>
            <a:endParaRPr lang="en-US" sz="2400" dirty="0" smtClean="0">
              <a:latin typeface="+mn-lt"/>
            </a:endParaRPr>
          </a:p>
        </p:txBody>
      </p:sp>
      <p:sp>
        <p:nvSpPr>
          <p:cNvPr id="1088" name="Line 64"/>
          <p:cNvSpPr>
            <a:spLocks noChangeShapeType="1"/>
          </p:cNvSpPr>
          <p:nvPr/>
        </p:nvSpPr>
        <p:spPr bwMode="auto">
          <a:xfrm flipH="1">
            <a:off x="1030455" y="1857376"/>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89" name="Rectangle 65"/>
          <p:cNvSpPr>
            <a:spLocks noChangeArrowheads="1"/>
          </p:cNvSpPr>
          <p:nvPr/>
        </p:nvSpPr>
        <p:spPr bwMode="auto">
          <a:xfrm>
            <a:off x="724384" y="1795731"/>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2800</a:t>
            </a:r>
            <a:endParaRPr lang="en-US" sz="2400" dirty="0" smtClean="0">
              <a:latin typeface="+mn-lt"/>
            </a:endParaRPr>
          </a:p>
        </p:txBody>
      </p:sp>
      <p:sp>
        <p:nvSpPr>
          <p:cNvPr id="1090" name="Line 66"/>
          <p:cNvSpPr>
            <a:spLocks noChangeShapeType="1"/>
          </p:cNvSpPr>
          <p:nvPr/>
        </p:nvSpPr>
        <p:spPr bwMode="auto">
          <a:xfrm flipH="1">
            <a:off x="1030455" y="1541860"/>
            <a:ext cx="71438" cy="1191"/>
          </a:xfrm>
          <a:prstGeom prst="line">
            <a:avLst/>
          </a:prstGeom>
          <a:noFill/>
          <a:ln w="0">
            <a:solidFill>
              <a:schemeClr val="tx1"/>
            </a:solidFill>
            <a:prstDash val="solid"/>
            <a:round/>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91" name="Rectangle 67"/>
          <p:cNvSpPr>
            <a:spLocks noChangeArrowheads="1"/>
          </p:cNvSpPr>
          <p:nvPr/>
        </p:nvSpPr>
        <p:spPr bwMode="auto">
          <a:xfrm>
            <a:off x="724384" y="1480216"/>
            <a:ext cx="205184" cy="12311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800" dirty="0" smtClean="0">
                <a:latin typeface="+mn-lt"/>
              </a:rPr>
              <a:t>3000</a:t>
            </a:r>
            <a:endParaRPr lang="en-US" sz="2400" dirty="0" smtClean="0">
              <a:latin typeface="+mn-lt"/>
            </a:endParaRPr>
          </a:p>
        </p:txBody>
      </p:sp>
      <p:sp>
        <p:nvSpPr>
          <p:cNvPr id="1098" name="Rectangle 74"/>
          <p:cNvSpPr>
            <a:spLocks noChangeArrowheads="1"/>
          </p:cNvSpPr>
          <p:nvPr/>
        </p:nvSpPr>
        <p:spPr bwMode="auto">
          <a:xfrm>
            <a:off x="2000233" y="3804055"/>
            <a:ext cx="772647"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000000"/>
                </a:solidFill>
                <a:latin typeface="Calibri"/>
              </a:rPr>
              <a:t>Adolf </a:t>
            </a:r>
            <a:r>
              <a:rPr lang="en-US" sz="900" dirty="0" err="1" smtClean="0">
                <a:solidFill>
                  <a:srgbClr val="000000"/>
                </a:solidFill>
                <a:latin typeface="+mn-lt"/>
              </a:rPr>
              <a:t>Anderssen</a:t>
            </a:r>
            <a:endParaRPr lang="en-US" sz="2400" dirty="0" smtClean="0">
              <a:latin typeface="+mn-lt"/>
            </a:endParaRPr>
          </a:p>
        </p:txBody>
      </p:sp>
      <p:sp>
        <p:nvSpPr>
          <p:cNvPr id="1108" name="Rectangle 84"/>
          <p:cNvSpPr>
            <a:spLocks noChangeArrowheads="1"/>
          </p:cNvSpPr>
          <p:nvPr/>
        </p:nvSpPr>
        <p:spPr bwMode="auto">
          <a:xfrm>
            <a:off x="4789655" y="2303857"/>
            <a:ext cx="819135"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FF0000"/>
                </a:solidFill>
                <a:latin typeface="Calibri"/>
              </a:rPr>
              <a:t>Mikhail </a:t>
            </a:r>
            <a:r>
              <a:rPr lang="en-US" sz="900" dirty="0" err="1" smtClean="0">
                <a:solidFill>
                  <a:srgbClr val="FF0000"/>
                </a:solidFill>
                <a:latin typeface="+mn-lt"/>
              </a:rPr>
              <a:t>Botvinnik</a:t>
            </a:r>
            <a:endParaRPr lang="en-US" sz="2400" dirty="0" smtClean="0">
              <a:latin typeface="+mn-lt"/>
            </a:endParaRPr>
          </a:p>
        </p:txBody>
      </p:sp>
      <p:sp>
        <p:nvSpPr>
          <p:cNvPr id="1118" name="Rectangle 94"/>
          <p:cNvSpPr>
            <a:spLocks noChangeArrowheads="1"/>
          </p:cNvSpPr>
          <p:nvPr/>
        </p:nvSpPr>
        <p:spPr bwMode="auto">
          <a:xfrm>
            <a:off x="5143505" y="3536163"/>
            <a:ext cx="993862"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00CD00"/>
                </a:solidFill>
                <a:latin typeface="Calibri"/>
              </a:rPr>
              <a:t>Jose Raul </a:t>
            </a:r>
            <a:r>
              <a:rPr lang="en-US" sz="900" dirty="0" err="1" smtClean="0">
                <a:solidFill>
                  <a:srgbClr val="00CD00"/>
                </a:solidFill>
                <a:latin typeface="+mn-lt"/>
              </a:rPr>
              <a:t>Capablanca</a:t>
            </a:r>
            <a:endParaRPr lang="en-US" sz="2400" dirty="0" smtClean="0">
              <a:latin typeface="+mn-lt"/>
            </a:endParaRPr>
          </a:p>
        </p:txBody>
      </p:sp>
      <p:sp>
        <p:nvSpPr>
          <p:cNvPr id="1134" name="Rectangle 110"/>
          <p:cNvSpPr>
            <a:spLocks noChangeArrowheads="1"/>
          </p:cNvSpPr>
          <p:nvPr/>
        </p:nvSpPr>
        <p:spPr bwMode="auto">
          <a:xfrm>
            <a:off x="5357819" y="1821651"/>
            <a:ext cx="990656"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chemeClr val="tx2">
                    <a:lumMod val="75000"/>
                  </a:schemeClr>
                </a:solidFill>
                <a:latin typeface="Calibri"/>
              </a:rPr>
              <a:t>Robert James </a:t>
            </a:r>
            <a:r>
              <a:rPr lang="en-US" sz="900" dirty="0" smtClean="0">
                <a:solidFill>
                  <a:schemeClr val="tx2">
                    <a:lumMod val="75000"/>
                  </a:schemeClr>
                </a:solidFill>
                <a:latin typeface="+mn-lt"/>
              </a:rPr>
              <a:t>Fischer</a:t>
            </a:r>
            <a:endParaRPr lang="en-US" sz="2400" dirty="0" smtClean="0">
              <a:solidFill>
                <a:schemeClr val="tx2">
                  <a:lumMod val="75000"/>
                </a:schemeClr>
              </a:solidFill>
              <a:latin typeface="+mn-lt"/>
            </a:endParaRPr>
          </a:p>
        </p:txBody>
      </p:sp>
      <p:sp>
        <p:nvSpPr>
          <p:cNvPr id="1141" name="Rectangle 117"/>
          <p:cNvSpPr>
            <a:spLocks noChangeArrowheads="1"/>
          </p:cNvSpPr>
          <p:nvPr/>
        </p:nvSpPr>
        <p:spPr bwMode="auto">
          <a:xfrm>
            <a:off x="7643834" y="1928808"/>
            <a:ext cx="716543"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FF00FF"/>
                </a:solidFill>
                <a:latin typeface="Calibri"/>
              </a:rPr>
              <a:t>Anatoly </a:t>
            </a:r>
            <a:r>
              <a:rPr lang="en-US" sz="900" dirty="0" err="1" smtClean="0">
                <a:solidFill>
                  <a:srgbClr val="FF00FF"/>
                </a:solidFill>
                <a:latin typeface="+mn-lt"/>
              </a:rPr>
              <a:t>Karpov</a:t>
            </a:r>
            <a:endParaRPr lang="en-US" sz="2400" dirty="0" smtClean="0">
              <a:latin typeface="+mn-lt"/>
            </a:endParaRPr>
          </a:p>
        </p:txBody>
      </p:sp>
      <p:sp>
        <p:nvSpPr>
          <p:cNvPr id="1148" name="Rectangle 124"/>
          <p:cNvSpPr>
            <a:spLocks noChangeArrowheads="1"/>
          </p:cNvSpPr>
          <p:nvPr/>
        </p:nvSpPr>
        <p:spPr bwMode="auto">
          <a:xfrm>
            <a:off x="7231230" y="1339444"/>
            <a:ext cx="713337"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FF8000"/>
                </a:solidFill>
                <a:latin typeface="Calibri"/>
              </a:rPr>
              <a:t>Garry </a:t>
            </a:r>
            <a:r>
              <a:rPr lang="en-US" sz="900" dirty="0" smtClean="0">
                <a:solidFill>
                  <a:srgbClr val="FF8000"/>
                </a:solidFill>
                <a:latin typeface="+mn-lt"/>
              </a:rPr>
              <a:t>Kasparov</a:t>
            </a:r>
            <a:endParaRPr lang="en-US" sz="2400" dirty="0" smtClean="0">
              <a:latin typeface="+mn-lt"/>
            </a:endParaRPr>
          </a:p>
        </p:txBody>
      </p:sp>
      <p:sp>
        <p:nvSpPr>
          <p:cNvPr id="1155" name="Rectangle 131"/>
          <p:cNvSpPr>
            <a:spLocks noChangeArrowheads="1"/>
          </p:cNvSpPr>
          <p:nvPr/>
        </p:nvSpPr>
        <p:spPr bwMode="auto">
          <a:xfrm>
            <a:off x="2928926" y="3000378"/>
            <a:ext cx="734175"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808000"/>
                </a:solidFill>
                <a:latin typeface="Calibri"/>
              </a:rPr>
              <a:t>Emanuel </a:t>
            </a:r>
            <a:r>
              <a:rPr lang="en-US" sz="900" dirty="0" err="1" smtClean="0">
                <a:solidFill>
                  <a:srgbClr val="808000"/>
                </a:solidFill>
                <a:latin typeface="+mn-lt"/>
              </a:rPr>
              <a:t>Lasker</a:t>
            </a:r>
            <a:endParaRPr lang="en-US" sz="2400" dirty="0" smtClean="0">
              <a:latin typeface="+mn-lt"/>
            </a:endParaRPr>
          </a:p>
        </p:txBody>
      </p:sp>
      <p:sp>
        <p:nvSpPr>
          <p:cNvPr id="1162" name="Rectangle 138"/>
          <p:cNvSpPr>
            <a:spLocks noChangeArrowheads="1"/>
          </p:cNvSpPr>
          <p:nvPr/>
        </p:nvSpPr>
        <p:spPr bwMode="auto">
          <a:xfrm>
            <a:off x="1852781" y="2411014"/>
            <a:ext cx="620363"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b="1" dirty="0" smtClean="0">
                <a:solidFill>
                  <a:srgbClr val="800080"/>
                </a:solidFill>
                <a:latin typeface="Calibri"/>
              </a:rPr>
              <a:t>Paul </a:t>
            </a:r>
            <a:r>
              <a:rPr lang="en-US" sz="900" b="1" dirty="0" err="1" smtClean="0">
                <a:solidFill>
                  <a:srgbClr val="800080"/>
                </a:solidFill>
                <a:latin typeface="+mn-lt"/>
              </a:rPr>
              <a:t>Morphy</a:t>
            </a:r>
            <a:endParaRPr lang="en-US" sz="2400" b="1" dirty="0" smtClean="0">
              <a:latin typeface="+mn-lt"/>
            </a:endParaRPr>
          </a:p>
        </p:txBody>
      </p:sp>
      <p:sp>
        <p:nvSpPr>
          <p:cNvPr id="1169" name="Rectangle 145"/>
          <p:cNvSpPr>
            <a:spLocks noChangeArrowheads="1"/>
          </p:cNvSpPr>
          <p:nvPr/>
        </p:nvSpPr>
        <p:spPr bwMode="auto">
          <a:xfrm>
            <a:off x="7215207" y="2786064"/>
            <a:ext cx="716543"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900" dirty="0" smtClean="0">
                <a:solidFill>
                  <a:srgbClr val="000000"/>
                </a:solidFill>
                <a:latin typeface="Calibri"/>
              </a:rPr>
              <a:t>Boris V </a:t>
            </a:r>
            <a:r>
              <a:rPr lang="en-US" sz="900" dirty="0" err="1" smtClean="0">
                <a:solidFill>
                  <a:srgbClr val="000000"/>
                </a:solidFill>
                <a:latin typeface="+mn-lt"/>
              </a:rPr>
              <a:t>Spassky</a:t>
            </a:r>
            <a:endParaRPr lang="en-US" sz="2400" dirty="0" smtClean="0">
              <a:latin typeface="+mn-lt"/>
            </a:endParaRPr>
          </a:p>
        </p:txBody>
      </p:sp>
      <p:sp>
        <p:nvSpPr>
          <p:cNvPr id="1176" name="Rectangle 152"/>
          <p:cNvSpPr>
            <a:spLocks noChangeArrowheads="1"/>
          </p:cNvSpPr>
          <p:nvPr/>
        </p:nvSpPr>
        <p:spPr bwMode="auto">
          <a:xfrm>
            <a:off x="2380212" y="2625328"/>
            <a:ext cx="830356" cy="13849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900" dirty="0" err="1" smtClean="0">
                <a:solidFill>
                  <a:srgbClr val="FF0000"/>
                </a:solidFill>
                <a:latin typeface="+mn-lt"/>
              </a:rPr>
              <a:t>Whilhelm</a:t>
            </a:r>
            <a:r>
              <a:rPr lang="en-US" sz="900" dirty="0" smtClean="0">
                <a:solidFill>
                  <a:srgbClr val="FF0000"/>
                </a:solidFill>
                <a:latin typeface="+mn-lt"/>
              </a:rPr>
              <a:t> Steinitz</a:t>
            </a:r>
            <a:endParaRPr lang="en-US" sz="2400" dirty="0" smtClean="0">
              <a:latin typeface="+mn-lt"/>
            </a:endParaRPr>
          </a:p>
        </p:txBody>
      </p:sp>
      <p:sp>
        <p:nvSpPr>
          <p:cNvPr id="1177" name="Rectangle 153"/>
          <p:cNvSpPr>
            <a:spLocks noChangeArrowheads="1"/>
          </p:cNvSpPr>
          <p:nvPr/>
        </p:nvSpPr>
        <p:spPr bwMode="auto">
          <a:xfrm>
            <a:off x="4403893" y="4393419"/>
            <a:ext cx="262892"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1100" b="1" dirty="0" smtClean="0">
                <a:latin typeface="+mn-lt"/>
              </a:rPr>
              <a:t>Year</a:t>
            </a:r>
            <a:endParaRPr lang="en-US" sz="2700" b="1" dirty="0" smtClean="0">
              <a:latin typeface="+mn-lt"/>
            </a:endParaRPr>
          </a:p>
        </p:txBody>
      </p:sp>
      <p:sp>
        <p:nvSpPr>
          <p:cNvPr id="1178" name="Rectangle 154"/>
          <p:cNvSpPr>
            <a:spLocks noChangeArrowheads="1"/>
          </p:cNvSpPr>
          <p:nvPr/>
        </p:nvSpPr>
        <p:spPr bwMode="auto">
          <a:xfrm rot="16200000">
            <a:off x="70543" y="2612128"/>
            <a:ext cx="788677"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pPr defTabSz="685891"/>
            <a:r>
              <a:rPr lang="en-US" sz="1100" b="1" dirty="0" smtClean="0">
                <a:latin typeface="+mn-lt"/>
              </a:rPr>
              <a:t>Skill estimate</a:t>
            </a:r>
            <a:endParaRPr lang="en-US" sz="2700" b="1" dirty="0" smtClean="0">
              <a:latin typeface="+mn-lt"/>
            </a:endParaRPr>
          </a:p>
        </p:txBody>
      </p:sp>
      <p:sp>
        <p:nvSpPr>
          <p:cNvPr id="1160" name="Freeform 136"/>
          <p:cNvSpPr>
            <a:spLocks/>
          </p:cNvSpPr>
          <p:nvPr/>
        </p:nvSpPr>
        <p:spPr bwMode="auto">
          <a:xfrm>
            <a:off x="1413043" y="2570560"/>
            <a:ext cx="754063" cy="757238"/>
          </a:xfrm>
          <a:custGeom>
            <a:avLst/>
            <a:gdLst/>
            <a:ahLst/>
            <a:cxnLst>
              <a:cxn ang="0">
                <a:pos x="0" y="259"/>
              </a:cxn>
              <a:cxn ang="0">
                <a:pos x="24" y="259"/>
              </a:cxn>
              <a:cxn ang="0">
                <a:pos x="48" y="262"/>
              </a:cxn>
              <a:cxn ang="0">
                <a:pos x="75" y="271"/>
              </a:cxn>
              <a:cxn ang="0">
                <a:pos x="99" y="280"/>
              </a:cxn>
              <a:cxn ang="0">
                <a:pos x="123" y="265"/>
              </a:cxn>
              <a:cxn ang="0">
                <a:pos x="150" y="247"/>
              </a:cxn>
              <a:cxn ang="0">
                <a:pos x="174" y="229"/>
              </a:cxn>
              <a:cxn ang="0">
                <a:pos x="198" y="265"/>
              </a:cxn>
              <a:cxn ang="0">
                <a:pos x="226" y="283"/>
              </a:cxn>
              <a:cxn ang="0">
                <a:pos x="250" y="235"/>
              </a:cxn>
              <a:cxn ang="0">
                <a:pos x="274" y="196"/>
              </a:cxn>
              <a:cxn ang="0">
                <a:pos x="301" y="163"/>
              </a:cxn>
              <a:cxn ang="0">
                <a:pos x="325" y="136"/>
              </a:cxn>
              <a:cxn ang="0">
                <a:pos x="352" y="103"/>
              </a:cxn>
              <a:cxn ang="0">
                <a:pos x="376" y="70"/>
              </a:cxn>
              <a:cxn ang="0">
                <a:pos x="400" y="40"/>
              </a:cxn>
              <a:cxn ang="0">
                <a:pos x="427" y="31"/>
              </a:cxn>
              <a:cxn ang="0">
                <a:pos x="451" y="15"/>
              </a:cxn>
              <a:cxn ang="0">
                <a:pos x="475" y="0"/>
              </a:cxn>
              <a:cxn ang="0">
                <a:pos x="475" y="404"/>
              </a:cxn>
              <a:cxn ang="0">
                <a:pos x="451" y="401"/>
              </a:cxn>
              <a:cxn ang="0">
                <a:pos x="427" y="395"/>
              </a:cxn>
              <a:cxn ang="0">
                <a:pos x="400" y="386"/>
              </a:cxn>
              <a:cxn ang="0">
                <a:pos x="376" y="398"/>
              </a:cxn>
              <a:cxn ang="0">
                <a:pos x="352" y="407"/>
              </a:cxn>
              <a:cxn ang="0">
                <a:pos x="325" y="419"/>
              </a:cxn>
              <a:cxn ang="0">
                <a:pos x="301" y="434"/>
              </a:cxn>
              <a:cxn ang="0">
                <a:pos x="274" y="446"/>
              </a:cxn>
              <a:cxn ang="0">
                <a:pos x="250" y="455"/>
              </a:cxn>
              <a:cxn ang="0">
                <a:pos x="226" y="455"/>
              </a:cxn>
              <a:cxn ang="0">
                <a:pos x="198" y="416"/>
              </a:cxn>
              <a:cxn ang="0">
                <a:pos x="174" y="407"/>
              </a:cxn>
              <a:cxn ang="0">
                <a:pos x="150" y="467"/>
              </a:cxn>
              <a:cxn ang="0">
                <a:pos x="123" y="512"/>
              </a:cxn>
              <a:cxn ang="0">
                <a:pos x="99" y="554"/>
              </a:cxn>
              <a:cxn ang="0">
                <a:pos x="75" y="575"/>
              </a:cxn>
              <a:cxn ang="0">
                <a:pos x="48" y="596"/>
              </a:cxn>
              <a:cxn ang="0">
                <a:pos x="24" y="618"/>
              </a:cxn>
              <a:cxn ang="0">
                <a:pos x="0" y="636"/>
              </a:cxn>
              <a:cxn ang="0">
                <a:pos x="0" y="259"/>
              </a:cxn>
            </a:cxnLst>
            <a:rect l="0" t="0" r="r" b="b"/>
            <a:pathLst>
              <a:path w="475" h="636">
                <a:moveTo>
                  <a:pt x="0" y="259"/>
                </a:moveTo>
                <a:lnTo>
                  <a:pt x="24" y="259"/>
                </a:lnTo>
                <a:lnTo>
                  <a:pt x="48" y="262"/>
                </a:lnTo>
                <a:lnTo>
                  <a:pt x="75" y="271"/>
                </a:lnTo>
                <a:lnTo>
                  <a:pt x="99" y="280"/>
                </a:lnTo>
                <a:lnTo>
                  <a:pt x="123" y="265"/>
                </a:lnTo>
                <a:lnTo>
                  <a:pt x="150" y="247"/>
                </a:lnTo>
                <a:lnTo>
                  <a:pt x="174" y="229"/>
                </a:lnTo>
                <a:lnTo>
                  <a:pt x="198" y="265"/>
                </a:lnTo>
                <a:lnTo>
                  <a:pt x="226" y="283"/>
                </a:lnTo>
                <a:lnTo>
                  <a:pt x="250" y="235"/>
                </a:lnTo>
                <a:lnTo>
                  <a:pt x="274" y="196"/>
                </a:lnTo>
                <a:lnTo>
                  <a:pt x="301" y="163"/>
                </a:lnTo>
                <a:lnTo>
                  <a:pt x="325" y="136"/>
                </a:lnTo>
                <a:lnTo>
                  <a:pt x="352" y="103"/>
                </a:lnTo>
                <a:lnTo>
                  <a:pt x="376" y="70"/>
                </a:lnTo>
                <a:lnTo>
                  <a:pt x="400" y="40"/>
                </a:lnTo>
                <a:lnTo>
                  <a:pt x="427" y="31"/>
                </a:lnTo>
                <a:lnTo>
                  <a:pt x="451" y="15"/>
                </a:lnTo>
                <a:lnTo>
                  <a:pt x="475" y="0"/>
                </a:lnTo>
                <a:lnTo>
                  <a:pt x="475" y="404"/>
                </a:lnTo>
                <a:lnTo>
                  <a:pt x="451" y="401"/>
                </a:lnTo>
                <a:lnTo>
                  <a:pt x="427" y="395"/>
                </a:lnTo>
                <a:lnTo>
                  <a:pt x="400" y="386"/>
                </a:lnTo>
                <a:lnTo>
                  <a:pt x="376" y="398"/>
                </a:lnTo>
                <a:lnTo>
                  <a:pt x="352" y="407"/>
                </a:lnTo>
                <a:lnTo>
                  <a:pt x="325" y="419"/>
                </a:lnTo>
                <a:lnTo>
                  <a:pt x="301" y="434"/>
                </a:lnTo>
                <a:lnTo>
                  <a:pt x="274" y="446"/>
                </a:lnTo>
                <a:lnTo>
                  <a:pt x="250" y="455"/>
                </a:lnTo>
                <a:lnTo>
                  <a:pt x="226" y="455"/>
                </a:lnTo>
                <a:lnTo>
                  <a:pt x="198" y="416"/>
                </a:lnTo>
                <a:lnTo>
                  <a:pt x="174" y="407"/>
                </a:lnTo>
                <a:lnTo>
                  <a:pt x="150" y="467"/>
                </a:lnTo>
                <a:lnTo>
                  <a:pt x="123" y="512"/>
                </a:lnTo>
                <a:lnTo>
                  <a:pt x="99" y="554"/>
                </a:lnTo>
                <a:lnTo>
                  <a:pt x="75" y="575"/>
                </a:lnTo>
                <a:lnTo>
                  <a:pt x="48" y="596"/>
                </a:lnTo>
                <a:lnTo>
                  <a:pt x="24" y="618"/>
                </a:lnTo>
                <a:lnTo>
                  <a:pt x="0" y="636"/>
                </a:lnTo>
                <a:lnTo>
                  <a:pt x="0" y="259"/>
                </a:lnTo>
                <a:close/>
              </a:path>
            </a:pathLst>
          </a:custGeom>
          <a:solidFill>
            <a:srgbClr val="80008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56" name="Freeform 132"/>
          <p:cNvSpPr>
            <a:spLocks/>
          </p:cNvSpPr>
          <p:nvPr/>
        </p:nvSpPr>
        <p:spPr bwMode="auto">
          <a:xfrm>
            <a:off x="1413043" y="2811066"/>
            <a:ext cx="754063" cy="290513"/>
          </a:xfrm>
          <a:custGeom>
            <a:avLst/>
            <a:gdLst/>
            <a:ahLst/>
            <a:cxnLst>
              <a:cxn ang="0">
                <a:pos x="0" y="244"/>
              </a:cxn>
              <a:cxn ang="0">
                <a:pos x="24" y="235"/>
              </a:cxn>
              <a:cxn ang="0">
                <a:pos x="48" y="229"/>
              </a:cxn>
              <a:cxn ang="0">
                <a:pos x="75" y="220"/>
              </a:cxn>
              <a:cxn ang="0">
                <a:pos x="99" y="214"/>
              </a:cxn>
              <a:cxn ang="0">
                <a:pos x="123" y="187"/>
              </a:cxn>
              <a:cxn ang="0">
                <a:pos x="150" y="154"/>
              </a:cxn>
              <a:cxn ang="0">
                <a:pos x="174" y="118"/>
              </a:cxn>
              <a:cxn ang="0">
                <a:pos x="198" y="139"/>
              </a:cxn>
              <a:cxn ang="0">
                <a:pos x="226" y="169"/>
              </a:cxn>
              <a:cxn ang="0">
                <a:pos x="250" y="142"/>
              </a:cxn>
              <a:cxn ang="0">
                <a:pos x="274" y="121"/>
              </a:cxn>
              <a:cxn ang="0">
                <a:pos x="301" y="96"/>
              </a:cxn>
              <a:cxn ang="0">
                <a:pos x="325" y="75"/>
              </a:cxn>
              <a:cxn ang="0">
                <a:pos x="352" y="54"/>
              </a:cxn>
              <a:cxn ang="0">
                <a:pos x="376" y="33"/>
              </a:cxn>
              <a:cxn ang="0">
                <a:pos x="400" y="12"/>
              </a:cxn>
              <a:cxn ang="0">
                <a:pos x="427" y="9"/>
              </a:cxn>
              <a:cxn ang="0">
                <a:pos x="451" y="6"/>
              </a:cxn>
              <a:cxn ang="0">
                <a:pos x="475" y="0"/>
              </a:cxn>
            </a:cxnLst>
            <a:rect l="0" t="0" r="r" b="b"/>
            <a:pathLst>
              <a:path w="475" h="244">
                <a:moveTo>
                  <a:pt x="0" y="244"/>
                </a:moveTo>
                <a:lnTo>
                  <a:pt x="24" y="235"/>
                </a:lnTo>
                <a:lnTo>
                  <a:pt x="48" y="229"/>
                </a:lnTo>
                <a:lnTo>
                  <a:pt x="75" y="220"/>
                </a:lnTo>
                <a:lnTo>
                  <a:pt x="99" y="214"/>
                </a:lnTo>
                <a:lnTo>
                  <a:pt x="123" y="187"/>
                </a:lnTo>
                <a:lnTo>
                  <a:pt x="150" y="154"/>
                </a:lnTo>
                <a:lnTo>
                  <a:pt x="174" y="118"/>
                </a:lnTo>
                <a:lnTo>
                  <a:pt x="198" y="139"/>
                </a:lnTo>
                <a:lnTo>
                  <a:pt x="226" y="169"/>
                </a:lnTo>
                <a:lnTo>
                  <a:pt x="250" y="142"/>
                </a:lnTo>
                <a:lnTo>
                  <a:pt x="274" y="121"/>
                </a:lnTo>
                <a:lnTo>
                  <a:pt x="301" y="96"/>
                </a:lnTo>
                <a:lnTo>
                  <a:pt x="325" y="75"/>
                </a:lnTo>
                <a:lnTo>
                  <a:pt x="352" y="54"/>
                </a:lnTo>
                <a:lnTo>
                  <a:pt x="376" y="33"/>
                </a:lnTo>
                <a:lnTo>
                  <a:pt x="400" y="12"/>
                </a:lnTo>
                <a:lnTo>
                  <a:pt x="427" y="9"/>
                </a:lnTo>
                <a:lnTo>
                  <a:pt x="451" y="6"/>
                </a:lnTo>
                <a:lnTo>
                  <a:pt x="475" y="0"/>
                </a:lnTo>
              </a:path>
            </a:pathLst>
          </a:custGeom>
          <a:noFill/>
          <a:ln w="31750" cap="flat">
            <a:solidFill>
              <a:srgbClr val="80008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96" name="Freeform 72"/>
          <p:cNvSpPr>
            <a:spLocks/>
          </p:cNvSpPr>
          <p:nvPr/>
        </p:nvSpPr>
        <p:spPr bwMode="auto">
          <a:xfrm>
            <a:off x="1413042" y="3299224"/>
            <a:ext cx="1112838" cy="698897"/>
          </a:xfrm>
          <a:custGeom>
            <a:avLst/>
            <a:gdLst/>
            <a:ahLst/>
            <a:cxnLst>
              <a:cxn ang="0">
                <a:pos x="0" y="334"/>
              </a:cxn>
              <a:cxn ang="0">
                <a:pos x="24" y="355"/>
              </a:cxn>
              <a:cxn ang="0">
                <a:pos x="48" y="361"/>
              </a:cxn>
              <a:cxn ang="0">
                <a:pos x="75" y="367"/>
              </a:cxn>
              <a:cxn ang="0">
                <a:pos x="99" y="364"/>
              </a:cxn>
              <a:cxn ang="0">
                <a:pos x="123" y="358"/>
              </a:cxn>
              <a:cxn ang="0">
                <a:pos x="150" y="370"/>
              </a:cxn>
              <a:cxn ang="0">
                <a:pos x="174" y="385"/>
              </a:cxn>
              <a:cxn ang="0">
                <a:pos x="198" y="328"/>
              </a:cxn>
              <a:cxn ang="0">
                <a:pos x="226" y="277"/>
              </a:cxn>
              <a:cxn ang="0">
                <a:pos x="250" y="237"/>
              </a:cxn>
              <a:cxn ang="0">
                <a:pos x="274" y="165"/>
              </a:cxn>
              <a:cxn ang="0">
                <a:pos x="301" y="129"/>
              </a:cxn>
              <a:cxn ang="0">
                <a:pos x="325" y="135"/>
              </a:cxn>
              <a:cxn ang="0">
                <a:pos x="352" y="156"/>
              </a:cxn>
              <a:cxn ang="0">
                <a:pos x="376" y="180"/>
              </a:cxn>
              <a:cxn ang="0">
                <a:pos x="400" y="150"/>
              </a:cxn>
              <a:cxn ang="0">
                <a:pos x="427" y="81"/>
              </a:cxn>
              <a:cxn ang="0">
                <a:pos x="451" y="33"/>
              </a:cxn>
              <a:cxn ang="0">
                <a:pos x="475" y="0"/>
              </a:cxn>
              <a:cxn ang="0">
                <a:pos x="502" y="3"/>
              </a:cxn>
              <a:cxn ang="0">
                <a:pos x="526" y="27"/>
              </a:cxn>
              <a:cxn ang="0">
                <a:pos x="551" y="42"/>
              </a:cxn>
              <a:cxn ang="0">
                <a:pos x="578" y="69"/>
              </a:cxn>
              <a:cxn ang="0">
                <a:pos x="602" y="81"/>
              </a:cxn>
              <a:cxn ang="0">
                <a:pos x="626" y="99"/>
              </a:cxn>
              <a:cxn ang="0">
                <a:pos x="653" y="120"/>
              </a:cxn>
              <a:cxn ang="0">
                <a:pos x="677" y="135"/>
              </a:cxn>
              <a:cxn ang="0">
                <a:pos x="701" y="126"/>
              </a:cxn>
              <a:cxn ang="0">
                <a:pos x="701" y="361"/>
              </a:cxn>
              <a:cxn ang="0">
                <a:pos x="677" y="349"/>
              </a:cxn>
              <a:cxn ang="0">
                <a:pos x="653" y="340"/>
              </a:cxn>
              <a:cxn ang="0">
                <a:pos x="626" y="331"/>
              </a:cxn>
              <a:cxn ang="0">
                <a:pos x="602" y="313"/>
              </a:cxn>
              <a:cxn ang="0">
                <a:pos x="578" y="286"/>
              </a:cxn>
              <a:cxn ang="0">
                <a:pos x="551" y="258"/>
              </a:cxn>
              <a:cxn ang="0">
                <a:pos x="526" y="237"/>
              </a:cxn>
              <a:cxn ang="0">
                <a:pos x="502" y="210"/>
              </a:cxn>
              <a:cxn ang="0">
                <a:pos x="475" y="204"/>
              </a:cxn>
              <a:cxn ang="0">
                <a:pos x="451" y="231"/>
              </a:cxn>
              <a:cxn ang="0">
                <a:pos x="427" y="273"/>
              </a:cxn>
              <a:cxn ang="0">
                <a:pos x="400" y="319"/>
              </a:cxn>
              <a:cxn ang="0">
                <a:pos x="376" y="340"/>
              </a:cxn>
              <a:cxn ang="0">
                <a:pos x="352" y="325"/>
              </a:cxn>
              <a:cxn ang="0">
                <a:pos x="325" y="316"/>
              </a:cxn>
              <a:cxn ang="0">
                <a:pos x="301" y="301"/>
              </a:cxn>
              <a:cxn ang="0">
                <a:pos x="274" y="337"/>
              </a:cxn>
              <a:cxn ang="0">
                <a:pos x="250" y="415"/>
              </a:cxn>
              <a:cxn ang="0">
                <a:pos x="226" y="463"/>
              </a:cxn>
              <a:cxn ang="0">
                <a:pos x="198" y="523"/>
              </a:cxn>
              <a:cxn ang="0">
                <a:pos x="174" y="587"/>
              </a:cxn>
              <a:cxn ang="0">
                <a:pos x="150" y="581"/>
              </a:cxn>
              <a:cxn ang="0">
                <a:pos x="123" y="566"/>
              </a:cxn>
              <a:cxn ang="0">
                <a:pos x="99" y="584"/>
              </a:cxn>
              <a:cxn ang="0">
                <a:pos x="75" y="587"/>
              </a:cxn>
              <a:cxn ang="0">
                <a:pos x="48" y="569"/>
              </a:cxn>
              <a:cxn ang="0">
                <a:pos x="24" y="541"/>
              </a:cxn>
              <a:cxn ang="0">
                <a:pos x="0" y="575"/>
              </a:cxn>
              <a:cxn ang="0">
                <a:pos x="0" y="334"/>
              </a:cxn>
            </a:cxnLst>
            <a:rect l="0" t="0" r="r" b="b"/>
            <a:pathLst>
              <a:path w="701" h="587">
                <a:moveTo>
                  <a:pt x="0" y="334"/>
                </a:moveTo>
                <a:lnTo>
                  <a:pt x="24" y="355"/>
                </a:lnTo>
                <a:lnTo>
                  <a:pt x="48" y="361"/>
                </a:lnTo>
                <a:lnTo>
                  <a:pt x="75" y="367"/>
                </a:lnTo>
                <a:lnTo>
                  <a:pt x="99" y="364"/>
                </a:lnTo>
                <a:lnTo>
                  <a:pt x="123" y="358"/>
                </a:lnTo>
                <a:lnTo>
                  <a:pt x="150" y="370"/>
                </a:lnTo>
                <a:lnTo>
                  <a:pt x="174" y="385"/>
                </a:lnTo>
                <a:lnTo>
                  <a:pt x="198" y="328"/>
                </a:lnTo>
                <a:lnTo>
                  <a:pt x="226" y="277"/>
                </a:lnTo>
                <a:lnTo>
                  <a:pt x="250" y="237"/>
                </a:lnTo>
                <a:lnTo>
                  <a:pt x="274" y="165"/>
                </a:lnTo>
                <a:lnTo>
                  <a:pt x="301" y="129"/>
                </a:lnTo>
                <a:lnTo>
                  <a:pt x="325" y="135"/>
                </a:lnTo>
                <a:lnTo>
                  <a:pt x="352" y="156"/>
                </a:lnTo>
                <a:lnTo>
                  <a:pt x="376" y="180"/>
                </a:lnTo>
                <a:lnTo>
                  <a:pt x="400" y="150"/>
                </a:lnTo>
                <a:lnTo>
                  <a:pt x="427" y="81"/>
                </a:lnTo>
                <a:lnTo>
                  <a:pt x="451" y="33"/>
                </a:lnTo>
                <a:lnTo>
                  <a:pt x="475" y="0"/>
                </a:lnTo>
                <a:lnTo>
                  <a:pt x="502" y="3"/>
                </a:lnTo>
                <a:lnTo>
                  <a:pt x="526" y="27"/>
                </a:lnTo>
                <a:lnTo>
                  <a:pt x="551" y="42"/>
                </a:lnTo>
                <a:lnTo>
                  <a:pt x="578" y="69"/>
                </a:lnTo>
                <a:lnTo>
                  <a:pt x="602" y="81"/>
                </a:lnTo>
                <a:lnTo>
                  <a:pt x="626" y="99"/>
                </a:lnTo>
                <a:lnTo>
                  <a:pt x="653" y="120"/>
                </a:lnTo>
                <a:lnTo>
                  <a:pt x="677" y="135"/>
                </a:lnTo>
                <a:lnTo>
                  <a:pt x="701" y="126"/>
                </a:lnTo>
                <a:lnTo>
                  <a:pt x="701" y="361"/>
                </a:lnTo>
                <a:lnTo>
                  <a:pt x="677" y="349"/>
                </a:lnTo>
                <a:lnTo>
                  <a:pt x="653" y="340"/>
                </a:lnTo>
                <a:lnTo>
                  <a:pt x="626" y="331"/>
                </a:lnTo>
                <a:lnTo>
                  <a:pt x="602" y="313"/>
                </a:lnTo>
                <a:lnTo>
                  <a:pt x="578" y="286"/>
                </a:lnTo>
                <a:lnTo>
                  <a:pt x="551" y="258"/>
                </a:lnTo>
                <a:lnTo>
                  <a:pt x="526" y="237"/>
                </a:lnTo>
                <a:lnTo>
                  <a:pt x="502" y="210"/>
                </a:lnTo>
                <a:lnTo>
                  <a:pt x="475" y="204"/>
                </a:lnTo>
                <a:lnTo>
                  <a:pt x="451" y="231"/>
                </a:lnTo>
                <a:lnTo>
                  <a:pt x="427" y="273"/>
                </a:lnTo>
                <a:lnTo>
                  <a:pt x="400" y="319"/>
                </a:lnTo>
                <a:lnTo>
                  <a:pt x="376" y="340"/>
                </a:lnTo>
                <a:lnTo>
                  <a:pt x="352" y="325"/>
                </a:lnTo>
                <a:lnTo>
                  <a:pt x="325" y="316"/>
                </a:lnTo>
                <a:lnTo>
                  <a:pt x="301" y="301"/>
                </a:lnTo>
                <a:lnTo>
                  <a:pt x="274" y="337"/>
                </a:lnTo>
                <a:lnTo>
                  <a:pt x="250" y="415"/>
                </a:lnTo>
                <a:lnTo>
                  <a:pt x="226" y="463"/>
                </a:lnTo>
                <a:lnTo>
                  <a:pt x="198" y="523"/>
                </a:lnTo>
                <a:lnTo>
                  <a:pt x="174" y="587"/>
                </a:lnTo>
                <a:lnTo>
                  <a:pt x="150" y="581"/>
                </a:lnTo>
                <a:lnTo>
                  <a:pt x="123" y="566"/>
                </a:lnTo>
                <a:lnTo>
                  <a:pt x="99" y="584"/>
                </a:lnTo>
                <a:lnTo>
                  <a:pt x="75" y="587"/>
                </a:lnTo>
                <a:lnTo>
                  <a:pt x="48" y="569"/>
                </a:lnTo>
                <a:lnTo>
                  <a:pt x="24" y="541"/>
                </a:lnTo>
                <a:lnTo>
                  <a:pt x="0" y="575"/>
                </a:lnTo>
                <a:lnTo>
                  <a:pt x="0" y="334"/>
                </a:lnTo>
                <a:close/>
              </a:path>
            </a:pathLst>
          </a:custGeom>
          <a:solidFill>
            <a:srgbClr val="000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92" name="Freeform 68"/>
          <p:cNvSpPr>
            <a:spLocks/>
          </p:cNvSpPr>
          <p:nvPr/>
        </p:nvSpPr>
        <p:spPr bwMode="auto">
          <a:xfrm>
            <a:off x="1413042" y="3420666"/>
            <a:ext cx="1112838" cy="458391"/>
          </a:xfrm>
          <a:custGeom>
            <a:avLst/>
            <a:gdLst/>
            <a:ahLst/>
            <a:cxnLst>
              <a:cxn ang="0">
                <a:pos x="0" y="352"/>
              </a:cxn>
              <a:cxn ang="0">
                <a:pos x="24" y="346"/>
              </a:cxn>
              <a:cxn ang="0">
                <a:pos x="48" y="361"/>
              </a:cxn>
              <a:cxn ang="0">
                <a:pos x="75" y="373"/>
              </a:cxn>
              <a:cxn ang="0">
                <a:pos x="99" y="370"/>
              </a:cxn>
              <a:cxn ang="0">
                <a:pos x="123" y="361"/>
              </a:cxn>
              <a:cxn ang="0">
                <a:pos x="150" y="373"/>
              </a:cxn>
              <a:cxn ang="0">
                <a:pos x="174" y="385"/>
              </a:cxn>
              <a:cxn ang="0">
                <a:pos x="198" y="325"/>
              </a:cxn>
              <a:cxn ang="0">
                <a:pos x="226" y="268"/>
              </a:cxn>
              <a:cxn ang="0">
                <a:pos x="250" y="223"/>
              </a:cxn>
              <a:cxn ang="0">
                <a:pos x="274" y="150"/>
              </a:cxn>
              <a:cxn ang="0">
                <a:pos x="301" y="114"/>
              </a:cxn>
              <a:cxn ang="0">
                <a:pos x="325" y="123"/>
              </a:cxn>
              <a:cxn ang="0">
                <a:pos x="352" y="138"/>
              </a:cxn>
              <a:cxn ang="0">
                <a:pos x="376" y="156"/>
              </a:cxn>
              <a:cxn ang="0">
                <a:pos x="400" y="132"/>
              </a:cxn>
              <a:cxn ang="0">
                <a:pos x="427" y="75"/>
              </a:cxn>
              <a:cxn ang="0">
                <a:pos x="451" y="30"/>
              </a:cxn>
              <a:cxn ang="0">
                <a:pos x="475" y="0"/>
              </a:cxn>
              <a:cxn ang="0">
                <a:pos x="502" y="3"/>
              </a:cxn>
              <a:cxn ang="0">
                <a:pos x="526" y="30"/>
              </a:cxn>
              <a:cxn ang="0">
                <a:pos x="551" y="48"/>
              </a:cxn>
              <a:cxn ang="0">
                <a:pos x="578" y="75"/>
              </a:cxn>
              <a:cxn ang="0">
                <a:pos x="602" y="93"/>
              </a:cxn>
              <a:cxn ang="0">
                <a:pos x="626" y="111"/>
              </a:cxn>
              <a:cxn ang="0">
                <a:pos x="653" y="129"/>
              </a:cxn>
              <a:cxn ang="0">
                <a:pos x="677" y="141"/>
              </a:cxn>
              <a:cxn ang="0">
                <a:pos x="701" y="141"/>
              </a:cxn>
            </a:cxnLst>
            <a:rect l="0" t="0" r="r" b="b"/>
            <a:pathLst>
              <a:path w="701" h="385">
                <a:moveTo>
                  <a:pt x="0" y="352"/>
                </a:moveTo>
                <a:lnTo>
                  <a:pt x="24" y="346"/>
                </a:lnTo>
                <a:lnTo>
                  <a:pt x="48" y="361"/>
                </a:lnTo>
                <a:lnTo>
                  <a:pt x="75" y="373"/>
                </a:lnTo>
                <a:lnTo>
                  <a:pt x="99" y="370"/>
                </a:lnTo>
                <a:lnTo>
                  <a:pt x="123" y="361"/>
                </a:lnTo>
                <a:lnTo>
                  <a:pt x="150" y="373"/>
                </a:lnTo>
                <a:lnTo>
                  <a:pt x="174" y="385"/>
                </a:lnTo>
                <a:lnTo>
                  <a:pt x="198" y="325"/>
                </a:lnTo>
                <a:lnTo>
                  <a:pt x="226" y="268"/>
                </a:lnTo>
                <a:lnTo>
                  <a:pt x="250" y="223"/>
                </a:lnTo>
                <a:lnTo>
                  <a:pt x="274" y="150"/>
                </a:lnTo>
                <a:lnTo>
                  <a:pt x="301" y="114"/>
                </a:lnTo>
                <a:lnTo>
                  <a:pt x="325" y="123"/>
                </a:lnTo>
                <a:lnTo>
                  <a:pt x="352" y="138"/>
                </a:lnTo>
                <a:lnTo>
                  <a:pt x="376" y="156"/>
                </a:lnTo>
                <a:lnTo>
                  <a:pt x="400" y="132"/>
                </a:lnTo>
                <a:lnTo>
                  <a:pt x="427" y="75"/>
                </a:lnTo>
                <a:lnTo>
                  <a:pt x="451" y="30"/>
                </a:lnTo>
                <a:lnTo>
                  <a:pt x="475" y="0"/>
                </a:lnTo>
                <a:lnTo>
                  <a:pt x="502" y="3"/>
                </a:lnTo>
                <a:lnTo>
                  <a:pt x="526" y="30"/>
                </a:lnTo>
                <a:lnTo>
                  <a:pt x="551" y="48"/>
                </a:lnTo>
                <a:lnTo>
                  <a:pt x="578" y="75"/>
                </a:lnTo>
                <a:lnTo>
                  <a:pt x="602" y="93"/>
                </a:lnTo>
                <a:lnTo>
                  <a:pt x="626" y="111"/>
                </a:lnTo>
                <a:lnTo>
                  <a:pt x="653" y="129"/>
                </a:lnTo>
                <a:lnTo>
                  <a:pt x="677" y="141"/>
                </a:lnTo>
                <a:lnTo>
                  <a:pt x="701" y="141"/>
                </a:lnTo>
              </a:path>
            </a:pathLst>
          </a:custGeom>
          <a:noFill/>
          <a:ln w="31750" cap="flat">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74" name="Freeform 150"/>
          <p:cNvSpPr>
            <a:spLocks/>
          </p:cNvSpPr>
          <p:nvPr/>
        </p:nvSpPr>
        <p:spPr bwMode="auto">
          <a:xfrm>
            <a:off x="1771817" y="2782491"/>
            <a:ext cx="1595438" cy="953691"/>
          </a:xfrm>
          <a:custGeom>
            <a:avLst/>
            <a:gdLst/>
            <a:ahLst/>
            <a:cxnLst>
              <a:cxn ang="0">
                <a:pos x="24" y="307"/>
              </a:cxn>
              <a:cxn ang="0">
                <a:pos x="75" y="373"/>
              </a:cxn>
              <a:cxn ang="0">
                <a:pos x="126" y="331"/>
              </a:cxn>
              <a:cxn ang="0">
                <a:pos x="174" y="310"/>
              </a:cxn>
              <a:cxn ang="0">
                <a:pos x="225" y="205"/>
              </a:cxn>
              <a:cxn ang="0">
                <a:pos x="276" y="123"/>
              </a:cxn>
              <a:cxn ang="0">
                <a:pos x="325" y="21"/>
              </a:cxn>
              <a:cxn ang="0">
                <a:pos x="376" y="3"/>
              </a:cxn>
              <a:cxn ang="0">
                <a:pos x="427" y="0"/>
              </a:cxn>
              <a:cxn ang="0">
                <a:pos x="475" y="66"/>
              </a:cxn>
              <a:cxn ang="0">
                <a:pos x="526" y="151"/>
              </a:cxn>
              <a:cxn ang="0">
                <a:pos x="577" y="253"/>
              </a:cxn>
              <a:cxn ang="0">
                <a:pos x="628" y="277"/>
              </a:cxn>
              <a:cxn ang="0">
                <a:pos x="677" y="289"/>
              </a:cxn>
              <a:cxn ang="0">
                <a:pos x="728" y="310"/>
              </a:cxn>
              <a:cxn ang="0">
                <a:pos x="779" y="394"/>
              </a:cxn>
              <a:cxn ang="0">
                <a:pos x="827" y="437"/>
              </a:cxn>
              <a:cxn ang="0">
                <a:pos x="878" y="500"/>
              </a:cxn>
              <a:cxn ang="0">
                <a:pos x="929" y="539"/>
              </a:cxn>
              <a:cxn ang="0">
                <a:pos x="978" y="548"/>
              </a:cxn>
              <a:cxn ang="0">
                <a:pos x="1005" y="801"/>
              </a:cxn>
              <a:cxn ang="0">
                <a:pos x="953" y="723"/>
              </a:cxn>
              <a:cxn ang="0">
                <a:pos x="902" y="680"/>
              </a:cxn>
              <a:cxn ang="0">
                <a:pos x="854" y="665"/>
              </a:cxn>
              <a:cxn ang="0">
                <a:pos x="803" y="629"/>
              </a:cxn>
              <a:cxn ang="0">
                <a:pos x="752" y="566"/>
              </a:cxn>
              <a:cxn ang="0">
                <a:pos x="704" y="533"/>
              </a:cxn>
              <a:cxn ang="0">
                <a:pos x="653" y="509"/>
              </a:cxn>
              <a:cxn ang="0">
                <a:pos x="601" y="482"/>
              </a:cxn>
              <a:cxn ang="0">
                <a:pos x="553" y="434"/>
              </a:cxn>
              <a:cxn ang="0">
                <a:pos x="502" y="379"/>
              </a:cxn>
              <a:cxn ang="0">
                <a:pos x="451" y="307"/>
              </a:cxn>
              <a:cxn ang="0">
                <a:pos x="400" y="262"/>
              </a:cxn>
              <a:cxn ang="0">
                <a:pos x="352" y="232"/>
              </a:cxn>
              <a:cxn ang="0">
                <a:pos x="300" y="289"/>
              </a:cxn>
              <a:cxn ang="0">
                <a:pos x="249" y="379"/>
              </a:cxn>
              <a:cxn ang="0">
                <a:pos x="201" y="449"/>
              </a:cxn>
              <a:cxn ang="0">
                <a:pos x="150" y="530"/>
              </a:cxn>
              <a:cxn ang="0">
                <a:pos x="99" y="563"/>
              </a:cxn>
              <a:cxn ang="0">
                <a:pos x="48" y="596"/>
              </a:cxn>
              <a:cxn ang="0">
                <a:pos x="0" y="611"/>
              </a:cxn>
            </a:cxnLst>
            <a:rect l="0" t="0" r="r" b="b"/>
            <a:pathLst>
              <a:path w="1005" h="801">
                <a:moveTo>
                  <a:pt x="0" y="298"/>
                </a:moveTo>
                <a:lnTo>
                  <a:pt x="24" y="307"/>
                </a:lnTo>
                <a:lnTo>
                  <a:pt x="48" y="337"/>
                </a:lnTo>
                <a:lnTo>
                  <a:pt x="75" y="373"/>
                </a:lnTo>
                <a:lnTo>
                  <a:pt x="99" y="349"/>
                </a:lnTo>
                <a:lnTo>
                  <a:pt x="126" y="331"/>
                </a:lnTo>
                <a:lnTo>
                  <a:pt x="150" y="319"/>
                </a:lnTo>
                <a:lnTo>
                  <a:pt x="174" y="310"/>
                </a:lnTo>
                <a:lnTo>
                  <a:pt x="201" y="247"/>
                </a:lnTo>
                <a:lnTo>
                  <a:pt x="225" y="205"/>
                </a:lnTo>
                <a:lnTo>
                  <a:pt x="249" y="157"/>
                </a:lnTo>
                <a:lnTo>
                  <a:pt x="276" y="123"/>
                </a:lnTo>
                <a:lnTo>
                  <a:pt x="300" y="66"/>
                </a:lnTo>
                <a:lnTo>
                  <a:pt x="325" y="21"/>
                </a:lnTo>
                <a:lnTo>
                  <a:pt x="352" y="6"/>
                </a:lnTo>
                <a:lnTo>
                  <a:pt x="376" y="3"/>
                </a:lnTo>
                <a:lnTo>
                  <a:pt x="400" y="6"/>
                </a:lnTo>
                <a:lnTo>
                  <a:pt x="427" y="0"/>
                </a:lnTo>
                <a:lnTo>
                  <a:pt x="451" y="30"/>
                </a:lnTo>
                <a:lnTo>
                  <a:pt x="475" y="66"/>
                </a:lnTo>
                <a:lnTo>
                  <a:pt x="502" y="108"/>
                </a:lnTo>
                <a:lnTo>
                  <a:pt x="526" y="151"/>
                </a:lnTo>
                <a:lnTo>
                  <a:pt x="553" y="199"/>
                </a:lnTo>
                <a:lnTo>
                  <a:pt x="577" y="253"/>
                </a:lnTo>
                <a:lnTo>
                  <a:pt x="601" y="280"/>
                </a:lnTo>
                <a:lnTo>
                  <a:pt x="628" y="277"/>
                </a:lnTo>
                <a:lnTo>
                  <a:pt x="653" y="277"/>
                </a:lnTo>
                <a:lnTo>
                  <a:pt x="677" y="289"/>
                </a:lnTo>
                <a:lnTo>
                  <a:pt x="704" y="298"/>
                </a:lnTo>
                <a:lnTo>
                  <a:pt x="728" y="310"/>
                </a:lnTo>
                <a:lnTo>
                  <a:pt x="752" y="346"/>
                </a:lnTo>
                <a:lnTo>
                  <a:pt x="779" y="394"/>
                </a:lnTo>
                <a:lnTo>
                  <a:pt x="803" y="418"/>
                </a:lnTo>
                <a:lnTo>
                  <a:pt x="827" y="437"/>
                </a:lnTo>
                <a:lnTo>
                  <a:pt x="854" y="464"/>
                </a:lnTo>
                <a:lnTo>
                  <a:pt x="878" y="500"/>
                </a:lnTo>
                <a:lnTo>
                  <a:pt x="902" y="515"/>
                </a:lnTo>
                <a:lnTo>
                  <a:pt x="929" y="539"/>
                </a:lnTo>
                <a:lnTo>
                  <a:pt x="953" y="542"/>
                </a:lnTo>
                <a:lnTo>
                  <a:pt x="978" y="548"/>
                </a:lnTo>
                <a:lnTo>
                  <a:pt x="1005" y="584"/>
                </a:lnTo>
                <a:lnTo>
                  <a:pt x="1005" y="801"/>
                </a:lnTo>
                <a:lnTo>
                  <a:pt x="978" y="732"/>
                </a:lnTo>
                <a:lnTo>
                  <a:pt x="953" y="723"/>
                </a:lnTo>
                <a:lnTo>
                  <a:pt x="929" y="692"/>
                </a:lnTo>
                <a:lnTo>
                  <a:pt x="902" y="680"/>
                </a:lnTo>
                <a:lnTo>
                  <a:pt x="878" y="680"/>
                </a:lnTo>
                <a:lnTo>
                  <a:pt x="854" y="665"/>
                </a:lnTo>
                <a:lnTo>
                  <a:pt x="827" y="638"/>
                </a:lnTo>
                <a:lnTo>
                  <a:pt x="803" y="629"/>
                </a:lnTo>
                <a:lnTo>
                  <a:pt x="779" y="611"/>
                </a:lnTo>
                <a:lnTo>
                  <a:pt x="752" y="566"/>
                </a:lnTo>
                <a:lnTo>
                  <a:pt x="728" y="542"/>
                </a:lnTo>
                <a:lnTo>
                  <a:pt x="704" y="533"/>
                </a:lnTo>
                <a:lnTo>
                  <a:pt x="677" y="515"/>
                </a:lnTo>
                <a:lnTo>
                  <a:pt x="653" y="509"/>
                </a:lnTo>
                <a:lnTo>
                  <a:pt x="628" y="500"/>
                </a:lnTo>
                <a:lnTo>
                  <a:pt x="601" y="482"/>
                </a:lnTo>
                <a:lnTo>
                  <a:pt x="577" y="455"/>
                </a:lnTo>
                <a:lnTo>
                  <a:pt x="553" y="434"/>
                </a:lnTo>
                <a:lnTo>
                  <a:pt x="526" y="409"/>
                </a:lnTo>
                <a:lnTo>
                  <a:pt x="502" y="379"/>
                </a:lnTo>
                <a:lnTo>
                  <a:pt x="475" y="343"/>
                </a:lnTo>
                <a:lnTo>
                  <a:pt x="451" y="307"/>
                </a:lnTo>
                <a:lnTo>
                  <a:pt x="427" y="265"/>
                </a:lnTo>
                <a:lnTo>
                  <a:pt x="400" y="262"/>
                </a:lnTo>
                <a:lnTo>
                  <a:pt x="376" y="247"/>
                </a:lnTo>
                <a:lnTo>
                  <a:pt x="352" y="232"/>
                </a:lnTo>
                <a:lnTo>
                  <a:pt x="325" y="241"/>
                </a:lnTo>
                <a:lnTo>
                  <a:pt x="300" y="289"/>
                </a:lnTo>
                <a:lnTo>
                  <a:pt x="276" y="340"/>
                </a:lnTo>
                <a:lnTo>
                  <a:pt x="249" y="379"/>
                </a:lnTo>
                <a:lnTo>
                  <a:pt x="225" y="425"/>
                </a:lnTo>
                <a:lnTo>
                  <a:pt x="201" y="449"/>
                </a:lnTo>
                <a:lnTo>
                  <a:pt x="174" y="509"/>
                </a:lnTo>
                <a:lnTo>
                  <a:pt x="150" y="530"/>
                </a:lnTo>
                <a:lnTo>
                  <a:pt x="126" y="548"/>
                </a:lnTo>
                <a:lnTo>
                  <a:pt x="99" y="563"/>
                </a:lnTo>
                <a:lnTo>
                  <a:pt x="75" y="599"/>
                </a:lnTo>
                <a:lnTo>
                  <a:pt x="48" y="596"/>
                </a:lnTo>
                <a:lnTo>
                  <a:pt x="24" y="587"/>
                </a:lnTo>
                <a:lnTo>
                  <a:pt x="0" y="611"/>
                </a:lnTo>
                <a:lnTo>
                  <a:pt x="0" y="298"/>
                </a:lnTo>
                <a:close/>
              </a:path>
            </a:pathLst>
          </a:custGeom>
          <a:solidFill>
            <a:srgbClr val="FF0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70" name="Freeform 146"/>
          <p:cNvSpPr>
            <a:spLocks/>
          </p:cNvSpPr>
          <p:nvPr/>
        </p:nvSpPr>
        <p:spPr bwMode="auto">
          <a:xfrm>
            <a:off x="1771817" y="2925366"/>
            <a:ext cx="1595438" cy="681038"/>
          </a:xfrm>
          <a:custGeom>
            <a:avLst/>
            <a:gdLst/>
            <a:ahLst/>
            <a:cxnLst>
              <a:cxn ang="0">
                <a:pos x="0" y="335"/>
              </a:cxn>
              <a:cxn ang="0">
                <a:pos x="24" y="329"/>
              </a:cxn>
              <a:cxn ang="0">
                <a:pos x="48" y="347"/>
              </a:cxn>
              <a:cxn ang="0">
                <a:pos x="75" y="368"/>
              </a:cxn>
              <a:cxn ang="0">
                <a:pos x="99" y="338"/>
              </a:cxn>
              <a:cxn ang="0">
                <a:pos x="126" y="320"/>
              </a:cxn>
              <a:cxn ang="0">
                <a:pos x="150" y="305"/>
              </a:cxn>
              <a:cxn ang="0">
                <a:pos x="174" y="289"/>
              </a:cxn>
              <a:cxn ang="0">
                <a:pos x="201" y="226"/>
              </a:cxn>
              <a:cxn ang="0">
                <a:pos x="225" y="193"/>
              </a:cxn>
              <a:cxn ang="0">
                <a:pos x="249" y="148"/>
              </a:cxn>
              <a:cxn ang="0">
                <a:pos x="276" y="112"/>
              </a:cxn>
              <a:cxn ang="0">
                <a:pos x="300" y="58"/>
              </a:cxn>
              <a:cxn ang="0">
                <a:pos x="325" y="9"/>
              </a:cxn>
              <a:cxn ang="0">
                <a:pos x="352" y="0"/>
              </a:cxn>
              <a:cxn ang="0">
                <a:pos x="376" y="3"/>
              </a:cxn>
              <a:cxn ang="0">
                <a:pos x="400" y="15"/>
              </a:cxn>
              <a:cxn ang="0">
                <a:pos x="427" y="12"/>
              </a:cxn>
              <a:cxn ang="0">
                <a:pos x="451" y="49"/>
              </a:cxn>
              <a:cxn ang="0">
                <a:pos x="475" y="85"/>
              </a:cxn>
              <a:cxn ang="0">
                <a:pos x="502" y="124"/>
              </a:cxn>
              <a:cxn ang="0">
                <a:pos x="526" y="160"/>
              </a:cxn>
              <a:cxn ang="0">
                <a:pos x="553" y="196"/>
              </a:cxn>
              <a:cxn ang="0">
                <a:pos x="577" y="235"/>
              </a:cxn>
              <a:cxn ang="0">
                <a:pos x="601" y="262"/>
              </a:cxn>
              <a:cxn ang="0">
                <a:pos x="628" y="268"/>
              </a:cxn>
              <a:cxn ang="0">
                <a:pos x="653" y="271"/>
              </a:cxn>
              <a:cxn ang="0">
                <a:pos x="677" y="280"/>
              </a:cxn>
              <a:cxn ang="0">
                <a:pos x="704" y="295"/>
              </a:cxn>
              <a:cxn ang="0">
                <a:pos x="728" y="308"/>
              </a:cxn>
              <a:cxn ang="0">
                <a:pos x="752" y="335"/>
              </a:cxn>
              <a:cxn ang="0">
                <a:pos x="779" y="383"/>
              </a:cxn>
              <a:cxn ang="0">
                <a:pos x="803" y="404"/>
              </a:cxn>
              <a:cxn ang="0">
                <a:pos x="827" y="416"/>
              </a:cxn>
              <a:cxn ang="0">
                <a:pos x="854" y="443"/>
              </a:cxn>
              <a:cxn ang="0">
                <a:pos x="878" y="470"/>
              </a:cxn>
              <a:cxn ang="0">
                <a:pos x="902" y="479"/>
              </a:cxn>
              <a:cxn ang="0">
                <a:pos x="929" y="497"/>
              </a:cxn>
              <a:cxn ang="0">
                <a:pos x="953" y="512"/>
              </a:cxn>
              <a:cxn ang="0">
                <a:pos x="978" y="518"/>
              </a:cxn>
              <a:cxn ang="0">
                <a:pos x="1005" y="572"/>
              </a:cxn>
            </a:cxnLst>
            <a:rect l="0" t="0" r="r" b="b"/>
            <a:pathLst>
              <a:path w="1005" h="572">
                <a:moveTo>
                  <a:pt x="0" y="335"/>
                </a:moveTo>
                <a:lnTo>
                  <a:pt x="24" y="329"/>
                </a:lnTo>
                <a:lnTo>
                  <a:pt x="48" y="347"/>
                </a:lnTo>
                <a:lnTo>
                  <a:pt x="75" y="368"/>
                </a:lnTo>
                <a:lnTo>
                  <a:pt x="99" y="338"/>
                </a:lnTo>
                <a:lnTo>
                  <a:pt x="126" y="320"/>
                </a:lnTo>
                <a:lnTo>
                  <a:pt x="150" y="305"/>
                </a:lnTo>
                <a:lnTo>
                  <a:pt x="174" y="289"/>
                </a:lnTo>
                <a:lnTo>
                  <a:pt x="201" y="226"/>
                </a:lnTo>
                <a:lnTo>
                  <a:pt x="225" y="193"/>
                </a:lnTo>
                <a:lnTo>
                  <a:pt x="249" y="148"/>
                </a:lnTo>
                <a:lnTo>
                  <a:pt x="276" y="112"/>
                </a:lnTo>
                <a:lnTo>
                  <a:pt x="300" y="58"/>
                </a:lnTo>
                <a:lnTo>
                  <a:pt x="325" y="9"/>
                </a:lnTo>
                <a:lnTo>
                  <a:pt x="352" y="0"/>
                </a:lnTo>
                <a:lnTo>
                  <a:pt x="376" y="3"/>
                </a:lnTo>
                <a:lnTo>
                  <a:pt x="400" y="15"/>
                </a:lnTo>
                <a:lnTo>
                  <a:pt x="427" y="12"/>
                </a:lnTo>
                <a:lnTo>
                  <a:pt x="451" y="49"/>
                </a:lnTo>
                <a:lnTo>
                  <a:pt x="475" y="85"/>
                </a:lnTo>
                <a:lnTo>
                  <a:pt x="502" y="124"/>
                </a:lnTo>
                <a:lnTo>
                  <a:pt x="526" y="160"/>
                </a:lnTo>
                <a:lnTo>
                  <a:pt x="553" y="196"/>
                </a:lnTo>
                <a:lnTo>
                  <a:pt x="577" y="235"/>
                </a:lnTo>
                <a:lnTo>
                  <a:pt x="601" y="262"/>
                </a:lnTo>
                <a:lnTo>
                  <a:pt x="628" y="268"/>
                </a:lnTo>
                <a:lnTo>
                  <a:pt x="653" y="271"/>
                </a:lnTo>
                <a:lnTo>
                  <a:pt x="677" y="280"/>
                </a:lnTo>
                <a:lnTo>
                  <a:pt x="704" y="295"/>
                </a:lnTo>
                <a:lnTo>
                  <a:pt x="728" y="308"/>
                </a:lnTo>
                <a:lnTo>
                  <a:pt x="752" y="335"/>
                </a:lnTo>
                <a:lnTo>
                  <a:pt x="779" y="383"/>
                </a:lnTo>
                <a:lnTo>
                  <a:pt x="803" y="404"/>
                </a:lnTo>
                <a:lnTo>
                  <a:pt x="827" y="416"/>
                </a:lnTo>
                <a:lnTo>
                  <a:pt x="854" y="443"/>
                </a:lnTo>
                <a:lnTo>
                  <a:pt x="878" y="470"/>
                </a:lnTo>
                <a:lnTo>
                  <a:pt x="902" y="479"/>
                </a:lnTo>
                <a:lnTo>
                  <a:pt x="929" y="497"/>
                </a:lnTo>
                <a:lnTo>
                  <a:pt x="953" y="512"/>
                </a:lnTo>
                <a:lnTo>
                  <a:pt x="978" y="518"/>
                </a:lnTo>
                <a:lnTo>
                  <a:pt x="1005" y="572"/>
                </a:lnTo>
              </a:path>
            </a:pathLst>
          </a:custGeom>
          <a:noFill/>
          <a:ln w="31750" cap="flat">
            <a:solidFill>
              <a:srgbClr val="FF0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53" name="Freeform 129"/>
          <p:cNvSpPr>
            <a:spLocks/>
          </p:cNvSpPr>
          <p:nvPr/>
        </p:nvSpPr>
        <p:spPr bwMode="auto">
          <a:xfrm>
            <a:off x="2965618" y="3155158"/>
            <a:ext cx="2035175" cy="727472"/>
          </a:xfrm>
          <a:custGeom>
            <a:avLst/>
            <a:gdLst/>
            <a:ahLst/>
            <a:cxnLst>
              <a:cxn ang="0">
                <a:pos x="27" y="190"/>
              </a:cxn>
              <a:cxn ang="0">
                <a:pos x="75" y="145"/>
              </a:cxn>
              <a:cxn ang="0">
                <a:pos x="126" y="81"/>
              </a:cxn>
              <a:cxn ang="0">
                <a:pos x="177" y="0"/>
              </a:cxn>
              <a:cxn ang="0">
                <a:pos x="226" y="57"/>
              </a:cxn>
              <a:cxn ang="0">
                <a:pos x="277" y="115"/>
              </a:cxn>
              <a:cxn ang="0">
                <a:pos x="328" y="268"/>
              </a:cxn>
              <a:cxn ang="0">
                <a:pos x="379" y="283"/>
              </a:cxn>
              <a:cxn ang="0">
                <a:pos x="427" y="313"/>
              </a:cxn>
              <a:cxn ang="0">
                <a:pos x="478" y="340"/>
              </a:cxn>
              <a:cxn ang="0">
                <a:pos x="530" y="313"/>
              </a:cxn>
              <a:cxn ang="0">
                <a:pos x="578" y="334"/>
              </a:cxn>
              <a:cxn ang="0">
                <a:pos x="629" y="304"/>
              </a:cxn>
              <a:cxn ang="0">
                <a:pos x="680" y="328"/>
              </a:cxn>
              <a:cxn ang="0">
                <a:pos x="728" y="316"/>
              </a:cxn>
              <a:cxn ang="0">
                <a:pos x="779" y="322"/>
              </a:cxn>
              <a:cxn ang="0">
                <a:pos x="830" y="274"/>
              </a:cxn>
              <a:cxn ang="0">
                <a:pos x="882" y="262"/>
              </a:cxn>
              <a:cxn ang="0">
                <a:pos x="930" y="391"/>
              </a:cxn>
              <a:cxn ang="0">
                <a:pos x="981" y="337"/>
              </a:cxn>
              <a:cxn ang="0">
                <a:pos x="1032" y="262"/>
              </a:cxn>
              <a:cxn ang="0">
                <a:pos x="1080" y="202"/>
              </a:cxn>
              <a:cxn ang="0">
                <a:pos x="1131" y="133"/>
              </a:cxn>
              <a:cxn ang="0">
                <a:pos x="1183" y="124"/>
              </a:cxn>
              <a:cxn ang="0">
                <a:pos x="1234" y="154"/>
              </a:cxn>
              <a:cxn ang="0">
                <a:pos x="1282" y="151"/>
              </a:cxn>
              <a:cxn ang="0">
                <a:pos x="1258" y="461"/>
              </a:cxn>
              <a:cxn ang="0">
                <a:pos x="1207" y="401"/>
              </a:cxn>
              <a:cxn ang="0">
                <a:pos x="1155" y="334"/>
              </a:cxn>
              <a:cxn ang="0">
                <a:pos x="1107" y="422"/>
              </a:cxn>
              <a:cxn ang="0">
                <a:pos x="1056" y="506"/>
              </a:cxn>
              <a:cxn ang="0">
                <a:pos x="1005" y="563"/>
              </a:cxn>
              <a:cxn ang="0">
                <a:pos x="957" y="611"/>
              </a:cxn>
              <a:cxn ang="0">
                <a:pos x="906" y="515"/>
              </a:cxn>
              <a:cxn ang="0">
                <a:pos x="855" y="449"/>
              </a:cxn>
              <a:cxn ang="0">
                <a:pos x="806" y="530"/>
              </a:cxn>
              <a:cxn ang="0">
                <a:pos x="755" y="572"/>
              </a:cxn>
              <a:cxn ang="0">
                <a:pos x="704" y="566"/>
              </a:cxn>
              <a:cxn ang="0">
                <a:pos x="653" y="548"/>
              </a:cxn>
              <a:cxn ang="0">
                <a:pos x="605" y="557"/>
              </a:cxn>
              <a:cxn ang="0">
                <a:pos x="554" y="539"/>
              </a:cxn>
              <a:cxn ang="0">
                <a:pos x="502" y="476"/>
              </a:cxn>
              <a:cxn ang="0">
                <a:pos x="454" y="476"/>
              </a:cxn>
              <a:cxn ang="0">
                <a:pos x="403" y="503"/>
              </a:cxn>
              <a:cxn ang="0">
                <a:pos x="352" y="470"/>
              </a:cxn>
              <a:cxn ang="0">
                <a:pos x="304" y="394"/>
              </a:cxn>
              <a:cxn ang="0">
                <a:pos x="253" y="241"/>
              </a:cxn>
              <a:cxn ang="0">
                <a:pos x="201" y="199"/>
              </a:cxn>
              <a:cxn ang="0">
                <a:pos x="150" y="190"/>
              </a:cxn>
              <a:cxn ang="0">
                <a:pos x="102" y="277"/>
              </a:cxn>
              <a:cxn ang="0">
                <a:pos x="51" y="385"/>
              </a:cxn>
              <a:cxn ang="0">
                <a:pos x="0" y="416"/>
              </a:cxn>
            </a:cxnLst>
            <a:rect l="0" t="0" r="r" b="b"/>
            <a:pathLst>
              <a:path w="1282" h="611">
                <a:moveTo>
                  <a:pt x="0" y="172"/>
                </a:moveTo>
                <a:lnTo>
                  <a:pt x="27" y="190"/>
                </a:lnTo>
                <a:lnTo>
                  <a:pt x="51" y="190"/>
                </a:lnTo>
                <a:lnTo>
                  <a:pt x="75" y="145"/>
                </a:lnTo>
                <a:lnTo>
                  <a:pt x="102" y="112"/>
                </a:lnTo>
                <a:lnTo>
                  <a:pt x="126" y="81"/>
                </a:lnTo>
                <a:lnTo>
                  <a:pt x="150" y="24"/>
                </a:lnTo>
                <a:lnTo>
                  <a:pt x="177" y="0"/>
                </a:lnTo>
                <a:lnTo>
                  <a:pt x="201" y="9"/>
                </a:lnTo>
                <a:lnTo>
                  <a:pt x="226" y="57"/>
                </a:lnTo>
                <a:lnTo>
                  <a:pt x="253" y="63"/>
                </a:lnTo>
                <a:lnTo>
                  <a:pt x="277" y="115"/>
                </a:lnTo>
                <a:lnTo>
                  <a:pt x="304" y="208"/>
                </a:lnTo>
                <a:lnTo>
                  <a:pt x="328" y="268"/>
                </a:lnTo>
                <a:lnTo>
                  <a:pt x="352" y="277"/>
                </a:lnTo>
                <a:lnTo>
                  <a:pt x="379" y="283"/>
                </a:lnTo>
                <a:lnTo>
                  <a:pt x="403" y="304"/>
                </a:lnTo>
                <a:lnTo>
                  <a:pt x="427" y="313"/>
                </a:lnTo>
                <a:lnTo>
                  <a:pt x="454" y="298"/>
                </a:lnTo>
                <a:lnTo>
                  <a:pt x="478" y="340"/>
                </a:lnTo>
                <a:lnTo>
                  <a:pt x="502" y="310"/>
                </a:lnTo>
                <a:lnTo>
                  <a:pt x="530" y="313"/>
                </a:lnTo>
                <a:lnTo>
                  <a:pt x="554" y="337"/>
                </a:lnTo>
                <a:lnTo>
                  <a:pt x="578" y="334"/>
                </a:lnTo>
                <a:lnTo>
                  <a:pt x="605" y="343"/>
                </a:lnTo>
                <a:lnTo>
                  <a:pt x="629" y="304"/>
                </a:lnTo>
                <a:lnTo>
                  <a:pt x="653" y="319"/>
                </a:lnTo>
                <a:lnTo>
                  <a:pt x="680" y="328"/>
                </a:lnTo>
                <a:lnTo>
                  <a:pt x="704" y="328"/>
                </a:lnTo>
                <a:lnTo>
                  <a:pt x="728" y="316"/>
                </a:lnTo>
                <a:lnTo>
                  <a:pt x="755" y="334"/>
                </a:lnTo>
                <a:lnTo>
                  <a:pt x="779" y="322"/>
                </a:lnTo>
                <a:lnTo>
                  <a:pt x="806" y="310"/>
                </a:lnTo>
                <a:lnTo>
                  <a:pt x="830" y="274"/>
                </a:lnTo>
                <a:lnTo>
                  <a:pt x="855" y="241"/>
                </a:lnTo>
                <a:lnTo>
                  <a:pt x="882" y="262"/>
                </a:lnTo>
                <a:lnTo>
                  <a:pt x="906" y="319"/>
                </a:lnTo>
                <a:lnTo>
                  <a:pt x="930" y="391"/>
                </a:lnTo>
                <a:lnTo>
                  <a:pt x="957" y="382"/>
                </a:lnTo>
                <a:lnTo>
                  <a:pt x="981" y="337"/>
                </a:lnTo>
                <a:lnTo>
                  <a:pt x="1005" y="298"/>
                </a:lnTo>
                <a:lnTo>
                  <a:pt x="1032" y="262"/>
                </a:lnTo>
                <a:lnTo>
                  <a:pt x="1056" y="229"/>
                </a:lnTo>
                <a:lnTo>
                  <a:pt x="1080" y="202"/>
                </a:lnTo>
                <a:lnTo>
                  <a:pt x="1107" y="169"/>
                </a:lnTo>
                <a:lnTo>
                  <a:pt x="1131" y="133"/>
                </a:lnTo>
                <a:lnTo>
                  <a:pt x="1155" y="112"/>
                </a:lnTo>
                <a:lnTo>
                  <a:pt x="1183" y="124"/>
                </a:lnTo>
                <a:lnTo>
                  <a:pt x="1207" y="142"/>
                </a:lnTo>
                <a:lnTo>
                  <a:pt x="1234" y="154"/>
                </a:lnTo>
                <a:lnTo>
                  <a:pt x="1258" y="157"/>
                </a:lnTo>
                <a:lnTo>
                  <a:pt x="1282" y="151"/>
                </a:lnTo>
                <a:lnTo>
                  <a:pt x="1282" y="482"/>
                </a:lnTo>
                <a:lnTo>
                  <a:pt x="1258" y="461"/>
                </a:lnTo>
                <a:lnTo>
                  <a:pt x="1234" y="437"/>
                </a:lnTo>
                <a:lnTo>
                  <a:pt x="1207" y="401"/>
                </a:lnTo>
                <a:lnTo>
                  <a:pt x="1183" y="349"/>
                </a:lnTo>
                <a:lnTo>
                  <a:pt x="1155" y="334"/>
                </a:lnTo>
                <a:lnTo>
                  <a:pt x="1131" y="364"/>
                </a:lnTo>
                <a:lnTo>
                  <a:pt x="1107" y="422"/>
                </a:lnTo>
                <a:lnTo>
                  <a:pt x="1080" y="470"/>
                </a:lnTo>
                <a:lnTo>
                  <a:pt x="1056" y="506"/>
                </a:lnTo>
                <a:lnTo>
                  <a:pt x="1032" y="536"/>
                </a:lnTo>
                <a:lnTo>
                  <a:pt x="1005" y="563"/>
                </a:lnTo>
                <a:lnTo>
                  <a:pt x="981" y="587"/>
                </a:lnTo>
                <a:lnTo>
                  <a:pt x="957" y="611"/>
                </a:lnTo>
                <a:lnTo>
                  <a:pt x="930" y="602"/>
                </a:lnTo>
                <a:lnTo>
                  <a:pt x="906" y="515"/>
                </a:lnTo>
                <a:lnTo>
                  <a:pt x="882" y="452"/>
                </a:lnTo>
                <a:lnTo>
                  <a:pt x="855" y="449"/>
                </a:lnTo>
                <a:lnTo>
                  <a:pt x="830" y="494"/>
                </a:lnTo>
                <a:lnTo>
                  <a:pt x="806" y="530"/>
                </a:lnTo>
                <a:lnTo>
                  <a:pt x="779" y="554"/>
                </a:lnTo>
                <a:lnTo>
                  <a:pt x="755" y="572"/>
                </a:lnTo>
                <a:lnTo>
                  <a:pt x="728" y="554"/>
                </a:lnTo>
                <a:lnTo>
                  <a:pt x="704" y="566"/>
                </a:lnTo>
                <a:lnTo>
                  <a:pt x="680" y="560"/>
                </a:lnTo>
                <a:lnTo>
                  <a:pt x="653" y="548"/>
                </a:lnTo>
                <a:lnTo>
                  <a:pt x="629" y="521"/>
                </a:lnTo>
                <a:lnTo>
                  <a:pt x="605" y="557"/>
                </a:lnTo>
                <a:lnTo>
                  <a:pt x="578" y="551"/>
                </a:lnTo>
                <a:lnTo>
                  <a:pt x="554" y="539"/>
                </a:lnTo>
                <a:lnTo>
                  <a:pt x="530" y="488"/>
                </a:lnTo>
                <a:lnTo>
                  <a:pt x="502" y="476"/>
                </a:lnTo>
                <a:lnTo>
                  <a:pt x="478" y="500"/>
                </a:lnTo>
                <a:lnTo>
                  <a:pt x="454" y="476"/>
                </a:lnTo>
                <a:lnTo>
                  <a:pt x="427" y="503"/>
                </a:lnTo>
                <a:lnTo>
                  <a:pt x="403" y="503"/>
                </a:lnTo>
                <a:lnTo>
                  <a:pt x="379" y="476"/>
                </a:lnTo>
                <a:lnTo>
                  <a:pt x="352" y="470"/>
                </a:lnTo>
                <a:lnTo>
                  <a:pt x="328" y="455"/>
                </a:lnTo>
                <a:lnTo>
                  <a:pt x="304" y="394"/>
                </a:lnTo>
                <a:lnTo>
                  <a:pt x="277" y="292"/>
                </a:lnTo>
                <a:lnTo>
                  <a:pt x="253" y="241"/>
                </a:lnTo>
                <a:lnTo>
                  <a:pt x="226" y="244"/>
                </a:lnTo>
                <a:lnTo>
                  <a:pt x="201" y="199"/>
                </a:lnTo>
                <a:lnTo>
                  <a:pt x="177" y="175"/>
                </a:lnTo>
                <a:lnTo>
                  <a:pt x="150" y="190"/>
                </a:lnTo>
                <a:lnTo>
                  <a:pt x="126" y="247"/>
                </a:lnTo>
                <a:lnTo>
                  <a:pt x="102" y="277"/>
                </a:lnTo>
                <a:lnTo>
                  <a:pt x="75" y="310"/>
                </a:lnTo>
                <a:lnTo>
                  <a:pt x="51" y="385"/>
                </a:lnTo>
                <a:lnTo>
                  <a:pt x="27" y="407"/>
                </a:lnTo>
                <a:lnTo>
                  <a:pt x="0" y="416"/>
                </a:lnTo>
                <a:lnTo>
                  <a:pt x="0" y="172"/>
                </a:lnTo>
                <a:close/>
              </a:path>
            </a:pathLst>
          </a:custGeom>
          <a:solidFill>
            <a:srgbClr val="808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49" name="Freeform 125"/>
          <p:cNvSpPr>
            <a:spLocks/>
          </p:cNvSpPr>
          <p:nvPr/>
        </p:nvSpPr>
        <p:spPr bwMode="auto">
          <a:xfrm>
            <a:off x="2965618" y="3258742"/>
            <a:ext cx="2035175" cy="488156"/>
          </a:xfrm>
          <a:custGeom>
            <a:avLst/>
            <a:gdLst/>
            <a:ahLst/>
            <a:cxnLst>
              <a:cxn ang="0">
                <a:pos x="0" y="205"/>
              </a:cxn>
              <a:cxn ang="0">
                <a:pos x="27" y="211"/>
              </a:cxn>
              <a:cxn ang="0">
                <a:pos x="51" y="202"/>
              </a:cxn>
              <a:cxn ang="0">
                <a:pos x="75" y="142"/>
              </a:cxn>
              <a:cxn ang="0">
                <a:pos x="102" y="106"/>
              </a:cxn>
              <a:cxn ang="0">
                <a:pos x="126" y="79"/>
              </a:cxn>
              <a:cxn ang="0">
                <a:pos x="150" y="21"/>
              </a:cxn>
              <a:cxn ang="0">
                <a:pos x="177" y="0"/>
              </a:cxn>
              <a:cxn ang="0">
                <a:pos x="201" y="15"/>
              </a:cxn>
              <a:cxn ang="0">
                <a:pos x="226" y="64"/>
              </a:cxn>
              <a:cxn ang="0">
                <a:pos x="253" y="67"/>
              </a:cxn>
              <a:cxn ang="0">
                <a:pos x="277" y="115"/>
              </a:cxn>
              <a:cxn ang="0">
                <a:pos x="304" y="214"/>
              </a:cxn>
              <a:cxn ang="0">
                <a:pos x="328" y="274"/>
              </a:cxn>
              <a:cxn ang="0">
                <a:pos x="352" y="286"/>
              </a:cxn>
              <a:cxn ang="0">
                <a:pos x="379" y="292"/>
              </a:cxn>
              <a:cxn ang="0">
                <a:pos x="403" y="317"/>
              </a:cxn>
              <a:cxn ang="0">
                <a:pos x="427" y="323"/>
              </a:cxn>
              <a:cxn ang="0">
                <a:pos x="454" y="301"/>
              </a:cxn>
              <a:cxn ang="0">
                <a:pos x="478" y="335"/>
              </a:cxn>
              <a:cxn ang="0">
                <a:pos x="502" y="304"/>
              </a:cxn>
              <a:cxn ang="0">
                <a:pos x="530" y="314"/>
              </a:cxn>
              <a:cxn ang="0">
                <a:pos x="554" y="350"/>
              </a:cxn>
              <a:cxn ang="0">
                <a:pos x="578" y="356"/>
              </a:cxn>
              <a:cxn ang="0">
                <a:pos x="605" y="365"/>
              </a:cxn>
              <a:cxn ang="0">
                <a:pos x="629" y="326"/>
              </a:cxn>
              <a:cxn ang="0">
                <a:pos x="653" y="347"/>
              </a:cxn>
              <a:cxn ang="0">
                <a:pos x="680" y="359"/>
              </a:cxn>
              <a:cxn ang="0">
                <a:pos x="704" y="362"/>
              </a:cxn>
              <a:cxn ang="0">
                <a:pos x="728" y="350"/>
              </a:cxn>
              <a:cxn ang="0">
                <a:pos x="755" y="365"/>
              </a:cxn>
              <a:cxn ang="0">
                <a:pos x="779" y="350"/>
              </a:cxn>
              <a:cxn ang="0">
                <a:pos x="806" y="332"/>
              </a:cxn>
              <a:cxn ang="0">
                <a:pos x="830" y="298"/>
              </a:cxn>
              <a:cxn ang="0">
                <a:pos x="855" y="256"/>
              </a:cxn>
              <a:cxn ang="0">
                <a:pos x="882" y="271"/>
              </a:cxn>
              <a:cxn ang="0">
                <a:pos x="906" y="329"/>
              </a:cxn>
              <a:cxn ang="0">
                <a:pos x="930" y="410"/>
              </a:cxn>
              <a:cxn ang="0">
                <a:pos x="957" y="410"/>
              </a:cxn>
              <a:cxn ang="0">
                <a:pos x="981" y="374"/>
              </a:cxn>
              <a:cxn ang="0">
                <a:pos x="1005" y="344"/>
              </a:cxn>
              <a:cxn ang="0">
                <a:pos x="1032" y="314"/>
              </a:cxn>
              <a:cxn ang="0">
                <a:pos x="1056" y="280"/>
              </a:cxn>
              <a:cxn ang="0">
                <a:pos x="1080" y="250"/>
              </a:cxn>
              <a:cxn ang="0">
                <a:pos x="1107" y="208"/>
              </a:cxn>
              <a:cxn ang="0">
                <a:pos x="1131" y="160"/>
              </a:cxn>
              <a:cxn ang="0">
                <a:pos x="1155" y="136"/>
              </a:cxn>
              <a:cxn ang="0">
                <a:pos x="1183" y="148"/>
              </a:cxn>
              <a:cxn ang="0">
                <a:pos x="1207" y="184"/>
              </a:cxn>
              <a:cxn ang="0">
                <a:pos x="1234" y="208"/>
              </a:cxn>
              <a:cxn ang="0">
                <a:pos x="1258" y="220"/>
              </a:cxn>
              <a:cxn ang="0">
                <a:pos x="1282" y="229"/>
              </a:cxn>
            </a:cxnLst>
            <a:rect l="0" t="0" r="r" b="b"/>
            <a:pathLst>
              <a:path w="1282" h="410">
                <a:moveTo>
                  <a:pt x="0" y="205"/>
                </a:moveTo>
                <a:lnTo>
                  <a:pt x="27" y="211"/>
                </a:lnTo>
                <a:lnTo>
                  <a:pt x="51" y="202"/>
                </a:lnTo>
                <a:lnTo>
                  <a:pt x="75" y="142"/>
                </a:lnTo>
                <a:lnTo>
                  <a:pt x="102" y="106"/>
                </a:lnTo>
                <a:lnTo>
                  <a:pt x="126" y="79"/>
                </a:lnTo>
                <a:lnTo>
                  <a:pt x="150" y="21"/>
                </a:lnTo>
                <a:lnTo>
                  <a:pt x="177" y="0"/>
                </a:lnTo>
                <a:lnTo>
                  <a:pt x="201" y="15"/>
                </a:lnTo>
                <a:lnTo>
                  <a:pt x="226" y="64"/>
                </a:lnTo>
                <a:lnTo>
                  <a:pt x="253" y="67"/>
                </a:lnTo>
                <a:lnTo>
                  <a:pt x="277" y="115"/>
                </a:lnTo>
                <a:lnTo>
                  <a:pt x="304" y="214"/>
                </a:lnTo>
                <a:lnTo>
                  <a:pt x="328" y="274"/>
                </a:lnTo>
                <a:lnTo>
                  <a:pt x="352" y="286"/>
                </a:lnTo>
                <a:lnTo>
                  <a:pt x="379" y="292"/>
                </a:lnTo>
                <a:lnTo>
                  <a:pt x="403" y="317"/>
                </a:lnTo>
                <a:lnTo>
                  <a:pt x="427" y="323"/>
                </a:lnTo>
                <a:lnTo>
                  <a:pt x="454" y="301"/>
                </a:lnTo>
                <a:lnTo>
                  <a:pt x="478" y="335"/>
                </a:lnTo>
                <a:lnTo>
                  <a:pt x="502" y="304"/>
                </a:lnTo>
                <a:lnTo>
                  <a:pt x="530" y="314"/>
                </a:lnTo>
                <a:lnTo>
                  <a:pt x="554" y="350"/>
                </a:lnTo>
                <a:lnTo>
                  <a:pt x="578" y="356"/>
                </a:lnTo>
                <a:lnTo>
                  <a:pt x="605" y="365"/>
                </a:lnTo>
                <a:lnTo>
                  <a:pt x="629" y="326"/>
                </a:lnTo>
                <a:lnTo>
                  <a:pt x="653" y="347"/>
                </a:lnTo>
                <a:lnTo>
                  <a:pt x="680" y="359"/>
                </a:lnTo>
                <a:lnTo>
                  <a:pt x="704" y="362"/>
                </a:lnTo>
                <a:lnTo>
                  <a:pt x="728" y="350"/>
                </a:lnTo>
                <a:lnTo>
                  <a:pt x="755" y="365"/>
                </a:lnTo>
                <a:lnTo>
                  <a:pt x="779" y="350"/>
                </a:lnTo>
                <a:lnTo>
                  <a:pt x="806" y="332"/>
                </a:lnTo>
                <a:lnTo>
                  <a:pt x="830" y="298"/>
                </a:lnTo>
                <a:lnTo>
                  <a:pt x="855" y="256"/>
                </a:lnTo>
                <a:lnTo>
                  <a:pt x="882" y="271"/>
                </a:lnTo>
                <a:lnTo>
                  <a:pt x="906" y="329"/>
                </a:lnTo>
                <a:lnTo>
                  <a:pt x="930" y="410"/>
                </a:lnTo>
                <a:lnTo>
                  <a:pt x="957" y="410"/>
                </a:lnTo>
                <a:lnTo>
                  <a:pt x="981" y="374"/>
                </a:lnTo>
                <a:lnTo>
                  <a:pt x="1005" y="344"/>
                </a:lnTo>
                <a:lnTo>
                  <a:pt x="1032" y="314"/>
                </a:lnTo>
                <a:lnTo>
                  <a:pt x="1056" y="280"/>
                </a:lnTo>
                <a:lnTo>
                  <a:pt x="1080" y="250"/>
                </a:lnTo>
                <a:lnTo>
                  <a:pt x="1107" y="208"/>
                </a:lnTo>
                <a:lnTo>
                  <a:pt x="1131" y="160"/>
                </a:lnTo>
                <a:lnTo>
                  <a:pt x="1155" y="136"/>
                </a:lnTo>
                <a:lnTo>
                  <a:pt x="1183" y="148"/>
                </a:lnTo>
                <a:lnTo>
                  <a:pt x="1207" y="184"/>
                </a:lnTo>
                <a:lnTo>
                  <a:pt x="1234" y="208"/>
                </a:lnTo>
                <a:lnTo>
                  <a:pt x="1258" y="220"/>
                </a:lnTo>
                <a:lnTo>
                  <a:pt x="1282" y="229"/>
                </a:lnTo>
              </a:path>
            </a:pathLst>
          </a:custGeom>
          <a:noFill/>
          <a:ln w="31750" cap="flat">
            <a:solidFill>
              <a:srgbClr val="808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16" name="Freeform 92"/>
          <p:cNvSpPr>
            <a:spLocks/>
          </p:cNvSpPr>
          <p:nvPr/>
        </p:nvSpPr>
        <p:spPr bwMode="auto">
          <a:xfrm>
            <a:off x="3448217" y="3162301"/>
            <a:ext cx="1595438" cy="706041"/>
          </a:xfrm>
          <a:custGeom>
            <a:avLst/>
            <a:gdLst/>
            <a:ahLst/>
            <a:cxnLst>
              <a:cxn ang="0">
                <a:pos x="24" y="298"/>
              </a:cxn>
              <a:cxn ang="0">
                <a:pos x="75" y="271"/>
              </a:cxn>
              <a:cxn ang="0">
                <a:pos x="123" y="256"/>
              </a:cxn>
              <a:cxn ang="0">
                <a:pos x="174" y="283"/>
              </a:cxn>
              <a:cxn ang="0">
                <a:pos x="226" y="286"/>
              </a:cxn>
              <a:cxn ang="0">
                <a:pos x="274" y="172"/>
              </a:cxn>
              <a:cxn ang="0">
                <a:pos x="325" y="45"/>
              </a:cxn>
              <a:cxn ang="0">
                <a:pos x="376" y="42"/>
              </a:cxn>
              <a:cxn ang="0">
                <a:pos x="424" y="0"/>
              </a:cxn>
              <a:cxn ang="0">
                <a:pos x="475" y="75"/>
              </a:cxn>
              <a:cxn ang="0">
                <a:pos x="526" y="84"/>
              </a:cxn>
              <a:cxn ang="0">
                <a:pos x="578" y="90"/>
              </a:cxn>
              <a:cxn ang="0">
                <a:pos x="626" y="75"/>
              </a:cxn>
              <a:cxn ang="0">
                <a:pos x="677" y="69"/>
              </a:cxn>
              <a:cxn ang="0">
                <a:pos x="728" y="51"/>
              </a:cxn>
              <a:cxn ang="0">
                <a:pos x="776" y="75"/>
              </a:cxn>
              <a:cxn ang="0">
                <a:pos x="827" y="57"/>
              </a:cxn>
              <a:cxn ang="0">
                <a:pos x="879" y="45"/>
              </a:cxn>
              <a:cxn ang="0">
                <a:pos x="930" y="57"/>
              </a:cxn>
              <a:cxn ang="0">
                <a:pos x="978" y="39"/>
              </a:cxn>
              <a:cxn ang="0">
                <a:pos x="1005" y="325"/>
              </a:cxn>
              <a:cxn ang="0">
                <a:pos x="954" y="247"/>
              </a:cxn>
              <a:cxn ang="0">
                <a:pos x="903" y="244"/>
              </a:cxn>
              <a:cxn ang="0">
                <a:pos x="851" y="232"/>
              </a:cxn>
              <a:cxn ang="0">
                <a:pos x="803" y="265"/>
              </a:cxn>
              <a:cxn ang="0">
                <a:pos x="752" y="265"/>
              </a:cxn>
              <a:cxn ang="0">
                <a:pos x="701" y="178"/>
              </a:cxn>
              <a:cxn ang="0">
                <a:pos x="653" y="208"/>
              </a:cxn>
              <a:cxn ang="0">
                <a:pos x="602" y="259"/>
              </a:cxn>
              <a:cxn ang="0">
                <a:pos x="551" y="277"/>
              </a:cxn>
              <a:cxn ang="0">
                <a:pos x="502" y="265"/>
              </a:cxn>
              <a:cxn ang="0">
                <a:pos x="451" y="223"/>
              </a:cxn>
              <a:cxn ang="0">
                <a:pos x="400" y="214"/>
              </a:cxn>
              <a:cxn ang="0">
                <a:pos x="349" y="241"/>
              </a:cxn>
              <a:cxn ang="0">
                <a:pos x="301" y="244"/>
              </a:cxn>
              <a:cxn ang="0">
                <a:pos x="250" y="401"/>
              </a:cxn>
              <a:cxn ang="0">
                <a:pos x="198" y="479"/>
              </a:cxn>
              <a:cxn ang="0">
                <a:pos x="150" y="509"/>
              </a:cxn>
              <a:cxn ang="0">
                <a:pos x="99" y="533"/>
              </a:cxn>
              <a:cxn ang="0">
                <a:pos x="48" y="572"/>
              </a:cxn>
              <a:cxn ang="0">
                <a:pos x="0" y="593"/>
              </a:cxn>
            </a:cxnLst>
            <a:rect l="0" t="0" r="r" b="b"/>
            <a:pathLst>
              <a:path w="1005" h="593">
                <a:moveTo>
                  <a:pt x="0" y="313"/>
                </a:moveTo>
                <a:lnTo>
                  <a:pt x="24" y="298"/>
                </a:lnTo>
                <a:lnTo>
                  <a:pt x="48" y="286"/>
                </a:lnTo>
                <a:lnTo>
                  <a:pt x="75" y="271"/>
                </a:lnTo>
                <a:lnTo>
                  <a:pt x="99" y="262"/>
                </a:lnTo>
                <a:lnTo>
                  <a:pt x="123" y="256"/>
                </a:lnTo>
                <a:lnTo>
                  <a:pt x="150" y="268"/>
                </a:lnTo>
                <a:lnTo>
                  <a:pt x="174" y="283"/>
                </a:lnTo>
                <a:lnTo>
                  <a:pt x="198" y="301"/>
                </a:lnTo>
                <a:lnTo>
                  <a:pt x="226" y="286"/>
                </a:lnTo>
                <a:lnTo>
                  <a:pt x="250" y="247"/>
                </a:lnTo>
                <a:lnTo>
                  <a:pt x="274" y="172"/>
                </a:lnTo>
                <a:lnTo>
                  <a:pt x="301" y="90"/>
                </a:lnTo>
                <a:lnTo>
                  <a:pt x="325" y="45"/>
                </a:lnTo>
                <a:lnTo>
                  <a:pt x="349" y="69"/>
                </a:lnTo>
                <a:lnTo>
                  <a:pt x="376" y="42"/>
                </a:lnTo>
                <a:lnTo>
                  <a:pt x="400" y="15"/>
                </a:lnTo>
                <a:lnTo>
                  <a:pt x="424" y="0"/>
                </a:lnTo>
                <a:lnTo>
                  <a:pt x="451" y="42"/>
                </a:lnTo>
                <a:lnTo>
                  <a:pt x="475" y="75"/>
                </a:lnTo>
                <a:lnTo>
                  <a:pt x="502" y="75"/>
                </a:lnTo>
                <a:lnTo>
                  <a:pt x="526" y="84"/>
                </a:lnTo>
                <a:lnTo>
                  <a:pt x="551" y="81"/>
                </a:lnTo>
                <a:lnTo>
                  <a:pt x="578" y="90"/>
                </a:lnTo>
                <a:lnTo>
                  <a:pt x="602" y="81"/>
                </a:lnTo>
                <a:lnTo>
                  <a:pt x="626" y="75"/>
                </a:lnTo>
                <a:lnTo>
                  <a:pt x="653" y="60"/>
                </a:lnTo>
                <a:lnTo>
                  <a:pt x="677" y="69"/>
                </a:lnTo>
                <a:lnTo>
                  <a:pt x="701" y="24"/>
                </a:lnTo>
                <a:lnTo>
                  <a:pt x="728" y="51"/>
                </a:lnTo>
                <a:lnTo>
                  <a:pt x="752" y="90"/>
                </a:lnTo>
                <a:lnTo>
                  <a:pt x="776" y="75"/>
                </a:lnTo>
                <a:lnTo>
                  <a:pt x="803" y="69"/>
                </a:lnTo>
                <a:lnTo>
                  <a:pt x="827" y="57"/>
                </a:lnTo>
                <a:lnTo>
                  <a:pt x="851" y="66"/>
                </a:lnTo>
                <a:lnTo>
                  <a:pt x="879" y="45"/>
                </a:lnTo>
                <a:lnTo>
                  <a:pt x="903" y="66"/>
                </a:lnTo>
                <a:lnTo>
                  <a:pt x="930" y="57"/>
                </a:lnTo>
                <a:lnTo>
                  <a:pt x="954" y="33"/>
                </a:lnTo>
                <a:lnTo>
                  <a:pt x="978" y="39"/>
                </a:lnTo>
                <a:lnTo>
                  <a:pt x="1005" y="36"/>
                </a:lnTo>
                <a:lnTo>
                  <a:pt x="1005" y="325"/>
                </a:lnTo>
                <a:lnTo>
                  <a:pt x="978" y="292"/>
                </a:lnTo>
                <a:lnTo>
                  <a:pt x="954" y="247"/>
                </a:lnTo>
                <a:lnTo>
                  <a:pt x="930" y="247"/>
                </a:lnTo>
                <a:lnTo>
                  <a:pt x="903" y="244"/>
                </a:lnTo>
                <a:lnTo>
                  <a:pt x="879" y="205"/>
                </a:lnTo>
                <a:lnTo>
                  <a:pt x="851" y="232"/>
                </a:lnTo>
                <a:lnTo>
                  <a:pt x="827" y="250"/>
                </a:lnTo>
                <a:lnTo>
                  <a:pt x="803" y="265"/>
                </a:lnTo>
                <a:lnTo>
                  <a:pt x="776" y="271"/>
                </a:lnTo>
                <a:lnTo>
                  <a:pt x="752" y="265"/>
                </a:lnTo>
                <a:lnTo>
                  <a:pt x="728" y="223"/>
                </a:lnTo>
                <a:lnTo>
                  <a:pt x="701" y="178"/>
                </a:lnTo>
                <a:lnTo>
                  <a:pt x="677" y="217"/>
                </a:lnTo>
                <a:lnTo>
                  <a:pt x="653" y="208"/>
                </a:lnTo>
                <a:lnTo>
                  <a:pt x="626" y="244"/>
                </a:lnTo>
                <a:lnTo>
                  <a:pt x="602" y="259"/>
                </a:lnTo>
                <a:lnTo>
                  <a:pt x="578" y="271"/>
                </a:lnTo>
                <a:lnTo>
                  <a:pt x="551" y="277"/>
                </a:lnTo>
                <a:lnTo>
                  <a:pt x="526" y="268"/>
                </a:lnTo>
                <a:lnTo>
                  <a:pt x="502" y="265"/>
                </a:lnTo>
                <a:lnTo>
                  <a:pt x="475" y="265"/>
                </a:lnTo>
                <a:lnTo>
                  <a:pt x="451" y="223"/>
                </a:lnTo>
                <a:lnTo>
                  <a:pt x="424" y="193"/>
                </a:lnTo>
                <a:lnTo>
                  <a:pt x="400" y="214"/>
                </a:lnTo>
                <a:lnTo>
                  <a:pt x="376" y="226"/>
                </a:lnTo>
                <a:lnTo>
                  <a:pt x="349" y="241"/>
                </a:lnTo>
                <a:lnTo>
                  <a:pt x="325" y="208"/>
                </a:lnTo>
                <a:lnTo>
                  <a:pt x="301" y="244"/>
                </a:lnTo>
                <a:lnTo>
                  <a:pt x="274" y="337"/>
                </a:lnTo>
                <a:lnTo>
                  <a:pt x="250" y="401"/>
                </a:lnTo>
                <a:lnTo>
                  <a:pt x="226" y="458"/>
                </a:lnTo>
                <a:lnTo>
                  <a:pt x="198" y="479"/>
                </a:lnTo>
                <a:lnTo>
                  <a:pt x="174" y="497"/>
                </a:lnTo>
                <a:lnTo>
                  <a:pt x="150" y="509"/>
                </a:lnTo>
                <a:lnTo>
                  <a:pt x="123" y="512"/>
                </a:lnTo>
                <a:lnTo>
                  <a:pt x="99" y="533"/>
                </a:lnTo>
                <a:lnTo>
                  <a:pt x="75" y="554"/>
                </a:lnTo>
                <a:lnTo>
                  <a:pt x="48" y="572"/>
                </a:lnTo>
                <a:lnTo>
                  <a:pt x="24" y="581"/>
                </a:lnTo>
                <a:lnTo>
                  <a:pt x="0" y="593"/>
                </a:lnTo>
                <a:lnTo>
                  <a:pt x="0" y="313"/>
                </a:lnTo>
                <a:close/>
              </a:path>
            </a:pathLst>
          </a:custGeom>
          <a:solidFill>
            <a:srgbClr val="00CD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09" name="Freeform 85"/>
          <p:cNvSpPr>
            <a:spLocks/>
          </p:cNvSpPr>
          <p:nvPr/>
        </p:nvSpPr>
        <p:spPr bwMode="auto">
          <a:xfrm>
            <a:off x="3448217" y="3276602"/>
            <a:ext cx="1595438" cy="427435"/>
          </a:xfrm>
          <a:custGeom>
            <a:avLst/>
            <a:gdLst/>
            <a:ahLst/>
            <a:cxnLst>
              <a:cxn ang="0">
                <a:pos x="0" y="359"/>
              </a:cxn>
              <a:cxn ang="0">
                <a:pos x="24" y="344"/>
              </a:cxn>
              <a:cxn ang="0">
                <a:pos x="48" y="335"/>
              </a:cxn>
              <a:cxn ang="0">
                <a:pos x="75" y="317"/>
              </a:cxn>
              <a:cxn ang="0">
                <a:pos x="99" y="302"/>
              </a:cxn>
              <a:cxn ang="0">
                <a:pos x="123" y="289"/>
              </a:cxn>
              <a:cxn ang="0">
                <a:pos x="150" y="292"/>
              </a:cxn>
              <a:cxn ang="0">
                <a:pos x="174" y="296"/>
              </a:cxn>
              <a:cxn ang="0">
                <a:pos x="198" y="296"/>
              </a:cxn>
              <a:cxn ang="0">
                <a:pos x="226" y="277"/>
              </a:cxn>
              <a:cxn ang="0">
                <a:pos x="250" y="229"/>
              </a:cxn>
              <a:cxn ang="0">
                <a:pos x="274" y="157"/>
              </a:cxn>
              <a:cxn ang="0">
                <a:pos x="301" y="73"/>
              </a:cxn>
              <a:cxn ang="0">
                <a:pos x="325" y="31"/>
              </a:cxn>
              <a:cxn ang="0">
                <a:pos x="349" y="58"/>
              </a:cxn>
              <a:cxn ang="0">
                <a:pos x="376" y="37"/>
              </a:cxn>
              <a:cxn ang="0">
                <a:pos x="400" y="19"/>
              </a:cxn>
              <a:cxn ang="0">
                <a:pos x="424" y="0"/>
              </a:cxn>
              <a:cxn ang="0">
                <a:pos x="451" y="37"/>
              </a:cxn>
              <a:cxn ang="0">
                <a:pos x="475" y="76"/>
              </a:cxn>
              <a:cxn ang="0">
                <a:pos x="502" y="73"/>
              </a:cxn>
              <a:cxn ang="0">
                <a:pos x="526" y="79"/>
              </a:cxn>
              <a:cxn ang="0">
                <a:pos x="551" y="82"/>
              </a:cxn>
              <a:cxn ang="0">
                <a:pos x="578" y="85"/>
              </a:cxn>
              <a:cxn ang="0">
                <a:pos x="602" y="76"/>
              </a:cxn>
              <a:cxn ang="0">
                <a:pos x="626" y="64"/>
              </a:cxn>
              <a:cxn ang="0">
                <a:pos x="653" y="40"/>
              </a:cxn>
              <a:cxn ang="0">
                <a:pos x="677" y="49"/>
              </a:cxn>
              <a:cxn ang="0">
                <a:pos x="701" y="3"/>
              </a:cxn>
              <a:cxn ang="0">
                <a:pos x="728" y="40"/>
              </a:cxn>
              <a:cxn ang="0">
                <a:pos x="752" y="82"/>
              </a:cxn>
              <a:cxn ang="0">
                <a:pos x="776" y="79"/>
              </a:cxn>
              <a:cxn ang="0">
                <a:pos x="803" y="70"/>
              </a:cxn>
              <a:cxn ang="0">
                <a:pos x="827" y="58"/>
              </a:cxn>
              <a:cxn ang="0">
                <a:pos x="851" y="52"/>
              </a:cxn>
              <a:cxn ang="0">
                <a:pos x="879" y="31"/>
              </a:cxn>
              <a:cxn ang="0">
                <a:pos x="903" y="61"/>
              </a:cxn>
              <a:cxn ang="0">
                <a:pos x="930" y="55"/>
              </a:cxn>
              <a:cxn ang="0">
                <a:pos x="954" y="43"/>
              </a:cxn>
              <a:cxn ang="0">
                <a:pos x="978" y="70"/>
              </a:cxn>
              <a:cxn ang="0">
                <a:pos x="1005" y="85"/>
              </a:cxn>
            </a:cxnLst>
            <a:rect l="0" t="0" r="r" b="b"/>
            <a:pathLst>
              <a:path w="1005" h="359">
                <a:moveTo>
                  <a:pt x="0" y="359"/>
                </a:moveTo>
                <a:lnTo>
                  <a:pt x="24" y="344"/>
                </a:lnTo>
                <a:lnTo>
                  <a:pt x="48" y="335"/>
                </a:lnTo>
                <a:lnTo>
                  <a:pt x="75" y="317"/>
                </a:lnTo>
                <a:lnTo>
                  <a:pt x="99" y="302"/>
                </a:lnTo>
                <a:lnTo>
                  <a:pt x="123" y="289"/>
                </a:lnTo>
                <a:lnTo>
                  <a:pt x="150" y="292"/>
                </a:lnTo>
                <a:lnTo>
                  <a:pt x="174" y="296"/>
                </a:lnTo>
                <a:lnTo>
                  <a:pt x="198" y="296"/>
                </a:lnTo>
                <a:lnTo>
                  <a:pt x="226" y="277"/>
                </a:lnTo>
                <a:lnTo>
                  <a:pt x="250" y="229"/>
                </a:lnTo>
                <a:lnTo>
                  <a:pt x="274" y="157"/>
                </a:lnTo>
                <a:lnTo>
                  <a:pt x="301" y="73"/>
                </a:lnTo>
                <a:lnTo>
                  <a:pt x="325" y="31"/>
                </a:lnTo>
                <a:lnTo>
                  <a:pt x="349" y="58"/>
                </a:lnTo>
                <a:lnTo>
                  <a:pt x="376" y="37"/>
                </a:lnTo>
                <a:lnTo>
                  <a:pt x="400" y="19"/>
                </a:lnTo>
                <a:lnTo>
                  <a:pt x="424" y="0"/>
                </a:lnTo>
                <a:lnTo>
                  <a:pt x="451" y="37"/>
                </a:lnTo>
                <a:lnTo>
                  <a:pt x="475" y="76"/>
                </a:lnTo>
                <a:lnTo>
                  <a:pt x="502" y="73"/>
                </a:lnTo>
                <a:lnTo>
                  <a:pt x="526" y="79"/>
                </a:lnTo>
                <a:lnTo>
                  <a:pt x="551" y="82"/>
                </a:lnTo>
                <a:lnTo>
                  <a:pt x="578" y="85"/>
                </a:lnTo>
                <a:lnTo>
                  <a:pt x="602" y="76"/>
                </a:lnTo>
                <a:lnTo>
                  <a:pt x="626" y="64"/>
                </a:lnTo>
                <a:lnTo>
                  <a:pt x="653" y="40"/>
                </a:lnTo>
                <a:lnTo>
                  <a:pt x="677" y="49"/>
                </a:lnTo>
                <a:lnTo>
                  <a:pt x="701" y="3"/>
                </a:lnTo>
                <a:lnTo>
                  <a:pt x="728" y="40"/>
                </a:lnTo>
                <a:lnTo>
                  <a:pt x="752" y="82"/>
                </a:lnTo>
                <a:lnTo>
                  <a:pt x="776" y="79"/>
                </a:lnTo>
                <a:lnTo>
                  <a:pt x="803" y="70"/>
                </a:lnTo>
                <a:lnTo>
                  <a:pt x="827" y="58"/>
                </a:lnTo>
                <a:lnTo>
                  <a:pt x="851" y="52"/>
                </a:lnTo>
                <a:lnTo>
                  <a:pt x="879" y="31"/>
                </a:lnTo>
                <a:lnTo>
                  <a:pt x="903" y="61"/>
                </a:lnTo>
                <a:lnTo>
                  <a:pt x="930" y="55"/>
                </a:lnTo>
                <a:lnTo>
                  <a:pt x="954" y="43"/>
                </a:lnTo>
                <a:lnTo>
                  <a:pt x="978" y="70"/>
                </a:lnTo>
                <a:lnTo>
                  <a:pt x="1005" y="85"/>
                </a:lnTo>
              </a:path>
            </a:pathLst>
          </a:custGeom>
          <a:noFill/>
          <a:ln w="31750" cap="flat">
            <a:solidFill>
              <a:srgbClr val="00CD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06" name="Freeform 82"/>
          <p:cNvSpPr>
            <a:spLocks/>
          </p:cNvSpPr>
          <p:nvPr/>
        </p:nvSpPr>
        <p:spPr bwMode="auto">
          <a:xfrm>
            <a:off x="4403893" y="2438402"/>
            <a:ext cx="2073275" cy="935831"/>
          </a:xfrm>
          <a:custGeom>
            <a:avLst/>
            <a:gdLst/>
            <a:ahLst/>
            <a:cxnLst>
              <a:cxn ang="0">
                <a:pos x="24" y="470"/>
              </a:cxn>
              <a:cxn ang="0">
                <a:pos x="75" y="455"/>
              </a:cxn>
              <a:cxn ang="0">
                <a:pos x="126" y="400"/>
              </a:cxn>
              <a:cxn ang="0">
                <a:pos x="174" y="358"/>
              </a:cxn>
              <a:cxn ang="0">
                <a:pos x="225" y="367"/>
              </a:cxn>
              <a:cxn ang="0">
                <a:pos x="277" y="325"/>
              </a:cxn>
              <a:cxn ang="0">
                <a:pos x="328" y="280"/>
              </a:cxn>
              <a:cxn ang="0">
                <a:pos x="376" y="232"/>
              </a:cxn>
              <a:cxn ang="0">
                <a:pos x="427" y="117"/>
              </a:cxn>
              <a:cxn ang="0">
                <a:pos x="478" y="33"/>
              </a:cxn>
              <a:cxn ang="0">
                <a:pos x="526" y="9"/>
              </a:cxn>
              <a:cxn ang="0">
                <a:pos x="577" y="24"/>
              </a:cxn>
              <a:cxn ang="0">
                <a:pos x="629" y="84"/>
              </a:cxn>
              <a:cxn ang="0">
                <a:pos x="677" y="129"/>
              </a:cxn>
              <a:cxn ang="0">
                <a:pos x="728" y="148"/>
              </a:cxn>
              <a:cxn ang="0">
                <a:pos x="779" y="157"/>
              </a:cxn>
              <a:cxn ang="0">
                <a:pos x="830" y="154"/>
              </a:cxn>
              <a:cxn ang="0">
                <a:pos x="878" y="126"/>
              </a:cxn>
              <a:cxn ang="0">
                <a:pos x="930" y="75"/>
              </a:cxn>
              <a:cxn ang="0">
                <a:pos x="981" y="69"/>
              </a:cxn>
              <a:cxn ang="0">
                <a:pos x="1029" y="69"/>
              </a:cxn>
              <a:cxn ang="0">
                <a:pos x="1080" y="105"/>
              </a:cxn>
              <a:cxn ang="0">
                <a:pos x="1131" y="145"/>
              </a:cxn>
              <a:cxn ang="0">
                <a:pos x="1179" y="114"/>
              </a:cxn>
              <a:cxn ang="0">
                <a:pos x="1230" y="87"/>
              </a:cxn>
              <a:cxn ang="0">
                <a:pos x="1282" y="66"/>
              </a:cxn>
              <a:cxn ang="0">
                <a:pos x="1306" y="524"/>
              </a:cxn>
              <a:cxn ang="0">
                <a:pos x="1255" y="494"/>
              </a:cxn>
              <a:cxn ang="0">
                <a:pos x="1206" y="458"/>
              </a:cxn>
              <a:cxn ang="0">
                <a:pos x="1155" y="412"/>
              </a:cxn>
              <a:cxn ang="0">
                <a:pos x="1104" y="340"/>
              </a:cxn>
              <a:cxn ang="0">
                <a:pos x="1056" y="265"/>
              </a:cxn>
              <a:cxn ang="0">
                <a:pos x="1005" y="256"/>
              </a:cxn>
              <a:cxn ang="0">
                <a:pos x="954" y="253"/>
              </a:cxn>
              <a:cxn ang="0">
                <a:pos x="905" y="247"/>
              </a:cxn>
              <a:cxn ang="0">
                <a:pos x="854" y="325"/>
              </a:cxn>
              <a:cxn ang="0">
                <a:pos x="803" y="340"/>
              </a:cxn>
              <a:cxn ang="0">
                <a:pos x="752" y="334"/>
              </a:cxn>
              <a:cxn ang="0">
                <a:pos x="704" y="316"/>
              </a:cxn>
              <a:cxn ang="0">
                <a:pos x="653" y="304"/>
              </a:cxn>
              <a:cxn ang="0">
                <a:pos x="602" y="265"/>
              </a:cxn>
              <a:cxn ang="0">
                <a:pos x="553" y="217"/>
              </a:cxn>
              <a:cxn ang="0">
                <a:pos x="502" y="202"/>
              </a:cxn>
              <a:cxn ang="0">
                <a:pos x="451" y="283"/>
              </a:cxn>
              <a:cxn ang="0">
                <a:pos x="403" y="364"/>
              </a:cxn>
              <a:cxn ang="0">
                <a:pos x="352" y="443"/>
              </a:cxn>
              <a:cxn ang="0">
                <a:pos x="301" y="497"/>
              </a:cxn>
              <a:cxn ang="0">
                <a:pos x="249" y="539"/>
              </a:cxn>
              <a:cxn ang="0">
                <a:pos x="201" y="563"/>
              </a:cxn>
              <a:cxn ang="0">
                <a:pos x="150" y="593"/>
              </a:cxn>
              <a:cxn ang="0">
                <a:pos x="99" y="674"/>
              </a:cxn>
              <a:cxn ang="0">
                <a:pos x="51" y="747"/>
              </a:cxn>
              <a:cxn ang="0">
                <a:pos x="0" y="786"/>
              </a:cxn>
            </a:cxnLst>
            <a:rect l="0" t="0" r="r" b="b"/>
            <a:pathLst>
              <a:path w="1306" h="786">
                <a:moveTo>
                  <a:pt x="0" y="470"/>
                </a:moveTo>
                <a:lnTo>
                  <a:pt x="24" y="470"/>
                </a:lnTo>
                <a:lnTo>
                  <a:pt x="51" y="479"/>
                </a:lnTo>
                <a:lnTo>
                  <a:pt x="75" y="455"/>
                </a:lnTo>
                <a:lnTo>
                  <a:pt x="99" y="434"/>
                </a:lnTo>
                <a:lnTo>
                  <a:pt x="126" y="400"/>
                </a:lnTo>
                <a:lnTo>
                  <a:pt x="150" y="376"/>
                </a:lnTo>
                <a:lnTo>
                  <a:pt x="174" y="358"/>
                </a:lnTo>
                <a:lnTo>
                  <a:pt x="201" y="364"/>
                </a:lnTo>
                <a:lnTo>
                  <a:pt x="225" y="367"/>
                </a:lnTo>
                <a:lnTo>
                  <a:pt x="249" y="352"/>
                </a:lnTo>
                <a:lnTo>
                  <a:pt x="277" y="325"/>
                </a:lnTo>
                <a:lnTo>
                  <a:pt x="301" y="313"/>
                </a:lnTo>
                <a:lnTo>
                  <a:pt x="328" y="280"/>
                </a:lnTo>
                <a:lnTo>
                  <a:pt x="352" y="256"/>
                </a:lnTo>
                <a:lnTo>
                  <a:pt x="376" y="232"/>
                </a:lnTo>
                <a:lnTo>
                  <a:pt x="403" y="169"/>
                </a:lnTo>
                <a:lnTo>
                  <a:pt x="427" y="117"/>
                </a:lnTo>
                <a:lnTo>
                  <a:pt x="451" y="75"/>
                </a:lnTo>
                <a:lnTo>
                  <a:pt x="478" y="33"/>
                </a:lnTo>
                <a:lnTo>
                  <a:pt x="502" y="0"/>
                </a:lnTo>
                <a:lnTo>
                  <a:pt x="526" y="9"/>
                </a:lnTo>
                <a:lnTo>
                  <a:pt x="553" y="15"/>
                </a:lnTo>
                <a:lnTo>
                  <a:pt x="577" y="24"/>
                </a:lnTo>
                <a:lnTo>
                  <a:pt x="602" y="51"/>
                </a:lnTo>
                <a:lnTo>
                  <a:pt x="629" y="84"/>
                </a:lnTo>
                <a:lnTo>
                  <a:pt x="653" y="129"/>
                </a:lnTo>
                <a:lnTo>
                  <a:pt x="677" y="129"/>
                </a:lnTo>
                <a:lnTo>
                  <a:pt x="704" y="132"/>
                </a:lnTo>
                <a:lnTo>
                  <a:pt x="728" y="148"/>
                </a:lnTo>
                <a:lnTo>
                  <a:pt x="752" y="163"/>
                </a:lnTo>
                <a:lnTo>
                  <a:pt x="779" y="157"/>
                </a:lnTo>
                <a:lnTo>
                  <a:pt x="803" y="172"/>
                </a:lnTo>
                <a:lnTo>
                  <a:pt x="830" y="154"/>
                </a:lnTo>
                <a:lnTo>
                  <a:pt x="854" y="145"/>
                </a:lnTo>
                <a:lnTo>
                  <a:pt x="878" y="126"/>
                </a:lnTo>
                <a:lnTo>
                  <a:pt x="905" y="78"/>
                </a:lnTo>
                <a:lnTo>
                  <a:pt x="930" y="75"/>
                </a:lnTo>
                <a:lnTo>
                  <a:pt x="954" y="78"/>
                </a:lnTo>
                <a:lnTo>
                  <a:pt x="981" y="69"/>
                </a:lnTo>
                <a:lnTo>
                  <a:pt x="1005" y="72"/>
                </a:lnTo>
                <a:lnTo>
                  <a:pt x="1029" y="69"/>
                </a:lnTo>
                <a:lnTo>
                  <a:pt x="1056" y="81"/>
                </a:lnTo>
                <a:lnTo>
                  <a:pt x="1080" y="105"/>
                </a:lnTo>
                <a:lnTo>
                  <a:pt x="1104" y="135"/>
                </a:lnTo>
                <a:lnTo>
                  <a:pt x="1131" y="145"/>
                </a:lnTo>
                <a:lnTo>
                  <a:pt x="1155" y="129"/>
                </a:lnTo>
                <a:lnTo>
                  <a:pt x="1179" y="114"/>
                </a:lnTo>
                <a:lnTo>
                  <a:pt x="1206" y="99"/>
                </a:lnTo>
                <a:lnTo>
                  <a:pt x="1230" y="87"/>
                </a:lnTo>
                <a:lnTo>
                  <a:pt x="1255" y="75"/>
                </a:lnTo>
                <a:lnTo>
                  <a:pt x="1282" y="66"/>
                </a:lnTo>
                <a:lnTo>
                  <a:pt x="1306" y="57"/>
                </a:lnTo>
                <a:lnTo>
                  <a:pt x="1306" y="524"/>
                </a:lnTo>
                <a:lnTo>
                  <a:pt x="1282" y="509"/>
                </a:lnTo>
                <a:lnTo>
                  <a:pt x="1255" y="494"/>
                </a:lnTo>
                <a:lnTo>
                  <a:pt x="1230" y="476"/>
                </a:lnTo>
                <a:lnTo>
                  <a:pt x="1206" y="458"/>
                </a:lnTo>
                <a:lnTo>
                  <a:pt x="1179" y="437"/>
                </a:lnTo>
                <a:lnTo>
                  <a:pt x="1155" y="412"/>
                </a:lnTo>
                <a:lnTo>
                  <a:pt x="1131" y="379"/>
                </a:lnTo>
                <a:lnTo>
                  <a:pt x="1104" y="340"/>
                </a:lnTo>
                <a:lnTo>
                  <a:pt x="1080" y="301"/>
                </a:lnTo>
                <a:lnTo>
                  <a:pt x="1056" y="265"/>
                </a:lnTo>
                <a:lnTo>
                  <a:pt x="1029" y="253"/>
                </a:lnTo>
                <a:lnTo>
                  <a:pt x="1005" y="256"/>
                </a:lnTo>
                <a:lnTo>
                  <a:pt x="981" y="253"/>
                </a:lnTo>
                <a:lnTo>
                  <a:pt x="954" y="253"/>
                </a:lnTo>
                <a:lnTo>
                  <a:pt x="930" y="253"/>
                </a:lnTo>
                <a:lnTo>
                  <a:pt x="905" y="247"/>
                </a:lnTo>
                <a:lnTo>
                  <a:pt x="878" y="295"/>
                </a:lnTo>
                <a:lnTo>
                  <a:pt x="854" y="325"/>
                </a:lnTo>
                <a:lnTo>
                  <a:pt x="830" y="322"/>
                </a:lnTo>
                <a:lnTo>
                  <a:pt x="803" y="340"/>
                </a:lnTo>
                <a:lnTo>
                  <a:pt x="779" y="325"/>
                </a:lnTo>
                <a:lnTo>
                  <a:pt x="752" y="334"/>
                </a:lnTo>
                <a:lnTo>
                  <a:pt x="728" y="322"/>
                </a:lnTo>
                <a:lnTo>
                  <a:pt x="704" y="316"/>
                </a:lnTo>
                <a:lnTo>
                  <a:pt x="677" y="298"/>
                </a:lnTo>
                <a:lnTo>
                  <a:pt x="653" y="304"/>
                </a:lnTo>
                <a:lnTo>
                  <a:pt x="629" y="289"/>
                </a:lnTo>
                <a:lnTo>
                  <a:pt x="602" y="265"/>
                </a:lnTo>
                <a:lnTo>
                  <a:pt x="577" y="229"/>
                </a:lnTo>
                <a:lnTo>
                  <a:pt x="553" y="217"/>
                </a:lnTo>
                <a:lnTo>
                  <a:pt x="526" y="211"/>
                </a:lnTo>
                <a:lnTo>
                  <a:pt x="502" y="202"/>
                </a:lnTo>
                <a:lnTo>
                  <a:pt x="478" y="238"/>
                </a:lnTo>
                <a:lnTo>
                  <a:pt x="451" y="283"/>
                </a:lnTo>
                <a:lnTo>
                  <a:pt x="427" y="328"/>
                </a:lnTo>
                <a:lnTo>
                  <a:pt x="403" y="364"/>
                </a:lnTo>
                <a:lnTo>
                  <a:pt x="376" y="418"/>
                </a:lnTo>
                <a:lnTo>
                  <a:pt x="352" y="443"/>
                </a:lnTo>
                <a:lnTo>
                  <a:pt x="328" y="461"/>
                </a:lnTo>
                <a:lnTo>
                  <a:pt x="301" y="497"/>
                </a:lnTo>
                <a:lnTo>
                  <a:pt x="277" y="506"/>
                </a:lnTo>
                <a:lnTo>
                  <a:pt x="249" y="539"/>
                </a:lnTo>
                <a:lnTo>
                  <a:pt x="225" y="563"/>
                </a:lnTo>
                <a:lnTo>
                  <a:pt x="201" y="563"/>
                </a:lnTo>
                <a:lnTo>
                  <a:pt x="174" y="569"/>
                </a:lnTo>
                <a:lnTo>
                  <a:pt x="150" y="593"/>
                </a:lnTo>
                <a:lnTo>
                  <a:pt x="126" y="626"/>
                </a:lnTo>
                <a:lnTo>
                  <a:pt x="99" y="674"/>
                </a:lnTo>
                <a:lnTo>
                  <a:pt x="75" y="714"/>
                </a:lnTo>
                <a:lnTo>
                  <a:pt x="51" y="747"/>
                </a:lnTo>
                <a:lnTo>
                  <a:pt x="24" y="753"/>
                </a:lnTo>
                <a:lnTo>
                  <a:pt x="0" y="786"/>
                </a:lnTo>
                <a:lnTo>
                  <a:pt x="0" y="470"/>
                </a:lnTo>
                <a:close/>
              </a:path>
            </a:pathLst>
          </a:custGeom>
          <a:solidFill>
            <a:srgbClr val="FF0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099" name="Freeform 75"/>
          <p:cNvSpPr>
            <a:spLocks/>
          </p:cNvSpPr>
          <p:nvPr/>
        </p:nvSpPr>
        <p:spPr bwMode="auto">
          <a:xfrm>
            <a:off x="4403893" y="2559846"/>
            <a:ext cx="2073275" cy="627460"/>
          </a:xfrm>
          <a:custGeom>
            <a:avLst/>
            <a:gdLst/>
            <a:ahLst/>
            <a:cxnLst>
              <a:cxn ang="0">
                <a:pos x="0" y="527"/>
              </a:cxn>
              <a:cxn ang="0">
                <a:pos x="24" y="509"/>
              </a:cxn>
              <a:cxn ang="0">
                <a:pos x="51" y="512"/>
              </a:cxn>
              <a:cxn ang="0">
                <a:pos x="75" y="482"/>
              </a:cxn>
              <a:cxn ang="0">
                <a:pos x="99" y="452"/>
              </a:cxn>
              <a:cxn ang="0">
                <a:pos x="126" y="410"/>
              </a:cxn>
              <a:cxn ang="0">
                <a:pos x="150" y="383"/>
              </a:cxn>
              <a:cxn ang="0">
                <a:pos x="174" y="362"/>
              </a:cxn>
              <a:cxn ang="0">
                <a:pos x="201" y="362"/>
              </a:cxn>
              <a:cxn ang="0">
                <a:pos x="225" y="362"/>
              </a:cxn>
              <a:cxn ang="0">
                <a:pos x="249" y="344"/>
              </a:cxn>
              <a:cxn ang="0">
                <a:pos x="277" y="313"/>
              </a:cxn>
              <a:cxn ang="0">
                <a:pos x="301" y="304"/>
              </a:cxn>
              <a:cxn ang="0">
                <a:pos x="328" y="268"/>
              </a:cxn>
              <a:cxn ang="0">
                <a:pos x="352" y="247"/>
              </a:cxn>
              <a:cxn ang="0">
                <a:pos x="376" y="223"/>
              </a:cxn>
              <a:cxn ang="0">
                <a:pos x="403" y="163"/>
              </a:cxn>
              <a:cxn ang="0">
                <a:pos x="427" y="121"/>
              </a:cxn>
              <a:cxn ang="0">
                <a:pos x="451" y="76"/>
              </a:cxn>
              <a:cxn ang="0">
                <a:pos x="478" y="33"/>
              </a:cxn>
              <a:cxn ang="0">
                <a:pos x="502" y="0"/>
              </a:cxn>
              <a:cxn ang="0">
                <a:pos x="526" y="6"/>
              </a:cxn>
              <a:cxn ang="0">
                <a:pos x="553" y="15"/>
              </a:cxn>
              <a:cxn ang="0">
                <a:pos x="577" y="24"/>
              </a:cxn>
              <a:cxn ang="0">
                <a:pos x="602" y="58"/>
              </a:cxn>
              <a:cxn ang="0">
                <a:pos x="629" y="85"/>
              </a:cxn>
              <a:cxn ang="0">
                <a:pos x="653" y="115"/>
              </a:cxn>
              <a:cxn ang="0">
                <a:pos x="677" y="112"/>
              </a:cxn>
              <a:cxn ang="0">
                <a:pos x="704" y="124"/>
              </a:cxn>
              <a:cxn ang="0">
                <a:pos x="728" y="133"/>
              </a:cxn>
              <a:cxn ang="0">
                <a:pos x="752" y="145"/>
              </a:cxn>
              <a:cxn ang="0">
                <a:pos x="779" y="139"/>
              </a:cxn>
              <a:cxn ang="0">
                <a:pos x="803" y="154"/>
              </a:cxn>
              <a:cxn ang="0">
                <a:pos x="830" y="136"/>
              </a:cxn>
              <a:cxn ang="0">
                <a:pos x="854" y="133"/>
              </a:cxn>
              <a:cxn ang="0">
                <a:pos x="878" y="109"/>
              </a:cxn>
              <a:cxn ang="0">
                <a:pos x="905" y="61"/>
              </a:cxn>
              <a:cxn ang="0">
                <a:pos x="930" y="64"/>
              </a:cxn>
              <a:cxn ang="0">
                <a:pos x="954" y="64"/>
              </a:cxn>
              <a:cxn ang="0">
                <a:pos x="981" y="61"/>
              </a:cxn>
              <a:cxn ang="0">
                <a:pos x="1005" y="61"/>
              </a:cxn>
              <a:cxn ang="0">
                <a:pos x="1029" y="61"/>
              </a:cxn>
              <a:cxn ang="0">
                <a:pos x="1056" y="73"/>
              </a:cxn>
              <a:cxn ang="0">
                <a:pos x="1080" y="103"/>
              </a:cxn>
              <a:cxn ang="0">
                <a:pos x="1104" y="136"/>
              </a:cxn>
              <a:cxn ang="0">
                <a:pos x="1131" y="160"/>
              </a:cxn>
              <a:cxn ang="0">
                <a:pos x="1155" y="169"/>
              </a:cxn>
              <a:cxn ang="0">
                <a:pos x="1179" y="172"/>
              </a:cxn>
              <a:cxn ang="0">
                <a:pos x="1206" y="175"/>
              </a:cxn>
              <a:cxn ang="0">
                <a:pos x="1230" y="178"/>
              </a:cxn>
              <a:cxn ang="0">
                <a:pos x="1255" y="184"/>
              </a:cxn>
              <a:cxn ang="0">
                <a:pos x="1282" y="187"/>
              </a:cxn>
              <a:cxn ang="0">
                <a:pos x="1306" y="190"/>
              </a:cxn>
            </a:cxnLst>
            <a:rect l="0" t="0" r="r" b="b"/>
            <a:pathLst>
              <a:path w="1306" h="527">
                <a:moveTo>
                  <a:pt x="0" y="527"/>
                </a:moveTo>
                <a:lnTo>
                  <a:pt x="24" y="509"/>
                </a:lnTo>
                <a:lnTo>
                  <a:pt x="51" y="512"/>
                </a:lnTo>
                <a:lnTo>
                  <a:pt x="75" y="482"/>
                </a:lnTo>
                <a:lnTo>
                  <a:pt x="99" y="452"/>
                </a:lnTo>
                <a:lnTo>
                  <a:pt x="126" y="410"/>
                </a:lnTo>
                <a:lnTo>
                  <a:pt x="150" y="383"/>
                </a:lnTo>
                <a:lnTo>
                  <a:pt x="174" y="362"/>
                </a:lnTo>
                <a:lnTo>
                  <a:pt x="201" y="362"/>
                </a:lnTo>
                <a:lnTo>
                  <a:pt x="225" y="362"/>
                </a:lnTo>
                <a:lnTo>
                  <a:pt x="249" y="344"/>
                </a:lnTo>
                <a:lnTo>
                  <a:pt x="277" y="313"/>
                </a:lnTo>
                <a:lnTo>
                  <a:pt x="301" y="304"/>
                </a:lnTo>
                <a:lnTo>
                  <a:pt x="328" y="268"/>
                </a:lnTo>
                <a:lnTo>
                  <a:pt x="352" y="247"/>
                </a:lnTo>
                <a:lnTo>
                  <a:pt x="376" y="223"/>
                </a:lnTo>
                <a:lnTo>
                  <a:pt x="403" y="163"/>
                </a:lnTo>
                <a:lnTo>
                  <a:pt x="427" y="121"/>
                </a:lnTo>
                <a:lnTo>
                  <a:pt x="451" y="76"/>
                </a:lnTo>
                <a:lnTo>
                  <a:pt x="478" y="33"/>
                </a:lnTo>
                <a:lnTo>
                  <a:pt x="502" y="0"/>
                </a:lnTo>
                <a:lnTo>
                  <a:pt x="526" y="6"/>
                </a:lnTo>
                <a:lnTo>
                  <a:pt x="553" y="15"/>
                </a:lnTo>
                <a:lnTo>
                  <a:pt x="577" y="24"/>
                </a:lnTo>
                <a:lnTo>
                  <a:pt x="602" y="58"/>
                </a:lnTo>
                <a:lnTo>
                  <a:pt x="629" y="85"/>
                </a:lnTo>
                <a:lnTo>
                  <a:pt x="653" y="115"/>
                </a:lnTo>
                <a:lnTo>
                  <a:pt x="677" y="112"/>
                </a:lnTo>
                <a:lnTo>
                  <a:pt x="704" y="124"/>
                </a:lnTo>
                <a:lnTo>
                  <a:pt x="728" y="133"/>
                </a:lnTo>
                <a:lnTo>
                  <a:pt x="752" y="145"/>
                </a:lnTo>
                <a:lnTo>
                  <a:pt x="779" y="139"/>
                </a:lnTo>
                <a:lnTo>
                  <a:pt x="803" y="154"/>
                </a:lnTo>
                <a:lnTo>
                  <a:pt x="830" y="136"/>
                </a:lnTo>
                <a:lnTo>
                  <a:pt x="854" y="133"/>
                </a:lnTo>
                <a:lnTo>
                  <a:pt x="878" y="109"/>
                </a:lnTo>
                <a:lnTo>
                  <a:pt x="905" y="61"/>
                </a:lnTo>
                <a:lnTo>
                  <a:pt x="930" y="64"/>
                </a:lnTo>
                <a:lnTo>
                  <a:pt x="954" y="64"/>
                </a:lnTo>
                <a:lnTo>
                  <a:pt x="981" y="61"/>
                </a:lnTo>
                <a:lnTo>
                  <a:pt x="1005" y="61"/>
                </a:lnTo>
                <a:lnTo>
                  <a:pt x="1029" y="61"/>
                </a:lnTo>
                <a:lnTo>
                  <a:pt x="1056" y="73"/>
                </a:lnTo>
                <a:lnTo>
                  <a:pt x="1080" y="103"/>
                </a:lnTo>
                <a:lnTo>
                  <a:pt x="1104" y="136"/>
                </a:lnTo>
                <a:lnTo>
                  <a:pt x="1131" y="160"/>
                </a:lnTo>
                <a:lnTo>
                  <a:pt x="1155" y="169"/>
                </a:lnTo>
                <a:lnTo>
                  <a:pt x="1179" y="172"/>
                </a:lnTo>
                <a:lnTo>
                  <a:pt x="1206" y="175"/>
                </a:lnTo>
                <a:lnTo>
                  <a:pt x="1230" y="178"/>
                </a:lnTo>
                <a:lnTo>
                  <a:pt x="1255" y="184"/>
                </a:lnTo>
                <a:lnTo>
                  <a:pt x="1282" y="187"/>
                </a:lnTo>
                <a:lnTo>
                  <a:pt x="1306" y="190"/>
                </a:lnTo>
              </a:path>
            </a:pathLst>
          </a:custGeom>
          <a:noFill/>
          <a:ln w="31750" cap="flat">
            <a:solidFill>
              <a:srgbClr val="FF0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67" name="Freeform 143"/>
          <p:cNvSpPr>
            <a:spLocks/>
          </p:cNvSpPr>
          <p:nvPr/>
        </p:nvSpPr>
        <p:spPr bwMode="auto">
          <a:xfrm>
            <a:off x="5478630" y="2374107"/>
            <a:ext cx="2154238" cy="788194"/>
          </a:xfrm>
          <a:custGeom>
            <a:avLst/>
            <a:gdLst/>
            <a:ahLst/>
            <a:cxnLst>
              <a:cxn ang="0">
                <a:pos x="27" y="391"/>
              </a:cxn>
              <a:cxn ang="0">
                <a:pos x="75" y="388"/>
              </a:cxn>
              <a:cxn ang="0">
                <a:pos x="126" y="352"/>
              </a:cxn>
              <a:cxn ang="0">
                <a:pos x="177" y="229"/>
              </a:cxn>
              <a:cxn ang="0">
                <a:pos x="228" y="171"/>
              </a:cxn>
              <a:cxn ang="0">
                <a:pos x="277" y="168"/>
              </a:cxn>
              <a:cxn ang="0">
                <a:pos x="328" y="165"/>
              </a:cxn>
              <a:cxn ang="0">
                <a:pos x="379" y="171"/>
              </a:cxn>
              <a:cxn ang="0">
                <a:pos x="427" y="141"/>
              </a:cxn>
              <a:cxn ang="0">
                <a:pos x="478" y="150"/>
              </a:cxn>
              <a:cxn ang="0">
                <a:pos x="529" y="174"/>
              </a:cxn>
              <a:cxn ang="0">
                <a:pos x="578" y="153"/>
              </a:cxn>
              <a:cxn ang="0">
                <a:pos x="629" y="111"/>
              </a:cxn>
              <a:cxn ang="0">
                <a:pos x="680" y="108"/>
              </a:cxn>
              <a:cxn ang="0">
                <a:pos x="731" y="99"/>
              </a:cxn>
              <a:cxn ang="0">
                <a:pos x="779" y="138"/>
              </a:cxn>
              <a:cxn ang="0">
                <a:pos x="830" y="93"/>
              </a:cxn>
              <a:cxn ang="0">
                <a:pos x="882" y="102"/>
              </a:cxn>
              <a:cxn ang="0">
                <a:pos x="930" y="105"/>
              </a:cxn>
              <a:cxn ang="0">
                <a:pos x="981" y="72"/>
              </a:cxn>
              <a:cxn ang="0">
                <a:pos x="1032" y="57"/>
              </a:cxn>
              <a:cxn ang="0">
                <a:pos x="1083" y="63"/>
              </a:cxn>
              <a:cxn ang="0">
                <a:pos x="1131" y="51"/>
              </a:cxn>
              <a:cxn ang="0">
                <a:pos x="1182" y="36"/>
              </a:cxn>
              <a:cxn ang="0">
                <a:pos x="1234" y="18"/>
              </a:cxn>
              <a:cxn ang="0">
                <a:pos x="1282" y="24"/>
              </a:cxn>
              <a:cxn ang="0">
                <a:pos x="1333" y="6"/>
              </a:cxn>
              <a:cxn ang="0">
                <a:pos x="1357" y="316"/>
              </a:cxn>
              <a:cxn ang="0">
                <a:pos x="1309" y="295"/>
              </a:cxn>
              <a:cxn ang="0">
                <a:pos x="1258" y="265"/>
              </a:cxn>
              <a:cxn ang="0">
                <a:pos x="1207" y="232"/>
              </a:cxn>
              <a:cxn ang="0">
                <a:pos x="1158" y="205"/>
              </a:cxn>
              <a:cxn ang="0">
                <a:pos x="1107" y="250"/>
              </a:cxn>
              <a:cxn ang="0">
                <a:pos x="1056" y="250"/>
              </a:cxn>
              <a:cxn ang="0">
                <a:pos x="1005" y="223"/>
              </a:cxn>
              <a:cxn ang="0">
                <a:pos x="957" y="250"/>
              </a:cxn>
              <a:cxn ang="0">
                <a:pos x="906" y="226"/>
              </a:cxn>
              <a:cxn ang="0">
                <a:pos x="854" y="220"/>
              </a:cxn>
              <a:cxn ang="0">
                <a:pos x="806" y="256"/>
              </a:cxn>
              <a:cxn ang="0">
                <a:pos x="755" y="241"/>
              </a:cxn>
              <a:cxn ang="0">
                <a:pos x="704" y="235"/>
              </a:cxn>
              <a:cxn ang="0">
                <a:pos x="656" y="247"/>
              </a:cxn>
              <a:cxn ang="0">
                <a:pos x="605" y="301"/>
              </a:cxn>
              <a:cxn ang="0">
                <a:pos x="553" y="316"/>
              </a:cxn>
              <a:cxn ang="0">
                <a:pos x="502" y="310"/>
              </a:cxn>
              <a:cxn ang="0">
                <a:pos x="454" y="289"/>
              </a:cxn>
              <a:cxn ang="0">
                <a:pos x="403" y="262"/>
              </a:cxn>
              <a:cxn ang="0">
                <a:pos x="352" y="325"/>
              </a:cxn>
              <a:cxn ang="0">
                <a:pos x="304" y="304"/>
              </a:cxn>
              <a:cxn ang="0">
                <a:pos x="253" y="310"/>
              </a:cxn>
              <a:cxn ang="0">
                <a:pos x="201" y="355"/>
              </a:cxn>
              <a:cxn ang="0">
                <a:pos x="153" y="448"/>
              </a:cxn>
              <a:cxn ang="0">
                <a:pos x="102" y="542"/>
              </a:cxn>
              <a:cxn ang="0">
                <a:pos x="51" y="575"/>
              </a:cxn>
              <a:cxn ang="0">
                <a:pos x="0" y="662"/>
              </a:cxn>
            </a:cxnLst>
            <a:rect l="0" t="0" r="r" b="b"/>
            <a:pathLst>
              <a:path w="1357" h="662">
                <a:moveTo>
                  <a:pt x="0" y="391"/>
                </a:moveTo>
                <a:lnTo>
                  <a:pt x="27" y="391"/>
                </a:lnTo>
                <a:lnTo>
                  <a:pt x="51" y="382"/>
                </a:lnTo>
                <a:lnTo>
                  <a:pt x="75" y="388"/>
                </a:lnTo>
                <a:lnTo>
                  <a:pt x="102" y="391"/>
                </a:lnTo>
                <a:lnTo>
                  <a:pt x="126" y="352"/>
                </a:lnTo>
                <a:lnTo>
                  <a:pt x="153" y="292"/>
                </a:lnTo>
                <a:lnTo>
                  <a:pt x="177" y="229"/>
                </a:lnTo>
                <a:lnTo>
                  <a:pt x="201" y="202"/>
                </a:lnTo>
                <a:lnTo>
                  <a:pt x="228" y="171"/>
                </a:lnTo>
                <a:lnTo>
                  <a:pt x="253" y="159"/>
                </a:lnTo>
                <a:lnTo>
                  <a:pt x="277" y="168"/>
                </a:lnTo>
                <a:lnTo>
                  <a:pt x="304" y="168"/>
                </a:lnTo>
                <a:lnTo>
                  <a:pt x="328" y="165"/>
                </a:lnTo>
                <a:lnTo>
                  <a:pt x="352" y="192"/>
                </a:lnTo>
                <a:lnTo>
                  <a:pt x="379" y="171"/>
                </a:lnTo>
                <a:lnTo>
                  <a:pt x="403" y="120"/>
                </a:lnTo>
                <a:lnTo>
                  <a:pt x="427" y="141"/>
                </a:lnTo>
                <a:lnTo>
                  <a:pt x="454" y="135"/>
                </a:lnTo>
                <a:lnTo>
                  <a:pt x="478" y="150"/>
                </a:lnTo>
                <a:lnTo>
                  <a:pt x="502" y="156"/>
                </a:lnTo>
                <a:lnTo>
                  <a:pt x="529" y="174"/>
                </a:lnTo>
                <a:lnTo>
                  <a:pt x="553" y="168"/>
                </a:lnTo>
                <a:lnTo>
                  <a:pt x="578" y="153"/>
                </a:lnTo>
                <a:lnTo>
                  <a:pt x="605" y="141"/>
                </a:lnTo>
                <a:lnTo>
                  <a:pt x="629" y="111"/>
                </a:lnTo>
                <a:lnTo>
                  <a:pt x="656" y="102"/>
                </a:lnTo>
                <a:lnTo>
                  <a:pt x="680" y="108"/>
                </a:lnTo>
                <a:lnTo>
                  <a:pt x="704" y="90"/>
                </a:lnTo>
                <a:lnTo>
                  <a:pt x="731" y="99"/>
                </a:lnTo>
                <a:lnTo>
                  <a:pt x="755" y="105"/>
                </a:lnTo>
                <a:lnTo>
                  <a:pt x="779" y="138"/>
                </a:lnTo>
                <a:lnTo>
                  <a:pt x="806" y="120"/>
                </a:lnTo>
                <a:lnTo>
                  <a:pt x="830" y="93"/>
                </a:lnTo>
                <a:lnTo>
                  <a:pt x="854" y="93"/>
                </a:lnTo>
                <a:lnTo>
                  <a:pt x="882" y="102"/>
                </a:lnTo>
                <a:lnTo>
                  <a:pt x="906" y="90"/>
                </a:lnTo>
                <a:lnTo>
                  <a:pt x="930" y="105"/>
                </a:lnTo>
                <a:lnTo>
                  <a:pt x="957" y="102"/>
                </a:lnTo>
                <a:lnTo>
                  <a:pt x="981" y="72"/>
                </a:lnTo>
                <a:lnTo>
                  <a:pt x="1005" y="66"/>
                </a:lnTo>
                <a:lnTo>
                  <a:pt x="1032" y="57"/>
                </a:lnTo>
                <a:lnTo>
                  <a:pt x="1056" y="66"/>
                </a:lnTo>
                <a:lnTo>
                  <a:pt x="1083" y="63"/>
                </a:lnTo>
                <a:lnTo>
                  <a:pt x="1107" y="57"/>
                </a:lnTo>
                <a:lnTo>
                  <a:pt x="1131" y="51"/>
                </a:lnTo>
                <a:lnTo>
                  <a:pt x="1158" y="33"/>
                </a:lnTo>
                <a:lnTo>
                  <a:pt x="1182" y="36"/>
                </a:lnTo>
                <a:lnTo>
                  <a:pt x="1207" y="27"/>
                </a:lnTo>
                <a:lnTo>
                  <a:pt x="1234" y="18"/>
                </a:lnTo>
                <a:lnTo>
                  <a:pt x="1258" y="36"/>
                </a:lnTo>
                <a:lnTo>
                  <a:pt x="1282" y="24"/>
                </a:lnTo>
                <a:lnTo>
                  <a:pt x="1309" y="15"/>
                </a:lnTo>
                <a:lnTo>
                  <a:pt x="1333" y="6"/>
                </a:lnTo>
                <a:lnTo>
                  <a:pt x="1357" y="0"/>
                </a:lnTo>
                <a:lnTo>
                  <a:pt x="1357" y="316"/>
                </a:lnTo>
                <a:lnTo>
                  <a:pt x="1333" y="301"/>
                </a:lnTo>
                <a:lnTo>
                  <a:pt x="1309" y="295"/>
                </a:lnTo>
                <a:lnTo>
                  <a:pt x="1282" y="286"/>
                </a:lnTo>
                <a:lnTo>
                  <a:pt x="1258" y="265"/>
                </a:lnTo>
                <a:lnTo>
                  <a:pt x="1234" y="232"/>
                </a:lnTo>
                <a:lnTo>
                  <a:pt x="1207" y="232"/>
                </a:lnTo>
                <a:lnTo>
                  <a:pt x="1182" y="220"/>
                </a:lnTo>
                <a:lnTo>
                  <a:pt x="1158" y="205"/>
                </a:lnTo>
                <a:lnTo>
                  <a:pt x="1131" y="238"/>
                </a:lnTo>
                <a:lnTo>
                  <a:pt x="1107" y="250"/>
                </a:lnTo>
                <a:lnTo>
                  <a:pt x="1083" y="256"/>
                </a:lnTo>
                <a:lnTo>
                  <a:pt x="1056" y="250"/>
                </a:lnTo>
                <a:lnTo>
                  <a:pt x="1032" y="235"/>
                </a:lnTo>
                <a:lnTo>
                  <a:pt x="1005" y="223"/>
                </a:lnTo>
                <a:lnTo>
                  <a:pt x="981" y="220"/>
                </a:lnTo>
                <a:lnTo>
                  <a:pt x="957" y="250"/>
                </a:lnTo>
                <a:lnTo>
                  <a:pt x="930" y="244"/>
                </a:lnTo>
                <a:lnTo>
                  <a:pt x="906" y="226"/>
                </a:lnTo>
                <a:lnTo>
                  <a:pt x="882" y="244"/>
                </a:lnTo>
                <a:lnTo>
                  <a:pt x="854" y="220"/>
                </a:lnTo>
                <a:lnTo>
                  <a:pt x="830" y="226"/>
                </a:lnTo>
                <a:lnTo>
                  <a:pt x="806" y="256"/>
                </a:lnTo>
                <a:lnTo>
                  <a:pt x="779" y="268"/>
                </a:lnTo>
                <a:lnTo>
                  <a:pt x="755" y="241"/>
                </a:lnTo>
                <a:lnTo>
                  <a:pt x="731" y="244"/>
                </a:lnTo>
                <a:lnTo>
                  <a:pt x="704" y="235"/>
                </a:lnTo>
                <a:lnTo>
                  <a:pt x="680" y="250"/>
                </a:lnTo>
                <a:lnTo>
                  <a:pt x="656" y="247"/>
                </a:lnTo>
                <a:lnTo>
                  <a:pt x="629" y="256"/>
                </a:lnTo>
                <a:lnTo>
                  <a:pt x="605" y="301"/>
                </a:lnTo>
                <a:lnTo>
                  <a:pt x="578" y="310"/>
                </a:lnTo>
                <a:lnTo>
                  <a:pt x="553" y="316"/>
                </a:lnTo>
                <a:lnTo>
                  <a:pt x="529" y="313"/>
                </a:lnTo>
                <a:lnTo>
                  <a:pt x="502" y="310"/>
                </a:lnTo>
                <a:lnTo>
                  <a:pt x="478" y="307"/>
                </a:lnTo>
                <a:lnTo>
                  <a:pt x="454" y="289"/>
                </a:lnTo>
                <a:lnTo>
                  <a:pt x="427" y="283"/>
                </a:lnTo>
                <a:lnTo>
                  <a:pt x="403" y="262"/>
                </a:lnTo>
                <a:lnTo>
                  <a:pt x="379" y="307"/>
                </a:lnTo>
                <a:lnTo>
                  <a:pt x="352" y="325"/>
                </a:lnTo>
                <a:lnTo>
                  <a:pt x="328" y="301"/>
                </a:lnTo>
                <a:lnTo>
                  <a:pt x="304" y="304"/>
                </a:lnTo>
                <a:lnTo>
                  <a:pt x="277" y="322"/>
                </a:lnTo>
                <a:lnTo>
                  <a:pt x="253" y="310"/>
                </a:lnTo>
                <a:lnTo>
                  <a:pt x="228" y="325"/>
                </a:lnTo>
                <a:lnTo>
                  <a:pt x="201" y="355"/>
                </a:lnTo>
                <a:lnTo>
                  <a:pt x="177" y="379"/>
                </a:lnTo>
                <a:lnTo>
                  <a:pt x="153" y="448"/>
                </a:lnTo>
                <a:lnTo>
                  <a:pt x="126" y="500"/>
                </a:lnTo>
                <a:lnTo>
                  <a:pt x="102" y="542"/>
                </a:lnTo>
                <a:lnTo>
                  <a:pt x="75" y="548"/>
                </a:lnTo>
                <a:lnTo>
                  <a:pt x="51" y="575"/>
                </a:lnTo>
                <a:lnTo>
                  <a:pt x="27" y="617"/>
                </a:lnTo>
                <a:lnTo>
                  <a:pt x="0" y="662"/>
                </a:lnTo>
                <a:lnTo>
                  <a:pt x="0" y="391"/>
                </a:lnTo>
                <a:close/>
              </a:path>
            </a:pathLst>
          </a:custGeom>
          <a:solidFill>
            <a:srgbClr val="000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63" name="Freeform 139"/>
          <p:cNvSpPr>
            <a:spLocks/>
          </p:cNvSpPr>
          <p:nvPr/>
        </p:nvSpPr>
        <p:spPr bwMode="auto">
          <a:xfrm>
            <a:off x="5478630" y="2516982"/>
            <a:ext cx="2154238" cy="484585"/>
          </a:xfrm>
          <a:custGeom>
            <a:avLst/>
            <a:gdLst/>
            <a:ahLst/>
            <a:cxnLst>
              <a:cxn ang="0">
                <a:pos x="0" y="407"/>
              </a:cxn>
              <a:cxn ang="0">
                <a:pos x="27" y="386"/>
              </a:cxn>
              <a:cxn ang="0">
                <a:pos x="51" y="358"/>
              </a:cxn>
              <a:cxn ang="0">
                <a:pos x="75" y="349"/>
              </a:cxn>
              <a:cxn ang="0">
                <a:pos x="102" y="346"/>
              </a:cxn>
              <a:cxn ang="0">
                <a:pos x="126" y="304"/>
              </a:cxn>
              <a:cxn ang="0">
                <a:pos x="153" y="250"/>
              </a:cxn>
              <a:cxn ang="0">
                <a:pos x="177" y="184"/>
              </a:cxn>
              <a:cxn ang="0">
                <a:pos x="201" y="157"/>
              </a:cxn>
              <a:cxn ang="0">
                <a:pos x="228" y="127"/>
              </a:cxn>
              <a:cxn ang="0">
                <a:pos x="253" y="115"/>
              </a:cxn>
              <a:cxn ang="0">
                <a:pos x="277" y="127"/>
              </a:cxn>
              <a:cxn ang="0">
                <a:pos x="304" y="118"/>
              </a:cxn>
              <a:cxn ang="0">
                <a:pos x="328" y="112"/>
              </a:cxn>
              <a:cxn ang="0">
                <a:pos x="352" y="139"/>
              </a:cxn>
              <a:cxn ang="0">
                <a:pos x="379" y="121"/>
              </a:cxn>
              <a:cxn ang="0">
                <a:pos x="403" y="72"/>
              </a:cxn>
              <a:cxn ang="0">
                <a:pos x="427" y="91"/>
              </a:cxn>
              <a:cxn ang="0">
                <a:pos x="454" y="94"/>
              </a:cxn>
              <a:cxn ang="0">
                <a:pos x="478" y="109"/>
              </a:cxn>
              <a:cxn ang="0">
                <a:pos x="502" y="115"/>
              </a:cxn>
              <a:cxn ang="0">
                <a:pos x="529" y="124"/>
              </a:cxn>
              <a:cxn ang="0">
                <a:pos x="553" y="124"/>
              </a:cxn>
              <a:cxn ang="0">
                <a:pos x="578" y="112"/>
              </a:cxn>
              <a:cxn ang="0">
                <a:pos x="605" y="103"/>
              </a:cxn>
              <a:cxn ang="0">
                <a:pos x="629" y="63"/>
              </a:cxn>
              <a:cxn ang="0">
                <a:pos x="656" y="54"/>
              </a:cxn>
              <a:cxn ang="0">
                <a:pos x="680" y="60"/>
              </a:cxn>
              <a:cxn ang="0">
                <a:pos x="704" y="42"/>
              </a:cxn>
              <a:cxn ang="0">
                <a:pos x="731" y="51"/>
              </a:cxn>
              <a:cxn ang="0">
                <a:pos x="755" y="54"/>
              </a:cxn>
              <a:cxn ang="0">
                <a:pos x="779" y="82"/>
              </a:cxn>
              <a:cxn ang="0">
                <a:pos x="806" y="69"/>
              </a:cxn>
              <a:cxn ang="0">
                <a:pos x="830" y="39"/>
              </a:cxn>
              <a:cxn ang="0">
                <a:pos x="854" y="36"/>
              </a:cxn>
              <a:cxn ang="0">
                <a:pos x="882" y="54"/>
              </a:cxn>
              <a:cxn ang="0">
                <a:pos x="906" y="36"/>
              </a:cxn>
              <a:cxn ang="0">
                <a:pos x="930" y="54"/>
              </a:cxn>
              <a:cxn ang="0">
                <a:pos x="957" y="57"/>
              </a:cxn>
              <a:cxn ang="0">
                <a:pos x="981" y="27"/>
              </a:cxn>
              <a:cxn ang="0">
                <a:pos x="1005" y="24"/>
              </a:cxn>
              <a:cxn ang="0">
                <a:pos x="1032" y="27"/>
              </a:cxn>
              <a:cxn ang="0">
                <a:pos x="1056" y="39"/>
              </a:cxn>
              <a:cxn ang="0">
                <a:pos x="1083" y="39"/>
              </a:cxn>
              <a:cxn ang="0">
                <a:pos x="1107" y="33"/>
              </a:cxn>
              <a:cxn ang="0">
                <a:pos x="1131" y="24"/>
              </a:cxn>
              <a:cxn ang="0">
                <a:pos x="1158" y="0"/>
              </a:cxn>
              <a:cxn ang="0">
                <a:pos x="1182" y="9"/>
              </a:cxn>
              <a:cxn ang="0">
                <a:pos x="1207" y="9"/>
              </a:cxn>
              <a:cxn ang="0">
                <a:pos x="1234" y="6"/>
              </a:cxn>
              <a:cxn ang="0">
                <a:pos x="1258" y="30"/>
              </a:cxn>
              <a:cxn ang="0">
                <a:pos x="1282" y="36"/>
              </a:cxn>
              <a:cxn ang="0">
                <a:pos x="1309" y="33"/>
              </a:cxn>
              <a:cxn ang="0">
                <a:pos x="1333" y="33"/>
              </a:cxn>
              <a:cxn ang="0">
                <a:pos x="1357" y="39"/>
              </a:cxn>
            </a:cxnLst>
            <a:rect l="0" t="0" r="r" b="b"/>
            <a:pathLst>
              <a:path w="1357" h="407">
                <a:moveTo>
                  <a:pt x="0" y="407"/>
                </a:moveTo>
                <a:lnTo>
                  <a:pt x="27" y="386"/>
                </a:lnTo>
                <a:lnTo>
                  <a:pt x="51" y="358"/>
                </a:lnTo>
                <a:lnTo>
                  <a:pt x="75" y="349"/>
                </a:lnTo>
                <a:lnTo>
                  <a:pt x="102" y="346"/>
                </a:lnTo>
                <a:lnTo>
                  <a:pt x="126" y="304"/>
                </a:lnTo>
                <a:lnTo>
                  <a:pt x="153" y="250"/>
                </a:lnTo>
                <a:lnTo>
                  <a:pt x="177" y="184"/>
                </a:lnTo>
                <a:lnTo>
                  <a:pt x="201" y="157"/>
                </a:lnTo>
                <a:lnTo>
                  <a:pt x="228" y="127"/>
                </a:lnTo>
                <a:lnTo>
                  <a:pt x="253" y="115"/>
                </a:lnTo>
                <a:lnTo>
                  <a:pt x="277" y="127"/>
                </a:lnTo>
                <a:lnTo>
                  <a:pt x="304" y="118"/>
                </a:lnTo>
                <a:lnTo>
                  <a:pt x="328" y="112"/>
                </a:lnTo>
                <a:lnTo>
                  <a:pt x="352" y="139"/>
                </a:lnTo>
                <a:lnTo>
                  <a:pt x="379" y="121"/>
                </a:lnTo>
                <a:lnTo>
                  <a:pt x="403" y="72"/>
                </a:lnTo>
                <a:lnTo>
                  <a:pt x="427" y="91"/>
                </a:lnTo>
                <a:lnTo>
                  <a:pt x="454" y="94"/>
                </a:lnTo>
                <a:lnTo>
                  <a:pt x="478" y="109"/>
                </a:lnTo>
                <a:lnTo>
                  <a:pt x="502" y="115"/>
                </a:lnTo>
                <a:lnTo>
                  <a:pt x="529" y="124"/>
                </a:lnTo>
                <a:lnTo>
                  <a:pt x="553" y="124"/>
                </a:lnTo>
                <a:lnTo>
                  <a:pt x="578" y="112"/>
                </a:lnTo>
                <a:lnTo>
                  <a:pt x="605" y="103"/>
                </a:lnTo>
                <a:lnTo>
                  <a:pt x="629" y="63"/>
                </a:lnTo>
                <a:lnTo>
                  <a:pt x="656" y="54"/>
                </a:lnTo>
                <a:lnTo>
                  <a:pt x="680" y="60"/>
                </a:lnTo>
                <a:lnTo>
                  <a:pt x="704" y="42"/>
                </a:lnTo>
                <a:lnTo>
                  <a:pt x="731" y="51"/>
                </a:lnTo>
                <a:lnTo>
                  <a:pt x="755" y="54"/>
                </a:lnTo>
                <a:lnTo>
                  <a:pt x="779" y="82"/>
                </a:lnTo>
                <a:lnTo>
                  <a:pt x="806" y="69"/>
                </a:lnTo>
                <a:lnTo>
                  <a:pt x="830" y="39"/>
                </a:lnTo>
                <a:lnTo>
                  <a:pt x="854" y="36"/>
                </a:lnTo>
                <a:lnTo>
                  <a:pt x="882" y="54"/>
                </a:lnTo>
                <a:lnTo>
                  <a:pt x="906" y="36"/>
                </a:lnTo>
                <a:lnTo>
                  <a:pt x="930" y="54"/>
                </a:lnTo>
                <a:lnTo>
                  <a:pt x="957" y="57"/>
                </a:lnTo>
                <a:lnTo>
                  <a:pt x="981" y="27"/>
                </a:lnTo>
                <a:lnTo>
                  <a:pt x="1005" y="24"/>
                </a:lnTo>
                <a:lnTo>
                  <a:pt x="1032" y="27"/>
                </a:lnTo>
                <a:lnTo>
                  <a:pt x="1056" y="39"/>
                </a:lnTo>
                <a:lnTo>
                  <a:pt x="1083" y="39"/>
                </a:lnTo>
                <a:lnTo>
                  <a:pt x="1107" y="33"/>
                </a:lnTo>
                <a:lnTo>
                  <a:pt x="1131" y="24"/>
                </a:lnTo>
                <a:lnTo>
                  <a:pt x="1158" y="0"/>
                </a:lnTo>
                <a:lnTo>
                  <a:pt x="1182" y="9"/>
                </a:lnTo>
                <a:lnTo>
                  <a:pt x="1207" y="9"/>
                </a:lnTo>
                <a:lnTo>
                  <a:pt x="1234" y="6"/>
                </a:lnTo>
                <a:lnTo>
                  <a:pt x="1258" y="30"/>
                </a:lnTo>
                <a:lnTo>
                  <a:pt x="1282" y="36"/>
                </a:lnTo>
                <a:lnTo>
                  <a:pt x="1309" y="33"/>
                </a:lnTo>
                <a:lnTo>
                  <a:pt x="1333" y="33"/>
                </a:lnTo>
                <a:lnTo>
                  <a:pt x="1357" y="39"/>
                </a:lnTo>
              </a:path>
            </a:pathLst>
          </a:custGeom>
          <a:noFill/>
          <a:ln w="31750" cap="flat">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32" name="Freeform 108"/>
          <p:cNvSpPr>
            <a:spLocks/>
          </p:cNvSpPr>
          <p:nvPr/>
        </p:nvSpPr>
        <p:spPr bwMode="auto">
          <a:xfrm>
            <a:off x="5597693" y="1987155"/>
            <a:ext cx="1476375" cy="1469231"/>
          </a:xfrm>
          <a:custGeom>
            <a:avLst/>
            <a:gdLst/>
            <a:ahLst/>
            <a:cxnLst>
              <a:cxn ang="0">
                <a:pos x="27" y="975"/>
              </a:cxn>
              <a:cxn ang="0">
                <a:pos x="78" y="761"/>
              </a:cxn>
              <a:cxn ang="0">
                <a:pos x="126" y="635"/>
              </a:cxn>
              <a:cxn ang="0">
                <a:pos x="178" y="608"/>
              </a:cxn>
              <a:cxn ang="0">
                <a:pos x="229" y="825"/>
              </a:cxn>
              <a:cxn ang="0">
                <a:pos x="277" y="421"/>
              </a:cxn>
              <a:cxn ang="0">
                <a:pos x="328" y="235"/>
              </a:cxn>
              <a:cxn ang="0">
                <a:pos x="379" y="96"/>
              </a:cxn>
              <a:cxn ang="0">
                <a:pos x="427" y="69"/>
              </a:cxn>
              <a:cxn ang="0">
                <a:pos x="478" y="39"/>
              </a:cxn>
              <a:cxn ang="0">
                <a:pos x="530" y="12"/>
              </a:cxn>
              <a:cxn ang="0">
                <a:pos x="581" y="0"/>
              </a:cxn>
              <a:cxn ang="0">
                <a:pos x="629" y="0"/>
              </a:cxn>
              <a:cxn ang="0">
                <a:pos x="680" y="3"/>
              </a:cxn>
              <a:cxn ang="0">
                <a:pos x="731" y="12"/>
              </a:cxn>
              <a:cxn ang="0">
                <a:pos x="779" y="24"/>
              </a:cxn>
              <a:cxn ang="0">
                <a:pos x="831" y="42"/>
              </a:cxn>
              <a:cxn ang="0">
                <a:pos x="882" y="63"/>
              </a:cxn>
              <a:cxn ang="0">
                <a:pos x="930" y="93"/>
              </a:cxn>
              <a:cxn ang="0">
                <a:pos x="906" y="424"/>
              </a:cxn>
              <a:cxn ang="0">
                <a:pos x="855" y="430"/>
              </a:cxn>
              <a:cxn ang="0">
                <a:pos x="807" y="430"/>
              </a:cxn>
              <a:cxn ang="0">
                <a:pos x="755" y="424"/>
              </a:cxn>
              <a:cxn ang="0">
                <a:pos x="704" y="415"/>
              </a:cxn>
              <a:cxn ang="0">
                <a:pos x="656" y="403"/>
              </a:cxn>
              <a:cxn ang="0">
                <a:pos x="605" y="382"/>
              </a:cxn>
              <a:cxn ang="0">
                <a:pos x="554" y="358"/>
              </a:cxn>
              <a:cxn ang="0">
                <a:pos x="503" y="340"/>
              </a:cxn>
              <a:cxn ang="0">
                <a:pos x="454" y="310"/>
              </a:cxn>
              <a:cxn ang="0">
                <a:pos x="403" y="241"/>
              </a:cxn>
              <a:cxn ang="0">
                <a:pos x="352" y="340"/>
              </a:cxn>
              <a:cxn ang="0">
                <a:pos x="304" y="478"/>
              </a:cxn>
              <a:cxn ang="0">
                <a:pos x="253" y="761"/>
              </a:cxn>
              <a:cxn ang="0">
                <a:pos x="202" y="810"/>
              </a:cxn>
              <a:cxn ang="0">
                <a:pos x="153" y="758"/>
              </a:cxn>
              <a:cxn ang="0">
                <a:pos x="102" y="843"/>
              </a:cxn>
              <a:cxn ang="0">
                <a:pos x="51" y="1008"/>
              </a:cxn>
              <a:cxn ang="0">
                <a:pos x="0" y="1234"/>
              </a:cxn>
            </a:cxnLst>
            <a:rect l="0" t="0" r="r" b="b"/>
            <a:pathLst>
              <a:path w="930" h="1234">
                <a:moveTo>
                  <a:pt x="0" y="996"/>
                </a:moveTo>
                <a:lnTo>
                  <a:pt x="27" y="975"/>
                </a:lnTo>
                <a:lnTo>
                  <a:pt x="51" y="846"/>
                </a:lnTo>
                <a:lnTo>
                  <a:pt x="78" y="761"/>
                </a:lnTo>
                <a:lnTo>
                  <a:pt x="102" y="701"/>
                </a:lnTo>
                <a:lnTo>
                  <a:pt x="126" y="635"/>
                </a:lnTo>
                <a:lnTo>
                  <a:pt x="153" y="608"/>
                </a:lnTo>
                <a:lnTo>
                  <a:pt x="178" y="608"/>
                </a:lnTo>
                <a:lnTo>
                  <a:pt x="202" y="659"/>
                </a:lnTo>
                <a:lnTo>
                  <a:pt x="229" y="825"/>
                </a:lnTo>
                <a:lnTo>
                  <a:pt x="253" y="608"/>
                </a:lnTo>
                <a:lnTo>
                  <a:pt x="277" y="421"/>
                </a:lnTo>
                <a:lnTo>
                  <a:pt x="304" y="310"/>
                </a:lnTo>
                <a:lnTo>
                  <a:pt x="328" y="235"/>
                </a:lnTo>
                <a:lnTo>
                  <a:pt x="352" y="159"/>
                </a:lnTo>
                <a:lnTo>
                  <a:pt x="379" y="96"/>
                </a:lnTo>
                <a:lnTo>
                  <a:pt x="403" y="57"/>
                </a:lnTo>
                <a:lnTo>
                  <a:pt x="427" y="69"/>
                </a:lnTo>
                <a:lnTo>
                  <a:pt x="454" y="54"/>
                </a:lnTo>
                <a:lnTo>
                  <a:pt x="478" y="39"/>
                </a:lnTo>
                <a:lnTo>
                  <a:pt x="503" y="24"/>
                </a:lnTo>
                <a:lnTo>
                  <a:pt x="530" y="12"/>
                </a:lnTo>
                <a:lnTo>
                  <a:pt x="554" y="3"/>
                </a:lnTo>
                <a:lnTo>
                  <a:pt x="581" y="0"/>
                </a:lnTo>
                <a:lnTo>
                  <a:pt x="605" y="0"/>
                </a:lnTo>
                <a:lnTo>
                  <a:pt x="629" y="0"/>
                </a:lnTo>
                <a:lnTo>
                  <a:pt x="656" y="0"/>
                </a:lnTo>
                <a:lnTo>
                  <a:pt x="680" y="3"/>
                </a:lnTo>
                <a:lnTo>
                  <a:pt x="704" y="6"/>
                </a:lnTo>
                <a:lnTo>
                  <a:pt x="731" y="12"/>
                </a:lnTo>
                <a:lnTo>
                  <a:pt x="755" y="15"/>
                </a:lnTo>
                <a:lnTo>
                  <a:pt x="779" y="24"/>
                </a:lnTo>
                <a:lnTo>
                  <a:pt x="807" y="30"/>
                </a:lnTo>
                <a:lnTo>
                  <a:pt x="831" y="42"/>
                </a:lnTo>
                <a:lnTo>
                  <a:pt x="855" y="51"/>
                </a:lnTo>
                <a:lnTo>
                  <a:pt x="882" y="63"/>
                </a:lnTo>
                <a:lnTo>
                  <a:pt x="906" y="78"/>
                </a:lnTo>
                <a:lnTo>
                  <a:pt x="930" y="93"/>
                </a:lnTo>
                <a:lnTo>
                  <a:pt x="930" y="418"/>
                </a:lnTo>
                <a:lnTo>
                  <a:pt x="906" y="424"/>
                </a:lnTo>
                <a:lnTo>
                  <a:pt x="882" y="427"/>
                </a:lnTo>
                <a:lnTo>
                  <a:pt x="855" y="430"/>
                </a:lnTo>
                <a:lnTo>
                  <a:pt x="831" y="430"/>
                </a:lnTo>
                <a:lnTo>
                  <a:pt x="807" y="430"/>
                </a:lnTo>
                <a:lnTo>
                  <a:pt x="779" y="427"/>
                </a:lnTo>
                <a:lnTo>
                  <a:pt x="755" y="424"/>
                </a:lnTo>
                <a:lnTo>
                  <a:pt x="731" y="421"/>
                </a:lnTo>
                <a:lnTo>
                  <a:pt x="704" y="415"/>
                </a:lnTo>
                <a:lnTo>
                  <a:pt x="680" y="409"/>
                </a:lnTo>
                <a:lnTo>
                  <a:pt x="656" y="403"/>
                </a:lnTo>
                <a:lnTo>
                  <a:pt x="629" y="394"/>
                </a:lnTo>
                <a:lnTo>
                  <a:pt x="605" y="382"/>
                </a:lnTo>
                <a:lnTo>
                  <a:pt x="581" y="370"/>
                </a:lnTo>
                <a:lnTo>
                  <a:pt x="554" y="358"/>
                </a:lnTo>
                <a:lnTo>
                  <a:pt x="530" y="349"/>
                </a:lnTo>
                <a:lnTo>
                  <a:pt x="503" y="340"/>
                </a:lnTo>
                <a:lnTo>
                  <a:pt x="478" y="328"/>
                </a:lnTo>
                <a:lnTo>
                  <a:pt x="454" y="310"/>
                </a:lnTo>
                <a:lnTo>
                  <a:pt x="427" y="283"/>
                </a:lnTo>
                <a:lnTo>
                  <a:pt x="403" y="241"/>
                </a:lnTo>
                <a:lnTo>
                  <a:pt x="379" y="256"/>
                </a:lnTo>
                <a:lnTo>
                  <a:pt x="352" y="340"/>
                </a:lnTo>
                <a:lnTo>
                  <a:pt x="328" y="412"/>
                </a:lnTo>
                <a:lnTo>
                  <a:pt x="304" y="478"/>
                </a:lnTo>
                <a:lnTo>
                  <a:pt x="277" y="578"/>
                </a:lnTo>
                <a:lnTo>
                  <a:pt x="253" y="761"/>
                </a:lnTo>
                <a:lnTo>
                  <a:pt x="229" y="960"/>
                </a:lnTo>
                <a:lnTo>
                  <a:pt x="202" y="810"/>
                </a:lnTo>
                <a:lnTo>
                  <a:pt x="178" y="749"/>
                </a:lnTo>
                <a:lnTo>
                  <a:pt x="153" y="758"/>
                </a:lnTo>
                <a:lnTo>
                  <a:pt x="126" y="779"/>
                </a:lnTo>
                <a:lnTo>
                  <a:pt x="102" y="843"/>
                </a:lnTo>
                <a:lnTo>
                  <a:pt x="78" y="918"/>
                </a:lnTo>
                <a:lnTo>
                  <a:pt x="51" y="1008"/>
                </a:lnTo>
                <a:lnTo>
                  <a:pt x="27" y="1165"/>
                </a:lnTo>
                <a:lnTo>
                  <a:pt x="0" y="1234"/>
                </a:lnTo>
                <a:lnTo>
                  <a:pt x="0" y="996"/>
                </a:lnTo>
                <a:close/>
              </a:path>
            </a:pathLst>
          </a:custGeom>
          <a:solidFill>
            <a:schemeClr val="tx2">
              <a:lumMod val="75000"/>
              <a:alpha val="50000"/>
            </a:scheme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solidFill>
                <a:schemeClr val="tx2">
                  <a:lumMod val="75000"/>
                </a:schemeClr>
              </a:solidFill>
              <a:latin typeface="+mn-lt"/>
            </a:endParaRPr>
          </a:p>
        </p:txBody>
      </p:sp>
      <p:sp>
        <p:nvSpPr>
          <p:cNvPr id="1119" name="Freeform 95"/>
          <p:cNvSpPr>
            <a:spLocks/>
          </p:cNvSpPr>
          <p:nvPr/>
        </p:nvSpPr>
        <p:spPr bwMode="auto">
          <a:xfrm>
            <a:off x="5597693" y="2165748"/>
            <a:ext cx="1476375" cy="1151335"/>
          </a:xfrm>
          <a:custGeom>
            <a:avLst/>
            <a:gdLst/>
            <a:ahLst/>
            <a:cxnLst>
              <a:cxn ang="0">
                <a:pos x="0" y="967"/>
              </a:cxn>
              <a:cxn ang="0">
                <a:pos x="27" y="918"/>
              </a:cxn>
              <a:cxn ang="0">
                <a:pos x="51" y="777"/>
              </a:cxn>
              <a:cxn ang="0">
                <a:pos x="78" y="690"/>
              </a:cxn>
              <a:cxn ang="0">
                <a:pos x="102" y="620"/>
              </a:cxn>
              <a:cxn ang="0">
                <a:pos x="126" y="557"/>
              </a:cxn>
              <a:cxn ang="0">
                <a:pos x="153" y="533"/>
              </a:cxn>
              <a:cxn ang="0">
                <a:pos x="178" y="527"/>
              </a:cxn>
              <a:cxn ang="0">
                <a:pos x="202" y="584"/>
              </a:cxn>
              <a:cxn ang="0">
                <a:pos x="229" y="744"/>
              </a:cxn>
              <a:cxn ang="0">
                <a:pos x="253" y="536"/>
              </a:cxn>
              <a:cxn ang="0">
                <a:pos x="277" y="349"/>
              </a:cxn>
              <a:cxn ang="0">
                <a:pos x="304" y="244"/>
              </a:cxn>
              <a:cxn ang="0">
                <a:pos x="328" y="172"/>
              </a:cxn>
              <a:cxn ang="0">
                <a:pos x="352" y="100"/>
              </a:cxn>
              <a:cxn ang="0">
                <a:pos x="379" y="27"/>
              </a:cxn>
              <a:cxn ang="0">
                <a:pos x="403" y="0"/>
              </a:cxn>
              <a:cxn ang="0">
                <a:pos x="427" y="27"/>
              </a:cxn>
              <a:cxn ang="0">
                <a:pos x="454" y="33"/>
              </a:cxn>
              <a:cxn ang="0">
                <a:pos x="478" y="33"/>
              </a:cxn>
              <a:cxn ang="0">
                <a:pos x="503" y="33"/>
              </a:cxn>
              <a:cxn ang="0">
                <a:pos x="530" y="30"/>
              </a:cxn>
              <a:cxn ang="0">
                <a:pos x="554" y="30"/>
              </a:cxn>
              <a:cxn ang="0">
                <a:pos x="581" y="36"/>
              </a:cxn>
              <a:cxn ang="0">
                <a:pos x="605" y="42"/>
              </a:cxn>
              <a:cxn ang="0">
                <a:pos x="629" y="45"/>
              </a:cxn>
              <a:cxn ang="0">
                <a:pos x="656" y="51"/>
              </a:cxn>
              <a:cxn ang="0">
                <a:pos x="680" y="57"/>
              </a:cxn>
              <a:cxn ang="0">
                <a:pos x="704" y="60"/>
              </a:cxn>
              <a:cxn ang="0">
                <a:pos x="731" y="66"/>
              </a:cxn>
              <a:cxn ang="0">
                <a:pos x="755" y="69"/>
              </a:cxn>
              <a:cxn ang="0">
                <a:pos x="779" y="75"/>
              </a:cxn>
              <a:cxn ang="0">
                <a:pos x="807" y="81"/>
              </a:cxn>
              <a:cxn ang="0">
                <a:pos x="831" y="85"/>
              </a:cxn>
              <a:cxn ang="0">
                <a:pos x="855" y="91"/>
              </a:cxn>
              <a:cxn ang="0">
                <a:pos x="882" y="97"/>
              </a:cxn>
              <a:cxn ang="0">
                <a:pos x="906" y="100"/>
              </a:cxn>
              <a:cxn ang="0">
                <a:pos x="930" y="106"/>
              </a:cxn>
            </a:cxnLst>
            <a:rect l="0" t="0" r="r" b="b"/>
            <a:pathLst>
              <a:path w="930" h="967">
                <a:moveTo>
                  <a:pt x="0" y="967"/>
                </a:moveTo>
                <a:lnTo>
                  <a:pt x="27" y="918"/>
                </a:lnTo>
                <a:lnTo>
                  <a:pt x="51" y="777"/>
                </a:lnTo>
                <a:lnTo>
                  <a:pt x="78" y="690"/>
                </a:lnTo>
                <a:lnTo>
                  <a:pt x="102" y="620"/>
                </a:lnTo>
                <a:lnTo>
                  <a:pt x="126" y="557"/>
                </a:lnTo>
                <a:lnTo>
                  <a:pt x="153" y="533"/>
                </a:lnTo>
                <a:lnTo>
                  <a:pt x="178" y="527"/>
                </a:lnTo>
                <a:lnTo>
                  <a:pt x="202" y="584"/>
                </a:lnTo>
                <a:lnTo>
                  <a:pt x="229" y="744"/>
                </a:lnTo>
                <a:lnTo>
                  <a:pt x="253" y="536"/>
                </a:lnTo>
                <a:lnTo>
                  <a:pt x="277" y="349"/>
                </a:lnTo>
                <a:lnTo>
                  <a:pt x="304" y="244"/>
                </a:lnTo>
                <a:lnTo>
                  <a:pt x="328" y="172"/>
                </a:lnTo>
                <a:lnTo>
                  <a:pt x="352" y="100"/>
                </a:lnTo>
                <a:lnTo>
                  <a:pt x="379" y="27"/>
                </a:lnTo>
                <a:lnTo>
                  <a:pt x="403" y="0"/>
                </a:lnTo>
                <a:lnTo>
                  <a:pt x="427" y="27"/>
                </a:lnTo>
                <a:lnTo>
                  <a:pt x="454" y="33"/>
                </a:lnTo>
                <a:lnTo>
                  <a:pt x="478" y="33"/>
                </a:lnTo>
                <a:lnTo>
                  <a:pt x="503" y="33"/>
                </a:lnTo>
                <a:lnTo>
                  <a:pt x="530" y="30"/>
                </a:lnTo>
                <a:lnTo>
                  <a:pt x="554" y="30"/>
                </a:lnTo>
                <a:lnTo>
                  <a:pt x="581" y="36"/>
                </a:lnTo>
                <a:lnTo>
                  <a:pt x="605" y="42"/>
                </a:lnTo>
                <a:lnTo>
                  <a:pt x="629" y="45"/>
                </a:lnTo>
                <a:lnTo>
                  <a:pt x="656" y="51"/>
                </a:lnTo>
                <a:lnTo>
                  <a:pt x="680" y="57"/>
                </a:lnTo>
                <a:lnTo>
                  <a:pt x="704" y="60"/>
                </a:lnTo>
                <a:lnTo>
                  <a:pt x="731" y="66"/>
                </a:lnTo>
                <a:lnTo>
                  <a:pt x="755" y="69"/>
                </a:lnTo>
                <a:lnTo>
                  <a:pt x="779" y="75"/>
                </a:lnTo>
                <a:lnTo>
                  <a:pt x="807" y="81"/>
                </a:lnTo>
                <a:lnTo>
                  <a:pt x="831" y="85"/>
                </a:lnTo>
                <a:lnTo>
                  <a:pt x="855" y="91"/>
                </a:lnTo>
                <a:lnTo>
                  <a:pt x="882" y="97"/>
                </a:lnTo>
                <a:lnTo>
                  <a:pt x="906" y="100"/>
                </a:lnTo>
                <a:lnTo>
                  <a:pt x="930" y="106"/>
                </a:lnTo>
              </a:path>
            </a:pathLst>
          </a:custGeom>
          <a:noFill/>
          <a:ln w="31750" cap="flat">
            <a:solidFill>
              <a:schemeClr val="tx2">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solidFill>
                <a:schemeClr val="tx2">
                  <a:lumMod val="75000"/>
                </a:schemeClr>
              </a:solidFill>
              <a:latin typeface="+mn-lt"/>
            </a:endParaRPr>
          </a:p>
        </p:txBody>
      </p:sp>
      <p:sp>
        <p:nvSpPr>
          <p:cNvPr id="1139" name="Freeform 115"/>
          <p:cNvSpPr>
            <a:spLocks/>
          </p:cNvSpPr>
          <p:nvPr/>
        </p:nvSpPr>
        <p:spPr bwMode="auto">
          <a:xfrm>
            <a:off x="5840580" y="1882379"/>
            <a:ext cx="1792288" cy="1276350"/>
          </a:xfrm>
          <a:custGeom>
            <a:avLst/>
            <a:gdLst/>
            <a:ahLst/>
            <a:cxnLst>
              <a:cxn ang="0">
                <a:pos x="25" y="750"/>
              </a:cxn>
              <a:cxn ang="0">
                <a:pos x="76" y="717"/>
              </a:cxn>
              <a:cxn ang="0">
                <a:pos x="124" y="741"/>
              </a:cxn>
              <a:cxn ang="0">
                <a:pos x="175" y="702"/>
              </a:cxn>
              <a:cxn ang="0">
                <a:pos x="226" y="642"/>
              </a:cxn>
              <a:cxn ang="0">
                <a:pos x="274" y="461"/>
              </a:cxn>
              <a:cxn ang="0">
                <a:pos x="325" y="359"/>
              </a:cxn>
              <a:cxn ang="0">
                <a:pos x="377" y="298"/>
              </a:cxn>
              <a:cxn ang="0">
                <a:pos x="428" y="262"/>
              </a:cxn>
              <a:cxn ang="0">
                <a:pos x="476" y="265"/>
              </a:cxn>
              <a:cxn ang="0">
                <a:pos x="527" y="259"/>
              </a:cxn>
              <a:cxn ang="0">
                <a:pos x="578" y="214"/>
              </a:cxn>
              <a:cxn ang="0">
                <a:pos x="626" y="184"/>
              </a:cxn>
              <a:cxn ang="0">
                <a:pos x="678" y="112"/>
              </a:cxn>
              <a:cxn ang="0">
                <a:pos x="729" y="109"/>
              </a:cxn>
              <a:cxn ang="0">
                <a:pos x="777" y="61"/>
              </a:cxn>
              <a:cxn ang="0">
                <a:pos x="828" y="3"/>
              </a:cxn>
              <a:cxn ang="0">
                <a:pos x="879" y="181"/>
              </a:cxn>
              <a:cxn ang="0">
                <a:pos x="930" y="205"/>
              </a:cxn>
              <a:cxn ang="0">
                <a:pos x="979" y="142"/>
              </a:cxn>
              <a:cxn ang="0">
                <a:pos x="1030" y="73"/>
              </a:cxn>
              <a:cxn ang="0">
                <a:pos x="1081" y="187"/>
              </a:cxn>
              <a:cxn ang="0">
                <a:pos x="1129" y="166"/>
              </a:cxn>
              <a:cxn ang="0">
                <a:pos x="1105" y="359"/>
              </a:cxn>
              <a:cxn ang="0">
                <a:pos x="1054" y="277"/>
              </a:cxn>
              <a:cxn ang="0">
                <a:pos x="1006" y="265"/>
              </a:cxn>
              <a:cxn ang="0">
                <a:pos x="954" y="301"/>
              </a:cxn>
              <a:cxn ang="0">
                <a:pos x="903" y="344"/>
              </a:cxn>
              <a:cxn ang="0">
                <a:pos x="855" y="121"/>
              </a:cxn>
              <a:cxn ang="0">
                <a:pos x="804" y="112"/>
              </a:cxn>
              <a:cxn ang="0">
                <a:pos x="753" y="214"/>
              </a:cxn>
              <a:cxn ang="0">
                <a:pos x="702" y="247"/>
              </a:cxn>
              <a:cxn ang="0">
                <a:pos x="654" y="271"/>
              </a:cxn>
              <a:cxn ang="0">
                <a:pos x="602" y="350"/>
              </a:cxn>
              <a:cxn ang="0">
                <a:pos x="551" y="380"/>
              </a:cxn>
              <a:cxn ang="0">
                <a:pos x="503" y="392"/>
              </a:cxn>
              <a:cxn ang="0">
                <a:pos x="452" y="401"/>
              </a:cxn>
              <a:cxn ang="0">
                <a:pos x="401" y="398"/>
              </a:cxn>
              <a:cxn ang="0">
                <a:pos x="350" y="482"/>
              </a:cxn>
              <a:cxn ang="0">
                <a:pos x="301" y="542"/>
              </a:cxn>
              <a:cxn ang="0">
                <a:pos x="250" y="675"/>
              </a:cxn>
              <a:cxn ang="0">
                <a:pos x="199" y="831"/>
              </a:cxn>
              <a:cxn ang="0">
                <a:pos x="151" y="922"/>
              </a:cxn>
              <a:cxn ang="0">
                <a:pos x="100" y="949"/>
              </a:cxn>
              <a:cxn ang="0">
                <a:pos x="49" y="1000"/>
              </a:cxn>
              <a:cxn ang="0">
                <a:pos x="0" y="1072"/>
              </a:cxn>
            </a:cxnLst>
            <a:rect l="0" t="0" r="r" b="b"/>
            <a:pathLst>
              <a:path w="1129" h="1072">
                <a:moveTo>
                  <a:pt x="0" y="774"/>
                </a:moveTo>
                <a:lnTo>
                  <a:pt x="25" y="750"/>
                </a:lnTo>
                <a:lnTo>
                  <a:pt x="49" y="729"/>
                </a:lnTo>
                <a:lnTo>
                  <a:pt x="76" y="717"/>
                </a:lnTo>
                <a:lnTo>
                  <a:pt x="100" y="723"/>
                </a:lnTo>
                <a:lnTo>
                  <a:pt x="124" y="741"/>
                </a:lnTo>
                <a:lnTo>
                  <a:pt x="151" y="741"/>
                </a:lnTo>
                <a:lnTo>
                  <a:pt x="175" y="702"/>
                </a:lnTo>
                <a:lnTo>
                  <a:pt x="199" y="675"/>
                </a:lnTo>
                <a:lnTo>
                  <a:pt x="226" y="642"/>
                </a:lnTo>
                <a:lnTo>
                  <a:pt x="250" y="542"/>
                </a:lnTo>
                <a:lnTo>
                  <a:pt x="274" y="461"/>
                </a:lnTo>
                <a:lnTo>
                  <a:pt x="301" y="404"/>
                </a:lnTo>
                <a:lnTo>
                  <a:pt x="325" y="359"/>
                </a:lnTo>
                <a:lnTo>
                  <a:pt x="350" y="335"/>
                </a:lnTo>
                <a:lnTo>
                  <a:pt x="377" y="298"/>
                </a:lnTo>
                <a:lnTo>
                  <a:pt x="401" y="256"/>
                </a:lnTo>
                <a:lnTo>
                  <a:pt x="428" y="262"/>
                </a:lnTo>
                <a:lnTo>
                  <a:pt x="452" y="256"/>
                </a:lnTo>
                <a:lnTo>
                  <a:pt x="476" y="265"/>
                </a:lnTo>
                <a:lnTo>
                  <a:pt x="503" y="253"/>
                </a:lnTo>
                <a:lnTo>
                  <a:pt x="527" y="259"/>
                </a:lnTo>
                <a:lnTo>
                  <a:pt x="551" y="244"/>
                </a:lnTo>
                <a:lnTo>
                  <a:pt x="578" y="214"/>
                </a:lnTo>
                <a:lnTo>
                  <a:pt x="602" y="211"/>
                </a:lnTo>
                <a:lnTo>
                  <a:pt x="626" y="184"/>
                </a:lnTo>
                <a:lnTo>
                  <a:pt x="654" y="145"/>
                </a:lnTo>
                <a:lnTo>
                  <a:pt x="678" y="112"/>
                </a:lnTo>
                <a:lnTo>
                  <a:pt x="702" y="118"/>
                </a:lnTo>
                <a:lnTo>
                  <a:pt x="729" y="109"/>
                </a:lnTo>
                <a:lnTo>
                  <a:pt x="753" y="88"/>
                </a:lnTo>
                <a:lnTo>
                  <a:pt x="777" y="61"/>
                </a:lnTo>
                <a:lnTo>
                  <a:pt x="804" y="0"/>
                </a:lnTo>
                <a:lnTo>
                  <a:pt x="828" y="3"/>
                </a:lnTo>
                <a:lnTo>
                  <a:pt x="855" y="6"/>
                </a:lnTo>
                <a:lnTo>
                  <a:pt x="879" y="181"/>
                </a:lnTo>
                <a:lnTo>
                  <a:pt x="903" y="226"/>
                </a:lnTo>
                <a:lnTo>
                  <a:pt x="930" y="205"/>
                </a:lnTo>
                <a:lnTo>
                  <a:pt x="954" y="178"/>
                </a:lnTo>
                <a:lnTo>
                  <a:pt x="979" y="142"/>
                </a:lnTo>
                <a:lnTo>
                  <a:pt x="1006" y="136"/>
                </a:lnTo>
                <a:lnTo>
                  <a:pt x="1030" y="73"/>
                </a:lnTo>
                <a:lnTo>
                  <a:pt x="1054" y="142"/>
                </a:lnTo>
                <a:lnTo>
                  <a:pt x="1081" y="187"/>
                </a:lnTo>
                <a:lnTo>
                  <a:pt x="1105" y="199"/>
                </a:lnTo>
                <a:lnTo>
                  <a:pt x="1129" y="166"/>
                </a:lnTo>
                <a:lnTo>
                  <a:pt x="1129" y="353"/>
                </a:lnTo>
                <a:lnTo>
                  <a:pt x="1105" y="359"/>
                </a:lnTo>
                <a:lnTo>
                  <a:pt x="1081" y="338"/>
                </a:lnTo>
                <a:lnTo>
                  <a:pt x="1054" y="277"/>
                </a:lnTo>
                <a:lnTo>
                  <a:pt x="1030" y="202"/>
                </a:lnTo>
                <a:lnTo>
                  <a:pt x="1006" y="265"/>
                </a:lnTo>
                <a:lnTo>
                  <a:pt x="979" y="268"/>
                </a:lnTo>
                <a:lnTo>
                  <a:pt x="954" y="301"/>
                </a:lnTo>
                <a:lnTo>
                  <a:pt x="930" y="319"/>
                </a:lnTo>
                <a:lnTo>
                  <a:pt x="903" y="344"/>
                </a:lnTo>
                <a:lnTo>
                  <a:pt x="879" y="292"/>
                </a:lnTo>
                <a:lnTo>
                  <a:pt x="855" y="121"/>
                </a:lnTo>
                <a:lnTo>
                  <a:pt x="828" y="115"/>
                </a:lnTo>
                <a:lnTo>
                  <a:pt x="804" y="112"/>
                </a:lnTo>
                <a:lnTo>
                  <a:pt x="777" y="175"/>
                </a:lnTo>
                <a:lnTo>
                  <a:pt x="753" y="214"/>
                </a:lnTo>
                <a:lnTo>
                  <a:pt x="729" y="241"/>
                </a:lnTo>
                <a:lnTo>
                  <a:pt x="702" y="247"/>
                </a:lnTo>
                <a:lnTo>
                  <a:pt x="678" y="229"/>
                </a:lnTo>
                <a:lnTo>
                  <a:pt x="654" y="271"/>
                </a:lnTo>
                <a:lnTo>
                  <a:pt x="626" y="313"/>
                </a:lnTo>
                <a:lnTo>
                  <a:pt x="602" y="350"/>
                </a:lnTo>
                <a:lnTo>
                  <a:pt x="578" y="353"/>
                </a:lnTo>
                <a:lnTo>
                  <a:pt x="551" y="380"/>
                </a:lnTo>
                <a:lnTo>
                  <a:pt x="527" y="395"/>
                </a:lnTo>
                <a:lnTo>
                  <a:pt x="503" y="392"/>
                </a:lnTo>
                <a:lnTo>
                  <a:pt x="476" y="401"/>
                </a:lnTo>
                <a:lnTo>
                  <a:pt x="452" y="401"/>
                </a:lnTo>
                <a:lnTo>
                  <a:pt x="428" y="407"/>
                </a:lnTo>
                <a:lnTo>
                  <a:pt x="401" y="398"/>
                </a:lnTo>
                <a:lnTo>
                  <a:pt x="377" y="443"/>
                </a:lnTo>
                <a:lnTo>
                  <a:pt x="350" y="482"/>
                </a:lnTo>
                <a:lnTo>
                  <a:pt x="325" y="500"/>
                </a:lnTo>
                <a:lnTo>
                  <a:pt x="301" y="542"/>
                </a:lnTo>
                <a:lnTo>
                  <a:pt x="274" y="602"/>
                </a:lnTo>
                <a:lnTo>
                  <a:pt x="250" y="675"/>
                </a:lnTo>
                <a:lnTo>
                  <a:pt x="226" y="786"/>
                </a:lnTo>
                <a:lnTo>
                  <a:pt x="199" y="831"/>
                </a:lnTo>
                <a:lnTo>
                  <a:pt x="175" y="873"/>
                </a:lnTo>
                <a:lnTo>
                  <a:pt x="151" y="922"/>
                </a:lnTo>
                <a:lnTo>
                  <a:pt x="124" y="937"/>
                </a:lnTo>
                <a:lnTo>
                  <a:pt x="100" y="949"/>
                </a:lnTo>
                <a:lnTo>
                  <a:pt x="76" y="967"/>
                </a:lnTo>
                <a:lnTo>
                  <a:pt x="49" y="1000"/>
                </a:lnTo>
                <a:lnTo>
                  <a:pt x="25" y="1033"/>
                </a:lnTo>
                <a:lnTo>
                  <a:pt x="0" y="1072"/>
                </a:lnTo>
                <a:lnTo>
                  <a:pt x="0" y="774"/>
                </a:lnTo>
                <a:close/>
              </a:path>
            </a:pathLst>
          </a:custGeom>
          <a:solidFill>
            <a:srgbClr val="FF00FF">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35" name="Freeform 111"/>
          <p:cNvSpPr>
            <a:spLocks/>
          </p:cNvSpPr>
          <p:nvPr/>
        </p:nvSpPr>
        <p:spPr bwMode="auto">
          <a:xfrm>
            <a:off x="5840580" y="1947864"/>
            <a:ext cx="1792288" cy="1035844"/>
          </a:xfrm>
          <a:custGeom>
            <a:avLst/>
            <a:gdLst/>
            <a:ahLst/>
            <a:cxnLst>
              <a:cxn ang="0">
                <a:pos x="0" y="870"/>
              </a:cxn>
              <a:cxn ang="0">
                <a:pos x="25" y="836"/>
              </a:cxn>
              <a:cxn ang="0">
                <a:pos x="49" y="809"/>
              </a:cxn>
              <a:cxn ang="0">
                <a:pos x="76" y="788"/>
              </a:cxn>
              <a:cxn ang="0">
                <a:pos x="100" y="782"/>
              </a:cxn>
              <a:cxn ang="0">
                <a:pos x="124" y="785"/>
              </a:cxn>
              <a:cxn ang="0">
                <a:pos x="151" y="776"/>
              </a:cxn>
              <a:cxn ang="0">
                <a:pos x="175" y="731"/>
              </a:cxn>
              <a:cxn ang="0">
                <a:pos x="199" y="698"/>
              </a:cxn>
              <a:cxn ang="0">
                <a:pos x="226" y="659"/>
              </a:cxn>
              <a:cxn ang="0">
                <a:pos x="250" y="554"/>
              </a:cxn>
              <a:cxn ang="0">
                <a:pos x="274" y="478"/>
              </a:cxn>
              <a:cxn ang="0">
                <a:pos x="301" y="418"/>
              </a:cxn>
              <a:cxn ang="0">
                <a:pos x="325" y="373"/>
              </a:cxn>
              <a:cxn ang="0">
                <a:pos x="350" y="352"/>
              </a:cxn>
              <a:cxn ang="0">
                <a:pos x="377" y="316"/>
              </a:cxn>
              <a:cxn ang="0">
                <a:pos x="401" y="274"/>
              </a:cxn>
              <a:cxn ang="0">
                <a:pos x="428" y="280"/>
              </a:cxn>
              <a:cxn ang="0">
                <a:pos x="452" y="274"/>
              </a:cxn>
              <a:cxn ang="0">
                <a:pos x="476" y="280"/>
              </a:cxn>
              <a:cxn ang="0">
                <a:pos x="503" y="268"/>
              </a:cxn>
              <a:cxn ang="0">
                <a:pos x="527" y="271"/>
              </a:cxn>
              <a:cxn ang="0">
                <a:pos x="551" y="258"/>
              </a:cxn>
              <a:cxn ang="0">
                <a:pos x="578" y="228"/>
              </a:cxn>
              <a:cxn ang="0">
                <a:pos x="602" y="225"/>
              </a:cxn>
              <a:cxn ang="0">
                <a:pos x="626" y="195"/>
              </a:cxn>
              <a:cxn ang="0">
                <a:pos x="654" y="153"/>
              </a:cxn>
              <a:cxn ang="0">
                <a:pos x="678" y="114"/>
              </a:cxn>
              <a:cxn ang="0">
                <a:pos x="702" y="129"/>
              </a:cxn>
              <a:cxn ang="0">
                <a:pos x="729" y="120"/>
              </a:cxn>
              <a:cxn ang="0">
                <a:pos x="753" y="96"/>
              </a:cxn>
              <a:cxn ang="0">
                <a:pos x="777" y="63"/>
              </a:cxn>
              <a:cxn ang="0">
                <a:pos x="804" y="0"/>
              </a:cxn>
              <a:cxn ang="0">
                <a:pos x="828" y="3"/>
              </a:cxn>
              <a:cxn ang="0">
                <a:pos x="855" y="9"/>
              </a:cxn>
              <a:cxn ang="0">
                <a:pos x="879" y="180"/>
              </a:cxn>
              <a:cxn ang="0">
                <a:pos x="903" y="231"/>
              </a:cxn>
              <a:cxn ang="0">
                <a:pos x="930" y="207"/>
              </a:cxn>
              <a:cxn ang="0">
                <a:pos x="954" y="183"/>
              </a:cxn>
              <a:cxn ang="0">
                <a:pos x="979" y="150"/>
              </a:cxn>
              <a:cxn ang="0">
                <a:pos x="1006" y="147"/>
              </a:cxn>
              <a:cxn ang="0">
                <a:pos x="1030" y="81"/>
              </a:cxn>
              <a:cxn ang="0">
                <a:pos x="1054" y="156"/>
              </a:cxn>
              <a:cxn ang="0">
                <a:pos x="1081" y="207"/>
              </a:cxn>
              <a:cxn ang="0">
                <a:pos x="1105" y="222"/>
              </a:cxn>
              <a:cxn ang="0">
                <a:pos x="1129" y="204"/>
              </a:cxn>
            </a:cxnLst>
            <a:rect l="0" t="0" r="r" b="b"/>
            <a:pathLst>
              <a:path w="1129" h="870">
                <a:moveTo>
                  <a:pt x="0" y="870"/>
                </a:moveTo>
                <a:lnTo>
                  <a:pt x="25" y="836"/>
                </a:lnTo>
                <a:lnTo>
                  <a:pt x="49" y="809"/>
                </a:lnTo>
                <a:lnTo>
                  <a:pt x="76" y="788"/>
                </a:lnTo>
                <a:lnTo>
                  <a:pt x="100" y="782"/>
                </a:lnTo>
                <a:lnTo>
                  <a:pt x="124" y="785"/>
                </a:lnTo>
                <a:lnTo>
                  <a:pt x="151" y="776"/>
                </a:lnTo>
                <a:lnTo>
                  <a:pt x="175" y="731"/>
                </a:lnTo>
                <a:lnTo>
                  <a:pt x="199" y="698"/>
                </a:lnTo>
                <a:lnTo>
                  <a:pt x="226" y="659"/>
                </a:lnTo>
                <a:lnTo>
                  <a:pt x="250" y="554"/>
                </a:lnTo>
                <a:lnTo>
                  <a:pt x="274" y="478"/>
                </a:lnTo>
                <a:lnTo>
                  <a:pt x="301" y="418"/>
                </a:lnTo>
                <a:lnTo>
                  <a:pt x="325" y="373"/>
                </a:lnTo>
                <a:lnTo>
                  <a:pt x="350" y="352"/>
                </a:lnTo>
                <a:lnTo>
                  <a:pt x="377" y="316"/>
                </a:lnTo>
                <a:lnTo>
                  <a:pt x="401" y="274"/>
                </a:lnTo>
                <a:lnTo>
                  <a:pt x="428" y="280"/>
                </a:lnTo>
                <a:lnTo>
                  <a:pt x="452" y="274"/>
                </a:lnTo>
                <a:lnTo>
                  <a:pt x="476" y="280"/>
                </a:lnTo>
                <a:lnTo>
                  <a:pt x="503" y="268"/>
                </a:lnTo>
                <a:lnTo>
                  <a:pt x="527" y="271"/>
                </a:lnTo>
                <a:lnTo>
                  <a:pt x="551" y="258"/>
                </a:lnTo>
                <a:lnTo>
                  <a:pt x="578" y="228"/>
                </a:lnTo>
                <a:lnTo>
                  <a:pt x="602" y="225"/>
                </a:lnTo>
                <a:lnTo>
                  <a:pt x="626" y="195"/>
                </a:lnTo>
                <a:lnTo>
                  <a:pt x="654" y="153"/>
                </a:lnTo>
                <a:lnTo>
                  <a:pt x="678" y="114"/>
                </a:lnTo>
                <a:lnTo>
                  <a:pt x="702" y="129"/>
                </a:lnTo>
                <a:lnTo>
                  <a:pt x="729" y="120"/>
                </a:lnTo>
                <a:lnTo>
                  <a:pt x="753" y="96"/>
                </a:lnTo>
                <a:lnTo>
                  <a:pt x="777" y="63"/>
                </a:lnTo>
                <a:lnTo>
                  <a:pt x="804" y="0"/>
                </a:lnTo>
                <a:lnTo>
                  <a:pt x="828" y="3"/>
                </a:lnTo>
                <a:lnTo>
                  <a:pt x="855" y="9"/>
                </a:lnTo>
                <a:lnTo>
                  <a:pt x="879" y="180"/>
                </a:lnTo>
                <a:lnTo>
                  <a:pt x="903" y="231"/>
                </a:lnTo>
                <a:lnTo>
                  <a:pt x="930" y="207"/>
                </a:lnTo>
                <a:lnTo>
                  <a:pt x="954" y="183"/>
                </a:lnTo>
                <a:lnTo>
                  <a:pt x="979" y="150"/>
                </a:lnTo>
                <a:lnTo>
                  <a:pt x="1006" y="147"/>
                </a:lnTo>
                <a:lnTo>
                  <a:pt x="1030" y="81"/>
                </a:lnTo>
                <a:lnTo>
                  <a:pt x="1054" y="156"/>
                </a:lnTo>
                <a:lnTo>
                  <a:pt x="1081" y="207"/>
                </a:lnTo>
                <a:lnTo>
                  <a:pt x="1105" y="222"/>
                </a:lnTo>
                <a:lnTo>
                  <a:pt x="1129" y="204"/>
                </a:lnTo>
              </a:path>
            </a:pathLst>
          </a:custGeom>
          <a:noFill/>
          <a:ln w="31750" cap="flat">
            <a:solidFill>
              <a:srgbClr val="FF00FF"/>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46" name="Freeform 122"/>
          <p:cNvSpPr>
            <a:spLocks/>
          </p:cNvSpPr>
          <p:nvPr/>
        </p:nvSpPr>
        <p:spPr bwMode="auto">
          <a:xfrm>
            <a:off x="6318417" y="1456136"/>
            <a:ext cx="1314450" cy="1588294"/>
          </a:xfrm>
          <a:custGeom>
            <a:avLst/>
            <a:gdLst/>
            <a:ahLst/>
            <a:cxnLst>
              <a:cxn ang="0">
                <a:pos x="24" y="1030"/>
              </a:cxn>
              <a:cxn ang="0">
                <a:pos x="76" y="1036"/>
              </a:cxn>
              <a:cxn ang="0">
                <a:pos x="127" y="888"/>
              </a:cxn>
              <a:cxn ang="0">
                <a:pos x="175" y="720"/>
              </a:cxn>
              <a:cxn ang="0">
                <a:pos x="226" y="584"/>
              </a:cxn>
              <a:cxn ang="0">
                <a:pos x="277" y="599"/>
              </a:cxn>
              <a:cxn ang="0">
                <a:pos x="325" y="515"/>
              </a:cxn>
              <a:cxn ang="0">
                <a:pos x="377" y="398"/>
              </a:cxn>
              <a:cxn ang="0">
                <a:pos x="428" y="307"/>
              </a:cxn>
              <a:cxn ang="0">
                <a:pos x="476" y="259"/>
              </a:cxn>
              <a:cxn ang="0">
                <a:pos x="527" y="202"/>
              </a:cxn>
              <a:cxn ang="0">
                <a:pos x="578" y="220"/>
              </a:cxn>
              <a:cxn ang="0">
                <a:pos x="629" y="148"/>
              </a:cxn>
              <a:cxn ang="0">
                <a:pos x="678" y="84"/>
              </a:cxn>
              <a:cxn ang="0">
                <a:pos x="729" y="57"/>
              </a:cxn>
              <a:cxn ang="0">
                <a:pos x="780" y="51"/>
              </a:cxn>
              <a:cxn ang="0">
                <a:pos x="828" y="0"/>
              </a:cxn>
              <a:cxn ang="0">
                <a:pos x="804" y="241"/>
              </a:cxn>
              <a:cxn ang="0">
                <a:pos x="753" y="229"/>
              </a:cxn>
              <a:cxn ang="0">
                <a:pos x="705" y="184"/>
              </a:cxn>
              <a:cxn ang="0">
                <a:pos x="653" y="205"/>
              </a:cxn>
              <a:cxn ang="0">
                <a:pos x="602" y="328"/>
              </a:cxn>
              <a:cxn ang="0">
                <a:pos x="554" y="340"/>
              </a:cxn>
              <a:cxn ang="0">
                <a:pos x="503" y="355"/>
              </a:cxn>
              <a:cxn ang="0">
                <a:pos x="452" y="437"/>
              </a:cxn>
              <a:cxn ang="0">
                <a:pos x="401" y="461"/>
              </a:cxn>
              <a:cxn ang="0">
                <a:pos x="353" y="554"/>
              </a:cxn>
              <a:cxn ang="0">
                <a:pos x="301" y="684"/>
              </a:cxn>
              <a:cxn ang="0">
                <a:pos x="250" y="732"/>
              </a:cxn>
              <a:cxn ang="0">
                <a:pos x="202" y="789"/>
              </a:cxn>
              <a:cxn ang="0">
                <a:pos x="151" y="957"/>
              </a:cxn>
              <a:cxn ang="0">
                <a:pos x="100" y="1123"/>
              </a:cxn>
              <a:cxn ang="0">
                <a:pos x="49" y="1268"/>
              </a:cxn>
              <a:cxn ang="0">
                <a:pos x="0" y="1334"/>
              </a:cxn>
            </a:cxnLst>
            <a:rect l="0" t="0" r="r" b="b"/>
            <a:pathLst>
              <a:path w="828" h="1334">
                <a:moveTo>
                  <a:pt x="0" y="1030"/>
                </a:moveTo>
                <a:lnTo>
                  <a:pt x="24" y="1030"/>
                </a:lnTo>
                <a:lnTo>
                  <a:pt x="49" y="1039"/>
                </a:lnTo>
                <a:lnTo>
                  <a:pt x="76" y="1036"/>
                </a:lnTo>
                <a:lnTo>
                  <a:pt x="100" y="954"/>
                </a:lnTo>
                <a:lnTo>
                  <a:pt x="127" y="888"/>
                </a:lnTo>
                <a:lnTo>
                  <a:pt x="151" y="807"/>
                </a:lnTo>
                <a:lnTo>
                  <a:pt x="175" y="720"/>
                </a:lnTo>
                <a:lnTo>
                  <a:pt x="202" y="644"/>
                </a:lnTo>
                <a:lnTo>
                  <a:pt x="226" y="584"/>
                </a:lnTo>
                <a:lnTo>
                  <a:pt x="250" y="581"/>
                </a:lnTo>
                <a:lnTo>
                  <a:pt x="277" y="599"/>
                </a:lnTo>
                <a:lnTo>
                  <a:pt x="301" y="548"/>
                </a:lnTo>
                <a:lnTo>
                  <a:pt x="325" y="515"/>
                </a:lnTo>
                <a:lnTo>
                  <a:pt x="353" y="425"/>
                </a:lnTo>
                <a:lnTo>
                  <a:pt x="377" y="398"/>
                </a:lnTo>
                <a:lnTo>
                  <a:pt x="401" y="328"/>
                </a:lnTo>
                <a:lnTo>
                  <a:pt x="428" y="307"/>
                </a:lnTo>
                <a:lnTo>
                  <a:pt x="452" y="301"/>
                </a:lnTo>
                <a:lnTo>
                  <a:pt x="476" y="259"/>
                </a:lnTo>
                <a:lnTo>
                  <a:pt x="503" y="223"/>
                </a:lnTo>
                <a:lnTo>
                  <a:pt x="527" y="202"/>
                </a:lnTo>
                <a:lnTo>
                  <a:pt x="554" y="214"/>
                </a:lnTo>
                <a:lnTo>
                  <a:pt x="578" y="220"/>
                </a:lnTo>
                <a:lnTo>
                  <a:pt x="602" y="196"/>
                </a:lnTo>
                <a:lnTo>
                  <a:pt x="629" y="148"/>
                </a:lnTo>
                <a:lnTo>
                  <a:pt x="653" y="75"/>
                </a:lnTo>
                <a:lnTo>
                  <a:pt x="678" y="84"/>
                </a:lnTo>
                <a:lnTo>
                  <a:pt x="705" y="60"/>
                </a:lnTo>
                <a:lnTo>
                  <a:pt x="729" y="57"/>
                </a:lnTo>
                <a:lnTo>
                  <a:pt x="753" y="69"/>
                </a:lnTo>
                <a:lnTo>
                  <a:pt x="780" y="51"/>
                </a:lnTo>
                <a:lnTo>
                  <a:pt x="804" y="21"/>
                </a:lnTo>
                <a:lnTo>
                  <a:pt x="828" y="0"/>
                </a:lnTo>
                <a:lnTo>
                  <a:pt x="828" y="262"/>
                </a:lnTo>
                <a:lnTo>
                  <a:pt x="804" y="241"/>
                </a:lnTo>
                <a:lnTo>
                  <a:pt x="780" y="226"/>
                </a:lnTo>
                <a:lnTo>
                  <a:pt x="753" y="229"/>
                </a:lnTo>
                <a:lnTo>
                  <a:pt x="729" y="199"/>
                </a:lnTo>
                <a:lnTo>
                  <a:pt x="705" y="184"/>
                </a:lnTo>
                <a:lnTo>
                  <a:pt x="678" y="208"/>
                </a:lnTo>
                <a:lnTo>
                  <a:pt x="653" y="205"/>
                </a:lnTo>
                <a:lnTo>
                  <a:pt x="629" y="265"/>
                </a:lnTo>
                <a:lnTo>
                  <a:pt x="602" y="328"/>
                </a:lnTo>
                <a:lnTo>
                  <a:pt x="578" y="349"/>
                </a:lnTo>
                <a:lnTo>
                  <a:pt x="554" y="340"/>
                </a:lnTo>
                <a:lnTo>
                  <a:pt x="527" y="328"/>
                </a:lnTo>
                <a:lnTo>
                  <a:pt x="503" y="355"/>
                </a:lnTo>
                <a:lnTo>
                  <a:pt x="476" y="388"/>
                </a:lnTo>
                <a:lnTo>
                  <a:pt x="452" y="437"/>
                </a:lnTo>
                <a:lnTo>
                  <a:pt x="428" y="449"/>
                </a:lnTo>
                <a:lnTo>
                  <a:pt x="401" y="461"/>
                </a:lnTo>
                <a:lnTo>
                  <a:pt x="377" y="518"/>
                </a:lnTo>
                <a:lnTo>
                  <a:pt x="353" y="554"/>
                </a:lnTo>
                <a:lnTo>
                  <a:pt x="325" y="647"/>
                </a:lnTo>
                <a:lnTo>
                  <a:pt x="301" y="684"/>
                </a:lnTo>
                <a:lnTo>
                  <a:pt x="277" y="738"/>
                </a:lnTo>
                <a:lnTo>
                  <a:pt x="250" y="732"/>
                </a:lnTo>
                <a:lnTo>
                  <a:pt x="226" y="735"/>
                </a:lnTo>
                <a:lnTo>
                  <a:pt x="202" y="789"/>
                </a:lnTo>
                <a:lnTo>
                  <a:pt x="175" y="870"/>
                </a:lnTo>
                <a:lnTo>
                  <a:pt x="151" y="957"/>
                </a:lnTo>
                <a:lnTo>
                  <a:pt x="127" y="1042"/>
                </a:lnTo>
                <a:lnTo>
                  <a:pt x="100" y="1123"/>
                </a:lnTo>
                <a:lnTo>
                  <a:pt x="76" y="1225"/>
                </a:lnTo>
                <a:lnTo>
                  <a:pt x="49" y="1268"/>
                </a:lnTo>
                <a:lnTo>
                  <a:pt x="24" y="1298"/>
                </a:lnTo>
                <a:lnTo>
                  <a:pt x="0" y="1334"/>
                </a:lnTo>
                <a:lnTo>
                  <a:pt x="0" y="1030"/>
                </a:lnTo>
                <a:close/>
              </a:path>
            </a:pathLst>
          </a:custGeom>
          <a:solidFill>
            <a:srgbClr val="FF8000">
              <a:alpha val="50000"/>
            </a:srgbClr>
          </a:solidFill>
          <a:ln w="9525" cap="rnd">
            <a:noFill/>
            <a:round/>
            <a:headEnd/>
            <a:tailEnd/>
          </a:ln>
          <a:effectLst>
            <a:outerShdw blurRad="50800" dist="38100" dir="2700000" algn="tl" rotWithShape="0">
              <a:prstClr val="black">
                <a:alpha val="40000"/>
              </a:prstClr>
            </a:outerShdw>
            <a:softEdge rad="31750"/>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142" name="Freeform 118"/>
          <p:cNvSpPr>
            <a:spLocks/>
          </p:cNvSpPr>
          <p:nvPr/>
        </p:nvSpPr>
        <p:spPr bwMode="auto">
          <a:xfrm>
            <a:off x="6318417" y="1603772"/>
            <a:ext cx="1314450" cy="1257300"/>
          </a:xfrm>
          <a:custGeom>
            <a:avLst/>
            <a:gdLst/>
            <a:ahLst/>
            <a:cxnLst>
              <a:cxn ang="0">
                <a:pos x="0" y="1056"/>
              </a:cxn>
              <a:cxn ang="0">
                <a:pos x="24" y="1041"/>
              </a:cxn>
              <a:cxn ang="0">
                <a:pos x="49" y="1029"/>
              </a:cxn>
              <a:cxn ang="0">
                <a:pos x="76" y="1008"/>
              </a:cxn>
              <a:cxn ang="0">
                <a:pos x="100" y="915"/>
              </a:cxn>
              <a:cxn ang="0">
                <a:pos x="127" y="839"/>
              </a:cxn>
              <a:cxn ang="0">
                <a:pos x="151" y="758"/>
              </a:cxn>
              <a:cxn ang="0">
                <a:pos x="175" y="671"/>
              </a:cxn>
              <a:cxn ang="0">
                <a:pos x="202" y="593"/>
              </a:cxn>
              <a:cxn ang="0">
                <a:pos x="226" y="535"/>
              </a:cxn>
              <a:cxn ang="0">
                <a:pos x="250" y="532"/>
              </a:cxn>
              <a:cxn ang="0">
                <a:pos x="277" y="544"/>
              </a:cxn>
              <a:cxn ang="0">
                <a:pos x="301" y="490"/>
              </a:cxn>
              <a:cxn ang="0">
                <a:pos x="325" y="457"/>
              </a:cxn>
              <a:cxn ang="0">
                <a:pos x="353" y="367"/>
              </a:cxn>
              <a:cxn ang="0">
                <a:pos x="377" y="334"/>
              </a:cxn>
              <a:cxn ang="0">
                <a:pos x="401" y="271"/>
              </a:cxn>
              <a:cxn ang="0">
                <a:pos x="428" y="255"/>
              </a:cxn>
              <a:cxn ang="0">
                <a:pos x="452" y="243"/>
              </a:cxn>
              <a:cxn ang="0">
                <a:pos x="476" y="201"/>
              </a:cxn>
              <a:cxn ang="0">
                <a:pos x="503" y="165"/>
              </a:cxn>
              <a:cxn ang="0">
                <a:pos x="527" y="141"/>
              </a:cxn>
              <a:cxn ang="0">
                <a:pos x="554" y="153"/>
              </a:cxn>
              <a:cxn ang="0">
                <a:pos x="578" y="159"/>
              </a:cxn>
              <a:cxn ang="0">
                <a:pos x="602" y="138"/>
              </a:cxn>
              <a:cxn ang="0">
                <a:pos x="629" y="81"/>
              </a:cxn>
              <a:cxn ang="0">
                <a:pos x="653" y="15"/>
              </a:cxn>
              <a:cxn ang="0">
                <a:pos x="678" y="24"/>
              </a:cxn>
              <a:cxn ang="0">
                <a:pos x="705" y="0"/>
              </a:cxn>
              <a:cxn ang="0">
                <a:pos x="729" y="3"/>
              </a:cxn>
              <a:cxn ang="0">
                <a:pos x="753" y="24"/>
              </a:cxn>
              <a:cxn ang="0">
                <a:pos x="780" y="15"/>
              </a:cxn>
              <a:cxn ang="0">
                <a:pos x="804" y="6"/>
              </a:cxn>
              <a:cxn ang="0">
                <a:pos x="828" y="6"/>
              </a:cxn>
            </a:cxnLst>
            <a:rect l="0" t="0" r="r" b="b"/>
            <a:pathLst>
              <a:path w="828" h="1056">
                <a:moveTo>
                  <a:pt x="0" y="1056"/>
                </a:moveTo>
                <a:lnTo>
                  <a:pt x="24" y="1041"/>
                </a:lnTo>
                <a:lnTo>
                  <a:pt x="49" y="1029"/>
                </a:lnTo>
                <a:lnTo>
                  <a:pt x="76" y="1008"/>
                </a:lnTo>
                <a:lnTo>
                  <a:pt x="100" y="915"/>
                </a:lnTo>
                <a:lnTo>
                  <a:pt x="127" y="839"/>
                </a:lnTo>
                <a:lnTo>
                  <a:pt x="151" y="758"/>
                </a:lnTo>
                <a:lnTo>
                  <a:pt x="175" y="671"/>
                </a:lnTo>
                <a:lnTo>
                  <a:pt x="202" y="593"/>
                </a:lnTo>
                <a:lnTo>
                  <a:pt x="226" y="535"/>
                </a:lnTo>
                <a:lnTo>
                  <a:pt x="250" y="532"/>
                </a:lnTo>
                <a:lnTo>
                  <a:pt x="277" y="544"/>
                </a:lnTo>
                <a:lnTo>
                  <a:pt x="301" y="490"/>
                </a:lnTo>
                <a:lnTo>
                  <a:pt x="325" y="457"/>
                </a:lnTo>
                <a:lnTo>
                  <a:pt x="353" y="367"/>
                </a:lnTo>
                <a:lnTo>
                  <a:pt x="377" y="334"/>
                </a:lnTo>
                <a:lnTo>
                  <a:pt x="401" y="271"/>
                </a:lnTo>
                <a:lnTo>
                  <a:pt x="428" y="255"/>
                </a:lnTo>
                <a:lnTo>
                  <a:pt x="452" y="243"/>
                </a:lnTo>
                <a:lnTo>
                  <a:pt x="476" y="201"/>
                </a:lnTo>
                <a:lnTo>
                  <a:pt x="503" y="165"/>
                </a:lnTo>
                <a:lnTo>
                  <a:pt x="527" y="141"/>
                </a:lnTo>
                <a:lnTo>
                  <a:pt x="554" y="153"/>
                </a:lnTo>
                <a:lnTo>
                  <a:pt x="578" y="159"/>
                </a:lnTo>
                <a:lnTo>
                  <a:pt x="602" y="138"/>
                </a:lnTo>
                <a:lnTo>
                  <a:pt x="629" y="81"/>
                </a:lnTo>
                <a:lnTo>
                  <a:pt x="653" y="15"/>
                </a:lnTo>
                <a:lnTo>
                  <a:pt x="678" y="24"/>
                </a:lnTo>
                <a:lnTo>
                  <a:pt x="705" y="0"/>
                </a:lnTo>
                <a:lnTo>
                  <a:pt x="729" y="3"/>
                </a:lnTo>
                <a:lnTo>
                  <a:pt x="753" y="24"/>
                </a:lnTo>
                <a:lnTo>
                  <a:pt x="780" y="15"/>
                </a:lnTo>
                <a:lnTo>
                  <a:pt x="804" y="6"/>
                </a:lnTo>
                <a:lnTo>
                  <a:pt x="828" y="6"/>
                </a:lnTo>
              </a:path>
            </a:pathLst>
          </a:custGeom>
          <a:noFill/>
          <a:ln w="31750" cap="flat">
            <a:solidFill>
              <a:srgbClr val="FF8000"/>
            </a:solidFill>
            <a:prstDash val="solid"/>
            <a:miter lim="800000"/>
            <a:headEnd/>
            <a:tailEnd/>
          </a:ln>
          <a:effectLst>
            <a:outerShdw blurRad="50800" dist="38100" dir="2700000" algn="tl" rotWithShape="0">
              <a:prstClr val="black">
                <a:alpha val="40000"/>
              </a:prstClr>
            </a:outerShdw>
          </a:effectLst>
        </p:spPr>
        <p:txBody>
          <a:bodyPr vert="horz" wrap="square" lIns="68589" tIns="34295" rIns="68589" bIns="34295" numCol="1" anchor="t" anchorCtr="0" compatLnSpc="1">
            <a:prstTxWarp prst="textNoShape">
              <a:avLst/>
            </a:prstTxWarp>
          </a:bodyPr>
          <a:lstStyle/>
          <a:p>
            <a:endParaRPr lang="en-GB" sz="2400" dirty="0">
              <a:latin typeface="+mn-lt"/>
            </a:endParaRPr>
          </a:p>
        </p:txBody>
      </p:sp>
      <p:sp>
        <p:nvSpPr>
          <p:cNvPr id="159" name="Line 33"/>
          <p:cNvSpPr>
            <a:spLocks noChangeShapeType="1"/>
          </p:cNvSpPr>
          <p:nvPr/>
        </p:nvSpPr>
        <p:spPr bwMode="auto">
          <a:xfrm flipH="1">
            <a:off x="6715141" y="1553758"/>
            <a:ext cx="187011" cy="428628"/>
          </a:xfrm>
          <a:prstGeom prst="line">
            <a:avLst/>
          </a:prstGeom>
          <a:noFill/>
          <a:ln w="101600">
            <a:solidFill>
              <a:srgbClr val="FF00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8589" tIns="34295" rIns="68589" bIns="34295"/>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500"/>
                                        <p:tgtEl>
                                          <p:spTgt spid="115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62"/>
                                        </p:tgtEl>
                                        <p:attrNameLst>
                                          <p:attrName>style.visibility</p:attrName>
                                        </p:attrNameLst>
                                      </p:cBhvr>
                                      <p:to>
                                        <p:strVal val="visible"/>
                                      </p:to>
                                    </p:set>
                                    <p:animEffect transition="in" filter="dissolve">
                                      <p:cBhvr>
                                        <p:cTn id="11" dur="500"/>
                                        <p:tgtEl>
                                          <p:spTgt spid="11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2"/>
                                        </p:tgtEl>
                                        <p:attrNameLst>
                                          <p:attrName>style.visibility</p:attrName>
                                        </p:attrNameLst>
                                      </p:cBhvr>
                                      <p:to>
                                        <p:strVal val="visible"/>
                                      </p:to>
                                    </p:set>
                                    <p:animEffect transition="in" filter="wipe(left)">
                                      <p:cBhvr>
                                        <p:cTn id="15" dur="500"/>
                                        <p:tgtEl>
                                          <p:spTgt spid="109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98"/>
                                        </p:tgtEl>
                                        <p:attrNameLst>
                                          <p:attrName>style.visibility</p:attrName>
                                        </p:attrNameLst>
                                      </p:cBhvr>
                                      <p:to>
                                        <p:strVal val="visible"/>
                                      </p:to>
                                    </p:set>
                                    <p:animEffect transition="in" filter="dissolve">
                                      <p:cBhvr>
                                        <p:cTn id="19" dur="500"/>
                                        <p:tgtEl>
                                          <p:spTgt spid="109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70"/>
                                        </p:tgtEl>
                                        <p:attrNameLst>
                                          <p:attrName>style.visibility</p:attrName>
                                        </p:attrNameLst>
                                      </p:cBhvr>
                                      <p:to>
                                        <p:strVal val="visible"/>
                                      </p:to>
                                    </p:set>
                                    <p:animEffect transition="in" filter="wipe(left)">
                                      <p:cBhvr>
                                        <p:cTn id="23" dur="500"/>
                                        <p:tgtEl>
                                          <p:spTgt spid="117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76"/>
                                        </p:tgtEl>
                                        <p:attrNameLst>
                                          <p:attrName>style.visibility</p:attrName>
                                        </p:attrNameLst>
                                      </p:cBhvr>
                                      <p:to>
                                        <p:strVal val="visible"/>
                                      </p:to>
                                    </p:set>
                                    <p:animEffect transition="in" filter="dissolve">
                                      <p:cBhvr>
                                        <p:cTn id="27" dur="500"/>
                                        <p:tgtEl>
                                          <p:spTgt spid="117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49"/>
                                        </p:tgtEl>
                                        <p:attrNameLst>
                                          <p:attrName>style.visibility</p:attrName>
                                        </p:attrNameLst>
                                      </p:cBhvr>
                                      <p:to>
                                        <p:strVal val="visible"/>
                                      </p:to>
                                    </p:set>
                                    <p:animEffect transition="in" filter="wipe(left)">
                                      <p:cBhvr>
                                        <p:cTn id="31" dur="500"/>
                                        <p:tgtEl>
                                          <p:spTgt spid="1149"/>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155"/>
                                        </p:tgtEl>
                                        <p:attrNameLst>
                                          <p:attrName>style.visibility</p:attrName>
                                        </p:attrNameLst>
                                      </p:cBhvr>
                                      <p:to>
                                        <p:strVal val="visible"/>
                                      </p:to>
                                    </p:set>
                                    <p:animEffect transition="in" filter="dissolve">
                                      <p:cBhvr>
                                        <p:cTn id="35" dur="500"/>
                                        <p:tgtEl>
                                          <p:spTgt spid="115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09"/>
                                        </p:tgtEl>
                                        <p:attrNameLst>
                                          <p:attrName>style.visibility</p:attrName>
                                        </p:attrNameLst>
                                      </p:cBhvr>
                                      <p:to>
                                        <p:strVal val="visible"/>
                                      </p:to>
                                    </p:set>
                                    <p:animEffect transition="in" filter="wipe(left)">
                                      <p:cBhvr>
                                        <p:cTn id="39" dur="500"/>
                                        <p:tgtEl>
                                          <p:spTgt spid="1109"/>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118"/>
                                        </p:tgtEl>
                                        <p:attrNameLst>
                                          <p:attrName>style.visibility</p:attrName>
                                        </p:attrNameLst>
                                      </p:cBhvr>
                                      <p:to>
                                        <p:strVal val="visible"/>
                                      </p:to>
                                    </p:set>
                                    <p:animEffect transition="in" filter="dissolve">
                                      <p:cBhvr>
                                        <p:cTn id="43" dur="500"/>
                                        <p:tgtEl>
                                          <p:spTgt spid="11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99"/>
                                        </p:tgtEl>
                                        <p:attrNameLst>
                                          <p:attrName>style.visibility</p:attrName>
                                        </p:attrNameLst>
                                      </p:cBhvr>
                                      <p:to>
                                        <p:strVal val="visible"/>
                                      </p:to>
                                    </p:set>
                                    <p:animEffect transition="in" filter="wipe(left)">
                                      <p:cBhvr>
                                        <p:cTn id="47" dur="500"/>
                                        <p:tgtEl>
                                          <p:spTgt spid="1099"/>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108"/>
                                        </p:tgtEl>
                                        <p:attrNameLst>
                                          <p:attrName>style.visibility</p:attrName>
                                        </p:attrNameLst>
                                      </p:cBhvr>
                                      <p:to>
                                        <p:strVal val="visible"/>
                                      </p:to>
                                    </p:set>
                                    <p:animEffect transition="in" filter="dissolve">
                                      <p:cBhvr>
                                        <p:cTn id="51" dur="500"/>
                                        <p:tgtEl>
                                          <p:spTgt spid="110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163"/>
                                        </p:tgtEl>
                                        <p:attrNameLst>
                                          <p:attrName>style.visibility</p:attrName>
                                        </p:attrNameLst>
                                      </p:cBhvr>
                                      <p:to>
                                        <p:strVal val="visible"/>
                                      </p:to>
                                    </p:set>
                                    <p:animEffect transition="in" filter="wipe(left)">
                                      <p:cBhvr>
                                        <p:cTn id="55" dur="500"/>
                                        <p:tgtEl>
                                          <p:spTgt spid="1163"/>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169"/>
                                        </p:tgtEl>
                                        <p:attrNameLst>
                                          <p:attrName>style.visibility</p:attrName>
                                        </p:attrNameLst>
                                      </p:cBhvr>
                                      <p:to>
                                        <p:strVal val="visible"/>
                                      </p:to>
                                    </p:set>
                                    <p:animEffect transition="in" filter="dissolve">
                                      <p:cBhvr>
                                        <p:cTn id="59" dur="500"/>
                                        <p:tgtEl>
                                          <p:spTgt spid="116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119"/>
                                        </p:tgtEl>
                                        <p:attrNameLst>
                                          <p:attrName>style.visibility</p:attrName>
                                        </p:attrNameLst>
                                      </p:cBhvr>
                                      <p:to>
                                        <p:strVal val="visible"/>
                                      </p:to>
                                    </p:set>
                                    <p:animEffect transition="in" filter="wipe(left)">
                                      <p:cBhvr>
                                        <p:cTn id="63" dur="500"/>
                                        <p:tgtEl>
                                          <p:spTgt spid="1119"/>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1134"/>
                                        </p:tgtEl>
                                        <p:attrNameLst>
                                          <p:attrName>style.visibility</p:attrName>
                                        </p:attrNameLst>
                                      </p:cBhvr>
                                      <p:to>
                                        <p:strVal val="visible"/>
                                      </p:to>
                                    </p:set>
                                    <p:animEffect transition="in" filter="dissolve">
                                      <p:cBhvr>
                                        <p:cTn id="67" dur="500"/>
                                        <p:tgtEl>
                                          <p:spTgt spid="1134"/>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135"/>
                                        </p:tgtEl>
                                        <p:attrNameLst>
                                          <p:attrName>style.visibility</p:attrName>
                                        </p:attrNameLst>
                                      </p:cBhvr>
                                      <p:to>
                                        <p:strVal val="visible"/>
                                      </p:to>
                                    </p:set>
                                    <p:animEffect transition="in" filter="wipe(left)">
                                      <p:cBhvr>
                                        <p:cTn id="71" dur="500"/>
                                        <p:tgtEl>
                                          <p:spTgt spid="1135"/>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1141"/>
                                        </p:tgtEl>
                                        <p:attrNameLst>
                                          <p:attrName>style.visibility</p:attrName>
                                        </p:attrNameLst>
                                      </p:cBhvr>
                                      <p:to>
                                        <p:strVal val="visible"/>
                                      </p:to>
                                    </p:set>
                                    <p:animEffect transition="in" filter="dissolve">
                                      <p:cBhvr>
                                        <p:cTn id="75" dur="500"/>
                                        <p:tgtEl>
                                          <p:spTgt spid="114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142"/>
                                        </p:tgtEl>
                                        <p:attrNameLst>
                                          <p:attrName>style.visibility</p:attrName>
                                        </p:attrNameLst>
                                      </p:cBhvr>
                                      <p:to>
                                        <p:strVal val="visible"/>
                                      </p:to>
                                    </p:set>
                                    <p:animEffect transition="in" filter="wipe(left)">
                                      <p:cBhvr>
                                        <p:cTn id="79" dur="500"/>
                                        <p:tgtEl>
                                          <p:spTgt spid="1142"/>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1148"/>
                                        </p:tgtEl>
                                        <p:attrNameLst>
                                          <p:attrName>style.visibility</p:attrName>
                                        </p:attrNameLst>
                                      </p:cBhvr>
                                      <p:to>
                                        <p:strVal val="visible"/>
                                      </p:to>
                                    </p:set>
                                    <p:animEffect transition="in" filter="dissolve">
                                      <p:cBhvr>
                                        <p:cTn id="83" dur="500"/>
                                        <p:tgtEl>
                                          <p:spTgt spid="11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60"/>
                                        </p:tgtEl>
                                        <p:attrNameLst>
                                          <p:attrName>style.visibility</p:attrName>
                                        </p:attrNameLst>
                                      </p:cBhvr>
                                      <p:to>
                                        <p:strVal val="visible"/>
                                      </p:to>
                                    </p:set>
                                    <p:animEffect transition="in" filter="fade">
                                      <p:cBhvr>
                                        <p:cTn id="88" dur="1000"/>
                                        <p:tgtEl>
                                          <p:spTgt spid="1160"/>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1096"/>
                                        </p:tgtEl>
                                        <p:attrNameLst>
                                          <p:attrName>style.visibility</p:attrName>
                                        </p:attrNameLst>
                                      </p:cBhvr>
                                      <p:to>
                                        <p:strVal val="visible"/>
                                      </p:to>
                                    </p:set>
                                    <p:animEffect transition="in" filter="fade">
                                      <p:cBhvr>
                                        <p:cTn id="92" dur="1000"/>
                                        <p:tgtEl>
                                          <p:spTgt spid="1096"/>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1174"/>
                                        </p:tgtEl>
                                        <p:attrNameLst>
                                          <p:attrName>style.visibility</p:attrName>
                                        </p:attrNameLst>
                                      </p:cBhvr>
                                      <p:to>
                                        <p:strVal val="visible"/>
                                      </p:to>
                                    </p:set>
                                    <p:animEffect transition="in" filter="fade">
                                      <p:cBhvr>
                                        <p:cTn id="96" dur="1000"/>
                                        <p:tgtEl>
                                          <p:spTgt spid="1174"/>
                                        </p:tgtEl>
                                      </p:cBhvr>
                                    </p:animEffect>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1153"/>
                                        </p:tgtEl>
                                        <p:attrNameLst>
                                          <p:attrName>style.visibility</p:attrName>
                                        </p:attrNameLst>
                                      </p:cBhvr>
                                      <p:to>
                                        <p:strVal val="visible"/>
                                      </p:to>
                                    </p:set>
                                    <p:animEffect transition="in" filter="fade">
                                      <p:cBhvr>
                                        <p:cTn id="100" dur="1000"/>
                                        <p:tgtEl>
                                          <p:spTgt spid="1153"/>
                                        </p:tgtEl>
                                      </p:cBhvr>
                                    </p:animEffect>
                                  </p:childTnLst>
                                </p:cTn>
                              </p:par>
                            </p:childTnLst>
                          </p:cTn>
                        </p:par>
                        <p:par>
                          <p:cTn id="101" fill="hold">
                            <p:stCondLst>
                              <p:cond delay="4000"/>
                            </p:stCondLst>
                            <p:childTnLst>
                              <p:par>
                                <p:cTn id="102" presetID="10" presetClass="entr" presetSubtype="0" fill="hold" grpId="0" nodeType="afterEffect">
                                  <p:stCondLst>
                                    <p:cond delay="0"/>
                                  </p:stCondLst>
                                  <p:childTnLst>
                                    <p:set>
                                      <p:cBhvr>
                                        <p:cTn id="103" dur="1" fill="hold">
                                          <p:stCondLst>
                                            <p:cond delay="0"/>
                                          </p:stCondLst>
                                        </p:cTn>
                                        <p:tgtEl>
                                          <p:spTgt spid="1116"/>
                                        </p:tgtEl>
                                        <p:attrNameLst>
                                          <p:attrName>style.visibility</p:attrName>
                                        </p:attrNameLst>
                                      </p:cBhvr>
                                      <p:to>
                                        <p:strVal val="visible"/>
                                      </p:to>
                                    </p:set>
                                    <p:animEffect transition="in" filter="fade">
                                      <p:cBhvr>
                                        <p:cTn id="104" dur="1000"/>
                                        <p:tgtEl>
                                          <p:spTgt spid="1116"/>
                                        </p:tgtEl>
                                      </p:cBhvr>
                                    </p:animEffec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1106"/>
                                        </p:tgtEl>
                                        <p:attrNameLst>
                                          <p:attrName>style.visibility</p:attrName>
                                        </p:attrNameLst>
                                      </p:cBhvr>
                                      <p:to>
                                        <p:strVal val="visible"/>
                                      </p:to>
                                    </p:set>
                                    <p:animEffect transition="in" filter="fade">
                                      <p:cBhvr>
                                        <p:cTn id="108" dur="1000"/>
                                        <p:tgtEl>
                                          <p:spTgt spid="1106"/>
                                        </p:tgtEl>
                                      </p:cBhvr>
                                    </p:animEffect>
                                  </p:childTnLst>
                                </p:cTn>
                              </p:par>
                            </p:childTnLst>
                          </p:cTn>
                        </p:par>
                        <p:par>
                          <p:cTn id="109" fill="hold">
                            <p:stCondLst>
                              <p:cond delay="6000"/>
                            </p:stCondLst>
                            <p:childTnLst>
                              <p:par>
                                <p:cTn id="110" presetID="10" presetClass="entr" presetSubtype="0" fill="hold" grpId="0" nodeType="afterEffect">
                                  <p:stCondLst>
                                    <p:cond delay="0"/>
                                  </p:stCondLst>
                                  <p:childTnLst>
                                    <p:set>
                                      <p:cBhvr>
                                        <p:cTn id="111" dur="1" fill="hold">
                                          <p:stCondLst>
                                            <p:cond delay="0"/>
                                          </p:stCondLst>
                                        </p:cTn>
                                        <p:tgtEl>
                                          <p:spTgt spid="1167"/>
                                        </p:tgtEl>
                                        <p:attrNameLst>
                                          <p:attrName>style.visibility</p:attrName>
                                        </p:attrNameLst>
                                      </p:cBhvr>
                                      <p:to>
                                        <p:strVal val="visible"/>
                                      </p:to>
                                    </p:set>
                                    <p:animEffect transition="in" filter="fade">
                                      <p:cBhvr>
                                        <p:cTn id="112" dur="1000"/>
                                        <p:tgtEl>
                                          <p:spTgt spid="1167"/>
                                        </p:tgtEl>
                                      </p:cBhvr>
                                    </p:animEffect>
                                  </p:childTnLst>
                                </p:cTn>
                              </p:par>
                            </p:childTnLst>
                          </p:cTn>
                        </p:par>
                        <p:par>
                          <p:cTn id="113" fill="hold">
                            <p:stCondLst>
                              <p:cond delay="7000"/>
                            </p:stCondLst>
                            <p:childTnLst>
                              <p:par>
                                <p:cTn id="114" presetID="10" presetClass="entr" presetSubtype="0" fill="hold" grpId="0" nodeType="afterEffect">
                                  <p:stCondLst>
                                    <p:cond delay="0"/>
                                  </p:stCondLst>
                                  <p:childTnLst>
                                    <p:set>
                                      <p:cBhvr>
                                        <p:cTn id="115" dur="1" fill="hold">
                                          <p:stCondLst>
                                            <p:cond delay="0"/>
                                          </p:stCondLst>
                                        </p:cTn>
                                        <p:tgtEl>
                                          <p:spTgt spid="1132"/>
                                        </p:tgtEl>
                                        <p:attrNameLst>
                                          <p:attrName>style.visibility</p:attrName>
                                        </p:attrNameLst>
                                      </p:cBhvr>
                                      <p:to>
                                        <p:strVal val="visible"/>
                                      </p:to>
                                    </p:set>
                                    <p:animEffect transition="in" filter="fade">
                                      <p:cBhvr>
                                        <p:cTn id="116" dur="1000"/>
                                        <p:tgtEl>
                                          <p:spTgt spid="1132"/>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139"/>
                                        </p:tgtEl>
                                        <p:attrNameLst>
                                          <p:attrName>style.visibility</p:attrName>
                                        </p:attrNameLst>
                                      </p:cBhvr>
                                      <p:to>
                                        <p:strVal val="visible"/>
                                      </p:to>
                                    </p:set>
                                    <p:animEffect transition="in" filter="fade">
                                      <p:cBhvr>
                                        <p:cTn id="120" dur="1000"/>
                                        <p:tgtEl>
                                          <p:spTgt spid="1139"/>
                                        </p:tgtEl>
                                      </p:cBhvr>
                                    </p:animEffect>
                                  </p:childTnLst>
                                </p:cTn>
                              </p:par>
                            </p:childTnLst>
                          </p:cTn>
                        </p:par>
                        <p:par>
                          <p:cTn id="121" fill="hold">
                            <p:stCondLst>
                              <p:cond delay="9000"/>
                            </p:stCondLst>
                            <p:childTnLst>
                              <p:par>
                                <p:cTn id="122" presetID="10" presetClass="entr" presetSubtype="0" fill="hold" grpId="0" nodeType="afterEffect">
                                  <p:stCondLst>
                                    <p:cond delay="0"/>
                                  </p:stCondLst>
                                  <p:childTnLst>
                                    <p:set>
                                      <p:cBhvr>
                                        <p:cTn id="123" dur="1" fill="hold">
                                          <p:stCondLst>
                                            <p:cond delay="0"/>
                                          </p:stCondLst>
                                        </p:cTn>
                                        <p:tgtEl>
                                          <p:spTgt spid="1146"/>
                                        </p:tgtEl>
                                        <p:attrNameLst>
                                          <p:attrName>style.visibility</p:attrName>
                                        </p:attrNameLst>
                                      </p:cBhvr>
                                      <p:to>
                                        <p:strVal val="visible"/>
                                      </p:to>
                                    </p:set>
                                    <p:animEffect transition="in" filter="fade">
                                      <p:cBhvr>
                                        <p:cTn id="124" dur="1000"/>
                                        <p:tgtEl>
                                          <p:spTgt spid="114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159"/>
                                        </p:tgtEl>
                                        <p:attrNameLst>
                                          <p:attrName>style.visibility</p:attrName>
                                        </p:attrNameLst>
                                      </p:cBhvr>
                                      <p:to>
                                        <p:strVal val="visible"/>
                                      </p:to>
                                    </p:set>
                                    <p:animEffect transition="in" filter="wipe(up)">
                                      <p:cBhvr>
                                        <p:cTn id="12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 grpId="0"/>
      <p:bldP spid="1108" grpId="0"/>
      <p:bldP spid="1118" grpId="0"/>
      <p:bldP spid="1134" grpId="0"/>
      <p:bldP spid="1141" grpId="0"/>
      <p:bldP spid="1148" grpId="0"/>
      <p:bldP spid="1155" grpId="0"/>
      <p:bldP spid="1162" grpId="0"/>
      <p:bldP spid="1169" grpId="0"/>
      <p:bldP spid="1176" grpId="0"/>
      <p:bldP spid="1160" grpId="0" animBg="1"/>
      <p:bldP spid="1156" grpId="0" animBg="1"/>
      <p:bldP spid="1096" grpId="0" animBg="1"/>
      <p:bldP spid="1092" grpId="0" animBg="1"/>
      <p:bldP spid="1174" grpId="0" animBg="1"/>
      <p:bldP spid="1170" grpId="0" animBg="1"/>
      <p:bldP spid="1153" grpId="0" animBg="1"/>
      <p:bldP spid="1149" grpId="0" animBg="1"/>
      <p:bldP spid="1116" grpId="0" animBg="1"/>
      <p:bldP spid="1109" grpId="0" animBg="1"/>
      <p:bldP spid="1106" grpId="0" animBg="1"/>
      <p:bldP spid="1099" grpId="0" animBg="1"/>
      <p:bldP spid="1167" grpId="0" animBg="1"/>
      <p:bldP spid="1163" grpId="0" animBg="1"/>
      <p:bldP spid="1132" grpId="0" animBg="1"/>
      <p:bldP spid="1119" grpId="0" animBg="1"/>
      <p:bldP spid="1139" grpId="0" animBg="1"/>
      <p:bldP spid="1135" grpId="0" animBg="1"/>
      <p:bldP spid="1146" grpId="0" animBg="1"/>
      <p:bldP spid="1142" grpId="0" animBg="1"/>
      <p:bldP spid="1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t>Drivatars</a:t>
            </a:r>
            <a:r>
              <a:rPr lang="en-GB" dirty="0" smtClean="0"/>
              <a:t>™</a:t>
            </a:r>
          </a:p>
          <a:p>
            <a:pPr lvl="1"/>
            <a:r>
              <a:rPr lang="en-GB" dirty="0" smtClean="0"/>
              <a:t>Reinforcement Learning</a:t>
            </a:r>
          </a:p>
          <a:p>
            <a:r>
              <a:rPr lang="en-GB" dirty="0" smtClean="0"/>
              <a:t>Machine Learning in Online Games</a:t>
            </a:r>
          </a:p>
          <a:p>
            <a:pPr lvl="1"/>
            <a:r>
              <a:rPr lang="en-GB" dirty="0" err="1" smtClean="0"/>
              <a:t>TrueSkill</a:t>
            </a:r>
            <a:r>
              <a:rPr lang="en-GB" dirty="0" smtClean="0"/>
              <a:t>™</a:t>
            </a:r>
          </a:p>
          <a:p>
            <a:pPr lvl="1"/>
            <a:r>
              <a:rPr lang="en-GB" dirty="0" smtClean="0"/>
              <a:t>Halo 3</a:t>
            </a:r>
          </a:p>
          <a:p>
            <a:pPr lvl="1"/>
            <a:r>
              <a:rPr lang="en-GB" dirty="0" smtClean="0"/>
              <a:t>History of Chess</a:t>
            </a:r>
          </a:p>
          <a:p>
            <a:r>
              <a:rPr lang="en-GB" dirty="0" smtClean="0">
                <a:solidFill>
                  <a:srgbClr val="FFFF00"/>
                </a:solidFill>
              </a:rPr>
              <a:t>Conclusions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normAutofit/>
          </a:bodyPr>
          <a:lstStyle/>
          <a:p>
            <a:r>
              <a:rPr lang="en-GB" sz="3000" dirty="0" smtClean="0"/>
              <a:t>Future Challenges for Machine Learning in Games</a:t>
            </a:r>
            <a:endParaRPr lang="en-GB" sz="3000" dirty="0"/>
          </a:p>
        </p:txBody>
      </p:sp>
      <p:sp>
        <p:nvSpPr>
          <p:cNvPr id="6" name="Text Placeholder 5"/>
          <p:cNvSpPr>
            <a:spLocks noGrp="1"/>
          </p:cNvSpPr>
          <p:nvPr>
            <p:ph type="body" sz="quarter" idx="10"/>
          </p:nvPr>
        </p:nvSpPr>
        <p:spPr/>
        <p:txBody>
          <a:bodyPr/>
          <a:lstStyle/>
          <a:p>
            <a:endParaRPr lang="en-GB"/>
          </a:p>
        </p:txBody>
      </p:sp>
      <p:graphicFrame>
        <p:nvGraphicFramePr>
          <p:cNvPr id="4" name="Diagram 3"/>
          <p:cNvGraphicFramePr/>
          <p:nvPr/>
        </p:nvGraphicFramePr>
        <p:xfrm>
          <a:off x="457200" y="1331394"/>
          <a:ext cx="8229600" cy="3469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8" name="Picture 2" descr="http://media.teamxbox.com/xbox-hardware/ss/1/1176089579.jpg"/>
          <p:cNvPicPr>
            <a:picLocks noChangeAspect="1" noChangeArrowheads="1"/>
          </p:cNvPicPr>
          <p:nvPr/>
        </p:nvPicPr>
        <p:blipFill>
          <a:blip r:embed="rId8" cstate="print"/>
          <a:srcRect r="8108" b="8932"/>
          <a:stretch>
            <a:fillRect/>
          </a:stretch>
        </p:blipFill>
        <p:spPr bwMode="auto">
          <a:xfrm>
            <a:off x="2399734" y="1028700"/>
            <a:ext cx="4687521" cy="34088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2" descr="http://www.generation5.org/content/2001/images/cds03.jpg"/>
          <p:cNvPicPr>
            <a:picLocks noChangeAspect="1" noChangeArrowheads="1"/>
          </p:cNvPicPr>
          <p:nvPr/>
        </p:nvPicPr>
        <p:blipFill>
          <a:blip r:embed="rId9" cstate="print"/>
          <a:srcRect/>
          <a:stretch>
            <a:fillRect/>
          </a:stretch>
        </p:blipFill>
        <p:spPr bwMode="auto">
          <a:xfrm>
            <a:off x="2946918" y="1365379"/>
            <a:ext cx="3544331" cy="2824065"/>
          </a:xfrm>
          <a:prstGeom prst="rect">
            <a:avLst/>
          </a:prstGeom>
          <a:ln>
            <a:noFill/>
          </a:ln>
          <a:effectLst>
            <a:outerShdw blurRad="292100" dist="139700" dir="2700000" algn="tl" rotWithShape="0">
              <a:srgbClr val="333333">
                <a:alpha val="65000"/>
              </a:srgbClr>
            </a:outerShdw>
          </a:effectLst>
        </p:spPr>
      </p:pic>
      <p:pic>
        <p:nvPicPr>
          <p:cNvPr id="8" name="Picture 4" descr="http://upload.wikimedia.org/wikipedia/commons/6/6d/Activemarker2.PNG"/>
          <p:cNvPicPr>
            <a:picLocks noChangeAspect="1" noChangeArrowheads="1"/>
          </p:cNvPicPr>
          <p:nvPr/>
        </p:nvPicPr>
        <p:blipFill>
          <a:blip r:embed="rId10" cstate="print"/>
          <a:srcRect/>
          <a:stretch>
            <a:fillRect/>
          </a:stretch>
        </p:blipFill>
        <p:spPr bwMode="auto">
          <a:xfrm>
            <a:off x="2396412" y="1099457"/>
            <a:ext cx="4705684"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Natal.wmv">
            <a:hlinkClick r:id="" action="ppaction://media"/>
          </p:cNvPr>
          <p:cNvPicPr>
            <a:picLocks noRot="1" noChangeAspect="1"/>
          </p:cNvPicPr>
          <p:nvPr>
            <a:videoFile r:link="rId1"/>
          </p:nvPr>
        </p:nvPicPr>
        <p:blipFill>
          <a:blip r:embed="rId11" cstate="print"/>
          <a:stretch>
            <a:fillRect/>
          </a:stretch>
        </p:blipFill>
        <p:spPr>
          <a:xfrm>
            <a:off x="1646580" y="1046716"/>
            <a:ext cx="6037472" cy="3396078"/>
          </a:xfrm>
          <a:prstGeom prst="rect">
            <a:avLst/>
          </a:prstGeom>
          <a:solidFill>
            <a:srgbClr val="FFFFFF">
              <a:shade val="85000"/>
            </a:srgbClr>
          </a:solidFill>
          <a:ln w="76200">
            <a:solidFill>
              <a:schemeClr val="bg1">
                <a:lumMod val="65000"/>
                <a:lumOff val="35000"/>
              </a:schemeClr>
            </a:solid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29698"/>
                                        </p:tgtEl>
                                        <p:attrNameLst>
                                          <p:attrName>ppt_w</p:attrName>
                                        </p:attrNameLst>
                                      </p:cBhvr>
                                      <p:tavLst>
                                        <p:tav tm="0">
                                          <p:val>
                                            <p:strVal val="ppt_w"/>
                                          </p:val>
                                        </p:tav>
                                        <p:tav tm="100000">
                                          <p:val>
                                            <p:fltVal val="0"/>
                                          </p:val>
                                        </p:tav>
                                      </p:tavLst>
                                    </p:anim>
                                    <p:anim calcmode="lin" valueType="num">
                                      <p:cBhvr>
                                        <p:cTn id="13" dur="500"/>
                                        <p:tgtEl>
                                          <p:spTgt spid="29698"/>
                                        </p:tgtEl>
                                        <p:attrNameLst>
                                          <p:attrName>ppt_h</p:attrName>
                                        </p:attrNameLst>
                                      </p:cBhvr>
                                      <p:tavLst>
                                        <p:tav tm="0">
                                          <p:val>
                                            <p:strVal val="ppt_h"/>
                                          </p:val>
                                        </p:tav>
                                        <p:tav tm="100000">
                                          <p:val>
                                            <p:fltVal val="0"/>
                                          </p:val>
                                        </p:tav>
                                      </p:tavLst>
                                    </p:anim>
                                    <p:set>
                                      <p:cBhvr>
                                        <p:cTn id="14" dur="1" fill="hold">
                                          <p:stCondLst>
                                            <p:cond delay="499"/>
                                          </p:stCondLst>
                                        </p:cTn>
                                        <p:tgtEl>
                                          <p:spTgt spid="296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218951" fill="hold"/>
                                        <p:tgtEl>
                                          <p:spTgt spid="9"/>
                                        </p:tgtEl>
                                      </p:cBhvr>
                                    </p:cmd>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set>
                                      <p:cBhvr>
                                        <p:cTn id="29" dur="1" fill="hold">
                                          <p:stCondLst>
                                            <p:cond delay="499"/>
                                          </p:stCondLst>
                                        </p:cTn>
                                        <p:tgtEl>
                                          <p:spTgt spid="9"/>
                                        </p:tgtEl>
                                        <p:attrNameLst>
                                          <p:attrName>style.visibility</p:attrName>
                                        </p:attrNameLst>
                                      </p:cBhvr>
                                      <p:to>
                                        <p:strVal val="hidden"/>
                                      </p:to>
                                    </p:set>
                                    <p:cmd type="call" cmd="stop">
                                      <p:cBhvr>
                                        <p:cTn id="30" dur="1">
                                          <p:stCondLst>
                                            <p:cond delay="499"/>
                                          </p:stCondLst>
                                        </p:cTn>
                                        <p:tgtEl>
                                          <p:spTgt spid="9"/>
                                        </p:tgtEl>
                                      </p:cBhvr>
                                    </p:cmd>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nodeType="click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xit" presetSubtype="32" fill="hold" nodeType="clickEffect">
                                  <p:stCondLst>
                                    <p:cond delay="0"/>
                                  </p:stCondLst>
                                  <p:childTnLst>
                                    <p:anim calcmode="lin" valueType="num">
                                      <p:cBhvr>
                                        <p:cTn id="52" dur="500"/>
                                        <p:tgtEl>
                                          <p:spTgt spid="7"/>
                                        </p:tgtEl>
                                        <p:attrNameLst>
                                          <p:attrName>ppt_w</p:attrName>
                                        </p:attrNameLst>
                                      </p:cBhvr>
                                      <p:tavLst>
                                        <p:tav tm="0">
                                          <p:val>
                                            <p:strVal val="ppt_w"/>
                                          </p:val>
                                        </p:tav>
                                        <p:tav tm="100000">
                                          <p:val>
                                            <p:fltVal val="0"/>
                                          </p:val>
                                        </p:tav>
                                      </p:tavLst>
                                    </p:anim>
                                    <p:anim calcmode="lin" valueType="num">
                                      <p:cBhvr>
                                        <p:cTn id="53" dur="500"/>
                                        <p:tgtEl>
                                          <p:spTgt spid="7"/>
                                        </p:tgtEl>
                                        <p:attrNameLst>
                                          <p:attrName>ppt_h</p:attrName>
                                        </p:attrNameLst>
                                      </p:cBhvr>
                                      <p:tavLst>
                                        <p:tav tm="0">
                                          <p:val>
                                            <p:strVal val="ppt_h"/>
                                          </p:val>
                                        </p:tav>
                                        <p:tav tm="100000">
                                          <p:val>
                                            <p:fltVal val="0"/>
                                          </p:val>
                                        </p:tav>
                                      </p:tavLst>
                                    </p:anim>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55"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type="body" sz="quarter" idx="10"/>
          </p:nvPr>
        </p:nvSpPr>
        <p:spPr>
          <a:xfrm>
            <a:off x="381000" y="1058665"/>
            <a:ext cx="8382000" cy="3688702"/>
          </a:xfrm>
        </p:spPr>
        <p:txBody>
          <a:bodyPr/>
          <a:lstStyle/>
          <a:p>
            <a:r>
              <a:rPr lang="en-GB" dirty="0" smtClean="0"/>
              <a:t>Computer games can be used as test beds for research.</a:t>
            </a:r>
          </a:p>
          <a:p>
            <a:r>
              <a:rPr lang="en-GB" dirty="0" smtClean="0"/>
              <a:t>Machine learning can be used to improve the user experience in computer games.</a:t>
            </a:r>
          </a:p>
          <a:p>
            <a:r>
              <a:rPr lang="en-GB" dirty="0" smtClean="0"/>
              <a:t>Both research and applications are in their infancy and there are many open questions.</a:t>
            </a:r>
          </a:p>
          <a:p>
            <a:r>
              <a:rPr lang="en-GB" dirty="0" smtClean="0"/>
              <a:t>XNA framework exists to plug in machine learning algorithms.</a:t>
            </a:r>
          </a:p>
          <a:p>
            <a:r>
              <a:rPr lang="en-GB" dirty="0" smtClean="0"/>
              <a:t>For more question, please drop us a line</a:t>
            </a:r>
          </a:p>
          <a:p>
            <a:pPr>
              <a:buNone/>
            </a:pPr>
            <a:endParaRPr lang="en-GB" dirty="0" smtClean="0"/>
          </a:p>
          <a:p>
            <a:pPr lvl="1" algn="ctr" eaLnBrk="1" hangingPunct="1">
              <a:buNone/>
              <a:defRPr/>
            </a:pPr>
            <a:r>
              <a:rPr lang="en-GB" dirty="0" smtClean="0">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a:rPr>
              <a:t>Ralf Herbrich, Thore Graepel, Joaquin Quiñonero Candela</a:t>
            </a:r>
          </a:p>
          <a:p>
            <a:pPr lvl="1" algn="ctr" eaLnBrk="1" hangingPunct="1">
              <a:buNone/>
              <a:defRPr/>
            </a:pPr>
            <a:r>
              <a:rPr lang="en-GB" sz="1800" dirty="0" smtClean="0">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a:rPr>
              <a:t>Online Services and Advertising Group</a:t>
            </a:r>
          </a:p>
        </p:txBody>
      </p:sp>
      <p:pic>
        <p:nvPicPr>
          <p:cNvPr id="5122" name="Picture 2" descr="http://www.gamefocus.ca/UserFiles/Image/Microsoft/Kodu/kodu1.jpg"/>
          <p:cNvPicPr>
            <a:picLocks noChangeAspect="1" noChangeArrowheads="1"/>
          </p:cNvPicPr>
          <p:nvPr/>
        </p:nvPicPr>
        <p:blipFill>
          <a:blip r:embed="rId2" cstate="print"/>
          <a:srcRect/>
          <a:stretch>
            <a:fillRect/>
          </a:stretch>
        </p:blipFill>
        <p:spPr bwMode="auto">
          <a:xfrm>
            <a:off x="2260047" y="1165501"/>
            <a:ext cx="5048250" cy="2809875"/>
          </a:xfrm>
          <a:prstGeom prst="roundRect">
            <a:avLst>
              <a:gd name="adj" fmla="val 8594"/>
            </a:avLst>
          </a:prstGeom>
          <a:solidFill>
            <a:srgbClr val="FFFFFF">
              <a:shade val="85000"/>
            </a:srgbClr>
          </a:solidFill>
          <a:ln w="76200">
            <a:solidFill>
              <a:schemeClr val="bg1"/>
            </a:solid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5122"/>
                                        </p:tgtEl>
                                        <p:attrNameLst>
                                          <p:attrName>ppt_w</p:attrName>
                                        </p:attrNameLst>
                                      </p:cBhvr>
                                      <p:tavLst>
                                        <p:tav tm="0">
                                          <p:val>
                                            <p:strVal val="ppt_w"/>
                                          </p:val>
                                        </p:tav>
                                        <p:tav tm="100000">
                                          <p:val>
                                            <p:fltVal val="0"/>
                                          </p:val>
                                        </p:tav>
                                      </p:tavLst>
                                    </p:anim>
                                    <p:anim calcmode="lin" valueType="num">
                                      <p:cBhvr>
                                        <p:cTn id="13" dur="500"/>
                                        <p:tgtEl>
                                          <p:spTgt spid="5122"/>
                                        </p:tgtEl>
                                        <p:attrNameLst>
                                          <p:attrName>ppt_h</p:attrName>
                                        </p:attrNameLst>
                                      </p:cBhvr>
                                      <p:tavLst>
                                        <p:tav tm="0">
                                          <p:val>
                                            <p:strVal val="ppt_h"/>
                                          </p:val>
                                        </p:tav>
                                        <p:tav tm="100000">
                                          <p:val>
                                            <p:fltVal val="0"/>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Games can be very hard!</a:t>
            </a:r>
            <a:endParaRPr lang="en-GB" dirty="0"/>
          </a:p>
        </p:txBody>
      </p:sp>
      <p:sp>
        <p:nvSpPr>
          <p:cNvPr id="3" name="Content Placeholder 2"/>
          <p:cNvSpPr>
            <a:spLocks noGrp="1"/>
          </p:cNvSpPr>
          <p:nvPr>
            <p:ph idx="1"/>
          </p:nvPr>
        </p:nvSpPr>
        <p:spPr/>
        <p:txBody>
          <a:bodyPr>
            <a:normAutofit/>
          </a:bodyPr>
          <a:lstStyle/>
          <a:p>
            <a:r>
              <a:rPr lang="en-GB" dirty="0" smtClean="0"/>
              <a:t>Partially observable stochastic games</a:t>
            </a:r>
          </a:p>
          <a:p>
            <a:pPr lvl="1"/>
            <a:r>
              <a:rPr lang="en-GB" dirty="0" smtClean="0"/>
              <a:t>States only partially observed</a:t>
            </a:r>
          </a:p>
          <a:p>
            <a:pPr lvl="1"/>
            <a:r>
              <a:rPr lang="en-GB" dirty="0" smtClean="0"/>
              <a:t>Multiple agents choose actions</a:t>
            </a:r>
          </a:p>
          <a:p>
            <a:pPr lvl="1"/>
            <a:r>
              <a:rPr lang="en-GB" dirty="0" smtClean="0"/>
              <a:t>Stochastic pay-offs and state transitions depend on state and all the other agents’ actions</a:t>
            </a:r>
          </a:p>
          <a:p>
            <a:pPr lvl="1"/>
            <a:r>
              <a:rPr lang="en-GB" dirty="0" smtClean="0"/>
              <a:t>Goal: Optimise long term pay-off (reward)</a:t>
            </a:r>
          </a:p>
          <a:p>
            <a:r>
              <a:rPr lang="en-GB" dirty="0" smtClean="0"/>
              <a:t>Just like life: complex, adversarial, uncertain, and we are in it for the long run!</a:t>
            </a:r>
          </a:p>
          <a:p>
            <a:pPr lvl="1"/>
            <a:endParaRPr lang="en-GB" dirty="0" smtClean="0"/>
          </a:p>
          <a:p>
            <a:pPr lvl="1"/>
            <a:endParaRPr lang="en-GB"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Approximations</a:t>
            </a:r>
            <a:endParaRPr lang="en-GB" dirty="0"/>
          </a:p>
        </p:txBody>
      </p:sp>
      <p:graphicFrame>
        <p:nvGraphicFramePr>
          <p:cNvPr id="4" name="Content Placeholder 3"/>
          <p:cNvGraphicFramePr>
            <a:graphicFrameLocks noGrp="1"/>
          </p:cNvGraphicFramePr>
          <p:nvPr>
            <p:ph idx="1"/>
          </p:nvPr>
        </p:nvGraphicFramePr>
        <p:xfrm>
          <a:off x="381000" y="1058863"/>
          <a:ext cx="8382000" cy="364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Games Industry Surpasses Hollywood!</a:t>
            </a:r>
            <a:endParaRPr lang="en-GB" dirty="0"/>
          </a:p>
        </p:txBody>
      </p:sp>
      <p:graphicFrame>
        <p:nvGraphicFramePr>
          <p:cNvPr id="4" name="Chart 3"/>
          <p:cNvGraphicFramePr/>
          <p:nvPr/>
        </p:nvGraphicFramePr>
        <p:xfrm>
          <a:off x="428042" y="855618"/>
          <a:ext cx="3882701" cy="40307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385388" y="855618"/>
          <a:ext cx="4544007" cy="40522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rot="5400000">
            <a:off x="7489752" y="3358211"/>
            <a:ext cx="1787053" cy="254881"/>
          </a:xfrm>
          <a:prstGeom prst="rect">
            <a:avLst/>
          </a:prstGeom>
          <a:gradFill>
            <a:lin ang="19800000" scaled="0"/>
          </a:gradFill>
          <a:effectLst>
            <a:outerShdw blurRad="76200" dir="6120000" sx="17000" sy="17000" kx="-1200000" algn="bl" rotWithShape="0">
              <a:prstClr val="black">
                <a:alpha val="16000"/>
              </a:prstClr>
            </a:outerShdw>
          </a:effectLst>
          <a:scene3d>
            <a:camera prst="orthographicFront">
              <a:rot lat="0" lon="0" rev="21510000"/>
            </a:camera>
            <a:lightRig rig="glow" dir="t">
              <a:rot lat="0" lon="0" rev="1920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100" dirty="0" smtClean="0"/>
              <a:t>World Box Office Sales(2007)</a:t>
            </a:r>
            <a:endParaRPr lang="en-GB" sz="1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0"/>
          </p:nvPr>
        </p:nvSpPr>
        <p:spPr>
          <a:xfrm>
            <a:off x="381000" y="1058664"/>
            <a:ext cx="8382000" cy="3328604"/>
          </a:xfrm>
        </p:spPr>
        <p:txBody>
          <a:bodyPr/>
          <a:lstStyle/>
          <a:p>
            <a:r>
              <a:rPr lang="en-GB" dirty="0" smtClean="0"/>
              <a:t>Why Machine Learning and Games?</a:t>
            </a:r>
          </a:p>
          <a:p>
            <a:r>
              <a:rPr lang="en-GB" dirty="0" smtClean="0"/>
              <a:t>Machine Learning in Video Games</a:t>
            </a:r>
          </a:p>
          <a:p>
            <a:pPr lvl="1"/>
            <a:r>
              <a:rPr lang="en-GB" dirty="0" err="1" smtClean="0">
                <a:solidFill>
                  <a:srgbClr val="FFFF00"/>
                </a:solidFill>
              </a:rPr>
              <a:t>Drivatars</a:t>
            </a:r>
            <a:r>
              <a:rPr lang="en-GB" dirty="0" smtClean="0">
                <a:solidFill>
                  <a:srgbClr val="FFFF00"/>
                </a:solidFill>
              </a:rPr>
              <a:t>™</a:t>
            </a:r>
          </a:p>
          <a:p>
            <a:pPr lvl="1"/>
            <a:r>
              <a:rPr lang="en-GB" dirty="0" smtClean="0"/>
              <a:t>Reinforcement Learning</a:t>
            </a:r>
          </a:p>
          <a:p>
            <a:r>
              <a:rPr lang="en-GB" dirty="0" smtClean="0"/>
              <a:t>Machine Learning in Online Games</a:t>
            </a:r>
          </a:p>
          <a:p>
            <a:pPr lvl="1"/>
            <a:r>
              <a:rPr lang="en-GB" dirty="0" err="1" smtClean="0"/>
              <a:t>TrueSkill</a:t>
            </a:r>
            <a:r>
              <a:rPr lang="en-GB" dirty="0" smtClean="0"/>
              <a:t>™</a:t>
            </a:r>
          </a:p>
          <a:p>
            <a:pPr lvl="1"/>
            <a:r>
              <a:rPr lang="en-GB" dirty="0" smtClean="0"/>
              <a:t>Halo 3</a:t>
            </a:r>
          </a:p>
          <a:p>
            <a:pPr lvl="1"/>
            <a:r>
              <a:rPr lang="en-GB" dirty="0" smtClean="0"/>
              <a:t>History of Chess</a:t>
            </a:r>
          </a:p>
          <a:p>
            <a:r>
              <a:rPr lang="en-GB" dirty="0" smtClean="0"/>
              <a:t>Conclusions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GB" sz="2700" dirty="0" err="1" smtClean="0"/>
              <a:t>Drivatar</a:t>
            </a:r>
            <a:r>
              <a:rPr lang="en-GB" sz="2700" dirty="0" smtClean="0"/>
              <a:t>™</a:t>
            </a:r>
          </a:p>
        </p:txBody>
      </p:sp>
      <p:graphicFrame>
        <p:nvGraphicFramePr>
          <p:cNvPr id="9" name="Content Placeholder 8"/>
          <p:cNvGraphicFramePr>
            <a:graphicFrameLocks noGrp="1"/>
          </p:cNvGraphicFramePr>
          <p:nvPr>
            <p:ph sz="half" idx="1"/>
          </p:nvPr>
        </p:nvGraphicFramePr>
        <p:xfrm>
          <a:off x="381000" y="1058863"/>
          <a:ext cx="4114800" cy="364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ctangle 7"/>
          <p:cNvPicPr>
            <a:picLocks noGrp="1" noChangeAspect="1" noChangeArrowheads="1"/>
          </p:cNvPicPr>
          <p:nvPr>
            <p:ph sz="half" idx="2"/>
          </p:nvPr>
        </p:nvPicPr>
        <p:blipFill>
          <a:blip r:embed="rId7" cstate="print"/>
          <a:srcRect/>
          <a:stretch>
            <a:fillRect/>
          </a:stretch>
        </p:blipFill>
        <p:spPr bwMode="auto">
          <a:xfrm>
            <a:off x="5402580" y="1177997"/>
            <a:ext cx="2606040" cy="3408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E -o $(base).ps $(base).dvi"/>
  <p:tag name="EXTERNALEDITCOMMAND" val="notepad %"/>
  <p:tag name="GHOSTSCRIPTCOMMAND" val="C:\gs\gs8.14\bin\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543"/>
  <p:tag name="DEFAULTHEIGHT" val="358"/>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mu_i - 3 \cdot \sigma_i}&#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42.96008"/>
  <p:tag name="PICTUREFILESIZE" val="1830"/>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usepackage{color}&#10;\begin{document}&#10;\textcolor{yellow}{&#10;\[&#10;\frac{\boldsymbol{\mathsf{P}}(p_i \approx p_j|\mu_i-\mu_j,\sigma_i^2+\sigma_j^2)}{\boldsymbol{\mathsf{P}}(p_i \approx p_j|\mu_i-\mu_j=0,\sigma_i^2+\sigma_j^2=0)}&#10;\]&#10;}&#10;\end{document}"/>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True"/>
  <p:tag name="WORKAROUNDTRANSPARENCYBUG" val="False"/>
  <p:tag name="ALLOWFONTSUBSTITUTION" val="False"/>
  <p:tag name="BITMAPFORMAT" val="png16m"/>
  <p:tag name="ORIGWIDTH" val="154.9803"/>
  <p:tag name="PICTUREFILESIZE" val="1134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10;\usepackage{color}&#10;\pagestyle{empty}&#10;\begin{document}&#10;\definecolor{white2}{rgb}{0.99,0.99,0.99}&#10;\definecolor{blue2}{rgb}{0.0,0.6,1.0}&#10;\[&#10;\mathbf{\textcolor{white2}{Q(\textcolor{yellow}{s},\textcolor{red}{a}) &#10;\leftarrow&#10;Q(\textcolor{yellow}{s},\textcolor{red}{a}) + &#10;\alpha [\textcolor{magenta}{r} + \gamma &#10;\max_{\textcolor{blue2}{a^\prime}}&#10;Q(\textcolor{green}{s^\prime},\textcolor{blue2}{a^\prime}) - &#10;Q(\textcolor{yellow}{s},\textcolor{red}{a})]}}&#10;\]&#10;\end{document}&#10;"/>
  <p:tag name="EXTERNALNAME" val="txp_fig"/>
  <p:tag name="BLEND" val="False"/>
  <p:tag name="TRANSPARENT" val="True"/>
  <p:tag name="KEEPFILES" val="False"/>
  <p:tag name="DEBUGPAUSE" val="False"/>
  <p:tag name="RESOLUTION" val="1200"/>
  <p:tag name="TIMEOUT" val="(none)"/>
  <p:tag name="BOXWIDTH" val="543"/>
  <p:tag name="BOXHEIGHT" val="514"/>
  <p:tag name="BOXFONT" val="10"/>
  <p:tag name="BOXWRAP" val="False"/>
  <p:tag name="WORKAROUNDTRANSPARENCYBUG" val="False"/>
  <p:tag name="BITMAPFORMAT" val="png16m"/>
  <p:tag name="DEBUGINTERACTIVE" val="True"/>
  <p:tag name="ORIGWIDTH" val="488"/>
  <p:tag name="PICTUREFILESIZE" val="4267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s_i &gt; s_j \Rightarrow \boldsymbol{\mathsf{P}}(\mbox{Player } i \mbox{ wins}) &gt; \boldsymbol{\mathsf{P}}(\mbox{Player } j \mbox{ wins})}&#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202.9804"/>
  <p:tag name="PICTUREFILESIZE" val="688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amsfonts}&#10;\usepackage{color}&#10;\pagestyle{empty}&#10;\begin{document}&#10;\[&#10;\textcolor{yellow}{\boldsymbol{\mathsf{P}}(y_{12}=(1,2)|p_1,p_2) = \mathbb{I}(p_1 &gt; p_2)}&#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144.9603"/>
  <p:tag name="PICTUREFILESIZE" val="511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boldsymbol{\mathsf{P}}(t_1|s_1,s_2) = \mathcal{N}\left(t_1;s_1 + s_2 ,2 \cdot \beta^2 \right)}&#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True"/>
  <p:tag name="WORKAROUNDTRANSPARENCYBUG" val="False"/>
  <p:tag name="ALLOWFONTSUBSTITUTION" val="False"/>
  <p:tag name="BITMAPFORMAT" val="png16m"/>
  <p:tag name="ORIGWIDTH" val="150.9603"/>
  <p:tag name="PICTUREFILESIZE" val="5790"/>
</p:tagLst>
</file>

<file path=ppt/tags/tag6.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amsfonts}&#10;\usepackage{color}&#10;\pagestyle{empty}&#10;\begin{document}&#10;\[&#10;\textcolor{yellow}{\boldsymbol{\mathsf{P}}(\boldsymbol{y}|t_1,t_2,t_3) = \mathbb{I}(\boldsymbol{y} = (i,j,k)) \mbox{ where } t_i &gt; t_j  &gt; t_k}&#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True"/>
  <p:tag name="WORKAROUNDTRANSPARENCYBUG" val="False"/>
  <p:tag name="ALLOWFONTSUBSTITUTION" val="False"/>
  <p:tag name="BITMAPFORMAT" val="png16m"/>
  <p:tag name="ORIGWIDTH" val="210.9604"/>
  <p:tag name="PICTUREFILESIZE" val="761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boldsymbol{\mathsf{P}}(s_i|\boldsymbol{y}=(1,2,3))=\mathcal{N}(s_i;\mu_i,\sigma_i^2)}&#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142.9803"/>
  <p:tag name="PICTUREFILESIZE" val="594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y_{12} = (1,2)}&#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48.00008"/>
  <p:tag name="PICTUREFILESIZE" val="229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10;\usepackage{amsmath}&#10;\usepackage{color}&#10;\pagestyle{empty}&#10;\begin{document}&#10;\[&#10;\textcolor{yellow}{y_{23} = (2,3)}&#10;\]&#10;\end{document}&#10;"/>
  <p:tag name="EXTERNALNAME" val="txp_fig"/>
  <p:tag name="BLEND" val="False"/>
  <p:tag name="TRANSPARENT" val="True"/>
  <p:tag name="KEEPFILES" val="False"/>
  <p:tag name="DEBUGPAUSE" val="False"/>
  <p:tag name="RESOLUTION" val="1200"/>
  <p:tag name="TIMEOUT" val="(none)"/>
  <p:tag name="BOXWIDTH" val="543"/>
  <p:tag name="BOXHEIGHT" val="358"/>
  <p:tag name="BOXFONT" val="10"/>
  <p:tag name="BOXWRAP" val="False"/>
  <p:tag name="WORKAROUNDTRANSPARENCYBUG" val="False"/>
  <p:tag name="ALLOWFONTSUBSTITUTION" val="False"/>
  <p:tag name="BITMAPFORMAT" val="png16m"/>
  <p:tag name="ORIGWIDTH" val="48.00008"/>
  <p:tag name="PICTUREFILESIZE" val="2617"/>
</p:tagLst>
</file>

<file path=ppt/theme/theme1.xml><?xml version="1.0" encoding="utf-8"?>
<a:theme xmlns:a="http://schemas.openxmlformats.org/drawingml/2006/main" name="UK Student Day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1718</Words>
  <Application>Microsoft Office PowerPoint</Application>
  <PresentationFormat>On-screen Show (16:9)</PresentationFormat>
  <Paragraphs>494</Paragraphs>
  <Slides>48</Slides>
  <Notes>12</Notes>
  <HiddenSlides>7</HiddenSlides>
  <MMClips>17</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UK Student Day Template</vt:lpstr>
      <vt:lpstr>Forza, Halo, Xbox Live The Magic of Research in Microsoft Products</vt:lpstr>
      <vt:lpstr>Microsoft Research</vt:lpstr>
      <vt:lpstr>Overview</vt:lpstr>
      <vt:lpstr>Why Machine Learning and Games?</vt:lpstr>
      <vt:lpstr>Games can be very hard!</vt:lpstr>
      <vt:lpstr>Approximations</vt:lpstr>
      <vt:lpstr>Games Industry Surpasses Hollywood!</vt:lpstr>
      <vt:lpstr>Overview</vt:lpstr>
      <vt:lpstr>Drivatar™</vt:lpstr>
      <vt:lpstr>Forza Motorsport Demo</vt:lpstr>
      <vt:lpstr>Drivatars Unplugged</vt:lpstr>
      <vt:lpstr>The Racing Line Model</vt:lpstr>
      <vt:lpstr>Drivatars: Main Idea</vt:lpstr>
      <vt:lpstr>Racing Tables</vt:lpstr>
      <vt:lpstr>Minimal Curvature Lines</vt:lpstr>
      <vt:lpstr>Forza Motorsport 3 </vt:lpstr>
      <vt:lpstr>Vehicle Control as an Inverse Problem</vt:lpstr>
      <vt:lpstr>Overview</vt:lpstr>
      <vt:lpstr>Reinforcement Learning</vt:lpstr>
      <vt:lpstr>Tabular Q-Learning</vt:lpstr>
      <vt:lpstr>Results</vt:lpstr>
      <vt:lpstr>Learning Aggressive Fighting</vt:lpstr>
      <vt:lpstr>Learning “Aikido” Style Fighting</vt:lpstr>
      <vt:lpstr>Overview</vt:lpstr>
      <vt:lpstr>Motivation</vt:lpstr>
      <vt:lpstr>The Skill Rating Problem</vt:lpstr>
      <vt:lpstr>Two Player Match Outcome Model</vt:lpstr>
      <vt:lpstr>Two Team Match Outcome Model</vt:lpstr>
      <vt:lpstr>Multiple Team Match Outcome Model</vt:lpstr>
      <vt:lpstr>Multiple Team Match Outcome Model</vt:lpstr>
      <vt:lpstr>Efficient Approximate Inference</vt:lpstr>
      <vt:lpstr>Applications to Online Gaming</vt:lpstr>
      <vt:lpstr>Experimental Setup</vt:lpstr>
      <vt:lpstr>Convergence Speed</vt:lpstr>
      <vt:lpstr>Convergence Speed (ctd.)</vt:lpstr>
      <vt:lpstr>Overview</vt:lpstr>
      <vt:lpstr>Xbox 360 &amp; Halo 3</vt:lpstr>
      <vt:lpstr>Skill Distributions of Online Games</vt:lpstr>
      <vt:lpstr>Halo 3 Demo</vt:lpstr>
      <vt:lpstr>Halo 3 in Action</vt:lpstr>
      <vt:lpstr>Halo 3 Public Beta Analysis</vt:lpstr>
      <vt:lpstr>Overview</vt:lpstr>
      <vt:lpstr>TrueSkillTM Through Time: Chess</vt:lpstr>
      <vt:lpstr>ChessBase Analysis: 1850 - 2006</vt:lpstr>
      <vt:lpstr>Overview</vt:lpstr>
      <vt:lpstr>Future Challenges for Machine Learning in Games</vt:lpstr>
      <vt:lpstr>Conclusions</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2008-07-24T17:27:06Z</dcterms:created>
  <dcterms:modified xsi:type="dcterms:W3CDTF">2009-07-02T10:57:12Z</dcterms:modified>
</cp:coreProperties>
</file>