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9"/>
  </p:notesMasterIdLst>
  <p:sldIdLst>
    <p:sldId id="256" r:id="rId2"/>
    <p:sldId id="258" r:id="rId3"/>
    <p:sldId id="260" r:id="rId4"/>
    <p:sldId id="259" r:id="rId5"/>
    <p:sldId id="314" r:id="rId6"/>
    <p:sldId id="261" r:id="rId7"/>
    <p:sldId id="262" r:id="rId8"/>
    <p:sldId id="263" r:id="rId9"/>
    <p:sldId id="264" r:id="rId10"/>
    <p:sldId id="265" r:id="rId11"/>
    <p:sldId id="268" r:id="rId12"/>
    <p:sldId id="315" r:id="rId13"/>
    <p:sldId id="267" r:id="rId14"/>
    <p:sldId id="316" r:id="rId15"/>
    <p:sldId id="272" r:id="rId16"/>
    <p:sldId id="271" r:id="rId17"/>
    <p:sldId id="274" r:id="rId18"/>
    <p:sldId id="276" r:id="rId19"/>
    <p:sldId id="275" r:id="rId20"/>
    <p:sldId id="278" r:id="rId21"/>
    <p:sldId id="279" r:id="rId22"/>
    <p:sldId id="280" r:id="rId23"/>
    <p:sldId id="281" r:id="rId24"/>
    <p:sldId id="317" r:id="rId25"/>
    <p:sldId id="284" r:id="rId26"/>
    <p:sldId id="286" r:id="rId27"/>
    <p:sldId id="289" r:id="rId28"/>
    <p:sldId id="290" r:id="rId29"/>
    <p:sldId id="318" r:id="rId30"/>
    <p:sldId id="292" r:id="rId31"/>
    <p:sldId id="293" r:id="rId32"/>
    <p:sldId id="319" r:id="rId33"/>
    <p:sldId id="295" r:id="rId34"/>
    <p:sldId id="296" r:id="rId35"/>
    <p:sldId id="298" r:id="rId36"/>
    <p:sldId id="297" r:id="rId37"/>
    <p:sldId id="299" r:id="rId38"/>
    <p:sldId id="320" r:id="rId39"/>
    <p:sldId id="301" r:id="rId40"/>
    <p:sldId id="302" r:id="rId41"/>
    <p:sldId id="321" r:id="rId42"/>
    <p:sldId id="273" r:id="rId43"/>
    <p:sldId id="303" r:id="rId44"/>
    <p:sldId id="308" r:id="rId45"/>
    <p:sldId id="322" r:id="rId46"/>
    <p:sldId id="304" r:id="rId47"/>
    <p:sldId id="309" r:id="rId48"/>
    <p:sldId id="307" r:id="rId49"/>
    <p:sldId id="323" r:id="rId50"/>
    <p:sldId id="305" r:id="rId51"/>
    <p:sldId id="310" r:id="rId52"/>
    <p:sldId id="311" r:id="rId53"/>
    <p:sldId id="312" r:id="rId54"/>
    <p:sldId id="324" r:id="rId55"/>
    <p:sldId id="306" r:id="rId56"/>
    <p:sldId id="325" r:id="rId57"/>
    <p:sldId id="27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7E83312-F2D9-4E71-BC4B-0AD38942C270}" type="datetimeFigureOut">
              <a:rPr lang="en-US"/>
              <a:pPr>
                <a:defRPr/>
              </a:pPr>
              <a:t>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D2A139-AA4F-4F36-9973-E08E3C3B9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EAE8-F4FD-45E6-BC51-F9949650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597C-2BDD-4276-AC87-4F6B98C1612C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DA59-EF6E-4C66-B4E7-D15B571D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1CA2-1BA5-455E-BF2B-328E0B80C0F3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9196-3EFB-4FC4-A0F2-D6A5DD28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D6C0-5F3B-49F6-9328-4B428AC6B54E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5EEC-31F1-4227-A544-C5C632A3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C4D5-FA57-4F70-9637-95CCFDECFA7E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7725-E77F-4FD2-A000-2FCBAC6A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16F0-7965-4331-BC7D-4675B79C1903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C7BA-CA7E-49F6-BD0B-0016FEA2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B96E-1381-4518-9309-404858DC3A4C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5E98-1D24-420B-A5D5-87B146726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E058-A00F-4FBB-997B-2910682B3281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8294-D0DB-41C0-BB58-F03DADE44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CB1F-CBEF-469B-8FAE-20A21BBB4406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D1A-D9FB-4C83-98FB-4BBDC753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8943-A458-4D00-BD6A-004A0086F063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8894-0619-4A81-B3EF-89EE3556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DF0B-2A70-418C-8DA2-F0B301ED49D2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3988-BAA9-4E03-A9C3-F2BAF607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B4A4-1ADB-49AA-9352-6168A41DD899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C8680-99B5-4598-B510-CBE0EDEC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E56BD-EF7F-4C4F-8FEC-DD91E75443D6}" type="datetime1">
              <a:rPr lang="en-US"/>
              <a:pPr>
                <a:defRPr/>
              </a:pPr>
              <a:t>1/3/2012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48600" cy="1146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Privacy of Location Trajectory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3574"/>
            <a:ext cx="6537325" cy="2892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Chi-Yin Chow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Department of Computer Science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City University of Hong Kong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Mohamed F. Mokbel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Department of Computer Science and Engineering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University of Minnesota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Two Kinds of Trajectory</a:t>
            </a: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Real-time Trajectory  -- Continuous LBS</a:t>
            </a:r>
          </a:p>
          <a:p>
            <a:pPr lvl="1" eaLnBrk="1" hangingPunct="1"/>
            <a:r>
              <a:rPr lang="en-US" smtClean="0"/>
              <a:t>“Continuously inform me the traffic condition within 1 mile from my vehicle”</a:t>
            </a:r>
          </a:p>
          <a:p>
            <a:pPr lvl="1" eaLnBrk="1" hangingPunct="1"/>
            <a:r>
              <a:rPr lang="en-US" smtClean="0"/>
              <a:t>“Let me know my friends’ locations if they are within 2km from my location”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2800" smtClean="0"/>
              <a:t>Off-line Trajectory  -- Historical Trajectory</a:t>
            </a:r>
          </a:p>
          <a:p>
            <a:pPr lvl="1" eaLnBrk="1" hangingPunct="1"/>
            <a:r>
              <a:rPr lang="en-US" smtClean="0"/>
              <a:t>Publish trajectory data for public research </a:t>
            </a:r>
          </a:p>
          <a:p>
            <a:pPr lvl="1" eaLnBrk="1" hangingPunct="1"/>
            <a:r>
              <a:rPr lang="en-US" smtClean="0"/>
              <a:t>Answer spatio-temporal range queries</a:t>
            </a:r>
          </a:p>
          <a:p>
            <a:pPr eaLnBrk="1" hangingPunct="1"/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B0E9-E7AE-49F2-8087-0FB3EB35E6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Continuous Location-based Services vs. Trajectory Publication</a:t>
            </a:r>
            <a:endParaRPr lang="en-US" sz="4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80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Scalability Requirement</a:t>
            </a:r>
          </a:p>
          <a:p>
            <a:pPr lvl="1" eaLnBrk="1" hangingPunct="1"/>
            <a:r>
              <a:rPr lang="en-US" sz="2400" dirty="0" smtClean="0"/>
              <a:t>Continuous LBS: Real-time</a:t>
            </a:r>
          </a:p>
          <a:p>
            <a:pPr lvl="1" eaLnBrk="1" hangingPunct="1"/>
            <a:r>
              <a:rPr lang="en-US" sz="2400" dirty="0" smtClean="0"/>
              <a:t>Historical Trajectory: Off-line 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Applicability of Global Optimization </a:t>
            </a:r>
          </a:p>
          <a:p>
            <a:pPr lvl="1" eaLnBrk="1" hangingPunct="1"/>
            <a:r>
              <a:rPr lang="en-US" sz="2400" dirty="0" smtClean="0"/>
              <a:t>Continuous LBS: Dynamic, Uncertain</a:t>
            </a:r>
          </a:p>
          <a:p>
            <a:pPr lvl="1" eaLnBrk="1" hangingPunct="1"/>
            <a:r>
              <a:rPr lang="en-US" sz="2400" dirty="0" smtClean="0"/>
              <a:t>Historical Trajectory: Static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EFAA0-1848-4FE5-934A-FB18223902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Outline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b="1" dirty="0"/>
              <a:t>Protecting Trajectory Privacy in Location-based </a:t>
            </a:r>
            <a:r>
              <a:rPr lang="en-US" sz="3200" b="1" dirty="0" smtClean="0"/>
              <a:t>Services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/>
              <a:t>Protecting Privacy in Trajectory </a:t>
            </a:r>
            <a:r>
              <a:rPr lang="en-US" sz="3200" dirty="0" smtClean="0"/>
              <a:t>Publication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Protecting Trajectory Privacy in LBS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Category-I LBS</a:t>
            </a:r>
            <a:r>
              <a:rPr lang="en-US" smtClean="0"/>
              <a:t>: Require consistent user identities.</a:t>
            </a:r>
          </a:p>
          <a:p>
            <a:pPr lvl="1" eaLnBrk="1" hangingPunct="1"/>
            <a:r>
              <a:rPr lang="en-US" smtClean="0"/>
              <a:t>“Let me know my friends’ locations if they are within 2km from my location”</a:t>
            </a:r>
          </a:p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Category-II LBS</a:t>
            </a:r>
            <a:r>
              <a:rPr lang="en-US" smtClean="0"/>
              <a:t>: Do not require consistent user identities. </a:t>
            </a:r>
          </a:p>
          <a:p>
            <a:pPr lvl="1" eaLnBrk="1" hangingPunct="1"/>
            <a:r>
              <a:rPr lang="en-US" smtClean="0"/>
              <a:t>“Send e-coupons to users within 1km from my coffee shop”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6625"/>
            <a:ext cx="81057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288BE-B1A4-4ACC-B71C-63F7F89D07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Spatial  Cloaking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Main Idea: Blur </a:t>
            </a:r>
            <a:r>
              <a:rPr lang="en-US" sz="2400" dirty="0"/>
              <a:t>user’s location into cloaked </a:t>
            </a:r>
            <a:r>
              <a:rPr lang="en-US" sz="2400" dirty="0" smtClean="0"/>
              <a:t>region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i="1" dirty="0" smtClean="0"/>
              <a:t>k</a:t>
            </a:r>
            <a:r>
              <a:rPr lang="en-US" sz="2200" dirty="0" smtClean="0"/>
              <a:t>-anonymity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Challenge: From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snapshot location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continuous trajectory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Trajectory </a:t>
            </a:r>
            <a:r>
              <a:rPr lang="en-US" dirty="0"/>
              <a:t>tracing </a:t>
            </a:r>
            <a:r>
              <a:rPr lang="en-US" dirty="0" smtClean="0"/>
              <a:t>attack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Anonymity-set </a:t>
            </a:r>
            <a:r>
              <a:rPr lang="en-US" dirty="0" smtClean="0"/>
              <a:t>tracing attack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Support consistent user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0EED1-AF31-443A-9437-8620B3BE97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Trajectory  Tracing  Attack (1/2)</a:t>
            </a:r>
            <a:endParaRPr lang="en-US" sz="4000" dirty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z="1800" smtClean="0"/>
              <a:t>Suppose </a:t>
            </a:r>
            <a:r>
              <a:rPr lang="en-US" sz="1800" i="1" smtClean="0"/>
              <a:t>R</a:t>
            </a:r>
            <a:r>
              <a:rPr lang="en-US" sz="1800" i="1" baseline="-25000" smtClean="0"/>
              <a:t>1</a:t>
            </a:r>
            <a:r>
              <a:rPr lang="en-US" sz="1800" smtClean="0"/>
              <a:t> and </a:t>
            </a:r>
            <a:r>
              <a:rPr lang="en-US" sz="1800" i="1" smtClean="0"/>
              <a:t>R</a:t>
            </a:r>
            <a:r>
              <a:rPr lang="en-US" sz="1800" i="1" baseline="-25000" smtClean="0"/>
              <a:t>2</a:t>
            </a:r>
            <a:r>
              <a:rPr lang="en-US" sz="1800" smtClean="0"/>
              <a:t> are two cloaked regions for user </a:t>
            </a:r>
            <a:r>
              <a:rPr lang="en-US" sz="1800" i="1" smtClean="0"/>
              <a:t>U</a:t>
            </a:r>
            <a:r>
              <a:rPr lang="en-US" sz="1800" smtClean="0"/>
              <a:t> at </a:t>
            </a:r>
            <a:r>
              <a:rPr lang="en-US" sz="1800" i="1" smtClean="0"/>
              <a:t>t</a:t>
            </a:r>
            <a:r>
              <a:rPr lang="en-US" sz="1800" i="1" baseline="-25000" smtClean="0"/>
              <a:t>1</a:t>
            </a:r>
            <a:r>
              <a:rPr lang="en-US" sz="1800" smtClean="0"/>
              <a:t> and </a:t>
            </a:r>
            <a:r>
              <a:rPr lang="en-US" sz="1800" i="1" smtClean="0"/>
              <a:t>t</a:t>
            </a:r>
            <a:r>
              <a:rPr lang="en-US" sz="1800" i="1" baseline="-25000" smtClean="0"/>
              <a:t>2</a:t>
            </a:r>
            <a:r>
              <a:rPr lang="en-US" sz="1800" smtClean="0"/>
              <a:t>, respectively. 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sz="1800" smtClean="0"/>
              <a:t>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3513"/>
            <a:ext cx="35052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700338"/>
            <a:ext cx="35560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5788" y="1981200"/>
            <a:ext cx="444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Suppose attacker knows </a:t>
            </a:r>
            <a:r>
              <a:rPr lang="en-US" i="1"/>
              <a:t>U</a:t>
            </a:r>
            <a:r>
              <a:rPr lang="en-US"/>
              <a:t>’s maximum speed.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51CFA-8F91-48EE-A13C-A7BF21F2F6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Trajectory  Tracing  Attack (2/2)</a:t>
            </a:r>
            <a:endParaRPr lang="en-US" sz="40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mtClean="0"/>
              <a:t>Attacker could infer which user is </a:t>
            </a:r>
            <a:r>
              <a:rPr lang="en-US" i="1" smtClean="0"/>
              <a:t>U</a:t>
            </a:r>
            <a:r>
              <a:rPr lang="en-US" smtClean="0"/>
              <a:t>! (Here it is C)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54250"/>
            <a:ext cx="458152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0A2E8-5D86-4CFA-A3B4-79176A5671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Trajectory  Tracing  Attack: Solution</a:t>
            </a:r>
            <a:endParaRPr lang="en-US" sz="40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3900"/>
            <a:ext cx="37338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3575"/>
            <a:ext cx="3581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371600" y="5029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Patching Technique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410200" y="50403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Delaying Technique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5257800" y="58785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(Cheng et al., PETS’06)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4A7CD-A62A-4DA5-8D41-6CFA9AA454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Anonymity-set  </a:t>
            </a:r>
            <a:r>
              <a:rPr lang="en-US" sz="4000" dirty="0"/>
              <a:t>Tracing  Attack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00200" y="5410200"/>
            <a:ext cx="1543050" cy="4572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mtClean="0"/>
              <a:t>At time </a:t>
            </a:r>
            <a:r>
              <a:rPr lang="en-US" i="1" smtClean="0"/>
              <a:t>t</a:t>
            </a:r>
            <a:r>
              <a:rPr lang="en-US" i="1" baseline="-25000" smtClean="0"/>
              <a:t>1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06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5486400" y="541020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/>
              <a:t>At time </a:t>
            </a:r>
            <a:r>
              <a:rPr lang="en-US" sz="2200" i="1"/>
              <a:t>t</a:t>
            </a:r>
            <a:r>
              <a:rPr lang="en-US" sz="2200" i="1" baseline="-25000"/>
              <a:t>2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687513"/>
            <a:ext cx="34544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C4F90-36F4-4E44-AE3B-E2C35C5DEB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Introduction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/>
              <a:t>Protecting Trajectory Privacy in Location-based </a:t>
            </a:r>
            <a:r>
              <a:rPr lang="en-US" sz="3200" dirty="0" smtClean="0"/>
              <a:t>Services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/>
              <a:t>Protecting Privacy in Trajectory </a:t>
            </a:r>
            <a:r>
              <a:rPr lang="en-US" sz="3200" dirty="0" smtClean="0"/>
              <a:t>Publication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Anonymity-set  </a:t>
            </a:r>
            <a:r>
              <a:rPr lang="en-US" sz="4000" dirty="0"/>
              <a:t>Tracing  </a:t>
            </a:r>
            <a:r>
              <a:rPr lang="en-US" sz="4000" dirty="0" smtClean="0"/>
              <a:t>Attack: Solution</a:t>
            </a:r>
            <a:endParaRPr lang="en-US" sz="40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Solution 1: Group-based </a:t>
            </a:r>
            <a:r>
              <a:rPr lang="en-US" sz="3200" dirty="0" smtClean="0"/>
              <a:t>Approach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Solution 2: Distortion-based </a:t>
            </a:r>
            <a:r>
              <a:rPr lang="en-US" sz="3200" dirty="0" smtClean="0"/>
              <a:t>Approach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Solution 3: Prediction-based </a:t>
            </a:r>
            <a:r>
              <a:rPr lang="en-US" sz="3200" dirty="0" smtClean="0"/>
              <a:t>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B17B9D-D326-4200-BDCA-D3EA6D551A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Solution 1: Group-based  Approach</a:t>
            </a:r>
            <a:endParaRPr lang="en-US" sz="4000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06575"/>
            <a:ext cx="2209800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3114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7713"/>
            <a:ext cx="20574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066800" y="4243388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1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3962400" y="42640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2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6667500" y="42640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3</a:t>
            </a:r>
          </a:p>
        </p:txBody>
      </p:sp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457200" y="4876800"/>
            <a:ext cx="762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39763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/>
              <a:t>Group members are fixed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/>
              <a:t>All members need to report their locations to the anonymizer server periodically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/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5257800" y="5791200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(Chow et al., SSTD’07)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6871F-830F-404D-B021-08D53E36E3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Solution </a:t>
            </a:r>
            <a:r>
              <a:rPr lang="en-US" sz="4000" dirty="0" smtClean="0"/>
              <a:t>2: Distortion-based  Approach</a:t>
            </a:r>
            <a:endParaRPr lang="en-US" sz="40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7620000" cy="1905000"/>
          </a:xfrm>
        </p:spPr>
        <p:txBody>
          <a:bodyPr/>
          <a:lstStyle/>
          <a:p>
            <a:pPr eaLnBrk="1" hangingPunct="1"/>
            <a:r>
              <a:rPr lang="en-US" sz="2000" smtClean="0"/>
              <a:t>Do not need other members to report their locations periodically</a:t>
            </a:r>
          </a:p>
          <a:p>
            <a:pPr lvl="1" eaLnBrk="1" hangingPunct="1"/>
            <a:r>
              <a:rPr lang="en-US" sz="1800" smtClean="0"/>
              <a:t>Use their initial directions and velocities to calculate distortion regions</a:t>
            </a:r>
          </a:p>
          <a:p>
            <a:pPr lvl="1" eaLnBrk="1" hangingPunct="1"/>
            <a:r>
              <a:rPr lang="en-US" sz="1800" smtClean="0"/>
              <a:t>Use distortion regions as new cloaked regions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425825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814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828800" y="43354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1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448300" y="43354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i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257800" y="6096000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(Pan et al., SIGSPATIAL’09)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1D699-466E-4289-B16A-CBCF76113F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Solution 3: Prediction-based  Approach</a:t>
            </a:r>
            <a:endParaRPr lang="en-US" sz="40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 user’s trajectory</a:t>
            </a:r>
          </a:p>
          <a:p>
            <a:pPr eaLnBrk="1" hangingPunct="1"/>
            <a:r>
              <a:rPr lang="en-US" smtClean="0"/>
              <a:t>Cloak it with other users’ historical trajectories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9550"/>
            <a:ext cx="62484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257800" y="5791200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(Xu et al., INFOCOM’08)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4D684-EDA8-4AA9-8DCA-DD2514D9DD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Mix-Zones (1/2)</a:t>
            </a:r>
            <a:endParaRPr lang="en-US" sz="4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Main Idea: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smtClean="0"/>
              <a:t>Users change pseudonyms when entering mix-zones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smtClean="0"/>
              <a:t>Do not reveal their location when they are in mix-zones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i="1" smtClean="0"/>
              <a:t>k</a:t>
            </a:r>
            <a:r>
              <a:rPr lang="en-US" sz="2200" smtClean="0"/>
              <a:t>-anonymity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 sz="2200" smtClean="0"/>
          </a:p>
          <a:p>
            <a:pPr eaLnBrk="1" hangingPunct="1"/>
            <a:r>
              <a:rPr lang="en-US" smtClean="0"/>
              <a:t>Not support consistent user identity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609D-7E41-40C6-A863-8168EEE3A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Mix-Zones (2/2)</a:t>
            </a:r>
            <a:endParaRPr lang="en-US" sz="40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7620000" cy="1752600"/>
          </a:xfrm>
        </p:spPr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mtClean="0"/>
              <a:t>Ensuring </a:t>
            </a:r>
            <a:r>
              <a:rPr lang="en-US" i="1" smtClean="0"/>
              <a:t>k</a:t>
            </a:r>
            <a:r>
              <a:rPr lang="en-US" smtClean="0"/>
              <a:t>-anonymity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At least k users in mix-zone at a certain time point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Each user spends a completely random duration of time in the mix-zone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Each user is equally likely to exit in any exit points no matter entering through any entry points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295400"/>
            <a:ext cx="38354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029200" y="696913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(Freudiger et al., PETS’09)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58E6B-EAFB-40D9-8E0A-3064FA112B1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Vehicular Mix-Zones (1/2)</a:t>
            </a:r>
            <a:endParaRPr lang="en-US" sz="40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Mix-zone designed for Euclidean space not secure enough when it comes to vehicle movements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Physical roads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Vehicle directions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Speed limits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Traffic conditions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Road conditions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55888"/>
            <a:ext cx="4572000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F4FB1-E937-4C6F-B6C4-2086C00546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Vehicular Mix-Zones (2/2)</a:t>
            </a:r>
            <a:endParaRPr lang="en-US" sz="40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mtClean="0"/>
              <a:t>Adaptive mix-zones: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Road intersection, together with outgoing road segments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5146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200650" y="6324600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Palanisamy</a:t>
            </a:r>
            <a:r>
              <a:rPr lang="en-US" dirty="0"/>
              <a:t> et al., ICDE’11)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71C70-0176-4E96-A3EC-F286450591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Data </a:t>
            </a:r>
            <a:r>
              <a:rPr lang="en-US" sz="4400" dirty="0" smtClean="0"/>
              <a:t>Privacy</a:t>
            </a:r>
            <a:endParaRPr lang="en-US" sz="44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Example: Hospitals want to publish medical records for public health research</a:t>
            </a:r>
          </a:p>
          <a:p>
            <a:pPr lvl="1" eaLnBrk="1" hangingPunct="1"/>
            <a:r>
              <a:rPr lang="en-US" smtClean="0"/>
              <a:t>Contain personal sensitive information</a:t>
            </a:r>
          </a:p>
          <a:p>
            <a:pPr lvl="1" eaLnBrk="1" hangingPunct="1"/>
            <a:r>
              <a:rPr lang="en-US" smtClean="0"/>
              <a:t>Natural way: remove known identifiers  (</a:t>
            </a:r>
            <a:r>
              <a:rPr lang="en-US" smtClean="0">
                <a:solidFill>
                  <a:srgbClr val="FF0000"/>
                </a:solidFill>
              </a:rPr>
              <a:t>de-identify</a:t>
            </a:r>
            <a:r>
              <a:rPr lang="en-US" smtClean="0"/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63913"/>
            <a:ext cx="49530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B51BA-57D8-4E62-9364-7B9F147CFC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Path Confusion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Goal: Avoid linking consecutive location samples to individual vehicles </a:t>
            </a:r>
          </a:p>
          <a:p>
            <a:pPr marL="114300" lvl="1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Main Idea: A central server controls the release of location data to satisfy “</a:t>
            </a:r>
            <a:r>
              <a:rPr lang="en-US" sz="2400" i="1" dirty="0" smtClean="0"/>
              <a:t>time-to-confusion</a:t>
            </a:r>
            <a:r>
              <a:rPr lang="en-US" sz="2400" dirty="0" smtClean="0"/>
              <a:t>”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support consistent user identity</a:t>
            </a:r>
            <a:endParaRPr lang="en-US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876800" y="5791200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(Gruteser et al., MobiSys’03)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59F56-641F-470A-BD45-E20944DD85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Path Confusion with Mobility Prediction and Data Caching</a:t>
            </a:r>
            <a:endParaRPr lang="en-US" sz="40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Main Idea: The location anonymizer predicts vehicular movement paths, pre-fetches the spatial data on predicted paths, stores the data in a cache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Service provider can only see queries for a series of interweaving paths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2013"/>
            <a:ext cx="3352800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57600"/>
            <a:ext cx="35020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765675" y="6096000"/>
            <a:ext cx="331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Meyerowitz</a:t>
            </a:r>
            <a:r>
              <a:rPr lang="en-US" dirty="0"/>
              <a:t> et al., MobiCom’09)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EC820-69BB-42FA-B326-B88DED2E451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Euler Histogram-based on Short IDs (EHSID)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Goal: Privacy-aware Traffic Monitoring </a:t>
            </a:r>
            <a:r>
              <a:rPr lang="en-US" dirty="0" smtClean="0"/>
              <a:t>(answering aggregate queries of a given region)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ID-based query (count of unique vehicles) (need ID?)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Entry-based query (count of entries)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Short ID: Partial ID information about objects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Full ID: 1 1 0 1 1 1 0 1 1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Bit Pattern: 1, 3, 4, 7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Short ID: 1 0 1 0</a:t>
            </a:r>
          </a:p>
          <a:p>
            <a:pPr marL="114300" lvl="1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Euler Histogram: Answer aggregate queries</a:t>
            </a: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support consistent user identity</a:t>
            </a:r>
            <a:endParaRPr lang="en-US" dirty="0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105400" y="5943600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Xie</a:t>
            </a:r>
            <a:r>
              <a:rPr lang="en-US" dirty="0"/>
              <a:t> et al., IEEE Trans. ITS’10)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634A5-B8EC-400C-84D4-BE4221835D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Euler Histogram</a:t>
            </a:r>
            <a:endParaRPr lang="en-US" sz="40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r>
              <a:rPr lang="en-US" smtClean="0"/>
              <a:t>Use an Euler histogram to count distinct rectangles in a query region </a:t>
            </a:r>
            <a:r>
              <a:rPr lang="en-US" i="1" smtClean="0"/>
              <a:t>R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 smtClean="0"/>
          </a:p>
          <a:p>
            <a:pPr marL="708025" lvl="2" eaLnBrk="1" hangingPunct="1">
              <a:buClr>
                <a:schemeClr val="accent1"/>
              </a:buClr>
            </a:pPr>
            <a:r>
              <a:rPr lang="en-US" i="1" smtClean="0"/>
              <a:t>F</a:t>
            </a:r>
            <a:r>
              <a:rPr lang="en-US" smtClean="0"/>
              <a:t> is the sum of face counts inside </a:t>
            </a:r>
            <a:r>
              <a:rPr lang="en-US" i="1" smtClean="0"/>
              <a:t>R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i="1" smtClean="0"/>
              <a:t>V</a:t>
            </a:r>
            <a:r>
              <a:rPr lang="en-US" smtClean="0"/>
              <a:t> is the sum of vertex counts inside </a:t>
            </a:r>
            <a:r>
              <a:rPr lang="en-US" i="1" smtClean="0"/>
              <a:t>R</a:t>
            </a:r>
            <a:r>
              <a:rPr lang="en-US" smtClean="0"/>
              <a:t> (excluding its boundary)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i="1" smtClean="0"/>
              <a:t>E</a:t>
            </a:r>
            <a:r>
              <a:rPr lang="en-US" smtClean="0"/>
              <a:t> is the sum of edge counts inside </a:t>
            </a:r>
            <a:r>
              <a:rPr lang="en-US" i="1" smtClean="0"/>
              <a:t>R</a:t>
            </a:r>
            <a:r>
              <a:rPr lang="en-US" smtClean="0"/>
              <a:t> (excluding its boundary)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5146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392488"/>
            <a:ext cx="2551113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267200"/>
            <a:ext cx="1524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94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Query region</a:t>
            </a:r>
          </a:p>
        </p:txBody>
      </p:sp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981200"/>
            <a:ext cx="1730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5943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F</a:t>
            </a:r>
            <a:r>
              <a:rPr lang="en-US"/>
              <a:t> = 1+2+1+2 = 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60960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70C0"/>
                </a:solidFill>
              </a:rPr>
              <a:t>E</a:t>
            </a:r>
            <a:r>
              <a:rPr lang="en-US" i="1"/>
              <a:t> </a:t>
            </a:r>
            <a:r>
              <a:rPr lang="en-US"/>
              <a:t>= 1+1+1+2 = 5</a:t>
            </a:r>
          </a:p>
        </p:txBody>
      </p:sp>
      <p:sp>
        <p:nvSpPr>
          <p:cNvPr id="8" name="Oval 7"/>
          <p:cNvSpPr/>
          <p:nvPr/>
        </p:nvSpPr>
        <p:spPr>
          <a:xfrm>
            <a:off x="3298825" y="4440238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49713" y="4440238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65588" y="5181600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98825" y="5194300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4750" y="4865688"/>
            <a:ext cx="457200" cy="4381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4419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9800" y="4800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520065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81800" y="4800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9700" y="1925638"/>
            <a:ext cx="255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6 + 1 – 5 = 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00400" y="61722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B050"/>
                </a:solidFill>
              </a:rPr>
              <a:t>V</a:t>
            </a:r>
            <a:r>
              <a:rPr lang="en-US"/>
              <a:t> =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A51BC-6153-4B48-8C3E-3C1D5968349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13" grpId="0" animBg="1"/>
      <p:bldP spid="14" grpId="0" animBg="1"/>
      <p:bldP spid="15" grpId="0" animBg="1"/>
      <p:bldP spid="9" grpId="0" animBg="1"/>
      <p:bldP spid="10" grpId="0" animBg="1"/>
      <p:bldP spid="22" grpId="0" animBg="1"/>
      <p:bldP spid="23" grpId="0" animBg="1"/>
      <p:bldP spid="24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Euler Histogram-based on Short IDs (EHSID)</a:t>
            </a:r>
            <a:endParaRPr lang="en-US" sz="40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Answering four types of queries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smtClean="0"/>
              <a:t>ID-based cross-border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smtClean="0"/>
              <a:t>ID-based distinct-objects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smtClean="0"/>
              <a:t>Entry-based cross-border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smtClean="0"/>
              <a:t>Entry-based distinct-objects</a:t>
            </a:r>
          </a:p>
          <a:p>
            <a:pPr marL="342900" lvl="1" eaLnBrk="1" hangingPunct="1">
              <a:buClr>
                <a:schemeClr val="accent1"/>
              </a:buClr>
            </a:pPr>
            <a:endParaRPr lang="en-US" sz="2400" smtClean="0"/>
          </a:p>
          <a:p>
            <a:pPr marL="342900" lvl="1" eaLnBrk="1" hangingPunct="1">
              <a:buClr>
                <a:schemeClr val="accent1"/>
              </a:buClr>
            </a:pPr>
            <a:endParaRPr lang="en-US" sz="2400" smtClean="0"/>
          </a:p>
          <a:p>
            <a:pPr marL="342900" lvl="1" eaLnBrk="1" hangingPunct="1">
              <a:buClr>
                <a:schemeClr val="accent1"/>
              </a:buClr>
            </a:pPr>
            <a:endParaRPr lang="en-US" sz="2400" smtClean="0"/>
          </a:p>
          <a:p>
            <a:pPr marL="342900" lvl="1" eaLnBrk="1" hangingPunct="1">
              <a:buClr>
                <a:schemeClr val="accent1"/>
              </a:buClr>
            </a:pPr>
            <a:endParaRPr lang="en-US" sz="2400" smtClean="0"/>
          </a:p>
          <a:p>
            <a:pPr marL="342900" lvl="1" eaLnBrk="1" hangingPunct="1">
              <a:buClr>
                <a:schemeClr val="accent1"/>
              </a:buClr>
            </a:pPr>
            <a:endParaRPr lang="en-US" sz="2400" smtClean="0"/>
          </a:p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How to calculate these answers using Euler Histogram?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657600"/>
            <a:ext cx="5775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59595-FDB7-48D3-85BB-6E4145D1DC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Define Four </a:t>
            </a:r>
            <a:r>
              <a:rPr lang="en-US" sz="4000" dirty="0"/>
              <a:t>T</a:t>
            </a:r>
            <a:r>
              <a:rPr lang="en-US" sz="4000" dirty="0" smtClean="0"/>
              <a:t>ypes of Vertices</a:t>
            </a:r>
            <a:endParaRPr lang="en-US" sz="40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100888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200400"/>
            <a:ext cx="41148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81713" y="3962400"/>
            <a:ext cx="457200" cy="4572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6462713" y="3733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Query Region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5913" y="5181600"/>
            <a:ext cx="10668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62513" y="4800600"/>
            <a:ext cx="16002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6386513" y="4953000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Two Trajectories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66913" y="4832350"/>
            <a:ext cx="381000" cy="27305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Box 16"/>
          <p:cNvSpPr txBox="1">
            <a:spLocks noChangeArrowheads="1"/>
          </p:cNvSpPr>
          <p:nvPr/>
        </p:nvSpPr>
        <p:spPr bwMode="auto">
          <a:xfrm>
            <a:off x="519113" y="4648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Road Segment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8C79A-D6FD-4425-9BA4-01BB5515FB2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Euler Histogram-based on Short IDs (EHSID)</a:t>
            </a:r>
            <a:endParaRPr lang="en-US" sz="4000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4913"/>
            <a:ext cx="746760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560512"/>
            <a:ext cx="41148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05513" y="2322512"/>
            <a:ext cx="457200" cy="4572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6386513" y="2093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Query Region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19713" y="3541712"/>
            <a:ext cx="10668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86313" y="3160712"/>
            <a:ext cx="16002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6310313" y="3313112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Two Trajectories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90713" y="3192462"/>
            <a:ext cx="381000" cy="27305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442913" y="3008312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Road Segment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08E1C-4830-4B19-936A-EC9550E33B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Dummy Trajectories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Main Idea: User generate fake location trajectories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How to choose dummy trajectories?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How to measure the degree of privacy protection?</a:t>
            </a:r>
            <a:endParaRPr lang="en-US" sz="2400" dirty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Support consistent user identity</a:t>
            </a:r>
            <a:endParaRPr lang="en-US" sz="2400" dirty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334000" y="57261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(You et al., PALMS’07)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F33B-0AF1-4316-BA62-FF94167F664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Is De-identification Enough? </a:t>
            </a:r>
            <a:endParaRPr lang="en-US" sz="4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4038600"/>
            <a:ext cx="4297362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1938"/>
            <a:ext cx="441960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C849C-3019-4BC8-86D1-A51287BCB5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How to Choose </a:t>
            </a:r>
            <a:r>
              <a:rPr lang="en-US" sz="4000" dirty="0"/>
              <a:t>D</a:t>
            </a:r>
            <a:r>
              <a:rPr lang="en-US" sz="4000" dirty="0" smtClean="0"/>
              <a:t>ummy Trajectories</a:t>
            </a:r>
            <a:endParaRPr lang="en-US" sz="40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1800" b="1" i="1" smtClean="0"/>
              <a:t>Snapshot disclosure (SD)</a:t>
            </a:r>
            <a:r>
              <a:rPr lang="en-US" sz="1800" smtClean="0"/>
              <a:t>: Average probability of successfully inferring each true location 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en-US" sz="1800" b="1" i="1" smtClean="0"/>
              <a:t>Trajectory disclosure (TD)</a:t>
            </a:r>
            <a:r>
              <a:rPr lang="en-US" sz="1800" smtClean="0"/>
              <a:t>: Probability of successfully identifying the true trajectory among all possible trajectories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en-US" sz="1800" b="1" i="1" smtClean="0"/>
              <a:t>Distance deviation (DD)</a:t>
            </a:r>
            <a:r>
              <a:rPr lang="en-US" sz="1800" smtClean="0"/>
              <a:t>: Average distance between the </a:t>
            </a:r>
            <a:r>
              <a:rPr lang="en-US" sz="1800" i="1" smtClean="0"/>
              <a:t>i</a:t>
            </a:r>
            <a:r>
              <a:rPr lang="en-US" sz="1800" i="1" baseline="30000" smtClean="0"/>
              <a:t>th </a:t>
            </a:r>
            <a:r>
              <a:rPr lang="en-US" sz="1800" smtClean="0"/>
              <a:t> location samples of real trajectory and each dummy trajectory</a:t>
            </a:r>
            <a:endParaRPr lang="en-US" sz="1800" i="1" baseline="-25000" smtClean="0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396240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31982-5A25-4AA2-9699-AD8B1E0251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Outline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Protecting Trajectory Privacy in Location-based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Services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3200" b="1" dirty="0"/>
              <a:t>Protecting Privacy in Trajectory </a:t>
            </a:r>
            <a:r>
              <a:rPr lang="en-US" sz="3200" b="1" dirty="0" smtClean="0"/>
              <a:t>Publication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Protecting Privacy in Trajectory Publication</a:t>
            </a:r>
            <a:endParaRPr lang="en-US" sz="40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Clustering-based </a:t>
            </a:r>
            <a:r>
              <a:rPr lang="en-US" sz="2800" b="1" dirty="0" smtClean="0"/>
              <a:t>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Generalization-based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Suppression-based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Clustering-based Anonymization Approach</a:t>
            </a:r>
            <a:endParaRPr lang="en-US" sz="40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Main Idea: Group </a:t>
            </a:r>
            <a:r>
              <a:rPr lang="en-US" sz="2400" i="1" smtClean="0"/>
              <a:t>k</a:t>
            </a:r>
            <a:r>
              <a:rPr lang="en-US" sz="2400" smtClean="0"/>
              <a:t> co-localized trajectories within the same time period to form a </a:t>
            </a:r>
            <a:r>
              <a:rPr lang="en-US" sz="2400" i="1" smtClean="0"/>
              <a:t>k</a:t>
            </a:r>
            <a:r>
              <a:rPr lang="en-US" sz="2400" smtClean="0"/>
              <a:t>-anonymized aggregate trajectory.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mtClean="0"/>
              <a:t>Trajectory Uncertainty Model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43263"/>
            <a:ext cx="42672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6362700" y="5943600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(Abul et al., ICDE’08)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E2B79-60EB-469E-9E64-CF7CF3092DA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Clustering-based Anonymization Approach</a:t>
            </a:r>
            <a:endParaRPr lang="en-US" sz="40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r>
              <a:rPr lang="en-US" smtClean="0"/>
              <a:t>Aggregate trajectory of a set of 2-anonymized co-localized trajectories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3425"/>
            <a:ext cx="5867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0809B-41A9-4ECA-8283-DEDBCF5573B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Protecting Privacy in Trajectory Publication</a:t>
            </a:r>
            <a:endParaRPr lang="en-US" sz="40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Clustering-based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Generalization-based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Suppression-based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Generalization-based Anonymization Approach</a:t>
            </a:r>
            <a:endParaRPr lang="en-US" sz="40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Main Idea: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400" smtClean="0"/>
              <a:t>Step1: Generalize a trajectory data set into a sequence of </a:t>
            </a:r>
            <a:r>
              <a:rPr lang="en-US" sz="2400" i="1" smtClean="0"/>
              <a:t>k</a:t>
            </a:r>
            <a:r>
              <a:rPr lang="en-US" sz="2400" smtClean="0"/>
              <a:t>-anonymized regions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 sz="2400" smtClean="0"/>
          </a:p>
          <a:p>
            <a:pPr marL="708025" lvl="2" eaLnBrk="1" hangingPunct="1">
              <a:buClr>
                <a:schemeClr val="accent1"/>
              </a:buClr>
            </a:pPr>
            <a:r>
              <a:rPr lang="en-US" sz="2400" smtClean="0"/>
              <a:t>Step2: Uniformly select </a:t>
            </a:r>
            <a:r>
              <a:rPr lang="en-US" sz="2400" i="1" smtClean="0"/>
              <a:t>k</a:t>
            </a:r>
            <a:r>
              <a:rPr lang="en-US" sz="2400" smtClean="0"/>
              <a:t> atomic points from each anonymized region and reconstruct </a:t>
            </a:r>
            <a:r>
              <a:rPr lang="en-US" sz="2400" i="1" smtClean="0"/>
              <a:t>k</a:t>
            </a:r>
            <a:r>
              <a:rPr lang="en-US" sz="2400" smtClean="0"/>
              <a:t> trajectories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943600" y="5410200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Nergiz</a:t>
            </a:r>
            <a:r>
              <a:rPr lang="en-US" dirty="0"/>
              <a:t> et al., TDP’09)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3C0C-3661-4A7F-AF82-4515336C537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52400"/>
            <a:ext cx="64992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3434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1B716-5C7A-448F-8DE9-E56CAB0FD6B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248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051D-A5EA-4CB3-B1CB-89C4F8B8252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Protecting Privacy in Trajectory Publication</a:t>
            </a:r>
            <a:endParaRPr lang="en-US" sz="40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Clustering-based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Generalization-based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Suppression-based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Is De-identification Enough? 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6804025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C0D8F-7AB0-4EE2-B43A-C9780EF5F6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Suppression-based Anonymization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334"/>
            <a:ext cx="7620000" cy="4800600"/>
          </a:xfrm>
        </p:spPr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Main Idea: Iteratively suppress locations until the privacy constraint is met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Privacy constraint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Difference between transformed trajectories and original ones</a:t>
            </a:r>
          </a:p>
          <a:p>
            <a:pPr marL="480060" lvl="2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52534"/>
            <a:ext cx="777240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4776534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477653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4776534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4928934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72200" y="4776534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flipV="1">
            <a:off x="5486400" y="5036884"/>
            <a:ext cx="796925" cy="1187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6224334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Suppress location </a:t>
            </a:r>
            <a:r>
              <a:rPr lang="en-US" i="1">
                <a:solidFill>
                  <a:srgbClr val="FF0000"/>
                </a:solidFill>
              </a:rPr>
              <a:t>a</a:t>
            </a:r>
            <a:r>
              <a:rPr lang="en-US" i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164" name="TextBox 14"/>
          <p:cNvSpPr txBox="1">
            <a:spLocks noChangeArrowheads="1"/>
          </p:cNvSpPr>
          <p:nvPr/>
        </p:nvSpPr>
        <p:spPr bwMode="auto">
          <a:xfrm>
            <a:off x="247650" y="6259512"/>
            <a:ext cx="270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Terrovitis</a:t>
            </a:r>
            <a:r>
              <a:rPr lang="en-US" dirty="0"/>
              <a:t> et al., MDM’08)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44267-AEC2-41FB-A579-88DE332C6F4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Suppression-based Anonymization Approach</a:t>
            </a:r>
            <a:endParaRPr lang="en-US" sz="40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458912"/>
            <a:ext cx="7620000" cy="5257800"/>
          </a:xfrm>
        </p:spPr>
        <p:txBody>
          <a:bodyPr/>
          <a:lstStyle/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r>
              <a:rPr lang="en-US" smtClean="0"/>
              <a:t>The probability adversary can identify the actual user of any location </a:t>
            </a:r>
            <a:r>
              <a:rPr lang="en-US" i="1" smtClean="0"/>
              <a:t>p</a:t>
            </a:r>
            <a:r>
              <a:rPr lang="en-US" i="1" baseline="-25000" smtClean="0"/>
              <a:t>i</a:t>
            </a:r>
          </a:p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endParaRPr lang="en-US" sz="1600" i="1" baseline="-2500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6312"/>
            <a:ext cx="777240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5040312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504031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040312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5192712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72200" y="5040312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flipV="1">
            <a:off x="5486400" y="5300662"/>
            <a:ext cx="796925" cy="1187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7" name="TextBox 12"/>
          <p:cNvSpPr txBox="1">
            <a:spLocks noChangeArrowheads="1"/>
          </p:cNvSpPr>
          <p:nvPr/>
        </p:nvSpPr>
        <p:spPr bwMode="auto">
          <a:xfrm>
            <a:off x="4572000" y="6488112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Suppress location </a:t>
            </a:r>
            <a:r>
              <a:rPr lang="en-US" i="1">
                <a:solidFill>
                  <a:srgbClr val="FF0000"/>
                </a:solidFill>
              </a:rPr>
              <a:t>a</a:t>
            </a:r>
            <a:r>
              <a:rPr lang="en-US" i="1" baseline="-2500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50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39912"/>
            <a:ext cx="58293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2985"/>
          <a:stretch>
            <a:fillRect/>
          </a:stretch>
        </p:blipFill>
        <p:spPr bwMode="auto">
          <a:xfrm>
            <a:off x="685800" y="2617787"/>
            <a:ext cx="4038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5762"/>
            <a:ext cx="66913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11512"/>
            <a:ext cx="180975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1B6E2-6816-4C02-B16B-EA55A2A7108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Suppression-based Anonymization Approach</a:t>
            </a:r>
            <a:endParaRPr lang="en-US" sz="4000" dirty="0"/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2578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z="2000" dirty="0" smtClean="0"/>
              <a:t>Calculate difference between transformed trajectory and the original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sz="2000" dirty="0" smtClean="0"/>
              <a:t>       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30475"/>
            <a:ext cx="5100638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770063"/>
            <a:ext cx="22383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752600"/>
            <a:ext cx="1123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286250" y="1814513"/>
            <a:ext cx="457200" cy="1508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49475"/>
            <a:ext cx="39719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9F0AB-CE54-45EF-B140-4B79C51CBF5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Suppression-based Anonymization Approach</a:t>
            </a:r>
            <a:endParaRPr lang="en-US" sz="4000" dirty="0"/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52578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z="2000" smtClean="0"/>
              <a:t>       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9200"/>
            <a:ext cx="77739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583EB-EA53-463E-8231-5837189A9FF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2743200"/>
            <a:ext cx="5100638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Protecting Privacy in Trajectory Publication</a:t>
            </a:r>
            <a:endParaRPr lang="en-US" sz="40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Clustering-based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Generalization-based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Suppression-based Anonymization Approach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Grid-based Anonymization Approach</a:t>
            </a:r>
            <a:endParaRPr lang="en-US" sz="4000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 smtClean="0"/>
              <a:t>Main Idea: Replace locations with grids (could have different resolutions)</a:t>
            </a:r>
            <a:endParaRPr lang="en-US" sz="2200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2525"/>
            <a:ext cx="713898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46750"/>
            <a:ext cx="307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776913"/>
            <a:ext cx="36480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86200" y="5846763"/>
            <a:ext cx="152400" cy="1397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5334000" y="6248400"/>
            <a:ext cx="285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(Gidofalvi et al., MDM’07)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7B3E7-474F-405B-BB15-62F00C747C2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Outline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Protecting Trajectory Privacy in Location-based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Services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Protecting Privacy in Trajectory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Publication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b="1" dirty="0" smtClean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Future Directions</a:t>
            </a:r>
            <a:endParaRPr lang="en-US" sz="40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Personalized LBS  (require more user semantics)</a:t>
            </a:r>
          </a:p>
          <a:p>
            <a:pPr lvl="1" eaLnBrk="1" hangingPunct="1"/>
            <a:r>
              <a:rPr lang="en-US" smtClean="0"/>
              <a:t>User preferences and background information could be used as quasi-identifiers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Trajectory publication supporting more complex queries</a:t>
            </a:r>
          </a:p>
          <a:p>
            <a:pPr lvl="1" eaLnBrk="1" hangingPunct="1"/>
            <a:r>
              <a:rPr lang="en-US" smtClean="0"/>
              <a:t>Spatio-temporal queries</a:t>
            </a:r>
          </a:p>
          <a:p>
            <a:pPr lvl="1" eaLnBrk="1" hangingPunct="1"/>
            <a:r>
              <a:rPr lang="en-US" smtClean="0"/>
              <a:t>Spatio-temporal data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FC1F4-6AE9-4628-AD36-617935F705E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Data Privacy-Preserving Techniques</a:t>
            </a:r>
            <a:endParaRPr 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-anonymity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(Sweeney, IJUFKS’02)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Indistinguishable among at least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records</a:t>
            </a:r>
          </a:p>
          <a:p>
            <a:pPr eaLnBrk="1" hangingPunct="1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-diversity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(Machanavajjhala et al., TKDD’07)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At least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values for sensitive attributes</a:t>
            </a:r>
          </a:p>
          <a:p>
            <a:pPr eaLnBrk="1" hangingPunct="1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-closeness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(Li et al., TKDE’10)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Distribution of sensitive attributes </a:t>
            </a:r>
          </a:p>
          <a:p>
            <a:pPr marL="776288" lvl="2" indent="0" eaLnBrk="1" hangingPunct="1">
              <a:buFont typeface="Arial" charset="0"/>
              <a:buNone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(in equivalence class   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vs  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in entire data set)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FCBC-DC23-4133-9A89-8798B1301D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Location Privacy</a:t>
            </a:r>
            <a:endParaRPr lang="en-US" sz="4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Location-Based Services (LBS)</a:t>
            </a:r>
          </a:p>
          <a:p>
            <a:pPr lvl="1" eaLnBrk="1" hangingPunct="1"/>
            <a:r>
              <a:rPr lang="en-US" smtClean="0"/>
              <a:t>Untrustable LBS Service Provider – Location Privacy Leakage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514600"/>
            <a:ext cx="76771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7517-284A-481B-9D5B-9BA9D20403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Location Privacy-Preserving Techniques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False Location</a:t>
            </a:r>
          </a:p>
          <a:p>
            <a:pPr lvl="1" eaLnBrk="1" hangingPunct="1"/>
            <a:r>
              <a:rPr lang="en-US" sz="2600" dirty="0" smtClean="0"/>
              <a:t>Users generate fake locations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Space Transformation</a:t>
            </a:r>
          </a:p>
          <a:p>
            <a:pPr lvl="1" eaLnBrk="1" hangingPunct="1"/>
            <a:r>
              <a:rPr lang="en-US" sz="2600" dirty="0" smtClean="0"/>
              <a:t>Transform into another space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Spatial Cloaking</a:t>
            </a:r>
          </a:p>
          <a:p>
            <a:pPr lvl="1" eaLnBrk="1" hangingPunct="1"/>
            <a:r>
              <a:rPr lang="en-US" sz="2600" dirty="0" smtClean="0"/>
              <a:t>Blur user’s location into cloaked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A20DA-ECB6-4B19-B816-609475DCCF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More </a:t>
            </a:r>
            <a:r>
              <a:rPr lang="en-US" sz="4000" dirty="0" smtClean="0"/>
              <a:t>Challenging</a:t>
            </a:r>
            <a:r>
              <a:rPr lang="en-US" sz="4000" dirty="0"/>
              <a:t>: Trajectory Privacy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hospital example</a:t>
            </a:r>
          </a:p>
          <a:p>
            <a:pPr lvl="1" eaLnBrk="1" hangingPunct="1"/>
            <a:r>
              <a:rPr lang="en-US" smtClean="0"/>
              <a:t>Suppose the trajectories of patients should be published</a:t>
            </a:r>
          </a:p>
          <a:p>
            <a:pPr lvl="2" eaLnBrk="1" hangingPunct="1"/>
            <a:r>
              <a:rPr lang="en-US" smtClean="0"/>
              <a:t>Trajectory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De-identified 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1867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098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86600" y="2895600"/>
            <a:ext cx="1066800" cy="240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15200" y="5299075"/>
            <a:ext cx="152400" cy="3397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562600"/>
            <a:ext cx="201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Sensitive Attribute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5145088"/>
            <a:ext cx="472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Suppose adversary know a patient visited (1, 5) and (8, 10) at timestamps 2 and 5, respectively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514600" y="5802313"/>
            <a:ext cx="457200" cy="29368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00200" y="6096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He has a disease of HIV!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505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49575" y="3505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9125" y="3048000"/>
            <a:ext cx="6172200" cy="2097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181600" y="5029200"/>
            <a:ext cx="762000" cy="958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8200" y="60198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Powerful quasi-identifiers!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82402-C433-4445-87E6-00B54322B4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7" grpId="0"/>
      <p:bldP spid="18" grpId="0" animBg="1"/>
      <p:bldP spid="19" grpId="0"/>
      <p:bldP spid="20" grpId="0" animBg="1"/>
      <p:bldP spid="23" grpId="0" animBg="1"/>
      <p:bldP spid="22" grpId="0" animBg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738</TotalTime>
  <Words>1624</Words>
  <Application>Microsoft Office PowerPoint</Application>
  <PresentationFormat>On-screen Show (4:3)</PresentationFormat>
  <Paragraphs>401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Adjacency</vt:lpstr>
      <vt:lpstr>Privacy of Location Trajectory</vt:lpstr>
      <vt:lpstr>Outline</vt:lpstr>
      <vt:lpstr>Data Privacy</vt:lpstr>
      <vt:lpstr>Is De-identification Enough? </vt:lpstr>
      <vt:lpstr>Is De-identification Enough? </vt:lpstr>
      <vt:lpstr>Data Privacy-Preserving Techniques</vt:lpstr>
      <vt:lpstr>Location Privacy</vt:lpstr>
      <vt:lpstr>Location Privacy-Preserving Techniques</vt:lpstr>
      <vt:lpstr>More Challenging: Trajectory Privacy</vt:lpstr>
      <vt:lpstr>Two Kinds of Trajectory</vt:lpstr>
      <vt:lpstr>Continuous Location-based Services vs. Trajectory Publication</vt:lpstr>
      <vt:lpstr>Outline</vt:lpstr>
      <vt:lpstr>Protecting Trajectory Privacy in LBS</vt:lpstr>
      <vt:lpstr>Protecting Trajectory Privacy in LBS</vt:lpstr>
      <vt:lpstr>Spatial  Cloaking</vt:lpstr>
      <vt:lpstr>Trajectory  Tracing  Attack (1/2)</vt:lpstr>
      <vt:lpstr>Trajectory  Tracing  Attack (2/2)</vt:lpstr>
      <vt:lpstr>Trajectory  Tracing  Attack: Solution</vt:lpstr>
      <vt:lpstr>Anonymity-set  Tracing  Attack</vt:lpstr>
      <vt:lpstr>Anonymity-set  Tracing  Attack: Solution</vt:lpstr>
      <vt:lpstr>Solution 1: Group-based  Approach</vt:lpstr>
      <vt:lpstr>Solution 2: Distortion-based  Approach</vt:lpstr>
      <vt:lpstr>Solution 3: Prediction-based  Approach</vt:lpstr>
      <vt:lpstr>Protecting Trajectory Privacy in LBS</vt:lpstr>
      <vt:lpstr>Mix-Zones (1/2)</vt:lpstr>
      <vt:lpstr>Mix-Zones (2/2)</vt:lpstr>
      <vt:lpstr>Vehicular Mix-Zones (1/2)</vt:lpstr>
      <vt:lpstr>Vehicular Mix-Zones (2/2)</vt:lpstr>
      <vt:lpstr>Protecting Trajectory Privacy in LBS</vt:lpstr>
      <vt:lpstr>Path Confusion</vt:lpstr>
      <vt:lpstr>Path Confusion with Mobility Prediction and Data Caching</vt:lpstr>
      <vt:lpstr>Protecting Trajectory Privacy in LBS</vt:lpstr>
      <vt:lpstr>Euler Histogram-based on Short IDs (EHSID)</vt:lpstr>
      <vt:lpstr>Euler Histogram</vt:lpstr>
      <vt:lpstr>Euler Histogram-based on Short IDs (EHSID)</vt:lpstr>
      <vt:lpstr>Define Four Types of Vertices</vt:lpstr>
      <vt:lpstr>Euler Histogram-based on Short IDs (EHSID)</vt:lpstr>
      <vt:lpstr>Protecting Trajectory Privacy in LBS</vt:lpstr>
      <vt:lpstr>Dummy Trajectories</vt:lpstr>
      <vt:lpstr>How to Choose Dummy Trajectories</vt:lpstr>
      <vt:lpstr>Outline</vt:lpstr>
      <vt:lpstr>Protecting Privacy in Trajectory Publication</vt:lpstr>
      <vt:lpstr>Clustering-based Anonymization Approach</vt:lpstr>
      <vt:lpstr>Clustering-based Anonymization Approach</vt:lpstr>
      <vt:lpstr>Protecting Privacy in Trajectory Publication</vt:lpstr>
      <vt:lpstr>Generalization-based Anonymization Approach</vt:lpstr>
      <vt:lpstr>PowerPoint Presentation</vt:lpstr>
      <vt:lpstr>PowerPoint Presentation</vt:lpstr>
      <vt:lpstr>Protecting Privacy in Trajectory Publication</vt:lpstr>
      <vt:lpstr>Suppression-based Anonymization Approach</vt:lpstr>
      <vt:lpstr>Suppression-based Anonymization Approach</vt:lpstr>
      <vt:lpstr>Suppression-based Anonymization Approach</vt:lpstr>
      <vt:lpstr>Suppression-based Anonymization Approach</vt:lpstr>
      <vt:lpstr>Protecting Privacy in Trajectory Publication</vt:lpstr>
      <vt:lpstr>Grid-based Anonymization Approach</vt:lpstr>
      <vt:lpstr>Outline</vt:lpstr>
      <vt:lpstr>Future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of Location Trajectory</dc:title>
  <dc:creator>BAO Linchao</dc:creator>
  <cp:lastModifiedBy>Dr. CHOW Chi Yin</cp:lastModifiedBy>
  <cp:revision>224</cp:revision>
  <dcterms:created xsi:type="dcterms:W3CDTF">2006-08-16T00:00:00Z</dcterms:created>
  <dcterms:modified xsi:type="dcterms:W3CDTF">2012-01-03T08:41:05Z</dcterms:modified>
</cp:coreProperties>
</file>