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6" r:id="rId1"/>
  </p:sldMasterIdLst>
  <p:notesMasterIdLst>
    <p:notesMasterId r:id="rId36"/>
  </p:notesMasterIdLst>
  <p:handoutMasterIdLst>
    <p:handoutMasterId r:id="rId37"/>
  </p:handoutMasterIdLst>
  <p:sldIdLst>
    <p:sldId id="256" r:id="rId2"/>
    <p:sldId id="257" r:id="rId3"/>
    <p:sldId id="283" r:id="rId4"/>
    <p:sldId id="284" r:id="rId5"/>
    <p:sldId id="258" r:id="rId6"/>
    <p:sldId id="287" r:id="rId7"/>
    <p:sldId id="288" r:id="rId8"/>
    <p:sldId id="289" r:id="rId9"/>
    <p:sldId id="290" r:id="rId10"/>
    <p:sldId id="259" r:id="rId11"/>
    <p:sldId id="291" r:id="rId12"/>
    <p:sldId id="292" r:id="rId13"/>
    <p:sldId id="293" r:id="rId14"/>
    <p:sldId id="294" r:id="rId15"/>
    <p:sldId id="264" r:id="rId16"/>
    <p:sldId id="266" r:id="rId17"/>
    <p:sldId id="267" r:id="rId18"/>
    <p:sldId id="296" r:id="rId19"/>
    <p:sldId id="295" r:id="rId20"/>
    <p:sldId id="297" r:id="rId21"/>
    <p:sldId id="298" r:id="rId22"/>
    <p:sldId id="269" r:id="rId23"/>
    <p:sldId id="272" r:id="rId24"/>
    <p:sldId id="299" r:id="rId25"/>
    <p:sldId id="273" r:id="rId26"/>
    <p:sldId id="300" r:id="rId27"/>
    <p:sldId id="275" r:id="rId28"/>
    <p:sldId id="301" r:id="rId29"/>
    <p:sldId id="276" r:id="rId30"/>
    <p:sldId id="278" r:id="rId31"/>
    <p:sldId id="277" r:id="rId32"/>
    <p:sldId id="302" r:id="rId33"/>
    <p:sldId id="281" r:id="rId34"/>
    <p:sldId id="282" r:id="rId35"/>
  </p:sldIdLst>
  <p:sldSz cx="10972800" cy="8229600" type="B4JIS"/>
  <p:notesSz cx="6997700" cy="9271000"/>
  <p:defaultTextStyle>
    <a:defPPr>
      <a:defRPr lang="en-US"/>
    </a:defPPr>
    <a:lvl1pPr algn="l" rtl="0" fontAlgn="base">
      <a:spcBef>
        <a:spcPct val="0"/>
      </a:spcBef>
      <a:spcAft>
        <a:spcPct val="0"/>
      </a:spcAft>
      <a:defRPr sz="2900" kern="1200">
        <a:solidFill>
          <a:schemeClr val="bg2"/>
        </a:solidFill>
        <a:latin typeface="Segoe Semibold" pitchFamily="34" charset="0"/>
        <a:ea typeface="+mn-ea"/>
        <a:cs typeface="+mn-cs"/>
      </a:defRPr>
    </a:lvl1pPr>
    <a:lvl2pPr marL="457182" algn="l" rtl="0" fontAlgn="base">
      <a:spcBef>
        <a:spcPct val="0"/>
      </a:spcBef>
      <a:spcAft>
        <a:spcPct val="0"/>
      </a:spcAft>
      <a:defRPr sz="2900" kern="1200">
        <a:solidFill>
          <a:schemeClr val="bg2"/>
        </a:solidFill>
        <a:latin typeface="Segoe Semibold" pitchFamily="34" charset="0"/>
        <a:ea typeface="+mn-ea"/>
        <a:cs typeface="+mn-cs"/>
      </a:defRPr>
    </a:lvl2pPr>
    <a:lvl3pPr marL="914364" algn="l" rtl="0" fontAlgn="base">
      <a:spcBef>
        <a:spcPct val="0"/>
      </a:spcBef>
      <a:spcAft>
        <a:spcPct val="0"/>
      </a:spcAft>
      <a:defRPr sz="2900" kern="1200">
        <a:solidFill>
          <a:schemeClr val="bg2"/>
        </a:solidFill>
        <a:latin typeface="Segoe Semibold" pitchFamily="34" charset="0"/>
        <a:ea typeface="+mn-ea"/>
        <a:cs typeface="+mn-cs"/>
      </a:defRPr>
    </a:lvl3pPr>
    <a:lvl4pPr marL="1371545" algn="l" rtl="0" fontAlgn="base">
      <a:spcBef>
        <a:spcPct val="0"/>
      </a:spcBef>
      <a:spcAft>
        <a:spcPct val="0"/>
      </a:spcAft>
      <a:defRPr sz="2900" kern="1200">
        <a:solidFill>
          <a:schemeClr val="bg2"/>
        </a:solidFill>
        <a:latin typeface="Segoe Semibold" pitchFamily="34" charset="0"/>
        <a:ea typeface="+mn-ea"/>
        <a:cs typeface="+mn-cs"/>
      </a:defRPr>
    </a:lvl4pPr>
    <a:lvl5pPr marL="1828727" algn="l" rtl="0" fontAlgn="base">
      <a:spcBef>
        <a:spcPct val="0"/>
      </a:spcBef>
      <a:spcAft>
        <a:spcPct val="0"/>
      </a:spcAft>
      <a:defRPr sz="2900" kern="1200">
        <a:solidFill>
          <a:schemeClr val="bg2"/>
        </a:solidFill>
        <a:latin typeface="Segoe Semibold" pitchFamily="34" charset="0"/>
        <a:ea typeface="+mn-ea"/>
        <a:cs typeface="+mn-cs"/>
      </a:defRPr>
    </a:lvl5pPr>
    <a:lvl6pPr marL="2285909" algn="l" defTabSz="914364" rtl="0" eaLnBrk="1" latinLnBrk="0" hangingPunct="1">
      <a:defRPr sz="2900" kern="1200">
        <a:solidFill>
          <a:schemeClr val="bg2"/>
        </a:solidFill>
        <a:latin typeface="Segoe Semibold" pitchFamily="34" charset="0"/>
        <a:ea typeface="+mn-ea"/>
        <a:cs typeface="+mn-cs"/>
      </a:defRPr>
    </a:lvl6pPr>
    <a:lvl7pPr marL="2743091" algn="l" defTabSz="914364" rtl="0" eaLnBrk="1" latinLnBrk="0" hangingPunct="1">
      <a:defRPr sz="2900" kern="1200">
        <a:solidFill>
          <a:schemeClr val="bg2"/>
        </a:solidFill>
        <a:latin typeface="Segoe Semibold" pitchFamily="34" charset="0"/>
        <a:ea typeface="+mn-ea"/>
        <a:cs typeface="+mn-cs"/>
      </a:defRPr>
    </a:lvl7pPr>
    <a:lvl8pPr marL="3200272" algn="l" defTabSz="914364" rtl="0" eaLnBrk="1" latinLnBrk="0" hangingPunct="1">
      <a:defRPr sz="2900" kern="1200">
        <a:solidFill>
          <a:schemeClr val="bg2"/>
        </a:solidFill>
        <a:latin typeface="Segoe Semibold" pitchFamily="34" charset="0"/>
        <a:ea typeface="+mn-ea"/>
        <a:cs typeface="+mn-cs"/>
      </a:defRPr>
    </a:lvl8pPr>
    <a:lvl9pPr marL="3657454" algn="l" defTabSz="914364" rtl="0" eaLnBrk="1" latinLnBrk="0" hangingPunct="1">
      <a:defRPr sz="2900" kern="1200">
        <a:solidFill>
          <a:schemeClr val="bg2"/>
        </a:solidFill>
        <a:latin typeface="Segoe Semibold"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Feil-Jacob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1D3FE9"/>
    <a:srgbClr val="FF33CC"/>
    <a:srgbClr val="D06800"/>
    <a:srgbClr val="FFFFCC"/>
    <a:srgbClr val="FFCCFF"/>
    <a:srgbClr val="ABF785"/>
    <a:srgbClr val="FF9933"/>
    <a:srgbClr val="DDDDDD"/>
    <a:srgbClr val="FFFFFF"/>
    <a:srgbClr val="29292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8" autoAdjust="0"/>
    <p:restoredTop sz="86650" autoAdjust="0"/>
  </p:normalViewPr>
  <p:slideViewPr>
    <p:cSldViewPr snapToGrid="0">
      <p:cViewPr varScale="1">
        <p:scale>
          <a:sx n="52" d="100"/>
          <a:sy n="52" d="100"/>
        </p:scale>
        <p:origin x="-618" y="-102"/>
      </p:cViewPr>
      <p:guideLst>
        <p:guide orient="horz" pos="172"/>
        <p:guide orient="horz" pos="1069"/>
        <p:guide orient="horz" pos="1439"/>
        <p:guide orient="horz" pos="1780"/>
        <p:guide orient="horz" pos="3455"/>
        <p:guide pos="288"/>
        <p:guide pos="550"/>
        <p:guide pos="6624"/>
        <p:guide pos="1036"/>
        <p:guide pos="613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5" d="100"/>
          <a:sy n="85" d="100"/>
        </p:scale>
        <p:origin x="-2256" y="-78"/>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3032337"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400" b="1">
                <a:solidFill>
                  <a:schemeClr val="tx1"/>
                </a:solidFill>
              </a:defRPr>
            </a:lvl1pPr>
          </a:lstStyle>
          <a:p>
            <a:endParaRPr lang="en-US" dirty="0"/>
          </a:p>
        </p:txBody>
      </p:sp>
      <p:sp>
        <p:nvSpPr>
          <p:cNvPr id="19459" name="Rectangle 3"/>
          <p:cNvSpPr>
            <a:spLocks noGrp="1" noChangeArrowheads="1"/>
          </p:cNvSpPr>
          <p:nvPr>
            <p:ph type="dt" sz="quarter" idx="1"/>
          </p:nvPr>
        </p:nvSpPr>
        <p:spPr bwMode="auto">
          <a:xfrm>
            <a:off x="3965364" y="0"/>
            <a:ext cx="3032337"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000">
                <a:solidFill>
                  <a:schemeClr val="tx1"/>
                </a:solidFill>
              </a:defRPr>
            </a:lvl1pPr>
          </a:lstStyle>
          <a:p>
            <a:fld id="{B8988EE8-69E4-45D3-BF91-4B3FFB4DCC2B}" type="datetime8">
              <a:rPr lang="en-US"/>
              <a:pPr/>
              <a:t>5/21/2010 1:58 PM</a:t>
            </a:fld>
            <a:endParaRPr lang="en-US" dirty="0"/>
          </a:p>
        </p:txBody>
      </p:sp>
      <p:sp>
        <p:nvSpPr>
          <p:cNvPr id="19460" name="Rectangle 4"/>
          <p:cNvSpPr>
            <a:spLocks noGrp="1" noChangeArrowheads="1"/>
          </p:cNvSpPr>
          <p:nvPr>
            <p:ph type="ftr" sz="quarter" idx="2"/>
          </p:nvPr>
        </p:nvSpPr>
        <p:spPr bwMode="auto">
          <a:xfrm>
            <a:off x="1" y="8807450"/>
            <a:ext cx="6310889"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eaLnBrk="0" hangingPunct="0">
              <a:defRPr sz="500">
                <a:latin typeface="Segoe" pitchFamily="34" charset="0"/>
                <a:cs typeface="Arial" charset="0"/>
              </a:defRPr>
            </a:lvl1p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374064" y="8807450"/>
            <a:ext cx="623637"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b="1">
                <a:solidFill>
                  <a:schemeClr val="tx1"/>
                </a:solidFill>
              </a:defRPr>
            </a:lvl1pPr>
          </a:lstStyle>
          <a:p>
            <a:fld id="{5EF78607-D618-46D0-8905-7FF36D10D11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32337"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400" b="1">
                <a:solidFill>
                  <a:schemeClr val="tx1"/>
                </a:solidFill>
              </a:defRPr>
            </a:lvl1pPr>
          </a:lstStyle>
          <a:p>
            <a:endParaRPr lang="en-US" dirty="0"/>
          </a:p>
        </p:txBody>
      </p:sp>
      <p:sp>
        <p:nvSpPr>
          <p:cNvPr id="29699" name="Rectangle 3"/>
          <p:cNvSpPr>
            <a:spLocks noGrp="1" noChangeArrowheads="1"/>
          </p:cNvSpPr>
          <p:nvPr>
            <p:ph type="dt" idx="1"/>
          </p:nvPr>
        </p:nvSpPr>
        <p:spPr bwMode="auto">
          <a:xfrm>
            <a:off x="3963744" y="0"/>
            <a:ext cx="3032337"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solidFill>
                  <a:schemeClr val="tx1"/>
                </a:solidFill>
              </a:defRPr>
            </a:lvl1pPr>
          </a:lstStyle>
          <a:p>
            <a:fld id="{81331B57-0BE5-4F82-AA58-76F53EFF3ADA}" type="datetime8">
              <a:rPr lang="en-US"/>
              <a:pPr/>
              <a:t>5/21/2010 1:58 PM</a:t>
            </a:fld>
            <a:endParaRPr lang="en-US"/>
          </a:p>
        </p:txBody>
      </p:sp>
      <p:sp>
        <p:nvSpPr>
          <p:cNvPr id="29700" name="Rectangle 4"/>
          <p:cNvSpPr>
            <a:spLocks noGrp="1" noRot="1" noChangeAspect="1" noChangeArrowheads="1" noTextEdit="1"/>
          </p:cNvSpPr>
          <p:nvPr>
            <p:ph type="sldImg" idx="2"/>
          </p:nvPr>
        </p:nvSpPr>
        <p:spPr bwMode="auto">
          <a:xfrm>
            <a:off x="1279525" y="566738"/>
            <a:ext cx="4243388" cy="318135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422779" y="3851651"/>
            <a:ext cx="6144045" cy="9077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913680"/>
            <a:ext cx="6080872" cy="355711"/>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eaLnBrk="0" hangingPunct="0">
              <a:defRPr sz="500">
                <a:latin typeface="Segoe" pitchFamily="34" charset="0"/>
                <a:cs typeface="Arial" charset="0"/>
              </a:defRPr>
            </a:lvl1p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29703" name="Rectangle 7"/>
          <p:cNvSpPr>
            <a:spLocks noGrp="1" noChangeArrowheads="1"/>
          </p:cNvSpPr>
          <p:nvPr>
            <p:ph type="sldNum" sz="quarter" idx="5"/>
          </p:nvPr>
        </p:nvSpPr>
        <p:spPr bwMode="auto">
          <a:xfrm>
            <a:off x="5696971" y="8805842"/>
            <a:ext cx="1299110"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solidFill>
                  <a:schemeClr val="tx1"/>
                </a:solidFill>
              </a:defRPr>
            </a:lvl1pPr>
          </a:lstStyle>
          <a:p>
            <a:fld id="{EC87E0CF-87F6-4B58-B8B8-DCAB2DAAF3CA}" type="slidenum">
              <a:rPr lang="en-US"/>
              <a:pPr/>
              <a:t>‹#›</a:t>
            </a:fld>
            <a:endParaRPr lang="en-US"/>
          </a:p>
        </p:txBody>
      </p:sp>
    </p:spTree>
  </p:cSld>
  <p:clrMap bg1="lt1" tx1="dk1" bg2="lt2" tx2="dk2" accent1="accent1" accent2="accent2" accent3="accent3" accent4="accent4" accent5="accent5" accent6="accent6" hlink="hlink" folHlink="folHlink"/>
  <p:hf/>
  <p:notesStyle>
    <a:lvl1pPr algn="l" rtl="0" fontAlgn="base">
      <a:lnSpc>
        <a:spcPct val="90000"/>
      </a:lnSpc>
      <a:spcBef>
        <a:spcPct val="20000"/>
      </a:spcBef>
      <a:spcAft>
        <a:spcPct val="0"/>
      </a:spcAft>
      <a:defRPr sz="1000" kern="1200">
        <a:solidFill>
          <a:schemeClr val="tx1"/>
        </a:solidFill>
        <a:latin typeface="Segoe" pitchFamily="34" charset="0"/>
        <a:ea typeface="+mn-ea"/>
        <a:cs typeface="+mn-cs"/>
      </a:defRPr>
    </a:lvl1pPr>
    <a:lvl2pPr marL="198430" indent="-195256" algn="l" rtl="0" fontAlgn="base">
      <a:lnSpc>
        <a:spcPct val="90000"/>
      </a:lnSpc>
      <a:spcBef>
        <a:spcPct val="20000"/>
      </a:spcBef>
      <a:spcAft>
        <a:spcPct val="0"/>
      </a:spcAft>
      <a:buChar char="•"/>
      <a:defRPr sz="1000" kern="1200">
        <a:solidFill>
          <a:schemeClr val="tx1"/>
        </a:solidFill>
        <a:latin typeface="Segoe" pitchFamily="34" charset="0"/>
        <a:ea typeface="+mn-ea"/>
        <a:cs typeface="+mn-cs"/>
      </a:defRPr>
    </a:lvl2pPr>
    <a:lvl3pPr marL="404797" indent="-204780" algn="l" rtl="0" fontAlgn="base">
      <a:lnSpc>
        <a:spcPct val="90000"/>
      </a:lnSpc>
      <a:spcBef>
        <a:spcPct val="20000"/>
      </a:spcBef>
      <a:spcAft>
        <a:spcPct val="0"/>
      </a:spcAft>
      <a:buChar char="•"/>
      <a:defRPr sz="1000" kern="1200">
        <a:solidFill>
          <a:schemeClr val="tx1"/>
        </a:solidFill>
        <a:latin typeface="Segoe" pitchFamily="34" charset="0"/>
        <a:ea typeface="+mn-ea"/>
        <a:cs typeface="+mn-cs"/>
      </a:defRPr>
    </a:lvl3pPr>
    <a:lvl4pPr marL="592115" indent="-185730" algn="l" rtl="0" fontAlgn="base">
      <a:lnSpc>
        <a:spcPct val="90000"/>
      </a:lnSpc>
      <a:spcBef>
        <a:spcPct val="20000"/>
      </a:spcBef>
      <a:spcAft>
        <a:spcPct val="0"/>
      </a:spcAft>
      <a:buChar char="•"/>
      <a:defRPr sz="1000" kern="1200">
        <a:solidFill>
          <a:schemeClr val="tx1"/>
        </a:solidFill>
        <a:latin typeface="Segoe" pitchFamily="34" charset="0"/>
        <a:ea typeface="+mn-ea"/>
        <a:cs typeface="+mn-cs"/>
      </a:defRPr>
    </a:lvl4pPr>
    <a:lvl5pPr marL="768319" indent="-174618" algn="l" rtl="0" fontAlgn="base">
      <a:lnSpc>
        <a:spcPct val="90000"/>
      </a:lnSpc>
      <a:spcBef>
        <a:spcPct val="20000"/>
      </a:spcBef>
      <a:spcAft>
        <a:spcPct val="0"/>
      </a:spcAft>
      <a:buChar char="•"/>
      <a:defRPr sz="1000" kern="1200">
        <a:solidFill>
          <a:schemeClr val="tx1"/>
        </a:solidFill>
        <a:latin typeface="Segoe" pitchFamily="34" charset="0"/>
        <a:ea typeface="+mn-ea"/>
        <a:cs typeface="+mn-cs"/>
      </a:defRPr>
    </a:lvl5pPr>
    <a:lvl6pPr marL="2285909" algn="l" defTabSz="914364" rtl="0" eaLnBrk="1" latinLnBrk="0" hangingPunct="1">
      <a:defRPr sz="1200" kern="1200">
        <a:solidFill>
          <a:schemeClr val="tx1"/>
        </a:solidFill>
        <a:latin typeface="+mn-lt"/>
        <a:ea typeface="+mn-ea"/>
        <a:cs typeface="+mn-cs"/>
      </a:defRPr>
    </a:lvl6pPr>
    <a:lvl7pPr marL="2743091" algn="l" defTabSz="914364" rtl="0" eaLnBrk="1" latinLnBrk="0" hangingPunct="1">
      <a:defRPr sz="1200" kern="1200">
        <a:solidFill>
          <a:schemeClr val="tx1"/>
        </a:solidFill>
        <a:latin typeface="+mn-lt"/>
        <a:ea typeface="+mn-ea"/>
        <a:cs typeface="+mn-cs"/>
      </a:defRPr>
    </a:lvl7pPr>
    <a:lvl8pPr marL="3200272" algn="l" defTabSz="914364" rtl="0" eaLnBrk="1" latinLnBrk="0" hangingPunct="1">
      <a:defRPr sz="1200" kern="1200">
        <a:solidFill>
          <a:schemeClr val="tx1"/>
        </a:solidFill>
        <a:latin typeface="+mn-lt"/>
        <a:ea typeface="+mn-ea"/>
        <a:cs typeface="+mn-cs"/>
      </a:defRPr>
    </a:lvl8pPr>
    <a:lvl9pPr marL="3657454" algn="l" defTabSz="9143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5/22/2010 5:02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81914" y="1425191"/>
            <a:ext cx="10056494" cy="664798"/>
          </a:xfrm>
        </p:spPr>
        <p:txBody>
          <a:bodyPr/>
          <a:lstStyle>
            <a:lvl1pPr algn="l" rtl="0" fontAlgn="base">
              <a:lnSpc>
                <a:spcPct val="90000"/>
              </a:lnSpc>
              <a:spcBef>
                <a:spcPct val="0"/>
              </a:spcBef>
              <a:spcAft>
                <a:spcPct val="0"/>
              </a:spcAft>
              <a:defRPr lang="en-US" sz="4800" spc="-360" dirty="0">
                <a:ln w="3175">
                  <a:noFill/>
                </a:ln>
                <a:solidFill>
                  <a:schemeClr val="tx1"/>
                </a:solidFill>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496066"/>
            <a:ext cx="10056494" cy="5239265"/>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2"/>
          </p:nvPr>
        </p:nvSpPr>
        <p:spPr>
          <a:xfrm>
            <a:off x="8484870" y="7465696"/>
            <a:ext cx="2286000" cy="548640"/>
          </a:xfrm>
          <a:prstGeom prst="rect">
            <a:avLst/>
          </a:prstGeom>
          <a:ln/>
        </p:spPr>
        <p:txBody>
          <a:bodyPr lIns="109723" tIns="54862" rIns="109723" bIns="54862"/>
          <a:lstStyle>
            <a:lvl1pPr algn="r">
              <a:defRPr sz="2000"/>
            </a:lvl1pPr>
          </a:lstStyle>
          <a:p>
            <a:pPr>
              <a:defRPr/>
            </a:pPr>
            <a:fld id="{05F79666-4A2A-48BF-BA9C-3DB79E90F9E5}" type="slidenum">
              <a:rPr lang="zh-CN" altLang="en-US" smtClean="0"/>
              <a:pPr>
                <a:defRPr/>
              </a:pPr>
              <a:t>‹#›</a:t>
            </a:fld>
            <a:endParaRPr lang="en-US" altLang="zh-CN"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329566"/>
            <a:ext cx="246888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329566"/>
            <a:ext cx="722376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920240"/>
            <a:ext cx="4846320" cy="5431156"/>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920240"/>
            <a:ext cx="4846320" cy="5431156"/>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556512"/>
            <a:ext cx="932688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4663440"/>
            <a:ext cx="7680960" cy="2103120"/>
          </a:xfrm>
        </p:spPr>
        <p:txBody>
          <a:bodyPr/>
          <a:lstStyle>
            <a:lvl1pPr marL="0" indent="0" algn="ctr">
              <a:buNone/>
              <a:defRPr>
                <a:solidFill>
                  <a:schemeClr val="tx1">
                    <a:tint val="75000"/>
                  </a:schemeClr>
                </a:solidFill>
              </a:defRPr>
            </a:lvl1pPr>
            <a:lvl2pPr marL="548618" indent="0" algn="ctr">
              <a:buNone/>
              <a:defRPr>
                <a:solidFill>
                  <a:schemeClr val="tx1">
                    <a:tint val="75000"/>
                  </a:schemeClr>
                </a:solidFill>
              </a:defRPr>
            </a:lvl2pPr>
            <a:lvl3pPr marL="1097236" indent="0" algn="ctr">
              <a:buNone/>
              <a:defRPr>
                <a:solidFill>
                  <a:schemeClr val="tx1">
                    <a:tint val="75000"/>
                  </a:schemeClr>
                </a:solidFill>
              </a:defRPr>
            </a:lvl3pPr>
            <a:lvl4pPr marL="1645854" indent="0" algn="ctr">
              <a:buNone/>
              <a:defRPr>
                <a:solidFill>
                  <a:schemeClr val="tx1">
                    <a:tint val="75000"/>
                  </a:schemeClr>
                </a:solidFill>
              </a:defRPr>
            </a:lvl4pPr>
            <a:lvl5pPr marL="2194472" indent="0" algn="ctr">
              <a:buNone/>
              <a:defRPr>
                <a:solidFill>
                  <a:schemeClr val="tx1">
                    <a:tint val="75000"/>
                  </a:schemeClr>
                </a:solidFill>
              </a:defRPr>
            </a:lvl5pPr>
            <a:lvl6pPr marL="2743091" indent="0" algn="ctr">
              <a:buNone/>
              <a:defRPr>
                <a:solidFill>
                  <a:schemeClr val="tx1">
                    <a:tint val="75000"/>
                  </a:schemeClr>
                </a:solidFill>
              </a:defRPr>
            </a:lvl6pPr>
            <a:lvl7pPr marL="3291708" indent="0" algn="ctr">
              <a:buNone/>
              <a:defRPr>
                <a:solidFill>
                  <a:schemeClr val="tx1">
                    <a:tint val="75000"/>
                  </a:schemeClr>
                </a:solidFill>
              </a:defRPr>
            </a:lvl7pPr>
            <a:lvl8pPr marL="3840326" indent="0" algn="ctr">
              <a:buNone/>
              <a:defRPr>
                <a:solidFill>
                  <a:schemeClr val="tx1">
                    <a:tint val="75000"/>
                  </a:schemeClr>
                </a:solidFill>
              </a:defRPr>
            </a:lvl8pPr>
            <a:lvl9pPr marL="43889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1445741"/>
            <a:ext cx="9875520" cy="60141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5288282"/>
            <a:ext cx="9326880" cy="1634490"/>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3488056"/>
            <a:ext cx="9326880" cy="1800224"/>
          </a:xfrm>
        </p:spPr>
        <p:txBody>
          <a:bodyPr anchor="b"/>
          <a:lstStyle>
            <a:lvl1pPr marL="0" indent="0">
              <a:buNone/>
              <a:defRPr sz="2400">
                <a:solidFill>
                  <a:schemeClr val="tx1">
                    <a:tint val="75000"/>
                  </a:schemeClr>
                </a:solidFill>
              </a:defRPr>
            </a:lvl1pPr>
            <a:lvl2pPr marL="548618" indent="0">
              <a:buNone/>
              <a:defRPr sz="2200">
                <a:solidFill>
                  <a:schemeClr val="tx1">
                    <a:tint val="75000"/>
                  </a:schemeClr>
                </a:solidFill>
              </a:defRPr>
            </a:lvl2pPr>
            <a:lvl3pPr marL="1097236" indent="0">
              <a:buNone/>
              <a:defRPr sz="1900">
                <a:solidFill>
                  <a:schemeClr val="tx1">
                    <a:tint val="75000"/>
                  </a:schemeClr>
                </a:solidFill>
              </a:defRPr>
            </a:lvl3pPr>
            <a:lvl4pPr marL="1645854" indent="0">
              <a:buNone/>
              <a:defRPr sz="1700">
                <a:solidFill>
                  <a:schemeClr val="tx1">
                    <a:tint val="75000"/>
                  </a:schemeClr>
                </a:solidFill>
              </a:defRPr>
            </a:lvl4pPr>
            <a:lvl5pPr marL="2194472" indent="0">
              <a:buNone/>
              <a:defRPr sz="1700">
                <a:solidFill>
                  <a:schemeClr val="tx1">
                    <a:tint val="75000"/>
                  </a:schemeClr>
                </a:solidFill>
              </a:defRPr>
            </a:lvl5pPr>
            <a:lvl6pPr marL="2743091" indent="0">
              <a:buNone/>
              <a:defRPr sz="1700">
                <a:solidFill>
                  <a:schemeClr val="tx1">
                    <a:tint val="75000"/>
                  </a:schemeClr>
                </a:solidFill>
              </a:defRPr>
            </a:lvl6pPr>
            <a:lvl7pPr marL="3291708" indent="0">
              <a:buNone/>
              <a:defRPr sz="1700">
                <a:solidFill>
                  <a:schemeClr val="tx1">
                    <a:tint val="75000"/>
                  </a:schemeClr>
                </a:solidFill>
              </a:defRPr>
            </a:lvl7pPr>
            <a:lvl8pPr marL="3840326" indent="0">
              <a:buNone/>
              <a:defRPr sz="1700">
                <a:solidFill>
                  <a:schemeClr val="tx1">
                    <a:tint val="75000"/>
                  </a:schemeClr>
                </a:solidFill>
              </a:defRPr>
            </a:lvl8pPr>
            <a:lvl9pPr marL="4388945"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8640" y="1445740"/>
            <a:ext cx="9875520" cy="601415"/>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327660"/>
            <a:ext cx="3609976" cy="139446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290060" y="327660"/>
            <a:ext cx="6134100" cy="7023736"/>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722120"/>
            <a:ext cx="3609976" cy="5629276"/>
          </a:xfrm>
        </p:spPr>
        <p:txBody>
          <a:bodyPr/>
          <a:lstStyle>
            <a:lvl1pPr marL="0" indent="0">
              <a:buNone/>
              <a:defRPr sz="1700"/>
            </a:lvl1pPr>
            <a:lvl2pPr marL="548618" indent="0">
              <a:buNone/>
              <a:defRPr sz="1400"/>
            </a:lvl2pPr>
            <a:lvl3pPr marL="1097236" indent="0">
              <a:buNone/>
              <a:defRPr sz="1200"/>
            </a:lvl3pPr>
            <a:lvl4pPr marL="1645854" indent="0">
              <a:buNone/>
              <a:defRPr sz="1100"/>
            </a:lvl4pPr>
            <a:lvl5pPr marL="2194472" indent="0">
              <a:buNone/>
              <a:defRPr sz="1100"/>
            </a:lvl5pPr>
            <a:lvl6pPr marL="2743091" indent="0">
              <a:buNone/>
              <a:defRPr sz="1100"/>
            </a:lvl6pPr>
            <a:lvl7pPr marL="3291708" indent="0">
              <a:buNone/>
              <a:defRPr sz="1100"/>
            </a:lvl7pPr>
            <a:lvl8pPr marL="3840326" indent="0">
              <a:buNone/>
              <a:defRPr sz="1100"/>
            </a:lvl8pPr>
            <a:lvl9pPr marL="4388945"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760720"/>
            <a:ext cx="6583680" cy="680086"/>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150746" y="735330"/>
            <a:ext cx="6583680" cy="4937760"/>
          </a:xfrm>
        </p:spPr>
        <p:txBody>
          <a:bodyPr/>
          <a:lstStyle>
            <a:lvl1pPr marL="0" indent="0">
              <a:buNone/>
              <a:defRPr sz="3800"/>
            </a:lvl1pPr>
            <a:lvl2pPr marL="548618" indent="0">
              <a:buNone/>
              <a:defRPr sz="3400"/>
            </a:lvl2pPr>
            <a:lvl3pPr marL="1097236" indent="0">
              <a:buNone/>
              <a:defRPr sz="2900"/>
            </a:lvl3pPr>
            <a:lvl4pPr marL="1645854" indent="0">
              <a:buNone/>
              <a:defRPr sz="2400"/>
            </a:lvl4pPr>
            <a:lvl5pPr marL="2194472" indent="0">
              <a:buNone/>
              <a:defRPr sz="2400"/>
            </a:lvl5pPr>
            <a:lvl6pPr marL="2743091" indent="0">
              <a:buNone/>
              <a:defRPr sz="2400"/>
            </a:lvl6pPr>
            <a:lvl7pPr marL="3291708" indent="0">
              <a:buNone/>
              <a:defRPr sz="2400"/>
            </a:lvl7pPr>
            <a:lvl8pPr marL="3840326" indent="0">
              <a:buNone/>
              <a:defRPr sz="2400"/>
            </a:lvl8pPr>
            <a:lvl9pPr marL="4388945" indent="0">
              <a:buNone/>
              <a:defRPr sz="2400"/>
            </a:lvl9pPr>
          </a:lstStyle>
          <a:p>
            <a:endParaRPr lang="en-US"/>
          </a:p>
        </p:txBody>
      </p:sp>
      <p:sp>
        <p:nvSpPr>
          <p:cNvPr id="4" name="Text Placeholder 3"/>
          <p:cNvSpPr>
            <a:spLocks noGrp="1"/>
          </p:cNvSpPr>
          <p:nvPr>
            <p:ph type="body" sz="half" idx="2"/>
          </p:nvPr>
        </p:nvSpPr>
        <p:spPr>
          <a:xfrm>
            <a:off x="2150746" y="6440806"/>
            <a:ext cx="6583680" cy="965834"/>
          </a:xfrm>
        </p:spPr>
        <p:txBody>
          <a:bodyPr/>
          <a:lstStyle>
            <a:lvl1pPr marL="0" indent="0">
              <a:buNone/>
              <a:defRPr sz="1700"/>
            </a:lvl1pPr>
            <a:lvl2pPr marL="548618" indent="0">
              <a:buNone/>
              <a:defRPr sz="1400"/>
            </a:lvl2pPr>
            <a:lvl3pPr marL="1097236" indent="0">
              <a:buNone/>
              <a:defRPr sz="1200"/>
            </a:lvl3pPr>
            <a:lvl4pPr marL="1645854" indent="0">
              <a:buNone/>
              <a:defRPr sz="1100"/>
            </a:lvl4pPr>
            <a:lvl5pPr marL="2194472" indent="0">
              <a:buNone/>
              <a:defRPr sz="1100"/>
            </a:lvl5pPr>
            <a:lvl6pPr marL="2743091" indent="0">
              <a:buNone/>
              <a:defRPr sz="1100"/>
            </a:lvl6pPr>
            <a:lvl7pPr marL="3291708" indent="0">
              <a:buNone/>
              <a:defRPr sz="1100"/>
            </a:lvl7pPr>
            <a:lvl8pPr marL="3840326" indent="0">
              <a:buNone/>
              <a:defRPr sz="1100"/>
            </a:lvl8pPr>
            <a:lvl9pPr marL="4388945"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1346887"/>
            <a:ext cx="9875520" cy="601415"/>
          </a:xfrm>
          <a:prstGeom prst="rect">
            <a:avLst/>
          </a:prstGeom>
        </p:spPr>
        <p:txBody>
          <a:bodyPr vert="horz" lIns="109723" tIns="54862" rIns="109723" bIns="5486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48640" y="2384854"/>
            <a:ext cx="9875520" cy="4966542"/>
          </a:xfrm>
          <a:prstGeom prst="rect">
            <a:avLst/>
          </a:prstGeom>
        </p:spPr>
        <p:txBody>
          <a:bodyPr vert="horz" lIns="109723" tIns="54862" rIns="109723" bIns="548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8640" y="7627622"/>
            <a:ext cx="2560320" cy="438150"/>
          </a:xfrm>
          <a:prstGeom prst="rect">
            <a:avLst/>
          </a:prstGeom>
        </p:spPr>
        <p:txBody>
          <a:bodyPr vert="horz" lIns="109723" tIns="54862" rIns="109723" bIns="54862" rtlCol="0" anchor="ctr"/>
          <a:lstStyle>
            <a:lvl1pPr algn="l" defTabSz="1097236" rtl="0">
              <a:defRPr sz="1400">
                <a:solidFill>
                  <a:schemeClr val="tx1">
                    <a:tint val="75000"/>
                  </a:schemeClr>
                </a:solidFill>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749040" y="7627622"/>
            <a:ext cx="3474720" cy="438150"/>
          </a:xfrm>
          <a:prstGeom prst="rect">
            <a:avLst/>
          </a:prstGeom>
        </p:spPr>
        <p:txBody>
          <a:bodyPr vert="horz" lIns="109723" tIns="54862" rIns="109723" bIns="54862" rtlCol="0" anchor="ctr"/>
          <a:lstStyle>
            <a:lvl1pPr algn="ctr" defTabSz="1097236" rtl="0">
              <a:defRPr sz="14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7863840" y="7627622"/>
            <a:ext cx="2560320" cy="438150"/>
          </a:xfrm>
          <a:prstGeom prst="rect">
            <a:avLst/>
          </a:prstGeom>
        </p:spPr>
        <p:txBody>
          <a:bodyPr vert="horz" lIns="109723" tIns="54862" rIns="109723" bIns="54862" rtlCol="0" anchor="ctr"/>
          <a:lstStyle>
            <a:lvl1pPr algn="r" defTabSz="1097236" rtl="0">
              <a:defRPr sz="1400">
                <a:solidFill>
                  <a:schemeClr val="tx1">
                    <a:tint val="75000"/>
                  </a:schemeClr>
                </a:solidFill>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90" r:id="rId1"/>
    <p:sldLayoutId id="2147483677" r:id="rId2"/>
    <p:sldLayoutId id="2147483678" r:id="rId3"/>
    <p:sldLayoutId id="2147483679" r:id="rId4"/>
    <p:sldLayoutId id="2147483682" r:id="rId5"/>
    <p:sldLayoutId id="2147483683" r:id="rId6"/>
    <p:sldLayoutId id="2147483684" r:id="rId7"/>
    <p:sldLayoutId id="2147483685" r:id="rId8"/>
    <p:sldLayoutId id="2147483686" r:id="rId9"/>
    <p:sldLayoutId id="2147483687" r:id="rId10"/>
    <p:sldLayoutId id="2147483694" r:id="rId11"/>
  </p:sldLayoutIdLst>
  <p:hf hdr="0" ftr="0" dt="0"/>
  <p:txStyles>
    <p:titleStyle>
      <a:lvl1pPr algn="ctr" defTabSz="1097236" rtl="0" eaLnBrk="1" latinLnBrk="0" hangingPunct="1">
        <a:spcBef>
          <a:spcPct val="0"/>
        </a:spcBef>
        <a:buNone/>
        <a:defRPr sz="5300" kern="1200">
          <a:solidFill>
            <a:schemeClr val="tx1"/>
          </a:solidFill>
          <a:latin typeface="+mj-lt"/>
          <a:ea typeface="+mj-ea"/>
          <a:cs typeface="+mj-cs"/>
        </a:defRPr>
      </a:lvl1pPr>
    </p:titleStyle>
    <p:bodyStyle>
      <a:lvl1pPr marL="411463" indent="-411463" algn="l" defTabSz="109723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1504" indent="-342887" algn="l" defTabSz="109723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1545" indent="-274309" algn="l" defTabSz="109723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0163"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782"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399"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017"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636"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254"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36" rtl="0" eaLnBrk="1" latinLnBrk="0" hangingPunct="1">
        <a:defRPr sz="2200" kern="1200">
          <a:solidFill>
            <a:schemeClr val="tx1"/>
          </a:solidFill>
          <a:latin typeface="+mn-lt"/>
          <a:ea typeface="+mn-ea"/>
          <a:cs typeface="+mn-cs"/>
        </a:defRPr>
      </a:lvl1pPr>
      <a:lvl2pPr marL="548618" algn="l" defTabSz="1097236" rtl="0" eaLnBrk="1" latinLnBrk="0" hangingPunct="1">
        <a:defRPr sz="2200" kern="1200">
          <a:solidFill>
            <a:schemeClr val="tx1"/>
          </a:solidFill>
          <a:latin typeface="+mn-lt"/>
          <a:ea typeface="+mn-ea"/>
          <a:cs typeface="+mn-cs"/>
        </a:defRPr>
      </a:lvl2pPr>
      <a:lvl3pPr marL="1097236" algn="l" defTabSz="1097236" rtl="0" eaLnBrk="1" latinLnBrk="0" hangingPunct="1">
        <a:defRPr sz="2200" kern="1200">
          <a:solidFill>
            <a:schemeClr val="tx1"/>
          </a:solidFill>
          <a:latin typeface="+mn-lt"/>
          <a:ea typeface="+mn-ea"/>
          <a:cs typeface="+mn-cs"/>
        </a:defRPr>
      </a:lvl3pPr>
      <a:lvl4pPr marL="1645854" algn="l" defTabSz="1097236" rtl="0" eaLnBrk="1" latinLnBrk="0" hangingPunct="1">
        <a:defRPr sz="2200" kern="1200">
          <a:solidFill>
            <a:schemeClr val="tx1"/>
          </a:solidFill>
          <a:latin typeface="+mn-lt"/>
          <a:ea typeface="+mn-ea"/>
          <a:cs typeface="+mn-cs"/>
        </a:defRPr>
      </a:lvl4pPr>
      <a:lvl5pPr marL="2194472" algn="l" defTabSz="1097236" rtl="0" eaLnBrk="1" latinLnBrk="0" hangingPunct="1">
        <a:defRPr sz="2200" kern="1200">
          <a:solidFill>
            <a:schemeClr val="tx1"/>
          </a:solidFill>
          <a:latin typeface="+mn-lt"/>
          <a:ea typeface="+mn-ea"/>
          <a:cs typeface="+mn-cs"/>
        </a:defRPr>
      </a:lvl5pPr>
      <a:lvl6pPr marL="2743091" algn="l" defTabSz="1097236" rtl="0" eaLnBrk="1" latinLnBrk="0" hangingPunct="1">
        <a:defRPr sz="2200" kern="1200">
          <a:solidFill>
            <a:schemeClr val="tx1"/>
          </a:solidFill>
          <a:latin typeface="+mn-lt"/>
          <a:ea typeface="+mn-ea"/>
          <a:cs typeface="+mn-cs"/>
        </a:defRPr>
      </a:lvl6pPr>
      <a:lvl7pPr marL="3291708" algn="l" defTabSz="1097236" rtl="0" eaLnBrk="1" latinLnBrk="0" hangingPunct="1">
        <a:defRPr sz="2200" kern="1200">
          <a:solidFill>
            <a:schemeClr val="tx1"/>
          </a:solidFill>
          <a:latin typeface="+mn-lt"/>
          <a:ea typeface="+mn-ea"/>
          <a:cs typeface="+mn-cs"/>
        </a:defRPr>
      </a:lvl7pPr>
      <a:lvl8pPr marL="3840326" algn="l" defTabSz="1097236" rtl="0" eaLnBrk="1" latinLnBrk="0" hangingPunct="1">
        <a:defRPr sz="2200" kern="1200">
          <a:solidFill>
            <a:schemeClr val="tx1"/>
          </a:solidFill>
          <a:latin typeface="+mn-lt"/>
          <a:ea typeface="+mn-ea"/>
          <a:cs typeface="+mn-cs"/>
        </a:defRPr>
      </a:lvl8pPr>
      <a:lvl9pPr marL="4388945" algn="l" defTabSz="109723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25.emf"/><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6.png"/><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27.emf"/><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emf"/><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emf"/><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3.xml"/><Relationship Id="rId4" Type="http://schemas.openxmlformats.org/officeDocument/2006/relationships/image" Target="../media/image43.emf"/></Relationships>
</file>

<file path=ppt/slides/_rels/slide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88201"/>
            <a:ext cx="10972800" cy="2600554"/>
          </a:xfrm>
        </p:spPr>
        <p:txBody>
          <a:bodyPr>
            <a:noAutofit/>
          </a:bodyPr>
          <a:lstStyle/>
          <a:p>
            <a:pPr algn="ctr"/>
            <a:r>
              <a:rPr lang="en-US" altLang="zh-CN" sz="4800" dirty="0" smtClean="0"/>
              <a:t>An Interactive-Voting Based </a:t>
            </a:r>
            <a:r>
              <a:rPr lang="en-US" altLang="zh-CN" sz="4800" dirty="0" smtClean="0"/>
              <a:t/>
            </a:r>
            <a:br>
              <a:rPr lang="en-US" altLang="zh-CN" sz="4800" dirty="0" smtClean="0"/>
            </a:br>
            <a:r>
              <a:rPr lang="en-US" altLang="zh-CN" sz="4800" dirty="0" smtClean="0"/>
              <a:t>Map </a:t>
            </a:r>
            <a:r>
              <a:rPr lang="en-US" altLang="zh-CN" sz="4800" dirty="0" smtClean="0"/>
              <a:t>Matching Algorithm</a:t>
            </a:r>
            <a:endParaRPr lang="zh-CN" altLang="en-US" sz="4300" dirty="0"/>
          </a:p>
        </p:txBody>
      </p:sp>
      <p:sp>
        <p:nvSpPr>
          <p:cNvPr id="3" name="Subtitle 2"/>
          <p:cNvSpPr>
            <a:spLocks noGrp="1"/>
          </p:cNvSpPr>
          <p:nvPr>
            <p:ph type="subTitle" idx="1"/>
          </p:nvPr>
        </p:nvSpPr>
        <p:spPr>
          <a:xfrm>
            <a:off x="0" y="4722882"/>
            <a:ext cx="10972800" cy="2299710"/>
          </a:xfrm>
        </p:spPr>
        <p:txBody>
          <a:bodyPr>
            <a:normAutofit fontScale="40000" lnSpcReduction="20000"/>
          </a:bodyPr>
          <a:lstStyle/>
          <a:p>
            <a:pPr algn="ctr"/>
            <a:r>
              <a:rPr lang="en-US" altLang="zh-CN" sz="6000" dirty="0" smtClean="0">
                <a:latin typeface="+mj-lt"/>
              </a:rPr>
              <a:t>Jing </a:t>
            </a:r>
            <a:r>
              <a:rPr lang="en-US" altLang="zh-CN" sz="6000" dirty="0" smtClean="0">
                <a:latin typeface="+mj-lt"/>
              </a:rPr>
              <a:t>Yuan</a:t>
            </a:r>
            <a:r>
              <a:rPr lang="en-US" altLang="zh-CN" sz="6000" baseline="30000" dirty="0" smtClean="0">
                <a:latin typeface="+mj-lt"/>
              </a:rPr>
              <a:t>1</a:t>
            </a:r>
            <a:r>
              <a:rPr lang="en-US" altLang="zh-CN" sz="6000" dirty="0" smtClean="0">
                <a:latin typeface="+mj-lt"/>
              </a:rPr>
              <a:t>, </a:t>
            </a:r>
            <a:r>
              <a:rPr lang="en-US" altLang="zh-CN" sz="6000" dirty="0" smtClean="0">
                <a:latin typeface="+mj-lt"/>
              </a:rPr>
              <a:t>Yu </a:t>
            </a:r>
            <a:r>
              <a:rPr lang="en-US" altLang="zh-CN" sz="6000" dirty="0" smtClean="0">
                <a:latin typeface="+mj-lt"/>
              </a:rPr>
              <a:t>Zheng</a:t>
            </a:r>
            <a:r>
              <a:rPr lang="en-US" altLang="zh-CN" sz="6000" baseline="30000" dirty="0" smtClean="0">
                <a:latin typeface="+mj-lt"/>
              </a:rPr>
              <a:t>2</a:t>
            </a:r>
            <a:r>
              <a:rPr lang="en-US" altLang="zh-CN" sz="6000" dirty="0" smtClean="0">
                <a:latin typeface="+mj-lt"/>
              </a:rPr>
              <a:t>, </a:t>
            </a:r>
            <a:r>
              <a:rPr lang="en-US" altLang="zh-CN" sz="6000" dirty="0" err="1" smtClean="0">
                <a:latin typeface="+mj-lt"/>
              </a:rPr>
              <a:t>Chengyang</a:t>
            </a:r>
            <a:r>
              <a:rPr lang="en-US" altLang="zh-CN" sz="6000" dirty="0" smtClean="0">
                <a:latin typeface="+mj-lt"/>
              </a:rPr>
              <a:t> </a:t>
            </a:r>
            <a:r>
              <a:rPr lang="en-US" altLang="zh-CN" sz="6000" dirty="0" smtClean="0">
                <a:latin typeface="+mj-lt"/>
              </a:rPr>
              <a:t>Zhang</a:t>
            </a:r>
            <a:r>
              <a:rPr lang="en-US" altLang="zh-CN" sz="6000" baseline="30000" dirty="0" smtClean="0">
                <a:latin typeface="+mj-lt"/>
              </a:rPr>
              <a:t>3</a:t>
            </a:r>
            <a:r>
              <a:rPr lang="en-US" altLang="zh-CN" sz="6000" dirty="0" smtClean="0">
                <a:latin typeface="+mj-lt"/>
              </a:rPr>
              <a:t>, </a:t>
            </a:r>
            <a:r>
              <a:rPr lang="en-US" altLang="zh-CN" sz="6000" dirty="0" smtClean="0">
                <a:latin typeface="+mj-lt"/>
              </a:rPr>
              <a:t>Xing </a:t>
            </a:r>
            <a:r>
              <a:rPr lang="en-US" altLang="zh-CN" sz="6000" dirty="0" smtClean="0">
                <a:latin typeface="+mj-lt"/>
              </a:rPr>
              <a:t>Xie</a:t>
            </a:r>
            <a:r>
              <a:rPr lang="en-US" altLang="zh-CN" sz="6000" baseline="30000" dirty="0" smtClean="0">
                <a:latin typeface="+mj-lt"/>
              </a:rPr>
              <a:t>2</a:t>
            </a:r>
            <a:r>
              <a:rPr lang="en-US" altLang="zh-CN" sz="6000" dirty="0" smtClean="0">
                <a:latin typeface="+mj-lt"/>
              </a:rPr>
              <a:t> </a:t>
            </a:r>
            <a:r>
              <a:rPr lang="en-US" altLang="zh-CN" sz="6000" dirty="0" smtClean="0">
                <a:latin typeface="+mj-lt"/>
              </a:rPr>
              <a:t>and </a:t>
            </a:r>
            <a:r>
              <a:rPr lang="en-US" altLang="zh-CN" sz="6000" dirty="0" err="1" smtClean="0">
                <a:latin typeface="+mj-lt"/>
              </a:rPr>
              <a:t>Guangzhong</a:t>
            </a:r>
            <a:r>
              <a:rPr lang="en-US" altLang="zh-CN" sz="6000" dirty="0" smtClean="0">
                <a:latin typeface="+mj-lt"/>
              </a:rPr>
              <a:t> </a:t>
            </a:r>
            <a:r>
              <a:rPr lang="en-US" altLang="zh-CN" sz="6000" dirty="0" smtClean="0">
                <a:latin typeface="+mj-lt"/>
              </a:rPr>
              <a:t>Sun</a:t>
            </a:r>
            <a:r>
              <a:rPr lang="en-US" altLang="zh-CN" sz="6000" baseline="30000" dirty="0" smtClean="0">
                <a:latin typeface="+mj-lt"/>
              </a:rPr>
              <a:t>1</a:t>
            </a:r>
          </a:p>
          <a:p>
            <a:pPr algn="ctr"/>
            <a:endParaRPr lang="en-US" altLang="zh-CN" sz="6000" baseline="30000" dirty="0" smtClean="0">
              <a:latin typeface="+mj-lt"/>
            </a:endParaRPr>
          </a:p>
          <a:p>
            <a:pPr>
              <a:buClr>
                <a:schemeClr val="accent3"/>
              </a:buClr>
              <a:defRPr/>
            </a:pPr>
            <a:r>
              <a:rPr lang="en-US" sz="6000" baseline="30000" dirty="0" smtClean="0">
                <a:latin typeface="+mj-lt"/>
              </a:rPr>
              <a:t>1</a:t>
            </a:r>
            <a:r>
              <a:rPr lang="en-US" sz="6000" dirty="0" smtClean="0">
                <a:latin typeface="+mj-lt"/>
              </a:rPr>
              <a:t>University of Science and Technology of China</a:t>
            </a:r>
          </a:p>
          <a:p>
            <a:pPr>
              <a:buClr>
                <a:schemeClr val="accent3"/>
              </a:buClr>
              <a:defRPr/>
            </a:pPr>
            <a:r>
              <a:rPr lang="en-US" sz="6000" baseline="30000" dirty="0" smtClean="0">
                <a:latin typeface="+mj-lt"/>
              </a:rPr>
              <a:t>2</a:t>
            </a:r>
            <a:r>
              <a:rPr lang="en-US" sz="6000" dirty="0" smtClean="0">
                <a:latin typeface="+mj-lt"/>
              </a:rPr>
              <a:t>Microsoft Research </a:t>
            </a:r>
            <a:r>
              <a:rPr lang="en-US" sz="6000" dirty="0" smtClean="0">
                <a:latin typeface="+mj-lt"/>
              </a:rPr>
              <a:t>Asia</a:t>
            </a:r>
          </a:p>
          <a:p>
            <a:pPr>
              <a:buClr>
                <a:schemeClr val="accent3"/>
              </a:buClr>
              <a:defRPr/>
            </a:pPr>
            <a:r>
              <a:rPr lang="en-US" sz="6000" baseline="30000" dirty="0" smtClean="0">
                <a:latin typeface="+mj-lt"/>
              </a:rPr>
              <a:t>3</a:t>
            </a:r>
            <a:r>
              <a:rPr lang="en-US" sz="6000" dirty="0" smtClean="0">
                <a:latin typeface="+mj-lt"/>
              </a:rPr>
              <a:t>University of North Texas</a:t>
            </a:r>
            <a:endParaRPr lang="en-US" sz="6000" dirty="0" smtClean="0">
              <a:latin typeface="+mj-lt"/>
            </a:endParaRPr>
          </a:p>
          <a:p>
            <a:pPr algn="ctr"/>
            <a:endParaRPr lang="zh-CN" altLang="en-US" dirty="0">
              <a:latin typeface="+mj-lt"/>
            </a:endParaRPr>
          </a:p>
        </p:txBody>
      </p:sp>
      <p:pic>
        <p:nvPicPr>
          <p:cNvPr id="4" name="Picture 6" descr="http://sce.umkc.edu/mdm2010/images/mdm2010.gif"/>
          <p:cNvPicPr>
            <a:picLocks noChangeAspect="1" noChangeArrowheads="1"/>
          </p:cNvPicPr>
          <p:nvPr/>
        </p:nvPicPr>
        <p:blipFill>
          <a:blip r:embed="rId2" cstate="print"/>
          <a:srcRect/>
          <a:stretch>
            <a:fillRect/>
          </a:stretch>
        </p:blipFill>
        <p:spPr bwMode="auto">
          <a:xfrm>
            <a:off x="3877056" y="6924940"/>
            <a:ext cx="3295014" cy="79259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Related Work</a:t>
            </a:r>
            <a:endParaRPr lang="zh-CN" altLang="en-US" dirty="0"/>
          </a:p>
        </p:txBody>
      </p:sp>
      <p:sp>
        <p:nvSpPr>
          <p:cNvPr id="3" name="Content Placeholder 2"/>
          <p:cNvSpPr>
            <a:spLocks noGrp="1"/>
          </p:cNvSpPr>
          <p:nvPr>
            <p:ph idx="1"/>
          </p:nvPr>
        </p:nvSpPr>
        <p:spPr/>
        <p:txBody>
          <a:bodyPr/>
          <a:lstStyle/>
          <a:p>
            <a:r>
              <a:rPr lang="en-US" altLang="zh-CN" dirty="0" smtClean="0"/>
              <a:t>Sampling density of the tracking data</a:t>
            </a:r>
          </a:p>
          <a:p>
            <a:pPr lvl="1"/>
            <a:r>
              <a:rPr lang="en-US" altLang="zh-CN" i="1" dirty="0" smtClean="0"/>
              <a:t>Dense-sampling-rate approach</a:t>
            </a:r>
          </a:p>
          <a:p>
            <a:pPr lvl="1"/>
            <a:r>
              <a:rPr lang="en-US" altLang="zh-CN" i="1" dirty="0" smtClean="0"/>
              <a:t>Low-sampling-rate approach</a:t>
            </a:r>
          </a:p>
        </p:txBody>
      </p:sp>
      <p:sp>
        <p:nvSpPr>
          <p:cNvPr id="7" name="TextBox 6"/>
          <p:cNvSpPr txBox="1"/>
          <p:nvPr/>
        </p:nvSpPr>
        <p:spPr>
          <a:xfrm>
            <a:off x="0" y="7372373"/>
            <a:ext cx="10972799" cy="726353"/>
          </a:xfrm>
          <a:prstGeom prst="rect">
            <a:avLst/>
          </a:prstGeom>
          <a:noFill/>
        </p:spPr>
        <p:txBody>
          <a:bodyPr wrap="square" lIns="109728" tIns="54864" rIns="109728" bIns="54864" rtlCol="0">
            <a:spAutoFit/>
          </a:bodyPr>
          <a:lstStyle/>
          <a:p>
            <a:pPr algn="ctr"/>
            <a:r>
              <a:rPr lang="en-US" altLang="zh-CN" sz="2000" dirty="0" smtClean="0">
                <a:solidFill>
                  <a:schemeClr val="tx1"/>
                </a:solidFill>
                <a:latin typeface="+mj-lt"/>
              </a:rPr>
              <a:t>A screen shot of </a:t>
            </a:r>
            <a:r>
              <a:rPr lang="en-US" altLang="zh-CN" sz="2000" i="1" dirty="0" smtClean="0">
                <a:solidFill>
                  <a:srgbClr val="1D3FE9"/>
                </a:solidFill>
                <a:latin typeface="+mj-lt"/>
              </a:rPr>
              <a:t>ST-Matching</a:t>
            </a:r>
            <a:r>
              <a:rPr lang="en-US" altLang="zh-CN" sz="2000" dirty="0" smtClean="0">
                <a:solidFill>
                  <a:schemeClr val="tx1"/>
                </a:solidFill>
                <a:latin typeface="+mj-lt"/>
              </a:rPr>
              <a:t> </a:t>
            </a:r>
            <a:r>
              <a:rPr lang="en-US" altLang="zh-CN" sz="2000" dirty="0" smtClean="0">
                <a:solidFill>
                  <a:schemeClr val="tx1"/>
                </a:solidFill>
                <a:latin typeface="+mj-lt"/>
              </a:rPr>
              <a:t>result</a:t>
            </a:r>
          </a:p>
          <a:p>
            <a:pPr algn="ctr"/>
            <a:r>
              <a:rPr lang="en-US" altLang="zh-CN" sz="2000" dirty="0" smtClean="0">
                <a:solidFill>
                  <a:schemeClr val="tx1"/>
                </a:solidFill>
                <a:latin typeface="+mj-lt"/>
              </a:rPr>
              <a:t> </a:t>
            </a:r>
            <a:r>
              <a:rPr lang="en-US" altLang="zh-CN" sz="2000" dirty="0" smtClean="0">
                <a:solidFill>
                  <a:schemeClr val="tx1"/>
                </a:solidFill>
                <a:latin typeface="+mj-lt"/>
              </a:rPr>
              <a:t>(green pushpins are the matched points of the red trace)</a:t>
            </a:r>
            <a:endParaRPr lang="zh-CN" altLang="en-US" sz="2000" dirty="0">
              <a:solidFill>
                <a:schemeClr val="tx1"/>
              </a:solidFill>
              <a:latin typeface="+mj-lt"/>
            </a:endParaRPr>
          </a:p>
        </p:txBody>
      </p:sp>
      <p:pic>
        <p:nvPicPr>
          <p:cNvPr id="2051" name="Picture 3"/>
          <p:cNvPicPr>
            <a:picLocks noChangeAspect="1" noChangeArrowheads="1"/>
          </p:cNvPicPr>
          <p:nvPr/>
        </p:nvPicPr>
        <p:blipFill>
          <a:blip r:embed="rId2" cstate="print"/>
          <a:srcRect/>
          <a:stretch>
            <a:fillRect/>
          </a:stretch>
        </p:blipFill>
        <p:spPr bwMode="auto">
          <a:xfrm>
            <a:off x="2670048" y="4266645"/>
            <a:ext cx="5388120" cy="3032789"/>
          </a:xfrm>
          <a:prstGeom prst="rect">
            <a:avLst/>
          </a:prstGeom>
          <a:noFill/>
          <a:ln>
            <a:noFill/>
            <a:headEnd/>
            <a:tailEnd/>
          </a:ln>
          <a:effectLst/>
        </p:spPr>
        <p:style>
          <a:lnRef idx="3">
            <a:schemeClr val="lt1"/>
          </a:lnRef>
          <a:fillRef idx="1">
            <a:schemeClr val="accent4"/>
          </a:fillRef>
          <a:effectRef idx="1">
            <a:schemeClr val="accent4"/>
          </a:effectRef>
          <a:fontRef idx="minor">
            <a:schemeClr val="lt1"/>
          </a:fontRef>
        </p:style>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Related Work</a:t>
            </a:r>
            <a:endParaRPr lang="zh-CN" altLang="en-US" dirty="0"/>
          </a:p>
        </p:txBody>
      </p:sp>
      <p:sp>
        <p:nvSpPr>
          <p:cNvPr id="3" name="Content Placeholder 2"/>
          <p:cNvSpPr>
            <a:spLocks noGrp="1"/>
          </p:cNvSpPr>
          <p:nvPr>
            <p:ph idx="1"/>
          </p:nvPr>
        </p:nvSpPr>
        <p:spPr/>
        <p:txBody>
          <a:bodyPr/>
          <a:lstStyle/>
          <a:p>
            <a:r>
              <a:rPr lang="en-US" altLang="zh-CN" dirty="0" smtClean="0"/>
              <a:t>Problem with </a:t>
            </a:r>
            <a:r>
              <a:rPr lang="en-US" altLang="zh-CN" i="1" dirty="0" smtClean="0">
                <a:solidFill>
                  <a:srgbClr val="1D3FE9"/>
                </a:solidFill>
              </a:rPr>
              <a:t>ST-Matching</a:t>
            </a:r>
          </a:p>
          <a:p>
            <a:pPr lvl="1"/>
            <a:r>
              <a:rPr lang="en-US" altLang="zh-CN" i="1" dirty="0" smtClean="0"/>
              <a:t>The similarity function only considers two adjacent candidate points</a:t>
            </a:r>
          </a:p>
          <a:p>
            <a:pPr lvl="1"/>
            <a:r>
              <a:rPr lang="en-US" altLang="zh-CN" i="1" dirty="0" smtClean="0"/>
              <a:t>The influence of points is not weighted</a:t>
            </a:r>
          </a:p>
          <a:p>
            <a:pPr lvl="1"/>
            <a:r>
              <a:rPr lang="en-US" altLang="zh-CN" i="1" dirty="0" smtClean="0"/>
              <a:t>The mutual influence is not considered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Outline</a:t>
            </a:r>
            <a:endParaRPr lang="zh-CN" altLang="en-US" dirty="0"/>
          </a:p>
        </p:txBody>
      </p:sp>
      <p:sp>
        <p:nvSpPr>
          <p:cNvPr id="3" name="Content Placeholder 2"/>
          <p:cNvSpPr>
            <a:spLocks noGrp="1"/>
          </p:cNvSpPr>
          <p:nvPr>
            <p:ph idx="1"/>
          </p:nvPr>
        </p:nvSpPr>
        <p:spPr/>
        <p:txBody>
          <a:bodyPr>
            <a:normAutofit/>
          </a:bodyPr>
          <a:lstStyle/>
          <a:p>
            <a:r>
              <a:rPr lang="en-US" altLang="zh-CN" dirty="0" smtClean="0"/>
              <a:t>Introduction</a:t>
            </a:r>
          </a:p>
          <a:p>
            <a:r>
              <a:rPr lang="en-US" altLang="zh-CN" dirty="0" smtClean="0"/>
              <a:t>Our Contributions</a:t>
            </a:r>
          </a:p>
          <a:p>
            <a:r>
              <a:rPr lang="en-US" altLang="zh-CN" dirty="0" smtClean="0"/>
              <a:t>Related Work</a:t>
            </a:r>
            <a:endParaRPr lang="en-US" altLang="zh-CN" dirty="0" smtClean="0"/>
          </a:p>
          <a:p>
            <a:r>
              <a:rPr lang="en-US" altLang="zh-CN" dirty="0" smtClean="0">
                <a:solidFill>
                  <a:srgbClr val="C00000"/>
                </a:solidFill>
              </a:rPr>
              <a:t>Interactive-Voting </a:t>
            </a:r>
            <a:r>
              <a:rPr lang="en-US" altLang="zh-CN" dirty="0" smtClean="0">
                <a:solidFill>
                  <a:srgbClr val="C00000"/>
                </a:solidFill>
              </a:rPr>
              <a:t>Algorithm</a:t>
            </a:r>
          </a:p>
          <a:p>
            <a:r>
              <a:rPr lang="en-US" altLang="zh-CN" dirty="0" smtClean="0"/>
              <a:t>Evaluation</a:t>
            </a:r>
            <a:endParaRPr lang="en-US" altLang="zh-CN" dirty="0" smtClean="0"/>
          </a:p>
          <a:p>
            <a:r>
              <a:rPr lang="en-US" altLang="zh-CN" dirty="0" smtClean="0"/>
              <a:t>Conclusion and Future Work</a:t>
            </a:r>
          </a:p>
          <a:p>
            <a:pPr lvl="1"/>
            <a:endParaRPr lang="en-US" altLang="zh-CN" dirty="0" smtClean="0"/>
          </a:p>
          <a:p>
            <a:pPr lvl="1"/>
            <a:endParaRPr lang="en-US" altLang="zh-CN"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Problem Definition</a:t>
            </a:r>
            <a:endParaRPr lang="zh-CN" altLang="en-US" dirty="0"/>
          </a:p>
        </p:txBody>
      </p:sp>
      <p:sp>
        <p:nvSpPr>
          <p:cNvPr id="3" name="Content Placeholder 2"/>
          <p:cNvSpPr>
            <a:spLocks noGrp="1"/>
          </p:cNvSpPr>
          <p:nvPr>
            <p:ph idx="1"/>
          </p:nvPr>
        </p:nvSpPr>
        <p:spPr>
          <a:xfrm>
            <a:off x="566928" y="2238550"/>
            <a:ext cx="9875520" cy="4966542"/>
          </a:xfrm>
        </p:spPr>
        <p:txBody>
          <a:bodyPr/>
          <a:lstStyle/>
          <a:p>
            <a:r>
              <a:rPr lang="en-US" sz="3400" dirty="0" smtClean="0"/>
              <a:t>Given a </a:t>
            </a:r>
            <a:r>
              <a:rPr lang="en-US" sz="3400" dirty="0" smtClean="0"/>
              <a:t>low-sampling rate GPS </a:t>
            </a:r>
            <a:r>
              <a:rPr lang="en-US" sz="3400" dirty="0" smtClean="0"/>
              <a:t>trajectory T and a road network G(V,E), find </a:t>
            </a:r>
            <a:r>
              <a:rPr lang="en-US" sz="3400" dirty="0" smtClean="0"/>
              <a:t>the path </a:t>
            </a:r>
            <a:r>
              <a:rPr lang="en-US" sz="3400" dirty="0" smtClean="0"/>
              <a:t>P from G that matches T with its real path.</a:t>
            </a:r>
          </a:p>
          <a:p>
            <a:pPr lvl="1"/>
            <a:endParaRPr lang="en-US" altLang="zh-CN" dirty="0" smtClean="0">
              <a:latin typeface="+mj-lt"/>
            </a:endParaRPr>
          </a:p>
          <a:p>
            <a:endParaRPr lang="en-US" altLang="zh-CN" dirty="0" smtClean="0">
              <a:latin typeface="+mj-lt"/>
            </a:endParaRPr>
          </a:p>
          <a:p>
            <a:pPr>
              <a:buNone/>
            </a:pPr>
            <a:endParaRPr lang="zh-CN" altLang="en-US" dirty="0">
              <a:latin typeface="+mj-lt"/>
            </a:endParaRPr>
          </a:p>
        </p:txBody>
      </p:sp>
      <p:pic>
        <p:nvPicPr>
          <p:cNvPr id="35844" name="Picture 4"/>
          <p:cNvPicPr>
            <a:picLocks noChangeAspect="1" noChangeArrowheads="1"/>
          </p:cNvPicPr>
          <p:nvPr/>
        </p:nvPicPr>
        <p:blipFill>
          <a:blip r:embed="rId2" cstate="print"/>
          <a:srcRect/>
          <a:stretch>
            <a:fillRect/>
          </a:stretch>
        </p:blipFill>
        <p:spPr bwMode="auto">
          <a:xfrm>
            <a:off x="2523744" y="3860649"/>
            <a:ext cx="6803136" cy="3960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Key Insights</a:t>
            </a:r>
            <a:endParaRPr lang="zh-CN" altLang="en-US" dirty="0"/>
          </a:p>
        </p:txBody>
      </p:sp>
      <p:sp>
        <p:nvSpPr>
          <p:cNvPr id="3" name="Content Placeholder 2"/>
          <p:cNvSpPr>
            <a:spLocks noGrp="1"/>
          </p:cNvSpPr>
          <p:nvPr>
            <p:ph idx="1"/>
          </p:nvPr>
        </p:nvSpPr>
        <p:spPr>
          <a:xfrm>
            <a:off x="0" y="2714038"/>
            <a:ext cx="4645152" cy="4966542"/>
          </a:xfrm>
        </p:spPr>
        <p:txBody>
          <a:bodyPr>
            <a:normAutofit/>
          </a:bodyPr>
          <a:lstStyle/>
          <a:p>
            <a:r>
              <a:rPr lang="en-US" altLang="zh-CN" sz="3400" dirty="0" smtClean="0"/>
              <a:t>Position </a:t>
            </a:r>
            <a:r>
              <a:rPr lang="en-US" altLang="zh-CN" sz="3400" dirty="0" smtClean="0"/>
              <a:t>context </a:t>
            </a:r>
            <a:r>
              <a:rPr lang="en-US" altLang="zh-CN" sz="3400" dirty="0" smtClean="0"/>
              <a:t>influence</a:t>
            </a:r>
          </a:p>
          <a:p>
            <a:r>
              <a:rPr lang="en-US" altLang="zh-CN" sz="3400" dirty="0" smtClean="0"/>
              <a:t>Mutual </a:t>
            </a:r>
            <a:r>
              <a:rPr lang="en-US" altLang="zh-CN" sz="3400" dirty="0" smtClean="0"/>
              <a:t>influence</a:t>
            </a:r>
            <a:endParaRPr lang="en-US" altLang="zh-CN" sz="3400" dirty="0" smtClean="0"/>
          </a:p>
          <a:p>
            <a:r>
              <a:rPr lang="en-US" altLang="zh-CN" sz="3400" dirty="0" smtClean="0"/>
              <a:t>Weighted         influence</a:t>
            </a:r>
            <a:endParaRPr lang="en-US" altLang="zh-CN" sz="3400" dirty="0" smtClean="0"/>
          </a:p>
          <a:p>
            <a:pPr lvl="1"/>
            <a:endParaRPr lang="en-US" altLang="zh-CN" sz="3200" dirty="0" smtClean="0"/>
          </a:p>
          <a:p>
            <a:pPr>
              <a:buNone/>
            </a:pPr>
            <a:endParaRPr lang="zh-CN" altLang="en-US" sz="3200" dirty="0"/>
          </a:p>
        </p:txBody>
      </p:sp>
      <p:pic>
        <p:nvPicPr>
          <p:cNvPr id="1029" name="Picture 5"/>
          <p:cNvPicPr>
            <a:picLocks noChangeAspect="1" noChangeArrowheads="1"/>
          </p:cNvPicPr>
          <p:nvPr/>
        </p:nvPicPr>
        <p:blipFill>
          <a:blip r:embed="rId2" cstate="print"/>
          <a:srcRect/>
          <a:stretch>
            <a:fillRect/>
          </a:stretch>
        </p:blipFill>
        <p:spPr bwMode="auto">
          <a:xfrm>
            <a:off x="3657600" y="2677421"/>
            <a:ext cx="7084708" cy="4180579"/>
          </a:xfrm>
          <a:prstGeom prst="rect">
            <a:avLst/>
          </a:prstGeom>
          <a:noFill/>
          <a:ln>
            <a:noFill/>
            <a:headEnd/>
            <a:tailEnd/>
          </a:ln>
          <a:effectLst/>
        </p:spPr>
        <p:style>
          <a:lnRef idx="3">
            <a:schemeClr val="lt1"/>
          </a:lnRef>
          <a:fillRef idx="1">
            <a:schemeClr val="accent4"/>
          </a:fillRef>
          <a:effectRef idx="1">
            <a:schemeClr val="accent4"/>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System Overview</a:t>
            </a:r>
            <a:endParaRPr lang="zh-CN" altLang="en-US" dirty="0"/>
          </a:p>
        </p:txBody>
      </p:sp>
      <p:pic>
        <p:nvPicPr>
          <p:cNvPr id="3075" name="Picture 3"/>
          <p:cNvPicPr>
            <a:picLocks noChangeAspect="1" noChangeArrowheads="1"/>
          </p:cNvPicPr>
          <p:nvPr/>
        </p:nvPicPr>
        <p:blipFill>
          <a:blip r:embed="rId2" cstate="print"/>
          <a:srcRect/>
          <a:stretch>
            <a:fillRect/>
          </a:stretch>
        </p:blipFill>
        <p:spPr bwMode="auto">
          <a:xfrm>
            <a:off x="114300" y="3001405"/>
            <a:ext cx="10744200" cy="3887074"/>
          </a:xfrm>
          <a:prstGeom prst="rect">
            <a:avLst/>
          </a:prstGeom>
          <a:ln>
            <a:headEnd/>
            <a:tailEnd/>
          </a:ln>
        </p:spPr>
        <p:style>
          <a:lnRef idx="1">
            <a:schemeClr val="accent4"/>
          </a:lnRef>
          <a:fillRef idx="2">
            <a:schemeClr val="accent4"/>
          </a:fillRef>
          <a:effectRef idx="1">
            <a:schemeClr val="accent4"/>
          </a:effectRef>
          <a:fontRef idx="minor">
            <a:schemeClr val="dk1"/>
          </a:fontRef>
        </p:style>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Step 1: Candidate </a:t>
            </a:r>
            <a:r>
              <a:rPr lang="en-US" altLang="zh-CN" dirty="0" smtClean="0"/>
              <a:t>Preparation</a:t>
            </a:r>
            <a:endParaRPr lang="zh-CN" altLang="en-US" dirty="0"/>
          </a:p>
        </p:txBody>
      </p:sp>
      <p:sp>
        <p:nvSpPr>
          <p:cNvPr id="3" name="Content Placeholder 2"/>
          <p:cNvSpPr>
            <a:spLocks noGrp="1"/>
          </p:cNvSpPr>
          <p:nvPr>
            <p:ph idx="1"/>
          </p:nvPr>
        </p:nvSpPr>
        <p:spPr>
          <a:xfrm>
            <a:off x="221707" y="2719188"/>
            <a:ext cx="7422677" cy="4800634"/>
          </a:xfrm>
        </p:spPr>
        <p:txBody>
          <a:bodyPr>
            <a:normAutofit/>
          </a:bodyPr>
          <a:lstStyle/>
          <a:p>
            <a:r>
              <a:rPr lang="en-US" altLang="zh-CN" sz="3400" dirty="0" smtClean="0"/>
              <a:t>Candidate Road Segments (CRS) </a:t>
            </a:r>
          </a:p>
          <a:p>
            <a:r>
              <a:rPr lang="en-US" altLang="zh-CN" sz="3400" dirty="0" smtClean="0"/>
              <a:t>Candidate Points (CP)</a:t>
            </a:r>
          </a:p>
          <a:p>
            <a:endParaRPr lang="en-US" altLang="zh-CN" sz="3400" dirty="0" smtClean="0"/>
          </a:p>
          <a:p>
            <a:endParaRPr lang="en-US" altLang="zh-CN" sz="3400" dirty="0" smtClean="0"/>
          </a:p>
          <a:p>
            <a:endParaRPr lang="en-US" altLang="zh-CN" sz="3400" dirty="0" smtClean="0"/>
          </a:p>
          <a:p>
            <a:endParaRPr lang="en-US" altLang="zh-CN" sz="3400" dirty="0" smtClean="0"/>
          </a:p>
          <a:p>
            <a:r>
              <a:rPr lang="en-US" altLang="zh-CN" sz="3400" dirty="0" smtClean="0"/>
              <a:t>Candidate Graph G’=(V’,E’)</a:t>
            </a:r>
          </a:p>
          <a:p>
            <a:endParaRPr lang="zh-CN" altLang="en-US" sz="3400" dirty="0"/>
          </a:p>
        </p:txBody>
      </p:sp>
      <p:pic>
        <p:nvPicPr>
          <p:cNvPr id="5122" name="Picture 2"/>
          <p:cNvPicPr>
            <a:picLocks noChangeAspect="1" noChangeArrowheads="1"/>
          </p:cNvPicPr>
          <p:nvPr/>
        </p:nvPicPr>
        <p:blipFill>
          <a:blip r:embed="rId2" cstate="print"/>
          <a:srcRect/>
          <a:stretch>
            <a:fillRect/>
          </a:stretch>
        </p:blipFill>
        <p:spPr bwMode="auto">
          <a:xfrm>
            <a:off x="6616841" y="2566025"/>
            <a:ext cx="2914670" cy="1828211"/>
          </a:xfrm>
          <a:prstGeom prst="rect">
            <a:avLst/>
          </a:prstGeom>
          <a:ln>
            <a:headEnd/>
            <a:tailEnd/>
          </a:ln>
        </p:spPr>
        <p:style>
          <a:lnRef idx="1">
            <a:schemeClr val="accent4"/>
          </a:lnRef>
          <a:fillRef idx="2">
            <a:schemeClr val="accent4"/>
          </a:fillRef>
          <a:effectRef idx="1">
            <a:schemeClr val="accent4"/>
          </a:effectRef>
          <a:fontRef idx="minor">
            <a:schemeClr val="dk1"/>
          </a:fontRef>
        </p:style>
      </p:pic>
      <p:pic>
        <p:nvPicPr>
          <p:cNvPr id="5123" name="Picture 3"/>
          <p:cNvPicPr>
            <a:picLocks noChangeAspect="1" noChangeArrowheads="1"/>
          </p:cNvPicPr>
          <p:nvPr/>
        </p:nvPicPr>
        <p:blipFill>
          <a:blip r:embed="rId3" cstate="print"/>
          <a:srcRect/>
          <a:stretch>
            <a:fillRect/>
          </a:stretch>
        </p:blipFill>
        <p:spPr bwMode="auto">
          <a:xfrm>
            <a:off x="749780" y="4096513"/>
            <a:ext cx="4029102" cy="2058596"/>
          </a:xfrm>
          <a:prstGeom prst="rect">
            <a:avLst/>
          </a:prstGeom>
          <a:ln>
            <a:headEnd/>
            <a:tailEnd/>
          </a:ln>
        </p:spPr>
        <p:style>
          <a:lnRef idx="1">
            <a:schemeClr val="accent4"/>
          </a:lnRef>
          <a:fillRef idx="2">
            <a:schemeClr val="accent4"/>
          </a:fillRef>
          <a:effectRef idx="1">
            <a:schemeClr val="accent4"/>
          </a:effectRef>
          <a:fontRef idx="minor">
            <a:schemeClr val="dk1"/>
          </a:fontRef>
        </p:style>
      </p:pic>
      <p:pic>
        <p:nvPicPr>
          <p:cNvPr id="5124" name="Picture 4"/>
          <p:cNvPicPr>
            <a:picLocks noChangeAspect="1" noChangeArrowheads="1"/>
          </p:cNvPicPr>
          <p:nvPr/>
        </p:nvPicPr>
        <p:blipFill>
          <a:blip r:embed="rId4" cstate="print"/>
          <a:srcRect/>
          <a:stretch>
            <a:fillRect/>
          </a:stretch>
        </p:blipFill>
        <p:spPr bwMode="auto">
          <a:xfrm>
            <a:off x="5775584" y="5589278"/>
            <a:ext cx="4771038" cy="21431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 calcmode="lin" valueType="num">
                                      <p:cBhvr additive="base">
                                        <p:cTn id="9" dur="500" fill="hold"/>
                                        <p:tgtEl>
                                          <p:spTgt spid="5122"/>
                                        </p:tgtEl>
                                        <p:attrNameLst>
                                          <p:attrName>ppt_x</p:attrName>
                                        </p:attrNameLst>
                                      </p:cBhvr>
                                      <p:tavLst>
                                        <p:tav tm="0">
                                          <p:val>
                                            <p:strVal val="#ppt_x"/>
                                          </p:val>
                                        </p:tav>
                                        <p:tav tm="100000">
                                          <p:val>
                                            <p:strVal val="#ppt_x"/>
                                          </p:val>
                                        </p:tav>
                                      </p:tavLst>
                                    </p:anim>
                                    <p:anim calcmode="lin" valueType="num">
                                      <p:cBhvr additive="base">
                                        <p:cTn id="1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3" presetClass="entr" presetSubtype="10"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blinds(horizontal)">
                                      <p:cBhvr>
                                        <p:cTn id="17" dur="5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4" presetClass="entr" presetSubtype="16"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box(in)">
                                      <p:cBhvr>
                                        <p:cTn id="24"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Step 2: Position </a:t>
            </a:r>
            <a:r>
              <a:rPr lang="en-US" altLang="zh-CN" dirty="0" smtClean="0"/>
              <a:t>Context Analysis</a:t>
            </a:r>
            <a:endParaRPr lang="zh-CN" altLang="en-US" dirty="0"/>
          </a:p>
        </p:txBody>
      </p:sp>
      <p:sp>
        <p:nvSpPr>
          <p:cNvPr id="3" name="Content Placeholder 2"/>
          <p:cNvSpPr>
            <a:spLocks noGrp="1"/>
          </p:cNvSpPr>
          <p:nvPr>
            <p:ph idx="1"/>
          </p:nvPr>
        </p:nvSpPr>
        <p:spPr>
          <a:xfrm>
            <a:off x="548640" y="2615565"/>
            <a:ext cx="9909845" cy="5356888"/>
          </a:xfrm>
        </p:spPr>
        <p:txBody>
          <a:bodyPr>
            <a:normAutofit/>
          </a:bodyPr>
          <a:lstStyle/>
          <a:p>
            <a:r>
              <a:rPr lang="en-US" altLang="zh-CN" sz="3400" dirty="0" smtClean="0"/>
              <a:t>Spatial </a:t>
            </a:r>
            <a:r>
              <a:rPr lang="en-US" altLang="zh-CN" sz="3400" dirty="0" smtClean="0"/>
              <a:t>Analysis</a:t>
            </a:r>
          </a:p>
          <a:p>
            <a:pPr lvl="1"/>
            <a:r>
              <a:rPr lang="en-US" altLang="zh-CN" sz="3000" dirty="0" smtClean="0"/>
              <a:t>Measure the similarity between the candidate paths with the shortes</a:t>
            </a:r>
            <a:r>
              <a:rPr lang="en-US" altLang="zh-CN" sz="3000" dirty="0" smtClean="0"/>
              <a:t>t path of two adjacent candidate points</a:t>
            </a:r>
            <a:endParaRPr lang="en-US" altLang="zh-CN" sz="3000" dirty="0" smtClean="0"/>
          </a:p>
          <a:p>
            <a:pPr>
              <a:buNone/>
            </a:pPr>
            <a:r>
              <a:rPr lang="en-US" altLang="zh-CN" sz="3400" dirty="0" smtClean="0"/>
              <a:t>	</a:t>
            </a:r>
          </a:p>
          <a:p>
            <a:pPr>
              <a:buNone/>
            </a:pPr>
            <a:endParaRPr lang="en-US" altLang="zh-CN" sz="3400" dirty="0" smtClean="0"/>
          </a:p>
          <a:p>
            <a:endParaRPr lang="en-US" altLang="zh-CN" sz="3400" dirty="0" smtClean="0"/>
          </a:p>
          <a:p>
            <a:pPr>
              <a:buNone/>
            </a:pPr>
            <a:endParaRPr lang="zh-CN" altLang="en-US" sz="3400" dirty="0" smtClean="0"/>
          </a:p>
        </p:txBody>
      </p:sp>
      <p:graphicFrame>
        <p:nvGraphicFramePr>
          <p:cNvPr id="7178" name="Content Placeholder 8"/>
          <p:cNvGraphicFramePr>
            <a:graphicFrameLocks noChangeAspect="1"/>
          </p:cNvGraphicFramePr>
          <p:nvPr/>
        </p:nvGraphicFramePr>
        <p:xfrm>
          <a:off x="4886321" y="4029074"/>
          <a:ext cx="2828945" cy="791885"/>
        </p:xfrm>
        <a:graphic>
          <a:graphicData uri="http://schemas.openxmlformats.org/presentationml/2006/ole">
            <p:oleObj spid="_x0000_s1027" name="Equation" r:id="rId3" imgW="1269720" imgH="368280" progId="">
              <p:embed/>
            </p:oleObj>
          </a:graphicData>
        </a:graphic>
      </p:graphicFrame>
      <p:sp>
        <p:nvSpPr>
          <p:cNvPr id="7181" name="Rectangle 13"/>
          <p:cNvSpPr>
            <a:spLocks noChangeArrowheads="1"/>
          </p:cNvSpPr>
          <p:nvPr/>
        </p:nvSpPr>
        <p:spPr bwMode="auto">
          <a:xfrm>
            <a:off x="0" y="-278538"/>
            <a:ext cx="221664" cy="557076"/>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zh-CN" altLang="en-US"/>
          </a:p>
        </p:txBody>
      </p:sp>
      <p:graphicFrame>
        <p:nvGraphicFramePr>
          <p:cNvPr id="7182" name="Object 14"/>
          <p:cNvGraphicFramePr>
            <a:graphicFrameLocks noChangeAspect="1"/>
          </p:cNvGraphicFramePr>
          <p:nvPr/>
        </p:nvGraphicFramePr>
        <p:xfrm>
          <a:off x="1457297" y="5229233"/>
          <a:ext cx="5657890" cy="1182900"/>
        </p:xfrm>
        <a:graphic>
          <a:graphicData uri="http://schemas.openxmlformats.org/presentationml/2006/ole">
            <p:oleObj spid="_x0000_s1029" name="Equation" r:id="rId4" imgW="2286000" imgH="495000" progId="">
              <p:embed/>
            </p:oleObj>
          </a:graphicData>
        </a:graphic>
      </p:graphicFrame>
      <p:graphicFrame>
        <p:nvGraphicFramePr>
          <p:cNvPr id="7183" name="Content Placeholder 8"/>
          <p:cNvGraphicFramePr>
            <a:graphicFrameLocks noChangeAspect="1"/>
          </p:cNvGraphicFramePr>
          <p:nvPr/>
        </p:nvGraphicFramePr>
        <p:xfrm>
          <a:off x="1457297" y="7372373"/>
          <a:ext cx="5033010" cy="569594"/>
        </p:xfrm>
        <a:graphic>
          <a:graphicData uri="http://schemas.openxmlformats.org/presentationml/2006/ole">
            <p:oleObj spid="_x0000_s1030" name="Equation" r:id="rId5" imgW="2057400" imgH="241200" progId="">
              <p:embed/>
            </p:oleObj>
          </a:graphicData>
        </a:graphic>
      </p:graphicFrame>
      <p:pic>
        <p:nvPicPr>
          <p:cNvPr id="10" name="Picture 4"/>
          <p:cNvPicPr>
            <a:picLocks noChangeAspect="1" noChangeArrowheads="1"/>
          </p:cNvPicPr>
          <p:nvPr/>
        </p:nvPicPr>
        <p:blipFill>
          <a:blip r:embed="rId6" cstate="print"/>
          <a:srcRect/>
          <a:stretch>
            <a:fillRect/>
          </a:stretch>
        </p:blipFill>
        <p:spPr bwMode="auto">
          <a:xfrm>
            <a:off x="1956816" y="4493829"/>
            <a:ext cx="7315200" cy="3285973"/>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Step 2: Position </a:t>
            </a:r>
            <a:r>
              <a:rPr lang="en-US" altLang="zh-CN" dirty="0" smtClean="0"/>
              <a:t>Context Analysis</a:t>
            </a:r>
            <a:endParaRPr lang="zh-CN" altLang="en-US" dirty="0"/>
          </a:p>
        </p:txBody>
      </p:sp>
      <p:sp>
        <p:nvSpPr>
          <p:cNvPr id="3" name="Content Placeholder 2"/>
          <p:cNvSpPr>
            <a:spLocks noGrp="1"/>
          </p:cNvSpPr>
          <p:nvPr>
            <p:ph idx="1"/>
          </p:nvPr>
        </p:nvSpPr>
        <p:spPr>
          <a:xfrm>
            <a:off x="548640" y="2615565"/>
            <a:ext cx="9909845" cy="5356888"/>
          </a:xfrm>
        </p:spPr>
        <p:txBody>
          <a:bodyPr>
            <a:normAutofit/>
          </a:bodyPr>
          <a:lstStyle/>
          <a:p>
            <a:r>
              <a:rPr lang="en-US" altLang="zh-CN" sz="3400" dirty="0" smtClean="0"/>
              <a:t>Spatial </a:t>
            </a:r>
            <a:r>
              <a:rPr lang="en-US" altLang="zh-CN" sz="3400" dirty="0" smtClean="0"/>
              <a:t>Analysis</a:t>
            </a:r>
          </a:p>
          <a:p>
            <a:pPr>
              <a:buNone/>
            </a:pPr>
            <a:r>
              <a:rPr lang="en-US" altLang="zh-CN" sz="3400" dirty="0" smtClean="0"/>
              <a:t>	</a:t>
            </a:r>
          </a:p>
          <a:p>
            <a:pPr>
              <a:buNone/>
            </a:pPr>
            <a:endParaRPr lang="en-US" altLang="zh-CN" sz="3400" dirty="0" smtClean="0"/>
          </a:p>
          <a:p>
            <a:endParaRPr lang="en-US" altLang="zh-CN" sz="3400" dirty="0" smtClean="0"/>
          </a:p>
          <a:p>
            <a:pPr>
              <a:buNone/>
            </a:pPr>
            <a:endParaRPr lang="zh-CN" altLang="en-US" sz="3400" dirty="0" smtClean="0"/>
          </a:p>
        </p:txBody>
      </p:sp>
      <p:graphicFrame>
        <p:nvGraphicFramePr>
          <p:cNvPr id="7178" name="Content Placeholder 8"/>
          <p:cNvGraphicFramePr>
            <a:graphicFrameLocks noChangeAspect="1"/>
          </p:cNvGraphicFramePr>
          <p:nvPr/>
        </p:nvGraphicFramePr>
        <p:xfrm>
          <a:off x="4886321" y="4029074"/>
          <a:ext cx="2828945" cy="791885"/>
        </p:xfrm>
        <a:graphic>
          <a:graphicData uri="http://schemas.openxmlformats.org/presentationml/2006/ole">
            <p:oleObj spid="_x0000_s37890" name="Equation" r:id="rId3" imgW="1269720" imgH="368280" progId="">
              <p:embed/>
            </p:oleObj>
          </a:graphicData>
        </a:graphic>
      </p:graphicFrame>
      <p:sp>
        <p:nvSpPr>
          <p:cNvPr id="7181" name="Rectangle 13"/>
          <p:cNvSpPr>
            <a:spLocks noChangeArrowheads="1"/>
          </p:cNvSpPr>
          <p:nvPr/>
        </p:nvSpPr>
        <p:spPr bwMode="auto">
          <a:xfrm>
            <a:off x="0" y="-278538"/>
            <a:ext cx="221664" cy="557076"/>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zh-CN" altLang="en-US"/>
          </a:p>
        </p:txBody>
      </p:sp>
      <p:graphicFrame>
        <p:nvGraphicFramePr>
          <p:cNvPr id="7183" name="Content Placeholder 8"/>
          <p:cNvGraphicFramePr>
            <a:graphicFrameLocks noChangeAspect="1"/>
          </p:cNvGraphicFramePr>
          <p:nvPr/>
        </p:nvGraphicFramePr>
        <p:xfrm>
          <a:off x="1457297" y="7372373"/>
          <a:ext cx="5033010" cy="569594"/>
        </p:xfrm>
        <a:graphic>
          <a:graphicData uri="http://schemas.openxmlformats.org/presentationml/2006/ole">
            <p:oleObj spid="_x0000_s37892" name="Equation" r:id="rId4" imgW="2057400" imgH="241200" progId="">
              <p:embed/>
            </p:oleObj>
          </a:graphicData>
        </a:graphic>
      </p:graphicFrame>
      <p:pic>
        <p:nvPicPr>
          <p:cNvPr id="37900" name="Picture 12"/>
          <p:cNvPicPr>
            <a:picLocks noChangeAspect="1" noChangeArrowheads="1"/>
          </p:cNvPicPr>
          <p:nvPr/>
        </p:nvPicPr>
        <p:blipFill>
          <a:blip r:embed="rId5" cstate="print"/>
          <a:srcRect/>
          <a:stretch>
            <a:fillRect/>
          </a:stretch>
        </p:blipFill>
        <p:spPr bwMode="auto">
          <a:xfrm>
            <a:off x="1452563" y="3556445"/>
            <a:ext cx="8067675" cy="714375"/>
          </a:xfrm>
          <a:prstGeom prst="rect">
            <a:avLst/>
          </a:prstGeom>
          <a:noFill/>
          <a:ln w="9525">
            <a:noFill/>
            <a:miter lim="800000"/>
            <a:headEnd/>
            <a:tailEnd/>
          </a:ln>
        </p:spPr>
      </p:pic>
      <p:pic>
        <p:nvPicPr>
          <p:cNvPr id="37901" name="Picture 13"/>
          <p:cNvPicPr>
            <a:picLocks noChangeAspect="1" noChangeArrowheads="1"/>
          </p:cNvPicPr>
          <p:nvPr/>
        </p:nvPicPr>
        <p:blipFill>
          <a:blip r:embed="rId6" cstate="print"/>
          <a:srcRect/>
          <a:stretch>
            <a:fillRect/>
          </a:stretch>
        </p:blipFill>
        <p:spPr bwMode="auto">
          <a:xfrm>
            <a:off x="1246251" y="4170998"/>
            <a:ext cx="3981450" cy="1533525"/>
          </a:xfrm>
          <a:prstGeom prst="rect">
            <a:avLst/>
          </a:prstGeom>
          <a:noFill/>
          <a:ln w="9525">
            <a:noFill/>
            <a:miter lim="800000"/>
            <a:headEnd/>
            <a:tailEnd/>
          </a:ln>
        </p:spPr>
      </p:pic>
      <p:pic>
        <p:nvPicPr>
          <p:cNvPr id="37902" name="Picture 14"/>
          <p:cNvPicPr>
            <a:picLocks noChangeAspect="1" noChangeArrowheads="1"/>
          </p:cNvPicPr>
          <p:nvPr/>
        </p:nvPicPr>
        <p:blipFill>
          <a:blip r:embed="rId7" cstate="print"/>
          <a:srcRect/>
          <a:stretch>
            <a:fillRect/>
          </a:stretch>
        </p:blipFill>
        <p:spPr bwMode="auto">
          <a:xfrm>
            <a:off x="1489901" y="5942076"/>
            <a:ext cx="4371975"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Step 2: Position </a:t>
            </a:r>
            <a:r>
              <a:rPr lang="en-US" altLang="zh-CN" dirty="0" smtClean="0"/>
              <a:t>Context Analysis</a:t>
            </a:r>
            <a:endParaRPr lang="zh-CN" altLang="en-US" dirty="0"/>
          </a:p>
        </p:txBody>
      </p:sp>
      <p:sp>
        <p:nvSpPr>
          <p:cNvPr id="3" name="Content Placeholder 2"/>
          <p:cNvSpPr>
            <a:spLocks noGrp="1"/>
          </p:cNvSpPr>
          <p:nvPr>
            <p:ph idx="1"/>
          </p:nvPr>
        </p:nvSpPr>
        <p:spPr>
          <a:xfrm>
            <a:off x="548640" y="2615565"/>
            <a:ext cx="9909845" cy="5356888"/>
          </a:xfrm>
        </p:spPr>
        <p:txBody>
          <a:bodyPr>
            <a:normAutofit/>
          </a:bodyPr>
          <a:lstStyle/>
          <a:p>
            <a:r>
              <a:rPr lang="en-US" altLang="zh-CN" sz="3400" dirty="0" smtClean="0"/>
              <a:t>Temporal </a:t>
            </a:r>
            <a:r>
              <a:rPr lang="en-US" altLang="zh-CN" sz="3400" dirty="0" smtClean="0"/>
              <a:t>Analysis</a:t>
            </a:r>
          </a:p>
          <a:p>
            <a:pPr lvl="1"/>
            <a:r>
              <a:rPr lang="en-US" altLang="zh-CN" sz="3000" dirty="0" smtClean="0"/>
              <a:t>Considers the speed constraints of the road segment</a:t>
            </a:r>
            <a:endParaRPr lang="en-US" altLang="zh-CN" sz="3000" dirty="0" smtClean="0"/>
          </a:p>
          <a:p>
            <a:endParaRPr lang="en-US" altLang="zh-CN" sz="3400" dirty="0" smtClean="0"/>
          </a:p>
          <a:p>
            <a:endParaRPr lang="en-US" altLang="zh-CN" sz="3400" dirty="0" smtClean="0"/>
          </a:p>
          <a:p>
            <a:r>
              <a:rPr lang="en-US" altLang="zh-CN" sz="3400" dirty="0" smtClean="0"/>
              <a:t>Spatial </a:t>
            </a:r>
            <a:r>
              <a:rPr lang="en-US" altLang="zh-CN" sz="3400" dirty="0" smtClean="0"/>
              <a:t>Temporal Function</a:t>
            </a:r>
          </a:p>
          <a:p>
            <a:endParaRPr lang="en-US" altLang="zh-CN" sz="3400" dirty="0" smtClean="0"/>
          </a:p>
          <a:p>
            <a:pPr>
              <a:buNone/>
            </a:pPr>
            <a:endParaRPr lang="zh-CN" altLang="en-US" sz="3400" dirty="0" smtClean="0"/>
          </a:p>
        </p:txBody>
      </p:sp>
      <p:graphicFrame>
        <p:nvGraphicFramePr>
          <p:cNvPr id="7178" name="Content Placeholder 8"/>
          <p:cNvGraphicFramePr>
            <a:graphicFrameLocks noChangeAspect="1"/>
          </p:cNvGraphicFramePr>
          <p:nvPr/>
        </p:nvGraphicFramePr>
        <p:xfrm>
          <a:off x="4886321" y="4029074"/>
          <a:ext cx="2828945" cy="791885"/>
        </p:xfrm>
        <a:graphic>
          <a:graphicData uri="http://schemas.openxmlformats.org/presentationml/2006/ole">
            <p:oleObj spid="_x0000_s36866" name="Equation" r:id="rId3" imgW="1269720" imgH="368280" progId="">
              <p:embed/>
            </p:oleObj>
          </a:graphicData>
        </a:graphic>
      </p:graphicFrame>
      <p:sp>
        <p:nvSpPr>
          <p:cNvPr id="7181" name="Rectangle 13"/>
          <p:cNvSpPr>
            <a:spLocks noChangeArrowheads="1"/>
          </p:cNvSpPr>
          <p:nvPr/>
        </p:nvSpPr>
        <p:spPr bwMode="auto">
          <a:xfrm>
            <a:off x="0" y="-278538"/>
            <a:ext cx="221664" cy="557076"/>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zh-CN" altLang="en-US"/>
          </a:p>
        </p:txBody>
      </p:sp>
      <p:graphicFrame>
        <p:nvGraphicFramePr>
          <p:cNvPr id="7183" name="Content Placeholder 8"/>
          <p:cNvGraphicFramePr>
            <a:graphicFrameLocks noChangeAspect="1"/>
          </p:cNvGraphicFramePr>
          <p:nvPr/>
        </p:nvGraphicFramePr>
        <p:xfrm>
          <a:off x="1475585" y="7427237"/>
          <a:ext cx="5033010" cy="569594"/>
        </p:xfrm>
        <a:graphic>
          <a:graphicData uri="http://schemas.openxmlformats.org/presentationml/2006/ole">
            <p:oleObj spid="_x0000_s36868" name="Equation" r:id="rId4" imgW="2057400" imgH="241200" progId="">
              <p:embed/>
            </p:oleObj>
          </a:graphicData>
        </a:graphic>
      </p:graphicFrame>
      <p:pic>
        <p:nvPicPr>
          <p:cNvPr id="36869" name="Picture 5"/>
          <p:cNvPicPr>
            <a:picLocks noChangeAspect="1" noChangeArrowheads="1"/>
          </p:cNvPicPr>
          <p:nvPr/>
        </p:nvPicPr>
        <p:blipFill>
          <a:blip r:embed="rId5" cstate="print"/>
          <a:srcRect/>
          <a:stretch>
            <a:fillRect/>
          </a:stretch>
        </p:blipFill>
        <p:spPr bwMode="auto">
          <a:xfrm>
            <a:off x="1834325" y="3728657"/>
            <a:ext cx="7267575" cy="1247775"/>
          </a:xfrm>
          <a:prstGeom prst="rect">
            <a:avLst/>
          </a:prstGeom>
          <a:noFill/>
          <a:ln w="9525">
            <a:noFill/>
            <a:miter lim="800000"/>
            <a:headEnd/>
            <a:tailEnd/>
          </a:ln>
        </p:spPr>
      </p:pic>
      <p:pic>
        <p:nvPicPr>
          <p:cNvPr id="36871" name="Picture 7"/>
          <p:cNvPicPr>
            <a:picLocks noChangeAspect="1" noChangeArrowheads="1"/>
          </p:cNvPicPr>
          <p:nvPr/>
        </p:nvPicPr>
        <p:blipFill>
          <a:blip r:embed="rId6" cstate="print"/>
          <a:srcRect/>
          <a:stretch>
            <a:fillRect/>
          </a:stretch>
        </p:blipFill>
        <p:spPr bwMode="auto">
          <a:xfrm>
            <a:off x="1512761" y="5892737"/>
            <a:ext cx="7800975"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Outline</a:t>
            </a:r>
            <a:endParaRPr lang="zh-CN" altLang="en-US" dirty="0"/>
          </a:p>
        </p:txBody>
      </p:sp>
      <p:sp>
        <p:nvSpPr>
          <p:cNvPr id="3" name="Content Placeholder 2"/>
          <p:cNvSpPr>
            <a:spLocks noGrp="1"/>
          </p:cNvSpPr>
          <p:nvPr>
            <p:ph idx="1"/>
          </p:nvPr>
        </p:nvSpPr>
        <p:spPr/>
        <p:txBody>
          <a:bodyPr>
            <a:normAutofit/>
          </a:bodyPr>
          <a:lstStyle/>
          <a:p>
            <a:r>
              <a:rPr lang="en-US" altLang="zh-CN" dirty="0" smtClean="0">
                <a:solidFill>
                  <a:srgbClr val="C00000"/>
                </a:solidFill>
              </a:rPr>
              <a:t>Introduction</a:t>
            </a:r>
          </a:p>
          <a:p>
            <a:r>
              <a:rPr lang="en-US" altLang="zh-CN" dirty="0" smtClean="0"/>
              <a:t>Our Contributions</a:t>
            </a:r>
          </a:p>
          <a:p>
            <a:r>
              <a:rPr lang="en-US" altLang="zh-CN" dirty="0" smtClean="0"/>
              <a:t>Related Work</a:t>
            </a:r>
            <a:endParaRPr lang="en-US" altLang="zh-CN" dirty="0" smtClean="0"/>
          </a:p>
          <a:p>
            <a:r>
              <a:rPr lang="en-US" altLang="zh-CN" dirty="0" smtClean="0"/>
              <a:t>Interactive-Voting </a:t>
            </a:r>
            <a:r>
              <a:rPr lang="en-US" altLang="zh-CN" dirty="0" smtClean="0"/>
              <a:t>Algorithm</a:t>
            </a:r>
          </a:p>
          <a:p>
            <a:r>
              <a:rPr lang="en-US" altLang="zh-CN" dirty="0" smtClean="0"/>
              <a:t>Evaluation</a:t>
            </a:r>
            <a:endParaRPr lang="en-US" altLang="zh-CN" dirty="0" smtClean="0"/>
          </a:p>
          <a:p>
            <a:r>
              <a:rPr lang="en-US" altLang="zh-CN" dirty="0" smtClean="0"/>
              <a:t>Conclusion and Future Work</a:t>
            </a:r>
          </a:p>
          <a:p>
            <a:pPr lvl="1"/>
            <a:endParaRPr lang="en-US" altLang="zh-CN" dirty="0" smtClean="0"/>
          </a:p>
          <a:p>
            <a:pPr lvl="1"/>
            <a:endParaRPr lang="en-US" altLang="zh-CN"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Step 3: Mutual </a:t>
            </a:r>
            <a:r>
              <a:rPr lang="en-US" altLang="zh-CN" dirty="0" smtClean="0"/>
              <a:t>Influence Modeling</a:t>
            </a:r>
            <a:endParaRPr lang="zh-CN" altLang="en-US" dirty="0"/>
          </a:p>
        </p:txBody>
      </p:sp>
      <p:sp>
        <p:nvSpPr>
          <p:cNvPr id="3" name="Content Placeholder 2"/>
          <p:cNvSpPr>
            <a:spLocks noGrp="1"/>
          </p:cNvSpPr>
          <p:nvPr>
            <p:ph idx="1"/>
          </p:nvPr>
        </p:nvSpPr>
        <p:spPr/>
        <p:txBody>
          <a:bodyPr>
            <a:normAutofit/>
          </a:bodyPr>
          <a:lstStyle/>
          <a:p>
            <a:r>
              <a:rPr lang="en-US" altLang="zh-CN" sz="3400" dirty="0" smtClean="0"/>
              <a:t>Static Score </a:t>
            </a:r>
            <a:r>
              <a:rPr lang="en-US" altLang="zh-CN" sz="3400" dirty="0" smtClean="0"/>
              <a:t>Matrix</a:t>
            </a:r>
          </a:p>
          <a:p>
            <a:pPr lvl="1"/>
            <a:r>
              <a:rPr lang="en-US" altLang="zh-CN" sz="3000" dirty="0" smtClean="0"/>
              <a:t>represents the probability of candidate points to be correct when only considering two consecutive points</a:t>
            </a:r>
          </a:p>
          <a:p>
            <a:pPr lvl="1"/>
            <a:r>
              <a:rPr lang="en-US" altLang="zh-CN" sz="3000" dirty="0" smtClean="0"/>
              <a:t>e</a:t>
            </a:r>
            <a:r>
              <a:rPr lang="en-US" altLang="zh-CN" sz="3000" dirty="0" smtClean="0"/>
              <a:t>.g.</a:t>
            </a:r>
            <a:endParaRPr lang="en-US" altLang="zh-CN" sz="3000" dirty="0" smtClean="0"/>
          </a:p>
          <a:p>
            <a:pPr>
              <a:buNone/>
            </a:pPr>
            <a:endParaRPr lang="en-US" altLang="zh-CN" sz="3400" dirty="0" smtClean="0"/>
          </a:p>
        </p:txBody>
      </p:sp>
      <p:graphicFrame>
        <p:nvGraphicFramePr>
          <p:cNvPr id="6" name="Object 5"/>
          <p:cNvGraphicFramePr>
            <a:graphicFrameLocks noChangeAspect="1"/>
          </p:cNvGraphicFramePr>
          <p:nvPr/>
        </p:nvGraphicFramePr>
        <p:xfrm>
          <a:off x="1114395" y="4629154"/>
          <a:ext cx="6890384" cy="1339216"/>
        </p:xfrm>
        <a:graphic>
          <a:graphicData uri="http://schemas.openxmlformats.org/presentationml/2006/ole">
            <p:oleObj spid="_x0000_s38914" name="Equation" r:id="rId3" imgW="2679480" imgH="520560" progId="">
              <p:embed/>
            </p:oleObj>
          </a:graphicData>
        </a:graphic>
      </p:graphicFrame>
      <p:graphicFrame>
        <p:nvGraphicFramePr>
          <p:cNvPr id="7" name="Object 6"/>
          <p:cNvGraphicFramePr>
            <a:graphicFrameLocks noChangeAspect="1"/>
          </p:cNvGraphicFramePr>
          <p:nvPr/>
        </p:nvGraphicFramePr>
        <p:xfrm>
          <a:off x="5229223" y="5486410"/>
          <a:ext cx="3383280" cy="487680"/>
        </p:xfrm>
        <a:graphic>
          <a:graphicData uri="http://schemas.openxmlformats.org/presentationml/2006/ole">
            <p:oleObj spid="_x0000_s38915" name="Equation" r:id="rId4" imgW="1587240" imgH="228600" progId="">
              <p:embed/>
            </p:oleObj>
          </a:graphicData>
        </a:graphic>
      </p:graphicFrame>
      <p:graphicFrame>
        <p:nvGraphicFramePr>
          <p:cNvPr id="8" name="Object 7"/>
          <p:cNvGraphicFramePr>
            <a:graphicFrameLocks noChangeAspect="1"/>
          </p:cNvGraphicFramePr>
          <p:nvPr/>
        </p:nvGraphicFramePr>
        <p:xfrm>
          <a:off x="1285846" y="6772294"/>
          <a:ext cx="7250430" cy="762000"/>
        </p:xfrm>
        <a:graphic>
          <a:graphicData uri="http://schemas.openxmlformats.org/presentationml/2006/ole">
            <p:oleObj spid="_x0000_s38916" name="Equation" r:id="rId5" imgW="2412720" imgH="266400" progId="">
              <p:embed/>
            </p:oleObj>
          </a:graphicData>
        </a:graphic>
      </p:graphicFrame>
      <p:pic>
        <p:nvPicPr>
          <p:cNvPr id="38917" name="Picture 5"/>
          <p:cNvPicPr>
            <a:picLocks noChangeAspect="1" noChangeArrowheads="1"/>
          </p:cNvPicPr>
          <p:nvPr/>
        </p:nvPicPr>
        <p:blipFill>
          <a:blip r:embed="rId6" cstate="print"/>
          <a:srcRect/>
          <a:stretch>
            <a:fillRect/>
          </a:stretch>
        </p:blipFill>
        <p:spPr bwMode="auto">
          <a:xfrm>
            <a:off x="2182559" y="4502087"/>
            <a:ext cx="6315075" cy="2809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Step 3: Mutual </a:t>
            </a:r>
            <a:r>
              <a:rPr lang="en-US" altLang="zh-CN" dirty="0" smtClean="0"/>
              <a:t>Influence Modeling</a:t>
            </a:r>
            <a:endParaRPr lang="zh-CN" altLang="en-US" dirty="0"/>
          </a:p>
        </p:txBody>
      </p:sp>
      <p:sp>
        <p:nvSpPr>
          <p:cNvPr id="3" name="Content Placeholder 2"/>
          <p:cNvSpPr>
            <a:spLocks noGrp="1"/>
          </p:cNvSpPr>
          <p:nvPr>
            <p:ph idx="1"/>
          </p:nvPr>
        </p:nvSpPr>
        <p:spPr>
          <a:xfrm>
            <a:off x="621792" y="2421430"/>
            <a:ext cx="9875520" cy="4966542"/>
          </a:xfrm>
        </p:spPr>
        <p:txBody>
          <a:bodyPr>
            <a:normAutofit/>
          </a:bodyPr>
          <a:lstStyle/>
          <a:p>
            <a:r>
              <a:rPr lang="en-US" altLang="zh-CN" sz="3400" dirty="0" smtClean="0"/>
              <a:t>Distance </a:t>
            </a:r>
            <a:r>
              <a:rPr lang="en-US" altLang="zh-CN" sz="3400" dirty="0" smtClean="0"/>
              <a:t>Weight </a:t>
            </a:r>
            <a:r>
              <a:rPr lang="en-US" altLang="zh-CN" sz="3400" dirty="0" smtClean="0"/>
              <a:t>Matrix</a:t>
            </a:r>
          </a:p>
          <a:p>
            <a:pPr lvl="1"/>
            <a:r>
              <a:rPr lang="en-US" altLang="zh-CN" sz="3000" dirty="0" smtClean="0"/>
              <a:t>a (n-1) dimensional diagonal matrix for each sampling point</a:t>
            </a:r>
          </a:p>
          <a:p>
            <a:pPr lvl="1"/>
            <a:r>
              <a:rPr lang="en-US" altLang="zh-CN" sz="3000" dirty="0" smtClean="0"/>
              <a:t>The value of each element is determined by a distance-based function f</a:t>
            </a:r>
          </a:p>
          <a:p>
            <a:pPr lvl="1"/>
            <a:r>
              <a:rPr lang="en-US" altLang="zh-CN" sz="3000" dirty="0" smtClean="0"/>
              <a:t>e.g.</a:t>
            </a:r>
          </a:p>
          <a:p>
            <a:pPr lvl="2">
              <a:buNone/>
            </a:pPr>
            <a:r>
              <a:rPr lang="en-US" altLang="zh-CN" sz="3200" i="1" dirty="0" smtClean="0"/>
              <a:t>     w</a:t>
            </a:r>
            <a:r>
              <a:rPr lang="en-US" altLang="zh-CN" sz="3200" i="1" baseline="-25000" dirty="0" smtClean="0"/>
              <a:t>1</a:t>
            </a:r>
            <a:r>
              <a:rPr lang="en-US" altLang="zh-CN" sz="3200" i="1" dirty="0" smtClean="0"/>
              <a:t>=</a:t>
            </a:r>
            <a:r>
              <a:rPr lang="en-US" altLang="zh-CN" sz="3200" i="1" dirty="0" err="1" smtClean="0"/>
              <a:t>diag</a:t>
            </a:r>
            <a:r>
              <a:rPr lang="en-US" altLang="zh-CN" sz="3200" i="1" dirty="0" smtClean="0"/>
              <a:t>{1/2,1/4,1/8}</a:t>
            </a:r>
            <a:endParaRPr lang="en-US" altLang="zh-CN" sz="2500" i="1" dirty="0" smtClean="0"/>
          </a:p>
        </p:txBody>
      </p:sp>
      <p:graphicFrame>
        <p:nvGraphicFramePr>
          <p:cNvPr id="7" name="Object 6"/>
          <p:cNvGraphicFramePr>
            <a:graphicFrameLocks noChangeAspect="1"/>
          </p:cNvGraphicFramePr>
          <p:nvPr/>
        </p:nvGraphicFramePr>
        <p:xfrm>
          <a:off x="5229223" y="5486410"/>
          <a:ext cx="3383280" cy="487680"/>
        </p:xfrm>
        <a:graphic>
          <a:graphicData uri="http://schemas.openxmlformats.org/presentationml/2006/ole">
            <p:oleObj spid="_x0000_s39939" name="Equation" r:id="rId4" imgW="1587240" imgH="228600" progId="">
              <p:embed/>
            </p:oleObj>
          </a:graphicData>
        </a:graphic>
      </p:graphicFrame>
      <p:graphicFrame>
        <p:nvGraphicFramePr>
          <p:cNvPr id="8" name="Object 7"/>
          <p:cNvGraphicFramePr>
            <a:graphicFrameLocks noChangeAspect="1"/>
          </p:cNvGraphicFramePr>
          <p:nvPr/>
        </p:nvGraphicFramePr>
        <p:xfrm>
          <a:off x="1285846" y="6772294"/>
          <a:ext cx="7250430" cy="762000"/>
        </p:xfrm>
        <a:graphic>
          <a:graphicData uri="http://schemas.openxmlformats.org/presentationml/2006/ole">
            <p:oleObj spid="_x0000_s39940" name="Equation" r:id="rId5" imgW="2412720" imgH="266400" progId="">
              <p:embed/>
            </p:oleObj>
          </a:graphicData>
        </a:graphic>
      </p:graphicFrame>
      <p:pic>
        <p:nvPicPr>
          <p:cNvPr id="39943" name="Picture 7"/>
          <p:cNvPicPr>
            <a:picLocks noChangeAspect="1" noChangeArrowheads="1"/>
          </p:cNvPicPr>
          <p:nvPr/>
        </p:nvPicPr>
        <p:blipFill>
          <a:blip r:embed="rId6" cstate="print"/>
          <a:srcRect/>
          <a:stretch>
            <a:fillRect/>
          </a:stretch>
        </p:blipFill>
        <p:spPr bwMode="auto">
          <a:xfrm>
            <a:off x="2286953" y="5110734"/>
            <a:ext cx="2924175"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Step 3: Mutual </a:t>
            </a:r>
            <a:r>
              <a:rPr lang="en-US" altLang="zh-CN" dirty="0" smtClean="0"/>
              <a:t>Influence Modeling</a:t>
            </a:r>
            <a:endParaRPr lang="zh-CN" altLang="en-US" dirty="0"/>
          </a:p>
        </p:txBody>
      </p:sp>
      <p:sp>
        <p:nvSpPr>
          <p:cNvPr id="3" name="Content Placeholder 2"/>
          <p:cNvSpPr>
            <a:spLocks noGrp="1"/>
          </p:cNvSpPr>
          <p:nvPr>
            <p:ph idx="1"/>
          </p:nvPr>
        </p:nvSpPr>
        <p:spPr/>
        <p:txBody>
          <a:bodyPr>
            <a:normAutofit/>
          </a:bodyPr>
          <a:lstStyle/>
          <a:p>
            <a:r>
              <a:rPr lang="en-US" altLang="zh-CN" sz="3400" dirty="0" smtClean="0"/>
              <a:t>Weighted </a:t>
            </a:r>
            <a:r>
              <a:rPr lang="en-US" altLang="zh-CN" sz="3400" dirty="0" smtClean="0"/>
              <a:t>Score </a:t>
            </a:r>
            <a:r>
              <a:rPr lang="en-US" altLang="zh-CN" sz="3400" dirty="0" smtClean="0"/>
              <a:t>Matrix</a:t>
            </a:r>
            <a:endParaRPr lang="en-US" altLang="zh-CN" sz="3400" dirty="0" smtClean="0"/>
          </a:p>
          <a:p>
            <a:pPr lvl="1"/>
            <a:r>
              <a:rPr lang="en-US" altLang="zh-CN" sz="3000" dirty="0" smtClean="0"/>
              <a:t>probability when remote points are also considered</a:t>
            </a:r>
            <a:endParaRPr lang="en-US" altLang="zh-CN" sz="3000" dirty="0" smtClean="0"/>
          </a:p>
          <a:p>
            <a:pPr lvl="1"/>
            <a:r>
              <a:rPr lang="en-US" altLang="zh-CN" sz="3000" dirty="0" smtClean="0"/>
              <a:t>e</a:t>
            </a:r>
            <a:r>
              <a:rPr lang="en-US" altLang="zh-CN" sz="3000" dirty="0" smtClean="0"/>
              <a:t>.g</a:t>
            </a:r>
            <a:r>
              <a:rPr lang="en-US" altLang="zh-CN" sz="3000" dirty="0" smtClean="0"/>
              <a:t>.</a:t>
            </a:r>
            <a:endParaRPr lang="zh-CN" altLang="en-US" sz="3000" dirty="0"/>
          </a:p>
        </p:txBody>
      </p:sp>
      <p:graphicFrame>
        <p:nvGraphicFramePr>
          <p:cNvPr id="6" name="Object 5"/>
          <p:cNvGraphicFramePr>
            <a:graphicFrameLocks noChangeAspect="1"/>
          </p:cNvGraphicFramePr>
          <p:nvPr/>
        </p:nvGraphicFramePr>
        <p:xfrm>
          <a:off x="1114395" y="4629154"/>
          <a:ext cx="6890384" cy="1339216"/>
        </p:xfrm>
        <a:graphic>
          <a:graphicData uri="http://schemas.openxmlformats.org/presentationml/2006/ole">
            <p:oleObj spid="_x0000_s2051" name="Equation" r:id="rId3" imgW="2679480" imgH="520560" progId="">
              <p:embed/>
            </p:oleObj>
          </a:graphicData>
        </a:graphic>
      </p:graphicFrame>
      <p:graphicFrame>
        <p:nvGraphicFramePr>
          <p:cNvPr id="7" name="Object 6"/>
          <p:cNvGraphicFramePr>
            <a:graphicFrameLocks noChangeAspect="1"/>
          </p:cNvGraphicFramePr>
          <p:nvPr/>
        </p:nvGraphicFramePr>
        <p:xfrm>
          <a:off x="5229223" y="5486410"/>
          <a:ext cx="3383280" cy="487680"/>
        </p:xfrm>
        <a:graphic>
          <a:graphicData uri="http://schemas.openxmlformats.org/presentationml/2006/ole">
            <p:oleObj spid="_x0000_s2052" name="Equation" r:id="rId4" imgW="1587240" imgH="228600" progId="">
              <p:embed/>
            </p:oleObj>
          </a:graphicData>
        </a:graphic>
      </p:graphicFrame>
      <p:graphicFrame>
        <p:nvGraphicFramePr>
          <p:cNvPr id="8" name="Object 7"/>
          <p:cNvGraphicFramePr>
            <a:graphicFrameLocks noChangeAspect="1"/>
          </p:cNvGraphicFramePr>
          <p:nvPr/>
        </p:nvGraphicFramePr>
        <p:xfrm>
          <a:off x="1285846" y="6772294"/>
          <a:ext cx="7250430" cy="762000"/>
        </p:xfrm>
        <a:graphic>
          <a:graphicData uri="http://schemas.openxmlformats.org/presentationml/2006/ole">
            <p:oleObj spid="_x0000_s2053" name="Equation" r:id="rId5" imgW="2412720" imgH="266400" progId="">
              <p:embed/>
            </p:oleObj>
          </a:graphicData>
        </a:graphic>
      </p:graphicFrame>
      <p:pic>
        <p:nvPicPr>
          <p:cNvPr id="2054" name="Picture 6"/>
          <p:cNvPicPr>
            <a:picLocks noChangeAspect="1" noChangeArrowheads="1"/>
          </p:cNvPicPr>
          <p:nvPr/>
        </p:nvPicPr>
        <p:blipFill>
          <a:blip r:embed="rId6" cstate="print"/>
          <a:srcRect/>
          <a:stretch>
            <a:fillRect/>
          </a:stretch>
        </p:blipFill>
        <p:spPr bwMode="auto">
          <a:xfrm>
            <a:off x="831533" y="4038600"/>
            <a:ext cx="8943975"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Step 4: Interactive </a:t>
            </a:r>
            <a:r>
              <a:rPr lang="en-US" altLang="zh-CN" dirty="0" smtClean="0"/>
              <a:t>Voting</a:t>
            </a:r>
            <a:endParaRPr lang="zh-CN" altLang="en-US" dirty="0"/>
          </a:p>
        </p:txBody>
      </p:sp>
      <p:sp>
        <p:nvSpPr>
          <p:cNvPr id="3" name="Content Placeholder 2"/>
          <p:cNvSpPr>
            <a:spLocks noGrp="1"/>
          </p:cNvSpPr>
          <p:nvPr>
            <p:ph idx="1"/>
          </p:nvPr>
        </p:nvSpPr>
        <p:spPr>
          <a:xfrm>
            <a:off x="548640" y="2615564"/>
            <a:ext cx="10081296" cy="4937760"/>
          </a:xfrm>
        </p:spPr>
        <p:txBody>
          <a:bodyPr>
            <a:normAutofit/>
          </a:bodyPr>
          <a:lstStyle/>
          <a:p>
            <a:r>
              <a:rPr lang="en-US" altLang="zh-CN" sz="3400" dirty="0" smtClean="0"/>
              <a:t>Interactive Voting Scheme</a:t>
            </a:r>
          </a:p>
          <a:p>
            <a:pPr lvl="1"/>
            <a:r>
              <a:rPr lang="en-US" altLang="zh-CN" dirty="0" smtClean="0"/>
              <a:t>Each candidate point determines an optimal path based on weighted score matrix</a:t>
            </a:r>
          </a:p>
          <a:p>
            <a:pPr lvl="1"/>
            <a:r>
              <a:rPr lang="en-US" altLang="zh-CN" dirty="0" smtClean="0"/>
              <a:t>Each point on the best path gets a vote from that candidate point</a:t>
            </a:r>
          </a:p>
          <a:p>
            <a:pPr lvl="1"/>
            <a:r>
              <a:rPr lang="en-US" altLang="zh-CN" dirty="0" smtClean="0"/>
              <a:t>The points with most votes are selected</a:t>
            </a:r>
          </a:p>
          <a:p>
            <a:pPr lvl="1"/>
            <a:r>
              <a:rPr lang="en-US" altLang="zh-CN" dirty="0" smtClean="0"/>
              <a:t>Can be processed in parallel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Step 4: Interactive </a:t>
            </a:r>
            <a:r>
              <a:rPr lang="en-US" altLang="zh-CN" dirty="0" smtClean="0"/>
              <a:t>Voting</a:t>
            </a:r>
            <a:endParaRPr lang="zh-CN" altLang="en-US" dirty="0"/>
          </a:p>
        </p:txBody>
      </p:sp>
      <p:sp>
        <p:nvSpPr>
          <p:cNvPr id="3" name="Content Placeholder 2"/>
          <p:cNvSpPr>
            <a:spLocks noGrp="1"/>
          </p:cNvSpPr>
          <p:nvPr>
            <p:ph idx="1"/>
          </p:nvPr>
        </p:nvSpPr>
        <p:spPr>
          <a:xfrm>
            <a:off x="548640" y="2615564"/>
            <a:ext cx="10081296" cy="4937760"/>
          </a:xfrm>
        </p:spPr>
        <p:txBody>
          <a:bodyPr>
            <a:normAutofit/>
          </a:bodyPr>
          <a:lstStyle/>
          <a:p>
            <a:r>
              <a:rPr lang="en-US" altLang="zh-CN" sz="3400" dirty="0" smtClean="0"/>
              <a:t>Find optimal </a:t>
            </a:r>
            <a:r>
              <a:rPr lang="en-US" altLang="zh-CN" sz="3400" dirty="0" smtClean="0"/>
              <a:t>p</a:t>
            </a:r>
            <a:r>
              <a:rPr lang="en-US" altLang="zh-CN" sz="3400" dirty="0" smtClean="0"/>
              <a:t>ath for one candidate point</a:t>
            </a:r>
            <a:endParaRPr lang="en-US" altLang="zh-CN" sz="3400" dirty="0" smtClean="0"/>
          </a:p>
          <a:p>
            <a:pPr lvl="1"/>
            <a:r>
              <a:rPr lang="en-US" altLang="zh-CN" sz="3000" dirty="0" smtClean="0"/>
              <a:t>The path with largest weighted score summation</a:t>
            </a:r>
            <a:endParaRPr lang="en-US" altLang="zh-CN" sz="3000" dirty="0" smtClean="0"/>
          </a:p>
          <a:p>
            <a:pPr lvl="1"/>
            <a:r>
              <a:rPr lang="en-US" altLang="zh-CN" sz="3000" dirty="0" smtClean="0"/>
              <a:t>Dynamic programming</a:t>
            </a:r>
          </a:p>
          <a:p>
            <a:pPr lvl="1"/>
            <a:r>
              <a:rPr lang="en-US" altLang="zh-CN" sz="3000" dirty="0" smtClean="0"/>
              <a:t>A value is obtained to break the tie of voting</a:t>
            </a:r>
            <a:endParaRPr lang="en-US" altLang="zh-CN" sz="3000" dirty="0" smtClean="0"/>
          </a:p>
          <a:p>
            <a:pPr lvl="1"/>
            <a:endParaRPr lang="en-US" altLang="zh-CN" sz="3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Step 4: Interactive Voting</a:t>
            </a:r>
            <a:endParaRPr lang="zh-CN" altLang="en-US" dirty="0"/>
          </a:p>
        </p:txBody>
      </p:sp>
      <p:sp>
        <p:nvSpPr>
          <p:cNvPr id="3" name="Content Placeholder 2"/>
          <p:cNvSpPr>
            <a:spLocks noGrp="1"/>
          </p:cNvSpPr>
          <p:nvPr>
            <p:ph idx="1"/>
          </p:nvPr>
        </p:nvSpPr>
        <p:spPr>
          <a:xfrm>
            <a:off x="428589" y="3000367"/>
            <a:ext cx="5452114" cy="4937760"/>
          </a:xfrm>
        </p:spPr>
        <p:txBody>
          <a:bodyPr vert="horz">
            <a:normAutofit lnSpcReduction="10000"/>
          </a:bodyPr>
          <a:lstStyle/>
          <a:p>
            <a:r>
              <a:rPr lang="en-US" altLang="zh-CN" sz="3400" dirty="0" smtClean="0"/>
              <a:t>Find Optimal Path</a:t>
            </a:r>
          </a:p>
          <a:p>
            <a:endParaRPr lang="en-US" altLang="zh-CN" sz="3400" dirty="0" smtClean="0"/>
          </a:p>
          <a:p>
            <a:endParaRPr lang="en-US" altLang="zh-CN" sz="3400" dirty="0" smtClean="0"/>
          </a:p>
          <a:p>
            <a:r>
              <a:rPr lang="en-US" altLang="zh-CN" sz="3400" dirty="0" smtClean="0"/>
              <a:t>Voting </a:t>
            </a:r>
            <a:r>
              <a:rPr lang="en-US" altLang="zh-CN" sz="3400" dirty="0" smtClean="0"/>
              <a:t>results</a:t>
            </a:r>
          </a:p>
          <a:p>
            <a:endParaRPr lang="en-US" altLang="zh-CN" sz="3400" dirty="0" smtClean="0"/>
          </a:p>
          <a:p>
            <a:endParaRPr lang="en-US" altLang="zh-CN" sz="3400" dirty="0" smtClean="0"/>
          </a:p>
          <a:p>
            <a:endParaRPr lang="en-US" altLang="zh-CN" sz="3400" dirty="0" smtClean="0"/>
          </a:p>
          <a:p>
            <a:r>
              <a:rPr lang="en-US" altLang="zh-CN" sz="3400" dirty="0" smtClean="0"/>
              <a:t>Matching </a:t>
            </a:r>
            <a:r>
              <a:rPr lang="en-US" altLang="zh-CN" sz="3400" dirty="0" smtClean="0"/>
              <a:t>result</a:t>
            </a:r>
            <a:endParaRPr lang="zh-CN" altLang="en-US" sz="3400" dirty="0" smtClean="0"/>
          </a:p>
        </p:txBody>
      </p:sp>
      <p:pic>
        <p:nvPicPr>
          <p:cNvPr id="30735" name="Picture 1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
            <a:ext cx="114300" cy="148590"/>
          </a:xfrm>
          <a:prstGeom prst="rect">
            <a:avLst/>
          </a:prstGeom>
          <a:noFill/>
        </p:spPr>
      </p:pic>
      <p:pic>
        <p:nvPicPr>
          <p:cNvPr id="30734"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
            <a:ext cx="114300" cy="148590"/>
          </a:xfrm>
          <a:prstGeom prst="rect">
            <a:avLst/>
          </a:prstGeom>
          <a:noFill/>
        </p:spPr>
      </p:pic>
      <p:pic>
        <p:nvPicPr>
          <p:cNvPr id="30733"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1"/>
            <a:ext cx="114300" cy="148590"/>
          </a:xfrm>
          <a:prstGeom prst="rect">
            <a:avLst/>
          </a:prstGeom>
          <a:noFill/>
        </p:spPr>
      </p:pic>
      <p:pic>
        <p:nvPicPr>
          <p:cNvPr id="30732"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1"/>
            <a:ext cx="114300" cy="148590"/>
          </a:xfrm>
          <a:prstGeom prst="rect">
            <a:avLst/>
          </a:prstGeom>
          <a:noFill/>
        </p:spPr>
      </p:pic>
      <p:pic>
        <p:nvPicPr>
          <p:cNvPr id="30731"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1"/>
            <a:ext cx="114300" cy="148590"/>
          </a:xfrm>
          <a:prstGeom prst="rect">
            <a:avLst/>
          </a:prstGeom>
          <a:noFill/>
        </p:spPr>
      </p:pic>
      <p:pic>
        <p:nvPicPr>
          <p:cNvPr id="30730"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0" y="1"/>
            <a:ext cx="114300" cy="148590"/>
          </a:xfrm>
          <a:prstGeom prst="rect">
            <a:avLst/>
          </a:prstGeom>
          <a:noFill/>
        </p:spPr>
      </p:pic>
      <p:pic>
        <p:nvPicPr>
          <p:cNvPr id="30729"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0" y="1"/>
            <a:ext cx="114300" cy="148590"/>
          </a:xfrm>
          <a:prstGeom prst="rect">
            <a:avLst/>
          </a:prstGeom>
          <a:noFill/>
        </p:spPr>
      </p:pic>
      <p:pic>
        <p:nvPicPr>
          <p:cNvPr id="30728"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0" y="1"/>
            <a:ext cx="114300" cy="148590"/>
          </a:xfrm>
          <a:prstGeom prst="rect">
            <a:avLst/>
          </a:prstGeom>
          <a:noFill/>
        </p:spPr>
      </p:pic>
      <p:pic>
        <p:nvPicPr>
          <p:cNvPr id="30727" name="Picture 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0" y="1"/>
            <a:ext cx="114300" cy="148590"/>
          </a:xfrm>
          <a:prstGeom prst="rect">
            <a:avLst/>
          </a:prstGeom>
          <a:noFill/>
        </p:spPr>
      </p:pic>
      <p:pic>
        <p:nvPicPr>
          <p:cNvPr id="30726" name="Picture 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0" y="1"/>
            <a:ext cx="114300" cy="148590"/>
          </a:xfrm>
          <a:prstGeom prst="rect">
            <a:avLst/>
          </a:prstGeom>
          <a:noFill/>
        </p:spPr>
      </p:pic>
      <p:pic>
        <p:nvPicPr>
          <p:cNvPr id="4099" name="Picture 3"/>
          <p:cNvPicPr>
            <a:picLocks noChangeAspect="1" noChangeArrowheads="1"/>
          </p:cNvPicPr>
          <p:nvPr/>
        </p:nvPicPr>
        <p:blipFill>
          <a:blip r:embed="rId12" cstate="print"/>
          <a:srcRect/>
          <a:stretch>
            <a:fillRect/>
          </a:stretch>
        </p:blipFill>
        <p:spPr bwMode="auto">
          <a:xfrm>
            <a:off x="4700016" y="2579046"/>
            <a:ext cx="5787200" cy="2044580"/>
          </a:xfrm>
          <a:prstGeom prst="rect">
            <a:avLst/>
          </a:prstGeom>
          <a:noFill/>
          <a:ln w="9525">
            <a:noFill/>
            <a:miter lim="800000"/>
            <a:headEnd/>
            <a:tailEnd/>
          </a:ln>
          <a:effectLst/>
        </p:spPr>
      </p:pic>
      <p:pic>
        <p:nvPicPr>
          <p:cNvPr id="4101" name="Picture 5"/>
          <p:cNvPicPr>
            <a:picLocks noChangeAspect="1" noChangeArrowheads="1"/>
          </p:cNvPicPr>
          <p:nvPr/>
        </p:nvPicPr>
        <p:blipFill>
          <a:blip r:embed="rId13" cstate="print"/>
          <a:srcRect/>
          <a:stretch>
            <a:fillRect/>
          </a:stretch>
        </p:blipFill>
        <p:spPr bwMode="auto">
          <a:xfrm>
            <a:off x="4248826" y="4681728"/>
            <a:ext cx="6486230" cy="1171766"/>
          </a:xfrm>
          <a:prstGeom prst="rect">
            <a:avLst/>
          </a:prstGeom>
          <a:noFill/>
          <a:ln w="9525">
            <a:noFill/>
            <a:miter lim="800000"/>
            <a:headEnd/>
            <a:tailEnd/>
          </a:ln>
          <a:effectLst/>
        </p:spPr>
      </p:pic>
      <p:pic>
        <p:nvPicPr>
          <p:cNvPr id="4102" name="Picture 6"/>
          <p:cNvPicPr>
            <a:picLocks noChangeAspect="1" noChangeArrowheads="1"/>
          </p:cNvPicPr>
          <p:nvPr/>
        </p:nvPicPr>
        <p:blipFill>
          <a:blip r:embed="rId14" cstate="print"/>
          <a:srcRect/>
          <a:stretch>
            <a:fillRect/>
          </a:stretch>
        </p:blipFill>
        <p:spPr bwMode="auto">
          <a:xfrm>
            <a:off x="5376672" y="6379944"/>
            <a:ext cx="4722686" cy="18496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animEffect transition="in" filter="blinds(horizontal)">
                                      <p:cBhvr>
                                        <p:cTn id="9" dur="5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3" presetClass="entr" presetSubtype="10" fill="hold" nodeType="withEffect">
                                  <p:stCondLst>
                                    <p:cond delay="0"/>
                                  </p:stCondLst>
                                  <p:childTnLst>
                                    <p:set>
                                      <p:cBhvr>
                                        <p:cTn id="15" dur="1" fill="hold">
                                          <p:stCondLst>
                                            <p:cond delay="0"/>
                                          </p:stCondLst>
                                        </p:cTn>
                                        <p:tgtEl>
                                          <p:spTgt spid="4101"/>
                                        </p:tgtEl>
                                        <p:attrNameLst>
                                          <p:attrName>style.visibility</p:attrName>
                                        </p:attrNameLst>
                                      </p:cBhvr>
                                      <p:to>
                                        <p:strVal val="visible"/>
                                      </p:to>
                                    </p:set>
                                    <p:animEffect transition="in" filter="blinds(horizontal)">
                                      <p:cBhvr>
                                        <p:cTn id="16" dur="500"/>
                                        <p:tgtEl>
                                          <p:spTgt spid="410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3" presetClass="entr" presetSubtype="10" fill="hold" nodeType="with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blinds(horizontal)">
                                      <p:cBhvr>
                                        <p:cTn id="23"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Outline</a:t>
            </a:r>
            <a:endParaRPr lang="zh-CN" altLang="en-US" dirty="0"/>
          </a:p>
        </p:txBody>
      </p:sp>
      <p:sp>
        <p:nvSpPr>
          <p:cNvPr id="3" name="Content Placeholder 2"/>
          <p:cNvSpPr>
            <a:spLocks noGrp="1"/>
          </p:cNvSpPr>
          <p:nvPr>
            <p:ph idx="1"/>
          </p:nvPr>
        </p:nvSpPr>
        <p:spPr/>
        <p:txBody>
          <a:bodyPr>
            <a:normAutofit/>
          </a:bodyPr>
          <a:lstStyle/>
          <a:p>
            <a:r>
              <a:rPr lang="en-US" altLang="zh-CN" dirty="0" smtClean="0"/>
              <a:t>Introduction</a:t>
            </a:r>
          </a:p>
          <a:p>
            <a:r>
              <a:rPr lang="en-US" altLang="zh-CN" dirty="0" smtClean="0"/>
              <a:t>Our Contributions</a:t>
            </a:r>
          </a:p>
          <a:p>
            <a:r>
              <a:rPr lang="en-US" altLang="zh-CN" dirty="0" smtClean="0"/>
              <a:t>Related Work</a:t>
            </a:r>
            <a:endParaRPr lang="en-US" altLang="zh-CN" dirty="0" smtClean="0"/>
          </a:p>
          <a:p>
            <a:r>
              <a:rPr lang="en-US" altLang="zh-CN" dirty="0" smtClean="0"/>
              <a:t>Interactive-Voting </a:t>
            </a:r>
            <a:r>
              <a:rPr lang="en-US" altLang="zh-CN" dirty="0" smtClean="0"/>
              <a:t>Algorithm</a:t>
            </a:r>
          </a:p>
          <a:p>
            <a:r>
              <a:rPr lang="en-US" altLang="zh-CN" dirty="0" smtClean="0">
                <a:solidFill>
                  <a:srgbClr val="C00000"/>
                </a:solidFill>
              </a:rPr>
              <a:t>Evaluation</a:t>
            </a:r>
            <a:endParaRPr lang="en-US" altLang="zh-CN" dirty="0" smtClean="0">
              <a:solidFill>
                <a:srgbClr val="C00000"/>
              </a:solidFill>
            </a:endParaRPr>
          </a:p>
          <a:p>
            <a:r>
              <a:rPr lang="en-US" altLang="zh-CN" dirty="0" smtClean="0"/>
              <a:t>Conclusion and Future Work</a:t>
            </a:r>
          </a:p>
          <a:p>
            <a:pPr lvl="1"/>
            <a:endParaRPr lang="en-US" altLang="zh-CN" dirty="0" smtClean="0"/>
          </a:p>
          <a:p>
            <a:pPr lvl="1"/>
            <a:endParaRPr lang="en-US" altLang="zh-CN"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Evaluation</a:t>
            </a:r>
            <a:endParaRPr lang="zh-CN" altLang="en-US" dirty="0"/>
          </a:p>
        </p:txBody>
      </p:sp>
      <p:sp>
        <p:nvSpPr>
          <p:cNvPr id="3" name="Content Placeholder 2"/>
          <p:cNvSpPr>
            <a:spLocks noGrp="1"/>
          </p:cNvSpPr>
          <p:nvPr>
            <p:ph idx="1"/>
          </p:nvPr>
        </p:nvSpPr>
        <p:spPr/>
        <p:txBody>
          <a:bodyPr>
            <a:normAutofit/>
          </a:bodyPr>
          <a:lstStyle/>
          <a:p>
            <a:r>
              <a:rPr lang="en-US" altLang="zh-CN" sz="3400" dirty="0" smtClean="0"/>
              <a:t>Dataset</a:t>
            </a:r>
          </a:p>
          <a:p>
            <a:pPr lvl="1"/>
            <a:r>
              <a:rPr lang="en-US" altLang="zh-CN" sz="2900" dirty="0" smtClean="0"/>
              <a:t>Beijing road network</a:t>
            </a:r>
          </a:p>
          <a:p>
            <a:pPr lvl="1"/>
            <a:r>
              <a:rPr lang="en-US" altLang="zh-CN" sz="2900" dirty="0" smtClean="0"/>
              <a:t>26 GPS traces from </a:t>
            </a:r>
            <a:r>
              <a:rPr lang="en-US" altLang="zh-CN" sz="2900" dirty="0" err="1" smtClean="0"/>
              <a:t>Geolife</a:t>
            </a:r>
            <a:r>
              <a:rPr lang="en-US" altLang="zh-CN" sz="2900" dirty="0" smtClean="0"/>
              <a:t> System</a:t>
            </a:r>
          </a:p>
          <a:p>
            <a:pPr lvl="1"/>
            <a:endParaRPr lang="en-US" altLang="zh-CN" sz="2900" dirty="0" smtClean="0"/>
          </a:p>
          <a:p>
            <a:pPr lvl="1"/>
            <a:endParaRPr lang="en-US" altLang="zh-CN" sz="2900" dirty="0" smtClean="0"/>
          </a:p>
          <a:p>
            <a:pPr lvl="1"/>
            <a:endParaRPr lang="en-US" altLang="zh-CN" sz="2900" dirty="0" smtClean="0"/>
          </a:p>
          <a:p>
            <a:pPr lvl="1"/>
            <a:endParaRPr lang="en-US" altLang="zh-CN" sz="2900" dirty="0" smtClean="0"/>
          </a:p>
          <a:p>
            <a:r>
              <a:rPr lang="en-US" altLang="zh-CN" sz="3400" dirty="0" smtClean="0"/>
              <a:t>Evaluation approach (Correct Matching Percentage) </a:t>
            </a:r>
            <a:endParaRPr lang="zh-CN" altLang="en-US" sz="3400" dirty="0"/>
          </a:p>
        </p:txBody>
      </p:sp>
      <p:pic>
        <p:nvPicPr>
          <p:cNvPr id="5" name="Picture 4"/>
          <p:cNvPicPr/>
          <p:nvPr/>
        </p:nvPicPr>
        <p:blipFill>
          <a:blip r:embed="rId2" cstate="print"/>
          <a:srcRect/>
          <a:stretch>
            <a:fillRect/>
          </a:stretch>
        </p:blipFill>
        <p:spPr bwMode="auto">
          <a:xfrm>
            <a:off x="1732761" y="4134233"/>
            <a:ext cx="2657494" cy="1971689"/>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868033" y="4115945"/>
            <a:ext cx="3086122" cy="1971689"/>
          </a:xfrm>
          <a:prstGeom prst="rect">
            <a:avLst/>
          </a:prstGeom>
          <a:noFill/>
          <a:ln w="9525">
            <a:noFill/>
            <a:miter lim="800000"/>
            <a:headEnd/>
            <a:tailEnd/>
          </a:ln>
        </p:spPr>
      </p:pic>
      <p:sp>
        <p:nvSpPr>
          <p:cNvPr id="34820" name="Rectangle 4"/>
          <p:cNvSpPr>
            <a:spLocks noChangeArrowheads="1"/>
          </p:cNvSpPr>
          <p:nvPr/>
        </p:nvSpPr>
        <p:spPr bwMode="auto">
          <a:xfrm>
            <a:off x="0" y="-278538"/>
            <a:ext cx="221664" cy="557076"/>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zh-CN" altLang="en-US"/>
          </a:p>
        </p:txBody>
      </p:sp>
      <p:pic>
        <p:nvPicPr>
          <p:cNvPr id="34821" name="Picture 5"/>
          <p:cNvPicPr>
            <a:picLocks noChangeAspect="1" noChangeArrowheads="1"/>
          </p:cNvPicPr>
          <p:nvPr/>
        </p:nvPicPr>
        <p:blipFill>
          <a:blip r:embed="rId4" cstate="print"/>
          <a:srcRect l="24791" r="27784" b="6249"/>
          <a:stretch>
            <a:fillRect/>
          </a:stretch>
        </p:blipFill>
        <p:spPr bwMode="auto">
          <a:xfrm>
            <a:off x="1714473" y="7200922"/>
            <a:ext cx="5029235" cy="685805"/>
          </a:xfrm>
          <a:prstGeom prst="rect">
            <a:avLst/>
          </a:prstGeom>
          <a:ln>
            <a:headEnd/>
            <a:tailEnd/>
          </a:ln>
        </p:spPr>
        <p:style>
          <a:lnRef idx="1">
            <a:schemeClr val="accent4"/>
          </a:lnRef>
          <a:fillRef idx="2">
            <a:schemeClr val="accent4"/>
          </a:fillRef>
          <a:effectRef idx="1">
            <a:schemeClr val="accent4"/>
          </a:effectRef>
          <a:fontRef idx="minor">
            <a:schemeClr val="dk1"/>
          </a:fontRef>
        </p:style>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Evaluation Results</a:t>
            </a:r>
            <a:endParaRPr lang="zh-CN" altLang="en-US" dirty="0"/>
          </a:p>
        </p:txBody>
      </p:sp>
      <p:sp>
        <p:nvSpPr>
          <p:cNvPr id="3" name="Content Placeholder 2"/>
          <p:cNvSpPr>
            <a:spLocks noGrp="1"/>
          </p:cNvSpPr>
          <p:nvPr>
            <p:ph idx="1"/>
          </p:nvPr>
        </p:nvSpPr>
        <p:spPr>
          <a:xfrm>
            <a:off x="548640" y="2615564"/>
            <a:ext cx="9652668" cy="4937760"/>
          </a:xfrm>
        </p:spPr>
        <p:txBody>
          <a:bodyPr/>
          <a:lstStyle/>
          <a:p>
            <a:r>
              <a:rPr lang="en-US" altLang="zh-CN" sz="3400" dirty="0" smtClean="0"/>
              <a:t>Visualized results</a:t>
            </a:r>
          </a:p>
          <a:p>
            <a:pPr>
              <a:buNone/>
            </a:pPr>
            <a:r>
              <a:rPr lang="en-US" altLang="zh-CN" dirty="0" smtClean="0"/>
              <a:t>	</a:t>
            </a:r>
            <a:endParaRPr lang="zh-CN" altLang="en-US" dirty="0"/>
          </a:p>
        </p:txBody>
      </p:sp>
      <p:sp>
        <p:nvSpPr>
          <p:cNvPr id="34820" name="Rectangle 4"/>
          <p:cNvSpPr>
            <a:spLocks noChangeArrowheads="1"/>
          </p:cNvSpPr>
          <p:nvPr/>
        </p:nvSpPr>
        <p:spPr bwMode="auto">
          <a:xfrm>
            <a:off x="0" y="-278538"/>
            <a:ext cx="221664" cy="557076"/>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zh-CN" altLang="en-US">
              <a:solidFill>
                <a:schemeClr val="tx1"/>
              </a:solidFill>
            </a:endParaRPr>
          </a:p>
        </p:txBody>
      </p:sp>
      <p:pic>
        <p:nvPicPr>
          <p:cNvPr id="35842" name="Picture 2"/>
          <p:cNvPicPr>
            <a:picLocks noChangeAspect="1" noChangeArrowheads="1"/>
          </p:cNvPicPr>
          <p:nvPr/>
        </p:nvPicPr>
        <p:blipFill>
          <a:blip r:embed="rId2" cstate="print"/>
          <a:srcRect/>
          <a:stretch>
            <a:fillRect/>
          </a:stretch>
        </p:blipFill>
        <p:spPr bwMode="auto">
          <a:xfrm>
            <a:off x="857217" y="3600447"/>
            <a:ext cx="3624020" cy="3220977"/>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cstate="print"/>
          <a:srcRect/>
          <a:stretch>
            <a:fillRect/>
          </a:stretch>
        </p:blipFill>
        <p:spPr bwMode="auto">
          <a:xfrm>
            <a:off x="4800595" y="4029075"/>
            <a:ext cx="5486438" cy="1572770"/>
          </a:xfrm>
          <a:prstGeom prst="rect">
            <a:avLst/>
          </a:prstGeom>
          <a:noFill/>
          <a:ln w="9525">
            <a:noFill/>
            <a:miter lim="800000"/>
            <a:headEnd/>
            <a:tailEnd/>
          </a:ln>
          <a:effectLst/>
        </p:spPr>
      </p:pic>
      <p:sp>
        <p:nvSpPr>
          <p:cNvPr id="8" name="TextBox 7"/>
          <p:cNvSpPr txBox="1"/>
          <p:nvPr/>
        </p:nvSpPr>
        <p:spPr>
          <a:xfrm>
            <a:off x="942943" y="6858019"/>
            <a:ext cx="1371610" cy="557076"/>
          </a:xfrm>
          <a:prstGeom prst="rect">
            <a:avLst/>
          </a:prstGeom>
          <a:noFill/>
        </p:spPr>
        <p:txBody>
          <a:bodyPr wrap="square" lIns="109728" tIns="54864" rIns="109728" bIns="54864" rtlCol="0">
            <a:spAutoFit/>
          </a:bodyPr>
          <a:lstStyle/>
          <a:p>
            <a:pPr algn="ctr"/>
            <a:r>
              <a:rPr lang="en-US" altLang="zh-CN" dirty="0" smtClean="0">
                <a:solidFill>
                  <a:schemeClr val="tx1"/>
                </a:solidFill>
              </a:rPr>
              <a:t>IVMM</a:t>
            </a:r>
            <a:endParaRPr lang="zh-CN" altLang="en-US" dirty="0">
              <a:solidFill>
                <a:schemeClr val="tx1"/>
              </a:solidFill>
            </a:endParaRPr>
          </a:p>
        </p:txBody>
      </p:sp>
      <p:sp>
        <p:nvSpPr>
          <p:cNvPr id="9" name="TextBox 8"/>
          <p:cNvSpPr txBox="1"/>
          <p:nvPr/>
        </p:nvSpPr>
        <p:spPr>
          <a:xfrm>
            <a:off x="8315345" y="5743587"/>
            <a:ext cx="1371610" cy="557076"/>
          </a:xfrm>
          <a:prstGeom prst="rect">
            <a:avLst/>
          </a:prstGeom>
          <a:noFill/>
        </p:spPr>
        <p:txBody>
          <a:bodyPr wrap="square" lIns="109728" tIns="54864" rIns="109728" bIns="54864" rtlCol="0">
            <a:spAutoFit/>
          </a:bodyPr>
          <a:lstStyle/>
          <a:p>
            <a:pPr algn="ctr"/>
            <a:r>
              <a:rPr lang="en-US" altLang="zh-CN" dirty="0" smtClean="0">
                <a:solidFill>
                  <a:schemeClr val="tx1"/>
                </a:solidFill>
              </a:rPr>
              <a:t>IVMM</a:t>
            </a:r>
            <a:endParaRPr lang="zh-CN" altLang="en-US" dirty="0">
              <a:solidFill>
                <a:schemeClr val="tx1"/>
              </a:solidFill>
            </a:endParaRPr>
          </a:p>
        </p:txBody>
      </p:sp>
      <p:sp>
        <p:nvSpPr>
          <p:cNvPr id="10" name="TextBox 9"/>
          <p:cNvSpPr txBox="1"/>
          <p:nvPr/>
        </p:nvSpPr>
        <p:spPr>
          <a:xfrm>
            <a:off x="2743181" y="6858019"/>
            <a:ext cx="1371610" cy="557076"/>
          </a:xfrm>
          <a:prstGeom prst="rect">
            <a:avLst/>
          </a:prstGeom>
          <a:noFill/>
        </p:spPr>
        <p:txBody>
          <a:bodyPr wrap="square" lIns="109728" tIns="54864" rIns="109728" bIns="54864" rtlCol="0">
            <a:spAutoFit/>
          </a:bodyPr>
          <a:lstStyle/>
          <a:p>
            <a:pPr algn="ctr"/>
            <a:r>
              <a:rPr lang="en-US" altLang="zh-CN" dirty="0" smtClean="0">
                <a:solidFill>
                  <a:schemeClr val="tx1"/>
                </a:solidFill>
              </a:rPr>
              <a:t>ST</a:t>
            </a:r>
            <a:endParaRPr lang="zh-CN" altLang="en-US" dirty="0">
              <a:solidFill>
                <a:schemeClr val="tx1"/>
              </a:solidFill>
            </a:endParaRPr>
          </a:p>
        </p:txBody>
      </p:sp>
      <p:sp>
        <p:nvSpPr>
          <p:cNvPr id="11" name="TextBox 10"/>
          <p:cNvSpPr txBox="1"/>
          <p:nvPr/>
        </p:nvSpPr>
        <p:spPr>
          <a:xfrm>
            <a:off x="5486400" y="5657861"/>
            <a:ext cx="1371610" cy="557076"/>
          </a:xfrm>
          <a:prstGeom prst="rect">
            <a:avLst/>
          </a:prstGeom>
          <a:noFill/>
        </p:spPr>
        <p:txBody>
          <a:bodyPr wrap="square" lIns="109728" tIns="54864" rIns="109728" bIns="54864" rtlCol="0">
            <a:spAutoFit/>
          </a:bodyPr>
          <a:lstStyle/>
          <a:p>
            <a:pPr algn="ctr"/>
            <a:r>
              <a:rPr lang="en-US" altLang="zh-CN" dirty="0" smtClean="0">
                <a:solidFill>
                  <a:schemeClr val="tx1"/>
                </a:solidFill>
              </a:rPr>
              <a:t>ST</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Evaluation Results</a:t>
            </a:r>
            <a:endParaRPr lang="zh-CN" altLang="en-US" dirty="0"/>
          </a:p>
        </p:txBody>
      </p:sp>
      <p:sp>
        <p:nvSpPr>
          <p:cNvPr id="3" name="Content Placeholder 2"/>
          <p:cNvSpPr>
            <a:spLocks noGrp="1"/>
          </p:cNvSpPr>
          <p:nvPr>
            <p:ph idx="1"/>
          </p:nvPr>
        </p:nvSpPr>
        <p:spPr>
          <a:xfrm>
            <a:off x="548640" y="2615564"/>
            <a:ext cx="3651876" cy="4937760"/>
          </a:xfrm>
        </p:spPr>
        <p:txBody>
          <a:bodyPr/>
          <a:lstStyle/>
          <a:p>
            <a:r>
              <a:rPr lang="en-US" altLang="zh-CN" sz="3400" dirty="0" smtClean="0"/>
              <a:t>Accuracy</a:t>
            </a:r>
          </a:p>
          <a:p>
            <a:pPr>
              <a:buNone/>
            </a:pPr>
            <a:r>
              <a:rPr lang="en-US" altLang="zh-CN" dirty="0" smtClean="0"/>
              <a:t>	</a:t>
            </a:r>
            <a:endParaRPr lang="zh-CN" altLang="en-US" dirty="0"/>
          </a:p>
        </p:txBody>
      </p:sp>
      <p:sp>
        <p:nvSpPr>
          <p:cNvPr id="34820" name="Rectangle 4"/>
          <p:cNvSpPr>
            <a:spLocks noChangeArrowheads="1"/>
          </p:cNvSpPr>
          <p:nvPr/>
        </p:nvSpPr>
        <p:spPr bwMode="auto">
          <a:xfrm>
            <a:off x="0" y="-278538"/>
            <a:ext cx="221664" cy="557076"/>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zh-CN" altLang="en-US"/>
          </a:p>
        </p:txBody>
      </p:sp>
      <p:pic>
        <p:nvPicPr>
          <p:cNvPr id="8" name="Picture 7"/>
          <p:cNvPicPr/>
          <p:nvPr/>
        </p:nvPicPr>
        <p:blipFill>
          <a:blip r:embed="rId2" cstate="print"/>
          <a:srcRect/>
          <a:stretch>
            <a:fillRect/>
          </a:stretch>
        </p:blipFill>
        <p:spPr bwMode="auto">
          <a:xfrm>
            <a:off x="1828800" y="3456432"/>
            <a:ext cx="7735823" cy="413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Introduction</a:t>
            </a:r>
            <a:endParaRPr lang="zh-CN" altLang="en-US" dirty="0"/>
          </a:p>
        </p:txBody>
      </p:sp>
      <p:sp>
        <p:nvSpPr>
          <p:cNvPr id="3" name="Content Placeholder 2"/>
          <p:cNvSpPr>
            <a:spLocks noGrp="1"/>
          </p:cNvSpPr>
          <p:nvPr>
            <p:ph idx="1"/>
          </p:nvPr>
        </p:nvSpPr>
        <p:spPr/>
        <p:txBody>
          <a:bodyPr/>
          <a:lstStyle/>
          <a:p>
            <a:r>
              <a:rPr lang="en-US" altLang="zh-CN" sz="3400" dirty="0" smtClean="0">
                <a:latin typeface="+mj-lt"/>
              </a:rPr>
              <a:t>Popular GPS-enabled devices </a:t>
            </a:r>
            <a:r>
              <a:rPr lang="en-US" altLang="zh-CN" sz="3400" dirty="0" smtClean="0">
                <a:latin typeface="+mj-lt"/>
              </a:rPr>
              <a:t>enable us to collect large amount of GPS trajectory data</a:t>
            </a:r>
          </a:p>
          <a:p>
            <a:endParaRPr lang="en-US" altLang="zh-CN" dirty="0" smtClean="0">
              <a:latin typeface="+mj-lt"/>
            </a:endParaRPr>
          </a:p>
          <a:p>
            <a:pPr>
              <a:buNone/>
            </a:pPr>
            <a:endParaRPr lang="zh-CN" altLang="en-US" dirty="0">
              <a:latin typeface="+mj-lt"/>
            </a:endParaRPr>
          </a:p>
        </p:txBody>
      </p:sp>
      <p:pic>
        <p:nvPicPr>
          <p:cNvPr id="34821" name="Picture 5"/>
          <p:cNvPicPr>
            <a:picLocks noChangeAspect="1" noChangeArrowheads="1"/>
          </p:cNvPicPr>
          <p:nvPr/>
        </p:nvPicPr>
        <p:blipFill>
          <a:blip r:embed="rId2" cstate="print"/>
          <a:srcRect/>
          <a:stretch>
            <a:fillRect/>
          </a:stretch>
        </p:blipFill>
        <p:spPr bwMode="auto">
          <a:xfrm>
            <a:off x="1682496" y="3737902"/>
            <a:ext cx="7863840" cy="38048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Evaluation Results</a:t>
            </a:r>
            <a:endParaRPr lang="zh-CN" altLang="en-US" dirty="0"/>
          </a:p>
        </p:txBody>
      </p:sp>
      <p:sp>
        <p:nvSpPr>
          <p:cNvPr id="3" name="Content Placeholder 2"/>
          <p:cNvSpPr>
            <a:spLocks noGrp="1"/>
          </p:cNvSpPr>
          <p:nvPr>
            <p:ph idx="1"/>
          </p:nvPr>
        </p:nvSpPr>
        <p:spPr>
          <a:xfrm>
            <a:off x="548640" y="2615564"/>
            <a:ext cx="9652668" cy="4937760"/>
          </a:xfrm>
        </p:spPr>
        <p:txBody>
          <a:bodyPr/>
          <a:lstStyle/>
          <a:p>
            <a:r>
              <a:rPr lang="en-US" altLang="zh-CN" sz="3400" dirty="0" smtClean="0"/>
              <a:t>Running time</a:t>
            </a:r>
          </a:p>
          <a:p>
            <a:pPr>
              <a:buNone/>
            </a:pPr>
            <a:r>
              <a:rPr lang="en-US" altLang="zh-CN" dirty="0" smtClean="0"/>
              <a:t>	</a:t>
            </a:r>
            <a:endParaRPr lang="zh-CN" altLang="en-US" dirty="0"/>
          </a:p>
        </p:txBody>
      </p:sp>
      <p:sp>
        <p:nvSpPr>
          <p:cNvPr id="34820" name="Rectangle 4"/>
          <p:cNvSpPr>
            <a:spLocks noChangeArrowheads="1"/>
          </p:cNvSpPr>
          <p:nvPr/>
        </p:nvSpPr>
        <p:spPr bwMode="auto">
          <a:xfrm>
            <a:off x="0" y="-278538"/>
            <a:ext cx="221664" cy="557076"/>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zh-CN" altLang="en-US"/>
          </a:p>
        </p:txBody>
      </p:sp>
      <p:pic>
        <p:nvPicPr>
          <p:cNvPr id="7" name="Picture 6"/>
          <p:cNvPicPr/>
          <p:nvPr/>
        </p:nvPicPr>
        <p:blipFill>
          <a:blip r:embed="rId2" cstate="print"/>
          <a:srcRect/>
          <a:stretch>
            <a:fillRect/>
          </a:stretch>
        </p:blipFill>
        <p:spPr bwMode="auto">
          <a:xfrm>
            <a:off x="1536192" y="3291840"/>
            <a:ext cx="7552943" cy="413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Evaluation Results</a:t>
            </a:r>
            <a:endParaRPr lang="zh-CN" altLang="en-US" dirty="0"/>
          </a:p>
        </p:txBody>
      </p:sp>
      <p:sp>
        <p:nvSpPr>
          <p:cNvPr id="3" name="Content Placeholder 2"/>
          <p:cNvSpPr>
            <a:spLocks noGrp="1"/>
          </p:cNvSpPr>
          <p:nvPr>
            <p:ph idx="1"/>
          </p:nvPr>
        </p:nvSpPr>
        <p:spPr>
          <a:xfrm>
            <a:off x="548640" y="2615564"/>
            <a:ext cx="9652668" cy="4937760"/>
          </a:xfrm>
        </p:spPr>
        <p:txBody>
          <a:bodyPr>
            <a:normAutofit/>
          </a:bodyPr>
          <a:lstStyle/>
          <a:p>
            <a:r>
              <a:rPr lang="en-US" altLang="zh-CN" sz="3400" dirty="0" smtClean="0"/>
              <a:t>Impact of different distance weight functions</a:t>
            </a:r>
          </a:p>
          <a:p>
            <a:pPr>
              <a:buNone/>
            </a:pPr>
            <a:r>
              <a:rPr lang="en-US" altLang="zh-CN" sz="3400" dirty="0" smtClean="0"/>
              <a:t>	</a:t>
            </a:r>
            <a:endParaRPr lang="zh-CN" altLang="en-US" sz="3400" dirty="0"/>
          </a:p>
        </p:txBody>
      </p:sp>
      <p:sp>
        <p:nvSpPr>
          <p:cNvPr id="34820" name="Rectangle 4"/>
          <p:cNvSpPr>
            <a:spLocks noChangeArrowheads="1"/>
          </p:cNvSpPr>
          <p:nvPr/>
        </p:nvSpPr>
        <p:spPr bwMode="auto">
          <a:xfrm>
            <a:off x="0" y="-278538"/>
            <a:ext cx="221664" cy="557076"/>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zh-CN" altLang="en-US"/>
          </a:p>
        </p:txBody>
      </p:sp>
      <p:pic>
        <p:nvPicPr>
          <p:cNvPr id="6" name="Picture 5"/>
          <p:cNvPicPr/>
          <p:nvPr/>
        </p:nvPicPr>
        <p:blipFill>
          <a:blip r:embed="rId2" cstate="print"/>
          <a:srcRect/>
          <a:stretch>
            <a:fillRect/>
          </a:stretch>
        </p:blipFill>
        <p:spPr bwMode="auto">
          <a:xfrm>
            <a:off x="1572768" y="3456432"/>
            <a:ext cx="7534656" cy="4005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Outline</a:t>
            </a:r>
            <a:endParaRPr lang="zh-CN" altLang="en-US" dirty="0"/>
          </a:p>
        </p:txBody>
      </p:sp>
      <p:sp>
        <p:nvSpPr>
          <p:cNvPr id="3" name="Content Placeholder 2"/>
          <p:cNvSpPr>
            <a:spLocks noGrp="1"/>
          </p:cNvSpPr>
          <p:nvPr>
            <p:ph idx="1"/>
          </p:nvPr>
        </p:nvSpPr>
        <p:spPr/>
        <p:txBody>
          <a:bodyPr>
            <a:normAutofit/>
          </a:bodyPr>
          <a:lstStyle/>
          <a:p>
            <a:r>
              <a:rPr lang="en-US" altLang="zh-CN" dirty="0" smtClean="0"/>
              <a:t>Introduction</a:t>
            </a:r>
          </a:p>
          <a:p>
            <a:r>
              <a:rPr lang="en-US" altLang="zh-CN" dirty="0" smtClean="0"/>
              <a:t>Our Contributions</a:t>
            </a:r>
          </a:p>
          <a:p>
            <a:r>
              <a:rPr lang="en-US" altLang="zh-CN" dirty="0" smtClean="0"/>
              <a:t>Related Work</a:t>
            </a:r>
            <a:endParaRPr lang="en-US" altLang="zh-CN" dirty="0" smtClean="0"/>
          </a:p>
          <a:p>
            <a:r>
              <a:rPr lang="en-US" altLang="zh-CN" dirty="0" smtClean="0"/>
              <a:t>Interactive-Voting </a:t>
            </a:r>
            <a:r>
              <a:rPr lang="en-US" altLang="zh-CN" dirty="0" smtClean="0"/>
              <a:t>Algorithm</a:t>
            </a:r>
          </a:p>
          <a:p>
            <a:r>
              <a:rPr lang="en-US" altLang="zh-CN" dirty="0" smtClean="0"/>
              <a:t>Evaluation</a:t>
            </a:r>
            <a:endParaRPr lang="en-US" altLang="zh-CN" dirty="0" smtClean="0"/>
          </a:p>
          <a:p>
            <a:r>
              <a:rPr lang="en-US" altLang="zh-CN" dirty="0" smtClean="0">
                <a:solidFill>
                  <a:srgbClr val="C00000"/>
                </a:solidFill>
              </a:rPr>
              <a:t>Conclusion and Future Work</a:t>
            </a:r>
          </a:p>
          <a:p>
            <a:pPr lvl="1"/>
            <a:endParaRPr lang="en-US" altLang="zh-CN" dirty="0" smtClean="0"/>
          </a:p>
          <a:p>
            <a:pPr lvl="1"/>
            <a:endParaRPr lang="en-US" altLang="zh-CN"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Conclusion and Future Work</a:t>
            </a:r>
            <a:endParaRPr lang="zh-CN" altLang="en-US" dirty="0"/>
          </a:p>
        </p:txBody>
      </p:sp>
      <p:sp>
        <p:nvSpPr>
          <p:cNvPr id="3" name="Content Placeholder 2"/>
          <p:cNvSpPr>
            <a:spLocks noGrp="1"/>
          </p:cNvSpPr>
          <p:nvPr>
            <p:ph idx="1"/>
          </p:nvPr>
        </p:nvSpPr>
        <p:spPr>
          <a:xfrm>
            <a:off x="548640" y="2615564"/>
            <a:ext cx="10081296" cy="4937760"/>
          </a:xfrm>
        </p:spPr>
        <p:txBody>
          <a:bodyPr>
            <a:normAutofit fontScale="85000" lnSpcReduction="20000"/>
          </a:bodyPr>
          <a:lstStyle/>
          <a:p>
            <a:r>
              <a:rPr lang="en-US" altLang="zh-CN" sz="4000" dirty="0" smtClean="0"/>
              <a:t>Conclusion</a:t>
            </a:r>
          </a:p>
          <a:p>
            <a:pPr lvl="1"/>
            <a:r>
              <a:rPr lang="en-US" altLang="zh-CN" dirty="0" smtClean="0"/>
              <a:t>Modeling the mutual influence of the GPS sampling points </a:t>
            </a:r>
          </a:p>
          <a:p>
            <a:pPr lvl="1"/>
            <a:r>
              <a:rPr lang="en-US" altLang="zh-CN" dirty="0" smtClean="0"/>
              <a:t>A voting-based approach for map matching low-sampling-rate GPS traces</a:t>
            </a:r>
          </a:p>
          <a:p>
            <a:pPr lvl="1"/>
            <a:r>
              <a:rPr lang="en-US" altLang="zh-CN" dirty="0" smtClean="0"/>
              <a:t>Evaluation with real world GPS traces</a:t>
            </a:r>
          </a:p>
          <a:p>
            <a:pPr lvl="1"/>
            <a:endParaRPr lang="en-US" altLang="zh-CN" dirty="0" smtClean="0"/>
          </a:p>
          <a:p>
            <a:r>
              <a:rPr lang="en-US" altLang="zh-CN" sz="4000" dirty="0" smtClean="0"/>
              <a:t>Future Work</a:t>
            </a:r>
          </a:p>
          <a:p>
            <a:pPr lvl="1"/>
            <a:r>
              <a:rPr lang="en-US" altLang="zh-CN" dirty="0" smtClean="0"/>
              <a:t>The mutual influence related with the topology of the road network</a:t>
            </a:r>
          </a:p>
          <a:p>
            <a:pPr lvl="1"/>
            <a:r>
              <a:rPr lang="en-US" altLang="zh-CN" dirty="0" smtClean="0"/>
              <a:t>Combination with other statistical methods, e.g., HMM and CRF models</a:t>
            </a:r>
          </a:p>
          <a:p>
            <a:pPr lvl="1"/>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278" y="2828916"/>
            <a:ext cx="6000792" cy="1828800"/>
          </a:xfrm>
        </p:spPr>
        <p:txBody>
          <a:bodyPr>
            <a:normAutofit/>
          </a:bodyPr>
          <a:lstStyle/>
          <a:p>
            <a:pPr algn="ctr"/>
            <a:r>
              <a:rPr lang="en-US" altLang="zh-CN" sz="9600" dirty="0" smtClean="0"/>
              <a:t>Thank  You!</a:t>
            </a:r>
            <a:endParaRPr lang="zh-CN" altLang="en-US" sz="9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Introduction</a:t>
            </a:r>
            <a:endParaRPr lang="zh-CN" altLang="en-US" dirty="0"/>
          </a:p>
        </p:txBody>
      </p:sp>
      <p:sp>
        <p:nvSpPr>
          <p:cNvPr id="3" name="Content Placeholder 2"/>
          <p:cNvSpPr>
            <a:spLocks noGrp="1"/>
          </p:cNvSpPr>
          <p:nvPr>
            <p:ph idx="1"/>
          </p:nvPr>
        </p:nvSpPr>
        <p:spPr/>
        <p:txBody>
          <a:bodyPr>
            <a:normAutofit/>
          </a:bodyPr>
          <a:lstStyle/>
          <a:p>
            <a:r>
              <a:rPr lang="en-US" altLang="zh-CN" sz="3400" dirty="0" smtClean="0">
                <a:latin typeface="+mj-lt"/>
              </a:rPr>
              <a:t>These data are often not precise</a:t>
            </a:r>
          </a:p>
          <a:p>
            <a:pPr lvl="1"/>
            <a:r>
              <a:rPr lang="en-US" dirty="0" smtClean="0"/>
              <a:t>Measurement error: caused by limitation of </a:t>
            </a:r>
            <a:r>
              <a:rPr lang="en-US" dirty="0" smtClean="0"/>
              <a:t>devices</a:t>
            </a:r>
            <a:endParaRPr lang="en-US" dirty="0" smtClean="0"/>
          </a:p>
          <a:p>
            <a:pPr lvl="1"/>
            <a:r>
              <a:rPr lang="en-US" dirty="0" smtClean="0"/>
              <a:t>Sampling error: uncertainty introduced by </a:t>
            </a:r>
            <a:r>
              <a:rPr lang="en-US" dirty="0" smtClean="0"/>
              <a:t>sampling</a:t>
            </a:r>
            <a:endParaRPr lang="en-US" dirty="0" smtClean="0"/>
          </a:p>
          <a:p>
            <a:pPr lvl="1"/>
            <a:r>
              <a:rPr lang="en-US" dirty="0" smtClean="0"/>
              <a:t>It is desirable to match GPS points with road </a:t>
            </a:r>
            <a:r>
              <a:rPr lang="en-US" dirty="0" smtClean="0"/>
              <a:t>segments on the map</a:t>
            </a:r>
            <a:endParaRPr lang="en-US" dirty="0" smtClean="0"/>
          </a:p>
          <a:p>
            <a:pPr lvl="1"/>
            <a:endParaRPr lang="en-US" altLang="zh-CN" sz="3200" dirty="0" smtClean="0">
              <a:latin typeface="+mj-lt"/>
            </a:endParaRPr>
          </a:p>
          <a:p>
            <a:endParaRPr lang="en-US" altLang="zh-CN" sz="3200" dirty="0" smtClean="0">
              <a:latin typeface="+mj-lt"/>
            </a:endParaRPr>
          </a:p>
          <a:p>
            <a:pPr>
              <a:buNone/>
            </a:pPr>
            <a:endParaRPr lang="zh-CN" altLang="en-US" sz="3200"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Introduction</a:t>
            </a:r>
            <a:endParaRPr lang="zh-CN" altLang="en-US" dirty="0"/>
          </a:p>
        </p:txBody>
      </p:sp>
      <p:sp>
        <p:nvSpPr>
          <p:cNvPr id="3" name="Content Placeholder 2"/>
          <p:cNvSpPr>
            <a:spLocks noGrp="1"/>
          </p:cNvSpPr>
          <p:nvPr>
            <p:ph idx="1"/>
          </p:nvPr>
        </p:nvSpPr>
        <p:spPr>
          <a:xfrm>
            <a:off x="530352" y="2256838"/>
            <a:ext cx="9875520" cy="4966542"/>
          </a:xfrm>
        </p:spPr>
        <p:txBody>
          <a:bodyPr/>
          <a:lstStyle/>
          <a:p>
            <a:r>
              <a:rPr lang="en-US" altLang="zh-CN" sz="3400" dirty="0" smtClean="0">
                <a:latin typeface="+mj-lt"/>
              </a:rPr>
              <a:t>In practice </a:t>
            </a:r>
            <a:r>
              <a:rPr lang="en-US" sz="3400" dirty="0" smtClean="0"/>
              <a:t>there exists large amount of low-sampling-rate </a:t>
            </a:r>
            <a:r>
              <a:rPr lang="en-US" sz="3400" dirty="0" smtClean="0"/>
              <a:t>GPS trajectories</a:t>
            </a:r>
            <a:endParaRPr lang="en-US" sz="3400" dirty="0" smtClean="0"/>
          </a:p>
          <a:p>
            <a:endParaRPr lang="zh-CN" altLang="en-US" dirty="0">
              <a:latin typeface="+mj-lt"/>
            </a:endParaRPr>
          </a:p>
        </p:txBody>
      </p:sp>
      <p:sp>
        <p:nvSpPr>
          <p:cNvPr id="5" name="TextBox 4"/>
          <p:cNvSpPr txBox="1"/>
          <p:nvPr/>
        </p:nvSpPr>
        <p:spPr>
          <a:xfrm>
            <a:off x="0" y="6686569"/>
            <a:ext cx="10972800" cy="418576"/>
          </a:xfrm>
          <a:prstGeom prst="rect">
            <a:avLst/>
          </a:prstGeom>
          <a:noFill/>
        </p:spPr>
        <p:txBody>
          <a:bodyPr wrap="square" lIns="109728" tIns="54864" rIns="109728" bIns="54864" rtlCol="0">
            <a:spAutoFit/>
          </a:bodyPr>
          <a:lstStyle/>
          <a:p>
            <a:pPr algn="ctr"/>
            <a:r>
              <a:rPr lang="en-US" altLang="zh-CN" sz="2000" dirty="0" smtClean="0">
                <a:solidFill>
                  <a:srgbClr val="1D3FE9"/>
                </a:solidFill>
                <a:latin typeface="+mj-lt"/>
              </a:rPr>
              <a:t>Distribution of sampling intervals of Beijing taxi dataset</a:t>
            </a:r>
            <a:endParaRPr lang="zh-CN" altLang="en-US" sz="2000" dirty="0">
              <a:solidFill>
                <a:srgbClr val="1D3FE9"/>
              </a:solidFill>
              <a:latin typeface="+mj-lt"/>
            </a:endParaRPr>
          </a:p>
        </p:txBody>
      </p:sp>
      <p:pic>
        <p:nvPicPr>
          <p:cNvPr id="8" name="Picture 7"/>
          <p:cNvPicPr/>
          <p:nvPr/>
        </p:nvPicPr>
        <p:blipFill>
          <a:blip r:embed="rId2" cstate="print"/>
          <a:srcRect/>
          <a:stretch>
            <a:fillRect/>
          </a:stretch>
        </p:blipFill>
        <p:spPr bwMode="auto">
          <a:xfrm>
            <a:off x="2657455" y="3771898"/>
            <a:ext cx="5829341" cy="28289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Outline</a:t>
            </a:r>
            <a:endParaRPr lang="zh-CN" altLang="en-US" dirty="0"/>
          </a:p>
        </p:txBody>
      </p:sp>
      <p:sp>
        <p:nvSpPr>
          <p:cNvPr id="3" name="Content Placeholder 2"/>
          <p:cNvSpPr>
            <a:spLocks noGrp="1"/>
          </p:cNvSpPr>
          <p:nvPr>
            <p:ph idx="1"/>
          </p:nvPr>
        </p:nvSpPr>
        <p:spPr/>
        <p:txBody>
          <a:bodyPr>
            <a:normAutofit/>
          </a:bodyPr>
          <a:lstStyle/>
          <a:p>
            <a:r>
              <a:rPr lang="en-US" altLang="zh-CN" dirty="0" smtClean="0"/>
              <a:t>Introduction</a:t>
            </a:r>
          </a:p>
          <a:p>
            <a:r>
              <a:rPr lang="en-US" altLang="zh-CN" dirty="0" smtClean="0">
                <a:solidFill>
                  <a:srgbClr val="FF0000"/>
                </a:solidFill>
              </a:rPr>
              <a:t>Our Contributions</a:t>
            </a:r>
          </a:p>
          <a:p>
            <a:r>
              <a:rPr lang="en-US" altLang="zh-CN" dirty="0" smtClean="0"/>
              <a:t>Related Work</a:t>
            </a:r>
            <a:endParaRPr lang="en-US" altLang="zh-CN" dirty="0" smtClean="0"/>
          </a:p>
          <a:p>
            <a:r>
              <a:rPr lang="en-US" altLang="zh-CN" dirty="0" smtClean="0"/>
              <a:t>Interactive-Voting </a:t>
            </a:r>
            <a:r>
              <a:rPr lang="en-US" altLang="zh-CN" dirty="0" smtClean="0"/>
              <a:t>Algorithm</a:t>
            </a:r>
          </a:p>
          <a:p>
            <a:r>
              <a:rPr lang="en-US" altLang="zh-CN" dirty="0" smtClean="0"/>
              <a:t>Evaluation</a:t>
            </a:r>
            <a:endParaRPr lang="en-US" altLang="zh-CN" dirty="0" smtClean="0"/>
          </a:p>
          <a:p>
            <a:r>
              <a:rPr lang="en-US" altLang="zh-CN" dirty="0" smtClean="0"/>
              <a:t>Conclusion and Future Work</a:t>
            </a:r>
          </a:p>
          <a:p>
            <a:pPr lvl="1"/>
            <a:endParaRPr lang="en-US" altLang="zh-CN" dirty="0" smtClean="0"/>
          </a:p>
          <a:p>
            <a:pPr lvl="1"/>
            <a:endParaRPr lang="en-US" altLang="zh-CN"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Our Contributions</a:t>
            </a:r>
            <a:endParaRPr lang="zh-CN" altLang="en-US" dirty="0"/>
          </a:p>
        </p:txBody>
      </p:sp>
      <p:sp>
        <p:nvSpPr>
          <p:cNvPr id="3" name="Content Placeholder 2"/>
          <p:cNvSpPr>
            <a:spLocks noGrp="1"/>
          </p:cNvSpPr>
          <p:nvPr>
            <p:ph idx="1"/>
          </p:nvPr>
        </p:nvSpPr>
        <p:spPr>
          <a:xfrm>
            <a:off x="365760" y="2384854"/>
            <a:ext cx="10058400" cy="4966542"/>
          </a:xfrm>
        </p:spPr>
        <p:txBody>
          <a:bodyPr>
            <a:normAutofit/>
          </a:bodyPr>
          <a:lstStyle/>
          <a:p>
            <a:r>
              <a:rPr lang="en-US" altLang="zh-CN" sz="3400" dirty="0" smtClean="0">
                <a:latin typeface="+mj-lt"/>
              </a:rPr>
              <a:t>We study the </a:t>
            </a:r>
            <a:r>
              <a:rPr lang="en-US" altLang="zh-CN" sz="3400" dirty="0" smtClean="0">
                <a:solidFill>
                  <a:srgbClr val="1D3FE9"/>
                </a:solidFill>
                <a:latin typeface="+mj-lt"/>
              </a:rPr>
              <a:t>interactive influence </a:t>
            </a:r>
            <a:r>
              <a:rPr lang="en-US" altLang="zh-CN" sz="3400" dirty="0" smtClean="0">
                <a:latin typeface="+mj-lt"/>
              </a:rPr>
              <a:t>of the GPS points and propose a novel voting-based </a:t>
            </a:r>
            <a:r>
              <a:rPr lang="en-US" altLang="zh-CN" sz="3400" dirty="0" smtClean="0">
                <a:solidFill>
                  <a:srgbClr val="1D3FE9"/>
                </a:solidFill>
                <a:latin typeface="+mj-lt"/>
              </a:rPr>
              <a:t>IVMM</a:t>
            </a:r>
            <a:r>
              <a:rPr lang="en-US" altLang="zh-CN" sz="3400" dirty="0" smtClean="0">
                <a:latin typeface="+mj-lt"/>
              </a:rPr>
              <a:t> algorithm</a:t>
            </a:r>
          </a:p>
          <a:p>
            <a:r>
              <a:rPr lang="en-US" altLang="zh-CN" sz="3400" dirty="0" smtClean="0">
                <a:latin typeface="+mj-lt"/>
              </a:rPr>
              <a:t>Extensive experiments are conducted on </a:t>
            </a:r>
            <a:r>
              <a:rPr lang="en-US" altLang="zh-CN" sz="3400" dirty="0" smtClean="0">
                <a:solidFill>
                  <a:srgbClr val="1D3FE9"/>
                </a:solidFill>
                <a:latin typeface="+mj-lt"/>
              </a:rPr>
              <a:t>real datasets</a:t>
            </a:r>
            <a:endParaRPr lang="en-US" altLang="zh-CN" sz="3400" dirty="0" smtClean="0">
              <a:solidFill>
                <a:srgbClr val="1D3FE9"/>
              </a:solidFill>
              <a:latin typeface="+mj-lt"/>
            </a:endParaRPr>
          </a:p>
          <a:p>
            <a:r>
              <a:rPr lang="en-US" altLang="zh-CN" sz="3400" dirty="0" smtClean="0">
                <a:latin typeface="+mj-lt"/>
              </a:rPr>
              <a:t>The evaluation results demonstrate the </a:t>
            </a:r>
            <a:r>
              <a:rPr lang="en-US" altLang="zh-CN" sz="3400" dirty="0" smtClean="0">
                <a:solidFill>
                  <a:srgbClr val="1D3FE9"/>
                </a:solidFill>
                <a:latin typeface="+mj-lt"/>
              </a:rPr>
              <a:t>effectiveness</a:t>
            </a:r>
            <a:r>
              <a:rPr lang="en-US" altLang="zh-CN" sz="3400" dirty="0" smtClean="0">
                <a:latin typeface="+mj-lt"/>
              </a:rPr>
              <a:t> and </a:t>
            </a:r>
            <a:r>
              <a:rPr lang="en-US" altLang="zh-CN" sz="3400" dirty="0" smtClean="0">
                <a:solidFill>
                  <a:srgbClr val="1D3FE9"/>
                </a:solidFill>
                <a:latin typeface="+mj-lt"/>
              </a:rPr>
              <a:t>efficiency</a:t>
            </a:r>
            <a:r>
              <a:rPr lang="en-US" altLang="zh-CN" sz="3400" dirty="0" smtClean="0">
                <a:latin typeface="+mj-lt"/>
              </a:rPr>
              <a:t> of our approach for map-matching of low-sampling rate GPS trajectories</a:t>
            </a:r>
          </a:p>
          <a:p>
            <a:endParaRPr lang="en-US" altLang="zh-CN" sz="3200" dirty="0" smtClean="0">
              <a:latin typeface="+mj-lt"/>
            </a:endParaRPr>
          </a:p>
          <a:p>
            <a:pPr>
              <a:buNone/>
            </a:pPr>
            <a:endParaRPr lang="zh-CN" altLang="en-US" sz="32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Outline</a:t>
            </a:r>
            <a:endParaRPr lang="zh-CN" altLang="en-US" dirty="0"/>
          </a:p>
        </p:txBody>
      </p:sp>
      <p:sp>
        <p:nvSpPr>
          <p:cNvPr id="3" name="Content Placeholder 2"/>
          <p:cNvSpPr>
            <a:spLocks noGrp="1"/>
          </p:cNvSpPr>
          <p:nvPr>
            <p:ph idx="1"/>
          </p:nvPr>
        </p:nvSpPr>
        <p:spPr/>
        <p:txBody>
          <a:bodyPr>
            <a:normAutofit/>
          </a:bodyPr>
          <a:lstStyle/>
          <a:p>
            <a:r>
              <a:rPr lang="en-US" altLang="zh-CN" dirty="0" smtClean="0"/>
              <a:t>Introduction</a:t>
            </a:r>
          </a:p>
          <a:p>
            <a:r>
              <a:rPr lang="en-US" altLang="zh-CN" dirty="0" smtClean="0"/>
              <a:t>Our Contributions</a:t>
            </a:r>
          </a:p>
          <a:p>
            <a:r>
              <a:rPr lang="en-US" altLang="zh-CN" dirty="0" smtClean="0">
                <a:solidFill>
                  <a:srgbClr val="C00000"/>
                </a:solidFill>
              </a:rPr>
              <a:t>Related Work</a:t>
            </a:r>
            <a:endParaRPr lang="en-US" altLang="zh-CN" dirty="0" smtClean="0">
              <a:solidFill>
                <a:srgbClr val="C00000"/>
              </a:solidFill>
            </a:endParaRPr>
          </a:p>
          <a:p>
            <a:r>
              <a:rPr lang="en-US" altLang="zh-CN" dirty="0" smtClean="0"/>
              <a:t>Interactive-Voting </a:t>
            </a:r>
            <a:r>
              <a:rPr lang="en-US" altLang="zh-CN" dirty="0" smtClean="0"/>
              <a:t>Algorithm</a:t>
            </a:r>
          </a:p>
          <a:p>
            <a:r>
              <a:rPr lang="en-US" altLang="zh-CN" dirty="0" smtClean="0"/>
              <a:t>Evaluation</a:t>
            </a:r>
            <a:endParaRPr lang="en-US" altLang="zh-CN" dirty="0" smtClean="0"/>
          </a:p>
          <a:p>
            <a:r>
              <a:rPr lang="en-US" altLang="zh-CN" dirty="0" smtClean="0"/>
              <a:t>Conclusion and Future Work</a:t>
            </a:r>
          </a:p>
          <a:p>
            <a:pPr lvl="1"/>
            <a:endParaRPr lang="en-US" altLang="zh-CN" dirty="0" smtClean="0"/>
          </a:p>
          <a:p>
            <a:pPr lvl="1"/>
            <a:endParaRPr lang="en-US" altLang="zh-CN"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Related Work</a:t>
            </a:r>
            <a:endParaRPr lang="zh-CN" altLang="en-US" dirty="0"/>
          </a:p>
        </p:txBody>
      </p:sp>
      <p:sp>
        <p:nvSpPr>
          <p:cNvPr id="3" name="Content Placeholder 2"/>
          <p:cNvSpPr>
            <a:spLocks noGrp="1"/>
          </p:cNvSpPr>
          <p:nvPr>
            <p:ph idx="1"/>
          </p:nvPr>
        </p:nvSpPr>
        <p:spPr/>
        <p:txBody>
          <a:bodyPr>
            <a:normAutofit/>
          </a:bodyPr>
          <a:lstStyle/>
          <a:p>
            <a:r>
              <a:rPr lang="en-US" altLang="zh-CN" sz="3400" dirty="0" smtClean="0"/>
              <a:t>Information utilized in the input data</a:t>
            </a:r>
          </a:p>
          <a:p>
            <a:pPr lvl="1"/>
            <a:r>
              <a:rPr lang="en-US" altLang="zh-CN" i="1" dirty="0" smtClean="0"/>
              <a:t> Geometric, topological, probabilistic, …</a:t>
            </a:r>
          </a:p>
          <a:p>
            <a:pPr lvl="1"/>
            <a:r>
              <a:rPr lang="en-US" altLang="zh-CN" i="1" dirty="0" smtClean="0"/>
              <a:t>Usually performs poor for low-sampling rate trajectories</a:t>
            </a:r>
            <a:endParaRPr lang="en-US" altLang="zh-CN" i="1" dirty="0" smtClean="0"/>
          </a:p>
          <a:p>
            <a:r>
              <a:rPr lang="en-US" altLang="zh-CN" sz="3400" dirty="0" smtClean="0"/>
              <a:t>Range of sampling points considered</a:t>
            </a:r>
          </a:p>
          <a:p>
            <a:pPr lvl="1"/>
            <a:r>
              <a:rPr lang="en-US" altLang="zh-CN" dirty="0" smtClean="0"/>
              <a:t>Incremental/Local algorithms</a:t>
            </a:r>
          </a:p>
          <a:p>
            <a:pPr lvl="1"/>
            <a:r>
              <a:rPr lang="en-US" altLang="zh-CN" dirty="0" smtClean="0"/>
              <a:t>Global algorithms</a:t>
            </a:r>
            <a:endParaRPr lang="en-US" altLang="zh-CN" dirty="0" smtClean="0"/>
          </a:p>
          <a:p>
            <a:pPr>
              <a:buNone/>
            </a:pPr>
            <a:endParaRPr lang="zh-CN" altLang="en-US" sz="3200" dirty="0"/>
          </a:p>
        </p:txBody>
      </p:sp>
      <p:sp>
        <p:nvSpPr>
          <p:cNvPr id="7" name="TextBox 6"/>
          <p:cNvSpPr txBox="1"/>
          <p:nvPr/>
        </p:nvSpPr>
        <p:spPr>
          <a:xfrm>
            <a:off x="2743181" y="7372373"/>
            <a:ext cx="5143536" cy="634020"/>
          </a:xfrm>
          <a:prstGeom prst="rect">
            <a:avLst/>
          </a:prstGeom>
          <a:noFill/>
        </p:spPr>
        <p:txBody>
          <a:bodyPr wrap="square" lIns="109728" tIns="54864" rIns="109728" bIns="54864" rtlCol="0">
            <a:spAutoFit/>
          </a:bodyPr>
          <a:lstStyle/>
          <a:p>
            <a:r>
              <a:rPr lang="en-US" altLang="zh-CN" sz="1700" dirty="0" smtClean="0"/>
              <a:t>A screen shot of ST-Matching result (green pushpins are the matched points of the red trace)</a:t>
            </a:r>
            <a:endParaRPr lang="zh-CN" altLang="en-US" sz="17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16481</TotalTime>
  <Words>812</Words>
  <Application>Microsoft Office PowerPoint</Application>
  <PresentationFormat>Custom</PresentationFormat>
  <Paragraphs>186</Paragraphs>
  <Slides>34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Equation</vt:lpstr>
      <vt:lpstr>An Interactive-Voting Based  Map Matching Algorithm</vt:lpstr>
      <vt:lpstr>Outline</vt:lpstr>
      <vt:lpstr>Introduction</vt:lpstr>
      <vt:lpstr>Introduction</vt:lpstr>
      <vt:lpstr>Introduction</vt:lpstr>
      <vt:lpstr>Outline</vt:lpstr>
      <vt:lpstr>Our Contributions</vt:lpstr>
      <vt:lpstr>Outline</vt:lpstr>
      <vt:lpstr>Related Work</vt:lpstr>
      <vt:lpstr>Related Work</vt:lpstr>
      <vt:lpstr>Related Work</vt:lpstr>
      <vt:lpstr>Outline</vt:lpstr>
      <vt:lpstr>Problem Definition</vt:lpstr>
      <vt:lpstr>Key Insights</vt:lpstr>
      <vt:lpstr>System Overview</vt:lpstr>
      <vt:lpstr>Step 1: Candidate Preparation</vt:lpstr>
      <vt:lpstr>Step 2: Position Context Analysis</vt:lpstr>
      <vt:lpstr>Step 2: Position Context Analysis</vt:lpstr>
      <vt:lpstr>Step 2: Position Context Analysis</vt:lpstr>
      <vt:lpstr>Step 3: Mutual Influence Modeling</vt:lpstr>
      <vt:lpstr>Step 3: Mutual Influence Modeling</vt:lpstr>
      <vt:lpstr>Step 3: Mutual Influence Modeling</vt:lpstr>
      <vt:lpstr>Step 4: Interactive Voting</vt:lpstr>
      <vt:lpstr>Step 4: Interactive Voting</vt:lpstr>
      <vt:lpstr>Step 4: Interactive Voting</vt:lpstr>
      <vt:lpstr>Outline</vt:lpstr>
      <vt:lpstr>Evaluation</vt:lpstr>
      <vt:lpstr>Evaluation Results</vt:lpstr>
      <vt:lpstr>Evaluation Results</vt:lpstr>
      <vt:lpstr>Evaluation Results</vt:lpstr>
      <vt:lpstr>Evaluation Results</vt:lpstr>
      <vt:lpstr>Outline</vt:lpstr>
      <vt:lpstr>Conclusion and Future Work</vt:lpstr>
      <vt:lpstr>Thank  You!</vt:lpstr>
    </vt:vector>
  </TitlesOfParts>
  <Company>Insight Creative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 here&gt;</dc:title>
  <dc:creator>&lt;speaker name here&gt;</dc:creator>
  <dc:description>Template design: Mark Johnson, Silver Fox Productions
Formatter:
Event Date:
Event Location:
Speech Length:
Audience:
Key Topics:</dc:description>
  <cp:lastModifiedBy>chengyang</cp:lastModifiedBy>
  <cp:revision>1830</cp:revision>
  <dcterms:created xsi:type="dcterms:W3CDTF">2006-07-12T22:22:29Z</dcterms:created>
  <dcterms:modified xsi:type="dcterms:W3CDTF">2010-05-23T00:22:00Z</dcterms:modified>
</cp:coreProperties>
</file>