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8" r:id="rId3"/>
    <p:sldId id="297" r:id="rId4"/>
    <p:sldId id="265" r:id="rId5"/>
    <p:sldId id="285" r:id="rId6"/>
    <p:sldId id="286" r:id="rId7"/>
    <p:sldId id="266" r:id="rId8"/>
    <p:sldId id="257" r:id="rId9"/>
    <p:sldId id="270" r:id="rId10"/>
    <p:sldId id="282" r:id="rId11"/>
    <p:sldId id="292" r:id="rId12"/>
    <p:sldId id="287" r:id="rId13"/>
    <p:sldId id="299" r:id="rId14"/>
    <p:sldId id="300" r:id="rId15"/>
    <p:sldId id="301"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3939" autoAdjust="0"/>
  </p:normalViewPr>
  <p:slideViewPr>
    <p:cSldViewPr>
      <p:cViewPr varScale="1">
        <p:scale>
          <a:sx n="102" d="100"/>
          <a:sy n="102" d="100"/>
        </p:scale>
        <p:origin x="-2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B02B0-21C3-4130-8817-1E308AC15CD1}" type="datetimeFigureOut">
              <a:rPr lang="en-US" smtClean="0"/>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08B0A-50D4-480C-A498-C0A3D9DFF80D}" type="slidenum">
              <a:rPr lang="en-US" smtClean="0"/>
              <a:pPr/>
              <a:t>‹#›</a:t>
            </a:fld>
            <a:endParaRPr lang="en-US"/>
          </a:p>
        </p:txBody>
      </p:sp>
    </p:spTree>
    <p:extLst>
      <p:ext uri="{BB962C8B-B14F-4D97-AF65-F5344CB8AC3E}">
        <p14:creationId xmlns:p14="http://schemas.microsoft.com/office/powerpoint/2010/main" val="416841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11/1/2010 2:47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Thanks!</a:t>
            </a:r>
          </a:p>
          <a:p>
            <a:endParaRPr lang="zh-CN" altLang="en-US" dirty="0"/>
          </a:p>
        </p:txBody>
      </p:sp>
      <p:sp>
        <p:nvSpPr>
          <p:cNvPr id="4" name="Slide Number Placeholder 3"/>
          <p:cNvSpPr>
            <a:spLocks noGrp="1"/>
          </p:cNvSpPr>
          <p:nvPr>
            <p:ph type="sldNum" sz="quarter" idx="10"/>
          </p:nvPr>
        </p:nvSpPr>
        <p:spPr/>
        <p:txBody>
          <a:bodyPr/>
          <a:lstStyle/>
          <a:p>
            <a:fld id="{78808B0A-50D4-480C-A498-C0A3D9DFF80D}" type="slidenum">
              <a:rPr lang="en-US" smtClean="0"/>
              <a:pPr/>
              <a:t>16</a:t>
            </a:fld>
            <a:endParaRPr lang="en-US"/>
          </a:p>
        </p:txBody>
      </p:sp>
    </p:spTree>
    <p:extLst>
      <p:ext uri="{BB962C8B-B14F-4D97-AF65-F5344CB8AC3E}">
        <p14:creationId xmlns:p14="http://schemas.microsoft.com/office/powerpoint/2010/main" val="98261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595" y="1187659"/>
            <a:ext cx="8380412" cy="553998"/>
          </a:xfrm>
        </p:spPr>
        <p:txBody>
          <a:bodyPr/>
          <a:lstStyle>
            <a:lvl1pPr algn="l" rtl="0" fontAlgn="base">
              <a:lnSpc>
                <a:spcPct val="90000"/>
              </a:lnSpc>
              <a:spcBef>
                <a:spcPct val="0"/>
              </a:spcBef>
              <a:spcAft>
                <a:spcPct val="0"/>
              </a:spcAft>
              <a:defRPr lang="en-US" sz="4000" spc="-30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080056"/>
            <a:ext cx="8380412" cy="4366054"/>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7070725" y="6221413"/>
            <a:ext cx="1905000" cy="457200"/>
          </a:xfrm>
          <a:prstGeom prst="rect">
            <a:avLst/>
          </a:prstGeom>
          <a:ln/>
        </p:spPr>
        <p:txBody>
          <a:bodyPr lIns="91425" tIns="45713" rIns="91425" bIns="45713"/>
          <a:lstStyle>
            <a:lvl1pPr algn="r">
              <a:defRPr sz="1700"/>
            </a:lvl1pPr>
          </a:lstStyle>
          <a:p>
            <a:pPr>
              <a:defRPr/>
            </a:pPr>
            <a:fld id="{05F79666-4A2A-48BF-BA9C-3DB79E90F9E5}" type="slidenum">
              <a:rPr lang="zh-CN" altLang="en-US" smtClean="0"/>
              <a:pPr>
                <a:defRPr/>
              </a:pPr>
              <a:t>‹#›</a:t>
            </a:fld>
            <a:endParaRPr lang="en-US" altLang="zh-CN"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3DF59-C8CA-4249-B8D4-5D785865EF9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3DF59-C8CA-4249-B8D4-5D785865EF9F}"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3DF59-C8CA-4249-B8D4-5D785865EF9F}" type="datetimeFigureOut">
              <a:rPr lang="en-US" smtClean="0"/>
              <a:pPr/>
              <a:t>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3DF59-C8CA-4249-B8D4-5D785865EF9F}" type="datetimeFigureOut">
              <a:rPr lang="en-US" smtClean="0"/>
              <a:pPr/>
              <a:t>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3DF59-C8CA-4249-B8D4-5D785865EF9F}" type="datetimeFigureOut">
              <a:rPr lang="en-US" smtClean="0"/>
              <a:pPr/>
              <a:t>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3DF59-C8CA-4249-B8D4-5D785865EF9F}"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3DF59-C8CA-4249-B8D4-5D785865EF9F}"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DF59-C8CA-4249-B8D4-5D785865EF9F}" type="datetimeFigureOut">
              <a:rPr lang="en-US" smtClean="0"/>
              <a:pPr/>
              <a:t>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2993-3BDD-43C2-9241-1404AD172E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yuzheng@microsoft.com" TargetMode="External"/><Relationship Id="rId5" Type="http://schemas.openxmlformats.org/officeDocument/2006/relationships/image" Target="../media/image2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609725"/>
          </a:xfrm>
        </p:spPr>
        <p:txBody>
          <a:bodyPr>
            <a:normAutofit fontScale="90000"/>
          </a:bodyPr>
          <a:lstStyle/>
          <a:p>
            <a:r>
              <a:rPr lang="en-US" b="1" dirty="0">
                <a:solidFill>
                  <a:srgbClr val="0070C0"/>
                </a:solidFill>
                <a:latin typeface="Arial" pitchFamily="34" charset="0"/>
                <a:cs typeface="Arial" pitchFamily="34" charset="0"/>
              </a:rPr>
              <a:t>Detecting Nearly Duplicated Records in Location Datasets</a:t>
            </a:r>
            <a:endParaRPr lang="en-US" dirty="0">
              <a:solidFill>
                <a:srgbClr val="0070C0"/>
              </a:solidFill>
              <a:latin typeface="Arial" pitchFamily="34" charset="0"/>
              <a:cs typeface="Arial" pitchFamily="34" charset="0"/>
            </a:endParaRPr>
          </a:p>
        </p:txBody>
      </p:sp>
      <p:sp>
        <p:nvSpPr>
          <p:cNvPr id="3" name="Subtitle 2"/>
          <p:cNvSpPr>
            <a:spLocks noGrp="1"/>
          </p:cNvSpPr>
          <p:nvPr>
            <p:ph type="subTitle" idx="1"/>
          </p:nvPr>
        </p:nvSpPr>
        <p:spPr>
          <a:xfrm>
            <a:off x="2057400" y="4648200"/>
            <a:ext cx="5502908" cy="762000"/>
          </a:xfrm>
        </p:spPr>
        <p:txBody>
          <a:bodyPr>
            <a:normAutofit fontScale="92500" lnSpcReduction="20000"/>
          </a:bodyPr>
          <a:lstStyle/>
          <a:p>
            <a:r>
              <a:rPr lang="en-US" sz="2400" dirty="0" smtClean="0"/>
              <a:t>Microsoft Research Asia</a:t>
            </a:r>
          </a:p>
          <a:p>
            <a:r>
              <a:rPr lang="en-US" altLang="zh-CN" sz="2600" dirty="0" smtClean="0"/>
              <a:t>Search Technology Center</a:t>
            </a:r>
            <a:endParaRPr lang="en-US" sz="2600" dirty="0"/>
          </a:p>
        </p:txBody>
      </p:sp>
      <p:sp>
        <p:nvSpPr>
          <p:cNvPr id="5" name="Rectangle 4"/>
          <p:cNvSpPr/>
          <p:nvPr/>
        </p:nvSpPr>
        <p:spPr>
          <a:xfrm>
            <a:off x="2117092" y="3424535"/>
            <a:ext cx="5502908" cy="769441"/>
          </a:xfrm>
          <a:prstGeom prst="rect">
            <a:avLst/>
          </a:prstGeom>
        </p:spPr>
        <p:txBody>
          <a:bodyPr wrap="square">
            <a:spAutoFit/>
          </a:bodyPr>
          <a:lstStyle/>
          <a:p>
            <a:pPr algn="ctr"/>
            <a:r>
              <a:rPr lang="en-US" altLang="zh-CN" sz="2400" b="1" dirty="0" smtClean="0">
                <a:solidFill>
                  <a:srgbClr val="0070C0"/>
                </a:solidFill>
              </a:rPr>
              <a:t>Yu </a:t>
            </a:r>
            <a:r>
              <a:rPr lang="en-US" altLang="zh-CN" sz="2400" b="1" dirty="0" smtClean="0">
                <a:solidFill>
                  <a:srgbClr val="0070C0"/>
                </a:solidFill>
              </a:rPr>
              <a:t>Zheng</a:t>
            </a:r>
            <a:r>
              <a:rPr lang="en-US" altLang="zh-CN" sz="2400" b="1" dirty="0" smtClean="0">
                <a:solidFill>
                  <a:srgbClr val="0000FF"/>
                </a:solidFill>
              </a:rPr>
              <a:t> </a:t>
            </a:r>
          </a:p>
          <a:p>
            <a:pPr algn="ctr"/>
            <a:r>
              <a:rPr lang="en-US" altLang="zh-CN" sz="2000" dirty="0" smtClean="0">
                <a:solidFill>
                  <a:schemeClr val="bg1">
                    <a:lumMod val="50000"/>
                  </a:schemeClr>
                </a:solidFill>
              </a:rPr>
              <a:t>Xing </a:t>
            </a:r>
            <a:r>
              <a:rPr lang="en-US" altLang="zh-CN" sz="2000" dirty="0">
                <a:solidFill>
                  <a:schemeClr val="bg1">
                    <a:lumMod val="50000"/>
                  </a:schemeClr>
                </a:solidFill>
              </a:rPr>
              <a:t>Xie, </a:t>
            </a:r>
            <a:r>
              <a:rPr lang="en-US" altLang="zh-CN" sz="2000" dirty="0" smtClean="0">
                <a:solidFill>
                  <a:schemeClr val="bg1">
                    <a:lumMod val="50000"/>
                  </a:schemeClr>
                </a:solidFill>
              </a:rPr>
              <a:t>Shuang Peng, James Fu</a:t>
            </a:r>
            <a:endParaRPr lang="en-US" altLang="zh-CN" sz="20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2"/>
          <p:cNvSpPr>
            <a:spLocks noGrp="1"/>
          </p:cNvSpPr>
          <p:nvPr>
            <p:ph type="body" idx="1"/>
          </p:nvPr>
        </p:nvSpPr>
        <p:spPr>
          <a:xfrm>
            <a:off x="609600" y="1382738"/>
            <a:ext cx="8077200" cy="2351062"/>
          </a:xfrm>
        </p:spPr>
        <p:txBody>
          <a:bodyPr>
            <a:normAutofit/>
          </a:bodyPr>
          <a:lstStyle/>
          <a:p>
            <a:r>
              <a:rPr lang="en-US" altLang="zh-CN" sz="2400" dirty="0" smtClean="0"/>
              <a:t>Map each entity to a category hierarchy</a:t>
            </a:r>
          </a:p>
          <a:p>
            <a:r>
              <a:rPr lang="en-US" altLang="zh-CN" sz="2400" dirty="0" smtClean="0"/>
              <a:t>Find the co-parent node of two entities</a:t>
            </a:r>
          </a:p>
          <a:p>
            <a:r>
              <a:rPr lang="en-US" altLang="zh-CN" sz="2400" dirty="0" smtClean="0"/>
              <a:t>The lower lever the co-parent is on the high similar</a:t>
            </a:r>
            <a:endParaRPr lang="zh-CN" altLang="en-US" sz="2400" dirty="0"/>
          </a:p>
        </p:txBody>
      </p:sp>
      <p:sp>
        <p:nvSpPr>
          <p:cNvPr id="15" name="标题 1"/>
          <p:cNvSpPr>
            <a:spLocks noGrp="1"/>
          </p:cNvSpPr>
          <p:nvPr>
            <p:ph type="title"/>
          </p:nvPr>
        </p:nvSpPr>
        <p:spPr>
          <a:xfrm>
            <a:off x="534988" y="512802"/>
            <a:ext cx="8151812" cy="553998"/>
          </a:xfrm>
        </p:spPr>
        <p:txBody>
          <a:bodyPr>
            <a:normAutofit fontScale="90000"/>
          </a:bodyPr>
          <a:lstStyle/>
          <a:p>
            <a:r>
              <a:rPr lang="en-US" dirty="0" smtClean="0"/>
              <a:t>Category similarity</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038600"/>
            <a:ext cx="4572000" cy="2133600"/>
          </a:xfrm>
          <a:prstGeom prst="rect">
            <a:avLst/>
          </a:prstGeom>
          <a:noFill/>
          <a:ln>
            <a:noFill/>
          </a:ln>
        </p:spPr>
      </p:pic>
      <p:sp>
        <p:nvSpPr>
          <p:cNvPr id="2" name="Rectangle 1"/>
          <p:cNvSpPr/>
          <p:nvPr/>
        </p:nvSpPr>
        <p:spPr>
          <a:xfrm>
            <a:off x="762000" y="2971800"/>
            <a:ext cx="6858000" cy="584775"/>
          </a:xfrm>
          <a:prstGeom prst="rect">
            <a:avLst/>
          </a:prstGeom>
        </p:spPr>
        <p:txBody>
          <a:bodyPr wrap="square">
            <a:spAutoFit/>
          </a:bodyPr>
          <a:lstStyle/>
          <a:p>
            <a:r>
              <a:rPr lang="en-US" sz="1600" i="1" dirty="0" smtClean="0">
                <a:solidFill>
                  <a:srgbClr val="0070C0"/>
                </a:solidFill>
              </a:rPr>
              <a:t>E.g</a:t>
            </a:r>
            <a:r>
              <a:rPr lang="en-US" sz="1600" i="1" dirty="0">
                <a:solidFill>
                  <a:srgbClr val="0070C0"/>
                </a:solidFill>
              </a:rPr>
              <a:t>., some shops usually provide coffee, lunch and wine simultaneously. Therefore, different people would classify these shops into different categories</a:t>
            </a:r>
            <a:endParaRPr lang="en-US" sz="1600" i="1" dirty="0">
              <a:solidFill>
                <a:srgbClr val="0070C0"/>
              </a:solidFill>
            </a:endParaRPr>
          </a:p>
        </p:txBody>
      </p:sp>
    </p:spTree>
    <p:extLst>
      <p:ext uri="{BB962C8B-B14F-4D97-AF65-F5344CB8AC3E}">
        <p14:creationId xmlns:p14="http://schemas.microsoft.com/office/powerpoint/2010/main" val="1885797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7602"/>
            <a:ext cx="8380412" cy="553998"/>
          </a:xfrm>
        </p:spPr>
        <p:txBody>
          <a:bodyPr>
            <a:normAutofit fontScale="90000"/>
          </a:bodyPr>
          <a:lstStyle/>
          <a:p>
            <a:r>
              <a:rPr lang="en-US" altLang="zh-CN" dirty="0" smtClean="0"/>
              <a:t>Experiments- Settings</a:t>
            </a:r>
            <a:endParaRPr lang="zh-CN" altLang="en-US" dirty="0"/>
          </a:p>
        </p:txBody>
      </p:sp>
      <p:sp>
        <p:nvSpPr>
          <p:cNvPr id="3" name="Text Placeholder 2"/>
          <p:cNvSpPr>
            <a:spLocks noGrp="1"/>
          </p:cNvSpPr>
          <p:nvPr>
            <p:ph type="body" idx="1"/>
          </p:nvPr>
        </p:nvSpPr>
        <p:spPr>
          <a:xfrm>
            <a:off x="381000" y="1882346"/>
            <a:ext cx="8380412" cy="4366054"/>
          </a:xfrm>
        </p:spPr>
        <p:txBody>
          <a:bodyPr>
            <a:normAutofit/>
          </a:bodyPr>
          <a:lstStyle/>
          <a:p>
            <a:r>
              <a:rPr lang="en-US" altLang="zh-CN" sz="2400" dirty="0" smtClean="0"/>
              <a:t>Beijing Dataset</a:t>
            </a:r>
          </a:p>
          <a:p>
            <a:pPr lvl="1"/>
            <a:r>
              <a:rPr lang="en-US" altLang="zh-CN" sz="1600" dirty="0" smtClean="0"/>
              <a:t>In total 0.7 million entities</a:t>
            </a:r>
          </a:p>
          <a:p>
            <a:pPr lvl="1"/>
            <a:r>
              <a:rPr lang="en-US" altLang="zh-CN" sz="1600" dirty="0" smtClean="0"/>
              <a:t>0.3m POIs and 0.4m YPs</a:t>
            </a:r>
            <a:endParaRPr lang="en-US" altLang="zh-CN" sz="1600" dirty="0"/>
          </a:p>
          <a:p>
            <a:r>
              <a:rPr lang="en-US" altLang="zh-CN" sz="2400" dirty="0" smtClean="0"/>
              <a:t>Human labeled</a:t>
            </a:r>
          </a:p>
          <a:p>
            <a:r>
              <a:rPr lang="en-US" altLang="zh-CN" sz="2400" dirty="0" smtClean="0"/>
              <a:t>Decision tree + Bagging</a:t>
            </a:r>
          </a:p>
          <a:p>
            <a:r>
              <a:rPr lang="en-US" altLang="zh-CN" sz="2400" dirty="0" smtClean="0"/>
              <a:t>Baselines</a:t>
            </a:r>
          </a:p>
          <a:p>
            <a:pPr lvl="1"/>
            <a:r>
              <a:rPr lang="en-US" altLang="zh-CN" sz="2000" dirty="0" smtClean="0"/>
              <a:t>Exact match</a:t>
            </a:r>
          </a:p>
          <a:p>
            <a:pPr lvl="1"/>
            <a:r>
              <a:rPr lang="en-US" altLang="zh-CN" sz="2000" dirty="0" smtClean="0"/>
              <a:t>Rule-based: edit distance and geo-distance </a:t>
            </a:r>
          </a:p>
        </p:txBody>
      </p:sp>
      <p:graphicFrame>
        <p:nvGraphicFramePr>
          <p:cNvPr id="5" name="Table 4"/>
          <p:cNvGraphicFramePr>
            <a:graphicFrameLocks noGrp="1"/>
          </p:cNvGraphicFramePr>
          <p:nvPr>
            <p:extLst>
              <p:ext uri="{D42A27DB-BD31-4B8C-83A1-F6EECF244321}">
                <p14:modId xmlns:p14="http://schemas.microsoft.com/office/powerpoint/2010/main" val="4230719196"/>
              </p:ext>
            </p:extLst>
          </p:nvPr>
        </p:nvGraphicFramePr>
        <p:xfrm>
          <a:off x="4343400" y="2590800"/>
          <a:ext cx="4419599" cy="1371600"/>
        </p:xfrm>
        <a:graphic>
          <a:graphicData uri="http://schemas.openxmlformats.org/drawingml/2006/table">
            <a:tbl>
              <a:tblPr firstRow="1" firstCol="1" bandRow="1">
                <a:tableStyleId>{5C22544A-7EE6-4342-B048-85BDC9FD1C3A}</a:tableStyleId>
              </a:tblPr>
              <a:tblGrid>
                <a:gridCol w="1231692"/>
                <a:gridCol w="1153772"/>
                <a:gridCol w="1131194"/>
                <a:gridCol w="902941"/>
              </a:tblGrid>
              <a:tr h="355600">
                <a:tc>
                  <a:txBody>
                    <a:bodyPr/>
                    <a:lstStyle/>
                    <a:p>
                      <a:pPr algn="ctr">
                        <a:spcAft>
                          <a:spcPts val="400"/>
                        </a:spcAft>
                      </a:pPr>
                      <a:r>
                        <a:rPr lang="en-US" sz="1400" dirty="0">
                          <a:effectLst/>
                        </a:rPr>
                        <a:t>Datasets</a:t>
                      </a:r>
                      <a:endParaRPr lang="zh-CN" sz="1400" dirty="0">
                        <a:effectLst/>
                        <a:latin typeface="Times New Roman"/>
                        <a:ea typeface="宋体"/>
                      </a:endParaRPr>
                    </a:p>
                  </a:txBody>
                  <a:tcPr marL="68580" marR="68580" marT="0" marB="0" anchor="ctr"/>
                </a:tc>
                <a:tc>
                  <a:txBody>
                    <a:bodyPr/>
                    <a:lstStyle/>
                    <a:p>
                      <a:pPr algn="ctr">
                        <a:spcAft>
                          <a:spcPts val="400"/>
                        </a:spcAft>
                      </a:pPr>
                      <a:r>
                        <a:rPr lang="en-US" sz="1400" dirty="0">
                          <a:effectLst/>
                        </a:rPr>
                        <a:t>Training Set</a:t>
                      </a:r>
                      <a:endParaRPr lang="zh-CN" sz="1400" dirty="0">
                        <a:effectLst/>
                        <a:latin typeface="Times New Roman"/>
                        <a:ea typeface="宋体"/>
                      </a:endParaRPr>
                    </a:p>
                  </a:txBody>
                  <a:tcPr marL="68580" marR="68580" marT="0" marB="0" anchor="ctr"/>
                </a:tc>
                <a:tc>
                  <a:txBody>
                    <a:bodyPr/>
                    <a:lstStyle/>
                    <a:p>
                      <a:pPr algn="ctr">
                        <a:spcAft>
                          <a:spcPts val="400"/>
                        </a:spcAft>
                      </a:pPr>
                      <a:r>
                        <a:rPr lang="en-US" sz="1400">
                          <a:effectLst/>
                        </a:rPr>
                        <a:t>Test Set</a:t>
                      </a:r>
                      <a:endParaRPr lang="zh-CN" sz="1400">
                        <a:effectLst/>
                        <a:latin typeface="Times New Roman"/>
                        <a:ea typeface="宋体"/>
                      </a:endParaRPr>
                    </a:p>
                  </a:txBody>
                  <a:tcPr marL="68580" marR="68580" marT="0" marB="0" anchor="ctr"/>
                </a:tc>
                <a:tc>
                  <a:txBody>
                    <a:bodyPr/>
                    <a:lstStyle/>
                    <a:p>
                      <a:pPr algn="ctr">
                        <a:spcAft>
                          <a:spcPts val="400"/>
                        </a:spcAft>
                      </a:pPr>
                      <a:r>
                        <a:rPr lang="en-US" sz="1400">
                          <a:effectLst/>
                        </a:rPr>
                        <a:t>Total</a:t>
                      </a:r>
                      <a:endParaRPr lang="zh-CN" sz="1400">
                        <a:effectLst/>
                        <a:latin typeface="Times New Roman"/>
                        <a:ea typeface="宋体"/>
                      </a:endParaRPr>
                    </a:p>
                  </a:txBody>
                  <a:tcPr marL="68580" marR="68580" marT="0" marB="0" anchor="ctr"/>
                </a:tc>
              </a:tr>
              <a:tr h="254000">
                <a:tc>
                  <a:txBody>
                    <a:bodyPr/>
                    <a:lstStyle/>
                    <a:p>
                      <a:pPr algn="ctr">
                        <a:spcAft>
                          <a:spcPts val="400"/>
                        </a:spcAft>
                      </a:pPr>
                      <a:r>
                        <a:rPr lang="en-US" sz="1400">
                          <a:effectLst/>
                        </a:rPr>
                        <a:t>D1</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200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200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400</a:t>
                      </a:r>
                      <a:endParaRPr lang="zh-CN" sz="1400">
                        <a:effectLst/>
                        <a:latin typeface="Times New Roman"/>
                        <a:ea typeface="宋体"/>
                      </a:endParaRPr>
                    </a:p>
                  </a:txBody>
                  <a:tcPr marL="68580" marR="68580" marT="0" marB="0"/>
                </a:tc>
              </a:tr>
              <a:tr h="254000">
                <a:tc>
                  <a:txBody>
                    <a:bodyPr/>
                    <a:lstStyle/>
                    <a:p>
                      <a:pPr algn="ctr">
                        <a:spcAft>
                          <a:spcPts val="400"/>
                        </a:spcAft>
                      </a:pPr>
                      <a:r>
                        <a:rPr lang="en-US" sz="1400">
                          <a:effectLst/>
                        </a:rPr>
                        <a:t>D2</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400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400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800</a:t>
                      </a:r>
                      <a:endParaRPr lang="zh-CN" sz="1400">
                        <a:effectLst/>
                        <a:latin typeface="Times New Roman"/>
                        <a:ea typeface="宋体"/>
                      </a:endParaRPr>
                    </a:p>
                  </a:txBody>
                  <a:tcPr marL="68580" marR="68580" marT="0" marB="0"/>
                </a:tc>
              </a:tr>
              <a:tr h="254000">
                <a:tc>
                  <a:txBody>
                    <a:bodyPr/>
                    <a:lstStyle/>
                    <a:p>
                      <a:pPr algn="ctr">
                        <a:spcAft>
                          <a:spcPts val="400"/>
                        </a:spcAft>
                      </a:pPr>
                      <a:r>
                        <a:rPr lang="en-US" sz="1400">
                          <a:effectLst/>
                        </a:rPr>
                        <a:t>D3</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600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600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1200</a:t>
                      </a:r>
                      <a:endParaRPr lang="zh-CN" sz="1400">
                        <a:effectLst/>
                        <a:latin typeface="Times New Roman"/>
                        <a:ea typeface="宋体"/>
                      </a:endParaRPr>
                    </a:p>
                  </a:txBody>
                  <a:tcPr marL="68580" marR="68580" marT="0" marB="0"/>
                </a:tc>
              </a:tr>
              <a:tr h="254000">
                <a:tc>
                  <a:txBody>
                    <a:bodyPr/>
                    <a:lstStyle/>
                    <a:p>
                      <a:pPr algn="ctr">
                        <a:spcAft>
                          <a:spcPts val="400"/>
                        </a:spcAft>
                      </a:pPr>
                      <a:r>
                        <a:rPr lang="en-US" sz="1400">
                          <a:effectLst/>
                        </a:rPr>
                        <a:t>D4</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800</a:t>
                      </a:r>
                      <a:endParaRPr lang="zh-CN" sz="1400">
                        <a:effectLst/>
                        <a:latin typeface="Times New Roman"/>
                        <a:ea typeface="宋体"/>
                      </a:endParaRPr>
                    </a:p>
                  </a:txBody>
                  <a:tcPr marL="68580" marR="68580" marT="0" marB="0"/>
                </a:tc>
                <a:tc>
                  <a:txBody>
                    <a:bodyPr/>
                    <a:lstStyle/>
                    <a:p>
                      <a:pPr algn="ctr">
                        <a:spcAft>
                          <a:spcPts val="400"/>
                        </a:spcAft>
                      </a:pPr>
                      <a:r>
                        <a:rPr lang="en-US" sz="1400">
                          <a:effectLst/>
                        </a:rPr>
                        <a:t>800</a:t>
                      </a:r>
                      <a:endParaRPr lang="zh-CN" sz="1400">
                        <a:effectLst/>
                        <a:latin typeface="Times New Roman"/>
                        <a:ea typeface="宋体"/>
                      </a:endParaRPr>
                    </a:p>
                  </a:txBody>
                  <a:tcPr marL="68580" marR="68580" marT="0" marB="0"/>
                </a:tc>
                <a:tc>
                  <a:txBody>
                    <a:bodyPr/>
                    <a:lstStyle/>
                    <a:p>
                      <a:pPr algn="ctr">
                        <a:spcAft>
                          <a:spcPts val="400"/>
                        </a:spcAft>
                      </a:pPr>
                      <a:r>
                        <a:rPr lang="en-US" sz="1400" dirty="0">
                          <a:effectLst/>
                        </a:rPr>
                        <a:t>1600</a:t>
                      </a:r>
                      <a:endParaRPr lang="zh-CN" sz="1400" dirty="0">
                        <a:effectLst/>
                        <a:latin typeface="Times New Roman"/>
                        <a:ea typeface="宋体"/>
                      </a:endParaRPr>
                    </a:p>
                  </a:txBody>
                  <a:tcPr marL="68580" marR="68580" marT="0" marB="0"/>
                </a:tc>
              </a:tr>
            </a:tbl>
          </a:graphicData>
        </a:graphic>
      </p:graphicFrame>
    </p:spTree>
    <p:extLst>
      <p:ext uri="{BB962C8B-B14F-4D97-AF65-F5344CB8AC3E}">
        <p14:creationId xmlns:p14="http://schemas.microsoft.com/office/powerpoint/2010/main" val="21677494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0412" cy="553998"/>
          </a:xfrm>
        </p:spPr>
        <p:txBody>
          <a:bodyPr>
            <a:normAutofit fontScale="90000"/>
          </a:bodyPr>
          <a:lstStyle/>
          <a:p>
            <a:r>
              <a:rPr lang="en-US" altLang="zh-CN" dirty="0" smtClean="0"/>
              <a:t>Experiments - Results</a:t>
            </a:r>
            <a:endParaRPr lang="zh-CN" altLang="en-US" dirty="0"/>
          </a:p>
        </p:txBody>
      </p:sp>
      <p:sp>
        <p:nvSpPr>
          <p:cNvPr id="3" name="Text Placeholder 2"/>
          <p:cNvSpPr>
            <a:spLocks noGrp="1"/>
          </p:cNvSpPr>
          <p:nvPr>
            <p:ph type="body" idx="1"/>
          </p:nvPr>
        </p:nvSpPr>
        <p:spPr>
          <a:xfrm>
            <a:off x="457200" y="1447800"/>
            <a:ext cx="7848600" cy="2895600"/>
          </a:xfrm>
        </p:spPr>
        <p:txBody>
          <a:bodyPr>
            <a:normAutofit/>
          </a:bodyPr>
          <a:lstStyle/>
          <a:p>
            <a:r>
              <a:rPr lang="en-US" altLang="zh-CN" sz="2000" dirty="0" smtClean="0"/>
              <a:t>Single feature </a:t>
            </a:r>
            <a:r>
              <a:rPr lang="en-US" altLang="zh-CN" sz="2000" dirty="0" smtClean="0"/>
              <a:t>study</a:t>
            </a:r>
          </a:p>
          <a:p>
            <a:pPr lvl="1"/>
            <a:r>
              <a:rPr lang="en-US" altLang="zh-CN" sz="1600" dirty="0" smtClean="0"/>
              <a:t>S1  and S2 are name similarity</a:t>
            </a:r>
          </a:p>
          <a:p>
            <a:pPr lvl="1"/>
            <a:r>
              <a:rPr lang="en-US" altLang="zh-CN" sz="1600" dirty="0" smtClean="0"/>
              <a:t>S3 denotes address similarity</a:t>
            </a:r>
          </a:p>
          <a:p>
            <a:pPr lvl="1"/>
            <a:r>
              <a:rPr lang="en-US" altLang="zh-CN" sz="1600" dirty="0" smtClean="0"/>
              <a:t>S4 represents category similarity</a:t>
            </a:r>
            <a:endParaRPr lang="en-US" altLang="zh-CN" sz="1600" dirty="0" smtClean="0"/>
          </a:p>
        </p:txBody>
      </p:sp>
      <p:pic>
        <p:nvPicPr>
          <p:cNvPr id="4" name="Picture 3"/>
          <p:cNvPicPr/>
          <p:nvPr/>
        </p:nvPicPr>
        <p:blipFill>
          <a:blip r:embed="rId2" cstate="print"/>
          <a:srcRect/>
          <a:stretch>
            <a:fillRect/>
          </a:stretch>
        </p:blipFill>
        <p:spPr bwMode="auto">
          <a:xfrm>
            <a:off x="990600" y="3508311"/>
            <a:ext cx="3276600" cy="220668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953000" y="3505200"/>
            <a:ext cx="3352800" cy="2233772"/>
          </a:xfrm>
          <a:prstGeom prst="rect">
            <a:avLst/>
          </a:prstGeom>
          <a:noFill/>
          <a:ln w="9525">
            <a:noFill/>
            <a:miter lim="800000"/>
            <a:headEnd/>
            <a:tailEnd/>
          </a:ln>
        </p:spPr>
      </p:pic>
    </p:spTree>
    <p:extLst>
      <p:ext uri="{BB962C8B-B14F-4D97-AF65-F5344CB8AC3E}">
        <p14:creationId xmlns:p14="http://schemas.microsoft.com/office/powerpoint/2010/main" val="17332977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Experiments - Results</a:t>
            </a:r>
            <a:endParaRPr lang="en-US" dirty="0"/>
          </a:p>
        </p:txBody>
      </p:sp>
      <p:sp>
        <p:nvSpPr>
          <p:cNvPr id="3" name="Text Placeholder 2"/>
          <p:cNvSpPr>
            <a:spLocks noGrp="1"/>
          </p:cNvSpPr>
          <p:nvPr>
            <p:ph type="body" idx="1"/>
          </p:nvPr>
        </p:nvSpPr>
        <p:spPr/>
        <p:txBody>
          <a:bodyPr>
            <a:normAutofit/>
          </a:bodyPr>
          <a:lstStyle/>
          <a:p>
            <a:r>
              <a:rPr lang="en-US" sz="2800" dirty="0" smtClean="0"/>
              <a:t>Feature combination</a:t>
            </a:r>
            <a:endParaRPr lang="en-US" sz="2800"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691422512"/>
                  </p:ext>
                </p:extLst>
              </p:nvPr>
            </p:nvGraphicFramePr>
            <p:xfrm>
              <a:off x="838200" y="3352800"/>
              <a:ext cx="7239000" cy="2538944"/>
            </p:xfrm>
            <a:graphic>
              <a:graphicData uri="http://schemas.openxmlformats.org/drawingml/2006/table">
                <a:tbl>
                  <a:tblPr firstRow="1" firstCol="1" bandRow="1">
                    <a:tableStyleId>{5C22544A-7EE6-4342-B048-85BDC9FD1C3A}</a:tableStyleId>
                  </a:tblPr>
                  <a:tblGrid>
                    <a:gridCol w="1935941"/>
                    <a:gridCol w="841779"/>
                    <a:gridCol w="1052595"/>
                    <a:gridCol w="1052595"/>
                    <a:gridCol w="841779"/>
                    <a:gridCol w="1514311"/>
                  </a:tblGrid>
                  <a:tr h="380606">
                    <a:tc rowSpan="2">
                      <a:txBody>
                        <a:bodyPr/>
                        <a:lstStyle/>
                        <a:p>
                          <a:pPr marL="0" marR="0" algn="ctr">
                            <a:spcBef>
                              <a:spcPts val="0"/>
                            </a:spcBef>
                            <a:spcAft>
                              <a:spcPts val="400"/>
                            </a:spcAft>
                          </a:pPr>
                          <a:r>
                            <a:rPr lang="en-US" sz="1400">
                              <a:effectLst/>
                            </a:rPr>
                            <a:t>Features</a:t>
                          </a:r>
                          <a:endParaRPr lang="en-US" sz="1600">
                            <a:effectLst/>
                            <a:latin typeface="Times New Roman"/>
                            <a:ea typeface="宋体"/>
                          </a:endParaRPr>
                        </a:p>
                      </a:txBody>
                      <a:tcPr marL="68580" marR="68580" marT="0" marB="0" anchor="ctr"/>
                    </a:tc>
                    <a:tc gridSpan="2">
                      <a:txBody>
                        <a:bodyPr/>
                        <a:lstStyle/>
                        <a:p>
                          <a:pPr marL="0" marR="0" algn="ctr">
                            <a:spcBef>
                              <a:spcPts val="0"/>
                            </a:spcBef>
                            <a:spcAft>
                              <a:spcPts val="400"/>
                            </a:spcAft>
                          </a:pPr>
                          <a:r>
                            <a:rPr lang="en-US" sz="1400">
                              <a:effectLst/>
                            </a:rPr>
                            <a:t>Duplicated</a:t>
                          </a:r>
                          <a:endParaRPr lang="en-US" sz="1600">
                            <a:effectLst/>
                            <a:latin typeface="Times New Roman"/>
                            <a:ea typeface="宋体"/>
                          </a:endParaRPr>
                        </a:p>
                      </a:txBody>
                      <a:tcPr marL="68580" marR="68580" marT="0" marB="0" anchor="ctr"/>
                    </a:tc>
                    <a:tc hMerge="1">
                      <a:txBody>
                        <a:bodyPr/>
                        <a:lstStyle/>
                        <a:p>
                          <a:endParaRPr lang="en-US"/>
                        </a:p>
                      </a:txBody>
                      <a:tcPr/>
                    </a:tc>
                    <a:tc gridSpan="2">
                      <a:txBody>
                        <a:bodyPr/>
                        <a:lstStyle/>
                        <a:p>
                          <a:pPr marL="0" marR="0" algn="ctr">
                            <a:spcBef>
                              <a:spcPts val="0"/>
                            </a:spcBef>
                            <a:spcAft>
                              <a:spcPts val="400"/>
                            </a:spcAft>
                          </a:pPr>
                          <a:r>
                            <a:rPr lang="en-US" sz="1400">
                              <a:effectLst/>
                            </a:rPr>
                            <a:t>Non-duplicated</a:t>
                          </a:r>
                          <a:endParaRPr lang="en-US" sz="1600">
                            <a:effectLst/>
                            <a:latin typeface="Times New Roman"/>
                            <a:ea typeface="宋体"/>
                          </a:endParaRPr>
                        </a:p>
                      </a:txBody>
                      <a:tcPr marL="68580" marR="68580" marT="0" marB="0" anchor="ctr"/>
                    </a:tc>
                    <a:tc hMerge="1">
                      <a:txBody>
                        <a:bodyPr/>
                        <a:lstStyle/>
                        <a:p>
                          <a:endParaRPr lang="en-US"/>
                        </a:p>
                      </a:txBody>
                      <a:tcPr/>
                    </a:tc>
                    <a:tc rowSpan="2">
                      <a:txBody>
                        <a:bodyPr/>
                        <a:lstStyle/>
                        <a:p>
                          <a:pPr marL="0" marR="0" algn="ctr">
                            <a:spcBef>
                              <a:spcPts val="0"/>
                            </a:spcBef>
                            <a:spcAft>
                              <a:spcPts val="400"/>
                            </a:spcAft>
                          </a:pPr>
                          <a:r>
                            <a:rPr lang="en-US" sz="1400">
                              <a:effectLst/>
                            </a:rPr>
                            <a:t>Overall</a:t>
                          </a:r>
                          <a:endParaRPr lang="en-US" sz="1600">
                            <a:effectLst/>
                          </a:endParaRPr>
                        </a:p>
                        <a:p>
                          <a:pPr marL="0" marR="0" algn="ctr">
                            <a:spcBef>
                              <a:spcPts val="0"/>
                            </a:spcBef>
                            <a:spcAft>
                              <a:spcPts val="400"/>
                            </a:spcAft>
                          </a:pPr>
                          <a:r>
                            <a:rPr lang="en-US" sz="1400">
                              <a:effectLst/>
                            </a:rPr>
                            <a:t>accuracy</a:t>
                          </a:r>
                          <a:endParaRPr lang="en-US" sz="1600">
                            <a:effectLst/>
                            <a:latin typeface="Times New Roman"/>
                            <a:ea typeface="宋体"/>
                          </a:endParaRPr>
                        </a:p>
                      </a:txBody>
                      <a:tcPr marL="68580" marR="68580" marT="0" marB="0" anchor="ctr"/>
                    </a:tc>
                  </a:tr>
                  <a:tr h="206955">
                    <a:tc vMerge="1">
                      <a:txBody>
                        <a:bodyPr/>
                        <a:lstStyle/>
                        <a:p>
                          <a:endParaRPr lang="en-US"/>
                        </a:p>
                      </a:txBody>
                      <a:tcPr/>
                    </a:tc>
                    <a:tc>
                      <a:txBody>
                        <a:bodyPr/>
                        <a:lstStyle/>
                        <a:p>
                          <a:pPr marL="0" marR="0" algn="ctr">
                            <a:spcBef>
                              <a:spcPts val="0"/>
                            </a:spcBef>
                            <a:spcAft>
                              <a:spcPts val="400"/>
                            </a:spcAft>
                          </a:pPr>
                          <a:r>
                            <a:rPr lang="en-US" sz="1400">
                              <a:effectLst/>
                            </a:rPr>
                            <a:t>Pre.</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Rec.</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Pre.</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Rec.</a:t>
                          </a:r>
                          <a:endParaRPr lang="en-US" sz="1600">
                            <a:effectLst/>
                            <a:latin typeface="Times New Roman"/>
                            <a:ea typeface="宋体"/>
                          </a:endParaRPr>
                        </a:p>
                      </a:txBody>
                      <a:tcPr marL="68580" marR="68580" marT="0" marB="0" anchor="ctr"/>
                    </a:tc>
                    <a:tc vMerge="1">
                      <a:txBody>
                        <a:bodyPr/>
                        <a:lstStyle/>
                        <a:p>
                          <a:endParaRPr lang="en-US"/>
                        </a:p>
                      </a:txBody>
                      <a:tcPr/>
                    </a:tc>
                  </a:tr>
                  <a:tr h="380606">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400">
                                        <a:effectLst/>
                                      </a:rPr>
                                    </m:ctrlPr>
                                  </m:sSubPr>
                                  <m:e>
                                    <m:r>
                                      <a:rPr lang="en-US" sz="1400">
                                        <a:effectLst/>
                                      </a:rPr>
                                      <m:t>𝑆</m:t>
                                    </m:r>
                                  </m:e>
                                  <m:sub>
                                    <m:r>
                                      <a:rPr lang="en-US" sz="1400">
                                        <a:effectLst/>
                                      </a:rPr>
                                      <m:t>1</m:t>
                                    </m:r>
                                  </m:sub>
                                </m:sSub>
                                <m:r>
                                  <a:rPr lang="en-US" sz="1400">
                                    <a:effectLst/>
                                  </a:rPr>
                                  <m:t>+</m:t>
                                </m:r>
                                <m:sSub>
                                  <m:sSubPr>
                                    <m:ctrlPr>
                                      <a:rPr lang="en-US" sz="1400">
                                        <a:effectLst/>
                                      </a:rPr>
                                    </m:ctrlPr>
                                  </m:sSubPr>
                                  <m:e>
                                    <m:r>
                                      <a:rPr lang="en-US" sz="1400">
                                        <a:effectLst/>
                                      </a:rPr>
                                      <m:t>𝑆</m:t>
                                    </m:r>
                                  </m:e>
                                  <m:sub>
                                    <m:r>
                                      <a:rPr lang="en-US" sz="1400">
                                        <a:effectLst/>
                                      </a:rPr>
                                      <m:t>2</m:t>
                                    </m:r>
                                  </m:sub>
                                </m:sSub>
                              </m:oMath>
                            </m:oMathPara>
                          </a14:m>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0.860</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0.857</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0.852</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0.864</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0.858</a:t>
                          </a:r>
                          <a:endParaRPr lang="en-US" sz="1600">
                            <a:effectLst/>
                            <a:latin typeface="Times New Roman"/>
                            <a:ea typeface="宋体"/>
                          </a:endParaRPr>
                        </a:p>
                      </a:txBody>
                      <a:tcPr marL="68580" marR="68580" marT="0" marB="0" anchor="ctr"/>
                    </a:tc>
                  </a:tr>
                  <a:tr h="380606">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400">
                                        <a:effectLst/>
                                      </a:rPr>
                                    </m:ctrlPr>
                                  </m:sSubPr>
                                  <m:e>
                                    <m:r>
                                      <a:rPr lang="en-US" sz="1400">
                                        <a:effectLst/>
                                      </a:rPr>
                                      <m:t>𝑆</m:t>
                                    </m:r>
                                  </m:e>
                                  <m:sub>
                                    <m:r>
                                      <a:rPr lang="en-US" sz="1400">
                                        <a:effectLst/>
                                      </a:rPr>
                                      <m:t>1</m:t>
                                    </m:r>
                                  </m:sub>
                                </m:sSub>
                                <m:r>
                                  <a:rPr lang="en-US" sz="1400">
                                    <a:effectLst/>
                                  </a:rPr>
                                  <m:t>+</m:t>
                                </m:r>
                                <m:sSub>
                                  <m:sSubPr>
                                    <m:ctrlPr>
                                      <a:rPr lang="en-US" sz="1400">
                                        <a:effectLst/>
                                      </a:rPr>
                                    </m:ctrlPr>
                                  </m:sSubPr>
                                  <m:e>
                                    <m:r>
                                      <a:rPr lang="en-US" sz="1400">
                                        <a:effectLst/>
                                      </a:rPr>
                                      <m:t>𝑆</m:t>
                                    </m:r>
                                  </m:e>
                                  <m:sub>
                                    <m:r>
                                      <a:rPr lang="en-US" sz="1400">
                                        <a:effectLst/>
                                      </a:rPr>
                                      <m:t>3</m:t>
                                    </m:r>
                                  </m:sub>
                                </m:sSub>
                              </m:oMath>
                            </m:oMathPara>
                          </a14:m>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0.800</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0.767</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0.746</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0.819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0.782</a:t>
                          </a:r>
                          <a:endParaRPr lang="en-US" sz="1600">
                            <a:effectLst/>
                            <a:latin typeface="Times New Roman"/>
                            <a:ea typeface="宋体"/>
                          </a:endParaRPr>
                        </a:p>
                      </a:txBody>
                      <a:tcPr marL="68580" marR="68580" marT="0" marB="0" anchor="ctr"/>
                    </a:tc>
                  </a:tr>
                  <a:tr h="398163">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400">
                                        <a:effectLst/>
                                      </a:rPr>
                                    </m:ctrlPr>
                                  </m:sSubPr>
                                  <m:e>
                                    <m:sSub>
                                      <m:sSubPr>
                                        <m:ctrlPr>
                                          <a:rPr lang="en-US" sz="1400">
                                            <a:effectLst/>
                                          </a:rPr>
                                        </m:ctrlPr>
                                      </m:sSubPr>
                                      <m:e>
                                        <m:r>
                                          <a:rPr lang="en-US" sz="1400">
                                            <a:effectLst/>
                                          </a:rPr>
                                          <m:t>𝑆</m:t>
                                        </m:r>
                                      </m:e>
                                      <m:sub>
                                        <m:r>
                                          <a:rPr lang="en-US" sz="1400">
                                            <a:effectLst/>
                                          </a:rPr>
                                          <m:t>1</m:t>
                                        </m:r>
                                      </m:sub>
                                    </m:sSub>
                                    <m:r>
                                      <a:rPr lang="en-US" sz="1400">
                                        <a:effectLst/>
                                      </a:rPr>
                                      <m:t>+</m:t>
                                    </m:r>
                                    <m:r>
                                      <a:rPr lang="en-US" sz="1400">
                                        <a:effectLst/>
                                      </a:rPr>
                                      <m:t>𝑆</m:t>
                                    </m:r>
                                  </m:e>
                                  <m:sub>
                                    <m:r>
                                      <a:rPr lang="en-US" sz="1400">
                                        <a:effectLst/>
                                      </a:rPr>
                                      <m:t>2</m:t>
                                    </m:r>
                                  </m:sub>
                                </m:sSub>
                                <m:r>
                                  <a:rPr lang="en-US" sz="1400">
                                    <a:effectLst/>
                                  </a:rPr>
                                  <m:t>+</m:t>
                                </m:r>
                                <m:sSub>
                                  <m:sSubPr>
                                    <m:ctrlPr>
                                      <a:rPr lang="en-US" sz="1400">
                                        <a:effectLst/>
                                      </a:rPr>
                                    </m:ctrlPr>
                                  </m:sSubPr>
                                  <m:e>
                                    <m:r>
                                      <a:rPr lang="en-US" sz="1400">
                                        <a:effectLst/>
                                      </a:rPr>
                                      <m:t>𝑆</m:t>
                                    </m:r>
                                  </m:e>
                                  <m:sub>
                                    <m:r>
                                      <a:rPr lang="en-US" sz="1400">
                                        <a:effectLst/>
                                      </a:rPr>
                                      <m:t>3</m:t>
                                    </m:r>
                                  </m:sub>
                                </m:sSub>
                              </m:oMath>
                            </m:oMathPara>
                          </a14:m>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0.864</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0.853</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0.861</a:t>
                          </a:r>
                          <a:endParaRPr lang="en-US" sz="1600">
                            <a:effectLst/>
                            <a:latin typeface="Times New Roman"/>
                            <a:ea typeface="宋体"/>
                          </a:endParaRPr>
                        </a:p>
                      </a:txBody>
                      <a:tcPr marL="68580" marR="68580" marT="0" marB="0" anchor="ctr"/>
                    </a:tc>
                  </a:tr>
                  <a:tr h="380606">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400">
                                        <a:effectLst/>
                                      </a:rPr>
                                    </m:ctrlPr>
                                  </m:sSubPr>
                                  <m:e>
                                    <m:r>
                                      <a:rPr lang="en-US" sz="1400">
                                        <a:effectLst/>
                                      </a:rPr>
                                      <m:t>𝑆</m:t>
                                    </m:r>
                                  </m:e>
                                  <m:sub>
                                    <m:r>
                                      <a:rPr lang="en-US" sz="1400">
                                        <a:effectLst/>
                                      </a:rPr>
                                      <m:t>1</m:t>
                                    </m:r>
                                  </m:sub>
                                </m:sSub>
                                <m:r>
                                  <a:rPr lang="en-US" sz="1400">
                                    <a:effectLst/>
                                  </a:rPr>
                                  <m:t>+</m:t>
                                </m:r>
                                <m:sSub>
                                  <m:sSubPr>
                                    <m:ctrlPr>
                                      <a:rPr lang="en-US" sz="1400">
                                        <a:effectLst/>
                                      </a:rPr>
                                    </m:ctrlPr>
                                  </m:sSubPr>
                                  <m:e>
                                    <m:r>
                                      <a:rPr lang="en-US" sz="1400">
                                        <a:effectLst/>
                                      </a:rPr>
                                      <m:t>𝑆</m:t>
                                    </m:r>
                                  </m:e>
                                  <m:sub>
                                    <m:r>
                                      <a:rPr lang="en-US" sz="1400">
                                        <a:effectLst/>
                                      </a:rPr>
                                      <m:t>2</m:t>
                                    </m:r>
                                  </m:sub>
                                </m:sSub>
                                <m:r>
                                  <a:rPr lang="en-US" sz="1400">
                                    <a:effectLst/>
                                  </a:rPr>
                                  <m:t>+</m:t>
                                </m:r>
                                <m:sSub>
                                  <m:sSubPr>
                                    <m:ctrlPr>
                                      <a:rPr lang="en-US" sz="1400">
                                        <a:effectLst/>
                                      </a:rPr>
                                    </m:ctrlPr>
                                  </m:sSubPr>
                                  <m:e>
                                    <m:r>
                                      <a:rPr lang="en-US" sz="1400">
                                        <a:effectLst/>
                                      </a:rPr>
                                      <m:t>𝑆</m:t>
                                    </m:r>
                                  </m:e>
                                  <m:sub>
                                    <m:r>
                                      <a:rPr lang="en-US" sz="1400">
                                        <a:effectLst/>
                                      </a:rPr>
                                      <m:t>4</m:t>
                                    </m:r>
                                  </m:sub>
                                </m:sSub>
                              </m:oMath>
                            </m:oMathPara>
                          </a14:m>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0.864</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0.853</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0.861</a:t>
                          </a:r>
                          <a:endParaRPr lang="en-US" sz="1600">
                            <a:effectLst/>
                            <a:latin typeface="Times New Roman"/>
                            <a:ea typeface="宋体"/>
                          </a:endParaRPr>
                        </a:p>
                      </a:txBody>
                      <a:tcPr marL="68580" marR="68580" marT="0" marB="0" anchor="ctr"/>
                    </a:tc>
                  </a:tr>
                  <a:tr h="404997">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400">
                                        <a:effectLst/>
                                      </a:rPr>
                                    </m:ctrlPr>
                                  </m:sSubPr>
                                  <m:e>
                                    <m:r>
                                      <a:rPr lang="en-US" sz="1400">
                                        <a:effectLst/>
                                      </a:rPr>
                                      <m:t>𝑆</m:t>
                                    </m:r>
                                  </m:e>
                                  <m:sub>
                                    <m:r>
                                      <a:rPr lang="en-US" sz="1400">
                                        <a:effectLst/>
                                      </a:rPr>
                                      <m:t>1</m:t>
                                    </m:r>
                                  </m:sub>
                                </m:sSub>
                                <m:r>
                                  <a:rPr lang="en-US" sz="1400">
                                    <a:effectLst/>
                                  </a:rPr>
                                  <m:t>+</m:t>
                                </m:r>
                                <m:sSub>
                                  <m:sSubPr>
                                    <m:ctrlPr>
                                      <a:rPr lang="en-US" sz="1400">
                                        <a:effectLst/>
                                      </a:rPr>
                                    </m:ctrlPr>
                                  </m:sSubPr>
                                  <m:e>
                                    <m:r>
                                      <a:rPr lang="en-US" sz="1400">
                                        <a:effectLst/>
                                      </a:rPr>
                                      <m:t>𝑆</m:t>
                                    </m:r>
                                  </m:e>
                                  <m:sub>
                                    <m:r>
                                      <a:rPr lang="en-US" sz="1400">
                                        <a:effectLst/>
                                      </a:rPr>
                                      <m:t>2</m:t>
                                    </m:r>
                                  </m:sub>
                                </m:sSub>
                                <m:r>
                                  <a:rPr lang="en-US" sz="1400">
                                    <a:effectLst/>
                                  </a:rPr>
                                  <m:t>+</m:t>
                                </m:r>
                                <m:sSub>
                                  <m:sSubPr>
                                    <m:ctrlPr>
                                      <a:rPr lang="en-US" sz="1400">
                                        <a:effectLst/>
                                      </a:rPr>
                                    </m:ctrlPr>
                                  </m:sSubPr>
                                  <m:e>
                                    <m:r>
                                      <a:rPr lang="en-US" sz="1400">
                                        <a:effectLst/>
                                      </a:rPr>
                                      <m:t>𝑆</m:t>
                                    </m:r>
                                  </m:e>
                                  <m:sub>
                                    <m:r>
                                      <a:rPr lang="en-US" sz="1400">
                                        <a:effectLst/>
                                      </a:rPr>
                                      <m:t>3</m:t>
                                    </m:r>
                                  </m:sub>
                                </m:sSub>
                                <m:r>
                                  <a:rPr lang="en-US" sz="1400">
                                    <a:effectLst/>
                                  </a:rPr>
                                  <m:t>+</m:t>
                                </m:r>
                                <m:sSub>
                                  <m:sSubPr>
                                    <m:ctrlPr>
                                      <a:rPr lang="en-US" sz="1400">
                                        <a:effectLst/>
                                      </a:rPr>
                                    </m:ctrlPr>
                                  </m:sSubPr>
                                  <m:e>
                                    <m:r>
                                      <a:rPr lang="en-US" sz="1400">
                                        <a:effectLst/>
                                      </a:rPr>
                                      <m:t>𝑆</m:t>
                                    </m:r>
                                  </m:e>
                                  <m:sub>
                                    <m:r>
                                      <a:rPr lang="en-US" sz="1400">
                                        <a:effectLst/>
                                      </a:rPr>
                                      <m:t>4</m:t>
                                    </m:r>
                                  </m:sub>
                                </m:sSub>
                              </m:oMath>
                            </m:oMathPara>
                          </a14:m>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0.885</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0.866</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0.858</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0.891</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0.875</a:t>
                          </a:r>
                          <a:endParaRPr lang="en-US" sz="1600" dirty="0">
                            <a:solidFill>
                              <a:srgbClr val="C00000"/>
                            </a:solidFill>
                            <a:effectLst/>
                            <a:latin typeface="Times New Roman"/>
                            <a:ea typeface="宋体"/>
                          </a:endParaRPr>
                        </a:p>
                      </a:txBody>
                      <a:tcPr marL="68580" marR="68580" marT="0" marB="0" anchor="ct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691422512"/>
                  </p:ext>
                </p:extLst>
              </p:nvPr>
            </p:nvGraphicFramePr>
            <p:xfrm>
              <a:off x="838200" y="3352800"/>
              <a:ext cx="7239000" cy="2538944"/>
            </p:xfrm>
            <a:graphic>
              <a:graphicData uri="http://schemas.openxmlformats.org/drawingml/2006/table">
                <a:tbl>
                  <a:tblPr firstRow="1" firstCol="1" bandRow="1">
                    <a:tableStyleId>{5C22544A-7EE6-4342-B048-85BDC9FD1C3A}</a:tableStyleId>
                  </a:tblPr>
                  <a:tblGrid>
                    <a:gridCol w="1935941"/>
                    <a:gridCol w="841779"/>
                    <a:gridCol w="1052595"/>
                    <a:gridCol w="1052595"/>
                    <a:gridCol w="841779"/>
                    <a:gridCol w="1514311"/>
                  </a:tblGrid>
                  <a:tr h="380606">
                    <a:tc rowSpan="2">
                      <a:txBody>
                        <a:bodyPr/>
                        <a:lstStyle/>
                        <a:p>
                          <a:pPr marL="0" marR="0" algn="ctr">
                            <a:spcBef>
                              <a:spcPts val="0"/>
                            </a:spcBef>
                            <a:spcAft>
                              <a:spcPts val="400"/>
                            </a:spcAft>
                          </a:pPr>
                          <a:r>
                            <a:rPr lang="en-US" sz="1400">
                              <a:effectLst/>
                            </a:rPr>
                            <a:t>Features</a:t>
                          </a:r>
                          <a:endParaRPr lang="en-US" sz="1600">
                            <a:effectLst/>
                            <a:latin typeface="Times New Roman"/>
                            <a:ea typeface="宋体"/>
                          </a:endParaRPr>
                        </a:p>
                      </a:txBody>
                      <a:tcPr marL="68580" marR="68580" marT="0" marB="0" anchor="ctr"/>
                    </a:tc>
                    <a:tc gridSpan="2">
                      <a:txBody>
                        <a:bodyPr/>
                        <a:lstStyle/>
                        <a:p>
                          <a:pPr marL="0" marR="0" algn="ctr">
                            <a:spcBef>
                              <a:spcPts val="0"/>
                            </a:spcBef>
                            <a:spcAft>
                              <a:spcPts val="400"/>
                            </a:spcAft>
                          </a:pPr>
                          <a:r>
                            <a:rPr lang="en-US" sz="1400">
                              <a:effectLst/>
                            </a:rPr>
                            <a:t>Duplicated</a:t>
                          </a:r>
                          <a:endParaRPr lang="en-US" sz="1600">
                            <a:effectLst/>
                            <a:latin typeface="Times New Roman"/>
                            <a:ea typeface="宋体"/>
                          </a:endParaRPr>
                        </a:p>
                      </a:txBody>
                      <a:tcPr marL="68580" marR="68580" marT="0" marB="0" anchor="ctr"/>
                    </a:tc>
                    <a:tc hMerge="1">
                      <a:txBody>
                        <a:bodyPr/>
                        <a:lstStyle/>
                        <a:p>
                          <a:endParaRPr lang="en-US"/>
                        </a:p>
                      </a:txBody>
                      <a:tcPr/>
                    </a:tc>
                    <a:tc gridSpan="2">
                      <a:txBody>
                        <a:bodyPr/>
                        <a:lstStyle/>
                        <a:p>
                          <a:pPr marL="0" marR="0" algn="ctr">
                            <a:spcBef>
                              <a:spcPts val="0"/>
                            </a:spcBef>
                            <a:spcAft>
                              <a:spcPts val="400"/>
                            </a:spcAft>
                          </a:pPr>
                          <a:r>
                            <a:rPr lang="en-US" sz="1400">
                              <a:effectLst/>
                            </a:rPr>
                            <a:t>Non-duplicated</a:t>
                          </a:r>
                          <a:endParaRPr lang="en-US" sz="1600">
                            <a:effectLst/>
                            <a:latin typeface="Times New Roman"/>
                            <a:ea typeface="宋体"/>
                          </a:endParaRPr>
                        </a:p>
                      </a:txBody>
                      <a:tcPr marL="68580" marR="68580" marT="0" marB="0" anchor="ctr"/>
                    </a:tc>
                    <a:tc hMerge="1">
                      <a:txBody>
                        <a:bodyPr/>
                        <a:lstStyle/>
                        <a:p>
                          <a:endParaRPr lang="en-US"/>
                        </a:p>
                      </a:txBody>
                      <a:tcPr/>
                    </a:tc>
                    <a:tc rowSpan="2">
                      <a:txBody>
                        <a:bodyPr/>
                        <a:lstStyle/>
                        <a:p>
                          <a:pPr marL="0" marR="0" algn="ctr">
                            <a:spcBef>
                              <a:spcPts val="0"/>
                            </a:spcBef>
                            <a:spcAft>
                              <a:spcPts val="400"/>
                            </a:spcAft>
                          </a:pPr>
                          <a:r>
                            <a:rPr lang="en-US" sz="1400">
                              <a:effectLst/>
                            </a:rPr>
                            <a:t>Overall</a:t>
                          </a:r>
                          <a:endParaRPr lang="en-US" sz="1600">
                            <a:effectLst/>
                          </a:endParaRPr>
                        </a:p>
                        <a:p>
                          <a:pPr marL="0" marR="0" algn="ctr">
                            <a:spcBef>
                              <a:spcPts val="0"/>
                            </a:spcBef>
                            <a:spcAft>
                              <a:spcPts val="400"/>
                            </a:spcAft>
                          </a:pPr>
                          <a:r>
                            <a:rPr lang="en-US" sz="1400">
                              <a:effectLst/>
                            </a:rPr>
                            <a:t>accuracy</a:t>
                          </a:r>
                          <a:endParaRPr lang="en-US" sz="1600">
                            <a:effectLst/>
                            <a:latin typeface="Times New Roman"/>
                            <a:ea typeface="宋体"/>
                          </a:endParaRPr>
                        </a:p>
                      </a:txBody>
                      <a:tcPr marL="68580" marR="68580" marT="0" marB="0" anchor="ctr"/>
                    </a:tc>
                  </a:tr>
                  <a:tr h="213360">
                    <a:tc vMerge="1">
                      <a:txBody>
                        <a:bodyPr/>
                        <a:lstStyle/>
                        <a:p>
                          <a:endParaRPr lang="en-US"/>
                        </a:p>
                      </a:txBody>
                      <a:tcPr/>
                    </a:tc>
                    <a:tc>
                      <a:txBody>
                        <a:bodyPr/>
                        <a:lstStyle/>
                        <a:p>
                          <a:pPr marL="0" marR="0" algn="ctr">
                            <a:spcBef>
                              <a:spcPts val="0"/>
                            </a:spcBef>
                            <a:spcAft>
                              <a:spcPts val="400"/>
                            </a:spcAft>
                          </a:pPr>
                          <a:r>
                            <a:rPr lang="en-US" sz="1400">
                              <a:effectLst/>
                            </a:rPr>
                            <a:t>Pre.</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Rec.</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Pre.</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Rec.</a:t>
                          </a:r>
                          <a:endParaRPr lang="en-US" sz="1600">
                            <a:effectLst/>
                            <a:latin typeface="Times New Roman"/>
                            <a:ea typeface="宋体"/>
                          </a:endParaRPr>
                        </a:p>
                      </a:txBody>
                      <a:tcPr marL="68580" marR="68580" marT="0" marB="0" anchor="ctr"/>
                    </a:tc>
                    <a:tc vMerge="1">
                      <a:txBody>
                        <a:bodyPr/>
                        <a:lstStyle/>
                        <a:p>
                          <a:endParaRPr lang="en-US"/>
                        </a:p>
                      </a:txBody>
                      <a:tcPr/>
                    </a:tc>
                  </a:tr>
                  <a:tr h="380606">
                    <a:tc>
                      <a:txBody>
                        <a:bodyPr/>
                        <a:lstStyle/>
                        <a:p>
                          <a:endParaRPr lang="en-US"/>
                        </a:p>
                      </a:txBody>
                      <a:tcPr marL="68580" marR="68580" marT="0" marB="0" anchor="ctr">
                        <a:blipFill rotWithShape="1">
                          <a:blip r:embed="rId2"/>
                          <a:stretch>
                            <a:fillRect l="-315" t="-153968" r="-274448" b="-409524"/>
                          </a:stretch>
                        </a:blipFill>
                      </a:tcPr>
                    </a:tc>
                    <a:tc>
                      <a:txBody>
                        <a:bodyPr/>
                        <a:lstStyle/>
                        <a:p>
                          <a:pPr marL="0" marR="0" algn="ctr">
                            <a:spcBef>
                              <a:spcPts val="0"/>
                            </a:spcBef>
                            <a:spcAft>
                              <a:spcPts val="400"/>
                            </a:spcAft>
                          </a:pPr>
                          <a:r>
                            <a:rPr lang="en-US" sz="1400">
                              <a:effectLst/>
                            </a:rPr>
                            <a:t>0.860</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0.857</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0.852</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0.864</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0.858</a:t>
                          </a:r>
                          <a:endParaRPr lang="en-US" sz="1600">
                            <a:effectLst/>
                            <a:latin typeface="Times New Roman"/>
                            <a:ea typeface="宋体"/>
                          </a:endParaRPr>
                        </a:p>
                      </a:txBody>
                      <a:tcPr marL="68580" marR="68580" marT="0" marB="0" anchor="ctr"/>
                    </a:tc>
                  </a:tr>
                  <a:tr h="380606">
                    <a:tc>
                      <a:txBody>
                        <a:bodyPr/>
                        <a:lstStyle/>
                        <a:p>
                          <a:endParaRPr lang="en-US"/>
                        </a:p>
                      </a:txBody>
                      <a:tcPr marL="68580" marR="68580" marT="0" marB="0" anchor="ctr">
                        <a:blipFill rotWithShape="1">
                          <a:blip r:embed="rId2"/>
                          <a:stretch>
                            <a:fillRect l="-315" t="-258065" r="-274448" b="-316129"/>
                          </a:stretch>
                        </a:blipFill>
                      </a:tcPr>
                    </a:tc>
                    <a:tc>
                      <a:txBody>
                        <a:bodyPr/>
                        <a:lstStyle/>
                        <a:p>
                          <a:pPr marL="0" marR="0" algn="ctr">
                            <a:spcBef>
                              <a:spcPts val="0"/>
                            </a:spcBef>
                            <a:spcAft>
                              <a:spcPts val="400"/>
                            </a:spcAft>
                          </a:pPr>
                          <a:r>
                            <a:rPr lang="en-US" sz="1400">
                              <a:effectLst/>
                            </a:rPr>
                            <a:t>0.800</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0.767</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0.746</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0.819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0.782</a:t>
                          </a:r>
                          <a:endParaRPr lang="en-US" sz="1600">
                            <a:effectLst/>
                            <a:latin typeface="Times New Roman"/>
                            <a:ea typeface="宋体"/>
                          </a:endParaRPr>
                        </a:p>
                      </a:txBody>
                      <a:tcPr marL="68580" marR="68580" marT="0" marB="0" anchor="ctr"/>
                    </a:tc>
                  </a:tr>
                  <a:tr h="398163">
                    <a:tc>
                      <a:txBody>
                        <a:bodyPr/>
                        <a:lstStyle/>
                        <a:p>
                          <a:endParaRPr lang="en-US"/>
                        </a:p>
                      </a:txBody>
                      <a:tcPr marL="68580" marR="68580" marT="0" marB="0" anchor="ctr">
                        <a:blipFill rotWithShape="1">
                          <a:blip r:embed="rId2"/>
                          <a:stretch>
                            <a:fillRect l="-315" t="-341538" r="-274448" b="-201538"/>
                          </a:stretch>
                        </a:blipFill>
                      </a:tcPr>
                    </a:tc>
                    <a:tc>
                      <a:txBody>
                        <a:bodyPr/>
                        <a:lstStyle/>
                        <a:p>
                          <a:pPr marL="0" marR="0" algn="ctr">
                            <a:spcBef>
                              <a:spcPts val="0"/>
                            </a:spcBef>
                            <a:spcAft>
                              <a:spcPts val="400"/>
                            </a:spcAft>
                          </a:pPr>
                          <a:r>
                            <a:rPr lang="en-US" sz="1400">
                              <a:effectLst/>
                            </a:rPr>
                            <a:t>0.864</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0.853</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0.861</a:t>
                          </a:r>
                          <a:endParaRPr lang="en-US" sz="1600">
                            <a:effectLst/>
                            <a:latin typeface="Times New Roman"/>
                            <a:ea typeface="宋体"/>
                          </a:endParaRPr>
                        </a:p>
                      </a:txBody>
                      <a:tcPr marL="68580" marR="68580" marT="0" marB="0" anchor="ctr"/>
                    </a:tc>
                  </a:tr>
                  <a:tr h="380606">
                    <a:tc>
                      <a:txBody>
                        <a:bodyPr/>
                        <a:lstStyle/>
                        <a:p>
                          <a:endParaRPr lang="en-US"/>
                        </a:p>
                      </a:txBody>
                      <a:tcPr marL="68580" marR="68580" marT="0" marB="0" anchor="ctr">
                        <a:blipFill rotWithShape="1">
                          <a:blip r:embed="rId2"/>
                          <a:stretch>
                            <a:fillRect l="-315" t="-455556" r="-274448" b="-107937"/>
                          </a:stretch>
                        </a:blipFill>
                      </a:tcPr>
                    </a:tc>
                    <a:tc>
                      <a:txBody>
                        <a:bodyPr/>
                        <a:lstStyle/>
                        <a:p>
                          <a:pPr marL="0" marR="0" algn="ctr">
                            <a:spcBef>
                              <a:spcPts val="0"/>
                            </a:spcBef>
                            <a:spcAft>
                              <a:spcPts val="400"/>
                            </a:spcAft>
                          </a:pPr>
                          <a:r>
                            <a:rPr lang="en-US" sz="1400">
                              <a:effectLst/>
                            </a:rPr>
                            <a:t>0.864</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0.853</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0.869</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0.861</a:t>
                          </a:r>
                          <a:endParaRPr lang="en-US" sz="1600">
                            <a:effectLst/>
                            <a:latin typeface="Times New Roman"/>
                            <a:ea typeface="宋体"/>
                          </a:endParaRPr>
                        </a:p>
                      </a:txBody>
                      <a:tcPr marL="68580" marR="68580" marT="0" marB="0" anchor="ctr"/>
                    </a:tc>
                  </a:tr>
                  <a:tr h="404997">
                    <a:tc>
                      <a:txBody>
                        <a:bodyPr/>
                        <a:lstStyle/>
                        <a:p>
                          <a:endParaRPr lang="en-US"/>
                        </a:p>
                      </a:txBody>
                      <a:tcPr marL="68580" marR="68580" marT="0" marB="0" anchor="ctr">
                        <a:blipFill rotWithShape="1">
                          <a:blip r:embed="rId2"/>
                          <a:stretch>
                            <a:fillRect l="-315" t="-530303" r="-274448" b="-3030"/>
                          </a:stretch>
                        </a:blipFill>
                      </a:tcPr>
                    </a:tc>
                    <a:tc>
                      <a:txBody>
                        <a:bodyPr/>
                        <a:lstStyle/>
                        <a:p>
                          <a:pPr marL="0" marR="0" algn="ctr">
                            <a:spcBef>
                              <a:spcPts val="0"/>
                            </a:spcBef>
                            <a:spcAft>
                              <a:spcPts val="400"/>
                            </a:spcAft>
                          </a:pPr>
                          <a:r>
                            <a:rPr lang="en-US" sz="1400" dirty="0">
                              <a:solidFill>
                                <a:srgbClr val="C00000"/>
                              </a:solidFill>
                              <a:effectLst/>
                            </a:rPr>
                            <a:t>0.885</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0.866</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0.858</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0.891</a:t>
                          </a:r>
                          <a:endParaRPr lang="en-US" sz="1600"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solidFill>
                                <a:srgbClr val="C00000"/>
                              </a:solidFill>
                              <a:effectLst/>
                            </a:rPr>
                            <a:t>0.875</a:t>
                          </a:r>
                          <a:endParaRPr lang="en-US" sz="1600" dirty="0">
                            <a:solidFill>
                              <a:srgbClr val="C00000"/>
                            </a:solidFill>
                            <a:effectLst/>
                            <a:latin typeface="Times New Roman"/>
                            <a:ea typeface="宋体"/>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7167311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5202"/>
            <a:ext cx="8380412" cy="553998"/>
          </a:xfrm>
        </p:spPr>
        <p:txBody>
          <a:bodyPr>
            <a:normAutofit fontScale="90000"/>
          </a:bodyPr>
          <a:lstStyle/>
          <a:p>
            <a:r>
              <a:rPr lang="en-US" dirty="0" smtClean="0"/>
              <a:t>Experiments-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1313070"/>
              </p:ext>
            </p:extLst>
          </p:nvPr>
        </p:nvGraphicFramePr>
        <p:xfrm>
          <a:off x="1676400" y="1449528"/>
          <a:ext cx="6096000" cy="2131872"/>
        </p:xfrm>
        <a:graphic>
          <a:graphicData uri="http://schemas.openxmlformats.org/drawingml/2006/table">
            <a:tbl>
              <a:tblPr firstRow="1" firstCol="1" bandRow="1">
                <a:tableStyleId>{5C22544A-7EE6-4342-B048-85BDC9FD1C3A}</a:tableStyleId>
              </a:tblPr>
              <a:tblGrid>
                <a:gridCol w="1611333"/>
                <a:gridCol w="746625"/>
                <a:gridCol w="822886"/>
                <a:gridCol w="895457"/>
                <a:gridCol w="895457"/>
                <a:gridCol w="1124242"/>
              </a:tblGrid>
              <a:tr h="494436">
                <a:tc rowSpan="2">
                  <a:txBody>
                    <a:bodyPr/>
                    <a:lstStyle/>
                    <a:p>
                      <a:pPr marL="0" marR="0" algn="ctr">
                        <a:spcBef>
                          <a:spcPts val="0"/>
                        </a:spcBef>
                        <a:spcAft>
                          <a:spcPts val="400"/>
                        </a:spcAft>
                      </a:pPr>
                      <a:r>
                        <a:rPr lang="en-US" sz="1400" dirty="0">
                          <a:effectLst/>
                        </a:rPr>
                        <a:t>Features</a:t>
                      </a:r>
                      <a:endParaRPr lang="en-US" sz="1600" dirty="0">
                        <a:effectLst/>
                        <a:latin typeface="Times New Roman"/>
                        <a:ea typeface="宋体"/>
                      </a:endParaRPr>
                    </a:p>
                  </a:txBody>
                  <a:tcPr marL="68580" marR="68580" marT="0" marB="0" anchor="ctr"/>
                </a:tc>
                <a:tc gridSpan="2">
                  <a:txBody>
                    <a:bodyPr/>
                    <a:lstStyle/>
                    <a:p>
                      <a:pPr marL="0" marR="0" algn="ctr">
                        <a:spcBef>
                          <a:spcPts val="0"/>
                        </a:spcBef>
                        <a:spcAft>
                          <a:spcPts val="400"/>
                        </a:spcAft>
                      </a:pPr>
                      <a:r>
                        <a:rPr lang="en-US" sz="1400">
                          <a:effectLst/>
                        </a:rPr>
                        <a:t>Duplicated</a:t>
                      </a:r>
                      <a:endParaRPr lang="en-US" sz="1600">
                        <a:effectLst/>
                        <a:latin typeface="Times New Roman"/>
                        <a:ea typeface="宋体"/>
                      </a:endParaRPr>
                    </a:p>
                  </a:txBody>
                  <a:tcPr marL="68580" marR="68580" marT="0" marB="0" anchor="ctr"/>
                </a:tc>
                <a:tc hMerge="1">
                  <a:txBody>
                    <a:bodyPr/>
                    <a:lstStyle/>
                    <a:p>
                      <a:endParaRPr lang="en-US"/>
                    </a:p>
                  </a:txBody>
                  <a:tcPr/>
                </a:tc>
                <a:tc gridSpan="2">
                  <a:txBody>
                    <a:bodyPr/>
                    <a:lstStyle/>
                    <a:p>
                      <a:pPr marL="0" marR="0" algn="ctr">
                        <a:spcBef>
                          <a:spcPts val="0"/>
                        </a:spcBef>
                        <a:spcAft>
                          <a:spcPts val="400"/>
                        </a:spcAft>
                      </a:pPr>
                      <a:r>
                        <a:rPr lang="en-US" sz="1400">
                          <a:effectLst/>
                        </a:rPr>
                        <a:t>Non-duplicated</a:t>
                      </a:r>
                      <a:endParaRPr lang="en-US" sz="1600">
                        <a:effectLst/>
                        <a:latin typeface="Times New Roman"/>
                        <a:ea typeface="宋体"/>
                      </a:endParaRPr>
                    </a:p>
                  </a:txBody>
                  <a:tcPr marL="68580" marR="68580" marT="0" marB="0" anchor="ctr"/>
                </a:tc>
                <a:tc hMerge="1">
                  <a:txBody>
                    <a:bodyPr/>
                    <a:lstStyle/>
                    <a:p>
                      <a:endParaRPr lang="en-US"/>
                    </a:p>
                  </a:txBody>
                  <a:tcPr/>
                </a:tc>
                <a:tc rowSpan="2">
                  <a:txBody>
                    <a:bodyPr/>
                    <a:lstStyle/>
                    <a:p>
                      <a:pPr marL="0" marR="0" algn="ctr">
                        <a:spcBef>
                          <a:spcPts val="0"/>
                        </a:spcBef>
                        <a:spcAft>
                          <a:spcPts val="400"/>
                        </a:spcAft>
                      </a:pPr>
                      <a:r>
                        <a:rPr lang="en-US" sz="1400" dirty="0">
                          <a:effectLst/>
                        </a:rPr>
                        <a:t>Overall</a:t>
                      </a:r>
                      <a:endParaRPr lang="en-US" sz="1600" dirty="0">
                        <a:effectLst/>
                      </a:endParaRPr>
                    </a:p>
                    <a:p>
                      <a:pPr marL="0" marR="0" algn="ctr">
                        <a:spcBef>
                          <a:spcPts val="0"/>
                        </a:spcBef>
                        <a:spcAft>
                          <a:spcPts val="400"/>
                        </a:spcAft>
                      </a:pPr>
                      <a:r>
                        <a:rPr lang="en-US" sz="1400" dirty="0">
                          <a:effectLst/>
                        </a:rPr>
                        <a:t>accuracy</a:t>
                      </a:r>
                      <a:endParaRPr lang="en-US" sz="1600" dirty="0">
                        <a:effectLst/>
                        <a:latin typeface="Times New Roman"/>
                        <a:ea typeface="宋体"/>
                      </a:endParaRPr>
                    </a:p>
                  </a:txBody>
                  <a:tcPr marL="68580" marR="68580" marT="0" marB="0" anchor="ctr"/>
                </a:tc>
              </a:tr>
              <a:tr h="306079">
                <a:tc vMerge="1">
                  <a:txBody>
                    <a:bodyPr/>
                    <a:lstStyle/>
                    <a:p>
                      <a:endParaRPr lang="en-US"/>
                    </a:p>
                  </a:txBody>
                  <a:tcPr/>
                </a:tc>
                <a:tc>
                  <a:txBody>
                    <a:bodyPr/>
                    <a:lstStyle/>
                    <a:p>
                      <a:pPr marL="0" marR="0" algn="ctr">
                        <a:spcBef>
                          <a:spcPts val="0"/>
                        </a:spcBef>
                        <a:spcAft>
                          <a:spcPts val="400"/>
                        </a:spcAft>
                      </a:pPr>
                      <a:r>
                        <a:rPr lang="en-US" sz="1400">
                          <a:effectLst/>
                        </a:rPr>
                        <a:t>Pre.</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Rec.</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Pre.</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Rec.</a:t>
                      </a:r>
                      <a:endParaRPr lang="en-US" sz="1600">
                        <a:effectLst/>
                        <a:latin typeface="Times New Roman"/>
                        <a:ea typeface="宋体"/>
                      </a:endParaRPr>
                    </a:p>
                  </a:txBody>
                  <a:tcPr marL="68580" marR="68580" marT="0" marB="0" anchor="ctr"/>
                </a:tc>
                <a:tc vMerge="1">
                  <a:txBody>
                    <a:bodyPr/>
                    <a:lstStyle/>
                    <a:p>
                      <a:endParaRPr lang="en-US"/>
                    </a:p>
                  </a:txBody>
                  <a:tcPr/>
                </a:tc>
              </a:tr>
              <a:tr h="342485">
                <a:tc>
                  <a:txBody>
                    <a:bodyPr/>
                    <a:lstStyle/>
                    <a:p>
                      <a:pPr marL="0" marR="0" algn="ctr">
                        <a:spcBef>
                          <a:spcPts val="0"/>
                        </a:spcBef>
                        <a:spcAft>
                          <a:spcPts val="400"/>
                        </a:spcAft>
                      </a:pPr>
                      <a:r>
                        <a:rPr lang="en-US" sz="1400">
                          <a:effectLst/>
                        </a:rPr>
                        <a:t>Exact Match</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1</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0.183</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0.558</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0.100</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0.598</a:t>
                      </a:r>
                      <a:endParaRPr lang="en-US" sz="1600">
                        <a:effectLst/>
                        <a:latin typeface="Times New Roman"/>
                        <a:ea typeface="宋体"/>
                      </a:endParaRPr>
                    </a:p>
                  </a:txBody>
                  <a:tcPr marL="68580" marR="68580" marT="0" marB="0" anchor="ctr"/>
                </a:tc>
              </a:tr>
              <a:tr h="494436">
                <a:tc>
                  <a:txBody>
                    <a:bodyPr/>
                    <a:lstStyle/>
                    <a:p>
                      <a:pPr marL="0" marR="0" algn="ctr">
                        <a:spcBef>
                          <a:spcPts val="0"/>
                        </a:spcBef>
                        <a:spcAft>
                          <a:spcPts val="400"/>
                        </a:spcAft>
                      </a:pPr>
                      <a:r>
                        <a:rPr lang="en-US" sz="1400">
                          <a:effectLst/>
                        </a:rPr>
                        <a:t>Rule-based method</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0.780</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0.701</a:t>
                      </a:r>
                      <a:endParaRPr lang="en-US" sz="1600">
                        <a:effectLst/>
                        <a:latin typeface="Times New Roman"/>
                        <a:ea typeface="宋体"/>
                      </a:endParaRPr>
                    </a:p>
                  </a:txBody>
                  <a:tcPr marL="68580" marR="68580" marT="0" marB="0" anchor="ctr"/>
                </a:tc>
                <a:tc>
                  <a:txBody>
                    <a:bodyPr/>
                    <a:lstStyle/>
                    <a:p>
                      <a:pPr marL="0" marR="47625" algn="ctr">
                        <a:spcBef>
                          <a:spcPts val="0"/>
                        </a:spcBef>
                        <a:spcAft>
                          <a:spcPts val="400"/>
                        </a:spcAft>
                      </a:pPr>
                      <a:r>
                        <a:rPr lang="en-US" sz="1400">
                          <a:effectLst/>
                        </a:rPr>
                        <a:t>0.736</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0.808</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0.755</a:t>
                      </a:r>
                      <a:endParaRPr lang="en-US" sz="1600">
                        <a:effectLst/>
                        <a:latin typeface="Times New Roman"/>
                        <a:ea typeface="宋体"/>
                      </a:endParaRPr>
                    </a:p>
                  </a:txBody>
                  <a:tcPr marL="68580" marR="68580" marT="0" marB="0" anchor="ctr"/>
                </a:tc>
              </a:tr>
              <a:tr h="494436">
                <a:tc>
                  <a:txBody>
                    <a:bodyPr/>
                    <a:lstStyle/>
                    <a:p>
                      <a:pPr marL="0" marR="0" algn="ctr">
                        <a:spcBef>
                          <a:spcPts val="0"/>
                        </a:spcBef>
                        <a:spcAft>
                          <a:spcPts val="400"/>
                        </a:spcAft>
                      </a:pPr>
                      <a:r>
                        <a:rPr lang="en-US" sz="1400" dirty="0">
                          <a:effectLst/>
                        </a:rPr>
                        <a:t>Our approach</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0.885</a:t>
                      </a:r>
                      <a:endParaRPr lang="en-US" sz="1600" dirty="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a:effectLst/>
                        </a:rPr>
                        <a:t>0.866</a:t>
                      </a:r>
                      <a:endParaRPr lang="en-US" sz="1600">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b="1">
                          <a:solidFill>
                            <a:srgbClr val="C00000"/>
                          </a:solidFill>
                          <a:effectLst/>
                        </a:rPr>
                        <a:t>0.858</a:t>
                      </a:r>
                      <a:endParaRPr lang="en-US" sz="1600" b="1">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b="1" dirty="0">
                          <a:solidFill>
                            <a:srgbClr val="C00000"/>
                          </a:solidFill>
                          <a:effectLst/>
                        </a:rPr>
                        <a:t>0.891</a:t>
                      </a:r>
                      <a:endParaRPr lang="en-US" sz="1600" b="1" dirty="0">
                        <a:solidFill>
                          <a:srgbClr val="C00000"/>
                        </a:solidFill>
                        <a:effectLst/>
                        <a:latin typeface="Times New Roman"/>
                        <a:ea typeface="宋体"/>
                      </a:endParaRPr>
                    </a:p>
                  </a:txBody>
                  <a:tcPr marL="68580" marR="68580" marT="0" marB="0" anchor="ctr"/>
                </a:tc>
                <a:tc>
                  <a:txBody>
                    <a:bodyPr/>
                    <a:lstStyle/>
                    <a:p>
                      <a:pPr marL="0" marR="0" algn="ctr">
                        <a:spcBef>
                          <a:spcPts val="0"/>
                        </a:spcBef>
                        <a:spcAft>
                          <a:spcPts val="400"/>
                        </a:spcAft>
                      </a:pPr>
                      <a:r>
                        <a:rPr lang="en-US" sz="1400" dirty="0">
                          <a:effectLst/>
                        </a:rPr>
                        <a:t>0.875</a:t>
                      </a:r>
                      <a:endParaRPr lang="en-US" sz="1600" dirty="0">
                        <a:effectLst/>
                        <a:latin typeface="Times New Roman"/>
                        <a:ea typeface="宋体"/>
                      </a:endParaRPr>
                    </a:p>
                  </a:txBody>
                  <a:tcPr marL="68580" marR="68580" marT="0" marB="0" anchor="ctr"/>
                </a:tc>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886200"/>
            <a:ext cx="4495800" cy="2438400"/>
          </a:xfrm>
          <a:prstGeom prst="rect">
            <a:avLst/>
          </a:prstGeom>
          <a:noFill/>
          <a:ln>
            <a:noFill/>
          </a:ln>
        </p:spPr>
      </p:pic>
    </p:spTree>
    <p:extLst>
      <p:ext uri="{BB962C8B-B14F-4D97-AF65-F5344CB8AC3E}">
        <p14:creationId xmlns:p14="http://schemas.microsoft.com/office/powerpoint/2010/main" val="23885463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80412" cy="553998"/>
          </a:xfrm>
        </p:spPr>
        <p:txBody>
          <a:bodyPr>
            <a:normAutofit fontScale="90000"/>
          </a:bodyPr>
          <a:lstStyle/>
          <a:p>
            <a:r>
              <a:rPr lang="en-US" dirty="0" smtClean="0"/>
              <a:t>Conclusion</a:t>
            </a:r>
            <a:endParaRPr lang="en-US" dirty="0"/>
          </a:p>
        </p:txBody>
      </p:sp>
      <p:sp>
        <p:nvSpPr>
          <p:cNvPr id="3" name="Text Placeholder 2"/>
          <p:cNvSpPr>
            <a:spLocks noGrp="1"/>
          </p:cNvSpPr>
          <p:nvPr>
            <p:ph type="body" idx="1"/>
          </p:nvPr>
        </p:nvSpPr>
        <p:spPr>
          <a:xfrm>
            <a:off x="381000" y="1828800"/>
            <a:ext cx="8380412" cy="4366054"/>
          </a:xfrm>
        </p:spPr>
        <p:txBody>
          <a:bodyPr/>
          <a:lstStyle/>
          <a:p>
            <a:r>
              <a:rPr lang="en-US" sz="2800" dirty="0" smtClean="0"/>
              <a:t>A classification model using</a:t>
            </a:r>
          </a:p>
          <a:p>
            <a:pPr lvl="1"/>
            <a:r>
              <a:rPr lang="en-US" sz="2000" dirty="0" smtClean="0"/>
              <a:t>Name similarity</a:t>
            </a:r>
          </a:p>
          <a:p>
            <a:pPr lvl="1"/>
            <a:r>
              <a:rPr lang="en-US" sz="2000" dirty="0" smtClean="0"/>
              <a:t>Address similarity</a:t>
            </a:r>
          </a:p>
          <a:p>
            <a:pPr lvl="1"/>
            <a:r>
              <a:rPr lang="en-US" sz="2000" dirty="0" smtClean="0"/>
              <a:t>Category similarity </a:t>
            </a:r>
          </a:p>
          <a:p>
            <a:r>
              <a:rPr lang="en-US" sz="2800" dirty="0" smtClean="0"/>
              <a:t>Determine the nearly duplicated location data</a:t>
            </a:r>
          </a:p>
          <a:p>
            <a:pPr lvl="1"/>
            <a:r>
              <a:rPr lang="en-US" sz="2000" dirty="0" smtClean="0"/>
              <a:t>With a overall accuracy of 0.89</a:t>
            </a:r>
          </a:p>
          <a:p>
            <a:pPr lvl="1"/>
            <a:endParaRPr lang="en-US" dirty="0"/>
          </a:p>
        </p:txBody>
      </p:sp>
    </p:spTree>
    <p:extLst>
      <p:ext uri="{BB962C8B-B14F-4D97-AF65-F5344CB8AC3E}">
        <p14:creationId xmlns:p14="http://schemas.microsoft.com/office/powerpoint/2010/main" val="32135096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697540"/>
            <a:ext cx="5293987" cy="1446550"/>
          </a:xfrm>
          <a:prstGeom prst="rect">
            <a:avLst/>
          </a:prstGeom>
          <a:noFill/>
        </p:spPr>
        <p:txBody>
          <a:bodyPr wrap="square" rtlCol="0">
            <a:spAutoFit/>
          </a:bodyPr>
          <a:lstStyle/>
          <a:p>
            <a:pPr algn="ctr"/>
            <a:r>
              <a:rPr lang="en-US" altLang="zh-CN" sz="8800" dirty="0"/>
              <a:t>Thanks</a:t>
            </a:r>
            <a:r>
              <a:rPr lang="en-US" altLang="zh-CN" sz="8800" dirty="0" smtClean="0"/>
              <a:t>!</a:t>
            </a:r>
            <a:endParaRPr lang="zh-CN" altLang="en-US" sz="8800" dirty="0"/>
          </a:p>
        </p:txBody>
      </p:sp>
      <p:sp>
        <p:nvSpPr>
          <p:cNvPr id="5" name="Text Placeholder 2"/>
          <p:cNvSpPr txBox="1">
            <a:spLocks/>
          </p:cNvSpPr>
          <p:nvPr/>
        </p:nvSpPr>
        <p:spPr>
          <a:xfrm>
            <a:off x="5257800" y="4380866"/>
            <a:ext cx="3657600" cy="2362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endParaRPr lang="en-US" dirty="0" smtClean="0"/>
          </a:p>
          <a:p>
            <a:pPr>
              <a:buFontTx/>
              <a:buNone/>
            </a:pPr>
            <a:endParaRPr lang="en-US" dirty="0" smtClean="0"/>
          </a:p>
          <a:p>
            <a:pPr algn="r">
              <a:buNone/>
            </a:pPr>
            <a:endParaRPr lang="en-US" altLang="zh-CN" dirty="0"/>
          </a:p>
          <a:p>
            <a:pPr algn="r">
              <a:buNone/>
            </a:pPr>
            <a:r>
              <a:rPr lang="en-US" altLang="zh-CN" sz="2400" dirty="0" smtClean="0"/>
              <a:t>Y</a:t>
            </a:r>
            <a:r>
              <a:rPr lang="en-US" altLang="zh-CN" sz="2000" dirty="0" smtClean="0"/>
              <a:t>u Zheng</a:t>
            </a:r>
          </a:p>
          <a:p>
            <a:pPr algn="r">
              <a:buNone/>
            </a:pPr>
            <a:r>
              <a:rPr lang="en-US" sz="1600" dirty="0" smtClean="0">
                <a:solidFill>
                  <a:schemeClr val="tx1">
                    <a:lumMod val="65000"/>
                    <a:lumOff val="35000"/>
                  </a:schemeClr>
                </a:solidFill>
              </a:rPr>
              <a:t>Microsoft Research Asia</a:t>
            </a:r>
            <a:endParaRPr lang="en-US" sz="2000" dirty="0">
              <a:solidFill>
                <a:schemeClr val="tx1">
                  <a:lumMod val="65000"/>
                  <a:lumOff val="35000"/>
                </a:schemeClr>
              </a:solidFill>
            </a:endParaRPr>
          </a:p>
        </p:txBody>
      </p:sp>
      <p:pic>
        <p:nvPicPr>
          <p:cNvPr id="6" name="Picture 2" descr="C:\Users\v-jinyua\Pictures\yuzhe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0987" y="4841974"/>
            <a:ext cx="802013" cy="10254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8002" y="4572000"/>
            <a:ext cx="3418998" cy="461665"/>
          </a:xfrm>
          <a:prstGeom prst="rect">
            <a:avLst/>
          </a:prstGeom>
        </p:spPr>
        <p:txBody>
          <a:bodyPr wrap="square">
            <a:spAutoFit/>
          </a:bodyPr>
          <a:lstStyle/>
          <a:p>
            <a:r>
              <a:rPr lang="en-US" altLang="zh-CN" sz="2400" dirty="0" smtClean="0">
                <a:hlinkClick r:id="rId6"/>
              </a:rPr>
              <a:t>yuzheng@microsoft.com</a:t>
            </a:r>
            <a:r>
              <a:rPr lang="en-US" altLang="zh-CN" sz="2400" dirty="0" smtClean="0"/>
              <a:t> </a:t>
            </a:r>
            <a:endParaRPr lang="en-US" altLang="zh-CN" sz="2000" dirty="0"/>
          </a:p>
        </p:txBody>
      </p:sp>
    </p:spTree>
    <p:extLst>
      <p:ext uri="{BB962C8B-B14F-4D97-AF65-F5344CB8AC3E}">
        <p14:creationId xmlns:p14="http://schemas.microsoft.com/office/powerpoint/2010/main" val="611140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533400"/>
            <a:ext cx="8380412" cy="553998"/>
          </a:xfrm>
        </p:spPr>
        <p:txBody>
          <a:bodyPr>
            <a:normAutofit fontScale="90000"/>
          </a:bodyPr>
          <a:lstStyle/>
          <a:p>
            <a:r>
              <a:rPr lang="en-US" dirty="0" smtClean="0"/>
              <a:t>Background</a:t>
            </a:r>
            <a:endParaRPr lang="en-US" dirty="0"/>
          </a:p>
        </p:txBody>
      </p:sp>
      <p:sp>
        <p:nvSpPr>
          <p:cNvPr id="9" name="文本占位符 2"/>
          <p:cNvSpPr>
            <a:spLocks noGrp="1"/>
          </p:cNvSpPr>
          <p:nvPr>
            <p:ph type="body" idx="1"/>
          </p:nvPr>
        </p:nvSpPr>
        <p:spPr>
          <a:xfrm>
            <a:off x="381000" y="1295400"/>
            <a:ext cx="7542212" cy="4214336"/>
          </a:xfrm>
        </p:spPr>
        <p:txBody>
          <a:bodyPr>
            <a:normAutofit/>
          </a:bodyPr>
          <a:lstStyle/>
          <a:p>
            <a:r>
              <a:rPr lang="en-US" sz="2400" dirty="0" smtClean="0"/>
              <a:t>Web maps and local search engines are frequently-used</a:t>
            </a:r>
          </a:p>
          <a:p>
            <a:r>
              <a:rPr lang="en-US" sz="2400" dirty="0" smtClean="0"/>
              <a:t>The quality of the services depends on geographic data</a:t>
            </a:r>
          </a:p>
          <a:p>
            <a:pPr lvl="1"/>
            <a:endParaRPr lang="en-US" sz="16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638800" cy="404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22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Background</a:t>
            </a:r>
            <a:endParaRPr lang="zh-CN"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0687029"/>
              </p:ext>
            </p:extLst>
          </p:nvPr>
        </p:nvGraphicFramePr>
        <p:xfrm>
          <a:off x="990600" y="4682331"/>
          <a:ext cx="7010400" cy="1337469"/>
        </p:xfrm>
        <a:graphic>
          <a:graphicData uri="http://schemas.openxmlformats.org/drawingml/2006/table">
            <a:tbl>
              <a:tblPr firstRow="1" firstCol="1" bandRow="1">
                <a:tableStyleId>{5C22544A-7EE6-4342-B048-85BDC9FD1C3A}</a:tableStyleId>
              </a:tblPr>
              <a:tblGrid>
                <a:gridCol w="1135330"/>
                <a:gridCol w="1684070"/>
                <a:gridCol w="1295400"/>
                <a:gridCol w="1143000"/>
                <a:gridCol w="838200"/>
                <a:gridCol w="914400"/>
              </a:tblGrid>
              <a:tr h="382134">
                <a:tc>
                  <a:txBody>
                    <a:bodyPr/>
                    <a:lstStyle/>
                    <a:p>
                      <a:pPr algn="ctr">
                        <a:spcAft>
                          <a:spcPts val="400"/>
                        </a:spcAft>
                      </a:pPr>
                      <a:r>
                        <a:rPr lang="en-US" sz="1050" dirty="0">
                          <a:effectLst/>
                        </a:rPr>
                        <a:t>Name</a:t>
                      </a:r>
                      <a:endParaRPr lang="zh-CN" sz="1200" dirty="0">
                        <a:effectLst/>
                        <a:latin typeface="Times New Roman"/>
                        <a:ea typeface="宋体"/>
                      </a:endParaRPr>
                    </a:p>
                  </a:txBody>
                  <a:tcPr marL="68580" marR="68580" marT="0" marB="0" anchor="ctr"/>
                </a:tc>
                <a:tc>
                  <a:txBody>
                    <a:bodyPr/>
                    <a:lstStyle/>
                    <a:p>
                      <a:pPr algn="ctr">
                        <a:spcAft>
                          <a:spcPts val="400"/>
                        </a:spcAft>
                      </a:pPr>
                      <a:r>
                        <a:rPr lang="en-US" sz="1050" dirty="0">
                          <a:effectLst/>
                        </a:rPr>
                        <a:t>Address</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GPS Position</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Phone Num.</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Category</a:t>
                      </a:r>
                      <a:endParaRPr lang="zh-CN" sz="1200">
                        <a:effectLst/>
                        <a:latin typeface="Times New Roman"/>
                        <a:ea typeface="宋体"/>
                      </a:endParaRPr>
                    </a:p>
                  </a:txBody>
                  <a:tcPr marL="68580" marR="68580" marT="0" marB="0" anchor="ctr"/>
                </a:tc>
                <a:tc>
                  <a:txBody>
                    <a:bodyPr/>
                    <a:lstStyle/>
                    <a:p>
                      <a:pPr indent="228600" algn="ctr">
                        <a:spcAft>
                          <a:spcPts val="600"/>
                        </a:spcAft>
                      </a:pPr>
                      <a:r>
                        <a:rPr lang="en-US" sz="1050" dirty="0">
                          <a:effectLst/>
                        </a:rPr>
                        <a:t>Type</a:t>
                      </a:r>
                      <a:endParaRPr lang="zh-CN" sz="1200" dirty="0">
                        <a:effectLst/>
                        <a:latin typeface="Times New Roman"/>
                        <a:ea typeface="宋体"/>
                      </a:endParaRPr>
                    </a:p>
                  </a:txBody>
                  <a:tcPr marL="68580" marR="68580" marT="0" marB="0" anchor="ctr"/>
                </a:tc>
              </a:tr>
              <a:tr h="382134">
                <a:tc>
                  <a:txBody>
                    <a:bodyPr/>
                    <a:lstStyle/>
                    <a:p>
                      <a:pPr algn="just">
                        <a:spcAft>
                          <a:spcPts val="400"/>
                        </a:spcAft>
                      </a:pPr>
                      <a:r>
                        <a:rPr lang="en-US" sz="1050" dirty="0">
                          <a:effectLst/>
                        </a:rPr>
                        <a:t>The Matt’s Bar</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701 5</a:t>
                      </a:r>
                      <a:r>
                        <a:rPr lang="en-US" sz="1050" baseline="30000" dirty="0">
                          <a:effectLst/>
                        </a:rPr>
                        <a:t>th</a:t>
                      </a:r>
                      <a:r>
                        <a:rPr lang="en-US" sz="1050" dirty="0">
                          <a:effectLst/>
                        </a:rPr>
                        <a:t> Ave Seattle, WA</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116.325, 35.364</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1-56987452</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Café</a:t>
                      </a:r>
                      <a:endParaRPr lang="zh-CN" sz="1200">
                        <a:effectLst/>
                        <a:latin typeface="Times New Roman"/>
                        <a:ea typeface="宋体"/>
                      </a:endParaRPr>
                    </a:p>
                  </a:txBody>
                  <a:tcPr marL="68580" marR="68580" marT="0" marB="0" anchor="ctr"/>
                </a:tc>
                <a:tc>
                  <a:txBody>
                    <a:bodyPr/>
                    <a:lstStyle/>
                    <a:p>
                      <a:pPr indent="228600" algn="ctr">
                        <a:spcAft>
                          <a:spcPts val="600"/>
                        </a:spcAft>
                      </a:pPr>
                      <a:r>
                        <a:rPr lang="en-US" sz="1050" dirty="0">
                          <a:effectLst/>
                        </a:rPr>
                        <a:t>YP</a:t>
                      </a:r>
                      <a:endParaRPr lang="zh-CN" sz="1200" dirty="0">
                        <a:effectLst/>
                        <a:latin typeface="Times New Roman"/>
                        <a:ea typeface="宋体"/>
                      </a:endParaRPr>
                    </a:p>
                  </a:txBody>
                  <a:tcPr marL="68580" marR="68580" marT="0" marB="0" anchor="ctr"/>
                </a:tc>
              </a:tr>
              <a:tr h="573201">
                <a:tc>
                  <a:txBody>
                    <a:bodyPr/>
                    <a:lstStyle/>
                    <a:p>
                      <a:pPr algn="just">
                        <a:spcAft>
                          <a:spcPts val="400"/>
                        </a:spcAft>
                      </a:pPr>
                      <a:r>
                        <a:rPr lang="en-US" sz="1050" dirty="0">
                          <a:effectLst/>
                        </a:rPr>
                        <a:t>Silver Cloud Inn</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314 7</a:t>
                      </a:r>
                      <a:r>
                        <a:rPr lang="en-US" sz="1050" baseline="30000" dirty="0">
                          <a:effectLst/>
                        </a:rPr>
                        <a:t>th</a:t>
                      </a:r>
                      <a:r>
                        <a:rPr lang="en-US" sz="1050" dirty="0">
                          <a:effectLst/>
                        </a:rPr>
                        <a:t> Ave Redmond, WA</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116.451, 35.209</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1-25698716</a:t>
                      </a:r>
                      <a:endParaRPr lang="zh-CN" sz="1200">
                        <a:effectLst/>
                        <a:latin typeface="Times New Roman"/>
                        <a:ea typeface="宋体"/>
                      </a:endParaRPr>
                    </a:p>
                  </a:txBody>
                  <a:tcPr marL="68580" marR="68580" marT="0" marB="0" anchor="ctr"/>
                </a:tc>
                <a:tc>
                  <a:txBody>
                    <a:bodyPr/>
                    <a:lstStyle/>
                    <a:p>
                      <a:pPr algn="ctr">
                        <a:spcAft>
                          <a:spcPts val="400"/>
                        </a:spcAft>
                      </a:pPr>
                      <a:r>
                        <a:rPr lang="en-US" sz="1050" dirty="0">
                          <a:effectLst/>
                        </a:rPr>
                        <a:t>Hotel</a:t>
                      </a:r>
                      <a:endParaRPr lang="zh-CN" sz="1200">
                        <a:effectLst/>
                        <a:latin typeface="Times New Roman"/>
                        <a:ea typeface="宋体"/>
                      </a:endParaRPr>
                    </a:p>
                  </a:txBody>
                  <a:tcPr marL="68580" marR="68580" marT="0" marB="0" anchor="ctr"/>
                </a:tc>
                <a:tc>
                  <a:txBody>
                    <a:bodyPr/>
                    <a:lstStyle/>
                    <a:p>
                      <a:pPr indent="228600" algn="ctr">
                        <a:spcAft>
                          <a:spcPts val="600"/>
                        </a:spcAft>
                      </a:pPr>
                      <a:r>
                        <a:rPr lang="en-US" sz="1050" dirty="0">
                          <a:effectLst/>
                        </a:rPr>
                        <a:t>POI</a:t>
                      </a:r>
                      <a:endParaRPr lang="zh-CN" sz="1200" dirty="0">
                        <a:effectLst/>
                        <a:latin typeface="Times New Roman"/>
                        <a:ea typeface="宋体"/>
                      </a:endParaRPr>
                    </a:p>
                  </a:txBody>
                  <a:tcPr marL="68580" marR="68580" marT="0" marB="0" anchor="ctr"/>
                </a:tc>
              </a:tr>
            </a:tbl>
          </a:graphicData>
        </a:graphic>
      </p:graphicFrame>
      <p:sp>
        <p:nvSpPr>
          <p:cNvPr id="6" name="文本占位符 2"/>
          <p:cNvSpPr txBox="1">
            <a:spLocks/>
          </p:cNvSpPr>
          <p:nvPr/>
        </p:nvSpPr>
        <p:spPr>
          <a:xfrm>
            <a:off x="667528" y="1676400"/>
            <a:ext cx="7542212" cy="2819400"/>
          </a:xfrm>
          <a:prstGeom prst="rect">
            <a:avLst/>
          </a:prstGeom>
        </p:spPr>
        <p:txBody>
          <a:bodyPr vert="horz" lIns="91440" tIns="45720" rIns="91440" bIns="45720" rtlCol="0">
            <a:normAutofit/>
          </a:bodyPr>
          <a:lstStyle>
            <a:lvl1pPr marL="342900" indent="-342900">
              <a:spcBef>
                <a:spcPct val="20000"/>
              </a:spcBef>
              <a:buFontTx/>
              <a:buBlip>
                <a:blip r:embed="rId2"/>
              </a:buBlip>
              <a:defRPr sz="2400"/>
            </a:lvl1pPr>
            <a:lvl2pPr marL="742950" lvl="1" indent="-285750">
              <a:spcBef>
                <a:spcPct val="20000"/>
              </a:spcBef>
              <a:buFontTx/>
              <a:buBlip>
                <a:blip r:embed="rId3"/>
              </a:buBlip>
              <a:defRPr sz="2000"/>
            </a:lvl2pPr>
            <a:lvl3pPr marL="1143000" indent="-228600">
              <a:spcBef>
                <a:spcPct val="20000"/>
              </a:spcBef>
              <a:buFontTx/>
              <a:buBlip>
                <a:blip r:embed="rId3"/>
              </a:buBlip>
              <a:defRPr sz="2400"/>
            </a:lvl3pPr>
            <a:lvl4pPr marL="1600200" indent="-228600">
              <a:spcBef>
                <a:spcPct val="20000"/>
              </a:spcBef>
              <a:buFontTx/>
              <a:buBlip>
                <a:blip r:embed="rId3"/>
              </a:buBlip>
              <a:defRPr sz="2000"/>
            </a:lvl4pPr>
            <a:lvl5pPr marL="2057400" indent="-228600">
              <a:spcBef>
                <a:spcPct val="20000"/>
              </a:spcBef>
              <a:buFontTx/>
              <a:buBlip>
                <a:blip r:embed="rId3"/>
              </a:buBlip>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Point of interests</a:t>
            </a:r>
          </a:p>
          <a:p>
            <a:pPr lvl="1"/>
            <a:r>
              <a:rPr lang="en-US" sz="1400" dirty="0" smtClean="0"/>
              <a:t>Collected by people holding </a:t>
            </a:r>
            <a:r>
              <a:rPr lang="en-US" sz="1400" dirty="0" smtClean="0"/>
              <a:t>GPS-enabled </a:t>
            </a:r>
            <a:r>
              <a:rPr lang="en-US" sz="1400" dirty="0" smtClean="0"/>
              <a:t>devices in the physical world</a:t>
            </a:r>
          </a:p>
          <a:p>
            <a:pPr lvl="1"/>
            <a:r>
              <a:rPr lang="en-US" sz="1400" dirty="0" smtClean="0"/>
              <a:t>Accurate GPS coordinates</a:t>
            </a:r>
          </a:p>
          <a:p>
            <a:pPr lvl="1"/>
            <a:r>
              <a:rPr lang="en-US" sz="1400" dirty="0" smtClean="0"/>
              <a:t>Less accurate address</a:t>
            </a:r>
            <a:endParaRPr lang="en-US" sz="1400" dirty="0"/>
          </a:p>
          <a:p>
            <a:r>
              <a:rPr lang="en-US" dirty="0" smtClean="0"/>
              <a:t>Yellow page</a:t>
            </a:r>
          </a:p>
          <a:p>
            <a:pPr lvl="1"/>
            <a:r>
              <a:rPr lang="en-US" sz="1400" dirty="0" smtClean="0"/>
              <a:t>Inputted by people in a cyber environment, e.g., online</a:t>
            </a:r>
          </a:p>
          <a:p>
            <a:pPr lvl="1"/>
            <a:r>
              <a:rPr lang="en-US" altLang="zh-CN" sz="1400" dirty="0"/>
              <a:t>Accurate address</a:t>
            </a:r>
          </a:p>
          <a:p>
            <a:pPr lvl="1"/>
            <a:r>
              <a:rPr lang="en-US" sz="1400" dirty="0" smtClean="0"/>
              <a:t>Inaccurate GPS coordinates (translated by geocoding)</a:t>
            </a:r>
          </a:p>
        </p:txBody>
      </p:sp>
      <p:pic>
        <p:nvPicPr>
          <p:cNvPr id="2049" name="Picture 1"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8708" y="3314700"/>
            <a:ext cx="998770" cy="9479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yuzheng\AppData\Local\Microsoft\Windows\Temporary Internet Files\Content.IE5\J7I9LA98\MP90044105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630" r="14790"/>
          <a:stretch/>
        </p:blipFill>
        <p:spPr bwMode="auto">
          <a:xfrm>
            <a:off x="6913982" y="2019300"/>
            <a:ext cx="973496"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533400"/>
            <a:ext cx="8380412" cy="553998"/>
          </a:xfrm>
        </p:spPr>
        <p:txBody>
          <a:bodyPr>
            <a:normAutofit fontScale="90000"/>
          </a:bodyPr>
          <a:lstStyle/>
          <a:p>
            <a:r>
              <a:rPr lang="en-US" dirty="0" smtClean="0"/>
              <a:t>Problem</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92"/>
          <a:stretch/>
        </p:blipFill>
        <p:spPr bwMode="auto">
          <a:xfrm>
            <a:off x="4953000" y="3048000"/>
            <a:ext cx="3551910" cy="32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占位符 2"/>
          <p:cNvSpPr>
            <a:spLocks noGrp="1"/>
          </p:cNvSpPr>
          <p:nvPr>
            <p:ph type="body" idx="1"/>
          </p:nvPr>
        </p:nvSpPr>
        <p:spPr>
          <a:xfrm>
            <a:off x="381000" y="1371600"/>
            <a:ext cx="7542212" cy="4214336"/>
          </a:xfrm>
        </p:spPr>
        <p:txBody>
          <a:bodyPr>
            <a:normAutofit/>
          </a:bodyPr>
          <a:lstStyle/>
          <a:p>
            <a:r>
              <a:rPr lang="en-US" sz="2400" dirty="0" smtClean="0"/>
              <a:t>Nearly duplicated POIs</a:t>
            </a:r>
          </a:p>
          <a:p>
            <a:pPr lvl="1"/>
            <a:r>
              <a:rPr lang="en-US" sz="2000" dirty="0" smtClean="0"/>
              <a:t>The same entity in the physical world</a:t>
            </a:r>
          </a:p>
          <a:p>
            <a:pPr lvl="1"/>
            <a:r>
              <a:rPr lang="en-US" sz="2000" dirty="0" smtClean="0"/>
              <a:t>With slightly different presentations of name, </a:t>
            </a:r>
            <a:r>
              <a:rPr lang="en-US" sz="2000" dirty="0" smtClean="0"/>
              <a:t>address,</a:t>
            </a:r>
            <a:endParaRPr lang="en-US" sz="2000" dirty="0" smtClean="0"/>
          </a:p>
          <a:p>
            <a:r>
              <a:rPr lang="en-US" sz="2400" dirty="0" smtClean="0"/>
              <a:t>Caused by multiple resources</a:t>
            </a:r>
          </a:p>
          <a:p>
            <a:pPr lvl="1"/>
            <a:r>
              <a:rPr lang="en-US" sz="2000" dirty="0" smtClean="0"/>
              <a:t>Different vendors and channels</a:t>
            </a:r>
          </a:p>
          <a:p>
            <a:pPr lvl="1"/>
            <a:r>
              <a:rPr lang="en-US" sz="2000" dirty="0" smtClean="0"/>
              <a:t>Different types: POI and YP </a:t>
            </a:r>
          </a:p>
          <a:p>
            <a:r>
              <a:rPr lang="en-US" sz="2400" dirty="0" smtClean="0"/>
              <a:t>Results</a:t>
            </a:r>
          </a:p>
          <a:p>
            <a:pPr lvl="1"/>
            <a:r>
              <a:rPr lang="en-US" sz="2000" dirty="0" smtClean="0"/>
              <a:t>Bring trouble to data management</a:t>
            </a:r>
          </a:p>
          <a:p>
            <a:pPr lvl="1"/>
            <a:r>
              <a:rPr lang="en-US" sz="2000" dirty="0" smtClean="0"/>
              <a:t>Confuse users</a:t>
            </a:r>
          </a:p>
          <a:p>
            <a:pPr lvl="1"/>
            <a:endParaRPr lang="en-US" sz="2000" dirty="0" smtClean="0"/>
          </a:p>
        </p:txBody>
      </p:sp>
      <p:sp>
        <p:nvSpPr>
          <p:cNvPr id="7" name="Rectangle 6"/>
          <p:cNvSpPr/>
          <p:nvPr/>
        </p:nvSpPr>
        <p:spPr>
          <a:xfrm>
            <a:off x="609600" y="5232737"/>
            <a:ext cx="4114800" cy="1015663"/>
          </a:xfrm>
          <a:prstGeom prst="rect">
            <a:avLst/>
          </a:prstGeom>
        </p:spPr>
        <p:txBody>
          <a:bodyPr wrap="square">
            <a:spAutoFit/>
          </a:bodyPr>
          <a:lstStyle/>
          <a:p>
            <a:pPr lvl="1"/>
            <a:r>
              <a:rPr lang="en-US" altLang="zh-CN" sz="2000" dirty="0" smtClean="0">
                <a:solidFill>
                  <a:srgbClr val="0070C0"/>
                </a:solidFill>
              </a:rPr>
              <a:t>Example:</a:t>
            </a:r>
          </a:p>
          <a:p>
            <a:pPr lvl="1"/>
            <a:r>
              <a:rPr lang="en-US" altLang="zh-CN" sz="2000" dirty="0" smtClean="0">
                <a:solidFill>
                  <a:srgbClr val="0070C0"/>
                </a:solidFill>
              </a:rPr>
              <a:t>Seattle </a:t>
            </a:r>
            <a:r>
              <a:rPr lang="en-US" altLang="zh-CN" sz="2000" dirty="0">
                <a:solidFill>
                  <a:srgbClr val="0070C0"/>
                </a:solidFill>
              </a:rPr>
              <a:t>Premier Outlet Mall</a:t>
            </a:r>
            <a:endParaRPr lang="zh-CN" altLang="en-US" sz="2000" dirty="0">
              <a:solidFill>
                <a:srgbClr val="0070C0"/>
              </a:solidFill>
            </a:endParaRPr>
          </a:p>
          <a:p>
            <a:pPr lvl="1"/>
            <a:r>
              <a:rPr lang="en-US" altLang="zh-CN" sz="2000" dirty="0">
                <a:solidFill>
                  <a:srgbClr val="0070C0"/>
                </a:solidFill>
              </a:rPr>
              <a:t>Seattle Premium Outlet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817602"/>
            <a:ext cx="8380412" cy="553998"/>
          </a:xfrm>
        </p:spPr>
        <p:txBody>
          <a:bodyPr>
            <a:normAutofit fontScale="90000"/>
          </a:bodyPr>
          <a:lstStyle/>
          <a:p>
            <a:r>
              <a:rPr lang="en-US" dirty="0" smtClean="0"/>
              <a:t>What we do</a:t>
            </a:r>
            <a:endParaRPr lang="en-US" dirty="0"/>
          </a:p>
        </p:txBody>
      </p:sp>
      <p:sp>
        <p:nvSpPr>
          <p:cNvPr id="3" name="文本占位符 2"/>
          <p:cNvSpPr>
            <a:spLocks noGrp="1"/>
          </p:cNvSpPr>
          <p:nvPr>
            <p:ph type="body" idx="1"/>
          </p:nvPr>
        </p:nvSpPr>
        <p:spPr>
          <a:xfrm>
            <a:off x="381000" y="1742174"/>
            <a:ext cx="8153400" cy="3134626"/>
          </a:xfrm>
        </p:spPr>
        <p:txBody>
          <a:bodyPr>
            <a:normAutofit/>
          </a:bodyPr>
          <a:lstStyle/>
          <a:p>
            <a:r>
              <a:rPr lang="en-US" sz="2400" dirty="0" smtClean="0"/>
              <a:t>Infer the similarity between two </a:t>
            </a:r>
            <a:r>
              <a:rPr lang="en-US" sz="2400" dirty="0" smtClean="0"/>
              <a:t>location entities</a:t>
            </a:r>
            <a:endParaRPr lang="en-US" sz="2400" dirty="0" smtClean="0"/>
          </a:p>
          <a:p>
            <a:pPr lvl="1"/>
            <a:r>
              <a:rPr lang="en-US" sz="2000" dirty="0" smtClean="0"/>
              <a:t>Based on a machine learning based approach</a:t>
            </a:r>
          </a:p>
          <a:p>
            <a:pPr lvl="1"/>
            <a:r>
              <a:rPr lang="en-US" sz="2000" dirty="0" smtClean="0"/>
              <a:t>Consider multiple fields: name, address, coordinates, categories</a:t>
            </a:r>
          </a:p>
          <a:p>
            <a:pPr marL="457200" lvl="1" indent="0">
              <a:buNone/>
            </a:pPr>
            <a:endParaRPr lang="en-US" sz="2000" dirty="0" smtClean="0"/>
          </a:p>
          <a:p>
            <a:r>
              <a:rPr lang="en-US" sz="2400" dirty="0" smtClean="0"/>
              <a:t>Identify some useful features</a:t>
            </a:r>
          </a:p>
          <a:p>
            <a:pPr marL="0" indent="0">
              <a:buNone/>
            </a:pPr>
            <a:endParaRPr lang="en-US" sz="2400" dirty="0" smtClean="0"/>
          </a:p>
          <a:p>
            <a:r>
              <a:rPr lang="en-US" sz="2400" dirty="0" smtClean="0"/>
              <a:t>Evaluate our method using real datasets</a:t>
            </a:r>
          </a:p>
        </p:txBody>
      </p:sp>
      <p:cxnSp>
        <p:nvCxnSpPr>
          <p:cNvPr id="39" name="Straight Connector 38"/>
          <p:cNvCxnSpPr/>
          <p:nvPr/>
        </p:nvCxnSpPr>
        <p:spPr>
          <a:xfrm>
            <a:off x="2881908" y="7149299"/>
            <a:ext cx="0" cy="13501"/>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59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2"/>
          <p:cNvSpPr>
            <a:spLocks noGrp="1"/>
          </p:cNvSpPr>
          <p:nvPr>
            <p:ph type="body" idx="1"/>
          </p:nvPr>
        </p:nvSpPr>
        <p:spPr>
          <a:xfrm>
            <a:off x="762000" y="1831849"/>
            <a:ext cx="7696200" cy="3883151"/>
          </a:xfrm>
        </p:spPr>
        <p:txBody>
          <a:bodyPr>
            <a:normAutofit/>
          </a:bodyPr>
          <a:lstStyle/>
          <a:p>
            <a:r>
              <a:rPr lang="en-US" sz="2800" dirty="0" smtClean="0"/>
              <a:t>Similarities between two entities</a:t>
            </a:r>
          </a:p>
          <a:p>
            <a:pPr lvl="1"/>
            <a:r>
              <a:rPr lang="en-US" sz="2000" dirty="0" smtClean="0"/>
              <a:t>Name similarity</a:t>
            </a:r>
          </a:p>
          <a:p>
            <a:pPr lvl="1"/>
            <a:r>
              <a:rPr lang="en-US" sz="2000" dirty="0" smtClean="0"/>
              <a:t>Address similarity</a:t>
            </a:r>
          </a:p>
          <a:p>
            <a:pPr lvl="1"/>
            <a:r>
              <a:rPr lang="en-US" sz="2000" dirty="0" smtClean="0"/>
              <a:t>Category similarity</a:t>
            </a:r>
          </a:p>
          <a:p>
            <a:r>
              <a:rPr lang="en-US" sz="2800" dirty="0" smtClean="0"/>
              <a:t>Train a inference model</a:t>
            </a:r>
          </a:p>
          <a:p>
            <a:pPr lvl="1"/>
            <a:r>
              <a:rPr lang="en-US" sz="2000" dirty="0" smtClean="0"/>
              <a:t>Using these similarities as features</a:t>
            </a:r>
          </a:p>
          <a:p>
            <a:pPr lvl="1"/>
            <a:r>
              <a:rPr lang="en-US" sz="2000" dirty="0" smtClean="0"/>
              <a:t>A small human label training set</a:t>
            </a:r>
          </a:p>
          <a:p>
            <a:pPr lvl="1"/>
            <a:r>
              <a:rPr lang="en-US" sz="2000" dirty="0" smtClean="0"/>
              <a:t>Apply to a large scale dataset</a:t>
            </a:r>
          </a:p>
        </p:txBody>
      </p:sp>
      <p:sp>
        <p:nvSpPr>
          <p:cNvPr id="55" name="标题 1"/>
          <p:cNvSpPr>
            <a:spLocks noGrp="1"/>
          </p:cNvSpPr>
          <p:nvPr>
            <p:ph type="title"/>
          </p:nvPr>
        </p:nvSpPr>
        <p:spPr>
          <a:xfrm>
            <a:off x="533400" y="741402"/>
            <a:ext cx="8001000" cy="553998"/>
          </a:xfrm>
        </p:spPr>
        <p:txBody>
          <a:bodyPr>
            <a:normAutofit fontScale="90000"/>
          </a:bodyPr>
          <a:lstStyle/>
          <a:p>
            <a:r>
              <a:rPr lang="en-US" dirty="0" smtClean="0"/>
              <a:t>Methodology</a:t>
            </a:r>
            <a:endParaRPr lang="en-US" dirty="0"/>
          </a:p>
        </p:txBody>
      </p:sp>
    </p:spTree>
    <p:extLst>
      <p:ext uri="{BB962C8B-B14F-4D97-AF65-F5344CB8AC3E}">
        <p14:creationId xmlns:p14="http://schemas.microsoft.com/office/powerpoint/2010/main" val="172642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9002"/>
            <a:ext cx="8380412" cy="553998"/>
          </a:xfrm>
        </p:spPr>
        <p:txBody>
          <a:bodyPr>
            <a:normAutofit fontScale="90000"/>
          </a:bodyPr>
          <a:lstStyle/>
          <a:p>
            <a:r>
              <a:rPr lang="en-US" dirty="0" smtClean="0"/>
              <a:t>Name similarity</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447800"/>
                <a:ext cx="8380412" cy="2165964"/>
              </a:xfrm>
            </p:spPr>
            <p:txBody>
              <a:bodyPr>
                <a:normAutofit/>
              </a:bodyPr>
              <a:lstStyle/>
              <a:p>
                <a:r>
                  <a:rPr lang="en-US" altLang="zh-CN" sz="2400" dirty="0" smtClean="0"/>
                  <a:t>Edit distance does not work</a:t>
                </a:r>
              </a:p>
              <a:p>
                <a:r>
                  <a:rPr lang="en-US" altLang="zh-CN" sz="2400" dirty="0" smtClean="0"/>
                  <a:t>The concept of IDF</a:t>
                </a:r>
              </a:p>
              <a:p>
                <a:pPr lvl="1"/>
                <a:r>
                  <a:rPr lang="en-US" altLang="zh-CN" sz="1800" dirty="0" smtClean="0"/>
                  <a:t>Shared part: </a:t>
                </a:r>
                <a14:m>
                  <m:oMath xmlns:m="http://schemas.openxmlformats.org/officeDocument/2006/math">
                    <m:r>
                      <a:rPr lang="en-US" altLang="zh-CN" sz="1800" b="0" i="0" smtClean="0">
                        <a:latin typeface="Cambria Math"/>
                      </a:rPr>
                      <m:t> </m:t>
                    </m:r>
                    <m:sSub>
                      <m:sSubPr>
                        <m:ctrlPr>
                          <a:rPr lang="zh-CN" altLang="zh-CN" sz="1800" i="1" smtClean="0">
                            <a:latin typeface="Cambria Math"/>
                          </a:rPr>
                        </m:ctrlPr>
                      </m:sSubPr>
                      <m:e>
                        <m:r>
                          <a:rPr lang="en-US" altLang="zh-CN" sz="1800" i="1">
                            <a:latin typeface="Cambria Math"/>
                          </a:rPr>
                          <m:t>𝑉</m:t>
                        </m:r>
                      </m:e>
                      <m:sub>
                        <m:r>
                          <a:rPr lang="en-US" altLang="zh-CN" sz="1800" i="1">
                            <a:latin typeface="Cambria Math"/>
                          </a:rPr>
                          <m:t>𝑠</m:t>
                        </m:r>
                      </m:sub>
                    </m:sSub>
                    <m:r>
                      <a:rPr lang="en-US" altLang="zh-CN" sz="1800" i="1">
                        <a:latin typeface="Cambria Math"/>
                      </a:rPr>
                      <m:t>=</m:t>
                    </m:r>
                    <m:r>
                      <a:rPr lang="en-US" altLang="zh-CN" sz="1800" i="1">
                        <a:latin typeface="Cambria Math"/>
                      </a:rPr>
                      <m:t>𝑆𝑎𝑚𝑒</m:t>
                    </m:r>
                    <m:d>
                      <m:dPr>
                        <m:ctrlPr>
                          <a:rPr lang="zh-CN" altLang="zh-CN" sz="1800" i="1">
                            <a:latin typeface="Cambria Math"/>
                          </a:rPr>
                        </m:ctrlPr>
                      </m:dPr>
                      <m:e>
                        <m:sSub>
                          <m:sSubPr>
                            <m:ctrlPr>
                              <a:rPr lang="zh-CN" altLang="zh-CN" sz="1800" i="1">
                                <a:latin typeface="Cambria Math"/>
                              </a:rPr>
                            </m:ctrlPr>
                          </m:sSubPr>
                          <m:e>
                            <m:r>
                              <a:rPr lang="en-US" altLang="zh-CN" sz="1800" i="1">
                                <a:latin typeface="Cambria Math"/>
                              </a:rPr>
                              <m:t>𝑅</m:t>
                            </m:r>
                          </m:e>
                          <m:sub>
                            <m:r>
                              <a:rPr lang="en-US" altLang="zh-CN" sz="1800" i="1">
                                <a:latin typeface="Cambria Math"/>
                              </a:rPr>
                              <m:t>1</m:t>
                            </m:r>
                          </m:sub>
                        </m:sSub>
                        <m:r>
                          <a:rPr lang="en-US" altLang="zh-CN" sz="1800" i="1">
                            <a:latin typeface="Cambria Math"/>
                          </a:rPr>
                          <m:t>.</m:t>
                        </m:r>
                        <m:r>
                          <a:rPr lang="en-US" altLang="zh-CN" sz="1800" i="1">
                            <a:latin typeface="Cambria Math"/>
                          </a:rPr>
                          <m:t>𝑛𝑎𝑚𝑒</m:t>
                        </m:r>
                        <m:r>
                          <a:rPr lang="en-US" altLang="zh-CN" sz="1800" i="1">
                            <a:latin typeface="Cambria Math"/>
                          </a:rPr>
                          <m:t>, </m:t>
                        </m:r>
                        <m:sSub>
                          <m:sSubPr>
                            <m:ctrlPr>
                              <a:rPr lang="zh-CN" altLang="zh-CN" sz="1800" i="1">
                                <a:latin typeface="Cambria Math"/>
                              </a:rPr>
                            </m:ctrlPr>
                          </m:sSubPr>
                          <m:e>
                            <m:r>
                              <a:rPr lang="en-US" altLang="zh-CN" sz="1800" i="1">
                                <a:latin typeface="Cambria Math"/>
                              </a:rPr>
                              <m:t>𝑅</m:t>
                            </m:r>
                          </m:e>
                          <m:sub>
                            <m:r>
                              <a:rPr lang="en-US" altLang="zh-CN" sz="1800" i="1">
                                <a:latin typeface="Cambria Math"/>
                              </a:rPr>
                              <m:t>2</m:t>
                            </m:r>
                          </m:sub>
                        </m:sSub>
                        <m:r>
                          <a:rPr lang="en-US" altLang="zh-CN" sz="1800" i="1">
                            <a:latin typeface="Cambria Math"/>
                          </a:rPr>
                          <m:t>.</m:t>
                        </m:r>
                        <m:r>
                          <a:rPr lang="en-US" altLang="zh-CN" sz="1800" i="1">
                            <a:latin typeface="Cambria Math"/>
                          </a:rPr>
                          <m:t>𝑛𝑎𝑚𝑒</m:t>
                        </m:r>
                      </m:e>
                    </m:d>
                  </m:oMath>
                </a14:m>
                <a:r>
                  <a:rPr lang="en-US" sz="1800" dirty="0" smtClean="0"/>
                  <a:t>,</a:t>
                </a:r>
              </a:p>
              <a:p>
                <a:pPr lvl="1"/>
                <a:r>
                  <a:rPr lang="en-US" altLang="zh-CN" sz="1800" dirty="0" smtClean="0"/>
                  <a:t>Different part: </a:t>
                </a:r>
                <a14:m>
                  <m:oMath xmlns:m="http://schemas.openxmlformats.org/officeDocument/2006/math">
                    <m:sSub>
                      <m:sSubPr>
                        <m:ctrlPr>
                          <a:rPr lang="zh-CN" altLang="zh-CN" sz="1800" i="1">
                            <a:latin typeface="Cambria Math"/>
                          </a:rPr>
                        </m:ctrlPr>
                      </m:sSubPr>
                      <m:e>
                        <m:r>
                          <a:rPr lang="en-US" altLang="zh-CN" sz="1800" i="1">
                            <a:latin typeface="Cambria Math"/>
                          </a:rPr>
                          <m:t>𝑉</m:t>
                        </m:r>
                      </m:e>
                      <m:sub>
                        <m:r>
                          <a:rPr lang="en-US" altLang="zh-CN" sz="1800" i="1">
                            <a:latin typeface="Cambria Math"/>
                          </a:rPr>
                          <m:t>𝑑</m:t>
                        </m:r>
                      </m:sub>
                    </m:sSub>
                    <m:r>
                      <a:rPr lang="en-US" altLang="zh-CN" sz="1800" i="1">
                        <a:latin typeface="Cambria Math"/>
                      </a:rPr>
                      <m:t>=</m:t>
                    </m:r>
                    <m:r>
                      <a:rPr lang="en-US" altLang="zh-CN" sz="1800" i="1">
                        <a:latin typeface="Cambria Math"/>
                      </a:rPr>
                      <m:t>𝐷𝑖𝑓𝑓</m:t>
                    </m:r>
                    <m:d>
                      <m:dPr>
                        <m:ctrlPr>
                          <a:rPr lang="zh-CN" altLang="zh-CN" sz="1800" i="1">
                            <a:latin typeface="Cambria Math"/>
                          </a:rPr>
                        </m:ctrlPr>
                      </m:dPr>
                      <m:e>
                        <m:sSub>
                          <m:sSubPr>
                            <m:ctrlPr>
                              <a:rPr lang="zh-CN" altLang="zh-CN" sz="1800" i="1">
                                <a:latin typeface="Cambria Math"/>
                              </a:rPr>
                            </m:ctrlPr>
                          </m:sSubPr>
                          <m:e>
                            <m:r>
                              <a:rPr lang="en-US" altLang="zh-CN" sz="1800" i="1">
                                <a:latin typeface="Cambria Math"/>
                              </a:rPr>
                              <m:t>𝑅</m:t>
                            </m:r>
                          </m:e>
                          <m:sub>
                            <m:r>
                              <a:rPr lang="en-US" altLang="zh-CN" sz="1800" i="1">
                                <a:latin typeface="Cambria Math"/>
                              </a:rPr>
                              <m:t>1</m:t>
                            </m:r>
                          </m:sub>
                        </m:sSub>
                        <m:r>
                          <a:rPr lang="en-US" altLang="zh-CN" sz="1800" i="1">
                            <a:latin typeface="Cambria Math"/>
                          </a:rPr>
                          <m:t>.</m:t>
                        </m:r>
                        <m:r>
                          <a:rPr lang="en-US" altLang="zh-CN" sz="1800" i="1">
                            <a:latin typeface="Cambria Math"/>
                          </a:rPr>
                          <m:t>𝑛𝑎𝑚𝑒</m:t>
                        </m:r>
                        <m:r>
                          <a:rPr lang="en-US" altLang="zh-CN" sz="1800" i="1">
                            <a:latin typeface="Cambria Math"/>
                          </a:rPr>
                          <m:t>, </m:t>
                        </m:r>
                        <m:sSub>
                          <m:sSubPr>
                            <m:ctrlPr>
                              <a:rPr lang="zh-CN" altLang="zh-CN" sz="1800" i="1">
                                <a:latin typeface="Cambria Math"/>
                              </a:rPr>
                            </m:ctrlPr>
                          </m:sSubPr>
                          <m:e>
                            <m:r>
                              <a:rPr lang="en-US" altLang="zh-CN" sz="1800" i="1">
                                <a:latin typeface="Cambria Math"/>
                              </a:rPr>
                              <m:t>𝑅</m:t>
                            </m:r>
                          </m:e>
                          <m:sub>
                            <m:r>
                              <a:rPr lang="en-US" altLang="zh-CN" sz="1800" i="1">
                                <a:latin typeface="Cambria Math"/>
                              </a:rPr>
                              <m:t>2</m:t>
                            </m:r>
                          </m:sub>
                        </m:sSub>
                        <m:r>
                          <a:rPr lang="en-US" altLang="zh-CN" sz="1800" i="1">
                            <a:latin typeface="Cambria Math"/>
                          </a:rPr>
                          <m:t>.</m:t>
                        </m:r>
                        <m:r>
                          <a:rPr lang="en-US" altLang="zh-CN" sz="1800" i="1">
                            <a:latin typeface="Cambria Math"/>
                          </a:rPr>
                          <m:t>𝑛𝑎𝑚𝑒</m:t>
                        </m:r>
                      </m:e>
                    </m:d>
                  </m:oMath>
                </a14:m>
                <a:endParaRPr lang="en-US" sz="1800" dirty="0" smtClean="0"/>
              </a:p>
              <a:p>
                <a:r>
                  <a:rPr lang="en-US" sz="2400" dirty="0" smtClean="0"/>
                  <a:t>Output </a:t>
                </a:r>
                <a14:m>
                  <m:oMath xmlns:m="http://schemas.openxmlformats.org/officeDocument/2006/math">
                    <m:sSub>
                      <m:sSubPr>
                        <m:ctrlPr>
                          <a:rPr lang="zh-CN" altLang="zh-CN" sz="2400" i="1">
                            <a:latin typeface="Cambria Math"/>
                          </a:rPr>
                        </m:ctrlPr>
                      </m:sSubPr>
                      <m:e>
                        <m:r>
                          <a:rPr lang="en-US" altLang="zh-CN" sz="2400" i="1">
                            <a:latin typeface="Cambria Math"/>
                          </a:rPr>
                          <m:t>𝑆</m:t>
                        </m:r>
                      </m:e>
                      <m:sub>
                        <m:r>
                          <a:rPr lang="en-US" altLang="zh-CN" sz="2400" i="1">
                            <a:latin typeface="Cambria Math"/>
                          </a:rPr>
                          <m:t>1</m:t>
                        </m:r>
                      </m:sub>
                    </m:sSub>
                  </m:oMath>
                </a14:m>
                <a:r>
                  <a:rPr lang="en-US" sz="2400" dirty="0" smtClean="0"/>
                  <a:t> and </a:t>
                </a:r>
                <a14:m>
                  <m:oMath xmlns:m="http://schemas.openxmlformats.org/officeDocument/2006/math">
                    <m:sSub>
                      <m:sSubPr>
                        <m:ctrlPr>
                          <a:rPr lang="zh-CN" altLang="zh-CN" sz="2400" i="1">
                            <a:latin typeface="Cambria Math"/>
                          </a:rPr>
                        </m:ctrlPr>
                      </m:sSubPr>
                      <m:e>
                        <m:r>
                          <a:rPr lang="en-US" altLang="zh-CN" sz="2400" i="1">
                            <a:latin typeface="Cambria Math"/>
                          </a:rPr>
                          <m:t>𝑆</m:t>
                        </m:r>
                      </m:e>
                      <m:sub>
                        <m:r>
                          <a:rPr lang="en-US" altLang="zh-CN" sz="2400" b="0" i="1" smtClean="0">
                            <a:latin typeface="Cambria Math"/>
                          </a:rPr>
                          <m:t>2</m:t>
                        </m:r>
                      </m:sub>
                    </m:sSub>
                  </m:oMath>
                </a14:m>
                <a:r>
                  <a:rPr lang="en-US" sz="2400" dirty="0" smtClean="0"/>
                  <a:t> as features</a:t>
                </a:r>
                <a:endParaRPr lang="en-US" sz="2400"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447800"/>
                <a:ext cx="8380412" cy="2165964"/>
              </a:xfrm>
              <a:blipFill rotWithShape="1">
                <a:blip r:embed="rId2"/>
                <a:stretch>
                  <a:fillRect t="-2254"/>
                </a:stretch>
              </a:blipFill>
            </p:spPr>
            <p:txBody>
              <a:bodyPr/>
              <a:lstStyle/>
              <a:p>
                <a:r>
                  <a:rPr lang="en-US">
                    <a:noFill/>
                  </a:rPr>
                  <a:t> </a:t>
                </a:r>
              </a:p>
            </p:txBody>
          </p:sp>
        </mc:Fallback>
      </mc:AlternateContent>
      <p:pic>
        <p:nvPicPr>
          <p:cNvPr id="15" name="Picture 14"/>
          <p:cNvPicPr/>
          <p:nvPr/>
        </p:nvPicPr>
        <p:blipFill>
          <a:blip r:embed="rId3" cstate="print"/>
          <a:srcRect/>
          <a:stretch>
            <a:fillRect/>
          </a:stretch>
        </p:blipFill>
        <p:spPr bwMode="auto">
          <a:xfrm>
            <a:off x="3429000" y="4017681"/>
            <a:ext cx="5486400" cy="205740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6" name="Rectangle 5"/>
              <p:cNvSpPr/>
              <p:nvPr/>
            </p:nvSpPr>
            <p:spPr>
              <a:xfrm>
                <a:off x="6172200" y="2297668"/>
                <a:ext cx="21857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i="1">
                              <a:latin typeface="Cambria Math"/>
                            </a:rPr>
                            <m:t>𝑉</m:t>
                          </m:r>
                        </m:e>
                        <m:sub>
                          <m:r>
                            <a:rPr lang="en-US" altLang="zh-CN" i="1">
                              <a:latin typeface="Cambria Math"/>
                            </a:rPr>
                            <m:t>𝑠</m:t>
                          </m:r>
                        </m:sub>
                      </m:sSub>
                      <m:r>
                        <a:rPr lang="en-US" altLang="zh-CN">
                          <a:latin typeface="Cambria Math"/>
                        </a:rPr>
                        <m:t>=</m:t>
                      </m:r>
                      <m:d>
                        <m:dPr>
                          <m:begChr m:val="〈"/>
                          <m:endChr m:val="〉"/>
                          <m:ctrlPr>
                            <a:rPr lang="zh-CN" altLang="zh-CN" i="1">
                              <a:latin typeface="Cambria Math"/>
                            </a:rPr>
                          </m:ctrlPr>
                        </m:dPr>
                        <m:e>
                          <m:sSub>
                            <m:sSubPr>
                              <m:ctrlPr>
                                <a:rPr lang="zh-CN" altLang="zh-CN" i="1">
                                  <a:latin typeface="Cambria Math"/>
                                </a:rPr>
                              </m:ctrlPr>
                            </m:sSubPr>
                            <m:e>
                              <m:r>
                                <a:rPr lang="en-US" altLang="zh-CN" i="1">
                                  <a:latin typeface="Cambria Math"/>
                                </a:rPr>
                                <m:t>𝑤</m:t>
                              </m:r>
                            </m:e>
                            <m:sub>
                              <m:r>
                                <a:rPr lang="en-US" altLang="zh-CN" i="1">
                                  <a:latin typeface="Cambria Math"/>
                                </a:rPr>
                                <m:t>1</m:t>
                              </m:r>
                            </m:sub>
                          </m:sSub>
                          <m:r>
                            <a:rPr lang="en-US" altLang="zh-CN" i="1">
                              <a:latin typeface="Cambria Math"/>
                            </a:rPr>
                            <m:t>,</m:t>
                          </m:r>
                          <m:sSub>
                            <m:sSubPr>
                              <m:ctrlPr>
                                <a:rPr lang="zh-CN" altLang="zh-CN" i="1">
                                  <a:latin typeface="Cambria Math"/>
                                </a:rPr>
                              </m:ctrlPr>
                            </m:sSubPr>
                            <m:e>
                              <m:r>
                                <a:rPr lang="en-US" altLang="zh-CN" i="1">
                                  <a:latin typeface="Cambria Math"/>
                                </a:rPr>
                                <m:t>𝑤</m:t>
                              </m:r>
                            </m:e>
                            <m:sub>
                              <m:r>
                                <a:rPr lang="en-US" altLang="zh-CN" i="1">
                                  <a:latin typeface="Cambria Math"/>
                                </a:rPr>
                                <m:t>2</m:t>
                              </m:r>
                            </m:sub>
                          </m:sSub>
                          <m:r>
                            <a:rPr lang="en-US" altLang="zh-CN" i="1">
                              <a:latin typeface="Cambria Math"/>
                            </a:rPr>
                            <m:t>,…,</m:t>
                          </m:r>
                          <m:sSub>
                            <m:sSubPr>
                              <m:ctrlPr>
                                <a:rPr lang="zh-CN" altLang="zh-CN" i="1">
                                  <a:latin typeface="Cambria Math"/>
                                </a:rPr>
                              </m:ctrlPr>
                            </m:sSubPr>
                            <m:e>
                              <m:r>
                                <a:rPr lang="en-US" altLang="zh-CN" i="1">
                                  <a:latin typeface="Cambria Math"/>
                                </a:rPr>
                                <m:t>𝑤</m:t>
                              </m:r>
                            </m:e>
                            <m:sub>
                              <m:r>
                                <a:rPr lang="en-US" altLang="zh-CN" i="1">
                                  <a:latin typeface="Cambria Math"/>
                                </a:rPr>
                                <m:t>𝑖</m:t>
                              </m:r>
                            </m:sub>
                          </m:sSub>
                        </m:e>
                      </m:d>
                    </m:oMath>
                  </m:oMathPara>
                </a14:m>
                <a:endParaRPr lang="zh-CN" altLang="en-US" dirty="0"/>
              </a:p>
            </p:txBody>
          </p:sp>
        </mc:Choice>
        <mc:Fallback>
          <p:sp>
            <p:nvSpPr>
              <p:cNvPr id="6" name="Rectangle 5"/>
              <p:cNvSpPr>
                <a:spLocks noRot="1" noChangeAspect="1" noMove="1" noResize="1" noEditPoints="1" noAdjustHandles="1" noChangeArrowheads="1" noChangeShapeType="1" noTextEdit="1"/>
              </p:cNvSpPr>
              <p:nvPr/>
            </p:nvSpPr>
            <p:spPr>
              <a:xfrm>
                <a:off x="6172200" y="2297668"/>
                <a:ext cx="218579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81000" y="3821445"/>
                <a:ext cx="2086212" cy="7944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600" i="1">
                              <a:latin typeface="Cambria Math"/>
                            </a:rPr>
                          </m:ctrlPr>
                        </m:sSubPr>
                        <m:e>
                          <m:r>
                            <a:rPr lang="en-US" altLang="zh-CN" sz="1600" i="1">
                              <a:latin typeface="Cambria Math"/>
                            </a:rPr>
                            <m:t>𝑆</m:t>
                          </m:r>
                        </m:e>
                        <m:sub>
                          <m:r>
                            <a:rPr lang="en-US" altLang="zh-CN" sz="1600" i="1">
                              <a:latin typeface="Cambria Math"/>
                            </a:rPr>
                            <m:t>1</m:t>
                          </m:r>
                        </m:sub>
                      </m:sSub>
                      <m:r>
                        <a:rPr lang="en-US" altLang="zh-CN" sz="1600" i="1">
                          <a:latin typeface="Cambria Math"/>
                        </a:rPr>
                        <m:t>=</m:t>
                      </m:r>
                      <m:nary>
                        <m:naryPr>
                          <m:chr m:val="∑"/>
                          <m:limLoc m:val="undOvr"/>
                          <m:ctrlPr>
                            <a:rPr lang="zh-CN" altLang="zh-CN" sz="1600" i="1">
                              <a:latin typeface="Cambria Math"/>
                            </a:rPr>
                          </m:ctrlPr>
                        </m:naryPr>
                        <m:sub>
                          <m:r>
                            <a:rPr lang="en-US" altLang="zh-CN" sz="1600" i="1">
                              <a:latin typeface="Cambria Math"/>
                            </a:rPr>
                            <m:t>𝑖</m:t>
                          </m:r>
                          <m:r>
                            <a:rPr lang="en-US" altLang="zh-CN" sz="1600" i="1">
                              <a:latin typeface="Cambria Math"/>
                            </a:rPr>
                            <m:t>=1</m:t>
                          </m:r>
                        </m:sub>
                        <m:sup>
                          <m:r>
                            <a:rPr lang="en-US" altLang="zh-CN" sz="1600" i="1">
                              <a:latin typeface="Cambria Math"/>
                            </a:rPr>
                            <m:t>|</m:t>
                          </m:r>
                          <m:sSub>
                            <m:sSubPr>
                              <m:ctrlPr>
                                <a:rPr lang="zh-CN" altLang="zh-CN" sz="1600" i="1">
                                  <a:latin typeface="Cambria Math"/>
                                </a:rPr>
                              </m:ctrlPr>
                            </m:sSubPr>
                            <m:e>
                              <m:r>
                                <a:rPr lang="en-US" altLang="zh-CN" sz="1600" i="1">
                                  <a:latin typeface="Cambria Math"/>
                                </a:rPr>
                                <m:t>𝑉</m:t>
                              </m:r>
                            </m:e>
                            <m:sub>
                              <m:r>
                                <a:rPr lang="en-US" altLang="zh-CN" sz="1600" i="1">
                                  <a:latin typeface="Cambria Math"/>
                                </a:rPr>
                                <m:t>𝑠</m:t>
                              </m:r>
                            </m:sub>
                          </m:sSub>
                          <m:r>
                            <a:rPr lang="en-US" altLang="zh-CN" sz="1600" i="1">
                              <a:latin typeface="Cambria Math"/>
                            </a:rPr>
                            <m:t>|</m:t>
                          </m:r>
                        </m:sup>
                        <m:e>
                          <m:r>
                            <a:rPr lang="en-US" altLang="zh-CN" sz="1600" i="1">
                              <a:latin typeface="Cambria Math"/>
                            </a:rPr>
                            <m:t>𝑖𝑑𝑓</m:t>
                          </m:r>
                          <m:r>
                            <a:rPr lang="en-US" altLang="zh-CN" sz="1600" i="1">
                              <a:latin typeface="Cambria Math"/>
                            </a:rPr>
                            <m:t>(</m:t>
                          </m:r>
                          <m:sSub>
                            <m:sSubPr>
                              <m:ctrlPr>
                                <a:rPr lang="zh-CN" altLang="zh-CN" sz="1600" i="1">
                                  <a:latin typeface="Cambria Math"/>
                                </a:rPr>
                              </m:ctrlPr>
                            </m:sSubPr>
                            <m:e>
                              <m:r>
                                <a:rPr lang="en-US" altLang="zh-CN" sz="1600" i="1">
                                  <a:latin typeface="Cambria Math"/>
                                </a:rPr>
                                <m:t>𝑤</m:t>
                              </m:r>
                            </m:e>
                            <m:sub>
                              <m:r>
                                <a:rPr lang="en-US" altLang="zh-CN" sz="1600" i="1">
                                  <a:latin typeface="Cambria Math"/>
                                </a:rPr>
                                <m:t>𝑖</m:t>
                              </m:r>
                            </m:sub>
                          </m:sSub>
                          <m:r>
                            <a:rPr lang="en-US" altLang="zh-CN" sz="1600" i="1">
                              <a:latin typeface="Cambria Math"/>
                            </a:rPr>
                            <m:t>∈</m:t>
                          </m:r>
                          <m:sSub>
                            <m:sSubPr>
                              <m:ctrlPr>
                                <a:rPr lang="zh-CN" altLang="zh-CN" sz="1600" i="1">
                                  <a:latin typeface="Cambria Math"/>
                                </a:rPr>
                              </m:ctrlPr>
                            </m:sSubPr>
                            <m:e>
                              <m:r>
                                <a:rPr lang="en-US" altLang="zh-CN" sz="1600" i="1">
                                  <a:latin typeface="Cambria Math"/>
                                </a:rPr>
                                <m:t>𝑉</m:t>
                              </m:r>
                            </m:e>
                            <m:sub>
                              <m:r>
                                <a:rPr lang="en-US" altLang="zh-CN" sz="1600" i="1">
                                  <a:latin typeface="Cambria Math"/>
                                </a:rPr>
                                <m:t>𝑠</m:t>
                              </m:r>
                            </m:sub>
                          </m:sSub>
                          <m:r>
                            <a:rPr lang="en-US" altLang="zh-CN" sz="1600" i="1">
                              <a:latin typeface="Cambria Math"/>
                            </a:rPr>
                            <m:t>)</m:t>
                          </m:r>
                        </m:e>
                      </m:nary>
                    </m:oMath>
                  </m:oMathPara>
                </a14:m>
                <a:endParaRPr lang="zh-CN" altLang="en-US" sz="1600" dirty="0"/>
              </a:p>
            </p:txBody>
          </p:sp>
        </mc:Choice>
        <mc:Fallback>
          <p:sp>
            <p:nvSpPr>
              <p:cNvPr id="7" name="Rectangle 6"/>
              <p:cNvSpPr>
                <a:spLocks noRot="1" noChangeAspect="1" noMove="1" noResize="1" noEditPoints="1" noAdjustHandles="1" noChangeArrowheads="1" noChangeShapeType="1" noTextEdit="1"/>
              </p:cNvSpPr>
              <p:nvPr/>
            </p:nvSpPr>
            <p:spPr>
              <a:xfrm>
                <a:off x="381000" y="3821445"/>
                <a:ext cx="2086212" cy="79444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62291" y="4855881"/>
                <a:ext cx="2268249" cy="362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600" i="1">
                              <a:latin typeface="Cambria Math"/>
                            </a:rPr>
                          </m:ctrlPr>
                        </m:sSubPr>
                        <m:e>
                          <m:r>
                            <a:rPr lang="en-US" altLang="zh-CN" sz="1600" i="1">
                              <a:latin typeface="Cambria Math"/>
                            </a:rPr>
                            <m:t>𝑆</m:t>
                          </m:r>
                        </m:e>
                        <m:sub>
                          <m:r>
                            <a:rPr lang="en-US" altLang="zh-CN" sz="1600" i="1">
                              <a:latin typeface="Cambria Math"/>
                            </a:rPr>
                            <m:t>2</m:t>
                          </m:r>
                        </m:sub>
                      </m:sSub>
                      <m:r>
                        <a:rPr lang="en-US" altLang="zh-CN" sz="1600" i="1">
                          <a:latin typeface="Cambria Math"/>
                        </a:rPr>
                        <m:t>=</m:t>
                      </m:r>
                      <m:sSub>
                        <m:sSubPr>
                          <m:ctrlPr>
                            <a:rPr lang="zh-CN" altLang="zh-CN" sz="1600" i="1">
                              <a:latin typeface="Cambria Math"/>
                            </a:rPr>
                          </m:ctrlPr>
                        </m:sSubPr>
                        <m:e>
                          <m:r>
                            <a:rPr lang="en-US" altLang="zh-CN" sz="1600" i="1">
                              <a:latin typeface="Cambria Math"/>
                            </a:rPr>
                            <m:t>𝑚𝑎𝑥</m:t>
                          </m:r>
                        </m:e>
                        <m:sub>
                          <m:sSub>
                            <m:sSubPr>
                              <m:ctrlPr>
                                <a:rPr lang="zh-CN" altLang="zh-CN" sz="1600" i="1">
                                  <a:latin typeface="Cambria Math"/>
                                </a:rPr>
                              </m:ctrlPr>
                            </m:sSubPr>
                            <m:e>
                              <m:r>
                                <a:rPr lang="en-US" altLang="zh-CN" sz="1600" i="1">
                                  <a:latin typeface="Cambria Math"/>
                                </a:rPr>
                                <m:t>𝑤</m:t>
                              </m:r>
                            </m:e>
                            <m:sub>
                              <m:r>
                                <a:rPr lang="en-US" altLang="zh-CN" sz="1600" i="1">
                                  <a:latin typeface="Cambria Math"/>
                                </a:rPr>
                                <m:t>𝑖</m:t>
                              </m:r>
                            </m:sub>
                          </m:sSub>
                          <m:r>
                            <a:rPr lang="en-US" altLang="zh-CN" sz="1600" i="1">
                              <a:latin typeface="Cambria Math"/>
                            </a:rPr>
                            <m:t>∈</m:t>
                          </m:r>
                          <m:sSub>
                            <m:sSubPr>
                              <m:ctrlPr>
                                <a:rPr lang="zh-CN" altLang="zh-CN" sz="1600" i="1">
                                  <a:latin typeface="Cambria Math"/>
                                </a:rPr>
                              </m:ctrlPr>
                            </m:sSubPr>
                            <m:e>
                              <m:r>
                                <a:rPr lang="en-US" altLang="zh-CN" sz="1600" i="1">
                                  <a:latin typeface="Cambria Math"/>
                                </a:rPr>
                                <m:t>𝑉</m:t>
                              </m:r>
                            </m:e>
                            <m:sub>
                              <m:r>
                                <a:rPr lang="en-US" altLang="zh-CN" sz="1600" i="1">
                                  <a:latin typeface="Cambria Math"/>
                                </a:rPr>
                                <m:t>𝑑</m:t>
                              </m:r>
                            </m:sub>
                          </m:sSub>
                        </m:sub>
                      </m:sSub>
                      <m:r>
                        <a:rPr lang="en-US" altLang="zh-CN" sz="1600" i="1">
                          <a:latin typeface="Cambria Math"/>
                        </a:rPr>
                        <m:t>⁡</m:t>
                      </m:r>
                      <m:r>
                        <a:rPr lang="en-US" altLang="zh-CN" sz="1600" i="1">
                          <a:latin typeface="Cambria Math"/>
                        </a:rPr>
                        <m:t>𝑖𝑑𝑓</m:t>
                      </m:r>
                      <m:r>
                        <a:rPr lang="en-US" altLang="zh-CN" sz="1600" i="1">
                          <a:latin typeface="Cambria Math"/>
                        </a:rPr>
                        <m:t>(</m:t>
                      </m:r>
                      <m:sSub>
                        <m:sSubPr>
                          <m:ctrlPr>
                            <a:rPr lang="zh-CN" altLang="zh-CN" sz="1600" i="1">
                              <a:latin typeface="Cambria Math"/>
                            </a:rPr>
                          </m:ctrlPr>
                        </m:sSubPr>
                        <m:e>
                          <m:r>
                            <a:rPr lang="en-US" altLang="zh-CN" sz="1600" i="1">
                              <a:latin typeface="Cambria Math"/>
                            </a:rPr>
                            <m:t>𝑤</m:t>
                          </m:r>
                        </m:e>
                        <m:sub>
                          <m:r>
                            <a:rPr lang="en-US" altLang="zh-CN" sz="1600" i="1">
                              <a:latin typeface="Cambria Math"/>
                            </a:rPr>
                            <m:t>𝑖</m:t>
                          </m:r>
                        </m:sub>
                      </m:sSub>
                      <m:r>
                        <a:rPr lang="en-US" altLang="zh-CN" sz="1600" i="1">
                          <a:latin typeface="Cambria Math"/>
                        </a:rPr>
                        <m:t>)</m:t>
                      </m:r>
                    </m:oMath>
                  </m:oMathPara>
                </a14:m>
                <a:endParaRPr lang="zh-CN" altLang="en-US" sz="1600" dirty="0"/>
              </a:p>
            </p:txBody>
          </p:sp>
        </mc:Choice>
        <mc:Fallback>
          <p:sp>
            <p:nvSpPr>
              <p:cNvPr id="8" name="Rectangle 7"/>
              <p:cNvSpPr>
                <a:spLocks noRot="1" noChangeAspect="1" noMove="1" noResize="1" noEditPoints="1" noAdjustHandles="1" noChangeArrowheads="1" noChangeShapeType="1" noTextEdit="1"/>
              </p:cNvSpPr>
              <p:nvPr/>
            </p:nvSpPr>
            <p:spPr>
              <a:xfrm>
                <a:off x="362291" y="4855881"/>
                <a:ext cx="2268249" cy="362663"/>
              </a:xfrm>
              <a:prstGeom prst="rect">
                <a:avLst/>
              </a:prstGeom>
              <a:blipFill rotWithShape="1">
                <a:blip r:embed="rId6"/>
                <a:stretch>
                  <a:fillRect b="-50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6172200" y="2754868"/>
                <a:ext cx="23829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smtClean="0">
                              <a:latin typeface="Cambria Math"/>
                            </a:rPr>
                          </m:ctrlPr>
                        </m:sSubPr>
                        <m:e>
                          <m:r>
                            <a:rPr lang="en-US" altLang="zh-CN" i="1">
                              <a:latin typeface="Cambria Math"/>
                            </a:rPr>
                            <m:t>𝑉</m:t>
                          </m:r>
                        </m:e>
                        <m:sub>
                          <m:r>
                            <a:rPr lang="en-US" altLang="zh-CN" i="1">
                              <a:latin typeface="Cambria Math"/>
                            </a:rPr>
                            <m:t>𝑑</m:t>
                          </m:r>
                        </m:sub>
                      </m:sSub>
                      <m:r>
                        <a:rPr lang="en-US" altLang="zh-CN">
                          <a:latin typeface="Cambria Math"/>
                        </a:rPr>
                        <m:t>=</m:t>
                      </m:r>
                      <m:d>
                        <m:dPr>
                          <m:begChr m:val="〈"/>
                          <m:endChr m:val="〉"/>
                          <m:ctrlPr>
                            <a:rPr lang="zh-CN" altLang="zh-CN" i="1">
                              <a:latin typeface="Cambria Math"/>
                            </a:rPr>
                          </m:ctrlPr>
                        </m:dPr>
                        <m:e>
                          <m:sSub>
                            <m:sSubPr>
                              <m:ctrlPr>
                                <a:rPr lang="zh-CN" altLang="zh-CN" i="1">
                                  <a:latin typeface="Cambria Math"/>
                                </a:rPr>
                              </m:ctrlPr>
                            </m:sSubPr>
                            <m:e>
                              <m:r>
                                <a:rPr lang="en-US" altLang="zh-CN" i="1">
                                  <a:latin typeface="Cambria Math"/>
                                </a:rPr>
                                <m:t>𝑤</m:t>
                              </m:r>
                              <m:r>
                                <a:rPr lang="en-US" altLang="zh-CN" b="0" i="1" smtClean="0">
                                  <a:latin typeface="Cambria Math"/>
                                </a:rPr>
                                <m:t>′</m:t>
                              </m:r>
                            </m:e>
                            <m:sub>
                              <m:r>
                                <a:rPr lang="en-US" altLang="zh-CN" i="1">
                                  <a:latin typeface="Cambria Math"/>
                                </a:rPr>
                                <m:t>1</m:t>
                              </m:r>
                            </m:sub>
                          </m:sSub>
                          <m:r>
                            <a:rPr lang="en-US" altLang="zh-CN" i="1">
                              <a:latin typeface="Cambria Math"/>
                            </a:rPr>
                            <m:t>,</m:t>
                          </m:r>
                          <m:sSub>
                            <m:sSubPr>
                              <m:ctrlPr>
                                <a:rPr lang="zh-CN" altLang="zh-CN" i="1">
                                  <a:latin typeface="Cambria Math"/>
                                </a:rPr>
                              </m:ctrlPr>
                            </m:sSubPr>
                            <m:e>
                              <m:r>
                                <a:rPr lang="en-US" altLang="zh-CN" i="1">
                                  <a:latin typeface="Cambria Math"/>
                                </a:rPr>
                                <m:t>𝑤</m:t>
                              </m:r>
                              <m:r>
                                <a:rPr lang="en-US" altLang="zh-CN" b="0" i="1" smtClean="0">
                                  <a:latin typeface="Cambria Math"/>
                                </a:rPr>
                                <m:t>′</m:t>
                              </m:r>
                            </m:e>
                            <m:sub>
                              <m:r>
                                <a:rPr lang="en-US" altLang="zh-CN" i="1">
                                  <a:latin typeface="Cambria Math"/>
                                </a:rPr>
                                <m:t>2</m:t>
                              </m:r>
                            </m:sub>
                          </m:sSub>
                          <m:r>
                            <a:rPr lang="en-US" altLang="zh-CN" i="1">
                              <a:latin typeface="Cambria Math"/>
                            </a:rPr>
                            <m:t>,…,</m:t>
                          </m:r>
                          <m:sSub>
                            <m:sSubPr>
                              <m:ctrlPr>
                                <a:rPr lang="zh-CN" altLang="zh-CN" i="1">
                                  <a:latin typeface="Cambria Math"/>
                                </a:rPr>
                              </m:ctrlPr>
                            </m:sSubPr>
                            <m:e>
                              <m:r>
                                <a:rPr lang="en-US" altLang="zh-CN" i="1">
                                  <a:latin typeface="Cambria Math"/>
                                </a:rPr>
                                <m:t>𝑤</m:t>
                              </m:r>
                              <m:r>
                                <a:rPr lang="en-US" altLang="zh-CN" b="0" i="1" smtClean="0">
                                  <a:latin typeface="Cambria Math"/>
                                </a:rPr>
                                <m:t>′</m:t>
                              </m:r>
                            </m:e>
                            <m:sub>
                              <m:r>
                                <a:rPr lang="en-US" altLang="zh-CN" i="1">
                                  <a:latin typeface="Cambria Math"/>
                                </a:rPr>
                                <m:t>𝑖</m:t>
                              </m:r>
                            </m:sub>
                          </m:sSub>
                        </m:e>
                      </m:d>
                    </m:oMath>
                  </m:oMathPara>
                </a14:m>
                <a:endParaRPr lang="zh-CN" altLang="en-US" dirty="0"/>
              </a:p>
            </p:txBody>
          </p:sp>
        </mc:Choice>
        <mc:Fallback>
          <p:sp>
            <p:nvSpPr>
              <p:cNvPr id="9" name="Rectangle 8"/>
              <p:cNvSpPr>
                <a:spLocks noRot="1" noChangeAspect="1" noMove="1" noResize="1" noEditPoints="1" noAdjustHandles="1" noChangeArrowheads="1" noChangeShapeType="1" noTextEdit="1"/>
              </p:cNvSpPr>
              <p:nvPr/>
            </p:nvSpPr>
            <p:spPr>
              <a:xfrm>
                <a:off x="6172200" y="2754868"/>
                <a:ext cx="238296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04800" y="5541681"/>
                <a:ext cx="2821926" cy="498855"/>
              </a:xfrm>
              <a:prstGeom prst="rect">
                <a:avLst/>
              </a:prstGeom>
            </p:spPr>
            <p:txBody>
              <a:bodyPr wrap="none">
                <a:spAutoFit/>
              </a:bodyPr>
              <a:lstStyle/>
              <a:p>
                <a:r>
                  <a:rPr lang="zh-CN" altLang="zh-CN" sz="1600" dirty="0"/>
                  <a:t> </a:t>
                </a:r>
                <a14:m>
                  <m:oMath xmlns:m="http://schemas.openxmlformats.org/officeDocument/2006/math">
                    <m:r>
                      <a:rPr lang="en-US" altLang="zh-CN" sz="1600" i="1">
                        <a:latin typeface="Cambria Math"/>
                      </a:rPr>
                      <m:t>𝑖𝑑𝑓</m:t>
                    </m:r>
                    <m:d>
                      <m:dPr>
                        <m:ctrlPr>
                          <a:rPr lang="zh-CN" altLang="zh-CN" sz="1600" i="1">
                            <a:latin typeface="Cambria Math"/>
                          </a:rPr>
                        </m:ctrlPr>
                      </m:dPr>
                      <m:e>
                        <m:sSub>
                          <m:sSubPr>
                            <m:ctrlPr>
                              <a:rPr lang="zh-CN" altLang="zh-CN" sz="1600" i="1">
                                <a:latin typeface="Cambria Math"/>
                              </a:rPr>
                            </m:ctrlPr>
                          </m:sSubPr>
                          <m:e>
                            <m:r>
                              <a:rPr lang="en-US" altLang="zh-CN" sz="1600" i="1">
                                <a:latin typeface="Cambria Math"/>
                              </a:rPr>
                              <m:t>𝑤</m:t>
                            </m:r>
                          </m:e>
                          <m:sub>
                            <m:r>
                              <a:rPr lang="en-US" altLang="zh-CN" sz="1600" i="1">
                                <a:latin typeface="Cambria Math"/>
                              </a:rPr>
                              <m:t>𝑖</m:t>
                            </m:r>
                          </m:sub>
                        </m:sSub>
                      </m:e>
                    </m:d>
                    <m:r>
                      <a:rPr lang="en-US" altLang="zh-CN" sz="1600" i="1">
                        <a:latin typeface="Cambria Math"/>
                      </a:rPr>
                      <m:t>=</m:t>
                    </m:r>
                    <m:func>
                      <m:funcPr>
                        <m:ctrlPr>
                          <a:rPr lang="zh-CN" altLang="zh-CN" sz="1600" i="1">
                            <a:latin typeface="Cambria Math"/>
                          </a:rPr>
                        </m:ctrlPr>
                      </m:funcPr>
                      <m:fName>
                        <m:r>
                          <a:rPr lang="en-US" altLang="zh-CN" sz="1600" i="1">
                            <a:latin typeface="Cambria Math"/>
                          </a:rPr>
                          <m:t>𝑙𝑜𝑔</m:t>
                        </m:r>
                      </m:fName>
                      <m:e>
                        <m:f>
                          <m:fPr>
                            <m:ctrlPr>
                              <a:rPr lang="zh-CN" altLang="zh-CN" sz="1600" i="1">
                                <a:latin typeface="Cambria Math"/>
                              </a:rPr>
                            </m:ctrlPr>
                          </m:fPr>
                          <m:num>
                            <m:r>
                              <a:rPr lang="en-US" altLang="zh-CN" sz="1600" i="1">
                                <a:latin typeface="Cambria Math"/>
                              </a:rPr>
                              <m:t>𝑁</m:t>
                            </m:r>
                          </m:num>
                          <m:den>
                            <m:r>
                              <a:rPr lang="en-US" altLang="zh-CN" sz="1600" i="1">
                                <a:latin typeface="Cambria Math"/>
                              </a:rPr>
                              <m:t>|{</m:t>
                            </m:r>
                            <m:sSub>
                              <m:sSubPr>
                                <m:ctrlPr>
                                  <a:rPr lang="zh-CN" altLang="zh-CN" sz="1600" i="1">
                                    <a:latin typeface="Cambria Math"/>
                                  </a:rPr>
                                </m:ctrlPr>
                              </m:sSubPr>
                              <m:e>
                                <m:r>
                                  <a:rPr lang="en-US" altLang="zh-CN" sz="1600" i="1">
                                    <a:latin typeface="Cambria Math"/>
                                  </a:rPr>
                                  <m:t>𝑅</m:t>
                                </m:r>
                              </m:e>
                              <m:sub>
                                <m:r>
                                  <a:rPr lang="en-US" altLang="zh-CN" sz="1600" i="1">
                                    <a:latin typeface="Cambria Math"/>
                                  </a:rPr>
                                  <m:t>𝑗</m:t>
                                </m:r>
                              </m:sub>
                            </m:sSub>
                            <m:r>
                              <a:rPr lang="en-US" altLang="zh-CN" sz="1600" i="1">
                                <a:latin typeface="Cambria Math"/>
                              </a:rPr>
                              <m:t>,</m:t>
                            </m:r>
                            <m:sSub>
                              <m:sSubPr>
                                <m:ctrlPr>
                                  <a:rPr lang="zh-CN" altLang="zh-CN" sz="1600" i="1">
                                    <a:latin typeface="Cambria Math"/>
                                  </a:rPr>
                                </m:ctrlPr>
                              </m:sSubPr>
                              <m:e>
                                <m:r>
                                  <a:rPr lang="en-US" altLang="zh-CN" sz="1600" i="1">
                                    <a:latin typeface="Cambria Math"/>
                                  </a:rPr>
                                  <m:t>𝑤</m:t>
                                </m:r>
                              </m:e>
                              <m:sub>
                                <m:r>
                                  <a:rPr lang="en-US" altLang="zh-CN" sz="1600" i="1">
                                    <a:latin typeface="Cambria Math"/>
                                  </a:rPr>
                                  <m:t>𝑖</m:t>
                                </m:r>
                              </m:sub>
                            </m:sSub>
                            <m:r>
                              <a:rPr lang="en-US" altLang="zh-CN" sz="1600" i="1">
                                <a:latin typeface="Cambria Math"/>
                              </a:rPr>
                              <m:t>∈</m:t>
                            </m:r>
                            <m:sSub>
                              <m:sSubPr>
                                <m:ctrlPr>
                                  <a:rPr lang="zh-CN" altLang="zh-CN" sz="1600" i="1">
                                    <a:latin typeface="Cambria Math"/>
                                  </a:rPr>
                                </m:ctrlPr>
                              </m:sSubPr>
                              <m:e>
                                <m:r>
                                  <a:rPr lang="en-US" altLang="zh-CN" sz="1600" i="1">
                                    <a:latin typeface="Cambria Math"/>
                                  </a:rPr>
                                  <m:t>𝑅</m:t>
                                </m:r>
                              </m:e>
                              <m:sub>
                                <m:r>
                                  <a:rPr lang="en-US" altLang="zh-CN" sz="1600" i="1">
                                    <a:latin typeface="Cambria Math"/>
                                  </a:rPr>
                                  <m:t>𝑗</m:t>
                                </m:r>
                              </m:sub>
                            </m:sSub>
                            <m:r>
                              <a:rPr lang="en-US" altLang="zh-CN" sz="1600" i="1">
                                <a:latin typeface="Cambria Math"/>
                              </a:rPr>
                              <m:t>.</m:t>
                            </m:r>
                            <m:r>
                              <a:rPr lang="en-US" altLang="zh-CN" sz="1600" i="1">
                                <a:latin typeface="Cambria Math"/>
                              </a:rPr>
                              <m:t>𝑁𝑎𝑚𝑒</m:t>
                            </m:r>
                            <m:r>
                              <a:rPr lang="en-US" altLang="zh-CN" sz="1600" i="1">
                                <a:latin typeface="Cambria Math"/>
                              </a:rPr>
                              <m:t>}|</m:t>
                            </m:r>
                          </m:den>
                        </m:f>
                      </m:e>
                    </m:func>
                  </m:oMath>
                </a14:m>
                <a:endParaRPr lang="zh-CN" altLang="en-US" sz="1600" dirty="0"/>
              </a:p>
            </p:txBody>
          </p:sp>
        </mc:Choice>
        <mc:Fallback>
          <p:sp>
            <p:nvSpPr>
              <p:cNvPr id="10" name="Rectangle 9"/>
              <p:cNvSpPr>
                <a:spLocks noRot="1" noChangeAspect="1" noMove="1" noResize="1" noEditPoints="1" noAdjustHandles="1" noChangeArrowheads="1" noChangeShapeType="1" noTextEdit="1"/>
              </p:cNvSpPr>
              <p:nvPr/>
            </p:nvSpPr>
            <p:spPr>
              <a:xfrm>
                <a:off x="304800" y="5541681"/>
                <a:ext cx="2821926" cy="498855"/>
              </a:xfrm>
              <a:prstGeom prst="rect">
                <a:avLst/>
              </a:prstGeom>
              <a:blipFill rotWithShape="1">
                <a:blip r:embed="rId8"/>
                <a:stretch>
                  <a:fillRect b="-122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589002"/>
            <a:ext cx="8380412" cy="553998"/>
          </a:xfrm>
        </p:spPr>
        <p:txBody>
          <a:bodyPr>
            <a:normAutofit/>
          </a:bodyPr>
          <a:lstStyle/>
          <a:p>
            <a:r>
              <a:rPr lang="en-US" sz="3300" dirty="0" smtClean="0"/>
              <a:t>Address similarity</a:t>
            </a:r>
            <a:endParaRPr lang="en-US" sz="3300" dirty="0"/>
          </a:p>
        </p:txBody>
      </p:sp>
      <p:sp>
        <p:nvSpPr>
          <p:cNvPr id="6" name="Text Placeholder 5"/>
          <p:cNvSpPr>
            <a:spLocks noGrp="1"/>
          </p:cNvSpPr>
          <p:nvPr>
            <p:ph type="body" idx="1"/>
          </p:nvPr>
        </p:nvSpPr>
        <p:spPr>
          <a:xfrm>
            <a:off x="685800" y="2743200"/>
            <a:ext cx="7391400" cy="838200"/>
          </a:xfrm>
        </p:spPr>
        <p:txBody>
          <a:bodyPr>
            <a:normAutofit/>
          </a:bodyPr>
          <a:lstStyle/>
          <a:p>
            <a:pPr marL="0" indent="0">
              <a:buNone/>
            </a:pPr>
            <a:r>
              <a:rPr lang="en-US" altLang="zh-CN" sz="2000" i="1" dirty="0" smtClean="0"/>
              <a:t>the </a:t>
            </a:r>
            <a:r>
              <a:rPr lang="en-US" altLang="zh-CN" sz="2000" i="1" dirty="0"/>
              <a:t>geospatially closer two records are located, the higher the probability these two records might be nearly duplicated</a:t>
            </a:r>
            <a:endParaRPr lang="en-US" sz="2000" b="1" dirty="0" smtClean="0">
              <a:solidFill>
                <a:srgbClr val="FF0000"/>
              </a:solidFill>
            </a:endParaRPr>
          </a:p>
        </p:txBody>
      </p:sp>
      <p:sp>
        <p:nvSpPr>
          <p:cNvPr id="4" name="Rectangle 3"/>
          <p:cNvSpPr/>
          <p:nvPr/>
        </p:nvSpPr>
        <p:spPr>
          <a:xfrm>
            <a:off x="609600" y="1947446"/>
            <a:ext cx="3476144" cy="338554"/>
          </a:xfrm>
          <a:prstGeom prst="rect">
            <a:avLst/>
          </a:prstGeom>
        </p:spPr>
        <p:txBody>
          <a:bodyPr wrap="none">
            <a:spAutoFit/>
          </a:bodyPr>
          <a:lstStyle/>
          <a:p>
            <a:r>
              <a:rPr lang="en-US" altLang="zh-CN" sz="1600" i="1" dirty="0"/>
              <a:t>79 Beaver St, New York, NY 10005-2812</a:t>
            </a:r>
            <a:endParaRPr lang="zh-CN" altLang="en-US" sz="1600" dirty="0"/>
          </a:p>
        </p:txBody>
      </p:sp>
      <p:sp>
        <p:nvSpPr>
          <p:cNvPr id="15" name="Rectangle 14"/>
          <p:cNvSpPr/>
          <p:nvPr/>
        </p:nvSpPr>
        <p:spPr>
          <a:xfrm>
            <a:off x="609600" y="2252246"/>
            <a:ext cx="3416128" cy="338554"/>
          </a:xfrm>
          <a:prstGeom prst="rect">
            <a:avLst/>
          </a:prstGeom>
        </p:spPr>
        <p:txBody>
          <a:bodyPr wrap="none">
            <a:spAutoFit/>
          </a:bodyPr>
          <a:lstStyle/>
          <a:p>
            <a:r>
              <a:rPr lang="en-US" altLang="zh-CN" sz="1600" i="1" dirty="0"/>
              <a:t>92 Water St, New York, NY 10005-3511</a:t>
            </a:r>
            <a:endParaRPr lang="zh-CN" altLang="en-US" sz="1600" dirty="0"/>
          </a:p>
        </p:txBody>
      </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2076450" y="4131588"/>
            <a:ext cx="4933950" cy="2269212"/>
          </a:xfrm>
          <a:prstGeom prst="rect">
            <a:avLst/>
          </a:prstGeom>
          <a:noFill/>
          <a:ln>
            <a:noFill/>
          </a:ln>
        </p:spPr>
      </p:pic>
      <p:sp>
        <p:nvSpPr>
          <p:cNvPr id="20" name="Rectangle 19"/>
          <p:cNvSpPr/>
          <p:nvPr/>
        </p:nvSpPr>
        <p:spPr>
          <a:xfrm>
            <a:off x="575744" y="1383268"/>
            <a:ext cx="7730056" cy="400110"/>
          </a:xfrm>
          <a:prstGeom prst="rect">
            <a:avLst/>
          </a:prstGeom>
        </p:spPr>
        <p:txBody>
          <a:bodyPr wrap="square">
            <a:spAutoFit/>
          </a:bodyPr>
          <a:lstStyle/>
          <a:p>
            <a:r>
              <a:rPr lang="en-US" altLang="zh-CN" sz="2000" dirty="0" smtClean="0"/>
              <a:t>Example: The </a:t>
            </a:r>
            <a:r>
              <a:rPr lang="en-US" altLang="zh-CN" sz="2000" dirty="0" smtClean="0">
                <a:solidFill>
                  <a:srgbClr val="0070C0"/>
                </a:solidFill>
              </a:rPr>
              <a:t>same building </a:t>
            </a:r>
            <a:r>
              <a:rPr lang="en-US" altLang="zh-CN" sz="2000" dirty="0" smtClean="0"/>
              <a:t>having two different address presentation</a:t>
            </a:r>
            <a:endParaRPr lang="zh-CN" altLang="en-US" sz="2000" dirty="0"/>
          </a:p>
        </p:txBody>
      </p:sp>
      <p:sp>
        <p:nvSpPr>
          <p:cNvPr id="16" name="Rectangle 15"/>
          <p:cNvSpPr/>
          <p:nvPr/>
        </p:nvSpPr>
        <p:spPr>
          <a:xfrm>
            <a:off x="3706981" y="3669268"/>
            <a:ext cx="1467581" cy="369332"/>
          </a:xfrm>
          <a:prstGeom prst="rect">
            <a:avLst/>
          </a:prstGeom>
        </p:spPr>
        <p:txBody>
          <a:bodyPr wrap="none">
            <a:spAutoFit/>
          </a:bodyPr>
          <a:lstStyle/>
          <a:p>
            <a:r>
              <a:rPr lang="en-US" altLang="zh-CN" b="1" i="1" dirty="0"/>
              <a:t>City structure</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1595" y="512802"/>
            <a:ext cx="8380412" cy="553998"/>
          </a:xfrm>
        </p:spPr>
        <p:txBody>
          <a:bodyPr>
            <a:normAutofit fontScale="90000"/>
          </a:bodyPr>
          <a:lstStyle/>
          <a:p>
            <a:r>
              <a:rPr lang="en-US" altLang="zh-CN" dirty="0" smtClean="0"/>
              <a:t>Address similarity</a:t>
            </a:r>
            <a:endParaRPr lang="en-US" dirty="0"/>
          </a:p>
        </p:txBody>
      </p:sp>
      <p:sp>
        <p:nvSpPr>
          <p:cNvPr id="3" name="文本占位符 2"/>
          <p:cNvSpPr>
            <a:spLocks noGrp="1"/>
          </p:cNvSpPr>
          <p:nvPr>
            <p:ph type="body" idx="1"/>
          </p:nvPr>
        </p:nvSpPr>
        <p:spPr>
          <a:xfrm>
            <a:off x="533399" y="1600200"/>
            <a:ext cx="7543801" cy="1752600"/>
          </a:xfrm>
        </p:spPr>
        <p:txBody>
          <a:bodyPr>
            <a:normAutofit/>
          </a:bodyPr>
          <a:lstStyle/>
          <a:p>
            <a:r>
              <a:rPr lang="en-US" altLang="zh-CN" sz="2000" dirty="0" smtClean="0"/>
              <a:t>Insert YP data into the city structure according to their address</a:t>
            </a:r>
          </a:p>
          <a:p>
            <a:r>
              <a:rPr lang="en-US" altLang="zh-CN" sz="2000" dirty="0" smtClean="0"/>
              <a:t>Calculate the mean </a:t>
            </a:r>
            <a:r>
              <a:rPr lang="en-US" altLang="zh-CN" sz="2000" dirty="0" smtClean="0"/>
              <a:t>coordinates </a:t>
            </a:r>
            <a:r>
              <a:rPr lang="en-US" altLang="zh-CN" sz="2000" dirty="0" smtClean="0"/>
              <a:t>of each leaf node</a:t>
            </a:r>
          </a:p>
          <a:p>
            <a:r>
              <a:rPr lang="en-US" altLang="zh-CN" sz="2000" dirty="0" smtClean="0"/>
              <a:t>Insert POI data into the city structure in terms of their coordinates</a:t>
            </a:r>
          </a:p>
          <a:p>
            <a:r>
              <a:rPr lang="en-US" altLang="zh-CN" sz="2000" dirty="0" smtClean="0"/>
              <a:t>Find out the co-parent node in the structure</a:t>
            </a:r>
          </a:p>
        </p:txBody>
      </p:sp>
      <p:pic>
        <p:nvPicPr>
          <p:cNvPr id="55" name="Picture 54"/>
          <p:cNvPicPr/>
          <p:nvPr/>
        </p:nvPicPr>
        <p:blipFill>
          <a:blip r:embed="rId2" cstate="print"/>
          <a:srcRect/>
          <a:stretch>
            <a:fillRect/>
          </a:stretch>
        </p:blipFill>
        <p:spPr bwMode="auto">
          <a:xfrm>
            <a:off x="1524000" y="3810000"/>
            <a:ext cx="5562600" cy="2133600"/>
          </a:xfrm>
          <a:prstGeom prst="rect">
            <a:avLst/>
          </a:prstGeom>
          <a:noFill/>
          <a:ln w="9525">
            <a:noFill/>
            <a:miter lim="800000"/>
            <a:headEnd/>
            <a:tailEnd/>
          </a:ln>
        </p:spPr>
      </p:pic>
    </p:spTree>
    <p:extLst>
      <p:ext uri="{BB962C8B-B14F-4D97-AF65-F5344CB8AC3E}">
        <p14:creationId xmlns:p14="http://schemas.microsoft.com/office/powerpoint/2010/main" val="12752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5474</TotalTime>
  <Words>930</Words>
  <Application>Microsoft Office PowerPoint</Application>
  <PresentationFormat>On-screen Show (4:3)</PresentationFormat>
  <Paragraphs>215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Detecting Nearly Duplicated Records in Location Datasets</vt:lpstr>
      <vt:lpstr>Background</vt:lpstr>
      <vt:lpstr>Background</vt:lpstr>
      <vt:lpstr>Problem</vt:lpstr>
      <vt:lpstr>What we do</vt:lpstr>
      <vt:lpstr>Methodology</vt:lpstr>
      <vt:lpstr>Name similarity</vt:lpstr>
      <vt:lpstr>Address similarity</vt:lpstr>
      <vt:lpstr>Address similarity</vt:lpstr>
      <vt:lpstr>Category similarity</vt:lpstr>
      <vt:lpstr>Experiments- Settings</vt:lpstr>
      <vt:lpstr>Experiments - Results</vt:lpstr>
      <vt:lpstr>Experiments - Results</vt:lpstr>
      <vt:lpstr>Experiments- results</vt:lpstr>
      <vt:lpstr>Conclusion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Driving Direction Based on Taxi Traces</dc:title>
  <dc:creator>yuzheng</dc:creator>
  <cp:lastModifiedBy>Yu Zheng</cp:lastModifiedBy>
  <cp:revision>763</cp:revision>
  <dcterms:created xsi:type="dcterms:W3CDTF">2010-01-08T05:52:59Z</dcterms:created>
  <dcterms:modified xsi:type="dcterms:W3CDTF">2010-11-02T03:59:52Z</dcterms:modified>
</cp:coreProperties>
</file>