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918" r:id="rId2"/>
    <p:sldId id="990" r:id="rId3"/>
    <p:sldId id="989" r:id="rId4"/>
    <p:sldId id="992" r:id="rId5"/>
    <p:sldId id="993" r:id="rId6"/>
    <p:sldId id="994" r:id="rId7"/>
    <p:sldId id="996" r:id="rId8"/>
    <p:sldId id="1002" r:id="rId9"/>
    <p:sldId id="995" r:id="rId10"/>
    <p:sldId id="997" r:id="rId11"/>
    <p:sldId id="998" r:id="rId12"/>
    <p:sldId id="1000" r:id="rId13"/>
    <p:sldId id="999" r:id="rId14"/>
    <p:sldId id="100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47FF"/>
    <a:srgbClr val="00EE6C"/>
    <a:srgbClr val="01FF74"/>
    <a:srgbClr val="5585BF"/>
    <a:srgbClr val="6893C6"/>
    <a:srgbClr val="8BE1FF"/>
    <a:srgbClr val="FF9393"/>
    <a:srgbClr val="DF410F"/>
    <a:srgbClr val="00DA63"/>
    <a:srgbClr val="F580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81496" autoAdjust="0"/>
  </p:normalViewPr>
  <p:slideViewPr>
    <p:cSldViewPr>
      <p:cViewPr varScale="1">
        <p:scale>
          <a:sx n="75" d="100"/>
          <a:sy n="75" d="100"/>
        </p:scale>
        <p:origin x="117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B1EDA2-8BEE-4B8C-9761-6301935EC351}" type="datetimeFigureOut">
              <a:rPr lang="zh-CN" altLang="en-US" smtClean="0"/>
              <a:t>2014/9/17</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B080AD-B33F-4254-9C37-8250C2DB56F8}" type="slidenum">
              <a:rPr lang="zh-CN" altLang="en-US" smtClean="0"/>
              <a:t>‹#›</a:t>
            </a:fld>
            <a:endParaRPr lang="zh-CN" altLang="en-US"/>
          </a:p>
        </p:txBody>
      </p:sp>
    </p:spTree>
    <p:extLst>
      <p:ext uri="{BB962C8B-B14F-4D97-AF65-F5344CB8AC3E}">
        <p14:creationId xmlns:p14="http://schemas.microsoft.com/office/powerpoint/2010/main" val="1070206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FFB080AD-B33F-4254-9C37-8250C2DB56F8}" type="slidenum">
              <a:rPr lang="zh-CN" altLang="en-US" smtClean="0"/>
              <a:t>1</a:t>
            </a:fld>
            <a:endParaRPr lang="zh-CN" altLang="en-US"/>
          </a:p>
        </p:txBody>
      </p:sp>
    </p:spTree>
    <p:extLst>
      <p:ext uri="{BB962C8B-B14F-4D97-AF65-F5344CB8AC3E}">
        <p14:creationId xmlns:p14="http://schemas.microsoft.com/office/powerpoint/2010/main" val="282319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Continuous</a:t>
            </a:r>
            <a:r>
              <a:rPr lang="en-US" sz="1200" kern="1200" baseline="0" dirty="0" smtClean="0">
                <a:solidFill>
                  <a:schemeClr val="tx1"/>
                </a:solidFill>
                <a:effectLst/>
                <a:latin typeface="+mn-lt"/>
                <a:ea typeface="+mn-ea"/>
                <a:cs typeface="+mn-cs"/>
              </a:rPr>
              <a:t> value. Non-linear relationship. </a:t>
            </a:r>
          </a:p>
          <a:p>
            <a:r>
              <a:rPr lang="en-US" sz="1200" kern="1200" baseline="0" dirty="0" smtClean="0">
                <a:solidFill>
                  <a:schemeClr val="tx1"/>
                </a:solidFill>
                <a:effectLst/>
                <a:latin typeface="+mn-lt"/>
                <a:ea typeface="+mn-ea"/>
                <a:cs typeface="+mn-cs"/>
              </a:rPr>
              <a:t>why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system performs the PTI model every 10 minutes for each</a:t>
            </a:r>
            <a:r>
              <a:rPr lang="en-US" sz="1200" kern="1200" baseline="0" dirty="0" smtClean="0">
                <a:solidFill>
                  <a:schemeClr val="tx1"/>
                </a:solidFill>
                <a:effectLst/>
                <a:latin typeface="+mn-lt"/>
                <a:ea typeface="+mn-ea"/>
                <a:cs typeface="+mn-cs"/>
              </a:rPr>
              <a:t> venue where we have deployed the monitor. </a:t>
            </a:r>
          </a:p>
          <a:p>
            <a:r>
              <a:rPr lang="en-US" sz="1200" kern="1200" dirty="0" smtClean="0">
                <a:solidFill>
                  <a:schemeClr val="tx1"/>
                </a:solidFill>
                <a:effectLst/>
                <a:latin typeface="+mn-lt"/>
                <a:ea typeface="+mn-ea"/>
                <a:cs typeface="+mn-cs"/>
              </a:rPr>
              <a:t>notifies a building’s operation team if the gap between the current time and people’s arrival time is close to the inferred PT. </a:t>
            </a:r>
            <a:endParaRPr lang="en-US" dirty="0"/>
          </a:p>
        </p:txBody>
      </p:sp>
      <p:sp>
        <p:nvSpPr>
          <p:cNvPr id="4" name="Slide Number Placeholder 3"/>
          <p:cNvSpPr>
            <a:spLocks noGrp="1"/>
          </p:cNvSpPr>
          <p:nvPr>
            <p:ph type="sldNum" sz="quarter" idx="10"/>
          </p:nvPr>
        </p:nvSpPr>
        <p:spPr/>
        <p:txBody>
          <a:bodyPr/>
          <a:lstStyle/>
          <a:p>
            <a:fld id="{FFB080AD-B33F-4254-9C37-8250C2DB56F8}" type="slidenum">
              <a:rPr lang="zh-CN" altLang="en-US" smtClean="0"/>
              <a:t>10</a:t>
            </a:fld>
            <a:endParaRPr lang="zh-CN" altLang="en-US"/>
          </a:p>
        </p:txBody>
      </p:sp>
    </p:spTree>
    <p:extLst>
      <p:ext uri="{BB962C8B-B14F-4D97-AF65-F5344CB8AC3E}">
        <p14:creationId xmlns:p14="http://schemas.microsoft.com/office/powerpoint/2010/main" val="2177256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Figure 7 shows the real and inferred PTs of a floor in Beijing campus from 1/10/2014 to 3/10/2014. There was a significant gap between the real and inferred PTs around 2/21/2014. An inspection on the floor’s HVAC found the filter sheets were very dirty and needed to be replaced. After the replacement, the gap is disappeared.</a:t>
            </a:r>
            <a:endParaRPr lang="en-US" dirty="0"/>
          </a:p>
        </p:txBody>
      </p:sp>
      <p:sp>
        <p:nvSpPr>
          <p:cNvPr id="4" name="Slide Number Placeholder 3"/>
          <p:cNvSpPr>
            <a:spLocks noGrp="1"/>
          </p:cNvSpPr>
          <p:nvPr>
            <p:ph type="sldNum" sz="quarter" idx="10"/>
          </p:nvPr>
        </p:nvSpPr>
        <p:spPr/>
        <p:txBody>
          <a:bodyPr/>
          <a:lstStyle/>
          <a:p>
            <a:fld id="{FFB080AD-B33F-4254-9C37-8250C2DB56F8}" type="slidenum">
              <a:rPr lang="zh-CN" altLang="en-US" smtClean="0"/>
              <a:t>11</a:t>
            </a:fld>
            <a:endParaRPr lang="zh-CN" altLang="en-US"/>
          </a:p>
        </p:txBody>
      </p:sp>
    </p:spTree>
    <p:extLst>
      <p:ext uri="{BB962C8B-B14F-4D97-AF65-F5344CB8AC3E}">
        <p14:creationId xmlns:p14="http://schemas.microsoft.com/office/powerpoint/2010/main" val="3038811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 pollution</a:t>
            </a:r>
            <a:r>
              <a:rPr lang="en-US" baseline="0" dirty="0" smtClean="0"/>
              <a:t> is now a global concern, especially in </a:t>
            </a:r>
            <a:r>
              <a:rPr lang="en-US" dirty="0" smtClean="0"/>
              <a:t>developing countries like China.</a:t>
            </a:r>
            <a:r>
              <a:rPr lang="en-US" baseline="0" dirty="0" smtClean="0"/>
              <a:t> Many cities have built air quality monitoring stations in public areas to inform people the outdoor air quality every hour. However, the air quality of the indoor environment, where people spend the majority of time of day, has not been well monitored yet. </a:t>
            </a:r>
            <a:endParaRPr lang="en-US" dirty="0"/>
          </a:p>
        </p:txBody>
      </p:sp>
      <p:sp>
        <p:nvSpPr>
          <p:cNvPr id="4" name="Slide Number Placeholder 3"/>
          <p:cNvSpPr>
            <a:spLocks noGrp="1"/>
          </p:cNvSpPr>
          <p:nvPr>
            <p:ph type="sldNum" sz="quarter" idx="10"/>
          </p:nvPr>
        </p:nvSpPr>
        <p:spPr/>
        <p:txBody>
          <a:bodyPr/>
          <a:lstStyle/>
          <a:p>
            <a:fld id="{E3F33F7C-AAA6-4EDE-9C0C-60CF3AF048E8}" type="slidenum">
              <a:rPr lang="zh-CN" altLang="en-US" smtClean="0"/>
              <a:t>2</a:t>
            </a:fld>
            <a:endParaRPr lang="zh-CN" altLang="en-US"/>
          </a:p>
        </p:txBody>
      </p:sp>
    </p:spTree>
    <p:extLst>
      <p:ext uri="{BB962C8B-B14F-4D97-AF65-F5344CB8AC3E}">
        <p14:creationId xmlns:p14="http://schemas.microsoft.com/office/powerpoint/2010/main" val="265746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Especially </a:t>
            </a:r>
            <a:r>
              <a:rPr lang="en-US" baseline="0" dirty="0" smtClean="0"/>
              <a:t>the PM2.5, a kind of particle with a diameter smaller than 2.5 micro meter, which </a:t>
            </a:r>
            <a:r>
              <a:rPr lang="en-US" dirty="0" smtClean="0"/>
              <a:t>adversely affects human health.</a:t>
            </a:r>
          </a:p>
          <a:p>
            <a:r>
              <a:rPr lang="en-US" baseline="0" dirty="0" smtClean="0"/>
              <a:t>Many buildings now have been equipped with a HVAC. But, PM2.5 is not considered as a factor when an HVAC system circulates fresh air from outside into the building.</a:t>
            </a:r>
          </a:p>
          <a:p>
            <a:endParaRPr lang="en-US" altLang="zh-CN" dirty="0" smtClean="0"/>
          </a:p>
          <a:p>
            <a:r>
              <a:rPr lang="en-US" altLang="zh-CN" dirty="0" smtClean="0"/>
              <a:t>As</a:t>
            </a:r>
            <a:r>
              <a:rPr lang="en-US" altLang="zh-CN" baseline="0" dirty="0" smtClean="0"/>
              <a:t> shown the middle figure, the guy came to the gym in our building very early, and started working out very hardly without noticing the air quality in the gym. But, as the HVAC system has not turned on or just turned on, the air quality in the gym is not very good. It does not make sense to work out in such a bad environment. </a:t>
            </a:r>
            <a:endParaRPr lang="en-US" altLang="zh-CN" dirty="0" smtClean="0"/>
          </a:p>
          <a:p>
            <a:endParaRPr lang="en-US" altLang="zh-CN" dirty="0" smtClean="0"/>
          </a:p>
          <a:p>
            <a:r>
              <a:rPr lang="en-US" altLang="zh-CN" dirty="0" smtClean="0"/>
              <a:t>Another example, the air quality of a dinning room </a:t>
            </a:r>
            <a:r>
              <a:rPr lang="en-US" altLang="zh-CN" baseline="0" dirty="0" smtClean="0"/>
              <a:t> in</a:t>
            </a:r>
            <a:r>
              <a:rPr lang="en-US" altLang="zh-CN" dirty="0" smtClean="0"/>
              <a:t> a building</a:t>
            </a:r>
            <a:r>
              <a:rPr lang="en-US" altLang="zh-CN" baseline="0" dirty="0" smtClean="0"/>
              <a:t> is more easily to become bad than other working areas, due to the c</a:t>
            </a:r>
            <a:r>
              <a:rPr lang="en-US" altLang="zh-CN" dirty="0" smtClean="0"/>
              <a:t>ooking oil fumes. So, we need to replace</a:t>
            </a:r>
            <a:r>
              <a:rPr lang="en-US" altLang="zh-CN" baseline="0" dirty="0" smtClean="0"/>
              <a:t> the air purify filter for the particular area more frequently than other places. Otherwise, eating in such a dinning room is kind of suicide.</a:t>
            </a:r>
          </a:p>
          <a:p>
            <a:endParaRPr lang="en-US" dirty="0"/>
          </a:p>
        </p:txBody>
      </p:sp>
      <p:sp>
        <p:nvSpPr>
          <p:cNvPr id="4" name="Slide Number Placeholder 3"/>
          <p:cNvSpPr>
            <a:spLocks noGrp="1"/>
          </p:cNvSpPr>
          <p:nvPr>
            <p:ph type="sldNum" sz="quarter" idx="10"/>
          </p:nvPr>
        </p:nvSpPr>
        <p:spPr/>
        <p:txBody>
          <a:bodyPr/>
          <a:lstStyle/>
          <a:p>
            <a:fld id="{FFB080AD-B33F-4254-9C37-8250C2DB56F8}" type="slidenum">
              <a:rPr lang="zh-CN" altLang="en-US" smtClean="0"/>
              <a:t>3</a:t>
            </a:fld>
            <a:endParaRPr lang="zh-CN" altLang="en-US"/>
          </a:p>
        </p:txBody>
      </p:sp>
    </p:spTree>
    <p:extLst>
      <p:ext uri="{BB962C8B-B14F-4D97-AF65-F5344CB8AC3E}">
        <p14:creationId xmlns:p14="http://schemas.microsoft.com/office/powerpoint/2010/main" val="971307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monitor the indoor</a:t>
                </a:r>
                <a:r>
                  <a:rPr lang="en-US" sz="1200" kern="1200" baseline="0" dirty="0" smtClean="0">
                    <a:solidFill>
                      <a:schemeClr val="tx1"/>
                    </a:solidFill>
                    <a:effectLst/>
                    <a:latin typeface="+mn-lt"/>
                    <a:ea typeface="+mn-ea"/>
                    <a:cs typeface="+mn-cs"/>
                  </a:rPr>
                  <a:t> PM2.5 and PM10 in five MS campuses in China, by deploying sensors on d</a:t>
                </a:r>
                <a:r>
                  <a:rPr lang="en-US" sz="1200" kern="1200" dirty="0" smtClean="0">
                    <a:solidFill>
                      <a:schemeClr val="tx1"/>
                    </a:solidFill>
                    <a:effectLst/>
                    <a:latin typeface="+mn-lt"/>
                    <a:ea typeface="+mn-ea"/>
                    <a:cs typeface="+mn-cs"/>
                  </a:rPr>
                  <a:t>ifferent floors,</a:t>
                </a:r>
                <a:r>
                  <a:rPr lang="en-US" sz="1200" kern="1200" baseline="0" dirty="0" smtClean="0">
                    <a:solidFill>
                      <a:schemeClr val="tx1"/>
                    </a:solidFill>
                    <a:effectLst/>
                    <a:latin typeface="+mn-lt"/>
                    <a:ea typeface="+mn-ea"/>
                    <a:cs typeface="+mn-cs"/>
                  </a:rPr>
                  <a:t> including gym, garages, and restaurant.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sensor is a kind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 </a:t>
                </a:r>
                <a:r>
                  <a:rPr lang="en-US" sz="1200" kern="1200" dirty="0">
                    <a:solidFill>
                      <a:schemeClr val="tx1"/>
                    </a:solidFill>
                    <a:effectLst/>
                    <a:latin typeface="+mn-lt"/>
                    <a:ea typeface="+mn-ea"/>
                    <a:cs typeface="+mn-cs"/>
                  </a:rPr>
                  <a:t>aerosol particle counter (</a:t>
                </a:r>
                <a:r>
                  <a:rPr lang="en-US" sz="1200" kern="1200" dirty="0" err="1">
                    <a:solidFill>
                      <a:schemeClr val="tx1"/>
                    </a:solidFill>
                    <a:effectLst/>
                    <a:latin typeface="+mn-lt"/>
                    <a:ea typeface="+mn-ea"/>
                    <a:cs typeface="+mn-cs"/>
                  </a:rPr>
                  <a:t>Dylos</a:t>
                </a:r>
                <a:r>
                  <a:rPr lang="en-US" sz="1200" kern="1200" dirty="0">
                    <a:solidFill>
                      <a:schemeClr val="tx1"/>
                    </a:solidFill>
                    <a:effectLst/>
                    <a:latin typeface="+mn-lt"/>
                    <a:ea typeface="+mn-ea"/>
                    <a:cs typeface="+mn-cs"/>
                  </a:rPr>
                  <a:t> DC1700</a:t>
                </a:r>
                <a:r>
                  <a:rPr lang="en-US" sz="1200" kern="1200" dirty="0" smtClean="0">
                    <a:solidFill>
                      <a:schemeClr val="tx1"/>
                    </a:solidFill>
                    <a:effectLst/>
                    <a:latin typeface="+mn-lt"/>
                    <a:ea typeface="+mn-ea"/>
                    <a:cs typeface="+mn-cs"/>
                  </a:rPr>
                  <a:t>) which </a:t>
                </a:r>
                <a:r>
                  <a:rPr lang="en-US" sz="1200" kern="1200" dirty="0">
                    <a:solidFill>
                      <a:schemeClr val="tx1"/>
                    </a:solidFill>
                    <a:effectLst/>
                    <a:latin typeface="+mn-lt"/>
                    <a:ea typeface="+mn-ea"/>
                    <a:cs typeface="+mn-cs"/>
                  </a:rPr>
                  <a:t>measures the number of particles with a size </a:t>
                </a:r>
                <a:r>
                  <a:rPr lang="en-US" sz="1200" kern="1200" dirty="0" smtClean="0">
                    <a:solidFill>
                      <a:schemeClr val="tx1"/>
                    </a:solidFill>
                    <a:effectLst/>
                    <a:latin typeface="+mn-lt"/>
                    <a:ea typeface="+mn-ea"/>
                    <a:cs typeface="+mn-cs"/>
                  </a:rPr>
                  <a:t>(bigger </a:t>
                </a:r>
                <a:r>
                  <a:rPr lang="en-US" sz="1200" kern="1200" dirty="0">
                    <a:solidFill>
                      <a:schemeClr val="tx1"/>
                    </a:solidFill>
                    <a:effectLst/>
                    <a:latin typeface="+mn-lt"/>
                    <a:ea typeface="+mn-ea"/>
                    <a:cs typeface="+mn-cs"/>
                  </a:rPr>
                  <a:t>than 0.5</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𝜇</m:t>
                    </m:r>
                    <m:r>
                      <a:rPr lang="en-US" sz="1200" i="1" kern="1200">
                        <a:solidFill>
                          <a:schemeClr val="tx1"/>
                        </a:solidFill>
                        <a:effectLst/>
                        <a:latin typeface="Cambria Math" panose="02040503050406030204" pitchFamily="18" charset="0"/>
                        <a:ea typeface="+mn-ea"/>
                        <a:cs typeface="+mn-cs"/>
                      </a:rPr>
                      <m:t>𝑚</m:t>
                    </m:r>
                  </m:oMath>
                </a14:m>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a:t>
                </a:r>
                <a:r>
                  <a:rPr lang="en-US" sz="1200" kern="1200" dirty="0">
                    <a:solidFill>
                      <a:schemeClr val="tx1"/>
                    </a:solidFill>
                    <a:effectLst/>
                    <a:latin typeface="+mn-lt"/>
                    <a:ea typeface="+mn-ea"/>
                    <a:cs typeface="+mn-cs"/>
                  </a:rPr>
                  <a:t>smaller than 2.5</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𝜇</m:t>
                    </m:r>
                    <m:r>
                      <a:rPr lang="en-US" sz="1200" i="1" kern="1200">
                        <a:solidFill>
                          <a:schemeClr val="tx1"/>
                        </a:solidFill>
                        <a:effectLst/>
                        <a:latin typeface="Cambria Math" panose="02040503050406030204" pitchFamily="18" charset="0"/>
                        <a:ea typeface="+mn-ea"/>
                        <a:cs typeface="+mn-cs"/>
                      </a:rPr>
                      <m:t>𝑚</m:t>
                    </m:r>
                  </m:oMath>
                </a14:m>
                <a:r>
                  <a:rPr lang="en-US" sz="1200" kern="1200" dirty="0">
                    <a:solidFill>
                      <a:schemeClr val="tx1"/>
                    </a:solidFill>
                    <a:effectLst/>
                    <a:latin typeface="+mn-lt"/>
                    <a:ea typeface="+mn-ea"/>
                    <a:cs typeface="+mn-cs"/>
                  </a:rPr>
                  <a:t> in each cube centimeter by using X-ray laser. The particle counter is connected to a local server via an USB-to-Com port adapter, streaming out the number of particles every </a:t>
                </a:r>
                <a:r>
                  <a:rPr lang="en-US" sz="1200" kern="1200" dirty="0" smtClean="0">
                    <a:solidFill>
                      <a:schemeClr val="tx1"/>
                    </a:solidFill>
                    <a:effectLst/>
                    <a:latin typeface="+mn-lt"/>
                    <a:ea typeface="+mn-ea"/>
                    <a:cs typeface="+mn-cs"/>
                  </a:rPr>
                  <a:t>minute</a:t>
                </a:r>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detect the indoor concentration of PM2.5, we deploy an </a:t>
                </a:r>
                <a:r>
                  <a:rPr lang="en-US" sz="1200" kern="1200" dirty="0">
                    <a:solidFill>
                      <a:schemeClr val="tx1"/>
                    </a:solidFill>
                    <a:effectLst/>
                    <a:latin typeface="+mn-lt"/>
                    <a:ea typeface="+mn-ea"/>
                    <a:cs typeface="+mn-cs"/>
                  </a:rPr>
                  <a:t>aerosol particle counter (</a:t>
                </a:r>
                <a:r>
                  <a:rPr lang="en-US" sz="1200" kern="1200" dirty="0" err="1">
                    <a:solidFill>
                      <a:schemeClr val="tx1"/>
                    </a:solidFill>
                    <a:effectLst/>
                    <a:latin typeface="+mn-lt"/>
                    <a:ea typeface="+mn-ea"/>
                    <a:cs typeface="+mn-cs"/>
                  </a:rPr>
                  <a:t>Dylos</a:t>
                </a:r>
                <a:r>
                  <a:rPr lang="en-US" sz="1200" kern="1200" dirty="0">
                    <a:solidFill>
                      <a:schemeClr val="tx1"/>
                    </a:solidFill>
                    <a:effectLst/>
                    <a:latin typeface="+mn-lt"/>
                    <a:ea typeface="+mn-ea"/>
                    <a:cs typeface="+mn-cs"/>
                  </a:rPr>
                  <a:t> DC1700) on each </a:t>
                </a:r>
                <a:r>
                  <a:rPr lang="en-US" sz="1200" kern="1200" dirty="0" smtClean="0">
                    <a:solidFill>
                      <a:schemeClr val="tx1"/>
                    </a:solidFill>
                    <a:effectLst/>
                    <a:latin typeface="+mn-lt"/>
                    <a:ea typeface="+mn-ea"/>
                    <a:cs typeface="+mn-cs"/>
                  </a:rPr>
                  <a:t>floor. </a:t>
                </a:r>
                <a:r>
                  <a:rPr lang="en-US" sz="1200" kern="1200" dirty="0">
                    <a:solidFill>
                      <a:schemeClr val="tx1"/>
                    </a:solidFill>
                    <a:effectLst/>
                    <a:latin typeface="+mn-lt"/>
                    <a:ea typeface="+mn-ea"/>
                    <a:cs typeface="+mn-cs"/>
                  </a:rPr>
                  <a:t>The particle counter measures the number of particles with a size bigger than 0.5</a:t>
                </a:r>
                <a:r>
                  <a:rPr lang="en-US" sz="1200" i="0" kern="1200">
                    <a:solidFill>
                      <a:schemeClr val="tx1"/>
                    </a:solidFill>
                    <a:effectLst/>
                    <a:latin typeface="+mn-lt"/>
                    <a:ea typeface="+mn-ea"/>
                    <a:cs typeface="+mn-cs"/>
                  </a:rPr>
                  <a:t>𝜇𝑚</a:t>
                </a:r>
                <a:r>
                  <a:rPr lang="en-US" sz="1200" kern="1200" dirty="0">
                    <a:solidFill>
                      <a:schemeClr val="tx1"/>
                    </a:solidFill>
                    <a:effectLst/>
                    <a:latin typeface="+mn-lt"/>
                    <a:ea typeface="+mn-ea"/>
                    <a:cs typeface="+mn-cs"/>
                  </a:rPr>
                  <a:t> but smaller than 2.5</a:t>
                </a:r>
                <a:r>
                  <a:rPr lang="en-US" sz="1200" i="0" kern="1200">
                    <a:solidFill>
                      <a:schemeClr val="tx1"/>
                    </a:solidFill>
                    <a:effectLst/>
                    <a:latin typeface="+mn-lt"/>
                    <a:ea typeface="+mn-ea"/>
                    <a:cs typeface="+mn-cs"/>
                  </a:rPr>
                  <a:t>𝜇𝑚</a:t>
                </a:r>
                <a:r>
                  <a:rPr lang="en-US" sz="1200" kern="1200" dirty="0">
                    <a:solidFill>
                      <a:schemeClr val="tx1"/>
                    </a:solidFill>
                    <a:effectLst/>
                    <a:latin typeface="+mn-lt"/>
                    <a:ea typeface="+mn-ea"/>
                    <a:cs typeface="+mn-cs"/>
                  </a:rPr>
                  <a:t> in each cube centimeter by using X-ray laser. The particle counter is connected to a local server via an USB-to-Com port adapter, streaming out the number of particles every </a:t>
                </a:r>
                <a:r>
                  <a:rPr lang="en-US" sz="1200" kern="1200" dirty="0" smtClean="0">
                    <a:solidFill>
                      <a:schemeClr val="tx1"/>
                    </a:solidFill>
                    <a:effectLst/>
                    <a:latin typeface="+mn-lt"/>
                    <a:ea typeface="+mn-ea"/>
                    <a:cs typeface="+mn-cs"/>
                  </a:rPr>
                  <a:t>minute</a:t>
                </a:r>
                <a:endParaRPr lang="en-US" dirty="0"/>
              </a:p>
            </p:txBody>
          </p:sp>
        </mc:Fallback>
      </mc:AlternateContent>
      <p:sp>
        <p:nvSpPr>
          <p:cNvPr id="4" name="Slide Number Placeholder 3"/>
          <p:cNvSpPr>
            <a:spLocks noGrp="1"/>
          </p:cNvSpPr>
          <p:nvPr>
            <p:ph type="sldNum" sz="quarter" idx="10"/>
          </p:nvPr>
        </p:nvSpPr>
        <p:spPr/>
        <p:txBody>
          <a:bodyPr/>
          <a:lstStyle/>
          <a:p>
            <a:fld id="{FFB080AD-B33F-4254-9C37-8250C2DB56F8}" type="slidenum">
              <a:rPr lang="zh-CN" altLang="en-US" smtClean="0"/>
              <a:t>4</a:t>
            </a:fld>
            <a:endParaRPr lang="zh-CN" altLang="en-US"/>
          </a:p>
        </p:txBody>
      </p:sp>
    </p:spTree>
    <p:extLst>
      <p:ext uri="{BB962C8B-B14F-4D97-AF65-F5344CB8AC3E}">
        <p14:creationId xmlns:p14="http://schemas.microsoft.com/office/powerpoint/2010/main" val="119144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local server then converts the received number into a concentration of PM2.5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𝜇</m:t>
                    </m:r>
                    <m:r>
                      <a:rPr lang="en-US" sz="1200" i="1" kern="1200">
                        <a:solidFill>
                          <a:schemeClr val="tx1"/>
                        </a:solidFill>
                        <a:effectLst/>
                        <a:latin typeface="Cambria Math" panose="02040503050406030204" pitchFamily="18" charset="0"/>
                        <a:ea typeface="+mn-ea"/>
                        <a:cs typeface="+mn-cs"/>
                      </a:rPr>
                      <m:t>𝑔</m:t>
                    </m:r>
                    <m:r>
                      <a:rPr lang="en-US" sz="1200" i="1" kern="1200">
                        <a:solidFill>
                          <a:schemeClr val="tx1"/>
                        </a:solidFill>
                        <a:effectLst/>
                        <a:latin typeface="Cambria Math" panose="02040503050406030204" pitchFamily="18" charset="0"/>
                        <a:ea typeface="+mn-ea"/>
                        <a:cs typeface="+mn-cs"/>
                      </a:rPr>
                      <m:t>/</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𝑚</m:t>
                        </m:r>
                      </m:e>
                      <m:sup>
                        <m:r>
                          <a:rPr lang="en-US" sz="1200" i="1" kern="1200">
                            <a:solidFill>
                              <a:schemeClr val="tx1"/>
                            </a:solidFill>
                            <a:effectLst/>
                            <a:latin typeface="Cambria Math" panose="02040503050406030204" pitchFamily="18" charset="0"/>
                            <a:ea typeface="+mn-ea"/>
                            <a:cs typeface="+mn-cs"/>
                          </a:rPr>
                          <m:t>3</m:t>
                        </m:r>
                      </m:sup>
                    </m:sSup>
                  </m:oMath>
                </a14:m>
                <a:r>
                  <a:rPr lang="en-US" sz="1200" kern="1200" dirty="0">
                    <a:solidFill>
                      <a:schemeClr val="tx1"/>
                    </a:solidFill>
                    <a:effectLst/>
                    <a:latin typeface="+mn-lt"/>
                    <a:ea typeface="+mn-ea"/>
                    <a:cs typeface="+mn-cs"/>
                  </a:rPr>
                  <a:t>) through an empirical formula and submits the average concentration of every 10 minutes to the cloud.</a:t>
                </a:r>
              </a:p>
              <a:p>
                <a:r>
                  <a:rPr lang="en-US" sz="1200" kern="1200" dirty="0" smtClean="0">
                    <a:solidFill>
                      <a:schemeClr val="tx1"/>
                    </a:solidFill>
                    <a:effectLst/>
                    <a:latin typeface="+mn-lt"/>
                    <a:ea typeface="+mn-ea"/>
                    <a:cs typeface="+mn-cs"/>
                  </a:rPr>
                  <a:t>The cloud stores the air quality data received from different monitors in a cloud database, which will be enquired by end users through a mobile client and a website. </a:t>
                </a:r>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local server then converts the received number into a concentration of PM2.5 (</a:t>
                </a:r>
                <a:r>
                  <a:rPr lang="en-US" sz="1200" i="0" kern="1200">
                    <a:solidFill>
                      <a:schemeClr val="tx1"/>
                    </a:solidFill>
                    <a:effectLst/>
                    <a:latin typeface="+mn-lt"/>
                    <a:ea typeface="+mn-ea"/>
                    <a:cs typeface="+mn-cs"/>
                  </a:rPr>
                  <a:t>𝜇𝑔/𝑚^3</a:t>
                </a:r>
                <a:r>
                  <a:rPr lang="en-US" sz="1200" kern="1200" dirty="0">
                    <a:solidFill>
                      <a:schemeClr val="tx1"/>
                    </a:solidFill>
                    <a:effectLst/>
                    <a:latin typeface="+mn-lt"/>
                    <a:ea typeface="+mn-ea"/>
                    <a:cs typeface="+mn-cs"/>
                  </a:rPr>
                  <a:t>) through an empirical formula and submits the average concentration of every 10 minutes to the cloud.</a:t>
                </a:r>
              </a:p>
              <a:p>
                <a:r>
                  <a:rPr lang="en-US" sz="1200" kern="1200" dirty="0" smtClean="0">
                    <a:solidFill>
                      <a:schemeClr val="tx1"/>
                    </a:solidFill>
                    <a:effectLst/>
                    <a:latin typeface="+mn-lt"/>
                    <a:ea typeface="+mn-ea"/>
                    <a:cs typeface="+mn-cs"/>
                  </a:rPr>
                  <a:t>The cloud stores the air quality data received from different monitors in a cloud database, which will be enquired by end users through a mobile client and a website. </a:t>
                </a:r>
                <a:endParaRPr lang="en-US" dirty="0"/>
              </a:p>
            </p:txBody>
          </p:sp>
        </mc:Fallback>
      </mc:AlternateContent>
      <p:sp>
        <p:nvSpPr>
          <p:cNvPr id="4" name="Slide Number Placeholder 3"/>
          <p:cNvSpPr>
            <a:spLocks noGrp="1"/>
          </p:cNvSpPr>
          <p:nvPr>
            <p:ph type="sldNum" sz="quarter" idx="10"/>
          </p:nvPr>
        </p:nvSpPr>
        <p:spPr/>
        <p:txBody>
          <a:bodyPr/>
          <a:lstStyle/>
          <a:p>
            <a:fld id="{FFB080AD-B33F-4254-9C37-8250C2DB56F8}" type="slidenum">
              <a:rPr lang="zh-CN" altLang="en-US" smtClean="0"/>
              <a:t>5</a:t>
            </a:fld>
            <a:endParaRPr lang="zh-CN" altLang="en-US"/>
          </a:p>
        </p:txBody>
      </p:sp>
    </p:spTree>
    <p:extLst>
      <p:ext uri="{BB962C8B-B14F-4D97-AF65-F5344CB8AC3E}">
        <p14:creationId xmlns:p14="http://schemas.microsoft.com/office/powerpoint/2010/main" val="888282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figures</a:t>
            </a:r>
            <a:r>
              <a:rPr lang="en-US" sz="1200" kern="1200" baseline="0" dirty="0" smtClean="0">
                <a:solidFill>
                  <a:schemeClr val="tx1"/>
                </a:solidFill>
                <a:effectLst/>
                <a:latin typeface="+mn-lt"/>
                <a:ea typeface="+mn-ea"/>
                <a:cs typeface="+mn-cs"/>
              </a:rPr>
              <a:t> show the mobile client that allows people to check the air quality anytime.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the most right figure, the numbers denote the locations where we deployed the monitors, and the color means the level of air quality.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You can add a venue into a watch list by clicking on the venue. And so on so forth.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After further clicking on a venue, we can see the air quality index of pm2.5 and pm10 in both outdoor and indoor environments.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How effective the HVAC system is working?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to work out in a gym or whether turning on an additional air filter in her own office.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Download the app from windows</a:t>
            </a:r>
            <a:r>
              <a:rPr lang="en-US" sz="1200" kern="1200" baseline="0" dirty="0" smtClean="0">
                <a:solidFill>
                  <a:schemeClr val="tx1"/>
                </a:solidFill>
                <a:effectLst/>
                <a:latin typeface="+mn-lt"/>
                <a:ea typeface="+mn-ea"/>
                <a:cs typeface="+mn-cs"/>
              </a:rPr>
              <a:t> phone app store by searching urban air.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Having the data over a long period, we can do more. For instance, predict the purification time.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FB080AD-B33F-4254-9C37-8250C2DB56F8}" type="slidenum">
              <a:rPr lang="zh-CN" altLang="en-US" smtClean="0"/>
              <a:t>6</a:t>
            </a:fld>
            <a:endParaRPr lang="zh-CN" altLang="en-US"/>
          </a:p>
        </p:txBody>
      </p:sp>
    </p:spTree>
    <p:extLst>
      <p:ext uri="{BB962C8B-B14F-4D97-AF65-F5344CB8AC3E}">
        <p14:creationId xmlns:p14="http://schemas.microsoft.com/office/powerpoint/2010/main" val="2677850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save energy</a:t>
            </a:r>
            <a:r>
              <a:rPr lang="en-US" sz="1200" kern="1200" baseline="0" dirty="0" smtClean="0">
                <a:solidFill>
                  <a:schemeClr val="tx1"/>
                </a:solidFill>
                <a:effectLst/>
                <a:latin typeface="+mn-lt"/>
                <a:ea typeface="+mn-ea"/>
                <a:cs typeface="+mn-cs"/>
              </a:rPr>
              <a:t> in </a:t>
            </a:r>
            <a:r>
              <a:rPr lang="en-US" sz="1200" kern="1200" dirty="0" smtClean="0">
                <a:solidFill>
                  <a:schemeClr val="tx1"/>
                </a:solidFill>
                <a:effectLst/>
                <a:latin typeface="+mn-lt"/>
                <a:ea typeface="+mn-ea"/>
                <a:cs typeface="+mn-cs"/>
              </a:rPr>
              <a:t>a building, an HVAC system is usually turned off (or partially turned down) during night and turned on in the morning shortly before people start working in the building.</a:t>
            </a:r>
          </a:p>
          <a:p>
            <a:r>
              <a:rPr lang="en-US" sz="1200" kern="1200" dirty="0" smtClean="0">
                <a:solidFill>
                  <a:schemeClr val="tx1"/>
                </a:solidFill>
                <a:effectLst/>
                <a:latin typeface="+mn-lt"/>
                <a:ea typeface="+mn-ea"/>
                <a:cs typeface="+mn-cs"/>
              </a:rPr>
              <a:t>After being</a:t>
            </a:r>
            <a:r>
              <a:rPr lang="en-US" sz="1200" kern="1200" baseline="0" dirty="0" smtClean="0">
                <a:solidFill>
                  <a:schemeClr val="tx1"/>
                </a:solidFill>
                <a:effectLst/>
                <a:latin typeface="+mn-lt"/>
                <a:ea typeface="+mn-ea"/>
                <a:cs typeface="+mn-cs"/>
              </a:rPr>
              <a:t> turned on, an </a:t>
            </a:r>
            <a:r>
              <a:rPr lang="en-US" sz="1200" kern="1200" dirty="0" smtClean="0">
                <a:solidFill>
                  <a:schemeClr val="tx1"/>
                </a:solidFill>
                <a:effectLst/>
                <a:latin typeface="+mn-lt"/>
                <a:ea typeface="+mn-ea"/>
                <a:cs typeface="+mn-cs"/>
              </a:rPr>
              <a:t>HVAC system needs a time period to reduce indoor PM2.5 under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safe</a:t>
            </a:r>
            <a:r>
              <a:rPr lang="en-US" sz="1200" kern="1200" dirty="0" smtClean="0">
                <a:solidFill>
                  <a:schemeClr val="tx1"/>
                </a:solidFill>
                <a:effectLst/>
                <a:latin typeface="+mn-lt"/>
                <a:ea typeface="+mn-ea"/>
                <a:cs typeface="+mn-cs"/>
              </a:rPr>
              <a:t> situation.</a:t>
            </a:r>
          </a:p>
          <a:p>
            <a:r>
              <a:rPr lang="en-US" sz="1200" kern="1200" dirty="0" smtClean="0">
                <a:solidFill>
                  <a:schemeClr val="tx1"/>
                </a:solidFill>
                <a:effectLst/>
                <a:latin typeface="+mn-lt"/>
                <a:ea typeface="+mn-ea"/>
                <a:cs typeface="+mn-cs"/>
              </a:rPr>
              <a:t>Shown in</a:t>
            </a:r>
            <a:r>
              <a:rPr lang="en-US" sz="1200" kern="1200" baseline="0" dirty="0" smtClean="0">
                <a:solidFill>
                  <a:schemeClr val="tx1"/>
                </a:solidFill>
                <a:effectLst/>
                <a:latin typeface="+mn-lt"/>
                <a:ea typeface="+mn-ea"/>
                <a:cs typeface="+mn-cs"/>
              </a:rPr>
              <a:t> this figure, the HVAC starts at t0, reducing the indoor PM2.5 under a safe level until t1. so, the purification time is t1-t0.</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Suppose people</a:t>
            </a:r>
            <a:r>
              <a:rPr lang="en-US" sz="1200" kern="1200" baseline="0" dirty="0" smtClean="0">
                <a:solidFill>
                  <a:schemeClr val="tx1"/>
                </a:solidFill>
                <a:effectLst/>
                <a:latin typeface="+mn-lt"/>
                <a:ea typeface="+mn-ea"/>
                <a:cs typeface="+mn-cs"/>
              </a:rPr>
              <a:t> arrive at office around 8am and an HVAC system is scheduled to be turned on at 7am. i.e. there is one hour buffer time to purify the indoor air quality. </a:t>
            </a:r>
          </a:p>
          <a:p>
            <a:r>
              <a:rPr lang="en-US" sz="1200" kern="1200" baseline="0" dirty="0" smtClean="0">
                <a:solidFill>
                  <a:schemeClr val="tx1"/>
                </a:solidFill>
                <a:effectLst/>
                <a:latin typeface="+mn-lt"/>
                <a:ea typeface="+mn-ea"/>
                <a:cs typeface="+mn-cs"/>
              </a:rPr>
              <a:t>If today is a good day, the purification time to reduce the indoor PM2.5 to under a safe level is half hour. Then, We do not need to anything.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if it is a pretty bad day, the purification time could be 1 and half hour. we need to turn on the HVAC system 30 minutes ahead of its original schedule.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Note that we do not change the way how an HVAC is functional? We just predict whether we should turn it on ahead of its original schedule and how long is ahead of the schedule. </a:t>
            </a:r>
          </a:p>
          <a:p>
            <a:r>
              <a:rPr lang="en-US" sz="1200" kern="1200" dirty="0" smtClean="0">
                <a:solidFill>
                  <a:schemeClr val="tx1"/>
                </a:solidFill>
                <a:effectLst/>
                <a:latin typeface="+mn-lt"/>
                <a:ea typeface="+mn-ea"/>
                <a:cs typeface="+mn-cs"/>
              </a:rPr>
              <a:t>This can provide a healthy working environment to employees while saving energy.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FB080AD-B33F-4254-9C37-8250C2DB56F8}" type="slidenum">
              <a:rPr lang="zh-CN" altLang="en-US" smtClean="0"/>
              <a:t>7</a:t>
            </a:fld>
            <a:endParaRPr lang="zh-CN" altLang="en-US"/>
          </a:p>
        </p:txBody>
      </p:sp>
    </p:spTree>
    <p:extLst>
      <p:ext uri="{BB962C8B-B14F-4D97-AF65-F5344CB8AC3E}">
        <p14:creationId xmlns:p14="http://schemas.microsoft.com/office/powerpoint/2010/main" val="2410894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Predicting</a:t>
            </a:r>
            <a:r>
              <a:rPr lang="en-US" sz="1200" kern="1200" baseline="0" dirty="0" smtClean="0">
                <a:solidFill>
                  <a:schemeClr val="tx1"/>
                </a:solidFill>
                <a:effectLst/>
                <a:latin typeface="+mn-lt"/>
                <a:ea typeface="+mn-ea"/>
                <a:cs typeface="+mn-cs"/>
              </a:rPr>
              <a:t> PT is not a simple task, as it depends on multiple factors, such as,…</a:t>
            </a:r>
          </a:p>
          <a:p>
            <a:r>
              <a:rPr lang="en-US" sz="1200" kern="1200" baseline="0" dirty="0" smtClean="0">
                <a:solidFill>
                  <a:schemeClr val="tx1"/>
                </a:solidFill>
                <a:effectLst/>
                <a:latin typeface="+mn-lt"/>
                <a:ea typeface="+mn-ea"/>
                <a:cs typeface="+mn-cs"/>
              </a:rPr>
              <a:t>We did a simple study on the correlation between </a:t>
            </a:r>
            <a:r>
              <a:rPr lang="en-US" sz="1200" kern="1200" baseline="0" dirty="0" err="1" smtClean="0">
                <a:solidFill>
                  <a:schemeClr val="tx1"/>
                </a:solidFill>
                <a:effectLst/>
                <a:latin typeface="+mn-lt"/>
                <a:ea typeface="+mn-ea"/>
                <a:cs typeface="+mn-cs"/>
              </a:rPr>
              <a:t>pt</a:t>
            </a:r>
            <a:r>
              <a:rPr lang="en-US" sz="1200" kern="1200" baseline="0" dirty="0" smtClean="0">
                <a:solidFill>
                  <a:schemeClr val="tx1"/>
                </a:solidFill>
                <a:effectLst/>
                <a:latin typeface="+mn-lt"/>
                <a:ea typeface="+mn-ea"/>
                <a:cs typeface="+mn-cs"/>
              </a:rPr>
              <a:t> and these factors.</a:t>
            </a:r>
          </a:p>
          <a:p>
            <a:r>
              <a:rPr lang="en-US" sz="1200" kern="1200" baseline="0" dirty="0" smtClean="0">
                <a:solidFill>
                  <a:schemeClr val="tx1"/>
                </a:solidFill>
                <a:effectLst/>
                <a:latin typeface="+mn-lt"/>
                <a:ea typeface="+mn-ea"/>
                <a:cs typeface="+mn-cs"/>
              </a:rPr>
              <a:t>As shown in this figure, each column stands…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FB080AD-B33F-4254-9C37-8250C2DB56F8}" type="slidenum">
              <a:rPr lang="zh-CN" altLang="en-US" smtClean="0"/>
              <a:t>8</a:t>
            </a:fld>
            <a:endParaRPr lang="zh-CN" altLang="en-US"/>
          </a:p>
        </p:txBody>
      </p:sp>
    </p:spTree>
    <p:extLst>
      <p:ext uri="{BB962C8B-B14F-4D97-AF65-F5344CB8AC3E}">
        <p14:creationId xmlns:p14="http://schemas.microsoft.com/office/powerpoint/2010/main" val="2336564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a:t>
            </a:r>
            <a:r>
              <a:rPr lang="en-US" baseline="0" dirty="0" smtClean="0"/>
              <a:t> able to predict the purification time, we collect the outdoor air quality every hour from the air quality monitoring station that is the closest to the building.</a:t>
            </a:r>
          </a:p>
          <a:p>
            <a:r>
              <a:rPr lang="en-US" baseline="0" dirty="0" smtClean="0"/>
              <a:t>Meteorological data from official website.</a:t>
            </a:r>
          </a:p>
          <a:p>
            <a:endParaRPr lang="en-US" baseline="0" dirty="0" smtClean="0"/>
          </a:p>
          <a:p>
            <a:r>
              <a:rPr lang="en-US" baseline="0" dirty="0" smtClean="0"/>
              <a:t>By mining the three databases, we can train a neuro network to predict the purification time.</a:t>
            </a:r>
            <a:endParaRPr lang="en-US" dirty="0"/>
          </a:p>
        </p:txBody>
      </p:sp>
      <p:sp>
        <p:nvSpPr>
          <p:cNvPr id="4" name="Slide Number Placeholder 3"/>
          <p:cNvSpPr>
            <a:spLocks noGrp="1"/>
          </p:cNvSpPr>
          <p:nvPr>
            <p:ph type="sldNum" sz="quarter" idx="10"/>
          </p:nvPr>
        </p:nvSpPr>
        <p:spPr/>
        <p:txBody>
          <a:bodyPr/>
          <a:lstStyle/>
          <a:p>
            <a:fld id="{FFB080AD-B33F-4254-9C37-8250C2DB56F8}" type="slidenum">
              <a:rPr lang="zh-CN" altLang="en-US" smtClean="0"/>
              <a:t>9</a:t>
            </a:fld>
            <a:endParaRPr lang="zh-CN" altLang="en-US"/>
          </a:p>
        </p:txBody>
      </p:sp>
    </p:spTree>
    <p:extLst>
      <p:ext uri="{BB962C8B-B14F-4D97-AF65-F5344CB8AC3E}">
        <p14:creationId xmlns:p14="http://schemas.microsoft.com/office/powerpoint/2010/main" val="1659714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yuzheng@microsoft.com"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upload.wikimedia.org/wikipedia/commons/a/a1/Edinburgh_air_quality_measurement_station_dsc06786.jpg" TargetMode="External"/><Relationship Id="rId4" Type="http://schemas.openxmlformats.org/officeDocument/2006/relationships/image" Target="../media/image4.png"/><Relationship Id="rId9"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26.png"/><Relationship Id="rId4" Type="http://schemas.openxmlformats.org/officeDocument/2006/relationships/image" Target="../media/image250.png"/></Relationships>
</file>

<file path=ppt/slides/_rels/slide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968538"/>
            <a:ext cx="8305800" cy="1470025"/>
          </a:xfrm>
        </p:spPr>
        <p:txBody>
          <a:bodyPr>
            <a:noAutofit/>
          </a:bodyPr>
          <a:lstStyle/>
          <a:p>
            <a:r>
              <a:rPr lang="en-US" b="1" dirty="0"/>
              <a:t>Indoor Air Quality Monitoring System for Smart Buildings</a:t>
            </a:r>
          </a:p>
        </p:txBody>
      </p:sp>
      <p:sp>
        <p:nvSpPr>
          <p:cNvPr id="4" name="Subtitle 3"/>
          <p:cNvSpPr>
            <a:spLocks noGrp="1"/>
          </p:cNvSpPr>
          <p:nvPr>
            <p:ph type="subTitle" idx="1"/>
          </p:nvPr>
        </p:nvSpPr>
        <p:spPr>
          <a:xfrm>
            <a:off x="1480352" y="4540825"/>
            <a:ext cx="6640497" cy="1109427"/>
          </a:xfrm>
        </p:spPr>
        <p:txBody>
          <a:bodyPr>
            <a:normAutofit/>
          </a:bodyPr>
          <a:lstStyle/>
          <a:p>
            <a:pPr algn="r"/>
            <a:r>
              <a:rPr lang="en-US" altLang="zh-CN" sz="2800" b="1" dirty="0" smtClean="0">
                <a:solidFill>
                  <a:schemeClr val="tx1">
                    <a:lumMod val="50000"/>
                    <a:lumOff val="50000"/>
                  </a:schemeClr>
                </a:solidFill>
              </a:rPr>
              <a:t>Yu Zheng</a:t>
            </a:r>
          </a:p>
          <a:p>
            <a:pPr algn="r"/>
            <a:r>
              <a:rPr lang="en-US" altLang="zh-CN" sz="2800" dirty="0" smtClean="0">
                <a:solidFill>
                  <a:schemeClr val="tx1">
                    <a:lumMod val="50000"/>
                    <a:lumOff val="50000"/>
                  </a:schemeClr>
                </a:solidFill>
              </a:rPr>
              <a:t>Microsoft Research</a:t>
            </a:r>
            <a:endParaRPr lang="en-US" altLang="zh-CN" sz="2800" dirty="0">
              <a:solidFill>
                <a:schemeClr val="tx1">
                  <a:lumMod val="50000"/>
                  <a:lumOff val="50000"/>
                </a:schemeClr>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056" t="12028" r="3937" b="9100"/>
          <a:stretch/>
        </p:blipFill>
        <p:spPr>
          <a:xfrm>
            <a:off x="1306497" y="2964073"/>
            <a:ext cx="1905000" cy="2751667"/>
          </a:xfrm>
          <a:prstGeom prst="rect">
            <a:avLst/>
          </a:prstGeom>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0403" y="3196567"/>
            <a:ext cx="1380198" cy="2453685"/>
          </a:xfrm>
          <a:prstGeom prst="rect">
            <a:avLst/>
          </a:prstGeom>
        </p:spPr>
      </p:pic>
    </p:spTree>
    <p:extLst>
      <p:ext uri="{BB962C8B-B14F-4D97-AF65-F5344CB8AC3E}">
        <p14:creationId xmlns:p14="http://schemas.microsoft.com/office/powerpoint/2010/main" val="2280574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Suggestion to HVAC</a:t>
            </a:r>
          </a:p>
        </p:txBody>
      </p:sp>
      <p:sp>
        <p:nvSpPr>
          <p:cNvPr id="3" name="Content Placeholder 2"/>
          <p:cNvSpPr>
            <a:spLocks noGrp="1"/>
          </p:cNvSpPr>
          <p:nvPr>
            <p:ph idx="1"/>
          </p:nvPr>
        </p:nvSpPr>
        <p:spPr/>
        <p:txBody>
          <a:bodyPr>
            <a:normAutofit/>
          </a:bodyPr>
          <a:lstStyle/>
          <a:p>
            <a:r>
              <a:rPr lang="en-US" sz="2800" dirty="0" smtClean="0"/>
              <a:t>Predict the </a:t>
            </a:r>
            <a:r>
              <a:rPr lang="en-US" sz="2800" dirty="0"/>
              <a:t>purification time </a:t>
            </a:r>
            <a:r>
              <a:rPr lang="en-US" sz="2800" dirty="0" smtClean="0"/>
              <a:t>based on ANN</a:t>
            </a:r>
            <a:endParaRPr lang="en-US" sz="2800" dirty="0"/>
          </a:p>
          <a:p>
            <a:endParaRPr lang="en-US" sz="2800" dirty="0"/>
          </a:p>
        </p:txBody>
      </p:sp>
      <p:pic>
        <p:nvPicPr>
          <p:cNvPr id="4" name="Picture 3"/>
          <p:cNvPicPr/>
          <p:nvPr/>
        </p:nvPicPr>
        <p:blipFill rotWithShape="1">
          <a:blip r:embed="rId3">
            <a:extLst>
              <a:ext uri="{28A0092B-C50C-407E-A947-70E740481C1C}">
                <a14:useLocalDpi xmlns:a14="http://schemas.microsoft.com/office/drawing/2010/main" val="0"/>
              </a:ext>
            </a:extLst>
          </a:blip>
          <a:srcRect b="3436"/>
          <a:stretch/>
        </p:blipFill>
        <p:spPr bwMode="auto">
          <a:xfrm>
            <a:off x="1638300" y="2667000"/>
            <a:ext cx="5867400" cy="3124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8884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Suggestion to HVAC</a:t>
            </a:r>
          </a:p>
        </p:txBody>
      </p:sp>
      <p:sp>
        <p:nvSpPr>
          <p:cNvPr id="3" name="Content Placeholder 2"/>
          <p:cNvSpPr>
            <a:spLocks noGrp="1"/>
          </p:cNvSpPr>
          <p:nvPr>
            <p:ph idx="1"/>
          </p:nvPr>
        </p:nvSpPr>
        <p:spPr/>
        <p:txBody>
          <a:bodyPr>
            <a:normAutofit/>
          </a:bodyPr>
          <a:lstStyle/>
          <a:p>
            <a:r>
              <a:rPr lang="en-US" sz="2800" dirty="0" smtClean="0"/>
              <a:t>Replace HVAC’s filter sheet</a:t>
            </a:r>
          </a:p>
          <a:p>
            <a:r>
              <a:rPr lang="en-US" sz="2800" dirty="0" smtClean="0"/>
              <a:t>Gap between the inferred and real PTs</a:t>
            </a:r>
            <a:endParaRPr lang="en-US" sz="2800"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2073" t="4698" r="4106" b="34735"/>
          <a:stretch/>
        </p:blipFill>
        <p:spPr bwMode="auto">
          <a:xfrm>
            <a:off x="1295400" y="3530600"/>
            <a:ext cx="6553200" cy="2620963"/>
          </a:xfrm>
          <a:prstGeom prst="rect">
            <a:avLst/>
          </a:prstGeom>
          <a:noFill/>
          <a:ln>
            <a:noFill/>
          </a:ln>
          <a:extLst>
            <a:ext uri="{53640926-AAD7-44D8-BBD7-CCE9431645EC}">
              <a14:shadowObscured xmlns:a14="http://schemas.microsoft.com/office/drawing/2010/main"/>
            </a:ext>
          </a:extLst>
        </p:spPr>
      </p:pic>
      <p:sp>
        <p:nvSpPr>
          <p:cNvPr id="5" name="Oval 4"/>
          <p:cNvSpPr/>
          <p:nvPr/>
        </p:nvSpPr>
        <p:spPr>
          <a:xfrm>
            <a:off x="5181600" y="3898900"/>
            <a:ext cx="1346200" cy="838200"/>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3656" y="2913856"/>
            <a:ext cx="1223963" cy="1223963"/>
          </a:xfrm>
          <a:prstGeom prst="rect">
            <a:avLst/>
          </a:prstGeom>
        </p:spPr>
      </p:pic>
    </p:spTree>
    <p:extLst>
      <p:ext uri="{BB962C8B-B14F-4D97-AF65-F5344CB8AC3E}">
        <p14:creationId xmlns:p14="http://schemas.microsoft.com/office/powerpoint/2010/main" val="4267604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sz="2800" dirty="0" smtClean="0"/>
              <a:t>Data</a:t>
            </a:r>
          </a:p>
          <a:p>
            <a:pPr lvl="1"/>
            <a:r>
              <a:rPr lang="en-US" sz="2000" dirty="0" smtClean="0"/>
              <a:t>A </a:t>
            </a:r>
            <a:r>
              <a:rPr lang="en-US" sz="2000" dirty="0"/>
              <a:t>real dataset of 150 workdays from 12/23/2013 to 5/9/2014 generated in Beijing </a:t>
            </a:r>
            <a:r>
              <a:rPr lang="en-US" sz="2000" dirty="0" smtClean="0"/>
              <a:t>campus</a:t>
            </a:r>
          </a:p>
          <a:p>
            <a:pPr lvl="2"/>
            <a:r>
              <a:rPr lang="en-US" sz="1800" dirty="0" smtClean="0"/>
              <a:t>Indoor air quality (every 10 minutes)</a:t>
            </a:r>
          </a:p>
          <a:p>
            <a:pPr lvl="2"/>
            <a:r>
              <a:rPr lang="en-US" sz="1800" dirty="0" smtClean="0"/>
              <a:t>Hourly outdoor air quality from a monitoring station</a:t>
            </a:r>
          </a:p>
          <a:p>
            <a:pPr lvl="2"/>
            <a:r>
              <a:rPr lang="en-US" sz="1800" dirty="0" smtClean="0"/>
              <a:t>Hourly meteorological data</a:t>
            </a:r>
          </a:p>
          <a:p>
            <a:r>
              <a:rPr lang="en-US" sz="2800" dirty="0" smtClean="0"/>
              <a:t>Baseline</a:t>
            </a:r>
            <a:r>
              <a:rPr lang="en-US" dirty="0" smtClean="0"/>
              <a:t> </a:t>
            </a:r>
          </a:p>
          <a:p>
            <a:pPr lvl="1"/>
            <a:r>
              <a:rPr lang="en-US" sz="2000" dirty="0" smtClean="0"/>
              <a:t>Default: Historical longest time</a:t>
            </a:r>
          </a:p>
          <a:p>
            <a:pPr lvl="1"/>
            <a:r>
              <a:rPr lang="en-US" sz="2000" dirty="0" smtClean="0"/>
              <a:t>Average</a:t>
            </a:r>
          </a:p>
          <a:p>
            <a:pPr lvl="1"/>
            <a:r>
              <a:rPr lang="en-US" sz="2000" dirty="0" smtClean="0"/>
              <a:t>Linear Regression</a:t>
            </a:r>
          </a:p>
          <a:p>
            <a:pPr lvl="1"/>
            <a:r>
              <a:rPr lang="en-US" sz="2000" dirty="0" smtClean="0"/>
              <a:t>ANN: without considering the meteorological data</a:t>
            </a:r>
          </a:p>
        </p:txBody>
      </p:sp>
      <p:sp>
        <p:nvSpPr>
          <p:cNvPr id="4" name="Rectangle 3"/>
          <p:cNvSpPr/>
          <p:nvPr/>
        </p:nvSpPr>
        <p:spPr>
          <a:xfrm>
            <a:off x="4724400" y="1600200"/>
            <a:ext cx="2971800" cy="400110"/>
          </a:xfrm>
          <a:prstGeom prst="rect">
            <a:avLst/>
          </a:prstGeom>
        </p:spPr>
        <p:txBody>
          <a:bodyPr wrap="square">
            <a:spAutoFit/>
          </a:bodyPr>
          <a:lstStyle/>
          <a:p>
            <a:pPr algn="ctr"/>
            <a:r>
              <a:rPr lang="en-US" sz="2000" b="1" dirty="0" smtClean="0">
                <a:solidFill>
                  <a:srgbClr val="0D47FF"/>
                </a:solidFill>
              </a:rPr>
              <a:t>Data is publicly available</a:t>
            </a:r>
            <a:endParaRPr lang="en-US" sz="2000" b="1" dirty="0">
              <a:solidFill>
                <a:srgbClr val="0D47FF"/>
              </a:solidFill>
            </a:endParaRPr>
          </a:p>
        </p:txBody>
      </p:sp>
    </p:spTree>
    <p:extLst>
      <p:ext uri="{BB962C8B-B14F-4D97-AF65-F5344CB8AC3E}">
        <p14:creationId xmlns:p14="http://schemas.microsoft.com/office/powerpoint/2010/main" val="3644791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dirty="0" smtClean="0"/>
              <a:t>Results</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7439" t="8868" r="12017" b="13915"/>
          <a:stretch/>
        </p:blipFill>
        <p:spPr bwMode="auto">
          <a:xfrm>
            <a:off x="457200" y="3179763"/>
            <a:ext cx="3949700" cy="2908300"/>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6726" t="8213" r="12393" b="13694"/>
          <a:stretch/>
        </p:blipFill>
        <p:spPr bwMode="auto">
          <a:xfrm>
            <a:off x="4662170" y="3221038"/>
            <a:ext cx="4177030" cy="28670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4260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00201"/>
            <a:ext cx="8229600" cy="2984976"/>
          </a:xfrm>
        </p:spPr>
        <p:txBody>
          <a:bodyPr>
            <a:normAutofit/>
          </a:bodyPr>
          <a:lstStyle/>
          <a:p>
            <a:r>
              <a:rPr lang="en-US" sz="2800" dirty="0" smtClean="0"/>
              <a:t>Deployed a real system in 5 MS campuses</a:t>
            </a:r>
          </a:p>
          <a:p>
            <a:r>
              <a:rPr lang="en-US" sz="2800" dirty="0" smtClean="0"/>
              <a:t>Cloud + Client system</a:t>
            </a:r>
          </a:p>
          <a:p>
            <a:pPr lvl="1"/>
            <a:r>
              <a:rPr lang="en-US" sz="2400" dirty="0" smtClean="0"/>
              <a:t>Inform people’s decision making</a:t>
            </a:r>
          </a:p>
          <a:p>
            <a:pPr lvl="1"/>
            <a:r>
              <a:rPr lang="en-US" sz="2400" dirty="0" smtClean="0"/>
              <a:t>Suggestion to the operation of HVAC systems</a:t>
            </a:r>
            <a:endParaRPr lang="en-US" sz="2400" dirty="0"/>
          </a:p>
        </p:txBody>
      </p:sp>
      <p:sp>
        <p:nvSpPr>
          <p:cNvPr id="4" name="Rectangle 3"/>
          <p:cNvSpPr/>
          <p:nvPr/>
        </p:nvSpPr>
        <p:spPr>
          <a:xfrm>
            <a:off x="1219200" y="4343400"/>
            <a:ext cx="5410200" cy="954107"/>
          </a:xfrm>
          <a:prstGeom prst="rect">
            <a:avLst/>
          </a:prstGeom>
        </p:spPr>
        <p:txBody>
          <a:bodyPr wrap="square">
            <a:spAutoFit/>
          </a:bodyPr>
          <a:lstStyle/>
          <a:p>
            <a:r>
              <a:rPr lang="en-US" sz="2800" b="1" dirty="0" smtClean="0">
                <a:solidFill>
                  <a:srgbClr val="0D47FF"/>
                </a:solidFill>
              </a:rPr>
              <a:t>Data, models and mobile client are publicly available !</a:t>
            </a:r>
            <a:endParaRPr lang="en-US" sz="2800" b="1" dirty="0">
              <a:solidFill>
                <a:srgbClr val="0D47FF"/>
              </a:solidFill>
            </a:endParaRPr>
          </a:p>
        </p:txBody>
      </p:sp>
      <p:grpSp>
        <p:nvGrpSpPr>
          <p:cNvPr id="7" name="Group 6"/>
          <p:cNvGrpSpPr/>
          <p:nvPr/>
        </p:nvGrpSpPr>
        <p:grpSpPr>
          <a:xfrm>
            <a:off x="1993901" y="4502893"/>
            <a:ext cx="5930899" cy="1545962"/>
            <a:chOff x="927100" y="4651638"/>
            <a:chExt cx="5930899" cy="1545962"/>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6795" y="4651638"/>
              <a:ext cx="991204" cy="1486807"/>
            </a:xfrm>
            <a:prstGeom prst="rect">
              <a:avLst/>
            </a:prstGeom>
          </p:spPr>
        </p:pic>
        <p:sp>
          <p:nvSpPr>
            <p:cNvPr id="6" name="Rectangle 5"/>
            <p:cNvSpPr/>
            <p:nvPr/>
          </p:nvSpPr>
          <p:spPr>
            <a:xfrm>
              <a:off x="927100" y="4997271"/>
              <a:ext cx="4572000" cy="1200329"/>
            </a:xfrm>
            <a:prstGeom prst="rect">
              <a:avLst/>
            </a:prstGeom>
          </p:spPr>
          <p:txBody>
            <a:bodyPr>
              <a:spAutoFit/>
            </a:bodyPr>
            <a:lstStyle/>
            <a:p>
              <a:pPr algn="r"/>
              <a:r>
                <a:rPr lang="en-US" altLang="zh-CN" sz="2800" dirty="0" smtClean="0"/>
                <a:t>Yu Zheng</a:t>
              </a:r>
            </a:p>
            <a:p>
              <a:pPr algn="r"/>
              <a:r>
                <a:rPr lang="en-US" altLang="zh-CN" sz="2400" dirty="0" smtClean="0">
                  <a:solidFill>
                    <a:schemeClr val="tx1">
                      <a:lumMod val="75000"/>
                      <a:lumOff val="25000"/>
                    </a:schemeClr>
                  </a:solidFill>
                </a:rPr>
                <a:t>Microsoft Research</a:t>
              </a:r>
              <a:endParaRPr lang="en-US" altLang="zh-CN" sz="2400" dirty="0">
                <a:solidFill>
                  <a:schemeClr val="tx1">
                    <a:lumMod val="75000"/>
                    <a:lumOff val="25000"/>
                  </a:schemeClr>
                </a:solidFill>
              </a:endParaRPr>
            </a:p>
            <a:p>
              <a:pPr algn="r"/>
              <a:r>
                <a:rPr lang="en-US" altLang="zh-CN" sz="2000" dirty="0">
                  <a:hlinkClick r:id="rId3"/>
                </a:rPr>
                <a:t>yuzheng@microsoft.com</a:t>
              </a:r>
              <a:endParaRPr lang="en-US" altLang="zh-CN" sz="2000" dirty="0"/>
            </a:p>
          </p:txBody>
        </p:sp>
      </p:grpSp>
      <p:sp>
        <p:nvSpPr>
          <p:cNvPr id="8" name="Rectangle 7"/>
          <p:cNvSpPr/>
          <p:nvPr/>
        </p:nvSpPr>
        <p:spPr>
          <a:xfrm>
            <a:off x="1257300" y="5491880"/>
            <a:ext cx="1625766" cy="523220"/>
          </a:xfrm>
          <a:prstGeom prst="rect">
            <a:avLst/>
          </a:prstGeom>
        </p:spPr>
        <p:txBody>
          <a:bodyPr wrap="none">
            <a:spAutoFit/>
          </a:bodyPr>
          <a:lstStyle/>
          <a:p>
            <a:r>
              <a:rPr lang="en-US" sz="2800" b="1" dirty="0" smtClean="0">
                <a:solidFill>
                  <a:srgbClr val="00B050"/>
                </a:solidFill>
              </a:rPr>
              <a:t>Urban Air</a:t>
            </a:r>
            <a:endParaRPr lang="en-US" sz="2800" b="1" dirty="0">
              <a:solidFill>
                <a:srgbClr val="00B050"/>
              </a:solidFill>
            </a:endParaRPr>
          </a:p>
        </p:txBody>
      </p:sp>
    </p:spTree>
    <p:extLst>
      <p:ext uri="{BB962C8B-B14F-4D97-AF65-F5344CB8AC3E}">
        <p14:creationId xmlns:p14="http://schemas.microsoft.com/office/powerpoint/2010/main" val="278519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altLang="zh-CN" dirty="0" smtClean="0"/>
              <a:t>Outdoor Air Quality</a:t>
            </a:r>
            <a:endParaRPr lang="zh-CN" altLang="en-US" dirty="0"/>
          </a:p>
        </p:txBody>
      </p:sp>
      <p:grpSp>
        <p:nvGrpSpPr>
          <p:cNvPr id="7" name="Group 6"/>
          <p:cNvGrpSpPr/>
          <p:nvPr/>
        </p:nvGrpSpPr>
        <p:grpSpPr>
          <a:xfrm>
            <a:off x="6328684" y="1219200"/>
            <a:ext cx="2293983" cy="307777"/>
            <a:chOff x="6621417" y="1292423"/>
            <a:chExt cx="2293983" cy="307777"/>
          </a:xfrm>
        </p:grpSpPr>
        <p:sp>
          <p:nvSpPr>
            <p:cNvPr id="6" name="Rectangle 5"/>
            <p:cNvSpPr/>
            <p:nvPr/>
          </p:nvSpPr>
          <p:spPr>
            <a:xfrm>
              <a:off x="6759528" y="1292423"/>
              <a:ext cx="2155872" cy="307777"/>
            </a:xfrm>
            <a:prstGeom prst="rect">
              <a:avLst/>
            </a:prstGeom>
            <a:solidFill>
              <a:schemeClr val="bg1"/>
            </a:solidFill>
          </p:spPr>
          <p:txBody>
            <a:bodyPr wrap="square">
              <a:spAutoFit/>
            </a:bodyPr>
            <a:lstStyle/>
            <a:p>
              <a:r>
                <a:rPr lang="en-US" altLang="zh-CN" sz="1400" dirty="0" smtClean="0">
                  <a:latin typeface="Times New Roman" pitchFamily="18" charset="0"/>
                  <a:cs typeface="Times New Roman" pitchFamily="18" charset="0"/>
                </a:rPr>
                <a:t>Air quality monitor station</a:t>
              </a:r>
              <a:endParaRPr lang="en-US" altLang="zh-CN" sz="1400" dirty="0">
                <a:latin typeface="Times New Roman" pitchFamily="18" charset="0"/>
                <a:cs typeface="Times New Roman" pitchFamily="18" charset="0"/>
              </a:endParaRPr>
            </a:p>
          </p:txBody>
        </p:sp>
        <p:sp>
          <p:nvSpPr>
            <p:cNvPr id="5" name="Oval 4"/>
            <p:cNvSpPr/>
            <p:nvPr/>
          </p:nvSpPr>
          <p:spPr>
            <a:xfrm>
              <a:off x="6621417" y="1413508"/>
              <a:ext cx="76200" cy="76200"/>
            </a:xfrm>
            <a:prstGeom prst="ellipse">
              <a:avLst/>
            </a:prstGeom>
            <a:solidFill>
              <a:srgbClr val="0E13EC"/>
            </a:solidFill>
            <a:ln>
              <a:solidFill>
                <a:srgbClr val="0E13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Group 7"/>
          <p:cNvGrpSpPr/>
          <p:nvPr/>
        </p:nvGrpSpPr>
        <p:grpSpPr>
          <a:xfrm>
            <a:off x="4724400" y="5181600"/>
            <a:ext cx="3714117" cy="1196178"/>
            <a:chOff x="5017133" y="5181600"/>
            <a:chExt cx="3714117" cy="1196178"/>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3645" y="5181600"/>
              <a:ext cx="1033655" cy="119267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4450" y="5181600"/>
              <a:ext cx="1066800" cy="1192678"/>
            </a:xfrm>
            <a:prstGeom prst="rect">
              <a:avLst/>
            </a:prstGeom>
          </p:spPr>
        </p:pic>
        <p:pic>
          <p:nvPicPr>
            <p:cNvPr id="11" name="Picture 2" descr="File:Edinburgh air quality measurement station dsc06786.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405"/>
            <a:stretch/>
          </p:blipFill>
          <p:spPr bwMode="auto">
            <a:xfrm>
              <a:off x="5017133" y="5181600"/>
              <a:ext cx="1508703" cy="1196178"/>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7888" r="16258" b="32921"/>
          <a:stretch/>
        </p:blipFill>
        <p:spPr>
          <a:xfrm>
            <a:off x="838200" y="1617618"/>
            <a:ext cx="3180590" cy="1887582"/>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200" y="3973978"/>
            <a:ext cx="3200400" cy="2400300"/>
          </a:xfrm>
          <a:prstGeom prst="rect">
            <a:avLst/>
          </a:prstGeom>
        </p:spPr>
      </p:pic>
      <p:pic>
        <p:nvPicPr>
          <p:cNvPr id="23"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2517" y="1600200"/>
            <a:ext cx="3735683" cy="3460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58000" y="1642646"/>
            <a:ext cx="1524000" cy="338554"/>
          </a:xfrm>
          <a:prstGeom prst="rect">
            <a:avLst/>
          </a:prstGeom>
        </p:spPr>
        <p:txBody>
          <a:bodyPr wrap="square">
            <a:spAutoFit/>
          </a:bodyPr>
          <a:lstStyle/>
          <a:p>
            <a:pPr algn="ctr"/>
            <a:r>
              <a:rPr lang="en-US" altLang="zh-CN" sz="1600" b="1" dirty="0" smtClean="0"/>
              <a:t>50kmx40km</a:t>
            </a:r>
            <a:endParaRPr lang="en-US" altLang="zh-CN" sz="1600" b="1" dirty="0"/>
          </a:p>
        </p:txBody>
      </p:sp>
    </p:spTree>
    <p:extLst>
      <p:ext uri="{BB962C8B-B14F-4D97-AF65-F5344CB8AC3E}">
        <p14:creationId xmlns:p14="http://schemas.microsoft.com/office/powerpoint/2010/main" val="25360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Indoor Air Quality</a:t>
            </a:r>
            <a:endParaRPr lang="en-US" dirty="0"/>
          </a:p>
        </p:txBody>
      </p:sp>
      <p:sp>
        <p:nvSpPr>
          <p:cNvPr id="3" name="Content Placeholder 2"/>
          <p:cNvSpPr>
            <a:spLocks noGrp="1"/>
          </p:cNvSpPr>
          <p:nvPr>
            <p:ph idx="1"/>
          </p:nvPr>
        </p:nvSpPr>
        <p:spPr>
          <a:xfrm>
            <a:off x="457200" y="1524000"/>
            <a:ext cx="8229600" cy="1143000"/>
          </a:xfrm>
        </p:spPr>
        <p:txBody>
          <a:bodyPr>
            <a:normAutofit/>
          </a:bodyPr>
          <a:lstStyle/>
          <a:p>
            <a:r>
              <a:rPr lang="en-US" sz="2400" dirty="0" smtClean="0"/>
              <a:t>PM2.5 has </a:t>
            </a:r>
            <a:r>
              <a:rPr lang="en-US" sz="2400" dirty="0"/>
              <a:t>N</a:t>
            </a:r>
            <a:r>
              <a:rPr lang="en-US" sz="2400" dirty="0" smtClean="0"/>
              <a:t>OT been monitored and dealt with</a:t>
            </a:r>
          </a:p>
          <a:p>
            <a:r>
              <a:rPr lang="en-US" sz="2400" dirty="0"/>
              <a:t>PM2.5 is </a:t>
            </a:r>
            <a:r>
              <a:rPr lang="en-US" sz="2400" dirty="0" smtClean="0"/>
              <a:t>NOT </a:t>
            </a:r>
            <a:r>
              <a:rPr lang="en-US" sz="2400" dirty="0"/>
              <a:t>considered as a factor </a:t>
            </a:r>
            <a:r>
              <a:rPr lang="en-US" sz="2400" dirty="0" smtClean="0"/>
              <a:t>by HVAC</a:t>
            </a:r>
            <a:endParaRPr lang="en-US" sz="2400" dirty="0"/>
          </a:p>
        </p:txBody>
      </p:sp>
      <p:pic>
        <p:nvPicPr>
          <p:cNvPr id="40" name="Picture 39"/>
          <p:cNvPicPr>
            <a:picLocks noChangeAspect="1"/>
          </p:cNvPicPr>
          <p:nvPr/>
        </p:nvPicPr>
        <p:blipFill rotWithShape="1">
          <a:blip r:embed="rId3" cstate="print">
            <a:extLst>
              <a:ext uri="{28A0092B-C50C-407E-A947-70E740481C1C}">
                <a14:useLocalDpi xmlns:a14="http://schemas.microsoft.com/office/drawing/2010/main" val="0"/>
              </a:ext>
            </a:extLst>
          </a:blip>
          <a:srcRect r="54238"/>
          <a:stretch/>
        </p:blipFill>
        <p:spPr>
          <a:xfrm rot="5400000">
            <a:off x="1464379" y="3124489"/>
            <a:ext cx="1721644" cy="2821601"/>
          </a:xfrm>
          <a:prstGeom prst="rect">
            <a:avLst/>
          </a:prstGeom>
        </p:spPr>
      </p:pic>
      <p:pic>
        <p:nvPicPr>
          <p:cNvPr id="41" name="Picture 40"/>
          <p:cNvPicPr>
            <a:picLocks noChangeAspect="1"/>
          </p:cNvPicPr>
          <p:nvPr/>
        </p:nvPicPr>
        <p:blipFill rotWithShape="1">
          <a:blip r:embed="rId4" cstate="print">
            <a:extLst>
              <a:ext uri="{28A0092B-C50C-407E-A947-70E740481C1C}">
                <a14:useLocalDpi xmlns:a14="http://schemas.microsoft.com/office/drawing/2010/main" val="0"/>
              </a:ext>
            </a:extLst>
          </a:blip>
          <a:srcRect r="52381" b="20206"/>
          <a:stretch/>
        </p:blipFill>
        <p:spPr>
          <a:xfrm>
            <a:off x="3810000" y="3674467"/>
            <a:ext cx="1381125" cy="1735733"/>
          </a:xfrm>
          <a:prstGeom prst="rect">
            <a:avLst/>
          </a:prstGeom>
        </p:spPr>
      </p:pic>
      <p:pic>
        <p:nvPicPr>
          <p:cNvPr id="42" name="Picture 41"/>
          <p:cNvPicPr>
            <a:picLocks noChangeAspect="1"/>
          </p:cNvPicPr>
          <p:nvPr/>
        </p:nvPicPr>
        <p:blipFill rotWithShape="1">
          <a:blip r:embed="rId5" cstate="print">
            <a:extLst>
              <a:ext uri="{28A0092B-C50C-407E-A947-70E740481C1C}">
                <a14:useLocalDpi xmlns:a14="http://schemas.microsoft.com/office/drawing/2010/main" val="0"/>
              </a:ext>
            </a:extLst>
          </a:blip>
          <a:srcRect r="20272" b="63333"/>
          <a:stretch/>
        </p:blipFill>
        <p:spPr>
          <a:xfrm>
            <a:off x="5257800" y="3674467"/>
            <a:ext cx="2807677" cy="1721645"/>
          </a:xfrm>
          <a:prstGeom prst="rect">
            <a:avLst/>
          </a:prstGeom>
        </p:spPr>
      </p:pic>
      <p:sp>
        <p:nvSpPr>
          <p:cNvPr id="43" name="Content Placeholder 2"/>
          <p:cNvSpPr txBox="1">
            <a:spLocks/>
          </p:cNvSpPr>
          <p:nvPr/>
        </p:nvSpPr>
        <p:spPr>
          <a:xfrm>
            <a:off x="2057400" y="5638800"/>
            <a:ext cx="4953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smtClean="0">
                <a:solidFill>
                  <a:srgbClr val="FF0000"/>
                </a:solidFill>
              </a:rPr>
              <a:t>Problems!</a:t>
            </a:r>
            <a:endParaRPr lang="en-US" sz="2800" dirty="0">
              <a:solidFill>
                <a:srgbClr val="FF0000"/>
              </a:solidFill>
            </a:endParaRPr>
          </a:p>
        </p:txBody>
      </p:sp>
      <p:sp>
        <p:nvSpPr>
          <p:cNvPr id="44" name="Rectangle 43"/>
          <p:cNvSpPr/>
          <p:nvPr/>
        </p:nvSpPr>
        <p:spPr>
          <a:xfrm>
            <a:off x="2057400" y="3059668"/>
            <a:ext cx="5181600" cy="369332"/>
          </a:xfrm>
          <a:prstGeom prst="rect">
            <a:avLst/>
          </a:prstGeom>
        </p:spPr>
        <p:txBody>
          <a:bodyPr wrap="square">
            <a:spAutoFit/>
          </a:bodyPr>
          <a:lstStyle/>
          <a:p>
            <a:r>
              <a:rPr lang="en-US" b="1" dirty="0" smtClean="0">
                <a:solidFill>
                  <a:srgbClr val="0D47FF"/>
                </a:solidFill>
              </a:rPr>
              <a:t>HVAC</a:t>
            </a:r>
            <a:r>
              <a:rPr lang="en-US" dirty="0" smtClean="0"/>
              <a:t>: Heating, Ventilation, and Air Conditioning</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2057399" y="2681268"/>
                <a:ext cx="6008077" cy="369332"/>
              </a:xfrm>
              <a:prstGeom prst="rect">
                <a:avLst/>
              </a:prstGeom>
            </p:spPr>
            <p:txBody>
              <a:bodyPr wrap="square">
                <a:spAutoFit/>
              </a:bodyPr>
              <a:lstStyle/>
              <a:p>
                <a:r>
                  <a:rPr lang="en-US" b="1" dirty="0" smtClean="0">
                    <a:solidFill>
                      <a:srgbClr val="0D47FF"/>
                    </a:solidFill>
                  </a:rPr>
                  <a:t>PM2.5</a:t>
                </a:r>
                <a:r>
                  <a:rPr lang="en-US" dirty="0" smtClean="0"/>
                  <a:t>: Particulate matter with a diameter &lt; 2.5</a:t>
                </a:r>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𝑚</m:t>
                    </m:r>
                  </m:oMath>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2057399" y="2681268"/>
                <a:ext cx="6008077" cy="369332"/>
              </a:xfrm>
              <a:prstGeom prst="rect">
                <a:avLst/>
              </a:prstGeom>
              <a:blipFill rotWithShape="0">
                <a:blip r:embed="rId6"/>
                <a:stretch>
                  <a:fillRect l="-811"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659222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318"/>
            <a:ext cx="8229600" cy="1143000"/>
          </a:xfrm>
        </p:spPr>
        <p:txBody>
          <a:bodyPr/>
          <a:lstStyle/>
          <a:p>
            <a:r>
              <a:rPr lang="en-US" dirty="0" smtClean="0"/>
              <a:t>What We Do</a:t>
            </a:r>
            <a:endParaRPr lang="en-US" dirty="0"/>
          </a:p>
        </p:txBody>
      </p:sp>
      <p:sp>
        <p:nvSpPr>
          <p:cNvPr id="3" name="Content Placeholder 2"/>
          <p:cNvSpPr>
            <a:spLocks noGrp="1"/>
          </p:cNvSpPr>
          <p:nvPr>
            <p:ph idx="1"/>
          </p:nvPr>
        </p:nvSpPr>
        <p:spPr>
          <a:xfrm>
            <a:off x="457200" y="1564793"/>
            <a:ext cx="8229600" cy="1542504"/>
          </a:xfrm>
        </p:spPr>
        <p:txBody>
          <a:bodyPr>
            <a:normAutofit/>
          </a:bodyPr>
          <a:lstStyle/>
          <a:p>
            <a:r>
              <a:rPr lang="en-US" sz="2800" dirty="0" smtClean="0"/>
              <a:t>Monitor indoor PM2.5 and PM10</a:t>
            </a:r>
          </a:p>
          <a:p>
            <a:pPr lvl="1"/>
            <a:r>
              <a:rPr lang="en-US" sz="2000" dirty="0" smtClean="0"/>
              <a:t>In 5 Microsoft Campuses in China</a:t>
            </a:r>
          </a:p>
          <a:p>
            <a:pPr lvl="1"/>
            <a:r>
              <a:rPr lang="en-US" sz="2000" dirty="0" smtClean="0"/>
              <a:t>Deploy sensors on different floor of a building</a:t>
            </a:r>
            <a:endParaRPr lang="en-US"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737" y="3450787"/>
            <a:ext cx="1037519" cy="138335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5500" y="3452828"/>
            <a:ext cx="1051608" cy="140214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066" y="4927248"/>
            <a:ext cx="1871970" cy="1403978"/>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r="15862"/>
          <a:stretch/>
        </p:blipFill>
        <p:spPr>
          <a:xfrm rot="5400000">
            <a:off x="2523649" y="5004426"/>
            <a:ext cx="1421179" cy="1266824"/>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5056" t="12028" r="3937" b="9100"/>
          <a:stretch/>
        </p:blipFill>
        <p:spPr>
          <a:xfrm>
            <a:off x="6324600" y="3200400"/>
            <a:ext cx="2230510" cy="3221848"/>
          </a:xfrm>
          <a:prstGeom prst="rect">
            <a:avLst/>
          </a:prstGeom>
          <a:ln>
            <a:noFill/>
          </a:ln>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3651817" y="3810844"/>
            <a:ext cx="2880437" cy="2160328"/>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644829" y="3626311"/>
            <a:ext cx="1404184" cy="1053138"/>
          </a:xfrm>
          <a:prstGeom prst="rect">
            <a:avLst/>
          </a:prstGeom>
        </p:spPr>
      </p:pic>
    </p:spTree>
    <p:extLst>
      <p:ext uri="{BB962C8B-B14F-4D97-AF65-F5344CB8AC3E}">
        <p14:creationId xmlns:p14="http://schemas.microsoft.com/office/powerpoint/2010/main" val="2808419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a:t>
            </a:r>
            <a:endParaRPr lang="en-US" dirty="0"/>
          </a:p>
        </p:txBody>
      </p:sp>
      <p:sp>
        <p:nvSpPr>
          <p:cNvPr id="3" name="Content Placeholder 2"/>
          <p:cNvSpPr>
            <a:spLocks noGrp="1"/>
          </p:cNvSpPr>
          <p:nvPr>
            <p:ph idx="1"/>
          </p:nvPr>
        </p:nvSpPr>
        <p:spPr>
          <a:xfrm>
            <a:off x="457200" y="1524000"/>
            <a:ext cx="8229600" cy="4525963"/>
          </a:xfrm>
        </p:spPr>
        <p:txBody>
          <a:bodyPr/>
          <a:lstStyle/>
          <a:p>
            <a:r>
              <a:rPr lang="en-US" dirty="0" smtClean="0"/>
              <a:t>Cloud + Client system</a:t>
            </a:r>
            <a:endParaRPr lang="en-US" dirty="0"/>
          </a:p>
        </p:txBody>
      </p:sp>
      <p:pic>
        <p:nvPicPr>
          <p:cNvPr id="5" name="Picture 4"/>
          <p:cNvPicPr>
            <a:picLocks noChangeAspect="1"/>
          </p:cNvPicPr>
          <p:nvPr/>
        </p:nvPicPr>
        <p:blipFill>
          <a:blip r:embed="rId3"/>
          <a:stretch>
            <a:fillRect/>
          </a:stretch>
        </p:blipFill>
        <p:spPr>
          <a:xfrm>
            <a:off x="2971800" y="2228995"/>
            <a:ext cx="6019800" cy="4171805"/>
          </a:xfrm>
          <a:prstGeom prst="rect">
            <a:avLst/>
          </a:prstGeom>
        </p:spPr>
      </p:pic>
      <p:pic>
        <p:nvPicPr>
          <p:cNvPr id="10" name="Picture 9"/>
          <p:cNvPicPr>
            <a:picLocks noChangeAspect="1"/>
          </p:cNvPicPr>
          <p:nvPr/>
        </p:nvPicPr>
        <p:blipFill rotWithShape="1">
          <a:blip r:embed="rId4"/>
          <a:srcRect l="6455" r="14493" b="58034"/>
          <a:stretch/>
        </p:blipFill>
        <p:spPr>
          <a:xfrm>
            <a:off x="76200" y="3905395"/>
            <a:ext cx="3200400" cy="1443735"/>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776" t="47863" r="4374" b="34732"/>
          <a:stretch/>
        </p:blipFill>
        <p:spPr>
          <a:xfrm>
            <a:off x="304800" y="2609995"/>
            <a:ext cx="3048000" cy="983239"/>
          </a:xfrm>
          <a:prstGeom prst="rect">
            <a:avLst/>
          </a:prstGeom>
        </p:spPr>
      </p:pic>
      <p:sp>
        <p:nvSpPr>
          <p:cNvPr id="4" name="Right Arrow 3"/>
          <p:cNvSpPr/>
          <p:nvPr/>
        </p:nvSpPr>
        <p:spPr>
          <a:xfrm rot="16200000">
            <a:off x="1543050" y="3791095"/>
            <a:ext cx="342900" cy="228600"/>
          </a:xfrm>
          <a:prstGeom prst="rightArrow">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6200000">
            <a:off x="1504950" y="5406280"/>
            <a:ext cx="342900" cy="228600"/>
          </a:xfrm>
          <a:prstGeom prst="rightArrow">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Callout 5"/>
          <p:cNvSpPr/>
          <p:nvPr/>
        </p:nvSpPr>
        <p:spPr>
          <a:xfrm>
            <a:off x="857249" y="5770195"/>
            <a:ext cx="1485900" cy="612648"/>
          </a:xfrm>
          <a:prstGeom prst="cloudCallout">
            <a:avLst>
              <a:gd name="adj1" fmla="val -2777"/>
              <a:gd name="adj2" fmla="val -726"/>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489078" y="5886019"/>
            <a:ext cx="45719"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764031" y="5905069"/>
            <a:ext cx="45719"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600199" y="6191395"/>
            <a:ext cx="45719"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809750" y="6053658"/>
            <a:ext cx="95250" cy="917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36642" y="5973891"/>
            <a:ext cx="95250" cy="917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511937" y="6019741"/>
            <a:ext cx="95250" cy="917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183005" y="6168535"/>
            <a:ext cx="45719"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53159" y="5882844"/>
            <a:ext cx="45719"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049145" y="5935808"/>
            <a:ext cx="45719"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312548" y="6027014"/>
            <a:ext cx="49529" cy="566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445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Client</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r>
              <a:rPr lang="en-US" sz="2400" dirty="0" smtClean="0"/>
              <a:t>Check air quality anytime</a:t>
            </a:r>
          </a:p>
          <a:p>
            <a:r>
              <a:rPr lang="en-US" sz="2400" dirty="0" smtClean="0"/>
              <a:t>Inform people’s decision making</a:t>
            </a:r>
            <a:endParaRPr lang="en-US" sz="2400" dirty="0"/>
          </a:p>
        </p:txBody>
      </p:sp>
      <p:pic>
        <p:nvPicPr>
          <p:cNvPr id="5" name="Picture 4" descr="wp_ss_20140228_000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590800"/>
            <a:ext cx="2133600" cy="3542515"/>
          </a:xfrm>
          <a:prstGeom prst="rect">
            <a:avLst/>
          </a:prstGeom>
          <a:noFill/>
          <a:ln>
            <a:noFill/>
          </a:ln>
        </p:spPr>
      </p:pic>
      <p:pic>
        <p:nvPicPr>
          <p:cNvPr id="6" name="Picture 5" descr="wp_ss_20140228_000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000" y="2590800"/>
            <a:ext cx="2209800" cy="3542515"/>
          </a:xfrm>
          <a:prstGeom prst="rect">
            <a:avLst/>
          </a:prstGeom>
          <a:noFill/>
          <a:ln>
            <a:solidFill>
              <a:schemeClr val="bg1">
                <a:lumMod val="50000"/>
              </a:schemeClr>
            </a:solidFill>
          </a:ln>
        </p:spPr>
      </p:pic>
      <p:sp>
        <p:nvSpPr>
          <p:cNvPr id="8" name="Rectangle 7"/>
          <p:cNvSpPr/>
          <p:nvPr/>
        </p:nvSpPr>
        <p:spPr>
          <a:xfrm>
            <a:off x="2746704" y="533400"/>
            <a:ext cx="1625766" cy="523220"/>
          </a:xfrm>
          <a:prstGeom prst="rect">
            <a:avLst/>
          </a:prstGeom>
        </p:spPr>
        <p:txBody>
          <a:bodyPr wrap="none">
            <a:spAutoFit/>
          </a:bodyPr>
          <a:lstStyle/>
          <a:p>
            <a:r>
              <a:rPr lang="en-US" sz="2800" b="1" dirty="0" smtClean="0">
                <a:solidFill>
                  <a:srgbClr val="00B050"/>
                </a:solidFill>
              </a:rPr>
              <a:t>Urban Air</a:t>
            </a:r>
            <a:endParaRPr lang="en-US" sz="2800" b="1" dirty="0">
              <a:solidFill>
                <a:srgbClr val="00B050"/>
              </a:solidFill>
            </a:endParaRPr>
          </a:p>
        </p:txBody>
      </p:sp>
      <p:grpSp>
        <p:nvGrpSpPr>
          <p:cNvPr id="10" name="Group 9"/>
          <p:cNvGrpSpPr/>
          <p:nvPr/>
        </p:nvGrpSpPr>
        <p:grpSpPr>
          <a:xfrm>
            <a:off x="5481638" y="623483"/>
            <a:ext cx="2747962" cy="1586317"/>
            <a:chOff x="5481638" y="623483"/>
            <a:chExt cx="2747962" cy="1586317"/>
          </a:xfrm>
        </p:grpSpPr>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29197" r="36746" b="24509"/>
            <a:stretch/>
          </p:blipFill>
          <p:spPr>
            <a:xfrm>
              <a:off x="7010400" y="623483"/>
              <a:ext cx="1219200" cy="1586317"/>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r="52381" b="25998"/>
            <a:stretch/>
          </p:blipFill>
          <p:spPr>
            <a:xfrm>
              <a:off x="5481638" y="625476"/>
              <a:ext cx="1359332" cy="1584324"/>
            </a:xfrm>
            <a:prstGeom prst="rect">
              <a:avLst/>
            </a:prstGeom>
          </p:spPr>
        </p:pic>
      </p:gr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2200" y="5311140"/>
            <a:ext cx="990600" cy="990600"/>
          </a:xfrm>
          <a:prstGeom prst="rect">
            <a:avLst/>
          </a:prstGeom>
        </p:spPr>
      </p:pic>
      <p:sp>
        <p:nvSpPr>
          <p:cNvPr id="12" name="Rectangle 11"/>
          <p:cNvSpPr/>
          <p:nvPr/>
        </p:nvSpPr>
        <p:spPr>
          <a:xfrm>
            <a:off x="3613149" y="4048125"/>
            <a:ext cx="2085975" cy="533400"/>
          </a:xfrm>
          <a:prstGeom prst="rect">
            <a:avLst/>
          </a:prstGeom>
          <a:solidFill>
            <a:srgbClr val="558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03624" y="4562475"/>
            <a:ext cx="2085975" cy="533400"/>
          </a:xfrm>
          <a:prstGeom prst="rect">
            <a:avLst/>
          </a:prstGeom>
          <a:solidFill>
            <a:srgbClr val="558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03624" y="5006181"/>
            <a:ext cx="2085975" cy="533400"/>
          </a:xfrm>
          <a:prstGeom prst="rect">
            <a:avLst/>
          </a:prstGeom>
          <a:solidFill>
            <a:srgbClr val="558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00119" y="5476875"/>
            <a:ext cx="2085975" cy="339089"/>
          </a:xfrm>
          <a:prstGeom prst="rect">
            <a:avLst/>
          </a:prstGeom>
          <a:solidFill>
            <a:srgbClr val="558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0625" y="5534055"/>
            <a:ext cx="990600" cy="990600"/>
          </a:xfrm>
          <a:prstGeom prst="rect">
            <a:avLst/>
          </a:prstGeom>
        </p:spPr>
      </p:pic>
      <p:grpSp>
        <p:nvGrpSpPr>
          <p:cNvPr id="18" name="Group 17"/>
          <p:cNvGrpSpPr/>
          <p:nvPr/>
        </p:nvGrpSpPr>
        <p:grpSpPr>
          <a:xfrm>
            <a:off x="6172200" y="2590800"/>
            <a:ext cx="2057400" cy="3502453"/>
            <a:chOff x="6172200" y="2590800"/>
            <a:chExt cx="2057400" cy="3502453"/>
          </a:xfrm>
        </p:grpSpPr>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72200" y="2590800"/>
              <a:ext cx="2057400" cy="3502453"/>
            </a:xfrm>
            <a:prstGeom prst="rect">
              <a:avLst/>
            </a:prstGeom>
          </p:spPr>
        </p:pic>
        <p:sp>
          <p:nvSpPr>
            <p:cNvPr id="17" name="Rectangle 16"/>
            <p:cNvSpPr/>
            <p:nvPr/>
          </p:nvSpPr>
          <p:spPr>
            <a:xfrm>
              <a:off x="6324600" y="3429000"/>
              <a:ext cx="381000" cy="304800"/>
            </a:xfrm>
            <a:prstGeom prst="rect">
              <a:avLst/>
            </a:prstGeom>
            <a:solidFill>
              <a:srgbClr val="00E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45</a:t>
              </a:r>
              <a:endParaRPr lang="en-US" sz="1400" dirty="0"/>
            </a:p>
          </p:txBody>
        </p:sp>
      </p:grpSp>
    </p:spTree>
    <p:extLst>
      <p:ext uri="{BB962C8B-B14F-4D97-AF65-F5344CB8AC3E}">
        <p14:creationId xmlns:p14="http://schemas.microsoft.com/office/powerpoint/2010/main" val="152484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1"/>
                                        </p:tgtEl>
                                      </p:cBhvr>
                                    </p:animEffect>
                                    <p:animScale>
                                      <p:cBhvr>
                                        <p:cTn id="11" dur="250" autoRev="1" fill="hold"/>
                                        <p:tgtEl>
                                          <p:spTgt spid="11"/>
                                        </p:tgtEl>
                                      </p:cBhvr>
                                      <p:by x="105000" y="105000"/>
                                    </p:animScale>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par>
                          <p:cTn id="16" fill="hold">
                            <p:stCondLst>
                              <p:cond delay="1500"/>
                            </p:stCondLst>
                            <p:childTnLst>
                              <p:par>
                                <p:cTn id="17" presetID="42" presetClass="path" presetSubtype="0" accel="50000" decel="50000" fill="hold" nodeType="afterEffect">
                                  <p:stCondLst>
                                    <p:cond delay="0"/>
                                  </p:stCondLst>
                                  <p:childTnLst>
                                    <p:animMotion origin="layout" path="M 5.55112E-17 7.40741E-7 L -0.12083 -0.03565 " pathEditMode="relative" rAng="0" ptsTypes="AA">
                                      <p:cBhvr>
                                        <p:cTn id="18" dur="2000" fill="hold"/>
                                        <p:tgtEl>
                                          <p:spTgt spid="11"/>
                                        </p:tgtEl>
                                        <p:attrNameLst>
                                          <p:attrName>ppt_x</p:attrName>
                                          <p:attrName>ppt_y</p:attrName>
                                        </p:attrNameLst>
                                      </p:cBhvr>
                                      <p:rCtr x="-6042" y="-1782"/>
                                    </p:animMotion>
                                  </p:childTnLst>
                                </p:cTn>
                              </p:par>
                            </p:childTnLst>
                          </p:cTn>
                        </p:par>
                        <p:par>
                          <p:cTn id="19" fill="hold">
                            <p:stCondLst>
                              <p:cond delay="3500"/>
                            </p:stCondLst>
                            <p:childTnLst>
                              <p:par>
                                <p:cTn id="20" presetID="26" presetClass="emph" presetSubtype="0" fill="hold" nodeType="afterEffect">
                                  <p:stCondLst>
                                    <p:cond delay="0"/>
                                  </p:stCondLst>
                                  <p:childTnLst>
                                    <p:animEffect transition="out" filter="fade">
                                      <p:cBhvr>
                                        <p:cTn id="21" dur="500" tmFilter="0, 0; .2, .5; .8, .5; 1, 0"/>
                                        <p:tgtEl>
                                          <p:spTgt spid="11"/>
                                        </p:tgtEl>
                                      </p:cBhvr>
                                    </p:animEffect>
                                    <p:animScale>
                                      <p:cBhvr>
                                        <p:cTn id="22" dur="250" autoRev="1" fill="hold"/>
                                        <p:tgtEl>
                                          <p:spTgt spid="11"/>
                                        </p:tgtEl>
                                      </p:cBhvr>
                                      <p:by x="105000" y="105000"/>
                                    </p:animScale>
                                  </p:childTnLst>
                                </p:cTn>
                              </p:par>
                            </p:childTnLst>
                          </p:cTn>
                        </p:par>
                        <p:par>
                          <p:cTn id="23" fill="hold">
                            <p:stCondLst>
                              <p:cond delay="4000"/>
                            </p:stCondLst>
                            <p:childTnLst>
                              <p:par>
                                <p:cTn id="24" presetID="10" presetClass="exit" presetSubtype="0" fill="hold" grpId="0" nodeType="after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par>
                          <p:cTn id="27" fill="hold">
                            <p:stCondLst>
                              <p:cond delay="4500"/>
                            </p:stCondLst>
                            <p:childTnLst>
                              <p:par>
                                <p:cTn id="28" presetID="10" presetClass="exit" presetSubtype="0" fill="hold" grpId="0" nodeType="afterEffect">
                                  <p:stCondLst>
                                    <p:cond delay="1000"/>
                                  </p:stCondLst>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par>
                          <p:cTn id="31" fill="hold">
                            <p:stCondLst>
                              <p:cond delay="6000"/>
                            </p:stCondLst>
                            <p:childTnLst>
                              <p:par>
                                <p:cTn id="32" presetID="10" presetClass="exit" presetSubtype="0" fill="hold" grpId="0" nodeType="afterEffect">
                                  <p:stCondLst>
                                    <p:cond delay="100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500"/>
                            </p:stCondLst>
                            <p:childTnLst>
                              <p:par>
                                <p:cTn id="44" presetID="26" presetClass="emph" presetSubtype="0" fill="hold" nodeType="afterEffect">
                                  <p:stCondLst>
                                    <p:cond delay="0"/>
                                  </p:stCondLst>
                                  <p:childTnLst>
                                    <p:animEffect transition="out" filter="fade">
                                      <p:cBhvr>
                                        <p:cTn id="45" dur="500" tmFilter="0, 0; .2, .5; .8, .5; 1, 0"/>
                                        <p:tgtEl>
                                          <p:spTgt spid="16"/>
                                        </p:tgtEl>
                                      </p:cBhvr>
                                    </p:animEffect>
                                    <p:animScale>
                                      <p:cBhvr>
                                        <p:cTn id="46" dur="250" autoRev="1" fill="hold"/>
                                        <p:tgtEl>
                                          <p:spTgt spid="16"/>
                                        </p:tgtEl>
                                      </p:cBhvr>
                                      <p:by x="105000" y="105000"/>
                                    </p:animScale>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Suggestion to HVAC</a:t>
            </a:r>
          </a:p>
        </p:txBody>
      </p:sp>
      <p:sp>
        <p:nvSpPr>
          <p:cNvPr id="3" name="Content Placeholder 2"/>
          <p:cNvSpPr>
            <a:spLocks noGrp="1"/>
          </p:cNvSpPr>
          <p:nvPr>
            <p:ph idx="1"/>
          </p:nvPr>
        </p:nvSpPr>
        <p:spPr>
          <a:xfrm>
            <a:off x="579224" y="1677180"/>
            <a:ext cx="4373776" cy="2056620"/>
          </a:xfrm>
        </p:spPr>
        <p:txBody>
          <a:bodyPr>
            <a:normAutofit/>
          </a:bodyPr>
          <a:lstStyle/>
          <a:p>
            <a:r>
              <a:rPr lang="en-US" sz="2400" dirty="0" smtClean="0"/>
              <a:t>Purification Time (PT)</a:t>
            </a:r>
          </a:p>
        </p:txBody>
      </p:sp>
      <p:grpSp>
        <p:nvGrpSpPr>
          <p:cNvPr id="18" name="Group 17"/>
          <p:cNvGrpSpPr/>
          <p:nvPr/>
        </p:nvGrpSpPr>
        <p:grpSpPr>
          <a:xfrm>
            <a:off x="762000" y="3310179"/>
            <a:ext cx="4038600" cy="2667000"/>
            <a:chOff x="1828800" y="2679701"/>
            <a:chExt cx="5638800" cy="3641725"/>
          </a:xfrm>
        </p:grpSpPr>
        <p:pic>
          <p:nvPicPr>
            <p:cNvPr id="4" name="Picture 3"/>
            <p:cNvPicPr/>
            <p:nvPr/>
          </p:nvPicPr>
          <p:blipFill rotWithShape="1">
            <a:blip r:embed="rId3" cstate="print">
              <a:extLst>
                <a:ext uri="{28A0092B-C50C-407E-A947-70E740481C1C}">
                  <a14:useLocalDpi xmlns:a14="http://schemas.microsoft.com/office/drawing/2010/main" val="0"/>
                </a:ext>
              </a:extLst>
            </a:blip>
            <a:srcRect l="7356" t="7028" r="12630" b="23058"/>
            <a:stretch/>
          </p:blipFill>
          <p:spPr bwMode="auto">
            <a:xfrm>
              <a:off x="1828800" y="2679701"/>
              <a:ext cx="5638800" cy="3641725"/>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2971800" y="3124200"/>
              <a:ext cx="533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43300" y="3634581"/>
              <a:ext cx="533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76600" y="2819400"/>
              <a:ext cx="3657600" cy="1043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76700" y="3875880"/>
              <a:ext cx="3009900" cy="924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54650" y="4597400"/>
              <a:ext cx="533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4488611" y="3406814"/>
                  <a:ext cx="1816308" cy="3782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𝑃𝑇</m:t>
                            </m:r>
                            <m:r>
                              <a:rPr lang="en-US" b="0" i="1" smtClean="0">
                                <a:latin typeface="Cambria Math" panose="02040503050406030204" pitchFamily="18" charset="0"/>
                              </a:rPr>
                              <m:t>=</m:t>
                            </m:r>
                            <m:r>
                              <a:rPr lang="en-US" b="0" i="1" smtClean="0">
                                <a:latin typeface="Cambria Math" panose="02040503050406030204" pitchFamily="18" charset="0"/>
                              </a:rPr>
                              <m:t>𝑡</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0</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488611" y="3406814"/>
                  <a:ext cx="1816308" cy="378236"/>
                </a:xfrm>
                <a:prstGeom prst="rect">
                  <a:avLst/>
                </a:prstGeom>
                <a:blipFill rotWithShape="0">
                  <a:blip r:embed="rId4"/>
                  <a:stretch>
                    <a:fillRect l="-3756" r="-939" b="-15556"/>
                  </a:stretch>
                </a:blipFill>
              </p:spPr>
              <p:txBody>
                <a:bodyPr/>
                <a:lstStyle/>
                <a:p>
                  <a:r>
                    <a:rPr lang="en-US">
                      <a:noFill/>
                    </a:rPr>
                    <a:t> </a:t>
                  </a:r>
                </a:p>
              </p:txBody>
            </p:sp>
          </mc:Fallback>
        </mc:AlternateContent>
        <p:sp>
          <p:nvSpPr>
            <p:cNvPr id="15" name="Rectangle 14"/>
            <p:cNvSpPr/>
            <p:nvPr/>
          </p:nvSpPr>
          <p:spPr>
            <a:xfrm>
              <a:off x="3054984" y="4678363"/>
              <a:ext cx="755015" cy="122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06016" y="4604383"/>
              <a:ext cx="380999" cy="219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954142" y="4520564"/>
              <a:ext cx="381000" cy="219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5029200" y="5072800"/>
            <a:ext cx="3810000" cy="951880"/>
            <a:chOff x="5029200" y="5267821"/>
            <a:chExt cx="3810000" cy="951880"/>
          </a:xfrm>
        </p:grpSpPr>
        <p:grpSp>
          <p:nvGrpSpPr>
            <p:cNvPr id="55" name="Group 54"/>
            <p:cNvGrpSpPr/>
            <p:nvPr/>
          </p:nvGrpSpPr>
          <p:grpSpPr>
            <a:xfrm>
              <a:off x="5181601" y="5267821"/>
              <a:ext cx="3657599" cy="951880"/>
              <a:chOff x="5181601" y="5267821"/>
              <a:chExt cx="3657599" cy="951880"/>
            </a:xfrm>
          </p:grpSpPr>
          <p:sp>
            <p:nvSpPr>
              <p:cNvPr id="10" name="Rectangle 9"/>
              <p:cNvSpPr/>
              <p:nvPr/>
            </p:nvSpPr>
            <p:spPr>
              <a:xfrm>
                <a:off x="5181601" y="5269768"/>
                <a:ext cx="1066800" cy="53865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130927" y="5267821"/>
                <a:ext cx="1108074" cy="538650"/>
              </a:xfrm>
              <a:prstGeom prst="rect">
                <a:avLst/>
              </a:prstGeom>
              <a:solidFill>
                <a:srgbClr val="0D47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229475" y="5268489"/>
                <a:ext cx="1609725" cy="538650"/>
              </a:xfrm>
              <a:prstGeom prst="rect">
                <a:avLst/>
              </a:prstGeom>
              <a:solidFill>
                <a:srgbClr val="00B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23833" y="5850369"/>
                <a:ext cx="1519968" cy="369332"/>
              </a:xfrm>
              <a:prstGeom prst="rect">
                <a:avLst/>
              </a:prstGeom>
            </p:spPr>
            <p:txBody>
              <a:bodyPr wrap="none">
                <a:spAutoFit/>
              </a:bodyPr>
              <a:lstStyle/>
              <a:p>
                <a:pPr lvl="2"/>
                <a:r>
                  <a:rPr lang="en-US" dirty="0" smtClean="0"/>
                  <a:t>8am</a:t>
                </a:r>
                <a:endParaRPr lang="en-US" dirty="0"/>
              </a:p>
            </p:txBody>
          </p:sp>
        </p:grpSp>
        <p:sp>
          <p:nvSpPr>
            <p:cNvPr id="24" name="Rectangle 23"/>
            <p:cNvSpPr/>
            <p:nvPr/>
          </p:nvSpPr>
          <p:spPr>
            <a:xfrm>
              <a:off x="5029200" y="5850369"/>
              <a:ext cx="1519968" cy="369332"/>
            </a:xfrm>
            <a:prstGeom prst="rect">
              <a:avLst/>
            </a:prstGeom>
          </p:spPr>
          <p:txBody>
            <a:bodyPr wrap="none">
              <a:spAutoFit/>
            </a:bodyPr>
            <a:lstStyle/>
            <a:p>
              <a:pPr lvl="2"/>
              <a:r>
                <a:rPr lang="en-US" dirty="0" smtClean="0"/>
                <a:t>7am</a:t>
              </a:r>
              <a:endParaRPr lang="en-US" dirty="0"/>
            </a:p>
          </p:txBody>
        </p:sp>
      </p:grpSp>
      <p:grpSp>
        <p:nvGrpSpPr>
          <p:cNvPr id="52" name="Group 51"/>
          <p:cNvGrpSpPr/>
          <p:nvPr/>
        </p:nvGrpSpPr>
        <p:grpSpPr>
          <a:xfrm>
            <a:off x="5753105" y="3137052"/>
            <a:ext cx="2236785" cy="1942945"/>
            <a:chOff x="5753105" y="3332073"/>
            <a:chExt cx="2236785" cy="1942945"/>
          </a:xfrm>
        </p:grpSpPr>
        <p:grpSp>
          <p:nvGrpSpPr>
            <p:cNvPr id="49" name="Group 48"/>
            <p:cNvGrpSpPr/>
            <p:nvPr/>
          </p:nvGrpSpPr>
          <p:grpSpPr>
            <a:xfrm>
              <a:off x="5753105" y="4284418"/>
              <a:ext cx="1521570" cy="990600"/>
              <a:chOff x="5753105" y="4284418"/>
              <a:chExt cx="1521570" cy="990600"/>
            </a:xfrm>
          </p:grpSpPr>
          <p:cxnSp>
            <p:nvCxnSpPr>
              <p:cNvPr id="25" name="Straight Arrow Connector 24"/>
              <p:cNvCxnSpPr/>
              <p:nvPr/>
            </p:nvCxnSpPr>
            <p:spPr>
              <a:xfrm>
                <a:off x="6629400" y="4798768"/>
                <a:ext cx="3864" cy="469053"/>
              </a:xfrm>
              <a:prstGeom prst="straightConnector1">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753105" y="4569933"/>
                <a:ext cx="1521570" cy="369332"/>
              </a:xfrm>
              <a:prstGeom prst="rect">
                <a:avLst/>
              </a:prstGeom>
            </p:spPr>
            <p:txBody>
              <a:bodyPr wrap="none">
                <a:spAutoFit/>
              </a:bodyPr>
              <a:lstStyle/>
              <a:p>
                <a:pPr lvl="2"/>
                <a:r>
                  <a:rPr lang="en-US" dirty="0" smtClean="0"/>
                  <a:t>0.5h</a:t>
                </a:r>
                <a:endParaRPr lang="en-US" dirty="0"/>
              </a:p>
            </p:txBody>
          </p:sp>
          <p:cxnSp>
            <p:nvCxnSpPr>
              <p:cNvPr id="33" name="Straight Connector 32"/>
              <p:cNvCxnSpPr/>
              <p:nvPr/>
            </p:nvCxnSpPr>
            <p:spPr>
              <a:xfrm flipV="1">
                <a:off x="7229475" y="4284418"/>
                <a:ext cx="0" cy="9906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671313" y="4945803"/>
                <a:ext cx="523874" cy="1"/>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0" name="Cloud 49"/>
            <p:cNvSpPr/>
            <p:nvPr/>
          </p:nvSpPr>
          <p:spPr>
            <a:xfrm>
              <a:off x="6923090" y="3332073"/>
              <a:ext cx="1066800" cy="70652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4267200" y="3124200"/>
            <a:ext cx="2888407" cy="2891079"/>
            <a:chOff x="4267200" y="3319221"/>
            <a:chExt cx="2888407" cy="2891079"/>
          </a:xfrm>
        </p:grpSpPr>
        <p:grpSp>
          <p:nvGrpSpPr>
            <p:cNvPr id="53" name="Group 52"/>
            <p:cNvGrpSpPr/>
            <p:nvPr/>
          </p:nvGrpSpPr>
          <p:grpSpPr>
            <a:xfrm>
              <a:off x="5274519" y="3319221"/>
              <a:ext cx="1881088" cy="1948600"/>
              <a:chOff x="5274519" y="3319221"/>
              <a:chExt cx="1881088" cy="1948600"/>
            </a:xfrm>
          </p:grpSpPr>
          <p:grpSp>
            <p:nvGrpSpPr>
              <p:cNvPr id="47" name="Group 46"/>
              <p:cNvGrpSpPr/>
              <p:nvPr/>
            </p:nvGrpSpPr>
            <p:grpSpPr>
              <a:xfrm>
                <a:off x="5274519" y="4191000"/>
                <a:ext cx="1881088" cy="1076821"/>
                <a:chOff x="5274519" y="4191000"/>
                <a:chExt cx="1881088" cy="1076821"/>
              </a:xfrm>
            </p:grpSpPr>
            <p:cxnSp>
              <p:nvCxnSpPr>
                <p:cNvPr id="27" name="Straight Arrow Connector 26"/>
                <p:cNvCxnSpPr/>
                <p:nvPr/>
              </p:nvCxnSpPr>
              <p:spPr>
                <a:xfrm>
                  <a:off x="5715001" y="4359838"/>
                  <a:ext cx="0" cy="907983"/>
                </a:xfrm>
                <a:prstGeom prst="straightConnector1">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274519" y="4191000"/>
                  <a:ext cx="1521570" cy="369332"/>
                </a:xfrm>
                <a:prstGeom prst="rect">
                  <a:avLst/>
                </a:prstGeom>
              </p:spPr>
              <p:txBody>
                <a:bodyPr wrap="none">
                  <a:spAutoFit/>
                </a:bodyPr>
                <a:lstStyle/>
                <a:p>
                  <a:pPr lvl="2"/>
                  <a:r>
                    <a:rPr lang="en-US" dirty="0" smtClean="0"/>
                    <a:t>1.5h</a:t>
                  </a:r>
                  <a:endParaRPr lang="en-US" dirty="0"/>
                </a:p>
              </p:txBody>
            </p:sp>
            <p:cxnSp>
              <p:nvCxnSpPr>
                <p:cNvPr id="39" name="Straight Connector 38"/>
                <p:cNvCxnSpPr/>
                <p:nvPr/>
              </p:nvCxnSpPr>
              <p:spPr>
                <a:xfrm flipH="1">
                  <a:off x="5791201" y="4505201"/>
                  <a:ext cx="1364406" cy="7817"/>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1" name="Cloud 50"/>
              <p:cNvSpPr/>
              <p:nvPr/>
            </p:nvSpPr>
            <p:spPr>
              <a:xfrm>
                <a:off x="5283459" y="3319221"/>
                <a:ext cx="1066800" cy="706527"/>
              </a:xfrm>
              <a:prstGeom prst="cloud">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p:cNvSpPr/>
            <p:nvPr/>
          </p:nvSpPr>
          <p:spPr>
            <a:xfrm>
              <a:off x="4267200" y="5840968"/>
              <a:ext cx="1816523" cy="369332"/>
            </a:xfrm>
            <a:prstGeom prst="rect">
              <a:avLst/>
            </a:prstGeom>
          </p:spPr>
          <p:txBody>
            <a:bodyPr wrap="none">
              <a:spAutoFit/>
            </a:bodyPr>
            <a:lstStyle/>
            <a:p>
              <a:pPr lvl="2"/>
              <a:r>
                <a:rPr lang="en-US" dirty="0" smtClean="0"/>
                <a:t>6:30am</a:t>
              </a:r>
              <a:endParaRPr lang="en-US" dirty="0"/>
            </a:p>
          </p:txBody>
        </p:sp>
      </p:grpSp>
      <p:grpSp>
        <p:nvGrpSpPr>
          <p:cNvPr id="13" name="Group 12"/>
          <p:cNvGrpSpPr/>
          <p:nvPr/>
        </p:nvGrpSpPr>
        <p:grpSpPr>
          <a:xfrm>
            <a:off x="7154087" y="6042260"/>
            <a:ext cx="688757" cy="403397"/>
            <a:chOff x="7154087" y="6042260"/>
            <a:chExt cx="688757" cy="403397"/>
          </a:xfrm>
        </p:grpSpPr>
        <p:pic>
          <p:nvPicPr>
            <p:cNvPr id="38" name="Picture 4"/>
            <p:cNvPicPr>
              <a:picLocks noChangeAspect="1" noChangeArrowheads="1"/>
            </p:cNvPicPr>
            <p:nvPr/>
          </p:nvPicPr>
          <p:blipFill>
            <a:blip r:embed="rId5" cstate="print"/>
            <a:srcRect/>
            <a:stretch>
              <a:fillRect/>
            </a:stretch>
          </p:blipFill>
          <p:spPr bwMode="auto">
            <a:xfrm>
              <a:off x="7154087" y="6042260"/>
              <a:ext cx="299043" cy="393740"/>
            </a:xfrm>
            <a:prstGeom prst="rect">
              <a:avLst/>
            </a:prstGeom>
            <a:noFill/>
            <a:ln w="9525">
              <a:noFill/>
              <a:miter lim="800000"/>
              <a:headEnd/>
              <a:tailEnd/>
            </a:ln>
            <a:effectLst/>
          </p:spPr>
        </p:pic>
        <p:pic>
          <p:nvPicPr>
            <p:cNvPr id="40" name="Picture 4"/>
            <p:cNvPicPr>
              <a:picLocks noChangeAspect="1" noChangeArrowheads="1"/>
            </p:cNvPicPr>
            <p:nvPr/>
          </p:nvPicPr>
          <p:blipFill>
            <a:blip r:embed="rId5" cstate="print"/>
            <a:srcRect/>
            <a:stretch>
              <a:fillRect/>
            </a:stretch>
          </p:blipFill>
          <p:spPr bwMode="auto">
            <a:xfrm>
              <a:off x="7543801" y="6051917"/>
              <a:ext cx="299043" cy="393740"/>
            </a:xfrm>
            <a:prstGeom prst="rect">
              <a:avLst/>
            </a:prstGeom>
            <a:noFill/>
            <a:ln w="9525">
              <a:noFill/>
              <a:miter lim="800000"/>
              <a:headEnd/>
              <a:tailEnd/>
            </a:ln>
            <a:effectLst/>
          </p:spPr>
        </p:pic>
      </p:gr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2331" y="5968206"/>
            <a:ext cx="523875" cy="523875"/>
          </a:xfrm>
          <a:prstGeom prst="rect">
            <a:avLst/>
          </a:prstGeom>
        </p:spPr>
      </p:pic>
    </p:spTree>
    <p:extLst>
      <p:ext uri="{BB962C8B-B14F-4D97-AF65-F5344CB8AC3E}">
        <p14:creationId xmlns:p14="http://schemas.microsoft.com/office/powerpoint/2010/main" val="165876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childTnLst>
                          </p:cTn>
                        </p:par>
                        <p:par>
                          <p:cTn id="27" fill="hold">
                            <p:stCondLst>
                              <p:cond delay="500"/>
                            </p:stCondLst>
                            <p:childTnLst>
                              <p:par>
                                <p:cTn id="28" presetID="42" presetClass="path" presetSubtype="0" accel="50000" decel="50000" fill="hold" nodeType="afterEffect">
                                  <p:stCondLst>
                                    <p:cond delay="0"/>
                                  </p:stCondLst>
                                  <p:childTnLst>
                                    <p:animMotion origin="layout" path="M -3.33333E-6 -3.33333E-6 L -0.0625 0.00023 " pathEditMode="relative" rAng="0" ptsTypes="AA">
                                      <p:cBhvr>
                                        <p:cTn id="29" dur="2000" fill="hold"/>
                                        <p:tgtEl>
                                          <p:spTgt spid="19"/>
                                        </p:tgtEl>
                                        <p:attrNameLst>
                                          <p:attrName>ppt_x</p:attrName>
                                          <p:attrName>ppt_y</p:attrName>
                                        </p:attrNameLst>
                                      </p:cBhvr>
                                      <p:rCtr x="-3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5781"/>
            <a:ext cx="3276600" cy="4525963"/>
          </a:xfrm>
        </p:spPr>
        <p:txBody>
          <a:bodyPr>
            <a:normAutofit/>
          </a:bodyPr>
          <a:lstStyle/>
          <a:p>
            <a:r>
              <a:rPr lang="en-US" sz="2000" dirty="0"/>
              <a:t>Depends on many factors</a:t>
            </a:r>
          </a:p>
          <a:p>
            <a:pPr lvl="1"/>
            <a:r>
              <a:rPr lang="en-US" sz="1800" dirty="0"/>
              <a:t>Outdoor/indoor air quality</a:t>
            </a:r>
          </a:p>
          <a:p>
            <a:pPr lvl="1"/>
            <a:r>
              <a:rPr lang="en-US" sz="1800" dirty="0"/>
              <a:t>Meteorological data</a:t>
            </a:r>
          </a:p>
          <a:p>
            <a:endParaRPr lang="en-US" sz="2800"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1088" t="1306" r="1099" b="1372"/>
          <a:stretch/>
        </p:blipFill>
        <p:spPr bwMode="auto">
          <a:xfrm>
            <a:off x="3276600" y="304800"/>
            <a:ext cx="5791200" cy="6172200"/>
          </a:xfrm>
          <a:prstGeom prst="rect">
            <a:avLst/>
          </a:prstGeom>
          <a:noFill/>
          <a:ln>
            <a:noFill/>
          </a:ln>
          <a:extLst>
            <a:ext uri="{53640926-AAD7-44D8-BBD7-CCE9431645EC}">
              <a14:shadowObscured xmlns:a14="http://schemas.microsoft.com/office/drawing/2010/main"/>
            </a:ext>
          </a:extLst>
        </p:spPr>
      </p:pic>
      <p:sp>
        <p:nvSpPr>
          <p:cNvPr id="5" name="Rounded Rectangle 4"/>
          <p:cNvSpPr/>
          <p:nvPr/>
        </p:nvSpPr>
        <p:spPr>
          <a:xfrm>
            <a:off x="4495800" y="535781"/>
            <a:ext cx="4252914" cy="536470"/>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305800" y="1726948"/>
            <a:ext cx="506853" cy="3302252"/>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19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Suggestion to HVAC</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r>
              <a:rPr lang="en-US" sz="2800" dirty="0" smtClean="0"/>
              <a:t>Learn the purification time from historical data</a:t>
            </a:r>
          </a:p>
          <a:p>
            <a:pPr lvl="1"/>
            <a:r>
              <a:rPr lang="en-US" sz="2000" dirty="0" smtClean="0"/>
              <a:t>hourly outdoor air quality data</a:t>
            </a:r>
          </a:p>
          <a:p>
            <a:pPr lvl="1"/>
            <a:r>
              <a:rPr lang="en-US" sz="2000" dirty="0" smtClean="0"/>
              <a:t>Hourly meteorological data</a:t>
            </a:r>
            <a:endParaRPr lang="en-US" sz="2000" dirty="0"/>
          </a:p>
        </p:txBody>
      </p:sp>
      <p:pic>
        <p:nvPicPr>
          <p:cNvPr id="4" name="Picture 3"/>
          <p:cNvPicPr>
            <a:picLocks noChangeAspect="1"/>
          </p:cNvPicPr>
          <p:nvPr/>
        </p:nvPicPr>
        <p:blipFill>
          <a:blip r:embed="rId3"/>
          <a:stretch>
            <a:fillRect/>
          </a:stretch>
        </p:blipFill>
        <p:spPr>
          <a:xfrm>
            <a:off x="2097749" y="2878603"/>
            <a:ext cx="5522251" cy="3826997"/>
          </a:xfrm>
          <a:prstGeom prst="rect">
            <a:avLst/>
          </a:prstGeom>
        </p:spPr>
      </p:pic>
      <p:pic>
        <p:nvPicPr>
          <p:cNvPr id="7" name="Picture 6"/>
          <p:cNvPicPr>
            <a:picLocks noChangeAspect="1"/>
          </p:cNvPicPr>
          <p:nvPr/>
        </p:nvPicPr>
        <p:blipFill>
          <a:blip r:embed="rId4"/>
          <a:stretch>
            <a:fillRect/>
          </a:stretch>
        </p:blipFill>
        <p:spPr>
          <a:xfrm>
            <a:off x="1765553" y="3335803"/>
            <a:ext cx="5612893" cy="1779120"/>
          </a:xfrm>
          <a:prstGeom prst="rect">
            <a:avLst/>
          </a:prstGeom>
        </p:spPr>
      </p:pic>
    </p:spTree>
    <p:extLst>
      <p:ext uri="{BB962C8B-B14F-4D97-AF65-F5344CB8AC3E}">
        <p14:creationId xmlns:p14="http://schemas.microsoft.com/office/powerpoint/2010/main" val="59878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65562</TotalTime>
  <Words>1241</Words>
  <Application>Microsoft Office PowerPoint</Application>
  <PresentationFormat>On-screen Show (4:3)</PresentationFormat>
  <Paragraphs>124</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SimSun</vt:lpstr>
      <vt:lpstr>Arial</vt:lpstr>
      <vt:lpstr>Calibri</vt:lpstr>
      <vt:lpstr>Cambria Math</vt:lpstr>
      <vt:lpstr>Times New Roman</vt:lpstr>
      <vt:lpstr>Office Theme</vt:lpstr>
      <vt:lpstr>Indoor Air Quality Monitoring System for Smart Buildings</vt:lpstr>
      <vt:lpstr>Outdoor Air Quality</vt:lpstr>
      <vt:lpstr>Indoor Air Quality</vt:lpstr>
      <vt:lpstr>What We Do</vt:lpstr>
      <vt:lpstr>What We Do</vt:lpstr>
      <vt:lpstr>Client</vt:lpstr>
      <vt:lpstr>Suggestion to HVAC</vt:lpstr>
      <vt:lpstr>PowerPoint Presentation</vt:lpstr>
      <vt:lpstr>Suggestion to HVAC</vt:lpstr>
      <vt:lpstr>Suggestion to HVAC</vt:lpstr>
      <vt:lpstr>Suggestion to HVAC</vt:lpstr>
      <vt:lpstr>Evaluation</vt:lpstr>
      <vt:lpstr>Evaluation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 Zheng</dc:creator>
  <cp:lastModifiedBy>Yu Zheng</cp:lastModifiedBy>
  <cp:revision>3315</cp:revision>
  <dcterms:created xsi:type="dcterms:W3CDTF">2006-08-16T00:00:00Z</dcterms:created>
  <dcterms:modified xsi:type="dcterms:W3CDTF">2014-09-17T13:18:50Z</dcterms:modified>
</cp:coreProperties>
</file>