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83" r:id="rId4"/>
    <p:sldId id="292" r:id="rId5"/>
    <p:sldId id="286" r:id="rId6"/>
    <p:sldId id="287" r:id="rId7"/>
    <p:sldId id="288" r:id="rId8"/>
    <p:sldId id="289" r:id="rId9"/>
    <p:sldId id="290" r:id="rId10"/>
    <p:sldId id="29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AFEF3-9306-44F8-8E25-41BE4C47DDBB}" type="datetimeFigureOut">
              <a:rPr lang="zh-CN" altLang="en-US" smtClean="0"/>
              <a:t>2013/9/18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DD1B-37CA-4306-A652-8E992B23F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32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𝑍</m:t>
                    </m:r>
                    <m:r>
                      <a:rPr lang="en-US" altLang="zh-CN" sz="1200" i="1" kern="1200">
                        <a:solidFill>
                          <a:schemeClr val="tx1"/>
                        </a:solidFill>
                        <a:effectLst/>
                        <a:latin typeface="Cambria Math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lang="zh-CN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zh-CN" altLang="zh-CN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altLang="zh-CN" sz="12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h</m:t>
                        </m:r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×</m:t>
                        </m:r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𝑔</m:t>
                        </m:r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×</m:t>
                        </m:r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a binary tensor with nonzero entries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altLang="zh-CN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whenever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lang="en-US" altLang="zh-CN" sz="1200" i="1" kern="120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observed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where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𝑍∈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{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0,1}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^(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ℎ×𝑔×𝑑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a binary tensor with nonzero entries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𝑍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𝑖𝑗𝑘</a:t>
                </a:r>
                <a:r>
                  <a:rPr lang="en-US" altLang="zh-CN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whenever 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𝑌</a:t>
                </a:r>
                <a:r>
                  <a:rPr lang="zh-CN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</a:t>
                </a:r>
                <a:r>
                  <a:rPr lang="en-US" altLang="zh-CN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𝑖𝑗𝑘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observed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BA85B-0D01-47A7-B2C7-FB0DDD08DB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85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274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10" Type="http://schemas.openxmlformats.org/officeDocument/2006/relationships/image" Target="../media/image420.png"/><Relationship Id="rId4" Type="http://schemas.openxmlformats.org/officeDocument/2006/relationships/image" Target="../media/image275.png"/><Relationship Id="rId9" Type="http://schemas.openxmlformats.org/officeDocument/2006/relationships/image" Target="../media/image4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yuzheng@microsof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en-us/people/yuzhen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4.w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em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emf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b="1" dirty="0"/>
              <a:t>Sensing the Pulse of Urban </a:t>
            </a:r>
            <a:r>
              <a:rPr lang="en-US" altLang="zh-CN" b="1" dirty="0" smtClean="0"/>
              <a:t>Refueling Behavior</a:t>
            </a:r>
            <a:endParaRPr lang="zh-CN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7162800" cy="1752600"/>
          </a:xfrm>
        </p:spPr>
        <p:txBody>
          <a:bodyPr/>
          <a:lstStyle/>
          <a:p>
            <a:r>
              <a:rPr lang="en-US" altLang="zh-CN" sz="2800" dirty="0" smtClean="0"/>
              <a:t>Fuzheng Zhang, David </a:t>
            </a:r>
            <a:r>
              <a:rPr lang="en-US" altLang="zh-CN" sz="2800" dirty="0" err="1" smtClean="0"/>
              <a:t>Wilkie</a:t>
            </a:r>
            <a:r>
              <a:rPr lang="en-US" altLang="zh-CN" sz="2800" dirty="0" smtClean="0"/>
              <a:t>, Yu Zheng, Xing </a:t>
            </a:r>
            <a:r>
              <a:rPr lang="en-US" altLang="zh-CN" sz="2800" dirty="0" err="1" smtClean="0"/>
              <a:t>Xie</a:t>
            </a:r>
            <a:endParaRPr lang="en-US" altLang="zh-CN" sz="2800" dirty="0" smtClean="0"/>
          </a:p>
          <a:p>
            <a:r>
              <a:rPr lang="en-US" altLang="zh-CN" sz="2400" dirty="0" smtClean="0"/>
              <a:t>Microsoft Research Asia</a:t>
            </a:r>
            <a:endParaRPr lang="zh-CN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953000"/>
            <a:ext cx="1095956" cy="135523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49998" r="23493" b="7297"/>
          <a:stretch/>
        </p:blipFill>
        <p:spPr bwMode="auto">
          <a:xfrm>
            <a:off x="1295400" y="487680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Expected Duration Learning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5728979" cy="225040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 smtClean="0"/>
                  <a:t>Tensor decomposition with Context</a:t>
                </a:r>
              </a:p>
              <a:p>
                <a:pPr lvl="1"/>
                <a:r>
                  <a:rPr lang="en-US" altLang="zh-CN" sz="2200" dirty="0" smtClean="0"/>
                  <a:t>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zh-CN" sz="2200" b="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200" b="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sz="2200" dirty="0" smtClean="0"/>
                  <a:t>&gt; formulate a matrix </a:t>
                </a:r>
                <a:r>
                  <a:rPr lang="en-US" altLang="zh-CN" sz="2200" i="1" dirty="0" smtClean="0"/>
                  <a:t>B</a:t>
                </a:r>
              </a:p>
              <a:p>
                <a:pPr lvl="1"/>
                <a:r>
                  <a:rPr lang="en-US" sz="2200" i="1" dirty="0" smtClean="0"/>
                  <a:t>B</a:t>
                </a:r>
                <a:r>
                  <a:rPr lang="en-US" sz="2200" dirty="0" smtClean="0"/>
                  <a:t> reduces the uncertainty </a:t>
                </a:r>
                <a:r>
                  <a:rPr lang="en-US" sz="2200" dirty="0"/>
                  <a:t>issues</a:t>
                </a:r>
                <a:endParaRPr lang="en-US" altLang="zh-CN" sz="22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/>
                  <a:t>is the parameter modeling the influence of contextual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endParaRPr lang="zh-CN" alt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5728979" cy="2250402"/>
              </a:xfrm>
              <a:blipFill rotWithShape="0">
                <a:blip r:embed="rId2"/>
                <a:stretch>
                  <a:fillRect l="-1915" t="-2439" r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90500" y="3836581"/>
            <a:ext cx="8648700" cy="2411819"/>
            <a:chOff x="190500" y="3836581"/>
            <a:chExt cx="8648700" cy="24118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90500" y="3836581"/>
                  <a:ext cx="5257800" cy="6592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00" y="3836581"/>
                  <a:ext cx="5257800" cy="65921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/>
            <p:cNvGrpSpPr/>
            <p:nvPr/>
          </p:nvGrpSpPr>
          <p:grpSpPr>
            <a:xfrm>
              <a:off x="609600" y="4690541"/>
              <a:ext cx="8229600" cy="1557859"/>
              <a:chOff x="609600" y="4690541"/>
              <a:chExt cx="8229600" cy="15578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609600" y="5746147"/>
                    <a:ext cx="8229600" cy="5022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×(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600" y="5746147"/>
                    <a:ext cx="8229600" cy="502253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24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647700" y="4690541"/>
                    <a:ext cx="5614679" cy="79585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limLow>
                            <m:limLow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lim>
                          </m:limLow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700" y="4690541"/>
                    <a:ext cx="5614679" cy="795859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" name="Group 22"/>
          <p:cNvGrpSpPr/>
          <p:nvPr/>
        </p:nvGrpSpPr>
        <p:grpSpPr>
          <a:xfrm>
            <a:off x="5638800" y="2001262"/>
            <a:ext cx="3200400" cy="3789938"/>
            <a:chOff x="5715000" y="1848862"/>
            <a:chExt cx="3200400" cy="3789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715000" y="1848862"/>
                  <a:ext cx="3200400" cy="16605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/>
                          </a:rPr>
                          <m:t>𝐵</m:t>
                        </m:r>
                        <m:r>
                          <a:rPr lang="en-US" altLang="zh-CN" sz="2000">
                            <a:latin typeface="Cambria Math"/>
                          </a:rPr>
                          <m:t>=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000" i="1">
                                <a:latin typeface="Cambria Math"/>
                              </a:rPr>
                            </m:ctrlPr>
                          </m:mPr>
                          <m:mr>
                            <m:e/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b="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zh-CN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/>
                                    </a:rPr>
                                    <m:t>    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zh-CN" sz="2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/>
                                    </a:rPr>
                                    <m:t>    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zh-CN" altLang="zh-CN" sz="2000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zh-CN" altLang="zh-CN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smtClean="0"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altLang="zh-CN" sz="20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zh-CN" altLang="zh-CN" sz="2000" i="1">
                                            <a:latin typeface="Cambria Math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20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000" b="0" i="1" smtClean="0">
                                                  <a:latin typeface="Cambria Math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eqArr>
                                            <m:eqArrPr>
                                              <m:ctrlPr>
                                                <a:rPr lang="en-US" altLang="zh-CN" sz="2000" i="1" smtClean="0">
                                                  <a:latin typeface="Cambria Math"/>
                                                </a:rPr>
                                              </m:ctrlPr>
                                            </m:eqArrPr>
                                            <m:e>
                                              <m:r>
                                                <a:rPr lang="en-US" altLang="zh-CN" sz="2000" i="1" smtClean="0">
                                                  <a:latin typeface="Cambria Math"/>
                                                </a:rPr>
                                                <m:t>.</m:t>
                                              </m:r>
                                            </m:e>
                                            <m:e>
                                              <m:r>
                                                <a:rPr lang="en-US" altLang="zh-CN" sz="2000" b="0" i="1" smtClean="0">
                                                  <a:latin typeface="Cambria Math"/>
                                                </a:rPr>
                                                <m:t>.</m:t>
                                              </m:r>
                                            </m:e>
                                          </m:eqArr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zh-CN" altLang="zh-CN" sz="20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smtClean="0">
                                            <a:latin typeface="Cambria Math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zh-CN" altLang="zh-CN" sz="2000" i="1">
                                          <a:latin typeface="Cambria Math"/>
                                        </a:rPr>
                                      </m:ctrlPr>
                                    </m:eqArr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zh-CN" altLang="zh-CN" sz="20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0</m:t>
                                                </m:r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0</m:t>
                                                </m:r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𝑇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0</m:t>
                                                </m:r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𝐴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altLang="zh-CN" sz="2000" b="0" i="0" smtClean="0">
                                                <a:latin typeface="Cambria Math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CN" sz="2000" b="0" i="0" smtClean="0">
                                                <a:latin typeface="Cambria Math"/>
                                              </a:rPr>
                                              <m:t>…</m:t>
                                            </m:r>
                                          </m:e>
                                          <m:e/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zh-CN" altLang="zh-CN" sz="2000" i="1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altLang="zh-CN" sz="2000" b="0" i="0" smtClean="0">
                                                <a:latin typeface="Cambria Math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en-US" altLang="zh-CN" sz="2000" b="0" i="0" smtClean="0">
                                                <a:latin typeface="Cambria Math"/>
                                              </a:rPr>
                                              <m:t>….</m:t>
                                            </m:r>
                                          </m:e>
                                          <m:e>
                                            <m:eqArr>
                                              <m:eqArrPr>
                                                <m:ctrlP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eqArr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….</m:t>
                                                </m:r>
                                              </m:e>
                                              <m:e/>
                                            </m:eqArr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𝑛</m:t>
                                                </m:r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𝑛𝑇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latin typeface="Cambria Math"/>
                                                  </a:rPr>
                                                  <m:t>𝑛𝐴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eqArr>
                                </m:e>
                              </m:d>
                            </m:e>
                          </m:mr>
                        </m:m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1848862"/>
                  <a:ext cx="3200400" cy="166051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7543800" y="3505200"/>
              <a:ext cx="304800" cy="304800"/>
              <a:chOff x="6324600" y="2918618"/>
              <a:chExt cx="304800" cy="3048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6324600" y="3074188"/>
                <a:ext cx="3048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6481763" y="2918618"/>
                <a:ext cx="0" cy="30480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629400" y="3962400"/>
              <a:ext cx="1731073" cy="1676400"/>
              <a:chOff x="6574727" y="4038600"/>
              <a:chExt cx="1731073" cy="1676400"/>
            </a:xfrm>
          </p:grpSpPr>
          <p:sp>
            <p:nvSpPr>
              <p:cNvPr id="15" name="立方体 20"/>
              <p:cNvSpPr/>
              <p:nvPr/>
            </p:nvSpPr>
            <p:spPr bwMode="auto">
              <a:xfrm>
                <a:off x="7008462" y="4038600"/>
                <a:ext cx="1297338" cy="1336113"/>
              </a:xfrm>
              <a:prstGeom prst="cube">
                <a:avLst>
                  <a:gd name="adj" fmla="val 24821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7275745" y="4675442"/>
                    <a:ext cx="43896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5745" y="4675442"/>
                    <a:ext cx="43896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7373680" y="4052029"/>
                    <a:ext cx="40459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3680" y="4052029"/>
                    <a:ext cx="404598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/>
                  <p:cNvSpPr/>
                  <p:nvPr/>
                </p:nvSpPr>
                <p:spPr>
                  <a:xfrm>
                    <a:off x="6574727" y="4675442"/>
                    <a:ext cx="41261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Rectangle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74727" y="4675442"/>
                    <a:ext cx="412612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7384709" y="5345668"/>
                    <a:ext cx="39356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4709" y="5345668"/>
                    <a:ext cx="393569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0" name="Rectangle 19"/>
          <p:cNvSpPr/>
          <p:nvPr/>
        </p:nvSpPr>
        <p:spPr>
          <a:xfrm>
            <a:off x="655955" y="6623270"/>
            <a:ext cx="59715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Baltrunas</a:t>
            </a:r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Ludwig, and F. Ricci, “Matrix Factorization Techniques for Context Aware,” pp. 301–304.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076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Expected Duration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3200" dirty="0" smtClean="0"/>
                  <a:t>Tensor </a:t>
                </a:r>
                <a:r>
                  <a:rPr lang="en-US" sz="3200" dirty="0"/>
                  <a:t>decomposition with contexts</a:t>
                </a:r>
              </a:p>
              <a:p>
                <a:pPr marL="742950" lvl="2" indent="-342900"/>
                <a:r>
                  <a:rPr lang="en-US" altLang="zh-CN" sz="2000" dirty="0" smtClean="0"/>
                  <a:t>An i</a:t>
                </a:r>
                <a:r>
                  <a:rPr lang="en-US" sz="2000" dirty="0" smtClean="0"/>
                  <a:t>tem’s </a:t>
                </a:r>
                <a:r>
                  <a:rPr lang="en-US" sz="2000" dirty="0"/>
                  <a:t>contextual features are often modeled in collaborative filtering to help reduce uncertainty </a:t>
                </a:r>
                <a:r>
                  <a:rPr lang="en-US" sz="2000" dirty="0" smtClean="0"/>
                  <a:t>issues</a:t>
                </a:r>
              </a:p>
              <a:p>
                <a:pPr marL="742950" lvl="2" indent="-342900"/>
                <a:r>
                  <a:rPr lang="en-US" sz="2000" dirty="0" smtClean="0"/>
                  <a:t>Context features: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sz="2000" dirty="0"/>
                  <a:t>&gt;</a:t>
                </a:r>
              </a:p>
              <a:p>
                <a:pPr marL="742950" lvl="2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the parameter </a:t>
                </a:r>
                <a:r>
                  <a:rPr lang="en-US" sz="2000" dirty="0" smtClean="0"/>
                  <a:t>modeling the influence of contextual </a:t>
                </a:r>
                <a:r>
                  <a:rPr lang="en-US" sz="2000" dirty="0"/>
                  <a:t>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525963"/>
              </a:xfrm>
              <a:blipFill rotWithShape="1">
                <a:blip r:embed="rId3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5338566"/>
                <a:ext cx="8229600" cy="502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×(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𝐹𝑟𝑜𝑏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𝐹𝑟𝑜𝑏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𝐹𝑟𝑜𝑏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𝐹𝑟𝑜𝑏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effectLst/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𝐹𝑟𝑜𝑏</m:t>
                        </m:r>
                      </m:sub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338566"/>
                <a:ext cx="8229600" cy="502253"/>
              </a:xfrm>
              <a:prstGeom prst="rect">
                <a:avLst/>
              </a:prstGeom>
              <a:blipFill rotWithShape="1"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0500" y="3429000"/>
                <a:ext cx="5257800" cy="659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429000"/>
                <a:ext cx="5257800" cy="6592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1500" y="4282960"/>
                <a:ext cx="5614679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lim>
                      </m:limLow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4282960"/>
                <a:ext cx="5614679" cy="79585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553200" y="3581400"/>
            <a:ext cx="1731073" cy="1676400"/>
            <a:chOff x="6574727" y="4038600"/>
            <a:chExt cx="1731073" cy="1676400"/>
          </a:xfrm>
        </p:grpSpPr>
        <p:sp>
          <p:nvSpPr>
            <p:cNvPr id="7" name="立方体 20"/>
            <p:cNvSpPr/>
            <p:nvPr/>
          </p:nvSpPr>
          <p:spPr bwMode="auto">
            <a:xfrm>
              <a:off x="7008462" y="4038600"/>
              <a:ext cx="1297338" cy="1336113"/>
            </a:xfrm>
            <a:prstGeom prst="cube">
              <a:avLst>
                <a:gd name="adj" fmla="val 2482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7275745" y="4675442"/>
                  <a:ext cx="4389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745" y="4675442"/>
                  <a:ext cx="43896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73680" y="4052029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3680" y="4052029"/>
                  <a:ext cx="40459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6574727" y="4675442"/>
                  <a:ext cx="4126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4727" y="4675442"/>
                  <a:ext cx="412612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7384709" y="5345668"/>
                  <a:ext cx="3935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4709" y="5345668"/>
                  <a:ext cx="39356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655955" y="6623270"/>
            <a:ext cx="59715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</a:t>
            </a:r>
            <a:r>
              <a:rPr lang="en-US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Baltrunas</a:t>
            </a:r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B. Ludwig, and F. Ricci, “Matrix Factorization Techniques for Context Aware,” pp. 301–304.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64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Arrival Rate </a:t>
            </a:r>
            <a:r>
              <a:rPr lang="en-US" dirty="0" smtClean="0"/>
              <a:t>Calculation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en-US" sz="2400" dirty="0" smtClean="0"/>
                  <a:t>Infer the number of </a:t>
                </a:r>
                <a:r>
                  <a:rPr lang="en-US" sz="2400" dirty="0"/>
                  <a:t>vehicles in a station according to the stay duration of a taxi</a:t>
                </a:r>
              </a:p>
              <a:p>
                <a:r>
                  <a:rPr lang="en-US" sz="2400" dirty="0"/>
                  <a:t>Insights</a:t>
                </a:r>
              </a:p>
              <a:p>
                <a:pPr lvl="1"/>
                <a:r>
                  <a:rPr lang="en-US" sz="2000" dirty="0"/>
                  <a:t>Stay duration = waiting time + refueling time</a:t>
                </a:r>
              </a:p>
              <a:p>
                <a:pPr lvl="1"/>
                <a:r>
                  <a:rPr lang="en-US" sz="2000" dirty="0"/>
                  <a:t>Drivers will always choose the shortest queue</a:t>
                </a:r>
              </a:p>
              <a:p>
                <a:pPr lvl="1"/>
                <a:r>
                  <a:rPr lang="en-US" sz="2000" dirty="0"/>
                  <a:t>Each queue could have the same length</a:t>
                </a:r>
              </a:p>
              <a:p>
                <a:r>
                  <a:rPr lang="en-US" sz="2400" dirty="0" smtClean="0"/>
                  <a:t>Model each gas station as a queue system</a:t>
                </a:r>
              </a:p>
              <a:p>
                <a:pPr lvl="1"/>
                <a:r>
                  <a:rPr lang="en-US" sz="2000" dirty="0" smtClean="0"/>
                  <a:t>Arrival in </a:t>
                </a:r>
                <a:r>
                  <a:rPr lang="en-US" sz="2000" dirty="0"/>
                  <a:t>a queue </a:t>
                </a:r>
                <a:r>
                  <a:rPr lang="en-US" sz="2000" dirty="0" smtClean="0"/>
                  <a:t>is Poisson </a:t>
                </a:r>
                <a:r>
                  <a:rPr lang="en-US" sz="2000" dirty="0"/>
                  <a:t>process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Service </a:t>
                </a:r>
                <a:r>
                  <a:rPr lang="en-US" sz="2000" dirty="0"/>
                  <a:t>time satisfies exponential distribution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𝐸𝑥𝑝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𝜇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0"/>
                <a:ext cx="8229600" cy="4525963"/>
              </a:xfrm>
              <a:blipFill rotWithShape="0">
                <a:blip r:embed="rId2"/>
                <a:stretch>
                  <a:fillRect l="-963" t="-1078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207363"/>
            <a:ext cx="3962400" cy="1193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7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 Rate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is the equilibrium system time </a:t>
                </a:r>
                <a:endParaRPr lang="en-US" sz="2400" dirty="0" smtClean="0"/>
              </a:p>
              <a:p>
                <a:pPr lvl="1"/>
                <a:r>
                  <a:rPr lang="en-US" sz="2000" dirty="0" smtClean="0"/>
                  <a:t>including </a:t>
                </a:r>
                <a:r>
                  <a:rPr lang="en-US" sz="2000" dirty="0"/>
                  <a:t>both the waiting time and service </a:t>
                </a:r>
                <a:r>
                  <a:rPr lang="en-US" sz="2000" dirty="0" smtClean="0"/>
                  <a:t>time</a:t>
                </a:r>
              </a:p>
              <a:p>
                <a:pPr lvl="1"/>
                <a:r>
                  <a:rPr lang="en-US" sz="2000" dirty="0" smtClean="0"/>
                  <a:t>We can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 smtClean="0"/>
                  <a:t> from the data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+1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/>
                              </a:rPr>
                              <m:t>−1)!</m:t>
                            </m:r>
                          </m:den>
                        </m:f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 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𝜇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en-US" sz="2000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=0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/>
                                  </a:rPr>
                                  <m:t>−1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!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𝜇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nary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/>
                                  </a:rPr>
                                  <m:t>!−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𝑐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!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𝜇</m:t>
                                    </m:r>
                                  </m:den>
                                </m:f>
                              </m:den>
                            </m:f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sz="20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sz="2000" i="1" dirty="0"/>
                  <a:t> </a:t>
                </a:r>
                <a:endParaRPr lang="en-US" sz="2000" i="1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i="1" dirty="0" smtClean="0"/>
                  <a:t> </a:t>
                </a:r>
                <a:r>
                  <a:rPr lang="en-US" sz="2000" dirty="0" smtClean="0"/>
                  <a:t>is the number of servers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sz="2000" dirty="0" smtClean="0"/>
                  <a:t> service time (time for refueling)</a:t>
                </a:r>
                <a:endParaRPr lang="en-US" sz="2000" dirty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The goal is to estimate the arrival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,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6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Arrival Rate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4525963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sz="2400" dirty="0"/>
                  <a:t>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>
                            <a:latin typeface="Cambria Math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r>
                  <a:rPr lang="en-US" sz="2000" dirty="0"/>
                  <a:t>I</a:t>
                </a:r>
                <a:r>
                  <a:rPr lang="en-US" sz="2000" dirty="0" smtClean="0"/>
                  <a:t>nsight</a:t>
                </a:r>
                <a:r>
                  <a:rPr lang="en-US" sz="2000" dirty="0"/>
                  <a:t>: the shortest duration of refueling events corresponds to </a:t>
                </a:r>
                <a:r>
                  <a:rPr lang="en-US" sz="2000" dirty="0" smtClean="0"/>
                  <a:t>the service </a:t>
                </a:r>
                <a:r>
                  <a:rPr lang="en-US" sz="2000" dirty="0"/>
                  <a:t>time</a:t>
                </a:r>
              </a:p>
              <a:p>
                <a:pPr lvl="1"/>
                <a:r>
                  <a:rPr lang="en-US" sz="2000" dirty="0"/>
                  <a:t>Calculate the average time of the top </a:t>
                </a:r>
                <a:r>
                  <a:rPr lang="en-US" sz="2000" dirty="0" smtClean="0"/>
                  <a:t>500 </a:t>
                </a:r>
                <a:r>
                  <a:rPr lang="en-US" sz="2000" dirty="0"/>
                  <a:t>quickest refueling behavior</a:t>
                </a:r>
              </a:p>
              <a:p>
                <a:r>
                  <a:rPr lang="en-US" sz="2400" dirty="0"/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/>
                  <a:t> (the number of servers)</a:t>
                </a:r>
              </a:p>
              <a:p>
                <a:pPr lvl="1"/>
                <a:r>
                  <a:rPr lang="en-US" sz="1600" dirty="0" smtClean="0"/>
                  <a:t>It should be available in the real world</a:t>
                </a:r>
              </a:p>
              <a:p>
                <a:pPr lvl="1"/>
                <a:r>
                  <a:rPr lang="en-US" sz="1600" dirty="0" smtClean="0"/>
                  <a:t>We use satellite maps to estimate the size of station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 number of queues</a:t>
                </a:r>
                <a:endParaRPr lang="en-US" sz="1600" dirty="0" smtClean="0"/>
              </a:p>
              <a:p>
                <a:pPr lvl="1"/>
                <a:r>
                  <a:rPr lang="en-US" sz="1600" dirty="0" smtClean="0"/>
                  <a:t>Street view images: number of pump and number of nozzles in a queue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min</m:t>
                    </m:r>
                    <m:r>
                      <a:rPr lang="en-US" sz="1600">
                        <a:latin typeface="Cambria Math"/>
                      </a:rPr>
                      <m:t>⁡</m:t>
                    </m:r>
                    <m:r>
                      <a:rPr lang="en-US" sz="16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𝑁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1600" i="1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𝑙𝑒𝑛𝑔𝑡h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𝑜𝑓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𝑔𝑎𝑠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𝑠𝑡𝑎𝑡𝑖𝑜𝑛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𝑙𝑒𝑛𝑔𝑡h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𝑜𝑓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𝑣𝑒h𝑖𝑐𝑙𝑒</m:t>
                        </m:r>
                      </m:den>
                    </m:f>
                  </m:oMath>
                </a14:m>
                <a:r>
                  <a:rPr lang="en-US" sz="1600" dirty="0" smtClean="0"/>
                  <a:t>)</a:t>
                </a:r>
              </a:p>
              <a:p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4525963"/>
              </a:xfrm>
              <a:blipFill rotWithShape="1"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12201"/>
            <a:ext cx="4038600" cy="164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40" y="4778133"/>
            <a:ext cx="3859302" cy="154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790538"/>
              </p:ext>
            </p:extLst>
          </p:nvPr>
        </p:nvGraphicFramePr>
        <p:xfrm>
          <a:off x="1828800" y="2362200"/>
          <a:ext cx="5867398" cy="289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"/>
                <a:gridCol w="3229587"/>
                <a:gridCol w="1418612"/>
              </a:tblGrid>
              <a:tr h="289560">
                <a:tc row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Raw</a:t>
                      </a:r>
                      <a:endParaRPr lang="zh-CN" sz="1800" kern="10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Trajectories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Total Taxi Count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32476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Duration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54 day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Ave Distance By Day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226.76 km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Ave Sampling Interval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1.02 minute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rowSpan="6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Detected</a:t>
                      </a:r>
                      <a:endParaRPr lang="zh-CN" sz="1800" kern="10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REs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Total Count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638,645</a:t>
                      </a:r>
                      <a:endParaRPr lang="zh-CN" sz="18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Average Temporal Interval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1.84 day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Average Distance Interval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378.61 km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Average Duration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10.53 minute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Minimal Duration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3.74 minute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95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>
                          <a:effectLst/>
                        </a:rPr>
                        <a:t>Maximal Duration</a:t>
                      </a:r>
                      <a:endParaRPr lang="zh-CN" sz="18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42.72 minute</a:t>
                      </a:r>
                      <a:endParaRPr lang="zh-CN" sz="18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3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Manually labeled datasets</a:t>
            </a:r>
          </a:p>
          <a:p>
            <a:pPr lvl="1"/>
            <a:r>
              <a:rPr lang="en-US" altLang="zh-CN" sz="2000" dirty="0" smtClean="0"/>
              <a:t>DS1: 250 real refueling events (200 for training and 50 for testing)</a:t>
            </a:r>
          </a:p>
          <a:p>
            <a:pPr lvl="1"/>
            <a:r>
              <a:rPr lang="en-US" altLang="zh-CN" sz="2000" dirty="0" smtClean="0"/>
              <a:t>DS2: 2,000 candidates with noisy (True/False)</a:t>
            </a:r>
          </a:p>
          <a:p>
            <a:r>
              <a:rPr lang="en-US" altLang="zh-CN" sz="2800" dirty="0" smtClean="0"/>
              <a:t>In the field study</a:t>
            </a:r>
          </a:p>
          <a:p>
            <a:pPr lvl="1"/>
            <a:r>
              <a:rPr lang="en-US" altLang="zh-CN" sz="2000" dirty="0" smtClean="0"/>
              <a:t>DS3:</a:t>
            </a:r>
          </a:p>
          <a:p>
            <a:pPr lvl="2"/>
            <a:r>
              <a:rPr lang="en-US" altLang="zh-CN" sz="1600" dirty="0" smtClean="0"/>
              <a:t>Two real </a:t>
            </a:r>
            <a:r>
              <a:rPr lang="en-US" altLang="zh-CN" sz="1600" dirty="0"/>
              <a:t>users: </a:t>
            </a:r>
            <a:r>
              <a:rPr lang="en-US" altLang="zh-CN" sz="1600" dirty="0" smtClean="0"/>
              <a:t>GPS </a:t>
            </a:r>
            <a:r>
              <a:rPr lang="en-US" altLang="zh-CN" sz="1600" dirty="0"/>
              <a:t>trajectories + Credit card transactions in gas </a:t>
            </a:r>
            <a:r>
              <a:rPr lang="en-US" altLang="zh-CN" sz="1600" dirty="0" smtClean="0"/>
              <a:t>station</a:t>
            </a:r>
          </a:p>
          <a:p>
            <a:pPr lvl="2"/>
            <a:r>
              <a:rPr lang="en-US" altLang="zh-CN" sz="1600" dirty="0" smtClean="0"/>
              <a:t>33 records in total</a:t>
            </a:r>
            <a:endParaRPr lang="en-US" altLang="zh-CN" sz="1600" dirty="0"/>
          </a:p>
          <a:p>
            <a:pPr lvl="1"/>
            <a:r>
              <a:rPr lang="en-US" altLang="zh-CN" sz="2000" dirty="0" smtClean="0"/>
              <a:t>DS4: </a:t>
            </a:r>
          </a:p>
          <a:p>
            <a:pPr lvl="2"/>
            <a:r>
              <a:rPr lang="en-US" altLang="zh-CN" sz="1600" dirty="0" smtClean="0"/>
              <a:t>Sent students to two stations to observe the queues</a:t>
            </a:r>
          </a:p>
          <a:p>
            <a:pPr lvl="2"/>
            <a:r>
              <a:rPr lang="en-US" altLang="zh-CN" sz="1600" dirty="0"/>
              <a:t>Oct.17 to Nov.15 in 2012, </a:t>
            </a:r>
            <a:r>
              <a:rPr lang="en-US" altLang="zh-CN" sz="1600" dirty="0" smtClean="0"/>
              <a:t>5:00pm </a:t>
            </a:r>
            <a:r>
              <a:rPr lang="en-US" altLang="zh-CN" sz="1600" dirty="0"/>
              <a:t>to </a:t>
            </a:r>
            <a:r>
              <a:rPr lang="en-US" altLang="zh-CN" sz="1600" dirty="0" smtClean="0"/>
              <a:t>6:00pm.</a:t>
            </a:r>
            <a:endParaRPr lang="zh-CN" alt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5181600" cy="124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0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Refueling event detection</a:t>
            </a:r>
          </a:p>
          <a:p>
            <a:pPr lvl="1"/>
            <a:r>
              <a:rPr lang="en-US" altLang="zh-CN" sz="2400" dirty="0" smtClean="0"/>
              <a:t>Candidate detection</a:t>
            </a:r>
          </a:p>
          <a:p>
            <a:pPr lvl="1"/>
            <a:endParaRPr lang="en-US" altLang="zh-CN" sz="2400" dirty="0"/>
          </a:p>
          <a:p>
            <a:pPr lvl="1"/>
            <a:endParaRPr lang="en-US" altLang="zh-CN" sz="2400" dirty="0" smtClean="0"/>
          </a:p>
          <a:p>
            <a:pPr lvl="1"/>
            <a:endParaRPr lang="en-US" altLang="zh-CN" sz="2400" dirty="0"/>
          </a:p>
          <a:p>
            <a:pPr lvl="1"/>
            <a:endParaRPr lang="en-US" altLang="zh-CN" sz="2400" dirty="0" smtClean="0"/>
          </a:p>
          <a:p>
            <a:pPr lvl="1"/>
            <a:r>
              <a:rPr lang="en-US" altLang="zh-CN" sz="2400" dirty="0" smtClean="0"/>
              <a:t>Filtering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2083150"/>
                  </p:ext>
                </p:extLst>
              </p:nvPr>
            </p:nvGraphicFramePr>
            <p:xfrm>
              <a:off x="2362200" y="2133600"/>
              <a:ext cx="4724400" cy="1524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26044"/>
                    <a:gridCol w="614491"/>
                    <a:gridCol w="614491"/>
                    <a:gridCol w="534687"/>
                    <a:gridCol w="534687"/>
                  </a:tblGrid>
                  <a:tr h="215153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Temporal Distance (minute)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DS1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DS3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812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Mean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Std.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Mean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Std.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973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𝐴𝑇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𝐴𝑇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1.07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0.41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0.52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0.27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973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𝐷𝑇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𝐷𝑇</m:t>
                                </m:r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1.25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0.53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0.71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0.22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815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𝐴𝑇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𝐴𝑇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|</m:t>
                              </m:r>
                            </m:oMath>
                          </a14:m>
                          <a:r>
                            <a:rPr lang="en-US" sz="1200" kern="100" dirty="0">
                              <a:effectLst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|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𝑟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𝐷𝑇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𝐷𝑇</m:t>
                              </m:r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|</m:t>
                              </m:r>
                            </m:oMath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2.32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0.46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1.23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0.24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0926844"/>
                  </p:ext>
                </p:extLst>
              </p:nvPr>
            </p:nvGraphicFramePr>
            <p:xfrm>
              <a:off x="2362200" y="2133600"/>
              <a:ext cx="4724400" cy="1524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26044"/>
                    <a:gridCol w="614491"/>
                    <a:gridCol w="614491"/>
                    <a:gridCol w="534687"/>
                    <a:gridCol w="534687"/>
                  </a:tblGrid>
                  <a:tr h="215153">
                    <a:tc row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Temporal Distance (minute)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DS1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DS3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3812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Mean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Std.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Mean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Std.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97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2"/>
                          <a:stretch>
                            <a:fillRect l="-251" t="-200000" r="-94724" b="-2098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1.07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0.41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0.52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0.27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97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2"/>
                          <a:stretch>
                            <a:fillRect l="-251" t="-306000" r="-94724" b="-1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1.25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0.53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0.71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0.22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815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2"/>
                          <a:stretch>
                            <a:fillRect l="-251" t="-398039" r="-94724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2.32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0.46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1.23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0.24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54990"/>
              </p:ext>
            </p:extLst>
          </p:nvPr>
        </p:nvGraphicFramePr>
        <p:xfrm>
          <a:off x="2362200" y="4267197"/>
          <a:ext cx="4724401" cy="2133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2002486"/>
                <a:gridCol w="723626"/>
                <a:gridCol w="626689"/>
              </a:tblGrid>
              <a:tr h="23706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6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Features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Precision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Recall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row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DS2</a:t>
                      </a:r>
                      <a:endParaRPr lang="zh-CN" sz="16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Non-Filtering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0.464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1.0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0.623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0.73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Spatial+Temporal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0.891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0.862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Spatial+Temporal+POIs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0.915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0.907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row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DS3</a:t>
                      </a:r>
                      <a:endParaRPr lang="zh-CN" sz="16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Non-Filtering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0.825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1.0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0.875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0.848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Spatial+Temporal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0.941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0.969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0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Spatial+Temporal+POIs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>
                          <a:effectLst/>
                        </a:rPr>
                        <a:t>0.941</a:t>
                      </a:r>
                      <a:endParaRPr lang="zh-CN" sz="1600" kern="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0.969</a:t>
                      </a:r>
                      <a:endParaRPr lang="zh-CN" sz="1600" kern="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6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609599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Expected Duration </a:t>
            </a:r>
            <a:r>
              <a:rPr lang="en-US" altLang="zh-CN" sz="2800" dirty="0" smtClean="0"/>
              <a:t>Learning</a:t>
            </a:r>
            <a:endParaRPr lang="en-US" altLang="zh-C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146995"/>
                  </p:ext>
                </p:extLst>
              </p:nvPr>
            </p:nvGraphicFramePr>
            <p:xfrm>
              <a:off x="2362200" y="2590799"/>
              <a:ext cx="4724402" cy="9144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89839"/>
                    <a:gridCol w="589839"/>
                    <a:gridCol w="589839"/>
                    <a:gridCol w="590977"/>
                    <a:gridCol w="590977"/>
                    <a:gridCol w="590977"/>
                    <a:gridCol w="590977"/>
                    <a:gridCol w="590977"/>
                  </a:tblGrid>
                  <a:tr h="31536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3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4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6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7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2942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kern="100" baseline="-25000">
                                        <a:effectLst/>
                                        <a:latin typeface="Cambria Math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7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4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4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kern="100">
                                        <a:effectLst/>
                                        <a:latin typeface="Cambria Math"/>
                                      </a:rPr>
                                      <m:t>𝒈</m:t>
                                    </m:r>
                                  </m:e>
                                  <m:sub>
                                    <m:r>
                                      <a:rPr lang="en-US" sz="1400" kern="100" baseline="-25000">
                                        <a:effectLst/>
                                        <a:latin typeface="Cambria Math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6075610"/>
                  </p:ext>
                </p:extLst>
              </p:nvPr>
            </p:nvGraphicFramePr>
            <p:xfrm>
              <a:off x="2362200" y="2590799"/>
              <a:ext cx="4724402" cy="9144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89839"/>
                    <a:gridCol w="589839"/>
                    <a:gridCol w="589839"/>
                    <a:gridCol w="590977"/>
                    <a:gridCol w="590977"/>
                    <a:gridCol w="590977"/>
                    <a:gridCol w="590977"/>
                    <a:gridCol w="590977"/>
                  </a:tblGrid>
                  <a:tr h="31536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 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3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4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D</a:t>
                          </a:r>
                          <a:r>
                            <a:rPr lang="en-US" sz="1400" kern="100" baseline="-250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6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D</a:t>
                          </a:r>
                          <a:r>
                            <a:rPr lang="en-US" sz="1400" kern="100" baseline="-25000">
                              <a:effectLst/>
                            </a:rPr>
                            <a:t>7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29423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2"/>
                          <a:stretch>
                            <a:fillRect l="-1031" t="-108333" r="-698969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7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5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6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4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2"/>
                          <a:stretch>
                            <a:fillRect l="-1031" t="-200000" r="-698969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>
                              <a:effectLst/>
                            </a:rPr>
                            <a:t>0</a:t>
                          </a:r>
                          <a:endParaRPr lang="zh-CN" sz="18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0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4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5029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057400" y="22098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/>
              <a:t>Refueling events detected using our method</a:t>
            </a:r>
          </a:p>
        </p:txBody>
      </p:sp>
    </p:spTree>
    <p:extLst>
      <p:ext uri="{BB962C8B-B14F-4D97-AF65-F5344CB8AC3E}">
        <p14:creationId xmlns:p14="http://schemas.microsoft.com/office/powerpoint/2010/main" val="32470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04054252"/>
                  </p:ext>
                </p:extLst>
              </p:nvPr>
            </p:nvGraphicFramePr>
            <p:xfrm>
              <a:off x="5593081" y="4165099"/>
              <a:ext cx="3124199" cy="208330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476686"/>
                    <a:gridCol w="809313"/>
                    <a:gridCol w="838200"/>
                  </a:tblGrid>
                  <a:tr h="30479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err="1">
                              <a:effectLst/>
                            </a:rPr>
                            <a:t>MeanErr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err="1">
                              <a:effectLst/>
                            </a:rPr>
                            <a:t>Std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AAH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3.03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0.97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AAD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3.74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1.29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AAG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3.11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1.12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SVM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3.18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53915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TD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2.66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0.83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35041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TD </a:t>
                          </a:r>
                          <a:r>
                            <a:rPr lang="en-US" sz="1200" kern="100" dirty="0">
                              <a:effectLst/>
                            </a:rPr>
                            <a:t>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</a:rPr>
                            <a:t> 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2.49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1.02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35041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TD </a:t>
                          </a:r>
                          <a:r>
                            <a:rPr lang="en-US" sz="1200" kern="100" dirty="0">
                              <a:effectLst/>
                            </a:rPr>
                            <a:t>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2.27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0.86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6295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3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TD </a:t>
                          </a:r>
                          <a:r>
                            <a:rPr lang="en-US" sz="1200" kern="100" dirty="0">
                              <a:effectLst/>
                            </a:rPr>
                            <a:t>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1200" kern="100">
                                  <a:effectLst/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1.98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0.84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04054252"/>
                  </p:ext>
                </p:extLst>
              </p:nvPr>
            </p:nvGraphicFramePr>
            <p:xfrm>
              <a:off x="5593081" y="4165099"/>
              <a:ext cx="3124199" cy="208330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476686"/>
                    <a:gridCol w="809313"/>
                    <a:gridCol w="838200"/>
                  </a:tblGrid>
                  <a:tr h="30479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err="1">
                              <a:effectLst/>
                            </a:rPr>
                            <a:t>MeanErr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err="1">
                              <a:effectLst/>
                            </a:rPr>
                            <a:t>Std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AAH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3.03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0.97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AAD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3.74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1.29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AAG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3.11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1.12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156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SVM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3.18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1.26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18288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600"/>
                            </a:spcAft>
                          </a:pPr>
                          <a:r>
                            <a:rPr lang="en-US" sz="1200" kern="100" dirty="0" smtClean="0">
                              <a:effectLst/>
                            </a:rPr>
                            <a:t>TD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2.66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0.83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350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13" t="-600000" r="-111570" b="-2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2.49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1.02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350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13" t="-682051" r="-111570" b="-117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2.27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0.86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6295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13" t="-709302" r="-111570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1.98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3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0.84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95300" y="1524000"/>
                <a:ext cx="5410200" cy="35813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 smtClean="0"/>
                  <a:t>Expected Duration Learning</a:t>
                </a:r>
              </a:p>
              <a:p>
                <a:pPr lvl="1"/>
                <a:r>
                  <a:rPr lang="en-US" altLang="zh-CN" sz="2000" dirty="0" smtClean="0"/>
                  <a:t>Compared with four baselines</a:t>
                </a:r>
              </a:p>
              <a:p>
                <a:pPr lvl="2"/>
                <a:r>
                  <a:rPr lang="en-US" altLang="zh-CN" sz="1600" dirty="0"/>
                  <a:t>AWH (Average within Hour</a:t>
                </a:r>
                <a:r>
                  <a:rPr lang="en-US" altLang="zh-CN" sz="1600" dirty="0" smtClean="0"/>
                  <a:t>)</a:t>
                </a:r>
              </a:p>
              <a:p>
                <a:pPr lvl="2"/>
                <a:r>
                  <a:rPr lang="en-US" altLang="zh-CN" sz="1600" i="1" dirty="0"/>
                  <a:t>A</a:t>
                </a:r>
                <a:r>
                  <a:rPr lang="en-US" altLang="zh-CN" sz="1600" dirty="0"/>
                  <a:t>WD (Average within Day</a:t>
                </a:r>
                <a:r>
                  <a:rPr lang="en-US" altLang="zh-CN" sz="1600" dirty="0" smtClean="0"/>
                  <a:t>)</a:t>
                </a:r>
              </a:p>
              <a:p>
                <a:pPr lvl="2"/>
                <a:r>
                  <a:rPr lang="en-US" altLang="zh-CN" sz="1600" dirty="0" smtClean="0"/>
                  <a:t>AWG (</a:t>
                </a:r>
                <a:r>
                  <a:rPr lang="en-US" altLang="zh-CN" sz="1600" dirty="0"/>
                  <a:t>Average within </a:t>
                </a:r>
                <a:r>
                  <a:rPr lang="en-US" altLang="zh-CN" sz="1600" dirty="0" smtClean="0"/>
                  <a:t>a Gas </a:t>
                </a:r>
                <a:r>
                  <a:rPr lang="en-US" altLang="zh-CN" sz="1600" dirty="0"/>
                  <a:t>Station) </a:t>
                </a:r>
                <a:endParaRPr lang="en-US" altLang="zh-CN" sz="1600" dirty="0" smtClean="0"/>
              </a:p>
              <a:p>
                <a:pPr lvl="2"/>
                <a:r>
                  <a:rPr lang="en-US" altLang="zh-CN" sz="1600" dirty="0" smtClean="0"/>
                  <a:t>SVM: SVM regression</a:t>
                </a:r>
              </a:p>
              <a:p>
                <a:pPr lvl="1"/>
                <a:r>
                  <a:rPr lang="en-US" altLang="zh-CN" sz="2000" dirty="0" smtClean="0"/>
                  <a:t>Effectiveness of tensor decomposition (TD)</a:t>
                </a:r>
              </a:p>
              <a:p>
                <a:pPr lvl="2"/>
                <a:r>
                  <a:rPr lang="en-US" altLang="zh-CN" sz="1600" dirty="0" smtClean="0"/>
                  <a:t>POI features: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altLang="zh-CN" sz="1600" dirty="0" smtClean="0"/>
              </a:p>
              <a:p>
                <a:pPr lvl="2"/>
                <a:r>
                  <a:rPr lang="en-US" altLang="zh-CN" sz="1600" dirty="0" smtClean="0"/>
                  <a:t>Traffic features: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600" dirty="0"/>
                  <a:t>, </a:t>
                </a:r>
                <a:endParaRPr lang="en-US" altLang="zh-CN" sz="1600" dirty="0" smtClean="0"/>
              </a:p>
              <a:p>
                <a:pPr lvl="2"/>
                <a:r>
                  <a:rPr lang="en-US" altLang="zh-CN" sz="1600" dirty="0" smtClean="0"/>
                  <a:t> Area feature: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524000"/>
                <a:ext cx="5410200" cy="3581399"/>
              </a:xfrm>
              <a:prstGeom prst="rect">
                <a:avLst/>
              </a:prstGeom>
              <a:blipFill rotWithShape="1">
                <a:blip r:embed="rId3"/>
                <a:stretch>
                  <a:fillRect l="-2477" t="-2215" r="-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0"/>
          <a:stretch/>
        </p:blipFill>
        <p:spPr bwMode="auto">
          <a:xfrm>
            <a:off x="6248400" y="1828800"/>
            <a:ext cx="222504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How many liters of gas have been consumed in the past 1 hour in NYC?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Which gas station in 3 miles has the shortest queue?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86200"/>
            <a:ext cx="2133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1"/>
                <a:ext cx="8229600" cy="3276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/>
                  <a:t>Arrival Rate </a:t>
                </a:r>
                <a:r>
                  <a:rPr lang="en-US" altLang="zh-CN" sz="2800" dirty="0" smtClean="0"/>
                  <a:t>Calculation</a:t>
                </a:r>
              </a:p>
              <a:p>
                <a:pPr lvl="1"/>
                <a:r>
                  <a:rPr lang="en-US" altLang="zh-CN" sz="2000" dirty="0" smtClean="0"/>
                  <a:t>Selected </a:t>
                </a:r>
                <a:r>
                  <a:rPr lang="en-US" altLang="zh-CN" sz="2000" dirty="0"/>
                  <a:t>the top 1000 shortest durations among all the detected refueling </a:t>
                </a:r>
                <a:r>
                  <a:rPr lang="en-US" altLang="zh-CN" sz="2000" dirty="0" smtClean="0"/>
                  <a:t>events.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/>
                          </a:rPr>
                          <m:t>𝜇</m:t>
                        </m:r>
                      </m:e>
                    </m:acc>
                    <m:r>
                      <a:rPr lang="en-US" altLang="zh-CN" sz="2000" i="1">
                        <a:latin typeface="Cambria Math"/>
                      </a:rPr>
                      <m:t>=4.06</m:t>
                    </m:r>
                  </m:oMath>
                </a14:m>
                <a:r>
                  <a:rPr lang="en-US" altLang="zh-CN" sz="2000" dirty="0"/>
                  <a:t> minutes. </a:t>
                </a:r>
                <a:endParaRPr lang="en-US" altLang="zh-CN" sz="2000" dirty="0" smtClean="0"/>
              </a:p>
              <a:p>
                <a:pPr lvl="1"/>
                <a:endParaRPr lang="en-US" altLang="zh-CN" sz="2000" dirty="0" smtClean="0"/>
              </a:p>
              <a:p>
                <a:pPr lvl="1"/>
                <a:endParaRPr lang="en-US" altLang="zh-CN" sz="2000" dirty="0" smtClean="0"/>
              </a:p>
              <a:p>
                <a:pPr lvl="1"/>
                <a:r>
                  <a:rPr lang="en-US" altLang="zh-CN" sz="2000" dirty="0" smtClean="0"/>
                  <a:t>Baseline: </a:t>
                </a:r>
              </a:p>
              <a:p>
                <a:pPr lvl="2"/>
                <a:r>
                  <a:rPr lang="en-US" altLang="zh-CN" sz="1600" i="1" dirty="0" smtClean="0"/>
                  <a:t>BRAD</a:t>
                </a:r>
                <a:r>
                  <a:rPr lang="en-US" altLang="zh-CN" sz="1600" dirty="0" smtClean="0"/>
                  <a:t> </a:t>
                </a:r>
                <a:r>
                  <a:rPr lang="en-US" altLang="zh-CN" sz="1600" dirty="0"/>
                  <a:t>(Based on Recorded Average Duration</a:t>
                </a:r>
                <a:r>
                  <a:rPr lang="en-US" altLang="zh-CN" sz="1600" dirty="0" smtClean="0"/>
                  <a:t>):  </a:t>
                </a:r>
              </a:p>
              <a:p>
                <a:pPr lvl="2"/>
                <a:r>
                  <a:rPr lang="en-US" altLang="zh-CN" sz="1600" i="1" dirty="0"/>
                  <a:t>BED</a:t>
                </a:r>
                <a:r>
                  <a:rPr lang="en-US" altLang="zh-CN" sz="1600" dirty="0"/>
                  <a:t> (Based on Expected Duration</a:t>
                </a:r>
                <a:r>
                  <a:rPr lang="en-US" altLang="zh-CN" sz="1600" dirty="0" smtClean="0"/>
                  <a:t>): makes </a:t>
                </a:r>
                <a:r>
                  <a:rPr lang="en-US" altLang="zh-CN" sz="1600" dirty="0"/>
                  <a:t>use of each cell’s expected duration to estimate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CN" sz="1600" i="1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600" dirty="0"/>
                  <a:t>.</a:t>
                </a:r>
                <a:endParaRPr lang="zh-CN" altLang="zh-CN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1"/>
                <a:ext cx="8229600" cy="3276600"/>
              </a:xfrm>
              <a:blipFill rotWithShape="1">
                <a:blip r:embed="rId2"/>
                <a:stretch>
                  <a:fillRect l="-1259" t="-16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0836753"/>
                  </p:ext>
                </p:extLst>
              </p:nvPr>
            </p:nvGraphicFramePr>
            <p:xfrm>
              <a:off x="3352800" y="2286000"/>
              <a:ext cx="3733800" cy="79514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46449"/>
                    <a:gridCol w="604438"/>
                    <a:gridCol w="604438"/>
                    <a:gridCol w="621586"/>
                    <a:gridCol w="632731"/>
                    <a:gridCol w="624158"/>
                  </a:tblGrid>
                  <a:tr h="1441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sz="1200" i="1" kern="100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00">
                                            <a:effectLst/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200" kern="100">
                                            <a:effectLst/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𝐿𝑒𝑛𝑔𝑡h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kern="100">
                                    <a:effectLst/>
                                    <a:latin typeface="Cambria Math"/>
                                  </a:rPr>
                                  <m:t>𝑄</m:t>
                                </m:r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1441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27.2 m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4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14414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200" i="1" kern="10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200" kern="1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18.7 m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3726053"/>
                  </p:ext>
                </p:extLst>
              </p:nvPr>
            </p:nvGraphicFramePr>
            <p:xfrm>
              <a:off x="3352800" y="2286000"/>
              <a:ext cx="3733800" cy="83178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46449"/>
                    <a:gridCol w="604438"/>
                    <a:gridCol w="604438"/>
                    <a:gridCol w="621586"/>
                    <a:gridCol w="632731"/>
                    <a:gridCol w="624158"/>
                  </a:tblGrid>
                  <a:tr h="27552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l="-107071" r="-412121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l="-205000" r="-308000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l="-299020" r="-201961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l="-391346" r="-98077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l="-500980" b="-222222"/>
                          </a:stretch>
                        </a:blipFill>
                      </a:tcPr>
                    </a:tc>
                  </a:tr>
                  <a:tr h="2781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t="-97826" r="-478302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3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27.2 m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4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  <a:tr h="2781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blipFill rotWithShape="1">
                          <a:blip r:embed="rId3"/>
                          <a:stretch>
                            <a:fillRect t="-202222" r="-478302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2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>
                              <a:effectLst/>
                            </a:rPr>
                            <a:t>18.7 m</a:t>
                          </a:r>
                          <a:endParaRPr lang="zh-CN" sz="1600" kern="10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4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 anchorCtr="1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4648200" cy="2057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78423" y="6248400"/>
                <a:ext cx="2984984" cy="398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(a)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      </a:t>
                </a:r>
                <a:r>
                  <a:rPr lang="en-US" altLang="zh-CN" dirty="0" smtClean="0"/>
                  <a:t>                         </a:t>
                </a:r>
                <a:r>
                  <a:rPr lang="en-US" altLang="zh-CN" dirty="0"/>
                  <a:t>(b)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zh-CN" altLang="zh-CN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423" y="6248400"/>
                <a:ext cx="2984984" cy="398186"/>
              </a:xfrm>
              <a:prstGeom prst="rect">
                <a:avLst/>
              </a:prstGeom>
              <a:blipFill rotWithShape="1">
                <a:blip r:embed="rId5"/>
                <a:stretch>
                  <a:fillRect l="-1633"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1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Visualization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Geographic View  (</a:t>
            </a:r>
            <a:r>
              <a:rPr lang="en-US" dirty="0" smtClean="0"/>
              <a:t>689 gas stations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1240"/>
            <a:ext cx="8229600" cy="4099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2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zh-CN" dirty="0"/>
              <a:t>Visualization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609600"/>
          </a:xfrm>
        </p:spPr>
        <p:txBody>
          <a:bodyPr/>
          <a:lstStyle/>
          <a:p>
            <a:r>
              <a:rPr lang="en-US" altLang="zh-CN" dirty="0" smtClean="0"/>
              <a:t>Temporal View</a:t>
            </a:r>
            <a:endParaRPr lang="zh-CN" altLang="en-US" dirty="0"/>
          </a:p>
        </p:txBody>
      </p:sp>
      <p:pic>
        <p:nvPicPr>
          <p:cNvPr id="4" name="图片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60" y="4343400"/>
            <a:ext cx="44196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429006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70860" y="3883223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smtClean="0"/>
              <a:t> (a) Taxis’ time spent                    (b) taxis’ visits</a:t>
            </a:r>
            <a:endParaRPr lang="zh-CN" alt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070860" y="61692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(c) </a:t>
            </a:r>
            <a:r>
              <a:rPr lang="en-US" altLang="zh-CN" sz="1400" dirty="0" err="1"/>
              <a:t>Urban’s</a:t>
            </a:r>
            <a:r>
              <a:rPr lang="en-US" altLang="zh-CN" sz="1400" dirty="0"/>
              <a:t> time spent                  </a:t>
            </a:r>
            <a:r>
              <a:rPr lang="en-US" altLang="zh-CN" sz="1400" dirty="0" smtClean="0"/>
              <a:t>(</a:t>
            </a:r>
            <a:r>
              <a:rPr lang="en-US" altLang="zh-CN" sz="1400" dirty="0"/>
              <a:t>d) </a:t>
            </a:r>
            <a:r>
              <a:rPr lang="en-US" altLang="zh-CN" sz="1400" dirty="0" err="1"/>
              <a:t>Urban’s</a:t>
            </a:r>
            <a:r>
              <a:rPr lang="en-US" altLang="zh-CN" sz="1400" dirty="0"/>
              <a:t> visits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823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From waiting time to energy consumption </a:t>
            </a:r>
          </a:p>
          <a:p>
            <a:r>
              <a:rPr lang="en-US" altLang="zh-CN" sz="2400" dirty="0" smtClean="0"/>
              <a:t>Test with Beijing data</a:t>
            </a:r>
          </a:p>
          <a:p>
            <a:r>
              <a:rPr lang="en-US" altLang="zh-CN" sz="2400" dirty="0" smtClean="0"/>
              <a:t>Discoveries can help understand urban gas consumption and improve energy infrastructures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441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altLang="zh-CN" dirty="0" smtClean="0"/>
          </a:p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4000" dirty="0" smtClean="0"/>
              <a:t>Thanks!</a:t>
            </a:r>
          </a:p>
          <a:p>
            <a:pPr marL="0" indent="0" algn="ctr">
              <a:buNone/>
            </a:pPr>
            <a:endParaRPr lang="en-US" altLang="zh-CN" sz="3600" dirty="0" smtClean="0"/>
          </a:p>
          <a:p>
            <a:pPr marL="0" indent="0" algn="ctr">
              <a:buNone/>
            </a:pPr>
            <a:r>
              <a:rPr lang="en-US" altLang="zh-CN" sz="3600" dirty="0" smtClean="0"/>
              <a:t>Yu Zheng</a:t>
            </a:r>
          </a:p>
          <a:p>
            <a:pPr marL="0" indent="0" algn="ctr">
              <a:buNone/>
            </a:pPr>
            <a:r>
              <a:rPr lang="en-US" altLang="zh-CN" sz="2400" dirty="0" smtClean="0">
                <a:hlinkClick r:id="rId2"/>
              </a:rPr>
              <a:t>yuzheng@microsoft.com</a:t>
            </a:r>
            <a:endParaRPr lang="en-US" altLang="zh-CN" sz="2400" dirty="0" smtClean="0"/>
          </a:p>
          <a:p>
            <a:pPr marL="0" indent="0" algn="ctr">
              <a:buNone/>
            </a:pPr>
            <a:endParaRPr lang="en-US" altLang="zh-CN" sz="2400" dirty="0"/>
          </a:p>
          <a:p>
            <a:pPr marL="0" indent="0" algn="ctr">
              <a:buNone/>
            </a:pPr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pic>
        <p:nvPicPr>
          <p:cNvPr id="1026" name="Picture 2" descr="http://research.microsoft.com/en-us/people/yuzheng/yuzhe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71" y="2928646"/>
            <a:ext cx="1151483" cy="14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923" y="4552890"/>
            <a:ext cx="13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hlinkClick r:id="rId4"/>
              </a:rPr>
              <a:t>Homepage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51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799"/>
          </a:xfrm>
        </p:spPr>
        <p:txBody>
          <a:bodyPr>
            <a:normAutofit/>
          </a:bodyPr>
          <a:lstStyle/>
          <a:p>
            <a:r>
              <a:rPr lang="en-US" sz="2600" dirty="0"/>
              <a:t>Use GPS-equipped taxicabs as a </a:t>
            </a:r>
            <a:r>
              <a:rPr lang="en-US" sz="2600" dirty="0" smtClean="0"/>
              <a:t>sensor to </a:t>
            </a:r>
            <a:r>
              <a:rPr lang="en-US" sz="2600" dirty="0"/>
              <a:t>capture both </a:t>
            </a:r>
            <a:endParaRPr lang="en-US" sz="2600" dirty="0" smtClean="0"/>
          </a:p>
          <a:p>
            <a:pPr lvl="1"/>
            <a:r>
              <a:rPr lang="en-US" sz="2000" dirty="0" smtClean="0"/>
              <a:t>Waiting time at </a:t>
            </a:r>
            <a:r>
              <a:rPr lang="en-US" sz="2000" dirty="0"/>
              <a:t>a gas </a:t>
            </a:r>
            <a:r>
              <a:rPr lang="en-US" sz="2000" dirty="0" smtClean="0"/>
              <a:t>station </a:t>
            </a:r>
          </a:p>
          <a:p>
            <a:pPr lvl="1"/>
            <a:r>
              <a:rPr lang="en-US" sz="2000" dirty="0" smtClean="0"/>
              <a:t>City-wide </a:t>
            </a:r>
            <a:r>
              <a:rPr lang="en-US" sz="2000" dirty="0"/>
              <a:t>petrol </a:t>
            </a:r>
            <a:r>
              <a:rPr lang="en-US" sz="2000" dirty="0" smtClean="0"/>
              <a:t>consumption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49998" r="23493" b="7297"/>
          <a:stretch/>
        </p:blipFill>
        <p:spPr bwMode="auto">
          <a:xfrm>
            <a:off x="6096000" y="3886200"/>
            <a:ext cx="1905000" cy="176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944790"/>
            <a:ext cx="1371839" cy="169638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0800000" flipH="1">
            <a:off x="5562601" y="4651449"/>
            <a:ext cx="396136" cy="209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 flipH="1">
            <a:off x="2819401" y="4574484"/>
            <a:ext cx="346671" cy="218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2" b="55762"/>
          <a:stretch/>
        </p:blipFill>
        <p:spPr bwMode="auto">
          <a:xfrm>
            <a:off x="3429000" y="3886200"/>
            <a:ext cx="1905000" cy="181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562600" y="3491352"/>
            <a:ext cx="285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City-scale Gas consumption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3475416"/>
            <a:ext cx="3692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Waiting </a:t>
            </a:r>
            <a:r>
              <a:rPr lang="en-US" b="1" dirty="0" smtClean="0"/>
              <a:t>time of taxis in a gas station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Motivation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89" y="1388485"/>
            <a:ext cx="8229600" cy="2726315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Gas stations are owned by competing organizations </a:t>
            </a:r>
          </a:p>
          <a:p>
            <a:pPr lvl="1"/>
            <a:r>
              <a:rPr lang="en-US" sz="2000" dirty="0"/>
              <a:t>Do not want to make data available to competitors</a:t>
            </a:r>
          </a:p>
          <a:p>
            <a:pPr lvl="1"/>
            <a:r>
              <a:rPr lang="en-US" sz="2000" dirty="0"/>
              <a:t>There is a cost but no benefit for them</a:t>
            </a:r>
            <a:endParaRPr lang="en-US" altLang="zh-CN" sz="2000" dirty="0"/>
          </a:p>
          <a:p>
            <a:r>
              <a:rPr lang="en-US" altLang="zh-CN" sz="2600" dirty="0" smtClean="0"/>
              <a:t>Benefits</a:t>
            </a:r>
          </a:p>
          <a:p>
            <a:pPr lvl="1"/>
            <a:r>
              <a:rPr lang="en-US" altLang="zh-CN" sz="2000" dirty="0" smtClean="0"/>
              <a:t>Gas station recommendation</a:t>
            </a:r>
          </a:p>
          <a:p>
            <a:pPr lvl="1"/>
            <a:r>
              <a:rPr lang="en-US" altLang="zh-CN" sz="2000" dirty="0" smtClean="0"/>
              <a:t>Support the planning and operation of gas stations</a:t>
            </a:r>
          </a:p>
          <a:p>
            <a:pPr lvl="1"/>
            <a:r>
              <a:rPr lang="en-US" altLang="zh-CN" sz="2000" dirty="0" smtClean="0"/>
              <a:t>Monitoring real-time city-scale energy consumption </a:t>
            </a:r>
          </a:p>
          <a:p>
            <a:endParaRPr lang="zh-CN" alt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224829" y="2057400"/>
            <a:ext cx="1004771" cy="1735715"/>
            <a:chOff x="1143000" y="2819400"/>
            <a:chExt cx="1752600" cy="2971799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533400" y="3429000"/>
              <a:ext cx="2971799" cy="1752600"/>
              <a:chOff x="685800" y="4407285"/>
              <a:chExt cx="2717436" cy="1460116"/>
            </a:xfrm>
          </p:grpSpPr>
          <p:pic>
            <p:nvPicPr>
              <p:cNvPr id="1029" name="Picture 5" descr="http://blogg.metro.se/prylbloggen/files/2012/01/Lumia_900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2" t="4288" r="56635" b="7318"/>
              <a:stretch/>
            </p:blipFill>
            <p:spPr bwMode="auto">
              <a:xfrm rot="16200000">
                <a:off x="1314460" y="3778625"/>
                <a:ext cx="1460116" cy="2717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01700" y="5416550"/>
                <a:ext cx="152400" cy="304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89000" y="4540250"/>
                <a:ext cx="152400" cy="3048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5400000">
                <a:off x="1085959" y="5641803"/>
                <a:ext cx="72053" cy="16117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r="-1"/>
            <a:stretch/>
          </p:blipFill>
          <p:spPr bwMode="auto">
            <a:xfrm rot="5400000" flipH="1">
              <a:off x="873680" y="3669777"/>
              <a:ext cx="2344844" cy="137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reeform 21"/>
            <p:cNvSpPr/>
            <p:nvPr/>
          </p:nvSpPr>
          <p:spPr>
            <a:xfrm rot="5400000" flipV="1">
              <a:off x="1223081" y="4256033"/>
              <a:ext cx="1447799" cy="525636"/>
            </a:xfrm>
            <a:custGeom>
              <a:avLst/>
              <a:gdLst>
                <a:gd name="connsiteX0" fmla="*/ 0 w 1516682"/>
                <a:gd name="connsiteY0" fmla="*/ 505353 h 505353"/>
                <a:gd name="connsiteX1" fmla="*/ 114300 w 1516682"/>
                <a:gd name="connsiteY1" fmla="*/ 476778 h 505353"/>
                <a:gd name="connsiteX2" fmla="*/ 352425 w 1516682"/>
                <a:gd name="connsiteY2" fmla="*/ 395816 h 505353"/>
                <a:gd name="connsiteX3" fmla="*/ 823912 w 1516682"/>
                <a:gd name="connsiteY3" fmla="*/ 214841 h 505353"/>
                <a:gd name="connsiteX4" fmla="*/ 1423987 w 1516682"/>
                <a:gd name="connsiteY4" fmla="*/ 14816 h 505353"/>
                <a:gd name="connsiteX5" fmla="*/ 1514475 w 1516682"/>
                <a:gd name="connsiteY5" fmla="*/ 14816 h 50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682" h="505353">
                  <a:moveTo>
                    <a:pt x="0" y="505353"/>
                  </a:moveTo>
                  <a:cubicBezTo>
                    <a:pt x="27781" y="500193"/>
                    <a:pt x="55563" y="495034"/>
                    <a:pt x="114300" y="476778"/>
                  </a:cubicBezTo>
                  <a:cubicBezTo>
                    <a:pt x="173038" y="458522"/>
                    <a:pt x="234156" y="439472"/>
                    <a:pt x="352425" y="395816"/>
                  </a:cubicBezTo>
                  <a:cubicBezTo>
                    <a:pt x="470694" y="352160"/>
                    <a:pt x="645318" y="278341"/>
                    <a:pt x="823912" y="214841"/>
                  </a:cubicBezTo>
                  <a:cubicBezTo>
                    <a:pt x="1002506" y="151341"/>
                    <a:pt x="1308893" y="48153"/>
                    <a:pt x="1423987" y="14816"/>
                  </a:cubicBezTo>
                  <a:cubicBezTo>
                    <a:pt x="1539081" y="-18521"/>
                    <a:pt x="1514475" y="14816"/>
                    <a:pt x="1514475" y="14816"/>
                  </a:cubicBezTo>
                </a:path>
              </a:pathLst>
            </a:cu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38311" y="4937950"/>
              <a:ext cx="38100" cy="11430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06045"/>
            <a:ext cx="1972973" cy="19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971800" y="4306045"/>
            <a:ext cx="5334000" cy="2233683"/>
            <a:chOff x="2971800" y="4306045"/>
            <a:chExt cx="5334000" cy="2233683"/>
          </a:xfrm>
        </p:grpSpPr>
        <p:pic>
          <p:nvPicPr>
            <p:cNvPr id="18" name="图片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55"/>
            <a:stretch/>
          </p:blipFill>
          <p:spPr bwMode="auto">
            <a:xfrm>
              <a:off x="3048000" y="4338404"/>
              <a:ext cx="2743200" cy="2201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图片 23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9" r="54084"/>
            <a:stretch/>
          </p:blipFill>
          <p:spPr bwMode="auto">
            <a:xfrm>
              <a:off x="5791200" y="4306045"/>
              <a:ext cx="2514600" cy="2201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2971800" y="5791200"/>
              <a:ext cx="304800" cy="437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9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Methodology Overview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95600"/>
            <a:ext cx="1371839" cy="169638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r="35373"/>
          <a:stretch/>
        </p:blipFill>
        <p:spPr bwMode="auto">
          <a:xfrm>
            <a:off x="3733800" y="2953680"/>
            <a:ext cx="1752600" cy="15802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7857" y="4800600"/>
            <a:ext cx="1909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1. Refueling event detection in a gas station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3581400" y="4800600"/>
            <a:ext cx="213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2. Waiting time inference across different stations</a:t>
            </a:r>
            <a:endParaRPr lang="en-US" sz="2000" b="1" dirty="0"/>
          </a:p>
        </p:txBody>
      </p:sp>
      <p:pic>
        <p:nvPicPr>
          <p:cNvPr id="9" name="图片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8"/>
          <a:stretch/>
        </p:blipFill>
        <p:spPr bwMode="auto">
          <a:xfrm>
            <a:off x="6324361" y="2971800"/>
            <a:ext cx="2133839" cy="13868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>
            <a:off x="2666999" y="3495211"/>
            <a:ext cx="457201" cy="314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38799" y="3487596"/>
            <a:ext cx="457201" cy="314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48400" y="480060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3. Estimation number of vehicles in a station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6400800" y="2060376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Queue theory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1935903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Tensor Decomposition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1905000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Spatio</a:t>
            </a:r>
            <a:r>
              <a:rPr lang="en-US" sz="2000" b="1" dirty="0" smtClean="0">
                <a:solidFill>
                  <a:srgbClr val="0070C0"/>
                </a:solidFill>
              </a:rPr>
              <a:t>-temporal clustering and classification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Refueling Event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1910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Candidate Extraction</a:t>
            </a:r>
          </a:p>
          <a:p>
            <a:r>
              <a:rPr lang="en-US" sz="2800" dirty="0" smtClean="0"/>
              <a:t>Filtering</a:t>
            </a:r>
            <a:endParaRPr lang="en-US" sz="2800" dirty="0"/>
          </a:p>
          <a:p>
            <a:pPr lvl="1"/>
            <a:r>
              <a:rPr lang="en-US" altLang="zh-CN" sz="2000" dirty="0"/>
              <a:t>Train a classification model with human labeled data</a:t>
            </a:r>
          </a:p>
          <a:p>
            <a:pPr lvl="1"/>
            <a:r>
              <a:rPr lang="en-US" sz="2000" dirty="0"/>
              <a:t>Spatial-Temporal features: </a:t>
            </a:r>
            <a:endParaRPr lang="en-US" sz="2000" i="1" dirty="0"/>
          </a:p>
          <a:p>
            <a:pPr lvl="2"/>
            <a:r>
              <a:rPr lang="en-US" sz="1600" i="1" dirty="0" smtClean="0"/>
              <a:t>Encompassment</a:t>
            </a:r>
            <a:endParaRPr lang="en-US" sz="1600" dirty="0" smtClean="0"/>
          </a:p>
          <a:p>
            <a:pPr lvl="2"/>
            <a:r>
              <a:rPr lang="en-US" sz="1600" i="1" dirty="0" smtClean="0"/>
              <a:t>Gas Station Distance</a:t>
            </a:r>
            <a:r>
              <a:rPr lang="en-US" sz="1600" dirty="0" smtClean="0"/>
              <a:t>. </a:t>
            </a:r>
          </a:p>
          <a:p>
            <a:pPr lvl="2"/>
            <a:r>
              <a:rPr lang="en-US" sz="1600" i="1" dirty="0" smtClean="0"/>
              <a:t>Distance To Road</a:t>
            </a:r>
            <a:r>
              <a:rPr lang="en-US" sz="1600" dirty="0" smtClean="0"/>
              <a:t>. </a:t>
            </a:r>
          </a:p>
          <a:p>
            <a:pPr lvl="2"/>
            <a:r>
              <a:rPr lang="en-US" sz="1600" i="1" dirty="0" smtClean="0"/>
              <a:t>Minimum Bounding Box Ratio</a:t>
            </a:r>
            <a:r>
              <a:rPr lang="en-US" sz="1600" dirty="0" smtClean="0"/>
              <a:t>. </a:t>
            </a:r>
          </a:p>
          <a:p>
            <a:pPr lvl="2"/>
            <a:r>
              <a:rPr lang="en-US" sz="1600" i="1" dirty="0" smtClean="0"/>
              <a:t>Duration</a:t>
            </a:r>
            <a:r>
              <a:rPr lang="en-US" sz="1600" dirty="0" smtClean="0"/>
              <a:t>.</a:t>
            </a:r>
          </a:p>
          <a:p>
            <a:pPr lvl="1"/>
            <a:r>
              <a:rPr lang="en-US" sz="2100" dirty="0" smtClean="0"/>
              <a:t>POI </a:t>
            </a:r>
            <a:r>
              <a:rPr lang="en-US" sz="2100" dirty="0"/>
              <a:t>features including: </a:t>
            </a:r>
          </a:p>
          <a:p>
            <a:pPr lvl="2"/>
            <a:r>
              <a:rPr lang="en-US" sz="1600" i="1" dirty="0"/>
              <a:t>Neighbor Count</a:t>
            </a:r>
            <a:r>
              <a:rPr lang="en-US" sz="1600" dirty="0"/>
              <a:t>. </a:t>
            </a:r>
          </a:p>
          <a:p>
            <a:pPr lvl="2"/>
            <a:r>
              <a:rPr lang="en-US" sz="1600" i="1" dirty="0"/>
              <a:t>Distance To POI</a:t>
            </a:r>
            <a:r>
              <a:rPr lang="en-US" sz="1600" dirty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6482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05400"/>
            <a:ext cx="4648200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1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Duration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Infer the waiting time of each gas station</a:t>
            </a:r>
          </a:p>
          <a:p>
            <a:pPr lvl="1"/>
            <a:r>
              <a:rPr lang="en-US" sz="2000" dirty="0" smtClean="0"/>
              <a:t>Data </a:t>
            </a:r>
            <a:r>
              <a:rPr lang="en-US" sz="2000" dirty="0" err="1" smtClean="0"/>
              <a:t>sparsity</a:t>
            </a:r>
            <a:r>
              <a:rPr lang="en-US" sz="2000" dirty="0" smtClean="0"/>
              <a:t> problem</a:t>
            </a:r>
          </a:p>
          <a:p>
            <a:pPr lvl="1"/>
            <a:r>
              <a:rPr lang="en-US" sz="2000" dirty="0" smtClean="0"/>
              <a:t>Model the data as a tensor</a:t>
            </a:r>
          </a:p>
          <a:p>
            <a:pPr lvl="1"/>
            <a:r>
              <a:rPr lang="en-US" sz="2000" dirty="0" smtClean="0"/>
              <a:t>Tensor decomposition with contexts</a:t>
            </a:r>
          </a:p>
          <a:p>
            <a:pPr lvl="1"/>
            <a:endParaRPr lang="en-US" sz="24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44" y="3429000"/>
            <a:ext cx="35718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" y="4848225"/>
            <a:ext cx="36576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962400"/>
            <a:ext cx="3890962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Duration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Tensor decomposition</a:t>
            </a:r>
          </a:p>
          <a:p>
            <a:pPr lvl="1"/>
            <a:r>
              <a:rPr lang="en-US" sz="2000" dirty="0" smtClean="0"/>
              <a:t>Approximate a tensor with the multiplication of three (low-rank) matrices and a core tensor</a:t>
            </a:r>
          </a:p>
          <a:p>
            <a:pPr lvl="1"/>
            <a:r>
              <a:rPr lang="en-US" sz="2000" dirty="0" smtClean="0"/>
              <a:t>High order singular value decomposition (HOSVD)</a:t>
            </a:r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ind </a:t>
            </a:r>
            <a:r>
              <a:rPr lang="en-US" sz="2000" dirty="0"/>
              <a:t>out the three attributes’ latent connections in subspaces through what we have already observe</a:t>
            </a:r>
            <a:endParaRPr lang="en-US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04829" y="3810000"/>
                <a:ext cx="6719971" cy="424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/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/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829" y="3810000"/>
                <a:ext cx="6719971" cy="424796"/>
              </a:xfrm>
              <a:prstGeom prst="rect">
                <a:avLst/>
              </a:prstGeom>
              <a:blipFill rotWithShape="0">
                <a:blip r:embed="rId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04" y="5293020"/>
            <a:ext cx="204788" cy="1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立方体 20"/>
          <p:cNvSpPr/>
          <p:nvPr/>
        </p:nvSpPr>
        <p:spPr bwMode="auto">
          <a:xfrm>
            <a:off x="1752600" y="4909487"/>
            <a:ext cx="1445559" cy="1643713"/>
          </a:xfrm>
          <a:prstGeom prst="cube">
            <a:avLst>
              <a:gd name="adj" fmla="val 24821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1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zh-CN" altLang="en-US"/>
          </a:p>
        </p:txBody>
      </p:sp>
      <p:grpSp>
        <p:nvGrpSpPr>
          <p:cNvPr id="11" name="组合 67"/>
          <p:cNvGrpSpPr>
            <a:grpSpLocks/>
          </p:cNvGrpSpPr>
          <p:nvPr/>
        </p:nvGrpSpPr>
        <p:grpSpPr bwMode="auto">
          <a:xfrm>
            <a:off x="5106296" y="4909487"/>
            <a:ext cx="1156447" cy="1314970"/>
            <a:chOff x="5334000" y="3886200"/>
            <a:chExt cx="1524000" cy="1828799"/>
          </a:xfrm>
        </p:grpSpPr>
        <p:sp>
          <p:nvSpPr>
            <p:cNvPr id="30" name="立方体 18"/>
            <p:cNvSpPr/>
            <p:nvPr/>
          </p:nvSpPr>
          <p:spPr>
            <a:xfrm>
              <a:off x="5334000" y="4029075"/>
              <a:ext cx="914400" cy="1066799"/>
            </a:xfrm>
            <a:prstGeom prst="cube">
              <a:avLst>
                <a:gd name="adj" fmla="val 1785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31" name="立方体 66"/>
            <p:cNvSpPr/>
            <p:nvPr/>
          </p:nvSpPr>
          <p:spPr>
            <a:xfrm>
              <a:off x="5334000" y="3886200"/>
              <a:ext cx="1524000" cy="1828799"/>
            </a:xfrm>
            <a:prstGeom prst="cube">
              <a:avLst>
                <a:gd name="adj" fmla="val 197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</p:grpSp>
      <p:grpSp>
        <p:nvGrpSpPr>
          <p:cNvPr id="26" name="组合 75"/>
          <p:cNvGrpSpPr>
            <a:grpSpLocks/>
          </p:cNvGrpSpPr>
          <p:nvPr/>
        </p:nvGrpSpPr>
        <p:grpSpPr bwMode="auto">
          <a:xfrm>
            <a:off x="6494033" y="5073858"/>
            <a:ext cx="1156447" cy="931438"/>
            <a:chOff x="6858000" y="3352801"/>
            <a:chExt cx="1524000" cy="1295400"/>
          </a:xfrm>
        </p:grpSpPr>
        <p:sp>
          <p:nvSpPr>
            <p:cNvPr id="28" name="立方体 74"/>
            <p:cNvSpPr/>
            <p:nvPr/>
          </p:nvSpPr>
          <p:spPr>
            <a:xfrm rot="16200000" flipV="1">
              <a:off x="7353300" y="3619501"/>
              <a:ext cx="533400" cy="1524000"/>
            </a:xfrm>
            <a:prstGeom prst="cube">
              <a:avLst>
                <a:gd name="adj" fmla="val 154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9" name="立方体 73"/>
            <p:cNvSpPr/>
            <p:nvPr/>
          </p:nvSpPr>
          <p:spPr>
            <a:xfrm rot="16200000" flipV="1">
              <a:off x="7200900" y="3009901"/>
              <a:ext cx="838200" cy="1524000"/>
            </a:xfrm>
            <a:prstGeom prst="cube">
              <a:avLst>
                <a:gd name="adj" fmla="val 955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</p:grpSp>
      <p:grpSp>
        <p:nvGrpSpPr>
          <p:cNvPr id="13" name="组合 81"/>
          <p:cNvGrpSpPr>
            <a:grpSpLocks/>
          </p:cNvGrpSpPr>
          <p:nvPr/>
        </p:nvGrpSpPr>
        <p:grpSpPr bwMode="auto">
          <a:xfrm>
            <a:off x="5106296" y="4306792"/>
            <a:ext cx="1040802" cy="438324"/>
            <a:chOff x="4191000" y="2286000"/>
            <a:chExt cx="1371600" cy="609600"/>
          </a:xfrm>
        </p:grpSpPr>
        <p:sp>
          <p:nvSpPr>
            <p:cNvPr id="23" name="立方体 79"/>
            <p:cNvSpPr/>
            <p:nvPr/>
          </p:nvSpPr>
          <p:spPr>
            <a:xfrm>
              <a:off x="4191000" y="2286000"/>
              <a:ext cx="1066800" cy="609600"/>
            </a:xfrm>
            <a:prstGeom prst="cube">
              <a:avLst>
                <a:gd name="adj" fmla="val 7827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4" name="立方体 80"/>
            <p:cNvSpPr/>
            <p:nvPr/>
          </p:nvSpPr>
          <p:spPr>
            <a:xfrm>
              <a:off x="4800600" y="2286000"/>
              <a:ext cx="762000" cy="609600"/>
            </a:xfrm>
            <a:prstGeom prst="cube">
              <a:avLst>
                <a:gd name="adj" fmla="val 7827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</p:grpSp>
      <p:grpSp>
        <p:nvGrpSpPr>
          <p:cNvPr id="14" name="组合 88"/>
          <p:cNvGrpSpPr>
            <a:grpSpLocks/>
          </p:cNvGrpSpPr>
          <p:nvPr/>
        </p:nvGrpSpPr>
        <p:grpSpPr bwMode="auto">
          <a:xfrm>
            <a:off x="3660738" y="4909487"/>
            <a:ext cx="1214269" cy="1479342"/>
            <a:chOff x="3124200" y="3200400"/>
            <a:chExt cx="1600200" cy="2057399"/>
          </a:xfrm>
        </p:grpSpPr>
        <p:grpSp>
          <p:nvGrpSpPr>
            <p:cNvPr id="15" name="组合 72"/>
            <p:cNvGrpSpPr>
              <a:grpSpLocks/>
            </p:cNvGrpSpPr>
            <p:nvPr/>
          </p:nvGrpSpPr>
          <p:grpSpPr bwMode="auto">
            <a:xfrm>
              <a:off x="3124200" y="3352800"/>
              <a:ext cx="1600200" cy="1904999"/>
              <a:chOff x="1981200" y="3886200"/>
              <a:chExt cx="1600200" cy="1904999"/>
            </a:xfrm>
          </p:grpSpPr>
          <p:sp>
            <p:nvSpPr>
              <p:cNvPr id="20" name="立方体 70"/>
              <p:cNvSpPr/>
              <p:nvPr/>
            </p:nvSpPr>
            <p:spPr>
              <a:xfrm>
                <a:off x="1981200" y="3886200"/>
                <a:ext cx="990600" cy="1904999"/>
              </a:xfrm>
              <a:prstGeom prst="cube">
                <a:avLst>
                  <a:gd name="adj" fmla="val 782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zh-CN" altLang="en-US"/>
              </a:p>
            </p:txBody>
          </p:sp>
          <p:sp>
            <p:nvSpPr>
              <p:cNvPr id="21" name="立方体 71"/>
              <p:cNvSpPr/>
              <p:nvPr/>
            </p:nvSpPr>
            <p:spPr>
              <a:xfrm>
                <a:off x="2895600" y="3886200"/>
                <a:ext cx="685800" cy="1904999"/>
              </a:xfrm>
              <a:prstGeom prst="cube">
                <a:avLst>
                  <a:gd name="adj" fmla="val 1134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100"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zh-CN" altLang="en-US"/>
              </a:p>
            </p:txBody>
          </p:sp>
        </p:grpSp>
        <p:sp>
          <p:nvSpPr>
            <p:cNvPr id="16" name="左大括号 84"/>
            <p:cNvSpPr/>
            <p:nvPr/>
          </p:nvSpPr>
          <p:spPr>
            <a:xfrm rot="5400000">
              <a:off x="3581400" y="2819400"/>
              <a:ext cx="152400" cy="914400"/>
            </a:xfrm>
            <a:prstGeom prst="leftBrace">
              <a:avLst>
                <a:gd name="adj1" fmla="val 5555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1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964919" y="5727768"/>
                <a:ext cx="4389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919" y="5727768"/>
                <a:ext cx="438966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886541" y="4235258"/>
                <a:ext cx="4126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541" y="4235258"/>
                <a:ext cx="41261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288667" y="4235258"/>
                <a:ext cx="5487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667" y="4235258"/>
                <a:ext cx="54874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58029" y="5564565"/>
                <a:ext cx="531812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29" y="5564565"/>
                <a:ext cx="531812" cy="391646"/>
              </a:xfrm>
              <a:prstGeom prst="rect">
                <a:avLst/>
              </a:prstGeom>
              <a:blipFill rotWithShape="0"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11226" y="5328540"/>
                <a:ext cx="3638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226" y="5328540"/>
                <a:ext cx="36388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780670" y="5211086"/>
                <a:ext cx="583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670" y="5211086"/>
                <a:ext cx="583172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869957" y="4683853"/>
                <a:ext cx="4045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957" y="4683853"/>
                <a:ext cx="404598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793561" y="5649449"/>
                <a:ext cx="4045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561" y="5649449"/>
                <a:ext cx="404598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201231" y="4550326"/>
                <a:ext cx="3935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231" y="4550326"/>
                <a:ext cx="393569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958043" y="6294336"/>
                <a:ext cx="4126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43" y="6294336"/>
                <a:ext cx="412612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128848" y="6524155"/>
                <a:ext cx="3935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48" y="6524155"/>
                <a:ext cx="393569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564814" y="1600200"/>
            <a:ext cx="3740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Neglecting other context of a station!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Expected Duration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70037"/>
                <a:ext cx="8229600" cy="4525963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r>
                  <a:rPr lang="en-US" sz="2800" dirty="0" smtClean="0"/>
                  <a:t>The context of a station</a:t>
                </a:r>
              </a:p>
              <a:p>
                <a:pPr lvl="1"/>
                <a:endParaRPr lang="en-US" sz="1400" dirty="0" smtClean="0"/>
              </a:p>
              <a:p>
                <a:pPr lvl="1"/>
                <a:r>
                  <a:rPr lang="en-US" sz="2000" dirty="0" smtClean="0"/>
                  <a:t>POI </a:t>
                </a:r>
                <a:r>
                  <a:rPr lang="en-US" sz="2000" dirty="0"/>
                  <a:t>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 smtClean="0"/>
              </a:p>
              <a:p>
                <a:pPr lvl="1"/>
                <a:endParaRPr lang="en-US" sz="1600" dirty="0"/>
              </a:p>
              <a:p>
                <a:pPr lvl="1"/>
                <a:r>
                  <a:rPr lang="en-US" sz="2000" dirty="0"/>
                  <a:t>Traffic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altLang="zh-CN" sz="2000" dirty="0"/>
                  <a:t>Area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lvl="1"/>
                <a:endParaRPr lang="en-US" sz="16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70037"/>
                <a:ext cx="8229600" cy="4525963"/>
              </a:xfrm>
              <a:blipFill rotWithShape="0">
                <a:blip r:embed="rId2"/>
                <a:stretch>
                  <a:fillRect l="-1333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28" y="4247658"/>
            <a:ext cx="2363372" cy="2381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0317"/>
          <a:stretch/>
        </p:blipFill>
        <p:spPr>
          <a:xfrm>
            <a:off x="3406141" y="4243948"/>
            <a:ext cx="2385060" cy="2385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284650" y="2237933"/>
                <a:ext cx="2378100" cy="505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#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𝑐𝑜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𝑙𝑜𝑐𝑎𝑡𝑖𝑜𝑛</m:t>
                        </m:r>
                        <m:d>
                          <m:dPr>
                            <m:ctrlPr>
                              <a:rPr lang="en-US" i="1"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#</m:t>
                        </m:r>
                        <m:r>
                          <a:rPr lang="en-US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50" y="2237933"/>
                <a:ext cx="2378100" cy="505267"/>
              </a:xfrm>
              <a:prstGeom prst="rect">
                <a:avLst/>
              </a:prstGeom>
              <a:blipFill rotWithShape="0">
                <a:blip r:embed="rId5"/>
                <a:stretch>
                  <a:fillRect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3600" y="2130775"/>
                <a:ext cx="3948965" cy="764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                    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30775"/>
                <a:ext cx="3948965" cy="7648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581400" y="2971800"/>
            <a:ext cx="4572000" cy="1094898"/>
            <a:chOff x="3581400" y="2880549"/>
            <a:chExt cx="4572000" cy="1094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883402" y="2895600"/>
                  <a:ext cx="3269998" cy="10798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𝑇𝐹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den>
                            </m:f>
                          </m:num>
                          <m:den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𝑑𝑖𝑠𝑡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402" y="2895600"/>
                  <a:ext cx="3269998" cy="107984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581400" y="2880549"/>
                  <a:ext cx="28956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effectLst/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effectLst/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  <m:sup/>
                        <m:e>
                          <m:r>
                            <a:rPr lang="en-U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𝑇𝐹</m:t>
                          </m:r>
                          <m:d>
                            <m:dPr>
                              <m:ctrlPr>
                                <a:rPr lang="en-US" i="1">
                                  <a:effectLst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a14:m>
                  <a:r>
                    <a:rPr lang="en-US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2880549"/>
                  <a:ext cx="289560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21667" b="-18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741" y="4263583"/>
            <a:ext cx="2691209" cy="23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400" y="1066800"/>
            <a:ext cx="8229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solidFill>
                  <a:srgbClr val="0D47FF"/>
                </a:solidFill>
              </a:rPr>
              <a:t>Stations with similar contextual features tend to have </a:t>
            </a:r>
            <a:r>
              <a:rPr lang="en-US" altLang="zh-CN" sz="2000" dirty="0" smtClean="0">
                <a:solidFill>
                  <a:srgbClr val="0D47FF"/>
                </a:solidFill>
              </a:rPr>
              <a:t>a similar </a:t>
            </a:r>
            <a:r>
              <a:rPr lang="en-US" altLang="zh-CN" sz="2000" dirty="0">
                <a:solidFill>
                  <a:srgbClr val="0D47FF"/>
                </a:solidFill>
              </a:rPr>
              <a:t>duration</a:t>
            </a:r>
            <a:endParaRPr lang="zh-CN" altLang="en-US" sz="2000" dirty="0">
              <a:solidFill>
                <a:srgbClr val="0D4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9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19768</TotalTime>
  <Words>1972</Words>
  <Application>Microsoft Office PowerPoint</Application>
  <PresentationFormat>On-screen Show (4:3)</PresentationFormat>
  <Paragraphs>340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Sensing the Pulse of Urban Refueling Behavior</vt:lpstr>
      <vt:lpstr>Questions</vt:lpstr>
      <vt:lpstr>Goal</vt:lpstr>
      <vt:lpstr>Motivation</vt:lpstr>
      <vt:lpstr>Methodology Overview</vt:lpstr>
      <vt:lpstr>Refueling Event Detection</vt:lpstr>
      <vt:lpstr>Expected Duration Learning</vt:lpstr>
      <vt:lpstr>Expected Duration Learning</vt:lpstr>
      <vt:lpstr>Expected Duration Learning</vt:lpstr>
      <vt:lpstr>Expected Duration Learning</vt:lpstr>
      <vt:lpstr>Expected Duration Learning</vt:lpstr>
      <vt:lpstr>Arrival Rate Calculation</vt:lpstr>
      <vt:lpstr>Arrival Rate Calculation</vt:lpstr>
      <vt:lpstr>Arrival Rate Calculation</vt:lpstr>
      <vt:lpstr>Evaluation</vt:lpstr>
      <vt:lpstr>Evaluation</vt:lpstr>
      <vt:lpstr>Results</vt:lpstr>
      <vt:lpstr>Evaluation</vt:lpstr>
      <vt:lpstr>Evaluation</vt:lpstr>
      <vt:lpstr>Evaluation</vt:lpstr>
      <vt:lpstr>Visualization</vt:lpstr>
      <vt:lpstr>Visualization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 Zheng</dc:creator>
  <cp:lastModifiedBy>Yu Zheng</cp:lastModifiedBy>
  <cp:revision>269</cp:revision>
  <dcterms:created xsi:type="dcterms:W3CDTF">2006-08-16T00:00:00Z</dcterms:created>
  <dcterms:modified xsi:type="dcterms:W3CDTF">2013-09-18T07:16:34Z</dcterms:modified>
</cp:coreProperties>
</file>