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9"/>
  </p:notesMasterIdLst>
  <p:sldIdLst>
    <p:sldId id="256" r:id="rId3"/>
    <p:sldId id="258" r:id="rId4"/>
    <p:sldId id="260" r:id="rId5"/>
    <p:sldId id="296" r:id="rId6"/>
    <p:sldId id="266" r:id="rId7"/>
    <p:sldId id="297" r:id="rId8"/>
    <p:sldId id="263" r:id="rId9"/>
    <p:sldId id="270" r:id="rId10"/>
    <p:sldId id="271" r:id="rId11"/>
    <p:sldId id="272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5" r:id="rId22"/>
    <p:sldId id="286" r:id="rId23"/>
    <p:sldId id="289" r:id="rId24"/>
    <p:sldId id="288" r:id="rId25"/>
    <p:sldId id="291" r:id="rId26"/>
    <p:sldId id="292" r:id="rId27"/>
    <p:sldId id="293" r:id="rId28"/>
    <p:sldId id="294" r:id="rId29"/>
    <p:sldId id="295" r:id="rId30"/>
    <p:sldId id="305" r:id="rId31"/>
    <p:sldId id="298" r:id="rId32"/>
    <p:sldId id="299" r:id="rId33"/>
    <p:sldId id="300" r:id="rId34"/>
    <p:sldId id="302" r:id="rId35"/>
    <p:sldId id="303" r:id="rId36"/>
    <p:sldId id="301" r:id="rId37"/>
    <p:sldId id="26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32" autoAdjust="0"/>
  </p:normalViewPr>
  <p:slideViewPr>
    <p:cSldViewPr snapToGrid="0">
      <p:cViewPr varScale="1">
        <p:scale>
          <a:sx n="93" d="100"/>
          <a:sy n="93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vinda\AppData\Local\Microsoft\Windows\INetCache\Content.Outlook\0DOA8YVF\catap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Opt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Charts!$H$3:$H$6</c:f>
              <c:strCache>
                <c:ptCount val="4"/>
                <c:pt idx="0">
                  <c:v>Plaintext</c:v>
                </c:pt>
                <c:pt idx="1">
                  <c:v>Customer</c:v>
                </c:pt>
                <c:pt idx="2">
                  <c:v>Strong/Weak</c:v>
                </c:pt>
                <c:pt idx="3">
                  <c:v>Strong/Strong</c:v>
                </c:pt>
              </c:strCache>
            </c:strRef>
          </c:cat>
          <c:val>
            <c:numRef>
              <c:f>(Charts!$C$3,Charts!$C$5,Charts!$C$7,Charts!$C$9)</c:f>
              <c:numCache>
                <c:formatCode>General</c:formatCode>
                <c:ptCount val="4"/>
                <c:pt idx="0">
                  <c:v>1</c:v>
                </c:pt>
                <c:pt idx="1">
                  <c:v>0.94233694790909539</c:v>
                </c:pt>
                <c:pt idx="2">
                  <c:v>0.83658356041210269</c:v>
                </c:pt>
                <c:pt idx="3">
                  <c:v>0.41425487983875003</c:v>
                </c:pt>
              </c:numCache>
            </c:numRef>
          </c:val>
        </c:ser>
        <c:ser>
          <c:idx val="1"/>
          <c:order val="1"/>
          <c:tx>
            <c:v>NoOpt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Charts!$H$3:$H$6</c:f>
              <c:strCache>
                <c:ptCount val="4"/>
                <c:pt idx="0">
                  <c:v>Plaintext</c:v>
                </c:pt>
                <c:pt idx="1">
                  <c:v>Customer</c:v>
                </c:pt>
                <c:pt idx="2">
                  <c:v>Strong/Weak</c:v>
                </c:pt>
                <c:pt idx="3">
                  <c:v>Strong/Strong</c:v>
                </c:pt>
              </c:strCache>
            </c:strRef>
          </c:cat>
          <c:val>
            <c:numRef>
              <c:f>(Charts!$C$4,Charts!$C$6,Charts!$C$8,Charts!$C$10)</c:f>
              <c:numCache>
                <c:formatCode>General</c:formatCode>
                <c:ptCount val="4"/>
                <c:pt idx="1">
                  <c:v>0.91765696692581289</c:v>
                </c:pt>
                <c:pt idx="2">
                  <c:v>0.67468079987396001</c:v>
                </c:pt>
                <c:pt idx="3">
                  <c:v>5.2626989760175755E-2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61584"/>
        <c:axId val="187662368"/>
      </c:barChart>
      <c:catAx>
        <c:axId val="18766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62368"/>
        <c:crosses val="autoZero"/>
        <c:auto val="1"/>
        <c:lblAlgn val="ctr"/>
        <c:lblOffset val="100"/>
        <c:noMultiLvlLbl val="0"/>
      </c:catAx>
      <c:valAx>
        <c:axId val="18766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6158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AB942-C7BB-4D85-AD68-F2248FEABD00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79FFD-4290-4783-ADF4-235BAEAE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6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morning: I am Arvind, and I will be talking about a system</a:t>
            </a:r>
            <a:r>
              <a:rPr lang="en-US" baseline="0" dirty="0" smtClean="0"/>
              <a:t> called Cipherbase that a bunch of us listed here built at Microsoft research. </a:t>
            </a:r>
          </a:p>
          <a:p>
            <a:r>
              <a:rPr lang="en-US" baseline="0" dirty="0" smtClean="0"/>
              <a:t>Cipherbase is a database system designed for data confidentiality using encryption and today I will be talking about the overall system design, and specific optimizations related to transaction processing.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60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1 is encrypted the same way, allowing</a:t>
            </a:r>
            <a:r>
              <a:rPr lang="en-US" baseline="0" dirty="0" smtClean="0"/>
              <a:t> for this query rewrite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01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several homomorphic encryption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48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whole bunch of systems that either rely solely</a:t>
            </a:r>
            <a:r>
              <a:rPr lang="en-US" baseline="0" dirty="0" smtClean="0"/>
              <a:t> on PHE, or partially on PHE. </a:t>
            </a:r>
          </a:p>
          <a:p>
            <a:r>
              <a:rPr lang="en-US" baseline="0" dirty="0" smtClean="0"/>
              <a:t>They all inherit have the above limitations:</a:t>
            </a:r>
          </a:p>
          <a:p>
            <a:r>
              <a:rPr lang="en-US" baseline="0" dirty="0" smtClean="0"/>
              <a:t>1. They have limited server functionality because current encryption schemes </a:t>
            </a:r>
          </a:p>
          <a:p>
            <a:r>
              <a:rPr lang="en-US" dirty="0" smtClean="0"/>
              <a:t>2. If there is some chance I need to</a:t>
            </a:r>
            <a:r>
              <a:rPr lang="en-US" baseline="0" dirty="0" smtClean="0"/>
              <a:t> equality on a column I need to keep it deterministically encrypted – </a:t>
            </a:r>
          </a:p>
          <a:p>
            <a:r>
              <a:rPr lang="en-US" baseline="0" dirty="0" smtClean="0"/>
              <a:t>3. I cant compose – encryption scheme that works for addition does not work for equality</a:t>
            </a:r>
          </a:p>
          <a:p>
            <a:r>
              <a:rPr lang="en-US" baseline="0" dirty="0" smtClean="0"/>
              <a:t>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2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We, and a few other related work, has focused on a second approach</a:t>
            </a:r>
            <a:r>
              <a:rPr lang="en-US" baseline="0" dirty="0" smtClean="0"/>
              <a:t> that does not rely on cryptography, but instead on hardware provisioned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79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 smtClean="0"/>
              <a:t>Vision: cloud servers</a:t>
            </a:r>
            <a:r>
              <a:rPr lang="en-US" sz="1050" baseline="0" dirty="0" smtClean="0"/>
              <a:t> would</a:t>
            </a:r>
            <a:r>
              <a:rPr lang="en-US" sz="1050" dirty="0" smtClean="0"/>
              <a:t> provisioned with special purpose</a:t>
            </a:r>
            <a:r>
              <a:rPr lang="en-US" sz="1050" baseline="0" dirty="0" smtClean="0"/>
              <a:t> “secure” hardware</a:t>
            </a:r>
          </a:p>
          <a:p>
            <a:r>
              <a:rPr lang="en-US" sz="1050" baseline="0" dirty="0" smtClean="0"/>
              <a:t>Secure Hardware would be inaccessible to the adversary, so we keep the key there and do computations in plaintext as long as we are within it</a:t>
            </a:r>
          </a:p>
          <a:p>
            <a:r>
              <a:rPr lang="en-US" sz="1050" baseline="0" dirty="0" smtClean="0"/>
              <a:t>Slight relaxation of our original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95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there has been a long history of using hardware to solve security problems – </a:t>
            </a:r>
          </a:p>
          <a:p>
            <a:r>
              <a:rPr lang="en-US" dirty="0" smtClean="0"/>
              <a:t>All your laptops, e.g., come with</a:t>
            </a:r>
            <a:r>
              <a:rPr lang="en-US" baseline="0" dirty="0" smtClean="0"/>
              <a:t> TPM chips that can be used for disk encryption</a:t>
            </a:r>
          </a:p>
          <a:p>
            <a:r>
              <a:rPr lang="en-US" baseline="0" dirty="0" smtClean="0"/>
              <a:t>Important factoid: becoming mainstream and commoditized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0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secure h/w becoming mainstream: Intel SGX</a:t>
            </a:r>
          </a:p>
          <a:p>
            <a:r>
              <a:rPr lang="en-US" baseline="0" dirty="0" smtClean="0"/>
              <a:t>Particular mode that will become available on a commodity intel chip that will allow secure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54DB-82B9-46DC-BC72-CD12CEE09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Secure h/w</a:t>
            </a:r>
            <a:r>
              <a:rPr lang="en-US" baseline="0" dirty="0" smtClean="0"/>
              <a:t> raises an interesting design question: “What is the functionality that runs on secure hardware?”</a:t>
            </a:r>
          </a:p>
          <a:p>
            <a:r>
              <a:rPr lang="en-US" baseline="0" dirty="0" smtClean="0"/>
              <a:t>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At one extreme: Put the entire database inside the secure hardware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Other extreme: Put the smallest amount of functionality required to operate on encrypted data on secure hardware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Hybrid designs in between</a:t>
            </a:r>
          </a:p>
          <a:p>
            <a:endParaRPr lang="en-US" dirty="0" smtClean="0"/>
          </a:p>
          <a:p>
            <a:r>
              <a:rPr lang="en-US" dirty="0" smtClean="0"/>
              <a:t>Design</a:t>
            </a:r>
            <a:r>
              <a:rPr lang="en-US" baseline="0" dirty="0" smtClean="0"/>
              <a:t> choice exposes h</a:t>
            </a:r>
            <a:r>
              <a:rPr lang="en-US" dirty="0" smtClean="0"/>
              <a:t>igh-level tradeoffs:</a:t>
            </a:r>
          </a:p>
          <a:p>
            <a:r>
              <a:rPr lang="en-US" dirty="0" smtClean="0"/>
              <a:t>Code that</a:t>
            </a:r>
            <a:r>
              <a:rPr lang="en-US" baseline="0" dirty="0" smtClean="0"/>
              <a:t> runs in the secure hardware – trusted computing base. </a:t>
            </a:r>
          </a:p>
          <a:p>
            <a:r>
              <a:rPr lang="en-US" baseline="0" dirty="0" smtClean="0"/>
              <a:t>If there are bugs in this code – this module could be compromised and we will be back to square one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Security</a:t>
            </a:r>
            <a:r>
              <a:rPr lang="en-US" baseline="0" dirty="0" smtClean="0"/>
              <a:t>: it is important to keep this simple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Software</a:t>
            </a:r>
            <a:r>
              <a:rPr lang="en-US" baseline="0" dirty="0" smtClean="0"/>
              <a:t>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54DB-82B9-46DC-BC72-CD12CEE09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9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54DB-82B9-46DC-BC72-CD12CEE090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31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tradeoffs as well</a:t>
            </a:r>
          </a:p>
          <a:p>
            <a:r>
              <a:rPr lang="en-US" dirty="0" smtClean="0"/>
              <a:t>Jury</a:t>
            </a:r>
            <a:r>
              <a:rPr lang="en-US" baseline="0" dirty="0" smtClean="0"/>
              <a:t> is still out which is the best design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54DB-82B9-46DC-BC72-CD12CEE09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0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aseline="0" dirty="0" smtClean="0"/>
              <a:t>Motivation for data confidentiality: arises from data security concerns in the cloud</a:t>
            </a:r>
          </a:p>
          <a:p>
            <a:r>
              <a:rPr lang="en-US" sz="1050" baseline="0" dirty="0" smtClean="0"/>
              <a:t>As a customer, I don’t control the people who manage the cloud</a:t>
            </a:r>
          </a:p>
          <a:p>
            <a:r>
              <a:rPr lang="en-US" sz="1050" baseline="0" dirty="0" smtClean="0"/>
              <a:t>How do I know that some rogue admin is not snooping and selling my sensitive data</a:t>
            </a:r>
          </a:p>
          <a:p>
            <a:r>
              <a:rPr lang="en-US" sz="1050" baseline="0" dirty="0" smtClean="0"/>
              <a:t>How do I know that cloud servers are not compromised allowing some hacker to run away with my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88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6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Points to note:</a:t>
            </a:r>
          </a:p>
          <a:p>
            <a:pPr marL="228600" indent="-228600">
              <a:buAutoNum type="arabicParenR"/>
            </a:pPr>
            <a:r>
              <a:rPr lang="en-US" dirty="0" smtClean="0"/>
              <a:t>Secure hardware: FPGA connected through </a:t>
            </a:r>
            <a:r>
              <a:rPr lang="en-US" dirty="0" err="1" smtClean="0"/>
              <a:t>PCIe</a:t>
            </a:r>
            <a:r>
              <a:rPr lang="en-US" dirty="0" smtClean="0"/>
              <a:t>, </a:t>
            </a:r>
          </a:p>
          <a:p>
            <a:pPr marL="228600" indent="-228600">
              <a:buAutoNum type="arabicParenR"/>
            </a:pPr>
            <a:r>
              <a:rPr lang="en-US" dirty="0" smtClean="0"/>
              <a:t>Most functionality implemented on insecure</a:t>
            </a:r>
            <a:r>
              <a:rPr lang="en-US" baseline="0" dirty="0" smtClean="0"/>
              <a:t> x86 servers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Column-level</a:t>
            </a:r>
            <a:r>
              <a:rPr lang="en-US" baseline="0" dirty="0" smtClean="0"/>
              <a:t> encryption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Encrypted data sits in untrusted part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Encryption transparent to the app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Interacts through the library which hides all encryption details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FPGA designed as a stack machine to evaluate expressions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Knowns nothing about database processing</a:t>
            </a:r>
          </a:p>
          <a:p>
            <a:pPr marL="228600" lvl="0" indent="-228600">
              <a:buAutoNum type="arabicParenR"/>
            </a:pPr>
            <a:r>
              <a:rPr lang="en-US" baseline="0" dirty="0" smtClean="0"/>
              <a:t>Example query: client generates a program that takes one encrypted parameter, adds 10, and returns the encrypted result</a:t>
            </a:r>
          </a:p>
          <a:p>
            <a:pPr marL="228600" lvl="0" indent="-228600">
              <a:buAutoNum type="arabicParenR"/>
            </a:pPr>
            <a:r>
              <a:rPr lang="en-US" baseline="0" dirty="0" smtClean="0"/>
              <a:t>Rewrites the query to reference this program</a:t>
            </a:r>
          </a:p>
          <a:p>
            <a:pPr marL="228600" lvl="0" indent="-228600">
              <a:buAutoNum type="arabicParenR"/>
            </a:pPr>
            <a:r>
              <a:rPr lang="en-US" baseline="0" dirty="0" smtClean="0"/>
              <a:t>Most of the query processing – indexing, locking, buffering, happen on untrusted machine using regular </a:t>
            </a:r>
            <a:r>
              <a:rPr lang="en-US" baseline="0" dirty="0" err="1" smtClean="0"/>
              <a:t>sql</a:t>
            </a:r>
            <a:r>
              <a:rPr lang="en-US" baseline="0" dirty="0" smtClean="0"/>
              <a:t> server code</a:t>
            </a:r>
          </a:p>
          <a:p>
            <a:pPr marL="228600" lvl="0" indent="-228600">
              <a:buAutoNum type="arabicParenR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9C40-1A87-44A2-B164-896A7E1492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3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 example, we made our life easier by keeping the primary key column which had an index in plaintext</a:t>
            </a:r>
          </a:p>
          <a:p>
            <a:r>
              <a:rPr lang="en-US" dirty="0" smtClean="0"/>
              <a:t>What if we</a:t>
            </a:r>
            <a:r>
              <a:rPr lang="en-US" baseline="0" dirty="0" smtClean="0"/>
              <a:t> want to encrypt it?</a:t>
            </a:r>
          </a:p>
          <a:p>
            <a:r>
              <a:rPr lang="en-US" baseline="0" dirty="0" smtClean="0"/>
              <a:t>Cipherbase supports indexes over encrypted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9C40-1A87-44A2-B164-896A7E1492A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694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an index over encrypted column</a:t>
            </a:r>
            <a:r>
              <a:rPr lang="en-US" baseline="0" dirty="0" smtClean="0"/>
              <a:t> look: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Pretty much like any other b+ index on binary values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Except that keys appear random and not sorted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This is because the sort ordering is based on the plaintext values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If we were to magically decrypt the encrypted values, the B=tree would look like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3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the encryption key is not in the untrusted system,</a:t>
            </a:r>
          </a:p>
          <a:p>
            <a:r>
              <a:rPr lang="en-US" dirty="0" smtClean="0"/>
              <a:t>So adversary sees only random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857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see how the index is used, consider the same query</a:t>
            </a:r>
          </a:p>
          <a:p>
            <a:r>
              <a:rPr lang="en-US" dirty="0" smtClean="0"/>
              <a:t>Now</a:t>
            </a:r>
            <a:r>
              <a:rPr lang="en-US" baseline="0" dirty="0" smtClean="0"/>
              <a:t> we need another program in FPGA – comparing two encrypted values</a:t>
            </a:r>
          </a:p>
          <a:p>
            <a:r>
              <a:rPr lang="en-US" dirty="0" smtClean="0"/>
              <a:t>Original query is rewritten as follows:</a:t>
            </a:r>
            <a:endParaRPr lang="en-US" dirty="0"/>
          </a:p>
          <a:p>
            <a:r>
              <a:rPr lang="en-US" dirty="0" smtClean="0"/>
              <a:t>Note:</a:t>
            </a:r>
            <a:r>
              <a:rPr lang="en-US" baseline="0" dirty="0" smtClean="0"/>
              <a:t> encryption is non-deterministic</a:t>
            </a:r>
          </a:p>
          <a:p>
            <a:r>
              <a:rPr lang="en-US" baseline="0" dirty="0" smtClean="0"/>
              <a:t>FPGA has a program to compare two encrypted values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9C40-1A87-44A2-B164-896A7E1492A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68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Binary search as before, except that all comparisons for the binary search</a:t>
            </a:r>
            <a:r>
              <a:rPr lang="en-US" baseline="0" dirty="0" smtClean="0"/>
              <a:t> go through the FPGA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2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comparison and the page traversal induced by its</a:t>
            </a:r>
            <a:r>
              <a:rPr lang="en-US" baseline="0" dirty="0" smtClean="0"/>
              <a:t>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81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</a:t>
            </a:r>
            <a:r>
              <a:rPr lang="en-US" baseline="0" dirty="0" smtClean="0"/>
              <a:t> up: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89C40-1A87-44A2-B164-896A7E1492A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80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baseline="0" dirty="0" smtClean="0"/>
              <a:t> subtlety: FPGA programs invoked – their input and output – adversary can learn something</a:t>
            </a:r>
          </a:p>
          <a:p>
            <a:r>
              <a:rPr lang="en-US" baseline="0" dirty="0" smtClean="0"/>
              <a:t>Characterize data security: operational – meaning the final security that you get is a function of the operations that you perform</a:t>
            </a:r>
          </a:p>
          <a:p>
            <a:r>
              <a:rPr lang="en-US" baseline="0" dirty="0" smtClean="0"/>
              <a:t>Is this good, bad, acceptable?</a:t>
            </a:r>
          </a:p>
          <a:p>
            <a:r>
              <a:rPr lang="en-US" baseline="0" dirty="0" smtClean="0"/>
              <a:t>Requires a really strong adversary</a:t>
            </a:r>
          </a:p>
          <a:p>
            <a:r>
              <a:rPr lang="en-US" baseline="0" dirty="0" smtClean="0"/>
              <a:t>At any rate: stronger or comparable to prior systems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6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cloud provider, one way of addressing these concerns is through encryption</a:t>
            </a:r>
          </a:p>
          <a:p>
            <a:r>
              <a:rPr lang="en-US" dirty="0" smtClean="0"/>
              <a:t>Cloud</a:t>
            </a:r>
            <a:r>
              <a:rPr lang="en-US" baseline="0" dirty="0" smtClean="0"/>
              <a:t> provider can then say – your data encrypted, encryption is key is not accessible to admins, so there is no way for them to get to your data.</a:t>
            </a:r>
            <a:endParaRPr lang="en-US" dirty="0" smtClean="0"/>
          </a:p>
          <a:p>
            <a:r>
              <a:rPr lang="en-US" dirty="0" smtClean="0"/>
              <a:t>This is the motivation</a:t>
            </a:r>
            <a:r>
              <a:rPr lang="en-US" baseline="0" dirty="0" smtClean="0"/>
              <a:t> for encryption, </a:t>
            </a:r>
            <a:endParaRPr lang="en-US" dirty="0" smtClean="0"/>
          </a:p>
          <a:p>
            <a:r>
              <a:rPr lang="en-US" dirty="0" smtClean="0"/>
              <a:t>Let</a:t>
            </a:r>
            <a:r>
              <a:rPr lang="en-US" baseline="0" dirty="0" smtClean="0"/>
              <a:t> us understand: </a:t>
            </a:r>
            <a:r>
              <a:rPr lang="en-US" dirty="0" smtClean="0"/>
              <a:t>What does it mean for database system to support encryption:</a:t>
            </a:r>
          </a:p>
          <a:p>
            <a:r>
              <a:rPr lang="en-US" dirty="0" smtClean="0"/>
              <a:t>General idea: data remains encrypted</a:t>
            </a:r>
            <a:r>
              <a:rPr lang="en-US" baseline="0" dirty="0" smtClean="0"/>
              <a:t> at all times</a:t>
            </a:r>
            <a:endParaRPr lang="en-US" dirty="0" smtClean="0"/>
          </a:p>
          <a:p>
            <a:r>
              <a:rPr lang="en-US" baseline="0" dirty="0" smtClean="0"/>
              <a:t>For contrast: this is what the current world looks like:</a:t>
            </a:r>
          </a:p>
          <a:p>
            <a:r>
              <a:rPr lang="en-US" baseline="0" dirty="0" smtClean="0"/>
              <a:t>Plaintext database, queries with constants exposed, plaintext results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80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Naïve TPCC</a:t>
            </a:r>
            <a:r>
              <a:rPr lang="en-US" baseline="0" dirty="0" smtClean="0"/>
              <a:t> New Order: 300 roundtrips, each few micro-seconds. Kill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5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60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95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of this talk: we have built a system called Cipherbase that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0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Database:</a:t>
            </a:r>
            <a:r>
              <a:rPr lang="en-US" baseline="0" dirty="0" smtClean="0"/>
              <a:t> stored encrypted</a:t>
            </a:r>
          </a:p>
          <a:p>
            <a:r>
              <a:rPr lang="en-US" baseline="0" dirty="0" smtClean="0"/>
              <a:t>Queries constants: encrypted</a:t>
            </a:r>
          </a:p>
          <a:p>
            <a:r>
              <a:rPr lang="en-US" baseline="0" dirty="0" smtClean="0"/>
              <a:t>Results: encrypted</a:t>
            </a:r>
          </a:p>
          <a:p>
            <a:r>
              <a:rPr lang="en-US" baseline="0" dirty="0" smtClean="0"/>
              <a:t>Data remains encrypted at all parts of the </a:t>
            </a:r>
            <a:r>
              <a:rPr lang="en-US" baseline="0" dirty="0" err="1" smtClean="0"/>
              <a:t>qp</a:t>
            </a:r>
            <a:r>
              <a:rPr lang="en-US" baseline="0" dirty="0" smtClean="0"/>
              <a:t> stack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4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takeaway slide:</a:t>
            </a:r>
            <a:endParaRPr lang="en-US" dirty="0" smtClean="0"/>
          </a:p>
          <a:p>
            <a:r>
              <a:rPr lang="en-US" dirty="0" smtClean="0"/>
              <a:t>As I mentioned earlier, we have built a system called Cipherbase that</a:t>
            </a:r>
            <a:r>
              <a:rPr lang="en-US" baseline="0" dirty="0" smtClean="0"/>
              <a:t> comes very close to providing this functionality and security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can encrypt the data using the strongest encryption schemes crypto community has designed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Small </a:t>
            </a:r>
            <a:r>
              <a:rPr lang="en-US" baseline="0" dirty="0" err="1" smtClean="0"/>
              <a:t>fineprint</a:t>
            </a:r>
            <a:r>
              <a:rPr lang="en-US" baseline="0" dirty="0" smtClean="0"/>
              <a:t> which I will talk about shortly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Otherwise, it is like any other database system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fact, Cipherbase is modified SQL Server - full functionality of an industrial strength database system, including concurrency, recovery, and stored procedures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Performance overhead acceptable – 100 </a:t>
            </a:r>
            <a:r>
              <a:rPr lang="en-US" baseline="0" dirty="0" err="1" smtClean="0"/>
              <a:t>xacts</a:t>
            </a:r>
            <a:r>
              <a:rPr lang="en-US" baseline="0" dirty="0" smtClean="0"/>
              <a:t>, we can do 85 on typical encryption settings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prior work comes close to matching our S,F,P characteristics (or even two of the three)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hope to convince you that fundamental systems work is required to achieve this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54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 for the rest of the talk:</a:t>
            </a:r>
          </a:p>
          <a:p>
            <a:r>
              <a:rPr lang="en-US" dirty="0" smtClean="0"/>
              <a:t>I will start by discussing</a:t>
            </a:r>
            <a:r>
              <a:rPr lang="en-US" baseline="0" dirty="0" smtClean="0"/>
              <a:t> the spectrum of solution approaches and where we fall in the spectrum</a:t>
            </a:r>
          </a:p>
          <a:p>
            <a:r>
              <a:rPr lang="en-US" baseline="0" dirty="0" smtClean="0"/>
              <a:t>Then present Cipherbase details and finally evaluation of our system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79FFD-4290-4783-ADF4-235BAEAE42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1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makes encryption challenging?</a:t>
            </a:r>
          </a:p>
          <a:p>
            <a:r>
              <a:rPr lang="en-US" dirty="0" smtClean="0"/>
              <a:t>Encryption “hides” data, so</a:t>
            </a:r>
            <a:r>
              <a:rPr lang="en-US" baseline="0" dirty="0" smtClean="0"/>
              <a:t> traditional query processing does not work in an obvious way</a:t>
            </a:r>
          </a:p>
          <a:p>
            <a:r>
              <a:rPr lang="en-US" baseline="0" dirty="0" smtClean="0"/>
              <a:t>I don’t know which records have student id 1, if their scores are encrypted, I don’t know how to add them 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9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two fundamental techniques we can use</a:t>
            </a:r>
            <a:r>
              <a:rPr lang="en-US" baseline="0" dirty="0" smtClean="0"/>
              <a:t> to address this challenge</a:t>
            </a:r>
          </a:p>
          <a:p>
            <a:r>
              <a:rPr lang="en-US" baseline="0" dirty="0" smtClean="0"/>
              <a:t>1. First technique relies on crypto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8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Simplest</a:t>
            </a:r>
            <a:r>
              <a:rPr lang="en-US" baseline="0" dirty="0" smtClean="0"/>
              <a:t> “homomorphic encryption” scheme is deterministic encryption.</a:t>
            </a:r>
          </a:p>
          <a:p>
            <a:r>
              <a:rPr lang="en-US" baseline="0" dirty="0" smtClean="0"/>
              <a:t>A value every time it is encrypted deterministically produces the same ciphertext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6982-A2B2-4697-A999-13239B9B17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91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latin typeface="Calibri" panose="020F0502020204030204" pitchFamily="34" charset="0"/>
              </a:defRPr>
            </a:lvl1pPr>
            <a:lvl2pPr>
              <a:lnSpc>
                <a:spcPct val="150000"/>
              </a:lnSpc>
              <a:defRPr>
                <a:latin typeface="Calibri" panose="020F0502020204030204" pitchFamily="34" charset="0"/>
              </a:defRPr>
            </a:lvl2pPr>
            <a:lvl3pPr>
              <a:lnSpc>
                <a:spcPct val="150000"/>
              </a:lnSpc>
              <a:defRPr>
                <a:latin typeface="Calibri" panose="020F0502020204030204" pitchFamily="34" charset="0"/>
              </a:defRPr>
            </a:lvl3pPr>
            <a:lvl4pPr>
              <a:lnSpc>
                <a:spcPct val="150000"/>
              </a:lnSpc>
              <a:defRPr>
                <a:latin typeface="Calibri" panose="020F0502020204030204" pitchFamily="34" charset="0"/>
              </a:defRPr>
            </a:lvl4pPr>
            <a:lvl5pPr>
              <a:lnSpc>
                <a:spcPct val="150000"/>
              </a:lnSpc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20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0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lnSpc>
                <a:spcPct val="150000"/>
              </a:lnSpc>
              <a:defRPr sz="2800">
                <a:latin typeface="Calibri" panose="020F0502020204030204" pitchFamily="34" charset="0"/>
              </a:defRPr>
            </a:lvl1pPr>
            <a:lvl2pPr>
              <a:lnSpc>
                <a:spcPct val="150000"/>
              </a:lnSpc>
              <a:defRPr sz="2400">
                <a:latin typeface="Calibri" panose="020F0502020204030204" pitchFamily="34" charset="0"/>
              </a:defRPr>
            </a:lvl2pPr>
            <a:lvl3pPr>
              <a:lnSpc>
                <a:spcPct val="150000"/>
              </a:lnSpc>
              <a:defRPr sz="2000">
                <a:latin typeface="Calibri" panose="020F0502020204030204" pitchFamily="34" charset="0"/>
              </a:defRPr>
            </a:lvl3pPr>
            <a:lvl4pPr>
              <a:lnSpc>
                <a:spcPct val="150000"/>
              </a:lnSpc>
              <a:defRPr sz="1800">
                <a:latin typeface="Calibri" panose="020F0502020204030204" pitchFamily="34" charset="0"/>
              </a:defRPr>
            </a:lvl4pPr>
            <a:lvl5pPr>
              <a:lnSpc>
                <a:spcPct val="150000"/>
              </a:lnSpc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lnSpc>
                <a:spcPct val="150000"/>
              </a:lnSpc>
              <a:defRPr sz="2800">
                <a:latin typeface="Calibri" panose="020F0502020204030204" pitchFamily="34" charset="0"/>
              </a:defRPr>
            </a:lvl1pPr>
            <a:lvl2pPr>
              <a:lnSpc>
                <a:spcPct val="150000"/>
              </a:lnSpc>
              <a:defRPr sz="2400">
                <a:latin typeface="Calibri" panose="020F0502020204030204" pitchFamily="34" charset="0"/>
              </a:defRPr>
            </a:lvl2pPr>
            <a:lvl3pPr>
              <a:lnSpc>
                <a:spcPct val="150000"/>
              </a:lnSpc>
              <a:defRPr sz="2000">
                <a:latin typeface="Calibri" panose="020F0502020204030204" pitchFamily="34" charset="0"/>
              </a:defRPr>
            </a:lvl3pPr>
            <a:lvl4pPr>
              <a:lnSpc>
                <a:spcPct val="150000"/>
              </a:lnSpc>
              <a:defRPr sz="1800">
                <a:latin typeface="Calibri" panose="020F0502020204030204" pitchFamily="34" charset="0"/>
              </a:defRPr>
            </a:lvl4pPr>
            <a:lvl5pPr>
              <a:lnSpc>
                <a:spcPct val="150000"/>
              </a:lnSpc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8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03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6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8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2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40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7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34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ICDE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6E81-FB20-4D13-857D-45C6C238B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11" Type="http://schemas.openxmlformats.org/officeDocument/2006/relationships/image" Target="../media/image17.png"/><Relationship Id="rId5" Type="http://schemas.openxmlformats.org/officeDocument/2006/relationships/image" Target="../media/image3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jp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4.jpg"/><Relationship Id="rId5" Type="http://schemas.openxmlformats.org/officeDocument/2006/relationships/image" Target="../media/image22.jp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jpg"/><Relationship Id="rId5" Type="http://schemas.openxmlformats.org/officeDocument/2006/relationships/image" Target="../media/image12.jp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1.jpg"/><Relationship Id="rId4" Type="http://schemas.openxmlformats.org/officeDocument/2006/relationships/image" Target="../media/image8.png"/><Relationship Id="rId9" Type="http://schemas.openxmlformats.org/officeDocument/2006/relationships/image" Target="../media/image10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Processing on</a:t>
            </a:r>
            <a:br>
              <a:rPr lang="en-US" dirty="0" smtClean="0"/>
            </a:br>
            <a:r>
              <a:rPr lang="en-US" dirty="0" smtClean="0"/>
              <a:t>Confidential Data</a:t>
            </a:r>
            <a:br>
              <a:rPr lang="en-US" dirty="0" smtClean="0"/>
            </a:br>
            <a:r>
              <a:rPr lang="en-US" dirty="0" smtClean="0"/>
              <a:t>using Cipherbase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488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Arvind Arasu, Ken Eguro, Manas Joglekar*</a:t>
            </a:r>
          </a:p>
          <a:p>
            <a:r>
              <a:rPr lang="en-US" dirty="0" smtClean="0"/>
              <a:t>Raghav Kaushik, Donald Kossmann, Ravi Ramamurthy</a:t>
            </a:r>
          </a:p>
          <a:p>
            <a:r>
              <a:rPr lang="en-US" dirty="0" smtClean="0"/>
              <a:t>Microsoft Research</a:t>
            </a:r>
          </a:p>
          <a:p>
            <a:r>
              <a:rPr lang="en-US" dirty="0" smtClean="0"/>
              <a:t>Stanford University*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Deterministic Encryption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7401" y="4060877"/>
          <a:ext cx="4419601" cy="185420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895601"/>
                <a:gridCol w="9144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StudentId_DET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AssignId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Score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bd6e7c3df2b5779e0b61216e8b10b689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bd6e7c3df2b5779e0b61216e8b10b689</a:t>
                      </a:r>
                      <a:endParaRPr lang="en-US" sz="12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71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7ad5fda789ef4e272bca100b3d9ff59f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99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4" idx="0"/>
            <a:endCxn id="8" idx="2"/>
          </p:cNvCxnSpPr>
          <p:nvPr/>
        </p:nvCxnSpPr>
        <p:spPr>
          <a:xfrm flipV="1">
            <a:off x="4267200" y="3372775"/>
            <a:ext cx="5628" cy="688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96018" y="1489502"/>
            <a:ext cx="537198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assignment</a:t>
            </a:r>
          </a:p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studentid_det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bd6e7c3df2b5779e0b61216e8b10b689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25839" y="2763174"/>
                <a:ext cx="1893979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𝑆𝑡𝑢𝑑𝑒𝑛𝑡𝐼𝑑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838" y="2763174"/>
                <a:ext cx="1893979" cy="609600"/>
              </a:xfrm>
              <a:prstGeom prst="rect">
                <a:avLst/>
              </a:prstGeom>
              <a:blipFill rotWithShape="0">
                <a:blip r:embed="rId3"/>
                <a:stretch>
                  <a:fillRect l="-2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1920558"/>
            <a:ext cx="2819400" cy="39994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8" idx="0"/>
          </p:cNvCxnSpPr>
          <p:nvPr/>
        </p:nvCxnSpPr>
        <p:spPr>
          <a:xfrm flipV="1">
            <a:off x="4272828" y="2003614"/>
            <a:ext cx="38100" cy="759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736" y="675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Homomorphic</a:t>
            </a:r>
            <a:r>
              <a:rPr lang="en-US" sz="3600" dirty="0" smtClean="0"/>
              <a:t> </a:t>
            </a:r>
            <a:r>
              <a:rPr lang="en-US" dirty="0" smtClean="0"/>
              <a:t>Encryption Schemes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1" y="1600200"/>
            <a:ext cx="309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Fully Homomorphic Encryption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6752" y="3146076"/>
            <a:ext cx="285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Order-Preserving Encryption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1" y="4311134"/>
            <a:ext cx="250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Deterministic Encryption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5116" y="5562601"/>
            <a:ext cx="1901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Non-Deterministic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Encryption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1" y="3657601"/>
            <a:ext cx="1460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</a:rPr>
              <a:t>Paillier</a:t>
            </a:r>
            <a:r>
              <a:rPr lang="en-US" dirty="0">
                <a:latin typeface="Calibri" panose="020F0502020204030204" pitchFamily="34" charset="0"/>
              </a:rPr>
              <a:t>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Cryptosystem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1" y="3657600"/>
            <a:ext cx="1460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</a:rPr>
              <a:t>ElGamal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Cryptosystem</a:t>
            </a:r>
          </a:p>
        </p:txBody>
      </p:sp>
      <p:cxnSp>
        <p:nvCxnSpPr>
          <p:cNvPr id="10" name="Straight Arrow Connector 9"/>
          <p:cNvCxnSpPr>
            <a:stCxn id="8" idx="0"/>
            <a:endCxn id="3" idx="2"/>
          </p:cNvCxnSpPr>
          <p:nvPr/>
        </p:nvCxnSpPr>
        <p:spPr>
          <a:xfrm flipV="1">
            <a:off x="4768609" y="1969533"/>
            <a:ext cx="1197313" cy="1688067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3" idx="2"/>
          </p:cNvCxnSpPr>
          <p:nvPr/>
        </p:nvCxnSpPr>
        <p:spPr>
          <a:xfrm flipV="1">
            <a:off x="2482609" y="1969532"/>
            <a:ext cx="3483313" cy="1688068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  <a:endCxn id="7" idx="2"/>
          </p:cNvCxnSpPr>
          <p:nvPr/>
        </p:nvCxnSpPr>
        <p:spPr>
          <a:xfrm flipH="1" flipV="1">
            <a:off x="2482609" y="4303932"/>
            <a:ext cx="3483313" cy="1258669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0"/>
            <a:endCxn id="8" idx="2"/>
          </p:cNvCxnSpPr>
          <p:nvPr/>
        </p:nvCxnSpPr>
        <p:spPr>
          <a:xfrm flipH="1" flipV="1">
            <a:off x="4768609" y="4303930"/>
            <a:ext cx="1197313" cy="1258670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5" idx="2"/>
          </p:cNvCxnSpPr>
          <p:nvPr/>
        </p:nvCxnSpPr>
        <p:spPr>
          <a:xfrm flipV="1">
            <a:off x="5965921" y="4680466"/>
            <a:ext cx="2067312" cy="882134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  <a:endCxn id="4" idx="2"/>
          </p:cNvCxnSpPr>
          <p:nvPr/>
        </p:nvCxnSpPr>
        <p:spPr>
          <a:xfrm flipH="1" flipV="1">
            <a:off x="8033233" y="3515408"/>
            <a:ext cx="1" cy="795726"/>
          </a:xfrm>
          <a:prstGeom prst="straightConnector1">
            <a:avLst/>
          </a:prstGeom>
          <a:ln w="1905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0"/>
            <a:endCxn id="3" idx="2"/>
          </p:cNvCxnSpPr>
          <p:nvPr/>
        </p:nvCxnSpPr>
        <p:spPr>
          <a:xfrm flipH="1" flipV="1">
            <a:off x="5965922" y="1969532"/>
            <a:ext cx="2067311" cy="1176544"/>
          </a:xfrm>
          <a:prstGeom prst="straightConnector1">
            <a:avLst/>
          </a:prstGeom>
          <a:ln w="19050"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61703" y="5645469"/>
                <a:ext cx="6206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∅)</m:t>
                      </m:r>
                    </m:oMath>
                  </m:oMathPara>
                </a14:m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02" y="5645469"/>
                <a:ext cx="620683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54233" y="4279229"/>
                <a:ext cx="8451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(==)</m:t>
                      </m:r>
                    </m:oMath>
                  </m:oMathPara>
                </a14:m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232" y="4279229"/>
                <a:ext cx="845103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2790" y="3127525"/>
                <a:ext cx="6527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789" y="3127525"/>
                <a:ext cx="652743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59768" y="3768923"/>
                <a:ext cx="6527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(+)</m:t>
                      </m:r>
                    </m:oMath>
                  </m:oMathPara>
                </a14:m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767" y="3768923"/>
                <a:ext cx="652743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45811" y="3713216"/>
                <a:ext cx="6431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810" y="3713216"/>
                <a:ext cx="643125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737243" y="1587069"/>
            <a:ext cx="15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(Any function)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latin typeface="Calibri" panose="020F0502020204030204" pitchFamily="34" charset="0"/>
              </a:rPr>
              <a:t>11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4805" y="1902049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[G09, G10]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9299" y="4279229"/>
            <a:ext cx="623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[P99]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3011" y="4247320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[E84]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8824" y="3430369"/>
            <a:ext cx="14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[BCN11, PLZ13]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664368" y="5334000"/>
            <a:ext cx="8686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2514600"/>
            <a:ext cx="8686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82993" y="2607558"/>
            <a:ext cx="224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  <a:t>Partial Homomorphic </a:t>
            </a:r>
            <a:b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  <a:t>Encryption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44875" y="2557804"/>
            <a:ext cx="4191000" cy="2726956"/>
          </a:xfrm>
          <a:prstGeom prst="rect">
            <a:avLst/>
          </a:prstGeom>
          <a:solidFill>
            <a:srgbClr val="00B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64368" y="5400894"/>
            <a:ext cx="8775032" cy="1228507"/>
          </a:xfrm>
          <a:prstGeom prst="rect">
            <a:avLst/>
          </a:prstGeom>
          <a:solidFill>
            <a:srgbClr val="00B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52378" y="2545511"/>
            <a:ext cx="4431632" cy="2726956"/>
          </a:xfrm>
          <a:prstGeom prst="rect">
            <a:avLst/>
          </a:prstGeom>
          <a:solidFill>
            <a:srgbClr val="FF9933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99982" y="5756293"/>
            <a:ext cx="995785" cy="3693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Practical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28801" y="4812268"/>
            <a:ext cx="1190599" cy="3693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Expensive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79608" y="1162544"/>
            <a:ext cx="8775032" cy="1295400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78363" y="1611868"/>
            <a:ext cx="1298237" cy="3693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Impractical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1089061" y="2545511"/>
            <a:ext cx="328773" cy="40838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148291" y="4126468"/>
            <a:ext cx="382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Homomorphic Encryption (PHE)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 Limitations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Limited Server Functionality</a:t>
                </a:r>
              </a:p>
              <a:p>
                <a:pPr lvl="1"/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SUM(L_EXTENDEDPRICE*(1-L_DISCOUNT)*(1+L_TAX</a:t>
                </a:r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))</a:t>
                </a:r>
              </a:p>
              <a:p>
                <a:r>
                  <a:rPr lang="en-US" dirty="0" smtClean="0">
                    <a:cs typeface="Consolas" panose="020B0609020204030204" pitchFamily="49" charset="0"/>
                  </a:rPr>
                  <a:t>Data Security </a:t>
                </a:r>
                <a:r>
                  <a:rPr lang="en-US" dirty="0">
                    <a:cs typeface="Consolas" panose="020B0609020204030204" pitchFamily="49" charset="0"/>
                  </a:rPr>
                  <a:t>tied to </a:t>
                </a:r>
                <a:r>
                  <a:rPr lang="en-US" dirty="0" smtClean="0">
                    <a:cs typeface="Consolas" panose="020B0609020204030204" pitchFamily="49" charset="0"/>
                  </a:rPr>
                  <a:t>functionality</a:t>
                </a:r>
                <a:endParaRPr lang="en-US" dirty="0" smtClean="0"/>
              </a:p>
              <a:p>
                <a:r>
                  <a:rPr lang="en-US" dirty="0" smtClean="0"/>
                  <a:t>Lack of Composability</a:t>
                </a:r>
              </a:p>
              <a:p>
                <a:pPr lvl="1"/>
                <a:r>
                  <a:rPr lang="en-US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 + B = C</a:t>
                </a:r>
              </a:p>
              <a:p>
                <a:r>
                  <a:rPr lang="en-US" dirty="0" smtClean="0"/>
                  <a:t>Performance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dirty="0" err="1"/>
                  <a:t>msec</a:t>
                </a:r>
                <a:r>
                  <a:rPr lang="en-US" dirty="0"/>
                  <a:t> for a single addition under </a:t>
                </a:r>
                <a:r>
                  <a:rPr lang="en-US" dirty="0" err="1" smtClean="0"/>
                  <a:t>Paillier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1554" y="6171685"/>
            <a:ext cx="463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CryptDB</a:t>
            </a:r>
            <a:r>
              <a:rPr lang="en-US" dirty="0" smtClean="0"/>
              <a:t> [PRZ+11], </a:t>
            </a:r>
            <a:r>
              <a:rPr lang="en-US" dirty="0" err="1" smtClean="0"/>
              <a:t>Monomi</a:t>
            </a:r>
            <a:r>
              <a:rPr lang="en-US" dirty="0" smtClean="0"/>
              <a:t> [TFM 13], [HMH08]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fundamental techniques</a:t>
            </a:r>
          </a:p>
          <a:p>
            <a:pPr lvl="1"/>
            <a:r>
              <a:rPr lang="en-US" dirty="0" smtClean="0"/>
              <a:t>Directly compute over encrypted data</a:t>
            </a:r>
          </a:p>
          <a:p>
            <a:pPr lvl="2"/>
            <a:r>
              <a:rPr lang="en-US" dirty="0" smtClean="0"/>
              <a:t>Special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homomorphic</a:t>
            </a:r>
            <a:r>
              <a:rPr lang="en-US" dirty="0" smtClean="0"/>
              <a:t> encryption schemes</a:t>
            </a:r>
          </a:p>
          <a:p>
            <a:pPr lvl="2"/>
            <a:r>
              <a:rPr lang="en-US" dirty="0" smtClean="0"/>
              <a:t>Challenge: limited class of computations</a:t>
            </a:r>
          </a:p>
          <a:p>
            <a:pPr lvl="2"/>
            <a:r>
              <a:rPr lang="en-US" dirty="0" smtClean="0"/>
              <a:t>Challenge: Not </a:t>
            </a:r>
            <a:r>
              <a:rPr lang="en-US" dirty="0" err="1" smtClean="0"/>
              <a:t>composable</a:t>
            </a:r>
            <a:endParaRPr lang="en-US" dirty="0" smtClean="0"/>
          </a:p>
          <a:p>
            <a:pPr lvl="1"/>
            <a:r>
              <a:rPr lang="en-US" dirty="0" smtClean="0"/>
              <a:t>Use a “secure” location</a:t>
            </a:r>
          </a:p>
          <a:p>
            <a:pPr lvl="2"/>
            <a:r>
              <a:rPr lang="en-US" dirty="0" smtClean="0"/>
              <a:t>Hardware provisioned isolation and protection</a:t>
            </a:r>
          </a:p>
          <a:p>
            <a:pPr lvl="2"/>
            <a:r>
              <a:rPr lang="en-US" dirty="0" smtClean="0"/>
              <a:t>Computations on plaintext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Challenge: Expensive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Location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14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70201"/>
            <a:ext cx="4876800" cy="4876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747001"/>
            <a:ext cx="762000" cy="76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681347"/>
            <a:ext cx="974474" cy="9744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74" y="5591811"/>
            <a:ext cx="1219200" cy="1219200"/>
          </a:xfrm>
          <a:prstGeom prst="rect">
            <a:avLst/>
          </a:prstGeom>
        </p:spPr>
      </p:pic>
      <p:cxnSp>
        <p:nvCxnSpPr>
          <p:cNvPr id="20" name="Elbow Connector 19"/>
          <p:cNvCxnSpPr>
            <a:endCxn id="14" idx="0"/>
          </p:cNvCxnSpPr>
          <p:nvPr/>
        </p:nvCxnSpPr>
        <p:spPr>
          <a:xfrm rot="5400000">
            <a:off x="2727202" y="4664201"/>
            <a:ext cx="1327399" cy="838200"/>
          </a:xfrm>
          <a:prstGeom prst="bentConnector3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91000" y="4419601"/>
            <a:ext cx="0" cy="13274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4517901" y="4549901"/>
            <a:ext cx="1327403" cy="1066801"/>
          </a:xfrm>
          <a:prstGeom prst="bentConnector3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343400"/>
            <a:ext cx="740026" cy="740026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399141" y="3000961"/>
            <a:ext cx="1711128" cy="615281"/>
            <a:chOff x="5896755" y="3921626"/>
            <a:chExt cx="1711128" cy="615281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6755" y="3921626"/>
              <a:ext cx="609600" cy="6096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8283" y="3927307"/>
              <a:ext cx="609600" cy="6096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7519" y="3921626"/>
              <a:ext cx="609600" cy="6096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4170451" y="2162878"/>
            <a:ext cx="1228047" cy="603339"/>
            <a:chOff x="6157200" y="4437319"/>
            <a:chExt cx="1228047" cy="603339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4322851" y="2315278"/>
            <a:ext cx="1228047" cy="603339"/>
            <a:chOff x="6157200" y="4437319"/>
            <a:chExt cx="1228047" cy="603339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4475251" y="2467678"/>
            <a:ext cx="1228047" cy="603339"/>
            <a:chOff x="6157200" y="4437319"/>
            <a:chExt cx="1228047" cy="603339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4860349" y="3280283"/>
            <a:ext cx="953659" cy="885123"/>
            <a:chOff x="6387287" y="2238286"/>
            <a:chExt cx="953659" cy="885123"/>
          </a:xfrm>
        </p:grpSpPr>
        <p:sp>
          <p:nvSpPr>
            <p:cNvPr id="7" name="Rectangle 6"/>
            <p:cNvSpPr/>
            <p:nvPr/>
          </p:nvSpPr>
          <p:spPr>
            <a:xfrm>
              <a:off x="6387287" y="2238286"/>
              <a:ext cx="953659" cy="885123"/>
            </a:xfrm>
            <a:prstGeom prst="rect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510569" y="2386537"/>
              <a:ext cx="685800" cy="60130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Freeform 8"/>
          <p:cNvSpPr/>
          <p:nvPr/>
        </p:nvSpPr>
        <p:spPr>
          <a:xfrm>
            <a:off x="5812890" y="3744686"/>
            <a:ext cx="653225" cy="511628"/>
          </a:xfrm>
          <a:custGeom>
            <a:avLst/>
            <a:gdLst>
              <a:gd name="connsiteX0" fmla="*/ 653225 w 653225"/>
              <a:gd name="connsiteY0" fmla="*/ 511628 h 511628"/>
              <a:gd name="connsiteX1" fmla="*/ 370197 w 653225"/>
              <a:gd name="connsiteY1" fmla="*/ 65314 h 511628"/>
              <a:gd name="connsiteX2" fmla="*/ 82 w 653225"/>
              <a:gd name="connsiteY2" fmla="*/ 0 h 51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225" h="511628">
                <a:moveTo>
                  <a:pt x="653225" y="511628"/>
                </a:moveTo>
                <a:cubicBezTo>
                  <a:pt x="566139" y="331106"/>
                  <a:pt x="479054" y="150585"/>
                  <a:pt x="370197" y="65314"/>
                </a:cubicBezTo>
                <a:cubicBezTo>
                  <a:pt x="261340" y="-19957"/>
                  <a:pt x="-5361" y="32657"/>
                  <a:pt x="82" y="0"/>
                </a:cubicBezTo>
              </a:path>
            </a:pathLst>
          </a:custGeom>
          <a:noFill/>
          <a:ln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50860" y="3834675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Inaccessible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752600" y="5334000"/>
            <a:ext cx="86106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5137165" y="3578310"/>
            <a:ext cx="398908" cy="39890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301833" y="2721465"/>
            <a:ext cx="230955" cy="214357"/>
            <a:chOff x="7342005" y="2273525"/>
            <a:chExt cx="953659" cy="885123"/>
          </a:xfrm>
        </p:grpSpPr>
        <p:grpSp>
          <p:nvGrpSpPr>
            <p:cNvPr id="42" name="Group 41"/>
            <p:cNvGrpSpPr/>
            <p:nvPr/>
          </p:nvGrpSpPr>
          <p:grpSpPr>
            <a:xfrm>
              <a:off x="7342005" y="2273525"/>
              <a:ext cx="953659" cy="885123"/>
              <a:chOff x="6387287" y="2238286"/>
              <a:chExt cx="953659" cy="885123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387287" y="2238286"/>
                <a:ext cx="953659" cy="885123"/>
              </a:xfrm>
              <a:prstGeom prst="rect">
                <a:avLst/>
              </a:prstGeom>
              <a:pattFill prst="diagBrick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510569" y="2386537"/>
                <a:ext cx="685800" cy="601303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7615330" y="2564702"/>
              <a:ext cx="398908" cy="398908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4973586" y="2717901"/>
            <a:ext cx="230955" cy="214357"/>
            <a:chOff x="7342005" y="2273525"/>
            <a:chExt cx="953659" cy="885123"/>
          </a:xfrm>
        </p:grpSpPr>
        <p:grpSp>
          <p:nvGrpSpPr>
            <p:cNvPr id="47" name="Group 46"/>
            <p:cNvGrpSpPr/>
            <p:nvPr/>
          </p:nvGrpSpPr>
          <p:grpSpPr>
            <a:xfrm>
              <a:off x="7342005" y="2273525"/>
              <a:ext cx="953659" cy="885123"/>
              <a:chOff x="6387287" y="2238286"/>
              <a:chExt cx="953659" cy="885123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387287" y="2238286"/>
                <a:ext cx="953659" cy="885123"/>
              </a:xfrm>
              <a:prstGeom prst="rect">
                <a:avLst/>
              </a:prstGeom>
              <a:pattFill prst="diagBrick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10569" y="2386537"/>
                <a:ext cx="685800" cy="601303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7615330" y="2564702"/>
              <a:ext cx="398908" cy="398908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4645684" y="2722425"/>
            <a:ext cx="230955" cy="214357"/>
            <a:chOff x="7342005" y="2273525"/>
            <a:chExt cx="953659" cy="885123"/>
          </a:xfrm>
        </p:grpSpPr>
        <p:grpSp>
          <p:nvGrpSpPr>
            <p:cNvPr id="52" name="Group 51"/>
            <p:cNvGrpSpPr/>
            <p:nvPr/>
          </p:nvGrpSpPr>
          <p:grpSpPr>
            <a:xfrm>
              <a:off x="7342005" y="2273525"/>
              <a:ext cx="953659" cy="885123"/>
              <a:chOff x="6387287" y="2238286"/>
              <a:chExt cx="953659" cy="885123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387287" y="2238286"/>
                <a:ext cx="953659" cy="885123"/>
              </a:xfrm>
              <a:prstGeom prst="rect">
                <a:avLst/>
              </a:prstGeom>
              <a:pattFill prst="diagBrick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510569" y="2386537"/>
                <a:ext cx="685800" cy="601303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7615330" y="2564702"/>
              <a:ext cx="398908" cy="398908"/>
            </a:xfrm>
            <a:prstGeom prst="rect">
              <a:avLst/>
            </a:prstGeom>
          </p:spPr>
        </p:pic>
      </p:grpSp>
      <p:cxnSp>
        <p:nvCxnSpPr>
          <p:cNvPr id="16" name="Straight Connector 15"/>
          <p:cNvCxnSpPr/>
          <p:nvPr/>
        </p:nvCxnSpPr>
        <p:spPr>
          <a:xfrm flipH="1">
            <a:off x="4841627" y="2939203"/>
            <a:ext cx="450232" cy="34108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32788" y="2919002"/>
            <a:ext cx="289799" cy="35389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Hardware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Long history</a:t>
            </a:r>
          </a:p>
          <a:p>
            <a:pPr lvl="1"/>
            <a:r>
              <a:rPr lang="en-US" dirty="0" smtClean="0"/>
              <a:t>Banking, Defense Applications</a:t>
            </a:r>
          </a:p>
          <a:p>
            <a:r>
              <a:rPr lang="en-US" dirty="0" smtClean="0"/>
              <a:t>Becoming mainstream and commoditized</a:t>
            </a:r>
          </a:p>
          <a:p>
            <a:r>
              <a:rPr lang="en-US" dirty="0" smtClean="0"/>
              <a:t>Players:</a:t>
            </a:r>
          </a:p>
          <a:p>
            <a:pPr lvl="1"/>
            <a:r>
              <a:rPr lang="en-US" dirty="0" smtClean="0"/>
              <a:t>Crypto co-processors</a:t>
            </a:r>
          </a:p>
          <a:p>
            <a:pPr lvl="1"/>
            <a:r>
              <a:rPr lang="en-US" dirty="0" smtClean="0"/>
              <a:t>FPGAs</a:t>
            </a:r>
          </a:p>
          <a:p>
            <a:pPr lvl="1"/>
            <a:r>
              <a:rPr lang="en-US" dirty="0" smtClean="0"/>
              <a:t>Intel SGX</a:t>
            </a:r>
            <a:endParaRPr lang="en-US" dirty="0"/>
          </a:p>
          <a:p>
            <a:pPr lvl="1"/>
            <a:r>
              <a:rPr lang="en-US" dirty="0" smtClean="0"/>
              <a:t>TPM, HSM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Software Guard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Extensions to Intel Architecture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Isolation to code + data within a designated region called </a:t>
            </a:r>
            <a:r>
              <a:rPr lang="en-US" sz="1800" i="1" dirty="0"/>
              <a:t>enclave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500" dirty="0"/>
              <a:t>Confidentiality</a:t>
            </a:r>
          </a:p>
          <a:p>
            <a:pPr lvl="1">
              <a:lnSpc>
                <a:spcPct val="150000"/>
              </a:lnSpc>
            </a:pPr>
            <a:r>
              <a:rPr lang="en-US" sz="1500" dirty="0"/>
              <a:t>Integrity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546760" y="2438326"/>
            <a:ext cx="1052848" cy="283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6351110" y="2143296"/>
            <a:ext cx="149111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Virtual </a:t>
            </a:r>
            <a:r>
              <a:rPr lang="en-US" sz="1350" dirty="0" err="1"/>
              <a:t>Addr</a:t>
            </a:r>
            <a:r>
              <a:rPr lang="en-US" sz="1350" dirty="0"/>
              <a:t> Space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8249379" y="2980752"/>
            <a:ext cx="1052848" cy="189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8107517" y="2703751"/>
            <a:ext cx="13847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Physical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6760" y="2703752"/>
            <a:ext cx="1052848" cy="14126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6519811" y="2703751"/>
            <a:ext cx="6014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Enclave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46760" y="2934585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6546759" y="3107834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546758" y="3279179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6546758" y="3432217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code/data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6758" y="3598531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/>
          <p:cNvSpPr/>
          <p:nvPr/>
        </p:nvSpPr>
        <p:spPr>
          <a:xfrm>
            <a:off x="6546756" y="3771780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6546756" y="3943125"/>
            <a:ext cx="1052848" cy="173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>
            <a:off x="8249371" y="3258968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8249371" y="3422367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/>
          <p:cNvSpPr/>
          <p:nvPr/>
        </p:nvSpPr>
        <p:spPr>
          <a:xfrm>
            <a:off x="8249376" y="3587450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/>
        </p:nvSpPr>
        <p:spPr>
          <a:xfrm>
            <a:off x="8249376" y="3752586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8249371" y="3919001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/>
        </p:nvSpPr>
        <p:spPr>
          <a:xfrm>
            <a:off x="8249371" y="4084137"/>
            <a:ext cx="1052848" cy="17324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ight Brace 23"/>
          <p:cNvSpPr/>
          <p:nvPr/>
        </p:nvSpPr>
        <p:spPr>
          <a:xfrm>
            <a:off x="9400403" y="3258967"/>
            <a:ext cx="87354" cy="9984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9031258" y="3431239"/>
            <a:ext cx="15067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Encrypted &amp;</a:t>
            </a:r>
            <a:br>
              <a:rPr lang="en-US" sz="1350" dirty="0"/>
            </a:br>
            <a:r>
              <a:rPr lang="en-US" sz="1350" dirty="0"/>
              <a:t>Integrity Protected</a:t>
            </a:r>
          </a:p>
        </p:txBody>
      </p:sp>
      <p:cxnSp>
        <p:nvCxnSpPr>
          <p:cNvPr id="27" name="Straight Connector 26"/>
          <p:cNvCxnSpPr>
            <a:stCxn id="11" idx="3"/>
          </p:cNvCxnSpPr>
          <p:nvPr/>
        </p:nvCxnSpPr>
        <p:spPr>
          <a:xfrm>
            <a:off x="7599609" y="3021210"/>
            <a:ext cx="649763" cy="4877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8" idx="1"/>
          </p:cNvCxnSpPr>
          <p:nvPr/>
        </p:nvCxnSpPr>
        <p:spPr>
          <a:xfrm flipV="1">
            <a:off x="7599603" y="3345591"/>
            <a:ext cx="649768" cy="1678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3"/>
            <a:endCxn id="21" idx="1"/>
          </p:cNvCxnSpPr>
          <p:nvPr/>
        </p:nvCxnSpPr>
        <p:spPr>
          <a:xfrm flipV="1">
            <a:off x="7599604" y="3839210"/>
            <a:ext cx="649772" cy="191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0" idx="1"/>
          </p:cNvCxnSpPr>
          <p:nvPr/>
        </p:nvCxnSpPr>
        <p:spPr>
          <a:xfrm flipV="1">
            <a:off x="7599602" y="3674074"/>
            <a:ext cx="649775" cy="209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2" idx="1"/>
          </p:cNvCxnSpPr>
          <p:nvPr/>
        </p:nvCxnSpPr>
        <p:spPr>
          <a:xfrm>
            <a:off x="7626557" y="3174245"/>
            <a:ext cx="622815" cy="8313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3" idx="1"/>
          </p:cNvCxnSpPr>
          <p:nvPr/>
        </p:nvCxnSpPr>
        <p:spPr>
          <a:xfrm>
            <a:off x="7599601" y="4005625"/>
            <a:ext cx="649771" cy="1651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48848" y="5602030"/>
            <a:ext cx="17829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Ack</a:t>
            </a:r>
            <a:r>
              <a:rPr lang="en-US" sz="1350" dirty="0"/>
              <a:t>: Andrew Baumann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8181" y="6282710"/>
            <a:ext cx="2973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[MAB+ 13, AGJ+ 13, HLP+ 13] 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16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Trusted Functionality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17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143240" y="2673531"/>
            <a:ext cx="2184206" cy="2435371"/>
            <a:chOff x="8027275" y="1709821"/>
            <a:chExt cx="3490470" cy="3891845"/>
          </a:xfrm>
        </p:grpSpPr>
        <p:sp>
          <p:nvSpPr>
            <p:cNvPr id="35" name="Rectangle 34"/>
            <p:cNvSpPr/>
            <p:nvPr/>
          </p:nvSpPr>
          <p:spPr>
            <a:xfrm>
              <a:off x="9837237" y="4229950"/>
              <a:ext cx="1463040" cy="463970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38849" y="4337224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50" dirty="0"/>
                <a:t>Expr </a:t>
              </a:r>
              <a:r>
                <a:rPr lang="en-US" sz="1050" dirty="0" err="1"/>
                <a:t>Eval</a:t>
              </a:r>
              <a:r>
                <a:rPr lang="en-US" sz="1050" dirty="0"/>
                <a:t> 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37237" y="4791807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10890660" y="4326720"/>
              <a:ext cx="270429" cy="27042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8293849" y="3048000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93849" y="1885854"/>
              <a:ext cx="1295400" cy="1162147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293846" y="4793673"/>
              <a:ext cx="1325923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h/w</a:t>
              </a:r>
            </a:p>
          </p:txBody>
        </p:sp>
        <p:cxnSp>
          <p:nvCxnSpPr>
            <p:cNvPr id="43" name="Elbow Connector 42"/>
            <p:cNvCxnSpPr>
              <a:stCxn id="39" idx="3"/>
              <a:endCxn id="35" idx="0"/>
            </p:cNvCxnSpPr>
            <p:nvPr/>
          </p:nvCxnSpPr>
          <p:spPr>
            <a:xfrm>
              <a:off x="9589249" y="2466927"/>
              <a:ext cx="979509" cy="1763022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8027275" y="1709821"/>
              <a:ext cx="3490470" cy="3891845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14000" y="5225471"/>
            <a:ext cx="14060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TrustedDB</a:t>
            </a:r>
            <a:r>
              <a:rPr lang="en-US" sz="1350" dirty="0"/>
              <a:t> [BS11]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85371" y="5227013"/>
            <a:ext cx="10150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Cipherbase</a:t>
            </a:r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4723860" y="2673531"/>
            <a:ext cx="2296218" cy="2441785"/>
            <a:chOff x="2434111" y="3316391"/>
            <a:chExt cx="3603030" cy="3831441"/>
          </a:xfrm>
        </p:grpSpPr>
        <p:sp>
          <p:nvSpPr>
            <p:cNvPr id="49" name="Rectangle 48"/>
            <p:cNvSpPr/>
            <p:nvPr/>
          </p:nvSpPr>
          <p:spPr>
            <a:xfrm>
              <a:off x="4313114" y="5092808"/>
              <a:ext cx="1463040" cy="1147276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14714" y="5246724"/>
              <a:ext cx="1295400" cy="623962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14715" y="5870685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/>
                <a:t>Embedded OS</a:t>
              </a: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20776" y="3489237"/>
              <a:ext cx="1295400" cy="110331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  <p:cxnSp>
          <p:nvCxnSpPr>
            <p:cNvPr id="62" name="Elbow Connector 61"/>
            <p:cNvCxnSpPr>
              <a:stCxn id="60" idx="3"/>
              <a:endCxn id="49" idx="0"/>
            </p:cNvCxnSpPr>
            <p:nvPr/>
          </p:nvCxnSpPr>
          <p:spPr>
            <a:xfrm>
              <a:off x="4016176" y="4040892"/>
              <a:ext cx="1028458" cy="1051916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201242" y="2666102"/>
            <a:ext cx="2296218" cy="2441785"/>
            <a:chOff x="2434111" y="3316391"/>
            <a:chExt cx="3603030" cy="3831441"/>
          </a:xfrm>
        </p:grpSpPr>
        <p:sp>
          <p:nvSpPr>
            <p:cNvPr id="68" name="Rectangle 67"/>
            <p:cNvSpPr/>
            <p:nvPr/>
          </p:nvSpPr>
          <p:spPr>
            <a:xfrm>
              <a:off x="4313114" y="4270918"/>
              <a:ext cx="1463040" cy="1969167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01048" y="4421228"/>
              <a:ext cx="1295400" cy="1224098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01050" y="5645326"/>
              <a:ext cx="1295400" cy="47283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 smtClean="0"/>
                <a:t>Library </a:t>
              </a:r>
              <a:r>
                <a:rPr lang="en-US" sz="900" dirty="0"/>
                <a:t>OS</a:t>
              </a: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695688" y="5186668"/>
            <a:ext cx="12925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Haven [MPH14]</a:t>
            </a:r>
            <a:endParaRPr lang="en-US" sz="1350" dirty="0"/>
          </a:p>
        </p:txBody>
      </p:sp>
      <p:sp>
        <p:nvSpPr>
          <p:cNvPr id="79" name="Notched Right Arrow 78"/>
          <p:cNvSpPr/>
          <p:nvPr/>
        </p:nvSpPr>
        <p:spPr>
          <a:xfrm>
            <a:off x="1559324" y="2172427"/>
            <a:ext cx="8480734" cy="191877"/>
          </a:xfrm>
          <a:prstGeom prst="notchedRightArrow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TextBox 79"/>
          <p:cNvSpPr txBox="1"/>
          <p:nvPr/>
        </p:nvSpPr>
        <p:spPr>
          <a:xfrm>
            <a:off x="1519778" y="1861417"/>
            <a:ext cx="27885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Larger Trusted Computing Base (TCB)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001421" y="1846437"/>
            <a:ext cx="10595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 Smaller TCB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Trusted Functionality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18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143240" y="2673531"/>
            <a:ext cx="2184206" cy="2435371"/>
            <a:chOff x="8027275" y="1709821"/>
            <a:chExt cx="3490470" cy="3891845"/>
          </a:xfrm>
        </p:grpSpPr>
        <p:sp>
          <p:nvSpPr>
            <p:cNvPr id="35" name="Rectangle 34"/>
            <p:cNvSpPr/>
            <p:nvPr/>
          </p:nvSpPr>
          <p:spPr>
            <a:xfrm>
              <a:off x="9837237" y="4229950"/>
              <a:ext cx="1463040" cy="463970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38849" y="4337224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50" dirty="0"/>
                <a:t>Expr </a:t>
              </a:r>
              <a:r>
                <a:rPr lang="en-US" sz="1050" dirty="0" err="1"/>
                <a:t>Eval</a:t>
              </a:r>
              <a:r>
                <a:rPr lang="en-US" sz="1050" dirty="0"/>
                <a:t> 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37237" y="4791807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10890660" y="4326720"/>
              <a:ext cx="270429" cy="27042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8293849" y="3048000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93849" y="1885854"/>
              <a:ext cx="1295400" cy="1162147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293846" y="4793673"/>
              <a:ext cx="1325923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h/w</a:t>
              </a:r>
            </a:p>
          </p:txBody>
        </p:sp>
        <p:cxnSp>
          <p:nvCxnSpPr>
            <p:cNvPr id="43" name="Elbow Connector 42"/>
            <p:cNvCxnSpPr>
              <a:stCxn id="39" idx="3"/>
              <a:endCxn id="35" idx="0"/>
            </p:cNvCxnSpPr>
            <p:nvPr/>
          </p:nvCxnSpPr>
          <p:spPr>
            <a:xfrm>
              <a:off x="9589249" y="2466927"/>
              <a:ext cx="979509" cy="1763022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8027275" y="1709821"/>
              <a:ext cx="3490470" cy="3891845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14000" y="5225471"/>
            <a:ext cx="14060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TrustedDB</a:t>
            </a:r>
            <a:r>
              <a:rPr lang="en-US" sz="1350" dirty="0"/>
              <a:t> [BS11]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85371" y="5227013"/>
            <a:ext cx="10150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Cipherbase</a:t>
            </a:r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4723860" y="2673531"/>
            <a:ext cx="2296218" cy="2441785"/>
            <a:chOff x="2434111" y="3316391"/>
            <a:chExt cx="3603030" cy="3831441"/>
          </a:xfrm>
        </p:grpSpPr>
        <p:sp>
          <p:nvSpPr>
            <p:cNvPr id="49" name="Rectangle 48"/>
            <p:cNvSpPr/>
            <p:nvPr/>
          </p:nvSpPr>
          <p:spPr>
            <a:xfrm>
              <a:off x="4313114" y="5092808"/>
              <a:ext cx="1463040" cy="1147276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14714" y="5246724"/>
              <a:ext cx="1295400" cy="623962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14715" y="5870685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/>
                <a:t>Embedded OS</a:t>
              </a: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20776" y="3489237"/>
              <a:ext cx="1295400" cy="110331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  <p:cxnSp>
          <p:nvCxnSpPr>
            <p:cNvPr id="62" name="Elbow Connector 61"/>
            <p:cNvCxnSpPr>
              <a:stCxn id="60" idx="3"/>
              <a:endCxn id="49" idx="0"/>
            </p:cNvCxnSpPr>
            <p:nvPr/>
          </p:nvCxnSpPr>
          <p:spPr>
            <a:xfrm>
              <a:off x="4016176" y="4040892"/>
              <a:ext cx="1028458" cy="1051916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201242" y="2666102"/>
            <a:ext cx="2296218" cy="2441785"/>
            <a:chOff x="2434111" y="3316391"/>
            <a:chExt cx="3603030" cy="3831441"/>
          </a:xfrm>
        </p:grpSpPr>
        <p:sp>
          <p:nvSpPr>
            <p:cNvPr id="68" name="Rectangle 67"/>
            <p:cNvSpPr/>
            <p:nvPr/>
          </p:nvSpPr>
          <p:spPr>
            <a:xfrm>
              <a:off x="4313114" y="4270918"/>
              <a:ext cx="1463040" cy="1969167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01048" y="4421228"/>
              <a:ext cx="1295400" cy="1224098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01050" y="5645326"/>
              <a:ext cx="1295400" cy="47283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 smtClean="0"/>
                <a:t>Library </a:t>
              </a:r>
              <a:r>
                <a:rPr lang="en-US" sz="900" dirty="0"/>
                <a:t>OS</a:t>
              </a: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695688" y="5186668"/>
            <a:ext cx="12925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Haven [MPH14]</a:t>
            </a:r>
            <a:endParaRPr lang="en-US" sz="1350" dirty="0"/>
          </a:p>
        </p:txBody>
      </p:sp>
      <p:sp>
        <p:nvSpPr>
          <p:cNvPr id="79" name="Notched Right Arrow 78"/>
          <p:cNvSpPr/>
          <p:nvPr/>
        </p:nvSpPr>
        <p:spPr>
          <a:xfrm>
            <a:off x="1559324" y="2172427"/>
            <a:ext cx="8480734" cy="191877"/>
          </a:xfrm>
          <a:prstGeom prst="notchedRightArrow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TextBox 79"/>
          <p:cNvSpPr txBox="1"/>
          <p:nvPr/>
        </p:nvSpPr>
        <p:spPr>
          <a:xfrm>
            <a:off x="1519778" y="1861417"/>
            <a:ext cx="9806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Less secure</a:t>
            </a:r>
            <a:endParaRPr lang="en-US" sz="1350" dirty="0"/>
          </a:p>
        </p:txBody>
      </p:sp>
      <p:sp>
        <p:nvSpPr>
          <p:cNvPr id="81" name="TextBox 80"/>
          <p:cNvSpPr txBox="1"/>
          <p:nvPr/>
        </p:nvSpPr>
        <p:spPr>
          <a:xfrm>
            <a:off x="8909861" y="1846437"/>
            <a:ext cx="11097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 </a:t>
            </a:r>
            <a:r>
              <a:rPr lang="en-US" sz="1350" dirty="0" smtClean="0"/>
              <a:t>More secure</a:t>
            </a:r>
            <a:endParaRPr lang="en-US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4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Trusted Functionality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19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143240" y="2673531"/>
            <a:ext cx="2184206" cy="2435371"/>
            <a:chOff x="8027275" y="1709821"/>
            <a:chExt cx="3490470" cy="3891845"/>
          </a:xfrm>
        </p:grpSpPr>
        <p:sp>
          <p:nvSpPr>
            <p:cNvPr id="35" name="Rectangle 34"/>
            <p:cNvSpPr/>
            <p:nvPr/>
          </p:nvSpPr>
          <p:spPr>
            <a:xfrm>
              <a:off x="9837237" y="4229950"/>
              <a:ext cx="1463040" cy="463970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38849" y="4337224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50" dirty="0"/>
                <a:t>Expr </a:t>
              </a:r>
              <a:r>
                <a:rPr lang="en-US" sz="1050" dirty="0" err="1"/>
                <a:t>Eval</a:t>
              </a:r>
              <a:r>
                <a:rPr lang="en-US" sz="1050" dirty="0"/>
                <a:t> 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37237" y="4791807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10890660" y="4326720"/>
              <a:ext cx="270429" cy="27042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8293849" y="3048000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93849" y="1885854"/>
              <a:ext cx="1295400" cy="1162147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293846" y="4793673"/>
              <a:ext cx="1325923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</a:t>
              </a:r>
              <a:br>
                <a:rPr lang="en-US" sz="105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h/w</a:t>
              </a:r>
            </a:p>
          </p:txBody>
        </p:sp>
        <p:cxnSp>
          <p:nvCxnSpPr>
            <p:cNvPr id="43" name="Elbow Connector 42"/>
            <p:cNvCxnSpPr>
              <a:stCxn id="39" idx="3"/>
              <a:endCxn id="35" idx="0"/>
            </p:cNvCxnSpPr>
            <p:nvPr/>
          </p:nvCxnSpPr>
          <p:spPr>
            <a:xfrm>
              <a:off x="9589249" y="2466927"/>
              <a:ext cx="979509" cy="1763022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8027275" y="1709821"/>
              <a:ext cx="3490470" cy="3891845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14000" y="5225471"/>
            <a:ext cx="14060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TrustedDB</a:t>
            </a:r>
            <a:r>
              <a:rPr lang="en-US" sz="1350" dirty="0"/>
              <a:t> [BS11]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85371" y="5227013"/>
            <a:ext cx="10150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Cipherbase</a:t>
            </a:r>
            <a:endParaRPr lang="en-US" sz="1350" dirty="0"/>
          </a:p>
        </p:txBody>
      </p:sp>
      <p:grpSp>
        <p:nvGrpSpPr>
          <p:cNvPr id="10" name="Group 9"/>
          <p:cNvGrpSpPr/>
          <p:nvPr/>
        </p:nvGrpSpPr>
        <p:grpSpPr>
          <a:xfrm>
            <a:off x="4723860" y="2673531"/>
            <a:ext cx="2296218" cy="2441785"/>
            <a:chOff x="2434111" y="3316391"/>
            <a:chExt cx="3603030" cy="3831441"/>
          </a:xfrm>
        </p:grpSpPr>
        <p:sp>
          <p:nvSpPr>
            <p:cNvPr id="49" name="Rectangle 48"/>
            <p:cNvSpPr/>
            <p:nvPr/>
          </p:nvSpPr>
          <p:spPr>
            <a:xfrm>
              <a:off x="4313114" y="5092808"/>
              <a:ext cx="1463040" cy="1147276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14714" y="5246724"/>
              <a:ext cx="1295400" cy="623962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14715" y="5870685"/>
              <a:ext cx="1295400" cy="24747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/>
                <a:t>Embedded OS</a:t>
              </a: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20776" y="3489237"/>
              <a:ext cx="1295400" cy="110331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  <p:cxnSp>
          <p:nvCxnSpPr>
            <p:cNvPr id="62" name="Elbow Connector 61"/>
            <p:cNvCxnSpPr>
              <a:stCxn id="60" idx="3"/>
              <a:endCxn id="49" idx="0"/>
            </p:cNvCxnSpPr>
            <p:nvPr/>
          </p:nvCxnSpPr>
          <p:spPr>
            <a:xfrm>
              <a:off x="4016176" y="4040892"/>
              <a:ext cx="1028458" cy="1051916"/>
            </a:xfrm>
            <a:prstGeom prst="bentConnector2">
              <a:avLst/>
            </a:prstGeom>
            <a:ln>
              <a:solidFill>
                <a:srgbClr val="FF0000"/>
              </a:solidFill>
              <a:headEnd type="stealt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201242" y="2666102"/>
            <a:ext cx="2296218" cy="2441785"/>
            <a:chOff x="2434111" y="3316391"/>
            <a:chExt cx="3603030" cy="3831441"/>
          </a:xfrm>
        </p:grpSpPr>
        <p:sp>
          <p:nvSpPr>
            <p:cNvPr id="68" name="Rectangle 67"/>
            <p:cNvSpPr/>
            <p:nvPr/>
          </p:nvSpPr>
          <p:spPr>
            <a:xfrm>
              <a:off x="4313114" y="4270918"/>
              <a:ext cx="1463040" cy="1969167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13114" y="6337972"/>
              <a:ext cx="1463040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Secure h/w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01048" y="4421228"/>
              <a:ext cx="1295400" cy="1224098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DBMS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01050" y="5645326"/>
              <a:ext cx="1295400" cy="472839"/>
            </a:xfrm>
            <a:prstGeom prst="rect">
              <a:avLst/>
            </a:prstGeom>
            <a:solidFill>
              <a:srgbClr val="0CC0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 smtClean="0"/>
                <a:t>Library </a:t>
              </a:r>
              <a:r>
                <a:rPr lang="en-US" sz="900" dirty="0"/>
                <a:t>OS</a:t>
              </a: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18713">
              <a:off x="5342680" y="5567007"/>
              <a:ext cx="270429" cy="270429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>
              <a:off x="2434111" y="3316391"/>
              <a:ext cx="3603030" cy="3831441"/>
            </a:xfrm>
            <a:prstGeom prst="rect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20776" y="4592548"/>
              <a:ext cx="1295400" cy="1524000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OS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20775" y="6338221"/>
              <a:ext cx="1295401" cy="544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Commodity h/w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695688" y="5186668"/>
            <a:ext cx="12925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Haven [MPH14]</a:t>
            </a:r>
            <a:endParaRPr lang="en-US" sz="1350" dirty="0"/>
          </a:p>
        </p:txBody>
      </p:sp>
      <p:sp>
        <p:nvSpPr>
          <p:cNvPr id="79" name="Notched Right Arrow 78"/>
          <p:cNvSpPr/>
          <p:nvPr/>
        </p:nvSpPr>
        <p:spPr>
          <a:xfrm>
            <a:off x="1559324" y="2172427"/>
            <a:ext cx="8480734" cy="191877"/>
          </a:xfrm>
          <a:prstGeom prst="notchedRightArrow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TextBox 80"/>
          <p:cNvSpPr txBox="1"/>
          <p:nvPr/>
        </p:nvSpPr>
        <p:spPr>
          <a:xfrm>
            <a:off x="1556842" y="1891829"/>
            <a:ext cx="18860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 </a:t>
            </a:r>
            <a:r>
              <a:rPr lang="en-US" sz="1350" dirty="0" smtClean="0"/>
              <a:t>Minimal software </a:t>
            </a:r>
            <a:r>
              <a:rPr lang="en-US" sz="1350" dirty="0" err="1" smtClean="0"/>
              <a:t>engg</a:t>
            </a:r>
            <a:r>
              <a:rPr lang="en-US" sz="1350" dirty="0" smtClean="0"/>
              <a:t>.</a:t>
            </a:r>
            <a:endParaRPr lang="en-US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1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Cloud Data Security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Concerns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2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70201"/>
            <a:ext cx="4876800" cy="4876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747001"/>
            <a:ext cx="762000" cy="76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681347"/>
            <a:ext cx="974474" cy="9744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74" y="5591811"/>
            <a:ext cx="1219200" cy="1219200"/>
          </a:xfrm>
          <a:prstGeom prst="rect">
            <a:avLst/>
          </a:prstGeom>
        </p:spPr>
      </p:pic>
      <p:cxnSp>
        <p:nvCxnSpPr>
          <p:cNvPr id="20" name="Elbow Connector 19"/>
          <p:cNvCxnSpPr>
            <a:endCxn id="14" idx="0"/>
          </p:cNvCxnSpPr>
          <p:nvPr/>
        </p:nvCxnSpPr>
        <p:spPr>
          <a:xfrm rot="5400000">
            <a:off x="2727202" y="4664201"/>
            <a:ext cx="1327399" cy="838200"/>
          </a:xfrm>
          <a:prstGeom prst="bentConnector3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91000" y="4419601"/>
            <a:ext cx="0" cy="13274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4517901" y="4549901"/>
            <a:ext cx="1327403" cy="1066801"/>
          </a:xfrm>
          <a:prstGeom prst="bentConnector3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75175" y="1758854"/>
            <a:ext cx="4092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Data in the cloud vulnerable to: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Snooping administrators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Hackers with illegal access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Compromised servers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343400"/>
            <a:ext cx="740026" cy="740026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399141" y="3000961"/>
            <a:ext cx="1711128" cy="615281"/>
            <a:chOff x="5896755" y="3921626"/>
            <a:chExt cx="1711128" cy="615281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6755" y="3921626"/>
              <a:ext cx="609600" cy="60960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8283" y="3927307"/>
              <a:ext cx="609600" cy="60960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7519" y="3921626"/>
              <a:ext cx="609600" cy="6096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4170451" y="2162878"/>
            <a:ext cx="1228047" cy="603339"/>
            <a:chOff x="6157200" y="4437319"/>
            <a:chExt cx="1228047" cy="603339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4322851" y="2315278"/>
            <a:ext cx="1228047" cy="603339"/>
            <a:chOff x="6157200" y="4437319"/>
            <a:chExt cx="1228047" cy="603339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4475251" y="2467678"/>
            <a:ext cx="1228047" cy="603339"/>
            <a:chOff x="6157200" y="4437319"/>
            <a:chExt cx="1228047" cy="603339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00" y="4437319"/>
              <a:ext cx="601303" cy="601303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844" y="4437320"/>
              <a:ext cx="601303" cy="601303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944" y="4439355"/>
              <a:ext cx="601303" cy="601303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Solution Landscape &amp; Design Choices</a:t>
            </a:r>
          </a:p>
          <a:p>
            <a:r>
              <a:rPr lang="en-US" dirty="0" smtClean="0"/>
              <a:t>Cipherbase Design &amp; Engineering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Query in Cipherbase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DF94-9845-46BE-BCDF-88927BE4B071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771" y="3301466"/>
            <a:ext cx="1029904" cy="96252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34403" y="3530067"/>
            <a:ext cx="962526" cy="5053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Cipherbase Client Lib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780675" y="3724977"/>
            <a:ext cx="587140" cy="16362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95902" y="4687503"/>
            <a:ext cx="1039528" cy="7026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Encryption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Config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551899" y="4263992"/>
            <a:ext cx="127534" cy="4235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62" y="3176507"/>
            <a:ext cx="1222631" cy="1212443"/>
          </a:xfrm>
          <a:prstGeom prst="rect">
            <a:avLst/>
          </a:prstGeom>
        </p:spPr>
      </p:pic>
      <p:sp>
        <p:nvSpPr>
          <p:cNvPr id="18" name="Left-Right Arrow 17"/>
          <p:cNvSpPr/>
          <p:nvPr/>
        </p:nvSpPr>
        <p:spPr>
          <a:xfrm>
            <a:off x="2868328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5371193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47310" y="2999613"/>
            <a:ext cx="1724896" cy="1614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357020" y="3207004"/>
            <a:ext cx="1244550" cy="1063365"/>
            <a:chOff x="6128382" y="1814353"/>
            <a:chExt cx="3029390" cy="2656343"/>
          </a:xfrm>
        </p:grpSpPr>
        <p:sp>
          <p:nvSpPr>
            <p:cNvPr id="28" name="Rectangle 27"/>
            <p:cNvSpPr/>
            <p:nvPr/>
          </p:nvSpPr>
          <p:spPr>
            <a:xfrm>
              <a:off x="6128382" y="1814353"/>
              <a:ext cx="3029390" cy="2656343"/>
            </a:xfrm>
            <a:prstGeom prst="rect">
              <a:avLst/>
            </a:prstGeom>
            <a:pattFill prst="diagBri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66607" y="2037608"/>
              <a:ext cx="2590800" cy="22661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Stack Machine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(Expression Evaluation)</a:t>
              </a: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2" name="Flowchart: Magnetic Disk 31"/>
          <p:cNvSpPr/>
          <p:nvPr/>
        </p:nvSpPr>
        <p:spPr>
          <a:xfrm>
            <a:off x="6864996" y="4999273"/>
            <a:ext cx="1470273" cy="92362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8472206" y="3705382"/>
            <a:ext cx="1884814" cy="19215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7526956" y="4613968"/>
            <a:ext cx="144379" cy="385305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861171" y="2588753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Insecure (x86)</a:t>
            </a:r>
            <a:endParaRPr lang="en-US" dirty="0"/>
          </a:p>
        </p:txBody>
      </p:sp>
      <p:sp>
        <p:nvSpPr>
          <p:cNvPr id="37" name="TextBox 62"/>
          <p:cNvSpPr txBox="1"/>
          <p:nvPr/>
        </p:nvSpPr>
        <p:spPr>
          <a:xfrm>
            <a:off x="10675529" y="2821727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6092792" y="2088682"/>
            <a:ext cx="5838796" cy="4196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092792" y="1732216"/>
            <a:ext cx="18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Cipherbase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73973" y="3545850"/>
            <a:ext cx="119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SQL Server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11205237" y="3327599"/>
            <a:ext cx="284642" cy="2846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84364" y="3413396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PCIe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2750583" y="4672247"/>
            <a:ext cx="284642" cy="2846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9471" y="5486400"/>
            <a:ext cx="2172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AccountId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Plaintext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Balance: 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7184862" y="5412182"/>
            <a:ext cx="684188" cy="414342"/>
            <a:chOff x="4834983" y="5276706"/>
            <a:chExt cx="684188" cy="414342"/>
          </a:xfrm>
        </p:grpSpPr>
        <p:grpSp>
          <p:nvGrpSpPr>
            <p:cNvPr id="25" name="Group 24"/>
            <p:cNvGrpSpPr/>
            <p:nvPr/>
          </p:nvGrpSpPr>
          <p:grpSpPr>
            <a:xfrm>
              <a:off x="5223215" y="5276707"/>
              <a:ext cx="295956" cy="414341"/>
              <a:chOff x="4527612" y="5166804"/>
              <a:chExt cx="392091" cy="54893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27612" y="5166804"/>
                <a:ext cx="381739" cy="5415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4527612" y="526445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37964" y="5354712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30560" y="5444966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32036" y="5535220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33515" y="560771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77174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65781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Isosceles Triangle 45"/>
            <p:cNvSpPr/>
            <p:nvPr/>
          </p:nvSpPr>
          <p:spPr>
            <a:xfrm rot="16200000">
              <a:off x="4756316" y="5355373"/>
              <a:ext cx="408761" cy="251427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306" y="4740737"/>
            <a:ext cx="4981575" cy="197167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48" name="TextBox 47"/>
          <p:cNvSpPr txBox="1"/>
          <p:nvPr/>
        </p:nvSpPr>
        <p:spPr>
          <a:xfrm>
            <a:off x="10368006" y="4293021"/>
            <a:ext cx="124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(stateless*)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0294271" y="4662353"/>
            <a:ext cx="1176811" cy="1384995"/>
            <a:chOff x="10294271" y="4662353"/>
            <a:chExt cx="1176811" cy="1384995"/>
          </a:xfrm>
        </p:grpSpPr>
        <p:sp>
          <p:nvSpPr>
            <p:cNvPr id="49" name="TextBox 48"/>
            <p:cNvSpPr txBox="1"/>
            <p:nvPr/>
          </p:nvSpPr>
          <p:spPr>
            <a:xfrm>
              <a:off x="10590713" y="4662353"/>
              <a:ext cx="880369" cy="1384995"/>
            </a:xfrm>
            <a:prstGeom prst="rect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ush $1</a:t>
              </a:r>
            </a:p>
            <a:p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decrypt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ush 10</a:t>
              </a: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dd</a:t>
              </a:r>
            </a:p>
            <a:p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encrypt</a:t>
              </a:r>
            </a:p>
            <a:p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294271" y="4667360"/>
              <a:ext cx="301686" cy="369332"/>
            </a:xfrm>
            <a:prstGeom prst="rect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0" y="2192394"/>
            <a:ext cx="1876425" cy="5810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040" y="2231024"/>
            <a:ext cx="2238375" cy="53340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5082306" y="5622144"/>
            <a:ext cx="4981575" cy="198799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8" grpId="0"/>
      <p:bldP spid="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Query in Cipherbase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DF94-9845-46BE-BCDF-88927BE4B071}" type="slidenum">
              <a:rPr lang="en-US" smtClean="0"/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771" y="3301466"/>
            <a:ext cx="1029904" cy="96252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34403" y="3530067"/>
            <a:ext cx="962526" cy="5053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Cipherbase Client Lib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780675" y="3724977"/>
            <a:ext cx="587140" cy="16362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95902" y="4687503"/>
            <a:ext cx="1039528" cy="7026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Encryption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Config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551899" y="4263992"/>
            <a:ext cx="127534" cy="4235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62" y="3176507"/>
            <a:ext cx="1222631" cy="1212443"/>
          </a:xfrm>
          <a:prstGeom prst="rect">
            <a:avLst/>
          </a:prstGeom>
        </p:spPr>
      </p:pic>
      <p:sp>
        <p:nvSpPr>
          <p:cNvPr id="18" name="Left-Right Arrow 17"/>
          <p:cNvSpPr/>
          <p:nvPr/>
        </p:nvSpPr>
        <p:spPr>
          <a:xfrm>
            <a:off x="2868328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5371193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47310" y="2999613"/>
            <a:ext cx="1724896" cy="1614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357020" y="3207004"/>
            <a:ext cx="1244550" cy="1063365"/>
            <a:chOff x="6128382" y="1814353"/>
            <a:chExt cx="3029390" cy="2656343"/>
          </a:xfrm>
        </p:grpSpPr>
        <p:sp>
          <p:nvSpPr>
            <p:cNvPr id="28" name="Rectangle 27"/>
            <p:cNvSpPr/>
            <p:nvPr/>
          </p:nvSpPr>
          <p:spPr>
            <a:xfrm>
              <a:off x="6128382" y="1814353"/>
              <a:ext cx="3029390" cy="2656343"/>
            </a:xfrm>
            <a:prstGeom prst="rect">
              <a:avLst/>
            </a:prstGeom>
            <a:pattFill prst="diagBri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66607" y="2037608"/>
              <a:ext cx="2590800" cy="22661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Stack Machine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(Expression Evaluation)</a:t>
              </a: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2" name="Flowchart: Magnetic Disk 31"/>
          <p:cNvSpPr/>
          <p:nvPr/>
        </p:nvSpPr>
        <p:spPr>
          <a:xfrm>
            <a:off x="6864996" y="4999273"/>
            <a:ext cx="1470273" cy="92362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8472206" y="3705382"/>
            <a:ext cx="1884814" cy="19215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7526956" y="4613968"/>
            <a:ext cx="144379" cy="385305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861171" y="2588753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Insecure (x86)</a:t>
            </a:r>
            <a:endParaRPr lang="en-US" dirty="0"/>
          </a:p>
        </p:txBody>
      </p:sp>
      <p:sp>
        <p:nvSpPr>
          <p:cNvPr id="37" name="TextBox 62"/>
          <p:cNvSpPr txBox="1"/>
          <p:nvPr/>
        </p:nvSpPr>
        <p:spPr>
          <a:xfrm>
            <a:off x="10675529" y="2821727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6092792" y="2088682"/>
            <a:ext cx="5838796" cy="4196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092792" y="1732216"/>
            <a:ext cx="18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Cipherbase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73973" y="3545850"/>
            <a:ext cx="119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SQL Server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11205237" y="3327599"/>
            <a:ext cx="284642" cy="2846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84364" y="3413396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PCIe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2750583" y="4672247"/>
            <a:ext cx="284642" cy="2846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9471" y="5486400"/>
            <a:ext cx="1973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AccountId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AES-CBC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Balance: 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7184862" y="5412182"/>
            <a:ext cx="684188" cy="414342"/>
            <a:chOff x="4834983" y="5276706"/>
            <a:chExt cx="684188" cy="414342"/>
          </a:xfrm>
        </p:grpSpPr>
        <p:grpSp>
          <p:nvGrpSpPr>
            <p:cNvPr id="25" name="Group 24"/>
            <p:cNvGrpSpPr/>
            <p:nvPr/>
          </p:nvGrpSpPr>
          <p:grpSpPr>
            <a:xfrm>
              <a:off x="5223215" y="5276707"/>
              <a:ext cx="295956" cy="414341"/>
              <a:chOff x="4527612" y="5166804"/>
              <a:chExt cx="392091" cy="54893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27612" y="5166804"/>
                <a:ext cx="381739" cy="5415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4527612" y="526445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37964" y="5354712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30560" y="5444966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32036" y="5535220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33515" y="560771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77174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65781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Isosceles Triangle 45"/>
            <p:cNvSpPr/>
            <p:nvPr/>
          </p:nvSpPr>
          <p:spPr>
            <a:xfrm rot="16200000">
              <a:off x="4756316" y="5355373"/>
              <a:ext cx="408761" cy="251427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303" y="4398183"/>
            <a:ext cx="7410450" cy="199072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570616" y="5554019"/>
            <a:ext cx="1839558" cy="19097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84586" y="545161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PK: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B+-Tree Indexes over Encrypted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27036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6C2AB4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60891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BF48BC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94747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DF60B9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86026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20B9D4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24580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AC2DB0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963135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FC46B0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0046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860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7153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5710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8426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2282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3384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7240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C9B7F9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61095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1DA6B5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949511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4F3618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88065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626620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3531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208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0638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09195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54774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8630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7011" y="4762975"/>
            <a:ext cx="2031330" cy="1180217"/>
            <a:chOff x="6857011" y="4762975"/>
            <a:chExt cx="2031330" cy="118021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659732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935880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C9B7F9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27443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1DA6B5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7612991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4F3618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951545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8290100" y="502266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57011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9556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34118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2675" y="5620904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1122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4978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193531" y="2119386"/>
            <a:ext cx="2031330" cy="1180216"/>
            <a:chOff x="4671790" y="2275564"/>
            <a:chExt cx="2031330" cy="1180216"/>
          </a:xfrm>
        </p:grpSpPr>
        <p:sp>
          <p:nvSpPr>
            <p:cNvPr id="48" name="TextBox 47"/>
            <p:cNvSpPr txBox="1"/>
            <p:nvPr/>
          </p:nvSpPr>
          <p:spPr>
            <a:xfrm rot="16200000">
              <a:off x="4412104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4750659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5089214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5427770" y="253525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5766324" y="253525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6104879" y="2535251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671790" y="3133491"/>
              <a:ext cx="2031330" cy="322289"/>
              <a:chOff x="6098894" y="3358126"/>
              <a:chExt cx="2369874" cy="322289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8894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43744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776001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114558" y="3358127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45310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79166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8130213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H="1">
            <a:off x="2545708" y="3138457"/>
            <a:ext cx="1792918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628816" y="3138457"/>
            <a:ext cx="580377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870638" y="3138457"/>
            <a:ext cx="3002035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56137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22485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888340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1554222" y="4370120"/>
            <a:ext cx="2027141" cy="369332"/>
            <a:chOff x="1554222" y="4370120"/>
            <a:chExt cx="2027141" cy="369332"/>
          </a:xfrm>
        </p:grpSpPr>
        <p:sp>
          <p:nvSpPr>
            <p:cNvPr id="74" name="TextBox 73"/>
            <p:cNvSpPr txBox="1"/>
            <p:nvPr/>
          </p:nvSpPr>
          <p:spPr>
            <a:xfrm>
              <a:off x="1554222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77558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35384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55465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13213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270059" y="437012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218833" y="4375619"/>
            <a:ext cx="1312547" cy="369332"/>
            <a:chOff x="4218833" y="4375619"/>
            <a:chExt cx="1312547" cy="369332"/>
          </a:xfrm>
        </p:grpSpPr>
        <p:sp>
          <p:nvSpPr>
            <p:cNvPr id="80" name="TextBox 79"/>
            <p:cNvSpPr txBox="1"/>
            <p:nvPr/>
          </p:nvSpPr>
          <p:spPr>
            <a:xfrm>
              <a:off x="4218833" y="437561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542169" y="437561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99995" y="437561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220076" y="437561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9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88478" y="17240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B+-Tree Indexes over Encrypted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27036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6C2AB4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60891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BF48BC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94747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DF60B9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86026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20B9D4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24580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AC2DB0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963135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FC46B0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0046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860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7153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5710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8426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2282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3384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7240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C9B7F9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61095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1DA6B5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949511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4F3618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88065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626620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3531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208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0638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09195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54774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8630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7011" y="4762975"/>
            <a:ext cx="2031330" cy="1180217"/>
            <a:chOff x="6857011" y="4762975"/>
            <a:chExt cx="2031330" cy="118021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659732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935880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C9B7F9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27443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1DA6B5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7612991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4F3618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951545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8290100" y="502266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57011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9556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34118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2675" y="5620904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1122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4978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193531" y="2119386"/>
            <a:ext cx="2031330" cy="1180216"/>
            <a:chOff x="4671790" y="2275564"/>
            <a:chExt cx="2031330" cy="1180216"/>
          </a:xfrm>
        </p:grpSpPr>
        <p:sp>
          <p:nvSpPr>
            <p:cNvPr id="48" name="TextBox 47"/>
            <p:cNvSpPr txBox="1"/>
            <p:nvPr/>
          </p:nvSpPr>
          <p:spPr>
            <a:xfrm rot="16200000">
              <a:off x="4412104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4750659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5089214" y="253525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5427770" y="253525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5766324" y="253525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6104879" y="2535251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671790" y="3133491"/>
              <a:ext cx="2031330" cy="322289"/>
              <a:chOff x="6098894" y="3358126"/>
              <a:chExt cx="2369874" cy="322289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6098894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43744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776001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114558" y="3358127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45310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79166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8130213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H="1">
            <a:off x="2545708" y="3138457"/>
            <a:ext cx="1792918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628816" y="3138457"/>
            <a:ext cx="580377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870638" y="3138457"/>
            <a:ext cx="3002035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56137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22485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888340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3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Query in Cipherbase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DF94-9845-46BE-BCDF-88927BE4B071}" type="slidenum">
              <a:rPr lang="en-US" smtClean="0"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771" y="3301466"/>
            <a:ext cx="1029904" cy="96252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34403" y="3530067"/>
            <a:ext cx="962526" cy="5053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Cipherbase Client Lib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780675" y="3724977"/>
            <a:ext cx="587140" cy="16362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95902" y="4687503"/>
            <a:ext cx="1039528" cy="7026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Encryption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Config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551899" y="4263992"/>
            <a:ext cx="127534" cy="4235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62" y="3176507"/>
            <a:ext cx="1222631" cy="1212443"/>
          </a:xfrm>
          <a:prstGeom prst="rect">
            <a:avLst/>
          </a:prstGeom>
        </p:spPr>
      </p:pic>
      <p:sp>
        <p:nvSpPr>
          <p:cNvPr id="18" name="Left-Right Arrow 17"/>
          <p:cNvSpPr/>
          <p:nvPr/>
        </p:nvSpPr>
        <p:spPr>
          <a:xfrm>
            <a:off x="2868328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5371193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47310" y="2999613"/>
            <a:ext cx="1724896" cy="1614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357020" y="3207004"/>
            <a:ext cx="1244550" cy="1063365"/>
            <a:chOff x="6128382" y="1814353"/>
            <a:chExt cx="3029390" cy="2656343"/>
          </a:xfrm>
        </p:grpSpPr>
        <p:sp>
          <p:nvSpPr>
            <p:cNvPr id="28" name="Rectangle 27"/>
            <p:cNvSpPr/>
            <p:nvPr/>
          </p:nvSpPr>
          <p:spPr>
            <a:xfrm>
              <a:off x="6128382" y="1814353"/>
              <a:ext cx="3029390" cy="2656343"/>
            </a:xfrm>
            <a:prstGeom prst="rect">
              <a:avLst/>
            </a:prstGeom>
            <a:pattFill prst="diagBri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66607" y="2037608"/>
              <a:ext cx="2590800" cy="22661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Stack Machine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(Expression Evaluation)</a:t>
              </a: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2" name="Flowchart: Magnetic Disk 31"/>
          <p:cNvSpPr/>
          <p:nvPr/>
        </p:nvSpPr>
        <p:spPr>
          <a:xfrm>
            <a:off x="6864996" y="4999273"/>
            <a:ext cx="1470273" cy="92362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8472206" y="3705382"/>
            <a:ext cx="1884814" cy="19215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7526956" y="4613968"/>
            <a:ext cx="144379" cy="385305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861171" y="2588753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Insecure (x86)</a:t>
            </a:r>
            <a:endParaRPr lang="en-US" dirty="0"/>
          </a:p>
        </p:txBody>
      </p:sp>
      <p:sp>
        <p:nvSpPr>
          <p:cNvPr id="37" name="TextBox 62"/>
          <p:cNvSpPr txBox="1"/>
          <p:nvPr/>
        </p:nvSpPr>
        <p:spPr>
          <a:xfrm>
            <a:off x="10675529" y="2821727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6092792" y="2088682"/>
            <a:ext cx="5838796" cy="4196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092792" y="1732216"/>
            <a:ext cx="18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Cipherbase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73973" y="3545850"/>
            <a:ext cx="119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SQL Server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11205237" y="3327599"/>
            <a:ext cx="284642" cy="2846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84364" y="3413396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PCIe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2750583" y="4672247"/>
            <a:ext cx="284642" cy="2846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9471" y="5486400"/>
            <a:ext cx="1973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AccountId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AES-CBC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Balance: 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7184862" y="5412182"/>
            <a:ext cx="684188" cy="414342"/>
            <a:chOff x="4834983" y="5276706"/>
            <a:chExt cx="684188" cy="414342"/>
          </a:xfrm>
        </p:grpSpPr>
        <p:grpSp>
          <p:nvGrpSpPr>
            <p:cNvPr id="25" name="Group 24"/>
            <p:cNvGrpSpPr/>
            <p:nvPr/>
          </p:nvGrpSpPr>
          <p:grpSpPr>
            <a:xfrm>
              <a:off x="5223215" y="5276707"/>
              <a:ext cx="295956" cy="414341"/>
              <a:chOff x="4527612" y="5166804"/>
              <a:chExt cx="392091" cy="54893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27612" y="5166804"/>
                <a:ext cx="381739" cy="5415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4527612" y="526445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37964" y="5354712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30560" y="5444966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32036" y="5535220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33515" y="560771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77174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65781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Isosceles Triangle 45"/>
            <p:cNvSpPr/>
            <p:nvPr/>
          </p:nvSpPr>
          <p:spPr>
            <a:xfrm rot="16200000">
              <a:off x="4756316" y="5355373"/>
              <a:ext cx="408761" cy="251427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570616" y="5554019"/>
            <a:ext cx="1839558" cy="19097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84586" y="545161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PK: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0" y="2192394"/>
            <a:ext cx="1876425" cy="5810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75" y="1507196"/>
            <a:ext cx="3390900" cy="57150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0390888" y="4560023"/>
            <a:ext cx="1176811" cy="1384995"/>
            <a:chOff x="10390888" y="4560023"/>
            <a:chExt cx="1176811" cy="1384995"/>
          </a:xfrm>
        </p:grpSpPr>
        <p:sp>
          <p:nvSpPr>
            <p:cNvPr id="50" name="TextBox 49"/>
            <p:cNvSpPr txBox="1"/>
            <p:nvPr/>
          </p:nvSpPr>
          <p:spPr>
            <a:xfrm>
              <a:off x="10687330" y="4560023"/>
              <a:ext cx="880369" cy="1384995"/>
            </a:xfrm>
            <a:prstGeom prst="rect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ush $1</a:t>
              </a:r>
            </a:p>
            <a:p>
              <a:r>
                <a:rPr lang="en-US" sz="14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decr</a:t>
              </a:r>
              <a:endParaRPr lang="en-US" sz="14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400" dirty="0"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ush $2</a:t>
              </a:r>
            </a:p>
            <a:p>
              <a:r>
                <a:rPr lang="en-US" sz="14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decr</a:t>
              </a:r>
              <a:endParaRPr lang="en-US" sz="14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compare</a:t>
              </a:r>
            </a:p>
            <a:p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4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390888" y="4565030"/>
              <a:ext cx="301686" cy="369332"/>
            </a:xfrm>
            <a:prstGeom prst="rect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88" y="4395915"/>
            <a:ext cx="6633339" cy="178196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B+-Tree Indexes over Encrypted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27036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6C2AB4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60891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BF48BC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94747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DF60B9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86026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20B9D4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24580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AC2DB0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963135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FC46B0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0046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860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7153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5710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8426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2282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3384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7240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C9B7F9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61095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1DA6B5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949511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4F3618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88065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626620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3531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208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0638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09195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54774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8630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7011" y="4762975"/>
            <a:ext cx="2031330" cy="1180217"/>
            <a:chOff x="6857011" y="4762975"/>
            <a:chExt cx="2031330" cy="118021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659732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935880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C9B7F9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27443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1DA6B5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7612991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4F3618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951545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8290100" y="502266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57011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9556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34118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2675" y="5620904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1122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4978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 rot="16200000">
            <a:off x="4272400" y="237907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10955" y="237907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49511" y="237907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5288065" y="237907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5626620" y="237907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193531" y="2977313"/>
            <a:ext cx="2031330" cy="322289"/>
            <a:chOff x="6098894" y="3358126"/>
            <a:chExt cx="2369874" cy="322289"/>
          </a:xfrm>
        </p:grpSpPr>
        <p:sp>
          <p:nvSpPr>
            <p:cNvPr id="54" name="Rectangle 53"/>
            <p:cNvSpPr/>
            <p:nvPr/>
          </p:nvSpPr>
          <p:spPr>
            <a:xfrm>
              <a:off x="6098894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43744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76001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4558" y="3358127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5310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166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30213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flipH="1">
            <a:off x="2545708" y="3138457"/>
            <a:ext cx="1792918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628816" y="3138457"/>
            <a:ext cx="580377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870638" y="3138457"/>
            <a:ext cx="3002035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56137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22485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888340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99323" y="1683452"/>
            <a:ext cx="944489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8DE526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72009" y="2365985"/>
            <a:ext cx="1244550" cy="1063365"/>
          </a:xfrm>
          <a:prstGeom prst="rect">
            <a:avLst/>
          </a:prstGeom>
          <a:pattFill prst="diagBrick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0069878" y="2455357"/>
            <a:ext cx="1064366" cy="90718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9" name="TextBox 62"/>
          <p:cNvSpPr txBox="1"/>
          <p:nvPr/>
        </p:nvSpPr>
        <p:spPr>
          <a:xfrm>
            <a:off x="10290518" y="1980708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3933845" y="2379075"/>
            <a:ext cx="857927" cy="33855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263" y="1659929"/>
            <a:ext cx="129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 key: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51600" y="2702869"/>
            <a:ext cx="3441031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17753" y="2329298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comp(8DE526,0A183E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447584" y="2855269"/>
            <a:ext cx="3441031" cy="0"/>
          </a:xfrm>
          <a:prstGeom prst="straightConnector1">
            <a:avLst/>
          </a:prstGeom>
          <a:ln w="1905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35733" y="28454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&lt;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B+-Tree Indexes over Encrypted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27036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6C2AB4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60891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BF48BC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94747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DF60B9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286026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20B9D4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24580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AC2DB0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963135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FC46B0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0046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860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7153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5710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8426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22820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3384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272400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C9B7F9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610955" y="502266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1DA6B5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949511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4F3618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88065" y="502266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626620" y="502266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3531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208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0638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09195" y="5620905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54774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86305" y="5620904"/>
            <a:ext cx="338555" cy="3222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7011" y="4762975"/>
            <a:ext cx="2031330" cy="1180217"/>
            <a:chOff x="6857011" y="4762975"/>
            <a:chExt cx="2031330" cy="118021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659732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0A183E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935880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C9B7F9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7274435" y="5022664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1DA6B5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7612991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4F3618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951545" y="5022663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8290100" y="5022662"/>
              <a:ext cx="857927" cy="338554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     </a:t>
              </a:r>
              <a:endParaRPr lang="en-US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57011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9556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34118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72675" y="5620904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1122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49785" y="5620903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 rot="16200000">
            <a:off x="4272400" y="237907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10955" y="2379075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49511" y="237907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5288065" y="2379074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5626620" y="2379073"/>
            <a:ext cx="857927" cy="33855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193531" y="2977313"/>
            <a:ext cx="2031330" cy="322289"/>
            <a:chOff x="6098894" y="3358126"/>
            <a:chExt cx="2369874" cy="322289"/>
          </a:xfrm>
        </p:grpSpPr>
        <p:sp>
          <p:nvSpPr>
            <p:cNvPr id="54" name="Rectangle 53"/>
            <p:cNvSpPr/>
            <p:nvPr/>
          </p:nvSpPr>
          <p:spPr>
            <a:xfrm>
              <a:off x="6098894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43744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76001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4558" y="3358127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5310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166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30213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flipH="1">
            <a:off x="2545708" y="3138457"/>
            <a:ext cx="1792918" cy="1624518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628816" y="3138457"/>
            <a:ext cx="580377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870638" y="3138457"/>
            <a:ext cx="3002035" cy="162451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56137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224855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888340" y="5342021"/>
            <a:ext cx="63215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99323" y="1683452"/>
            <a:ext cx="944489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8DE526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972009" y="2365985"/>
            <a:ext cx="1244550" cy="1063365"/>
          </a:xfrm>
          <a:prstGeom prst="rect">
            <a:avLst/>
          </a:prstGeom>
          <a:pattFill prst="diagBrick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0069878" y="2455357"/>
            <a:ext cx="1064366" cy="90718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9" name="TextBox 62"/>
          <p:cNvSpPr txBox="1"/>
          <p:nvPr/>
        </p:nvSpPr>
        <p:spPr>
          <a:xfrm>
            <a:off x="10290518" y="1980708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3933845" y="2379075"/>
            <a:ext cx="857927" cy="33855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0A183E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263" y="1659929"/>
            <a:ext cx="129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 key: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51600" y="2702869"/>
            <a:ext cx="3441031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17753" y="2329298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comp(8DE526,0A183E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447584" y="2855269"/>
            <a:ext cx="3441031" cy="0"/>
          </a:xfrm>
          <a:prstGeom prst="straightConnector1">
            <a:avLst/>
          </a:prstGeom>
          <a:ln w="1905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35733" y="28454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&lt;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0046" y="4762975"/>
            <a:ext cx="2031329" cy="1180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884260" y="4762975"/>
            <a:ext cx="338555" cy="1180216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3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Query in Cipherbase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DF94-9845-46BE-BCDF-88927BE4B071}" type="slidenum">
              <a:rPr lang="en-US" smtClean="0"/>
              <a:t>28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0771" y="3301466"/>
            <a:ext cx="1029904" cy="96252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34403" y="3530067"/>
            <a:ext cx="962526" cy="5053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Cipherbase Client Lib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780675" y="3724977"/>
            <a:ext cx="587140" cy="163629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95902" y="4687503"/>
            <a:ext cx="1039528" cy="7026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Encryption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Config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551899" y="4263992"/>
            <a:ext cx="127534" cy="4235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62" y="3176507"/>
            <a:ext cx="1222631" cy="1212443"/>
          </a:xfrm>
          <a:prstGeom prst="rect">
            <a:avLst/>
          </a:prstGeom>
        </p:spPr>
      </p:pic>
      <p:sp>
        <p:nvSpPr>
          <p:cNvPr id="18" name="Left-Right Arrow 17"/>
          <p:cNvSpPr/>
          <p:nvPr/>
        </p:nvSpPr>
        <p:spPr>
          <a:xfrm>
            <a:off x="2868328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5371193" y="3724977"/>
            <a:ext cx="1280234" cy="163629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47310" y="2999613"/>
            <a:ext cx="1724896" cy="1614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357020" y="3207004"/>
            <a:ext cx="1244550" cy="1063365"/>
            <a:chOff x="6128382" y="1814353"/>
            <a:chExt cx="3029390" cy="2656343"/>
          </a:xfrm>
        </p:grpSpPr>
        <p:sp>
          <p:nvSpPr>
            <p:cNvPr id="28" name="Rectangle 27"/>
            <p:cNvSpPr/>
            <p:nvPr/>
          </p:nvSpPr>
          <p:spPr>
            <a:xfrm>
              <a:off x="6128382" y="1814353"/>
              <a:ext cx="3029390" cy="2656343"/>
            </a:xfrm>
            <a:prstGeom prst="rect">
              <a:avLst/>
            </a:prstGeom>
            <a:pattFill prst="diagBri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66607" y="2037608"/>
              <a:ext cx="2590800" cy="22661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Stack Machine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(Expression Evaluation)</a:t>
              </a: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2" name="Flowchart: Magnetic Disk 31"/>
          <p:cNvSpPr/>
          <p:nvPr/>
        </p:nvSpPr>
        <p:spPr>
          <a:xfrm>
            <a:off x="6864996" y="4999273"/>
            <a:ext cx="1470273" cy="92362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8472206" y="3705382"/>
            <a:ext cx="1884814" cy="192155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7526956" y="4613968"/>
            <a:ext cx="144379" cy="385305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861171" y="2588753"/>
            <a:ext cx="15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Insecure (x86)</a:t>
            </a:r>
            <a:endParaRPr lang="en-US" dirty="0"/>
          </a:p>
        </p:txBody>
      </p:sp>
      <p:sp>
        <p:nvSpPr>
          <p:cNvPr id="37" name="TextBox 62"/>
          <p:cNvSpPr txBox="1"/>
          <p:nvPr/>
        </p:nvSpPr>
        <p:spPr>
          <a:xfrm>
            <a:off x="10675529" y="2821727"/>
            <a:ext cx="60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FPGA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6092792" y="2088682"/>
            <a:ext cx="5838796" cy="4196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092792" y="1732216"/>
            <a:ext cx="18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Cipherbase Server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73973" y="3545850"/>
            <a:ext cx="119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SQL Server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11205237" y="3327599"/>
            <a:ext cx="284642" cy="2846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84364" y="3413396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PCIe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8713">
            <a:off x="2750583" y="4672247"/>
            <a:ext cx="284642" cy="2846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9471" y="5486400"/>
            <a:ext cx="1973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AccountId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AES-CBC</a:t>
            </a:r>
          </a:p>
          <a:p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BranchId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Balance:   AES-CBC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7184862" y="5412182"/>
            <a:ext cx="684188" cy="414342"/>
            <a:chOff x="4834983" y="5276706"/>
            <a:chExt cx="684188" cy="414342"/>
          </a:xfrm>
        </p:grpSpPr>
        <p:grpSp>
          <p:nvGrpSpPr>
            <p:cNvPr id="25" name="Group 24"/>
            <p:cNvGrpSpPr/>
            <p:nvPr/>
          </p:nvGrpSpPr>
          <p:grpSpPr>
            <a:xfrm>
              <a:off x="5223215" y="5276707"/>
              <a:ext cx="295956" cy="414341"/>
              <a:chOff x="4527612" y="5166804"/>
              <a:chExt cx="392091" cy="54893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27612" y="5166804"/>
                <a:ext cx="381739" cy="5415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4527612" y="526445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537964" y="5354712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30560" y="5444966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32036" y="5535220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533515" y="5607718"/>
                <a:ext cx="38173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77174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657818" y="5174197"/>
                <a:ext cx="0" cy="5415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Isosceles Triangle 45"/>
            <p:cNvSpPr/>
            <p:nvPr/>
          </p:nvSpPr>
          <p:spPr>
            <a:xfrm rot="16200000">
              <a:off x="4756316" y="5355373"/>
              <a:ext cx="408761" cy="251427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88" y="4395915"/>
            <a:ext cx="6633339" cy="178196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570616" y="5554019"/>
            <a:ext cx="1839558" cy="19097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84586" y="545161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PK: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0" y="2192394"/>
            <a:ext cx="1876425" cy="5810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75" y="1507196"/>
            <a:ext cx="3390900" cy="5715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503088" y="5173579"/>
            <a:ext cx="6633339" cy="216568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Security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776966"/>
                  </p:ext>
                </p:extLst>
              </p:nvPr>
            </p:nvGraphicFramePr>
            <p:xfrm>
              <a:off x="1091473" y="1587622"/>
              <a:ext cx="9842138" cy="23630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21069"/>
                    <a:gridCol w="4921069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Operation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Adversary Learns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=5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 smtClean="0"/>
                            <a:t>(R)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Unknown predicate p(A) over R tuples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2000" dirty="0" smtClean="0"/>
                            <a:t> (hash-based)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The join graph and the equivalence</a:t>
                          </a:r>
                          <a:r>
                            <a:rPr lang="en-US" sz="2000" baseline="0" dirty="0" smtClean="0"/>
                            <a:t> relation over R(A) and S(A) for joining A values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Nothing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𝐺𝑟𝑜𝑢𝑝𝑏𝑦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𝑆𝑈𝑀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The</a:t>
                          </a:r>
                          <a:r>
                            <a:rPr lang="en-US" sz="2000" baseline="0" dirty="0" smtClean="0"/>
                            <a:t> equivalence relation over R(A)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776966"/>
                  </p:ext>
                </p:extLst>
              </p:nvPr>
            </p:nvGraphicFramePr>
            <p:xfrm>
              <a:off x="1091473" y="1587622"/>
              <a:ext cx="9842138" cy="23630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21069"/>
                    <a:gridCol w="4921069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Operation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Adversary Learns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24" t="-107692" r="-100371" b="-4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Unknown predicate p(A) over R tuples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24" t="-116379" r="-100371" b="-130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The join graph and the equivalence</a:t>
                          </a:r>
                          <a:r>
                            <a:rPr lang="en-US" sz="2000" baseline="0" dirty="0" smtClean="0"/>
                            <a:t> relation over R(A) and S(A) for joining A values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24" t="-386154" r="-100371" b="-13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Nothing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4732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24" t="-405128" r="-100371" b="-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The</a:t>
                          </a:r>
                          <a:r>
                            <a:rPr lang="en-US" sz="2000" baseline="0" dirty="0" smtClean="0"/>
                            <a:t> equivalence relation over R(A)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3454400" y="4702629"/>
            <a:ext cx="507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Security depends on the operations performed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Database Encryption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3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70201"/>
            <a:ext cx="4876800" cy="4876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743200"/>
            <a:ext cx="1066006" cy="106600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676" y="2743200"/>
            <a:ext cx="1066006" cy="10660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743200"/>
            <a:ext cx="1066006" cy="1066006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752600" y="4953000"/>
            <a:ext cx="86106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>
            <a:off x="2727202" y="4664201"/>
            <a:ext cx="1327399" cy="838200"/>
          </a:xfrm>
          <a:prstGeom prst="bentConnector3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4419601"/>
            <a:ext cx="0" cy="13274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4517901" y="4549901"/>
            <a:ext cx="1327403" cy="1066801"/>
          </a:xfrm>
          <a:prstGeom prst="bentConnector3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747001"/>
            <a:ext cx="762000" cy="762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681347"/>
            <a:ext cx="974474" cy="9744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74" y="5591811"/>
            <a:ext cx="1219200" cy="121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36948" y="5767393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Client App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313" y="2743200"/>
            <a:ext cx="1066006" cy="106600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9751029" y="3809207"/>
            <a:ext cx="0" cy="1937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055829" y="3809207"/>
            <a:ext cx="0" cy="195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259" y="937419"/>
            <a:ext cx="3038475" cy="2076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43" y="4310457"/>
            <a:ext cx="1714500" cy="54292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567" y="4243112"/>
            <a:ext cx="1457325" cy="600075"/>
          </a:xfrm>
          <a:prstGeom prst="rect">
            <a:avLst/>
          </a:prstGeom>
          <a:ln>
            <a:noFill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6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Processing Performance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2210515" y="3298006"/>
            <a:ext cx="1387011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4231100" y="3298005"/>
            <a:ext cx="734601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V="1">
            <a:off x="5578728" y="3296292"/>
            <a:ext cx="851041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7581964" y="3206505"/>
            <a:ext cx="143838" cy="2465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733499" y="3206505"/>
            <a:ext cx="143838" cy="2465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flipV="1">
            <a:off x="7065053" y="3308277"/>
            <a:ext cx="559943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flipV="1">
            <a:off x="7814000" y="3308277"/>
            <a:ext cx="559943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V="1">
            <a:off x="9045812" y="3297402"/>
            <a:ext cx="1387011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61050" y="312361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x86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099683" y="3821688"/>
            <a:ext cx="9573967" cy="634143"/>
            <a:chOff x="1422415" y="4704446"/>
            <a:chExt cx="9573967" cy="634143"/>
          </a:xfrm>
        </p:grpSpPr>
        <p:sp>
          <p:nvSpPr>
            <p:cNvPr id="37" name="Rectangle 36"/>
            <p:cNvSpPr/>
            <p:nvPr/>
          </p:nvSpPr>
          <p:spPr>
            <a:xfrm>
              <a:off x="1422415" y="4704446"/>
              <a:ext cx="9573967" cy="634143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12958" y="4789114"/>
              <a:ext cx="9392880" cy="4465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38461" y="4811403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FPGA</a:t>
              </a:r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591392" y="4142709"/>
            <a:ext cx="26712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385063" y="3296292"/>
            <a:ext cx="195209" cy="8527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857863" y="3331136"/>
            <a:ext cx="171237" cy="7927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26688" y="4142709"/>
            <a:ext cx="26712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31479" y="3296292"/>
            <a:ext cx="195209" cy="8527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8" idx="1"/>
          </p:cNvCxnSpPr>
          <p:nvPr/>
        </p:nvCxnSpPr>
        <p:spPr>
          <a:xfrm flipV="1">
            <a:off x="6893816" y="3331136"/>
            <a:ext cx="171237" cy="7927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60910" y="4125587"/>
            <a:ext cx="26712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65701" y="3308279"/>
            <a:ext cx="195209" cy="8527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07492" y="3308279"/>
            <a:ext cx="171236" cy="8275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92736" y="4125588"/>
            <a:ext cx="26712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97526" y="3308280"/>
            <a:ext cx="195209" cy="8527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8" idx="1"/>
          </p:cNvCxnSpPr>
          <p:nvPr/>
        </p:nvCxnSpPr>
        <p:spPr>
          <a:xfrm flipV="1">
            <a:off x="4059864" y="3320864"/>
            <a:ext cx="171236" cy="8275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64605" y="1677357"/>
            <a:ext cx="2644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Life of a transaction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681786" y="2754644"/>
            <a:ext cx="579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parsing, compilation, buffering, latching, locking, commit, …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371657" y="4614428"/>
            <a:ext cx="222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 evaluation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75734" y="2744373"/>
            <a:ext cx="105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1M </a:t>
            </a:r>
            <a:r>
              <a:rPr lang="en-US" dirty="0" err="1" smtClean="0"/>
              <a:t>instrs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162466" y="4651586"/>
                <a:ext cx="1755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10 </a:t>
                </a:r>
                <a:r>
                  <a:rPr lang="en-US" dirty="0" err="1" smtClean="0"/>
                  <a:t>instrs</a:t>
                </a:r>
                <a:r>
                  <a:rPr lang="en-US" dirty="0" smtClean="0"/>
                  <a:t> x 300</a:t>
                </a:r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466" y="4651586"/>
                <a:ext cx="1755481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r="-208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09600" y="2369855"/>
            <a:ext cx="18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TPCC New Order: 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792735" y="5895191"/>
            <a:ext cx="3578922" cy="10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89283" y="5524003"/>
            <a:ext cx="15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Time/progress</a:t>
            </a:r>
            <a:endParaRPr lang="en-US" dirty="0"/>
          </a:p>
        </p:txBody>
      </p:sp>
      <p:cxnSp>
        <p:nvCxnSpPr>
          <p:cNvPr id="51" name="Straight Connector 50"/>
          <p:cNvCxnSpPr>
            <a:stCxn id="30" idx="3"/>
          </p:cNvCxnSpPr>
          <p:nvPr/>
        </p:nvCxnSpPr>
        <p:spPr>
          <a:xfrm>
            <a:off x="8373943" y="3331136"/>
            <a:ext cx="11120" cy="2377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569152" y="3331136"/>
            <a:ext cx="11120" cy="2377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093971" y="5524003"/>
            <a:ext cx="279972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580272" y="5524003"/>
            <a:ext cx="266471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003334" y="5725494"/>
                <a:ext cx="854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sec</a:t>
                </a:r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334" y="5725494"/>
                <a:ext cx="854529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571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5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Performance Optimizations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5295143" y="3564103"/>
            <a:ext cx="2749508" cy="24489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122023" y="2814268"/>
            <a:ext cx="2571077" cy="1656679"/>
            <a:chOff x="8283388" y="2076225"/>
            <a:chExt cx="2571077" cy="1656679"/>
          </a:xfrm>
        </p:grpSpPr>
        <p:grpSp>
          <p:nvGrpSpPr>
            <p:cNvPr id="9" name="Group 8"/>
            <p:cNvGrpSpPr/>
            <p:nvPr/>
          </p:nvGrpSpPr>
          <p:grpSpPr>
            <a:xfrm>
              <a:off x="8283388" y="2076225"/>
              <a:ext cx="2571077" cy="1656679"/>
              <a:chOff x="5550875" y="3099645"/>
              <a:chExt cx="1244550" cy="106336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550875" y="3099645"/>
                <a:ext cx="1244550" cy="1063365"/>
              </a:xfrm>
              <a:prstGeom prst="rect">
                <a:avLst/>
              </a:prstGeom>
              <a:pattFill prst="diagBrick">
                <a:fgClr>
                  <a:schemeClr val="tx1">
                    <a:lumMod val="65000"/>
                    <a:lumOff val="3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648744" y="3189017"/>
                <a:ext cx="1064366" cy="9071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8528919" y="2267669"/>
              <a:ext cx="1077660" cy="3238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Core 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528919" y="2591534"/>
              <a:ext cx="1077660" cy="3238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Core 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28919" y="2915399"/>
              <a:ext cx="1077660" cy="3238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Core 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28919" y="3239264"/>
              <a:ext cx="1077660" cy="3238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Core 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649925" y="2267669"/>
              <a:ext cx="957115" cy="12954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Plaintext Data</a:t>
              </a:r>
              <a:br>
                <a:rPr lang="en-US" sz="1600" dirty="0" smtClean="0">
                  <a:solidFill>
                    <a:schemeClr val="tx1"/>
                  </a:solidFill>
                </a:rPr>
              </a:br>
              <a:r>
                <a:rPr lang="en-US" sz="1600" dirty="0" smtClean="0">
                  <a:solidFill>
                    <a:schemeClr val="tx1"/>
                  </a:solidFill>
                </a:rPr>
                <a:t>Cache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415159" y="2143938"/>
            <a:ext cx="2284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Batch FPGA work</a:t>
            </a:r>
          </a:p>
          <a:p>
            <a:pPr algn="ctr"/>
            <a:r>
              <a:rPr lang="en-US" sz="1600" dirty="0" smtClean="0"/>
              <a:t>Amortize communication</a:t>
            </a:r>
            <a:br>
              <a:rPr lang="en-US" sz="1600" dirty="0" smtClean="0"/>
            </a:br>
            <a:r>
              <a:rPr lang="en-US" sz="1600" dirty="0" smtClean="0"/>
              <a:t>latency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5876230" y="3114520"/>
            <a:ext cx="1362075" cy="396458"/>
            <a:chOff x="5495925" y="3167644"/>
            <a:chExt cx="1362075" cy="396458"/>
          </a:xfrm>
        </p:grpSpPr>
        <p:sp>
          <p:nvSpPr>
            <p:cNvPr id="26" name="Rectangle 25"/>
            <p:cNvSpPr/>
            <p:nvPr/>
          </p:nvSpPr>
          <p:spPr>
            <a:xfrm>
              <a:off x="5495925" y="3257549"/>
              <a:ext cx="1362075" cy="306553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590839" y="3332006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95550" y="3333730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00261" y="3329577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04972" y="3331301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08403" y="3327853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13114" y="3329577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5590839" y="3167644"/>
              <a:ext cx="1267161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876231" y="3880212"/>
            <a:ext cx="1362075" cy="437263"/>
            <a:chOff x="5553939" y="3985962"/>
            <a:chExt cx="1362075" cy="437263"/>
          </a:xfrm>
        </p:grpSpPr>
        <p:sp>
          <p:nvSpPr>
            <p:cNvPr id="34" name="Rectangle 33"/>
            <p:cNvSpPr/>
            <p:nvPr/>
          </p:nvSpPr>
          <p:spPr>
            <a:xfrm>
              <a:off x="5553939" y="3985962"/>
              <a:ext cx="1362075" cy="306553"/>
            </a:xfrm>
            <a:prstGeom prst="rect">
              <a:avLst/>
            </a:prstGeom>
            <a:solidFill>
              <a:srgbClr val="92D050"/>
            </a:solidFill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70098" y="4069550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74809" y="4071274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79520" y="4067121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84231" y="4068845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87662" y="4065397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692373" y="4067121"/>
              <a:ext cx="161365" cy="1559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5607304" y="4423224"/>
              <a:ext cx="1267161" cy="1"/>
            </a:xfrm>
            <a:prstGeom prst="straightConnector1">
              <a:avLst/>
            </a:prstGeom>
            <a:ln w="190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962471" y="1757721"/>
            <a:ext cx="20856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Multiple FPGA cores</a:t>
            </a:r>
          </a:p>
          <a:p>
            <a:pPr algn="ctr"/>
            <a:r>
              <a:rPr lang="en-US" sz="1600" dirty="0" smtClean="0"/>
              <a:t>Parallelism</a:t>
            </a:r>
          </a:p>
          <a:p>
            <a:pPr algn="ctr"/>
            <a:r>
              <a:rPr lang="en-US" sz="1600" dirty="0" smtClean="0"/>
              <a:t>More FPGA compute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099838" y="4540790"/>
            <a:ext cx="23121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Plaintext Data Caches</a:t>
            </a:r>
          </a:p>
          <a:p>
            <a:pPr algn="ctr"/>
            <a:r>
              <a:rPr lang="en-US" sz="1600" dirty="0" smtClean="0"/>
              <a:t>Minimize network comm.</a:t>
            </a:r>
          </a:p>
          <a:p>
            <a:pPr algn="ctr"/>
            <a:r>
              <a:rPr lang="en-US" sz="1600" dirty="0" smtClean="0"/>
              <a:t>Reduce decryption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459825" y="2865638"/>
            <a:ext cx="1724896" cy="16143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77509" y="3330976"/>
            <a:ext cx="119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</a:t>
            </a:r>
            <a:br>
              <a:rPr lang="en-US" dirty="0" smtClean="0"/>
            </a:br>
            <a:r>
              <a:rPr lang="en-US" dirty="0" smtClean="0"/>
              <a:t>SQL Server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946954" y="5496680"/>
            <a:ext cx="577421" cy="91613"/>
            <a:chOff x="6098894" y="3358126"/>
            <a:chExt cx="2369874" cy="322289"/>
          </a:xfrm>
        </p:grpSpPr>
        <p:sp>
          <p:nvSpPr>
            <p:cNvPr id="63" name="Rectangle 62"/>
            <p:cNvSpPr/>
            <p:nvPr/>
          </p:nvSpPr>
          <p:spPr>
            <a:xfrm>
              <a:off x="6098894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3744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776001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14558" y="3358127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5310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791668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130213" y="3358126"/>
              <a:ext cx="338555" cy="322288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429167" y="5252807"/>
            <a:ext cx="94096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331902" y="5252807"/>
            <a:ext cx="96023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236563" y="5252807"/>
            <a:ext cx="96236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39297" y="5252807"/>
            <a:ext cx="97264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40785" y="5252807"/>
            <a:ext cx="97479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947169" y="5252807"/>
            <a:ext cx="93615" cy="24387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4269568" y="5847372"/>
            <a:ext cx="577421" cy="335486"/>
            <a:chOff x="3946954" y="5252806"/>
            <a:chExt cx="1162097" cy="675187"/>
          </a:xfrm>
        </p:grpSpPr>
        <p:grpSp>
          <p:nvGrpSpPr>
            <p:cNvPr id="77" name="Group 76"/>
            <p:cNvGrpSpPr/>
            <p:nvPr/>
          </p:nvGrpSpPr>
          <p:grpSpPr>
            <a:xfrm>
              <a:off x="3946954" y="5743616"/>
              <a:ext cx="1162097" cy="184377"/>
              <a:chOff x="6098894" y="3358126"/>
              <a:chExt cx="2369874" cy="32228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098894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43744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776001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114558" y="3358127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45310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79166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8130213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4917439" y="5252807"/>
              <a:ext cx="189375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21686" y="5252807"/>
              <a:ext cx="193252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529810" y="5252807"/>
              <a:ext cx="193682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34056" y="5252806"/>
              <a:ext cx="195751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35794" y="5252806"/>
              <a:ext cx="196183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47387" y="5252806"/>
              <a:ext cx="188407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443480" y="5847372"/>
            <a:ext cx="577421" cy="335486"/>
            <a:chOff x="3946954" y="5252806"/>
            <a:chExt cx="1162097" cy="675187"/>
          </a:xfrm>
        </p:grpSpPr>
        <p:grpSp>
          <p:nvGrpSpPr>
            <p:cNvPr id="92" name="Group 91"/>
            <p:cNvGrpSpPr/>
            <p:nvPr/>
          </p:nvGrpSpPr>
          <p:grpSpPr>
            <a:xfrm>
              <a:off x="3946954" y="5743616"/>
              <a:ext cx="1162097" cy="184377"/>
              <a:chOff x="6098894" y="3358126"/>
              <a:chExt cx="2369874" cy="322289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6098894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43744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6776001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114558" y="3358127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45310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791668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130213" y="3358126"/>
                <a:ext cx="338555" cy="32228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4917439" y="5252807"/>
              <a:ext cx="189375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721686" y="5252807"/>
              <a:ext cx="193252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529810" y="5252807"/>
              <a:ext cx="193682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334056" y="5252806"/>
              <a:ext cx="195751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135794" y="5252806"/>
              <a:ext cx="196183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947387" y="5252806"/>
              <a:ext cx="188407" cy="490809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H="1">
            <a:off x="3707008" y="5542486"/>
            <a:ext cx="279385" cy="27438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070687" y="5542486"/>
            <a:ext cx="487378" cy="27438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3206371" y="6137051"/>
            <a:ext cx="279385" cy="27438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3531148" y="6141698"/>
            <a:ext cx="39509" cy="31553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222685" y="5542486"/>
            <a:ext cx="779830" cy="228573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3661929" y="6137051"/>
            <a:ext cx="69408" cy="320186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4034991" y="6137051"/>
            <a:ext cx="279385" cy="27438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4357141" y="6137051"/>
            <a:ext cx="39509" cy="31553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479664" y="6128803"/>
            <a:ext cx="69408" cy="320186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172972" y="4908915"/>
            <a:ext cx="127177" cy="1130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Brace 125"/>
          <p:cNvSpPr/>
          <p:nvPr/>
        </p:nvSpPr>
        <p:spPr>
          <a:xfrm rot="5400000">
            <a:off x="4173833" y="4864707"/>
            <a:ext cx="123661" cy="57742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4669295" y="4910719"/>
            <a:ext cx="28534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err="1" smtClean="0"/>
              <a:t>Vectorize</a:t>
            </a:r>
            <a:r>
              <a:rPr lang="en-US" u="sng" dirty="0" smtClean="0"/>
              <a:t> index comparisons</a:t>
            </a:r>
          </a:p>
          <a:p>
            <a:pPr algn="ctr"/>
            <a:r>
              <a:rPr lang="en-US" sz="1600" dirty="0" smtClean="0"/>
              <a:t>Minimize FPGA roundtrips</a:t>
            </a:r>
            <a:endParaRPr lang="en-US" sz="1600" dirty="0"/>
          </a:p>
        </p:txBody>
      </p:sp>
      <p:sp>
        <p:nvSpPr>
          <p:cNvPr id="128" name="Rectangle 127"/>
          <p:cNvSpPr/>
          <p:nvPr/>
        </p:nvSpPr>
        <p:spPr>
          <a:xfrm rot="16200000">
            <a:off x="889262" y="3433026"/>
            <a:ext cx="962526" cy="5053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Cipherbase Client Lib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Left-Right Arrow 128"/>
          <p:cNvSpPr/>
          <p:nvPr/>
        </p:nvSpPr>
        <p:spPr>
          <a:xfrm>
            <a:off x="1666534" y="3570482"/>
            <a:ext cx="1749945" cy="24489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338930" y="4404461"/>
            <a:ext cx="236539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Expression folding</a:t>
            </a:r>
          </a:p>
          <a:p>
            <a:pPr algn="ctr"/>
            <a:r>
              <a:rPr lang="en-US" sz="1600" dirty="0" smtClean="0"/>
              <a:t>Minimize FPGA roundtrips</a:t>
            </a:r>
            <a:endParaRPr lang="en-US" sz="1600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Solution Landscape &amp; Design Choices</a:t>
            </a:r>
          </a:p>
          <a:p>
            <a:r>
              <a:rPr lang="en-US" dirty="0" smtClean="0"/>
              <a:t>Cipherbase Design &amp; Engineering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Cipherbase Prototype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19328" y="1600201"/>
                <a:ext cx="109728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SQL Server code</a:t>
                </a:r>
              </a:p>
              <a:p>
                <a:pPr lvl="1"/>
                <a:r>
                  <a:rPr lang="en-US" dirty="0" smtClean="0"/>
                  <a:t>Basic functionality </a:t>
                </a: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1000 LoC</a:t>
                </a:r>
              </a:p>
              <a:p>
                <a:pPr lvl="2"/>
                <a:r>
                  <a:rPr lang="en-US" dirty="0" smtClean="0"/>
                  <a:t>Localized to expression evaluation module</a:t>
                </a:r>
              </a:p>
              <a:p>
                <a:pPr lvl="1"/>
                <a:r>
                  <a:rPr lang="en-US" dirty="0" smtClean="0"/>
                  <a:t>Optimizations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5000-10000 LoC</a:t>
                </a:r>
              </a:p>
              <a:p>
                <a:pPr lvl="2"/>
                <a:r>
                  <a:rPr lang="en-US" dirty="0" smtClean="0"/>
                  <a:t>Localized to FPGA driver, indexing</a:t>
                </a:r>
              </a:p>
              <a:p>
                <a:pPr lvl="1"/>
                <a:r>
                  <a:rPr lang="en-US" dirty="0" smtClean="0"/>
                  <a:t>Unchanged: everything else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328" y="1600201"/>
                <a:ext cx="10972800" cy="4525963"/>
              </a:xfrm>
              <a:blipFill rotWithShape="0">
                <a:blip r:embed="rId2"/>
                <a:stretch>
                  <a:fillRect l="-1167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TPCC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676684"/>
              </p:ext>
            </p:extLst>
          </p:nvPr>
        </p:nvGraphicFramePr>
        <p:xfrm>
          <a:off x="989744" y="1540732"/>
          <a:ext cx="7890553" cy="462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510302" y="3184989"/>
            <a:ext cx="428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Transactions per sec (relative to SQL Server)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18661" y="1757591"/>
            <a:ext cx="26301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Encryption schemes:</a:t>
            </a:r>
          </a:p>
          <a:p>
            <a:endParaRPr lang="en-US" u="sng" dirty="0"/>
          </a:p>
          <a:p>
            <a:r>
              <a:rPr lang="en-US" dirty="0" smtClean="0"/>
              <a:t>Customer: Customer PII data strongly encrypted</a:t>
            </a:r>
          </a:p>
          <a:p>
            <a:endParaRPr lang="en-US" dirty="0"/>
          </a:p>
          <a:p>
            <a:r>
              <a:rPr lang="en-US" dirty="0" smtClean="0"/>
              <a:t>Strong/Weak: Index columns deterministic, all others  strongly encrypted</a:t>
            </a:r>
          </a:p>
          <a:p>
            <a:endParaRPr lang="en-US" dirty="0"/>
          </a:p>
          <a:p>
            <a:r>
              <a:rPr lang="en-US" dirty="0" smtClean="0"/>
              <a:t>Strong/Strong: All columns strongly encrypted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18525" y="6263883"/>
            <a:ext cx="6585735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67704" y="6354247"/>
            <a:ext cx="328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strength of encryption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Cipherbase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Security:</a:t>
            </a:r>
          </a:p>
          <a:p>
            <a:pPr lvl="1"/>
            <a:r>
              <a:rPr lang="en-US" dirty="0"/>
              <a:t>Strong encryption</a:t>
            </a:r>
          </a:p>
          <a:p>
            <a:pPr lvl="1"/>
            <a:r>
              <a:rPr lang="en-US" dirty="0"/>
              <a:t>Decoupled from functionality</a:t>
            </a:r>
          </a:p>
          <a:p>
            <a:r>
              <a:rPr lang="en-US" dirty="0" smtClean="0"/>
              <a:t>Functionality:</a:t>
            </a:r>
          </a:p>
          <a:p>
            <a:pPr lvl="1"/>
            <a:r>
              <a:rPr lang="en-US" dirty="0" smtClean="0"/>
              <a:t>Industrial Strength Database system (SQL Server)</a:t>
            </a:r>
          </a:p>
          <a:p>
            <a:pPr lvl="1"/>
            <a:r>
              <a:rPr lang="en-US" dirty="0" smtClean="0"/>
              <a:t>Transaction Processing</a:t>
            </a:r>
          </a:p>
          <a:p>
            <a:r>
              <a:rPr lang="en-US" dirty="0" smtClean="0"/>
              <a:t>Performance on TPCC</a:t>
            </a:r>
          </a:p>
          <a:p>
            <a:pPr lvl="1"/>
            <a:r>
              <a:rPr lang="en-US" dirty="0" smtClean="0"/>
              <a:t>85% of plaintext for typical encryption</a:t>
            </a:r>
          </a:p>
          <a:p>
            <a:pPr lvl="1"/>
            <a:r>
              <a:rPr lang="en-US" dirty="0" smtClean="0"/>
              <a:t>40% of plaintext for “worst case” encryption</a:t>
            </a:r>
          </a:p>
          <a:p>
            <a:r>
              <a:rPr lang="en-US" dirty="0" smtClean="0"/>
              <a:t>Lightweight “trusted module” in secure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113" y="2622298"/>
            <a:ext cx="8740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http://research.microsoft.com/en-us/projects/cipherbase/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Database Encryption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4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70201"/>
            <a:ext cx="4876800" cy="4876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743200"/>
            <a:ext cx="1066006" cy="106600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676" y="2743200"/>
            <a:ext cx="1066006" cy="10660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743200"/>
            <a:ext cx="1066006" cy="1066006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752600" y="4953000"/>
            <a:ext cx="86106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>
            <a:off x="2727202" y="4664201"/>
            <a:ext cx="1327399" cy="838200"/>
          </a:xfrm>
          <a:prstGeom prst="bentConnector3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4419601"/>
            <a:ext cx="0" cy="13274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4517901" y="4549901"/>
            <a:ext cx="1327403" cy="1066801"/>
          </a:xfrm>
          <a:prstGeom prst="bentConnector3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747001"/>
            <a:ext cx="762000" cy="762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681347"/>
            <a:ext cx="974474" cy="9744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74" y="5591811"/>
            <a:ext cx="1219200" cy="121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36948" y="5767393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Client App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313" y="2743200"/>
            <a:ext cx="1066006" cy="106600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9751029" y="3809207"/>
            <a:ext cx="0" cy="1937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055829" y="3809207"/>
            <a:ext cx="0" cy="195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158" y="1027417"/>
            <a:ext cx="6238242" cy="167582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908" y="4291289"/>
            <a:ext cx="2838450" cy="5143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746" y="4241144"/>
            <a:ext cx="1952625" cy="638175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5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Cipherbase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Data Confidentiality:</a:t>
            </a:r>
            <a:endParaRPr lang="en-US" dirty="0"/>
          </a:p>
          <a:p>
            <a:pPr lvl="1"/>
            <a:r>
              <a:rPr lang="en-US" dirty="0"/>
              <a:t>Strong </a:t>
            </a:r>
            <a:r>
              <a:rPr lang="en-US" dirty="0" smtClean="0"/>
              <a:t>column-level encryption</a:t>
            </a:r>
            <a:endParaRPr lang="en-US" dirty="0"/>
          </a:p>
          <a:p>
            <a:pPr lvl="1"/>
            <a:r>
              <a:rPr lang="en-US" dirty="0"/>
              <a:t>Decoupled from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*Lightweight </a:t>
            </a:r>
            <a:r>
              <a:rPr lang="en-US" dirty="0"/>
              <a:t>“trusted module” in secure </a:t>
            </a:r>
            <a:r>
              <a:rPr lang="en-US" dirty="0" smtClean="0"/>
              <a:t>hardware</a:t>
            </a:r>
            <a:endParaRPr lang="en-US" dirty="0"/>
          </a:p>
          <a:p>
            <a:r>
              <a:rPr lang="en-US" dirty="0" smtClean="0"/>
              <a:t>Functionality:</a:t>
            </a:r>
          </a:p>
          <a:p>
            <a:pPr lvl="1"/>
            <a:r>
              <a:rPr lang="en-US" dirty="0" smtClean="0"/>
              <a:t>Industrial Strength Database system (SQL Server)</a:t>
            </a:r>
          </a:p>
          <a:p>
            <a:pPr lvl="1"/>
            <a:r>
              <a:rPr lang="en-US" dirty="0" smtClean="0"/>
              <a:t>Concurrency, Recovery, Stored Procedures.</a:t>
            </a:r>
          </a:p>
          <a:p>
            <a:r>
              <a:rPr lang="en-US" dirty="0" smtClean="0"/>
              <a:t>Performance on TPCC</a:t>
            </a:r>
          </a:p>
          <a:p>
            <a:pPr lvl="1"/>
            <a:r>
              <a:rPr lang="en-US" dirty="0" smtClean="0"/>
              <a:t>85% of plaintext for typical encryption</a:t>
            </a:r>
          </a:p>
          <a:p>
            <a:pPr lvl="1"/>
            <a:r>
              <a:rPr lang="en-US" dirty="0" smtClean="0"/>
              <a:t>40% of plaintext for “worst case”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4211" y="2850638"/>
            <a:ext cx="431618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No prior work with this</a:t>
            </a:r>
            <a:br>
              <a:rPr lang="en-US" dirty="0" smtClean="0"/>
            </a:br>
            <a:r>
              <a:rPr lang="en-US" dirty="0" smtClean="0"/>
              <a:t>{Confidentiality, Functionality, Performance}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characteristics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6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Solution Landscape &amp; Design Choices</a:t>
            </a:r>
          </a:p>
          <a:p>
            <a:r>
              <a:rPr lang="en-US" dirty="0" smtClean="0"/>
              <a:t>Cipherbase Design &amp; Engineering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Makes Encryption Challenging?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81813" y="2485551"/>
            <a:ext cx="2590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Select Sum (Score)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From Assignment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Where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4076684"/>
            <a:ext cx="3365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a7be1a6997ad739bd8c9ca451f618b61</a:t>
            </a:r>
          </a:p>
          <a:p>
            <a:r>
              <a:rPr lang="en-US" sz="14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b6ff744ed2c2c9bf6c590cbf0469bf41</a:t>
            </a:r>
          </a:p>
          <a:p>
            <a:r>
              <a:rPr lang="en-US" sz="14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47f7f7bc95353e03f96c32bcfd8058df</a:t>
            </a:r>
          </a:p>
        </p:txBody>
      </p:sp>
      <p:cxnSp>
        <p:nvCxnSpPr>
          <p:cNvPr id="12" name="Straight Arrow Connector 11"/>
          <p:cNvCxnSpPr>
            <a:endCxn id="14" idx="2"/>
          </p:cNvCxnSpPr>
          <p:nvPr/>
        </p:nvCxnSpPr>
        <p:spPr>
          <a:xfrm flipH="1" flipV="1">
            <a:off x="4593775" y="3289719"/>
            <a:ext cx="16327" cy="77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0"/>
            <a:endCxn id="15" idx="2"/>
          </p:cNvCxnSpPr>
          <p:nvPr/>
        </p:nvCxnSpPr>
        <p:spPr>
          <a:xfrm flipH="1" flipV="1">
            <a:off x="4593774" y="2103177"/>
            <a:ext cx="1" cy="57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37285" y="2680119"/>
                <a:ext cx="1512979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𝑆𝑡𝑢𝑑𝑒𝑛𝑡𝐼𝑑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284" y="2680119"/>
                <a:ext cx="1512979" cy="6096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7284" y="1493576"/>
                <a:ext cx="1512979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𝑆𝑢𝑚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𝑆𝑐𝑜𝑟𝑒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283" y="1493576"/>
                <a:ext cx="1512979" cy="6096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71800" y="4060878"/>
            <a:ext cx="3365024" cy="754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67052" y="3707352"/>
            <a:ext cx="12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Assignment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fundamental techniques</a:t>
            </a:r>
          </a:p>
          <a:p>
            <a:pPr lvl="1"/>
            <a:r>
              <a:rPr lang="en-US" dirty="0" smtClean="0"/>
              <a:t>Directly compute over encrypted data</a:t>
            </a:r>
          </a:p>
          <a:p>
            <a:pPr lvl="2"/>
            <a:r>
              <a:rPr lang="en-US" dirty="0" smtClean="0"/>
              <a:t>Special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homomorphic</a:t>
            </a:r>
            <a:r>
              <a:rPr lang="en-US" dirty="0" smtClean="0"/>
              <a:t> encryption schemes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Challenge: limited class of computations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 a “secure” location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Computations on plaintext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Challenge: Expensive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Deterministic Encryption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0D7D-E0FC-49BF-B4A2-5B13217C58F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7401" y="4060877"/>
          <a:ext cx="4419601" cy="185420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895601"/>
                <a:gridCol w="9144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StudentId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AssignId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Score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smtClean="0"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  <a:endParaRPr lang="en-US" sz="12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71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3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99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…</a:t>
                      </a:r>
                      <a:endParaRPr lang="en-US" sz="1200" i="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4" idx="0"/>
            <a:endCxn id="8" idx="2"/>
          </p:cNvCxnSpPr>
          <p:nvPr/>
        </p:nvCxnSpPr>
        <p:spPr>
          <a:xfrm flipH="1" flipV="1">
            <a:off x="4261690" y="3289719"/>
            <a:ext cx="5510" cy="77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96017" y="1489502"/>
            <a:ext cx="231666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assignment</a:t>
            </a:r>
          </a:p>
          <a:p>
            <a:r>
              <a:rPr lang="en-US" sz="1600" b="1" dirty="0">
                <a:solidFill>
                  <a:srgbClr val="0B66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studentid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52801" y="2680119"/>
                <a:ext cx="1817779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𝑆𝑡𝑢𝑑𝑒𝑛𝑡𝐼𝑑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80119"/>
                <a:ext cx="1817779" cy="6096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>
            <a:stCxn id="8" idx="0"/>
          </p:cNvCxnSpPr>
          <p:nvPr/>
        </p:nvCxnSpPr>
        <p:spPr>
          <a:xfrm flipH="1" flipV="1">
            <a:off x="4261690" y="1920559"/>
            <a:ext cx="1" cy="759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4/15/2015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ICDE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2580</Words>
  <Application>Microsoft Office PowerPoint</Application>
  <PresentationFormat>Widescreen</PresentationFormat>
  <Paragraphs>749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Consolas</vt:lpstr>
      <vt:lpstr>Office Theme</vt:lpstr>
      <vt:lpstr>1_Office Theme</vt:lpstr>
      <vt:lpstr>Transaction Processing on Confidential Data using Cipherbase</vt:lpstr>
      <vt:lpstr>Cloud Data Security Concerns </vt:lpstr>
      <vt:lpstr>Database Encryption</vt:lpstr>
      <vt:lpstr>Database Encryption</vt:lpstr>
      <vt:lpstr>Cipherbase Summary</vt:lpstr>
      <vt:lpstr>Organization</vt:lpstr>
      <vt:lpstr>What Makes Encryption Challenging?</vt:lpstr>
      <vt:lpstr>Solution Landscape</vt:lpstr>
      <vt:lpstr>Deterministic Encryption</vt:lpstr>
      <vt:lpstr>Deterministic Encryption</vt:lpstr>
      <vt:lpstr>Homomorphic Encryption Schemes</vt:lpstr>
      <vt:lpstr>PHE Limitations</vt:lpstr>
      <vt:lpstr>Solution Landscape</vt:lpstr>
      <vt:lpstr>Secure Location </vt:lpstr>
      <vt:lpstr>Secure Hardware Landscape</vt:lpstr>
      <vt:lpstr>Intel Software Guard Extensions</vt:lpstr>
      <vt:lpstr>Design Choice: Trusted Functionality</vt:lpstr>
      <vt:lpstr>Design Choice: Trusted Functionality</vt:lpstr>
      <vt:lpstr>Design Choice: Trusted Functionality</vt:lpstr>
      <vt:lpstr>Organization</vt:lpstr>
      <vt:lpstr>Life of a Query in Cipherbase I</vt:lpstr>
      <vt:lpstr>Life of a Query in Cipherbase II</vt:lpstr>
      <vt:lpstr>B+-Tree Indexes over Encrypted Data</vt:lpstr>
      <vt:lpstr>B+-Tree Indexes over Encrypted Data</vt:lpstr>
      <vt:lpstr>Life of a Query in Cipherbase II</vt:lpstr>
      <vt:lpstr>B+-Tree Indexes over Encrypted Data</vt:lpstr>
      <vt:lpstr>B+-Tree Indexes over Encrypted Data</vt:lpstr>
      <vt:lpstr>Life of a Query in Cipherbase II</vt:lpstr>
      <vt:lpstr>Operational Security</vt:lpstr>
      <vt:lpstr>Transaction Processing Performance Challenges</vt:lpstr>
      <vt:lpstr>Summary of Performance Optimizations</vt:lpstr>
      <vt:lpstr>Organization</vt:lpstr>
      <vt:lpstr>Cipherbase Prototype</vt:lpstr>
      <vt:lpstr>Performance on TPCC</vt:lpstr>
      <vt:lpstr>Cipherbase 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Processing on Confidential Data using Cipherbase</dc:title>
  <dc:creator>Arvind Arasu</dc:creator>
  <cp:lastModifiedBy>Arvind Arasu</cp:lastModifiedBy>
  <cp:revision>178</cp:revision>
  <dcterms:created xsi:type="dcterms:W3CDTF">2015-04-01T21:43:12Z</dcterms:created>
  <dcterms:modified xsi:type="dcterms:W3CDTF">2015-06-10T18:13:04Z</dcterms:modified>
</cp:coreProperties>
</file>