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customXml/itemProps1.xml" ContentType="application/vnd.openxmlformats-officedocument.customXmlProperti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customXml/itemProps2.xml" ContentType="application/vnd.openxmlformats-officedocument.customXmlPropertie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notesSlides/notesSlide20.xml" ContentType="application/vnd.openxmlformats-officedocument.presentationml.notesSlide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609" r:id="rId3"/>
    <p:sldId id="623" r:id="rId4"/>
    <p:sldId id="611" r:id="rId5"/>
    <p:sldId id="473" r:id="rId6"/>
    <p:sldId id="629" r:id="rId7"/>
    <p:sldId id="490" r:id="rId8"/>
    <p:sldId id="492" r:id="rId9"/>
    <p:sldId id="550" r:id="rId10"/>
    <p:sldId id="620" r:id="rId11"/>
    <p:sldId id="627" r:id="rId12"/>
    <p:sldId id="619" r:id="rId13"/>
    <p:sldId id="551" r:id="rId14"/>
    <p:sldId id="624" r:id="rId15"/>
    <p:sldId id="632" r:id="rId16"/>
    <p:sldId id="527" r:id="rId17"/>
    <p:sldId id="528" r:id="rId18"/>
    <p:sldId id="529" r:id="rId19"/>
    <p:sldId id="552" r:id="rId20"/>
    <p:sldId id="512" r:id="rId21"/>
    <p:sldId id="513" r:id="rId22"/>
    <p:sldId id="515" r:id="rId23"/>
    <p:sldId id="516" r:id="rId24"/>
    <p:sldId id="518" r:id="rId25"/>
    <p:sldId id="520" r:id="rId26"/>
    <p:sldId id="519" r:id="rId27"/>
    <p:sldId id="536" r:id="rId28"/>
    <p:sldId id="616" r:id="rId29"/>
    <p:sldId id="525" r:id="rId30"/>
    <p:sldId id="308" r:id="rId31"/>
  </p:sldIdLst>
  <p:sldSz cx="9144000" cy="6858000" type="screen4x3"/>
  <p:notesSz cx="6718300" cy="9855200"/>
  <p:embeddedFontLst>
    <p:embeddedFont>
      <p:font typeface="Comic Sans MS" pitchFamily="66" charset="0"/>
      <p:regular r:id="rId34"/>
      <p:bold r:id="rId35"/>
    </p:embeddedFont>
    <p:embeddedFont>
      <p:font typeface="cmmi12" pitchFamily="34" charset="0"/>
      <p:regular r:id="rId36"/>
    </p:embeddedFont>
    <p:embeddedFont>
      <p:font typeface="cmbx12" pitchFamily="34" charset="0"/>
      <p:regular r:id="rId37"/>
    </p:embeddedFont>
    <p:embeddedFont>
      <p:font typeface="Tw Cen MT" pitchFamily="34" charset="0"/>
      <p:regular r:id="rId38"/>
      <p:bold r:id="rId39"/>
      <p:italic r:id="rId40"/>
      <p:boldItalic r:id="rId41"/>
    </p:embeddedFont>
  </p:embeddedFontLst>
  <p:custDataLst>
    <p:tags r:id="rId42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accent2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accent2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accent2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accent2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accent2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b="1" kern="1200">
        <a:solidFill>
          <a:schemeClr val="accent2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b="1" kern="1200">
        <a:solidFill>
          <a:schemeClr val="accent2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b="1" kern="1200">
        <a:solidFill>
          <a:schemeClr val="accent2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b="1" kern="1200">
        <a:solidFill>
          <a:schemeClr val="accent2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DDDDDD"/>
    <a:srgbClr val="C0C0C0"/>
    <a:srgbClr val="FF0000"/>
    <a:srgbClr val="B29FF9"/>
    <a:srgbClr val="6699FF"/>
    <a:srgbClr val="FFFF00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018" autoAdjust="0"/>
    <p:restoredTop sz="86100" autoAdjust="0"/>
  </p:normalViewPr>
  <p:slideViewPr>
    <p:cSldViewPr>
      <p:cViewPr>
        <p:scale>
          <a:sx n="70" d="100"/>
          <a:sy n="70" d="100"/>
        </p:scale>
        <p:origin x="-1626" y="-10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tags" Target="tags/tag1.xml"/><Relationship Id="rId47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98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8" tIns="45183" rIns="90368" bIns="45183" numCol="1" anchor="t" anchorCtr="0" compatLnSpc="1">
            <a:prstTxWarp prst="textNoShape">
              <a:avLst/>
            </a:prstTxWarp>
          </a:bodyPr>
          <a:lstStyle>
            <a:lvl1pPr defTabSz="903288"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6825" y="0"/>
            <a:ext cx="29098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8" tIns="45183" rIns="90368" bIns="45183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1488"/>
            <a:ext cx="29098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8" tIns="45183" rIns="90368" bIns="45183" numCol="1" anchor="b" anchorCtr="0" compatLnSpc="1">
            <a:prstTxWarp prst="textNoShape">
              <a:avLst/>
            </a:prstTxWarp>
          </a:bodyPr>
          <a:lstStyle>
            <a:lvl1pPr defTabSz="903288"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6825" y="9361488"/>
            <a:ext cx="29098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8" tIns="45183" rIns="90368" bIns="45183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39D1D877-0582-4BE5-8AF6-E3D8C62953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98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8" tIns="45183" rIns="90368" bIns="45183" numCol="1" anchor="t" anchorCtr="0" compatLnSpc="1">
            <a:prstTxWarp prst="textNoShape">
              <a:avLst/>
            </a:prstTxWarp>
          </a:bodyPr>
          <a:lstStyle>
            <a:lvl1pPr defTabSz="903288"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6825" y="0"/>
            <a:ext cx="29098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8" tIns="45183" rIns="90368" bIns="45183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6013" cy="3694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1538"/>
            <a:ext cx="5375275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8" tIns="45183" rIns="90368" bIns="451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098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8" tIns="45183" rIns="90368" bIns="45183" numCol="1" anchor="b" anchorCtr="0" compatLnSpc="1">
            <a:prstTxWarp prst="textNoShape">
              <a:avLst/>
            </a:prstTxWarp>
          </a:bodyPr>
          <a:lstStyle>
            <a:lvl1pPr defTabSz="903288"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6825" y="9361488"/>
            <a:ext cx="29098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8" tIns="45183" rIns="90368" bIns="45183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BE183DEF-7657-48DD-A695-ABBA8CB0D6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10D4A-23A1-4362-82FE-FDB41B2AD3A3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A85E31-2227-42A2-BE00-EE8EB49E01BC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83DEF-7657-48DD-A695-ABBA8CB0D651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83DEF-7657-48DD-A695-ABBA8CB0D651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83DEF-7657-48DD-A695-ABBA8CB0D651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83DEF-7657-48DD-A695-ABBA8CB0D651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83DEF-7657-48DD-A695-ABBA8CB0D651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83DEF-7657-48DD-A695-ABBA8CB0D651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83DEF-7657-48DD-A695-ABBA8CB0D651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7BE30C-14CB-4AA1-B4BE-3023A2458171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83DEF-7657-48DD-A695-ABBA8CB0D651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D9556D-7C3F-4401-8DDF-6106B67BCD62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83DEF-7657-48DD-A695-ABBA8CB0D651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7A0BA2-BDD2-4168-9392-62857002D33D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96496D-637D-428D-B3F3-430E8B98440D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83DEF-7657-48DD-A695-ABBA8CB0D651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83DEF-7657-48DD-A695-ABBA8CB0D651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6D5F9E-231F-4C52-B22B-95E372B94D4B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8DBB2F-5B15-4432-957B-D17BE293660D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663EBD-3892-467E-B6EE-B87CDA04CBDE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83DEF-7657-48DD-A695-ABBA8CB0D651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83DEF-7657-48DD-A695-ABBA8CB0D651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5A7D72-8896-4F5C-9225-02CF5B5D020A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83DEF-7657-48DD-A695-ABBA8CB0D651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530876-761C-44A1-9A47-EA8673945C18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E079D-D3D6-4CB8-90F4-3FAFA01174C7}" type="slidenum">
              <a:rPr lang="en-GB" smtClean="0"/>
              <a:pPr>
                <a:defRPr/>
              </a:pPr>
              <a:t>5</a:t>
            </a:fld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83DEF-7657-48DD-A695-ABBA8CB0D651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9A12F1-63CF-4564-8D28-D40D00CFD0AF}" type="slidenum">
              <a:rPr lang="en-GB" smtClean="0"/>
              <a:pPr>
                <a:defRPr/>
              </a:pPr>
              <a:t>7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C5569D-660A-4F7B-8EDF-A35152161A8E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28C504-AF6F-4341-BDED-176FB59D0F47}" type="slidenum">
              <a:rPr lang="en-GB" smtClean="0"/>
              <a:pPr>
                <a:defRPr/>
              </a:pPr>
              <a:t>9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341440"/>
            <a:ext cx="7772400" cy="14700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3886200"/>
            <a:ext cx="69850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Christopher M. Bishop</a:t>
            </a:r>
          </a:p>
          <a:p>
            <a:r>
              <a:rPr lang="en-GB"/>
              <a:t>Microsoft Research, Cambridge</a:t>
            </a:r>
          </a:p>
          <a:p>
            <a:r>
              <a:rPr lang="en-GB"/>
              <a:t>http://research.microsoft.com/~cmbishop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8140" y="188913"/>
            <a:ext cx="2071687" cy="6192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5" y="188913"/>
            <a:ext cx="6067425" cy="6192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981076"/>
            <a:ext cx="4068762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9475" y="981076"/>
            <a:ext cx="4070350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88913"/>
            <a:ext cx="8280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981075"/>
            <a:ext cx="829151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GB"/>
              <a:t>Christopher M Bishop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Z:\powerpoint\Third%20Generation\FreyJojicKannanCVPR2003.avi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6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25.png"/><Relationship Id="rId2" Type="http://schemas.openxmlformats.org/officeDocument/2006/relationships/tags" Target="../tags/tag12.xml"/><Relationship Id="rId16" Type="http://schemas.openxmlformats.org/officeDocument/2006/relationships/image" Target="../media/image29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24.png"/><Relationship Id="rId5" Type="http://schemas.openxmlformats.org/officeDocument/2006/relationships/tags" Target="../tags/tag15.xml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tags" Target="../tags/tag14.xml"/><Relationship Id="rId9" Type="http://schemas.openxmlformats.org/officeDocument/2006/relationships/notesSlide" Target="../notesSlides/notesSlide16.xml"/><Relationship Id="rId1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20.xml"/><Relationship Id="rId7" Type="http://schemas.openxmlformats.org/officeDocument/2006/relationships/notesSlide" Target="../notesSlides/notesSlide17.xml"/><Relationship Id="rId12" Type="http://schemas.openxmlformats.org/officeDocument/2006/relationships/image" Target="../media/image33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2.png"/><Relationship Id="rId5" Type="http://schemas.openxmlformats.org/officeDocument/2006/relationships/tags" Target="../tags/tag22.xml"/><Relationship Id="rId10" Type="http://schemas.openxmlformats.org/officeDocument/2006/relationships/image" Target="../media/image31.png"/><Relationship Id="rId4" Type="http://schemas.openxmlformats.org/officeDocument/2006/relationships/tags" Target="../tags/tag21.xml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36.png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image" Target="../media/image35.png"/><Relationship Id="rId2" Type="http://schemas.openxmlformats.org/officeDocument/2006/relationships/tags" Target="../tags/tag24.xml"/><Relationship Id="rId16" Type="http://schemas.openxmlformats.org/officeDocument/2006/relationships/image" Target="../media/image39.png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image" Target="../media/image34.png"/><Relationship Id="rId5" Type="http://schemas.openxmlformats.org/officeDocument/2006/relationships/tags" Target="../tags/tag27.xml"/><Relationship Id="rId15" Type="http://schemas.openxmlformats.org/officeDocument/2006/relationships/image" Target="../media/image38.png"/><Relationship Id="rId10" Type="http://schemas.openxmlformats.org/officeDocument/2006/relationships/image" Target="../media/image30.png"/><Relationship Id="rId4" Type="http://schemas.openxmlformats.org/officeDocument/2006/relationships/tags" Target="../tags/tag26.xml"/><Relationship Id="rId9" Type="http://schemas.openxmlformats.org/officeDocument/2006/relationships/notesSlide" Target="../notesSlides/notesSlide18.xml"/><Relationship Id="rId1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infernet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~cmbishop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.xml"/><Relationship Id="rId7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.png"/><Relationship Id="rId4" Type="http://schemas.openxmlformats.org/officeDocument/2006/relationships/tags" Target="../tags/tag5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0063" y="857250"/>
            <a:ext cx="78486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5400">
                <a:solidFill>
                  <a:srgbClr val="003399"/>
                </a:solidFill>
                <a:latin typeface="Comic Sans MS" pitchFamily="66" charset="0"/>
              </a:rPr>
              <a:t>Third Generation Machine Intelligence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500438"/>
            <a:ext cx="7775575" cy="100647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GB" sz="3200" smtClean="0">
                <a:latin typeface="Comic Sans MS" pitchFamily="66" charset="0"/>
              </a:rPr>
              <a:t>Christopher M. Bishop</a:t>
            </a:r>
          </a:p>
          <a:p>
            <a:pPr eaLnBrk="1" hangingPunct="1">
              <a:lnSpc>
                <a:spcPct val="150000"/>
              </a:lnSpc>
            </a:pPr>
            <a:endParaRPr lang="en-GB" sz="1900" smtClean="0"/>
          </a:p>
        </p:txBody>
      </p:sp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1800225" y="4329113"/>
            <a:ext cx="5400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0">
                <a:solidFill>
                  <a:schemeClr val="tx1"/>
                </a:solidFill>
                <a:latin typeface="Comic Sans MS" pitchFamily="66" charset="0"/>
              </a:rPr>
              <a:t>Microsoft Research, Cambridge</a:t>
            </a:r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1571625" y="5929313"/>
            <a:ext cx="6072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800"/>
              <a:t>Microsoft Research Summer School 2009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reyJojicKannanCVPR2003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163" y="0"/>
            <a:ext cx="788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Content Placeholder 3" descr="MAAS Graphical Mod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642938"/>
            <a:ext cx="870902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428625" y="285750"/>
            <a:ext cx="5143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i="1"/>
              <a:t>Manchester Asthma and Allergies Study</a:t>
            </a:r>
          </a:p>
          <a:p>
            <a:endParaRPr lang="en-GB"/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7215188" y="5357813"/>
            <a:ext cx="21542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0"/>
              <a:t>Chris Bishop</a:t>
            </a:r>
          </a:p>
          <a:p>
            <a:r>
              <a:rPr lang="en-GB" b="0"/>
              <a:t>Iain Buchan</a:t>
            </a:r>
          </a:p>
          <a:p>
            <a:r>
              <a:rPr lang="en-GB" b="0"/>
              <a:t>Markus Svensén</a:t>
            </a:r>
          </a:p>
          <a:p>
            <a:r>
              <a:rPr lang="en-GB" b="0"/>
              <a:t>Vincent Tan</a:t>
            </a:r>
          </a:p>
          <a:p>
            <a:r>
              <a:rPr lang="en-GB" b="0"/>
              <a:t>John Winn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Picture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361950"/>
            <a:ext cx="9137650" cy="51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Factor Graphs</a:t>
            </a:r>
          </a:p>
        </p:txBody>
      </p:sp>
      <p:pic>
        <p:nvPicPr>
          <p:cNvPr id="25603" name="Content Placeholder 3" descr="Figure8.4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271713" y="1931988"/>
            <a:ext cx="3948112" cy="2117725"/>
          </a:xfrm>
        </p:spPr>
      </p:pic>
      <p:pic>
        <p:nvPicPr>
          <p:cNvPr id="5" name="Picture 4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88" y="4643438"/>
            <a:ext cx="28575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From Directed Graph to Factor Graph</a:t>
            </a:r>
          </a:p>
        </p:txBody>
      </p:sp>
      <p:pic>
        <p:nvPicPr>
          <p:cNvPr id="91138" name="Picture 2" descr="http://research.microsoft.com/en-us/um/people/cmbishop/PRML/prmlfigs-jpg/Figure8.42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0288" y="2370138"/>
            <a:ext cx="2438400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2" name="Picture 6" descr="http://research.microsoft.com/en-us/um/people/cmbishop/PRML/prmlfigs-jpg/Figure8.42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0825" y="2333625"/>
            <a:ext cx="3352800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0538" y="1530350"/>
            <a:ext cx="51435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68513" y="4999038"/>
            <a:ext cx="425450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Local message-passing</a:t>
            </a:r>
          </a:p>
        </p:txBody>
      </p:sp>
      <p:pic>
        <p:nvPicPr>
          <p:cNvPr id="4" name="Content Placeholder 3" descr="TP_tmp.bmp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643188" y="3643313"/>
            <a:ext cx="3270250" cy="460375"/>
          </a:xfr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28688" y="1857375"/>
            <a:ext cx="521493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/>
              <a:t>Efficient inference by exploiting factorization: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Factor Trees: Separation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132013" y="2455863"/>
            <a:ext cx="252412" cy="2524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4021138" y="2455863"/>
            <a:ext cx="252412" cy="2524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1150938" y="2401888"/>
            <a:ext cx="360362" cy="36036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Oval 6"/>
          <p:cNvSpPr>
            <a:spLocks noChangeArrowheads="1"/>
          </p:cNvSpPr>
          <p:nvPr/>
        </p:nvSpPr>
        <p:spPr bwMode="auto">
          <a:xfrm>
            <a:off x="3022600" y="2403475"/>
            <a:ext cx="360363" cy="360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Oval 7"/>
          <p:cNvSpPr>
            <a:spLocks noChangeArrowheads="1"/>
          </p:cNvSpPr>
          <p:nvPr/>
        </p:nvSpPr>
        <p:spPr bwMode="auto">
          <a:xfrm>
            <a:off x="4913313" y="2403475"/>
            <a:ext cx="360362" cy="360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8680" name="AutoShape 8"/>
          <p:cNvCxnSpPr>
            <a:cxnSpLocks noChangeShapeType="1"/>
            <a:stCxn id="28677" idx="6"/>
            <a:endCxn id="28675" idx="1"/>
          </p:cNvCxnSpPr>
          <p:nvPr/>
        </p:nvCxnSpPr>
        <p:spPr bwMode="auto">
          <a:xfrm>
            <a:off x="1524000" y="2582863"/>
            <a:ext cx="608013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681" name="AutoShape 9"/>
          <p:cNvCxnSpPr>
            <a:cxnSpLocks noChangeShapeType="1"/>
            <a:stCxn id="28675" idx="3"/>
            <a:endCxn id="28678" idx="2"/>
          </p:cNvCxnSpPr>
          <p:nvPr/>
        </p:nvCxnSpPr>
        <p:spPr bwMode="auto">
          <a:xfrm>
            <a:off x="2384425" y="2582863"/>
            <a:ext cx="625475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682" name="AutoShape 10"/>
          <p:cNvCxnSpPr>
            <a:cxnSpLocks noChangeShapeType="1"/>
            <a:stCxn id="28678" idx="6"/>
            <a:endCxn id="28676" idx="1"/>
          </p:cNvCxnSpPr>
          <p:nvPr/>
        </p:nvCxnSpPr>
        <p:spPr bwMode="auto">
          <a:xfrm flipV="1">
            <a:off x="3395663" y="2582863"/>
            <a:ext cx="625475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683" name="AutoShape 11"/>
          <p:cNvCxnSpPr>
            <a:cxnSpLocks noChangeShapeType="1"/>
            <a:stCxn id="28676" idx="3"/>
            <a:endCxn id="28679" idx="2"/>
          </p:cNvCxnSpPr>
          <p:nvPr/>
        </p:nvCxnSpPr>
        <p:spPr bwMode="auto">
          <a:xfrm>
            <a:off x="4273550" y="2582863"/>
            <a:ext cx="627063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1187450" y="2366963"/>
            <a:ext cx="2825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mmi12" pitchFamily="34" charset="0"/>
              </a:rPr>
              <a:t>v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3024188" y="2366963"/>
            <a:ext cx="3286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mmi12" pitchFamily="34" charset="0"/>
              </a:rPr>
              <a:t>w</a:t>
            </a: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4932363" y="23669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mmi12" pitchFamily="34" charset="0"/>
              </a:rPr>
              <a:t>x</a:t>
            </a: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1906588" y="2870200"/>
            <a:ext cx="9731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mmi12" pitchFamily="34" charset="0"/>
              </a:rPr>
              <a:t>f</a:t>
            </a:r>
            <a:r>
              <a:rPr lang="en-US" baseline="-25000">
                <a:latin typeface="cmmi12" pitchFamily="34" charset="0"/>
              </a:rPr>
              <a:t>1</a:t>
            </a:r>
            <a:r>
              <a:rPr lang="en-US">
                <a:latin typeface="cmbx12" pitchFamily="34" charset="0"/>
              </a:rPr>
              <a:t>(</a:t>
            </a:r>
            <a:r>
              <a:rPr lang="en-US">
                <a:latin typeface="cmmi12" pitchFamily="34" charset="0"/>
              </a:rPr>
              <a:t>v</a:t>
            </a:r>
            <a:r>
              <a:rPr lang="en-US"/>
              <a:t>,</a:t>
            </a:r>
            <a:r>
              <a:rPr lang="en-US">
                <a:latin typeface="cmmi12" pitchFamily="34" charset="0"/>
              </a:rPr>
              <a:t>w</a:t>
            </a:r>
            <a:r>
              <a:rPr lang="en-US">
                <a:latin typeface="cmbx12" pitchFamily="34" charset="0"/>
              </a:rPr>
              <a:t>)</a:t>
            </a: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3743325" y="2870200"/>
            <a:ext cx="9715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mmi12" pitchFamily="34" charset="0"/>
              </a:rPr>
              <a:t>f</a:t>
            </a:r>
            <a:r>
              <a:rPr lang="en-US" baseline="-25000">
                <a:latin typeface="cmmi12" pitchFamily="34" charset="0"/>
              </a:rPr>
              <a:t>2</a:t>
            </a:r>
            <a:r>
              <a:rPr lang="en-US">
                <a:latin typeface="cmbx12" pitchFamily="34" charset="0"/>
              </a:rPr>
              <a:t>(</a:t>
            </a:r>
            <a:r>
              <a:rPr lang="en-US">
                <a:latin typeface="cmmi12" pitchFamily="34" charset="0"/>
              </a:rPr>
              <a:t>w</a:t>
            </a:r>
            <a:r>
              <a:rPr lang="en-US"/>
              <a:t>,</a:t>
            </a:r>
            <a:r>
              <a:rPr lang="en-US">
                <a:latin typeface="cmmi12" pitchFamily="34" charset="0"/>
              </a:rPr>
              <a:t>x</a:t>
            </a:r>
            <a:r>
              <a:rPr lang="en-US">
                <a:latin typeface="cmbx12" pitchFamily="34" charset="0"/>
              </a:rPr>
              <a:t>)</a:t>
            </a:r>
          </a:p>
        </p:txBody>
      </p:sp>
      <p:sp>
        <p:nvSpPr>
          <p:cNvPr id="28689" name="Rectangle 18"/>
          <p:cNvSpPr>
            <a:spLocks noChangeArrowheads="1"/>
          </p:cNvSpPr>
          <p:nvPr/>
        </p:nvSpPr>
        <p:spPr bwMode="auto">
          <a:xfrm>
            <a:off x="6011863" y="1862138"/>
            <a:ext cx="252412" cy="2524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0" name="Oval 19"/>
          <p:cNvSpPr>
            <a:spLocks noChangeArrowheads="1"/>
          </p:cNvSpPr>
          <p:nvPr/>
        </p:nvSpPr>
        <p:spPr bwMode="auto">
          <a:xfrm>
            <a:off x="6904038" y="1809750"/>
            <a:ext cx="360362" cy="360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8691" name="AutoShape 20"/>
          <p:cNvCxnSpPr>
            <a:cxnSpLocks noChangeShapeType="1"/>
            <a:stCxn id="28689" idx="3"/>
            <a:endCxn id="28690" idx="2"/>
          </p:cNvCxnSpPr>
          <p:nvPr/>
        </p:nvCxnSpPr>
        <p:spPr bwMode="auto">
          <a:xfrm>
            <a:off x="6264275" y="1989138"/>
            <a:ext cx="627063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sp>
        <p:nvSpPr>
          <p:cNvPr id="28692" name="Text Box 21"/>
          <p:cNvSpPr txBox="1">
            <a:spLocks noChangeArrowheads="1"/>
          </p:cNvSpPr>
          <p:nvPr/>
        </p:nvSpPr>
        <p:spPr bwMode="auto">
          <a:xfrm>
            <a:off x="6921500" y="1808163"/>
            <a:ext cx="2825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mmi12" pitchFamily="34" charset="0"/>
              </a:rPr>
              <a:t>y</a:t>
            </a:r>
          </a:p>
        </p:txBody>
      </p:sp>
      <p:sp>
        <p:nvSpPr>
          <p:cNvPr id="28693" name="Text Box 22"/>
          <p:cNvSpPr txBox="1">
            <a:spLocks noChangeArrowheads="1"/>
          </p:cNvSpPr>
          <p:nvPr/>
        </p:nvSpPr>
        <p:spPr bwMode="auto">
          <a:xfrm>
            <a:off x="5795963" y="2185988"/>
            <a:ext cx="9255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mmi12" pitchFamily="34" charset="0"/>
              </a:rPr>
              <a:t>f</a:t>
            </a:r>
            <a:r>
              <a:rPr lang="en-US" baseline="-25000">
                <a:latin typeface="cmmi12" pitchFamily="34" charset="0"/>
              </a:rPr>
              <a:t>3</a:t>
            </a:r>
            <a:r>
              <a:rPr lang="en-US">
                <a:latin typeface="cmbx12" pitchFamily="34" charset="0"/>
              </a:rPr>
              <a:t>(</a:t>
            </a:r>
            <a:r>
              <a:rPr lang="en-US">
                <a:latin typeface="cmmi12" pitchFamily="34" charset="0"/>
              </a:rPr>
              <a:t>x</a:t>
            </a:r>
            <a:r>
              <a:rPr lang="en-US"/>
              <a:t>,</a:t>
            </a:r>
            <a:r>
              <a:rPr lang="en-US">
                <a:latin typeface="cmmi12" pitchFamily="34" charset="0"/>
              </a:rPr>
              <a:t>y</a:t>
            </a:r>
            <a:r>
              <a:rPr lang="en-US">
                <a:latin typeface="cmbx12" pitchFamily="34" charset="0"/>
              </a:rPr>
              <a:t>)</a:t>
            </a:r>
          </a:p>
        </p:txBody>
      </p:sp>
      <p:sp>
        <p:nvSpPr>
          <p:cNvPr id="28694" name="Rectangle 23"/>
          <p:cNvSpPr>
            <a:spLocks noChangeArrowheads="1"/>
          </p:cNvSpPr>
          <p:nvPr/>
        </p:nvSpPr>
        <p:spPr bwMode="auto">
          <a:xfrm>
            <a:off x="6011863" y="3049588"/>
            <a:ext cx="252412" cy="2524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5" name="Oval 24"/>
          <p:cNvSpPr>
            <a:spLocks noChangeArrowheads="1"/>
          </p:cNvSpPr>
          <p:nvPr/>
        </p:nvSpPr>
        <p:spPr bwMode="auto">
          <a:xfrm>
            <a:off x="6904038" y="2997200"/>
            <a:ext cx="360362" cy="360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8696" name="AutoShape 25"/>
          <p:cNvCxnSpPr>
            <a:cxnSpLocks noChangeShapeType="1"/>
            <a:stCxn id="28694" idx="3"/>
            <a:endCxn id="28695" idx="2"/>
          </p:cNvCxnSpPr>
          <p:nvPr/>
        </p:nvCxnSpPr>
        <p:spPr bwMode="auto">
          <a:xfrm>
            <a:off x="6264275" y="3176588"/>
            <a:ext cx="627063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sp>
        <p:nvSpPr>
          <p:cNvPr id="28697" name="Text Box 26"/>
          <p:cNvSpPr txBox="1">
            <a:spLocks noChangeArrowheads="1"/>
          </p:cNvSpPr>
          <p:nvPr/>
        </p:nvSpPr>
        <p:spPr bwMode="auto">
          <a:xfrm>
            <a:off x="6921500" y="2995613"/>
            <a:ext cx="2778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mmi12" pitchFamily="34" charset="0"/>
              </a:rPr>
              <a:t>z</a:t>
            </a:r>
          </a:p>
        </p:txBody>
      </p:sp>
      <p:sp>
        <p:nvSpPr>
          <p:cNvPr id="28698" name="Text Box 27"/>
          <p:cNvSpPr txBox="1">
            <a:spLocks noChangeArrowheads="1"/>
          </p:cNvSpPr>
          <p:nvPr/>
        </p:nvSpPr>
        <p:spPr bwMode="auto">
          <a:xfrm>
            <a:off x="5770563" y="3463925"/>
            <a:ext cx="9001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mmi12" pitchFamily="34" charset="0"/>
              </a:rPr>
              <a:t>f</a:t>
            </a:r>
            <a:r>
              <a:rPr lang="en-US" baseline="-25000">
                <a:latin typeface="cmmi12" pitchFamily="34" charset="0"/>
              </a:rPr>
              <a:t>4</a:t>
            </a:r>
            <a:r>
              <a:rPr lang="en-US">
                <a:latin typeface="cmbx12" pitchFamily="34" charset="0"/>
              </a:rPr>
              <a:t>(</a:t>
            </a:r>
            <a:r>
              <a:rPr lang="en-US">
                <a:latin typeface="cmmi12" pitchFamily="34" charset="0"/>
              </a:rPr>
              <a:t>x</a:t>
            </a:r>
            <a:r>
              <a:rPr lang="en-US"/>
              <a:t>,</a:t>
            </a:r>
            <a:r>
              <a:rPr lang="en-US">
                <a:latin typeface="cmmi12" pitchFamily="34" charset="0"/>
              </a:rPr>
              <a:t>z</a:t>
            </a:r>
            <a:r>
              <a:rPr lang="en-US">
                <a:latin typeface="cmbx12" pitchFamily="34" charset="0"/>
              </a:rPr>
              <a:t>)</a:t>
            </a:r>
          </a:p>
        </p:txBody>
      </p:sp>
      <p:cxnSp>
        <p:nvCxnSpPr>
          <p:cNvPr id="28699" name="AutoShape 28"/>
          <p:cNvCxnSpPr>
            <a:cxnSpLocks noChangeShapeType="1"/>
            <a:stCxn id="28679" idx="7"/>
            <a:endCxn id="28689" idx="1"/>
          </p:cNvCxnSpPr>
          <p:nvPr/>
        </p:nvCxnSpPr>
        <p:spPr bwMode="auto">
          <a:xfrm flipV="1">
            <a:off x="5221288" y="1989138"/>
            <a:ext cx="790575" cy="4540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700" name="AutoShape 29"/>
          <p:cNvCxnSpPr>
            <a:cxnSpLocks noChangeShapeType="1"/>
            <a:stCxn id="28679" idx="5"/>
            <a:endCxn id="28694" idx="1"/>
          </p:cNvCxnSpPr>
          <p:nvPr/>
        </p:nvCxnSpPr>
        <p:spPr bwMode="auto">
          <a:xfrm>
            <a:off x="5221288" y="2724150"/>
            <a:ext cx="790575" cy="45243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sp>
        <p:nvSpPr>
          <p:cNvPr id="167966" name="Oval 30"/>
          <p:cNvSpPr>
            <a:spLocks noChangeArrowheads="1"/>
          </p:cNvSpPr>
          <p:nvPr/>
        </p:nvSpPr>
        <p:spPr bwMode="auto">
          <a:xfrm>
            <a:off x="900113" y="1754188"/>
            <a:ext cx="1943100" cy="1800225"/>
          </a:xfrm>
          <a:prstGeom prst="ellipse">
            <a:avLst/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7967" name="Oval 31"/>
          <p:cNvSpPr>
            <a:spLocks noChangeArrowheads="1"/>
          </p:cNvSpPr>
          <p:nvPr/>
        </p:nvSpPr>
        <p:spPr bwMode="auto">
          <a:xfrm>
            <a:off x="3671888" y="1574800"/>
            <a:ext cx="4392612" cy="2232025"/>
          </a:xfrm>
          <a:prstGeom prst="ellipse">
            <a:avLst/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7968" name="Picture 3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3914775"/>
            <a:ext cx="64230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69" name="Line 33"/>
          <p:cNvSpPr>
            <a:spLocks noChangeShapeType="1"/>
          </p:cNvSpPr>
          <p:nvPr/>
        </p:nvSpPr>
        <p:spPr bwMode="auto">
          <a:xfrm flipH="1">
            <a:off x="3276600" y="1862138"/>
            <a:ext cx="215900" cy="468312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67970" name="Line 34"/>
          <p:cNvSpPr>
            <a:spLocks noChangeShapeType="1"/>
          </p:cNvSpPr>
          <p:nvPr/>
        </p:nvSpPr>
        <p:spPr bwMode="auto">
          <a:xfrm flipH="1">
            <a:off x="3419475" y="2474913"/>
            <a:ext cx="5048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67971" name="Line 35"/>
          <p:cNvSpPr>
            <a:spLocks noChangeShapeType="1"/>
          </p:cNvSpPr>
          <p:nvPr/>
        </p:nvSpPr>
        <p:spPr bwMode="auto">
          <a:xfrm>
            <a:off x="2447925" y="2474913"/>
            <a:ext cx="50323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pic>
        <p:nvPicPr>
          <p:cNvPr id="167972" name="Picture 3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2293938"/>
            <a:ext cx="611187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73" name="Picture 3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55988" y="2259013"/>
            <a:ext cx="688975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74" name="Picture 3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4438" y="3590925"/>
            <a:ext cx="1044575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75" name="Picture 3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4663" y="3590925"/>
            <a:ext cx="10795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76" name="Rectangle 40"/>
          <p:cNvSpPr>
            <a:spLocks noChangeArrowheads="1"/>
          </p:cNvSpPr>
          <p:nvPr/>
        </p:nvSpPr>
        <p:spPr bwMode="auto">
          <a:xfrm>
            <a:off x="2339975" y="3878263"/>
            <a:ext cx="1368425" cy="757237"/>
          </a:xfrm>
          <a:prstGeom prst="rect">
            <a:avLst/>
          </a:prstGeom>
          <a:solidFill>
            <a:srgbClr val="FF0000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7977" name="Rectangle 41"/>
          <p:cNvSpPr>
            <a:spLocks noChangeArrowheads="1"/>
          </p:cNvSpPr>
          <p:nvPr/>
        </p:nvSpPr>
        <p:spPr bwMode="auto">
          <a:xfrm>
            <a:off x="3924300" y="3878263"/>
            <a:ext cx="3708400" cy="792162"/>
          </a:xfrm>
          <a:prstGeom prst="rect">
            <a:avLst/>
          </a:prstGeom>
          <a:solidFill>
            <a:srgbClr val="FF0000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7978" name="Picture 4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9038" y="4130675"/>
            <a:ext cx="5795962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80" name="Picture 4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19500" y="4154488"/>
            <a:ext cx="3365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7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7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679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679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7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7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7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67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67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67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7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67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67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66" grpId="0" animBg="1"/>
      <p:bldP spid="167966" grpId="1" animBg="1"/>
      <p:bldP spid="167967" grpId="0" animBg="1"/>
      <p:bldP spid="167967" grpId="1" animBg="1"/>
      <p:bldP spid="167969" grpId="0" animBg="1"/>
      <p:bldP spid="167969" grpId="1" animBg="1"/>
      <p:bldP spid="167970" grpId="0" animBg="1"/>
      <p:bldP spid="167971" grpId="0" animBg="1"/>
      <p:bldP spid="167976" grpId="0" animBg="1"/>
      <p:bldP spid="16797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Messages: From Factors To Variables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4021138" y="2455863"/>
            <a:ext cx="252412" cy="2524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3022600" y="2403475"/>
            <a:ext cx="360363" cy="360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4913313" y="2403475"/>
            <a:ext cx="360362" cy="360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9702" name="AutoShape 6"/>
          <p:cNvCxnSpPr>
            <a:cxnSpLocks noChangeShapeType="1"/>
            <a:stCxn id="29700" idx="6"/>
            <a:endCxn id="29699" idx="1"/>
          </p:cNvCxnSpPr>
          <p:nvPr/>
        </p:nvCxnSpPr>
        <p:spPr bwMode="auto">
          <a:xfrm flipV="1">
            <a:off x="3395663" y="2582863"/>
            <a:ext cx="625475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703" name="AutoShape 7"/>
          <p:cNvCxnSpPr>
            <a:cxnSpLocks noChangeShapeType="1"/>
            <a:stCxn id="29699" idx="3"/>
            <a:endCxn id="29701" idx="2"/>
          </p:cNvCxnSpPr>
          <p:nvPr/>
        </p:nvCxnSpPr>
        <p:spPr bwMode="auto">
          <a:xfrm>
            <a:off x="4273550" y="2582863"/>
            <a:ext cx="627063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3024188" y="2366963"/>
            <a:ext cx="3286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mmi12" pitchFamily="34" charset="0"/>
              </a:rPr>
              <a:t>w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4932363" y="23669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mmi12" pitchFamily="34" charset="0"/>
              </a:rPr>
              <a:t>x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3743325" y="2870200"/>
            <a:ext cx="9715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mmi12" pitchFamily="34" charset="0"/>
              </a:rPr>
              <a:t>f</a:t>
            </a:r>
            <a:r>
              <a:rPr lang="en-US" baseline="-25000">
                <a:latin typeface="cmmi12" pitchFamily="34" charset="0"/>
              </a:rPr>
              <a:t>2</a:t>
            </a:r>
            <a:r>
              <a:rPr lang="en-US">
                <a:latin typeface="cmbx12" pitchFamily="34" charset="0"/>
              </a:rPr>
              <a:t>(</a:t>
            </a:r>
            <a:r>
              <a:rPr lang="en-US">
                <a:latin typeface="cmmi12" pitchFamily="34" charset="0"/>
              </a:rPr>
              <a:t>w</a:t>
            </a:r>
            <a:r>
              <a:rPr lang="en-US"/>
              <a:t>,</a:t>
            </a:r>
            <a:r>
              <a:rPr lang="en-US">
                <a:latin typeface="cmmi12" pitchFamily="34" charset="0"/>
              </a:rPr>
              <a:t>x</a:t>
            </a:r>
            <a:r>
              <a:rPr lang="en-US">
                <a:latin typeface="cmbx12" pitchFamily="34" charset="0"/>
              </a:rPr>
              <a:t>)</a:t>
            </a:r>
          </a:p>
        </p:txBody>
      </p:sp>
      <p:sp>
        <p:nvSpPr>
          <p:cNvPr id="29707" name="Rectangle 12"/>
          <p:cNvSpPr>
            <a:spLocks noChangeArrowheads="1"/>
          </p:cNvSpPr>
          <p:nvPr/>
        </p:nvSpPr>
        <p:spPr bwMode="auto">
          <a:xfrm>
            <a:off x="6011863" y="1862138"/>
            <a:ext cx="252412" cy="2524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Oval 13"/>
          <p:cNvSpPr>
            <a:spLocks noChangeArrowheads="1"/>
          </p:cNvSpPr>
          <p:nvPr/>
        </p:nvSpPr>
        <p:spPr bwMode="auto">
          <a:xfrm>
            <a:off x="6904038" y="1809750"/>
            <a:ext cx="360362" cy="360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9709" name="AutoShape 14"/>
          <p:cNvCxnSpPr>
            <a:cxnSpLocks noChangeShapeType="1"/>
            <a:stCxn id="29707" idx="3"/>
            <a:endCxn id="29708" idx="2"/>
          </p:cNvCxnSpPr>
          <p:nvPr/>
        </p:nvCxnSpPr>
        <p:spPr bwMode="auto">
          <a:xfrm>
            <a:off x="6264275" y="1989138"/>
            <a:ext cx="627063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sp>
        <p:nvSpPr>
          <p:cNvPr id="29710" name="Text Box 15"/>
          <p:cNvSpPr txBox="1">
            <a:spLocks noChangeArrowheads="1"/>
          </p:cNvSpPr>
          <p:nvPr/>
        </p:nvSpPr>
        <p:spPr bwMode="auto">
          <a:xfrm>
            <a:off x="6921500" y="1808163"/>
            <a:ext cx="2825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mmi12" pitchFamily="34" charset="0"/>
              </a:rPr>
              <a:t>y</a:t>
            </a:r>
          </a:p>
        </p:txBody>
      </p:sp>
      <p:sp>
        <p:nvSpPr>
          <p:cNvPr id="29711" name="Text Box 16"/>
          <p:cNvSpPr txBox="1">
            <a:spLocks noChangeArrowheads="1"/>
          </p:cNvSpPr>
          <p:nvPr/>
        </p:nvSpPr>
        <p:spPr bwMode="auto">
          <a:xfrm>
            <a:off x="5795963" y="2185988"/>
            <a:ext cx="9255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mmi12" pitchFamily="34" charset="0"/>
              </a:rPr>
              <a:t>f</a:t>
            </a:r>
            <a:r>
              <a:rPr lang="en-US" baseline="-25000">
                <a:latin typeface="cmmi12" pitchFamily="34" charset="0"/>
              </a:rPr>
              <a:t>3</a:t>
            </a:r>
            <a:r>
              <a:rPr lang="en-US">
                <a:latin typeface="cmbx12" pitchFamily="34" charset="0"/>
              </a:rPr>
              <a:t>(</a:t>
            </a:r>
            <a:r>
              <a:rPr lang="en-US">
                <a:latin typeface="cmmi12" pitchFamily="34" charset="0"/>
              </a:rPr>
              <a:t>x</a:t>
            </a:r>
            <a:r>
              <a:rPr lang="en-US"/>
              <a:t>,</a:t>
            </a:r>
            <a:r>
              <a:rPr lang="en-US">
                <a:latin typeface="cmmi12" pitchFamily="34" charset="0"/>
              </a:rPr>
              <a:t>y</a:t>
            </a:r>
            <a:r>
              <a:rPr lang="en-US">
                <a:latin typeface="cmbx12" pitchFamily="34" charset="0"/>
              </a:rPr>
              <a:t>)</a:t>
            </a:r>
          </a:p>
        </p:txBody>
      </p:sp>
      <p:sp>
        <p:nvSpPr>
          <p:cNvPr id="29712" name="Rectangle 17"/>
          <p:cNvSpPr>
            <a:spLocks noChangeArrowheads="1"/>
          </p:cNvSpPr>
          <p:nvPr/>
        </p:nvSpPr>
        <p:spPr bwMode="auto">
          <a:xfrm>
            <a:off x="6011863" y="3049588"/>
            <a:ext cx="252412" cy="2524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Oval 18"/>
          <p:cNvSpPr>
            <a:spLocks noChangeArrowheads="1"/>
          </p:cNvSpPr>
          <p:nvPr/>
        </p:nvSpPr>
        <p:spPr bwMode="auto">
          <a:xfrm>
            <a:off x="6904038" y="2997200"/>
            <a:ext cx="360362" cy="360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9714" name="AutoShape 19"/>
          <p:cNvCxnSpPr>
            <a:cxnSpLocks noChangeShapeType="1"/>
            <a:stCxn id="29712" idx="3"/>
            <a:endCxn id="29713" idx="2"/>
          </p:cNvCxnSpPr>
          <p:nvPr/>
        </p:nvCxnSpPr>
        <p:spPr bwMode="auto">
          <a:xfrm>
            <a:off x="6264275" y="3176588"/>
            <a:ext cx="627063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sp>
        <p:nvSpPr>
          <p:cNvPr id="29715" name="Text Box 20"/>
          <p:cNvSpPr txBox="1">
            <a:spLocks noChangeArrowheads="1"/>
          </p:cNvSpPr>
          <p:nvPr/>
        </p:nvSpPr>
        <p:spPr bwMode="auto">
          <a:xfrm>
            <a:off x="6921500" y="2995613"/>
            <a:ext cx="2778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mmi12" pitchFamily="34" charset="0"/>
              </a:rPr>
              <a:t>z</a:t>
            </a:r>
          </a:p>
        </p:txBody>
      </p:sp>
      <p:sp>
        <p:nvSpPr>
          <p:cNvPr id="29716" name="Text Box 21"/>
          <p:cNvSpPr txBox="1">
            <a:spLocks noChangeArrowheads="1"/>
          </p:cNvSpPr>
          <p:nvPr/>
        </p:nvSpPr>
        <p:spPr bwMode="auto">
          <a:xfrm>
            <a:off x="5770563" y="3463925"/>
            <a:ext cx="9001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mmi12" pitchFamily="34" charset="0"/>
              </a:rPr>
              <a:t>f</a:t>
            </a:r>
            <a:r>
              <a:rPr lang="en-US" baseline="-25000">
                <a:latin typeface="cmmi12" pitchFamily="34" charset="0"/>
              </a:rPr>
              <a:t>4</a:t>
            </a:r>
            <a:r>
              <a:rPr lang="en-US">
                <a:latin typeface="cmbx12" pitchFamily="34" charset="0"/>
              </a:rPr>
              <a:t>(</a:t>
            </a:r>
            <a:r>
              <a:rPr lang="en-US">
                <a:latin typeface="cmmi12" pitchFamily="34" charset="0"/>
              </a:rPr>
              <a:t>x</a:t>
            </a:r>
            <a:r>
              <a:rPr lang="en-US"/>
              <a:t>,</a:t>
            </a:r>
            <a:r>
              <a:rPr lang="en-US">
                <a:latin typeface="cmmi12" pitchFamily="34" charset="0"/>
              </a:rPr>
              <a:t>z</a:t>
            </a:r>
            <a:r>
              <a:rPr lang="en-US">
                <a:latin typeface="cmbx12" pitchFamily="34" charset="0"/>
              </a:rPr>
              <a:t>)</a:t>
            </a:r>
          </a:p>
        </p:txBody>
      </p:sp>
      <p:cxnSp>
        <p:nvCxnSpPr>
          <p:cNvPr id="29717" name="AutoShape 22"/>
          <p:cNvCxnSpPr>
            <a:cxnSpLocks noChangeShapeType="1"/>
            <a:stCxn id="29701" idx="7"/>
            <a:endCxn id="29707" idx="1"/>
          </p:cNvCxnSpPr>
          <p:nvPr/>
        </p:nvCxnSpPr>
        <p:spPr bwMode="auto">
          <a:xfrm flipV="1">
            <a:off x="5221288" y="1989138"/>
            <a:ext cx="790575" cy="4540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718" name="AutoShape 23"/>
          <p:cNvCxnSpPr>
            <a:cxnSpLocks noChangeShapeType="1"/>
            <a:stCxn id="29701" idx="5"/>
            <a:endCxn id="29712" idx="1"/>
          </p:cNvCxnSpPr>
          <p:nvPr/>
        </p:nvCxnSpPr>
        <p:spPr bwMode="auto">
          <a:xfrm>
            <a:off x="5221288" y="2724150"/>
            <a:ext cx="790575" cy="45243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sp>
        <p:nvSpPr>
          <p:cNvPr id="29719" name="Line 24"/>
          <p:cNvSpPr>
            <a:spLocks noChangeShapeType="1"/>
          </p:cNvSpPr>
          <p:nvPr/>
        </p:nvSpPr>
        <p:spPr bwMode="auto">
          <a:xfrm flipH="1">
            <a:off x="3419475" y="2474913"/>
            <a:ext cx="5048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pic>
        <p:nvPicPr>
          <p:cNvPr id="29720" name="Picture 2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55988" y="2259013"/>
            <a:ext cx="688975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86" name="Rectangle 26"/>
          <p:cNvSpPr>
            <a:spLocks noChangeArrowheads="1"/>
          </p:cNvSpPr>
          <p:nvPr/>
        </p:nvSpPr>
        <p:spPr bwMode="auto">
          <a:xfrm>
            <a:off x="3600450" y="3914775"/>
            <a:ext cx="2555875" cy="792163"/>
          </a:xfrm>
          <a:prstGeom prst="rect">
            <a:avLst/>
          </a:prstGeom>
          <a:solidFill>
            <a:srgbClr val="FF0000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8987" name="Line 27"/>
          <p:cNvSpPr>
            <a:spLocks noChangeShapeType="1"/>
          </p:cNvSpPr>
          <p:nvPr/>
        </p:nvSpPr>
        <p:spPr bwMode="auto">
          <a:xfrm flipH="1">
            <a:off x="4356100" y="2474913"/>
            <a:ext cx="5048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pic>
        <p:nvPicPr>
          <p:cNvPr id="168988" name="Picture 2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4838" y="2254250"/>
            <a:ext cx="641350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89" name="Picture 2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92613" y="3627438"/>
            <a:ext cx="100488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90" name="Picture 3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8038" y="3948113"/>
            <a:ext cx="52959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91" name="Picture 3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6925" y="4167188"/>
            <a:ext cx="4999038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89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8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8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68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86" grpId="0" animBg="1"/>
      <p:bldP spid="16898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Messages: From Variables To Factors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021138" y="2454275"/>
            <a:ext cx="252412" cy="252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Oval 4"/>
          <p:cNvSpPr>
            <a:spLocks noChangeArrowheads="1"/>
          </p:cNvSpPr>
          <p:nvPr/>
        </p:nvSpPr>
        <p:spPr bwMode="auto">
          <a:xfrm>
            <a:off x="4913313" y="2401888"/>
            <a:ext cx="360362" cy="36036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0725" name="AutoShape 5"/>
          <p:cNvCxnSpPr>
            <a:cxnSpLocks noChangeShapeType="1"/>
            <a:stCxn id="30723" idx="3"/>
            <a:endCxn id="30724" idx="2"/>
          </p:cNvCxnSpPr>
          <p:nvPr/>
        </p:nvCxnSpPr>
        <p:spPr bwMode="auto">
          <a:xfrm>
            <a:off x="4273550" y="2581275"/>
            <a:ext cx="627063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4932363" y="2365375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mmi12" pitchFamily="34" charset="0"/>
              </a:rPr>
              <a:t>x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3743325" y="2868613"/>
            <a:ext cx="971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mmi12" pitchFamily="34" charset="0"/>
              </a:rPr>
              <a:t>f</a:t>
            </a:r>
            <a:r>
              <a:rPr lang="en-US" baseline="-25000">
                <a:latin typeface="cmmi12" pitchFamily="34" charset="0"/>
              </a:rPr>
              <a:t>2</a:t>
            </a:r>
            <a:r>
              <a:rPr lang="en-US">
                <a:latin typeface="cmbx12" pitchFamily="34" charset="0"/>
              </a:rPr>
              <a:t>(</a:t>
            </a:r>
            <a:r>
              <a:rPr lang="en-US">
                <a:latin typeface="cmmi12" pitchFamily="34" charset="0"/>
              </a:rPr>
              <a:t>w</a:t>
            </a:r>
            <a:r>
              <a:rPr lang="en-US"/>
              <a:t>,</a:t>
            </a:r>
            <a:r>
              <a:rPr lang="en-US">
                <a:latin typeface="cmmi12" pitchFamily="34" charset="0"/>
              </a:rPr>
              <a:t>x</a:t>
            </a:r>
            <a:r>
              <a:rPr lang="en-US">
                <a:latin typeface="cmbx12" pitchFamily="34" charset="0"/>
              </a:rPr>
              <a:t>)</a:t>
            </a:r>
          </a:p>
        </p:txBody>
      </p:sp>
      <p:sp>
        <p:nvSpPr>
          <p:cNvPr id="30728" name="Rectangle 9"/>
          <p:cNvSpPr>
            <a:spLocks noChangeArrowheads="1"/>
          </p:cNvSpPr>
          <p:nvPr/>
        </p:nvSpPr>
        <p:spPr bwMode="auto">
          <a:xfrm>
            <a:off x="6011863" y="1860550"/>
            <a:ext cx="252412" cy="252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Oval 10"/>
          <p:cNvSpPr>
            <a:spLocks noChangeArrowheads="1"/>
          </p:cNvSpPr>
          <p:nvPr/>
        </p:nvSpPr>
        <p:spPr bwMode="auto">
          <a:xfrm>
            <a:off x="6904038" y="1808163"/>
            <a:ext cx="360362" cy="36036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0730" name="AutoShape 11"/>
          <p:cNvCxnSpPr>
            <a:cxnSpLocks noChangeShapeType="1"/>
            <a:stCxn id="30728" idx="3"/>
            <a:endCxn id="30729" idx="2"/>
          </p:cNvCxnSpPr>
          <p:nvPr/>
        </p:nvCxnSpPr>
        <p:spPr bwMode="auto">
          <a:xfrm>
            <a:off x="6264275" y="1987550"/>
            <a:ext cx="627063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sp>
        <p:nvSpPr>
          <p:cNvPr id="30731" name="Text Box 12"/>
          <p:cNvSpPr txBox="1">
            <a:spLocks noChangeArrowheads="1"/>
          </p:cNvSpPr>
          <p:nvPr/>
        </p:nvSpPr>
        <p:spPr bwMode="auto">
          <a:xfrm>
            <a:off x="6921500" y="1806575"/>
            <a:ext cx="2825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mmi12" pitchFamily="34" charset="0"/>
              </a:rPr>
              <a:t>y</a:t>
            </a:r>
          </a:p>
        </p:txBody>
      </p:sp>
      <p:sp>
        <p:nvSpPr>
          <p:cNvPr id="30732" name="Text Box 13"/>
          <p:cNvSpPr txBox="1">
            <a:spLocks noChangeArrowheads="1"/>
          </p:cNvSpPr>
          <p:nvPr/>
        </p:nvSpPr>
        <p:spPr bwMode="auto">
          <a:xfrm>
            <a:off x="5795963" y="2184400"/>
            <a:ext cx="9255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mmi12" pitchFamily="34" charset="0"/>
              </a:rPr>
              <a:t>f</a:t>
            </a:r>
            <a:r>
              <a:rPr lang="en-US" baseline="-25000">
                <a:latin typeface="cmmi12" pitchFamily="34" charset="0"/>
              </a:rPr>
              <a:t>3</a:t>
            </a:r>
            <a:r>
              <a:rPr lang="en-US">
                <a:latin typeface="cmbx12" pitchFamily="34" charset="0"/>
              </a:rPr>
              <a:t>(</a:t>
            </a:r>
            <a:r>
              <a:rPr lang="en-US">
                <a:latin typeface="cmmi12" pitchFamily="34" charset="0"/>
              </a:rPr>
              <a:t>x</a:t>
            </a:r>
            <a:r>
              <a:rPr lang="en-US"/>
              <a:t>,</a:t>
            </a:r>
            <a:r>
              <a:rPr lang="en-US">
                <a:latin typeface="cmmi12" pitchFamily="34" charset="0"/>
              </a:rPr>
              <a:t>y</a:t>
            </a:r>
            <a:r>
              <a:rPr lang="en-US">
                <a:latin typeface="cmbx12" pitchFamily="34" charset="0"/>
              </a:rPr>
              <a:t>)</a:t>
            </a:r>
          </a:p>
        </p:txBody>
      </p:sp>
      <p:sp>
        <p:nvSpPr>
          <p:cNvPr id="30733" name="Rectangle 14"/>
          <p:cNvSpPr>
            <a:spLocks noChangeArrowheads="1"/>
          </p:cNvSpPr>
          <p:nvPr/>
        </p:nvSpPr>
        <p:spPr bwMode="auto">
          <a:xfrm>
            <a:off x="6011863" y="3048000"/>
            <a:ext cx="252412" cy="252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Oval 15"/>
          <p:cNvSpPr>
            <a:spLocks noChangeArrowheads="1"/>
          </p:cNvSpPr>
          <p:nvPr/>
        </p:nvSpPr>
        <p:spPr bwMode="auto">
          <a:xfrm>
            <a:off x="6904038" y="2995613"/>
            <a:ext cx="360362" cy="36036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0735" name="AutoShape 16"/>
          <p:cNvCxnSpPr>
            <a:cxnSpLocks noChangeShapeType="1"/>
            <a:stCxn id="30733" idx="3"/>
            <a:endCxn id="30734" idx="2"/>
          </p:cNvCxnSpPr>
          <p:nvPr/>
        </p:nvCxnSpPr>
        <p:spPr bwMode="auto">
          <a:xfrm>
            <a:off x="6264275" y="3175000"/>
            <a:ext cx="627063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sp>
        <p:nvSpPr>
          <p:cNvPr id="30736" name="Text Box 17"/>
          <p:cNvSpPr txBox="1">
            <a:spLocks noChangeArrowheads="1"/>
          </p:cNvSpPr>
          <p:nvPr/>
        </p:nvSpPr>
        <p:spPr bwMode="auto">
          <a:xfrm>
            <a:off x="6921500" y="2994025"/>
            <a:ext cx="277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mmi12" pitchFamily="34" charset="0"/>
              </a:rPr>
              <a:t>z</a:t>
            </a:r>
          </a:p>
        </p:txBody>
      </p:sp>
      <p:sp>
        <p:nvSpPr>
          <p:cNvPr id="30737" name="Text Box 18"/>
          <p:cNvSpPr txBox="1">
            <a:spLocks noChangeArrowheads="1"/>
          </p:cNvSpPr>
          <p:nvPr/>
        </p:nvSpPr>
        <p:spPr bwMode="auto">
          <a:xfrm>
            <a:off x="5770563" y="3462338"/>
            <a:ext cx="9001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mmi12" pitchFamily="34" charset="0"/>
              </a:rPr>
              <a:t>f</a:t>
            </a:r>
            <a:r>
              <a:rPr lang="en-US" baseline="-25000">
                <a:latin typeface="cmmi12" pitchFamily="34" charset="0"/>
              </a:rPr>
              <a:t>4</a:t>
            </a:r>
            <a:r>
              <a:rPr lang="en-US">
                <a:latin typeface="cmbx12" pitchFamily="34" charset="0"/>
              </a:rPr>
              <a:t>(</a:t>
            </a:r>
            <a:r>
              <a:rPr lang="en-US">
                <a:latin typeface="cmmi12" pitchFamily="34" charset="0"/>
              </a:rPr>
              <a:t>x</a:t>
            </a:r>
            <a:r>
              <a:rPr lang="en-US"/>
              <a:t>,</a:t>
            </a:r>
            <a:r>
              <a:rPr lang="en-US">
                <a:latin typeface="cmmi12" pitchFamily="34" charset="0"/>
              </a:rPr>
              <a:t>z</a:t>
            </a:r>
            <a:r>
              <a:rPr lang="en-US">
                <a:latin typeface="cmbx12" pitchFamily="34" charset="0"/>
              </a:rPr>
              <a:t>)</a:t>
            </a:r>
          </a:p>
        </p:txBody>
      </p:sp>
      <p:cxnSp>
        <p:nvCxnSpPr>
          <p:cNvPr id="30738" name="AutoShape 19"/>
          <p:cNvCxnSpPr>
            <a:cxnSpLocks noChangeShapeType="1"/>
            <a:stCxn id="30724" idx="7"/>
            <a:endCxn id="30728" idx="1"/>
          </p:cNvCxnSpPr>
          <p:nvPr/>
        </p:nvCxnSpPr>
        <p:spPr bwMode="auto">
          <a:xfrm flipV="1">
            <a:off x="5221288" y="1987550"/>
            <a:ext cx="790575" cy="4540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39" name="AutoShape 20"/>
          <p:cNvCxnSpPr>
            <a:cxnSpLocks noChangeShapeType="1"/>
            <a:stCxn id="30724" idx="5"/>
            <a:endCxn id="30733" idx="1"/>
          </p:cNvCxnSpPr>
          <p:nvPr/>
        </p:nvCxnSpPr>
        <p:spPr bwMode="auto">
          <a:xfrm>
            <a:off x="5221288" y="2722563"/>
            <a:ext cx="790575" cy="45243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sp>
        <p:nvSpPr>
          <p:cNvPr id="170005" name="Rectangle 21"/>
          <p:cNvSpPr>
            <a:spLocks noChangeArrowheads="1"/>
          </p:cNvSpPr>
          <p:nvPr/>
        </p:nvSpPr>
        <p:spPr bwMode="auto">
          <a:xfrm>
            <a:off x="2879725" y="3805238"/>
            <a:ext cx="1404938" cy="792162"/>
          </a:xfrm>
          <a:prstGeom prst="rect">
            <a:avLst/>
          </a:prstGeom>
          <a:solidFill>
            <a:srgbClr val="FF0000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1" name="Line 22"/>
          <p:cNvSpPr>
            <a:spLocks noChangeShapeType="1"/>
          </p:cNvSpPr>
          <p:nvPr/>
        </p:nvSpPr>
        <p:spPr bwMode="auto">
          <a:xfrm flipH="1">
            <a:off x="4356100" y="2473325"/>
            <a:ext cx="5048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pic>
        <p:nvPicPr>
          <p:cNvPr id="30742" name="Picture 2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4838" y="2252663"/>
            <a:ext cx="64135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0008" name="Picture 2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813" y="4057650"/>
            <a:ext cx="3721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0009" name="Picture 2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35100" y="3841750"/>
            <a:ext cx="436086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010" name="Rectangle 26"/>
          <p:cNvSpPr>
            <a:spLocks noChangeArrowheads="1"/>
          </p:cNvSpPr>
          <p:nvPr/>
        </p:nvSpPr>
        <p:spPr bwMode="auto">
          <a:xfrm>
            <a:off x="4427538" y="3805238"/>
            <a:ext cx="1404937" cy="792162"/>
          </a:xfrm>
          <a:prstGeom prst="rect">
            <a:avLst/>
          </a:prstGeom>
          <a:solidFill>
            <a:srgbClr val="FF0000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0011" name="Picture 2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89275" y="3479800"/>
            <a:ext cx="100488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0012" name="Picture 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08513" y="3481388"/>
            <a:ext cx="100488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013" name="Line 29"/>
          <p:cNvSpPr>
            <a:spLocks noChangeShapeType="1"/>
          </p:cNvSpPr>
          <p:nvPr/>
        </p:nvSpPr>
        <p:spPr bwMode="auto">
          <a:xfrm rot="19745510" flipH="1">
            <a:off x="5254625" y="2181225"/>
            <a:ext cx="504825" cy="15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70014" name="Line 30"/>
          <p:cNvSpPr>
            <a:spLocks noChangeShapeType="1"/>
          </p:cNvSpPr>
          <p:nvPr/>
        </p:nvSpPr>
        <p:spPr bwMode="auto">
          <a:xfrm rot="1846559" flipH="1">
            <a:off x="5232400" y="2981325"/>
            <a:ext cx="504825" cy="15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pic>
        <p:nvPicPr>
          <p:cNvPr id="170015" name="Picture 3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857826">
            <a:off x="5221288" y="1911350"/>
            <a:ext cx="641350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0016" name="Picture 3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11387">
            <a:off x="5181600" y="3044825"/>
            <a:ext cx="641350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0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700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0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0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70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70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05" grpId="0" animBg="1"/>
      <p:bldP spid="170010" grpId="0" animBg="1"/>
      <p:bldP spid="170013" grpId="0" animBg="1"/>
      <p:bldP spid="1700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if marginalisations are not tractable?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520700" y="2808288"/>
            <a:ext cx="2376488" cy="1522412"/>
            <a:chOff x="340" y="2886"/>
            <a:chExt cx="1497" cy="959"/>
          </a:xfrm>
        </p:grpSpPr>
        <p:sp>
          <p:nvSpPr>
            <p:cNvPr id="31768" name="Line 4"/>
            <p:cNvSpPr>
              <a:spLocks noChangeShapeType="1"/>
            </p:cNvSpPr>
            <p:nvPr/>
          </p:nvSpPr>
          <p:spPr bwMode="auto">
            <a:xfrm>
              <a:off x="340" y="3516"/>
              <a:ext cx="1497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69" name="Freeform 5"/>
            <p:cNvSpPr>
              <a:spLocks/>
            </p:cNvSpPr>
            <p:nvPr/>
          </p:nvSpPr>
          <p:spPr bwMode="auto">
            <a:xfrm>
              <a:off x="476" y="2886"/>
              <a:ext cx="1225" cy="600"/>
            </a:xfrm>
            <a:custGeom>
              <a:avLst/>
              <a:gdLst>
                <a:gd name="T0" fmla="*/ 0 w 1385"/>
                <a:gd name="T1" fmla="*/ 540 h 600"/>
                <a:gd name="T2" fmla="*/ 15 w 1385"/>
                <a:gd name="T3" fmla="*/ 0 h 600"/>
                <a:gd name="T4" fmla="*/ 27 w 1385"/>
                <a:gd name="T5" fmla="*/ 540 h 600"/>
                <a:gd name="T6" fmla="*/ 39 w 1385"/>
                <a:gd name="T7" fmla="*/ 360 h 600"/>
                <a:gd name="T8" fmla="*/ 45 w 1385"/>
                <a:gd name="T9" fmla="*/ 524 h 600"/>
                <a:gd name="T10" fmla="*/ 50 w 1385"/>
                <a:gd name="T11" fmla="*/ 192 h 600"/>
                <a:gd name="T12" fmla="*/ 53 w 1385"/>
                <a:gd name="T13" fmla="*/ 496 h 600"/>
                <a:gd name="T14" fmla="*/ 57 w 1385"/>
                <a:gd name="T15" fmla="*/ 538 h 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85"/>
                <a:gd name="T25" fmla="*/ 0 h 600"/>
                <a:gd name="T26" fmla="*/ 1385 w 1385"/>
                <a:gd name="T27" fmla="*/ 600 h 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85" h="600">
                  <a:moveTo>
                    <a:pt x="0" y="540"/>
                  </a:moveTo>
                  <a:cubicBezTo>
                    <a:pt x="59" y="450"/>
                    <a:pt x="242" y="0"/>
                    <a:pt x="355" y="0"/>
                  </a:cubicBezTo>
                  <a:cubicBezTo>
                    <a:pt x="468" y="0"/>
                    <a:pt x="586" y="480"/>
                    <a:pt x="681" y="540"/>
                  </a:cubicBezTo>
                  <a:cubicBezTo>
                    <a:pt x="776" y="600"/>
                    <a:pt x="855" y="363"/>
                    <a:pt x="926" y="360"/>
                  </a:cubicBezTo>
                  <a:cubicBezTo>
                    <a:pt x="997" y="357"/>
                    <a:pt x="1058" y="552"/>
                    <a:pt x="1109" y="524"/>
                  </a:cubicBezTo>
                  <a:cubicBezTo>
                    <a:pt x="1160" y="496"/>
                    <a:pt x="1198" y="197"/>
                    <a:pt x="1231" y="192"/>
                  </a:cubicBezTo>
                  <a:cubicBezTo>
                    <a:pt x="1264" y="187"/>
                    <a:pt x="1280" y="438"/>
                    <a:pt x="1306" y="496"/>
                  </a:cubicBezTo>
                  <a:cubicBezTo>
                    <a:pt x="1332" y="554"/>
                    <a:pt x="1369" y="529"/>
                    <a:pt x="1385" y="53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70" name="Text Box 25"/>
            <p:cNvSpPr txBox="1">
              <a:spLocks noChangeArrowheads="1"/>
            </p:cNvSpPr>
            <p:nvPr/>
          </p:nvSpPr>
          <p:spPr bwMode="auto">
            <a:xfrm>
              <a:off x="431" y="3612"/>
              <a:ext cx="138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800"/>
                <a:t>True distribution</a:t>
              </a: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3184525" y="2808288"/>
            <a:ext cx="2376488" cy="1522412"/>
            <a:chOff x="2018" y="2886"/>
            <a:chExt cx="1497" cy="959"/>
          </a:xfrm>
        </p:grpSpPr>
        <p:sp>
          <p:nvSpPr>
            <p:cNvPr id="31754" name="Line 8"/>
            <p:cNvSpPr>
              <a:spLocks noChangeShapeType="1"/>
            </p:cNvSpPr>
            <p:nvPr/>
          </p:nvSpPr>
          <p:spPr bwMode="auto">
            <a:xfrm>
              <a:off x="2018" y="3516"/>
              <a:ext cx="1497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55" name="Freeform 9"/>
            <p:cNvSpPr>
              <a:spLocks/>
            </p:cNvSpPr>
            <p:nvPr/>
          </p:nvSpPr>
          <p:spPr bwMode="auto">
            <a:xfrm>
              <a:off x="2154" y="2886"/>
              <a:ext cx="1225" cy="600"/>
            </a:xfrm>
            <a:custGeom>
              <a:avLst/>
              <a:gdLst>
                <a:gd name="T0" fmla="*/ 0 w 1385"/>
                <a:gd name="T1" fmla="*/ 540 h 600"/>
                <a:gd name="T2" fmla="*/ 15 w 1385"/>
                <a:gd name="T3" fmla="*/ 0 h 600"/>
                <a:gd name="T4" fmla="*/ 27 w 1385"/>
                <a:gd name="T5" fmla="*/ 540 h 600"/>
                <a:gd name="T6" fmla="*/ 39 w 1385"/>
                <a:gd name="T7" fmla="*/ 360 h 600"/>
                <a:gd name="T8" fmla="*/ 45 w 1385"/>
                <a:gd name="T9" fmla="*/ 524 h 600"/>
                <a:gd name="T10" fmla="*/ 50 w 1385"/>
                <a:gd name="T11" fmla="*/ 192 h 600"/>
                <a:gd name="T12" fmla="*/ 53 w 1385"/>
                <a:gd name="T13" fmla="*/ 496 h 600"/>
                <a:gd name="T14" fmla="*/ 57 w 1385"/>
                <a:gd name="T15" fmla="*/ 538 h 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85"/>
                <a:gd name="T25" fmla="*/ 0 h 600"/>
                <a:gd name="T26" fmla="*/ 1385 w 1385"/>
                <a:gd name="T27" fmla="*/ 600 h 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85" h="600">
                  <a:moveTo>
                    <a:pt x="0" y="540"/>
                  </a:moveTo>
                  <a:cubicBezTo>
                    <a:pt x="59" y="450"/>
                    <a:pt x="242" y="0"/>
                    <a:pt x="355" y="0"/>
                  </a:cubicBezTo>
                  <a:cubicBezTo>
                    <a:pt x="468" y="0"/>
                    <a:pt x="586" y="480"/>
                    <a:pt x="681" y="540"/>
                  </a:cubicBezTo>
                  <a:cubicBezTo>
                    <a:pt x="776" y="600"/>
                    <a:pt x="855" y="363"/>
                    <a:pt x="926" y="360"/>
                  </a:cubicBezTo>
                  <a:cubicBezTo>
                    <a:pt x="997" y="357"/>
                    <a:pt x="1058" y="552"/>
                    <a:pt x="1109" y="524"/>
                  </a:cubicBezTo>
                  <a:cubicBezTo>
                    <a:pt x="1160" y="496"/>
                    <a:pt x="1198" y="197"/>
                    <a:pt x="1231" y="192"/>
                  </a:cubicBezTo>
                  <a:cubicBezTo>
                    <a:pt x="1264" y="187"/>
                    <a:pt x="1280" y="438"/>
                    <a:pt x="1306" y="496"/>
                  </a:cubicBezTo>
                  <a:cubicBezTo>
                    <a:pt x="1332" y="554"/>
                    <a:pt x="1369" y="529"/>
                    <a:pt x="1385" y="53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56" name="Line 13"/>
            <p:cNvSpPr>
              <a:spLocks noChangeShapeType="1"/>
            </p:cNvSpPr>
            <p:nvPr/>
          </p:nvSpPr>
          <p:spPr bwMode="auto">
            <a:xfrm flipV="1">
              <a:off x="2426" y="3380"/>
              <a:ext cx="0" cy="13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57" name="Line 14"/>
            <p:cNvSpPr>
              <a:spLocks noChangeShapeType="1"/>
            </p:cNvSpPr>
            <p:nvPr/>
          </p:nvSpPr>
          <p:spPr bwMode="auto">
            <a:xfrm flipV="1">
              <a:off x="2472" y="3380"/>
              <a:ext cx="0" cy="13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58" name="Line 15"/>
            <p:cNvSpPr>
              <a:spLocks noChangeShapeType="1"/>
            </p:cNvSpPr>
            <p:nvPr/>
          </p:nvSpPr>
          <p:spPr bwMode="auto">
            <a:xfrm flipV="1">
              <a:off x="2562" y="3380"/>
              <a:ext cx="0" cy="13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59" name="Line 16"/>
            <p:cNvSpPr>
              <a:spLocks noChangeShapeType="1"/>
            </p:cNvSpPr>
            <p:nvPr/>
          </p:nvSpPr>
          <p:spPr bwMode="auto">
            <a:xfrm flipV="1">
              <a:off x="2608" y="3380"/>
              <a:ext cx="0" cy="13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60" name="Line 17"/>
            <p:cNvSpPr>
              <a:spLocks noChangeShapeType="1"/>
            </p:cNvSpPr>
            <p:nvPr/>
          </p:nvSpPr>
          <p:spPr bwMode="auto">
            <a:xfrm flipV="1">
              <a:off x="2880" y="3380"/>
              <a:ext cx="0" cy="13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61" name="Line 18"/>
            <p:cNvSpPr>
              <a:spLocks noChangeShapeType="1"/>
            </p:cNvSpPr>
            <p:nvPr/>
          </p:nvSpPr>
          <p:spPr bwMode="auto">
            <a:xfrm flipV="1">
              <a:off x="3016" y="3380"/>
              <a:ext cx="0" cy="13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62" name="Line 19"/>
            <p:cNvSpPr>
              <a:spLocks noChangeShapeType="1"/>
            </p:cNvSpPr>
            <p:nvPr/>
          </p:nvSpPr>
          <p:spPr bwMode="auto">
            <a:xfrm flipV="1">
              <a:off x="2245" y="3380"/>
              <a:ext cx="0" cy="13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63" name="Line 20"/>
            <p:cNvSpPr>
              <a:spLocks noChangeShapeType="1"/>
            </p:cNvSpPr>
            <p:nvPr/>
          </p:nvSpPr>
          <p:spPr bwMode="auto">
            <a:xfrm flipV="1">
              <a:off x="3063" y="3380"/>
              <a:ext cx="0" cy="13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64" name="Line 21"/>
            <p:cNvSpPr>
              <a:spLocks noChangeShapeType="1"/>
            </p:cNvSpPr>
            <p:nvPr/>
          </p:nvSpPr>
          <p:spPr bwMode="auto">
            <a:xfrm flipV="1">
              <a:off x="2336" y="3380"/>
              <a:ext cx="0" cy="13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65" name="Line 22"/>
            <p:cNvSpPr>
              <a:spLocks noChangeShapeType="1"/>
            </p:cNvSpPr>
            <p:nvPr/>
          </p:nvSpPr>
          <p:spPr bwMode="auto">
            <a:xfrm flipV="1">
              <a:off x="3198" y="3380"/>
              <a:ext cx="0" cy="13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66" name="Line 23"/>
            <p:cNvSpPr>
              <a:spLocks noChangeShapeType="1"/>
            </p:cNvSpPr>
            <p:nvPr/>
          </p:nvSpPr>
          <p:spPr bwMode="auto">
            <a:xfrm flipV="1">
              <a:off x="3243" y="3380"/>
              <a:ext cx="0" cy="13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67" name="Text Box 26"/>
            <p:cNvSpPr txBox="1">
              <a:spLocks noChangeArrowheads="1"/>
            </p:cNvSpPr>
            <p:nvPr/>
          </p:nvSpPr>
          <p:spPr bwMode="auto">
            <a:xfrm>
              <a:off x="2109" y="3612"/>
              <a:ext cx="12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800"/>
                <a:t>Monte Carlo</a:t>
              </a:r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5786438" y="2679700"/>
            <a:ext cx="3000375" cy="2520950"/>
            <a:chOff x="3657" y="2805"/>
            <a:chExt cx="1890" cy="1588"/>
          </a:xfrm>
        </p:grpSpPr>
        <p:sp>
          <p:nvSpPr>
            <p:cNvPr id="31750" name="Line 10"/>
            <p:cNvSpPr>
              <a:spLocks noChangeShapeType="1"/>
            </p:cNvSpPr>
            <p:nvPr/>
          </p:nvSpPr>
          <p:spPr bwMode="auto">
            <a:xfrm>
              <a:off x="3696" y="3516"/>
              <a:ext cx="1497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51" name="Freeform 11"/>
            <p:cNvSpPr>
              <a:spLocks/>
            </p:cNvSpPr>
            <p:nvPr/>
          </p:nvSpPr>
          <p:spPr bwMode="auto">
            <a:xfrm>
              <a:off x="3832" y="2886"/>
              <a:ext cx="1225" cy="600"/>
            </a:xfrm>
            <a:custGeom>
              <a:avLst/>
              <a:gdLst>
                <a:gd name="T0" fmla="*/ 0 w 1385"/>
                <a:gd name="T1" fmla="*/ 540 h 600"/>
                <a:gd name="T2" fmla="*/ 15 w 1385"/>
                <a:gd name="T3" fmla="*/ 0 h 600"/>
                <a:gd name="T4" fmla="*/ 27 w 1385"/>
                <a:gd name="T5" fmla="*/ 540 h 600"/>
                <a:gd name="T6" fmla="*/ 39 w 1385"/>
                <a:gd name="T7" fmla="*/ 360 h 600"/>
                <a:gd name="T8" fmla="*/ 45 w 1385"/>
                <a:gd name="T9" fmla="*/ 524 h 600"/>
                <a:gd name="T10" fmla="*/ 50 w 1385"/>
                <a:gd name="T11" fmla="*/ 192 h 600"/>
                <a:gd name="T12" fmla="*/ 53 w 1385"/>
                <a:gd name="T13" fmla="*/ 496 h 600"/>
                <a:gd name="T14" fmla="*/ 57 w 1385"/>
                <a:gd name="T15" fmla="*/ 538 h 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85"/>
                <a:gd name="T25" fmla="*/ 0 h 600"/>
                <a:gd name="T26" fmla="*/ 1385 w 1385"/>
                <a:gd name="T27" fmla="*/ 600 h 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85" h="600">
                  <a:moveTo>
                    <a:pt x="0" y="540"/>
                  </a:moveTo>
                  <a:cubicBezTo>
                    <a:pt x="59" y="450"/>
                    <a:pt x="242" y="0"/>
                    <a:pt x="355" y="0"/>
                  </a:cubicBezTo>
                  <a:cubicBezTo>
                    <a:pt x="468" y="0"/>
                    <a:pt x="586" y="480"/>
                    <a:pt x="681" y="540"/>
                  </a:cubicBezTo>
                  <a:cubicBezTo>
                    <a:pt x="776" y="600"/>
                    <a:pt x="855" y="363"/>
                    <a:pt x="926" y="360"/>
                  </a:cubicBezTo>
                  <a:cubicBezTo>
                    <a:pt x="997" y="357"/>
                    <a:pt x="1058" y="552"/>
                    <a:pt x="1109" y="524"/>
                  </a:cubicBezTo>
                  <a:cubicBezTo>
                    <a:pt x="1160" y="496"/>
                    <a:pt x="1198" y="197"/>
                    <a:pt x="1231" y="192"/>
                  </a:cubicBezTo>
                  <a:cubicBezTo>
                    <a:pt x="1264" y="187"/>
                    <a:pt x="1280" y="438"/>
                    <a:pt x="1306" y="496"/>
                  </a:cubicBezTo>
                  <a:cubicBezTo>
                    <a:pt x="1332" y="554"/>
                    <a:pt x="1369" y="529"/>
                    <a:pt x="1385" y="53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52" name="Freeform 24"/>
            <p:cNvSpPr>
              <a:spLocks/>
            </p:cNvSpPr>
            <p:nvPr/>
          </p:nvSpPr>
          <p:spPr bwMode="auto">
            <a:xfrm>
              <a:off x="3760" y="2805"/>
              <a:ext cx="778" cy="629"/>
            </a:xfrm>
            <a:custGeom>
              <a:avLst/>
              <a:gdLst>
                <a:gd name="T0" fmla="*/ 0 w 778"/>
                <a:gd name="T1" fmla="*/ 629 h 629"/>
                <a:gd name="T2" fmla="*/ 164 w 778"/>
                <a:gd name="T3" fmla="*/ 511 h 629"/>
                <a:gd name="T4" fmla="*/ 380 w 778"/>
                <a:gd name="T5" fmla="*/ 1 h 629"/>
                <a:gd name="T6" fmla="*/ 572 w 778"/>
                <a:gd name="T7" fmla="*/ 516 h 629"/>
                <a:gd name="T8" fmla="*/ 778 w 778"/>
                <a:gd name="T9" fmla="*/ 624 h 6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8"/>
                <a:gd name="T16" fmla="*/ 0 h 629"/>
                <a:gd name="T17" fmla="*/ 778 w 778"/>
                <a:gd name="T18" fmla="*/ 629 h 6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8" h="629">
                  <a:moveTo>
                    <a:pt x="0" y="629"/>
                  </a:moveTo>
                  <a:cubicBezTo>
                    <a:pt x="27" y="609"/>
                    <a:pt x="101" y="616"/>
                    <a:pt x="164" y="511"/>
                  </a:cubicBezTo>
                  <a:cubicBezTo>
                    <a:pt x="227" y="406"/>
                    <a:pt x="312" y="0"/>
                    <a:pt x="380" y="1"/>
                  </a:cubicBezTo>
                  <a:cubicBezTo>
                    <a:pt x="448" y="2"/>
                    <a:pt x="506" y="412"/>
                    <a:pt x="572" y="516"/>
                  </a:cubicBezTo>
                  <a:cubicBezTo>
                    <a:pt x="638" y="620"/>
                    <a:pt x="735" y="602"/>
                    <a:pt x="778" y="624"/>
                  </a:cubicBezTo>
                </a:path>
              </a:pathLst>
            </a:custGeom>
            <a:noFill/>
            <a:ln w="2857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53" name="Text Box 27"/>
            <p:cNvSpPr txBox="1">
              <a:spLocks noChangeArrowheads="1"/>
            </p:cNvSpPr>
            <p:nvPr/>
          </p:nvSpPr>
          <p:spPr bwMode="auto">
            <a:xfrm>
              <a:off x="3657" y="3637"/>
              <a:ext cx="1890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800"/>
                <a:t>Variational Bayes</a:t>
              </a:r>
            </a:p>
            <a:p>
              <a:pPr algn="ctr">
                <a:spcBef>
                  <a:spcPct val="50000"/>
                </a:spcBef>
              </a:pPr>
              <a:r>
                <a:rPr lang="en-GB" sz="1800"/>
                <a:t>Loopy belief propagation</a:t>
              </a:r>
            </a:p>
            <a:p>
              <a:pPr algn="ctr">
                <a:spcBef>
                  <a:spcPct val="50000"/>
                </a:spcBef>
              </a:pPr>
              <a:r>
                <a:rPr lang="en-GB" sz="1800"/>
                <a:t>Expectation propagation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First Generation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“Artificial Intelligence” (GOFAI)</a:t>
            </a:r>
          </a:p>
          <a:p>
            <a:endParaRPr lang="en-GB" smtClean="0"/>
          </a:p>
          <a:p>
            <a:r>
              <a:rPr lang="en-GB" i="1" smtClean="0">
                <a:solidFill>
                  <a:srgbClr val="0070C0"/>
                </a:solidFill>
              </a:rPr>
              <a:t>Within a generation ... the problem of creating ‘artificial intelligence’ will largely be solved</a:t>
            </a:r>
          </a:p>
          <a:p>
            <a:pPr algn="r"/>
            <a:r>
              <a:rPr lang="en-GB" smtClean="0">
                <a:solidFill>
                  <a:srgbClr val="0070C0"/>
                </a:solidFill>
              </a:rPr>
              <a:t>Marvin Minsky (1967)</a:t>
            </a:r>
            <a:endParaRPr lang="en-GB" i="1" smtClean="0">
              <a:solidFill>
                <a:srgbClr val="0070C0"/>
              </a:solidFill>
            </a:endParaRPr>
          </a:p>
          <a:p>
            <a:r>
              <a:rPr lang="en-GB" smtClean="0"/>
              <a:t>Expert Systems</a:t>
            </a:r>
          </a:p>
          <a:p>
            <a:pPr lvl="1"/>
            <a:r>
              <a:rPr lang="en-GB" smtClean="0"/>
              <a:t>rules devised by humans</a:t>
            </a:r>
          </a:p>
          <a:p>
            <a:endParaRPr lang="en-GB" smtClean="0"/>
          </a:p>
          <a:p>
            <a:r>
              <a:rPr lang="en-GB" smtClean="0"/>
              <a:t>Combinatorial explosion</a:t>
            </a:r>
          </a:p>
          <a:p>
            <a:endParaRPr lang="en-GB" smtClean="0"/>
          </a:p>
          <a:p>
            <a:endParaRPr lang="en-GB" smtClean="0"/>
          </a:p>
          <a:p>
            <a:pPr algn="ctr"/>
            <a:r>
              <a:rPr lang="en-GB" sz="2800" smtClean="0">
                <a:solidFill>
                  <a:srgbClr val="FF0000"/>
                </a:solidFill>
              </a:rPr>
              <a:t>General theme: hand-crafted rules</a:t>
            </a:r>
          </a:p>
        </p:txBody>
      </p:sp>
      <p:pic>
        <p:nvPicPr>
          <p:cNvPr id="4" name="Picture 6" descr="Image:Hal-9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8088" y="3319463"/>
            <a:ext cx="2081212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Illustration: Bayesian Ranking</a:t>
            </a:r>
          </a:p>
        </p:txBody>
      </p:sp>
      <p:pic>
        <p:nvPicPr>
          <p:cNvPr id="32771" name="Picture 4" descr="Che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1214438"/>
            <a:ext cx="4500562" cy="45005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6989763" y="5572125"/>
            <a:ext cx="21542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b="0"/>
              <a:t>Ralf Herbrich</a:t>
            </a:r>
          </a:p>
          <a:p>
            <a:r>
              <a:rPr lang="en-GB" sz="1800" b="0"/>
              <a:t>Tom Minka</a:t>
            </a:r>
          </a:p>
          <a:p>
            <a:r>
              <a:rPr lang="en-GB" sz="1800" b="0"/>
              <a:t>Thore Graepel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Two Player Match Outcome Model</a:t>
            </a:r>
            <a:endParaRPr lang="en-US" smtClean="0"/>
          </a:p>
        </p:txBody>
      </p:sp>
      <p:cxnSp>
        <p:nvCxnSpPr>
          <p:cNvPr id="10" name="Straight Arrow Connector 9"/>
          <p:cNvCxnSpPr>
            <a:stCxn id="6" idx="4"/>
            <a:endCxn id="4" idx="0"/>
          </p:cNvCxnSpPr>
          <p:nvPr/>
        </p:nvCxnSpPr>
        <p:spPr>
          <a:xfrm rot="5400000">
            <a:off x="1307307" y="2691606"/>
            <a:ext cx="381000" cy="1587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4"/>
            <a:endCxn id="5" idx="0"/>
          </p:cNvCxnSpPr>
          <p:nvPr/>
        </p:nvCxnSpPr>
        <p:spPr>
          <a:xfrm rot="5400000">
            <a:off x="2678907" y="2691606"/>
            <a:ext cx="381000" cy="1587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4"/>
            <a:endCxn id="8" idx="0"/>
          </p:cNvCxnSpPr>
          <p:nvPr/>
        </p:nvCxnSpPr>
        <p:spPr>
          <a:xfrm rot="5400000" flipV="1">
            <a:off x="1574800" y="3490913"/>
            <a:ext cx="533400" cy="68580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4"/>
            <a:endCxn id="8" idx="0"/>
          </p:cNvCxnSpPr>
          <p:nvPr/>
        </p:nvCxnSpPr>
        <p:spPr>
          <a:xfrm rot="5400000">
            <a:off x="2260600" y="3490913"/>
            <a:ext cx="533400" cy="68580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841500" y="4100513"/>
            <a:ext cx="685800" cy="6858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rgbClr val="00B050"/>
                </a:solidFill>
                <a:latin typeface="cmmi12" pitchFamily="34" charset="0"/>
              </a:rPr>
              <a:t>y</a:t>
            </a:r>
            <a:r>
              <a:rPr lang="en-GB" sz="2000" baseline="-25000" dirty="0">
                <a:solidFill>
                  <a:srgbClr val="00B050"/>
                </a:solidFill>
                <a:latin typeface="cmmi12" pitchFamily="34" charset="0"/>
              </a:rPr>
              <a:t>12</a:t>
            </a:r>
            <a:endParaRPr lang="en-US" sz="2000" baseline="-25000" dirty="0">
              <a:solidFill>
                <a:srgbClr val="00B050"/>
              </a:solidFill>
              <a:latin typeface="cmmi12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55700" y="2881313"/>
            <a:ext cx="6858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FF0000"/>
                </a:solidFill>
                <a:latin typeface="cmmi12" pitchFamily="34" charset="0"/>
                <a:sym typeface="Symbol"/>
              </a:rPr>
              <a:t></a:t>
            </a:r>
            <a:r>
              <a:rPr lang="en-GB" sz="2400" baseline="-25000" dirty="0">
                <a:solidFill>
                  <a:srgbClr val="FF0000"/>
                </a:solidFill>
                <a:latin typeface="cmmi12" pitchFamily="34" charset="0"/>
              </a:rPr>
              <a:t>1</a:t>
            </a:r>
            <a:endParaRPr lang="en-US" sz="2800" baseline="-25000" dirty="0">
              <a:solidFill>
                <a:srgbClr val="FF0000"/>
              </a:solidFill>
              <a:latin typeface="cmmi12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527300" y="2881313"/>
            <a:ext cx="685800" cy="685800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0000FF"/>
                </a:solidFill>
                <a:latin typeface="cmmi12" pitchFamily="34" charset="0"/>
                <a:sym typeface="Symbol"/>
              </a:rPr>
              <a:t></a:t>
            </a:r>
            <a:r>
              <a:rPr lang="en-GB" sz="2400" baseline="-25000" dirty="0">
                <a:solidFill>
                  <a:srgbClr val="0000FF"/>
                </a:solidFill>
                <a:latin typeface="cmmi12" pitchFamily="34" charset="0"/>
              </a:rPr>
              <a:t>2</a:t>
            </a:r>
            <a:endParaRPr lang="en-US" sz="2400" baseline="-25000" dirty="0">
              <a:solidFill>
                <a:srgbClr val="0000FF"/>
              </a:solidFill>
              <a:latin typeface="cmmi12" pitchFamily="34" charset="0"/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 cstate="print"/>
          <a:srcRect l="9566" t="23851" r="7530" b="20497"/>
          <a:stretch>
            <a:fillRect/>
          </a:stretch>
        </p:blipFill>
        <p:spPr bwMode="auto">
          <a:xfrm>
            <a:off x="4353373" y="2008167"/>
            <a:ext cx="4245428" cy="3048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 cstate="print"/>
          <a:srcRect l="10328" t="23770" r="7845" b="19777"/>
          <a:stretch>
            <a:fillRect/>
          </a:stretch>
        </p:blipFill>
        <p:spPr bwMode="auto">
          <a:xfrm>
            <a:off x="4279896" y="1931967"/>
            <a:ext cx="4337385" cy="32004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Oval 5"/>
          <p:cNvSpPr/>
          <p:nvPr/>
        </p:nvSpPr>
        <p:spPr>
          <a:xfrm>
            <a:off x="1155700" y="1814513"/>
            <a:ext cx="685800" cy="685800"/>
          </a:xfrm>
          <a:prstGeom prst="ellipse">
            <a:avLst/>
          </a:prstGeom>
          <a:solidFill>
            <a:srgbClr val="FF0000">
              <a:alpha val="10000"/>
            </a:srgbClr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FF0000"/>
                </a:solidFill>
                <a:latin typeface="cmmi12" pitchFamily="34" charset="0"/>
              </a:rPr>
              <a:t>s</a:t>
            </a:r>
            <a:r>
              <a:rPr lang="en-GB" sz="2400" baseline="-25000" dirty="0">
                <a:solidFill>
                  <a:srgbClr val="FF0000"/>
                </a:solidFill>
                <a:latin typeface="cmmi12" pitchFamily="34" charset="0"/>
              </a:rPr>
              <a:t>1</a:t>
            </a:r>
            <a:endParaRPr lang="en-US" sz="2400" baseline="-25000" dirty="0">
              <a:solidFill>
                <a:srgbClr val="FF0000"/>
              </a:solidFill>
              <a:latin typeface="cmmi12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527300" y="1814513"/>
            <a:ext cx="685800" cy="685800"/>
          </a:xfrm>
          <a:prstGeom prst="ellipse">
            <a:avLst/>
          </a:prstGeom>
          <a:solidFill>
            <a:srgbClr val="0000FF">
              <a:alpha val="10000"/>
            </a:srgbClr>
          </a:solidFill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0000FF"/>
                </a:solidFill>
                <a:latin typeface="cmmi12" pitchFamily="34" charset="0"/>
              </a:rPr>
              <a:t>s</a:t>
            </a:r>
            <a:r>
              <a:rPr lang="en-GB" sz="2400" baseline="-25000" dirty="0">
                <a:solidFill>
                  <a:srgbClr val="0000FF"/>
                </a:solidFill>
                <a:latin typeface="cmmi12" pitchFamily="34" charset="0"/>
              </a:rPr>
              <a:t>2</a:t>
            </a:r>
            <a:endParaRPr lang="en-US" sz="2400" baseline="-25000" dirty="0">
              <a:solidFill>
                <a:srgbClr val="0000FF"/>
              </a:solidFill>
              <a:latin typeface="cmmi12" pitchFamily="34" charset="0"/>
            </a:endParaRPr>
          </a:p>
        </p:txBody>
      </p:sp>
      <p:pic>
        <p:nvPicPr>
          <p:cNvPr id="16" name="Picture 1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71650" y="5875338"/>
            <a:ext cx="47625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Two Team Match Outcome Model</a:t>
            </a:r>
            <a:endParaRPr lang="en-US" smtClean="0"/>
          </a:p>
        </p:txBody>
      </p:sp>
      <p:cxnSp>
        <p:nvCxnSpPr>
          <p:cNvPr id="10" name="Straight Arrow Connector 9"/>
          <p:cNvCxnSpPr>
            <a:stCxn id="6" idx="4"/>
            <a:endCxn id="4" idx="0"/>
          </p:cNvCxnSpPr>
          <p:nvPr/>
        </p:nvCxnSpPr>
        <p:spPr>
          <a:xfrm rot="5400000">
            <a:off x="3252788" y="2066925"/>
            <a:ext cx="381000" cy="53340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4"/>
            <a:endCxn id="5" idx="0"/>
          </p:cNvCxnSpPr>
          <p:nvPr/>
        </p:nvCxnSpPr>
        <p:spPr>
          <a:xfrm rot="5400000" flipV="1">
            <a:off x="5157788" y="2066925"/>
            <a:ext cx="381000" cy="53340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4"/>
            <a:endCxn id="8" idx="0"/>
          </p:cNvCxnSpPr>
          <p:nvPr/>
        </p:nvCxnSpPr>
        <p:spPr>
          <a:xfrm rot="5400000" flipV="1">
            <a:off x="3519488" y="2867025"/>
            <a:ext cx="533400" cy="121920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4"/>
            <a:endCxn id="8" idx="0"/>
          </p:cNvCxnSpPr>
          <p:nvPr/>
        </p:nvCxnSpPr>
        <p:spPr>
          <a:xfrm rot="5400000">
            <a:off x="4738688" y="2867025"/>
            <a:ext cx="533400" cy="121920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5" idx="4"/>
            <a:endCxn id="4" idx="0"/>
          </p:cNvCxnSpPr>
          <p:nvPr/>
        </p:nvCxnSpPr>
        <p:spPr>
          <a:xfrm rot="5400000" flipV="1">
            <a:off x="2719388" y="2066925"/>
            <a:ext cx="381000" cy="53340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5" idx="4"/>
            <a:endCxn id="5" idx="0"/>
          </p:cNvCxnSpPr>
          <p:nvPr/>
        </p:nvCxnSpPr>
        <p:spPr>
          <a:xfrm rot="5400000">
            <a:off x="5691188" y="2066925"/>
            <a:ext cx="381000" cy="53340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052888" y="3743325"/>
            <a:ext cx="685800" cy="6858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rgbClr val="00B050"/>
                </a:solidFill>
                <a:latin typeface="cmmi12" pitchFamily="34" charset="0"/>
              </a:rPr>
              <a:t>y</a:t>
            </a:r>
            <a:r>
              <a:rPr lang="en-GB" sz="2000" baseline="-25000" dirty="0">
                <a:solidFill>
                  <a:srgbClr val="00B050"/>
                </a:solidFill>
                <a:latin typeface="cmmi12" pitchFamily="34" charset="0"/>
              </a:rPr>
              <a:t>12</a:t>
            </a:r>
            <a:endParaRPr lang="en-US" sz="2000" baseline="-25000" dirty="0">
              <a:solidFill>
                <a:srgbClr val="00B050"/>
              </a:solidFill>
              <a:latin typeface="cmmi12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833688" y="2524125"/>
            <a:ext cx="6858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FF0000"/>
                </a:solidFill>
                <a:latin typeface="cmmi12" pitchFamily="34" charset="0"/>
              </a:rPr>
              <a:t>t</a:t>
            </a:r>
            <a:r>
              <a:rPr lang="en-GB" sz="2800" baseline="-25000" dirty="0">
                <a:solidFill>
                  <a:srgbClr val="FF0000"/>
                </a:solidFill>
                <a:latin typeface="cmmi12" pitchFamily="34" charset="0"/>
              </a:rPr>
              <a:t>1</a:t>
            </a:r>
            <a:endParaRPr lang="en-US" sz="3200" baseline="-25000" dirty="0">
              <a:solidFill>
                <a:srgbClr val="FF0000"/>
              </a:solidFill>
              <a:latin typeface="cmmi12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272088" y="2524125"/>
            <a:ext cx="685800" cy="685800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0000FF"/>
                </a:solidFill>
                <a:latin typeface="cmmi12" pitchFamily="34" charset="0"/>
              </a:rPr>
              <a:t>t</a:t>
            </a:r>
            <a:r>
              <a:rPr lang="en-GB" sz="2400" baseline="-25000" dirty="0">
                <a:solidFill>
                  <a:srgbClr val="0000FF"/>
                </a:solidFill>
                <a:latin typeface="cmmi12" pitchFamily="34" charset="0"/>
              </a:rPr>
              <a:t>2</a:t>
            </a:r>
            <a:endParaRPr lang="en-US" sz="2400" baseline="-25000" dirty="0">
              <a:solidFill>
                <a:srgbClr val="0000FF"/>
              </a:solidFill>
              <a:latin typeface="cmmi12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367088" y="1457325"/>
            <a:ext cx="685800" cy="685800"/>
          </a:xfrm>
          <a:prstGeom prst="ellipse">
            <a:avLst/>
          </a:prstGeom>
          <a:solidFill>
            <a:srgbClr val="FF0000">
              <a:alpha val="10000"/>
            </a:srgbClr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FF0000"/>
                </a:solidFill>
                <a:latin typeface="cmmi12" pitchFamily="34" charset="0"/>
              </a:rPr>
              <a:t>s</a:t>
            </a:r>
            <a:r>
              <a:rPr lang="en-GB" sz="2800" baseline="-25000" dirty="0">
                <a:solidFill>
                  <a:srgbClr val="FF0000"/>
                </a:solidFill>
                <a:latin typeface="cmmi12" pitchFamily="34" charset="0"/>
              </a:rPr>
              <a:t>2</a:t>
            </a:r>
            <a:endParaRPr lang="en-US" sz="2800" baseline="-25000" dirty="0">
              <a:solidFill>
                <a:srgbClr val="FF0000"/>
              </a:solidFill>
              <a:latin typeface="cmmi12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738688" y="1457325"/>
            <a:ext cx="685800" cy="685800"/>
          </a:xfrm>
          <a:prstGeom prst="ellipse">
            <a:avLst/>
          </a:prstGeom>
          <a:solidFill>
            <a:srgbClr val="0000FF">
              <a:alpha val="10000"/>
            </a:srgbClr>
          </a:solidFill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0000FF"/>
                </a:solidFill>
                <a:latin typeface="cmmi12" pitchFamily="34" charset="0"/>
              </a:rPr>
              <a:t>s</a:t>
            </a:r>
            <a:r>
              <a:rPr lang="en-GB" sz="2400" baseline="-25000" dirty="0">
                <a:solidFill>
                  <a:srgbClr val="0000FF"/>
                </a:solidFill>
                <a:latin typeface="cmmi12" pitchFamily="34" charset="0"/>
              </a:rPr>
              <a:t>3</a:t>
            </a:r>
            <a:endParaRPr lang="en-US" sz="2400" baseline="-25000" dirty="0">
              <a:solidFill>
                <a:srgbClr val="0000FF"/>
              </a:solidFill>
              <a:latin typeface="cmmi12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300288" y="1457325"/>
            <a:ext cx="685800" cy="685800"/>
          </a:xfrm>
          <a:prstGeom prst="ellipse">
            <a:avLst/>
          </a:prstGeom>
          <a:solidFill>
            <a:srgbClr val="FF0000">
              <a:alpha val="10000"/>
            </a:srgbClr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FF0000"/>
                </a:solidFill>
                <a:latin typeface="cmmi12" pitchFamily="34" charset="0"/>
              </a:rPr>
              <a:t>s</a:t>
            </a:r>
            <a:r>
              <a:rPr lang="en-GB" sz="2800" baseline="-25000" dirty="0">
                <a:solidFill>
                  <a:srgbClr val="FF0000"/>
                </a:solidFill>
                <a:latin typeface="cmmi12" pitchFamily="34" charset="0"/>
              </a:rPr>
              <a:t>1</a:t>
            </a:r>
            <a:endParaRPr lang="en-US" sz="2800" baseline="-25000" dirty="0">
              <a:solidFill>
                <a:srgbClr val="FF0000"/>
              </a:solidFill>
              <a:latin typeface="cmmi12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805488" y="1457325"/>
            <a:ext cx="685800" cy="685800"/>
          </a:xfrm>
          <a:prstGeom prst="ellipse">
            <a:avLst/>
          </a:prstGeom>
          <a:solidFill>
            <a:srgbClr val="0000FF">
              <a:alpha val="10000"/>
            </a:srgbClr>
          </a:solidFill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0000FF"/>
                </a:solidFill>
                <a:latin typeface="cmmi12" pitchFamily="34" charset="0"/>
              </a:rPr>
              <a:t>s</a:t>
            </a:r>
            <a:r>
              <a:rPr lang="en-GB" sz="2400" baseline="-25000" dirty="0">
                <a:solidFill>
                  <a:srgbClr val="0000FF"/>
                </a:solidFill>
                <a:latin typeface="cmmi12" pitchFamily="34" charset="0"/>
              </a:rPr>
              <a:t>4</a:t>
            </a:r>
            <a:endParaRPr lang="en-US" sz="2400" baseline="-25000" dirty="0">
              <a:solidFill>
                <a:srgbClr val="0000FF"/>
              </a:solidFill>
              <a:latin typeface="cmmi12" pitchFamily="34" charset="0"/>
            </a:endParaRPr>
          </a:p>
        </p:txBody>
      </p:sp>
      <p:pic>
        <p:nvPicPr>
          <p:cNvPr id="22" name="Picture 21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54275" y="4962525"/>
            <a:ext cx="43815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Arrow Connector 19"/>
          <p:cNvCxnSpPr>
            <a:stCxn id="4" idx="4"/>
            <a:endCxn id="12" idx="0"/>
          </p:cNvCxnSpPr>
          <p:nvPr/>
        </p:nvCxnSpPr>
        <p:spPr>
          <a:xfrm rot="5400000">
            <a:off x="1820069" y="2909094"/>
            <a:ext cx="381000" cy="1588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5" idx="4"/>
            <a:endCxn id="9" idx="0"/>
          </p:cNvCxnSpPr>
          <p:nvPr/>
        </p:nvCxnSpPr>
        <p:spPr>
          <a:xfrm rot="5400000" flipV="1">
            <a:off x="3952875" y="2605088"/>
            <a:ext cx="381000" cy="60960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4"/>
            <a:endCxn id="9" idx="0"/>
          </p:cNvCxnSpPr>
          <p:nvPr/>
        </p:nvCxnSpPr>
        <p:spPr>
          <a:xfrm rot="5400000">
            <a:off x="4562475" y="2605088"/>
            <a:ext cx="381000" cy="60960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7" idx="4"/>
            <a:endCxn id="15" idx="0"/>
          </p:cNvCxnSpPr>
          <p:nvPr/>
        </p:nvCxnSpPr>
        <p:spPr>
          <a:xfrm rot="5400000">
            <a:off x="6696869" y="2909094"/>
            <a:ext cx="381000" cy="1588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2" idx="4"/>
            <a:endCxn id="17" idx="0"/>
          </p:cNvCxnSpPr>
          <p:nvPr/>
        </p:nvCxnSpPr>
        <p:spPr>
          <a:xfrm rot="16200000" flipH="1">
            <a:off x="2200275" y="3595688"/>
            <a:ext cx="762000" cy="114300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5" idx="4"/>
            <a:endCxn id="22" idx="0"/>
          </p:cNvCxnSpPr>
          <p:nvPr/>
        </p:nvCxnSpPr>
        <p:spPr>
          <a:xfrm rot="5400000">
            <a:off x="5857875" y="3519488"/>
            <a:ext cx="762000" cy="129540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9" idx="4"/>
            <a:endCxn id="17" idx="0"/>
          </p:cNvCxnSpPr>
          <p:nvPr/>
        </p:nvCxnSpPr>
        <p:spPr>
          <a:xfrm rot="5400000">
            <a:off x="3419475" y="3519488"/>
            <a:ext cx="762000" cy="129540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8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Multiple Team Match Outcome Model</a:t>
            </a:r>
            <a:endParaRPr lang="en-US" smtClean="0"/>
          </a:p>
        </p:txBody>
      </p:sp>
      <p:sp>
        <p:nvSpPr>
          <p:cNvPr id="4" name="Oval 3"/>
          <p:cNvSpPr/>
          <p:nvPr/>
        </p:nvSpPr>
        <p:spPr>
          <a:xfrm>
            <a:off x="1666875" y="2033588"/>
            <a:ext cx="6858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FF0000"/>
                </a:solidFill>
                <a:latin typeface="cmmi12" pitchFamily="34" charset="0"/>
              </a:rPr>
              <a:t>s</a:t>
            </a:r>
            <a:r>
              <a:rPr lang="en-GB" sz="2800" baseline="-25000" dirty="0">
                <a:solidFill>
                  <a:srgbClr val="FF0000"/>
                </a:solidFill>
                <a:latin typeface="cmmi12" pitchFamily="34" charset="0"/>
              </a:rPr>
              <a:t>1</a:t>
            </a:r>
            <a:endParaRPr lang="en-US" sz="2800" baseline="-25000" dirty="0">
              <a:solidFill>
                <a:srgbClr val="FF0000"/>
              </a:solidFill>
              <a:latin typeface="cmmi12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495675" y="2033588"/>
            <a:ext cx="685800" cy="685800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0000FF"/>
                </a:solidFill>
                <a:latin typeface="cmmi12" pitchFamily="34" charset="0"/>
              </a:rPr>
              <a:t>s</a:t>
            </a:r>
            <a:r>
              <a:rPr lang="en-GB" sz="2800" baseline="-25000" dirty="0">
                <a:solidFill>
                  <a:srgbClr val="0000FF"/>
                </a:solidFill>
                <a:latin typeface="cmmi12" pitchFamily="34" charset="0"/>
              </a:rPr>
              <a:t>2</a:t>
            </a:r>
            <a:endParaRPr lang="en-US" sz="2800" baseline="-25000" dirty="0">
              <a:solidFill>
                <a:srgbClr val="0000FF"/>
              </a:solidFill>
              <a:latin typeface="cmmi12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714875" y="2033588"/>
            <a:ext cx="685800" cy="685800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0000FF"/>
                </a:solidFill>
                <a:latin typeface="cmmi12" pitchFamily="34" charset="0"/>
              </a:rPr>
              <a:t>s</a:t>
            </a:r>
            <a:r>
              <a:rPr lang="en-GB" sz="2800" baseline="-25000" dirty="0">
                <a:solidFill>
                  <a:srgbClr val="0000FF"/>
                </a:solidFill>
                <a:latin typeface="cmmi12" pitchFamily="34" charset="0"/>
              </a:rPr>
              <a:t>3</a:t>
            </a:r>
            <a:endParaRPr lang="en-US" sz="2800" baseline="-25000" dirty="0">
              <a:solidFill>
                <a:srgbClr val="0000FF"/>
              </a:solidFill>
              <a:latin typeface="cmmi12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543675" y="2033588"/>
            <a:ext cx="685800" cy="68580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7030A0"/>
                </a:solidFill>
                <a:latin typeface="cmmi12" pitchFamily="34" charset="0"/>
              </a:rPr>
              <a:t>s</a:t>
            </a:r>
            <a:r>
              <a:rPr lang="en-GB" sz="2800" baseline="-25000" dirty="0">
                <a:solidFill>
                  <a:srgbClr val="7030A0"/>
                </a:solidFill>
                <a:latin typeface="cmmi12" pitchFamily="34" charset="0"/>
              </a:rPr>
              <a:t>4</a:t>
            </a:r>
            <a:endParaRPr lang="en-US" sz="2800" baseline="-25000" dirty="0">
              <a:solidFill>
                <a:srgbClr val="7030A0"/>
              </a:solidFill>
              <a:latin typeface="cmmi12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666875" y="3100388"/>
            <a:ext cx="6858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FF0000"/>
                </a:solidFill>
                <a:latin typeface="cmmi12" pitchFamily="34" charset="0"/>
              </a:rPr>
              <a:t>t</a:t>
            </a:r>
            <a:r>
              <a:rPr lang="en-GB" sz="2800" baseline="-25000" dirty="0">
                <a:solidFill>
                  <a:srgbClr val="FF0000"/>
                </a:solidFill>
                <a:latin typeface="cmmi12" pitchFamily="34" charset="0"/>
              </a:rPr>
              <a:t>1</a:t>
            </a:r>
            <a:endParaRPr lang="en-US" sz="2800" baseline="-25000" dirty="0">
              <a:solidFill>
                <a:srgbClr val="FF0000"/>
              </a:solidFill>
              <a:latin typeface="cmmi12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809875" y="4548188"/>
            <a:ext cx="685800" cy="685800"/>
          </a:xfrm>
          <a:prstGeom prst="ellipse">
            <a:avLst/>
          </a:prstGeom>
          <a:solidFill>
            <a:srgbClr val="00B050">
              <a:alpha val="10000"/>
            </a:srgbClr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rgbClr val="00B050"/>
                </a:solidFill>
                <a:latin typeface="cmmi12" pitchFamily="34" charset="0"/>
              </a:rPr>
              <a:t>y</a:t>
            </a:r>
            <a:r>
              <a:rPr lang="en-GB" sz="2000" baseline="-25000" dirty="0">
                <a:solidFill>
                  <a:srgbClr val="00B050"/>
                </a:solidFill>
                <a:latin typeface="cmmi12" pitchFamily="34" charset="0"/>
              </a:rPr>
              <a:t>12</a:t>
            </a:r>
            <a:endParaRPr lang="en-US" sz="2000" baseline="-25000" dirty="0">
              <a:solidFill>
                <a:srgbClr val="00B050"/>
              </a:solidFill>
              <a:latin typeface="cmmi12" pitchFamily="34" charset="0"/>
            </a:endParaRPr>
          </a:p>
        </p:txBody>
      </p:sp>
      <p:cxnSp>
        <p:nvCxnSpPr>
          <p:cNvPr id="27" name="Straight Arrow Connector 26"/>
          <p:cNvCxnSpPr>
            <a:stCxn id="9" idx="4"/>
            <a:endCxn id="22" idx="0"/>
          </p:cNvCxnSpPr>
          <p:nvPr/>
        </p:nvCxnSpPr>
        <p:spPr>
          <a:xfrm rot="16200000" flipH="1">
            <a:off x="4638675" y="3595688"/>
            <a:ext cx="762000" cy="114300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105275" y="3100388"/>
            <a:ext cx="685800" cy="685800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0000FF"/>
                </a:solidFill>
                <a:latin typeface="cmmi12" pitchFamily="34" charset="0"/>
              </a:rPr>
              <a:t>t</a:t>
            </a:r>
            <a:r>
              <a:rPr lang="en-GB" sz="2800" baseline="-25000" dirty="0">
                <a:solidFill>
                  <a:srgbClr val="0000FF"/>
                </a:solidFill>
                <a:latin typeface="cmmi12" pitchFamily="34" charset="0"/>
              </a:rPr>
              <a:t>2</a:t>
            </a:r>
            <a:endParaRPr lang="en-US" sz="2800" baseline="-25000" dirty="0">
              <a:solidFill>
                <a:srgbClr val="0000FF"/>
              </a:solidFill>
              <a:latin typeface="cmmi12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543675" y="3100388"/>
            <a:ext cx="685800" cy="68580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7030A0"/>
                </a:solidFill>
                <a:latin typeface="cmmi12" pitchFamily="34" charset="0"/>
              </a:rPr>
              <a:t>t</a:t>
            </a:r>
            <a:r>
              <a:rPr lang="en-GB" sz="2800" baseline="-25000" dirty="0">
                <a:solidFill>
                  <a:srgbClr val="7030A0"/>
                </a:solidFill>
                <a:latin typeface="cmmi12" pitchFamily="34" charset="0"/>
              </a:rPr>
              <a:t>3</a:t>
            </a:r>
            <a:endParaRPr lang="en-US" sz="2800" baseline="-25000" dirty="0">
              <a:solidFill>
                <a:srgbClr val="7030A0"/>
              </a:solidFill>
              <a:latin typeface="cmmi12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248275" y="4548188"/>
            <a:ext cx="685800" cy="685800"/>
          </a:xfrm>
          <a:prstGeom prst="ellipse">
            <a:avLst/>
          </a:prstGeom>
          <a:solidFill>
            <a:srgbClr val="00B050">
              <a:alpha val="10000"/>
            </a:srgbClr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rgbClr val="00B050"/>
                </a:solidFill>
                <a:latin typeface="cmmi12" pitchFamily="34" charset="0"/>
              </a:rPr>
              <a:t>y</a:t>
            </a:r>
            <a:r>
              <a:rPr lang="en-GB" sz="2000" baseline="-25000" dirty="0">
                <a:solidFill>
                  <a:srgbClr val="00B050"/>
                </a:solidFill>
                <a:latin typeface="cmmi12" pitchFamily="34" charset="0"/>
              </a:rPr>
              <a:t>23</a:t>
            </a:r>
            <a:endParaRPr lang="en-US" sz="2000" baseline="-25000" dirty="0">
              <a:solidFill>
                <a:srgbClr val="00B050"/>
              </a:solidFill>
              <a:latin typeface="cmmi12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Efficient Approximate Inference</a:t>
            </a:r>
            <a:endParaRPr lang="en-US" smtClean="0"/>
          </a:p>
        </p:txBody>
      </p:sp>
      <p:cxnSp>
        <p:nvCxnSpPr>
          <p:cNvPr id="67" name="Straight Arrow Connector 66"/>
          <p:cNvCxnSpPr>
            <a:stCxn id="74" idx="4"/>
            <a:endCxn id="78" idx="0"/>
          </p:cNvCxnSpPr>
          <p:nvPr/>
        </p:nvCxnSpPr>
        <p:spPr>
          <a:xfrm rot="5400000">
            <a:off x="1790701" y="3733800"/>
            <a:ext cx="762000" cy="3175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75" idx="4"/>
            <a:endCxn id="81" idx="0"/>
          </p:cNvCxnSpPr>
          <p:nvPr/>
        </p:nvCxnSpPr>
        <p:spPr>
          <a:xfrm rot="16200000" flipH="1">
            <a:off x="3924300" y="3429000"/>
            <a:ext cx="762000" cy="60960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76" idx="4"/>
            <a:endCxn id="81" idx="0"/>
          </p:cNvCxnSpPr>
          <p:nvPr/>
        </p:nvCxnSpPr>
        <p:spPr>
          <a:xfrm rot="5400000">
            <a:off x="4533900" y="3429000"/>
            <a:ext cx="762000" cy="60960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77" idx="4"/>
            <a:endCxn id="82" idx="0"/>
          </p:cNvCxnSpPr>
          <p:nvPr/>
        </p:nvCxnSpPr>
        <p:spPr>
          <a:xfrm rot="5400000">
            <a:off x="6591301" y="3733800"/>
            <a:ext cx="762000" cy="3175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78" idx="4"/>
            <a:endCxn id="79" idx="0"/>
          </p:cNvCxnSpPr>
          <p:nvPr/>
        </p:nvCxnSpPr>
        <p:spPr>
          <a:xfrm rot="16200000" flipH="1">
            <a:off x="2362200" y="4610100"/>
            <a:ext cx="762000" cy="114300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82" idx="4"/>
            <a:endCxn id="83" idx="0"/>
          </p:cNvCxnSpPr>
          <p:nvPr/>
        </p:nvCxnSpPr>
        <p:spPr>
          <a:xfrm rot="5400000">
            <a:off x="5981700" y="4572000"/>
            <a:ext cx="762000" cy="121920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81" idx="4"/>
            <a:endCxn id="79" idx="0"/>
          </p:cNvCxnSpPr>
          <p:nvPr/>
        </p:nvCxnSpPr>
        <p:spPr>
          <a:xfrm rot="5400000">
            <a:off x="3581400" y="4533900"/>
            <a:ext cx="762000" cy="129540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81" idx="4"/>
            <a:endCxn id="83" idx="0"/>
          </p:cNvCxnSpPr>
          <p:nvPr/>
        </p:nvCxnSpPr>
        <p:spPr>
          <a:xfrm rot="16200000" flipH="1">
            <a:off x="4800600" y="4610100"/>
            <a:ext cx="762000" cy="114300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6858000" y="3581400"/>
            <a:ext cx="228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7" name="Rectangle 86"/>
          <p:cNvSpPr/>
          <p:nvPr/>
        </p:nvSpPr>
        <p:spPr>
          <a:xfrm>
            <a:off x="4495800" y="3581400"/>
            <a:ext cx="228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8" name="Rectangle 87"/>
          <p:cNvSpPr/>
          <p:nvPr/>
        </p:nvSpPr>
        <p:spPr>
          <a:xfrm>
            <a:off x="2057400" y="3581400"/>
            <a:ext cx="228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2057400" y="2209800"/>
            <a:ext cx="228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0" name="Rectangle 89"/>
          <p:cNvSpPr/>
          <p:nvPr/>
        </p:nvSpPr>
        <p:spPr>
          <a:xfrm>
            <a:off x="3886200" y="2209800"/>
            <a:ext cx="228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1" name="Rectangle 90"/>
          <p:cNvSpPr/>
          <p:nvPr/>
        </p:nvSpPr>
        <p:spPr>
          <a:xfrm>
            <a:off x="5105400" y="2209800"/>
            <a:ext cx="228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2" name="Rectangle 91"/>
          <p:cNvSpPr/>
          <p:nvPr/>
        </p:nvSpPr>
        <p:spPr>
          <a:xfrm>
            <a:off x="6858000" y="2209800"/>
            <a:ext cx="228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3" name="Rectangle 92"/>
          <p:cNvSpPr/>
          <p:nvPr/>
        </p:nvSpPr>
        <p:spPr>
          <a:xfrm>
            <a:off x="3200400" y="5410200"/>
            <a:ext cx="228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4" name="Rectangle 93"/>
          <p:cNvSpPr/>
          <p:nvPr/>
        </p:nvSpPr>
        <p:spPr>
          <a:xfrm>
            <a:off x="5638800" y="5410200"/>
            <a:ext cx="228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96" name="Straight Arrow Connector 95"/>
          <p:cNvCxnSpPr>
            <a:stCxn id="92" idx="2"/>
            <a:endCxn id="77" idx="0"/>
          </p:cNvCxnSpPr>
          <p:nvPr/>
        </p:nvCxnSpPr>
        <p:spPr>
          <a:xfrm rot="5400000">
            <a:off x="6858001" y="2552700"/>
            <a:ext cx="228600" cy="3175"/>
          </a:xfrm>
          <a:prstGeom prst="straightConnector1">
            <a:avLst/>
          </a:prstGeom>
          <a:ln w="38100"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91" idx="2"/>
            <a:endCxn id="76" idx="0"/>
          </p:cNvCxnSpPr>
          <p:nvPr/>
        </p:nvCxnSpPr>
        <p:spPr>
          <a:xfrm rot="5400000">
            <a:off x="5105401" y="2552700"/>
            <a:ext cx="228600" cy="3175"/>
          </a:xfrm>
          <a:prstGeom prst="straightConnector1">
            <a:avLst/>
          </a:prstGeom>
          <a:ln w="38100"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90" idx="2"/>
            <a:endCxn id="75" idx="0"/>
          </p:cNvCxnSpPr>
          <p:nvPr/>
        </p:nvCxnSpPr>
        <p:spPr>
          <a:xfrm rot="5400000">
            <a:off x="3886201" y="2552700"/>
            <a:ext cx="228600" cy="3175"/>
          </a:xfrm>
          <a:prstGeom prst="straightConnector1">
            <a:avLst/>
          </a:prstGeom>
          <a:ln w="38100"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89" idx="2"/>
            <a:endCxn id="74" idx="0"/>
          </p:cNvCxnSpPr>
          <p:nvPr/>
        </p:nvCxnSpPr>
        <p:spPr>
          <a:xfrm rot="5400000">
            <a:off x="2057401" y="2552700"/>
            <a:ext cx="228600" cy="3175"/>
          </a:xfrm>
          <a:prstGeom prst="straightConnector1">
            <a:avLst/>
          </a:prstGeom>
          <a:ln w="38100"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77" idx="4"/>
            <a:endCxn id="86" idx="0"/>
          </p:cNvCxnSpPr>
          <p:nvPr/>
        </p:nvCxnSpPr>
        <p:spPr>
          <a:xfrm rot="5400000">
            <a:off x="6858001" y="3467100"/>
            <a:ext cx="228600" cy="3175"/>
          </a:xfrm>
          <a:prstGeom prst="straightConnector1">
            <a:avLst/>
          </a:prstGeom>
          <a:ln w="38100"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76" idx="4"/>
            <a:endCxn id="87" idx="0"/>
          </p:cNvCxnSpPr>
          <p:nvPr/>
        </p:nvCxnSpPr>
        <p:spPr>
          <a:xfrm rot="5400000">
            <a:off x="4800600" y="3162300"/>
            <a:ext cx="228600" cy="609600"/>
          </a:xfrm>
          <a:prstGeom prst="straightConnector1">
            <a:avLst/>
          </a:prstGeom>
          <a:ln w="38100"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75" idx="4"/>
            <a:endCxn id="87" idx="0"/>
          </p:cNvCxnSpPr>
          <p:nvPr/>
        </p:nvCxnSpPr>
        <p:spPr>
          <a:xfrm rot="16200000" flipH="1">
            <a:off x="4191000" y="3162300"/>
            <a:ext cx="228600" cy="609600"/>
          </a:xfrm>
          <a:prstGeom prst="straightConnector1">
            <a:avLst/>
          </a:prstGeom>
          <a:ln w="38100"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74" idx="4"/>
            <a:endCxn id="88" idx="0"/>
          </p:cNvCxnSpPr>
          <p:nvPr/>
        </p:nvCxnSpPr>
        <p:spPr>
          <a:xfrm rot="5400000">
            <a:off x="2057401" y="3467100"/>
            <a:ext cx="228600" cy="3175"/>
          </a:xfrm>
          <a:prstGeom prst="straightConnector1">
            <a:avLst/>
          </a:prstGeom>
          <a:ln w="38100"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86" idx="2"/>
            <a:endCxn id="82" idx="0"/>
          </p:cNvCxnSpPr>
          <p:nvPr/>
        </p:nvCxnSpPr>
        <p:spPr>
          <a:xfrm rot="5400000">
            <a:off x="6819901" y="3962400"/>
            <a:ext cx="304800" cy="3175"/>
          </a:xfrm>
          <a:prstGeom prst="straightConnector1">
            <a:avLst/>
          </a:prstGeom>
          <a:ln w="38100"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87" idx="2"/>
            <a:endCxn id="81" idx="0"/>
          </p:cNvCxnSpPr>
          <p:nvPr/>
        </p:nvCxnSpPr>
        <p:spPr>
          <a:xfrm rot="5400000">
            <a:off x="4457701" y="3962400"/>
            <a:ext cx="304800" cy="3175"/>
          </a:xfrm>
          <a:prstGeom prst="straightConnector1">
            <a:avLst/>
          </a:prstGeom>
          <a:ln w="38100"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88" idx="2"/>
            <a:endCxn id="78" idx="0"/>
          </p:cNvCxnSpPr>
          <p:nvPr/>
        </p:nvCxnSpPr>
        <p:spPr>
          <a:xfrm rot="5400000">
            <a:off x="2019301" y="3962400"/>
            <a:ext cx="304800" cy="3175"/>
          </a:xfrm>
          <a:prstGeom prst="straightConnector1">
            <a:avLst/>
          </a:prstGeom>
          <a:ln w="38100"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stCxn id="82" idx="4"/>
            <a:endCxn id="94" idx="3"/>
          </p:cNvCxnSpPr>
          <p:nvPr/>
        </p:nvCxnSpPr>
        <p:spPr>
          <a:xfrm rot="5400000">
            <a:off x="6057900" y="4610100"/>
            <a:ext cx="723900" cy="1104900"/>
          </a:xfrm>
          <a:prstGeom prst="straightConnector1">
            <a:avLst/>
          </a:prstGeom>
          <a:ln w="38100"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stCxn id="81" idx="4"/>
            <a:endCxn id="94" idx="1"/>
          </p:cNvCxnSpPr>
          <p:nvPr/>
        </p:nvCxnSpPr>
        <p:spPr>
          <a:xfrm rot="16200000" flipH="1">
            <a:off x="4762500" y="4648200"/>
            <a:ext cx="723900" cy="1028700"/>
          </a:xfrm>
          <a:prstGeom prst="straightConnector1">
            <a:avLst/>
          </a:prstGeom>
          <a:ln w="38100"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81" idx="4"/>
            <a:endCxn id="93" idx="3"/>
          </p:cNvCxnSpPr>
          <p:nvPr/>
        </p:nvCxnSpPr>
        <p:spPr>
          <a:xfrm rot="5400000">
            <a:off x="3657600" y="4572000"/>
            <a:ext cx="723900" cy="1181100"/>
          </a:xfrm>
          <a:prstGeom prst="straightConnector1">
            <a:avLst/>
          </a:prstGeom>
          <a:ln w="38100"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stCxn id="78" idx="4"/>
            <a:endCxn id="93" idx="1"/>
          </p:cNvCxnSpPr>
          <p:nvPr/>
        </p:nvCxnSpPr>
        <p:spPr>
          <a:xfrm rot="16200000" flipH="1">
            <a:off x="2324100" y="4648200"/>
            <a:ext cx="723900" cy="1028700"/>
          </a:xfrm>
          <a:prstGeom prst="straightConnector1">
            <a:avLst/>
          </a:prstGeom>
          <a:ln w="38100"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1828800" y="2667000"/>
            <a:ext cx="6858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FF0000"/>
                </a:solidFill>
                <a:latin typeface="cmmi12" pitchFamily="34" charset="0"/>
              </a:rPr>
              <a:t>s</a:t>
            </a:r>
            <a:r>
              <a:rPr lang="en-GB" sz="2800" baseline="-25000" dirty="0">
                <a:solidFill>
                  <a:srgbClr val="FF0000"/>
                </a:solidFill>
                <a:latin typeface="cmmi12" pitchFamily="34" charset="0"/>
              </a:rPr>
              <a:t>1</a:t>
            </a:r>
            <a:endParaRPr lang="en-US" sz="2800" baseline="-25000" dirty="0">
              <a:solidFill>
                <a:srgbClr val="FF0000"/>
              </a:solidFill>
              <a:latin typeface="cmmi12" pitchFamily="34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3657600" y="2667000"/>
            <a:ext cx="685800" cy="685800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0000FF"/>
                </a:solidFill>
                <a:latin typeface="cmmi12" pitchFamily="34" charset="0"/>
              </a:rPr>
              <a:t>s</a:t>
            </a:r>
            <a:r>
              <a:rPr lang="en-GB" sz="2800" baseline="-25000" dirty="0">
                <a:solidFill>
                  <a:srgbClr val="0000FF"/>
                </a:solidFill>
                <a:latin typeface="cmmi12" pitchFamily="34" charset="0"/>
              </a:rPr>
              <a:t>2</a:t>
            </a:r>
            <a:endParaRPr lang="en-US" sz="2800" baseline="-25000" dirty="0">
              <a:solidFill>
                <a:srgbClr val="0000FF"/>
              </a:solidFill>
              <a:latin typeface="cmmi12" pitchFamily="34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4876800" y="2667000"/>
            <a:ext cx="685800" cy="685800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0000FF"/>
                </a:solidFill>
                <a:latin typeface="cmmi12" pitchFamily="34" charset="0"/>
              </a:rPr>
              <a:t>s</a:t>
            </a:r>
            <a:r>
              <a:rPr lang="en-GB" sz="2800" baseline="-25000" dirty="0">
                <a:solidFill>
                  <a:srgbClr val="0000FF"/>
                </a:solidFill>
                <a:latin typeface="cmmi12" pitchFamily="34" charset="0"/>
              </a:rPr>
              <a:t>3</a:t>
            </a:r>
            <a:endParaRPr lang="en-US" sz="2800" baseline="-25000" dirty="0">
              <a:solidFill>
                <a:srgbClr val="0000FF"/>
              </a:solidFill>
              <a:latin typeface="cmmi12" pitchFamily="34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6629400" y="2667000"/>
            <a:ext cx="685800" cy="68580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7030A0"/>
                </a:solidFill>
                <a:latin typeface="cmmi12" pitchFamily="34" charset="0"/>
              </a:rPr>
              <a:t>s</a:t>
            </a:r>
            <a:r>
              <a:rPr lang="en-GB" sz="2800" baseline="-25000" dirty="0">
                <a:solidFill>
                  <a:srgbClr val="7030A0"/>
                </a:solidFill>
                <a:latin typeface="cmmi12" pitchFamily="34" charset="0"/>
              </a:rPr>
              <a:t>4</a:t>
            </a:r>
            <a:endParaRPr lang="en-US" sz="2800" baseline="-25000" dirty="0">
              <a:solidFill>
                <a:srgbClr val="7030A0"/>
              </a:solidFill>
              <a:latin typeface="cmmi12" pitchFamily="34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1828800" y="4114800"/>
            <a:ext cx="6858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FF0000"/>
                </a:solidFill>
                <a:latin typeface="cmmi12" pitchFamily="34" charset="0"/>
              </a:rPr>
              <a:t>t</a:t>
            </a:r>
            <a:r>
              <a:rPr lang="en-GB" sz="2800" baseline="-25000" dirty="0">
                <a:solidFill>
                  <a:srgbClr val="FF0000"/>
                </a:solidFill>
                <a:latin typeface="cmmi12" pitchFamily="34" charset="0"/>
              </a:rPr>
              <a:t>1</a:t>
            </a:r>
            <a:endParaRPr lang="en-US" sz="2800" baseline="-25000" dirty="0">
              <a:solidFill>
                <a:srgbClr val="FF0000"/>
              </a:solidFill>
              <a:latin typeface="cmmi12" pitchFamily="34" charset="0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2971800" y="5562600"/>
            <a:ext cx="685800" cy="685800"/>
          </a:xfrm>
          <a:prstGeom prst="ellipse">
            <a:avLst/>
          </a:prstGeom>
          <a:solidFill>
            <a:srgbClr val="00B050">
              <a:alpha val="10000"/>
            </a:srgbClr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rgbClr val="00B050"/>
                </a:solidFill>
                <a:latin typeface="cmmi12" pitchFamily="34" charset="0"/>
              </a:rPr>
              <a:t>y</a:t>
            </a:r>
            <a:r>
              <a:rPr lang="en-GB" sz="2000" baseline="-25000" dirty="0">
                <a:solidFill>
                  <a:srgbClr val="00B050"/>
                </a:solidFill>
                <a:latin typeface="cmmi12" pitchFamily="34" charset="0"/>
              </a:rPr>
              <a:t>12</a:t>
            </a:r>
            <a:endParaRPr lang="en-US" sz="2000" baseline="-25000" dirty="0">
              <a:solidFill>
                <a:srgbClr val="00B050"/>
              </a:solidFill>
              <a:latin typeface="cmmi12" pitchFamily="34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4267200" y="4114800"/>
            <a:ext cx="685800" cy="685800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0000FF"/>
                </a:solidFill>
                <a:latin typeface="cmmi12" pitchFamily="34" charset="0"/>
              </a:rPr>
              <a:t>t</a:t>
            </a:r>
            <a:r>
              <a:rPr lang="en-GB" sz="2800" baseline="-25000" dirty="0">
                <a:solidFill>
                  <a:srgbClr val="0000FF"/>
                </a:solidFill>
                <a:latin typeface="cmmi12" pitchFamily="34" charset="0"/>
              </a:rPr>
              <a:t>2</a:t>
            </a:r>
            <a:endParaRPr lang="en-US" sz="2800" baseline="-25000" dirty="0">
              <a:solidFill>
                <a:srgbClr val="0000FF"/>
              </a:solidFill>
              <a:latin typeface="cmmi12" pitchFamily="34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6629400" y="4114800"/>
            <a:ext cx="685800" cy="68580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7030A0"/>
                </a:solidFill>
                <a:latin typeface="cmmi12" pitchFamily="34" charset="0"/>
              </a:rPr>
              <a:t>t</a:t>
            </a:r>
            <a:r>
              <a:rPr lang="en-GB" sz="2800" baseline="-25000" dirty="0">
                <a:solidFill>
                  <a:srgbClr val="7030A0"/>
                </a:solidFill>
                <a:latin typeface="cmmi12" pitchFamily="34" charset="0"/>
              </a:rPr>
              <a:t>3</a:t>
            </a:r>
            <a:endParaRPr lang="en-US" sz="2800" baseline="-25000" dirty="0">
              <a:solidFill>
                <a:srgbClr val="7030A0"/>
              </a:solidFill>
              <a:latin typeface="cmmi12" pitchFamily="34" charset="0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5410200" y="5562600"/>
            <a:ext cx="685800" cy="685800"/>
          </a:xfrm>
          <a:prstGeom prst="ellipse">
            <a:avLst/>
          </a:prstGeom>
          <a:solidFill>
            <a:srgbClr val="00B050">
              <a:alpha val="10000"/>
            </a:srgbClr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rgbClr val="00B050"/>
                </a:solidFill>
                <a:latin typeface="cmmi12" pitchFamily="34" charset="0"/>
              </a:rPr>
              <a:t>y</a:t>
            </a:r>
            <a:r>
              <a:rPr lang="en-GB" sz="2000" baseline="-25000" dirty="0">
                <a:solidFill>
                  <a:srgbClr val="00B050"/>
                </a:solidFill>
                <a:latin typeface="cmmi12" pitchFamily="34" charset="0"/>
              </a:rPr>
              <a:t>23</a:t>
            </a:r>
            <a:endParaRPr lang="en-US" sz="2000" baseline="-25000" dirty="0">
              <a:solidFill>
                <a:srgbClr val="00B050"/>
              </a:solidFill>
              <a:latin typeface="cmmi12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219200" y="1600200"/>
            <a:ext cx="6629400" cy="990600"/>
          </a:xfrm>
          <a:prstGeom prst="rect">
            <a:avLst/>
          </a:prstGeom>
          <a:solidFill>
            <a:schemeClr val="accent1">
              <a:alpha val="3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prstMaterial="dkEdge">
            <a:bevelT prst="relaxedInset"/>
            <a:extrusionClr>
              <a:schemeClr val="bg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600" dirty="0">
                <a:solidFill>
                  <a:schemeClr val="tx1"/>
                </a:solidFill>
              </a:rPr>
              <a:t>Gaussian Prior Factors</a:t>
            </a:r>
          </a:p>
          <a:p>
            <a:pPr algn="ctr">
              <a:defRPr/>
            </a:pPr>
            <a:endParaRPr lang="en-GB" sz="3600" dirty="0"/>
          </a:p>
        </p:txBody>
      </p:sp>
      <p:sp>
        <p:nvSpPr>
          <p:cNvPr id="47" name="Rectangle 46"/>
          <p:cNvSpPr/>
          <p:nvPr/>
        </p:nvSpPr>
        <p:spPr>
          <a:xfrm>
            <a:off x="1219200" y="3505200"/>
            <a:ext cx="6629400" cy="2819400"/>
          </a:xfrm>
          <a:prstGeom prst="rect">
            <a:avLst/>
          </a:prstGeom>
          <a:solidFill>
            <a:srgbClr val="FFC000">
              <a:alpha val="30000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prstMaterial="dkEdge">
            <a:bevelT prst="relaxedInset"/>
            <a:extrusionClr>
              <a:schemeClr val="bg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36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sz="36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sz="36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sz="36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sz="3600" dirty="0">
                <a:solidFill>
                  <a:schemeClr val="tx1"/>
                </a:solidFill>
              </a:rPr>
              <a:t>Ranking Likelihood Factors</a:t>
            </a:r>
          </a:p>
        </p:txBody>
      </p:sp>
      <p:cxnSp>
        <p:nvCxnSpPr>
          <p:cNvPr id="64" name="Straight Arrow Connector 63"/>
          <p:cNvCxnSpPr/>
          <p:nvPr/>
        </p:nvCxnSpPr>
        <p:spPr>
          <a:xfrm rot="5400000">
            <a:off x="2247900" y="2552700"/>
            <a:ext cx="230188" cy="15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165100" dist="50800" dir="5400000" algn="t" rotWithShape="0">
              <a:srgbClr val="FFFF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5400000">
            <a:off x="4075113" y="2552700"/>
            <a:ext cx="230188" cy="15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165100" dist="50800" dir="5400000" algn="t" rotWithShape="0">
              <a:srgbClr val="FFFF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rot="5400000">
            <a:off x="5294313" y="2552700"/>
            <a:ext cx="230188" cy="15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165100" dist="50800" dir="5400000" algn="t" rotWithShape="0">
              <a:srgbClr val="FFFF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rot="5400000">
            <a:off x="7046913" y="2552700"/>
            <a:ext cx="230188" cy="15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165100" dist="50800" dir="5400000" algn="t" rotWithShape="0">
              <a:srgbClr val="FFFF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rot="5400000">
            <a:off x="2247900" y="3467100"/>
            <a:ext cx="230188" cy="15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165100" dist="50800" dir="5400000" algn="t" rotWithShape="0">
              <a:srgbClr val="FFFF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4267200" y="3276600"/>
            <a:ext cx="304800" cy="1524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165100" dist="50800" dir="5400000" algn="t" rotWithShape="0">
              <a:srgbClr val="FFFF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rot="10800000" flipV="1">
            <a:off x="4648200" y="3276600"/>
            <a:ext cx="304800" cy="1524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165100" dist="50800" dir="5400000" algn="t" rotWithShape="0">
              <a:srgbClr val="FFFF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rot="5400000">
            <a:off x="7046913" y="3467100"/>
            <a:ext cx="230188" cy="15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165100" dist="50800" dir="5400000" algn="t" rotWithShape="0">
              <a:srgbClr val="FFFF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rot="5400000">
            <a:off x="2247900" y="3924300"/>
            <a:ext cx="230188" cy="15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165100" dist="50800" dir="5400000" algn="t" rotWithShape="0">
              <a:srgbClr val="FFFF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rot="5400000">
            <a:off x="4684713" y="3924300"/>
            <a:ext cx="230188" cy="15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165100" dist="50800" dir="5400000" algn="t" rotWithShape="0">
              <a:srgbClr val="FFFF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rot="5400000">
            <a:off x="7046913" y="3924300"/>
            <a:ext cx="230188" cy="15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165100" dist="50800" dir="5400000" algn="t" rotWithShape="0">
              <a:srgbClr val="FFFF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2438400" y="4800600"/>
            <a:ext cx="7620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165100" dist="50800" dir="5400000" algn="t" rotWithShape="0">
              <a:srgbClr val="FF00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V="1">
            <a:off x="3430588" y="4800600"/>
            <a:ext cx="912812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165100" dist="50800" dir="5400000" algn="t" rotWithShape="0">
              <a:srgbClr val="FF00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4876800" y="4800600"/>
            <a:ext cx="7620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165100" dist="50800" dir="5400000" algn="t" rotWithShape="0">
              <a:srgbClr val="FF00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flipV="1">
            <a:off x="5867400" y="4800600"/>
            <a:ext cx="8382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165100" dist="50800" dir="5400000" algn="t" rotWithShape="0">
              <a:srgbClr val="FF00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flipV="1">
            <a:off x="6019800" y="5029200"/>
            <a:ext cx="8382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  <a:effectLst>
            <a:outerShdw blurRad="165100" dist="50800" dir="5400000" algn="t" rotWithShape="0">
              <a:srgbClr val="FF00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>
            <a:off x="4724400" y="5029200"/>
            <a:ext cx="7620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  <a:effectLst>
            <a:outerShdw blurRad="165100" dist="50800" dir="5400000" algn="t" rotWithShape="0">
              <a:srgbClr val="FF00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 flipV="1">
            <a:off x="3581400" y="5029200"/>
            <a:ext cx="912813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  <a:effectLst>
            <a:outerShdw blurRad="165100" dist="50800" dir="5400000" algn="t" rotWithShape="0">
              <a:srgbClr val="FF00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>
            <a:off x="2209800" y="5029200"/>
            <a:ext cx="7620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  <a:effectLst>
            <a:outerShdw blurRad="165100" dist="50800" dir="5400000" algn="t" rotWithShape="0">
              <a:srgbClr val="FF00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 rot="5400000">
            <a:off x="1866900" y="3924300"/>
            <a:ext cx="230188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  <a:effectLst>
            <a:outerShdw blurRad="165100" dist="50800" dir="5400000" algn="t" rotWithShape="0">
              <a:srgbClr val="FFFF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 rot="5400000">
            <a:off x="4303713" y="3924300"/>
            <a:ext cx="230188" cy="1587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  <a:effectLst>
            <a:outerShdw blurRad="165100" dist="50800" dir="5400000" algn="t" rotWithShape="0">
              <a:srgbClr val="FFFF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 rot="5400000">
            <a:off x="6665913" y="3924300"/>
            <a:ext cx="230188" cy="1587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  <a:effectLst>
            <a:outerShdw blurRad="165100" dist="50800" dir="5400000" algn="t" rotWithShape="0">
              <a:srgbClr val="FFFF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rot="5400000">
            <a:off x="1866900" y="3467100"/>
            <a:ext cx="230188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  <a:effectLst>
            <a:outerShdw blurRad="165100" dist="50800" dir="5400000" algn="t" rotWithShape="0">
              <a:srgbClr val="FFFF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>
            <a:off x="4114800" y="3505200"/>
            <a:ext cx="304800" cy="15240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  <a:effectLst>
            <a:outerShdw blurRad="165100" dist="50800" dir="5400000" algn="t" rotWithShape="0">
              <a:srgbClr val="FFFF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 rot="10800000" flipV="1">
            <a:off x="4800600" y="3505200"/>
            <a:ext cx="304800" cy="15240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  <a:effectLst>
            <a:outerShdw blurRad="165100" dist="50800" dir="5400000" algn="t" rotWithShape="0">
              <a:srgbClr val="FFFF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rot="5400000">
            <a:off x="6667500" y="3467100"/>
            <a:ext cx="230188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  <a:effectLst>
            <a:outerShdw blurRad="165100" dist="50800" dir="5400000" algn="t" rotWithShape="0">
              <a:srgbClr val="FFFF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000"/>
                            </p:stCondLst>
                            <p:childTnLst>
                              <p:par>
                                <p:cTn id="20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500"/>
                            </p:stCondLst>
                            <p:childTnLst>
                              <p:par>
                                <p:cTn id="20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3500"/>
                            </p:stCondLst>
                            <p:childTnLst>
                              <p:par>
                                <p:cTn id="2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500"/>
                            </p:stCondLst>
                            <p:childTnLst>
                              <p:par>
                                <p:cTn id="26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8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1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74" grpId="0" animBg="1"/>
      <p:bldP spid="75" grpId="0" animBg="1"/>
      <p:bldP spid="76" grpId="0" animBg="1"/>
      <p:bldP spid="77" grpId="0" animBg="1"/>
      <p:bldP spid="79" grpId="0" animBg="1"/>
      <p:bldP spid="8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Convergence</a:t>
            </a: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1704975" y="1322388"/>
            <a:ext cx="5713413" cy="45037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1704975" y="1322388"/>
            <a:ext cx="5713413" cy="4503737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3" name="Line 6"/>
          <p:cNvSpPr>
            <a:spLocks noChangeShapeType="1"/>
          </p:cNvSpPr>
          <p:nvPr/>
        </p:nvSpPr>
        <p:spPr bwMode="auto">
          <a:xfrm>
            <a:off x="1704975" y="1322388"/>
            <a:ext cx="5713413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1704975" y="1322388"/>
            <a:ext cx="5713413" cy="4503737"/>
          </a:xfrm>
          <a:custGeom>
            <a:avLst/>
            <a:gdLst/>
            <a:ahLst/>
            <a:cxnLst>
              <a:cxn ang="0">
                <a:pos x="0" y="342"/>
              </a:cxn>
              <a:cxn ang="0">
                <a:pos x="434" y="342"/>
              </a:cxn>
              <a:cxn ang="0">
                <a:pos x="434" y="0"/>
              </a:cxn>
            </a:cxnLst>
            <a:rect l="0" t="0" r="r" b="b"/>
            <a:pathLst>
              <a:path w="434" h="342">
                <a:moveTo>
                  <a:pt x="0" y="342"/>
                </a:moveTo>
                <a:lnTo>
                  <a:pt x="434" y="342"/>
                </a:lnTo>
                <a:lnTo>
                  <a:pt x="434" y="0"/>
                </a:lnTo>
              </a:path>
            </a:pathLst>
          </a:custGeom>
          <a:solidFill>
            <a:schemeClr val="bg1"/>
          </a:solidFill>
          <a:ln w="25400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7895" name="Line 8"/>
          <p:cNvSpPr>
            <a:spLocks noChangeShapeType="1"/>
          </p:cNvSpPr>
          <p:nvPr/>
        </p:nvSpPr>
        <p:spPr bwMode="auto">
          <a:xfrm flipV="1">
            <a:off x="1704975" y="1322388"/>
            <a:ext cx="1588" cy="45037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896" name="Line 9"/>
          <p:cNvSpPr>
            <a:spLocks noChangeShapeType="1"/>
          </p:cNvSpPr>
          <p:nvPr/>
        </p:nvSpPr>
        <p:spPr bwMode="auto">
          <a:xfrm>
            <a:off x="1704975" y="5826125"/>
            <a:ext cx="57134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897" name="Line 10"/>
          <p:cNvSpPr>
            <a:spLocks noChangeShapeType="1"/>
          </p:cNvSpPr>
          <p:nvPr/>
        </p:nvSpPr>
        <p:spPr bwMode="auto">
          <a:xfrm flipV="1">
            <a:off x="1704975" y="1322388"/>
            <a:ext cx="1588" cy="45037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898" name="Line 11"/>
          <p:cNvSpPr>
            <a:spLocks noChangeShapeType="1"/>
          </p:cNvSpPr>
          <p:nvPr/>
        </p:nvSpPr>
        <p:spPr bwMode="auto">
          <a:xfrm flipV="1">
            <a:off x="1704975" y="5761038"/>
            <a:ext cx="1588" cy="650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899" name="Line 12"/>
          <p:cNvSpPr>
            <a:spLocks noChangeShapeType="1"/>
          </p:cNvSpPr>
          <p:nvPr/>
        </p:nvSpPr>
        <p:spPr bwMode="auto">
          <a:xfrm>
            <a:off x="1704975" y="1322388"/>
            <a:ext cx="1588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00" name="Line 14"/>
          <p:cNvSpPr>
            <a:spLocks noChangeShapeType="1"/>
          </p:cNvSpPr>
          <p:nvPr/>
        </p:nvSpPr>
        <p:spPr bwMode="auto">
          <a:xfrm flipV="1">
            <a:off x="3125788" y="5761038"/>
            <a:ext cx="1587" cy="650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01" name="Line 15"/>
          <p:cNvSpPr>
            <a:spLocks noChangeShapeType="1"/>
          </p:cNvSpPr>
          <p:nvPr/>
        </p:nvSpPr>
        <p:spPr bwMode="auto">
          <a:xfrm>
            <a:off x="3125788" y="1322388"/>
            <a:ext cx="1587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02" name="Line 17"/>
          <p:cNvSpPr>
            <a:spLocks noChangeShapeType="1"/>
          </p:cNvSpPr>
          <p:nvPr/>
        </p:nvSpPr>
        <p:spPr bwMode="auto">
          <a:xfrm flipV="1">
            <a:off x="4560888" y="5761038"/>
            <a:ext cx="1587" cy="650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03" name="Line 18"/>
          <p:cNvSpPr>
            <a:spLocks noChangeShapeType="1"/>
          </p:cNvSpPr>
          <p:nvPr/>
        </p:nvSpPr>
        <p:spPr bwMode="auto">
          <a:xfrm>
            <a:off x="4560888" y="1322388"/>
            <a:ext cx="1587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04" name="Line 20"/>
          <p:cNvSpPr>
            <a:spLocks noChangeShapeType="1"/>
          </p:cNvSpPr>
          <p:nvPr/>
        </p:nvSpPr>
        <p:spPr bwMode="auto">
          <a:xfrm flipV="1">
            <a:off x="5983288" y="5761038"/>
            <a:ext cx="1587" cy="650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05" name="Line 21"/>
          <p:cNvSpPr>
            <a:spLocks noChangeShapeType="1"/>
          </p:cNvSpPr>
          <p:nvPr/>
        </p:nvSpPr>
        <p:spPr bwMode="auto">
          <a:xfrm>
            <a:off x="5983288" y="1322388"/>
            <a:ext cx="1587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06" name="Line 23"/>
          <p:cNvSpPr>
            <a:spLocks noChangeShapeType="1"/>
          </p:cNvSpPr>
          <p:nvPr/>
        </p:nvSpPr>
        <p:spPr bwMode="auto">
          <a:xfrm flipV="1">
            <a:off x="7418388" y="5761038"/>
            <a:ext cx="1587" cy="650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07" name="Line 24"/>
          <p:cNvSpPr>
            <a:spLocks noChangeShapeType="1"/>
          </p:cNvSpPr>
          <p:nvPr/>
        </p:nvSpPr>
        <p:spPr bwMode="auto">
          <a:xfrm>
            <a:off x="7418388" y="1322388"/>
            <a:ext cx="1587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08" name="Line 26"/>
          <p:cNvSpPr>
            <a:spLocks noChangeShapeType="1"/>
          </p:cNvSpPr>
          <p:nvPr/>
        </p:nvSpPr>
        <p:spPr bwMode="auto">
          <a:xfrm>
            <a:off x="1704975" y="5826125"/>
            <a:ext cx="523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09" name="Line 27"/>
          <p:cNvSpPr>
            <a:spLocks noChangeShapeType="1"/>
          </p:cNvSpPr>
          <p:nvPr/>
        </p:nvSpPr>
        <p:spPr bwMode="auto">
          <a:xfrm flipH="1">
            <a:off x="7353300" y="5826125"/>
            <a:ext cx="650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10" name="Rectangle 28"/>
          <p:cNvSpPr>
            <a:spLocks noChangeArrowheads="1"/>
          </p:cNvSpPr>
          <p:nvPr/>
        </p:nvSpPr>
        <p:spPr bwMode="auto">
          <a:xfrm>
            <a:off x="1506538" y="5681663"/>
            <a:ext cx="1143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/>
              <a:t>0</a:t>
            </a:r>
          </a:p>
        </p:txBody>
      </p:sp>
      <p:sp>
        <p:nvSpPr>
          <p:cNvPr id="37911" name="Line 29"/>
          <p:cNvSpPr>
            <a:spLocks noChangeShapeType="1"/>
          </p:cNvSpPr>
          <p:nvPr/>
        </p:nvSpPr>
        <p:spPr bwMode="auto">
          <a:xfrm>
            <a:off x="1704975" y="5260975"/>
            <a:ext cx="523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12" name="Line 30"/>
          <p:cNvSpPr>
            <a:spLocks noChangeShapeType="1"/>
          </p:cNvSpPr>
          <p:nvPr/>
        </p:nvSpPr>
        <p:spPr bwMode="auto">
          <a:xfrm flipH="1">
            <a:off x="7353300" y="5260975"/>
            <a:ext cx="650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13" name="Rectangle 31"/>
          <p:cNvSpPr>
            <a:spLocks noChangeArrowheads="1"/>
          </p:cNvSpPr>
          <p:nvPr/>
        </p:nvSpPr>
        <p:spPr bwMode="auto">
          <a:xfrm>
            <a:off x="1506538" y="5114925"/>
            <a:ext cx="1143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/>
              <a:t>5</a:t>
            </a:r>
          </a:p>
        </p:txBody>
      </p:sp>
      <p:sp>
        <p:nvSpPr>
          <p:cNvPr id="37914" name="Line 32"/>
          <p:cNvSpPr>
            <a:spLocks noChangeShapeType="1"/>
          </p:cNvSpPr>
          <p:nvPr/>
        </p:nvSpPr>
        <p:spPr bwMode="auto">
          <a:xfrm>
            <a:off x="1704975" y="4694238"/>
            <a:ext cx="523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15" name="Line 33"/>
          <p:cNvSpPr>
            <a:spLocks noChangeShapeType="1"/>
          </p:cNvSpPr>
          <p:nvPr/>
        </p:nvSpPr>
        <p:spPr bwMode="auto">
          <a:xfrm flipH="1">
            <a:off x="7353300" y="4694238"/>
            <a:ext cx="650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16" name="Rectangle 34"/>
          <p:cNvSpPr>
            <a:spLocks noChangeArrowheads="1"/>
          </p:cNvSpPr>
          <p:nvPr/>
        </p:nvSpPr>
        <p:spPr bwMode="auto">
          <a:xfrm>
            <a:off x="1362075" y="4549775"/>
            <a:ext cx="2270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/>
              <a:t>10</a:t>
            </a:r>
          </a:p>
        </p:txBody>
      </p:sp>
      <p:sp>
        <p:nvSpPr>
          <p:cNvPr id="37917" name="Line 35"/>
          <p:cNvSpPr>
            <a:spLocks noChangeShapeType="1"/>
          </p:cNvSpPr>
          <p:nvPr/>
        </p:nvSpPr>
        <p:spPr bwMode="auto">
          <a:xfrm>
            <a:off x="1704975" y="4127500"/>
            <a:ext cx="523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18" name="Line 36"/>
          <p:cNvSpPr>
            <a:spLocks noChangeShapeType="1"/>
          </p:cNvSpPr>
          <p:nvPr/>
        </p:nvSpPr>
        <p:spPr bwMode="auto">
          <a:xfrm flipH="1">
            <a:off x="7353300" y="4127500"/>
            <a:ext cx="650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19" name="Rectangle 37"/>
          <p:cNvSpPr>
            <a:spLocks noChangeArrowheads="1"/>
          </p:cNvSpPr>
          <p:nvPr/>
        </p:nvSpPr>
        <p:spPr bwMode="auto">
          <a:xfrm>
            <a:off x="1362075" y="3983038"/>
            <a:ext cx="2270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/>
              <a:t>15</a:t>
            </a:r>
          </a:p>
        </p:txBody>
      </p:sp>
      <p:sp>
        <p:nvSpPr>
          <p:cNvPr id="37920" name="Line 38"/>
          <p:cNvSpPr>
            <a:spLocks noChangeShapeType="1"/>
          </p:cNvSpPr>
          <p:nvPr/>
        </p:nvSpPr>
        <p:spPr bwMode="auto">
          <a:xfrm>
            <a:off x="1704975" y="3575050"/>
            <a:ext cx="523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21" name="Line 39"/>
          <p:cNvSpPr>
            <a:spLocks noChangeShapeType="1"/>
          </p:cNvSpPr>
          <p:nvPr/>
        </p:nvSpPr>
        <p:spPr bwMode="auto">
          <a:xfrm flipH="1">
            <a:off x="7353300" y="3575050"/>
            <a:ext cx="650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22" name="Rectangle 40"/>
          <p:cNvSpPr>
            <a:spLocks noChangeArrowheads="1"/>
          </p:cNvSpPr>
          <p:nvPr/>
        </p:nvSpPr>
        <p:spPr bwMode="auto">
          <a:xfrm>
            <a:off x="1362075" y="3430588"/>
            <a:ext cx="2270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/>
              <a:t>20</a:t>
            </a:r>
          </a:p>
        </p:txBody>
      </p:sp>
      <p:sp>
        <p:nvSpPr>
          <p:cNvPr id="37923" name="Line 41"/>
          <p:cNvSpPr>
            <a:spLocks noChangeShapeType="1"/>
          </p:cNvSpPr>
          <p:nvPr/>
        </p:nvSpPr>
        <p:spPr bwMode="auto">
          <a:xfrm>
            <a:off x="1704975" y="3008313"/>
            <a:ext cx="523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24" name="Line 42"/>
          <p:cNvSpPr>
            <a:spLocks noChangeShapeType="1"/>
          </p:cNvSpPr>
          <p:nvPr/>
        </p:nvSpPr>
        <p:spPr bwMode="auto">
          <a:xfrm flipH="1">
            <a:off x="7353300" y="3008313"/>
            <a:ext cx="650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25" name="Rectangle 43"/>
          <p:cNvSpPr>
            <a:spLocks noChangeArrowheads="1"/>
          </p:cNvSpPr>
          <p:nvPr/>
        </p:nvSpPr>
        <p:spPr bwMode="auto">
          <a:xfrm>
            <a:off x="1362075" y="2863850"/>
            <a:ext cx="2270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/>
              <a:t>25</a:t>
            </a:r>
          </a:p>
        </p:txBody>
      </p:sp>
      <p:sp>
        <p:nvSpPr>
          <p:cNvPr id="37926" name="Line 44"/>
          <p:cNvSpPr>
            <a:spLocks noChangeShapeType="1"/>
          </p:cNvSpPr>
          <p:nvPr/>
        </p:nvSpPr>
        <p:spPr bwMode="auto">
          <a:xfrm>
            <a:off x="1704975" y="2443163"/>
            <a:ext cx="523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27" name="Line 45"/>
          <p:cNvSpPr>
            <a:spLocks noChangeShapeType="1"/>
          </p:cNvSpPr>
          <p:nvPr/>
        </p:nvSpPr>
        <p:spPr bwMode="auto">
          <a:xfrm flipH="1">
            <a:off x="7353300" y="2443163"/>
            <a:ext cx="650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28" name="Rectangle 46"/>
          <p:cNvSpPr>
            <a:spLocks noChangeArrowheads="1"/>
          </p:cNvSpPr>
          <p:nvPr/>
        </p:nvSpPr>
        <p:spPr bwMode="auto">
          <a:xfrm>
            <a:off x="1362075" y="2297113"/>
            <a:ext cx="2270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/>
              <a:t>30</a:t>
            </a:r>
          </a:p>
        </p:txBody>
      </p:sp>
      <p:sp>
        <p:nvSpPr>
          <p:cNvPr id="37929" name="Line 47"/>
          <p:cNvSpPr>
            <a:spLocks noChangeShapeType="1"/>
          </p:cNvSpPr>
          <p:nvPr/>
        </p:nvSpPr>
        <p:spPr bwMode="auto">
          <a:xfrm>
            <a:off x="1704975" y="1876425"/>
            <a:ext cx="523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30" name="Line 48"/>
          <p:cNvSpPr>
            <a:spLocks noChangeShapeType="1"/>
          </p:cNvSpPr>
          <p:nvPr/>
        </p:nvSpPr>
        <p:spPr bwMode="auto">
          <a:xfrm flipH="1">
            <a:off x="7353300" y="1876425"/>
            <a:ext cx="650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31" name="Rectangle 49"/>
          <p:cNvSpPr>
            <a:spLocks noChangeArrowheads="1"/>
          </p:cNvSpPr>
          <p:nvPr/>
        </p:nvSpPr>
        <p:spPr bwMode="auto">
          <a:xfrm>
            <a:off x="1362075" y="1731963"/>
            <a:ext cx="2270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/>
              <a:t>35</a:t>
            </a:r>
          </a:p>
        </p:txBody>
      </p:sp>
      <p:sp>
        <p:nvSpPr>
          <p:cNvPr id="37932" name="Line 50"/>
          <p:cNvSpPr>
            <a:spLocks noChangeShapeType="1"/>
          </p:cNvSpPr>
          <p:nvPr/>
        </p:nvSpPr>
        <p:spPr bwMode="auto">
          <a:xfrm>
            <a:off x="1704975" y="1322388"/>
            <a:ext cx="523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33" name="Line 51"/>
          <p:cNvSpPr>
            <a:spLocks noChangeShapeType="1"/>
          </p:cNvSpPr>
          <p:nvPr/>
        </p:nvSpPr>
        <p:spPr bwMode="auto">
          <a:xfrm flipH="1">
            <a:off x="7353300" y="1322388"/>
            <a:ext cx="650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34" name="Rectangle 52"/>
          <p:cNvSpPr>
            <a:spLocks noChangeArrowheads="1"/>
          </p:cNvSpPr>
          <p:nvPr/>
        </p:nvSpPr>
        <p:spPr bwMode="auto">
          <a:xfrm>
            <a:off x="1362075" y="1177925"/>
            <a:ext cx="2270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/>
              <a:t>40</a:t>
            </a:r>
          </a:p>
        </p:txBody>
      </p:sp>
      <p:sp>
        <p:nvSpPr>
          <p:cNvPr id="37935" name="Line 55"/>
          <p:cNvSpPr>
            <a:spLocks noChangeShapeType="1"/>
          </p:cNvSpPr>
          <p:nvPr/>
        </p:nvSpPr>
        <p:spPr bwMode="auto">
          <a:xfrm flipV="1">
            <a:off x="1704975" y="1322388"/>
            <a:ext cx="1588" cy="450373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1" name="Freeform 56"/>
          <p:cNvSpPr>
            <a:spLocks/>
          </p:cNvSpPr>
          <p:nvPr/>
        </p:nvSpPr>
        <p:spPr bwMode="auto">
          <a:xfrm>
            <a:off x="1717675" y="1546225"/>
            <a:ext cx="1462088" cy="4279900"/>
          </a:xfrm>
          <a:custGeom>
            <a:avLst/>
            <a:gdLst/>
            <a:ahLst/>
            <a:cxnLst>
              <a:cxn ang="0">
                <a:pos x="8" y="1203"/>
              </a:cxn>
              <a:cxn ang="0">
                <a:pos x="25" y="706"/>
              </a:cxn>
              <a:cxn ang="0">
                <a:pos x="41" y="349"/>
              </a:cxn>
              <a:cxn ang="0">
                <a:pos x="58" y="141"/>
              </a:cxn>
              <a:cxn ang="0">
                <a:pos x="74" y="208"/>
              </a:cxn>
              <a:cxn ang="0">
                <a:pos x="99" y="141"/>
              </a:cxn>
              <a:cxn ang="0">
                <a:pos x="116" y="141"/>
              </a:cxn>
              <a:cxn ang="0">
                <a:pos x="133" y="141"/>
              </a:cxn>
              <a:cxn ang="0">
                <a:pos x="149" y="141"/>
              </a:cxn>
              <a:cxn ang="0">
                <a:pos x="166" y="67"/>
              </a:cxn>
              <a:cxn ang="0">
                <a:pos x="182" y="67"/>
              </a:cxn>
              <a:cxn ang="0">
                <a:pos x="207" y="67"/>
              </a:cxn>
              <a:cxn ang="0">
                <a:pos x="224" y="67"/>
              </a:cxn>
              <a:cxn ang="0">
                <a:pos x="240" y="141"/>
              </a:cxn>
              <a:cxn ang="0">
                <a:pos x="257" y="141"/>
              </a:cxn>
              <a:cxn ang="0">
                <a:pos x="274" y="141"/>
              </a:cxn>
              <a:cxn ang="0">
                <a:pos x="290" y="141"/>
              </a:cxn>
              <a:cxn ang="0">
                <a:pos x="315" y="67"/>
              </a:cxn>
              <a:cxn ang="0">
                <a:pos x="332" y="67"/>
              </a:cxn>
              <a:cxn ang="0">
                <a:pos x="348" y="141"/>
              </a:cxn>
              <a:cxn ang="0">
                <a:pos x="365" y="67"/>
              </a:cxn>
              <a:cxn ang="0">
                <a:pos x="381" y="67"/>
              </a:cxn>
              <a:cxn ang="0">
                <a:pos x="398" y="67"/>
              </a:cxn>
              <a:cxn ang="0">
                <a:pos x="423" y="67"/>
              </a:cxn>
              <a:cxn ang="0">
                <a:pos x="439" y="67"/>
              </a:cxn>
              <a:cxn ang="0">
                <a:pos x="456" y="141"/>
              </a:cxn>
              <a:cxn ang="0">
                <a:pos x="473" y="67"/>
              </a:cxn>
              <a:cxn ang="0">
                <a:pos x="489" y="67"/>
              </a:cxn>
              <a:cxn ang="0">
                <a:pos x="506" y="67"/>
              </a:cxn>
              <a:cxn ang="0">
                <a:pos x="531" y="67"/>
              </a:cxn>
              <a:cxn ang="0">
                <a:pos x="547" y="141"/>
              </a:cxn>
              <a:cxn ang="0">
                <a:pos x="564" y="67"/>
              </a:cxn>
              <a:cxn ang="0">
                <a:pos x="580" y="67"/>
              </a:cxn>
              <a:cxn ang="0">
                <a:pos x="597" y="67"/>
              </a:cxn>
              <a:cxn ang="0">
                <a:pos x="614" y="67"/>
              </a:cxn>
              <a:cxn ang="0">
                <a:pos x="638" y="67"/>
              </a:cxn>
              <a:cxn ang="0">
                <a:pos x="655" y="67"/>
              </a:cxn>
              <a:cxn ang="0">
                <a:pos x="672" y="67"/>
              </a:cxn>
              <a:cxn ang="0">
                <a:pos x="688" y="67"/>
              </a:cxn>
              <a:cxn ang="0">
                <a:pos x="705" y="67"/>
              </a:cxn>
              <a:cxn ang="0">
                <a:pos x="721" y="67"/>
              </a:cxn>
              <a:cxn ang="0">
                <a:pos x="746" y="0"/>
              </a:cxn>
              <a:cxn ang="0">
                <a:pos x="763" y="0"/>
              </a:cxn>
              <a:cxn ang="0">
                <a:pos x="780" y="0"/>
              </a:cxn>
              <a:cxn ang="0">
                <a:pos x="796" y="0"/>
              </a:cxn>
              <a:cxn ang="0">
                <a:pos x="813" y="0"/>
              </a:cxn>
              <a:cxn ang="0">
                <a:pos x="829" y="0"/>
              </a:cxn>
              <a:cxn ang="0">
                <a:pos x="854" y="0"/>
              </a:cxn>
              <a:cxn ang="0">
                <a:pos x="871" y="0"/>
              </a:cxn>
              <a:cxn ang="0">
                <a:pos x="887" y="0"/>
              </a:cxn>
              <a:cxn ang="0">
                <a:pos x="904" y="0"/>
              </a:cxn>
              <a:cxn ang="0">
                <a:pos x="921" y="0"/>
              </a:cxn>
            </a:cxnLst>
            <a:rect l="0" t="0" r="r" b="b"/>
            <a:pathLst>
              <a:path w="921" h="2696">
                <a:moveTo>
                  <a:pt x="0" y="2696"/>
                </a:moveTo>
                <a:lnTo>
                  <a:pt x="8" y="1203"/>
                </a:lnTo>
                <a:lnTo>
                  <a:pt x="16" y="847"/>
                </a:lnTo>
                <a:lnTo>
                  <a:pt x="25" y="706"/>
                </a:lnTo>
                <a:lnTo>
                  <a:pt x="33" y="565"/>
                </a:lnTo>
                <a:lnTo>
                  <a:pt x="41" y="349"/>
                </a:lnTo>
                <a:lnTo>
                  <a:pt x="50" y="208"/>
                </a:lnTo>
                <a:lnTo>
                  <a:pt x="58" y="141"/>
                </a:lnTo>
                <a:lnTo>
                  <a:pt x="66" y="349"/>
                </a:lnTo>
                <a:lnTo>
                  <a:pt x="74" y="208"/>
                </a:lnTo>
                <a:lnTo>
                  <a:pt x="83" y="141"/>
                </a:lnTo>
                <a:lnTo>
                  <a:pt x="99" y="141"/>
                </a:lnTo>
                <a:lnTo>
                  <a:pt x="108" y="141"/>
                </a:lnTo>
                <a:lnTo>
                  <a:pt x="116" y="141"/>
                </a:lnTo>
                <a:lnTo>
                  <a:pt x="124" y="208"/>
                </a:lnTo>
                <a:lnTo>
                  <a:pt x="133" y="141"/>
                </a:lnTo>
                <a:lnTo>
                  <a:pt x="141" y="141"/>
                </a:lnTo>
                <a:lnTo>
                  <a:pt x="149" y="141"/>
                </a:lnTo>
                <a:lnTo>
                  <a:pt x="157" y="67"/>
                </a:lnTo>
                <a:lnTo>
                  <a:pt x="166" y="67"/>
                </a:lnTo>
                <a:lnTo>
                  <a:pt x="174" y="67"/>
                </a:lnTo>
                <a:lnTo>
                  <a:pt x="182" y="67"/>
                </a:lnTo>
                <a:lnTo>
                  <a:pt x="191" y="0"/>
                </a:lnTo>
                <a:lnTo>
                  <a:pt x="207" y="67"/>
                </a:lnTo>
                <a:lnTo>
                  <a:pt x="215" y="67"/>
                </a:lnTo>
                <a:lnTo>
                  <a:pt x="224" y="67"/>
                </a:lnTo>
                <a:lnTo>
                  <a:pt x="232" y="141"/>
                </a:lnTo>
                <a:lnTo>
                  <a:pt x="240" y="141"/>
                </a:lnTo>
                <a:lnTo>
                  <a:pt x="249" y="141"/>
                </a:lnTo>
                <a:lnTo>
                  <a:pt x="257" y="141"/>
                </a:lnTo>
                <a:lnTo>
                  <a:pt x="265" y="141"/>
                </a:lnTo>
                <a:lnTo>
                  <a:pt x="274" y="141"/>
                </a:lnTo>
                <a:lnTo>
                  <a:pt x="282" y="141"/>
                </a:lnTo>
                <a:lnTo>
                  <a:pt x="290" y="141"/>
                </a:lnTo>
                <a:lnTo>
                  <a:pt x="298" y="67"/>
                </a:lnTo>
                <a:lnTo>
                  <a:pt x="315" y="67"/>
                </a:lnTo>
                <a:lnTo>
                  <a:pt x="323" y="67"/>
                </a:lnTo>
                <a:lnTo>
                  <a:pt x="332" y="67"/>
                </a:lnTo>
                <a:lnTo>
                  <a:pt x="340" y="67"/>
                </a:lnTo>
                <a:lnTo>
                  <a:pt x="348" y="141"/>
                </a:lnTo>
                <a:lnTo>
                  <a:pt x="356" y="67"/>
                </a:lnTo>
                <a:lnTo>
                  <a:pt x="365" y="67"/>
                </a:lnTo>
                <a:lnTo>
                  <a:pt x="373" y="67"/>
                </a:lnTo>
                <a:lnTo>
                  <a:pt x="381" y="67"/>
                </a:lnTo>
                <a:lnTo>
                  <a:pt x="390" y="67"/>
                </a:lnTo>
                <a:lnTo>
                  <a:pt x="398" y="67"/>
                </a:lnTo>
                <a:lnTo>
                  <a:pt x="406" y="67"/>
                </a:lnTo>
                <a:lnTo>
                  <a:pt x="423" y="67"/>
                </a:lnTo>
                <a:lnTo>
                  <a:pt x="431" y="67"/>
                </a:lnTo>
                <a:lnTo>
                  <a:pt x="439" y="67"/>
                </a:lnTo>
                <a:lnTo>
                  <a:pt x="448" y="141"/>
                </a:lnTo>
                <a:lnTo>
                  <a:pt x="456" y="141"/>
                </a:lnTo>
                <a:lnTo>
                  <a:pt x="464" y="141"/>
                </a:lnTo>
                <a:lnTo>
                  <a:pt x="473" y="67"/>
                </a:lnTo>
                <a:lnTo>
                  <a:pt x="481" y="67"/>
                </a:lnTo>
                <a:lnTo>
                  <a:pt x="489" y="67"/>
                </a:lnTo>
                <a:lnTo>
                  <a:pt x="497" y="67"/>
                </a:lnTo>
                <a:lnTo>
                  <a:pt x="506" y="67"/>
                </a:lnTo>
                <a:lnTo>
                  <a:pt x="522" y="67"/>
                </a:lnTo>
                <a:lnTo>
                  <a:pt x="531" y="67"/>
                </a:lnTo>
                <a:lnTo>
                  <a:pt x="539" y="67"/>
                </a:lnTo>
                <a:lnTo>
                  <a:pt x="547" y="141"/>
                </a:lnTo>
                <a:lnTo>
                  <a:pt x="556" y="67"/>
                </a:lnTo>
                <a:lnTo>
                  <a:pt x="564" y="67"/>
                </a:lnTo>
                <a:lnTo>
                  <a:pt x="572" y="67"/>
                </a:lnTo>
                <a:lnTo>
                  <a:pt x="580" y="67"/>
                </a:lnTo>
                <a:lnTo>
                  <a:pt x="589" y="67"/>
                </a:lnTo>
                <a:lnTo>
                  <a:pt x="597" y="67"/>
                </a:lnTo>
                <a:lnTo>
                  <a:pt x="605" y="67"/>
                </a:lnTo>
                <a:lnTo>
                  <a:pt x="614" y="67"/>
                </a:lnTo>
                <a:lnTo>
                  <a:pt x="630" y="67"/>
                </a:lnTo>
                <a:lnTo>
                  <a:pt x="638" y="67"/>
                </a:lnTo>
                <a:lnTo>
                  <a:pt x="647" y="67"/>
                </a:lnTo>
                <a:lnTo>
                  <a:pt x="655" y="67"/>
                </a:lnTo>
                <a:lnTo>
                  <a:pt x="663" y="67"/>
                </a:lnTo>
                <a:lnTo>
                  <a:pt x="672" y="67"/>
                </a:lnTo>
                <a:lnTo>
                  <a:pt x="680" y="67"/>
                </a:lnTo>
                <a:lnTo>
                  <a:pt x="688" y="67"/>
                </a:lnTo>
                <a:lnTo>
                  <a:pt x="697" y="67"/>
                </a:lnTo>
                <a:lnTo>
                  <a:pt x="705" y="67"/>
                </a:lnTo>
                <a:lnTo>
                  <a:pt x="713" y="67"/>
                </a:lnTo>
                <a:lnTo>
                  <a:pt x="721" y="67"/>
                </a:lnTo>
                <a:lnTo>
                  <a:pt x="738" y="67"/>
                </a:lnTo>
                <a:lnTo>
                  <a:pt x="746" y="0"/>
                </a:lnTo>
                <a:lnTo>
                  <a:pt x="755" y="0"/>
                </a:lnTo>
                <a:lnTo>
                  <a:pt x="763" y="0"/>
                </a:lnTo>
                <a:lnTo>
                  <a:pt x="771" y="0"/>
                </a:lnTo>
                <a:lnTo>
                  <a:pt x="780" y="0"/>
                </a:lnTo>
                <a:lnTo>
                  <a:pt x="788" y="0"/>
                </a:lnTo>
                <a:lnTo>
                  <a:pt x="796" y="0"/>
                </a:lnTo>
                <a:lnTo>
                  <a:pt x="804" y="0"/>
                </a:lnTo>
                <a:lnTo>
                  <a:pt x="813" y="0"/>
                </a:lnTo>
                <a:lnTo>
                  <a:pt x="821" y="0"/>
                </a:lnTo>
                <a:lnTo>
                  <a:pt x="829" y="0"/>
                </a:lnTo>
                <a:lnTo>
                  <a:pt x="846" y="0"/>
                </a:lnTo>
                <a:lnTo>
                  <a:pt x="854" y="0"/>
                </a:lnTo>
                <a:lnTo>
                  <a:pt x="862" y="0"/>
                </a:lnTo>
                <a:lnTo>
                  <a:pt x="871" y="0"/>
                </a:lnTo>
                <a:lnTo>
                  <a:pt x="879" y="0"/>
                </a:lnTo>
                <a:lnTo>
                  <a:pt x="887" y="0"/>
                </a:lnTo>
                <a:lnTo>
                  <a:pt x="896" y="0"/>
                </a:lnTo>
                <a:lnTo>
                  <a:pt x="904" y="0"/>
                </a:lnTo>
                <a:lnTo>
                  <a:pt x="912" y="0"/>
                </a:lnTo>
                <a:lnTo>
                  <a:pt x="921" y="0"/>
                </a:lnTo>
              </a:path>
            </a:pathLst>
          </a:custGeom>
          <a:noFill/>
          <a:ln w="50800">
            <a:solidFill>
              <a:srgbClr val="FF0000"/>
            </a:solidFill>
            <a:prstDash val="solid"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1717304" y="1546435"/>
            <a:ext cx="5280025" cy="4279900"/>
            <a:chOff x="1213" y="1116"/>
            <a:chExt cx="3326" cy="269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3" name="Freeform 58"/>
            <p:cNvSpPr>
              <a:spLocks/>
            </p:cNvSpPr>
            <p:nvPr/>
          </p:nvSpPr>
          <p:spPr bwMode="auto">
            <a:xfrm>
              <a:off x="1213" y="1465"/>
              <a:ext cx="1136" cy="2347"/>
            </a:xfrm>
            <a:custGeom>
              <a:avLst/>
              <a:gdLst/>
              <a:ahLst/>
              <a:cxnLst>
                <a:cxn ang="0">
                  <a:pos x="16" y="713"/>
                </a:cxn>
                <a:cxn ang="0">
                  <a:pos x="41" y="290"/>
                </a:cxn>
                <a:cxn ang="0">
                  <a:pos x="66" y="431"/>
                </a:cxn>
                <a:cxn ang="0">
                  <a:pos x="99" y="357"/>
                </a:cxn>
                <a:cxn ang="0">
                  <a:pos x="124" y="290"/>
                </a:cxn>
                <a:cxn ang="0">
                  <a:pos x="149" y="290"/>
                </a:cxn>
                <a:cxn ang="0">
                  <a:pos x="174" y="290"/>
                </a:cxn>
                <a:cxn ang="0">
                  <a:pos x="207" y="216"/>
                </a:cxn>
                <a:cxn ang="0">
                  <a:pos x="232" y="216"/>
                </a:cxn>
                <a:cxn ang="0">
                  <a:pos x="257" y="216"/>
                </a:cxn>
                <a:cxn ang="0">
                  <a:pos x="282" y="216"/>
                </a:cxn>
                <a:cxn ang="0">
                  <a:pos x="315" y="141"/>
                </a:cxn>
                <a:cxn ang="0">
                  <a:pos x="340" y="216"/>
                </a:cxn>
                <a:cxn ang="0">
                  <a:pos x="365" y="216"/>
                </a:cxn>
                <a:cxn ang="0">
                  <a:pos x="390" y="216"/>
                </a:cxn>
                <a:cxn ang="0">
                  <a:pos x="423" y="216"/>
                </a:cxn>
                <a:cxn ang="0">
                  <a:pos x="448" y="216"/>
                </a:cxn>
                <a:cxn ang="0">
                  <a:pos x="473" y="216"/>
                </a:cxn>
                <a:cxn ang="0">
                  <a:pos x="497" y="216"/>
                </a:cxn>
                <a:cxn ang="0">
                  <a:pos x="531" y="216"/>
                </a:cxn>
                <a:cxn ang="0">
                  <a:pos x="556" y="216"/>
                </a:cxn>
                <a:cxn ang="0">
                  <a:pos x="580" y="141"/>
                </a:cxn>
                <a:cxn ang="0">
                  <a:pos x="605" y="141"/>
                </a:cxn>
                <a:cxn ang="0">
                  <a:pos x="638" y="141"/>
                </a:cxn>
                <a:cxn ang="0">
                  <a:pos x="663" y="141"/>
                </a:cxn>
                <a:cxn ang="0">
                  <a:pos x="688" y="141"/>
                </a:cxn>
                <a:cxn ang="0">
                  <a:pos x="713" y="141"/>
                </a:cxn>
                <a:cxn ang="0">
                  <a:pos x="746" y="141"/>
                </a:cxn>
                <a:cxn ang="0">
                  <a:pos x="771" y="141"/>
                </a:cxn>
                <a:cxn ang="0">
                  <a:pos x="796" y="141"/>
                </a:cxn>
                <a:cxn ang="0">
                  <a:pos x="821" y="75"/>
                </a:cxn>
                <a:cxn ang="0">
                  <a:pos x="854" y="75"/>
                </a:cxn>
                <a:cxn ang="0">
                  <a:pos x="879" y="75"/>
                </a:cxn>
                <a:cxn ang="0">
                  <a:pos x="904" y="75"/>
                </a:cxn>
                <a:cxn ang="0">
                  <a:pos x="929" y="75"/>
                </a:cxn>
                <a:cxn ang="0">
                  <a:pos x="962" y="0"/>
                </a:cxn>
                <a:cxn ang="0">
                  <a:pos x="987" y="0"/>
                </a:cxn>
                <a:cxn ang="0">
                  <a:pos x="1012" y="75"/>
                </a:cxn>
                <a:cxn ang="0">
                  <a:pos x="1037" y="75"/>
                </a:cxn>
                <a:cxn ang="0">
                  <a:pos x="1070" y="75"/>
                </a:cxn>
                <a:cxn ang="0">
                  <a:pos x="1095" y="75"/>
                </a:cxn>
                <a:cxn ang="0">
                  <a:pos x="1120" y="75"/>
                </a:cxn>
              </a:cxnLst>
              <a:rect l="0" t="0" r="r" b="b"/>
              <a:pathLst>
                <a:path w="1136" h="2347">
                  <a:moveTo>
                    <a:pt x="0" y="2347"/>
                  </a:moveTo>
                  <a:lnTo>
                    <a:pt x="8" y="1136"/>
                  </a:lnTo>
                  <a:lnTo>
                    <a:pt x="16" y="713"/>
                  </a:lnTo>
                  <a:lnTo>
                    <a:pt x="25" y="498"/>
                  </a:lnTo>
                  <a:lnTo>
                    <a:pt x="33" y="290"/>
                  </a:lnTo>
                  <a:lnTo>
                    <a:pt x="41" y="290"/>
                  </a:lnTo>
                  <a:lnTo>
                    <a:pt x="50" y="290"/>
                  </a:lnTo>
                  <a:lnTo>
                    <a:pt x="58" y="431"/>
                  </a:lnTo>
                  <a:lnTo>
                    <a:pt x="66" y="431"/>
                  </a:lnTo>
                  <a:lnTo>
                    <a:pt x="74" y="431"/>
                  </a:lnTo>
                  <a:lnTo>
                    <a:pt x="83" y="431"/>
                  </a:lnTo>
                  <a:lnTo>
                    <a:pt x="99" y="357"/>
                  </a:lnTo>
                  <a:lnTo>
                    <a:pt x="108" y="290"/>
                  </a:lnTo>
                  <a:lnTo>
                    <a:pt x="116" y="357"/>
                  </a:lnTo>
                  <a:lnTo>
                    <a:pt x="124" y="290"/>
                  </a:lnTo>
                  <a:lnTo>
                    <a:pt x="133" y="290"/>
                  </a:lnTo>
                  <a:lnTo>
                    <a:pt x="141" y="357"/>
                  </a:lnTo>
                  <a:lnTo>
                    <a:pt x="149" y="290"/>
                  </a:lnTo>
                  <a:lnTo>
                    <a:pt x="157" y="290"/>
                  </a:lnTo>
                  <a:lnTo>
                    <a:pt x="166" y="290"/>
                  </a:lnTo>
                  <a:lnTo>
                    <a:pt x="174" y="290"/>
                  </a:lnTo>
                  <a:lnTo>
                    <a:pt x="182" y="290"/>
                  </a:lnTo>
                  <a:lnTo>
                    <a:pt x="191" y="216"/>
                  </a:lnTo>
                  <a:lnTo>
                    <a:pt x="207" y="216"/>
                  </a:lnTo>
                  <a:lnTo>
                    <a:pt x="215" y="216"/>
                  </a:lnTo>
                  <a:lnTo>
                    <a:pt x="224" y="216"/>
                  </a:lnTo>
                  <a:lnTo>
                    <a:pt x="232" y="216"/>
                  </a:lnTo>
                  <a:lnTo>
                    <a:pt x="240" y="216"/>
                  </a:lnTo>
                  <a:lnTo>
                    <a:pt x="249" y="290"/>
                  </a:lnTo>
                  <a:lnTo>
                    <a:pt x="257" y="216"/>
                  </a:lnTo>
                  <a:lnTo>
                    <a:pt x="265" y="216"/>
                  </a:lnTo>
                  <a:lnTo>
                    <a:pt x="274" y="216"/>
                  </a:lnTo>
                  <a:lnTo>
                    <a:pt x="282" y="216"/>
                  </a:lnTo>
                  <a:lnTo>
                    <a:pt x="290" y="216"/>
                  </a:lnTo>
                  <a:lnTo>
                    <a:pt x="298" y="141"/>
                  </a:lnTo>
                  <a:lnTo>
                    <a:pt x="315" y="141"/>
                  </a:lnTo>
                  <a:lnTo>
                    <a:pt x="323" y="216"/>
                  </a:lnTo>
                  <a:lnTo>
                    <a:pt x="332" y="216"/>
                  </a:lnTo>
                  <a:lnTo>
                    <a:pt x="340" y="216"/>
                  </a:lnTo>
                  <a:lnTo>
                    <a:pt x="348" y="216"/>
                  </a:lnTo>
                  <a:lnTo>
                    <a:pt x="356" y="216"/>
                  </a:lnTo>
                  <a:lnTo>
                    <a:pt x="365" y="216"/>
                  </a:lnTo>
                  <a:lnTo>
                    <a:pt x="373" y="216"/>
                  </a:lnTo>
                  <a:lnTo>
                    <a:pt x="381" y="216"/>
                  </a:lnTo>
                  <a:lnTo>
                    <a:pt x="390" y="216"/>
                  </a:lnTo>
                  <a:lnTo>
                    <a:pt x="398" y="216"/>
                  </a:lnTo>
                  <a:lnTo>
                    <a:pt x="406" y="216"/>
                  </a:lnTo>
                  <a:lnTo>
                    <a:pt x="423" y="216"/>
                  </a:lnTo>
                  <a:lnTo>
                    <a:pt x="431" y="216"/>
                  </a:lnTo>
                  <a:lnTo>
                    <a:pt x="439" y="141"/>
                  </a:lnTo>
                  <a:lnTo>
                    <a:pt x="448" y="216"/>
                  </a:lnTo>
                  <a:lnTo>
                    <a:pt x="456" y="216"/>
                  </a:lnTo>
                  <a:lnTo>
                    <a:pt x="464" y="216"/>
                  </a:lnTo>
                  <a:lnTo>
                    <a:pt x="473" y="216"/>
                  </a:lnTo>
                  <a:lnTo>
                    <a:pt x="481" y="216"/>
                  </a:lnTo>
                  <a:lnTo>
                    <a:pt x="489" y="141"/>
                  </a:lnTo>
                  <a:lnTo>
                    <a:pt x="497" y="216"/>
                  </a:lnTo>
                  <a:lnTo>
                    <a:pt x="506" y="216"/>
                  </a:lnTo>
                  <a:lnTo>
                    <a:pt x="522" y="216"/>
                  </a:lnTo>
                  <a:lnTo>
                    <a:pt x="531" y="216"/>
                  </a:lnTo>
                  <a:lnTo>
                    <a:pt x="539" y="141"/>
                  </a:lnTo>
                  <a:lnTo>
                    <a:pt x="547" y="141"/>
                  </a:lnTo>
                  <a:lnTo>
                    <a:pt x="556" y="216"/>
                  </a:lnTo>
                  <a:lnTo>
                    <a:pt x="564" y="216"/>
                  </a:lnTo>
                  <a:lnTo>
                    <a:pt x="572" y="141"/>
                  </a:lnTo>
                  <a:lnTo>
                    <a:pt x="580" y="141"/>
                  </a:lnTo>
                  <a:lnTo>
                    <a:pt x="589" y="141"/>
                  </a:lnTo>
                  <a:lnTo>
                    <a:pt x="597" y="141"/>
                  </a:lnTo>
                  <a:lnTo>
                    <a:pt x="605" y="141"/>
                  </a:lnTo>
                  <a:lnTo>
                    <a:pt x="614" y="141"/>
                  </a:lnTo>
                  <a:lnTo>
                    <a:pt x="630" y="141"/>
                  </a:lnTo>
                  <a:lnTo>
                    <a:pt x="638" y="141"/>
                  </a:lnTo>
                  <a:lnTo>
                    <a:pt x="647" y="141"/>
                  </a:lnTo>
                  <a:lnTo>
                    <a:pt x="655" y="141"/>
                  </a:lnTo>
                  <a:lnTo>
                    <a:pt x="663" y="141"/>
                  </a:lnTo>
                  <a:lnTo>
                    <a:pt x="672" y="141"/>
                  </a:lnTo>
                  <a:lnTo>
                    <a:pt x="680" y="141"/>
                  </a:lnTo>
                  <a:lnTo>
                    <a:pt x="688" y="141"/>
                  </a:lnTo>
                  <a:lnTo>
                    <a:pt x="697" y="141"/>
                  </a:lnTo>
                  <a:lnTo>
                    <a:pt x="705" y="141"/>
                  </a:lnTo>
                  <a:lnTo>
                    <a:pt x="713" y="141"/>
                  </a:lnTo>
                  <a:lnTo>
                    <a:pt x="721" y="141"/>
                  </a:lnTo>
                  <a:lnTo>
                    <a:pt x="738" y="141"/>
                  </a:lnTo>
                  <a:lnTo>
                    <a:pt x="746" y="141"/>
                  </a:lnTo>
                  <a:lnTo>
                    <a:pt x="755" y="141"/>
                  </a:lnTo>
                  <a:lnTo>
                    <a:pt x="763" y="141"/>
                  </a:lnTo>
                  <a:lnTo>
                    <a:pt x="771" y="141"/>
                  </a:lnTo>
                  <a:lnTo>
                    <a:pt x="780" y="141"/>
                  </a:lnTo>
                  <a:lnTo>
                    <a:pt x="788" y="141"/>
                  </a:lnTo>
                  <a:lnTo>
                    <a:pt x="796" y="141"/>
                  </a:lnTo>
                  <a:lnTo>
                    <a:pt x="804" y="75"/>
                  </a:lnTo>
                  <a:lnTo>
                    <a:pt x="813" y="75"/>
                  </a:lnTo>
                  <a:lnTo>
                    <a:pt x="821" y="75"/>
                  </a:lnTo>
                  <a:lnTo>
                    <a:pt x="829" y="75"/>
                  </a:lnTo>
                  <a:lnTo>
                    <a:pt x="846" y="75"/>
                  </a:lnTo>
                  <a:lnTo>
                    <a:pt x="854" y="75"/>
                  </a:lnTo>
                  <a:lnTo>
                    <a:pt x="862" y="75"/>
                  </a:lnTo>
                  <a:lnTo>
                    <a:pt x="871" y="75"/>
                  </a:lnTo>
                  <a:lnTo>
                    <a:pt x="879" y="75"/>
                  </a:lnTo>
                  <a:lnTo>
                    <a:pt x="887" y="75"/>
                  </a:lnTo>
                  <a:lnTo>
                    <a:pt x="896" y="75"/>
                  </a:lnTo>
                  <a:lnTo>
                    <a:pt x="904" y="75"/>
                  </a:lnTo>
                  <a:lnTo>
                    <a:pt x="912" y="75"/>
                  </a:lnTo>
                  <a:lnTo>
                    <a:pt x="921" y="75"/>
                  </a:lnTo>
                  <a:lnTo>
                    <a:pt x="929" y="75"/>
                  </a:lnTo>
                  <a:lnTo>
                    <a:pt x="945" y="75"/>
                  </a:lnTo>
                  <a:lnTo>
                    <a:pt x="954" y="0"/>
                  </a:lnTo>
                  <a:lnTo>
                    <a:pt x="962" y="0"/>
                  </a:lnTo>
                  <a:lnTo>
                    <a:pt x="970" y="0"/>
                  </a:lnTo>
                  <a:lnTo>
                    <a:pt x="979" y="0"/>
                  </a:lnTo>
                  <a:lnTo>
                    <a:pt x="987" y="0"/>
                  </a:lnTo>
                  <a:lnTo>
                    <a:pt x="995" y="0"/>
                  </a:lnTo>
                  <a:lnTo>
                    <a:pt x="1003" y="0"/>
                  </a:lnTo>
                  <a:lnTo>
                    <a:pt x="1012" y="75"/>
                  </a:lnTo>
                  <a:lnTo>
                    <a:pt x="1020" y="75"/>
                  </a:lnTo>
                  <a:lnTo>
                    <a:pt x="1028" y="75"/>
                  </a:lnTo>
                  <a:lnTo>
                    <a:pt x="1037" y="75"/>
                  </a:lnTo>
                  <a:lnTo>
                    <a:pt x="1053" y="75"/>
                  </a:lnTo>
                  <a:lnTo>
                    <a:pt x="1062" y="75"/>
                  </a:lnTo>
                  <a:lnTo>
                    <a:pt x="1070" y="75"/>
                  </a:lnTo>
                  <a:lnTo>
                    <a:pt x="1078" y="75"/>
                  </a:lnTo>
                  <a:lnTo>
                    <a:pt x="1086" y="75"/>
                  </a:lnTo>
                  <a:lnTo>
                    <a:pt x="1095" y="75"/>
                  </a:lnTo>
                  <a:lnTo>
                    <a:pt x="1103" y="75"/>
                  </a:lnTo>
                  <a:lnTo>
                    <a:pt x="1111" y="75"/>
                  </a:lnTo>
                  <a:lnTo>
                    <a:pt x="1120" y="75"/>
                  </a:lnTo>
                  <a:lnTo>
                    <a:pt x="1128" y="75"/>
                  </a:lnTo>
                  <a:lnTo>
                    <a:pt x="1136" y="75"/>
                  </a:lnTo>
                </a:path>
              </a:pathLst>
            </a:custGeom>
            <a:noFill/>
            <a:ln w="508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54" name="Freeform 59"/>
            <p:cNvSpPr>
              <a:spLocks/>
            </p:cNvSpPr>
            <p:nvPr/>
          </p:nvSpPr>
          <p:spPr bwMode="auto">
            <a:xfrm>
              <a:off x="2349" y="1183"/>
              <a:ext cx="1145" cy="357"/>
            </a:xfrm>
            <a:custGeom>
              <a:avLst/>
              <a:gdLst/>
              <a:ahLst/>
              <a:cxnLst>
                <a:cxn ang="0">
                  <a:pos x="25" y="357"/>
                </a:cxn>
                <a:cxn ang="0">
                  <a:pos x="50" y="357"/>
                </a:cxn>
                <a:cxn ang="0">
                  <a:pos x="75" y="357"/>
                </a:cxn>
                <a:cxn ang="0">
                  <a:pos x="100" y="282"/>
                </a:cxn>
                <a:cxn ang="0">
                  <a:pos x="133" y="282"/>
                </a:cxn>
                <a:cxn ang="0">
                  <a:pos x="158" y="282"/>
                </a:cxn>
                <a:cxn ang="0">
                  <a:pos x="183" y="282"/>
                </a:cxn>
                <a:cxn ang="0">
                  <a:pos x="208" y="282"/>
                </a:cxn>
                <a:cxn ang="0">
                  <a:pos x="241" y="216"/>
                </a:cxn>
                <a:cxn ang="0">
                  <a:pos x="266" y="216"/>
                </a:cxn>
                <a:cxn ang="0">
                  <a:pos x="290" y="216"/>
                </a:cxn>
                <a:cxn ang="0">
                  <a:pos x="315" y="216"/>
                </a:cxn>
                <a:cxn ang="0">
                  <a:pos x="349" y="216"/>
                </a:cxn>
                <a:cxn ang="0">
                  <a:pos x="373" y="216"/>
                </a:cxn>
                <a:cxn ang="0">
                  <a:pos x="398" y="141"/>
                </a:cxn>
                <a:cxn ang="0">
                  <a:pos x="423" y="141"/>
                </a:cxn>
                <a:cxn ang="0">
                  <a:pos x="456" y="141"/>
                </a:cxn>
                <a:cxn ang="0">
                  <a:pos x="481" y="141"/>
                </a:cxn>
                <a:cxn ang="0">
                  <a:pos x="506" y="141"/>
                </a:cxn>
                <a:cxn ang="0">
                  <a:pos x="531" y="141"/>
                </a:cxn>
                <a:cxn ang="0">
                  <a:pos x="564" y="141"/>
                </a:cxn>
                <a:cxn ang="0">
                  <a:pos x="589" y="141"/>
                </a:cxn>
                <a:cxn ang="0">
                  <a:pos x="614" y="141"/>
                </a:cxn>
                <a:cxn ang="0">
                  <a:pos x="639" y="141"/>
                </a:cxn>
                <a:cxn ang="0">
                  <a:pos x="672" y="74"/>
                </a:cxn>
                <a:cxn ang="0">
                  <a:pos x="697" y="141"/>
                </a:cxn>
                <a:cxn ang="0">
                  <a:pos x="722" y="74"/>
                </a:cxn>
                <a:cxn ang="0">
                  <a:pos x="747" y="141"/>
                </a:cxn>
                <a:cxn ang="0">
                  <a:pos x="780" y="74"/>
                </a:cxn>
                <a:cxn ang="0">
                  <a:pos x="805" y="74"/>
                </a:cxn>
                <a:cxn ang="0">
                  <a:pos x="830" y="74"/>
                </a:cxn>
                <a:cxn ang="0">
                  <a:pos x="855" y="74"/>
                </a:cxn>
                <a:cxn ang="0">
                  <a:pos x="888" y="74"/>
                </a:cxn>
                <a:cxn ang="0">
                  <a:pos x="913" y="74"/>
                </a:cxn>
                <a:cxn ang="0">
                  <a:pos x="937" y="74"/>
                </a:cxn>
                <a:cxn ang="0">
                  <a:pos x="962" y="74"/>
                </a:cxn>
                <a:cxn ang="0">
                  <a:pos x="996" y="74"/>
                </a:cxn>
                <a:cxn ang="0">
                  <a:pos x="1020" y="0"/>
                </a:cxn>
                <a:cxn ang="0">
                  <a:pos x="1045" y="0"/>
                </a:cxn>
                <a:cxn ang="0">
                  <a:pos x="1070" y="74"/>
                </a:cxn>
                <a:cxn ang="0">
                  <a:pos x="1103" y="74"/>
                </a:cxn>
                <a:cxn ang="0">
                  <a:pos x="1128" y="74"/>
                </a:cxn>
              </a:cxnLst>
              <a:rect l="0" t="0" r="r" b="b"/>
              <a:pathLst>
                <a:path w="1145" h="357">
                  <a:moveTo>
                    <a:pt x="0" y="357"/>
                  </a:moveTo>
                  <a:lnTo>
                    <a:pt x="8" y="357"/>
                  </a:lnTo>
                  <a:lnTo>
                    <a:pt x="25" y="357"/>
                  </a:lnTo>
                  <a:lnTo>
                    <a:pt x="33" y="357"/>
                  </a:lnTo>
                  <a:lnTo>
                    <a:pt x="42" y="357"/>
                  </a:lnTo>
                  <a:lnTo>
                    <a:pt x="50" y="357"/>
                  </a:lnTo>
                  <a:lnTo>
                    <a:pt x="58" y="357"/>
                  </a:lnTo>
                  <a:lnTo>
                    <a:pt x="67" y="282"/>
                  </a:lnTo>
                  <a:lnTo>
                    <a:pt x="75" y="357"/>
                  </a:lnTo>
                  <a:lnTo>
                    <a:pt x="83" y="357"/>
                  </a:lnTo>
                  <a:lnTo>
                    <a:pt x="91" y="282"/>
                  </a:lnTo>
                  <a:lnTo>
                    <a:pt x="100" y="282"/>
                  </a:lnTo>
                  <a:lnTo>
                    <a:pt x="108" y="282"/>
                  </a:lnTo>
                  <a:lnTo>
                    <a:pt x="116" y="282"/>
                  </a:lnTo>
                  <a:lnTo>
                    <a:pt x="133" y="282"/>
                  </a:lnTo>
                  <a:lnTo>
                    <a:pt x="141" y="282"/>
                  </a:lnTo>
                  <a:lnTo>
                    <a:pt x="149" y="282"/>
                  </a:lnTo>
                  <a:lnTo>
                    <a:pt x="158" y="282"/>
                  </a:lnTo>
                  <a:lnTo>
                    <a:pt x="166" y="282"/>
                  </a:lnTo>
                  <a:lnTo>
                    <a:pt x="174" y="282"/>
                  </a:lnTo>
                  <a:lnTo>
                    <a:pt x="183" y="282"/>
                  </a:lnTo>
                  <a:lnTo>
                    <a:pt x="191" y="282"/>
                  </a:lnTo>
                  <a:lnTo>
                    <a:pt x="199" y="282"/>
                  </a:lnTo>
                  <a:lnTo>
                    <a:pt x="208" y="282"/>
                  </a:lnTo>
                  <a:lnTo>
                    <a:pt x="216" y="216"/>
                  </a:lnTo>
                  <a:lnTo>
                    <a:pt x="232" y="282"/>
                  </a:lnTo>
                  <a:lnTo>
                    <a:pt x="241" y="216"/>
                  </a:lnTo>
                  <a:lnTo>
                    <a:pt x="249" y="216"/>
                  </a:lnTo>
                  <a:lnTo>
                    <a:pt x="257" y="216"/>
                  </a:lnTo>
                  <a:lnTo>
                    <a:pt x="266" y="216"/>
                  </a:lnTo>
                  <a:lnTo>
                    <a:pt x="274" y="216"/>
                  </a:lnTo>
                  <a:lnTo>
                    <a:pt x="282" y="216"/>
                  </a:lnTo>
                  <a:lnTo>
                    <a:pt x="290" y="216"/>
                  </a:lnTo>
                  <a:lnTo>
                    <a:pt x="299" y="216"/>
                  </a:lnTo>
                  <a:lnTo>
                    <a:pt x="307" y="216"/>
                  </a:lnTo>
                  <a:lnTo>
                    <a:pt x="315" y="216"/>
                  </a:lnTo>
                  <a:lnTo>
                    <a:pt x="324" y="216"/>
                  </a:lnTo>
                  <a:lnTo>
                    <a:pt x="340" y="216"/>
                  </a:lnTo>
                  <a:lnTo>
                    <a:pt x="349" y="216"/>
                  </a:lnTo>
                  <a:lnTo>
                    <a:pt x="357" y="216"/>
                  </a:lnTo>
                  <a:lnTo>
                    <a:pt x="365" y="216"/>
                  </a:lnTo>
                  <a:lnTo>
                    <a:pt x="373" y="216"/>
                  </a:lnTo>
                  <a:lnTo>
                    <a:pt x="382" y="216"/>
                  </a:lnTo>
                  <a:lnTo>
                    <a:pt x="390" y="216"/>
                  </a:lnTo>
                  <a:lnTo>
                    <a:pt x="398" y="141"/>
                  </a:lnTo>
                  <a:lnTo>
                    <a:pt x="407" y="141"/>
                  </a:lnTo>
                  <a:lnTo>
                    <a:pt x="415" y="141"/>
                  </a:lnTo>
                  <a:lnTo>
                    <a:pt x="423" y="141"/>
                  </a:lnTo>
                  <a:lnTo>
                    <a:pt x="431" y="141"/>
                  </a:lnTo>
                  <a:lnTo>
                    <a:pt x="448" y="141"/>
                  </a:lnTo>
                  <a:lnTo>
                    <a:pt x="456" y="141"/>
                  </a:lnTo>
                  <a:lnTo>
                    <a:pt x="465" y="141"/>
                  </a:lnTo>
                  <a:lnTo>
                    <a:pt x="473" y="141"/>
                  </a:lnTo>
                  <a:lnTo>
                    <a:pt x="481" y="141"/>
                  </a:lnTo>
                  <a:lnTo>
                    <a:pt x="490" y="141"/>
                  </a:lnTo>
                  <a:lnTo>
                    <a:pt x="498" y="141"/>
                  </a:lnTo>
                  <a:lnTo>
                    <a:pt x="506" y="141"/>
                  </a:lnTo>
                  <a:lnTo>
                    <a:pt x="514" y="141"/>
                  </a:lnTo>
                  <a:lnTo>
                    <a:pt x="523" y="141"/>
                  </a:lnTo>
                  <a:lnTo>
                    <a:pt x="531" y="141"/>
                  </a:lnTo>
                  <a:lnTo>
                    <a:pt x="539" y="141"/>
                  </a:lnTo>
                  <a:lnTo>
                    <a:pt x="556" y="141"/>
                  </a:lnTo>
                  <a:lnTo>
                    <a:pt x="564" y="141"/>
                  </a:lnTo>
                  <a:lnTo>
                    <a:pt x="573" y="141"/>
                  </a:lnTo>
                  <a:lnTo>
                    <a:pt x="581" y="141"/>
                  </a:lnTo>
                  <a:lnTo>
                    <a:pt x="589" y="141"/>
                  </a:lnTo>
                  <a:lnTo>
                    <a:pt x="597" y="141"/>
                  </a:lnTo>
                  <a:lnTo>
                    <a:pt x="606" y="141"/>
                  </a:lnTo>
                  <a:lnTo>
                    <a:pt x="614" y="141"/>
                  </a:lnTo>
                  <a:lnTo>
                    <a:pt x="622" y="141"/>
                  </a:lnTo>
                  <a:lnTo>
                    <a:pt x="631" y="141"/>
                  </a:lnTo>
                  <a:lnTo>
                    <a:pt x="639" y="141"/>
                  </a:lnTo>
                  <a:lnTo>
                    <a:pt x="655" y="141"/>
                  </a:lnTo>
                  <a:lnTo>
                    <a:pt x="664" y="141"/>
                  </a:lnTo>
                  <a:lnTo>
                    <a:pt x="672" y="74"/>
                  </a:lnTo>
                  <a:lnTo>
                    <a:pt x="680" y="74"/>
                  </a:lnTo>
                  <a:lnTo>
                    <a:pt x="689" y="74"/>
                  </a:lnTo>
                  <a:lnTo>
                    <a:pt x="697" y="141"/>
                  </a:lnTo>
                  <a:lnTo>
                    <a:pt x="705" y="141"/>
                  </a:lnTo>
                  <a:lnTo>
                    <a:pt x="714" y="74"/>
                  </a:lnTo>
                  <a:lnTo>
                    <a:pt x="722" y="74"/>
                  </a:lnTo>
                  <a:lnTo>
                    <a:pt x="730" y="141"/>
                  </a:lnTo>
                  <a:lnTo>
                    <a:pt x="738" y="141"/>
                  </a:lnTo>
                  <a:lnTo>
                    <a:pt x="747" y="141"/>
                  </a:lnTo>
                  <a:lnTo>
                    <a:pt x="763" y="74"/>
                  </a:lnTo>
                  <a:lnTo>
                    <a:pt x="772" y="141"/>
                  </a:lnTo>
                  <a:lnTo>
                    <a:pt x="780" y="74"/>
                  </a:lnTo>
                  <a:lnTo>
                    <a:pt x="788" y="74"/>
                  </a:lnTo>
                  <a:lnTo>
                    <a:pt x="796" y="74"/>
                  </a:lnTo>
                  <a:lnTo>
                    <a:pt x="805" y="74"/>
                  </a:lnTo>
                  <a:lnTo>
                    <a:pt x="813" y="74"/>
                  </a:lnTo>
                  <a:lnTo>
                    <a:pt x="821" y="141"/>
                  </a:lnTo>
                  <a:lnTo>
                    <a:pt x="830" y="74"/>
                  </a:lnTo>
                  <a:lnTo>
                    <a:pt x="838" y="74"/>
                  </a:lnTo>
                  <a:lnTo>
                    <a:pt x="846" y="74"/>
                  </a:lnTo>
                  <a:lnTo>
                    <a:pt x="855" y="74"/>
                  </a:lnTo>
                  <a:lnTo>
                    <a:pt x="871" y="74"/>
                  </a:lnTo>
                  <a:lnTo>
                    <a:pt x="879" y="74"/>
                  </a:lnTo>
                  <a:lnTo>
                    <a:pt x="888" y="74"/>
                  </a:lnTo>
                  <a:lnTo>
                    <a:pt x="896" y="74"/>
                  </a:lnTo>
                  <a:lnTo>
                    <a:pt x="904" y="74"/>
                  </a:lnTo>
                  <a:lnTo>
                    <a:pt x="913" y="74"/>
                  </a:lnTo>
                  <a:lnTo>
                    <a:pt x="921" y="74"/>
                  </a:lnTo>
                  <a:lnTo>
                    <a:pt x="929" y="74"/>
                  </a:lnTo>
                  <a:lnTo>
                    <a:pt x="937" y="74"/>
                  </a:lnTo>
                  <a:lnTo>
                    <a:pt x="946" y="74"/>
                  </a:lnTo>
                  <a:lnTo>
                    <a:pt x="954" y="74"/>
                  </a:lnTo>
                  <a:lnTo>
                    <a:pt x="962" y="74"/>
                  </a:lnTo>
                  <a:lnTo>
                    <a:pt x="979" y="74"/>
                  </a:lnTo>
                  <a:lnTo>
                    <a:pt x="987" y="74"/>
                  </a:lnTo>
                  <a:lnTo>
                    <a:pt x="996" y="74"/>
                  </a:lnTo>
                  <a:lnTo>
                    <a:pt x="1004" y="74"/>
                  </a:lnTo>
                  <a:lnTo>
                    <a:pt x="1012" y="74"/>
                  </a:lnTo>
                  <a:lnTo>
                    <a:pt x="1020" y="0"/>
                  </a:lnTo>
                  <a:lnTo>
                    <a:pt x="1029" y="0"/>
                  </a:lnTo>
                  <a:lnTo>
                    <a:pt x="1037" y="74"/>
                  </a:lnTo>
                  <a:lnTo>
                    <a:pt x="1045" y="0"/>
                  </a:lnTo>
                  <a:lnTo>
                    <a:pt x="1054" y="0"/>
                  </a:lnTo>
                  <a:lnTo>
                    <a:pt x="1062" y="74"/>
                  </a:lnTo>
                  <a:lnTo>
                    <a:pt x="1070" y="74"/>
                  </a:lnTo>
                  <a:lnTo>
                    <a:pt x="1087" y="74"/>
                  </a:lnTo>
                  <a:lnTo>
                    <a:pt x="1095" y="74"/>
                  </a:lnTo>
                  <a:lnTo>
                    <a:pt x="1103" y="74"/>
                  </a:lnTo>
                  <a:lnTo>
                    <a:pt x="1112" y="0"/>
                  </a:lnTo>
                  <a:lnTo>
                    <a:pt x="1120" y="74"/>
                  </a:lnTo>
                  <a:lnTo>
                    <a:pt x="1128" y="74"/>
                  </a:lnTo>
                  <a:lnTo>
                    <a:pt x="1137" y="74"/>
                  </a:lnTo>
                  <a:lnTo>
                    <a:pt x="1145" y="74"/>
                  </a:lnTo>
                </a:path>
              </a:pathLst>
            </a:custGeom>
            <a:noFill/>
            <a:ln w="508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55" name="Freeform 60"/>
            <p:cNvSpPr>
              <a:spLocks/>
            </p:cNvSpPr>
            <p:nvPr/>
          </p:nvSpPr>
          <p:spPr bwMode="auto">
            <a:xfrm>
              <a:off x="3494" y="1116"/>
              <a:ext cx="1045" cy="208"/>
            </a:xfrm>
            <a:custGeom>
              <a:avLst/>
              <a:gdLst/>
              <a:ahLst/>
              <a:cxnLst>
                <a:cxn ang="0">
                  <a:pos x="8" y="141"/>
                </a:cxn>
                <a:cxn ang="0">
                  <a:pos x="25" y="141"/>
                </a:cxn>
                <a:cxn ang="0">
                  <a:pos x="50" y="141"/>
                </a:cxn>
                <a:cxn ang="0">
                  <a:pos x="66" y="141"/>
                </a:cxn>
                <a:cxn ang="0">
                  <a:pos x="83" y="141"/>
                </a:cxn>
                <a:cxn ang="0">
                  <a:pos x="99" y="141"/>
                </a:cxn>
                <a:cxn ang="0">
                  <a:pos x="116" y="141"/>
                </a:cxn>
                <a:cxn ang="0">
                  <a:pos x="133" y="141"/>
                </a:cxn>
                <a:cxn ang="0">
                  <a:pos x="157" y="141"/>
                </a:cxn>
                <a:cxn ang="0">
                  <a:pos x="174" y="141"/>
                </a:cxn>
                <a:cxn ang="0">
                  <a:pos x="191" y="141"/>
                </a:cxn>
                <a:cxn ang="0">
                  <a:pos x="207" y="141"/>
                </a:cxn>
                <a:cxn ang="0">
                  <a:pos x="224" y="141"/>
                </a:cxn>
                <a:cxn ang="0">
                  <a:pos x="240" y="141"/>
                </a:cxn>
                <a:cxn ang="0">
                  <a:pos x="265" y="67"/>
                </a:cxn>
                <a:cxn ang="0">
                  <a:pos x="282" y="141"/>
                </a:cxn>
                <a:cxn ang="0">
                  <a:pos x="298" y="141"/>
                </a:cxn>
                <a:cxn ang="0">
                  <a:pos x="315" y="141"/>
                </a:cxn>
                <a:cxn ang="0">
                  <a:pos x="332" y="141"/>
                </a:cxn>
                <a:cxn ang="0">
                  <a:pos x="348" y="141"/>
                </a:cxn>
                <a:cxn ang="0">
                  <a:pos x="373" y="141"/>
                </a:cxn>
                <a:cxn ang="0">
                  <a:pos x="390" y="141"/>
                </a:cxn>
                <a:cxn ang="0">
                  <a:pos x="406" y="141"/>
                </a:cxn>
                <a:cxn ang="0">
                  <a:pos x="423" y="141"/>
                </a:cxn>
                <a:cxn ang="0">
                  <a:pos x="439" y="141"/>
                </a:cxn>
                <a:cxn ang="0">
                  <a:pos x="464" y="141"/>
                </a:cxn>
                <a:cxn ang="0">
                  <a:pos x="481" y="141"/>
                </a:cxn>
                <a:cxn ang="0">
                  <a:pos x="498" y="141"/>
                </a:cxn>
                <a:cxn ang="0">
                  <a:pos x="514" y="141"/>
                </a:cxn>
                <a:cxn ang="0">
                  <a:pos x="531" y="141"/>
                </a:cxn>
                <a:cxn ang="0">
                  <a:pos x="547" y="141"/>
                </a:cxn>
                <a:cxn ang="0">
                  <a:pos x="572" y="141"/>
                </a:cxn>
                <a:cxn ang="0">
                  <a:pos x="589" y="208"/>
                </a:cxn>
                <a:cxn ang="0">
                  <a:pos x="605" y="141"/>
                </a:cxn>
                <a:cxn ang="0">
                  <a:pos x="622" y="208"/>
                </a:cxn>
                <a:cxn ang="0">
                  <a:pos x="639" y="141"/>
                </a:cxn>
                <a:cxn ang="0">
                  <a:pos x="655" y="141"/>
                </a:cxn>
                <a:cxn ang="0">
                  <a:pos x="680" y="141"/>
                </a:cxn>
                <a:cxn ang="0">
                  <a:pos x="697" y="141"/>
                </a:cxn>
                <a:cxn ang="0">
                  <a:pos x="713" y="141"/>
                </a:cxn>
                <a:cxn ang="0">
                  <a:pos x="730" y="141"/>
                </a:cxn>
                <a:cxn ang="0">
                  <a:pos x="746" y="141"/>
                </a:cxn>
                <a:cxn ang="0">
                  <a:pos x="763" y="141"/>
                </a:cxn>
                <a:cxn ang="0">
                  <a:pos x="788" y="141"/>
                </a:cxn>
                <a:cxn ang="0">
                  <a:pos x="804" y="67"/>
                </a:cxn>
                <a:cxn ang="0">
                  <a:pos x="821" y="67"/>
                </a:cxn>
                <a:cxn ang="0">
                  <a:pos x="838" y="67"/>
                </a:cxn>
                <a:cxn ang="0">
                  <a:pos x="854" y="67"/>
                </a:cxn>
                <a:cxn ang="0">
                  <a:pos x="871" y="0"/>
                </a:cxn>
                <a:cxn ang="0">
                  <a:pos x="896" y="0"/>
                </a:cxn>
                <a:cxn ang="0">
                  <a:pos x="912" y="0"/>
                </a:cxn>
                <a:cxn ang="0">
                  <a:pos x="929" y="0"/>
                </a:cxn>
                <a:cxn ang="0">
                  <a:pos x="945" y="0"/>
                </a:cxn>
                <a:cxn ang="0">
                  <a:pos x="962" y="0"/>
                </a:cxn>
                <a:cxn ang="0">
                  <a:pos x="979" y="67"/>
                </a:cxn>
                <a:cxn ang="0">
                  <a:pos x="1003" y="67"/>
                </a:cxn>
                <a:cxn ang="0">
                  <a:pos x="1020" y="141"/>
                </a:cxn>
                <a:cxn ang="0">
                  <a:pos x="1037" y="67"/>
                </a:cxn>
              </a:cxnLst>
              <a:rect l="0" t="0" r="r" b="b"/>
              <a:pathLst>
                <a:path w="1045" h="208">
                  <a:moveTo>
                    <a:pt x="0" y="141"/>
                  </a:moveTo>
                  <a:lnTo>
                    <a:pt x="8" y="141"/>
                  </a:lnTo>
                  <a:lnTo>
                    <a:pt x="16" y="141"/>
                  </a:lnTo>
                  <a:lnTo>
                    <a:pt x="25" y="141"/>
                  </a:lnTo>
                  <a:lnTo>
                    <a:pt x="41" y="141"/>
                  </a:lnTo>
                  <a:lnTo>
                    <a:pt x="50" y="141"/>
                  </a:lnTo>
                  <a:lnTo>
                    <a:pt x="58" y="141"/>
                  </a:lnTo>
                  <a:lnTo>
                    <a:pt x="66" y="141"/>
                  </a:lnTo>
                  <a:lnTo>
                    <a:pt x="74" y="141"/>
                  </a:lnTo>
                  <a:lnTo>
                    <a:pt x="83" y="141"/>
                  </a:lnTo>
                  <a:lnTo>
                    <a:pt x="91" y="141"/>
                  </a:lnTo>
                  <a:lnTo>
                    <a:pt x="99" y="141"/>
                  </a:lnTo>
                  <a:lnTo>
                    <a:pt x="108" y="141"/>
                  </a:lnTo>
                  <a:lnTo>
                    <a:pt x="116" y="141"/>
                  </a:lnTo>
                  <a:lnTo>
                    <a:pt x="124" y="141"/>
                  </a:lnTo>
                  <a:lnTo>
                    <a:pt x="133" y="141"/>
                  </a:lnTo>
                  <a:lnTo>
                    <a:pt x="149" y="141"/>
                  </a:lnTo>
                  <a:lnTo>
                    <a:pt x="157" y="141"/>
                  </a:lnTo>
                  <a:lnTo>
                    <a:pt x="166" y="141"/>
                  </a:lnTo>
                  <a:lnTo>
                    <a:pt x="174" y="141"/>
                  </a:lnTo>
                  <a:lnTo>
                    <a:pt x="182" y="141"/>
                  </a:lnTo>
                  <a:lnTo>
                    <a:pt x="191" y="141"/>
                  </a:lnTo>
                  <a:lnTo>
                    <a:pt x="199" y="141"/>
                  </a:lnTo>
                  <a:lnTo>
                    <a:pt x="207" y="141"/>
                  </a:lnTo>
                  <a:lnTo>
                    <a:pt x="215" y="141"/>
                  </a:lnTo>
                  <a:lnTo>
                    <a:pt x="224" y="141"/>
                  </a:lnTo>
                  <a:lnTo>
                    <a:pt x="232" y="141"/>
                  </a:lnTo>
                  <a:lnTo>
                    <a:pt x="240" y="141"/>
                  </a:lnTo>
                  <a:lnTo>
                    <a:pt x="257" y="67"/>
                  </a:lnTo>
                  <a:lnTo>
                    <a:pt x="265" y="67"/>
                  </a:lnTo>
                  <a:lnTo>
                    <a:pt x="274" y="141"/>
                  </a:lnTo>
                  <a:lnTo>
                    <a:pt x="282" y="141"/>
                  </a:lnTo>
                  <a:lnTo>
                    <a:pt x="290" y="141"/>
                  </a:lnTo>
                  <a:lnTo>
                    <a:pt x="298" y="141"/>
                  </a:lnTo>
                  <a:lnTo>
                    <a:pt x="307" y="141"/>
                  </a:lnTo>
                  <a:lnTo>
                    <a:pt x="315" y="141"/>
                  </a:lnTo>
                  <a:lnTo>
                    <a:pt x="323" y="141"/>
                  </a:lnTo>
                  <a:lnTo>
                    <a:pt x="332" y="141"/>
                  </a:lnTo>
                  <a:lnTo>
                    <a:pt x="340" y="141"/>
                  </a:lnTo>
                  <a:lnTo>
                    <a:pt x="348" y="141"/>
                  </a:lnTo>
                  <a:lnTo>
                    <a:pt x="365" y="141"/>
                  </a:lnTo>
                  <a:lnTo>
                    <a:pt x="373" y="141"/>
                  </a:lnTo>
                  <a:lnTo>
                    <a:pt x="381" y="141"/>
                  </a:lnTo>
                  <a:lnTo>
                    <a:pt x="390" y="141"/>
                  </a:lnTo>
                  <a:lnTo>
                    <a:pt x="398" y="141"/>
                  </a:lnTo>
                  <a:lnTo>
                    <a:pt x="406" y="141"/>
                  </a:lnTo>
                  <a:lnTo>
                    <a:pt x="415" y="141"/>
                  </a:lnTo>
                  <a:lnTo>
                    <a:pt x="423" y="141"/>
                  </a:lnTo>
                  <a:lnTo>
                    <a:pt x="431" y="141"/>
                  </a:lnTo>
                  <a:lnTo>
                    <a:pt x="439" y="141"/>
                  </a:lnTo>
                  <a:lnTo>
                    <a:pt x="448" y="141"/>
                  </a:lnTo>
                  <a:lnTo>
                    <a:pt x="464" y="141"/>
                  </a:lnTo>
                  <a:lnTo>
                    <a:pt x="473" y="141"/>
                  </a:lnTo>
                  <a:lnTo>
                    <a:pt x="481" y="141"/>
                  </a:lnTo>
                  <a:lnTo>
                    <a:pt x="489" y="141"/>
                  </a:lnTo>
                  <a:lnTo>
                    <a:pt x="498" y="141"/>
                  </a:lnTo>
                  <a:lnTo>
                    <a:pt x="506" y="141"/>
                  </a:lnTo>
                  <a:lnTo>
                    <a:pt x="514" y="141"/>
                  </a:lnTo>
                  <a:lnTo>
                    <a:pt x="522" y="141"/>
                  </a:lnTo>
                  <a:lnTo>
                    <a:pt x="531" y="141"/>
                  </a:lnTo>
                  <a:lnTo>
                    <a:pt x="539" y="208"/>
                  </a:lnTo>
                  <a:lnTo>
                    <a:pt x="547" y="141"/>
                  </a:lnTo>
                  <a:lnTo>
                    <a:pt x="556" y="141"/>
                  </a:lnTo>
                  <a:lnTo>
                    <a:pt x="572" y="141"/>
                  </a:lnTo>
                  <a:lnTo>
                    <a:pt x="580" y="208"/>
                  </a:lnTo>
                  <a:lnTo>
                    <a:pt x="589" y="208"/>
                  </a:lnTo>
                  <a:lnTo>
                    <a:pt x="597" y="208"/>
                  </a:lnTo>
                  <a:lnTo>
                    <a:pt x="605" y="141"/>
                  </a:lnTo>
                  <a:lnTo>
                    <a:pt x="614" y="208"/>
                  </a:lnTo>
                  <a:lnTo>
                    <a:pt x="622" y="208"/>
                  </a:lnTo>
                  <a:lnTo>
                    <a:pt x="630" y="141"/>
                  </a:lnTo>
                  <a:lnTo>
                    <a:pt x="639" y="141"/>
                  </a:lnTo>
                  <a:lnTo>
                    <a:pt x="647" y="141"/>
                  </a:lnTo>
                  <a:lnTo>
                    <a:pt x="655" y="141"/>
                  </a:lnTo>
                  <a:lnTo>
                    <a:pt x="663" y="141"/>
                  </a:lnTo>
                  <a:lnTo>
                    <a:pt x="680" y="141"/>
                  </a:lnTo>
                  <a:lnTo>
                    <a:pt x="688" y="141"/>
                  </a:lnTo>
                  <a:lnTo>
                    <a:pt x="697" y="141"/>
                  </a:lnTo>
                  <a:lnTo>
                    <a:pt x="705" y="141"/>
                  </a:lnTo>
                  <a:lnTo>
                    <a:pt x="713" y="141"/>
                  </a:lnTo>
                  <a:lnTo>
                    <a:pt x="721" y="141"/>
                  </a:lnTo>
                  <a:lnTo>
                    <a:pt x="730" y="141"/>
                  </a:lnTo>
                  <a:lnTo>
                    <a:pt x="738" y="141"/>
                  </a:lnTo>
                  <a:lnTo>
                    <a:pt x="746" y="141"/>
                  </a:lnTo>
                  <a:lnTo>
                    <a:pt x="755" y="141"/>
                  </a:lnTo>
                  <a:lnTo>
                    <a:pt x="763" y="141"/>
                  </a:lnTo>
                  <a:lnTo>
                    <a:pt x="771" y="141"/>
                  </a:lnTo>
                  <a:lnTo>
                    <a:pt x="788" y="141"/>
                  </a:lnTo>
                  <a:lnTo>
                    <a:pt x="796" y="67"/>
                  </a:lnTo>
                  <a:lnTo>
                    <a:pt x="804" y="67"/>
                  </a:lnTo>
                  <a:lnTo>
                    <a:pt x="813" y="67"/>
                  </a:lnTo>
                  <a:lnTo>
                    <a:pt x="821" y="67"/>
                  </a:lnTo>
                  <a:lnTo>
                    <a:pt x="829" y="67"/>
                  </a:lnTo>
                  <a:lnTo>
                    <a:pt x="838" y="67"/>
                  </a:lnTo>
                  <a:lnTo>
                    <a:pt x="846" y="67"/>
                  </a:lnTo>
                  <a:lnTo>
                    <a:pt x="854" y="67"/>
                  </a:lnTo>
                  <a:lnTo>
                    <a:pt x="862" y="67"/>
                  </a:lnTo>
                  <a:lnTo>
                    <a:pt x="871" y="0"/>
                  </a:lnTo>
                  <a:lnTo>
                    <a:pt x="887" y="0"/>
                  </a:lnTo>
                  <a:lnTo>
                    <a:pt x="896" y="0"/>
                  </a:lnTo>
                  <a:lnTo>
                    <a:pt x="904" y="0"/>
                  </a:lnTo>
                  <a:lnTo>
                    <a:pt x="912" y="0"/>
                  </a:lnTo>
                  <a:lnTo>
                    <a:pt x="921" y="0"/>
                  </a:lnTo>
                  <a:lnTo>
                    <a:pt x="929" y="0"/>
                  </a:lnTo>
                  <a:lnTo>
                    <a:pt x="937" y="0"/>
                  </a:lnTo>
                  <a:lnTo>
                    <a:pt x="945" y="0"/>
                  </a:lnTo>
                  <a:lnTo>
                    <a:pt x="954" y="0"/>
                  </a:lnTo>
                  <a:lnTo>
                    <a:pt x="962" y="0"/>
                  </a:lnTo>
                  <a:lnTo>
                    <a:pt x="970" y="67"/>
                  </a:lnTo>
                  <a:lnTo>
                    <a:pt x="979" y="67"/>
                  </a:lnTo>
                  <a:lnTo>
                    <a:pt x="995" y="67"/>
                  </a:lnTo>
                  <a:lnTo>
                    <a:pt x="1003" y="67"/>
                  </a:lnTo>
                  <a:lnTo>
                    <a:pt x="1012" y="141"/>
                  </a:lnTo>
                  <a:lnTo>
                    <a:pt x="1020" y="141"/>
                  </a:lnTo>
                  <a:lnTo>
                    <a:pt x="1028" y="67"/>
                  </a:lnTo>
                  <a:lnTo>
                    <a:pt x="1037" y="67"/>
                  </a:lnTo>
                  <a:lnTo>
                    <a:pt x="1045" y="141"/>
                  </a:lnTo>
                </a:path>
              </a:pathLst>
            </a:custGeom>
            <a:noFill/>
            <a:ln w="508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</p:grpSp>
      <p:sp>
        <p:nvSpPr>
          <p:cNvPr id="56" name="Freeform 61"/>
          <p:cNvSpPr>
            <a:spLocks/>
          </p:cNvSpPr>
          <p:nvPr/>
        </p:nvSpPr>
        <p:spPr bwMode="auto">
          <a:xfrm>
            <a:off x="1717675" y="3338513"/>
            <a:ext cx="1462088" cy="2487612"/>
          </a:xfrm>
          <a:custGeom>
            <a:avLst/>
            <a:gdLst/>
            <a:ahLst/>
            <a:cxnLst>
              <a:cxn ang="0">
                <a:pos x="8" y="1493"/>
              </a:cxn>
              <a:cxn ang="0">
                <a:pos x="25" y="1418"/>
              </a:cxn>
              <a:cxn ang="0">
                <a:pos x="41" y="1277"/>
              </a:cxn>
              <a:cxn ang="0">
                <a:pos x="58" y="1277"/>
              </a:cxn>
              <a:cxn ang="0">
                <a:pos x="74" y="1211"/>
              </a:cxn>
              <a:cxn ang="0">
                <a:pos x="99" y="1211"/>
              </a:cxn>
              <a:cxn ang="0">
                <a:pos x="116" y="1136"/>
              </a:cxn>
              <a:cxn ang="0">
                <a:pos x="133" y="1136"/>
              </a:cxn>
              <a:cxn ang="0">
                <a:pos x="149" y="1136"/>
              </a:cxn>
              <a:cxn ang="0">
                <a:pos x="166" y="1070"/>
              </a:cxn>
              <a:cxn ang="0">
                <a:pos x="182" y="995"/>
              </a:cxn>
              <a:cxn ang="0">
                <a:pos x="207" y="995"/>
              </a:cxn>
              <a:cxn ang="0">
                <a:pos x="224" y="995"/>
              </a:cxn>
              <a:cxn ang="0">
                <a:pos x="240" y="929"/>
              </a:cxn>
              <a:cxn ang="0">
                <a:pos x="257" y="929"/>
              </a:cxn>
              <a:cxn ang="0">
                <a:pos x="274" y="929"/>
              </a:cxn>
              <a:cxn ang="0">
                <a:pos x="290" y="854"/>
              </a:cxn>
              <a:cxn ang="0">
                <a:pos x="315" y="854"/>
              </a:cxn>
              <a:cxn ang="0">
                <a:pos x="332" y="779"/>
              </a:cxn>
              <a:cxn ang="0">
                <a:pos x="348" y="779"/>
              </a:cxn>
              <a:cxn ang="0">
                <a:pos x="365" y="779"/>
              </a:cxn>
              <a:cxn ang="0">
                <a:pos x="381" y="713"/>
              </a:cxn>
              <a:cxn ang="0">
                <a:pos x="398" y="713"/>
              </a:cxn>
              <a:cxn ang="0">
                <a:pos x="423" y="713"/>
              </a:cxn>
              <a:cxn ang="0">
                <a:pos x="439" y="638"/>
              </a:cxn>
              <a:cxn ang="0">
                <a:pos x="456" y="638"/>
              </a:cxn>
              <a:cxn ang="0">
                <a:pos x="473" y="638"/>
              </a:cxn>
              <a:cxn ang="0">
                <a:pos x="489" y="572"/>
              </a:cxn>
              <a:cxn ang="0">
                <a:pos x="506" y="572"/>
              </a:cxn>
              <a:cxn ang="0">
                <a:pos x="531" y="572"/>
              </a:cxn>
              <a:cxn ang="0">
                <a:pos x="547" y="497"/>
              </a:cxn>
              <a:cxn ang="0">
                <a:pos x="564" y="497"/>
              </a:cxn>
              <a:cxn ang="0">
                <a:pos x="580" y="497"/>
              </a:cxn>
              <a:cxn ang="0">
                <a:pos x="597" y="431"/>
              </a:cxn>
              <a:cxn ang="0">
                <a:pos x="614" y="431"/>
              </a:cxn>
              <a:cxn ang="0">
                <a:pos x="638" y="431"/>
              </a:cxn>
              <a:cxn ang="0">
                <a:pos x="655" y="356"/>
              </a:cxn>
              <a:cxn ang="0">
                <a:pos x="672" y="356"/>
              </a:cxn>
              <a:cxn ang="0">
                <a:pos x="688" y="356"/>
              </a:cxn>
              <a:cxn ang="0">
                <a:pos x="705" y="290"/>
              </a:cxn>
              <a:cxn ang="0">
                <a:pos x="721" y="290"/>
              </a:cxn>
              <a:cxn ang="0">
                <a:pos x="746" y="290"/>
              </a:cxn>
              <a:cxn ang="0">
                <a:pos x="763" y="215"/>
              </a:cxn>
              <a:cxn ang="0">
                <a:pos x="780" y="215"/>
              </a:cxn>
              <a:cxn ang="0">
                <a:pos x="796" y="149"/>
              </a:cxn>
              <a:cxn ang="0">
                <a:pos x="813" y="149"/>
              </a:cxn>
              <a:cxn ang="0">
                <a:pos x="829" y="149"/>
              </a:cxn>
              <a:cxn ang="0">
                <a:pos x="854" y="149"/>
              </a:cxn>
              <a:cxn ang="0">
                <a:pos x="871" y="74"/>
              </a:cxn>
              <a:cxn ang="0">
                <a:pos x="887" y="74"/>
              </a:cxn>
              <a:cxn ang="0">
                <a:pos x="904" y="0"/>
              </a:cxn>
              <a:cxn ang="0">
                <a:pos x="921" y="0"/>
              </a:cxn>
            </a:cxnLst>
            <a:rect l="0" t="0" r="r" b="b"/>
            <a:pathLst>
              <a:path w="921" h="1567">
                <a:moveTo>
                  <a:pt x="0" y="1567"/>
                </a:moveTo>
                <a:lnTo>
                  <a:pt x="8" y="1493"/>
                </a:lnTo>
                <a:lnTo>
                  <a:pt x="16" y="1418"/>
                </a:lnTo>
                <a:lnTo>
                  <a:pt x="25" y="1418"/>
                </a:lnTo>
                <a:lnTo>
                  <a:pt x="33" y="1352"/>
                </a:lnTo>
                <a:lnTo>
                  <a:pt x="41" y="1277"/>
                </a:lnTo>
                <a:lnTo>
                  <a:pt x="50" y="1277"/>
                </a:lnTo>
                <a:lnTo>
                  <a:pt x="58" y="1277"/>
                </a:lnTo>
                <a:lnTo>
                  <a:pt x="66" y="1277"/>
                </a:lnTo>
                <a:lnTo>
                  <a:pt x="74" y="1211"/>
                </a:lnTo>
                <a:lnTo>
                  <a:pt x="83" y="1211"/>
                </a:lnTo>
                <a:lnTo>
                  <a:pt x="99" y="1211"/>
                </a:lnTo>
                <a:lnTo>
                  <a:pt x="108" y="1211"/>
                </a:lnTo>
                <a:lnTo>
                  <a:pt x="116" y="1136"/>
                </a:lnTo>
                <a:lnTo>
                  <a:pt x="124" y="1136"/>
                </a:lnTo>
                <a:lnTo>
                  <a:pt x="133" y="1136"/>
                </a:lnTo>
                <a:lnTo>
                  <a:pt x="141" y="1136"/>
                </a:lnTo>
                <a:lnTo>
                  <a:pt x="149" y="1136"/>
                </a:lnTo>
                <a:lnTo>
                  <a:pt x="157" y="1070"/>
                </a:lnTo>
                <a:lnTo>
                  <a:pt x="166" y="1070"/>
                </a:lnTo>
                <a:lnTo>
                  <a:pt x="174" y="1070"/>
                </a:lnTo>
                <a:lnTo>
                  <a:pt x="182" y="995"/>
                </a:lnTo>
                <a:lnTo>
                  <a:pt x="191" y="995"/>
                </a:lnTo>
                <a:lnTo>
                  <a:pt x="207" y="995"/>
                </a:lnTo>
                <a:lnTo>
                  <a:pt x="215" y="995"/>
                </a:lnTo>
                <a:lnTo>
                  <a:pt x="224" y="995"/>
                </a:lnTo>
                <a:lnTo>
                  <a:pt x="232" y="995"/>
                </a:lnTo>
                <a:lnTo>
                  <a:pt x="240" y="929"/>
                </a:lnTo>
                <a:lnTo>
                  <a:pt x="249" y="929"/>
                </a:lnTo>
                <a:lnTo>
                  <a:pt x="257" y="929"/>
                </a:lnTo>
                <a:lnTo>
                  <a:pt x="265" y="929"/>
                </a:lnTo>
                <a:lnTo>
                  <a:pt x="274" y="929"/>
                </a:lnTo>
                <a:lnTo>
                  <a:pt x="282" y="929"/>
                </a:lnTo>
                <a:lnTo>
                  <a:pt x="290" y="854"/>
                </a:lnTo>
                <a:lnTo>
                  <a:pt x="298" y="854"/>
                </a:lnTo>
                <a:lnTo>
                  <a:pt x="315" y="854"/>
                </a:lnTo>
                <a:lnTo>
                  <a:pt x="323" y="854"/>
                </a:lnTo>
                <a:lnTo>
                  <a:pt x="332" y="779"/>
                </a:lnTo>
                <a:lnTo>
                  <a:pt x="340" y="779"/>
                </a:lnTo>
                <a:lnTo>
                  <a:pt x="348" y="779"/>
                </a:lnTo>
                <a:lnTo>
                  <a:pt x="356" y="779"/>
                </a:lnTo>
                <a:lnTo>
                  <a:pt x="365" y="779"/>
                </a:lnTo>
                <a:lnTo>
                  <a:pt x="373" y="779"/>
                </a:lnTo>
                <a:lnTo>
                  <a:pt x="381" y="713"/>
                </a:lnTo>
                <a:lnTo>
                  <a:pt x="390" y="713"/>
                </a:lnTo>
                <a:lnTo>
                  <a:pt x="398" y="713"/>
                </a:lnTo>
                <a:lnTo>
                  <a:pt x="406" y="713"/>
                </a:lnTo>
                <a:lnTo>
                  <a:pt x="423" y="713"/>
                </a:lnTo>
                <a:lnTo>
                  <a:pt x="431" y="638"/>
                </a:lnTo>
                <a:lnTo>
                  <a:pt x="439" y="638"/>
                </a:lnTo>
                <a:lnTo>
                  <a:pt x="448" y="638"/>
                </a:lnTo>
                <a:lnTo>
                  <a:pt x="456" y="638"/>
                </a:lnTo>
                <a:lnTo>
                  <a:pt x="464" y="638"/>
                </a:lnTo>
                <a:lnTo>
                  <a:pt x="473" y="638"/>
                </a:lnTo>
                <a:lnTo>
                  <a:pt x="481" y="638"/>
                </a:lnTo>
                <a:lnTo>
                  <a:pt x="489" y="572"/>
                </a:lnTo>
                <a:lnTo>
                  <a:pt x="497" y="572"/>
                </a:lnTo>
                <a:lnTo>
                  <a:pt x="506" y="572"/>
                </a:lnTo>
                <a:lnTo>
                  <a:pt x="522" y="572"/>
                </a:lnTo>
                <a:lnTo>
                  <a:pt x="531" y="572"/>
                </a:lnTo>
                <a:lnTo>
                  <a:pt x="539" y="497"/>
                </a:lnTo>
                <a:lnTo>
                  <a:pt x="547" y="497"/>
                </a:lnTo>
                <a:lnTo>
                  <a:pt x="556" y="497"/>
                </a:lnTo>
                <a:lnTo>
                  <a:pt x="564" y="497"/>
                </a:lnTo>
                <a:lnTo>
                  <a:pt x="572" y="497"/>
                </a:lnTo>
                <a:lnTo>
                  <a:pt x="580" y="497"/>
                </a:lnTo>
                <a:lnTo>
                  <a:pt x="589" y="431"/>
                </a:lnTo>
                <a:lnTo>
                  <a:pt x="597" y="431"/>
                </a:lnTo>
                <a:lnTo>
                  <a:pt x="605" y="431"/>
                </a:lnTo>
                <a:lnTo>
                  <a:pt x="614" y="431"/>
                </a:lnTo>
                <a:lnTo>
                  <a:pt x="630" y="431"/>
                </a:lnTo>
                <a:lnTo>
                  <a:pt x="638" y="431"/>
                </a:lnTo>
                <a:lnTo>
                  <a:pt x="647" y="356"/>
                </a:lnTo>
                <a:lnTo>
                  <a:pt x="655" y="356"/>
                </a:lnTo>
                <a:lnTo>
                  <a:pt x="663" y="356"/>
                </a:lnTo>
                <a:lnTo>
                  <a:pt x="672" y="356"/>
                </a:lnTo>
                <a:lnTo>
                  <a:pt x="680" y="356"/>
                </a:lnTo>
                <a:lnTo>
                  <a:pt x="688" y="356"/>
                </a:lnTo>
                <a:lnTo>
                  <a:pt x="697" y="290"/>
                </a:lnTo>
                <a:lnTo>
                  <a:pt x="705" y="290"/>
                </a:lnTo>
                <a:lnTo>
                  <a:pt x="713" y="290"/>
                </a:lnTo>
                <a:lnTo>
                  <a:pt x="721" y="290"/>
                </a:lnTo>
                <a:lnTo>
                  <a:pt x="738" y="290"/>
                </a:lnTo>
                <a:lnTo>
                  <a:pt x="746" y="290"/>
                </a:lnTo>
                <a:lnTo>
                  <a:pt x="755" y="290"/>
                </a:lnTo>
                <a:lnTo>
                  <a:pt x="763" y="215"/>
                </a:lnTo>
                <a:lnTo>
                  <a:pt x="771" y="215"/>
                </a:lnTo>
                <a:lnTo>
                  <a:pt x="780" y="215"/>
                </a:lnTo>
                <a:lnTo>
                  <a:pt x="788" y="215"/>
                </a:lnTo>
                <a:lnTo>
                  <a:pt x="796" y="149"/>
                </a:lnTo>
                <a:lnTo>
                  <a:pt x="804" y="149"/>
                </a:lnTo>
                <a:lnTo>
                  <a:pt x="813" y="149"/>
                </a:lnTo>
                <a:lnTo>
                  <a:pt x="821" y="149"/>
                </a:lnTo>
                <a:lnTo>
                  <a:pt x="829" y="149"/>
                </a:lnTo>
                <a:lnTo>
                  <a:pt x="846" y="149"/>
                </a:lnTo>
                <a:lnTo>
                  <a:pt x="854" y="149"/>
                </a:lnTo>
                <a:lnTo>
                  <a:pt x="862" y="149"/>
                </a:lnTo>
                <a:lnTo>
                  <a:pt x="871" y="74"/>
                </a:lnTo>
                <a:lnTo>
                  <a:pt x="879" y="74"/>
                </a:lnTo>
                <a:lnTo>
                  <a:pt x="887" y="74"/>
                </a:lnTo>
                <a:lnTo>
                  <a:pt x="896" y="0"/>
                </a:lnTo>
                <a:lnTo>
                  <a:pt x="904" y="0"/>
                </a:lnTo>
                <a:lnTo>
                  <a:pt x="912" y="0"/>
                </a:lnTo>
                <a:lnTo>
                  <a:pt x="921" y="0"/>
                </a:lnTo>
              </a:path>
            </a:pathLst>
          </a:custGeom>
          <a:noFill/>
          <a:ln w="50800">
            <a:solidFill>
              <a:srgbClr val="FF0000"/>
            </a:solidFill>
            <a:prstDash val="sysDash"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1717304" y="2443372"/>
            <a:ext cx="5280025" cy="3382963"/>
            <a:chOff x="1213" y="1681"/>
            <a:chExt cx="3326" cy="213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8" name="Freeform 63"/>
            <p:cNvSpPr>
              <a:spLocks/>
            </p:cNvSpPr>
            <p:nvPr/>
          </p:nvSpPr>
          <p:spPr bwMode="auto">
            <a:xfrm>
              <a:off x="1213" y="2742"/>
              <a:ext cx="1136" cy="1070"/>
            </a:xfrm>
            <a:custGeom>
              <a:avLst/>
              <a:gdLst/>
              <a:ahLst/>
              <a:cxnLst>
                <a:cxn ang="0">
                  <a:pos x="16" y="921"/>
                </a:cxn>
                <a:cxn ang="0">
                  <a:pos x="41" y="780"/>
                </a:cxn>
                <a:cxn ang="0">
                  <a:pos x="66" y="780"/>
                </a:cxn>
                <a:cxn ang="0">
                  <a:pos x="99" y="714"/>
                </a:cxn>
                <a:cxn ang="0">
                  <a:pos x="124" y="714"/>
                </a:cxn>
                <a:cxn ang="0">
                  <a:pos x="149" y="639"/>
                </a:cxn>
                <a:cxn ang="0">
                  <a:pos x="174" y="639"/>
                </a:cxn>
                <a:cxn ang="0">
                  <a:pos x="207" y="573"/>
                </a:cxn>
                <a:cxn ang="0">
                  <a:pos x="232" y="573"/>
                </a:cxn>
                <a:cxn ang="0">
                  <a:pos x="257" y="498"/>
                </a:cxn>
                <a:cxn ang="0">
                  <a:pos x="282" y="498"/>
                </a:cxn>
                <a:cxn ang="0">
                  <a:pos x="315" y="498"/>
                </a:cxn>
                <a:cxn ang="0">
                  <a:pos x="340" y="432"/>
                </a:cxn>
                <a:cxn ang="0">
                  <a:pos x="365" y="432"/>
                </a:cxn>
                <a:cxn ang="0">
                  <a:pos x="390" y="432"/>
                </a:cxn>
                <a:cxn ang="0">
                  <a:pos x="423" y="432"/>
                </a:cxn>
                <a:cxn ang="0">
                  <a:pos x="448" y="432"/>
                </a:cxn>
                <a:cxn ang="0">
                  <a:pos x="473" y="432"/>
                </a:cxn>
                <a:cxn ang="0">
                  <a:pos x="497" y="357"/>
                </a:cxn>
                <a:cxn ang="0">
                  <a:pos x="531" y="357"/>
                </a:cxn>
                <a:cxn ang="0">
                  <a:pos x="556" y="357"/>
                </a:cxn>
                <a:cxn ang="0">
                  <a:pos x="580" y="357"/>
                </a:cxn>
                <a:cxn ang="0">
                  <a:pos x="605" y="357"/>
                </a:cxn>
                <a:cxn ang="0">
                  <a:pos x="638" y="282"/>
                </a:cxn>
                <a:cxn ang="0">
                  <a:pos x="663" y="282"/>
                </a:cxn>
                <a:cxn ang="0">
                  <a:pos x="688" y="282"/>
                </a:cxn>
                <a:cxn ang="0">
                  <a:pos x="713" y="282"/>
                </a:cxn>
                <a:cxn ang="0">
                  <a:pos x="746" y="216"/>
                </a:cxn>
                <a:cxn ang="0">
                  <a:pos x="771" y="216"/>
                </a:cxn>
                <a:cxn ang="0">
                  <a:pos x="796" y="216"/>
                </a:cxn>
                <a:cxn ang="0">
                  <a:pos x="821" y="141"/>
                </a:cxn>
                <a:cxn ang="0">
                  <a:pos x="854" y="141"/>
                </a:cxn>
                <a:cxn ang="0">
                  <a:pos x="879" y="141"/>
                </a:cxn>
                <a:cxn ang="0">
                  <a:pos x="904" y="75"/>
                </a:cxn>
                <a:cxn ang="0">
                  <a:pos x="929" y="75"/>
                </a:cxn>
                <a:cxn ang="0">
                  <a:pos x="962" y="75"/>
                </a:cxn>
                <a:cxn ang="0">
                  <a:pos x="987" y="75"/>
                </a:cxn>
                <a:cxn ang="0">
                  <a:pos x="1012" y="75"/>
                </a:cxn>
                <a:cxn ang="0">
                  <a:pos x="1037" y="75"/>
                </a:cxn>
                <a:cxn ang="0">
                  <a:pos x="1070" y="75"/>
                </a:cxn>
                <a:cxn ang="0">
                  <a:pos x="1095" y="0"/>
                </a:cxn>
                <a:cxn ang="0">
                  <a:pos x="1120" y="0"/>
                </a:cxn>
              </a:cxnLst>
              <a:rect l="0" t="0" r="r" b="b"/>
              <a:pathLst>
                <a:path w="1136" h="1070">
                  <a:moveTo>
                    <a:pt x="0" y="1070"/>
                  </a:moveTo>
                  <a:lnTo>
                    <a:pt x="8" y="996"/>
                  </a:lnTo>
                  <a:lnTo>
                    <a:pt x="16" y="921"/>
                  </a:lnTo>
                  <a:lnTo>
                    <a:pt x="25" y="855"/>
                  </a:lnTo>
                  <a:lnTo>
                    <a:pt x="33" y="780"/>
                  </a:lnTo>
                  <a:lnTo>
                    <a:pt x="41" y="780"/>
                  </a:lnTo>
                  <a:lnTo>
                    <a:pt x="50" y="780"/>
                  </a:lnTo>
                  <a:lnTo>
                    <a:pt x="58" y="780"/>
                  </a:lnTo>
                  <a:lnTo>
                    <a:pt x="66" y="780"/>
                  </a:lnTo>
                  <a:lnTo>
                    <a:pt x="74" y="780"/>
                  </a:lnTo>
                  <a:lnTo>
                    <a:pt x="83" y="780"/>
                  </a:lnTo>
                  <a:lnTo>
                    <a:pt x="99" y="714"/>
                  </a:lnTo>
                  <a:lnTo>
                    <a:pt x="108" y="714"/>
                  </a:lnTo>
                  <a:lnTo>
                    <a:pt x="116" y="714"/>
                  </a:lnTo>
                  <a:lnTo>
                    <a:pt x="124" y="714"/>
                  </a:lnTo>
                  <a:lnTo>
                    <a:pt x="133" y="639"/>
                  </a:lnTo>
                  <a:lnTo>
                    <a:pt x="141" y="639"/>
                  </a:lnTo>
                  <a:lnTo>
                    <a:pt x="149" y="639"/>
                  </a:lnTo>
                  <a:lnTo>
                    <a:pt x="157" y="639"/>
                  </a:lnTo>
                  <a:lnTo>
                    <a:pt x="166" y="639"/>
                  </a:lnTo>
                  <a:lnTo>
                    <a:pt x="174" y="639"/>
                  </a:lnTo>
                  <a:lnTo>
                    <a:pt x="182" y="573"/>
                  </a:lnTo>
                  <a:lnTo>
                    <a:pt x="191" y="573"/>
                  </a:lnTo>
                  <a:lnTo>
                    <a:pt x="207" y="573"/>
                  </a:lnTo>
                  <a:lnTo>
                    <a:pt x="215" y="573"/>
                  </a:lnTo>
                  <a:lnTo>
                    <a:pt x="224" y="573"/>
                  </a:lnTo>
                  <a:lnTo>
                    <a:pt x="232" y="573"/>
                  </a:lnTo>
                  <a:lnTo>
                    <a:pt x="240" y="573"/>
                  </a:lnTo>
                  <a:lnTo>
                    <a:pt x="249" y="573"/>
                  </a:lnTo>
                  <a:lnTo>
                    <a:pt x="257" y="498"/>
                  </a:lnTo>
                  <a:lnTo>
                    <a:pt x="265" y="498"/>
                  </a:lnTo>
                  <a:lnTo>
                    <a:pt x="274" y="498"/>
                  </a:lnTo>
                  <a:lnTo>
                    <a:pt x="282" y="498"/>
                  </a:lnTo>
                  <a:lnTo>
                    <a:pt x="290" y="498"/>
                  </a:lnTo>
                  <a:lnTo>
                    <a:pt x="298" y="498"/>
                  </a:lnTo>
                  <a:lnTo>
                    <a:pt x="315" y="498"/>
                  </a:lnTo>
                  <a:lnTo>
                    <a:pt x="323" y="498"/>
                  </a:lnTo>
                  <a:lnTo>
                    <a:pt x="332" y="432"/>
                  </a:lnTo>
                  <a:lnTo>
                    <a:pt x="340" y="432"/>
                  </a:lnTo>
                  <a:lnTo>
                    <a:pt x="348" y="432"/>
                  </a:lnTo>
                  <a:lnTo>
                    <a:pt x="356" y="432"/>
                  </a:lnTo>
                  <a:lnTo>
                    <a:pt x="365" y="432"/>
                  </a:lnTo>
                  <a:lnTo>
                    <a:pt x="373" y="432"/>
                  </a:lnTo>
                  <a:lnTo>
                    <a:pt x="381" y="432"/>
                  </a:lnTo>
                  <a:lnTo>
                    <a:pt x="390" y="432"/>
                  </a:lnTo>
                  <a:lnTo>
                    <a:pt x="398" y="432"/>
                  </a:lnTo>
                  <a:lnTo>
                    <a:pt x="406" y="432"/>
                  </a:lnTo>
                  <a:lnTo>
                    <a:pt x="423" y="432"/>
                  </a:lnTo>
                  <a:lnTo>
                    <a:pt x="431" y="432"/>
                  </a:lnTo>
                  <a:lnTo>
                    <a:pt x="439" y="432"/>
                  </a:lnTo>
                  <a:lnTo>
                    <a:pt x="448" y="432"/>
                  </a:lnTo>
                  <a:lnTo>
                    <a:pt x="456" y="432"/>
                  </a:lnTo>
                  <a:lnTo>
                    <a:pt x="464" y="432"/>
                  </a:lnTo>
                  <a:lnTo>
                    <a:pt x="473" y="432"/>
                  </a:lnTo>
                  <a:lnTo>
                    <a:pt x="481" y="357"/>
                  </a:lnTo>
                  <a:lnTo>
                    <a:pt x="489" y="357"/>
                  </a:lnTo>
                  <a:lnTo>
                    <a:pt x="497" y="357"/>
                  </a:lnTo>
                  <a:lnTo>
                    <a:pt x="506" y="357"/>
                  </a:lnTo>
                  <a:lnTo>
                    <a:pt x="522" y="357"/>
                  </a:lnTo>
                  <a:lnTo>
                    <a:pt x="531" y="357"/>
                  </a:lnTo>
                  <a:lnTo>
                    <a:pt x="539" y="357"/>
                  </a:lnTo>
                  <a:lnTo>
                    <a:pt x="547" y="357"/>
                  </a:lnTo>
                  <a:lnTo>
                    <a:pt x="556" y="357"/>
                  </a:lnTo>
                  <a:lnTo>
                    <a:pt x="564" y="357"/>
                  </a:lnTo>
                  <a:lnTo>
                    <a:pt x="572" y="357"/>
                  </a:lnTo>
                  <a:lnTo>
                    <a:pt x="580" y="357"/>
                  </a:lnTo>
                  <a:lnTo>
                    <a:pt x="589" y="357"/>
                  </a:lnTo>
                  <a:lnTo>
                    <a:pt x="597" y="357"/>
                  </a:lnTo>
                  <a:lnTo>
                    <a:pt x="605" y="357"/>
                  </a:lnTo>
                  <a:lnTo>
                    <a:pt x="614" y="357"/>
                  </a:lnTo>
                  <a:lnTo>
                    <a:pt x="630" y="282"/>
                  </a:lnTo>
                  <a:lnTo>
                    <a:pt x="638" y="282"/>
                  </a:lnTo>
                  <a:lnTo>
                    <a:pt x="647" y="282"/>
                  </a:lnTo>
                  <a:lnTo>
                    <a:pt x="655" y="282"/>
                  </a:lnTo>
                  <a:lnTo>
                    <a:pt x="663" y="282"/>
                  </a:lnTo>
                  <a:lnTo>
                    <a:pt x="672" y="282"/>
                  </a:lnTo>
                  <a:lnTo>
                    <a:pt x="680" y="282"/>
                  </a:lnTo>
                  <a:lnTo>
                    <a:pt x="688" y="282"/>
                  </a:lnTo>
                  <a:lnTo>
                    <a:pt x="697" y="282"/>
                  </a:lnTo>
                  <a:lnTo>
                    <a:pt x="705" y="282"/>
                  </a:lnTo>
                  <a:lnTo>
                    <a:pt x="713" y="282"/>
                  </a:lnTo>
                  <a:lnTo>
                    <a:pt x="721" y="282"/>
                  </a:lnTo>
                  <a:lnTo>
                    <a:pt x="738" y="216"/>
                  </a:lnTo>
                  <a:lnTo>
                    <a:pt x="746" y="216"/>
                  </a:lnTo>
                  <a:lnTo>
                    <a:pt x="755" y="216"/>
                  </a:lnTo>
                  <a:lnTo>
                    <a:pt x="763" y="216"/>
                  </a:lnTo>
                  <a:lnTo>
                    <a:pt x="771" y="216"/>
                  </a:lnTo>
                  <a:lnTo>
                    <a:pt x="780" y="216"/>
                  </a:lnTo>
                  <a:lnTo>
                    <a:pt x="788" y="216"/>
                  </a:lnTo>
                  <a:lnTo>
                    <a:pt x="796" y="216"/>
                  </a:lnTo>
                  <a:lnTo>
                    <a:pt x="804" y="141"/>
                  </a:lnTo>
                  <a:lnTo>
                    <a:pt x="813" y="141"/>
                  </a:lnTo>
                  <a:lnTo>
                    <a:pt x="821" y="141"/>
                  </a:lnTo>
                  <a:lnTo>
                    <a:pt x="829" y="141"/>
                  </a:lnTo>
                  <a:lnTo>
                    <a:pt x="846" y="141"/>
                  </a:lnTo>
                  <a:lnTo>
                    <a:pt x="854" y="141"/>
                  </a:lnTo>
                  <a:lnTo>
                    <a:pt x="862" y="141"/>
                  </a:lnTo>
                  <a:lnTo>
                    <a:pt x="871" y="141"/>
                  </a:lnTo>
                  <a:lnTo>
                    <a:pt x="879" y="141"/>
                  </a:lnTo>
                  <a:lnTo>
                    <a:pt x="887" y="141"/>
                  </a:lnTo>
                  <a:lnTo>
                    <a:pt x="896" y="75"/>
                  </a:lnTo>
                  <a:lnTo>
                    <a:pt x="904" y="75"/>
                  </a:lnTo>
                  <a:lnTo>
                    <a:pt x="912" y="75"/>
                  </a:lnTo>
                  <a:lnTo>
                    <a:pt x="921" y="75"/>
                  </a:lnTo>
                  <a:lnTo>
                    <a:pt x="929" y="75"/>
                  </a:lnTo>
                  <a:lnTo>
                    <a:pt x="945" y="75"/>
                  </a:lnTo>
                  <a:lnTo>
                    <a:pt x="954" y="75"/>
                  </a:lnTo>
                  <a:lnTo>
                    <a:pt x="962" y="75"/>
                  </a:lnTo>
                  <a:lnTo>
                    <a:pt x="970" y="75"/>
                  </a:lnTo>
                  <a:lnTo>
                    <a:pt x="979" y="75"/>
                  </a:lnTo>
                  <a:lnTo>
                    <a:pt x="987" y="75"/>
                  </a:lnTo>
                  <a:lnTo>
                    <a:pt x="995" y="75"/>
                  </a:lnTo>
                  <a:lnTo>
                    <a:pt x="1003" y="75"/>
                  </a:lnTo>
                  <a:lnTo>
                    <a:pt x="1012" y="75"/>
                  </a:lnTo>
                  <a:lnTo>
                    <a:pt x="1020" y="75"/>
                  </a:lnTo>
                  <a:lnTo>
                    <a:pt x="1028" y="75"/>
                  </a:lnTo>
                  <a:lnTo>
                    <a:pt x="1037" y="75"/>
                  </a:lnTo>
                  <a:lnTo>
                    <a:pt x="1053" y="75"/>
                  </a:lnTo>
                  <a:lnTo>
                    <a:pt x="1062" y="75"/>
                  </a:lnTo>
                  <a:lnTo>
                    <a:pt x="1070" y="75"/>
                  </a:lnTo>
                  <a:lnTo>
                    <a:pt x="1078" y="75"/>
                  </a:lnTo>
                  <a:lnTo>
                    <a:pt x="1086" y="0"/>
                  </a:lnTo>
                  <a:lnTo>
                    <a:pt x="1095" y="0"/>
                  </a:lnTo>
                  <a:lnTo>
                    <a:pt x="1103" y="0"/>
                  </a:lnTo>
                  <a:lnTo>
                    <a:pt x="1111" y="0"/>
                  </a:lnTo>
                  <a:lnTo>
                    <a:pt x="1120" y="0"/>
                  </a:lnTo>
                  <a:lnTo>
                    <a:pt x="1128" y="0"/>
                  </a:lnTo>
                  <a:lnTo>
                    <a:pt x="1136" y="0"/>
                  </a:lnTo>
                </a:path>
              </a:pathLst>
            </a:custGeom>
            <a:noFill/>
            <a:ln w="50800">
              <a:solidFill>
                <a:srgbClr val="0000FF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59" name="Freeform 64"/>
            <p:cNvSpPr>
              <a:spLocks/>
            </p:cNvSpPr>
            <p:nvPr/>
          </p:nvSpPr>
          <p:spPr bwMode="auto">
            <a:xfrm>
              <a:off x="2349" y="2037"/>
              <a:ext cx="1145" cy="705"/>
            </a:xfrm>
            <a:custGeom>
              <a:avLst/>
              <a:gdLst/>
              <a:ahLst/>
              <a:cxnLst>
                <a:cxn ang="0">
                  <a:pos x="25" y="705"/>
                </a:cxn>
                <a:cxn ang="0">
                  <a:pos x="50" y="705"/>
                </a:cxn>
                <a:cxn ang="0">
                  <a:pos x="75" y="705"/>
                </a:cxn>
                <a:cxn ang="0">
                  <a:pos x="100" y="639"/>
                </a:cxn>
                <a:cxn ang="0">
                  <a:pos x="133" y="639"/>
                </a:cxn>
                <a:cxn ang="0">
                  <a:pos x="158" y="564"/>
                </a:cxn>
                <a:cxn ang="0">
                  <a:pos x="183" y="564"/>
                </a:cxn>
                <a:cxn ang="0">
                  <a:pos x="208" y="564"/>
                </a:cxn>
                <a:cxn ang="0">
                  <a:pos x="241" y="564"/>
                </a:cxn>
                <a:cxn ang="0">
                  <a:pos x="266" y="498"/>
                </a:cxn>
                <a:cxn ang="0">
                  <a:pos x="290" y="498"/>
                </a:cxn>
                <a:cxn ang="0">
                  <a:pos x="315" y="498"/>
                </a:cxn>
                <a:cxn ang="0">
                  <a:pos x="349" y="498"/>
                </a:cxn>
                <a:cxn ang="0">
                  <a:pos x="373" y="423"/>
                </a:cxn>
                <a:cxn ang="0">
                  <a:pos x="398" y="423"/>
                </a:cxn>
                <a:cxn ang="0">
                  <a:pos x="423" y="357"/>
                </a:cxn>
                <a:cxn ang="0">
                  <a:pos x="456" y="357"/>
                </a:cxn>
                <a:cxn ang="0">
                  <a:pos x="481" y="357"/>
                </a:cxn>
                <a:cxn ang="0">
                  <a:pos x="506" y="357"/>
                </a:cxn>
                <a:cxn ang="0">
                  <a:pos x="531" y="357"/>
                </a:cxn>
                <a:cxn ang="0">
                  <a:pos x="564" y="357"/>
                </a:cxn>
                <a:cxn ang="0">
                  <a:pos x="589" y="282"/>
                </a:cxn>
                <a:cxn ang="0">
                  <a:pos x="614" y="282"/>
                </a:cxn>
                <a:cxn ang="0">
                  <a:pos x="639" y="208"/>
                </a:cxn>
                <a:cxn ang="0">
                  <a:pos x="672" y="208"/>
                </a:cxn>
                <a:cxn ang="0">
                  <a:pos x="697" y="208"/>
                </a:cxn>
                <a:cxn ang="0">
                  <a:pos x="722" y="208"/>
                </a:cxn>
                <a:cxn ang="0">
                  <a:pos x="747" y="208"/>
                </a:cxn>
                <a:cxn ang="0">
                  <a:pos x="780" y="141"/>
                </a:cxn>
                <a:cxn ang="0">
                  <a:pos x="805" y="141"/>
                </a:cxn>
                <a:cxn ang="0">
                  <a:pos x="830" y="141"/>
                </a:cxn>
                <a:cxn ang="0">
                  <a:pos x="855" y="141"/>
                </a:cxn>
                <a:cxn ang="0">
                  <a:pos x="888" y="141"/>
                </a:cxn>
                <a:cxn ang="0">
                  <a:pos x="913" y="67"/>
                </a:cxn>
                <a:cxn ang="0">
                  <a:pos x="937" y="67"/>
                </a:cxn>
                <a:cxn ang="0">
                  <a:pos x="962" y="67"/>
                </a:cxn>
                <a:cxn ang="0">
                  <a:pos x="996" y="0"/>
                </a:cxn>
                <a:cxn ang="0">
                  <a:pos x="1020" y="0"/>
                </a:cxn>
                <a:cxn ang="0">
                  <a:pos x="1045" y="0"/>
                </a:cxn>
                <a:cxn ang="0">
                  <a:pos x="1070" y="0"/>
                </a:cxn>
                <a:cxn ang="0">
                  <a:pos x="1103" y="0"/>
                </a:cxn>
                <a:cxn ang="0">
                  <a:pos x="1128" y="0"/>
                </a:cxn>
              </a:cxnLst>
              <a:rect l="0" t="0" r="r" b="b"/>
              <a:pathLst>
                <a:path w="1145" h="705">
                  <a:moveTo>
                    <a:pt x="0" y="705"/>
                  </a:moveTo>
                  <a:lnTo>
                    <a:pt x="8" y="705"/>
                  </a:lnTo>
                  <a:lnTo>
                    <a:pt x="25" y="705"/>
                  </a:lnTo>
                  <a:lnTo>
                    <a:pt x="33" y="705"/>
                  </a:lnTo>
                  <a:lnTo>
                    <a:pt x="42" y="705"/>
                  </a:lnTo>
                  <a:lnTo>
                    <a:pt x="50" y="705"/>
                  </a:lnTo>
                  <a:lnTo>
                    <a:pt x="58" y="705"/>
                  </a:lnTo>
                  <a:lnTo>
                    <a:pt x="67" y="705"/>
                  </a:lnTo>
                  <a:lnTo>
                    <a:pt x="75" y="705"/>
                  </a:lnTo>
                  <a:lnTo>
                    <a:pt x="83" y="705"/>
                  </a:lnTo>
                  <a:lnTo>
                    <a:pt x="91" y="705"/>
                  </a:lnTo>
                  <a:lnTo>
                    <a:pt x="100" y="639"/>
                  </a:lnTo>
                  <a:lnTo>
                    <a:pt x="108" y="639"/>
                  </a:lnTo>
                  <a:lnTo>
                    <a:pt x="116" y="639"/>
                  </a:lnTo>
                  <a:lnTo>
                    <a:pt x="133" y="639"/>
                  </a:lnTo>
                  <a:lnTo>
                    <a:pt x="141" y="639"/>
                  </a:lnTo>
                  <a:lnTo>
                    <a:pt x="149" y="639"/>
                  </a:lnTo>
                  <a:lnTo>
                    <a:pt x="158" y="564"/>
                  </a:lnTo>
                  <a:lnTo>
                    <a:pt x="166" y="564"/>
                  </a:lnTo>
                  <a:lnTo>
                    <a:pt x="174" y="564"/>
                  </a:lnTo>
                  <a:lnTo>
                    <a:pt x="183" y="564"/>
                  </a:lnTo>
                  <a:lnTo>
                    <a:pt x="191" y="564"/>
                  </a:lnTo>
                  <a:lnTo>
                    <a:pt x="199" y="564"/>
                  </a:lnTo>
                  <a:lnTo>
                    <a:pt x="208" y="564"/>
                  </a:lnTo>
                  <a:lnTo>
                    <a:pt x="216" y="564"/>
                  </a:lnTo>
                  <a:lnTo>
                    <a:pt x="232" y="564"/>
                  </a:lnTo>
                  <a:lnTo>
                    <a:pt x="241" y="564"/>
                  </a:lnTo>
                  <a:lnTo>
                    <a:pt x="249" y="564"/>
                  </a:lnTo>
                  <a:lnTo>
                    <a:pt x="257" y="564"/>
                  </a:lnTo>
                  <a:lnTo>
                    <a:pt x="266" y="498"/>
                  </a:lnTo>
                  <a:lnTo>
                    <a:pt x="274" y="498"/>
                  </a:lnTo>
                  <a:lnTo>
                    <a:pt x="282" y="498"/>
                  </a:lnTo>
                  <a:lnTo>
                    <a:pt x="290" y="498"/>
                  </a:lnTo>
                  <a:lnTo>
                    <a:pt x="299" y="498"/>
                  </a:lnTo>
                  <a:lnTo>
                    <a:pt x="307" y="498"/>
                  </a:lnTo>
                  <a:lnTo>
                    <a:pt x="315" y="498"/>
                  </a:lnTo>
                  <a:lnTo>
                    <a:pt x="324" y="498"/>
                  </a:lnTo>
                  <a:lnTo>
                    <a:pt x="340" y="498"/>
                  </a:lnTo>
                  <a:lnTo>
                    <a:pt x="349" y="498"/>
                  </a:lnTo>
                  <a:lnTo>
                    <a:pt x="357" y="498"/>
                  </a:lnTo>
                  <a:lnTo>
                    <a:pt x="365" y="498"/>
                  </a:lnTo>
                  <a:lnTo>
                    <a:pt x="373" y="423"/>
                  </a:lnTo>
                  <a:lnTo>
                    <a:pt x="382" y="423"/>
                  </a:lnTo>
                  <a:lnTo>
                    <a:pt x="390" y="423"/>
                  </a:lnTo>
                  <a:lnTo>
                    <a:pt x="398" y="423"/>
                  </a:lnTo>
                  <a:lnTo>
                    <a:pt x="407" y="423"/>
                  </a:lnTo>
                  <a:lnTo>
                    <a:pt x="415" y="423"/>
                  </a:lnTo>
                  <a:lnTo>
                    <a:pt x="423" y="357"/>
                  </a:lnTo>
                  <a:lnTo>
                    <a:pt x="431" y="357"/>
                  </a:lnTo>
                  <a:lnTo>
                    <a:pt x="448" y="357"/>
                  </a:lnTo>
                  <a:lnTo>
                    <a:pt x="456" y="357"/>
                  </a:lnTo>
                  <a:lnTo>
                    <a:pt x="465" y="357"/>
                  </a:lnTo>
                  <a:lnTo>
                    <a:pt x="473" y="357"/>
                  </a:lnTo>
                  <a:lnTo>
                    <a:pt x="481" y="357"/>
                  </a:lnTo>
                  <a:lnTo>
                    <a:pt x="490" y="357"/>
                  </a:lnTo>
                  <a:lnTo>
                    <a:pt x="498" y="357"/>
                  </a:lnTo>
                  <a:lnTo>
                    <a:pt x="506" y="357"/>
                  </a:lnTo>
                  <a:lnTo>
                    <a:pt x="514" y="357"/>
                  </a:lnTo>
                  <a:lnTo>
                    <a:pt x="523" y="357"/>
                  </a:lnTo>
                  <a:lnTo>
                    <a:pt x="531" y="357"/>
                  </a:lnTo>
                  <a:lnTo>
                    <a:pt x="539" y="357"/>
                  </a:lnTo>
                  <a:lnTo>
                    <a:pt x="556" y="357"/>
                  </a:lnTo>
                  <a:lnTo>
                    <a:pt x="564" y="357"/>
                  </a:lnTo>
                  <a:lnTo>
                    <a:pt x="573" y="357"/>
                  </a:lnTo>
                  <a:lnTo>
                    <a:pt x="581" y="357"/>
                  </a:lnTo>
                  <a:lnTo>
                    <a:pt x="589" y="282"/>
                  </a:lnTo>
                  <a:lnTo>
                    <a:pt x="597" y="282"/>
                  </a:lnTo>
                  <a:lnTo>
                    <a:pt x="606" y="282"/>
                  </a:lnTo>
                  <a:lnTo>
                    <a:pt x="614" y="282"/>
                  </a:lnTo>
                  <a:lnTo>
                    <a:pt x="622" y="282"/>
                  </a:lnTo>
                  <a:lnTo>
                    <a:pt x="631" y="282"/>
                  </a:lnTo>
                  <a:lnTo>
                    <a:pt x="639" y="208"/>
                  </a:lnTo>
                  <a:lnTo>
                    <a:pt x="655" y="208"/>
                  </a:lnTo>
                  <a:lnTo>
                    <a:pt x="664" y="208"/>
                  </a:lnTo>
                  <a:lnTo>
                    <a:pt x="672" y="208"/>
                  </a:lnTo>
                  <a:lnTo>
                    <a:pt x="680" y="208"/>
                  </a:lnTo>
                  <a:lnTo>
                    <a:pt x="689" y="208"/>
                  </a:lnTo>
                  <a:lnTo>
                    <a:pt x="697" y="208"/>
                  </a:lnTo>
                  <a:lnTo>
                    <a:pt x="705" y="208"/>
                  </a:lnTo>
                  <a:lnTo>
                    <a:pt x="714" y="208"/>
                  </a:lnTo>
                  <a:lnTo>
                    <a:pt x="722" y="208"/>
                  </a:lnTo>
                  <a:lnTo>
                    <a:pt x="730" y="208"/>
                  </a:lnTo>
                  <a:lnTo>
                    <a:pt x="738" y="208"/>
                  </a:lnTo>
                  <a:lnTo>
                    <a:pt x="747" y="208"/>
                  </a:lnTo>
                  <a:lnTo>
                    <a:pt x="763" y="141"/>
                  </a:lnTo>
                  <a:lnTo>
                    <a:pt x="772" y="141"/>
                  </a:lnTo>
                  <a:lnTo>
                    <a:pt x="780" y="141"/>
                  </a:lnTo>
                  <a:lnTo>
                    <a:pt x="788" y="141"/>
                  </a:lnTo>
                  <a:lnTo>
                    <a:pt x="796" y="141"/>
                  </a:lnTo>
                  <a:lnTo>
                    <a:pt x="805" y="141"/>
                  </a:lnTo>
                  <a:lnTo>
                    <a:pt x="813" y="141"/>
                  </a:lnTo>
                  <a:lnTo>
                    <a:pt x="821" y="141"/>
                  </a:lnTo>
                  <a:lnTo>
                    <a:pt x="830" y="141"/>
                  </a:lnTo>
                  <a:lnTo>
                    <a:pt x="838" y="141"/>
                  </a:lnTo>
                  <a:lnTo>
                    <a:pt x="846" y="141"/>
                  </a:lnTo>
                  <a:lnTo>
                    <a:pt x="855" y="141"/>
                  </a:lnTo>
                  <a:lnTo>
                    <a:pt x="871" y="141"/>
                  </a:lnTo>
                  <a:lnTo>
                    <a:pt x="879" y="141"/>
                  </a:lnTo>
                  <a:lnTo>
                    <a:pt x="888" y="141"/>
                  </a:lnTo>
                  <a:lnTo>
                    <a:pt x="896" y="141"/>
                  </a:lnTo>
                  <a:lnTo>
                    <a:pt x="904" y="67"/>
                  </a:lnTo>
                  <a:lnTo>
                    <a:pt x="913" y="67"/>
                  </a:lnTo>
                  <a:lnTo>
                    <a:pt x="921" y="67"/>
                  </a:lnTo>
                  <a:lnTo>
                    <a:pt x="929" y="67"/>
                  </a:lnTo>
                  <a:lnTo>
                    <a:pt x="937" y="67"/>
                  </a:lnTo>
                  <a:lnTo>
                    <a:pt x="946" y="67"/>
                  </a:lnTo>
                  <a:lnTo>
                    <a:pt x="954" y="67"/>
                  </a:lnTo>
                  <a:lnTo>
                    <a:pt x="962" y="67"/>
                  </a:lnTo>
                  <a:lnTo>
                    <a:pt x="979" y="0"/>
                  </a:lnTo>
                  <a:lnTo>
                    <a:pt x="987" y="0"/>
                  </a:lnTo>
                  <a:lnTo>
                    <a:pt x="996" y="0"/>
                  </a:lnTo>
                  <a:lnTo>
                    <a:pt x="1004" y="0"/>
                  </a:lnTo>
                  <a:lnTo>
                    <a:pt x="1012" y="0"/>
                  </a:lnTo>
                  <a:lnTo>
                    <a:pt x="1020" y="0"/>
                  </a:lnTo>
                  <a:lnTo>
                    <a:pt x="1029" y="0"/>
                  </a:lnTo>
                  <a:lnTo>
                    <a:pt x="1037" y="0"/>
                  </a:lnTo>
                  <a:lnTo>
                    <a:pt x="1045" y="0"/>
                  </a:lnTo>
                  <a:lnTo>
                    <a:pt x="1054" y="0"/>
                  </a:lnTo>
                  <a:lnTo>
                    <a:pt x="1062" y="0"/>
                  </a:lnTo>
                  <a:lnTo>
                    <a:pt x="1070" y="0"/>
                  </a:lnTo>
                  <a:lnTo>
                    <a:pt x="1087" y="0"/>
                  </a:lnTo>
                  <a:lnTo>
                    <a:pt x="1095" y="0"/>
                  </a:lnTo>
                  <a:lnTo>
                    <a:pt x="1103" y="0"/>
                  </a:lnTo>
                  <a:lnTo>
                    <a:pt x="1112" y="0"/>
                  </a:lnTo>
                  <a:lnTo>
                    <a:pt x="1120" y="0"/>
                  </a:lnTo>
                  <a:lnTo>
                    <a:pt x="1128" y="0"/>
                  </a:lnTo>
                  <a:lnTo>
                    <a:pt x="1137" y="0"/>
                  </a:lnTo>
                  <a:lnTo>
                    <a:pt x="1145" y="0"/>
                  </a:lnTo>
                </a:path>
              </a:pathLst>
            </a:custGeom>
            <a:noFill/>
            <a:ln w="50800">
              <a:solidFill>
                <a:srgbClr val="0000FF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60" name="Freeform 65"/>
            <p:cNvSpPr>
              <a:spLocks/>
            </p:cNvSpPr>
            <p:nvPr/>
          </p:nvSpPr>
          <p:spPr bwMode="auto">
            <a:xfrm>
              <a:off x="3494" y="1681"/>
              <a:ext cx="1045" cy="356"/>
            </a:xfrm>
            <a:custGeom>
              <a:avLst/>
              <a:gdLst/>
              <a:ahLst/>
              <a:cxnLst>
                <a:cxn ang="0">
                  <a:pos x="8" y="356"/>
                </a:cxn>
                <a:cxn ang="0">
                  <a:pos x="25" y="356"/>
                </a:cxn>
                <a:cxn ang="0">
                  <a:pos x="50" y="356"/>
                </a:cxn>
                <a:cxn ang="0">
                  <a:pos x="66" y="356"/>
                </a:cxn>
                <a:cxn ang="0">
                  <a:pos x="83" y="356"/>
                </a:cxn>
                <a:cxn ang="0">
                  <a:pos x="99" y="356"/>
                </a:cxn>
                <a:cxn ang="0">
                  <a:pos x="116" y="356"/>
                </a:cxn>
                <a:cxn ang="0">
                  <a:pos x="133" y="356"/>
                </a:cxn>
                <a:cxn ang="0">
                  <a:pos x="157" y="356"/>
                </a:cxn>
                <a:cxn ang="0">
                  <a:pos x="174" y="356"/>
                </a:cxn>
                <a:cxn ang="0">
                  <a:pos x="191" y="356"/>
                </a:cxn>
                <a:cxn ang="0">
                  <a:pos x="207" y="356"/>
                </a:cxn>
                <a:cxn ang="0">
                  <a:pos x="224" y="356"/>
                </a:cxn>
                <a:cxn ang="0">
                  <a:pos x="240" y="282"/>
                </a:cxn>
                <a:cxn ang="0">
                  <a:pos x="265" y="282"/>
                </a:cxn>
                <a:cxn ang="0">
                  <a:pos x="282" y="282"/>
                </a:cxn>
                <a:cxn ang="0">
                  <a:pos x="298" y="282"/>
                </a:cxn>
                <a:cxn ang="0">
                  <a:pos x="315" y="282"/>
                </a:cxn>
                <a:cxn ang="0">
                  <a:pos x="332" y="282"/>
                </a:cxn>
                <a:cxn ang="0">
                  <a:pos x="348" y="282"/>
                </a:cxn>
                <a:cxn ang="0">
                  <a:pos x="373" y="282"/>
                </a:cxn>
                <a:cxn ang="0">
                  <a:pos x="390" y="282"/>
                </a:cxn>
                <a:cxn ang="0">
                  <a:pos x="406" y="282"/>
                </a:cxn>
                <a:cxn ang="0">
                  <a:pos x="423" y="215"/>
                </a:cxn>
                <a:cxn ang="0">
                  <a:pos x="439" y="215"/>
                </a:cxn>
                <a:cxn ang="0">
                  <a:pos x="464" y="215"/>
                </a:cxn>
                <a:cxn ang="0">
                  <a:pos x="481" y="215"/>
                </a:cxn>
                <a:cxn ang="0">
                  <a:pos x="498" y="215"/>
                </a:cxn>
                <a:cxn ang="0">
                  <a:pos x="514" y="215"/>
                </a:cxn>
                <a:cxn ang="0">
                  <a:pos x="531" y="215"/>
                </a:cxn>
                <a:cxn ang="0">
                  <a:pos x="547" y="215"/>
                </a:cxn>
                <a:cxn ang="0">
                  <a:pos x="572" y="215"/>
                </a:cxn>
                <a:cxn ang="0">
                  <a:pos x="589" y="215"/>
                </a:cxn>
                <a:cxn ang="0">
                  <a:pos x="605" y="215"/>
                </a:cxn>
                <a:cxn ang="0">
                  <a:pos x="622" y="215"/>
                </a:cxn>
                <a:cxn ang="0">
                  <a:pos x="639" y="141"/>
                </a:cxn>
                <a:cxn ang="0">
                  <a:pos x="655" y="141"/>
                </a:cxn>
                <a:cxn ang="0">
                  <a:pos x="680" y="141"/>
                </a:cxn>
                <a:cxn ang="0">
                  <a:pos x="697" y="141"/>
                </a:cxn>
                <a:cxn ang="0">
                  <a:pos x="713" y="141"/>
                </a:cxn>
                <a:cxn ang="0">
                  <a:pos x="730" y="141"/>
                </a:cxn>
                <a:cxn ang="0">
                  <a:pos x="746" y="141"/>
                </a:cxn>
                <a:cxn ang="0">
                  <a:pos x="763" y="141"/>
                </a:cxn>
                <a:cxn ang="0">
                  <a:pos x="788" y="141"/>
                </a:cxn>
                <a:cxn ang="0">
                  <a:pos x="804" y="141"/>
                </a:cxn>
                <a:cxn ang="0">
                  <a:pos x="821" y="141"/>
                </a:cxn>
                <a:cxn ang="0">
                  <a:pos x="838" y="141"/>
                </a:cxn>
                <a:cxn ang="0">
                  <a:pos x="854" y="141"/>
                </a:cxn>
                <a:cxn ang="0">
                  <a:pos x="871" y="74"/>
                </a:cxn>
                <a:cxn ang="0">
                  <a:pos x="896" y="74"/>
                </a:cxn>
                <a:cxn ang="0">
                  <a:pos x="912" y="74"/>
                </a:cxn>
                <a:cxn ang="0">
                  <a:pos x="929" y="74"/>
                </a:cxn>
                <a:cxn ang="0">
                  <a:pos x="945" y="0"/>
                </a:cxn>
                <a:cxn ang="0">
                  <a:pos x="962" y="0"/>
                </a:cxn>
                <a:cxn ang="0">
                  <a:pos x="979" y="0"/>
                </a:cxn>
                <a:cxn ang="0">
                  <a:pos x="1003" y="0"/>
                </a:cxn>
                <a:cxn ang="0">
                  <a:pos x="1020" y="74"/>
                </a:cxn>
                <a:cxn ang="0">
                  <a:pos x="1037" y="74"/>
                </a:cxn>
              </a:cxnLst>
              <a:rect l="0" t="0" r="r" b="b"/>
              <a:pathLst>
                <a:path w="1045" h="356">
                  <a:moveTo>
                    <a:pt x="0" y="356"/>
                  </a:moveTo>
                  <a:lnTo>
                    <a:pt x="8" y="356"/>
                  </a:lnTo>
                  <a:lnTo>
                    <a:pt x="16" y="356"/>
                  </a:lnTo>
                  <a:lnTo>
                    <a:pt x="25" y="356"/>
                  </a:lnTo>
                  <a:lnTo>
                    <a:pt x="41" y="356"/>
                  </a:lnTo>
                  <a:lnTo>
                    <a:pt x="50" y="356"/>
                  </a:lnTo>
                  <a:lnTo>
                    <a:pt x="58" y="356"/>
                  </a:lnTo>
                  <a:lnTo>
                    <a:pt x="66" y="356"/>
                  </a:lnTo>
                  <a:lnTo>
                    <a:pt x="74" y="356"/>
                  </a:lnTo>
                  <a:lnTo>
                    <a:pt x="83" y="356"/>
                  </a:lnTo>
                  <a:lnTo>
                    <a:pt x="91" y="356"/>
                  </a:lnTo>
                  <a:lnTo>
                    <a:pt x="99" y="356"/>
                  </a:lnTo>
                  <a:lnTo>
                    <a:pt x="108" y="356"/>
                  </a:lnTo>
                  <a:lnTo>
                    <a:pt x="116" y="356"/>
                  </a:lnTo>
                  <a:lnTo>
                    <a:pt x="124" y="356"/>
                  </a:lnTo>
                  <a:lnTo>
                    <a:pt x="133" y="356"/>
                  </a:lnTo>
                  <a:lnTo>
                    <a:pt x="149" y="356"/>
                  </a:lnTo>
                  <a:lnTo>
                    <a:pt x="157" y="356"/>
                  </a:lnTo>
                  <a:lnTo>
                    <a:pt x="166" y="356"/>
                  </a:lnTo>
                  <a:lnTo>
                    <a:pt x="174" y="356"/>
                  </a:lnTo>
                  <a:lnTo>
                    <a:pt x="182" y="356"/>
                  </a:lnTo>
                  <a:lnTo>
                    <a:pt x="191" y="356"/>
                  </a:lnTo>
                  <a:lnTo>
                    <a:pt x="199" y="356"/>
                  </a:lnTo>
                  <a:lnTo>
                    <a:pt x="207" y="356"/>
                  </a:lnTo>
                  <a:lnTo>
                    <a:pt x="215" y="356"/>
                  </a:lnTo>
                  <a:lnTo>
                    <a:pt x="224" y="356"/>
                  </a:lnTo>
                  <a:lnTo>
                    <a:pt x="232" y="356"/>
                  </a:lnTo>
                  <a:lnTo>
                    <a:pt x="240" y="282"/>
                  </a:lnTo>
                  <a:lnTo>
                    <a:pt x="257" y="282"/>
                  </a:lnTo>
                  <a:lnTo>
                    <a:pt x="265" y="282"/>
                  </a:lnTo>
                  <a:lnTo>
                    <a:pt x="274" y="282"/>
                  </a:lnTo>
                  <a:lnTo>
                    <a:pt x="282" y="282"/>
                  </a:lnTo>
                  <a:lnTo>
                    <a:pt x="290" y="282"/>
                  </a:lnTo>
                  <a:lnTo>
                    <a:pt x="298" y="282"/>
                  </a:lnTo>
                  <a:lnTo>
                    <a:pt x="307" y="282"/>
                  </a:lnTo>
                  <a:lnTo>
                    <a:pt x="315" y="282"/>
                  </a:lnTo>
                  <a:lnTo>
                    <a:pt x="323" y="282"/>
                  </a:lnTo>
                  <a:lnTo>
                    <a:pt x="332" y="282"/>
                  </a:lnTo>
                  <a:lnTo>
                    <a:pt x="340" y="282"/>
                  </a:lnTo>
                  <a:lnTo>
                    <a:pt x="348" y="282"/>
                  </a:lnTo>
                  <a:lnTo>
                    <a:pt x="365" y="282"/>
                  </a:lnTo>
                  <a:lnTo>
                    <a:pt x="373" y="282"/>
                  </a:lnTo>
                  <a:lnTo>
                    <a:pt x="381" y="282"/>
                  </a:lnTo>
                  <a:lnTo>
                    <a:pt x="390" y="282"/>
                  </a:lnTo>
                  <a:lnTo>
                    <a:pt x="398" y="282"/>
                  </a:lnTo>
                  <a:lnTo>
                    <a:pt x="406" y="282"/>
                  </a:lnTo>
                  <a:lnTo>
                    <a:pt x="415" y="215"/>
                  </a:lnTo>
                  <a:lnTo>
                    <a:pt x="423" y="215"/>
                  </a:lnTo>
                  <a:lnTo>
                    <a:pt x="431" y="215"/>
                  </a:lnTo>
                  <a:lnTo>
                    <a:pt x="439" y="215"/>
                  </a:lnTo>
                  <a:lnTo>
                    <a:pt x="448" y="215"/>
                  </a:lnTo>
                  <a:lnTo>
                    <a:pt x="464" y="215"/>
                  </a:lnTo>
                  <a:lnTo>
                    <a:pt x="473" y="215"/>
                  </a:lnTo>
                  <a:lnTo>
                    <a:pt x="481" y="215"/>
                  </a:lnTo>
                  <a:lnTo>
                    <a:pt x="489" y="215"/>
                  </a:lnTo>
                  <a:lnTo>
                    <a:pt x="498" y="215"/>
                  </a:lnTo>
                  <a:lnTo>
                    <a:pt x="506" y="215"/>
                  </a:lnTo>
                  <a:lnTo>
                    <a:pt x="514" y="215"/>
                  </a:lnTo>
                  <a:lnTo>
                    <a:pt x="522" y="215"/>
                  </a:lnTo>
                  <a:lnTo>
                    <a:pt x="531" y="215"/>
                  </a:lnTo>
                  <a:lnTo>
                    <a:pt x="539" y="215"/>
                  </a:lnTo>
                  <a:lnTo>
                    <a:pt x="547" y="215"/>
                  </a:lnTo>
                  <a:lnTo>
                    <a:pt x="556" y="215"/>
                  </a:lnTo>
                  <a:lnTo>
                    <a:pt x="572" y="215"/>
                  </a:lnTo>
                  <a:lnTo>
                    <a:pt x="580" y="215"/>
                  </a:lnTo>
                  <a:lnTo>
                    <a:pt x="589" y="215"/>
                  </a:lnTo>
                  <a:lnTo>
                    <a:pt x="597" y="215"/>
                  </a:lnTo>
                  <a:lnTo>
                    <a:pt x="605" y="215"/>
                  </a:lnTo>
                  <a:lnTo>
                    <a:pt x="614" y="215"/>
                  </a:lnTo>
                  <a:lnTo>
                    <a:pt x="622" y="215"/>
                  </a:lnTo>
                  <a:lnTo>
                    <a:pt x="630" y="141"/>
                  </a:lnTo>
                  <a:lnTo>
                    <a:pt x="639" y="141"/>
                  </a:lnTo>
                  <a:lnTo>
                    <a:pt x="647" y="141"/>
                  </a:lnTo>
                  <a:lnTo>
                    <a:pt x="655" y="141"/>
                  </a:lnTo>
                  <a:lnTo>
                    <a:pt x="663" y="141"/>
                  </a:lnTo>
                  <a:lnTo>
                    <a:pt x="680" y="141"/>
                  </a:lnTo>
                  <a:lnTo>
                    <a:pt x="688" y="141"/>
                  </a:lnTo>
                  <a:lnTo>
                    <a:pt x="697" y="141"/>
                  </a:lnTo>
                  <a:lnTo>
                    <a:pt x="705" y="141"/>
                  </a:lnTo>
                  <a:lnTo>
                    <a:pt x="713" y="141"/>
                  </a:lnTo>
                  <a:lnTo>
                    <a:pt x="721" y="141"/>
                  </a:lnTo>
                  <a:lnTo>
                    <a:pt x="730" y="141"/>
                  </a:lnTo>
                  <a:lnTo>
                    <a:pt x="738" y="141"/>
                  </a:lnTo>
                  <a:lnTo>
                    <a:pt x="746" y="141"/>
                  </a:lnTo>
                  <a:lnTo>
                    <a:pt x="755" y="141"/>
                  </a:lnTo>
                  <a:lnTo>
                    <a:pt x="763" y="141"/>
                  </a:lnTo>
                  <a:lnTo>
                    <a:pt x="771" y="141"/>
                  </a:lnTo>
                  <a:lnTo>
                    <a:pt x="788" y="141"/>
                  </a:lnTo>
                  <a:lnTo>
                    <a:pt x="796" y="141"/>
                  </a:lnTo>
                  <a:lnTo>
                    <a:pt x="804" y="141"/>
                  </a:lnTo>
                  <a:lnTo>
                    <a:pt x="813" y="141"/>
                  </a:lnTo>
                  <a:lnTo>
                    <a:pt x="821" y="141"/>
                  </a:lnTo>
                  <a:lnTo>
                    <a:pt x="829" y="141"/>
                  </a:lnTo>
                  <a:lnTo>
                    <a:pt x="838" y="141"/>
                  </a:lnTo>
                  <a:lnTo>
                    <a:pt x="846" y="141"/>
                  </a:lnTo>
                  <a:lnTo>
                    <a:pt x="854" y="141"/>
                  </a:lnTo>
                  <a:lnTo>
                    <a:pt x="862" y="141"/>
                  </a:lnTo>
                  <a:lnTo>
                    <a:pt x="871" y="74"/>
                  </a:lnTo>
                  <a:lnTo>
                    <a:pt x="887" y="74"/>
                  </a:lnTo>
                  <a:lnTo>
                    <a:pt x="896" y="74"/>
                  </a:lnTo>
                  <a:lnTo>
                    <a:pt x="904" y="74"/>
                  </a:lnTo>
                  <a:lnTo>
                    <a:pt x="912" y="74"/>
                  </a:lnTo>
                  <a:lnTo>
                    <a:pt x="921" y="74"/>
                  </a:lnTo>
                  <a:lnTo>
                    <a:pt x="929" y="74"/>
                  </a:lnTo>
                  <a:lnTo>
                    <a:pt x="937" y="0"/>
                  </a:lnTo>
                  <a:lnTo>
                    <a:pt x="945" y="0"/>
                  </a:lnTo>
                  <a:lnTo>
                    <a:pt x="954" y="0"/>
                  </a:lnTo>
                  <a:lnTo>
                    <a:pt x="962" y="0"/>
                  </a:lnTo>
                  <a:lnTo>
                    <a:pt x="970" y="0"/>
                  </a:lnTo>
                  <a:lnTo>
                    <a:pt x="979" y="0"/>
                  </a:lnTo>
                  <a:lnTo>
                    <a:pt x="995" y="0"/>
                  </a:lnTo>
                  <a:lnTo>
                    <a:pt x="1003" y="0"/>
                  </a:lnTo>
                  <a:lnTo>
                    <a:pt x="1012" y="74"/>
                  </a:lnTo>
                  <a:lnTo>
                    <a:pt x="1020" y="74"/>
                  </a:lnTo>
                  <a:lnTo>
                    <a:pt x="1028" y="74"/>
                  </a:lnTo>
                  <a:lnTo>
                    <a:pt x="1037" y="74"/>
                  </a:lnTo>
                  <a:lnTo>
                    <a:pt x="1045" y="74"/>
                  </a:lnTo>
                </a:path>
              </a:pathLst>
            </a:custGeom>
            <a:noFill/>
            <a:ln w="50800">
              <a:solidFill>
                <a:srgbClr val="0000FF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</p:grpSp>
      <p:sp>
        <p:nvSpPr>
          <p:cNvPr id="37940" name="Rectangle 66"/>
          <p:cNvSpPr>
            <a:spLocks noChangeArrowheads="1"/>
          </p:cNvSpPr>
          <p:nvPr/>
        </p:nvSpPr>
        <p:spPr bwMode="auto">
          <a:xfrm rot="-5400000">
            <a:off x="738188" y="3381375"/>
            <a:ext cx="75088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300"/>
              <a:t>Level</a:t>
            </a:r>
            <a:endParaRPr lang="en-GB"/>
          </a:p>
        </p:txBody>
      </p:sp>
      <p:sp>
        <p:nvSpPr>
          <p:cNvPr id="37941" name="Rectangle 67"/>
          <p:cNvSpPr>
            <a:spLocks noChangeArrowheads="1"/>
          </p:cNvSpPr>
          <p:nvPr/>
        </p:nvSpPr>
        <p:spPr bwMode="auto">
          <a:xfrm>
            <a:off x="3613150" y="4286250"/>
            <a:ext cx="3713163" cy="1447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2" name="Rectangle 68"/>
          <p:cNvSpPr>
            <a:spLocks noChangeArrowheads="1"/>
          </p:cNvSpPr>
          <p:nvPr/>
        </p:nvSpPr>
        <p:spPr bwMode="auto">
          <a:xfrm>
            <a:off x="3613150" y="4286250"/>
            <a:ext cx="3713163" cy="1447800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3" name="Rectangle 13"/>
          <p:cNvSpPr>
            <a:spLocks noChangeArrowheads="1"/>
          </p:cNvSpPr>
          <p:nvPr/>
        </p:nvSpPr>
        <p:spPr bwMode="auto">
          <a:xfrm>
            <a:off x="1611313" y="5902325"/>
            <a:ext cx="1143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/>
              <a:t>0</a:t>
            </a:r>
          </a:p>
        </p:txBody>
      </p:sp>
      <p:sp>
        <p:nvSpPr>
          <p:cNvPr id="37944" name="Rectangle 16"/>
          <p:cNvSpPr>
            <a:spLocks noChangeArrowheads="1"/>
          </p:cNvSpPr>
          <p:nvPr/>
        </p:nvSpPr>
        <p:spPr bwMode="auto">
          <a:xfrm>
            <a:off x="2887663" y="5902325"/>
            <a:ext cx="3413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/>
              <a:t>100</a:t>
            </a:r>
          </a:p>
        </p:txBody>
      </p:sp>
      <p:sp>
        <p:nvSpPr>
          <p:cNvPr id="37945" name="Rectangle 19"/>
          <p:cNvSpPr>
            <a:spLocks noChangeArrowheads="1"/>
          </p:cNvSpPr>
          <p:nvPr/>
        </p:nvSpPr>
        <p:spPr bwMode="auto">
          <a:xfrm>
            <a:off x="4322763" y="5902325"/>
            <a:ext cx="3413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/>
              <a:t>200</a:t>
            </a:r>
          </a:p>
        </p:txBody>
      </p:sp>
      <p:sp>
        <p:nvSpPr>
          <p:cNvPr id="37946" name="Rectangle 22"/>
          <p:cNvSpPr>
            <a:spLocks noChangeArrowheads="1"/>
          </p:cNvSpPr>
          <p:nvPr/>
        </p:nvSpPr>
        <p:spPr bwMode="auto">
          <a:xfrm>
            <a:off x="5745163" y="5902325"/>
            <a:ext cx="3413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/>
              <a:t>300</a:t>
            </a:r>
          </a:p>
        </p:txBody>
      </p:sp>
      <p:sp>
        <p:nvSpPr>
          <p:cNvPr id="37947" name="Rectangle 25"/>
          <p:cNvSpPr>
            <a:spLocks noChangeArrowheads="1"/>
          </p:cNvSpPr>
          <p:nvPr/>
        </p:nvSpPr>
        <p:spPr bwMode="auto">
          <a:xfrm>
            <a:off x="7180263" y="5902325"/>
            <a:ext cx="3413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/>
              <a:t>400</a:t>
            </a:r>
          </a:p>
        </p:txBody>
      </p:sp>
      <p:sp>
        <p:nvSpPr>
          <p:cNvPr id="37948" name="Rectangle 25"/>
          <p:cNvSpPr>
            <a:spLocks noChangeArrowheads="1"/>
          </p:cNvSpPr>
          <p:nvPr/>
        </p:nvSpPr>
        <p:spPr bwMode="auto">
          <a:xfrm>
            <a:off x="2928938" y="6313488"/>
            <a:ext cx="31511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GB" sz="2000"/>
              <a:t>Number of Games</a:t>
            </a:r>
            <a:endParaRPr lang="en-GB"/>
          </a:p>
        </p:txBody>
      </p:sp>
      <p:sp>
        <p:nvSpPr>
          <p:cNvPr id="94" name="Rectangle 93"/>
          <p:cNvSpPr/>
          <p:nvPr/>
        </p:nvSpPr>
        <p:spPr>
          <a:xfrm>
            <a:off x="3659188" y="4305300"/>
            <a:ext cx="3505200" cy="1371600"/>
          </a:xfrm>
          <a:prstGeom prst="rect">
            <a:avLst/>
          </a:prstGeom>
          <a:solidFill>
            <a:schemeClr val="bg1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7950" name="Rectangle 76"/>
          <p:cNvSpPr>
            <a:spLocks noChangeArrowheads="1"/>
          </p:cNvSpPr>
          <p:nvPr/>
        </p:nvSpPr>
        <p:spPr bwMode="auto">
          <a:xfrm>
            <a:off x="4316413" y="5037138"/>
            <a:ext cx="9477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char (Elo)</a:t>
            </a:r>
            <a:endParaRPr lang="en-GB" sz="1400"/>
          </a:p>
        </p:txBody>
      </p:sp>
      <p:sp>
        <p:nvSpPr>
          <p:cNvPr id="37951" name="Rectangle 77"/>
          <p:cNvSpPr>
            <a:spLocks noChangeArrowheads="1"/>
          </p:cNvSpPr>
          <p:nvPr/>
        </p:nvSpPr>
        <p:spPr bwMode="auto">
          <a:xfrm>
            <a:off x="4316413" y="5365750"/>
            <a:ext cx="17795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/>
              <a:t>SQLWildman (Elo)</a:t>
            </a:r>
            <a:endParaRPr lang="en-GB" sz="1400"/>
          </a:p>
        </p:txBody>
      </p:sp>
      <p:sp>
        <p:nvSpPr>
          <p:cNvPr id="73" name="Rectangle 78"/>
          <p:cNvSpPr>
            <a:spLocks noChangeArrowheads="1"/>
          </p:cNvSpPr>
          <p:nvPr/>
        </p:nvSpPr>
        <p:spPr bwMode="auto">
          <a:xfrm>
            <a:off x="4316413" y="4351338"/>
            <a:ext cx="16891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char (TrueSkill</a:t>
            </a:r>
            <a:r>
              <a:rPr lang="en-GB">
                <a:solidFill>
                  <a:srgbClr val="000000"/>
                </a:solidFill>
                <a:latin typeface="Tw Cen MT" pitchFamily="34" charset="0"/>
              </a:rPr>
              <a:t>™</a:t>
            </a:r>
            <a:r>
              <a:rPr lang="en-GB">
                <a:solidFill>
                  <a:srgbClr val="000000"/>
                </a:solidFill>
              </a:rPr>
              <a:t>)</a:t>
            </a:r>
            <a:endParaRPr lang="en-GB" sz="1400"/>
          </a:p>
        </p:txBody>
      </p:sp>
      <p:sp>
        <p:nvSpPr>
          <p:cNvPr id="76" name="Rectangle 81"/>
          <p:cNvSpPr>
            <a:spLocks noChangeArrowheads="1"/>
          </p:cNvSpPr>
          <p:nvPr/>
        </p:nvSpPr>
        <p:spPr bwMode="auto">
          <a:xfrm>
            <a:off x="4316413" y="4706938"/>
            <a:ext cx="25209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SQLWildman (TrueSkill</a:t>
            </a:r>
            <a:r>
              <a:rPr lang="en-GB">
                <a:solidFill>
                  <a:srgbClr val="000000"/>
                </a:solidFill>
                <a:latin typeface="Tw Cen MT" pitchFamily="34" charset="0"/>
              </a:rPr>
              <a:t>™</a:t>
            </a:r>
            <a:r>
              <a:rPr lang="en-GB">
                <a:solidFill>
                  <a:srgbClr val="000000"/>
                </a:solidFill>
              </a:rPr>
              <a:t>)</a:t>
            </a:r>
            <a:endParaRPr lang="en-GB" sz="1400"/>
          </a:p>
        </p:txBody>
      </p:sp>
      <p:sp>
        <p:nvSpPr>
          <p:cNvPr id="77" name="Line 82"/>
          <p:cNvSpPr>
            <a:spLocks noChangeShapeType="1"/>
          </p:cNvSpPr>
          <p:nvPr/>
        </p:nvSpPr>
        <p:spPr bwMode="auto">
          <a:xfrm>
            <a:off x="3771900" y="4497388"/>
            <a:ext cx="500063" cy="158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78" name="Line 83"/>
          <p:cNvSpPr>
            <a:spLocks noChangeShapeType="1"/>
          </p:cNvSpPr>
          <p:nvPr/>
        </p:nvSpPr>
        <p:spPr bwMode="auto">
          <a:xfrm>
            <a:off x="3771900" y="4838700"/>
            <a:ext cx="500063" cy="1588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79" name="Line 84"/>
          <p:cNvSpPr>
            <a:spLocks noChangeShapeType="1"/>
          </p:cNvSpPr>
          <p:nvPr/>
        </p:nvSpPr>
        <p:spPr bwMode="auto">
          <a:xfrm>
            <a:off x="3771900" y="5181600"/>
            <a:ext cx="500063" cy="1588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ash"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80" name="Line 85"/>
          <p:cNvSpPr>
            <a:spLocks noChangeShapeType="1"/>
          </p:cNvSpPr>
          <p:nvPr/>
        </p:nvSpPr>
        <p:spPr bwMode="auto">
          <a:xfrm>
            <a:off x="3771900" y="5524500"/>
            <a:ext cx="500063" cy="1588"/>
          </a:xfrm>
          <a:prstGeom prst="line">
            <a:avLst/>
          </a:prstGeom>
          <a:noFill/>
          <a:ln w="50800">
            <a:solidFill>
              <a:srgbClr val="0000FF"/>
            </a:solidFill>
            <a:prstDash val="sysDash"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i="1" smtClean="0"/>
              <a:t>TrueSkill</a:t>
            </a:r>
            <a:r>
              <a:rPr lang="en-GB" baseline="30000" smtClean="0"/>
              <a:t>TM</a:t>
            </a:r>
          </a:p>
        </p:txBody>
      </p:sp>
      <p:pic>
        <p:nvPicPr>
          <p:cNvPr id="38915" name="Picture 4" descr="halo2_screen2"/>
          <p:cNvPicPr>
            <a:picLocks noChangeAspect="1" noChangeArrowheads="1"/>
          </p:cNvPicPr>
          <p:nvPr/>
        </p:nvPicPr>
        <p:blipFill>
          <a:blip r:embed="rId3" cstate="print"/>
          <a:srcRect l="13287" t="11073" r="13287" b="11073"/>
          <a:stretch>
            <a:fillRect/>
          </a:stretch>
        </p:blipFill>
        <p:spPr bwMode="auto">
          <a:xfrm>
            <a:off x="454025" y="1785938"/>
            <a:ext cx="4868863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6" descr="xbox3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1825" y="3357563"/>
            <a:ext cx="2932113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 descr="xbxolive"/>
          <p:cNvPicPr>
            <a:picLocks noChangeAspect="1" noChangeArrowheads="1"/>
          </p:cNvPicPr>
          <p:nvPr/>
        </p:nvPicPr>
        <p:blipFill>
          <a:blip r:embed="rId5" cstate="print"/>
          <a:srcRect l="17180" t="9042" r="17180" b="9042"/>
          <a:stretch>
            <a:fillRect/>
          </a:stretch>
        </p:blipFill>
        <p:spPr bwMode="auto">
          <a:xfrm>
            <a:off x="5500688" y="785813"/>
            <a:ext cx="3643312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6" descr="MixBP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" y="544513"/>
            <a:ext cx="7832725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Box 5"/>
          <p:cNvSpPr txBox="1">
            <a:spLocks noChangeArrowheads="1"/>
          </p:cNvSpPr>
          <p:nvPr/>
        </p:nvSpPr>
        <p:spPr bwMode="auto">
          <a:xfrm>
            <a:off x="7297738" y="5949950"/>
            <a:ext cx="1911350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b="0"/>
              <a:t>John Winn</a:t>
            </a:r>
          </a:p>
          <a:p>
            <a:r>
              <a:rPr lang="en-GB" sz="1800" b="0"/>
              <a:t>Chris Bishop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research.microsoft.com/en-us/um/cambridge/projects/infernet/images/nav-top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r="1733" b="14697"/>
          <a:stretch>
            <a:fillRect/>
          </a:stretch>
        </p:blipFill>
        <p:spPr bwMode="auto">
          <a:xfrm>
            <a:off x="2381250" y="982663"/>
            <a:ext cx="4418013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1322388" y="4378325"/>
            <a:ext cx="69738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 b="0">
                <a:solidFill>
                  <a:schemeClr val="tx1"/>
                </a:solidFill>
              </a:rPr>
              <a:t>research.microsoft.com/infernet</a:t>
            </a:r>
          </a:p>
        </p:txBody>
      </p:sp>
      <p:sp>
        <p:nvSpPr>
          <p:cNvPr id="40964" name="TextBox 5"/>
          <p:cNvSpPr txBox="1">
            <a:spLocks noChangeArrowheads="1"/>
          </p:cNvSpPr>
          <p:nvPr/>
        </p:nvSpPr>
        <p:spPr bwMode="auto">
          <a:xfrm>
            <a:off x="7200900" y="5583238"/>
            <a:ext cx="19113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b="0"/>
              <a:t>Tom Minka</a:t>
            </a:r>
          </a:p>
          <a:p>
            <a:r>
              <a:rPr lang="en-GB" sz="1800" b="0"/>
              <a:t>John Winn</a:t>
            </a:r>
          </a:p>
          <a:p>
            <a:r>
              <a:rPr lang="en-GB" sz="1800" b="0"/>
              <a:t>John Guiver</a:t>
            </a:r>
          </a:p>
          <a:p>
            <a:r>
              <a:rPr lang="en-GB" sz="1800" b="0"/>
              <a:t>Anitha Kannan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981075"/>
            <a:ext cx="8558212" cy="5400675"/>
          </a:xfrm>
        </p:spPr>
        <p:txBody>
          <a:bodyPr/>
          <a:lstStyle/>
          <a:p>
            <a:pPr eaLnBrk="1" hangingPunct="1"/>
            <a:r>
              <a:rPr lang="en-GB" smtClean="0"/>
              <a:t>New paradigm for machine intelligence built on:</a:t>
            </a:r>
          </a:p>
          <a:p>
            <a:pPr lvl="1" eaLnBrk="1" hangingPunct="1"/>
            <a:r>
              <a:rPr lang="en-GB" smtClean="0"/>
              <a:t>a Bayesian formulation</a:t>
            </a:r>
          </a:p>
          <a:p>
            <a:pPr lvl="1" eaLnBrk="1" hangingPunct="1"/>
            <a:r>
              <a:rPr lang="en-GB" smtClean="0"/>
              <a:t>probabilistic graphical models</a:t>
            </a:r>
          </a:p>
          <a:p>
            <a:pPr lvl="1" eaLnBrk="1" hangingPunct="1"/>
            <a:r>
              <a:rPr lang="en-GB" smtClean="0"/>
              <a:t>fast inference using local message-passing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Deep integration of domain knowledge and statistical learning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Large-scale application: </a:t>
            </a:r>
            <a:r>
              <a:rPr lang="en-GB" i="1" smtClean="0"/>
              <a:t>TrueSkill</a:t>
            </a:r>
            <a:r>
              <a:rPr lang="en-GB" baseline="30000" smtClean="0"/>
              <a:t>TM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Toolkit: </a:t>
            </a:r>
            <a:r>
              <a:rPr lang="en-GB" i="1" smtClean="0"/>
              <a:t>Infer.NET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Second Generation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 cstate="print"/>
          <a:srcRect l="2782" t="56367" r="18355" b="8307"/>
          <a:stretch>
            <a:fillRect/>
          </a:stretch>
        </p:blipFill>
        <p:spPr bwMode="auto">
          <a:xfrm>
            <a:off x="117475" y="1858963"/>
            <a:ext cx="8812213" cy="18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Neural networks, support vector machines</a:t>
            </a:r>
          </a:p>
          <a:p>
            <a:endParaRPr lang="en-GB" smtClean="0">
              <a:solidFill>
                <a:srgbClr val="FF0000"/>
              </a:solidFill>
            </a:endParaRPr>
          </a:p>
          <a:p>
            <a:endParaRPr lang="en-GB" smtClean="0">
              <a:solidFill>
                <a:srgbClr val="FF0000"/>
              </a:solidFill>
            </a:endParaRPr>
          </a:p>
          <a:p>
            <a:endParaRPr lang="en-GB" smtClean="0">
              <a:solidFill>
                <a:srgbClr val="FF0000"/>
              </a:solidFill>
            </a:endParaRPr>
          </a:p>
          <a:p>
            <a:endParaRPr lang="en-GB" smtClean="0">
              <a:solidFill>
                <a:srgbClr val="FF0000"/>
              </a:solidFill>
            </a:endParaRPr>
          </a:p>
          <a:p>
            <a:endParaRPr lang="en-GB" smtClean="0">
              <a:solidFill>
                <a:srgbClr val="FF0000"/>
              </a:solidFill>
            </a:endParaRPr>
          </a:p>
          <a:p>
            <a:endParaRPr lang="en-GB" smtClean="0">
              <a:solidFill>
                <a:srgbClr val="FF0000"/>
              </a:solidFill>
            </a:endParaRPr>
          </a:p>
          <a:p>
            <a:r>
              <a:rPr lang="en-GB" smtClean="0"/>
              <a:t>Difficult to incorporate complex domain knowledge</a:t>
            </a:r>
          </a:p>
          <a:p>
            <a:endParaRPr lang="en-GB" smtClean="0"/>
          </a:p>
          <a:p>
            <a:pPr algn="ctr"/>
            <a:r>
              <a:rPr lang="en-GB" sz="2800" smtClean="0">
                <a:solidFill>
                  <a:srgbClr val="FF0000"/>
                </a:solidFill>
              </a:rPr>
              <a:t>General theme: black-box statistical models</a:t>
            </a:r>
          </a:p>
          <a:p>
            <a:endParaRPr lang="en-GB" smtClean="0"/>
          </a:p>
        </p:txBody>
      </p:sp>
      <p:pic>
        <p:nvPicPr>
          <p:cNvPr id="5" name="Picture 4" descr="Perceptron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Perceptron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Perceptron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9575" y="5473700"/>
            <a:ext cx="8280400" cy="766763"/>
          </a:xfrm>
        </p:spPr>
        <p:txBody>
          <a:bodyPr/>
          <a:lstStyle/>
          <a:p>
            <a:pPr eaLnBrk="1" hangingPunct="1"/>
            <a:r>
              <a:rPr lang="en-GB" smtClean="0">
                <a:hlinkClick r:id="rId3"/>
              </a:rPr>
              <a:t>http://research.microsoft.com/~cmbishop</a:t>
            </a:r>
            <a:r>
              <a:rPr lang="en-GB" smtClean="0"/>
              <a:t> </a:t>
            </a:r>
          </a:p>
        </p:txBody>
      </p:sp>
      <p:pic>
        <p:nvPicPr>
          <p:cNvPr id="43011" name="Picture 4" descr="BISHOP-Springer-3"/>
          <p:cNvPicPr>
            <a:picLocks noChangeAspect="1" noChangeArrowheads="1"/>
          </p:cNvPicPr>
          <p:nvPr/>
        </p:nvPicPr>
        <p:blipFill>
          <a:blip r:embed="rId4" cstate="print"/>
          <a:srcRect l="55032"/>
          <a:stretch>
            <a:fillRect/>
          </a:stretch>
        </p:blipFill>
        <p:spPr bwMode="auto">
          <a:xfrm>
            <a:off x="2786063" y="714375"/>
            <a:ext cx="3319462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Third Generation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endParaRPr lang="en-GB" smtClean="0">
              <a:solidFill>
                <a:srgbClr val="FF0000"/>
              </a:solidFill>
            </a:endParaRPr>
          </a:p>
          <a:p>
            <a:pPr algn="ctr" eaLnBrk="1" hangingPunct="1"/>
            <a:r>
              <a:rPr lang="en-GB" sz="2800" smtClean="0">
                <a:solidFill>
                  <a:srgbClr val="FF0000"/>
                </a:solidFill>
              </a:rPr>
              <a:t>General theme: deep integration of domain</a:t>
            </a:r>
            <a:br>
              <a:rPr lang="en-GB" sz="2800" smtClean="0">
                <a:solidFill>
                  <a:srgbClr val="FF0000"/>
                </a:solidFill>
              </a:rPr>
            </a:br>
            <a:r>
              <a:rPr lang="en-GB" sz="2800" smtClean="0">
                <a:solidFill>
                  <a:srgbClr val="FF0000"/>
                </a:solidFill>
              </a:rPr>
              <a:t>knowledge and statistical learning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Probabilistic graphical models</a:t>
            </a:r>
          </a:p>
          <a:p>
            <a:pPr lvl="1" eaLnBrk="1" hangingPunct="1"/>
            <a:r>
              <a:rPr lang="en-GB" smtClean="0"/>
              <a:t>Bayesian framework</a:t>
            </a:r>
          </a:p>
          <a:p>
            <a:pPr lvl="1" eaLnBrk="1" hangingPunct="1"/>
            <a:r>
              <a:rPr lang="en-GB" smtClean="0"/>
              <a:t>fast inference using local message-passing</a:t>
            </a:r>
          </a:p>
          <a:p>
            <a:pPr lvl="1" eaLnBrk="1" hangingPunct="1"/>
            <a:endParaRPr lang="en-GB" smtClean="0"/>
          </a:p>
          <a:p>
            <a:r>
              <a:rPr lang="en-GB" smtClean="0"/>
              <a:t>Origins: Bayesian networks, decision theory, HMMs, Kalman filters, MRFs, mean field theory, 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Bayesian Learning</a:t>
            </a:r>
          </a:p>
        </p:txBody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Consistent use of probability to quantify uncertainty</a:t>
            </a:r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Predictions involve marginalisation, e.g.</a:t>
            </a:r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90788" y="3538538"/>
            <a:ext cx="40322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73638" y="1858963"/>
            <a:ext cx="9525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24313" y="1858963"/>
            <a:ext cx="8890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27263" y="1858963"/>
            <a:ext cx="16510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5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Why is prior knowledge important?</a:t>
            </a:r>
          </a:p>
        </p:txBody>
      </p:sp>
      <p:cxnSp>
        <p:nvCxnSpPr>
          <p:cNvPr id="18435" name="Straight Arrow Connector 4"/>
          <p:cNvCxnSpPr>
            <a:cxnSpLocks noChangeShapeType="1"/>
          </p:cNvCxnSpPr>
          <p:nvPr/>
        </p:nvCxnSpPr>
        <p:spPr bwMode="auto">
          <a:xfrm>
            <a:off x="1285875" y="6000750"/>
            <a:ext cx="5929313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436" name="Straight Arrow Connector 6"/>
          <p:cNvCxnSpPr>
            <a:cxnSpLocks noChangeShapeType="1"/>
          </p:cNvCxnSpPr>
          <p:nvPr/>
        </p:nvCxnSpPr>
        <p:spPr bwMode="auto">
          <a:xfrm rot="5400000" flipH="1" flipV="1">
            <a:off x="-751681" y="3964782"/>
            <a:ext cx="4073525" cy="158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8437" name="Oval 10"/>
          <p:cNvSpPr>
            <a:spLocks noChangeArrowheads="1"/>
          </p:cNvSpPr>
          <p:nvPr/>
        </p:nvSpPr>
        <p:spPr bwMode="auto">
          <a:xfrm>
            <a:off x="3214688" y="3857625"/>
            <a:ext cx="219075" cy="219075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8" name="Oval 11"/>
          <p:cNvSpPr>
            <a:spLocks noChangeArrowheads="1"/>
          </p:cNvSpPr>
          <p:nvPr/>
        </p:nvSpPr>
        <p:spPr bwMode="auto">
          <a:xfrm>
            <a:off x="3429000" y="3214688"/>
            <a:ext cx="219075" cy="219075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Oval 12"/>
          <p:cNvSpPr>
            <a:spLocks noChangeArrowheads="1"/>
          </p:cNvSpPr>
          <p:nvPr/>
        </p:nvSpPr>
        <p:spPr bwMode="auto">
          <a:xfrm>
            <a:off x="1928813" y="4214813"/>
            <a:ext cx="219075" cy="219075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Oval 13"/>
          <p:cNvSpPr>
            <a:spLocks noChangeArrowheads="1"/>
          </p:cNvSpPr>
          <p:nvPr/>
        </p:nvSpPr>
        <p:spPr bwMode="auto">
          <a:xfrm>
            <a:off x="6000750" y="1928813"/>
            <a:ext cx="219075" cy="219075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Oval 28"/>
          <p:cNvSpPr>
            <a:spLocks noChangeArrowheads="1"/>
          </p:cNvSpPr>
          <p:nvPr/>
        </p:nvSpPr>
        <p:spPr bwMode="auto">
          <a:xfrm>
            <a:off x="6500813" y="4214813"/>
            <a:ext cx="219075" cy="219075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2" name="Oval 29"/>
          <p:cNvSpPr>
            <a:spLocks noChangeArrowheads="1"/>
          </p:cNvSpPr>
          <p:nvPr/>
        </p:nvSpPr>
        <p:spPr bwMode="auto">
          <a:xfrm>
            <a:off x="1500188" y="3857625"/>
            <a:ext cx="219075" cy="219075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3" name="TextBox 33"/>
          <p:cNvSpPr txBox="1">
            <a:spLocks noChangeArrowheads="1"/>
          </p:cNvSpPr>
          <p:nvPr/>
        </p:nvSpPr>
        <p:spPr bwMode="auto">
          <a:xfrm>
            <a:off x="642938" y="2428875"/>
            <a:ext cx="5000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000"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18444" name="TextBox 34"/>
          <p:cNvSpPr txBox="1">
            <a:spLocks noChangeArrowheads="1"/>
          </p:cNvSpPr>
          <p:nvPr/>
        </p:nvSpPr>
        <p:spPr bwMode="auto">
          <a:xfrm>
            <a:off x="6286500" y="5929313"/>
            <a:ext cx="500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000"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4786313" y="1285875"/>
            <a:ext cx="500062" cy="4714875"/>
            <a:chOff x="4786314" y="1285860"/>
            <a:chExt cx="500066" cy="4714908"/>
          </a:xfrm>
        </p:grpSpPr>
        <p:cxnSp>
          <p:nvCxnSpPr>
            <p:cNvPr id="18448" name="Straight Connector 31"/>
            <p:cNvCxnSpPr>
              <a:cxnSpLocks noChangeShapeType="1"/>
            </p:cNvCxnSpPr>
            <p:nvPr/>
          </p:nvCxnSpPr>
          <p:spPr bwMode="auto">
            <a:xfrm rot="5400000">
              <a:off x="2750331" y="3964785"/>
              <a:ext cx="4071966" cy="0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prstDash val="dash"/>
              <a:round/>
              <a:headEnd/>
              <a:tailEnd/>
            </a:ln>
          </p:spPr>
        </p:cxnSp>
        <p:sp>
          <p:nvSpPr>
            <p:cNvPr id="36" name="TextBox 35"/>
            <p:cNvSpPr txBox="1"/>
            <p:nvPr/>
          </p:nvSpPr>
          <p:spPr>
            <a:xfrm>
              <a:off x="4786314" y="1285860"/>
              <a:ext cx="500066" cy="7080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4000" b="0" dirty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?</a:t>
              </a:r>
            </a:p>
          </p:txBody>
        </p:sp>
      </p:grpSp>
      <p:cxnSp>
        <p:nvCxnSpPr>
          <p:cNvPr id="38" name="Straight Connector 37"/>
          <p:cNvCxnSpPr>
            <a:cxnSpLocks noChangeShapeType="1"/>
          </p:cNvCxnSpPr>
          <p:nvPr/>
        </p:nvCxnSpPr>
        <p:spPr bwMode="auto">
          <a:xfrm flipV="1">
            <a:off x="1357313" y="2786063"/>
            <a:ext cx="5572125" cy="1500187"/>
          </a:xfrm>
          <a:prstGeom prst="line">
            <a:avLst/>
          </a:prstGeom>
          <a:noFill/>
          <a:ln w="38100" algn="ctr">
            <a:solidFill>
              <a:srgbClr val="000099"/>
            </a:solidFill>
            <a:round/>
            <a:headEnd/>
            <a:tailEnd/>
          </a:ln>
        </p:spPr>
      </p:cxnSp>
      <p:sp>
        <p:nvSpPr>
          <p:cNvPr id="18447" name="Oval 9"/>
          <p:cNvSpPr>
            <a:spLocks noChangeArrowheads="1"/>
          </p:cNvSpPr>
          <p:nvPr/>
        </p:nvSpPr>
        <p:spPr bwMode="auto">
          <a:xfrm>
            <a:off x="2428875" y="3786188"/>
            <a:ext cx="219075" cy="219075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Probabilistic Graphical Models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00063" y="2143125"/>
            <a:ext cx="8291512" cy="4095750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en-GB" smtClean="0"/>
              <a:t>New insights into existing models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GB" smtClean="0"/>
              <a:t>Framework for designing new models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GB" smtClean="0"/>
              <a:t>Graph-based algorithms for calculation and computation (c.f. Feynman diagrams in physics)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GB" smtClean="0"/>
              <a:t>Efficient software implementation</a:t>
            </a:r>
          </a:p>
          <a:p>
            <a:pPr lvl="1" eaLnBrk="1" hangingPunct="1"/>
            <a:endParaRPr lang="en-GB" smtClean="0"/>
          </a:p>
          <a:p>
            <a:pPr marL="457200" indent="-457200" eaLnBrk="1" hangingPunct="1"/>
            <a:endParaRPr lang="en-GB" i="1" smtClean="0"/>
          </a:p>
          <a:p>
            <a:pPr marL="457200" indent="-457200" eaLnBrk="1" hangingPunct="1"/>
            <a:r>
              <a:rPr lang="en-GB" i="1" smtClean="0"/>
              <a:t>Directed graphs </a:t>
            </a:r>
            <a:r>
              <a:rPr lang="en-GB" smtClean="0"/>
              <a:t>to specify the model</a:t>
            </a:r>
          </a:p>
          <a:p>
            <a:pPr marL="457200" indent="-457200" eaLnBrk="1" hangingPunct="1"/>
            <a:r>
              <a:rPr lang="en-GB" i="1" smtClean="0"/>
              <a:t>Factor graphs </a:t>
            </a:r>
            <a:r>
              <a:rPr lang="en-GB" smtClean="0"/>
              <a:t>for inference and learning</a:t>
            </a:r>
          </a:p>
          <a:p>
            <a:pPr marL="457200" indent="-457200" eaLnBrk="1" hangingPunct="1"/>
            <a:endParaRPr lang="en-GB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85875" y="1214438"/>
            <a:ext cx="6215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600" b="0">
                <a:solidFill>
                  <a:srgbClr val="C00000"/>
                </a:solidFill>
              </a:rPr>
              <a:t>Probability theory + graphs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Directed Graphs</a:t>
            </a:r>
          </a:p>
        </p:txBody>
      </p:sp>
      <p:pic>
        <p:nvPicPr>
          <p:cNvPr id="587783" name="Picture 7" descr="gen_d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" y="1822450"/>
            <a:ext cx="32162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79900" y="2844800"/>
            <a:ext cx="445452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Example: Time Series Modelling</a:t>
            </a:r>
          </a:p>
        </p:txBody>
      </p:sp>
      <p:pic>
        <p:nvPicPr>
          <p:cNvPr id="21507" name="Content Placeholder 3" descr="Figure13.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479675"/>
            <a:ext cx="7056438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TEXPOINTINIT" val=""/>
  <p:tag name="USEAMSFONTS" val="True"/>
  <p:tag name="EMBEDFONTS" val="True"/>
  <p:tag name="USEBOLDAMS" val="True"/>
  <p:tag name="DEFAULTDISPLAYSOURCE" val="\documentclass{slides}&#10;\input{utils}&#10;\pagestyle{empty}&#10;\begin{document}&#10;\[&#10;&#10;\]&#10;\end{document}&#10;"/>
  <p:tag name="TEX2PS" val="latex $(base).tex; dvips -D $(res) -E -o $(base).ps $(base).dvi"/>
  <p:tag name="TEX2PSBATCH" val="latex --interaction=nonstopmode $(base).tex; dvips -D $(res) -E -o $(base).ps $(base).dvi"/>
  <p:tag name="DEFAULTMAGNIFICATION" val="1.2"/>
  <p:tag name="DEFAULTFONTSIZE" val="10"/>
  <p:tag name="DEFAULTWIDTH" val="748"/>
  <p:tag name="DEFAULTHEIGHT" val="79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\[&#10;ab + ac = a(b+c)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1000"/>
  <p:tag name="ORIGWIDTH" val="78"/>
  <p:tag name="PICTUREFILESIZE" val="298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textcolor{blue}{&#10;\begin{eqnarray*}&#10;p(w)&amp;=&amp;\left[\sum_v f_1(v,w)\right] \cdot &#10;\left[\sum_x\sum_y\sum_z f_2(w,x)f_3(x,y)f_4(x,z)\right] \\&#10;\end{eqnarray*}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81"/>
  <p:tag name="BOXFONT" val="10"/>
  <p:tag name="BOXWRAP" val="False"/>
  <p:tag name="WORKAROUNDTRANSPARENCYBUG" val="False"/>
  <p:tag name="ALLOWFONTSUBSTITUTION" val="False"/>
  <p:tag name="BITMAPFORMAT" val="png16m"/>
  <p:tag name="ORIGWIDTH" val="563"/>
  <p:tag name="PICTUREFILESIZE" val="6455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textcolor{red}{&#10;\[&#10;m_{f_1\rightarrow w} (w)&#10;\]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81"/>
  <p:tag name="BOXFONT" val="10"/>
  <p:tag name="BOXWRAP" val="False"/>
  <p:tag name="WORKAROUNDTRANSPARENCYBUG" val="False"/>
  <p:tag name="ALLOWFONTSUBSTITUTION" val="False"/>
  <p:tag name="BITMAPFORMAT" val="png16m"/>
  <p:tag name="ORIGWIDTH" val="101"/>
  <p:tag name="PICTUREFILESIZE" val="947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textcolor{red}{&#10;\[&#10;m_{f_2\rightarrow w} (w)&#10;\]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81"/>
  <p:tag name="BOXFONT" val="10"/>
  <p:tag name="BOXWRAP" val="False"/>
  <p:tag name="WORKAROUNDTRANSPARENCYBUG" val="False"/>
  <p:tag name="ALLOWFONTSUBSTITUTION" val="False"/>
  <p:tag name="BITMAPFORMAT" val="png16m"/>
  <p:tag name="ORIGWIDTH" val="101"/>
  <p:tag name="PICTUREFILESIZE" val="998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textcolor{red}{&#10;\[&#10;m_{f_1\rightarrow w} (w)&#10;\]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81"/>
  <p:tag name="BOXFONT" val="10"/>
  <p:tag name="BOXWRAP" val="False"/>
  <p:tag name="WORKAROUNDTRANSPARENCYBUG" val="False"/>
  <p:tag name="ALLOWFONTSUBSTITUTION" val="False"/>
  <p:tag name="BITMAPFORMAT" val="png16m"/>
  <p:tag name="ORIGWIDTH" val="101"/>
  <p:tag name="PICTUREFILESIZE" val="947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textcolor{red}{&#10;\[&#10;m_{f_2\rightarrow w} (w)&#10;\]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81"/>
  <p:tag name="BOXFONT" val="10"/>
  <p:tag name="BOXWRAP" val="False"/>
  <p:tag name="WORKAROUNDTRANSPARENCYBUG" val="False"/>
  <p:tag name="ALLOWFONTSUBSTITUTION" val="False"/>
  <p:tag name="BITMAPFORMAT" val="png16m"/>
  <p:tag name="ORIGWIDTH" val="101"/>
  <p:tag name="PICTUREFILESIZE" val="998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textcolor{blue}{&#10;\begin{eqnarray*}&#10;p(w)&amp;=&amp;\sum_v \sum_x\sum_y\sum_z f_1(v,w) f_2(w,x)f_3(x,y)f_4(x,z) \\&#10;\end{eqnarray*}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81"/>
  <p:tag name="BOXFONT" val="10"/>
  <p:tag name="BOXWRAP" val="False"/>
  <p:tag name="WORKAROUNDTRANSPARENCYBUG" val="False"/>
  <p:tag name="ALLOWFONTSUBSTITUTION" val="False"/>
  <p:tag name="BITMAPFORMAT" val="png16m"/>
  <p:tag name="ORIGWIDTH" val="508"/>
  <p:tag name="PICTUREFILESIZE" val="5027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textcolor{blue}{&#10;\begin{eqnarray*}&#10;f_1(v,w) f_2(w,x)f_3(x,y)f_4(x,z) \\&#10;\end{eqnarray*}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81"/>
  <p:tag name="BOXFONT" val="10"/>
  <p:tag name="BOXWRAP" val="False"/>
  <p:tag name="WORKAROUNDTRANSPARENCYBUG" val="False"/>
  <p:tag name="ALLOWFONTSUBSTITUTION" val="False"/>
  <p:tag name="BITMAPFORMAT" val="png16m"/>
  <p:tag name="ORIGWIDTH" val="295"/>
  <p:tag name="PICTUREFILESIZE" val="2364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textcolor{red}{&#10;\[&#10;m_{f_2\rightarrow w} (w)&#10;\]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81"/>
  <p:tag name="BOXFONT" val="10"/>
  <p:tag name="BOXWRAP" val="False"/>
  <p:tag name="WORKAROUNDTRANSPARENCYBUG" val="False"/>
  <p:tag name="ALLOWFONTSUBSTITUTION" val="False"/>
  <p:tag name="BITMAPFORMAT" val="png16m"/>
  <p:tag name="ORIGWIDTH" val="101"/>
  <p:tag name="PICTUREFILESIZE" val="998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textcolor{red}{&#10;\[&#10;m_{x\rightarrow f_2} (x)&#10;\]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81"/>
  <p:tag name="BOXFONT" val="10"/>
  <p:tag name="BOXWRAP" val="False"/>
  <p:tag name="WORKAROUNDTRANSPARENCYBUG" val="False"/>
  <p:tag name="ALLOWFONTSUBSTITUTION" val="False"/>
  <p:tag name="BITMAPFORMAT" val="png16m"/>
  <p:tag name="ORIGWIDTH" val="94"/>
  <p:tag name="PICTUREFILESIZE" val="970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newcommand{\boldtheta}{\boldsymbol{\theta}}&#10;\newcommand{\diff}[1]{{\, {\rm d}#1}}&#10;\pagestyle{empty}&#10;\begin{document}&#10;\[&#10;  p({\bf y} | {\bf X}) = \int p({\bf y} | \boldtheta) p({\boldtheta}| {\bf X}) \diff{\boldtheta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MAGNIFICATION" val="2500"/>
  <p:tag name="ORIGWIDTH" val="127"/>
  <p:tag name="PICTUREFILESIZE" val="767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textcolor{red}{&#10;\[&#10;m_{x \rightarrow f_2} (x)&#10;\]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81"/>
  <p:tag name="BOXFONT" val="10"/>
  <p:tag name="BOXWRAP" val="False"/>
  <p:tag name="WORKAROUNDTRANSPARENCYBUG" val="False"/>
  <p:tag name="ALLOWFONTSUBSTITUTION" val="False"/>
  <p:tag name="BITMAPFORMAT" val="png16m"/>
  <p:tag name="ORIGWIDTH" val="94"/>
  <p:tag name="PICTUREFILESIZE" val="970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textcolor{blue}{\[&#10;m_{f_2 \rightarrow w} (w) = &#10;\sum_x f_2(w,x) \cdot \left[\sum_y\sum_z f_3(x,y)f_4(x,z)\right] &#10;\]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81"/>
  <p:tag name="BOXFONT" val="10"/>
  <p:tag name="BOXWRAP" val="False"/>
  <p:tag name="WORKAROUNDTRANSPARENCYBUG" val="False"/>
  <p:tag name="ALLOWFONTSUBSTITUTION" val="False"/>
  <p:tag name="BITMAPFORMAT" val="png16m"/>
  <p:tag name="ORIGWIDTH" val="464"/>
  <p:tag name="PICTUREFILESIZE" val="5712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textcolor{blue}{\[&#10;m_{f_2 \rightarrow w} (w) = &#10;\sum_x \sum_y \sum_z f_2(w,x) f_3(x,y)f_4(x,z) &#10;\]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81"/>
  <p:tag name="BOXFONT" val="10"/>
  <p:tag name="BOXWRAP" val="False"/>
  <p:tag name="WORKAROUNDTRANSPARENCYBUG" val="False"/>
  <p:tag name="ALLOWFONTSUBSTITUTION" val="False"/>
  <p:tag name="BITMAPFORMAT" val="png16m"/>
  <p:tag name="ORIGWIDTH" val="438"/>
  <p:tag name="PICTUREFILESIZE" val="4613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textcolor{red}{&#10;\[&#10;m_{x\rightarrow f_2} (x)&#10;\]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81"/>
  <p:tag name="BOXFONT" val="10"/>
  <p:tag name="BOXWRAP" val="False"/>
  <p:tag name="WORKAROUNDTRANSPARENCYBUG" val="False"/>
  <p:tag name="ALLOWFONTSUBSTITUTION" val="False"/>
  <p:tag name="BITMAPFORMAT" val="png16m"/>
  <p:tag name="ORIGWIDTH" val="94"/>
  <p:tag name="PICTUREFILESIZE" val="970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textcolor{blue}{\[&#10;m_{x \rightarrow f_2} (x) = \sum_y\sum_z f_3(x,y)f_4(x,z)&#10;\]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81"/>
  <p:tag name="BOXFONT" val="10"/>
  <p:tag name="BOXWRAP" val="False"/>
  <p:tag name="WORKAROUNDTRANSPARENCYBUG" val="False"/>
  <p:tag name="ALLOWFONTSUBSTITUTION" val="False"/>
  <p:tag name="BITMAPFORMAT" val="png16m"/>
  <p:tag name="ORIGWIDTH" val="326"/>
  <p:tag name="PICTUREFILESIZE" val="3496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textcolor{blue}{\[&#10;m_{x \rightarrow f_2} (x) = \left[\sum_y f_3(x,y)\right] \cdot &#10;\left[\sum_z f_4(x,z) \right]&#10;\]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81"/>
  <p:tag name="BOXFONT" val="10"/>
  <p:tag name="BOXWRAP" val="False"/>
  <p:tag name="WORKAROUNDTRANSPARENCYBUG" val="False"/>
  <p:tag name="ALLOWFONTSUBSTITUTION" val="False"/>
  <p:tag name="BITMAPFORMAT" val="png16m"/>
  <p:tag name="ORIGWIDTH" val="382"/>
  <p:tag name="PICTUREFILESIZE" val="4559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textcolor{red}{&#10;\[&#10;m_{f_3 \rightarrow x} (x)&#10;\]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81"/>
  <p:tag name="BOXFONT" val="10"/>
  <p:tag name="BOXWRAP" val="False"/>
  <p:tag name="WORKAROUNDTRANSPARENCYBUG" val="False"/>
  <p:tag name="ALLOWFONTSUBSTITUTION" val="False"/>
  <p:tag name="BITMAPFORMAT" val="png16m"/>
  <p:tag name="ORIGWIDTH" val="94"/>
  <p:tag name="PICTUREFILESIZE" val="983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textcolor{red}{&#10;\[&#10;m_{f_4 \rightarrow x} (x)&#10;\]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81"/>
  <p:tag name="BOXFONT" val="10"/>
  <p:tag name="BOXWRAP" val="False"/>
  <p:tag name="WORKAROUNDTRANSPARENCYBUG" val="False"/>
  <p:tag name="ALLOWFONTSUBSTITUTION" val="False"/>
  <p:tag name="BITMAPFORMAT" val="png16m"/>
  <p:tag name="ORIGWIDTH" val="94"/>
  <p:tag name="PICTUREFILESIZE" val="93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textcolor{red}{&#10;\[&#10;m_{f_3\rightarrow x} (x)&#10;\]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81"/>
  <p:tag name="BOXFONT" val="10"/>
  <p:tag name="BOXWRAP" val="False"/>
  <p:tag name="WORKAROUNDTRANSPARENCYBUG" val="False"/>
  <p:tag name="ALLOWFONTSUBSTITUTION" val="False"/>
  <p:tag name="BITMAPFORMAT" val="png16m"/>
  <p:tag name="ORIGWIDTH" val="94"/>
  <p:tag name="PICTUREFILESIZE" val="983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textcolor{red}{&#10;\[&#10;m_{f_4 \rightarrow x} (x)&#10;\]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81"/>
  <p:tag name="BOXFONT" val="10"/>
  <p:tag name="BOXWRAP" val="False"/>
  <p:tag name="WORKAROUNDTRANSPARENCYBUG" val="False"/>
  <p:tag name="ALLOWFONTSUBSTITUTION" val="False"/>
  <p:tag name="BITMAPFORMAT" val="png16m"/>
  <p:tag name="ORIGWIDTH" val="94"/>
  <p:tag name="PICTUREFILESIZE" val="938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newcommand{\boldtheta}{\boldsymbol{\theta}}&#10;\newcommand{\diff}[1]{{\, {\rm d}#1}}&#10;\pagestyle{empty}&#10;\begin{document}&#10;\[&#10;  p({\boldtheta}| {\bf X})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MAGNIFICATION" val="3000"/>
  <p:tag name="ORIGWIDTH" val="30"/>
  <p:tag name="PICTUREFILESIZE" val="181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\[&#10;  p \left(y_{12} = (1,2)|\pi_1, \pi_2) = {\rm I}(\pi_1 &gt; \pi_2 \right)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2500"/>
  <p:tag name="ORIGWIDTH" val="150"/>
  <p:tag name="PICTUREFILESIZE" val="616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\[&#10;  p(t_1|s_1, s_2) = {\cal N}(t_1|s_2 + s_2, 2\beta^2)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2500"/>
  <p:tag name="ORIGWIDTH" val="138"/>
  <p:tag name="PICTUREFILESIZE" val="68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newcommand{\boldtheta}{\boldsymbol{\theta}}&#10;\newcommand{\diff}[1]{{\, {\rm d}#1}}&#10;\pagestyle{empty}&#10;\begin{document}&#10;\[&#10;  p(\widehat{\bf x} | {\boldtheta})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MAGNIFICATION" val="3000"/>
  <p:tag name="ORIGWIDTH" val="28"/>
  <p:tag name="PICTUREFILESIZE" val="183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newcommand{\boldtheta}{\boldsymbol{\theta}}&#10;\newcommand{\diff}[1]{{\, {\rm d}#1}}&#10;\pagestyle{empty}&#10;\begin{document}&#10;\[&#10;  p({\boldtheta} | \widehat{\bf x}, {\bf X}) \propto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MAGNIFICATION" val="3003"/>
  <p:tag name="ORIGWIDTH" val="52"/>
  <p:tag name="PICTUREFILESIZE" val="298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begin{document}&#10;\begin{eqnarray*}&#10;  \lefteqn{p(x_1, \ldots, x_7) = p(x_1) p(x_2) p(x_3) } \\&#10;&amp; &amp; p(x_4|x_1, x_2, x_3) p(x_5|x_1, x_3) \\&#10;&amp; &amp;  p(x_6|x_4) p(x_7|x_4, x_5)&#10;\end{eqnarray*}&#10;\end{document}&#10;"/>
  <p:tag name="FILENAME" val="txp_fig"/>
  <p:tag name="FORMAT" val="bmpmono"/>
  <p:tag name="RES" val="300"/>
  <p:tag name="BLEND" val="0"/>
  <p:tag name="TRANSPARENT" val="1"/>
  <p:tag name="TBUG" val="0"/>
  <p:tag name="ALLOWFS" val="0"/>
  <p:tag name="MAGNIFICATION" val="1200"/>
  <p:tag name="ORIGWIDTH" val="310"/>
  <p:tag name="PICTUREFILESIZE" val="5680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\[&#10;p({\bf x}) = \prod_s f_s({\bf x}_s)&#10;\]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3040"/>
  <p:tag name="ORIGWIDTH" val="74"/>
  <p:tag name="PICTUREFILESIZE" val="373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\[&#10;  p(x_1, x_2, x_3) = p(x_1) p(x_2) p(x_3|x_1, x_2)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MAGNIFICATION" val="1200"/>
  <p:tag name="ORIGWIDTH" val="162"/>
  <p:tag name="PICTUREFILESIZE" val="842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\begin{eqnarray*}&#10;  f_a(x_1) &amp;=&amp; p(x_1) \\&#10;  f_b(x_2) &amp;=&amp; p(x_2) \\&#10;  f_c(x_1, x_2, x_3) &amp;=&amp; p(x_3|x_1, x_2)&#10;\end{eqnarray*}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MAGNIFICATION" val="2500"/>
  <p:tag name="ORIGWIDTH" val="134"/>
  <p:tag name="PICTUREFILESIZE" val="1319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CC6EB42EF67047A278C6E580679852" ma:contentTypeVersion="4" ma:contentTypeDescription="Create a new document." ma:contentTypeScope="" ma:versionID="40f89ca09ab3369822c7be1a6d9ba351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b387f137bb906b7447443f1b7ddcb5f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ExpirationDate" minOccurs="0"/>
                <xsd:element ref="ns1:PublishingStart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ExpirationDate" ma:index="8" nillable="true" ma:displayName="Scheduling End Date" ma:internalName="PublishingExpirationDate">
      <xsd:simpleType>
        <xsd:restriction base="dms:Unknown"/>
      </xsd:simpleType>
    </xsd:element>
    <xsd:element name="PublishingStartDate" ma:index="9" nillable="true" ma:displayName="Scheduling Start Date" ma:internalName="PublishingStart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>2019-07-06T14:01:33+00:00</PublishingExpirationDate>
    <PublishingStartDate xmlns="http://schemas.microsoft.com/sharepoint/v3">2000-01-01T08:00:00+00:00</PublishingStartDate>
  </documentManagement>
</p:properties>
</file>

<file path=customXml/itemProps1.xml><?xml version="1.0" encoding="utf-8"?>
<ds:datastoreItem xmlns:ds="http://schemas.openxmlformats.org/officeDocument/2006/customXml" ds:itemID="{E2FA3CC2-EB3F-408B-BBFB-022A79EC1E7E}"/>
</file>

<file path=customXml/itemProps2.xml><?xml version="1.0" encoding="utf-8"?>
<ds:datastoreItem xmlns:ds="http://schemas.openxmlformats.org/officeDocument/2006/customXml" ds:itemID="{68F8E6A2-5B75-48E3-84AE-F34D21339748}"/>
</file>

<file path=customXml/itemProps3.xml><?xml version="1.0" encoding="utf-8"?>
<ds:datastoreItem xmlns:ds="http://schemas.openxmlformats.org/officeDocument/2006/customXml" ds:itemID="{71AFA8EB-1527-4FC3-9F94-70D374F5A718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450</Words>
  <Application>Microsoft Office PowerPoint</Application>
  <PresentationFormat>On-screen Show (4:3)</PresentationFormat>
  <Paragraphs>214</Paragraphs>
  <Slides>30</Slides>
  <Notes>30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Comic Sans MS</vt:lpstr>
      <vt:lpstr>Times New Roman</vt:lpstr>
      <vt:lpstr>cmmi12</vt:lpstr>
      <vt:lpstr>cmbx12</vt:lpstr>
      <vt:lpstr>Symbol</vt:lpstr>
      <vt:lpstr>Tw Cen MT</vt:lpstr>
      <vt:lpstr>Default Design</vt:lpstr>
      <vt:lpstr>Slide 1</vt:lpstr>
      <vt:lpstr>First Generation</vt:lpstr>
      <vt:lpstr>Second Generation</vt:lpstr>
      <vt:lpstr>Third Generation</vt:lpstr>
      <vt:lpstr>Bayesian Learning</vt:lpstr>
      <vt:lpstr>Why is prior knowledge important?</vt:lpstr>
      <vt:lpstr>Probabilistic Graphical Models</vt:lpstr>
      <vt:lpstr>Directed Graphs</vt:lpstr>
      <vt:lpstr>Example: Time Series Modelling</vt:lpstr>
      <vt:lpstr>Slide 10</vt:lpstr>
      <vt:lpstr>Slide 11</vt:lpstr>
      <vt:lpstr>Slide 12</vt:lpstr>
      <vt:lpstr>Factor Graphs</vt:lpstr>
      <vt:lpstr>From Directed Graph to Factor Graph</vt:lpstr>
      <vt:lpstr>Local message-passing</vt:lpstr>
      <vt:lpstr>Factor Trees: Separation</vt:lpstr>
      <vt:lpstr>Messages: From Factors To Variables</vt:lpstr>
      <vt:lpstr>Messages: From Variables To Factors</vt:lpstr>
      <vt:lpstr>What if marginalisations are not tractable?</vt:lpstr>
      <vt:lpstr>Illustration: Bayesian Ranking</vt:lpstr>
      <vt:lpstr>Two Player Match Outcome Model</vt:lpstr>
      <vt:lpstr>Two Team Match Outcome Model</vt:lpstr>
      <vt:lpstr>Multiple Team Match Outcome Model</vt:lpstr>
      <vt:lpstr>Efficient Approximate Inference</vt:lpstr>
      <vt:lpstr>Convergence</vt:lpstr>
      <vt:lpstr>TrueSkillTM</vt:lpstr>
      <vt:lpstr>Slide 27</vt:lpstr>
      <vt:lpstr>Slide 28</vt:lpstr>
      <vt:lpstr>Summary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Fabien Petitcolas</dc:creator>
  <cp:lastModifiedBy/>
  <cp:revision>1</cp:revision>
  <dcterms:created xsi:type="dcterms:W3CDTF">2009-07-06T13:50:59Z</dcterms:created>
  <dcterms:modified xsi:type="dcterms:W3CDTF">2009-07-06T13:51:23Z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0x01010078CC6EB42EF67047A278C6E580679852</vt:lpwstr>
  </property>
</Properties>
</file>