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3" r:id="rId3"/>
  </p:sldMasterIdLst>
  <p:notesMasterIdLst>
    <p:notesMasterId r:id="rId25"/>
  </p:notesMasterIdLst>
  <p:sldIdLst>
    <p:sldId id="256" r:id="rId4"/>
    <p:sldId id="265" r:id="rId5"/>
    <p:sldId id="257" r:id="rId6"/>
    <p:sldId id="258" r:id="rId7"/>
    <p:sldId id="271" r:id="rId8"/>
    <p:sldId id="270" r:id="rId9"/>
    <p:sldId id="259" r:id="rId10"/>
    <p:sldId id="269" r:id="rId11"/>
    <p:sldId id="267" r:id="rId12"/>
    <p:sldId id="268" r:id="rId13"/>
    <p:sldId id="272" r:id="rId14"/>
    <p:sldId id="274" r:id="rId15"/>
    <p:sldId id="275" r:id="rId16"/>
    <p:sldId id="276" r:id="rId17"/>
    <p:sldId id="280" r:id="rId18"/>
    <p:sldId id="281" r:id="rId19"/>
    <p:sldId id="278" r:id="rId20"/>
    <p:sldId id="279" r:id="rId21"/>
    <p:sldId id="283" r:id="rId22"/>
    <p:sldId id="263" r:id="rId23"/>
    <p:sldId id="26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m-01-srv\dfsroot\users\t-neilw\Documents\Buy%20sell%20fail%20pie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8470032071436241E-2"/>
          <c:y val="3.2896124378248751E-2"/>
          <c:w val="0.72314478273679561"/>
          <c:h val="0.7852702109988175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Average Auction Price</c:v>
                </c:pt>
              </c:strCache>
            </c:strRef>
          </c:tx>
          <c:marker>
            <c:symbol val="none"/>
          </c:marker>
          <c:cat>
            <c:numRef>
              <c:f>Sheet1!$A$2:$A$99</c:f>
              <c:numCache>
                <c:formatCode>dd/mm/yyyy</c:formatCode>
                <c:ptCount val="98"/>
                <c:pt idx="0">
                  <c:v>39225</c:v>
                </c:pt>
                <c:pt idx="1">
                  <c:v>39226</c:v>
                </c:pt>
                <c:pt idx="2">
                  <c:v>39227</c:v>
                </c:pt>
                <c:pt idx="3">
                  <c:v>39228</c:v>
                </c:pt>
                <c:pt idx="4">
                  <c:v>39229</c:v>
                </c:pt>
                <c:pt idx="5">
                  <c:v>39230</c:v>
                </c:pt>
                <c:pt idx="6">
                  <c:v>39231</c:v>
                </c:pt>
                <c:pt idx="7">
                  <c:v>39232</c:v>
                </c:pt>
                <c:pt idx="8">
                  <c:v>39233</c:v>
                </c:pt>
                <c:pt idx="9">
                  <c:v>39234</c:v>
                </c:pt>
                <c:pt idx="10">
                  <c:v>39235</c:v>
                </c:pt>
                <c:pt idx="11">
                  <c:v>39236</c:v>
                </c:pt>
                <c:pt idx="12">
                  <c:v>39237</c:v>
                </c:pt>
                <c:pt idx="13">
                  <c:v>39238</c:v>
                </c:pt>
                <c:pt idx="14">
                  <c:v>39239</c:v>
                </c:pt>
                <c:pt idx="15">
                  <c:v>39240</c:v>
                </c:pt>
                <c:pt idx="16">
                  <c:v>39241</c:v>
                </c:pt>
                <c:pt idx="17">
                  <c:v>39242</c:v>
                </c:pt>
                <c:pt idx="18">
                  <c:v>39243</c:v>
                </c:pt>
                <c:pt idx="19">
                  <c:v>39244</c:v>
                </c:pt>
                <c:pt idx="20">
                  <c:v>39245</c:v>
                </c:pt>
                <c:pt idx="21">
                  <c:v>39246</c:v>
                </c:pt>
                <c:pt idx="22">
                  <c:v>39247</c:v>
                </c:pt>
                <c:pt idx="23">
                  <c:v>39248</c:v>
                </c:pt>
                <c:pt idx="24">
                  <c:v>39249</c:v>
                </c:pt>
                <c:pt idx="25">
                  <c:v>39250</c:v>
                </c:pt>
                <c:pt idx="26">
                  <c:v>39251</c:v>
                </c:pt>
                <c:pt idx="27">
                  <c:v>39252</c:v>
                </c:pt>
                <c:pt idx="28">
                  <c:v>39253</c:v>
                </c:pt>
                <c:pt idx="29">
                  <c:v>39254</c:v>
                </c:pt>
                <c:pt idx="30">
                  <c:v>39255</c:v>
                </c:pt>
                <c:pt idx="31">
                  <c:v>39258</c:v>
                </c:pt>
                <c:pt idx="32">
                  <c:v>39259</c:v>
                </c:pt>
                <c:pt idx="33">
                  <c:v>39260</c:v>
                </c:pt>
                <c:pt idx="34">
                  <c:v>39261</c:v>
                </c:pt>
                <c:pt idx="35">
                  <c:v>39262</c:v>
                </c:pt>
                <c:pt idx="36">
                  <c:v>39263</c:v>
                </c:pt>
                <c:pt idx="37">
                  <c:v>39264</c:v>
                </c:pt>
                <c:pt idx="38">
                  <c:v>39265</c:v>
                </c:pt>
                <c:pt idx="39">
                  <c:v>39266</c:v>
                </c:pt>
                <c:pt idx="40">
                  <c:v>39267</c:v>
                </c:pt>
                <c:pt idx="41">
                  <c:v>39268</c:v>
                </c:pt>
                <c:pt idx="42">
                  <c:v>39269</c:v>
                </c:pt>
                <c:pt idx="43">
                  <c:v>39270</c:v>
                </c:pt>
                <c:pt idx="44">
                  <c:v>39271</c:v>
                </c:pt>
                <c:pt idx="45">
                  <c:v>39272</c:v>
                </c:pt>
                <c:pt idx="46">
                  <c:v>39273</c:v>
                </c:pt>
                <c:pt idx="47">
                  <c:v>39274</c:v>
                </c:pt>
                <c:pt idx="48">
                  <c:v>39275</c:v>
                </c:pt>
                <c:pt idx="49">
                  <c:v>39276</c:v>
                </c:pt>
                <c:pt idx="50">
                  <c:v>39277</c:v>
                </c:pt>
                <c:pt idx="51">
                  <c:v>39278</c:v>
                </c:pt>
                <c:pt idx="52">
                  <c:v>39279</c:v>
                </c:pt>
                <c:pt idx="53">
                  <c:v>39280</c:v>
                </c:pt>
                <c:pt idx="54">
                  <c:v>39281</c:v>
                </c:pt>
                <c:pt idx="55">
                  <c:v>39282</c:v>
                </c:pt>
                <c:pt idx="56">
                  <c:v>39283</c:v>
                </c:pt>
                <c:pt idx="57">
                  <c:v>39284</c:v>
                </c:pt>
                <c:pt idx="58">
                  <c:v>39285</c:v>
                </c:pt>
                <c:pt idx="59">
                  <c:v>39286</c:v>
                </c:pt>
                <c:pt idx="60">
                  <c:v>39287</c:v>
                </c:pt>
                <c:pt idx="61">
                  <c:v>39288</c:v>
                </c:pt>
                <c:pt idx="62">
                  <c:v>39289</c:v>
                </c:pt>
                <c:pt idx="63">
                  <c:v>39290</c:v>
                </c:pt>
                <c:pt idx="64">
                  <c:v>39291</c:v>
                </c:pt>
                <c:pt idx="65">
                  <c:v>39292</c:v>
                </c:pt>
                <c:pt idx="66">
                  <c:v>39293</c:v>
                </c:pt>
                <c:pt idx="67">
                  <c:v>39294</c:v>
                </c:pt>
                <c:pt idx="68">
                  <c:v>39295</c:v>
                </c:pt>
                <c:pt idx="69">
                  <c:v>39296</c:v>
                </c:pt>
                <c:pt idx="70">
                  <c:v>39297</c:v>
                </c:pt>
                <c:pt idx="71">
                  <c:v>39298</c:v>
                </c:pt>
                <c:pt idx="72">
                  <c:v>39299</c:v>
                </c:pt>
                <c:pt idx="73">
                  <c:v>39300</c:v>
                </c:pt>
                <c:pt idx="74">
                  <c:v>39301</c:v>
                </c:pt>
                <c:pt idx="75">
                  <c:v>39302</c:v>
                </c:pt>
                <c:pt idx="76">
                  <c:v>39303</c:v>
                </c:pt>
                <c:pt idx="77">
                  <c:v>39304</c:v>
                </c:pt>
                <c:pt idx="78">
                  <c:v>39305</c:v>
                </c:pt>
                <c:pt idx="79">
                  <c:v>39306</c:v>
                </c:pt>
                <c:pt idx="80">
                  <c:v>39307</c:v>
                </c:pt>
                <c:pt idx="81">
                  <c:v>39308</c:v>
                </c:pt>
                <c:pt idx="82">
                  <c:v>39309</c:v>
                </c:pt>
                <c:pt idx="83">
                  <c:v>39310</c:v>
                </c:pt>
                <c:pt idx="84">
                  <c:v>39311</c:v>
                </c:pt>
                <c:pt idx="85">
                  <c:v>39312</c:v>
                </c:pt>
                <c:pt idx="86">
                  <c:v>39313</c:v>
                </c:pt>
                <c:pt idx="87">
                  <c:v>39314</c:v>
                </c:pt>
                <c:pt idx="88">
                  <c:v>39315</c:v>
                </c:pt>
                <c:pt idx="89">
                  <c:v>39316</c:v>
                </c:pt>
                <c:pt idx="90">
                  <c:v>39317</c:v>
                </c:pt>
                <c:pt idx="91">
                  <c:v>39318</c:v>
                </c:pt>
                <c:pt idx="92">
                  <c:v>39319</c:v>
                </c:pt>
                <c:pt idx="93">
                  <c:v>39320</c:v>
                </c:pt>
                <c:pt idx="94">
                  <c:v>39321</c:v>
                </c:pt>
                <c:pt idx="95">
                  <c:v>39322</c:v>
                </c:pt>
                <c:pt idx="96">
                  <c:v>39323</c:v>
                </c:pt>
                <c:pt idx="97">
                  <c:v>39324</c:v>
                </c:pt>
              </c:numCache>
            </c:numRef>
          </c:cat>
          <c:val>
            <c:numRef>
              <c:f>Sheet1!$B$2:$B$99</c:f>
              <c:numCache>
                <c:formatCode>General</c:formatCode>
                <c:ptCount val="98"/>
                <c:pt idx="0">
                  <c:v>25134</c:v>
                </c:pt>
                <c:pt idx="1">
                  <c:v>26508</c:v>
                </c:pt>
                <c:pt idx="2">
                  <c:v>49468</c:v>
                </c:pt>
                <c:pt idx="3">
                  <c:v>56739</c:v>
                </c:pt>
                <c:pt idx="4">
                  <c:v>60002</c:v>
                </c:pt>
                <c:pt idx="5">
                  <c:v>81059</c:v>
                </c:pt>
                <c:pt idx="6">
                  <c:v>80886</c:v>
                </c:pt>
                <c:pt idx="7">
                  <c:v>72721</c:v>
                </c:pt>
                <c:pt idx="8">
                  <c:v>42874</c:v>
                </c:pt>
                <c:pt idx="9">
                  <c:v>41421</c:v>
                </c:pt>
                <c:pt idx="10">
                  <c:v>50450</c:v>
                </c:pt>
                <c:pt idx="11">
                  <c:v>53168</c:v>
                </c:pt>
                <c:pt idx="12">
                  <c:v>60414</c:v>
                </c:pt>
                <c:pt idx="13">
                  <c:v>65535</c:v>
                </c:pt>
                <c:pt idx="14">
                  <c:v>73534</c:v>
                </c:pt>
                <c:pt idx="15">
                  <c:v>69875</c:v>
                </c:pt>
                <c:pt idx="16">
                  <c:v>71417</c:v>
                </c:pt>
                <c:pt idx="17">
                  <c:v>71681</c:v>
                </c:pt>
                <c:pt idx="18">
                  <c:v>69106</c:v>
                </c:pt>
                <c:pt idx="19">
                  <c:v>78176</c:v>
                </c:pt>
                <c:pt idx="20">
                  <c:v>78920</c:v>
                </c:pt>
                <c:pt idx="21">
                  <c:v>85032</c:v>
                </c:pt>
                <c:pt idx="22">
                  <c:v>75227</c:v>
                </c:pt>
                <c:pt idx="23">
                  <c:v>92530</c:v>
                </c:pt>
                <c:pt idx="24">
                  <c:v>108085</c:v>
                </c:pt>
                <c:pt idx="25">
                  <c:v>100819</c:v>
                </c:pt>
                <c:pt idx="26">
                  <c:v>146823</c:v>
                </c:pt>
                <c:pt idx="27">
                  <c:v>141073</c:v>
                </c:pt>
                <c:pt idx="28">
                  <c:v>136956</c:v>
                </c:pt>
                <c:pt idx="29">
                  <c:v>200358</c:v>
                </c:pt>
                <c:pt idx="30">
                  <c:v>129405</c:v>
                </c:pt>
                <c:pt idx="31">
                  <c:v>484783</c:v>
                </c:pt>
                <c:pt idx="32">
                  <c:v>344781</c:v>
                </c:pt>
                <c:pt idx="33">
                  <c:v>638480</c:v>
                </c:pt>
                <c:pt idx="34">
                  <c:v>506024</c:v>
                </c:pt>
                <c:pt idx="35">
                  <c:v>467534</c:v>
                </c:pt>
                <c:pt idx="36">
                  <c:v>477449</c:v>
                </c:pt>
                <c:pt idx="37">
                  <c:v>503170</c:v>
                </c:pt>
                <c:pt idx="38">
                  <c:v>506537</c:v>
                </c:pt>
                <c:pt idx="39">
                  <c:v>211170</c:v>
                </c:pt>
                <c:pt idx="40">
                  <c:v>537478</c:v>
                </c:pt>
                <c:pt idx="41">
                  <c:v>380790</c:v>
                </c:pt>
                <c:pt idx="42">
                  <c:v>474689</c:v>
                </c:pt>
                <c:pt idx="43">
                  <c:v>415328</c:v>
                </c:pt>
                <c:pt idx="44">
                  <c:v>568236</c:v>
                </c:pt>
                <c:pt idx="45">
                  <c:v>651882</c:v>
                </c:pt>
                <c:pt idx="46">
                  <c:v>596924</c:v>
                </c:pt>
                <c:pt idx="47">
                  <c:v>365197</c:v>
                </c:pt>
                <c:pt idx="48">
                  <c:v>451271</c:v>
                </c:pt>
                <c:pt idx="49">
                  <c:v>667709</c:v>
                </c:pt>
                <c:pt idx="50">
                  <c:v>449349</c:v>
                </c:pt>
                <c:pt idx="51">
                  <c:v>1248558</c:v>
                </c:pt>
                <c:pt idx="52">
                  <c:v>529783</c:v>
                </c:pt>
                <c:pt idx="53">
                  <c:v>804753</c:v>
                </c:pt>
                <c:pt idx="54">
                  <c:v>429002</c:v>
                </c:pt>
                <c:pt idx="55">
                  <c:v>475056</c:v>
                </c:pt>
                <c:pt idx="56">
                  <c:v>607285</c:v>
                </c:pt>
                <c:pt idx="57">
                  <c:v>860603</c:v>
                </c:pt>
                <c:pt idx="58">
                  <c:v>645386</c:v>
                </c:pt>
                <c:pt idx="59">
                  <c:v>1058296</c:v>
                </c:pt>
                <c:pt idx="60">
                  <c:v>679290</c:v>
                </c:pt>
                <c:pt idx="61">
                  <c:v>330082</c:v>
                </c:pt>
                <c:pt idx="62">
                  <c:v>425950</c:v>
                </c:pt>
                <c:pt idx="63">
                  <c:v>823737</c:v>
                </c:pt>
                <c:pt idx="64">
                  <c:v>1080919</c:v>
                </c:pt>
                <c:pt idx="65">
                  <c:v>1347725</c:v>
                </c:pt>
                <c:pt idx="66">
                  <c:v>681965</c:v>
                </c:pt>
                <c:pt idx="67">
                  <c:v>685189</c:v>
                </c:pt>
                <c:pt idx="68">
                  <c:v>926623</c:v>
                </c:pt>
                <c:pt idx="69">
                  <c:v>841975</c:v>
                </c:pt>
                <c:pt idx="70">
                  <c:v>1425606</c:v>
                </c:pt>
                <c:pt idx="71">
                  <c:v>1608714</c:v>
                </c:pt>
                <c:pt idx="72">
                  <c:v>1340818</c:v>
                </c:pt>
                <c:pt idx="73">
                  <c:v>1513464</c:v>
                </c:pt>
                <c:pt idx="74">
                  <c:v>340902</c:v>
                </c:pt>
                <c:pt idx="75">
                  <c:v>1013589</c:v>
                </c:pt>
                <c:pt idx="76">
                  <c:v>924385</c:v>
                </c:pt>
                <c:pt idx="77">
                  <c:v>911811</c:v>
                </c:pt>
                <c:pt idx="78">
                  <c:v>1611013</c:v>
                </c:pt>
                <c:pt idx="79">
                  <c:v>1075506</c:v>
                </c:pt>
                <c:pt idx="80">
                  <c:v>505324</c:v>
                </c:pt>
                <c:pt idx="81">
                  <c:v>1589682</c:v>
                </c:pt>
                <c:pt idx="82">
                  <c:v>991954</c:v>
                </c:pt>
                <c:pt idx="83">
                  <c:v>1092409</c:v>
                </c:pt>
                <c:pt idx="84">
                  <c:v>3432027</c:v>
                </c:pt>
                <c:pt idx="85">
                  <c:v>3199106</c:v>
                </c:pt>
                <c:pt idx="86">
                  <c:v>2295697</c:v>
                </c:pt>
                <c:pt idx="87">
                  <c:v>2439216</c:v>
                </c:pt>
                <c:pt idx="88">
                  <c:v>1472537</c:v>
                </c:pt>
                <c:pt idx="89">
                  <c:v>2240182</c:v>
                </c:pt>
                <c:pt idx="90">
                  <c:v>1009644</c:v>
                </c:pt>
                <c:pt idx="91">
                  <c:v>2404406</c:v>
                </c:pt>
                <c:pt idx="92">
                  <c:v>260462</c:v>
                </c:pt>
                <c:pt idx="93">
                  <c:v>274057</c:v>
                </c:pt>
                <c:pt idx="94">
                  <c:v>173279</c:v>
                </c:pt>
                <c:pt idx="95">
                  <c:v>203425</c:v>
                </c:pt>
                <c:pt idx="96">
                  <c:v>173925</c:v>
                </c:pt>
                <c:pt idx="97">
                  <c:v>176610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Avergage Reserve Price</c:v>
                </c:pt>
              </c:strCache>
            </c:strRef>
          </c:tx>
          <c:marker>
            <c:symbol val="none"/>
          </c:marker>
          <c:cat>
            <c:numRef>
              <c:f>Sheet1!$A$2:$A$99</c:f>
              <c:numCache>
                <c:formatCode>dd/mm/yyyy</c:formatCode>
                <c:ptCount val="98"/>
                <c:pt idx="0">
                  <c:v>39225</c:v>
                </c:pt>
                <c:pt idx="1">
                  <c:v>39226</c:v>
                </c:pt>
                <c:pt idx="2">
                  <c:v>39227</c:v>
                </c:pt>
                <c:pt idx="3">
                  <c:v>39228</c:v>
                </c:pt>
                <c:pt idx="4">
                  <c:v>39229</c:v>
                </c:pt>
                <c:pt idx="5">
                  <c:v>39230</c:v>
                </c:pt>
                <c:pt idx="6">
                  <c:v>39231</c:v>
                </c:pt>
                <c:pt idx="7">
                  <c:v>39232</c:v>
                </c:pt>
                <c:pt idx="8">
                  <c:v>39233</c:v>
                </c:pt>
                <c:pt idx="9">
                  <c:v>39234</c:v>
                </c:pt>
                <c:pt idx="10">
                  <c:v>39235</c:v>
                </c:pt>
                <c:pt idx="11">
                  <c:v>39236</c:v>
                </c:pt>
                <c:pt idx="12">
                  <c:v>39237</c:v>
                </c:pt>
                <c:pt idx="13">
                  <c:v>39238</c:v>
                </c:pt>
                <c:pt idx="14">
                  <c:v>39239</c:v>
                </c:pt>
                <c:pt idx="15">
                  <c:v>39240</c:v>
                </c:pt>
                <c:pt idx="16">
                  <c:v>39241</c:v>
                </c:pt>
                <c:pt idx="17">
                  <c:v>39242</c:v>
                </c:pt>
                <c:pt idx="18">
                  <c:v>39243</c:v>
                </c:pt>
                <c:pt idx="19">
                  <c:v>39244</c:v>
                </c:pt>
                <c:pt idx="20">
                  <c:v>39245</c:v>
                </c:pt>
                <c:pt idx="21">
                  <c:v>39246</c:v>
                </c:pt>
                <c:pt idx="22">
                  <c:v>39247</c:v>
                </c:pt>
                <c:pt idx="23">
                  <c:v>39248</c:v>
                </c:pt>
                <c:pt idx="24">
                  <c:v>39249</c:v>
                </c:pt>
                <c:pt idx="25">
                  <c:v>39250</c:v>
                </c:pt>
                <c:pt idx="26">
                  <c:v>39251</c:v>
                </c:pt>
                <c:pt idx="27">
                  <c:v>39252</c:v>
                </c:pt>
                <c:pt idx="28">
                  <c:v>39253</c:v>
                </c:pt>
                <c:pt idx="29">
                  <c:v>39254</c:v>
                </c:pt>
                <c:pt idx="30">
                  <c:v>39255</c:v>
                </c:pt>
                <c:pt idx="31">
                  <c:v>39258</c:v>
                </c:pt>
                <c:pt idx="32">
                  <c:v>39259</c:v>
                </c:pt>
                <c:pt idx="33">
                  <c:v>39260</c:v>
                </c:pt>
                <c:pt idx="34">
                  <c:v>39261</c:v>
                </c:pt>
                <c:pt idx="35">
                  <c:v>39262</c:v>
                </c:pt>
                <c:pt idx="36">
                  <c:v>39263</c:v>
                </c:pt>
                <c:pt idx="37">
                  <c:v>39264</c:v>
                </c:pt>
                <c:pt idx="38">
                  <c:v>39265</c:v>
                </c:pt>
                <c:pt idx="39">
                  <c:v>39266</c:v>
                </c:pt>
                <c:pt idx="40">
                  <c:v>39267</c:v>
                </c:pt>
                <c:pt idx="41">
                  <c:v>39268</c:v>
                </c:pt>
                <c:pt idx="42">
                  <c:v>39269</c:v>
                </c:pt>
                <c:pt idx="43">
                  <c:v>39270</c:v>
                </c:pt>
                <c:pt idx="44">
                  <c:v>39271</c:v>
                </c:pt>
                <c:pt idx="45">
                  <c:v>39272</c:v>
                </c:pt>
                <c:pt idx="46">
                  <c:v>39273</c:v>
                </c:pt>
                <c:pt idx="47">
                  <c:v>39274</c:v>
                </c:pt>
                <c:pt idx="48">
                  <c:v>39275</c:v>
                </c:pt>
                <c:pt idx="49">
                  <c:v>39276</c:v>
                </c:pt>
                <c:pt idx="50">
                  <c:v>39277</c:v>
                </c:pt>
                <c:pt idx="51">
                  <c:v>39278</c:v>
                </c:pt>
                <c:pt idx="52">
                  <c:v>39279</c:v>
                </c:pt>
                <c:pt idx="53">
                  <c:v>39280</c:v>
                </c:pt>
                <c:pt idx="54">
                  <c:v>39281</c:v>
                </c:pt>
                <c:pt idx="55">
                  <c:v>39282</c:v>
                </c:pt>
                <c:pt idx="56">
                  <c:v>39283</c:v>
                </c:pt>
                <c:pt idx="57">
                  <c:v>39284</c:v>
                </c:pt>
                <c:pt idx="58">
                  <c:v>39285</c:v>
                </c:pt>
                <c:pt idx="59">
                  <c:v>39286</c:v>
                </c:pt>
                <c:pt idx="60">
                  <c:v>39287</c:v>
                </c:pt>
                <c:pt idx="61">
                  <c:v>39288</c:v>
                </c:pt>
                <c:pt idx="62">
                  <c:v>39289</c:v>
                </c:pt>
                <c:pt idx="63">
                  <c:v>39290</c:v>
                </c:pt>
                <c:pt idx="64">
                  <c:v>39291</c:v>
                </c:pt>
                <c:pt idx="65">
                  <c:v>39292</c:v>
                </c:pt>
                <c:pt idx="66">
                  <c:v>39293</c:v>
                </c:pt>
                <c:pt idx="67">
                  <c:v>39294</c:v>
                </c:pt>
                <c:pt idx="68">
                  <c:v>39295</c:v>
                </c:pt>
                <c:pt idx="69">
                  <c:v>39296</c:v>
                </c:pt>
                <c:pt idx="70">
                  <c:v>39297</c:v>
                </c:pt>
                <c:pt idx="71">
                  <c:v>39298</c:v>
                </c:pt>
                <c:pt idx="72">
                  <c:v>39299</c:v>
                </c:pt>
                <c:pt idx="73">
                  <c:v>39300</c:v>
                </c:pt>
                <c:pt idx="74">
                  <c:v>39301</c:v>
                </c:pt>
                <c:pt idx="75">
                  <c:v>39302</c:v>
                </c:pt>
                <c:pt idx="76">
                  <c:v>39303</c:v>
                </c:pt>
                <c:pt idx="77">
                  <c:v>39304</c:v>
                </c:pt>
                <c:pt idx="78">
                  <c:v>39305</c:v>
                </c:pt>
                <c:pt idx="79">
                  <c:v>39306</c:v>
                </c:pt>
                <c:pt idx="80">
                  <c:v>39307</c:v>
                </c:pt>
                <c:pt idx="81">
                  <c:v>39308</c:v>
                </c:pt>
                <c:pt idx="82">
                  <c:v>39309</c:v>
                </c:pt>
                <c:pt idx="83">
                  <c:v>39310</c:v>
                </c:pt>
                <c:pt idx="84">
                  <c:v>39311</c:v>
                </c:pt>
                <c:pt idx="85">
                  <c:v>39312</c:v>
                </c:pt>
                <c:pt idx="86">
                  <c:v>39313</c:v>
                </c:pt>
                <c:pt idx="87">
                  <c:v>39314</c:v>
                </c:pt>
                <c:pt idx="88">
                  <c:v>39315</c:v>
                </c:pt>
                <c:pt idx="89">
                  <c:v>39316</c:v>
                </c:pt>
                <c:pt idx="90">
                  <c:v>39317</c:v>
                </c:pt>
                <c:pt idx="91">
                  <c:v>39318</c:v>
                </c:pt>
                <c:pt idx="92">
                  <c:v>39319</c:v>
                </c:pt>
                <c:pt idx="93">
                  <c:v>39320</c:v>
                </c:pt>
                <c:pt idx="94">
                  <c:v>39321</c:v>
                </c:pt>
                <c:pt idx="95">
                  <c:v>39322</c:v>
                </c:pt>
                <c:pt idx="96">
                  <c:v>39323</c:v>
                </c:pt>
                <c:pt idx="97">
                  <c:v>39324</c:v>
                </c:pt>
              </c:numCache>
            </c:numRef>
          </c:cat>
          <c:val>
            <c:numRef>
              <c:f>Sheet1!$C$2:$C$99</c:f>
              <c:numCache>
                <c:formatCode>General</c:formatCode>
                <c:ptCount val="98"/>
                <c:pt idx="0">
                  <c:v>46380</c:v>
                </c:pt>
                <c:pt idx="1">
                  <c:v>25411</c:v>
                </c:pt>
                <c:pt idx="2">
                  <c:v>18651</c:v>
                </c:pt>
                <c:pt idx="3">
                  <c:v>34532</c:v>
                </c:pt>
                <c:pt idx="4">
                  <c:v>24034</c:v>
                </c:pt>
                <c:pt idx="5">
                  <c:v>32403</c:v>
                </c:pt>
                <c:pt idx="6">
                  <c:v>45778</c:v>
                </c:pt>
                <c:pt idx="7">
                  <c:v>38535</c:v>
                </c:pt>
                <c:pt idx="8">
                  <c:v>35704</c:v>
                </c:pt>
                <c:pt idx="9">
                  <c:v>44393</c:v>
                </c:pt>
                <c:pt idx="10">
                  <c:v>54913</c:v>
                </c:pt>
                <c:pt idx="11">
                  <c:v>66928</c:v>
                </c:pt>
                <c:pt idx="12">
                  <c:v>80693</c:v>
                </c:pt>
                <c:pt idx="13">
                  <c:v>108464</c:v>
                </c:pt>
                <c:pt idx="14">
                  <c:v>113389</c:v>
                </c:pt>
                <c:pt idx="15">
                  <c:v>131872</c:v>
                </c:pt>
                <c:pt idx="16">
                  <c:v>150675</c:v>
                </c:pt>
                <c:pt idx="17">
                  <c:v>116691</c:v>
                </c:pt>
                <c:pt idx="18">
                  <c:v>128177</c:v>
                </c:pt>
                <c:pt idx="19">
                  <c:v>170308</c:v>
                </c:pt>
                <c:pt idx="20">
                  <c:v>175885</c:v>
                </c:pt>
                <c:pt idx="21">
                  <c:v>194392</c:v>
                </c:pt>
                <c:pt idx="22">
                  <c:v>190655</c:v>
                </c:pt>
                <c:pt idx="23">
                  <c:v>200010</c:v>
                </c:pt>
                <c:pt idx="24">
                  <c:v>210102</c:v>
                </c:pt>
                <c:pt idx="25">
                  <c:v>221175</c:v>
                </c:pt>
                <c:pt idx="26">
                  <c:v>248775</c:v>
                </c:pt>
                <c:pt idx="27">
                  <c:v>303496</c:v>
                </c:pt>
                <c:pt idx="28">
                  <c:v>294898</c:v>
                </c:pt>
                <c:pt idx="29">
                  <c:v>314183</c:v>
                </c:pt>
                <c:pt idx="30">
                  <c:v>399509</c:v>
                </c:pt>
                <c:pt idx="31">
                  <c:v>371052</c:v>
                </c:pt>
                <c:pt idx="32">
                  <c:v>392799</c:v>
                </c:pt>
                <c:pt idx="33">
                  <c:v>403519</c:v>
                </c:pt>
                <c:pt idx="34">
                  <c:v>434084</c:v>
                </c:pt>
                <c:pt idx="35">
                  <c:v>419207</c:v>
                </c:pt>
                <c:pt idx="36">
                  <c:v>443965</c:v>
                </c:pt>
                <c:pt idx="37">
                  <c:v>400614</c:v>
                </c:pt>
                <c:pt idx="38">
                  <c:v>478677</c:v>
                </c:pt>
                <c:pt idx="39">
                  <c:v>495228</c:v>
                </c:pt>
                <c:pt idx="40">
                  <c:v>478672</c:v>
                </c:pt>
                <c:pt idx="41">
                  <c:v>455448</c:v>
                </c:pt>
                <c:pt idx="42">
                  <c:v>531392</c:v>
                </c:pt>
                <c:pt idx="43">
                  <c:v>473979</c:v>
                </c:pt>
                <c:pt idx="44">
                  <c:v>497832</c:v>
                </c:pt>
                <c:pt idx="45">
                  <c:v>497479</c:v>
                </c:pt>
                <c:pt idx="46">
                  <c:v>523223</c:v>
                </c:pt>
                <c:pt idx="47">
                  <c:v>540885</c:v>
                </c:pt>
                <c:pt idx="48">
                  <c:v>593452</c:v>
                </c:pt>
                <c:pt idx="49">
                  <c:v>541219</c:v>
                </c:pt>
                <c:pt idx="50">
                  <c:v>542432</c:v>
                </c:pt>
                <c:pt idx="51">
                  <c:v>583212</c:v>
                </c:pt>
                <c:pt idx="52">
                  <c:v>551687</c:v>
                </c:pt>
                <c:pt idx="53">
                  <c:v>590050</c:v>
                </c:pt>
                <c:pt idx="54">
                  <c:v>624120</c:v>
                </c:pt>
                <c:pt idx="55">
                  <c:v>663723</c:v>
                </c:pt>
                <c:pt idx="56">
                  <c:v>687064</c:v>
                </c:pt>
                <c:pt idx="57">
                  <c:v>681336</c:v>
                </c:pt>
                <c:pt idx="58">
                  <c:v>705025</c:v>
                </c:pt>
                <c:pt idx="59">
                  <c:v>717165</c:v>
                </c:pt>
                <c:pt idx="60">
                  <c:v>856070</c:v>
                </c:pt>
                <c:pt idx="61">
                  <c:v>757729</c:v>
                </c:pt>
                <c:pt idx="62">
                  <c:v>737959</c:v>
                </c:pt>
                <c:pt idx="63">
                  <c:v>782343</c:v>
                </c:pt>
                <c:pt idx="64">
                  <c:v>755714</c:v>
                </c:pt>
                <c:pt idx="65">
                  <c:v>739413</c:v>
                </c:pt>
                <c:pt idx="66">
                  <c:v>853354</c:v>
                </c:pt>
                <c:pt idx="67">
                  <c:v>867011</c:v>
                </c:pt>
                <c:pt idx="68">
                  <c:v>804231</c:v>
                </c:pt>
                <c:pt idx="69">
                  <c:v>772905</c:v>
                </c:pt>
                <c:pt idx="70">
                  <c:v>786058</c:v>
                </c:pt>
                <c:pt idx="71">
                  <c:v>722771</c:v>
                </c:pt>
                <c:pt idx="72">
                  <c:v>674373</c:v>
                </c:pt>
                <c:pt idx="73">
                  <c:v>758935</c:v>
                </c:pt>
                <c:pt idx="74">
                  <c:v>793368</c:v>
                </c:pt>
                <c:pt idx="75">
                  <c:v>707180</c:v>
                </c:pt>
                <c:pt idx="76">
                  <c:v>745086</c:v>
                </c:pt>
                <c:pt idx="77">
                  <c:v>777973</c:v>
                </c:pt>
                <c:pt idx="78">
                  <c:v>735868</c:v>
                </c:pt>
                <c:pt idx="79">
                  <c:v>761880</c:v>
                </c:pt>
                <c:pt idx="80">
                  <c:v>793879</c:v>
                </c:pt>
                <c:pt idx="81">
                  <c:v>762560</c:v>
                </c:pt>
                <c:pt idx="82">
                  <c:v>767507</c:v>
                </c:pt>
                <c:pt idx="83">
                  <c:v>730677</c:v>
                </c:pt>
                <c:pt idx="84">
                  <c:v>872008</c:v>
                </c:pt>
                <c:pt idx="85">
                  <c:v>825179</c:v>
                </c:pt>
                <c:pt idx="86">
                  <c:v>777614</c:v>
                </c:pt>
                <c:pt idx="87">
                  <c:v>1080879</c:v>
                </c:pt>
                <c:pt idx="88">
                  <c:v>934707</c:v>
                </c:pt>
                <c:pt idx="89">
                  <c:v>819969</c:v>
                </c:pt>
                <c:pt idx="90">
                  <c:v>824894</c:v>
                </c:pt>
                <c:pt idx="91">
                  <c:v>868463</c:v>
                </c:pt>
                <c:pt idx="92">
                  <c:v>792133</c:v>
                </c:pt>
                <c:pt idx="93">
                  <c:v>574630</c:v>
                </c:pt>
                <c:pt idx="94">
                  <c:v>479409</c:v>
                </c:pt>
                <c:pt idx="95">
                  <c:v>519019</c:v>
                </c:pt>
                <c:pt idx="96">
                  <c:v>609795</c:v>
                </c:pt>
                <c:pt idx="97">
                  <c:v>602678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 Buyout Price</c:v>
                </c:pt>
              </c:strCache>
            </c:strRef>
          </c:tx>
          <c:marker>
            <c:symbol val="none"/>
          </c:marker>
          <c:cat>
            <c:numRef>
              <c:f>Sheet1!$A$2:$A$99</c:f>
              <c:numCache>
                <c:formatCode>dd/mm/yyyy</c:formatCode>
                <c:ptCount val="98"/>
                <c:pt idx="0">
                  <c:v>39225</c:v>
                </c:pt>
                <c:pt idx="1">
                  <c:v>39226</c:v>
                </c:pt>
                <c:pt idx="2">
                  <c:v>39227</c:v>
                </c:pt>
                <c:pt idx="3">
                  <c:v>39228</c:v>
                </c:pt>
                <c:pt idx="4">
                  <c:v>39229</c:v>
                </c:pt>
                <c:pt idx="5">
                  <c:v>39230</c:v>
                </c:pt>
                <c:pt idx="6">
                  <c:v>39231</c:v>
                </c:pt>
                <c:pt idx="7">
                  <c:v>39232</c:v>
                </c:pt>
                <c:pt idx="8">
                  <c:v>39233</c:v>
                </c:pt>
                <c:pt idx="9">
                  <c:v>39234</c:v>
                </c:pt>
                <c:pt idx="10">
                  <c:v>39235</c:v>
                </c:pt>
                <c:pt idx="11">
                  <c:v>39236</c:v>
                </c:pt>
                <c:pt idx="12">
                  <c:v>39237</c:v>
                </c:pt>
                <c:pt idx="13">
                  <c:v>39238</c:v>
                </c:pt>
                <c:pt idx="14">
                  <c:v>39239</c:v>
                </c:pt>
                <c:pt idx="15">
                  <c:v>39240</c:v>
                </c:pt>
                <c:pt idx="16">
                  <c:v>39241</c:v>
                </c:pt>
                <c:pt idx="17">
                  <c:v>39242</c:v>
                </c:pt>
                <c:pt idx="18">
                  <c:v>39243</c:v>
                </c:pt>
                <c:pt idx="19">
                  <c:v>39244</c:v>
                </c:pt>
                <c:pt idx="20">
                  <c:v>39245</c:v>
                </c:pt>
                <c:pt idx="21">
                  <c:v>39246</c:v>
                </c:pt>
                <c:pt idx="22">
                  <c:v>39247</c:v>
                </c:pt>
                <c:pt idx="23">
                  <c:v>39248</c:v>
                </c:pt>
                <c:pt idx="24">
                  <c:v>39249</c:v>
                </c:pt>
                <c:pt idx="25">
                  <c:v>39250</c:v>
                </c:pt>
                <c:pt idx="26">
                  <c:v>39251</c:v>
                </c:pt>
                <c:pt idx="27">
                  <c:v>39252</c:v>
                </c:pt>
                <c:pt idx="28">
                  <c:v>39253</c:v>
                </c:pt>
                <c:pt idx="29">
                  <c:v>39254</c:v>
                </c:pt>
                <c:pt idx="30">
                  <c:v>39255</c:v>
                </c:pt>
                <c:pt idx="31">
                  <c:v>39258</c:v>
                </c:pt>
                <c:pt idx="32">
                  <c:v>39259</c:v>
                </c:pt>
                <c:pt idx="33">
                  <c:v>39260</c:v>
                </c:pt>
                <c:pt idx="34">
                  <c:v>39261</c:v>
                </c:pt>
                <c:pt idx="35">
                  <c:v>39262</c:v>
                </c:pt>
                <c:pt idx="36">
                  <c:v>39263</c:v>
                </c:pt>
                <c:pt idx="37">
                  <c:v>39264</c:v>
                </c:pt>
                <c:pt idx="38">
                  <c:v>39265</c:v>
                </c:pt>
                <c:pt idx="39">
                  <c:v>39266</c:v>
                </c:pt>
                <c:pt idx="40">
                  <c:v>39267</c:v>
                </c:pt>
                <c:pt idx="41">
                  <c:v>39268</c:v>
                </c:pt>
                <c:pt idx="42">
                  <c:v>39269</c:v>
                </c:pt>
                <c:pt idx="43">
                  <c:v>39270</c:v>
                </c:pt>
                <c:pt idx="44">
                  <c:v>39271</c:v>
                </c:pt>
                <c:pt idx="45">
                  <c:v>39272</c:v>
                </c:pt>
                <c:pt idx="46">
                  <c:v>39273</c:v>
                </c:pt>
                <c:pt idx="47">
                  <c:v>39274</c:v>
                </c:pt>
                <c:pt idx="48">
                  <c:v>39275</c:v>
                </c:pt>
                <c:pt idx="49">
                  <c:v>39276</c:v>
                </c:pt>
                <c:pt idx="50">
                  <c:v>39277</c:v>
                </c:pt>
                <c:pt idx="51">
                  <c:v>39278</c:v>
                </c:pt>
                <c:pt idx="52">
                  <c:v>39279</c:v>
                </c:pt>
                <c:pt idx="53">
                  <c:v>39280</c:v>
                </c:pt>
                <c:pt idx="54">
                  <c:v>39281</c:v>
                </c:pt>
                <c:pt idx="55">
                  <c:v>39282</c:v>
                </c:pt>
                <c:pt idx="56">
                  <c:v>39283</c:v>
                </c:pt>
                <c:pt idx="57">
                  <c:v>39284</c:v>
                </c:pt>
                <c:pt idx="58">
                  <c:v>39285</c:v>
                </c:pt>
                <c:pt idx="59">
                  <c:v>39286</c:v>
                </c:pt>
                <c:pt idx="60">
                  <c:v>39287</c:v>
                </c:pt>
                <c:pt idx="61">
                  <c:v>39288</c:v>
                </c:pt>
                <c:pt idx="62">
                  <c:v>39289</c:v>
                </c:pt>
                <c:pt idx="63">
                  <c:v>39290</c:v>
                </c:pt>
                <c:pt idx="64">
                  <c:v>39291</c:v>
                </c:pt>
                <c:pt idx="65">
                  <c:v>39292</c:v>
                </c:pt>
                <c:pt idx="66">
                  <c:v>39293</c:v>
                </c:pt>
                <c:pt idx="67">
                  <c:v>39294</c:v>
                </c:pt>
                <c:pt idx="68">
                  <c:v>39295</c:v>
                </c:pt>
                <c:pt idx="69">
                  <c:v>39296</c:v>
                </c:pt>
                <c:pt idx="70">
                  <c:v>39297</c:v>
                </c:pt>
                <c:pt idx="71">
                  <c:v>39298</c:v>
                </c:pt>
                <c:pt idx="72">
                  <c:v>39299</c:v>
                </c:pt>
                <c:pt idx="73">
                  <c:v>39300</c:v>
                </c:pt>
                <c:pt idx="74">
                  <c:v>39301</c:v>
                </c:pt>
                <c:pt idx="75">
                  <c:v>39302</c:v>
                </c:pt>
                <c:pt idx="76">
                  <c:v>39303</c:v>
                </c:pt>
                <c:pt idx="77">
                  <c:v>39304</c:v>
                </c:pt>
                <c:pt idx="78">
                  <c:v>39305</c:v>
                </c:pt>
                <c:pt idx="79">
                  <c:v>39306</c:v>
                </c:pt>
                <c:pt idx="80">
                  <c:v>39307</c:v>
                </c:pt>
                <c:pt idx="81">
                  <c:v>39308</c:v>
                </c:pt>
                <c:pt idx="82">
                  <c:v>39309</c:v>
                </c:pt>
                <c:pt idx="83">
                  <c:v>39310</c:v>
                </c:pt>
                <c:pt idx="84">
                  <c:v>39311</c:v>
                </c:pt>
                <c:pt idx="85">
                  <c:v>39312</c:v>
                </c:pt>
                <c:pt idx="86">
                  <c:v>39313</c:v>
                </c:pt>
                <c:pt idx="87">
                  <c:v>39314</c:v>
                </c:pt>
                <c:pt idx="88">
                  <c:v>39315</c:v>
                </c:pt>
                <c:pt idx="89">
                  <c:v>39316</c:v>
                </c:pt>
                <c:pt idx="90">
                  <c:v>39317</c:v>
                </c:pt>
                <c:pt idx="91">
                  <c:v>39318</c:v>
                </c:pt>
                <c:pt idx="92">
                  <c:v>39319</c:v>
                </c:pt>
                <c:pt idx="93">
                  <c:v>39320</c:v>
                </c:pt>
                <c:pt idx="94">
                  <c:v>39321</c:v>
                </c:pt>
                <c:pt idx="95">
                  <c:v>39322</c:v>
                </c:pt>
                <c:pt idx="96">
                  <c:v>39323</c:v>
                </c:pt>
                <c:pt idx="97">
                  <c:v>39324</c:v>
                </c:pt>
              </c:numCache>
            </c:numRef>
          </c:cat>
          <c:val>
            <c:numRef>
              <c:f>Sheet1!$D$2:$D$99</c:f>
              <c:numCache>
                <c:formatCode>General</c:formatCode>
                <c:ptCount val="98"/>
                <c:pt idx="0">
                  <c:v>43000</c:v>
                </c:pt>
                <c:pt idx="1">
                  <c:v>24135</c:v>
                </c:pt>
                <c:pt idx="2">
                  <c:v>24002</c:v>
                </c:pt>
                <c:pt idx="3">
                  <c:v>27432</c:v>
                </c:pt>
                <c:pt idx="4">
                  <c:v>29241</c:v>
                </c:pt>
                <c:pt idx="5">
                  <c:v>34940</c:v>
                </c:pt>
                <c:pt idx="6">
                  <c:v>36857</c:v>
                </c:pt>
                <c:pt idx="7">
                  <c:v>27089</c:v>
                </c:pt>
                <c:pt idx="8">
                  <c:v>25885</c:v>
                </c:pt>
                <c:pt idx="9">
                  <c:v>31790</c:v>
                </c:pt>
                <c:pt idx="10">
                  <c:v>36099</c:v>
                </c:pt>
                <c:pt idx="11">
                  <c:v>42533</c:v>
                </c:pt>
                <c:pt idx="12">
                  <c:v>49626</c:v>
                </c:pt>
                <c:pt idx="13">
                  <c:v>57886</c:v>
                </c:pt>
                <c:pt idx="14">
                  <c:v>64223</c:v>
                </c:pt>
                <c:pt idx="15">
                  <c:v>64268</c:v>
                </c:pt>
                <c:pt idx="16">
                  <c:v>65774</c:v>
                </c:pt>
                <c:pt idx="17">
                  <c:v>62593</c:v>
                </c:pt>
                <c:pt idx="18">
                  <c:v>65143</c:v>
                </c:pt>
                <c:pt idx="19">
                  <c:v>76645</c:v>
                </c:pt>
                <c:pt idx="20">
                  <c:v>79953</c:v>
                </c:pt>
                <c:pt idx="21">
                  <c:v>79179</c:v>
                </c:pt>
                <c:pt idx="22">
                  <c:v>84213</c:v>
                </c:pt>
                <c:pt idx="23">
                  <c:v>88419</c:v>
                </c:pt>
                <c:pt idx="24">
                  <c:v>88638</c:v>
                </c:pt>
                <c:pt idx="25">
                  <c:v>94958</c:v>
                </c:pt>
                <c:pt idx="26">
                  <c:v>102285</c:v>
                </c:pt>
                <c:pt idx="27">
                  <c:v>109215</c:v>
                </c:pt>
                <c:pt idx="28">
                  <c:v>110218</c:v>
                </c:pt>
                <c:pt idx="29">
                  <c:v>115663</c:v>
                </c:pt>
                <c:pt idx="30">
                  <c:v>120066</c:v>
                </c:pt>
                <c:pt idx="31">
                  <c:v>134300</c:v>
                </c:pt>
                <c:pt idx="32">
                  <c:v>141499</c:v>
                </c:pt>
                <c:pt idx="33">
                  <c:v>146776</c:v>
                </c:pt>
                <c:pt idx="34">
                  <c:v>150761</c:v>
                </c:pt>
                <c:pt idx="35">
                  <c:v>154284</c:v>
                </c:pt>
                <c:pt idx="36">
                  <c:v>152050</c:v>
                </c:pt>
                <c:pt idx="37">
                  <c:v>153993</c:v>
                </c:pt>
                <c:pt idx="38">
                  <c:v>167275</c:v>
                </c:pt>
                <c:pt idx="39">
                  <c:v>167667</c:v>
                </c:pt>
                <c:pt idx="40">
                  <c:v>159533</c:v>
                </c:pt>
                <c:pt idx="41">
                  <c:v>170967</c:v>
                </c:pt>
                <c:pt idx="42">
                  <c:v>181940</c:v>
                </c:pt>
                <c:pt idx="43">
                  <c:v>177536</c:v>
                </c:pt>
                <c:pt idx="44">
                  <c:v>178269</c:v>
                </c:pt>
                <c:pt idx="45">
                  <c:v>183404</c:v>
                </c:pt>
                <c:pt idx="46">
                  <c:v>182642</c:v>
                </c:pt>
                <c:pt idx="47">
                  <c:v>188435</c:v>
                </c:pt>
                <c:pt idx="48">
                  <c:v>188960</c:v>
                </c:pt>
                <c:pt idx="49">
                  <c:v>187915</c:v>
                </c:pt>
                <c:pt idx="50">
                  <c:v>196950</c:v>
                </c:pt>
                <c:pt idx="51">
                  <c:v>199747</c:v>
                </c:pt>
                <c:pt idx="52">
                  <c:v>206423</c:v>
                </c:pt>
                <c:pt idx="53">
                  <c:v>208858</c:v>
                </c:pt>
                <c:pt idx="54">
                  <c:v>202840</c:v>
                </c:pt>
                <c:pt idx="55">
                  <c:v>207900</c:v>
                </c:pt>
                <c:pt idx="56">
                  <c:v>211723</c:v>
                </c:pt>
                <c:pt idx="57">
                  <c:v>214051</c:v>
                </c:pt>
                <c:pt idx="58">
                  <c:v>212214</c:v>
                </c:pt>
                <c:pt idx="59">
                  <c:v>210338</c:v>
                </c:pt>
                <c:pt idx="60">
                  <c:v>224051</c:v>
                </c:pt>
                <c:pt idx="61">
                  <c:v>212947</c:v>
                </c:pt>
                <c:pt idx="62">
                  <c:v>210601</c:v>
                </c:pt>
                <c:pt idx="63">
                  <c:v>216144</c:v>
                </c:pt>
                <c:pt idx="64">
                  <c:v>221573</c:v>
                </c:pt>
                <c:pt idx="65">
                  <c:v>215406</c:v>
                </c:pt>
                <c:pt idx="66">
                  <c:v>223309</c:v>
                </c:pt>
                <c:pt idx="67">
                  <c:v>240465</c:v>
                </c:pt>
                <c:pt idx="68">
                  <c:v>238819</c:v>
                </c:pt>
                <c:pt idx="69">
                  <c:v>240850</c:v>
                </c:pt>
                <c:pt idx="70">
                  <c:v>237675</c:v>
                </c:pt>
                <c:pt idx="71">
                  <c:v>234230</c:v>
                </c:pt>
                <c:pt idx="72">
                  <c:v>231055</c:v>
                </c:pt>
                <c:pt idx="73">
                  <c:v>230465</c:v>
                </c:pt>
                <c:pt idx="74">
                  <c:v>232072</c:v>
                </c:pt>
                <c:pt idx="75">
                  <c:v>233440</c:v>
                </c:pt>
                <c:pt idx="76">
                  <c:v>227750</c:v>
                </c:pt>
                <c:pt idx="77">
                  <c:v>238955</c:v>
                </c:pt>
                <c:pt idx="78">
                  <c:v>232716</c:v>
                </c:pt>
                <c:pt idx="79">
                  <c:v>225004</c:v>
                </c:pt>
                <c:pt idx="80">
                  <c:v>231066</c:v>
                </c:pt>
                <c:pt idx="81">
                  <c:v>227686</c:v>
                </c:pt>
                <c:pt idx="82">
                  <c:v>229453</c:v>
                </c:pt>
                <c:pt idx="83">
                  <c:v>224536</c:v>
                </c:pt>
                <c:pt idx="84">
                  <c:v>241675</c:v>
                </c:pt>
                <c:pt idx="85">
                  <c:v>238065</c:v>
                </c:pt>
                <c:pt idx="86">
                  <c:v>240736</c:v>
                </c:pt>
                <c:pt idx="87">
                  <c:v>255469</c:v>
                </c:pt>
                <c:pt idx="88">
                  <c:v>267304</c:v>
                </c:pt>
                <c:pt idx="89">
                  <c:v>252254</c:v>
                </c:pt>
                <c:pt idx="90">
                  <c:v>264641</c:v>
                </c:pt>
                <c:pt idx="91">
                  <c:v>263427</c:v>
                </c:pt>
                <c:pt idx="92">
                  <c:v>259818</c:v>
                </c:pt>
                <c:pt idx="93">
                  <c:v>229254</c:v>
                </c:pt>
                <c:pt idx="94">
                  <c:v>215253</c:v>
                </c:pt>
                <c:pt idx="95">
                  <c:v>225083</c:v>
                </c:pt>
                <c:pt idx="96">
                  <c:v>228534</c:v>
                </c:pt>
                <c:pt idx="97">
                  <c:v>237798</c:v>
                </c:pt>
              </c:numCache>
            </c:numRef>
          </c:val>
        </c:ser>
        <c:marker val="1"/>
        <c:axId val="69006080"/>
        <c:axId val="69007616"/>
      </c:lineChart>
      <c:dateAx>
        <c:axId val="69006080"/>
        <c:scaling>
          <c:orientation val="minMax"/>
        </c:scaling>
        <c:axPos val="b"/>
        <c:numFmt formatCode="dd/mm/yyyy" sourceLinked="1"/>
        <c:tickLblPos val="nextTo"/>
        <c:crossAx val="69007616"/>
        <c:crosses val="autoZero"/>
        <c:auto val="1"/>
        <c:lblOffset val="100"/>
      </c:dateAx>
      <c:valAx>
        <c:axId val="69007616"/>
        <c:scaling>
          <c:orientation val="minMax"/>
          <c:max val="3500000"/>
        </c:scaling>
        <c:delete val="1"/>
        <c:axPos val="l"/>
        <c:numFmt formatCode="General" sourceLinked="1"/>
        <c:tickLblPos val="none"/>
        <c:crossAx val="6900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11958997265952"/>
          <c:y val="0.23125624084287658"/>
          <c:w val="0.20555415326653595"/>
          <c:h val="0.2915633136425993"/>
        </c:manualLayout>
      </c:layout>
      <c:txPr>
        <a:bodyPr/>
        <a:lstStyle/>
        <a:p>
          <a:pPr>
            <a:defRPr sz="1050" b="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plotArea>
      <c:layout/>
      <c:pieChart>
        <c:varyColors val="1"/>
        <c:ser>
          <c:idx val="1"/>
          <c:order val="1"/>
          <c:dLbls>
            <c:dLbl>
              <c:idx val="0"/>
              <c:layout>
                <c:manualLayout>
                  <c:x val="2.0716468678167049E-2"/>
                  <c:y val="1.795605533261104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3.9038911904279352E-3"/>
                  <c:y val="1.476090262468333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-1.3375291372107979E-2"/>
                  <c:y val="-9.409468588444291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</c:dLbls>
          <c:cat>
            <c:strRef>
              <c:f>Sheet1!$A$1:$A$3</c:f>
              <c:strCache>
                <c:ptCount val="3"/>
                <c:pt idx="0">
                  <c:v>Successful buyout transactions</c:v>
                </c:pt>
                <c:pt idx="1">
                  <c:v>Successful auction transactions</c:v>
                </c:pt>
                <c:pt idx="2">
                  <c:v>Unsuccessful transactions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0.24796335275191164</c:v>
                </c:pt>
                <c:pt idx="1">
                  <c:v>0.17364654646992991</c:v>
                </c:pt>
                <c:pt idx="2">
                  <c:v>0.57839010077816044</c:v>
                </c:pt>
              </c:numCache>
            </c:numRef>
          </c:val>
        </c:ser>
        <c:ser>
          <c:idx val="0"/>
          <c:order val="0"/>
          <c:cat>
            <c:strRef>
              <c:f>Sheet1!$A$1:$A$3</c:f>
              <c:strCache>
                <c:ptCount val="3"/>
                <c:pt idx="0">
                  <c:v>Successful buyout transactions</c:v>
                </c:pt>
                <c:pt idx="1">
                  <c:v>Successful auction transactions</c:v>
                </c:pt>
                <c:pt idx="2">
                  <c:v>Unsuccessful transactions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0.24796335275191164</c:v>
                </c:pt>
                <c:pt idx="1">
                  <c:v>0.17364654646992991</c:v>
                </c:pt>
                <c:pt idx="2">
                  <c:v>0.57839010077816044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8CE25-C9DE-4D68-BEC2-CC1236483799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D6EF8-C99F-4927-B2B0-042476325C9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9FD2-ED5E-4D82-95A7-F1C8DB9BD75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9FD2-ED5E-4D82-95A7-F1C8DB9BD75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9FD2-ED5E-4D82-95A7-F1C8DB9BD75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518E-4904-468C-A255-44EEA901FF77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518E-4904-468C-A255-44EEA901FF77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518E-4904-468C-A255-44EEA901FF77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518E-4904-468C-A255-44EEA901FF77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9FD2-ED5E-4D82-95A7-F1C8DB9BD75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85B-E94D-4512-B477-6AFD328A8E70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0576-1E25-44FA-813E-096362700B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3602-0FC8-43D2-8BB3-92D80C6DDCDE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2CD2-ADD0-40CA-8984-EDC23AE227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8C85-7907-48AE-B3F2-CFDAF0CC8E0F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B2C0-2CEE-4546-A271-FAE0B172A1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85B-E94D-4512-B477-6AFD328A8E70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0576-1E25-44FA-813E-096362700B3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E2FD-39D2-47D3-B535-D9373304A31B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FE43-6943-40DA-9461-16DB9E240E40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E5C4-7EF2-4726-B649-A5FEC04A840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5BFA-075D-4A77-ACCD-048F7199B0A8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9F2A-CBA4-433F-A33E-6CC720D5CE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692B-B73D-40C7-A409-87A6A0C1793B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D215-1D5C-4A70-9C81-031F20D41E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5140-FF07-4849-8B57-EE43097FEE34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C068-CFC5-46C0-BA76-BDB1324E8B2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C516-662B-490D-BEFC-57C15DD44007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4729-F782-45BF-A7EC-9E7FE017A91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D32B-ECF1-4C9B-B016-51A738AA2119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4898-F056-4905-A8F7-7E46E77AB8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E2FD-39D2-47D3-B535-D9373304A31B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1027-475B-40DA-BF4B-B922BA54B6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10E5-B935-4F02-B94B-9FEE55DB43DC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F514-32FF-486F-AC53-E6C347B55F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3602-0FC8-43D2-8BB3-92D80C6DDCDE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2CD2-ADD0-40CA-8984-EDC23AE2278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8C85-7907-48AE-B3F2-CFDAF0CC8E0F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B2C0-2CEE-4546-A271-FAE0B172A1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859332-1A7D-4E56-8C1F-4BEAD5546F06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41EF-D4EB-4675-A6DC-384BCAB83D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85B-E94D-4512-B477-6AFD328A8E70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0576-1E25-44FA-813E-096362700B3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E2FD-39D2-47D3-B535-D9373304A31B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FE43-6943-40DA-9461-16DB9E240E40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E5C4-7EF2-4726-B649-A5FEC04A840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5BFA-075D-4A77-ACCD-048F7199B0A8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9F2A-CBA4-433F-A33E-6CC720D5CE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692B-B73D-40C7-A409-87A6A0C1793B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D215-1D5C-4A70-9C81-031F20D41E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5140-FF07-4849-8B57-EE43097FEE34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C068-CFC5-46C0-BA76-BDB1324E8B2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FE43-6943-40DA-9461-16DB9E240E40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E5C4-7EF2-4726-B649-A5FEC04A84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C516-662B-490D-BEFC-57C15DD44007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4729-F782-45BF-A7EC-9E7FE017A91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D32B-ECF1-4C9B-B016-51A738AA2119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4898-F056-4905-A8F7-7E46E77AB8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10E5-B935-4F02-B94B-9FEE55DB43DC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F514-32FF-486F-AC53-E6C347B55F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3602-0FC8-43D2-8BB3-92D80C6DDCDE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2CD2-ADD0-40CA-8984-EDC23AE2278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8C85-7907-48AE-B3F2-CFDAF0CC8E0F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B2C0-2CEE-4546-A271-FAE0B172A1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859332-1A7D-4E56-8C1F-4BEAD5546F06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41EF-D4EB-4675-A6DC-384BCAB83D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5BFA-075D-4A77-ACCD-048F7199B0A8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9F2A-CBA4-433F-A33E-6CC720D5CE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692B-B73D-40C7-A409-87A6A0C1793B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D215-1D5C-4A70-9C81-031F20D41E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5140-FF07-4849-8B57-EE43097FEE34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C068-CFC5-46C0-BA76-BDB1324E8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C516-662B-490D-BEFC-57C15DD44007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4729-F782-45BF-A7EC-9E7FE017A9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D32B-ECF1-4C9B-B016-51A738AA2119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4898-F056-4905-A8F7-7E46E77AB8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10E5-B935-4F02-B94B-9FEE55DB43DC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F514-32FF-486F-AC53-E6C347B55F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ab_PP_Banner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59332-1A7D-4E56-8C1F-4BEAD5546F06}" type="datetimeFigureOut">
              <a:rPr lang="en-US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741EF-D4EB-4675-A6DC-384BCAB83D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ab_PP_Banner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59332-1A7D-4E56-8C1F-4BEAD5546F06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741EF-D4EB-4675-A6DC-384BCAB83D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ab_PP_Banner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59332-1A7D-4E56-8C1F-4BEAD5546F06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741EF-D4EB-4675-A6DC-384BCAB83D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ckage.haskell.org/trac/ghc/wiki/ViewPatter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~simonpj/papers/lw-conc/index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boutmsr/labs/cambridge/default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research.microsoft.com/displayArticle.aspx?id=167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Segoe" charset="0"/>
              </a:rPr>
              <a:t>Internships uncovered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Peter Key</a:t>
            </a:r>
          </a:p>
          <a:p>
            <a:pPr eaLnBrk="1" hangingPunct="1"/>
            <a:r>
              <a:rPr lang="en-GB" dirty="0" smtClean="0"/>
              <a:t>MSR Cambridge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Programming Languages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On the Glasgow Haskell Compiler  (with Simon P–J &amp; Simon Marlowe)</a:t>
            </a:r>
          </a:p>
          <a:p>
            <a:pPr lvl="1"/>
            <a:r>
              <a:rPr lang="en-GB" sz="1600" dirty="0" smtClean="0"/>
              <a:t>[2008] Jost Berthold worked on parallel evaluation </a:t>
            </a:r>
          </a:p>
          <a:p>
            <a:pPr lvl="1"/>
            <a:r>
              <a:rPr lang="en-GB" sz="1600" dirty="0" smtClean="0"/>
              <a:t>[2007] Dan Licata implemented </a:t>
            </a:r>
            <a:r>
              <a:rPr lang="en-GB" sz="1600" dirty="0" smtClean="0">
                <a:hlinkClick r:id="rId3" action="ppaction://hlinkfile"/>
              </a:rPr>
              <a:t>view patterns</a:t>
            </a:r>
            <a:r>
              <a:rPr lang="en-GB" sz="1600" dirty="0" smtClean="0"/>
              <a:t> </a:t>
            </a:r>
          </a:p>
          <a:p>
            <a:pPr lvl="1"/>
            <a:r>
              <a:rPr lang="en-GB" sz="1600" dirty="0" smtClean="0"/>
              <a:t>[2007] </a:t>
            </a:r>
            <a:r>
              <a:rPr lang="en-GB" sz="1600" dirty="0" err="1" smtClean="0"/>
              <a:t>Peng</a:t>
            </a:r>
            <a:r>
              <a:rPr lang="en-GB" sz="1600" dirty="0" smtClean="0"/>
              <a:t> Li worked on a </a:t>
            </a:r>
            <a:r>
              <a:rPr lang="en-GB" sz="1600" dirty="0" smtClean="0">
                <a:hlinkClick r:id="rId4"/>
              </a:rPr>
              <a:t>new concurrency substrate</a:t>
            </a:r>
            <a:r>
              <a:rPr lang="en-GB" sz="1600" dirty="0" smtClean="0"/>
              <a:t> for GHC </a:t>
            </a:r>
          </a:p>
          <a:p>
            <a:pPr lvl="1"/>
            <a:r>
              <a:rPr lang="en-GB" sz="1600" dirty="0" smtClean="0"/>
              <a:t>[2007] Michael Adams worked on refactoring the code generator, and [2008] John Dias took the same ideas much further. </a:t>
            </a:r>
          </a:p>
          <a:p>
            <a:pPr lvl="1"/>
            <a:r>
              <a:rPr lang="en-GB" sz="1600" dirty="0" smtClean="0"/>
              <a:t>[2007] Bernie Pope implemented the </a:t>
            </a:r>
            <a:r>
              <a:rPr lang="en-GB" sz="1600" dirty="0" err="1" smtClean="0"/>
              <a:t>GHCi</a:t>
            </a:r>
            <a:r>
              <a:rPr lang="en-GB" sz="1600" dirty="0" smtClean="0"/>
              <a:t> debugger </a:t>
            </a:r>
          </a:p>
          <a:p>
            <a:pPr lvl="1"/>
            <a:r>
              <a:rPr lang="en-GB" sz="1600" dirty="0" smtClean="0"/>
              <a:t>[2006] Kevin Donnelly changed GHC's </a:t>
            </a:r>
            <a:r>
              <a:rPr lang="en-GB" sz="1600" dirty="0" err="1" smtClean="0"/>
              <a:t>intermediateDimitrios</a:t>
            </a:r>
            <a:r>
              <a:rPr lang="en-GB" sz="1600" dirty="0" smtClean="0"/>
              <a:t> </a:t>
            </a:r>
            <a:r>
              <a:rPr lang="en-GB" sz="1600" dirty="0" err="1" smtClean="0"/>
              <a:t>Vitytonis</a:t>
            </a:r>
            <a:r>
              <a:rPr lang="en-GB" sz="1600" dirty="0" smtClean="0"/>
              <a:t> worked on type inference for </a:t>
            </a:r>
            <a:r>
              <a:rPr lang="en-GB" sz="1600" dirty="0" err="1" smtClean="0"/>
              <a:t>impredicative</a:t>
            </a:r>
            <a:r>
              <a:rPr lang="en-GB" sz="1600" dirty="0" smtClean="0"/>
              <a:t> polymorphism </a:t>
            </a:r>
          </a:p>
          <a:p>
            <a:pPr lvl="1"/>
            <a:r>
              <a:rPr lang="en-GB" sz="1600" dirty="0" err="1" smtClean="0"/>
              <a:t>Krasimir</a:t>
            </a:r>
            <a:r>
              <a:rPr lang="en-GB" sz="1600" dirty="0" smtClean="0"/>
              <a:t> </a:t>
            </a:r>
            <a:r>
              <a:rPr lang="en-GB" sz="1600" dirty="0" err="1" smtClean="0"/>
              <a:t>Angelov</a:t>
            </a:r>
            <a:r>
              <a:rPr lang="en-GB" sz="1600" dirty="0" smtClean="0"/>
              <a:t> completed and released Visual Haskell </a:t>
            </a:r>
          </a:p>
          <a:p>
            <a:pPr lvl="1"/>
            <a:r>
              <a:rPr lang="en-GB" sz="1600" dirty="0" err="1" smtClean="0"/>
              <a:t>Roshan</a:t>
            </a:r>
            <a:r>
              <a:rPr lang="en-GB" sz="1600" dirty="0" smtClean="0"/>
              <a:t> James wrote a parallel garbage collector</a:t>
            </a:r>
          </a:p>
          <a:p>
            <a:pPr lvl="1">
              <a:buNone/>
            </a:pP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S&amp;N /OSA</a:t>
            </a:r>
            <a:endParaRPr lang="en-GB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178" y="2039938"/>
            <a:ext cx="5549644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143932" cy="500042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Live Search Auctions</a:t>
            </a:r>
            <a:endParaRPr lang="en-GB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857364"/>
            <a:ext cx="7488112" cy="487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How an AdAuction Works.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46042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+mj-lt"/>
              </a:rPr>
              <a:t>Advertisers bid for keywords. </a:t>
            </a:r>
          </a:p>
          <a:p>
            <a:pPr>
              <a:buNone/>
            </a:pPr>
            <a:endParaRPr lang="en-GB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			is bid of Advertiser </a:t>
            </a:r>
            <a:r>
              <a:rPr lang="en-GB" i="1" dirty="0" err="1" smtClean="0">
                <a:latin typeface="+mj-lt"/>
              </a:rPr>
              <a:t>i</a:t>
            </a:r>
            <a:endParaRPr lang="en-GB" dirty="0" smtClean="0">
              <a:latin typeface="+mj-lt"/>
            </a:endParaRPr>
          </a:p>
          <a:p>
            <a:pPr>
              <a:buNone/>
            </a:pP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 We assume,</a:t>
            </a:r>
          </a:p>
          <a:p>
            <a:endParaRPr lang="en-GB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   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   </a:t>
            </a:r>
          </a:p>
          <a:p>
            <a:pPr>
              <a:buNone/>
            </a:pPr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71438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64314-6565-4FCD-AB29-5AFBBAA6A632}" type="datetime6">
              <a:rPr lang="en-US" smtClean="0"/>
              <a:pPr>
                <a:defRPr/>
              </a:pPr>
              <a:t>July 09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85918" y="3000372"/>
          <a:ext cx="428628" cy="535785"/>
        </p:xfrm>
        <a:graphic>
          <a:graphicData uri="http://schemas.openxmlformats.org/presentationml/2006/ole">
            <p:oleObj spid="_x0000_s1026" name="Equation" r:id="rId5" imgW="152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28641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Advertisers are ordered,</a:t>
            </a:r>
          </a:p>
          <a:p>
            <a:endParaRPr lang="en-GB" dirty="0" smtClean="0">
              <a:latin typeface="+mj-lt"/>
            </a:endParaRPr>
          </a:p>
          <a:p>
            <a:pPr>
              <a:buNone/>
            </a:pP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Advertiser </a:t>
            </a:r>
            <a:r>
              <a:rPr lang="en-GB" i="1" dirty="0" smtClean="0">
                <a:latin typeface="+mj-lt"/>
              </a:rPr>
              <a:t>i</a:t>
            </a:r>
            <a:r>
              <a:rPr lang="en-GB" dirty="0" smtClean="0">
                <a:latin typeface="+mj-lt"/>
              </a:rPr>
              <a:t> is charged the minimum bid required to be positioned in </a:t>
            </a:r>
            <a:r>
              <a:rPr lang="en-GB" i="1" dirty="0" err="1" smtClean="0">
                <a:latin typeface="+mj-lt"/>
              </a:rPr>
              <a:t>i</a:t>
            </a:r>
            <a:r>
              <a:rPr lang="en-GB" dirty="0" smtClean="0">
                <a:latin typeface="+mj-lt"/>
              </a:rPr>
              <a:t>, that is</a:t>
            </a:r>
          </a:p>
          <a:p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This auction is called a (weighted) </a:t>
            </a:r>
            <a:r>
              <a:rPr lang="en-GB" b="1" dirty="0" smtClean="0">
                <a:latin typeface="+mj-lt"/>
              </a:rPr>
              <a:t>generalized second price auction.</a:t>
            </a: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720" y="285728"/>
            <a:ext cx="8658196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an AdAuction Works. (</a:t>
            </a:r>
            <a:r>
              <a:rPr kumimoji="0" lang="en-GB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ctd</a:t>
            </a: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.)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71678"/>
            <a:ext cx="4786345" cy="43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357694"/>
            <a:ext cx="297182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E5D36-13BC-4DAA-90CA-77427CFBAEB5}" type="datetime6">
              <a:rPr lang="en-US" smtClean="0"/>
              <a:pPr>
                <a:defRPr/>
              </a:pPr>
              <a:t>July 09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Microsoft Forza Auctions</a:t>
            </a:r>
            <a:endParaRPr lang="en-GB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077200" cy="399482"/>
          </a:xfrm>
        </p:spPr>
        <p:txBody>
          <a:bodyPr>
            <a:normAutofit fontScale="40000" lnSpcReduction="20000"/>
          </a:bodyPr>
          <a:lstStyle/>
          <a:p>
            <a:r>
              <a:rPr lang="en-GB" dirty="0" smtClean="0"/>
              <a:t>Neil Walton, Ralf Herbrich, Thore Graepel, Peter Key</a:t>
            </a:r>
          </a:p>
          <a:p>
            <a:r>
              <a:rPr lang="en-GB" dirty="0" smtClean="0"/>
              <a:t>Applied Games Group, Microsoft Research Ltd.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85992"/>
            <a:ext cx="5786478" cy="387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Auctions?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400" dirty="0" smtClean="0"/>
              <a:t>Users get money for winning races.</a:t>
            </a:r>
          </a:p>
          <a:p>
            <a:r>
              <a:rPr lang="en-GB" sz="3400" dirty="0" smtClean="0"/>
              <a:t>They can buy and sell cars in `Auction House’.</a:t>
            </a:r>
          </a:p>
          <a:p>
            <a:r>
              <a:rPr lang="en-GB" sz="3400" dirty="0" smtClean="0"/>
              <a:t>Auctions highest bid wins i.e. English Auction.</a:t>
            </a:r>
          </a:p>
          <a:p>
            <a:r>
              <a:rPr lang="en-GB" sz="3400" dirty="0" smtClean="0"/>
              <a:t>Sellers can set a reserve price and a buyout price.</a:t>
            </a:r>
          </a:p>
          <a:p>
            <a:r>
              <a:rPr lang="en-GB" sz="3400" dirty="0" smtClean="0"/>
              <a:t>O(10</a:t>
            </a:r>
            <a:r>
              <a:rPr lang="en-GB" sz="3400" baseline="30000" dirty="0" smtClean="0"/>
              <a:t>5</a:t>
            </a:r>
            <a:r>
              <a:rPr lang="en-GB" sz="3400" dirty="0" smtClean="0"/>
              <a:t>) users</a:t>
            </a:r>
            <a:endParaRPr lang="en-GB" sz="3400" baseline="30000" dirty="0" smtClean="0"/>
          </a:p>
          <a:p>
            <a:endParaRPr lang="en-GB" sz="34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CBC47-6DDE-4B69-BB0E-49EA99B479CC}" type="datetime6">
              <a:rPr lang="en-US" smtClean="0"/>
              <a:pPr>
                <a:defRPr/>
              </a:pPr>
              <a:t>July 09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Auction Price</a:t>
            </a:r>
            <a:endParaRPr lang="en-GB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50392-1ACD-4DB8-A248-93F16FB3F8B8}" type="datetime6">
              <a:rPr lang="en-US" smtClean="0"/>
              <a:pPr>
                <a:defRPr/>
              </a:pPr>
              <a:t>July 09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214414" y="5214950"/>
            <a:ext cx="1071570" cy="50006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4"/>
          <p:cNvSpPr txBox="1"/>
          <p:nvPr/>
        </p:nvSpPr>
        <p:spPr>
          <a:xfrm>
            <a:off x="285720" y="6000769"/>
            <a:ext cx="2000264" cy="830997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People do not have  enough money to pay for auctions.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2571736" y="5072074"/>
            <a:ext cx="1357322" cy="50006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4"/>
          <p:cNvSpPr txBox="1"/>
          <p:nvPr/>
        </p:nvSpPr>
        <p:spPr>
          <a:xfrm>
            <a:off x="2571736" y="6000768"/>
            <a:ext cx="2357454" cy="830997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People have money to pay for auctions. Auction price close to buyout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5357818" y="6000768"/>
            <a:ext cx="2214578" cy="830997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People get rich and sell expensive, most likely modified cars.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714876" y="5072074"/>
            <a:ext cx="1643074" cy="214314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/>
          <p:cNvGraphicFramePr/>
          <p:nvPr/>
        </p:nvGraphicFramePr>
        <p:xfrm>
          <a:off x="0" y="1500174"/>
          <a:ext cx="900115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 smtClean="0"/>
              <a:t>Success of Transactions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2844" y="5143512"/>
            <a:ext cx="8858312" cy="164307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large proportion of unsuccessful auctions suggests that there are more users wanting to sell cars than users wanting to buy cars.</a:t>
            </a:r>
          </a:p>
          <a:p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68D53-A6CB-45CF-8D57-63EB66EE018D}" type="datetime6">
              <a:rPr lang="en-US" smtClean="0"/>
              <a:pPr>
                <a:defRPr/>
              </a:pPr>
              <a:t>July 09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214282" y="2000240"/>
          <a:ext cx="878687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Table of Averages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1500173"/>
          <a:ext cx="8929750" cy="38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370"/>
                <a:gridCol w="1293420"/>
                <a:gridCol w="1293420"/>
                <a:gridCol w="1580847"/>
                <a:gridCol w="1437133"/>
                <a:gridCol w="1724560"/>
              </a:tblGrid>
              <a:tr h="43269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Successful Transaction</a:t>
                      </a:r>
                      <a:endParaRPr lang="en-GB" dirty="0"/>
                    </a:p>
                  </a:txBody>
                  <a:tcPr>
                    <a:solidFill>
                      <a:srgbClr val="DA9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Unsuccessful</a:t>
                      </a:r>
                      <a:r>
                        <a:rPr lang="en-GB" baseline="0" dirty="0" smtClean="0"/>
                        <a:t> Transaction</a:t>
                      </a:r>
                      <a:endParaRPr lang="en-GB" dirty="0"/>
                    </a:p>
                  </a:txBody>
                  <a:tcPr>
                    <a:solidFill>
                      <a:srgbClr val="DA9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624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Buyout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Auction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059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Buyout</a:t>
                      </a:r>
                      <a:r>
                        <a:rPr lang="en-GB" baseline="0" dirty="0" smtClean="0"/>
                        <a:t> set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Buyout set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 Buyout set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Buyout</a:t>
                      </a:r>
                      <a:r>
                        <a:rPr lang="en-GB" baseline="0" dirty="0" smtClean="0"/>
                        <a:t> set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 Buyout</a:t>
                      </a:r>
                      <a:r>
                        <a:rPr lang="en-GB" baseline="0" dirty="0" smtClean="0"/>
                        <a:t> set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09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Percentage </a:t>
                      </a:r>
                      <a:r>
                        <a:rPr lang="en-GB" baseline="0" dirty="0" smtClean="0"/>
                        <a:t>of Auctions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>
                    <a:solidFill>
                      <a:srgbClr val="F8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16%</a:t>
                      </a:r>
                      <a:endParaRPr lang="en-GB" dirty="0"/>
                    </a:p>
                  </a:txBody>
                  <a:tcPr/>
                </a:tc>
              </a:tr>
              <a:tr h="7109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Percentage of wealth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63%</a:t>
                      </a:r>
                      <a:endParaRPr lang="en-GB" dirty="0"/>
                    </a:p>
                  </a:txBody>
                  <a:tcP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4%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33%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6249"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Average Price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.75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.12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1093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5429264"/>
            <a:ext cx="3929090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Buyouts transactions being most popular account for the most money spent.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5429264"/>
            <a:ext cx="364333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But successful auctions win more money.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52F47-C0DC-4BCA-8F09-E1418E2A8B6D}" type="datetime6">
              <a:rPr lang="en-US" smtClean="0"/>
              <a:pPr>
                <a:defRPr/>
              </a:pPr>
              <a:t>July 09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71480"/>
            <a:ext cx="6148401" cy="541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hlinkClick r:id="rId3"/>
              </a:rPr>
              <a:t>http://research.microsoft.com/aboutmsr/labs/cambridge/default.aspx</a:t>
            </a:r>
            <a:endParaRPr lang="en-GB" sz="2000" dirty="0" smtClean="0"/>
          </a:p>
          <a:p>
            <a:r>
              <a:rPr lang="en-GB" sz="2000" dirty="0" smtClean="0">
                <a:hlinkClick r:id="rId4"/>
              </a:rPr>
              <a:t>http://research.microsoft.com/displayArticle.aspx?id=1677</a:t>
            </a:r>
            <a:endParaRPr lang="en-GB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071810"/>
            <a:ext cx="4844151" cy="33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876"/>
            <a:ext cx="38342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Questions?</a:t>
            </a:r>
          </a:p>
        </p:txBody>
      </p:sp>
      <p:pic>
        <p:nvPicPr>
          <p:cNvPr id="35430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1600200"/>
            <a:ext cx="81184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egoe" charset="0"/>
              </a:rPr>
              <a:t>Why and who?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Apart  from Research, recruiting is the most important thing we do!</a:t>
            </a:r>
          </a:p>
          <a:p>
            <a:pPr lvl="1"/>
            <a:r>
              <a:rPr lang="en-GB" dirty="0" smtClean="0"/>
              <a:t>Vitality</a:t>
            </a:r>
          </a:p>
          <a:p>
            <a:pPr lvl="1"/>
            <a:r>
              <a:rPr lang="en-GB" dirty="0" smtClean="0"/>
              <a:t>The future ....</a:t>
            </a:r>
          </a:p>
          <a:p>
            <a:r>
              <a:rPr lang="en-GB" dirty="0" smtClean="0"/>
              <a:t>Who?</a:t>
            </a:r>
          </a:p>
          <a:p>
            <a:pPr lvl="1"/>
            <a:r>
              <a:rPr lang="en-GB" dirty="0" smtClean="0"/>
              <a:t>The best people</a:t>
            </a:r>
          </a:p>
          <a:p>
            <a:pPr lvl="1"/>
            <a:r>
              <a:rPr lang="en-GB" dirty="0" smtClean="0"/>
              <a:t> Researchers (Scientists), RSDEs, SDEs, Support staff</a:t>
            </a:r>
          </a:p>
          <a:p>
            <a:pPr lvl="1"/>
            <a:r>
              <a:rPr lang="en-GB" dirty="0" smtClean="0"/>
              <a:t>Post-docs, Interns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357422" y="5286388"/>
            <a:ext cx="150019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Into the all the 5 main research areas</a:t>
            </a:r>
          </a:p>
          <a:p>
            <a:pPr lvl="1"/>
            <a:r>
              <a:rPr lang="en-GB" dirty="0" smtClean="0"/>
              <a:t>Computer-Mediated Living</a:t>
            </a:r>
          </a:p>
          <a:p>
            <a:pPr lvl="1"/>
            <a:r>
              <a:rPr lang="en-GB" dirty="0" smtClean="0"/>
              <a:t>Machine Learning and Perception</a:t>
            </a:r>
          </a:p>
          <a:p>
            <a:pPr lvl="2"/>
            <a:r>
              <a:rPr lang="en-GB" dirty="0" smtClean="0"/>
              <a:t>&amp; Online Services and Advertising</a:t>
            </a:r>
          </a:p>
          <a:p>
            <a:pPr lvl="1"/>
            <a:r>
              <a:rPr lang="en-GB" dirty="0" smtClean="0"/>
              <a:t>Programming, Principles, and Tools</a:t>
            </a:r>
          </a:p>
          <a:p>
            <a:pPr lvl="2"/>
            <a:r>
              <a:rPr lang="en-GB" dirty="0" smtClean="0"/>
              <a:t>&amp; security</a:t>
            </a:r>
          </a:p>
          <a:p>
            <a:pPr lvl="1"/>
            <a:r>
              <a:rPr lang="en-GB" dirty="0" smtClean="0"/>
              <a:t>Systems and Networking</a:t>
            </a:r>
          </a:p>
          <a:p>
            <a:pPr lvl="2"/>
            <a:r>
              <a:rPr lang="en-GB" dirty="0" smtClean="0"/>
              <a:t>&amp; Constraint Reasoning</a:t>
            </a:r>
          </a:p>
          <a:p>
            <a:pPr lvl="1"/>
            <a:r>
              <a:rPr lang="en-GB" dirty="0" smtClean="0"/>
              <a:t>Computational Science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What/Why?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Ideally mid-PhD</a:t>
            </a:r>
          </a:p>
          <a:p>
            <a:r>
              <a:rPr lang="en-GB" sz="2400" dirty="0" smtClean="0"/>
              <a:t>Given the same  responsibilities as a full-time researcher</a:t>
            </a:r>
          </a:p>
          <a:p>
            <a:r>
              <a:rPr lang="en-GB" sz="2400" dirty="0" smtClean="0"/>
              <a:t>Work on real projects with research content </a:t>
            </a:r>
          </a:p>
          <a:p>
            <a:r>
              <a:rPr lang="en-GB" sz="2400" dirty="0" smtClean="0"/>
              <a:t>Encourage to publish – ideal outcome is a paper or equivalent</a:t>
            </a:r>
          </a:p>
          <a:p>
            <a:r>
              <a:rPr lang="en-GB" sz="2400" dirty="0" smtClean="0"/>
              <a:t>Work-alongside a Researcher, who acts as a Mentor</a:t>
            </a:r>
          </a:p>
          <a:p>
            <a:r>
              <a:rPr lang="en-GB" sz="2400" dirty="0" smtClean="0"/>
              <a:t>Symbiosis!</a:t>
            </a:r>
          </a:p>
          <a:p>
            <a:r>
              <a:rPr lang="en-GB" sz="2400" dirty="0" smtClean="0"/>
              <a:t>Some of our most successful interns now Researchers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Basics info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3403"/>
          </a:xfrm>
        </p:spPr>
        <p:txBody>
          <a:bodyPr/>
          <a:lstStyle/>
          <a:p>
            <a:r>
              <a:rPr lang="en-GB" sz="2000" dirty="0" smtClean="0"/>
              <a:t>All year round </a:t>
            </a:r>
          </a:p>
          <a:p>
            <a:pPr lvl="1"/>
            <a:r>
              <a:rPr lang="en-GB" sz="1800" dirty="0" smtClean="0"/>
              <a:t>But most in the summer</a:t>
            </a:r>
          </a:p>
          <a:p>
            <a:pPr lvl="1"/>
            <a:r>
              <a:rPr lang="en-GB" sz="1800" dirty="0" smtClean="0"/>
              <a:t>Summer applicants decided in February March</a:t>
            </a:r>
          </a:p>
          <a:p>
            <a:r>
              <a:rPr lang="en-GB" sz="2000" dirty="0" smtClean="0"/>
              <a:t>On-line application</a:t>
            </a:r>
          </a:p>
          <a:p>
            <a:pPr lvl="1">
              <a:buNone/>
            </a:pPr>
            <a:r>
              <a:rPr lang="en-GB" sz="1400" dirty="0" smtClean="0"/>
              <a:t>https://research.microsoft.com/apps/tools/jobs/intern.aspx</a:t>
            </a:r>
          </a:p>
          <a:p>
            <a:r>
              <a:rPr lang="en-GB" sz="2000" dirty="0" smtClean="0"/>
              <a:t>Typically 12 weeks </a:t>
            </a:r>
          </a:p>
          <a:p>
            <a:r>
              <a:rPr lang="en-GB" sz="2000" dirty="0" smtClean="0"/>
              <a:t>We pay!</a:t>
            </a:r>
          </a:p>
          <a:p>
            <a:pPr lvl="1"/>
            <a:r>
              <a:rPr lang="en-GB" sz="1800" dirty="0" smtClean="0"/>
              <a:t>Salary</a:t>
            </a:r>
          </a:p>
          <a:p>
            <a:pPr lvl="1"/>
            <a:r>
              <a:rPr lang="en-GB" sz="1800" dirty="0" smtClean="0"/>
              <a:t>Free Gym membership, bike rental, discounted  MS s/w and h/w</a:t>
            </a:r>
          </a:p>
          <a:p>
            <a:pPr lvl="1"/>
            <a:r>
              <a:rPr lang="en-GB" sz="1800" dirty="0" smtClean="0"/>
              <a:t>Unlimited sugar, caffeine and water ....</a:t>
            </a:r>
          </a:p>
          <a:p>
            <a:pPr lvl="1"/>
            <a:r>
              <a:rPr lang="en-GB" sz="1800" dirty="0" smtClean="0"/>
              <a:t>Travel costs</a:t>
            </a:r>
          </a:p>
          <a:p>
            <a:r>
              <a:rPr lang="en-GB" sz="2000" dirty="0" smtClean="0"/>
              <a:t>It’s competitive (supply &gt;&gt; demand (accommodation)</a:t>
            </a:r>
          </a:p>
          <a:p>
            <a:pPr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year (FY09)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104 interns</a:t>
            </a:r>
          </a:p>
          <a:p>
            <a:pPr lvl="1"/>
            <a:r>
              <a:rPr lang="en-GB" dirty="0" smtClean="0"/>
              <a:t>More than 50% from EMEA or EMEA institutions</a:t>
            </a:r>
          </a:p>
          <a:p>
            <a:pPr lvl="1"/>
            <a:r>
              <a:rPr lang="en-GB" dirty="0" smtClean="0"/>
              <a:t>The peak is in the summer (end-</a:t>
            </a:r>
            <a:r>
              <a:rPr lang="en-GB" dirty="0" err="1" smtClean="0"/>
              <a:t>feb</a:t>
            </a:r>
            <a:r>
              <a:rPr lang="en-GB" dirty="0" smtClean="0"/>
              <a:t> application deadline)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“Microsoft provided everything I needed to work effectively, and as a result, I accomplished more than I ever thought I could in a period of 3 months”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Mike </a:t>
            </a:r>
            <a:r>
              <a:rPr lang="en-GB" b="1" dirty="0" err="1" smtClean="0"/>
              <a:t>Massimi</a:t>
            </a:r>
            <a:r>
              <a:rPr lang="en-GB" b="1" dirty="0" smtClean="0"/>
              <a:t> , Intern 2007,</a:t>
            </a:r>
            <a:r>
              <a:rPr lang="en-GB" dirty="0" smtClean="0"/>
              <a:t> Microsoft Research Cambridge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R_PPT - white backgroun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SR_PPT - white background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SR_PPT - white background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2019-07-03T09:25:08+00:00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9DEC3E10-4E70-4ED9-BB68-32F57AA0C234}"/>
</file>

<file path=customXml/itemProps2.xml><?xml version="1.0" encoding="utf-8"?>
<ds:datastoreItem xmlns:ds="http://schemas.openxmlformats.org/officeDocument/2006/customXml" ds:itemID="{4BFA24C9-5F00-4116-9BC0-FD27ECAE3D8B}"/>
</file>

<file path=customXml/itemProps3.xml><?xml version="1.0" encoding="utf-8"?>
<ds:datastoreItem xmlns:ds="http://schemas.openxmlformats.org/officeDocument/2006/customXml" ds:itemID="{BE8CE79D-E072-46BE-AF63-D87864BA1D8A}"/>
</file>

<file path=docProps/app.xml><?xml version="1.0" encoding="utf-8"?>
<Properties xmlns="http://schemas.openxmlformats.org/officeDocument/2006/extended-properties" xmlns:vt="http://schemas.openxmlformats.org/officeDocument/2006/docPropsVTypes">
  <Template>MSR_PPT - white background</Template>
  <TotalTime>0</TotalTime>
  <Words>680</Words>
  <Application>Microsoft Office PowerPoint</Application>
  <PresentationFormat>On-screen Show (4:3)</PresentationFormat>
  <Paragraphs>165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MSR_PPT - white background</vt:lpstr>
      <vt:lpstr>1_MSR_PPT - white background</vt:lpstr>
      <vt:lpstr>2_MSR_PPT - white background</vt:lpstr>
      <vt:lpstr>Equation</vt:lpstr>
      <vt:lpstr>Internships uncovered</vt:lpstr>
      <vt:lpstr>Slide 2</vt:lpstr>
      <vt:lpstr>Why and who?</vt:lpstr>
      <vt:lpstr>Where?</vt:lpstr>
      <vt:lpstr>What/Why?</vt:lpstr>
      <vt:lpstr>Basics info</vt:lpstr>
      <vt:lpstr>Last year (FY09)</vt:lpstr>
      <vt:lpstr>Slide 8</vt:lpstr>
      <vt:lpstr>Examples ...</vt:lpstr>
      <vt:lpstr>In Programming Languages area</vt:lpstr>
      <vt:lpstr>In S&amp;N /OSA</vt:lpstr>
      <vt:lpstr>Live Search Auctions</vt:lpstr>
      <vt:lpstr>How an AdAuction Works.</vt:lpstr>
      <vt:lpstr>Slide 14</vt:lpstr>
      <vt:lpstr>Microsoft Forza Auctions</vt:lpstr>
      <vt:lpstr>What are the Auctions?</vt:lpstr>
      <vt:lpstr>Average Auction Price</vt:lpstr>
      <vt:lpstr>Success of Transactions</vt:lpstr>
      <vt:lpstr>A Table of Averages</vt:lpstr>
      <vt:lpstr>Some links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2009-07-03T09:23:24Z</dcterms:created>
  <dcterms:modified xsi:type="dcterms:W3CDTF">2009-07-03T09:23:31Z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