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customXml/itemProps1.xml" ContentType="application/vnd.openxmlformats-officedocument.customXmlProperti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notesSlides/notesSlide37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Default Extension="wav" ContentType="audio/wav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300" r:id="rId2"/>
    <p:sldId id="258" r:id="rId3"/>
    <p:sldId id="301" r:id="rId4"/>
    <p:sldId id="260" r:id="rId5"/>
    <p:sldId id="261" r:id="rId6"/>
    <p:sldId id="262" r:id="rId7"/>
    <p:sldId id="264" r:id="rId8"/>
    <p:sldId id="265" r:id="rId9"/>
    <p:sldId id="266" r:id="rId10"/>
    <p:sldId id="274" r:id="rId11"/>
    <p:sldId id="303" r:id="rId12"/>
    <p:sldId id="286" r:id="rId13"/>
    <p:sldId id="298" r:id="rId14"/>
    <p:sldId id="275" r:id="rId15"/>
    <p:sldId id="276" r:id="rId16"/>
    <p:sldId id="269" r:id="rId17"/>
    <p:sldId id="268" r:id="rId18"/>
    <p:sldId id="270" r:id="rId19"/>
    <p:sldId id="271" r:id="rId20"/>
    <p:sldId id="272" r:id="rId21"/>
    <p:sldId id="285" r:id="rId22"/>
    <p:sldId id="273" r:id="rId23"/>
    <p:sldId id="287" r:id="rId24"/>
    <p:sldId id="277" r:id="rId25"/>
    <p:sldId id="278" r:id="rId26"/>
    <p:sldId id="297" r:id="rId27"/>
    <p:sldId id="284" r:id="rId28"/>
    <p:sldId id="279" r:id="rId29"/>
    <p:sldId id="280" r:id="rId30"/>
    <p:sldId id="296" r:id="rId31"/>
    <p:sldId id="281" r:id="rId32"/>
    <p:sldId id="304" r:id="rId33"/>
    <p:sldId id="293" r:id="rId34"/>
    <p:sldId id="295" r:id="rId35"/>
    <p:sldId id="282" r:id="rId36"/>
    <p:sldId id="299" r:id="rId37"/>
    <p:sldId id="259" r:id="rId38"/>
    <p:sldId id="257" r:id="rId39"/>
    <p:sldId id="256" r:id="rId40"/>
  </p:sldIdLst>
  <p:sldSz cx="9144000" cy="6858000" type="screen4x3"/>
  <p:notesSz cx="6743700" cy="9880600"/>
  <p:defaultTextStyle>
    <a:defPPr>
      <a:defRPr lang="en-US"/>
    </a:defPPr>
    <a:lvl1pPr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40000"/>
      </a:spcBef>
      <a:spcAft>
        <a:spcPct val="0"/>
      </a:spcAft>
      <a:buClr>
        <a:schemeClr val="hlink"/>
      </a:buClr>
      <a:buFont typeface="Wingdings" pitchFamily="2" charset="2"/>
      <a:buChar char="§"/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CC66"/>
    <a:srgbClr val="CCECFF"/>
    <a:srgbClr val="FF9933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91" d="100"/>
          <a:sy n="91" d="100"/>
        </p:scale>
        <p:origin x="-60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4745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83971" name="Rectangle 147458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83972" name="Rectangle 147459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47461" name="Slide Number Placeholder 147460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86888"/>
            <a:ext cx="2922587" cy="49371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0AC9AE-74A0-4AEA-9C3C-48AA6053ECA7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9525" y="0"/>
            <a:ext cx="292258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Calibri" pitchFamily="34" charset="0"/>
              </a:defRPr>
            </a:lvl1pPr>
          </a:lstStyle>
          <a:p>
            <a:fld id="{7CC926F6-599A-49BB-9378-0F94D4A077A5}" type="datetimeFigureOut">
              <a:rPr lang="en-US"/>
              <a:pPr/>
              <a:t>7/2/2009</a:t>
            </a:fld>
            <a:endParaRPr lang="en-GB"/>
          </a:p>
        </p:txBody>
      </p:sp>
      <p:sp>
        <p:nvSpPr>
          <p:cNvPr id="43012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01700" y="741363"/>
            <a:ext cx="4940300" cy="3705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92650"/>
            <a:ext cx="5394325" cy="44465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3014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938530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9525" y="9385300"/>
            <a:ext cx="292258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Calibri" pitchFamily="34" charset="0"/>
              </a:defRPr>
            </a:lvl1pPr>
          </a:lstStyle>
          <a:p>
            <a:fld id="{36336E11-C48C-4DFD-A384-A7C6B2A5EAD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EFDA2-29EC-4006-8381-0BC600593C46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87176-5B9A-441D-A42B-DCCEC6F4365A}" type="slidenum">
              <a:rPr lang="en-GB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4462B4-0AD8-4CD6-88B8-F20CE3AC1C87}" type="slidenum">
              <a:rPr lang="en-GB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404A68-952A-465B-8308-21AE7A8D1323}" type="slidenum">
              <a:rPr lang="en-GB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251488-B605-46D6-A21D-CB7F76AC14C7}" type="slidenum">
              <a:rPr lang="en-GB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3BA1D5-3686-4444-B370-6FDE42F8F2C1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46FFAC-9678-491A-BE3C-5CFD9E9018D9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FA065B-A556-466B-A468-B323560A4CC6}" type="slidenum">
              <a:rPr lang="en-GB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52EBE-7699-4B00-8D48-EF633EF4D2FB}" type="slidenum">
              <a:rPr lang="en-GB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2EAB1D-243D-4E71-AFC8-E8B4E21259DB}" type="slidenum">
              <a:rPr lang="en-GB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CB1DF9-B6DC-4467-8302-6EF9FFFEC24E}" type="slidenum">
              <a:rPr lang="en-GB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F3C37-6760-458E-A207-D463518D3E3D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B3BB26-4E68-4DD7-BEA5-FFF21FCBC518}" type="slidenum">
              <a:rPr lang="en-GB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DCAC30-ED93-4254-8D3B-3525BD9A9CEA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574B7E-45FE-4CB8-BCE1-7E02B6E25CAF}" type="slidenum">
              <a:rPr lang="en-GB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11B6B5-8655-4EEF-ABDE-7C2625AAC2E5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FC57F7-26CB-402F-8DB8-FBD315A77846}" type="slidenum">
              <a:rPr lang="en-GB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6433C6-988D-4693-886D-B9C4024D6585}" type="slidenum">
              <a:rPr lang="en-GB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53855A-93BC-4749-A34D-FBECE1653841}" type="slidenum">
              <a:rPr lang="en-GB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8E65BA-230E-46EF-A974-AD757A4E576E}" type="slidenum">
              <a:rPr lang="en-GB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26AA33-8AE4-4178-9C81-67080F552547}" type="slidenum">
              <a:rPr lang="en-GB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E9DEFF-230C-445B-8E47-C5567A5EAACF}" type="slidenum">
              <a:rPr lang="en-GB"/>
              <a:pPr/>
              <a:t>29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3648D9-4860-48C7-89C8-F6A38797EDD0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4737A-9697-4826-B332-AA594B73EA1A}" type="slidenum">
              <a:rPr lang="en-GB"/>
              <a:pPr/>
              <a:t>30</a:t>
            </a:fld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9005-CB0A-4B0B-BE78-42D2CE5906EB}" type="slidenum">
              <a:rPr lang="en-GB"/>
              <a:pPr/>
              <a:t>31</a:t>
            </a:fld>
            <a:endParaRPr lang="en-GB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36E11-C48C-4DFD-A384-A7C6B2A5EAD1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0873-7A01-4A3B-AC73-A3719BB4457B}" type="slidenum">
              <a:rPr lang="en-GB"/>
              <a:pPr/>
              <a:t>33</a:t>
            </a:fld>
            <a:endParaRPr lang="en-GB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DC8B73-A993-4DA5-898A-820D13D77F6E}" type="slidenum">
              <a:rPr lang="en-GB"/>
              <a:pPr/>
              <a:t>34</a:t>
            </a:fld>
            <a:endParaRPr lang="en-GB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400B57-A098-47D1-8462-91F6B1D38D18}" type="slidenum">
              <a:rPr lang="en-GB"/>
              <a:pPr/>
              <a:t>35</a:t>
            </a:fld>
            <a:endParaRPr lang="en-GB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48BF6C-1866-4230-B5C8-BC72F5C0DEDB}" type="slidenum">
              <a:rPr lang="en-GB"/>
              <a:pPr/>
              <a:t>36</a:t>
            </a:fld>
            <a:endParaRPr lang="en-GB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BDF3FC-68EE-4031-8B89-FDCABB70D7DE}" type="slidenum">
              <a:rPr lang="en-GB"/>
              <a:pPr/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DF0662-EF69-47E2-B265-31C621CC78B8}" type="slidenum">
              <a:rPr lang="en-GB"/>
              <a:pPr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1849E-CA49-430E-8F02-4AD14D7FBF3F}" type="slidenum">
              <a:rPr lang="en-GB"/>
              <a:pPr/>
              <a:t>39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6C6357-B961-48D0-B984-59B0C3D3B0C4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87866-4F27-45B5-8F45-B793061FBA65}" type="slidenum">
              <a:rPr lang="en-GB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00C5E3-7952-4429-B02D-49302C9B33D0}" type="slidenum">
              <a:rPr lang="en-GB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DD6C7-24D9-41E1-830B-80BCAAF81D6A}" type="slidenum">
              <a:rPr lang="en-GB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6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94340-15E3-40EB-A517-4072F97A0806}" type="slidenum">
              <a:rPr lang="en-GB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hap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Shap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782AF9-2A6D-4484-8A8A-3C3B5981E7D5}" type="slidenum">
              <a:rPr lang="en-GB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7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3" name="Rectangle 1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 userDrawn="1"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2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  <a:buClrTx/>
                  <a:buFontTx/>
                  <a:buNone/>
                </a:pPr>
                <a:endParaRPr lang="en-GB" sz="180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FontTx/>
                <a:buNone/>
              </a:pPr>
              <a:endParaRPr lang="en-GB" sz="180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65548" name="Title 65547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5549" name="Subtitle 6554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4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5" name="Rectangle 17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16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15EB7E7-5242-4E4A-BEC3-0EDB1C893A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06D27-064D-45D3-9B78-81FB244D410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CD725A-8CAD-4013-894B-A872A2FBFFF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E87D20-5E48-4AED-96AB-F366F0D9C1D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648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6482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AF420C-C500-4E5D-8DCD-FBC6A952EF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BF8E2-0E95-4152-AF4C-593275139AB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D9C333-71B3-4DD0-A9CE-DE5BA2B248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D0FD09-1DC2-4F82-9B63-1A5CC4C0396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892261-C8BE-47BD-9CFE-6EE6F25D67B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452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Rectangle 6452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Rectangle 6452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23701-E3E3-422E-9A8B-A24DE5AB2E3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513"/>
          <p:cNvSpPr>
            <a:spLocks noChangeArrowheads="1"/>
          </p:cNvSpPr>
          <p:nvPr/>
        </p:nvSpPr>
        <p:spPr bwMode="ltGray">
          <a:xfrm>
            <a:off x="417513" y="557213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27" name="Rectangle 64514"/>
          <p:cNvSpPr>
            <a:spLocks noChangeArrowheads="1"/>
          </p:cNvSpPr>
          <p:nvPr/>
        </p:nvSpPr>
        <p:spPr bwMode="ltGray">
          <a:xfrm>
            <a:off x="800100" y="5572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28" name="Rectangle 64515"/>
          <p:cNvSpPr>
            <a:spLocks noChangeArrowheads="1"/>
          </p:cNvSpPr>
          <p:nvPr/>
        </p:nvSpPr>
        <p:spPr bwMode="ltGray">
          <a:xfrm>
            <a:off x="541338" y="979488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29" name="Rectangle 64516"/>
          <p:cNvSpPr>
            <a:spLocks noChangeArrowheads="1"/>
          </p:cNvSpPr>
          <p:nvPr/>
        </p:nvSpPr>
        <p:spPr bwMode="ltGray">
          <a:xfrm>
            <a:off x="911225" y="9794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0" name="Rectangle 64517"/>
          <p:cNvSpPr>
            <a:spLocks noChangeArrowheads="1"/>
          </p:cNvSpPr>
          <p:nvPr/>
        </p:nvSpPr>
        <p:spPr bwMode="ltGray">
          <a:xfrm>
            <a:off x="127000" y="9064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1" name="Rectangle 64518"/>
          <p:cNvSpPr>
            <a:spLocks noChangeArrowheads="1"/>
          </p:cNvSpPr>
          <p:nvPr/>
        </p:nvSpPr>
        <p:spPr bwMode="gray">
          <a:xfrm>
            <a:off x="762000" y="4572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2" name="Rectangle 64519"/>
          <p:cNvSpPr>
            <a:spLocks noChangeArrowheads="1"/>
          </p:cNvSpPr>
          <p:nvPr/>
        </p:nvSpPr>
        <p:spPr bwMode="gray">
          <a:xfrm>
            <a:off x="457200" y="121126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</a:pPr>
            <a:endParaRPr kumimoji="1" lang="en-US">
              <a:latin typeface="Tahoma" pitchFamily="34" charset="0"/>
            </a:endParaRPr>
          </a:p>
        </p:txBody>
      </p:sp>
      <p:sp>
        <p:nvSpPr>
          <p:cNvPr id="1033" name="Rectangle 64520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762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34" name="Rectangle 645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35" name="Rectangle 645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36" name="Rectangle 645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1037" name="Rectangle 6452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latin typeface="Tahoma" pitchFamily="34" charset="0"/>
              </a:defRPr>
            </a:lvl1pPr>
          </a:lstStyle>
          <a:p>
            <a:fld id="{0F674602-5313-4CFD-9E07-A047B07B786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txStyles>
    <p:titleStyle>
      <a:lvl1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2pPr>
      <a:lvl3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3pPr>
      <a:lvl4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4pPr>
      <a:lvl5pPr marL="342900" indent="-342900" algn="l" defTabSz="-1387316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/>
        </a:defRPr>
      </a:lvl5pPr>
      <a:lvl6pPr marL="4572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6pPr>
      <a:lvl7pPr marL="9144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7pPr>
      <a:lvl8pPr marL="13716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8pPr>
      <a:lvl9pPr marL="1828800" algn="l" fontAlgn="base">
        <a:spcBef>
          <a:spcPct val="0"/>
        </a:spcBef>
        <a:spcAft>
          <a:spcPct val="0"/>
        </a:spcAft>
        <a:defRPr sz="3600">
          <a:solidFill>
            <a:schemeClr val="tx2">
              <a:alpha val="100000"/>
            </a:schemeClr>
          </a:solidFill>
          <a:latin typeface="Comic Sans MS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accent1">
            <a:alpha val="100000"/>
          </a:schemeClr>
        </a:buClr>
        <a:buSzPct val="50000"/>
        <a:buFont typeface="Wingdings"/>
        <a:buChar char="n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w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itle 14438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US" smtClean="0"/>
              <a:t>How to give a great research talk</a:t>
            </a:r>
            <a:endParaRPr lang="en-GB" smtClean="0"/>
          </a:p>
        </p:txBody>
      </p:sp>
      <p:sp>
        <p:nvSpPr>
          <p:cNvPr id="144387" name="Subtitle 14438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505200"/>
            <a:ext cx="7620000" cy="1752600"/>
          </a:xfrm>
        </p:spPr>
        <p:txBody>
          <a:bodyPr/>
          <a:lstStyle/>
          <a:p>
            <a:pPr defTabSz="914400" eaLnBrk="1" hangingPunct="1"/>
            <a:r>
              <a:rPr lang="en-US" smtClean="0"/>
              <a:t>Simon Peyton Jones</a:t>
            </a:r>
          </a:p>
          <a:p>
            <a:pPr defTabSz="914400" eaLnBrk="1" hangingPunct="1"/>
            <a:r>
              <a:rPr lang="en-US" smtClean="0"/>
              <a:t>Microsoft Research, Cambridge</a:t>
            </a:r>
          </a:p>
          <a:p>
            <a:pPr defTabSz="914400" eaLnBrk="1" hangingPunct="1"/>
            <a:endParaRPr lang="en-US" smtClean="0"/>
          </a:p>
          <a:p>
            <a:pPr defTabSz="914400" eaLnBrk="1" hangingPunct="1"/>
            <a:r>
              <a:rPr lang="en-US" sz="2400" smtClean="0"/>
              <a:t>1993 paper joint with </a:t>
            </a:r>
            <a:br>
              <a:rPr lang="en-US" sz="2400" smtClean="0"/>
            </a:br>
            <a:r>
              <a:rPr lang="en-US" sz="2400" smtClean="0"/>
              <a:t>John Hughes (Chalmers), </a:t>
            </a:r>
            <a:br>
              <a:rPr lang="en-US" sz="2400" smtClean="0"/>
            </a:br>
            <a:r>
              <a:rPr lang="en-US" sz="2400" smtClean="0"/>
              <a:t>John Launchbury (Galois)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1366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Motivation</a:t>
            </a:r>
            <a:endParaRPr lang="en-GB" smtClean="0"/>
          </a:p>
        </p:txBody>
      </p:sp>
      <p:sp>
        <p:nvSpPr>
          <p:cNvPr id="13314" name="TextBox 113666"/>
          <p:cNvSpPr txBox="1">
            <a:spLocks noChangeArrowheads="1"/>
          </p:cNvSpPr>
          <p:nvPr/>
        </p:nvSpPr>
        <p:spPr bwMode="auto">
          <a:xfrm>
            <a:off x="857250" y="3714750"/>
            <a:ext cx="72199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None/>
            </a:pPr>
            <a:r>
              <a:rPr lang="en-US"/>
              <a:t>They are thinking...</a:t>
            </a:r>
          </a:p>
          <a:p>
            <a:pPr marL="457200" indent="-457200"/>
            <a:r>
              <a:rPr lang="en-US"/>
              <a:t>Why should I tune into this talk?</a:t>
            </a:r>
          </a:p>
          <a:p>
            <a:pPr marL="457200" indent="-457200"/>
            <a:r>
              <a:rPr lang="en-US"/>
              <a:t>What is the problem?</a:t>
            </a:r>
          </a:p>
          <a:p>
            <a:pPr marL="457200" indent="-457200"/>
            <a:r>
              <a:rPr lang="en-US"/>
              <a:t>Why is it an interesting problem?</a:t>
            </a:r>
          </a:p>
          <a:p>
            <a:pPr marL="457200" indent="-457200"/>
            <a:r>
              <a:rPr lang="en-US"/>
              <a:t>Does this talk describe a worthwhile advance?</a:t>
            </a:r>
          </a:p>
        </p:txBody>
      </p:sp>
      <p:sp>
        <p:nvSpPr>
          <p:cNvPr id="13315" name="Rounded Rectangle 4"/>
          <p:cNvSpPr>
            <a:spLocks noChangeArrowheads="1"/>
          </p:cNvSpPr>
          <p:nvPr/>
        </p:nvSpPr>
        <p:spPr bwMode="auto">
          <a:xfrm>
            <a:off x="1857375" y="1500188"/>
            <a:ext cx="5643563" cy="1889125"/>
          </a:xfrm>
          <a:prstGeom prst="roundRect">
            <a:avLst>
              <a:gd name="adj" fmla="val 30648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buClrTx/>
              <a:buFontTx/>
              <a:buNone/>
            </a:pPr>
            <a:r>
              <a:rPr lang="en-US" sz="2800" b="1" i="1">
                <a:solidFill>
                  <a:srgbClr val="FF0000"/>
                </a:solidFill>
              </a:rPr>
              <a:t>You have 2 minutes </a:t>
            </a:r>
          </a:p>
          <a:p>
            <a:pPr marL="457200" indent="-457200" algn="ctr">
              <a:buClrTx/>
              <a:buFontTx/>
              <a:buNone/>
            </a:pPr>
            <a:r>
              <a:rPr lang="en-US" sz="2800" i="1"/>
              <a:t>to engage your audience before they start to doze</a:t>
            </a:r>
            <a:endParaRPr lang="en-US" sz="28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en-GB" smtClean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571625"/>
            <a:ext cx="8229600" cy="4648200"/>
          </a:xfrm>
        </p:spPr>
        <p:txBody>
          <a:bodyPr/>
          <a:lstStyle/>
          <a:p>
            <a:pPr defTabSz="914400" eaLnBrk="1" hangingPunct="1">
              <a:buFontTx/>
              <a:buNone/>
            </a:pPr>
            <a:r>
              <a:rPr lang="en-GB" smtClean="0"/>
              <a:t>	You have 2 mins to answer these questions.  Don’t waste those 2 mins.</a:t>
            </a: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571500" y="3000375"/>
            <a:ext cx="7772400" cy="3563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b="1"/>
              <a:t>Example</a:t>
            </a:r>
            <a:r>
              <a:rPr lang="en-US"/>
              <a:t>: Java class files are large (brief figures), and get sent over the network.  Can we use language-aware compression to shrink them?  Yes, and I’m going to show you how we can do 50% better than the best generic zipping technology</a:t>
            </a:r>
          </a:p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b="1"/>
              <a:t>Example</a:t>
            </a:r>
            <a:r>
              <a:rPr lang="en-US"/>
              <a:t>: Synchronisation errors in concurrent programs are a nightmare to find.  I’m going to show you a type system that finds many such errors at compile time.</a:t>
            </a:r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itle 12800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Your key idea</a:t>
            </a:r>
            <a:endParaRPr lang="en-GB" smtClean="0"/>
          </a:p>
        </p:txBody>
      </p:sp>
      <p:sp>
        <p:nvSpPr>
          <p:cNvPr id="15362" name="TextBox 128004"/>
          <p:cNvSpPr txBox="1">
            <a:spLocks noChangeArrowheads="1"/>
          </p:cNvSpPr>
          <p:nvPr/>
        </p:nvSpPr>
        <p:spPr bwMode="auto">
          <a:xfrm>
            <a:off x="1066800" y="1524000"/>
            <a:ext cx="6629400" cy="82232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>
                <a:schemeClr val="bg1"/>
              </a:buClr>
              <a:buFont typeface="Wingdings" pitchFamily="2" charset="2"/>
              <a:buNone/>
            </a:pPr>
            <a:r>
              <a:rPr lang="en-US"/>
              <a:t>If the audience remembers only one thing from your talk, what should it be?</a:t>
            </a:r>
            <a:endParaRPr lang="en-GB"/>
          </a:p>
        </p:txBody>
      </p:sp>
      <p:sp>
        <p:nvSpPr>
          <p:cNvPr id="15363" name="TextBox 128005"/>
          <p:cNvSpPr txBox="1">
            <a:spLocks noChangeArrowheads="1"/>
          </p:cNvSpPr>
          <p:nvPr/>
        </p:nvSpPr>
        <p:spPr bwMode="auto">
          <a:xfrm>
            <a:off x="609600" y="2514600"/>
            <a:ext cx="66294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n-US">
                <a:solidFill>
                  <a:schemeClr val="hlink"/>
                </a:solidFill>
              </a:rPr>
              <a:t>You must identify a key idea</a:t>
            </a:r>
            <a:r>
              <a:rPr lang="en-US"/>
              <a:t>. “What I did this summer” is No Good.</a:t>
            </a:r>
          </a:p>
          <a:p>
            <a:pPr marL="457200" indent="-457200" eaLnBrk="0" hangingPunct="0"/>
            <a:r>
              <a:rPr lang="en-US">
                <a:solidFill>
                  <a:schemeClr val="hlink"/>
                </a:solidFill>
              </a:rPr>
              <a:t>Be specific</a:t>
            </a:r>
            <a:r>
              <a:rPr lang="en-US"/>
              <a:t>.  Don’t leave your audience to figure it out for themselves.</a:t>
            </a:r>
          </a:p>
          <a:p>
            <a:pPr marL="457200" indent="-457200" eaLnBrk="0" hangingPunct="0"/>
            <a:r>
              <a:rPr lang="en-US">
                <a:solidFill>
                  <a:schemeClr val="hlink"/>
                </a:solidFill>
              </a:rPr>
              <a:t>Be absolutely specific</a:t>
            </a:r>
            <a:r>
              <a:rPr lang="en-US"/>
              <a:t>.  Say “If you remember nothing else, remember this.”</a:t>
            </a:r>
          </a:p>
          <a:p>
            <a:pPr marL="457200" indent="-457200" eaLnBrk="0" hangingPunct="0"/>
            <a:r>
              <a:rPr lang="en-US">
                <a:solidFill>
                  <a:schemeClr val="hlink"/>
                </a:solidFill>
              </a:rPr>
              <a:t>Organise your talk around this specific goal</a:t>
            </a:r>
            <a:r>
              <a:rPr lang="en-US"/>
              <a:t>.  Ruthlessly prune material that is irrelevant to this goal.</a:t>
            </a:r>
          </a:p>
        </p:txBody>
      </p:sp>
      <p:pic>
        <p:nvPicPr>
          <p:cNvPr id="15364" name="Rectangle 1280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5410200"/>
            <a:ext cx="1690688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14233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Narrow, deep beats wide, shallow</a:t>
            </a:r>
            <a:endParaRPr lang="en-GB" smtClean="0"/>
          </a:p>
        </p:txBody>
      </p:sp>
      <p:sp>
        <p:nvSpPr>
          <p:cNvPr id="16386" name="Rectangle 142338"/>
          <p:cNvSpPr>
            <a:spLocks noChangeArrowheads="1"/>
          </p:cNvSpPr>
          <p:nvPr/>
        </p:nvSpPr>
        <p:spPr bwMode="auto">
          <a:xfrm>
            <a:off x="685800" y="2057400"/>
            <a:ext cx="7848600" cy="2819400"/>
          </a:xfrm>
          <a:prstGeom prst="rect">
            <a:avLst/>
          </a:prstGeom>
          <a:solidFill>
            <a:srgbClr val="FFCC66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buClr>
                <a:schemeClr val="bg1"/>
              </a:buClr>
            </a:pPr>
            <a:endParaRPr lang="en-US"/>
          </a:p>
        </p:txBody>
      </p:sp>
      <p:sp>
        <p:nvSpPr>
          <p:cNvPr id="16387" name="Rectangle 142339"/>
          <p:cNvSpPr>
            <a:spLocks noChangeArrowheads="1"/>
          </p:cNvSpPr>
          <p:nvPr/>
        </p:nvSpPr>
        <p:spPr bwMode="auto">
          <a:xfrm>
            <a:off x="1371600" y="2057400"/>
            <a:ext cx="2362200" cy="5334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GB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388" name="Rectangle 142340"/>
          <p:cNvSpPr>
            <a:spLocks noChangeArrowheads="1"/>
          </p:cNvSpPr>
          <p:nvPr/>
        </p:nvSpPr>
        <p:spPr bwMode="auto">
          <a:xfrm>
            <a:off x="4572000" y="2057400"/>
            <a:ext cx="533400" cy="2743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GB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6389" name="Rectangle 142341"/>
          <p:cNvSpPr>
            <a:spLocks noChangeArrowheads="1"/>
          </p:cNvSpPr>
          <p:nvPr/>
        </p:nvSpPr>
        <p:spPr bwMode="auto">
          <a:xfrm>
            <a:off x="4572000" y="2057400"/>
            <a:ext cx="2362200" cy="7620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FontTx/>
              <a:buNone/>
            </a:pPr>
            <a:endParaRPr lang="en-GB" sz="1800">
              <a:solidFill>
                <a:srgbClr val="000000"/>
              </a:solidFill>
              <a:latin typeface="Arial" pitchFamily="34" charset="0"/>
            </a:endParaRPr>
          </a:p>
        </p:txBody>
      </p:sp>
      <p:pic>
        <p:nvPicPr>
          <p:cNvPr id="16390" name="Rectangle 1423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295400"/>
            <a:ext cx="787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Rectangle 1423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505200"/>
            <a:ext cx="787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Box 142345"/>
          <p:cNvSpPr txBox="1">
            <a:spLocks noChangeArrowheads="1"/>
          </p:cNvSpPr>
          <p:nvPr/>
        </p:nvSpPr>
        <p:spPr bwMode="auto">
          <a:xfrm>
            <a:off x="2209800" y="2673350"/>
            <a:ext cx="788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No</a:t>
            </a:r>
            <a:endParaRPr lang="en-GB" sz="3600"/>
          </a:p>
        </p:txBody>
      </p:sp>
      <p:sp>
        <p:nvSpPr>
          <p:cNvPr id="16393" name="TextBox 142346"/>
          <p:cNvSpPr txBox="1">
            <a:spLocks noChangeArrowheads="1"/>
          </p:cNvSpPr>
          <p:nvPr/>
        </p:nvSpPr>
        <p:spPr bwMode="auto">
          <a:xfrm>
            <a:off x="5334000" y="3886200"/>
            <a:ext cx="9477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Yes</a:t>
            </a:r>
            <a:endParaRPr lang="en-GB" sz="3600"/>
          </a:p>
        </p:txBody>
      </p:sp>
      <p:sp>
        <p:nvSpPr>
          <p:cNvPr id="16394" name="TextBox 142347"/>
          <p:cNvSpPr txBox="1">
            <a:spLocks noChangeArrowheads="1"/>
          </p:cNvSpPr>
          <p:nvPr/>
        </p:nvSpPr>
        <p:spPr bwMode="auto">
          <a:xfrm>
            <a:off x="1050925" y="5029200"/>
            <a:ext cx="5929828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</a:pPr>
            <a:r>
              <a:rPr lang="en-US" dirty="0"/>
              <a:t>Avoid shallow overviews at all costs</a:t>
            </a:r>
          </a:p>
          <a:p>
            <a:pPr>
              <a:buClr>
                <a:schemeClr val="bg1"/>
              </a:buClr>
            </a:pPr>
            <a:r>
              <a:rPr lang="en-US" dirty="0"/>
              <a:t>Cut to the chase: the technical “meat</a:t>
            </a:r>
            <a:r>
              <a:rPr lang="en-US" dirty="0" smtClean="0"/>
              <a:t>”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It’s ok to cover only part of your paper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11468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Your main weapon</a:t>
            </a:r>
            <a:endParaRPr lang="en-GB" smtClean="0"/>
          </a:p>
        </p:txBody>
      </p:sp>
      <p:sp>
        <p:nvSpPr>
          <p:cNvPr id="17410" name="TextBox 114690"/>
          <p:cNvSpPr txBox="1">
            <a:spLocks noChangeArrowheads="1"/>
          </p:cNvSpPr>
          <p:nvPr/>
        </p:nvSpPr>
        <p:spPr bwMode="auto">
          <a:xfrm>
            <a:off x="1331913" y="333375"/>
            <a:ext cx="6934200" cy="17367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buFont typeface="Wingdings" pitchFamily="2" charset="2"/>
              <a:buNone/>
            </a:pPr>
            <a:r>
              <a:rPr lang="en-US" sz="5400"/>
              <a:t>Examples are your main weapon</a:t>
            </a:r>
          </a:p>
        </p:txBody>
      </p:sp>
      <p:sp>
        <p:nvSpPr>
          <p:cNvPr id="17411" name="TextBox 114691"/>
          <p:cNvSpPr txBox="1">
            <a:spLocks noChangeArrowheads="1"/>
          </p:cNvSpPr>
          <p:nvPr/>
        </p:nvSpPr>
        <p:spPr bwMode="auto">
          <a:xfrm>
            <a:off x="900113" y="2420938"/>
            <a:ext cx="7632700" cy="274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30000"/>
              </a:spcBef>
            </a:pPr>
            <a:r>
              <a:rPr lang="en-US" sz="2800"/>
              <a:t>To motivate the work</a:t>
            </a:r>
          </a:p>
          <a:p>
            <a:pPr marL="457200" indent="-457200">
              <a:spcBef>
                <a:spcPct val="30000"/>
              </a:spcBef>
            </a:pPr>
            <a:r>
              <a:rPr lang="en-US" sz="2800"/>
              <a:t>To convey the basic intuition</a:t>
            </a:r>
          </a:p>
          <a:p>
            <a:pPr marL="457200" indent="-457200">
              <a:spcBef>
                <a:spcPct val="30000"/>
              </a:spcBef>
            </a:pPr>
            <a:r>
              <a:rPr lang="en-US" sz="2800"/>
              <a:t>To illustrate The Idea in action</a:t>
            </a:r>
          </a:p>
          <a:p>
            <a:pPr marL="457200" indent="-457200">
              <a:spcBef>
                <a:spcPct val="30000"/>
              </a:spcBef>
            </a:pPr>
            <a:r>
              <a:rPr lang="en-US" sz="2800"/>
              <a:t>To show extreme cases</a:t>
            </a:r>
          </a:p>
          <a:p>
            <a:pPr marL="457200" indent="-457200">
              <a:spcBef>
                <a:spcPct val="30000"/>
              </a:spcBef>
            </a:pPr>
            <a:r>
              <a:rPr lang="en-US" sz="2800"/>
              <a:t>To highlight shortcomings</a:t>
            </a:r>
          </a:p>
        </p:txBody>
      </p:sp>
      <p:sp>
        <p:nvSpPr>
          <p:cNvPr id="17412" name="TextBox 114692"/>
          <p:cNvSpPr txBox="1">
            <a:spLocks noChangeArrowheads="1"/>
          </p:cNvSpPr>
          <p:nvPr/>
        </p:nvSpPr>
        <p:spPr bwMode="auto">
          <a:xfrm>
            <a:off x="395288" y="5373688"/>
            <a:ext cx="8383587" cy="106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3200">
                <a:solidFill>
                  <a:schemeClr val="hlink"/>
                </a:solidFill>
              </a:rPr>
              <a:t>When time is short, omit the general case, </a:t>
            </a:r>
            <a:br>
              <a:rPr lang="en-US" sz="3200">
                <a:solidFill>
                  <a:schemeClr val="hlink"/>
                </a:solidFill>
              </a:rPr>
            </a:br>
            <a:r>
              <a:rPr lang="en-US" sz="3200">
                <a:solidFill>
                  <a:schemeClr val="hlink"/>
                </a:solidFill>
              </a:rPr>
              <a:t>not the example</a:t>
            </a:r>
            <a:endParaRPr lang="en-GB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11673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Exceptions in Haskell?</a:t>
            </a:r>
          </a:p>
        </p:txBody>
      </p:sp>
      <p:sp>
        <p:nvSpPr>
          <p:cNvPr id="18434" name="TextBox 116738"/>
          <p:cNvSpPr txBox="1">
            <a:spLocks noChangeArrowheads="1"/>
          </p:cNvSpPr>
          <p:nvPr/>
        </p:nvSpPr>
        <p:spPr bwMode="auto">
          <a:xfrm>
            <a:off x="517525" y="1571625"/>
            <a:ext cx="7981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latin typeface="Bookman" pitchFamily="18" charset="0"/>
              </a:rPr>
              <a:t>Exceptions are to do with </a:t>
            </a:r>
            <a:r>
              <a:rPr lang="en-GB">
                <a:solidFill>
                  <a:srgbClr val="FF3300"/>
                </a:solidFill>
                <a:latin typeface="Bookman" pitchFamily="18" charset="0"/>
              </a:rPr>
              <a:t>control flow</a:t>
            </a:r>
            <a:endParaRPr lang="en-GB">
              <a:latin typeface="Bookman" pitchFamily="18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latin typeface="Bookman" pitchFamily="18" charset="0"/>
              </a:rPr>
              <a:t>There is no control flow in a lazy functional program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GB">
              <a:latin typeface="Bookman" pitchFamily="18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solidFill>
                  <a:srgbClr val="FF3300"/>
                </a:solidFill>
                <a:latin typeface="Bookman" pitchFamily="18" charset="0"/>
              </a:rPr>
              <a:t>Solution 1</a:t>
            </a:r>
            <a:r>
              <a:rPr lang="en-GB">
                <a:latin typeface="Bookman" pitchFamily="18" charset="0"/>
              </a:rPr>
              <a:t>: use data values to carry exceptions</a:t>
            </a:r>
          </a:p>
        </p:txBody>
      </p:sp>
      <p:sp>
        <p:nvSpPr>
          <p:cNvPr id="18435" name="TextBox 116739"/>
          <p:cNvSpPr txBox="1">
            <a:spLocks noChangeArrowheads="1"/>
          </p:cNvSpPr>
          <p:nvPr/>
        </p:nvSpPr>
        <p:spPr bwMode="auto">
          <a:xfrm>
            <a:off x="1127125" y="3292475"/>
            <a:ext cx="6340475" cy="1203325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 sz="1800" b="1">
                <a:solidFill>
                  <a:schemeClr val="folHlink"/>
                </a:solidFill>
                <a:latin typeface="Courier New" pitchFamily="49" charset="0"/>
              </a:rPr>
              <a:t>data Maybe a = Nothing 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 sz="1800" b="1">
                <a:solidFill>
                  <a:schemeClr val="folHlink"/>
                </a:solidFill>
                <a:latin typeface="Courier New" pitchFamily="49" charset="0"/>
              </a:rPr>
              <a:t>		| Just a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endParaRPr lang="en-GB" sz="1800" b="1">
              <a:solidFill>
                <a:schemeClr val="folHlink"/>
              </a:solidFill>
              <a:latin typeface="Courier New" pitchFamily="49" charset="0"/>
            </a:endParaRP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 sz="1800" b="1">
                <a:solidFill>
                  <a:schemeClr val="folHlink"/>
                </a:solidFill>
                <a:latin typeface="Courier New" pitchFamily="49" charset="0"/>
              </a:rPr>
              <a:t>lookup :: Name -&gt; Dictionary -&gt; Maybe Address</a:t>
            </a:r>
          </a:p>
        </p:txBody>
      </p:sp>
      <p:sp>
        <p:nvSpPr>
          <p:cNvPr id="18436" name="TextBox 116740"/>
          <p:cNvSpPr txBox="1">
            <a:spLocks noChangeArrowheads="1"/>
          </p:cNvSpPr>
          <p:nvPr/>
        </p:nvSpPr>
        <p:spPr bwMode="auto">
          <a:xfrm>
            <a:off x="609600" y="4724400"/>
            <a:ext cx="7254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solidFill>
                  <a:srgbClr val="663300"/>
                </a:solidFill>
                <a:latin typeface="Bookman" pitchFamily="18" charset="0"/>
              </a:rPr>
              <a:t>Often this is Just The Right Thing</a:t>
            </a:r>
          </a:p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GB">
                <a:solidFill>
                  <a:srgbClr val="663300"/>
                </a:solidFill>
                <a:latin typeface="Bookman" pitchFamily="18" charset="0"/>
              </a:rPr>
              <a:t>[Spivey 1990, Wadler “list of successes”]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le 10854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What to leave out</a:t>
            </a:r>
            <a:endParaRPr lang="en-GB" smtClean="0"/>
          </a:p>
        </p:txBody>
      </p:sp>
      <p:pic>
        <p:nvPicPr>
          <p:cNvPr id="19458" name="Rectangle 1085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981200"/>
            <a:ext cx="4233863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le 10752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Outline of my talk</a:t>
            </a:r>
            <a:endParaRPr lang="en-GB" smtClean="0"/>
          </a:p>
        </p:txBody>
      </p:sp>
      <p:sp>
        <p:nvSpPr>
          <p:cNvPr id="20482" name="TextBox 107522"/>
          <p:cNvSpPr txBox="1">
            <a:spLocks noChangeArrowheads="1"/>
          </p:cNvSpPr>
          <p:nvPr/>
        </p:nvSpPr>
        <p:spPr bwMode="auto">
          <a:xfrm>
            <a:off x="762000" y="1600200"/>
            <a:ext cx="6934200" cy="476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/>
              <a:t>Background</a:t>
            </a:r>
          </a:p>
          <a:p>
            <a:pPr marL="457200" indent="-457200"/>
            <a:r>
              <a:rPr lang="en-US"/>
              <a:t>The FLUGOL system</a:t>
            </a:r>
          </a:p>
          <a:p>
            <a:pPr marL="457200" indent="-457200"/>
            <a:r>
              <a:rPr lang="en-US"/>
              <a:t>Shortcomings of FLUGOL</a:t>
            </a:r>
          </a:p>
          <a:p>
            <a:pPr marL="457200" indent="-457200"/>
            <a:r>
              <a:rPr lang="en-US"/>
              <a:t>Overview of synthetic epimorphisms</a:t>
            </a:r>
          </a:p>
          <a:p>
            <a:pPr marL="457200" indent="-457200"/>
            <a:r>
              <a:rPr lang="en-US">
                <a:sym typeface="Symbol" pitchFamily="18" charset="2"/>
              </a:rPr>
              <a:t>-reducible decidability of the pseudo-curried fragment under the Snezkovwski invariant in FLUGOL</a:t>
            </a:r>
            <a:endParaRPr lang="en-US"/>
          </a:p>
          <a:p>
            <a:pPr marL="457200" indent="-457200"/>
            <a:r>
              <a:rPr lang="en-US"/>
              <a:t>Benchmark results</a:t>
            </a:r>
          </a:p>
          <a:p>
            <a:pPr marL="457200" indent="-457200"/>
            <a:r>
              <a:rPr lang="en-US"/>
              <a:t>Related work</a:t>
            </a:r>
          </a:p>
          <a:p>
            <a:pPr marL="457200" indent="-457200"/>
            <a:r>
              <a:rPr lang="en-US"/>
              <a:t>Conclusions and further work</a:t>
            </a:r>
          </a:p>
        </p:txBody>
      </p:sp>
      <p:pic>
        <p:nvPicPr>
          <p:cNvPr id="20483" name="Rectangle 1075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5625" y="4648200"/>
            <a:ext cx="327977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le 10956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No outline!</a:t>
            </a:r>
            <a:endParaRPr lang="en-GB" smtClean="0"/>
          </a:p>
        </p:txBody>
      </p:sp>
      <p:sp>
        <p:nvSpPr>
          <p:cNvPr id="21506" name="TextBox 109570"/>
          <p:cNvSpPr txBox="1">
            <a:spLocks noChangeArrowheads="1"/>
          </p:cNvSpPr>
          <p:nvPr/>
        </p:nvSpPr>
        <p:spPr bwMode="auto">
          <a:xfrm>
            <a:off x="762000" y="1752600"/>
            <a:ext cx="6934200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800"/>
              <a:t>“Outline of my talk”: conveys near zero information at the start of your talk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Worse, since your audience only gives you 2 minutes before dozing, you’ve just lost them</a:t>
            </a:r>
          </a:p>
          <a:p>
            <a:pPr marL="931863" lvl="1" indent="-284163">
              <a:buClr>
                <a:schemeClr val="folHlink"/>
              </a:buClr>
            </a:pPr>
            <a:r>
              <a:rPr lang="en-US" sz="2800"/>
              <a:t>But maybe put up an outline for orientation after your motivation</a:t>
            </a:r>
          </a:p>
          <a:p>
            <a:pPr marL="931863" lvl="1" indent="-284163">
              <a:buClr>
                <a:schemeClr val="folHlink"/>
              </a:buClr>
            </a:pPr>
            <a:r>
              <a:rPr lang="en-US" sz="2800"/>
              <a:t>…and signposts at pause points during the talk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1059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Related work</a:t>
            </a:r>
            <a:endParaRPr lang="en-GB" smtClean="0"/>
          </a:p>
        </p:txBody>
      </p:sp>
      <p:sp>
        <p:nvSpPr>
          <p:cNvPr id="22530" name="TextBox 110594"/>
          <p:cNvSpPr txBox="1">
            <a:spLocks noChangeArrowheads="1"/>
          </p:cNvSpPr>
          <p:nvPr/>
        </p:nvSpPr>
        <p:spPr bwMode="auto">
          <a:xfrm>
            <a:off x="762000" y="1752600"/>
            <a:ext cx="6934200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8163" indent="-1808163">
              <a:buFont typeface="Wingdings" pitchFamily="2" charset="2"/>
              <a:buNone/>
            </a:pPr>
            <a:r>
              <a:rPr lang="en-US"/>
              <a:t>[PMW83]	The seminal paper</a:t>
            </a:r>
          </a:p>
          <a:p>
            <a:pPr marL="1808163" indent="-1808163">
              <a:buFont typeface="Wingdings" pitchFamily="2" charset="2"/>
              <a:buNone/>
            </a:pPr>
            <a:r>
              <a:rPr lang="en-US"/>
              <a:t>[SPZ88]	First use of epimorphisms</a:t>
            </a:r>
          </a:p>
          <a:p>
            <a:pPr marL="1808163" indent="-1808163">
              <a:buFont typeface="Wingdings" pitchFamily="2" charset="2"/>
              <a:buNone/>
            </a:pPr>
            <a:r>
              <a:rPr lang="en-US"/>
              <a:t>[PN93]	Application of epimorphisms to wibblification</a:t>
            </a:r>
          </a:p>
          <a:p>
            <a:pPr marL="1808163" indent="-1808163">
              <a:buFont typeface="Wingdings" pitchFamily="2" charset="2"/>
              <a:buNone/>
            </a:pPr>
            <a:r>
              <a:rPr lang="en-US"/>
              <a:t>[BXX98]	Lacks full abstraction</a:t>
            </a:r>
          </a:p>
          <a:p>
            <a:pPr marL="1808163" indent="-1808163">
              <a:buFont typeface="Wingdings" pitchFamily="2" charset="2"/>
              <a:buNone/>
            </a:pPr>
            <a:r>
              <a:rPr lang="en-US"/>
              <a:t>[XXB99]	Only runs on Sparc, no integration with GUI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972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Giving a good talk</a:t>
            </a:r>
            <a:endParaRPr lang="en-GB" smtClean="0"/>
          </a:p>
        </p:txBody>
      </p:sp>
      <p:sp>
        <p:nvSpPr>
          <p:cNvPr id="4098" name="TextBox 97282"/>
          <p:cNvSpPr txBox="1">
            <a:spLocks noChangeArrowheads="1"/>
          </p:cNvSpPr>
          <p:nvPr/>
        </p:nvSpPr>
        <p:spPr bwMode="auto">
          <a:xfrm>
            <a:off x="762000" y="1752600"/>
            <a:ext cx="6618288" cy="274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/>
              <a:t>This presentation is about how to give a good research talk</a:t>
            </a:r>
          </a:p>
          <a:p>
            <a:pPr marL="284163" indent="-284163"/>
            <a:r>
              <a:rPr lang="en-US" sz="2800"/>
              <a:t>What your talk is for</a:t>
            </a:r>
          </a:p>
          <a:p>
            <a:pPr marL="284163" indent="-284163"/>
            <a:r>
              <a:rPr lang="en-US" sz="2800"/>
              <a:t>What to put in it (and what not to)</a:t>
            </a:r>
          </a:p>
          <a:p>
            <a:pPr marL="284163" indent="-284163"/>
            <a:r>
              <a:rPr lang="en-US" sz="2800"/>
              <a:t>How to present it</a:t>
            </a:r>
            <a:endParaRPr lang="en-GB" sz="2800"/>
          </a:p>
        </p:txBody>
      </p:sp>
      <p:pic>
        <p:nvPicPr>
          <p:cNvPr id="4099" name="Rectangle 9728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4076700"/>
            <a:ext cx="2265362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itle 11161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>
                <a:solidFill>
                  <a:schemeClr val="hlink"/>
                </a:solidFill>
              </a:rPr>
              <a:t>Do not</a:t>
            </a:r>
            <a:r>
              <a:rPr lang="en-US" smtClean="0"/>
              <a:t> present related work</a:t>
            </a:r>
            <a:endParaRPr lang="en-GB" smtClean="0"/>
          </a:p>
        </p:txBody>
      </p:sp>
      <p:sp>
        <p:nvSpPr>
          <p:cNvPr id="23554" name="TextBox 111619"/>
          <p:cNvSpPr txBox="1">
            <a:spLocks noChangeArrowheads="1"/>
          </p:cNvSpPr>
          <p:nvPr/>
        </p:nvSpPr>
        <p:spPr bwMode="auto">
          <a:xfrm>
            <a:off x="685800" y="1752600"/>
            <a:ext cx="6934200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None/>
            </a:pPr>
            <a:r>
              <a:rPr lang="en-US" sz="2800"/>
              <a:t>But</a:t>
            </a:r>
          </a:p>
          <a:p>
            <a:pPr marL="457200" indent="-457200"/>
            <a:r>
              <a:rPr lang="en-US" sz="2800"/>
              <a:t>You absolutely must know the related work; respond readily to questions</a:t>
            </a:r>
          </a:p>
          <a:p>
            <a:pPr marL="457200" indent="-457200" eaLnBrk="0" hangingPunct="0"/>
            <a:r>
              <a:rPr lang="en-US" sz="2800"/>
              <a:t>Acknowledge co-authors (title slide), and pre-cursors (as you go along)</a:t>
            </a:r>
          </a:p>
          <a:p>
            <a:pPr marL="457200" indent="-457200" eaLnBrk="0" hangingPunct="0"/>
            <a:r>
              <a:rPr lang="en-US" sz="2800"/>
              <a:t>Praise the opposition</a:t>
            </a:r>
          </a:p>
          <a:p>
            <a:pPr marL="931863" lvl="1" indent="-457200" eaLnBrk="0" hangingPunct="0">
              <a:buFont typeface="Wingdings" pitchFamily="2" charset="2"/>
              <a:buNone/>
            </a:pPr>
            <a:r>
              <a:rPr lang="en-US" sz="2800"/>
              <a:t>“X’s very interesting work does Y; I have extended it to do Z”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itle 12697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Technical detail</a:t>
            </a:r>
            <a:endParaRPr lang="en-GB" smtClean="0"/>
          </a:p>
        </p:txBody>
      </p:sp>
      <p:pic>
        <p:nvPicPr>
          <p:cNvPr id="24578" name="Rectangle 1269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371600"/>
            <a:ext cx="10210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11264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Omit technical details</a:t>
            </a:r>
            <a:endParaRPr lang="en-GB" smtClean="0"/>
          </a:p>
        </p:txBody>
      </p:sp>
      <p:sp>
        <p:nvSpPr>
          <p:cNvPr id="25602" name="TextBox 112642"/>
          <p:cNvSpPr txBox="1">
            <a:spLocks noChangeArrowheads="1"/>
          </p:cNvSpPr>
          <p:nvPr/>
        </p:nvSpPr>
        <p:spPr bwMode="auto">
          <a:xfrm>
            <a:off x="685800" y="1752600"/>
            <a:ext cx="6478588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800"/>
              <a:t>Even though every line is </a:t>
            </a:r>
            <a:r>
              <a:rPr lang="en-US" sz="2800">
                <a:solidFill>
                  <a:schemeClr val="hlink"/>
                </a:solidFill>
              </a:rPr>
              <a:t>drenched</a:t>
            </a:r>
            <a:r>
              <a:rPr lang="en-US" sz="2800"/>
              <a:t> in your </a:t>
            </a:r>
            <a:r>
              <a:rPr lang="en-US" sz="2800">
                <a:solidFill>
                  <a:schemeClr val="hlink"/>
                </a:solidFill>
              </a:rPr>
              <a:t>blood</a:t>
            </a:r>
            <a:r>
              <a:rPr lang="en-US" sz="2800"/>
              <a:t> and </a:t>
            </a:r>
            <a:r>
              <a:rPr lang="en-US" sz="2800">
                <a:solidFill>
                  <a:schemeClr val="hlink"/>
                </a:solidFill>
              </a:rPr>
              <a:t>sweat</a:t>
            </a:r>
            <a:r>
              <a:rPr lang="en-US" sz="2800"/>
              <a:t>, dense clouds of notation will send your audience to sleep</a:t>
            </a:r>
          </a:p>
          <a:p>
            <a:pPr marL="457200" indent="-457200"/>
            <a:r>
              <a:rPr lang="en-US" sz="2800"/>
              <a:t>Present specific aspects only;</a:t>
            </a:r>
            <a:br>
              <a:rPr lang="en-US" sz="2800"/>
            </a:br>
            <a:r>
              <a:rPr lang="en-US" sz="2800"/>
              <a:t>refer to the paper for the</a:t>
            </a:r>
            <a:br>
              <a:rPr lang="en-US" sz="2800"/>
            </a:br>
            <a:r>
              <a:rPr lang="en-US" sz="2800"/>
              <a:t>details</a:t>
            </a:r>
          </a:p>
          <a:p>
            <a:pPr marL="457200" indent="-457200"/>
            <a:r>
              <a:rPr lang="en-US" sz="2800"/>
              <a:t>By all means have backup slides to use in response to questions</a:t>
            </a:r>
          </a:p>
        </p:txBody>
      </p:sp>
      <p:pic>
        <p:nvPicPr>
          <p:cNvPr id="25603" name="Rectangle 1126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2565400"/>
            <a:ext cx="1724025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290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Presenting your talk</a:t>
            </a:r>
            <a:endParaRPr lang="en-GB" smtClean="0"/>
          </a:p>
        </p:txBody>
      </p:sp>
      <p:pic>
        <p:nvPicPr>
          <p:cNvPr id="26626" name="Rectangle 1290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1905000"/>
            <a:ext cx="3767138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11776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How to present your talk</a:t>
            </a:r>
            <a:endParaRPr lang="en-GB" smtClean="0"/>
          </a:p>
        </p:txBody>
      </p:sp>
      <p:sp>
        <p:nvSpPr>
          <p:cNvPr id="27650" name="TextBox 117762"/>
          <p:cNvSpPr txBox="1">
            <a:spLocks noChangeArrowheads="1"/>
          </p:cNvSpPr>
          <p:nvPr/>
        </p:nvSpPr>
        <p:spPr bwMode="auto">
          <a:xfrm>
            <a:off x="762000" y="1676400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30000"/>
              </a:spcBef>
              <a:buFont typeface="Wingdings" pitchFamily="2" charset="2"/>
              <a:buNone/>
            </a:pPr>
            <a:r>
              <a:rPr lang="en-US" sz="2800"/>
              <a:t>Your most potent weapon, by far, is your</a:t>
            </a:r>
          </a:p>
        </p:txBody>
      </p:sp>
      <p:sp>
        <p:nvSpPr>
          <p:cNvPr id="27651" name="TextBox 117763"/>
          <p:cNvSpPr txBox="1">
            <a:spLocks noChangeArrowheads="1"/>
          </p:cNvSpPr>
          <p:nvPr/>
        </p:nvSpPr>
        <p:spPr bwMode="auto">
          <a:xfrm>
            <a:off x="914400" y="2362200"/>
            <a:ext cx="7258050" cy="1708150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>
              <a:spcBef>
                <a:spcPct val="30000"/>
              </a:spcBef>
              <a:buFont typeface="Wingdings" pitchFamily="2" charset="2"/>
              <a:buNone/>
            </a:pPr>
            <a:r>
              <a:rPr lang="en-US" sz="10600"/>
              <a:t>enthusiasm</a:t>
            </a:r>
          </a:p>
        </p:txBody>
      </p:sp>
      <p:pic>
        <p:nvPicPr>
          <p:cNvPr id="27652" name="Rectangle 11776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581400"/>
            <a:ext cx="296386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1878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Enthusiasm</a:t>
            </a:r>
            <a:endParaRPr lang="en-GB" smtClean="0"/>
          </a:p>
        </p:txBody>
      </p:sp>
      <p:sp>
        <p:nvSpPr>
          <p:cNvPr id="28674" name="TextBox 118786"/>
          <p:cNvSpPr txBox="1">
            <a:spLocks noChangeArrowheads="1"/>
          </p:cNvSpPr>
          <p:nvPr/>
        </p:nvSpPr>
        <p:spPr bwMode="auto">
          <a:xfrm>
            <a:off x="762000" y="1752600"/>
            <a:ext cx="7697788" cy="359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800"/>
              <a:t>If you do not seem excited by your idea, why should the audience be?</a:t>
            </a:r>
          </a:p>
          <a:p>
            <a:pPr marL="457200" indent="-457200"/>
            <a:r>
              <a:rPr lang="en-US" sz="2800"/>
              <a:t>It wakes ‘em up</a:t>
            </a:r>
          </a:p>
          <a:p>
            <a:pPr marL="457200" indent="-457200"/>
            <a:r>
              <a:rPr lang="en-US" sz="2800"/>
              <a:t>Enthusiasm makes people </a:t>
            </a:r>
            <a:r>
              <a:rPr lang="en-US" sz="2800">
                <a:solidFill>
                  <a:schemeClr val="hlink"/>
                </a:solidFill>
              </a:rPr>
              <a:t>dramatically</a:t>
            </a:r>
            <a:r>
              <a:rPr lang="en-US" sz="2800"/>
              <a:t> more receptive</a:t>
            </a:r>
          </a:p>
          <a:p>
            <a:pPr marL="457200" indent="-457200"/>
            <a:r>
              <a:rPr lang="en-US" sz="2800"/>
              <a:t>It gets you loosened up, breathing, moving around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le 14131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Write your slides the night before</a:t>
            </a:r>
            <a:endParaRPr lang="en-GB" smtClean="0"/>
          </a:p>
        </p:txBody>
      </p:sp>
      <p:sp>
        <p:nvSpPr>
          <p:cNvPr id="29698" name="TextBox 141314"/>
          <p:cNvSpPr txBox="1">
            <a:spLocks noChangeArrowheads="1"/>
          </p:cNvSpPr>
          <p:nvPr/>
        </p:nvSpPr>
        <p:spPr bwMode="auto">
          <a:xfrm>
            <a:off x="762000" y="1600200"/>
            <a:ext cx="8058150" cy="359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US" sz="2800"/>
              <a:t>(…or at least, polish it then)</a:t>
            </a:r>
          </a:p>
          <a:p>
            <a:pPr marL="381000" indent="-381000"/>
            <a:r>
              <a:rPr lang="en-US" sz="2800"/>
              <a:t>Your talk absolutely must be fresh in your mind</a:t>
            </a:r>
          </a:p>
          <a:p>
            <a:pPr marL="381000" indent="-381000"/>
            <a:r>
              <a:rPr lang="en-US" sz="2800"/>
              <a:t>Ideas will occur to you during the conference, as you obsess on your talk during other people’s presentations</a:t>
            </a:r>
          </a:p>
          <a:p>
            <a:pPr marL="381000" indent="-381000"/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259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Do not apologise</a:t>
            </a:r>
            <a:endParaRPr lang="en-GB" smtClean="0"/>
          </a:p>
        </p:txBody>
      </p:sp>
      <p:sp>
        <p:nvSpPr>
          <p:cNvPr id="31746" name="TextBox 125954"/>
          <p:cNvSpPr txBox="1">
            <a:spLocks noChangeArrowheads="1"/>
          </p:cNvSpPr>
          <p:nvPr/>
        </p:nvSpPr>
        <p:spPr bwMode="auto">
          <a:xfrm>
            <a:off x="685800" y="1752600"/>
            <a:ext cx="7918450" cy="359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n-US" sz="2800"/>
              <a:t>“I didn’t have time to prepare this talk properly”</a:t>
            </a:r>
          </a:p>
          <a:p>
            <a:pPr marL="457200" indent="-457200"/>
            <a:r>
              <a:rPr lang="en-US" sz="2800"/>
              <a:t>“My computer broke down, so I don’t have the results I expected”</a:t>
            </a:r>
          </a:p>
          <a:p>
            <a:pPr marL="457200" indent="-457200"/>
            <a:r>
              <a:rPr lang="en-US" sz="2800"/>
              <a:t>“I don’t have time to tell you about this”</a:t>
            </a:r>
          </a:p>
          <a:p>
            <a:pPr marL="457200" indent="-457200"/>
            <a:r>
              <a:rPr lang="en-US" sz="2800"/>
              <a:t>“I don’t feel qualified to address this audience”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1980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The jelly effect</a:t>
            </a:r>
            <a:endParaRPr lang="en-GB" smtClean="0"/>
          </a:p>
        </p:txBody>
      </p:sp>
      <p:sp>
        <p:nvSpPr>
          <p:cNvPr id="32770" name="TextBox 119810"/>
          <p:cNvSpPr txBox="1">
            <a:spLocks noChangeArrowheads="1"/>
          </p:cNvSpPr>
          <p:nvPr/>
        </p:nvSpPr>
        <p:spPr bwMode="auto">
          <a:xfrm>
            <a:off x="762000" y="1752600"/>
            <a:ext cx="74676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US" sz="2800"/>
              <a:t>	If you are anything like me, you will experience apparently-severe pre-talk symptoms</a:t>
            </a:r>
          </a:p>
          <a:p>
            <a:pPr marL="381000" indent="-381000"/>
            <a:r>
              <a:rPr lang="en-US" sz="2800"/>
              <a:t>Inability to breathe</a:t>
            </a:r>
          </a:p>
          <a:p>
            <a:pPr marL="381000" indent="-381000"/>
            <a:r>
              <a:rPr lang="en-US" sz="2800"/>
              <a:t>Inability to stand up (legs give way)</a:t>
            </a:r>
          </a:p>
          <a:p>
            <a:pPr marL="381000" indent="-381000"/>
            <a:r>
              <a:rPr lang="en-US" sz="2800"/>
              <a:t>Inability to operate brain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2083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What to do about it</a:t>
            </a:r>
            <a:endParaRPr lang="en-GB" smtClean="0"/>
          </a:p>
        </p:txBody>
      </p:sp>
      <p:sp>
        <p:nvSpPr>
          <p:cNvPr id="33794" name="TextBox 120834"/>
          <p:cNvSpPr txBox="1">
            <a:spLocks noChangeArrowheads="1"/>
          </p:cNvSpPr>
          <p:nvPr/>
        </p:nvSpPr>
        <p:spPr bwMode="auto">
          <a:xfrm>
            <a:off x="762000" y="1752600"/>
            <a:ext cx="7467600" cy="376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en-US" sz="2800"/>
              <a:t>Deep breathing during previous talk</a:t>
            </a:r>
          </a:p>
          <a:p>
            <a:pPr marL="381000" indent="-381000"/>
            <a:r>
              <a:rPr lang="en-US" sz="2800" i="1">
                <a:solidFill>
                  <a:schemeClr val="hlink"/>
                </a:solidFill>
              </a:rPr>
              <a:t>Script your first few sentences precisely</a:t>
            </a:r>
            <a:r>
              <a:rPr lang="en-US" sz="2800"/>
              <a:t> </a:t>
            </a:r>
            <a:br>
              <a:rPr lang="en-US" sz="2800"/>
            </a:br>
            <a:r>
              <a:rPr lang="en-US" sz="2800"/>
              <a:t>(=&gt; no brain required)</a:t>
            </a:r>
          </a:p>
          <a:p>
            <a:pPr marL="381000" indent="-381000"/>
            <a:r>
              <a:rPr lang="en-US" sz="2800"/>
              <a:t>Move around a lot, use large gestures, wave your arms, stand on chairs</a:t>
            </a:r>
          </a:p>
          <a:p>
            <a:pPr marL="381000" indent="-381000"/>
            <a:r>
              <a:rPr lang="en-US" sz="2800"/>
              <a:t>Go to the loo first</a:t>
            </a:r>
          </a:p>
          <a:p>
            <a:pPr marL="381000" indent="-381000"/>
            <a:endParaRPr lang="en-US" sz="2800"/>
          </a:p>
        </p:txBody>
      </p:sp>
      <p:sp>
        <p:nvSpPr>
          <p:cNvPr id="33795" name="TextBox 120835"/>
          <p:cNvSpPr txBox="1">
            <a:spLocks noChangeArrowheads="1"/>
          </p:cNvSpPr>
          <p:nvPr/>
        </p:nvSpPr>
        <p:spPr bwMode="auto">
          <a:xfrm>
            <a:off x="1677988" y="5370513"/>
            <a:ext cx="5622925" cy="1190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3600"/>
              <a:t>You are not a wimp.  </a:t>
            </a:r>
            <a:br>
              <a:rPr lang="en-US" sz="3600"/>
            </a:br>
            <a:r>
              <a:rPr lang="en-US" sz="3600"/>
              <a:t>Everyone feels this way.  </a:t>
            </a:r>
            <a:endParaRPr lang="en-GB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484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GB" smtClean="0"/>
              <a:t>Why you should listen to this talk</a:t>
            </a:r>
          </a:p>
        </p:txBody>
      </p:sp>
      <p:sp>
        <p:nvSpPr>
          <p:cNvPr id="148483" name="Text Placeholder 148482"/>
          <p:cNvSpPr>
            <a:spLocks noGrp="1" noChangeArrowheads="1"/>
          </p:cNvSpPr>
          <p:nvPr>
            <p:ph type="body" idx="1"/>
          </p:nvPr>
        </p:nvSpPr>
        <p:spPr>
          <a:xfrm>
            <a:off x="500034" y="1600200"/>
            <a:ext cx="8458200" cy="4997450"/>
          </a:xfrm>
        </p:spPr>
        <p:txBody>
          <a:bodyPr/>
          <a:lstStyle/>
          <a:p>
            <a:pPr defTabSz="914400" eaLnBrk="1" hangingPunct="1"/>
            <a:r>
              <a:rPr lang="en-GB" sz="2800" dirty="0" smtClean="0"/>
              <a:t>Because many research talks are poor...</a:t>
            </a:r>
          </a:p>
          <a:p>
            <a:pPr defTabSz="914400" eaLnBrk="1" hangingPunct="1"/>
            <a:r>
              <a:rPr lang="en-GB" sz="2800" dirty="0" smtClean="0"/>
              <a:t>...and quite simple things can make </a:t>
            </a:r>
            <a:r>
              <a:rPr lang="en-GB" sz="2800" i="1" dirty="0" smtClean="0"/>
              <a:t>your</a:t>
            </a:r>
            <a:r>
              <a:rPr lang="en-GB" sz="2800" dirty="0" smtClean="0"/>
              <a:t> talks much better</a:t>
            </a:r>
          </a:p>
          <a:p>
            <a:pPr defTabSz="914400" eaLnBrk="1" hangingPunct="1"/>
            <a:r>
              <a:rPr lang="en-GB" sz="2800" dirty="0" smtClean="0"/>
              <a:t>Because everyone benefits from good talks </a:t>
            </a:r>
          </a:p>
          <a:p>
            <a:pPr lvl="1" defTabSz="914400" eaLnBrk="1" hangingPunct="1"/>
            <a:r>
              <a:rPr lang="en-GB" sz="2400" dirty="0" smtClean="0"/>
              <a:t>Your audience benefits from your hard-won insights</a:t>
            </a:r>
          </a:p>
          <a:p>
            <a:pPr lvl="1" defTabSz="914400" eaLnBrk="1" hangingPunct="1"/>
            <a:r>
              <a:rPr lang="en-GB" sz="2400" dirty="0" smtClean="0"/>
              <a:t>You benefit from their informed feedback</a:t>
            </a:r>
          </a:p>
          <a:p>
            <a:pPr defTabSz="914400" eaLnBrk="1" hangingPunct="1"/>
            <a:r>
              <a:rPr lang="en-GB" sz="2800" dirty="0" smtClean="0"/>
              <a:t>Because a research talk gives you access to the world’s most priceless commodity: the time and attention of other people.  Don’t waste it</a:t>
            </a:r>
            <a:r>
              <a:rPr lang="en-GB" sz="2400" dirty="0" smtClean="0"/>
              <a:t>!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14028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Being seen, being heard</a:t>
            </a:r>
            <a:endParaRPr lang="en-GB" smtClean="0"/>
          </a:p>
        </p:txBody>
      </p:sp>
      <p:sp>
        <p:nvSpPr>
          <p:cNvPr id="34818" name="TextBox 140290"/>
          <p:cNvSpPr txBox="1">
            <a:spLocks noChangeArrowheads="1"/>
          </p:cNvSpPr>
          <p:nvPr/>
        </p:nvSpPr>
        <p:spPr bwMode="auto">
          <a:xfrm>
            <a:off x="714348" y="1643050"/>
            <a:ext cx="7467600" cy="4499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1950" indent="-361950"/>
            <a:r>
              <a:rPr lang="en-GB" dirty="0" smtClean="0"/>
              <a:t>Face the </a:t>
            </a:r>
            <a:r>
              <a:rPr lang="en-GB" b="1" dirty="0" smtClean="0">
                <a:solidFill>
                  <a:srgbClr val="FF0000"/>
                </a:solidFill>
              </a:rPr>
              <a:t>audience</a:t>
            </a:r>
            <a:r>
              <a:rPr lang="en-GB" dirty="0" smtClean="0"/>
              <a:t>, not the </a:t>
            </a:r>
            <a:r>
              <a:rPr lang="en-GB" b="1" dirty="0" smtClean="0">
                <a:solidFill>
                  <a:srgbClr val="FF0000"/>
                </a:solidFill>
              </a:rPr>
              <a:t>screen</a:t>
            </a:r>
          </a:p>
          <a:p>
            <a:pPr marL="801688" lvl="1" indent="-344488"/>
            <a:r>
              <a:rPr lang="en-GB" sz="2000" dirty="0"/>
              <a:t>Know your material</a:t>
            </a:r>
          </a:p>
          <a:p>
            <a:pPr marL="801688" lvl="1" indent="-344488"/>
            <a:r>
              <a:rPr lang="en-GB" sz="2000" dirty="0"/>
              <a:t>Put your laptop in front of you, screen towards you</a:t>
            </a:r>
          </a:p>
          <a:p>
            <a:pPr marL="381000" indent="-381000"/>
            <a:r>
              <a:rPr lang="en-US" dirty="0" smtClean="0"/>
              <a:t>Don’t point much, but when you do, point </a:t>
            </a:r>
            <a:r>
              <a:rPr lang="en-US" dirty="0"/>
              <a:t>at the screen, not at </a:t>
            </a:r>
            <a:r>
              <a:rPr lang="en-US" dirty="0" smtClean="0"/>
              <a:t>your </a:t>
            </a:r>
            <a:r>
              <a:rPr lang="en-US" dirty="0"/>
              <a:t>laptop</a:t>
            </a:r>
          </a:p>
          <a:p>
            <a:pPr marL="381000" indent="-381000"/>
            <a:r>
              <a:rPr lang="en-US" dirty="0"/>
              <a:t>Speak to someone at the back of the room, even if you have a microphone on</a:t>
            </a:r>
          </a:p>
          <a:p>
            <a:pPr marL="381000" indent="-381000"/>
            <a:r>
              <a:rPr lang="en-US" dirty="0"/>
              <a:t>Make eye contact; identify a </a:t>
            </a:r>
            <a:r>
              <a:rPr lang="en-US" b="1" dirty="0" err="1">
                <a:solidFill>
                  <a:schemeClr val="hlink"/>
                </a:solidFill>
              </a:rPr>
              <a:t>nodder</a:t>
            </a:r>
            <a:r>
              <a:rPr lang="en-US" dirty="0"/>
              <a:t>, and speak to him or her (better still, more than one)</a:t>
            </a:r>
          </a:p>
          <a:p>
            <a:pPr marL="381000" indent="-381000"/>
            <a:r>
              <a:rPr lang="en-US" dirty="0"/>
              <a:t>Watch audience for questions…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2185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Questions</a:t>
            </a:r>
            <a:endParaRPr lang="en-GB" smtClean="0"/>
          </a:p>
        </p:txBody>
      </p:sp>
      <p:sp>
        <p:nvSpPr>
          <p:cNvPr id="35842" name="TextBox 121858"/>
          <p:cNvSpPr txBox="1">
            <a:spLocks noChangeArrowheads="1"/>
          </p:cNvSpPr>
          <p:nvPr/>
        </p:nvSpPr>
        <p:spPr bwMode="auto">
          <a:xfrm>
            <a:off x="762000" y="1557338"/>
            <a:ext cx="7467600" cy="498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en-US"/>
              <a:t>Questions are not a problem</a:t>
            </a:r>
          </a:p>
          <a:p>
            <a:pPr marL="381000" indent="-381000"/>
            <a:endParaRPr lang="en-US"/>
          </a:p>
          <a:p>
            <a:pPr marL="381000" indent="-381000"/>
            <a:endParaRPr lang="en-US"/>
          </a:p>
          <a:p>
            <a:pPr marL="381000" indent="-381000"/>
            <a:endParaRPr lang="en-US"/>
          </a:p>
          <a:p>
            <a:pPr marL="381000" indent="-381000"/>
            <a:endParaRPr lang="en-US"/>
          </a:p>
          <a:p>
            <a:pPr marL="381000" indent="-381000"/>
            <a:r>
              <a:rPr lang="en-US"/>
              <a:t>Specifically encourage questions during your talk: pause briefly now and then, ask for questions</a:t>
            </a:r>
          </a:p>
          <a:p>
            <a:pPr marL="381000" indent="-381000"/>
            <a:r>
              <a:rPr lang="en-US"/>
              <a:t>Be prepared to truncate your talk if you run out of time.  Better to connect, and not to present all your material</a:t>
            </a:r>
            <a:endParaRPr lang="en-GB"/>
          </a:p>
        </p:txBody>
      </p:sp>
      <p:sp>
        <p:nvSpPr>
          <p:cNvPr id="35843" name="TextBox 121859"/>
          <p:cNvSpPr txBox="1">
            <a:spLocks noChangeArrowheads="1"/>
          </p:cNvSpPr>
          <p:nvPr/>
        </p:nvSpPr>
        <p:spPr bwMode="auto">
          <a:xfrm>
            <a:off x="1619250" y="2205038"/>
            <a:ext cx="5832475" cy="1554162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3200"/>
              <a:t>Questions are a </a:t>
            </a:r>
            <a:r>
              <a:rPr lang="en-US" sz="3200">
                <a:solidFill>
                  <a:srgbClr val="FF9933"/>
                </a:solidFill>
              </a:rPr>
              <a:t>golden golden golden</a:t>
            </a:r>
            <a:r>
              <a:rPr lang="en-US" sz="3200"/>
              <a:t> opportunity to connect with your audience</a:t>
            </a:r>
            <a:endParaRPr lang="en-GB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Presenting your slides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Use a wireless presenter gizmo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sz="2800" dirty="0" smtClean="0"/>
              <a:t>Test that your laptop works with the projector, in advance</a:t>
            </a:r>
          </a:p>
          <a:p>
            <a:pPr defTabSz="91440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GB" sz="2800" dirty="0" smtClean="0"/>
              <a:t>Laptops break: leave a backup copy on the web; bring a backup copy on a disk or USB key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3516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Presenting your slides</a:t>
            </a:r>
            <a:endParaRPr lang="en-GB" smtClean="0"/>
          </a:p>
        </p:txBody>
      </p:sp>
      <p:sp>
        <p:nvSpPr>
          <p:cNvPr id="36866" name="TextBox 135170"/>
          <p:cNvSpPr txBox="1">
            <a:spLocks noChangeArrowheads="1"/>
          </p:cNvSpPr>
          <p:nvPr/>
        </p:nvSpPr>
        <p:spPr bwMode="auto">
          <a:xfrm>
            <a:off x="762000" y="1752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US"/>
              <a:t>A very annoying technique</a:t>
            </a:r>
          </a:p>
        </p:txBody>
      </p:sp>
      <p:pic>
        <p:nvPicPr>
          <p:cNvPr id="135172" name="Rectangle 1351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1524000"/>
            <a:ext cx="3976688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5174" name="TextBox 135173"/>
          <p:cNvSpPr txBox="1">
            <a:spLocks noChangeArrowheads="1"/>
          </p:cNvSpPr>
          <p:nvPr/>
        </p:nvSpPr>
        <p:spPr bwMode="auto">
          <a:xfrm>
            <a:off x="822325" y="2209800"/>
            <a:ext cx="214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is to reveal</a:t>
            </a:r>
            <a:endParaRPr lang="en-GB"/>
          </a:p>
        </p:txBody>
      </p:sp>
      <p:sp>
        <p:nvSpPr>
          <p:cNvPr id="135176" name="TextBox 135175"/>
          <p:cNvSpPr txBox="1">
            <a:spLocks noChangeArrowheads="1"/>
          </p:cNvSpPr>
          <p:nvPr/>
        </p:nvSpPr>
        <p:spPr bwMode="auto">
          <a:xfrm>
            <a:off x="822325" y="2747963"/>
            <a:ext cx="213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your points</a:t>
            </a:r>
            <a:endParaRPr lang="en-GB"/>
          </a:p>
        </p:txBody>
      </p:sp>
      <p:sp>
        <p:nvSpPr>
          <p:cNvPr id="135177" name="TextBox 135176"/>
          <p:cNvSpPr txBox="1">
            <a:spLocks noChangeArrowheads="1"/>
          </p:cNvSpPr>
          <p:nvPr/>
        </p:nvSpPr>
        <p:spPr bwMode="auto">
          <a:xfrm>
            <a:off x="822325" y="3287713"/>
            <a:ext cx="1052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one</a:t>
            </a:r>
            <a:endParaRPr lang="en-GB"/>
          </a:p>
        </p:txBody>
      </p:sp>
      <p:sp>
        <p:nvSpPr>
          <p:cNvPr id="135178" name="TextBox 135177"/>
          <p:cNvSpPr txBox="1">
            <a:spLocks noChangeArrowheads="1"/>
          </p:cNvSpPr>
          <p:nvPr/>
        </p:nvSpPr>
        <p:spPr bwMode="auto">
          <a:xfrm>
            <a:off x="822325" y="3827463"/>
            <a:ext cx="1482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by one</a:t>
            </a:r>
            <a:endParaRPr lang="en-GB"/>
          </a:p>
        </p:txBody>
      </p:sp>
      <p:sp>
        <p:nvSpPr>
          <p:cNvPr id="135179" name="TextBox 135178"/>
          <p:cNvSpPr txBox="1">
            <a:spLocks noChangeArrowheads="1"/>
          </p:cNvSpPr>
          <p:nvPr/>
        </p:nvSpPr>
        <p:spPr bwMode="auto">
          <a:xfrm>
            <a:off x="822325" y="4367213"/>
            <a:ext cx="2728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by one, unless…</a:t>
            </a:r>
            <a:endParaRPr lang="en-GB"/>
          </a:p>
        </p:txBody>
      </p:sp>
      <p:sp>
        <p:nvSpPr>
          <p:cNvPr id="135180" name="TextBox 135179"/>
          <p:cNvSpPr txBox="1">
            <a:spLocks noChangeArrowheads="1"/>
          </p:cNvSpPr>
          <p:nvPr/>
        </p:nvSpPr>
        <p:spPr bwMode="auto">
          <a:xfrm>
            <a:off x="822325" y="4906963"/>
            <a:ext cx="3427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/>
            <a:r>
              <a:rPr lang="en-US"/>
              <a:t>there is a punch line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utoUpdateAnimBg="0"/>
      <p:bldP spid="135176" grpId="0" autoUpdateAnimBg="0"/>
      <p:bldP spid="135177" grpId="0" autoUpdateAnimBg="0"/>
      <p:bldP spid="135178" grpId="0" autoUpdateAnimBg="0"/>
      <p:bldP spid="135179" grpId="0" autoUpdateAnimBg="0"/>
      <p:bldP spid="13518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itle 13926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Presenting your slides</a:t>
            </a:r>
            <a:endParaRPr lang="en-GB" smtClean="0"/>
          </a:p>
        </p:txBody>
      </p:sp>
      <p:sp>
        <p:nvSpPr>
          <p:cNvPr id="139267" name="TextBox 139266"/>
          <p:cNvSpPr txBox="1">
            <a:spLocks noChangeArrowheads="1"/>
          </p:cNvSpPr>
          <p:nvPr/>
        </p:nvSpPr>
        <p:spPr bwMode="auto">
          <a:xfrm>
            <a:off x="762000" y="1752600"/>
            <a:ext cx="7467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US" sz="3600"/>
              <a:t>Use animation effects</a:t>
            </a:r>
          </a:p>
        </p:txBody>
      </p:sp>
      <p:sp>
        <p:nvSpPr>
          <p:cNvPr id="139269" name="TextBox 139268"/>
          <p:cNvSpPr txBox="1">
            <a:spLocks noChangeArrowheads="1"/>
          </p:cNvSpPr>
          <p:nvPr/>
        </p:nvSpPr>
        <p:spPr bwMode="auto">
          <a:xfrm>
            <a:off x="1371600" y="25908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chemeClr val="hlink"/>
                </a:solidFill>
              </a:rPr>
              <a:t>very</a:t>
            </a:r>
            <a:endParaRPr lang="en-GB" sz="3600">
              <a:solidFill>
                <a:schemeClr val="hlink"/>
              </a:solidFill>
            </a:endParaRPr>
          </a:p>
        </p:txBody>
      </p:sp>
      <p:sp>
        <p:nvSpPr>
          <p:cNvPr id="139270" name="TextBox 139269"/>
          <p:cNvSpPr txBox="1">
            <a:spLocks noChangeArrowheads="1"/>
          </p:cNvSpPr>
          <p:nvPr/>
        </p:nvSpPr>
        <p:spPr bwMode="auto">
          <a:xfrm>
            <a:off x="2971800" y="30480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chemeClr val="accent1"/>
                </a:solidFill>
              </a:rPr>
              <a:t>very</a:t>
            </a:r>
            <a:endParaRPr lang="en-GB" sz="3600">
              <a:solidFill>
                <a:schemeClr val="accent1"/>
              </a:solidFill>
            </a:endParaRPr>
          </a:p>
        </p:txBody>
      </p:sp>
      <p:sp>
        <p:nvSpPr>
          <p:cNvPr id="139271" name="TextBox 139270"/>
          <p:cNvSpPr txBox="1">
            <a:spLocks noChangeArrowheads="1"/>
          </p:cNvSpPr>
          <p:nvPr/>
        </p:nvSpPr>
        <p:spPr bwMode="auto">
          <a:xfrm>
            <a:off x="5791200" y="32004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chemeClr val="folHlink"/>
                </a:solidFill>
              </a:rPr>
              <a:t>very</a:t>
            </a:r>
            <a:endParaRPr lang="en-GB" sz="3600">
              <a:solidFill>
                <a:schemeClr val="folHlink"/>
              </a:solidFill>
            </a:endParaRPr>
          </a:p>
        </p:txBody>
      </p:sp>
      <p:sp>
        <p:nvSpPr>
          <p:cNvPr id="139272" name="TextBox 139271"/>
          <p:cNvSpPr txBox="1">
            <a:spLocks noChangeArrowheads="1"/>
          </p:cNvSpPr>
          <p:nvPr/>
        </p:nvSpPr>
        <p:spPr bwMode="auto">
          <a:xfrm>
            <a:off x="4495800" y="36576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rgbClr val="FF9933"/>
                </a:solidFill>
              </a:rPr>
              <a:t>very</a:t>
            </a:r>
            <a:endParaRPr lang="en-GB" sz="3600">
              <a:solidFill>
                <a:srgbClr val="FF9933"/>
              </a:solidFill>
            </a:endParaRPr>
          </a:p>
        </p:txBody>
      </p:sp>
      <p:sp>
        <p:nvSpPr>
          <p:cNvPr id="139273" name="TextBox 139272"/>
          <p:cNvSpPr txBox="1">
            <a:spLocks noChangeArrowheads="1"/>
          </p:cNvSpPr>
          <p:nvPr/>
        </p:nvSpPr>
        <p:spPr bwMode="auto">
          <a:xfrm>
            <a:off x="1524000" y="37338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>
                <a:solidFill>
                  <a:srgbClr val="66CCFF"/>
                </a:solidFill>
              </a:rPr>
              <a:t>very</a:t>
            </a:r>
            <a:endParaRPr lang="en-GB" sz="3600">
              <a:solidFill>
                <a:srgbClr val="66CCFF"/>
              </a:solidFill>
            </a:endParaRPr>
          </a:p>
        </p:txBody>
      </p:sp>
      <p:sp>
        <p:nvSpPr>
          <p:cNvPr id="139274" name="TextBox 139273"/>
          <p:cNvSpPr txBox="1">
            <a:spLocks noChangeArrowheads="1"/>
          </p:cNvSpPr>
          <p:nvPr/>
        </p:nvSpPr>
        <p:spPr bwMode="auto">
          <a:xfrm>
            <a:off x="3124200" y="40386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very</a:t>
            </a:r>
            <a:endParaRPr lang="en-GB" sz="3600"/>
          </a:p>
        </p:txBody>
      </p:sp>
      <p:sp>
        <p:nvSpPr>
          <p:cNvPr id="139275" name="TextBox 139274"/>
          <p:cNvSpPr txBox="1">
            <a:spLocks noChangeArrowheads="1"/>
          </p:cNvSpPr>
          <p:nvPr/>
        </p:nvSpPr>
        <p:spPr bwMode="auto">
          <a:xfrm>
            <a:off x="4953000" y="2667000"/>
            <a:ext cx="1114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very</a:t>
            </a:r>
            <a:endParaRPr lang="en-GB" sz="3600"/>
          </a:p>
        </p:txBody>
      </p:sp>
      <p:sp>
        <p:nvSpPr>
          <p:cNvPr id="139276" name="TextBox 139275"/>
          <p:cNvSpPr txBox="1">
            <a:spLocks noChangeArrowheads="1"/>
          </p:cNvSpPr>
          <p:nvPr/>
        </p:nvSpPr>
        <p:spPr bwMode="auto">
          <a:xfrm>
            <a:off x="4343400" y="5029200"/>
            <a:ext cx="2078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3600"/>
              <a:t>sparingly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425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25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25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25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925"/>
                            </p:stCondLst>
                            <p:childTnLst>
                              <p:par>
                                <p:cTn id="2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425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925"/>
                            </p:stCondLst>
                            <p:childTnLst>
                              <p:par>
                                <p:cTn id="3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3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425"/>
                            </p:stCondLst>
                            <p:childTnLst>
                              <p:par>
                                <p:cTn id="4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autoUpdateAnimBg="0"/>
      <p:bldP spid="139269" grpId="0" autoUpdateAnimBg="0"/>
      <p:bldP spid="139270" grpId="0" autoUpdateAnimBg="0"/>
      <p:bldP spid="139271" grpId="0" autoUpdateAnimBg="0"/>
      <p:bldP spid="139272" grpId="0" autoUpdateAnimBg="0"/>
      <p:bldP spid="139273" grpId="0" autoUpdateAnimBg="0"/>
      <p:bldP spid="139274" grpId="0" autoUpdateAnimBg="0"/>
      <p:bldP spid="139275" grpId="0" autoUpdateAnimBg="0"/>
      <p:bldP spid="139276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12288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Finishing</a:t>
            </a:r>
            <a:endParaRPr lang="en-GB" smtClean="0"/>
          </a:p>
        </p:txBody>
      </p:sp>
      <p:sp>
        <p:nvSpPr>
          <p:cNvPr id="38914" name="TextBox 122882"/>
          <p:cNvSpPr txBox="1">
            <a:spLocks noChangeArrowheads="1"/>
          </p:cNvSpPr>
          <p:nvPr/>
        </p:nvSpPr>
        <p:spPr bwMode="auto">
          <a:xfrm>
            <a:off x="762000" y="1752600"/>
            <a:ext cx="7467600" cy="13112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algn="ctr">
              <a:buFont typeface="Wingdings" pitchFamily="2" charset="2"/>
              <a:buNone/>
            </a:pPr>
            <a:r>
              <a:rPr lang="en-US" sz="4000"/>
              <a:t>Absolutely without fail, </a:t>
            </a:r>
            <a:br>
              <a:rPr lang="en-US" sz="4000"/>
            </a:br>
            <a:r>
              <a:rPr lang="en-US" sz="4000"/>
              <a:t>finish on time</a:t>
            </a:r>
            <a:endParaRPr lang="en-GB" sz="4000"/>
          </a:p>
        </p:txBody>
      </p:sp>
      <p:sp>
        <p:nvSpPr>
          <p:cNvPr id="38915" name="TextBox 122883"/>
          <p:cNvSpPr txBox="1">
            <a:spLocks noChangeArrowheads="1"/>
          </p:cNvSpPr>
          <p:nvPr/>
        </p:nvSpPr>
        <p:spPr bwMode="auto">
          <a:xfrm>
            <a:off x="762000" y="3352800"/>
            <a:ext cx="7467600" cy="257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/>
            <a:r>
              <a:rPr lang="en-US"/>
              <a:t>Audiences get restive and essentially </a:t>
            </a:r>
            <a:r>
              <a:rPr lang="en-US">
                <a:solidFill>
                  <a:schemeClr val="hlink"/>
                </a:solidFill>
              </a:rPr>
              <a:t>stop listening</a:t>
            </a:r>
            <a:r>
              <a:rPr lang="en-US"/>
              <a:t> when your time is up.  Continuing is very counter productive</a:t>
            </a:r>
          </a:p>
          <a:p>
            <a:pPr marL="381000" indent="-381000"/>
            <a:r>
              <a:rPr lang="en-US"/>
              <a:t>Simply truncate and conclude</a:t>
            </a:r>
          </a:p>
          <a:p>
            <a:pPr marL="381000" indent="-381000"/>
            <a:r>
              <a:rPr lang="en-US"/>
              <a:t>Do </a:t>
            </a:r>
            <a:r>
              <a:rPr lang="en-US">
                <a:solidFill>
                  <a:schemeClr val="hlink"/>
                </a:solidFill>
              </a:rPr>
              <a:t>not</a:t>
            </a:r>
            <a:r>
              <a:rPr lang="en-US"/>
              <a:t> say “would you like me to go on?” (it’s hard to say “no thanks”)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itle 143361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Conclusion: there is hope</a:t>
            </a:r>
            <a:endParaRPr lang="en-GB" smtClean="0"/>
          </a:p>
        </p:txBody>
      </p:sp>
      <p:sp>
        <p:nvSpPr>
          <p:cNvPr id="39938" name="TextBox 143362"/>
          <p:cNvSpPr txBox="1">
            <a:spLocks noChangeArrowheads="1"/>
          </p:cNvSpPr>
          <p:nvPr/>
        </p:nvSpPr>
        <p:spPr bwMode="auto">
          <a:xfrm>
            <a:off x="755650" y="1700213"/>
            <a:ext cx="7856538" cy="17399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chemeClr val="bg1"/>
              </a:buClr>
              <a:buFont typeface="Wingdings" pitchFamily="2" charset="2"/>
              <a:buNone/>
            </a:pPr>
            <a:r>
              <a:rPr lang="en-US" sz="3600"/>
              <a:t>The general standard is often low.  </a:t>
            </a:r>
            <a:br>
              <a:rPr lang="en-US" sz="3600"/>
            </a:br>
            <a:r>
              <a:rPr lang="en-US" sz="3600"/>
              <a:t>You don’t have to be outstanding to stand out</a:t>
            </a:r>
            <a:endParaRPr lang="en-GB" sz="3600"/>
          </a:p>
        </p:txBody>
      </p:sp>
      <p:sp>
        <p:nvSpPr>
          <p:cNvPr id="39939" name="TextBox 143363"/>
          <p:cNvSpPr txBox="1">
            <a:spLocks noChangeArrowheads="1"/>
          </p:cNvSpPr>
          <p:nvPr/>
        </p:nvSpPr>
        <p:spPr bwMode="auto">
          <a:xfrm>
            <a:off x="838200" y="4149725"/>
            <a:ext cx="7467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You will attend 50x as many talks as you give.  Watch other people’s talks intelligently, and pick up ideas for what to do and what to avoid.</a:t>
            </a:r>
            <a:endParaRPr lang="en-GB"/>
          </a:p>
        </p:txBody>
      </p:sp>
      <p:sp>
        <p:nvSpPr>
          <p:cNvPr id="39940" name="TextBox 143364"/>
          <p:cNvSpPr txBox="1">
            <a:spLocks noChangeArrowheads="1"/>
          </p:cNvSpPr>
          <p:nvPr/>
        </p:nvSpPr>
        <p:spPr bwMode="auto">
          <a:xfrm>
            <a:off x="1527175" y="5973763"/>
            <a:ext cx="616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81000" indent="-381000">
              <a:buFont typeface="Wingdings" pitchFamily="2" charset="2"/>
              <a:buNone/>
            </a:pPr>
            <a:r>
              <a:rPr lang="en-GB" b="1">
                <a:solidFill>
                  <a:schemeClr val="folHlink"/>
                </a:solidFill>
              </a:rPr>
              <a:t>http://research.microsoft.com/~simonpj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9830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What your talk is for</a:t>
            </a:r>
            <a:endParaRPr lang="en-GB" smtClean="0"/>
          </a:p>
        </p:txBody>
      </p:sp>
      <p:sp>
        <p:nvSpPr>
          <p:cNvPr id="6146" name="TextBox 98306"/>
          <p:cNvSpPr txBox="1">
            <a:spLocks noChangeArrowheads="1"/>
          </p:cNvSpPr>
          <p:nvPr/>
        </p:nvSpPr>
        <p:spPr bwMode="auto">
          <a:xfrm>
            <a:off x="533400" y="1600200"/>
            <a:ext cx="51054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0" indent="-1905000">
              <a:buFont typeface="Wingdings" pitchFamily="2" charset="2"/>
              <a:buNone/>
            </a:pPr>
            <a:r>
              <a:rPr lang="en-US"/>
              <a:t>Your paper  =  </a:t>
            </a:r>
            <a:r>
              <a:rPr lang="en-US" sz="3200" b="1"/>
              <a:t>The beef</a:t>
            </a:r>
          </a:p>
          <a:p>
            <a:pPr marL="1905000" indent="-1905000">
              <a:buFont typeface="Wingdings" pitchFamily="2" charset="2"/>
              <a:buNone/>
            </a:pPr>
            <a:endParaRPr lang="en-US"/>
          </a:p>
          <a:p>
            <a:pPr marL="1905000" indent="-1905000">
              <a:buFont typeface="Wingdings" pitchFamily="2" charset="2"/>
              <a:buNone/>
            </a:pPr>
            <a:endParaRPr lang="en-US"/>
          </a:p>
          <a:p>
            <a:pPr marL="1905000" indent="-1905000">
              <a:buFont typeface="Wingdings" pitchFamily="2" charset="2"/>
              <a:buNone/>
            </a:pPr>
            <a:r>
              <a:rPr lang="en-US"/>
              <a:t>Your talk  =  </a:t>
            </a:r>
            <a:r>
              <a:rPr lang="en-US" sz="3200" b="1"/>
              <a:t>The beef advertisment</a:t>
            </a:r>
            <a:endParaRPr lang="en-GB" sz="3200" b="1"/>
          </a:p>
        </p:txBody>
      </p:sp>
      <p:pic>
        <p:nvPicPr>
          <p:cNvPr id="6147" name="Rectangle 9830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352800"/>
            <a:ext cx="2516188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Rectangle 9830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1447800"/>
            <a:ext cx="1830388" cy="1436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Box 98309"/>
          <p:cNvSpPr txBox="1">
            <a:spLocks noChangeArrowheads="1"/>
          </p:cNvSpPr>
          <p:nvPr/>
        </p:nvSpPr>
        <p:spPr bwMode="auto">
          <a:xfrm>
            <a:off x="250825" y="4652963"/>
            <a:ext cx="5329238" cy="17367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5400" b="1" i="1"/>
              <a:t>Do not confuse the two</a:t>
            </a:r>
            <a:endParaRPr lang="en-GB" sz="5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9625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Do it!   Do it!  Do it!</a:t>
            </a:r>
            <a:endParaRPr lang="en-GB" smtClean="0"/>
          </a:p>
        </p:txBody>
      </p:sp>
      <p:sp>
        <p:nvSpPr>
          <p:cNvPr id="40962" name="TextBox 96258"/>
          <p:cNvSpPr txBox="1">
            <a:spLocks noChangeArrowheads="1"/>
          </p:cNvSpPr>
          <p:nvPr/>
        </p:nvSpPr>
        <p:spPr bwMode="auto">
          <a:xfrm>
            <a:off x="762000" y="1644650"/>
            <a:ext cx="6950075" cy="946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/>
              <a:t>Good papers and talks are a fundamental part of research excellence</a:t>
            </a:r>
            <a:endParaRPr lang="en-GB" sz="2800"/>
          </a:p>
        </p:txBody>
      </p:sp>
      <p:sp>
        <p:nvSpPr>
          <p:cNvPr id="40963" name="TextBox 96259"/>
          <p:cNvSpPr txBox="1">
            <a:spLocks noChangeArrowheads="1"/>
          </p:cNvSpPr>
          <p:nvPr/>
        </p:nvSpPr>
        <p:spPr bwMode="auto">
          <a:xfrm>
            <a:off x="2514600" y="2819400"/>
            <a:ext cx="2819400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/>
            <a:r>
              <a:rPr lang="en-US"/>
              <a:t>Invest time</a:t>
            </a:r>
          </a:p>
          <a:p>
            <a:pPr marL="284163" indent="-284163"/>
            <a:r>
              <a:rPr lang="en-US"/>
              <a:t>Learn skills</a:t>
            </a:r>
          </a:p>
          <a:p>
            <a:pPr marL="284163" indent="-284163"/>
            <a:r>
              <a:rPr lang="en-US"/>
              <a:t>Practice</a:t>
            </a:r>
          </a:p>
        </p:txBody>
      </p:sp>
      <p:sp>
        <p:nvSpPr>
          <p:cNvPr id="40964" name="TextBox 96260"/>
          <p:cNvSpPr txBox="1">
            <a:spLocks noChangeArrowheads="1"/>
          </p:cNvSpPr>
          <p:nvPr/>
        </p:nvSpPr>
        <p:spPr bwMode="auto">
          <a:xfrm>
            <a:off x="914400" y="4572000"/>
            <a:ext cx="6950075" cy="19224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/>
              <a:t>Write a paper, and give a talk, about </a:t>
            </a:r>
            <a:br>
              <a:rPr lang="en-US" sz="2800"/>
            </a:br>
            <a:r>
              <a:rPr lang="en-US" sz="3600" b="1"/>
              <a:t>any idea</a:t>
            </a:r>
            <a:r>
              <a:rPr lang="en-US" sz="2800"/>
              <a:t>, </a:t>
            </a:r>
            <a:br>
              <a:rPr lang="en-US" sz="2800"/>
            </a:br>
            <a:r>
              <a:rPr lang="en-US" sz="2800"/>
              <a:t>no matter how weedy and insignificant it may seem to you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9523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Research is communication</a:t>
            </a:r>
            <a:endParaRPr lang="en-GB" smtClean="0"/>
          </a:p>
        </p:txBody>
      </p:sp>
      <p:sp>
        <p:nvSpPr>
          <p:cNvPr id="41986" name="TextBox 95234"/>
          <p:cNvSpPr txBox="1">
            <a:spLocks noChangeArrowheads="1"/>
          </p:cNvSpPr>
          <p:nvPr/>
        </p:nvSpPr>
        <p:spPr bwMode="auto">
          <a:xfrm>
            <a:off x="762000" y="1828800"/>
            <a:ext cx="6950075" cy="8223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/>
              <a:t>The greatest ideas are worthless if you keep them to yourself</a:t>
            </a:r>
            <a:endParaRPr lang="en-GB"/>
          </a:p>
        </p:txBody>
      </p:sp>
      <p:sp>
        <p:nvSpPr>
          <p:cNvPr id="41987" name="TextBox 95235"/>
          <p:cNvSpPr txBox="1">
            <a:spLocks noChangeArrowheads="1"/>
          </p:cNvSpPr>
          <p:nvPr/>
        </p:nvSpPr>
        <p:spPr bwMode="auto">
          <a:xfrm>
            <a:off x="762000" y="2971800"/>
            <a:ext cx="6950075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/>
              <a:t>Your papers and talks</a:t>
            </a:r>
          </a:p>
          <a:p>
            <a:pPr marL="284163" indent="-284163"/>
            <a:r>
              <a:rPr lang="en-US"/>
              <a:t>Crystalise your ideas</a:t>
            </a:r>
          </a:p>
          <a:p>
            <a:pPr marL="284163" indent="-284163"/>
            <a:r>
              <a:rPr lang="en-US"/>
              <a:t>Communicate them to others</a:t>
            </a:r>
          </a:p>
          <a:p>
            <a:pPr marL="284163" indent="-284163"/>
            <a:r>
              <a:rPr lang="en-US"/>
              <a:t>Get feedback</a:t>
            </a:r>
          </a:p>
          <a:p>
            <a:pPr marL="284163" indent="-284163"/>
            <a:r>
              <a:rPr lang="en-US"/>
              <a:t>Build relationships</a:t>
            </a:r>
          </a:p>
          <a:p>
            <a:pPr marL="284163" indent="-284163"/>
            <a:r>
              <a:rPr lang="en-US"/>
              <a:t>(And garner research brownie points)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9932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The purpose of your talk…</a:t>
            </a:r>
            <a:endParaRPr lang="en-GB" smtClean="0"/>
          </a:p>
        </p:txBody>
      </p:sp>
      <p:sp>
        <p:nvSpPr>
          <p:cNvPr id="7170" name="TextBox 99330"/>
          <p:cNvSpPr txBox="1">
            <a:spLocks noChangeArrowheads="1"/>
          </p:cNvSpPr>
          <p:nvPr/>
        </p:nvSpPr>
        <p:spPr bwMode="auto">
          <a:xfrm>
            <a:off x="762000" y="1752600"/>
            <a:ext cx="6934200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 dirty="0"/>
              <a:t>The purpose of your talk </a:t>
            </a:r>
            <a:r>
              <a:rPr lang="en-US" sz="2800" b="1" dirty="0"/>
              <a:t>is not</a:t>
            </a:r>
            <a:r>
              <a:rPr lang="en-US" sz="2800" dirty="0"/>
              <a:t>:</a:t>
            </a:r>
          </a:p>
          <a:p>
            <a:pPr marL="284163" indent="-284163"/>
            <a:r>
              <a:rPr lang="en-US" sz="2800" dirty="0"/>
              <a:t>To impress your audience with your brainpower</a:t>
            </a:r>
          </a:p>
          <a:p>
            <a:pPr marL="284163" indent="-284163"/>
            <a:r>
              <a:rPr lang="en-US" sz="2800" dirty="0"/>
              <a:t>To tell them </a:t>
            </a:r>
            <a:r>
              <a:rPr lang="en-US" sz="2800" dirty="0" smtClean="0"/>
              <a:t>everything you </a:t>
            </a:r>
            <a:r>
              <a:rPr lang="en-US" sz="2800" dirty="0"/>
              <a:t>know about your topic</a:t>
            </a:r>
          </a:p>
          <a:p>
            <a:pPr marL="284163" indent="-284163"/>
            <a:r>
              <a:rPr lang="en-US" sz="2800" dirty="0"/>
              <a:t>To present all the technical details</a:t>
            </a:r>
            <a:endParaRPr lang="en-GB" sz="2800" dirty="0"/>
          </a:p>
        </p:txBody>
      </p:sp>
      <p:pic>
        <p:nvPicPr>
          <p:cNvPr id="7171" name="Rectangle 9933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1125538"/>
            <a:ext cx="22098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0035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The purpose of your talk…</a:t>
            </a:r>
            <a:endParaRPr lang="en-GB" smtClean="0"/>
          </a:p>
        </p:txBody>
      </p:sp>
      <p:sp>
        <p:nvSpPr>
          <p:cNvPr id="8194" name="TextBox 100354"/>
          <p:cNvSpPr txBox="1">
            <a:spLocks noChangeArrowheads="1"/>
          </p:cNvSpPr>
          <p:nvPr/>
        </p:nvSpPr>
        <p:spPr bwMode="auto">
          <a:xfrm>
            <a:off x="762000" y="1752600"/>
            <a:ext cx="5826125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/>
              <a:t>The purpose of your talk </a:t>
            </a:r>
            <a:r>
              <a:rPr lang="en-US" sz="2800" b="1"/>
              <a:t>is</a:t>
            </a:r>
            <a:r>
              <a:rPr lang="en-US" sz="2800"/>
              <a:t>:</a:t>
            </a:r>
          </a:p>
          <a:p>
            <a:pPr marL="284163" indent="-284163"/>
            <a:r>
              <a:rPr lang="en-US" sz="2800"/>
              <a:t>To give your audience an intuitive feel for your idea</a:t>
            </a:r>
          </a:p>
          <a:p>
            <a:pPr marL="284163" indent="-284163"/>
            <a:r>
              <a:rPr lang="en-US" sz="2800"/>
              <a:t>To make them foam at the mouth with eagerness to read your paper</a:t>
            </a:r>
          </a:p>
          <a:p>
            <a:pPr marL="284163" indent="-284163"/>
            <a:r>
              <a:rPr lang="en-US" sz="2800"/>
              <a:t>To engage, excite, provoke them</a:t>
            </a:r>
          </a:p>
          <a:p>
            <a:pPr marL="284163" indent="-284163"/>
            <a:r>
              <a:rPr lang="en-US" sz="2800"/>
              <a:t>To make them glad they came</a:t>
            </a:r>
            <a:endParaRPr lang="en-GB" sz="2800"/>
          </a:p>
        </p:txBody>
      </p:sp>
      <p:pic>
        <p:nvPicPr>
          <p:cNvPr id="8195" name="Rectangle 10035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425" y="1844675"/>
            <a:ext cx="2786063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01377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Your audience…</a:t>
            </a:r>
            <a:endParaRPr lang="en-GB" smtClean="0"/>
          </a:p>
        </p:txBody>
      </p:sp>
      <p:sp>
        <p:nvSpPr>
          <p:cNvPr id="9218" name="TextBox 101378"/>
          <p:cNvSpPr txBox="1">
            <a:spLocks noChangeArrowheads="1"/>
          </p:cNvSpPr>
          <p:nvPr/>
        </p:nvSpPr>
        <p:spPr bwMode="auto">
          <a:xfrm>
            <a:off x="762000" y="1752600"/>
            <a:ext cx="7842250" cy="419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/>
              <a:t>The </a:t>
            </a:r>
            <a:r>
              <a:rPr lang="en-US" sz="2800" b="1">
                <a:solidFill>
                  <a:schemeClr val="hlink"/>
                </a:solidFill>
              </a:rPr>
              <a:t>audience</a:t>
            </a:r>
            <a:r>
              <a:rPr lang="en-US" sz="2800"/>
              <a:t> you would like</a:t>
            </a:r>
          </a:p>
          <a:p>
            <a:pPr marL="284163" indent="-284163"/>
            <a:r>
              <a:rPr lang="en-US" sz="2800"/>
              <a:t>Have read all your earlier papers</a:t>
            </a:r>
          </a:p>
          <a:p>
            <a:pPr marL="284163" indent="-284163"/>
            <a:r>
              <a:rPr lang="en-US" sz="2800"/>
              <a:t>Thoroughly understand all the relevant theory of cartesian closed endomorphic bifunctors</a:t>
            </a:r>
          </a:p>
          <a:p>
            <a:pPr marL="284163" indent="-284163"/>
            <a:r>
              <a:rPr lang="en-US" sz="2800"/>
              <a:t>Are all agog to hear about the latest developments in your work</a:t>
            </a:r>
          </a:p>
          <a:p>
            <a:pPr marL="284163" indent="-284163"/>
            <a:r>
              <a:rPr lang="en-US" sz="2800"/>
              <a:t>Are fresh, alert, and ready for action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03425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Your </a:t>
            </a:r>
            <a:r>
              <a:rPr lang="en-US" smtClean="0">
                <a:solidFill>
                  <a:schemeClr val="hlink"/>
                </a:solidFill>
              </a:rPr>
              <a:t>actual</a:t>
            </a:r>
            <a:r>
              <a:rPr lang="en-US" smtClean="0"/>
              <a:t> audience…</a:t>
            </a:r>
            <a:endParaRPr lang="en-GB" smtClean="0"/>
          </a:p>
        </p:txBody>
      </p:sp>
      <p:sp>
        <p:nvSpPr>
          <p:cNvPr id="10242" name="TextBox 103426"/>
          <p:cNvSpPr txBox="1">
            <a:spLocks noChangeArrowheads="1"/>
          </p:cNvSpPr>
          <p:nvPr/>
        </p:nvSpPr>
        <p:spPr bwMode="auto">
          <a:xfrm>
            <a:off x="468313" y="1690688"/>
            <a:ext cx="84963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>
              <a:buFont typeface="Wingdings" pitchFamily="2" charset="2"/>
              <a:buNone/>
            </a:pPr>
            <a:r>
              <a:rPr lang="en-US" sz="2800"/>
              <a:t>The audience you get</a:t>
            </a:r>
          </a:p>
          <a:p>
            <a:pPr marL="284163" indent="-284163"/>
            <a:r>
              <a:rPr lang="en-US" sz="2800"/>
              <a:t>Have never heard of you</a:t>
            </a:r>
          </a:p>
          <a:p>
            <a:pPr marL="284163" indent="-284163"/>
            <a:r>
              <a:rPr lang="en-US" sz="2800"/>
              <a:t>Have heard of bifunctors, but wish they hadn’t</a:t>
            </a:r>
          </a:p>
          <a:p>
            <a:pPr marL="284163" indent="-284163"/>
            <a:r>
              <a:rPr lang="en-US" sz="2800"/>
              <a:t>Have just had lunch and are ready for a doze</a:t>
            </a:r>
            <a:endParaRPr lang="en-GB" sz="2800"/>
          </a:p>
        </p:txBody>
      </p:sp>
      <p:sp>
        <p:nvSpPr>
          <p:cNvPr id="103428" name="TextBox 103427"/>
          <p:cNvSpPr txBox="1">
            <a:spLocks noChangeArrowheads="1"/>
          </p:cNvSpPr>
          <p:nvPr/>
        </p:nvSpPr>
        <p:spPr bwMode="auto">
          <a:xfrm>
            <a:off x="1116013" y="4365625"/>
            <a:ext cx="6553200" cy="22479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4163" indent="-284163" algn="ctr">
              <a:buFont typeface="Wingdings" pitchFamily="2" charset="2"/>
              <a:buNone/>
            </a:pPr>
            <a:r>
              <a:rPr lang="en-US"/>
              <a:t>Your mission is to</a:t>
            </a:r>
          </a:p>
          <a:p>
            <a:pPr marL="284163" indent="-284163" algn="ctr">
              <a:buFont typeface="Wingdings" pitchFamily="2" charset="2"/>
              <a:buNone/>
            </a:pPr>
            <a:r>
              <a:rPr lang="en-US" sz="6000"/>
              <a:t>WAKE THEM UP</a:t>
            </a:r>
          </a:p>
          <a:p>
            <a:pPr marL="284163" indent="-284163" algn="ctr">
              <a:buFont typeface="Wingdings" pitchFamily="2" charset="2"/>
              <a:buNone/>
            </a:pPr>
            <a:r>
              <a:rPr lang="en-US"/>
              <a:t>And make them glad they did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le 104449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What to put in</a:t>
            </a:r>
            <a:endParaRPr lang="en-GB" smtClean="0"/>
          </a:p>
        </p:txBody>
      </p:sp>
      <p:pic>
        <p:nvPicPr>
          <p:cNvPr id="11266" name="Rectangle 1044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0813" y="1671638"/>
            <a:ext cx="376237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0547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marL="0" indent="0" defTabSz="914400" eaLnBrk="1" hangingPunct="1"/>
            <a:r>
              <a:rPr lang="en-US" smtClean="0"/>
              <a:t>What to put in</a:t>
            </a:r>
            <a:endParaRPr lang="en-GB" smtClean="0"/>
          </a:p>
        </p:txBody>
      </p:sp>
      <p:sp>
        <p:nvSpPr>
          <p:cNvPr id="12290" name="TextBox 105475"/>
          <p:cNvSpPr txBox="1">
            <a:spLocks noChangeArrowheads="1"/>
          </p:cNvSpPr>
          <p:nvPr/>
        </p:nvSpPr>
        <p:spPr bwMode="auto">
          <a:xfrm>
            <a:off x="762000" y="1752600"/>
            <a:ext cx="693420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8838" indent="-858838">
              <a:buFont typeface="Wingdings" pitchFamily="2" charset="2"/>
              <a:buAutoNum type="arabicPeriod"/>
            </a:pPr>
            <a:r>
              <a:rPr lang="en-US" sz="4000"/>
              <a:t>Motivation (20%)</a:t>
            </a:r>
          </a:p>
          <a:p>
            <a:pPr marL="858838" indent="-858838">
              <a:buFont typeface="Wingdings" pitchFamily="2" charset="2"/>
              <a:buAutoNum type="arabicPeriod"/>
            </a:pPr>
            <a:r>
              <a:rPr lang="en-US" sz="4000"/>
              <a:t>Your key idea (80%)</a:t>
            </a:r>
          </a:p>
          <a:p>
            <a:pPr marL="858838" indent="-858838">
              <a:buFont typeface="Wingdings" pitchFamily="2" charset="2"/>
              <a:buAutoNum type="arabicPeriod"/>
            </a:pPr>
            <a:r>
              <a:rPr lang="en-US" sz="4000"/>
              <a:t>There is no 3</a:t>
            </a:r>
            <a:endParaRPr lang="en-GB" sz="4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>
        <a:spAutoFit/>
      </a:bodyPr>
      <a:lstStyle>
        <a:defPPr marL="381000" marR="0" indent="-381000" algn="l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hlink">
              <a:alpha val="100000"/>
            </a:schemeClr>
          </a:buClr>
          <a:buFont typeface="Wingdings"/>
          <a:buChar char="§"/>
          <a:tabLst/>
          <a:defRPr kumimoji="0" lang="en-GB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Comic Sans M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>
        <a:spAutoFit/>
      </a:bodyPr>
      <a:lstStyle>
        <a:defPPr marL="381000" marR="0" indent="-381000" algn="l" defTabSz="914400" rtl="0" eaLnBrk="1" fontAlgn="base" latinLnBrk="0" hangingPunct="1">
          <a:lnSpc>
            <a:spcPct val="100000"/>
          </a:lnSpc>
          <a:spcBef>
            <a:spcPct val="40000"/>
          </a:spcBef>
          <a:spcAft>
            <a:spcPct val="0"/>
          </a:spcAft>
          <a:buClr>
            <a:schemeClr val="hlink">
              <a:alpha val="100000"/>
            </a:schemeClr>
          </a:buClr>
          <a:buFont typeface="Wingdings"/>
          <a:buChar char="§"/>
          <a:tabLst/>
          <a:defRPr kumimoji="0" lang="en-GB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Comic Sans MS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CC6EB42EF67047A278C6E580679852" ma:contentTypeVersion="4" ma:contentTypeDescription="Create a new document." ma:contentTypeScope="" ma:versionID="40f89ca09ab3369822c7be1a6d9ba351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b387f137bb906b7447443f1b7ddcb5f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ExpirationDate" ma:index="8" nillable="true" ma:displayName="Scheduling End Date" ma:internalName="PublishingExpirationDate">
      <xsd:simpleType>
        <xsd:restriction base="dms:Unknown"/>
      </xsd:simpleType>
    </xsd:element>
    <xsd:element name="PublishingStartDate" ma:index="9" nillable="true" ma:displayName="Scheduling Start Date" ma:internalName="PublishingStart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>2019-07-03T09:25:08+00:00</PublishingExpirationDate>
    <PublishingStartDate xmlns="http://schemas.microsoft.com/sharepoint/v3">2000-01-01T08:00:00+00:00</PublishingStartDate>
  </documentManagement>
</p:properties>
</file>

<file path=customXml/itemProps1.xml><?xml version="1.0" encoding="utf-8"?>
<ds:datastoreItem xmlns:ds="http://schemas.openxmlformats.org/officeDocument/2006/customXml" ds:itemID="{EC0B59F1-C902-4E95-BABB-CC12B2ACCFAF}"/>
</file>

<file path=customXml/itemProps2.xml><?xml version="1.0" encoding="utf-8"?>
<ds:datastoreItem xmlns:ds="http://schemas.openxmlformats.org/officeDocument/2006/customXml" ds:itemID="{BC8FDAA7-35ED-438B-90E6-4EBF1DCD48B7}"/>
</file>

<file path=customXml/itemProps3.xml><?xml version="1.0" encoding="utf-8"?>
<ds:datastoreItem xmlns:ds="http://schemas.openxmlformats.org/officeDocument/2006/customXml" ds:itemID="{20EE1C89-B871-4F51-8E89-4E86E46BB6D2}"/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0</TotalTime>
  <Words>1467</Words>
  <Application>Microsoft Office PowerPoint</Application>
  <PresentationFormat>On-screen Show (4:3)</PresentationFormat>
  <Paragraphs>258</Paragraphs>
  <Slides>39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Blends</vt:lpstr>
      <vt:lpstr>How to give a great research talk</vt:lpstr>
      <vt:lpstr>Giving a good talk</vt:lpstr>
      <vt:lpstr>Why you should listen to this talk</vt:lpstr>
      <vt:lpstr>The purpose of your talk…</vt:lpstr>
      <vt:lpstr>The purpose of your talk…</vt:lpstr>
      <vt:lpstr>Your audience…</vt:lpstr>
      <vt:lpstr>Your actual audience…</vt:lpstr>
      <vt:lpstr>What to put in</vt:lpstr>
      <vt:lpstr>What to put in</vt:lpstr>
      <vt:lpstr>Motivation</vt:lpstr>
      <vt:lpstr>Motivation</vt:lpstr>
      <vt:lpstr>Your key idea</vt:lpstr>
      <vt:lpstr>Narrow, deep beats wide, shallow</vt:lpstr>
      <vt:lpstr>Your main weapon</vt:lpstr>
      <vt:lpstr>Exceptions in Haskell?</vt:lpstr>
      <vt:lpstr>What to leave out</vt:lpstr>
      <vt:lpstr>Outline of my talk</vt:lpstr>
      <vt:lpstr>No outline!</vt:lpstr>
      <vt:lpstr>Related work</vt:lpstr>
      <vt:lpstr>Do not present related work</vt:lpstr>
      <vt:lpstr>Technical detail</vt:lpstr>
      <vt:lpstr>Omit technical details</vt:lpstr>
      <vt:lpstr>Presenting your talk</vt:lpstr>
      <vt:lpstr>How to present your talk</vt:lpstr>
      <vt:lpstr>Enthusiasm</vt:lpstr>
      <vt:lpstr>Write your slides the night before</vt:lpstr>
      <vt:lpstr>Do not apologise</vt:lpstr>
      <vt:lpstr>The jelly effect</vt:lpstr>
      <vt:lpstr>What to do about it</vt:lpstr>
      <vt:lpstr>Being seen, being heard</vt:lpstr>
      <vt:lpstr>Questions</vt:lpstr>
      <vt:lpstr>Presenting your slides</vt:lpstr>
      <vt:lpstr>Presenting your slides</vt:lpstr>
      <vt:lpstr>Presenting your slides</vt:lpstr>
      <vt:lpstr>Finishing</vt:lpstr>
      <vt:lpstr>Conclusion: there is hope</vt:lpstr>
      <vt:lpstr>What your talk is for</vt:lpstr>
      <vt:lpstr>Do it!   Do it!  Do it!</vt:lpstr>
      <vt:lpstr>Research is communication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2009-07-02T12:50:18Z</dcterms:created>
  <dcterms:modified xsi:type="dcterms:W3CDTF">2009-07-02T12:50:24Z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0x01010078CC6EB42EF67047A278C6E580679852</vt:lpwstr>
  </property>
</Properties>
</file>