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1386800" cy="30279975"/>
  <p:notesSz cx="6669088" cy="9928225"/>
  <p:defaultTextStyle>
    <a:defPPr>
      <a:defRPr lang="it-IT"/>
    </a:defPPr>
    <a:lvl1pPr marL="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1476162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295232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4428485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5904647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7380808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8856970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0333131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1809293" algn="l" defTabSz="2952323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92" autoAdjust="0"/>
    <p:restoredTop sz="94500" autoAdjust="0"/>
  </p:normalViewPr>
  <p:slideViewPr>
    <p:cSldViewPr>
      <p:cViewPr>
        <p:scale>
          <a:sx n="33" d="100"/>
          <a:sy n="33" d="100"/>
        </p:scale>
        <p:origin x="-558" y="48"/>
      </p:cViewPr>
      <p:guideLst>
        <p:guide orient="horz" pos="9537"/>
        <p:guide pos="673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FF02EF-D254-4E60-8CC9-7E1E2AE1D38D}" type="doc">
      <dgm:prSet loTypeId="urn:microsoft.com/office/officeart/2005/8/layout/chevron1" loCatId="process" qsTypeId="urn:microsoft.com/office/officeart/2005/8/quickstyle/simple3" qsCatId="simple" csTypeId="urn:microsoft.com/office/officeart/2005/8/colors/accent1_2" csCatId="accent1" phldr="1"/>
      <dgm:spPr/>
    </dgm:pt>
    <dgm:pt modelId="{9C81F1C8-B0CA-4094-BEFE-62A5F3CA7854}">
      <dgm:prSet phldrT="[Text]"/>
      <dgm:spPr/>
      <dgm:t>
        <a:bodyPr/>
        <a:lstStyle/>
        <a:p>
          <a:r>
            <a:rPr lang="en-US" dirty="0" smtClean="0"/>
            <a:t>Architecture &amp; Algorithms</a:t>
          </a:r>
          <a:endParaRPr lang="en-US" dirty="0"/>
        </a:p>
      </dgm:t>
    </dgm:pt>
    <dgm:pt modelId="{21D2AEC3-CA52-4EFC-AA50-36110D697313}" type="parTrans" cxnId="{463AEF43-F9A9-4FB3-AC58-D4F3D2E38D18}">
      <dgm:prSet/>
      <dgm:spPr/>
      <dgm:t>
        <a:bodyPr/>
        <a:lstStyle/>
        <a:p>
          <a:endParaRPr lang="en-US"/>
        </a:p>
      </dgm:t>
    </dgm:pt>
    <dgm:pt modelId="{6AB18A9F-5209-4A36-89B5-E2D208AA4FB5}" type="sibTrans" cxnId="{463AEF43-F9A9-4FB3-AC58-D4F3D2E38D18}">
      <dgm:prSet/>
      <dgm:spPr/>
      <dgm:t>
        <a:bodyPr/>
        <a:lstStyle/>
        <a:p>
          <a:endParaRPr lang="en-US"/>
        </a:p>
      </dgm:t>
    </dgm:pt>
    <dgm:pt modelId="{417623A3-7CA5-4410-8E44-DB5CD0C8E26F}">
      <dgm:prSet phldrT="[Text]"/>
      <dgm:spPr/>
      <dgm:t>
        <a:bodyPr/>
        <a:lstStyle/>
        <a:p>
          <a:r>
            <a:rPr lang="en-US" dirty="0" smtClean="0"/>
            <a:t>Framework Preliminary Evaluation</a:t>
          </a:r>
          <a:endParaRPr lang="en-US" dirty="0"/>
        </a:p>
      </dgm:t>
    </dgm:pt>
    <dgm:pt modelId="{BF54224D-223E-4FC1-B8C3-1D35A65A0978}" type="parTrans" cxnId="{169BDB4B-67C8-4AC8-8492-BA5FCBF58600}">
      <dgm:prSet/>
      <dgm:spPr/>
      <dgm:t>
        <a:bodyPr/>
        <a:lstStyle/>
        <a:p>
          <a:endParaRPr lang="en-US"/>
        </a:p>
      </dgm:t>
    </dgm:pt>
    <dgm:pt modelId="{1214FC82-5AC5-41AC-9C89-50FDDC413A5C}" type="sibTrans" cxnId="{169BDB4B-67C8-4AC8-8492-BA5FCBF58600}">
      <dgm:prSet/>
      <dgm:spPr/>
      <dgm:t>
        <a:bodyPr/>
        <a:lstStyle/>
        <a:p>
          <a:endParaRPr lang="en-US"/>
        </a:p>
      </dgm:t>
    </dgm:pt>
    <dgm:pt modelId="{F52A250D-2244-45D6-BE14-599804C7CF59}">
      <dgm:prSet phldrT="[Text]"/>
      <dgm:spPr/>
      <dgm:t>
        <a:bodyPr/>
        <a:lstStyle/>
        <a:p>
          <a:r>
            <a:rPr lang="en-US" dirty="0" smtClean="0"/>
            <a:t>Autonomic Behavior &amp; Evaluation</a:t>
          </a:r>
          <a:endParaRPr lang="en-US" dirty="0"/>
        </a:p>
      </dgm:t>
    </dgm:pt>
    <dgm:pt modelId="{579C8F22-0F81-4887-9BC6-B4E895ADCBAE}" type="parTrans" cxnId="{601AB692-1A9A-40CC-92FB-71817F848E21}">
      <dgm:prSet/>
      <dgm:spPr/>
      <dgm:t>
        <a:bodyPr/>
        <a:lstStyle/>
        <a:p>
          <a:endParaRPr lang="en-US"/>
        </a:p>
      </dgm:t>
    </dgm:pt>
    <dgm:pt modelId="{6C2C4EFE-6DE4-4FA7-8CF1-4EC3360A897D}" type="sibTrans" cxnId="{601AB692-1A9A-40CC-92FB-71817F848E21}">
      <dgm:prSet/>
      <dgm:spPr/>
      <dgm:t>
        <a:bodyPr/>
        <a:lstStyle/>
        <a:p>
          <a:endParaRPr lang="en-US"/>
        </a:p>
      </dgm:t>
    </dgm:pt>
    <dgm:pt modelId="{256B5899-4B66-44FC-BFC9-EBC36395F490}" type="pres">
      <dgm:prSet presAssocID="{B6FF02EF-D254-4E60-8CC9-7E1E2AE1D38D}" presName="Name0" presStyleCnt="0">
        <dgm:presLayoutVars>
          <dgm:dir/>
          <dgm:animLvl val="lvl"/>
          <dgm:resizeHandles val="exact"/>
        </dgm:presLayoutVars>
      </dgm:prSet>
      <dgm:spPr/>
    </dgm:pt>
    <dgm:pt modelId="{B7A65355-7346-4E19-9CA8-F46B90111DCB}" type="pres">
      <dgm:prSet presAssocID="{9C81F1C8-B0CA-4094-BEFE-62A5F3CA785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E6B065-0947-4258-AD75-6444C2DE40C2}" type="pres">
      <dgm:prSet presAssocID="{6AB18A9F-5209-4A36-89B5-E2D208AA4FB5}" presName="parTxOnlySpace" presStyleCnt="0"/>
      <dgm:spPr/>
    </dgm:pt>
    <dgm:pt modelId="{03DFAC71-0027-45AF-8317-91CEE1B5E9D6}" type="pres">
      <dgm:prSet presAssocID="{417623A3-7CA5-4410-8E44-DB5CD0C8E26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53388E-F07D-44E1-8C8E-0279BE67E44A}" type="pres">
      <dgm:prSet presAssocID="{1214FC82-5AC5-41AC-9C89-50FDDC413A5C}" presName="parTxOnlySpace" presStyleCnt="0"/>
      <dgm:spPr/>
    </dgm:pt>
    <dgm:pt modelId="{418501AA-3419-47F0-812E-710D43152077}" type="pres">
      <dgm:prSet presAssocID="{F52A250D-2244-45D6-BE14-599804C7CF59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69BDB4B-67C8-4AC8-8492-BA5FCBF58600}" srcId="{B6FF02EF-D254-4E60-8CC9-7E1E2AE1D38D}" destId="{417623A3-7CA5-4410-8E44-DB5CD0C8E26F}" srcOrd="1" destOrd="0" parTransId="{BF54224D-223E-4FC1-B8C3-1D35A65A0978}" sibTransId="{1214FC82-5AC5-41AC-9C89-50FDDC413A5C}"/>
    <dgm:cxn modelId="{E1A3FE7A-46A9-4AD6-A006-258454CCC308}" type="presOf" srcId="{9C81F1C8-B0CA-4094-BEFE-62A5F3CA7854}" destId="{B7A65355-7346-4E19-9CA8-F46B90111DCB}" srcOrd="0" destOrd="0" presId="urn:microsoft.com/office/officeart/2005/8/layout/chevron1"/>
    <dgm:cxn modelId="{EA69FEF2-8B84-44A1-AFB6-AD589972A039}" type="presOf" srcId="{B6FF02EF-D254-4E60-8CC9-7E1E2AE1D38D}" destId="{256B5899-4B66-44FC-BFC9-EBC36395F490}" srcOrd="0" destOrd="0" presId="urn:microsoft.com/office/officeart/2005/8/layout/chevron1"/>
    <dgm:cxn modelId="{D293C9AB-6310-44B3-98F4-3D5BA005F33D}" type="presOf" srcId="{417623A3-7CA5-4410-8E44-DB5CD0C8E26F}" destId="{03DFAC71-0027-45AF-8317-91CEE1B5E9D6}" srcOrd="0" destOrd="0" presId="urn:microsoft.com/office/officeart/2005/8/layout/chevron1"/>
    <dgm:cxn modelId="{601AB692-1A9A-40CC-92FB-71817F848E21}" srcId="{B6FF02EF-D254-4E60-8CC9-7E1E2AE1D38D}" destId="{F52A250D-2244-45D6-BE14-599804C7CF59}" srcOrd="2" destOrd="0" parTransId="{579C8F22-0F81-4887-9BC6-B4E895ADCBAE}" sibTransId="{6C2C4EFE-6DE4-4FA7-8CF1-4EC3360A897D}"/>
    <dgm:cxn modelId="{841176E5-2FAF-46C2-B1ED-DDBD5D29AC55}" type="presOf" srcId="{F52A250D-2244-45D6-BE14-599804C7CF59}" destId="{418501AA-3419-47F0-812E-710D43152077}" srcOrd="0" destOrd="0" presId="urn:microsoft.com/office/officeart/2005/8/layout/chevron1"/>
    <dgm:cxn modelId="{463AEF43-F9A9-4FB3-AC58-D4F3D2E38D18}" srcId="{B6FF02EF-D254-4E60-8CC9-7E1E2AE1D38D}" destId="{9C81F1C8-B0CA-4094-BEFE-62A5F3CA7854}" srcOrd="0" destOrd="0" parTransId="{21D2AEC3-CA52-4EFC-AA50-36110D697313}" sibTransId="{6AB18A9F-5209-4A36-89B5-E2D208AA4FB5}"/>
    <dgm:cxn modelId="{8FDC4FCA-988E-4872-B479-66DE99AEC654}" type="presParOf" srcId="{256B5899-4B66-44FC-BFC9-EBC36395F490}" destId="{B7A65355-7346-4E19-9CA8-F46B90111DCB}" srcOrd="0" destOrd="0" presId="urn:microsoft.com/office/officeart/2005/8/layout/chevron1"/>
    <dgm:cxn modelId="{CF2920FF-8684-4449-BDE8-D5DA11B94509}" type="presParOf" srcId="{256B5899-4B66-44FC-BFC9-EBC36395F490}" destId="{EDE6B065-0947-4258-AD75-6444C2DE40C2}" srcOrd="1" destOrd="0" presId="urn:microsoft.com/office/officeart/2005/8/layout/chevron1"/>
    <dgm:cxn modelId="{7A6B33A1-A4EA-42B4-B08D-5205C6BBBE0B}" type="presParOf" srcId="{256B5899-4B66-44FC-BFC9-EBC36395F490}" destId="{03DFAC71-0027-45AF-8317-91CEE1B5E9D6}" srcOrd="2" destOrd="0" presId="urn:microsoft.com/office/officeart/2005/8/layout/chevron1"/>
    <dgm:cxn modelId="{DFCFC4EC-D030-4A83-8500-BA11ED060DD8}" type="presParOf" srcId="{256B5899-4B66-44FC-BFC9-EBC36395F490}" destId="{3D53388E-F07D-44E1-8C8E-0279BE67E44A}" srcOrd="3" destOrd="0" presId="urn:microsoft.com/office/officeart/2005/8/layout/chevron1"/>
    <dgm:cxn modelId="{AA50E022-499A-4F93-A5D1-21C4AFDC5E37}" type="presParOf" srcId="{256B5899-4B66-44FC-BFC9-EBC36395F490}" destId="{418501AA-3419-47F0-812E-710D4315207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7A65355-7346-4E19-9CA8-F46B90111DCB}">
      <dsp:nvSpPr>
        <dsp:cNvPr id="0" name=""/>
        <dsp:cNvSpPr/>
      </dsp:nvSpPr>
      <dsp:spPr>
        <a:xfrm>
          <a:off x="1590" y="469676"/>
          <a:ext cx="1937895" cy="7751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Architecture &amp; Algorithms</a:t>
          </a:r>
          <a:endParaRPr lang="en-US" sz="1600" kern="1200" dirty="0"/>
        </a:p>
      </dsp:txBody>
      <dsp:txXfrm>
        <a:off x="1590" y="469676"/>
        <a:ext cx="1937895" cy="775158"/>
      </dsp:txXfrm>
    </dsp:sp>
    <dsp:sp modelId="{03DFAC71-0027-45AF-8317-91CEE1B5E9D6}">
      <dsp:nvSpPr>
        <dsp:cNvPr id="0" name=""/>
        <dsp:cNvSpPr/>
      </dsp:nvSpPr>
      <dsp:spPr>
        <a:xfrm>
          <a:off x="1745696" y="469676"/>
          <a:ext cx="1937895" cy="7751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Framework Preliminary Evaluation</a:t>
          </a:r>
          <a:endParaRPr lang="en-US" sz="1600" kern="1200" dirty="0"/>
        </a:p>
      </dsp:txBody>
      <dsp:txXfrm>
        <a:off x="1745696" y="469676"/>
        <a:ext cx="1937895" cy="775158"/>
      </dsp:txXfrm>
    </dsp:sp>
    <dsp:sp modelId="{418501AA-3419-47F0-812E-710D43152077}">
      <dsp:nvSpPr>
        <dsp:cNvPr id="0" name=""/>
        <dsp:cNvSpPr/>
      </dsp:nvSpPr>
      <dsp:spPr>
        <a:xfrm>
          <a:off x="3489802" y="469676"/>
          <a:ext cx="1937895" cy="775158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Autonomic Behavior &amp; Evaluation</a:t>
          </a:r>
          <a:endParaRPr lang="en-US" sz="1600" kern="1200" dirty="0"/>
        </a:p>
      </dsp:txBody>
      <dsp:txXfrm>
        <a:off x="3489802" y="469676"/>
        <a:ext cx="1937895" cy="775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BF5B7-A4B2-435D-9F51-805CD4074A56}" type="datetimeFigureOut">
              <a:rPr lang="en-US" smtClean="0"/>
              <a:t>7/3/2009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19300" y="744538"/>
            <a:ext cx="263048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288FC-F8C8-4848-BA11-16F3D67EEAC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288FC-F8C8-4848-BA11-16F3D67EEAC0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4010" y="9406420"/>
            <a:ext cx="18178780" cy="64905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8020" y="17158652"/>
            <a:ext cx="14970760" cy="773821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0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6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505430" y="1212605"/>
            <a:ext cx="4812030" cy="2583610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9340" y="1212605"/>
            <a:ext cx="14079643" cy="2583610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410" y="19457690"/>
            <a:ext cx="18178780" cy="6013939"/>
          </a:xfrm>
        </p:spPr>
        <p:txBody>
          <a:bodyPr anchor="t"/>
          <a:lstStyle>
            <a:lvl1pPr algn="l">
              <a:defRPr sz="129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410" y="12833948"/>
            <a:ext cx="18178780" cy="6623742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76162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52323" indent="0"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3pPr>
            <a:lvl4pPr marL="44284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64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080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69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131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293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340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71623" y="7065330"/>
            <a:ext cx="9445837" cy="19983384"/>
          </a:xfrm>
        </p:spPr>
        <p:txBody>
          <a:bodyPr/>
          <a:lstStyle>
            <a:lvl1pPr>
              <a:defRPr sz="9000"/>
            </a:lvl1pPr>
            <a:lvl2pPr>
              <a:defRPr sz="77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6777950"/>
            <a:ext cx="9449551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340" y="9602677"/>
            <a:ext cx="9449551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4198" y="6777950"/>
            <a:ext cx="9453263" cy="2824727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162" indent="0">
              <a:buNone/>
              <a:defRPr sz="6500" b="1"/>
            </a:lvl2pPr>
            <a:lvl3pPr marL="2952323" indent="0">
              <a:buNone/>
              <a:defRPr sz="5800" b="1"/>
            </a:lvl3pPr>
            <a:lvl4pPr marL="4428485" indent="0">
              <a:buNone/>
              <a:defRPr sz="5200" b="1"/>
            </a:lvl4pPr>
            <a:lvl5pPr marL="5904647" indent="0">
              <a:buNone/>
              <a:defRPr sz="5200" b="1"/>
            </a:lvl5pPr>
            <a:lvl6pPr marL="7380808" indent="0">
              <a:buNone/>
              <a:defRPr sz="5200" b="1"/>
            </a:lvl6pPr>
            <a:lvl7pPr marL="8856970" indent="0">
              <a:buNone/>
              <a:defRPr sz="5200" b="1"/>
            </a:lvl7pPr>
            <a:lvl8pPr marL="10333131" indent="0">
              <a:buNone/>
              <a:defRPr sz="5200" b="1"/>
            </a:lvl8pPr>
            <a:lvl9pPr marL="11809293" indent="0">
              <a:buNone/>
              <a:defRPr sz="5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4198" y="9602677"/>
            <a:ext cx="9453263" cy="17446034"/>
          </a:xfrm>
        </p:spPr>
        <p:txBody>
          <a:bodyPr/>
          <a:lstStyle>
            <a:lvl1pPr>
              <a:defRPr sz="7700"/>
            </a:lvl1pPr>
            <a:lvl2pPr>
              <a:defRPr sz="65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341" y="1205591"/>
            <a:ext cx="7036110" cy="5130774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1645" y="1205594"/>
            <a:ext cx="11955815" cy="25843120"/>
          </a:xfrm>
        </p:spPr>
        <p:txBody>
          <a:bodyPr/>
          <a:lstStyle>
            <a:lvl1pPr>
              <a:defRPr sz="10300"/>
            </a:lvl1pPr>
            <a:lvl2pPr>
              <a:defRPr sz="9000"/>
            </a:lvl2pPr>
            <a:lvl3pPr>
              <a:defRPr sz="77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341" y="6336367"/>
            <a:ext cx="7036110" cy="20712346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962" y="21195982"/>
            <a:ext cx="12832080" cy="2502306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962" y="2705572"/>
            <a:ext cx="12832080" cy="18167985"/>
          </a:xfrm>
        </p:spPr>
        <p:txBody>
          <a:bodyPr/>
          <a:lstStyle>
            <a:lvl1pPr marL="0" indent="0">
              <a:buNone/>
              <a:defRPr sz="10300"/>
            </a:lvl1pPr>
            <a:lvl2pPr marL="1476162" indent="0">
              <a:buNone/>
              <a:defRPr sz="9000"/>
            </a:lvl2pPr>
            <a:lvl3pPr marL="2952323" indent="0">
              <a:buNone/>
              <a:defRPr sz="7700"/>
            </a:lvl3pPr>
            <a:lvl4pPr marL="4428485" indent="0">
              <a:buNone/>
              <a:defRPr sz="6500"/>
            </a:lvl4pPr>
            <a:lvl5pPr marL="5904647" indent="0">
              <a:buNone/>
              <a:defRPr sz="6500"/>
            </a:lvl5pPr>
            <a:lvl6pPr marL="7380808" indent="0">
              <a:buNone/>
              <a:defRPr sz="6500"/>
            </a:lvl6pPr>
            <a:lvl7pPr marL="8856970" indent="0">
              <a:buNone/>
              <a:defRPr sz="6500"/>
            </a:lvl7pPr>
            <a:lvl8pPr marL="10333131" indent="0">
              <a:buNone/>
              <a:defRPr sz="6500"/>
            </a:lvl8pPr>
            <a:lvl9pPr marL="11809293" indent="0">
              <a:buNone/>
              <a:defRPr sz="6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962" y="23698288"/>
            <a:ext cx="12832080" cy="3553689"/>
          </a:xfrm>
        </p:spPr>
        <p:txBody>
          <a:bodyPr/>
          <a:lstStyle>
            <a:lvl1pPr marL="0" indent="0">
              <a:buNone/>
              <a:defRPr sz="4500"/>
            </a:lvl1pPr>
            <a:lvl2pPr marL="1476162" indent="0">
              <a:buNone/>
              <a:defRPr sz="3900"/>
            </a:lvl2pPr>
            <a:lvl3pPr marL="2952323" indent="0">
              <a:buNone/>
              <a:defRPr sz="3200"/>
            </a:lvl3pPr>
            <a:lvl4pPr marL="4428485" indent="0">
              <a:buNone/>
              <a:defRPr sz="2900"/>
            </a:lvl4pPr>
            <a:lvl5pPr marL="5904647" indent="0">
              <a:buNone/>
              <a:defRPr sz="2900"/>
            </a:lvl5pPr>
            <a:lvl6pPr marL="7380808" indent="0">
              <a:buNone/>
              <a:defRPr sz="2900"/>
            </a:lvl6pPr>
            <a:lvl7pPr marL="8856970" indent="0">
              <a:buNone/>
              <a:defRPr sz="2900"/>
            </a:lvl7pPr>
            <a:lvl8pPr marL="10333131" indent="0">
              <a:buNone/>
              <a:defRPr sz="2900"/>
            </a:lvl8pPr>
            <a:lvl9pPr marL="11809293" indent="0">
              <a:buNone/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340" y="1212603"/>
            <a:ext cx="19248120" cy="5046663"/>
          </a:xfrm>
          <a:prstGeom prst="rect">
            <a:avLst/>
          </a:prstGeom>
        </p:spPr>
        <p:txBody>
          <a:bodyPr vert="horz" lIns="295232" tIns="147616" rIns="295232" bIns="14761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340" y="7065330"/>
            <a:ext cx="19248120" cy="19983384"/>
          </a:xfrm>
          <a:prstGeom prst="rect">
            <a:avLst/>
          </a:prstGeom>
        </p:spPr>
        <p:txBody>
          <a:bodyPr vert="horz" lIns="295232" tIns="147616" rIns="295232" bIns="1476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9340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48B6-CED3-484B-9BDB-B2307097C064}" type="datetimeFigureOut">
              <a:rPr lang="it-IT" smtClean="0"/>
              <a:pPr/>
              <a:t>03/07/2009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7157" y="28065053"/>
            <a:ext cx="6772487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7207" y="28065053"/>
            <a:ext cx="4990253" cy="1612128"/>
          </a:xfrm>
          <a:prstGeom prst="rect">
            <a:avLst/>
          </a:prstGeom>
        </p:spPr>
        <p:txBody>
          <a:bodyPr vert="horz" lIns="295232" tIns="147616" rIns="295232" bIns="147616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447D3-59EE-467B-B761-C6549F1AA3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952323" rtl="0" eaLnBrk="1" latinLnBrk="0" hangingPunct="1">
        <a:spcBef>
          <a:spcPct val="0"/>
        </a:spcBef>
        <a:buNone/>
        <a:defRPr sz="1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21" indent="-1107121" algn="l" defTabSz="2952323" rtl="0" eaLnBrk="1" latinLnBrk="0" hangingPunct="1">
        <a:spcBef>
          <a:spcPct val="20000"/>
        </a:spcBef>
        <a:buFont typeface="Arial" pitchFamily="34" charset="0"/>
        <a:buChar char="•"/>
        <a:defRPr sz="10300" kern="1200">
          <a:solidFill>
            <a:schemeClr val="tx1"/>
          </a:solidFill>
          <a:latin typeface="+mn-lt"/>
          <a:ea typeface="+mn-ea"/>
          <a:cs typeface="+mn-cs"/>
        </a:defRPr>
      </a:lvl1pPr>
      <a:lvl2pPr marL="2398763" indent="-922601" algn="l" defTabSz="2952323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69040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566" indent="-738081" algn="l" defTabSz="2952323" rtl="0" eaLnBrk="1" latinLnBrk="0" hangingPunct="1">
        <a:spcBef>
          <a:spcPct val="20000"/>
        </a:spcBef>
        <a:buFont typeface="Arial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42727" indent="-738081" algn="l" defTabSz="2952323" rtl="0" eaLnBrk="1" latinLnBrk="0" hangingPunct="1">
        <a:spcBef>
          <a:spcPct val="20000"/>
        </a:spcBef>
        <a:buFont typeface="Arial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18889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595051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071212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7374" indent="-738081" algn="l" defTabSz="2952323" rtl="0" eaLnBrk="1" latinLnBrk="0" hangingPunct="1">
        <a:spcBef>
          <a:spcPct val="20000"/>
        </a:spcBef>
        <a:buFont typeface="Arial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76162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5232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28485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04647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380808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856970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33131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09293" algn="l" defTabSz="2952323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diagramLayout" Target="../diagrams/layout1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11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png"/><Relationship Id="rId9" Type="http://schemas.openxmlformats.org/officeDocument/2006/relationships/diagramColors" Target="../diagrams/colors1.xm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ncenzo\Desktop\MSR 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07318" y="28070265"/>
            <a:ext cx="5072098" cy="1596919"/>
          </a:xfrm>
          <a:prstGeom prst="rect">
            <a:avLst/>
          </a:prstGeom>
          <a:noFill/>
        </p:spPr>
      </p:pic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28583" y="27927389"/>
            <a:ext cx="23050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3055938"/>
            <a:r>
              <a:rPr lang="en-US" sz="12000" dirty="0">
                <a:solidFill>
                  <a:srgbClr val="0066FF"/>
                </a:solidFill>
                <a:latin typeface="Edwardian Script ITC" pitchFamily="66" charset="0"/>
              </a:rPr>
              <a:t>Lsd</a:t>
            </a:r>
            <a:endParaRPr lang="en-GB" sz="12000" dirty="0">
              <a:solidFill>
                <a:srgbClr val="0066FF"/>
              </a:solidFill>
              <a:latin typeface="Edwardian Script ITC" pitchFamily="66" charset="0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2906658" y="28102014"/>
            <a:ext cx="43910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46175" indent="-1146175" defTabSz="3055938">
              <a:lnSpc>
                <a:spcPct val="8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0066FF"/>
                </a:solidFill>
                <a:latin typeface="Copperplate Gothic Light" pitchFamily="34" charset="0"/>
              </a:rPr>
              <a:t>    Distributed</a:t>
            </a:r>
          </a:p>
          <a:p>
            <a:pPr marL="1146175" indent="-1146175" defTabSz="3055938">
              <a:lnSpc>
                <a:spcPct val="8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0066FF"/>
                </a:solidFill>
                <a:latin typeface="Copperplate Gothic Light" pitchFamily="34" charset="0"/>
              </a:rPr>
              <a:t>  Systems</a:t>
            </a:r>
          </a:p>
          <a:p>
            <a:pPr marL="1146175" indent="-1146175" defTabSz="3055938">
              <a:lnSpc>
                <a:spcPct val="80000"/>
              </a:lnSpc>
              <a:spcBef>
                <a:spcPct val="20000"/>
              </a:spcBef>
            </a:pPr>
            <a:r>
              <a:rPr lang="en-US" sz="3200" dirty="0">
                <a:solidFill>
                  <a:srgbClr val="0066FF"/>
                </a:solidFill>
                <a:latin typeface="Copperplate Gothic Light" pitchFamily="34" charset="0"/>
              </a:rPr>
              <a:t>Laboratory</a:t>
            </a:r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13479482" y="28141703"/>
            <a:ext cx="62484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3055938"/>
            <a:r>
              <a:rPr lang="en-GB" sz="2400" i="1"/>
              <a:t>School of Computer Science</a:t>
            </a:r>
          </a:p>
          <a:p>
            <a:pPr algn="r" defTabSz="3055938"/>
            <a:endParaRPr lang="en-GB" sz="2400"/>
          </a:p>
          <a:p>
            <a:pPr algn="r" defTabSz="3055938"/>
            <a:r>
              <a:rPr lang="en-GB" sz="24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UNIVERSIDAD POLITECNICA DE MADRID</a:t>
            </a:r>
          </a:p>
          <a:p>
            <a:pPr algn="r" defTabSz="3055938"/>
            <a:r>
              <a:rPr lang="en-GB" sz="2000"/>
              <a:t>Spain</a:t>
            </a:r>
          </a:p>
        </p:txBody>
      </p:sp>
      <p:pic>
        <p:nvPicPr>
          <p:cNvPr id="8" name="Picture 130" descr="ESCUDO~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27882" y="28192503"/>
            <a:ext cx="1322388" cy="1506537"/>
          </a:xfrm>
          <a:prstGeom prst="rect">
            <a:avLst/>
          </a:prstGeom>
          <a:noFill/>
        </p:spPr>
      </p:pic>
      <p:pic>
        <p:nvPicPr>
          <p:cNvPr id="9" name="Picture 13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432482" y="28617953"/>
            <a:ext cx="1219200" cy="287337"/>
          </a:xfrm>
          <a:prstGeom prst="rect">
            <a:avLst/>
          </a:prstGeom>
          <a:noFill/>
        </p:spPr>
      </p:pic>
      <p:cxnSp>
        <p:nvCxnSpPr>
          <p:cNvPr id="19" name="Straight Connector 18"/>
          <p:cNvCxnSpPr/>
          <p:nvPr/>
        </p:nvCxnSpPr>
        <p:spPr>
          <a:xfrm>
            <a:off x="0" y="27284447"/>
            <a:ext cx="21386800" cy="1588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2300" y="27354297"/>
            <a:ext cx="21386800" cy="1588"/>
          </a:xfrm>
          <a:prstGeom prst="line">
            <a:avLst/>
          </a:prstGeom>
          <a:effectLst>
            <a:innerShdw blurRad="1270000" dist="2540000" dir="21540000">
              <a:prstClr val="black">
                <a:alpha val="0"/>
              </a:prstClr>
            </a:inn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431526" y="709511"/>
            <a:ext cx="14977178" cy="938719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5500" dirty="0" smtClean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Comic Sans MS" pitchFamily="66" charset="0"/>
              </a:rPr>
              <a:t>Highly Scalable Platform for Data Streaming</a:t>
            </a:r>
            <a:endParaRPr lang="en-US" sz="5500" dirty="0"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2300" y="3281279"/>
            <a:ext cx="21386800" cy="1588"/>
          </a:xfrm>
          <a:prstGeom prst="line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0" y="3351129"/>
            <a:ext cx="21386800" cy="1588"/>
          </a:xfrm>
          <a:prstGeom prst="line">
            <a:avLst/>
          </a:prstGeom>
          <a:effectLst>
            <a:innerShdw blurRad="1270000" dist="2540000" dir="21540000">
              <a:prstClr val="black">
                <a:alpha val="0"/>
              </a:prstClr>
            </a:inn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7947541" y="1709643"/>
            <a:ext cx="553767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200" dirty="0" smtClean="0"/>
              <a:t>Vincenzo Massimiliano Gulisano</a:t>
            </a:r>
            <a:br>
              <a:rPr lang="en-GB" sz="3200" dirty="0" smtClean="0"/>
            </a:br>
            <a:r>
              <a:rPr lang="en-GB" sz="3200" dirty="0" smtClean="0"/>
              <a:t>Prof: </a:t>
            </a:r>
            <a:r>
              <a:rPr lang="it-IT" sz="3200" dirty="0"/>
              <a:t>Ricardo</a:t>
            </a:r>
            <a:r>
              <a:rPr lang="it-IT" sz="3200" b="1" dirty="0"/>
              <a:t> </a:t>
            </a:r>
            <a:r>
              <a:rPr lang="it-IT" sz="3200" dirty="0"/>
              <a:t>Jimenez-Peris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400" dirty="0" smtClean="0"/>
              <a:t>{vgulisano, </a:t>
            </a:r>
            <a:r>
              <a:rPr lang="it-IT" sz="2400" dirty="0" smtClean="0"/>
              <a:t>rjimenez</a:t>
            </a:r>
            <a:r>
              <a:rPr lang="en-GB" sz="2400" dirty="0" smtClean="0"/>
              <a:t>}@fi.upm.es</a:t>
            </a:r>
            <a:endParaRPr lang="en-US" sz="3200" dirty="0"/>
          </a:p>
        </p:txBody>
      </p:sp>
      <p:sp>
        <p:nvSpPr>
          <p:cNvPr id="33" name="TextBox 32"/>
          <p:cNvSpPr txBox="1"/>
          <p:nvPr/>
        </p:nvSpPr>
        <p:spPr>
          <a:xfrm>
            <a:off x="549204" y="4424287"/>
            <a:ext cx="20254134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Data Streaming</a:t>
            </a:r>
            <a:r>
              <a:rPr lang="en-US" sz="3600" dirty="0" smtClean="0"/>
              <a:t>:   Paradigm for querying in real-time continuous massive flows of data. Queries are </a:t>
            </a:r>
          </a:p>
          <a:p>
            <a:r>
              <a:rPr lang="en-US" sz="3600" dirty="0" smtClean="0"/>
              <a:t>                                    composed by </a:t>
            </a:r>
            <a:r>
              <a:rPr lang="en-US" sz="3600" b="1" dirty="0" smtClean="0"/>
              <a:t>Operators</a:t>
            </a:r>
            <a:r>
              <a:rPr lang="en-US" sz="3600" dirty="0" smtClean="0"/>
              <a:t> (filters, maps, aggregates, joins) on continuous </a:t>
            </a:r>
            <a:r>
              <a:rPr lang="en-US" sz="3600" b="1" dirty="0" smtClean="0"/>
              <a:t>Flows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                                    Queries are used to manipulate incoming data and extract desired information. </a:t>
            </a:r>
          </a:p>
          <a:p>
            <a:r>
              <a:rPr lang="en-US" sz="3600" dirty="0" smtClean="0"/>
              <a:t>	        Possible applications are </a:t>
            </a:r>
            <a:r>
              <a:rPr lang="en-US" sz="3600" b="1" dirty="0" smtClean="0"/>
              <a:t>Sensor Networks</a:t>
            </a:r>
            <a:r>
              <a:rPr lang="en-US" sz="3600" dirty="0" smtClean="0"/>
              <a:t>, </a:t>
            </a:r>
            <a:r>
              <a:rPr lang="en-US" sz="3600" b="1" dirty="0" smtClean="0"/>
              <a:t>Network traffic Analysis</a:t>
            </a:r>
            <a:r>
              <a:rPr lang="en-US" sz="3600" dirty="0" smtClean="0"/>
              <a:t> and </a:t>
            </a:r>
          </a:p>
          <a:p>
            <a:r>
              <a:rPr lang="en-US" sz="3600" b="1" dirty="0" smtClean="0"/>
              <a:t>	        Real-Time Financial Applications</a:t>
            </a:r>
            <a:r>
              <a:rPr lang="en-US" sz="3600" dirty="0" smtClean="0"/>
              <a:t>.</a:t>
            </a:r>
          </a:p>
          <a:p>
            <a:r>
              <a:rPr lang="en-US" sz="4000" b="1" dirty="0" smtClean="0"/>
              <a:t>SOTA</a:t>
            </a:r>
            <a:r>
              <a:rPr lang="en-US" sz="3600" dirty="0" smtClean="0"/>
              <a:t>: 	       Scales on number of queries but not on data stream volume. Each operator is allocated </a:t>
            </a:r>
          </a:p>
          <a:p>
            <a:r>
              <a:rPr lang="en-US" sz="3600" dirty="0" smtClean="0"/>
              <a:t>	       to a single node; system capacity is then limited to the volume it can process.</a:t>
            </a:r>
          </a:p>
          <a:p>
            <a:r>
              <a:rPr lang="en-US" sz="4000" b="1" dirty="0" smtClean="0"/>
              <a:t>Challenge</a:t>
            </a:r>
            <a:r>
              <a:rPr lang="en-US" sz="3600" dirty="0" smtClean="0"/>
              <a:t>:  	       Scale to massive data streams by allocating individual operators to computing clouds.</a:t>
            </a:r>
            <a:endParaRPr lang="en-US" sz="3600" dirty="0"/>
          </a:p>
        </p:txBody>
      </p:sp>
      <p:grpSp>
        <p:nvGrpSpPr>
          <p:cNvPr id="113" name="Group 112"/>
          <p:cNvGrpSpPr/>
          <p:nvPr/>
        </p:nvGrpSpPr>
        <p:grpSpPr>
          <a:xfrm>
            <a:off x="406328" y="3709907"/>
            <a:ext cx="6286544" cy="928694"/>
            <a:chOff x="406328" y="3924221"/>
            <a:chExt cx="6286544" cy="928694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2406592" y="4638601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V="1">
              <a:off x="5692740" y="392422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406592" y="4708451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692740" y="399407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0800000">
              <a:off x="1406460" y="4136947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0800000" flipV="1">
              <a:off x="406329" y="4138535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0800000">
              <a:off x="1406460" y="4067097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0800000" flipV="1">
              <a:off x="406328" y="4068685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26" name="TextBox 25"/>
            <p:cNvSpPr txBox="1"/>
            <p:nvPr/>
          </p:nvSpPr>
          <p:spPr>
            <a:xfrm>
              <a:off x="539112" y="3924221"/>
              <a:ext cx="5939446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Background</a:t>
              </a:r>
              <a:r>
                <a:rPr lang="en-US" sz="2800" dirty="0" smtClean="0"/>
                <a:t> </a:t>
              </a:r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&amp;</a:t>
              </a:r>
              <a:r>
                <a:rPr lang="en-US" sz="2800" dirty="0" smtClean="0"/>
                <a:t> </a:t>
              </a:r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Challenges</a:t>
              </a: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477767" y="9210633"/>
            <a:ext cx="3286147" cy="1000132"/>
            <a:chOff x="477767" y="8281939"/>
            <a:chExt cx="3286147" cy="1000132"/>
          </a:xfrm>
        </p:grpSpPr>
        <p:grpSp>
          <p:nvGrpSpPr>
            <p:cNvPr id="51" name="Group 50"/>
            <p:cNvGrpSpPr/>
            <p:nvPr/>
          </p:nvGrpSpPr>
          <p:grpSpPr>
            <a:xfrm>
              <a:off x="1835088" y="8353377"/>
              <a:ext cx="1928826" cy="787406"/>
              <a:chOff x="1977964" y="8353377"/>
              <a:chExt cx="1928826" cy="787406"/>
            </a:xfrm>
          </p:grpSpPr>
          <p:cxnSp>
            <p:nvCxnSpPr>
              <p:cNvPr id="34" name="Straight Connector 33"/>
              <p:cNvCxnSpPr/>
              <p:nvPr/>
            </p:nvCxnSpPr>
            <p:spPr>
              <a:xfrm>
                <a:off x="1977964" y="9067757"/>
                <a:ext cx="928694" cy="1588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V="1">
                <a:off x="2906658" y="8353377"/>
                <a:ext cx="1000132" cy="714380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1977964" y="9139195"/>
                <a:ext cx="928694" cy="1588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effectLst>
                <a:innerShdw blurRad="1270000" dist="2540000" dir="21540000">
                  <a:prstClr val="black">
                    <a:alpha val="0"/>
                  </a:prstClr>
                </a:innerShdw>
              </a:effectLst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flipV="1">
                <a:off x="2906658" y="8423227"/>
                <a:ext cx="1000132" cy="714380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effectLst>
                <a:innerShdw blurRad="1270000" dist="2540000" dir="21540000">
                  <a:prstClr val="black">
                    <a:alpha val="0"/>
                  </a:prstClr>
                </a:innerShdw>
              </a:effectLst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39" name="Straight Connector 38"/>
            <p:cNvCxnSpPr/>
            <p:nvPr/>
          </p:nvCxnSpPr>
          <p:spPr>
            <a:xfrm rot="10800000">
              <a:off x="1477900" y="8566103"/>
              <a:ext cx="785817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0800000" flipV="1">
              <a:off x="477768" y="856769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10800000">
              <a:off x="1477900" y="8496253"/>
              <a:ext cx="785817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10800000" flipV="1">
              <a:off x="477767" y="849784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977832" y="8281939"/>
              <a:ext cx="2387192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Research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120576" y="10146667"/>
            <a:ext cx="12055480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smtClean="0"/>
              <a:t>How To</a:t>
            </a:r>
            <a:r>
              <a:rPr lang="en-US" sz="3600" dirty="0" smtClean="0"/>
              <a:t>:   - “Cloudify” operators.</a:t>
            </a:r>
          </a:p>
          <a:p>
            <a:r>
              <a:rPr lang="en-US" sz="4000" dirty="0" smtClean="0"/>
              <a:t>               </a:t>
            </a:r>
            <a:r>
              <a:rPr lang="en-US" sz="3600" dirty="0" smtClean="0"/>
              <a:t>   - Interconnect scalably / consistently. </a:t>
            </a:r>
            <a:br>
              <a:rPr lang="en-US" sz="3600" dirty="0" smtClean="0"/>
            </a:br>
            <a:r>
              <a:rPr lang="en-US" sz="3600" dirty="0" smtClean="0"/>
              <a:t>                      cloudified operators.</a:t>
            </a:r>
          </a:p>
          <a:p>
            <a:r>
              <a:rPr lang="en-US" sz="4000" dirty="0" smtClean="0"/>
              <a:t>      </a:t>
            </a:r>
            <a:r>
              <a:rPr lang="en-US" sz="3600" dirty="0" smtClean="0"/>
              <a:t>             - Provide elastic computing for massive data streams.</a:t>
            </a:r>
            <a:endParaRPr lang="en-US" sz="3600" dirty="0"/>
          </a:p>
        </p:txBody>
      </p:sp>
      <p:grpSp>
        <p:nvGrpSpPr>
          <p:cNvPr id="92" name="Group 91"/>
          <p:cNvGrpSpPr/>
          <p:nvPr/>
        </p:nvGrpSpPr>
        <p:grpSpPr>
          <a:xfrm>
            <a:off x="334890" y="12782533"/>
            <a:ext cx="3286147" cy="928694"/>
            <a:chOff x="477767" y="12293195"/>
            <a:chExt cx="3286147" cy="928694"/>
          </a:xfrm>
        </p:grpSpPr>
        <p:grpSp>
          <p:nvGrpSpPr>
            <p:cNvPr id="52" name="Group 51"/>
            <p:cNvGrpSpPr/>
            <p:nvPr/>
          </p:nvGrpSpPr>
          <p:grpSpPr>
            <a:xfrm>
              <a:off x="1835088" y="12293195"/>
              <a:ext cx="1928826" cy="787406"/>
              <a:chOff x="1977964" y="8353377"/>
              <a:chExt cx="1928826" cy="787406"/>
            </a:xfrm>
          </p:grpSpPr>
          <p:cxnSp>
            <p:nvCxnSpPr>
              <p:cNvPr id="53" name="Straight Connector 52"/>
              <p:cNvCxnSpPr/>
              <p:nvPr/>
            </p:nvCxnSpPr>
            <p:spPr>
              <a:xfrm>
                <a:off x="1977964" y="9067757"/>
                <a:ext cx="928694" cy="1588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flipV="1">
                <a:off x="2906658" y="8353377"/>
                <a:ext cx="1000132" cy="714380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scene3d>
                <a:camera prst="orthographicFront"/>
                <a:lightRig rig="threePt" dir="t"/>
              </a:scene3d>
              <a:sp3d>
                <a:bevelT w="114300" prst="hardEdge"/>
              </a:sp3d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977964" y="9139195"/>
                <a:ext cx="928694" cy="1588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effectLst>
                <a:innerShdw blurRad="1270000" dist="2540000" dir="21540000">
                  <a:prstClr val="black">
                    <a:alpha val="0"/>
                  </a:prstClr>
                </a:innerShdw>
              </a:effectLst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/>
              <p:cNvCxnSpPr/>
              <p:nvPr/>
            </p:nvCxnSpPr>
            <p:spPr>
              <a:xfrm flipV="1">
                <a:off x="2906658" y="8423227"/>
                <a:ext cx="1000132" cy="714380"/>
              </a:xfrm>
              <a:prstGeom prst="line">
                <a:avLst/>
              </a:prstGeom>
              <a:ln>
                <a:solidFill>
                  <a:schemeClr val="accent1">
                    <a:alpha val="22000"/>
                  </a:schemeClr>
                </a:solidFill>
                <a:headEnd w="sm" len="sm"/>
                <a:tailEnd w="lg" len="lg"/>
              </a:ln>
              <a:effectLst>
                <a:innerShdw blurRad="1270000" dist="2540000" dir="21540000">
                  <a:prstClr val="black">
                    <a:alpha val="0"/>
                  </a:prstClr>
                </a:innerShdw>
              </a:effectLst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  <p:cxnSp>
          <p:nvCxnSpPr>
            <p:cNvPr id="57" name="Straight Connector 56"/>
            <p:cNvCxnSpPr/>
            <p:nvPr/>
          </p:nvCxnSpPr>
          <p:spPr>
            <a:xfrm rot="10800000">
              <a:off x="1477900" y="12505921"/>
              <a:ext cx="785817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0800000" flipV="1">
              <a:off x="477768" y="12507509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0800000">
              <a:off x="1477900" y="12436071"/>
              <a:ext cx="785817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0800000" flipV="1">
              <a:off x="477767" y="12437659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61" name="TextBox 60"/>
            <p:cNvSpPr txBox="1"/>
            <p:nvPr/>
          </p:nvSpPr>
          <p:spPr>
            <a:xfrm>
              <a:off x="977832" y="12293195"/>
              <a:ext cx="231345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Outcome</a:t>
              </a:r>
            </a:p>
          </p:txBody>
        </p:sp>
      </p:grpSp>
      <p:sp>
        <p:nvSpPr>
          <p:cNvPr id="62" name="TextBox 61"/>
          <p:cNvSpPr txBox="1"/>
          <p:nvPr/>
        </p:nvSpPr>
        <p:spPr>
          <a:xfrm>
            <a:off x="354425" y="13711227"/>
            <a:ext cx="2105467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u="sng" dirty="0" smtClean="0"/>
              <a:t>Data Stream Cloud Platform</a:t>
            </a:r>
          </a:p>
          <a:p>
            <a:r>
              <a:rPr lang="en-US" sz="4000" b="1" dirty="0" smtClean="0"/>
              <a:t>Highly Scalable</a:t>
            </a:r>
            <a:r>
              <a:rPr lang="en-US" sz="3600" dirty="0" smtClean="0"/>
              <a:t>: Able to use 10s of sites for each individual operator.</a:t>
            </a:r>
          </a:p>
          <a:p>
            <a:r>
              <a:rPr lang="en-US" sz="4000" b="1" dirty="0" smtClean="0"/>
              <a:t>Elastic</a:t>
            </a:r>
            <a:r>
              <a:rPr lang="en-US" sz="4000" dirty="0" smtClean="0"/>
              <a:t>: </a:t>
            </a:r>
            <a:r>
              <a:rPr lang="en-US" sz="3600" dirty="0" smtClean="0"/>
              <a:t>Self Provisioning &amp; Decommissioning nodes as needed depending on the workload. </a:t>
            </a:r>
          </a:p>
          <a:p>
            <a:r>
              <a:rPr lang="en-US" sz="4000" b="1" dirty="0" smtClean="0"/>
              <a:t>Self-Optimizing</a:t>
            </a:r>
            <a:r>
              <a:rPr lang="en-US" sz="3600" dirty="0" smtClean="0"/>
              <a:t>: Non-intrusive dynamic load balancing – dynamic optimization of full queries </a:t>
            </a:r>
            <a:r>
              <a:rPr lang="en-US" sz="3600" dirty="0" err="1" smtClean="0"/>
              <a:t>cloudification</a:t>
            </a:r>
            <a:r>
              <a:rPr lang="en-US" sz="3600" dirty="0" smtClean="0"/>
              <a:t>.</a:t>
            </a:r>
            <a:endParaRPr lang="en-US" sz="4000" b="1" dirty="0" smtClean="0"/>
          </a:p>
          <a:p>
            <a:r>
              <a:rPr lang="en-US" sz="4000" b="1" dirty="0" smtClean="0"/>
              <a:t>Self-Healing</a:t>
            </a:r>
            <a:r>
              <a:rPr lang="en-US" sz="3600" dirty="0" smtClean="0"/>
              <a:t>: Tolerating failures without losing data.</a:t>
            </a:r>
          </a:p>
          <a:p>
            <a:endParaRPr lang="en-US" sz="3600" dirty="0"/>
          </a:p>
        </p:txBody>
      </p:sp>
      <p:grpSp>
        <p:nvGrpSpPr>
          <p:cNvPr id="91" name="Group 90"/>
          <p:cNvGrpSpPr/>
          <p:nvPr/>
        </p:nvGrpSpPr>
        <p:grpSpPr>
          <a:xfrm>
            <a:off x="406329" y="17283127"/>
            <a:ext cx="4714907" cy="928694"/>
            <a:chOff x="406329" y="15854367"/>
            <a:chExt cx="4714907" cy="928694"/>
          </a:xfrm>
        </p:grpSpPr>
        <p:cxnSp>
          <p:nvCxnSpPr>
            <p:cNvPr id="63" name="Straight Connector 62"/>
            <p:cNvCxnSpPr/>
            <p:nvPr/>
          </p:nvCxnSpPr>
          <p:spPr>
            <a:xfrm>
              <a:off x="2263716" y="16568747"/>
              <a:ext cx="185738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4121104" y="15854367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2263716" y="16640185"/>
              <a:ext cx="185738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V="1">
              <a:off x="4121104" y="15924217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0800000">
              <a:off x="1406462" y="16067093"/>
              <a:ext cx="1428759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0800000" flipV="1">
              <a:off x="406330" y="1606868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0800000">
              <a:off x="1406462" y="15997243"/>
              <a:ext cx="1428759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0800000" flipV="1">
              <a:off x="406329" y="1599883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834956" y="15854367"/>
              <a:ext cx="381867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Current Status</a:t>
              </a: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315093" y="18240618"/>
            <a:ext cx="135930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Cloudification of: </a:t>
            </a:r>
            <a:br>
              <a:rPr lang="en-US" sz="3600" dirty="0" smtClean="0"/>
            </a:br>
            <a:r>
              <a:rPr lang="en-US" sz="3600" dirty="0" smtClean="0"/>
              <a:t>        - </a:t>
            </a:r>
            <a:r>
              <a:rPr lang="en-US" sz="3600" b="1" dirty="0" smtClean="0"/>
              <a:t>Stateless Operators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	(Map, Filter, Union)</a:t>
            </a:r>
            <a:br>
              <a:rPr lang="en-US" sz="3600" dirty="0" smtClean="0"/>
            </a:br>
            <a:r>
              <a:rPr lang="en-US" sz="3600" dirty="0" smtClean="0"/>
              <a:t>        - </a:t>
            </a:r>
            <a:r>
              <a:rPr lang="en-US" sz="3600" b="1" dirty="0" smtClean="0"/>
              <a:t>Stateful Operators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	(Join, Equi-Join, Aggregate)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Distributed </a:t>
            </a:r>
            <a:r>
              <a:rPr lang="en-US" sz="3600" b="1" dirty="0" smtClean="0"/>
              <a:t>Load Injector.</a:t>
            </a:r>
            <a:endParaRPr lang="en-US" sz="3600" dirty="0" smtClean="0"/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Distributed </a:t>
            </a:r>
            <a:r>
              <a:rPr lang="en-US" sz="3600" b="1" dirty="0" smtClean="0"/>
              <a:t>Load Monitor.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First prototype for </a:t>
            </a:r>
            <a:r>
              <a:rPr lang="en-US" sz="3600" b="1" dirty="0" smtClean="0"/>
              <a:t>Self-Provisioning.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Compiler from </a:t>
            </a:r>
            <a:r>
              <a:rPr lang="en-US" sz="3600" b="1" dirty="0" smtClean="0"/>
              <a:t>Abstract Queries</a:t>
            </a:r>
            <a:r>
              <a:rPr lang="en-US" sz="3600" dirty="0" smtClean="0"/>
              <a:t> to  </a:t>
            </a:r>
            <a:r>
              <a:rPr lang="en-US" sz="3600" b="1" dirty="0" smtClean="0"/>
              <a:t>Cloudified Concrete Deployments.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Preliminary evaluation </a:t>
            </a:r>
            <a:r>
              <a:rPr lang="en-US" sz="3600" smtClean="0"/>
              <a:t>showing </a:t>
            </a:r>
            <a:r>
              <a:rPr lang="en-US" sz="3600" b="1" smtClean="0"/>
              <a:t>close to linear </a:t>
            </a:r>
            <a:r>
              <a:rPr lang="en-US" sz="3600" b="1" dirty="0" smtClean="0"/>
              <a:t>scalability.</a:t>
            </a:r>
          </a:p>
          <a:p>
            <a:endParaRPr lang="en-US" sz="3600" b="1" dirty="0"/>
          </a:p>
        </p:txBody>
      </p:sp>
      <p:grpSp>
        <p:nvGrpSpPr>
          <p:cNvPr id="90" name="Group 89"/>
          <p:cNvGrpSpPr/>
          <p:nvPr/>
        </p:nvGrpSpPr>
        <p:grpSpPr>
          <a:xfrm>
            <a:off x="692081" y="23998299"/>
            <a:ext cx="6858047" cy="928694"/>
            <a:chOff x="406329" y="20497837"/>
            <a:chExt cx="6858047" cy="928694"/>
          </a:xfrm>
        </p:grpSpPr>
        <p:cxnSp>
          <p:nvCxnSpPr>
            <p:cNvPr id="77" name="Straight Connector 76"/>
            <p:cNvCxnSpPr/>
            <p:nvPr/>
          </p:nvCxnSpPr>
          <p:spPr>
            <a:xfrm>
              <a:off x="2978096" y="21212217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flipV="1">
              <a:off x="6264244" y="20497837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2978096" y="21282067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flipV="1">
              <a:off x="6264244" y="20567687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0800000">
              <a:off x="1406461" y="20710563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0800000" flipV="1">
              <a:off x="406330" y="2071215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scene3d>
              <a:camera prst="orthographicFront"/>
              <a:lightRig rig="threePt" dir="t"/>
            </a:scene3d>
            <a:sp3d>
              <a:bevelT w="114300" prst="hardEdge"/>
            </a:sp3d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10800000">
              <a:off x="1406461" y="20640713"/>
              <a:ext cx="3286148" cy="1588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0800000" flipV="1">
              <a:off x="406329" y="20642301"/>
              <a:ext cx="1000132" cy="714380"/>
            </a:xfrm>
            <a:prstGeom prst="line">
              <a:avLst/>
            </a:prstGeom>
            <a:ln>
              <a:solidFill>
                <a:schemeClr val="accent1">
                  <a:alpha val="22000"/>
                </a:schemeClr>
              </a:solidFill>
              <a:headEnd w="sm" len="sm"/>
              <a:tailEnd w="lg" len="lg"/>
            </a:ln>
            <a:effectLst>
              <a:innerShdw blurRad="1270000" dist="2540000" dir="21540000">
                <a:prstClr val="black">
                  <a:alpha val="0"/>
                </a:prstClr>
              </a:innerShdw>
            </a:effectLst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539113" y="20497837"/>
              <a:ext cx="631935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dirty="0" smtClean="0">
                  <a:effectLst>
                    <a:outerShdw blurRad="101600" dist="38100" dir="5760000" sx="99000" sy="99000" algn="tl" rotWithShape="0">
                      <a:prstClr val="black">
                        <a:alpha val="52000"/>
                      </a:prstClr>
                    </a:outerShdw>
                  </a:effectLst>
                  <a:latin typeface="Comic Sans MS" pitchFamily="66" charset="0"/>
                </a:rPr>
                <a:t>Conclusions &amp; Next Steps</a:t>
              </a:r>
            </a:p>
          </p:txBody>
        </p:sp>
      </p:grpSp>
      <p:sp>
        <p:nvSpPr>
          <p:cNvPr id="86" name="TextBox 85"/>
          <p:cNvSpPr txBox="1"/>
          <p:nvPr/>
        </p:nvSpPr>
        <p:spPr>
          <a:xfrm>
            <a:off x="334890" y="24998431"/>
            <a:ext cx="213599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600" dirty="0" smtClean="0"/>
              <a:t> Preliminary evaluation demonstrates our vision is possible.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Our approach enables to scale 2 orders of magnitude beyond current SOTA.</a:t>
            </a:r>
          </a:p>
          <a:p>
            <a:pPr>
              <a:buFont typeface="Arial" pitchFamily="34" charset="0"/>
              <a:buChar char="•"/>
            </a:pPr>
            <a:r>
              <a:rPr lang="en-US" sz="3600" dirty="0" smtClean="0"/>
              <a:t> Next steps will focus on full implementation of elasticity and other essential autonomic capabilities.</a:t>
            </a:r>
          </a:p>
          <a:p>
            <a:pPr>
              <a:buFont typeface="Arial" pitchFamily="34" charset="0"/>
              <a:buChar char="•"/>
            </a:pPr>
            <a:endParaRPr lang="en-US" sz="3600" b="1" dirty="0" smtClean="0"/>
          </a:p>
          <a:p>
            <a:endParaRPr lang="en-US" sz="3600" b="1" dirty="0"/>
          </a:p>
        </p:txBody>
      </p:sp>
      <p:graphicFrame>
        <p:nvGraphicFramePr>
          <p:cNvPr id="87" name="Diagram 86"/>
          <p:cNvGraphicFramePr/>
          <p:nvPr/>
        </p:nvGraphicFramePr>
        <p:xfrm>
          <a:off x="15336870" y="24712679"/>
          <a:ext cx="5429288" cy="1714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cxnSp>
        <p:nvCxnSpPr>
          <p:cNvPr id="89" name="Straight Arrow Connector 88"/>
          <p:cNvCxnSpPr/>
          <p:nvPr/>
        </p:nvCxnSpPr>
        <p:spPr>
          <a:xfrm rot="16200000" flipH="1">
            <a:off x="18409498" y="24854762"/>
            <a:ext cx="571504" cy="1588"/>
          </a:xfrm>
          <a:prstGeom prst="straightConnector1">
            <a:avLst/>
          </a:prstGeom>
          <a:ln w="762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3" name="Picture 3" descr="C:\Users\Vincenzo\Documents\Lavoro\Summer School poster\Cost.png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324406" y="17113837"/>
            <a:ext cx="6156000" cy="3457509"/>
          </a:xfrm>
          <a:prstGeom prst="rect">
            <a:avLst/>
          </a:prstGeom>
          <a:noFill/>
        </p:spPr>
      </p:pic>
      <p:pic>
        <p:nvPicPr>
          <p:cNvPr id="4" name="Picture 4" descr="C:\Users\Vincenzo\Documents\Lavoro\Summer School poster\output rate scalability.png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752243" y="17113837"/>
            <a:ext cx="6156300" cy="3383962"/>
          </a:xfrm>
          <a:prstGeom prst="rect">
            <a:avLst/>
          </a:prstGeom>
          <a:noFill/>
        </p:spPr>
      </p:pic>
      <p:pic>
        <p:nvPicPr>
          <p:cNvPr id="10" name="Picture 5" descr="C:\Users\Vincenzo\Documents\Lavoro\Summer School poster\Queue.png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324036" y="20900051"/>
            <a:ext cx="6156370" cy="3384000"/>
          </a:xfrm>
          <a:prstGeom prst="rect">
            <a:avLst/>
          </a:prstGeom>
          <a:noFill/>
        </p:spPr>
      </p:pic>
      <p:grpSp>
        <p:nvGrpSpPr>
          <p:cNvPr id="106" name="Group 105"/>
          <p:cNvGrpSpPr/>
          <p:nvPr/>
        </p:nvGrpSpPr>
        <p:grpSpPr>
          <a:xfrm>
            <a:off x="11122028" y="9282071"/>
            <a:ext cx="8858312" cy="5054810"/>
            <a:chOff x="10979152" y="9496385"/>
            <a:chExt cx="8858312" cy="5054810"/>
          </a:xfrm>
        </p:grpSpPr>
        <p:sp>
          <p:nvSpPr>
            <p:cNvPr id="96" name="Cloud"/>
            <p:cNvSpPr>
              <a:spLocks noChangeAspect="1" noEditPoints="1" noChangeArrowheads="1"/>
            </p:cNvSpPr>
            <p:nvPr/>
          </p:nvSpPr>
          <p:spPr bwMode="auto">
            <a:xfrm>
              <a:off x="16229845" y="9766937"/>
              <a:ext cx="2597285" cy="1740542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gradFill flip="none" rotWithShape="0">
              <a:gsLst>
                <a:gs pos="87000">
                  <a:schemeClr val="accent1">
                    <a:tint val="50000"/>
                    <a:satMod val="300000"/>
                    <a:alpha val="9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  <a:tileRect/>
            </a:gradFill>
            <a:ln>
              <a:solidFill>
                <a:schemeClr val="accent1">
                  <a:shade val="95000"/>
                  <a:satMod val="105000"/>
                  <a:alpha val="33000"/>
                </a:schemeClr>
              </a:solidFill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4" name="Picture 7" descr="C:\Users\Vincenzo\AppData\Local\Microsoft\Windows\Temporary Internet Files\Content.IE5\WAF6RVI6\MCj04352420000[1].png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7312054" y="10172766"/>
              <a:ext cx="480941" cy="951361"/>
            </a:xfrm>
            <a:prstGeom prst="rect">
              <a:avLst/>
            </a:prstGeom>
            <a:noFill/>
          </p:spPr>
        </p:pic>
        <p:pic>
          <p:nvPicPr>
            <p:cNvPr id="105" name="Picture 7" descr="C:\Users\Vincenzo\AppData\Local\Microsoft\Windows\Temporary Internet Files\Content.IE5\WAF6RVI6\MCj04352420000[1].png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7244416" y="10578595"/>
              <a:ext cx="480941" cy="951361"/>
            </a:xfrm>
            <a:prstGeom prst="rect">
              <a:avLst/>
            </a:prstGeom>
            <a:noFill/>
          </p:spPr>
        </p:pic>
        <p:pic>
          <p:nvPicPr>
            <p:cNvPr id="107" name="Picture 7" descr="C:\Users\Vincenzo\AppData\Local\Microsoft\Windows\Temporary Internet Files\Content.IE5\WAF6RVI6\MCj04352420000[1].png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6973864" y="10172766"/>
              <a:ext cx="480941" cy="951361"/>
            </a:xfrm>
            <a:prstGeom prst="rect">
              <a:avLst/>
            </a:prstGeom>
            <a:noFill/>
          </p:spPr>
        </p:pic>
        <p:grpSp>
          <p:nvGrpSpPr>
            <p:cNvPr id="112" name="Group 111"/>
            <p:cNvGrpSpPr/>
            <p:nvPr/>
          </p:nvGrpSpPr>
          <p:grpSpPr>
            <a:xfrm>
              <a:off x="12780301" y="10308042"/>
              <a:ext cx="2604202" cy="2078733"/>
              <a:chOff x="13265168" y="8996319"/>
              <a:chExt cx="2750505" cy="2195515"/>
            </a:xfrm>
          </p:grpSpPr>
          <p:sp>
            <p:nvSpPr>
              <p:cNvPr id="1030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13265168" y="9353509"/>
                <a:ext cx="2743200" cy="1838325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gradFill flip="none" rotWithShape="0">
                <a:gsLst>
                  <a:gs pos="87000">
                    <a:schemeClr val="accent1">
                      <a:tint val="50000"/>
                      <a:satMod val="300000"/>
                      <a:alpha val="9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accent1">
                    <a:shade val="95000"/>
                    <a:satMod val="105000"/>
                    <a:alpha val="33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97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4336738" y="9710699"/>
                <a:ext cx="507960" cy="1004808"/>
              </a:xfrm>
              <a:prstGeom prst="rect">
                <a:avLst/>
              </a:prstGeom>
              <a:noFill/>
            </p:spPr>
          </p:pic>
          <p:pic>
            <p:nvPicPr>
              <p:cNvPr id="98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4265300" y="10139327"/>
                <a:ext cx="507960" cy="1004808"/>
              </a:xfrm>
              <a:prstGeom prst="rect">
                <a:avLst/>
              </a:prstGeom>
              <a:noFill/>
            </p:spPr>
          </p:pic>
          <p:pic>
            <p:nvPicPr>
              <p:cNvPr id="99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4836804" y="9710699"/>
                <a:ext cx="507960" cy="1004808"/>
              </a:xfrm>
              <a:prstGeom prst="rect">
                <a:avLst/>
              </a:prstGeom>
              <a:noFill/>
            </p:spPr>
          </p:pic>
          <p:pic>
            <p:nvPicPr>
              <p:cNvPr id="1031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3979548" y="9710699"/>
                <a:ext cx="507960" cy="1004808"/>
              </a:xfrm>
              <a:prstGeom prst="rect">
                <a:avLst/>
              </a:prstGeom>
              <a:noFill/>
            </p:spPr>
          </p:pic>
          <p:sp>
            <p:nvSpPr>
              <p:cNvPr id="108" name="TextBox 107"/>
              <p:cNvSpPr txBox="1"/>
              <p:nvPr/>
            </p:nvSpPr>
            <p:spPr>
              <a:xfrm>
                <a:off x="13336606" y="8996319"/>
                <a:ext cx="267906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/>
                  <a:t>Operator 1</a:t>
                </a:r>
                <a:endParaRPr lang="en-US" sz="4400" dirty="0"/>
              </a:p>
            </p:txBody>
          </p:sp>
        </p:grpSp>
        <p:sp>
          <p:nvSpPr>
            <p:cNvPr id="109" name="TextBox 108"/>
            <p:cNvSpPr txBox="1"/>
            <p:nvPr/>
          </p:nvSpPr>
          <p:spPr>
            <a:xfrm>
              <a:off x="16297483" y="9496385"/>
              <a:ext cx="2536564" cy="7285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/>
                <a:t>Operator 2</a:t>
              </a:r>
              <a:endParaRPr lang="en-US" sz="4400" dirty="0"/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15756378" y="12540100"/>
              <a:ext cx="2604202" cy="2011095"/>
              <a:chOff x="16586893" y="10944208"/>
              <a:chExt cx="2750505" cy="2124077"/>
            </a:xfrm>
          </p:grpSpPr>
          <p:sp>
            <p:nvSpPr>
              <p:cNvPr id="95" name="Cloud"/>
              <p:cNvSpPr>
                <a:spLocks noChangeAspect="1" noEditPoints="1" noChangeArrowheads="1"/>
              </p:cNvSpPr>
              <p:nvPr/>
            </p:nvSpPr>
            <p:spPr bwMode="auto">
              <a:xfrm>
                <a:off x="16586893" y="11229960"/>
                <a:ext cx="2743200" cy="1838325"/>
              </a:xfrm>
              <a:custGeom>
                <a:avLst/>
                <a:gdLst>
                  <a:gd name="T0" fmla="*/ 67 w 21600"/>
                  <a:gd name="T1" fmla="*/ 10800 h 21600"/>
                  <a:gd name="T2" fmla="*/ 10800 w 21600"/>
                  <a:gd name="T3" fmla="*/ 21577 h 21600"/>
                  <a:gd name="T4" fmla="*/ 21582 w 21600"/>
                  <a:gd name="T5" fmla="*/ 10800 h 21600"/>
                  <a:gd name="T6" fmla="*/ 10800 w 21600"/>
                  <a:gd name="T7" fmla="*/ 1235 h 21600"/>
                  <a:gd name="T8" fmla="*/ 2977 w 21600"/>
                  <a:gd name="T9" fmla="*/ 3262 h 21600"/>
                  <a:gd name="T10" fmla="*/ 17087 w 21600"/>
                  <a:gd name="T11" fmla="*/ 17337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 extrusionOk="0">
                    <a:moveTo>
                      <a:pt x="1949" y="7180"/>
                    </a:moveTo>
                    <a:cubicBezTo>
                      <a:pt x="841" y="7336"/>
                      <a:pt x="0" y="8613"/>
                      <a:pt x="0" y="10137"/>
                    </a:cubicBezTo>
                    <a:cubicBezTo>
                      <a:pt x="-1" y="11192"/>
                      <a:pt x="409" y="12169"/>
                      <a:pt x="1074" y="12702"/>
                    </a:cubicBezTo>
                    <a:lnTo>
                      <a:pt x="1063" y="12668"/>
                    </a:lnTo>
                    <a:cubicBezTo>
                      <a:pt x="685" y="13217"/>
                      <a:pt x="475" y="13940"/>
                      <a:pt x="475" y="14690"/>
                    </a:cubicBezTo>
                    <a:cubicBezTo>
                      <a:pt x="475" y="16325"/>
                      <a:pt x="1451" y="17650"/>
                      <a:pt x="2655" y="17650"/>
                    </a:cubicBezTo>
                    <a:cubicBezTo>
                      <a:pt x="2739" y="17650"/>
                      <a:pt x="2824" y="17643"/>
                      <a:pt x="2909" y="17629"/>
                    </a:cubicBezTo>
                    <a:lnTo>
                      <a:pt x="2897" y="17649"/>
                    </a:lnTo>
                    <a:cubicBezTo>
                      <a:pt x="3585" y="19288"/>
                      <a:pt x="4863" y="20300"/>
                      <a:pt x="6247" y="20300"/>
                    </a:cubicBezTo>
                    <a:cubicBezTo>
                      <a:pt x="6947" y="20299"/>
                      <a:pt x="7635" y="20039"/>
                      <a:pt x="8235" y="19546"/>
                    </a:cubicBezTo>
                    <a:lnTo>
                      <a:pt x="8229" y="19550"/>
                    </a:lnTo>
                    <a:cubicBezTo>
                      <a:pt x="8855" y="20829"/>
                      <a:pt x="9908" y="21597"/>
                      <a:pt x="11036" y="21597"/>
                    </a:cubicBezTo>
                    <a:cubicBezTo>
                      <a:pt x="12523" y="21596"/>
                      <a:pt x="13836" y="20267"/>
                      <a:pt x="14267" y="18324"/>
                    </a:cubicBezTo>
                    <a:lnTo>
                      <a:pt x="14270" y="18350"/>
                    </a:lnTo>
                    <a:cubicBezTo>
                      <a:pt x="14730" y="18740"/>
                      <a:pt x="15260" y="18947"/>
                      <a:pt x="15802" y="18947"/>
                    </a:cubicBezTo>
                    <a:cubicBezTo>
                      <a:pt x="17390" y="18946"/>
                      <a:pt x="18682" y="17205"/>
                      <a:pt x="18694" y="15045"/>
                    </a:cubicBezTo>
                    <a:lnTo>
                      <a:pt x="18689" y="15035"/>
                    </a:lnTo>
                    <a:cubicBezTo>
                      <a:pt x="20357" y="14710"/>
                      <a:pt x="21597" y="12765"/>
                      <a:pt x="21597" y="10472"/>
                    </a:cubicBezTo>
                    <a:cubicBezTo>
                      <a:pt x="21597" y="9456"/>
                      <a:pt x="21350" y="8469"/>
                      <a:pt x="20896" y="7663"/>
                    </a:cubicBezTo>
                    <a:lnTo>
                      <a:pt x="20889" y="7661"/>
                    </a:lnTo>
                    <a:cubicBezTo>
                      <a:pt x="21031" y="7208"/>
                      <a:pt x="21105" y="6721"/>
                      <a:pt x="21105" y="6228"/>
                    </a:cubicBezTo>
                    <a:cubicBezTo>
                      <a:pt x="21105" y="4588"/>
                      <a:pt x="20299" y="3150"/>
                      <a:pt x="19139" y="2719"/>
                    </a:cubicBezTo>
                    <a:lnTo>
                      <a:pt x="19148" y="2712"/>
                    </a:lnTo>
                    <a:cubicBezTo>
                      <a:pt x="18940" y="1142"/>
                      <a:pt x="17933" y="0"/>
                      <a:pt x="16758" y="0"/>
                    </a:cubicBezTo>
                    <a:cubicBezTo>
                      <a:pt x="16044" y="-1"/>
                      <a:pt x="15367" y="426"/>
                      <a:pt x="14905" y="1165"/>
                    </a:cubicBezTo>
                    <a:lnTo>
                      <a:pt x="14909" y="1170"/>
                    </a:lnTo>
                    <a:cubicBezTo>
                      <a:pt x="14497" y="432"/>
                      <a:pt x="13855" y="0"/>
                      <a:pt x="13174" y="0"/>
                    </a:cubicBezTo>
                    <a:cubicBezTo>
                      <a:pt x="12347" y="-1"/>
                      <a:pt x="11590" y="637"/>
                      <a:pt x="11221" y="1645"/>
                    </a:cubicBezTo>
                    <a:lnTo>
                      <a:pt x="11229" y="1694"/>
                    </a:lnTo>
                    <a:cubicBezTo>
                      <a:pt x="10730" y="1024"/>
                      <a:pt x="10058" y="650"/>
                      <a:pt x="9358" y="650"/>
                    </a:cubicBezTo>
                    <a:cubicBezTo>
                      <a:pt x="8372" y="649"/>
                      <a:pt x="7466" y="1391"/>
                      <a:pt x="7003" y="2578"/>
                    </a:cubicBezTo>
                    <a:lnTo>
                      <a:pt x="6995" y="2602"/>
                    </a:lnTo>
                    <a:cubicBezTo>
                      <a:pt x="6477" y="2189"/>
                      <a:pt x="5888" y="1972"/>
                      <a:pt x="5288" y="1972"/>
                    </a:cubicBezTo>
                    <a:cubicBezTo>
                      <a:pt x="3423" y="1972"/>
                      <a:pt x="1912" y="4029"/>
                      <a:pt x="1912" y="6567"/>
                    </a:cubicBezTo>
                    <a:cubicBezTo>
                      <a:pt x="1911" y="6774"/>
                      <a:pt x="1922" y="6981"/>
                      <a:pt x="1942" y="7186"/>
                    </a:cubicBezTo>
                    <a:close/>
                  </a:path>
                  <a:path w="21600" h="21600" fill="none" extrusionOk="0">
                    <a:moveTo>
                      <a:pt x="1074" y="12702"/>
                    </a:moveTo>
                    <a:cubicBezTo>
                      <a:pt x="1407" y="12969"/>
                      <a:pt x="1786" y="13110"/>
                      <a:pt x="2172" y="13110"/>
                    </a:cubicBezTo>
                    <a:cubicBezTo>
                      <a:pt x="2228" y="13109"/>
                      <a:pt x="2285" y="13107"/>
                      <a:pt x="2341" y="13101"/>
                    </a:cubicBezTo>
                  </a:path>
                  <a:path w="21600" h="21600" fill="none" extrusionOk="0">
                    <a:moveTo>
                      <a:pt x="2909" y="17629"/>
                    </a:moveTo>
                    <a:cubicBezTo>
                      <a:pt x="3099" y="17599"/>
                      <a:pt x="3285" y="17535"/>
                      <a:pt x="3463" y="17439"/>
                    </a:cubicBezTo>
                  </a:path>
                  <a:path w="21600" h="21600" fill="none" extrusionOk="0">
                    <a:moveTo>
                      <a:pt x="7895" y="18680"/>
                    </a:moveTo>
                    <a:cubicBezTo>
                      <a:pt x="7983" y="18985"/>
                      <a:pt x="8095" y="19277"/>
                      <a:pt x="8229" y="19550"/>
                    </a:cubicBezTo>
                  </a:path>
                  <a:path w="21600" h="21600" fill="none" extrusionOk="0">
                    <a:moveTo>
                      <a:pt x="14267" y="18324"/>
                    </a:moveTo>
                    <a:cubicBezTo>
                      <a:pt x="14336" y="18013"/>
                      <a:pt x="14380" y="17693"/>
                      <a:pt x="14400" y="17370"/>
                    </a:cubicBezTo>
                  </a:path>
                  <a:path w="21600" h="21600" fill="none" extrusionOk="0">
                    <a:moveTo>
                      <a:pt x="18694" y="15045"/>
                    </a:moveTo>
                    <a:cubicBezTo>
                      <a:pt x="18694" y="15034"/>
                      <a:pt x="18695" y="15024"/>
                      <a:pt x="18695" y="15013"/>
                    </a:cubicBezTo>
                    <a:cubicBezTo>
                      <a:pt x="18695" y="13508"/>
                      <a:pt x="18063" y="12136"/>
                      <a:pt x="17069" y="11477"/>
                    </a:cubicBezTo>
                  </a:path>
                  <a:path w="21600" h="21600" fill="none" extrusionOk="0">
                    <a:moveTo>
                      <a:pt x="20165" y="8999"/>
                    </a:moveTo>
                    <a:cubicBezTo>
                      <a:pt x="20479" y="8635"/>
                      <a:pt x="20726" y="8177"/>
                      <a:pt x="20889" y="7661"/>
                    </a:cubicBezTo>
                  </a:path>
                  <a:path w="21600" h="21600" fill="none" extrusionOk="0">
                    <a:moveTo>
                      <a:pt x="19186" y="3344"/>
                    </a:moveTo>
                    <a:cubicBezTo>
                      <a:pt x="19186" y="3328"/>
                      <a:pt x="19187" y="3313"/>
                      <a:pt x="19187" y="3297"/>
                    </a:cubicBezTo>
                    <a:cubicBezTo>
                      <a:pt x="19187" y="3101"/>
                      <a:pt x="19174" y="2905"/>
                      <a:pt x="19148" y="2712"/>
                    </a:cubicBezTo>
                  </a:path>
                  <a:path w="21600" h="21600" fill="none" extrusionOk="0">
                    <a:moveTo>
                      <a:pt x="14905" y="1165"/>
                    </a:moveTo>
                    <a:cubicBezTo>
                      <a:pt x="14754" y="1408"/>
                      <a:pt x="14629" y="1679"/>
                      <a:pt x="14535" y="1971"/>
                    </a:cubicBezTo>
                  </a:path>
                  <a:path w="21600" h="21600" fill="none" extrusionOk="0">
                    <a:moveTo>
                      <a:pt x="11221" y="1645"/>
                    </a:moveTo>
                    <a:cubicBezTo>
                      <a:pt x="11140" y="1866"/>
                      <a:pt x="11080" y="2099"/>
                      <a:pt x="11041" y="2340"/>
                    </a:cubicBezTo>
                  </a:path>
                  <a:path w="21600" h="21600" fill="none" extrusionOk="0">
                    <a:moveTo>
                      <a:pt x="7645" y="3276"/>
                    </a:moveTo>
                    <a:cubicBezTo>
                      <a:pt x="7449" y="3016"/>
                      <a:pt x="7231" y="2790"/>
                      <a:pt x="6995" y="2602"/>
                    </a:cubicBezTo>
                  </a:path>
                  <a:path w="21600" h="21600" fill="none" extrusionOk="0">
                    <a:moveTo>
                      <a:pt x="1942" y="7186"/>
                    </a:moveTo>
                    <a:cubicBezTo>
                      <a:pt x="1966" y="7426"/>
                      <a:pt x="2004" y="7663"/>
                      <a:pt x="2056" y="7895"/>
                    </a:cubicBezTo>
                  </a:path>
                </a:pathLst>
              </a:custGeom>
              <a:gradFill flip="none" rotWithShape="0">
                <a:gsLst>
                  <a:gs pos="87000">
                    <a:schemeClr val="accent1">
                      <a:tint val="50000"/>
                      <a:satMod val="300000"/>
                      <a:alpha val="9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  <a:tileRect/>
              </a:gradFill>
              <a:ln>
                <a:solidFill>
                  <a:schemeClr val="accent1">
                    <a:shade val="95000"/>
                    <a:satMod val="105000"/>
                    <a:alpha val="33000"/>
                  </a:schemeClr>
                </a:solidFill>
                <a:headEnd/>
                <a:tailEnd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pic>
            <p:nvPicPr>
              <p:cNvPr id="100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7372711" y="11587150"/>
                <a:ext cx="507960" cy="1004808"/>
              </a:xfrm>
              <a:prstGeom prst="rect">
                <a:avLst/>
              </a:prstGeom>
              <a:noFill/>
            </p:spPr>
          </p:pic>
          <p:pic>
            <p:nvPicPr>
              <p:cNvPr id="101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7301273" y="12015778"/>
                <a:ext cx="507960" cy="1004808"/>
              </a:xfrm>
              <a:prstGeom prst="rect">
                <a:avLst/>
              </a:prstGeom>
              <a:noFill/>
            </p:spPr>
          </p:pic>
          <p:pic>
            <p:nvPicPr>
              <p:cNvPr id="102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8229967" y="11730026"/>
                <a:ext cx="507960" cy="1004808"/>
              </a:xfrm>
              <a:prstGeom prst="rect">
                <a:avLst/>
              </a:prstGeom>
              <a:noFill/>
            </p:spPr>
          </p:pic>
          <p:pic>
            <p:nvPicPr>
              <p:cNvPr id="103" name="Picture 7" descr="C:\Users\Vincenzo\AppData\Local\Microsoft\Windows\Temporary Internet Files\Content.IE5\WAF6RVI6\MCj04352420000[1].png"/>
              <p:cNvPicPr>
                <a:picLocks noChangeAspect="1" noChangeArrowheads="1"/>
              </p:cNvPicPr>
              <p:nvPr/>
            </p:nvPicPr>
            <p:blipFill>
              <a:blip r:embed="rId14" cstate="print"/>
              <a:srcRect/>
              <a:stretch>
                <a:fillRect/>
              </a:stretch>
            </p:blipFill>
            <p:spPr bwMode="auto">
              <a:xfrm>
                <a:off x="17015521" y="11587150"/>
                <a:ext cx="507960" cy="1004808"/>
              </a:xfrm>
              <a:prstGeom prst="rect">
                <a:avLst/>
              </a:prstGeom>
              <a:noFill/>
            </p:spPr>
          </p:pic>
          <p:sp>
            <p:nvSpPr>
              <p:cNvPr id="110" name="TextBox 109"/>
              <p:cNvSpPr txBox="1"/>
              <p:nvPr/>
            </p:nvSpPr>
            <p:spPr>
              <a:xfrm>
                <a:off x="16658331" y="10944208"/>
                <a:ext cx="2679067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dirty="0" smtClean="0"/>
                  <a:t>Operator 3</a:t>
                </a:r>
                <a:endParaRPr lang="en-US" sz="4400" dirty="0"/>
              </a:p>
            </p:txBody>
          </p:sp>
        </p:grpSp>
        <p:cxnSp>
          <p:nvCxnSpPr>
            <p:cNvPr id="114" name="Straight Arrow Connector 113"/>
            <p:cNvCxnSpPr/>
            <p:nvPr/>
          </p:nvCxnSpPr>
          <p:spPr>
            <a:xfrm>
              <a:off x="11224624" y="11525529"/>
              <a:ext cx="1352762" cy="150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/>
            <p:nvPr/>
          </p:nvCxnSpPr>
          <p:spPr>
            <a:xfrm flipV="1">
              <a:off x="15485825" y="10984424"/>
              <a:ext cx="608743" cy="270552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7" name="Straight Arrow Connector 116"/>
            <p:cNvCxnSpPr/>
            <p:nvPr/>
          </p:nvCxnSpPr>
          <p:spPr>
            <a:xfrm>
              <a:off x="14674168" y="12337186"/>
              <a:ext cx="1082210" cy="94693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19" name="Straight Arrow Connector 118"/>
            <p:cNvCxnSpPr/>
            <p:nvPr/>
          </p:nvCxnSpPr>
          <p:spPr>
            <a:xfrm>
              <a:off x="18867731" y="10375681"/>
              <a:ext cx="541105" cy="150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>
            <a:xfrm rot="5400000" flipH="1" flipV="1">
              <a:off x="16703311" y="12134272"/>
              <a:ext cx="946934" cy="1504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18529541" y="11322614"/>
              <a:ext cx="879295" cy="676381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sp>
          <p:nvSpPr>
            <p:cNvPr id="127" name="TextBox 126"/>
            <p:cNvSpPr txBox="1"/>
            <p:nvPr/>
          </p:nvSpPr>
          <p:spPr>
            <a:xfrm>
              <a:off x="10979152" y="10855482"/>
              <a:ext cx="1184806" cy="7285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400" dirty="0" smtClean="0"/>
                <a:t>Data</a:t>
              </a:r>
              <a:endParaRPr lang="en-US" sz="4400" dirty="0"/>
            </a:p>
          </p:txBody>
        </p:sp>
        <p:cxnSp>
          <p:nvCxnSpPr>
            <p:cNvPr id="120" name="Straight Arrow Connector 119"/>
            <p:cNvCxnSpPr/>
            <p:nvPr/>
          </p:nvCxnSpPr>
          <p:spPr>
            <a:xfrm>
              <a:off x="18681941" y="13677788"/>
              <a:ext cx="1155523" cy="33439"/>
            </a:xfrm>
            <a:prstGeom prst="straightConnector1">
              <a:avLst/>
            </a:prstGeom>
            <a:ln w="76200"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CC6EB42EF67047A278C6E580679852" ma:contentTypeVersion="4" ma:contentTypeDescription="Create a new document." ma:contentTypeScope="" ma:versionID="40f89ca09ab3369822c7be1a6d9ba351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b387f137bb906b7447443f1b7ddcb5f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ExpirationDate" ma:index="8" nillable="true" ma:displayName="Scheduling End Date" ma:internalName="PublishingExpirationDate">
      <xsd:simpleType>
        <xsd:restriction base="dms:Unknown"/>
      </xsd:simpleType>
    </xsd:element>
    <xsd:element name="PublishingStartDate" ma:index="9" nillable="true" ma:displayName="Scheduling Start Date" ma:internalName="PublishingStart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>2019-07-03T14:56:25+00:00</PublishingExpirationDate>
    <PublishingStartDate xmlns="http://schemas.microsoft.com/sharepoint/v3">2000-01-01T08:00:00+00:00</PublishingStartDate>
  </documentManagement>
</p:properties>
</file>

<file path=customXml/itemProps1.xml><?xml version="1.0" encoding="utf-8"?>
<ds:datastoreItem xmlns:ds="http://schemas.openxmlformats.org/officeDocument/2006/customXml" ds:itemID="{845D65F5-80C6-41D4-9F66-F8B6E1577391}"/>
</file>

<file path=customXml/itemProps2.xml><?xml version="1.0" encoding="utf-8"?>
<ds:datastoreItem xmlns:ds="http://schemas.openxmlformats.org/officeDocument/2006/customXml" ds:itemID="{401A7579-80B5-4BF0-B290-83426ABEDB61}"/>
</file>

<file path=customXml/itemProps3.xml><?xml version="1.0" encoding="utf-8"?>
<ds:datastoreItem xmlns:ds="http://schemas.openxmlformats.org/officeDocument/2006/customXml" ds:itemID="{102E46A3-0993-4D86-B0DD-774CFFF5A5B5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212</Words>
  <Application>Microsoft Office PowerPoint</Application>
  <PresentationFormat>Custom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2009-07-03T14:48:16Z</dcterms:created>
  <dcterms:modified xsi:type="dcterms:W3CDTF">2009-07-03T14:48:20Z</dcterms:modified>
</cp:coreProperties>
</file>