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7" r:id="rId5"/>
  </p:sldMasterIdLst>
  <p:notesMasterIdLst>
    <p:notesMasterId r:id="rId31"/>
  </p:notesMasterIdLst>
  <p:sldIdLst>
    <p:sldId id="434" r:id="rId6"/>
    <p:sldId id="402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18" r:id="rId21"/>
    <p:sldId id="419" r:id="rId22"/>
    <p:sldId id="425" r:id="rId23"/>
    <p:sldId id="426" r:id="rId24"/>
    <p:sldId id="392" r:id="rId25"/>
    <p:sldId id="393" r:id="rId26"/>
    <p:sldId id="397" r:id="rId27"/>
    <p:sldId id="394" r:id="rId28"/>
    <p:sldId id="395" r:id="rId29"/>
    <p:sldId id="279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FF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52" y="-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9"/>
    </p:cViewPr>
  </p:sorterViewPr>
  <p:notesViewPr>
    <p:cSldViewPr>
      <p:cViewPr varScale="1">
        <p:scale>
          <a:sx n="72" d="100"/>
          <a:sy n="72" d="100"/>
        </p:scale>
        <p:origin x="-2837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5429F-45D4-452D-A402-96F51E5E86F6}" type="datetimeFigureOut">
              <a:rPr lang="en-US" smtClean="0"/>
              <a:pPr/>
              <a:t>7/1/2010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95296-9C4A-4BE9-817B-3BAE88B1FB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4116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41965-6F92-49DB-B5A6-23222EEE19AA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XCG_PPT_WhiteCover_Wide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51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3714754"/>
            <a:ext cx="7772400" cy="742949"/>
          </a:xfrm>
        </p:spPr>
        <p:txBody>
          <a:bodyPr>
            <a:normAutofit/>
          </a:bodyPr>
          <a:lstStyle>
            <a:lvl1pPr algn="r">
              <a:defRPr sz="340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Presentation Title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0" y="4248150"/>
            <a:ext cx="6400800" cy="571500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2">
                    <a:lumMod val="60000"/>
                    <a:lumOff val="40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058665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  <a:alpha val="50000"/>
                  </a:srgbClr>
                </a:solidFill>
              </a:rPr>
              <a:t>Microsoft Confidential</a:t>
            </a:r>
            <a:endParaRPr lang="en-US" dirty="0">
              <a:solidFill>
                <a:srgbClr val="FFFFFF">
                  <a:tint val="75000"/>
                  <a:alpha val="50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59657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  <a:alpha val="50000"/>
                  </a:srgbClr>
                </a:solidFill>
              </a:rPr>
              <a:t>Microsoft Confidential</a:t>
            </a:r>
            <a:endParaRPr lang="en-US" dirty="0">
              <a:solidFill>
                <a:srgbClr val="FFFFFF">
                  <a:tint val="75000"/>
                  <a:alpha val="50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58665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8665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  <a:alpha val="50000"/>
                  </a:srgbClr>
                </a:solidFill>
              </a:rPr>
              <a:t>Microsoft Confidential</a:t>
            </a:r>
            <a:endParaRPr lang="en-US" dirty="0">
              <a:solidFill>
                <a:srgbClr val="FFFFFF">
                  <a:tint val="75000"/>
                  <a:alpha val="50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885543"/>
            <a:ext cx="4114800" cy="692497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1631157"/>
            <a:ext cx="4114800" cy="1855893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4" y="885543"/>
            <a:ext cx="4117019" cy="692497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117974" cy="1855893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  <a:alpha val="50000"/>
                  </a:srgbClr>
                </a:solidFill>
              </a:rPr>
              <a:t>Microsoft Confidential</a:t>
            </a:r>
            <a:endParaRPr lang="en-US" dirty="0">
              <a:solidFill>
                <a:srgbClr val="FFFFFF">
                  <a:tint val="75000"/>
                  <a:alpha val="50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  <a:alpha val="50000"/>
                  </a:srgbClr>
                </a:solidFill>
              </a:rPr>
              <a:t>Microsoft Confidential</a:t>
            </a:r>
            <a:endParaRPr lang="en-US" dirty="0">
              <a:solidFill>
                <a:srgbClr val="FFFFFF">
                  <a:tint val="75000"/>
                  <a:alpha val="50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  <a:alpha val="50000"/>
                  </a:srgbClr>
                </a:solidFill>
              </a:rPr>
              <a:t>Microsoft Confidential</a:t>
            </a:r>
            <a:endParaRPr lang="en-US" dirty="0">
              <a:solidFill>
                <a:srgbClr val="FFFFFF">
                  <a:tint val="75000"/>
                  <a:alpha val="50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058666"/>
            <a:ext cx="8382000" cy="21359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058666"/>
            <a:ext cx="8382000" cy="21359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" y="4679157"/>
            <a:ext cx="9144001" cy="464344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3371850"/>
          </a:xfrm>
        </p:spPr>
        <p:txBody>
          <a:bodyPr/>
          <a:lstStyle>
            <a:lvl1pPr>
              <a:defRPr sz="2000">
                <a:latin typeface="Candara" pitchFamily="34" charset="0"/>
              </a:defRPr>
            </a:lvl1pPr>
            <a:lvl2pPr>
              <a:defRPr sz="2000">
                <a:latin typeface="Candara" pitchFamily="34" charset="0"/>
              </a:defRPr>
            </a:lvl2pPr>
            <a:lvl3pPr marL="822960">
              <a:defRPr sz="1800">
                <a:latin typeface="Candara" pitchFamily="34" charset="0"/>
              </a:defRPr>
            </a:lvl3pPr>
            <a:lvl4pPr marL="1280160">
              <a:defRPr sz="1600">
                <a:latin typeface="Candar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685801"/>
            <a:ext cx="8229600" cy="47982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subhead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165622"/>
            <a:ext cx="8229600" cy="2963466"/>
          </a:xfrm>
        </p:spPr>
        <p:txBody>
          <a:bodyPr/>
          <a:lstStyle>
            <a:lvl1pPr>
              <a:defRPr sz="2000" baseline="0">
                <a:latin typeface="Candara" pitchFamily="34" charset="0"/>
              </a:defRPr>
            </a:lvl1pPr>
            <a:lvl2pPr marL="457200">
              <a:defRPr sz="2000">
                <a:latin typeface="Candara" pitchFamily="34" charset="0"/>
              </a:defRPr>
            </a:lvl2pPr>
            <a:lvl3pPr>
              <a:defRPr sz="1800">
                <a:latin typeface="Candara" pitchFamily="34" charset="0"/>
              </a:defRPr>
            </a:lvl3pPr>
            <a:lvl4pPr>
              <a:defRPr sz="1600">
                <a:latin typeface="Candara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 style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2645"/>
            <a:ext cx="8382000" cy="457049"/>
          </a:xfrm>
        </p:spPr>
        <p:txBody>
          <a:bodyPr/>
          <a:lstStyle>
            <a:lvl1pPr>
              <a:defRPr sz="4400"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058664"/>
            <a:ext cx="8382000" cy="3761345"/>
          </a:xfrm>
        </p:spPr>
        <p:txBody>
          <a:bodyPr/>
          <a:lstStyle>
            <a:lvl1pPr>
              <a:lnSpc>
                <a:spcPct val="90000"/>
              </a:lnSpc>
              <a:defRPr sz="2800">
                <a:latin typeface="Candara" pitchFamily="34" charset="0"/>
              </a:defRPr>
            </a:lvl1pPr>
            <a:lvl2pPr>
              <a:lnSpc>
                <a:spcPct val="90000"/>
              </a:lnSpc>
              <a:defRPr sz="2400">
                <a:latin typeface="Candara" pitchFamily="34" charset="0"/>
              </a:defRPr>
            </a:lvl2pPr>
            <a:lvl3pPr>
              <a:lnSpc>
                <a:spcPct val="90000"/>
              </a:lnSpc>
              <a:defRPr sz="2000">
                <a:latin typeface="Candara" pitchFamily="34" charset="0"/>
              </a:defRPr>
            </a:lvl3pPr>
            <a:lvl4pPr>
              <a:lnSpc>
                <a:spcPct val="90000"/>
              </a:lnSpc>
              <a:defRPr sz="2000">
                <a:latin typeface="Candara" pitchFamily="34" charset="0"/>
              </a:defRPr>
            </a:lvl4pPr>
            <a:lvl5pPr>
              <a:lnSpc>
                <a:spcPct val="90000"/>
              </a:lnSpc>
              <a:defRPr sz="2000">
                <a:latin typeface="Candar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2645"/>
            <a:ext cx="8382000" cy="457049"/>
          </a:xfrm>
        </p:spPr>
        <p:txBody>
          <a:bodyPr/>
          <a:lstStyle>
            <a:lvl1pPr>
              <a:defRPr sz="4400"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latin typeface="Candara" pitchFamily="34" charset="0"/>
              </a:defRPr>
            </a:lvl1pPr>
            <a:lvl2pPr>
              <a:defRPr sz="2400">
                <a:latin typeface="Candara" pitchFamily="34" charset="0"/>
              </a:defRPr>
            </a:lvl2pPr>
            <a:lvl3pPr>
              <a:defRPr sz="2000">
                <a:latin typeface="Candara" pitchFamily="34" charset="0"/>
              </a:defRPr>
            </a:lvl3pPr>
            <a:lvl4pPr>
              <a:defRPr sz="1800">
                <a:latin typeface="Candara" pitchFamily="34" charset="0"/>
              </a:defRPr>
            </a:lvl4pPr>
            <a:lvl5pPr>
              <a:defRPr sz="1800">
                <a:latin typeface="Candar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latin typeface="Candara" pitchFamily="34" charset="0"/>
              </a:defRPr>
            </a:lvl1pPr>
            <a:lvl2pPr>
              <a:defRPr sz="2400">
                <a:latin typeface="Candara" pitchFamily="34" charset="0"/>
              </a:defRPr>
            </a:lvl2pPr>
            <a:lvl3pPr>
              <a:defRPr sz="2000">
                <a:latin typeface="Candara" pitchFamily="34" charset="0"/>
              </a:defRPr>
            </a:lvl3pPr>
            <a:lvl4pPr>
              <a:defRPr sz="1800">
                <a:latin typeface="Candara" pitchFamily="34" charset="0"/>
              </a:defRPr>
            </a:lvl4pPr>
            <a:lvl5pPr>
              <a:defRPr sz="1800">
                <a:latin typeface="Candar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(without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ab_PP_Banner copy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slide_2_4-3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191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Lab_PP_Banner copy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6" y="650081"/>
            <a:ext cx="8715375" cy="70604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GB" sz="3600" spc="-150" baseline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cs typeface="Arial" charset="0"/>
              </a:defRPr>
            </a:lvl1pPr>
          </a:lstStyle>
          <a:p>
            <a:r>
              <a:rPr lang="en-GB" sz="3600" spc="-15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rPr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3" y="1428752"/>
            <a:ext cx="7681913" cy="1142621"/>
          </a:xfrm>
        </p:spPr>
        <p:txBody>
          <a:bodyPr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>
                <a:ln w="3175">
                  <a:noFill/>
                </a:ln>
                <a:solidFill>
                  <a:srgbClr val="034077"/>
                </a:solidFill>
                <a:effectLst/>
                <a:latin typeface="Segoe UI" pitchFamily="34" charset="0"/>
                <a:ea typeface="+mn-ea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2" y="2911303"/>
            <a:ext cx="7681913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1314451"/>
            <a:ext cx="7043208" cy="1142621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800">
                <a:ln w="3175">
                  <a:noFill/>
                </a:ln>
                <a:solidFill>
                  <a:srgbClr val="034077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2800351"/>
            <a:ext cx="7043208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250" y="3714751"/>
            <a:ext cx="7690114" cy="1038746"/>
          </a:xfrm>
        </p:spPr>
        <p:txBody>
          <a:bodyPr anchor="t" anchorCtr="0">
            <a:noAutofit/>
            <a:scene3d>
              <a:camera prst="orthographicFront"/>
              <a:lightRig rig="freezing" dir="t"/>
            </a:scene3d>
            <a:sp3d extrusionH="25400" prstMaterial="matte">
              <a:bevelT w="25400" h="38100"/>
              <a:contourClr>
                <a:srgbClr val="0681D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>
                  <a:noFill/>
                </a:ln>
                <a:gradFill>
                  <a:gsLst>
                    <a:gs pos="0">
                      <a:schemeClr val="tx1">
                        <a:lumMod val="95000"/>
                      </a:schemeClr>
                    </a:gs>
                    <a:gs pos="28000">
                      <a:schemeClr val="tx1">
                        <a:lumMod val="65000"/>
                      </a:schemeClr>
                    </a:gs>
                    <a:gs pos="62000">
                      <a:schemeClr val="tx1">
                        <a:lumMod val="95000"/>
                      </a:schemeClr>
                    </a:gs>
                    <a:gs pos="88000">
                      <a:schemeClr val="tx1">
                        <a:lumMod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  <a:alpha val="50000"/>
                  </a:srgbClr>
                </a:solidFill>
              </a:rPr>
              <a:t>Microsoft Confidential</a:t>
            </a:r>
            <a:endParaRPr lang="en-US" dirty="0">
              <a:solidFill>
                <a:srgbClr val="FFFFFF">
                  <a:tint val="75000"/>
                  <a:alpha val="50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XCG_PPT_WhiteContent_Wide_1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 rot="10800000">
            <a:off x="0" y="-7620"/>
            <a:ext cx="9144000" cy="51511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42950"/>
            <a:ext cx="8229600" cy="3371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68" r:id="rId6"/>
    <p:sldLayoutId id="214748366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>
              <a:lumMod val="75000"/>
            </a:schemeClr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+mn-ea"/>
          <a:cs typeface="Segoe UI" pitchFamily="34" charset="0"/>
        </a:defRPr>
      </a:lvl1pPr>
      <a:lvl2pPr marL="45720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+mn-ea"/>
          <a:cs typeface="Segoe UI" pitchFamily="34" charset="0"/>
        </a:defRPr>
      </a:lvl2pPr>
      <a:lvl3pPr marL="822960" indent="-228600" algn="l" defTabSz="914400" rtl="0" eaLnBrk="1" latinLnBrk="0" hangingPunct="1">
        <a:spcBef>
          <a:spcPct val="20000"/>
        </a:spcBef>
        <a:buFont typeface="Calibri" pitchFamily="34" charset="0"/>
        <a:buChar char="–"/>
        <a:defRPr sz="1800" b="0" kern="120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+mn-ea"/>
          <a:cs typeface="Segoe UI" pitchFamily="34" charset="0"/>
        </a:defRPr>
      </a:lvl3pPr>
      <a:lvl4pPr marL="128016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72642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059658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62800" y="4800942"/>
            <a:ext cx="158496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  <a:alpha val="50000"/>
                  </a:schemeClr>
                </a:solidFill>
                <a:latin typeface="Segoe UI" pitchFamily="34" charset="0"/>
              </a:defRPr>
            </a:lvl1pPr>
          </a:lstStyle>
          <a:p>
            <a:pPr defTabSz="914363"/>
            <a:r>
              <a:rPr lang="en-US" dirty="0" smtClean="0">
                <a:solidFill>
                  <a:srgbClr val="FFFFFF">
                    <a:tint val="75000"/>
                    <a:alpha val="50000"/>
                  </a:srgbClr>
                </a:solidFill>
              </a:rPr>
              <a:t>Microsoft Confidential</a:t>
            </a:r>
            <a:endParaRPr lang="en-US" dirty="0">
              <a:solidFill>
                <a:srgbClr val="FFFFFF">
                  <a:tint val="75000"/>
                  <a:alpha val="50000"/>
                </a:srgb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ransition>
    <p:fade/>
  </p:transition>
  <p:timing>
    <p:tnLst>
      <p:par>
        <p:cTn id="1" dur="indefinite" restart="never" nodeType="tmRoot"/>
      </p:par>
    </p:tnLst>
  </p:timing>
  <p:hf sldNum="0" hdr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chemeClr val="tx1"/>
              </a:gs>
              <a:gs pos="36000">
                <a:srgbClr val="C9FFFF"/>
              </a:gs>
              <a:gs pos="86000">
                <a:srgbClr val="19B5FB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Segoe UI" pitchFamily="34" charset="0"/>
          <a:ea typeface="+mn-ea"/>
          <a:cs typeface="Segoe UI" pitchFamily="34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3200" kern="1200">
          <a:solidFill>
            <a:schemeClr val="tx1"/>
          </a:solidFill>
          <a:latin typeface="Segoe UI" pitchFamily="34" charset="0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latin typeface="Segoe UI" pitchFamily="34" charset="0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Segoe UI" pitchFamily="34" charset="0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Segoe UI" pitchFamily="34" charset="0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Segoe UI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7.jpeg"/><Relationship Id="rId7" Type="http://schemas.openxmlformats.org/officeDocument/2006/relationships/image" Target="../media/image31.gif"/><Relationship Id="rId2" Type="http://schemas.openxmlformats.org/officeDocument/2006/relationships/hyperlink" Target="http://images.google.com/imgres?imgurl=http://www.st.com/stonline/stappl/publish/stwebresources/PL__Press__Release/CERN_LHC_t2030shigh.jpeg&amp;imgrefurl=http://wk.typepad.com/weblog/2008/02/ted-2008---sess.html&amp;h=514&amp;w=789&amp;sz=606&amp;hl=en&amp;start=3&amp;sig2=JpG3uuLLGQaVlbdCCTHJfw&amp;um=1&amp;tbnid=LVmRtlYltPxfNM:&amp;tbnh=93&amp;tbnw=143&amp;ei=PQFWSOzDBqOYoQSlwr2TAw&amp;prev=/images?q=lhc&amp;um=1&amp;hl=en&amp;rls=com.microsoft:*:IE-SearchBox&amp;rlz=1I7GGLR&amp;sa=N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icrosoft.com/showcase/en/us/details/36db4da6-8777-431e-aefb-316ccbb63e4e" TargetMode="Externa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wmf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tiff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304800" y="1047750"/>
            <a:ext cx="868680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1F497D">
                    <a:lumMod val="75000"/>
                  </a:srgbClr>
                </a:solidFill>
                <a:latin typeface="Segoe UI" pitchFamily="34" charset="0"/>
                <a:ea typeface="+mj-ea"/>
                <a:cs typeface="Segoe UI" pitchFamily="34" charset="0"/>
              </a:rPr>
              <a:t>Cloud Computing for Research</a:t>
            </a:r>
            <a:r>
              <a:rPr lang="en-US" sz="2500" b="1" dirty="0" smtClean="0">
                <a:solidFill>
                  <a:srgbClr val="1F497D">
                    <a:lumMod val="75000"/>
                  </a:srgbClr>
                </a:solidFill>
                <a:latin typeface="Segoe UI" pitchFamily="34" charset="0"/>
                <a:ea typeface="+mj-ea"/>
                <a:cs typeface="Segoe UI" pitchFamily="34" charset="0"/>
              </a:rPr>
              <a:t/>
            </a:r>
            <a:br>
              <a:rPr lang="en-US" sz="2500" b="1" dirty="0" smtClean="0">
                <a:solidFill>
                  <a:srgbClr val="1F497D">
                    <a:lumMod val="75000"/>
                  </a:srgbClr>
                </a:solidFill>
                <a:latin typeface="Segoe UI" pitchFamily="34" charset="0"/>
                <a:ea typeface="+mj-ea"/>
                <a:cs typeface="Segoe UI" pitchFamily="34" charset="0"/>
              </a:rPr>
            </a:br>
            <a:endParaRPr lang="en-US" sz="2500" b="1" dirty="0" smtClean="0">
              <a:solidFill>
                <a:srgbClr val="1F497D">
                  <a:lumMod val="75000"/>
                </a:srgbClr>
              </a:solidFill>
              <a:latin typeface="Segoe UI" pitchFamily="34" charset="0"/>
              <a:ea typeface="+mj-ea"/>
              <a:cs typeface="Segoe UI" pitchFamily="34" charset="0"/>
            </a:endParaRPr>
          </a:p>
          <a:p>
            <a:pPr algn="ctr"/>
            <a:r>
              <a:rPr lang="en-US" sz="2500" dirty="0" smtClean="0">
                <a:solidFill>
                  <a:srgbClr val="1F497D">
                    <a:lumMod val="75000"/>
                  </a:srgbClr>
                </a:solidFill>
                <a:latin typeface="Segoe UI" pitchFamily="34" charset="0"/>
                <a:ea typeface="+mj-ea"/>
                <a:cs typeface="Segoe UI" pitchFamily="34" charset="0"/>
              </a:rPr>
              <a:t>Fabrizio Gagliardi</a:t>
            </a:r>
            <a:br>
              <a:rPr lang="en-US" sz="2500" dirty="0" smtClean="0">
                <a:solidFill>
                  <a:srgbClr val="1F497D">
                    <a:lumMod val="75000"/>
                  </a:srgbClr>
                </a:solidFill>
                <a:latin typeface="Segoe UI" pitchFamily="34" charset="0"/>
                <a:ea typeface="+mj-ea"/>
                <a:cs typeface="Segoe UI" pitchFamily="34" charset="0"/>
              </a:rPr>
            </a:br>
            <a:endParaRPr lang="en-US" sz="2500" dirty="0" smtClean="0">
              <a:solidFill>
                <a:srgbClr val="1F497D">
                  <a:lumMod val="75000"/>
                </a:srgbClr>
              </a:solidFill>
              <a:latin typeface="Segoe UI" pitchFamily="34" charset="0"/>
              <a:ea typeface="+mj-ea"/>
              <a:cs typeface="Segoe UI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1F497D">
                    <a:lumMod val="75000"/>
                  </a:srgbClr>
                </a:solidFill>
                <a:latin typeface="Segoe UI" pitchFamily="34" charset="0"/>
                <a:ea typeface="+mj-ea"/>
                <a:cs typeface="Segoe UI" pitchFamily="34" charset="0"/>
              </a:rPr>
              <a:t>Microsoft </a:t>
            </a:r>
            <a:r>
              <a:rPr lang="en-US" sz="1600" b="1" dirty="0" smtClean="0">
                <a:solidFill>
                  <a:srgbClr val="1F497D">
                    <a:lumMod val="75000"/>
                  </a:srgbClr>
                </a:solidFill>
                <a:latin typeface="Segoe UI" pitchFamily="34" charset="0"/>
                <a:ea typeface="+mj-ea"/>
                <a:cs typeface="Segoe UI" pitchFamily="34" charset="0"/>
              </a:rPr>
              <a:t>Research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owchart: Magnetic Disk 30"/>
          <p:cNvSpPr/>
          <p:nvPr/>
        </p:nvSpPr>
        <p:spPr bwMode="auto">
          <a:xfrm>
            <a:off x="3220871" y="3028951"/>
            <a:ext cx="2483892" cy="1834158"/>
          </a:xfrm>
          <a:prstGeom prst="flowChartMagneticDisk">
            <a:avLst/>
          </a:prstGeom>
          <a:solidFill>
            <a:schemeClr val="bg2"/>
          </a:solidFill>
          <a:ln w="635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ctr" anchorCtr="0" compatLnSpc="1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r>
              <a:rPr kumimoji="0" lang="en-US" sz="1800" b="1" i="0" u="sng" strike="noStrike" baseline="0" dirty="0" err="1" smtClean="0">
                <a:latin typeface="+mn-lt"/>
              </a:rPr>
              <a:t>Petabytes</a:t>
            </a:r>
            <a:endParaRPr kumimoji="0" lang="en-US" sz="1800" b="1" i="0" u="sng" strike="noStrike" baseline="0" dirty="0" smtClean="0"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r>
              <a:rPr lang="en-US" b="1" dirty="0" smtClean="0">
                <a:latin typeface="+mn-lt"/>
              </a:rPr>
              <a:t>Doubling every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r>
              <a:rPr lang="en-US" b="1" dirty="0" smtClean="0">
                <a:latin typeface="+mn-lt"/>
              </a:rPr>
              <a:t>2 years</a:t>
            </a:r>
            <a:endParaRPr kumimoji="0" lang="en-US" sz="1800" b="1" i="0" u="none" strike="noStrike" baseline="0" dirty="0">
              <a:latin typeface="+mn-lt"/>
            </a:endParaRPr>
          </a:p>
        </p:txBody>
      </p:sp>
      <p:sp>
        <p:nvSpPr>
          <p:cNvPr id="640002" name="Title 64000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Future: an Explosion of Data</a:t>
            </a:r>
          </a:p>
        </p:txBody>
      </p:sp>
      <p:pic>
        <p:nvPicPr>
          <p:cNvPr id="73730" name="Picture 2" descr="http://tbn0.google.com/images?q=tbn:LVmRtlYltPxfNM:http://www.st.com/stonline/stappl/publish/stwebresources/PL__Press__Release/CERN_LHC_t2030shigh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998" y="1042297"/>
            <a:ext cx="1399892" cy="682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851" y="1081748"/>
            <a:ext cx="1574916" cy="603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69963" y="1076852"/>
            <a:ext cx="1664103" cy="613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3734" name="Picture 6" descr="http://eetd.lbl.gov/hightech/img/datacenter_lg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108725" y="1010828"/>
            <a:ext cx="1342218" cy="745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127424" y="752736"/>
            <a:ext cx="13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Experiments</a:t>
            </a:r>
            <a:endParaRPr lang="en-US" b="1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58341" y="752736"/>
            <a:ext cx="99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Archives</a:t>
            </a:r>
            <a:endParaRPr lang="en-US" b="1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25637" y="752736"/>
            <a:ext cx="111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Literature</a:t>
            </a:r>
            <a:endParaRPr lang="en-US" b="1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02334" y="752736"/>
            <a:ext cx="130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Simulations</a:t>
            </a:r>
            <a:endParaRPr lang="en-US" b="1" dirty="0">
              <a:latin typeface="+mn-lt"/>
            </a:endParaRPr>
          </a:p>
        </p:txBody>
      </p:sp>
      <p:pic>
        <p:nvPicPr>
          <p:cNvPr id="73736" name="Picture 8" descr="http://mathworld.wolfram.com/images/eps-gif/Funnel_1000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899" y="1934537"/>
            <a:ext cx="8516202" cy="1412579"/>
          </a:xfrm>
          <a:prstGeom prst="rect">
            <a:avLst/>
          </a:prstGeom>
          <a:noFill/>
        </p:spPr>
      </p:pic>
      <p:sp>
        <p:nvSpPr>
          <p:cNvPr id="29" name="Flowchart: Magnetic Disk 28"/>
          <p:cNvSpPr/>
          <p:nvPr/>
        </p:nvSpPr>
        <p:spPr bwMode="auto">
          <a:xfrm>
            <a:off x="3330058" y="3101456"/>
            <a:ext cx="184731" cy="733663"/>
          </a:xfrm>
          <a:prstGeom prst="flowChartMagneticDisk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rtlCol="0" anchor="t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sz="1800" b="0" i="0" u="none" strike="noStrike" baseline="0">
              <a:solidFill>
                <a:schemeClr val="tx1">
                  <a:alpha val="1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0285" y="752736"/>
            <a:ext cx="1338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Instruments</a:t>
            </a:r>
            <a:endParaRPr lang="en-US" b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55" y="2793116"/>
            <a:ext cx="31598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Challenge</a:t>
            </a:r>
            <a:r>
              <a:rPr lang="en-US" dirty="0" smtClean="0"/>
              <a:t>: </a:t>
            </a:r>
          </a:p>
          <a:p>
            <a:r>
              <a:rPr lang="en-US" i="1" dirty="0" smtClean="0"/>
              <a:t>Enable Discovery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 Deliver the capability to mine,</a:t>
            </a:r>
          </a:p>
          <a:p>
            <a:r>
              <a:rPr lang="en-US" dirty="0" smtClean="0"/>
              <a:t>   search and analyze this data</a:t>
            </a:r>
          </a:p>
          <a:p>
            <a:r>
              <a:rPr lang="en-US" dirty="0" smtClean="0"/>
              <a:t>   in near real time.</a:t>
            </a:r>
          </a:p>
        </p:txBody>
      </p:sp>
      <p:pic>
        <p:nvPicPr>
          <p:cNvPr id="18" name="Picture 17" descr="instrumented-room.jpg"/>
          <p:cNvPicPr>
            <a:picLocks noChangeAspect="1"/>
          </p:cNvPicPr>
          <p:nvPr/>
        </p:nvPicPr>
        <p:blipFill>
          <a:blip r:embed="rId8" cstate="print"/>
          <a:srcRect t="67119" r="51081"/>
          <a:stretch>
            <a:fillRect/>
          </a:stretch>
        </p:blipFill>
        <p:spPr>
          <a:xfrm>
            <a:off x="7556500" y="1122021"/>
            <a:ext cx="1356350" cy="5451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67400" y="2876552"/>
            <a:ext cx="30030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Enhance our Lives</a:t>
            </a:r>
          </a:p>
          <a:p>
            <a:r>
              <a:rPr lang="en-US" dirty="0" smtClean="0"/>
              <a:t>Participate in our own health </a:t>
            </a:r>
          </a:p>
          <a:p>
            <a:r>
              <a:rPr lang="en-US" dirty="0" smtClean="0"/>
              <a:t>   care.  Augment experience</a:t>
            </a:r>
          </a:p>
          <a:p>
            <a:r>
              <a:rPr lang="en-US" dirty="0" smtClean="0"/>
              <a:t>   with deeper understanding. </a:t>
            </a:r>
            <a:endParaRPr lang="en-US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Complex models</a:t>
            </a:r>
          </a:p>
          <a:p>
            <a:pPr lvl="1"/>
            <a:r>
              <a:rPr lang="en-US" dirty="0" smtClean="0"/>
              <a:t>Multidisciplinary interactions</a:t>
            </a:r>
          </a:p>
          <a:p>
            <a:pPr lvl="1"/>
            <a:r>
              <a:rPr lang="en-US" dirty="0" smtClean="0"/>
              <a:t>Wide temporal and spatial scales</a:t>
            </a:r>
          </a:p>
          <a:p>
            <a:r>
              <a:rPr lang="en-US" dirty="0" smtClean="0"/>
              <a:t>Large multidisciplinary data</a:t>
            </a:r>
          </a:p>
          <a:p>
            <a:pPr lvl="1"/>
            <a:r>
              <a:rPr lang="en-US" dirty="0" smtClean="0"/>
              <a:t>Real-time steams</a:t>
            </a:r>
          </a:p>
          <a:p>
            <a:pPr lvl="1"/>
            <a:r>
              <a:rPr lang="en-US" dirty="0" smtClean="0"/>
              <a:t>Structured and unstructured</a:t>
            </a:r>
          </a:p>
          <a:p>
            <a:r>
              <a:rPr lang="en-US" dirty="0" smtClean="0"/>
              <a:t>Distributed communities</a:t>
            </a:r>
          </a:p>
          <a:p>
            <a:pPr lvl="1"/>
            <a:r>
              <a:rPr lang="en-US" dirty="0" smtClean="0"/>
              <a:t>Virtual organizations</a:t>
            </a:r>
          </a:p>
          <a:p>
            <a:pPr lvl="1"/>
            <a:r>
              <a:rPr lang="en-US" dirty="0" smtClean="0"/>
              <a:t>Socialization and management</a:t>
            </a:r>
          </a:p>
          <a:p>
            <a:r>
              <a:rPr lang="en-US" dirty="0" smtClean="0"/>
              <a:t>Diverse expectations</a:t>
            </a:r>
          </a:p>
          <a:p>
            <a:pPr lvl="1"/>
            <a:r>
              <a:rPr lang="en-US" dirty="0" smtClean="0"/>
              <a:t>Client-centric and infrastructure-centric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Nature of Discovery</a:t>
            </a:r>
            <a:endParaRPr lang="en-US" dirty="0"/>
          </a:p>
        </p:txBody>
      </p:sp>
      <p:pic>
        <p:nvPicPr>
          <p:cNvPr id="5" name="Picture 2" descr="The Fourth Paradigm: Data-Intensive Scientific Discove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4" y="895350"/>
            <a:ext cx="2280935" cy="3134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1066804" y="4781550"/>
            <a:ext cx="6575301" cy="627274"/>
          </a:xfrm>
          <a:prstGeom prst="rect">
            <a:avLst/>
          </a:prstGeom>
          <a:noFill/>
        </p:spPr>
        <p:txBody>
          <a:bodyPr wrap="none" lIns="72568" tIns="36284" rIns="72568" bIns="36284" rtlCol="0">
            <a:spAutoFit/>
          </a:bodyPr>
          <a:lstStyle/>
          <a:p>
            <a:r>
              <a:rPr lang="en-US" dirty="0">
                <a:hlinkClick r:id=""/>
              </a:rPr>
              <a:t>http://research.microsoft.com/en-us/collaboration/fourthparadigm</a:t>
            </a:r>
            <a:r>
              <a:rPr lang="en-US" dirty="0" smtClean="0">
                <a:hlinkClick r:id="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18469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59659"/>
            <a:ext cx="8382000" cy="302390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Infrastructure as a Service (</a:t>
            </a:r>
            <a:r>
              <a:rPr lang="en-US" dirty="0" err="1" smtClean="0"/>
              <a:t>IaaS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Provide a data center and a way to host client VMs and data.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Platform as a Service (</a:t>
            </a:r>
            <a:r>
              <a:rPr lang="en-US" dirty="0" err="1" smtClean="0"/>
              <a:t>PaaS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Provide a programming environment to build a cloud application   </a:t>
            </a:r>
          </a:p>
          <a:p>
            <a:pPr lvl="2"/>
            <a:r>
              <a:rPr lang="en-US" dirty="0" smtClean="0"/>
              <a:t>The cloud deploys and manages the app for the client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Software as a Service (</a:t>
            </a:r>
            <a:r>
              <a:rPr lang="en-US" dirty="0" err="1" smtClean="0"/>
              <a:t>SaaS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Delivery of software from the cloud to the desktop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Cloud Landscape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71550"/>
            <a:ext cx="8382000" cy="2819399"/>
          </a:xfrm>
        </p:spPr>
        <p:txBody>
          <a:bodyPr>
            <a:normAutofit/>
          </a:bodyPr>
          <a:lstStyle/>
          <a:p>
            <a:r>
              <a:rPr lang="en-US" dirty="0" smtClean="0"/>
              <a:t>Some examples based on MSR ongoing Cloud Research Engagements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48838"/>
            <a:ext cx="5092700" cy="46551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AzureBLAST</a:t>
            </a:r>
            <a:r>
              <a:rPr lang="en-US" dirty="0" smtClean="0"/>
              <a:t>*</a:t>
            </a:r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982" y="57150"/>
            <a:ext cx="4771018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" name="Picture 2" descr="http://www.cmu.edu/iso/images/excel20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9550"/>
            <a:ext cx="609600" cy="457200"/>
          </a:xfrm>
          <a:prstGeom prst="rect">
            <a:avLst/>
          </a:prstGeom>
          <a:noFill/>
          <a:extLst/>
        </p:spPr>
      </p:pic>
      <p:grpSp>
        <p:nvGrpSpPr>
          <p:cNvPr id="4" name="Group 83"/>
          <p:cNvGrpSpPr/>
          <p:nvPr/>
        </p:nvGrpSpPr>
        <p:grpSpPr>
          <a:xfrm>
            <a:off x="76202" y="2266950"/>
            <a:ext cx="4706607" cy="2613682"/>
            <a:chOff x="600076" y="3373091"/>
            <a:chExt cx="4706607" cy="3484909"/>
          </a:xfrm>
        </p:grpSpPr>
        <p:cxnSp>
          <p:nvCxnSpPr>
            <p:cNvPr id="85" name="Elbow Connector 18"/>
            <p:cNvCxnSpPr>
              <a:stCxn id="89" idx="2"/>
            </p:cNvCxnSpPr>
            <p:nvPr/>
          </p:nvCxnSpPr>
          <p:spPr>
            <a:xfrm rot="16200000" flipH="1">
              <a:off x="3006842" y="4337349"/>
              <a:ext cx="153770" cy="477595"/>
            </a:xfrm>
            <a:prstGeom prst="bentConnector2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AutoShape 65"/>
            <p:cNvCxnSpPr>
              <a:cxnSpLocks noChangeShapeType="1"/>
              <a:stCxn id="89" idx="1"/>
            </p:cNvCxnSpPr>
            <p:nvPr/>
          </p:nvCxnSpPr>
          <p:spPr bwMode="auto">
            <a:xfrm rot="10800000">
              <a:off x="2269650" y="3649233"/>
              <a:ext cx="176760" cy="656782"/>
            </a:xfrm>
            <a:prstGeom prst="bentConnector2">
              <a:avLst/>
            </a:prstGeom>
            <a:ln cmpd="sng">
              <a:headEnd type="triangle" w="med" len="med"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68"/>
            <p:cNvSpPr>
              <a:spLocks noChangeArrowheads="1"/>
            </p:cNvSpPr>
            <p:nvPr/>
          </p:nvSpPr>
          <p:spPr bwMode="auto">
            <a:xfrm>
              <a:off x="2254185" y="4230030"/>
              <a:ext cx="115571" cy="106771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Cloud"/>
            <p:cNvSpPr>
              <a:spLocks noChangeAspect="1" noEditPoints="1" noChangeArrowheads="1"/>
            </p:cNvSpPr>
            <p:nvPr/>
          </p:nvSpPr>
          <p:spPr bwMode="auto">
            <a:xfrm>
              <a:off x="1476797" y="3373091"/>
              <a:ext cx="1571203" cy="54358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Arial" pitchFamily="34" charset="0"/>
                </a:rPr>
                <a:t>selects DBs</a:t>
              </a:r>
              <a:r>
                <a:rPr kumimoji="0" lang="en-US" sz="9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Arial" pitchFamily="34" charset="0"/>
                </a:rPr>
                <a:t> and</a:t>
              </a:r>
              <a:endParaRPr kumimoji="0" lang="en-US" sz="9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b="1" dirty="0" smtClean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i</a:t>
              </a:r>
              <a:r>
                <a:rPr lang="en-US" sz="900" b="1" baseline="0" dirty="0" smtClean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nput</a:t>
              </a:r>
              <a:r>
                <a:rPr lang="en-US" sz="900" b="1" dirty="0" smtClean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sequence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9" name="AutoShape 58"/>
            <p:cNvSpPr>
              <a:spLocks noChangeArrowheads="1"/>
            </p:cNvSpPr>
            <p:nvPr/>
          </p:nvSpPr>
          <p:spPr bwMode="auto">
            <a:xfrm>
              <a:off x="2446410" y="4112768"/>
              <a:ext cx="797037" cy="386494"/>
            </a:xfrm>
            <a:prstGeom prst="roundRect">
              <a:avLst>
                <a:gd name="adj" fmla="val 16667"/>
              </a:avLst>
            </a:prstGeom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R="0" lvl="0" indent="0" algn="ctr" defTabSz="91409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bg1"/>
                  </a:solidFill>
                </a:rPr>
                <a:t>Web Role</a:t>
              </a:r>
            </a:p>
          </p:txBody>
        </p:sp>
        <p:grpSp>
          <p:nvGrpSpPr>
            <p:cNvPr id="5" name="Group 26"/>
            <p:cNvGrpSpPr/>
            <p:nvPr/>
          </p:nvGrpSpPr>
          <p:grpSpPr>
            <a:xfrm rot="5400000">
              <a:off x="3531560" y="4964988"/>
              <a:ext cx="251374" cy="115639"/>
              <a:chOff x="3733800" y="4248762"/>
              <a:chExt cx="534194" cy="172426"/>
            </a:xfrm>
          </p:grpSpPr>
          <p:cxnSp>
            <p:nvCxnSpPr>
              <p:cNvPr id="121" name="Straight Connector 9"/>
              <p:cNvCxnSpPr/>
              <p:nvPr/>
            </p:nvCxnSpPr>
            <p:spPr>
              <a:xfrm>
                <a:off x="3733800" y="4248762"/>
                <a:ext cx="5334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3733800" y="4401162"/>
                <a:ext cx="5334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>
                <a:off x="4190206" y="4325756"/>
                <a:ext cx="15398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>
                <a:off x="4114800" y="4343400"/>
                <a:ext cx="15398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3"/>
              <p:cNvCxnSpPr/>
              <p:nvPr/>
            </p:nvCxnSpPr>
            <p:spPr>
              <a:xfrm rot="5400000">
                <a:off x="4037012" y="4343400"/>
                <a:ext cx="15398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>
                <a:off x="3962400" y="4343400"/>
                <a:ext cx="15398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AutoShape 64"/>
            <p:cNvSpPr>
              <a:spLocks noChangeArrowheads="1"/>
            </p:cNvSpPr>
            <p:nvPr/>
          </p:nvSpPr>
          <p:spPr bwMode="auto">
            <a:xfrm>
              <a:off x="3322524" y="4210812"/>
              <a:ext cx="783827" cy="582583"/>
            </a:xfrm>
            <a:prstGeom prst="roundRect">
              <a:avLst>
                <a:gd name="adj" fmla="val 16667"/>
              </a:avLst>
            </a:prstGeom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R="0" lvl="0" indent="0" algn="ctr" defTabSz="91409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 smtClean="0">
                  <a:solidFill>
                    <a:schemeClr val="tx1"/>
                  </a:solidFill>
                </a:rPr>
                <a:t>Input Splitter</a:t>
              </a:r>
            </a:p>
            <a:p>
              <a:pPr marR="0" lvl="0" indent="0" algn="ctr" defTabSz="91409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 smtClean="0">
                  <a:solidFill>
                    <a:schemeClr val="tx1"/>
                  </a:solidFill>
                </a:rPr>
                <a:t>Worker</a:t>
              </a:r>
              <a:r>
                <a:rPr lang="en-US" sz="900" dirty="0" smtClean="0">
                  <a:solidFill>
                    <a:schemeClr val="tx1"/>
                  </a:solidFill>
                </a:rPr>
                <a:t> Role</a:t>
              </a:r>
            </a:p>
          </p:txBody>
        </p:sp>
        <p:cxnSp>
          <p:nvCxnSpPr>
            <p:cNvPr id="92" name="Straight Arrow Connector 91"/>
            <p:cNvCxnSpPr>
              <a:stCxn id="91" idx="2"/>
            </p:cNvCxnSpPr>
            <p:nvPr/>
          </p:nvCxnSpPr>
          <p:spPr>
            <a:xfrm rot="5400000">
              <a:off x="3603608" y="4835313"/>
              <a:ext cx="152749" cy="6891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AutoShape 64"/>
            <p:cNvSpPr>
              <a:spLocks noChangeArrowheads="1"/>
            </p:cNvSpPr>
            <p:nvPr/>
          </p:nvSpPr>
          <p:spPr bwMode="auto">
            <a:xfrm>
              <a:off x="4522248" y="5240273"/>
              <a:ext cx="784435" cy="533560"/>
            </a:xfrm>
            <a:prstGeom prst="roundRect">
              <a:avLst>
                <a:gd name="adj" fmla="val 16667"/>
              </a:avLst>
            </a:prstGeom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R="0" lvl="0" indent="0" algn="ctr" defTabSz="91409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dirty="0" smtClean="0">
                  <a:solidFill>
                    <a:schemeClr val="tx1"/>
                  </a:solidFill>
                </a:rPr>
                <a:t>BLAST</a:t>
              </a:r>
            </a:p>
            <a:p>
              <a:pPr marR="0" lvl="0" indent="0" algn="ctr" defTabSz="91409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dirty="0" smtClean="0">
                  <a:solidFill>
                    <a:schemeClr val="tx1"/>
                  </a:solidFill>
                </a:rPr>
                <a:t>Execution</a:t>
              </a:r>
            </a:p>
            <a:p>
              <a:pPr marR="0" lvl="0" indent="0" algn="ctr" defTabSz="91409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dirty="0" smtClean="0">
                  <a:solidFill>
                    <a:schemeClr val="tx1"/>
                  </a:solidFill>
                </a:rPr>
                <a:t>Worker </a:t>
              </a:r>
            </a:p>
            <a:p>
              <a:pPr marR="0" lvl="0" indent="0" algn="ctr" defTabSz="91409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dirty="0" smtClean="0">
                  <a:solidFill>
                    <a:schemeClr val="tx1"/>
                  </a:solidFill>
                </a:rPr>
                <a:t>Role #n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507097" y="5387340"/>
              <a:ext cx="44028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….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95" name="AutoShape 64"/>
            <p:cNvSpPr>
              <a:spLocks noChangeArrowheads="1"/>
            </p:cNvSpPr>
            <p:nvPr/>
          </p:nvSpPr>
          <p:spPr bwMode="auto">
            <a:xfrm>
              <a:off x="3414811" y="6433154"/>
              <a:ext cx="830577" cy="424846"/>
            </a:xfrm>
            <a:prstGeom prst="roundRect">
              <a:avLst>
                <a:gd name="adj" fmla="val 16667"/>
              </a:avLst>
            </a:prstGeom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R="0" lvl="0" indent="0" algn="ctr" defTabSz="91409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 smtClean="0">
                  <a:solidFill>
                    <a:schemeClr val="tx1"/>
                  </a:solidFill>
                </a:rPr>
                <a:t>Combiner</a:t>
              </a:r>
            </a:p>
            <a:p>
              <a:pPr marR="0" lvl="0" indent="0" algn="ctr" defTabSz="91409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 smtClean="0">
                  <a:solidFill>
                    <a:schemeClr val="tx1"/>
                  </a:solidFill>
                </a:rPr>
                <a:t>Worker Rol</a:t>
              </a:r>
              <a:r>
                <a:rPr lang="en-US" sz="1000" dirty="0" smtClean="0">
                  <a:solidFill>
                    <a:schemeClr val="tx1"/>
                  </a:solidFill>
                </a:rPr>
                <a:t>e</a:t>
              </a:r>
            </a:p>
          </p:txBody>
        </p:sp>
        <p:grpSp>
          <p:nvGrpSpPr>
            <p:cNvPr id="6" name="Group 26"/>
            <p:cNvGrpSpPr/>
            <p:nvPr/>
          </p:nvGrpSpPr>
          <p:grpSpPr>
            <a:xfrm rot="5400000">
              <a:off x="3577703" y="6043472"/>
              <a:ext cx="251374" cy="115639"/>
              <a:chOff x="3733800" y="4248762"/>
              <a:chExt cx="534194" cy="172426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>
                <a:off x="3733800" y="4248762"/>
                <a:ext cx="5334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3733800" y="4401162"/>
                <a:ext cx="5334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5400000">
                <a:off x="4190206" y="4325756"/>
                <a:ext cx="15398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>
                <a:off x="4114800" y="4343400"/>
                <a:ext cx="15398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>
                <a:off x="4037012" y="4343400"/>
                <a:ext cx="15398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5400000">
                <a:off x="3962400" y="4343400"/>
                <a:ext cx="15398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Arrow Connector 96"/>
            <p:cNvCxnSpPr/>
            <p:nvPr/>
          </p:nvCxnSpPr>
          <p:spPr>
            <a:xfrm rot="16200000" flipH="1">
              <a:off x="3275422" y="5567148"/>
              <a:ext cx="163418" cy="576790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93" idx="2"/>
            </p:cNvCxnSpPr>
            <p:nvPr/>
          </p:nvCxnSpPr>
          <p:spPr>
            <a:xfrm rot="5400000">
              <a:off x="4244429" y="5267218"/>
              <a:ext cx="163418" cy="117665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rot="16200000" flipV="1">
              <a:off x="3687351" y="6274054"/>
              <a:ext cx="147066" cy="138430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Flowchart: Magnetic Disk 23"/>
            <p:cNvSpPr/>
            <p:nvPr/>
          </p:nvSpPr>
          <p:spPr>
            <a:xfrm>
              <a:off x="600076" y="5594098"/>
              <a:ext cx="1661155" cy="1176528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646218" y="6318758"/>
              <a:ext cx="784435" cy="304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Genome</a:t>
              </a:r>
            </a:p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DB 1</a:t>
              </a:r>
            </a:p>
          </p:txBody>
        </p:sp>
        <p:sp>
          <p:nvSpPr>
            <p:cNvPr id="102" name="Oval 101"/>
            <p:cNvSpPr/>
            <p:nvPr/>
          </p:nvSpPr>
          <p:spPr>
            <a:xfrm>
              <a:off x="1476797" y="6318758"/>
              <a:ext cx="738291" cy="304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Genome</a:t>
              </a:r>
            </a:p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DB K</a:t>
              </a:r>
            </a:p>
          </p:txBody>
        </p:sp>
        <p:sp>
          <p:nvSpPr>
            <p:cNvPr id="103" name="Oval 102"/>
            <p:cNvSpPr/>
            <p:nvPr/>
          </p:nvSpPr>
          <p:spPr>
            <a:xfrm>
              <a:off x="1338366" y="5975605"/>
              <a:ext cx="876721" cy="304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BLAST DB</a:t>
              </a:r>
            </a:p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Configuration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30792" y="5681471"/>
              <a:ext cx="1107437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Azure Blob Storage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05" name="Straight Connector 104"/>
            <p:cNvCxnSpPr/>
            <p:nvPr/>
          </p:nvCxnSpPr>
          <p:spPr>
            <a:xfrm flipV="1">
              <a:off x="2076658" y="6182362"/>
              <a:ext cx="2722448" cy="16341"/>
            </a:xfrm>
            <a:prstGeom prst="line">
              <a:avLst/>
            </a:prstGeom>
            <a:ln w="25400"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rot="5400000" flipH="1" flipV="1">
              <a:off x="2751956" y="5980969"/>
              <a:ext cx="402846" cy="962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endCxn id="93" idx="2"/>
            </p:cNvCxnSpPr>
            <p:nvPr/>
          </p:nvCxnSpPr>
          <p:spPr>
            <a:xfrm rot="5400000" flipH="1" flipV="1">
              <a:off x="4652522" y="5920419"/>
              <a:ext cx="408529" cy="115358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flipV="1">
              <a:off x="3276381" y="5093208"/>
              <a:ext cx="346074" cy="147066"/>
            </a:xfrm>
            <a:prstGeom prst="straightConnector1">
              <a:avLst/>
            </a:prstGeom>
            <a:ln w="2540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rot="10800000">
              <a:off x="3691670" y="5093208"/>
              <a:ext cx="830577" cy="196088"/>
            </a:xfrm>
            <a:prstGeom prst="straightConnector1">
              <a:avLst/>
            </a:prstGeom>
            <a:ln w="2540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endCxn id="95" idx="1"/>
            </p:cNvCxnSpPr>
            <p:nvPr/>
          </p:nvCxnSpPr>
          <p:spPr>
            <a:xfrm>
              <a:off x="2269650" y="6416802"/>
              <a:ext cx="1145160" cy="228776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100" idx="1"/>
            </p:cNvCxnSpPr>
            <p:nvPr/>
          </p:nvCxnSpPr>
          <p:spPr>
            <a:xfrm rot="5400000" flipH="1" flipV="1">
              <a:off x="845732" y="4501602"/>
              <a:ext cx="1677418" cy="507575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AutoShape 64"/>
            <p:cNvSpPr>
              <a:spLocks noChangeArrowheads="1"/>
            </p:cNvSpPr>
            <p:nvPr/>
          </p:nvSpPr>
          <p:spPr bwMode="auto">
            <a:xfrm>
              <a:off x="2491947" y="5240274"/>
              <a:ext cx="784434" cy="533560"/>
            </a:xfrm>
            <a:prstGeom prst="roundRect">
              <a:avLst>
                <a:gd name="adj" fmla="val 16667"/>
              </a:avLst>
            </a:prstGeom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R="0" lvl="0" indent="0" algn="ctr" defTabSz="91409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dirty="0" smtClean="0">
                  <a:solidFill>
                    <a:schemeClr val="tx1"/>
                  </a:solidFill>
                </a:rPr>
                <a:t>BLAST</a:t>
              </a:r>
            </a:p>
            <a:p>
              <a:pPr marR="0" lvl="0" indent="0" algn="ctr" defTabSz="91409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dirty="0" smtClean="0">
                  <a:solidFill>
                    <a:schemeClr val="tx1"/>
                  </a:solidFill>
                </a:rPr>
                <a:t>Execution</a:t>
              </a:r>
            </a:p>
            <a:p>
              <a:pPr marR="0" lvl="0" indent="0" algn="ctr" defTabSz="91409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dirty="0" smtClean="0">
                  <a:solidFill>
                    <a:schemeClr val="tx1"/>
                  </a:solidFill>
                </a:rPr>
                <a:t>Worker </a:t>
              </a:r>
              <a:endParaRPr lang="en-US" sz="1050" dirty="0" smtClean="0">
                <a:solidFill>
                  <a:schemeClr val="tx1"/>
                </a:solidFill>
              </a:endParaRPr>
            </a:p>
            <a:p>
              <a:pPr marR="0" lvl="0" indent="0" algn="ctr" defTabSz="91409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 smtClean="0">
                  <a:solidFill>
                    <a:schemeClr val="tx1"/>
                  </a:solidFill>
                </a:rPr>
                <a:t>Role #1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496055" y="6269735"/>
              <a:ext cx="18473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14" name="Picture 1" descr="C:\Users\reed\AppData\Local\Microsoft\Windows\Temporary Internet Files\Content.IE5\5XBZ854L\MCj0305275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6967" y="3629025"/>
              <a:ext cx="571023" cy="1225550"/>
            </a:xfrm>
            <a:prstGeom prst="rect">
              <a:avLst/>
            </a:prstGeom>
            <a:noFill/>
          </p:spPr>
        </p:pic>
      </p:grpSp>
      <p:pic>
        <p:nvPicPr>
          <p:cNvPr id="127" name="Picture 10" descr="image0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2" y="2038350"/>
            <a:ext cx="3999367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28" name="TextBox 127"/>
          <p:cNvSpPr txBox="1"/>
          <p:nvPr/>
        </p:nvSpPr>
        <p:spPr>
          <a:xfrm>
            <a:off x="152400" y="742951"/>
            <a:ext cx="4038600" cy="1175561"/>
          </a:xfrm>
          <a:prstGeom prst="rect">
            <a:avLst/>
          </a:prstGeom>
          <a:noFill/>
        </p:spPr>
        <p:txBody>
          <a:bodyPr wrap="square" lIns="5953" tIns="2976" rIns="5953" bIns="2976" rtlCol="0">
            <a:spAutoFit/>
          </a:bodyPr>
          <a:lstStyle/>
          <a:p>
            <a:pPr defTabSz="408162"/>
            <a:r>
              <a:rPr lang="en-US" sz="1600" b="1" dirty="0">
                <a:solidFill>
                  <a:prstClr val="black"/>
                </a:solidFill>
                <a:latin typeface="Candara" pitchFamily="34" charset="0"/>
              </a:rPr>
              <a:t>Seamless </a:t>
            </a:r>
            <a:r>
              <a:rPr lang="en-US" sz="1600" b="1" dirty="0" smtClean="0">
                <a:solidFill>
                  <a:prstClr val="black"/>
                </a:solidFill>
                <a:latin typeface="Candara" pitchFamily="34" charset="0"/>
              </a:rPr>
              <a:t>Experience</a:t>
            </a:r>
            <a:endParaRPr lang="en-US" sz="1600" b="1" dirty="0">
              <a:solidFill>
                <a:prstClr val="black"/>
              </a:solidFill>
              <a:latin typeface="Candara" pitchFamily="34" charset="0"/>
            </a:endParaRPr>
          </a:p>
          <a:p>
            <a:pPr marL="106292" indent="-106292" algn="just" defTabSz="408162"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andara" pitchFamily="34" charset="0"/>
              </a:rPr>
              <a:t>Evaluate data and invoke computational </a:t>
            </a:r>
            <a:r>
              <a:rPr lang="en-US" sz="1200" dirty="0">
                <a:solidFill>
                  <a:prstClr val="black"/>
                </a:solidFill>
                <a:latin typeface="Candara" pitchFamily="34" charset="0"/>
              </a:rPr>
              <a:t>models from </a:t>
            </a:r>
            <a:r>
              <a:rPr lang="en-US" sz="1200" dirty="0" smtClean="0">
                <a:solidFill>
                  <a:prstClr val="black"/>
                </a:solidFill>
                <a:latin typeface="Candara" pitchFamily="34" charset="0"/>
              </a:rPr>
              <a:t>Excel.</a:t>
            </a:r>
            <a:endParaRPr lang="en-US" sz="1200" dirty="0">
              <a:solidFill>
                <a:prstClr val="black"/>
              </a:solidFill>
              <a:latin typeface="Candara" pitchFamily="34" charset="0"/>
            </a:endParaRPr>
          </a:p>
          <a:p>
            <a:pPr marL="106292" indent="-106292" algn="just" defTabSz="408162"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andara" pitchFamily="34" charset="0"/>
              </a:rPr>
              <a:t>Computationally heavy analysis done close to large database of curated data.</a:t>
            </a:r>
            <a:endParaRPr lang="en-US" sz="1200" dirty="0">
              <a:solidFill>
                <a:prstClr val="black"/>
              </a:solidFill>
              <a:latin typeface="Candara" pitchFamily="34" charset="0"/>
            </a:endParaRPr>
          </a:p>
          <a:p>
            <a:pPr marL="106292" indent="-106292" algn="just" defTabSz="408162"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andara" pitchFamily="34" charset="0"/>
              </a:rPr>
              <a:t>Scalable for large, surge computationally heavy analysis.</a:t>
            </a:r>
          </a:p>
          <a:p>
            <a:pPr marL="106292" indent="-106292" algn="just" defTabSz="408162"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andara" pitchFamily="34" charset="0"/>
              </a:rPr>
              <a:t>Test local, run on the cloud.</a:t>
            </a:r>
          </a:p>
        </p:txBody>
      </p:sp>
      <p:sp>
        <p:nvSpPr>
          <p:cNvPr id="3" name="Rectangle 2"/>
          <p:cNvSpPr/>
          <p:nvPr/>
        </p:nvSpPr>
        <p:spPr>
          <a:xfrm>
            <a:off x="4495800" y="408533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*The </a:t>
            </a:r>
            <a:r>
              <a:rPr lang="en-US" sz="1600" b="1" dirty="0"/>
              <a:t>Basic</a:t>
            </a:r>
            <a:r>
              <a:rPr lang="en-US" sz="1600" dirty="0"/>
              <a:t> </a:t>
            </a:r>
            <a:r>
              <a:rPr lang="en-US" sz="1600" b="1" dirty="0"/>
              <a:t>Local</a:t>
            </a:r>
            <a:r>
              <a:rPr lang="en-US" sz="1600" dirty="0"/>
              <a:t> </a:t>
            </a:r>
            <a:r>
              <a:rPr lang="en-US" sz="1600" b="1" dirty="0"/>
              <a:t>Alignment</a:t>
            </a:r>
            <a:r>
              <a:rPr lang="en-US" sz="1600" dirty="0"/>
              <a:t> </a:t>
            </a:r>
            <a:r>
              <a:rPr lang="en-US" sz="1600" b="1" dirty="0"/>
              <a:t>Search</a:t>
            </a:r>
            <a:r>
              <a:rPr lang="en-US" sz="1600" dirty="0"/>
              <a:t> </a:t>
            </a:r>
            <a:r>
              <a:rPr lang="en-US" sz="1600" b="1" dirty="0"/>
              <a:t>Tool</a:t>
            </a:r>
            <a:r>
              <a:rPr lang="en-US" sz="1600" dirty="0"/>
              <a:t> (</a:t>
            </a:r>
            <a:r>
              <a:rPr lang="en-US" sz="1600" b="1" dirty="0"/>
              <a:t>BLAST</a:t>
            </a:r>
            <a:r>
              <a:rPr lang="en-US" sz="1600" dirty="0"/>
              <a:t>) finds regions of local similarity between sequences. The program compares nucleotide or protein sequences to sequence databases</a:t>
            </a:r>
            <a:endParaRPr lang="de-DE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Making Excel the user interface to the cloud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047750"/>
            <a:ext cx="9108307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66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79822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latin typeface="Candara" pitchFamily="34" charset="0"/>
                <a:ea typeface="Verdana" pitchFamily="34" charset="0"/>
                <a:cs typeface="Verdana" pitchFamily="34" charset="0"/>
              </a:rPr>
              <a:t>AzureMODIS</a:t>
            </a:r>
            <a:r>
              <a:rPr lang="en-US" sz="2800" dirty="0" smtClean="0">
                <a:latin typeface="Candar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en-US" sz="2800" i="1" dirty="0" smtClean="0">
                <a:latin typeface="Candara" pitchFamily="34" charset="0"/>
                <a:ea typeface="Verdana" pitchFamily="34" charset="0"/>
                <a:cs typeface="Verdana" pitchFamily="34" charset="0"/>
              </a:rPr>
              <a:t>Azure Service for Remote Sensing </a:t>
            </a:r>
            <a:r>
              <a:rPr lang="en-US" sz="2800" i="1" dirty="0" err="1" smtClean="0">
                <a:latin typeface="Candara" pitchFamily="34" charset="0"/>
                <a:ea typeface="Verdana" pitchFamily="34" charset="0"/>
                <a:cs typeface="Verdana" pitchFamily="34" charset="0"/>
              </a:rPr>
              <a:t>Geoscience</a:t>
            </a:r>
            <a:endParaRPr lang="en-US" sz="2800" i="1" dirty="0">
              <a:latin typeface="Candar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590551"/>
            <a:ext cx="4648200" cy="432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veimages.gsfc.nasa.gov/276/MODIS1000060_m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45722"/>
            <a:ext cx="2514600" cy="3145229"/>
          </a:xfrm>
          <a:prstGeom prst="rect">
            <a:avLst/>
          </a:prstGeom>
          <a:noFill/>
        </p:spPr>
      </p:pic>
      <p:sp>
        <p:nvSpPr>
          <p:cNvPr id="7" name="Content Placeholder 7"/>
          <p:cNvSpPr txBox="1">
            <a:spLocks/>
          </p:cNvSpPr>
          <p:nvPr/>
        </p:nvSpPr>
        <p:spPr>
          <a:xfrm>
            <a:off x="0" y="3810676"/>
            <a:ext cx="4724400" cy="1123274"/>
          </a:xfrm>
          <a:prstGeom prst="rect">
            <a:avLst/>
          </a:prstGeom>
        </p:spPr>
        <p:txBody>
          <a:bodyPr/>
          <a:lstStyle/>
          <a:p>
            <a:pPr indent="-306121" defTabSz="408162"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prstClr val="black"/>
                </a:solidFill>
                <a:latin typeface="Candara" pitchFamily="34" charset="0"/>
              </a:rPr>
              <a:t>5 TB (~600K files) upload of 9 different imagery products from 15 different locations (~6 days of download) </a:t>
            </a:r>
          </a:p>
          <a:p>
            <a:pPr indent="-306121" defTabSz="408162"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prstClr val="black"/>
                </a:solidFill>
                <a:latin typeface="Candara" pitchFamily="34" charset="0"/>
              </a:rPr>
              <a:t>4 TB </a:t>
            </a:r>
            <a:r>
              <a:rPr lang="en-US" sz="1000" b="1" dirty="0" err="1" smtClean="0">
                <a:solidFill>
                  <a:prstClr val="black"/>
                </a:solidFill>
                <a:latin typeface="Candara" pitchFamily="34" charset="0"/>
              </a:rPr>
              <a:t>reprojected</a:t>
            </a:r>
            <a:r>
              <a:rPr lang="en-US" sz="1000" b="1" dirty="0" smtClean="0">
                <a:solidFill>
                  <a:prstClr val="black"/>
                </a:solidFill>
                <a:latin typeface="Candara" pitchFamily="34" charset="0"/>
              </a:rPr>
              <a:t> harmonized imagery ~35000 </a:t>
            </a:r>
            <a:r>
              <a:rPr lang="en-US" sz="1000" b="1" dirty="0" err="1" smtClean="0">
                <a:solidFill>
                  <a:prstClr val="black"/>
                </a:solidFill>
                <a:latin typeface="Candara" pitchFamily="34" charset="0"/>
              </a:rPr>
              <a:t>cpu</a:t>
            </a:r>
            <a:r>
              <a:rPr lang="en-US" sz="1000" b="1" dirty="0" smtClean="0">
                <a:solidFill>
                  <a:prstClr val="black"/>
                </a:solidFill>
                <a:latin typeface="Candara" pitchFamily="34" charset="0"/>
              </a:rPr>
              <a:t> hours</a:t>
            </a:r>
          </a:p>
          <a:p>
            <a:pPr indent="-306121" defTabSz="408162"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prstClr val="black"/>
                </a:solidFill>
                <a:latin typeface="Candara" pitchFamily="34" charset="0"/>
              </a:rPr>
              <a:t>50 GB reduced science variable results ~18000 </a:t>
            </a:r>
            <a:r>
              <a:rPr lang="en-US" sz="1000" b="1" dirty="0" err="1" smtClean="0">
                <a:solidFill>
                  <a:prstClr val="black"/>
                </a:solidFill>
                <a:latin typeface="Candara" pitchFamily="34" charset="0"/>
              </a:rPr>
              <a:t>cpu</a:t>
            </a:r>
            <a:r>
              <a:rPr lang="en-US" sz="1000" b="1" dirty="0" smtClean="0">
                <a:solidFill>
                  <a:prstClr val="black"/>
                </a:solidFill>
                <a:latin typeface="Candara" pitchFamily="34" charset="0"/>
              </a:rPr>
              <a:t> hours (~14 hour download)</a:t>
            </a:r>
          </a:p>
          <a:p>
            <a:pPr indent="-306121" defTabSz="408162"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prstClr val="black"/>
                </a:solidFill>
                <a:latin typeface="Candara" pitchFamily="34" charset="0"/>
              </a:rPr>
              <a:t>50 GB additional reduced science analysis results ~18000 </a:t>
            </a:r>
            <a:r>
              <a:rPr lang="en-US" sz="1000" b="1" dirty="0" err="1" smtClean="0">
                <a:solidFill>
                  <a:prstClr val="black"/>
                </a:solidFill>
                <a:latin typeface="Candara" pitchFamily="34" charset="0"/>
              </a:rPr>
              <a:t>cpu</a:t>
            </a:r>
            <a:r>
              <a:rPr lang="en-US" sz="1000" b="1" dirty="0" smtClean="0">
                <a:solidFill>
                  <a:prstClr val="black"/>
                </a:solidFill>
                <a:latin typeface="Candara" pitchFamily="34" charset="0"/>
              </a:rPr>
              <a:t> hours  (~14 hour download)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71550"/>
            <a:ext cx="5943600" cy="32004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Calibri" pitchFamily="34" charset="0"/>
              </a:rPr>
              <a:t>Newcastle University, UK </a:t>
            </a:r>
            <a:r>
              <a:rPr lang="en-US" dirty="0" smtClean="0">
                <a:latin typeface="Calibri" pitchFamily="34" charset="0"/>
              </a:rPr>
              <a:t>-</a:t>
            </a:r>
            <a:r>
              <a:rPr lang="en-US" sz="2000" dirty="0" smtClean="0">
                <a:latin typeface="Calibri" pitchFamily="34" charset="0"/>
              </a:rPr>
              <a:t>Paul Watson </a:t>
            </a:r>
          </a:p>
          <a:p>
            <a:pPr lvl="1"/>
            <a:r>
              <a:rPr lang="en-US" sz="1600" dirty="0" smtClean="0">
                <a:latin typeface="Calibri" pitchFamily="34" charset="0"/>
              </a:rPr>
              <a:t>Investigating applicability of 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commercial clouds for scientific research</a:t>
            </a:r>
          </a:p>
          <a:p>
            <a:pPr lvl="1"/>
            <a:r>
              <a:rPr lang="en-US" sz="1600" dirty="0" smtClean="0">
                <a:latin typeface="Calibri" pitchFamily="34" charset="0"/>
              </a:rPr>
              <a:t>Build a working prototype for use-cases 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in chemo-informatics</a:t>
            </a:r>
          </a:p>
          <a:p>
            <a:pPr lvl="1"/>
            <a:r>
              <a:rPr lang="en-US" sz="1600" dirty="0" smtClean="0">
                <a:latin typeface="Calibri" pitchFamily="34" charset="0"/>
              </a:rPr>
              <a:t>Uses Microsoft technologies to build science-related services (Windows Azure, </a:t>
            </a:r>
            <a:r>
              <a:rPr lang="en-US" sz="1600" dirty="0" err="1" smtClean="0">
                <a:latin typeface="Calibri" pitchFamily="34" charset="0"/>
              </a:rPr>
              <a:t>Silverlight</a:t>
            </a:r>
            <a:r>
              <a:rPr lang="en-US" sz="1600" dirty="0" smtClean="0">
                <a:latin typeface="Calibri" pitchFamily="34" charset="0"/>
              </a:rPr>
              <a:t>…)</a:t>
            </a:r>
            <a:endParaRPr lang="en-US" sz="2000" dirty="0" smtClean="0">
              <a:latin typeface="Calibri" pitchFamily="34" charset="0"/>
            </a:endParaRPr>
          </a:p>
          <a:p>
            <a:pPr lvl="1"/>
            <a:r>
              <a:rPr lang="en-US" sz="1800" dirty="0" smtClean="0">
                <a:latin typeface="Calibri" pitchFamily="34" charset="0"/>
              </a:rPr>
              <a:t>Exploits Azure and Amazon Clouds</a:t>
            </a:r>
          </a:p>
          <a:p>
            <a:r>
              <a:rPr lang="en-US" sz="2000" dirty="0" smtClean="0"/>
              <a:t>Built initial proof-of-concept</a:t>
            </a:r>
          </a:p>
          <a:p>
            <a:pPr lvl="1"/>
            <a:r>
              <a:rPr lang="en-US" sz="1600" dirty="0" err="1" smtClean="0"/>
              <a:t>Silverlight</a:t>
            </a:r>
            <a:r>
              <a:rPr lang="en-US" sz="1600" dirty="0" smtClean="0"/>
              <a:t> UI for basic Quantitative Structure-</a:t>
            </a:r>
            <a:br>
              <a:rPr lang="en-US" sz="1600" dirty="0" smtClean="0"/>
            </a:br>
            <a:r>
              <a:rPr lang="en-US" sz="1600" dirty="0" smtClean="0"/>
              <a:t>Analysis Relationship (QSAR) modeling</a:t>
            </a:r>
          </a:p>
          <a:p>
            <a:pPr lvl="1"/>
            <a:r>
              <a:rPr lang="en-US" sz="1600" dirty="0" smtClean="0"/>
              <a:t>Demonstrated ability to scale QSAR computations</a:t>
            </a:r>
            <a:br>
              <a:rPr lang="en-US" sz="1600" dirty="0" smtClean="0"/>
            </a:br>
            <a:r>
              <a:rPr lang="en-US" sz="1600" dirty="0" smtClean="0"/>
              <a:t>in Windows Azure </a:t>
            </a:r>
            <a:endParaRPr lang="en-US" sz="2200" dirty="0" smtClean="0"/>
          </a:p>
          <a:p>
            <a:pPr lvl="1"/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JUNIOR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-323850"/>
            <a:ext cx="5105400" cy="3082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5428" y="2876550"/>
            <a:ext cx="4268572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shared state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multiplayer games, virtual worlds, </a:t>
            </a:r>
            <a:r>
              <a:rPr lang="en-US" smtClean="0"/>
              <a:t>social </a:t>
            </a:r>
            <a:r>
              <a:rPr lang="en-US" smtClean="0"/>
              <a:t>networks</a:t>
            </a:r>
            <a:endParaRPr lang="en-US" dirty="0" smtClean="0"/>
          </a:p>
          <a:p>
            <a:pPr lvl="2"/>
            <a:r>
              <a:rPr lang="en-US" dirty="0" smtClean="0"/>
              <a:t>New modalities of collaboration</a:t>
            </a:r>
            <a:endParaRPr lang="en-US" dirty="0"/>
          </a:p>
        </p:txBody>
      </p:sp>
      <p:pic>
        <p:nvPicPr>
          <p:cNvPr id="4" name="Picture 3" descr="socialnet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733550"/>
            <a:ext cx="2590800" cy="1943100"/>
          </a:xfrm>
          <a:prstGeom prst="rect">
            <a:avLst/>
          </a:prstGeom>
        </p:spPr>
      </p:pic>
      <p:pic>
        <p:nvPicPr>
          <p:cNvPr id="5" name="Picture 4" descr="xb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2" y="2266951"/>
            <a:ext cx="3952875" cy="26193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Reaching Out:  Azure Research Engagement project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895351"/>
            <a:ext cx="8382000" cy="376134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In the U.S.  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</a:rPr>
              <a:t>Memorandum of Understanding with the National Science Foundation</a:t>
            </a:r>
          </a:p>
          <a:p>
            <a:pPr marL="400050" lvl="2"/>
            <a:r>
              <a:rPr lang="en-US" sz="1600" dirty="0" smtClean="0">
                <a:solidFill>
                  <a:schemeClr val="tx1"/>
                </a:solidFill>
              </a:rPr>
              <a:t>Provide a substantial Azure resource as a donation to NSF</a:t>
            </a:r>
          </a:p>
          <a:p>
            <a:pPr marL="400050" lvl="2"/>
            <a:r>
              <a:rPr lang="en-US" sz="1600" dirty="0" smtClean="0">
                <a:solidFill>
                  <a:schemeClr val="tx1"/>
                </a:solidFill>
              </a:rPr>
              <a:t>NSF will provide funding to researchers to use this resource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</a:rPr>
              <a:t>In Europe</a:t>
            </a:r>
          </a:p>
          <a:p>
            <a:pPr marL="400050" lvl="2"/>
            <a:r>
              <a:rPr lang="en-US" sz="1600" dirty="0" smtClean="0">
                <a:solidFill>
                  <a:schemeClr val="tx1"/>
                </a:solidFill>
              </a:rPr>
              <a:t>We interested in direct engagement with the thought leaders in the U.K., France and Germany</a:t>
            </a:r>
          </a:p>
          <a:p>
            <a:pPr marL="400050" lvl="2"/>
            <a:r>
              <a:rPr lang="en-US" sz="1600" dirty="0" smtClean="0">
                <a:solidFill>
                  <a:schemeClr val="tx1"/>
                </a:solidFill>
              </a:rPr>
              <a:t>EC engagements where possible (VENUS-C to start off)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</a:rPr>
              <a:t>In both we provide our engagement team</a:t>
            </a:r>
          </a:p>
          <a:p>
            <a:pPr marL="457200" lvl="2" indent="-285750"/>
            <a:r>
              <a:rPr lang="en-US" sz="1600" dirty="0" smtClean="0">
                <a:solidFill>
                  <a:schemeClr val="tx1"/>
                </a:solidFill>
              </a:rPr>
              <a:t>We provide workshops, tutorials, best practices and shared services, learn from this community, shape policy…</a:t>
            </a:r>
          </a:p>
          <a:p>
            <a:pPr marL="91440" lvl="1">
              <a:buNone/>
            </a:pPr>
            <a:r>
              <a:rPr lang="en-US" dirty="0" smtClean="0">
                <a:solidFill>
                  <a:schemeClr val="tx1"/>
                </a:solidFill>
              </a:rPr>
              <a:t>   In Asia</a:t>
            </a:r>
          </a:p>
          <a:p>
            <a:pPr marL="457200" lvl="2"/>
            <a:r>
              <a:rPr lang="en-US" dirty="0" smtClean="0">
                <a:solidFill>
                  <a:schemeClr val="tx1"/>
                </a:solidFill>
              </a:rPr>
              <a:t>We wish to explore </a:t>
            </a:r>
            <a:r>
              <a:rPr lang="en-US" dirty="0" smtClean="0">
                <a:solidFill>
                  <a:schemeClr val="tx1"/>
                </a:solidFill>
              </a:rPr>
              <a:t>possibilities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429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Introduction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2950"/>
            <a:ext cx="8991600" cy="2667000"/>
          </a:xfrm>
          <a:solidFill>
            <a:srgbClr val="FFFFFF">
              <a:alpha val="32941"/>
            </a:srgbClr>
          </a:solidFill>
        </p:spPr>
        <p:txBody>
          <a:bodyPr>
            <a:noAutofit/>
          </a:bodyPr>
          <a:lstStyle/>
          <a:p>
            <a:pPr>
              <a:spcBef>
                <a:spcPts val="9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Happy to be </a:t>
            </a:r>
            <a:r>
              <a:rPr lang="en-US" dirty="0" smtClean="0">
                <a:solidFill>
                  <a:schemeClr val="tx1"/>
                </a:solidFill>
              </a:rPr>
              <a:t>given the chance of addressing so many smart and young scientists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9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My talk is not about computer science,  but about computing technology which could enable a new and better way of supporting computational science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9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 will also cover recent experience in attracting EU funding to support new experimental computing initiative in this field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90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VENUS-C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i="1" dirty="0"/>
              <a:t>Virtual multidisciplinary </a:t>
            </a:r>
            <a:r>
              <a:rPr lang="en-GB" b="1" i="1" dirty="0" err="1"/>
              <a:t>EnviroNments</a:t>
            </a:r>
            <a:r>
              <a:rPr lang="en-GB" b="1" i="1" dirty="0"/>
              <a:t> </a:t>
            </a:r>
            <a:r>
              <a:rPr lang="en-GB" b="1" i="1" dirty="0" smtClean="0"/>
              <a:t/>
            </a:r>
            <a:br>
              <a:rPr lang="en-GB" b="1" i="1" dirty="0" smtClean="0"/>
            </a:br>
            <a:r>
              <a:rPr lang="en-GB" b="1" i="1" dirty="0" err="1" smtClean="0"/>
              <a:t>USing</a:t>
            </a:r>
            <a:r>
              <a:rPr lang="en-GB" b="1" i="1" dirty="0" smtClean="0"/>
              <a:t> </a:t>
            </a:r>
            <a:r>
              <a:rPr lang="en-GB" b="1" i="1" dirty="0"/>
              <a:t>Cloud </a:t>
            </a:r>
            <a:r>
              <a:rPr lang="en-GB" b="1" i="1" dirty="0" smtClean="0"/>
              <a:t>infrastructures</a:t>
            </a:r>
          </a:p>
          <a:p>
            <a:r>
              <a:rPr lang="en-GB" b="1" i="1" dirty="0" smtClean="0"/>
              <a:t>Funding Scheme: </a:t>
            </a:r>
            <a:r>
              <a:rPr lang="en-GB" i="1" dirty="0" smtClean="0"/>
              <a:t>Combination </a:t>
            </a:r>
            <a:r>
              <a:rPr lang="en-GB" i="1" dirty="0"/>
              <a:t>of Collaborative Project and Coordination and Support Action: Integrated Infrastructure Initiative (I3)</a:t>
            </a:r>
            <a:endParaRPr lang="de-DE" dirty="0"/>
          </a:p>
          <a:p>
            <a:r>
              <a:rPr lang="en-GB" b="1" i="1" dirty="0" smtClean="0"/>
              <a:t>Program Topic: </a:t>
            </a:r>
            <a:r>
              <a:rPr lang="en-GB" i="1" dirty="0" smtClean="0"/>
              <a:t>INFRA-2010-2 1.2.1</a:t>
            </a:r>
            <a:r>
              <a:rPr lang="en-GB" i="1" dirty="0"/>
              <a:t>. Distributed Computing Infrastructures</a:t>
            </a:r>
            <a:endParaRPr lang="de-DE" dirty="0"/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7150"/>
            <a:ext cx="2600325" cy="1009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43832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Consortium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03256423"/>
              </p:ext>
            </p:extLst>
          </p:nvPr>
        </p:nvGraphicFramePr>
        <p:xfrm>
          <a:off x="304800" y="1047750"/>
          <a:ext cx="8556431" cy="292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2855"/>
                <a:gridCol w="6380480"/>
                <a:gridCol w="921258"/>
                <a:gridCol w="591838"/>
              </a:tblGrid>
              <a:tr h="19875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1 (</a:t>
                      </a:r>
                      <a:r>
                        <a:rPr lang="en-GB" sz="1600" dirty="0" smtClean="0">
                          <a:effectLst/>
                        </a:rPr>
                        <a:t>co)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Engineering </a:t>
                      </a:r>
                      <a:r>
                        <a:rPr lang="en-GB" sz="1600" dirty="0" err="1">
                          <a:effectLst/>
                        </a:rPr>
                        <a:t>Ingegneria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Informatica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S.p.a</a:t>
                      </a:r>
                      <a:r>
                        <a:rPr lang="en-GB" sz="1600" dirty="0">
                          <a:effectLst/>
                        </a:rPr>
                        <a:t>.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ENG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IT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875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2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European Microsoft Innovation Centre 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EMIC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DE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875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3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European Charter of Open Grid Forum   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OGF.eeig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UK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875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4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Barcelona Supercomputing Center – Centro </a:t>
                      </a:r>
                      <a:r>
                        <a:rPr lang="en-GB" sz="1600" dirty="0" err="1">
                          <a:effectLst/>
                        </a:rPr>
                        <a:t>Nacional</a:t>
                      </a:r>
                      <a:r>
                        <a:rPr lang="en-GB" sz="1600" dirty="0">
                          <a:effectLst/>
                        </a:rPr>
                        <a:t> de </a:t>
                      </a:r>
                      <a:r>
                        <a:rPr lang="en-GB" sz="1600" dirty="0" err="1">
                          <a:effectLst/>
                        </a:rPr>
                        <a:t>Supercomputación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BSC-CNS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ES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875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5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Universidad Politecnica de Valencia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UPV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ES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875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6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Kungliga Tekniska Hoegskolan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KTH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SE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875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7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University of the Aegean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AEG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GR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875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8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Technion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TECH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IL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875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9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Centre for Computational and Systems Biology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CoSBi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IT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875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10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University of Newcastle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NCL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UK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875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11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Consiglio Nazionale delle Ricerche 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CNR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IT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875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12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Collaboratorio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COLB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IT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10584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Goals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1. Create a platform </a:t>
            </a:r>
            <a:r>
              <a:rPr lang="en-GB" dirty="0"/>
              <a:t>that </a:t>
            </a:r>
            <a:r>
              <a:rPr lang="en-GB" dirty="0" smtClean="0"/>
              <a:t>enables </a:t>
            </a:r>
            <a:r>
              <a:rPr lang="en-GB" dirty="0"/>
              <a:t>user applications </a:t>
            </a:r>
            <a:r>
              <a:rPr lang="en-GB" dirty="0" smtClean="0"/>
              <a:t>to </a:t>
            </a:r>
            <a:r>
              <a:rPr lang="en-GB" dirty="0"/>
              <a:t>leverage cloud computing principles and </a:t>
            </a:r>
            <a:r>
              <a:rPr lang="en-GB" dirty="0" smtClean="0"/>
              <a:t>benefits</a:t>
            </a:r>
            <a:endParaRPr lang="de-DE" dirty="0"/>
          </a:p>
          <a:p>
            <a:pPr lvl="0"/>
            <a:r>
              <a:rPr lang="en-GB" dirty="0" smtClean="0"/>
              <a:t>2. Leverage </a:t>
            </a:r>
            <a:r>
              <a:rPr lang="en-GB" dirty="0"/>
              <a:t>the </a:t>
            </a:r>
            <a:r>
              <a:rPr lang="en-GB" dirty="0" smtClean="0"/>
              <a:t>state of the art </a:t>
            </a:r>
            <a:r>
              <a:rPr lang="en-GB" dirty="0" smtClean="0"/>
              <a:t>to </a:t>
            </a:r>
            <a:r>
              <a:rPr lang="en-GB" dirty="0"/>
              <a:t>early adopters quickly, incrementally enable </a:t>
            </a:r>
            <a:r>
              <a:rPr lang="en-GB" dirty="0" err="1" smtClean="0"/>
              <a:t>interop</a:t>
            </a:r>
            <a:r>
              <a:rPr lang="en-GB" dirty="0" smtClean="0"/>
              <a:t> </a:t>
            </a:r>
            <a:r>
              <a:rPr lang="en-GB" dirty="0"/>
              <a:t>with existing DCI and </a:t>
            </a:r>
            <a:r>
              <a:rPr lang="en-GB" dirty="0" smtClean="0"/>
              <a:t>push the </a:t>
            </a:r>
            <a:r>
              <a:rPr lang="en-GB" dirty="0"/>
              <a:t>state of the art where </a:t>
            </a:r>
            <a:r>
              <a:rPr lang="en-GB" dirty="0" smtClean="0"/>
              <a:t>needed</a:t>
            </a:r>
            <a:endParaRPr lang="de-DE" dirty="0"/>
          </a:p>
          <a:p>
            <a:r>
              <a:rPr lang="en-GB" dirty="0" smtClean="0"/>
              <a:t>3. Create </a:t>
            </a:r>
            <a:r>
              <a:rPr lang="en-GB" dirty="0"/>
              <a:t>a sustainable </a:t>
            </a:r>
            <a:r>
              <a:rPr lang="en-GB" dirty="0" smtClean="0"/>
              <a:t>infrastructure that enables </a:t>
            </a:r>
            <a:r>
              <a:rPr lang="en-GB" dirty="0" smtClean="0"/>
              <a:t>cloud </a:t>
            </a:r>
            <a:r>
              <a:rPr lang="en-GB" dirty="0"/>
              <a:t>computing paradigms for the user communities inside the project, the </a:t>
            </a:r>
            <a:r>
              <a:rPr lang="en-GB" dirty="0" smtClean="0"/>
              <a:t>ones </a:t>
            </a:r>
            <a:r>
              <a:rPr lang="en-GB" dirty="0"/>
              <a:t>from the </a:t>
            </a:r>
            <a:r>
              <a:rPr lang="en-GB" dirty="0" smtClean="0"/>
              <a:t>open-call </a:t>
            </a:r>
            <a:r>
              <a:rPr lang="en-GB" dirty="0"/>
              <a:t>for applications, as well as </a:t>
            </a:r>
            <a:r>
              <a:rPr lang="en-GB" dirty="0" smtClean="0"/>
              <a:t>others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109194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 smtClean="0"/>
              <a:t>Supporting multiple basic research disciplines</a:t>
            </a:r>
            <a:endParaRPr lang="de-DE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GB" b="1" dirty="0"/>
              <a:t>Biomedicine</a:t>
            </a:r>
            <a:r>
              <a:rPr lang="en-GB" dirty="0"/>
              <a:t>: </a:t>
            </a:r>
            <a:r>
              <a:rPr lang="en-GB" dirty="0" smtClean="0"/>
              <a:t>Integrating </a:t>
            </a:r>
            <a:r>
              <a:rPr lang="en-GB" dirty="0"/>
              <a:t>widely used tools for Bioinformatics (UPV), System Biology (</a:t>
            </a:r>
            <a:r>
              <a:rPr lang="en-GB" dirty="0" err="1"/>
              <a:t>CosBI</a:t>
            </a:r>
            <a:r>
              <a:rPr lang="en-GB" dirty="0"/>
              <a:t>) and Drug Discovery (NCL) into the VENUS-C infrastructure</a:t>
            </a:r>
            <a:endParaRPr lang="de-DE" dirty="0"/>
          </a:p>
          <a:p>
            <a:pPr lvl="0"/>
            <a:endParaRPr lang="en-GB" b="1" dirty="0"/>
          </a:p>
          <a:p>
            <a:pPr lvl="0"/>
            <a:r>
              <a:rPr lang="en-GB" b="1" dirty="0" smtClean="0"/>
              <a:t>Civil </a:t>
            </a:r>
            <a:r>
              <a:rPr lang="en-GB" b="1" dirty="0"/>
              <a:t>Protection and Emergency</a:t>
            </a:r>
            <a:r>
              <a:rPr lang="en-GB" dirty="0"/>
              <a:t>: </a:t>
            </a:r>
            <a:r>
              <a:rPr lang="en-GB" dirty="0" smtClean="0"/>
              <a:t>Early </a:t>
            </a:r>
            <a:r>
              <a:rPr lang="en-GB" dirty="0"/>
              <a:t>fire risk </a:t>
            </a:r>
            <a:r>
              <a:rPr lang="en-GB" dirty="0" smtClean="0"/>
              <a:t>detection (AEG), </a:t>
            </a:r>
            <a:r>
              <a:rPr lang="en-GB" dirty="0"/>
              <a:t>through an application that will run models on the VENUS-C infrastructure, based on multiple data sources.</a:t>
            </a:r>
            <a:endParaRPr lang="de-DE" dirty="0"/>
          </a:p>
          <a:p>
            <a:pPr lvl="0"/>
            <a:endParaRPr lang="en-GB" b="1" dirty="0" smtClean="0"/>
          </a:p>
          <a:p>
            <a:pPr lvl="0"/>
            <a:r>
              <a:rPr lang="en-GB" b="1" dirty="0" smtClean="0"/>
              <a:t>Civil </a:t>
            </a:r>
            <a:r>
              <a:rPr lang="en-GB" b="1" dirty="0"/>
              <a:t>Engineering</a:t>
            </a:r>
            <a:r>
              <a:rPr lang="en-GB" dirty="0"/>
              <a:t>: </a:t>
            </a:r>
            <a:r>
              <a:rPr lang="en-GB" dirty="0" smtClean="0"/>
              <a:t>Support </a:t>
            </a:r>
            <a:r>
              <a:rPr lang="en-GB" dirty="0"/>
              <a:t>complex computing tasks on Building Information Management for green constructions (provided by COLB) and dynamic building structure analysis (provided by UPV). </a:t>
            </a:r>
            <a:endParaRPr lang="en-GB" dirty="0" smtClean="0"/>
          </a:p>
          <a:p>
            <a:pPr lvl="0"/>
            <a:endParaRPr lang="en-GB" b="1" dirty="0" smtClean="0"/>
          </a:p>
          <a:p>
            <a:pPr lvl="0"/>
            <a:r>
              <a:rPr lang="en-GB" b="1" dirty="0" smtClean="0"/>
              <a:t>D4Science</a:t>
            </a:r>
            <a:r>
              <a:rPr lang="en-GB" dirty="0"/>
              <a:t>: </a:t>
            </a:r>
            <a:r>
              <a:rPr lang="en-GB" dirty="0" smtClean="0"/>
              <a:t>Integrating </a:t>
            </a:r>
            <a:r>
              <a:rPr lang="en-GB" dirty="0"/>
              <a:t>computing through VENUS-C on data repositories (CNR). In </a:t>
            </a:r>
            <a:r>
              <a:rPr lang="en-GB" dirty="0" smtClean="0"/>
              <a:t>particular focus will be on </a:t>
            </a:r>
            <a:r>
              <a:rPr lang="en-GB" dirty="0"/>
              <a:t>Marine Biodiversity through </a:t>
            </a:r>
            <a:r>
              <a:rPr lang="en-GB" dirty="0" err="1"/>
              <a:t>Aquamaps</a:t>
            </a:r>
            <a:r>
              <a:rPr lang="en-GB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711811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/>
              <a:t>Open Call for 20 e-Science Applications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20K€ funding each (in addition to Azure Compute , Storage and Network Resources)</a:t>
            </a:r>
          </a:p>
          <a:p>
            <a:r>
              <a:rPr lang="de-DE" dirty="0" smtClean="0"/>
              <a:t>-&gt; porting applications to the cloud</a:t>
            </a:r>
          </a:p>
          <a:p>
            <a:r>
              <a:rPr lang="de-DE" dirty="0" smtClean="0"/>
              <a:t>-&gt; education and traning</a:t>
            </a:r>
          </a:p>
          <a:p>
            <a:r>
              <a:rPr lang="de-DE" dirty="0" smtClean="0"/>
              <a:t>-&gt; scalability tests</a:t>
            </a:r>
          </a:p>
        </p:txBody>
      </p:sp>
    </p:spTree>
    <p:extLst>
      <p:ext uri="{BB962C8B-B14F-4D97-AF65-F5344CB8AC3E}">
        <p14:creationId xmlns="" xmlns:p14="http://schemas.microsoft.com/office/powerpoint/2010/main" val="1823514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2020491"/>
            <a:ext cx="6908800" cy="732234"/>
          </a:xfrm>
        </p:spPr>
        <p:txBody>
          <a:bodyPr/>
          <a:lstStyle/>
          <a:p>
            <a:pPr algn="ctr"/>
            <a:r>
              <a:rPr lang="en-US" dirty="0" smtClean="0"/>
              <a:t>Thanks for your attention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Cloud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42950"/>
            <a:ext cx="5486400" cy="3733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 model of computation and data storage based on “pay as you go” access to “unlimited” remote data center capabilities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cloud infrastructure provides a framework to manage scalable, reliable, on-demand access to applications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cloud is the “invisible” backend to many of our mobile applications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Historical roots in today’s Internet apps</a:t>
            </a:r>
          </a:p>
          <a:p>
            <a:pPr lvl="2"/>
            <a:r>
              <a:rPr lang="en-US" dirty="0" smtClean="0"/>
              <a:t>Search, email, social networks</a:t>
            </a:r>
          </a:p>
          <a:p>
            <a:pPr lvl="2"/>
            <a:r>
              <a:rPr lang="en-US" dirty="0" smtClean="0"/>
              <a:t>File storage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8" name="Picture 7" descr="clou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4" y="2571750"/>
            <a:ext cx="2236661" cy="2045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datacen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285752"/>
            <a:ext cx="3276600" cy="1817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75946" cy="498598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Cloud is built on massive data centers</a:t>
            </a:r>
            <a:endParaRPr lang="en-US" sz="36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94505" y="721531"/>
            <a:ext cx="4551442" cy="204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297696" indent="-297696" defTabSz="68470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dirty="0" smtClean="0">
                <a:latin typeface="Candara" pitchFamily="34" charset="0"/>
              </a:rPr>
              <a:t>Range in size from “edge” facilities to </a:t>
            </a:r>
            <a:r>
              <a:rPr lang="en-US" sz="2400" dirty="0" err="1" smtClean="0">
                <a:latin typeface="Candara" pitchFamily="34" charset="0"/>
              </a:rPr>
              <a:t>megascale</a:t>
            </a:r>
            <a:r>
              <a:rPr lang="en-US" sz="2400" dirty="0" smtClean="0">
                <a:latin typeface="Candara" pitchFamily="34" charset="0"/>
              </a:rPr>
              <a:t>.</a:t>
            </a:r>
          </a:p>
          <a:p>
            <a:pPr marL="297696" indent="-297696" defTabSz="684701" eaLnBrk="0" fontAlgn="base" hangingPunct="0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defRPr/>
            </a:pPr>
            <a:r>
              <a:rPr lang="en-US" sz="2400" dirty="0" smtClean="0">
                <a:latin typeface="Candara" pitchFamily="34" charset="0"/>
              </a:rPr>
              <a:t>Economies of scale</a:t>
            </a:r>
          </a:p>
          <a:p>
            <a:pPr marL="384624" lvl="1" indent="-208388" defTabSz="68470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en-US" sz="2100" dirty="0" smtClean="0">
                <a:latin typeface="Candara" pitchFamily="34" charset="0"/>
              </a:rPr>
              <a:t>Approximate costs for a small size center (1K servers) and a larger, 100K server center.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4739887" y="3145192"/>
            <a:ext cx="4361898" cy="1712558"/>
            <a:chOff x="1090527" y="1900238"/>
            <a:chExt cx="7017186" cy="3508375"/>
          </a:xfrm>
        </p:grpSpPr>
        <p:grpSp>
          <p:nvGrpSpPr>
            <p:cNvPr id="5" name="Group 9"/>
            <p:cNvGrpSpPr>
              <a:grpSpLocks noChangeAspect="1"/>
            </p:cNvGrpSpPr>
            <p:nvPr/>
          </p:nvGrpSpPr>
          <p:grpSpPr bwMode="auto">
            <a:xfrm>
              <a:off x="1090527" y="1900238"/>
              <a:ext cx="7017186" cy="3508375"/>
              <a:chOff x="282695" y="1122323"/>
              <a:chExt cx="9603062" cy="4801897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302845" y="1132764"/>
                <a:ext cx="9582912" cy="4791456"/>
              </a:xfrm>
              <a:prstGeom prst="rect">
                <a:avLst/>
              </a:prstGeom>
              <a:solidFill>
                <a:srgbClr val="C0000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91436" tIns="45718" rIns="91436" bIns="45718" anchor="ctr"/>
              <a:lstStyle/>
              <a:p>
                <a:pPr algn="ctr" defTabSz="685666"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9" name="Picture 2" descr="http://upload.wikimedia.org/wikipedia/commons/thumb/c/c5/AmFBfield.svg/300px-AmFBfield.svg.png"/>
              <p:cNvPicPr>
                <a:picLocks noChangeArrowheads="1"/>
              </p:cNvPicPr>
              <p:nvPr/>
            </p:nvPicPr>
            <p:blipFill>
              <a:blip r:embed="rId3" cstate="print"/>
              <a:srcRect l="10240" t="3310" r="9920" b="3310"/>
              <a:stretch>
                <a:fillRect/>
              </a:stretch>
            </p:blipFill>
            <p:spPr bwMode="auto">
              <a:xfrm>
                <a:off x="282695" y="1122323"/>
                <a:ext cx="2743201" cy="1463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3553342" y="3016251"/>
              <a:ext cx="3460783" cy="22698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Each data center is </a:t>
              </a:r>
            </a:p>
            <a:p>
              <a:pPr algn="ctr">
                <a:defRPr/>
              </a:pPr>
              <a:r>
                <a:rPr lang="en-US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11.5 times </a:t>
              </a:r>
            </a:p>
            <a:p>
              <a:pPr algn="ctr">
                <a:defRPr/>
              </a:pPr>
              <a:r>
                <a:rPr lang="en-U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 size of a football field</a:t>
              </a:r>
            </a:p>
            <a:p>
              <a:pPr algn="ctr">
                <a:defRPr/>
              </a:pPr>
              <a:endPara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0" name="Picture 9" descr="datacenter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48" y="668216"/>
            <a:ext cx="4427952" cy="2264898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6199" y="3181351"/>
          <a:ext cx="4540820" cy="1954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096"/>
                <a:gridCol w="1330930"/>
                <a:gridCol w="1330930"/>
                <a:gridCol w="750864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ndara" pitchFamily="34" charset="0"/>
                        </a:rPr>
                        <a:t>Technology</a:t>
                      </a:r>
                      <a:endParaRPr lang="en-US" sz="1100" b="1" dirty="0">
                        <a:latin typeface="Candara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ndara" pitchFamily="34" charset="0"/>
                        </a:rPr>
                        <a:t>Cost in small-sized</a:t>
                      </a:r>
                      <a:r>
                        <a:rPr lang="en-US" sz="1100" b="1" baseline="0" dirty="0" smtClean="0">
                          <a:latin typeface="Candara" pitchFamily="34" charset="0"/>
                        </a:rPr>
                        <a:t> Data Center</a:t>
                      </a:r>
                      <a:endParaRPr lang="en-US" sz="1100" b="1" dirty="0">
                        <a:latin typeface="Candara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ndara" pitchFamily="34" charset="0"/>
                        </a:rPr>
                        <a:t>Cost in Large</a:t>
                      </a:r>
                      <a:r>
                        <a:rPr lang="en-US" sz="1100" b="1" baseline="0" dirty="0" smtClean="0">
                          <a:latin typeface="Candara" pitchFamily="34" charset="0"/>
                        </a:rPr>
                        <a:t> Data Center</a:t>
                      </a:r>
                      <a:endParaRPr lang="en-US" sz="1100" b="1" dirty="0">
                        <a:latin typeface="Candara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ndara" pitchFamily="34" charset="0"/>
                        </a:rPr>
                        <a:t>Ratio</a:t>
                      </a:r>
                      <a:endParaRPr lang="en-US" sz="1100" b="1" dirty="0">
                        <a:latin typeface="Candara" pitchFamily="34" charset="0"/>
                      </a:endParaRPr>
                    </a:p>
                  </a:txBody>
                  <a:tcPr marT="34290" marB="34290"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ndara" pitchFamily="34" charset="0"/>
                        </a:rPr>
                        <a:t>Network</a:t>
                      </a:r>
                      <a:endParaRPr lang="en-US" sz="1100" dirty="0">
                        <a:latin typeface="Candara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ndara" pitchFamily="34" charset="0"/>
                        </a:rPr>
                        <a:t>$95 per Mbps/</a:t>
                      </a:r>
                    </a:p>
                    <a:p>
                      <a:r>
                        <a:rPr lang="en-US" sz="1100" dirty="0" smtClean="0">
                          <a:latin typeface="Candara" pitchFamily="34" charset="0"/>
                        </a:rPr>
                        <a:t>Month</a:t>
                      </a:r>
                      <a:endParaRPr lang="en-US" sz="1100" dirty="0">
                        <a:latin typeface="Candara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ndara" pitchFamily="34" charset="0"/>
                        </a:rPr>
                        <a:t>$13 per</a:t>
                      </a:r>
                      <a:r>
                        <a:rPr lang="en-US" sz="1100" baseline="0" dirty="0" smtClean="0">
                          <a:latin typeface="Candara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Candara" pitchFamily="34" charset="0"/>
                        </a:rPr>
                        <a:t>Mbps/</a:t>
                      </a:r>
                    </a:p>
                    <a:p>
                      <a:r>
                        <a:rPr lang="en-US" sz="1100" dirty="0" smtClean="0">
                          <a:latin typeface="Candara" pitchFamily="34" charset="0"/>
                        </a:rPr>
                        <a:t>month</a:t>
                      </a:r>
                      <a:endParaRPr lang="en-US" sz="1100" dirty="0">
                        <a:latin typeface="Candara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ndara" pitchFamily="34" charset="0"/>
                        </a:rPr>
                        <a:t>   7.1</a:t>
                      </a:r>
                      <a:endParaRPr lang="en-US" sz="1100" dirty="0">
                        <a:latin typeface="Candara" pitchFamily="34" charset="0"/>
                      </a:endParaRPr>
                    </a:p>
                  </a:txBody>
                  <a:tcPr marT="34290" marB="34290"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ndara" pitchFamily="34" charset="0"/>
                        </a:rPr>
                        <a:t>Storage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ndara" pitchFamily="34" charset="0"/>
                        </a:rPr>
                        <a:t>$2.20 per GB/</a:t>
                      </a:r>
                    </a:p>
                    <a:p>
                      <a:r>
                        <a:rPr lang="en-US" sz="1100" dirty="0" smtClean="0">
                          <a:latin typeface="Candara" pitchFamily="34" charset="0"/>
                        </a:rPr>
                        <a:t>Month</a:t>
                      </a:r>
                      <a:endParaRPr lang="en-US" sz="1100" dirty="0">
                        <a:latin typeface="Candara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ndara" pitchFamily="34" charset="0"/>
                        </a:rPr>
                        <a:t>$0.40 per GB/</a:t>
                      </a:r>
                    </a:p>
                    <a:p>
                      <a:r>
                        <a:rPr lang="en-US" sz="1100" dirty="0" smtClean="0">
                          <a:latin typeface="Candara" pitchFamily="34" charset="0"/>
                        </a:rPr>
                        <a:t>month</a:t>
                      </a:r>
                      <a:endParaRPr lang="en-US" sz="1100" dirty="0">
                        <a:latin typeface="Candara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ndara" pitchFamily="34" charset="0"/>
                        </a:rPr>
                        <a:t>   5.7</a:t>
                      </a:r>
                      <a:endParaRPr lang="en-US" sz="1100" dirty="0">
                        <a:latin typeface="Candara" pitchFamily="34" charset="0"/>
                      </a:endParaRPr>
                    </a:p>
                  </a:txBody>
                  <a:tcPr marT="34290" marB="34290"/>
                </a:tc>
              </a:tr>
              <a:tr h="58293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ndara" pitchFamily="34" charset="0"/>
                        </a:rPr>
                        <a:t>Administration</a:t>
                      </a:r>
                      <a:endParaRPr lang="en-US" sz="1100" dirty="0">
                        <a:latin typeface="Candara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ndara" pitchFamily="34" charset="0"/>
                        </a:rPr>
                        <a:t>~140 servers/</a:t>
                      </a:r>
                    </a:p>
                    <a:p>
                      <a:r>
                        <a:rPr lang="en-US" sz="1100" dirty="0" smtClean="0">
                          <a:latin typeface="Candara" pitchFamily="34" charset="0"/>
                        </a:rPr>
                        <a:t>Administrator</a:t>
                      </a:r>
                      <a:endParaRPr lang="en-US" sz="1100" dirty="0">
                        <a:latin typeface="Candara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ndara" pitchFamily="34" charset="0"/>
                        </a:rPr>
                        <a:t>&gt;1000 Servers/</a:t>
                      </a:r>
                    </a:p>
                    <a:p>
                      <a:r>
                        <a:rPr lang="en-US" sz="1100" dirty="0" smtClean="0">
                          <a:latin typeface="Candara" pitchFamily="34" charset="0"/>
                        </a:rPr>
                        <a:t>Administrator</a:t>
                      </a:r>
                      <a:endParaRPr lang="en-US" sz="1100" dirty="0">
                        <a:latin typeface="Candara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ndara" pitchFamily="34" charset="0"/>
                        </a:rPr>
                        <a:t>   7.1</a:t>
                      </a:r>
                      <a:endParaRPr lang="en-US" sz="1100" dirty="0">
                        <a:latin typeface="Candara" pitchFamily="34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506" y="584691"/>
            <a:ext cx="5439504" cy="16250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Conquering complexity.</a:t>
            </a:r>
          </a:p>
          <a:p>
            <a:pPr marL="342946" lvl="1" indent="-217914"/>
            <a:r>
              <a:rPr lang="en-US" dirty="0" smtClean="0"/>
              <a:t>Building racks of servers &amp; complex cooling systems all separately is not efficient</a:t>
            </a:r>
          </a:p>
          <a:p>
            <a:pPr marL="342946" lvl="1" indent="-217914"/>
            <a:r>
              <a:rPr lang="en-US" dirty="0" smtClean="0"/>
              <a:t>Package and deploy into bigger units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576" y="51957"/>
            <a:ext cx="8375946" cy="4154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Microsoft Advances in DC Deployment</a:t>
            </a:r>
            <a:endParaRPr lang="en-US" dirty="0"/>
          </a:p>
        </p:txBody>
      </p:sp>
      <p:pic>
        <p:nvPicPr>
          <p:cNvPr id="4" name="Picture 3" descr="dataceter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571502"/>
            <a:ext cx="3505200" cy="2478881"/>
          </a:xfrm>
          <a:prstGeom prst="rect">
            <a:avLst/>
          </a:prstGeom>
        </p:spPr>
      </p:pic>
      <p:pic>
        <p:nvPicPr>
          <p:cNvPr id="6" name="Picture 5" descr="datacenter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8600" y="3143250"/>
            <a:ext cx="3683000" cy="1657350"/>
          </a:xfrm>
          <a:prstGeom prst="rect">
            <a:avLst/>
          </a:prstGeom>
        </p:spPr>
      </p:pic>
      <p:pic>
        <p:nvPicPr>
          <p:cNvPr id="8" name="Picture 7" descr="datacenter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2" y="2038350"/>
            <a:ext cx="5065987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132" y="4781550"/>
            <a:ext cx="9072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5"/>
              </a:rPr>
              <a:t>http://</a:t>
            </a:r>
            <a:r>
              <a:rPr lang="de-DE" dirty="0" smtClean="0">
                <a:hlinkClick r:id="rId5"/>
              </a:rPr>
              <a:t>www.microsoft.com/showcase/en/us/details/36db4da6-8777-431e-aefb-316ccbb63e4e</a:t>
            </a:r>
            <a:r>
              <a:rPr lang="de-DE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2643"/>
            <a:ext cx="8382000" cy="415499"/>
          </a:xfrm>
        </p:spPr>
        <p:txBody>
          <a:bodyPr>
            <a:noAutofit/>
          </a:bodyPr>
          <a:lstStyle/>
          <a:p>
            <a:r>
              <a:rPr lang="en-US" sz="2800" dirty="0" smtClean="0"/>
              <a:t>DCs </a:t>
            </a:r>
            <a:r>
              <a:rPr lang="en-US" sz="2800" dirty="0" err="1" smtClean="0"/>
              <a:t>vs</a:t>
            </a:r>
            <a:r>
              <a:rPr lang="en-US" sz="2800" dirty="0" smtClean="0"/>
              <a:t> Grids, Clusters and Supercomputer Apps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590550"/>
            <a:ext cx="8382000" cy="2271391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Supercomputers</a:t>
            </a:r>
          </a:p>
          <a:p>
            <a:pPr lvl="2"/>
            <a:r>
              <a:rPr lang="en-US" dirty="0" smtClean="0"/>
              <a:t>High parallel, tightly synchronized MPI simulations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Clusters</a:t>
            </a:r>
          </a:p>
          <a:p>
            <a:pPr lvl="2"/>
            <a:r>
              <a:rPr lang="en-US" dirty="0" smtClean="0"/>
              <a:t>Gross grain parallelism, single administrative domains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Grids</a:t>
            </a:r>
          </a:p>
          <a:p>
            <a:pPr lvl="2"/>
            <a:r>
              <a:rPr lang="en-US" dirty="0" smtClean="0"/>
              <a:t>Job parallelism, throughput computing, heterogeneous administrative domains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Cloud</a:t>
            </a:r>
          </a:p>
          <a:p>
            <a:pPr lvl="2"/>
            <a:r>
              <a:rPr lang="en-US" dirty="0" smtClean="0"/>
              <a:t>Scalable, parallel, resilient web services </a:t>
            </a:r>
          </a:p>
          <a:p>
            <a:pPr lvl="1"/>
            <a:endParaRPr lang="en-US" dirty="0" smtClean="0"/>
          </a:p>
        </p:txBody>
      </p:sp>
      <p:grpSp>
        <p:nvGrpSpPr>
          <p:cNvPr id="5" name="Group 56"/>
          <p:cNvGrpSpPr/>
          <p:nvPr/>
        </p:nvGrpSpPr>
        <p:grpSpPr>
          <a:xfrm>
            <a:off x="992836" y="3751633"/>
            <a:ext cx="1077946" cy="734312"/>
            <a:chOff x="1339702" y="3317358"/>
            <a:chExt cx="1940755" cy="1685085"/>
          </a:xfrm>
        </p:grpSpPr>
        <p:sp>
          <p:nvSpPr>
            <p:cNvPr id="4" name="Oval 3"/>
            <p:cNvSpPr/>
            <p:nvPr/>
          </p:nvSpPr>
          <p:spPr bwMode="auto">
            <a:xfrm>
              <a:off x="1339702" y="3317358"/>
              <a:ext cx="233917" cy="2658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6" name="Straight Connector 5"/>
            <p:cNvCxnSpPr>
              <a:stCxn id="4" idx="6"/>
            </p:cNvCxnSpPr>
            <p:nvPr/>
          </p:nvCxnSpPr>
          <p:spPr>
            <a:xfrm>
              <a:off x="1573619" y="3450265"/>
              <a:ext cx="374451" cy="85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H="1">
              <a:off x="1303375" y="3727598"/>
              <a:ext cx="299484" cy="7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 bwMode="auto">
            <a:xfrm>
              <a:off x="1921456" y="3326640"/>
              <a:ext cx="233917" cy="2658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14" name="Straight Connector 13"/>
            <p:cNvCxnSpPr>
              <a:stCxn id="13" idx="6"/>
            </p:cNvCxnSpPr>
            <p:nvPr/>
          </p:nvCxnSpPr>
          <p:spPr>
            <a:xfrm>
              <a:off x="2155373" y="3459547"/>
              <a:ext cx="374451" cy="85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1885129" y="3736880"/>
              <a:ext cx="299484" cy="7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 bwMode="auto">
            <a:xfrm>
              <a:off x="2454173" y="3326640"/>
              <a:ext cx="233917" cy="2658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18" name="Straight Connector 17"/>
            <p:cNvCxnSpPr>
              <a:stCxn id="17" idx="6"/>
            </p:cNvCxnSpPr>
            <p:nvPr/>
          </p:nvCxnSpPr>
          <p:spPr>
            <a:xfrm>
              <a:off x="2688090" y="3459547"/>
              <a:ext cx="374451" cy="85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2417846" y="3736880"/>
              <a:ext cx="299484" cy="7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 bwMode="auto">
            <a:xfrm>
              <a:off x="3035927" y="3335922"/>
              <a:ext cx="233917" cy="2658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16200000" flipH="1">
              <a:off x="2999600" y="3746162"/>
              <a:ext cx="299484" cy="7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23"/>
            <p:cNvGrpSpPr/>
            <p:nvPr/>
          </p:nvGrpSpPr>
          <p:grpSpPr>
            <a:xfrm>
              <a:off x="1348984" y="3803700"/>
              <a:ext cx="608368" cy="563526"/>
              <a:chOff x="1339702" y="3317358"/>
              <a:chExt cx="608368" cy="563526"/>
            </a:xfrm>
          </p:grpSpPr>
          <p:sp>
            <p:nvSpPr>
              <p:cNvPr id="25" name="Oval 24"/>
              <p:cNvSpPr/>
              <p:nvPr/>
            </p:nvSpPr>
            <p:spPr bwMode="auto">
              <a:xfrm>
                <a:off x="1339702" y="3317358"/>
                <a:ext cx="233917" cy="265814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cxnSp>
            <p:nvCxnSpPr>
              <p:cNvPr id="26" name="Straight Connector 25"/>
              <p:cNvCxnSpPr>
                <a:stCxn id="25" idx="6"/>
              </p:cNvCxnSpPr>
              <p:nvPr/>
            </p:nvCxnSpPr>
            <p:spPr>
              <a:xfrm>
                <a:off x="1573619" y="3450265"/>
                <a:ext cx="374451" cy="85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03375" y="3727598"/>
                <a:ext cx="299484" cy="708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27"/>
            <p:cNvGrpSpPr/>
            <p:nvPr/>
          </p:nvGrpSpPr>
          <p:grpSpPr>
            <a:xfrm>
              <a:off x="1930738" y="3812982"/>
              <a:ext cx="608368" cy="563526"/>
              <a:chOff x="1339702" y="3317358"/>
              <a:chExt cx="608368" cy="563526"/>
            </a:xfrm>
          </p:grpSpPr>
          <p:sp>
            <p:nvSpPr>
              <p:cNvPr id="29" name="Oval 28"/>
              <p:cNvSpPr/>
              <p:nvPr/>
            </p:nvSpPr>
            <p:spPr bwMode="auto">
              <a:xfrm>
                <a:off x="1339702" y="3317358"/>
                <a:ext cx="233917" cy="265814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cxnSp>
            <p:nvCxnSpPr>
              <p:cNvPr id="30" name="Straight Connector 29"/>
              <p:cNvCxnSpPr>
                <a:stCxn id="29" idx="6"/>
              </p:cNvCxnSpPr>
              <p:nvPr/>
            </p:nvCxnSpPr>
            <p:spPr>
              <a:xfrm>
                <a:off x="1573619" y="3450265"/>
                <a:ext cx="374451" cy="85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 flipH="1">
                <a:off x="1303375" y="3727598"/>
                <a:ext cx="299484" cy="708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Oval 31"/>
            <p:cNvSpPr/>
            <p:nvPr/>
          </p:nvSpPr>
          <p:spPr bwMode="auto">
            <a:xfrm>
              <a:off x="2463455" y="3812982"/>
              <a:ext cx="233917" cy="2658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33" name="Straight Connector 32"/>
            <p:cNvCxnSpPr>
              <a:stCxn id="32" idx="6"/>
            </p:cNvCxnSpPr>
            <p:nvPr/>
          </p:nvCxnSpPr>
          <p:spPr>
            <a:xfrm>
              <a:off x="2697372" y="3945889"/>
              <a:ext cx="374451" cy="85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2427128" y="4223222"/>
              <a:ext cx="299484" cy="7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 bwMode="auto">
            <a:xfrm>
              <a:off x="3045209" y="3822264"/>
              <a:ext cx="233917" cy="2658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16200000" flipH="1">
              <a:off x="3008882" y="4232504"/>
              <a:ext cx="299484" cy="7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6"/>
            <p:cNvGrpSpPr/>
            <p:nvPr/>
          </p:nvGrpSpPr>
          <p:grpSpPr>
            <a:xfrm>
              <a:off x="1350315" y="4250287"/>
              <a:ext cx="608368" cy="563526"/>
              <a:chOff x="1339702" y="3317358"/>
              <a:chExt cx="608368" cy="563526"/>
            </a:xfrm>
          </p:grpSpPr>
          <p:sp>
            <p:nvSpPr>
              <p:cNvPr id="38" name="Oval 37"/>
              <p:cNvSpPr/>
              <p:nvPr/>
            </p:nvSpPr>
            <p:spPr bwMode="auto">
              <a:xfrm>
                <a:off x="1339702" y="3317358"/>
                <a:ext cx="233917" cy="265814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cxnSp>
            <p:nvCxnSpPr>
              <p:cNvPr id="39" name="Straight Connector 38"/>
              <p:cNvCxnSpPr>
                <a:stCxn id="38" idx="6"/>
              </p:cNvCxnSpPr>
              <p:nvPr/>
            </p:nvCxnSpPr>
            <p:spPr>
              <a:xfrm>
                <a:off x="1573619" y="3450265"/>
                <a:ext cx="374451" cy="85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H="1">
                <a:off x="1303375" y="3727598"/>
                <a:ext cx="299484" cy="708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40"/>
            <p:cNvGrpSpPr/>
            <p:nvPr/>
          </p:nvGrpSpPr>
          <p:grpSpPr>
            <a:xfrm>
              <a:off x="1932069" y="4259569"/>
              <a:ext cx="608368" cy="563526"/>
              <a:chOff x="1339702" y="3317358"/>
              <a:chExt cx="608368" cy="563526"/>
            </a:xfrm>
          </p:grpSpPr>
          <p:sp>
            <p:nvSpPr>
              <p:cNvPr id="42" name="Oval 41"/>
              <p:cNvSpPr/>
              <p:nvPr/>
            </p:nvSpPr>
            <p:spPr bwMode="auto">
              <a:xfrm>
                <a:off x="1339702" y="3317358"/>
                <a:ext cx="233917" cy="265814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cxnSp>
            <p:nvCxnSpPr>
              <p:cNvPr id="43" name="Straight Connector 42"/>
              <p:cNvCxnSpPr>
                <a:stCxn id="42" idx="6"/>
              </p:cNvCxnSpPr>
              <p:nvPr/>
            </p:nvCxnSpPr>
            <p:spPr>
              <a:xfrm>
                <a:off x="1573619" y="3450265"/>
                <a:ext cx="374451" cy="85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1303375" y="3727598"/>
                <a:ext cx="299484" cy="708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Oval 44"/>
            <p:cNvSpPr/>
            <p:nvPr/>
          </p:nvSpPr>
          <p:spPr bwMode="auto">
            <a:xfrm>
              <a:off x="2464786" y="4259569"/>
              <a:ext cx="233917" cy="2658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46" name="Straight Connector 45"/>
            <p:cNvCxnSpPr>
              <a:stCxn id="45" idx="6"/>
            </p:cNvCxnSpPr>
            <p:nvPr/>
          </p:nvCxnSpPr>
          <p:spPr>
            <a:xfrm>
              <a:off x="2698703" y="4392476"/>
              <a:ext cx="374451" cy="85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2428459" y="4669809"/>
              <a:ext cx="299484" cy="7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 bwMode="auto">
            <a:xfrm>
              <a:off x="3046540" y="4268851"/>
              <a:ext cx="233917" cy="2658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16200000" flipH="1">
              <a:off x="3010213" y="4679091"/>
              <a:ext cx="299484" cy="7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 bwMode="auto">
            <a:xfrm>
              <a:off x="1348984" y="4718065"/>
              <a:ext cx="233917" cy="2658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51" name="Straight Connector 50"/>
            <p:cNvCxnSpPr>
              <a:stCxn id="50" idx="6"/>
            </p:cNvCxnSpPr>
            <p:nvPr/>
          </p:nvCxnSpPr>
          <p:spPr>
            <a:xfrm>
              <a:off x="1582901" y="4850972"/>
              <a:ext cx="374451" cy="85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 bwMode="auto">
            <a:xfrm>
              <a:off x="1930738" y="4727347"/>
              <a:ext cx="233917" cy="2658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53" name="Straight Connector 52"/>
            <p:cNvCxnSpPr>
              <a:stCxn id="52" idx="6"/>
            </p:cNvCxnSpPr>
            <p:nvPr/>
          </p:nvCxnSpPr>
          <p:spPr>
            <a:xfrm>
              <a:off x="2164655" y="4860254"/>
              <a:ext cx="374451" cy="85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 bwMode="auto">
            <a:xfrm>
              <a:off x="2463455" y="4727347"/>
              <a:ext cx="233917" cy="2658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55" name="Straight Connector 54"/>
            <p:cNvCxnSpPr>
              <a:stCxn id="54" idx="6"/>
            </p:cNvCxnSpPr>
            <p:nvPr/>
          </p:nvCxnSpPr>
          <p:spPr>
            <a:xfrm>
              <a:off x="2697372" y="4860254"/>
              <a:ext cx="374451" cy="85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 bwMode="auto">
            <a:xfrm>
              <a:off x="3045209" y="4736629"/>
              <a:ext cx="233917" cy="2658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</p:grpSp>
      <p:grpSp>
        <p:nvGrpSpPr>
          <p:cNvPr id="12" name="Group 103"/>
          <p:cNvGrpSpPr/>
          <p:nvPr/>
        </p:nvGrpSpPr>
        <p:grpSpPr>
          <a:xfrm>
            <a:off x="3109871" y="3602548"/>
            <a:ext cx="2107096" cy="1013792"/>
            <a:chOff x="4222143" y="3261360"/>
            <a:chExt cx="3088992" cy="1759905"/>
          </a:xfrm>
        </p:grpSpPr>
        <p:sp>
          <p:nvSpPr>
            <p:cNvPr id="58" name="Flowchart: Multidocument 57"/>
            <p:cNvSpPr/>
            <p:nvPr/>
          </p:nvSpPr>
          <p:spPr bwMode="auto">
            <a:xfrm>
              <a:off x="4222143" y="4754880"/>
              <a:ext cx="294198" cy="238539"/>
            </a:xfrm>
            <a:prstGeom prst="flowChartMultidocumen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4245997" y="4317558"/>
              <a:ext cx="246490" cy="2305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61" name="Straight Arrow Connector 60"/>
            <p:cNvCxnSpPr>
              <a:stCxn id="58" idx="0"/>
              <a:endCxn id="59" idx="4"/>
            </p:cNvCxnSpPr>
            <p:nvPr/>
          </p:nvCxnSpPr>
          <p:spPr>
            <a:xfrm rot="16200000" flipV="1">
              <a:off x="4275995" y="4641393"/>
              <a:ext cx="206734" cy="2024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lowchart: Multidocument 61"/>
            <p:cNvSpPr/>
            <p:nvPr/>
          </p:nvSpPr>
          <p:spPr bwMode="auto">
            <a:xfrm>
              <a:off x="4628975" y="4756211"/>
              <a:ext cx="294198" cy="238539"/>
            </a:xfrm>
            <a:prstGeom prst="flowChartMultidocumen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4652829" y="4318889"/>
              <a:ext cx="246490" cy="2305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64" name="Straight Arrow Connector 63"/>
            <p:cNvCxnSpPr>
              <a:stCxn id="62" idx="0"/>
              <a:endCxn id="63" idx="4"/>
            </p:cNvCxnSpPr>
            <p:nvPr/>
          </p:nvCxnSpPr>
          <p:spPr>
            <a:xfrm rot="16200000" flipV="1">
              <a:off x="4682827" y="4642724"/>
              <a:ext cx="206734" cy="2024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Flowchart: Multidocument 64"/>
            <p:cNvSpPr/>
            <p:nvPr/>
          </p:nvSpPr>
          <p:spPr bwMode="auto">
            <a:xfrm>
              <a:off x="5026525" y="4764162"/>
              <a:ext cx="294198" cy="238539"/>
            </a:xfrm>
            <a:prstGeom prst="flowChartMultidocumen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5050379" y="4326840"/>
              <a:ext cx="246490" cy="2305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67" name="Straight Arrow Connector 66"/>
            <p:cNvCxnSpPr>
              <a:stCxn id="65" idx="0"/>
              <a:endCxn id="66" idx="4"/>
            </p:cNvCxnSpPr>
            <p:nvPr/>
          </p:nvCxnSpPr>
          <p:spPr>
            <a:xfrm rot="16200000" flipV="1">
              <a:off x="5080377" y="4650675"/>
              <a:ext cx="206734" cy="2024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Flowchart: Multidocument 67"/>
            <p:cNvSpPr/>
            <p:nvPr/>
          </p:nvSpPr>
          <p:spPr bwMode="auto">
            <a:xfrm>
              <a:off x="5433357" y="4765493"/>
              <a:ext cx="294198" cy="238539"/>
            </a:xfrm>
            <a:prstGeom prst="flowChartMultidocumen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5457211" y="4328171"/>
              <a:ext cx="246490" cy="2305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70" name="Straight Arrow Connector 69"/>
            <p:cNvCxnSpPr>
              <a:stCxn id="68" idx="0"/>
              <a:endCxn id="69" idx="4"/>
            </p:cNvCxnSpPr>
            <p:nvPr/>
          </p:nvCxnSpPr>
          <p:spPr>
            <a:xfrm rot="16200000" flipV="1">
              <a:off x="5487209" y="4652006"/>
              <a:ext cx="206734" cy="2024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Flowchart: Multidocument 70"/>
            <p:cNvSpPr/>
            <p:nvPr/>
          </p:nvSpPr>
          <p:spPr bwMode="auto">
            <a:xfrm>
              <a:off x="5805723" y="4772113"/>
              <a:ext cx="294198" cy="238539"/>
            </a:xfrm>
            <a:prstGeom prst="flowChartMultidocumen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5829577" y="4334791"/>
              <a:ext cx="246490" cy="2305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73" name="Straight Arrow Connector 72"/>
            <p:cNvCxnSpPr>
              <a:stCxn id="71" idx="0"/>
              <a:endCxn id="72" idx="4"/>
            </p:cNvCxnSpPr>
            <p:nvPr/>
          </p:nvCxnSpPr>
          <p:spPr>
            <a:xfrm rot="16200000" flipV="1">
              <a:off x="5859575" y="4658626"/>
              <a:ext cx="206734" cy="2024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lowchart: Multidocument 73"/>
            <p:cNvSpPr/>
            <p:nvPr/>
          </p:nvSpPr>
          <p:spPr bwMode="auto">
            <a:xfrm>
              <a:off x="6212555" y="4773444"/>
              <a:ext cx="294198" cy="238539"/>
            </a:xfrm>
            <a:prstGeom prst="flowChartMultidocumen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6236409" y="4336122"/>
              <a:ext cx="246490" cy="2305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76" name="Straight Arrow Connector 75"/>
            <p:cNvCxnSpPr>
              <a:stCxn id="74" idx="0"/>
              <a:endCxn id="75" idx="4"/>
            </p:cNvCxnSpPr>
            <p:nvPr/>
          </p:nvCxnSpPr>
          <p:spPr>
            <a:xfrm rot="16200000" flipV="1">
              <a:off x="6266407" y="4659957"/>
              <a:ext cx="206734" cy="2024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Flowchart: Multidocument 76"/>
            <p:cNvSpPr/>
            <p:nvPr/>
          </p:nvSpPr>
          <p:spPr bwMode="auto">
            <a:xfrm>
              <a:off x="6610105" y="4781395"/>
              <a:ext cx="294198" cy="238539"/>
            </a:xfrm>
            <a:prstGeom prst="flowChartMultidocumen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6633959" y="4344073"/>
              <a:ext cx="246490" cy="2305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79" name="Straight Arrow Connector 78"/>
            <p:cNvCxnSpPr>
              <a:stCxn id="77" idx="0"/>
              <a:endCxn id="78" idx="4"/>
            </p:cNvCxnSpPr>
            <p:nvPr/>
          </p:nvCxnSpPr>
          <p:spPr>
            <a:xfrm rot="16200000" flipV="1">
              <a:off x="6663957" y="4667908"/>
              <a:ext cx="206734" cy="2024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Flowchart: Multidocument 79"/>
            <p:cNvSpPr/>
            <p:nvPr/>
          </p:nvSpPr>
          <p:spPr bwMode="auto">
            <a:xfrm>
              <a:off x="7016937" y="4782726"/>
              <a:ext cx="294198" cy="238539"/>
            </a:xfrm>
            <a:prstGeom prst="flowChartMultidocumen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040791" y="4345404"/>
              <a:ext cx="246490" cy="2305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82" name="Straight Arrow Connector 81"/>
            <p:cNvCxnSpPr>
              <a:stCxn id="80" idx="0"/>
              <a:endCxn id="81" idx="4"/>
            </p:cNvCxnSpPr>
            <p:nvPr/>
          </p:nvCxnSpPr>
          <p:spPr>
            <a:xfrm rot="16200000" flipV="1">
              <a:off x="7070789" y="4669239"/>
              <a:ext cx="206734" cy="2024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 bwMode="auto">
            <a:xfrm>
              <a:off x="5726265" y="3460142"/>
              <a:ext cx="246490" cy="2305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rot="16200000" flipV="1">
              <a:off x="5724458" y="3354607"/>
              <a:ext cx="206734" cy="2024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59" idx="7"/>
            </p:cNvCxnSpPr>
            <p:nvPr/>
          </p:nvCxnSpPr>
          <p:spPr>
            <a:xfrm rot="5400000" flipH="1" flipV="1">
              <a:off x="4759703" y="3354287"/>
              <a:ext cx="693727" cy="130035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endCxn id="83" idx="3"/>
            </p:cNvCxnSpPr>
            <p:nvPr/>
          </p:nvCxnSpPr>
          <p:spPr>
            <a:xfrm flipV="1">
              <a:off x="4791662" y="3656961"/>
              <a:ext cx="970701" cy="68774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endCxn id="83" idx="4"/>
            </p:cNvCxnSpPr>
            <p:nvPr/>
          </p:nvCxnSpPr>
          <p:spPr>
            <a:xfrm rot="5400000" flipH="1" flipV="1">
              <a:off x="5212258" y="3692879"/>
              <a:ext cx="639401" cy="63510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endCxn id="83" idx="4"/>
            </p:cNvCxnSpPr>
            <p:nvPr/>
          </p:nvCxnSpPr>
          <p:spPr>
            <a:xfrm rot="5400000" flipH="1" flipV="1">
              <a:off x="5403089" y="3877086"/>
              <a:ext cx="632776" cy="26006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81" idx="1"/>
            </p:cNvCxnSpPr>
            <p:nvPr/>
          </p:nvCxnSpPr>
          <p:spPr>
            <a:xfrm rot="16200000" flipV="1">
              <a:off x="6133402" y="3435685"/>
              <a:ext cx="744102" cy="11428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5928398" y="3634431"/>
              <a:ext cx="774553" cy="69903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75" idx="0"/>
            </p:cNvCxnSpPr>
            <p:nvPr/>
          </p:nvCxnSpPr>
          <p:spPr>
            <a:xfrm rot="16200000" flipV="1">
              <a:off x="5766491" y="3742959"/>
              <a:ext cx="667922" cy="51840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72" idx="0"/>
            </p:cNvCxnSpPr>
            <p:nvPr/>
          </p:nvCxnSpPr>
          <p:spPr>
            <a:xfrm rot="16200000" flipV="1">
              <a:off x="5563741" y="3945710"/>
              <a:ext cx="666591" cy="11157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Flowchart: Multidocument 105"/>
          <p:cNvSpPr/>
          <p:nvPr/>
        </p:nvSpPr>
        <p:spPr bwMode="auto">
          <a:xfrm>
            <a:off x="6171543" y="4475701"/>
            <a:ext cx="200681" cy="137411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6187810" y="4223782"/>
            <a:ext cx="168138" cy="13283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cxnSp>
        <p:nvCxnSpPr>
          <p:cNvPr id="108" name="Straight Arrow Connector 107"/>
          <p:cNvCxnSpPr>
            <a:stCxn id="106" idx="0"/>
            <a:endCxn id="107" idx="4"/>
          </p:cNvCxnSpPr>
          <p:nvPr/>
        </p:nvCxnSpPr>
        <p:spPr>
          <a:xfrm rot="16200000" flipV="1">
            <a:off x="6219242" y="4409252"/>
            <a:ext cx="119089" cy="13806"/>
          </a:xfrm>
          <a:prstGeom prst="straightConnector1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Flowchart: Multidocument 108"/>
          <p:cNvSpPr/>
          <p:nvPr/>
        </p:nvSpPr>
        <p:spPr bwMode="auto">
          <a:xfrm>
            <a:off x="6449056" y="4476468"/>
            <a:ext cx="200681" cy="137411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6465322" y="4224547"/>
            <a:ext cx="168138" cy="13283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cxnSp>
        <p:nvCxnSpPr>
          <p:cNvPr id="111" name="Straight Arrow Connector 110"/>
          <p:cNvCxnSpPr>
            <a:stCxn id="109" idx="0"/>
            <a:endCxn id="110" idx="4"/>
          </p:cNvCxnSpPr>
          <p:nvPr/>
        </p:nvCxnSpPr>
        <p:spPr>
          <a:xfrm rot="16200000" flipV="1">
            <a:off x="6496752" y="4410018"/>
            <a:ext cx="119089" cy="13806"/>
          </a:xfrm>
          <a:prstGeom prst="straightConnector1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Flowchart: Multidocument 111"/>
          <p:cNvSpPr/>
          <p:nvPr/>
        </p:nvSpPr>
        <p:spPr bwMode="auto">
          <a:xfrm>
            <a:off x="6720237" y="4481048"/>
            <a:ext cx="200681" cy="137411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6736503" y="4229128"/>
            <a:ext cx="168138" cy="13283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cxnSp>
        <p:nvCxnSpPr>
          <p:cNvPr id="114" name="Straight Arrow Connector 113"/>
          <p:cNvCxnSpPr>
            <a:stCxn id="112" idx="0"/>
            <a:endCxn id="113" idx="4"/>
          </p:cNvCxnSpPr>
          <p:nvPr/>
        </p:nvCxnSpPr>
        <p:spPr>
          <a:xfrm rot="16200000" flipV="1">
            <a:off x="6767933" y="4414598"/>
            <a:ext cx="119089" cy="13806"/>
          </a:xfrm>
          <a:prstGeom prst="straightConnector1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lowchart: Multidocument 114"/>
          <p:cNvSpPr/>
          <p:nvPr/>
        </p:nvSpPr>
        <p:spPr bwMode="auto">
          <a:xfrm>
            <a:off x="6997747" y="4481814"/>
            <a:ext cx="200681" cy="137411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7014016" y="4229896"/>
            <a:ext cx="168138" cy="13283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cxnSp>
        <p:nvCxnSpPr>
          <p:cNvPr id="117" name="Straight Arrow Connector 116"/>
          <p:cNvCxnSpPr>
            <a:stCxn id="115" idx="0"/>
            <a:endCxn id="116" idx="4"/>
          </p:cNvCxnSpPr>
          <p:nvPr/>
        </p:nvCxnSpPr>
        <p:spPr>
          <a:xfrm rot="16200000" flipV="1">
            <a:off x="7045448" y="4415366"/>
            <a:ext cx="119089" cy="13806"/>
          </a:xfrm>
          <a:prstGeom prst="straightConnector1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Flowchart: Multidocument 117"/>
          <p:cNvSpPr/>
          <p:nvPr/>
        </p:nvSpPr>
        <p:spPr bwMode="auto">
          <a:xfrm>
            <a:off x="7251751" y="4485628"/>
            <a:ext cx="200681" cy="137411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7268018" y="4233709"/>
            <a:ext cx="168138" cy="13283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cxnSp>
        <p:nvCxnSpPr>
          <p:cNvPr id="120" name="Straight Arrow Connector 119"/>
          <p:cNvCxnSpPr>
            <a:stCxn id="118" idx="0"/>
            <a:endCxn id="119" idx="4"/>
          </p:cNvCxnSpPr>
          <p:nvPr/>
        </p:nvCxnSpPr>
        <p:spPr>
          <a:xfrm rot="16200000" flipV="1">
            <a:off x="7299451" y="4419179"/>
            <a:ext cx="119089" cy="13806"/>
          </a:xfrm>
          <a:prstGeom prst="straightConnector1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Flowchart: Multidocument 120"/>
          <p:cNvSpPr/>
          <p:nvPr/>
        </p:nvSpPr>
        <p:spPr bwMode="auto">
          <a:xfrm>
            <a:off x="7529264" y="4486395"/>
            <a:ext cx="200681" cy="137411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7545530" y="4234474"/>
            <a:ext cx="168138" cy="13283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cxnSp>
        <p:nvCxnSpPr>
          <p:cNvPr id="123" name="Straight Arrow Connector 122"/>
          <p:cNvCxnSpPr>
            <a:stCxn id="121" idx="0"/>
            <a:endCxn id="122" idx="4"/>
          </p:cNvCxnSpPr>
          <p:nvPr/>
        </p:nvCxnSpPr>
        <p:spPr>
          <a:xfrm rot="16200000" flipV="1">
            <a:off x="7576963" y="4419946"/>
            <a:ext cx="119089" cy="13806"/>
          </a:xfrm>
          <a:prstGeom prst="straightConnector1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Flowchart: Multidocument 123"/>
          <p:cNvSpPr/>
          <p:nvPr/>
        </p:nvSpPr>
        <p:spPr bwMode="auto">
          <a:xfrm>
            <a:off x="7800445" y="4490975"/>
            <a:ext cx="200681" cy="137411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7816712" y="4239055"/>
            <a:ext cx="168138" cy="13283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cxnSp>
        <p:nvCxnSpPr>
          <p:cNvPr id="126" name="Straight Arrow Connector 125"/>
          <p:cNvCxnSpPr>
            <a:stCxn id="124" idx="0"/>
            <a:endCxn id="125" idx="4"/>
          </p:cNvCxnSpPr>
          <p:nvPr/>
        </p:nvCxnSpPr>
        <p:spPr>
          <a:xfrm rot="16200000" flipV="1">
            <a:off x="7848144" y="4424525"/>
            <a:ext cx="119089" cy="13806"/>
          </a:xfrm>
          <a:prstGeom prst="straightConnector1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Flowchart: Multidocument 126"/>
          <p:cNvSpPr/>
          <p:nvPr/>
        </p:nvSpPr>
        <p:spPr bwMode="auto">
          <a:xfrm>
            <a:off x="8077958" y="4491741"/>
            <a:ext cx="200681" cy="137411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8094224" y="4239823"/>
            <a:ext cx="168138" cy="13283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cxnSp>
        <p:nvCxnSpPr>
          <p:cNvPr id="129" name="Straight Arrow Connector 128"/>
          <p:cNvCxnSpPr>
            <a:stCxn id="127" idx="0"/>
            <a:endCxn id="128" idx="4"/>
          </p:cNvCxnSpPr>
          <p:nvPr/>
        </p:nvCxnSpPr>
        <p:spPr>
          <a:xfrm rot="16200000" flipV="1">
            <a:off x="8125657" y="4425293"/>
            <a:ext cx="119089" cy="13806"/>
          </a:xfrm>
          <a:prstGeom prst="straightConnector1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07" idx="7"/>
            <a:endCxn id="140" idx="4"/>
          </p:cNvCxnSpPr>
          <p:nvPr/>
        </p:nvCxnSpPr>
        <p:spPr>
          <a:xfrm rot="5400000" flipH="1" flipV="1">
            <a:off x="6397809" y="3786118"/>
            <a:ext cx="390637" cy="5235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 flipH="1" flipV="1">
            <a:off x="6620180" y="3785941"/>
            <a:ext cx="393324" cy="5136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endCxn id="141" idx="4"/>
          </p:cNvCxnSpPr>
          <p:nvPr/>
        </p:nvCxnSpPr>
        <p:spPr>
          <a:xfrm rot="5400000" flipH="1" flipV="1">
            <a:off x="6801754" y="3906197"/>
            <a:ext cx="371466" cy="2781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endCxn id="142" idx="3"/>
          </p:cNvCxnSpPr>
          <p:nvPr/>
        </p:nvCxnSpPr>
        <p:spPr>
          <a:xfrm rot="5400000" flipH="1" flipV="1">
            <a:off x="7051146" y="3893178"/>
            <a:ext cx="387102" cy="2809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43" idx="5"/>
          </p:cNvCxnSpPr>
          <p:nvPr/>
        </p:nvCxnSpPr>
        <p:spPr>
          <a:xfrm rot="16200000" flipV="1">
            <a:off x="7761679" y="3861128"/>
            <a:ext cx="405737" cy="3776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16200000" flipV="1">
            <a:off x="7636526" y="3979815"/>
            <a:ext cx="354497" cy="1517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22" idx="0"/>
            <a:endCxn id="142" idx="4"/>
          </p:cNvCxnSpPr>
          <p:nvPr/>
        </p:nvCxnSpPr>
        <p:spPr>
          <a:xfrm rot="16200000" flipV="1">
            <a:off x="7349654" y="3954530"/>
            <a:ext cx="374916" cy="1849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19" idx="0"/>
            <a:endCxn id="142" idx="3"/>
          </p:cNvCxnSpPr>
          <p:nvPr/>
        </p:nvCxnSpPr>
        <p:spPr>
          <a:xfrm rot="5400000" flipH="1" flipV="1">
            <a:off x="7171834" y="4020364"/>
            <a:ext cx="393602" cy="330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Oval 139"/>
          <p:cNvSpPr/>
          <p:nvPr/>
        </p:nvSpPr>
        <p:spPr bwMode="auto">
          <a:xfrm>
            <a:off x="6770850" y="3719767"/>
            <a:ext cx="168138" cy="13283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7042515" y="3726730"/>
            <a:ext cx="168138" cy="13283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42" name="Oval 141"/>
          <p:cNvSpPr/>
          <p:nvPr/>
        </p:nvSpPr>
        <p:spPr bwMode="auto">
          <a:xfrm>
            <a:off x="7360555" y="3726730"/>
            <a:ext cx="168138" cy="13283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7632220" y="3733690"/>
            <a:ext cx="168138" cy="13283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cxnSp>
        <p:nvCxnSpPr>
          <p:cNvPr id="154" name="Straight Connector 153"/>
          <p:cNvCxnSpPr>
            <a:stCxn id="140" idx="1"/>
          </p:cNvCxnSpPr>
          <p:nvPr/>
        </p:nvCxnSpPr>
        <p:spPr>
          <a:xfrm rot="16200000" flipV="1">
            <a:off x="6536243" y="3479986"/>
            <a:ext cx="361918" cy="156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143" idx="7"/>
          </p:cNvCxnSpPr>
          <p:nvPr/>
        </p:nvCxnSpPr>
        <p:spPr>
          <a:xfrm rot="5400000" flipH="1" flipV="1">
            <a:off x="7687352" y="3429967"/>
            <a:ext cx="411560" cy="234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141" idx="0"/>
          </p:cNvCxnSpPr>
          <p:nvPr/>
        </p:nvCxnSpPr>
        <p:spPr>
          <a:xfrm rot="16200000" flipV="1">
            <a:off x="6954503" y="3554645"/>
            <a:ext cx="342283" cy="1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142" idx="0"/>
          </p:cNvCxnSpPr>
          <p:nvPr/>
        </p:nvCxnSpPr>
        <p:spPr>
          <a:xfrm rot="5400000" flipH="1" flipV="1">
            <a:off x="7290925" y="3502429"/>
            <a:ext cx="378002" cy="70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143" idx="7"/>
          </p:cNvCxnSpPr>
          <p:nvPr/>
        </p:nvCxnSpPr>
        <p:spPr>
          <a:xfrm rot="5400000" flipH="1" flipV="1">
            <a:off x="7869521" y="3240661"/>
            <a:ext cx="418703" cy="606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140" idx="1"/>
          </p:cNvCxnSpPr>
          <p:nvPr/>
        </p:nvCxnSpPr>
        <p:spPr>
          <a:xfrm rot="16200000" flipV="1">
            <a:off x="6323120" y="3266864"/>
            <a:ext cx="369062" cy="575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914403" y="3105152"/>
            <a:ext cx="7439025" cy="2857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1" name="Cloud 170"/>
          <p:cNvSpPr/>
          <p:nvPr/>
        </p:nvSpPr>
        <p:spPr bwMode="auto">
          <a:xfrm>
            <a:off x="6172204" y="3257550"/>
            <a:ext cx="2524125" cy="40005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Internet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85804" y="3409952"/>
            <a:ext cx="164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MPI communication</a:t>
            </a:r>
            <a:endParaRPr lang="en-US" sz="1400" i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3352800" y="3370160"/>
            <a:ext cx="2071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Map Reduce Data Parallel</a:t>
            </a:r>
            <a:endParaRPr lang="en-US" sz="1400" i="1" dirty="0"/>
          </a:p>
        </p:txBody>
      </p:sp>
      <p:sp>
        <p:nvSpPr>
          <p:cNvPr id="144" name="TextBox 143"/>
          <p:cNvSpPr txBox="1"/>
          <p:nvPr/>
        </p:nvSpPr>
        <p:spPr>
          <a:xfrm>
            <a:off x="1143004" y="2800350"/>
            <a:ext cx="2081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HPC Supercomputer</a:t>
            </a:r>
            <a:endParaRPr lang="en-US" dirty="0"/>
          </a:p>
        </p:txBody>
      </p:sp>
      <p:sp>
        <p:nvSpPr>
          <p:cNvPr id="145" name="TextBox 144"/>
          <p:cNvSpPr txBox="1"/>
          <p:nvPr/>
        </p:nvSpPr>
        <p:spPr>
          <a:xfrm>
            <a:off x="5638800" y="2800350"/>
            <a:ext cx="250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Center based Cloud</a:t>
            </a:r>
            <a:endParaRPr lang="en-US" dirty="0"/>
          </a:p>
        </p:txBody>
      </p:sp>
      <p:grpSp>
        <p:nvGrpSpPr>
          <p:cNvPr id="16" name="Group 185"/>
          <p:cNvGrpSpPr/>
          <p:nvPr/>
        </p:nvGrpSpPr>
        <p:grpSpPr>
          <a:xfrm>
            <a:off x="914400" y="3714750"/>
            <a:ext cx="1204064" cy="1056408"/>
            <a:chOff x="6613236" y="1007966"/>
            <a:chExt cx="2058428" cy="1553392"/>
          </a:xfrm>
        </p:grpSpPr>
        <p:sp>
          <p:nvSpPr>
            <p:cNvPr id="146" name="Rectangle 145"/>
            <p:cNvSpPr/>
            <p:nvPr/>
          </p:nvSpPr>
          <p:spPr bwMode="auto">
            <a:xfrm>
              <a:off x="6613236" y="1018308"/>
              <a:ext cx="2057400" cy="154305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147" name="Straight Connector 146"/>
            <p:cNvCxnSpPr/>
            <p:nvPr/>
          </p:nvCxnSpPr>
          <p:spPr>
            <a:xfrm>
              <a:off x="6614264" y="1795516"/>
              <a:ext cx="2057400" cy="25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6877125" y="1779324"/>
              <a:ext cx="1543050" cy="33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7417230" y="1779324"/>
              <a:ext cx="1543050" cy="33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5400000">
              <a:off x="6347992" y="1779324"/>
              <a:ext cx="1543050" cy="33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6614264" y="1443472"/>
              <a:ext cx="2057400" cy="25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6614264" y="2177736"/>
              <a:ext cx="2057400" cy="25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6709209" y="1800965"/>
              <a:ext cx="342900" cy="333"/>
            </a:xfrm>
            <a:prstGeom prst="line">
              <a:avLst/>
            </a:prstGeom>
            <a:ln w="15875">
              <a:solidFill>
                <a:srgbClr val="FF000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5400000">
              <a:off x="6709209" y="1432462"/>
              <a:ext cx="342900" cy="333"/>
            </a:xfrm>
            <a:prstGeom prst="line">
              <a:avLst/>
            </a:prstGeom>
            <a:ln w="15875">
              <a:solidFill>
                <a:srgbClr val="FF000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6709209" y="2188673"/>
              <a:ext cx="342900" cy="333"/>
            </a:xfrm>
            <a:prstGeom prst="line">
              <a:avLst/>
            </a:prstGeom>
            <a:ln w="15875">
              <a:solidFill>
                <a:srgbClr val="FF000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>
              <a:off x="7220054" y="1800965"/>
              <a:ext cx="342900" cy="333"/>
            </a:xfrm>
            <a:prstGeom prst="line">
              <a:avLst/>
            </a:prstGeom>
            <a:ln w="15875">
              <a:solidFill>
                <a:srgbClr val="FF000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5400000">
              <a:off x="7220054" y="1432462"/>
              <a:ext cx="342900" cy="333"/>
            </a:xfrm>
            <a:prstGeom prst="line">
              <a:avLst/>
            </a:prstGeom>
            <a:ln w="15875">
              <a:solidFill>
                <a:srgbClr val="FF000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7220054" y="2188673"/>
              <a:ext cx="342900" cy="333"/>
            </a:xfrm>
            <a:prstGeom prst="line">
              <a:avLst/>
            </a:prstGeom>
            <a:ln w="15875">
              <a:solidFill>
                <a:srgbClr val="FF000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5400000">
              <a:off x="7723584" y="1795479"/>
              <a:ext cx="342900" cy="333"/>
            </a:xfrm>
            <a:prstGeom prst="line">
              <a:avLst/>
            </a:prstGeom>
            <a:ln w="15875">
              <a:solidFill>
                <a:srgbClr val="FF000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7723584" y="1426976"/>
              <a:ext cx="342900" cy="333"/>
            </a:xfrm>
            <a:prstGeom prst="line">
              <a:avLst/>
            </a:prstGeom>
            <a:ln w="15875">
              <a:solidFill>
                <a:srgbClr val="FF000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7723584" y="2183187"/>
              <a:ext cx="342900" cy="333"/>
            </a:xfrm>
            <a:prstGeom prst="line">
              <a:avLst/>
            </a:prstGeom>
            <a:ln w="15875">
              <a:solidFill>
                <a:srgbClr val="FF000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8205168" y="1800965"/>
              <a:ext cx="342900" cy="333"/>
            </a:xfrm>
            <a:prstGeom prst="line">
              <a:avLst/>
            </a:prstGeom>
            <a:ln w="15875">
              <a:solidFill>
                <a:srgbClr val="FF000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8205168" y="1432462"/>
              <a:ext cx="342900" cy="333"/>
            </a:xfrm>
            <a:prstGeom prst="line">
              <a:avLst/>
            </a:prstGeom>
            <a:ln w="15875">
              <a:solidFill>
                <a:srgbClr val="FF000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8205168" y="2188673"/>
              <a:ext cx="342900" cy="333"/>
            </a:xfrm>
            <a:prstGeom prst="line">
              <a:avLst/>
            </a:prstGeom>
            <a:ln w="15875">
              <a:solidFill>
                <a:srgbClr val="FF000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91"/>
            <p:cNvGrpSpPr/>
            <p:nvPr/>
          </p:nvGrpSpPr>
          <p:grpSpPr>
            <a:xfrm rot="5400000">
              <a:off x="7073624" y="1058791"/>
              <a:ext cx="1122219" cy="1480112"/>
              <a:chOff x="7076783" y="3911489"/>
              <a:chExt cx="1496292" cy="1480112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>
                <a:off x="6848350" y="4631259"/>
                <a:ext cx="457200" cy="333"/>
              </a:xfrm>
              <a:prstGeom prst="line">
                <a:avLst/>
              </a:prstGeom>
              <a:ln w="15875">
                <a:solidFill>
                  <a:srgbClr val="FF0000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5400000">
                <a:off x="6848350" y="4139922"/>
                <a:ext cx="457200" cy="333"/>
              </a:xfrm>
              <a:prstGeom prst="line">
                <a:avLst/>
              </a:prstGeom>
              <a:ln w="15875">
                <a:solidFill>
                  <a:srgbClr val="FF0000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>
                <a:off x="6848350" y="5148203"/>
                <a:ext cx="457200" cy="333"/>
              </a:xfrm>
              <a:prstGeom prst="line">
                <a:avLst/>
              </a:prstGeom>
              <a:ln w="15875">
                <a:solidFill>
                  <a:srgbClr val="FF0000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5400000">
                <a:off x="7359195" y="4631259"/>
                <a:ext cx="457200" cy="333"/>
              </a:xfrm>
              <a:prstGeom prst="line">
                <a:avLst/>
              </a:prstGeom>
              <a:ln w="15875">
                <a:solidFill>
                  <a:srgbClr val="FF0000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>
                <a:off x="7359195" y="4139922"/>
                <a:ext cx="457200" cy="333"/>
              </a:xfrm>
              <a:prstGeom prst="line">
                <a:avLst/>
              </a:prstGeom>
              <a:ln w="15875">
                <a:solidFill>
                  <a:srgbClr val="FF0000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5400000">
                <a:off x="7359195" y="5148203"/>
                <a:ext cx="457200" cy="333"/>
              </a:xfrm>
              <a:prstGeom prst="line">
                <a:avLst/>
              </a:prstGeom>
              <a:ln w="15875">
                <a:solidFill>
                  <a:srgbClr val="FF0000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5400000">
                <a:off x="7877355" y="4645890"/>
                <a:ext cx="457200" cy="333"/>
              </a:xfrm>
              <a:prstGeom prst="line">
                <a:avLst/>
              </a:prstGeom>
              <a:ln w="15875">
                <a:solidFill>
                  <a:srgbClr val="FF0000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>
                <a:off x="7877355" y="4154553"/>
                <a:ext cx="457200" cy="333"/>
              </a:xfrm>
              <a:prstGeom prst="line">
                <a:avLst/>
              </a:prstGeom>
              <a:ln w="15875">
                <a:solidFill>
                  <a:srgbClr val="FF0000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5400000">
                <a:off x="7877355" y="5162834"/>
                <a:ext cx="457200" cy="333"/>
              </a:xfrm>
              <a:prstGeom prst="line">
                <a:avLst/>
              </a:prstGeom>
              <a:ln w="15875">
                <a:solidFill>
                  <a:srgbClr val="FF0000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5400000">
                <a:off x="8344309" y="4631259"/>
                <a:ext cx="457200" cy="333"/>
              </a:xfrm>
              <a:prstGeom prst="line">
                <a:avLst/>
              </a:prstGeom>
              <a:ln w="15875">
                <a:solidFill>
                  <a:srgbClr val="FF0000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>
                <a:off x="8344309" y="4139922"/>
                <a:ext cx="457200" cy="333"/>
              </a:xfrm>
              <a:prstGeom prst="line">
                <a:avLst/>
              </a:prstGeom>
              <a:ln w="15875">
                <a:solidFill>
                  <a:srgbClr val="FF0000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rot="5400000">
                <a:off x="8344309" y="5148203"/>
                <a:ext cx="457200" cy="333"/>
              </a:xfrm>
              <a:prstGeom prst="line">
                <a:avLst/>
              </a:prstGeom>
              <a:ln w="15875">
                <a:solidFill>
                  <a:srgbClr val="FF0000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46512"/>
          </a:xfrm>
        </p:spPr>
        <p:txBody>
          <a:bodyPr>
            <a:noAutofit/>
          </a:bodyPr>
          <a:lstStyle/>
          <a:p>
            <a:r>
              <a:rPr lang="en-US" sz="3200" dirty="0" smtClean="0"/>
              <a:t>C</a:t>
            </a:r>
            <a:r>
              <a:rPr sz="3200" dirty="0" smtClean="0"/>
              <a:t>hang</a:t>
            </a:r>
            <a:r>
              <a:rPr lang="en-US" sz="3200" dirty="0" smtClean="0"/>
              <a:t>ing</a:t>
            </a:r>
            <a:r>
              <a:rPr sz="3200" dirty="0" smtClean="0"/>
              <a:t> the way we do research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5350"/>
            <a:ext cx="6324600" cy="4267200"/>
          </a:xfrm>
          <a:noFill/>
        </p:spPr>
        <p:txBody>
          <a:bodyPr>
            <a:no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The Rest of Us</a:t>
            </a:r>
          </a:p>
          <a:p>
            <a:pPr marL="342900" lvl="2" indent="-168275"/>
            <a:r>
              <a:rPr lang="en-US" sz="1400" dirty="0" smtClean="0">
                <a:solidFill>
                  <a:schemeClr val="tx1"/>
                </a:solidFill>
              </a:rPr>
              <a:t>Use laptops</a:t>
            </a:r>
          </a:p>
          <a:p>
            <a:pPr marL="342900" lvl="2" indent="-168275"/>
            <a:r>
              <a:rPr lang="en-US" sz="1400" dirty="0" smtClean="0">
                <a:solidFill>
                  <a:schemeClr val="tx1"/>
                </a:solidFill>
              </a:rPr>
              <a:t>Got data, now what?</a:t>
            </a:r>
          </a:p>
          <a:p>
            <a:pPr marL="342900" lvl="2" indent="-168275"/>
            <a:r>
              <a:rPr lang="en-US" sz="1400" dirty="0" smtClean="0">
                <a:solidFill>
                  <a:schemeClr val="tx1"/>
                </a:solidFill>
              </a:rPr>
              <a:t>And it is really is about data, not the FLOPS…</a:t>
            </a:r>
          </a:p>
          <a:p>
            <a:pPr marL="571500" lvl="3"/>
            <a:r>
              <a:rPr lang="en-US" sz="1400" dirty="0" smtClean="0">
                <a:solidFill>
                  <a:schemeClr val="tx1"/>
                </a:solidFill>
              </a:rPr>
              <a:t>Our data collections are not as big as we wished</a:t>
            </a:r>
          </a:p>
          <a:p>
            <a:pPr marL="571500" lvl="3"/>
            <a:r>
              <a:rPr lang="en-US" sz="1400" dirty="0" smtClean="0">
                <a:solidFill>
                  <a:schemeClr val="tx1"/>
                </a:solidFill>
              </a:rPr>
              <a:t>When data collection does grow large, not able to analyze</a:t>
            </a:r>
          </a:p>
          <a:p>
            <a:pPr marL="342900" lvl="2" indent="-168275"/>
            <a:r>
              <a:rPr lang="en-US" sz="1400" dirty="0" smtClean="0">
                <a:solidFill>
                  <a:schemeClr val="tx1"/>
                </a:solidFill>
              </a:rPr>
              <a:t>Tools are limited, must dedicate resources to build analysis tools</a:t>
            </a:r>
          </a:p>
          <a:p>
            <a:pPr marL="174625" indent="-174625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Paradigm shifts for research</a:t>
            </a:r>
          </a:p>
          <a:p>
            <a:pPr marL="342900" lvl="2" indent="-168275"/>
            <a:r>
              <a:rPr lang="en-US" sz="1400" dirty="0" smtClean="0">
                <a:solidFill>
                  <a:schemeClr val="tx1"/>
                </a:solidFill>
              </a:rPr>
              <a:t>The ability to marshal needed resources on demand</a:t>
            </a:r>
          </a:p>
          <a:p>
            <a:pPr marL="571500" lvl="3"/>
            <a:r>
              <a:rPr lang="en-US" sz="1400" i="1" dirty="0" smtClean="0">
                <a:solidFill>
                  <a:schemeClr val="tx1"/>
                </a:solidFill>
              </a:rPr>
              <a:t>Without caring or knowing how it gets done…</a:t>
            </a:r>
          </a:p>
          <a:p>
            <a:pPr marL="342900" lvl="2" indent="-168275"/>
            <a:r>
              <a:rPr lang="en-US" sz="1400" dirty="0" smtClean="0">
                <a:solidFill>
                  <a:schemeClr val="tx1"/>
                </a:solidFill>
              </a:rPr>
              <a:t>Funding agencies can request grantees to archive research data in common  public repositories</a:t>
            </a:r>
          </a:p>
          <a:p>
            <a:pPr marL="342900" lvl="2" indent="-168275"/>
            <a:r>
              <a:rPr lang="en-US" sz="1400" dirty="0" smtClean="0">
                <a:solidFill>
                  <a:schemeClr val="tx1"/>
                </a:solidFill>
              </a:rPr>
              <a:t>The cloud can support very large numbers of users or communities in a flexible way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081690"/>
            <a:ext cx="3048000" cy="232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609600"/>
          </a:xfrm>
        </p:spPr>
        <p:txBody>
          <a:bodyPr>
            <a:noAutofit/>
          </a:bodyPr>
          <a:lstStyle/>
          <a:p>
            <a:r>
              <a:rPr lang="en-US" dirty="0" smtClean="0"/>
              <a:t>F</a:t>
            </a:r>
            <a:r>
              <a:rPr lang="en-US" sz="3200" dirty="0" smtClean="0"/>
              <a:t>ocus Client</a:t>
            </a:r>
            <a:r>
              <a:rPr sz="3200" dirty="0" smtClean="0"/>
              <a:t> </a:t>
            </a:r>
            <a:r>
              <a:rPr lang="en-US" sz="3200" dirty="0" smtClean="0"/>
              <a:t>+ Cloud for Research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6" y="3249321"/>
            <a:ext cx="1333494" cy="1511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loud 4"/>
          <p:cNvSpPr/>
          <p:nvPr/>
        </p:nvSpPr>
        <p:spPr bwMode="auto">
          <a:xfrm>
            <a:off x="2781300" y="3248026"/>
            <a:ext cx="3009900" cy="1228725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6" name="Picture 1" descr="C:\Users\reed\AppData\Local\Microsoft\Windows\Temporary Internet Files\Content.IE5\5XBZ854L\MCj030527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476625"/>
            <a:ext cx="358102" cy="7620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2700" y="3457946"/>
            <a:ext cx="1253966" cy="92117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397000" y="3600451"/>
            <a:ext cx="584200" cy="180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358900" y="3895723"/>
            <a:ext cx="609600" cy="114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260600" y="3609976"/>
            <a:ext cx="812800" cy="2000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73300" y="3829051"/>
            <a:ext cx="711200" cy="2381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odis2.tif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3476625"/>
            <a:ext cx="1377950" cy="682368"/>
          </a:xfrm>
          <a:prstGeom prst="rect">
            <a:avLst/>
          </a:prstGeom>
        </p:spPr>
      </p:pic>
      <p:pic>
        <p:nvPicPr>
          <p:cNvPr id="15" name="Picture 14" descr="surfac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0" y="819151"/>
            <a:ext cx="1905000" cy="1386192"/>
          </a:xfrm>
          <a:prstGeom prst="rect">
            <a:avLst/>
          </a:prstGeom>
        </p:spPr>
      </p:pic>
      <p:pic>
        <p:nvPicPr>
          <p:cNvPr id="14" name="Picture 13" descr="htc-firestone-cell-phone.jpg"/>
          <p:cNvPicPr>
            <a:picLocks noChangeAspect="1"/>
          </p:cNvPicPr>
          <p:nvPr/>
        </p:nvPicPr>
        <p:blipFill>
          <a:blip r:embed="rId7" cstate="print"/>
          <a:srcRect r="50000"/>
          <a:stretch>
            <a:fillRect/>
          </a:stretch>
        </p:blipFill>
        <p:spPr>
          <a:xfrm>
            <a:off x="7926909" y="57150"/>
            <a:ext cx="1140893" cy="1547336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2" y="2571752"/>
            <a:ext cx="3170995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681612"/>
            <a:ext cx="6781800" cy="249973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Seamless interaction</a:t>
            </a:r>
          </a:p>
          <a:p>
            <a:pPr marL="228600" lvl="1" indent="-228600"/>
            <a:r>
              <a:rPr lang="en-US" sz="2000" dirty="0" smtClean="0">
                <a:solidFill>
                  <a:schemeClr val="tx1"/>
                </a:solidFill>
              </a:rPr>
              <a:t>Cloud is the lens that magnifies the power of desktop</a:t>
            </a:r>
          </a:p>
          <a:p>
            <a:pPr marL="228600" lvl="1" indent="-228600"/>
            <a:r>
              <a:rPr lang="en-US" sz="2000" dirty="0" smtClean="0">
                <a:solidFill>
                  <a:schemeClr val="tx1"/>
                </a:solidFill>
              </a:rPr>
              <a:t>Persist and share data from client in the cloud</a:t>
            </a:r>
          </a:p>
          <a:p>
            <a:pPr marL="228600" lvl="1" indent="-228600"/>
            <a:r>
              <a:rPr lang="en-US" sz="2000" dirty="0" smtClean="0">
                <a:solidFill>
                  <a:schemeClr val="tx1"/>
                </a:solidFill>
              </a:rPr>
              <a:t>Analyze data initially captured in client tools, such as Excel</a:t>
            </a:r>
          </a:p>
          <a:p>
            <a:pPr marL="457200" lvl="2"/>
            <a:r>
              <a:rPr lang="en-US" sz="1800" dirty="0" smtClean="0">
                <a:solidFill>
                  <a:schemeClr val="tx1"/>
                </a:solidFill>
              </a:rPr>
              <a:t>Analysis as a service (think SQL, Map-Reduce, R/</a:t>
            </a:r>
            <a:r>
              <a:rPr lang="en-US" sz="1800" dirty="0" err="1" smtClean="0">
                <a:solidFill>
                  <a:schemeClr val="tx1"/>
                </a:solidFill>
              </a:rPr>
              <a:t>MatLab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pPr marL="457200" lvl="2"/>
            <a:r>
              <a:rPr lang="en-US" sz="1800" dirty="0" smtClean="0">
                <a:solidFill>
                  <a:schemeClr val="tx1"/>
                </a:solidFill>
              </a:rPr>
              <a:t>Data visualization generated in the cloud, display on client</a:t>
            </a:r>
          </a:p>
          <a:p>
            <a:pPr marL="457200" lvl="2"/>
            <a:r>
              <a:rPr lang="en-US" sz="1800" dirty="0" smtClean="0">
                <a:solidFill>
                  <a:schemeClr val="tx1"/>
                </a:solidFill>
              </a:rPr>
              <a:t>Provenance, collaboration, other ‘core’ services…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72642"/>
            <a:ext cx="8382000" cy="465512"/>
          </a:xfrm>
        </p:spPr>
        <p:txBody>
          <a:bodyPr>
            <a:normAutofit fontScale="90000"/>
          </a:bodyPr>
          <a:lstStyle/>
          <a:p>
            <a:r>
              <a:rPr dirty="0" smtClean="0"/>
              <a:t>The Clients+Cloud Platform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6225" y="737197"/>
            <a:ext cx="6686551" cy="2890022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At one time the “client” was a PC </a:t>
            </a:r>
            <a:r>
              <a:rPr lang="en-US" sz="2400" smtClean="0"/>
              <a:t>+ browser </a:t>
            </a:r>
            <a:endParaRPr lang="en-US" sz="2400" dirty="0" smtClean="0"/>
          </a:p>
          <a:p>
            <a:r>
              <a:rPr lang="en-US" sz="2400" dirty="0" smtClean="0"/>
              <a:t>	Now: </a:t>
            </a:r>
          </a:p>
          <a:p>
            <a:pPr lvl="2"/>
            <a:r>
              <a:rPr lang="en-US" sz="1600" dirty="0" smtClean="0"/>
              <a:t>The Phone</a:t>
            </a:r>
          </a:p>
          <a:p>
            <a:pPr lvl="2"/>
            <a:r>
              <a:rPr lang="en-US" sz="1600" dirty="0" smtClean="0"/>
              <a:t>The laptop/tablet</a:t>
            </a:r>
          </a:p>
          <a:p>
            <a:pPr lvl="2"/>
            <a:r>
              <a:rPr lang="en-US" sz="1600" dirty="0" smtClean="0"/>
              <a:t>The TV/Surface/Media wall</a:t>
            </a:r>
          </a:p>
          <a:p>
            <a:r>
              <a:rPr lang="en-US" sz="2400" dirty="0" smtClean="0"/>
              <a:t>	And the future:</a:t>
            </a:r>
          </a:p>
          <a:p>
            <a:pPr lvl="2"/>
            <a:r>
              <a:rPr lang="en-US" sz="1600" dirty="0" smtClean="0"/>
              <a:t>The instrumented room</a:t>
            </a:r>
          </a:p>
          <a:p>
            <a:pPr lvl="2"/>
            <a:r>
              <a:rPr lang="en-US" sz="1600" dirty="0" smtClean="0"/>
              <a:t>Aware and active surfaces</a:t>
            </a:r>
          </a:p>
          <a:p>
            <a:pPr lvl="2"/>
            <a:r>
              <a:rPr lang="en-US" sz="1600" dirty="0" smtClean="0"/>
              <a:t>Voice and gesture recognition</a:t>
            </a:r>
          </a:p>
          <a:p>
            <a:pPr lvl="2"/>
            <a:r>
              <a:rPr lang="en-US" sz="1600" dirty="0" smtClean="0"/>
              <a:t>Knowledge of where we are</a:t>
            </a:r>
          </a:p>
          <a:p>
            <a:pPr lvl="2"/>
            <a:r>
              <a:rPr lang="en-US" sz="1600" dirty="0" smtClean="0"/>
              <a:t>Knowledge of our health</a:t>
            </a:r>
            <a:endParaRPr lang="en-US" sz="1600" dirty="0"/>
          </a:p>
        </p:txBody>
      </p:sp>
      <p:pic>
        <p:nvPicPr>
          <p:cNvPr id="7" name="Picture 6" descr="htc-firestone-cell-phone.jpg"/>
          <p:cNvPicPr>
            <a:picLocks noChangeAspect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>
          <a:xfrm>
            <a:off x="7641157" y="185738"/>
            <a:ext cx="1369493" cy="1857375"/>
          </a:xfrm>
          <a:prstGeom prst="rect">
            <a:avLst/>
          </a:prstGeom>
        </p:spPr>
      </p:pic>
      <p:pic>
        <p:nvPicPr>
          <p:cNvPr id="6" name="Picture 5" descr="surf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8225" y="1388625"/>
            <a:ext cx="2254250" cy="1640327"/>
          </a:xfrm>
          <a:prstGeom prst="rect">
            <a:avLst/>
          </a:prstGeom>
        </p:spPr>
      </p:pic>
      <p:pic>
        <p:nvPicPr>
          <p:cNvPr id="8" name="Picture 7" descr="instrumented-ro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2895600"/>
            <a:ext cx="3352800" cy="2247900"/>
          </a:xfrm>
          <a:prstGeom prst="rect">
            <a:avLst/>
          </a:prstGeom>
        </p:spPr>
      </p:pic>
      <p:pic>
        <p:nvPicPr>
          <p:cNvPr id="9" name="Picture 8" descr="microsoft roo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12357" y="3615630"/>
            <a:ext cx="3621618" cy="152787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ue_White_Bar_Rays _4x3_Template">
  <a:themeElements>
    <a:clrScheme name="PRISM 2008">
      <a:dk1>
        <a:srgbClr val="002060"/>
      </a:dk1>
      <a:lt1>
        <a:srgbClr val="FFFFFF"/>
      </a:lt1>
      <a:dk2>
        <a:srgbClr val="0070C0"/>
      </a:dk2>
      <a:lt2>
        <a:srgbClr val="FFFF99"/>
      </a:lt2>
      <a:accent1>
        <a:srgbClr val="FFD965"/>
      </a:accent1>
      <a:accent2>
        <a:srgbClr val="4AA7B4"/>
      </a:accent2>
      <a:accent3>
        <a:srgbClr val="CC8E50"/>
      </a:accent3>
      <a:accent4>
        <a:srgbClr val="94BA40"/>
      </a:accent4>
      <a:accent5>
        <a:srgbClr val="FEAF58"/>
      </a:accent5>
      <a:accent6>
        <a:srgbClr val="A98FB7"/>
      </a:accent6>
      <a:hlink>
        <a:srgbClr val="FFFF99"/>
      </a:hlink>
      <a:folHlink>
        <a:srgbClr val="6F5080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35000">
              <a:schemeClr val="accent1">
                <a:alpha val="13000"/>
              </a:schemeClr>
            </a:gs>
            <a:gs pos="75000">
              <a:schemeClr val="accent1">
                <a:lumMod val="75000"/>
                <a:alpha val="75000"/>
              </a:schemeClr>
            </a:gs>
            <a:gs pos="0">
              <a:schemeClr val="accent1">
                <a:lumMod val="75000"/>
              </a:schemeClr>
            </a:gs>
            <a:gs pos="100000">
              <a:schemeClr val="accent1">
                <a:lumMod val="60000"/>
                <a:lumOff val="40000"/>
                <a:alpha val="75000"/>
              </a:schemeClr>
            </a:gs>
          </a:gsLst>
          <a:lin ang="16200000" scaled="1"/>
          <a:tileRect/>
        </a:gradFill>
        <a:ln w="12700">
          <a:gradFill flip="none" rotWithShape="1">
            <a:gsLst>
              <a:gs pos="61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headEnd type="none" w="med" len="med"/>
          <a:tailEnd type="none" w="med" len="med"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7200000"/>
          </a:lightRig>
        </a:scene3d>
        <a:sp3d prstMaterial="powder">
          <a:bevelT w="127000" h="63500" prst="softRound"/>
        </a:sp3d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algn="ctr" defTabSz="914099">
          <a:defRPr sz="20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f972c95-bec4-450b-a5cb-06dcd2faadd3"/>
    <TaxKeywordTaxHTField xmlns="bf972c95-bec4-450b-a5cb-06dcd2faadd3">
      <Terms xmlns="http://schemas.microsoft.com/office/infopath/2007/PartnerControls"/>
    </TaxKeywordTaxHTFiel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5A3003E69F854B86E700DC3F543269" ma:contentTypeVersion="1" ma:contentTypeDescription="Create a new document." ma:contentTypeScope="" ma:versionID="31719bd457e8c7534318a4e08fce371d">
  <xsd:schema xmlns:xsd="http://www.w3.org/2001/XMLSchema" xmlns:xs="http://www.w3.org/2001/XMLSchema" xmlns:p="http://schemas.microsoft.com/office/2006/metadata/properties" xmlns:ns2="bf972c95-bec4-450b-a5cb-06dcd2faadd3" targetNamespace="http://schemas.microsoft.com/office/2006/metadata/properties" ma:root="true" ma:fieldsID="34fa3d34a0c910ce4ebfe3f88f83e267" ns2:_="">
    <xsd:import namespace="bf972c95-bec4-450b-a5cb-06dcd2faadd3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972c95-bec4-450b-a5cb-06dcd2faadd3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Managed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5edd0bc6-e540-47ab-b50f-0d0344b50df1}" ma:internalName="TaxCatchAll" ma:showField="CatchAllData" ma:web="bf972c95-bec4-450b-a5cb-06dcd2faad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5edd0bc6-e540-47ab-b50f-0d0344b50df1}" ma:internalName="TaxCatchAllLabel" ma:readOnly="true" ma:showField="CatchAllDataLabel" ma:web="bf972c95-bec4-450b-a5cb-06dcd2faad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651604-5A98-4050-B051-CAD62F2E88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B7ED68-9CEA-467E-B331-5F5F1A65CF73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bf972c95-bec4-450b-a5cb-06dcd2faadd3"/>
    <ds:schemaRef ds:uri="http://schemas.openxmlformats.org/package/2006/metadata/core-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C0AE835-00F3-4021-9159-558C474BBC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972c95-bec4-450b-a5cb-06dcd2faad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1331</Words>
  <Application>Microsoft Office PowerPoint</Application>
  <PresentationFormat>On-screen Show (16:9)</PresentationFormat>
  <Paragraphs>267</Paragraphs>
  <Slides>25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1_Blue_White_Bar_Rays _4x3_Template</vt:lpstr>
      <vt:lpstr>Slide 1</vt:lpstr>
      <vt:lpstr>Introduction</vt:lpstr>
      <vt:lpstr>The Cloud </vt:lpstr>
      <vt:lpstr>The Cloud is built on massive data centers</vt:lpstr>
      <vt:lpstr>Microsoft Advances in DC Deployment</vt:lpstr>
      <vt:lpstr>DCs vs Grids, Clusters and Supercomputer Apps</vt:lpstr>
      <vt:lpstr>Changing the way we do research</vt:lpstr>
      <vt:lpstr>Focus Client + Cloud for Research</vt:lpstr>
      <vt:lpstr>The Clients+Cloud Platform</vt:lpstr>
      <vt:lpstr>The Future: an Explosion of Data</vt:lpstr>
      <vt:lpstr>Changing Nature of Discovery</vt:lpstr>
      <vt:lpstr>The Cloud Landscape</vt:lpstr>
      <vt:lpstr>Some examples based on MSR ongoing Cloud Research Engagements</vt:lpstr>
      <vt:lpstr>AzureBLAST*</vt:lpstr>
      <vt:lpstr>Making Excel the user interface to the cloud</vt:lpstr>
      <vt:lpstr>AzureMODIS – Azure Service for Remote Sensing Geoscience</vt:lpstr>
      <vt:lpstr>Project JUNIOR</vt:lpstr>
      <vt:lpstr>Dynamic shared state</vt:lpstr>
      <vt:lpstr>Reaching Out:  Azure Research Engagement project</vt:lpstr>
      <vt:lpstr>VENUS-C</vt:lpstr>
      <vt:lpstr>Consortium</vt:lpstr>
      <vt:lpstr>Goals</vt:lpstr>
      <vt:lpstr>Supporting multiple basic research disciplines</vt:lpstr>
      <vt:lpstr>Open Call for 20 e-Science Applications</vt:lpstr>
      <vt:lpstr>Thanks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Computing for Science</dc:title>
  <dc:subject>Cloud Computing and VENUS-C</dc:subject>
  <dc:creator>Fabrizio Gagliardi</dc:creator>
  <dc:description>PhD Summer School in Cambridge</dc:description>
  <cp:lastModifiedBy>fabrig</cp:lastModifiedBy>
  <cp:revision>329</cp:revision>
  <dcterms:created xsi:type="dcterms:W3CDTF">2009-11-06T19:33:58Z</dcterms:created>
  <dcterms:modified xsi:type="dcterms:W3CDTF">2010-07-01T12:27:20Z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0x010100D05A3003E69F854B86E700DC3F543269</vt:lpwstr>
  </property>
  <property fmtid="{D5CDD505-2E9C-101B-9397-08002B2CF9AE}" pid="3" name="TaxKeyword">
    <vt:lpwstr/>
  </property>
</Properties>
</file>