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311" r:id="rId5"/>
    <p:sldId id="313" r:id="rId6"/>
    <p:sldId id="312" r:id="rId7"/>
    <p:sldId id="314" r:id="rId8"/>
    <p:sldId id="316" r:id="rId9"/>
    <p:sldId id="317" r:id="rId10"/>
    <p:sldId id="318" r:id="rId11"/>
    <p:sldId id="324" r:id="rId12"/>
    <p:sldId id="328" r:id="rId13"/>
    <p:sldId id="325" r:id="rId14"/>
    <p:sldId id="329" r:id="rId15"/>
    <p:sldId id="333" r:id="rId16"/>
    <p:sldId id="326" r:id="rId17"/>
    <p:sldId id="330" r:id="rId18"/>
    <p:sldId id="327" r:id="rId19"/>
    <p:sldId id="331" r:id="rId20"/>
    <p:sldId id="33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4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63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2"/>
    <p:restoredTop sz="86328" autoAdjust="0"/>
  </p:normalViewPr>
  <p:slideViewPr>
    <p:cSldViewPr snapToGrid="0" showGuides="1">
      <p:cViewPr varScale="1">
        <p:scale>
          <a:sx n="67" d="100"/>
          <a:sy n="67" d="100"/>
        </p:scale>
        <p:origin x="77" y="274"/>
      </p:cViewPr>
      <p:guideLst>
        <p:guide orient="horz" pos="2160"/>
        <p:guide pos="3840"/>
        <p:guide orient="horz" pos="24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803EAF-1DAD-4722-B3A3-4E72575D47C7}" type="doc">
      <dgm:prSet loTypeId="urn:microsoft.com/office/officeart/2005/8/layout/cycle8" loCatId="cycle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F889AC00-DE09-4D9D-AE6F-ADA3FB10A467}">
      <dgm:prSet phldrT="[Text]" custT="1"/>
      <dgm:spPr>
        <a:xfrm>
          <a:off x="751811" y="180598"/>
          <a:ext cx="2531455" cy="2531455"/>
        </a:xfrm>
        <a:solidFill>
          <a:srgbClr val="FFFFFF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7FBA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 lIns="0" tIns="0" rIns="0" bIns="0"/>
        <a:lstStyle/>
        <a:p>
          <a:r>
            <a:rPr lang="en-US" sz="2000" dirty="0" smtClean="0">
              <a:solidFill>
                <a:srgbClr val="7FBA00">
                  <a:hueOff val="0"/>
                  <a:satOff val="0"/>
                  <a:lumOff val="0"/>
                  <a:alphaOff val="0"/>
                </a:srgbClr>
              </a:solidFill>
              <a:latin typeface="Segoe UI"/>
              <a:ea typeface="+mn-ea"/>
              <a:cs typeface="+mn-cs"/>
            </a:rPr>
            <a:t>Explore</a:t>
          </a:r>
          <a:endParaRPr lang="en-US" sz="1600" dirty="0">
            <a:solidFill>
              <a:srgbClr val="7FBA00">
                <a:hueOff val="0"/>
                <a:satOff val="0"/>
                <a:lumOff val="0"/>
                <a:alphaOff val="0"/>
              </a:srgbClr>
            </a:solidFill>
            <a:latin typeface="Segoe UI"/>
            <a:ea typeface="+mn-ea"/>
            <a:cs typeface="+mn-cs"/>
          </a:endParaRPr>
        </a:p>
      </dgm:t>
    </dgm:pt>
    <dgm:pt modelId="{81877BD2-AB26-4A77-85E3-5C2FB3B9C467}" type="parTrans" cxnId="{FB82497C-EAFA-41FE-9B64-28A3CF19FB8B}">
      <dgm:prSet/>
      <dgm:spPr/>
      <dgm:t>
        <a:bodyPr/>
        <a:lstStyle/>
        <a:p>
          <a:endParaRPr lang="en-US"/>
        </a:p>
      </dgm:t>
    </dgm:pt>
    <dgm:pt modelId="{47C4B794-891E-43EC-8B34-346D9EA9C6FA}" type="sibTrans" cxnId="{FB82497C-EAFA-41FE-9B64-28A3CF19FB8B}">
      <dgm:prSet/>
      <dgm:spPr/>
      <dgm:t>
        <a:bodyPr/>
        <a:lstStyle/>
        <a:p>
          <a:endParaRPr lang="en-US"/>
        </a:p>
      </dgm:t>
    </dgm:pt>
    <dgm:pt modelId="{5644689A-FBAB-4561-B25B-CED994A41C23}">
      <dgm:prSet custT="1"/>
      <dgm:spPr>
        <a:xfrm>
          <a:off x="751811" y="265583"/>
          <a:ext cx="2531455" cy="2531455"/>
        </a:xfrm>
        <a:solidFill>
          <a:srgbClr val="FFFFFF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7FBA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 lIns="0" tIns="0" rIns="0" bIns="0"/>
        <a:lstStyle/>
        <a:p>
          <a:r>
            <a:rPr lang="en-US" sz="2000" dirty="0" smtClean="0">
              <a:solidFill>
                <a:srgbClr val="7FBA00">
                  <a:hueOff val="0"/>
                  <a:satOff val="0"/>
                  <a:lumOff val="0"/>
                  <a:alphaOff val="0"/>
                </a:srgbClr>
              </a:solidFill>
              <a:latin typeface="Segoe UI"/>
              <a:ea typeface="+mn-ea"/>
              <a:cs typeface="+mn-cs"/>
            </a:rPr>
            <a:t>Log</a:t>
          </a:r>
          <a:endParaRPr lang="en-US" sz="1600" dirty="0">
            <a:solidFill>
              <a:srgbClr val="7FBA00">
                <a:hueOff val="0"/>
                <a:satOff val="0"/>
                <a:lumOff val="0"/>
                <a:alphaOff val="0"/>
              </a:srgbClr>
            </a:solidFill>
            <a:latin typeface="Segoe UI"/>
            <a:ea typeface="+mn-ea"/>
            <a:cs typeface="+mn-cs"/>
          </a:endParaRPr>
        </a:p>
      </dgm:t>
    </dgm:pt>
    <dgm:pt modelId="{73240882-1CFF-4669-9D27-2A0EE469F666}" type="parTrans" cxnId="{5E117488-68DE-4F30-9CDE-56E57E815BD6}">
      <dgm:prSet/>
      <dgm:spPr/>
      <dgm:t>
        <a:bodyPr/>
        <a:lstStyle/>
        <a:p>
          <a:endParaRPr lang="en-US"/>
        </a:p>
      </dgm:t>
    </dgm:pt>
    <dgm:pt modelId="{BC8E5E8F-19F9-4BAF-8BD0-31170BC8DA6E}" type="sibTrans" cxnId="{5E117488-68DE-4F30-9CDE-56E57E815BD6}">
      <dgm:prSet/>
      <dgm:spPr/>
      <dgm:t>
        <a:bodyPr/>
        <a:lstStyle/>
        <a:p>
          <a:endParaRPr lang="en-US"/>
        </a:p>
      </dgm:t>
    </dgm:pt>
    <dgm:pt modelId="{7658B82C-2334-40B4-B858-FD84B0720115}">
      <dgm:prSet phldrT="[Text]" custT="1"/>
      <dgm:spPr>
        <a:xfrm>
          <a:off x="666827" y="180598"/>
          <a:ext cx="2531455" cy="2531455"/>
        </a:xfrm>
        <a:solidFill>
          <a:srgbClr val="FFFFFF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7FBA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 lIns="0" tIns="0" rIns="0" bIns="0"/>
        <a:lstStyle/>
        <a:p>
          <a:r>
            <a:rPr lang="en-US" sz="2000" dirty="0" smtClean="0">
              <a:solidFill>
                <a:srgbClr val="7FBA00">
                  <a:hueOff val="0"/>
                  <a:satOff val="0"/>
                  <a:lumOff val="0"/>
                  <a:alphaOff val="0"/>
                </a:srgbClr>
              </a:solidFill>
              <a:latin typeface="Segoe UI"/>
              <a:ea typeface="+mn-ea"/>
              <a:cs typeface="+mn-cs"/>
            </a:rPr>
            <a:t>Deploy</a:t>
          </a:r>
          <a:endParaRPr lang="en-US" sz="2000" dirty="0">
            <a:solidFill>
              <a:srgbClr val="7FBA00">
                <a:hueOff val="0"/>
                <a:satOff val="0"/>
                <a:lumOff val="0"/>
                <a:alphaOff val="0"/>
              </a:srgbClr>
            </a:solidFill>
            <a:latin typeface="Segoe UI"/>
            <a:ea typeface="+mn-ea"/>
            <a:cs typeface="+mn-cs"/>
          </a:endParaRPr>
        </a:p>
      </dgm:t>
    </dgm:pt>
    <dgm:pt modelId="{A1B8D406-6CBE-49ED-912C-CB03E4D5AA83}" type="sibTrans" cxnId="{588278E3-41B7-4470-B45B-1D56AABF218B}">
      <dgm:prSet/>
      <dgm:spPr/>
      <dgm:t>
        <a:bodyPr/>
        <a:lstStyle/>
        <a:p>
          <a:endParaRPr lang="en-US"/>
        </a:p>
      </dgm:t>
    </dgm:pt>
    <dgm:pt modelId="{6D3A2644-AA6F-458A-AF02-0F504EB9239D}" type="parTrans" cxnId="{588278E3-41B7-4470-B45B-1D56AABF218B}">
      <dgm:prSet/>
      <dgm:spPr/>
      <dgm:t>
        <a:bodyPr/>
        <a:lstStyle/>
        <a:p>
          <a:endParaRPr lang="en-US"/>
        </a:p>
      </dgm:t>
    </dgm:pt>
    <dgm:pt modelId="{047CC698-B81D-4D46-A542-C15B65206B52}">
      <dgm:prSet custT="1"/>
      <dgm:spPr>
        <a:xfrm>
          <a:off x="666827" y="265583"/>
          <a:ext cx="2531455" cy="2531455"/>
        </a:xfrm>
        <a:solidFill>
          <a:srgbClr val="FFFFFF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7FBA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 lIns="0" tIns="0" rIns="0" bIns="0"/>
        <a:lstStyle/>
        <a:p>
          <a:r>
            <a:rPr lang="en-US" sz="2000" smtClean="0">
              <a:solidFill>
                <a:srgbClr val="7FBA00">
                  <a:hueOff val="0"/>
                  <a:satOff val="0"/>
                  <a:lumOff val="0"/>
                  <a:alphaOff val="0"/>
                </a:srgbClr>
              </a:solidFill>
              <a:latin typeface="Segoe UI"/>
              <a:ea typeface="+mn-ea"/>
              <a:cs typeface="+mn-cs"/>
            </a:rPr>
            <a:t>Learn</a:t>
          </a:r>
          <a:endParaRPr lang="en-US" sz="1600" dirty="0">
            <a:solidFill>
              <a:srgbClr val="7FBA00">
                <a:hueOff val="0"/>
                <a:satOff val="0"/>
                <a:lumOff val="0"/>
                <a:alphaOff val="0"/>
              </a:srgbClr>
            </a:solidFill>
            <a:latin typeface="Segoe UI"/>
            <a:ea typeface="+mn-ea"/>
            <a:cs typeface="+mn-cs"/>
          </a:endParaRPr>
        </a:p>
      </dgm:t>
    </dgm:pt>
    <dgm:pt modelId="{594C0FD4-590A-4AC5-9AF6-A1214F03E571}" type="sibTrans" cxnId="{91C716AD-9A54-478C-BF53-A708293F009A}">
      <dgm:prSet/>
      <dgm:spPr/>
      <dgm:t>
        <a:bodyPr/>
        <a:lstStyle/>
        <a:p>
          <a:endParaRPr lang="en-US"/>
        </a:p>
      </dgm:t>
    </dgm:pt>
    <dgm:pt modelId="{84A14D1F-26BF-490C-87D8-BA1077CA4ACA}" type="parTrans" cxnId="{91C716AD-9A54-478C-BF53-A708293F009A}">
      <dgm:prSet/>
      <dgm:spPr/>
      <dgm:t>
        <a:bodyPr/>
        <a:lstStyle/>
        <a:p>
          <a:endParaRPr lang="en-US"/>
        </a:p>
      </dgm:t>
    </dgm:pt>
    <dgm:pt modelId="{74431B1F-E8EB-49AC-9870-13F6E1F516BC}" type="pres">
      <dgm:prSet presAssocID="{1B803EAF-1DAD-4722-B3A3-4E72575D47C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CB7907-07C1-4969-A5B9-1A937EB68E41}" type="pres">
      <dgm:prSet presAssocID="{1B803EAF-1DAD-4722-B3A3-4E72575D47C7}" presName="wedge1" presStyleLbl="node1" presStyleIdx="0" presStyleCnt="4"/>
      <dgm:spPr>
        <a:prstGeom prst="pie">
          <a:avLst>
            <a:gd name="adj1" fmla="val 16200000"/>
            <a:gd name="adj2" fmla="val 0"/>
          </a:avLst>
        </a:prstGeom>
      </dgm:spPr>
      <dgm:t>
        <a:bodyPr/>
        <a:lstStyle/>
        <a:p>
          <a:endParaRPr lang="en-US"/>
        </a:p>
      </dgm:t>
    </dgm:pt>
    <dgm:pt modelId="{AFD96F97-1240-4CFA-B0A0-2BEE59C4FC17}" type="pres">
      <dgm:prSet presAssocID="{1B803EAF-1DAD-4722-B3A3-4E72575D47C7}" presName="dummy1a" presStyleCnt="0"/>
      <dgm:spPr/>
    </dgm:pt>
    <dgm:pt modelId="{140C41BD-6C66-416D-8AD3-65A410D3D7B7}" type="pres">
      <dgm:prSet presAssocID="{1B803EAF-1DAD-4722-B3A3-4E72575D47C7}" presName="dummy1b" presStyleCnt="0"/>
      <dgm:spPr/>
    </dgm:pt>
    <dgm:pt modelId="{2A435711-5ED3-4E22-91E9-CD3ADEBC39BD}" type="pres">
      <dgm:prSet presAssocID="{1B803EAF-1DAD-4722-B3A3-4E72575D47C7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C051CB-7A44-4CAB-B171-95AFD8B18EB9}" type="pres">
      <dgm:prSet presAssocID="{1B803EAF-1DAD-4722-B3A3-4E72575D47C7}" presName="wedge2" presStyleLbl="node1" presStyleIdx="1" presStyleCnt="4"/>
      <dgm:spPr>
        <a:prstGeom prst="pie">
          <a:avLst>
            <a:gd name="adj1" fmla="val 0"/>
            <a:gd name="adj2" fmla="val 5400000"/>
          </a:avLst>
        </a:prstGeom>
      </dgm:spPr>
      <dgm:t>
        <a:bodyPr/>
        <a:lstStyle/>
        <a:p>
          <a:endParaRPr lang="en-US"/>
        </a:p>
      </dgm:t>
    </dgm:pt>
    <dgm:pt modelId="{4CE357CA-0AAD-4E63-811E-ECB8AE4D95DD}" type="pres">
      <dgm:prSet presAssocID="{1B803EAF-1DAD-4722-B3A3-4E72575D47C7}" presName="dummy2a" presStyleCnt="0"/>
      <dgm:spPr/>
    </dgm:pt>
    <dgm:pt modelId="{39BB32AE-823E-43C1-9638-FC3D084AD6CA}" type="pres">
      <dgm:prSet presAssocID="{1B803EAF-1DAD-4722-B3A3-4E72575D47C7}" presName="dummy2b" presStyleCnt="0"/>
      <dgm:spPr/>
    </dgm:pt>
    <dgm:pt modelId="{0EDA0842-7430-41A5-AB44-E8C4AF91C06B}" type="pres">
      <dgm:prSet presAssocID="{1B803EAF-1DAD-4722-B3A3-4E72575D47C7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BEB836-1D4F-40D8-9A6E-AFE7B5388216}" type="pres">
      <dgm:prSet presAssocID="{1B803EAF-1DAD-4722-B3A3-4E72575D47C7}" presName="wedge3" presStyleLbl="node1" presStyleIdx="2" presStyleCnt="4"/>
      <dgm:spPr>
        <a:prstGeom prst="pie">
          <a:avLst>
            <a:gd name="adj1" fmla="val 5400000"/>
            <a:gd name="adj2" fmla="val 10800000"/>
          </a:avLst>
        </a:prstGeom>
      </dgm:spPr>
      <dgm:t>
        <a:bodyPr/>
        <a:lstStyle/>
        <a:p>
          <a:endParaRPr lang="en-US"/>
        </a:p>
      </dgm:t>
    </dgm:pt>
    <dgm:pt modelId="{86078FD2-3FC4-4763-925C-15D163C42610}" type="pres">
      <dgm:prSet presAssocID="{1B803EAF-1DAD-4722-B3A3-4E72575D47C7}" presName="dummy3a" presStyleCnt="0"/>
      <dgm:spPr/>
    </dgm:pt>
    <dgm:pt modelId="{10566824-42CB-4232-A5D9-FB4CCFBEA504}" type="pres">
      <dgm:prSet presAssocID="{1B803EAF-1DAD-4722-B3A3-4E72575D47C7}" presName="dummy3b" presStyleCnt="0"/>
      <dgm:spPr/>
    </dgm:pt>
    <dgm:pt modelId="{52EC6612-C41B-4D97-885F-B9ED31F88B5C}" type="pres">
      <dgm:prSet presAssocID="{1B803EAF-1DAD-4722-B3A3-4E72575D47C7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8099ED-FD82-49C3-A386-0ECA8F73718C}" type="pres">
      <dgm:prSet presAssocID="{1B803EAF-1DAD-4722-B3A3-4E72575D47C7}" presName="wedge4" presStyleLbl="node1" presStyleIdx="3" presStyleCnt="4"/>
      <dgm:spPr>
        <a:prstGeom prst="pie">
          <a:avLst>
            <a:gd name="adj1" fmla="val 10800000"/>
            <a:gd name="adj2" fmla="val 16200000"/>
          </a:avLst>
        </a:prstGeom>
      </dgm:spPr>
      <dgm:t>
        <a:bodyPr/>
        <a:lstStyle/>
        <a:p>
          <a:endParaRPr lang="en-US"/>
        </a:p>
      </dgm:t>
    </dgm:pt>
    <dgm:pt modelId="{2A0F75BE-4E03-4B08-8A0A-2D908D9A20D6}" type="pres">
      <dgm:prSet presAssocID="{1B803EAF-1DAD-4722-B3A3-4E72575D47C7}" presName="dummy4a" presStyleCnt="0"/>
      <dgm:spPr/>
    </dgm:pt>
    <dgm:pt modelId="{25A06547-B544-4892-BF91-73E76BCC0F0D}" type="pres">
      <dgm:prSet presAssocID="{1B803EAF-1DAD-4722-B3A3-4E72575D47C7}" presName="dummy4b" presStyleCnt="0"/>
      <dgm:spPr/>
    </dgm:pt>
    <dgm:pt modelId="{6EFA4165-9322-4B79-8F85-28409318C61A}" type="pres">
      <dgm:prSet presAssocID="{1B803EAF-1DAD-4722-B3A3-4E72575D47C7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998BBE-88C8-4F61-82EB-0F3BE1C86337}" type="pres">
      <dgm:prSet presAssocID="{47C4B794-891E-43EC-8B34-346D9EA9C6FA}" presName="arrowWedge1" presStyleLbl="fgSibTrans2D1" presStyleIdx="0" presStyleCnt="4"/>
      <dgm:spPr>
        <a:xfrm>
          <a:off x="595102" y="23889"/>
          <a:ext cx="2844874" cy="284487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rgbClr val="7FBA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en-US"/>
        </a:p>
      </dgm:t>
    </dgm:pt>
    <dgm:pt modelId="{3A1FC5B8-5732-4EFD-9BEE-67B11D087404}" type="pres">
      <dgm:prSet presAssocID="{BC8E5E8F-19F9-4BAF-8BD0-31170BC8DA6E}" presName="arrowWedge2" presStyleLbl="fgSibTrans2D1" presStyleIdx="1" presStyleCnt="4"/>
      <dgm:spPr>
        <a:xfrm>
          <a:off x="595102" y="108874"/>
          <a:ext cx="2844874" cy="284487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rgbClr val="7FBA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en-US"/>
        </a:p>
      </dgm:t>
    </dgm:pt>
    <dgm:pt modelId="{9677D295-76A3-4E02-AE91-DC0E5C72C05E}" type="pres">
      <dgm:prSet presAssocID="{594C0FD4-590A-4AC5-9AF6-A1214F03E571}" presName="arrowWedge3" presStyleLbl="fgSibTrans2D1" presStyleIdx="2" presStyleCnt="4"/>
      <dgm:spPr>
        <a:xfrm>
          <a:off x="510118" y="108874"/>
          <a:ext cx="2844874" cy="284487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rgbClr val="7FBA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en-US"/>
        </a:p>
      </dgm:t>
    </dgm:pt>
    <dgm:pt modelId="{2ECDFB42-2B04-41E0-9B7E-C8AF23A1695B}" type="pres">
      <dgm:prSet presAssocID="{A1B8D406-6CBE-49ED-912C-CB03E4D5AA83}" presName="arrowWedge4" presStyleLbl="fgSibTrans2D1" presStyleIdx="3" presStyleCnt="4"/>
      <dgm:spPr>
        <a:xfrm>
          <a:off x="510118" y="23889"/>
          <a:ext cx="2844874" cy="284487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rgbClr val="7FBA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en-US"/>
        </a:p>
      </dgm:t>
    </dgm:pt>
  </dgm:ptLst>
  <dgm:cxnLst>
    <dgm:cxn modelId="{042B76C4-E29F-448C-954B-358E4CACA3DA}" type="presOf" srcId="{F889AC00-DE09-4D9D-AE6F-ADA3FB10A467}" destId="{2A435711-5ED3-4E22-91E9-CD3ADEBC39BD}" srcOrd="1" destOrd="0" presId="urn:microsoft.com/office/officeart/2005/8/layout/cycle8"/>
    <dgm:cxn modelId="{D18B7D2F-1B47-42C7-ACF8-9ED62896E68D}" type="presOf" srcId="{1B803EAF-1DAD-4722-B3A3-4E72575D47C7}" destId="{74431B1F-E8EB-49AC-9870-13F6E1F516BC}" srcOrd="0" destOrd="0" presId="urn:microsoft.com/office/officeart/2005/8/layout/cycle8"/>
    <dgm:cxn modelId="{588278E3-41B7-4470-B45B-1D56AABF218B}" srcId="{1B803EAF-1DAD-4722-B3A3-4E72575D47C7}" destId="{7658B82C-2334-40B4-B858-FD84B0720115}" srcOrd="3" destOrd="0" parTransId="{6D3A2644-AA6F-458A-AF02-0F504EB9239D}" sibTransId="{A1B8D406-6CBE-49ED-912C-CB03E4D5AA83}"/>
    <dgm:cxn modelId="{91C716AD-9A54-478C-BF53-A708293F009A}" srcId="{1B803EAF-1DAD-4722-B3A3-4E72575D47C7}" destId="{047CC698-B81D-4D46-A542-C15B65206B52}" srcOrd="2" destOrd="0" parTransId="{84A14D1F-26BF-490C-87D8-BA1077CA4ACA}" sibTransId="{594C0FD4-590A-4AC5-9AF6-A1214F03E571}"/>
    <dgm:cxn modelId="{7446D646-9FE4-4F53-AE80-CAF5148ECA5C}" type="presOf" srcId="{5644689A-FBAB-4561-B25B-CED994A41C23}" destId="{0EDA0842-7430-41A5-AB44-E8C4AF91C06B}" srcOrd="1" destOrd="0" presId="urn:microsoft.com/office/officeart/2005/8/layout/cycle8"/>
    <dgm:cxn modelId="{163250CF-47AF-4D09-8B44-06B637DB87C5}" type="presOf" srcId="{7658B82C-2334-40B4-B858-FD84B0720115}" destId="{CB8099ED-FD82-49C3-A386-0ECA8F73718C}" srcOrd="0" destOrd="0" presId="urn:microsoft.com/office/officeart/2005/8/layout/cycle8"/>
    <dgm:cxn modelId="{13EA665F-DA75-43AB-A2D8-8D2AD89C940E}" type="presOf" srcId="{047CC698-B81D-4D46-A542-C15B65206B52}" destId="{F1BEB836-1D4F-40D8-9A6E-AFE7B5388216}" srcOrd="0" destOrd="0" presId="urn:microsoft.com/office/officeart/2005/8/layout/cycle8"/>
    <dgm:cxn modelId="{22A70A7F-80C2-40D0-BC45-A4A5A0EB8F05}" type="presOf" srcId="{7658B82C-2334-40B4-B858-FD84B0720115}" destId="{6EFA4165-9322-4B79-8F85-28409318C61A}" srcOrd="1" destOrd="0" presId="urn:microsoft.com/office/officeart/2005/8/layout/cycle8"/>
    <dgm:cxn modelId="{6C066529-8A3A-4985-8672-51F658C26F14}" type="presOf" srcId="{047CC698-B81D-4D46-A542-C15B65206B52}" destId="{52EC6612-C41B-4D97-885F-B9ED31F88B5C}" srcOrd="1" destOrd="0" presId="urn:microsoft.com/office/officeart/2005/8/layout/cycle8"/>
    <dgm:cxn modelId="{249274B8-5376-425E-B16A-DB020A8CF30C}" type="presOf" srcId="{5644689A-FBAB-4561-B25B-CED994A41C23}" destId="{B0C051CB-7A44-4CAB-B171-95AFD8B18EB9}" srcOrd="0" destOrd="0" presId="urn:microsoft.com/office/officeart/2005/8/layout/cycle8"/>
    <dgm:cxn modelId="{33227394-467D-4EDB-860D-92D1B553026F}" type="presOf" srcId="{F889AC00-DE09-4D9D-AE6F-ADA3FB10A467}" destId="{F1CB7907-07C1-4969-A5B9-1A937EB68E41}" srcOrd="0" destOrd="0" presId="urn:microsoft.com/office/officeart/2005/8/layout/cycle8"/>
    <dgm:cxn modelId="{5E117488-68DE-4F30-9CDE-56E57E815BD6}" srcId="{1B803EAF-1DAD-4722-B3A3-4E72575D47C7}" destId="{5644689A-FBAB-4561-B25B-CED994A41C23}" srcOrd="1" destOrd="0" parTransId="{73240882-1CFF-4669-9D27-2A0EE469F666}" sibTransId="{BC8E5E8F-19F9-4BAF-8BD0-31170BC8DA6E}"/>
    <dgm:cxn modelId="{FB82497C-EAFA-41FE-9B64-28A3CF19FB8B}" srcId="{1B803EAF-1DAD-4722-B3A3-4E72575D47C7}" destId="{F889AC00-DE09-4D9D-AE6F-ADA3FB10A467}" srcOrd="0" destOrd="0" parTransId="{81877BD2-AB26-4A77-85E3-5C2FB3B9C467}" sibTransId="{47C4B794-891E-43EC-8B34-346D9EA9C6FA}"/>
    <dgm:cxn modelId="{7E34CC7F-B9FA-4CBA-821B-4684456BF565}" type="presParOf" srcId="{74431B1F-E8EB-49AC-9870-13F6E1F516BC}" destId="{F1CB7907-07C1-4969-A5B9-1A937EB68E41}" srcOrd="0" destOrd="0" presId="urn:microsoft.com/office/officeart/2005/8/layout/cycle8"/>
    <dgm:cxn modelId="{2C818604-1B91-4743-ACBE-1B6F9B92F9DD}" type="presParOf" srcId="{74431B1F-E8EB-49AC-9870-13F6E1F516BC}" destId="{AFD96F97-1240-4CFA-B0A0-2BEE59C4FC17}" srcOrd="1" destOrd="0" presId="urn:microsoft.com/office/officeart/2005/8/layout/cycle8"/>
    <dgm:cxn modelId="{3F189D0F-A73F-4DF4-8155-787AF369E94A}" type="presParOf" srcId="{74431B1F-E8EB-49AC-9870-13F6E1F516BC}" destId="{140C41BD-6C66-416D-8AD3-65A410D3D7B7}" srcOrd="2" destOrd="0" presId="urn:microsoft.com/office/officeart/2005/8/layout/cycle8"/>
    <dgm:cxn modelId="{78500FD3-55F5-4088-8824-A32C7AEEFFBC}" type="presParOf" srcId="{74431B1F-E8EB-49AC-9870-13F6E1F516BC}" destId="{2A435711-5ED3-4E22-91E9-CD3ADEBC39BD}" srcOrd="3" destOrd="0" presId="urn:microsoft.com/office/officeart/2005/8/layout/cycle8"/>
    <dgm:cxn modelId="{7B2C392C-100B-42D1-94A8-693BE45C99CF}" type="presParOf" srcId="{74431B1F-E8EB-49AC-9870-13F6E1F516BC}" destId="{B0C051CB-7A44-4CAB-B171-95AFD8B18EB9}" srcOrd="4" destOrd="0" presId="urn:microsoft.com/office/officeart/2005/8/layout/cycle8"/>
    <dgm:cxn modelId="{62619D1B-5EA8-4F0F-A125-6A66ED3FA66E}" type="presParOf" srcId="{74431B1F-E8EB-49AC-9870-13F6E1F516BC}" destId="{4CE357CA-0AAD-4E63-811E-ECB8AE4D95DD}" srcOrd="5" destOrd="0" presId="urn:microsoft.com/office/officeart/2005/8/layout/cycle8"/>
    <dgm:cxn modelId="{D449BCDF-DB71-4228-B329-5862A4F3B1E5}" type="presParOf" srcId="{74431B1F-E8EB-49AC-9870-13F6E1F516BC}" destId="{39BB32AE-823E-43C1-9638-FC3D084AD6CA}" srcOrd="6" destOrd="0" presId="urn:microsoft.com/office/officeart/2005/8/layout/cycle8"/>
    <dgm:cxn modelId="{E7D6F078-A53F-42AE-8BAD-8425B3525EED}" type="presParOf" srcId="{74431B1F-E8EB-49AC-9870-13F6E1F516BC}" destId="{0EDA0842-7430-41A5-AB44-E8C4AF91C06B}" srcOrd="7" destOrd="0" presId="urn:microsoft.com/office/officeart/2005/8/layout/cycle8"/>
    <dgm:cxn modelId="{C026655C-4869-4EB0-9A07-6D5DAF13E4EE}" type="presParOf" srcId="{74431B1F-E8EB-49AC-9870-13F6E1F516BC}" destId="{F1BEB836-1D4F-40D8-9A6E-AFE7B5388216}" srcOrd="8" destOrd="0" presId="urn:microsoft.com/office/officeart/2005/8/layout/cycle8"/>
    <dgm:cxn modelId="{1EFBCC32-2024-4B9F-96A1-A32BD58F7466}" type="presParOf" srcId="{74431B1F-E8EB-49AC-9870-13F6E1F516BC}" destId="{86078FD2-3FC4-4763-925C-15D163C42610}" srcOrd="9" destOrd="0" presId="urn:microsoft.com/office/officeart/2005/8/layout/cycle8"/>
    <dgm:cxn modelId="{47F6E8F8-F03B-4F57-9844-19FC33E949FB}" type="presParOf" srcId="{74431B1F-E8EB-49AC-9870-13F6E1F516BC}" destId="{10566824-42CB-4232-A5D9-FB4CCFBEA504}" srcOrd="10" destOrd="0" presId="urn:microsoft.com/office/officeart/2005/8/layout/cycle8"/>
    <dgm:cxn modelId="{1B39038A-8654-49AD-A4DF-A44409F90B27}" type="presParOf" srcId="{74431B1F-E8EB-49AC-9870-13F6E1F516BC}" destId="{52EC6612-C41B-4D97-885F-B9ED31F88B5C}" srcOrd="11" destOrd="0" presId="urn:microsoft.com/office/officeart/2005/8/layout/cycle8"/>
    <dgm:cxn modelId="{11AEC18F-6443-44AD-9C67-6356CA3D8383}" type="presParOf" srcId="{74431B1F-E8EB-49AC-9870-13F6E1F516BC}" destId="{CB8099ED-FD82-49C3-A386-0ECA8F73718C}" srcOrd="12" destOrd="0" presId="urn:microsoft.com/office/officeart/2005/8/layout/cycle8"/>
    <dgm:cxn modelId="{DA28D42B-16EA-4104-BA85-1A38A6D5F558}" type="presParOf" srcId="{74431B1F-E8EB-49AC-9870-13F6E1F516BC}" destId="{2A0F75BE-4E03-4B08-8A0A-2D908D9A20D6}" srcOrd="13" destOrd="0" presId="urn:microsoft.com/office/officeart/2005/8/layout/cycle8"/>
    <dgm:cxn modelId="{15E44EA0-7460-42AF-A5F7-D3F2A931802F}" type="presParOf" srcId="{74431B1F-E8EB-49AC-9870-13F6E1F516BC}" destId="{25A06547-B544-4892-BF91-73E76BCC0F0D}" srcOrd="14" destOrd="0" presId="urn:microsoft.com/office/officeart/2005/8/layout/cycle8"/>
    <dgm:cxn modelId="{225FB9A0-E443-4B6B-897F-A8B5005CF8DE}" type="presParOf" srcId="{74431B1F-E8EB-49AC-9870-13F6E1F516BC}" destId="{6EFA4165-9322-4B79-8F85-28409318C61A}" srcOrd="15" destOrd="0" presId="urn:microsoft.com/office/officeart/2005/8/layout/cycle8"/>
    <dgm:cxn modelId="{B3F0CAB8-D373-4B11-AD3A-DA1B743C43F3}" type="presParOf" srcId="{74431B1F-E8EB-49AC-9870-13F6E1F516BC}" destId="{BD998BBE-88C8-4F61-82EB-0F3BE1C86337}" srcOrd="16" destOrd="0" presId="urn:microsoft.com/office/officeart/2005/8/layout/cycle8"/>
    <dgm:cxn modelId="{116BFA2E-A0A5-4868-9A37-5F8C4DF5A0C1}" type="presParOf" srcId="{74431B1F-E8EB-49AC-9870-13F6E1F516BC}" destId="{3A1FC5B8-5732-4EFD-9BEE-67B11D087404}" srcOrd="17" destOrd="0" presId="urn:microsoft.com/office/officeart/2005/8/layout/cycle8"/>
    <dgm:cxn modelId="{1BDAB8D0-A138-4890-8989-3A5807ED7626}" type="presParOf" srcId="{74431B1F-E8EB-49AC-9870-13F6E1F516BC}" destId="{9677D295-76A3-4E02-AE91-DC0E5C72C05E}" srcOrd="18" destOrd="0" presId="urn:microsoft.com/office/officeart/2005/8/layout/cycle8"/>
    <dgm:cxn modelId="{83049FCB-5286-4076-8541-D31997166568}" type="presParOf" srcId="{74431B1F-E8EB-49AC-9870-13F6E1F516BC}" destId="{2ECDFB42-2B04-41E0-9B7E-C8AF23A1695B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CB7907-07C1-4969-A5B9-1A937EB68E41}">
      <dsp:nvSpPr>
        <dsp:cNvPr id="0" name=""/>
        <dsp:cNvSpPr/>
      </dsp:nvSpPr>
      <dsp:spPr>
        <a:xfrm>
          <a:off x="950809" y="231936"/>
          <a:ext cx="3185841" cy="3185841"/>
        </a:xfrm>
        <a:prstGeom prst="pie">
          <a:avLst>
            <a:gd name="adj1" fmla="val 16200000"/>
            <a:gd name="adj2" fmla="val 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7FBA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7FBA00">
                  <a:hueOff val="0"/>
                  <a:satOff val="0"/>
                  <a:lumOff val="0"/>
                  <a:alphaOff val="0"/>
                </a:srgbClr>
              </a:solidFill>
              <a:latin typeface="Segoe UI"/>
              <a:ea typeface="+mn-ea"/>
              <a:cs typeface="+mn-cs"/>
            </a:rPr>
            <a:t>Explore</a:t>
          </a:r>
          <a:endParaRPr lang="en-US" sz="1600" kern="1200" dirty="0">
            <a:solidFill>
              <a:srgbClr val="7FBA00">
                <a:hueOff val="0"/>
                <a:satOff val="0"/>
                <a:lumOff val="0"/>
                <a:alphaOff val="0"/>
              </a:srgbClr>
            </a:solidFill>
            <a:latin typeface="Segoe UI"/>
            <a:ea typeface="+mn-ea"/>
            <a:cs typeface="+mn-cs"/>
          </a:endParaRPr>
        </a:p>
      </dsp:txBody>
      <dsp:txXfrm>
        <a:off x="2641960" y="892240"/>
        <a:ext cx="1175727" cy="872313"/>
      </dsp:txXfrm>
    </dsp:sp>
    <dsp:sp modelId="{B0C051CB-7A44-4CAB-B171-95AFD8B18EB9}">
      <dsp:nvSpPr>
        <dsp:cNvPr id="0" name=""/>
        <dsp:cNvSpPr/>
      </dsp:nvSpPr>
      <dsp:spPr>
        <a:xfrm>
          <a:off x="950809" y="338890"/>
          <a:ext cx="3185841" cy="3185841"/>
        </a:xfrm>
        <a:prstGeom prst="pie">
          <a:avLst>
            <a:gd name="adj1" fmla="val 0"/>
            <a:gd name="adj2" fmla="val 540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7FBA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7FBA00">
                  <a:hueOff val="0"/>
                  <a:satOff val="0"/>
                  <a:lumOff val="0"/>
                  <a:alphaOff val="0"/>
                </a:srgbClr>
              </a:solidFill>
              <a:latin typeface="Segoe UI"/>
              <a:ea typeface="+mn-ea"/>
              <a:cs typeface="+mn-cs"/>
            </a:rPr>
            <a:t>Log</a:t>
          </a:r>
          <a:endParaRPr lang="en-US" sz="1600" kern="1200" dirty="0">
            <a:solidFill>
              <a:srgbClr val="7FBA00">
                <a:hueOff val="0"/>
                <a:satOff val="0"/>
                <a:lumOff val="0"/>
                <a:alphaOff val="0"/>
              </a:srgbClr>
            </a:solidFill>
            <a:latin typeface="Segoe UI"/>
            <a:ea typeface="+mn-ea"/>
            <a:cs typeface="+mn-cs"/>
          </a:endParaRPr>
        </a:p>
      </dsp:txBody>
      <dsp:txXfrm>
        <a:off x="2641960" y="1992114"/>
        <a:ext cx="1175727" cy="872313"/>
      </dsp:txXfrm>
    </dsp:sp>
    <dsp:sp modelId="{F1BEB836-1D4F-40D8-9A6E-AFE7B5388216}">
      <dsp:nvSpPr>
        <dsp:cNvPr id="0" name=""/>
        <dsp:cNvSpPr/>
      </dsp:nvSpPr>
      <dsp:spPr>
        <a:xfrm>
          <a:off x="843856" y="338890"/>
          <a:ext cx="3185841" cy="3185841"/>
        </a:xfrm>
        <a:prstGeom prst="pie">
          <a:avLst>
            <a:gd name="adj1" fmla="val 5400000"/>
            <a:gd name="adj2" fmla="val 1080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7FBA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solidFill>
                <a:srgbClr val="7FBA00">
                  <a:hueOff val="0"/>
                  <a:satOff val="0"/>
                  <a:lumOff val="0"/>
                  <a:alphaOff val="0"/>
                </a:srgbClr>
              </a:solidFill>
              <a:latin typeface="Segoe UI"/>
              <a:ea typeface="+mn-ea"/>
              <a:cs typeface="+mn-cs"/>
            </a:rPr>
            <a:t>Learn</a:t>
          </a:r>
          <a:endParaRPr lang="en-US" sz="1600" kern="1200" dirty="0">
            <a:solidFill>
              <a:srgbClr val="7FBA00">
                <a:hueOff val="0"/>
                <a:satOff val="0"/>
                <a:lumOff val="0"/>
                <a:alphaOff val="0"/>
              </a:srgbClr>
            </a:solidFill>
            <a:latin typeface="Segoe UI"/>
            <a:ea typeface="+mn-ea"/>
            <a:cs typeface="+mn-cs"/>
          </a:endParaRPr>
        </a:p>
      </dsp:txBody>
      <dsp:txXfrm>
        <a:off x="1162819" y="1992114"/>
        <a:ext cx="1175727" cy="872313"/>
      </dsp:txXfrm>
    </dsp:sp>
    <dsp:sp modelId="{CB8099ED-FD82-49C3-A386-0ECA8F73718C}">
      <dsp:nvSpPr>
        <dsp:cNvPr id="0" name=""/>
        <dsp:cNvSpPr/>
      </dsp:nvSpPr>
      <dsp:spPr>
        <a:xfrm>
          <a:off x="843856" y="231936"/>
          <a:ext cx="3185841" cy="3185841"/>
        </a:xfrm>
        <a:prstGeom prst="pie">
          <a:avLst>
            <a:gd name="adj1" fmla="val 10800000"/>
            <a:gd name="adj2" fmla="val 1620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7FBA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7FBA00">
                  <a:hueOff val="0"/>
                  <a:satOff val="0"/>
                  <a:lumOff val="0"/>
                  <a:alphaOff val="0"/>
                </a:srgbClr>
              </a:solidFill>
              <a:latin typeface="Segoe UI"/>
              <a:ea typeface="+mn-ea"/>
              <a:cs typeface="+mn-cs"/>
            </a:rPr>
            <a:t>Deploy</a:t>
          </a:r>
          <a:endParaRPr lang="en-US" sz="2000" kern="1200" dirty="0">
            <a:solidFill>
              <a:srgbClr val="7FBA00">
                <a:hueOff val="0"/>
                <a:satOff val="0"/>
                <a:lumOff val="0"/>
                <a:alphaOff val="0"/>
              </a:srgbClr>
            </a:solidFill>
            <a:latin typeface="Segoe UI"/>
            <a:ea typeface="+mn-ea"/>
            <a:cs typeface="+mn-cs"/>
          </a:endParaRPr>
        </a:p>
      </dsp:txBody>
      <dsp:txXfrm>
        <a:off x="1162819" y="892240"/>
        <a:ext cx="1175727" cy="872313"/>
      </dsp:txXfrm>
    </dsp:sp>
    <dsp:sp modelId="{BD998BBE-88C8-4F61-82EB-0F3BE1C86337}">
      <dsp:nvSpPr>
        <dsp:cNvPr id="0" name=""/>
        <dsp:cNvSpPr/>
      </dsp:nvSpPr>
      <dsp:spPr>
        <a:xfrm>
          <a:off x="753590" y="34718"/>
          <a:ext cx="3580278" cy="3580278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rgbClr val="7FBA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A1FC5B8-5732-4EFD-9BEE-67B11D087404}">
      <dsp:nvSpPr>
        <dsp:cNvPr id="0" name=""/>
        <dsp:cNvSpPr/>
      </dsp:nvSpPr>
      <dsp:spPr>
        <a:xfrm>
          <a:off x="753590" y="141671"/>
          <a:ext cx="3580278" cy="3580278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rgbClr val="7FBA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677D295-76A3-4E02-AE91-DC0E5C72C05E}">
      <dsp:nvSpPr>
        <dsp:cNvPr id="0" name=""/>
        <dsp:cNvSpPr/>
      </dsp:nvSpPr>
      <dsp:spPr>
        <a:xfrm>
          <a:off x="646637" y="141671"/>
          <a:ext cx="3580278" cy="3580278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rgbClr val="7FBA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ECDFB42-2B04-41E0-9B7E-C8AF23A1695B}">
      <dsp:nvSpPr>
        <dsp:cNvPr id="0" name=""/>
        <dsp:cNvSpPr/>
      </dsp:nvSpPr>
      <dsp:spPr>
        <a:xfrm>
          <a:off x="646637" y="34718"/>
          <a:ext cx="3580278" cy="3580278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rgbClr val="7FBA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584D8E-0C0F-6948-B15C-53E4D310A1E4}" type="datetimeFigureOut">
              <a:rPr lang="en-US" smtClean="0"/>
              <a:t>9/17/2015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CF2D4-1416-E043-B06A-95D93759FC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055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F2D4-1416-E043-B06A-95D93759FC6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301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We have finished several prototype applications of </a:t>
            </a:r>
            <a:r>
              <a:rPr lang="en-US" baseline="0" dirty="0" err="1" smtClean="0"/>
              <a:t>multiworld</a:t>
            </a:r>
            <a:r>
              <a:rPr lang="en-US" baseline="0" dirty="0" smtClean="0"/>
              <a:t> testing.  One of these was at Yahoo!, were personalized news recommendation gave a &gt;30% lift over editorially chosen news stories.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It’s interesting to guess my personal preferences from my personalized news stories </a:t>
            </a:r>
            <a:r>
              <a:rPr lang="en-US" baseline="0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207F9-A707-4F91-BA31-642564128C4E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336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Deepak Agarwal was one of the people working on personalized news recommendation.  After things went down at Yahoo!, he moved to LinkedIn.  I was pleased to discover that he used </a:t>
            </a:r>
            <a:r>
              <a:rPr lang="en-US" baseline="0" dirty="0" err="1" smtClean="0"/>
              <a:t>multiworld</a:t>
            </a:r>
            <a:r>
              <a:rPr lang="en-US" baseline="0" dirty="0" smtClean="0"/>
              <a:t> testing to get a healthy bump in revenue over an existing machine learned system.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207F9-A707-4F91-BA31-642564128C4E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420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F2D4-1416-E043-B06A-95D93759FC6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652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2563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517" y="2211067"/>
            <a:ext cx="10972799" cy="1954294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517" y="4432580"/>
            <a:ext cx="10972799" cy="117184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6187043"/>
            <a:ext cx="12192000" cy="6828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17" y="6392785"/>
            <a:ext cx="1143002" cy="2438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193" y="6113768"/>
            <a:ext cx="2059940" cy="8890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4613097" y="235688"/>
            <a:ext cx="870327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err="1" smtClean="0">
                <a:solidFill>
                  <a:schemeClr val="bg1"/>
                </a:solidFill>
                <a:latin typeface="Segoe UI Light"/>
                <a:cs typeface="Segoe UI Light"/>
              </a:rPr>
              <a:t>OneAnalyst</a:t>
            </a:r>
            <a:r>
              <a:rPr lang="en-US" sz="3500" baseline="0" dirty="0" smtClean="0">
                <a:solidFill>
                  <a:schemeClr val="bg1"/>
                </a:solidFill>
                <a:latin typeface="Segoe UI Light"/>
                <a:cs typeface="Segoe UI Light"/>
              </a:rPr>
              <a:t> </a:t>
            </a:r>
            <a:r>
              <a:rPr lang="en-US" sz="3500" dirty="0" smtClean="0">
                <a:solidFill>
                  <a:schemeClr val="bg1"/>
                </a:solidFill>
                <a:latin typeface="Segoe UI Light"/>
                <a:cs typeface="Segoe UI Light"/>
              </a:rPr>
              <a:t>Conference</a:t>
            </a:r>
          </a:p>
          <a:p>
            <a:pPr algn="ctr"/>
            <a:r>
              <a:rPr lang="en-US" sz="3500" dirty="0" smtClean="0">
                <a:solidFill>
                  <a:schemeClr val="bg1"/>
                </a:solidFill>
                <a:latin typeface="Segoe UI Light"/>
                <a:cs typeface="Segoe UI Light"/>
              </a:rPr>
              <a:t>ASG | June 19</a:t>
            </a:r>
            <a:r>
              <a:rPr lang="en-US" sz="3500" baseline="30000" dirty="0" smtClean="0">
                <a:solidFill>
                  <a:schemeClr val="bg1"/>
                </a:solidFill>
                <a:latin typeface="Segoe UI Light"/>
                <a:cs typeface="Segoe UI Light"/>
              </a:rPr>
              <a:t>th</a:t>
            </a:r>
            <a:endParaRPr lang="en-US" sz="3500" dirty="0">
              <a:solidFill>
                <a:schemeClr val="bg1"/>
              </a:solidFill>
              <a:latin typeface="Segoe UI Light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222128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517" y="424512"/>
            <a:ext cx="10960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6540500"/>
            <a:ext cx="12192000" cy="3293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17538" y="1887538"/>
            <a:ext cx="10961687" cy="41211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767" y="6525820"/>
            <a:ext cx="1159002" cy="39227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137164" y="6589118"/>
            <a:ext cx="76944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itchFamily="34" charset="0"/>
              </a:rPr>
              <a:t>Confidential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07669" y="6593123"/>
            <a:ext cx="118466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itchFamily="34" charset="0"/>
              </a:rPr>
              <a:t>aka.ms/oneanalyst</a:t>
            </a:r>
          </a:p>
        </p:txBody>
      </p:sp>
    </p:spTree>
    <p:extLst>
      <p:ext uri="{BB962C8B-B14F-4D97-AF65-F5344CB8AC3E}">
        <p14:creationId xmlns:p14="http://schemas.microsoft.com/office/powerpoint/2010/main" val="336305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64322B8-B1DC-4FF6-B36C-32D991A2AEDA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26DFCB4-C267-4056-8587-FE71AC84E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69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778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Color Layout 5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08028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517" y="424512"/>
            <a:ext cx="10960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517" y="1885012"/>
            <a:ext cx="10960925" cy="4017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44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3" r:id="rId3"/>
    <p:sldLayoutId id="2147483654" r:id="rId4"/>
    <p:sldLayoutId id="2147483655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/>
          <a:ea typeface="+mn-ea"/>
          <a:cs typeface="Segoe UI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/>
          <a:ea typeface="+mn-ea"/>
          <a:cs typeface="Segoe UI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/>
          <a:ea typeface="+mn-ea"/>
          <a:cs typeface="Segoe UI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/>
          <a:ea typeface="+mn-ea"/>
          <a:cs typeface="Segoe UI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/>
          <a:ea typeface="+mn-ea"/>
          <a:cs typeface="Segoe U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jp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67396" y="1669618"/>
            <a:ext cx="11824607" cy="2092881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6000" b="1" dirty="0" smtClean="0">
                <a:latin typeface="+mj-lt"/>
              </a:rPr>
              <a:t>Multiworld Testing</a:t>
            </a:r>
            <a:endParaRPr lang="en-US" sz="6000" b="1" dirty="0">
              <a:latin typeface="+mj-lt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800" b="1" dirty="0" smtClean="0">
                <a:latin typeface="+mj-lt"/>
              </a:rPr>
              <a:t>Machine </a:t>
            </a:r>
            <a:r>
              <a:rPr lang="en-US" sz="2800" b="1" dirty="0">
                <a:latin typeface="+mj-lt"/>
              </a:rPr>
              <a:t>Learning </a:t>
            </a:r>
            <a:r>
              <a:rPr lang="en-US" sz="2800" b="1" smtClean="0">
                <a:latin typeface="+mj-lt"/>
              </a:rPr>
              <a:t>for Contextual </a:t>
            </a:r>
            <a:r>
              <a:rPr lang="en-US" sz="2800" b="1" dirty="0" smtClean="0">
                <a:latin typeface="+mj-lt"/>
              </a:rPr>
              <a:t>Decision-Making</a:t>
            </a:r>
            <a:endParaRPr lang="en-US" sz="2800" b="1" dirty="0">
              <a:latin typeface="+mj-lt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6000" b="1" dirty="0">
              <a:latin typeface="+mj-lt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blackWhite">
          <a:xfrm>
            <a:off x="122545" y="6176285"/>
            <a:ext cx="8150601" cy="61264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50588" tIns="120470" rIns="150588" bIns="120470" numCol="1" anchor="t" anchorCtr="0" compatLnSpc="1">
            <a:prstTxWarp prst="textNoShape">
              <a:avLst/>
            </a:prstTxWarp>
            <a:spAutoFit/>
          </a:bodyPr>
          <a:lstStyle/>
          <a:p>
            <a:pPr defTabSz="767669" eaLnBrk="0" hangingPunct="0"/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Microsoft Confidential  </a:t>
            </a:r>
          </a:p>
        </p:txBody>
      </p:sp>
      <p:pic>
        <p:nvPicPr>
          <p:cNvPr id="1026" name="Picture 2" descr="Miro Dudí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828" y="4486213"/>
            <a:ext cx="1099861" cy="82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lekh Agarw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346" y="3619871"/>
            <a:ext cx="1124480" cy="84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hong L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690" y="5333759"/>
            <a:ext cx="1178723" cy="88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lex Slivki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572" y="4519456"/>
            <a:ext cx="1102036" cy="82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John Langfor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411" y="4530404"/>
            <a:ext cx="1072839" cy="80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0559" y="3539774"/>
            <a:ext cx="1120001" cy="9631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3266" y="5345979"/>
            <a:ext cx="1158304" cy="8575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7055" y="4476931"/>
            <a:ext cx="972988" cy="8242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764" y="3591610"/>
            <a:ext cx="1162605" cy="8719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76534" y="3619870"/>
            <a:ext cx="1162605" cy="8719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74477" y="5203591"/>
            <a:ext cx="1722921" cy="1035221"/>
          </a:xfrm>
          <a:prstGeom prst="rect">
            <a:avLst/>
          </a:prstGeom>
        </p:spPr>
      </p:pic>
      <p:pic>
        <p:nvPicPr>
          <p:cNvPr id="2" name="Picture 2" descr="Luong Hoa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0609" y="3619873"/>
            <a:ext cx="1106895" cy="88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493" y="5289574"/>
            <a:ext cx="926077" cy="9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297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Decision Service</a:t>
            </a:r>
            <a:endParaRPr lang="en-US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3" y="1853248"/>
            <a:ext cx="11467984" cy="43245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094" y="1856252"/>
            <a:ext cx="11449931" cy="432155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802127" y="3962410"/>
            <a:ext cx="2662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Logging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88186" y="4572000"/>
            <a:ext cx="2715491" cy="17249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2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Join Service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Joins together all data with the same key that arrives within the specified time window</a:t>
            </a:r>
          </a:p>
          <a:p>
            <a:pPr lvl="1"/>
            <a:r>
              <a:rPr lang="en-US" dirty="0" smtClean="0"/>
              <a:t>Decision data</a:t>
            </a:r>
          </a:p>
          <a:p>
            <a:pPr lvl="1"/>
            <a:r>
              <a:rPr lang="en-US" dirty="0" smtClean="0"/>
              <a:t>Observation data</a:t>
            </a:r>
          </a:p>
          <a:p>
            <a:pPr lvl="1"/>
            <a:r>
              <a:rPr lang="en-US" dirty="0" smtClean="0"/>
              <a:t>Other data to log</a:t>
            </a:r>
          </a:p>
          <a:p>
            <a:r>
              <a:rPr lang="en-US" dirty="0" smtClean="0"/>
              <a:t>Two versions available</a:t>
            </a:r>
          </a:p>
          <a:p>
            <a:pPr lvl="1"/>
            <a:r>
              <a:rPr lang="en-US" dirty="0" smtClean="0"/>
              <a:t>Azure ML </a:t>
            </a:r>
            <a:r>
              <a:rPr lang="en-US" dirty="0" err="1" smtClean="0"/>
              <a:t>Microservice</a:t>
            </a:r>
            <a:endParaRPr lang="en-US" dirty="0" smtClean="0"/>
          </a:p>
          <a:p>
            <a:pPr lvl="1"/>
            <a:r>
              <a:rPr lang="en-US" dirty="0" smtClean="0"/>
              <a:t>Azure Stream Analytics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70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lowchart: Magnetic Disk 73"/>
          <p:cNvSpPr/>
          <p:nvPr/>
        </p:nvSpPr>
        <p:spPr>
          <a:xfrm>
            <a:off x="8134329" y="2160591"/>
            <a:ext cx="2445026" cy="3305178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Semantics</a:t>
            </a:r>
            <a:endParaRPr lang="en-US" dirty="0">
              <a:latin typeface="+mj-lt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1468438" y="4978406"/>
            <a:ext cx="5543551" cy="0"/>
          </a:xfrm>
          <a:prstGeom prst="line">
            <a:avLst/>
          </a:prstGeom>
          <a:noFill/>
          <a:ln w="1587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6994526" y="4908556"/>
            <a:ext cx="209550" cy="139700"/>
          </a:xfrm>
          <a:custGeom>
            <a:avLst/>
            <a:gdLst>
              <a:gd name="T0" fmla="*/ 0 w 132"/>
              <a:gd name="T1" fmla="*/ 0 h 88"/>
              <a:gd name="T2" fmla="*/ 132 w 132"/>
              <a:gd name="T3" fmla="*/ 44 h 88"/>
              <a:gd name="T4" fmla="*/ 0 w 132"/>
              <a:gd name="T5" fmla="*/ 88 h 88"/>
              <a:gd name="T6" fmla="*/ 0 w 132"/>
              <a:gd name="T7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2" h="88">
                <a:moveTo>
                  <a:pt x="0" y="0"/>
                </a:moveTo>
                <a:lnTo>
                  <a:pt x="132" y="44"/>
                </a:lnTo>
                <a:lnTo>
                  <a:pt x="0" y="8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V="1">
            <a:off x="1468438" y="2160591"/>
            <a:ext cx="0" cy="2817815"/>
          </a:xfrm>
          <a:prstGeom prst="line">
            <a:avLst/>
          </a:prstGeom>
          <a:noFill/>
          <a:ln w="1587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15"/>
          <p:cNvSpPr>
            <a:spLocks/>
          </p:cNvSpPr>
          <p:nvPr/>
        </p:nvSpPr>
        <p:spPr bwMode="auto">
          <a:xfrm>
            <a:off x="1398588" y="1968503"/>
            <a:ext cx="139700" cy="211138"/>
          </a:xfrm>
          <a:custGeom>
            <a:avLst/>
            <a:gdLst>
              <a:gd name="T0" fmla="*/ 0 w 88"/>
              <a:gd name="T1" fmla="*/ 133 h 133"/>
              <a:gd name="T2" fmla="*/ 44 w 88"/>
              <a:gd name="T3" fmla="*/ 0 h 133"/>
              <a:gd name="T4" fmla="*/ 88 w 88"/>
              <a:gd name="T5" fmla="*/ 133 h 133"/>
              <a:gd name="T6" fmla="*/ 0 w 88"/>
              <a:gd name="T7" fmla="*/ 133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8" h="133">
                <a:moveTo>
                  <a:pt x="0" y="133"/>
                </a:moveTo>
                <a:lnTo>
                  <a:pt x="44" y="0"/>
                </a:lnTo>
                <a:lnTo>
                  <a:pt x="88" y="133"/>
                </a:lnTo>
                <a:lnTo>
                  <a:pt x="0" y="1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26"/>
          <p:cNvSpPr>
            <a:spLocks noChangeArrowheads="1"/>
          </p:cNvSpPr>
          <p:nvPr/>
        </p:nvSpPr>
        <p:spPr bwMode="auto">
          <a:xfrm>
            <a:off x="1506538" y="5721357"/>
            <a:ext cx="252413" cy="252413"/>
          </a:xfrm>
          <a:prstGeom prst="ellipse">
            <a:avLst/>
          </a:prstGeom>
          <a:solidFill>
            <a:srgbClr val="92D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27"/>
          <p:cNvSpPr>
            <a:spLocks noChangeArrowheads="1"/>
          </p:cNvSpPr>
          <p:nvPr/>
        </p:nvSpPr>
        <p:spPr bwMode="auto">
          <a:xfrm>
            <a:off x="1506538" y="5721357"/>
            <a:ext cx="252413" cy="252413"/>
          </a:xfrm>
          <a:prstGeom prst="ellipse">
            <a:avLst/>
          </a:prstGeom>
          <a:noFill/>
          <a:ln w="1587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28"/>
          <p:cNvSpPr>
            <a:spLocks noChangeArrowheads="1"/>
          </p:cNvSpPr>
          <p:nvPr/>
        </p:nvSpPr>
        <p:spPr bwMode="auto">
          <a:xfrm>
            <a:off x="4337051" y="5741995"/>
            <a:ext cx="252413" cy="252413"/>
          </a:xfrm>
          <a:prstGeom prst="ellipse">
            <a:avLst/>
          </a:prstGeom>
          <a:solidFill>
            <a:srgbClr val="C0504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29"/>
          <p:cNvSpPr>
            <a:spLocks/>
          </p:cNvSpPr>
          <p:nvPr/>
        </p:nvSpPr>
        <p:spPr bwMode="auto">
          <a:xfrm>
            <a:off x="4337051" y="5741995"/>
            <a:ext cx="252413" cy="252413"/>
          </a:xfrm>
          <a:custGeom>
            <a:avLst/>
            <a:gdLst>
              <a:gd name="T0" fmla="*/ 159 w 159"/>
              <a:gd name="T1" fmla="*/ 79 h 159"/>
              <a:gd name="T2" fmla="*/ 80 w 159"/>
              <a:gd name="T3" fmla="*/ 0 h 159"/>
              <a:gd name="T4" fmla="*/ 0 w 159"/>
              <a:gd name="T5" fmla="*/ 79 h 159"/>
              <a:gd name="T6" fmla="*/ 80 w 159"/>
              <a:gd name="T7" fmla="*/ 159 h 159"/>
              <a:gd name="T8" fmla="*/ 159 w 159"/>
              <a:gd name="T9" fmla="*/ 79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9" h="159">
                <a:moveTo>
                  <a:pt x="159" y="79"/>
                </a:moveTo>
                <a:cubicBezTo>
                  <a:pt x="159" y="36"/>
                  <a:pt x="124" y="0"/>
                  <a:pt x="80" y="0"/>
                </a:cubicBezTo>
                <a:cubicBezTo>
                  <a:pt x="36" y="0"/>
                  <a:pt x="0" y="36"/>
                  <a:pt x="0" y="79"/>
                </a:cubicBezTo>
                <a:cubicBezTo>
                  <a:pt x="0" y="124"/>
                  <a:pt x="36" y="159"/>
                  <a:pt x="80" y="159"/>
                </a:cubicBezTo>
                <a:cubicBezTo>
                  <a:pt x="124" y="159"/>
                  <a:pt x="159" y="124"/>
                  <a:pt x="159" y="79"/>
                </a:cubicBezTo>
              </a:path>
            </a:pathLst>
          </a:custGeom>
          <a:noFill/>
          <a:ln w="1587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1812925" y="5680082"/>
            <a:ext cx="12380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Events Key</a:t>
            </a:r>
            <a:r>
              <a:rPr lang="en-US" altLang="en-US" sz="2000" baseline="-25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  <a:endParaRPr kumimoji="0" lang="en-US" altLang="en-US" sz="18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95" name="Time"/>
          <p:cNvCxnSpPr/>
          <p:nvPr/>
        </p:nvCxnSpPr>
        <p:spPr>
          <a:xfrm>
            <a:off x="1979612" y="2352675"/>
            <a:ext cx="0" cy="2695581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4641851" y="5713420"/>
            <a:ext cx="11947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Events </a:t>
            </a:r>
            <a:r>
              <a:rPr lang="en-US" alt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Key</a:t>
            </a:r>
            <a:r>
              <a:rPr lang="en-US" altLang="en-US" sz="2000" baseline="-25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endParaRPr lang="en-US" altLang="en-US" baseline="-25000" dirty="0"/>
          </a:p>
        </p:txBody>
      </p:sp>
      <p:grpSp>
        <p:nvGrpSpPr>
          <p:cNvPr id="4" name="Green Window"/>
          <p:cNvGrpSpPr/>
          <p:nvPr/>
        </p:nvGrpSpPr>
        <p:grpSpPr>
          <a:xfrm>
            <a:off x="1981107" y="2592028"/>
            <a:ext cx="3325813" cy="307777"/>
            <a:chOff x="1946275" y="2726733"/>
            <a:chExt cx="3325813" cy="307777"/>
          </a:xfrm>
        </p:grpSpPr>
        <p:sp>
          <p:nvSpPr>
            <p:cNvPr id="34" name="Line 32"/>
            <p:cNvSpPr>
              <a:spLocks noChangeShapeType="1"/>
            </p:cNvSpPr>
            <p:nvPr/>
          </p:nvSpPr>
          <p:spPr bwMode="auto">
            <a:xfrm>
              <a:off x="1946275" y="2891834"/>
              <a:ext cx="3325813" cy="0"/>
            </a:xfrm>
            <a:prstGeom prst="line">
              <a:avLst/>
            </a:prstGeom>
            <a:noFill/>
            <a:ln w="15875" cap="rnd">
              <a:solidFill>
                <a:schemeClr val="accent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3163888" y="2726733"/>
              <a:ext cx="895349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duration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>
              <a:off x="1946275" y="2842621"/>
              <a:ext cx="0" cy="96838"/>
            </a:xfrm>
            <a:prstGeom prst="line">
              <a:avLst/>
            </a:prstGeom>
            <a:noFill/>
            <a:ln w="15875" cap="rnd">
              <a:solidFill>
                <a:schemeClr val="accent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>
              <a:off x="5272088" y="2842621"/>
              <a:ext cx="0" cy="96838"/>
            </a:xfrm>
            <a:prstGeom prst="line">
              <a:avLst/>
            </a:prstGeom>
            <a:noFill/>
            <a:ln w="15875" cap="rnd">
              <a:solidFill>
                <a:schemeClr val="accent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9" name="Red 2 Moving"/>
          <p:cNvGrpSpPr/>
          <p:nvPr/>
        </p:nvGrpSpPr>
        <p:grpSpPr>
          <a:xfrm>
            <a:off x="5533190" y="3512608"/>
            <a:ext cx="252413" cy="329386"/>
            <a:chOff x="6048376" y="1966916"/>
            <a:chExt cx="252413" cy="329386"/>
          </a:xfrm>
        </p:grpSpPr>
        <p:sp>
          <p:nvSpPr>
            <p:cNvPr id="52" name="Oval 50"/>
            <p:cNvSpPr>
              <a:spLocks noChangeArrowheads="1"/>
            </p:cNvSpPr>
            <p:nvPr/>
          </p:nvSpPr>
          <p:spPr bwMode="auto">
            <a:xfrm>
              <a:off x="6048376" y="1966916"/>
              <a:ext cx="252413" cy="252413"/>
            </a:xfrm>
            <a:prstGeom prst="ellipse">
              <a:avLst/>
            </a:prstGeom>
            <a:solidFill>
              <a:srgbClr val="C0504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auto">
            <a:xfrm>
              <a:off x="6048376" y="1966916"/>
              <a:ext cx="252413" cy="252413"/>
            </a:xfrm>
            <a:prstGeom prst="ellipse">
              <a:avLst/>
            </a:pr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52"/>
            <p:cNvSpPr>
              <a:spLocks noChangeArrowheads="1"/>
            </p:cNvSpPr>
            <p:nvPr/>
          </p:nvSpPr>
          <p:spPr bwMode="auto">
            <a:xfrm>
              <a:off x="6142039" y="2019303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82" name="Red 2"/>
          <p:cNvGrpSpPr/>
          <p:nvPr/>
        </p:nvGrpSpPr>
        <p:grpSpPr>
          <a:xfrm>
            <a:off x="5533190" y="3509388"/>
            <a:ext cx="252413" cy="252413"/>
            <a:chOff x="3975101" y="2765429"/>
            <a:chExt cx="252413" cy="252413"/>
          </a:xfrm>
        </p:grpSpPr>
        <p:sp>
          <p:nvSpPr>
            <p:cNvPr id="26" name="Oval 24"/>
            <p:cNvSpPr>
              <a:spLocks noChangeArrowheads="1"/>
            </p:cNvSpPr>
            <p:nvPr/>
          </p:nvSpPr>
          <p:spPr bwMode="auto">
            <a:xfrm>
              <a:off x="3975101" y="2765429"/>
              <a:ext cx="252413" cy="252413"/>
            </a:xfrm>
            <a:prstGeom prst="ellipse">
              <a:avLst/>
            </a:prstGeom>
            <a:solidFill>
              <a:srgbClr val="C0504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3975101" y="2765429"/>
              <a:ext cx="252413" cy="252413"/>
            </a:xfrm>
            <a:custGeom>
              <a:avLst/>
              <a:gdLst>
                <a:gd name="T0" fmla="*/ 159 w 159"/>
                <a:gd name="T1" fmla="*/ 80 h 159"/>
                <a:gd name="T2" fmla="*/ 80 w 159"/>
                <a:gd name="T3" fmla="*/ 0 h 159"/>
                <a:gd name="T4" fmla="*/ 0 w 159"/>
                <a:gd name="T5" fmla="*/ 80 h 159"/>
                <a:gd name="T6" fmla="*/ 80 w 159"/>
                <a:gd name="T7" fmla="*/ 159 h 159"/>
                <a:gd name="T8" fmla="*/ 159 w 159"/>
                <a:gd name="T9" fmla="*/ 8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159">
                  <a:moveTo>
                    <a:pt x="159" y="80"/>
                  </a:moveTo>
                  <a:cubicBezTo>
                    <a:pt x="159" y="36"/>
                    <a:pt x="123" y="0"/>
                    <a:pt x="80" y="0"/>
                  </a:cubicBezTo>
                  <a:cubicBezTo>
                    <a:pt x="35" y="0"/>
                    <a:pt x="0" y="36"/>
                    <a:pt x="0" y="80"/>
                  </a:cubicBezTo>
                  <a:cubicBezTo>
                    <a:pt x="0" y="124"/>
                    <a:pt x="35" y="159"/>
                    <a:pt x="80" y="159"/>
                  </a:cubicBezTo>
                  <a:cubicBezTo>
                    <a:pt x="123" y="159"/>
                    <a:pt x="159" y="124"/>
                    <a:pt x="159" y="80"/>
                  </a:cubicBezTo>
                </a:path>
              </a:pathLst>
            </a:cu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1" name="Red 1 Moving"/>
          <p:cNvGrpSpPr/>
          <p:nvPr/>
        </p:nvGrpSpPr>
        <p:grpSpPr>
          <a:xfrm>
            <a:off x="3064577" y="3519527"/>
            <a:ext cx="254000" cy="252413"/>
            <a:chOff x="6438901" y="1966916"/>
            <a:chExt cx="254000" cy="252413"/>
          </a:xfrm>
        </p:grpSpPr>
        <p:sp>
          <p:nvSpPr>
            <p:cNvPr id="57" name="Oval 55"/>
            <p:cNvSpPr>
              <a:spLocks noChangeArrowheads="1"/>
            </p:cNvSpPr>
            <p:nvPr/>
          </p:nvSpPr>
          <p:spPr bwMode="auto">
            <a:xfrm>
              <a:off x="6438901" y="1966916"/>
              <a:ext cx="254000" cy="252413"/>
            </a:xfrm>
            <a:prstGeom prst="ellipse">
              <a:avLst/>
            </a:prstGeom>
            <a:solidFill>
              <a:srgbClr val="C0504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auto">
            <a:xfrm>
              <a:off x="6438901" y="1966916"/>
              <a:ext cx="254000" cy="252413"/>
            </a:xfrm>
            <a:prstGeom prst="ellipse">
              <a:avLst/>
            </a:pr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4" name="Red 1"/>
          <p:cNvGrpSpPr/>
          <p:nvPr/>
        </p:nvGrpSpPr>
        <p:grpSpPr>
          <a:xfrm>
            <a:off x="3066957" y="3519525"/>
            <a:ext cx="254000" cy="252413"/>
            <a:chOff x="3190876" y="3990980"/>
            <a:chExt cx="254000" cy="252413"/>
          </a:xfrm>
        </p:grpSpPr>
        <p:sp>
          <p:nvSpPr>
            <p:cNvPr id="41" name="Oval 39"/>
            <p:cNvSpPr>
              <a:spLocks noChangeArrowheads="1"/>
            </p:cNvSpPr>
            <p:nvPr/>
          </p:nvSpPr>
          <p:spPr bwMode="auto">
            <a:xfrm>
              <a:off x="3190876" y="3990980"/>
              <a:ext cx="254000" cy="252413"/>
            </a:xfrm>
            <a:prstGeom prst="ellipse">
              <a:avLst/>
            </a:prstGeom>
            <a:solidFill>
              <a:srgbClr val="C0504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auto">
            <a:xfrm>
              <a:off x="3190876" y="3990980"/>
              <a:ext cx="254000" cy="252413"/>
            </a:xfrm>
            <a:prstGeom prst="ellipse">
              <a:avLst/>
            </a:pr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7" name="Red Window"/>
          <p:cNvGrpSpPr/>
          <p:nvPr/>
        </p:nvGrpSpPr>
        <p:grpSpPr>
          <a:xfrm>
            <a:off x="3193957" y="4287976"/>
            <a:ext cx="3325814" cy="307777"/>
            <a:chOff x="3193957" y="4356106"/>
            <a:chExt cx="3325814" cy="307777"/>
          </a:xfrm>
        </p:grpSpPr>
        <p:sp>
          <p:nvSpPr>
            <p:cNvPr id="43" name="Line 41"/>
            <p:cNvSpPr>
              <a:spLocks noChangeShapeType="1"/>
            </p:cNvSpPr>
            <p:nvPr/>
          </p:nvSpPr>
          <p:spPr bwMode="auto">
            <a:xfrm>
              <a:off x="3193957" y="4521206"/>
              <a:ext cx="3325813" cy="0"/>
            </a:xfrm>
            <a:prstGeom prst="line">
              <a:avLst/>
            </a:prstGeom>
            <a:noFill/>
            <a:ln w="15875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4413158" y="4356106"/>
              <a:ext cx="893762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duration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Line 44"/>
            <p:cNvSpPr>
              <a:spLocks noChangeShapeType="1"/>
            </p:cNvSpPr>
            <p:nvPr/>
          </p:nvSpPr>
          <p:spPr bwMode="auto">
            <a:xfrm>
              <a:off x="3193957" y="4471993"/>
              <a:ext cx="0" cy="96838"/>
            </a:xfrm>
            <a:prstGeom prst="line">
              <a:avLst/>
            </a:prstGeom>
            <a:noFill/>
            <a:ln w="15875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45"/>
            <p:cNvSpPr>
              <a:spLocks noChangeShapeType="1"/>
            </p:cNvSpPr>
            <p:nvPr/>
          </p:nvSpPr>
          <p:spPr bwMode="auto">
            <a:xfrm>
              <a:off x="6519771" y="4471993"/>
              <a:ext cx="0" cy="96838"/>
            </a:xfrm>
            <a:prstGeom prst="line">
              <a:avLst/>
            </a:prstGeom>
            <a:noFill/>
            <a:ln w="15875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0" name="Green 3 Moving"/>
          <p:cNvGrpSpPr/>
          <p:nvPr/>
        </p:nvGrpSpPr>
        <p:grpSpPr>
          <a:xfrm>
            <a:off x="4124051" y="3519526"/>
            <a:ext cx="252413" cy="252413"/>
            <a:chOff x="6361114" y="1966916"/>
            <a:chExt cx="252413" cy="252413"/>
          </a:xfrm>
        </p:grpSpPr>
        <p:sp>
          <p:nvSpPr>
            <p:cNvPr id="55" name="Oval 53"/>
            <p:cNvSpPr>
              <a:spLocks noChangeArrowheads="1"/>
            </p:cNvSpPr>
            <p:nvPr/>
          </p:nvSpPr>
          <p:spPr bwMode="auto">
            <a:xfrm>
              <a:off x="6361114" y="1966916"/>
              <a:ext cx="252413" cy="252413"/>
            </a:xfrm>
            <a:prstGeom prst="ellipse">
              <a:avLst/>
            </a:prstGeom>
            <a:solidFill>
              <a:srgbClr val="92D05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6361114" y="1966916"/>
              <a:ext cx="252413" cy="252413"/>
            </a:xfrm>
            <a:custGeom>
              <a:avLst/>
              <a:gdLst>
                <a:gd name="T0" fmla="*/ 159 w 159"/>
                <a:gd name="T1" fmla="*/ 79 h 159"/>
                <a:gd name="T2" fmla="*/ 80 w 159"/>
                <a:gd name="T3" fmla="*/ 0 h 159"/>
                <a:gd name="T4" fmla="*/ 0 w 159"/>
                <a:gd name="T5" fmla="*/ 79 h 159"/>
                <a:gd name="T6" fmla="*/ 80 w 159"/>
                <a:gd name="T7" fmla="*/ 159 h 159"/>
                <a:gd name="T8" fmla="*/ 159 w 159"/>
                <a:gd name="T9" fmla="*/ 7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159">
                  <a:moveTo>
                    <a:pt x="159" y="79"/>
                  </a:moveTo>
                  <a:cubicBezTo>
                    <a:pt x="159" y="36"/>
                    <a:pt x="123" y="0"/>
                    <a:pt x="80" y="0"/>
                  </a:cubicBezTo>
                  <a:cubicBezTo>
                    <a:pt x="35" y="0"/>
                    <a:pt x="0" y="36"/>
                    <a:pt x="0" y="79"/>
                  </a:cubicBezTo>
                  <a:cubicBezTo>
                    <a:pt x="0" y="123"/>
                    <a:pt x="35" y="159"/>
                    <a:pt x="80" y="159"/>
                  </a:cubicBezTo>
                  <a:cubicBezTo>
                    <a:pt x="123" y="159"/>
                    <a:pt x="159" y="123"/>
                    <a:pt x="159" y="79"/>
                  </a:cubicBezTo>
                </a:path>
              </a:pathLst>
            </a:cu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3" name="Green 3"/>
          <p:cNvGrpSpPr/>
          <p:nvPr/>
        </p:nvGrpSpPr>
        <p:grpSpPr>
          <a:xfrm>
            <a:off x="4122464" y="3519527"/>
            <a:ext cx="254000" cy="252413"/>
            <a:chOff x="2576513" y="3990980"/>
            <a:chExt cx="254000" cy="252413"/>
          </a:xfrm>
        </p:grpSpPr>
        <p:sp>
          <p:nvSpPr>
            <p:cNvPr id="39" name="Oval 37"/>
            <p:cNvSpPr>
              <a:spLocks noChangeArrowheads="1"/>
            </p:cNvSpPr>
            <p:nvPr/>
          </p:nvSpPr>
          <p:spPr bwMode="auto">
            <a:xfrm>
              <a:off x="2576513" y="3990980"/>
              <a:ext cx="254000" cy="252413"/>
            </a:xfrm>
            <a:prstGeom prst="ellipse">
              <a:avLst/>
            </a:prstGeom>
            <a:solidFill>
              <a:srgbClr val="92D05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auto">
            <a:xfrm>
              <a:off x="2576513" y="3990980"/>
              <a:ext cx="254000" cy="252413"/>
            </a:xfrm>
            <a:prstGeom prst="ellipse">
              <a:avLst/>
            </a:pr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8" name="Green 2 Moving"/>
          <p:cNvGrpSpPr/>
          <p:nvPr/>
        </p:nvGrpSpPr>
        <p:grpSpPr>
          <a:xfrm>
            <a:off x="3636665" y="3515359"/>
            <a:ext cx="254000" cy="252413"/>
            <a:chOff x="5962651" y="1966916"/>
            <a:chExt cx="254000" cy="252413"/>
          </a:xfrm>
        </p:grpSpPr>
        <p:sp>
          <p:nvSpPr>
            <p:cNvPr id="50" name="Oval 48"/>
            <p:cNvSpPr>
              <a:spLocks noChangeArrowheads="1"/>
            </p:cNvSpPr>
            <p:nvPr/>
          </p:nvSpPr>
          <p:spPr bwMode="auto">
            <a:xfrm>
              <a:off x="5962651" y="1966916"/>
              <a:ext cx="254000" cy="252413"/>
            </a:xfrm>
            <a:prstGeom prst="ellipse">
              <a:avLst/>
            </a:prstGeom>
            <a:solidFill>
              <a:srgbClr val="92D05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auto">
            <a:xfrm>
              <a:off x="5962651" y="1966916"/>
              <a:ext cx="254000" cy="252413"/>
            </a:xfrm>
            <a:prstGeom prst="ellipse">
              <a:avLst/>
            </a:pr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1" name="Green 2"/>
          <p:cNvGrpSpPr/>
          <p:nvPr/>
        </p:nvGrpSpPr>
        <p:grpSpPr>
          <a:xfrm>
            <a:off x="3636665" y="3515640"/>
            <a:ext cx="254000" cy="252413"/>
            <a:chOff x="3082926" y="2765429"/>
            <a:chExt cx="254000" cy="252413"/>
          </a:xfrm>
        </p:grpSpPr>
        <p:sp>
          <p:nvSpPr>
            <p:cNvPr id="24" name="Oval 22"/>
            <p:cNvSpPr>
              <a:spLocks noChangeArrowheads="1"/>
            </p:cNvSpPr>
            <p:nvPr/>
          </p:nvSpPr>
          <p:spPr bwMode="auto">
            <a:xfrm>
              <a:off x="3082926" y="2765429"/>
              <a:ext cx="254000" cy="252413"/>
            </a:xfrm>
            <a:prstGeom prst="ellipse">
              <a:avLst/>
            </a:prstGeom>
            <a:solidFill>
              <a:srgbClr val="92D05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3"/>
            <p:cNvSpPr>
              <a:spLocks noChangeArrowheads="1"/>
            </p:cNvSpPr>
            <p:nvPr/>
          </p:nvSpPr>
          <p:spPr bwMode="auto">
            <a:xfrm>
              <a:off x="3082926" y="2765429"/>
              <a:ext cx="254000" cy="252413"/>
            </a:xfrm>
            <a:prstGeom prst="ellipse">
              <a:avLst/>
            </a:pr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0" name="Green 1"/>
          <p:cNvGrpSpPr/>
          <p:nvPr/>
        </p:nvGrpSpPr>
        <p:grpSpPr>
          <a:xfrm>
            <a:off x="1854200" y="3522858"/>
            <a:ext cx="252413" cy="252413"/>
            <a:chOff x="1854200" y="2765429"/>
            <a:chExt cx="252413" cy="252413"/>
          </a:xfrm>
        </p:grpSpPr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1854200" y="2765429"/>
              <a:ext cx="252413" cy="252413"/>
            </a:xfrm>
            <a:prstGeom prst="ellipse">
              <a:avLst/>
            </a:prstGeom>
            <a:solidFill>
              <a:srgbClr val="92D05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1854200" y="2765429"/>
              <a:ext cx="252413" cy="252413"/>
            </a:xfrm>
            <a:prstGeom prst="ellipse">
              <a:avLst/>
            </a:pr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7" name="Green 1 Moving"/>
          <p:cNvGrpSpPr/>
          <p:nvPr/>
        </p:nvGrpSpPr>
        <p:grpSpPr>
          <a:xfrm>
            <a:off x="1852612" y="3523461"/>
            <a:ext cx="254000" cy="252413"/>
            <a:chOff x="5884864" y="1966916"/>
            <a:chExt cx="254000" cy="252413"/>
          </a:xfrm>
        </p:grpSpPr>
        <p:sp>
          <p:nvSpPr>
            <p:cNvPr id="48" name="Oval 46"/>
            <p:cNvSpPr>
              <a:spLocks noChangeArrowheads="1"/>
            </p:cNvSpPr>
            <p:nvPr/>
          </p:nvSpPr>
          <p:spPr bwMode="auto">
            <a:xfrm>
              <a:off x="5884864" y="1966916"/>
              <a:ext cx="254000" cy="252413"/>
            </a:xfrm>
            <a:prstGeom prst="ellipse">
              <a:avLst/>
            </a:prstGeom>
            <a:solidFill>
              <a:srgbClr val="92D05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auto">
            <a:xfrm>
              <a:off x="5884864" y="1966916"/>
              <a:ext cx="252413" cy="252413"/>
            </a:xfrm>
            <a:prstGeom prst="ellipse">
              <a:avLst/>
            </a:pr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0" name="Line 58"/>
          <p:cNvSpPr>
            <a:spLocks noChangeShapeType="1"/>
          </p:cNvSpPr>
          <p:nvPr/>
        </p:nvSpPr>
        <p:spPr bwMode="auto">
          <a:xfrm>
            <a:off x="4776788" y="4956181"/>
            <a:ext cx="0" cy="96838"/>
          </a:xfrm>
          <a:prstGeom prst="line">
            <a:avLst/>
          </a:prstGeom>
          <a:noFill/>
          <a:ln w="1587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Rectangle 59"/>
          <p:cNvSpPr>
            <a:spLocks noChangeArrowheads="1"/>
          </p:cNvSpPr>
          <p:nvPr/>
        </p:nvSpPr>
        <p:spPr bwMode="auto">
          <a:xfrm>
            <a:off x="4492626" y="5124456"/>
            <a:ext cx="4079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tangle 60"/>
          <p:cNvSpPr>
            <a:spLocks noChangeArrowheads="1"/>
          </p:cNvSpPr>
          <p:nvPr/>
        </p:nvSpPr>
        <p:spPr bwMode="auto">
          <a:xfrm>
            <a:off x="4754563" y="5124456"/>
            <a:ext cx="21431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Rectangle 61"/>
          <p:cNvSpPr>
            <a:spLocks noChangeArrowheads="1"/>
          </p:cNvSpPr>
          <p:nvPr/>
        </p:nvSpPr>
        <p:spPr bwMode="auto">
          <a:xfrm>
            <a:off x="4822826" y="5124456"/>
            <a:ext cx="406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Line 62"/>
          <p:cNvSpPr>
            <a:spLocks noChangeShapeType="1"/>
          </p:cNvSpPr>
          <p:nvPr/>
        </p:nvSpPr>
        <p:spPr bwMode="auto">
          <a:xfrm>
            <a:off x="6818314" y="4929194"/>
            <a:ext cx="0" cy="96838"/>
          </a:xfrm>
          <a:prstGeom prst="line">
            <a:avLst/>
          </a:prstGeom>
          <a:noFill/>
          <a:ln w="1587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Rectangle 63"/>
          <p:cNvSpPr>
            <a:spLocks noChangeArrowheads="1"/>
          </p:cNvSpPr>
          <p:nvPr/>
        </p:nvSpPr>
        <p:spPr bwMode="auto">
          <a:xfrm>
            <a:off x="6538914" y="5129219"/>
            <a:ext cx="4079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11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Rectangle 64"/>
          <p:cNvSpPr>
            <a:spLocks noChangeArrowheads="1"/>
          </p:cNvSpPr>
          <p:nvPr/>
        </p:nvSpPr>
        <p:spPr bwMode="auto">
          <a:xfrm>
            <a:off x="6799264" y="5129219"/>
            <a:ext cx="21431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Rectangle 65"/>
          <p:cNvSpPr>
            <a:spLocks noChangeArrowheads="1"/>
          </p:cNvSpPr>
          <p:nvPr/>
        </p:nvSpPr>
        <p:spPr bwMode="auto">
          <a:xfrm>
            <a:off x="6869114" y="5129219"/>
            <a:ext cx="406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Line 66"/>
          <p:cNvSpPr>
            <a:spLocks noChangeShapeType="1"/>
          </p:cNvSpPr>
          <p:nvPr/>
        </p:nvSpPr>
        <p:spPr bwMode="auto">
          <a:xfrm>
            <a:off x="2720975" y="4929194"/>
            <a:ext cx="0" cy="96838"/>
          </a:xfrm>
          <a:prstGeom prst="line">
            <a:avLst/>
          </a:prstGeom>
          <a:noFill/>
          <a:ln w="1587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Rectangle 67"/>
          <p:cNvSpPr>
            <a:spLocks noChangeArrowheads="1"/>
          </p:cNvSpPr>
          <p:nvPr/>
        </p:nvSpPr>
        <p:spPr bwMode="auto">
          <a:xfrm>
            <a:off x="2478088" y="5081594"/>
            <a:ext cx="279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9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" name="Rectangle 68"/>
          <p:cNvSpPr>
            <a:spLocks noChangeArrowheads="1"/>
          </p:cNvSpPr>
          <p:nvPr/>
        </p:nvSpPr>
        <p:spPr bwMode="auto">
          <a:xfrm>
            <a:off x="2608263" y="5081594"/>
            <a:ext cx="21431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Rectangle 69"/>
          <p:cNvSpPr>
            <a:spLocks noChangeArrowheads="1"/>
          </p:cNvSpPr>
          <p:nvPr/>
        </p:nvSpPr>
        <p:spPr bwMode="auto">
          <a:xfrm>
            <a:off x="2678113" y="5081594"/>
            <a:ext cx="406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12978" y="1560016"/>
            <a:ext cx="2087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Azure Storage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3268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902 L 0.09974 -0.00902 " pathEditMode="relative" ptsTypes="AA">
                                      <p:cBhvr>
                                        <p:cTn id="1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48 -0.00902 L 0.14674 -0.00902 " pathEditMode="relative" ptsTypes="AA">
                                      <p:cBhvr>
                                        <p:cTn id="2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701 -0.00787 L 0.18633 -0.00787 " pathEditMode="relative" ptsTypes="AA">
                                      <p:cBhvr>
                                        <p:cTn id="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33 -0.00856 L 0.27253 -0.00671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0.0007 C 2.08333E-7 -0.03149 0.01107 -0.03866 0.08203 -0.04051 C 0.15286 -0.04213 0.34023 -0.0375 0.42643 -0.03195 C 0.51237 -0.02454 0.54922 0.00254 0.57409 0.00463 " pathEditMode="fixed" rAng="0" ptsTypes="AAAA">
                                      <p:cBhvr>
                                        <p:cTn id="51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98" y="-1736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9 -0.00047 C 0.00079 -0.04954 0.08842 -0.03797 0.13256 -0.03773 C 0.17422 -0.03681 0.29714 -0.0419 0.43438 0.00625 " pathEditMode="fixed" rAng="0" ptsTypes="AAA">
                                      <p:cBhvr>
                                        <p:cTn id="53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80" y="-1597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0.00046 C 0.00495 -0.01227 -0.00235 -0.03634 0.0151 -0.03588 C 0.11054 -0.04213 0.2013 -0.04004 0.29961 -0.02106 C 0.33594 -0.01782 0.3664 -0.0037 0.4013 0.00602 " pathEditMode="relative" rAng="0" ptsTypes="AAAA">
                                      <p:cBhvr>
                                        <p:cTn id="55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65" y="-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266 -0.00578 L 0.30169 -0.00578 " pathEditMode="relative" ptsTypes="AA">
                                      <p:cBhvr>
                                        <p:cTn id="5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169 -0.00509 L 0.37253 -0.00555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023 C 0.00625 0.01597 -0.00261 0.04838 0.01732 0.04838 C 0.14219 0.04908 0.34935 0.04699 0.47513 0.05579 " pathEditMode="relative" rAng="0" ptsTypes="AAA">
                                      <p:cBhvr>
                                        <p:cTn id="7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11" y="2801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046 C -0.00013 0.01644 -0.00091 0.05 0.00951 0.04884 C 0.09922 0.05162 0.18815 0.05301 0.27826 0.05579 " pathEditMode="relative" rAng="0" ptsTypes="AAA">
                                      <p:cBhvr>
                                        <p:cTn id="75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93" y="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Decision Service</a:t>
            </a:r>
            <a:endParaRPr lang="en-US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13" y="1853248"/>
            <a:ext cx="11467984" cy="43245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094" y="1856252"/>
            <a:ext cx="11548073" cy="43215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293477" y="3962410"/>
            <a:ext cx="2662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Learning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379536" y="4572000"/>
            <a:ext cx="2715491" cy="17249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2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Azure ML</a:t>
            </a:r>
            <a:endParaRPr lang="en-US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307" y="2180087"/>
            <a:ext cx="4892318" cy="3360587"/>
          </a:xfrm>
          <a:prstGeom prst="rect">
            <a:avLst/>
          </a:prstGeom>
        </p:spPr>
      </p:pic>
      <p:sp>
        <p:nvSpPr>
          <p:cNvPr id="5" name="Flowchart: Magnetic Disk 4"/>
          <p:cNvSpPr/>
          <p:nvPr/>
        </p:nvSpPr>
        <p:spPr>
          <a:xfrm>
            <a:off x="9789386" y="1885012"/>
            <a:ext cx="2038465" cy="3655662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Azure Storage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9059607" y="2555701"/>
            <a:ext cx="67477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318065" y="3976418"/>
            <a:ext cx="241632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182246" y="2134283"/>
            <a:ext cx="5521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data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23132" y="3521826"/>
            <a:ext cx="7136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model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033" y="2134283"/>
            <a:ext cx="5314653" cy="436719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+mn-lt"/>
              </a:rPr>
              <a:t>Graphical </a:t>
            </a:r>
            <a:r>
              <a:rPr lang="en-US" dirty="0">
                <a:latin typeface="+mn-lt"/>
              </a:rPr>
              <a:t>f</a:t>
            </a:r>
            <a:r>
              <a:rPr lang="en-US" dirty="0" smtClean="0">
                <a:latin typeface="+mn-lt"/>
              </a:rPr>
              <a:t>ramework to perform offline evaluation or optimization</a:t>
            </a:r>
          </a:p>
          <a:p>
            <a:r>
              <a:rPr lang="en-US" dirty="0" smtClean="0">
                <a:latin typeface="+mn-lt"/>
              </a:rPr>
              <a:t>Reader supports</a:t>
            </a:r>
          </a:p>
          <a:p>
            <a:pPr lvl="1"/>
            <a:r>
              <a:rPr lang="en-US" dirty="0" smtClean="0">
                <a:latin typeface="+mn-lt"/>
              </a:rPr>
              <a:t>reading data from Azure Storage</a:t>
            </a:r>
          </a:p>
          <a:p>
            <a:pPr lvl="1"/>
            <a:r>
              <a:rPr lang="en-US" dirty="0" smtClean="0">
                <a:latin typeface="+mn-lt"/>
              </a:rPr>
              <a:t>Custom </a:t>
            </a:r>
            <a:r>
              <a:rPr lang="en-US" dirty="0">
                <a:latin typeface="+mn-lt"/>
              </a:rPr>
              <a:t>r</a:t>
            </a:r>
            <a:r>
              <a:rPr lang="en-US" dirty="0" smtClean="0">
                <a:latin typeface="+mn-lt"/>
              </a:rPr>
              <a:t>eward </a:t>
            </a:r>
            <a:r>
              <a:rPr lang="en-US" dirty="0">
                <a:latin typeface="+mn-lt"/>
              </a:rPr>
              <a:t>f</a:t>
            </a:r>
            <a:r>
              <a:rPr lang="en-US" dirty="0" smtClean="0">
                <a:latin typeface="+mn-lt"/>
              </a:rPr>
              <a:t>unctions</a:t>
            </a:r>
          </a:p>
          <a:p>
            <a:r>
              <a:rPr lang="en-US" dirty="0" smtClean="0">
                <a:latin typeface="+mn-lt"/>
              </a:rPr>
              <a:t>VW training</a:t>
            </a:r>
          </a:p>
          <a:p>
            <a:pPr lvl="1"/>
            <a:r>
              <a:rPr lang="en-US" dirty="0" smtClean="0">
                <a:latin typeface="+mn-lt"/>
              </a:rPr>
              <a:t>generates models</a:t>
            </a:r>
          </a:p>
          <a:p>
            <a:pPr lvl="1"/>
            <a:r>
              <a:rPr lang="en-US" dirty="0" smtClean="0">
                <a:latin typeface="+mn-lt"/>
              </a:rPr>
              <a:t>Adds new data to an existing </a:t>
            </a:r>
            <a:r>
              <a:rPr lang="en-US" dirty="0" err="1" smtClean="0">
                <a:latin typeface="+mn-lt"/>
              </a:rPr>
              <a:t>vw</a:t>
            </a:r>
            <a:r>
              <a:rPr lang="en-US" dirty="0" smtClean="0">
                <a:latin typeface="+mn-lt"/>
              </a:rPr>
              <a:t> model</a:t>
            </a:r>
          </a:p>
          <a:p>
            <a:r>
              <a:rPr lang="en-US" dirty="0" smtClean="0">
                <a:latin typeface="+mn-lt"/>
              </a:rPr>
              <a:t>VW evaluate</a:t>
            </a:r>
          </a:p>
          <a:p>
            <a:pPr lvl="1"/>
            <a:r>
              <a:rPr lang="en-US" dirty="0" smtClean="0">
                <a:latin typeface="+mn-lt"/>
              </a:rPr>
              <a:t>Evaluates the effect a model would have had based on exploration data</a:t>
            </a:r>
          </a:p>
          <a:p>
            <a:pPr lvl="1"/>
            <a:r>
              <a:rPr lang="en-US" dirty="0" smtClean="0">
                <a:latin typeface="+mn-lt"/>
              </a:rPr>
              <a:t>Supports </a:t>
            </a:r>
            <a:r>
              <a:rPr lang="en-US" dirty="0" err="1" smtClean="0">
                <a:latin typeface="+mn-lt"/>
              </a:rPr>
              <a:t>vw</a:t>
            </a:r>
            <a:r>
              <a:rPr lang="en-US" dirty="0" smtClean="0">
                <a:latin typeface="+mn-lt"/>
              </a:rPr>
              <a:t> models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or custom user-defined functions</a:t>
            </a:r>
          </a:p>
        </p:txBody>
      </p:sp>
    </p:spTree>
    <p:extLst>
      <p:ext uri="{BB962C8B-B14F-4D97-AF65-F5344CB8AC3E}">
        <p14:creationId xmlns:p14="http://schemas.microsoft.com/office/powerpoint/2010/main" val="145362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Decision Service</a:t>
            </a:r>
            <a:endParaRPr lang="en-US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3" y="1853248"/>
            <a:ext cx="11467984" cy="43245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094" y="1856252"/>
            <a:ext cx="11449931" cy="432155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802127" y="965714"/>
            <a:ext cx="2662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Deploy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88186" y="1575304"/>
            <a:ext cx="2715491" cy="17249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6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Command Center</a:t>
            </a:r>
            <a:endParaRPr lang="en-US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Controls high-level settings for applications</a:t>
            </a:r>
          </a:p>
          <a:p>
            <a:pPr lvl="1"/>
            <a:r>
              <a:rPr lang="en-US" dirty="0" smtClean="0"/>
              <a:t>Register applications</a:t>
            </a:r>
          </a:p>
          <a:p>
            <a:pPr lvl="1"/>
            <a:r>
              <a:rPr lang="en-US" dirty="0" smtClean="0"/>
              <a:t>Change exploration settings</a:t>
            </a:r>
          </a:p>
          <a:p>
            <a:pPr lvl="1"/>
            <a:r>
              <a:rPr lang="en-US" dirty="0" smtClean="0"/>
              <a:t>Specify new models to deploy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791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Summary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517" y="1885013"/>
            <a:ext cx="10960925" cy="2675558"/>
          </a:xfrm>
        </p:spPr>
        <p:txBody>
          <a:bodyPr/>
          <a:lstStyle/>
          <a:p>
            <a:r>
              <a:rPr lang="en-US" dirty="0" smtClean="0"/>
              <a:t>Multiworld Testing is an efficient approach to finding the optimal policies for contextual decision-making</a:t>
            </a:r>
          </a:p>
          <a:p>
            <a:r>
              <a:rPr lang="en-US" dirty="0" smtClean="0"/>
              <a:t>MWT Decision Service is a powerful, modular service designed to make it easy to deploy MWT in many applications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8894" y="5509260"/>
            <a:ext cx="8218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http://aka.ms/mwt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6502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Contextual Decision-Making</a:t>
            </a:r>
            <a:endParaRPr lang="en-US" dirty="0">
              <a:latin typeface="+mj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97" b="94118" l="10000" r="90000">
                        <a14:foregroundMark x1="50313" y1="23025" x2="50313" y2="230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286" y="2103023"/>
            <a:ext cx="3853078" cy="3582159"/>
          </a:xfrm>
        </p:spPr>
      </p:pic>
      <p:sp>
        <p:nvSpPr>
          <p:cNvPr id="5" name="TextBox 4"/>
          <p:cNvSpPr txBox="1"/>
          <p:nvPr/>
        </p:nvSpPr>
        <p:spPr>
          <a:xfrm>
            <a:off x="2295940" y="2981739"/>
            <a:ext cx="2206486" cy="2090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User Profile</a:t>
            </a:r>
          </a:p>
          <a:p>
            <a:endParaRPr lang="en-US" dirty="0"/>
          </a:p>
          <a:p>
            <a:r>
              <a:rPr lang="en-US" dirty="0" smtClean="0"/>
              <a:t>Demographics</a:t>
            </a:r>
          </a:p>
          <a:p>
            <a:endParaRPr lang="en-US" dirty="0"/>
          </a:p>
          <a:p>
            <a:r>
              <a:rPr lang="en-US" dirty="0" smtClean="0"/>
              <a:t>Location</a:t>
            </a:r>
          </a:p>
          <a:p>
            <a:endParaRPr lang="en-US" dirty="0"/>
          </a:p>
          <a:p>
            <a:r>
              <a:rPr lang="en-US" dirty="0" smtClean="0"/>
              <a:t>Past Behavior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4164496" y="3332541"/>
            <a:ext cx="1083365" cy="11231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130" y="2103023"/>
            <a:ext cx="2796094" cy="14659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130" y="4532246"/>
            <a:ext cx="2883386" cy="151167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636008" y="3588926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8512719" y="3332541"/>
            <a:ext cx="1083365" cy="11231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766549" y="2981739"/>
            <a:ext cx="24019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User Clicks Story</a:t>
            </a:r>
          </a:p>
          <a:p>
            <a:endParaRPr lang="en-US" dirty="0"/>
          </a:p>
          <a:p>
            <a:r>
              <a:rPr lang="en-US" dirty="0" smtClean="0"/>
              <a:t>User Reads Story</a:t>
            </a:r>
          </a:p>
          <a:p>
            <a:endParaRPr lang="en-US" dirty="0"/>
          </a:p>
          <a:p>
            <a:r>
              <a:rPr lang="en-US" dirty="0" smtClean="0"/>
              <a:t>User Returns More</a:t>
            </a:r>
          </a:p>
          <a:p>
            <a:endParaRPr lang="en-US" dirty="0"/>
          </a:p>
          <a:p>
            <a:r>
              <a:rPr lang="en-US" dirty="0" smtClean="0"/>
              <a:t>Service Makes Money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0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ML for Contextual </a:t>
            </a:r>
            <a:r>
              <a:rPr lang="en-US" dirty="0" smtClean="0">
                <a:latin typeface="+mj-lt"/>
              </a:rPr>
              <a:t>Decision-Making</a:t>
            </a:r>
            <a:endParaRPr lang="en-US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7517" y="2043979"/>
            <a:ext cx="11574483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77"/>
            <a:r>
              <a:rPr lang="en-US" sz="2800" dirty="0" smtClean="0">
                <a:solidFill>
                  <a:schemeClr val="accent2"/>
                </a:solidFill>
                <a:cs typeface="Segoe UI" panose="020B0502040204020203" pitchFamily="34" charset="0"/>
              </a:rPr>
              <a:t>Given </a:t>
            </a:r>
            <a:r>
              <a:rPr lang="en-US" sz="2800" dirty="0">
                <a:solidFill>
                  <a:schemeClr val="accent2"/>
                </a:solidFill>
                <a:cs typeface="Segoe UI" panose="020B0502040204020203" pitchFamily="34" charset="0"/>
              </a:rPr>
              <a:t>a particular </a:t>
            </a:r>
            <a:r>
              <a:rPr lang="en-US" sz="2800" b="1" i="1" dirty="0" smtClean="0">
                <a:solidFill>
                  <a:schemeClr val="accent2"/>
                </a:solidFill>
                <a:cs typeface="Segoe UI" panose="020B0502040204020203" pitchFamily="34" charset="0"/>
              </a:rPr>
              <a:t>context, </a:t>
            </a:r>
            <a:r>
              <a:rPr lang="en-US" sz="2800" dirty="0">
                <a:solidFill>
                  <a:schemeClr val="accent2"/>
                </a:solidFill>
                <a:cs typeface="Segoe UI" panose="020B0502040204020203" pitchFamily="34" charset="0"/>
              </a:rPr>
              <a:t>s</a:t>
            </a:r>
            <a:r>
              <a:rPr lang="en-US" sz="2800" dirty="0" smtClean="0">
                <a:solidFill>
                  <a:schemeClr val="accent2"/>
                </a:solidFill>
                <a:cs typeface="Segoe UI" panose="020B0502040204020203" pitchFamily="34" charset="0"/>
              </a:rPr>
              <a:t>elect </a:t>
            </a:r>
            <a:r>
              <a:rPr lang="en-US" sz="2800" dirty="0" smtClean="0">
                <a:solidFill>
                  <a:schemeClr val="accent2"/>
                </a:solidFill>
                <a:cs typeface="Segoe UI" panose="020B0502040204020203" pitchFamily="34" charset="0"/>
              </a:rPr>
              <a:t>an </a:t>
            </a:r>
            <a:r>
              <a:rPr lang="en-US" sz="2800" b="1" i="1" dirty="0">
                <a:solidFill>
                  <a:schemeClr val="accent2"/>
                </a:solidFill>
                <a:cs typeface="Segoe UI" panose="020B0502040204020203" pitchFamily="34" charset="0"/>
              </a:rPr>
              <a:t>a</a:t>
            </a:r>
            <a:r>
              <a:rPr lang="en-US" sz="2800" b="1" i="1" dirty="0" smtClean="0">
                <a:solidFill>
                  <a:schemeClr val="accent2"/>
                </a:solidFill>
                <a:cs typeface="Segoe UI" panose="020B0502040204020203" pitchFamily="34" charset="0"/>
              </a:rPr>
              <a:t>ction</a:t>
            </a:r>
            <a:r>
              <a:rPr lang="en-US" sz="2800" dirty="0" smtClean="0">
                <a:solidFill>
                  <a:schemeClr val="accent2"/>
                </a:solidFill>
                <a:cs typeface="Segoe UI" panose="020B0502040204020203" pitchFamily="34" charset="0"/>
              </a:rPr>
              <a:t> that optimizes the </a:t>
            </a:r>
            <a:r>
              <a:rPr lang="en-US" sz="2800" b="1" i="1" dirty="0" smtClean="0">
                <a:solidFill>
                  <a:schemeClr val="accent2"/>
                </a:solidFill>
                <a:cs typeface="Segoe UI" panose="020B0502040204020203" pitchFamily="34" charset="0"/>
              </a:rPr>
              <a:t>reward</a:t>
            </a:r>
            <a:r>
              <a:rPr lang="en-US" sz="2800" dirty="0" smtClean="0">
                <a:solidFill>
                  <a:schemeClr val="accent2"/>
                </a:solidFill>
                <a:cs typeface="Segoe UI" panose="020B0502040204020203" pitchFamily="34" charset="0"/>
              </a:rPr>
              <a:t> observed </a:t>
            </a:r>
            <a:r>
              <a:rPr lang="en-US" sz="2800" b="1" i="1" dirty="0">
                <a:cs typeface="Segoe UI" panose="020B0502040204020203" pitchFamily="34" charset="0"/>
              </a:rPr>
              <a:t>	</a:t>
            </a:r>
            <a:endParaRPr lang="en-US" sz="2800" b="1" i="1" dirty="0" smtClean="0">
              <a:cs typeface="Segoe UI" panose="020B0502040204020203" pitchFamily="34" charset="0"/>
            </a:endParaRPr>
          </a:p>
          <a:p>
            <a:pPr defTabSz="914277"/>
            <a:endParaRPr lang="en-US" sz="2800" b="1" i="1" dirty="0" smtClean="0">
              <a:cs typeface="Segoe UI" panose="020B0502040204020203" pitchFamily="34" charset="0"/>
            </a:endParaRPr>
          </a:p>
          <a:p>
            <a:pPr defTabSz="914277"/>
            <a:r>
              <a:rPr lang="en-US" sz="2800" dirty="0" smtClean="0">
                <a:cs typeface="Segoe UI" panose="020B0502040204020203" pitchFamily="34" charset="0"/>
              </a:rPr>
              <a:t>Great for </a:t>
            </a:r>
            <a:r>
              <a:rPr lang="en-US" sz="2800" dirty="0">
                <a:cs typeface="Segoe UI" panose="020B0502040204020203" pitchFamily="34" charset="0"/>
              </a:rPr>
              <a:t>p</a:t>
            </a:r>
            <a:r>
              <a:rPr lang="en-US" sz="2800" dirty="0" smtClean="0">
                <a:cs typeface="Segoe UI" panose="020B0502040204020203" pitchFamily="34" charset="0"/>
              </a:rPr>
              <a:t>ersonalization or situational decisions</a:t>
            </a:r>
          </a:p>
          <a:p>
            <a:pPr marL="800100" lvl="1" indent="-342900" defTabSz="914277"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Segoe UI" panose="020B0502040204020203" pitchFamily="34" charset="0"/>
              </a:rPr>
              <a:t>personalized news</a:t>
            </a:r>
          </a:p>
          <a:p>
            <a:pPr marL="800100" lvl="1" indent="-342900" defTabSz="914277"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Segoe UI" panose="020B0502040204020203" pitchFamily="34" charset="0"/>
              </a:rPr>
              <a:t>content-based </a:t>
            </a:r>
            <a:r>
              <a:rPr lang="en-US" sz="2400" dirty="0" smtClean="0">
                <a:cs typeface="Segoe UI" panose="020B0502040204020203" pitchFamily="34" charset="0"/>
              </a:rPr>
              <a:t>interruptions for </a:t>
            </a:r>
            <a:r>
              <a:rPr lang="en-US" sz="2400" dirty="0" smtClean="0">
                <a:cs typeface="Segoe UI" panose="020B0502040204020203" pitchFamily="34" charset="0"/>
              </a:rPr>
              <a:t>email</a:t>
            </a:r>
          </a:p>
          <a:p>
            <a:pPr marL="800100" lvl="1" indent="-342900" defTabSz="914277"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Segoe UI" panose="020B0502040204020203" pitchFamily="34" charset="0"/>
              </a:rPr>
              <a:t>OS scheduling</a:t>
            </a:r>
          </a:p>
          <a:p>
            <a:pPr marL="800100" lvl="1" indent="-342900" defTabSz="914277">
              <a:buFont typeface="Arial" panose="020B0604020202020204" pitchFamily="34" charset="0"/>
              <a:buChar char="•"/>
            </a:pPr>
            <a:r>
              <a:rPr lang="en-US" sz="2400" dirty="0">
                <a:cs typeface="Segoe UI" panose="020B0502040204020203" pitchFamily="34" charset="0"/>
              </a:rPr>
              <a:t>w</a:t>
            </a:r>
            <a:r>
              <a:rPr lang="en-US" sz="2400" dirty="0" smtClean="0">
                <a:cs typeface="Segoe UI" panose="020B0502040204020203" pitchFamily="34" charset="0"/>
              </a:rPr>
              <a:t>ellness interventions</a:t>
            </a:r>
            <a:endParaRPr lang="en-US" sz="2400" dirty="0" smtClean="0">
              <a:cs typeface="Segoe UI" panose="020B0502040204020203" pitchFamily="34" charset="0"/>
            </a:endParaRPr>
          </a:p>
          <a:p>
            <a:pPr lvl="1" defTabSz="914277"/>
            <a:endParaRPr lang="en-US" sz="2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44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Experimentation</a:t>
            </a:r>
            <a:endParaRPr lang="en-US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6080" y="5644340"/>
            <a:ext cx="11643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277"/>
            <a:r>
              <a:rPr lang="en-US" sz="2400" dirty="0">
                <a:cs typeface="Segoe UI" panose="020B0502040204020203" pitchFamily="34" charset="0"/>
              </a:rPr>
              <a:t>Multiworld testing: </a:t>
            </a:r>
            <a:r>
              <a:rPr lang="en-US" sz="2400" b="1" dirty="0">
                <a:cs typeface="Segoe UI" panose="020B0502040204020203" pitchFamily="34" charset="0"/>
              </a:rPr>
              <a:t>Get</a:t>
            </a:r>
            <a:r>
              <a:rPr lang="en-US" sz="2400" dirty="0">
                <a:cs typeface="Segoe UI" panose="020B0502040204020203" pitchFamily="34" charset="0"/>
              </a:rPr>
              <a:t> the </a:t>
            </a:r>
            <a:r>
              <a:rPr lang="en-US" sz="2400" b="1" dirty="0">
                <a:cs typeface="Segoe UI" panose="020B0502040204020203" pitchFamily="34" charset="0"/>
              </a:rPr>
              <a:t>right data</a:t>
            </a:r>
            <a:r>
              <a:rPr lang="en-US" sz="2400" dirty="0">
                <a:cs typeface="Segoe UI" panose="020B0502040204020203" pitchFamily="34" charset="0"/>
              </a:rPr>
              <a:t> first, then </a:t>
            </a:r>
            <a:r>
              <a:rPr lang="en-US" sz="2400" b="1" dirty="0">
                <a:cs typeface="Segoe UI" panose="020B0502040204020203" pitchFamily="34" charset="0"/>
              </a:rPr>
              <a:t>experiment </a:t>
            </a:r>
            <a:r>
              <a:rPr lang="en-US" sz="2400" dirty="0">
                <a:cs typeface="Segoe UI" panose="020B0502040204020203" pitchFamily="34" charset="0"/>
              </a:rPr>
              <a:t>offline like crazy  </a:t>
            </a:r>
          </a:p>
          <a:p>
            <a:pPr lvl="1" algn="ctr" defTabSz="914277"/>
            <a:r>
              <a:rPr lang="en-US" sz="2400" dirty="0">
                <a:cs typeface="Segoe UI" panose="020B0502040204020203" pitchFamily="34" charset="0"/>
              </a:rPr>
              <a:t>Statistically: 1 billion </a:t>
            </a:r>
            <a:r>
              <a:rPr lang="en-US" sz="2400" dirty="0" smtClean="0">
                <a:cs typeface="Segoe UI" panose="020B0502040204020203" pitchFamily="34" charset="0"/>
              </a:rPr>
              <a:t>experiments, </a:t>
            </a:r>
            <a:r>
              <a:rPr lang="en-US" sz="2400" dirty="0">
                <a:cs typeface="Segoe UI" panose="020B0502040204020203" pitchFamily="34" charset="0"/>
              </a:rPr>
              <a:t>for the cost of 21 A/B tests</a:t>
            </a:r>
            <a:endParaRPr lang="en-US" sz="2400" dirty="0">
              <a:cs typeface="Segoe UI" panose="020B0502040204020203" pitchFamily="34" charset="0"/>
            </a:endParaRPr>
          </a:p>
        </p:txBody>
      </p:sp>
      <p:pic>
        <p:nvPicPr>
          <p:cNvPr id="1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97" b="94118" l="10000" r="90000">
                        <a14:foregroundMark x1="50313" y1="23025" x2="50313" y2="230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130" y="1928582"/>
            <a:ext cx="2653665" cy="2467080"/>
          </a:xfrm>
          <a:prstGeom prst="rect">
            <a:avLst/>
          </a:prstGeom>
        </p:spPr>
      </p:pic>
      <p:pic>
        <p:nvPicPr>
          <p:cNvPr id="6" name="Picture 2" descr="http://ts3.mm.bing.net/th?id=H.4894167970611314&amp;w=248&amp;h=188&amp;c=7&amp;rs=1&amp;pid=1.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867" y="3845364"/>
            <a:ext cx="1043941" cy="59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907308" y="2781033"/>
            <a:ext cx="2432720" cy="584775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pPr algn="ctr" defTabSz="914277"/>
            <a:r>
              <a:rPr lang="en-US" sz="3200" dirty="0">
                <a:solidFill>
                  <a:srgbClr val="00B050"/>
                </a:solidFill>
                <a:latin typeface="+mj-lt"/>
                <a:cs typeface="Segoe UI Light" panose="020B0502040204020203" pitchFamily="34" charset="0"/>
              </a:rPr>
              <a:t>Read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684" y="1616016"/>
            <a:ext cx="2079968" cy="1189365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 rot="20029498">
            <a:off x="3378221" y="2051596"/>
            <a:ext cx="1615146" cy="11231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420755">
            <a:off x="3378222" y="3625787"/>
            <a:ext cx="1615146" cy="3268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043885" y="1692905"/>
            <a:ext cx="1730214" cy="105721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Recommender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684" y="3612507"/>
            <a:ext cx="2079968" cy="118936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943990" y="4859604"/>
            <a:ext cx="2430813" cy="584775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pPr algn="ctr" defTabSz="914277"/>
            <a:r>
              <a:rPr lang="en-US" sz="3200" dirty="0">
                <a:solidFill>
                  <a:srgbClr val="FF0000"/>
                </a:solidFill>
                <a:latin typeface="+mj-lt"/>
                <a:cs typeface="Segoe UI Light" panose="020B0502040204020203" pitchFamily="34" charset="0"/>
              </a:rPr>
              <a:t>Ignored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094006" y="3658588"/>
            <a:ext cx="1730214" cy="105721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Recommender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145342" y="5819994"/>
            <a:ext cx="1897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A/B Testing</a:t>
            </a:r>
            <a:endParaRPr lang="en-US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599020" y="5819994"/>
            <a:ext cx="2990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Multiworld Testing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9857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5" grpId="0" animBg="1"/>
      <p:bldP spid="16" grpId="0" animBg="1"/>
      <p:bldP spid="17" grpId="0" animBg="1"/>
      <p:bldP spid="19" grpId="0"/>
      <p:bldP spid="22" grpId="0" animBg="1"/>
      <p:bldP spid="22" grpId="1" animBg="1"/>
      <p:bldP spid="23" grpId="0"/>
      <p:bldP spid="23" grpId="1"/>
      <p:bldP spid="24" grpId="0"/>
      <p:bldP spid="2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16840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+mj-lt"/>
              </a:rPr>
              <a:t>Results: Personalized News @Yahoo!</a:t>
            </a:r>
            <a:endParaRPr lang="en-US" sz="4400" dirty="0">
              <a:latin typeface="+mj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7141" y="56388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&gt;30% lift over editorial 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35" y="1158240"/>
            <a:ext cx="10989733" cy="455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269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19643" y="331185"/>
            <a:ext cx="11152717" cy="609600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latin typeface="+mj-lt"/>
              </a:rPr>
              <a:t>Results: Ads @LinkedIn</a:t>
            </a:r>
            <a:endParaRPr lang="en-US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13641" y="554221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63"/>
            <a:r>
              <a:rPr lang="en-US" sz="3600" dirty="0" smtClean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&gt;15% revenue improvement* </a:t>
            </a:r>
          </a:p>
        </p:txBody>
      </p:sp>
      <p:sp>
        <p:nvSpPr>
          <p:cNvPr id="6" name="Rectangle 5"/>
          <p:cNvSpPr/>
          <p:nvPr/>
        </p:nvSpPr>
        <p:spPr>
          <a:xfrm>
            <a:off x="2" y="6189703"/>
            <a:ext cx="12192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63"/>
            <a:r>
              <a:rPr lang="en-US" sz="2400" dirty="0" smtClean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*Deepak </a:t>
            </a:r>
            <a:r>
              <a:rPr lang="en-US" sz="2400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Agarwal @ large scale learning workshop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540" y="1246165"/>
            <a:ext cx="10036312" cy="408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964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Multiworld Testing Decision Service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430" y="2170739"/>
            <a:ext cx="6379685" cy="4017029"/>
          </a:xfrm>
        </p:spPr>
        <p:txBody>
          <a:bodyPr/>
          <a:lstStyle/>
          <a:p>
            <a:r>
              <a:rPr lang="en-US" dirty="0">
                <a:latin typeface="+mn-lt"/>
              </a:rPr>
              <a:t>Goal: Make this easy, fast, </a:t>
            </a:r>
            <a:r>
              <a:rPr lang="en-US" dirty="0" smtClean="0">
                <a:latin typeface="+mn-lt"/>
              </a:rPr>
              <a:t>automated</a:t>
            </a:r>
          </a:p>
          <a:p>
            <a:pPr marL="0" indent="0">
              <a:buNone/>
            </a:pP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Modular</a:t>
            </a:r>
          </a:p>
          <a:p>
            <a:r>
              <a:rPr lang="en-US" dirty="0" smtClean="0">
                <a:latin typeface="+mn-lt"/>
              </a:rPr>
              <a:t>Supports cycle times from 2 minutes to 2 months</a:t>
            </a:r>
          </a:p>
          <a:p>
            <a:r>
              <a:rPr lang="en-US" dirty="0" smtClean="0">
                <a:latin typeface="+mn-lt"/>
              </a:rPr>
              <a:t>Response times fast enough for any application </a:t>
            </a:r>
          </a:p>
          <a:p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406385654"/>
              </p:ext>
            </p:extLst>
          </p:nvPr>
        </p:nvGraphicFramePr>
        <p:xfrm>
          <a:off x="6793718" y="1859406"/>
          <a:ext cx="5016507" cy="3792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72791" y="1852914"/>
            <a:ext cx="2033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any part of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272791" y="2335309"/>
            <a:ext cx="2033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ym typeface="Symbol" panose="05050102010706020507" pitchFamily="18" charset="2"/>
              </a:rPr>
              <a:t>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3644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Decision Service</a:t>
            </a:r>
            <a:endParaRPr lang="en-US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3" y="1853248"/>
            <a:ext cx="11467984" cy="43245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094" y="1845619"/>
            <a:ext cx="11449931" cy="43215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448" y="1854749"/>
            <a:ext cx="11449931" cy="4321551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52402" y="2715492"/>
            <a:ext cx="3255818" cy="3650900"/>
            <a:chOff x="152402" y="2715492"/>
            <a:chExt cx="3255818" cy="3650900"/>
          </a:xfrm>
        </p:grpSpPr>
        <p:sp>
          <p:nvSpPr>
            <p:cNvPr id="10" name="TextBox 9"/>
            <p:cNvSpPr txBox="1"/>
            <p:nvPr/>
          </p:nvSpPr>
          <p:spPr>
            <a:xfrm>
              <a:off x="343448" y="2715492"/>
              <a:ext cx="26629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FF0000"/>
                  </a:solidFill>
                </a:rPr>
                <a:t>Exploration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2402" y="3311236"/>
              <a:ext cx="3255818" cy="305515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3637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Client Library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Makes decisions</a:t>
            </a:r>
          </a:p>
          <a:p>
            <a:pPr lvl="1"/>
            <a:r>
              <a:rPr lang="en-US" dirty="0" smtClean="0"/>
              <a:t>Located within the application for extremely low latency</a:t>
            </a:r>
          </a:p>
          <a:p>
            <a:pPr lvl="1"/>
            <a:r>
              <a:rPr lang="en-US" dirty="0" smtClean="0"/>
              <a:t>Supports VW models or generic user-defined functions</a:t>
            </a:r>
          </a:p>
          <a:p>
            <a:r>
              <a:rPr lang="en-US" dirty="0" smtClean="0"/>
              <a:t>Performs exploration</a:t>
            </a:r>
          </a:p>
          <a:p>
            <a:pPr lvl="1"/>
            <a:r>
              <a:rPr lang="en-US" dirty="0" smtClean="0"/>
              <a:t>Several </a:t>
            </a:r>
            <a:r>
              <a:rPr lang="en-US" dirty="0"/>
              <a:t>e</a:t>
            </a:r>
            <a:r>
              <a:rPr lang="en-US" dirty="0" smtClean="0"/>
              <a:t>xploration algorithms available</a:t>
            </a:r>
          </a:p>
          <a:p>
            <a:pPr lvl="2"/>
            <a:r>
              <a:rPr lang="en-US" dirty="0" smtClean="0"/>
              <a:t>ɛ-greedy</a:t>
            </a:r>
          </a:p>
          <a:p>
            <a:pPr lvl="2"/>
            <a:r>
              <a:rPr lang="en-US" dirty="0" err="1" smtClean="0"/>
              <a:t>Softmax</a:t>
            </a:r>
            <a:endParaRPr lang="en-US" dirty="0" smtClean="0"/>
          </a:p>
          <a:p>
            <a:pPr lvl="2"/>
            <a:r>
              <a:rPr lang="en-US" dirty="0" smtClean="0"/>
              <a:t>Bootstrap</a:t>
            </a:r>
          </a:p>
          <a:p>
            <a:pPr lvl="2"/>
            <a:r>
              <a:rPr lang="en-US" dirty="0" smtClean="0"/>
              <a:t>Generic</a:t>
            </a:r>
          </a:p>
          <a:p>
            <a:r>
              <a:rPr lang="en-US" dirty="0" smtClean="0"/>
              <a:t>Sends data to join service for logging</a:t>
            </a:r>
          </a:p>
          <a:p>
            <a:pPr lvl="1"/>
            <a:r>
              <a:rPr lang="en-US" dirty="0" smtClean="0"/>
              <a:t>Provides compression for feature vectors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51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4BAC04B18CB14CBA5D14596C1D5954" ma:contentTypeVersion="4" ma:contentTypeDescription="Create a new document." ma:contentTypeScope="" ma:versionID="616cc915c5caca361433e9533d83cb9f">
  <xsd:schema xmlns:xsd="http://www.w3.org/2001/XMLSchema" xmlns:xs="http://www.w3.org/2001/XMLSchema" xmlns:p="http://schemas.microsoft.com/office/2006/metadata/properties" xmlns:ns1="http://schemas.microsoft.com/sharepoint/v3" xmlns:ns2="c2c73695-e0fb-4a54-8920-4fe84c9fed39" targetNamespace="http://schemas.microsoft.com/office/2006/metadata/properties" ma:root="true" ma:fieldsID="c92853698e5ea01ffa075044ef16d3b4" ns1:_="" ns2:_="">
    <xsd:import namespace="http://schemas.microsoft.com/sharepoint/v3"/>
    <xsd:import namespace="c2c73695-e0fb-4a54-8920-4fe84c9fed39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c73695-e0fb-4a54-8920-4fe84c9fed3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1" nillable="true" ma:displayName="Sharing Hint Hash" ma:internalName="SharingHintHash" ma:readOnly="true">
      <xsd:simpleType>
        <xsd:restriction base="dms:Text"/>
      </xsd:simple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8C7235B-58BC-4794-9F5E-3617F0E5AF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72D519-63D7-4FFA-AD59-24E82AEB66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2c73695-e0fb-4a54-8920-4fe84c9fed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53E4D87-52A7-43D5-ACC5-3149B036015D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c2c73695-e0fb-4a54-8920-4fe84c9fed39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10592</TotalTime>
  <Words>469</Words>
  <Application>Microsoft Office PowerPoint</Application>
  <PresentationFormat>Widescreen</PresentationFormat>
  <Paragraphs>127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Segoe UI</vt:lpstr>
      <vt:lpstr>Segoe UI Light</vt:lpstr>
      <vt:lpstr>Symbol</vt:lpstr>
      <vt:lpstr>Wingdings</vt:lpstr>
      <vt:lpstr>Office Theme</vt:lpstr>
      <vt:lpstr>PowerPoint Presentation</vt:lpstr>
      <vt:lpstr>Contextual Decision-Making</vt:lpstr>
      <vt:lpstr>ML for Contextual Decision-Making</vt:lpstr>
      <vt:lpstr>Experimentation</vt:lpstr>
      <vt:lpstr>Results: Personalized News @Yahoo!</vt:lpstr>
      <vt:lpstr>Results: Ads @LinkedIn</vt:lpstr>
      <vt:lpstr>Multiworld Testing Decision Service</vt:lpstr>
      <vt:lpstr>Decision Service</vt:lpstr>
      <vt:lpstr>Client Library</vt:lpstr>
      <vt:lpstr>Decision Service</vt:lpstr>
      <vt:lpstr>Join Service</vt:lpstr>
      <vt:lpstr>Semantics</vt:lpstr>
      <vt:lpstr>Decision Service</vt:lpstr>
      <vt:lpstr>Azure ML</vt:lpstr>
      <vt:lpstr>Decision Service</vt:lpstr>
      <vt:lpstr>Command Center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Jairaj (Ikya Human Capital Solutions)</dc:creator>
  <cp:lastModifiedBy>Sarah Bird</cp:lastModifiedBy>
  <cp:revision>238</cp:revision>
  <dcterms:created xsi:type="dcterms:W3CDTF">2014-02-27T09:53:30Z</dcterms:created>
  <dcterms:modified xsi:type="dcterms:W3CDTF">2015-09-18T18:21:23Z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0x010100EA4BAC04B18CB14CBA5D14596C1D5954</vt:lpwstr>
  </property>
  <property fmtid="{D5CDD505-2E9C-101B-9397-08002B2CF9AE}" pid="3" name="DocVizMetadataToken">
    <vt:lpwstr>300x279x1</vt:lpwstr>
  </property>
  <property fmtid="{D5CDD505-2E9C-101B-9397-08002B2CF9AE}" pid="4" name="DocVizPreviewMetadata_Count">
    <vt:i4>16</vt:i4>
  </property>
  <property fmtid="{D5CDD505-2E9C-101B-9397-08002B2CF9AE}" pid="5" name="DocVizPreviewMetadata_0">
    <vt:lpwstr>300x279x1</vt:lpwstr>
  </property>
</Properties>
</file>